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2"/>
  </p:notesMasterIdLst>
  <p:sldIdLst>
    <p:sldId id="3968" r:id="rId6"/>
    <p:sldId id="258" r:id="rId7"/>
    <p:sldId id="3973" r:id="rId8"/>
    <p:sldId id="3971" r:id="rId9"/>
    <p:sldId id="3979" r:id="rId10"/>
    <p:sldId id="3980" r:id="rId11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C83B81B-098A-3FC3-2515-406E457286FE}" name="Ilke Dagli Hustings" initials="IH" userId="S::dagli@seedsofpeace.eu::ce2460b9-dc03-468b-8826-f8fa013a6ee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967746-A59B-4A6E-8746-F748A1925755}" v="13" dt="2024-10-08T08:32:47.7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033" autoAdjust="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trand Baldet" userId="4757fad5-6748-4019-8f48-b6cb6765e512" providerId="ADAL" clId="{ED967746-A59B-4A6E-8746-F748A1925755}"/>
    <pc:docChg chg="undo custSel addSld delSld modSld delMainMaster">
      <pc:chgData name="Bertrand Baldet" userId="4757fad5-6748-4019-8f48-b6cb6765e512" providerId="ADAL" clId="{ED967746-A59B-4A6E-8746-F748A1925755}" dt="2024-10-08T08:40:58.763" v="562" actId="478"/>
      <pc:docMkLst>
        <pc:docMk/>
      </pc:docMkLst>
      <pc:sldChg chg="delSp del mod">
        <pc:chgData name="Bertrand Baldet" userId="4757fad5-6748-4019-8f48-b6cb6765e512" providerId="ADAL" clId="{ED967746-A59B-4A6E-8746-F748A1925755}" dt="2024-10-07T15:23:42.694" v="95" actId="47"/>
        <pc:sldMkLst>
          <pc:docMk/>
          <pc:sldMk cId="3228481471" sldId="275"/>
        </pc:sldMkLst>
        <pc:spChg chg="del">
          <ac:chgData name="Bertrand Baldet" userId="4757fad5-6748-4019-8f48-b6cb6765e512" providerId="ADAL" clId="{ED967746-A59B-4A6E-8746-F748A1925755}" dt="2024-10-07T15:23:39.602" v="93" actId="21"/>
          <ac:spMkLst>
            <pc:docMk/>
            <pc:sldMk cId="3228481471" sldId="275"/>
            <ac:spMk id="747" creationId="{00000000-0000-0000-0000-000000000000}"/>
          </ac:spMkLst>
        </pc:spChg>
        <pc:picChg chg="del">
          <ac:chgData name="Bertrand Baldet" userId="4757fad5-6748-4019-8f48-b6cb6765e512" providerId="ADAL" clId="{ED967746-A59B-4A6E-8746-F748A1925755}" dt="2024-10-07T15:23:04.721" v="85" actId="21"/>
          <ac:picMkLst>
            <pc:docMk/>
            <pc:sldMk cId="3228481471" sldId="275"/>
            <ac:picMk id="4" creationId="{5EA18218-B2D8-72AD-7131-486B127B9C1E}"/>
          </ac:picMkLst>
        </pc:picChg>
        <pc:picChg chg="del">
          <ac:chgData name="Bertrand Baldet" userId="4757fad5-6748-4019-8f48-b6cb6765e512" providerId="ADAL" clId="{ED967746-A59B-4A6E-8746-F748A1925755}" dt="2024-10-07T15:23:20.559" v="88" actId="21"/>
          <ac:picMkLst>
            <pc:docMk/>
            <pc:sldMk cId="3228481471" sldId="275"/>
            <ac:picMk id="748" creationId="{00000000-0000-0000-0000-000000000000}"/>
          </ac:picMkLst>
        </pc:picChg>
      </pc:sldChg>
      <pc:sldChg chg="delSp mod">
        <pc:chgData name="Bertrand Baldet" userId="4757fad5-6748-4019-8f48-b6cb6765e512" providerId="ADAL" clId="{ED967746-A59B-4A6E-8746-F748A1925755}" dt="2024-10-07T15:16:54.007" v="1" actId="478"/>
        <pc:sldMkLst>
          <pc:docMk/>
          <pc:sldMk cId="2470087248" sldId="3968"/>
        </pc:sldMkLst>
        <pc:spChg chg="del">
          <ac:chgData name="Bertrand Baldet" userId="4757fad5-6748-4019-8f48-b6cb6765e512" providerId="ADAL" clId="{ED967746-A59B-4A6E-8746-F748A1925755}" dt="2024-10-07T15:16:54.007" v="1" actId="478"/>
          <ac:spMkLst>
            <pc:docMk/>
            <pc:sldMk cId="2470087248" sldId="3968"/>
            <ac:spMk id="3" creationId="{71E72BF8-7352-E9EB-CDC5-2B23EE4E05BB}"/>
          </ac:spMkLst>
        </pc:spChg>
      </pc:sldChg>
      <pc:sldChg chg="delSp del mod">
        <pc:chgData name="Bertrand Baldet" userId="4757fad5-6748-4019-8f48-b6cb6765e512" providerId="ADAL" clId="{ED967746-A59B-4A6E-8746-F748A1925755}" dt="2024-10-07T15:21:28.428" v="65" actId="47"/>
        <pc:sldMkLst>
          <pc:docMk/>
          <pc:sldMk cId="2993768476" sldId="3969"/>
        </pc:sldMkLst>
        <pc:spChg chg="del">
          <ac:chgData name="Bertrand Baldet" userId="4757fad5-6748-4019-8f48-b6cb6765e512" providerId="ADAL" clId="{ED967746-A59B-4A6E-8746-F748A1925755}" dt="2024-10-07T15:21:21.058" v="62" actId="21"/>
          <ac:spMkLst>
            <pc:docMk/>
            <pc:sldMk cId="2993768476" sldId="3969"/>
            <ac:spMk id="8" creationId="{E3C2724D-61AA-7363-ECBF-9F8B1237E7ED}"/>
          </ac:spMkLst>
        </pc:spChg>
        <pc:picChg chg="del">
          <ac:chgData name="Bertrand Baldet" userId="4757fad5-6748-4019-8f48-b6cb6765e512" providerId="ADAL" clId="{ED967746-A59B-4A6E-8746-F748A1925755}" dt="2024-10-07T15:21:08.900" v="58" actId="21"/>
          <ac:picMkLst>
            <pc:docMk/>
            <pc:sldMk cId="2993768476" sldId="3969"/>
            <ac:picMk id="7" creationId="{67CB5DC8-2749-BBF7-4318-5F20A5A316C6}"/>
          </ac:picMkLst>
        </pc:picChg>
      </pc:sldChg>
      <pc:sldChg chg="modSp mod">
        <pc:chgData name="Bertrand Baldet" userId="4757fad5-6748-4019-8f48-b6cb6765e512" providerId="ADAL" clId="{ED967746-A59B-4A6E-8746-F748A1925755}" dt="2024-10-08T08:40:55.204" v="561" actId="1076"/>
        <pc:sldMkLst>
          <pc:docMk/>
          <pc:sldMk cId="3998436977" sldId="3971"/>
        </pc:sldMkLst>
        <pc:spChg chg="mod">
          <ac:chgData name="Bertrand Baldet" userId="4757fad5-6748-4019-8f48-b6cb6765e512" providerId="ADAL" clId="{ED967746-A59B-4A6E-8746-F748A1925755}" dt="2024-10-08T08:40:21.363" v="490" actId="1076"/>
          <ac:spMkLst>
            <pc:docMk/>
            <pc:sldMk cId="3998436977" sldId="3971"/>
            <ac:spMk id="3" creationId="{0205D501-DF93-2C63-665B-1D7E6AACCECA}"/>
          </ac:spMkLst>
        </pc:spChg>
        <pc:spChg chg="mod">
          <ac:chgData name="Bertrand Baldet" userId="4757fad5-6748-4019-8f48-b6cb6765e512" providerId="ADAL" clId="{ED967746-A59B-4A6E-8746-F748A1925755}" dt="2024-10-08T08:40:55.204" v="561" actId="1076"/>
          <ac:spMkLst>
            <pc:docMk/>
            <pc:sldMk cId="3998436977" sldId="3971"/>
            <ac:spMk id="216" creationId="{00000000-0000-0000-0000-000000000000}"/>
          </ac:spMkLst>
        </pc:spChg>
      </pc:sldChg>
      <pc:sldChg chg="del">
        <pc:chgData name="Bertrand Baldet" userId="4757fad5-6748-4019-8f48-b6cb6765e512" providerId="ADAL" clId="{ED967746-A59B-4A6E-8746-F748A1925755}" dt="2024-10-07T15:16:39.231" v="0" actId="47"/>
        <pc:sldMkLst>
          <pc:docMk/>
          <pc:sldMk cId="3227320354" sldId="3974"/>
        </pc:sldMkLst>
      </pc:sldChg>
      <pc:sldChg chg="del">
        <pc:chgData name="Bertrand Baldet" userId="4757fad5-6748-4019-8f48-b6cb6765e512" providerId="ADAL" clId="{ED967746-A59B-4A6E-8746-F748A1925755}" dt="2024-10-07T15:22:03.616" v="69" actId="47"/>
        <pc:sldMkLst>
          <pc:docMk/>
          <pc:sldMk cId="954004694" sldId="3978"/>
        </pc:sldMkLst>
      </pc:sldChg>
      <pc:sldChg chg="addSp delSp modSp new mod modAnim">
        <pc:chgData name="Bertrand Baldet" userId="4757fad5-6748-4019-8f48-b6cb6765e512" providerId="ADAL" clId="{ED967746-A59B-4A6E-8746-F748A1925755}" dt="2024-10-08T08:40:58.763" v="562" actId="478"/>
        <pc:sldMkLst>
          <pc:docMk/>
          <pc:sldMk cId="656926309" sldId="3979"/>
        </pc:sldMkLst>
        <pc:spChg chg="mod">
          <ac:chgData name="Bertrand Baldet" userId="4757fad5-6748-4019-8f48-b6cb6765e512" providerId="ADAL" clId="{ED967746-A59B-4A6E-8746-F748A1925755}" dt="2024-10-07T15:17:40.171" v="4"/>
          <ac:spMkLst>
            <pc:docMk/>
            <pc:sldMk cId="656926309" sldId="3979"/>
            <ac:spMk id="3" creationId="{D8FFFE28-1E3B-C074-36F5-ED2BC877E289}"/>
          </ac:spMkLst>
        </pc:spChg>
        <pc:spChg chg="mod">
          <ac:chgData name="Bertrand Baldet" userId="4757fad5-6748-4019-8f48-b6cb6765e512" providerId="ADAL" clId="{ED967746-A59B-4A6E-8746-F748A1925755}" dt="2024-10-07T15:17:40.171" v="4"/>
          <ac:spMkLst>
            <pc:docMk/>
            <pc:sldMk cId="656926309" sldId="3979"/>
            <ac:spMk id="4" creationId="{D15FCD32-E5F6-EB61-5678-C6593AC39554}"/>
          </ac:spMkLst>
        </pc:spChg>
        <pc:spChg chg="mod">
          <ac:chgData name="Bertrand Baldet" userId="4757fad5-6748-4019-8f48-b6cb6765e512" providerId="ADAL" clId="{ED967746-A59B-4A6E-8746-F748A1925755}" dt="2024-10-07T15:19:03.066" v="30" actId="255"/>
          <ac:spMkLst>
            <pc:docMk/>
            <pc:sldMk cId="656926309" sldId="3979"/>
            <ac:spMk id="5" creationId="{AEDB9DDE-171B-4A82-3401-72C4E1A873B8}"/>
          </ac:spMkLst>
        </pc:spChg>
        <pc:spChg chg="mod">
          <ac:chgData name="Bertrand Baldet" userId="4757fad5-6748-4019-8f48-b6cb6765e512" providerId="ADAL" clId="{ED967746-A59B-4A6E-8746-F748A1925755}" dt="2024-10-07T15:17:40.171" v="4"/>
          <ac:spMkLst>
            <pc:docMk/>
            <pc:sldMk cId="656926309" sldId="3979"/>
            <ac:spMk id="6" creationId="{31B1B46B-7E6E-DABB-DD34-0A44B3EBE015}"/>
          </ac:spMkLst>
        </pc:spChg>
        <pc:spChg chg="mod">
          <ac:chgData name="Bertrand Baldet" userId="4757fad5-6748-4019-8f48-b6cb6765e512" providerId="ADAL" clId="{ED967746-A59B-4A6E-8746-F748A1925755}" dt="2024-10-07T15:17:40.171" v="4"/>
          <ac:spMkLst>
            <pc:docMk/>
            <pc:sldMk cId="656926309" sldId="3979"/>
            <ac:spMk id="7" creationId="{80839346-B58B-D7BF-0A6E-AA443E838AFE}"/>
          </ac:spMkLst>
        </pc:spChg>
        <pc:spChg chg="mod">
          <ac:chgData name="Bertrand Baldet" userId="4757fad5-6748-4019-8f48-b6cb6765e512" providerId="ADAL" clId="{ED967746-A59B-4A6E-8746-F748A1925755}" dt="2024-10-07T15:17:53.023" v="6"/>
          <ac:spMkLst>
            <pc:docMk/>
            <pc:sldMk cId="656926309" sldId="3979"/>
            <ac:spMk id="9" creationId="{18ECEF3A-773B-A3A0-C200-925AF39AA310}"/>
          </ac:spMkLst>
        </pc:spChg>
        <pc:spChg chg="mod">
          <ac:chgData name="Bertrand Baldet" userId="4757fad5-6748-4019-8f48-b6cb6765e512" providerId="ADAL" clId="{ED967746-A59B-4A6E-8746-F748A1925755}" dt="2024-10-07T15:19:08.108" v="31" actId="255"/>
          <ac:spMkLst>
            <pc:docMk/>
            <pc:sldMk cId="656926309" sldId="3979"/>
            <ac:spMk id="10" creationId="{ED9C4E39-EBDF-BD7D-5812-838FCFD2E66E}"/>
          </ac:spMkLst>
        </pc:spChg>
        <pc:spChg chg="mod">
          <ac:chgData name="Bertrand Baldet" userId="4757fad5-6748-4019-8f48-b6cb6765e512" providerId="ADAL" clId="{ED967746-A59B-4A6E-8746-F748A1925755}" dt="2024-10-07T15:17:53.023" v="6"/>
          <ac:spMkLst>
            <pc:docMk/>
            <pc:sldMk cId="656926309" sldId="3979"/>
            <ac:spMk id="11" creationId="{8183A0F8-7120-DBCF-0737-AD087BC40BA3}"/>
          </ac:spMkLst>
        </pc:spChg>
        <pc:spChg chg="mod">
          <ac:chgData name="Bertrand Baldet" userId="4757fad5-6748-4019-8f48-b6cb6765e512" providerId="ADAL" clId="{ED967746-A59B-4A6E-8746-F748A1925755}" dt="2024-10-07T15:17:53.023" v="6"/>
          <ac:spMkLst>
            <pc:docMk/>
            <pc:sldMk cId="656926309" sldId="3979"/>
            <ac:spMk id="12" creationId="{A5AECE02-D5A1-2EFF-9989-BB1997DEF8B2}"/>
          </ac:spMkLst>
        </pc:spChg>
        <pc:spChg chg="mod">
          <ac:chgData name="Bertrand Baldet" userId="4757fad5-6748-4019-8f48-b6cb6765e512" providerId="ADAL" clId="{ED967746-A59B-4A6E-8746-F748A1925755}" dt="2024-10-07T15:17:53.023" v="6"/>
          <ac:spMkLst>
            <pc:docMk/>
            <pc:sldMk cId="656926309" sldId="3979"/>
            <ac:spMk id="13" creationId="{DA284F1E-2EFA-358B-C748-A489E62DB99D}"/>
          </ac:spMkLst>
        </pc:spChg>
        <pc:spChg chg="mod">
          <ac:chgData name="Bertrand Baldet" userId="4757fad5-6748-4019-8f48-b6cb6765e512" providerId="ADAL" clId="{ED967746-A59B-4A6E-8746-F748A1925755}" dt="2024-10-07T15:17:53.023" v="6"/>
          <ac:spMkLst>
            <pc:docMk/>
            <pc:sldMk cId="656926309" sldId="3979"/>
            <ac:spMk id="14" creationId="{81100A2D-E9C3-5AC2-5F4C-EB7167E372C6}"/>
          </ac:spMkLst>
        </pc:spChg>
        <pc:spChg chg="mod">
          <ac:chgData name="Bertrand Baldet" userId="4757fad5-6748-4019-8f48-b6cb6765e512" providerId="ADAL" clId="{ED967746-A59B-4A6E-8746-F748A1925755}" dt="2024-10-07T15:18:04.688" v="8"/>
          <ac:spMkLst>
            <pc:docMk/>
            <pc:sldMk cId="656926309" sldId="3979"/>
            <ac:spMk id="16" creationId="{CF5AE8AE-09DB-4910-7E6B-9F4448BBB1C3}"/>
          </ac:spMkLst>
        </pc:spChg>
        <pc:spChg chg="mod">
          <ac:chgData name="Bertrand Baldet" userId="4757fad5-6748-4019-8f48-b6cb6765e512" providerId="ADAL" clId="{ED967746-A59B-4A6E-8746-F748A1925755}" dt="2024-10-07T15:18:04.688" v="8"/>
          <ac:spMkLst>
            <pc:docMk/>
            <pc:sldMk cId="656926309" sldId="3979"/>
            <ac:spMk id="17" creationId="{B247B7AC-56BE-ED7E-53F0-7FB3EB136A0D}"/>
          </ac:spMkLst>
        </pc:spChg>
        <pc:spChg chg="mod">
          <ac:chgData name="Bertrand Baldet" userId="4757fad5-6748-4019-8f48-b6cb6765e512" providerId="ADAL" clId="{ED967746-A59B-4A6E-8746-F748A1925755}" dt="2024-10-07T15:20:17.546" v="52" actId="20577"/>
          <ac:spMkLst>
            <pc:docMk/>
            <pc:sldMk cId="656926309" sldId="3979"/>
            <ac:spMk id="18" creationId="{A217482F-0DF8-94FC-5CE7-FD58BE57A7BD}"/>
          </ac:spMkLst>
        </pc:spChg>
        <pc:spChg chg="mod">
          <ac:chgData name="Bertrand Baldet" userId="4757fad5-6748-4019-8f48-b6cb6765e512" providerId="ADAL" clId="{ED967746-A59B-4A6E-8746-F748A1925755}" dt="2024-10-07T15:18:04.688" v="8"/>
          <ac:spMkLst>
            <pc:docMk/>
            <pc:sldMk cId="656926309" sldId="3979"/>
            <ac:spMk id="20" creationId="{D9932724-8B4B-6CE7-D5EE-B710D188F605}"/>
          </ac:spMkLst>
        </pc:spChg>
        <pc:spChg chg="mod">
          <ac:chgData name="Bertrand Baldet" userId="4757fad5-6748-4019-8f48-b6cb6765e512" providerId="ADAL" clId="{ED967746-A59B-4A6E-8746-F748A1925755}" dt="2024-10-07T15:18:04.688" v="8"/>
          <ac:spMkLst>
            <pc:docMk/>
            <pc:sldMk cId="656926309" sldId="3979"/>
            <ac:spMk id="21" creationId="{17228760-9A14-7EFB-F6C2-068337422079}"/>
          </ac:spMkLst>
        </pc:spChg>
        <pc:spChg chg="mod">
          <ac:chgData name="Bertrand Baldet" userId="4757fad5-6748-4019-8f48-b6cb6765e512" providerId="ADAL" clId="{ED967746-A59B-4A6E-8746-F748A1925755}" dt="2024-10-07T15:18:04.688" v="8"/>
          <ac:spMkLst>
            <pc:docMk/>
            <pc:sldMk cId="656926309" sldId="3979"/>
            <ac:spMk id="22" creationId="{ADDD6335-58AD-FBE9-0951-647914A27E98}"/>
          </ac:spMkLst>
        </pc:spChg>
        <pc:spChg chg="mod">
          <ac:chgData name="Bertrand Baldet" userId="4757fad5-6748-4019-8f48-b6cb6765e512" providerId="ADAL" clId="{ED967746-A59B-4A6E-8746-F748A1925755}" dt="2024-10-07T15:18:04.688" v="8"/>
          <ac:spMkLst>
            <pc:docMk/>
            <pc:sldMk cId="656926309" sldId="3979"/>
            <ac:spMk id="23" creationId="{13A97A7D-5940-118F-130E-5A7B25F95E1B}"/>
          </ac:spMkLst>
        </pc:spChg>
        <pc:spChg chg="add del mod">
          <ac:chgData name="Bertrand Baldet" userId="4757fad5-6748-4019-8f48-b6cb6765e512" providerId="ADAL" clId="{ED967746-A59B-4A6E-8746-F748A1925755}" dt="2024-10-08T08:40:58.763" v="562" actId="478"/>
          <ac:spMkLst>
            <pc:docMk/>
            <pc:sldMk cId="656926309" sldId="3979"/>
            <ac:spMk id="24" creationId="{B58F4545-04B0-EE5F-AF81-77FA34F1AE76}"/>
          </ac:spMkLst>
        </pc:spChg>
        <pc:spChg chg="add mod">
          <ac:chgData name="Bertrand Baldet" userId="4757fad5-6748-4019-8f48-b6cb6765e512" providerId="ADAL" clId="{ED967746-A59B-4A6E-8746-F748A1925755}" dt="2024-10-07T16:51:47.208" v="97" actId="14100"/>
          <ac:spMkLst>
            <pc:docMk/>
            <pc:sldMk cId="656926309" sldId="3979"/>
            <ac:spMk id="26" creationId="{E3C2724D-61AA-7363-ECBF-9F8B1237E7ED}"/>
          </ac:spMkLst>
        </pc:spChg>
        <pc:grpChg chg="add mod">
          <ac:chgData name="Bertrand Baldet" userId="4757fad5-6748-4019-8f48-b6cb6765e512" providerId="ADAL" clId="{ED967746-A59B-4A6E-8746-F748A1925755}" dt="2024-10-07T15:18:56.112" v="27" actId="14100"/>
          <ac:grpSpMkLst>
            <pc:docMk/>
            <pc:sldMk cId="656926309" sldId="3979"/>
            <ac:grpSpMk id="2" creationId="{24446F05-FD20-01AD-48E0-B8B116B083B2}"/>
          </ac:grpSpMkLst>
        </pc:grpChg>
        <pc:grpChg chg="add mod">
          <ac:chgData name="Bertrand Baldet" userId="4757fad5-6748-4019-8f48-b6cb6765e512" providerId="ADAL" clId="{ED967746-A59B-4A6E-8746-F748A1925755}" dt="2024-10-07T15:18:52.159" v="23" actId="14100"/>
          <ac:grpSpMkLst>
            <pc:docMk/>
            <pc:sldMk cId="656926309" sldId="3979"/>
            <ac:grpSpMk id="8" creationId="{AC9F6290-3902-193D-671B-C2E544AE4A8A}"/>
          </ac:grpSpMkLst>
        </pc:grpChg>
        <pc:grpChg chg="add mod">
          <ac:chgData name="Bertrand Baldet" userId="4757fad5-6748-4019-8f48-b6cb6765e512" providerId="ADAL" clId="{ED967746-A59B-4A6E-8746-F748A1925755}" dt="2024-10-07T15:19:37.077" v="39" actId="14100"/>
          <ac:grpSpMkLst>
            <pc:docMk/>
            <pc:sldMk cId="656926309" sldId="3979"/>
            <ac:grpSpMk id="15" creationId="{DA4DB43A-88C8-482F-F21C-F8BB325CCBC4}"/>
          </ac:grpSpMkLst>
        </pc:grpChg>
        <pc:grpChg chg="mod">
          <ac:chgData name="Bertrand Baldet" userId="4757fad5-6748-4019-8f48-b6cb6765e512" providerId="ADAL" clId="{ED967746-A59B-4A6E-8746-F748A1925755}" dt="2024-10-07T15:18:04.688" v="8"/>
          <ac:grpSpMkLst>
            <pc:docMk/>
            <pc:sldMk cId="656926309" sldId="3979"/>
            <ac:grpSpMk id="19" creationId="{7AA1F9CF-6564-2BAA-A74A-05F26402983F}"/>
          </ac:grpSpMkLst>
        </pc:grpChg>
        <pc:picChg chg="add mod">
          <ac:chgData name="Bertrand Baldet" userId="4757fad5-6748-4019-8f48-b6cb6765e512" providerId="ADAL" clId="{ED967746-A59B-4A6E-8746-F748A1925755}" dt="2024-10-07T15:21:17.036" v="61" actId="1076"/>
          <ac:picMkLst>
            <pc:docMk/>
            <pc:sldMk cId="656926309" sldId="3979"/>
            <ac:picMk id="25" creationId="{67CB5DC8-2749-BBF7-4318-5F20A5A316C6}"/>
          </ac:picMkLst>
        </pc:picChg>
      </pc:sldChg>
      <pc:sldChg chg="del">
        <pc:chgData name="Bertrand Baldet" userId="4757fad5-6748-4019-8f48-b6cb6765e512" providerId="ADAL" clId="{ED967746-A59B-4A6E-8746-F748A1925755}" dt="2024-10-07T15:16:39.231" v="0" actId="47"/>
        <pc:sldMkLst>
          <pc:docMk/>
          <pc:sldMk cId="2108535709" sldId="3979"/>
        </pc:sldMkLst>
      </pc:sldChg>
      <pc:sldChg chg="addSp delSp modSp add mod modAnim">
        <pc:chgData name="Bertrand Baldet" userId="4757fad5-6748-4019-8f48-b6cb6765e512" providerId="ADAL" clId="{ED967746-A59B-4A6E-8746-F748A1925755}" dt="2024-10-08T08:39:36.644" v="489" actId="1076"/>
        <pc:sldMkLst>
          <pc:docMk/>
          <pc:sldMk cId="3271304419" sldId="3980"/>
        </pc:sldMkLst>
        <pc:spChg chg="mod">
          <ac:chgData name="Bertrand Baldet" userId="4757fad5-6748-4019-8f48-b6cb6765e512" providerId="ADAL" clId="{ED967746-A59B-4A6E-8746-F748A1925755}" dt="2024-10-07T15:21:44.029" v="66"/>
          <ac:spMkLst>
            <pc:docMk/>
            <pc:sldMk cId="3271304419" sldId="3980"/>
            <ac:spMk id="3" creationId="{E4BF9938-855D-7C0D-CB47-B639C27086C4}"/>
          </ac:spMkLst>
        </pc:spChg>
        <pc:spChg chg="mod">
          <ac:chgData name="Bertrand Baldet" userId="4757fad5-6748-4019-8f48-b6cb6765e512" providerId="ADAL" clId="{ED967746-A59B-4A6E-8746-F748A1925755}" dt="2024-10-07T15:21:44.029" v="66"/>
          <ac:spMkLst>
            <pc:docMk/>
            <pc:sldMk cId="3271304419" sldId="3980"/>
            <ac:spMk id="4" creationId="{64D979C9-EF79-DF2C-CF22-698BA1DBE5EA}"/>
          </ac:spMkLst>
        </pc:spChg>
        <pc:spChg chg="mod">
          <ac:chgData name="Bertrand Baldet" userId="4757fad5-6748-4019-8f48-b6cb6765e512" providerId="ADAL" clId="{ED967746-A59B-4A6E-8746-F748A1925755}" dt="2024-10-07T15:22:36.439" v="82" actId="404"/>
          <ac:spMkLst>
            <pc:docMk/>
            <pc:sldMk cId="3271304419" sldId="3980"/>
            <ac:spMk id="5" creationId="{46C78D25-A520-F262-0283-E1ED18A2F840}"/>
          </ac:spMkLst>
        </pc:spChg>
        <pc:spChg chg="mod">
          <ac:chgData name="Bertrand Baldet" userId="4757fad5-6748-4019-8f48-b6cb6765e512" providerId="ADAL" clId="{ED967746-A59B-4A6E-8746-F748A1925755}" dt="2024-10-07T15:21:44.029" v="66"/>
          <ac:spMkLst>
            <pc:docMk/>
            <pc:sldMk cId="3271304419" sldId="3980"/>
            <ac:spMk id="8" creationId="{ED84FD94-C5CF-841D-A511-E94DF71A0564}"/>
          </ac:spMkLst>
        </pc:spChg>
        <pc:spChg chg="mod">
          <ac:chgData name="Bertrand Baldet" userId="4757fad5-6748-4019-8f48-b6cb6765e512" providerId="ADAL" clId="{ED967746-A59B-4A6E-8746-F748A1925755}" dt="2024-10-07T15:21:44.029" v="66"/>
          <ac:spMkLst>
            <pc:docMk/>
            <pc:sldMk cId="3271304419" sldId="3980"/>
            <ac:spMk id="9" creationId="{2459B610-E68F-8FC0-F55B-13E764B24D90}"/>
          </ac:spMkLst>
        </pc:spChg>
        <pc:spChg chg="mod">
          <ac:chgData name="Bertrand Baldet" userId="4757fad5-6748-4019-8f48-b6cb6765e512" providerId="ADAL" clId="{ED967746-A59B-4A6E-8746-F748A1925755}" dt="2024-10-07T15:22:27.095" v="76" actId="404"/>
          <ac:spMkLst>
            <pc:docMk/>
            <pc:sldMk cId="3271304419" sldId="3980"/>
            <ac:spMk id="10" creationId="{D5549C64-E522-2892-9E8F-38E58F1C6416}"/>
          </ac:spMkLst>
        </pc:spChg>
        <pc:spChg chg="mod">
          <ac:chgData name="Bertrand Baldet" userId="4757fad5-6748-4019-8f48-b6cb6765e512" providerId="ADAL" clId="{ED967746-A59B-4A6E-8746-F748A1925755}" dt="2024-10-07T15:21:44.029" v="66"/>
          <ac:spMkLst>
            <pc:docMk/>
            <pc:sldMk cId="3271304419" sldId="3980"/>
            <ac:spMk id="12" creationId="{806267F3-66DC-2BEF-A468-AD14225BECCC}"/>
          </ac:spMkLst>
        </pc:spChg>
        <pc:spChg chg="mod">
          <ac:chgData name="Bertrand Baldet" userId="4757fad5-6748-4019-8f48-b6cb6765e512" providerId="ADAL" clId="{ED967746-A59B-4A6E-8746-F748A1925755}" dt="2024-10-07T15:21:44.029" v="66"/>
          <ac:spMkLst>
            <pc:docMk/>
            <pc:sldMk cId="3271304419" sldId="3980"/>
            <ac:spMk id="13" creationId="{898DBFF6-7A39-1647-058F-02221D025F72}"/>
          </ac:spMkLst>
        </pc:spChg>
        <pc:spChg chg="mod">
          <ac:chgData name="Bertrand Baldet" userId="4757fad5-6748-4019-8f48-b6cb6765e512" providerId="ADAL" clId="{ED967746-A59B-4A6E-8746-F748A1925755}" dt="2024-10-07T15:22:10.466" v="70"/>
          <ac:spMkLst>
            <pc:docMk/>
            <pc:sldMk cId="3271304419" sldId="3980"/>
            <ac:spMk id="15" creationId="{0CD52129-EA6E-C26D-3788-17145E11442E}"/>
          </ac:spMkLst>
        </pc:spChg>
        <pc:spChg chg="mod">
          <ac:chgData name="Bertrand Baldet" userId="4757fad5-6748-4019-8f48-b6cb6765e512" providerId="ADAL" clId="{ED967746-A59B-4A6E-8746-F748A1925755}" dt="2024-10-07T15:22:10.466" v="70"/>
          <ac:spMkLst>
            <pc:docMk/>
            <pc:sldMk cId="3271304419" sldId="3980"/>
            <ac:spMk id="16" creationId="{BA31F0DA-22F7-C2EF-CEBA-F45A4B3F6AF7}"/>
          </ac:spMkLst>
        </pc:spChg>
        <pc:spChg chg="mod">
          <ac:chgData name="Bertrand Baldet" userId="4757fad5-6748-4019-8f48-b6cb6765e512" providerId="ADAL" clId="{ED967746-A59B-4A6E-8746-F748A1925755}" dt="2024-10-07T15:22:10.466" v="70"/>
          <ac:spMkLst>
            <pc:docMk/>
            <pc:sldMk cId="3271304419" sldId="3980"/>
            <ac:spMk id="17" creationId="{83A1CA7F-5D30-8163-9508-15D315A34726}"/>
          </ac:spMkLst>
        </pc:spChg>
        <pc:spChg chg="mod">
          <ac:chgData name="Bertrand Baldet" userId="4757fad5-6748-4019-8f48-b6cb6765e512" providerId="ADAL" clId="{ED967746-A59B-4A6E-8746-F748A1925755}" dt="2024-10-07T15:22:10.466" v="70"/>
          <ac:spMkLst>
            <pc:docMk/>
            <pc:sldMk cId="3271304419" sldId="3980"/>
            <ac:spMk id="18" creationId="{063FBCD4-BD4C-DC44-FD9C-888B9EA995B7}"/>
          </ac:spMkLst>
        </pc:spChg>
        <pc:spChg chg="mod">
          <ac:chgData name="Bertrand Baldet" userId="4757fad5-6748-4019-8f48-b6cb6765e512" providerId="ADAL" clId="{ED967746-A59B-4A6E-8746-F748A1925755}" dt="2024-10-07T15:22:10.466" v="70"/>
          <ac:spMkLst>
            <pc:docMk/>
            <pc:sldMk cId="3271304419" sldId="3980"/>
            <ac:spMk id="19" creationId="{B07015EF-BD90-E678-44D3-04BFC14F090A}"/>
          </ac:spMkLst>
        </pc:spChg>
        <pc:spChg chg="add mod">
          <ac:chgData name="Bertrand Baldet" userId="4757fad5-6748-4019-8f48-b6cb6765e512" providerId="ADAL" clId="{ED967746-A59B-4A6E-8746-F748A1925755}" dt="2024-10-08T08:39:36.644" v="489" actId="1076"/>
          <ac:spMkLst>
            <pc:docMk/>
            <pc:sldMk cId="3271304419" sldId="3980"/>
            <ac:spMk id="21" creationId="{514F5EDD-BC99-9AE3-2D8D-C37C78258CC8}"/>
          </ac:spMkLst>
        </pc:spChg>
        <pc:spChg chg="add mod">
          <ac:chgData name="Bertrand Baldet" userId="4757fad5-6748-4019-8f48-b6cb6765e512" providerId="ADAL" clId="{ED967746-A59B-4A6E-8746-F748A1925755}" dt="2024-10-08T08:32:35.363" v="103" actId="1076"/>
          <ac:spMkLst>
            <pc:docMk/>
            <pc:sldMk cId="3271304419" sldId="3980"/>
            <ac:spMk id="747" creationId="{00000000-0000-0000-0000-000000000000}"/>
          </ac:spMkLst>
        </pc:spChg>
        <pc:grpChg chg="add mod">
          <ac:chgData name="Bertrand Baldet" userId="4757fad5-6748-4019-8f48-b6cb6765e512" providerId="ADAL" clId="{ED967746-A59B-4A6E-8746-F748A1925755}" dt="2024-10-07T15:22:42.676" v="83" actId="1076"/>
          <ac:grpSpMkLst>
            <pc:docMk/>
            <pc:sldMk cId="3271304419" sldId="3980"/>
            <ac:grpSpMk id="2" creationId="{2BCAC4F7-F2EC-AF9A-24A1-1816C17257C8}"/>
          </ac:grpSpMkLst>
        </pc:grpChg>
        <pc:grpChg chg="add mod">
          <ac:chgData name="Bertrand Baldet" userId="4757fad5-6748-4019-8f48-b6cb6765e512" providerId="ADAL" clId="{ED967746-A59B-4A6E-8746-F748A1925755}" dt="2024-10-07T15:22:56.572" v="84" actId="1076"/>
          <ac:grpSpMkLst>
            <pc:docMk/>
            <pc:sldMk cId="3271304419" sldId="3980"/>
            <ac:grpSpMk id="7" creationId="{17434B5B-9461-B1DD-907F-0F26DDC527EC}"/>
          </ac:grpSpMkLst>
        </pc:grpChg>
        <pc:grpChg chg="mod">
          <ac:chgData name="Bertrand Baldet" userId="4757fad5-6748-4019-8f48-b6cb6765e512" providerId="ADAL" clId="{ED967746-A59B-4A6E-8746-F748A1925755}" dt="2024-10-07T15:21:44.029" v="66"/>
          <ac:grpSpMkLst>
            <pc:docMk/>
            <pc:sldMk cId="3271304419" sldId="3980"/>
            <ac:grpSpMk id="11" creationId="{D32E14CB-D92B-F5A9-50A6-4799787B5C14}"/>
          </ac:grpSpMkLst>
        </pc:grpChg>
        <pc:grpChg chg="add mod">
          <ac:chgData name="Bertrand Baldet" userId="4757fad5-6748-4019-8f48-b6cb6765e512" providerId="ADAL" clId="{ED967746-A59B-4A6E-8746-F748A1925755}" dt="2024-10-07T15:22:10.466" v="70"/>
          <ac:grpSpMkLst>
            <pc:docMk/>
            <pc:sldMk cId="3271304419" sldId="3980"/>
            <ac:grpSpMk id="14" creationId="{01A1D048-1451-458C-2BC6-BD9F8DD4F659}"/>
          </ac:grpSpMkLst>
        </pc:grpChg>
        <pc:picChg chg="mod">
          <ac:chgData name="Bertrand Baldet" userId="4757fad5-6748-4019-8f48-b6cb6765e512" providerId="ADAL" clId="{ED967746-A59B-4A6E-8746-F748A1925755}" dt="2024-10-07T15:21:44.029" v="66"/>
          <ac:picMkLst>
            <pc:docMk/>
            <pc:sldMk cId="3271304419" sldId="3980"/>
            <ac:picMk id="6" creationId="{7A880DF1-68B6-1021-AA35-0C255A625129}"/>
          </ac:picMkLst>
        </pc:picChg>
        <pc:picChg chg="add del mod">
          <ac:chgData name="Bertrand Baldet" userId="4757fad5-6748-4019-8f48-b6cb6765e512" providerId="ADAL" clId="{ED967746-A59B-4A6E-8746-F748A1925755}" dt="2024-10-08T08:39:16.644" v="482" actId="478"/>
          <ac:picMkLst>
            <pc:docMk/>
            <pc:sldMk cId="3271304419" sldId="3980"/>
            <ac:picMk id="20" creationId="{5EA18218-B2D8-72AD-7131-486B127B9C1E}"/>
          </ac:picMkLst>
        </pc:picChg>
        <pc:picChg chg="add mod">
          <ac:chgData name="Bertrand Baldet" userId="4757fad5-6748-4019-8f48-b6cb6765e512" providerId="ADAL" clId="{ED967746-A59B-4A6E-8746-F748A1925755}" dt="2024-10-08T08:39:28.984" v="486" actId="1076"/>
          <ac:picMkLst>
            <pc:docMk/>
            <pc:sldMk cId="3271304419" sldId="3980"/>
            <ac:picMk id="748" creationId="{00000000-0000-0000-0000-000000000000}"/>
          </ac:picMkLst>
        </pc:picChg>
      </pc:sldChg>
      <pc:sldChg chg="del">
        <pc:chgData name="Bertrand Baldet" userId="4757fad5-6748-4019-8f48-b6cb6765e512" providerId="ADAL" clId="{ED967746-A59B-4A6E-8746-F748A1925755}" dt="2024-10-07T15:16:39.231" v="0" actId="47"/>
        <pc:sldMkLst>
          <pc:docMk/>
          <pc:sldMk cId="520363515" sldId="3981"/>
        </pc:sldMkLst>
      </pc:sldChg>
      <pc:sldChg chg="del">
        <pc:chgData name="Bertrand Baldet" userId="4757fad5-6748-4019-8f48-b6cb6765e512" providerId="ADAL" clId="{ED967746-A59B-4A6E-8746-F748A1925755}" dt="2024-10-07T15:16:39.231" v="0" actId="47"/>
        <pc:sldMkLst>
          <pc:docMk/>
          <pc:sldMk cId="515250017" sldId="3982"/>
        </pc:sldMkLst>
      </pc:sldChg>
      <pc:sldMasterChg chg="delSldLayout">
        <pc:chgData name="Bertrand Baldet" userId="4757fad5-6748-4019-8f48-b6cb6765e512" providerId="ADAL" clId="{ED967746-A59B-4A6E-8746-F748A1925755}" dt="2024-10-07T15:16:39.231" v="0" actId="47"/>
        <pc:sldMasterMkLst>
          <pc:docMk/>
          <pc:sldMasterMk cId="185713886" sldId="2147483660"/>
        </pc:sldMasterMkLst>
        <pc:sldLayoutChg chg="del">
          <pc:chgData name="Bertrand Baldet" userId="4757fad5-6748-4019-8f48-b6cb6765e512" providerId="ADAL" clId="{ED967746-A59B-4A6E-8746-F748A1925755}" dt="2024-10-07T15:16:39.231" v="0" actId="47"/>
          <pc:sldLayoutMkLst>
            <pc:docMk/>
            <pc:sldMasterMk cId="185713886" sldId="2147483660"/>
            <pc:sldLayoutMk cId="1444920924" sldId="2147483662"/>
          </pc:sldLayoutMkLst>
        </pc:sldLayoutChg>
        <pc:sldLayoutChg chg="del">
          <pc:chgData name="Bertrand Baldet" userId="4757fad5-6748-4019-8f48-b6cb6765e512" providerId="ADAL" clId="{ED967746-A59B-4A6E-8746-F748A1925755}" dt="2024-10-07T15:16:39.231" v="0" actId="47"/>
          <pc:sldLayoutMkLst>
            <pc:docMk/>
            <pc:sldMasterMk cId="185713886" sldId="2147483660"/>
            <pc:sldLayoutMk cId="3700314264" sldId="2147483671"/>
          </pc:sldLayoutMkLst>
        </pc:sldLayoutChg>
      </pc:sldMasterChg>
      <pc:sldMasterChg chg="del delSldLayout">
        <pc:chgData name="Bertrand Baldet" userId="4757fad5-6748-4019-8f48-b6cb6765e512" providerId="ADAL" clId="{ED967746-A59B-4A6E-8746-F748A1925755}" dt="2024-10-07T15:22:03.616" v="69" actId="47"/>
        <pc:sldMasterMkLst>
          <pc:docMk/>
          <pc:sldMasterMk cId="457718295" sldId="2147483673"/>
        </pc:sldMasterMkLst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3819017933" sldId="2147483674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665996255" sldId="2147483675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1362078909" sldId="2147483676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716121030" sldId="2147483677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2838609907" sldId="2147483678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3276158294" sldId="2147483679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358740197" sldId="2147483680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2854649855" sldId="2147483681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224775568" sldId="2147483682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1564532608" sldId="2147483683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2706405320" sldId="2147483684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3712468010" sldId="2147483685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648964861" sldId="2147483686"/>
          </pc:sldLayoutMkLst>
        </pc:sldLayoutChg>
        <pc:sldLayoutChg chg="del">
          <pc:chgData name="Bertrand Baldet" userId="4757fad5-6748-4019-8f48-b6cb6765e512" providerId="ADAL" clId="{ED967746-A59B-4A6E-8746-F748A1925755}" dt="2024-10-07T15:22:03.616" v="69" actId="47"/>
          <pc:sldLayoutMkLst>
            <pc:docMk/>
            <pc:sldMasterMk cId="457718295" sldId="2147483673"/>
            <pc:sldLayoutMk cId="435253265" sldId="214748368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20900-418E-409C-AF4D-25FC130D848C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7DDA2-1F44-4B17-838D-D145AEBD7F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8308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t"/>
            <a:r>
              <a:rPr lang="en-GB">
                <a:effectLst/>
              </a:rPr>
              <a:t>Disarmament, Demobilization and Reintegration</a:t>
            </a:r>
          </a:p>
          <a:p>
            <a:pPr algn="l" fontAlgn="t"/>
            <a:endParaRPr lang="en-GB">
              <a:effectLst/>
            </a:endParaRPr>
          </a:p>
          <a:p>
            <a:r>
              <a:rPr lang="en-GB" sz="1200" i="1">
                <a:solidFill>
                  <a:schemeClr val="tx2">
                    <a:lumMod val="1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 are an international </a:t>
            </a:r>
            <a:r>
              <a:rPr lang="en-GB" sz="1200" b="1" i="1">
                <a:solidFill>
                  <a:srgbClr val="E44A1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research driven innovation hub </a:t>
            </a:r>
            <a:r>
              <a:rPr lang="en-GB" sz="1200" i="1">
                <a:solidFill>
                  <a:schemeClr val="tx2">
                    <a:lumMod val="1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based in Cyprus with teams in West Africa, Eastern Europe and the UK.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>
                <a:solidFill>
                  <a:schemeClr val="tx2">
                    <a:lumMod val="1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 design and implement of </a:t>
            </a:r>
            <a:r>
              <a:rPr lang="en-GB" sz="1200" b="1" i="1">
                <a:solidFill>
                  <a:srgbClr val="E44A1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versatile and scientific </a:t>
            </a:r>
            <a:r>
              <a:rPr lang="en-GB" sz="1200" i="1">
                <a:solidFill>
                  <a:schemeClr val="tx2">
                    <a:lumMod val="1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methodologies and </a:t>
            </a:r>
            <a:r>
              <a:rPr lang="en-GB" sz="1200" b="1" i="1">
                <a:solidFill>
                  <a:schemeClr val="tx2">
                    <a:lumMod val="1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</a:t>
            </a:r>
            <a:r>
              <a:rPr lang="en-GB" sz="1200" b="1" i="1">
                <a:solidFill>
                  <a:srgbClr val="E44A1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ssessment instruments </a:t>
            </a:r>
            <a:r>
              <a:rPr lang="en-GB" sz="1200" i="1">
                <a:solidFill>
                  <a:schemeClr val="tx2">
                    <a:lumMod val="1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 investigate </a:t>
            </a:r>
            <a:r>
              <a:rPr lang="en-GB" sz="1200" b="1" i="1">
                <a:solidFill>
                  <a:srgbClr val="E44A1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resilience capacities and foster social cohesion to contribute to the global sustaining peace agenda</a:t>
            </a:r>
            <a:r>
              <a:rPr lang="en-GB" sz="1200" b="1" i="1">
                <a:solidFill>
                  <a:schemeClr val="tx2">
                    <a:lumMod val="1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l" fontAlgn="t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10133-5902-48BC-B28F-CB780D989A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481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3" name="Google Shape;23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3400" y="763588"/>
            <a:ext cx="6705600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4" name="Google Shape;234;p4:notes"/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CY" sz="1200" b="1">
                <a:solidFill>
                  <a:srgbClr val="2E74B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Principle 1.</a:t>
            </a:r>
            <a:r>
              <a:rPr lang="en-CY" sz="1200">
                <a:solidFill>
                  <a:srgbClr val="C459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CY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Inclusive and participatory design of research programs is vital for building collective wisdom, ownership, impact, cohesion, and sustainability.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CY" sz="1200" b="1">
                <a:solidFill>
                  <a:srgbClr val="BF8F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Principle 2.</a:t>
            </a:r>
            <a:r>
              <a:rPr lang="en-CY" sz="1200">
                <a:solidFill>
                  <a:srgbClr val="BF8F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CY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Evidence-based and scientific approaches, that are not based on expert assumptions, intuition, or habitual practices but th</a:t>
            </a:r>
            <a:r>
              <a:rPr lang="en-GB" sz="120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ey</a:t>
            </a:r>
            <a:r>
              <a:rPr lang="en-CY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are methodologically robust and empirically validated.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CY" sz="1200" b="1">
                <a:solidFill>
                  <a:srgbClr val="53813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Principle 3.</a:t>
            </a:r>
            <a:r>
              <a:rPr lang="en-CY" sz="1200">
                <a:solidFill>
                  <a:srgbClr val="53813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GB" sz="1200">
                <a:solidFill>
                  <a:srgbClr val="53813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I</a:t>
            </a:r>
            <a:r>
              <a:rPr lang="en-CY" sz="120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nter</a:t>
            </a:r>
            <a:r>
              <a:rPr lang="en-CY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-disciplinary approaches are vital to building a holistic multi-level understanding of how different domains </a:t>
            </a:r>
            <a:r>
              <a:rPr lang="en-GB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in terms of mental health, social cohesion, citizenship and peace-building </a:t>
            </a:r>
            <a:r>
              <a:rPr lang="en-CY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affect each other</a:t>
            </a:r>
            <a:r>
              <a:rPr lang="en-GB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.</a:t>
            </a:r>
            <a:endParaRPr lang="en-CY" sz="120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CY" sz="1200" b="1">
                <a:solidFill>
                  <a:srgbClr val="F4B08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Principle 4.</a:t>
            </a:r>
            <a:r>
              <a:rPr lang="en-CY" sz="1200">
                <a:solidFill>
                  <a:srgbClr val="F4B08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CY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Contextually sensitive and locally calibrated to ensure that the do no harm principle is upheld,</a:t>
            </a:r>
            <a:r>
              <a:rPr lang="en-GB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and </a:t>
            </a:r>
            <a:r>
              <a:rPr lang="en-CY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programs,</a:t>
            </a:r>
            <a:r>
              <a:rPr lang="en-GB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and</a:t>
            </a:r>
            <a:r>
              <a:rPr lang="en-CY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policies are conflict-</a:t>
            </a:r>
            <a:r>
              <a:rPr lang="en-CY" sz="120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sensitiv</a:t>
            </a:r>
            <a:r>
              <a:rPr lang="en-GB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e </a:t>
            </a:r>
            <a:r>
              <a:rPr lang="en-CY" sz="12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and relevant. </a:t>
            </a:r>
            <a:endParaRPr lang="en-GB" sz="120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0" marR="0" lvl="0" indent="0" algn="just" defTabSz="4572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Principle 5: </a:t>
            </a:r>
            <a:r>
              <a:rPr lang="en-US" sz="18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The victims of environmental and social injustice should provide the experiential evidence regarding the root causes of the problem. </a:t>
            </a:r>
            <a:endParaRPr lang="en-CY" sz="180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endParaRPr lang="en-CY" sz="120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endParaRPr lang="en-CY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This integrated 4-D approach aims to bridge participatory research with participatory program design. </a:t>
            </a:r>
          </a:p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Stage 1, Discovery </a:t>
            </a:r>
            <a:r>
              <a:rPr lang="en-GB" sz="18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is what SeeD already knows how to do and has been doing since its inception. </a:t>
            </a:r>
            <a:r>
              <a:rPr lang="en-GB" sz="180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Creation of robust and contextual evidence via participatory mixed methods population research, and developing good practice methodologies and toolkits for that purpose such as </a:t>
            </a:r>
            <a:r>
              <a:rPr lang="en-GB" sz="1800">
                <a:solidFill>
                  <a:srgbClr val="0F54CC"/>
                </a:solidFill>
                <a:effectLst/>
                <a:latin typeface="Roboto" panose="02000000000000000000" pitchFamily="2" charset="0"/>
              </a:rPr>
              <a:t>SCORE, STMM and AMR</a:t>
            </a:r>
            <a:r>
              <a:rPr lang="en-GB" sz="180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. </a:t>
            </a:r>
            <a:endParaRPr lang="en-GB" sz="1800">
              <a:effectLst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0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Stage 2 Deliberation </a:t>
            </a:r>
            <a:r>
              <a:rPr lang="en-GB" sz="18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integrates the knowledge needed to design participatory programs in terms of steps, processes of change and PROD tools. </a:t>
            </a:r>
            <a:r>
              <a:rPr lang="en-GB" sz="1800" b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It deliberates and designs participatory </a:t>
            </a:r>
            <a:r>
              <a:rPr lang="en-GB" sz="180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programmes such as CO-LIVE, MFHS and CAN-Cy underpinned by evidence-based and holistic theories of change with good practice methodologies and tools such as Structured Democratic Design Process, </a:t>
            </a:r>
            <a:r>
              <a:rPr lang="en-GB" sz="1800" err="1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Pusula</a:t>
            </a:r>
            <a:r>
              <a:rPr lang="en-GB" sz="180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, Idea Prism and/or other collaborative decision making and system design tools. </a:t>
            </a:r>
            <a:endParaRPr lang="en-GB" sz="1400">
              <a:effectLst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0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Stage 3 Demonstration </a:t>
            </a:r>
            <a:r>
              <a:rPr lang="en-GB" sz="18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articulates the tools that could be deployed to evaluate the impact of the program. It </a:t>
            </a:r>
            <a:r>
              <a:rPr lang="en-GB" sz="180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</a:t>
            </a:r>
            <a:r>
              <a:rPr lang="en-GB" sz="1800" err="1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ilotings</a:t>
            </a:r>
            <a:r>
              <a:rPr lang="en-GB" sz="180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 and assesses impact in a way that allows for counterfactual evaluation (e.g. controlled trials, outcome harvesting). </a:t>
            </a:r>
            <a:r>
              <a:rPr lang="en-GB" sz="1800" b="1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&gt;&gt; EXPLAIN COUNTERFACTUAL EVALATION &lt;&lt;</a:t>
            </a:r>
            <a:endParaRPr lang="en-GB" sz="1400" b="1">
              <a:solidFill>
                <a:srgbClr val="FF0000"/>
              </a:solidFill>
              <a:effectLst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0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Ultimately, Stage 4, </a:t>
            </a:r>
            <a:r>
              <a:rPr lang="en-GB" sz="1800" b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Deployment</a:t>
            </a:r>
            <a:r>
              <a:rPr lang="en-GB" sz="18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concerns the actions that could be taken to scale a program up. </a:t>
            </a:r>
            <a:r>
              <a:rPr lang="en-GB" sz="1800" b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It refines and adapts from stage 3, </a:t>
            </a:r>
            <a:r>
              <a:rPr lang="en-GB" sz="1800" b="1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p</a:t>
            </a:r>
            <a:r>
              <a:rPr lang="en-GB" sz="180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reparing finetuned strategies for scaleup and longitudinal process-oriented studies as well as policy integration, underpinned by conflict sensitive protocols, localised implementation teams and robust MEL frameworks. </a:t>
            </a:r>
            <a:endParaRPr lang="en-GB" sz="1400">
              <a:effectLst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Doing stage 4 without the previous stages, and especially without the stage 3 is unethical and does not uphold the do no harm principle effectively. </a:t>
            </a:r>
          </a:p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0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This handbook aims to present the SeeD  tools and processes for stages 2 and 3. These tools are not all-inclusive, and there may be others that are appropriate for implementing these stages. </a:t>
            </a:r>
          </a:p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The tools and processes recommended here are what SeeD considers as the gold standard, even though they may not be the only gold out there. </a:t>
            </a:r>
          </a:p>
          <a:p>
            <a:pPr marL="285750" marR="0" lvl="0" indent="-285750" algn="l" defTabSz="4572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Stages 1 and 4 are briefly noted but not elaborated as they fall outside of the scope of this handbook that focuses on participatory program design and impact evaluation of a program.</a:t>
            </a:r>
            <a:endParaRPr lang="en-CY" sz="180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824E4-5511-B832-C2CD-AFF855C3EE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B0A699-AE0E-F508-AE91-78FC5116FE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EA232-FD59-DBDA-9A82-9FD4065A7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8FD24-CE35-4C66-1B92-7111933C9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92679-2057-5E17-CDBD-EE82361AB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26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2FB59-3393-9EE8-649F-27D1570E1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271A1-951F-2E9A-C424-F179087C7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821CD-4A21-4BA6-2ED2-1F575C80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2719F-C35A-E506-84E1-51FEAC2EC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B89AE-116D-E261-4394-4E1F58818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920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7EB927-252C-C792-8FEE-0A59E02548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3AC9E8-DFE6-64EB-9FDB-505CB8BFC6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1C3FA-6285-3F1A-4396-D9EB62654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24900-B18A-179F-F7F5-85A1FC894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E3693-EF0B-C1B6-F58D-9AFD867AE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001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ster">
  <p:cSld name="Mast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3416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69"/>
          <p:cNvSpPr txBox="1"/>
          <p:nvPr/>
        </p:nvSpPr>
        <p:spPr>
          <a:xfrm>
            <a:off x="-2960889" y="5319800"/>
            <a:ext cx="51329" cy="205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282B"/>
              </a:buClr>
              <a:buSzPts val="2000"/>
              <a:buFont typeface="Open Sans"/>
              <a:buNone/>
            </a:pPr>
            <a:endParaRPr sz="1000" b="0" i="0" u="none" strike="noStrike" cap="none">
              <a:solidFill>
                <a:srgbClr val="24282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722659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817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317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47" name="Google Shape;47;p1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640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0810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218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>
            <a:spLocks noGrp="1"/>
          </p:cNvSpPr>
          <p:nvPr>
            <p:ph type="pic" idx="2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686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87CFC-D626-E985-03E5-77EDB75D5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32A8F-C19A-BEDD-FCEE-CF218D6633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F9FB1-E7A5-2F0D-D2B2-00828FFE3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823CB-7BE8-A286-3DF0-A9AFD004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93E3B-4736-9947-F9C7-F3F4C205C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0638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72" name="Google Shape;72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1822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78" name="Google Shape;78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563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ster">
  <p:cSld name="Mast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72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A1CCD-CEF3-51A4-6F60-FE0B9E473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B507B-F3AD-1A0D-A912-E76B90A37E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DDA3C-0249-D269-1F84-A84605D85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E99A2-EAD9-48D1-9196-1BAB510DD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F8887-7511-A26C-1B68-3E09EB9A2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0384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345B2-A578-C4B0-B8B6-0B6557807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8119C-7889-3BEB-FA99-3D471B36A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4DD65B-D8ED-7FF5-907F-B20039FE34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5630F5-5E18-2202-3CA6-69F045F4D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F1571C-A8A5-B214-6E65-89CFD8099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35509-2BDC-1932-CDDA-287A38F4F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632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04DD6-A6BE-F5C8-E27F-0CE879946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EA00CF-1E7A-C654-7A9C-9553D30CD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7F3FC0-A887-A222-6A69-27D1869762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BDA9DF-C40F-E712-518F-80B6C63F9E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ABDA9D-E819-23D8-4C23-33CAC8E12E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03D8E3-E58D-7AC1-6631-D0E99F7D1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C3ED88-21ED-EBF1-4E8B-236279A5E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E5B5AD-9737-BEA1-0B66-A58E5038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5374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A9F97-6C21-F82C-3B17-1A8D36FD4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2A4E9B-3BBD-DE23-76EC-96366F28B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C792C6-67FC-0C29-7018-6B5D5DB63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1CADDF-C83B-75AE-8A73-ADB33E526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41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9138B4-0A3B-3B99-01C0-A0A629133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19887D-F01B-6E4C-6544-EF845E935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8A7813-C71E-D38C-C7AA-D194EB5E7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514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D3E86-1350-2867-376B-51D7FB149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B5590-696B-8BF4-69B6-CA8A427B6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39CFE6-B077-419E-0CFB-7E3A3C18B3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C639E-0FDC-602B-512C-D793FEE7C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BC5D40-A8DD-02E1-50C4-CA20DAF88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830280-CE21-17EC-E7AD-98C6C5913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457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97E74-C0B1-9267-A532-93DAD67AE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DF96A3-E297-8F04-165C-8C2825058B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3D77D7-4439-F324-19B7-55E0ED619D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4B4CDA-914A-F809-4278-094D83F44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430A7-7471-573B-F6DE-33DF8A762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977194-12E4-3A92-1F39-14F72FBDB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22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EB9C7B-0393-1F85-D93F-6340D806A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7627F0-E2AF-2E78-4B80-58C32573E9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5AB38-61D0-030F-1A5C-77180C3196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0B24B8-4AC9-4371-B138-4D704577400F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B2D27-E518-F438-0507-945F10F7A2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20819-2DA5-A66F-8773-586812C236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701E0F-7F21-4DA2-9838-2089CB5337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60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8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GB"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GB"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1388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2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Roboto" panose="02000000000000000000" pitchFamily="2" charset="0"/>
          <a:ea typeface="Roboto" panose="02000000000000000000" pitchFamily="2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Roboto" panose="02000000000000000000" pitchFamily="2" charset="0"/>
          <a:ea typeface="Roboto" panose="02000000000000000000" pitchFamily="2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/>
          <p:cNvSpPr txBox="1"/>
          <p:nvPr/>
        </p:nvSpPr>
        <p:spPr>
          <a:xfrm>
            <a:off x="767559" y="1982087"/>
            <a:ext cx="10191389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rIns="22860">
            <a:spAutoFit/>
          </a:bodyPr>
          <a:lstStyle>
            <a:lvl1pPr algn="l">
              <a:defRPr sz="12000">
                <a:solidFill>
                  <a:srgbClr val="111111"/>
                </a:solidFill>
              </a:defRPr>
            </a:lvl1pPr>
          </a:lstStyle>
          <a:p>
            <a:pPr defTabSz="914423"/>
            <a:r>
              <a:rPr lang="en-US" sz="4000">
                <a:solidFill>
                  <a:srgbClr val="FFFFFF"/>
                </a:solidFill>
                <a:latin typeface="Roboto Medium" charset="0"/>
                <a:ea typeface="Roboto Medium" charset="0"/>
                <a:cs typeface="Roboto Medium" charset="0"/>
              </a:rPr>
              <a:t>Title of the document</a:t>
            </a:r>
            <a:endParaRPr sz="4000">
              <a:solidFill>
                <a:srgbClr val="FFFFFF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7" name="Rectangle 27"/>
          <p:cNvSpPr txBox="1"/>
          <p:nvPr/>
        </p:nvSpPr>
        <p:spPr>
          <a:xfrm>
            <a:off x="6810611" y="5958319"/>
            <a:ext cx="4775149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rIns="22860">
            <a:spAutoFit/>
          </a:bodyPr>
          <a:lstStyle>
            <a:lvl1pPr algn="l">
              <a:defRPr sz="12000">
                <a:solidFill>
                  <a:srgbClr val="111111"/>
                </a:solidFill>
              </a:defRPr>
            </a:lvl1pPr>
          </a:lstStyle>
          <a:p>
            <a:pPr algn="r" defTabSz="914423"/>
            <a:r>
              <a:rPr lang="en-US" sz="1700" dirty="0">
                <a:latin typeface="Roboto Light" panose="02000000000000000000" pitchFamily="2" charset="0"/>
                <a:ea typeface="Roboto Light" panose="02000000000000000000" pitchFamily="2" charset="0"/>
                <a:cs typeface="Roboto Medium" charset="0"/>
              </a:rPr>
              <a:t>NEC Beijing - October 2024</a:t>
            </a:r>
            <a:endParaRPr lang="en-US" sz="1700" dirty="0">
              <a:latin typeface="Roboto Light" panose="02000000000000000000" pitchFamily="2" charset="0"/>
              <a:ea typeface="Roboto Light" panose="02000000000000000000" pitchFamily="2" charset="0"/>
              <a:cs typeface="Roboto" charset="0"/>
            </a:endParaRPr>
          </a:p>
        </p:txBody>
      </p:sp>
      <p:sp>
        <p:nvSpPr>
          <p:cNvPr id="8" name="Rectangle 27"/>
          <p:cNvSpPr txBox="1"/>
          <p:nvPr/>
        </p:nvSpPr>
        <p:spPr>
          <a:xfrm>
            <a:off x="767559" y="2797149"/>
            <a:ext cx="4775151" cy="384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>
            <a:spAutoFit/>
          </a:bodyPr>
          <a:lstStyle>
            <a:lvl1pPr algn="l">
              <a:defRPr sz="12000">
                <a:solidFill>
                  <a:srgbClr val="111111"/>
                </a:solidFill>
              </a:defRPr>
            </a:lvl1pPr>
          </a:lstStyle>
          <a:p>
            <a:pPr defTabSz="914423"/>
            <a:r>
              <a:rPr lang="en-US" sz="1900">
                <a:solidFill>
                  <a:srgbClr val="FFFFFF"/>
                </a:solidFill>
                <a:latin typeface="Roboto" charset="0"/>
                <a:ea typeface="Roboto" charset="0"/>
                <a:cs typeface="Roboto" charset="0"/>
              </a:rPr>
              <a:t>Header supporting the title</a:t>
            </a:r>
            <a:endParaRPr sz="1900">
              <a:solidFill>
                <a:srgbClr val="FFFFFF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960905" y="5319801"/>
            <a:ext cx="51361" cy="2051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5400" tIns="25400" rIns="25400" bIns="25400" numCol="1" spcCol="38100" rtlCol="0" anchor="ctr">
            <a:spAutoFit/>
          </a:bodyPr>
          <a:lstStyle/>
          <a:p>
            <a:pPr algn="ctr" defTabSz="412761" hangingPunct="0"/>
            <a:endParaRPr lang="en-US" sz="1000">
              <a:solidFill>
                <a:srgbClr val="24282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82" y="4757992"/>
            <a:ext cx="1519515" cy="19664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E64F20-268B-704C-AD18-12450AFF87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8" t="20623" b="20837"/>
          <a:stretch/>
        </p:blipFill>
        <p:spPr>
          <a:xfrm>
            <a:off x="-25617" y="1"/>
            <a:ext cx="12192000" cy="4392707"/>
          </a:xfrm>
          <a:prstGeom prst="rect">
            <a:avLst/>
          </a:prstGeom>
        </p:spPr>
      </p:pic>
      <p:sp>
        <p:nvSpPr>
          <p:cNvPr id="16" name="Rectangle"/>
          <p:cNvSpPr/>
          <p:nvPr/>
        </p:nvSpPr>
        <p:spPr>
          <a:xfrm>
            <a:off x="0" y="1"/>
            <a:ext cx="12192000" cy="4392707"/>
          </a:xfrm>
          <a:prstGeom prst="rect">
            <a:avLst/>
          </a:prstGeom>
          <a:solidFill>
            <a:srgbClr val="181717">
              <a:alpha val="61961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914423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id="{A659FD75-C40E-1949-830A-E97D69FC8DFD}"/>
              </a:ext>
            </a:extLst>
          </p:cNvPr>
          <p:cNvSpPr txBox="1"/>
          <p:nvPr/>
        </p:nvSpPr>
        <p:spPr>
          <a:xfrm>
            <a:off x="492004" y="289316"/>
            <a:ext cx="11226220" cy="3677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algn="l">
              <a:defRPr sz="12000">
                <a:solidFill>
                  <a:srgbClr val="111111"/>
                </a:solidFill>
              </a:defRPr>
            </a:lvl1pPr>
          </a:lstStyle>
          <a:p>
            <a:pPr defTabSz="914423"/>
            <a:r>
              <a:rPr lang="en-US" sz="4800" dirty="0">
                <a:solidFill>
                  <a:srgbClr val="FFFFFF"/>
                </a:solidFill>
                <a:latin typeface="Roboto Medium" charset="0"/>
                <a:ea typeface="Roboto Medium" charset="0"/>
                <a:cs typeface="Roboto Medium" charset="0"/>
              </a:rPr>
              <a:t>SeeD – Centre for Sustainable Peace &amp; Democratic Development</a:t>
            </a:r>
          </a:p>
          <a:p>
            <a:pPr defTabSz="914423"/>
            <a:endParaRPr lang="en-US" sz="3400" dirty="0">
              <a:solidFill>
                <a:srgbClr val="FFFFFF"/>
              </a:solidFill>
              <a:latin typeface="Roboto Medium" charset="0"/>
              <a:ea typeface="Roboto Medium" charset="0"/>
              <a:cs typeface="Roboto Medium" charset="0"/>
            </a:endParaRPr>
          </a:p>
          <a:p>
            <a:pPr defTabSz="914423"/>
            <a:endParaRPr lang="en-US" sz="3400" dirty="0">
              <a:solidFill>
                <a:srgbClr val="FFFFFF"/>
              </a:solidFill>
              <a:latin typeface="Roboto Medium" charset="0"/>
              <a:ea typeface="Roboto Medium" charset="0"/>
              <a:cs typeface="Roboto Medium" charset="0"/>
            </a:endParaRPr>
          </a:p>
          <a:p>
            <a:pPr defTabSz="914423"/>
            <a:r>
              <a:rPr lang="en-US" sz="2300" dirty="0">
                <a:solidFill>
                  <a:srgbClr val="FFFFFF"/>
                </a:solidFill>
                <a:latin typeface="Roboto Medium"/>
                <a:ea typeface="Roboto Medium"/>
                <a:cs typeface="Roboto Medium"/>
              </a:rPr>
              <a:t>An alliance of peacebuilders and development architects from conflict-affected societies, developing innovative solutions for multisystemic recovery and resilience, and advancing the field by balancing science with participatory methods.</a:t>
            </a:r>
          </a:p>
        </p:txBody>
      </p:sp>
    </p:spTree>
    <p:extLst>
      <p:ext uri="{BB962C8B-B14F-4D97-AF65-F5344CB8AC3E}">
        <p14:creationId xmlns:p14="http://schemas.microsoft.com/office/powerpoint/2010/main" val="2470087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AC98D54-858D-A78D-E419-02D63F105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8046" y="802433"/>
            <a:ext cx="2933954" cy="59467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196471-1D2D-B308-799D-78F1B557A63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529632" y="0"/>
            <a:ext cx="11132735" cy="68448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FB9C31-5230-B1A0-911F-22D7594450FC}"/>
              </a:ext>
            </a:extLst>
          </p:cNvPr>
          <p:cNvSpPr txBox="1"/>
          <p:nvPr/>
        </p:nvSpPr>
        <p:spPr>
          <a:xfrm>
            <a:off x="586655" y="1140915"/>
            <a:ext cx="8614368" cy="480131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Roboto" panose="02000000000000000000" pitchFamily="2" charset="0"/>
                <a:ea typeface="Roboto" panose="02000000000000000000" pitchFamily="2" charset="0"/>
              </a:rPr>
              <a:t>We are an international </a:t>
            </a:r>
            <a:r>
              <a:rPr lang="en-GB" sz="1800" b="1" dirty="0">
                <a:latin typeface="Roboto" panose="02000000000000000000" pitchFamily="2" charset="0"/>
                <a:ea typeface="Roboto" panose="02000000000000000000" pitchFamily="2" charset="0"/>
              </a:rPr>
              <a:t>research driven innovation hub, </a:t>
            </a:r>
            <a:r>
              <a:rPr lang="en-GB" sz="1800" dirty="0">
                <a:latin typeface="Roboto" panose="02000000000000000000" pitchFamily="2" charset="0"/>
                <a:ea typeface="Roboto" panose="02000000000000000000" pitchFamily="2" charset="0"/>
              </a:rPr>
              <a:t>born in Cyprus, and currently have teams in West Africa, Eastern Europe and the UK.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Roboto" panose="02000000000000000000" pitchFamily="2" charset="0"/>
                <a:ea typeface="Roboto" panose="02000000000000000000" pitchFamily="2" charset="0"/>
              </a:rPr>
              <a:t>We pioneered the development of Social Cohesion and Reconciliation Index (</a:t>
            </a:r>
            <a:r>
              <a:rPr lang="en-GB" sz="1800" b="1" dirty="0">
                <a:latin typeface="Roboto" panose="02000000000000000000" pitchFamily="2" charset="0"/>
                <a:ea typeface="Roboto" panose="02000000000000000000" pitchFamily="2" charset="0"/>
              </a:rPr>
              <a:t>SCORE</a:t>
            </a:r>
            <a:r>
              <a:rPr lang="en-GB" sz="1800" dirty="0">
                <a:latin typeface="Roboto" panose="02000000000000000000" pitchFamily="2" charset="0"/>
                <a:ea typeface="Roboto" panose="02000000000000000000" pitchFamily="2" charset="0"/>
              </a:rPr>
              <a:t>) in 2012, a methodology for better understanding of drivers of main outcomes of interest (e.g. intergroup harmony) and for identification of </a:t>
            </a:r>
            <a:r>
              <a:rPr lang="en-GB" sz="1800" b="1" dirty="0">
                <a:latin typeface="Roboto" panose="02000000000000000000" pitchFamily="2" charset="0"/>
                <a:ea typeface="Roboto" panose="02000000000000000000" pitchFamily="2" charset="0"/>
              </a:rPr>
              <a:t>entry points with the most likelihood of impact for transformative peace</a:t>
            </a:r>
            <a:r>
              <a:rPr lang="en-GB" sz="1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Roboto"/>
                <a:ea typeface="Roboto"/>
                <a:cs typeface="Roboto"/>
              </a:rPr>
              <a:t>We recently developed a </a:t>
            </a:r>
            <a:r>
              <a:rPr lang="en-GB" b="1" dirty="0">
                <a:latin typeface="Roboto"/>
                <a:ea typeface="Roboto"/>
                <a:cs typeface="Roboto"/>
              </a:rPr>
              <a:t>4-D approach, bridging participatory population research with participatory program design. </a:t>
            </a:r>
            <a:r>
              <a:rPr lang="en-GB" dirty="0">
                <a:latin typeface="Roboto"/>
                <a:ea typeface="Roboto"/>
                <a:cs typeface="Roboto"/>
              </a:rPr>
              <a:t>This holistic and evidence-based approach provides a structured, inclusive, and deliberative process framework with a robust methodological toolkit that can produce, digest, translate evidence into interventions with the highest likelihood of impact, and then measure attributable impact precisely for a complete and responsible feedback loop before scaling. </a:t>
            </a:r>
          </a:p>
        </p:txBody>
      </p:sp>
    </p:spTree>
    <p:extLst>
      <p:ext uri="{BB962C8B-B14F-4D97-AF65-F5344CB8AC3E}">
        <p14:creationId xmlns:p14="http://schemas.microsoft.com/office/powerpoint/2010/main" val="567471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E965A919-406A-5BC0-F22C-7C48C88B1BC9}"/>
              </a:ext>
            </a:extLst>
          </p:cNvPr>
          <p:cNvSpPr/>
          <p:nvPr/>
        </p:nvSpPr>
        <p:spPr>
          <a:xfrm>
            <a:off x="1" y="0"/>
            <a:ext cx="3688902" cy="6858000"/>
          </a:xfrm>
          <a:prstGeom prst="rect">
            <a:avLst/>
          </a:prstGeom>
          <a:solidFill>
            <a:srgbClr val="F2F2F2">
              <a:alpha val="50000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37" name="Google Shape;237;p4"/>
          <p:cNvSpPr/>
          <p:nvPr/>
        </p:nvSpPr>
        <p:spPr>
          <a:xfrm>
            <a:off x="8908961" y="1461303"/>
            <a:ext cx="2157063" cy="287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30467" rIns="60950" bIns="30467" anchor="t" anchorCtr="0">
            <a:spAutoFit/>
          </a:bodyPr>
          <a:lstStyle/>
          <a:p>
            <a:endParaRPr sz="1467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38" name="Google Shape;238;p4"/>
          <p:cNvGrpSpPr/>
          <p:nvPr/>
        </p:nvGrpSpPr>
        <p:grpSpPr>
          <a:xfrm>
            <a:off x="3852564" y="769177"/>
            <a:ext cx="2640000" cy="2640000"/>
            <a:chOff x="5944486" y="1096814"/>
            <a:chExt cx="3960000" cy="3960000"/>
          </a:xfrm>
          <a:solidFill>
            <a:schemeClr val="accent2"/>
          </a:solidFill>
        </p:grpSpPr>
        <p:grpSp>
          <p:nvGrpSpPr>
            <p:cNvPr id="239" name="Google Shape;239;p4"/>
            <p:cNvGrpSpPr/>
            <p:nvPr/>
          </p:nvGrpSpPr>
          <p:grpSpPr>
            <a:xfrm>
              <a:off x="5944486" y="1096814"/>
              <a:ext cx="3960000" cy="3960000"/>
              <a:chOff x="4497351" y="438127"/>
              <a:chExt cx="4680000" cy="4680000"/>
            </a:xfrm>
            <a:grpFill/>
          </p:grpSpPr>
          <p:sp>
            <p:nvSpPr>
              <p:cNvPr id="240" name="Google Shape;240;p4"/>
              <p:cNvSpPr/>
              <p:nvPr/>
            </p:nvSpPr>
            <p:spPr>
              <a:xfrm>
                <a:off x="4497351" y="438127"/>
                <a:ext cx="4680000" cy="4680000"/>
              </a:xfrm>
              <a:custGeom>
                <a:avLst/>
                <a:gdLst/>
                <a:ahLst/>
                <a:cxnLst/>
                <a:rect l="l" t="t" r="r" b="b"/>
                <a:pathLst>
                  <a:path w="4357" h="4357" extrusionOk="0">
                    <a:moveTo>
                      <a:pt x="0" y="4118"/>
                    </a:moveTo>
                    <a:lnTo>
                      <a:pt x="0" y="239"/>
                    </a:lnTo>
                    <a:lnTo>
                      <a:pt x="0" y="239"/>
                    </a:lnTo>
                    <a:cubicBezTo>
                      <a:pt x="0" y="107"/>
                      <a:pt x="108" y="0"/>
                      <a:pt x="240" y="0"/>
                    </a:cubicBezTo>
                    <a:lnTo>
                      <a:pt x="4117" y="0"/>
                    </a:lnTo>
                    <a:lnTo>
                      <a:pt x="4117" y="0"/>
                    </a:lnTo>
                    <a:cubicBezTo>
                      <a:pt x="4249" y="0"/>
                      <a:pt x="4356" y="107"/>
                      <a:pt x="4356" y="239"/>
                    </a:cubicBezTo>
                    <a:lnTo>
                      <a:pt x="4356" y="4118"/>
                    </a:lnTo>
                    <a:lnTo>
                      <a:pt x="4356" y="4118"/>
                    </a:lnTo>
                    <a:cubicBezTo>
                      <a:pt x="4356" y="4250"/>
                      <a:pt x="4249" y="4356"/>
                      <a:pt x="4117" y="4356"/>
                    </a:cubicBezTo>
                    <a:lnTo>
                      <a:pt x="240" y="4356"/>
                    </a:lnTo>
                    <a:lnTo>
                      <a:pt x="240" y="4356"/>
                    </a:lnTo>
                    <a:cubicBezTo>
                      <a:pt x="108" y="4356"/>
                      <a:pt x="0" y="4250"/>
                      <a:pt x="0" y="411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0950" tIns="30467" rIns="60950" bIns="30467" anchor="ctr" anchorCtr="0">
                <a:noAutofit/>
              </a:bodyPr>
              <a:lstStyle/>
              <a:p>
                <a:pPr algn="l"/>
                <a:endParaRPr sz="9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41" name="Google Shape;241;p4"/>
              <p:cNvSpPr/>
              <p:nvPr/>
            </p:nvSpPr>
            <p:spPr>
              <a:xfrm>
                <a:off x="4666326" y="2628238"/>
                <a:ext cx="4339636" cy="12957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60950" tIns="30467" rIns="60950" bIns="30467" anchor="t" anchorCtr="0">
                <a:spAutoFit/>
              </a:bodyPr>
              <a:lstStyle/>
              <a:p>
                <a:pPr algn="ctr"/>
                <a:r>
                  <a:rPr lang="en-GB" sz="1450" b="1" dirty="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Inclusive and participatory </a:t>
                </a:r>
                <a:r>
                  <a:rPr lang="en-GB" sz="1450" dirty="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design and process framework</a:t>
                </a:r>
                <a:endParaRPr lang="en-GB" sz="1450" dirty="0">
                  <a:solidFill>
                    <a:schemeClr val="lt1"/>
                  </a:solidFill>
                  <a:latin typeface="Roboto"/>
                  <a:ea typeface="Roboto"/>
                  <a:cs typeface="Roboto"/>
                </a:endParaRPr>
              </a:p>
            </p:txBody>
          </p:sp>
        </p:grpSp>
        <p:pic>
          <p:nvPicPr>
            <p:cNvPr id="242" name="Google Shape;242;p4" descr="Cheers with solid fill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468826" y="1238769"/>
              <a:ext cx="1080000" cy="1080000"/>
            </a:xfrm>
            <a:prstGeom prst="rect">
              <a:avLst/>
            </a:prstGeom>
            <a:grpFill/>
            <a:ln>
              <a:noFill/>
            </a:ln>
          </p:spPr>
        </p:pic>
      </p:grpSp>
      <p:sp>
        <p:nvSpPr>
          <p:cNvPr id="243" name="Google Shape;243;p4"/>
          <p:cNvSpPr txBox="1"/>
          <p:nvPr/>
        </p:nvSpPr>
        <p:spPr>
          <a:xfrm>
            <a:off x="298576" y="2564926"/>
            <a:ext cx="3694569" cy="1440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867" tIns="33867" rIns="33867" bIns="33867" anchor="b" anchorCtr="0">
            <a:noAutofit/>
          </a:bodyPr>
          <a:lstStyle/>
          <a:p>
            <a:pPr>
              <a:buClr>
                <a:schemeClr val="dk1"/>
              </a:buClr>
              <a:buSzPts val="5700"/>
            </a:pPr>
            <a:r>
              <a:rPr lang="en-GB" sz="3600" b="1">
                <a:latin typeface="Roboto"/>
                <a:ea typeface="Roboto"/>
                <a:cs typeface="Roboto"/>
                <a:sym typeface="Roboto"/>
              </a:rPr>
              <a:t>Guiding principles of the integrated 4-D approach</a:t>
            </a:r>
            <a:endParaRPr sz="3600" b="1"/>
          </a:p>
        </p:txBody>
      </p:sp>
      <p:cxnSp>
        <p:nvCxnSpPr>
          <p:cNvPr id="244" name="Google Shape;244;p4"/>
          <p:cNvCxnSpPr/>
          <p:nvPr/>
        </p:nvCxnSpPr>
        <p:spPr>
          <a:xfrm>
            <a:off x="945860" y="4297503"/>
            <a:ext cx="12000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45" name="Google Shape;245;p4"/>
          <p:cNvGrpSpPr/>
          <p:nvPr/>
        </p:nvGrpSpPr>
        <p:grpSpPr>
          <a:xfrm>
            <a:off x="9221438" y="3769833"/>
            <a:ext cx="2640000" cy="2640000"/>
            <a:chOff x="12424771" y="1031100"/>
            <a:chExt cx="3960000" cy="3960000"/>
          </a:xfrm>
        </p:grpSpPr>
        <p:sp>
          <p:nvSpPr>
            <p:cNvPr id="246" name="Google Shape;246;p4"/>
            <p:cNvSpPr/>
            <p:nvPr/>
          </p:nvSpPr>
          <p:spPr>
            <a:xfrm>
              <a:off x="12424771" y="1031100"/>
              <a:ext cx="3960000" cy="3960000"/>
            </a:xfrm>
            <a:custGeom>
              <a:avLst/>
              <a:gdLst/>
              <a:ahLst/>
              <a:cxnLst/>
              <a:rect l="l" t="t" r="r" b="b"/>
              <a:pathLst>
                <a:path w="4358" h="4357" extrusionOk="0">
                  <a:moveTo>
                    <a:pt x="239" y="0"/>
                  </a:moveTo>
                  <a:lnTo>
                    <a:pt x="4118" y="0"/>
                  </a:lnTo>
                  <a:lnTo>
                    <a:pt x="4118" y="0"/>
                  </a:lnTo>
                  <a:cubicBezTo>
                    <a:pt x="4250" y="0"/>
                    <a:pt x="4357" y="107"/>
                    <a:pt x="4357" y="239"/>
                  </a:cubicBezTo>
                  <a:lnTo>
                    <a:pt x="4357" y="4118"/>
                  </a:lnTo>
                  <a:lnTo>
                    <a:pt x="4357" y="4118"/>
                  </a:lnTo>
                  <a:cubicBezTo>
                    <a:pt x="4357" y="4250"/>
                    <a:pt x="4250" y="4356"/>
                    <a:pt x="4118" y="4356"/>
                  </a:cubicBezTo>
                  <a:lnTo>
                    <a:pt x="239" y="4356"/>
                  </a:lnTo>
                  <a:lnTo>
                    <a:pt x="239" y="4356"/>
                  </a:lnTo>
                  <a:cubicBezTo>
                    <a:pt x="107" y="4356"/>
                    <a:pt x="0" y="4250"/>
                    <a:pt x="0" y="4118"/>
                  </a:cubicBezTo>
                  <a:lnTo>
                    <a:pt x="0" y="239"/>
                  </a:lnTo>
                  <a:lnTo>
                    <a:pt x="0" y="239"/>
                  </a:lnTo>
                  <a:cubicBezTo>
                    <a:pt x="0" y="107"/>
                    <a:pt x="107" y="0"/>
                    <a:pt x="239" y="0"/>
                  </a:cubicBezTo>
                </a:path>
              </a:pathLst>
            </a:custGeom>
            <a:solidFill>
              <a:srgbClr val="8268A9"/>
            </a:solidFill>
            <a:ln>
              <a:noFill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algn="l"/>
              <a:endParaRPr sz="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7" name="Google Shape;247;p4"/>
            <p:cNvSpPr/>
            <p:nvPr/>
          </p:nvSpPr>
          <p:spPr>
            <a:xfrm>
              <a:off x="12565585" y="3007323"/>
              <a:ext cx="3675600" cy="7617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30467" rIns="60950" bIns="30467" anchor="t" anchorCtr="0">
              <a:spAutoFit/>
            </a:bodyPr>
            <a:lstStyle/>
            <a:p>
              <a:pPr algn="ctr"/>
              <a:r>
                <a:rPr lang="en-GB" sz="1450" b="1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Rigorous and scientific analytical toolkit</a:t>
              </a:r>
              <a:endParaRPr lang="en-GB" sz="1450" dirty="0">
                <a:solidFill>
                  <a:schemeClr val="lt1"/>
                </a:solidFill>
                <a:ea typeface="Roboto"/>
                <a:cs typeface="Roboto"/>
              </a:endParaRPr>
            </a:p>
          </p:txBody>
        </p:sp>
        <p:pic>
          <p:nvPicPr>
            <p:cNvPr id="248" name="Google Shape;248;p4"/>
            <p:cNvPicPr preferRelativeResize="0"/>
            <p:nvPr/>
          </p:nvPicPr>
          <p:blipFill rotWithShape="1">
            <a:blip r:embed="rId4">
              <a:alphaModFix/>
              <a:biLevel thresh="25000"/>
            </a:blip>
            <a:srcRect/>
            <a:stretch/>
          </p:blipFill>
          <p:spPr>
            <a:xfrm>
              <a:off x="13773385" y="1261518"/>
              <a:ext cx="1262132" cy="1260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9" name="Google Shape;249;p4"/>
          <p:cNvGrpSpPr/>
          <p:nvPr/>
        </p:nvGrpSpPr>
        <p:grpSpPr>
          <a:xfrm>
            <a:off x="9221438" y="769177"/>
            <a:ext cx="2640000" cy="2640000"/>
            <a:chOff x="8078214" y="5300664"/>
            <a:chExt cx="3960000" cy="3960000"/>
          </a:xfrm>
          <a:solidFill>
            <a:schemeClr val="accent5"/>
          </a:solidFill>
        </p:grpSpPr>
        <p:grpSp>
          <p:nvGrpSpPr>
            <p:cNvPr id="250" name="Google Shape;250;p4"/>
            <p:cNvGrpSpPr/>
            <p:nvPr/>
          </p:nvGrpSpPr>
          <p:grpSpPr>
            <a:xfrm>
              <a:off x="8078214" y="5300664"/>
              <a:ext cx="3960000" cy="3960000"/>
              <a:chOff x="8494040" y="5180035"/>
              <a:chExt cx="4680000" cy="4680000"/>
            </a:xfrm>
            <a:grpFill/>
          </p:grpSpPr>
          <p:sp>
            <p:nvSpPr>
              <p:cNvPr id="251" name="Google Shape;251;p4"/>
              <p:cNvSpPr/>
              <p:nvPr/>
            </p:nvSpPr>
            <p:spPr>
              <a:xfrm>
                <a:off x="8494040" y="5180035"/>
                <a:ext cx="4680000" cy="4680000"/>
              </a:xfrm>
              <a:custGeom>
                <a:avLst/>
                <a:gdLst/>
                <a:ahLst/>
                <a:cxnLst/>
                <a:rect l="l" t="t" r="r" b="b"/>
                <a:pathLst>
                  <a:path w="4356" h="4357" extrusionOk="0">
                    <a:moveTo>
                      <a:pt x="4116" y="4356"/>
                    </a:moveTo>
                    <a:lnTo>
                      <a:pt x="239" y="4356"/>
                    </a:lnTo>
                    <a:lnTo>
                      <a:pt x="239" y="4356"/>
                    </a:lnTo>
                    <a:cubicBezTo>
                      <a:pt x="107" y="4356"/>
                      <a:pt x="0" y="4249"/>
                      <a:pt x="0" y="4117"/>
                    </a:cubicBezTo>
                    <a:lnTo>
                      <a:pt x="0" y="239"/>
                    </a:lnTo>
                    <a:lnTo>
                      <a:pt x="0" y="239"/>
                    </a:lnTo>
                    <a:cubicBezTo>
                      <a:pt x="0" y="107"/>
                      <a:pt x="107" y="0"/>
                      <a:pt x="239" y="0"/>
                    </a:cubicBezTo>
                    <a:lnTo>
                      <a:pt x="4116" y="0"/>
                    </a:lnTo>
                    <a:lnTo>
                      <a:pt x="4116" y="0"/>
                    </a:lnTo>
                    <a:cubicBezTo>
                      <a:pt x="4248" y="0"/>
                      <a:pt x="4355" y="107"/>
                      <a:pt x="4355" y="239"/>
                    </a:cubicBezTo>
                    <a:lnTo>
                      <a:pt x="4355" y="4117"/>
                    </a:lnTo>
                    <a:lnTo>
                      <a:pt x="4355" y="4117"/>
                    </a:lnTo>
                    <a:cubicBezTo>
                      <a:pt x="4355" y="4249"/>
                      <a:pt x="4248" y="4356"/>
                      <a:pt x="4116" y="435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0950" tIns="30467" rIns="60950" bIns="30467" anchor="ctr" anchorCtr="0">
                <a:noAutofit/>
              </a:bodyPr>
              <a:lstStyle/>
              <a:p>
                <a:pPr algn="l"/>
                <a:endParaRPr sz="9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52" name="Google Shape;252;p4"/>
              <p:cNvSpPr/>
              <p:nvPr/>
            </p:nvSpPr>
            <p:spPr>
              <a:xfrm>
                <a:off x="8665860" y="7360452"/>
                <a:ext cx="4343891" cy="12957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60950" tIns="30467" rIns="60950" bIns="30467" anchor="t" anchorCtr="0">
                <a:spAutoFit/>
              </a:bodyPr>
              <a:lstStyle/>
              <a:p>
                <a:pPr algn="ctr"/>
                <a:r>
                  <a:rPr lang="en-GB" sz="1450" b="1" dirty="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Inter-sectoral and inter-disciplinary content framework and approach</a:t>
                </a:r>
                <a:endParaRPr lang="en-GB" sz="1450" dirty="0">
                  <a:solidFill>
                    <a:schemeClr val="lt1"/>
                  </a:solidFill>
                  <a:latin typeface="Roboto"/>
                  <a:ea typeface="Roboto"/>
                  <a:cs typeface="Roboto"/>
                </a:endParaRPr>
              </a:p>
            </p:txBody>
          </p:sp>
        </p:grpSp>
        <p:pic>
          <p:nvPicPr>
            <p:cNvPr id="253" name="Google Shape;253;p4"/>
            <p:cNvPicPr preferRelativeResize="0"/>
            <p:nvPr/>
          </p:nvPicPr>
          <p:blipFill rotWithShape="1">
            <a:blip r:embed="rId5">
              <a:alphaModFix/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4703"/>
                      </a14:imgEffect>
                    </a14:imgLayer>
                  </a14:imgProps>
                </a:ext>
              </a:extLst>
            </a:blip>
            <a:srcRect/>
            <a:stretch/>
          </p:blipFill>
          <p:spPr>
            <a:xfrm>
              <a:off x="9519600" y="5637404"/>
              <a:ext cx="1080000" cy="1080000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54" name="Google Shape;254;p4"/>
          <p:cNvGrpSpPr/>
          <p:nvPr/>
        </p:nvGrpSpPr>
        <p:grpSpPr>
          <a:xfrm>
            <a:off x="3843483" y="3769834"/>
            <a:ext cx="2640000" cy="2639999"/>
            <a:chOff x="12423385" y="5295901"/>
            <a:chExt cx="3960000" cy="3959999"/>
          </a:xfrm>
          <a:solidFill>
            <a:schemeClr val="accent3"/>
          </a:solidFill>
        </p:grpSpPr>
        <p:sp>
          <p:nvSpPr>
            <p:cNvPr id="255" name="Google Shape;255;p4"/>
            <p:cNvSpPr/>
            <p:nvPr/>
          </p:nvSpPr>
          <p:spPr>
            <a:xfrm>
              <a:off x="12423385" y="5295901"/>
              <a:ext cx="3960000" cy="3959999"/>
            </a:xfrm>
            <a:custGeom>
              <a:avLst/>
              <a:gdLst/>
              <a:ahLst/>
              <a:cxnLst/>
              <a:rect l="l" t="t" r="r" b="b"/>
              <a:pathLst>
                <a:path w="4357" h="4357" extrusionOk="0">
                  <a:moveTo>
                    <a:pt x="4356" y="239"/>
                  </a:moveTo>
                  <a:lnTo>
                    <a:pt x="4356" y="4117"/>
                  </a:lnTo>
                  <a:lnTo>
                    <a:pt x="4356" y="4117"/>
                  </a:lnTo>
                  <a:cubicBezTo>
                    <a:pt x="4356" y="4249"/>
                    <a:pt x="4249" y="4356"/>
                    <a:pt x="4117" y="4356"/>
                  </a:cubicBezTo>
                  <a:lnTo>
                    <a:pt x="239" y="4356"/>
                  </a:lnTo>
                  <a:lnTo>
                    <a:pt x="239" y="4356"/>
                  </a:lnTo>
                  <a:cubicBezTo>
                    <a:pt x="107" y="4356"/>
                    <a:pt x="0" y="4249"/>
                    <a:pt x="0" y="4117"/>
                  </a:cubicBezTo>
                  <a:lnTo>
                    <a:pt x="0" y="239"/>
                  </a:lnTo>
                  <a:lnTo>
                    <a:pt x="0" y="239"/>
                  </a:lnTo>
                  <a:cubicBezTo>
                    <a:pt x="0" y="107"/>
                    <a:pt x="107" y="0"/>
                    <a:pt x="239" y="0"/>
                  </a:cubicBezTo>
                  <a:lnTo>
                    <a:pt x="4117" y="0"/>
                  </a:lnTo>
                  <a:lnTo>
                    <a:pt x="4117" y="0"/>
                  </a:lnTo>
                  <a:cubicBezTo>
                    <a:pt x="4249" y="0"/>
                    <a:pt x="4356" y="107"/>
                    <a:pt x="4356" y="239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60950" tIns="30467" rIns="60950" bIns="30467" anchor="ctr" anchorCtr="0">
              <a:noAutofit/>
            </a:bodyPr>
            <a:lstStyle/>
            <a:p>
              <a:pPr algn="l"/>
              <a:endParaRPr sz="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56" name="Google Shape;256;p4"/>
            <p:cNvSpPr txBox="1"/>
            <p:nvPr/>
          </p:nvSpPr>
          <p:spPr>
            <a:xfrm>
              <a:off x="12579357" y="7276422"/>
              <a:ext cx="3675600" cy="772007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33867" tIns="33867" rIns="33867" bIns="33867" anchor="ctr" anchorCtr="0">
              <a:spAutoFit/>
            </a:bodyPr>
            <a:lstStyle/>
            <a:p>
              <a:pPr algn="ctr">
                <a:buClr>
                  <a:schemeClr val="lt1"/>
                </a:buClr>
                <a:buSzPts val="2200"/>
              </a:pPr>
              <a:r>
                <a:rPr lang="en-GB" sz="1450" b="1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Contextually sensitive local calibration</a:t>
              </a:r>
              <a:r>
                <a:rPr lang="en-GB" sz="1450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endParaRPr lang="en-GB" sz="1450" dirty="0">
                <a:solidFill>
                  <a:schemeClr val="lt1"/>
                </a:solidFill>
                <a:ea typeface="Roboto"/>
                <a:cs typeface="Roboto"/>
              </a:endParaRPr>
            </a:p>
          </p:txBody>
        </p:sp>
        <p:pic>
          <p:nvPicPr>
            <p:cNvPr id="257" name="Google Shape;257;p4" descr="Heart with pulse with solid fill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3773385" y="5457404"/>
              <a:ext cx="1260000" cy="1260000"/>
            </a:xfrm>
            <a:prstGeom prst="rect">
              <a:avLst/>
            </a:prstGeom>
            <a:grpFill/>
            <a:ln>
              <a:noFill/>
            </a:ln>
          </p:spPr>
        </p:pic>
      </p:grpSp>
      <p:sp>
        <p:nvSpPr>
          <p:cNvPr id="5" name="Google Shape;240;p4">
            <a:extLst>
              <a:ext uri="{FF2B5EF4-FFF2-40B4-BE49-F238E27FC236}">
                <a16:creationId xmlns:a16="http://schemas.microsoft.com/office/drawing/2014/main" id="{CD267E5A-826B-B4AB-F373-0298D7289A1B}"/>
              </a:ext>
            </a:extLst>
          </p:cNvPr>
          <p:cNvSpPr/>
          <p:nvPr/>
        </p:nvSpPr>
        <p:spPr>
          <a:xfrm>
            <a:off x="6599791" y="2292851"/>
            <a:ext cx="2525923" cy="2441441"/>
          </a:xfrm>
          <a:custGeom>
            <a:avLst/>
            <a:gdLst/>
            <a:ahLst/>
            <a:cxnLst/>
            <a:rect l="l" t="t" r="r" b="b"/>
            <a:pathLst>
              <a:path w="4357" h="4357" extrusionOk="0">
                <a:moveTo>
                  <a:pt x="0" y="4118"/>
                </a:moveTo>
                <a:lnTo>
                  <a:pt x="0" y="239"/>
                </a:lnTo>
                <a:lnTo>
                  <a:pt x="0" y="239"/>
                </a:lnTo>
                <a:cubicBezTo>
                  <a:pt x="0" y="107"/>
                  <a:pt x="108" y="0"/>
                  <a:pt x="240" y="0"/>
                </a:cubicBezTo>
                <a:lnTo>
                  <a:pt x="4117" y="0"/>
                </a:lnTo>
                <a:lnTo>
                  <a:pt x="4117" y="0"/>
                </a:lnTo>
                <a:cubicBezTo>
                  <a:pt x="4249" y="0"/>
                  <a:pt x="4356" y="107"/>
                  <a:pt x="4356" y="239"/>
                </a:cubicBezTo>
                <a:lnTo>
                  <a:pt x="4356" y="4118"/>
                </a:lnTo>
                <a:lnTo>
                  <a:pt x="4356" y="4118"/>
                </a:lnTo>
                <a:cubicBezTo>
                  <a:pt x="4356" y="4250"/>
                  <a:pt x="4249" y="4356"/>
                  <a:pt x="4117" y="4356"/>
                </a:cubicBezTo>
                <a:lnTo>
                  <a:pt x="240" y="4356"/>
                </a:lnTo>
                <a:lnTo>
                  <a:pt x="240" y="4356"/>
                </a:lnTo>
                <a:cubicBezTo>
                  <a:pt x="108" y="4356"/>
                  <a:pt x="0" y="4250"/>
                  <a:pt x="0" y="4118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60950" tIns="30467" rIns="60950" bIns="30467" anchor="ctr" anchorCtr="0">
            <a:noAutofit/>
          </a:bodyPr>
          <a:lstStyle/>
          <a:p>
            <a:pPr algn="l"/>
            <a:endParaRPr sz="9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B0EE14-E80C-54FF-1AEA-1538EC885402}"/>
              </a:ext>
            </a:extLst>
          </p:cNvPr>
          <p:cNvSpPr txBox="1"/>
          <p:nvPr/>
        </p:nvSpPr>
        <p:spPr>
          <a:xfrm>
            <a:off x="6697438" y="3337893"/>
            <a:ext cx="2367761" cy="7233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endParaRPr lang="en-GB" sz="1467" b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pPr algn="ctr"/>
            <a:r>
              <a:rPr lang="en-GB" sz="1450" b="1" dirty="0">
                <a:solidFill>
                  <a:schemeClr val="lt1"/>
                </a:solidFill>
                <a:latin typeface="Roboto"/>
                <a:ea typeface="Roboto"/>
                <a:cs typeface="Roboto"/>
              </a:rPr>
              <a:t>Human Rights-Based Approach </a:t>
            </a:r>
            <a:endParaRPr lang="en-US" sz="1450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C3C185C4-3A49-DD3F-3B2C-1AEA9DDF157E}"/>
              </a:ext>
            </a:extLst>
          </p:cNvPr>
          <p:cNvSpPr/>
          <p:nvPr/>
        </p:nvSpPr>
        <p:spPr>
          <a:xfrm>
            <a:off x="7546959" y="2632778"/>
            <a:ext cx="493876" cy="55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60" y="2700"/>
                </a:moveTo>
                <a:lnTo>
                  <a:pt x="10800" y="2700"/>
                </a:lnTo>
                <a:lnTo>
                  <a:pt x="10800" y="18689"/>
                </a:lnTo>
                <a:cubicBezTo>
                  <a:pt x="11661" y="18309"/>
                  <a:pt x="13044" y="17648"/>
                  <a:pt x="14394" y="16762"/>
                </a:cubicBezTo>
                <a:cubicBezTo>
                  <a:pt x="16200" y="15581"/>
                  <a:pt x="18360" y="13739"/>
                  <a:pt x="18360" y="11700"/>
                </a:cubicBezTo>
                <a:cubicBezTo>
                  <a:pt x="18360" y="11700"/>
                  <a:pt x="18360" y="2700"/>
                  <a:pt x="18360" y="2700"/>
                </a:cubicBezTo>
                <a:close/>
                <a:moveTo>
                  <a:pt x="21600" y="11700"/>
                </a:moveTo>
                <a:cubicBezTo>
                  <a:pt x="21600" y="17620"/>
                  <a:pt x="11661" y="21361"/>
                  <a:pt x="11239" y="21516"/>
                </a:cubicBezTo>
                <a:cubicBezTo>
                  <a:pt x="11104" y="21572"/>
                  <a:pt x="10952" y="21600"/>
                  <a:pt x="10800" y="21600"/>
                </a:cubicBezTo>
                <a:cubicBezTo>
                  <a:pt x="10648" y="21600"/>
                  <a:pt x="10496" y="21572"/>
                  <a:pt x="10361" y="21516"/>
                </a:cubicBezTo>
                <a:cubicBezTo>
                  <a:pt x="9939" y="21361"/>
                  <a:pt x="0" y="17620"/>
                  <a:pt x="0" y="11700"/>
                </a:cubicBezTo>
                <a:lnTo>
                  <a:pt x="0" y="900"/>
                </a:lnTo>
                <a:cubicBezTo>
                  <a:pt x="0" y="408"/>
                  <a:pt x="489" y="0"/>
                  <a:pt x="1080" y="0"/>
                </a:cubicBezTo>
                <a:lnTo>
                  <a:pt x="20520" y="0"/>
                </a:lnTo>
                <a:cubicBezTo>
                  <a:pt x="21111" y="0"/>
                  <a:pt x="21600" y="408"/>
                  <a:pt x="21600" y="900"/>
                </a:cubicBezTo>
                <a:cubicBezTo>
                  <a:pt x="21600" y="900"/>
                  <a:pt x="21600" y="11700"/>
                  <a:pt x="21600" y="117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lang="en-US" sz="1500" b="1">
              <a:latin typeface="Roboto" charset="0"/>
              <a:ea typeface="Roboto" charset="0"/>
              <a:cs typeface="Roboto" charset="0"/>
            </a:endParaRPr>
          </a:p>
        </p:txBody>
      </p:sp>
      <p:pic>
        <p:nvPicPr>
          <p:cNvPr id="8" name="Google Shape;35;p1" descr="A logo of a seed&#10;&#10;Description automatically generated">
            <a:extLst>
              <a:ext uri="{FF2B5EF4-FFF2-40B4-BE49-F238E27FC236}">
                <a16:creationId xmlns:a16="http://schemas.microsoft.com/office/drawing/2014/main" id="{A8AD11E4-2B13-B31C-C397-3B852BA87BE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8">
            <a:alphaModFix/>
          </a:blip>
          <a:srcRect l="6063" t="10146" r="7990" b="8908"/>
          <a:stretch/>
        </p:blipFill>
        <p:spPr>
          <a:xfrm>
            <a:off x="102065" y="154989"/>
            <a:ext cx="756657" cy="90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314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Google Shape;193;p3"/>
          <p:cNvGrpSpPr/>
          <p:nvPr/>
        </p:nvGrpSpPr>
        <p:grpSpPr>
          <a:xfrm>
            <a:off x="589640" y="2825057"/>
            <a:ext cx="11012721" cy="4364364"/>
            <a:chOff x="8159" y="3094582"/>
            <a:chExt cx="16519081" cy="6546545"/>
          </a:xfrm>
        </p:grpSpPr>
        <p:sp>
          <p:nvSpPr>
            <p:cNvPr id="194" name="Google Shape;194;p3"/>
            <p:cNvSpPr/>
            <p:nvPr/>
          </p:nvSpPr>
          <p:spPr>
            <a:xfrm rot="5400000">
              <a:off x="771495" y="5470275"/>
              <a:ext cx="2299283" cy="3825955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EB9821"/>
            </a:solidFill>
            <a:ln w="25400" cap="flat" cmpd="sng">
              <a:solidFill>
                <a:srgbClr val="EB98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algn="l"/>
              <a:endParaRPr sz="1334"/>
            </a:p>
          </p:txBody>
        </p:sp>
        <p:sp>
          <p:nvSpPr>
            <p:cNvPr id="195" name="Google Shape;195;p3"/>
            <p:cNvSpPr/>
            <p:nvPr/>
          </p:nvSpPr>
          <p:spPr>
            <a:xfrm>
              <a:off x="387688" y="6613411"/>
              <a:ext cx="3454094" cy="30277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algn="l"/>
              <a:endParaRPr sz="1334"/>
            </a:p>
          </p:txBody>
        </p:sp>
        <p:sp>
          <p:nvSpPr>
            <p:cNvPr id="196" name="Google Shape;196;p3"/>
            <p:cNvSpPr txBox="1"/>
            <p:nvPr/>
          </p:nvSpPr>
          <p:spPr>
            <a:xfrm>
              <a:off x="387688" y="6613411"/>
              <a:ext cx="3454094" cy="30277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t" anchorCtr="0">
              <a:noAutofit/>
            </a:bodyPr>
            <a:lstStyle/>
            <a:p>
              <a:pPr>
                <a:lnSpc>
                  <a:spcPct val="90000"/>
                </a:lnSpc>
                <a:buClr>
                  <a:srgbClr val="222222"/>
                </a:buClr>
                <a:buSzPts val="2800"/>
              </a:pPr>
              <a:r>
                <a:rPr lang="en-GB">
                  <a:solidFill>
                    <a:srgbClr val="222222"/>
                  </a:solidFill>
                  <a:latin typeface="Arial"/>
                  <a:ea typeface="Arial"/>
                  <a:cs typeface="Arial"/>
                  <a:sym typeface="Arial"/>
                </a:rPr>
                <a:t>Robust Population Research</a:t>
              </a:r>
              <a:endParaRPr>
                <a:solidFill>
                  <a:schemeClr val="dk1"/>
                </a:solidFill>
                <a:latin typeface="Open Sans"/>
                <a:ea typeface="Open Sans"/>
                <a:cs typeface="Open Sans"/>
              </a:endParaRPr>
            </a:p>
          </p:txBody>
        </p:sp>
        <p:sp>
          <p:nvSpPr>
            <p:cNvPr id="197" name="Google Shape;197;p3"/>
            <p:cNvSpPr/>
            <p:nvPr/>
          </p:nvSpPr>
          <p:spPr>
            <a:xfrm>
              <a:off x="3190066" y="5188604"/>
              <a:ext cx="651715" cy="651715"/>
            </a:xfrm>
            <a:prstGeom prst="triangle">
              <a:avLst>
                <a:gd name="adj" fmla="val 100000"/>
              </a:avLst>
            </a:prstGeom>
            <a:solidFill>
              <a:srgbClr val="EB9821"/>
            </a:solidFill>
            <a:ln w="25400" cap="flat" cmpd="sng">
              <a:solidFill>
                <a:srgbClr val="EB98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algn="l"/>
              <a:endParaRPr sz="1334"/>
            </a:p>
          </p:txBody>
        </p:sp>
        <p:sp>
          <p:nvSpPr>
            <p:cNvPr id="198" name="Google Shape;198;p3"/>
            <p:cNvSpPr/>
            <p:nvPr/>
          </p:nvSpPr>
          <p:spPr>
            <a:xfrm rot="5400000">
              <a:off x="4999981" y="4423932"/>
              <a:ext cx="2299283" cy="3825955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5B9BD5"/>
            </a:solidFill>
            <a:ln w="25400" cap="flat" cmpd="sng">
              <a:solidFill>
                <a:srgbClr val="5B9BD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algn="l"/>
              <a:endParaRPr sz="1334"/>
            </a:p>
          </p:txBody>
        </p:sp>
        <p:sp>
          <p:nvSpPr>
            <p:cNvPr id="199" name="Google Shape;199;p3"/>
            <p:cNvSpPr/>
            <p:nvPr/>
          </p:nvSpPr>
          <p:spPr>
            <a:xfrm>
              <a:off x="4616174" y="5567068"/>
              <a:ext cx="3454094" cy="30277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algn="l"/>
              <a:endParaRPr sz="1334"/>
            </a:p>
          </p:txBody>
        </p:sp>
        <p:sp>
          <p:nvSpPr>
            <p:cNvPr id="200" name="Google Shape;200;p3"/>
            <p:cNvSpPr txBox="1"/>
            <p:nvPr/>
          </p:nvSpPr>
          <p:spPr>
            <a:xfrm>
              <a:off x="4616174" y="5567068"/>
              <a:ext cx="3625444" cy="302771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t" anchorCtr="0">
              <a:noAutofit/>
            </a:bodyPr>
            <a:lstStyle/>
            <a:p>
              <a:pPr>
                <a:lnSpc>
                  <a:spcPct val="90000"/>
                </a:lnSpc>
                <a:buClr>
                  <a:srgbClr val="222222"/>
                </a:buClr>
                <a:buSzPts val="2800"/>
              </a:pPr>
              <a:r>
                <a:rPr lang="en-GB">
                  <a:solidFill>
                    <a:srgbClr val="222222"/>
                  </a:solidFill>
                  <a:latin typeface="Arial"/>
                  <a:cs typeface="Arial"/>
                  <a:sym typeface="Arial"/>
                </a:rPr>
                <a:t>Programme &amp; Intervention</a:t>
              </a:r>
              <a:endParaRPr>
                <a:solidFill>
                  <a:srgbClr val="222222"/>
                </a:solidFill>
                <a:latin typeface="Arial"/>
                <a:cs typeface="Arial"/>
              </a:endParaRPr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7418552" y="4142261"/>
              <a:ext cx="651715" cy="651715"/>
            </a:xfrm>
            <a:prstGeom prst="triangle">
              <a:avLst>
                <a:gd name="adj" fmla="val 100000"/>
              </a:avLst>
            </a:prstGeom>
            <a:solidFill>
              <a:srgbClr val="5B9BD5"/>
            </a:solidFill>
            <a:ln w="25400" cap="flat" cmpd="sng">
              <a:solidFill>
                <a:srgbClr val="5B9BD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algn="l"/>
              <a:endParaRPr sz="1334"/>
            </a:p>
          </p:txBody>
        </p:sp>
        <p:sp>
          <p:nvSpPr>
            <p:cNvPr id="202" name="Google Shape;202;p3"/>
            <p:cNvSpPr/>
            <p:nvPr/>
          </p:nvSpPr>
          <p:spPr>
            <a:xfrm rot="5400000">
              <a:off x="9228467" y="3377589"/>
              <a:ext cx="2299283" cy="3825955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D67B68"/>
            </a:solidFill>
            <a:ln w="25400" cap="flat" cmpd="sng">
              <a:solidFill>
                <a:srgbClr val="D67B6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algn="l"/>
              <a:endParaRPr sz="1334"/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8844660" y="4520725"/>
              <a:ext cx="3454094" cy="30277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algn="l"/>
              <a:endParaRPr sz="1334"/>
            </a:p>
          </p:txBody>
        </p:sp>
        <p:sp>
          <p:nvSpPr>
            <p:cNvPr id="204" name="Google Shape;204;p3"/>
            <p:cNvSpPr txBox="1"/>
            <p:nvPr/>
          </p:nvSpPr>
          <p:spPr>
            <a:xfrm>
              <a:off x="8844660" y="4520725"/>
              <a:ext cx="3454094" cy="30277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t" anchorCtr="0">
              <a:noAutofit/>
            </a:bodyPr>
            <a:lstStyle/>
            <a:p>
              <a:pPr>
                <a:lnSpc>
                  <a:spcPct val="90000"/>
                </a:lnSpc>
                <a:buClr>
                  <a:srgbClr val="222222"/>
                </a:buClr>
                <a:buSzPts val="2800"/>
              </a:pPr>
              <a:r>
                <a:rPr lang="en-GB">
                  <a:solidFill>
                    <a:srgbClr val="222222"/>
                  </a:solidFill>
                  <a:latin typeface="Arial"/>
                  <a:cs typeface="Arial"/>
                  <a:sym typeface="Arial"/>
                </a:rPr>
                <a:t>Impact Assessments</a:t>
              </a:r>
              <a:endParaRPr>
                <a:solidFill>
                  <a:srgbClr val="222222"/>
                </a:solidFill>
                <a:latin typeface="Arial"/>
                <a:cs typeface="Arial"/>
              </a:endParaRPr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11647038" y="3095918"/>
              <a:ext cx="651715" cy="651715"/>
            </a:xfrm>
            <a:prstGeom prst="triangle">
              <a:avLst>
                <a:gd name="adj" fmla="val 100000"/>
              </a:avLst>
            </a:prstGeom>
            <a:solidFill>
              <a:srgbClr val="D67B68"/>
            </a:solidFill>
            <a:ln w="25400" cap="flat" cmpd="sng">
              <a:solidFill>
                <a:srgbClr val="D67B6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algn="l"/>
              <a:endParaRPr sz="1334"/>
            </a:p>
          </p:txBody>
        </p:sp>
        <p:sp>
          <p:nvSpPr>
            <p:cNvPr id="206" name="Google Shape;206;p3"/>
            <p:cNvSpPr/>
            <p:nvPr/>
          </p:nvSpPr>
          <p:spPr>
            <a:xfrm rot="5400000">
              <a:off x="13456953" y="2331246"/>
              <a:ext cx="2299283" cy="3825955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8268A9"/>
            </a:solidFill>
            <a:ln w="25400" cap="flat" cmpd="sng">
              <a:solidFill>
                <a:srgbClr val="8268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algn="l"/>
              <a:endParaRPr sz="1334"/>
            </a:p>
          </p:txBody>
        </p:sp>
        <p:sp>
          <p:nvSpPr>
            <p:cNvPr id="207" name="Google Shape;207;p3"/>
            <p:cNvSpPr/>
            <p:nvPr/>
          </p:nvSpPr>
          <p:spPr>
            <a:xfrm>
              <a:off x="13073146" y="3474382"/>
              <a:ext cx="3454094" cy="30277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algn="l"/>
              <a:endParaRPr sz="1334"/>
            </a:p>
          </p:txBody>
        </p:sp>
        <p:sp>
          <p:nvSpPr>
            <p:cNvPr id="208" name="Google Shape;208;p3"/>
            <p:cNvSpPr txBox="1"/>
            <p:nvPr/>
          </p:nvSpPr>
          <p:spPr>
            <a:xfrm>
              <a:off x="13073146" y="3474382"/>
              <a:ext cx="3454094" cy="30277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1117" tIns="71117" rIns="71117" bIns="71117" anchor="t" anchorCtr="0">
              <a:noAutofit/>
            </a:bodyPr>
            <a:lstStyle/>
            <a:p>
              <a:pPr>
                <a:lnSpc>
                  <a:spcPct val="90000"/>
                </a:lnSpc>
                <a:buClr>
                  <a:srgbClr val="222222"/>
                </a:buClr>
                <a:buSzPts val="2800"/>
              </a:pPr>
              <a:r>
                <a:rPr lang="en-GB">
                  <a:solidFill>
                    <a:srgbClr val="222222"/>
                  </a:solidFill>
                  <a:latin typeface="Arial"/>
                  <a:cs typeface="Arial"/>
                  <a:sym typeface="Arial"/>
                </a:rPr>
                <a:t>Scale-up</a:t>
              </a:r>
              <a:endParaRPr>
                <a:solidFill>
                  <a:srgbClr val="222222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09" name="Google Shape;209;p3"/>
          <p:cNvSpPr txBox="1"/>
          <p:nvPr/>
        </p:nvSpPr>
        <p:spPr>
          <a:xfrm>
            <a:off x="580834" y="4257536"/>
            <a:ext cx="2121271" cy="683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867" tIns="33867" rIns="33867" bIns="33867" anchor="ctr" anchorCtr="0">
            <a:spAutoFit/>
          </a:bodyPr>
          <a:lstStyle/>
          <a:p>
            <a:r>
              <a:rPr lang="en-GB" sz="2000" b="1" dirty="0">
                <a:solidFill>
                  <a:srgbClr val="EE9920"/>
                </a:solidFill>
                <a:latin typeface="Roboto"/>
                <a:ea typeface="Roboto"/>
                <a:cs typeface="Roboto"/>
                <a:sym typeface="Roboto"/>
              </a:rPr>
              <a:t>Stage 1. Discovery</a:t>
            </a:r>
            <a:endParaRPr sz="2000" b="1" dirty="0">
              <a:solidFill>
                <a:srgbClr val="EE99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Rectangle">
            <a:extLst>
              <a:ext uri="{FF2B5EF4-FFF2-40B4-BE49-F238E27FC236}">
                <a16:creationId xmlns:a16="http://schemas.microsoft.com/office/drawing/2014/main" id="{0205D501-DF93-2C63-665B-1D7E6AACCECA}"/>
              </a:ext>
            </a:extLst>
          </p:cNvPr>
          <p:cNvSpPr/>
          <p:nvPr/>
        </p:nvSpPr>
        <p:spPr>
          <a:xfrm>
            <a:off x="-17388" y="0"/>
            <a:ext cx="12192001" cy="1966218"/>
          </a:xfrm>
          <a:prstGeom prst="rect">
            <a:avLst/>
          </a:prstGeom>
          <a:solidFill>
            <a:srgbClr val="F2F2F2">
              <a:alpha val="50000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10" name="Google Shape;210;p3"/>
          <p:cNvSpPr txBox="1"/>
          <p:nvPr/>
        </p:nvSpPr>
        <p:spPr>
          <a:xfrm>
            <a:off x="3391018" y="3557892"/>
            <a:ext cx="2430980" cy="683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867" tIns="33867" rIns="33867" bIns="33867" anchor="ctr" anchorCtr="0">
            <a:spAutoFit/>
          </a:bodyPr>
          <a:lstStyle/>
          <a:p>
            <a:r>
              <a:rPr lang="en-GB" sz="2000" b="1">
                <a:solidFill>
                  <a:srgbClr val="5B9BD5"/>
                </a:solidFill>
                <a:latin typeface="Roboto"/>
                <a:ea typeface="Roboto"/>
                <a:cs typeface="Roboto"/>
                <a:sym typeface="Roboto"/>
              </a:rPr>
              <a:t>Stage 2. Deliberative Design</a:t>
            </a:r>
            <a:endParaRPr sz="2000" b="1">
              <a:solidFill>
                <a:srgbClr val="5B9BD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1" name="Google Shape;211;p3"/>
          <p:cNvSpPr txBox="1"/>
          <p:nvPr/>
        </p:nvSpPr>
        <p:spPr>
          <a:xfrm>
            <a:off x="6227621" y="2857257"/>
            <a:ext cx="2235506" cy="683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867" tIns="33867" rIns="33867" bIns="33867" anchor="ctr" anchorCtr="0">
            <a:spAutoFit/>
          </a:bodyPr>
          <a:lstStyle/>
          <a:p>
            <a:r>
              <a:rPr lang="en-GB" sz="2000" b="1">
                <a:solidFill>
                  <a:srgbClr val="D67B68"/>
                </a:solidFill>
                <a:latin typeface="Roboto"/>
                <a:ea typeface="Roboto"/>
                <a:cs typeface="Roboto"/>
                <a:sym typeface="Roboto"/>
              </a:rPr>
              <a:t>Stage 3. Demonstration</a:t>
            </a:r>
            <a:endParaRPr sz="2000" b="1">
              <a:solidFill>
                <a:srgbClr val="D67B6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" name="Google Shape;212;p3"/>
          <p:cNvSpPr txBox="1"/>
          <p:nvPr/>
        </p:nvSpPr>
        <p:spPr>
          <a:xfrm>
            <a:off x="9042400" y="2468631"/>
            <a:ext cx="2674195" cy="376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867" tIns="33867" rIns="33867" bIns="33867" anchor="ctr" anchorCtr="0">
            <a:spAutoFit/>
          </a:bodyPr>
          <a:lstStyle/>
          <a:p>
            <a:r>
              <a:rPr lang="en-GB" sz="2000" b="1">
                <a:solidFill>
                  <a:srgbClr val="8268A9"/>
                </a:solidFill>
                <a:latin typeface="Roboto"/>
                <a:ea typeface="Roboto"/>
                <a:cs typeface="Roboto"/>
                <a:sym typeface="Roboto"/>
              </a:rPr>
              <a:t>Stage 4. Deployment</a:t>
            </a:r>
            <a:endParaRPr sz="2000" b="1">
              <a:solidFill>
                <a:srgbClr val="8268A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6" name="Google Shape;216;p3"/>
          <p:cNvSpPr txBox="1"/>
          <p:nvPr/>
        </p:nvSpPr>
        <p:spPr>
          <a:xfrm>
            <a:off x="381276" y="779602"/>
            <a:ext cx="10430800" cy="893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867" tIns="33867" rIns="33867" bIns="33867" anchor="b" anchorCtr="0">
            <a:noAutofit/>
          </a:bodyPr>
          <a:lstStyle/>
          <a:p>
            <a:pPr>
              <a:buClr>
                <a:schemeClr val="dk1"/>
              </a:buClr>
              <a:buSzPts val="5700"/>
            </a:pPr>
            <a:r>
              <a:rPr lang="en-GB" sz="4000" b="1" dirty="0">
                <a:latin typeface="Roboto"/>
                <a:ea typeface="Roboto"/>
                <a:cs typeface="Roboto"/>
                <a:sym typeface="Roboto"/>
              </a:rPr>
              <a:t>Integrated 4-D Approach to ensure citizen inclusion and multilevel research</a:t>
            </a:r>
            <a:endParaRPr sz="4000" b="1" dirty="0"/>
          </a:p>
        </p:txBody>
      </p:sp>
      <p:sp>
        <p:nvSpPr>
          <p:cNvPr id="222" name="Google Shape;222;p3"/>
          <p:cNvSpPr txBox="1"/>
          <p:nvPr/>
        </p:nvSpPr>
        <p:spPr>
          <a:xfrm>
            <a:off x="968346" y="5779413"/>
            <a:ext cx="2009030" cy="106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867" tIns="33867" rIns="33867" bIns="33867" anchor="ctr" anchorCtr="0">
            <a:spAutoFit/>
          </a:bodyPr>
          <a:lstStyle/>
          <a:p>
            <a:pPr>
              <a:buClr>
                <a:srgbClr val="24282B"/>
              </a:buClr>
              <a:buSzPts val="2000"/>
            </a:pPr>
            <a:r>
              <a:rPr lang="en-GB" sz="1300" dirty="0">
                <a:latin typeface="Roboto"/>
                <a:ea typeface="Roboto"/>
                <a:cs typeface="Roboto"/>
                <a:sym typeface="Roboto"/>
              </a:rPr>
              <a:t>Mapping the challenge</a:t>
            </a:r>
          </a:p>
          <a:p>
            <a:pPr>
              <a:buClr>
                <a:srgbClr val="24282B"/>
              </a:buClr>
              <a:buSzPts val="2000"/>
            </a:pPr>
            <a:r>
              <a:rPr lang="en-GB" sz="1300" b="1" dirty="0">
                <a:latin typeface="Roboto"/>
                <a:ea typeface="Roboto"/>
                <a:sym typeface="Roboto"/>
              </a:rPr>
              <a:t>Participatory mixed methods</a:t>
            </a:r>
          </a:p>
          <a:p>
            <a:pPr>
              <a:buClr>
                <a:srgbClr val="24282B"/>
              </a:buClr>
              <a:buSzPts val="2000"/>
            </a:pPr>
            <a:r>
              <a:rPr lang="en-GB" sz="1300" dirty="0">
                <a:latin typeface="Roboto"/>
                <a:ea typeface="Roboto"/>
                <a:sym typeface="Roboto"/>
              </a:rPr>
              <a:t>Producing good evidence</a:t>
            </a:r>
          </a:p>
          <a:p>
            <a:pPr>
              <a:buSzPts val="2000"/>
            </a:pPr>
            <a:r>
              <a:rPr lang="en-GB" sz="1300" dirty="0">
                <a:latin typeface="Roboto"/>
                <a:ea typeface="Roboto"/>
                <a:cs typeface="Roboto"/>
              </a:rPr>
              <a:t>Gold standard: SCORE</a:t>
            </a:r>
          </a:p>
        </p:txBody>
      </p:sp>
      <p:sp>
        <p:nvSpPr>
          <p:cNvPr id="223" name="Google Shape;223;p3"/>
          <p:cNvSpPr txBox="1"/>
          <p:nvPr/>
        </p:nvSpPr>
        <p:spPr>
          <a:xfrm>
            <a:off x="3960027" y="5081851"/>
            <a:ext cx="1749397" cy="1068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867" tIns="33867" rIns="33867" bIns="33867" anchor="ctr" anchorCtr="0">
            <a:spAutoFit/>
          </a:bodyPr>
          <a:lstStyle/>
          <a:p>
            <a:pPr>
              <a:buClr>
                <a:srgbClr val="24282B"/>
              </a:buClr>
              <a:buSzPts val="2000"/>
            </a:pPr>
            <a:r>
              <a:rPr lang="en-GB" sz="1300" dirty="0">
                <a:latin typeface="Roboto"/>
                <a:ea typeface="Roboto"/>
                <a:cs typeface="Roboto"/>
                <a:sym typeface="Roboto"/>
              </a:rPr>
              <a:t>Evidence-based &amp; holistic Theory of Change</a:t>
            </a:r>
          </a:p>
          <a:p>
            <a:pPr>
              <a:buClr>
                <a:srgbClr val="24282B"/>
              </a:buClr>
              <a:buSzPts val="2000"/>
            </a:pPr>
            <a:r>
              <a:rPr lang="en-GB" sz="1300" dirty="0">
                <a:latin typeface="Roboto"/>
                <a:ea typeface="Roboto"/>
                <a:cs typeface="Roboto"/>
                <a:sym typeface="Roboto"/>
              </a:rPr>
              <a:t>Creating a roadmap</a:t>
            </a:r>
          </a:p>
          <a:p>
            <a:pPr>
              <a:buClr>
                <a:srgbClr val="24282B"/>
              </a:buClr>
              <a:buSzPts val="2000"/>
            </a:pPr>
            <a:r>
              <a:rPr lang="en-GB" sz="1300" dirty="0">
                <a:latin typeface="Roboto"/>
                <a:ea typeface="Roboto"/>
                <a:cs typeface="Roboto"/>
                <a:sym typeface="Roboto"/>
              </a:rPr>
              <a:t>Designing protocols</a:t>
            </a:r>
            <a:endParaRPr sz="1334" dirty="0">
              <a:latin typeface="Roboto"/>
              <a:ea typeface="Roboto"/>
              <a:cs typeface="Roboto"/>
            </a:endParaRPr>
          </a:p>
        </p:txBody>
      </p:sp>
      <p:sp>
        <p:nvSpPr>
          <p:cNvPr id="224" name="Google Shape;224;p3"/>
          <p:cNvSpPr txBox="1"/>
          <p:nvPr/>
        </p:nvSpPr>
        <p:spPr>
          <a:xfrm>
            <a:off x="6869130" y="4492196"/>
            <a:ext cx="1591731" cy="868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867" tIns="33867" rIns="33867" bIns="33867" anchor="ctr" anchorCtr="0">
            <a:spAutoFit/>
          </a:bodyPr>
          <a:lstStyle/>
          <a:p>
            <a:pPr>
              <a:buClr>
                <a:srgbClr val="24282B"/>
              </a:buClr>
              <a:buSzPts val="2000"/>
            </a:pPr>
            <a:r>
              <a:rPr lang="en-GB" sz="1300" dirty="0">
                <a:latin typeface="Roboto"/>
                <a:ea typeface="Roboto"/>
                <a:cs typeface="Roboto"/>
                <a:sym typeface="Roboto"/>
              </a:rPr>
              <a:t>Piloting &amp; learning</a:t>
            </a:r>
          </a:p>
          <a:p>
            <a:pPr>
              <a:buClr>
                <a:srgbClr val="24282B"/>
              </a:buClr>
              <a:buSzPts val="2000"/>
            </a:pPr>
            <a:r>
              <a:rPr lang="en-US" sz="1300" b="1" dirty="0">
                <a:latin typeface="Roboto"/>
                <a:ea typeface="Roboto"/>
                <a:cs typeface="Roboto"/>
              </a:rPr>
              <a:t>Gold standard: Randomized Control Trials</a:t>
            </a:r>
            <a:endParaRPr sz="1334" b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" name="Google Shape;226;p3"/>
          <p:cNvSpPr txBox="1"/>
          <p:nvPr/>
        </p:nvSpPr>
        <p:spPr>
          <a:xfrm>
            <a:off x="9585909" y="4087496"/>
            <a:ext cx="1730174" cy="273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867" tIns="33867" rIns="33867" bIns="33867" anchor="ctr" anchorCtr="0">
            <a:spAutoFit/>
          </a:bodyPr>
          <a:lstStyle/>
          <a:p>
            <a:pPr>
              <a:buClr>
                <a:srgbClr val="24282B"/>
              </a:buClr>
              <a:buSzPts val="2000"/>
            </a:pPr>
            <a:r>
              <a:rPr lang="en-GB" sz="1334">
                <a:latin typeface="Roboto"/>
                <a:ea typeface="Roboto"/>
                <a:cs typeface="Roboto"/>
                <a:sym typeface="Roboto"/>
              </a:rPr>
              <a:t>Adapting &amp; expanding</a:t>
            </a:r>
            <a:endParaRPr sz="1334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" name="Google Shape;35;p1">
            <a:extLst>
              <a:ext uri="{FF2B5EF4-FFF2-40B4-BE49-F238E27FC236}">
                <a16:creationId xmlns:a16="http://schemas.microsoft.com/office/drawing/2014/main" id="{AFBFED9A-BCD1-62FB-BD7A-B7AB4EDB1F5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6063" t="10146" r="7990" b="8908"/>
          <a:stretch/>
        </p:blipFill>
        <p:spPr>
          <a:xfrm>
            <a:off x="11210740" y="246796"/>
            <a:ext cx="756657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phic 5" descr="Checkbox Ticked with solid fill">
            <a:extLst>
              <a:ext uri="{FF2B5EF4-FFF2-40B4-BE49-F238E27FC236}">
                <a16:creationId xmlns:a16="http://schemas.microsoft.com/office/drawing/2014/main" id="{5C38E898-2743-6375-6624-3737B488B2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59678" y="3470337"/>
            <a:ext cx="695694" cy="695694"/>
          </a:xfrm>
          <a:prstGeom prst="rect">
            <a:avLst/>
          </a:prstGeom>
        </p:spPr>
      </p:pic>
      <p:pic>
        <p:nvPicPr>
          <p:cNvPr id="7" name="Graphic 6" descr="Right pointing backhand index with solid fill">
            <a:extLst>
              <a:ext uri="{FF2B5EF4-FFF2-40B4-BE49-F238E27FC236}">
                <a16:creationId xmlns:a16="http://schemas.microsoft.com/office/drawing/2014/main" id="{24EF87EB-BD7F-6408-61E3-9C4317CB31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4363373" y="2968760"/>
            <a:ext cx="583044" cy="583044"/>
          </a:xfrm>
          <a:prstGeom prst="rect">
            <a:avLst/>
          </a:prstGeom>
        </p:spPr>
      </p:pic>
      <p:pic>
        <p:nvPicPr>
          <p:cNvPr id="8" name="Graphic 7" descr="Bullseye with solid fill">
            <a:extLst>
              <a:ext uri="{FF2B5EF4-FFF2-40B4-BE49-F238E27FC236}">
                <a16:creationId xmlns:a16="http://schemas.microsoft.com/office/drawing/2014/main" id="{2E3DE0CC-E2D3-ADB1-F3A0-72FCC29D24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36169" y="2310554"/>
            <a:ext cx="612000" cy="61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6E2E8E-2F01-7129-2266-7CE991B4A531}"/>
              </a:ext>
            </a:extLst>
          </p:cNvPr>
          <p:cNvSpPr txBox="1"/>
          <p:nvPr/>
        </p:nvSpPr>
        <p:spPr>
          <a:xfrm>
            <a:off x="1057319" y="3351674"/>
            <a:ext cx="1500411" cy="2051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5400" tIns="25400" rIns="25400" bIns="25400" numCol="1" spcCol="38100" rtlCol="0" anchor="ctr">
            <a:spAutoFit/>
          </a:bodyPr>
          <a:lstStyle/>
          <a:p>
            <a:pPr algn="ctr" defTabSz="412750" hangingPunct="0"/>
            <a:r>
              <a:rPr lang="en-GB" sz="1000" dirty="0">
                <a:solidFill>
                  <a:srgbClr val="24282B"/>
                </a:solidFill>
                <a:latin typeface="Roboto" panose="02000000000000000000" pitchFamily="2" charset="0"/>
                <a:ea typeface="Roboto" panose="02000000000000000000" pitchFamily="2" charset="0"/>
                <a:sym typeface="Open Sans"/>
              </a:rPr>
              <a:t>Scientific &amp; Sophisticated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6A58C8-4A8E-C776-39D5-9E8B680393DA}"/>
              </a:ext>
            </a:extLst>
          </p:cNvPr>
          <p:cNvSpPr txBox="1"/>
          <p:nvPr/>
        </p:nvSpPr>
        <p:spPr>
          <a:xfrm>
            <a:off x="3771123" y="2730444"/>
            <a:ext cx="1811393" cy="2051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5400" tIns="25400" rIns="25400" bIns="25400" numCol="1" spcCol="38100" rtlCol="0" anchor="ctr">
            <a:spAutoFit/>
          </a:bodyPr>
          <a:lstStyle/>
          <a:p>
            <a:pPr algn="ctr" defTabSz="412750" hangingPunct="0"/>
            <a:r>
              <a:rPr lang="en-GB" sz="1000" dirty="0">
                <a:solidFill>
                  <a:srgbClr val="24282B"/>
                </a:solidFill>
                <a:latin typeface="Roboto" panose="02000000000000000000" pitchFamily="2" charset="0"/>
                <a:ea typeface="Roboto" panose="02000000000000000000" pitchFamily="2" charset="0"/>
                <a:sym typeface="Open Sans"/>
              </a:rPr>
              <a:t>Evidence based &amp; Participatory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47A17F-9290-9C9A-E2F1-00C96B130E6E}"/>
              </a:ext>
            </a:extLst>
          </p:cNvPr>
          <p:cNvSpPr txBox="1"/>
          <p:nvPr/>
        </p:nvSpPr>
        <p:spPr>
          <a:xfrm>
            <a:off x="6604413" y="2154953"/>
            <a:ext cx="1875513" cy="2051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5400" tIns="25400" rIns="25400" bIns="25400" numCol="1" spcCol="38100" rtlCol="0" anchor="ctr">
            <a:spAutoFit/>
          </a:bodyPr>
          <a:lstStyle/>
          <a:p>
            <a:pPr algn="ctr" defTabSz="412750" hangingPunct="0"/>
            <a:r>
              <a:rPr lang="en-GB" sz="1000" dirty="0">
                <a:solidFill>
                  <a:srgbClr val="24282B"/>
                </a:solidFill>
                <a:latin typeface="Roboto" panose="02000000000000000000" pitchFamily="2" charset="0"/>
                <a:ea typeface="Roboto" panose="02000000000000000000" pitchFamily="2" charset="0"/>
                <a:sym typeface="Open Sans"/>
              </a:rPr>
              <a:t>Responsible &amp; Conflict Sensitive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44B7F2-7C28-FCA8-F5DE-D1C7BD376E7F}"/>
              </a:ext>
            </a:extLst>
          </p:cNvPr>
          <p:cNvSpPr txBox="1"/>
          <p:nvPr/>
        </p:nvSpPr>
        <p:spPr>
          <a:xfrm>
            <a:off x="9444198" y="2156146"/>
            <a:ext cx="1817806" cy="2051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5400" tIns="25400" rIns="25400" bIns="25400" numCol="1" spcCol="38100" rtlCol="0" anchor="ctr">
            <a:spAutoFit/>
          </a:bodyPr>
          <a:lstStyle/>
          <a:p>
            <a:pPr algn="ctr" defTabSz="412750" hangingPunct="0"/>
            <a:r>
              <a:rPr lang="en-GB" sz="1000" dirty="0">
                <a:solidFill>
                  <a:srgbClr val="24282B"/>
                </a:solidFill>
                <a:latin typeface="Roboto" panose="02000000000000000000" pitchFamily="2" charset="0"/>
                <a:ea typeface="Roboto" panose="02000000000000000000" pitchFamily="2" charset="0"/>
                <a:sym typeface="Open Sans"/>
              </a:rPr>
              <a:t>High impact &amp; Value for money</a:t>
            </a:r>
          </a:p>
        </p:txBody>
      </p:sp>
    </p:spTree>
    <p:extLst>
      <p:ext uri="{BB962C8B-B14F-4D97-AF65-F5344CB8AC3E}">
        <p14:creationId xmlns:p14="http://schemas.microsoft.com/office/powerpoint/2010/main" val="399843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4446F05-FD20-01AD-48E0-B8B116B083B2}"/>
              </a:ext>
            </a:extLst>
          </p:cNvPr>
          <p:cNvGrpSpPr/>
          <p:nvPr/>
        </p:nvGrpSpPr>
        <p:grpSpPr>
          <a:xfrm>
            <a:off x="440980" y="69023"/>
            <a:ext cx="2103120" cy="2103120"/>
            <a:chOff x="859333" y="3390900"/>
            <a:chExt cx="3407331" cy="3407331"/>
          </a:xfrm>
        </p:grpSpPr>
        <p:sp>
          <p:nvSpPr>
            <p:cNvPr id="3" name="Freeform 170">
              <a:extLst>
                <a:ext uri="{FF2B5EF4-FFF2-40B4-BE49-F238E27FC236}">
                  <a16:creationId xmlns:a16="http://schemas.microsoft.com/office/drawing/2014/main" id="{D8FFFE28-1E3B-C074-36F5-ED2BC877E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333" y="4526677"/>
              <a:ext cx="3407331" cy="2271554"/>
            </a:xfrm>
            <a:custGeom>
              <a:avLst/>
              <a:gdLst>
                <a:gd name="T0" fmla="*/ 0 w 4671"/>
                <a:gd name="T1" fmla="*/ 766 h 3115"/>
                <a:gd name="T2" fmla="*/ 0 w 4671"/>
                <a:gd name="T3" fmla="*/ 766 h 3115"/>
                <a:gd name="T4" fmla="*/ 2276 w 4671"/>
                <a:gd name="T5" fmla="*/ 3088 h 3115"/>
                <a:gd name="T6" fmla="*/ 2276 w 4671"/>
                <a:gd name="T7" fmla="*/ 3088 h 3115"/>
                <a:gd name="T8" fmla="*/ 4646 w 4671"/>
                <a:gd name="T9" fmla="*/ 722 h 3115"/>
                <a:gd name="T10" fmla="*/ 4646 w 4671"/>
                <a:gd name="T11" fmla="*/ 722 h 3115"/>
                <a:gd name="T12" fmla="*/ 4517 w 4671"/>
                <a:gd name="T13" fmla="*/ 4 h 3115"/>
                <a:gd name="T14" fmla="*/ 4517 w 4671"/>
                <a:gd name="T15" fmla="*/ 4 h 3115"/>
                <a:gd name="T16" fmla="*/ 4512 w 4671"/>
                <a:gd name="T17" fmla="*/ 0 h 3115"/>
                <a:gd name="T18" fmla="*/ 134 w 4671"/>
                <a:gd name="T19" fmla="*/ 0 h 3115"/>
                <a:gd name="T20" fmla="*/ 134 w 4671"/>
                <a:gd name="T21" fmla="*/ 0 h 3115"/>
                <a:gd name="T22" fmla="*/ 128 w 4671"/>
                <a:gd name="T23" fmla="*/ 4 h 3115"/>
                <a:gd name="T24" fmla="*/ 128 w 4671"/>
                <a:gd name="T25" fmla="*/ 4 h 3115"/>
                <a:gd name="T26" fmla="*/ 0 w 4671"/>
                <a:gd name="T27" fmla="*/ 766 h 3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71" h="3115">
                  <a:moveTo>
                    <a:pt x="0" y="766"/>
                  </a:moveTo>
                  <a:lnTo>
                    <a:pt x="0" y="766"/>
                  </a:lnTo>
                  <a:cubicBezTo>
                    <a:pt x="0" y="2033"/>
                    <a:pt x="1014" y="3063"/>
                    <a:pt x="2276" y="3088"/>
                  </a:cubicBezTo>
                  <a:lnTo>
                    <a:pt x="2276" y="3088"/>
                  </a:lnTo>
                  <a:cubicBezTo>
                    <a:pt x="3589" y="3114"/>
                    <a:pt x="4670" y="2036"/>
                    <a:pt x="4646" y="722"/>
                  </a:cubicBezTo>
                  <a:lnTo>
                    <a:pt x="4646" y="722"/>
                  </a:lnTo>
                  <a:cubicBezTo>
                    <a:pt x="4641" y="470"/>
                    <a:pt x="4596" y="229"/>
                    <a:pt x="4517" y="4"/>
                  </a:cubicBezTo>
                  <a:lnTo>
                    <a:pt x="4517" y="4"/>
                  </a:lnTo>
                  <a:cubicBezTo>
                    <a:pt x="4516" y="1"/>
                    <a:pt x="4515" y="0"/>
                    <a:pt x="4512" y="0"/>
                  </a:cubicBezTo>
                  <a:lnTo>
                    <a:pt x="134" y="0"/>
                  </a:lnTo>
                  <a:lnTo>
                    <a:pt x="134" y="0"/>
                  </a:lnTo>
                  <a:cubicBezTo>
                    <a:pt x="131" y="0"/>
                    <a:pt x="129" y="1"/>
                    <a:pt x="128" y="4"/>
                  </a:cubicBezTo>
                  <a:lnTo>
                    <a:pt x="128" y="4"/>
                  </a:lnTo>
                  <a:cubicBezTo>
                    <a:pt x="45" y="242"/>
                    <a:pt x="0" y="499"/>
                    <a:pt x="0" y="766"/>
                  </a:cubicBezTo>
                </a:path>
              </a:pathLst>
            </a:custGeom>
            <a:solidFill>
              <a:srgbClr val="75AC3D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4" name="Freeform 172">
              <a:extLst>
                <a:ext uri="{FF2B5EF4-FFF2-40B4-BE49-F238E27FC236}">
                  <a16:creationId xmlns:a16="http://schemas.microsoft.com/office/drawing/2014/main" id="{D15FCD32-E5F6-EB61-5678-C6593AC39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859" y="3390900"/>
              <a:ext cx="3201411" cy="1135778"/>
            </a:xfrm>
            <a:custGeom>
              <a:avLst/>
              <a:gdLst>
                <a:gd name="T0" fmla="*/ 2193 w 4387"/>
                <a:gd name="T1" fmla="*/ 0 h 1557"/>
                <a:gd name="T2" fmla="*/ 2193 w 4387"/>
                <a:gd name="T3" fmla="*/ 0 h 1557"/>
                <a:gd name="T4" fmla="*/ 0 w 4387"/>
                <a:gd name="T5" fmla="*/ 1556 h 1557"/>
                <a:gd name="T6" fmla="*/ 4386 w 4387"/>
                <a:gd name="T7" fmla="*/ 1556 h 1557"/>
                <a:gd name="T8" fmla="*/ 4386 w 4387"/>
                <a:gd name="T9" fmla="*/ 1556 h 1557"/>
                <a:gd name="T10" fmla="*/ 2193 w 4387"/>
                <a:gd name="T11" fmla="*/ 0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7" h="1557">
                  <a:moveTo>
                    <a:pt x="2193" y="0"/>
                  </a:moveTo>
                  <a:lnTo>
                    <a:pt x="2193" y="0"/>
                  </a:lnTo>
                  <a:cubicBezTo>
                    <a:pt x="1179" y="0"/>
                    <a:pt x="316" y="650"/>
                    <a:pt x="0" y="1556"/>
                  </a:cubicBezTo>
                  <a:lnTo>
                    <a:pt x="4386" y="1556"/>
                  </a:lnTo>
                  <a:lnTo>
                    <a:pt x="4386" y="1556"/>
                  </a:lnTo>
                  <a:cubicBezTo>
                    <a:pt x="4069" y="650"/>
                    <a:pt x="3207" y="0"/>
                    <a:pt x="2193" y="0"/>
                  </a:cubicBezTo>
                </a:path>
              </a:pathLst>
            </a:custGeom>
            <a:solidFill>
              <a:srgbClr val="B5D36E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5" name="Rectángulo 538">
              <a:extLst>
                <a:ext uri="{FF2B5EF4-FFF2-40B4-BE49-F238E27FC236}">
                  <a16:creationId xmlns:a16="http://schemas.microsoft.com/office/drawing/2014/main" id="{AEDB9DDE-171B-4A82-3401-72C4E1A873B8}"/>
                </a:ext>
              </a:extLst>
            </p:cNvPr>
            <p:cNvSpPr/>
            <p:nvPr/>
          </p:nvSpPr>
          <p:spPr>
            <a:xfrm>
              <a:off x="1107382" y="4508865"/>
              <a:ext cx="2904800" cy="2094282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 defTabSz="827756">
                <a:spcAft>
                  <a:spcPts val="372"/>
                </a:spcAft>
                <a:defRPr/>
              </a:pPr>
              <a:r>
                <a:rPr kumimoji="0" lang="en-GB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Revise and refocus </a:t>
              </a:r>
              <a:r>
                <a:rPr kumimoji="0" lang="en-GB" sz="1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programmes’ area and target groups with findings</a:t>
              </a:r>
              <a:r>
                <a:rPr lang="en-GB" sz="1300" dirty="0">
                  <a:solidFill>
                    <a:srgbClr val="000000"/>
                  </a:solidFill>
                  <a:latin typeface="Roboto"/>
                  <a:ea typeface="Roboto"/>
                  <a:cs typeface="Roboto"/>
                </a:rPr>
                <a:t>, measure attributable impact</a:t>
              </a:r>
              <a:endPara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6" name="Freeform 185">
              <a:extLst>
                <a:ext uri="{FF2B5EF4-FFF2-40B4-BE49-F238E27FC236}">
                  <a16:creationId xmlns:a16="http://schemas.microsoft.com/office/drawing/2014/main" id="{31B1B46B-7E6E-DABB-DD34-0A44B3EBE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276" y="3491218"/>
              <a:ext cx="712943" cy="970681"/>
            </a:xfrm>
            <a:custGeom>
              <a:avLst/>
              <a:gdLst>
                <a:gd name="T0" fmla="*/ 356 w 713"/>
                <a:gd name="T1" fmla="*/ 73 h 1127"/>
                <a:gd name="T2" fmla="*/ 356 w 713"/>
                <a:gd name="T3" fmla="*/ 73 h 1127"/>
                <a:gd name="T4" fmla="*/ 73 w 713"/>
                <a:gd name="T5" fmla="*/ 356 h 1127"/>
                <a:gd name="T6" fmla="*/ 73 w 713"/>
                <a:gd name="T7" fmla="*/ 356 h 1127"/>
                <a:gd name="T8" fmla="*/ 231 w 713"/>
                <a:gd name="T9" fmla="*/ 783 h 1127"/>
                <a:gd name="T10" fmla="*/ 231 w 713"/>
                <a:gd name="T11" fmla="*/ 783 h 1127"/>
                <a:gd name="T12" fmla="*/ 361 w 713"/>
                <a:gd name="T13" fmla="*/ 1018 h 1127"/>
                <a:gd name="T14" fmla="*/ 361 w 713"/>
                <a:gd name="T15" fmla="*/ 1018 h 1127"/>
                <a:gd name="T16" fmla="*/ 486 w 713"/>
                <a:gd name="T17" fmla="*/ 784 h 1127"/>
                <a:gd name="T18" fmla="*/ 486 w 713"/>
                <a:gd name="T19" fmla="*/ 784 h 1127"/>
                <a:gd name="T20" fmla="*/ 639 w 713"/>
                <a:gd name="T21" fmla="*/ 356 h 1127"/>
                <a:gd name="T22" fmla="*/ 639 w 713"/>
                <a:gd name="T23" fmla="*/ 356 h 1127"/>
                <a:gd name="T24" fmla="*/ 356 w 713"/>
                <a:gd name="T25" fmla="*/ 73 h 1127"/>
                <a:gd name="T26" fmla="*/ 361 w 713"/>
                <a:gd name="T27" fmla="*/ 1126 h 1127"/>
                <a:gd name="T28" fmla="*/ 361 w 713"/>
                <a:gd name="T29" fmla="*/ 1126 h 1127"/>
                <a:gd name="T30" fmla="*/ 330 w 713"/>
                <a:gd name="T31" fmla="*/ 1109 h 1127"/>
                <a:gd name="T32" fmla="*/ 330 w 713"/>
                <a:gd name="T33" fmla="*/ 1109 h 1127"/>
                <a:gd name="T34" fmla="*/ 166 w 713"/>
                <a:gd name="T35" fmla="*/ 817 h 1127"/>
                <a:gd name="T36" fmla="*/ 166 w 713"/>
                <a:gd name="T37" fmla="*/ 817 h 1127"/>
                <a:gd name="T38" fmla="*/ 0 w 713"/>
                <a:gd name="T39" fmla="*/ 356 h 1127"/>
                <a:gd name="T40" fmla="*/ 0 w 713"/>
                <a:gd name="T41" fmla="*/ 356 h 1127"/>
                <a:gd name="T42" fmla="*/ 356 w 713"/>
                <a:gd name="T43" fmla="*/ 0 h 1127"/>
                <a:gd name="T44" fmla="*/ 356 w 713"/>
                <a:gd name="T45" fmla="*/ 0 h 1127"/>
                <a:gd name="T46" fmla="*/ 712 w 713"/>
                <a:gd name="T47" fmla="*/ 356 h 1127"/>
                <a:gd name="T48" fmla="*/ 712 w 713"/>
                <a:gd name="T49" fmla="*/ 356 h 1127"/>
                <a:gd name="T50" fmla="*/ 551 w 713"/>
                <a:gd name="T51" fmla="*/ 817 h 1127"/>
                <a:gd name="T52" fmla="*/ 551 w 713"/>
                <a:gd name="T53" fmla="*/ 817 h 1127"/>
                <a:gd name="T54" fmla="*/ 393 w 713"/>
                <a:gd name="T55" fmla="*/ 1108 h 1127"/>
                <a:gd name="T56" fmla="*/ 393 w 713"/>
                <a:gd name="T57" fmla="*/ 1108 h 1127"/>
                <a:gd name="T58" fmla="*/ 361 w 713"/>
                <a:gd name="T59" fmla="*/ 1126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13" h="1127">
                  <a:moveTo>
                    <a:pt x="356" y="73"/>
                  </a:moveTo>
                  <a:lnTo>
                    <a:pt x="356" y="73"/>
                  </a:lnTo>
                  <a:cubicBezTo>
                    <a:pt x="200" y="73"/>
                    <a:pt x="73" y="200"/>
                    <a:pt x="73" y="356"/>
                  </a:cubicBezTo>
                  <a:lnTo>
                    <a:pt x="73" y="356"/>
                  </a:lnTo>
                  <a:cubicBezTo>
                    <a:pt x="73" y="411"/>
                    <a:pt x="100" y="530"/>
                    <a:pt x="231" y="783"/>
                  </a:cubicBezTo>
                  <a:lnTo>
                    <a:pt x="231" y="783"/>
                  </a:lnTo>
                  <a:cubicBezTo>
                    <a:pt x="280" y="878"/>
                    <a:pt x="330" y="965"/>
                    <a:pt x="361" y="1018"/>
                  </a:cubicBezTo>
                  <a:lnTo>
                    <a:pt x="361" y="1018"/>
                  </a:lnTo>
                  <a:cubicBezTo>
                    <a:pt x="391" y="965"/>
                    <a:pt x="438" y="879"/>
                    <a:pt x="486" y="784"/>
                  </a:cubicBezTo>
                  <a:lnTo>
                    <a:pt x="486" y="784"/>
                  </a:lnTo>
                  <a:cubicBezTo>
                    <a:pt x="613" y="530"/>
                    <a:pt x="639" y="411"/>
                    <a:pt x="639" y="356"/>
                  </a:cubicBezTo>
                  <a:lnTo>
                    <a:pt x="639" y="356"/>
                  </a:lnTo>
                  <a:cubicBezTo>
                    <a:pt x="639" y="200"/>
                    <a:pt x="512" y="73"/>
                    <a:pt x="356" y="73"/>
                  </a:cubicBezTo>
                  <a:close/>
                  <a:moveTo>
                    <a:pt x="361" y="1126"/>
                  </a:moveTo>
                  <a:lnTo>
                    <a:pt x="361" y="1126"/>
                  </a:lnTo>
                  <a:cubicBezTo>
                    <a:pt x="349" y="1126"/>
                    <a:pt x="337" y="1119"/>
                    <a:pt x="330" y="1109"/>
                  </a:cubicBezTo>
                  <a:lnTo>
                    <a:pt x="330" y="1109"/>
                  </a:lnTo>
                  <a:cubicBezTo>
                    <a:pt x="330" y="1107"/>
                    <a:pt x="247" y="974"/>
                    <a:pt x="166" y="817"/>
                  </a:cubicBezTo>
                  <a:lnTo>
                    <a:pt x="166" y="817"/>
                  </a:lnTo>
                  <a:cubicBezTo>
                    <a:pt x="56" y="603"/>
                    <a:pt x="0" y="448"/>
                    <a:pt x="0" y="356"/>
                  </a:cubicBezTo>
                  <a:lnTo>
                    <a:pt x="0" y="356"/>
                  </a:lnTo>
                  <a:cubicBezTo>
                    <a:pt x="0" y="160"/>
                    <a:pt x="160" y="0"/>
                    <a:pt x="356" y="0"/>
                  </a:cubicBezTo>
                  <a:lnTo>
                    <a:pt x="356" y="0"/>
                  </a:lnTo>
                  <a:cubicBezTo>
                    <a:pt x="552" y="0"/>
                    <a:pt x="712" y="160"/>
                    <a:pt x="712" y="356"/>
                  </a:cubicBezTo>
                  <a:lnTo>
                    <a:pt x="712" y="356"/>
                  </a:lnTo>
                  <a:cubicBezTo>
                    <a:pt x="712" y="448"/>
                    <a:pt x="658" y="603"/>
                    <a:pt x="551" y="817"/>
                  </a:cubicBezTo>
                  <a:lnTo>
                    <a:pt x="551" y="817"/>
                  </a:lnTo>
                  <a:cubicBezTo>
                    <a:pt x="473" y="974"/>
                    <a:pt x="393" y="1107"/>
                    <a:pt x="393" y="1108"/>
                  </a:cubicBezTo>
                  <a:lnTo>
                    <a:pt x="393" y="1108"/>
                  </a:lnTo>
                  <a:cubicBezTo>
                    <a:pt x="386" y="1119"/>
                    <a:pt x="374" y="1126"/>
                    <a:pt x="361" y="1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7" name="Freeform 186">
              <a:extLst>
                <a:ext uri="{FF2B5EF4-FFF2-40B4-BE49-F238E27FC236}">
                  <a16:creationId xmlns:a16="http://schemas.microsoft.com/office/drawing/2014/main" id="{80839346-B58B-D7BF-0A6E-AA443E838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869" y="3703690"/>
              <a:ext cx="334467" cy="288171"/>
            </a:xfrm>
            <a:custGeom>
              <a:avLst/>
              <a:gdLst>
                <a:gd name="T0" fmla="*/ 166 w 333"/>
                <a:gd name="T1" fmla="*/ 73 h 333"/>
                <a:gd name="T2" fmla="*/ 166 w 333"/>
                <a:gd name="T3" fmla="*/ 73 h 333"/>
                <a:gd name="T4" fmla="*/ 73 w 333"/>
                <a:gd name="T5" fmla="*/ 166 h 333"/>
                <a:gd name="T6" fmla="*/ 73 w 333"/>
                <a:gd name="T7" fmla="*/ 166 h 333"/>
                <a:gd name="T8" fmla="*/ 166 w 333"/>
                <a:gd name="T9" fmla="*/ 259 h 333"/>
                <a:gd name="T10" fmla="*/ 166 w 333"/>
                <a:gd name="T11" fmla="*/ 259 h 333"/>
                <a:gd name="T12" fmla="*/ 259 w 333"/>
                <a:gd name="T13" fmla="*/ 166 h 333"/>
                <a:gd name="T14" fmla="*/ 259 w 333"/>
                <a:gd name="T15" fmla="*/ 166 h 333"/>
                <a:gd name="T16" fmla="*/ 166 w 333"/>
                <a:gd name="T17" fmla="*/ 73 h 333"/>
                <a:gd name="T18" fmla="*/ 166 w 333"/>
                <a:gd name="T19" fmla="*/ 332 h 333"/>
                <a:gd name="T20" fmla="*/ 166 w 333"/>
                <a:gd name="T21" fmla="*/ 332 h 333"/>
                <a:gd name="T22" fmla="*/ 0 w 333"/>
                <a:gd name="T23" fmla="*/ 166 h 333"/>
                <a:gd name="T24" fmla="*/ 0 w 333"/>
                <a:gd name="T25" fmla="*/ 166 h 333"/>
                <a:gd name="T26" fmla="*/ 166 w 333"/>
                <a:gd name="T27" fmla="*/ 0 h 333"/>
                <a:gd name="T28" fmla="*/ 166 w 333"/>
                <a:gd name="T29" fmla="*/ 0 h 333"/>
                <a:gd name="T30" fmla="*/ 332 w 333"/>
                <a:gd name="T31" fmla="*/ 166 h 333"/>
                <a:gd name="T32" fmla="*/ 332 w 333"/>
                <a:gd name="T33" fmla="*/ 166 h 333"/>
                <a:gd name="T34" fmla="*/ 166 w 333"/>
                <a:gd name="T35" fmla="*/ 33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3" h="333">
                  <a:moveTo>
                    <a:pt x="166" y="73"/>
                  </a:moveTo>
                  <a:lnTo>
                    <a:pt x="166" y="73"/>
                  </a:lnTo>
                  <a:cubicBezTo>
                    <a:pt x="115" y="73"/>
                    <a:pt x="73" y="115"/>
                    <a:pt x="73" y="166"/>
                  </a:cubicBezTo>
                  <a:lnTo>
                    <a:pt x="73" y="166"/>
                  </a:lnTo>
                  <a:cubicBezTo>
                    <a:pt x="73" y="217"/>
                    <a:pt x="115" y="259"/>
                    <a:pt x="166" y="259"/>
                  </a:cubicBezTo>
                  <a:lnTo>
                    <a:pt x="166" y="259"/>
                  </a:lnTo>
                  <a:cubicBezTo>
                    <a:pt x="217" y="259"/>
                    <a:pt x="259" y="217"/>
                    <a:pt x="259" y="166"/>
                  </a:cubicBezTo>
                  <a:lnTo>
                    <a:pt x="259" y="166"/>
                  </a:lnTo>
                  <a:cubicBezTo>
                    <a:pt x="259" y="115"/>
                    <a:pt x="217" y="73"/>
                    <a:pt x="166" y="73"/>
                  </a:cubicBezTo>
                  <a:close/>
                  <a:moveTo>
                    <a:pt x="166" y="332"/>
                  </a:moveTo>
                  <a:lnTo>
                    <a:pt x="166" y="332"/>
                  </a:lnTo>
                  <a:cubicBezTo>
                    <a:pt x="75" y="332"/>
                    <a:pt x="0" y="257"/>
                    <a:pt x="0" y="166"/>
                  </a:cubicBezTo>
                  <a:lnTo>
                    <a:pt x="0" y="166"/>
                  </a:lnTo>
                  <a:cubicBezTo>
                    <a:pt x="0" y="74"/>
                    <a:pt x="75" y="0"/>
                    <a:pt x="166" y="0"/>
                  </a:cubicBezTo>
                  <a:lnTo>
                    <a:pt x="166" y="0"/>
                  </a:lnTo>
                  <a:cubicBezTo>
                    <a:pt x="257" y="0"/>
                    <a:pt x="332" y="74"/>
                    <a:pt x="332" y="166"/>
                  </a:cubicBezTo>
                  <a:lnTo>
                    <a:pt x="332" y="166"/>
                  </a:lnTo>
                  <a:cubicBezTo>
                    <a:pt x="332" y="257"/>
                    <a:pt x="257" y="332"/>
                    <a:pt x="166" y="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C9F6290-3902-193D-671B-C2E544AE4A8A}"/>
              </a:ext>
            </a:extLst>
          </p:cNvPr>
          <p:cNvGrpSpPr/>
          <p:nvPr/>
        </p:nvGrpSpPr>
        <p:grpSpPr>
          <a:xfrm>
            <a:off x="370411" y="2417849"/>
            <a:ext cx="2103120" cy="2103120"/>
            <a:chOff x="8770559" y="5756935"/>
            <a:chExt cx="3391243" cy="3412568"/>
          </a:xfrm>
        </p:grpSpPr>
        <p:sp>
          <p:nvSpPr>
            <p:cNvPr id="9" name="Freeform 182">
              <a:extLst>
                <a:ext uri="{FF2B5EF4-FFF2-40B4-BE49-F238E27FC236}">
                  <a16:creationId xmlns:a16="http://schemas.microsoft.com/office/drawing/2014/main" id="{18ECEF3A-773B-A3A0-C200-925AF39AA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0559" y="6914038"/>
              <a:ext cx="3391243" cy="2255465"/>
            </a:xfrm>
            <a:custGeom>
              <a:avLst/>
              <a:gdLst>
                <a:gd name="T0" fmla="*/ 0 w 4647"/>
                <a:gd name="T1" fmla="*/ 768 h 3091"/>
                <a:gd name="T2" fmla="*/ 0 w 4647"/>
                <a:gd name="T3" fmla="*/ 768 h 3091"/>
                <a:gd name="T4" fmla="*/ 2323 w 4647"/>
                <a:gd name="T5" fmla="*/ 3090 h 3091"/>
                <a:gd name="T6" fmla="*/ 2323 w 4647"/>
                <a:gd name="T7" fmla="*/ 3090 h 3091"/>
                <a:gd name="T8" fmla="*/ 4646 w 4647"/>
                <a:gd name="T9" fmla="*/ 768 h 3091"/>
                <a:gd name="T10" fmla="*/ 4646 w 4647"/>
                <a:gd name="T11" fmla="*/ 768 h 3091"/>
                <a:gd name="T12" fmla="*/ 4516 w 4647"/>
                <a:gd name="T13" fmla="*/ 0 h 3091"/>
                <a:gd name="T14" fmla="*/ 130 w 4647"/>
                <a:gd name="T15" fmla="*/ 0 h 3091"/>
                <a:gd name="T16" fmla="*/ 130 w 4647"/>
                <a:gd name="T17" fmla="*/ 0 h 3091"/>
                <a:gd name="T18" fmla="*/ 0 w 4647"/>
                <a:gd name="T19" fmla="*/ 768 h 3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47" h="3091">
                  <a:moveTo>
                    <a:pt x="0" y="768"/>
                  </a:moveTo>
                  <a:lnTo>
                    <a:pt x="0" y="768"/>
                  </a:lnTo>
                  <a:cubicBezTo>
                    <a:pt x="0" y="2050"/>
                    <a:pt x="1040" y="3090"/>
                    <a:pt x="2323" y="3090"/>
                  </a:cubicBezTo>
                  <a:lnTo>
                    <a:pt x="2323" y="3090"/>
                  </a:lnTo>
                  <a:cubicBezTo>
                    <a:pt x="3606" y="3090"/>
                    <a:pt x="4646" y="2050"/>
                    <a:pt x="4646" y="768"/>
                  </a:cubicBezTo>
                  <a:lnTo>
                    <a:pt x="4646" y="768"/>
                  </a:lnTo>
                  <a:cubicBezTo>
                    <a:pt x="4646" y="498"/>
                    <a:pt x="4600" y="240"/>
                    <a:pt x="4516" y="0"/>
                  </a:cubicBezTo>
                  <a:lnTo>
                    <a:pt x="130" y="0"/>
                  </a:lnTo>
                  <a:lnTo>
                    <a:pt x="130" y="0"/>
                  </a:lnTo>
                  <a:cubicBezTo>
                    <a:pt x="45" y="240"/>
                    <a:pt x="0" y="498"/>
                    <a:pt x="0" y="768"/>
                  </a:cubicBezTo>
                </a:path>
              </a:pathLst>
            </a:custGeom>
            <a:solidFill>
              <a:srgbClr val="D57A69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10" name="Rectángulo 544">
              <a:extLst>
                <a:ext uri="{FF2B5EF4-FFF2-40B4-BE49-F238E27FC236}">
                  <a16:creationId xmlns:a16="http://schemas.microsoft.com/office/drawing/2014/main" id="{ED9C4E39-EBDF-BD7D-5812-838FCFD2E66E}"/>
                </a:ext>
              </a:extLst>
            </p:cNvPr>
            <p:cNvSpPr/>
            <p:nvPr/>
          </p:nvSpPr>
          <p:spPr>
            <a:xfrm>
              <a:off x="9014843" y="7060960"/>
              <a:ext cx="2904801" cy="1812035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 defTabSz="827756">
                <a:spcAft>
                  <a:spcPts val="372"/>
                </a:spcAft>
                <a:defRPr/>
              </a:pPr>
              <a:r>
                <a:rPr kumimoji="0" lang="en-GB" sz="1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Adopt into </a:t>
              </a:r>
              <a:r>
                <a:rPr kumimoji="0" lang="en-GB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RMEL &amp;  progress tracking </a:t>
              </a:r>
              <a:r>
                <a:rPr kumimoji="0" lang="en-GB" sz="1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across time points</a:t>
              </a:r>
              <a:r>
                <a:rPr lang="en-GB" sz="1300" dirty="0">
                  <a:solidFill>
                    <a:srgbClr val="000000"/>
                  </a:solidFill>
                  <a:latin typeface="Roboto"/>
                  <a:ea typeface="Roboto"/>
                  <a:cs typeface="Roboto"/>
                </a:rPr>
                <a:t> in a more tailored and purposeful way</a:t>
              </a:r>
              <a:endPara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11" name="Freeform 490">
              <a:extLst>
                <a:ext uri="{FF2B5EF4-FFF2-40B4-BE49-F238E27FC236}">
                  <a16:creationId xmlns:a16="http://schemas.microsoft.com/office/drawing/2014/main" id="{8183A0F8-7120-DBCF-0737-AD087BC40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05403" y="5756935"/>
              <a:ext cx="22521" cy="38610"/>
            </a:xfrm>
            <a:custGeom>
              <a:avLst/>
              <a:gdLst>
                <a:gd name="T0" fmla="*/ 16 w 32"/>
                <a:gd name="T1" fmla="*/ 53 h 54"/>
                <a:gd name="T2" fmla="*/ 16 w 32"/>
                <a:gd name="T3" fmla="*/ 53 h 54"/>
                <a:gd name="T4" fmla="*/ 0 w 32"/>
                <a:gd name="T5" fmla="*/ 37 h 54"/>
                <a:gd name="T6" fmla="*/ 0 w 32"/>
                <a:gd name="T7" fmla="*/ 15 h 54"/>
                <a:gd name="T8" fmla="*/ 0 w 32"/>
                <a:gd name="T9" fmla="*/ 15 h 54"/>
                <a:gd name="T10" fmla="*/ 16 w 32"/>
                <a:gd name="T11" fmla="*/ 0 h 54"/>
                <a:gd name="T12" fmla="*/ 16 w 32"/>
                <a:gd name="T13" fmla="*/ 0 h 54"/>
                <a:gd name="T14" fmla="*/ 31 w 32"/>
                <a:gd name="T15" fmla="*/ 15 h 54"/>
                <a:gd name="T16" fmla="*/ 31 w 32"/>
                <a:gd name="T17" fmla="*/ 37 h 54"/>
                <a:gd name="T18" fmla="*/ 31 w 32"/>
                <a:gd name="T19" fmla="*/ 37 h 54"/>
                <a:gd name="T20" fmla="*/ 16 w 32"/>
                <a:gd name="T21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54">
                  <a:moveTo>
                    <a:pt x="16" y="53"/>
                  </a:moveTo>
                  <a:lnTo>
                    <a:pt x="16" y="53"/>
                  </a:lnTo>
                  <a:cubicBezTo>
                    <a:pt x="7" y="53"/>
                    <a:pt x="0" y="46"/>
                    <a:pt x="0" y="37"/>
                  </a:cubicBezTo>
                  <a:lnTo>
                    <a:pt x="0" y="15"/>
                  </a:lnTo>
                  <a:lnTo>
                    <a:pt x="0" y="15"/>
                  </a:lnTo>
                  <a:cubicBezTo>
                    <a:pt x="0" y="7"/>
                    <a:pt x="7" y="0"/>
                    <a:pt x="16" y="0"/>
                  </a:cubicBezTo>
                  <a:lnTo>
                    <a:pt x="16" y="0"/>
                  </a:lnTo>
                  <a:cubicBezTo>
                    <a:pt x="24" y="0"/>
                    <a:pt x="31" y="7"/>
                    <a:pt x="31" y="15"/>
                  </a:cubicBezTo>
                  <a:lnTo>
                    <a:pt x="31" y="37"/>
                  </a:lnTo>
                  <a:lnTo>
                    <a:pt x="31" y="37"/>
                  </a:lnTo>
                  <a:cubicBezTo>
                    <a:pt x="31" y="46"/>
                    <a:pt x="24" y="53"/>
                    <a:pt x="16" y="5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12" name="Freeform 180">
              <a:extLst>
                <a:ext uri="{FF2B5EF4-FFF2-40B4-BE49-F238E27FC236}">
                  <a16:creationId xmlns:a16="http://schemas.microsoft.com/office/drawing/2014/main" id="{A5AECE02-D5A1-2EFF-9989-BB1997DEF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7838" y="5778260"/>
              <a:ext cx="3201411" cy="1135778"/>
            </a:xfrm>
            <a:custGeom>
              <a:avLst/>
              <a:gdLst>
                <a:gd name="T0" fmla="*/ 2193 w 4387"/>
                <a:gd name="T1" fmla="*/ 0 h 1557"/>
                <a:gd name="T2" fmla="*/ 2193 w 4387"/>
                <a:gd name="T3" fmla="*/ 0 h 1557"/>
                <a:gd name="T4" fmla="*/ 0 w 4387"/>
                <a:gd name="T5" fmla="*/ 1556 h 1557"/>
                <a:gd name="T6" fmla="*/ 4386 w 4387"/>
                <a:gd name="T7" fmla="*/ 1556 h 1557"/>
                <a:gd name="T8" fmla="*/ 4386 w 4387"/>
                <a:gd name="T9" fmla="*/ 1556 h 1557"/>
                <a:gd name="T10" fmla="*/ 2193 w 4387"/>
                <a:gd name="T11" fmla="*/ 0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7" h="1557">
                  <a:moveTo>
                    <a:pt x="2193" y="0"/>
                  </a:moveTo>
                  <a:lnTo>
                    <a:pt x="2193" y="0"/>
                  </a:lnTo>
                  <a:cubicBezTo>
                    <a:pt x="1179" y="0"/>
                    <a:pt x="317" y="650"/>
                    <a:pt x="0" y="1556"/>
                  </a:cubicBezTo>
                  <a:lnTo>
                    <a:pt x="4386" y="1556"/>
                  </a:lnTo>
                  <a:lnTo>
                    <a:pt x="4386" y="1556"/>
                  </a:lnTo>
                  <a:cubicBezTo>
                    <a:pt x="4069" y="650"/>
                    <a:pt x="3207" y="0"/>
                    <a:pt x="2193" y="0"/>
                  </a:cubicBezTo>
                </a:path>
              </a:pathLst>
            </a:custGeom>
            <a:solidFill>
              <a:srgbClr val="E5B58A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13" name="Freeform 476">
              <a:extLst>
                <a:ext uri="{FF2B5EF4-FFF2-40B4-BE49-F238E27FC236}">
                  <a16:creationId xmlns:a16="http://schemas.microsoft.com/office/drawing/2014/main" id="{DA284F1E-2EFA-358B-C748-A489E62DB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9136" y="5961905"/>
              <a:ext cx="841444" cy="810410"/>
            </a:xfrm>
            <a:custGeom>
              <a:avLst/>
              <a:gdLst>
                <a:gd name="T0" fmla="*/ 126 w 630"/>
                <a:gd name="T1" fmla="*/ 529 h 627"/>
                <a:gd name="T2" fmla="*/ 66 w 630"/>
                <a:gd name="T3" fmla="*/ 589 h 627"/>
                <a:gd name="T4" fmla="*/ 590 w 630"/>
                <a:gd name="T5" fmla="*/ 589 h 627"/>
                <a:gd name="T6" fmla="*/ 590 w 630"/>
                <a:gd name="T7" fmla="*/ 346 h 627"/>
                <a:gd name="T8" fmla="*/ 520 w 630"/>
                <a:gd name="T9" fmla="*/ 382 h 627"/>
                <a:gd name="T10" fmla="*/ 520 w 630"/>
                <a:gd name="T11" fmla="*/ 382 h 627"/>
                <a:gd name="T12" fmla="*/ 520 w 630"/>
                <a:gd name="T13" fmla="*/ 382 h 627"/>
                <a:gd name="T14" fmla="*/ 426 w 630"/>
                <a:gd name="T15" fmla="*/ 430 h 627"/>
                <a:gd name="T16" fmla="*/ 328 w 630"/>
                <a:gd name="T17" fmla="*/ 527 h 627"/>
                <a:gd name="T18" fmla="*/ 328 w 630"/>
                <a:gd name="T19" fmla="*/ 527 h 627"/>
                <a:gd name="T20" fmla="*/ 306 w 630"/>
                <a:gd name="T21" fmla="*/ 530 h 627"/>
                <a:gd name="T22" fmla="*/ 217 w 630"/>
                <a:gd name="T23" fmla="*/ 488 h 627"/>
                <a:gd name="T24" fmla="*/ 126 w 630"/>
                <a:gd name="T25" fmla="*/ 529 h 627"/>
                <a:gd name="T26" fmla="*/ 21 w 630"/>
                <a:gd name="T27" fmla="*/ 626 h 627"/>
                <a:gd name="T28" fmla="*/ 21 w 630"/>
                <a:gd name="T29" fmla="*/ 626 h 627"/>
                <a:gd name="T30" fmla="*/ 3 w 630"/>
                <a:gd name="T31" fmla="*/ 615 h 627"/>
                <a:gd name="T32" fmla="*/ 3 w 630"/>
                <a:gd name="T33" fmla="*/ 615 h 627"/>
                <a:gd name="T34" fmla="*/ 7 w 630"/>
                <a:gd name="T35" fmla="*/ 594 h 627"/>
                <a:gd name="T36" fmla="*/ 102 w 630"/>
                <a:gd name="T37" fmla="*/ 500 h 627"/>
                <a:gd name="T38" fmla="*/ 102 w 630"/>
                <a:gd name="T39" fmla="*/ 500 h 627"/>
                <a:gd name="T40" fmla="*/ 107 w 630"/>
                <a:gd name="T41" fmla="*/ 496 h 627"/>
                <a:gd name="T42" fmla="*/ 209 w 630"/>
                <a:gd name="T43" fmla="*/ 449 h 627"/>
                <a:gd name="T44" fmla="*/ 209 w 630"/>
                <a:gd name="T45" fmla="*/ 449 h 627"/>
                <a:gd name="T46" fmla="*/ 226 w 630"/>
                <a:gd name="T47" fmla="*/ 449 h 627"/>
                <a:gd name="T48" fmla="*/ 311 w 630"/>
                <a:gd name="T49" fmla="*/ 490 h 627"/>
                <a:gd name="T50" fmla="*/ 401 w 630"/>
                <a:gd name="T51" fmla="*/ 400 h 627"/>
                <a:gd name="T52" fmla="*/ 401 w 630"/>
                <a:gd name="T53" fmla="*/ 400 h 627"/>
                <a:gd name="T54" fmla="*/ 406 w 630"/>
                <a:gd name="T55" fmla="*/ 396 h 627"/>
                <a:gd name="T56" fmla="*/ 503 w 630"/>
                <a:gd name="T57" fmla="*/ 348 h 627"/>
                <a:gd name="T58" fmla="*/ 590 w 630"/>
                <a:gd name="T59" fmla="*/ 302 h 627"/>
                <a:gd name="T60" fmla="*/ 590 w 630"/>
                <a:gd name="T61" fmla="*/ 18 h 627"/>
                <a:gd name="T62" fmla="*/ 590 w 630"/>
                <a:gd name="T63" fmla="*/ 18 h 627"/>
                <a:gd name="T64" fmla="*/ 609 w 630"/>
                <a:gd name="T65" fmla="*/ 0 h 627"/>
                <a:gd name="T66" fmla="*/ 609 w 630"/>
                <a:gd name="T67" fmla="*/ 0 h 627"/>
                <a:gd name="T68" fmla="*/ 629 w 630"/>
                <a:gd name="T69" fmla="*/ 18 h 627"/>
                <a:gd name="T70" fmla="*/ 629 w 630"/>
                <a:gd name="T71" fmla="*/ 313 h 627"/>
                <a:gd name="T72" fmla="*/ 629 w 630"/>
                <a:gd name="T73" fmla="*/ 313 h 627"/>
                <a:gd name="T74" fmla="*/ 629 w 630"/>
                <a:gd name="T75" fmla="*/ 315 h 627"/>
                <a:gd name="T76" fmla="*/ 629 w 630"/>
                <a:gd name="T77" fmla="*/ 608 h 627"/>
                <a:gd name="T78" fmla="*/ 629 w 630"/>
                <a:gd name="T79" fmla="*/ 608 h 627"/>
                <a:gd name="T80" fmla="*/ 622 w 630"/>
                <a:gd name="T81" fmla="*/ 621 h 627"/>
                <a:gd name="T82" fmla="*/ 622 w 630"/>
                <a:gd name="T83" fmla="*/ 621 h 627"/>
                <a:gd name="T84" fmla="*/ 609 w 630"/>
                <a:gd name="T85" fmla="*/ 626 h 627"/>
                <a:gd name="T86" fmla="*/ 21 w 630"/>
                <a:gd name="T87" fmla="*/ 626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0" h="627">
                  <a:moveTo>
                    <a:pt x="126" y="529"/>
                  </a:moveTo>
                  <a:lnTo>
                    <a:pt x="66" y="589"/>
                  </a:lnTo>
                  <a:lnTo>
                    <a:pt x="590" y="589"/>
                  </a:lnTo>
                  <a:lnTo>
                    <a:pt x="590" y="346"/>
                  </a:lnTo>
                  <a:lnTo>
                    <a:pt x="520" y="382"/>
                  </a:lnTo>
                  <a:lnTo>
                    <a:pt x="520" y="382"/>
                  </a:lnTo>
                  <a:lnTo>
                    <a:pt x="520" y="382"/>
                  </a:lnTo>
                  <a:lnTo>
                    <a:pt x="426" y="430"/>
                  </a:lnTo>
                  <a:lnTo>
                    <a:pt x="328" y="527"/>
                  </a:lnTo>
                  <a:lnTo>
                    <a:pt x="328" y="527"/>
                  </a:lnTo>
                  <a:cubicBezTo>
                    <a:pt x="322" y="533"/>
                    <a:pt x="314" y="534"/>
                    <a:pt x="306" y="530"/>
                  </a:cubicBezTo>
                  <a:lnTo>
                    <a:pt x="217" y="488"/>
                  </a:lnTo>
                  <a:lnTo>
                    <a:pt x="126" y="529"/>
                  </a:lnTo>
                  <a:close/>
                  <a:moveTo>
                    <a:pt x="21" y="626"/>
                  </a:moveTo>
                  <a:lnTo>
                    <a:pt x="21" y="626"/>
                  </a:lnTo>
                  <a:cubicBezTo>
                    <a:pt x="13" y="626"/>
                    <a:pt x="5" y="622"/>
                    <a:pt x="3" y="615"/>
                  </a:cubicBezTo>
                  <a:lnTo>
                    <a:pt x="3" y="615"/>
                  </a:lnTo>
                  <a:cubicBezTo>
                    <a:pt x="0" y="608"/>
                    <a:pt x="2" y="600"/>
                    <a:pt x="7" y="594"/>
                  </a:cubicBezTo>
                  <a:lnTo>
                    <a:pt x="102" y="500"/>
                  </a:lnTo>
                  <a:lnTo>
                    <a:pt x="102" y="500"/>
                  </a:lnTo>
                  <a:cubicBezTo>
                    <a:pt x="103" y="498"/>
                    <a:pt x="105" y="497"/>
                    <a:pt x="107" y="496"/>
                  </a:cubicBezTo>
                  <a:lnTo>
                    <a:pt x="209" y="449"/>
                  </a:lnTo>
                  <a:lnTo>
                    <a:pt x="209" y="449"/>
                  </a:lnTo>
                  <a:cubicBezTo>
                    <a:pt x="215" y="447"/>
                    <a:pt x="221" y="447"/>
                    <a:pt x="226" y="449"/>
                  </a:cubicBezTo>
                  <a:lnTo>
                    <a:pt x="311" y="490"/>
                  </a:lnTo>
                  <a:lnTo>
                    <a:pt x="401" y="400"/>
                  </a:lnTo>
                  <a:lnTo>
                    <a:pt x="401" y="400"/>
                  </a:lnTo>
                  <a:cubicBezTo>
                    <a:pt x="403" y="399"/>
                    <a:pt x="404" y="398"/>
                    <a:pt x="406" y="396"/>
                  </a:cubicBezTo>
                  <a:lnTo>
                    <a:pt x="503" y="348"/>
                  </a:lnTo>
                  <a:lnTo>
                    <a:pt x="590" y="302"/>
                  </a:lnTo>
                  <a:lnTo>
                    <a:pt x="590" y="18"/>
                  </a:lnTo>
                  <a:lnTo>
                    <a:pt x="590" y="18"/>
                  </a:lnTo>
                  <a:cubicBezTo>
                    <a:pt x="590" y="8"/>
                    <a:pt x="599" y="0"/>
                    <a:pt x="609" y="0"/>
                  </a:cubicBezTo>
                  <a:lnTo>
                    <a:pt x="609" y="0"/>
                  </a:lnTo>
                  <a:cubicBezTo>
                    <a:pt x="620" y="0"/>
                    <a:pt x="629" y="8"/>
                    <a:pt x="629" y="18"/>
                  </a:cubicBezTo>
                  <a:lnTo>
                    <a:pt x="629" y="313"/>
                  </a:lnTo>
                  <a:lnTo>
                    <a:pt x="629" y="313"/>
                  </a:lnTo>
                  <a:cubicBezTo>
                    <a:pt x="629" y="314"/>
                    <a:pt x="629" y="314"/>
                    <a:pt x="629" y="315"/>
                  </a:cubicBezTo>
                  <a:lnTo>
                    <a:pt x="629" y="608"/>
                  </a:lnTo>
                  <a:lnTo>
                    <a:pt x="629" y="608"/>
                  </a:lnTo>
                  <a:cubicBezTo>
                    <a:pt x="629" y="613"/>
                    <a:pt x="626" y="617"/>
                    <a:pt x="622" y="621"/>
                  </a:cubicBezTo>
                  <a:lnTo>
                    <a:pt x="622" y="621"/>
                  </a:lnTo>
                  <a:cubicBezTo>
                    <a:pt x="619" y="625"/>
                    <a:pt x="615" y="626"/>
                    <a:pt x="609" y="626"/>
                  </a:cubicBezTo>
                  <a:lnTo>
                    <a:pt x="21" y="6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14" name="Freeform 477">
              <a:extLst>
                <a:ext uri="{FF2B5EF4-FFF2-40B4-BE49-F238E27FC236}">
                  <a16:creationId xmlns:a16="http://schemas.microsoft.com/office/drawing/2014/main" id="{81100A2D-E9C3-5AC2-5F4C-EB7167E3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1114" y="6143416"/>
              <a:ext cx="717877" cy="525055"/>
            </a:xfrm>
            <a:custGeom>
              <a:avLst/>
              <a:gdLst>
                <a:gd name="T0" fmla="*/ 22 w 537"/>
                <a:gd name="T1" fmla="*/ 404 h 405"/>
                <a:gd name="T2" fmla="*/ 22 w 537"/>
                <a:gd name="T3" fmla="*/ 404 h 405"/>
                <a:gd name="T4" fmla="*/ 8 w 537"/>
                <a:gd name="T5" fmla="*/ 399 h 405"/>
                <a:gd name="T6" fmla="*/ 8 w 537"/>
                <a:gd name="T7" fmla="*/ 399 h 405"/>
                <a:gd name="T8" fmla="*/ 6 w 537"/>
                <a:gd name="T9" fmla="*/ 374 h 405"/>
                <a:gd name="T10" fmla="*/ 106 w 537"/>
                <a:gd name="T11" fmla="*/ 226 h 405"/>
                <a:gd name="T12" fmla="*/ 106 w 537"/>
                <a:gd name="T13" fmla="*/ 226 h 405"/>
                <a:gd name="T14" fmla="*/ 108 w 537"/>
                <a:gd name="T15" fmla="*/ 224 h 405"/>
                <a:gd name="T16" fmla="*/ 206 w 537"/>
                <a:gd name="T17" fmla="*/ 103 h 405"/>
                <a:gd name="T18" fmla="*/ 206 w 537"/>
                <a:gd name="T19" fmla="*/ 103 h 405"/>
                <a:gd name="T20" fmla="*/ 217 w 537"/>
                <a:gd name="T21" fmla="*/ 96 h 405"/>
                <a:gd name="T22" fmla="*/ 341 w 537"/>
                <a:gd name="T23" fmla="*/ 70 h 405"/>
                <a:gd name="T24" fmla="*/ 404 w 537"/>
                <a:gd name="T25" fmla="*/ 5 h 405"/>
                <a:gd name="T26" fmla="*/ 404 w 537"/>
                <a:gd name="T27" fmla="*/ 5 h 405"/>
                <a:gd name="T28" fmla="*/ 418 w 537"/>
                <a:gd name="T29" fmla="*/ 0 h 405"/>
                <a:gd name="T30" fmla="*/ 515 w 537"/>
                <a:gd name="T31" fmla="*/ 0 h 405"/>
                <a:gd name="T32" fmla="*/ 515 w 537"/>
                <a:gd name="T33" fmla="*/ 0 h 405"/>
                <a:gd name="T34" fmla="*/ 535 w 537"/>
                <a:gd name="T35" fmla="*/ 19 h 405"/>
                <a:gd name="T36" fmla="*/ 535 w 537"/>
                <a:gd name="T37" fmla="*/ 19 h 405"/>
                <a:gd name="T38" fmla="*/ 515 w 537"/>
                <a:gd name="T39" fmla="*/ 38 h 405"/>
                <a:gd name="T40" fmla="*/ 426 w 537"/>
                <a:gd name="T41" fmla="*/ 38 h 405"/>
                <a:gd name="T42" fmla="*/ 364 w 537"/>
                <a:gd name="T43" fmla="*/ 102 h 405"/>
                <a:gd name="T44" fmla="*/ 364 w 537"/>
                <a:gd name="T45" fmla="*/ 102 h 405"/>
                <a:gd name="T46" fmla="*/ 355 w 537"/>
                <a:gd name="T47" fmla="*/ 107 h 405"/>
                <a:gd name="T48" fmla="*/ 232 w 537"/>
                <a:gd name="T49" fmla="*/ 132 h 405"/>
                <a:gd name="T50" fmla="*/ 138 w 537"/>
                <a:gd name="T51" fmla="*/ 248 h 405"/>
                <a:gd name="T52" fmla="*/ 99 w 537"/>
                <a:gd name="T53" fmla="*/ 305 h 405"/>
                <a:gd name="T54" fmla="*/ 147 w 537"/>
                <a:gd name="T55" fmla="*/ 270 h 405"/>
                <a:gd name="T56" fmla="*/ 206 w 537"/>
                <a:gd name="T57" fmla="*/ 197 h 405"/>
                <a:gd name="T58" fmla="*/ 206 w 537"/>
                <a:gd name="T59" fmla="*/ 197 h 405"/>
                <a:gd name="T60" fmla="*/ 218 w 537"/>
                <a:gd name="T61" fmla="*/ 190 h 405"/>
                <a:gd name="T62" fmla="*/ 357 w 537"/>
                <a:gd name="T63" fmla="*/ 167 h 405"/>
                <a:gd name="T64" fmla="*/ 357 w 537"/>
                <a:gd name="T65" fmla="*/ 167 h 405"/>
                <a:gd name="T66" fmla="*/ 360 w 537"/>
                <a:gd name="T67" fmla="*/ 167 h 405"/>
                <a:gd name="T68" fmla="*/ 413 w 537"/>
                <a:gd name="T69" fmla="*/ 167 h 405"/>
                <a:gd name="T70" fmla="*/ 501 w 537"/>
                <a:gd name="T71" fmla="*/ 75 h 405"/>
                <a:gd name="T72" fmla="*/ 501 w 537"/>
                <a:gd name="T73" fmla="*/ 75 h 405"/>
                <a:gd name="T74" fmla="*/ 528 w 537"/>
                <a:gd name="T75" fmla="*/ 75 h 405"/>
                <a:gd name="T76" fmla="*/ 528 w 537"/>
                <a:gd name="T77" fmla="*/ 75 h 405"/>
                <a:gd name="T78" fmla="*/ 529 w 537"/>
                <a:gd name="T79" fmla="*/ 102 h 405"/>
                <a:gd name="T80" fmla="*/ 435 w 537"/>
                <a:gd name="T81" fmla="*/ 199 h 405"/>
                <a:gd name="T82" fmla="*/ 435 w 537"/>
                <a:gd name="T83" fmla="*/ 199 h 405"/>
                <a:gd name="T84" fmla="*/ 421 w 537"/>
                <a:gd name="T85" fmla="*/ 205 h 405"/>
                <a:gd name="T86" fmla="*/ 362 w 537"/>
                <a:gd name="T87" fmla="*/ 205 h 405"/>
                <a:gd name="T88" fmla="*/ 231 w 537"/>
                <a:gd name="T89" fmla="*/ 227 h 405"/>
                <a:gd name="T90" fmla="*/ 175 w 537"/>
                <a:gd name="T91" fmla="*/ 296 h 405"/>
                <a:gd name="T92" fmla="*/ 175 w 537"/>
                <a:gd name="T93" fmla="*/ 296 h 405"/>
                <a:gd name="T94" fmla="*/ 171 w 537"/>
                <a:gd name="T95" fmla="*/ 300 h 405"/>
                <a:gd name="T96" fmla="*/ 32 w 537"/>
                <a:gd name="T97" fmla="*/ 401 h 405"/>
                <a:gd name="T98" fmla="*/ 32 w 537"/>
                <a:gd name="T99" fmla="*/ 401 h 405"/>
                <a:gd name="T100" fmla="*/ 22 w 537"/>
                <a:gd name="T101" fmla="*/ 40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7" h="405">
                  <a:moveTo>
                    <a:pt x="22" y="404"/>
                  </a:moveTo>
                  <a:lnTo>
                    <a:pt x="22" y="404"/>
                  </a:lnTo>
                  <a:cubicBezTo>
                    <a:pt x="17" y="404"/>
                    <a:pt x="12" y="402"/>
                    <a:pt x="8" y="399"/>
                  </a:cubicBezTo>
                  <a:lnTo>
                    <a:pt x="8" y="399"/>
                  </a:lnTo>
                  <a:cubicBezTo>
                    <a:pt x="1" y="393"/>
                    <a:pt x="0" y="382"/>
                    <a:pt x="6" y="374"/>
                  </a:cubicBezTo>
                  <a:lnTo>
                    <a:pt x="106" y="226"/>
                  </a:lnTo>
                  <a:lnTo>
                    <a:pt x="106" y="226"/>
                  </a:lnTo>
                  <a:cubicBezTo>
                    <a:pt x="107" y="226"/>
                    <a:pt x="107" y="225"/>
                    <a:pt x="108" y="224"/>
                  </a:cubicBezTo>
                  <a:lnTo>
                    <a:pt x="206" y="103"/>
                  </a:lnTo>
                  <a:lnTo>
                    <a:pt x="206" y="103"/>
                  </a:lnTo>
                  <a:cubicBezTo>
                    <a:pt x="209" y="100"/>
                    <a:pt x="213" y="97"/>
                    <a:pt x="217" y="96"/>
                  </a:cubicBezTo>
                  <a:lnTo>
                    <a:pt x="341" y="70"/>
                  </a:lnTo>
                  <a:lnTo>
                    <a:pt x="404" y="5"/>
                  </a:lnTo>
                  <a:lnTo>
                    <a:pt x="404" y="5"/>
                  </a:lnTo>
                  <a:cubicBezTo>
                    <a:pt x="408" y="2"/>
                    <a:pt x="413" y="0"/>
                    <a:pt x="418" y="0"/>
                  </a:cubicBezTo>
                  <a:lnTo>
                    <a:pt x="515" y="0"/>
                  </a:lnTo>
                  <a:lnTo>
                    <a:pt x="515" y="0"/>
                  </a:lnTo>
                  <a:cubicBezTo>
                    <a:pt x="526" y="0"/>
                    <a:pt x="535" y="9"/>
                    <a:pt x="535" y="19"/>
                  </a:cubicBezTo>
                  <a:lnTo>
                    <a:pt x="535" y="19"/>
                  </a:lnTo>
                  <a:cubicBezTo>
                    <a:pt x="535" y="29"/>
                    <a:pt x="526" y="38"/>
                    <a:pt x="515" y="38"/>
                  </a:cubicBezTo>
                  <a:lnTo>
                    <a:pt x="426" y="38"/>
                  </a:lnTo>
                  <a:lnTo>
                    <a:pt x="364" y="102"/>
                  </a:lnTo>
                  <a:lnTo>
                    <a:pt x="364" y="102"/>
                  </a:lnTo>
                  <a:cubicBezTo>
                    <a:pt x="362" y="104"/>
                    <a:pt x="358" y="106"/>
                    <a:pt x="355" y="107"/>
                  </a:cubicBezTo>
                  <a:lnTo>
                    <a:pt x="232" y="132"/>
                  </a:lnTo>
                  <a:lnTo>
                    <a:pt x="138" y="248"/>
                  </a:lnTo>
                  <a:lnTo>
                    <a:pt x="99" y="305"/>
                  </a:lnTo>
                  <a:lnTo>
                    <a:pt x="147" y="270"/>
                  </a:lnTo>
                  <a:lnTo>
                    <a:pt x="206" y="197"/>
                  </a:lnTo>
                  <a:lnTo>
                    <a:pt x="206" y="197"/>
                  </a:lnTo>
                  <a:cubicBezTo>
                    <a:pt x="209" y="193"/>
                    <a:pt x="213" y="191"/>
                    <a:pt x="218" y="190"/>
                  </a:cubicBezTo>
                  <a:lnTo>
                    <a:pt x="357" y="167"/>
                  </a:lnTo>
                  <a:lnTo>
                    <a:pt x="357" y="167"/>
                  </a:lnTo>
                  <a:cubicBezTo>
                    <a:pt x="358" y="167"/>
                    <a:pt x="358" y="167"/>
                    <a:pt x="360" y="167"/>
                  </a:cubicBezTo>
                  <a:lnTo>
                    <a:pt x="413" y="167"/>
                  </a:lnTo>
                  <a:lnTo>
                    <a:pt x="501" y="75"/>
                  </a:lnTo>
                  <a:lnTo>
                    <a:pt x="501" y="75"/>
                  </a:lnTo>
                  <a:cubicBezTo>
                    <a:pt x="509" y="67"/>
                    <a:pt x="521" y="67"/>
                    <a:pt x="528" y="75"/>
                  </a:cubicBezTo>
                  <a:lnTo>
                    <a:pt x="528" y="75"/>
                  </a:lnTo>
                  <a:cubicBezTo>
                    <a:pt x="536" y="82"/>
                    <a:pt x="536" y="94"/>
                    <a:pt x="529" y="102"/>
                  </a:cubicBezTo>
                  <a:lnTo>
                    <a:pt x="435" y="199"/>
                  </a:lnTo>
                  <a:lnTo>
                    <a:pt x="435" y="199"/>
                  </a:lnTo>
                  <a:cubicBezTo>
                    <a:pt x="431" y="203"/>
                    <a:pt x="426" y="205"/>
                    <a:pt x="421" y="205"/>
                  </a:cubicBezTo>
                  <a:lnTo>
                    <a:pt x="362" y="205"/>
                  </a:lnTo>
                  <a:lnTo>
                    <a:pt x="231" y="227"/>
                  </a:lnTo>
                  <a:lnTo>
                    <a:pt x="175" y="296"/>
                  </a:lnTo>
                  <a:lnTo>
                    <a:pt x="175" y="296"/>
                  </a:lnTo>
                  <a:cubicBezTo>
                    <a:pt x="174" y="297"/>
                    <a:pt x="173" y="298"/>
                    <a:pt x="171" y="300"/>
                  </a:cubicBezTo>
                  <a:lnTo>
                    <a:pt x="32" y="401"/>
                  </a:lnTo>
                  <a:lnTo>
                    <a:pt x="32" y="401"/>
                  </a:lnTo>
                  <a:cubicBezTo>
                    <a:pt x="29" y="403"/>
                    <a:pt x="25" y="404"/>
                    <a:pt x="22" y="40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4DB43A-88C8-482F-F21C-F8BB325CCBC4}"/>
              </a:ext>
            </a:extLst>
          </p:cNvPr>
          <p:cNvGrpSpPr/>
          <p:nvPr/>
        </p:nvGrpSpPr>
        <p:grpSpPr>
          <a:xfrm>
            <a:off x="345575" y="4749022"/>
            <a:ext cx="2103120" cy="2103120"/>
            <a:chOff x="11376032" y="3390899"/>
            <a:chExt cx="3393494" cy="3391243"/>
          </a:xfrm>
        </p:grpSpPr>
        <p:sp>
          <p:nvSpPr>
            <p:cNvPr id="16" name="Freeform 182">
              <a:extLst>
                <a:ext uri="{FF2B5EF4-FFF2-40B4-BE49-F238E27FC236}">
                  <a16:creationId xmlns:a16="http://schemas.microsoft.com/office/drawing/2014/main" id="{CF5AE8AE-09DB-4910-7E6B-9F4448BBB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8283" y="4526677"/>
              <a:ext cx="3391243" cy="2255465"/>
            </a:xfrm>
            <a:custGeom>
              <a:avLst/>
              <a:gdLst>
                <a:gd name="T0" fmla="*/ 0 w 4647"/>
                <a:gd name="T1" fmla="*/ 768 h 3091"/>
                <a:gd name="T2" fmla="*/ 0 w 4647"/>
                <a:gd name="T3" fmla="*/ 768 h 3091"/>
                <a:gd name="T4" fmla="*/ 2323 w 4647"/>
                <a:gd name="T5" fmla="*/ 3090 h 3091"/>
                <a:gd name="T6" fmla="*/ 2323 w 4647"/>
                <a:gd name="T7" fmla="*/ 3090 h 3091"/>
                <a:gd name="T8" fmla="*/ 4646 w 4647"/>
                <a:gd name="T9" fmla="*/ 768 h 3091"/>
                <a:gd name="T10" fmla="*/ 4646 w 4647"/>
                <a:gd name="T11" fmla="*/ 768 h 3091"/>
                <a:gd name="T12" fmla="*/ 4516 w 4647"/>
                <a:gd name="T13" fmla="*/ 0 h 3091"/>
                <a:gd name="T14" fmla="*/ 130 w 4647"/>
                <a:gd name="T15" fmla="*/ 0 h 3091"/>
                <a:gd name="T16" fmla="*/ 130 w 4647"/>
                <a:gd name="T17" fmla="*/ 0 h 3091"/>
                <a:gd name="T18" fmla="*/ 0 w 4647"/>
                <a:gd name="T19" fmla="*/ 768 h 3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47" h="3091">
                  <a:moveTo>
                    <a:pt x="0" y="768"/>
                  </a:moveTo>
                  <a:lnTo>
                    <a:pt x="0" y="768"/>
                  </a:lnTo>
                  <a:cubicBezTo>
                    <a:pt x="0" y="2050"/>
                    <a:pt x="1040" y="3090"/>
                    <a:pt x="2323" y="3090"/>
                  </a:cubicBezTo>
                  <a:lnTo>
                    <a:pt x="2323" y="3090"/>
                  </a:lnTo>
                  <a:cubicBezTo>
                    <a:pt x="3606" y="3090"/>
                    <a:pt x="4646" y="2050"/>
                    <a:pt x="4646" y="768"/>
                  </a:cubicBezTo>
                  <a:lnTo>
                    <a:pt x="4646" y="768"/>
                  </a:lnTo>
                  <a:cubicBezTo>
                    <a:pt x="4646" y="498"/>
                    <a:pt x="4600" y="240"/>
                    <a:pt x="4516" y="0"/>
                  </a:cubicBezTo>
                  <a:lnTo>
                    <a:pt x="130" y="0"/>
                  </a:lnTo>
                  <a:lnTo>
                    <a:pt x="130" y="0"/>
                  </a:lnTo>
                  <a:cubicBezTo>
                    <a:pt x="45" y="240"/>
                    <a:pt x="0" y="498"/>
                    <a:pt x="0" y="768"/>
                  </a:cubicBezTo>
                </a:path>
              </a:pathLst>
            </a:custGeom>
            <a:solidFill>
              <a:srgbClr val="8268A9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17" name="Freeform 180">
              <a:extLst>
                <a:ext uri="{FF2B5EF4-FFF2-40B4-BE49-F238E27FC236}">
                  <a16:creationId xmlns:a16="http://schemas.microsoft.com/office/drawing/2014/main" id="{B247B7AC-56BE-ED7E-53F0-7FB3EB136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5562" y="3390899"/>
              <a:ext cx="3201411" cy="1135778"/>
            </a:xfrm>
            <a:custGeom>
              <a:avLst/>
              <a:gdLst>
                <a:gd name="T0" fmla="*/ 2193 w 4387"/>
                <a:gd name="T1" fmla="*/ 0 h 1557"/>
                <a:gd name="T2" fmla="*/ 2193 w 4387"/>
                <a:gd name="T3" fmla="*/ 0 h 1557"/>
                <a:gd name="T4" fmla="*/ 0 w 4387"/>
                <a:gd name="T5" fmla="*/ 1556 h 1557"/>
                <a:gd name="T6" fmla="*/ 4386 w 4387"/>
                <a:gd name="T7" fmla="*/ 1556 h 1557"/>
                <a:gd name="T8" fmla="*/ 4386 w 4387"/>
                <a:gd name="T9" fmla="*/ 1556 h 1557"/>
                <a:gd name="T10" fmla="*/ 2193 w 4387"/>
                <a:gd name="T11" fmla="*/ 0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7" h="1557">
                  <a:moveTo>
                    <a:pt x="2193" y="0"/>
                  </a:moveTo>
                  <a:lnTo>
                    <a:pt x="2193" y="0"/>
                  </a:lnTo>
                  <a:cubicBezTo>
                    <a:pt x="1179" y="0"/>
                    <a:pt x="317" y="650"/>
                    <a:pt x="0" y="1556"/>
                  </a:cubicBezTo>
                  <a:lnTo>
                    <a:pt x="4386" y="1556"/>
                  </a:lnTo>
                  <a:lnTo>
                    <a:pt x="4386" y="1556"/>
                  </a:lnTo>
                  <a:cubicBezTo>
                    <a:pt x="4069" y="650"/>
                    <a:pt x="3207" y="0"/>
                    <a:pt x="2193" y="0"/>
                  </a:cubicBezTo>
                </a:path>
              </a:pathLst>
            </a:custGeom>
            <a:solidFill>
              <a:srgbClr val="A997C5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18" name="Rectángulo 544">
              <a:extLst>
                <a:ext uri="{FF2B5EF4-FFF2-40B4-BE49-F238E27FC236}">
                  <a16:creationId xmlns:a16="http://schemas.microsoft.com/office/drawing/2014/main" id="{A217482F-0DF8-94FC-5CE7-FD58BE57A7BD}"/>
                </a:ext>
              </a:extLst>
            </p:cNvPr>
            <p:cNvSpPr/>
            <p:nvPr/>
          </p:nvSpPr>
          <p:spPr>
            <a:xfrm>
              <a:off x="11376032" y="4508867"/>
              <a:ext cx="3359245" cy="1761809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 defTabSz="827756">
                <a:spcAft>
                  <a:spcPts val="372"/>
                </a:spcAft>
                <a:defRPr/>
              </a:pPr>
              <a:r>
                <a:rPr kumimoji="0" lang="en-GB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Inform policy</a:t>
              </a:r>
              <a:r>
                <a:rPr kumimoji="0" lang="en-GB" sz="13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 </a:t>
              </a:r>
              <a:r>
                <a:rPr lang="en-GB" sz="1300" dirty="0">
                  <a:solidFill>
                    <a:srgbClr val="000000"/>
                  </a:solidFill>
                  <a:latin typeface="Roboto"/>
                  <a:ea typeface="Roboto"/>
                  <a:cs typeface="Roboto"/>
                </a:rPr>
                <a:t>by using evidence as the common vocabulary to convene and build momentum with key people</a:t>
              </a:r>
              <a:endParaRPr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AA1F9CF-6564-2BAA-A74A-05F26402983F}"/>
                </a:ext>
              </a:extLst>
            </p:cNvPr>
            <p:cNvGrpSpPr/>
            <p:nvPr/>
          </p:nvGrpSpPr>
          <p:grpSpPr>
            <a:xfrm>
              <a:off x="12567876" y="3601285"/>
              <a:ext cx="990601" cy="825253"/>
              <a:chOff x="4274371" y="10319566"/>
              <a:chExt cx="1269958" cy="1103844"/>
            </a:xfrm>
          </p:grpSpPr>
          <p:sp>
            <p:nvSpPr>
              <p:cNvPr id="20" name="Freeform 182">
                <a:extLst>
                  <a:ext uri="{FF2B5EF4-FFF2-40B4-BE49-F238E27FC236}">
                    <a16:creationId xmlns:a16="http://schemas.microsoft.com/office/drawing/2014/main" id="{D9932724-8B4B-6CE7-D5EE-B710D188F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4371" y="10319566"/>
                <a:ext cx="1269958" cy="310791"/>
              </a:xfrm>
              <a:custGeom>
                <a:avLst/>
                <a:gdLst>
                  <a:gd name="T0" fmla="*/ 38 w 1047"/>
                  <a:gd name="T1" fmla="*/ 253 h 254"/>
                  <a:gd name="T2" fmla="*/ 38 w 1047"/>
                  <a:gd name="T3" fmla="*/ 253 h 254"/>
                  <a:gd name="T4" fmla="*/ 13 w 1047"/>
                  <a:gd name="T5" fmla="*/ 242 h 254"/>
                  <a:gd name="T6" fmla="*/ 13 w 1047"/>
                  <a:gd name="T7" fmla="*/ 242 h 254"/>
                  <a:gd name="T8" fmla="*/ 14 w 1047"/>
                  <a:gd name="T9" fmla="*/ 193 h 254"/>
                  <a:gd name="T10" fmla="*/ 14 w 1047"/>
                  <a:gd name="T11" fmla="*/ 193 h 254"/>
                  <a:gd name="T12" fmla="*/ 525 w 1047"/>
                  <a:gd name="T13" fmla="*/ 0 h 254"/>
                  <a:gd name="T14" fmla="*/ 525 w 1047"/>
                  <a:gd name="T15" fmla="*/ 0 h 254"/>
                  <a:gd name="T16" fmla="*/ 1031 w 1047"/>
                  <a:gd name="T17" fmla="*/ 187 h 254"/>
                  <a:gd name="T18" fmla="*/ 1031 w 1047"/>
                  <a:gd name="T19" fmla="*/ 187 h 254"/>
                  <a:gd name="T20" fmla="*/ 1033 w 1047"/>
                  <a:gd name="T21" fmla="*/ 237 h 254"/>
                  <a:gd name="T22" fmla="*/ 1033 w 1047"/>
                  <a:gd name="T23" fmla="*/ 237 h 254"/>
                  <a:gd name="T24" fmla="*/ 983 w 1047"/>
                  <a:gd name="T25" fmla="*/ 238 h 254"/>
                  <a:gd name="T26" fmla="*/ 983 w 1047"/>
                  <a:gd name="T27" fmla="*/ 238 h 254"/>
                  <a:gd name="T28" fmla="*/ 525 w 1047"/>
                  <a:gd name="T29" fmla="*/ 70 h 254"/>
                  <a:gd name="T30" fmla="*/ 525 w 1047"/>
                  <a:gd name="T31" fmla="*/ 70 h 254"/>
                  <a:gd name="T32" fmla="*/ 62 w 1047"/>
                  <a:gd name="T33" fmla="*/ 243 h 254"/>
                  <a:gd name="T34" fmla="*/ 62 w 1047"/>
                  <a:gd name="T35" fmla="*/ 243 h 254"/>
                  <a:gd name="T36" fmla="*/ 38 w 1047"/>
                  <a:gd name="T37" fmla="*/ 253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47" h="254">
                    <a:moveTo>
                      <a:pt x="38" y="253"/>
                    </a:moveTo>
                    <a:lnTo>
                      <a:pt x="38" y="253"/>
                    </a:lnTo>
                    <a:cubicBezTo>
                      <a:pt x="29" y="253"/>
                      <a:pt x="20" y="249"/>
                      <a:pt x="13" y="242"/>
                    </a:cubicBezTo>
                    <a:lnTo>
                      <a:pt x="13" y="242"/>
                    </a:lnTo>
                    <a:cubicBezTo>
                      <a:pt x="0" y="228"/>
                      <a:pt x="0" y="206"/>
                      <a:pt x="14" y="193"/>
                    </a:cubicBezTo>
                    <a:lnTo>
                      <a:pt x="14" y="193"/>
                    </a:lnTo>
                    <a:cubicBezTo>
                      <a:pt x="141" y="70"/>
                      <a:pt x="328" y="0"/>
                      <a:pt x="525" y="0"/>
                    </a:cubicBezTo>
                    <a:lnTo>
                      <a:pt x="525" y="0"/>
                    </a:lnTo>
                    <a:cubicBezTo>
                      <a:pt x="720" y="0"/>
                      <a:pt x="904" y="68"/>
                      <a:pt x="1031" y="187"/>
                    </a:cubicBezTo>
                    <a:lnTo>
                      <a:pt x="1031" y="187"/>
                    </a:lnTo>
                    <a:cubicBezTo>
                      <a:pt x="1045" y="200"/>
                      <a:pt x="1046" y="223"/>
                      <a:pt x="1033" y="237"/>
                    </a:cubicBezTo>
                    <a:lnTo>
                      <a:pt x="1033" y="237"/>
                    </a:lnTo>
                    <a:cubicBezTo>
                      <a:pt x="1019" y="251"/>
                      <a:pt x="997" y="251"/>
                      <a:pt x="983" y="238"/>
                    </a:cubicBezTo>
                    <a:lnTo>
                      <a:pt x="983" y="238"/>
                    </a:lnTo>
                    <a:cubicBezTo>
                      <a:pt x="870" y="131"/>
                      <a:pt x="703" y="70"/>
                      <a:pt x="525" y="70"/>
                    </a:cubicBezTo>
                    <a:lnTo>
                      <a:pt x="525" y="70"/>
                    </a:lnTo>
                    <a:cubicBezTo>
                      <a:pt x="345" y="70"/>
                      <a:pt x="177" y="133"/>
                      <a:pt x="62" y="243"/>
                    </a:cubicBezTo>
                    <a:lnTo>
                      <a:pt x="62" y="243"/>
                    </a:lnTo>
                    <a:cubicBezTo>
                      <a:pt x="56" y="250"/>
                      <a:pt x="47" y="253"/>
                      <a:pt x="38" y="25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+mn-cs"/>
                </a:endParaRPr>
              </a:p>
            </p:txBody>
          </p:sp>
          <p:sp>
            <p:nvSpPr>
              <p:cNvPr id="21" name="Freeform 183">
                <a:extLst>
                  <a:ext uri="{FF2B5EF4-FFF2-40B4-BE49-F238E27FC236}">
                    <a16:creationId xmlns:a16="http://schemas.microsoft.com/office/drawing/2014/main" id="{17228760-9A14-7EFB-F6C2-068337422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7350" y="11123336"/>
                <a:ext cx="300074" cy="300074"/>
              </a:xfrm>
              <a:custGeom>
                <a:avLst/>
                <a:gdLst>
                  <a:gd name="T0" fmla="*/ 123 w 247"/>
                  <a:gd name="T1" fmla="*/ 0 h 248"/>
                  <a:gd name="T2" fmla="*/ 123 w 247"/>
                  <a:gd name="T3" fmla="*/ 0 h 248"/>
                  <a:gd name="T4" fmla="*/ 0 w 247"/>
                  <a:gd name="T5" fmla="*/ 123 h 248"/>
                  <a:gd name="T6" fmla="*/ 0 w 247"/>
                  <a:gd name="T7" fmla="*/ 123 h 248"/>
                  <a:gd name="T8" fmla="*/ 123 w 247"/>
                  <a:gd name="T9" fmla="*/ 247 h 248"/>
                  <a:gd name="T10" fmla="*/ 123 w 247"/>
                  <a:gd name="T11" fmla="*/ 247 h 248"/>
                  <a:gd name="T12" fmla="*/ 246 w 247"/>
                  <a:gd name="T13" fmla="*/ 123 h 248"/>
                  <a:gd name="T14" fmla="*/ 246 w 247"/>
                  <a:gd name="T15" fmla="*/ 123 h 248"/>
                  <a:gd name="T16" fmla="*/ 123 w 247"/>
                  <a:gd name="T17" fmla="*/ 0 h 248"/>
                  <a:gd name="T18" fmla="*/ 123 w 247"/>
                  <a:gd name="T19" fmla="*/ 70 h 248"/>
                  <a:gd name="T20" fmla="*/ 123 w 247"/>
                  <a:gd name="T21" fmla="*/ 70 h 248"/>
                  <a:gd name="T22" fmla="*/ 176 w 247"/>
                  <a:gd name="T23" fmla="*/ 123 h 248"/>
                  <a:gd name="T24" fmla="*/ 176 w 247"/>
                  <a:gd name="T25" fmla="*/ 123 h 248"/>
                  <a:gd name="T26" fmla="*/ 123 w 247"/>
                  <a:gd name="T27" fmla="*/ 177 h 248"/>
                  <a:gd name="T28" fmla="*/ 123 w 247"/>
                  <a:gd name="T29" fmla="*/ 177 h 248"/>
                  <a:gd name="T30" fmla="*/ 69 w 247"/>
                  <a:gd name="T31" fmla="*/ 123 h 248"/>
                  <a:gd name="T32" fmla="*/ 69 w 247"/>
                  <a:gd name="T33" fmla="*/ 123 h 248"/>
                  <a:gd name="T34" fmla="*/ 123 w 247"/>
                  <a:gd name="T35" fmla="*/ 7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7" h="248">
                    <a:moveTo>
                      <a:pt x="123" y="0"/>
                    </a:moveTo>
                    <a:lnTo>
                      <a:pt x="123" y="0"/>
                    </a:lnTo>
                    <a:cubicBezTo>
                      <a:pt x="54" y="0"/>
                      <a:pt x="0" y="55"/>
                      <a:pt x="0" y="123"/>
                    </a:cubicBezTo>
                    <a:lnTo>
                      <a:pt x="0" y="123"/>
                    </a:lnTo>
                    <a:cubicBezTo>
                      <a:pt x="0" y="191"/>
                      <a:pt x="54" y="247"/>
                      <a:pt x="123" y="247"/>
                    </a:cubicBezTo>
                    <a:lnTo>
                      <a:pt x="123" y="247"/>
                    </a:lnTo>
                    <a:cubicBezTo>
                      <a:pt x="191" y="247"/>
                      <a:pt x="246" y="191"/>
                      <a:pt x="246" y="123"/>
                    </a:cubicBezTo>
                    <a:lnTo>
                      <a:pt x="246" y="123"/>
                    </a:lnTo>
                    <a:cubicBezTo>
                      <a:pt x="246" y="55"/>
                      <a:pt x="191" y="0"/>
                      <a:pt x="123" y="0"/>
                    </a:cubicBezTo>
                    <a:close/>
                    <a:moveTo>
                      <a:pt x="123" y="70"/>
                    </a:moveTo>
                    <a:lnTo>
                      <a:pt x="123" y="70"/>
                    </a:lnTo>
                    <a:cubicBezTo>
                      <a:pt x="152" y="70"/>
                      <a:pt x="176" y="94"/>
                      <a:pt x="176" y="123"/>
                    </a:cubicBezTo>
                    <a:lnTo>
                      <a:pt x="176" y="123"/>
                    </a:lnTo>
                    <a:cubicBezTo>
                      <a:pt x="176" y="153"/>
                      <a:pt x="152" y="177"/>
                      <a:pt x="123" y="177"/>
                    </a:cubicBezTo>
                    <a:lnTo>
                      <a:pt x="123" y="177"/>
                    </a:lnTo>
                    <a:cubicBezTo>
                      <a:pt x="93" y="177"/>
                      <a:pt x="69" y="153"/>
                      <a:pt x="69" y="123"/>
                    </a:cubicBezTo>
                    <a:lnTo>
                      <a:pt x="69" y="123"/>
                    </a:lnTo>
                    <a:cubicBezTo>
                      <a:pt x="69" y="94"/>
                      <a:pt x="93" y="70"/>
                      <a:pt x="123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+mn-cs"/>
                </a:endParaRPr>
              </a:p>
            </p:txBody>
          </p:sp>
          <p:sp>
            <p:nvSpPr>
              <p:cNvPr id="22" name="Freeform 184">
                <a:extLst>
                  <a:ext uri="{FF2B5EF4-FFF2-40B4-BE49-F238E27FC236}">
                    <a16:creationId xmlns:a16="http://schemas.microsoft.com/office/drawing/2014/main" id="{ADDD6335-58AD-FBE9-0951-647914A27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2975" y="10560699"/>
                <a:ext cx="1007391" cy="257206"/>
              </a:xfrm>
              <a:custGeom>
                <a:avLst/>
                <a:gdLst>
                  <a:gd name="T0" fmla="*/ 39 w 828"/>
                  <a:gd name="T1" fmla="*/ 212 h 213"/>
                  <a:gd name="T2" fmla="*/ 39 w 828"/>
                  <a:gd name="T3" fmla="*/ 212 h 213"/>
                  <a:gd name="T4" fmla="*/ 14 w 828"/>
                  <a:gd name="T5" fmla="*/ 201 h 213"/>
                  <a:gd name="T6" fmla="*/ 14 w 828"/>
                  <a:gd name="T7" fmla="*/ 201 h 213"/>
                  <a:gd name="T8" fmla="*/ 15 w 828"/>
                  <a:gd name="T9" fmla="*/ 152 h 213"/>
                  <a:gd name="T10" fmla="*/ 15 w 828"/>
                  <a:gd name="T11" fmla="*/ 152 h 213"/>
                  <a:gd name="T12" fmla="*/ 416 w 828"/>
                  <a:gd name="T13" fmla="*/ 0 h 213"/>
                  <a:gd name="T14" fmla="*/ 416 w 828"/>
                  <a:gd name="T15" fmla="*/ 0 h 213"/>
                  <a:gd name="T16" fmla="*/ 813 w 828"/>
                  <a:gd name="T17" fmla="*/ 147 h 213"/>
                  <a:gd name="T18" fmla="*/ 813 w 828"/>
                  <a:gd name="T19" fmla="*/ 147 h 213"/>
                  <a:gd name="T20" fmla="*/ 814 w 828"/>
                  <a:gd name="T21" fmla="*/ 197 h 213"/>
                  <a:gd name="T22" fmla="*/ 814 w 828"/>
                  <a:gd name="T23" fmla="*/ 197 h 213"/>
                  <a:gd name="T24" fmla="*/ 765 w 828"/>
                  <a:gd name="T25" fmla="*/ 198 h 213"/>
                  <a:gd name="T26" fmla="*/ 765 w 828"/>
                  <a:gd name="T27" fmla="*/ 198 h 213"/>
                  <a:gd name="T28" fmla="*/ 416 w 828"/>
                  <a:gd name="T29" fmla="*/ 70 h 213"/>
                  <a:gd name="T30" fmla="*/ 416 w 828"/>
                  <a:gd name="T31" fmla="*/ 70 h 213"/>
                  <a:gd name="T32" fmla="*/ 63 w 828"/>
                  <a:gd name="T33" fmla="*/ 202 h 213"/>
                  <a:gd name="T34" fmla="*/ 63 w 828"/>
                  <a:gd name="T35" fmla="*/ 202 h 213"/>
                  <a:gd name="T36" fmla="*/ 39 w 828"/>
                  <a:gd name="T37" fmla="*/ 21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28" h="213">
                    <a:moveTo>
                      <a:pt x="39" y="212"/>
                    </a:moveTo>
                    <a:lnTo>
                      <a:pt x="39" y="212"/>
                    </a:lnTo>
                    <a:cubicBezTo>
                      <a:pt x="30" y="212"/>
                      <a:pt x="21" y="208"/>
                      <a:pt x="14" y="201"/>
                    </a:cubicBezTo>
                    <a:lnTo>
                      <a:pt x="14" y="201"/>
                    </a:lnTo>
                    <a:cubicBezTo>
                      <a:pt x="0" y="187"/>
                      <a:pt x="1" y="165"/>
                      <a:pt x="15" y="152"/>
                    </a:cubicBezTo>
                    <a:lnTo>
                      <a:pt x="15" y="152"/>
                    </a:lnTo>
                    <a:cubicBezTo>
                      <a:pt x="114" y="56"/>
                      <a:pt x="260" y="0"/>
                      <a:pt x="416" y="0"/>
                    </a:cubicBezTo>
                    <a:lnTo>
                      <a:pt x="416" y="0"/>
                    </a:lnTo>
                    <a:cubicBezTo>
                      <a:pt x="569" y="0"/>
                      <a:pt x="713" y="54"/>
                      <a:pt x="813" y="147"/>
                    </a:cubicBezTo>
                    <a:lnTo>
                      <a:pt x="813" y="147"/>
                    </a:lnTo>
                    <a:cubicBezTo>
                      <a:pt x="827" y="161"/>
                      <a:pt x="827" y="183"/>
                      <a:pt x="814" y="197"/>
                    </a:cubicBezTo>
                    <a:lnTo>
                      <a:pt x="814" y="197"/>
                    </a:lnTo>
                    <a:cubicBezTo>
                      <a:pt x="801" y="211"/>
                      <a:pt x="779" y="212"/>
                      <a:pt x="765" y="198"/>
                    </a:cubicBezTo>
                    <a:lnTo>
                      <a:pt x="765" y="198"/>
                    </a:lnTo>
                    <a:cubicBezTo>
                      <a:pt x="678" y="117"/>
                      <a:pt x="551" y="70"/>
                      <a:pt x="416" y="70"/>
                    </a:cubicBezTo>
                    <a:lnTo>
                      <a:pt x="416" y="70"/>
                    </a:lnTo>
                    <a:cubicBezTo>
                      <a:pt x="279" y="70"/>
                      <a:pt x="150" y="118"/>
                      <a:pt x="63" y="202"/>
                    </a:cubicBezTo>
                    <a:lnTo>
                      <a:pt x="63" y="202"/>
                    </a:lnTo>
                    <a:cubicBezTo>
                      <a:pt x="56" y="209"/>
                      <a:pt x="47" y="212"/>
                      <a:pt x="39" y="21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+mn-cs"/>
                </a:endParaRPr>
              </a:p>
            </p:txBody>
          </p:sp>
          <p:sp>
            <p:nvSpPr>
              <p:cNvPr id="23" name="Freeform 185">
                <a:extLst>
                  <a:ext uri="{FF2B5EF4-FFF2-40B4-BE49-F238E27FC236}">
                    <a16:creationId xmlns:a16="http://schemas.microsoft.com/office/drawing/2014/main" id="{13A97A7D-5940-118F-130E-5A7B25F95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372" y="10807188"/>
                <a:ext cx="701957" cy="203622"/>
              </a:xfrm>
              <a:custGeom>
                <a:avLst/>
                <a:gdLst>
                  <a:gd name="T0" fmla="*/ 38 w 578"/>
                  <a:gd name="T1" fmla="*/ 164 h 166"/>
                  <a:gd name="T2" fmla="*/ 38 w 578"/>
                  <a:gd name="T3" fmla="*/ 164 h 166"/>
                  <a:gd name="T4" fmla="*/ 13 w 578"/>
                  <a:gd name="T5" fmla="*/ 153 h 166"/>
                  <a:gd name="T6" fmla="*/ 13 w 578"/>
                  <a:gd name="T7" fmla="*/ 153 h 166"/>
                  <a:gd name="T8" fmla="*/ 14 w 578"/>
                  <a:gd name="T9" fmla="*/ 104 h 166"/>
                  <a:gd name="T10" fmla="*/ 14 w 578"/>
                  <a:gd name="T11" fmla="*/ 104 h 166"/>
                  <a:gd name="T12" fmla="*/ 289 w 578"/>
                  <a:gd name="T13" fmla="*/ 0 h 166"/>
                  <a:gd name="T14" fmla="*/ 289 w 578"/>
                  <a:gd name="T15" fmla="*/ 0 h 166"/>
                  <a:gd name="T16" fmla="*/ 562 w 578"/>
                  <a:gd name="T17" fmla="*/ 101 h 166"/>
                  <a:gd name="T18" fmla="*/ 562 w 578"/>
                  <a:gd name="T19" fmla="*/ 101 h 166"/>
                  <a:gd name="T20" fmla="*/ 563 w 578"/>
                  <a:gd name="T21" fmla="*/ 150 h 166"/>
                  <a:gd name="T22" fmla="*/ 563 w 578"/>
                  <a:gd name="T23" fmla="*/ 150 h 166"/>
                  <a:gd name="T24" fmla="*/ 515 w 578"/>
                  <a:gd name="T25" fmla="*/ 152 h 166"/>
                  <a:gd name="T26" fmla="*/ 515 w 578"/>
                  <a:gd name="T27" fmla="*/ 152 h 166"/>
                  <a:gd name="T28" fmla="*/ 289 w 578"/>
                  <a:gd name="T29" fmla="*/ 70 h 166"/>
                  <a:gd name="T30" fmla="*/ 289 w 578"/>
                  <a:gd name="T31" fmla="*/ 70 h 166"/>
                  <a:gd name="T32" fmla="*/ 62 w 578"/>
                  <a:gd name="T33" fmla="*/ 155 h 166"/>
                  <a:gd name="T34" fmla="*/ 62 w 578"/>
                  <a:gd name="T35" fmla="*/ 155 h 166"/>
                  <a:gd name="T36" fmla="*/ 38 w 578"/>
                  <a:gd name="T37" fmla="*/ 164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78" h="166">
                    <a:moveTo>
                      <a:pt x="38" y="164"/>
                    </a:moveTo>
                    <a:lnTo>
                      <a:pt x="38" y="164"/>
                    </a:lnTo>
                    <a:cubicBezTo>
                      <a:pt x="29" y="164"/>
                      <a:pt x="20" y="161"/>
                      <a:pt x="13" y="153"/>
                    </a:cubicBezTo>
                    <a:lnTo>
                      <a:pt x="13" y="153"/>
                    </a:lnTo>
                    <a:cubicBezTo>
                      <a:pt x="0" y="139"/>
                      <a:pt x="0" y="117"/>
                      <a:pt x="14" y="104"/>
                    </a:cubicBezTo>
                    <a:lnTo>
                      <a:pt x="14" y="104"/>
                    </a:lnTo>
                    <a:cubicBezTo>
                      <a:pt x="83" y="38"/>
                      <a:pt x="183" y="0"/>
                      <a:pt x="289" y="0"/>
                    </a:cubicBezTo>
                    <a:lnTo>
                      <a:pt x="289" y="0"/>
                    </a:lnTo>
                    <a:cubicBezTo>
                      <a:pt x="394" y="0"/>
                      <a:pt x="494" y="36"/>
                      <a:pt x="562" y="101"/>
                    </a:cubicBezTo>
                    <a:lnTo>
                      <a:pt x="562" y="101"/>
                    </a:lnTo>
                    <a:cubicBezTo>
                      <a:pt x="576" y="114"/>
                      <a:pt x="577" y="136"/>
                      <a:pt x="563" y="150"/>
                    </a:cubicBezTo>
                    <a:lnTo>
                      <a:pt x="563" y="150"/>
                    </a:lnTo>
                    <a:cubicBezTo>
                      <a:pt x="551" y="164"/>
                      <a:pt x="528" y="165"/>
                      <a:pt x="515" y="152"/>
                    </a:cubicBezTo>
                    <a:lnTo>
                      <a:pt x="515" y="152"/>
                    </a:lnTo>
                    <a:cubicBezTo>
                      <a:pt x="459" y="99"/>
                      <a:pt x="377" y="70"/>
                      <a:pt x="289" y="70"/>
                    </a:cubicBezTo>
                    <a:lnTo>
                      <a:pt x="289" y="70"/>
                    </a:lnTo>
                    <a:cubicBezTo>
                      <a:pt x="201" y="70"/>
                      <a:pt x="118" y="100"/>
                      <a:pt x="62" y="155"/>
                    </a:cubicBezTo>
                    <a:lnTo>
                      <a:pt x="62" y="155"/>
                    </a:lnTo>
                    <a:cubicBezTo>
                      <a:pt x="55" y="161"/>
                      <a:pt x="46" y="164"/>
                      <a:pt x="38" y="1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+mn-cs"/>
                </a:endParaRPr>
              </a:p>
            </p:txBody>
          </p:sp>
        </p:grpSp>
      </p:grpSp>
      <p:pic>
        <p:nvPicPr>
          <p:cNvPr id="25" name="Graphic 24">
            <a:extLst>
              <a:ext uri="{FF2B5EF4-FFF2-40B4-BE49-F238E27FC236}">
                <a16:creationId xmlns:a16="http://schemas.microsoft.com/office/drawing/2014/main" id="{67CB5DC8-2749-BBF7-4318-5F20A5A31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13496" y="1357219"/>
            <a:ext cx="3765048" cy="527413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3C2724D-61AA-7363-ECBF-9F8B1237E7ED}"/>
              </a:ext>
            </a:extLst>
          </p:cNvPr>
          <p:cNvSpPr txBox="1"/>
          <p:nvPr/>
        </p:nvSpPr>
        <p:spPr>
          <a:xfrm>
            <a:off x="3352157" y="1794709"/>
            <a:ext cx="3834810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latin typeface="Roboto"/>
                <a:ea typeface="Roboto"/>
                <a:cs typeface="Roboto"/>
              </a:rPr>
              <a:t>Liberia UNDP</a:t>
            </a:r>
          </a:p>
          <a:p>
            <a:endParaRPr lang="en-US" dirty="0">
              <a:latin typeface="Roboto"/>
              <a:ea typeface="Roboto"/>
              <a:cs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boto"/>
                <a:ea typeface="Roboto"/>
                <a:cs typeface="Roboto"/>
              </a:rPr>
              <a:t>Following PAPD Strategy since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boto"/>
                <a:ea typeface="Roboto"/>
                <a:cs typeface="Roboto"/>
              </a:rPr>
              <a:t>And supporting the transfer from PAPD to ARREST new Agenda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boto"/>
                <a:ea typeface="Roboto"/>
                <a:cs typeface="Roboto"/>
              </a:rPr>
              <a:t>Accompanying the strategic shift from Peace Goals to Development objectives</a:t>
            </a:r>
          </a:p>
        </p:txBody>
      </p:sp>
    </p:spTree>
    <p:extLst>
      <p:ext uri="{BB962C8B-B14F-4D97-AF65-F5344CB8AC3E}">
        <p14:creationId xmlns:p14="http://schemas.microsoft.com/office/powerpoint/2010/main" val="65692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BCAC4F7-F2EC-AF9A-24A1-1816C17257C8}"/>
              </a:ext>
            </a:extLst>
          </p:cNvPr>
          <p:cNvGrpSpPr/>
          <p:nvPr/>
        </p:nvGrpSpPr>
        <p:grpSpPr>
          <a:xfrm>
            <a:off x="385891" y="2371225"/>
            <a:ext cx="2103120" cy="2103120"/>
            <a:chOff x="6233985" y="3390900"/>
            <a:chExt cx="3391243" cy="3391242"/>
          </a:xfrm>
        </p:grpSpPr>
        <p:sp>
          <p:nvSpPr>
            <p:cNvPr id="3" name="Freeform 178">
              <a:extLst>
                <a:ext uri="{FF2B5EF4-FFF2-40B4-BE49-F238E27FC236}">
                  <a16:creationId xmlns:a16="http://schemas.microsoft.com/office/drawing/2014/main" id="{E4BF9938-855D-7C0D-CB47-B639C2708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3985" y="4526677"/>
              <a:ext cx="3391243" cy="2255465"/>
            </a:xfrm>
            <a:custGeom>
              <a:avLst/>
              <a:gdLst>
                <a:gd name="T0" fmla="*/ 0 w 4647"/>
                <a:gd name="T1" fmla="*/ 766 h 3090"/>
                <a:gd name="T2" fmla="*/ 0 w 4647"/>
                <a:gd name="T3" fmla="*/ 766 h 3090"/>
                <a:gd name="T4" fmla="*/ 2323 w 4647"/>
                <a:gd name="T5" fmla="*/ 3089 h 3090"/>
                <a:gd name="T6" fmla="*/ 2323 w 4647"/>
                <a:gd name="T7" fmla="*/ 3089 h 3090"/>
                <a:gd name="T8" fmla="*/ 4646 w 4647"/>
                <a:gd name="T9" fmla="*/ 766 h 3090"/>
                <a:gd name="T10" fmla="*/ 4646 w 4647"/>
                <a:gd name="T11" fmla="*/ 766 h 3090"/>
                <a:gd name="T12" fmla="*/ 4516 w 4647"/>
                <a:gd name="T13" fmla="*/ 0 h 3090"/>
                <a:gd name="T14" fmla="*/ 130 w 4647"/>
                <a:gd name="T15" fmla="*/ 0 h 3090"/>
                <a:gd name="T16" fmla="*/ 130 w 4647"/>
                <a:gd name="T17" fmla="*/ 0 h 3090"/>
                <a:gd name="T18" fmla="*/ 0 w 4647"/>
                <a:gd name="T19" fmla="*/ 766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47" h="3090">
                  <a:moveTo>
                    <a:pt x="0" y="766"/>
                  </a:moveTo>
                  <a:lnTo>
                    <a:pt x="0" y="766"/>
                  </a:lnTo>
                  <a:cubicBezTo>
                    <a:pt x="0" y="2049"/>
                    <a:pt x="1040" y="3089"/>
                    <a:pt x="2323" y="3089"/>
                  </a:cubicBezTo>
                  <a:lnTo>
                    <a:pt x="2323" y="3089"/>
                  </a:lnTo>
                  <a:cubicBezTo>
                    <a:pt x="3606" y="3089"/>
                    <a:pt x="4646" y="2049"/>
                    <a:pt x="4646" y="766"/>
                  </a:cubicBezTo>
                  <a:lnTo>
                    <a:pt x="4646" y="766"/>
                  </a:lnTo>
                  <a:cubicBezTo>
                    <a:pt x="4646" y="497"/>
                    <a:pt x="4600" y="239"/>
                    <a:pt x="4516" y="0"/>
                  </a:cubicBezTo>
                  <a:lnTo>
                    <a:pt x="130" y="0"/>
                  </a:lnTo>
                  <a:lnTo>
                    <a:pt x="130" y="0"/>
                  </a:lnTo>
                  <a:cubicBezTo>
                    <a:pt x="46" y="239"/>
                    <a:pt x="0" y="497"/>
                    <a:pt x="0" y="766"/>
                  </a:cubicBezTo>
                </a:path>
              </a:pathLst>
            </a:custGeom>
            <a:solidFill>
              <a:srgbClr val="85C3D8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4" name="Freeform 180">
              <a:extLst>
                <a:ext uri="{FF2B5EF4-FFF2-40B4-BE49-F238E27FC236}">
                  <a16:creationId xmlns:a16="http://schemas.microsoft.com/office/drawing/2014/main" id="{64D979C9-EF79-DF2C-CF22-698BA1DBE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0512" y="3390900"/>
              <a:ext cx="3201411" cy="1135778"/>
            </a:xfrm>
            <a:custGeom>
              <a:avLst/>
              <a:gdLst>
                <a:gd name="T0" fmla="*/ 2193 w 4387"/>
                <a:gd name="T1" fmla="*/ 0 h 1557"/>
                <a:gd name="T2" fmla="*/ 2193 w 4387"/>
                <a:gd name="T3" fmla="*/ 0 h 1557"/>
                <a:gd name="T4" fmla="*/ 0 w 4387"/>
                <a:gd name="T5" fmla="*/ 1556 h 1557"/>
                <a:gd name="T6" fmla="*/ 4386 w 4387"/>
                <a:gd name="T7" fmla="*/ 1556 h 1557"/>
                <a:gd name="T8" fmla="*/ 4386 w 4387"/>
                <a:gd name="T9" fmla="*/ 1556 h 1557"/>
                <a:gd name="T10" fmla="*/ 2193 w 4387"/>
                <a:gd name="T11" fmla="*/ 0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7" h="1557">
                  <a:moveTo>
                    <a:pt x="2193" y="0"/>
                  </a:moveTo>
                  <a:lnTo>
                    <a:pt x="2193" y="0"/>
                  </a:lnTo>
                  <a:cubicBezTo>
                    <a:pt x="1179" y="0"/>
                    <a:pt x="317" y="650"/>
                    <a:pt x="0" y="1556"/>
                  </a:cubicBezTo>
                  <a:lnTo>
                    <a:pt x="4386" y="1556"/>
                  </a:lnTo>
                  <a:lnTo>
                    <a:pt x="4386" y="1556"/>
                  </a:lnTo>
                  <a:cubicBezTo>
                    <a:pt x="4069" y="650"/>
                    <a:pt x="3207" y="0"/>
                    <a:pt x="2193" y="0"/>
                  </a:cubicBezTo>
                </a:path>
              </a:pathLst>
            </a:custGeom>
            <a:solidFill>
              <a:srgbClr val="A7CFCF">
                <a:alpha val="57647"/>
              </a:srgbClr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BDD7EE"/>
                </a:highlight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5" name="Rectángulo 542">
              <a:extLst>
                <a:ext uri="{FF2B5EF4-FFF2-40B4-BE49-F238E27FC236}">
                  <a16:creationId xmlns:a16="http://schemas.microsoft.com/office/drawing/2014/main" id="{46C78D25-A520-F262-0283-E1ED18A2F840}"/>
                </a:ext>
              </a:extLst>
            </p:cNvPr>
            <p:cNvSpPr/>
            <p:nvPr/>
          </p:nvSpPr>
          <p:spPr>
            <a:xfrm>
              <a:off x="6477205" y="4651698"/>
              <a:ext cx="2904801" cy="1885879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 defTabSz="827756">
                <a:spcAft>
                  <a:spcPts val="372"/>
                </a:spcAft>
                <a:defRPr/>
              </a:pPr>
              <a:r>
                <a:rPr kumimoji="0" lang="en-C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Multi-dimensional </a:t>
              </a: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programme </a:t>
              </a:r>
              <a:r>
                <a:rPr lang="en-GB" sz="1400" b="1" dirty="0">
                  <a:solidFill>
                    <a:srgbClr val="000000"/>
                  </a:solidFill>
                  <a:latin typeface="Roboto"/>
                  <a:ea typeface="Roboto"/>
                  <a:cs typeface="Roboto"/>
                </a:rPr>
                <a:t>and intervention</a:t>
              </a:r>
              <a:r>
                <a:rPr lang="en-CY" sz="1400" b="1" dirty="0">
                  <a:solidFill>
                    <a:srgbClr val="000000"/>
                  </a:solidFill>
                  <a:latin typeface="Roboto"/>
                  <a:ea typeface="Roboto"/>
                  <a:cs typeface="Roboto"/>
                </a:rPr>
                <a:t> </a:t>
              </a:r>
              <a:r>
                <a:rPr kumimoji="0" lang="en-C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design</a:t>
              </a:r>
              <a:r>
                <a:rPr lang="en-CY" sz="1400" b="1" dirty="0">
                  <a:solidFill>
                    <a:srgbClr val="000000"/>
                  </a:solidFill>
                  <a:latin typeface="Roboto"/>
                  <a:ea typeface="Roboto"/>
                  <a:cs typeface="Roboto"/>
                </a:rPr>
                <a:t> </a:t>
              </a:r>
              <a:r>
                <a:rPr lang="en-CY" sz="1400" dirty="0">
                  <a:solidFill>
                    <a:srgbClr val="000000"/>
                  </a:solidFill>
                  <a:latin typeface="Roboto"/>
                  <a:ea typeface="Roboto"/>
                  <a:cs typeface="Roboto"/>
                </a:rPr>
                <a:t>with precise evidence</a:t>
              </a:r>
              <a:endPara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Roboto"/>
                <a:cs typeface="Roboto"/>
              </a:endParaRPr>
            </a:p>
          </p:txBody>
        </p:sp>
        <p:pic>
          <p:nvPicPr>
            <p:cNvPr id="6" name="Graphic 5" descr="Mannequin with solid fill">
              <a:extLst>
                <a:ext uri="{FF2B5EF4-FFF2-40B4-BE49-F238E27FC236}">
                  <a16:creationId xmlns:a16="http://schemas.microsoft.com/office/drawing/2014/main" id="{7A880DF1-68B6-1021-AA35-0C255A625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424372" y="3463779"/>
              <a:ext cx="1010470" cy="1010470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7434B5B-9461-B1DD-907F-0F26DDC527EC}"/>
              </a:ext>
            </a:extLst>
          </p:cNvPr>
          <p:cNvGrpSpPr/>
          <p:nvPr/>
        </p:nvGrpSpPr>
        <p:grpSpPr>
          <a:xfrm>
            <a:off x="365618" y="4654943"/>
            <a:ext cx="2103120" cy="2134034"/>
            <a:chOff x="13982357" y="5778260"/>
            <a:chExt cx="3391243" cy="3441091"/>
          </a:xfrm>
        </p:grpSpPr>
        <p:sp>
          <p:nvSpPr>
            <p:cNvPr id="8" name="Freeform 182">
              <a:extLst>
                <a:ext uri="{FF2B5EF4-FFF2-40B4-BE49-F238E27FC236}">
                  <a16:creationId xmlns:a16="http://schemas.microsoft.com/office/drawing/2014/main" id="{ED84FD94-C5CF-841D-A511-E94DF71A0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82357" y="6914038"/>
              <a:ext cx="3391243" cy="2255465"/>
            </a:xfrm>
            <a:custGeom>
              <a:avLst/>
              <a:gdLst>
                <a:gd name="T0" fmla="*/ 0 w 4647"/>
                <a:gd name="T1" fmla="*/ 768 h 3091"/>
                <a:gd name="T2" fmla="*/ 0 w 4647"/>
                <a:gd name="T3" fmla="*/ 768 h 3091"/>
                <a:gd name="T4" fmla="*/ 2323 w 4647"/>
                <a:gd name="T5" fmla="*/ 3090 h 3091"/>
                <a:gd name="T6" fmla="*/ 2323 w 4647"/>
                <a:gd name="T7" fmla="*/ 3090 h 3091"/>
                <a:gd name="T8" fmla="*/ 4646 w 4647"/>
                <a:gd name="T9" fmla="*/ 768 h 3091"/>
                <a:gd name="T10" fmla="*/ 4646 w 4647"/>
                <a:gd name="T11" fmla="*/ 768 h 3091"/>
                <a:gd name="T12" fmla="*/ 4516 w 4647"/>
                <a:gd name="T13" fmla="*/ 0 h 3091"/>
                <a:gd name="T14" fmla="*/ 130 w 4647"/>
                <a:gd name="T15" fmla="*/ 0 h 3091"/>
                <a:gd name="T16" fmla="*/ 130 w 4647"/>
                <a:gd name="T17" fmla="*/ 0 h 3091"/>
                <a:gd name="T18" fmla="*/ 0 w 4647"/>
                <a:gd name="T19" fmla="*/ 768 h 3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47" h="3091">
                  <a:moveTo>
                    <a:pt x="0" y="768"/>
                  </a:moveTo>
                  <a:lnTo>
                    <a:pt x="0" y="768"/>
                  </a:lnTo>
                  <a:cubicBezTo>
                    <a:pt x="0" y="2050"/>
                    <a:pt x="1040" y="3090"/>
                    <a:pt x="2323" y="3090"/>
                  </a:cubicBezTo>
                  <a:lnTo>
                    <a:pt x="2323" y="3090"/>
                  </a:lnTo>
                  <a:cubicBezTo>
                    <a:pt x="3606" y="3090"/>
                    <a:pt x="4646" y="2050"/>
                    <a:pt x="4646" y="768"/>
                  </a:cubicBezTo>
                  <a:lnTo>
                    <a:pt x="4646" y="768"/>
                  </a:lnTo>
                  <a:cubicBezTo>
                    <a:pt x="4646" y="498"/>
                    <a:pt x="4600" y="240"/>
                    <a:pt x="4516" y="0"/>
                  </a:cubicBezTo>
                  <a:lnTo>
                    <a:pt x="130" y="0"/>
                  </a:lnTo>
                  <a:lnTo>
                    <a:pt x="130" y="0"/>
                  </a:lnTo>
                  <a:cubicBezTo>
                    <a:pt x="45" y="240"/>
                    <a:pt x="0" y="498"/>
                    <a:pt x="0" y="768"/>
                  </a:cubicBezTo>
                </a:path>
              </a:pathLst>
            </a:custGeom>
            <a:solidFill>
              <a:srgbClr val="5B8ECD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9" name="Freeform 180">
              <a:extLst>
                <a:ext uri="{FF2B5EF4-FFF2-40B4-BE49-F238E27FC236}">
                  <a16:creationId xmlns:a16="http://schemas.microsoft.com/office/drawing/2014/main" id="{2459B610-E68F-8FC0-F55B-13E764B24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89636" y="5778260"/>
              <a:ext cx="3201411" cy="1135778"/>
            </a:xfrm>
            <a:custGeom>
              <a:avLst/>
              <a:gdLst>
                <a:gd name="T0" fmla="*/ 2193 w 4387"/>
                <a:gd name="T1" fmla="*/ 0 h 1557"/>
                <a:gd name="T2" fmla="*/ 2193 w 4387"/>
                <a:gd name="T3" fmla="*/ 0 h 1557"/>
                <a:gd name="T4" fmla="*/ 0 w 4387"/>
                <a:gd name="T5" fmla="*/ 1556 h 1557"/>
                <a:gd name="T6" fmla="*/ 4386 w 4387"/>
                <a:gd name="T7" fmla="*/ 1556 h 1557"/>
                <a:gd name="T8" fmla="*/ 4386 w 4387"/>
                <a:gd name="T9" fmla="*/ 1556 h 1557"/>
                <a:gd name="T10" fmla="*/ 2193 w 4387"/>
                <a:gd name="T11" fmla="*/ 0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7" h="1557">
                  <a:moveTo>
                    <a:pt x="2193" y="0"/>
                  </a:moveTo>
                  <a:lnTo>
                    <a:pt x="2193" y="0"/>
                  </a:lnTo>
                  <a:cubicBezTo>
                    <a:pt x="1179" y="0"/>
                    <a:pt x="317" y="650"/>
                    <a:pt x="0" y="1556"/>
                  </a:cubicBezTo>
                  <a:lnTo>
                    <a:pt x="4386" y="1556"/>
                  </a:lnTo>
                  <a:lnTo>
                    <a:pt x="4386" y="1556"/>
                  </a:lnTo>
                  <a:cubicBezTo>
                    <a:pt x="4069" y="650"/>
                    <a:pt x="3207" y="0"/>
                    <a:pt x="2193" y="0"/>
                  </a:cubicBezTo>
                </a:path>
              </a:pathLst>
            </a:custGeom>
            <a:solidFill>
              <a:srgbClr val="BDD7EE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10" name="Rectángulo 544">
              <a:extLst>
                <a:ext uri="{FF2B5EF4-FFF2-40B4-BE49-F238E27FC236}">
                  <a16:creationId xmlns:a16="http://schemas.microsoft.com/office/drawing/2014/main" id="{D5549C64-E522-2892-9E8F-38E58F1C6416}"/>
                </a:ext>
              </a:extLst>
            </p:cNvPr>
            <p:cNvSpPr/>
            <p:nvPr/>
          </p:nvSpPr>
          <p:spPr>
            <a:xfrm>
              <a:off x="14224170" y="6986072"/>
              <a:ext cx="2904801" cy="2233279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 defTabSz="827756">
                <a:spcAft>
                  <a:spcPts val="372"/>
                </a:spcAft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Design region and group specific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products &amp; programmes</a:t>
              </a:r>
              <a:r>
                <a:rPr lang="en-GB" sz="1400" dirty="0">
                  <a:solidFill>
                    <a:srgbClr val="000000"/>
                  </a:solidFill>
                  <a:latin typeface="Roboto"/>
                  <a:ea typeface="Roboto"/>
                  <a:cs typeface="Roboto"/>
                </a:rPr>
                <a:t> to empower local actors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32E14CB-D92B-F5A9-50A6-4799787B5C14}"/>
                </a:ext>
              </a:extLst>
            </p:cNvPr>
            <p:cNvGrpSpPr/>
            <p:nvPr/>
          </p:nvGrpSpPr>
          <p:grpSpPr>
            <a:xfrm>
              <a:off x="15287229" y="5961905"/>
              <a:ext cx="806222" cy="886185"/>
              <a:chOff x="9977033" y="5895402"/>
              <a:chExt cx="806222" cy="886185"/>
            </a:xfrm>
          </p:grpSpPr>
          <p:sp>
            <p:nvSpPr>
              <p:cNvPr id="12" name="Freeform 186">
                <a:extLst>
                  <a:ext uri="{FF2B5EF4-FFF2-40B4-BE49-F238E27FC236}">
                    <a16:creationId xmlns:a16="http://schemas.microsoft.com/office/drawing/2014/main" id="{806267F3-66DC-2BEF-A468-AD14225BE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19465" y="6410580"/>
                <a:ext cx="363790" cy="371007"/>
              </a:xfrm>
              <a:custGeom>
                <a:avLst/>
                <a:gdLst>
                  <a:gd name="T0" fmla="*/ 112 w 437"/>
                  <a:gd name="T1" fmla="*/ 66 h 423"/>
                  <a:gd name="T2" fmla="*/ 112 w 437"/>
                  <a:gd name="T3" fmla="*/ 66 h 423"/>
                  <a:gd name="T4" fmla="*/ 112 w 437"/>
                  <a:gd name="T5" fmla="*/ 66 h 423"/>
                  <a:gd name="T6" fmla="*/ 87 w 437"/>
                  <a:gd name="T7" fmla="*/ 77 h 423"/>
                  <a:gd name="T8" fmla="*/ 87 w 437"/>
                  <a:gd name="T9" fmla="*/ 77 h 423"/>
                  <a:gd name="T10" fmla="*/ 87 w 437"/>
                  <a:gd name="T11" fmla="*/ 127 h 423"/>
                  <a:gd name="T12" fmla="*/ 305 w 437"/>
                  <a:gd name="T13" fmla="*/ 342 h 423"/>
                  <a:gd name="T14" fmla="*/ 355 w 437"/>
                  <a:gd name="T15" fmla="*/ 296 h 423"/>
                  <a:gd name="T16" fmla="*/ 137 w 437"/>
                  <a:gd name="T17" fmla="*/ 77 h 423"/>
                  <a:gd name="T18" fmla="*/ 137 w 437"/>
                  <a:gd name="T19" fmla="*/ 77 h 423"/>
                  <a:gd name="T20" fmla="*/ 112 w 437"/>
                  <a:gd name="T21" fmla="*/ 66 h 423"/>
                  <a:gd name="T22" fmla="*/ 305 w 437"/>
                  <a:gd name="T23" fmla="*/ 422 h 423"/>
                  <a:gd name="T24" fmla="*/ 305 w 437"/>
                  <a:gd name="T25" fmla="*/ 422 h 423"/>
                  <a:gd name="T26" fmla="*/ 281 w 437"/>
                  <a:gd name="T27" fmla="*/ 412 h 423"/>
                  <a:gd name="T28" fmla="*/ 40 w 437"/>
                  <a:gd name="T29" fmla="*/ 174 h 423"/>
                  <a:gd name="T30" fmla="*/ 40 w 437"/>
                  <a:gd name="T31" fmla="*/ 174 h 423"/>
                  <a:gd name="T32" fmla="*/ 39 w 437"/>
                  <a:gd name="T33" fmla="*/ 30 h 423"/>
                  <a:gd name="T34" fmla="*/ 39 w 437"/>
                  <a:gd name="T35" fmla="*/ 30 h 423"/>
                  <a:gd name="T36" fmla="*/ 111 w 437"/>
                  <a:gd name="T37" fmla="*/ 0 h 423"/>
                  <a:gd name="T38" fmla="*/ 111 w 437"/>
                  <a:gd name="T39" fmla="*/ 0 h 423"/>
                  <a:gd name="T40" fmla="*/ 184 w 437"/>
                  <a:gd name="T41" fmla="*/ 30 h 423"/>
                  <a:gd name="T42" fmla="*/ 425 w 437"/>
                  <a:gd name="T43" fmla="*/ 272 h 423"/>
                  <a:gd name="T44" fmla="*/ 425 w 437"/>
                  <a:gd name="T45" fmla="*/ 272 h 423"/>
                  <a:gd name="T46" fmla="*/ 435 w 437"/>
                  <a:gd name="T47" fmla="*/ 296 h 423"/>
                  <a:gd name="T48" fmla="*/ 435 w 437"/>
                  <a:gd name="T49" fmla="*/ 296 h 423"/>
                  <a:gd name="T50" fmla="*/ 425 w 437"/>
                  <a:gd name="T51" fmla="*/ 320 h 423"/>
                  <a:gd name="T52" fmla="*/ 328 w 437"/>
                  <a:gd name="T53" fmla="*/ 413 h 423"/>
                  <a:gd name="T54" fmla="*/ 328 w 437"/>
                  <a:gd name="T55" fmla="*/ 413 h 423"/>
                  <a:gd name="T56" fmla="*/ 305 w 437"/>
                  <a:gd name="T57" fmla="*/ 422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37" h="423">
                    <a:moveTo>
                      <a:pt x="112" y="66"/>
                    </a:moveTo>
                    <a:lnTo>
                      <a:pt x="112" y="66"/>
                    </a:lnTo>
                    <a:lnTo>
                      <a:pt x="112" y="66"/>
                    </a:lnTo>
                    <a:cubicBezTo>
                      <a:pt x="102" y="66"/>
                      <a:pt x="93" y="70"/>
                      <a:pt x="87" y="77"/>
                    </a:cubicBezTo>
                    <a:lnTo>
                      <a:pt x="87" y="77"/>
                    </a:lnTo>
                    <a:cubicBezTo>
                      <a:pt x="73" y="91"/>
                      <a:pt x="73" y="113"/>
                      <a:pt x="87" y="127"/>
                    </a:cubicBezTo>
                    <a:lnTo>
                      <a:pt x="305" y="342"/>
                    </a:lnTo>
                    <a:lnTo>
                      <a:pt x="355" y="296"/>
                    </a:lnTo>
                    <a:lnTo>
                      <a:pt x="137" y="77"/>
                    </a:lnTo>
                    <a:lnTo>
                      <a:pt x="137" y="77"/>
                    </a:lnTo>
                    <a:cubicBezTo>
                      <a:pt x="130" y="70"/>
                      <a:pt x="121" y="66"/>
                      <a:pt x="112" y="66"/>
                    </a:cubicBezTo>
                    <a:close/>
                    <a:moveTo>
                      <a:pt x="305" y="422"/>
                    </a:moveTo>
                    <a:lnTo>
                      <a:pt x="305" y="422"/>
                    </a:lnTo>
                    <a:cubicBezTo>
                      <a:pt x="297" y="422"/>
                      <a:pt x="288" y="419"/>
                      <a:pt x="281" y="412"/>
                    </a:cubicBezTo>
                    <a:lnTo>
                      <a:pt x="40" y="174"/>
                    </a:lnTo>
                    <a:lnTo>
                      <a:pt x="40" y="174"/>
                    </a:lnTo>
                    <a:cubicBezTo>
                      <a:pt x="0" y="135"/>
                      <a:pt x="0" y="71"/>
                      <a:pt x="39" y="30"/>
                    </a:cubicBezTo>
                    <a:lnTo>
                      <a:pt x="39" y="30"/>
                    </a:lnTo>
                    <a:cubicBezTo>
                      <a:pt x="58" y="11"/>
                      <a:pt x="84" y="0"/>
                      <a:pt x="111" y="0"/>
                    </a:cubicBezTo>
                    <a:lnTo>
                      <a:pt x="111" y="0"/>
                    </a:lnTo>
                    <a:cubicBezTo>
                      <a:pt x="139" y="0"/>
                      <a:pt x="164" y="10"/>
                      <a:pt x="184" y="30"/>
                    </a:cubicBezTo>
                    <a:lnTo>
                      <a:pt x="425" y="272"/>
                    </a:lnTo>
                    <a:lnTo>
                      <a:pt x="425" y="272"/>
                    </a:lnTo>
                    <a:cubicBezTo>
                      <a:pt x="432" y="279"/>
                      <a:pt x="436" y="288"/>
                      <a:pt x="435" y="296"/>
                    </a:cubicBezTo>
                    <a:lnTo>
                      <a:pt x="435" y="296"/>
                    </a:lnTo>
                    <a:cubicBezTo>
                      <a:pt x="435" y="306"/>
                      <a:pt x="432" y="314"/>
                      <a:pt x="425" y="320"/>
                    </a:cubicBezTo>
                    <a:lnTo>
                      <a:pt x="328" y="413"/>
                    </a:lnTo>
                    <a:lnTo>
                      <a:pt x="328" y="413"/>
                    </a:lnTo>
                    <a:cubicBezTo>
                      <a:pt x="321" y="419"/>
                      <a:pt x="313" y="422"/>
                      <a:pt x="305" y="4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+mn-cs"/>
                </a:endParaRPr>
              </a:p>
            </p:txBody>
          </p:sp>
          <p:sp>
            <p:nvSpPr>
              <p:cNvPr id="13" name="Freeform 187">
                <a:extLst>
                  <a:ext uri="{FF2B5EF4-FFF2-40B4-BE49-F238E27FC236}">
                    <a16:creationId xmlns:a16="http://schemas.microsoft.com/office/drawing/2014/main" id="{898DBFF6-7A39-1647-058F-02221D025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77033" y="5895402"/>
                <a:ext cx="543845" cy="571969"/>
              </a:xfrm>
              <a:custGeom>
                <a:avLst/>
                <a:gdLst>
                  <a:gd name="T0" fmla="*/ 326 w 653"/>
                  <a:gd name="T1" fmla="*/ 67 h 652"/>
                  <a:gd name="T2" fmla="*/ 326 w 653"/>
                  <a:gd name="T3" fmla="*/ 67 h 652"/>
                  <a:gd name="T4" fmla="*/ 67 w 653"/>
                  <a:gd name="T5" fmla="*/ 325 h 652"/>
                  <a:gd name="T6" fmla="*/ 67 w 653"/>
                  <a:gd name="T7" fmla="*/ 325 h 652"/>
                  <a:gd name="T8" fmla="*/ 326 w 653"/>
                  <a:gd name="T9" fmla="*/ 583 h 652"/>
                  <a:gd name="T10" fmla="*/ 326 w 653"/>
                  <a:gd name="T11" fmla="*/ 583 h 652"/>
                  <a:gd name="T12" fmla="*/ 585 w 653"/>
                  <a:gd name="T13" fmla="*/ 325 h 652"/>
                  <a:gd name="T14" fmla="*/ 585 w 653"/>
                  <a:gd name="T15" fmla="*/ 325 h 652"/>
                  <a:gd name="T16" fmla="*/ 326 w 653"/>
                  <a:gd name="T17" fmla="*/ 67 h 652"/>
                  <a:gd name="T18" fmla="*/ 326 w 653"/>
                  <a:gd name="T19" fmla="*/ 651 h 652"/>
                  <a:gd name="T20" fmla="*/ 326 w 653"/>
                  <a:gd name="T21" fmla="*/ 651 h 652"/>
                  <a:gd name="T22" fmla="*/ 0 w 653"/>
                  <a:gd name="T23" fmla="*/ 325 h 652"/>
                  <a:gd name="T24" fmla="*/ 0 w 653"/>
                  <a:gd name="T25" fmla="*/ 325 h 652"/>
                  <a:gd name="T26" fmla="*/ 326 w 653"/>
                  <a:gd name="T27" fmla="*/ 0 h 652"/>
                  <a:gd name="T28" fmla="*/ 326 w 653"/>
                  <a:gd name="T29" fmla="*/ 0 h 652"/>
                  <a:gd name="T30" fmla="*/ 652 w 653"/>
                  <a:gd name="T31" fmla="*/ 325 h 652"/>
                  <a:gd name="T32" fmla="*/ 652 w 653"/>
                  <a:gd name="T33" fmla="*/ 325 h 652"/>
                  <a:gd name="T34" fmla="*/ 326 w 653"/>
                  <a:gd name="T35" fmla="*/ 651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53" h="652">
                    <a:moveTo>
                      <a:pt x="326" y="67"/>
                    </a:moveTo>
                    <a:lnTo>
                      <a:pt x="326" y="67"/>
                    </a:lnTo>
                    <a:cubicBezTo>
                      <a:pt x="183" y="67"/>
                      <a:pt x="67" y="183"/>
                      <a:pt x="67" y="325"/>
                    </a:cubicBezTo>
                    <a:lnTo>
                      <a:pt x="67" y="325"/>
                    </a:lnTo>
                    <a:cubicBezTo>
                      <a:pt x="67" y="469"/>
                      <a:pt x="183" y="583"/>
                      <a:pt x="326" y="583"/>
                    </a:cubicBezTo>
                    <a:lnTo>
                      <a:pt x="326" y="583"/>
                    </a:lnTo>
                    <a:cubicBezTo>
                      <a:pt x="469" y="583"/>
                      <a:pt x="585" y="469"/>
                      <a:pt x="585" y="325"/>
                    </a:cubicBezTo>
                    <a:lnTo>
                      <a:pt x="585" y="325"/>
                    </a:lnTo>
                    <a:cubicBezTo>
                      <a:pt x="585" y="183"/>
                      <a:pt x="469" y="67"/>
                      <a:pt x="326" y="67"/>
                    </a:cubicBezTo>
                    <a:close/>
                    <a:moveTo>
                      <a:pt x="326" y="651"/>
                    </a:moveTo>
                    <a:lnTo>
                      <a:pt x="326" y="651"/>
                    </a:lnTo>
                    <a:cubicBezTo>
                      <a:pt x="147" y="651"/>
                      <a:pt x="0" y="505"/>
                      <a:pt x="0" y="325"/>
                    </a:cubicBezTo>
                    <a:lnTo>
                      <a:pt x="0" y="325"/>
                    </a:lnTo>
                    <a:cubicBezTo>
                      <a:pt x="0" y="146"/>
                      <a:pt x="147" y="0"/>
                      <a:pt x="326" y="0"/>
                    </a:cubicBezTo>
                    <a:lnTo>
                      <a:pt x="326" y="0"/>
                    </a:lnTo>
                    <a:cubicBezTo>
                      <a:pt x="505" y="0"/>
                      <a:pt x="652" y="146"/>
                      <a:pt x="652" y="325"/>
                    </a:cubicBezTo>
                    <a:lnTo>
                      <a:pt x="652" y="325"/>
                    </a:lnTo>
                    <a:cubicBezTo>
                      <a:pt x="652" y="505"/>
                      <a:pt x="505" y="651"/>
                      <a:pt x="326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+mn-cs"/>
                </a:endParaRP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A1D048-1451-458C-2BC6-BD9F8DD4F659}"/>
              </a:ext>
            </a:extLst>
          </p:cNvPr>
          <p:cNvGrpSpPr/>
          <p:nvPr/>
        </p:nvGrpSpPr>
        <p:grpSpPr>
          <a:xfrm>
            <a:off x="440980" y="69023"/>
            <a:ext cx="2103120" cy="2103120"/>
            <a:chOff x="859333" y="3390900"/>
            <a:chExt cx="3407331" cy="3407331"/>
          </a:xfrm>
        </p:grpSpPr>
        <p:sp>
          <p:nvSpPr>
            <p:cNvPr id="15" name="Freeform 170">
              <a:extLst>
                <a:ext uri="{FF2B5EF4-FFF2-40B4-BE49-F238E27FC236}">
                  <a16:creationId xmlns:a16="http://schemas.microsoft.com/office/drawing/2014/main" id="{0CD52129-EA6E-C26D-3788-17145E114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333" y="4526677"/>
              <a:ext cx="3407331" cy="2271554"/>
            </a:xfrm>
            <a:custGeom>
              <a:avLst/>
              <a:gdLst>
                <a:gd name="T0" fmla="*/ 0 w 4671"/>
                <a:gd name="T1" fmla="*/ 766 h 3115"/>
                <a:gd name="T2" fmla="*/ 0 w 4671"/>
                <a:gd name="T3" fmla="*/ 766 h 3115"/>
                <a:gd name="T4" fmla="*/ 2276 w 4671"/>
                <a:gd name="T5" fmla="*/ 3088 h 3115"/>
                <a:gd name="T6" fmla="*/ 2276 w 4671"/>
                <a:gd name="T7" fmla="*/ 3088 h 3115"/>
                <a:gd name="T8" fmla="*/ 4646 w 4671"/>
                <a:gd name="T9" fmla="*/ 722 h 3115"/>
                <a:gd name="T10" fmla="*/ 4646 w 4671"/>
                <a:gd name="T11" fmla="*/ 722 h 3115"/>
                <a:gd name="T12" fmla="*/ 4517 w 4671"/>
                <a:gd name="T13" fmla="*/ 4 h 3115"/>
                <a:gd name="T14" fmla="*/ 4517 w 4671"/>
                <a:gd name="T15" fmla="*/ 4 h 3115"/>
                <a:gd name="T16" fmla="*/ 4512 w 4671"/>
                <a:gd name="T17" fmla="*/ 0 h 3115"/>
                <a:gd name="T18" fmla="*/ 134 w 4671"/>
                <a:gd name="T19" fmla="*/ 0 h 3115"/>
                <a:gd name="T20" fmla="*/ 134 w 4671"/>
                <a:gd name="T21" fmla="*/ 0 h 3115"/>
                <a:gd name="T22" fmla="*/ 128 w 4671"/>
                <a:gd name="T23" fmla="*/ 4 h 3115"/>
                <a:gd name="T24" fmla="*/ 128 w 4671"/>
                <a:gd name="T25" fmla="*/ 4 h 3115"/>
                <a:gd name="T26" fmla="*/ 0 w 4671"/>
                <a:gd name="T27" fmla="*/ 766 h 3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71" h="3115">
                  <a:moveTo>
                    <a:pt x="0" y="766"/>
                  </a:moveTo>
                  <a:lnTo>
                    <a:pt x="0" y="766"/>
                  </a:lnTo>
                  <a:cubicBezTo>
                    <a:pt x="0" y="2033"/>
                    <a:pt x="1014" y="3063"/>
                    <a:pt x="2276" y="3088"/>
                  </a:cubicBezTo>
                  <a:lnTo>
                    <a:pt x="2276" y="3088"/>
                  </a:lnTo>
                  <a:cubicBezTo>
                    <a:pt x="3589" y="3114"/>
                    <a:pt x="4670" y="2036"/>
                    <a:pt x="4646" y="722"/>
                  </a:cubicBezTo>
                  <a:lnTo>
                    <a:pt x="4646" y="722"/>
                  </a:lnTo>
                  <a:cubicBezTo>
                    <a:pt x="4641" y="470"/>
                    <a:pt x="4596" y="229"/>
                    <a:pt x="4517" y="4"/>
                  </a:cubicBezTo>
                  <a:lnTo>
                    <a:pt x="4517" y="4"/>
                  </a:lnTo>
                  <a:cubicBezTo>
                    <a:pt x="4516" y="1"/>
                    <a:pt x="4515" y="0"/>
                    <a:pt x="4512" y="0"/>
                  </a:cubicBezTo>
                  <a:lnTo>
                    <a:pt x="134" y="0"/>
                  </a:lnTo>
                  <a:lnTo>
                    <a:pt x="134" y="0"/>
                  </a:lnTo>
                  <a:cubicBezTo>
                    <a:pt x="131" y="0"/>
                    <a:pt x="129" y="1"/>
                    <a:pt x="128" y="4"/>
                  </a:cubicBezTo>
                  <a:lnTo>
                    <a:pt x="128" y="4"/>
                  </a:lnTo>
                  <a:cubicBezTo>
                    <a:pt x="45" y="242"/>
                    <a:pt x="0" y="499"/>
                    <a:pt x="0" y="766"/>
                  </a:cubicBezTo>
                </a:path>
              </a:pathLst>
            </a:custGeom>
            <a:solidFill>
              <a:srgbClr val="75AC3D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16" name="Freeform 172">
              <a:extLst>
                <a:ext uri="{FF2B5EF4-FFF2-40B4-BE49-F238E27FC236}">
                  <a16:creationId xmlns:a16="http://schemas.microsoft.com/office/drawing/2014/main" id="{BA31F0DA-22F7-C2EF-CEBA-F45A4B3F6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859" y="3390900"/>
              <a:ext cx="3201411" cy="1135778"/>
            </a:xfrm>
            <a:custGeom>
              <a:avLst/>
              <a:gdLst>
                <a:gd name="T0" fmla="*/ 2193 w 4387"/>
                <a:gd name="T1" fmla="*/ 0 h 1557"/>
                <a:gd name="T2" fmla="*/ 2193 w 4387"/>
                <a:gd name="T3" fmla="*/ 0 h 1557"/>
                <a:gd name="T4" fmla="*/ 0 w 4387"/>
                <a:gd name="T5" fmla="*/ 1556 h 1557"/>
                <a:gd name="T6" fmla="*/ 4386 w 4387"/>
                <a:gd name="T7" fmla="*/ 1556 h 1557"/>
                <a:gd name="T8" fmla="*/ 4386 w 4387"/>
                <a:gd name="T9" fmla="*/ 1556 h 1557"/>
                <a:gd name="T10" fmla="*/ 2193 w 4387"/>
                <a:gd name="T11" fmla="*/ 0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7" h="1557">
                  <a:moveTo>
                    <a:pt x="2193" y="0"/>
                  </a:moveTo>
                  <a:lnTo>
                    <a:pt x="2193" y="0"/>
                  </a:lnTo>
                  <a:cubicBezTo>
                    <a:pt x="1179" y="0"/>
                    <a:pt x="316" y="650"/>
                    <a:pt x="0" y="1556"/>
                  </a:cubicBezTo>
                  <a:lnTo>
                    <a:pt x="4386" y="1556"/>
                  </a:lnTo>
                  <a:lnTo>
                    <a:pt x="4386" y="1556"/>
                  </a:lnTo>
                  <a:cubicBezTo>
                    <a:pt x="4069" y="650"/>
                    <a:pt x="3207" y="0"/>
                    <a:pt x="2193" y="0"/>
                  </a:cubicBezTo>
                </a:path>
              </a:pathLst>
            </a:custGeom>
            <a:solidFill>
              <a:srgbClr val="B5D36E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17" name="Rectángulo 538">
              <a:extLst>
                <a:ext uri="{FF2B5EF4-FFF2-40B4-BE49-F238E27FC236}">
                  <a16:creationId xmlns:a16="http://schemas.microsoft.com/office/drawing/2014/main" id="{83A1CA7F-5D30-8163-9508-15D315A34726}"/>
                </a:ext>
              </a:extLst>
            </p:cNvPr>
            <p:cNvSpPr/>
            <p:nvPr/>
          </p:nvSpPr>
          <p:spPr>
            <a:xfrm>
              <a:off x="1107382" y="4508865"/>
              <a:ext cx="2904800" cy="2094282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 defTabSz="827756">
                <a:spcAft>
                  <a:spcPts val="372"/>
                </a:spcAft>
                <a:defRPr/>
              </a:pPr>
              <a:r>
                <a:rPr kumimoji="0" lang="en-GB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Revise and refocus </a:t>
              </a:r>
              <a:r>
                <a:rPr kumimoji="0" lang="en-GB" sz="1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</a:rPr>
                <a:t>programmes’ area and target groups with findings</a:t>
              </a:r>
              <a:r>
                <a:rPr lang="en-GB" sz="1300" dirty="0">
                  <a:solidFill>
                    <a:srgbClr val="000000"/>
                  </a:solidFill>
                  <a:latin typeface="Roboto"/>
                  <a:ea typeface="Roboto"/>
                  <a:cs typeface="Roboto"/>
                </a:rPr>
                <a:t>, measure attributable impact</a:t>
              </a:r>
              <a:endPara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18" name="Freeform 185">
              <a:extLst>
                <a:ext uri="{FF2B5EF4-FFF2-40B4-BE49-F238E27FC236}">
                  <a16:creationId xmlns:a16="http://schemas.microsoft.com/office/drawing/2014/main" id="{063FBCD4-BD4C-DC44-FD9C-888B9EA99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276" y="3491218"/>
              <a:ext cx="712943" cy="970681"/>
            </a:xfrm>
            <a:custGeom>
              <a:avLst/>
              <a:gdLst>
                <a:gd name="T0" fmla="*/ 356 w 713"/>
                <a:gd name="T1" fmla="*/ 73 h 1127"/>
                <a:gd name="T2" fmla="*/ 356 w 713"/>
                <a:gd name="T3" fmla="*/ 73 h 1127"/>
                <a:gd name="T4" fmla="*/ 73 w 713"/>
                <a:gd name="T5" fmla="*/ 356 h 1127"/>
                <a:gd name="T6" fmla="*/ 73 w 713"/>
                <a:gd name="T7" fmla="*/ 356 h 1127"/>
                <a:gd name="T8" fmla="*/ 231 w 713"/>
                <a:gd name="T9" fmla="*/ 783 h 1127"/>
                <a:gd name="T10" fmla="*/ 231 w 713"/>
                <a:gd name="T11" fmla="*/ 783 h 1127"/>
                <a:gd name="T12" fmla="*/ 361 w 713"/>
                <a:gd name="T13" fmla="*/ 1018 h 1127"/>
                <a:gd name="T14" fmla="*/ 361 w 713"/>
                <a:gd name="T15" fmla="*/ 1018 h 1127"/>
                <a:gd name="T16" fmla="*/ 486 w 713"/>
                <a:gd name="T17" fmla="*/ 784 h 1127"/>
                <a:gd name="T18" fmla="*/ 486 w 713"/>
                <a:gd name="T19" fmla="*/ 784 h 1127"/>
                <a:gd name="T20" fmla="*/ 639 w 713"/>
                <a:gd name="T21" fmla="*/ 356 h 1127"/>
                <a:gd name="T22" fmla="*/ 639 w 713"/>
                <a:gd name="T23" fmla="*/ 356 h 1127"/>
                <a:gd name="T24" fmla="*/ 356 w 713"/>
                <a:gd name="T25" fmla="*/ 73 h 1127"/>
                <a:gd name="T26" fmla="*/ 361 w 713"/>
                <a:gd name="T27" fmla="*/ 1126 h 1127"/>
                <a:gd name="T28" fmla="*/ 361 w 713"/>
                <a:gd name="T29" fmla="*/ 1126 h 1127"/>
                <a:gd name="T30" fmla="*/ 330 w 713"/>
                <a:gd name="T31" fmla="*/ 1109 h 1127"/>
                <a:gd name="T32" fmla="*/ 330 w 713"/>
                <a:gd name="T33" fmla="*/ 1109 h 1127"/>
                <a:gd name="T34" fmla="*/ 166 w 713"/>
                <a:gd name="T35" fmla="*/ 817 h 1127"/>
                <a:gd name="T36" fmla="*/ 166 w 713"/>
                <a:gd name="T37" fmla="*/ 817 h 1127"/>
                <a:gd name="T38" fmla="*/ 0 w 713"/>
                <a:gd name="T39" fmla="*/ 356 h 1127"/>
                <a:gd name="T40" fmla="*/ 0 w 713"/>
                <a:gd name="T41" fmla="*/ 356 h 1127"/>
                <a:gd name="T42" fmla="*/ 356 w 713"/>
                <a:gd name="T43" fmla="*/ 0 h 1127"/>
                <a:gd name="T44" fmla="*/ 356 w 713"/>
                <a:gd name="T45" fmla="*/ 0 h 1127"/>
                <a:gd name="T46" fmla="*/ 712 w 713"/>
                <a:gd name="T47" fmla="*/ 356 h 1127"/>
                <a:gd name="T48" fmla="*/ 712 w 713"/>
                <a:gd name="T49" fmla="*/ 356 h 1127"/>
                <a:gd name="T50" fmla="*/ 551 w 713"/>
                <a:gd name="T51" fmla="*/ 817 h 1127"/>
                <a:gd name="T52" fmla="*/ 551 w 713"/>
                <a:gd name="T53" fmla="*/ 817 h 1127"/>
                <a:gd name="T54" fmla="*/ 393 w 713"/>
                <a:gd name="T55" fmla="*/ 1108 h 1127"/>
                <a:gd name="T56" fmla="*/ 393 w 713"/>
                <a:gd name="T57" fmla="*/ 1108 h 1127"/>
                <a:gd name="T58" fmla="*/ 361 w 713"/>
                <a:gd name="T59" fmla="*/ 1126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13" h="1127">
                  <a:moveTo>
                    <a:pt x="356" y="73"/>
                  </a:moveTo>
                  <a:lnTo>
                    <a:pt x="356" y="73"/>
                  </a:lnTo>
                  <a:cubicBezTo>
                    <a:pt x="200" y="73"/>
                    <a:pt x="73" y="200"/>
                    <a:pt x="73" y="356"/>
                  </a:cubicBezTo>
                  <a:lnTo>
                    <a:pt x="73" y="356"/>
                  </a:lnTo>
                  <a:cubicBezTo>
                    <a:pt x="73" y="411"/>
                    <a:pt x="100" y="530"/>
                    <a:pt x="231" y="783"/>
                  </a:cubicBezTo>
                  <a:lnTo>
                    <a:pt x="231" y="783"/>
                  </a:lnTo>
                  <a:cubicBezTo>
                    <a:pt x="280" y="878"/>
                    <a:pt x="330" y="965"/>
                    <a:pt x="361" y="1018"/>
                  </a:cubicBezTo>
                  <a:lnTo>
                    <a:pt x="361" y="1018"/>
                  </a:lnTo>
                  <a:cubicBezTo>
                    <a:pt x="391" y="965"/>
                    <a:pt x="438" y="879"/>
                    <a:pt x="486" y="784"/>
                  </a:cubicBezTo>
                  <a:lnTo>
                    <a:pt x="486" y="784"/>
                  </a:lnTo>
                  <a:cubicBezTo>
                    <a:pt x="613" y="530"/>
                    <a:pt x="639" y="411"/>
                    <a:pt x="639" y="356"/>
                  </a:cubicBezTo>
                  <a:lnTo>
                    <a:pt x="639" y="356"/>
                  </a:lnTo>
                  <a:cubicBezTo>
                    <a:pt x="639" y="200"/>
                    <a:pt x="512" y="73"/>
                    <a:pt x="356" y="73"/>
                  </a:cubicBezTo>
                  <a:close/>
                  <a:moveTo>
                    <a:pt x="361" y="1126"/>
                  </a:moveTo>
                  <a:lnTo>
                    <a:pt x="361" y="1126"/>
                  </a:lnTo>
                  <a:cubicBezTo>
                    <a:pt x="349" y="1126"/>
                    <a:pt x="337" y="1119"/>
                    <a:pt x="330" y="1109"/>
                  </a:cubicBezTo>
                  <a:lnTo>
                    <a:pt x="330" y="1109"/>
                  </a:lnTo>
                  <a:cubicBezTo>
                    <a:pt x="330" y="1107"/>
                    <a:pt x="247" y="974"/>
                    <a:pt x="166" y="817"/>
                  </a:cubicBezTo>
                  <a:lnTo>
                    <a:pt x="166" y="817"/>
                  </a:lnTo>
                  <a:cubicBezTo>
                    <a:pt x="56" y="603"/>
                    <a:pt x="0" y="448"/>
                    <a:pt x="0" y="356"/>
                  </a:cubicBezTo>
                  <a:lnTo>
                    <a:pt x="0" y="356"/>
                  </a:lnTo>
                  <a:cubicBezTo>
                    <a:pt x="0" y="160"/>
                    <a:pt x="160" y="0"/>
                    <a:pt x="356" y="0"/>
                  </a:cubicBezTo>
                  <a:lnTo>
                    <a:pt x="356" y="0"/>
                  </a:lnTo>
                  <a:cubicBezTo>
                    <a:pt x="552" y="0"/>
                    <a:pt x="712" y="160"/>
                    <a:pt x="712" y="356"/>
                  </a:cubicBezTo>
                  <a:lnTo>
                    <a:pt x="712" y="356"/>
                  </a:lnTo>
                  <a:cubicBezTo>
                    <a:pt x="712" y="448"/>
                    <a:pt x="658" y="603"/>
                    <a:pt x="551" y="817"/>
                  </a:cubicBezTo>
                  <a:lnTo>
                    <a:pt x="551" y="817"/>
                  </a:lnTo>
                  <a:cubicBezTo>
                    <a:pt x="473" y="974"/>
                    <a:pt x="393" y="1107"/>
                    <a:pt x="393" y="1108"/>
                  </a:cubicBezTo>
                  <a:lnTo>
                    <a:pt x="393" y="1108"/>
                  </a:lnTo>
                  <a:cubicBezTo>
                    <a:pt x="386" y="1119"/>
                    <a:pt x="374" y="1126"/>
                    <a:pt x="361" y="1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19" name="Freeform 186">
              <a:extLst>
                <a:ext uri="{FF2B5EF4-FFF2-40B4-BE49-F238E27FC236}">
                  <a16:creationId xmlns:a16="http://schemas.microsoft.com/office/drawing/2014/main" id="{B07015EF-BD90-E678-44D3-04BFC14F0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869" y="3703690"/>
              <a:ext cx="334467" cy="288171"/>
            </a:xfrm>
            <a:custGeom>
              <a:avLst/>
              <a:gdLst>
                <a:gd name="T0" fmla="*/ 166 w 333"/>
                <a:gd name="T1" fmla="*/ 73 h 333"/>
                <a:gd name="T2" fmla="*/ 166 w 333"/>
                <a:gd name="T3" fmla="*/ 73 h 333"/>
                <a:gd name="T4" fmla="*/ 73 w 333"/>
                <a:gd name="T5" fmla="*/ 166 h 333"/>
                <a:gd name="T6" fmla="*/ 73 w 333"/>
                <a:gd name="T7" fmla="*/ 166 h 333"/>
                <a:gd name="T8" fmla="*/ 166 w 333"/>
                <a:gd name="T9" fmla="*/ 259 h 333"/>
                <a:gd name="T10" fmla="*/ 166 w 333"/>
                <a:gd name="T11" fmla="*/ 259 h 333"/>
                <a:gd name="T12" fmla="*/ 259 w 333"/>
                <a:gd name="T13" fmla="*/ 166 h 333"/>
                <a:gd name="T14" fmla="*/ 259 w 333"/>
                <a:gd name="T15" fmla="*/ 166 h 333"/>
                <a:gd name="T16" fmla="*/ 166 w 333"/>
                <a:gd name="T17" fmla="*/ 73 h 333"/>
                <a:gd name="T18" fmla="*/ 166 w 333"/>
                <a:gd name="T19" fmla="*/ 332 h 333"/>
                <a:gd name="T20" fmla="*/ 166 w 333"/>
                <a:gd name="T21" fmla="*/ 332 h 333"/>
                <a:gd name="T22" fmla="*/ 0 w 333"/>
                <a:gd name="T23" fmla="*/ 166 h 333"/>
                <a:gd name="T24" fmla="*/ 0 w 333"/>
                <a:gd name="T25" fmla="*/ 166 h 333"/>
                <a:gd name="T26" fmla="*/ 166 w 333"/>
                <a:gd name="T27" fmla="*/ 0 h 333"/>
                <a:gd name="T28" fmla="*/ 166 w 333"/>
                <a:gd name="T29" fmla="*/ 0 h 333"/>
                <a:gd name="T30" fmla="*/ 332 w 333"/>
                <a:gd name="T31" fmla="*/ 166 h 333"/>
                <a:gd name="T32" fmla="*/ 332 w 333"/>
                <a:gd name="T33" fmla="*/ 166 h 333"/>
                <a:gd name="T34" fmla="*/ 166 w 333"/>
                <a:gd name="T35" fmla="*/ 33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3" h="333">
                  <a:moveTo>
                    <a:pt x="166" y="73"/>
                  </a:moveTo>
                  <a:lnTo>
                    <a:pt x="166" y="73"/>
                  </a:lnTo>
                  <a:cubicBezTo>
                    <a:pt x="115" y="73"/>
                    <a:pt x="73" y="115"/>
                    <a:pt x="73" y="166"/>
                  </a:cubicBezTo>
                  <a:lnTo>
                    <a:pt x="73" y="166"/>
                  </a:lnTo>
                  <a:cubicBezTo>
                    <a:pt x="73" y="217"/>
                    <a:pt x="115" y="259"/>
                    <a:pt x="166" y="259"/>
                  </a:cubicBezTo>
                  <a:lnTo>
                    <a:pt x="166" y="259"/>
                  </a:lnTo>
                  <a:cubicBezTo>
                    <a:pt x="217" y="259"/>
                    <a:pt x="259" y="217"/>
                    <a:pt x="259" y="166"/>
                  </a:cubicBezTo>
                  <a:lnTo>
                    <a:pt x="259" y="166"/>
                  </a:lnTo>
                  <a:cubicBezTo>
                    <a:pt x="259" y="115"/>
                    <a:pt x="217" y="73"/>
                    <a:pt x="166" y="73"/>
                  </a:cubicBezTo>
                  <a:close/>
                  <a:moveTo>
                    <a:pt x="166" y="332"/>
                  </a:moveTo>
                  <a:lnTo>
                    <a:pt x="166" y="332"/>
                  </a:lnTo>
                  <a:cubicBezTo>
                    <a:pt x="75" y="332"/>
                    <a:pt x="0" y="257"/>
                    <a:pt x="0" y="166"/>
                  </a:cubicBezTo>
                  <a:lnTo>
                    <a:pt x="0" y="166"/>
                  </a:lnTo>
                  <a:cubicBezTo>
                    <a:pt x="0" y="74"/>
                    <a:pt x="75" y="0"/>
                    <a:pt x="166" y="0"/>
                  </a:cubicBezTo>
                  <a:lnTo>
                    <a:pt x="166" y="0"/>
                  </a:lnTo>
                  <a:cubicBezTo>
                    <a:pt x="257" y="0"/>
                    <a:pt x="332" y="74"/>
                    <a:pt x="332" y="166"/>
                  </a:cubicBezTo>
                  <a:lnTo>
                    <a:pt x="332" y="166"/>
                  </a:lnTo>
                  <a:cubicBezTo>
                    <a:pt x="332" y="257"/>
                    <a:pt x="257" y="332"/>
                    <a:pt x="166" y="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</p:grpSp>
      <p:pic>
        <p:nvPicPr>
          <p:cNvPr id="748" name="Google Shape;748;p20" descr="Graphical user interface, text, application, emai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85696" y="2933438"/>
            <a:ext cx="7906304" cy="3924562"/>
          </a:xfrm>
          <a:prstGeom prst="rect">
            <a:avLst/>
          </a:prstGeom>
          <a:noFill/>
          <a:ln>
            <a:noFill/>
          </a:ln>
        </p:spPr>
      </p:pic>
      <p:sp>
        <p:nvSpPr>
          <p:cNvPr id="747" name="Google Shape;747;p20"/>
          <p:cNvSpPr txBox="1"/>
          <p:nvPr/>
        </p:nvSpPr>
        <p:spPr>
          <a:xfrm>
            <a:off x="1674838" y="117105"/>
            <a:ext cx="10200442" cy="868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867" tIns="33867" rIns="33867" bIns="33867" anchor="ctr" anchorCtr="0">
            <a:spAutoFit/>
          </a:bodyPr>
          <a:lstStyle/>
          <a:p>
            <a:pPr algn="r">
              <a:buClr>
                <a:srgbClr val="000000"/>
              </a:buClr>
              <a:buSzPts val="4800"/>
            </a:pPr>
            <a:r>
              <a:rPr lang="en-GB" sz="3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 case study of RCT in Rwanda: </a:t>
            </a:r>
            <a:endParaRPr sz="3200" dirty="0"/>
          </a:p>
          <a:p>
            <a:pPr algn="r">
              <a:buClr>
                <a:srgbClr val="000000"/>
              </a:buClr>
              <a:buSzPts val="3600"/>
            </a:pPr>
            <a:r>
              <a:rPr lang="en-GB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Healing of families, communities, and individuals affected by the genocide</a:t>
            </a:r>
            <a:endParaRPr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4F5EDD-BC99-9AE3-2D8D-C37C78258CC8}"/>
              </a:ext>
            </a:extLst>
          </p:cNvPr>
          <p:cNvSpPr txBox="1"/>
          <p:nvPr/>
        </p:nvSpPr>
        <p:spPr>
          <a:xfrm>
            <a:off x="4833258" y="1266901"/>
            <a:ext cx="72498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1600" dirty="0"/>
              <a:t>Multi-Family Healing Spaces: break the intergenerational transmission of trauma and restore relationships within families and community.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1600" dirty="0"/>
              <a:t>Resilience Oriented Therapy: nurturing skills for emotion regulation behavioral self-management and identity development.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1600" dirty="0"/>
              <a:t>Collaborative Livelihoods: enhancing economic resilience through community-based initiatives</a:t>
            </a:r>
          </a:p>
        </p:txBody>
      </p:sp>
    </p:spTree>
    <p:extLst>
      <p:ext uri="{BB962C8B-B14F-4D97-AF65-F5344CB8AC3E}">
        <p14:creationId xmlns:p14="http://schemas.microsoft.com/office/powerpoint/2010/main" val="327130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3_Office Theme">
  <a:themeElements>
    <a:clrScheme name="SeeD-Main colours">
      <a:dk1>
        <a:srgbClr val="000000"/>
      </a:dk1>
      <a:lt1>
        <a:srgbClr val="FFFFFF"/>
      </a:lt1>
      <a:dk2>
        <a:srgbClr val="787D7E"/>
      </a:dk2>
      <a:lt2>
        <a:srgbClr val="E7E6E6"/>
      </a:lt2>
      <a:accent1>
        <a:srgbClr val="EC9822"/>
      </a:accent1>
      <a:accent2>
        <a:srgbClr val="E5B58A"/>
      </a:accent2>
      <a:accent3>
        <a:srgbClr val="F5DF8E"/>
      </a:accent3>
      <a:accent4>
        <a:srgbClr val="6C974E"/>
      </a:accent4>
      <a:accent5>
        <a:srgbClr val="B8D5A5"/>
      </a:accent5>
      <a:accent6>
        <a:srgbClr val="A6CFCF"/>
      </a:accent6>
      <a:hlink>
        <a:srgbClr val="D57A68"/>
      </a:hlink>
      <a:folHlink>
        <a:srgbClr val="9E5A67"/>
      </a:folHlink>
    </a:clrScheme>
    <a:fontScheme name="SeeD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0" ma:contentTypeDescription="Create a new document." ma:contentTypeScope="" ma:versionID="53279e2557891f3cd780657bc2be5a2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764bea3eb9b1a5be8fd57fac5fb459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8E6209-2E53-41E2-87C9-8E6B3883AEB7}">
  <ds:schemaRefs>
    <ds:schemaRef ds:uri="http://schemas.microsoft.com/office/2006/metadata/properties"/>
    <ds:schemaRef ds:uri="http://schemas.microsoft.com/office/infopath/2007/PartnerControls"/>
    <ds:schemaRef ds:uri="f8dfb7e1-4706-40e7-a57f-0821a48a0098"/>
    <ds:schemaRef ds:uri="92491c65-7031-4f25-bacb-91e36373f304"/>
  </ds:schemaRefs>
</ds:datastoreItem>
</file>

<file path=customXml/itemProps2.xml><?xml version="1.0" encoding="utf-8"?>
<ds:datastoreItem xmlns:ds="http://schemas.openxmlformats.org/officeDocument/2006/customXml" ds:itemID="{5DC91F23-2001-4D2F-AB58-A49C327021E4}"/>
</file>

<file path=customXml/itemProps3.xml><?xml version="1.0" encoding="utf-8"?>
<ds:datastoreItem xmlns:ds="http://schemas.openxmlformats.org/officeDocument/2006/customXml" ds:itemID="{1D6D1344-6118-4A11-B510-339414D376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1062</Words>
  <Application>Microsoft Office PowerPoint</Application>
  <PresentationFormat>Widescreen</PresentationFormat>
  <Paragraphs>86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Helvetica Light</vt:lpstr>
      <vt:lpstr>Open Sans</vt:lpstr>
      <vt:lpstr>Roboto</vt:lpstr>
      <vt:lpstr>Roboto Light</vt:lpstr>
      <vt:lpstr>Roboto Medium</vt:lpstr>
      <vt:lpstr>Times New Roman</vt:lpstr>
      <vt:lpstr>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Bertrand Baldet</dc:creator>
  <cp:lastModifiedBy>Bertrand Baldet</cp:lastModifiedBy>
  <cp:revision>137</cp:revision>
  <dcterms:created xsi:type="dcterms:W3CDTF">2024-10-07T07:55:41Z</dcterms:created>
  <dcterms:modified xsi:type="dcterms:W3CDTF">2024-10-08T08:41:01Z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0x010100FF1FFAEF9962944E967B2CAB215BCB79</vt:lpwstr>
  </property>
  <property fmtid="{D5CDD505-2E9C-101B-9397-08002B2CF9AE}" pid="3" name="MediaServiceImageTags">
    <vt:lpwstr/>
  </property>
</Properties>
</file>