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261" r:id="rId6"/>
    <p:sldId id="268" r:id="rId7"/>
    <p:sldId id="266" r:id="rId8"/>
    <p:sldId id="264" r:id="rId9"/>
  </p:sldIdLst>
  <p:sldSz cx="12192000" cy="6858000"/>
  <p:notesSz cx="6858000" cy="9144000"/>
  <p:embeddedFontLst>
    <p:embeddedFont>
      <p:font typeface="Tw Cen MT" panose="020B0602020104020603" pitchFamily="3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Roboto" panose="020B0604020202020204" charset="0"/>
      <p:regular r:id="rId19"/>
      <p:bold r:id="rId20"/>
    </p:embeddedFont>
    <p:embeddedFont>
      <p:font typeface="Arial Black" panose="020B0A04020102020204" pitchFamily="34" charset="0"/>
      <p:bold r:id="rId21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C4340B-59FA-4555-9984-E6BF56743111}" v="13" dt="2024-08-15T13:35:06.0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b="1" dirty="0">
                <a:solidFill>
                  <a:srgbClr val="FF0000"/>
                </a:solidFill>
              </a:rPr>
              <a:t>PROGRESS OF IMPLEMENTAION OF ISSUES RAISED IN BARAZAS CONDUCTED IN </a:t>
            </a:r>
            <a:r>
              <a:rPr lang="en-US" sz="1100" b="1" i="0" u="none" strike="noStrike" baseline="0" dirty="0">
                <a:solidFill>
                  <a:srgbClr val="FF0000"/>
                </a:solidFill>
                <a:effectLst/>
              </a:rPr>
              <a:t> 44 SUB COUNTIES</a:t>
            </a:r>
            <a:r>
              <a:rPr lang="en-US" sz="1100" b="1" dirty="0">
                <a:solidFill>
                  <a:srgbClr val="FF0000"/>
                </a:solidFill>
              </a:rPr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DEF-422C-8456-6F4A2650923A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DEF-422C-8456-6F4A2650923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DEF-422C-8456-6F4A2650923A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DEF-422C-8456-6F4A2650923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Scorecard!$C$4:$F$4</c:f>
              <c:strCache>
                <c:ptCount val="4"/>
                <c:pt idx="0">
                  <c:v>Issues were prioritized, implemented &amp; completed</c:v>
                </c:pt>
                <c:pt idx="1">
                  <c:v>Issues were prioritized &amp; implementation is ongoing</c:v>
                </c:pt>
                <c:pt idx="2">
                  <c:v>Issues were prioritized, implementation started and later on stalled</c:v>
                </c:pt>
                <c:pt idx="3">
                  <c:v>Issues received no action by the responsible MDAs &amp; LGs</c:v>
                </c:pt>
              </c:strCache>
            </c:strRef>
          </c:cat>
          <c:val>
            <c:numRef>
              <c:f>Scorecard!$C$5:$F$5</c:f>
              <c:numCache>
                <c:formatCode>0.0%</c:formatCode>
                <c:ptCount val="4"/>
                <c:pt idx="0">
                  <c:v>0.18</c:v>
                </c:pt>
                <c:pt idx="1">
                  <c:v>0.51</c:v>
                </c:pt>
                <c:pt idx="2">
                  <c:v>0.01</c:v>
                </c:pt>
                <c:pt idx="3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DEF-422C-8456-6F4A265092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0010432"/>
        <c:axId val="380009448"/>
      </c:barChart>
      <c:catAx>
        <c:axId val="38001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009448"/>
        <c:crosses val="autoZero"/>
        <c:auto val="1"/>
        <c:lblAlgn val="ctr"/>
        <c:lblOffset val="100"/>
        <c:noMultiLvlLbl val="0"/>
      </c:catAx>
      <c:valAx>
        <c:axId val="380009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010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pct5">
      <a:fgClr>
        <a:schemeClr val="accent1"/>
      </a:fgClr>
      <a:bgClr>
        <a:schemeClr val="bg1"/>
      </a:bgClr>
    </a:pattFill>
    <a:ln w="76200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3DA78-F3C9-4AB0-B849-19CF9D687E8D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C2D8A-0020-4069-998E-891C7537D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695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C2D8A-0020-4069-998E-891C7537D4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8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04C34D2B-BA72-84BB-9B0C-D57EC1DDB9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black background with yellow circles&#10;&#10;Description automatically generated">
            <a:extLst>
              <a:ext uri="{FF2B5EF4-FFF2-40B4-BE49-F238E27FC236}">
                <a16:creationId xmlns:a16="http://schemas.microsoft.com/office/drawing/2014/main" id="{4E2701FE-AD87-9585-252D-3C896E0A93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94614"/>
            <a:ext cx="2348294" cy="5949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52360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54084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B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6" name="Picture 5" descr="A black and gold pattern&#10;&#10;Description automatically generated">
            <a:extLst>
              <a:ext uri="{FF2B5EF4-FFF2-40B4-BE49-F238E27FC236}">
                <a16:creationId xmlns:a16="http://schemas.microsoft.com/office/drawing/2014/main" id="{8DB91A18-185F-BB0B-1DBD-5D1DDB1A6C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2768" y="-225810"/>
            <a:ext cx="3030303" cy="808081"/>
          </a:xfrm>
          <a:prstGeom prst="rect">
            <a:avLst/>
          </a:prstGeom>
        </p:spPr>
      </p:pic>
      <p:pic>
        <p:nvPicPr>
          <p:cNvPr id="8" name="Picture 7" descr="A black background with yellow stars&#10;&#10;Description automatically generated">
            <a:extLst>
              <a:ext uri="{FF2B5EF4-FFF2-40B4-BE49-F238E27FC236}">
                <a16:creationId xmlns:a16="http://schemas.microsoft.com/office/drawing/2014/main" id="{E0612FA4-5866-EB73-9206-5C7A5C4C26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54968" y="188990"/>
            <a:ext cx="661142" cy="166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1407C2DB-0DC4-968A-495E-D07B395DCC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52360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1pPr>
            <a:lvl2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2pPr>
            <a:lvl3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3pPr>
            <a:lvl4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4pPr>
            <a:lvl5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10/07/2024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85008" y="2843211"/>
            <a:ext cx="8296135" cy="2007879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CITIZEN-BASED MONITORING AND EVALUATION SYSTEMS</a:t>
            </a:r>
            <a:br>
              <a:rPr lang="en-US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3400" i="1" dirty="0">
                <a:solidFill>
                  <a:schemeClr val="tx1"/>
                </a:solidFill>
                <a:latin typeface="Arial Black" panose="020B0A04020102020204" pitchFamily="34" charset="0"/>
              </a:rPr>
              <a:t>(Uganda’s </a:t>
            </a:r>
            <a:r>
              <a:rPr lang="en-GB" sz="3400" i="1" dirty="0">
                <a:solidFill>
                  <a:schemeClr val="tx1"/>
                </a:solidFill>
                <a:latin typeface="Arial Black" panose="020B0A04020102020204" pitchFamily="34" charset="0"/>
              </a:rPr>
              <a:t>Baraza  Programme)  </a:t>
            </a:r>
            <a:r>
              <a:rPr lang="en-GB" sz="2800" i="1" dirty="0" smtClean="0">
                <a:solidFill>
                  <a:srgbClr val="C00000"/>
                </a:solidFill>
              </a:rPr>
              <a:t/>
            </a:r>
            <a:br>
              <a:rPr lang="en-GB" sz="2800" i="1" dirty="0" smtClean="0">
                <a:solidFill>
                  <a:srgbClr val="C00000"/>
                </a:solidFill>
              </a:rPr>
            </a:br>
            <a:endParaRPr lang="en-E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2993108"/>
            <a:ext cx="9144000" cy="19431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GB" sz="2000" b="0" dirty="0" smtClean="0">
              <a:solidFill>
                <a:srgbClr val="523601"/>
              </a:solidFill>
            </a:endParaRPr>
          </a:p>
          <a:p>
            <a:endParaRPr lang="en-ES" sz="2000" b="0" dirty="0">
              <a:solidFill>
                <a:srgbClr val="523601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3523638-70A8-30F0-161D-537D1258B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159" y="5086113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 txBox="1">
            <a:spLocks/>
          </p:cNvSpPr>
          <p:nvPr/>
        </p:nvSpPr>
        <p:spPr>
          <a:xfrm>
            <a:off x="2434773" y="64655"/>
            <a:ext cx="6977082" cy="23905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UGANDA’S BARAZA PROGRAMME: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 txBox="1">
            <a:spLocks/>
          </p:cNvSpPr>
          <p:nvPr/>
        </p:nvSpPr>
        <p:spPr>
          <a:xfrm>
            <a:off x="73074" y="401094"/>
            <a:ext cx="12010901" cy="36306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52360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1600" dirty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rPr>
              <a:t>Background </a:t>
            </a:r>
          </a:p>
          <a:p>
            <a:r>
              <a:rPr lang="en-US" sz="1700" b="0" dirty="0" smtClean="0">
                <a:latin typeface="Tw Cen MT" panose="020B0602020104020603" pitchFamily="34" charset="0"/>
              </a:rPr>
              <a:t>Service </a:t>
            </a:r>
            <a:r>
              <a:rPr lang="en-US" sz="1700" b="0" dirty="0">
                <a:latin typeface="Tw Cen MT" panose="020B0602020104020603" pitchFamily="34" charset="0"/>
              </a:rPr>
              <a:t>delivery is a central concern of the Government of Uganda. </a:t>
            </a:r>
            <a:r>
              <a:rPr lang="en-US" sz="1700" b="0" dirty="0" smtClean="0">
                <a:latin typeface="Tw Cen MT" panose="020B0602020104020603" pitchFamily="34" charset="0"/>
              </a:rPr>
              <a:t>Despite </a:t>
            </a:r>
            <a:r>
              <a:rPr lang="en-US" sz="1700" b="0" dirty="0">
                <a:latin typeface="Tw Cen MT" panose="020B0602020104020603" pitchFamily="34" charset="0"/>
              </a:rPr>
              <a:t>the current decentralization policy, there </a:t>
            </a:r>
            <a:r>
              <a:rPr lang="en-US" sz="1700" b="0" dirty="0" smtClean="0">
                <a:latin typeface="Tw Cen MT" panose="020B0602020104020603" pitchFamily="34" charset="0"/>
              </a:rPr>
              <a:t>have </a:t>
            </a:r>
            <a:r>
              <a:rPr lang="en-US" sz="1700" b="0" dirty="0">
                <a:latin typeface="Tw Cen MT" panose="020B0602020104020603" pitchFamily="34" charset="0"/>
              </a:rPr>
              <a:t>been a number of </a:t>
            </a:r>
            <a:r>
              <a:rPr lang="en-US" sz="1700" b="0" dirty="0" smtClean="0">
                <a:latin typeface="Tw Cen MT" panose="020B0602020104020603" pitchFamily="34" charset="0"/>
              </a:rPr>
              <a:t>challenges prevailing </a:t>
            </a:r>
            <a:r>
              <a:rPr lang="en-US" sz="1700" b="0" dirty="0">
                <a:latin typeface="Tw Cen MT" panose="020B0602020104020603" pitchFamily="34" charset="0"/>
              </a:rPr>
              <a:t>in policy &amp; </a:t>
            </a:r>
            <a:r>
              <a:rPr lang="en-US" sz="1700" b="0" dirty="0" smtClean="0">
                <a:latin typeface="Tw Cen MT" panose="020B0602020104020603" pitchFamily="34" charset="0"/>
              </a:rPr>
              <a:t>programme implementation processes especially at the LLG level (i.e. at </a:t>
            </a:r>
            <a:r>
              <a:rPr lang="en-US" sz="1700" b="0" dirty="0" err="1" smtClean="0">
                <a:latin typeface="Tw Cen MT" panose="020B0602020104020603" pitchFamily="34" charset="0"/>
              </a:rPr>
              <a:t>Sc</a:t>
            </a:r>
            <a:r>
              <a:rPr lang="en-US" sz="1700" b="0" dirty="0" smtClean="0">
                <a:latin typeface="Tw Cen MT" panose="020B0602020104020603" pitchFamily="34" charset="0"/>
              </a:rPr>
              <a:t>, Tc, </a:t>
            </a:r>
            <a:r>
              <a:rPr lang="en-US" sz="1700" b="0" dirty="0" err="1" smtClean="0">
                <a:latin typeface="Tw Cen MT" panose="020B0602020104020603" pitchFamily="34" charset="0"/>
              </a:rPr>
              <a:t>Md</a:t>
            </a:r>
            <a:r>
              <a:rPr lang="en-US" sz="1700" b="0" dirty="0" smtClean="0">
                <a:latin typeface="Tw Cen MT" panose="020B0602020104020603" pitchFamily="34" charset="0"/>
              </a:rPr>
              <a:t> &amp; Cd levels).</a:t>
            </a:r>
          </a:p>
          <a:p>
            <a:endParaRPr lang="en-US" sz="1000" b="0" dirty="0" smtClean="0">
              <a:latin typeface="Tw Cen MT" panose="020B0602020104020603" pitchFamily="34" charset="0"/>
            </a:endParaRPr>
          </a:p>
          <a:p>
            <a:r>
              <a:rPr lang="en-US" sz="1700" b="0" dirty="0" smtClean="0">
                <a:latin typeface="Tw Cen MT" panose="020B0602020104020603" pitchFamily="34" charset="0"/>
              </a:rPr>
              <a:t>The challenges are often attributed </a:t>
            </a:r>
            <a:r>
              <a:rPr lang="en-US" sz="1700" b="0" dirty="0">
                <a:latin typeface="Tw Cen MT" panose="020B0602020104020603" pitchFamily="34" charset="0"/>
              </a:rPr>
              <a:t>to the wider </a:t>
            </a:r>
            <a:r>
              <a:rPr lang="en-US" sz="1700" b="0" dirty="0" smtClean="0">
                <a:latin typeface="Tw Cen MT" panose="020B0602020104020603" pitchFamily="34" charset="0"/>
              </a:rPr>
              <a:t>gap </a:t>
            </a:r>
            <a:r>
              <a:rPr lang="en-US" sz="1700" b="0" dirty="0">
                <a:latin typeface="Tw Cen MT" panose="020B0602020104020603" pitchFamily="34" charset="0"/>
              </a:rPr>
              <a:t>and long </a:t>
            </a:r>
            <a:r>
              <a:rPr lang="en-US" sz="1700" b="0" dirty="0" smtClean="0">
                <a:latin typeface="Tw Cen MT" panose="020B0602020104020603" pitchFamily="34" charset="0"/>
              </a:rPr>
              <a:t>routes that exist between </a:t>
            </a:r>
            <a:r>
              <a:rPr lang="en-US" sz="1700" b="0" dirty="0">
                <a:latin typeface="Tw Cen MT" panose="020B0602020104020603" pitchFamily="34" charset="0"/>
              </a:rPr>
              <a:t>beneficiaries </a:t>
            </a:r>
            <a:r>
              <a:rPr lang="en-US" sz="1700" b="0" dirty="0" smtClean="0">
                <a:latin typeface="Tw Cen MT" panose="020B0602020104020603" pitchFamily="34" charset="0"/>
              </a:rPr>
              <a:t>&amp; implementers of public policy / programmes. </a:t>
            </a:r>
            <a:r>
              <a:rPr lang="en-US" sz="1700" b="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OPM later introduced innovative</a:t>
            </a:r>
            <a:r>
              <a:rPr lang="en-US" sz="1700" b="0" dirty="0">
                <a:solidFill>
                  <a:srgbClr val="00B050"/>
                </a:solidFill>
                <a:latin typeface="Arial Black" panose="020B0A04020102020204" pitchFamily="34" charset="0"/>
              </a:rPr>
              <a:t> </a:t>
            </a:r>
            <a:r>
              <a:rPr lang="en-US" sz="1700" b="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&amp; </a:t>
            </a:r>
            <a:r>
              <a:rPr lang="en-US" sz="1700" b="0" dirty="0">
                <a:solidFill>
                  <a:srgbClr val="00B050"/>
                </a:solidFill>
                <a:latin typeface="Arial Black" panose="020B0A04020102020204" pitchFamily="34" charset="0"/>
              </a:rPr>
              <a:t>impactful approaches </a:t>
            </a:r>
            <a:r>
              <a:rPr lang="en-US" sz="1700" b="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to mitigate the service delivery challenges &amp; gaps. </a:t>
            </a:r>
            <a:endParaRPr lang="en-US" sz="1700" b="0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r>
              <a:rPr lang="en-US" sz="1700" b="0" dirty="0">
                <a:latin typeface="Tw Cen MT" panose="020B0602020104020603" pitchFamily="34" charset="0"/>
              </a:rPr>
              <a:t> </a:t>
            </a:r>
          </a:p>
          <a:p>
            <a:r>
              <a:rPr lang="en-US" sz="1700" b="0" dirty="0" smtClean="0">
                <a:latin typeface="Tw Cen MT" panose="020B0602020104020603" pitchFamily="34" charset="0"/>
              </a:rPr>
              <a:t>In 2009, the </a:t>
            </a:r>
            <a:r>
              <a:rPr lang="en-US" sz="1700" i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Baraza Programme </a:t>
            </a:r>
            <a:r>
              <a:rPr lang="en-US" sz="1700" b="0" dirty="0" smtClean="0">
                <a:latin typeface="Tw Cen MT" panose="020B0602020104020603" pitchFamily="34" charset="0"/>
              </a:rPr>
              <a:t>was therefore established as one of the M&amp;E tools to strengthen the </a:t>
            </a:r>
            <a:r>
              <a:rPr lang="en-US" sz="1700" b="0" dirty="0">
                <a:latin typeface="Tw Cen MT" panose="020B0602020104020603" pitchFamily="34" charset="0"/>
              </a:rPr>
              <a:t>decentralization </a:t>
            </a:r>
            <a:r>
              <a:rPr lang="en-US" sz="1700" b="0" dirty="0" smtClean="0">
                <a:latin typeface="Tw Cen MT" panose="020B0602020104020603" pitchFamily="34" charset="0"/>
              </a:rPr>
              <a:t>policy in Uganda.</a:t>
            </a:r>
          </a:p>
          <a:p>
            <a:endParaRPr lang="en-US" sz="1050" b="0" dirty="0" smtClean="0">
              <a:latin typeface="Tw Cen MT" panose="020B0602020104020603" pitchFamily="34" charset="0"/>
            </a:endParaRPr>
          </a:p>
          <a:p>
            <a:r>
              <a:rPr lang="en-GB" altLang="en-US" sz="1700" b="0" dirty="0" smtClean="0">
                <a:latin typeface="Tw Cen MT" panose="020B0602020104020603" pitchFamily="34" charset="0"/>
              </a:rPr>
              <a:t>The tool creates a platform through which </a:t>
            </a:r>
            <a:r>
              <a:rPr lang="en-GB" altLang="en-US" sz="1700" b="0" u="sng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stakeholders</a:t>
            </a:r>
            <a:r>
              <a:rPr lang="en-GB" altLang="en-US" sz="1700" b="0" dirty="0" smtClean="0">
                <a:latin typeface="Tw Cen MT" panose="020B0602020104020603" pitchFamily="34" charset="0"/>
              </a:rPr>
              <a:t> get engaged in routine assessment of public programme implementation progress. </a:t>
            </a:r>
            <a:r>
              <a:rPr lang="en-GB" altLang="en-US" sz="1700" b="0" i="1" dirty="0" smtClean="0">
                <a:latin typeface="Tw Cen MT" panose="020B0602020104020603" pitchFamily="34" charset="0"/>
              </a:rPr>
              <a:t>(</a:t>
            </a:r>
            <a:r>
              <a:rPr lang="en-GB" altLang="en-US" sz="1700" i="1" dirty="0" smtClean="0">
                <a:latin typeface="Tw Cen MT" panose="020B0602020104020603" pitchFamily="34" charset="0"/>
              </a:rPr>
              <a:t>Ministers, MPs, CG&amp;LG officials, CSOs, </a:t>
            </a:r>
            <a:r>
              <a:rPr lang="en-GB" altLang="en-US" sz="1700" i="1" dirty="0">
                <a:latin typeface="Tw Cen MT" panose="020B0602020104020603" pitchFamily="34" charset="0"/>
              </a:rPr>
              <a:t>Partners</a:t>
            </a:r>
            <a:r>
              <a:rPr lang="en-GB" altLang="en-US" sz="1700" i="1" dirty="0" smtClean="0">
                <a:latin typeface="Tw Cen MT" panose="020B0602020104020603" pitchFamily="34" charset="0"/>
              </a:rPr>
              <a:t>, IRCs, Cultural leaders, Citizens</a:t>
            </a:r>
            <a:r>
              <a:rPr lang="en-GB" altLang="en-US" sz="1700" i="1" dirty="0">
                <a:latin typeface="Tw Cen MT" panose="020B0602020104020603" pitchFamily="34" charset="0"/>
              </a:rPr>
              <a:t>, </a:t>
            </a:r>
            <a:r>
              <a:rPr lang="en-GB" altLang="en-US" sz="1700" i="1" dirty="0" smtClean="0">
                <a:latin typeface="Tw Cen MT" panose="020B0602020104020603" pitchFamily="34" charset="0"/>
              </a:rPr>
              <a:t>etc</a:t>
            </a:r>
            <a:r>
              <a:rPr lang="en-GB" altLang="en-US" sz="1700" b="0" i="1" dirty="0" smtClean="0">
                <a:latin typeface="Tw Cen MT" panose="020B0602020104020603" pitchFamily="34" charset="0"/>
              </a:rPr>
              <a:t>.) </a:t>
            </a:r>
          </a:p>
          <a:p>
            <a:endParaRPr lang="en-GB" altLang="en-US" sz="1000" b="0" dirty="0" smtClean="0">
              <a:latin typeface="Tw Cen MT" panose="020B0602020104020603" pitchFamily="34" charset="0"/>
            </a:endParaRPr>
          </a:p>
          <a:p>
            <a:r>
              <a:rPr lang="en-GB" altLang="en-US" sz="1700" b="0" dirty="0" smtClean="0">
                <a:latin typeface="Tw Cen MT" panose="020B0602020104020603" pitchFamily="34" charset="0"/>
              </a:rPr>
              <a:t>It involves qualitative and quantitative examination of progress &amp; results from public services i.e. looking at </a:t>
            </a:r>
            <a:r>
              <a:rPr lang="en-US" sz="1700" b="0" dirty="0" smtClean="0">
                <a:latin typeface="Tw Cen MT" panose="020B0602020104020603" pitchFamily="34" charset="0"/>
              </a:rPr>
              <a:t>programmes whose implementation is on-going (</a:t>
            </a:r>
            <a:r>
              <a:rPr lang="en-US" sz="1700" dirty="0" smtClean="0">
                <a:latin typeface="Arial Black" panose="020B0A04020102020204" pitchFamily="34" charset="0"/>
              </a:rPr>
              <a:t>M</a:t>
            </a:r>
            <a:r>
              <a:rPr lang="en-US" sz="1700" b="0" dirty="0" smtClean="0">
                <a:latin typeface="Tw Cen MT" panose="020B0602020104020603" pitchFamily="34" charset="0"/>
              </a:rPr>
              <a:t>) or already completed (</a:t>
            </a:r>
            <a:r>
              <a:rPr lang="en-US" sz="1700" dirty="0">
                <a:latin typeface="Arial Black" panose="020B0A04020102020204" pitchFamily="34" charset="0"/>
              </a:rPr>
              <a:t>E</a:t>
            </a:r>
            <a:r>
              <a:rPr lang="en-US" sz="1700" b="0" dirty="0" smtClean="0">
                <a:latin typeface="Tw Cen MT" panose="020B0602020104020603" pitchFamily="34" charset="0"/>
              </a:rPr>
              <a:t>).</a:t>
            </a:r>
            <a:endParaRPr lang="en-US" sz="1700" b="0" dirty="0">
              <a:latin typeface="Tw Cen MT" panose="020B06020201040206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24630" y="4148468"/>
            <a:ext cx="1997363" cy="35441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Policymakers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4631" y="4565607"/>
            <a:ext cx="1997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Black" panose="020B0A04020102020204" pitchFamily="34" charset="0"/>
              </a:rPr>
              <a:t>Long route</a:t>
            </a:r>
          </a:p>
        </p:txBody>
      </p:sp>
      <p:sp>
        <p:nvSpPr>
          <p:cNvPr id="9" name="Rectangle 8"/>
          <p:cNvSpPr/>
          <p:nvPr/>
        </p:nvSpPr>
        <p:spPr>
          <a:xfrm>
            <a:off x="1897439" y="5764546"/>
            <a:ext cx="1905000" cy="3680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Citizens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247109" y="5748381"/>
            <a:ext cx="1760059" cy="3680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Implementers </a:t>
            </a:r>
          </a:p>
        </p:txBody>
      </p:sp>
      <p:cxnSp>
        <p:nvCxnSpPr>
          <p:cNvPr id="13" name="Straight Arrow Connector 12"/>
          <p:cNvCxnSpPr>
            <a:endCxn id="10" idx="0"/>
          </p:cNvCxnSpPr>
          <p:nvPr/>
        </p:nvCxnSpPr>
        <p:spPr>
          <a:xfrm>
            <a:off x="6930430" y="4462069"/>
            <a:ext cx="3196709" cy="12863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059709" y="4462069"/>
            <a:ext cx="2856484" cy="13024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810876" y="5978659"/>
            <a:ext cx="5427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24631" y="5978659"/>
            <a:ext cx="2117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Black" panose="020B0A04020102020204" pitchFamily="34" charset="0"/>
              </a:rPr>
              <a:t>Short route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233813" y="4580997"/>
            <a:ext cx="1726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Arial Black" panose="020B0A04020102020204" pitchFamily="34" charset="0"/>
              </a:rPr>
              <a:t>(World Bank 2004)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74674" y="4411718"/>
            <a:ext cx="2014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dirty="0" smtClean="0">
                <a:latin typeface="Arial Black" panose="020B0A04020102020204" pitchFamily="34" charset="0"/>
              </a:rPr>
              <a:t>Our Approach </a:t>
            </a:r>
            <a:endParaRPr lang="en-GB" altLang="en-US" sz="1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" y="83891"/>
            <a:ext cx="12127345" cy="327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rgbClr val="523601"/>
              </a:buClr>
              <a:defRPr/>
            </a:pPr>
            <a:r>
              <a:rPr lang="en-GB" altLang="en-US" sz="1600" b="1" dirty="0">
                <a:latin typeface="Arial Black" panose="020B0A04020102020204" pitchFamily="34" charset="0"/>
              </a:rPr>
              <a:t>Programme Purpose</a:t>
            </a:r>
            <a:r>
              <a:rPr lang="en-GB" altLang="en-US" sz="1600" b="1" dirty="0" smtClean="0">
                <a:latin typeface="Arial Black" panose="020B0A04020102020204" pitchFamily="34" charset="0"/>
              </a:rPr>
              <a:t>: </a:t>
            </a:r>
            <a:r>
              <a:rPr lang="en-GB" altLang="en-US" sz="1700" dirty="0" smtClean="0">
                <a:solidFill>
                  <a:srgbClr val="523601"/>
                </a:solidFill>
                <a:latin typeface="Tw Cen MT" panose="020B0602020104020603" pitchFamily="34" charset="0"/>
                <a:ea typeface="+mj-ea"/>
                <a:cs typeface="+mj-cs"/>
              </a:rPr>
              <a:t>To </a:t>
            </a:r>
            <a:r>
              <a:rPr lang="en-GB" altLang="en-US" sz="1700" dirty="0">
                <a:solidFill>
                  <a:srgbClr val="523601"/>
                </a:solidFill>
                <a:latin typeface="Tw Cen MT" panose="020B0602020104020603" pitchFamily="34" charset="0"/>
                <a:ea typeface="+mj-ea"/>
                <a:cs typeface="+mj-cs"/>
              </a:rPr>
              <a:t>enhance good governance through creation of avenues for citizens to task public leaders for accountability.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2" y="806914"/>
            <a:ext cx="12127345" cy="1976071"/>
          </a:xfrm>
        </p:spPr>
        <p:txBody>
          <a:bodyPr>
            <a:noAutofit/>
          </a:bodyPr>
          <a:lstStyle/>
          <a:p>
            <a:pPr marL="596900" lvl="0" indent="-514350">
              <a:buClrTx/>
              <a:buFont typeface="+mj-lt"/>
              <a:buAutoNum type="arabicPeriod"/>
            </a:pPr>
            <a:r>
              <a:rPr lang="en-US" sz="1700" dirty="0" smtClean="0">
                <a:latin typeface="Tw Cen MT" panose="020B0602020104020603" pitchFamily="34" charset="0"/>
                <a:ea typeface="+mj-ea"/>
                <a:cs typeface="+mj-cs"/>
              </a:rPr>
              <a:t>To strengthen </a:t>
            </a:r>
            <a:r>
              <a:rPr lang="en-US" sz="1700" dirty="0">
                <a:latin typeface="Tw Cen MT" panose="020B0602020104020603" pitchFamily="34" charset="0"/>
                <a:ea typeface="+mj-ea"/>
                <a:cs typeface="+mj-cs"/>
              </a:rPr>
              <a:t>citizens’ rights to good services, </a:t>
            </a:r>
            <a:r>
              <a:rPr lang="en-US" sz="1700" dirty="0" smtClean="0">
                <a:latin typeface="Tw Cen MT" panose="020B0602020104020603" pitchFamily="34" charset="0"/>
                <a:ea typeface="+mj-ea"/>
                <a:cs typeface="+mj-cs"/>
              </a:rPr>
              <a:t>gender-responsiveness and </a:t>
            </a:r>
            <a:r>
              <a:rPr lang="en-US" sz="1700" dirty="0">
                <a:latin typeface="Tw Cen MT" panose="020B0602020104020603" pitchFamily="34" charset="0"/>
                <a:ea typeface="+mj-ea"/>
                <a:cs typeface="+mj-cs"/>
              </a:rPr>
              <a:t>the rule of law (Chap1 of the Const. of Uganda)</a:t>
            </a:r>
          </a:p>
          <a:p>
            <a:pPr marL="596900" indent="-514350">
              <a:buClrTx/>
              <a:buFont typeface="+mj-lt"/>
              <a:buAutoNum type="arabicPeriod"/>
            </a:pPr>
            <a:r>
              <a:rPr lang="sw-KE" sz="1700" dirty="0" smtClean="0">
                <a:latin typeface="Tw Cen MT" panose="020B0602020104020603" pitchFamily="34" charset="0"/>
                <a:ea typeface="+mj-ea"/>
                <a:cs typeface="+mj-cs"/>
              </a:rPr>
              <a:t>To empower </a:t>
            </a:r>
            <a:r>
              <a:rPr lang="sw-KE" sz="1700" dirty="0">
                <a:latin typeface="Tw Cen MT" panose="020B0602020104020603" pitchFamily="34" charset="0"/>
                <a:ea typeface="+mj-ea"/>
                <a:cs typeface="+mj-cs"/>
              </a:rPr>
              <a:t>the beneficiaries </a:t>
            </a:r>
            <a:r>
              <a:rPr lang="sw-KE" sz="1700" dirty="0" smtClean="0">
                <a:latin typeface="Tw Cen MT" panose="020B0602020104020603" pitchFamily="34" charset="0"/>
                <a:ea typeface="+mj-ea"/>
                <a:cs typeface="+mj-cs"/>
              </a:rPr>
              <a:t>thru </a:t>
            </a:r>
            <a:r>
              <a:rPr lang="en-GB" altLang="en-US" sz="1700" dirty="0">
                <a:latin typeface="Tw Cen MT" panose="020B0602020104020603" pitchFamily="34" charset="0"/>
              </a:rPr>
              <a:t>the otherwise inaccessible public Information (Uganda’s Access to Information Act 2005</a:t>
            </a:r>
            <a:r>
              <a:rPr lang="en-GB" altLang="en-US" sz="1700" dirty="0" smtClean="0">
                <a:latin typeface="Tw Cen MT" panose="020B0602020104020603" pitchFamily="34" charset="0"/>
              </a:rPr>
              <a:t>).</a:t>
            </a:r>
            <a:endParaRPr lang="sw-KE" sz="1700" dirty="0">
              <a:latin typeface="Tw Cen MT" panose="020B0602020104020603" pitchFamily="34" charset="0"/>
              <a:ea typeface="+mj-ea"/>
              <a:cs typeface="+mj-cs"/>
            </a:endParaRPr>
          </a:p>
          <a:p>
            <a:pPr marL="596900" lvl="0" indent="-514350" algn="just">
              <a:buClrTx/>
              <a:buFont typeface="+mj-lt"/>
              <a:buAutoNum type="arabicPeriod"/>
            </a:pPr>
            <a:r>
              <a:rPr lang="sw-KE" sz="1700" dirty="0" smtClean="0">
                <a:latin typeface="Tw Cen MT" panose="020B0602020104020603" pitchFamily="34" charset="0"/>
                <a:ea typeface="+mj-ea"/>
                <a:cs typeface="+mj-cs"/>
              </a:rPr>
              <a:t>To enhance </a:t>
            </a:r>
            <a:r>
              <a:rPr lang="sw-KE" sz="1700" dirty="0">
                <a:latin typeface="Tw Cen MT" panose="020B0602020104020603" pitchFamily="34" charset="0"/>
                <a:ea typeface="+mj-ea"/>
                <a:cs typeface="+mj-cs"/>
              </a:rPr>
              <a:t>Government’s responsiveness to citizens’ development concerns.</a:t>
            </a:r>
          </a:p>
          <a:p>
            <a:pPr marL="596900" indent="-514350" algn="just">
              <a:buClrTx/>
              <a:buFont typeface="+mj-lt"/>
              <a:buAutoNum type="arabicPeriod"/>
            </a:pPr>
            <a:r>
              <a:rPr lang="sw-KE" sz="1700" dirty="0" smtClean="0">
                <a:latin typeface="Tw Cen MT" panose="020B0602020104020603" pitchFamily="34" charset="0"/>
                <a:ea typeface="+mj-ea"/>
                <a:cs typeface="+mj-cs"/>
              </a:rPr>
              <a:t>To popularise </a:t>
            </a:r>
            <a:r>
              <a:rPr lang="sw-KE" sz="1700" dirty="0">
                <a:latin typeface="Tw Cen MT" panose="020B0602020104020603" pitchFamily="34" charset="0"/>
                <a:ea typeface="+mj-ea"/>
                <a:cs typeface="+mj-cs"/>
              </a:rPr>
              <a:t>Government policies &amp; </a:t>
            </a:r>
            <a:r>
              <a:rPr lang="sw-KE" sz="1700" dirty="0" smtClean="0">
                <a:latin typeface="Tw Cen MT" panose="020B0602020104020603" pitchFamily="34" charset="0"/>
                <a:ea typeface="+mj-ea"/>
                <a:cs typeface="+mj-cs"/>
              </a:rPr>
              <a:t>programmes</a:t>
            </a:r>
            <a:r>
              <a:rPr lang="en-GB" altLang="en-US" sz="1700" dirty="0">
                <a:latin typeface="Tw Cen MT" panose="020B0602020104020603" pitchFamily="34" charset="0"/>
              </a:rPr>
              <a:t> </a:t>
            </a:r>
            <a:r>
              <a:rPr lang="en-GB" altLang="en-US" sz="1700" dirty="0" smtClean="0">
                <a:latin typeface="Tw Cen MT" panose="020B0602020104020603" pitchFamily="34" charset="0"/>
              </a:rPr>
              <a:t>thru mobilisation </a:t>
            </a:r>
            <a:r>
              <a:rPr lang="en-GB" altLang="en-US" sz="1700" dirty="0">
                <a:latin typeface="Tw Cen MT" panose="020B0602020104020603" pitchFamily="34" charset="0"/>
              </a:rPr>
              <a:t>and engagement of citizens &amp; other stakeholders in PM&amp;E of service delivery &amp; results</a:t>
            </a:r>
            <a:r>
              <a:rPr lang="sw-KE" sz="1700" dirty="0" smtClean="0">
                <a:latin typeface="Tw Cen MT" panose="020B0602020104020603" pitchFamily="34" charset="0"/>
                <a:ea typeface="+mj-ea"/>
                <a:cs typeface="+mj-cs"/>
              </a:rPr>
              <a:t>. </a:t>
            </a:r>
            <a:endParaRPr lang="sw-KE" sz="1700" dirty="0">
              <a:latin typeface="Tw Cen MT" panose="020B0602020104020603" pitchFamily="34" charset="0"/>
              <a:ea typeface="+mj-ea"/>
              <a:cs typeface="+mj-cs"/>
            </a:endParaRPr>
          </a:p>
          <a:p>
            <a:pPr marL="596900" indent="-514350" algn="just">
              <a:buClrTx/>
              <a:buFont typeface="+mj-lt"/>
              <a:buAutoNum type="arabicPeriod"/>
            </a:pPr>
            <a:r>
              <a:rPr lang="sw-KE" sz="1700" dirty="0" smtClean="0">
                <a:latin typeface="Tw Cen MT" panose="020B0602020104020603" pitchFamily="34" charset="0"/>
                <a:ea typeface="+mj-ea"/>
                <a:cs typeface="+mj-cs"/>
              </a:rPr>
              <a:t>To localise and popularise </a:t>
            </a:r>
            <a:r>
              <a:rPr lang="sw-KE" sz="1700" dirty="0">
                <a:latin typeface="Tw Cen MT" panose="020B0602020104020603" pitchFamily="34" charset="0"/>
                <a:ea typeface="+mj-ea"/>
                <a:cs typeface="+mj-cs"/>
              </a:rPr>
              <a:t>the NDP &amp; the SDGs implementation process </a:t>
            </a:r>
            <a:r>
              <a:rPr lang="sw-KE" sz="1700" dirty="0" smtClean="0">
                <a:latin typeface="Tw Cen MT" panose="020B0602020104020603" pitchFamily="34" charset="0"/>
                <a:ea typeface="+mj-ea"/>
                <a:cs typeface="+mj-cs"/>
              </a:rPr>
              <a:t>&amp; progress (</a:t>
            </a:r>
            <a:r>
              <a:rPr lang="sw-KE" sz="1700" i="1" dirty="0" smtClean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+mj-cs"/>
              </a:rPr>
              <a:t>Leaving </a:t>
            </a:r>
            <a:r>
              <a:rPr lang="sw-KE" sz="1700" i="1" dirty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+mj-cs"/>
              </a:rPr>
              <a:t>no one behind </a:t>
            </a:r>
            <a:r>
              <a:rPr lang="sw-KE" sz="1700" i="1" dirty="0" smtClean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+mj-cs"/>
              </a:rPr>
              <a:t>!)</a:t>
            </a:r>
            <a:endParaRPr lang="en-GB" altLang="en-US" sz="1700" i="1" dirty="0">
              <a:solidFill>
                <a:srgbClr val="FF0000"/>
              </a:solidFill>
              <a:latin typeface="Tw Cen MT" panose="020B0602020104020603" pitchFamily="34" charset="0"/>
              <a:ea typeface="+mj-ea"/>
              <a:cs typeface="+mj-cs"/>
            </a:endParaRPr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 txBox="1">
            <a:spLocks/>
          </p:cNvSpPr>
          <p:nvPr/>
        </p:nvSpPr>
        <p:spPr>
          <a:xfrm>
            <a:off x="-1" y="514589"/>
            <a:ext cx="2947217" cy="268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  <a:defRPr/>
            </a:pPr>
            <a:r>
              <a:rPr lang="en-GB" sz="1600" b="1" dirty="0">
                <a:solidFill>
                  <a:schemeClr val="tx1"/>
                </a:solidFill>
                <a:latin typeface="Arial Black" panose="020B0A04020102020204" pitchFamily="34" charset="0"/>
              </a:rPr>
              <a:t>Key Objectives:</a:t>
            </a:r>
            <a:endParaRPr lang="en-US" sz="16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05680" y="2954319"/>
            <a:ext cx="2595418" cy="30864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rPr>
              <a:t>Baraza Logical Model </a:t>
            </a:r>
            <a:endParaRPr lang="en-GB" sz="1600" dirty="0">
              <a:solidFill>
                <a:schemeClr val="tx1"/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31889" y="3274232"/>
            <a:ext cx="1143000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Inputs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0592998" y="3244628"/>
            <a:ext cx="1534346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Impact 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215926" y="3275284"/>
            <a:ext cx="1143000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Activities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5639043" y="3286910"/>
            <a:ext cx="1143000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puts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8208960" y="3274232"/>
            <a:ext cx="1241037" cy="5715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Outcomes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" name="Right Arrow 24"/>
          <p:cNvSpPr/>
          <p:nvPr/>
        </p:nvSpPr>
        <p:spPr>
          <a:xfrm flipV="1">
            <a:off x="1974958" y="3567867"/>
            <a:ext cx="1266194" cy="1841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Right Arrow 27"/>
          <p:cNvSpPr/>
          <p:nvPr/>
        </p:nvSpPr>
        <p:spPr>
          <a:xfrm flipV="1">
            <a:off x="4372849" y="3530378"/>
            <a:ext cx="1266194" cy="1841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Right Arrow 28"/>
          <p:cNvSpPr/>
          <p:nvPr/>
        </p:nvSpPr>
        <p:spPr>
          <a:xfrm flipV="1">
            <a:off x="6791763" y="3475773"/>
            <a:ext cx="1417197" cy="18897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2" name="Right Arrow 31"/>
          <p:cNvSpPr/>
          <p:nvPr/>
        </p:nvSpPr>
        <p:spPr>
          <a:xfrm flipV="1">
            <a:off x="9449997" y="3420917"/>
            <a:ext cx="1148244" cy="1469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10592998" y="3031246"/>
            <a:ext cx="1440042" cy="2133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4" name="Right Arrow 33"/>
          <p:cNvSpPr/>
          <p:nvPr/>
        </p:nvSpPr>
        <p:spPr>
          <a:xfrm>
            <a:off x="8208960" y="3070485"/>
            <a:ext cx="1803258" cy="16106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5" name="Left Arrow 34"/>
          <p:cNvSpPr/>
          <p:nvPr/>
        </p:nvSpPr>
        <p:spPr>
          <a:xfrm>
            <a:off x="4347453" y="3084295"/>
            <a:ext cx="1316986" cy="13851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9735128" y="2733657"/>
            <a:ext cx="21658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ounded Rectangle 19"/>
          <p:cNvSpPr>
            <a:spLocks noChangeArrowheads="1"/>
          </p:cNvSpPr>
          <p:nvPr/>
        </p:nvSpPr>
        <p:spPr bwMode="auto">
          <a:xfrm>
            <a:off x="73581" y="3849055"/>
            <a:ext cx="1831657" cy="2302326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 Resources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Financial </a:t>
            </a:r>
            <a:endParaRPr lang="en-US" alt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Resources 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Stationary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Training materials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Equipment (Cars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ICT)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Fuel</a:t>
            </a:r>
          </a:p>
        </p:txBody>
      </p:sp>
      <p:sp>
        <p:nvSpPr>
          <p:cNvPr id="38" name="Rounded Rectangle 17"/>
          <p:cNvSpPr>
            <a:spLocks noChangeArrowheads="1"/>
          </p:cNvSpPr>
          <p:nvPr/>
        </p:nvSpPr>
        <p:spPr bwMode="auto">
          <a:xfrm>
            <a:off x="1998842" y="3870003"/>
            <a:ext cx="2563922" cy="2293089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Coordinate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stakeholders 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Mobilize &amp;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sensitize </a:t>
            </a: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citizens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LG orientations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 local  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resource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persons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Hire equipment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Barazas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Generate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Baraza Reports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 follow up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Generate Follow up reports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Rounded Rectangle 22"/>
          <p:cNvSpPr>
            <a:spLocks noChangeArrowheads="1"/>
          </p:cNvSpPr>
          <p:nvPr/>
        </p:nvSpPr>
        <p:spPr bwMode="auto">
          <a:xfrm>
            <a:off x="4693772" y="3866293"/>
            <a:ext cx="3223457" cy="2302326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Stakeholders coordinated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Citizens mobilized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LG orientations conducted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Local resource persons trained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Equipment hired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Barazas conducted </a:t>
            </a:r>
            <a:endParaRPr lang="en-US" alt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NDP &amp; SDGs localized &amp; popularized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Baraza Report generated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 up conducted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 up reports generated </a:t>
            </a:r>
          </a:p>
        </p:txBody>
      </p:sp>
      <p:sp>
        <p:nvSpPr>
          <p:cNvPr id="40" name="Rounded Rectangle 21"/>
          <p:cNvSpPr>
            <a:spLocks noChangeArrowheads="1"/>
          </p:cNvSpPr>
          <p:nvPr/>
        </p:nvSpPr>
        <p:spPr bwMode="auto">
          <a:xfrm>
            <a:off x="7970663" y="3862061"/>
            <a:ext cx="2699183" cy="2308972"/>
          </a:xfrm>
          <a:prstGeom prst="roundRect">
            <a:avLst>
              <a:gd name="adj" fmla="val 16667"/>
            </a:avLst>
          </a:prstGeom>
          <a:solidFill>
            <a:srgbClr val="5B9BD5"/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Increased citizens’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basic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M&amp;E.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Improved civic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planning &amp;   governance.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Empowered citizens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knowledge of their rights.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Increased citizens’ knowledge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national, regional &amp; global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dev’t priorities.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1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Rounded Rectangle 20"/>
          <p:cNvSpPr>
            <a:spLocks noChangeArrowheads="1"/>
          </p:cNvSpPr>
          <p:nvPr/>
        </p:nvSpPr>
        <p:spPr bwMode="auto">
          <a:xfrm>
            <a:off x="10760685" y="3845731"/>
            <a:ext cx="1366657" cy="2305649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Improved </a:t>
            </a:r>
          </a:p>
          <a:p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citizens</a:t>
            </a: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</a:t>
            </a:r>
            <a:endParaRPr lang="en-US" alt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mindset </a:t>
            </a: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change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Improved</a:t>
            </a: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 </a:t>
            </a:r>
            <a:endParaRPr lang="en-US" alt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delivery </a:t>
            </a: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25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 txBox="1">
            <a:spLocks/>
          </p:cNvSpPr>
          <p:nvPr/>
        </p:nvSpPr>
        <p:spPr>
          <a:xfrm>
            <a:off x="127873" y="151103"/>
            <a:ext cx="2303481" cy="369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2360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Follow up Findings </a:t>
            </a:r>
            <a:endParaRPr lang="en-US" sz="16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355610"/>
              </p:ext>
            </p:extLst>
          </p:nvPr>
        </p:nvGraphicFramePr>
        <p:xfrm>
          <a:off x="127873" y="461820"/>
          <a:ext cx="6088200" cy="2362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-112270" y="2839286"/>
            <a:ext cx="402848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lvl="0" indent="0">
              <a:buNone/>
            </a:pPr>
            <a:r>
              <a:rPr lang="en-GB" sz="1100" b="1" i="1" dirty="0">
                <a:latin typeface="Arial Black" panose="020B0A04020102020204" pitchFamily="34" charset="0"/>
              </a:rPr>
              <a:t>SOURCE: </a:t>
            </a:r>
            <a:r>
              <a:rPr lang="en-GB" sz="1100" b="1" i="1" dirty="0"/>
              <a:t>Monitoring &amp; Follow up report, OPM June, 2023</a:t>
            </a:r>
            <a:endParaRPr lang="en-US" sz="1100" b="1" i="1" dirty="0"/>
          </a:p>
        </p:txBody>
      </p:sp>
      <p:sp>
        <p:nvSpPr>
          <p:cNvPr id="11" name="Rectangle 10"/>
          <p:cNvSpPr/>
          <p:nvPr/>
        </p:nvSpPr>
        <p:spPr>
          <a:xfrm>
            <a:off x="6454028" y="2862962"/>
            <a:ext cx="43432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 Black" panose="020B0A04020102020204" pitchFamily="34" charset="0"/>
              </a:rPr>
              <a:t>Key Messages from the Impact Study 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909" y="3116161"/>
            <a:ext cx="6133164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w Cen MT" panose="020B0602020104020603" pitchFamily="34" charset="0"/>
              </a:rPr>
              <a:t>Implementation Progress for </a:t>
            </a:r>
            <a:r>
              <a:rPr lang="en-US" sz="2000" b="1" dirty="0" smtClean="0">
                <a:latin typeface="Tw Cen MT" panose="020B0602020104020603" pitchFamily="34" charset="0"/>
              </a:rPr>
              <a:t>876 </a:t>
            </a:r>
            <a:r>
              <a:rPr lang="en-US" sz="2000" dirty="0">
                <a:latin typeface="Tw Cen MT" panose="020B0602020104020603" pitchFamily="34" charset="0"/>
              </a:rPr>
              <a:t>issues raised in Barazas conducted in  44 Sub counties in </a:t>
            </a:r>
            <a:r>
              <a:rPr lang="en-US" sz="2000" dirty="0" smtClean="0">
                <a:latin typeface="Tw Cen MT" panose="020B0602020104020603" pitchFamily="34" charset="0"/>
              </a:rPr>
              <a:t>Uganda (FY2022/23)</a:t>
            </a:r>
            <a:endParaRPr lang="en-US" sz="2000" dirty="0">
              <a:latin typeface="Tw Cen MT" panose="020B06020201040206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908" y="3808534"/>
            <a:ext cx="6133165" cy="22775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w Cen MT" panose="020B0602020104020603" pitchFamily="34" charset="0"/>
              </a:rPr>
              <a:t>18%</a:t>
            </a:r>
            <a:r>
              <a:rPr lang="en-US" sz="1600" dirty="0">
                <a:latin typeface="Tw Cen MT" panose="020B0602020104020603" pitchFamily="34" charset="0"/>
              </a:rPr>
              <a:t> of the 876 issues raised got prioritized for implementation and were completed by the MDAs &amp; </a:t>
            </a:r>
            <a:r>
              <a:rPr lang="en-US" sz="1600" dirty="0" smtClean="0">
                <a:latin typeface="Tw Cen MT" panose="020B0602020104020603" pitchFamily="34" charset="0"/>
              </a:rPr>
              <a:t>LGs.</a:t>
            </a:r>
            <a:endParaRPr lang="en-US" sz="1600" dirty="0">
              <a:latin typeface="Tw Cen MT" panose="020B06020201040206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w Cen MT" panose="020B0602020104020603" pitchFamily="34" charset="0"/>
              </a:rPr>
              <a:t>51%</a:t>
            </a:r>
            <a:r>
              <a:rPr lang="en-US" sz="1600" dirty="0">
                <a:latin typeface="Tw Cen MT" panose="020B0602020104020603" pitchFamily="34" charset="0"/>
              </a:rPr>
              <a:t> were prioritized but implementation was still </a:t>
            </a:r>
            <a:r>
              <a:rPr lang="en-US" sz="1600" dirty="0" smtClean="0">
                <a:latin typeface="Tw Cen MT" panose="020B0602020104020603" pitchFamily="34" charset="0"/>
              </a:rPr>
              <a:t>work in progress. </a:t>
            </a:r>
            <a:endParaRPr lang="en-US" sz="1600" dirty="0">
              <a:latin typeface="Tw Cen MT" panose="020B06020201040206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w Cen MT" panose="020B0602020104020603" pitchFamily="34" charset="0"/>
              </a:rPr>
              <a:t>1%</a:t>
            </a:r>
            <a:r>
              <a:rPr lang="en-GB" sz="1600" dirty="0">
                <a:latin typeface="Tw Cen MT" panose="020B0602020104020603" pitchFamily="34" charset="0"/>
              </a:rPr>
              <a:t> were prioritized, implementation started, but later on got stalled / </a:t>
            </a:r>
            <a:r>
              <a:rPr lang="en-GB" sz="1600" dirty="0" smtClean="0">
                <a:latin typeface="Tw Cen MT" panose="020B0602020104020603" pitchFamily="34" charset="0"/>
              </a:rPr>
              <a:t>abandoned.</a:t>
            </a:r>
            <a:endParaRPr lang="en-GB" sz="1600" dirty="0">
              <a:latin typeface="Tw Cen MT" panose="020B06020201040206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w-KE" sz="1600" b="1" dirty="0">
                <a:latin typeface="Tw Cen MT" panose="020B0602020104020603" pitchFamily="34" charset="0"/>
              </a:rPr>
              <a:t>30%</a:t>
            </a:r>
            <a:r>
              <a:rPr lang="sw-KE" sz="1600" dirty="0">
                <a:latin typeface="Tw Cen MT" panose="020B0602020104020603" pitchFamily="34" charset="0"/>
              </a:rPr>
              <a:t> received no action by the </a:t>
            </a:r>
            <a:r>
              <a:rPr lang="sw-KE" sz="1600" dirty="0" smtClean="0">
                <a:latin typeface="Tw Cen MT" panose="020B0602020104020603" pitchFamily="34" charset="0"/>
              </a:rPr>
              <a:t>MDAs </a:t>
            </a:r>
            <a:r>
              <a:rPr lang="sw-KE" sz="1600" dirty="0">
                <a:latin typeface="Tw Cen MT" panose="020B0602020104020603" pitchFamily="34" charset="0"/>
              </a:rPr>
              <a:t>&amp; </a:t>
            </a:r>
            <a:r>
              <a:rPr lang="sw-KE" sz="1600" dirty="0" smtClean="0">
                <a:latin typeface="Tw Cen MT" panose="020B0602020104020603" pitchFamily="34" charset="0"/>
              </a:rPr>
              <a:t>LGs.</a:t>
            </a:r>
          </a:p>
          <a:p>
            <a:pPr lvl="0"/>
            <a:endParaRPr lang="sw-KE" sz="1600" dirty="0">
              <a:latin typeface="Tw Cen MT" panose="020B0602020104020603" pitchFamily="34" charset="0"/>
            </a:endParaRPr>
          </a:p>
          <a:p>
            <a:r>
              <a:rPr lang="sw-KE" b="1" dirty="0">
                <a:latin typeface="Tw Cen MT" panose="020B0602020104020603" pitchFamily="34" charset="0"/>
              </a:rPr>
              <a:t>Implication:</a:t>
            </a:r>
            <a:r>
              <a:rPr lang="sw-KE" sz="1500" b="1" dirty="0">
                <a:latin typeface="Tw Cen MT" panose="020B0602020104020603" pitchFamily="34" charset="0"/>
              </a:rPr>
              <a:t> </a:t>
            </a:r>
            <a:r>
              <a:rPr lang="sw-KE" sz="1200" b="1" i="1" dirty="0">
                <a:solidFill>
                  <a:srgbClr val="00B050"/>
                </a:solidFill>
                <a:latin typeface="Arial Black" panose="020B0A04020102020204" pitchFamily="34" charset="0"/>
              </a:rPr>
              <a:t>70% of BARAZA issues are prioritised </a:t>
            </a:r>
            <a:r>
              <a:rPr lang="sw-KE" sz="1200" b="1" i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 for  action by  the</a:t>
            </a:r>
          </a:p>
          <a:p>
            <a:r>
              <a:rPr lang="sw-KE" sz="1200" b="1" i="1" dirty="0">
                <a:solidFill>
                  <a:srgbClr val="00B050"/>
                </a:solidFill>
                <a:latin typeface="Arial Black" panose="020B0A04020102020204" pitchFamily="34" charset="0"/>
              </a:rPr>
              <a:t>	</a:t>
            </a:r>
            <a:r>
              <a:rPr lang="sw-KE" sz="1200" b="1" i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     responsible </a:t>
            </a:r>
            <a:r>
              <a:rPr lang="sw-KE" sz="1200" b="1" i="1" dirty="0">
                <a:solidFill>
                  <a:srgbClr val="00B050"/>
                </a:solidFill>
                <a:latin typeface="Arial Black" panose="020B0A04020102020204" pitchFamily="34" charset="0"/>
              </a:rPr>
              <a:t>MDAs &amp; LGs</a:t>
            </a:r>
            <a:r>
              <a:rPr lang="en-GB" sz="1200" b="1" i="1" dirty="0">
                <a:solidFill>
                  <a:srgbClr val="00B050"/>
                </a:solidFill>
                <a:latin typeface="Arial Black" panose="020B0A04020102020204" pitchFamily="34" charset="0"/>
              </a:rPr>
              <a:t>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72113" y="92364"/>
            <a:ext cx="268921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523601"/>
              </a:buClr>
            </a:pPr>
            <a:r>
              <a:rPr lang="en-GB" sz="1600" b="1" dirty="0" smtClean="0">
                <a:latin typeface="Arial Black" panose="020B0A04020102020204" pitchFamily="34" charset="0"/>
              </a:rPr>
              <a:t>Baraza Achievements 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54028" y="375907"/>
            <a:ext cx="5698836" cy="2474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Quick responsiveness to citizens’ development demands.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b="1" dirty="0" smtClean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Slow reduction in UG’s CPI Index, from </a:t>
            </a:r>
            <a:r>
              <a:rPr lang="en-GB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155 in 2015 </a:t>
            </a:r>
            <a:r>
              <a:rPr lang="en-GB" b="1" dirty="0" smtClean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141 </a:t>
            </a:r>
            <a:r>
              <a:rPr lang="en-GB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b="1" dirty="0" smtClean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b="1" dirty="0" smtClean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Remarkable ownership of public programmes by beneficiary groups (Mind-set change).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b="1" dirty="0" smtClean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Parliament has embraced the tool in her </a:t>
            </a:r>
            <a:r>
              <a:rPr lang="en-GB" b="1" i="1" dirty="0" smtClean="0">
                <a:solidFill>
                  <a:srgbClr val="FF0000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oversight role.</a:t>
            </a:r>
            <a:endParaRPr lang="en-US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13071" y="3226466"/>
            <a:ext cx="5698836" cy="265668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GB" sz="1600" b="1" dirty="0" smtClean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Enhanced decentralisation policy thru the empowered citizens.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sw-KE" sz="1600" b="1" dirty="0" smtClean="0">
                <a:solidFill>
                  <a:srgbClr val="0000FF"/>
                </a:solidFill>
                <a:latin typeface="Tw Cen MT" panose="020B0602020104020603" pitchFamily="34" charset="0"/>
              </a:rPr>
              <a:t>Contribute </a:t>
            </a:r>
            <a:r>
              <a:rPr lang="sw-KE" sz="1600" b="1" dirty="0">
                <a:solidFill>
                  <a:srgbClr val="0000FF"/>
                </a:solidFill>
                <a:latin typeface="Tw Cen MT" panose="020B0602020104020603" pitchFamily="34" charset="0"/>
              </a:rPr>
              <a:t>to the finishing or resumption of local projects that previously were dragging; redoing sub-standard work; recovering stolen goods; reducing absenteeism by staff at public agencies; and realigning priorities to better align with the needs of </a:t>
            </a:r>
            <a:r>
              <a:rPr lang="sw-KE" sz="1600" b="1" dirty="0" smtClean="0">
                <a:solidFill>
                  <a:srgbClr val="0000FF"/>
                </a:solidFill>
                <a:latin typeface="Tw Cen MT" panose="020B0602020104020603" pitchFamily="34" charset="0"/>
              </a:rPr>
              <a:t>citizens (</a:t>
            </a:r>
            <a:r>
              <a:rPr lang="sw-KE" sz="1600" b="1" dirty="0" smtClean="0">
                <a:latin typeface="Tw Cen MT" panose="020B0602020104020603" pitchFamily="34" charset="0"/>
              </a:rPr>
              <a:t>demand driven planning</a:t>
            </a:r>
            <a:r>
              <a:rPr lang="sw-KE" sz="1600" b="1" dirty="0" smtClean="0">
                <a:solidFill>
                  <a:srgbClr val="0000FF"/>
                </a:solidFill>
                <a:latin typeface="Tw Cen MT" panose="020B0602020104020603" pitchFamily="34" charset="0"/>
              </a:rPr>
              <a:t>).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altLang="en-US" sz="1600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Redefine how </a:t>
            </a:r>
            <a:r>
              <a:rPr lang="en-US" altLang="en-US" sz="1600" i="1" dirty="0">
                <a:solidFill>
                  <a:srgbClr val="FF0000"/>
                </a:solidFill>
                <a:latin typeface="Tw Cen MT" panose="020B0602020104020603" pitchFamily="34" charset="0"/>
              </a:rPr>
              <a:t>gov’ts should conduct national evaluations of service delivery results through </a:t>
            </a:r>
            <a:r>
              <a:rPr lang="en-US" altLang="en-US" sz="1600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PM&amp;E (</a:t>
            </a:r>
            <a:r>
              <a:rPr lang="en-US" altLang="en-US" sz="1600" b="1" dirty="0">
                <a:latin typeface="Tw Cen MT" panose="020B0602020104020603" pitchFamily="34" charset="0"/>
              </a:rPr>
              <a:t>inclusivity</a:t>
            </a:r>
            <a:r>
              <a:rPr lang="en-US" altLang="en-US" sz="1600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).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728085" y="5833414"/>
            <a:ext cx="458123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lvl="0" indent="0">
              <a:buClrTx/>
              <a:buNone/>
            </a:pPr>
            <a:r>
              <a:rPr lang="en-GB" sz="1100" b="1" i="1" dirty="0">
                <a:latin typeface="Arial Black" panose="020B0A04020102020204" pitchFamily="34" charset="0"/>
              </a:rPr>
              <a:t>SOURCE: </a:t>
            </a:r>
            <a:r>
              <a:rPr lang="en-GB" sz="1100" b="1" i="1" dirty="0"/>
              <a:t>Baraza Impact Evaluation report, IFPRI &amp; 3ie June, 2019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173507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727" y="-46304"/>
            <a:ext cx="15147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 Black" panose="020B0A04020102020204" pitchFamily="34" charset="0"/>
              </a:rPr>
              <a:t>Challenges 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68055" y="-28012"/>
            <a:ext cx="28748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noProof="1" smtClean="0">
                <a:latin typeface="Arial Black" panose="020B0A04020102020204" pitchFamily="34" charset="0"/>
              </a:rPr>
              <a:t>Lessons &amp; Way Forward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292250"/>
            <a:ext cx="5163128" cy="2538672"/>
          </a:xfrm>
        </p:spPr>
        <p:txBody>
          <a:bodyPr>
            <a:noAutofit/>
          </a:bodyPr>
          <a:lstStyle/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sw-KE" sz="1600" b="1" dirty="0" smtClean="0">
                <a:latin typeface="Tw Cen MT" panose="020B0602020104020603" pitchFamily="34" charset="0"/>
              </a:rPr>
              <a:t>High implementaion costs due to massive turn up on account of the programme’s popularity with the citizens. 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sw-KE" sz="1600" b="1" dirty="0" smtClean="0">
                <a:latin typeface="Tw Cen MT" panose="020B0602020104020603" pitchFamily="34" charset="0"/>
              </a:rPr>
              <a:t>Progress of implementaion rate of the Baraza  recommendations by MDAs &amp; LGs is still low (approx. 70%) against the government target of 95%.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en-US" sz="1600" b="1" dirty="0" smtClean="0">
                <a:latin typeface="Tw Cen MT" panose="020B0602020104020603" pitchFamily="34" charset="0"/>
              </a:rPr>
              <a:t>Media &amp; CSOs engagement is still low.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en-US" sz="1600" b="1" dirty="0" smtClean="0">
                <a:latin typeface="Tw Cen MT" panose="020B0602020104020603" pitchFamily="34" charset="0"/>
              </a:rPr>
              <a:t>Political sentiments jeopardize the Baraza sessions.</a:t>
            </a:r>
            <a:r>
              <a:rPr lang="sw-KE" sz="1600" b="1" dirty="0" smtClean="0">
                <a:latin typeface="Tw Cen MT" panose="020B0602020104020603" pitchFamily="34" charset="0"/>
              </a:rPr>
              <a:t> </a:t>
            </a:r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sw-KE" sz="1600" b="1" dirty="0" smtClean="0">
                <a:latin typeface="Tw Cen MT" panose="020B0602020104020603" pitchFamily="34" charset="0"/>
              </a:rPr>
              <a:t>Low annaul coverage due to Limited resources, usually betwen (45%-65%) coverage. </a:t>
            </a:r>
            <a:endParaRPr lang="en-US" sz="1600" b="1" dirty="0">
              <a:latin typeface="Tw Cen MT" panose="020B06020201040206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59888" y="276377"/>
            <a:ext cx="67148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sw-KE" sz="1600" dirty="0" smtClean="0">
                <a:latin typeface="Tw Cen MT" panose="020B0602020104020603" pitchFamily="34" charset="0"/>
              </a:rPr>
              <a:t> Barazas are very </a:t>
            </a:r>
            <a:r>
              <a:rPr lang="sw-KE" sz="1600" dirty="0">
                <a:latin typeface="Tw Cen MT" panose="020B0602020104020603" pitchFamily="34" charset="0"/>
              </a:rPr>
              <a:t>popular &amp; effective in </a:t>
            </a:r>
            <a:r>
              <a:rPr lang="sw-KE" sz="1600" dirty="0" smtClean="0">
                <a:latin typeface="Tw Cen MT" panose="020B0602020104020603" pitchFamily="34" charset="0"/>
              </a:rPr>
              <a:t>empowering citizens and providing</a:t>
            </a:r>
          </a:p>
          <a:p>
            <a:pPr>
              <a:buClrTx/>
            </a:pPr>
            <a:r>
              <a:rPr lang="sw-KE" sz="1600" dirty="0">
                <a:latin typeface="Tw Cen MT" panose="020B0602020104020603" pitchFamily="34" charset="0"/>
              </a:rPr>
              <a:t> </a:t>
            </a:r>
            <a:r>
              <a:rPr lang="sw-KE" sz="1600" dirty="0" smtClean="0">
                <a:latin typeface="Tw Cen MT" panose="020B0602020104020603" pitchFamily="34" charset="0"/>
              </a:rPr>
              <a:t>  </a:t>
            </a:r>
            <a:r>
              <a:rPr lang="sw-KE" sz="1600" dirty="0">
                <a:latin typeface="Tw Cen MT" panose="020B0602020104020603" pitchFamily="34" charset="0"/>
              </a:rPr>
              <a:t>feedback. </a:t>
            </a:r>
            <a:r>
              <a:rPr lang="sw-KE" sz="1600" dirty="0" smtClean="0">
                <a:latin typeface="Tw Cen MT" panose="020B0602020104020603" pitchFamily="34" charset="0"/>
              </a:rPr>
              <a:t>Governments should adopt &amp; rollout </a:t>
            </a:r>
            <a:r>
              <a:rPr lang="sw-KE" sz="1600" dirty="0">
                <a:latin typeface="Tw Cen MT" panose="020B0602020104020603" pitchFamily="34" charset="0"/>
              </a:rPr>
              <a:t>the Baraza tool </a:t>
            </a:r>
            <a:r>
              <a:rPr lang="sw-KE" sz="1600" dirty="0" smtClean="0">
                <a:latin typeface="Tw Cen MT" panose="020B0602020104020603" pitchFamily="34" charset="0"/>
              </a:rPr>
              <a:t>to:</a:t>
            </a:r>
          </a:p>
          <a:p>
            <a:pPr>
              <a:buClrTx/>
            </a:pPr>
            <a:r>
              <a:rPr lang="sw-KE" sz="1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a. </a:t>
            </a:r>
            <a:r>
              <a:rPr lang="sw-KE" sz="1600" dirty="0" smtClean="0">
                <a:latin typeface="Tw Cen MT" panose="020B0602020104020603" pitchFamily="34" charset="0"/>
              </a:rPr>
              <a:t>Enhance </a:t>
            </a:r>
            <a:r>
              <a:rPr lang="sw-KE" sz="1600" dirty="0">
                <a:latin typeface="Tw Cen MT" panose="020B0602020104020603" pitchFamily="34" charset="0"/>
              </a:rPr>
              <a:t>indignous </a:t>
            </a:r>
            <a:r>
              <a:rPr lang="sw-KE" sz="1600" dirty="0" smtClean="0">
                <a:latin typeface="Tw Cen MT" panose="020B0602020104020603" pitchFamily="34" charset="0"/>
              </a:rPr>
              <a:t>PM&amp;E approaches that </a:t>
            </a:r>
            <a:r>
              <a:rPr lang="sw-KE" sz="1600" i="1" dirty="0" smtClean="0">
                <a:solidFill>
                  <a:srgbClr val="00B050"/>
                </a:solidFill>
                <a:latin typeface="Tw Cen MT" panose="020B0602020104020603" pitchFamily="34" charset="0"/>
              </a:rPr>
              <a:t>leavie no one behind.</a:t>
            </a:r>
          </a:p>
          <a:p>
            <a:pPr>
              <a:buClrTx/>
            </a:pPr>
            <a:r>
              <a:rPr lang="sw-KE" sz="1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b.</a:t>
            </a:r>
            <a:r>
              <a:rPr lang="sw-KE" sz="1600" dirty="0" smtClean="0">
                <a:latin typeface="Tw Cen MT" panose="020B0602020104020603" pitchFamily="34" charset="0"/>
              </a:rPr>
              <a:t> Promote good governance thru the top - down accountability processes that</a:t>
            </a:r>
          </a:p>
          <a:p>
            <a:pPr>
              <a:buClrTx/>
            </a:pPr>
            <a:r>
              <a:rPr lang="sw-KE" sz="1600" dirty="0">
                <a:latin typeface="Tw Cen MT" panose="020B0602020104020603" pitchFamily="34" charset="0"/>
              </a:rPr>
              <a:t> </a:t>
            </a:r>
            <a:r>
              <a:rPr lang="sw-KE" sz="1600" dirty="0" smtClean="0">
                <a:latin typeface="Tw Cen MT" panose="020B0602020104020603" pitchFamily="34" charset="0"/>
              </a:rPr>
              <a:t>   build </a:t>
            </a:r>
            <a:r>
              <a:rPr lang="en-US" sz="1600" dirty="0" smtClean="0">
                <a:latin typeface="Tw Cen MT" panose="020B0602020104020603" pitchFamily="34" charset="0"/>
              </a:rPr>
              <a:t>strong &amp; reliable institutions.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sw-KE" sz="1600" dirty="0">
                <a:latin typeface="Tw Cen MT" panose="020B0602020104020603" pitchFamily="34" charset="0"/>
              </a:rPr>
              <a:t> </a:t>
            </a:r>
            <a:r>
              <a:rPr lang="sw-KE" sz="1600" dirty="0" smtClean="0">
                <a:latin typeface="Tw Cen MT" panose="020B0602020104020603" pitchFamily="34" charset="0"/>
              </a:rPr>
              <a:t>Media &amp; CSOs should be fully engaged for effective advocancy &amp; publicity.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sw-KE" sz="1600" dirty="0" smtClean="0">
                <a:latin typeface="Tw Cen MT" panose="020B0602020104020603" pitchFamily="34" charset="0"/>
              </a:rPr>
              <a:t> Gov’ts should plan to establish electronic Barazas through emerging tech’ies.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latin typeface="Tw Cen MT" panose="020B0602020104020603" pitchFamily="34" charset="0"/>
              </a:rPr>
              <a:t> GOU shall effectively continue to use Barazas to fast-track the various </a:t>
            </a:r>
          </a:p>
          <a:p>
            <a:pPr>
              <a:buClrTx/>
            </a:pPr>
            <a:r>
              <a:rPr lang="en-US" altLang="en-US" sz="1600" dirty="0">
                <a:latin typeface="Tw Cen MT" panose="020B0602020104020603" pitchFamily="34" charset="0"/>
              </a:rPr>
              <a:t> </a:t>
            </a:r>
            <a:r>
              <a:rPr lang="en-US" altLang="en-US" sz="1600" dirty="0" smtClean="0">
                <a:latin typeface="Tw Cen MT" panose="020B0602020104020603" pitchFamily="34" charset="0"/>
              </a:rPr>
              <a:t>  affirmative </a:t>
            </a:r>
            <a:r>
              <a:rPr lang="en-US" altLang="en-US" sz="1600" dirty="0">
                <a:latin typeface="Tw Cen MT" panose="020B0602020104020603" pitchFamily="34" charset="0"/>
              </a:rPr>
              <a:t>programmes at Parish level i.e. fast-tracking the PDM, YLP, UWEP, </a:t>
            </a:r>
            <a:endParaRPr lang="en-US" altLang="en-US" sz="1600" dirty="0" smtClean="0">
              <a:latin typeface="Tw Cen MT" panose="020B0602020104020603" pitchFamily="34" charset="0"/>
            </a:endParaRPr>
          </a:p>
          <a:p>
            <a:pPr>
              <a:buClrTx/>
            </a:pPr>
            <a:r>
              <a:rPr lang="en-US" altLang="en-US" sz="1600" dirty="0">
                <a:latin typeface="Tw Cen MT" panose="020B0602020104020603" pitchFamily="34" charset="0"/>
              </a:rPr>
              <a:t> </a:t>
            </a:r>
            <a:r>
              <a:rPr lang="en-US" altLang="en-US" sz="1600" dirty="0" smtClean="0">
                <a:latin typeface="Tw Cen MT" panose="020B0602020104020603" pitchFamily="34" charset="0"/>
              </a:rPr>
              <a:t>  SAGE</a:t>
            </a:r>
            <a:r>
              <a:rPr lang="en-US" altLang="en-US" sz="1600" dirty="0">
                <a:latin typeface="Tw Cen MT" panose="020B0602020104020603" pitchFamily="34" charset="0"/>
              </a:rPr>
              <a:t>, EMYOOGA etc</a:t>
            </a:r>
            <a:r>
              <a:rPr lang="en-US" altLang="en-US" sz="1600" dirty="0" smtClean="0">
                <a:latin typeface="Tw Cen MT" panose="020B0602020104020603" pitchFamily="34" charset="0"/>
              </a:rPr>
              <a:t>.</a:t>
            </a:r>
            <a:endParaRPr lang="sw-KE" sz="2500" dirty="0">
              <a:latin typeface="+mn-lt"/>
              <a:cs typeface="+mn-cs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30" y="3169476"/>
            <a:ext cx="3054843" cy="1531787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5" name="Picture 16" descr="C:\Users\Dr Asiimwe\Desktop\Margazine\CAM_0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3" y="4872981"/>
            <a:ext cx="3075709" cy="144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782" y="3998354"/>
            <a:ext cx="2216727" cy="177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12"/>
          <a:stretch/>
        </p:blipFill>
        <p:spPr bwMode="auto">
          <a:xfrm>
            <a:off x="10132291" y="3998354"/>
            <a:ext cx="1970786" cy="1767726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10132291" y="3596815"/>
            <a:ext cx="1970786" cy="40011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sw-KE" sz="2000" b="1" i="1" dirty="0">
                <a:latin typeface="Tw Cen MT" panose="020B0602020104020603" pitchFamily="34" charset="0"/>
              </a:rPr>
              <a:t>Output</a:t>
            </a:r>
            <a:endParaRPr lang="en-US" sz="2000" b="1" i="1" dirty="0">
              <a:latin typeface="Tw Cen MT" panose="020B0602020104020603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767783" y="3596815"/>
            <a:ext cx="2216726" cy="338554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sw-KE" sz="1600" b="1" i="1" dirty="0" smtClean="0">
                <a:latin typeface="Tw Cen MT" panose="020B0602020104020603" pitchFamily="34" charset="0"/>
              </a:rPr>
              <a:t>Intervention by MOWT 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116652" y="2852156"/>
            <a:ext cx="4954112" cy="338554"/>
          </a:xfrm>
          <a:prstGeom prst="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GB" sz="1600" b="1" i="1" dirty="0" smtClean="0">
                <a:latin typeface="Tw Cen MT" panose="020B0602020104020603" pitchFamily="34" charset="0"/>
              </a:rPr>
              <a:t>Road Condition in Bundibugyo </a:t>
            </a:r>
            <a:r>
              <a:rPr lang="en-GB" sz="1600" b="1" i="1" dirty="0">
                <a:latin typeface="Tw Cen MT" panose="020B0602020104020603" pitchFamily="34" charset="0"/>
              </a:rPr>
              <a:t>District  </a:t>
            </a:r>
            <a:r>
              <a:rPr lang="sw-KE" sz="1600" b="1" i="1" dirty="0" smtClean="0">
                <a:latin typeface="Tw Cen MT" panose="020B0602020104020603" pitchFamily="34" charset="0"/>
              </a:rPr>
              <a:t>Before the Baraza</a:t>
            </a:r>
            <a:endParaRPr lang="en-US" sz="1600" b="1" i="1" dirty="0">
              <a:latin typeface="Tw Cen MT" panose="020B06020201040206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672653" y="3308136"/>
            <a:ext cx="4091708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sw-KE" sz="1600" b="1" i="1" dirty="0" smtClean="0">
                <a:latin typeface="Tw Cen MT" panose="020B0602020104020603" pitchFamily="34" charset="0"/>
              </a:rPr>
              <a:t>Stakeholders discuss the road issue at the Baraza </a:t>
            </a:r>
            <a:endParaRPr lang="en-US" sz="1600" b="1" i="1" dirty="0">
              <a:latin typeface="Tw Cen MT" panose="020B0602020104020603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3154222" y="5328961"/>
            <a:ext cx="586505" cy="29268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158835" y="4123904"/>
            <a:ext cx="513818" cy="17177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7767782" y="3425476"/>
            <a:ext cx="996006" cy="0"/>
          </a:xfrm>
          <a:prstGeom prst="straightConnector1">
            <a:avLst/>
          </a:prstGeom>
          <a:ln w="50800">
            <a:solidFill>
              <a:schemeClr val="accent4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763788" y="3183795"/>
            <a:ext cx="27379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b="1" dirty="0" smtClean="0">
                <a:latin typeface="Tw Cen MT" panose="020B0602020104020603" pitchFamily="34" charset="0"/>
              </a:rPr>
              <a:t>2 weeks later after the Baraza</a:t>
            </a:r>
            <a:endParaRPr lang="en-US" sz="1600" b="1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7762490" y="5828516"/>
            <a:ext cx="4340587" cy="36208"/>
          </a:xfrm>
          <a:prstGeom prst="straightConnector1">
            <a:avLst/>
          </a:prstGeom>
          <a:ln w="508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767782" y="5954743"/>
            <a:ext cx="4335295" cy="33855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US" altLang="en-US" sz="1600" b="1" dirty="0" smtClean="0">
                <a:latin typeface="Tw Cen MT" panose="020B0602020104020603" pitchFamily="34" charset="0"/>
              </a:rPr>
              <a:t>Prioritization of recommended actions by MDA</a:t>
            </a:r>
            <a:endParaRPr lang="en-US" sz="1600" b="1" dirty="0"/>
          </a:p>
        </p:txBody>
      </p:sp>
      <p:sp>
        <p:nvSpPr>
          <p:cNvPr id="44" name="Rectangle 43"/>
          <p:cNvSpPr/>
          <p:nvPr/>
        </p:nvSpPr>
        <p:spPr>
          <a:xfrm>
            <a:off x="3539161" y="5732224"/>
            <a:ext cx="4075547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latin typeface="Tw Cen MT" panose="020B0602020104020603" pitchFamily="34" charset="0"/>
              </a:rPr>
              <a:t>Participants receive equal opportunity to raise issues including PWDs </a:t>
            </a:r>
            <a:endParaRPr lang="en-US" sz="1600" b="1" i="1" dirty="0">
              <a:latin typeface="Tw Cen MT" panose="020B0602020104020603" pitchFamily="34" charset="0"/>
            </a:endParaRPr>
          </a:p>
        </p:txBody>
      </p:sp>
      <p:pic>
        <p:nvPicPr>
          <p:cNvPr id="22" name="Picture 21" descr="C:\Users\JOSEPH\Documents\BARAZA REPORTS\PHOTOS 2017-2018\BUNDIBIGYO Q4\DSC05278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53" y="3667924"/>
            <a:ext cx="3947347" cy="2064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237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387A46-0DBE-44B0-B55B-CF68C05DE97B}"/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D0D6FF-5DC0-4A4C-B543-9E5307B25F01}">
  <ds:schemaRefs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9d5e6f84-5843-49cc-89a8-d7ee1a915182"/>
    <ds:schemaRef ds:uri="http://schemas.microsoft.com/office/2006/documentManagement/types"/>
    <ds:schemaRef ds:uri="d75abbe9-4b63-46ba-acaa-ae82d37ec5f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968</Words>
  <Application>Microsoft Office PowerPoint</Application>
  <PresentationFormat>Widescreen</PresentationFormat>
  <Paragraphs>126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Wingdings</vt:lpstr>
      <vt:lpstr>Tw Cen MT</vt:lpstr>
      <vt:lpstr>Calibri</vt:lpstr>
      <vt:lpstr>Proxima Nova</vt:lpstr>
      <vt:lpstr>Times New Roman</vt:lpstr>
      <vt:lpstr>Roboto</vt:lpstr>
      <vt:lpstr>Arial Black</vt:lpstr>
      <vt:lpstr>Office Theme</vt:lpstr>
      <vt:lpstr>CITIZEN-BASED MONITORING AND EVALUATION SYSTEMS (Uganda’s Baraza  Programme)   </vt:lpstr>
      <vt:lpstr>PowerPoint Presentation</vt:lpstr>
      <vt:lpstr>Baraza Logical Model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Joseph Muserero</cp:lastModifiedBy>
  <cp:revision>198</cp:revision>
  <dcterms:created xsi:type="dcterms:W3CDTF">2024-04-15T11:05:03Z</dcterms:created>
  <dcterms:modified xsi:type="dcterms:W3CDTF">2024-10-07T13:37:28Z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