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sldIdLst>
    <p:sldId id="256" r:id="rId5"/>
    <p:sldId id="263" r:id="rId6"/>
    <p:sldId id="267" r:id="rId7"/>
    <p:sldId id="261" r:id="rId8"/>
    <p:sldId id="264" r:id="rId9"/>
    <p:sldId id="265" r:id="rId10"/>
    <p:sldId id="266" r:id="rId11"/>
    <p:sldId id="268" r:id="rId12"/>
  </p:sldIdLst>
  <p:sldSz cx="12192000" cy="6858000"/>
  <p:notesSz cx="6797675" cy="9929813"/>
  <p:embeddedFontLst>
    <p:embeddedFont>
      <p:font typeface="Roboto" panose="020B0604020202020204" charset="0"/>
      <p:regular r:id="rId13"/>
      <p:bold r:id="rId14"/>
      <p:italic r:id="rId15"/>
      <p:boldItalic r:id="rId16"/>
    </p:embeddedFont>
    <p:embeddedFont>
      <p:font typeface="Calibri" panose="020F0502020204030204" pitchFamily="34" charset="0"/>
      <p:regular r:id="rId17"/>
      <p:bold r:id="rId18"/>
      <p:italic r:id="rId19"/>
      <p:boldItalic r:id="rId20"/>
    </p:embeddedFont>
    <p:embeddedFont>
      <p:font typeface="Candara" panose="020E0502030303020204" pitchFamily="34" charset="0"/>
      <p:regular r:id="rId21"/>
      <p:bold r:id="rId22"/>
      <p:italic r:id="rId23"/>
      <p:boldItalic r:id="rId24"/>
    </p:embeddedFont>
  </p:embeddedFontLst>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3601"/>
    <a:srgbClr val="4E0000"/>
    <a:srgbClr val="182F5C"/>
    <a:srgbClr val="A6BD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672"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font" Target="fonts/font9.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5.fntdata"/><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2.fntdata"/><Relationship Id="rId5" Type="http://schemas.openxmlformats.org/officeDocument/2006/relationships/slide" Target="slides/slide1.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7.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_01">
    <p:bg>
      <p:bgRef idx="1001">
        <a:schemeClr val="bg1"/>
      </p:bgRef>
    </p:bg>
    <p:spTree>
      <p:nvGrpSpPr>
        <p:cNvPr id="1" name=""/>
        <p:cNvGrpSpPr/>
        <p:nvPr/>
      </p:nvGrpSpPr>
      <p:grpSpPr>
        <a:xfrm>
          <a:off x="0" y="0"/>
          <a:ext cx="0" cy="0"/>
          <a:chOff x="0" y="0"/>
          <a:chExt cx="0" cy="0"/>
        </a:xfrm>
      </p:grpSpPr>
      <p:pic>
        <p:nvPicPr>
          <p:cNvPr id="4" name="Picture 3" descr="A yellow background with a yellow border&#10;&#10;Description automatically generated">
            <a:extLst>
              <a:ext uri="{FF2B5EF4-FFF2-40B4-BE49-F238E27FC236}">
                <a16:creationId xmlns:a16="http://schemas.microsoft.com/office/drawing/2014/main" xmlns="" id="{04C34D2B-BA72-84BB-9B0C-D57EC1DDB9FF}"/>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10" name="Picture 9" descr="A black background with yellow circles&#10;&#10;Description automatically generated">
            <a:extLst>
              <a:ext uri="{FF2B5EF4-FFF2-40B4-BE49-F238E27FC236}">
                <a16:creationId xmlns:a16="http://schemas.microsoft.com/office/drawing/2014/main" xmlns="" id="{4E2701FE-AD87-9585-252D-3C896E0A9374}"/>
              </a:ext>
            </a:extLst>
          </p:cNvPr>
          <p:cNvPicPr>
            <a:picLocks noChangeAspect="1"/>
          </p:cNvPicPr>
          <p:nvPr userDrawn="1"/>
        </p:nvPicPr>
        <p:blipFill>
          <a:blip r:embed="rId3"/>
          <a:stretch>
            <a:fillRect/>
          </a:stretch>
        </p:blipFill>
        <p:spPr>
          <a:xfrm>
            <a:off x="-263508" y="6394614"/>
            <a:ext cx="2348294" cy="594901"/>
          </a:xfrm>
          <a:prstGeom prst="rect">
            <a:avLst/>
          </a:prstGeom>
        </p:spPr>
      </p:pic>
      <p:sp>
        <p:nvSpPr>
          <p:cNvPr id="2" name="Title 1">
            <a:extLst>
              <a:ext uri="{FF2B5EF4-FFF2-40B4-BE49-F238E27FC236}">
                <a16:creationId xmlns:a16="http://schemas.microsoft.com/office/drawing/2014/main" xmlns="" id="{B6FD8E72-CC41-E471-B0E5-B8148A2BC917}"/>
              </a:ext>
            </a:extLst>
          </p:cNvPr>
          <p:cNvSpPr>
            <a:spLocks noGrp="1"/>
          </p:cNvSpPr>
          <p:nvPr>
            <p:ph type="ctrTitle" hasCustomPrompt="1"/>
          </p:nvPr>
        </p:nvSpPr>
        <p:spPr>
          <a:xfrm>
            <a:off x="1097246" y="2993107"/>
            <a:ext cx="9144000" cy="742377"/>
          </a:xfrm>
        </p:spPr>
        <p:txBody>
          <a:bodyPr anchor="t" anchorCtr="0">
            <a:normAutofit/>
          </a:bodyPr>
          <a:lstStyle>
            <a:lvl1pPr algn="l">
              <a:defRPr sz="4800">
                <a:solidFill>
                  <a:srgbClr val="523601"/>
                </a:solidFill>
                <a:latin typeface="Roboto" panose="02000000000000000000" pitchFamily="2" charset="0"/>
                <a:ea typeface="Roboto" panose="02000000000000000000" pitchFamily="2" charset="0"/>
                <a:cs typeface="Roboto" panose="02000000000000000000" pitchFamily="2" charset="0"/>
              </a:defRPr>
            </a:lvl1pPr>
          </a:lstStyle>
          <a:p>
            <a:r>
              <a:rPr lang="en-GB" dirty="0"/>
              <a:t>Insert title here</a:t>
            </a:r>
            <a:endParaRPr lang="x-none" dirty="0"/>
          </a:p>
        </p:txBody>
      </p:sp>
      <p:sp>
        <p:nvSpPr>
          <p:cNvPr id="24" name="TextBox 23">
            <a:extLst>
              <a:ext uri="{FF2B5EF4-FFF2-40B4-BE49-F238E27FC236}">
                <a16:creationId xmlns:a16="http://schemas.microsoft.com/office/drawing/2014/main" xmlns="" id="{957992F0-A4C9-1F42-93A6-F2D413E97392}"/>
              </a:ext>
            </a:extLst>
          </p:cNvPr>
          <p:cNvSpPr txBox="1"/>
          <p:nvPr userDrawn="1"/>
        </p:nvSpPr>
        <p:spPr>
          <a:xfrm>
            <a:off x="1193498" y="2478853"/>
            <a:ext cx="954084" cy="306467"/>
          </a:xfrm>
          <a:prstGeom prst="roundRect">
            <a:avLst/>
          </a:prstGeom>
          <a:no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solidFill>
                  <a:schemeClr val="bg1"/>
                </a:solidFill>
                <a:latin typeface="Roboto" panose="02000000000000000000" pitchFamily="2" charset="0"/>
                <a:ea typeface="Roboto" panose="02000000000000000000" pitchFamily="2" charset="0"/>
                <a:cs typeface="Roboto" panose="02000000000000000000" pitchFamily="2" charset="0"/>
              </a:rPr>
              <a:t>STREAM B</a:t>
            </a:r>
          </a:p>
        </p:txBody>
      </p:sp>
      <p:pic>
        <p:nvPicPr>
          <p:cNvPr id="26" name="Picture 25" descr="A black background with red stars&#10;&#10;Description automatically generated">
            <a:extLst>
              <a:ext uri="{FF2B5EF4-FFF2-40B4-BE49-F238E27FC236}">
                <a16:creationId xmlns:a16="http://schemas.microsoft.com/office/drawing/2014/main" xmlns="" id="{942FF58A-9823-39D0-01AF-ABAADA4BC2B0}"/>
              </a:ext>
            </a:extLst>
          </p:cNvPr>
          <p:cNvPicPr>
            <a:picLocks noChangeAspect="1"/>
          </p:cNvPicPr>
          <p:nvPr userDrawn="1"/>
        </p:nvPicPr>
        <p:blipFill>
          <a:blip r:embed="rId4"/>
          <a:stretch>
            <a:fillRect/>
          </a:stretch>
        </p:blipFill>
        <p:spPr>
          <a:xfrm>
            <a:off x="1267224" y="188989"/>
            <a:ext cx="661580" cy="1663874"/>
          </a:xfrm>
          <a:prstGeom prst="rect">
            <a:avLst/>
          </a:prstGeom>
        </p:spPr>
      </p:pic>
      <p:pic>
        <p:nvPicPr>
          <p:cNvPr id="6" name="Picture 5" descr="A black and gold pattern&#10;&#10;Description automatically generated">
            <a:extLst>
              <a:ext uri="{FF2B5EF4-FFF2-40B4-BE49-F238E27FC236}">
                <a16:creationId xmlns:a16="http://schemas.microsoft.com/office/drawing/2014/main" xmlns="" id="{8DB91A18-185F-BB0B-1DBD-5D1DDB1A6C02}"/>
              </a:ext>
            </a:extLst>
          </p:cNvPr>
          <p:cNvPicPr>
            <a:picLocks noChangeAspect="1"/>
          </p:cNvPicPr>
          <p:nvPr userDrawn="1"/>
        </p:nvPicPr>
        <p:blipFill>
          <a:blip r:embed="rId5"/>
          <a:stretch>
            <a:fillRect/>
          </a:stretch>
        </p:blipFill>
        <p:spPr>
          <a:xfrm>
            <a:off x="4432768" y="-225810"/>
            <a:ext cx="3030303" cy="808081"/>
          </a:xfrm>
          <a:prstGeom prst="rect">
            <a:avLst/>
          </a:prstGeom>
        </p:spPr>
      </p:pic>
      <p:pic>
        <p:nvPicPr>
          <p:cNvPr id="8" name="Picture 7" descr="A black background with yellow stars&#10;&#10;Description automatically generated">
            <a:extLst>
              <a:ext uri="{FF2B5EF4-FFF2-40B4-BE49-F238E27FC236}">
                <a16:creationId xmlns:a16="http://schemas.microsoft.com/office/drawing/2014/main" xmlns="" id="{E0612FA4-5866-EB73-9206-5C7A5C4C266F}"/>
              </a:ext>
            </a:extLst>
          </p:cNvPr>
          <p:cNvPicPr>
            <a:picLocks noChangeAspect="1"/>
          </p:cNvPicPr>
          <p:nvPr userDrawn="1"/>
        </p:nvPicPr>
        <p:blipFill>
          <a:blip r:embed="rId6"/>
          <a:stretch>
            <a:fillRect/>
          </a:stretch>
        </p:blipFill>
        <p:spPr>
          <a:xfrm>
            <a:off x="1254968" y="188990"/>
            <a:ext cx="661142" cy="1663874"/>
          </a:xfrm>
          <a:prstGeom prst="rect">
            <a:avLst/>
          </a:prstGeom>
        </p:spPr>
      </p:pic>
    </p:spTree>
    <p:extLst>
      <p:ext uri="{BB962C8B-B14F-4D97-AF65-F5344CB8AC3E}">
        <p14:creationId xmlns:p14="http://schemas.microsoft.com/office/powerpoint/2010/main" val="257301089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Page_Break_01">
    <p:bg>
      <p:bgPr>
        <a:solidFill>
          <a:schemeClr val="accent3"/>
        </a:solidFill>
        <a:effectLst/>
      </p:bgPr>
    </p:bg>
    <p:spTree>
      <p:nvGrpSpPr>
        <p:cNvPr id="1" name=""/>
        <p:cNvGrpSpPr/>
        <p:nvPr/>
      </p:nvGrpSpPr>
      <p:grpSpPr>
        <a:xfrm>
          <a:off x="0" y="0"/>
          <a:ext cx="0" cy="0"/>
          <a:chOff x="0" y="0"/>
          <a:chExt cx="0" cy="0"/>
        </a:xfrm>
      </p:grpSpPr>
      <p:pic>
        <p:nvPicPr>
          <p:cNvPr id="5" name="Picture 4" descr="A yellow background with a yellow border&#10;&#10;Description automatically generated">
            <a:extLst>
              <a:ext uri="{FF2B5EF4-FFF2-40B4-BE49-F238E27FC236}">
                <a16:creationId xmlns:a16="http://schemas.microsoft.com/office/drawing/2014/main" xmlns="" id="{1407C2DB-0DC4-968A-495E-D07B395DCCAD}"/>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xmlns="" id="{B6FD8E72-CC41-E471-B0E5-B8148A2BC917}"/>
              </a:ext>
            </a:extLst>
          </p:cNvPr>
          <p:cNvSpPr>
            <a:spLocks noGrp="1"/>
          </p:cNvSpPr>
          <p:nvPr>
            <p:ph type="ctrTitle" hasCustomPrompt="1"/>
          </p:nvPr>
        </p:nvSpPr>
        <p:spPr>
          <a:xfrm>
            <a:off x="707571" y="1178895"/>
            <a:ext cx="5257800" cy="1738476"/>
          </a:xfrm>
        </p:spPr>
        <p:txBody>
          <a:bodyPr anchor="t" anchorCtr="0">
            <a:normAutofit/>
          </a:bodyPr>
          <a:lstStyle>
            <a:lvl1pPr algn="l">
              <a:defRPr sz="5000">
                <a:solidFill>
                  <a:srgbClr val="523601"/>
                </a:solidFill>
                <a:latin typeface="+mj-lt"/>
              </a:defRPr>
            </a:lvl1pPr>
          </a:lstStyle>
          <a:p>
            <a:r>
              <a:rPr lang="en-GB" dirty="0"/>
              <a:t>INSERT TITLE</a:t>
            </a:r>
            <a:endParaRPr lang="x-none" dirty="0"/>
          </a:p>
        </p:txBody>
      </p:sp>
      <p:sp>
        <p:nvSpPr>
          <p:cNvPr id="3" name="Subtitle 2">
            <a:extLst>
              <a:ext uri="{FF2B5EF4-FFF2-40B4-BE49-F238E27FC236}">
                <a16:creationId xmlns:a16="http://schemas.microsoft.com/office/drawing/2014/main" xmlns="" id="{0C6DFEED-7A9C-8B84-9A09-F302A74CB032}"/>
              </a:ext>
            </a:extLst>
          </p:cNvPr>
          <p:cNvSpPr>
            <a:spLocks noGrp="1"/>
          </p:cNvSpPr>
          <p:nvPr>
            <p:ph type="subTitle" idx="1" hasCustomPrompt="1"/>
          </p:nvPr>
        </p:nvSpPr>
        <p:spPr>
          <a:xfrm>
            <a:off x="707571" y="771753"/>
            <a:ext cx="5257800" cy="365125"/>
          </a:xfrm>
        </p:spPr>
        <p:txBody>
          <a:bodyPr>
            <a:normAutofit/>
          </a:bodyPr>
          <a:lstStyle>
            <a:lvl1pPr marL="0" indent="0" algn="l">
              <a:buNone/>
              <a:defRPr sz="1800">
                <a:solidFill>
                  <a:srgbClr val="52360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SUBHEADLINE</a:t>
            </a:r>
            <a:endParaRPr lang="x-none" dirty="0"/>
          </a:p>
        </p:txBody>
      </p:sp>
      <p:pic>
        <p:nvPicPr>
          <p:cNvPr id="7" name="Picture 6" descr="A black background with white text&#10;&#10;Description automatically generated">
            <a:extLst>
              <a:ext uri="{FF2B5EF4-FFF2-40B4-BE49-F238E27FC236}">
                <a16:creationId xmlns:a16="http://schemas.microsoft.com/office/drawing/2014/main" xmlns="" id="{53F54864-6959-B6C6-D762-DA8B099093AE}"/>
              </a:ext>
            </a:extLst>
          </p:cNvPr>
          <p:cNvPicPr>
            <a:picLocks noChangeAspect="1"/>
          </p:cNvPicPr>
          <p:nvPr userDrawn="1"/>
        </p:nvPicPr>
        <p:blipFill>
          <a:blip r:embed="rId3"/>
          <a:stretch>
            <a:fillRect/>
          </a:stretch>
        </p:blipFill>
        <p:spPr>
          <a:xfrm>
            <a:off x="7822866" y="48793"/>
            <a:ext cx="4369134" cy="1130102"/>
          </a:xfrm>
          <a:prstGeom prst="rect">
            <a:avLst/>
          </a:prstGeom>
        </p:spPr>
      </p:pic>
    </p:spTree>
    <p:extLst>
      <p:ext uri="{BB962C8B-B14F-4D97-AF65-F5344CB8AC3E}">
        <p14:creationId xmlns:p14="http://schemas.microsoft.com/office/powerpoint/2010/main" val="2379881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ext_0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D87148-FB85-0B0F-64E6-F63CC11DC343}"/>
              </a:ext>
            </a:extLst>
          </p:cNvPr>
          <p:cNvSpPr>
            <a:spLocks noGrp="1"/>
          </p:cNvSpPr>
          <p:nvPr>
            <p:ph type="title" hasCustomPrompt="1"/>
          </p:nvPr>
        </p:nvSpPr>
        <p:spPr>
          <a:xfrm>
            <a:off x="707572" y="582500"/>
            <a:ext cx="10776856" cy="647246"/>
          </a:xfrm>
        </p:spPr>
        <p:txBody>
          <a:bodyPr/>
          <a:lstStyle>
            <a:lvl1pPr>
              <a:defRPr>
                <a:solidFill>
                  <a:srgbClr val="523601"/>
                </a:solidFill>
                <a:latin typeface="+mj-lt"/>
              </a:defRPr>
            </a:lvl1pPr>
          </a:lstStyle>
          <a:p>
            <a:r>
              <a:rPr lang="en-GB" dirty="0"/>
              <a:t>Title</a:t>
            </a:r>
            <a:endParaRPr lang="x-none" dirty="0"/>
          </a:p>
        </p:txBody>
      </p:sp>
      <p:sp>
        <p:nvSpPr>
          <p:cNvPr id="3" name="Content Placeholder 2">
            <a:extLst>
              <a:ext uri="{FF2B5EF4-FFF2-40B4-BE49-F238E27FC236}">
                <a16:creationId xmlns:a16="http://schemas.microsoft.com/office/drawing/2014/main" xmlns="" id="{3FD667B0-F1BD-960A-9638-A62B60F8D538}"/>
              </a:ext>
            </a:extLst>
          </p:cNvPr>
          <p:cNvSpPr>
            <a:spLocks noGrp="1"/>
          </p:cNvSpPr>
          <p:nvPr>
            <p:ph idx="1"/>
          </p:nvPr>
        </p:nvSpPr>
        <p:spPr>
          <a:xfrm>
            <a:off x="707571" y="1488168"/>
            <a:ext cx="10776857" cy="4351338"/>
          </a:xfrm>
        </p:spPr>
        <p:txBody>
          <a:bodyPr/>
          <a:lstStyle>
            <a:lvl1pPr>
              <a:buClr>
                <a:srgbClr val="523601"/>
              </a:buClr>
              <a:defRPr>
                <a:solidFill>
                  <a:srgbClr val="523601"/>
                </a:solidFill>
                <a:latin typeface="+mj-lt"/>
              </a:defRPr>
            </a:lvl1pPr>
            <a:lvl2pPr>
              <a:buClr>
                <a:srgbClr val="523601"/>
              </a:buClr>
              <a:defRPr>
                <a:solidFill>
                  <a:srgbClr val="523601"/>
                </a:solidFill>
                <a:latin typeface="+mj-lt"/>
              </a:defRPr>
            </a:lvl2pPr>
            <a:lvl3pPr>
              <a:buClr>
                <a:srgbClr val="523601"/>
              </a:buClr>
              <a:defRPr>
                <a:solidFill>
                  <a:srgbClr val="523601"/>
                </a:solidFill>
                <a:latin typeface="+mj-lt"/>
              </a:defRPr>
            </a:lvl3pPr>
            <a:lvl4pPr>
              <a:buClr>
                <a:srgbClr val="523601"/>
              </a:buClr>
              <a:defRPr>
                <a:solidFill>
                  <a:srgbClr val="523601"/>
                </a:solidFill>
                <a:latin typeface="+mj-lt"/>
              </a:defRPr>
            </a:lvl4pPr>
            <a:lvl5pPr>
              <a:buClr>
                <a:srgbClr val="523601"/>
              </a:buClr>
              <a:defRPr>
                <a:solidFill>
                  <a:srgbClr val="523601"/>
                </a:solidFill>
                <a:latin typeface="+mj-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x-none" dirty="0"/>
          </a:p>
        </p:txBody>
      </p:sp>
      <p:cxnSp>
        <p:nvCxnSpPr>
          <p:cNvPr id="14" name="Straight Connector 13">
            <a:extLst>
              <a:ext uri="{FF2B5EF4-FFF2-40B4-BE49-F238E27FC236}">
                <a16:creationId xmlns:a16="http://schemas.microsoft.com/office/drawing/2014/main" xmlns="" id="{972F2FD1-5CA8-A265-4A69-D45E857D71FA}"/>
              </a:ext>
            </a:extLst>
          </p:cNvPr>
          <p:cNvCxnSpPr/>
          <p:nvPr userDrawn="1"/>
        </p:nvCxnSpPr>
        <p:spPr>
          <a:xfrm>
            <a:off x="0" y="6344625"/>
            <a:ext cx="12192000" cy="0"/>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xmlns="" id="{E9D3D8F4-A635-8D2B-495E-29631E04B3D4}"/>
              </a:ext>
            </a:extLst>
          </p:cNvPr>
          <p:cNvSpPr txBox="1"/>
          <p:nvPr userDrawn="1"/>
        </p:nvSpPr>
        <p:spPr>
          <a:xfrm>
            <a:off x="707571" y="6475254"/>
            <a:ext cx="6803571" cy="246221"/>
          </a:xfrm>
          <a:prstGeom prst="rect">
            <a:avLst/>
          </a:prstGeom>
          <a:noFill/>
        </p:spPr>
        <p:txBody>
          <a:bodyPr wrap="square" lIns="0" rtlCol="0">
            <a:spAutoFit/>
          </a:bodyPr>
          <a:lstStyle/>
          <a:p>
            <a:r>
              <a:rPr lang="en-GB" sz="1000" b="0" i="0" dirty="0">
                <a:solidFill>
                  <a:schemeClr val="bg1"/>
                </a:solidFill>
                <a:latin typeface="Proxima Nova" panose="02000506030000020004" pitchFamily="2" charset="0"/>
              </a:rPr>
              <a:t>NATIONAL EVALUATION CAPACITIES CONFERENCE 2024</a:t>
            </a:r>
            <a:endParaRPr lang="x-none" sz="1000" b="0" i="0" dirty="0">
              <a:solidFill>
                <a:schemeClr val="bg1"/>
              </a:solidFill>
              <a:latin typeface="Proxima Nova" panose="02000506030000020004" pitchFamily="2" charset="0"/>
            </a:endParaRPr>
          </a:p>
        </p:txBody>
      </p:sp>
    </p:spTree>
    <p:extLst>
      <p:ext uri="{BB962C8B-B14F-4D97-AF65-F5344CB8AC3E}">
        <p14:creationId xmlns:p14="http://schemas.microsoft.com/office/powerpoint/2010/main" val="5389005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C9B9E19-A8DA-E1B7-FC6A-705DD8F7AC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x-none"/>
          </a:p>
        </p:txBody>
      </p:sp>
      <p:sp>
        <p:nvSpPr>
          <p:cNvPr id="3" name="Text Placeholder 2">
            <a:extLst>
              <a:ext uri="{FF2B5EF4-FFF2-40B4-BE49-F238E27FC236}">
                <a16:creationId xmlns:a16="http://schemas.microsoft.com/office/drawing/2014/main" xmlns="" id="{F74E89FF-DDB6-6A21-473B-ABF3E53D1A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xmlns="" id="{9ECCDBFC-B822-C94D-88E1-563140F7F7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Proxima Nova" panose="02000506030000020004" pitchFamily="2" charset="0"/>
              </a:defRPr>
            </a:lvl1pPr>
          </a:lstStyle>
          <a:p>
            <a:fld id="{1BF78BCC-283B-4C4E-8F57-8AADC62B10CB}" type="datetimeFigureOut">
              <a:rPr lang="x-none" smtClean="0"/>
              <a:pPr/>
              <a:t>11/10/2024</a:t>
            </a:fld>
            <a:endParaRPr lang="x-none"/>
          </a:p>
        </p:txBody>
      </p:sp>
      <p:sp>
        <p:nvSpPr>
          <p:cNvPr id="5" name="Footer Placeholder 4">
            <a:extLst>
              <a:ext uri="{FF2B5EF4-FFF2-40B4-BE49-F238E27FC236}">
                <a16:creationId xmlns:a16="http://schemas.microsoft.com/office/drawing/2014/main" xmlns="" id="{16EFF69B-2C97-5C95-796D-2B135787FA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Proxima Nova" panose="02000506030000020004" pitchFamily="2" charset="0"/>
              </a:defRPr>
            </a:lvl1pPr>
          </a:lstStyle>
          <a:p>
            <a:endParaRPr lang="x-none"/>
          </a:p>
        </p:txBody>
      </p:sp>
      <p:sp>
        <p:nvSpPr>
          <p:cNvPr id="6" name="Slide Number Placeholder 5">
            <a:extLst>
              <a:ext uri="{FF2B5EF4-FFF2-40B4-BE49-F238E27FC236}">
                <a16:creationId xmlns:a16="http://schemas.microsoft.com/office/drawing/2014/main" xmlns="" id="{C89EBD7E-FAE0-323D-CF9E-21505DC56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Proxima Nova" panose="02000506030000020004" pitchFamily="2" charset="0"/>
              </a:defRPr>
            </a:lvl1pPr>
          </a:lstStyle>
          <a:p>
            <a:fld id="{7928CCBB-7E5D-194B-B2B8-3BD4CB5E2B06}" type="slidenum">
              <a:rPr lang="x-none" smtClean="0"/>
              <a:pPr/>
              <a:t>‹N°›</a:t>
            </a:fld>
            <a:endParaRPr lang="x-none"/>
          </a:p>
        </p:txBody>
      </p:sp>
      <p:pic>
        <p:nvPicPr>
          <p:cNvPr id="9" name="Picture 8" descr="A yellow background with black spots&#10;&#10;Description automatically generated">
            <a:extLst>
              <a:ext uri="{FF2B5EF4-FFF2-40B4-BE49-F238E27FC236}">
                <a16:creationId xmlns:a16="http://schemas.microsoft.com/office/drawing/2014/main" xmlns="" id="{21A4B96A-47EA-FD35-51F2-AC3D154BBAEA}"/>
              </a:ext>
            </a:extLst>
          </p:cNvPr>
          <p:cNvPicPr>
            <a:picLocks noChangeAspect="1"/>
          </p:cNvPicPr>
          <p:nvPr userDrawn="1"/>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1617121703"/>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Lst>
  <p:txStyles>
    <p:titleStyle>
      <a:lvl1pPr algn="l" defTabSz="914400" rtl="0" eaLnBrk="1" latinLnBrk="0" hangingPunct="1">
        <a:lnSpc>
          <a:spcPct val="90000"/>
        </a:lnSpc>
        <a:spcBef>
          <a:spcPct val="0"/>
        </a:spcBef>
        <a:buNone/>
        <a:defRPr sz="4400" b="1" i="0" kern="1200">
          <a:solidFill>
            <a:schemeClr val="tx1"/>
          </a:solidFill>
          <a:latin typeface="Proxima Nova" panose="0200050603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05BE52-3F5B-87A5-EE90-3A2F98FF8BF5}"/>
              </a:ext>
            </a:extLst>
          </p:cNvPr>
          <p:cNvSpPr>
            <a:spLocks noGrp="1"/>
          </p:cNvSpPr>
          <p:nvPr>
            <p:ph type="ctrTitle"/>
          </p:nvPr>
        </p:nvSpPr>
        <p:spPr>
          <a:xfrm>
            <a:off x="2352675" y="1211932"/>
            <a:ext cx="8115300" cy="2288539"/>
          </a:xfrm>
        </p:spPr>
        <p:txBody>
          <a:bodyPr>
            <a:norm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fr-FR" sz="3400" b="1" i="0" u="none" strike="noStrike" cap="none" normalizeH="0" baseline="0" dirty="0">
                <a:ln>
                  <a:noFill/>
                </a:ln>
                <a:solidFill>
                  <a:schemeClr val="tx1"/>
                </a:solidFill>
                <a:effectLst/>
                <a:latin typeface="Candara" panose="020E0502030303020204" pitchFamily="34" charset="0"/>
                <a:ea typeface="Calibri" panose="020F0502020204030204" pitchFamily="34" charset="0"/>
                <a:cs typeface="Arial" panose="020B0604020202020204" pitchFamily="34" charset="0"/>
              </a:rPr>
              <a:t>Embracing Complexity: Fostering Inclusion and </a:t>
            </a:r>
            <a:r>
              <a:rPr kumimoji="0" lang="en-US" altLang="fr-FR" sz="3400" b="1" i="0" u="none" strike="noStrike" cap="none" normalizeH="0" baseline="0" dirty="0" smtClean="0">
                <a:ln>
                  <a:noFill/>
                </a:ln>
                <a:solidFill>
                  <a:schemeClr val="tx1"/>
                </a:solidFill>
                <a:effectLst/>
                <a:latin typeface="Candara" panose="020E0502030303020204" pitchFamily="34" charset="0"/>
                <a:ea typeface="Calibri" panose="020F0502020204030204" pitchFamily="34" charset="0"/>
                <a:cs typeface="Arial" panose="020B0604020202020204" pitchFamily="34" charset="0"/>
              </a:rPr>
              <a:t>Strengthening the Citizen’s </a:t>
            </a:r>
            <a:r>
              <a:rPr kumimoji="0" lang="en-US" altLang="fr-FR" sz="3400" b="1" i="0" u="none" strike="noStrike" cap="none" normalizeH="0" baseline="0" dirty="0">
                <a:ln>
                  <a:noFill/>
                </a:ln>
                <a:solidFill>
                  <a:schemeClr val="tx1"/>
                </a:solidFill>
                <a:effectLst/>
                <a:latin typeface="Candara" panose="020E0502030303020204" pitchFamily="34" charset="0"/>
                <a:ea typeface="Calibri" panose="020F0502020204030204" pitchFamily="34" charset="0"/>
                <a:cs typeface="Arial" panose="020B0604020202020204" pitchFamily="34" charset="0"/>
              </a:rPr>
              <a:t>Voice.</a:t>
            </a:r>
            <a:br>
              <a:rPr kumimoji="0" lang="en-US" altLang="fr-FR" sz="3400" b="1" i="0" u="none" strike="noStrike" cap="none" normalizeH="0" baseline="0" dirty="0">
                <a:ln>
                  <a:noFill/>
                </a:ln>
                <a:solidFill>
                  <a:schemeClr val="tx1"/>
                </a:solidFill>
                <a:effectLst/>
                <a:latin typeface="Candara" panose="020E0502030303020204" pitchFamily="34" charset="0"/>
                <a:ea typeface="Calibri" panose="020F0502020204030204" pitchFamily="34" charset="0"/>
                <a:cs typeface="Arial" panose="020B0604020202020204" pitchFamily="34" charset="0"/>
              </a:rPr>
            </a:br>
            <a:r>
              <a:rPr kumimoji="0" lang="en-US" altLang="fr-FR" sz="3400" b="1" i="0" u="none" strike="noStrike" cap="none" normalizeH="0" baseline="0" dirty="0" smtClean="0">
                <a:ln>
                  <a:noFill/>
                </a:ln>
                <a:solidFill>
                  <a:schemeClr val="tx1"/>
                </a:solidFill>
                <a:effectLst/>
                <a:latin typeface="Candara" panose="020E0502030303020204" pitchFamily="34" charset="0"/>
                <a:ea typeface="Calibri" panose="020F0502020204030204" pitchFamily="34" charset="0"/>
                <a:cs typeface="Arial" panose="020B0604020202020204" pitchFamily="34" charset="0"/>
              </a:rPr>
              <a:t>Reflections on the Moroccan </a:t>
            </a:r>
            <a:r>
              <a:rPr kumimoji="0" lang="en-US" altLang="fr-FR" sz="3400" b="1" i="0" u="none" strike="noStrike" cap="none" normalizeH="0" baseline="0" dirty="0">
                <a:ln>
                  <a:noFill/>
                </a:ln>
                <a:solidFill>
                  <a:schemeClr val="tx1"/>
                </a:solidFill>
                <a:effectLst/>
                <a:latin typeface="Candara" panose="020E0502030303020204" pitchFamily="34" charset="0"/>
                <a:ea typeface="Calibri" panose="020F0502020204030204" pitchFamily="34" charset="0"/>
                <a:cs typeface="Arial" panose="020B0604020202020204" pitchFamily="34" charset="0"/>
              </a:rPr>
              <a:t>experience</a:t>
            </a:r>
            <a:endParaRPr kumimoji="0" lang="fr-FR" altLang="fr-FR" sz="3400" b="0" i="0" u="none" strike="noStrike" cap="none" normalizeH="0" baseline="0" dirty="0">
              <a:ln>
                <a:noFill/>
              </a:ln>
              <a:solidFill>
                <a:schemeClr val="tx1"/>
              </a:solidFill>
              <a:effectLst/>
              <a:latin typeface="Arial" panose="020B0604020202020204" pitchFamily="34" charset="0"/>
            </a:endParaRPr>
          </a:p>
        </p:txBody>
      </p:sp>
      <p:pic>
        <p:nvPicPr>
          <p:cNvPr id="3" name="Picture 2" descr="A black background with white text&#10;&#10;Description automatically generated">
            <a:extLst>
              <a:ext uri="{FF2B5EF4-FFF2-40B4-BE49-F238E27FC236}">
                <a16:creationId xmlns:a16="http://schemas.microsoft.com/office/drawing/2014/main" xmlns="" id="{33523638-70A8-30F0-161D-537D1258BA36}"/>
              </a:ext>
            </a:extLst>
          </p:cNvPr>
          <p:cNvPicPr>
            <a:picLocks noChangeAspect="1"/>
          </p:cNvPicPr>
          <p:nvPr/>
        </p:nvPicPr>
        <p:blipFill>
          <a:blip r:embed="rId2"/>
          <a:stretch>
            <a:fillRect/>
          </a:stretch>
        </p:blipFill>
        <p:spPr>
          <a:xfrm>
            <a:off x="0" y="5340855"/>
            <a:ext cx="5252161" cy="1358502"/>
          </a:xfrm>
          <a:prstGeom prst="rect">
            <a:avLst/>
          </a:prstGeom>
        </p:spPr>
      </p:pic>
      <p:sp>
        <p:nvSpPr>
          <p:cNvPr id="8" name="ZoneTexte 7">
            <a:extLst>
              <a:ext uri="{FF2B5EF4-FFF2-40B4-BE49-F238E27FC236}">
                <a16:creationId xmlns:a16="http://schemas.microsoft.com/office/drawing/2014/main" xmlns="" id="{D0782734-E18B-D624-BDDF-9A219C0EB367}"/>
              </a:ext>
            </a:extLst>
          </p:cNvPr>
          <p:cNvSpPr txBox="1"/>
          <p:nvPr/>
        </p:nvSpPr>
        <p:spPr>
          <a:xfrm>
            <a:off x="2352675" y="3774331"/>
            <a:ext cx="6229350" cy="646331"/>
          </a:xfrm>
          <a:prstGeom prst="rect">
            <a:avLst/>
          </a:prstGeom>
          <a:noFill/>
        </p:spPr>
        <p:txBody>
          <a:bodyPr wrap="square">
            <a:spAutoFit/>
          </a:bodyPr>
          <a:lstStyle/>
          <a:p>
            <a:r>
              <a:rPr lang="fr-FR" b="1" dirty="0" err="1"/>
              <a:t>Dr.Otmane</a:t>
            </a:r>
            <a:r>
              <a:rPr lang="fr-FR" b="1" dirty="0"/>
              <a:t> GAIR , </a:t>
            </a:r>
            <a:r>
              <a:rPr lang="fr-FR" b="1" dirty="0" err="1"/>
              <a:t>President</a:t>
            </a:r>
            <a:r>
              <a:rPr lang="fr-FR" b="1" dirty="0"/>
              <a:t> of the National </a:t>
            </a:r>
            <a:r>
              <a:rPr lang="fr-FR" b="1" dirty="0" err="1"/>
              <a:t>Observatory</a:t>
            </a:r>
            <a:r>
              <a:rPr lang="fr-FR" b="1" dirty="0"/>
              <a:t> for Human </a:t>
            </a:r>
            <a:r>
              <a:rPr lang="fr-FR" b="1" dirty="0" err="1"/>
              <a:t>Development</a:t>
            </a:r>
            <a:r>
              <a:rPr lang="fr-FR" b="1" dirty="0"/>
              <a:t> /Morocco</a:t>
            </a:r>
          </a:p>
        </p:txBody>
      </p:sp>
    </p:spTree>
    <p:extLst>
      <p:ext uri="{BB962C8B-B14F-4D97-AF65-F5344CB8AC3E}">
        <p14:creationId xmlns:p14="http://schemas.microsoft.com/office/powerpoint/2010/main" val="3788116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xmlns="" id="{4C01918A-4A8F-2A4C-9119-A4EEF7B22A3E}"/>
              </a:ext>
            </a:extLst>
          </p:cNvPr>
          <p:cNvSpPr txBox="1"/>
          <p:nvPr/>
        </p:nvSpPr>
        <p:spPr>
          <a:xfrm>
            <a:off x="445243" y="1507539"/>
            <a:ext cx="11301513" cy="2677656"/>
          </a:xfrm>
          <a:prstGeom prst="rect">
            <a:avLst/>
          </a:prstGeom>
          <a:noFill/>
        </p:spPr>
        <p:txBody>
          <a:bodyPr wrap="square">
            <a:spAutoFit/>
          </a:bodyPr>
          <a:lstStyle/>
          <a:p>
            <a:pPr algn="just"/>
            <a:r>
              <a:rPr lang="en-GB" sz="2400" dirty="0" smtClean="0">
                <a:latin typeface="Candara" panose="020E0502030303020204" pitchFamily="34" charset="0"/>
                <a:ea typeface="Calibri" panose="020F0502020204030204" pitchFamily="34" charset="0"/>
                <a:cs typeface="Arial" panose="020B0604020202020204" pitchFamily="34" charset="0"/>
              </a:rPr>
              <a:t>How </a:t>
            </a:r>
            <a:r>
              <a:rPr lang="en-GB" sz="2400" dirty="0">
                <a:latin typeface="Candara" panose="020E0502030303020204" pitchFamily="34" charset="0"/>
                <a:ea typeface="Calibri" panose="020F0502020204030204" pitchFamily="34" charset="0"/>
                <a:cs typeface="Arial" panose="020B0604020202020204" pitchFamily="34" charset="0"/>
              </a:rPr>
              <a:t>can the inclusion of citizens, as public service users, help </a:t>
            </a:r>
            <a:r>
              <a:rPr lang="en-GB" sz="2400" dirty="0" err="1" smtClean="0">
                <a:latin typeface="Candara" panose="020E0502030303020204" pitchFamily="34" charset="0"/>
                <a:ea typeface="Calibri" panose="020F0502020204030204" pitchFamily="34" charset="0"/>
                <a:cs typeface="Arial" panose="020B0604020202020204" pitchFamily="34" charset="0"/>
              </a:rPr>
              <a:t>enh</a:t>
            </a:r>
            <a:r>
              <a:rPr lang="fr-FR" sz="2400" dirty="0" err="1" smtClean="0">
                <a:latin typeface="Candara" panose="020E0502030303020204" pitchFamily="34" charset="0"/>
                <a:ea typeface="Calibri" panose="020F0502020204030204" pitchFamily="34" charset="0"/>
                <a:cs typeface="Arial" panose="020B0604020202020204" pitchFamily="34" charset="0"/>
              </a:rPr>
              <a:t>ance</a:t>
            </a:r>
            <a:r>
              <a:rPr lang="fr-FR" sz="2400" dirty="0" smtClean="0">
                <a:latin typeface="Candara" panose="020E0502030303020204" pitchFamily="34" charset="0"/>
                <a:ea typeface="Calibri" panose="020F0502020204030204" pitchFamily="34" charset="0"/>
                <a:cs typeface="Arial" panose="020B0604020202020204" pitchFamily="34" charset="0"/>
              </a:rPr>
              <a:t> </a:t>
            </a:r>
            <a:r>
              <a:rPr lang="en-GB" sz="2400" dirty="0" smtClean="0">
                <a:latin typeface="Candara" panose="020E0502030303020204" pitchFamily="34" charset="0"/>
                <a:ea typeface="Calibri" panose="020F0502020204030204" pitchFamily="34" charset="0"/>
                <a:cs typeface="Arial" panose="020B0604020202020204" pitchFamily="34" charset="0"/>
              </a:rPr>
              <a:t>the </a:t>
            </a:r>
            <a:r>
              <a:rPr lang="en-GB" sz="2400" dirty="0">
                <a:latin typeface="Candara" panose="020E0502030303020204" pitchFamily="34" charset="0"/>
                <a:ea typeface="Calibri" panose="020F0502020204030204" pitchFamily="34" charset="0"/>
                <a:cs typeface="Arial" panose="020B0604020202020204" pitchFamily="34" charset="0"/>
              </a:rPr>
              <a:t>alignment between government reforms and social reality</a:t>
            </a:r>
            <a:r>
              <a:rPr lang="en-GB" sz="2400" dirty="0" smtClean="0">
                <a:latin typeface="Candara" panose="020E0502030303020204" pitchFamily="34" charset="0"/>
                <a:ea typeface="Calibri" panose="020F0502020204030204" pitchFamily="34" charset="0"/>
                <a:cs typeface="Arial" panose="020B0604020202020204" pitchFamily="34" charset="0"/>
              </a:rPr>
              <a:t>?</a:t>
            </a:r>
          </a:p>
          <a:p>
            <a:pPr algn="just"/>
            <a:endParaRPr lang="en-GB" sz="2400" dirty="0">
              <a:latin typeface="Candara" panose="020E0502030303020204" pitchFamily="34" charset="0"/>
              <a:ea typeface="Calibri" panose="020F0502020204030204" pitchFamily="34" charset="0"/>
              <a:cs typeface="Arial" panose="020B0604020202020204" pitchFamily="34" charset="0"/>
            </a:endParaRPr>
          </a:p>
          <a:p>
            <a:pPr algn="just"/>
            <a:r>
              <a:rPr lang="en-GB" sz="2400" dirty="0">
                <a:latin typeface="Candara" panose="020E0502030303020204" pitchFamily="34" charset="0"/>
                <a:ea typeface="Calibri" panose="020F0502020204030204" pitchFamily="34" charset="0"/>
                <a:cs typeface="Arial" panose="020B0604020202020204" pitchFamily="34" charset="0"/>
              </a:rPr>
              <a:t>In other </a:t>
            </a:r>
            <a:r>
              <a:rPr lang="en-GB" sz="2400" dirty="0">
                <a:latin typeface="Candara" panose="020E0502030303020204" pitchFamily="34" charset="0"/>
                <a:ea typeface="Calibri" panose="020F0502020204030204" pitchFamily="34" charset="0"/>
                <a:cs typeface="Arial" panose="020B0604020202020204" pitchFamily="34" charset="0"/>
              </a:rPr>
              <a:t>words, how can public policy evaluations become more inclusive by establishing a process that engages in thoughtful, critical, exploratory, and iterative interactions with citizens/service users, enabling continuous adjustments of public policy components to reflect the actual needs and voices of the population?</a:t>
            </a:r>
            <a:r>
              <a:rPr lang="en-GB" sz="2400" dirty="0">
                <a:latin typeface="Candara" panose="020E0502030303020204" pitchFamily="34" charset="0"/>
                <a:ea typeface="Calibri" panose="020F0502020204030204" pitchFamily="34" charset="0"/>
                <a:cs typeface="Arial" panose="020B0604020202020204" pitchFamily="34" charset="0"/>
              </a:rPr>
              <a:t>?</a:t>
            </a:r>
            <a:endParaRPr lang="en-GB" sz="2400" dirty="0">
              <a:latin typeface="Candara" panose="020E0502030303020204" pitchFamily="34" charset="0"/>
              <a:ea typeface="Calibri" panose="020F0502020204030204" pitchFamily="34" charset="0"/>
              <a:cs typeface="Arial" panose="020B0604020202020204" pitchFamily="34" charset="0"/>
            </a:endParaRPr>
          </a:p>
        </p:txBody>
      </p:sp>
      <p:sp>
        <p:nvSpPr>
          <p:cNvPr id="6" name="ZoneTexte 5">
            <a:extLst>
              <a:ext uri="{FF2B5EF4-FFF2-40B4-BE49-F238E27FC236}">
                <a16:creationId xmlns:a16="http://schemas.microsoft.com/office/drawing/2014/main" xmlns="" id="{2DB58852-DA36-49E6-853B-AB9D4E4F3640}"/>
              </a:ext>
            </a:extLst>
          </p:cNvPr>
          <p:cNvSpPr txBox="1"/>
          <p:nvPr/>
        </p:nvSpPr>
        <p:spPr>
          <a:xfrm>
            <a:off x="445243" y="634484"/>
            <a:ext cx="6100762" cy="523220"/>
          </a:xfrm>
          <a:prstGeom prst="rect">
            <a:avLst/>
          </a:prstGeom>
          <a:noFill/>
        </p:spPr>
        <p:txBody>
          <a:bodyPr wrap="square">
            <a:spAutoFit/>
          </a:bodyPr>
          <a:lstStyle/>
          <a:p>
            <a:pPr algn="just">
              <a:spcBef>
                <a:spcPts val="600"/>
              </a:spcBef>
              <a:spcAft>
                <a:spcPts val="600"/>
              </a:spcAft>
            </a:pPr>
            <a:r>
              <a:rPr lang="en-GB" sz="2800" b="1" dirty="0">
                <a:latin typeface="Candara" panose="020E0502030303020204" pitchFamily="34" charset="0"/>
                <a:ea typeface="Calibri" panose="020F0502020204030204" pitchFamily="34" charset="0"/>
                <a:cs typeface="Arial" panose="020B0604020202020204" pitchFamily="34" charset="0"/>
              </a:rPr>
              <a:t>Problem Statement:</a:t>
            </a:r>
            <a:endParaRPr lang="fr-FR" sz="2800" b="1" dirty="0">
              <a:latin typeface="Candara" panose="020E0502030303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43659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xmlns="" id="{96F32BAD-3FFF-A69E-E8A8-1CC614357AD3}"/>
              </a:ext>
            </a:extLst>
          </p:cNvPr>
          <p:cNvSpPr txBox="1"/>
          <p:nvPr/>
        </p:nvSpPr>
        <p:spPr>
          <a:xfrm>
            <a:off x="723900" y="1344811"/>
            <a:ext cx="11115675" cy="1508105"/>
          </a:xfrm>
          <a:prstGeom prst="rect">
            <a:avLst/>
          </a:prstGeom>
          <a:noFill/>
        </p:spPr>
        <p:txBody>
          <a:bodyPr wrap="square">
            <a:spAutoFit/>
          </a:bodyPr>
          <a:lstStyle/>
          <a:p>
            <a:pPr algn="just">
              <a:spcBef>
                <a:spcPts val="600"/>
              </a:spcBef>
              <a:spcAft>
                <a:spcPts val="600"/>
              </a:spcAft>
            </a:pPr>
            <a:r>
              <a:rPr lang="en-GB" sz="2400" dirty="0"/>
              <a:t>Today, social policies are required to focus on two main </a:t>
            </a:r>
            <a:r>
              <a:rPr lang="en-GB" sz="2400" dirty="0" smtClean="0"/>
              <a:t>aspects</a:t>
            </a:r>
            <a:r>
              <a:rPr lang="fr-FR" sz="2400" dirty="0" smtClean="0">
                <a:effectLst/>
                <a:latin typeface="Candara" panose="020E0502030303020204" pitchFamily="34" charset="0"/>
                <a:ea typeface="Calibri" panose="020F0502020204030204" pitchFamily="34" charset="0"/>
                <a:cs typeface="Times New Roman" panose="02020603050405020304" pitchFamily="18" charset="0"/>
              </a:rPr>
              <a:t>:</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spcBef>
                <a:spcPts val="600"/>
              </a:spcBef>
              <a:spcAft>
                <a:spcPts val="600"/>
              </a:spcAft>
              <a:buFont typeface="Symbol" panose="05050102010706020507" pitchFamily="18" charset="2"/>
              <a:buChar char=""/>
            </a:pPr>
            <a:r>
              <a:rPr lang="en-GB" sz="2400" b="1" dirty="0"/>
              <a:t>Guaranteeing a minimum level of support to citizens in need</a:t>
            </a:r>
            <a:r>
              <a:rPr lang="fr-FR" sz="2400" b="1" dirty="0" smtClean="0">
                <a:effectLst/>
                <a:latin typeface="Candara" panose="020E0502030303020204" pitchFamily="34" charset="0"/>
                <a:ea typeface="Calibri" panose="020F0502020204030204" pitchFamily="34" charset="0"/>
                <a:cs typeface="Times New Roman" panose="02020603050405020304" pitchFamily="18" charset="0"/>
              </a:rPr>
              <a:t>, </a:t>
            </a:r>
            <a:endParaRPr lang="fr-FR" sz="2400" b="1" dirty="0">
              <a:effectLst/>
              <a:latin typeface="Candara" panose="020E0502030303020204" pitchFamily="34" charset="0"/>
              <a:ea typeface="Calibri" panose="020F0502020204030204" pitchFamily="34" charset="0"/>
              <a:cs typeface="Times New Roman" panose="02020603050405020304" pitchFamily="18" charset="0"/>
            </a:endParaRPr>
          </a:p>
          <a:p>
            <a:pPr marL="342900" lvl="0" indent="-342900" algn="just">
              <a:spcBef>
                <a:spcPts val="600"/>
              </a:spcBef>
              <a:spcAft>
                <a:spcPts val="600"/>
              </a:spcAft>
              <a:buFont typeface="Symbol" panose="05050102010706020507" pitchFamily="18" charset="2"/>
              <a:buChar char=""/>
            </a:pPr>
            <a:r>
              <a:rPr lang="en-GB" sz="2400" b="1" dirty="0"/>
              <a:t>Implementing a performance plan focused on results</a:t>
            </a:r>
            <a:r>
              <a:rPr lang="fr-FR" sz="2400" b="1" dirty="0" smtClean="0">
                <a:effectLst/>
                <a:latin typeface="Candara" panose="020E0502030303020204" pitchFamily="34" charset="0"/>
                <a:ea typeface="Calibri" panose="020F0502020204030204" pitchFamily="34" charset="0"/>
                <a:cs typeface="Arial" panose="020B0604020202020204" pitchFamily="34" charset="0"/>
              </a:rPr>
              <a:t>.</a:t>
            </a:r>
            <a:endParaRPr lang="fr-FR" sz="24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ZoneTexte 4">
            <a:extLst>
              <a:ext uri="{FF2B5EF4-FFF2-40B4-BE49-F238E27FC236}">
                <a16:creationId xmlns:a16="http://schemas.microsoft.com/office/drawing/2014/main" xmlns="" id="{8B8682CC-BF4E-ED63-10AA-39676B704488}"/>
              </a:ext>
            </a:extLst>
          </p:cNvPr>
          <p:cNvSpPr txBox="1"/>
          <p:nvPr/>
        </p:nvSpPr>
        <p:spPr>
          <a:xfrm>
            <a:off x="723900" y="539234"/>
            <a:ext cx="6096000" cy="523220"/>
          </a:xfrm>
          <a:prstGeom prst="rect">
            <a:avLst/>
          </a:prstGeom>
          <a:noFill/>
        </p:spPr>
        <p:txBody>
          <a:bodyPr wrap="square">
            <a:spAutoFit/>
          </a:bodyPr>
          <a:lstStyle/>
          <a:p>
            <a:pPr algn="just">
              <a:spcBef>
                <a:spcPts val="600"/>
              </a:spcBef>
              <a:spcAft>
                <a:spcPts val="600"/>
              </a:spcAft>
            </a:pPr>
            <a:r>
              <a:rPr lang="fr-FR" sz="2800" b="1" dirty="0" smtClean="0">
                <a:effectLst/>
                <a:latin typeface="Candara" panose="020E0502030303020204" pitchFamily="34" charset="0"/>
                <a:ea typeface="Calibri" panose="020F0502020204030204" pitchFamily="34" charset="0"/>
                <a:cs typeface="Arial" panose="020B0604020202020204" pitchFamily="34" charset="0"/>
              </a:rPr>
              <a:t>National</a:t>
            </a:r>
            <a:r>
              <a:rPr lang="fr-FR" sz="2800" b="1" dirty="0">
                <a:effectLst/>
                <a:latin typeface="Candara" panose="020E0502030303020204" pitchFamily="34" charset="0"/>
                <a:ea typeface="Calibri" panose="020F0502020204030204" pitchFamily="34" charset="0"/>
                <a:cs typeface="Arial" panose="020B0604020202020204" pitchFamily="34" charset="0"/>
              </a:rPr>
              <a:t> </a:t>
            </a:r>
            <a:r>
              <a:rPr lang="fr-FR" sz="2800" b="1" dirty="0" err="1" smtClean="0">
                <a:effectLst/>
                <a:latin typeface="Candara" panose="020E0502030303020204" pitchFamily="34" charset="0"/>
                <a:ea typeface="Calibri" panose="020F0502020204030204" pitchFamily="34" charset="0"/>
                <a:cs typeface="Arial" panose="020B0604020202020204" pitchFamily="34" charset="0"/>
              </a:rPr>
              <a:t>Context</a:t>
            </a:r>
            <a:r>
              <a:rPr lang="fr-FR" sz="2800" b="1" dirty="0" smtClean="0">
                <a:effectLst/>
                <a:latin typeface="Candara" panose="020E0502030303020204" pitchFamily="34" charset="0"/>
                <a:ea typeface="Calibri" panose="020F0502020204030204" pitchFamily="34" charset="0"/>
                <a:cs typeface="Arial" panose="020B0604020202020204" pitchFamily="34" charset="0"/>
              </a:rPr>
              <a:t>:</a:t>
            </a:r>
            <a:endParaRPr lang="fr-FR"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60660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xmlns="" id="{4E8C9036-7E88-9DF4-719F-19791D5D0ABA}"/>
              </a:ext>
            </a:extLst>
          </p:cNvPr>
          <p:cNvSpPr>
            <a:spLocks noGrp="1"/>
          </p:cNvSpPr>
          <p:nvPr>
            <p:ph type="title"/>
          </p:nvPr>
        </p:nvSpPr>
        <p:spPr>
          <a:xfrm>
            <a:off x="381000" y="488951"/>
            <a:ext cx="10515600" cy="888205"/>
          </a:xfrm>
        </p:spPr>
        <p:txBody>
          <a:bodyPr>
            <a:normAutofit/>
          </a:bodyPr>
          <a:lstStyle/>
          <a:p>
            <a:r>
              <a:rPr lang="en-GB" sz="2800" dirty="0"/>
              <a:t>Evaluation Approach</a:t>
            </a:r>
            <a:r>
              <a:rPr lang="fr-FR" sz="2800" b="1" dirty="0">
                <a:solidFill>
                  <a:schemeClr val="tx1"/>
                </a:solidFill>
                <a:latin typeface="Candara" panose="020E0502030303020204" pitchFamily="34" charset="0"/>
                <a:ea typeface="Calibri" panose="020F0502020204030204" pitchFamily="34" charset="0"/>
                <a:cs typeface="Arial" panose="020B0604020202020204" pitchFamily="34" charset="0"/>
              </a:rPr>
              <a:t> : </a:t>
            </a:r>
            <a:r>
              <a:rPr lang="fr-FR" sz="2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a:r>
            <a:br>
              <a:rPr lang="fr-FR" sz="2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endParaRPr lang="fr-FR" sz="2800" dirty="0">
              <a:solidFill>
                <a:schemeClr val="tx1"/>
              </a:solidFill>
            </a:endParaRPr>
          </a:p>
        </p:txBody>
      </p:sp>
      <p:sp>
        <p:nvSpPr>
          <p:cNvPr id="5" name="Espace réservé du contenu 2">
            <a:extLst>
              <a:ext uri="{FF2B5EF4-FFF2-40B4-BE49-F238E27FC236}">
                <a16:creationId xmlns:a16="http://schemas.microsoft.com/office/drawing/2014/main" xmlns="" id="{58379F78-79E2-8538-EF78-5A74378894DF}"/>
              </a:ext>
            </a:extLst>
          </p:cNvPr>
          <p:cNvSpPr>
            <a:spLocks noGrp="1"/>
          </p:cNvSpPr>
          <p:nvPr>
            <p:ph idx="1"/>
          </p:nvPr>
        </p:nvSpPr>
        <p:spPr>
          <a:xfrm>
            <a:off x="381000" y="1253331"/>
            <a:ext cx="11315700" cy="4351338"/>
          </a:xfrm>
        </p:spPr>
        <p:txBody>
          <a:bodyPr>
            <a:normAutofit/>
          </a:bodyPr>
          <a:lstStyle/>
          <a:p>
            <a:pPr marL="0" indent="0" algn="just">
              <a:spcBef>
                <a:spcPts val="600"/>
              </a:spcBef>
              <a:spcAft>
                <a:spcPts val="600"/>
              </a:spcAft>
              <a:buNone/>
            </a:pPr>
            <a:r>
              <a:rPr lang="en-GB" sz="2400" dirty="0"/>
              <a:t>The evaluation </a:t>
            </a:r>
            <a:r>
              <a:rPr lang="en-GB" sz="2400" dirty="0" smtClean="0"/>
              <a:t>has adopted </a:t>
            </a:r>
            <a:r>
              <a:rPr lang="en-GB" sz="2400" dirty="0"/>
              <a:t>two approaches</a:t>
            </a:r>
            <a:r>
              <a:rPr lang="fr-FR" sz="24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rPr>
              <a:t> : </a:t>
            </a:r>
            <a:endParaRPr lang="fr-FR" sz="2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spcBef>
                <a:spcPts val="600"/>
              </a:spcBef>
              <a:spcAft>
                <a:spcPts val="600"/>
              </a:spcAft>
              <a:buFont typeface="Symbol" panose="05050102010706020507" pitchFamily="18" charset="2"/>
              <a:buChar char=""/>
            </a:pPr>
            <a:r>
              <a:rPr lang="en-GB" sz="2400" b="1" spc="-10" dirty="0" smtClean="0">
                <a:solidFill>
                  <a:schemeClr val="tx1"/>
                </a:solidFill>
                <a:latin typeface="Candara" panose="020E0502030303020204" pitchFamily="34" charset="0"/>
                <a:ea typeface="Calibri" panose="020F0502020204030204" pitchFamily="34" charset="0"/>
                <a:cs typeface="Arial" panose="020B0604020202020204" pitchFamily="34" charset="0"/>
              </a:rPr>
              <a:t>A </a:t>
            </a:r>
            <a:r>
              <a:rPr lang="en-GB" sz="2400" b="1" spc="-10" dirty="0">
                <a:solidFill>
                  <a:schemeClr val="tx1"/>
                </a:solidFill>
                <a:latin typeface="Candara" panose="020E0502030303020204" pitchFamily="34" charset="0"/>
                <a:ea typeface="Calibri" panose="020F0502020204030204" pitchFamily="34" charset="0"/>
                <a:cs typeface="Arial" panose="020B0604020202020204" pitchFamily="34" charset="0"/>
              </a:rPr>
              <a:t>generative approach to causality </a:t>
            </a:r>
            <a:r>
              <a:rPr lang="en-GB" sz="2400" spc="-10" dirty="0">
                <a:solidFill>
                  <a:schemeClr val="tx1"/>
                </a:solidFill>
                <a:latin typeface="Candara" panose="020E0502030303020204" pitchFamily="34" charset="0"/>
                <a:ea typeface="Calibri" panose="020F0502020204030204" pitchFamily="34" charset="0"/>
                <a:cs typeface="Arial" panose="020B0604020202020204" pitchFamily="34" charset="0"/>
              </a:rPr>
              <a:t>in order to grasp the complexity of the evolving factors contributing to stakeholder perceptions and satisfaction, including the student as the end-user of the reform; </a:t>
            </a:r>
            <a:r>
              <a:rPr lang="en-GB" sz="2400" spc="-10" dirty="0">
                <a:solidFill>
                  <a:schemeClr val="tx1"/>
                </a:solidFill>
                <a:latin typeface="Candara" panose="020E0502030303020204" pitchFamily="34" charset="0"/>
                <a:ea typeface="Calibri" panose="020F0502020204030204" pitchFamily="34" charset="0"/>
                <a:cs typeface="Arial" panose="020B0604020202020204" pitchFamily="34" charset="0"/>
              </a:rPr>
              <a:t>and</a:t>
            </a:r>
          </a:p>
          <a:p>
            <a:pPr marL="342900" lvl="0" indent="-342900" algn="just">
              <a:spcBef>
                <a:spcPts val="600"/>
              </a:spcBef>
              <a:spcAft>
                <a:spcPts val="600"/>
              </a:spcAft>
              <a:buFont typeface="Symbol" panose="05050102010706020507" pitchFamily="18" charset="2"/>
              <a:buChar char=""/>
            </a:pPr>
            <a:r>
              <a:rPr lang="en-GB" sz="2400" b="1" spc="-10" dirty="0">
                <a:solidFill>
                  <a:schemeClr val="tx1"/>
                </a:solidFill>
                <a:latin typeface="Candara" panose="020E0502030303020204" pitchFamily="34" charset="0"/>
                <a:ea typeface="Calibri" panose="020F0502020204030204" pitchFamily="34" charset="0"/>
                <a:cs typeface="Arial" panose="020B0604020202020204" pitchFamily="34" charset="0"/>
              </a:rPr>
              <a:t>An </a:t>
            </a:r>
            <a:r>
              <a:rPr lang="en-GB" sz="2400" b="1" spc="-10" dirty="0">
                <a:solidFill>
                  <a:schemeClr val="tx1"/>
                </a:solidFill>
                <a:latin typeface="Candara" panose="020E0502030303020204" pitchFamily="34" charset="0"/>
                <a:ea typeface="Calibri" panose="020F0502020204030204" pitchFamily="34" charset="0"/>
                <a:cs typeface="Arial" panose="020B0604020202020204" pitchFamily="34" charset="0"/>
              </a:rPr>
              <a:t>evidence-based approach</a:t>
            </a:r>
            <a:r>
              <a:rPr lang="en-GB" sz="2400" spc="-10" dirty="0">
                <a:solidFill>
                  <a:schemeClr val="tx1"/>
                </a:solidFill>
                <a:latin typeface="Candara" panose="020E0502030303020204" pitchFamily="34" charset="0"/>
                <a:ea typeface="Calibri" panose="020F0502020204030204" pitchFamily="34" charset="0"/>
                <a:cs typeface="Arial" panose="020B0604020202020204" pitchFamily="34" charset="0"/>
              </a:rPr>
              <a:t>, focusing on the use of contribution analysis. This made it possible to describe and interpret the process by which public school actors interpret and understand the vision, objectives, practices, and learning methods adopted within the framework of the reform.</a:t>
            </a:r>
            <a:endParaRPr lang="fr-FR" sz="2400" spc="-10" dirty="0">
              <a:solidFill>
                <a:schemeClr val="tx1"/>
              </a:solidFill>
              <a:latin typeface="Candara" panose="020E0502030303020204" pitchFamily="34" charset="0"/>
              <a:ea typeface="Calibri" panose="020F0502020204030204" pitchFamily="34" charset="0"/>
              <a:cs typeface="Arial" panose="020B0604020202020204" pitchFamily="34" charset="0"/>
            </a:endParaRPr>
          </a:p>
          <a:p>
            <a:endParaRPr lang="fr-FR" sz="2400" dirty="0">
              <a:solidFill>
                <a:schemeClr val="tx1"/>
              </a:solidFill>
            </a:endParaRPr>
          </a:p>
        </p:txBody>
      </p:sp>
    </p:spTree>
    <p:extLst>
      <p:ext uri="{BB962C8B-B14F-4D97-AF65-F5344CB8AC3E}">
        <p14:creationId xmlns:p14="http://schemas.microsoft.com/office/powerpoint/2010/main" val="3831889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xmlns="" id="{B0C0F618-1DD8-D7CC-B09C-0F903C6CD99D}"/>
              </a:ext>
            </a:extLst>
          </p:cNvPr>
          <p:cNvSpPr>
            <a:spLocks noGrp="1"/>
          </p:cNvSpPr>
          <p:nvPr>
            <p:ph idx="1"/>
          </p:nvPr>
        </p:nvSpPr>
        <p:spPr>
          <a:xfrm>
            <a:off x="533400" y="985837"/>
            <a:ext cx="11125200" cy="4886325"/>
          </a:xfrm>
        </p:spPr>
        <p:txBody>
          <a:bodyPr>
            <a:noAutofit/>
          </a:bodyPr>
          <a:lstStyle/>
          <a:p>
            <a:pPr marL="0" indent="0" algn="just">
              <a:spcBef>
                <a:spcPts val="600"/>
              </a:spcBef>
              <a:spcAft>
                <a:spcPts val="600"/>
              </a:spcAft>
              <a:buNone/>
            </a:pPr>
            <a:r>
              <a:rPr lang="en-GB" sz="2200" b="1" dirty="0" smtClean="0">
                <a:solidFill>
                  <a:srgbClr val="000000"/>
                </a:solidFill>
                <a:latin typeface="Candara" panose="020E0502030303020204" pitchFamily="34" charset="0"/>
                <a:ea typeface="Calibri" panose="020F0502020204030204" pitchFamily="34" charset="0"/>
                <a:cs typeface="Times New Roman" panose="02020603050405020304" pitchFamily="18" charset="0"/>
              </a:rPr>
              <a:t>R1</a:t>
            </a:r>
            <a:r>
              <a:rPr lang="en-GB" sz="2200" b="1" dirty="0">
                <a:solidFill>
                  <a:srgbClr val="000000"/>
                </a:solidFill>
                <a:latin typeface="Candara" panose="020E0502030303020204" pitchFamily="34" charset="0"/>
                <a:ea typeface="Calibri" panose="020F0502020204030204" pitchFamily="34" charset="0"/>
                <a:cs typeface="Times New Roman" panose="02020603050405020304" pitchFamily="18" charset="0"/>
              </a:rPr>
              <a:t>. </a:t>
            </a:r>
            <a:r>
              <a:rPr lang="en-GB" sz="2200" dirty="0">
                <a:solidFill>
                  <a:srgbClr val="000000"/>
                </a:solidFill>
                <a:latin typeface="Candara" panose="020E0502030303020204" pitchFamily="34" charset="0"/>
                <a:ea typeface="Calibri" panose="020F0502020204030204" pitchFamily="34" charset="0"/>
                <a:cs typeface="Times New Roman" panose="02020603050405020304" pitchFamily="18" charset="0"/>
              </a:rPr>
              <a:t>The ultimate goal of this approach was to integrate all stakeholders (students, teachers, inspectors, and principals) within the public school system into the evaluation of the implementation phase of the educational reform. The tense social climate (teacher strikes) that marked the 2023-2024 school year led us to conduct an empirical review of two indicators, namely: (1) </a:t>
            </a:r>
            <a:r>
              <a:rPr lang="en-GB" sz="2200" b="1" dirty="0">
                <a:solidFill>
                  <a:srgbClr val="000000"/>
                </a:solidFill>
                <a:latin typeface="Candara" panose="020E0502030303020204" pitchFamily="34" charset="0"/>
                <a:ea typeface="Calibri" panose="020F0502020204030204" pitchFamily="34" charset="0"/>
                <a:cs typeface="Times New Roman" panose="02020603050405020304" pitchFamily="18" charset="0"/>
              </a:rPr>
              <a:t>User satisfaction </a:t>
            </a:r>
            <a:r>
              <a:rPr lang="en-GB" sz="2200" dirty="0">
                <a:solidFill>
                  <a:srgbClr val="000000"/>
                </a:solidFill>
                <a:latin typeface="Candara" panose="020E0502030303020204" pitchFamily="34" charset="0"/>
                <a:ea typeface="Calibri" panose="020F0502020204030204" pitchFamily="34" charset="0"/>
                <a:cs typeface="Times New Roman" panose="02020603050405020304" pitchFamily="18" charset="0"/>
              </a:rPr>
              <a:t>and (2) </a:t>
            </a:r>
            <a:r>
              <a:rPr lang="en-GB" sz="2200" b="1" dirty="0">
                <a:solidFill>
                  <a:srgbClr val="000000"/>
                </a:solidFill>
                <a:latin typeface="Candara" panose="020E0502030303020204" pitchFamily="34" charset="0"/>
                <a:ea typeface="Calibri" panose="020F0502020204030204" pitchFamily="34" charset="0"/>
                <a:cs typeface="Times New Roman" panose="02020603050405020304" pitchFamily="18" charset="0"/>
              </a:rPr>
              <a:t>Perceived usefulness </a:t>
            </a:r>
            <a:r>
              <a:rPr lang="en-GB" sz="2200" dirty="0">
                <a:solidFill>
                  <a:srgbClr val="000000"/>
                </a:solidFill>
                <a:latin typeface="Candara" panose="020E0502030303020204" pitchFamily="34" charset="0"/>
                <a:ea typeface="Calibri" panose="020F0502020204030204" pitchFamily="34" charset="0"/>
                <a:cs typeface="Times New Roman" panose="02020603050405020304" pitchFamily="18" charset="0"/>
              </a:rPr>
              <a:t>in the context of the reform.</a:t>
            </a:r>
            <a:endParaRPr lang="fr-FR" sz="2200" dirty="0">
              <a:solidFill>
                <a:srgbClr val="000000"/>
              </a:solidFill>
              <a:latin typeface="Candara" panose="020E0502030303020204" pitchFamily="34" charset="0"/>
              <a:ea typeface="Calibri" panose="020F0502020204030204" pitchFamily="34" charset="0"/>
              <a:cs typeface="Times New Roman" panose="02020603050405020304" pitchFamily="18" charset="0"/>
            </a:endParaRPr>
          </a:p>
          <a:p>
            <a:pPr marL="0" indent="0" algn="just">
              <a:spcBef>
                <a:spcPts val="600"/>
              </a:spcBef>
              <a:spcAft>
                <a:spcPts val="600"/>
              </a:spcAft>
              <a:buNone/>
            </a:pPr>
            <a:r>
              <a:rPr lang="en-GB" sz="2200" b="1" dirty="0">
                <a:solidFill>
                  <a:srgbClr val="000000"/>
                </a:solidFill>
                <a:latin typeface="Candara" panose="020E0502030303020204" pitchFamily="34" charset="0"/>
                <a:ea typeface="Calibri" panose="020F0502020204030204" pitchFamily="34" charset="0"/>
                <a:cs typeface="Times New Roman" panose="02020603050405020304" pitchFamily="18" charset="0"/>
              </a:rPr>
              <a:t>R2. </a:t>
            </a:r>
            <a:r>
              <a:rPr lang="en-GB" sz="2200" dirty="0">
                <a:solidFill>
                  <a:srgbClr val="000000"/>
                </a:solidFill>
                <a:latin typeface="Candara" panose="020E0502030303020204" pitchFamily="34" charset="0"/>
                <a:ea typeface="Calibri" panose="020F0502020204030204" pitchFamily="34" charset="0"/>
                <a:cs typeface="Times New Roman" panose="02020603050405020304" pitchFamily="18" charset="0"/>
              </a:rPr>
              <a:t>With such a measurement approach combining the performance of the reform and the impact of public action on the </a:t>
            </a:r>
            <a:r>
              <a:rPr lang="en-GB" sz="2200" dirty="0" err="1">
                <a:solidFill>
                  <a:srgbClr val="000000"/>
                </a:solidFill>
                <a:latin typeface="Candara" panose="020E0502030303020204" pitchFamily="34" charset="0"/>
                <a:ea typeface="Calibri" panose="020F0502020204030204" pitchFamily="34" charset="0"/>
                <a:cs typeface="Times New Roman" panose="02020603050405020304" pitchFamily="18" charset="0"/>
              </a:rPr>
              <a:t>behaviors</a:t>
            </a:r>
            <a:r>
              <a:rPr lang="en-GB" sz="2200" dirty="0">
                <a:solidFill>
                  <a:srgbClr val="000000"/>
                </a:solidFill>
                <a:latin typeface="Candara" panose="020E0502030303020204" pitchFamily="34" charset="0"/>
                <a:ea typeface="Calibri" panose="020F0502020204030204" pitchFamily="34" charset="0"/>
                <a:cs typeface="Times New Roman" panose="02020603050405020304" pitchFamily="18" charset="0"/>
              </a:rPr>
              <a:t> of the stakeholders/users of the reform, reflexivity was able to generate valuable information on</a:t>
            </a:r>
            <a:r>
              <a:rPr lang="en-GB" sz="2200" dirty="0">
                <a:solidFill>
                  <a:srgbClr val="000000"/>
                </a:solidFill>
                <a:latin typeface="Candara" panose="020E0502030303020204" pitchFamily="34" charset="0"/>
                <a:ea typeface="Calibri" panose="020F0502020204030204" pitchFamily="34" charset="0"/>
                <a:cs typeface="Times New Roman" panose="02020603050405020304" pitchFamily="18" charset="0"/>
              </a:rPr>
              <a:t>:</a:t>
            </a:r>
          </a:p>
          <a:p>
            <a:pPr algn="just">
              <a:spcBef>
                <a:spcPts val="600"/>
              </a:spcBef>
              <a:spcAft>
                <a:spcPts val="600"/>
              </a:spcAft>
            </a:pPr>
            <a:r>
              <a:rPr lang="en-GB" sz="2200" dirty="0">
                <a:solidFill>
                  <a:srgbClr val="000000"/>
                </a:solidFill>
                <a:latin typeface="Candara" panose="020E0502030303020204" pitchFamily="34" charset="0"/>
                <a:ea typeface="Calibri" panose="020F0502020204030204" pitchFamily="34" charset="0"/>
                <a:cs typeface="Times New Roman" panose="02020603050405020304" pitchFamily="18" charset="0"/>
              </a:rPr>
              <a:t>The thoughts of school actors regarding the new teaching methods and approaches introduced by the reform, their actions, and their "underlying conceptual </a:t>
            </a:r>
            <a:r>
              <a:rPr lang="en-GB" sz="2200" dirty="0">
                <a:solidFill>
                  <a:srgbClr val="000000"/>
                </a:solidFill>
                <a:latin typeface="Candara" panose="020E0502030303020204" pitchFamily="34" charset="0"/>
                <a:ea typeface="Calibri" panose="020F0502020204030204" pitchFamily="34" charset="0"/>
                <a:cs typeface="Times New Roman" panose="02020603050405020304" pitchFamily="18" charset="0"/>
              </a:rPr>
              <a:t>frameworks</a:t>
            </a:r>
            <a:r>
              <a:rPr lang="fr-FR" sz="2200" dirty="0">
                <a:solidFill>
                  <a:srgbClr val="000000"/>
                </a:solidFill>
                <a:latin typeface="Candara" panose="020E0502030303020204" pitchFamily="34" charset="0"/>
                <a:ea typeface="Calibri" panose="020F0502020204030204" pitchFamily="34" charset="0"/>
                <a:cs typeface="Times New Roman" panose="02020603050405020304" pitchFamily="18" charset="0"/>
              </a:rPr>
              <a:t>. </a:t>
            </a:r>
            <a:endParaRPr lang="fr-FR" sz="2200" dirty="0">
              <a:solidFill>
                <a:srgbClr val="000000"/>
              </a:solidFill>
              <a:latin typeface="Candara" panose="020E050203030302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GB" sz="2200" dirty="0" smtClean="0">
                <a:solidFill>
                  <a:srgbClr val="000000"/>
                </a:solidFill>
                <a:latin typeface="Candara" panose="020E0502030303020204" pitchFamily="34" charset="0"/>
                <a:ea typeface="Calibri" panose="020F0502020204030204" pitchFamily="34" charset="0"/>
                <a:cs typeface="Times New Roman" panose="02020603050405020304" pitchFamily="18" charset="0"/>
              </a:rPr>
              <a:t>The </a:t>
            </a:r>
            <a:r>
              <a:rPr lang="en-GB" sz="2200" dirty="0">
                <a:solidFill>
                  <a:srgbClr val="000000"/>
                </a:solidFill>
                <a:latin typeface="Candara" panose="020E0502030303020204" pitchFamily="34" charset="0"/>
                <a:ea typeface="Calibri" panose="020F0502020204030204" pitchFamily="34" charset="0"/>
                <a:cs typeface="Times New Roman" panose="02020603050405020304" pitchFamily="18" charset="0"/>
              </a:rPr>
              <a:t>gaps between the change as conceived in the reform documents and the change as it is practiced and generated in the real world</a:t>
            </a:r>
            <a:r>
              <a:rPr lang="fr-FR" sz="2200" dirty="0">
                <a:solidFill>
                  <a:srgbClr val="000000"/>
                </a:solidFill>
                <a:latin typeface="Candara" panose="020E0502030303020204" pitchFamily="34" charset="0"/>
                <a:ea typeface="Calibri" panose="020F0502020204030204" pitchFamily="34" charset="0"/>
                <a:cs typeface="Times New Roman" panose="02020603050405020304" pitchFamily="18" charset="0"/>
              </a:rPr>
              <a:t>.</a:t>
            </a:r>
            <a:endParaRPr lang="fr-FR" sz="2200" dirty="0">
              <a:solidFill>
                <a:srgbClr val="000000"/>
              </a:solidFill>
              <a:latin typeface="Candara" panose="020E0502030303020204" pitchFamily="34" charset="0"/>
              <a:ea typeface="Calibri" panose="020F0502020204030204" pitchFamily="34" charset="0"/>
              <a:cs typeface="Times New Roman" panose="02020603050405020304" pitchFamily="18" charset="0"/>
            </a:endParaRPr>
          </a:p>
          <a:p>
            <a:pPr marL="0" indent="0" algn="just">
              <a:spcBef>
                <a:spcPts val="600"/>
              </a:spcBef>
              <a:spcAft>
                <a:spcPts val="600"/>
              </a:spcAft>
              <a:buNone/>
            </a:pPr>
            <a:endParaRPr lang="fr-FR" sz="2200" dirty="0">
              <a:solidFill>
                <a:srgbClr val="000000"/>
              </a:solidFill>
              <a:latin typeface="Candara" panose="020E0502030303020204" pitchFamily="34" charset="0"/>
              <a:ea typeface="Calibri" panose="020F0502020204030204" pitchFamily="34" charset="0"/>
              <a:cs typeface="Times New Roman" panose="02020603050405020304" pitchFamily="18" charset="0"/>
            </a:endParaRPr>
          </a:p>
          <a:p>
            <a:endParaRPr lang="fr-FR" sz="2200" dirty="0"/>
          </a:p>
        </p:txBody>
      </p:sp>
      <p:sp>
        <p:nvSpPr>
          <p:cNvPr id="5" name="Titre 1">
            <a:extLst>
              <a:ext uri="{FF2B5EF4-FFF2-40B4-BE49-F238E27FC236}">
                <a16:creationId xmlns:a16="http://schemas.microsoft.com/office/drawing/2014/main" xmlns="" id="{C8645265-44AD-1DDA-8DE3-42D18F1F2B05}"/>
              </a:ext>
            </a:extLst>
          </p:cNvPr>
          <p:cNvSpPr>
            <a:spLocks noGrp="1"/>
          </p:cNvSpPr>
          <p:nvPr>
            <p:ph type="title"/>
          </p:nvPr>
        </p:nvSpPr>
        <p:spPr>
          <a:xfrm>
            <a:off x="476250" y="336551"/>
            <a:ext cx="10515600" cy="711200"/>
          </a:xfrm>
        </p:spPr>
        <p:txBody>
          <a:bodyPr vert="horz" lIns="91440" tIns="45720" rIns="91440" bIns="45720" rtlCol="0" anchor="ctr">
            <a:noAutofit/>
          </a:bodyPr>
          <a:lstStyle/>
          <a:p>
            <a:r>
              <a:rPr lang="en-GB" sz="2800" dirty="0"/>
              <a:t>Evaluation </a:t>
            </a:r>
            <a:r>
              <a:rPr lang="en-GB" sz="2800" dirty="0" smtClean="0"/>
              <a:t>Results</a:t>
            </a:r>
            <a:r>
              <a:rPr lang="fr-FR" sz="2800" b="1" dirty="0">
                <a:solidFill>
                  <a:schemeClr val="tx1"/>
                </a:solidFill>
                <a:latin typeface="Candara" panose="020E0502030303020204" pitchFamily="34" charset="0"/>
                <a:ea typeface="Calibri" panose="020F0502020204030204" pitchFamily="34" charset="0"/>
                <a:cs typeface="Arial" panose="020B0604020202020204" pitchFamily="34" charset="0"/>
              </a:rPr>
              <a:t> :</a:t>
            </a:r>
            <a:br>
              <a:rPr lang="fr-FR" sz="2800" b="1" dirty="0">
                <a:solidFill>
                  <a:schemeClr val="tx1"/>
                </a:solidFill>
                <a:latin typeface="Candara" panose="020E0502030303020204" pitchFamily="34" charset="0"/>
                <a:ea typeface="Calibri" panose="020F0502020204030204" pitchFamily="34" charset="0"/>
                <a:cs typeface="Arial" panose="020B0604020202020204" pitchFamily="34" charset="0"/>
              </a:rPr>
            </a:br>
            <a:endParaRPr lang="fr-FR" sz="2800" b="1" dirty="0">
              <a:solidFill>
                <a:schemeClr val="tx1"/>
              </a:solidFill>
              <a:latin typeface="Candara" panose="020E0502030303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25907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2">
            <a:extLst>
              <a:ext uri="{FF2B5EF4-FFF2-40B4-BE49-F238E27FC236}">
                <a16:creationId xmlns:a16="http://schemas.microsoft.com/office/drawing/2014/main" xmlns="" id="{EF73D737-5487-96FA-E8E6-A4D51A463E6A}"/>
              </a:ext>
            </a:extLst>
          </p:cNvPr>
          <p:cNvSpPr>
            <a:spLocks noGrp="1"/>
          </p:cNvSpPr>
          <p:nvPr>
            <p:ph idx="1"/>
          </p:nvPr>
        </p:nvSpPr>
        <p:spPr>
          <a:xfrm>
            <a:off x="838200" y="949325"/>
            <a:ext cx="10515600" cy="4351338"/>
          </a:xfrm>
        </p:spPr>
        <p:txBody>
          <a:bodyPr>
            <a:noAutofit/>
          </a:bodyPr>
          <a:lstStyle/>
          <a:p>
            <a:pPr marL="0" indent="0" algn="just">
              <a:spcBef>
                <a:spcPts val="600"/>
              </a:spcBef>
              <a:spcAft>
                <a:spcPts val="600"/>
              </a:spcAft>
              <a:buNone/>
            </a:pPr>
            <a:r>
              <a:rPr lang="en-GB" sz="2200" b="1" dirty="0">
                <a:solidFill>
                  <a:srgbClr val="000000"/>
                </a:solidFill>
                <a:latin typeface="Candara" panose="020E0502030303020204" pitchFamily="34" charset="0"/>
                <a:ea typeface="Calibri" panose="020F0502020204030204" pitchFamily="34" charset="0"/>
                <a:cs typeface="Arial" panose="020B0604020202020204" pitchFamily="34" charset="0"/>
              </a:rPr>
              <a:t>R3. </a:t>
            </a:r>
            <a:r>
              <a:rPr lang="en-GB" sz="2200" dirty="0">
                <a:solidFill>
                  <a:srgbClr val="000000"/>
                </a:solidFill>
                <a:latin typeface="Candara" panose="020E0502030303020204" pitchFamily="34" charset="0"/>
                <a:ea typeface="Calibri" panose="020F0502020204030204" pitchFamily="34" charset="0"/>
                <a:cs typeface="Arial" panose="020B0604020202020204" pitchFamily="34" charset="0"/>
              </a:rPr>
              <a:t>In terms of strengthening the voice of the citizen as a public service user, the information provided by participants in the evaluation included specific and transparent feedback on their opinions, perceptions, and satisfaction with the reform and its immediate effects during the first four months of its implementation</a:t>
            </a:r>
            <a:r>
              <a:rPr lang="en-GB" sz="2200" dirty="0">
                <a:solidFill>
                  <a:srgbClr val="000000"/>
                </a:solidFill>
                <a:latin typeface="Candara" panose="020E0502030303020204" pitchFamily="34" charset="0"/>
                <a:ea typeface="Calibri" panose="020F0502020204030204" pitchFamily="34" charset="0"/>
                <a:cs typeface="Arial" panose="020B0604020202020204" pitchFamily="34" charset="0"/>
              </a:rPr>
              <a:t>.</a:t>
            </a:r>
          </a:p>
          <a:p>
            <a:pPr marL="0" indent="0" algn="just">
              <a:spcBef>
                <a:spcPts val="600"/>
              </a:spcBef>
              <a:spcAft>
                <a:spcPts val="600"/>
              </a:spcAft>
              <a:buNone/>
            </a:pPr>
            <a:r>
              <a:rPr lang="en-GB" sz="2200" b="1" dirty="0">
                <a:solidFill>
                  <a:srgbClr val="000000"/>
                </a:solidFill>
                <a:latin typeface="Candara" panose="020E0502030303020204" pitchFamily="34" charset="0"/>
                <a:ea typeface="Calibri" panose="020F0502020204030204" pitchFamily="34" charset="0"/>
                <a:cs typeface="Arial" panose="020B0604020202020204" pitchFamily="34" charset="0"/>
              </a:rPr>
              <a:t>R4. </a:t>
            </a:r>
            <a:r>
              <a:rPr lang="en-GB" sz="2200" dirty="0">
                <a:solidFill>
                  <a:srgbClr val="000000"/>
                </a:solidFill>
                <a:latin typeface="Candara" panose="020E0502030303020204" pitchFamily="34" charset="0"/>
                <a:ea typeface="Calibri" panose="020F0502020204030204" pitchFamily="34" charset="0"/>
                <a:cs typeface="Arial" panose="020B0604020202020204" pitchFamily="34" charset="0"/>
              </a:rPr>
              <a:t>The involvement of actors within the public school ecosystem led to several constructive suggestions for anticipating future needs related to teachers' adaptation to the new pedagogical rules established by the reform</a:t>
            </a:r>
            <a:r>
              <a:rPr lang="en-GB" sz="2200" dirty="0">
                <a:solidFill>
                  <a:srgbClr val="000000"/>
                </a:solidFill>
                <a:latin typeface="Candara" panose="020E0502030303020204" pitchFamily="34" charset="0"/>
                <a:ea typeface="Calibri" panose="020F0502020204030204" pitchFamily="34" charset="0"/>
                <a:cs typeface="Arial" panose="020B0604020202020204" pitchFamily="34" charset="0"/>
              </a:rPr>
              <a:t>.</a:t>
            </a:r>
          </a:p>
          <a:p>
            <a:pPr marL="0" indent="0" algn="just">
              <a:spcBef>
                <a:spcPts val="600"/>
              </a:spcBef>
              <a:spcAft>
                <a:spcPts val="600"/>
              </a:spcAft>
              <a:buNone/>
            </a:pPr>
            <a:r>
              <a:rPr lang="en-GB" sz="2200" b="1" dirty="0">
                <a:solidFill>
                  <a:srgbClr val="000000"/>
                </a:solidFill>
                <a:latin typeface="Candara" panose="020E0502030303020204" pitchFamily="34" charset="0"/>
                <a:ea typeface="Calibri" panose="020F0502020204030204" pitchFamily="34" charset="0"/>
                <a:cs typeface="Arial" panose="020B0604020202020204" pitchFamily="34" charset="0"/>
              </a:rPr>
              <a:t>R5. </a:t>
            </a:r>
            <a:r>
              <a:rPr lang="en-GB" sz="2200" dirty="0">
                <a:solidFill>
                  <a:srgbClr val="000000"/>
                </a:solidFill>
                <a:latin typeface="Candara" panose="020E0502030303020204" pitchFamily="34" charset="0"/>
                <a:ea typeface="Calibri" panose="020F0502020204030204" pitchFamily="34" charset="0"/>
                <a:cs typeface="Arial" panose="020B0604020202020204" pitchFamily="34" charset="0"/>
              </a:rPr>
              <a:t>Finally, conducting the evaluation during the implementation of the reform’s milestones provided policymakers with a </a:t>
            </a:r>
            <a:r>
              <a:rPr lang="en-GB" sz="2200" dirty="0" err="1">
                <a:solidFill>
                  <a:srgbClr val="000000"/>
                </a:solidFill>
                <a:latin typeface="Candara" panose="020E0502030303020204" pitchFamily="34" charset="0"/>
                <a:ea typeface="Calibri" panose="020F0502020204030204" pitchFamily="34" charset="0"/>
                <a:cs typeface="Arial" panose="020B0604020202020204" pitchFamily="34" charset="0"/>
              </a:rPr>
              <a:t>favorable</a:t>
            </a:r>
            <a:r>
              <a:rPr lang="en-GB" sz="2200" dirty="0">
                <a:solidFill>
                  <a:srgbClr val="000000"/>
                </a:solidFill>
                <a:latin typeface="Candara" panose="020E0502030303020204" pitchFamily="34" charset="0"/>
                <a:ea typeface="Calibri" panose="020F0502020204030204" pitchFamily="34" charset="0"/>
                <a:cs typeface="Arial" panose="020B0604020202020204" pitchFamily="34" charset="0"/>
              </a:rPr>
              <a:t> observation framework for understanding the </a:t>
            </a:r>
            <a:r>
              <a:rPr lang="en-GB" sz="2200" dirty="0" err="1">
                <a:solidFill>
                  <a:srgbClr val="000000"/>
                </a:solidFill>
                <a:latin typeface="Candara" panose="020E0502030303020204" pitchFamily="34" charset="0"/>
                <a:ea typeface="Calibri" panose="020F0502020204030204" pitchFamily="34" charset="0"/>
                <a:cs typeface="Arial" panose="020B0604020202020204" pitchFamily="34" charset="0"/>
              </a:rPr>
              <a:t>behaviors</a:t>
            </a:r>
            <a:r>
              <a:rPr lang="en-GB" sz="2200" dirty="0">
                <a:solidFill>
                  <a:srgbClr val="000000"/>
                </a:solidFill>
                <a:latin typeface="Candara" panose="020E0502030303020204" pitchFamily="34" charset="0"/>
                <a:ea typeface="Calibri" panose="020F0502020204030204" pitchFamily="34" charset="0"/>
                <a:cs typeface="Arial" panose="020B0604020202020204" pitchFamily="34" charset="0"/>
              </a:rPr>
              <a:t> and abilities of the actors regarding the objectives and services of public policy. This spirit of dialogue allowed the ministry overseeing the reform to obtain evidence-based data on how change is being implemented in the real world and to anticipate necessary adjustments to better adapt the generalization phase of the reform to the needs expressed by these actors.</a:t>
            </a:r>
            <a:endParaRPr lang="fr-FR" sz="2200" dirty="0">
              <a:solidFill>
                <a:srgbClr val="000000"/>
              </a:solidFill>
              <a:latin typeface="Candara" panose="020E0502030303020204" pitchFamily="34" charset="0"/>
              <a:ea typeface="Calibri" panose="020F0502020204030204" pitchFamily="34" charset="0"/>
              <a:cs typeface="Arial" panose="020B0604020202020204" pitchFamily="34" charset="0"/>
            </a:endParaRPr>
          </a:p>
        </p:txBody>
      </p:sp>
      <p:sp>
        <p:nvSpPr>
          <p:cNvPr id="7" name="Titre 1">
            <a:extLst>
              <a:ext uri="{FF2B5EF4-FFF2-40B4-BE49-F238E27FC236}">
                <a16:creationId xmlns:a16="http://schemas.microsoft.com/office/drawing/2014/main" xmlns="" id="{9893150F-1462-4D2F-6D84-3C5F38DD8E91}"/>
              </a:ext>
            </a:extLst>
          </p:cNvPr>
          <p:cNvSpPr>
            <a:spLocks noGrp="1"/>
          </p:cNvSpPr>
          <p:nvPr>
            <p:ph type="title"/>
          </p:nvPr>
        </p:nvSpPr>
        <p:spPr>
          <a:xfrm>
            <a:off x="476250" y="336551"/>
            <a:ext cx="10515600" cy="711200"/>
          </a:xfrm>
        </p:spPr>
        <p:txBody>
          <a:bodyPr vert="horz" lIns="91440" tIns="45720" rIns="91440" bIns="45720" rtlCol="0" anchor="ctr">
            <a:noAutofit/>
          </a:bodyPr>
          <a:lstStyle/>
          <a:p>
            <a:r>
              <a:rPr lang="en-GB" sz="2800" dirty="0"/>
              <a:t>Evaluation Results</a:t>
            </a:r>
            <a:r>
              <a:rPr lang="fr-FR" sz="2800" dirty="0">
                <a:solidFill>
                  <a:schemeClr val="tx1"/>
                </a:solidFill>
                <a:latin typeface="Candara" panose="020E0502030303020204" pitchFamily="34" charset="0"/>
                <a:ea typeface="Calibri" panose="020F0502020204030204" pitchFamily="34" charset="0"/>
                <a:cs typeface="Arial" panose="020B0604020202020204" pitchFamily="34" charset="0"/>
              </a:rPr>
              <a:t> :</a:t>
            </a:r>
            <a:br>
              <a:rPr lang="fr-FR" sz="2800" dirty="0">
                <a:solidFill>
                  <a:schemeClr val="tx1"/>
                </a:solidFill>
                <a:latin typeface="Candara" panose="020E0502030303020204" pitchFamily="34" charset="0"/>
                <a:ea typeface="Calibri" panose="020F0502020204030204" pitchFamily="34" charset="0"/>
                <a:cs typeface="Arial" panose="020B0604020202020204" pitchFamily="34" charset="0"/>
              </a:rPr>
            </a:br>
            <a:endParaRPr lang="fr-FR" sz="2800" b="1" dirty="0">
              <a:solidFill>
                <a:schemeClr val="tx1"/>
              </a:solidFill>
              <a:latin typeface="Candara" panose="020E0502030303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02019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xmlns="" id="{4298B6BC-FAA9-D23E-CDEC-6DACF44624A0}"/>
              </a:ext>
            </a:extLst>
          </p:cNvPr>
          <p:cNvSpPr>
            <a:spLocks noGrp="1"/>
          </p:cNvSpPr>
          <p:nvPr>
            <p:ph type="title"/>
          </p:nvPr>
        </p:nvSpPr>
        <p:spPr>
          <a:xfrm>
            <a:off x="523875" y="438150"/>
            <a:ext cx="10515600" cy="1325563"/>
          </a:xfrm>
        </p:spPr>
        <p:txBody>
          <a:bodyPr vert="horz" lIns="91440" tIns="45720" rIns="91440" bIns="45720" rtlCol="0" anchor="ctr">
            <a:normAutofit/>
          </a:bodyPr>
          <a:lstStyle/>
          <a:p>
            <a:r>
              <a:rPr lang="fr-FR" sz="2800" b="1" dirty="0" smtClean="0">
                <a:solidFill>
                  <a:schemeClr val="tx1"/>
                </a:solidFill>
                <a:latin typeface="Candara" panose="020E0502030303020204" pitchFamily="34" charset="0"/>
                <a:ea typeface="Calibri" panose="020F0502020204030204" pitchFamily="34" charset="0"/>
                <a:cs typeface="Arial" panose="020B0604020202020204" pitchFamily="34" charset="0"/>
              </a:rPr>
              <a:t>Genera</a:t>
            </a:r>
            <a:r>
              <a:rPr lang="fr-FR" sz="2800" dirty="0" smtClean="0">
                <a:solidFill>
                  <a:schemeClr val="tx1"/>
                </a:solidFill>
                <a:latin typeface="Candara" panose="020E0502030303020204" pitchFamily="34" charset="0"/>
                <a:ea typeface="Calibri" panose="020F0502020204030204" pitchFamily="34" charset="0"/>
                <a:cs typeface="Arial" panose="020B0604020202020204" pitchFamily="34" charset="0"/>
              </a:rPr>
              <a:t>l </a:t>
            </a:r>
            <a:r>
              <a:rPr lang="fr-FR" sz="2800" b="1" dirty="0" smtClean="0">
                <a:solidFill>
                  <a:schemeClr val="tx1"/>
                </a:solidFill>
                <a:latin typeface="Candara" panose="020E0502030303020204" pitchFamily="34" charset="0"/>
                <a:ea typeface="Calibri" panose="020F0502020204030204" pitchFamily="34" charset="0"/>
                <a:cs typeface="Arial" panose="020B0604020202020204" pitchFamily="34" charset="0"/>
              </a:rPr>
              <a:t>Conclusion</a:t>
            </a:r>
            <a:r>
              <a:rPr lang="fr-FR" sz="2800" b="1" dirty="0">
                <a:solidFill>
                  <a:schemeClr val="tx1"/>
                </a:solidFill>
                <a:latin typeface="Candara" panose="020E0502030303020204" pitchFamily="34" charset="0"/>
                <a:ea typeface="Calibri" panose="020F0502020204030204" pitchFamily="34" charset="0"/>
                <a:cs typeface="Arial" panose="020B0604020202020204" pitchFamily="34" charset="0"/>
              </a:rPr>
              <a:t> :</a:t>
            </a:r>
            <a:br>
              <a:rPr lang="fr-FR" sz="2800" b="1" dirty="0">
                <a:solidFill>
                  <a:schemeClr val="tx1"/>
                </a:solidFill>
                <a:latin typeface="Candara" panose="020E0502030303020204" pitchFamily="34" charset="0"/>
                <a:ea typeface="Calibri" panose="020F0502020204030204" pitchFamily="34" charset="0"/>
                <a:cs typeface="Arial" panose="020B0604020202020204" pitchFamily="34" charset="0"/>
              </a:rPr>
            </a:br>
            <a:endParaRPr lang="fr-FR" sz="2800" b="1" dirty="0">
              <a:solidFill>
                <a:schemeClr val="tx1"/>
              </a:solidFill>
              <a:latin typeface="Candara" panose="020E0502030303020204" pitchFamily="34" charset="0"/>
              <a:ea typeface="Calibri" panose="020F050202020403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xmlns="" id="{DD3E99DD-D4F5-CEF1-A6E4-00CFA003C05F}"/>
              </a:ext>
            </a:extLst>
          </p:cNvPr>
          <p:cNvSpPr>
            <a:spLocks noGrp="1"/>
          </p:cNvSpPr>
          <p:nvPr>
            <p:ph idx="1"/>
          </p:nvPr>
        </p:nvSpPr>
        <p:spPr>
          <a:xfrm>
            <a:off x="523875" y="1368424"/>
            <a:ext cx="11163300" cy="5648325"/>
          </a:xfrm>
        </p:spPr>
        <p:txBody>
          <a:bodyPr>
            <a:noAutofit/>
          </a:bodyPr>
          <a:lstStyle/>
          <a:p>
            <a:pPr algn="just">
              <a:lnSpc>
                <a:spcPct val="110000"/>
              </a:lnSpc>
              <a:spcBef>
                <a:spcPts val="600"/>
              </a:spcBef>
              <a:spcAft>
                <a:spcPts val="600"/>
              </a:spcAft>
              <a:buClrTx/>
              <a:buSzPct val="105000"/>
              <a:buFont typeface="Wingdings" panose="05000000000000000000" pitchFamily="2" charset="2"/>
              <a:buChar char="§"/>
            </a:pPr>
            <a:r>
              <a:rPr lang="en-GB" sz="2400" dirty="0">
                <a:solidFill>
                  <a:srgbClr val="000000"/>
                </a:solidFill>
                <a:latin typeface="Candara" panose="020E0502030303020204" pitchFamily="34" charset="0"/>
                <a:ea typeface="Calibri" panose="020F0502020204030204" pitchFamily="34" charset="0"/>
                <a:cs typeface="Arial" panose="020B0604020202020204" pitchFamily="34" charset="0"/>
              </a:rPr>
              <a:t>This survey allowed public school actors to be heard and to participate in the evaluation of the usefulness of the reform and its impact on improving the quality of student learning, with the student being the end user</a:t>
            </a:r>
            <a:r>
              <a:rPr lang="en-GB" sz="2400" dirty="0" smtClean="0">
                <a:solidFill>
                  <a:srgbClr val="000000"/>
                </a:solidFill>
                <a:latin typeface="Candara" panose="020E0502030303020204" pitchFamily="34" charset="0"/>
                <a:ea typeface="Calibri" panose="020F0502020204030204" pitchFamily="34" charset="0"/>
                <a:cs typeface="Arial" panose="020B0604020202020204" pitchFamily="34" charset="0"/>
              </a:rPr>
              <a:t>.</a:t>
            </a:r>
          </a:p>
          <a:p>
            <a:pPr algn="just">
              <a:lnSpc>
                <a:spcPct val="110000"/>
              </a:lnSpc>
              <a:spcBef>
                <a:spcPts val="600"/>
              </a:spcBef>
              <a:spcAft>
                <a:spcPts val="600"/>
              </a:spcAft>
              <a:buClrTx/>
              <a:buSzPct val="105000"/>
              <a:buFont typeface="Wingdings" panose="05000000000000000000" pitchFamily="2" charset="2"/>
              <a:buChar char="§"/>
            </a:pPr>
            <a:r>
              <a:rPr lang="en-GB" sz="2400" dirty="0" smtClean="0">
                <a:solidFill>
                  <a:srgbClr val="000000"/>
                </a:solidFill>
                <a:latin typeface="Candara" panose="020E0502030303020204" pitchFamily="34" charset="0"/>
                <a:ea typeface="Calibri" panose="020F0502020204030204" pitchFamily="34" charset="0"/>
                <a:cs typeface="Arial" panose="020B0604020202020204" pitchFamily="34" charset="0"/>
              </a:rPr>
              <a:t>This </a:t>
            </a:r>
            <a:r>
              <a:rPr lang="en-GB" sz="2400" dirty="0">
                <a:solidFill>
                  <a:srgbClr val="000000"/>
                </a:solidFill>
                <a:latin typeface="Candara" panose="020E0502030303020204" pitchFamily="34" charset="0"/>
                <a:ea typeface="Calibri" panose="020F0502020204030204" pitchFamily="34" charset="0"/>
                <a:cs typeface="Arial" panose="020B0604020202020204" pitchFamily="34" charset="0"/>
              </a:rPr>
              <a:t>survey experience taught us that when the voice of the public service user is taken into account, civic engagement effectively and sincerely informs the performance of public services and their real feasibility in terms of social impact</a:t>
            </a:r>
            <a:r>
              <a:rPr lang="en-GB" sz="2400" dirty="0" smtClean="0">
                <a:solidFill>
                  <a:srgbClr val="000000"/>
                </a:solidFill>
                <a:latin typeface="Candara" panose="020E0502030303020204" pitchFamily="34" charset="0"/>
                <a:ea typeface="Calibri" panose="020F0502020204030204" pitchFamily="34" charset="0"/>
                <a:cs typeface="Arial" panose="020B0604020202020204" pitchFamily="34" charset="0"/>
              </a:rPr>
              <a:t>.</a:t>
            </a:r>
          </a:p>
          <a:p>
            <a:pPr algn="just">
              <a:lnSpc>
                <a:spcPct val="110000"/>
              </a:lnSpc>
              <a:spcBef>
                <a:spcPts val="600"/>
              </a:spcBef>
              <a:spcAft>
                <a:spcPts val="600"/>
              </a:spcAft>
              <a:buClrTx/>
              <a:buSzPct val="105000"/>
              <a:buFont typeface="Wingdings" panose="05000000000000000000" pitchFamily="2" charset="2"/>
              <a:buChar char="§"/>
            </a:pPr>
            <a:r>
              <a:rPr lang="en-GB" sz="2400" dirty="0" smtClean="0">
                <a:solidFill>
                  <a:srgbClr val="000000"/>
                </a:solidFill>
                <a:latin typeface="Candara" panose="020E0502030303020204" pitchFamily="34" charset="0"/>
                <a:ea typeface="Calibri" panose="020F0502020204030204" pitchFamily="34" charset="0"/>
                <a:cs typeface="Arial" panose="020B0604020202020204" pitchFamily="34" charset="0"/>
              </a:rPr>
              <a:t>While </a:t>
            </a:r>
            <a:r>
              <a:rPr lang="en-GB" sz="2400" dirty="0">
                <a:solidFill>
                  <a:srgbClr val="000000"/>
                </a:solidFill>
                <a:latin typeface="Candara" panose="020E0502030303020204" pitchFamily="34" charset="0"/>
                <a:ea typeface="Calibri" panose="020F0502020204030204" pitchFamily="34" charset="0"/>
                <a:cs typeface="Arial" panose="020B0604020202020204" pitchFamily="34" charset="0"/>
              </a:rPr>
              <a:t>participatory governance is essential for driving change from the user's perspective regarding social reforms, it is also very difficult to ensure throughout the process of designing and implementing these reforms</a:t>
            </a:r>
            <a:r>
              <a:rPr lang="en-GB" sz="2400" dirty="0" smtClean="0">
                <a:solidFill>
                  <a:srgbClr val="000000"/>
                </a:solidFill>
                <a:latin typeface="Candara" panose="020E0502030303020204" pitchFamily="34" charset="0"/>
                <a:ea typeface="Calibri" panose="020F0502020204030204" pitchFamily="34" charset="0"/>
                <a:cs typeface="Arial" panose="020B0604020202020204" pitchFamily="34" charset="0"/>
              </a:rPr>
              <a:t>.</a:t>
            </a:r>
            <a:endParaRPr lang="en-GB" sz="2400" dirty="0">
              <a:solidFill>
                <a:srgbClr val="000000"/>
              </a:solidFill>
              <a:latin typeface="Candara" panose="020E0502030303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53224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xmlns="" id="{D9BB44A5-8FF6-CE17-BDDF-32824AB1D053}"/>
              </a:ext>
            </a:extLst>
          </p:cNvPr>
          <p:cNvSpPr txBox="1"/>
          <p:nvPr/>
        </p:nvSpPr>
        <p:spPr>
          <a:xfrm>
            <a:off x="2974181" y="2253734"/>
            <a:ext cx="6100762" cy="1323439"/>
          </a:xfrm>
          <a:prstGeom prst="rect">
            <a:avLst/>
          </a:prstGeom>
          <a:noFill/>
        </p:spPr>
        <p:txBody>
          <a:bodyPr wrap="square">
            <a:spAutoFit/>
          </a:bodyPr>
          <a:lstStyle/>
          <a:p>
            <a:pPr algn="ctr"/>
            <a:r>
              <a:rPr lang="en-US" sz="4000" b="1" i="0" dirty="0">
                <a:effectLst/>
                <a:latin typeface="Arial" panose="020B0604020202020204" pitchFamily="34" charset="0"/>
              </a:rPr>
              <a:t>Thank you</a:t>
            </a:r>
          </a:p>
          <a:p>
            <a:pPr algn="ctr"/>
            <a:r>
              <a:rPr lang="en-US" sz="4000" b="1" i="0" dirty="0">
                <a:effectLst/>
                <a:latin typeface="Arial" panose="020B0604020202020204" pitchFamily="34" charset="0"/>
              </a:rPr>
              <a:t> for your attention</a:t>
            </a:r>
            <a:endParaRPr lang="fr-FR" sz="4000" dirty="0"/>
          </a:p>
        </p:txBody>
      </p:sp>
    </p:spTree>
    <p:extLst>
      <p:ext uri="{BB962C8B-B14F-4D97-AF65-F5344CB8AC3E}">
        <p14:creationId xmlns:p14="http://schemas.microsoft.com/office/powerpoint/2010/main" val="698337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8">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chorCtr="0">
        <a:normAutofit/>
      </a:bodyPr>
      <a:lstStyle>
        <a:defPPr algn="l">
          <a:defRPr sz="2000" b="0" dirty="0" smtClean="0"/>
        </a:defPPr>
      </a:lstStyle>
    </a:tx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8" ma:contentTypeDescription="Create a new document." ma:contentTypeScope="" ma:versionID="a7c9a76739cb3e966d05a5f5f61b2527">
  <xsd:schema xmlns:xsd="http://www.w3.org/2001/XMLSchema" xmlns:xs="http://www.w3.org/2001/XMLSchema" xmlns:p="http://schemas.microsoft.com/office/2006/metadata/properties" xmlns:ns2="f351de21-d896-48a7-9dfa-e668a9d1d44a" targetNamespace="http://schemas.microsoft.com/office/2006/metadata/properties" ma:root="true" ma:fieldsID="6c8913513d90a5dc6526904a5648fb7c"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82FA4B9-3BE4-4E79-B618-AF12C0B52D82}"/>
</file>

<file path=customXml/itemProps2.xml><?xml version="1.0" encoding="utf-8"?>
<ds:datastoreItem xmlns:ds="http://schemas.openxmlformats.org/officeDocument/2006/customXml" ds:itemID="{63D0D6FF-5DC0-4A4C-B543-9E5307B25F01}">
  <ds:schemaRefs>
    <ds:schemaRef ds:uri="http://purl.org/dc/elements/1.1/"/>
    <ds:schemaRef ds:uri="http://www.w3.org/XML/1998/namespace"/>
    <ds:schemaRef ds:uri="http://schemas.microsoft.com/office/2006/metadata/properties"/>
    <ds:schemaRef ds:uri="d75abbe9-4b63-46ba-acaa-ae82d37ec5f4"/>
    <ds:schemaRef ds:uri="http://schemas.microsoft.com/office/infopath/2007/PartnerControls"/>
    <ds:schemaRef ds:uri="http://purl.org/dc/dcmitype/"/>
    <ds:schemaRef ds:uri="http://schemas.microsoft.com/office/2006/documentManagement/types"/>
    <ds:schemaRef ds:uri="http://purl.org/dc/terms/"/>
    <ds:schemaRef ds:uri="http://schemas.openxmlformats.org/package/2006/metadata/core-properties"/>
    <ds:schemaRef ds:uri="9d5e6f84-5843-49cc-89a8-d7ee1a915182"/>
  </ds:schemaRefs>
</ds:datastoreItem>
</file>

<file path=customXml/itemProps3.xml><?xml version="1.0" encoding="utf-8"?>
<ds:datastoreItem xmlns:ds="http://schemas.openxmlformats.org/officeDocument/2006/customXml" ds:itemID="{D37DD702-644E-4DB6-B991-9FA64836E5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161</TotalTime>
  <Words>616</Words>
  <Application>Microsoft Office PowerPoint</Application>
  <PresentationFormat>Grand écran</PresentationFormat>
  <Paragraphs>29</Paragraphs>
  <Slides>8</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8</vt:i4>
      </vt:variant>
    </vt:vector>
  </HeadingPairs>
  <TitlesOfParts>
    <vt:vector size="17" baseType="lpstr">
      <vt:lpstr>Roboto</vt:lpstr>
      <vt:lpstr>Calibri</vt:lpstr>
      <vt:lpstr>Symbol</vt:lpstr>
      <vt:lpstr>Candara</vt:lpstr>
      <vt:lpstr>Times New Roman</vt:lpstr>
      <vt:lpstr>Arial</vt:lpstr>
      <vt:lpstr>Proxima Nova</vt:lpstr>
      <vt:lpstr>Wingdings</vt:lpstr>
      <vt:lpstr>Office Theme</vt:lpstr>
      <vt:lpstr>Embracing Complexity: Fostering Inclusion and Strengthening the Citizen’s Voice. Reflections on the Moroccan experience</vt:lpstr>
      <vt:lpstr>Présentation PowerPoint</vt:lpstr>
      <vt:lpstr>Présentation PowerPoint</vt:lpstr>
      <vt:lpstr>Evaluation Approach :  </vt:lpstr>
      <vt:lpstr>Evaluation Results : </vt:lpstr>
      <vt:lpstr>Evaluation Results : </vt:lpstr>
      <vt:lpstr>General Conclusion : </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Cronkite</dc:creator>
  <cp:lastModifiedBy>MOHAMMED AHMED GAIN</cp:lastModifiedBy>
  <cp:revision>15</cp:revision>
  <cp:lastPrinted>2024-10-11T13:33:23Z</cp:lastPrinted>
  <dcterms:created xsi:type="dcterms:W3CDTF">2024-04-15T11:05:03Z</dcterms:created>
  <dcterms:modified xsi:type="dcterms:W3CDTF">2024-10-11T21:12:42Z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0x010100FF1FFAEF9962944E967B2CAB215BCB79</vt:lpwstr>
  </property>
</Properties>
</file>