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517" r:id="rId6"/>
    <p:sldId id="2147376266" r:id="rId7"/>
    <p:sldId id="2147376264" r:id="rId8"/>
    <p:sldId id="2147376263" r:id="rId9"/>
    <p:sldId id="2147376265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Semibold" panose="020B0706030804020204" pitchFamily="34" charset="0"/>
      <p:bold r:id="rId16"/>
      <p:boldItalic r:id="rId17"/>
    </p:embeddedFont>
    <p:embeddedFont>
      <p:font typeface="Roboto" panose="02000000000000000000" pitchFamily="2" charset="0"/>
      <p:regular r:id="rId18"/>
      <p:bold r:id="rId19"/>
      <p:italic r:id="rId20"/>
      <p:boldItalic r:id="rId21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523601"/>
    <a:srgbClr val="182F5C"/>
    <a:srgbClr val="660066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04" autoAdjust="0"/>
  </p:normalViewPr>
  <p:slideViewPr>
    <p:cSldViewPr snapToGrid="0">
      <p:cViewPr varScale="1">
        <p:scale>
          <a:sx n="58" d="100"/>
          <a:sy n="58" d="100"/>
        </p:scale>
        <p:origin x="8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F2B70-D080-40F9-89F3-552DF9831A2A}" type="datetimeFigureOut">
              <a:rPr lang="en-ZA" smtClean="0"/>
              <a:t>2024/10/07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59004-9911-4D62-9396-C01192CB7A4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2020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59004-9911-4D62-9396-C01192CB7A4B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006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99C67-4059-FC49-9968-FEBEF93AD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AB03A-3106-D441-BEE8-1802C1744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E02F5-6C87-B14D-8CF4-7D5E66FC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51CF7-FCA6-6444-816F-8F1A4653D48C}" type="datetime1">
              <a:rPr lang="en-ZA" smtClean="0"/>
              <a:t>2024/10/07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7824D-FBC6-DB48-BCAF-7C1E7467D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CD7C7-31B7-D44B-A8F2-DFF29AC9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26E85-891A-0645-91C7-B21974A359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3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6FE06-06A3-124E-A65C-B8EBED9A6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29C0-5B39-5546-B9F4-EF24B1E5145F}" type="datetime1">
              <a:rPr lang="en-ZA" smtClean="0"/>
              <a:t>2024/10/07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478CAC-6E2F-A84F-B2A5-2C03BF96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C9EF3-910D-EE47-A35C-7E9C4A94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26E85-891A-0645-91C7-B21974A359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1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28BA5-CA80-F840-81D9-E6F192FF1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036094-BB03-624D-A0B0-6179D6500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E368A-1607-B946-B1C0-F5C19DD3DA65}" type="datetime1">
              <a:rPr lang="en-ZA" smtClean="0"/>
              <a:t>2024/10/07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513C22-F827-CD4E-A70F-7BC461DA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ABFF71-FFFC-604D-B372-8FBC90BB5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26E85-891A-0645-91C7-B21974A359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65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10/07/2024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4" r:id="rId5"/>
    <p:sldLayoutId id="214748366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6740" y="3429000"/>
            <a:ext cx="7845743" cy="93625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4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FRONTLINE SERVICE DELIVERY MONITORING AS A CITIZEN CENTRIC EVALUATION APPROACH: </a:t>
            </a:r>
            <a:br>
              <a:rPr lang="en-US" sz="2000" dirty="0">
                <a:solidFill>
                  <a:srgbClr val="4E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4E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CASE OF SOUTH AFRICA</a:t>
            </a:r>
            <a:endParaRPr lang="en-ES" sz="2000" dirty="0">
              <a:solidFill>
                <a:srgbClr val="4E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2815370" y="2246391"/>
            <a:ext cx="7845743" cy="93625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ctr"/>
            <a:r>
              <a:rPr lang="en-US" sz="1600" b="1" i="1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can we ensure citizen inclusion and multifaceted views are reflected in complex times</a:t>
            </a:r>
            <a:r>
              <a:rPr lang="en-US" sz="1600" i="1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endParaRPr lang="en-ZA" sz="1600" i="1" dirty="0">
              <a:solidFill>
                <a:schemeClr val="accent4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57DCECF-782D-47A9-BC17-D87AB2EA694D}"/>
              </a:ext>
            </a:extLst>
          </p:cNvPr>
          <p:cNvSpPr txBox="1">
            <a:spLocks/>
          </p:cNvSpPr>
          <p:nvPr/>
        </p:nvSpPr>
        <p:spPr>
          <a:xfrm>
            <a:off x="2538113" y="1203353"/>
            <a:ext cx="7845743" cy="93625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EMBRACING COMPLEXITY: FOSTERING INCLUSION AND STRENGTHENING CITIZEN VOICE</a:t>
            </a:r>
            <a:endParaRPr lang="en-E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C882B0CF-4510-4997-9F7E-E7E58EE1CF49}"/>
              </a:ext>
            </a:extLst>
          </p:cNvPr>
          <p:cNvSpPr txBox="1">
            <a:spLocks/>
          </p:cNvSpPr>
          <p:nvPr/>
        </p:nvSpPr>
        <p:spPr>
          <a:xfrm>
            <a:off x="11802698" y="6468091"/>
            <a:ext cx="405352" cy="3914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EEB7D3C-0E4C-4373-9A34-E7674E85243A}" type="slidenum">
              <a:rPr lang="en-ZA"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en-ZA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44E234-59A0-4DBE-BCA4-4B0CB301F897}"/>
              </a:ext>
            </a:extLst>
          </p:cNvPr>
          <p:cNvSpPr/>
          <p:nvPr/>
        </p:nvSpPr>
        <p:spPr>
          <a:xfrm>
            <a:off x="165100" y="584775"/>
            <a:ext cx="6036898" cy="5124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DPME forms one of the departments in the South African government; with an oversight responsibility of ensuring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effective planning, monitoring and evaluation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government initiatives /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It ensures alignment to the country's developmental priorities through monitoring systems designed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generate accurate, timely and reliable reports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 informed policy-making and program adjustments. 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Frontline Service Delivery Monitoring (FSDM) is one of the systems used for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evaluating policy impact at the coalface of service delivery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- informed by Batho Pele principles (People First) that advocate for active citizenry and participation. 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complements existing government-wide performance tracking systems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amplifying citizens voice and experience.</a:t>
            </a:r>
          </a:p>
          <a:p>
            <a:pPr algn="just">
              <a:lnSpc>
                <a:spcPct val="120000"/>
              </a:lnSpc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312DDC-DD63-7003-F4CB-B4E896C0BFE4}"/>
              </a:ext>
            </a:extLst>
          </p:cNvPr>
          <p:cNvSpPr txBox="1"/>
          <p:nvPr/>
        </p:nvSpPr>
        <p:spPr>
          <a:xfrm>
            <a:off x="455182" y="0"/>
            <a:ext cx="11752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FRONTLINE SERVICE DELIVERY MONITORING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8CFA3D1-7E01-4167-9B81-6246570D622F}"/>
              </a:ext>
            </a:extLst>
          </p:cNvPr>
          <p:cNvSpPr/>
          <p:nvPr/>
        </p:nvSpPr>
        <p:spPr>
          <a:xfrm>
            <a:off x="6201998" y="495875"/>
            <a:ext cx="5706698" cy="6716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FSDM, launched 2011, is an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onsite monitoring and evaluation system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implemented at project/facility level through unannounced &amp; announced visits. 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onsite approach is designed to: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collect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real-time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data on the level of service satisfaction by citizens;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provide policy makers and programme implementers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credible evidence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 the status of service delivery initiatives implemented on the ground;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partner with citizens for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practical local-based solutions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to existing challenges.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Structured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methods of data collection (tools)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are developed, customized according to focus area or government priority. 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Implementation approach is three-fold: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engagement with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to understand systemic challenges hindering service provision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 ii) inclusive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citizens participatio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 through one-on-one interviews or focus groups, and iii) monitor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observations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for evidence collection/data verification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Monitors are trained on data collection prior implementation.</a:t>
            </a:r>
          </a:p>
          <a:p>
            <a:pPr algn="just">
              <a:lnSpc>
                <a:spcPct val="120000"/>
              </a:lnSpc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1CEC65-8CA4-4C23-8B1F-E61C16485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7587"/>
            <a:ext cx="6096000" cy="148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6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C882B0CF-4510-4997-9F7E-E7E58EE1CF49}"/>
              </a:ext>
            </a:extLst>
          </p:cNvPr>
          <p:cNvSpPr txBox="1">
            <a:spLocks/>
          </p:cNvSpPr>
          <p:nvPr/>
        </p:nvSpPr>
        <p:spPr>
          <a:xfrm>
            <a:off x="11802698" y="6468091"/>
            <a:ext cx="405352" cy="3914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EEB7D3C-0E4C-4373-9A34-E7674E85243A}" type="slidenum">
              <a:rPr lang="en-ZA"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en-ZA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312DDC-DD63-7003-F4CB-B4E896C0BFE4}"/>
              </a:ext>
            </a:extLst>
          </p:cNvPr>
          <p:cNvSpPr txBox="1"/>
          <p:nvPr/>
        </p:nvSpPr>
        <p:spPr>
          <a:xfrm>
            <a:off x="208242" y="45493"/>
            <a:ext cx="11752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process: logical framework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549EC8-6954-4D2E-83EB-54D9378564C5}"/>
              </a:ext>
            </a:extLst>
          </p:cNvPr>
          <p:cNvGrpSpPr/>
          <p:nvPr/>
        </p:nvGrpSpPr>
        <p:grpSpPr>
          <a:xfrm>
            <a:off x="208242" y="810075"/>
            <a:ext cx="11948024" cy="5520710"/>
            <a:chOff x="5412996" y="2656272"/>
            <a:chExt cx="6771809" cy="355902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511895D-E83E-43E7-B686-03C3BCBF376D}"/>
                </a:ext>
              </a:extLst>
            </p:cNvPr>
            <p:cNvGrpSpPr/>
            <p:nvPr/>
          </p:nvGrpSpPr>
          <p:grpSpPr>
            <a:xfrm>
              <a:off x="5412996" y="2656272"/>
              <a:ext cx="6771809" cy="3559028"/>
              <a:chOff x="-103310" y="-96504"/>
              <a:chExt cx="13251292" cy="6896984"/>
            </a:xfrm>
          </p:grpSpPr>
          <p:sp>
            <p:nvSpPr>
              <p:cNvPr id="34" name="Google Shape;702;p28">
                <a:extLst>
                  <a:ext uri="{FF2B5EF4-FFF2-40B4-BE49-F238E27FC236}">
                    <a16:creationId xmlns:a16="http://schemas.microsoft.com/office/drawing/2014/main" id="{64EF5D44-C7C8-478C-9DF7-C562B693A6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67965" y="-26761"/>
                <a:ext cx="4571365" cy="1854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 Semibold" panose="020B0706030804020204" pitchFamily="34" charset="0"/>
                  </a:rPr>
                  <a:t>2. Oversight Monitoring</a:t>
                </a:r>
                <a:endParaRPr lang="en-US" altLang="en-US" b="1" dirty="0">
                  <a:solidFill>
                    <a:schemeClr val="tx1"/>
                  </a:solidFill>
                  <a:sym typeface="Open Sans" panose="020B0606030504020204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Onsite  monitoring visits (</a:t>
                </a:r>
                <a:r>
                  <a:rPr lang="en-US" b="1" dirty="0">
                    <a:solidFill>
                      <a:schemeClr val="tx1"/>
                    </a:solidFill>
                  </a:rPr>
                  <a:t>Baseline</a:t>
                </a:r>
                <a:r>
                  <a:rPr lang="en-US" dirty="0">
                    <a:solidFill>
                      <a:schemeClr val="tx1"/>
                    </a:solidFill>
                  </a:rPr>
                  <a:t>)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b="1" dirty="0">
                    <a:solidFill>
                      <a:schemeClr val="tx1"/>
                    </a:solidFill>
                  </a:rPr>
                  <a:t>Executive</a:t>
                </a:r>
                <a:r>
                  <a:rPr lang="en-ZA" dirty="0">
                    <a:solidFill>
                      <a:schemeClr val="tx1"/>
                    </a:solidFill>
                  </a:rPr>
                  <a:t> Monitoring and Support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Findings </a:t>
                </a:r>
                <a:r>
                  <a:rPr lang="en-ZA" b="1" dirty="0">
                    <a:solidFill>
                      <a:schemeClr val="tx1"/>
                    </a:solidFill>
                  </a:rPr>
                  <a:t>Report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Quality Assurance</a:t>
                </a:r>
              </a:p>
            </p:txBody>
          </p:sp>
          <p:sp>
            <p:nvSpPr>
              <p:cNvPr id="35" name="Google Shape;704;p28">
                <a:extLst>
                  <a:ext uri="{FF2B5EF4-FFF2-40B4-BE49-F238E27FC236}">
                    <a16:creationId xmlns:a16="http://schemas.microsoft.com/office/drawing/2014/main" id="{9C700770-BCB7-4C7B-8E9A-9600FDF780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25741" y="2903446"/>
                <a:ext cx="2985963" cy="328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en-US"/>
                </a:defPPr>
                <a:lvl1pPr algn="r">
                  <a:buClr>
                    <a:srgbClr val="F7BE48"/>
                  </a:buClr>
                  <a:buSzPts val="2100"/>
                  <a:buFont typeface="Open Sans Semibold" panose="020B0706030804020204" pitchFamily="34" charset="0"/>
                  <a:buNone/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cs typeface="Open Sans Semibold" panose="020B0706030804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l"/>
                <a:endParaRPr lang="en-US" altLang="en-US" sz="900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6" name="Google Shape;708;p28">
                <a:extLst>
                  <a:ext uri="{FF2B5EF4-FFF2-40B4-BE49-F238E27FC236}">
                    <a16:creationId xmlns:a16="http://schemas.microsoft.com/office/drawing/2014/main" id="{6E149552-FC13-4A73-9A22-01219F11C4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6286" y="744950"/>
                <a:ext cx="1549389" cy="439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r" eaLnBrk="1" hangingPunct="1">
                  <a:buClr>
                    <a:srgbClr val="F7BE48"/>
                  </a:buClr>
                  <a:buSzPts val="2100"/>
                  <a:buFont typeface="Open Sans Semibold" panose="020B0706030804020204" pitchFamily="34" charset="0"/>
                  <a:buNone/>
                </a:pPr>
                <a:endParaRPr lang="en-US" altLang="en-US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Google Shape;709;p28">
                <a:extLst>
                  <a:ext uri="{FF2B5EF4-FFF2-40B4-BE49-F238E27FC236}">
                    <a16:creationId xmlns:a16="http://schemas.microsoft.com/office/drawing/2014/main" id="{34F9C386-E695-431E-B99B-99F6315B78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99475" y="2275738"/>
                <a:ext cx="4538600" cy="253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 Semibold" panose="020B0706030804020204" pitchFamily="34" charset="0"/>
                  </a:rPr>
                  <a:t>3. Communicating / Commitment</a:t>
                </a:r>
                <a:endParaRPr lang="en-US" altLang="en-US" b="1" dirty="0">
                  <a:solidFill>
                    <a:schemeClr val="tx1"/>
                  </a:solidFill>
                  <a:sym typeface="Open Sans" panose="020B0606030504020204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Intergovernmental </a:t>
                </a:r>
                <a:r>
                  <a:rPr lang="en-ZA" b="1" dirty="0">
                    <a:solidFill>
                      <a:schemeClr val="tx1"/>
                    </a:solidFill>
                  </a:rPr>
                  <a:t>feedback </a:t>
                </a:r>
                <a:r>
                  <a:rPr lang="en-ZA" dirty="0">
                    <a:solidFill>
                      <a:schemeClr val="tx1"/>
                    </a:solidFill>
                  </a:rPr>
                  <a:t>engagements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Development of </a:t>
                </a:r>
                <a:r>
                  <a:rPr lang="en-ZA" b="1" dirty="0">
                    <a:solidFill>
                      <a:schemeClr val="tx1"/>
                    </a:solidFill>
                  </a:rPr>
                  <a:t>improvement plans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Feedback to Citizens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b="1" dirty="0">
                    <a:solidFill>
                      <a:schemeClr val="tx1"/>
                    </a:solidFill>
                  </a:rPr>
                  <a:t>Escalation</a:t>
                </a:r>
                <a:r>
                  <a:rPr lang="en-ZA" dirty="0">
                    <a:solidFill>
                      <a:schemeClr val="tx1"/>
                    </a:solidFill>
                  </a:rPr>
                  <a:t> of recommendations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Improvements planning systems</a:t>
                </a:r>
              </a:p>
            </p:txBody>
          </p:sp>
          <p:sp>
            <p:nvSpPr>
              <p:cNvPr id="38" name="Google Shape;710;p28">
                <a:extLst>
                  <a:ext uri="{FF2B5EF4-FFF2-40B4-BE49-F238E27FC236}">
                    <a16:creationId xmlns:a16="http://schemas.microsoft.com/office/drawing/2014/main" id="{993D2232-1E87-4EAC-9331-A66EF5AED6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06329" y="5127711"/>
                <a:ext cx="5441653" cy="1672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 Semibold" panose="020B0706030804020204" pitchFamily="34" charset="0"/>
                  </a:rPr>
                  <a:t>4. Improvements Monitoring</a:t>
                </a:r>
                <a:endParaRPr lang="en-US" altLang="en-US" b="1" dirty="0">
                  <a:solidFill>
                    <a:schemeClr val="tx1"/>
                  </a:solidFill>
                  <a:sym typeface="Open Sans" panose="020B0606030504020204" pitchFamily="34" charset="0"/>
                </a:endParaRPr>
              </a:p>
              <a:p>
                <a:pPr marL="285750" indent="-285750" eaLnBrk="1" hangingPunct="1">
                  <a:buSzPts val="1200"/>
                  <a:buFont typeface="Arial" panose="020B0604020202020204" pitchFamily="34" charset="0"/>
                  <a:buChar char="•"/>
                </a:pPr>
                <a:r>
                  <a:rPr lang="en-US" altLang="en-US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Progress </a:t>
                </a:r>
                <a:r>
                  <a:rPr lang="en-US" altLang="en-US" b="1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reporting and tracking </a:t>
                </a:r>
                <a:r>
                  <a:rPr lang="en-US" altLang="en-US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(improvement plan)</a:t>
                </a:r>
              </a:p>
              <a:p>
                <a:pPr marL="285750" indent="-285750" eaLnBrk="1" hangingPunct="1">
                  <a:buSzPts val="1200"/>
                  <a:buFont typeface="Arial" panose="020B0604020202020204" pitchFamily="34" charset="0"/>
                  <a:buChar char="•"/>
                </a:pPr>
                <a:r>
                  <a:rPr lang="en-US" altLang="en-US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Engagement with implementing stakeholders</a:t>
                </a:r>
              </a:p>
              <a:p>
                <a:pPr marL="285750" indent="-285750" eaLnBrk="1" hangingPunct="1">
                  <a:buSzPts val="1200"/>
                  <a:buFont typeface="Arial" panose="020B0604020202020204" pitchFamily="34" charset="0"/>
                  <a:buChar char="•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Verifications </a:t>
                </a:r>
              </a:p>
              <a:p>
                <a:pPr marL="285750" indent="-285750">
                  <a:buSzPts val="1200"/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Progress report / Close-out report</a:t>
                </a:r>
              </a:p>
              <a:p>
                <a:pPr eaLnBrk="1" hangingPunct="1">
                  <a:buSzPts val="1200"/>
                </a:pPr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Google Shape;711;p28">
                <a:extLst>
                  <a:ext uri="{FF2B5EF4-FFF2-40B4-BE49-F238E27FC236}">
                    <a16:creationId xmlns:a16="http://schemas.microsoft.com/office/drawing/2014/main" id="{C08BEB50-A974-4901-9DA8-B318070584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7674" y="5364933"/>
                <a:ext cx="4019203" cy="1270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5. Reporting</a:t>
                </a:r>
              </a:p>
              <a:p>
                <a:pPr marL="285750" indent="-285750" eaLnBrk="1" hangingPunct="1">
                  <a:buSzPts val="1200"/>
                  <a:buFont typeface="Arial" panose="020B0604020202020204" pitchFamily="34" charset="0"/>
                  <a:buChar char="•"/>
                </a:pPr>
                <a:r>
                  <a:rPr lang="en-US" altLang="en-US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Consolidation and Escalation of reports</a:t>
                </a:r>
              </a:p>
              <a:p>
                <a:pPr marL="285750" indent="-285750" eaLnBrk="1" hangingPunct="1">
                  <a:buSzPts val="1200"/>
                  <a:buFont typeface="Arial" panose="020B0604020202020204" pitchFamily="34" charset="0"/>
                  <a:buChar char="•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Cabinet</a:t>
                </a:r>
                <a:r>
                  <a:rPr lang="en-US" altLang="en-US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 / Sectors / Provinces</a:t>
                </a:r>
                <a:endParaRPr lang="en-US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Google Shape;712;p28">
                <a:extLst>
                  <a:ext uri="{FF2B5EF4-FFF2-40B4-BE49-F238E27FC236}">
                    <a16:creationId xmlns:a16="http://schemas.microsoft.com/office/drawing/2014/main" id="{A9C663C0-D3F4-4C62-B313-87221908D2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03310" y="2805113"/>
                <a:ext cx="3910929" cy="2237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  <a:sym typeface="Open Sans" panose="020B0606030504020204" pitchFamily="34" charset="0"/>
                  </a:rPr>
                  <a:t>6. Programme Reviews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Programme reviews (bi-annual)</a:t>
                </a:r>
                <a:endParaRPr lang="en-ZA" dirty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Annual programme review (Workshop)</a:t>
                </a:r>
                <a:endParaRPr lang="en-ZA" dirty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Internal Reviews (quarterly)</a:t>
                </a:r>
              </a:p>
            </p:txBody>
          </p:sp>
          <p:sp>
            <p:nvSpPr>
              <p:cNvPr id="41" name="Google Shape;713;p28">
                <a:extLst>
                  <a:ext uri="{FF2B5EF4-FFF2-40B4-BE49-F238E27FC236}">
                    <a16:creationId xmlns:a16="http://schemas.microsoft.com/office/drawing/2014/main" id="{E02A2445-8F87-4F0B-A281-06E77940A4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7674" y="-96504"/>
                <a:ext cx="4126448" cy="163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>
                  <a:buSzPts val="1200"/>
                </a:pPr>
                <a:r>
                  <a:rPr lang="en-US" altLang="en-US" b="1" dirty="0">
                    <a:solidFill>
                      <a:schemeClr val="tx1"/>
                    </a:solidFill>
                  </a:rPr>
                  <a:t>1. Planning</a:t>
                </a:r>
                <a:endParaRPr lang="en-US" altLang="en-US" dirty="0">
                  <a:solidFill>
                    <a:schemeClr val="tx1"/>
                  </a:solidFill>
                  <a:sym typeface="Open Sans" panose="020B0606030504020204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Alignment of plans to the </a:t>
                </a:r>
                <a:r>
                  <a:rPr lang="en-US" b="1" dirty="0">
                    <a:solidFill>
                      <a:schemeClr val="tx1"/>
                    </a:solidFill>
                  </a:rPr>
                  <a:t>national / provincial priorities </a:t>
                </a:r>
                <a:endParaRPr lang="en-ZA" b="1" dirty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Pre-research / profiling </a:t>
                </a:r>
                <a:endParaRPr lang="en-ZA" dirty="0">
                  <a:solidFill>
                    <a:schemeClr val="tx1"/>
                  </a:solidFill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Joint Annual </a:t>
                </a:r>
                <a:r>
                  <a:rPr lang="en-ZA" b="1" dirty="0">
                    <a:solidFill>
                      <a:schemeClr val="tx1"/>
                    </a:solidFill>
                  </a:rPr>
                  <a:t>Planning</a:t>
                </a:r>
                <a:r>
                  <a:rPr lang="en-ZA" dirty="0">
                    <a:solidFill>
                      <a:schemeClr val="tx1"/>
                    </a:solidFill>
                  </a:rPr>
                  <a:t> (Provinces)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ZA" dirty="0">
                    <a:solidFill>
                      <a:schemeClr val="tx1"/>
                    </a:solidFill>
                  </a:rPr>
                  <a:t>Toolkit </a:t>
                </a:r>
              </a:p>
            </p:txBody>
          </p:sp>
          <p:sp>
            <p:nvSpPr>
              <p:cNvPr id="42" name="Google Shape;714;p28">
                <a:extLst>
                  <a:ext uri="{FF2B5EF4-FFF2-40B4-BE49-F238E27FC236}">
                    <a16:creationId xmlns:a16="http://schemas.microsoft.com/office/drawing/2014/main" id="{29A6E332-7A9B-425E-8C79-4B4AD767E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438" y="4054475"/>
                <a:ext cx="2273300" cy="1746250"/>
              </a:xfrm>
              <a:custGeom>
                <a:avLst/>
                <a:gdLst>
                  <a:gd name="T0" fmla="*/ 2147483646 w 517"/>
                  <a:gd name="T1" fmla="*/ 2147483646 h 397"/>
                  <a:gd name="T2" fmla="*/ 2147483646 w 517"/>
                  <a:gd name="T3" fmla="*/ 2147483646 h 397"/>
                  <a:gd name="T4" fmla="*/ 2147483646 w 517"/>
                  <a:gd name="T5" fmla="*/ 0 h 397"/>
                  <a:gd name="T6" fmla="*/ 2147483646 w 517"/>
                  <a:gd name="T7" fmla="*/ 2147483646 h 397"/>
                  <a:gd name="T8" fmla="*/ 0 w 517"/>
                  <a:gd name="T9" fmla="*/ 2147483646 h 397"/>
                  <a:gd name="T10" fmla="*/ 2147483646 w 517"/>
                  <a:gd name="T11" fmla="*/ 2147483646 h 397"/>
                  <a:gd name="T12" fmla="*/ 2147483646 w 517"/>
                  <a:gd name="T13" fmla="*/ 2147483646 h 3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17" h="397" extrusionOk="0">
                    <a:moveTo>
                      <a:pt x="517" y="117"/>
                    </a:moveTo>
                    <a:cubicBezTo>
                      <a:pt x="368" y="128"/>
                      <a:pt x="368" y="128"/>
                      <a:pt x="368" y="128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239" y="77"/>
                      <a:pt x="158" y="129"/>
                      <a:pt x="68" y="137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83" y="397"/>
                      <a:pt x="83" y="397"/>
                      <a:pt x="83" y="397"/>
                    </a:cubicBezTo>
                    <a:cubicBezTo>
                      <a:pt x="265" y="383"/>
                      <a:pt x="429" y="277"/>
                      <a:pt x="517" y="11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Google Shape;715;p28">
                <a:extLst>
                  <a:ext uri="{FF2B5EF4-FFF2-40B4-BE49-F238E27FC236}">
                    <a16:creationId xmlns:a16="http://schemas.microsoft.com/office/drawing/2014/main" id="{2ACDC2BE-A517-4A53-A3B2-E66AE3337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025" y="4141788"/>
                <a:ext cx="2019300" cy="1681162"/>
              </a:xfrm>
              <a:custGeom>
                <a:avLst/>
                <a:gdLst>
                  <a:gd name="T0" fmla="*/ 2147483646 w 459"/>
                  <a:gd name="T1" fmla="*/ 2147483646 h 382"/>
                  <a:gd name="T2" fmla="*/ 2147483646 w 459"/>
                  <a:gd name="T3" fmla="*/ 2147483646 h 382"/>
                  <a:gd name="T4" fmla="*/ 2147483646 w 459"/>
                  <a:gd name="T5" fmla="*/ 2147483646 h 382"/>
                  <a:gd name="T6" fmla="*/ 2147483646 w 459"/>
                  <a:gd name="T7" fmla="*/ 0 h 382"/>
                  <a:gd name="T8" fmla="*/ 2147483646 w 459"/>
                  <a:gd name="T9" fmla="*/ 2147483646 h 382"/>
                  <a:gd name="T10" fmla="*/ 0 w 459"/>
                  <a:gd name="T11" fmla="*/ 2147483646 h 382"/>
                  <a:gd name="T12" fmla="*/ 2147483646 w 459"/>
                  <a:gd name="T13" fmla="*/ 2147483646 h 3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9" h="382" extrusionOk="0">
                    <a:moveTo>
                      <a:pt x="459" y="378"/>
                    </a:moveTo>
                    <a:cubicBezTo>
                      <a:pt x="376" y="254"/>
                      <a:pt x="376" y="254"/>
                      <a:pt x="376" y="254"/>
                    </a:cubicBezTo>
                    <a:cubicBezTo>
                      <a:pt x="445" y="118"/>
                      <a:pt x="445" y="118"/>
                      <a:pt x="445" y="118"/>
                    </a:cubicBezTo>
                    <a:cubicBezTo>
                      <a:pt x="355" y="117"/>
                      <a:pt x="270" y="73"/>
                      <a:pt x="218" y="0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104" y="294"/>
                      <a:pt x="277" y="382"/>
                      <a:pt x="459" y="37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Google Shape;716;p28">
                <a:extLst>
                  <a:ext uri="{FF2B5EF4-FFF2-40B4-BE49-F238E27FC236}">
                    <a16:creationId xmlns:a16="http://schemas.microsoft.com/office/drawing/2014/main" id="{6A2B9C71-8764-47EA-9848-5CD5C6486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788" y="1057275"/>
                <a:ext cx="2276475" cy="1747838"/>
              </a:xfrm>
              <a:custGeom>
                <a:avLst/>
                <a:gdLst>
                  <a:gd name="T0" fmla="*/ 2147483646 w 518"/>
                  <a:gd name="T1" fmla="*/ 2147483646 h 397"/>
                  <a:gd name="T2" fmla="*/ 2147483646 w 518"/>
                  <a:gd name="T3" fmla="*/ 2147483646 h 397"/>
                  <a:gd name="T4" fmla="*/ 2147483646 w 518"/>
                  <a:gd name="T5" fmla="*/ 2147483646 h 397"/>
                  <a:gd name="T6" fmla="*/ 2147483646 w 518"/>
                  <a:gd name="T7" fmla="*/ 0 h 397"/>
                  <a:gd name="T8" fmla="*/ 0 w 518"/>
                  <a:gd name="T9" fmla="*/ 2147483646 h 397"/>
                  <a:gd name="T10" fmla="*/ 2147483646 w 518"/>
                  <a:gd name="T11" fmla="*/ 2147483646 h 397"/>
                  <a:gd name="T12" fmla="*/ 2147483646 w 518"/>
                  <a:gd name="T13" fmla="*/ 2147483646 h 3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18" h="397" extrusionOk="0">
                    <a:moveTo>
                      <a:pt x="233" y="397"/>
                    </a:moveTo>
                    <a:cubicBezTo>
                      <a:pt x="279" y="320"/>
                      <a:pt x="359" y="268"/>
                      <a:pt x="449" y="260"/>
                    </a:cubicBezTo>
                    <a:cubicBezTo>
                      <a:pt x="518" y="125"/>
                      <a:pt x="518" y="125"/>
                      <a:pt x="518" y="125"/>
                    </a:cubicBezTo>
                    <a:cubicBezTo>
                      <a:pt x="434" y="0"/>
                      <a:pt x="434" y="0"/>
                      <a:pt x="434" y="0"/>
                    </a:cubicBezTo>
                    <a:cubicBezTo>
                      <a:pt x="252" y="14"/>
                      <a:pt x="88" y="120"/>
                      <a:pt x="0" y="280"/>
                    </a:cubicBezTo>
                    <a:cubicBezTo>
                      <a:pt x="149" y="270"/>
                      <a:pt x="149" y="270"/>
                      <a:pt x="149" y="270"/>
                    </a:cubicBezTo>
                    <a:lnTo>
                      <a:pt x="233" y="397"/>
                    </a:lnTo>
                    <a:close/>
                  </a:path>
                </a:pathLst>
              </a:custGeom>
              <a:solidFill>
                <a:srgbClr val="5236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Google Shape;717;p28">
                <a:extLst>
                  <a:ext uri="{FF2B5EF4-FFF2-40B4-BE49-F238E27FC236}">
                    <a16:creationId xmlns:a16="http://schemas.microsoft.com/office/drawing/2014/main" id="{F86AB500-E305-437B-B086-3FCF515D0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813" y="2355850"/>
                <a:ext cx="1323975" cy="2309813"/>
              </a:xfrm>
              <a:custGeom>
                <a:avLst/>
                <a:gdLst>
                  <a:gd name="T0" fmla="*/ 2147483646 w 301"/>
                  <a:gd name="T1" fmla="*/ 2147483646 h 525"/>
                  <a:gd name="T2" fmla="*/ 2147483646 w 301"/>
                  <a:gd name="T3" fmla="*/ 2147483646 h 525"/>
                  <a:gd name="T4" fmla="*/ 2147483646 w 301"/>
                  <a:gd name="T5" fmla="*/ 2147483646 h 525"/>
                  <a:gd name="T6" fmla="*/ 2147483646 w 301"/>
                  <a:gd name="T7" fmla="*/ 2147483646 h 525"/>
                  <a:gd name="T8" fmla="*/ 2147483646 w 301"/>
                  <a:gd name="T9" fmla="*/ 2147483646 h 525"/>
                  <a:gd name="T10" fmla="*/ 2147483646 w 301"/>
                  <a:gd name="T11" fmla="*/ 2147483646 h 525"/>
                  <a:gd name="T12" fmla="*/ 2147483646 w 301"/>
                  <a:gd name="T13" fmla="*/ 2147483646 h 525"/>
                  <a:gd name="T14" fmla="*/ 2147483646 w 301"/>
                  <a:gd name="T15" fmla="*/ 0 h 525"/>
                  <a:gd name="T16" fmla="*/ 2147483646 w 301"/>
                  <a:gd name="T17" fmla="*/ 2147483646 h 5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01" h="525" extrusionOk="0">
                    <a:moveTo>
                      <a:pt x="58" y="10"/>
                    </a:moveTo>
                    <a:cubicBezTo>
                      <a:pt x="18" y="93"/>
                      <a:pt x="0" y="186"/>
                      <a:pt x="5" y="278"/>
                    </a:cubicBezTo>
                    <a:cubicBezTo>
                      <a:pt x="11" y="366"/>
                      <a:pt x="38" y="451"/>
                      <a:pt x="83" y="525"/>
                    </a:cubicBezTo>
                    <a:cubicBezTo>
                      <a:pt x="149" y="391"/>
                      <a:pt x="149" y="391"/>
                      <a:pt x="149" y="391"/>
                    </a:cubicBezTo>
                    <a:cubicBezTo>
                      <a:pt x="301" y="382"/>
                      <a:pt x="301" y="382"/>
                      <a:pt x="301" y="382"/>
                    </a:cubicBezTo>
                    <a:cubicBezTo>
                      <a:pt x="280" y="346"/>
                      <a:pt x="268" y="304"/>
                      <a:pt x="265" y="262"/>
                    </a:cubicBezTo>
                    <a:cubicBezTo>
                      <a:pt x="262" y="215"/>
                      <a:pt x="271" y="169"/>
                      <a:pt x="290" y="127"/>
                    </a:cubicBezTo>
                    <a:cubicBezTo>
                      <a:pt x="207" y="0"/>
                      <a:pt x="207" y="0"/>
                      <a:pt x="207" y="0"/>
                    </a:cubicBezTo>
                    <a:lnTo>
                      <a:pt x="58" y="1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Google Shape;718;p28">
                <a:extLst>
                  <a:ext uri="{FF2B5EF4-FFF2-40B4-BE49-F238E27FC236}">
                    <a16:creationId xmlns:a16="http://schemas.microsoft.com/office/drawing/2014/main" id="{1F25DAE7-0A8B-4419-9C16-B4EBCFAC9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0738" y="2192338"/>
                <a:ext cx="1328737" cy="2314575"/>
              </a:xfrm>
              <a:custGeom>
                <a:avLst/>
                <a:gdLst>
                  <a:gd name="T0" fmla="*/ 2147483646 w 302"/>
                  <a:gd name="T1" fmla="*/ 2147483646 h 526"/>
                  <a:gd name="T2" fmla="*/ 2147483646 w 302"/>
                  <a:gd name="T3" fmla="*/ 2147483646 h 526"/>
                  <a:gd name="T4" fmla="*/ 2147483646 w 302"/>
                  <a:gd name="T5" fmla="*/ 0 h 526"/>
                  <a:gd name="T6" fmla="*/ 2147483646 w 302"/>
                  <a:gd name="T7" fmla="*/ 2147483646 h 526"/>
                  <a:gd name="T8" fmla="*/ 0 w 302"/>
                  <a:gd name="T9" fmla="*/ 2147483646 h 526"/>
                  <a:gd name="T10" fmla="*/ 2147483646 w 302"/>
                  <a:gd name="T11" fmla="*/ 2147483646 h 526"/>
                  <a:gd name="T12" fmla="*/ 2147483646 w 302"/>
                  <a:gd name="T13" fmla="*/ 2147483646 h 526"/>
                  <a:gd name="T14" fmla="*/ 2147483646 w 302"/>
                  <a:gd name="T15" fmla="*/ 2147483646 h 526"/>
                  <a:gd name="T16" fmla="*/ 2147483646 w 302"/>
                  <a:gd name="T17" fmla="*/ 2147483646 h 5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02" h="526" extrusionOk="0">
                    <a:moveTo>
                      <a:pt x="244" y="515"/>
                    </a:moveTo>
                    <a:cubicBezTo>
                      <a:pt x="284" y="432"/>
                      <a:pt x="302" y="340"/>
                      <a:pt x="296" y="247"/>
                    </a:cubicBezTo>
                    <a:cubicBezTo>
                      <a:pt x="290" y="159"/>
                      <a:pt x="263" y="74"/>
                      <a:pt x="218" y="0"/>
                    </a:cubicBezTo>
                    <a:cubicBezTo>
                      <a:pt x="153" y="134"/>
                      <a:pt x="153" y="134"/>
                      <a:pt x="153" y="134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21" y="180"/>
                      <a:pt x="33" y="221"/>
                      <a:pt x="36" y="264"/>
                    </a:cubicBezTo>
                    <a:cubicBezTo>
                      <a:pt x="39" y="310"/>
                      <a:pt x="30" y="357"/>
                      <a:pt x="11" y="399"/>
                    </a:cubicBezTo>
                    <a:cubicBezTo>
                      <a:pt x="94" y="526"/>
                      <a:pt x="94" y="526"/>
                      <a:pt x="94" y="526"/>
                    </a:cubicBezTo>
                    <a:lnTo>
                      <a:pt x="244" y="515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Google Shape;719;p28">
                <a:extLst>
                  <a:ext uri="{FF2B5EF4-FFF2-40B4-BE49-F238E27FC236}">
                    <a16:creationId xmlns:a16="http://schemas.microsoft.com/office/drawing/2014/main" id="{A2AEC849-1EE9-43D5-B414-EFD90529C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0" y="1035050"/>
                <a:ext cx="2019300" cy="1685925"/>
              </a:xfrm>
              <a:custGeom>
                <a:avLst/>
                <a:gdLst>
                  <a:gd name="T0" fmla="*/ 0 w 459"/>
                  <a:gd name="T1" fmla="*/ 2147483646 h 383"/>
                  <a:gd name="T2" fmla="*/ 2147483646 w 459"/>
                  <a:gd name="T3" fmla="*/ 2147483646 h 383"/>
                  <a:gd name="T4" fmla="*/ 2147483646 w 459"/>
                  <a:gd name="T5" fmla="*/ 2147483646 h 383"/>
                  <a:gd name="T6" fmla="*/ 2147483646 w 459"/>
                  <a:gd name="T7" fmla="*/ 2147483646 h 383"/>
                  <a:gd name="T8" fmla="*/ 2147483646 w 459"/>
                  <a:gd name="T9" fmla="*/ 2147483646 h 383"/>
                  <a:gd name="T10" fmla="*/ 2147483646 w 459"/>
                  <a:gd name="T11" fmla="*/ 2147483646 h 383"/>
                  <a:gd name="T12" fmla="*/ 0 w 459"/>
                  <a:gd name="T13" fmla="*/ 2147483646 h 3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9" h="383" extrusionOk="0">
                    <a:moveTo>
                      <a:pt x="0" y="4"/>
                    </a:moveTo>
                    <a:cubicBezTo>
                      <a:pt x="83" y="128"/>
                      <a:pt x="83" y="128"/>
                      <a:pt x="83" y="128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04" y="265"/>
                      <a:pt x="189" y="309"/>
                      <a:pt x="241" y="383"/>
                    </a:cubicBezTo>
                    <a:cubicBezTo>
                      <a:pt x="393" y="374"/>
                      <a:pt x="393" y="374"/>
                      <a:pt x="393" y="374"/>
                    </a:cubicBezTo>
                    <a:cubicBezTo>
                      <a:pt x="459" y="239"/>
                      <a:pt x="459" y="239"/>
                      <a:pt x="459" y="239"/>
                    </a:cubicBezTo>
                    <a:cubicBezTo>
                      <a:pt x="356" y="89"/>
                      <a:pt x="182" y="0"/>
                      <a:pt x="0" y="4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Google Shape;720;p28">
                <a:extLst>
                  <a:ext uri="{FF2B5EF4-FFF2-40B4-BE49-F238E27FC236}">
                    <a16:creationId xmlns:a16="http://schemas.microsoft.com/office/drawing/2014/main" id="{03E330B3-3B8E-413C-98CA-5D8A4625A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725" y="2919413"/>
                <a:ext cx="588963" cy="703262"/>
              </a:xfrm>
              <a:custGeom>
                <a:avLst/>
                <a:gdLst>
                  <a:gd name="T0" fmla="*/ 2147483646 w 134"/>
                  <a:gd name="T1" fmla="*/ 2147483646 h 160"/>
                  <a:gd name="T2" fmla="*/ 2147483646 w 134"/>
                  <a:gd name="T3" fmla="*/ 2147483646 h 160"/>
                  <a:gd name="T4" fmla="*/ 2147483646 w 134"/>
                  <a:gd name="T5" fmla="*/ 2147483646 h 160"/>
                  <a:gd name="T6" fmla="*/ 2147483646 w 134"/>
                  <a:gd name="T7" fmla="*/ 2147483646 h 160"/>
                  <a:gd name="T8" fmla="*/ 2147483646 w 134"/>
                  <a:gd name="T9" fmla="*/ 2147483646 h 160"/>
                  <a:gd name="T10" fmla="*/ 2147483646 w 134"/>
                  <a:gd name="T11" fmla="*/ 2147483646 h 160"/>
                  <a:gd name="T12" fmla="*/ 2147483646 w 134"/>
                  <a:gd name="T13" fmla="*/ 2147483646 h 160"/>
                  <a:gd name="T14" fmla="*/ 2147483646 w 134"/>
                  <a:gd name="T15" fmla="*/ 2147483646 h 160"/>
                  <a:gd name="T16" fmla="*/ 2147483646 w 134"/>
                  <a:gd name="T17" fmla="*/ 2147483646 h 160"/>
                  <a:gd name="T18" fmla="*/ 2147483646 w 134"/>
                  <a:gd name="T19" fmla="*/ 2147483646 h 160"/>
                  <a:gd name="T20" fmla="*/ 2147483646 w 134"/>
                  <a:gd name="T21" fmla="*/ 2147483646 h 160"/>
                  <a:gd name="T22" fmla="*/ 2147483646 w 134"/>
                  <a:gd name="T23" fmla="*/ 2147483646 h 160"/>
                  <a:gd name="T24" fmla="*/ 2147483646 w 134"/>
                  <a:gd name="T25" fmla="*/ 2147483646 h 160"/>
                  <a:gd name="T26" fmla="*/ 2147483646 w 134"/>
                  <a:gd name="T27" fmla="*/ 2147483646 h 160"/>
                  <a:gd name="T28" fmla="*/ 2147483646 w 134"/>
                  <a:gd name="T29" fmla="*/ 2147483646 h 160"/>
                  <a:gd name="T30" fmla="*/ 2147483646 w 134"/>
                  <a:gd name="T31" fmla="*/ 2147483646 h 160"/>
                  <a:gd name="T32" fmla="*/ 2147483646 w 134"/>
                  <a:gd name="T33" fmla="*/ 2147483646 h 160"/>
                  <a:gd name="T34" fmla="*/ 2147483646 w 134"/>
                  <a:gd name="T35" fmla="*/ 2147483646 h 160"/>
                  <a:gd name="T36" fmla="*/ 2147483646 w 134"/>
                  <a:gd name="T37" fmla="*/ 2147483646 h 160"/>
                  <a:gd name="T38" fmla="*/ 2147483646 w 134"/>
                  <a:gd name="T39" fmla="*/ 2147483646 h 160"/>
                  <a:gd name="T40" fmla="*/ 2147483646 w 134"/>
                  <a:gd name="T41" fmla="*/ 2147483646 h 160"/>
                  <a:gd name="T42" fmla="*/ 2147483646 w 134"/>
                  <a:gd name="T43" fmla="*/ 2147483646 h 160"/>
                  <a:gd name="T44" fmla="*/ 2147483646 w 134"/>
                  <a:gd name="T45" fmla="*/ 2147483646 h 160"/>
                  <a:gd name="T46" fmla="*/ 2147483646 w 134"/>
                  <a:gd name="T47" fmla="*/ 2147483646 h 160"/>
                  <a:gd name="T48" fmla="*/ 2147483646 w 134"/>
                  <a:gd name="T49" fmla="*/ 0 h 160"/>
                  <a:gd name="T50" fmla="*/ 2147483646 w 134"/>
                  <a:gd name="T51" fmla="*/ 2147483646 h 160"/>
                  <a:gd name="T52" fmla="*/ 2147483646 w 134"/>
                  <a:gd name="T53" fmla="*/ 2147483646 h 160"/>
                  <a:gd name="T54" fmla="*/ 2147483646 w 134"/>
                  <a:gd name="T55" fmla="*/ 2147483646 h 160"/>
                  <a:gd name="T56" fmla="*/ 2147483646 w 134"/>
                  <a:gd name="T57" fmla="*/ 2147483646 h 160"/>
                  <a:gd name="T58" fmla="*/ 2147483646 w 134"/>
                  <a:gd name="T59" fmla="*/ 2147483646 h 160"/>
                  <a:gd name="T60" fmla="*/ 2147483646 w 134"/>
                  <a:gd name="T61" fmla="*/ 2147483646 h 160"/>
                  <a:gd name="T62" fmla="*/ 2147483646 w 134"/>
                  <a:gd name="T63" fmla="*/ 2147483646 h 160"/>
                  <a:gd name="T64" fmla="*/ 2147483646 w 134"/>
                  <a:gd name="T65" fmla="*/ 2147483646 h 160"/>
                  <a:gd name="T66" fmla="*/ 2147483646 w 134"/>
                  <a:gd name="T67" fmla="*/ 2147483646 h 160"/>
                  <a:gd name="T68" fmla="*/ 2147483646 w 134"/>
                  <a:gd name="T69" fmla="*/ 2147483646 h 160"/>
                  <a:gd name="T70" fmla="*/ 2147483646 w 134"/>
                  <a:gd name="T71" fmla="*/ 2147483646 h 160"/>
                  <a:gd name="T72" fmla="*/ 2147483646 w 134"/>
                  <a:gd name="T73" fmla="*/ 2147483646 h 160"/>
                  <a:gd name="T74" fmla="*/ 2147483646 w 134"/>
                  <a:gd name="T75" fmla="*/ 2147483646 h 160"/>
                  <a:gd name="T76" fmla="*/ 2147483646 w 134"/>
                  <a:gd name="T77" fmla="*/ 2147483646 h 160"/>
                  <a:gd name="T78" fmla="*/ 2147483646 w 134"/>
                  <a:gd name="T79" fmla="*/ 2147483646 h 160"/>
                  <a:gd name="T80" fmla="*/ 2147483646 w 134"/>
                  <a:gd name="T81" fmla="*/ 2147483646 h 160"/>
                  <a:gd name="T82" fmla="*/ 2147483646 w 134"/>
                  <a:gd name="T83" fmla="*/ 2147483646 h 160"/>
                  <a:gd name="T84" fmla="*/ 2147483646 w 134"/>
                  <a:gd name="T85" fmla="*/ 2147483646 h 160"/>
                  <a:gd name="T86" fmla="*/ 2147483646 w 134"/>
                  <a:gd name="T87" fmla="*/ 2147483646 h 160"/>
                  <a:gd name="T88" fmla="*/ 2147483646 w 134"/>
                  <a:gd name="T89" fmla="*/ 2147483646 h 160"/>
                  <a:gd name="T90" fmla="*/ 2147483646 w 134"/>
                  <a:gd name="T91" fmla="*/ 2147483646 h 160"/>
                  <a:gd name="T92" fmla="*/ 2147483646 w 134"/>
                  <a:gd name="T93" fmla="*/ 2147483646 h 160"/>
                  <a:gd name="T94" fmla="*/ 2147483646 w 134"/>
                  <a:gd name="T95" fmla="*/ 2147483646 h 160"/>
                  <a:gd name="T96" fmla="*/ 2147483646 w 134"/>
                  <a:gd name="T97" fmla="*/ 2147483646 h 160"/>
                  <a:gd name="T98" fmla="*/ 2147483646 w 134"/>
                  <a:gd name="T99" fmla="*/ 2147483646 h 160"/>
                  <a:gd name="T100" fmla="*/ 2147483646 w 134"/>
                  <a:gd name="T101" fmla="*/ 2147483646 h 16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34" h="160" extrusionOk="0">
                    <a:moveTo>
                      <a:pt x="89" y="154"/>
                    </a:moveTo>
                    <a:cubicBezTo>
                      <a:pt x="89" y="157"/>
                      <a:pt x="87" y="160"/>
                      <a:pt x="84" y="160"/>
                    </a:cubicBezTo>
                    <a:cubicBezTo>
                      <a:pt x="50" y="160"/>
                      <a:pt x="50" y="160"/>
                      <a:pt x="50" y="160"/>
                    </a:cubicBezTo>
                    <a:cubicBezTo>
                      <a:pt x="47" y="160"/>
                      <a:pt x="45" y="157"/>
                      <a:pt x="45" y="154"/>
                    </a:cubicBezTo>
                    <a:cubicBezTo>
                      <a:pt x="45" y="154"/>
                      <a:pt x="45" y="154"/>
                      <a:pt x="45" y="154"/>
                    </a:cubicBezTo>
                    <a:cubicBezTo>
                      <a:pt x="45" y="151"/>
                      <a:pt x="47" y="149"/>
                      <a:pt x="50" y="149"/>
                    </a:cubicBezTo>
                    <a:cubicBezTo>
                      <a:pt x="84" y="149"/>
                      <a:pt x="84" y="149"/>
                      <a:pt x="84" y="149"/>
                    </a:cubicBezTo>
                    <a:cubicBezTo>
                      <a:pt x="87" y="149"/>
                      <a:pt x="89" y="151"/>
                      <a:pt x="89" y="154"/>
                    </a:cubicBezTo>
                    <a:close/>
                    <a:moveTo>
                      <a:pt x="89" y="140"/>
                    </a:moveTo>
                    <a:cubicBezTo>
                      <a:pt x="89" y="137"/>
                      <a:pt x="87" y="134"/>
                      <a:pt x="84" y="134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47" y="134"/>
                      <a:pt x="45" y="137"/>
                      <a:pt x="45" y="140"/>
                    </a:cubicBezTo>
                    <a:cubicBezTo>
                      <a:pt x="45" y="140"/>
                      <a:pt x="45" y="140"/>
                      <a:pt x="45" y="140"/>
                    </a:cubicBezTo>
                    <a:cubicBezTo>
                      <a:pt x="45" y="143"/>
                      <a:pt x="47" y="145"/>
                      <a:pt x="50" y="145"/>
                    </a:cubicBezTo>
                    <a:cubicBezTo>
                      <a:pt x="84" y="145"/>
                      <a:pt x="84" y="145"/>
                      <a:pt x="84" y="145"/>
                    </a:cubicBezTo>
                    <a:cubicBezTo>
                      <a:pt x="87" y="145"/>
                      <a:pt x="89" y="143"/>
                      <a:pt x="89" y="140"/>
                    </a:cubicBezTo>
                    <a:close/>
                    <a:moveTo>
                      <a:pt x="72" y="79"/>
                    </a:moveTo>
                    <a:cubicBezTo>
                      <a:pt x="65" y="79"/>
                      <a:pt x="65" y="79"/>
                      <a:pt x="65" y="79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2" y="131"/>
                      <a:pt x="62" y="131"/>
                      <a:pt x="62" y="131"/>
                    </a:cubicBezTo>
                    <a:cubicBezTo>
                      <a:pt x="63" y="131"/>
                      <a:pt x="65" y="131"/>
                      <a:pt x="67" y="131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9" y="131"/>
                      <a:pt x="71" y="131"/>
                      <a:pt x="72" y="131"/>
                    </a:cubicBezTo>
                    <a:lnTo>
                      <a:pt x="72" y="79"/>
                    </a:lnTo>
                    <a:close/>
                    <a:moveTo>
                      <a:pt x="48" y="58"/>
                    </a:moveTo>
                    <a:cubicBezTo>
                      <a:pt x="44" y="58"/>
                      <a:pt x="40" y="61"/>
                      <a:pt x="40" y="66"/>
                    </a:cubicBezTo>
                    <a:cubicBezTo>
                      <a:pt x="40" y="70"/>
                      <a:pt x="44" y="74"/>
                      <a:pt x="48" y="74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1"/>
                      <a:pt x="53" y="58"/>
                      <a:pt x="48" y="58"/>
                    </a:cubicBezTo>
                    <a:close/>
                    <a:moveTo>
                      <a:pt x="94" y="66"/>
                    </a:moveTo>
                    <a:cubicBezTo>
                      <a:pt x="94" y="61"/>
                      <a:pt x="90" y="58"/>
                      <a:pt x="86" y="58"/>
                    </a:cubicBezTo>
                    <a:cubicBezTo>
                      <a:pt x="81" y="58"/>
                      <a:pt x="78" y="61"/>
                      <a:pt x="78" y="66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90" y="74"/>
                      <a:pt x="94" y="70"/>
                      <a:pt x="94" y="66"/>
                    </a:cubicBezTo>
                    <a:close/>
                    <a:moveTo>
                      <a:pt x="111" y="51"/>
                    </a:moveTo>
                    <a:cubicBezTo>
                      <a:pt x="108" y="37"/>
                      <a:pt x="91" y="21"/>
                      <a:pt x="67" y="21"/>
                    </a:cubicBezTo>
                    <a:cubicBezTo>
                      <a:pt x="43" y="21"/>
                      <a:pt x="26" y="37"/>
                      <a:pt x="23" y="51"/>
                    </a:cubicBezTo>
                    <a:cubicBezTo>
                      <a:pt x="20" y="62"/>
                      <a:pt x="23" y="72"/>
                      <a:pt x="28" y="82"/>
                    </a:cubicBezTo>
                    <a:cubicBezTo>
                      <a:pt x="32" y="91"/>
                      <a:pt x="37" y="99"/>
                      <a:pt x="41" y="108"/>
                    </a:cubicBezTo>
                    <a:cubicBezTo>
                      <a:pt x="43" y="113"/>
                      <a:pt x="44" y="120"/>
                      <a:pt x="46" y="125"/>
                    </a:cubicBezTo>
                    <a:cubicBezTo>
                      <a:pt x="46" y="129"/>
                      <a:pt x="48" y="131"/>
                      <a:pt x="53" y="131"/>
                    </a:cubicBezTo>
                    <a:cubicBezTo>
                      <a:pt x="54" y="131"/>
                      <a:pt x="55" y="131"/>
                      <a:pt x="56" y="131"/>
                    </a:cubicBezTo>
                    <a:cubicBezTo>
                      <a:pt x="56" y="79"/>
                      <a:pt x="56" y="79"/>
                      <a:pt x="56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5" y="79"/>
                      <a:pt x="42" y="77"/>
                      <a:pt x="39" y="75"/>
                    </a:cubicBezTo>
                    <a:cubicBezTo>
                      <a:pt x="37" y="72"/>
                      <a:pt x="35" y="69"/>
                      <a:pt x="35" y="66"/>
                    </a:cubicBezTo>
                    <a:cubicBezTo>
                      <a:pt x="35" y="62"/>
                      <a:pt x="37" y="59"/>
                      <a:pt x="39" y="56"/>
                    </a:cubicBezTo>
                    <a:cubicBezTo>
                      <a:pt x="42" y="54"/>
                      <a:pt x="45" y="52"/>
                      <a:pt x="48" y="52"/>
                    </a:cubicBezTo>
                    <a:cubicBezTo>
                      <a:pt x="56" y="52"/>
                      <a:pt x="62" y="58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2" y="62"/>
                      <a:pt x="74" y="59"/>
                      <a:pt x="76" y="56"/>
                    </a:cubicBezTo>
                    <a:cubicBezTo>
                      <a:pt x="79" y="54"/>
                      <a:pt x="82" y="52"/>
                      <a:pt x="86" y="52"/>
                    </a:cubicBezTo>
                    <a:cubicBezTo>
                      <a:pt x="89" y="52"/>
                      <a:pt x="92" y="54"/>
                      <a:pt x="95" y="56"/>
                    </a:cubicBezTo>
                    <a:cubicBezTo>
                      <a:pt x="97" y="59"/>
                      <a:pt x="99" y="62"/>
                      <a:pt x="99" y="66"/>
                    </a:cubicBezTo>
                    <a:cubicBezTo>
                      <a:pt x="99" y="69"/>
                      <a:pt x="97" y="72"/>
                      <a:pt x="95" y="75"/>
                    </a:cubicBezTo>
                    <a:cubicBezTo>
                      <a:pt x="92" y="77"/>
                      <a:pt x="89" y="79"/>
                      <a:pt x="86" y="79"/>
                    </a:cubicBezTo>
                    <a:cubicBezTo>
                      <a:pt x="78" y="79"/>
                      <a:pt x="78" y="79"/>
                      <a:pt x="78" y="79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9" y="131"/>
                      <a:pt x="80" y="131"/>
                      <a:pt x="81" y="131"/>
                    </a:cubicBezTo>
                    <a:cubicBezTo>
                      <a:pt x="86" y="131"/>
                      <a:pt x="88" y="129"/>
                      <a:pt x="88" y="125"/>
                    </a:cubicBezTo>
                    <a:cubicBezTo>
                      <a:pt x="90" y="120"/>
                      <a:pt x="90" y="113"/>
                      <a:pt x="93" y="108"/>
                    </a:cubicBezTo>
                    <a:cubicBezTo>
                      <a:pt x="97" y="99"/>
                      <a:pt x="102" y="91"/>
                      <a:pt x="106" y="82"/>
                    </a:cubicBezTo>
                    <a:cubicBezTo>
                      <a:pt x="111" y="72"/>
                      <a:pt x="114" y="62"/>
                      <a:pt x="111" y="51"/>
                    </a:cubicBezTo>
                    <a:close/>
                    <a:moveTo>
                      <a:pt x="72" y="5"/>
                    </a:moveTo>
                    <a:cubicBezTo>
                      <a:pt x="72" y="2"/>
                      <a:pt x="70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2" y="2"/>
                      <a:pt x="62" y="5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7"/>
                      <a:pt x="64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0" y="19"/>
                      <a:pt x="72" y="17"/>
                      <a:pt x="72" y="14"/>
                    </a:cubicBezTo>
                    <a:lnTo>
                      <a:pt x="72" y="5"/>
                    </a:lnTo>
                    <a:close/>
                    <a:moveTo>
                      <a:pt x="99" y="13"/>
                    </a:moveTo>
                    <a:cubicBezTo>
                      <a:pt x="100" y="11"/>
                      <a:pt x="99" y="8"/>
                      <a:pt x="97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5" y="5"/>
                      <a:pt x="92" y="6"/>
                      <a:pt x="90" y="8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5" y="19"/>
                      <a:pt x="86" y="21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90" y="24"/>
                      <a:pt x="93" y="23"/>
                      <a:pt x="95" y="21"/>
                    </a:cubicBezTo>
                    <a:lnTo>
                      <a:pt x="99" y="13"/>
                    </a:lnTo>
                    <a:close/>
                    <a:moveTo>
                      <a:pt x="119" y="29"/>
                    </a:moveTo>
                    <a:cubicBezTo>
                      <a:pt x="121" y="27"/>
                      <a:pt x="121" y="24"/>
                      <a:pt x="119" y="22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17" y="20"/>
                      <a:pt x="114" y="20"/>
                      <a:pt x="112" y="21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4" y="29"/>
                      <a:pt x="103" y="32"/>
                      <a:pt x="105" y="34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7" y="36"/>
                      <a:pt x="110" y="36"/>
                      <a:pt x="112" y="35"/>
                    </a:cubicBezTo>
                    <a:lnTo>
                      <a:pt x="119" y="29"/>
                    </a:lnTo>
                    <a:close/>
                    <a:moveTo>
                      <a:pt x="129" y="52"/>
                    </a:moveTo>
                    <a:cubicBezTo>
                      <a:pt x="132" y="52"/>
                      <a:pt x="134" y="49"/>
                      <a:pt x="133" y="47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4"/>
                      <a:pt x="130" y="42"/>
                      <a:pt x="127" y="43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6" y="45"/>
                      <a:pt x="114" y="48"/>
                      <a:pt x="115" y="50"/>
                    </a:cubicBezTo>
                    <a:cubicBezTo>
                      <a:pt x="115" y="50"/>
                      <a:pt x="115" y="50"/>
                      <a:pt x="115" y="50"/>
                    </a:cubicBezTo>
                    <a:cubicBezTo>
                      <a:pt x="115" y="53"/>
                      <a:pt x="118" y="55"/>
                      <a:pt x="120" y="54"/>
                    </a:cubicBezTo>
                    <a:lnTo>
                      <a:pt x="129" y="52"/>
                    </a:lnTo>
                    <a:close/>
                    <a:moveTo>
                      <a:pt x="127" y="79"/>
                    </a:moveTo>
                    <a:cubicBezTo>
                      <a:pt x="130" y="79"/>
                      <a:pt x="132" y="77"/>
                      <a:pt x="133" y="75"/>
                    </a:cubicBezTo>
                    <a:cubicBezTo>
                      <a:pt x="133" y="75"/>
                      <a:pt x="133" y="75"/>
                      <a:pt x="133" y="75"/>
                    </a:cubicBezTo>
                    <a:cubicBezTo>
                      <a:pt x="133" y="72"/>
                      <a:pt x="132" y="70"/>
                      <a:pt x="129" y="69"/>
                    </a:cubicBezTo>
                    <a:cubicBezTo>
                      <a:pt x="120" y="67"/>
                      <a:pt x="120" y="67"/>
                      <a:pt x="120" y="67"/>
                    </a:cubicBezTo>
                    <a:cubicBezTo>
                      <a:pt x="118" y="67"/>
                      <a:pt x="115" y="68"/>
                      <a:pt x="114" y="71"/>
                    </a:cubicBezTo>
                    <a:cubicBezTo>
                      <a:pt x="114" y="71"/>
                      <a:pt x="114" y="71"/>
                      <a:pt x="114" y="71"/>
                    </a:cubicBezTo>
                    <a:cubicBezTo>
                      <a:pt x="114" y="74"/>
                      <a:pt x="116" y="76"/>
                      <a:pt x="118" y="77"/>
                    </a:cubicBezTo>
                    <a:lnTo>
                      <a:pt x="127" y="79"/>
                    </a:lnTo>
                    <a:close/>
                    <a:moveTo>
                      <a:pt x="39" y="21"/>
                    </a:moveTo>
                    <a:cubicBezTo>
                      <a:pt x="40" y="23"/>
                      <a:pt x="43" y="24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8" y="21"/>
                      <a:pt x="49" y="19"/>
                      <a:pt x="47" y="16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6"/>
                      <a:pt x="39" y="5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4" y="8"/>
                      <a:pt x="33" y="11"/>
                      <a:pt x="34" y="13"/>
                    </a:cubicBezTo>
                    <a:lnTo>
                      <a:pt x="39" y="21"/>
                    </a:lnTo>
                    <a:close/>
                    <a:moveTo>
                      <a:pt x="21" y="35"/>
                    </a:moveTo>
                    <a:cubicBezTo>
                      <a:pt x="23" y="36"/>
                      <a:pt x="26" y="36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0" y="32"/>
                      <a:pt x="30" y="29"/>
                      <a:pt x="28" y="27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9" y="20"/>
                      <a:pt x="16" y="20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4"/>
                      <a:pt x="13" y="27"/>
                      <a:pt x="15" y="29"/>
                    </a:cubicBezTo>
                    <a:lnTo>
                      <a:pt x="21" y="35"/>
                    </a:lnTo>
                    <a:close/>
                    <a:moveTo>
                      <a:pt x="13" y="54"/>
                    </a:moveTo>
                    <a:cubicBezTo>
                      <a:pt x="16" y="55"/>
                      <a:pt x="18" y="53"/>
                      <a:pt x="19" y="50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48"/>
                      <a:pt x="17" y="45"/>
                      <a:pt x="15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3" y="42"/>
                      <a:pt x="1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9"/>
                      <a:pt x="1" y="52"/>
                      <a:pt x="4" y="52"/>
                    </a:cubicBezTo>
                    <a:lnTo>
                      <a:pt x="13" y="54"/>
                    </a:lnTo>
                    <a:close/>
                    <a:moveTo>
                      <a:pt x="15" y="77"/>
                    </a:moveTo>
                    <a:cubicBezTo>
                      <a:pt x="18" y="76"/>
                      <a:pt x="19" y="74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8" y="68"/>
                      <a:pt x="16" y="67"/>
                      <a:pt x="13" y="67"/>
                    </a:cubicBezTo>
                    <a:cubicBezTo>
                      <a:pt x="4" y="69"/>
                      <a:pt x="4" y="69"/>
                      <a:pt x="4" y="69"/>
                    </a:cubicBezTo>
                    <a:cubicBezTo>
                      <a:pt x="2" y="70"/>
                      <a:pt x="0" y="72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7"/>
                      <a:pt x="4" y="79"/>
                      <a:pt x="6" y="79"/>
                    </a:cubicBezTo>
                    <a:lnTo>
                      <a:pt x="15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Google Shape;721;p28">
                <a:extLst>
                  <a:ext uri="{FF2B5EF4-FFF2-40B4-BE49-F238E27FC236}">
                    <a16:creationId xmlns:a16="http://schemas.microsoft.com/office/drawing/2014/main" id="{566809E0-F30A-4161-B936-D58B49DFB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1501775"/>
                <a:ext cx="614362" cy="615950"/>
              </a:xfrm>
              <a:custGeom>
                <a:avLst/>
                <a:gdLst>
                  <a:gd name="T0" fmla="*/ 2147483646 w 140"/>
                  <a:gd name="T1" fmla="*/ 2147483646 h 140"/>
                  <a:gd name="T2" fmla="*/ 2147483646 w 140"/>
                  <a:gd name="T3" fmla="*/ 2147483646 h 140"/>
                  <a:gd name="T4" fmla="*/ 2147483646 w 140"/>
                  <a:gd name="T5" fmla="*/ 2147483646 h 140"/>
                  <a:gd name="T6" fmla="*/ 0 w 140"/>
                  <a:gd name="T7" fmla="*/ 2147483646 h 140"/>
                  <a:gd name="T8" fmla="*/ 2147483646 w 140"/>
                  <a:gd name="T9" fmla="*/ 2147483646 h 140"/>
                  <a:gd name="T10" fmla="*/ 2147483646 w 140"/>
                  <a:gd name="T11" fmla="*/ 2147483646 h 140"/>
                  <a:gd name="T12" fmla="*/ 2147483646 w 140"/>
                  <a:gd name="T13" fmla="*/ 0 h 140"/>
                  <a:gd name="T14" fmla="*/ 2147483646 w 140"/>
                  <a:gd name="T15" fmla="*/ 2147483646 h 140"/>
                  <a:gd name="T16" fmla="*/ 2147483646 w 140"/>
                  <a:gd name="T17" fmla="*/ 2147483646 h 140"/>
                  <a:gd name="T18" fmla="*/ 2147483646 w 140"/>
                  <a:gd name="T19" fmla="*/ 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40" h="140" extrusionOk="0">
                    <a:moveTo>
                      <a:pt x="66" y="7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32" y="110"/>
                      <a:pt x="103" y="140"/>
                      <a:pt x="66" y="140"/>
                    </a:cubicBezTo>
                    <a:cubicBezTo>
                      <a:pt x="30" y="140"/>
                      <a:pt x="0" y="110"/>
                      <a:pt x="0" y="74"/>
                    </a:cubicBezTo>
                    <a:cubicBezTo>
                      <a:pt x="0" y="37"/>
                      <a:pt x="30" y="8"/>
                      <a:pt x="66" y="8"/>
                    </a:cubicBezTo>
                    <a:lnTo>
                      <a:pt x="66" y="74"/>
                    </a:lnTo>
                    <a:close/>
                    <a:moveTo>
                      <a:pt x="74" y="0"/>
                    </a:moveTo>
                    <a:cubicBezTo>
                      <a:pt x="74" y="66"/>
                      <a:pt x="74" y="66"/>
                      <a:pt x="74" y="66"/>
                    </a:cubicBezTo>
                    <a:cubicBezTo>
                      <a:pt x="140" y="66"/>
                      <a:pt x="140" y="66"/>
                      <a:pt x="140" y="66"/>
                    </a:cubicBezTo>
                    <a:cubicBezTo>
                      <a:pt x="140" y="29"/>
                      <a:pt x="111" y="0"/>
                      <a:pt x="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Google Shape;722;p28">
                <a:extLst>
                  <a:ext uri="{FF2B5EF4-FFF2-40B4-BE49-F238E27FC236}">
                    <a16:creationId xmlns:a16="http://schemas.microsoft.com/office/drawing/2014/main" id="{B61F919F-69A1-4616-876A-E99127700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9256" y="1548397"/>
                <a:ext cx="601663" cy="606425"/>
              </a:xfrm>
              <a:custGeom>
                <a:avLst/>
                <a:gdLst>
                  <a:gd name="T0" fmla="*/ 2147483646 w 137"/>
                  <a:gd name="T1" fmla="*/ 2147483646 h 138"/>
                  <a:gd name="T2" fmla="*/ 2147483646 w 137"/>
                  <a:gd name="T3" fmla="*/ 2147483646 h 138"/>
                  <a:gd name="T4" fmla="*/ 2147483646 w 137"/>
                  <a:gd name="T5" fmla="*/ 2147483646 h 138"/>
                  <a:gd name="T6" fmla="*/ 2147483646 w 137"/>
                  <a:gd name="T7" fmla="*/ 2147483646 h 138"/>
                  <a:gd name="T8" fmla="*/ 2147483646 w 137"/>
                  <a:gd name="T9" fmla="*/ 2147483646 h 138"/>
                  <a:gd name="T10" fmla="*/ 2147483646 w 137"/>
                  <a:gd name="T11" fmla="*/ 2147483646 h 138"/>
                  <a:gd name="T12" fmla="*/ 2147483646 w 137"/>
                  <a:gd name="T13" fmla="*/ 2147483646 h 138"/>
                  <a:gd name="T14" fmla="*/ 2147483646 w 137"/>
                  <a:gd name="T15" fmla="*/ 2147483646 h 138"/>
                  <a:gd name="T16" fmla="*/ 2147483646 w 137"/>
                  <a:gd name="T17" fmla="*/ 2147483646 h 138"/>
                  <a:gd name="T18" fmla="*/ 2147483646 w 137"/>
                  <a:gd name="T19" fmla="*/ 2147483646 h 138"/>
                  <a:gd name="T20" fmla="*/ 2147483646 w 137"/>
                  <a:gd name="T21" fmla="*/ 0 h 138"/>
                  <a:gd name="T22" fmla="*/ 2147483646 w 137"/>
                  <a:gd name="T23" fmla="*/ 0 h 138"/>
                  <a:gd name="T24" fmla="*/ 2147483646 w 137"/>
                  <a:gd name="T25" fmla="*/ 2147483646 h 138"/>
                  <a:gd name="T26" fmla="*/ 2147483646 w 137"/>
                  <a:gd name="T27" fmla="*/ 2147483646 h 138"/>
                  <a:gd name="T28" fmla="*/ 2147483646 w 137"/>
                  <a:gd name="T29" fmla="*/ 2147483646 h 138"/>
                  <a:gd name="T30" fmla="*/ 2147483646 w 137"/>
                  <a:gd name="T31" fmla="*/ 2147483646 h 138"/>
                  <a:gd name="T32" fmla="*/ 2147483646 w 137"/>
                  <a:gd name="T33" fmla="*/ 2147483646 h 138"/>
                  <a:gd name="T34" fmla="*/ 2147483646 w 137"/>
                  <a:gd name="T35" fmla="*/ 2147483646 h 138"/>
                  <a:gd name="T36" fmla="*/ 2147483646 w 137"/>
                  <a:gd name="T37" fmla="*/ 2147483646 h 138"/>
                  <a:gd name="T38" fmla="*/ 2147483646 w 137"/>
                  <a:gd name="T39" fmla="*/ 2147483646 h 138"/>
                  <a:gd name="T40" fmla="*/ 2147483646 w 137"/>
                  <a:gd name="T41" fmla="*/ 2147483646 h 138"/>
                  <a:gd name="T42" fmla="*/ 2147483646 w 137"/>
                  <a:gd name="T43" fmla="*/ 2147483646 h 138"/>
                  <a:gd name="T44" fmla="*/ 0 w 137"/>
                  <a:gd name="T45" fmla="*/ 2147483646 h 138"/>
                  <a:gd name="T46" fmla="*/ 0 w 137"/>
                  <a:gd name="T47" fmla="*/ 2147483646 h 138"/>
                  <a:gd name="T48" fmla="*/ 2147483646 w 137"/>
                  <a:gd name="T49" fmla="*/ 2147483646 h 138"/>
                  <a:gd name="T50" fmla="*/ 2147483646 w 137"/>
                  <a:gd name="T51" fmla="*/ 2147483646 h 138"/>
                  <a:gd name="T52" fmla="*/ 2147483646 w 137"/>
                  <a:gd name="T53" fmla="*/ 2147483646 h 138"/>
                  <a:gd name="T54" fmla="*/ 2147483646 w 137"/>
                  <a:gd name="T55" fmla="*/ 2147483646 h 138"/>
                  <a:gd name="T56" fmla="*/ 2147483646 w 137"/>
                  <a:gd name="T57" fmla="*/ 2147483646 h 138"/>
                  <a:gd name="T58" fmla="*/ 2147483646 w 137"/>
                  <a:gd name="T59" fmla="*/ 2147483646 h 138"/>
                  <a:gd name="T60" fmla="*/ 2147483646 w 137"/>
                  <a:gd name="T61" fmla="*/ 2147483646 h 138"/>
                  <a:gd name="T62" fmla="*/ 2147483646 w 137"/>
                  <a:gd name="T63" fmla="*/ 2147483646 h 138"/>
                  <a:gd name="T64" fmla="*/ 2147483646 w 137"/>
                  <a:gd name="T65" fmla="*/ 2147483646 h 138"/>
                  <a:gd name="T66" fmla="*/ 2147483646 w 137"/>
                  <a:gd name="T67" fmla="*/ 2147483646 h 138"/>
                  <a:gd name="T68" fmla="*/ 2147483646 w 137"/>
                  <a:gd name="T69" fmla="*/ 2147483646 h 138"/>
                  <a:gd name="T70" fmla="*/ 2147483646 w 137"/>
                  <a:gd name="T71" fmla="*/ 2147483646 h 138"/>
                  <a:gd name="T72" fmla="*/ 2147483646 w 137"/>
                  <a:gd name="T73" fmla="*/ 2147483646 h 138"/>
                  <a:gd name="T74" fmla="*/ 2147483646 w 137"/>
                  <a:gd name="T75" fmla="*/ 2147483646 h 138"/>
                  <a:gd name="T76" fmla="*/ 2147483646 w 137"/>
                  <a:gd name="T77" fmla="*/ 2147483646 h 138"/>
                  <a:gd name="T78" fmla="*/ 2147483646 w 137"/>
                  <a:gd name="T79" fmla="*/ 2147483646 h 138"/>
                  <a:gd name="T80" fmla="*/ 2147483646 w 137"/>
                  <a:gd name="T81" fmla="*/ 2147483646 h 138"/>
                  <a:gd name="T82" fmla="*/ 2147483646 w 137"/>
                  <a:gd name="T83" fmla="*/ 2147483646 h 138"/>
                  <a:gd name="T84" fmla="*/ 2147483646 w 137"/>
                  <a:gd name="T85" fmla="*/ 2147483646 h 138"/>
                  <a:gd name="T86" fmla="*/ 2147483646 w 137"/>
                  <a:gd name="T87" fmla="*/ 2147483646 h 138"/>
                  <a:gd name="T88" fmla="*/ 2147483646 w 137"/>
                  <a:gd name="T89" fmla="*/ 2147483646 h 138"/>
                  <a:gd name="T90" fmla="*/ 2147483646 w 137"/>
                  <a:gd name="T91" fmla="*/ 2147483646 h 138"/>
                  <a:gd name="T92" fmla="*/ 2147483646 w 137"/>
                  <a:gd name="T93" fmla="*/ 2147483646 h 138"/>
                  <a:gd name="T94" fmla="*/ 2147483646 w 137"/>
                  <a:gd name="T95" fmla="*/ 2147483646 h 138"/>
                  <a:gd name="T96" fmla="*/ 2147483646 w 137"/>
                  <a:gd name="T97" fmla="*/ 2147483646 h 138"/>
                  <a:gd name="T98" fmla="*/ 2147483646 w 137"/>
                  <a:gd name="T99" fmla="*/ 2147483646 h 138"/>
                  <a:gd name="T100" fmla="*/ 2147483646 w 137"/>
                  <a:gd name="T101" fmla="*/ 2147483646 h 138"/>
                  <a:gd name="T102" fmla="*/ 2147483646 w 137"/>
                  <a:gd name="T103" fmla="*/ 2147483646 h 138"/>
                  <a:gd name="T104" fmla="*/ 2147483646 w 137"/>
                  <a:gd name="T105" fmla="*/ 2147483646 h 138"/>
                  <a:gd name="T106" fmla="*/ 2147483646 w 137"/>
                  <a:gd name="T107" fmla="*/ 2147483646 h 13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7" h="138" extrusionOk="0">
                    <a:moveTo>
                      <a:pt x="135" y="59"/>
                    </a:moveTo>
                    <a:cubicBezTo>
                      <a:pt x="118" y="56"/>
                      <a:pt x="118" y="56"/>
                      <a:pt x="118" y="56"/>
                    </a:cubicBezTo>
                    <a:cubicBezTo>
                      <a:pt x="116" y="52"/>
                      <a:pt x="114" y="47"/>
                      <a:pt x="112" y="43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3" y="28"/>
                      <a:pt x="123" y="26"/>
                      <a:pt x="122" y="25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1" y="15"/>
                      <a:pt x="109" y="14"/>
                      <a:pt x="108" y="15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90" y="23"/>
                      <a:pt x="86" y="21"/>
                      <a:pt x="81" y="20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8" y="2"/>
                      <a:pt x="77" y="0"/>
                      <a:pt x="76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59" y="2"/>
                      <a:pt x="59" y="3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1" y="21"/>
                      <a:pt x="47" y="23"/>
                      <a:pt x="43" y="2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8" y="14"/>
                      <a:pt x="26" y="15"/>
                      <a:pt x="25" y="16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6"/>
                      <a:pt x="14" y="28"/>
                      <a:pt x="15" y="29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3" y="47"/>
                      <a:pt x="21" y="52"/>
                      <a:pt x="20" y="56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61"/>
                      <a:pt x="0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2" y="79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1" y="86"/>
                      <a:pt x="23" y="91"/>
                      <a:pt x="25" y="95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4" y="110"/>
                      <a:pt x="14" y="112"/>
                      <a:pt x="15" y="113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6" y="123"/>
                      <a:pt x="28" y="124"/>
                      <a:pt x="29" y="123"/>
                    </a:cubicBezTo>
                    <a:cubicBezTo>
                      <a:pt x="43" y="112"/>
                      <a:pt x="43" y="112"/>
                      <a:pt x="43" y="112"/>
                    </a:cubicBezTo>
                    <a:cubicBezTo>
                      <a:pt x="47" y="115"/>
                      <a:pt x="51" y="117"/>
                      <a:pt x="56" y="118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6"/>
                      <a:pt x="60" y="138"/>
                      <a:pt x="62" y="138"/>
                    </a:cubicBezTo>
                    <a:cubicBezTo>
                      <a:pt x="76" y="138"/>
                      <a:pt x="76" y="138"/>
                      <a:pt x="76" y="138"/>
                    </a:cubicBezTo>
                    <a:cubicBezTo>
                      <a:pt x="77" y="138"/>
                      <a:pt x="78" y="136"/>
                      <a:pt x="78" y="135"/>
                    </a:cubicBezTo>
                    <a:cubicBezTo>
                      <a:pt x="81" y="118"/>
                      <a:pt x="81" y="118"/>
                      <a:pt x="81" y="118"/>
                    </a:cubicBezTo>
                    <a:cubicBezTo>
                      <a:pt x="86" y="117"/>
                      <a:pt x="90" y="115"/>
                      <a:pt x="94" y="112"/>
                    </a:cubicBezTo>
                    <a:cubicBezTo>
                      <a:pt x="108" y="123"/>
                      <a:pt x="108" y="123"/>
                      <a:pt x="108" y="123"/>
                    </a:cubicBezTo>
                    <a:cubicBezTo>
                      <a:pt x="109" y="124"/>
                      <a:pt x="111" y="123"/>
                      <a:pt x="112" y="122"/>
                    </a:cubicBezTo>
                    <a:cubicBezTo>
                      <a:pt x="122" y="112"/>
                      <a:pt x="122" y="112"/>
                      <a:pt x="122" y="112"/>
                    </a:cubicBezTo>
                    <a:cubicBezTo>
                      <a:pt x="123" y="112"/>
                      <a:pt x="123" y="110"/>
                      <a:pt x="122" y="109"/>
                    </a:cubicBezTo>
                    <a:cubicBezTo>
                      <a:pt x="112" y="95"/>
                      <a:pt x="112" y="95"/>
                      <a:pt x="112" y="95"/>
                    </a:cubicBezTo>
                    <a:cubicBezTo>
                      <a:pt x="114" y="91"/>
                      <a:pt x="116" y="86"/>
                      <a:pt x="118" y="82"/>
                    </a:cubicBezTo>
                    <a:cubicBezTo>
                      <a:pt x="135" y="79"/>
                      <a:pt x="135" y="79"/>
                      <a:pt x="135" y="79"/>
                    </a:cubicBezTo>
                    <a:cubicBezTo>
                      <a:pt x="136" y="79"/>
                      <a:pt x="137" y="77"/>
                      <a:pt x="137" y="76"/>
                    </a:cubicBezTo>
                    <a:cubicBezTo>
                      <a:pt x="137" y="62"/>
                      <a:pt x="137" y="62"/>
                      <a:pt x="137" y="62"/>
                    </a:cubicBezTo>
                    <a:cubicBezTo>
                      <a:pt x="137" y="61"/>
                      <a:pt x="136" y="59"/>
                      <a:pt x="135" y="59"/>
                    </a:cubicBezTo>
                    <a:close/>
                    <a:moveTo>
                      <a:pt x="69" y="94"/>
                    </a:moveTo>
                    <a:cubicBezTo>
                      <a:pt x="55" y="94"/>
                      <a:pt x="43" y="83"/>
                      <a:pt x="43" y="69"/>
                    </a:cubicBezTo>
                    <a:cubicBezTo>
                      <a:pt x="43" y="55"/>
                      <a:pt x="55" y="44"/>
                      <a:pt x="69" y="44"/>
                    </a:cubicBezTo>
                    <a:cubicBezTo>
                      <a:pt x="82" y="44"/>
                      <a:pt x="94" y="55"/>
                      <a:pt x="94" y="69"/>
                    </a:cubicBezTo>
                    <a:cubicBezTo>
                      <a:pt x="94" y="83"/>
                      <a:pt x="82" y="94"/>
                      <a:pt x="69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Google Shape;723;p28">
                <a:extLst>
                  <a:ext uri="{FF2B5EF4-FFF2-40B4-BE49-F238E27FC236}">
                    <a16:creationId xmlns:a16="http://schemas.microsoft.com/office/drawing/2014/main" id="{713CBAE7-0329-4B6C-92F9-AFAC9E43B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2460" y="3192206"/>
                <a:ext cx="822325" cy="546101"/>
              </a:xfrm>
              <a:custGeom>
                <a:avLst/>
                <a:gdLst>
                  <a:gd name="T0" fmla="*/ 2147483646 w 187"/>
                  <a:gd name="T1" fmla="*/ 2147483646 h 124"/>
                  <a:gd name="T2" fmla="*/ 2147483646 w 187"/>
                  <a:gd name="T3" fmla="*/ 2147483646 h 124"/>
                  <a:gd name="T4" fmla="*/ 2147483646 w 187"/>
                  <a:gd name="T5" fmla="*/ 2147483646 h 124"/>
                  <a:gd name="T6" fmla="*/ 2147483646 w 187"/>
                  <a:gd name="T7" fmla="*/ 2147483646 h 124"/>
                  <a:gd name="T8" fmla="*/ 2147483646 w 187"/>
                  <a:gd name="T9" fmla="*/ 2147483646 h 124"/>
                  <a:gd name="T10" fmla="*/ 2147483646 w 187"/>
                  <a:gd name="T11" fmla="*/ 2147483646 h 124"/>
                  <a:gd name="T12" fmla="*/ 2147483646 w 187"/>
                  <a:gd name="T13" fmla="*/ 2147483646 h 124"/>
                  <a:gd name="T14" fmla="*/ 2147483646 w 187"/>
                  <a:gd name="T15" fmla="*/ 0 h 124"/>
                  <a:gd name="T16" fmla="*/ 2147483646 w 187"/>
                  <a:gd name="T17" fmla="*/ 2147483646 h 124"/>
                  <a:gd name="T18" fmla="*/ 2147483646 w 187"/>
                  <a:gd name="T19" fmla="*/ 2147483646 h 124"/>
                  <a:gd name="T20" fmla="*/ 2147483646 w 187"/>
                  <a:gd name="T21" fmla="*/ 2147483646 h 124"/>
                  <a:gd name="T22" fmla="*/ 0 w 187"/>
                  <a:gd name="T23" fmla="*/ 2147483646 h 124"/>
                  <a:gd name="T24" fmla="*/ 2147483646 w 187"/>
                  <a:gd name="T25" fmla="*/ 2147483646 h 124"/>
                  <a:gd name="T26" fmla="*/ 2147483646 w 187"/>
                  <a:gd name="T27" fmla="*/ 2147483646 h 124"/>
                  <a:gd name="T28" fmla="*/ 2147483646 w 187"/>
                  <a:gd name="T29" fmla="*/ 2147483646 h 124"/>
                  <a:gd name="T30" fmla="*/ 2147483646 w 187"/>
                  <a:gd name="T31" fmla="*/ 2147483646 h 124"/>
                  <a:gd name="T32" fmla="*/ 2147483646 w 187"/>
                  <a:gd name="T33" fmla="*/ 2147483646 h 124"/>
                  <a:gd name="T34" fmla="*/ 2147483646 w 187"/>
                  <a:gd name="T35" fmla="*/ 2147483646 h 124"/>
                  <a:gd name="T36" fmla="*/ 2147483646 w 187"/>
                  <a:gd name="T37" fmla="*/ 2147483646 h 124"/>
                  <a:gd name="T38" fmla="*/ 2147483646 w 187"/>
                  <a:gd name="T39" fmla="*/ 2147483646 h 124"/>
                  <a:gd name="T40" fmla="*/ 2147483646 w 187"/>
                  <a:gd name="T41" fmla="*/ 2147483646 h 124"/>
                  <a:gd name="T42" fmla="*/ 2147483646 w 187"/>
                  <a:gd name="T43" fmla="*/ 2147483646 h 124"/>
                  <a:gd name="T44" fmla="*/ 2147483646 w 187"/>
                  <a:gd name="T45" fmla="*/ 2147483646 h 124"/>
                  <a:gd name="T46" fmla="*/ 2147483646 w 187"/>
                  <a:gd name="T47" fmla="*/ 2147483646 h 124"/>
                  <a:gd name="T48" fmla="*/ 2147483646 w 187"/>
                  <a:gd name="T49" fmla="*/ 2147483646 h 124"/>
                  <a:gd name="T50" fmla="*/ 2147483646 w 187"/>
                  <a:gd name="T51" fmla="*/ 2147483646 h 124"/>
                  <a:gd name="T52" fmla="*/ 2147483646 w 187"/>
                  <a:gd name="T53" fmla="*/ 2147483646 h 124"/>
                  <a:gd name="T54" fmla="*/ 2147483646 w 187"/>
                  <a:gd name="T55" fmla="*/ 2147483646 h 124"/>
                  <a:gd name="T56" fmla="*/ 2147483646 w 187"/>
                  <a:gd name="T57" fmla="*/ 2147483646 h 124"/>
                  <a:gd name="T58" fmla="*/ 2147483646 w 187"/>
                  <a:gd name="T59" fmla="*/ 2147483646 h 124"/>
                  <a:gd name="T60" fmla="*/ 2147483646 w 187"/>
                  <a:gd name="T61" fmla="*/ 2147483646 h 124"/>
                  <a:gd name="T62" fmla="*/ 2147483646 w 187"/>
                  <a:gd name="T63" fmla="*/ 2147483646 h 124"/>
                  <a:gd name="T64" fmla="*/ 2147483646 w 187"/>
                  <a:gd name="T65" fmla="*/ 2147483646 h 124"/>
                  <a:gd name="T66" fmla="*/ 2147483646 w 187"/>
                  <a:gd name="T67" fmla="*/ 2147483646 h 124"/>
                  <a:gd name="T68" fmla="*/ 2147483646 w 187"/>
                  <a:gd name="T69" fmla="*/ 2147483646 h 124"/>
                  <a:gd name="T70" fmla="*/ 2147483646 w 187"/>
                  <a:gd name="T71" fmla="*/ 2147483646 h 124"/>
                  <a:gd name="T72" fmla="*/ 2147483646 w 187"/>
                  <a:gd name="T73" fmla="*/ 2147483646 h 124"/>
                  <a:gd name="T74" fmla="*/ 2147483646 w 187"/>
                  <a:gd name="T75" fmla="*/ 2147483646 h 124"/>
                  <a:gd name="T76" fmla="*/ 2147483646 w 187"/>
                  <a:gd name="T77" fmla="*/ 2147483646 h 124"/>
                  <a:gd name="T78" fmla="*/ 2147483646 w 187"/>
                  <a:gd name="T79" fmla="*/ 2147483646 h 124"/>
                  <a:gd name="T80" fmla="*/ 2147483646 w 187"/>
                  <a:gd name="T81" fmla="*/ 2147483646 h 124"/>
                  <a:gd name="T82" fmla="*/ 2147483646 w 187"/>
                  <a:gd name="T83" fmla="*/ 2147483646 h 124"/>
                  <a:gd name="T84" fmla="*/ 2147483646 w 187"/>
                  <a:gd name="T85" fmla="*/ 2147483646 h 124"/>
                  <a:gd name="T86" fmla="*/ 2147483646 w 187"/>
                  <a:gd name="T87" fmla="*/ 2147483646 h 124"/>
                  <a:gd name="T88" fmla="*/ 2147483646 w 187"/>
                  <a:gd name="T89" fmla="*/ 2147483646 h 124"/>
                  <a:gd name="T90" fmla="*/ 2147483646 w 187"/>
                  <a:gd name="T91" fmla="*/ 2147483646 h 12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87" h="124" extrusionOk="0">
                    <a:moveTo>
                      <a:pt x="149" y="12"/>
                    </a:moveTo>
                    <a:cubicBezTo>
                      <a:pt x="166" y="55"/>
                      <a:pt x="166" y="55"/>
                      <a:pt x="166" y="55"/>
                    </a:cubicBezTo>
                    <a:cubicBezTo>
                      <a:pt x="144" y="64"/>
                      <a:pt x="144" y="64"/>
                      <a:pt x="144" y="64"/>
                    </a:cubicBezTo>
                    <a:cubicBezTo>
                      <a:pt x="133" y="54"/>
                      <a:pt x="98" y="24"/>
                      <a:pt x="95" y="24"/>
                    </a:cubicBezTo>
                    <a:cubicBezTo>
                      <a:pt x="92" y="24"/>
                      <a:pt x="82" y="28"/>
                      <a:pt x="80" y="28"/>
                    </a:cubicBezTo>
                    <a:cubicBezTo>
                      <a:pt x="80" y="28"/>
                      <a:pt x="74" y="30"/>
                      <a:pt x="68" y="30"/>
                    </a:cubicBezTo>
                    <a:cubicBezTo>
                      <a:pt x="65" y="30"/>
                      <a:pt x="63" y="30"/>
                      <a:pt x="62" y="29"/>
                    </a:cubicBezTo>
                    <a:cubicBezTo>
                      <a:pt x="60" y="28"/>
                      <a:pt x="60" y="27"/>
                      <a:pt x="60" y="26"/>
                    </a:cubicBezTo>
                    <a:cubicBezTo>
                      <a:pt x="60" y="23"/>
                      <a:pt x="62" y="21"/>
                      <a:pt x="64" y="20"/>
                    </a:cubicBezTo>
                    <a:cubicBezTo>
                      <a:pt x="73" y="15"/>
                      <a:pt x="98" y="6"/>
                      <a:pt x="100" y="6"/>
                    </a:cubicBezTo>
                    <a:cubicBezTo>
                      <a:pt x="100" y="6"/>
                      <a:pt x="100" y="6"/>
                      <a:pt x="101" y="6"/>
                    </a:cubicBezTo>
                    <a:cubicBezTo>
                      <a:pt x="106" y="6"/>
                      <a:pt x="144" y="11"/>
                      <a:pt x="149" y="12"/>
                    </a:cubicBezTo>
                    <a:close/>
                    <a:moveTo>
                      <a:pt x="164" y="0"/>
                    </a:moveTo>
                    <a:cubicBezTo>
                      <a:pt x="164" y="0"/>
                      <a:pt x="163" y="0"/>
                      <a:pt x="162" y="0"/>
                    </a:cubicBezTo>
                    <a:cubicBezTo>
                      <a:pt x="155" y="3"/>
                      <a:pt x="155" y="3"/>
                      <a:pt x="155" y="3"/>
                    </a:cubicBezTo>
                    <a:cubicBezTo>
                      <a:pt x="154" y="3"/>
                      <a:pt x="153" y="4"/>
                      <a:pt x="153" y="5"/>
                    </a:cubicBezTo>
                    <a:cubicBezTo>
                      <a:pt x="152" y="6"/>
                      <a:pt x="152" y="8"/>
                      <a:pt x="152" y="9"/>
                    </a:cubicBezTo>
                    <a:cubicBezTo>
                      <a:pt x="170" y="54"/>
                      <a:pt x="170" y="54"/>
                      <a:pt x="170" y="54"/>
                    </a:cubicBezTo>
                    <a:cubicBezTo>
                      <a:pt x="171" y="57"/>
                      <a:pt x="174" y="58"/>
                      <a:pt x="177" y="57"/>
                    </a:cubicBezTo>
                    <a:cubicBezTo>
                      <a:pt x="184" y="54"/>
                      <a:pt x="184" y="54"/>
                      <a:pt x="184" y="54"/>
                    </a:cubicBezTo>
                    <a:cubicBezTo>
                      <a:pt x="185" y="54"/>
                      <a:pt x="186" y="53"/>
                      <a:pt x="187" y="52"/>
                    </a:cubicBezTo>
                    <a:cubicBezTo>
                      <a:pt x="187" y="51"/>
                      <a:pt x="187" y="49"/>
                      <a:pt x="187" y="48"/>
                    </a:cubicBezTo>
                    <a:cubicBezTo>
                      <a:pt x="169" y="3"/>
                      <a:pt x="169" y="3"/>
                      <a:pt x="169" y="3"/>
                    </a:cubicBezTo>
                    <a:cubicBezTo>
                      <a:pt x="168" y="1"/>
                      <a:pt x="166" y="0"/>
                      <a:pt x="164" y="0"/>
                    </a:cubicBezTo>
                    <a:close/>
                    <a:moveTo>
                      <a:pt x="0" y="62"/>
                    </a:moveTo>
                    <a:cubicBezTo>
                      <a:pt x="0" y="63"/>
                      <a:pt x="0" y="64"/>
                      <a:pt x="1" y="65"/>
                    </a:cubicBezTo>
                    <a:cubicBezTo>
                      <a:pt x="2" y="66"/>
                      <a:pt x="3" y="67"/>
                      <a:pt x="5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5" y="68"/>
                      <a:pt x="17" y="66"/>
                      <a:pt x="17" y="63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1" y="10"/>
                      <a:pt x="20" y="9"/>
                    </a:cubicBezTo>
                    <a:cubicBezTo>
                      <a:pt x="19" y="8"/>
                      <a:pt x="18" y="7"/>
                      <a:pt x="17" y="7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6" y="6"/>
                      <a:pt x="4" y="8"/>
                      <a:pt x="4" y="11"/>
                    </a:cubicBezTo>
                    <a:lnTo>
                      <a:pt x="0" y="62"/>
                    </a:lnTo>
                    <a:close/>
                    <a:moveTo>
                      <a:pt x="77" y="107"/>
                    </a:moveTo>
                    <a:cubicBezTo>
                      <a:pt x="77" y="106"/>
                      <a:pt x="76" y="104"/>
                      <a:pt x="74" y="103"/>
                    </a:cubicBezTo>
                    <a:cubicBezTo>
                      <a:pt x="71" y="100"/>
                      <a:pt x="67" y="101"/>
                      <a:pt x="65" y="104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58" y="113"/>
                      <a:pt x="58" y="113"/>
                      <a:pt x="58" y="113"/>
                    </a:cubicBezTo>
                    <a:cubicBezTo>
                      <a:pt x="53" y="118"/>
                      <a:pt x="57" y="122"/>
                      <a:pt x="59" y="123"/>
                    </a:cubicBezTo>
                    <a:cubicBezTo>
                      <a:pt x="60" y="124"/>
                      <a:pt x="62" y="124"/>
                      <a:pt x="63" y="124"/>
                    </a:cubicBezTo>
                    <a:cubicBezTo>
                      <a:pt x="65" y="124"/>
                      <a:pt x="67" y="123"/>
                      <a:pt x="68" y="121"/>
                    </a:cubicBezTo>
                    <a:cubicBezTo>
                      <a:pt x="73" y="115"/>
                      <a:pt x="73" y="115"/>
                      <a:pt x="73" y="115"/>
                    </a:cubicBezTo>
                    <a:cubicBezTo>
                      <a:pt x="73" y="115"/>
                      <a:pt x="73" y="115"/>
                      <a:pt x="73" y="115"/>
                    </a:cubicBezTo>
                    <a:cubicBezTo>
                      <a:pt x="75" y="113"/>
                      <a:pt x="75" y="113"/>
                      <a:pt x="75" y="113"/>
                    </a:cubicBezTo>
                    <a:cubicBezTo>
                      <a:pt x="77" y="111"/>
                      <a:pt x="77" y="109"/>
                      <a:pt x="77" y="107"/>
                    </a:cubicBezTo>
                    <a:close/>
                    <a:moveTo>
                      <a:pt x="41" y="104"/>
                    </a:moveTo>
                    <a:cubicBezTo>
                      <a:pt x="38" y="108"/>
                      <a:pt x="39" y="110"/>
                      <a:pt x="43" y="114"/>
                    </a:cubicBezTo>
                    <a:cubicBezTo>
                      <a:pt x="46" y="116"/>
                      <a:pt x="49" y="116"/>
                      <a:pt x="52" y="11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5" y="97"/>
                      <a:pt x="61" y="93"/>
                      <a:pt x="60" y="92"/>
                    </a:cubicBezTo>
                    <a:cubicBezTo>
                      <a:pt x="57" y="89"/>
                      <a:pt x="53" y="89"/>
                      <a:pt x="50" y="93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45" y="99"/>
                      <a:pt x="45" y="99"/>
                      <a:pt x="45" y="99"/>
                    </a:cubicBezTo>
                    <a:lnTo>
                      <a:pt x="41" y="104"/>
                    </a:lnTo>
                    <a:close/>
                    <a:moveTo>
                      <a:pt x="28" y="92"/>
                    </a:moveTo>
                    <a:cubicBezTo>
                      <a:pt x="26" y="93"/>
                      <a:pt x="26" y="95"/>
                      <a:pt x="26" y="97"/>
                    </a:cubicBezTo>
                    <a:cubicBezTo>
                      <a:pt x="26" y="99"/>
                      <a:pt x="27" y="100"/>
                      <a:pt x="29" y="102"/>
                    </a:cubicBezTo>
                    <a:cubicBezTo>
                      <a:pt x="32" y="104"/>
                      <a:pt x="35" y="104"/>
                      <a:pt x="38" y="100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50" y="87"/>
                      <a:pt x="50" y="85"/>
                      <a:pt x="50" y="83"/>
                    </a:cubicBezTo>
                    <a:cubicBezTo>
                      <a:pt x="50" y="82"/>
                      <a:pt x="49" y="80"/>
                      <a:pt x="47" y="79"/>
                    </a:cubicBezTo>
                    <a:cubicBezTo>
                      <a:pt x="44" y="76"/>
                      <a:pt x="40" y="76"/>
                      <a:pt x="37" y="80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2" y="86"/>
                      <a:pt x="32" y="86"/>
                      <a:pt x="32" y="86"/>
                    </a:cubicBezTo>
                    <a:lnTo>
                      <a:pt x="28" y="92"/>
                    </a:lnTo>
                    <a:close/>
                    <a:moveTo>
                      <a:pt x="26" y="87"/>
                    </a:moveTo>
                    <a:cubicBezTo>
                      <a:pt x="35" y="76"/>
                      <a:pt x="35" y="76"/>
                      <a:pt x="35" y="76"/>
                    </a:cubicBezTo>
                    <a:cubicBezTo>
                      <a:pt x="39" y="71"/>
                      <a:pt x="35" y="67"/>
                      <a:pt x="34" y="66"/>
                    </a:cubicBezTo>
                    <a:cubicBezTo>
                      <a:pt x="31" y="63"/>
                      <a:pt x="27" y="64"/>
                      <a:pt x="25" y="67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9"/>
                      <a:pt x="14" y="81"/>
                      <a:pt x="14" y="82"/>
                    </a:cubicBezTo>
                    <a:cubicBezTo>
                      <a:pt x="14" y="84"/>
                      <a:pt x="16" y="86"/>
                      <a:pt x="16" y="86"/>
                    </a:cubicBezTo>
                    <a:cubicBezTo>
                      <a:pt x="18" y="88"/>
                      <a:pt x="20" y="89"/>
                      <a:pt x="22" y="89"/>
                    </a:cubicBezTo>
                    <a:cubicBezTo>
                      <a:pt x="23" y="89"/>
                      <a:pt x="24" y="88"/>
                      <a:pt x="26" y="87"/>
                    </a:cubicBezTo>
                    <a:close/>
                    <a:moveTo>
                      <a:pt x="142" y="77"/>
                    </a:moveTo>
                    <a:cubicBezTo>
                      <a:pt x="144" y="75"/>
                      <a:pt x="145" y="71"/>
                      <a:pt x="141" y="67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20" y="49"/>
                      <a:pt x="99" y="31"/>
                      <a:pt x="94" y="28"/>
                    </a:cubicBezTo>
                    <a:cubicBezTo>
                      <a:pt x="92" y="29"/>
                      <a:pt x="86" y="31"/>
                      <a:pt x="82" y="32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33"/>
                      <a:pt x="74" y="35"/>
                      <a:pt x="68" y="35"/>
                    </a:cubicBezTo>
                    <a:cubicBezTo>
                      <a:pt x="64" y="35"/>
                      <a:pt x="61" y="34"/>
                      <a:pt x="59" y="33"/>
                    </a:cubicBezTo>
                    <a:cubicBezTo>
                      <a:pt x="56" y="30"/>
                      <a:pt x="55" y="27"/>
                      <a:pt x="55" y="25"/>
                    </a:cubicBezTo>
                    <a:cubicBezTo>
                      <a:pt x="55" y="21"/>
                      <a:pt x="59" y="18"/>
                      <a:pt x="61" y="17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5" y="60"/>
                      <a:pt x="28" y="60"/>
                      <a:pt x="30" y="60"/>
                    </a:cubicBezTo>
                    <a:cubicBezTo>
                      <a:pt x="32" y="60"/>
                      <a:pt x="35" y="61"/>
                      <a:pt x="37" y="62"/>
                    </a:cubicBezTo>
                    <a:cubicBezTo>
                      <a:pt x="40" y="65"/>
                      <a:pt x="42" y="69"/>
                      <a:pt x="41" y="73"/>
                    </a:cubicBezTo>
                    <a:cubicBezTo>
                      <a:pt x="44" y="72"/>
                      <a:pt x="47" y="73"/>
                      <a:pt x="50" y="75"/>
                    </a:cubicBezTo>
                    <a:cubicBezTo>
                      <a:pt x="53" y="78"/>
                      <a:pt x="55" y="82"/>
                      <a:pt x="54" y="86"/>
                    </a:cubicBezTo>
                    <a:cubicBezTo>
                      <a:pt x="57" y="85"/>
                      <a:pt x="60" y="86"/>
                      <a:pt x="63" y="88"/>
                    </a:cubicBezTo>
                    <a:cubicBezTo>
                      <a:pt x="66" y="91"/>
                      <a:pt x="67" y="94"/>
                      <a:pt x="67" y="97"/>
                    </a:cubicBezTo>
                    <a:cubicBezTo>
                      <a:pt x="70" y="96"/>
                      <a:pt x="74" y="97"/>
                      <a:pt x="77" y="99"/>
                    </a:cubicBezTo>
                    <a:cubicBezTo>
                      <a:pt x="81" y="103"/>
                      <a:pt x="82" y="107"/>
                      <a:pt x="81" y="112"/>
                    </a:cubicBezTo>
                    <a:cubicBezTo>
                      <a:pt x="84" y="114"/>
                      <a:pt x="84" y="114"/>
                      <a:pt x="84" y="114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5" y="115"/>
                      <a:pt x="85" y="115"/>
                      <a:pt x="85" y="115"/>
                    </a:cubicBezTo>
                    <a:cubicBezTo>
                      <a:pt x="86" y="116"/>
                      <a:pt x="87" y="116"/>
                      <a:pt x="88" y="116"/>
                    </a:cubicBezTo>
                    <a:cubicBezTo>
                      <a:pt x="91" y="116"/>
                      <a:pt x="92" y="115"/>
                      <a:pt x="93" y="114"/>
                    </a:cubicBezTo>
                    <a:cubicBezTo>
                      <a:pt x="95" y="111"/>
                      <a:pt x="97" y="109"/>
                      <a:pt x="94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7" y="92"/>
                      <a:pt x="77" y="92"/>
                      <a:pt x="77" y="91"/>
                    </a:cubicBezTo>
                    <a:cubicBezTo>
                      <a:pt x="77" y="90"/>
                      <a:pt x="77" y="90"/>
                      <a:pt x="78" y="89"/>
                    </a:cubicBezTo>
                    <a:cubicBezTo>
                      <a:pt x="78" y="88"/>
                      <a:pt x="80" y="88"/>
                      <a:pt x="81" y="89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103" y="107"/>
                      <a:pt x="104" y="107"/>
                      <a:pt x="105" y="107"/>
                    </a:cubicBezTo>
                    <a:cubicBezTo>
                      <a:pt x="107" y="107"/>
                      <a:pt x="109" y="106"/>
                      <a:pt x="111" y="104"/>
                    </a:cubicBezTo>
                    <a:cubicBezTo>
                      <a:pt x="112" y="103"/>
                      <a:pt x="113" y="101"/>
                      <a:pt x="113" y="99"/>
                    </a:cubicBezTo>
                    <a:cubicBezTo>
                      <a:pt x="113" y="97"/>
                      <a:pt x="111" y="96"/>
                      <a:pt x="110" y="94"/>
                    </a:cubicBezTo>
                    <a:cubicBezTo>
                      <a:pt x="107" y="92"/>
                      <a:pt x="107" y="92"/>
                      <a:pt x="107" y="92"/>
                    </a:cubicBezTo>
                    <a:cubicBezTo>
                      <a:pt x="107" y="92"/>
                      <a:pt x="107" y="92"/>
                      <a:pt x="107" y="92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5" y="82"/>
                      <a:pt x="95" y="82"/>
                      <a:pt x="95" y="81"/>
                    </a:cubicBezTo>
                    <a:cubicBezTo>
                      <a:pt x="95" y="80"/>
                      <a:pt x="95" y="80"/>
                      <a:pt x="95" y="79"/>
                    </a:cubicBezTo>
                    <a:cubicBezTo>
                      <a:pt x="96" y="78"/>
                      <a:pt x="98" y="78"/>
                      <a:pt x="99" y="79"/>
                    </a:cubicBezTo>
                    <a:cubicBezTo>
                      <a:pt x="118" y="94"/>
                      <a:pt x="118" y="94"/>
                      <a:pt x="118" y="94"/>
                    </a:cubicBezTo>
                    <a:cubicBezTo>
                      <a:pt x="119" y="95"/>
                      <a:pt x="121" y="96"/>
                      <a:pt x="122" y="96"/>
                    </a:cubicBezTo>
                    <a:cubicBezTo>
                      <a:pt x="124" y="96"/>
                      <a:pt x="127" y="95"/>
                      <a:pt x="129" y="93"/>
                    </a:cubicBezTo>
                    <a:cubicBezTo>
                      <a:pt x="130" y="91"/>
                      <a:pt x="131" y="89"/>
                      <a:pt x="130" y="88"/>
                    </a:cubicBezTo>
                    <a:cubicBezTo>
                      <a:pt x="130" y="86"/>
                      <a:pt x="129" y="84"/>
                      <a:pt x="127" y="83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1" y="69"/>
                      <a:pt x="111" y="68"/>
                      <a:pt x="112" y="66"/>
                    </a:cubicBezTo>
                    <a:cubicBezTo>
                      <a:pt x="112" y="65"/>
                      <a:pt x="114" y="65"/>
                      <a:pt x="115" y="66"/>
                    </a:cubicBezTo>
                    <a:cubicBezTo>
                      <a:pt x="131" y="79"/>
                      <a:pt x="131" y="79"/>
                      <a:pt x="131" y="79"/>
                    </a:cubicBezTo>
                    <a:cubicBezTo>
                      <a:pt x="135" y="82"/>
                      <a:pt x="139" y="81"/>
                      <a:pt x="14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Google Shape;724;p28">
                <a:extLst>
                  <a:ext uri="{FF2B5EF4-FFF2-40B4-BE49-F238E27FC236}">
                    <a16:creationId xmlns:a16="http://schemas.microsoft.com/office/drawing/2014/main" id="{119416C8-91E1-47FA-9B03-C8079851C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675" y="4614861"/>
                <a:ext cx="695325" cy="577850"/>
              </a:xfrm>
              <a:custGeom>
                <a:avLst/>
                <a:gdLst>
                  <a:gd name="T0" fmla="*/ 2147483646 w 158"/>
                  <a:gd name="T1" fmla="*/ 2147483646 h 131"/>
                  <a:gd name="T2" fmla="*/ 2147483646 w 158"/>
                  <a:gd name="T3" fmla="*/ 2147483646 h 131"/>
                  <a:gd name="T4" fmla="*/ 2147483646 w 158"/>
                  <a:gd name="T5" fmla="*/ 2147483646 h 131"/>
                  <a:gd name="T6" fmla="*/ 2147483646 w 158"/>
                  <a:gd name="T7" fmla="*/ 2147483646 h 131"/>
                  <a:gd name="T8" fmla="*/ 2147483646 w 158"/>
                  <a:gd name="T9" fmla="*/ 2147483646 h 131"/>
                  <a:gd name="T10" fmla="*/ 2147483646 w 158"/>
                  <a:gd name="T11" fmla="*/ 2147483646 h 131"/>
                  <a:gd name="T12" fmla="*/ 2147483646 w 158"/>
                  <a:gd name="T13" fmla="*/ 2147483646 h 131"/>
                  <a:gd name="T14" fmla="*/ 2147483646 w 158"/>
                  <a:gd name="T15" fmla="*/ 2147483646 h 131"/>
                  <a:gd name="T16" fmla="*/ 2147483646 w 158"/>
                  <a:gd name="T17" fmla="*/ 2147483646 h 131"/>
                  <a:gd name="T18" fmla="*/ 2147483646 w 158"/>
                  <a:gd name="T19" fmla="*/ 2147483646 h 131"/>
                  <a:gd name="T20" fmla="*/ 2147483646 w 158"/>
                  <a:gd name="T21" fmla="*/ 2147483646 h 131"/>
                  <a:gd name="T22" fmla="*/ 2147483646 w 158"/>
                  <a:gd name="T23" fmla="*/ 2147483646 h 131"/>
                  <a:gd name="T24" fmla="*/ 2147483646 w 158"/>
                  <a:gd name="T25" fmla="*/ 2147483646 h 131"/>
                  <a:gd name="T26" fmla="*/ 2147483646 w 158"/>
                  <a:gd name="T27" fmla="*/ 2147483646 h 131"/>
                  <a:gd name="T28" fmla="*/ 2147483646 w 158"/>
                  <a:gd name="T29" fmla="*/ 2147483646 h 131"/>
                  <a:gd name="T30" fmla="*/ 2147483646 w 158"/>
                  <a:gd name="T31" fmla="*/ 2147483646 h 131"/>
                  <a:gd name="T32" fmla="*/ 2147483646 w 158"/>
                  <a:gd name="T33" fmla="*/ 2147483646 h 131"/>
                  <a:gd name="T34" fmla="*/ 2147483646 w 158"/>
                  <a:gd name="T35" fmla="*/ 2147483646 h 131"/>
                  <a:gd name="T36" fmla="*/ 2147483646 w 158"/>
                  <a:gd name="T37" fmla="*/ 2147483646 h 131"/>
                  <a:gd name="T38" fmla="*/ 2147483646 w 158"/>
                  <a:gd name="T39" fmla="*/ 2147483646 h 131"/>
                  <a:gd name="T40" fmla="*/ 2147483646 w 158"/>
                  <a:gd name="T41" fmla="*/ 2147483646 h 131"/>
                  <a:gd name="T42" fmla="*/ 2147483646 w 158"/>
                  <a:gd name="T43" fmla="*/ 2147483646 h 131"/>
                  <a:gd name="T44" fmla="*/ 2147483646 w 158"/>
                  <a:gd name="T45" fmla="*/ 2147483646 h 131"/>
                  <a:gd name="T46" fmla="*/ 2147483646 w 158"/>
                  <a:gd name="T47" fmla="*/ 2147483646 h 131"/>
                  <a:gd name="T48" fmla="*/ 2147483646 w 158"/>
                  <a:gd name="T49" fmla="*/ 2147483646 h 131"/>
                  <a:gd name="T50" fmla="*/ 2147483646 w 158"/>
                  <a:gd name="T51" fmla="*/ 2147483646 h 131"/>
                  <a:gd name="T52" fmla="*/ 2147483646 w 158"/>
                  <a:gd name="T53" fmla="*/ 2147483646 h 131"/>
                  <a:gd name="T54" fmla="*/ 2147483646 w 158"/>
                  <a:gd name="T55" fmla="*/ 2147483646 h 131"/>
                  <a:gd name="T56" fmla="*/ 2147483646 w 158"/>
                  <a:gd name="T57" fmla="*/ 2147483646 h 131"/>
                  <a:gd name="T58" fmla="*/ 2147483646 w 158"/>
                  <a:gd name="T59" fmla="*/ 2147483646 h 131"/>
                  <a:gd name="T60" fmla="*/ 2147483646 w 158"/>
                  <a:gd name="T61" fmla="*/ 2147483646 h 131"/>
                  <a:gd name="T62" fmla="*/ 2147483646 w 158"/>
                  <a:gd name="T63" fmla="*/ 2147483646 h 131"/>
                  <a:gd name="T64" fmla="*/ 2147483646 w 158"/>
                  <a:gd name="T65" fmla="*/ 2147483646 h 131"/>
                  <a:gd name="T66" fmla="*/ 2147483646 w 158"/>
                  <a:gd name="T67" fmla="*/ 2147483646 h 131"/>
                  <a:gd name="T68" fmla="*/ 2147483646 w 158"/>
                  <a:gd name="T69" fmla="*/ 2147483646 h 131"/>
                  <a:gd name="T70" fmla="*/ 2147483646 w 158"/>
                  <a:gd name="T71" fmla="*/ 2147483646 h 131"/>
                  <a:gd name="T72" fmla="*/ 2147483646 w 158"/>
                  <a:gd name="T73" fmla="*/ 2147483646 h 131"/>
                  <a:gd name="T74" fmla="*/ 2147483646 w 158"/>
                  <a:gd name="T75" fmla="*/ 2147483646 h 131"/>
                  <a:gd name="T76" fmla="*/ 2147483646 w 158"/>
                  <a:gd name="T77" fmla="*/ 2147483646 h 131"/>
                  <a:gd name="T78" fmla="*/ 2147483646 w 158"/>
                  <a:gd name="T79" fmla="*/ 2147483646 h 131"/>
                  <a:gd name="T80" fmla="*/ 2147483646 w 158"/>
                  <a:gd name="T81" fmla="*/ 2147483646 h 131"/>
                  <a:gd name="T82" fmla="*/ 2147483646 w 158"/>
                  <a:gd name="T83" fmla="*/ 2147483646 h 131"/>
                  <a:gd name="T84" fmla="*/ 2147483646 w 158"/>
                  <a:gd name="T85" fmla="*/ 2147483646 h 131"/>
                  <a:gd name="T86" fmla="*/ 2147483646 w 158"/>
                  <a:gd name="T87" fmla="*/ 2147483646 h 131"/>
                  <a:gd name="T88" fmla="*/ 2147483646 w 158"/>
                  <a:gd name="T89" fmla="*/ 2147483646 h 131"/>
                  <a:gd name="T90" fmla="*/ 2147483646 w 158"/>
                  <a:gd name="T91" fmla="*/ 2147483646 h 131"/>
                  <a:gd name="T92" fmla="*/ 2147483646 w 158"/>
                  <a:gd name="T93" fmla="*/ 2147483646 h 131"/>
                  <a:gd name="T94" fmla="*/ 2147483646 w 158"/>
                  <a:gd name="T95" fmla="*/ 2147483646 h 131"/>
                  <a:gd name="T96" fmla="*/ 2147483646 w 158"/>
                  <a:gd name="T97" fmla="*/ 2147483646 h 131"/>
                  <a:gd name="T98" fmla="*/ 2147483646 w 158"/>
                  <a:gd name="T99" fmla="*/ 2147483646 h 131"/>
                  <a:gd name="T100" fmla="*/ 2147483646 w 158"/>
                  <a:gd name="T101" fmla="*/ 0 h 131"/>
                  <a:gd name="T102" fmla="*/ 0 w 158"/>
                  <a:gd name="T103" fmla="*/ 2147483646 h 131"/>
                  <a:gd name="T104" fmla="*/ 2147483646 w 158"/>
                  <a:gd name="T105" fmla="*/ 2147483646 h 131"/>
                  <a:gd name="T106" fmla="*/ 2147483646 w 158"/>
                  <a:gd name="T107" fmla="*/ 2147483646 h 131"/>
                  <a:gd name="T108" fmla="*/ 2147483646 w 158"/>
                  <a:gd name="T109" fmla="*/ 2147483646 h 131"/>
                  <a:gd name="T110" fmla="*/ 2147483646 w 158"/>
                  <a:gd name="T111" fmla="*/ 2147483646 h 131"/>
                  <a:gd name="T112" fmla="*/ 2147483646 w 158"/>
                  <a:gd name="T113" fmla="*/ 2147483646 h 131"/>
                  <a:gd name="T114" fmla="*/ 2147483646 w 158"/>
                  <a:gd name="T115" fmla="*/ 2147483646 h 131"/>
                  <a:gd name="T116" fmla="*/ 2147483646 w 158"/>
                  <a:gd name="T117" fmla="*/ 2147483646 h 13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58" h="131" extrusionOk="0">
                    <a:moveTo>
                      <a:pt x="22" y="107"/>
                    </a:move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69"/>
                      <a:pt x="24" y="66"/>
                      <a:pt x="27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8" y="66"/>
                      <a:pt x="41" y="69"/>
                      <a:pt x="41" y="72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1" y="110"/>
                      <a:pt x="38" y="112"/>
                      <a:pt x="35" y="112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24" y="112"/>
                      <a:pt x="22" y="110"/>
                      <a:pt x="22" y="107"/>
                    </a:cubicBezTo>
                    <a:close/>
                    <a:moveTo>
                      <a:pt x="58" y="54"/>
                    </a:moveTo>
                    <a:cubicBezTo>
                      <a:pt x="55" y="54"/>
                      <a:pt x="53" y="56"/>
                      <a:pt x="53" y="59"/>
                    </a:cubicBezTo>
                    <a:cubicBezTo>
                      <a:pt x="53" y="107"/>
                      <a:pt x="53" y="107"/>
                      <a:pt x="53" y="107"/>
                    </a:cubicBezTo>
                    <a:cubicBezTo>
                      <a:pt x="53" y="110"/>
                      <a:pt x="55" y="112"/>
                      <a:pt x="58" y="11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70" y="112"/>
                      <a:pt x="72" y="110"/>
                      <a:pt x="72" y="107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2" y="56"/>
                      <a:pt x="70" y="54"/>
                      <a:pt x="67" y="54"/>
                    </a:cubicBezTo>
                    <a:lnTo>
                      <a:pt x="58" y="54"/>
                    </a:lnTo>
                    <a:close/>
                    <a:moveTo>
                      <a:pt x="90" y="43"/>
                    </a:moveTo>
                    <a:cubicBezTo>
                      <a:pt x="87" y="43"/>
                      <a:pt x="84" y="45"/>
                      <a:pt x="84" y="4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4" y="110"/>
                      <a:pt x="87" y="112"/>
                      <a:pt x="90" y="112"/>
                    </a:cubicBezTo>
                    <a:cubicBezTo>
                      <a:pt x="98" y="112"/>
                      <a:pt x="98" y="112"/>
                      <a:pt x="98" y="112"/>
                    </a:cubicBezTo>
                    <a:cubicBezTo>
                      <a:pt x="101" y="112"/>
                      <a:pt x="103" y="110"/>
                      <a:pt x="103" y="107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5"/>
                      <a:pt x="101" y="43"/>
                      <a:pt x="98" y="43"/>
                    </a:cubicBezTo>
                    <a:lnTo>
                      <a:pt x="90" y="43"/>
                    </a:lnTo>
                    <a:close/>
                    <a:moveTo>
                      <a:pt x="121" y="32"/>
                    </a:moveTo>
                    <a:cubicBezTo>
                      <a:pt x="118" y="32"/>
                      <a:pt x="116" y="34"/>
                      <a:pt x="116" y="37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6" y="110"/>
                      <a:pt x="118" y="112"/>
                      <a:pt x="121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33" y="112"/>
                      <a:pt x="135" y="110"/>
                      <a:pt x="135" y="107"/>
                    </a:cubicBezTo>
                    <a:cubicBezTo>
                      <a:pt x="135" y="37"/>
                      <a:pt x="135" y="37"/>
                      <a:pt x="135" y="37"/>
                    </a:cubicBezTo>
                    <a:cubicBezTo>
                      <a:pt x="135" y="34"/>
                      <a:pt x="133" y="32"/>
                      <a:pt x="130" y="32"/>
                    </a:cubicBezTo>
                    <a:lnTo>
                      <a:pt x="121" y="32"/>
                    </a:lnTo>
                    <a:close/>
                    <a:moveTo>
                      <a:pt x="24" y="53"/>
                    </a:moveTo>
                    <a:cubicBezTo>
                      <a:pt x="58" y="46"/>
                      <a:pt x="89" y="34"/>
                      <a:pt x="117" y="17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86" y="28"/>
                      <a:pt x="56" y="40"/>
                      <a:pt x="23" y="46"/>
                    </a:cubicBezTo>
                    <a:lnTo>
                      <a:pt x="24" y="53"/>
                    </a:lnTo>
                    <a:close/>
                    <a:moveTo>
                      <a:pt x="158" y="122"/>
                    </a:move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6" y="122"/>
                      <a:pt x="6" y="122"/>
                      <a:pt x="6" y="122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31"/>
                      <a:pt x="142" y="131"/>
                      <a:pt x="142" y="131"/>
                    </a:cubicBezTo>
                    <a:lnTo>
                      <a:pt x="158" y="1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/>
              <a:p>
                <a:endParaRPr 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3" name="Google Shape;891;p33">
              <a:extLst>
                <a:ext uri="{FF2B5EF4-FFF2-40B4-BE49-F238E27FC236}">
                  <a16:creationId xmlns:a16="http://schemas.microsoft.com/office/drawing/2014/main" id="{051354EF-E865-47C0-877B-B826F9CCA19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7180" y="5149974"/>
              <a:ext cx="512929" cy="271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Flowchart: Punched Tape 1">
            <a:extLst>
              <a:ext uri="{FF2B5EF4-FFF2-40B4-BE49-F238E27FC236}">
                <a16:creationId xmlns:a16="http://schemas.microsoft.com/office/drawing/2014/main" id="{403A39EE-D777-4883-ACBA-C9924F4120AA}"/>
              </a:ext>
            </a:extLst>
          </p:cNvPr>
          <p:cNvSpPr/>
          <p:nvPr/>
        </p:nvSpPr>
        <p:spPr>
          <a:xfrm>
            <a:off x="407624" y="947451"/>
            <a:ext cx="1370376" cy="584775"/>
          </a:xfrm>
          <a:prstGeom prst="flowChartPunchedTape">
            <a:avLst/>
          </a:prstGeom>
          <a:solidFill>
            <a:srgbClr val="523601"/>
          </a:solidFill>
          <a:ln>
            <a:solidFill>
              <a:srgbClr val="4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Alignment / Resourcing</a:t>
            </a:r>
            <a:endParaRPr lang="en-Z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lowchart: Punched Tape 26">
            <a:extLst>
              <a:ext uri="{FF2B5EF4-FFF2-40B4-BE49-F238E27FC236}">
                <a16:creationId xmlns:a16="http://schemas.microsoft.com/office/drawing/2014/main" id="{58E64FAA-EEF7-4A03-A118-CEFBCBDC3578}"/>
              </a:ext>
            </a:extLst>
          </p:cNvPr>
          <p:cNvSpPr/>
          <p:nvPr/>
        </p:nvSpPr>
        <p:spPr>
          <a:xfrm>
            <a:off x="10196610" y="874474"/>
            <a:ext cx="1370376" cy="584775"/>
          </a:xfrm>
          <a:prstGeom prst="flowChartPunchedTap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Direct/ Real-time Experience</a:t>
            </a:r>
            <a:endParaRPr lang="en-Z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Flowchart: Punched Tape 52">
            <a:extLst>
              <a:ext uri="{FF2B5EF4-FFF2-40B4-BE49-F238E27FC236}">
                <a16:creationId xmlns:a16="http://schemas.microsoft.com/office/drawing/2014/main" id="{D05EB3DD-C873-4F1B-93F9-C44BD6366E55}"/>
              </a:ext>
            </a:extLst>
          </p:cNvPr>
          <p:cNvSpPr/>
          <p:nvPr/>
        </p:nvSpPr>
        <p:spPr>
          <a:xfrm>
            <a:off x="10521766" y="4093493"/>
            <a:ext cx="1370376" cy="584775"/>
          </a:xfrm>
          <a:prstGeom prst="flowChartPunchedTap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Findings Consensus</a:t>
            </a:r>
            <a:endParaRPr lang="en-Z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lowchart: Punched Tape 53">
            <a:extLst>
              <a:ext uri="{FF2B5EF4-FFF2-40B4-BE49-F238E27FC236}">
                <a16:creationId xmlns:a16="http://schemas.microsoft.com/office/drawing/2014/main" id="{093D7D57-443E-446F-ABB3-6F0C918B2855}"/>
              </a:ext>
            </a:extLst>
          </p:cNvPr>
          <p:cNvSpPr/>
          <p:nvPr/>
        </p:nvSpPr>
        <p:spPr>
          <a:xfrm>
            <a:off x="5881953" y="5637876"/>
            <a:ext cx="1370376" cy="584775"/>
          </a:xfrm>
          <a:prstGeom prst="flowChartPunchedTap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Tracking / Risk Management / Facilitation</a:t>
            </a:r>
            <a:endParaRPr lang="en-ZA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Flowchart: Punched Tape 54">
            <a:extLst>
              <a:ext uri="{FF2B5EF4-FFF2-40B4-BE49-F238E27FC236}">
                <a16:creationId xmlns:a16="http://schemas.microsoft.com/office/drawing/2014/main" id="{2E8DDB90-160F-41EB-AEA1-1A3AB9DD7946}"/>
              </a:ext>
            </a:extLst>
          </p:cNvPr>
          <p:cNvSpPr/>
          <p:nvPr/>
        </p:nvSpPr>
        <p:spPr>
          <a:xfrm>
            <a:off x="310015" y="5181698"/>
            <a:ext cx="1370376" cy="584775"/>
          </a:xfrm>
          <a:prstGeom prst="flowChartPunchedTap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Policy Shifts /  Decision / Comms</a:t>
            </a:r>
            <a:endParaRPr lang="en-ZA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Flowchart: Punched Tape 55">
            <a:extLst>
              <a:ext uri="{FF2B5EF4-FFF2-40B4-BE49-F238E27FC236}">
                <a16:creationId xmlns:a16="http://schemas.microsoft.com/office/drawing/2014/main" id="{BEF0A40C-E29A-4FF2-BA00-AC67ADBBED77}"/>
              </a:ext>
            </a:extLst>
          </p:cNvPr>
          <p:cNvSpPr/>
          <p:nvPr/>
        </p:nvSpPr>
        <p:spPr>
          <a:xfrm>
            <a:off x="2128177" y="2599568"/>
            <a:ext cx="1370376" cy="584775"/>
          </a:xfrm>
          <a:prstGeom prst="flowChartPunchedTape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Readjustments / Risk Mitigation</a:t>
            </a:r>
            <a:endParaRPr lang="en-Z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40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9220" y="106197"/>
            <a:ext cx="1112520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64664" algn="l"/>
              </a:tabLst>
            </a:pPr>
            <a:r>
              <a:rPr lang="en-GB" sz="3200" b="1" cap="all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Fsdm Benefits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A547F0-EB7D-437A-8672-75E09CFAB48B}"/>
              </a:ext>
            </a:extLst>
          </p:cNvPr>
          <p:cNvSpPr txBox="1"/>
          <p:nvPr/>
        </p:nvSpPr>
        <p:spPr>
          <a:xfrm>
            <a:off x="105265" y="711134"/>
            <a:ext cx="11734800" cy="6001643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provides for generation of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real-time data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necessary to ascertain progress in delivery of NDP goals. 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ZA" sz="1600" dirty="0">
                <a:latin typeface="Arial" panose="020B0604020202020204" pitchFamily="34" charset="0"/>
                <a:cs typeface="Arial" panose="020B0604020202020204" pitchFamily="34" charset="0"/>
              </a:rPr>
              <a:t>Facilitates concerted effort in improving service delivery across all spheres of government; amongst technocrats and the Executive (political leadership).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ZA" sz="1600" dirty="0">
                <a:latin typeface="Arial" panose="020B0604020202020204" pitchFamily="34" charset="0"/>
                <a:cs typeface="Arial" panose="020B0604020202020204" pitchFamily="34" charset="0"/>
              </a:rPr>
              <a:t>Unfiltered status and progress on service delivery.</a:t>
            </a:r>
          </a:p>
          <a:p>
            <a:pPr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It’s a citizen-based evaluation mechanism that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determines and measures public satisfaction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on government performance. 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Partnering with citizens encourages ownership and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enables a platform to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identifying service delivery gaps collaboratively and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finding local solutions. </a:t>
            </a:r>
            <a:endParaRPr lang="en-Z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Embracing citizen experiences and perceptions on the status of service delivery complements formal performance tracking and evaluation 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systems designed to measure delivered government services.  </a:t>
            </a:r>
          </a:p>
          <a:p>
            <a:pPr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promotes ideals of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transparency and accountability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ZA" sz="1600" dirty="0">
                <a:latin typeface="Arial" panose="020B0604020202020204" pitchFamily="34" charset="0"/>
                <a:cs typeface="Arial" panose="020B0604020202020204" pitchFamily="34" charset="0"/>
              </a:rPr>
              <a:t>Bridges the gap between the Executive and the public; thereby building trust and public confidence (</a:t>
            </a:r>
            <a:r>
              <a:rPr lang="en-ZA" sz="1600" i="1" dirty="0">
                <a:latin typeface="Arial" panose="020B0604020202020204" pitchFamily="34" charset="0"/>
                <a:cs typeface="Arial" panose="020B0604020202020204" pitchFamily="34" charset="0"/>
              </a:rPr>
              <a:t>A government that cares for </a:t>
            </a:r>
            <a:r>
              <a:rPr lang="en-ZA" sz="1600" dirty="0">
                <a:latin typeface="Arial" panose="020B0604020202020204" pitchFamily="34" charset="0"/>
                <a:cs typeface="Arial" panose="020B0604020202020204" pitchFamily="34" charset="0"/>
              </a:rPr>
              <a:t>its people).</a:t>
            </a:r>
          </a:p>
          <a:p>
            <a:pPr algn="just"/>
            <a:endParaRPr lang="en-Z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allows for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immediate programme adjustments and improvements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thereby being results oriented.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ZA" sz="1600" dirty="0">
                <a:latin typeface="Arial" panose="020B0604020202020204" pitchFamily="34" charset="0"/>
                <a:cs typeface="Arial" panose="020B0604020202020204" pitchFamily="34" charset="0"/>
              </a:rPr>
              <a:t>Improvement plans foster good intergovernmental relations and facilitate integrated intersectoral implementation of priorities for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quick improvements  </a:t>
            </a:r>
          </a:p>
          <a:p>
            <a:pPr marL="622300" indent="-355600" algn="just">
              <a:buFont typeface="Courier New" panose="02070309020205020404" pitchFamily="49" charset="0"/>
              <a:buChar char="o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Foster collaboration, minimizes silo-working and efficient public spending. </a:t>
            </a:r>
          </a:p>
          <a:p>
            <a:pPr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NDP 2030 objective</a:t>
            </a:r>
          </a:p>
          <a:p>
            <a:pPr algn="ctr"/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Uniting South Africans of all races and classes around a common programme to eliminate poverty and reduce inequality. Encourage citizens to be active in their own development, in strengthening democracy and in holding their government accountable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32188DB2-9E9B-4717-9207-45AC9337B07E}"/>
              </a:ext>
            </a:extLst>
          </p:cNvPr>
          <p:cNvSpPr txBox="1">
            <a:spLocks/>
          </p:cNvSpPr>
          <p:nvPr/>
        </p:nvSpPr>
        <p:spPr>
          <a:xfrm>
            <a:off x="11840065" y="6466556"/>
            <a:ext cx="351935" cy="3914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EEB7D3C-0E4C-4373-9A34-E7674E85243A}" type="slidenum">
              <a:rPr lang="en-ZA"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en-ZA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0CB9671-2DD8-4128-865C-1704589FF693}"/>
              </a:ext>
            </a:extLst>
          </p:cNvPr>
          <p:cNvSpPr txBox="1">
            <a:spLocks/>
          </p:cNvSpPr>
          <p:nvPr/>
        </p:nvSpPr>
        <p:spPr>
          <a:xfrm>
            <a:off x="5136686" y="4451522"/>
            <a:ext cx="5365879" cy="20150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endParaRPr lang="en-ZA" sz="16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80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0AB57313-0B60-4DA0-A5F1-E7335B1390E3}"/>
              </a:ext>
            </a:extLst>
          </p:cNvPr>
          <p:cNvSpPr txBox="1"/>
          <p:nvPr/>
        </p:nvSpPr>
        <p:spPr>
          <a:xfrm>
            <a:off x="228600" y="18629"/>
            <a:ext cx="11752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07F74CDE-D3DF-47F2-8486-1E3A62013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257417"/>
              </p:ext>
            </p:extLst>
          </p:nvPr>
        </p:nvGraphicFramePr>
        <p:xfrm>
          <a:off x="228600" y="603404"/>
          <a:ext cx="11752868" cy="61664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76447">
                  <a:extLst>
                    <a:ext uri="{9D8B030D-6E8A-4147-A177-3AD203B41FA5}">
                      <a16:colId xmlns:a16="http://schemas.microsoft.com/office/drawing/2014/main" val="293917380"/>
                    </a:ext>
                  </a:extLst>
                </a:gridCol>
                <a:gridCol w="2262760">
                  <a:extLst>
                    <a:ext uri="{9D8B030D-6E8A-4147-A177-3AD203B41FA5}">
                      <a16:colId xmlns:a16="http://schemas.microsoft.com/office/drawing/2014/main" val="2072674713"/>
                    </a:ext>
                  </a:extLst>
                </a:gridCol>
                <a:gridCol w="8113661">
                  <a:extLst>
                    <a:ext uri="{9D8B030D-6E8A-4147-A177-3AD203B41FA5}">
                      <a16:colId xmlns:a16="http://schemas.microsoft.com/office/drawing/2014/main" val="1224407784"/>
                    </a:ext>
                  </a:extLst>
                </a:gridCol>
              </a:tblGrid>
              <a:tr h="268121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  <a:endParaRPr lang="en-ZA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Government Priority </a:t>
                      </a:r>
                      <a:endParaRPr lang="en-ZA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Projects and Coverage</a:t>
                      </a:r>
                      <a:endParaRPr lang="en-ZA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281273"/>
                  </a:ext>
                </a:extLst>
              </a:tr>
              <a:tr h="630446">
                <a:tc rowSpan="6"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2030 NDP Targets</a:t>
                      </a:r>
                    </a:p>
                    <a:p>
                      <a:pPr algn="just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State of the Nation (SONA) commitments, SOPA commitments, and Imbizo commitments.</a:t>
                      </a:r>
                    </a:p>
                    <a:p>
                      <a:pPr algn="just"/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 Transformation and Job Creation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 Recovery Projects: </a:t>
                      </a:r>
                      <a:r>
                        <a:rPr lang="en-ZA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Industrial Parks and Special Economic Zones to </a:t>
                      </a:r>
                      <a:r>
                        <a:rPr lang="en-ZA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elevating concerns by tenants at economic hubs to create an </a:t>
                      </a:r>
                      <a:r>
                        <a:rPr lang="en-ZA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enabling environment for investment </a:t>
                      </a:r>
                      <a:endParaRPr lang="en-ZA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226014"/>
                  </a:ext>
                </a:extLst>
              </a:tr>
              <a:tr h="1109822">
                <a:tc vMerge="1">
                  <a:txBody>
                    <a:bodyPr/>
                    <a:lstStyle/>
                    <a:p>
                      <a:pPr algn="just"/>
                      <a:endParaRPr lang="en-US" sz="13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 / Skills and Health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Covid-19: </a:t>
                      </a:r>
                      <a:r>
                        <a:rPr lang="en-ZA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Vaccine administration and hesitancy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 Health Insurance (NHI): Ideal Clinics (124 sites) and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Ideal Hospitals (45 Hospitals - 5 in each province) for 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universal access to healthcare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services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Sanitation Appropriate for Education (SAFE): monitoring of infrastructure at 158 schools across the country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 Schools: 166 across all provinces (Parents as voice of citizen)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092540"/>
                  </a:ext>
                </a:extLst>
              </a:tr>
              <a:tr h="811609">
                <a:tc vMerge="1">
                  <a:txBody>
                    <a:bodyPr/>
                    <a:lstStyle/>
                    <a:p>
                      <a:pPr algn="just"/>
                      <a:endParaRPr lang="en-ZA" sz="13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 Wage through Reliance &amp; Quality basic services</a:t>
                      </a:r>
                      <a:endParaRPr lang="en-ZA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 Grant Administration:  payment system challenges at pay points affecting livelihood (11 sites monitored)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345444"/>
                  </a:ext>
                </a:extLst>
              </a:tr>
              <a:tr h="992771">
                <a:tc vMerge="1">
                  <a:txBody>
                    <a:bodyPr/>
                    <a:lstStyle/>
                    <a:p>
                      <a:pPr algn="just"/>
                      <a:endParaRPr lang="en-US" sz="13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Spatial Integration, Human Settlements and Local Government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Flood Disaster: response to </a:t>
                      </a:r>
                      <a:r>
                        <a:rPr lang="en-ZA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disaster stricken areas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Availability of basic services in Informal Settlements (Human rights) </a:t>
                      </a:r>
                      <a:endParaRPr lang="en-ZA" sz="1400" dirty="0"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ZA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LGMIM Monitoring:  assessing </a:t>
                      </a:r>
                      <a:r>
                        <a:rPr lang="en-ZA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 of local government to deliver </a:t>
                      </a:r>
                      <a:r>
                        <a:rPr lang="en-ZA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its mandate </a:t>
                      </a:r>
                      <a:r>
                        <a:rPr lang="en-ZA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enhanced service delivery, 11 municipalities monitored identified by the Executive (service delivery concerns)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District Development Model: </a:t>
                      </a:r>
                      <a:r>
                        <a:rPr lang="en-ZA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Support on integrated planning, budgeting and implementation at a “space”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928786"/>
                  </a:ext>
                </a:extLst>
              </a:tr>
              <a:tr h="517097">
                <a:tc vMerge="1">
                  <a:txBody>
                    <a:bodyPr/>
                    <a:lstStyle/>
                    <a:p>
                      <a:pPr algn="just"/>
                      <a:endParaRPr lang="en-US" sz="13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 Cohesion and Safe Communities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 Based Violence:  </a:t>
                      </a:r>
                      <a:r>
                        <a:rPr lang="en-ZA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Thuthuzela</a:t>
                      </a:r>
                      <a:r>
                        <a:rPr lang="en-ZA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Care Centres &amp; One Stop Centres in 30 SAPS Hotspots for </a:t>
                      </a:r>
                      <a:r>
                        <a:rPr lang="en-ZA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reduced secondary victimisation, improved conviction rates </a:t>
                      </a:r>
                      <a:r>
                        <a:rPr lang="en-ZA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reduced cycle time on finalisation of cases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114300"/>
                  </a:ext>
                </a:extLst>
              </a:tr>
              <a:tr h="630446">
                <a:tc vMerge="1">
                  <a:txBody>
                    <a:bodyPr/>
                    <a:lstStyle/>
                    <a:p>
                      <a:pPr algn="just"/>
                      <a:endParaRPr lang="en-US" sz="13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better Africa and World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Community-Based M&amp;E forum </a:t>
                      </a:r>
                      <a:r>
                        <a:rPr lang="en-ZA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(Uganda Baraza and Imbizo in SA)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 participants were on the call from the public servants and civil society organisations from Uganda, Kenya, South Africa, Niger, Benin and Ghana.</a:t>
                      </a:r>
                      <a:endParaRPr lang="en-ZA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696343"/>
                  </a:ext>
                </a:extLst>
              </a:tr>
            </a:tbl>
          </a:graphicData>
        </a:graphic>
      </p:graphicFrame>
      <p:sp>
        <p:nvSpPr>
          <p:cNvPr id="39" name="Slide Number Placeholder 2">
            <a:extLst>
              <a:ext uri="{FF2B5EF4-FFF2-40B4-BE49-F238E27FC236}">
                <a16:creationId xmlns:a16="http://schemas.microsoft.com/office/drawing/2014/main" id="{CEC64012-8F42-4800-AB20-315833EB7DB3}"/>
              </a:ext>
            </a:extLst>
          </p:cNvPr>
          <p:cNvSpPr txBox="1">
            <a:spLocks/>
          </p:cNvSpPr>
          <p:nvPr/>
        </p:nvSpPr>
        <p:spPr>
          <a:xfrm>
            <a:off x="11786648" y="6475982"/>
            <a:ext cx="405352" cy="3914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EB7D3C-0E4C-4373-9A34-E7674E85243A}" type="slidenum">
              <a:rPr kumimoji="0" lang="en-ZA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93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32188DB2-9E9B-4717-9207-45AC9337B07E}"/>
              </a:ext>
            </a:extLst>
          </p:cNvPr>
          <p:cNvSpPr txBox="1">
            <a:spLocks/>
          </p:cNvSpPr>
          <p:nvPr/>
        </p:nvSpPr>
        <p:spPr>
          <a:xfrm>
            <a:off x="11840065" y="6466556"/>
            <a:ext cx="351935" cy="3914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EEB7D3C-0E4C-4373-9A34-E7674E85243A}" type="slidenum">
              <a:rPr lang="en-ZA"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ZA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F81C70-913A-4619-A5FE-82B3D27467D5}"/>
              </a:ext>
            </a:extLst>
          </p:cNvPr>
          <p:cNvSpPr txBox="1"/>
          <p:nvPr/>
        </p:nvSpPr>
        <p:spPr>
          <a:xfrm>
            <a:off x="228599" y="51217"/>
            <a:ext cx="11752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ZA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2E5ADC-F8E2-437C-9578-869FE6F28AC9}"/>
              </a:ext>
            </a:extLst>
          </p:cNvPr>
          <p:cNvSpPr/>
          <p:nvPr/>
        </p:nvSpPr>
        <p:spPr>
          <a:xfrm>
            <a:off x="863762" y="2840999"/>
            <a:ext cx="3396410" cy="186535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South Africa being a democratic nation, the voice of citizens is integral to building a capable, ethical and  developmental state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5587FD-5F1A-4805-9FDE-4D5615E00A12}"/>
              </a:ext>
            </a:extLst>
          </p:cNvPr>
          <p:cNvSpPr/>
          <p:nvPr/>
        </p:nvSpPr>
        <p:spPr>
          <a:xfrm>
            <a:off x="863762" y="4861139"/>
            <a:ext cx="3396410" cy="18653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Monitoring findings and planned improvements need to be communicated to citizens timeously</a:t>
            </a:r>
          </a:p>
          <a:p>
            <a:pPr lvl="0"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Communication / feedback strategies must be informed by the target audience</a:t>
            </a:r>
            <a:endParaRPr lang="en-Z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12060B-0517-4B25-84DA-B912B85F0DB5}"/>
              </a:ext>
            </a:extLst>
          </p:cNvPr>
          <p:cNvSpPr/>
          <p:nvPr/>
        </p:nvSpPr>
        <p:spPr>
          <a:xfrm>
            <a:off x="4397795" y="2793918"/>
            <a:ext cx="3396410" cy="186535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is not a once-off activity, but an on-going process of relationship building and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performance improvement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5ED642-7EF2-458D-B003-688A07E65F66}"/>
              </a:ext>
            </a:extLst>
          </p:cNvPr>
          <p:cNvSpPr/>
          <p:nvPr/>
        </p:nvSpPr>
        <p:spPr>
          <a:xfrm>
            <a:off x="4397795" y="4861139"/>
            <a:ext cx="3396410" cy="186535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Government monitoring systems need to include the views and experiences of citizens</a:t>
            </a:r>
          </a:p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Citizen participation in planning strengthens citizen participation in monitoring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544AFD-CB6B-4AB5-BE04-85EA630A47B2}"/>
              </a:ext>
            </a:extLst>
          </p:cNvPr>
          <p:cNvSpPr/>
          <p:nvPr/>
        </p:nvSpPr>
        <p:spPr>
          <a:xfrm>
            <a:off x="7931828" y="2793918"/>
            <a:ext cx="3396410" cy="18653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Government must encourage independent monitoring by civil society &amp; other entities</a:t>
            </a:r>
          </a:p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Monitoring mechanisms should be workable and suit the context in which they are applied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91D78F-26FB-401E-888B-59C700B230FB}"/>
              </a:ext>
            </a:extLst>
          </p:cNvPr>
          <p:cNvSpPr/>
          <p:nvPr/>
        </p:nvSpPr>
        <p:spPr>
          <a:xfrm>
            <a:off x="7931828" y="4861138"/>
            <a:ext cx="3396410" cy="186535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outcomes / findings must form an integral part of service delivery improvement plans and management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decision-making processes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1668E0-07DE-490B-9693-2AF6CEF0074C}"/>
              </a:ext>
            </a:extLst>
          </p:cNvPr>
          <p:cNvSpPr/>
          <p:nvPr/>
        </p:nvSpPr>
        <p:spPr>
          <a:xfrm>
            <a:off x="178095" y="537710"/>
            <a:ext cx="1185387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FSDM is a citizen-based evaluation mechanism that allows government to be evaluated from an end-user perspective.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Strengthening of such platforms cannot be over emphasized as they enhance citizen’s voice and increase public participation.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Adaptability to the changing world should be factored for generation of real time evidence that is required for improved outcomes of programs/policies.   </a:t>
            </a:r>
          </a:p>
          <a:p>
            <a:pPr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following </a:t>
            </a:r>
            <a:r>
              <a:rPr lang="en-US" sz="1600" b="1" cap="all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are key in guiding improved citizen-based monitoring: </a:t>
            </a:r>
          </a:p>
        </p:txBody>
      </p:sp>
    </p:spTree>
    <p:extLst>
      <p:ext uri="{BB962C8B-B14F-4D97-AF65-F5344CB8AC3E}">
        <p14:creationId xmlns:p14="http://schemas.microsoft.com/office/powerpoint/2010/main" val="417694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schemas.microsoft.com/office/infopath/2007/PartnerControls"/>
    <ds:schemaRef ds:uri="45b18546-d2d9-4772-b115-0bba739c21ad"/>
    <ds:schemaRef ds:uri="9d5e6f84-5843-49cc-89a8-d7ee1a915182"/>
    <ds:schemaRef ds:uri="d75abbe9-4b63-46ba-acaa-ae82d37ec5f4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944CCE-1EF8-4756-A8D7-BD61C47F1D9B}"/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1195</Words>
  <Application>Microsoft Office PowerPoint</Application>
  <PresentationFormat>Widescreen</PresentationFormat>
  <Paragraphs>124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Open Sans Semibold</vt:lpstr>
      <vt:lpstr>Roboto</vt:lpstr>
      <vt:lpstr>Courier New</vt:lpstr>
      <vt:lpstr>Calibri</vt:lpstr>
      <vt:lpstr>Proxima Nova</vt:lpstr>
      <vt:lpstr>Office Theme</vt:lpstr>
      <vt:lpstr>FRONTLINE SERVICE DELIVERY MONITORING AS A CITIZEN CENTRIC EVALUATION APPROACH:  THE CASE OF SOUTH AFRICA</vt:lpstr>
      <vt:lpstr>PowerPoint Presentation</vt:lpstr>
      <vt:lpstr>PowerPoint Presentation</vt:lpstr>
      <vt:lpstr>Fsdm Benefits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Melvy Kekana, DPME</cp:lastModifiedBy>
  <cp:revision>47</cp:revision>
  <dcterms:created xsi:type="dcterms:W3CDTF">2024-04-15T11:05:03Z</dcterms:created>
  <dcterms:modified xsi:type="dcterms:W3CDTF">2024-10-07T18:01:05Z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