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3"/>
    <p:sldId id="261" r:id="rId4"/>
    <p:sldId id="266" r:id="rId5"/>
    <p:sldId id="267" r:id="rId6"/>
    <p:sldId id="268" r:id="rId7"/>
    <p:sldId id="272" r:id="rId8"/>
    <p:sldId id="271" r:id="rId9"/>
  </p:sldIdLst>
  <p:sldSz cx="12192000" cy="6858000"/>
  <p:notesSz cx="6858000" cy="9144000"/>
  <p:embeddedFontLst>
    <p:embeddedFont>
      <p:font typeface="Roboto" panose="02000000000000000000" pitchFamily="2" charset="0"/>
      <p:regular r:id="rId13"/>
      <p:bold r:id="rId14"/>
    </p:embeddedFont>
  </p:embeddedFontLst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4.xml"/><Relationship Id="rId17" Type="http://schemas.openxmlformats.org/officeDocument/2006/relationships/customXml" Target="../customXml/item3.xml"/><Relationship Id="rId16" Type="http://schemas.openxmlformats.org/officeDocument/2006/relationships/customXml" Target="../customXml/item2.xml"/><Relationship Id="rId15" Type="http://schemas.openxmlformats.org/officeDocument/2006/relationships/customXml" Target="../customXml/item1.xml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US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  <a:endParaRPr lang="en-US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6" name="Picture 25" descr="A black background with red stars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US" dirty="0"/>
          </a:p>
        </p:txBody>
      </p:sp>
      <p:pic>
        <p:nvPicPr>
          <p:cNvPr id="7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U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7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  <a:endParaRPr lang="en-GB"/>
          </a:p>
          <a:p>
            <a:pPr lvl="1"/>
            <a:r>
              <a:rPr lang="en-GB"/>
              <a:t>Second level</a:t>
            </a:r>
            <a:endParaRPr lang="en-GB"/>
          </a:p>
          <a:p>
            <a:pPr lvl="2"/>
            <a:r>
              <a:rPr lang="en-GB"/>
              <a:t>Third level</a:t>
            </a:r>
            <a:endParaRPr lang="en-GB"/>
          </a:p>
          <a:p>
            <a:pPr lvl="3"/>
            <a:r>
              <a:rPr lang="en-GB"/>
              <a:t>Fourth level</a:t>
            </a:r>
            <a:endParaRPr lang="en-GB"/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US" smtClean="0"/>
            </a:fld>
            <a:endParaRPr lang="en-US"/>
          </a:p>
        </p:txBody>
      </p:sp>
      <p:pic>
        <p:nvPicPr>
          <p:cNvPr id="9" name="Picture 8" descr="A yellow background with black spots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5811" y="2711802"/>
            <a:ext cx="9144000" cy="742377"/>
          </a:xfrm>
        </p:spPr>
        <p:txBody>
          <a:bodyPr>
            <a:noAutofit/>
          </a:bodyPr>
          <a:lstStyle/>
          <a:p>
            <a:r>
              <a:rPr lang="zh-CN" sz="3600" dirty="0">
                <a:ea typeface="宋体" panose="02010600030101010101" pitchFamily="2" charset="-122"/>
              </a:rPr>
              <a:t>Evaluation of China's Foreign Aid Projects and </a:t>
            </a:r>
            <a:r>
              <a:rPr lang="en-US" altLang="zh-CN" sz="3600" dirty="0">
                <a:ea typeface="宋体" panose="02010600030101010101" pitchFamily="2" charset="-122"/>
              </a:rPr>
              <a:t>It’s </a:t>
            </a:r>
            <a:r>
              <a:rPr lang="zh-CN" sz="3600" dirty="0">
                <a:ea typeface="宋体" panose="02010600030101010101" pitchFamily="2" charset="-122"/>
              </a:rPr>
              <a:t>Citizen Inclusiveness: History and Prospects</a:t>
            </a:r>
            <a:endParaRPr lang="zh-CN" sz="3600" dirty="0">
              <a:ea typeface="宋体" panose="02010600030101010101" pitchFamily="2" charset="-122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1097246" y="42540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indent="0" fontAlgn="auto">
              <a:lnSpc>
                <a:spcPts val="2800"/>
              </a:lnSpc>
            </a:pPr>
            <a:r>
              <a:rPr lang="en-US" altLang="en-GB" sz="2000" dirty="0">
                <a:solidFill>
                  <a:srgbClr val="523601"/>
                </a:solidFill>
              </a:rPr>
              <a:t>YANG Dongwan</a:t>
            </a:r>
            <a:endParaRPr lang="en-US" altLang="en-GB" sz="2000" dirty="0">
              <a:solidFill>
                <a:srgbClr val="523601"/>
              </a:solidFill>
            </a:endParaRPr>
          </a:p>
          <a:p>
            <a:pPr indent="0" fontAlgn="auto">
              <a:lnSpc>
                <a:spcPts val="2800"/>
              </a:lnSpc>
            </a:pPr>
            <a:r>
              <a:rPr lang="en-US" altLang="en-GB" sz="2000" b="0" dirty="0">
                <a:solidFill>
                  <a:srgbClr val="523601"/>
                </a:solidFill>
              </a:rPr>
              <a:t>Chinese Academy of International Trade and Economic Cooperation</a:t>
            </a:r>
            <a:endParaRPr lang="en-US" altLang="en-GB" sz="2000" b="0" dirty="0">
              <a:solidFill>
                <a:srgbClr val="523601"/>
              </a:solidFill>
            </a:endParaRPr>
          </a:p>
          <a:p>
            <a:r>
              <a:rPr lang="en-US" altLang="en-GB" sz="2000" b="0" dirty="0">
                <a:solidFill>
                  <a:srgbClr val="523601"/>
                </a:solidFill>
              </a:rPr>
              <a:t> (CAITEC), MOFCOM</a:t>
            </a:r>
            <a:endParaRPr lang="en-US" altLang="en-GB" sz="2000" b="0" dirty="0">
              <a:solidFill>
                <a:srgbClr val="523601"/>
              </a:solidFill>
            </a:endParaRPr>
          </a:p>
        </p:txBody>
      </p:sp>
      <p:pic>
        <p:nvPicPr>
          <p:cNvPr id="3" name="Picture 2" descr="A black background with white text&#10;&#10;Description automatically generat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759" y="5150990"/>
            <a:ext cx="5252161" cy="13585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/>
        </p:nvSpPr>
        <p:spPr>
          <a:xfrm>
            <a:off x="322580" y="436880"/>
            <a:ext cx="8206740" cy="4902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>
                <a:ea typeface="宋体" panose="02010600030101010101" pitchFamily="2" charset="-122"/>
              </a:rPr>
              <a:t>1.</a:t>
            </a:r>
            <a:r>
              <a:rPr lang="zh-CN" altLang="en-US" sz="3600" dirty="0">
                <a:ea typeface="宋体" panose="02010600030101010101" pitchFamily="2" charset="-122"/>
              </a:rPr>
              <a:t>Brief History of China's Evaluation System for Foreign Aid Projects</a:t>
            </a:r>
            <a:endParaRPr lang="zh-CN" altLang="en-US" sz="3600" dirty="0">
              <a:ea typeface="宋体" panose="02010600030101010101" pitchFamily="2" charset="-122"/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322580" y="1606550"/>
            <a:ext cx="1132713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· Early 21st century: </a:t>
            </a:r>
            <a:r>
              <a:rPr lang="en-US" sz="2400" b="1" dirty="0">
                <a:sym typeface="+mn-ea"/>
              </a:rPr>
              <a:t>Stage of </a:t>
            </a:r>
            <a:r>
              <a:rPr lang="en-US" sz="2400" b="1" dirty="0"/>
              <a:t>Exploration and Practice</a:t>
            </a:r>
            <a:r>
              <a:rPr lang="en-US" sz="2300" b="1" dirty="0"/>
              <a:t> </a:t>
            </a:r>
            <a:endParaRPr lang="en-US" sz="2300" b="1" dirty="0"/>
          </a:p>
          <a:p>
            <a:r>
              <a:rPr lang="en-US" sz="2300" dirty="0"/>
              <a:t>Pay more attention to the compliance, quality, and efficiency of foreign aid projects.</a:t>
            </a:r>
            <a:endParaRPr lang="en-US" sz="2300" dirty="0"/>
          </a:p>
          <a:p>
            <a:r>
              <a:rPr lang="en-US" sz="2400" b="1" dirty="0"/>
              <a:t>· 2012-2018: stage of enrichment and improvement</a:t>
            </a:r>
            <a:endParaRPr lang="en-US" sz="2400" b="1" dirty="0"/>
          </a:p>
          <a:p>
            <a:pPr fontAlgn="auto">
              <a:lnSpc>
                <a:spcPct val="100000"/>
              </a:lnSpc>
            </a:pPr>
            <a:r>
              <a:rPr lang="en-US" sz="2300" dirty="0"/>
              <a:t>Evaluation as an independent regulatory tool;  issue of the "Regulations on the Management of Evaluation of Foreign Aid Projects";  a more diverse range of evaluation types.</a:t>
            </a:r>
            <a:endParaRPr lang="en-US" sz="2300" dirty="0"/>
          </a:p>
          <a:p>
            <a:r>
              <a:rPr lang="en-US" sz="2400" b="1" dirty="0"/>
              <a:t>· Since 2018: stage of scientific development</a:t>
            </a:r>
            <a:r>
              <a:rPr lang="en-US" sz="2400" dirty="0"/>
              <a:t>. </a:t>
            </a:r>
            <a:endParaRPr lang="en-US" sz="2400" dirty="0"/>
          </a:p>
          <a:p>
            <a:pPr fontAlgn="auto">
              <a:lnSpc>
                <a:spcPts val="2850"/>
              </a:lnSpc>
            </a:pPr>
            <a:r>
              <a:rPr lang="en-US" sz="2300" dirty="0"/>
              <a:t>Establishment of Supervision and Evaluation Department, </a:t>
            </a:r>
            <a:r>
              <a:rPr lang="en-US" sz="2300" dirty="0">
                <a:sym typeface="+mn-ea"/>
              </a:rPr>
              <a:t>CIDCA</a:t>
            </a:r>
            <a:r>
              <a:rPr lang="en-US" sz="2300" dirty="0"/>
              <a:t>;  Release of </a:t>
            </a:r>
            <a:r>
              <a:rPr lang="en-US" sz="2300" i="1" dirty="0"/>
              <a:t>Measures for the Administration of Foreign Aid(2021);</a:t>
            </a:r>
            <a:r>
              <a:rPr lang="en-US" sz="2300" dirty="0"/>
              <a:t>   </a:t>
            </a:r>
            <a:r>
              <a:rPr lang="en-US" sz="2300" i="1" dirty="0"/>
              <a:t>White Paper on China's International Development Cooperation(2021)</a:t>
            </a:r>
            <a:r>
              <a:rPr lang="en-US" sz="2300" dirty="0"/>
              <a:t>;  </a:t>
            </a:r>
            <a:r>
              <a:rPr lang="en-US" sz="2300" i="1" dirty="0"/>
              <a:t>Evaluation Index System for Foreign Aid Projects(2022) </a:t>
            </a:r>
            <a:r>
              <a:rPr lang="en-US" sz="2300" dirty="0"/>
              <a:t>and </a:t>
            </a:r>
            <a:r>
              <a:rPr lang="en-US" sz="2300" i="1" dirty="0"/>
              <a:t>Work Manual for Evaluation of Foreign Aid Projects(2022); </a:t>
            </a:r>
            <a:r>
              <a:rPr lang="en-US" sz="2300" dirty="0"/>
              <a:t>  Two official reports in 2023.</a:t>
            </a:r>
            <a:endParaRPr lang="en-US" sz="23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7065645" y="3976370"/>
            <a:ext cx="4389755" cy="2881630"/>
            <a:chOff x="11127" y="6262"/>
            <a:chExt cx="6913" cy="453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127" y="6262"/>
              <a:ext cx="3509" cy="453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36" y="6263"/>
              <a:ext cx="3405" cy="4537"/>
            </a:xfrm>
            <a:prstGeom prst="rect">
              <a:avLst/>
            </a:prstGeom>
          </p:spPr>
        </p:pic>
      </p:grpSp>
      <p:pic>
        <p:nvPicPr>
          <p:cNvPr id="12" name="Picture 2" descr="A black background with white text&#10;&#10;Description automatically generated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8870" y="-49530"/>
            <a:ext cx="5012690" cy="1296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A black background with white text&#10;&#10;Description automatically generate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68870" y="-49530"/>
            <a:ext cx="5012690" cy="129667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/>
        </p:nvSpPr>
        <p:spPr>
          <a:xfrm>
            <a:off x="322580" y="436880"/>
            <a:ext cx="10375265" cy="4902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>
                <a:ea typeface="宋体" panose="02010600030101010101" pitchFamily="2" charset="-122"/>
              </a:rPr>
              <a:t>2.</a:t>
            </a:r>
            <a:r>
              <a:rPr lang="en-US" altLang="zh-CN" sz="3600" dirty="0">
                <a:ea typeface="宋体" panose="02010600030101010101" pitchFamily="2" charset="-122"/>
                <a:sym typeface="+mn-ea"/>
              </a:rPr>
              <a:t> Evaluation of China's foreign aid projects and citizen participation in this process:  cases</a:t>
            </a:r>
            <a:endParaRPr lang="zh-CN" altLang="en-US" sz="3600" dirty="0">
              <a:ea typeface="宋体" panose="02010600030101010101" pitchFamily="2" charset="-122"/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322580" y="1606550"/>
            <a:ext cx="1132713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·  East Asia Poverty Reduction Project: </a:t>
            </a:r>
            <a:endParaRPr lang="en-US" sz="2400" b="1" dirty="0"/>
          </a:p>
          <a:p>
            <a:r>
              <a:rPr lang="en-US" sz="2300" dirty="0"/>
              <a:t>Utilizing </a:t>
            </a:r>
            <a:r>
              <a:rPr lang="en-US" sz="2300" b="1" dirty="0"/>
              <a:t>China's experience</a:t>
            </a:r>
            <a:r>
              <a:rPr lang="en-US" sz="2300" dirty="0"/>
              <a:t>, conduct comprehensive </a:t>
            </a:r>
            <a:r>
              <a:rPr lang="en-US" sz="2300" b="1" dirty="0"/>
              <a:t>poverty reduction</a:t>
            </a:r>
            <a:r>
              <a:rPr lang="en-US" sz="2300" dirty="0"/>
              <a:t> assistance measures such as rural infrastructure, rural public services, livelihood development of farmers, and capacity building,  in</a:t>
            </a:r>
            <a:r>
              <a:rPr lang="en-US" sz="2300" b="1" dirty="0"/>
              <a:t> Cambodia, Laos, and Myanmar.</a:t>
            </a:r>
            <a:endParaRPr lang="en-US" sz="2300" b="1" dirty="0"/>
          </a:p>
          <a:p>
            <a:r>
              <a:rPr lang="en-US" sz="2300" dirty="0"/>
              <a:t> </a:t>
            </a:r>
            <a:endParaRPr lang="en-US" sz="23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80" y="3773805"/>
            <a:ext cx="3317875" cy="22142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055" y="3773805"/>
            <a:ext cx="4177665" cy="22142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5720" y="3773805"/>
            <a:ext cx="4312285" cy="217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A black background with white text&#10;&#10;Description automatically generate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68870" y="-49530"/>
            <a:ext cx="5012690" cy="129667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/>
        </p:nvSpPr>
        <p:spPr>
          <a:xfrm>
            <a:off x="322580" y="436880"/>
            <a:ext cx="10375265" cy="4902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>
                <a:ea typeface="宋体" panose="02010600030101010101" pitchFamily="2" charset="-122"/>
              </a:rPr>
              <a:t>2.</a:t>
            </a:r>
            <a:r>
              <a:rPr lang="en-US" altLang="zh-CN" sz="3600" dirty="0">
                <a:ea typeface="宋体" panose="02010600030101010101" pitchFamily="2" charset="-122"/>
                <a:sym typeface="+mn-ea"/>
              </a:rPr>
              <a:t> Evaluation of China's foreign aid projects and citizen participation in this process:  Cases</a:t>
            </a:r>
            <a:endParaRPr lang="zh-CN" altLang="en-US" sz="3600" dirty="0">
              <a:ea typeface="宋体" panose="02010600030101010101" pitchFamily="2" charset="-122"/>
            </a:endParaRPr>
          </a:p>
        </p:txBody>
      </p:sp>
      <p:sp>
        <p:nvSpPr>
          <p:cNvPr id="7" name="Subtitle 4"/>
          <p:cNvSpPr>
            <a:spLocks noGrp="1"/>
          </p:cNvSpPr>
          <p:nvPr/>
        </p:nvSpPr>
        <p:spPr>
          <a:xfrm>
            <a:off x="322580" y="1606550"/>
            <a:ext cx="1132713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/>
              <a:t> </a:t>
            </a:r>
            <a:endParaRPr lang="en-US" sz="2300" dirty="0"/>
          </a:p>
        </p:txBody>
      </p:sp>
      <p:grpSp>
        <p:nvGrpSpPr>
          <p:cNvPr id="5" name="组合 4"/>
          <p:cNvGrpSpPr/>
          <p:nvPr/>
        </p:nvGrpSpPr>
        <p:grpSpPr>
          <a:xfrm>
            <a:off x="3091815" y="1969135"/>
            <a:ext cx="1650365" cy="634365"/>
            <a:chOff x="3094" y="3951"/>
            <a:chExt cx="2599" cy="999"/>
          </a:xfrm>
        </p:grpSpPr>
        <p:sp>
          <p:nvSpPr>
            <p:cNvPr id="2" name="五边形 1"/>
            <p:cNvSpPr/>
            <p:nvPr/>
          </p:nvSpPr>
          <p:spPr>
            <a:xfrm>
              <a:off x="3094" y="3951"/>
              <a:ext cx="2599" cy="999"/>
            </a:xfrm>
            <a:prstGeom prst="homePlate">
              <a:avLst/>
            </a:prstGeom>
          </p:spPr>
          <p:style>
            <a:lnRef idx="0">
              <a:srgbClr val="FFFFFF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262" y="4045"/>
              <a:ext cx="2238" cy="762"/>
            </a:xfrm>
            <a:prstGeom prst="rect">
              <a:avLst/>
            </a:prstGeom>
          </p:spPr>
          <p:txBody>
            <a:bodyPr vert="horz" lIns="91440" tIns="45720" rIns="91440" bIns="45720" rtlCol="0" anchor="t" anchorCtr="0">
              <a:noAutofit/>
            </a:bodyPr>
            <a:p>
              <a:pPr algn="l"/>
              <a:r>
                <a:rPr lang="zh-CN" altLang="en-US" sz="2400" dirty="0" smtClean="0">
                  <a:sym typeface="+mn-ea"/>
                </a:rPr>
                <a:t>reserve</a:t>
              </a:r>
              <a:endParaRPr lang="zh-CN" altLang="en-US" sz="2400" b="0" dirty="0" smtClean="0"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926876" y="1985010"/>
            <a:ext cx="2240915" cy="634365"/>
            <a:chOff x="2995" y="3951"/>
            <a:chExt cx="3219" cy="999"/>
          </a:xfrm>
        </p:grpSpPr>
        <p:sp>
          <p:nvSpPr>
            <p:cNvPr id="9" name="五边形 8"/>
            <p:cNvSpPr/>
            <p:nvPr/>
          </p:nvSpPr>
          <p:spPr>
            <a:xfrm>
              <a:off x="3094" y="3951"/>
              <a:ext cx="2599" cy="999"/>
            </a:xfrm>
            <a:prstGeom prst="homePlate">
              <a:avLst/>
            </a:prstGeom>
          </p:spPr>
          <p:style>
            <a:lnRef idx="0">
              <a:srgbClr val="FFFFFF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995" y="4090"/>
              <a:ext cx="3219" cy="790"/>
            </a:xfrm>
            <a:prstGeom prst="rect">
              <a:avLst/>
            </a:prstGeom>
          </p:spPr>
          <p:txBody>
            <a:bodyPr vert="horz" lIns="91440" tIns="45720" rIns="91440" bIns="45720" rtlCol="0" anchor="t" anchorCtr="0">
              <a:noAutofit/>
            </a:bodyPr>
            <a:p>
              <a:pPr algn="l"/>
              <a:r>
                <a:rPr lang="zh-CN" altLang="en-US" sz="2000" dirty="0" smtClean="0">
                  <a:sym typeface="+mn-ea"/>
                </a:rPr>
                <a:t>implementation</a:t>
              </a:r>
              <a:endParaRPr lang="zh-CN" altLang="en-US" sz="2000" b="0" dirty="0" smtClean="0">
                <a:sym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04435" y="1965325"/>
            <a:ext cx="1701800" cy="634365"/>
            <a:chOff x="6036" y="3605"/>
            <a:chExt cx="2680" cy="999"/>
          </a:xfrm>
        </p:grpSpPr>
        <p:sp>
          <p:nvSpPr>
            <p:cNvPr id="13" name="五边形 12"/>
            <p:cNvSpPr/>
            <p:nvPr/>
          </p:nvSpPr>
          <p:spPr>
            <a:xfrm>
              <a:off x="6117" y="3605"/>
              <a:ext cx="2599" cy="999"/>
            </a:xfrm>
            <a:prstGeom prst="homePlate">
              <a:avLst/>
            </a:prstGeom>
          </p:spPr>
          <p:style>
            <a:lnRef idx="0">
              <a:srgbClr val="FFFFFF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36" y="3726"/>
              <a:ext cx="2517" cy="773"/>
            </a:xfrm>
            <a:prstGeom prst="rect">
              <a:avLst/>
            </a:prstGeom>
          </p:spPr>
          <p:txBody>
            <a:bodyPr vert="horz" lIns="91440" tIns="45720" rIns="91440" bIns="45720" rtlCol="0" anchor="t" anchorCtr="0">
              <a:noAutofit/>
            </a:bodyPr>
            <a:p>
              <a:pPr algn="l"/>
              <a:r>
                <a:rPr lang="zh-CN" altLang="en-US" sz="2400" dirty="0" smtClean="0">
                  <a:sym typeface="+mn-ea"/>
                </a:rPr>
                <a:t>initiation</a:t>
              </a:r>
              <a:endParaRPr lang="zh-CN" altLang="en-US" sz="2400" b="0" dirty="0" smtClean="0">
                <a:sym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3657600" y="3023235"/>
            <a:ext cx="2105660" cy="1972945"/>
          </a:xfrm>
          <a:prstGeom prst="ellipse">
            <a:avLst/>
          </a:prstGeom>
        </p:spPr>
        <p:style>
          <a:lnRef idx="0">
            <a:srgbClr val="FFFFFF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318885" y="3002280"/>
            <a:ext cx="2078990" cy="1956435"/>
          </a:xfrm>
          <a:prstGeom prst="ellipse">
            <a:avLst/>
          </a:prstGeom>
        </p:spPr>
        <p:style>
          <a:lnRef idx="0">
            <a:srgbClr val="FFFFFF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986020" y="3025775"/>
            <a:ext cx="2078990" cy="1956435"/>
          </a:xfrm>
          <a:prstGeom prst="ellipse">
            <a:avLst/>
          </a:prstGeom>
        </p:spPr>
        <p:style>
          <a:lnRef idx="0">
            <a:srgbClr val="FFFFFF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13150" y="3676015"/>
            <a:ext cx="1761490" cy="640715"/>
          </a:xfrm>
          <a:prstGeom prst="rect">
            <a:avLst/>
          </a:prstGeom>
        </p:spPr>
        <p:txBody>
          <a:bodyPr vert="horz" lIns="91440" tIns="45720" rIns="91440" bIns="45720" rtlCol="0" anchor="t" anchorCtr="0"/>
          <a:p>
            <a:pPr algn="l"/>
            <a:r>
              <a:rPr lang="zh-CN" altLang="en-US" sz="2000" b="0" dirty="0" smtClean="0"/>
              <a:t>Contribution</a:t>
            </a:r>
            <a:r>
              <a:rPr lang="en-US" altLang="zh-CN" sz="2000" b="0" dirty="0" smtClean="0"/>
              <a:t>s</a:t>
            </a:r>
            <a:r>
              <a:rPr lang="zh-CN" altLang="en-US" sz="2000" b="0" dirty="0" smtClean="0"/>
              <a:t> </a:t>
            </a:r>
            <a:r>
              <a:rPr lang="en-US" altLang="zh-CN" sz="2000" b="0" dirty="0" smtClean="0"/>
              <a:t>   </a:t>
            </a:r>
            <a:endParaRPr lang="en-US" altLang="zh-CN" sz="2000" b="0" dirty="0" smtClean="0"/>
          </a:p>
          <a:p>
            <a:pPr algn="l"/>
            <a:r>
              <a:rPr lang="en-US" altLang="zh-CN" sz="2000" b="0" dirty="0" smtClean="0"/>
              <a:t>     </a:t>
            </a:r>
            <a:r>
              <a:rPr lang="zh-CN" altLang="en-US" sz="2000" b="0" dirty="0" smtClean="0"/>
              <a:t>to SDGs</a:t>
            </a:r>
            <a:endParaRPr lang="zh-CN" altLang="en-US" sz="2000" b="0" dirty="0" smtClean="0"/>
          </a:p>
        </p:txBody>
      </p:sp>
      <p:sp>
        <p:nvSpPr>
          <p:cNvPr id="18" name="文本框 17"/>
          <p:cNvSpPr txBox="1"/>
          <p:nvPr/>
        </p:nvSpPr>
        <p:spPr>
          <a:xfrm>
            <a:off x="5354320" y="3588385"/>
            <a:ext cx="2317750" cy="9220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20000"/>
          </a:bodyPr>
          <a:p>
            <a:pPr algn="l"/>
            <a:r>
              <a:rPr lang="en-US" altLang="zh-CN" sz="2000" dirty="0" smtClean="0">
                <a:sym typeface="+mn-ea"/>
              </a:rPr>
              <a:t>I</a:t>
            </a:r>
            <a:r>
              <a:rPr lang="zh-CN" altLang="en-US" sz="2000" dirty="0" smtClean="0">
                <a:sym typeface="+mn-ea"/>
              </a:rPr>
              <a:t>mpact</a:t>
            </a:r>
            <a:r>
              <a:rPr lang="en-US" altLang="zh-CN" sz="2000" dirty="0" smtClean="0">
                <a:sym typeface="+mn-ea"/>
              </a:rPr>
              <a:t>s</a:t>
            </a:r>
            <a:r>
              <a:rPr lang="zh-CN" altLang="en-US" sz="2000" dirty="0" smtClean="0">
                <a:sym typeface="+mn-ea"/>
              </a:rPr>
              <a:t> on recipient </a:t>
            </a:r>
            <a:endParaRPr lang="zh-CN" altLang="en-US" sz="2000" dirty="0" smtClean="0">
              <a:sym typeface="+mn-ea"/>
            </a:endParaRPr>
          </a:p>
          <a:p>
            <a:pPr algn="l"/>
            <a:r>
              <a:rPr lang="zh-CN" altLang="en-US" sz="2000" dirty="0" smtClean="0">
                <a:sym typeface="+mn-ea"/>
              </a:rPr>
              <a:t>countries</a:t>
            </a:r>
            <a:endParaRPr lang="zh-CN" altLang="en-US" sz="2000" dirty="0" smtClean="0"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05320" y="3677285"/>
            <a:ext cx="1761490" cy="640715"/>
          </a:xfrm>
          <a:prstGeom prst="rect">
            <a:avLst/>
          </a:prstGeom>
        </p:spPr>
        <p:txBody>
          <a:bodyPr vert="horz" lIns="91440" tIns="45720" rIns="91440" bIns="45720" rtlCol="0" anchor="t" anchorCtr="0"/>
          <a:p>
            <a:pPr algn="l"/>
            <a:r>
              <a:rPr lang="en-US" altLang="zh-CN" sz="2000" b="0" dirty="0" smtClean="0"/>
              <a:t>I</a:t>
            </a:r>
            <a:r>
              <a:rPr lang="zh-CN" altLang="en-US" sz="2000" b="0" dirty="0" smtClean="0"/>
              <a:t>mpact</a:t>
            </a:r>
            <a:r>
              <a:rPr lang="en-US" altLang="zh-CN" sz="2000" b="0" dirty="0" smtClean="0"/>
              <a:t>s</a:t>
            </a:r>
            <a:r>
              <a:rPr lang="zh-CN" altLang="en-US" sz="2000" b="0" dirty="0" smtClean="0"/>
              <a:t> on </a:t>
            </a:r>
            <a:endParaRPr lang="zh-CN" altLang="en-US" sz="2000" b="0" dirty="0" smtClean="0"/>
          </a:p>
          <a:p>
            <a:pPr algn="l"/>
            <a:r>
              <a:rPr lang="zh-CN" altLang="en-US" sz="2000" b="0" dirty="0" smtClean="0"/>
              <a:t>our country</a:t>
            </a:r>
            <a:endParaRPr lang="zh-CN" altLang="en-US" sz="2000" b="0" dirty="0" smtClean="0"/>
          </a:p>
        </p:txBody>
      </p:sp>
      <p:sp>
        <p:nvSpPr>
          <p:cNvPr id="21" name="流程图: 准备 20"/>
          <p:cNvSpPr/>
          <p:nvPr/>
        </p:nvSpPr>
        <p:spPr>
          <a:xfrm>
            <a:off x="2944495" y="5547360"/>
            <a:ext cx="2027555" cy="523240"/>
          </a:xfrm>
          <a:prstGeom prst="flowChartPreparation">
            <a:avLst/>
          </a:prstGeom>
          <a:gradFill>
            <a:gsLst>
              <a:gs pos="0">
                <a:schemeClr val="accent1">
                  <a:lumMod val="8000"/>
                  <a:lumOff val="9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4800000" scaled="0"/>
          </a:gradFill>
          <a:ln w="12700" cmpd="sng">
            <a:noFill/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流程图: 准备 21"/>
          <p:cNvSpPr/>
          <p:nvPr/>
        </p:nvSpPr>
        <p:spPr>
          <a:xfrm>
            <a:off x="916940" y="5547360"/>
            <a:ext cx="2027555" cy="523240"/>
          </a:xfrm>
          <a:prstGeom prst="flowChartPreparation">
            <a:avLst/>
          </a:prstGeom>
          <a:gradFill>
            <a:gsLst>
              <a:gs pos="0">
                <a:schemeClr val="accent1">
                  <a:lumMod val="8000"/>
                  <a:lumOff val="9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4800000" scaled="0"/>
          </a:gradFill>
          <a:ln w="12700" cmpd="sng">
            <a:noFill/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流程图: 准备 22"/>
          <p:cNvSpPr/>
          <p:nvPr/>
        </p:nvSpPr>
        <p:spPr>
          <a:xfrm>
            <a:off x="9027160" y="5523865"/>
            <a:ext cx="2027555" cy="523240"/>
          </a:xfrm>
          <a:prstGeom prst="flowChartPreparation">
            <a:avLst/>
          </a:prstGeom>
          <a:gradFill>
            <a:gsLst>
              <a:gs pos="0">
                <a:schemeClr val="accent1">
                  <a:lumMod val="8000"/>
                  <a:lumOff val="9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4800000" scaled="0"/>
          </a:gradFill>
          <a:ln w="12700" cmpd="sng">
            <a:noFill/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流程图: 准备 23"/>
          <p:cNvSpPr/>
          <p:nvPr/>
        </p:nvSpPr>
        <p:spPr>
          <a:xfrm>
            <a:off x="6999605" y="5523865"/>
            <a:ext cx="2027555" cy="523240"/>
          </a:xfrm>
          <a:prstGeom prst="flowChartPreparation">
            <a:avLst/>
          </a:prstGeom>
          <a:gradFill>
            <a:gsLst>
              <a:gs pos="0">
                <a:schemeClr val="accent1">
                  <a:lumMod val="8000"/>
                  <a:lumOff val="9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4800000" scaled="0"/>
          </a:gradFill>
          <a:ln w="12700" cmpd="sng">
            <a:noFill/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流程图: 准备 24"/>
          <p:cNvSpPr/>
          <p:nvPr/>
        </p:nvSpPr>
        <p:spPr>
          <a:xfrm>
            <a:off x="4972050" y="5547360"/>
            <a:ext cx="2027555" cy="523240"/>
          </a:xfrm>
          <a:prstGeom prst="flowChartPreparation">
            <a:avLst/>
          </a:prstGeom>
          <a:gradFill>
            <a:gsLst>
              <a:gs pos="0">
                <a:schemeClr val="accent1">
                  <a:lumMod val="8000"/>
                  <a:lumOff val="9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4800000" scaled="0"/>
          </a:gradFill>
          <a:ln w="12700" cmpd="sng">
            <a:noFill/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46200" y="5426075"/>
            <a:ext cx="1550035" cy="7658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p>
            <a:pPr algn="l"/>
            <a:r>
              <a:rPr lang="zh-CN" altLang="en-US" sz="2000" dirty="0" smtClean="0">
                <a:sym typeface="+mn-ea"/>
              </a:rPr>
              <a:t>Process indicators</a:t>
            </a:r>
            <a:endParaRPr lang="zh-CN" altLang="en-US" sz="2000" b="0" dirty="0" smtClean="0"/>
          </a:p>
        </p:txBody>
      </p:sp>
      <p:sp>
        <p:nvSpPr>
          <p:cNvPr id="27" name="文本框 26"/>
          <p:cNvSpPr txBox="1"/>
          <p:nvPr/>
        </p:nvSpPr>
        <p:spPr>
          <a:xfrm>
            <a:off x="3402965" y="5442585"/>
            <a:ext cx="1550035" cy="7658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p>
            <a:pPr algn="l"/>
            <a:r>
              <a:rPr lang="zh-CN" altLang="en-US" sz="2000" dirty="0" smtClean="0">
                <a:sym typeface="+mn-ea"/>
              </a:rPr>
              <a:t>target indicators</a:t>
            </a:r>
            <a:endParaRPr lang="zh-CN" altLang="en-US" sz="2000" b="0" dirty="0" smtClean="0"/>
          </a:p>
        </p:txBody>
      </p:sp>
      <p:sp>
        <p:nvSpPr>
          <p:cNvPr id="28" name="文本框 27"/>
          <p:cNvSpPr txBox="1"/>
          <p:nvPr/>
        </p:nvSpPr>
        <p:spPr>
          <a:xfrm>
            <a:off x="5292725" y="5473700"/>
            <a:ext cx="1550035" cy="7658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0000"/>
          </a:bodyPr>
          <a:p>
            <a:pPr algn="l"/>
            <a:r>
              <a:rPr lang="zh-CN" altLang="en-US" sz="2000" dirty="0" smtClean="0">
                <a:sym typeface="+mn-ea"/>
              </a:rPr>
              <a:t>effectiveness indicators</a:t>
            </a:r>
            <a:endParaRPr lang="zh-CN" altLang="en-US" sz="2000" b="0" dirty="0" smtClean="0"/>
          </a:p>
        </p:txBody>
      </p:sp>
      <p:sp>
        <p:nvSpPr>
          <p:cNvPr id="29" name="文本框 28"/>
          <p:cNvSpPr txBox="1"/>
          <p:nvPr/>
        </p:nvSpPr>
        <p:spPr>
          <a:xfrm>
            <a:off x="7254875" y="5466080"/>
            <a:ext cx="1550035" cy="7658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0000"/>
          </a:bodyPr>
          <a:p>
            <a:pPr algn="l"/>
            <a:r>
              <a:rPr lang="zh-CN" altLang="en-US" sz="2000" dirty="0" smtClean="0">
                <a:sym typeface="+mn-ea"/>
              </a:rPr>
              <a:t>sustainability indicators</a:t>
            </a:r>
            <a:endParaRPr lang="zh-CN" altLang="en-US" sz="2000" b="0" dirty="0" smtClean="0"/>
          </a:p>
        </p:txBody>
      </p:sp>
      <p:sp>
        <p:nvSpPr>
          <p:cNvPr id="30" name="文本框 29"/>
          <p:cNvSpPr txBox="1"/>
          <p:nvPr/>
        </p:nvSpPr>
        <p:spPr>
          <a:xfrm>
            <a:off x="9412605" y="5426075"/>
            <a:ext cx="1550035" cy="7658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p>
            <a:pPr algn="l"/>
            <a:r>
              <a:rPr lang="zh-CN" altLang="en-US" sz="2000" dirty="0" smtClean="0">
                <a:sym typeface="+mn-ea"/>
              </a:rPr>
              <a:t>specialized indicators</a:t>
            </a:r>
            <a:endParaRPr lang="zh-CN" altLang="en-US" sz="2000" b="0" dirty="0" smtClean="0"/>
          </a:p>
        </p:txBody>
      </p:sp>
      <p:grpSp>
        <p:nvGrpSpPr>
          <p:cNvPr id="33" name="组合 32"/>
          <p:cNvGrpSpPr/>
          <p:nvPr/>
        </p:nvGrpSpPr>
        <p:grpSpPr>
          <a:xfrm>
            <a:off x="22860" y="2394585"/>
            <a:ext cx="12539980" cy="3475990"/>
            <a:chOff x="36" y="3771"/>
            <a:chExt cx="19748" cy="5474"/>
          </a:xfrm>
        </p:grpSpPr>
        <p:sp>
          <p:nvSpPr>
            <p:cNvPr id="31" name="文本框 30"/>
            <p:cNvSpPr txBox="1"/>
            <p:nvPr/>
          </p:nvSpPr>
          <p:spPr>
            <a:xfrm>
              <a:off x="36" y="3771"/>
              <a:ext cx="7826" cy="5475"/>
            </a:xfrm>
            <a:prstGeom prst="rect">
              <a:avLst/>
            </a:prstGeom>
          </p:spPr>
          <p:txBody>
            <a:bodyPr vert="horz" wrap="square" lIns="91440" tIns="45720" rIns="91440" bIns="45720" rtlCol="0" anchor="t" anchorCtr="0">
              <a:spAutoFit/>
            </a:bodyPr>
            <a:p>
              <a:pPr algn="l"/>
              <a:r>
                <a:rPr lang="en-US" altLang="zh-CN" sz="2000" b="0" dirty="0" smtClean="0"/>
                <a:t>·</a:t>
              </a:r>
              <a:r>
                <a:rPr lang="zh-CN" altLang="en-US" sz="2000" b="0" dirty="0" smtClean="0"/>
                <a:t>In line with the priority development direction of the recipient;</a:t>
              </a:r>
              <a:endParaRPr lang="zh-CN" altLang="en-US" sz="2000" b="0" dirty="0" smtClean="0"/>
            </a:p>
            <a:p>
              <a:pPr algn="l"/>
              <a:endParaRPr lang="zh-CN" altLang="en-US" sz="2000" b="0" dirty="0" smtClean="0"/>
            </a:p>
            <a:p>
              <a:pPr algn="l"/>
              <a:r>
                <a:rPr lang="en-US" altLang="zh-CN" sz="2000" b="0" dirty="0" smtClean="0"/>
                <a:t>·</a:t>
              </a:r>
              <a:r>
                <a:rPr lang="zh-CN" altLang="en-US" sz="2000" b="0" dirty="0" smtClean="0"/>
                <a:t>Satisfaction of local beneficiary groups;</a:t>
              </a:r>
              <a:endParaRPr lang="zh-CN" altLang="en-US" sz="2000" b="0" dirty="0" smtClean="0"/>
            </a:p>
            <a:p>
              <a:pPr algn="l"/>
              <a:endParaRPr lang="zh-CN" altLang="en-US" sz="2000" b="0" dirty="0" smtClean="0"/>
            </a:p>
            <a:p>
              <a:pPr algn="l"/>
              <a:r>
                <a:rPr lang="en-US" altLang="zh-CN" sz="2000" b="0" dirty="0" smtClean="0"/>
                <a:t>·</a:t>
              </a:r>
              <a:r>
                <a:rPr lang="zh-CN" altLang="en-US" sz="2000" b="0" dirty="0" smtClean="0"/>
                <a:t>Drive the economic and industrial development around the project;</a:t>
              </a:r>
              <a:endParaRPr lang="zh-CN" altLang="en-US" sz="2000" b="0" dirty="0" smtClean="0"/>
            </a:p>
            <a:p>
              <a:pPr algn="l"/>
              <a:endParaRPr lang="zh-CN" altLang="en-US" sz="2000" b="0" dirty="0" smtClean="0"/>
            </a:p>
            <a:p>
              <a:pPr algn="l"/>
              <a:r>
                <a:rPr lang="en-US" altLang="zh-CN" sz="2000" b="0" dirty="0" smtClean="0"/>
                <a:t>·</a:t>
              </a:r>
              <a:r>
                <a:rPr lang="zh-CN" altLang="en-US" sz="2000" b="0" dirty="0" smtClean="0"/>
                <a:t>Enhance the recipient's ability for independent development;</a:t>
              </a:r>
              <a:endParaRPr lang="zh-CN" altLang="en-US" sz="2000" b="0" dirty="0" smtClean="0"/>
            </a:p>
            <a:p>
              <a:pPr algn="l"/>
              <a:endParaRPr lang="zh-CN" altLang="en-US" sz="2000" b="0" dirty="0" smtClean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378" y="3885"/>
              <a:ext cx="6406" cy="4506"/>
            </a:xfrm>
            <a:prstGeom prst="rect">
              <a:avLst/>
            </a:prstGeom>
          </p:spPr>
          <p:txBody>
            <a:bodyPr vert="horz" wrap="square" lIns="91440" tIns="45720" rIns="91440" bIns="45720" rtlCol="0" anchor="t" anchorCtr="0">
              <a:spAutoFit/>
            </a:bodyPr>
            <a:p>
              <a:pPr algn="l"/>
              <a:r>
                <a:rPr lang="en-US" altLang="zh-CN" sz="2000" dirty="0" smtClean="0">
                  <a:sym typeface="+mn-ea"/>
                </a:rPr>
                <a:t>·</a:t>
              </a:r>
              <a:r>
                <a:rPr lang="zh-CN" altLang="en-US" sz="2000" dirty="0" smtClean="0">
                  <a:sym typeface="+mn-ea"/>
                </a:rPr>
                <a:t>Expand employment, reduce poverty, and improve social welfare;</a:t>
              </a:r>
              <a:endParaRPr lang="zh-CN" altLang="en-US" sz="2000" dirty="0" smtClean="0">
                <a:sym typeface="+mn-ea"/>
              </a:endParaRPr>
            </a:p>
            <a:p>
              <a:pPr algn="l"/>
              <a:endParaRPr lang="zh-CN" altLang="en-US" sz="2000" b="0" dirty="0" smtClean="0"/>
            </a:p>
            <a:p>
              <a:pPr algn="l"/>
              <a:r>
                <a:rPr lang="en-US" altLang="zh-CN" sz="2000" dirty="0" smtClean="0">
                  <a:sym typeface="+mn-ea"/>
                </a:rPr>
                <a:t>·</a:t>
              </a:r>
              <a:r>
                <a:rPr lang="zh-CN" altLang="en-US" sz="2000" dirty="0" smtClean="0">
                  <a:sym typeface="+mn-ea"/>
                </a:rPr>
                <a:t>Protecting the natural and cultural environment;</a:t>
              </a:r>
              <a:endParaRPr lang="zh-CN" altLang="en-US" sz="2000" dirty="0" smtClean="0">
                <a:sym typeface="+mn-ea"/>
              </a:endParaRPr>
            </a:p>
            <a:p>
              <a:pPr algn="l"/>
              <a:endParaRPr lang="zh-CN" altLang="en-US" sz="2000" b="0" dirty="0" smtClean="0"/>
            </a:p>
            <a:p>
              <a:pPr algn="l"/>
              <a:r>
                <a:rPr lang="en-US" altLang="zh-CN" sz="2000" dirty="0" smtClean="0">
                  <a:sym typeface="+mn-ea"/>
                </a:rPr>
                <a:t>·</a:t>
              </a:r>
              <a:r>
                <a:rPr lang="zh-CN" altLang="en-US" sz="2000" dirty="0" smtClean="0">
                  <a:sym typeface="+mn-ea"/>
                </a:rPr>
                <a:t>Benefiting impoverished </a:t>
              </a:r>
              <a:endParaRPr lang="zh-CN" altLang="en-US" sz="2000" dirty="0" smtClean="0">
                <a:sym typeface="+mn-ea"/>
              </a:endParaRPr>
            </a:p>
            <a:p>
              <a:pPr algn="l"/>
              <a:r>
                <a:rPr lang="zh-CN" altLang="en-US" sz="2000" dirty="0" smtClean="0">
                  <a:sym typeface="+mn-ea"/>
                </a:rPr>
                <a:t>women</a:t>
              </a:r>
              <a:endParaRPr lang="zh-CN" altLang="en-US" sz="2000" b="0" dirty="0" smtClean="0"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5780" y="-635"/>
            <a:ext cx="4240530" cy="68592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7250" y="-635"/>
            <a:ext cx="3714750" cy="6854825"/>
          </a:xfrm>
          <a:prstGeom prst="rect">
            <a:avLst/>
          </a:prstGeom>
        </p:spPr>
      </p:pic>
      <p:pic>
        <p:nvPicPr>
          <p:cNvPr id="15" name="内容占位符 14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73025" y="-635"/>
            <a:ext cx="4408805" cy="6847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A black background with white text&#10;&#10;Description automatically generate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68870" y="-49530"/>
            <a:ext cx="5012690" cy="12966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835" y="16510"/>
            <a:ext cx="5180330" cy="684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A black background with white text&#10;&#10;Description automatically generate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68870" y="-49530"/>
            <a:ext cx="5012690" cy="1296670"/>
          </a:xfrm>
          <a:prstGeom prst="rect">
            <a:avLst/>
          </a:prstGeom>
        </p:spPr>
      </p:pic>
      <p:sp>
        <p:nvSpPr>
          <p:cNvPr id="2" name="Title 3"/>
          <p:cNvSpPr>
            <a:spLocks noGrp="1"/>
          </p:cNvSpPr>
          <p:nvPr/>
        </p:nvSpPr>
        <p:spPr>
          <a:xfrm>
            <a:off x="322580" y="436880"/>
            <a:ext cx="8874125" cy="4654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>
                <a:ea typeface="宋体" panose="02010600030101010101" pitchFamily="2" charset="-122"/>
              </a:rPr>
              <a:t>3.</a:t>
            </a:r>
            <a:r>
              <a:rPr lang="zh-CN" altLang="en-US" sz="3600" dirty="0">
                <a:ea typeface="宋体" panose="02010600030101010101" pitchFamily="2" charset="-122"/>
              </a:rPr>
              <a:t>Several thoughts on promoting citizen inclusion in future evaluation processes</a:t>
            </a:r>
            <a:endParaRPr lang="zh-CN" altLang="en-US" sz="3600" dirty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930" y="1733550"/>
            <a:ext cx="11279505" cy="48926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p>
            <a:pPr algn="l"/>
            <a:r>
              <a:rPr lang="en-US" sz="2400" b="0" dirty="0" smtClean="0"/>
              <a:t>I.   </a:t>
            </a:r>
            <a:r>
              <a:rPr lang="zh-CN" altLang="en-US" sz="2400" b="0" dirty="0" smtClean="0"/>
              <a:t>The </a:t>
            </a:r>
            <a:r>
              <a:rPr lang="zh-CN" altLang="en-US" sz="2400" b="1" dirty="0" smtClean="0"/>
              <a:t>channels</a:t>
            </a:r>
            <a:r>
              <a:rPr lang="zh-CN" altLang="en-US" sz="2400" b="0" dirty="0" smtClean="0"/>
              <a:t> for citizen participation in evaluation should be more </a:t>
            </a:r>
            <a:r>
              <a:rPr lang="zh-CN" altLang="en-US" sz="2400" b="1" dirty="0" smtClean="0"/>
              <a:t>extensive</a:t>
            </a:r>
            <a:r>
              <a:rPr lang="zh-CN" altLang="en-US" sz="2400" b="0" dirty="0" smtClean="0"/>
              <a:t>, </a:t>
            </a:r>
            <a:r>
              <a:rPr lang="en-US" altLang="zh-CN" sz="2400" b="0" dirty="0" smtClean="0"/>
              <a:t>and a</a:t>
            </a:r>
            <a:r>
              <a:rPr lang="zh-CN" altLang="en-US" sz="2400" b="0" dirty="0" smtClean="0"/>
              <a:t>ctively give voice to </a:t>
            </a:r>
            <a:r>
              <a:rPr lang="en-US" altLang="zh-CN" sz="2400" b="0" dirty="0" smtClean="0"/>
              <a:t>citizens</a:t>
            </a:r>
            <a:r>
              <a:rPr lang="zh-CN" altLang="en-US" sz="2400" b="0" dirty="0" smtClean="0">
                <a:ea typeface="宋体" panose="02010600030101010101" pitchFamily="2" charset="-122"/>
              </a:rPr>
              <a:t>；</a:t>
            </a:r>
            <a:endParaRPr lang="zh-CN" altLang="en-US" sz="2400" b="0" dirty="0" smtClean="0"/>
          </a:p>
          <a:p>
            <a:pPr algn="l"/>
            <a:r>
              <a:rPr lang="en-US" sz="2400" b="0" dirty="0" smtClean="0"/>
              <a:t>II.  </a:t>
            </a:r>
            <a:r>
              <a:rPr lang="zh-CN" altLang="en-US" sz="2400" b="0" dirty="0" smtClean="0">
                <a:ea typeface="宋体" panose="02010600030101010101" pitchFamily="2" charset="-122"/>
              </a:rPr>
              <a:t>The</a:t>
            </a:r>
            <a:r>
              <a:rPr lang="zh-CN" altLang="en-US" sz="2400" b="1" dirty="0" smtClean="0">
                <a:ea typeface="宋体" panose="02010600030101010101" pitchFamily="2" charset="-122"/>
              </a:rPr>
              <a:t> participation</a:t>
            </a:r>
            <a:r>
              <a:rPr lang="zh-CN" altLang="en-US" sz="2400" b="0" dirty="0" smtClean="0">
                <a:ea typeface="宋体" panose="02010600030101010101" pitchFamily="2" charset="-122"/>
              </a:rPr>
              <a:t> of multiple stakeholders in the evaluation process </a:t>
            </a:r>
            <a:r>
              <a:rPr lang="en-US" altLang="zh-CN" sz="2400" b="0" dirty="0" smtClean="0">
                <a:ea typeface="宋体" panose="02010600030101010101" pitchFamily="2" charset="-122"/>
              </a:rPr>
              <a:t>can </a:t>
            </a:r>
            <a:r>
              <a:rPr lang="zh-CN" altLang="en-US" sz="2400" b="0" dirty="0" smtClean="0">
                <a:ea typeface="宋体" panose="02010600030101010101" pitchFamily="2" charset="-122"/>
              </a:rPr>
              <a:t>be</a:t>
            </a:r>
            <a:r>
              <a:rPr lang="en-US" altLang="zh-CN" sz="2400" b="0" dirty="0" smtClean="0">
                <a:ea typeface="宋体" panose="02010600030101010101" pitchFamily="2" charset="-122"/>
              </a:rPr>
              <a:t> more</a:t>
            </a:r>
            <a:r>
              <a:rPr lang="zh-CN" altLang="en-US" sz="2400" b="0" dirty="0" smtClean="0">
                <a:ea typeface="宋体" panose="02010600030101010101" pitchFamily="2" charset="-122"/>
              </a:rPr>
              <a:t> integrated </a:t>
            </a:r>
            <a:r>
              <a:rPr lang="zh-CN" altLang="en-US" sz="2400" b="1" dirty="0" smtClean="0">
                <a:ea typeface="宋体" panose="02010600030101010101" pitchFamily="2" charset="-122"/>
              </a:rPr>
              <a:t>throughout the entire project</a:t>
            </a:r>
            <a:r>
              <a:rPr lang="zh-CN" altLang="en-US" sz="2400" b="0" dirty="0" smtClean="0">
                <a:ea typeface="宋体" panose="02010600030101010101" pitchFamily="2" charset="-122"/>
              </a:rPr>
              <a:t>；</a:t>
            </a:r>
            <a:endParaRPr lang="zh-CN" altLang="en-US" sz="2400" b="0" dirty="0" smtClean="0">
              <a:ea typeface="宋体" panose="02010600030101010101" pitchFamily="2" charset="-122"/>
            </a:endParaRPr>
          </a:p>
          <a:p>
            <a:pPr algn="l"/>
            <a:r>
              <a:rPr lang="en-US" sz="2400" b="0" dirty="0" smtClean="0">
                <a:ea typeface="宋体" panose="02010600030101010101" pitchFamily="2" charset="-122"/>
              </a:rPr>
              <a:t>III.  </a:t>
            </a:r>
            <a:r>
              <a:rPr lang="zh-CN" altLang="en-US" sz="2400" b="0" dirty="0" smtClean="0">
                <a:ea typeface="宋体" panose="02010600030101010101" pitchFamily="2" charset="-122"/>
              </a:rPr>
              <a:t>Increase attention to </a:t>
            </a:r>
            <a:r>
              <a:rPr lang="zh-CN" altLang="en-US" sz="2400" b="1" dirty="0" smtClean="0">
                <a:ea typeface="宋体" panose="02010600030101010101" pitchFamily="2" charset="-122"/>
              </a:rPr>
              <a:t>women, children, marginalised</a:t>
            </a:r>
            <a:r>
              <a:rPr lang="en-US" altLang="zh-CN" sz="2400" b="1" dirty="0" smtClean="0">
                <a:ea typeface="宋体" panose="02010600030101010101" pitchFamily="2" charset="-122"/>
              </a:rPr>
              <a:t> </a:t>
            </a:r>
            <a:r>
              <a:rPr lang="zh-CN" altLang="en-US" sz="2400" b="1" dirty="0" smtClean="0">
                <a:ea typeface="宋体" panose="02010600030101010101" pitchFamily="2" charset="-122"/>
              </a:rPr>
              <a:t>and the most vulnerable</a:t>
            </a:r>
            <a:r>
              <a:rPr lang="zh-CN" altLang="en-US" sz="2400" b="0" dirty="0" smtClean="0">
                <a:ea typeface="宋体" panose="02010600030101010101" pitchFamily="2" charset="-122"/>
              </a:rPr>
              <a:t> populations in the evaluation；</a:t>
            </a:r>
            <a:endParaRPr lang="zh-CN" altLang="en-US" sz="2400" b="0" dirty="0" smtClean="0">
              <a:ea typeface="宋体" panose="02010600030101010101" pitchFamily="2" charset="-122"/>
            </a:endParaRPr>
          </a:p>
          <a:p>
            <a:pPr algn="l"/>
            <a:r>
              <a:rPr lang="en-US" altLang="zh-CN" sz="2400" b="0" dirty="0" smtClean="0">
                <a:ea typeface="宋体" panose="02010600030101010101" pitchFamily="2" charset="-122"/>
              </a:rPr>
              <a:t>IV.  Deepen the participation of </a:t>
            </a:r>
            <a:r>
              <a:rPr lang="en-US" altLang="zh-CN" sz="2400" b="1" dirty="0" smtClean="0">
                <a:ea typeface="宋体" panose="02010600030101010101" pitchFamily="2" charset="-122"/>
              </a:rPr>
              <a:t>multiple stakeholders</a:t>
            </a:r>
            <a:r>
              <a:rPr lang="en-US" altLang="zh-CN" sz="2400" b="0" dirty="0" smtClean="0">
                <a:ea typeface="宋体" panose="02010600030101010101" pitchFamily="2" charset="-122"/>
              </a:rPr>
              <a:t> throughout the </a:t>
            </a:r>
            <a:r>
              <a:rPr lang="en-US" altLang="zh-CN" sz="2400" b="1" dirty="0" smtClean="0">
                <a:ea typeface="宋体" panose="02010600030101010101" pitchFamily="2" charset="-122"/>
              </a:rPr>
              <a:t>entire aid programm</a:t>
            </a:r>
            <a:r>
              <a:rPr lang="en-US" altLang="zh-CN" sz="2400" b="0" dirty="0" smtClean="0">
                <a:ea typeface="宋体" panose="02010600030101010101" pitchFamily="2" charset="-122"/>
              </a:rPr>
              <a:t> and promote the</a:t>
            </a:r>
            <a:r>
              <a:rPr lang="en-US" altLang="zh-CN" sz="2400" b="1" dirty="0" smtClean="0">
                <a:ea typeface="宋体" panose="02010600030101010101" pitchFamily="2" charset="-122"/>
              </a:rPr>
              <a:t> disclosure</a:t>
            </a:r>
            <a:r>
              <a:rPr lang="en-US" altLang="zh-CN" sz="2400" b="0" dirty="0" smtClean="0">
                <a:ea typeface="宋体" panose="02010600030101010101" pitchFamily="2" charset="-122"/>
              </a:rPr>
              <a:t> of evaluation results;</a:t>
            </a:r>
            <a:endParaRPr lang="en-US" altLang="zh-CN" sz="2400" b="0" dirty="0" smtClean="0">
              <a:ea typeface="宋体" panose="02010600030101010101" pitchFamily="2" charset="-122"/>
            </a:endParaRPr>
          </a:p>
          <a:p>
            <a:pPr algn="l"/>
            <a:r>
              <a:rPr lang="en-US" altLang="zh-CN" sz="2400" b="0" dirty="0" smtClean="0">
                <a:ea typeface="宋体" panose="02010600030101010101" pitchFamily="2" charset="-122"/>
              </a:rPr>
              <a:t>V.   Strengthen the application of evaluation results and establish a systematic </a:t>
            </a:r>
            <a:r>
              <a:rPr lang="en-US" altLang="zh-CN" sz="2400" b="1" dirty="0" smtClean="0">
                <a:ea typeface="宋体" panose="02010600030101010101" pitchFamily="2" charset="-122"/>
              </a:rPr>
              <a:t>feedback mechanism</a:t>
            </a:r>
            <a:r>
              <a:rPr lang="en-US" altLang="zh-CN" sz="2400" b="0" dirty="0" smtClean="0">
                <a:ea typeface="宋体" panose="02010600030101010101" pitchFamily="2" charset="-122"/>
              </a:rPr>
              <a:t>;</a:t>
            </a:r>
            <a:endParaRPr lang="en-US" altLang="zh-CN" sz="2400" b="0" dirty="0" smtClean="0">
              <a:ea typeface="宋体" panose="02010600030101010101" pitchFamily="2" charset="-122"/>
            </a:endParaRPr>
          </a:p>
          <a:p>
            <a:pPr algn="l"/>
            <a:r>
              <a:rPr lang="en-US" altLang="zh-CN" sz="2400" b="0" dirty="0" smtClean="0">
                <a:ea typeface="宋体" panose="02010600030101010101" pitchFamily="2" charset="-122"/>
              </a:rPr>
              <a:t>VI.  Strengthening </a:t>
            </a:r>
            <a:r>
              <a:rPr lang="en-US" altLang="zh-CN" sz="2400" b="1" dirty="0" smtClean="0">
                <a:ea typeface="宋体" panose="02010600030101010101" pitchFamily="2" charset="-122"/>
              </a:rPr>
              <a:t>experience learning</a:t>
            </a:r>
            <a:r>
              <a:rPr lang="en-US" altLang="zh-CN" sz="2400" b="0" dirty="0" smtClean="0">
                <a:ea typeface="宋体" panose="02010600030101010101" pitchFamily="2" charset="-122"/>
              </a:rPr>
              <a:t>: international experience, good domestic practices, solidarity and learning among the global South</a:t>
            </a:r>
            <a:endParaRPr lang="en-US" altLang="zh-CN" sz="2400" b="0" dirty="0" smtClean="0">
              <a:ea typeface="宋体" panose="02010600030101010101" pitchFamily="2" charset="-122"/>
            </a:endParaRPr>
          </a:p>
          <a:p>
            <a:pPr algn="l"/>
            <a:endParaRPr lang="zh-CN" altLang="en-US" sz="2400" b="0" dirty="0" smtClean="0"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70950" y="5963285"/>
            <a:ext cx="4012565" cy="60261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p>
            <a:pPr algn="l"/>
            <a:r>
              <a:rPr lang="en-US" altLang="zh-CN" sz="4400" b="0" dirty="0" smtClean="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Thanks!!!~</a:t>
            </a:r>
            <a:endParaRPr lang="en-US" altLang="zh-CN" sz="4400" b="0" dirty="0" smtClean="0">
              <a:ln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ags/tag4.xml><?xml version="1.0" encoding="utf-8"?>
<p:tagLst xmlns:p="http://schemas.openxmlformats.org/presentationml/2006/main">
  <p:tag name="commondata" val="eyJoZGlkIjoiYjg0M2FmOWUyYjk0NzViMmRkYTYwOTE2NTRjYjRmYmM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/>
</ds:datastoreItem>
</file>

<file path=customXml/itemProps2.xml><?xml version="1.0" encoding="utf-8"?>
<ds:datastoreItem xmlns:ds="http://schemas.openxmlformats.org/officeDocument/2006/customXml" ds:itemID="{D37DD702-644E-4DB6-B991-9FA64836E5E7}">
  <ds:schemaRefs/>
</ds:datastoreItem>
</file>

<file path=customXml/itemProps3.xml><?xml version="1.0" encoding="utf-8"?>
<ds:datastoreItem xmlns:ds="http://schemas.openxmlformats.org/officeDocument/2006/customXml" ds:itemID="{D1FB35EC-C109-46B6-BC13-16549055662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2900</Words>
  <Application>WPS 演示</Application>
  <PresentationFormat>Widescreen</PresentationFormat>
  <Paragraphs>78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Proxima Nova</vt:lpstr>
      <vt:lpstr>Yu Gothic UI</vt:lpstr>
      <vt:lpstr>Roboto</vt:lpstr>
      <vt:lpstr>微软雅黑</vt:lpstr>
      <vt:lpstr>Arial Unicode MS</vt:lpstr>
      <vt:lpstr>Calibri</vt:lpstr>
      <vt:lpstr>Office Theme</vt:lpstr>
      <vt:lpstr>Evaluation of China's Foreign Aid Projects and It’s Citizen Inclusiveness: History and Prospects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ydw</cp:lastModifiedBy>
  <cp:revision>25</cp:revision>
  <dcterms:created xsi:type="dcterms:W3CDTF">2024-04-15T11:05:00Z</dcterms:created>
  <dcterms:modified xsi:type="dcterms:W3CDTF">2024-10-14T03:02:00Z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0x010100618C2D754CFBDC479F9C3F7079FAF270</vt:lpwstr>
  </property>
  <property fmtid="{D5CDD505-2E9C-101B-9397-08002B2CF9AE}" pid="4" name="ICV">
    <vt:lpwstr>C21EAB7CB02145F999660EAC859C94AD_13</vt:lpwstr>
  </property>
  <property fmtid="{D5CDD505-2E9C-101B-9397-08002B2CF9AE}" pid="5" name="KSOProductBuildVer">
    <vt:lpwstr>2052-12.1.0.18276</vt:lpwstr>
  </property>
</Properties>
</file>