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4"/>
  </p:sldMasterIdLst>
  <p:notesMasterIdLst>
    <p:notesMasterId r:id="rId18"/>
  </p:notesMasterIdLst>
  <p:sldIdLst>
    <p:sldId id="298" r:id="rId5"/>
    <p:sldId id="312" r:id="rId6"/>
    <p:sldId id="324" r:id="rId7"/>
    <p:sldId id="321" r:id="rId8"/>
    <p:sldId id="326" r:id="rId9"/>
    <p:sldId id="329" r:id="rId10"/>
    <p:sldId id="331" r:id="rId11"/>
    <p:sldId id="328" r:id="rId12"/>
    <p:sldId id="303" r:id="rId13"/>
    <p:sldId id="325" r:id="rId14"/>
    <p:sldId id="330" r:id="rId15"/>
    <p:sldId id="319" r:id="rId16"/>
    <p:sldId id="29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9FA"/>
    <a:srgbClr val="FF9933"/>
    <a:srgbClr val="FF6600"/>
    <a:srgbClr val="BAEFA7"/>
    <a:srgbClr val="FEFC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2" autoAdjust="0"/>
    <p:restoredTop sz="68455" autoAdjust="0"/>
  </p:normalViewPr>
  <p:slideViewPr>
    <p:cSldViewPr snapToGrid="0" showGuides="1">
      <p:cViewPr varScale="1">
        <p:scale>
          <a:sx n="47" d="100"/>
          <a:sy n="47" d="100"/>
        </p:scale>
        <p:origin x="1456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926645-E1FD-4699-9CFE-C82B328950D3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6D4E9-8630-4E9D-882C-929BF85E6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427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6D4E9-8630-4E9D-882C-929BF85E63F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519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6D4E9-8630-4E9D-882C-929BF85E63F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546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6D4E9-8630-4E9D-882C-929BF85E63F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0346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6D4E9-8630-4E9D-882C-929BF85E63F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6871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6D4E9-8630-4E9D-882C-929BF85E63F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361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6D4E9-8630-4E9D-882C-929BF85E63F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275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6D4E9-8630-4E9D-882C-929BF85E63F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069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6D4E9-8630-4E9D-882C-929BF85E63F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537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6D4E9-8630-4E9D-882C-929BF85E63F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3938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6D4E9-8630-4E9D-882C-929BF85E63F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3814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6D4E9-8630-4E9D-882C-929BF85E63F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3214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6D4E9-8630-4E9D-882C-929BF85E63F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353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6D4E9-8630-4E9D-882C-929BF85E63F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857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4265047-0BD3-4BB2-8CB9-EF0676811F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77" y="1170399"/>
            <a:ext cx="4502989" cy="45068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D88C63-01F5-43A4-B7A5-4A1EDFE464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65130" y="329938"/>
            <a:ext cx="5703215" cy="3208306"/>
          </a:xfrm>
        </p:spPr>
        <p:txBody>
          <a:bodyPr anchor="b" anchorCtr="0"/>
          <a:lstStyle>
            <a:lvl1pPr algn="l">
              <a:defRPr sz="4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434203-68F5-462B-A213-2CCE4936BC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65130" y="3962125"/>
            <a:ext cx="5703215" cy="1026522"/>
          </a:xfrm>
        </p:spPr>
        <p:txBody>
          <a:bodyPr anchor="t" anchorCtr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429E04-A880-49D8-A286-F9022850B0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77" y="1170399"/>
            <a:ext cx="4502989" cy="4506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108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CC9A7-6E08-4837-9FDE-6B1867572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B5296-26BF-41A3-9CF8-222D8DD5D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9200" y="2045616"/>
            <a:ext cx="4644000" cy="38439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41A753-512E-43D6-A0B1-588C7D5378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47355" y="2045616"/>
            <a:ext cx="4644000" cy="38439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AB804B-D2F1-4AF1-8B1B-830A363A3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24DCF2-ECCB-4C10-BFBD-F7DBCCFE8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 by Sara Partanen/KEO-50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4EF389-B93C-411B-BF9F-9CFC687C8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55B6-25B1-452C-9F25-C7185A4DD2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AD010FA-0F28-4F8C-AF9D-91CCCE228FF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48793" y="1681163"/>
            <a:ext cx="4644000" cy="364453"/>
          </a:xfrm>
        </p:spPr>
        <p:txBody>
          <a:bodyPr anchor="b"/>
          <a:lstStyle>
            <a:lvl1pPr marL="0" indent="0">
              <a:buNone/>
              <a:defRPr sz="2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FE36B7B-EB2B-4810-8724-B772550A59E5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5346000" y="1681163"/>
            <a:ext cx="4644000" cy="364453"/>
          </a:xfrm>
        </p:spPr>
        <p:txBody>
          <a:bodyPr anchor="b"/>
          <a:lstStyle>
            <a:lvl1pPr marL="0" indent="0">
              <a:buNone/>
              <a:defRPr sz="2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55DB0B4-C4A6-4F81-A4D8-AF4CF0274D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702" y="297824"/>
            <a:ext cx="1177990" cy="117667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E374033-D5CF-4771-811C-9BCB71CDE1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702" y="297824"/>
            <a:ext cx="1177990" cy="117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370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1D7BC-5B4E-4BD3-9FDB-1B18BD22F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399354-B0B7-401F-87EC-B5FA63C22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CB7F6-19AA-4826-B95F-642CF9A70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 by Sara Partanen/KEO-50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509DBC-2906-4E97-81B2-700FE7D31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55B6-25B1-452C-9F25-C7185A4DD2DC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98401D-2E3E-4E3C-B75B-7B79E373F89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8920" y="301688"/>
            <a:ext cx="1206573" cy="12066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86CE0B6-11E4-4028-9A75-D0C324739A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8920" y="301688"/>
            <a:ext cx="1206573" cy="120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388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1D7BC-5B4E-4BD3-9FDB-1B18BD22F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399354-B0B7-401F-87EC-B5FA63C22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CB7F6-19AA-4826-B95F-642CF9A70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 by Sara Partanen/KEO-50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509DBC-2906-4E97-81B2-700FE7D31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55B6-25B1-452C-9F25-C7185A4DD2D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1D6B02-D9E1-4424-AA00-C86351B5B6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702" y="297824"/>
            <a:ext cx="1177990" cy="11766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FA96DB5-A054-403D-B154-0E16DC5BF0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702" y="297824"/>
            <a:ext cx="1177990" cy="117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440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C88069-3040-4BE1-BBB7-3C7F02F0E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588D96-FF72-43AD-B15E-D0D8AF805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 by Sara Partanen/KEO-50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63EA64-121F-4C1A-BDE9-ABAFE2D61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55B6-25B1-452C-9F25-C7185A4DD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156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CC9A7-6E08-4837-9FDE-6B1867572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B5296-26BF-41A3-9CF8-222D8DD5D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9200" y="1666800"/>
            <a:ext cx="4644000" cy="4222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41A753-512E-43D6-A0B1-588C7D5378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47355" y="1666800"/>
            <a:ext cx="4644000" cy="4222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AB804B-D2F1-4AF1-8B1B-830A363A3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24DCF2-ECCB-4C10-BFBD-F7DBCCFE8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 by Sara Partanen/KEO-50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4EF389-B93C-411B-BF9F-9CFC687C8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55B6-25B1-452C-9F25-C7185A4DD2DC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61FD3F8-B3C5-43B7-BE9E-555CF282A5A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8920" y="301688"/>
            <a:ext cx="1206573" cy="120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162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CC9A7-6E08-4837-9FDE-6B1867572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B5296-26BF-41A3-9CF8-222D8DD5D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9200" y="1666800"/>
            <a:ext cx="4644000" cy="4222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41A753-512E-43D6-A0B1-588C7D5378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47355" y="1666800"/>
            <a:ext cx="4644000" cy="4222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AB804B-D2F1-4AF1-8B1B-830A363A3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24DCF2-ECCB-4C10-BFBD-F7DBCCFE8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 by Sara Partanen/KEO-50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4EF389-B93C-411B-BF9F-9CFC687C8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55B6-25B1-452C-9F25-C7185A4DD2D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4A6EFC-8412-48CC-9C4B-A7F42F4416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702" y="297824"/>
            <a:ext cx="1177990" cy="117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1752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CC9A7-6E08-4837-9FDE-6B1867572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B5296-26BF-41A3-9CF8-222D8DD5D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9200" y="2045616"/>
            <a:ext cx="4644000" cy="38439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41A753-512E-43D6-A0B1-588C7D5378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47355" y="2045616"/>
            <a:ext cx="4644000" cy="38439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AB804B-D2F1-4AF1-8B1B-830A363A3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24DCF2-ECCB-4C10-BFBD-F7DBCCFE8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 by Sara Partanen/KEO-50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4EF389-B93C-411B-BF9F-9CFC687C8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55B6-25B1-452C-9F25-C7185A4DD2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AD010FA-0F28-4F8C-AF9D-91CCCE228FF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48793" y="1681163"/>
            <a:ext cx="4644000" cy="364453"/>
          </a:xfrm>
        </p:spPr>
        <p:txBody>
          <a:bodyPr anchor="b"/>
          <a:lstStyle>
            <a:lvl1pPr marL="0" indent="0">
              <a:buNone/>
              <a:defRPr sz="2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FE36B7B-EB2B-4810-8724-B772550A59E5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5346000" y="1681163"/>
            <a:ext cx="4644000" cy="364453"/>
          </a:xfrm>
        </p:spPr>
        <p:txBody>
          <a:bodyPr anchor="b"/>
          <a:lstStyle>
            <a:lvl1pPr marL="0" indent="0">
              <a:buNone/>
              <a:defRPr sz="2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C6713BB-36FB-4945-9215-92191420A0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8920" y="301688"/>
            <a:ext cx="1206573" cy="120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0804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CC9A7-6E08-4837-9FDE-6B1867572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B5296-26BF-41A3-9CF8-222D8DD5D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9200" y="2045616"/>
            <a:ext cx="4644000" cy="38439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41A753-512E-43D6-A0B1-588C7D5378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47355" y="2045616"/>
            <a:ext cx="4644000" cy="38439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AB804B-D2F1-4AF1-8B1B-830A363A3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24DCF2-ECCB-4C10-BFBD-F7DBCCFE8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 by Sara Partanen/KEO-50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4EF389-B93C-411B-BF9F-9CFC687C8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55B6-25B1-452C-9F25-C7185A4DD2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AD010FA-0F28-4F8C-AF9D-91CCCE228FF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48793" y="1681163"/>
            <a:ext cx="4644000" cy="364453"/>
          </a:xfrm>
        </p:spPr>
        <p:txBody>
          <a:bodyPr anchor="b"/>
          <a:lstStyle>
            <a:lvl1pPr marL="0" indent="0">
              <a:buNone/>
              <a:defRPr sz="2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FE36B7B-EB2B-4810-8724-B772550A59E5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5346000" y="1681163"/>
            <a:ext cx="4644000" cy="364453"/>
          </a:xfrm>
        </p:spPr>
        <p:txBody>
          <a:bodyPr anchor="b"/>
          <a:lstStyle>
            <a:lvl1pPr marL="0" indent="0">
              <a:buNone/>
              <a:defRPr sz="2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55DB0B4-C4A6-4F81-A4D8-AF4CF0274D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702" y="297824"/>
            <a:ext cx="1177990" cy="117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663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7">
            <a:extLst>
              <a:ext uri="{FF2B5EF4-FFF2-40B4-BE49-F238E27FC236}">
                <a16:creationId xmlns:a16="http://schemas.microsoft.com/office/drawing/2014/main" id="{504C1862-C109-4DBA-A410-5E4F500E19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35" y="1165301"/>
            <a:ext cx="4598336" cy="45671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D88C63-01F5-43A4-B7A5-4A1EDFE464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65130" y="329938"/>
            <a:ext cx="5703215" cy="3208306"/>
          </a:xfrm>
        </p:spPr>
        <p:txBody>
          <a:bodyPr anchor="b" anchorCtr="0"/>
          <a:lstStyle>
            <a:lvl1pPr algn="l">
              <a:defRPr sz="4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434203-68F5-462B-A213-2CCE4936BC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65130" y="3962125"/>
            <a:ext cx="5703215" cy="1026522"/>
          </a:xfrm>
        </p:spPr>
        <p:txBody>
          <a:bodyPr anchor="t" anchorCtr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5179D548-3D25-4ED7-87AD-1EE04D15C0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35" y="1165301"/>
            <a:ext cx="4598336" cy="456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94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88C63-01F5-43A4-B7A5-4A1EDFE464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65130" y="329938"/>
            <a:ext cx="5703215" cy="3208306"/>
          </a:xfrm>
        </p:spPr>
        <p:txBody>
          <a:bodyPr anchor="b" anchorCtr="0"/>
          <a:lstStyle>
            <a:lvl1pPr algn="l">
              <a:defRPr sz="4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434203-68F5-462B-A213-2CCE4936BC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65130" y="3962125"/>
            <a:ext cx="5703215" cy="1026522"/>
          </a:xfrm>
        </p:spPr>
        <p:txBody>
          <a:bodyPr anchor="t" anchorCtr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16" name="Picture 7">
            <a:extLst>
              <a:ext uri="{FF2B5EF4-FFF2-40B4-BE49-F238E27FC236}">
                <a16:creationId xmlns:a16="http://schemas.microsoft.com/office/drawing/2014/main" id="{F31A8CCC-F8E6-4764-A454-3C5B83C504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00" y="1206629"/>
            <a:ext cx="4520276" cy="4482000"/>
          </a:xfrm>
          <a:prstGeom prst="rect">
            <a:avLst/>
          </a:prstGeom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B1310D13-9125-4EF2-829A-FECA7B330D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00" y="1206629"/>
            <a:ext cx="4520276" cy="448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632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animated">
    <p:bg>
      <p:bgPr>
        <a:solidFill>
          <a:srgbClr val="FEFC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8A0B74-C091-42B0-B94E-1D1B0C0183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90" y="933253"/>
            <a:ext cx="4996990" cy="4996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D88C63-01F5-43A4-B7A5-4A1EDFE464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65130" y="329938"/>
            <a:ext cx="5703215" cy="3208306"/>
          </a:xfrm>
        </p:spPr>
        <p:txBody>
          <a:bodyPr anchor="b" anchorCtr="0"/>
          <a:lstStyle>
            <a:lvl1pPr algn="l">
              <a:defRPr sz="4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434203-68F5-462B-A213-2CCE4936BC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65130" y="3962125"/>
            <a:ext cx="5703215" cy="1026522"/>
          </a:xfrm>
        </p:spPr>
        <p:txBody>
          <a:bodyPr anchor="t" anchorCtr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614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11A6F-356E-4B1D-A274-64BCC9F80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EC000-5EF1-4E93-BFE6-1A370618A3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06BC0-D026-41FD-84FF-4E0413275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F7CB89-4878-4A18-A48D-2DEED25B8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 by Sara Partanen/KEO-50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107EE3-D0E9-4108-9678-96AED8A3A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55B6-25B1-452C-9F25-C7185A4DD2D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C79A72-F4FC-43D7-AC4C-4849A23ED53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8920" y="301688"/>
            <a:ext cx="1206573" cy="12066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64B64D8-00EF-40E4-9057-DB7405ED824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8920" y="301688"/>
            <a:ext cx="1206573" cy="120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834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11A6F-356E-4B1D-A274-64BCC9F80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EC000-5EF1-4E93-BFE6-1A370618A3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06BC0-D026-41FD-84FF-4E0413275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F7CB89-4878-4A18-A48D-2DEED25B8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 by Sara Partanen/KEO-50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107EE3-D0E9-4108-9678-96AED8A3A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55B6-25B1-452C-9F25-C7185A4DD2DC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39100C-6792-4A09-B2C6-F2E19BB220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702" y="297824"/>
            <a:ext cx="1177990" cy="11766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CEDF0CB-C943-49EA-81EE-9AC04D87DF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702" y="297824"/>
            <a:ext cx="1177990" cy="117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840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CC9A7-6E08-4837-9FDE-6B1867572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B5296-26BF-41A3-9CF8-222D8DD5D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9200" y="1666800"/>
            <a:ext cx="4644000" cy="4222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41A753-512E-43D6-A0B1-588C7D5378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47355" y="1666800"/>
            <a:ext cx="4644000" cy="4222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AB804B-D2F1-4AF1-8B1B-830A363A3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24DCF2-ECCB-4C10-BFBD-F7DBCCFE8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 by Sara Partanen/KEO-50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4EF389-B93C-411B-BF9F-9CFC687C8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55B6-25B1-452C-9F25-C7185A4DD2DC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61FD3F8-B3C5-43B7-BE9E-555CF282A5A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8920" y="301688"/>
            <a:ext cx="1206573" cy="12066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DF6115-8191-4276-9420-5B8979979CC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8920" y="301688"/>
            <a:ext cx="1206573" cy="120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202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CC9A7-6E08-4837-9FDE-6B1867572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B5296-26BF-41A3-9CF8-222D8DD5D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9200" y="1666800"/>
            <a:ext cx="4644000" cy="4222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41A753-512E-43D6-A0B1-588C7D5378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47355" y="1666800"/>
            <a:ext cx="4644000" cy="4222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AB804B-D2F1-4AF1-8B1B-830A363A3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24DCF2-ECCB-4C10-BFBD-F7DBCCFE8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 by Sara Partanen/KEO-50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4EF389-B93C-411B-BF9F-9CFC687C8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55B6-25B1-452C-9F25-C7185A4DD2D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4A6EFC-8412-48CC-9C4B-A7F42F4416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702" y="297824"/>
            <a:ext cx="1177990" cy="11766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9B987ED-7E1F-4E51-B1A2-275959802A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702" y="297824"/>
            <a:ext cx="1177990" cy="117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251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CC9A7-6E08-4837-9FDE-6B1867572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B5296-26BF-41A3-9CF8-222D8DD5D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9200" y="2045616"/>
            <a:ext cx="4644000" cy="38439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41A753-512E-43D6-A0B1-588C7D5378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47355" y="2045616"/>
            <a:ext cx="4644000" cy="38439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AB804B-D2F1-4AF1-8B1B-830A363A3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24DCF2-ECCB-4C10-BFBD-F7DBCCFE8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 by Sara Partanen/KEO-50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4EF389-B93C-411B-BF9F-9CFC687C8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55B6-25B1-452C-9F25-C7185A4DD2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AD010FA-0F28-4F8C-AF9D-91CCCE228FF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48793" y="1681163"/>
            <a:ext cx="4644000" cy="364453"/>
          </a:xfrm>
        </p:spPr>
        <p:txBody>
          <a:bodyPr anchor="b"/>
          <a:lstStyle>
            <a:lvl1pPr marL="0" indent="0">
              <a:buNone/>
              <a:defRPr sz="2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FE36B7B-EB2B-4810-8724-B772550A59E5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5346000" y="1681163"/>
            <a:ext cx="4644000" cy="364453"/>
          </a:xfrm>
        </p:spPr>
        <p:txBody>
          <a:bodyPr anchor="b"/>
          <a:lstStyle>
            <a:lvl1pPr marL="0" indent="0">
              <a:buNone/>
              <a:defRPr sz="22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C6713BB-36FB-4945-9215-92191420A0E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8920" y="301688"/>
            <a:ext cx="1206573" cy="12066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51028D-F2E3-4991-8329-A3A68F1D7D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8920" y="301688"/>
            <a:ext cx="1206573" cy="120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594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21DA52-B31A-4E4D-85C0-C53D5631B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792" y="565608"/>
            <a:ext cx="8893820" cy="105700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BFBBDE-67B4-496F-8A41-4550F8B92B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8792" y="1667436"/>
            <a:ext cx="8893820" cy="42243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2B49C8-C913-48DA-ADA3-F6601BFC73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63613" y="6202837"/>
            <a:ext cx="1017310" cy="28280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lnSpc>
                <a:spcPct val="90000"/>
              </a:lnSpc>
              <a:defRPr sz="145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780A60-6033-4A23-BD09-88E0782AF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8793" y="6202837"/>
            <a:ext cx="7334052" cy="28280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lnSpc>
                <a:spcPct val="90000"/>
              </a:lnSpc>
              <a:defRPr sz="145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Design by Sara Partanen/KEO-50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2CF29C-553D-4FD2-816E-E39E0F613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36111" y="6203163"/>
            <a:ext cx="1017310" cy="28379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45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26655B6-25B1-452C-9F25-C7185A4DD2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890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8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63" r:id="rId14"/>
    <p:sldLayoutId id="2147483664" r:id="rId15"/>
    <p:sldLayoutId id="2147483652" r:id="rId16"/>
    <p:sldLayoutId id="2147483665" r:id="rId1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1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79388" indent="-179388" algn="l" defTabSz="914400" rtl="0" eaLnBrk="1" latinLnBrk="0" hangingPunct="1">
        <a:lnSpc>
          <a:spcPct val="100000"/>
        </a:lnSpc>
        <a:spcBef>
          <a:spcPts val="1000"/>
        </a:spcBef>
        <a:spcAft>
          <a:spcPts val="0"/>
        </a:spcAft>
        <a:buFont typeface="Arial" panose="020B0604020202020204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447675" indent="-268288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2pPr>
      <a:lvl3pPr marL="627063" indent="-179388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896938" indent="-179388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076325" indent="-179388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07/978-3-030-78853-7_16" TargetMode="External"/><Relationship Id="rId13" Type="http://schemas.openxmlformats.org/officeDocument/2006/relationships/hyperlink" Target="https://pubs.iied.org/17713IIED/" TargetMode="External"/><Relationship Id="rId3" Type="http://schemas.openxmlformats.org/officeDocument/2006/relationships/hyperlink" Target="https://julkaisut.valtioneuvosto.fi/handle/10024/164657" TargetMode="External"/><Relationship Id="rId7" Type="http://schemas.openxmlformats.org/officeDocument/2006/relationships/hyperlink" Target="https://tietokayttoon.fi/julkaisu?pubid=30301" TargetMode="External"/><Relationship Id="rId12" Type="http://schemas.openxmlformats.org/officeDocument/2006/relationships/hyperlink" Target="https://www.iied.org/17739iied" TargetMode="External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julkaisut.valtioneuvosto.fi/handle/10024/161601" TargetMode="External"/><Relationship Id="rId11" Type="http://schemas.openxmlformats.org/officeDocument/2006/relationships/hyperlink" Target="https://um.fi/documents/384998/0/Practical_tips_for_supporting_evaluation_capacity_and_systems.pdf/d1ed61b4-4e5a-0198-6f86-4c6766ae8887?t=1678449920584" TargetMode="External"/><Relationship Id="rId5" Type="http://schemas.openxmlformats.org/officeDocument/2006/relationships/hyperlink" Target="https://julkaisut.valtioneuvosto.fi/handle/10024/162268" TargetMode="External"/><Relationship Id="rId15" Type="http://schemas.openxmlformats.org/officeDocument/2006/relationships/image" Target="../media/image15.png"/><Relationship Id="rId10" Type="http://schemas.openxmlformats.org/officeDocument/2006/relationships/hyperlink" Target="https://valtioneuvosto.fi/en/-/development-policy-committee-s-message-to-government-formation-negotiators-in-2023-new-government-must-strengthen-finland-s-global-responsibility-and-impact" TargetMode="External"/><Relationship Id="rId4" Type="http://schemas.openxmlformats.org/officeDocument/2006/relationships/hyperlink" Target="https://julkaisut.valtioneuvosto.fi/bitstream/handle/10024/164657/7-2023-Assessing%20the%20implementation%20of%20the%20Agenda2030%20in%20Finland.pdf?sequence=6&amp;isAllowed=y" TargetMode="External"/><Relationship Id="rId9" Type="http://schemas.openxmlformats.org/officeDocument/2006/relationships/hyperlink" Target="https://kestavakehitys.fi/en/frontpage" TargetMode="External"/><Relationship Id="rId1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Session: Country-led Evaluations and the SDGs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 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Finland Case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65130" y="3753854"/>
            <a:ext cx="5703215" cy="2358188"/>
          </a:xfrm>
        </p:spPr>
        <p:txBody>
          <a:bodyPr>
            <a:normAutofit fontScale="92500" lnSpcReduction="20000"/>
          </a:bodyPr>
          <a:lstStyle/>
          <a:p>
            <a:endParaRPr lang="fi-FI" dirty="0" smtClean="0"/>
          </a:p>
          <a:p>
            <a:r>
              <a:rPr lang="fi-FI" dirty="0" smtClean="0"/>
              <a:t>Nea-Mari Heinonen</a:t>
            </a:r>
          </a:p>
          <a:p>
            <a:r>
              <a:rPr lang="fi-FI" dirty="0" err="1" smtClean="0"/>
              <a:t>Development</a:t>
            </a:r>
            <a:r>
              <a:rPr lang="fi-FI" dirty="0" smtClean="0"/>
              <a:t> Evaluation </a:t>
            </a:r>
            <a:r>
              <a:rPr lang="fi-FI" dirty="0" err="1" smtClean="0"/>
              <a:t>Unit</a:t>
            </a:r>
            <a:endParaRPr lang="fi-FI" dirty="0" smtClean="0"/>
          </a:p>
          <a:p>
            <a:r>
              <a:rPr lang="fi-FI" dirty="0" smtClean="0"/>
              <a:t>MFA Finland</a:t>
            </a:r>
          </a:p>
          <a:p>
            <a:endParaRPr lang="fi-FI" dirty="0" smtClean="0"/>
          </a:p>
          <a:p>
            <a:r>
              <a:rPr lang="fi-FI" dirty="0" smtClean="0"/>
              <a:t>NEC 2024 Beijing</a:t>
            </a:r>
          </a:p>
        </p:txBody>
      </p:sp>
    </p:spTree>
    <p:extLst>
      <p:ext uri="{BB962C8B-B14F-4D97-AF65-F5344CB8AC3E}">
        <p14:creationId xmlns:p14="http://schemas.microsoft.com/office/powerpoint/2010/main" val="296423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48793" y="574702"/>
            <a:ext cx="10684165" cy="881119"/>
          </a:xfrm>
        </p:spPr>
        <p:txBody>
          <a:bodyPr/>
          <a:lstStyle/>
          <a:p>
            <a:r>
              <a:rPr lang="en-US" sz="3200" dirty="0" smtClean="0">
                <a:solidFill>
                  <a:srgbClr val="0070C0"/>
                </a:solidFill>
              </a:rPr>
              <a:t>Discussion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smtClean="0">
                <a:solidFill>
                  <a:srgbClr val="0070C0"/>
                </a:solidFill>
              </a:rPr>
              <a:t>-  Reflecting on your own working context..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18147" y="1666875"/>
            <a:ext cx="10081628" cy="422433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What do you think would be needed to initiate a  country-led SDG evaluation? </a:t>
            </a:r>
          </a:p>
          <a:p>
            <a:r>
              <a:rPr lang="en-US" sz="3600" dirty="0" smtClean="0"/>
              <a:t>What could be the existing assets or capabilities that could be leveraged to build buy-in and momentum?</a:t>
            </a:r>
          </a:p>
          <a:p>
            <a:r>
              <a:rPr lang="en-US" sz="3600" dirty="0" smtClean="0"/>
              <a:t> What do you think could be the first steps and by what </a:t>
            </a:r>
            <a:r>
              <a:rPr lang="en-US" sz="3600" dirty="0" err="1" smtClean="0"/>
              <a:t>organisation</a:t>
            </a:r>
            <a:r>
              <a:rPr lang="en-US" sz="3600" dirty="0" smtClean="0"/>
              <a:t>? 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7839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3746" y="197811"/>
            <a:ext cx="4748129" cy="641633"/>
          </a:xfrm>
        </p:spPr>
        <p:txBody>
          <a:bodyPr/>
          <a:lstStyle/>
          <a:p>
            <a:r>
              <a:rPr lang="fi-FI" dirty="0" smtClean="0">
                <a:solidFill>
                  <a:srgbClr val="0070C0"/>
                </a:solidFill>
              </a:rPr>
              <a:t>In </a:t>
            </a:r>
            <a:r>
              <a:rPr lang="fi-FI" dirty="0" err="1" smtClean="0">
                <a:solidFill>
                  <a:srgbClr val="0070C0"/>
                </a:solidFill>
              </a:rPr>
              <a:t>the</a:t>
            </a:r>
            <a:r>
              <a:rPr lang="fi-FI" dirty="0" smtClean="0">
                <a:solidFill>
                  <a:srgbClr val="0070C0"/>
                </a:solidFill>
              </a:rPr>
              <a:t> Finland case…</a:t>
            </a:r>
            <a:endParaRPr lang="fi-FI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2046288"/>
            <a:ext cx="4643438" cy="3843337"/>
          </a:xfrm>
        </p:spPr>
        <p:txBody>
          <a:bodyPr/>
          <a:lstStyle/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4681214" y="640447"/>
            <a:ext cx="7111539" cy="6156000"/>
          </a:xfrm>
        </p:spPr>
        <p:txBody>
          <a:bodyPr>
            <a:noAutofit/>
          </a:bodyPr>
          <a:lstStyle/>
          <a:p>
            <a:pPr lvl="0"/>
            <a:r>
              <a:rPr lang="en-US" sz="1500" dirty="0" smtClean="0">
                <a:solidFill>
                  <a:schemeClr val="tx1"/>
                </a:solidFill>
              </a:rPr>
              <a:t>Political </a:t>
            </a:r>
            <a:r>
              <a:rPr lang="en-US" sz="1500" dirty="0">
                <a:solidFill>
                  <a:schemeClr val="tx1"/>
                </a:solidFill>
              </a:rPr>
              <a:t>will that is based on national commitments beyond party politics</a:t>
            </a:r>
            <a:endParaRPr lang="fi-FI" sz="1500" dirty="0">
              <a:solidFill>
                <a:schemeClr val="tx1"/>
              </a:solidFill>
            </a:endParaRPr>
          </a:p>
          <a:p>
            <a:pPr lvl="0"/>
            <a:r>
              <a:rPr lang="en-US" sz="1500" dirty="0">
                <a:solidFill>
                  <a:schemeClr val="tx1"/>
                </a:solidFill>
              </a:rPr>
              <a:t>Government </a:t>
            </a:r>
            <a:r>
              <a:rPr lang="en-US" sz="1500" dirty="0" err="1">
                <a:solidFill>
                  <a:schemeClr val="tx1"/>
                </a:solidFill>
              </a:rPr>
              <a:t>Programmes</a:t>
            </a:r>
            <a:r>
              <a:rPr lang="en-US" sz="1500" dirty="0">
                <a:solidFill>
                  <a:schemeClr val="tx1"/>
                </a:solidFill>
              </a:rPr>
              <a:t> that supported all three dimensions of sustainability as well as evaluation </a:t>
            </a:r>
            <a:endParaRPr lang="fi-FI" sz="1500" dirty="0">
              <a:solidFill>
                <a:schemeClr val="tx1"/>
              </a:solidFill>
            </a:endParaRPr>
          </a:p>
          <a:p>
            <a:pPr lvl="0"/>
            <a:r>
              <a:rPr lang="en-US" sz="1500" dirty="0">
                <a:solidFill>
                  <a:schemeClr val="tx1"/>
                </a:solidFill>
              </a:rPr>
              <a:t>Policy environment that incorporates Agenda2030 and the SDGs</a:t>
            </a:r>
            <a:endParaRPr lang="fi-FI" sz="1500" dirty="0">
              <a:solidFill>
                <a:schemeClr val="tx1"/>
              </a:solidFill>
            </a:endParaRPr>
          </a:p>
          <a:p>
            <a:pPr lvl="0"/>
            <a:r>
              <a:rPr lang="en-US" sz="1500" dirty="0">
                <a:solidFill>
                  <a:schemeClr val="tx1"/>
                </a:solidFill>
              </a:rPr>
              <a:t>Evaluation was included in the national implementation plan of Agenda2030</a:t>
            </a:r>
            <a:endParaRPr lang="fi-FI" sz="1500" dirty="0">
              <a:solidFill>
                <a:schemeClr val="tx1"/>
              </a:solidFill>
            </a:endParaRPr>
          </a:p>
          <a:p>
            <a:pPr lvl="0"/>
            <a:r>
              <a:rPr lang="en-US" sz="1500" dirty="0">
                <a:solidFill>
                  <a:schemeClr val="tx1"/>
                </a:solidFill>
              </a:rPr>
              <a:t>Obligation from the Government to regularly report to the Parliament on implementation the Agenda2030  </a:t>
            </a:r>
            <a:endParaRPr lang="fi-FI" sz="1500" dirty="0">
              <a:solidFill>
                <a:schemeClr val="tx1"/>
              </a:solidFill>
            </a:endParaRPr>
          </a:p>
          <a:p>
            <a:pPr lvl="0"/>
            <a:r>
              <a:rPr lang="en-US" sz="1500" dirty="0">
                <a:solidFill>
                  <a:schemeClr val="tx1"/>
                </a:solidFill>
              </a:rPr>
              <a:t>Trust between the Ministries and strong cross-administrational leadership</a:t>
            </a:r>
            <a:endParaRPr lang="fi-FI" sz="1500" dirty="0">
              <a:solidFill>
                <a:schemeClr val="tx1"/>
              </a:solidFill>
            </a:endParaRPr>
          </a:p>
          <a:p>
            <a:pPr lvl="0"/>
            <a:r>
              <a:rPr lang="en-US" sz="1500" dirty="0">
                <a:solidFill>
                  <a:schemeClr val="tx1"/>
                </a:solidFill>
              </a:rPr>
              <a:t>A positive and collaborative whole-of-society approach to implementing the Agenda2030 </a:t>
            </a:r>
            <a:endParaRPr lang="fi-FI" sz="1500" dirty="0">
              <a:solidFill>
                <a:schemeClr val="tx1"/>
              </a:solidFill>
            </a:endParaRPr>
          </a:p>
          <a:p>
            <a:pPr lvl="0"/>
            <a:r>
              <a:rPr lang="en-US" sz="1500" dirty="0">
                <a:solidFill>
                  <a:schemeClr val="tx1"/>
                </a:solidFill>
              </a:rPr>
              <a:t>Participatory nature of initial discussions and preparations as well as the evaluation approach </a:t>
            </a:r>
            <a:endParaRPr lang="fi-FI" sz="1500" dirty="0">
              <a:solidFill>
                <a:schemeClr val="tx1"/>
              </a:solidFill>
            </a:endParaRPr>
          </a:p>
          <a:p>
            <a:pPr lvl="0"/>
            <a:r>
              <a:rPr lang="en-US" sz="1500" dirty="0">
                <a:solidFill>
                  <a:schemeClr val="tx1"/>
                </a:solidFill>
              </a:rPr>
              <a:t>Culture of knowledge-based decision-making</a:t>
            </a:r>
            <a:endParaRPr lang="fi-FI" sz="1500" dirty="0">
              <a:solidFill>
                <a:schemeClr val="tx1"/>
              </a:solidFill>
            </a:endParaRPr>
          </a:p>
          <a:p>
            <a:pPr lvl="0"/>
            <a:r>
              <a:rPr lang="en-US" sz="1500" dirty="0">
                <a:solidFill>
                  <a:schemeClr val="tx1"/>
                </a:solidFill>
              </a:rPr>
              <a:t>Timing and alignment with parliamentary elections </a:t>
            </a:r>
            <a:endParaRPr lang="fi-FI" sz="1500" dirty="0">
              <a:solidFill>
                <a:schemeClr val="tx1"/>
              </a:solidFill>
            </a:endParaRPr>
          </a:p>
          <a:p>
            <a:pPr lvl="0"/>
            <a:r>
              <a:rPr lang="en-US" sz="1500" dirty="0">
                <a:solidFill>
                  <a:schemeClr val="tx1"/>
                </a:solidFill>
              </a:rPr>
              <a:t>Leveraging the synergies between SDG evaluations and VNRs, including a phased approach</a:t>
            </a:r>
            <a:endParaRPr lang="fi-FI" sz="1500" dirty="0">
              <a:solidFill>
                <a:schemeClr val="tx1"/>
              </a:solidFill>
            </a:endParaRPr>
          </a:p>
          <a:p>
            <a:pPr lvl="0"/>
            <a:r>
              <a:rPr lang="en-US" sz="1500" dirty="0">
                <a:solidFill>
                  <a:schemeClr val="tx1"/>
                </a:solidFill>
              </a:rPr>
              <a:t>An entity for the funding and implementation existed under the Prime Minister’s Office for analysis assessment and research activities</a:t>
            </a:r>
            <a:endParaRPr lang="fi-FI" sz="1500" dirty="0">
              <a:solidFill>
                <a:schemeClr val="tx1"/>
              </a:solidFill>
            </a:endParaRPr>
          </a:p>
          <a:p>
            <a:pPr lvl="0"/>
            <a:r>
              <a:rPr lang="en-US" sz="1500" dirty="0">
                <a:solidFill>
                  <a:schemeClr val="tx1"/>
                </a:solidFill>
              </a:rPr>
              <a:t>A 30-year history of implementing sustainable development-related politics </a:t>
            </a:r>
            <a:endParaRPr lang="fi-FI" sz="15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4294967295"/>
          </p:nvPr>
        </p:nvSpPr>
        <p:spPr>
          <a:xfrm>
            <a:off x="196850" y="1371104"/>
            <a:ext cx="4645025" cy="363537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Planning the first evaluation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4294967295"/>
          </p:nvPr>
        </p:nvSpPr>
        <p:spPr>
          <a:xfrm>
            <a:off x="4997869" y="222613"/>
            <a:ext cx="4643437" cy="3635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The facilitating contextual factors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6444" y="1804838"/>
            <a:ext cx="41149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Initial discussions on the evaluation between ministries and other parties started already in </a:t>
            </a:r>
            <a:r>
              <a:rPr lang="en-US" sz="2200" dirty="0" smtClean="0"/>
              <a:t>2017. </a:t>
            </a:r>
          </a:p>
          <a:p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Planning started in 2018 under the leadership of the Prime Minister's Office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i-FI" sz="2200" dirty="0" smtClean="0"/>
              <a:t> </a:t>
            </a:r>
            <a:r>
              <a:rPr lang="fi-FI" sz="2200" dirty="0" err="1" smtClean="0"/>
              <a:t>Funding</a:t>
            </a:r>
            <a:r>
              <a:rPr lang="fi-FI" sz="2200" dirty="0" smtClean="0"/>
              <a:t> </a:t>
            </a:r>
            <a:r>
              <a:rPr lang="fi-FI" sz="2200" dirty="0" err="1" smtClean="0"/>
              <a:t>was</a:t>
            </a:r>
            <a:r>
              <a:rPr lang="fi-FI" sz="2200" dirty="0" smtClean="0"/>
              <a:t> </a:t>
            </a:r>
            <a:r>
              <a:rPr lang="fi-FI" sz="2200" dirty="0" err="1" smtClean="0"/>
              <a:t>secured</a:t>
            </a:r>
            <a:r>
              <a:rPr lang="fi-FI" sz="2200" dirty="0" smtClean="0"/>
              <a:t> </a:t>
            </a:r>
            <a:r>
              <a:rPr lang="fi-FI" sz="2200" dirty="0" err="1"/>
              <a:t>by</a:t>
            </a:r>
            <a:r>
              <a:rPr lang="fi-FI" sz="2200" dirty="0"/>
              <a:t> </a:t>
            </a:r>
            <a:r>
              <a:rPr lang="fi-FI" sz="2200" dirty="0" err="1"/>
              <a:t>the</a:t>
            </a:r>
            <a:r>
              <a:rPr lang="fi-FI" sz="2200" dirty="0"/>
              <a:t> </a:t>
            </a:r>
            <a:r>
              <a:rPr lang="en-US" sz="2200" dirty="0" smtClean="0"/>
              <a:t>Government’s </a:t>
            </a:r>
            <a:r>
              <a:rPr lang="en-US" sz="2200" dirty="0"/>
              <a:t>analysis, assessment and research </a:t>
            </a:r>
            <a:r>
              <a:rPr lang="en-US" sz="2200" dirty="0" smtClean="0"/>
              <a:t>activities.</a:t>
            </a:r>
            <a:endParaRPr lang="en-US" sz="2200" dirty="0"/>
          </a:p>
        </p:txBody>
      </p:sp>
      <p:sp>
        <p:nvSpPr>
          <p:cNvPr id="9" name="Vertical Scroll 8"/>
          <p:cNvSpPr/>
          <p:nvPr/>
        </p:nvSpPr>
        <p:spPr>
          <a:xfrm>
            <a:off x="4102768" y="168317"/>
            <a:ext cx="8039832" cy="6473115"/>
          </a:xfrm>
          <a:prstGeom prst="verticalScroll">
            <a:avLst>
              <a:gd name="adj" fmla="val 61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829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4694" y="195262"/>
            <a:ext cx="8893175" cy="1057275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Sources and links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53113" y="723900"/>
            <a:ext cx="9309100" cy="5918200"/>
          </a:xfrm>
        </p:spPr>
        <p:txBody>
          <a:bodyPr>
            <a:normAutofit fontScale="40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4200" b="1" dirty="0" smtClean="0">
                <a:solidFill>
                  <a:schemeClr val="accent3">
                    <a:lumMod val="50000"/>
                  </a:schemeClr>
                </a:solidFill>
              </a:rPr>
              <a:t>Evaluation 2022: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</a:rPr>
              <a:t>Report (in Finnish only): </a:t>
            </a: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  <a:hlinkClick r:id="rId3"/>
              </a:rPr>
              <a:t>Link</a:t>
            </a:r>
            <a:endParaRPr lang="en-US" sz="42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  <a:buFontTx/>
              <a:buChar char="-"/>
            </a:pP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</a:rPr>
              <a:t>Policy Brief (EN): </a:t>
            </a: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  <a:hlinkClick r:id="rId4"/>
              </a:rPr>
              <a:t>Link</a:t>
            </a:r>
            <a:endParaRPr lang="en-US" sz="42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42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4200" b="1" dirty="0" smtClean="0">
                <a:solidFill>
                  <a:schemeClr val="accent3">
                    <a:lumMod val="50000"/>
                  </a:schemeClr>
                </a:solidFill>
              </a:rPr>
              <a:t>VNR 2020 (EN): </a:t>
            </a: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  <a:hlinkClick r:id="rId5"/>
              </a:rPr>
              <a:t>Link</a:t>
            </a: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endParaRPr lang="en-US" sz="42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4200" b="1" dirty="0" smtClean="0">
                <a:solidFill>
                  <a:schemeClr val="accent3">
                    <a:lumMod val="50000"/>
                  </a:schemeClr>
                </a:solidFill>
              </a:rPr>
              <a:t>Evaluation 2019: 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</a:rPr>
              <a:t>Report (in Finnish only): </a:t>
            </a: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  <a:hlinkClick r:id="rId6"/>
              </a:rPr>
              <a:t>Link</a:t>
            </a:r>
            <a:endParaRPr lang="en-US" sz="42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  <a:buFontTx/>
              <a:buChar char="-"/>
            </a:pP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</a:rPr>
              <a:t>Policy Brief (EN): </a:t>
            </a: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  <a:hlinkClick r:id="rId7"/>
              </a:rPr>
              <a:t>Link</a:t>
            </a:r>
            <a:endParaRPr lang="en-US" sz="42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42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4200" dirty="0" err="1" smtClean="0">
                <a:solidFill>
                  <a:schemeClr val="accent3">
                    <a:lumMod val="50000"/>
                  </a:schemeClr>
                </a:solidFill>
              </a:rPr>
              <a:t>Räkköläinen</a:t>
            </a: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</a:rPr>
              <a:t> M </a:t>
            </a:r>
            <a:r>
              <a:rPr lang="en-US" sz="4200" dirty="0">
                <a:solidFill>
                  <a:schemeClr val="accent3">
                    <a:lumMod val="50000"/>
                  </a:schemeClr>
                </a:solidFill>
              </a:rPr>
              <a:t>and </a:t>
            </a: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</a:rPr>
              <a:t>Saxén A </a:t>
            </a:r>
            <a:r>
              <a:rPr lang="en-US" sz="4200" dirty="0">
                <a:solidFill>
                  <a:schemeClr val="accent3">
                    <a:lumMod val="50000"/>
                  </a:schemeClr>
                </a:solidFill>
              </a:rPr>
              <a:t>(2022). ”Pathway to the Transformative Policy of Agenda 2030: Evaluation of Finland’s Sustainable Development Policy. In: Uitto, J.I., </a:t>
            </a:r>
            <a:r>
              <a:rPr lang="en-US" sz="4200" dirty="0" err="1">
                <a:solidFill>
                  <a:schemeClr val="accent3">
                    <a:lumMod val="50000"/>
                  </a:schemeClr>
                </a:solidFill>
              </a:rPr>
              <a:t>Batra</a:t>
            </a:r>
            <a:r>
              <a:rPr lang="en-US" sz="4200" dirty="0">
                <a:solidFill>
                  <a:schemeClr val="accent3">
                    <a:lumMod val="50000"/>
                  </a:schemeClr>
                </a:solidFill>
              </a:rPr>
              <a:t>, G. (</a:t>
            </a:r>
            <a:r>
              <a:rPr lang="en-US" sz="4200" dirty="0" err="1">
                <a:solidFill>
                  <a:schemeClr val="accent3">
                    <a:lumMod val="50000"/>
                  </a:schemeClr>
                </a:solidFill>
              </a:rPr>
              <a:t>eds</a:t>
            </a:r>
            <a:r>
              <a:rPr lang="en-US" sz="4200" dirty="0">
                <a:solidFill>
                  <a:schemeClr val="accent3">
                    <a:lumMod val="50000"/>
                  </a:schemeClr>
                </a:solidFill>
              </a:rPr>
              <a:t>) Transformational Change for People and the Planet. Sustainable Development Goals Series. Springer, Cham</a:t>
            </a: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  <a:hlinkClick r:id="rId8"/>
              </a:rPr>
              <a:t>Link</a:t>
            </a: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endParaRPr lang="en-US" sz="4200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</a:rPr>
              <a:t>Finnish National Commission on Sustainable Development: </a:t>
            </a: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  <a:hlinkClick r:id="rId9"/>
              </a:rPr>
              <a:t>Link</a:t>
            </a:r>
            <a:endParaRPr lang="en-US" sz="42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4200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4200" dirty="0">
                <a:solidFill>
                  <a:schemeClr val="accent3">
                    <a:lumMod val="50000"/>
                  </a:schemeClr>
                </a:solidFill>
              </a:rPr>
              <a:t>Press release 2023, Development Policy Committee’s message to government-formation negotiations </a:t>
            </a:r>
            <a:r>
              <a:rPr lang="en-US" sz="4200" dirty="0">
                <a:solidFill>
                  <a:schemeClr val="accent3">
                    <a:lumMod val="50000"/>
                  </a:schemeClr>
                </a:solidFill>
                <a:hlinkClick r:id="rId10"/>
              </a:rPr>
              <a:t>Link</a:t>
            </a:r>
            <a:endParaRPr lang="en-US" sz="4200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42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</a:rPr>
              <a:t>MFA (2023) </a:t>
            </a:r>
            <a:r>
              <a:rPr lang="en-US" sz="4200" i="1" dirty="0" smtClean="0">
                <a:solidFill>
                  <a:schemeClr val="accent3">
                    <a:lumMod val="50000"/>
                  </a:schemeClr>
                </a:solidFill>
              </a:rPr>
              <a:t>Practical Tips for Supporting Evaluation Capacity and Systems in Partner Countries</a:t>
            </a: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  <a:hlinkClick r:id="rId11"/>
              </a:rPr>
              <a:t>Link</a:t>
            </a:r>
            <a:endParaRPr lang="en-US" sz="42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42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</a:rPr>
              <a:t>Finland </a:t>
            </a:r>
            <a:r>
              <a:rPr lang="en-US" sz="4200" dirty="0">
                <a:solidFill>
                  <a:schemeClr val="accent3">
                    <a:lumMod val="50000"/>
                  </a:schemeClr>
                </a:solidFill>
              </a:rPr>
              <a:t>case in </a:t>
            </a:r>
            <a:r>
              <a:rPr lang="en-US" sz="4200" b="1" dirty="0">
                <a:solidFill>
                  <a:schemeClr val="accent3">
                    <a:lumMod val="50000"/>
                  </a:schemeClr>
                </a:solidFill>
              </a:rPr>
              <a:t>Guidebook: </a:t>
            </a:r>
            <a:r>
              <a:rPr lang="en-US" sz="4200" i="1" dirty="0">
                <a:solidFill>
                  <a:schemeClr val="accent3">
                    <a:lumMod val="50000"/>
                  </a:schemeClr>
                </a:solidFill>
              </a:rPr>
              <a:t>Evaluation to connect national priorities with the SDGs. </a:t>
            </a: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  <a:hlinkClick r:id="rId12"/>
              </a:rPr>
              <a:t>Link</a:t>
            </a: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</a:rPr>
              <a:t> – </a:t>
            </a:r>
            <a:r>
              <a:rPr lang="en-US" sz="4200" dirty="0" smtClean="0">
                <a:solidFill>
                  <a:srgbClr val="FF0000"/>
                </a:solidFill>
              </a:rPr>
              <a:t>Updated soon in the second edition! </a:t>
            </a:r>
          </a:p>
          <a:p>
            <a:pPr marL="0" indent="0">
              <a:spcBef>
                <a:spcPts val="0"/>
              </a:spcBef>
              <a:buNone/>
            </a:pPr>
            <a:endParaRPr lang="en-US" sz="4200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4200" dirty="0">
                <a:solidFill>
                  <a:schemeClr val="accent3">
                    <a:lumMod val="50000"/>
                  </a:schemeClr>
                </a:solidFill>
              </a:rPr>
              <a:t>A briefing paper </a:t>
            </a:r>
            <a:r>
              <a:rPr lang="en-US" sz="4200" b="1" dirty="0">
                <a:solidFill>
                  <a:schemeClr val="accent3">
                    <a:lumMod val="50000"/>
                  </a:schemeClr>
                </a:solidFill>
              </a:rPr>
              <a:t>“Evaluating sustainable development: how the 2030 Agenda can help</a:t>
            </a:r>
            <a:r>
              <a:rPr lang="en-US" sz="4200" b="1" i="1" dirty="0">
                <a:solidFill>
                  <a:schemeClr val="accent3">
                    <a:lumMod val="50000"/>
                  </a:schemeClr>
                </a:solidFill>
              </a:rPr>
              <a:t>”  </a:t>
            </a: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  <a:hlinkClick r:id="rId13"/>
              </a:rPr>
              <a:t>Link</a:t>
            </a:r>
            <a:r>
              <a:rPr lang="en-US" sz="42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sz="4200" u="sng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GB" sz="4200" u="sng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fi-FI" sz="4200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GB" sz="4200" u="sng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517276" y="195738"/>
            <a:ext cx="1652558" cy="22935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431251" y="195738"/>
            <a:ext cx="1592045" cy="22825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1250" y="2870443"/>
            <a:ext cx="1592045" cy="222830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5646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165130" y="3965824"/>
            <a:ext cx="5703215" cy="764222"/>
          </a:xfrm>
        </p:spPr>
        <p:txBody>
          <a:bodyPr/>
          <a:lstStyle/>
          <a:p>
            <a:r>
              <a:rPr lang="fi-FI" dirty="0" smtClean="0"/>
              <a:t>Thank you! </a:t>
            </a:r>
            <a:br>
              <a:rPr lang="fi-FI" dirty="0" smtClean="0"/>
            </a:br>
            <a:r>
              <a:rPr lang="fi-FI" dirty="0" smtClean="0"/>
              <a:t>Kiitos! </a:t>
            </a:r>
            <a:br>
              <a:rPr lang="fi-FI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00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01396" y="332205"/>
            <a:ext cx="10325100" cy="1055688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Context and key actors of the national implementation of the Agenda 2030 in Finland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3066" y="1067691"/>
            <a:ext cx="9740340" cy="560566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1116" y="6353155"/>
            <a:ext cx="3963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100" dirty="0" err="1" smtClean="0"/>
              <a:t>Source</a:t>
            </a:r>
            <a:r>
              <a:rPr lang="fi-FI" sz="1100" dirty="0" smtClean="0"/>
              <a:t>: Evaluation 2022, </a:t>
            </a:r>
            <a:r>
              <a:rPr lang="fi-FI" sz="1100" dirty="0" err="1" smtClean="0"/>
              <a:t>Policy</a:t>
            </a:r>
            <a:r>
              <a:rPr lang="fi-FI" sz="1100" dirty="0" smtClean="0"/>
              <a:t> </a:t>
            </a:r>
            <a:r>
              <a:rPr lang="fi-FI" sz="1100" dirty="0" err="1" smtClean="0"/>
              <a:t>Brief</a:t>
            </a:r>
            <a:r>
              <a:rPr lang="fi-FI" sz="1100" dirty="0" smtClean="0"/>
              <a:t> </a:t>
            </a:r>
            <a:endParaRPr lang="fi-FI" sz="1100" dirty="0"/>
          </a:p>
        </p:txBody>
      </p:sp>
    </p:spTree>
    <p:extLst>
      <p:ext uri="{BB962C8B-B14F-4D97-AF65-F5344CB8AC3E}">
        <p14:creationId xmlns:p14="http://schemas.microsoft.com/office/powerpoint/2010/main" val="330321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Kuva 1" descr="image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894" y="786821"/>
            <a:ext cx="7978872" cy="5927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 idx="4294967295"/>
          </p:nvPr>
        </p:nvSpPr>
        <p:spPr>
          <a:xfrm>
            <a:off x="240632" y="287023"/>
            <a:ext cx="10556875" cy="1050925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Cycle of Sustainable </a:t>
            </a:r>
            <a:r>
              <a:rPr lang="en-US" dirty="0">
                <a:solidFill>
                  <a:srgbClr val="0070C0"/>
                </a:solidFill>
              </a:rPr>
              <a:t>D</a:t>
            </a:r>
            <a:r>
              <a:rPr lang="en-US" dirty="0" smtClean="0">
                <a:solidFill>
                  <a:srgbClr val="0070C0"/>
                </a:solidFill>
              </a:rPr>
              <a:t>evelopment </a:t>
            </a:r>
            <a:r>
              <a:rPr lang="en-US" dirty="0">
                <a:solidFill>
                  <a:srgbClr val="0070C0"/>
                </a:solidFill>
              </a:rPr>
              <a:t>P</a:t>
            </a:r>
            <a:r>
              <a:rPr lang="en-US" dirty="0" smtClean="0">
                <a:solidFill>
                  <a:srgbClr val="0070C0"/>
                </a:solidFill>
              </a:rPr>
              <a:t>olicy </a:t>
            </a:r>
            <a:r>
              <a:rPr lang="en-US" dirty="0">
                <a:solidFill>
                  <a:srgbClr val="0070C0"/>
                </a:solidFill>
              </a:rPr>
              <a:t>F</a:t>
            </a:r>
            <a:r>
              <a:rPr lang="en-US" dirty="0" smtClean="0">
                <a:solidFill>
                  <a:srgbClr val="0070C0"/>
                </a:solidFill>
              </a:rPr>
              <a:t>ramework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953" y="6368556"/>
            <a:ext cx="21830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100" dirty="0" err="1" smtClean="0"/>
              <a:t>Source</a:t>
            </a:r>
            <a:r>
              <a:rPr lang="fi-FI" sz="1100" dirty="0" smtClean="0"/>
              <a:t>: </a:t>
            </a:r>
            <a:r>
              <a:rPr lang="fi-FI" sz="1100" dirty="0" err="1" smtClean="0"/>
              <a:t>Guidebook</a:t>
            </a:r>
            <a:endParaRPr lang="fi-FI" sz="1100" dirty="0"/>
          </a:p>
        </p:txBody>
      </p:sp>
    </p:spTree>
    <p:extLst>
      <p:ext uri="{BB962C8B-B14F-4D97-AF65-F5344CB8AC3E}">
        <p14:creationId xmlns:p14="http://schemas.microsoft.com/office/powerpoint/2010/main" val="327028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49354" y="349231"/>
            <a:ext cx="8893175" cy="1057275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SDG evaluations and VNRs informing each other 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349354" y="2204119"/>
            <a:ext cx="4643438" cy="3843338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2800" b="1" dirty="0" smtClean="0"/>
              <a:t>2019 evaluation </a:t>
            </a:r>
            <a:r>
              <a:rPr lang="en-US" sz="2800" dirty="0" smtClean="0"/>
              <a:t>of the nation´s </a:t>
            </a:r>
            <a:r>
              <a:rPr lang="en-US" sz="2800" dirty="0"/>
              <a:t>sustainable development </a:t>
            </a:r>
            <a:r>
              <a:rPr lang="en-US" sz="2800" dirty="0" smtClean="0"/>
              <a:t>policy</a:t>
            </a:r>
            <a:endParaRPr lang="fi-FI" sz="2800" dirty="0"/>
          </a:p>
          <a:p>
            <a:pPr lvl="0"/>
            <a:r>
              <a:rPr lang="en-US" sz="2800" dirty="0" smtClean="0"/>
              <a:t>…was </a:t>
            </a:r>
            <a:r>
              <a:rPr lang="en-US" sz="2800" dirty="0"/>
              <a:t>used in Finland´s </a:t>
            </a:r>
            <a:r>
              <a:rPr lang="en-US" sz="2800" b="1" dirty="0"/>
              <a:t>VNR in </a:t>
            </a:r>
            <a:r>
              <a:rPr lang="en-US" sz="2800" b="1" dirty="0" smtClean="0"/>
              <a:t>2020</a:t>
            </a:r>
            <a:endParaRPr lang="en-US" sz="2800" dirty="0"/>
          </a:p>
          <a:p>
            <a:pPr lvl="0"/>
            <a:r>
              <a:rPr lang="en-US" sz="2800" dirty="0" smtClean="0"/>
              <a:t>…was used in the </a:t>
            </a:r>
            <a:r>
              <a:rPr lang="en-US" sz="2800" b="1" dirty="0" smtClean="0"/>
              <a:t>2022 evaluation</a:t>
            </a:r>
          </a:p>
          <a:p>
            <a:pPr lvl="0"/>
            <a:r>
              <a:rPr lang="en-US" sz="2800" dirty="0" smtClean="0"/>
              <a:t>…will be used </a:t>
            </a:r>
            <a:r>
              <a:rPr lang="en-US" sz="2800" b="1" dirty="0" smtClean="0"/>
              <a:t>in 2025 </a:t>
            </a:r>
            <a:r>
              <a:rPr lang="en-US" sz="2800" b="1" dirty="0"/>
              <a:t>VNR</a:t>
            </a:r>
            <a:r>
              <a:rPr lang="en-US" sz="2800" dirty="0"/>
              <a:t> of </a:t>
            </a:r>
            <a:r>
              <a:rPr lang="en-US" sz="2800" dirty="0" smtClean="0"/>
              <a:t>Finland.</a:t>
            </a:r>
            <a:endParaRPr lang="fi-FI" sz="2800" dirty="0">
              <a:solidFill>
                <a:srgbClr val="FF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>
          <a:xfrm>
            <a:off x="488949" y="1492667"/>
            <a:ext cx="4643438" cy="365125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Track record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4294967295"/>
          </p:nvPr>
        </p:nvSpPr>
        <p:spPr>
          <a:xfrm>
            <a:off x="6814636" y="1409197"/>
            <a:ext cx="4643437" cy="365125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Benefits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8" name="Rectangle 1"/>
          <p:cNvSpPr>
            <a:spLocks noGrp="1" noChangeArrowheads="1"/>
          </p:cNvSpPr>
          <p:nvPr>
            <p:ph sz="half" idx="4294967295"/>
          </p:nvPr>
        </p:nvSpPr>
        <p:spPr bwMode="auto">
          <a:xfrm>
            <a:off x="6605588" y="2028825"/>
            <a:ext cx="5586412" cy="447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fi-FI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en-US" altLang="fi-FI" sz="19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Informing Policy Decisions:</a:t>
            </a:r>
            <a:r>
              <a:rPr kumimoji="0" lang="en-US" altLang="fi-FI" sz="19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 Results were shared during key election periods. P</a:t>
            </a:r>
            <a:r>
              <a:rPr lang="en-US" altLang="fi-FI" sz="1900" dirty="0" smtClean="0">
                <a:solidFill>
                  <a:schemeClr val="accent4">
                    <a:lumMod val="75000"/>
                  </a:schemeClr>
                </a:solidFill>
              </a:rPr>
              <a:t>rovided </a:t>
            </a:r>
            <a:r>
              <a:rPr lang="en-US" altLang="fi-FI" sz="1900" dirty="0">
                <a:solidFill>
                  <a:schemeClr val="accent4">
                    <a:lumMod val="75000"/>
                  </a:schemeClr>
                </a:solidFill>
              </a:rPr>
              <a:t>key insights into the relevance, efficiency, and sustainability of </a:t>
            </a:r>
            <a:r>
              <a:rPr lang="en-US" altLang="fi-FI" sz="1900" dirty="0" smtClean="0">
                <a:solidFill>
                  <a:schemeClr val="accent4">
                    <a:lumMod val="75000"/>
                  </a:schemeClr>
                </a:solidFill>
              </a:rPr>
              <a:t>policies for </a:t>
            </a:r>
            <a:r>
              <a:rPr lang="en-US" altLang="fi-FI" sz="1900" dirty="0">
                <a:solidFill>
                  <a:schemeClr val="accent4">
                    <a:lumMod val="75000"/>
                  </a:schemeClr>
                </a:solidFill>
              </a:rPr>
              <a:t>Finland’s Government </a:t>
            </a:r>
            <a:r>
              <a:rPr lang="en-US" altLang="fi-FI" sz="1900" dirty="0" err="1">
                <a:solidFill>
                  <a:schemeClr val="accent4">
                    <a:lumMod val="75000"/>
                  </a:schemeClr>
                </a:solidFill>
              </a:rPr>
              <a:t>Programme</a:t>
            </a:r>
            <a:r>
              <a:rPr lang="en-US" altLang="fi-FI" sz="1900" dirty="0">
                <a:solidFill>
                  <a:schemeClr val="accent4">
                    <a:lumMod val="75000"/>
                  </a:schemeClr>
                </a:solidFill>
              </a:rPr>
              <a:t> planning</a:t>
            </a:r>
            <a:r>
              <a:rPr lang="en-US" altLang="fi-FI" sz="1900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en-US" altLang="fi-FI" sz="1900" dirty="0">
              <a:solidFill>
                <a:schemeClr val="accent4">
                  <a:lumMod val="75000"/>
                </a:schemeClr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fi-FI" sz="1900" b="1" dirty="0" smtClean="0">
                <a:solidFill>
                  <a:schemeClr val="accent4">
                    <a:lumMod val="75000"/>
                  </a:schemeClr>
                </a:solidFill>
              </a:rPr>
              <a:t> Strengthened evidence-base for VNRs:</a:t>
            </a:r>
            <a:r>
              <a:rPr lang="en-US" altLang="fi-FI" sz="1900" dirty="0" smtClean="0">
                <a:solidFill>
                  <a:schemeClr val="accent4">
                    <a:lumMod val="75000"/>
                  </a:schemeClr>
                </a:solidFill>
              </a:rPr>
              <a:t> Sequential cycle allowed learning. </a:t>
            </a:r>
            <a:r>
              <a:rPr lang="en-US" altLang="fi-FI" sz="1900" dirty="0" smtClean="0">
                <a:solidFill>
                  <a:schemeClr val="tx1"/>
                </a:solidFill>
              </a:rPr>
              <a:t>(Cf. Resolution) </a:t>
            </a:r>
            <a:endParaRPr kumimoji="0" lang="en-US" altLang="fi-FI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fi-FI" sz="19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 Increased Visibility:</a:t>
            </a:r>
            <a:r>
              <a:rPr kumimoji="0" lang="en-US" altLang="fi-FI" sz="19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 Using evaluations in VNRs raises their domestic visibility and boosts policy impact.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fi-FI" sz="19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 International Collaboration:</a:t>
            </a:r>
            <a:r>
              <a:rPr kumimoji="0" lang="en-US" altLang="fi-FI" sz="19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 Finland has shared insights from these evaluations globally, fostering international collaboration and leading to resources like the </a:t>
            </a:r>
            <a:r>
              <a:rPr lang="en-US" altLang="fi-FI" sz="1900" dirty="0">
                <a:solidFill>
                  <a:schemeClr val="accent4">
                    <a:lumMod val="75000"/>
                  </a:schemeClr>
                </a:solidFill>
              </a:rPr>
              <a:t>G</a:t>
            </a:r>
            <a:r>
              <a:rPr kumimoji="0" lang="en-US" altLang="fi-FI" sz="19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uidebook on SDG evaluations. </a:t>
            </a:r>
          </a:p>
        </p:txBody>
      </p:sp>
      <p:sp>
        <p:nvSpPr>
          <p:cNvPr id="9" name="Right Arrow 8"/>
          <p:cNvSpPr/>
          <p:nvPr/>
        </p:nvSpPr>
        <p:spPr>
          <a:xfrm>
            <a:off x="4992792" y="3102429"/>
            <a:ext cx="939922" cy="12409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464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>
          <a:xfrm>
            <a:off x="372979" y="508794"/>
            <a:ext cx="11023600" cy="661988"/>
          </a:xfrm>
        </p:spPr>
        <p:txBody>
          <a:bodyPr/>
          <a:lstStyle/>
          <a:p>
            <a:r>
              <a:rPr lang="fi-FI" dirty="0" err="1" smtClean="0">
                <a:solidFill>
                  <a:srgbClr val="0070C0"/>
                </a:solidFill>
              </a:rPr>
              <a:t>Two</a:t>
            </a:r>
            <a:r>
              <a:rPr lang="fi-FI" dirty="0" smtClean="0">
                <a:solidFill>
                  <a:srgbClr val="0070C0"/>
                </a:solidFill>
              </a:rPr>
              <a:t> </a:t>
            </a:r>
            <a:r>
              <a:rPr lang="fi-FI" dirty="0" err="1" smtClean="0">
                <a:solidFill>
                  <a:srgbClr val="0070C0"/>
                </a:solidFill>
              </a:rPr>
              <a:t>rounds</a:t>
            </a:r>
            <a:r>
              <a:rPr lang="fi-FI" dirty="0" smtClean="0">
                <a:solidFill>
                  <a:srgbClr val="0070C0"/>
                </a:solidFill>
              </a:rPr>
              <a:t> of </a:t>
            </a:r>
            <a:r>
              <a:rPr lang="fi-FI" dirty="0" err="1" smtClean="0">
                <a:solidFill>
                  <a:srgbClr val="0070C0"/>
                </a:solidFill>
              </a:rPr>
              <a:t>evaluation</a:t>
            </a:r>
            <a:r>
              <a:rPr lang="fi-FI" dirty="0" smtClean="0">
                <a:solidFill>
                  <a:srgbClr val="0070C0"/>
                </a:solidFill>
              </a:rPr>
              <a:t> - </a:t>
            </a:r>
            <a:r>
              <a:rPr lang="fi-FI" dirty="0" err="1" smtClean="0">
                <a:solidFill>
                  <a:srgbClr val="0070C0"/>
                </a:solidFill>
              </a:rPr>
              <a:t>Objectives</a:t>
            </a:r>
            <a:r>
              <a:rPr lang="fi-FI" dirty="0" smtClean="0">
                <a:solidFill>
                  <a:srgbClr val="0070C0"/>
                </a:solidFill>
              </a:rPr>
              <a:t> </a:t>
            </a:r>
            <a:endParaRPr lang="fi-FI" dirty="0">
              <a:solidFill>
                <a:srgbClr val="0070C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4294967295"/>
          </p:nvPr>
        </p:nvSpPr>
        <p:spPr>
          <a:xfrm>
            <a:off x="0" y="1697038"/>
            <a:ext cx="4643438" cy="4518025"/>
          </a:xfrm>
        </p:spPr>
        <p:txBody>
          <a:bodyPr>
            <a:normAutofit lnSpcReduction="10000"/>
          </a:bodyPr>
          <a:lstStyle/>
          <a:p>
            <a:pPr marL="457200" indent="-355600">
              <a:spcBef>
                <a:spcPts val="0"/>
              </a:spcBef>
              <a:buClr>
                <a:schemeClr val="lt2"/>
              </a:buClr>
              <a:buSzPts val="2000"/>
            </a:pPr>
            <a:r>
              <a:rPr lang="en-US" sz="2000" dirty="0"/>
              <a:t>To produce</a:t>
            </a:r>
            <a:r>
              <a:rPr lang="en-US" sz="2000" b="1" dirty="0">
                <a:solidFill>
                  <a:srgbClr val="FF9900"/>
                </a:solidFill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 independent and comprehensive evaluation on sustainable development policy</a:t>
            </a:r>
            <a:r>
              <a:rPr lang="en-US" sz="2000" dirty="0"/>
              <a:t>, especially regarding Finland's national policy, the national implementation of the 2030 Agenda and Finland's foreign policy.</a:t>
            </a:r>
          </a:p>
          <a:p>
            <a:pPr marL="457200" indent="0">
              <a:spcBef>
                <a:spcPts val="0"/>
              </a:spcBef>
              <a:buNone/>
            </a:pPr>
            <a:endParaRPr lang="en-US" sz="2000" dirty="0"/>
          </a:p>
          <a:p>
            <a:pPr marL="457200" indent="-355600">
              <a:spcBef>
                <a:spcPts val="0"/>
              </a:spcBef>
              <a:buClr>
                <a:schemeClr val="lt2"/>
              </a:buClr>
              <a:buSzPts val="2000"/>
            </a:pPr>
            <a:r>
              <a:rPr lang="en-US" sz="2000" dirty="0"/>
              <a:t>To produce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concrete recommendations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/>
              <a:t>on the future directions of Finland's sustainable development policy (taking into account different timespans and levels of ambition) as well as ways to evaluate it.</a:t>
            </a:r>
          </a:p>
          <a:p>
            <a:pPr marL="457200" indent="0">
              <a:spcBef>
                <a:spcPts val="0"/>
              </a:spcBef>
              <a:buNone/>
            </a:pPr>
            <a:endParaRPr lang="en-US" sz="1800" dirty="0"/>
          </a:p>
          <a:p>
            <a:endParaRPr lang="fi-FI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4294967295"/>
          </p:nvPr>
        </p:nvSpPr>
        <p:spPr>
          <a:xfrm>
            <a:off x="6699335" y="1838325"/>
            <a:ext cx="4433887" cy="4235450"/>
          </a:xfrm>
        </p:spPr>
        <p:txBody>
          <a:bodyPr/>
          <a:lstStyle/>
          <a:p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To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</a:rPr>
              <a:t>analyse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) </a:t>
            </a:r>
            <a:r>
              <a:rPr lang="en-US" sz="2000" b="1" dirty="0">
                <a:solidFill>
                  <a:schemeClr val="tx1"/>
                </a:solidFill>
              </a:rPr>
              <a:t>the progress made 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in the implementation of Agenda2030 since the previous evaluation published in 2019,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) the extent of central </a:t>
            </a:r>
            <a:r>
              <a:rPr lang="en-US" sz="2000" b="1" dirty="0">
                <a:solidFill>
                  <a:schemeClr val="tx1"/>
                </a:solidFill>
              </a:rPr>
              <a:t>government guidance and direction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supporting the achievement of Agenda2030's goals.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fi-FI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4294967295"/>
          </p:nvPr>
        </p:nvSpPr>
        <p:spPr>
          <a:xfrm>
            <a:off x="372979" y="1251347"/>
            <a:ext cx="4643438" cy="365125"/>
          </a:xfrm>
        </p:spPr>
        <p:txBody>
          <a:bodyPr/>
          <a:lstStyle/>
          <a:p>
            <a:pPr marL="0" indent="0">
              <a:buNone/>
            </a:pPr>
            <a:r>
              <a:rPr lang="fi-FI" b="1" dirty="0" smtClean="0">
                <a:solidFill>
                  <a:srgbClr val="0070C0"/>
                </a:solidFill>
              </a:rPr>
              <a:t>2019 </a:t>
            </a:r>
            <a:r>
              <a:rPr lang="fi-FI" b="1" dirty="0" err="1" smtClean="0">
                <a:solidFill>
                  <a:srgbClr val="0070C0"/>
                </a:solidFill>
              </a:rPr>
              <a:t>evaluation</a:t>
            </a:r>
            <a:r>
              <a:rPr lang="fi-FI" b="1" dirty="0" smtClean="0">
                <a:solidFill>
                  <a:srgbClr val="0070C0"/>
                </a:solidFill>
              </a:rPr>
              <a:t> </a:t>
            </a:r>
            <a:endParaRPr lang="fi-FI" b="1" dirty="0">
              <a:solidFill>
                <a:srgbClr val="0070C0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idx="4294967295"/>
          </p:nvPr>
        </p:nvSpPr>
        <p:spPr>
          <a:xfrm>
            <a:off x="6489785" y="1331913"/>
            <a:ext cx="4643437" cy="365125"/>
          </a:xfrm>
        </p:spPr>
        <p:txBody>
          <a:bodyPr/>
          <a:lstStyle/>
          <a:p>
            <a:pPr marL="0" indent="0">
              <a:buNone/>
            </a:pPr>
            <a:r>
              <a:rPr lang="fi-FI" b="1" dirty="0" smtClean="0">
                <a:solidFill>
                  <a:srgbClr val="0070C0"/>
                </a:solidFill>
              </a:rPr>
              <a:t>2022 </a:t>
            </a:r>
            <a:r>
              <a:rPr lang="fi-FI" b="1" dirty="0" err="1" smtClean="0">
                <a:solidFill>
                  <a:srgbClr val="0070C0"/>
                </a:solidFill>
              </a:rPr>
              <a:t>assessment</a:t>
            </a:r>
            <a:r>
              <a:rPr lang="fi-FI" b="1" dirty="0" smtClean="0">
                <a:solidFill>
                  <a:srgbClr val="0070C0"/>
                </a:solidFill>
              </a:rPr>
              <a:t> </a:t>
            </a:r>
            <a:endParaRPr lang="fi-FI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6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>
          <a:xfrm>
            <a:off x="300790" y="242536"/>
            <a:ext cx="11023600" cy="661988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Two rounds of evaluation - Approach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idx="4294967295"/>
          </p:nvPr>
        </p:nvSpPr>
        <p:spPr>
          <a:xfrm>
            <a:off x="155037" y="924556"/>
            <a:ext cx="4643438" cy="365125"/>
          </a:xfrm>
        </p:spPr>
        <p:txBody>
          <a:bodyPr/>
          <a:lstStyle/>
          <a:p>
            <a:pPr marL="0" indent="0">
              <a:buNone/>
            </a:pPr>
            <a:r>
              <a:rPr lang="fi-FI" b="1" dirty="0" smtClean="0">
                <a:solidFill>
                  <a:srgbClr val="0070C0"/>
                </a:solidFill>
              </a:rPr>
              <a:t>2019 Evaluation </a:t>
            </a:r>
            <a:endParaRPr lang="fi-FI" b="1" dirty="0">
              <a:solidFill>
                <a:srgbClr val="0070C0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idx="4294967295"/>
          </p:nvPr>
        </p:nvSpPr>
        <p:spPr>
          <a:xfrm>
            <a:off x="7986637" y="924556"/>
            <a:ext cx="4643437" cy="365125"/>
          </a:xfrm>
        </p:spPr>
        <p:txBody>
          <a:bodyPr/>
          <a:lstStyle/>
          <a:p>
            <a:pPr marL="0" indent="0">
              <a:buNone/>
            </a:pPr>
            <a:r>
              <a:rPr lang="fi-FI" b="1" dirty="0" smtClean="0">
                <a:solidFill>
                  <a:srgbClr val="0070C0"/>
                </a:solidFill>
              </a:rPr>
              <a:t>2022 </a:t>
            </a:r>
            <a:r>
              <a:rPr lang="en-US" b="1" dirty="0" smtClean="0">
                <a:solidFill>
                  <a:srgbClr val="0070C0"/>
                </a:solidFill>
              </a:rPr>
              <a:t>Assessment</a:t>
            </a:r>
            <a:endParaRPr lang="fi-FI" b="1" dirty="0">
              <a:solidFill>
                <a:srgbClr val="0070C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715284" y="972787"/>
            <a:ext cx="3807913" cy="82671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Both: Theory-based! 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451" y="3970961"/>
            <a:ext cx="5394568" cy="2800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71" y="1450064"/>
            <a:ext cx="2184097" cy="245263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4471" y="6509751"/>
            <a:ext cx="28923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100" dirty="0" err="1" smtClean="0"/>
              <a:t>Source</a:t>
            </a:r>
            <a:r>
              <a:rPr lang="fi-FI" sz="1100" dirty="0" smtClean="0"/>
              <a:t>: Räkköläinen and Saxén 2022</a:t>
            </a:r>
            <a:endParaRPr lang="fi-FI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10308356" y="6509751"/>
            <a:ext cx="3118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100" dirty="0" err="1" smtClean="0"/>
              <a:t>Source</a:t>
            </a:r>
            <a:r>
              <a:rPr lang="fi-FI" sz="1100" dirty="0" smtClean="0"/>
              <a:t>: </a:t>
            </a:r>
            <a:r>
              <a:rPr lang="fi-FI" sz="1100" dirty="0" err="1" smtClean="0"/>
              <a:t>Assessment</a:t>
            </a:r>
            <a:r>
              <a:rPr lang="fi-FI" sz="1100" dirty="0" smtClean="0"/>
              <a:t> 2022</a:t>
            </a:r>
            <a:endParaRPr lang="fi-FI" sz="11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4450" y="2211739"/>
            <a:ext cx="6190087" cy="4062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96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>
          <a:xfrm>
            <a:off x="264694" y="477209"/>
            <a:ext cx="11023600" cy="661988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Two rounds of evaluation - Methodology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idx="4294967295"/>
          </p:nvPr>
        </p:nvSpPr>
        <p:spPr>
          <a:xfrm>
            <a:off x="264694" y="1254604"/>
            <a:ext cx="4643438" cy="363538"/>
          </a:xfrm>
        </p:spPr>
        <p:txBody>
          <a:bodyPr/>
          <a:lstStyle/>
          <a:p>
            <a:pPr marL="0" indent="0">
              <a:buNone/>
            </a:pPr>
            <a:r>
              <a:rPr lang="fi-FI" b="1" dirty="0" smtClean="0">
                <a:solidFill>
                  <a:srgbClr val="0070C0"/>
                </a:solidFill>
              </a:rPr>
              <a:t>2019 Evaluation </a:t>
            </a:r>
            <a:endParaRPr lang="fi-FI" b="1" dirty="0">
              <a:solidFill>
                <a:srgbClr val="0070C0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idx="4294967295"/>
          </p:nvPr>
        </p:nvSpPr>
        <p:spPr>
          <a:xfrm>
            <a:off x="7919955" y="1247272"/>
            <a:ext cx="4645025" cy="365125"/>
          </a:xfrm>
        </p:spPr>
        <p:txBody>
          <a:bodyPr/>
          <a:lstStyle/>
          <a:p>
            <a:pPr marL="0" indent="0">
              <a:buNone/>
            </a:pPr>
            <a:r>
              <a:rPr lang="fi-FI" b="1" dirty="0" smtClean="0">
                <a:solidFill>
                  <a:srgbClr val="0070C0"/>
                </a:solidFill>
              </a:rPr>
              <a:t>2022 </a:t>
            </a:r>
            <a:r>
              <a:rPr lang="en-US" b="1" dirty="0" err="1" smtClean="0">
                <a:solidFill>
                  <a:srgbClr val="0070C0"/>
                </a:solidFill>
              </a:rPr>
              <a:t>Assessmen</a:t>
            </a:r>
            <a:r>
              <a:rPr lang="fi-FI" b="1" dirty="0" smtClean="0">
                <a:solidFill>
                  <a:srgbClr val="0070C0"/>
                </a:solidFill>
              </a:rPr>
              <a:t>t</a:t>
            </a:r>
            <a:endParaRPr lang="fi-FI" b="1" dirty="0">
              <a:solidFill>
                <a:srgbClr val="0070C0"/>
              </a:solidFill>
            </a:endParaRPr>
          </a:p>
        </p:txBody>
      </p:sp>
      <p:pic>
        <p:nvPicPr>
          <p:cNvPr id="13" name="Kuva 2" descr="image00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33550"/>
            <a:ext cx="7593013" cy="457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ontent Placeholder 9"/>
          <p:cNvSpPr>
            <a:spLocks noGrp="1"/>
          </p:cNvSpPr>
          <p:nvPr>
            <p:ph sz="half" idx="4294967295"/>
          </p:nvPr>
        </p:nvSpPr>
        <p:spPr>
          <a:xfrm>
            <a:off x="8202362" y="2434265"/>
            <a:ext cx="3508375" cy="28622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similar methods 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+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benchmark 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  <a:t>analysis 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of three reference countries (the Netherlands, Sweden and Germany). </a:t>
            </a:r>
          </a:p>
          <a:p>
            <a:endParaRPr lang="fi-FI" dirty="0"/>
          </a:p>
        </p:txBody>
      </p:sp>
      <p:sp>
        <p:nvSpPr>
          <p:cNvPr id="2" name="Oval 1"/>
          <p:cNvSpPr/>
          <p:nvPr/>
        </p:nvSpPr>
        <p:spPr>
          <a:xfrm>
            <a:off x="6804996" y="5890881"/>
            <a:ext cx="3807913" cy="82671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Both: Participatory and consultative approach!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0844" y="6346507"/>
            <a:ext cx="69846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100" dirty="0" err="1" smtClean="0"/>
              <a:t>Source</a:t>
            </a:r>
            <a:r>
              <a:rPr lang="fi-FI" sz="1100" dirty="0" smtClean="0"/>
              <a:t>: </a:t>
            </a:r>
            <a:r>
              <a:rPr lang="en-US" sz="1100" dirty="0"/>
              <a:t>Guidebook: Evaluation to connect national priorities with the SDGs</a:t>
            </a:r>
            <a:endParaRPr lang="fi-FI" sz="1100" dirty="0"/>
          </a:p>
        </p:txBody>
      </p:sp>
    </p:spTree>
    <p:extLst>
      <p:ext uri="{BB962C8B-B14F-4D97-AF65-F5344CB8AC3E}">
        <p14:creationId xmlns:p14="http://schemas.microsoft.com/office/powerpoint/2010/main" val="115290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>
          <a:xfrm>
            <a:off x="300789" y="301361"/>
            <a:ext cx="10984832" cy="1057275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Process example: </a:t>
            </a:r>
            <a:r>
              <a:rPr lang="fi-FI" dirty="0" smtClean="0">
                <a:solidFill>
                  <a:srgbClr val="0070C0"/>
                </a:solidFill>
              </a:rPr>
              <a:t>2019 PATH2030 Evaluation </a:t>
            </a:r>
            <a:endParaRPr lang="fi-FI" dirty="0">
              <a:solidFill>
                <a:srgbClr val="0070C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789" y="1771316"/>
            <a:ext cx="7980998" cy="302928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9870" y="4721871"/>
            <a:ext cx="31484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100" dirty="0" err="1" smtClean="0"/>
              <a:t>Source</a:t>
            </a:r>
            <a:r>
              <a:rPr lang="fi-FI" sz="1100" dirty="0" smtClean="0"/>
              <a:t>: Räkköläinen and Saxén 2022</a:t>
            </a:r>
            <a:endParaRPr lang="fi-FI" sz="1100" dirty="0"/>
          </a:p>
        </p:txBody>
      </p:sp>
      <p:sp>
        <p:nvSpPr>
          <p:cNvPr id="5" name="Left-Right Arrow 4"/>
          <p:cNvSpPr/>
          <p:nvPr/>
        </p:nvSpPr>
        <p:spPr>
          <a:xfrm>
            <a:off x="266856" y="5192823"/>
            <a:ext cx="7914618" cy="42976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6 </a:t>
            </a:r>
            <a:r>
              <a:rPr lang="fi-FI" dirty="0" err="1" smtClean="0"/>
              <a:t>mo</a:t>
            </a:r>
            <a:endParaRPr lang="fi-FI" dirty="0"/>
          </a:p>
        </p:txBody>
      </p:sp>
      <p:sp>
        <p:nvSpPr>
          <p:cNvPr id="6" name="Rectangle 5"/>
          <p:cNvSpPr/>
          <p:nvPr/>
        </p:nvSpPr>
        <p:spPr>
          <a:xfrm>
            <a:off x="300789" y="1098687"/>
            <a:ext cx="7729572" cy="246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err="1" smtClean="0"/>
              <a:t>Oversight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r>
              <a:rPr lang="fi-FI" dirty="0" smtClean="0"/>
              <a:t> </a:t>
            </a:r>
            <a:r>
              <a:rPr lang="fi-FI" dirty="0" err="1" smtClean="0"/>
              <a:t>government</a:t>
            </a:r>
            <a:r>
              <a:rPr lang="fi-FI" dirty="0" smtClean="0"/>
              <a:t> </a:t>
            </a:r>
            <a:r>
              <a:rPr lang="fi-FI" dirty="0" err="1" smtClean="0"/>
              <a:t>steering</a:t>
            </a:r>
            <a:r>
              <a:rPr lang="fi-FI" dirty="0" smtClean="0"/>
              <a:t> </a:t>
            </a:r>
            <a:r>
              <a:rPr lang="fi-FI" dirty="0" err="1" smtClean="0"/>
              <a:t>group</a:t>
            </a:r>
            <a:endParaRPr lang="fi-FI" dirty="0"/>
          </a:p>
        </p:txBody>
      </p:sp>
      <p:sp>
        <p:nvSpPr>
          <p:cNvPr id="15" name="Rectangle 14"/>
          <p:cNvSpPr/>
          <p:nvPr/>
        </p:nvSpPr>
        <p:spPr>
          <a:xfrm>
            <a:off x="300789" y="1524428"/>
            <a:ext cx="7729572" cy="246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err="1" smtClean="0"/>
              <a:t>Support</a:t>
            </a:r>
            <a:r>
              <a:rPr lang="fi-FI" dirty="0" smtClean="0"/>
              <a:t> </a:t>
            </a:r>
            <a:r>
              <a:rPr lang="fi-FI" dirty="0" err="1" smtClean="0"/>
              <a:t>group</a:t>
            </a:r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7" name="Flowchart: Internal Storage 6"/>
          <p:cNvSpPr/>
          <p:nvPr/>
        </p:nvSpPr>
        <p:spPr>
          <a:xfrm>
            <a:off x="8783811" y="1771316"/>
            <a:ext cx="3002977" cy="4617452"/>
          </a:xfrm>
          <a:prstGeom prst="flowChartInternalStorag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6 discussions with political parties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4 parliamentary committees discussed the results together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Presentations and discussions in several ministries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Workshop of national commission on SD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Government negotiations: the leading party had SDG’s as a basis of the </a:t>
            </a:r>
            <a:r>
              <a:rPr lang="en-US" sz="1600" dirty="0" err="1">
                <a:solidFill>
                  <a:schemeClr val="tx1"/>
                </a:solidFill>
              </a:rPr>
              <a:t>programme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draft.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Oval Callout 3"/>
          <p:cNvSpPr/>
          <p:nvPr/>
        </p:nvSpPr>
        <p:spPr>
          <a:xfrm>
            <a:off x="8628672" y="503542"/>
            <a:ext cx="3313257" cy="1684065"/>
          </a:xfrm>
          <a:prstGeom prst="wedgeEllipseCallout">
            <a:avLst>
              <a:gd name="adj1" fmla="val -52400"/>
              <a:gd name="adj2" fmla="val 363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The results and recommendations widely discussed with stakeholders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8181474" y="3060964"/>
            <a:ext cx="693771" cy="8422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388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6411" y="152233"/>
            <a:ext cx="8894763" cy="1057275"/>
          </a:xfrm>
        </p:spPr>
        <p:txBody>
          <a:bodyPr/>
          <a:lstStyle/>
          <a:p>
            <a:r>
              <a:rPr lang="fi-FI" dirty="0" smtClean="0">
                <a:solidFill>
                  <a:srgbClr val="0070C0"/>
                </a:solidFill>
              </a:rPr>
              <a:t>Reflections and lessons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94895" y="801187"/>
            <a:ext cx="10718800" cy="5584825"/>
          </a:xfrm>
        </p:spPr>
        <p:txBody>
          <a:bodyPr>
            <a:noAutofit/>
          </a:bodyPr>
          <a:lstStyle/>
          <a:p>
            <a:pPr lvl="0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Evaluation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in the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VNR as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a channel to feed findings into the strategic and planning cycle, and inform policymakers about the relevance, efficiency, effectiveness and sustainability of different policies; </a:t>
            </a: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lvl="0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VNR also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a way to have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more visibility for the evaluation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and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facilitate use in Finland; </a:t>
            </a:r>
            <a:endParaRPr lang="fi-FI" dirty="0">
              <a:solidFill>
                <a:schemeClr val="accent3">
                  <a:lumMod val="50000"/>
                </a:schemeClr>
              </a:solidFill>
            </a:endParaRPr>
          </a:p>
          <a:p>
            <a:pPr lvl="0"/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E</a:t>
            </a:r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xternal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, independent evaluations have been very useful both in preparing VNRs and planning national sustainable development </a:t>
            </a:r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policies;</a:t>
            </a:r>
          </a:p>
          <a:p>
            <a:r>
              <a:rPr lang="fi-FI" dirty="0">
                <a:solidFill>
                  <a:schemeClr val="accent3">
                    <a:lumMod val="50000"/>
                  </a:schemeClr>
                </a:solidFill>
              </a:rPr>
              <a:t>Evaluation of Agenda2030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is not necessarily an easy task– sufficient time, resources and expertise need to be allocated; </a:t>
            </a:r>
          </a:p>
          <a:p>
            <a:pPr lvl="0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To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make evaluations relevant to both internal policy cycles and global reporting,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phased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approach may allow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time for the evaluation to feed into key political moments and inform the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VNRs;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The timing in the fourth year too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tight.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Need enough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time between the evaluation and the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reporting to a) reflect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the societies response to the evaluation results when too little time is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given, b) a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very heavy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for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the institution responsible for managing  both of the reports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fi-FI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84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M">
  <a:themeElements>
    <a:clrScheme name="UM">
      <a:dk1>
        <a:sysClr val="windowText" lastClr="000000"/>
      </a:dk1>
      <a:lt1>
        <a:sysClr val="window" lastClr="FFFFFF"/>
      </a:lt1>
      <a:dk2>
        <a:srgbClr val="676767"/>
      </a:dk2>
      <a:lt2>
        <a:srgbClr val="BEBEBE"/>
      </a:lt2>
      <a:accent1>
        <a:srgbClr val="003773"/>
      </a:accent1>
      <a:accent2>
        <a:srgbClr val="91C8EB"/>
      </a:accent2>
      <a:accent3>
        <a:srgbClr val="BEBEBE"/>
      </a:accent3>
      <a:accent4>
        <a:srgbClr val="776E64"/>
      </a:accent4>
      <a:accent5>
        <a:srgbClr val="A3B2A4"/>
      </a:accent5>
      <a:accent6>
        <a:srgbClr val="BFA5B8"/>
      </a:accent6>
      <a:hlink>
        <a:srgbClr val="0563C1"/>
      </a:hlink>
      <a:folHlink>
        <a:srgbClr val="954F72"/>
      </a:folHlink>
    </a:clrScheme>
    <a:fontScheme name="UM">
      <a:majorFont>
        <a:latin typeface="Arial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M_presentation_template_v2018-01-14.potx" id="{5EACCA99-A3E9-4FF0-990F-889687B31B3C}" vid="{B6B99D7D-8723-4BF5-BA41-2B3E16E76A1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F64CCC-E3AC-44A4-8378-7D6B336098B1}"/>
</file>

<file path=customXml/itemProps2.xml><?xml version="1.0" encoding="utf-8"?>
<ds:datastoreItem xmlns:ds="http://schemas.openxmlformats.org/officeDocument/2006/customXml" ds:itemID="{4EEE789E-EF0F-4625-B984-5C8D2EDDF4BF}">
  <ds:schemaRefs>
    <ds:schemaRef ds:uri="http://schemas.openxmlformats.org/package/2006/metadata/core-properties"/>
    <ds:schemaRef ds:uri="http://purl.org/dc/elements/1.1/"/>
    <ds:schemaRef ds:uri="b40b87c3-3d6b-4da2-b607-05dead66e4ee"/>
    <ds:schemaRef ds:uri="http://schemas.microsoft.com/office/2006/metadata/properties"/>
    <ds:schemaRef ds:uri="http://purl.org/dc/terms/"/>
    <ds:schemaRef ds:uri="c138b538-c2fd-4cca-8c26-6e4e32e5a042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BD2159A-429D-4823-B742-D8315478FC7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24691</TotalTime>
  <Words>1061</Words>
  <Application>Microsoft Office PowerPoint</Application>
  <PresentationFormat>Widescreen</PresentationFormat>
  <Paragraphs>125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Courier New</vt:lpstr>
      <vt:lpstr>Georgia</vt:lpstr>
      <vt:lpstr>UM</vt:lpstr>
      <vt:lpstr> Session: Country-led Evaluations and the SDGs   Finland Case</vt:lpstr>
      <vt:lpstr>Context and key actors of the national implementation of the Agenda 2030 in Finland</vt:lpstr>
      <vt:lpstr>Cycle of Sustainable Development Policy Framework</vt:lpstr>
      <vt:lpstr>SDG evaluations and VNRs informing each other  </vt:lpstr>
      <vt:lpstr>Two rounds of evaluation - Objectives </vt:lpstr>
      <vt:lpstr>Two rounds of evaluation - Approach</vt:lpstr>
      <vt:lpstr>Two rounds of evaluation - Methodology</vt:lpstr>
      <vt:lpstr>Process example: 2019 PATH2030 Evaluation </vt:lpstr>
      <vt:lpstr>Reflections and lessons </vt:lpstr>
      <vt:lpstr>Discussion -  Reflecting on your own working context..</vt:lpstr>
      <vt:lpstr>In the Finland case…</vt:lpstr>
      <vt:lpstr>Sources and links</vt:lpstr>
      <vt:lpstr>Thank you!  Kiitos!  </vt:lpstr>
    </vt:vector>
  </TitlesOfParts>
  <Company>UM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Partanen Sara</dc:creator>
  <cp:keywords>logot; logo; visuaalinen ilme; graafinen ilme; graafiset ohjeet</cp:keywords>
  <cp:lastModifiedBy>Heinonen Nea-Mari</cp:lastModifiedBy>
  <cp:revision>361</cp:revision>
  <dcterms:created xsi:type="dcterms:W3CDTF">2018-07-03T11:37:22Z</dcterms:created>
  <dcterms:modified xsi:type="dcterms:W3CDTF">2024-10-11T11:35:45Z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0x010100FF1FFAEF9962944E967B2CAB215BCB79</vt:lpwstr>
  </property>
  <property fmtid="{D5CDD505-2E9C-101B-9397-08002B2CF9AE}" pid="3" name="UMUnit">
    <vt:lpwstr>53;#VIE-01|edf9f1ac-d21d-4092-869f-374bb0d86aa0;#57;#HAL-60|3428285b-1caa-409f-bdee-83aeec506d8e</vt:lpwstr>
  </property>
  <property fmtid="{D5CDD505-2E9C-101B-9397-08002B2CF9AE}" pid="4" name="TaxKeyword">
    <vt:lpwstr>82;#graafinen ilme|d3097c57-eba4-4402-8ce7-42d2845cafa8;#74;#logot|029357c4-fd2c-4997-837b-847844d76d29;#79;#visuaalinen ilme|ba9916eb-62b9-4fe5-9803-adbb69d25a7a;#71;#graafiset ohjeet|3874520e-6bfc-469b-8e83-a2a8911dc06b;#77;#logo|cea3d255-80e1-4407-9ba0</vt:lpwstr>
  </property>
  <property fmtid="{D5CDD505-2E9C-101B-9397-08002B2CF9AE}" pid="5" name="UMContentClassification">
    <vt:lpwstr/>
  </property>
  <property fmtid="{D5CDD505-2E9C-101B-9397-08002B2CF9AE}" pid="6" name="UMEmbassy">
    <vt:lpwstr/>
  </property>
  <property fmtid="{D5CDD505-2E9C-101B-9397-08002B2CF9AE}" pid="7" name="UMKieku">
    <vt:lpwstr/>
  </property>
</Properties>
</file>