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sldIdLst>
    <p:sldId id="256" r:id="rId3"/>
    <p:sldId id="261" r:id="rId4"/>
    <p:sldId id="264" r:id="rId5"/>
    <p:sldId id="265" r:id="rId6"/>
    <p:sldId id="266" r:id="rId7"/>
    <p:sldId id="267" r:id="rId8"/>
    <p:sldId id="268" r:id="rId9"/>
  </p:sldIdLst>
  <p:sldSz cx="12192000" cy="6858000"/>
  <p:notesSz cx="6858000" cy="9144000"/>
  <p:embeddedFontLst>
    <p:embeddedFont>
      <p:font typeface="Roboto" panose="02000000000000000000" pitchFamily="2" charset="0"/>
      <p:regular r:id="rId13"/>
      <p:bold r:id="rId14"/>
    </p:embeddedFont>
    <p:embeddedFont>
      <p:font typeface="微软雅黑" panose="020B0503020204020204" charset="-122"/>
      <p:regular r:id="rId15"/>
    </p:embeddedFont>
    <p:embeddedFont>
      <p:font typeface="Calibri" panose="020F0502020204030204" charset="0"/>
      <p:regular r:id="rId16"/>
      <p:bold r:id="rId17"/>
      <p:italic r:id="rId18"/>
      <p:boldItalic r:id="rId19"/>
    </p:embeddedFont>
    <p:embeddedFont>
      <p:font typeface="黑体" panose="02010609060101010101" pitchFamily="49" charset="-122"/>
      <p:regular r:id="rId20"/>
    </p:embeddedFont>
    <p:embeddedFont>
      <p:font typeface="华光粗圆_CNKI" panose="02000500000000000000" pitchFamily="2" charset="-122"/>
      <p:regular r:id="rId21"/>
    </p:embeddedFont>
  </p:embeddedFontLst>
  <p:custDataLst>
    <p:tags r:id="rId2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4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4.xml"/><Relationship Id="rId24" Type="http://schemas.openxmlformats.org/officeDocument/2006/relationships/customXml" Target="../customXml/item3.xml"/><Relationship Id="rId23" Type="http://schemas.openxmlformats.org/officeDocument/2006/relationships/customXml" Target="../customXml/item2.xml"/><Relationship Id="rId22" Type="http://schemas.openxmlformats.org/officeDocument/2006/relationships/customXml" Target="../customXml/item1.xml"/><Relationship Id="rId21" Type="http://schemas.openxmlformats.org/officeDocument/2006/relationships/font" Target="fonts/font9.fntdata"/><Relationship Id="rId20" Type="http://schemas.openxmlformats.org/officeDocument/2006/relationships/font" Target="fonts/font8.fntdata"/><Relationship Id="rId2" Type="http://schemas.openxmlformats.org/officeDocument/2006/relationships/theme" Target="theme/theme1.xml"/><Relationship Id="rId19" Type="http://schemas.openxmlformats.org/officeDocument/2006/relationships/font" Target="fonts/font7.fntdata"/><Relationship Id="rId18" Type="http://schemas.openxmlformats.org/officeDocument/2006/relationships/font" Target="fonts/font6.fntdata"/><Relationship Id="rId17" Type="http://schemas.openxmlformats.org/officeDocument/2006/relationships/font" Target="fonts/font5.fntdata"/><Relationship Id="rId16" Type="http://schemas.openxmlformats.org/officeDocument/2006/relationships/font" Target="fonts/font4.fntdata"/><Relationship Id="rId15" Type="http://schemas.openxmlformats.org/officeDocument/2006/relationships/font" Target="fonts/font3.fntdata"/><Relationship Id="rId14" Type="http://schemas.openxmlformats.org/officeDocument/2006/relationships/font" Target="fonts/font2.fntdata"/><Relationship Id="rId13" Type="http://schemas.openxmlformats.org/officeDocument/2006/relationships/font" Target="fonts/font1.fntdata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red and white background&#10;&#10;Description automatically generated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en-US" dirty="0"/>
          </a:p>
        </p:txBody>
      </p:sp>
      <p:sp>
        <p:nvSpPr>
          <p:cNvPr id="24" name="TextBox 23"/>
          <p:cNvSpPr txBox="1"/>
          <p:nvPr userDrawn="1"/>
        </p:nvSpPr>
        <p:spPr>
          <a:xfrm>
            <a:off x="1193498" y="2478853"/>
            <a:ext cx="1080470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A</a:t>
            </a:r>
            <a:endParaRPr lang="en-US" sz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26" name="Picture 25" descr="A black background with red stars&#10;&#10;Description automatically generated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7224" y="188989"/>
            <a:ext cx="661580" cy="1663874"/>
          </a:xfrm>
          <a:prstGeom prst="rect">
            <a:avLst/>
          </a:prstGeom>
        </p:spPr>
      </p:pic>
      <p:pic>
        <p:nvPicPr>
          <p:cNvPr id="28" name="Picture 27" descr="A black and red background with circles&#10;&#10;Description automatically generated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00913" y="-189176"/>
            <a:ext cx="2749544" cy="742377"/>
          </a:xfrm>
          <a:prstGeom prst="rect">
            <a:avLst/>
          </a:prstGeom>
        </p:spPr>
      </p:pic>
      <p:pic>
        <p:nvPicPr>
          <p:cNvPr id="30" name="Picture 29" descr="A red and black background with circles&#10;&#10;Description automatically generated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63509" y="6381129"/>
            <a:ext cx="2332941" cy="5949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white background&#10;&#10;Description automatically generated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E0000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en-US" dirty="0"/>
          </a:p>
        </p:txBody>
      </p:sp>
      <p:pic>
        <p:nvPicPr>
          <p:cNvPr id="7" name="Picture 6" descr="A black background with white text&#10;&#10;Description automatically generated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1pPr>
            <a:lvl2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2pPr>
            <a:lvl3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3pPr>
            <a:lvl4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4pPr>
            <a:lvl5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US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6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  <a:endParaRPr lang="en-GB"/>
          </a:p>
          <a:p>
            <a:pPr lvl="1"/>
            <a:r>
              <a:rPr lang="en-GB"/>
              <a:t>Second level</a:t>
            </a:r>
            <a:endParaRPr lang="en-GB"/>
          </a:p>
          <a:p>
            <a:pPr lvl="2"/>
            <a:r>
              <a:rPr lang="en-GB"/>
              <a:t>Third level</a:t>
            </a:r>
            <a:endParaRPr lang="en-GB"/>
          </a:p>
          <a:p>
            <a:pPr lvl="3"/>
            <a:r>
              <a:rPr lang="en-GB"/>
              <a:t>Fourth level</a:t>
            </a:r>
            <a:endParaRPr lang="en-GB"/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US" smtClean="0"/>
            </a:fld>
            <a:endParaRPr lang="en-US"/>
          </a:p>
        </p:txBody>
      </p:sp>
      <p:pic>
        <p:nvPicPr>
          <p:cNvPr id="8" name="Picture 7" descr="A red background with a white background&#10;&#10;Description automatically generated with medium confidence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7740" y="2973070"/>
            <a:ext cx="10031730" cy="742315"/>
          </a:xfrm>
        </p:spPr>
        <p:txBody>
          <a:bodyPr>
            <a:noAutofit/>
          </a:bodyPr>
          <a:lstStyle/>
          <a:p>
            <a:r>
              <a:rPr lang="zh-CN" sz="3200" kern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强化</a:t>
            </a:r>
            <a:r>
              <a:rPr sz="3200" kern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重大政策绩效评估</a:t>
            </a:r>
            <a:r>
              <a:rPr lang="zh-CN" sz="3200" kern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提升地方财政治理能力</a:t>
            </a:r>
            <a:endParaRPr lang="zh-CN" sz="3200" kern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967706" y="3886391"/>
            <a:ext cx="9144000" cy="111395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zh-CN" altLang="en-GB" sz="2400" dirty="0">
                <a:solidFill>
                  <a:srgbClr val="002060"/>
                </a:solidFill>
                <a:ea typeface="宋体" panose="02010600030101010101" pitchFamily="2" charset="-122"/>
              </a:rPr>
              <a:t>童伟</a:t>
            </a:r>
            <a:r>
              <a:rPr lang="en-US" altLang="zh-CN" sz="2400" dirty="0">
                <a:solidFill>
                  <a:srgbClr val="002060"/>
                </a:solidFill>
                <a:ea typeface="宋体" panose="02010600030101010101" pitchFamily="2" charset="-122"/>
              </a:rPr>
              <a:t>  </a:t>
            </a:r>
            <a:r>
              <a:rPr lang="zh-CN" altLang="en-US" sz="2400" dirty="0">
                <a:solidFill>
                  <a:srgbClr val="002060"/>
                </a:solidFill>
                <a:ea typeface="宋体" panose="02010600030101010101" pitchFamily="2" charset="-122"/>
              </a:rPr>
              <a:t>中央财经大学绩效管理研究中心主任</a:t>
            </a:r>
            <a:r>
              <a:rPr lang="en-US" altLang="zh-CN" sz="2400" dirty="0">
                <a:solidFill>
                  <a:srgbClr val="002060"/>
                </a:solidFill>
                <a:ea typeface="宋体" panose="02010600030101010101" pitchFamily="2" charset="-122"/>
              </a:rPr>
              <a:t> </a:t>
            </a:r>
            <a:r>
              <a:rPr lang="zh-CN" altLang="en-US" sz="2400" dirty="0">
                <a:solidFill>
                  <a:srgbClr val="002060"/>
                </a:solidFill>
                <a:ea typeface="宋体" panose="02010600030101010101" pitchFamily="2" charset="-122"/>
              </a:rPr>
              <a:t>教授</a:t>
            </a:r>
            <a:endParaRPr lang="zh-CN" altLang="en-US" sz="2400" dirty="0">
              <a:solidFill>
                <a:srgbClr val="002060"/>
              </a:solidFill>
              <a:ea typeface="宋体" panose="02010600030101010101" pitchFamily="2" charset="-122"/>
            </a:endParaRPr>
          </a:p>
        </p:txBody>
      </p:sp>
      <p:pic>
        <p:nvPicPr>
          <p:cNvPr id="3" name="Picture 2" descr="A black background with white text&#10;&#10;Description automatically generate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5759" y="4521705"/>
            <a:ext cx="5252161" cy="135850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  <a:sym typeface="+mn-ea"/>
              </a:rPr>
              <a:t>问题的提出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/>
          </a:bodyPr>
          <a:lstStyle/>
          <a:p>
            <a:pPr marR="0" lvl="0" algn="just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hlink"/>
              </a:buClr>
              <a:buSzTx/>
              <a:defRPr/>
            </a:pPr>
            <a:r>
              <a:rPr lang="zh-CN" altLang="en-US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公</a:t>
            </a:r>
            <a:r>
              <a:rPr lang="en-US" altLang="zh-CN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共政策以有效解决社会公共问题为诉求，是公共权力机关为达成公共目标、实现公共利益而采取的策略方针，就其本质而言，是一种对社会资源的权威分配。</a:t>
            </a:r>
            <a:endParaRPr lang="en-US" altLang="zh-CN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R="0" lvl="0" algn="just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hlink"/>
              </a:buClr>
              <a:buSzTx/>
              <a:defRPr/>
            </a:pPr>
            <a:r>
              <a:rPr lang="en-US" altLang="zh-CN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政府在一定时期掌控的资源是有限度的，如何将有限的资源最大化地利用起来，同时尽量避免公共政策“效率走低”与“偏差产生”的内在冲动，为政策纠错纠偏提供方法论，为政策决策的科学性和合理性提供有效工具，公共政策绩效评估成为关键。    </a:t>
            </a:r>
            <a:endParaRPr lang="en-US" altLang="zh-CN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R="0" lvl="0" algn="just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hlink"/>
              </a:buClr>
              <a:buSzTx/>
              <a:defRPr/>
            </a:pPr>
            <a:r>
              <a:rPr lang="en-US" altLang="zh-CN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面对地方财政收入增长空间日渐压缩、保障社会经济发展支出刚性上升的矛盾，地方财政更应强化公共政策绩效评估，通过评估主体多元化、评估标准科学化、评估管理规范化、评估结果有效化，构建格局全方位、资金全覆盖、执行全过程、制度有创新，以人民为中心，突出公平性与回应性的政策绩效评估机制。</a:t>
            </a:r>
            <a:endParaRPr lang="en-US" altLang="zh-CN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  <a:sym typeface="+mn-ea"/>
              </a:rPr>
              <a:t>问题的提出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390" y="1348740"/>
            <a:ext cx="10776585" cy="4889500"/>
          </a:xfrm>
        </p:spPr>
        <p:txBody>
          <a:bodyPr>
            <a:normAutofit fontScale="80000"/>
          </a:bodyPr>
          <a:lstStyle/>
          <a:p>
            <a:pPr algn="just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250" b="1" kern="0" dirty="0">
                <a:solidFill>
                  <a:srgbClr val="002060"/>
                </a:solidFill>
                <a:latin typeface="+mn-ea"/>
                <a:sym typeface="+mn-ea"/>
              </a:rPr>
              <a:t> </a:t>
            </a:r>
            <a:r>
              <a:rPr lang="zh-CN" altLang="en-US" sz="2250" b="1" kern="0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以重大政策绩效评估为抓手，全面实施预算绩效管理，强化财政资源统筹，优化财政资源配置，提高预算管理水平和政策实施效果，把不该花的钱减下去，以更低的成本提供更加充足的公共服务，提高财政资金支出绩效和政策效能，充分体现以“人民为中心”的发展理念与政策初心，为重大政策决策部署保驾护航，就成为破解地方财政收支难题、提升地方财政治理水平、保障地方财政可持续发展重要抉择。</a:t>
            </a:r>
            <a:endParaRPr lang="zh-CN" altLang="en-US" sz="2250" b="1" kern="0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just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250" b="1" dirty="0">
                <a:solidFill>
                  <a:srgbClr val="002060"/>
                </a:solidFill>
                <a:sym typeface="+mn-ea"/>
              </a:rPr>
              <a:t>公共政策评估评价是依据一定的标准和程序，对政策方案、政策效益、政策效率及政策价值进行判断的一种政治行为，贯穿公共政策准备、实施及监督的全过程，是制定政策、优化政策的重要依据，对健全政府决策机制、提高公共政策决策质量、强化公共政策实施效果具有重要意义。</a:t>
            </a:r>
            <a:endParaRPr lang="zh-CN" altLang="en-US" sz="2250" b="1" dirty="0">
              <a:solidFill>
                <a:srgbClr val="002060"/>
              </a:solidFill>
            </a:endParaRPr>
          </a:p>
          <a:p>
            <a:pPr algn="just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250" b="1" dirty="0">
                <a:solidFill>
                  <a:srgbClr val="002060"/>
                </a:solidFill>
                <a:sym typeface="+mn-ea"/>
              </a:rPr>
              <a:t> </a:t>
            </a:r>
            <a:r>
              <a:rPr lang="en-US" altLang="zh-CN" sz="2250" b="1" dirty="0">
                <a:solidFill>
                  <a:srgbClr val="002060"/>
                </a:solidFill>
                <a:sym typeface="+mn-ea"/>
              </a:rPr>
              <a:t>  </a:t>
            </a:r>
            <a:r>
              <a:rPr lang="zh-CN" altLang="en-US" sz="2250" b="1" dirty="0">
                <a:solidFill>
                  <a:srgbClr val="002060"/>
                </a:solidFill>
                <a:sym typeface="+mn-ea"/>
              </a:rPr>
              <a:t>不容忽视，现实生活中公共政策制定考虑不周，公共政策决策机制不够完善，公共政策执行效率不高、社会影响效益不佳等问题依然十分突出，公共政策的决策质量和实施效果亟待提升。</a:t>
            </a:r>
            <a:endParaRPr lang="zh-CN" altLang="en-US" sz="2250" b="1" dirty="0">
              <a:solidFill>
                <a:srgbClr val="002060"/>
              </a:solidFill>
            </a:endParaRPr>
          </a:p>
          <a:p>
            <a:pPr algn="just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250" b="1" dirty="0">
                <a:solidFill>
                  <a:srgbClr val="002060"/>
                </a:solidFill>
                <a:sym typeface="+mn-ea"/>
              </a:rPr>
              <a:t>   </a:t>
            </a:r>
            <a:r>
              <a:rPr lang="zh-CN" altLang="en-US" sz="2250" b="1" dirty="0">
                <a:solidFill>
                  <a:srgbClr val="002060"/>
                </a:solidFill>
                <a:sym typeface="+mn-ea"/>
              </a:rPr>
              <a:t>完善重大政策绩效评估机制，强化地方重大政策绩效评估，不仅重要，而且</a:t>
            </a:r>
            <a:r>
              <a:rPr lang="zh-CN" altLang="en-US" sz="2250" b="1" dirty="0">
                <a:solidFill>
                  <a:srgbClr val="002060"/>
                </a:solidFill>
                <a:sym typeface="+mn-ea"/>
              </a:rPr>
              <a:t>必要</a:t>
            </a:r>
            <a:r>
              <a:rPr lang="zh-CN" altLang="en-US" sz="2250" b="1" dirty="0">
                <a:solidFill>
                  <a:srgbClr val="002060"/>
                </a:solidFill>
                <a:sym typeface="+mn-ea"/>
              </a:rPr>
              <a:t>。</a:t>
            </a:r>
            <a:endParaRPr lang="zh-CN" altLang="en-US" sz="2250" b="1" kern="0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just">
              <a:lnSpc>
                <a:spcPct val="150000"/>
              </a:lnSpc>
            </a:pPr>
            <a:endParaRPr lang="zh-CN" altLang="en-US" sz="2000" kern="0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en-US" sz="2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  <a:sym typeface="+mn-ea"/>
              </a:rPr>
              <a:t>公共政策绩效评估发展困境检视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390" y="1348740"/>
            <a:ext cx="10776585" cy="5172075"/>
          </a:xfrm>
        </p:spPr>
        <p:txBody>
          <a:bodyPr>
            <a:normAutofit fontScale="70000"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50" b="1" kern="0" dirty="0">
                <a:solidFill>
                  <a:srgbClr val="002060"/>
                </a:solidFill>
                <a:latin typeface="+mn-ea"/>
                <a:sym typeface="+mn-ea"/>
              </a:rPr>
              <a:t> </a:t>
            </a:r>
            <a:r>
              <a:rPr lang="en-US" altLang="zh-CN" sz="2250" b="1" dirty="0">
                <a:solidFill>
                  <a:srgbClr val="002060"/>
                </a:solidFill>
                <a:latin typeface="华光粗圆_CNKI" panose="02000500000000000000" pitchFamily="2" charset="-122"/>
                <a:ea typeface="华光粗圆_CNKI" panose="02000500000000000000" pitchFamily="2" charset="-122"/>
                <a:sym typeface="+mn-ea"/>
              </a:rPr>
              <a:t>1.</a:t>
            </a:r>
            <a:r>
              <a:rPr lang="zh-CN" altLang="en-US" sz="2250" b="1" dirty="0">
                <a:solidFill>
                  <a:srgbClr val="002060"/>
                </a:solidFill>
                <a:latin typeface="华光粗圆_CNKI" panose="02000500000000000000" pitchFamily="2" charset="-122"/>
                <a:ea typeface="华光粗圆_CNKI" panose="02000500000000000000" pitchFamily="2" charset="-122"/>
                <a:sym typeface="+mn-ea"/>
              </a:rPr>
              <a:t>政策评估的价值取向问题</a:t>
            </a:r>
            <a:endParaRPr lang="en-US" altLang="zh-CN" sz="2250" b="1" dirty="0">
              <a:solidFill>
                <a:srgbClr val="002060"/>
              </a:solidFill>
              <a:latin typeface="华光粗圆_CNKI" panose="02000500000000000000" pitchFamily="2" charset="-122"/>
              <a:ea typeface="华光粗圆_CNKI" panose="02000500000000000000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50" b="1" dirty="0">
                <a:solidFill>
                  <a:srgbClr val="002060"/>
                </a:solidFill>
                <a:latin typeface="+mn-ea"/>
                <a:sym typeface="+mn-ea"/>
              </a:rPr>
              <a:t>   </a:t>
            </a:r>
            <a:r>
              <a:rPr lang="zh-CN" altLang="en-US" sz="2250" b="1" dirty="0">
                <a:solidFill>
                  <a:srgbClr val="002060"/>
                </a:solidFill>
                <a:latin typeface="+mn-ea"/>
                <a:sym typeface="+mn-ea"/>
              </a:rPr>
              <a:t>在公共政策绩效评估过程中，政府既是公共权力与公共资源的掌握者，负责政策的制定与执行，同时又是公共政策的评估者，是一个具有双重身份的特殊利益相关者。作为公共资源的委托代理人，政府应充分代表民众的利益诉求。而作为具有自身利益的理性“经济人”，其在政策绩效评估中可能关注是否有利于</a:t>
            </a:r>
            <a:r>
              <a:rPr lang="en-US" altLang="zh-CN" sz="2250" b="1" dirty="0">
                <a:solidFill>
                  <a:srgbClr val="002060"/>
                </a:solidFill>
                <a:latin typeface="+mn-ea"/>
                <a:sym typeface="+mn-ea"/>
              </a:rPr>
              <a:t>GDP</a:t>
            </a:r>
            <a:r>
              <a:rPr lang="zh-CN" altLang="en-US" sz="2250" b="1" dirty="0">
                <a:solidFill>
                  <a:srgbClr val="002060"/>
                </a:solidFill>
                <a:latin typeface="+mn-ea"/>
                <a:sym typeface="+mn-ea"/>
              </a:rPr>
              <a:t>的快速增长、是否有利于政绩提升。在表达机制不够健全的情况下，自利的价值诉求及价值排序会使政策产出偏离民众需求，引发政策失效。</a:t>
            </a:r>
            <a:endParaRPr lang="zh-CN" altLang="en-US" sz="2250" b="1" dirty="0">
              <a:solidFill>
                <a:srgbClr val="002060"/>
              </a:solidFill>
              <a:latin typeface="+mn-ea"/>
              <a:sym typeface="+mn-ea"/>
            </a:endParaRPr>
          </a:p>
          <a:p>
            <a:pPr marR="0" lvl="0" algn="just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hlink"/>
              </a:buClr>
              <a:buSzTx/>
              <a:defRPr/>
            </a:pPr>
            <a:r>
              <a:rPr lang="zh-CN" altLang="en-US" sz="2250" b="1" dirty="0">
                <a:solidFill>
                  <a:srgbClr val="002060"/>
                </a:solidFill>
                <a:latin typeface="华光粗圆_CNKI" panose="02000500000000000000" pitchFamily="2" charset="-122"/>
                <a:ea typeface="华光粗圆_CNKI" panose="02000500000000000000" pitchFamily="2" charset="-122"/>
                <a:sym typeface="+mn-ea"/>
              </a:rPr>
              <a:t>2.体制机制</a:t>
            </a:r>
            <a:r>
              <a:rPr lang="zh-CN" altLang="en-US" sz="2250" b="1" dirty="0">
                <a:solidFill>
                  <a:srgbClr val="002060"/>
                </a:solidFill>
                <a:latin typeface="华光粗圆_CNKI" panose="02000500000000000000" pitchFamily="2" charset="-122"/>
                <a:ea typeface="华光粗圆_CNKI" panose="02000500000000000000" pitchFamily="2" charset="-122"/>
                <a:sym typeface="+mn-ea"/>
              </a:rPr>
              <a:t>建</a:t>
            </a:r>
            <a:r>
              <a:rPr lang="zh-CN" altLang="en-US" sz="2250" b="1" dirty="0">
                <a:solidFill>
                  <a:srgbClr val="002060"/>
                </a:solidFill>
                <a:latin typeface="华光粗圆_CNKI" panose="02000500000000000000" pitchFamily="2" charset="-122"/>
                <a:ea typeface="华光粗圆_CNKI" panose="02000500000000000000" pitchFamily="2" charset="-122"/>
                <a:sym typeface="+mn-ea"/>
              </a:rPr>
              <a:t>构问题</a:t>
            </a:r>
            <a:endParaRPr lang="zh-CN" altLang="en-US" sz="2250" b="1" dirty="0">
              <a:solidFill>
                <a:srgbClr val="002060"/>
              </a:solidFill>
              <a:latin typeface="华光粗圆_CNKI" panose="02000500000000000000" pitchFamily="2" charset="-122"/>
              <a:ea typeface="华光粗圆_CNKI" panose="02000500000000000000" pitchFamily="2" charset="-122"/>
            </a:endParaRPr>
          </a:p>
          <a:p>
            <a:pPr marR="0" lvl="0" algn="just" defTabSz="914400" rt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defRPr/>
            </a:pPr>
            <a:r>
              <a:rPr lang="en-US" altLang="zh-CN" sz="2250" b="1" dirty="0">
                <a:solidFill>
                  <a:srgbClr val="002060"/>
                </a:solidFill>
                <a:latin typeface="+mn-ea"/>
                <a:sym typeface="+mn-ea"/>
              </a:rPr>
              <a:t>   一是评估主体单一，评估评价以政府部门主导为主，使政策决策难以平衡相关各方的价值偏好。二是全方位统筹不足，支持对象交叉重复、投入方向重合的现象</a:t>
            </a:r>
            <a:r>
              <a:rPr lang="en-US" altLang="zh-CN" sz="2250" b="1" dirty="0">
                <a:solidFill>
                  <a:srgbClr val="002060"/>
                </a:solidFill>
                <a:latin typeface="+mn-ea"/>
                <a:sym typeface="+mn-ea"/>
              </a:rPr>
              <a:t>依然存在</a:t>
            </a:r>
            <a:r>
              <a:rPr lang="en-US" altLang="zh-CN" sz="2250" b="1" dirty="0">
                <a:solidFill>
                  <a:srgbClr val="002060"/>
                </a:solidFill>
                <a:latin typeface="+mn-ea"/>
                <a:sym typeface="+mn-ea"/>
              </a:rPr>
              <a:t>。三是未实现财政资金的全覆盖，纳入绩效评估的政策有限。   四是全过程绩效评估链条尚未建立，事前事后对应不足，评估结果未得到良好应用。</a:t>
            </a:r>
            <a:endParaRPr lang="en-US" altLang="zh-CN" sz="2250" b="1" dirty="0">
              <a:solidFill>
                <a:srgbClr val="002060"/>
              </a:solidFill>
              <a:latin typeface="+mn-ea"/>
              <a:sym typeface="+mn-ea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250" b="1" dirty="0">
                <a:solidFill>
                  <a:srgbClr val="002060"/>
                </a:solidFill>
                <a:latin typeface="华光粗圆_CNKI" panose="02000500000000000000" pitchFamily="2" charset="-122"/>
                <a:ea typeface="华光粗圆_CNKI" panose="02000500000000000000" pitchFamily="2" charset="-122"/>
                <a:sym typeface="+mn-ea"/>
              </a:rPr>
              <a:t>3.</a:t>
            </a:r>
            <a:r>
              <a:rPr lang="zh-CN" altLang="en-US" sz="2250" b="1" dirty="0">
                <a:solidFill>
                  <a:srgbClr val="002060"/>
                </a:solidFill>
                <a:latin typeface="华光粗圆_CNKI" panose="02000500000000000000" pitchFamily="2" charset="-122"/>
                <a:ea typeface="华光粗圆_CNKI" panose="02000500000000000000" pitchFamily="2" charset="-122"/>
                <a:sym typeface="+mn-ea"/>
              </a:rPr>
              <a:t>政策评估的技术方法问题</a:t>
            </a:r>
            <a:endParaRPr lang="zh-CN" altLang="en-US" sz="2250" b="1" dirty="0">
              <a:solidFill>
                <a:srgbClr val="002060"/>
              </a:solidFill>
              <a:latin typeface="华光粗圆_CNKI" panose="02000500000000000000" pitchFamily="2" charset="-122"/>
              <a:ea typeface="华光粗圆_CNKI" panose="02000500000000000000" pitchFamily="2" charset="-122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250" b="1" dirty="0">
                <a:solidFill>
                  <a:srgbClr val="002060"/>
                </a:solidFill>
                <a:latin typeface="+mn-ea"/>
                <a:sym typeface="+mn-ea"/>
              </a:rPr>
              <a:t>鉴于评估方法体系不尽科学、评估开放度有限、评估数据保密等问题的客观存在，使当前的政策绩效评估在存在明显缺失，也使公共政策绩效评估的质量与水平受到制约。</a:t>
            </a:r>
            <a:endParaRPr lang="en-US" altLang="zh-CN" sz="2250" dirty="0">
              <a:solidFill>
                <a:srgbClr val="002060"/>
              </a:solidFill>
              <a:latin typeface="+mn-ea"/>
              <a:sym typeface="+mn-ea"/>
            </a:endParaRPr>
          </a:p>
          <a:p>
            <a:pPr marR="0" lvl="0" algn="just" defTabSz="914400" rt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defRPr/>
            </a:pPr>
            <a:endParaRPr lang="zh-CN" altLang="en-US" sz="2250" b="1" dirty="0">
              <a:solidFill>
                <a:srgbClr val="002060"/>
              </a:solidFill>
              <a:latin typeface="+mn-ea"/>
              <a:cs typeface="+mn-cs"/>
            </a:endParaRPr>
          </a:p>
          <a:p>
            <a:pPr algn="just">
              <a:lnSpc>
                <a:spcPct val="150000"/>
              </a:lnSpc>
            </a:pPr>
            <a:endParaRPr lang="zh-CN" altLang="en-US" sz="2000" kern="0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en-US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4000" kern="0" noProof="0" dirty="0">
                <a:solidFill>
                  <a:srgbClr val="002060"/>
                </a:solidFill>
                <a:latin typeface="+mn-ea"/>
                <a:ea typeface="+mn-ea"/>
                <a:cs typeface="Times New Roman" panose="02020603050405020304" pitchFamily="18" charset="0"/>
                <a:sym typeface="+mn-ea"/>
              </a:rPr>
              <a:t>强化公共政策绩效评估效用</a:t>
            </a:r>
            <a:endParaRPr lang="zh-CN" altLang="en-US" sz="4000" kern="0" noProof="0" dirty="0">
              <a:solidFill>
                <a:srgbClr val="002060"/>
              </a:solidFill>
              <a:latin typeface="+mn-ea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390" y="1348740"/>
            <a:ext cx="10776585" cy="49530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altLang="en-US" sz="15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明确以人民为中心的政策评估价值取向</a:t>
            </a:r>
            <a:endParaRPr lang="zh-CN" altLang="en-US" sz="1500" b="1" dirty="0">
              <a:solidFill>
                <a:srgbClr val="002060"/>
              </a:solidFill>
              <a:latin typeface="Calibri" panose="020F050202020403020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500" b="1" dirty="0">
                <a:solidFill>
                  <a:srgbClr val="002060"/>
                </a:solidFill>
                <a:latin typeface="Calibri" panose="020F0502020204030204" charset="0"/>
                <a:cs typeface="Times New Roman" panose="02020603050405020304" pitchFamily="18" charset="0"/>
                <a:sym typeface="+mn-ea"/>
              </a:rPr>
              <a:t>以人民为中心的发展思想，昭示了政府提供公共服务的理想未来，也为公共政策绩效评估的价值构造提供了依据。公共政策的出台是否以民众诉求为导向，政策实施所带来的利益或损害在相关群体中是否公平，政策的执行是否体现公平、正义、平等的价值取向，都是公共政策绩效评估应该关注的核心。</a:t>
            </a:r>
            <a:endParaRPr lang="zh-CN" altLang="en-US" sz="1500" b="1" dirty="0">
              <a:solidFill>
                <a:srgbClr val="002060"/>
              </a:solidFill>
              <a:latin typeface="Calibri" panose="020F050202020403020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500" b="1" dirty="0">
                <a:solidFill>
                  <a:srgbClr val="002060"/>
                </a:solidFill>
                <a:latin typeface="Calibri" panose="020F0502020204030204" charset="0"/>
                <a:cs typeface="Times New Roman" panose="02020603050405020304" pitchFamily="18" charset="0"/>
                <a:sym typeface="+mn-ea"/>
              </a:rPr>
              <a:t>公共政策绩效评估应着眼于社会发展长期、根本利益和公民普遍、共同利益开展活动，并据此构建公共政策绩效评估管理制度、规范公共政策绩效评估管理流程、统一公共政策绩效评估标准、健全公众参与机制，促进地方公共政策决策不断优化，效果不断提升。</a:t>
            </a:r>
            <a:endParaRPr lang="zh-CN" altLang="en-US" sz="1500" b="1" dirty="0">
              <a:solidFill>
                <a:srgbClr val="002060"/>
              </a:solidFill>
              <a:latin typeface="Calibri" panose="020F0502020204030204" charset="0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5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2.构建全过程、全覆盖统筹协调评估机制</a:t>
            </a:r>
            <a:endParaRPr lang="zh-CN" altLang="en-US" sz="15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500" b="1" dirty="0">
                <a:solidFill>
                  <a:srgbClr val="002060"/>
                </a:solidFill>
                <a:latin typeface="Calibri" panose="020F0502020204030204" charset="0"/>
                <a:cs typeface="Times New Roman" panose="02020603050405020304" pitchFamily="18" charset="0"/>
                <a:sym typeface="+mn-ea"/>
              </a:rPr>
              <a:t>应将所有新出台的重大政策纳入绩效评估范围，实现重大政策绩效评估的全覆盖。同时，为避免公共政策的重叠与交叉带来的财政资金效率损失，还应强化公共政策决策的统筹与协调，使公共政策决策成为引导地方公共事务发展的基础。</a:t>
            </a:r>
            <a:endParaRPr lang="zh-CN" altLang="en-US" sz="1500" b="1" dirty="0">
              <a:solidFill>
                <a:srgbClr val="002060"/>
              </a:solidFill>
              <a:latin typeface="Calibri" panose="020F050202020403020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500" b="1" dirty="0">
                <a:solidFill>
                  <a:srgbClr val="002060"/>
                </a:solidFill>
                <a:latin typeface="Calibri" panose="020F0502020204030204" charset="0"/>
                <a:cs typeface="Times New Roman" panose="02020603050405020304" pitchFamily="18" charset="0"/>
                <a:sym typeface="+mn-ea"/>
              </a:rPr>
              <a:t>重大政策绩效评估还应健全全过程管理链条，履行事前专家论证、风险评估、合法性审查等法定决策程序，从源头把控政策方向，防止决策随意性。事后要对政策实施效果开展绩效评价，将评价结果作为改进与完善政策的重要依据。</a:t>
            </a:r>
            <a:endParaRPr lang="zh-CN" altLang="en-US" sz="1500" b="1" dirty="0">
              <a:solidFill>
                <a:srgbClr val="002060"/>
              </a:solidFill>
              <a:latin typeface="Calibri" panose="020F0502020204030204" charset="0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4000" kern="0" noProof="0" dirty="0">
                <a:solidFill>
                  <a:srgbClr val="002060"/>
                </a:solidFill>
                <a:latin typeface="+mn-ea"/>
                <a:ea typeface="+mn-ea"/>
                <a:cs typeface="Times New Roman" panose="02020603050405020304" pitchFamily="18" charset="0"/>
                <a:sym typeface="+mn-ea"/>
              </a:rPr>
              <a:t>强化公共政策绩效评估效用</a:t>
            </a:r>
            <a:endParaRPr lang="zh-CN" altLang="en-US" sz="4000" kern="0" noProof="0" dirty="0">
              <a:solidFill>
                <a:srgbClr val="002060"/>
              </a:solidFill>
              <a:latin typeface="+mn-ea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390" y="1348740"/>
            <a:ext cx="10776585" cy="49530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3.强化评估结果的有效应用</a:t>
            </a:r>
            <a:endParaRPr lang="zh-CN" altLang="en-US" sz="16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b="1" dirty="0">
                <a:solidFill>
                  <a:srgbClr val="002060"/>
                </a:solidFill>
                <a:latin typeface="Calibri" panose="020F0502020204030204" charset="0"/>
                <a:cs typeface="Times New Roman" panose="02020603050405020304" pitchFamily="18" charset="0"/>
                <a:sym typeface="+mn-ea"/>
              </a:rPr>
              <a:t>绩效评价结果的应用应在提高公共政策决策有效性，合理配置预算资源，增进政府部门责任感等方面发挥重要作用。为此，政策绩效评估的结果应用还应在加强制度建设、突出激励与约束、增强绩效意识、建立结果应用追踪体系等方面付出更多努力。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just">
              <a:lnSpc>
                <a:spcPct val="150000"/>
              </a:lnSpc>
              <a:spcBef>
                <a:spcPts val="1000"/>
              </a:spcBef>
              <a:buSzTx/>
            </a:pPr>
            <a:r>
              <a:rPr lang="zh-CN" altLang="en-US" sz="16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4.完善评估方法，强化政策评估多元化社会参与</a:t>
            </a:r>
            <a:endParaRPr lang="zh-CN" altLang="en-US" sz="16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b="1" dirty="0">
                <a:solidFill>
                  <a:srgbClr val="002060"/>
                </a:solidFill>
                <a:sym typeface="+mn-ea"/>
              </a:rPr>
              <a:t>政策绩效评估“谁来评、评什么、怎么评”是最为基础的技术性问题，这些问题的存在不仅加大了政策绩效评估的难度，也使强化政策评估专业储备，加强政策绩效评估理论研究与技术支撑成为必要。应不断强化政策评估方法体系建设，重视互联网、大数据、人工智能等技术和资源的运用，探索适合我国政策绩效评估的方法和技术路径的完善。　 </a:t>
            </a:r>
            <a:endParaRPr lang="zh-CN" altLang="en-US" sz="1600" b="1" dirty="0">
              <a:solidFill>
                <a:srgbClr val="00206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b="1" dirty="0">
                <a:solidFill>
                  <a:srgbClr val="002060"/>
                </a:solidFill>
                <a:sym typeface="+mn-ea"/>
              </a:rPr>
              <a:t>以公共利益为目的的公共政策决策不但要关注社会公众的需求，还应允许社会公众通过参与公共政策决策体现其公民权。应进一步健全公众参与机制，突出人民满意导向。通过评估主体多元化，构建以人民为中心，突出公平性与回应性的政策绩效评估机制。</a:t>
            </a:r>
            <a:endParaRPr lang="zh-CN" altLang="en-US" sz="1600" b="1" dirty="0">
              <a:solidFill>
                <a:srgbClr val="002060"/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76376" y="2279985"/>
            <a:ext cx="5257800" cy="1738476"/>
          </a:xfrm>
        </p:spPr>
        <p:txBody>
          <a:bodyPr/>
          <a:lstStyle/>
          <a:p>
            <a:r>
              <a:rPr lang="zh-CN" altLang="en-US" dirty="0">
                <a:ea typeface="宋体" panose="02010600030101010101" pitchFamily="2" charset="-122"/>
              </a:rPr>
              <a:t>谢</a:t>
            </a:r>
            <a:r>
              <a:rPr lang="en-US" altLang="zh-CN" dirty="0">
                <a:ea typeface="宋体" panose="02010600030101010101" pitchFamily="2" charset="-122"/>
              </a:rPr>
              <a:t>   </a:t>
            </a:r>
            <a:r>
              <a:rPr lang="zh-CN" altLang="en-US" dirty="0">
                <a:ea typeface="宋体" panose="02010600030101010101" pitchFamily="2" charset="-122"/>
              </a:rPr>
              <a:t>谢！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ags/tag4.xml><?xml version="1.0" encoding="utf-8"?>
<p:tagLst xmlns:p="http://schemas.openxmlformats.org/presentationml/2006/main">
  <p:tag name="commondata" val="eyJoZGlkIjoiODUzZTJlMTJlMThmNjUwMjY0N2ViM2ZiODU0YzBkZTMifQ==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0" ma:contentTypeDescription="Create a new document." ma:contentTypeScope="" ma:versionID="53279e2557891f3cd780657bc2be5a2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764bea3eb9b1a5be8fd57fac5fb459b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37DD702-644E-4DB6-B991-9FA64836E5E7}">
  <ds:schemaRefs/>
</ds:datastoreItem>
</file>

<file path=customXml/itemProps2.xml><?xml version="1.0" encoding="utf-8"?>
<ds:datastoreItem xmlns:ds="http://schemas.openxmlformats.org/officeDocument/2006/customXml" ds:itemID="{63D0D6FF-5DC0-4A4C-B543-9E5307B25F01}">
  <ds:schemaRefs/>
</ds:datastoreItem>
</file>

<file path=customXml/itemProps3.xml><?xml version="1.0" encoding="utf-8"?>
<ds:datastoreItem xmlns:ds="http://schemas.openxmlformats.org/officeDocument/2006/customXml" ds:itemID="{DEB2BF14-8B87-4DC3-B3BD-B586BE2DF0A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2222</Words>
  <Application>WPS 演示</Application>
  <PresentationFormat>Widescreen</PresentationFormat>
  <Paragraphs>51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2" baseType="lpstr">
      <vt:lpstr>Arial</vt:lpstr>
      <vt:lpstr>宋体</vt:lpstr>
      <vt:lpstr>Wingdings</vt:lpstr>
      <vt:lpstr>Proxima Nova</vt:lpstr>
      <vt:lpstr>Yu Gothic UI</vt:lpstr>
      <vt:lpstr>Roboto</vt:lpstr>
      <vt:lpstr>微软雅黑</vt:lpstr>
      <vt:lpstr>Arial Unicode MS</vt:lpstr>
      <vt:lpstr>Calibri</vt:lpstr>
      <vt:lpstr>黑体</vt:lpstr>
      <vt:lpstr>Times New Roman</vt:lpstr>
      <vt:lpstr>Wingdings</vt:lpstr>
      <vt:lpstr>江城圆体 400W</vt:lpstr>
      <vt:lpstr>华光粗圆_CNKI</vt:lpstr>
      <vt:lpstr>Office Theme</vt:lpstr>
      <vt:lpstr>Insert title</vt:lpstr>
      <vt:lpstr>PowerPoint 演示文稿</vt:lpstr>
      <vt:lpstr>问题的提出</vt:lpstr>
      <vt:lpstr>问题的提出</vt:lpstr>
      <vt:lpstr>公共政策绩效评估发展困境检视</vt:lpstr>
      <vt:lpstr>强化公共政策绩效评估效用，促进地方绩效管理提质增效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童伟</cp:lastModifiedBy>
  <cp:revision>11</cp:revision>
  <dcterms:created xsi:type="dcterms:W3CDTF">2024-04-15T11:05:00Z</dcterms:created>
  <dcterms:modified xsi:type="dcterms:W3CDTF">2024-10-05T00:43:25Z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  <property fmtid="{D5CDD505-2E9C-101B-9397-08002B2CF9AE}" pid="4" name="ICV">
    <vt:lpwstr>B6564719BB3941FFA20780D1EF515A22_13</vt:lpwstr>
  </property>
  <property fmtid="{D5CDD505-2E9C-101B-9397-08002B2CF9AE}" pid="5" name="KSOProductBuildVer">
    <vt:lpwstr>2052-12.1.0.17827</vt:lpwstr>
  </property>
</Properties>
</file>