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autoCompressPictures="0">
  <p:sldMasterIdLst>
    <p:sldMasterId id="2147483648" r:id="rId4"/>
  </p:sldMasterIdLst>
  <p:notesMasterIdLst>
    <p:notesMasterId r:id="rId11"/>
  </p:notesMasterIdLst>
  <p:sldIdLst>
    <p:sldId id="256" r:id="rId5"/>
    <p:sldId id="261" r:id="rId6"/>
    <p:sldId id="262" r:id="rId7"/>
    <p:sldId id="265" r:id="rId8"/>
    <p:sldId id="263" r:id="rId9"/>
    <p:sldId id="264" r:id="rId10"/>
  </p:sldIdLst>
  <p:sldSz cx="12192000" cy="6858000"/>
  <p:notesSz cx="6858000" cy="9144000"/>
  <p:embeddedFontLst>
    <p:embeddedFont>
      <p:font typeface="DM Sans" pitchFamily="2" charset="0"/>
      <p:regular r:id="rId12"/>
    </p:embeddedFont>
    <p:embeddedFont>
      <p:font typeface="DM Sans Light" panose="020B0604020202020204" charset="0"/>
      <p:regular r:id="rId13"/>
    </p:embeddedFont>
    <p:embeddedFont>
      <p:font typeface="Roboto" panose="02000000000000000000" pitchFamily="2" charset="0"/>
      <p:regular r:id="rId14"/>
      <p:bold r:id="rId15"/>
      <p:italic r:id="rId16"/>
      <p:boldItalic r:id="rId17"/>
    </p:embeddedFont>
  </p:embeddedFontLst>
  <p:defaultTextStyle>
    <a:defPPr>
      <a:defRPr lang="en-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1A5E"/>
    <a:srgbClr val="523601"/>
    <a:srgbClr val="4E0000"/>
    <a:srgbClr val="182F5C"/>
    <a:srgbClr val="A6BD2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9698" autoAdjust="0"/>
  </p:normalViewPr>
  <p:slideViewPr>
    <p:cSldViewPr snapToGrid="0">
      <p:cViewPr varScale="1">
        <p:scale>
          <a:sx n="50" d="100"/>
          <a:sy n="50" d="100"/>
        </p:scale>
        <p:origin x="1260" y="40"/>
      </p:cViewPr>
      <p:guideLst/>
    </p:cSldViewPr>
  </p:slideViewPr>
  <p:notesTextViewPr>
    <p:cViewPr>
      <p:scale>
        <a:sx n="1" d="1"/>
        <a:sy n="1" d="1"/>
      </p:scale>
      <p:origin x="0" y="-2548"/>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font" Target="fonts/font2.fntdata"/><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font" Target="fonts/font1.fntdata"/><Relationship Id="rId17" Type="http://schemas.openxmlformats.org/officeDocument/2006/relationships/font" Target="fonts/font6.fntdata"/><Relationship Id="rId2" Type="http://schemas.openxmlformats.org/officeDocument/2006/relationships/customXml" Target="../customXml/item2.xml"/><Relationship Id="rId16" Type="http://schemas.openxmlformats.org/officeDocument/2006/relationships/font" Target="fonts/font5.fntdata"/><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font" Target="fonts/font4.fntdata"/><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font" Target="fonts/font3.fntdata"/><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atrizia Cocca" userId="0710768a-3b27-4591-82e2-eb77b85e7682" providerId="ADAL" clId="{6A5AE432-CEDD-494B-A17F-8D61E34710CD}"/>
    <pc:docChg chg="undo custSel modSld">
      <pc:chgData name="Patrizia Cocca" userId="0710768a-3b27-4591-82e2-eb77b85e7682" providerId="ADAL" clId="{6A5AE432-CEDD-494B-A17F-8D61E34710CD}" dt="2024-10-13T02:21:21.034" v="66" actId="12"/>
      <pc:docMkLst>
        <pc:docMk/>
      </pc:docMkLst>
      <pc:sldChg chg="modSp mod modNotesTx">
        <pc:chgData name="Patrizia Cocca" userId="0710768a-3b27-4591-82e2-eb77b85e7682" providerId="ADAL" clId="{6A5AE432-CEDD-494B-A17F-8D61E34710CD}" dt="2024-10-13T02:21:21.034" v="66" actId="12"/>
        <pc:sldMkLst>
          <pc:docMk/>
          <pc:sldMk cId="3831889161" sldId="261"/>
        </pc:sldMkLst>
        <pc:spChg chg="mod">
          <ac:chgData name="Patrizia Cocca" userId="0710768a-3b27-4591-82e2-eb77b85e7682" providerId="ADAL" clId="{6A5AE432-CEDD-494B-A17F-8D61E34710CD}" dt="2024-10-13T02:21:21.034" v="66" actId="12"/>
          <ac:spMkLst>
            <pc:docMk/>
            <pc:sldMk cId="3831889161" sldId="261"/>
            <ac:spMk id="3" creationId="{D279B466-F119-37A2-335A-54FA76B1FD6F}"/>
          </ac:spMkLst>
        </pc:spChg>
        <pc:picChg chg="mod">
          <ac:chgData name="Patrizia Cocca" userId="0710768a-3b27-4591-82e2-eb77b85e7682" providerId="ADAL" clId="{6A5AE432-CEDD-494B-A17F-8D61E34710CD}" dt="2024-10-13T02:20:52.119" v="56" actId="1076"/>
          <ac:picMkLst>
            <pc:docMk/>
            <pc:sldMk cId="3831889161" sldId="261"/>
            <ac:picMk id="5" creationId="{C1502FCE-A4AF-3285-A488-FF1649221EC2}"/>
          </ac:picMkLst>
        </pc:picChg>
      </pc:sldChg>
      <pc:sldChg chg="modSp mod">
        <pc:chgData name="Patrizia Cocca" userId="0710768a-3b27-4591-82e2-eb77b85e7682" providerId="ADAL" clId="{6A5AE432-CEDD-494B-A17F-8D61E34710CD}" dt="2024-10-07T21:29:01.655" v="1" actId="1076"/>
        <pc:sldMkLst>
          <pc:docMk/>
          <pc:sldMk cId="2176770757" sldId="264"/>
        </pc:sldMkLst>
        <pc:spChg chg="mod">
          <ac:chgData name="Patrizia Cocca" userId="0710768a-3b27-4591-82e2-eb77b85e7682" providerId="ADAL" clId="{6A5AE432-CEDD-494B-A17F-8D61E34710CD}" dt="2024-10-07T21:29:01.655" v="1" actId="1076"/>
          <ac:spMkLst>
            <pc:docMk/>
            <pc:sldMk cId="2176770757" sldId="264"/>
            <ac:spMk id="8" creationId="{B8CBBA34-86E3-C693-93E6-3815AFAE94F0}"/>
          </ac:spMkLst>
        </pc:spChg>
        <pc:picChg chg="mod">
          <ac:chgData name="Patrizia Cocca" userId="0710768a-3b27-4591-82e2-eb77b85e7682" providerId="ADAL" clId="{6A5AE432-CEDD-494B-A17F-8D61E34710CD}" dt="2024-10-07T21:28:55.303" v="0" actId="1076"/>
          <ac:picMkLst>
            <pc:docMk/>
            <pc:sldMk cId="2176770757" sldId="264"/>
            <ac:picMk id="7" creationId="{B30AF9A1-28BB-E48E-0A29-4C8B7B5F5A69}"/>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13337D8-6E51-4A63-A05F-28EC3DE81BDE}" type="datetimeFigureOut">
              <a:rPr lang="en-US" smtClean="0"/>
              <a:t>10/13/2024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2C4F4AE-11CA-4A02-8254-291912CB7302}" type="slidenum">
              <a:rPr lang="en-US" smtClean="0"/>
              <a:t>‹#›</a:t>
            </a:fld>
            <a:endParaRPr lang="en-US"/>
          </a:p>
        </p:txBody>
      </p:sp>
    </p:spTree>
    <p:extLst>
      <p:ext uri="{BB962C8B-B14F-4D97-AF65-F5344CB8AC3E}">
        <p14:creationId xmlns:p14="http://schemas.microsoft.com/office/powerpoint/2010/main" val="41849371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b="0" i="0" dirty="0" err="1">
                <a:solidFill>
                  <a:srgbClr val="343A40"/>
                </a:solidFill>
                <a:effectLst/>
                <a:highlight>
                  <a:srgbClr val="FFFFFF"/>
                </a:highlight>
                <a:latin typeface="DM Sans" pitchFamily="2" charset="0"/>
              </a:rPr>
              <a:t>ecisions</a:t>
            </a:r>
            <a:r>
              <a:rPr lang="en-US" b="0" i="0" dirty="0">
                <a:solidFill>
                  <a:srgbClr val="343A40"/>
                </a:solidFill>
                <a:effectLst/>
                <a:highlight>
                  <a:srgbClr val="FFFFFF"/>
                </a:highlight>
                <a:latin typeface="DM Sans" pitchFamily="2" charset="0"/>
              </a:rPr>
              <a:t>. </a:t>
            </a:r>
          </a:p>
          <a:p>
            <a:pPr algn="l"/>
            <a:r>
              <a:rPr lang="en-US" b="1" i="0" dirty="0">
                <a:solidFill>
                  <a:srgbClr val="343A40"/>
                </a:solidFill>
                <a:effectLst/>
                <a:highlight>
                  <a:srgbClr val="FFFFFF"/>
                </a:highlight>
                <a:latin typeface="DM Sans" pitchFamily="2" charset="0"/>
              </a:rPr>
              <a:t>1.  Voices: Use Trusted Messengers</a:t>
            </a:r>
            <a:endParaRPr lang="en-US" b="0" i="0" dirty="0">
              <a:solidFill>
                <a:srgbClr val="343A40"/>
              </a:solidFill>
              <a:effectLst/>
              <a:highlight>
                <a:srgbClr val="FFFFFF"/>
              </a:highlight>
              <a:latin typeface="DM Sans" pitchFamily="2" charset="0"/>
            </a:endParaRPr>
          </a:p>
          <a:p>
            <a:pPr algn="l"/>
            <a:r>
              <a:rPr lang="en-US" b="0" i="0" dirty="0">
                <a:solidFill>
                  <a:srgbClr val="343A40"/>
                </a:solidFill>
                <a:effectLst/>
                <a:highlight>
                  <a:srgbClr val="FFFFFF"/>
                </a:highlight>
                <a:latin typeface="DM Sans" pitchFamily="2" charset="0"/>
              </a:rPr>
              <a:t>Different audiences trust different voices. Partnering with reputable institutions—universities, NGOs, or even government agencies—can enhance the perceived trustworthiness of evaluation findings. Choosing the right messenger for the right audience increases the likelihood that the findings will be accepted and acted upon. </a:t>
            </a:r>
          </a:p>
          <a:p>
            <a:pPr algn="l"/>
            <a:r>
              <a:rPr lang="en-US" b="1" i="0" dirty="0">
                <a:solidFill>
                  <a:srgbClr val="343A40"/>
                </a:solidFill>
                <a:effectLst/>
                <a:highlight>
                  <a:srgbClr val="FFFFFF"/>
                </a:highlight>
                <a:latin typeface="DM Sans" pitchFamily="2" charset="0"/>
              </a:rPr>
              <a:t>2.  Ethics: Acknowledge Bias and Ethical Considerations</a:t>
            </a:r>
            <a:endParaRPr lang="en-US" b="0" i="0" dirty="0">
              <a:solidFill>
                <a:srgbClr val="343A40"/>
              </a:solidFill>
              <a:effectLst/>
              <a:highlight>
                <a:srgbClr val="FFFFFF"/>
              </a:highlight>
              <a:latin typeface="DM Sans" pitchFamily="2" charset="0"/>
            </a:endParaRPr>
          </a:p>
          <a:p>
            <a:pPr algn="l"/>
            <a:r>
              <a:rPr lang="en-US" b="0" i="0" dirty="0">
                <a:solidFill>
                  <a:srgbClr val="343A40"/>
                </a:solidFill>
                <a:effectLst/>
                <a:highlight>
                  <a:srgbClr val="FFFFFF"/>
                </a:highlight>
                <a:latin typeface="DM Sans" pitchFamily="2" charset="0"/>
              </a:rPr>
              <a:t>In a world flooded with information, navigating bias is crucial. Trust comes from acknowledging potential biases in both data sources and presentation methods. Clear citation of data, coupled with ethical practices in analysis and visualization, helps safeguard the credibility of findings. Objectivity in data communication is critical to building trust in evidence.</a:t>
            </a:r>
          </a:p>
          <a:p>
            <a:pPr algn="l"/>
            <a:r>
              <a:rPr lang="en-US" b="1" i="0" dirty="0">
                <a:solidFill>
                  <a:srgbClr val="343A40"/>
                </a:solidFill>
                <a:effectLst/>
                <a:highlight>
                  <a:srgbClr val="FFFFFF"/>
                </a:highlight>
                <a:latin typeface="DM Sans" pitchFamily="2" charset="0"/>
              </a:rPr>
              <a:t>3.  Relationships: Foster Long-Term Connections</a:t>
            </a:r>
            <a:endParaRPr lang="en-US" b="0" i="0" dirty="0">
              <a:solidFill>
                <a:srgbClr val="343A40"/>
              </a:solidFill>
              <a:effectLst/>
              <a:highlight>
                <a:srgbClr val="FFFFFF"/>
              </a:highlight>
              <a:latin typeface="DM Sans" pitchFamily="2" charset="0"/>
            </a:endParaRPr>
          </a:p>
          <a:p>
            <a:pPr algn="l"/>
            <a:r>
              <a:rPr lang="en-US" b="0" i="0" dirty="0">
                <a:solidFill>
                  <a:srgbClr val="343A40"/>
                </a:solidFill>
                <a:effectLst/>
                <a:highlight>
                  <a:srgbClr val="FFFFFF"/>
                </a:highlight>
                <a:latin typeface="DM Sans" pitchFamily="2" charset="0"/>
              </a:rPr>
              <a:t>Trust is relational. Building trust with stakeholders requires ongoing engagement, dialogue, and responsiveness. Decision-makers need to feel that evaluators are listening, that they respect their feedback, and that they are working together toward shared goals. Long-term relationships are the foundation of trust in evaluation systems.</a:t>
            </a:r>
          </a:p>
          <a:p>
            <a:pPr algn="l"/>
            <a:r>
              <a:rPr lang="en-US" b="1" i="0" dirty="0">
                <a:solidFill>
                  <a:srgbClr val="343A40"/>
                </a:solidFill>
                <a:effectLst/>
                <a:highlight>
                  <a:srgbClr val="FFFFFF"/>
                </a:highlight>
                <a:latin typeface="DM Sans" pitchFamily="2" charset="0"/>
              </a:rPr>
              <a:t>4.  Integrity: The heart of trust</a:t>
            </a:r>
            <a:endParaRPr lang="en-US" b="0" i="0" dirty="0">
              <a:solidFill>
                <a:srgbClr val="343A40"/>
              </a:solidFill>
              <a:effectLst/>
              <a:highlight>
                <a:srgbClr val="FFFFFF"/>
              </a:highlight>
              <a:latin typeface="DM Sans" pitchFamily="2" charset="0"/>
            </a:endParaRPr>
          </a:p>
          <a:p>
            <a:pPr algn="l"/>
            <a:r>
              <a:rPr lang="en-US" b="0" i="0" dirty="0">
                <a:solidFill>
                  <a:srgbClr val="343A40"/>
                </a:solidFill>
                <a:effectLst/>
                <a:highlight>
                  <a:srgbClr val="FFFFFF"/>
                </a:highlight>
                <a:latin typeface="DM Sans" pitchFamily="2" charset="0"/>
              </a:rPr>
              <a:t>In evaluations, stakeholders—whether government officials, organizations, or the public—need to know that the process is honest, free from manipulation, and committed to presenting the truth. Integrity ensures that the results are reliable and communicated without bias.</a:t>
            </a:r>
          </a:p>
          <a:p>
            <a:pPr algn="l"/>
            <a:r>
              <a:rPr lang="en-US" b="1" i="0" dirty="0">
                <a:solidFill>
                  <a:srgbClr val="343A40"/>
                </a:solidFill>
                <a:effectLst/>
                <a:highlight>
                  <a:srgbClr val="FFFFFF"/>
                </a:highlight>
                <a:latin typeface="DM Sans" pitchFamily="2" charset="0"/>
              </a:rPr>
              <a:t>5.  Transparency: Ensure Rigorous and Transparent Methods</a:t>
            </a:r>
            <a:endParaRPr lang="en-US" b="0" i="0" dirty="0">
              <a:solidFill>
                <a:srgbClr val="343A40"/>
              </a:solidFill>
              <a:effectLst/>
              <a:highlight>
                <a:srgbClr val="FFFFFF"/>
              </a:highlight>
              <a:latin typeface="DM Sans" pitchFamily="2" charset="0"/>
            </a:endParaRPr>
          </a:p>
          <a:p>
            <a:pPr algn="l"/>
            <a:r>
              <a:rPr lang="en-US" b="0" i="0" dirty="0">
                <a:solidFill>
                  <a:srgbClr val="343A40"/>
                </a:solidFill>
                <a:effectLst/>
                <a:highlight>
                  <a:srgbClr val="FFFFFF"/>
                </a:highlight>
                <a:latin typeface="DM Sans" pitchFamily="2" charset="0"/>
              </a:rPr>
              <a:t>Trust is directly linked to credibility. Being transparent about evaluation methods, openly discussing limitations, and clearly documenting the process can help stakeholders understand and appreciate the robustness of the evidence. To build confidence in the objectivity of the findings, evaluators must provide a transparent pathway from data collection to analysis.</a:t>
            </a:r>
          </a:p>
          <a:p>
            <a:pPr algn="l"/>
            <a:r>
              <a:rPr lang="en-US" b="1" i="0" dirty="0">
                <a:solidFill>
                  <a:srgbClr val="343A40"/>
                </a:solidFill>
                <a:effectLst/>
                <a:highlight>
                  <a:srgbClr val="FFFFFF"/>
                </a:highlight>
                <a:latin typeface="DM Sans" pitchFamily="2" charset="0"/>
              </a:rPr>
              <a:t>6.  Accessibility: Present Findings in Accessible and Relatable Ways</a:t>
            </a:r>
            <a:endParaRPr lang="en-US" b="0" i="0" dirty="0">
              <a:solidFill>
                <a:srgbClr val="343A40"/>
              </a:solidFill>
              <a:effectLst/>
              <a:highlight>
                <a:srgbClr val="FFFFFF"/>
              </a:highlight>
              <a:latin typeface="DM Sans" pitchFamily="2" charset="0"/>
            </a:endParaRPr>
          </a:p>
          <a:p>
            <a:pPr algn="l"/>
            <a:r>
              <a:rPr lang="en-US" b="0" i="0" dirty="0">
                <a:solidFill>
                  <a:srgbClr val="343A40"/>
                </a:solidFill>
                <a:effectLst/>
                <a:highlight>
                  <a:srgbClr val="FFFFFF"/>
                </a:highlight>
                <a:latin typeface="DM Sans" pitchFamily="2" charset="0"/>
              </a:rPr>
              <a:t>Several panelists emphasized the importance of making sure evidence is understandable to the audience. This goes beyond data delivery to starting an ongoing dialogue—especially between stakeholders who may speak different “languages”. For instance, finance officials may focus on efficiency metrics, while social outcome experts look at impact. Using clear, relatable communications and tools like data visualization helps to bridge any gaps and make the findings more approachable.</a:t>
            </a:r>
          </a:p>
          <a:p>
            <a:pPr algn="l"/>
            <a:r>
              <a:rPr lang="en-US" b="1" i="0" dirty="0">
                <a:solidFill>
                  <a:srgbClr val="343A40"/>
                </a:solidFill>
                <a:effectLst/>
                <a:highlight>
                  <a:srgbClr val="FFFFFF"/>
                </a:highlight>
                <a:latin typeface="DM Sans" pitchFamily="2" charset="0"/>
              </a:rPr>
              <a:t>7.  Stakeholders: Engage Stakeholders Early and Often</a:t>
            </a:r>
            <a:endParaRPr lang="en-US" b="0" i="0" dirty="0">
              <a:solidFill>
                <a:srgbClr val="343A40"/>
              </a:solidFill>
              <a:effectLst/>
              <a:highlight>
                <a:srgbClr val="FFFFFF"/>
              </a:highlight>
              <a:latin typeface="DM Sans" pitchFamily="2" charset="0"/>
            </a:endParaRPr>
          </a:p>
          <a:p>
            <a:pPr algn="l"/>
            <a:r>
              <a:rPr lang="en-US" b="0" i="0" dirty="0">
                <a:solidFill>
                  <a:srgbClr val="343A40"/>
                </a:solidFill>
                <a:effectLst/>
                <a:highlight>
                  <a:srgbClr val="FFFFFF"/>
                </a:highlight>
                <a:latin typeface="DM Sans" pitchFamily="2" charset="0"/>
              </a:rPr>
              <a:t>Involving stakeholders from the beginning of the evaluation process builds trust by ensuring their perspectives and needs are reflected in the work. This early engagement cultivates a sense of ownership and makes it more likely that decision-makers will trust the evaluation’s findings.</a:t>
            </a:r>
          </a:p>
          <a:p>
            <a:endParaRPr lang="en-US" dirty="0"/>
          </a:p>
        </p:txBody>
      </p:sp>
      <p:sp>
        <p:nvSpPr>
          <p:cNvPr id="4" name="Slide Number Placeholder 3"/>
          <p:cNvSpPr>
            <a:spLocks noGrp="1"/>
          </p:cNvSpPr>
          <p:nvPr>
            <p:ph type="sldNum" sz="quarter" idx="5"/>
          </p:nvPr>
        </p:nvSpPr>
        <p:spPr/>
        <p:txBody>
          <a:bodyPr/>
          <a:lstStyle/>
          <a:p>
            <a:fld id="{52C4F4AE-11CA-4A02-8254-291912CB7302}" type="slidenum">
              <a:rPr lang="en-US" smtClean="0"/>
              <a:t>2</a:t>
            </a:fld>
            <a:endParaRPr lang="en-US"/>
          </a:p>
        </p:txBody>
      </p:sp>
    </p:spTree>
    <p:extLst>
      <p:ext uri="{BB962C8B-B14F-4D97-AF65-F5344CB8AC3E}">
        <p14:creationId xmlns:p14="http://schemas.microsoft.com/office/powerpoint/2010/main" val="42681347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t>Tamil Nadu is at the forefront of a demographic transition and ageing is an important policy concern. It is estimated that those aged 65 and older will make up 22% of the population by 2051, far greater than India’s projected national average of 12%. </a:t>
            </a:r>
          </a:p>
          <a:p>
            <a:endParaRPr lang="en-US" sz="1200" dirty="0"/>
          </a:p>
          <a:p>
            <a:r>
              <a:rPr lang="en-US" sz="1200" dirty="0"/>
              <a:t>This projection presented the state government with new challenges requiring robust data to inform policy decisions. For this reason, in 2019, the government launched the first-ever survey of older people in the country’s sixth most populous state, which over 72 million people (about twice the population of California) call home.</a:t>
            </a:r>
          </a:p>
          <a:p>
            <a:endParaRPr lang="en-US" dirty="0"/>
          </a:p>
        </p:txBody>
      </p:sp>
      <p:sp>
        <p:nvSpPr>
          <p:cNvPr id="4" name="Slide Number Placeholder 3"/>
          <p:cNvSpPr>
            <a:spLocks noGrp="1"/>
          </p:cNvSpPr>
          <p:nvPr>
            <p:ph type="sldNum" sz="quarter" idx="5"/>
          </p:nvPr>
        </p:nvSpPr>
        <p:spPr/>
        <p:txBody>
          <a:bodyPr/>
          <a:lstStyle/>
          <a:p>
            <a:fld id="{52C4F4AE-11CA-4A02-8254-291912CB7302}" type="slidenum">
              <a:rPr lang="en-US" smtClean="0"/>
              <a:t>4</a:t>
            </a:fld>
            <a:endParaRPr lang="en-US"/>
          </a:p>
        </p:txBody>
      </p:sp>
    </p:spTree>
    <p:extLst>
      <p:ext uri="{BB962C8B-B14F-4D97-AF65-F5344CB8AC3E}">
        <p14:creationId xmlns:p14="http://schemas.microsoft.com/office/powerpoint/2010/main" val="130200788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Cover_01">
    <p:bg>
      <p:bgRef idx="1001">
        <a:schemeClr val="bg1"/>
      </p:bgRef>
    </p:bg>
    <p:spTree>
      <p:nvGrpSpPr>
        <p:cNvPr id="1" name=""/>
        <p:cNvGrpSpPr/>
        <p:nvPr/>
      </p:nvGrpSpPr>
      <p:grpSpPr>
        <a:xfrm>
          <a:off x="0" y="0"/>
          <a:ext cx="0" cy="0"/>
          <a:chOff x="0" y="0"/>
          <a:chExt cx="0" cy="0"/>
        </a:xfrm>
      </p:grpSpPr>
      <p:pic>
        <p:nvPicPr>
          <p:cNvPr id="19" name="Picture 18" descr="A blue and white background&#10;&#10;Description automatically generated">
            <a:extLst>
              <a:ext uri="{FF2B5EF4-FFF2-40B4-BE49-F238E27FC236}">
                <a16:creationId xmlns:a16="http://schemas.microsoft.com/office/drawing/2014/main" id="{60B8B4B6-5FF1-D842-1053-3468E90F6F5F}"/>
              </a:ext>
            </a:extLst>
          </p:cNvPr>
          <p:cNvPicPr>
            <a:picLocks noChangeAspect="1"/>
          </p:cNvPicPr>
          <p:nvPr userDrawn="1"/>
        </p:nvPicPr>
        <p:blipFill>
          <a:blip r:embed="rId2"/>
          <a:stretch>
            <a:fillRect/>
          </a:stretch>
        </p:blipFill>
        <p:spPr>
          <a:xfrm>
            <a:off x="0" y="0"/>
            <a:ext cx="12192000" cy="6858000"/>
          </a:xfrm>
          <a:prstGeom prst="rect">
            <a:avLst/>
          </a:prstGeom>
        </p:spPr>
      </p:pic>
      <p:pic>
        <p:nvPicPr>
          <p:cNvPr id="12" name="Picture 11" descr="A blue and black background with circles&#10;&#10;Description automatically generated">
            <a:extLst>
              <a:ext uri="{FF2B5EF4-FFF2-40B4-BE49-F238E27FC236}">
                <a16:creationId xmlns:a16="http://schemas.microsoft.com/office/drawing/2014/main" id="{0263AF6F-82AD-7FEB-19D8-6A1A57A3174C}"/>
              </a:ext>
            </a:extLst>
          </p:cNvPr>
          <p:cNvPicPr>
            <a:picLocks noChangeAspect="1"/>
          </p:cNvPicPr>
          <p:nvPr userDrawn="1"/>
        </p:nvPicPr>
        <p:blipFill>
          <a:blip r:embed="rId3"/>
          <a:stretch>
            <a:fillRect/>
          </a:stretch>
        </p:blipFill>
        <p:spPr>
          <a:xfrm>
            <a:off x="-263508" y="6374568"/>
            <a:ext cx="2348294" cy="594901"/>
          </a:xfrm>
          <a:prstGeom prst="rect">
            <a:avLst/>
          </a:prstGeom>
        </p:spPr>
      </p:pic>
      <p:pic>
        <p:nvPicPr>
          <p:cNvPr id="14" name="Picture 13" descr="A blue and grey circle pattern&#10;&#10;Description automatically generated">
            <a:extLst>
              <a:ext uri="{FF2B5EF4-FFF2-40B4-BE49-F238E27FC236}">
                <a16:creationId xmlns:a16="http://schemas.microsoft.com/office/drawing/2014/main" id="{D80BED43-B362-9E4B-A376-EFFFAE9D0461}"/>
              </a:ext>
            </a:extLst>
          </p:cNvPr>
          <p:cNvPicPr>
            <a:picLocks noChangeAspect="1"/>
          </p:cNvPicPr>
          <p:nvPr userDrawn="1"/>
        </p:nvPicPr>
        <p:blipFill>
          <a:blip r:embed="rId4"/>
          <a:stretch>
            <a:fillRect/>
          </a:stretch>
        </p:blipFill>
        <p:spPr>
          <a:xfrm>
            <a:off x="4445462" y="-225810"/>
            <a:ext cx="3030303" cy="808081"/>
          </a:xfrm>
          <a:prstGeom prst="rect">
            <a:avLst/>
          </a:prstGeom>
        </p:spPr>
      </p:pic>
      <p:pic>
        <p:nvPicPr>
          <p:cNvPr id="16" name="Picture 15" descr="A blue stars on a black background&#10;&#10;Description automatically generated">
            <a:extLst>
              <a:ext uri="{FF2B5EF4-FFF2-40B4-BE49-F238E27FC236}">
                <a16:creationId xmlns:a16="http://schemas.microsoft.com/office/drawing/2014/main" id="{3EC21F7C-7A4C-1A62-53D2-F0D8CDC1E6F8}"/>
              </a:ext>
            </a:extLst>
          </p:cNvPr>
          <p:cNvPicPr>
            <a:picLocks noChangeAspect="1"/>
          </p:cNvPicPr>
          <p:nvPr userDrawn="1"/>
        </p:nvPicPr>
        <p:blipFill>
          <a:blip r:embed="rId5"/>
          <a:stretch>
            <a:fillRect/>
          </a:stretch>
        </p:blipFill>
        <p:spPr>
          <a:xfrm>
            <a:off x="1267132" y="198513"/>
            <a:ext cx="650968" cy="1638268"/>
          </a:xfrm>
          <a:prstGeom prst="rect">
            <a:avLst/>
          </a:prstGeom>
        </p:spPr>
      </p:pic>
      <p:sp>
        <p:nvSpPr>
          <p:cNvPr id="2" name="Title 1">
            <a:extLst>
              <a:ext uri="{FF2B5EF4-FFF2-40B4-BE49-F238E27FC236}">
                <a16:creationId xmlns:a16="http://schemas.microsoft.com/office/drawing/2014/main" id="{B6FD8E72-CC41-E471-B0E5-B8148A2BC917}"/>
              </a:ext>
            </a:extLst>
          </p:cNvPr>
          <p:cNvSpPr>
            <a:spLocks noGrp="1"/>
          </p:cNvSpPr>
          <p:nvPr>
            <p:ph type="ctrTitle" hasCustomPrompt="1"/>
          </p:nvPr>
        </p:nvSpPr>
        <p:spPr>
          <a:xfrm>
            <a:off x="1097246" y="2993107"/>
            <a:ext cx="9144000" cy="742377"/>
          </a:xfrm>
        </p:spPr>
        <p:txBody>
          <a:bodyPr anchor="t" anchorCtr="0">
            <a:normAutofit/>
          </a:bodyPr>
          <a:lstStyle>
            <a:lvl1pPr algn="l">
              <a:defRPr sz="4800">
                <a:solidFill>
                  <a:srgbClr val="001A5E"/>
                </a:solidFill>
                <a:latin typeface="Roboto" panose="02000000000000000000" pitchFamily="2" charset="0"/>
                <a:ea typeface="Roboto" panose="02000000000000000000" pitchFamily="2" charset="0"/>
                <a:cs typeface="Roboto" panose="02000000000000000000" pitchFamily="2" charset="0"/>
              </a:defRPr>
            </a:lvl1pPr>
          </a:lstStyle>
          <a:p>
            <a:r>
              <a:rPr lang="en-GB" dirty="0"/>
              <a:t>Insert title here</a:t>
            </a:r>
            <a:endParaRPr lang="en-ES" dirty="0"/>
          </a:p>
        </p:txBody>
      </p:sp>
      <p:sp>
        <p:nvSpPr>
          <p:cNvPr id="24" name="TextBox 23">
            <a:extLst>
              <a:ext uri="{FF2B5EF4-FFF2-40B4-BE49-F238E27FC236}">
                <a16:creationId xmlns:a16="http://schemas.microsoft.com/office/drawing/2014/main" id="{957992F0-A4C9-1F42-93A6-F2D413E97392}"/>
              </a:ext>
            </a:extLst>
          </p:cNvPr>
          <p:cNvSpPr txBox="1"/>
          <p:nvPr userDrawn="1"/>
        </p:nvSpPr>
        <p:spPr>
          <a:xfrm>
            <a:off x="1193498" y="2478853"/>
            <a:ext cx="978202" cy="306467"/>
          </a:xfrm>
          <a:prstGeom prst="roundRect">
            <a:avLst/>
          </a:prstGeom>
          <a:noFill/>
          <a:ln>
            <a:solidFill>
              <a:schemeClr val="bg1"/>
            </a:solid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en-US" sz="1200" dirty="0">
                <a:solidFill>
                  <a:schemeClr val="bg1"/>
                </a:solidFill>
                <a:latin typeface="Roboto" panose="02000000000000000000" pitchFamily="2" charset="0"/>
                <a:ea typeface="Roboto" panose="02000000000000000000" pitchFamily="2" charset="0"/>
                <a:cs typeface="Roboto" panose="02000000000000000000" pitchFamily="2" charset="0"/>
              </a:rPr>
              <a:t>STREAM C</a:t>
            </a:r>
          </a:p>
        </p:txBody>
      </p:sp>
    </p:spTree>
    <p:extLst>
      <p:ext uri="{BB962C8B-B14F-4D97-AF65-F5344CB8AC3E}">
        <p14:creationId xmlns:p14="http://schemas.microsoft.com/office/powerpoint/2010/main" val="2573010893"/>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2_Page_Break_01">
    <p:bg>
      <p:bgPr>
        <a:solidFill>
          <a:schemeClr val="accent3"/>
        </a:solidFill>
        <a:effectLst/>
      </p:bgPr>
    </p:bg>
    <p:spTree>
      <p:nvGrpSpPr>
        <p:cNvPr id="1" name=""/>
        <p:cNvGrpSpPr/>
        <p:nvPr/>
      </p:nvGrpSpPr>
      <p:grpSpPr>
        <a:xfrm>
          <a:off x="0" y="0"/>
          <a:ext cx="0" cy="0"/>
          <a:chOff x="0" y="0"/>
          <a:chExt cx="0" cy="0"/>
        </a:xfrm>
      </p:grpSpPr>
      <p:pic>
        <p:nvPicPr>
          <p:cNvPr id="8" name="Picture 7" descr="A blue and white background&#10;&#10;Description automatically generated">
            <a:extLst>
              <a:ext uri="{FF2B5EF4-FFF2-40B4-BE49-F238E27FC236}">
                <a16:creationId xmlns:a16="http://schemas.microsoft.com/office/drawing/2014/main" id="{A5E19565-2C23-2383-172E-5F621104A5F5}"/>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B6FD8E72-CC41-E471-B0E5-B8148A2BC917}"/>
              </a:ext>
            </a:extLst>
          </p:cNvPr>
          <p:cNvSpPr>
            <a:spLocks noGrp="1"/>
          </p:cNvSpPr>
          <p:nvPr>
            <p:ph type="ctrTitle" hasCustomPrompt="1"/>
          </p:nvPr>
        </p:nvSpPr>
        <p:spPr>
          <a:xfrm>
            <a:off x="707571" y="1178895"/>
            <a:ext cx="5257800" cy="1738476"/>
          </a:xfrm>
        </p:spPr>
        <p:txBody>
          <a:bodyPr anchor="t" anchorCtr="0">
            <a:normAutofit/>
          </a:bodyPr>
          <a:lstStyle>
            <a:lvl1pPr algn="l">
              <a:defRPr sz="5000">
                <a:solidFill>
                  <a:srgbClr val="001A5E"/>
                </a:solidFill>
                <a:latin typeface="+mj-lt"/>
              </a:defRPr>
            </a:lvl1pPr>
          </a:lstStyle>
          <a:p>
            <a:r>
              <a:rPr lang="en-GB" dirty="0"/>
              <a:t>INSERT TITLE</a:t>
            </a:r>
            <a:endParaRPr lang="en-ES" dirty="0"/>
          </a:p>
        </p:txBody>
      </p:sp>
      <p:sp>
        <p:nvSpPr>
          <p:cNvPr id="3" name="Subtitle 2">
            <a:extLst>
              <a:ext uri="{FF2B5EF4-FFF2-40B4-BE49-F238E27FC236}">
                <a16:creationId xmlns:a16="http://schemas.microsoft.com/office/drawing/2014/main" id="{0C6DFEED-7A9C-8B84-9A09-F302A74CB032}"/>
              </a:ext>
            </a:extLst>
          </p:cNvPr>
          <p:cNvSpPr>
            <a:spLocks noGrp="1"/>
          </p:cNvSpPr>
          <p:nvPr>
            <p:ph type="subTitle" idx="1" hasCustomPrompt="1"/>
          </p:nvPr>
        </p:nvSpPr>
        <p:spPr>
          <a:xfrm>
            <a:off x="707571" y="771753"/>
            <a:ext cx="5257800" cy="365125"/>
          </a:xfrm>
        </p:spPr>
        <p:txBody>
          <a:bodyPr>
            <a:normAutofit/>
          </a:bodyPr>
          <a:lstStyle>
            <a:lvl1pPr marL="0" indent="0" algn="l">
              <a:buNone/>
              <a:defRPr sz="1800">
                <a:solidFill>
                  <a:srgbClr val="001A5E"/>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SUBHEADLINE</a:t>
            </a:r>
            <a:endParaRPr lang="en-ES" dirty="0"/>
          </a:p>
        </p:txBody>
      </p:sp>
      <p:pic>
        <p:nvPicPr>
          <p:cNvPr id="7" name="Picture 6" descr="A black background with white text&#10;&#10;Description automatically generated">
            <a:extLst>
              <a:ext uri="{FF2B5EF4-FFF2-40B4-BE49-F238E27FC236}">
                <a16:creationId xmlns:a16="http://schemas.microsoft.com/office/drawing/2014/main" id="{53F54864-6959-B6C6-D762-DA8B099093AE}"/>
              </a:ext>
            </a:extLst>
          </p:cNvPr>
          <p:cNvPicPr>
            <a:picLocks noChangeAspect="1"/>
          </p:cNvPicPr>
          <p:nvPr userDrawn="1"/>
        </p:nvPicPr>
        <p:blipFill>
          <a:blip r:embed="rId3"/>
          <a:stretch>
            <a:fillRect/>
          </a:stretch>
        </p:blipFill>
        <p:spPr>
          <a:xfrm>
            <a:off x="7822866" y="48793"/>
            <a:ext cx="4369134" cy="1130102"/>
          </a:xfrm>
          <a:prstGeom prst="rect">
            <a:avLst/>
          </a:prstGeom>
        </p:spPr>
      </p:pic>
    </p:spTree>
    <p:extLst>
      <p:ext uri="{BB962C8B-B14F-4D97-AF65-F5344CB8AC3E}">
        <p14:creationId xmlns:p14="http://schemas.microsoft.com/office/powerpoint/2010/main" val="23798819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Text_0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D87148-FB85-0B0F-64E6-F63CC11DC343}"/>
              </a:ext>
            </a:extLst>
          </p:cNvPr>
          <p:cNvSpPr>
            <a:spLocks noGrp="1"/>
          </p:cNvSpPr>
          <p:nvPr>
            <p:ph type="title" hasCustomPrompt="1"/>
          </p:nvPr>
        </p:nvSpPr>
        <p:spPr>
          <a:xfrm>
            <a:off x="707572" y="582500"/>
            <a:ext cx="10776856" cy="647246"/>
          </a:xfrm>
        </p:spPr>
        <p:txBody>
          <a:bodyPr/>
          <a:lstStyle>
            <a:lvl1pPr>
              <a:defRPr>
                <a:solidFill>
                  <a:srgbClr val="001A5E"/>
                </a:solidFill>
                <a:latin typeface="+mj-lt"/>
              </a:defRPr>
            </a:lvl1pPr>
          </a:lstStyle>
          <a:p>
            <a:r>
              <a:rPr lang="en-GB" dirty="0"/>
              <a:t>Title</a:t>
            </a:r>
            <a:endParaRPr lang="en-ES" dirty="0"/>
          </a:p>
        </p:txBody>
      </p:sp>
      <p:sp>
        <p:nvSpPr>
          <p:cNvPr id="3" name="Content Placeholder 2">
            <a:extLst>
              <a:ext uri="{FF2B5EF4-FFF2-40B4-BE49-F238E27FC236}">
                <a16:creationId xmlns:a16="http://schemas.microsoft.com/office/drawing/2014/main" id="{3FD667B0-F1BD-960A-9638-A62B60F8D538}"/>
              </a:ext>
            </a:extLst>
          </p:cNvPr>
          <p:cNvSpPr>
            <a:spLocks noGrp="1"/>
          </p:cNvSpPr>
          <p:nvPr>
            <p:ph idx="1"/>
          </p:nvPr>
        </p:nvSpPr>
        <p:spPr>
          <a:xfrm>
            <a:off x="707571" y="1488168"/>
            <a:ext cx="10776857" cy="4351338"/>
          </a:xfrm>
        </p:spPr>
        <p:txBody>
          <a:bodyPr/>
          <a:lstStyle>
            <a:lvl1pPr>
              <a:buClr>
                <a:srgbClr val="001A5E"/>
              </a:buClr>
              <a:defRPr>
                <a:solidFill>
                  <a:srgbClr val="001A5E"/>
                </a:solidFill>
                <a:latin typeface="+mj-lt"/>
              </a:defRPr>
            </a:lvl1pPr>
            <a:lvl2pPr>
              <a:buClr>
                <a:srgbClr val="001A5E"/>
              </a:buClr>
              <a:defRPr>
                <a:solidFill>
                  <a:srgbClr val="001A5E"/>
                </a:solidFill>
                <a:latin typeface="+mj-lt"/>
              </a:defRPr>
            </a:lvl2pPr>
            <a:lvl3pPr>
              <a:buClr>
                <a:srgbClr val="001A5E"/>
              </a:buClr>
              <a:defRPr>
                <a:solidFill>
                  <a:srgbClr val="001A5E"/>
                </a:solidFill>
                <a:latin typeface="+mj-lt"/>
              </a:defRPr>
            </a:lvl3pPr>
            <a:lvl4pPr>
              <a:buClr>
                <a:srgbClr val="001A5E"/>
              </a:buClr>
              <a:defRPr>
                <a:solidFill>
                  <a:srgbClr val="001A5E"/>
                </a:solidFill>
                <a:latin typeface="+mj-lt"/>
              </a:defRPr>
            </a:lvl4pPr>
            <a:lvl5pPr>
              <a:buClr>
                <a:srgbClr val="001A5E"/>
              </a:buClr>
              <a:defRPr>
                <a:solidFill>
                  <a:srgbClr val="001A5E"/>
                </a:solidFill>
                <a:latin typeface="+mj-lt"/>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ES" dirty="0"/>
          </a:p>
        </p:txBody>
      </p:sp>
      <p:cxnSp>
        <p:nvCxnSpPr>
          <p:cNvPr id="14" name="Straight Connector 13">
            <a:extLst>
              <a:ext uri="{FF2B5EF4-FFF2-40B4-BE49-F238E27FC236}">
                <a16:creationId xmlns:a16="http://schemas.microsoft.com/office/drawing/2014/main" id="{972F2FD1-5CA8-A265-4A69-D45E857D71FA}"/>
              </a:ext>
            </a:extLst>
          </p:cNvPr>
          <p:cNvCxnSpPr/>
          <p:nvPr userDrawn="1"/>
        </p:nvCxnSpPr>
        <p:spPr>
          <a:xfrm>
            <a:off x="0" y="6344625"/>
            <a:ext cx="12192000" cy="0"/>
          </a:xfrm>
          <a:prstGeom prst="line">
            <a:avLst/>
          </a:prstGeom>
          <a:ln>
            <a:solidFill>
              <a:schemeClr val="bg2"/>
            </a:solidFill>
          </a:ln>
        </p:spPr>
        <p:style>
          <a:lnRef idx="2">
            <a:schemeClr val="accent1"/>
          </a:lnRef>
          <a:fillRef idx="0">
            <a:schemeClr val="accent1"/>
          </a:fillRef>
          <a:effectRef idx="1">
            <a:schemeClr val="accent1"/>
          </a:effectRef>
          <a:fontRef idx="minor">
            <a:schemeClr val="tx1"/>
          </a:fontRef>
        </p:style>
      </p:cxnSp>
      <p:sp>
        <p:nvSpPr>
          <p:cNvPr id="19" name="TextBox 18">
            <a:extLst>
              <a:ext uri="{FF2B5EF4-FFF2-40B4-BE49-F238E27FC236}">
                <a16:creationId xmlns:a16="http://schemas.microsoft.com/office/drawing/2014/main" id="{E9D3D8F4-A635-8D2B-495E-29631E04B3D4}"/>
              </a:ext>
            </a:extLst>
          </p:cNvPr>
          <p:cNvSpPr txBox="1"/>
          <p:nvPr userDrawn="1"/>
        </p:nvSpPr>
        <p:spPr>
          <a:xfrm>
            <a:off x="707571" y="6475254"/>
            <a:ext cx="6803571" cy="246221"/>
          </a:xfrm>
          <a:prstGeom prst="rect">
            <a:avLst/>
          </a:prstGeom>
          <a:noFill/>
        </p:spPr>
        <p:txBody>
          <a:bodyPr wrap="square" lIns="0" rtlCol="0">
            <a:spAutoFit/>
          </a:bodyPr>
          <a:lstStyle/>
          <a:p>
            <a:r>
              <a:rPr lang="en-GB" sz="1000" b="0" i="0" dirty="0">
                <a:solidFill>
                  <a:schemeClr val="bg1"/>
                </a:solidFill>
                <a:latin typeface="Proxima Nova" panose="02000506030000020004" pitchFamily="2" charset="0"/>
              </a:rPr>
              <a:t>NATIONAL EVALUATION CAPACITIES CONFERENCE 2024</a:t>
            </a:r>
            <a:endParaRPr lang="en-ES" sz="1000" b="0" i="0" dirty="0">
              <a:solidFill>
                <a:schemeClr val="bg1"/>
              </a:solidFill>
              <a:latin typeface="Proxima Nova" panose="02000506030000020004" pitchFamily="2" charset="0"/>
            </a:endParaRPr>
          </a:p>
        </p:txBody>
      </p:sp>
    </p:spTree>
    <p:extLst>
      <p:ext uri="{BB962C8B-B14F-4D97-AF65-F5344CB8AC3E}">
        <p14:creationId xmlns:p14="http://schemas.microsoft.com/office/powerpoint/2010/main" val="53890057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jpg"/><Relationship Id="rId5" Type="http://schemas.openxmlformats.org/officeDocument/2006/relationships/image" Target="../media/image1.jp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C9B9E19-A8DA-E1B7-FC6A-705DD8F7AC3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ES"/>
          </a:p>
        </p:txBody>
      </p:sp>
      <p:sp>
        <p:nvSpPr>
          <p:cNvPr id="3" name="Text Placeholder 2">
            <a:extLst>
              <a:ext uri="{FF2B5EF4-FFF2-40B4-BE49-F238E27FC236}">
                <a16:creationId xmlns:a16="http://schemas.microsoft.com/office/drawing/2014/main" id="{F74E89FF-DDB6-6A21-473B-ABF3E53D1A7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ES"/>
          </a:p>
        </p:txBody>
      </p:sp>
      <p:sp>
        <p:nvSpPr>
          <p:cNvPr id="4" name="Date Placeholder 3">
            <a:extLst>
              <a:ext uri="{FF2B5EF4-FFF2-40B4-BE49-F238E27FC236}">
                <a16:creationId xmlns:a16="http://schemas.microsoft.com/office/drawing/2014/main" id="{9ECCDBFC-B822-C94D-88E1-563140F7F71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latin typeface="Proxima Nova" panose="02000506030000020004" pitchFamily="2" charset="0"/>
              </a:defRPr>
            </a:lvl1pPr>
          </a:lstStyle>
          <a:p>
            <a:fld id="{1BF78BCC-283B-4C4E-8F57-8AADC62B10CB}" type="datetimeFigureOut">
              <a:rPr lang="en-ES" smtClean="0"/>
              <a:pPr/>
              <a:t>10/13/2024</a:t>
            </a:fld>
            <a:endParaRPr lang="en-ES"/>
          </a:p>
        </p:txBody>
      </p:sp>
      <p:sp>
        <p:nvSpPr>
          <p:cNvPr id="5" name="Footer Placeholder 4">
            <a:extLst>
              <a:ext uri="{FF2B5EF4-FFF2-40B4-BE49-F238E27FC236}">
                <a16:creationId xmlns:a16="http://schemas.microsoft.com/office/drawing/2014/main" id="{16EFF69B-2C97-5C95-796D-2B135787FAA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latin typeface="Proxima Nova" panose="02000506030000020004" pitchFamily="2" charset="0"/>
              </a:defRPr>
            </a:lvl1pPr>
          </a:lstStyle>
          <a:p>
            <a:endParaRPr lang="en-ES"/>
          </a:p>
        </p:txBody>
      </p:sp>
      <p:sp>
        <p:nvSpPr>
          <p:cNvPr id="6" name="Slide Number Placeholder 5">
            <a:extLst>
              <a:ext uri="{FF2B5EF4-FFF2-40B4-BE49-F238E27FC236}">
                <a16:creationId xmlns:a16="http://schemas.microsoft.com/office/drawing/2014/main" id="{C89EBD7E-FAE0-323D-CF9E-21505DC566B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latin typeface="Proxima Nova" panose="02000506030000020004" pitchFamily="2" charset="0"/>
              </a:defRPr>
            </a:lvl1pPr>
          </a:lstStyle>
          <a:p>
            <a:fld id="{7928CCBB-7E5D-194B-B2B8-3BD4CB5E2B06}" type="slidenum">
              <a:rPr lang="en-ES" smtClean="0"/>
              <a:pPr/>
              <a:t>‹#›</a:t>
            </a:fld>
            <a:endParaRPr lang="en-ES"/>
          </a:p>
        </p:txBody>
      </p:sp>
      <p:pic>
        <p:nvPicPr>
          <p:cNvPr id="9" name="Picture 8" descr="A yellow background with black spots&#10;&#10;Description automatically generated">
            <a:extLst>
              <a:ext uri="{FF2B5EF4-FFF2-40B4-BE49-F238E27FC236}">
                <a16:creationId xmlns:a16="http://schemas.microsoft.com/office/drawing/2014/main" id="{21A4B96A-47EA-FD35-51F2-AC3D154BBAEA}"/>
              </a:ext>
            </a:extLst>
          </p:cNvPr>
          <p:cNvPicPr>
            <a:picLocks noChangeAspect="1"/>
          </p:cNvPicPr>
          <p:nvPr userDrawn="1"/>
        </p:nvPicPr>
        <p:blipFill>
          <a:blip r:embed="rId5"/>
          <a:stretch>
            <a:fillRect/>
          </a:stretch>
        </p:blipFill>
        <p:spPr>
          <a:xfrm>
            <a:off x="0" y="0"/>
            <a:ext cx="12192000" cy="6858000"/>
          </a:xfrm>
          <a:prstGeom prst="rect">
            <a:avLst/>
          </a:prstGeom>
        </p:spPr>
      </p:pic>
      <p:pic>
        <p:nvPicPr>
          <p:cNvPr id="11" name="Picture 10" descr="A blue sky with clouds&#10;&#10;Description automatically generated">
            <a:extLst>
              <a:ext uri="{FF2B5EF4-FFF2-40B4-BE49-F238E27FC236}">
                <a16:creationId xmlns:a16="http://schemas.microsoft.com/office/drawing/2014/main" id="{364E7F9C-90F7-D9B0-7C9A-4D38B6B757B3}"/>
              </a:ext>
            </a:extLst>
          </p:cNvPr>
          <p:cNvPicPr>
            <a:picLocks noChangeAspect="1"/>
          </p:cNvPicPr>
          <p:nvPr userDrawn="1"/>
        </p:nvPicPr>
        <p:blipFill>
          <a:blip r:embed="rId6"/>
          <a:stretch>
            <a:fillRect/>
          </a:stretch>
        </p:blipFill>
        <p:spPr>
          <a:xfrm>
            <a:off x="0" y="0"/>
            <a:ext cx="12192000" cy="6858000"/>
          </a:xfrm>
          <a:prstGeom prst="rect">
            <a:avLst/>
          </a:prstGeom>
        </p:spPr>
      </p:pic>
    </p:spTree>
    <p:extLst>
      <p:ext uri="{BB962C8B-B14F-4D97-AF65-F5344CB8AC3E}">
        <p14:creationId xmlns:p14="http://schemas.microsoft.com/office/powerpoint/2010/main" val="1617121703"/>
      </p:ext>
    </p:extLst>
  </p:cSld>
  <p:clrMap bg1="lt1" tx1="dk1" bg2="lt2" tx2="dk2" accent1="accent1" accent2="accent2" accent3="accent3" accent4="accent4" accent5="accent5" accent6="accent6" hlink="hlink" folHlink="folHlink"/>
  <p:sldLayoutIdLst>
    <p:sldLayoutId id="2147483649" r:id="rId1"/>
    <p:sldLayoutId id="2147483662" r:id="rId2"/>
    <p:sldLayoutId id="2147483650" r:id="rId3"/>
  </p:sldLayoutIdLst>
  <p:txStyles>
    <p:titleStyle>
      <a:lvl1pPr algn="l" defTabSz="914400" rtl="0" eaLnBrk="1" latinLnBrk="0" hangingPunct="1">
        <a:lnSpc>
          <a:spcPct val="90000"/>
        </a:lnSpc>
        <a:spcBef>
          <a:spcPct val="0"/>
        </a:spcBef>
        <a:buNone/>
        <a:defRPr sz="4400" b="1" i="0" kern="1200">
          <a:solidFill>
            <a:schemeClr val="tx1"/>
          </a:solidFill>
          <a:latin typeface="Proxima Nova" panose="02000506030000020004" pitchFamily="2"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Proxima Nova" panose="02000506030000020004"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Proxima Nova" panose="02000506030000020004"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Proxima Nova" panose="02000506030000020004"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Proxima Nova" panose="02000506030000020004"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Proxima Nova" panose="02000506030000020004"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3.xml"/><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05BE52-3F5B-87A5-EE90-3A2F98FF8BF5}"/>
              </a:ext>
            </a:extLst>
          </p:cNvPr>
          <p:cNvSpPr>
            <a:spLocks noGrp="1"/>
          </p:cNvSpPr>
          <p:nvPr>
            <p:ph type="ctrTitle"/>
          </p:nvPr>
        </p:nvSpPr>
        <p:spPr>
          <a:xfrm>
            <a:off x="1097246" y="3010408"/>
            <a:ext cx="9144000" cy="1113959"/>
          </a:xfrm>
        </p:spPr>
        <p:txBody>
          <a:bodyPr>
            <a:normAutofit fontScale="90000"/>
          </a:bodyPr>
          <a:lstStyle/>
          <a:p>
            <a:r>
              <a:rPr lang="en-US" sz="4800" kern="1400" spc="-50" dirty="0">
                <a:effectLst/>
                <a:latin typeface="Calibri Light" panose="020F0302020204030204" pitchFamily="34" charset="0"/>
                <a:ea typeface="Yu Gothic Light" panose="020B0300000000000000" pitchFamily="34" charset="-128"/>
                <a:cs typeface="Times New Roman" panose="02020603050405020304" pitchFamily="18" charset="0"/>
              </a:rPr>
              <a:t>How Do We Build Trust Around </a:t>
            </a:r>
            <a:br>
              <a:rPr lang="en-US" sz="4800" kern="1400" spc="-50" dirty="0">
                <a:effectLst/>
                <a:latin typeface="Calibri Light" panose="020F0302020204030204" pitchFamily="34" charset="0"/>
                <a:ea typeface="Yu Gothic Light" panose="020B0300000000000000" pitchFamily="34" charset="-128"/>
                <a:cs typeface="Times New Roman" panose="02020603050405020304" pitchFamily="18" charset="0"/>
              </a:rPr>
            </a:br>
            <a:r>
              <a:rPr lang="en-US" sz="4800" kern="1400" spc="-50" dirty="0">
                <a:effectLst/>
                <a:latin typeface="Calibri Light" panose="020F0302020204030204" pitchFamily="34" charset="0"/>
                <a:ea typeface="Yu Gothic Light" panose="020B0300000000000000" pitchFamily="34" charset="-128"/>
                <a:cs typeface="Times New Roman" panose="02020603050405020304" pitchFamily="18" charset="0"/>
              </a:rPr>
              <a:t>Evaluative Evidence ?  </a:t>
            </a:r>
            <a:br>
              <a:rPr lang="en-US" sz="4800" kern="1400" spc="-50" dirty="0">
                <a:effectLst/>
                <a:latin typeface="Calibri Light" panose="020F0302020204030204" pitchFamily="34" charset="0"/>
                <a:ea typeface="Yu Gothic Light" panose="020B0300000000000000" pitchFamily="34" charset="-128"/>
                <a:cs typeface="Times New Roman" panose="02020603050405020304" pitchFamily="18" charset="0"/>
              </a:rPr>
            </a:br>
            <a:endParaRPr lang="en-ES" dirty="0"/>
          </a:p>
        </p:txBody>
      </p:sp>
      <p:sp>
        <p:nvSpPr>
          <p:cNvPr id="4" name="Title 1">
            <a:extLst>
              <a:ext uri="{FF2B5EF4-FFF2-40B4-BE49-F238E27FC236}">
                <a16:creationId xmlns:a16="http://schemas.microsoft.com/office/drawing/2014/main" id="{7150DF1A-CAE5-7E1D-5100-C85D5D7A4BA7}"/>
              </a:ext>
            </a:extLst>
          </p:cNvPr>
          <p:cNvSpPr txBox="1">
            <a:spLocks/>
          </p:cNvSpPr>
          <p:nvPr/>
        </p:nvSpPr>
        <p:spPr>
          <a:xfrm>
            <a:off x="1097246" y="4368797"/>
            <a:ext cx="9144000" cy="1113959"/>
          </a:xfrm>
          <a:prstGeom prst="rect">
            <a:avLst/>
          </a:prstGeom>
        </p:spPr>
        <p:txBody>
          <a:bodyPr vert="horz" lIns="91440" tIns="45720" rIns="91440" bIns="45720" rtlCol="0" anchor="t" anchorCtr="0">
            <a:normAutofit/>
          </a:bodyPr>
          <a:lstStyle>
            <a:lvl1pPr algn="l" defTabSz="914400" rtl="0" eaLnBrk="1" latinLnBrk="0" hangingPunct="1">
              <a:lnSpc>
                <a:spcPct val="90000"/>
              </a:lnSpc>
              <a:spcBef>
                <a:spcPct val="0"/>
              </a:spcBef>
              <a:buNone/>
              <a:defRPr sz="4800" b="1" i="0" kern="1200">
                <a:solidFill>
                  <a:srgbClr val="4E0000"/>
                </a:solidFill>
                <a:latin typeface="Roboto" panose="02000000000000000000" pitchFamily="2" charset="0"/>
                <a:ea typeface="Roboto" panose="02000000000000000000" pitchFamily="2" charset="0"/>
                <a:cs typeface="Roboto" panose="02000000000000000000" pitchFamily="2" charset="0"/>
              </a:defRPr>
            </a:lvl1pPr>
          </a:lstStyle>
          <a:p>
            <a:pPr marL="0" marR="0">
              <a:spcBef>
                <a:spcPts val="0"/>
              </a:spcBef>
              <a:spcAft>
                <a:spcPts val="0"/>
              </a:spcAft>
            </a:pPr>
            <a:r>
              <a:rPr lang="en-US" sz="1800" kern="1400" spc="-50" dirty="0">
                <a:effectLst/>
                <a:latin typeface="Calibri Light" panose="020F0302020204030204" pitchFamily="34" charset="0"/>
                <a:ea typeface="Yu Gothic Light" panose="020B0300000000000000" pitchFamily="34" charset="-128"/>
                <a:cs typeface="Times New Roman" panose="02020603050405020304" pitchFamily="18" charset="0"/>
              </a:rPr>
              <a:t>By Patrizia Cocca, GEI</a:t>
            </a:r>
          </a:p>
        </p:txBody>
      </p:sp>
      <p:pic>
        <p:nvPicPr>
          <p:cNvPr id="3" name="Picture 2" descr="A black background with white text&#10;&#10;Description automatically generated">
            <a:extLst>
              <a:ext uri="{FF2B5EF4-FFF2-40B4-BE49-F238E27FC236}">
                <a16:creationId xmlns:a16="http://schemas.microsoft.com/office/drawing/2014/main" id="{A21EAC21-F34C-2E79-F629-491094506D14}"/>
              </a:ext>
            </a:extLst>
          </p:cNvPr>
          <p:cNvPicPr>
            <a:picLocks noChangeAspect="1"/>
          </p:cNvPicPr>
          <p:nvPr/>
        </p:nvPicPr>
        <p:blipFill>
          <a:blip r:embed="rId2"/>
          <a:stretch>
            <a:fillRect/>
          </a:stretch>
        </p:blipFill>
        <p:spPr>
          <a:xfrm>
            <a:off x="695759" y="4521705"/>
            <a:ext cx="5252161" cy="1358502"/>
          </a:xfrm>
          <a:prstGeom prst="rect">
            <a:avLst/>
          </a:prstGeom>
        </p:spPr>
      </p:pic>
    </p:spTree>
    <p:extLst>
      <p:ext uri="{BB962C8B-B14F-4D97-AF65-F5344CB8AC3E}">
        <p14:creationId xmlns:p14="http://schemas.microsoft.com/office/powerpoint/2010/main" val="37881168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DAD25B-E1F6-13CD-1B5F-8743C5ECEB04}"/>
              </a:ext>
            </a:extLst>
          </p:cNvPr>
          <p:cNvSpPr>
            <a:spLocks noGrp="1"/>
          </p:cNvSpPr>
          <p:nvPr>
            <p:ph type="title"/>
          </p:nvPr>
        </p:nvSpPr>
        <p:spPr>
          <a:xfrm>
            <a:off x="707571" y="1018494"/>
            <a:ext cx="10776856" cy="647246"/>
          </a:xfrm>
        </p:spPr>
        <p:txBody>
          <a:bodyPr>
            <a:normAutofit fontScale="90000"/>
          </a:bodyPr>
          <a:lstStyle/>
          <a:p>
            <a:r>
              <a:rPr lang="en-US" sz="4400" b="1" kern="100" dirty="0">
                <a:effectLst/>
                <a:latin typeface="Calibri" panose="020F0502020204030204" pitchFamily="34" charset="0"/>
                <a:ea typeface="Calibri" panose="020F0502020204030204" pitchFamily="34" charset="0"/>
                <a:cs typeface="Times New Roman" panose="02020603050405020304" pitchFamily="18" charset="0"/>
              </a:rPr>
              <a:t>Strategies for Building Trust in Evaluation Communications</a:t>
            </a:r>
            <a:br>
              <a:rPr lang="en-US" sz="4400" kern="100" dirty="0">
                <a:effectLst/>
                <a:latin typeface="Calibri" panose="020F0502020204030204" pitchFamily="34" charset="0"/>
                <a:ea typeface="Calibri" panose="020F0502020204030204" pitchFamily="34" charset="0"/>
                <a:cs typeface="Times New Roman" panose="02020603050405020304" pitchFamily="18" charset="0"/>
              </a:rPr>
            </a:br>
            <a:endParaRPr lang="en-ES" dirty="0"/>
          </a:p>
        </p:txBody>
      </p:sp>
      <p:sp>
        <p:nvSpPr>
          <p:cNvPr id="3" name="Content Placeholder 2">
            <a:extLst>
              <a:ext uri="{FF2B5EF4-FFF2-40B4-BE49-F238E27FC236}">
                <a16:creationId xmlns:a16="http://schemas.microsoft.com/office/drawing/2014/main" id="{D279B466-F119-37A2-335A-54FA76B1FD6F}"/>
              </a:ext>
            </a:extLst>
          </p:cNvPr>
          <p:cNvSpPr>
            <a:spLocks noGrp="1"/>
          </p:cNvSpPr>
          <p:nvPr>
            <p:ph idx="1"/>
          </p:nvPr>
        </p:nvSpPr>
        <p:spPr>
          <a:xfrm>
            <a:off x="707570" y="2375338"/>
            <a:ext cx="6264730" cy="3707962"/>
          </a:xfrm>
        </p:spPr>
        <p:txBody>
          <a:bodyPr>
            <a:normAutofit fontScale="70000" lnSpcReduction="20000"/>
          </a:bodyPr>
          <a:lstStyle/>
          <a:p>
            <a:pPr marL="0" indent="0">
              <a:buNone/>
            </a:pPr>
            <a:r>
              <a:rPr lang="en-US" sz="3400" b="1" i="0" dirty="0">
                <a:solidFill>
                  <a:schemeClr val="bg1"/>
                </a:solidFill>
                <a:effectLst/>
                <a:latin typeface="DM Sans" pitchFamily="2" charset="0"/>
              </a:rPr>
              <a:t>V</a:t>
            </a:r>
            <a:r>
              <a:rPr lang="en-US" i="0" dirty="0">
                <a:effectLst/>
                <a:latin typeface="DM Sans" pitchFamily="2" charset="0"/>
              </a:rPr>
              <a:t>oices: Use Trusted Messengers</a:t>
            </a:r>
          </a:p>
          <a:p>
            <a:pPr marL="0" indent="0">
              <a:buNone/>
            </a:pPr>
            <a:r>
              <a:rPr lang="en-US" sz="3400" b="1" dirty="0">
                <a:solidFill>
                  <a:schemeClr val="bg1"/>
                </a:solidFill>
                <a:latin typeface="DM Sans" pitchFamily="2" charset="0"/>
              </a:rPr>
              <a:t>E</a:t>
            </a:r>
            <a:r>
              <a:rPr lang="en-US" i="0" dirty="0">
                <a:effectLst/>
                <a:latin typeface="DM Sans" pitchFamily="2" charset="0"/>
              </a:rPr>
              <a:t>thics: Acknowledge Bias and Ethical Considerations</a:t>
            </a:r>
          </a:p>
          <a:p>
            <a:pPr marL="0" indent="0">
              <a:buNone/>
            </a:pPr>
            <a:r>
              <a:rPr lang="en-US" sz="3800" b="1" dirty="0">
                <a:solidFill>
                  <a:schemeClr val="bg1"/>
                </a:solidFill>
                <a:latin typeface="DM Sans" pitchFamily="2" charset="0"/>
              </a:rPr>
              <a:t>R</a:t>
            </a:r>
            <a:r>
              <a:rPr lang="en-US" i="0" dirty="0">
                <a:effectLst/>
                <a:latin typeface="DM Sans" pitchFamily="2" charset="0"/>
              </a:rPr>
              <a:t>elationships: Foster Long-Term Connections</a:t>
            </a:r>
          </a:p>
          <a:p>
            <a:pPr marL="0" indent="0">
              <a:buNone/>
            </a:pPr>
            <a:r>
              <a:rPr lang="en-US" sz="3800" b="1" dirty="0">
                <a:solidFill>
                  <a:schemeClr val="bg1"/>
                </a:solidFill>
                <a:latin typeface="DM Sans" pitchFamily="2" charset="0"/>
              </a:rPr>
              <a:t>I</a:t>
            </a:r>
            <a:r>
              <a:rPr lang="en-US" i="0" dirty="0">
                <a:effectLst/>
                <a:latin typeface="DM Sans" pitchFamily="2" charset="0"/>
              </a:rPr>
              <a:t>ntegrity: The heart of trust</a:t>
            </a:r>
          </a:p>
          <a:p>
            <a:pPr marL="0" indent="0">
              <a:buNone/>
            </a:pPr>
            <a:r>
              <a:rPr lang="en-US" sz="3800" b="1" dirty="0">
                <a:solidFill>
                  <a:schemeClr val="bg1"/>
                </a:solidFill>
                <a:latin typeface="DM Sans" pitchFamily="2" charset="0"/>
              </a:rPr>
              <a:t>T</a:t>
            </a:r>
            <a:r>
              <a:rPr lang="en-US" i="0" dirty="0">
                <a:effectLst/>
                <a:latin typeface="DM Sans" pitchFamily="2" charset="0"/>
              </a:rPr>
              <a:t>ransparency: Ensure Rigorous and Transparent Methods</a:t>
            </a:r>
          </a:p>
          <a:p>
            <a:pPr marL="0" indent="0">
              <a:buNone/>
            </a:pPr>
            <a:r>
              <a:rPr lang="en-US" sz="3800" b="1" dirty="0">
                <a:solidFill>
                  <a:schemeClr val="bg1"/>
                </a:solidFill>
                <a:latin typeface="DM Sans" pitchFamily="2" charset="0"/>
              </a:rPr>
              <a:t>A</a:t>
            </a:r>
            <a:r>
              <a:rPr lang="en-US" i="0" dirty="0">
                <a:effectLst/>
                <a:latin typeface="DM Sans" pitchFamily="2" charset="0"/>
              </a:rPr>
              <a:t>ccessibility: Present Findings in Accessible and Relatable Ways</a:t>
            </a:r>
          </a:p>
          <a:p>
            <a:pPr marL="0" indent="0">
              <a:buNone/>
            </a:pPr>
            <a:r>
              <a:rPr lang="en-US" sz="3800" b="1" dirty="0">
                <a:solidFill>
                  <a:schemeClr val="bg1"/>
                </a:solidFill>
                <a:latin typeface="DM Sans" pitchFamily="2" charset="0"/>
              </a:rPr>
              <a:t>S</a:t>
            </a:r>
            <a:r>
              <a:rPr lang="en-US" i="0" dirty="0">
                <a:effectLst/>
                <a:latin typeface="DM Sans" pitchFamily="2" charset="0"/>
              </a:rPr>
              <a:t>takeholders: Engage Stakeholders Early and Often</a:t>
            </a:r>
          </a:p>
          <a:p>
            <a:pPr marL="514350" indent="-514350">
              <a:buFont typeface="+mj-lt"/>
              <a:buAutoNum type="arabicPeriod"/>
            </a:pPr>
            <a:endParaRPr lang="en-US" i="0" dirty="0">
              <a:effectLst/>
              <a:latin typeface="DM Sans" pitchFamily="2" charset="0"/>
            </a:endParaRPr>
          </a:p>
          <a:p>
            <a:pPr marL="514350" indent="-514350">
              <a:buFont typeface="+mj-lt"/>
              <a:buAutoNum type="arabicPeriod"/>
            </a:pPr>
            <a:endParaRPr lang="en-US" i="0" dirty="0">
              <a:effectLst/>
              <a:latin typeface="DM Sans" pitchFamily="2" charset="0"/>
            </a:endParaRPr>
          </a:p>
          <a:p>
            <a:pPr marL="514350" indent="-514350" algn="l">
              <a:buFont typeface="+mj-lt"/>
              <a:buAutoNum type="arabicPeriod"/>
            </a:pPr>
            <a:endParaRPr lang="en-US" i="0" dirty="0">
              <a:effectLst/>
              <a:latin typeface="DM Sans" pitchFamily="2" charset="0"/>
            </a:endParaRPr>
          </a:p>
        </p:txBody>
      </p:sp>
      <p:pic>
        <p:nvPicPr>
          <p:cNvPr id="5" name="Picture 4">
            <a:extLst>
              <a:ext uri="{FF2B5EF4-FFF2-40B4-BE49-F238E27FC236}">
                <a16:creationId xmlns:a16="http://schemas.microsoft.com/office/drawing/2014/main" id="{C1502FCE-A4AF-3285-A488-FF1649221EC2}"/>
              </a:ext>
            </a:extLst>
          </p:cNvPr>
          <p:cNvPicPr>
            <a:picLocks noChangeAspect="1"/>
          </p:cNvPicPr>
          <p:nvPr/>
        </p:nvPicPr>
        <p:blipFill rotWithShape="1">
          <a:blip r:embed="rId3"/>
          <a:srcRect l="2098" t="3272" b="5402"/>
          <a:stretch/>
        </p:blipFill>
        <p:spPr>
          <a:xfrm>
            <a:off x="6841414" y="1210345"/>
            <a:ext cx="5214569" cy="3082255"/>
          </a:xfrm>
          <a:prstGeom prst="rect">
            <a:avLst/>
          </a:prstGeom>
        </p:spPr>
      </p:pic>
    </p:spTree>
    <p:extLst>
      <p:ext uri="{BB962C8B-B14F-4D97-AF65-F5344CB8AC3E}">
        <p14:creationId xmlns:p14="http://schemas.microsoft.com/office/powerpoint/2010/main" val="38318891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7EBAE53-D184-1AB6-E787-8E3826A8AE23}"/>
              </a:ext>
            </a:extLst>
          </p:cNvPr>
          <p:cNvSpPr>
            <a:spLocks noGrp="1"/>
          </p:cNvSpPr>
          <p:nvPr>
            <p:ph type="ctrTitle"/>
          </p:nvPr>
        </p:nvSpPr>
        <p:spPr/>
        <p:txBody>
          <a:bodyPr>
            <a:normAutofit fontScale="90000"/>
          </a:bodyPr>
          <a:lstStyle/>
          <a:p>
            <a:r>
              <a:rPr lang="en-US" dirty="0"/>
              <a:t>Fostering Trust with Communication and KM: </a:t>
            </a:r>
            <a:br>
              <a:rPr lang="en-US" dirty="0"/>
            </a:br>
            <a:r>
              <a:rPr lang="en-US" dirty="0"/>
              <a:t>The GEI Model</a:t>
            </a:r>
            <a:endParaRPr lang="en-US" dirty="0">
              <a:solidFill>
                <a:srgbClr val="001A5E"/>
              </a:solidFill>
            </a:endParaRPr>
          </a:p>
        </p:txBody>
      </p:sp>
    </p:spTree>
    <p:extLst>
      <p:ext uri="{BB962C8B-B14F-4D97-AF65-F5344CB8AC3E}">
        <p14:creationId xmlns:p14="http://schemas.microsoft.com/office/powerpoint/2010/main" val="13309506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20FEDB-8798-B7F5-A049-E3132695A351}"/>
              </a:ext>
            </a:extLst>
          </p:cNvPr>
          <p:cNvSpPr>
            <a:spLocks noGrp="1"/>
          </p:cNvSpPr>
          <p:nvPr>
            <p:ph type="title"/>
          </p:nvPr>
        </p:nvSpPr>
        <p:spPr/>
        <p:txBody>
          <a:bodyPr>
            <a:normAutofit fontScale="90000"/>
          </a:bodyPr>
          <a:lstStyle/>
          <a:p>
            <a:r>
              <a:rPr lang="en-US" dirty="0"/>
              <a:t>Stories of Change</a:t>
            </a:r>
          </a:p>
        </p:txBody>
      </p:sp>
      <p:sp>
        <p:nvSpPr>
          <p:cNvPr id="3" name="Content Placeholder 2">
            <a:extLst>
              <a:ext uri="{FF2B5EF4-FFF2-40B4-BE49-F238E27FC236}">
                <a16:creationId xmlns:a16="http://schemas.microsoft.com/office/drawing/2014/main" id="{193270D4-0865-B18B-914D-A01D7BEC1248}"/>
              </a:ext>
            </a:extLst>
          </p:cNvPr>
          <p:cNvSpPr>
            <a:spLocks noGrp="1"/>
          </p:cNvSpPr>
          <p:nvPr>
            <p:ph idx="1"/>
          </p:nvPr>
        </p:nvSpPr>
        <p:spPr>
          <a:xfrm>
            <a:off x="746233" y="1881572"/>
            <a:ext cx="10776857" cy="647246"/>
          </a:xfrm>
        </p:spPr>
        <p:txBody>
          <a:bodyPr>
            <a:noAutofit/>
          </a:bodyPr>
          <a:lstStyle/>
          <a:p>
            <a:pPr marL="0" indent="0">
              <a:buNone/>
            </a:pPr>
            <a:r>
              <a:rPr lang="en-US" b="1" dirty="0"/>
              <a:t>Better Data, Better Evidence, </a:t>
            </a:r>
            <a:br>
              <a:rPr lang="en-US" b="1" dirty="0"/>
            </a:br>
            <a:r>
              <a:rPr lang="en-US" b="1" dirty="0"/>
              <a:t>Better Lives in Tamil Nadu</a:t>
            </a:r>
          </a:p>
          <a:p>
            <a:pPr marL="0" indent="0">
              <a:buNone/>
            </a:pPr>
            <a:endParaRPr lang="en-US" b="1" dirty="0"/>
          </a:p>
          <a:p>
            <a:pPr marL="0" indent="0">
              <a:buNone/>
            </a:pPr>
            <a:endParaRPr lang="en-US" sz="2000" b="1" dirty="0"/>
          </a:p>
        </p:txBody>
      </p:sp>
      <p:sp>
        <p:nvSpPr>
          <p:cNvPr id="4" name="TextBox 3">
            <a:extLst>
              <a:ext uri="{FF2B5EF4-FFF2-40B4-BE49-F238E27FC236}">
                <a16:creationId xmlns:a16="http://schemas.microsoft.com/office/drawing/2014/main" id="{B2AD7186-17E8-6D1F-681F-E39F8D6F5CBE}"/>
              </a:ext>
            </a:extLst>
          </p:cNvPr>
          <p:cNvSpPr txBox="1"/>
          <p:nvPr/>
        </p:nvSpPr>
        <p:spPr>
          <a:xfrm>
            <a:off x="746233" y="2807086"/>
            <a:ext cx="5349766" cy="3468414"/>
          </a:xfrm>
          <a:prstGeom prst="rect">
            <a:avLst/>
          </a:prstGeom>
        </p:spPr>
        <p:txBody>
          <a:bodyPr vert="horz" wrap="square" lIns="91440" tIns="45720" rIns="91440" bIns="45720" rtlCol="0" anchor="t" anchorCtr="0">
            <a:normAutofit/>
          </a:bodyPr>
          <a:lstStyle/>
          <a:p>
            <a:pPr algn="l"/>
            <a:r>
              <a:rPr lang="en-US" sz="2000" dirty="0">
                <a:solidFill>
                  <a:srgbClr val="001A5E"/>
                </a:solidFill>
              </a:rPr>
              <a:t>The story showcases how Tamil Nadu, India collaborated with CLEAR-SA, a GEI partner, to improve data-driven decision-making for its aging population. </a:t>
            </a:r>
          </a:p>
          <a:p>
            <a:pPr algn="l"/>
            <a:endParaRPr lang="en-US" sz="2000" dirty="0">
              <a:solidFill>
                <a:srgbClr val="001A5E"/>
              </a:solidFill>
            </a:endParaRPr>
          </a:p>
          <a:p>
            <a:pPr algn="l"/>
            <a:r>
              <a:rPr lang="en-US" sz="2000" dirty="0">
                <a:solidFill>
                  <a:srgbClr val="001A5E"/>
                </a:solidFill>
              </a:rPr>
              <a:t>Through the state's first Elderly Panel Survey, key issues like elderly women living alone were identified, </a:t>
            </a:r>
            <a:r>
              <a:rPr lang="en-US" sz="2000" b="1" dirty="0">
                <a:solidFill>
                  <a:srgbClr val="001A5E"/>
                </a:solidFill>
              </a:rPr>
              <a:t>leading to policy changes </a:t>
            </a:r>
            <a:r>
              <a:rPr lang="en-US" sz="2000" dirty="0">
                <a:solidFill>
                  <a:srgbClr val="001A5E"/>
                </a:solidFill>
              </a:rPr>
              <a:t>such as creating resource centers and expanding pension coverage</a:t>
            </a:r>
            <a:endParaRPr lang="en-US" sz="2000" b="0" dirty="0">
              <a:solidFill>
                <a:srgbClr val="001A5E"/>
              </a:solidFill>
            </a:endParaRPr>
          </a:p>
        </p:txBody>
      </p:sp>
      <p:pic>
        <p:nvPicPr>
          <p:cNvPr id="6" name="Picture 5">
            <a:extLst>
              <a:ext uri="{FF2B5EF4-FFF2-40B4-BE49-F238E27FC236}">
                <a16:creationId xmlns:a16="http://schemas.microsoft.com/office/drawing/2014/main" id="{DA56902B-49AC-3EDE-6D75-E480FA894209}"/>
              </a:ext>
            </a:extLst>
          </p:cNvPr>
          <p:cNvPicPr>
            <a:picLocks noChangeAspect="1"/>
          </p:cNvPicPr>
          <p:nvPr/>
        </p:nvPicPr>
        <p:blipFill>
          <a:blip r:embed="rId3"/>
          <a:stretch>
            <a:fillRect/>
          </a:stretch>
        </p:blipFill>
        <p:spPr>
          <a:xfrm>
            <a:off x="7384402" y="582500"/>
            <a:ext cx="4330923" cy="4858000"/>
          </a:xfrm>
          <a:prstGeom prst="rect">
            <a:avLst/>
          </a:prstGeom>
        </p:spPr>
      </p:pic>
      <p:pic>
        <p:nvPicPr>
          <p:cNvPr id="8" name="Picture 7" descr="A qr code on a white background&#10;&#10;Description automatically generated">
            <a:extLst>
              <a:ext uri="{FF2B5EF4-FFF2-40B4-BE49-F238E27FC236}">
                <a16:creationId xmlns:a16="http://schemas.microsoft.com/office/drawing/2014/main" id="{8D37DD5A-DBE7-7303-9A7F-092D1203756D}"/>
              </a:ext>
            </a:extLst>
          </p:cNvPr>
          <p:cNvPicPr>
            <a:picLocks noChangeAspect="1"/>
          </p:cNvPicPr>
          <p:nvPr/>
        </p:nvPicPr>
        <p:blipFill>
          <a:blip r:embed="rId4">
            <a:biLevel thresh="75000"/>
          </a:blip>
          <a:stretch>
            <a:fillRect/>
          </a:stretch>
        </p:blipFill>
        <p:spPr>
          <a:xfrm>
            <a:off x="6095999" y="5103688"/>
            <a:ext cx="1156138" cy="1651787"/>
          </a:xfrm>
          <a:prstGeom prst="rect">
            <a:avLst/>
          </a:prstGeom>
        </p:spPr>
      </p:pic>
    </p:spTree>
    <p:extLst>
      <p:ext uri="{BB962C8B-B14F-4D97-AF65-F5344CB8AC3E}">
        <p14:creationId xmlns:p14="http://schemas.microsoft.com/office/powerpoint/2010/main" val="8291683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A9B9A0-D302-66D4-188C-E15CEA07FE88}"/>
              </a:ext>
            </a:extLst>
          </p:cNvPr>
          <p:cNvSpPr>
            <a:spLocks noGrp="1"/>
          </p:cNvSpPr>
          <p:nvPr>
            <p:ph type="title"/>
          </p:nvPr>
        </p:nvSpPr>
        <p:spPr>
          <a:xfrm>
            <a:off x="499731" y="614397"/>
            <a:ext cx="10776856" cy="647246"/>
          </a:xfrm>
        </p:spPr>
        <p:txBody>
          <a:bodyPr>
            <a:normAutofit fontScale="90000"/>
          </a:bodyPr>
          <a:lstStyle/>
          <a:p>
            <a:r>
              <a:rPr lang="en-US" dirty="0"/>
              <a:t>gLOCAL </a:t>
            </a:r>
            <a:br>
              <a:rPr lang="en-US" dirty="0"/>
            </a:br>
            <a:r>
              <a:rPr lang="en-US" dirty="0"/>
              <a:t>Evaluation Week</a:t>
            </a:r>
          </a:p>
        </p:txBody>
      </p:sp>
      <p:pic>
        <p:nvPicPr>
          <p:cNvPr id="7" name="Picture 6">
            <a:extLst>
              <a:ext uri="{FF2B5EF4-FFF2-40B4-BE49-F238E27FC236}">
                <a16:creationId xmlns:a16="http://schemas.microsoft.com/office/drawing/2014/main" id="{95AB99B8-472F-A781-AD1B-47FB820F7040}"/>
              </a:ext>
            </a:extLst>
          </p:cNvPr>
          <p:cNvPicPr>
            <a:picLocks noChangeAspect="1"/>
          </p:cNvPicPr>
          <p:nvPr/>
        </p:nvPicPr>
        <p:blipFill rotWithShape="1">
          <a:blip r:embed="rId2"/>
          <a:srcRect t="17789"/>
          <a:stretch/>
        </p:blipFill>
        <p:spPr>
          <a:xfrm>
            <a:off x="5890437" y="-1"/>
            <a:ext cx="6301563" cy="6858001"/>
          </a:xfrm>
          <a:prstGeom prst="rect">
            <a:avLst/>
          </a:prstGeom>
        </p:spPr>
      </p:pic>
      <p:sp>
        <p:nvSpPr>
          <p:cNvPr id="8" name="TextBox 7">
            <a:extLst>
              <a:ext uri="{FF2B5EF4-FFF2-40B4-BE49-F238E27FC236}">
                <a16:creationId xmlns:a16="http://schemas.microsoft.com/office/drawing/2014/main" id="{8F392DC3-590A-CD43-2138-0C8537AE8E59}"/>
              </a:ext>
            </a:extLst>
          </p:cNvPr>
          <p:cNvSpPr txBox="1"/>
          <p:nvPr/>
        </p:nvSpPr>
        <p:spPr>
          <a:xfrm>
            <a:off x="499731" y="1812247"/>
            <a:ext cx="4752753" cy="4561368"/>
          </a:xfrm>
          <a:prstGeom prst="rect">
            <a:avLst/>
          </a:prstGeom>
        </p:spPr>
        <p:txBody>
          <a:bodyPr vert="horz" wrap="square" lIns="91440" tIns="45720" rIns="91440" bIns="45720" rtlCol="0" anchor="t" anchorCtr="0">
            <a:normAutofit/>
          </a:bodyPr>
          <a:lstStyle/>
          <a:p>
            <a:pPr algn="l"/>
            <a:r>
              <a:rPr lang="en-US" sz="2400" b="1" i="0" u="none" strike="noStrike" baseline="0" dirty="0">
                <a:solidFill>
                  <a:srgbClr val="FFFFFF"/>
                </a:solidFill>
              </a:rPr>
              <a:t>gLOCAL is not just another knowledge-sharing event — it's a global movement and a call to action for those who believe in the power of evidence.</a:t>
            </a:r>
          </a:p>
          <a:p>
            <a:pPr algn="l"/>
            <a:endParaRPr lang="en-US" sz="2000" b="1" dirty="0">
              <a:solidFill>
                <a:srgbClr val="FFFFFF"/>
              </a:solidFill>
            </a:endParaRPr>
          </a:p>
          <a:p>
            <a:pPr algn="l"/>
            <a:r>
              <a:rPr lang="en-US" sz="2000" b="0" i="0" u="none" strike="noStrike" baseline="0" dirty="0">
                <a:solidFill>
                  <a:srgbClr val="001A5E"/>
                </a:solidFill>
              </a:rPr>
              <a:t>Since 2019, the gLOCAL platform has hosted thousands of events in multiple languages across six continents. </a:t>
            </a:r>
          </a:p>
          <a:p>
            <a:pPr algn="l"/>
            <a:endParaRPr lang="en-US" sz="2000" dirty="0">
              <a:solidFill>
                <a:srgbClr val="001A5E"/>
              </a:solidFill>
            </a:endParaRPr>
          </a:p>
          <a:p>
            <a:pPr algn="l"/>
            <a:r>
              <a:rPr lang="en-US" sz="2000" b="0" i="0" u="none" strike="noStrike" baseline="0" dirty="0">
                <a:solidFill>
                  <a:srgbClr val="001A5E"/>
                </a:solidFill>
              </a:rPr>
              <a:t>Today, gLOCAL week is one of the largest M&amp;E knowledge-sharing </a:t>
            </a:r>
            <a:br>
              <a:rPr lang="en-US" sz="2000" b="0" i="0" u="none" strike="noStrike" baseline="0" dirty="0">
                <a:solidFill>
                  <a:srgbClr val="001A5E"/>
                </a:solidFill>
              </a:rPr>
            </a:br>
            <a:r>
              <a:rPr lang="en-US" sz="2000" b="0" i="0" u="none" strike="noStrike" baseline="0" dirty="0">
                <a:solidFill>
                  <a:srgbClr val="001A5E"/>
                </a:solidFill>
              </a:rPr>
              <a:t>events in the world.</a:t>
            </a:r>
            <a:endParaRPr lang="en-US" sz="2000" b="0" dirty="0">
              <a:solidFill>
                <a:srgbClr val="001A5E"/>
              </a:solidFill>
            </a:endParaRPr>
          </a:p>
        </p:txBody>
      </p:sp>
      <p:pic>
        <p:nvPicPr>
          <p:cNvPr id="10" name="Picture 9" descr="A qr code on a white background&#10;&#10;Description automatically generated">
            <a:extLst>
              <a:ext uri="{FF2B5EF4-FFF2-40B4-BE49-F238E27FC236}">
                <a16:creationId xmlns:a16="http://schemas.microsoft.com/office/drawing/2014/main" id="{45B847F5-2E78-ABC6-4F86-C1F53BC0EBC6}"/>
              </a:ext>
            </a:extLst>
          </p:cNvPr>
          <p:cNvPicPr>
            <a:picLocks noChangeAspect="1"/>
          </p:cNvPicPr>
          <p:nvPr/>
        </p:nvPicPr>
        <p:blipFill>
          <a:blip r:embed="rId3"/>
          <a:stretch>
            <a:fillRect/>
          </a:stretch>
        </p:blipFill>
        <p:spPr>
          <a:xfrm>
            <a:off x="4571999" y="5115412"/>
            <a:ext cx="1219692" cy="1742588"/>
          </a:xfrm>
          <a:prstGeom prst="rect">
            <a:avLst/>
          </a:prstGeom>
        </p:spPr>
      </p:pic>
    </p:spTree>
    <p:extLst>
      <p:ext uri="{BB962C8B-B14F-4D97-AF65-F5344CB8AC3E}">
        <p14:creationId xmlns:p14="http://schemas.microsoft.com/office/powerpoint/2010/main" val="37707137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C3858A-9C5F-6B08-CB2B-6B1B5E0D0FB8}"/>
              </a:ext>
            </a:extLst>
          </p:cNvPr>
          <p:cNvSpPr>
            <a:spLocks noGrp="1"/>
          </p:cNvSpPr>
          <p:nvPr>
            <p:ph type="title"/>
          </p:nvPr>
        </p:nvSpPr>
        <p:spPr/>
        <p:txBody>
          <a:bodyPr>
            <a:normAutofit fontScale="90000"/>
          </a:bodyPr>
          <a:lstStyle/>
          <a:p>
            <a:r>
              <a:rPr lang="en-US" dirty="0"/>
              <a:t>BetterEvaluation.org</a:t>
            </a:r>
          </a:p>
        </p:txBody>
      </p:sp>
      <p:pic>
        <p:nvPicPr>
          <p:cNvPr id="5" name="Picture 4">
            <a:extLst>
              <a:ext uri="{FF2B5EF4-FFF2-40B4-BE49-F238E27FC236}">
                <a16:creationId xmlns:a16="http://schemas.microsoft.com/office/drawing/2014/main" id="{3D009D1B-3442-BE21-4932-8D01B4B3C1EF}"/>
              </a:ext>
            </a:extLst>
          </p:cNvPr>
          <p:cNvPicPr>
            <a:picLocks noChangeAspect="1"/>
          </p:cNvPicPr>
          <p:nvPr/>
        </p:nvPicPr>
        <p:blipFill>
          <a:blip r:embed="rId2"/>
          <a:stretch>
            <a:fillRect/>
          </a:stretch>
        </p:blipFill>
        <p:spPr>
          <a:xfrm>
            <a:off x="6539023" y="0"/>
            <a:ext cx="5652977" cy="6854729"/>
          </a:xfrm>
          <a:prstGeom prst="rect">
            <a:avLst/>
          </a:prstGeom>
        </p:spPr>
      </p:pic>
      <p:pic>
        <p:nvPicPr>
          <p:cNvPr id="7" name="Picture 6" descr="A pie chart of different colored circles">
            <a:extLst>
              <a:ext uri="{FF2B5EF4-FFF2-40B4-BE49-F238E27FC236}">
                <a16:creationId xmlns:a16="http://schemas.microsoft.com/office/drawing/2014/main" id="{B30AF9A1-28BB-E48E-0A29-4C8B7B5F5A69}"/>
              </a:ext>
            </a:extLst>
          </p:cNvPr>
          <p:cNvPicPr>
            <a:picLocks noChangeAspect="1"/>
          </p:cNvPicPr>
          <p:nvPr/>
        </p:nvPicPr>
        <p:blipFill>
          <a:blip r:embed="rId3"/>
          <a:srcRect l="11290" t="3571" r="11469" b="1948"/>
          <a:stretch/>
        </p:blipFill>
        <p:spPr>
          <a:xfrm>
            <a:off x="924256" y="3715092"/>
            <a:ext cx="3791069" cy="2560408"/>
          </a:xfrm>
          <a:prstGeom prst="rect">
            <a:avLst/>
          </a:prstGeom>
          <a:ln>
            <a:noFill/>
          </a:ln>
        </p:spPr>
      </p:pic>
      <p:sp>
        <p:nvSpPr>
          <p:cNvPr id="8" name="TextBox 7">
            <a:extLst>
              <a:ext uri="{FF2B5EF4-FFF2-40B4-BE49-F238E27FC236}">
                <a16:creationId xmlns:a16="http://schemas.microsoft.com/office/drawing/2014/main" id="{B8CBBA34-86E3-C693-93E6-3815AFAE94F0}"/>
              </a:ext>
            </a:extLst>
          </p:cNvPr>
          <p:cNvSpPr txBox="1"/>
          <p:nvPr/>
        </p:nvSpPr>
        <p:spPr>
          <a:xfrm>
            <a:off x="828561" y="3345760"/>
            <a:ext cx="3042263"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dirty="0">
                <a:solidFill>
                  <a:srgbClr val="001A5E"/>
                </a:solidFill>
                <a:latin typeface="DM Sans Light"/>
                <a:ea typeface="+mn-lt"/>
                <a:cs typeface="+mn-lt"/>
              </a:rPr>
              <a:t>Our Members’ Affiliation</a:t>
            </a:r>
          </a:p>
        </p:txBody>
      </p:sp>
      <p:sp>
        <p:nvSpPr>
          <p:cNvPr id="9" name="TextBox 8">
            <a:extLst>
              <a:ext uri="{FF2B5EF4-FFF2-40B4-BE49-F238E27FC236}">
                <a16:creationId xmlns:a16="http://schemas.microsoft.com/office/drawing/2014/main" id="{0F722E80-2DAF-D9EE-3E40-6F8E203A1C6E}"/>
              </a:ext>
            </a:extLst>
          </p:cNvPr>
          <p:cNvSpPr txBox="1"/>
          <p:nvPr/>
        </p:nvSpPr>
        <p:spPr>
          <a:xfrm>
            <a:off x="828561" y="1470951"/>
            <a:ext cx="5115039" cy="163121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Calibri"/>
              <a:buChar char="-"/>
            </a:pPr>
            <a:r>
              <a:rPr lang="en-US" sz="2000" dirty="0">
                <a:solidFill>
                  <a:srgbClr val="001A5E"/>
                </a:solidFill>
                <a:latin typeface="+mj-lt"/>
                <a:ea typeface="+mn-lt"/>
                <a:cs typeface="+mn-lt"/>
              </a:rPr>
              <a:t>In FY24, over </a:t>
            </a:r>
            <a:r>
              <a:rPr lang="en-US" sz="2000" b="1" dirty="0">
                <a:solidFill>
                  <a:srgbClr val="001A5E"/>
                </a:solidFill>
                <a:latin typeface="+mj-lt"/>
                <a:ea typeface="+mn-lt"/>
                <a:cs typeface="+mn-lt"/>
              </a:rPr>
              <a:t>1.8 million page views</a:t>
            </a:r>
            <a:r>
              <a:rPr lang="en-US" sz="2000" dirty="0">
                <a:solidFill>
                  <a:srgbClr val="001A5E"/>
                </a:solidFill>
                <a:latin typeface="+mj-lt"/>
                <a:ea typeface="+mn-lt"/>
                <a:cs typeface="+mn-lt"/>
              </a:rPr>
              <a:t> and </a:t>
            </a:r>
            <a:r>
              <a:rPr lang="en-US" sz="2000" b="1" dirty="0">
                <a:solidFill>
                  <a:srgbClr val="001A5E"/>
                </a:solidFill>
                <a:latin typeface="+mj-lt"/>
                <a:ea typeface="+mn-lt"/>
                <a:cs typeface="+mn-lt"/>
              </a:rPr>
              <a:t>800k+ unique users</a:t>
            </a:r>
          </a:p>
          <a:p>
            <a:pPr marL="285750" indent="-285750">
              <a:buFont typeface="Calibri"/>
              <a:buChar char="-"/>
            </a:pPr>
            <a:r>
              <a:rPr lang="en-US" sz="2000" dirty="0">
                <a:solidFill>
                  <a:srgbClr val="001A5E"/>
                </a:solidFill>
                <a:latin typeface="+mj-lt"/>
                <a:ea typeface="+mn-lt"/>
                <a:cs typeface="+mn-lt"/>
              </a:rPr>
              <a:t>Almost 3,000 registered members from </a:t>
            </a:r>
            <a:r>
              <a:rPr lang="en-US" sz="2000" b="1" dirty="0">
                <a:solidFill>
                  <a:srgbClr val="001A5E"/>
                </a:solidFill>
                <a:latin typeface="+mj-lt"/>
                <a:ea typeface="+mn-lt"/>
                <a:cs typeface="+mn-lt"/>
              </a:rPr>
              <a:t>165 countries</a:t>
            </a:r>
            <a:endParaRPr lang="en-US" sz="2000" dirty="0">
              <a:solidFill>
                <a:srgbClr val="001A5E"/>
              </a:solidFill>
              <a:latin typeface="+mj-lt"/>
              <a:ea typeface="+mn-lt"/>
              <a:cs typeface="+mn-lt"/>
            </a:endParaRPr>
          </a:p>
          <a:p>
            <a:pPr marL="285750" indent="-285750">
              <a:buFont typeface="Calibri"/>
              <a:buChar char="-"/>
            </a:pPr>
            <a:r>
              <a:rPr lang="en-US" sz="2000" b="1" dirty="0">
                <a:solidFill>
                  <a:srgbClr val="001A5E"/>
                </a:solidFill>
                <a:latin typeface="+mj-lt"/>
                <a:ea typeface="+mn-lt"/>
                <a:cs typeface="+mn-lt"/>
              </a:rPr>
              <a:t>3,600+ content pages</a:t>
            </a:r>
            <a:r>
              <a:rPr lang="en-US" sz="2000" dirty="0">
                <a:solidFill>
                  <a:srgbClr val="001A5E"/>
                </a:solidFill>
                <a:latin typeface="+mj-lt"/>
                <a:ea typeface="+mn-lt"/>
                <a:cs typeface="+mn-lt"/>
              </a:rPr>
              <a:t> on M&amp;E topics</a:t>
            </a:r>
            <a:endParaRPr lang="en-US" sz="2000" dirty="0">
              <a:solidFill>
                <a:srgbClr val="001A5E"/>
              </a:solidFill>
              <a:latin typeface="+mj-lt"/>
            </a:endParaRPr>
          </a:p>
        </p:txBody>
      </p:sp>
      <p:pic>
        <p:nvPicPr>
          <p:cNvPr id="11" name="Picture 10" descr="A qr code on a white background&#10;&#10;Description automatically generated">
            <a:extLst>
              <a:ext uri="{FF2B5EF4-FFF2-40B4-BE49-F238E27FC236}">
                <a16:creationId xmlns:a16="http://schemas.microsoft.com/office/drawing/2014/main" id="{465F078F-A41C-8907-45A8-4B892BAED993}"/>
              </a:ext>
            </a:extLst>
          </p:cNvPr>
          <p:cNvPicPr>
            <a:picLocks noChangeAspect="1"/>
          </p:cNvPicPr>
          <p:nvPr/>
        </p:nvPicPr>
        <p:blipFill>
          <a:blip r:embed="rId4"/>
          <a:stretch>
            <a:fillRect/>
          </a:stretch>
        </p:blipFill>
        <p:spPr>
          <a:xfrm>
            <a:off x="5180308" y="5047196"/>
            <a:ext cx="1294919" cy="1850065"/>
          </a:xfrm>
          <a:prstGeom prst="rect">
            <a:avLst/>
          </a:prstGeom>
        </p:spPr>
      </p:pic>
    </p:spTree>
    <p:extLst>
      <p:ext uri="{BB962C8B-B14F-4D97-AF65-F5344CB8AC3E}">
        <p14:creationId xmlns:p14="http://schemas.microsoft.com/office/powerpoint/2010/main" val="217677075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ustom 8">
      <a:majorFont>
        <a:latin typeface="Roboto"/>
        <a:ea typeface=""/>
        <a:cs typeface=""/>
      </a:majorFont>
      <a:minorFont>
        <a:latin typeface="Robo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txDef>
      <a:spPr/>
      <a:bodyPr vert="horz" lIns="91440" tIns="45720" rIns="91440" bIns="45720" rtlCol="0" anchor="t" anchorCtr="0">
        <a:normAutofit/>
      </a:bodyPr>
      <a:lstStyle>
        <a:defPPr algn="l">
          <a:defRPr sz="2000" b="0" dirty="0" smtClean="0"/>
        </a:defPPr>
      </a:lstStyle>
    </a:tx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FF1FFAEF9962944E967B2CAB215BCB79" ma:contentTypeVersion="8" ma:contentTypeDescription="Create a new document." ma:contentTypeScope="" ma:versionID="a7c9a76739cb3e966d05a5f5f61b2527">
  <xsd:schema xmlns:xsd="http://www.w3.org/2001/XMLSchema" xmlns:xs="http://www.w3.org/2001/XMLSchema" xmlns:p="http://schemas.microsoft.com/office/2006/metadata/properties" xmlns:ns2="f351de21-d896-48a7-9dfa-e668a9d1d44a" targetNamespace="http://schemas.microsoft.com/office/2006/metadata/properties" ma:root="true" ma:fieldsID="6c8913513d90a5dc6526904a5648fb7c" ns2:_="">
    <xsd:import namespace="f351de21-d896-48a7-9dfa-e668a9d1d44a"/>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351de21-d896-48a7-9dfa-e668a9d1d44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3D0D6FF-5DC0-4A4C-B543-9E5307B25F01}">
  <ds:schemaRefs>
    <ds:schemaRef ds:uri="http://schemas.microsoft.com/office/infopath/2007/PartnerControls"/>
    <ds:schemaRef ds:uri="http://www.w3.org/XML/1998/namespace"/>
    <ds:schemaRef ds:uri="http://purl.org/dc/terms/"/>
    <ds:schemaRef ds:uri="http://purl.org/dc/dcmitype/"/>
    <ds:schemaRef ds:uri="d75abbe9-4b63-46ba-acaa-ae82d37ec5f4"/>
    <ds:schemaRef ds:uri="http://schemas.microsoft.com/office/2006/documentManagement/types"/>
    <ds:schemaRef ds:uri="http://purl.org/dc/elements/1.1/"/>
    <ds:schemaRef ds:uri="http://schemas.openxmlformats.org/package/2006/metadata/core-properties"/>
    <ds:schemaRef ds:uri="9d5e6f84-5843-49cc-89a8-d7ee1a915182"/>
    <ds:schemaRef ds:uri="http://schemas.microsoft.com/office/2006/metadata/properties"/>
  </ds:schemaRefs>
</ds:datastoreItem>
</file>

<file path=customXml/itemProps2.xml><?xml version="1.0" encoding="utf-8"?>
<ds:datastoreItem xmlns:ds="http://schemas.openxmlformats.org/officeDocument/2006/customXml" ds:itemID="{404118A9-DC19-4418-BEF6-AEA5160BE102}"/>
</file>

<file path=customXml/itemProps3.xml><?xml version="1.0" encoding="utf-8"?>
<ds:datastoreItem xmlns:ds="http://schemas.openxmlformats.org/officeDocument/2006/customXml" ds:itemID="{D37DD702-644E-4DB6-B991-9FA64836E5E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235</TotalTime>
  <Words>811</Words>
  <Application>Microsoft Office PowerPoint</Application>
  <PresentationFormat>Widescreen</PresentationFormat>
  <Paragraphs>48</Paragraphs>
  <Slides>6</Slides>
  <Notes>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6</vt:i4>
      </vt:variant>
    </vt:vector>
  </HeadingPairs>
  <TitlesOfParts>
    <vt:vector size="14" baseType="lpstr">
      <vt:lpstr>Proxima Nova</vt:lpstr>
      <vt:lpstr>DM Sans</vt:lpstr>
      <vt:lpstr>DM Sans Light</vt:lpstr>
      <vt:lpstr>Calibri Light</vt:lpstr>
      <vt:lpstr>Arial</vt:lpstr>
      <vt:lpstr>Roboto</vt:lpstr>
      <vt:lpstr>Calibri</vt:lpstr>
      <vt:lpstr>Office Theme</vt:lpstr>
      <vt:lpstr>How Do We Build Trust Around  Evaluative Evidence ?   </vt:lpstr>
      <vt:lpstr>Strategies for Building Trust in Evaluation Communications </vt:lpstr>
      <vt:lpstr>Fostering Trust with Communication and KM:  The GEI Model</vt:lpstr>
      <vt:lpstr>Stories of Change</vt:lpstr>
      <vt:lpstr>gLOCAL  Evaluation Week</vt:lpstr>
      <vt:lpstr>BetterEvaluation.org</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Ana Cronkite</dc:creator>
  <cp:lastModifiedBy>Patrizia Cocca</cp:lastModifiedBy>
  <cp:revision>6</cp:revision>
  <dcterms:created xsi:type="dcterms:W3CDTF">2024-04-15T11:05:03Z</dcterms:created>
  <dcterms:modified xsi:type="dcterms:W3CDTF">2024-10-13T02:21:28Z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ediaServiceImageTags">
    <vt:lpwstr/>
  </property>
  <property fmtid="{D5CDD505-2E9C-101B-9397-08002B2CF9AE}" pid="3" name="ContentTypeId">
    <vt:lpwstr>0x010100FF1FFAEF9962944E967B2CAB215BCB79</vt:lpwstr>
  </property>
</Properties>
</file>