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sldIdLst>
    <p:sldId id="256" r:id="rId5"/>
    <p:sldId id="261" r:id="rId6"/>
    <p:sldId id="263" r:id="rId7"/>
    <p:sldId id="262" r:id="rId8"/>
    <p:sldId id="264" r:id="rId9"/>
    <p:sldId id="265" r:id="rId10"/>
  </p:sldIdLst>
  <p:sldSz cx="12192000" cy="6858000"/>
  <p:notesSz cx="6858000" cy="9144000"/>
  <p:embeddedFontLst>
    <p:embeddedFont>
      <p:font typeface="Cambria Math" panose="02040503050406030204" pitchFamily="18" charset="0"/>
      <p:regular r:id="rId11"/>
    </p:embeddedFont>
    <p:embeddedFont>
      <p:font typeface="Roboto" panose="02000000000000000000" pitchFamily="2" charset="0"/>
      <p:regular r:id="rId12"/>
      <p:bold r:id="rId13"/>
      <p:italic r:id="rId14"/>
      <p:boldItalic r:id="rId15"/>
    </p:embeddedFont>
  </p:embeddedFontLst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A5E"/>
    <a:srgbClr val="523601"/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0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ipres-my.sharepoint.com/personal/rdiazm_dipres_gob_cl/Documents/Mis%20Documentos/01%20DETPF/12%20IFP/2023/III%20Trimestre/Gr&#225;fico%20Incidencia%20Sistema%20de%20Monitoreo%20y%20Evaluaci&#243;n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L" b="1" dirty="0"/>
              <a:t>2024 Budgeting</a:t>
            </a:r>
            <a:r>
              <a:rPr lang="es-CL" b="1" baseline="0" dirty="0"/>
              <a:t> </a:t>
            </a:r>
            <a:r>
              <a:rPr lang="es-CL" b="1" baseline="0" dirty="0" err="1"/>
              <a:t>Index</a:t>
            </a:r>
            <a:r>
              <a:rPr lang="es-CL" b="1" baseline="0" dirty="0"/>
              <a:t> (2023 Budget </a:t>
            </a:r>
            <a:r>
              <a:rPr lang="es-CL" b="1" baseline="0" dirty="0" err="1"/>
              <a:t>for</a:t>
            </a:r>
            <a:r>
              <a:rPr lang="es-CL" b="1" baseline="0" dirty="0"/>
              <a:t> </a:t>
            </a:r>
            <a:r>
              <a:rPr lang="es-CL" b="1" baseline="0" dirty="0" err="1"/>
              <a:t>each</a:t>
            </a:r>
            <a:r>
              <a:rPr lang="es-CL" b="1" baseline="0" dirty="0"/>
              <a:t> </a:t>
            </a:r>
            <a:r>
              <a:rPr lang="es-CL" b="1" baseline="0" dirty="0" err="1"/>
              <a:t>program</a:t>
            </a:r>
            <a:r>
              <a:rPr lang="es-CL" b="1" baseline="0" dirty="0"/>
              <a:t> </a:t>
            </a:r>
            <a:r>
              <a:rPr lang="es-CL" b="1" baseline="0" dirty="0" err="1"/>
              <a:t>equals</a:t>
            </a:r>
            <a:r>
              <a:rPr lang="es-CL" b="1" baseline="0" dirty="0"/>
              <a:t> 100)</a:t>
            </a:r>
            <a:endParaRPr lang="en-US" b="1" dirty="0"/>
          </a:p>
        </c:rich>
      </c:tx>
      <c:layout>
        <c:manualLayout>
          <c:xMode val="edge"/>
          <c:yMode val="edge"/>
          <c:x val="0.1587898584891837"/>
          <c:y val="2.28197359451090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858797941141463"/>
          <c:y val="5.0925925925925923E-2"/>
          <c:w val="0.82085651112209235"/>
          <c:h val="0.7436797377972154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'[Gráfico Incidencia Sistema de Monitoreo y Evaluación.xlsx]Gráfico Incidencia '!$B$3</c:f>
              <c:strCache>
                <c:ptCount val="1"/>
                <c:pt idx="0">
                  <c:v>Promedio de Presupuestos 2023 (Base 100)</c:v>
                </c:pt>
              </c:strCache>
            </c:strRef>
          </c:tx>
          <c:spPr>
            <a:solidFill>
              <a:srgbClr val="00467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'[Gráfico Incidencia Sistema de Monitoreo y Evaluación.xlsx]Gráfico Incidencia '!$A$4:$A$5</c:f>
              <c:strCache>
                <c:ptCount val="2"/>
                <c:pt idx="0">
                  <c:v>Programas con buena evaluación (ex post) o sin condicionamientos (monitoreo)</c:v>
                </c:pt>
                <c:pt idx="1">
                  <c:v>Programas con mala evaluación (ex post), objetados técnicamente (ex ante), con condicionamientos no superados (monitoreo)</c:v>
                </c:pt>
              </c:strCache>
            </c:strRef>
          </c:cat>
          <c:val>
            <c:numRef>
              <c:f>'[Gráfico Incidencia Sistema de Monitoreo y Evaluación.xlsx]Gráfico Incidencia '!$B$4:$B$5</c:f>
              <c:numCache>
                <c:formatCode>_(* #,##0_);_(* \(#,##0\);_(* "-"_);_(@_)</c:formatCode>
                <c:ptCount val="2"/>
                <c:pt idx="0">
                  <c:v>100</c:v>
                </c:pt>
                <c:pt idx="1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104-423B-97EC-E9BC057FB55F}"/>
            </c:ext>
          </c:extLst>
        </c:ser>
        <c:ser>
          <c:idx val="1"/>
          <c:order val="1"/>
          <c:tx>
            <c:strRef>
              <c:f>'[Gráfico Incidencia Sistema de Monitoreo y Evaluación.xlsx]Gráfico Incidencia '!$C$3</c:f>
              <c:strCache>
                <c:ptCount val="1"/>
                <c:pt idx="0">
                  <c:v>Promedio de Petición de Servicio</c:v>
                </c:pt>
              </c:strCache>
            </c:strRef>
          </c:tx>
          <c:spPr>
            <a:solidFill>
              <a:srgbClr val="0082A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'[Gráfico Incidencia Sistema de Monitoreo y Evaluación.xlsx]Gráfico Incidencia '!$A$4:$A$5</c:f>
              <c:strCache>
                <c:ptCount val="2"/>
                <c:pt idx="0">
                  <c:v>Programas con buena evaluación (ex post) o sin condicionamientos (monitoreo)</c:v>
                </c:pt>
                <c:pt idx="1">
                  <c:v>Programas con mala evaluación (ex post), objetados técnicamente (ex ante), con condicionamientos no superados (monitoreo)</c:v>
                </c:pt>
              </c:strCache>
            </c:strRef>
          </c:cat>
          <c:val>
            <c:numRef>
              <c:f>'[Gráfico Incidencia Sistema de Monitoreo y Evaluación.xlsx]Gráfico Incidencia '!$C$4:$C$5</c:f>
              <c:numCache>
                <c:formatCode>_(* #,##0_);_(* \(#,##0\);_(* "-"_);_(@_)</c:formatCode>
                <c:ptCount val="2"/>
                <c:pt idx="0">
                  <c:v>128.21326489764348</c:v>
                </c:pt>
                <c:pt idx="1">
                  <c:v>100.94172471897309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104-423B-97EC-E9BC057FB55F}"/>
            </c:ext>
          </c:extLst>
        </c:ser>
        <c:ser>
          <c:idx val="2"/>
          <c:order val="2"/>
          <c:tx>
            <c:strRef>
              <c:f>'[Gráfico Incidencia Sistema de Monitoreo y Evaluación.xlsx]Gráfico Incidencia '!$D$3</c:f>
              <c:strCache>
                <c:ptCount val="1"/>
                <c:pt idx="0">
                  <c:v>Promedio Proyecto de Ley de Presupuestos 2024</c:v>
                </c:pt>
              </c:strCache>
            </c:strRef>
          </c:tx>
          <c:spPr>
            <a:solidFill>
              <a:srgbClr val="81C0C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'[Gráfico Incidencia Sistema de Monitoreo y Evaluación.xlsx]Gráfico Incidencia '!$A$4:$A$5</c:f>
              <c:strCache>
                <c:ptCount val="2"/>
                <c:pt idx="0">
                  <c:v>Programas con buena evaluación (ex post) o sin condicionamientos (monitoreo)</c:v>
                </c:pt>
                <c:pt idx="1">
                  <c:v>Programas con mala evaluación (ex post), objetados técnicamente (ex ante), con condicionamientos no superados (monitoreo)</c:v>
                </c:pt>
              </c:strCache>
            </c:strRef>
          </c:cat>
          <c:val>
            <c:numRef>
              <c:f>'[Gráfico Incidencia Sistema de Monitoreo y Evaluación.xlsx]Gráfico Incidencia '!$D$4:$D$5</c:f>
              <c:numCache>
                <c:formatCode>_(* #,##0_);_(* \(#,##0\);_(* "-"_);_(@_)</c:formatCode>
                <c:ptCount val="2"/>
                <c:pt idx="0">
                  <c:v>103.49184079450185</c:v>
                </c:pt>
                <c:pt idx="1">
                  <c:v>90.129047496764571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104-423B-97EC-E9BC057FB5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44081071"/>
        <c:axId val="1444083567"/>
      </c:barChart>
      <c:catAx>
        <c:axId val="144408107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444083567"/>
        <c:crosses val="autoZero"/>
        <c:auto val="1"/>
        <c:lblAlgn val="ctr"/>
        <c:lblOffset val="100"/>
        <c:noMultiLvlLbl val="0"/>
      </c:catAx>
      <c:valAx>
        <c:axId val="1444083567"/>
        <c:scaling>
          <c:orientation val="minMax"/>
          <c:max val="1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4081071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C0C27A-4697-41EE-AA6F-12B4C9C0ABE3}" type="doc">
      <dgm:prSet loTypeId="urn:microsoft.com/office/officeart/2005/8/layout/radial4" loCatId="relationship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11B3B9CB-1EE1-4DED-B554-8BBDFCDD80E3}">
      <dgm:prSet phldrT="[Texto]"/>
      <dgm:spPr/>
      <dgm:t>
        <a:bodyPr/>
        <a:lstStyle/>
        <a:p>
          <a:r>
            <a:rPr lang="es-CL" dirty="0"/>
            <a:t>Become conditioned</a:t>
          </a:r>
          <a:endParaRPr lang="en-US" dirty="0"/>
        </a:p>
      </dgm:t>
    </dgm:pt>
    <dgm:pt modelId="{688AA05C-21C6-41DF-ACA1-AE871A6C2600}" type="parTrans" cxnId="{A3636BAE-9CDC-4F35-B9AB-82DC0D174A30}">
      <dgm:prSet/>
      <dgm:spPr/>
      <dgm:t>
        <a:bodyPr/>
        <a:lstStyle/>
        <a:p>
          <a:endParaRPr lang="en-US"/>
        </a:p>
      </dgm:t>
    </dgm:pt>
    <dgm:pt modelId="{CB979FD3-81DA-41F0-8A8E-48A2B4249E6A}" type="sibTrans" cxnId="{A3636BAE-9CDC-4F35-B9AB-82DC0D174A30}">
      <dgm:prSet/>
      <dgm:spPr/>
      <dgm:t>
        <a:bodyPr/>
        <a:lstStyle/>
        <a:p>
          <a:endParaRPr lang="en-US"/>
        </a:p>
      </dgm:t>
    </dgm:pt>
    <dgm:pt modelId="{7AC9129C-35E0-45FA-8EB0-27A1F5D0999A}">
      <dgm:prSet phldrT="[Texto]"/>
      <dgm:spPr/>
      <dgm:t>
        <a:bodyPr/>
        <a:lstStyle/>
        <a:p>
          <a:r>
            <a:rPr lang="es-CL" dirty="0"/>
            <a:t>Programs performing poorly in </a:t>
          </a:r>
          <a:r>
            <a:rPr lang="es-CL" dirty="0" err="1"/>
            <a:t>ex-post</a:t>
          </a:r>
          <a:r>
            <a:rPr lang="es-CL" dirty="0"/>
            <a:t> evaluations</a:t>
          </a:r>
          <a:endParaRPr lang="en-US" dirty="0"/>
        </a:p>
      </dgm:t>
    </dgm:pt>
    <dgm:pt modelId="{A7C37885-07A2-47BC-B3BD-5CEE25EBD696}" type="parTrans" cxnId="{76761756-94E1-42E0-9523-2CD1DA21B4BD}">
      <dgm:prSet/>
      <dgm:spPr/>
      <dgm:t>
        <a:bodyPr/>
        <a:lstStyle/>
        <a:p>
          <a:endParaRPr lang="en-US"/>
        </a:p>
      </dgm:t>
    </dgm:pt>
    <dgm:pt modelId="{6324B909-9299-4361-9337-EB4807F778B2}" type="sibTrans" cxnId="{76761756-94E1-42E0-9523-2CD1DA21B4BD}">
      <dgm:prSet/>
      <dgm:spPr/>
      <dgm:t>
        <a:bodyPr/>
        <a:lstStyle/>
        <a:p>
          <a:endParaRPr lang="en-US"/>
        </a:p>
      </dgm:t>
    </dgm:pt>
    <dgm:pt modelId="{5F7CD956-C313-4329-874C-BC7F24E2192E}">
      <dgm:prSet phldrT="[Texto]"/>
      <dgm:spPr/>
      <dgm:t>
        <a:bodyPr/>
        <a:lstStyle/>
        <a:p>
          <a:r>
            <a:rPr lang="es-CL" dirty="0"/>
            <a:t>Programs not complying with </a:t>
          </a:r>
          <a:r>
            <a:rPr lang="es-CL" dirty="0" err="1"/>
            <a:t>ex-post</a:t>
          </a:r>
          <a:r>
            <a:rPr lang="es-CL" dirty="0"/>
            <a:t> evaluation commitments</a:t>
          </a:r>
          <a:endParaRPr lang="en-US" dirty="0"/>
        </a:p>
      </dgm:t>
    </dgm:pt>
    <dgm:pt modelId="{5EB39000-22F3-4E22-B891-1C90089CB7CF}" type="parTrans" cxnId="{F3A6041C-2AA8-4296-B53C-6EBA29F8FB5E}">
      <dgm:prSet/>
      <dgm:spPr/>
      <dgm:t>
        <a:bodyPr/>
        <a:lstStyle/>
        <a:p>
          <a:endParaRPr lang="en-US"/>
        </a:p>
      </dgm:t>
    </dgm:pt>
    <dgm:pt modelId="{F4B4FA50-9C9C-4665-B183-9AE0FB6A6245}" type="sibTrans" cxnId="{F3A6041C-2AA8-4296-B53C-6EBA29F8FB5E}">
      <dgm:prSet/>
      <dgm:spPr/>
      <dgm:t>
        <a:bodyPr/>
        <a:lstStyle/>
        <a:p>
          <a:endParaRPr lang="en-US"/>
        </a:p>
      </dgm:t>
    </dgm:pt>
    <dgm:pt modelId="{25FE4A27-4227-4F1F-87AD-9F8E7B3BA217}">
      <dgm:prSet phldrT="[Texto]"/>
      <dgm:spPr/>
      <dgm:t>
        <a:bodyPr/>
        <a:lstStyle/>
        <a:p>
          <a:r>
            <a:rPr lang="es-CL" dirty="0"/>
            <a:t>Programs not adopting monitoring recommendations</a:t>
          </a:r>
          <a:endParaRPr lang="en-US" dirty="0"/>
        </a:p>
      </dgm:t>
    </dgm:pt>
    <dgm:pt modelId="{970FA800-E550-4488-BFD1-4A654FD48736}" type="parTrans" cxnId="{A9D2D10F-8E76-478C-8B76-45A0242699FB}">
      <dgm:prSet/>
      <dgm:spPr/>
      <dgm:t>
        <a:bodyPr/>
        <a:lstStyle/>
        <a:p>
          <a:endParaRPr lang="en-US"/>
        </a:p>
      </dgm:t>
    </dgm:pt>
    <dgm:pt modelId="{71B7844B-331E-4BA8-BD41-5DEDDB7B635B}" type="sibTrans" cxnId="{A9D2D10F-8E76-478C-8B76-45A0242699FB}">
      <dgm:prSet/>
      <dgm:spPr/>
      <dgm:t>
        <a:bodyPr/>
        <a:lstStyle/>
        <a:p>
          <a:endParaRPr lang="en-US"/>
        </a:p>
      </dgm:t>
    </dgm:pt>
    <dgm:pt modelId="{C4E2C081-EAC1-4815-8B7E-0A9655C97974}">
      <dgm:prSet/>
      <dgm:spPr/>
      <dgm:t>
        <a:bodyPr/>
        <a:lstStyle/>
        <a:p>
          <a:r>
            <a:rPr lang="es-CL" dirty="0"/>
            <a:t>Programs with design problems (</a:t>
          </a:r>
          <a:r>
            <a:rPr lang="es-CL" dirty="0" err="1"/>
            <a:t>ex-ante</a:t>
          </a:r>
          <a:r>
            <a:rPr lang="es-CL" dirty="0"/>
            <a:t> evaluation)</a:t>
          </a:r>
          <a:endParaRPr lang="en-US" dirty="0"/>
        </a:p>
      </dgm:t>
    </dgm:pt>
    <dgm:pt modelId="{CCD35C7E-D694-40B7-99D7-5C94FBC61087}" type="parTrans" cxnId="{25DB6131-9BDA-42C6-AEF5-D01062304A2E}">
      <dgm:prSet/>
      <dgm:spPr/>
      <dgm:t>
        <a:bodyPr/>
        <a:lstStyle/>
        <a:p>
          <a:endParaRPr lang="en-US"/>
        </a:p>
      </dgm:t>
    </dgm:pt>
    <dgm:pt modelId="{F3A4DB7D-AA19-4D5C-A80E-683F8F33858F}" type="sibTrans" cxnId="{25DB6131-9BDA-42C6-AEF5-D01062304A2E}">
      <dgm:prSet/>
      <dgm:spPr/>
      <dgm:t>
        <a:bodyPr/>
        <a:lstStyle/>
        <a:p>
          <a:endParaRPr lang="en-US"/>
        </a:p>
      </dgm:t>
    </dgm:pt>
    <dgm:pt modelId="{DE3EF26C-8D2E-4670-BD9D-17FA054D3F90}" type="pres">
      <dgm:prSet presAssocID="{4FC0C27A-4697-41EE-AA6F-12B4C9C0ABE3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D0A358B-BB2F-486C-B76D-94D68E802B87}" type="pres">
      <dgm:prSet presAssocID="{11B3B9CB-1EE1-4DED-B554-8BBDFCDD80E3}" presName="centerShape" presStyleLbl="node0" presStyleIdx="0" presStyleCnt="1"/>
      <dgm:spPr/>
    </dgm:pt>
    <dgm:pt modelId="{B7CB1891-C5EC-4E44-A67A-B3F4145E0A89}" type="pres">
      <dgm:prSet presAssocID="{A7C37885-07A2-47BC-B3BD-5CEE25EBD696}" presName="parTrans" presStyleLbl="bgSibTrans2D1" presStyleIdx="0" presStyleCnt="4"/>
      <dgm:spPr/>
    </dgm:pt>
    <dgm:pt modelId="{6124026B-B12E-423D-87DA-8E589B811C67}" type="pres">
      <dgm:prSet presAssocID="{7AC9129C-35E0-45FA-8EB0-27A1F5D0999A}" presName="node" presStyleLbl="node1" presStyleIdx="0" presStyleCnt="4">
        <dgm:presLayoutVars>
          <dgm:bulletEnabled val="1"/>
        </dgm:presLayoutVars>
      </dgm:prSet>
      <dgm:spPr/>
    </dgm:pt>
    <dgm:pt modelId="{36C3C33C-7DDD-42E7-8B96-A775409EEE83}" type="pres">
      <dgm:prSet presAssocID="{5EB39000-22F3-4E22-B891-1C90089CB7CF}" presName="parTrans" presStyleLbl="bgSibTrans2D1" presStyleIdx="1" presStyleCnt="4"/>
      <dgm:spPr/>
    </dgm:pt>
    <dgm:pt modelId="{3F80CBBD-1EE7-4F76-B549-6A60B39F5E8E}" type="pres">
      <dgm:prSet presAssocID="{5F7CD956-C313-4329-874C-BC7F24E2192E}" presName="node" presStyleLbl="node1" presStyleIdx="1" presStyleCnt="4">
        <dgm:presLayoutVars>
          <dgm:bulletEnabled val="1"/>
        </dgm:presLayoutVars>
      </dgm:prSet>
      <dgm:spPr/>
    </dgm:pt>
    <dgm:pt modelId="{A6C5C86F-C6BF-4E0E-AA6A-ED3B6EBEDE4E}" type="pres">
      <dgm:prSet presAssocID="{970FA800-E550-4488-BFD1-4A654FD48736}" presName="parTrans" presStyleLbl="bgSibTrans2D1" presStyleIdx="2" presStyleCnt="4"/>
      <dgm:spPr/>
    </dgm:pt>
    <dgm:pt modelId="{283CEDE3-7ECF-4B2E-9207-0D6CEA73E19C}" type="pres">
      <dgm:prSet presAssocID="{25FE4A27-4227-4F1F-87AD-9F8E7B3BA217}" presName="node" presStyleLbl="node1" presStyleIdx="2" presStyleCnt="4">
        <dgm:presLayoutVars>
          <dgm:bulletEnabled val="1"/>
        </dgm:presLayoutVars>
      </dgm:prSet>
      <dgm:spPr/>
    </dgm:pt>
    <dgm:pt modelId="{879DD9F6-E2B5-4975-9F57-1CEA7ED993FB}" type="pres">
      <dgm:prSet presAssocID="{CCD35C7E-D694-40B7-99D7-5C94FBC61087}" presName="parTrans" presStyleLbl="bgSibTrans2D1" presStyleIdx="3" presStyleCnt="4"/>
      <dgm:spPr/>
    </dgm:pt>
    <dgm:pt modelId="{70B3FD44-25F3-4113-A8C6-50DCF9D0699B}" type="pres">
      <dgm:prSet presAssocID="{C4E2C081-EAC1-4815-8B7E-0A9655C97974}" presName="node" presStyleLbl="node1" presStyleIdx="3" presStyleCnt="4">
        <dgm:presLayoutVars>
          <dgm:bulletEnabled val="1"/>
        </dgm:presLayoutVars>
      </dgm:prSet>
      <dgm:spPr/>
    </dgm:pt>
  </dgm:ptLst>
  <dgm:cxnLst>
    <dgm:cxn modelId="{A9BAB608-D1E4-4FDE-87DA-C637D5B49CD6}" type="presOf" srcId="{A7C37885-07A2-47BC-B3BD-5CEE25EBD696}" destId="{B7CB1891-C5EC-4E44-A67A-B3F4145E0A89}" srcOrd="0" destOrd="0" presId="urn:microsoft.com/office/officeart/2005/8/layout/radial4"/>
    <dgm:cxn modelId="{A9D2D10F-8E76-478C-8B76-45A0242699FB}" srcId="{11B3B9CB-1EE1-4DED-B554-8BBDFCDD80E3}" destId="{25FE4A27-4227-4F1F-87AD-9F8E7B3BA217}" srcOrd="2" destOrd="0" parTransId="{970FA800-E550-4488-BFD1-4A654FD48736}" sibTransId="{71B7844B-331E-4BA8-BD41-5DEDDB7B635B}"/>
    <dgm:cxn modelId="{F3A6041C-2AA8-4296-B53C-6EBA29F8FB5E}" srcId="{11B3B9CB-1EE1-4DED-B554-8BBDFCDD80E3}" destId="{5F7CD956-C313-4329-874C-BC7F24E2192E}" srcOrd="1" destOrd="0" parTransId="{5EB39000-22F3-4E22-B891-1C90089CB7CF}" sibTransId="{F4B4FA50-9C9C-4665-B183-9AE0FB6A6245}"/>
    <dgm:cxn modelId="{362A4123-5AEE-4653-B57C-658406BF95FF}" type="presOf" srcId="{CCD35C7E-D694-40B7-99D7-5C94FBC61087}" destId="{879DD9F6-E2B5-4975-9F57-1CEA7ED993FB}" srcOrd="0" destOrd="0" presId="urn:microsoft.com/office/officeart/2005/8/layout/radial4"/>
    <dgm:cxn modelId="{D857A430-65F9-41E7-95B3-F67C6175D1EE}" type="presOf" srcId="{970FA800-E550-4488-BFD1-4A654FD48736}" destId="{A6C5C86F-C6BF-4E0E-AA6A-ED3B6EBEDE4E}" srcOrd="0" destOrd="0" presId="urn:microsoft.com/office/officeart/2005/8/layout/radial4"/>
    <dgm:cxn modelId="{25DB6131-9BDA-42C6-AEF5-D01062304A2E}" srcId="{11B3B9CB-1EE1-4DED-B554-8BBDFCDD80E3}" destId="{C4E2C081-EAC1-4815-8B7E-0A9655C97974}" srcOrd="3" destOrd="0" parTransId="{CCD35C7E-D694-40B7-99D7-5C94FBC61087}" sibTransId="{F3A4DB7D-AA19-4D5C-A80E-683F8F33858F}"/>
    <dgm:cxn modelId="{76761756-94E1-42E0-9523-2CD1DA21B4BD}" srcId="{11B3B9CB-1EE1-4DED-B554-8BBDFCDD80E3}" destId="{7AC9129C-35E0-45FA-8EB0-27A1F5D0999A}" srcOrd="0" destOrd="0" parTransId="{A7C37885-07A2-47BC-B3BD-5CEE25EBD696}" sibTransId="{6324B909-9299-4361-9337-EB4807F778B2}"/>
    <dgm:cxn modelId="{A3636BAE-9CDC-4F35-B9AB-82DC0D174A30}" srcId="{4FC0C27A-4697-41EE-AA6F-12B4C9C0ABE3}" destId="{11B3B9CB-1EE1-4DED-B554-8BBDFCDD80E3}" srcOrd="0" destOrd="0" parTransId="{688AA05C-21C6-41DF-ACA1-AE871A6C2600}" sibTransId="{CB979FD3-81DA-41F0-8A8E-48A2B4249E6A}"/>
    <dgm:cxn modelId="{F7868EB3-FFF0-4EC6-87A5-13810A8764C3}" type="presOf" srcId="{7AC9129C-35E0-45FA-8EB0-27A1F5D0999A}" destId="{6124026B-B12E-423D-87DA-8E589B811C67}" srcOrd="0" destOrd="0" presId="urn:microsoft.com/office/officeart/2005/8/layout/radial4"/>
    <dgm:cxn modelId="{EDB92EBE-C9B4-426B-801C-FDF7A953D1F6}" type="presOf" srcId="{5F7CD956-C313-4329-874C-BC7F24E2192E}" destId="{3F80CBBD-1EE7-4F76-B549-6A60B39F5E8E}" srcOrd="0" destOrd="0" presId="urn:microsoft.com/office/officeart/2005/8/layout/radial4"/>
    <dgm:cxn modelId="{EE8A9BCA-AE73-4DCF-8F59-7E58681B13E3}" type="presOf" srcId="{C4E2C081-EAC1-4815-8B7E-0A9655C97974}" destId="{70B3FD44-25F3-4113-A8C6-50DCF9D0699B}" srcOrd="0" destOrd="0" presId="urn:microsoft.com/office/officeart/2005/8/layout/radial4"/>
    <dgm:cxn modelId="{4EF626D0-D5FC-4DA8-8434-0B3C2A5C29E1}" type="presOf" srcId="{4FC0C27A-4697-41EE-AA6F-12B4C9C0ABE3}" destId="{DE3EF26C-8D2E-4670-BD9D-17FA054D3F90}" srcOrd="0" destOrd="0" presId="urn:microsoft.com/office/officeart/2005/8/layout/radial4"/>
    <dgm:cxn modelId="{3CD5D4E6-0356-4787-A3E9-54EC579FC731}" type="presOf" srcId="{5EB39000-22F3-4E22-B891-1C90089CB7CF}" destId="{36C3C33C-7DDD-42E7-8B96-A775409EEE83}" srcOrd="0" destOrd="0" presId="urn:microsoft.com/office/officeart/2005/8/layout/radial4"/>
    <dgm:cxn modelId="{D8FAEAE7-EFEB-4598-94D1-C41A2A46BCED}" type="presOf" srcId="{25FE4A27-4227-4F1F-87AD-9F8E7B3BA217}" destId="{283CEDE3-7ECF-4B2E-9207-0D6CEA73E19C}" srcOrd="0" destOrd="0" presId="urn:microsoft.com/office/officeart/2005/8/layout/radial4"/>
    <dgm:cxn modelId="{8CFA10FF-F524-489C-A400-4521648AC6DB}" type="presOf" srcId="{11B3B9CB-1EE1-4DED-B554-8BBDFCDD80E3}" destId="{CD0A358B-BB2F-486C-B76D-94D68E802B87}" srcOrd="0" destOrd="0" presId="urn:microsoft.com/office/officeart/2005/8/layout/radial4"/>
    <dgm:cxn modelId="{0047389E-E0C3-43F0-AC1E-1604340DF839}" type="presParOf" srcId="{DE3EF26C-8D2E-4670-BD9D-17FA054D3F90}" destId="{CD0A358B-BB2F-486C-B76D-94D68E802B87}" srcOrd="0" destOrd="0" presId="urn:microsoft.com/office/officeart/2005/8/layout/radial4"/>
    <dgm:cxn modelId="{09A0DB82-D2C9-47E1-9059-A4FFCD05D431}" type="presParOf" srcId="{DE3EF26C-8D2E-4670-BD9D-17FA054D3F90}" destId="{B7CB1891-C5EC-4E44-A67A-B3F4145E0A89}" srcOrd="1" destOrd="0" presId="urn:microsoft.com/office/officeart/2005/8/layout/radial4"/>
    <dgm:cxn modelId="{C1C92E61-7D7D-4AAD-B85B-7483BC84567A}" type="presParOf" srcId="{DE3EF26C-8D2E-4670-BD9D-17FA054D3F90}" destId="{6124026B-B12E-423D-87DA-8E589B811C67}" srcOrd="2" destOrd="0" presId="urn:microsoft.com/office/officeart/2005/8/layout/radial4"/>
    <dgm:cxn modelId="{ED56331A-A174-4E7B-B231-299A3EA58EA0}" type="presParOf" srcId="{DE3EF26C-8D2E-4670-BD9D-17FA054D3F90}" destId="{36C3C33C-7DDD-42E7-8B96-A775409EEE83}" srcOrd="3" destOrd="0" presId="urn:microsoft.com/office/officeart/2005/8/layout/radial4"/>
    <dgm:cxn modelId="{FFF63297-9125-40CF-937E-CAFDD6BF1FA0}" type="presParOf" srcId="{DE3EF26C-8D2E-4670-BD9D-17FA054D3F90}" destId="{3F80CBBD-1EE7-4F76-B549-6A60B39F5E8E}" srcOrd="4" destOrd="0" presId="urn:microsoft.com/office/officeart/2005/8/layout/radial4"/>
    <dgm:cxn modelId="{71B9BBB5-E6F7-49D1-BA3D-09FB512F02D3}" type="presParOf" srcId="{DE3EF26C-8D2E-4670-BD9D-17FA054D3F90}" destId="{A6C5C86F-C6BF-4E0E-AA6A-ED3B6EBEDE4E}" srcOrd="5" destOrd="0" presId="urn:microsoft.com/office/officeart/2005/8/layout/radial4"/>
    <dgm:cxn modelId="{38B2A668-2E65-4955-93B1-B68D6E09F7D5}" type="presParOf" srcId="{DE3EF26C-8D2E-4670-BD9D-17FA054D3F90}" destId="{283CEDE3-7ECF-4B2E-9207-0D6CEA73E19C}" srcOrd="6" destOrd="0" presId="urn:microsoft.com/office/officeart/2005/8/layout/radial4"/>
    <dgm:cxn modelId="{0DA923D9-F869-42EB-B1A4-DF97E8500F60}" type="presParOf" srcId="{DE3EF26C-8D2E-4670-BD9D-17FA054D3F90}" destId="{879DD9F6-E2B5-4975-9F57-1CEA7ED993FB}" srcOrd="7" destOrd="0" presId="urn:microsoft.com/office/officeart/2005/8/layout/radial4"/>
    <dgm:cxn modelId="{B4F953D5-2D46-42B7-8FE3-A61EFACB774C}" type="presParOf" srcId="{DE3EF26C-8D2E-4670-BD9D-17FA054D3F90}" destId="{70B3FD44-25F3-4113-A8C6-50DCF9D0699B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0A358B-BB2F-486C-B76D-94D68E802B87}">
      <dsp:nvSpPr>
        <dsp:cNvPr id="0" name=""/>
        <dsp:cNvSpPr/>
      </dsp:nvSpPr>
      <dsp:spPr>
        <a:xfrm>
          <a:off x="3348630" y="2344501"/>
          <a:ext cx="2241381" cy="2241381"/>
        </a:xfrm>
        <a:prstGeom prst="ellipse">
          <a:avLst/>
        </a:prstGeom>
        <a:solidFill>
          <a:schemeClr val="accent1">
            <a:shade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2300" kern="1200" dirty="0"/>
            <a:t>Become conditioned</a:t>
          </a:r>
          <a:endParaRPr lang="en-US" sz="2300" kern="1200" dirty="0"/>
        </a:p>
      </dsp:txBody>
      <dsp:txXfrm>
        <a:off x="3676873" y="2672744"/>
        <a:ext cx="1584895" cy="1584895"/>
      </dsp:txXfrm>
    </dsp:sp>
    <dsp:sp modelId="{B7CB1891-C5EC-4E44-A67A-B3F4145E0A89}">
      <dsp:nvSpPr>
        <dsp:cNvPr id="0" name=""/>
        <dsp:cNvSpPr/>
      </dsp:nvSpPr>
      <dsp:spPr>
        <a:xfrm rot="11700000">
          <a:off x="1655880" y="2615094"/>
          <a:ext cx="1665673" cy="6387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24026B-B12E-423D-87DA-8E589B811C67}">
      <dsp:nvSpPr>
        <dsp:cNvPr id="0" name=""/>
        <dsp:cNvSpPr/>
      </dsp:nvSpPr>
      <dsp:spPr>
        <a:xfrm>
          <a:off x="619602" y="1867211"/>
          <a:ext cx="2129312" cy="1703450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kern="1200" dirty="0"/>
            <a:t>Programs performing poorly in </a:t>
          </a:r>
          <a:r>
            <a:rPr lang="es-CL" sz="1800" kern="1200" dirty="0" err="1"/>
            <a:t>ex-post</a:t>
          </a:r>
          <a:r>
            <a:rPr lang="es-CL" sz="1800" kern="1200" dirty="0"/>
            <a:t> evaluations</a:t>
          </a:r>
          <a:endParaRPr lang="en-US" sz="1800" kern="1200" dirty="0"/>
        </a:p>
      </dsp:txBody>
      <dsp:txXfrm>
        <a:off x="669494" y="1917103"/>
        <a:ext cx="2029528" cy="1603666"/>
      </dsp:txXfrm>
    </dsp:sp>
    <dsp:sp modelId="{36C3C33C-7DDD-42E7-8B96-A775409EEE83}">
      <dsp:nvSpPr>
        <dsp:cNvPr id="0" name=""/>
        <dsp:cNvSpPr/>
      </dsp:nvSpPr>
      <dsp:spPr>
        <a:xfrm rot="14700000">
          <a:off x="2769917" y="1287436"/>
          <a:ext cx="1665673" cy="6387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207713"/>
            <a:satOff val="-4436"/>
            <a:lumOff val="1655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80CBBD-1EE7-4F76-B549-6A60B39F5E8E}">
      <dsp:nvSpPr>
        <dsp:cNvPr id="0" name=""/>
        <dsp:cNvSpPr/>
      </dsp:nvSpPr>
      <dsp:spPr>
        <a:xfrm>
          <a:off x="2186125" y="301"/>
          <a:ext cx="2129312" cy="1703450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01247"/>
            <a:satOff val="-4901"/>
            <a:lumOff val="2144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kern="1200" dirty="0"/>
            <a:t>Programs not complying with </a:t>
          </a:r>
          <a:r>
            <a:rPr lang="es-CL" sz="1800" kern="1200" dirty="0" err="1"/>
            <a:t>ex-post</a:t>
          </a:r>
          <a:r>
            <a:rPr lang="es-CL" sz="1800" kern="1200" dirty="0"/>
            <a:t> evaluation commitments</a:t>
          </a:r>
          <a:endParaRPr lang="en-US" sz="1800" kern="1200" dirty="0"/>
        </a:p>
      </dsp:txBody>
      <dsp:txXfrm>
        <a:off x="2236017" y="50193"/>
        <a:ext cx="2029528" cy="1603666"/>
      </dsp:txXfrm>
    </dsp:sp>
    <dsp:sp modelId="{A6C5C86F-C6BF-4E0E-AA6A-ED3B6EBEDE4E}">
      <dsp:nvSpPr>
        <dsp:cNvPr id="0" name=""/>
        <dsp:cNvSpPr/>
      </dsp:nvSpPr>
      <dsp:spPr>
        <a:xfrm rot="17700000">
          <a:off x="4503051" y="1287436"/>
          <a:ext cx="1665673" cy="6387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415426"/>
            <a:satOff val="-8871"/>
            <a:lumOff val="3310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3CEDE3-7ECF-4B2E-9207-0D6CEA73E19C}">
      <dsp:nvSpPr>
        <dsp:cNvPr id="0" name=""/>
        <dsp:cNvSpPr/>
      </dsp:nvSpPr>
      <dsp:spPr>
        <a:xfrm>
          <a:off x="4623203" y="301"/>
          <a:ext cx="2129312" cy="1703450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402493"/>
            <a:satOff val="-9802"/>
            <a:lumOff val="4289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kern="1200" dirty="0"/>
            <a:t>Programs not adopting monitoring recommendations</a:t>
          </a:r>
          <a:endParaRPr lang="en-US" sz="1800" kern="1200" dirty="0"/>
        </a:p>
      </dsp:txBody>
      <dsp:txXfrm>
        <a:off x="4673095" y="50193"/>
        <a:ext cx="2029528" cy="1603666"/>
      </dsp:txXfrm>
    </dsp:sp>
    <dsp:sp modelId="{879DD9F6-E2B5-4975-9F57-1CEA7ED993FB}">
      <dsp:nvSpPr>
        <dsp:cNvPr id="0" name=""/>
        <dsp:cNvSpPr/>
      </dsp:nvSpPr>
      <dsp:spPr>
        <a:xfrm rot="20700000">
          <a:off x="5617087" y="2615094"/>
          <a:ext cx="1665673" cy="6387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207713"/>
            <a:satOff val="-4436"/>
            <a:lumOff val="1655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B3FD44-25F3-4113-A8C6-50DCF9D0699B}">
      <dsp:nvSpPr>
        <dsp:cNvPr id="0" name=""/>
        <dsp:cNvSpPr/>
      </dsp:nvSpPr>
      <dsp:spPr>
        <a:xfrm>
          <a:off x="6189726" y="1867211"/>
          <a:ext cx="2129312" cy="1703450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01247"/>
            <a:satOff val="-4901"/>
            <a:lumOff val="2144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L" sz="1800" kern="1200" dirty="0"/>
            <a:t>Programs with design problems (</a:t>
          </a:r>
          <a:r>
            <a:rPr lang="es-CL" sz="1800" kern="1200" dirty="0" err="1"/>
            <a:t>ex-ante</a:t>
          </a:r>
          <a:r>
            <a:rPr lang="es-CL" sz="1800" kern="1200" dirty="0"/>
            <a:t> evaluation)</a:t>
          </a:r>
          <a:endParaRPr lang="en-US" sz="1800" kern="1200" dirty="0"/>
        </a:p>
      </dsp:txBody>
      <dsp:txXfrm>
        <a:off x="6239618" y="1917103"/>
        <a:ext cx="2029528" cy="16036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0.19643</cdr:x>
      <cdr:y>0.81056</cdr:y>
    </cdr:from>
    <cdr:to>
      <cdr:x>0.7258</cdr:x>
      <cdr:y>0.88596</cdr:y>
    </cdr:to>
    <cdr:sp macro="" textlink="">
      <cdr:nvSpPr>
        <cdr:cNvPr id="2" name="CuadroTexto 1">
          <a:extLst xmlns:a="http://schemas.openxmlformats.org/drawingml/2006/main">
            <a:ext uri="{FF2B5EF4-FFF2-40B4-BE49-F238E27FC236}">
              <a16:creationId xmlns:a16="http://schemas.microsoft.com/office/drawing/2014/main" id="{71FE9D6B-B7EF-4E89-A831-B8905453E1A0}"/>
            </a:ext>
          </a:extLst>
        </cdr:cNvPr>
        <cdr:cNvSpPr txBox="1"/>
      </cdr:nvSpPr>
      <cdr:spPr>
        <a:xfrm xmlns:a="http://schemas.openxmlformats.org/drawingml/2006/main">
          <a:off x="1454994" y="4024179"/>
          <a:ext cx="3921071" cy="3743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horz" wrap="square" lIns="91440" tIns="45720" rIns="91440" bIns="45720" rtlCol="0" anchor="t" anchorCtr="0">
          <a:normAutofit/>
        </a:bodyPr>
        <a:lstStyle xmlns:a="http://schemas.openxmlformats.org/drawingml/2006/main"/>
        <a:p xmlns:a="http://schemas.openxmlformats.org/drawingml/2006/main">
          <a:pPr algn="l"/>
          <a:r>
            <a:rPr lang="es-CL" sz="1600" b="0" dirty="0"/>
            <a:t>Non-conditioned programs</a:t>
          </a:r>
          <a:endParaRPr lang="en-US" sz="1600" b="0" dirty="0"/>
        </a:p>
      </cdr:txBody>
    </cdr:sp>
  </cdr:relSizeAnchor>
  <cdr:relSizeAnchor xmlns:cdr="http://schemas.openxmlformats.org/drawingml/2006/chartDrawing">
    <cdr:from>
      <cdr:x>0.61833</cdr:x>
      <cdr:y>0.81056</cdr:y>
    </cdr:from>
    <cdr:to>
      <cdr:x>1</cdr:x>
      <cdr:y>0.88596</cdr:y>
    </cdr:to>
    <cdr:sp macro="" textlink="">
      <cdr:nvSpPr>
        <cdr:cNvPr id="3" name="CuadroTexto 1">
          <a:extLst xmlns:a="http://schemas.openxmlformats.org/drawingml/2006/main">
            <a:ext uri="{FF2B5EF4-FFF2-40B4-BE49-F238E27FC236}">
              <a16:creationId xmlns:a16="http://schemas.microsoft.com/office/drawing/2014/main" id="{DB47CAE4-4C45-4118-B381-27993562546B}"/>
            </a:ext>
          </a:extLst>
        </cdr:cNvPr>
        <cdr:cNvSpPr txBox="1"/>
      </cdr:nvSpPr>
      <cdr:spPr>
        <a:xfrm xmlns:a="http://schemas.openxmlformats.org/drawingml/2006/main">
          <a:off x="4580042" y="4024179"/>
          <a:ext cx="2827030" cy="3743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wrap="square" lIns="91440" tIns="45720" rIns="91440" bIns="45720" rtlCol="0" anchor="t" anchorCtr="0">
          <a:norm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s-CL" sz="1600" dirty="0"/>
            <a:t>C</a:t>
          </a:r>
          <a:r>
            <a:rPr lang="es-CL" sz="1600" b="0" dirty="0"/>
            <a:t>onditioned programs</a:t>
          </a:r>
          <a:endParaRPr lang="en-US" sz="1600" b="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blue and white background&#10;&#10;Description automatically generated">
            <a:extLst>
              <a:ext uri="{FF2B5EF4-FFF2-40B4-BE49-F238E27FC236}">
                <a16:creationId xmlns:a16="http://schemas.microsoft.com/office/drawing/2014/main" id="{60B8B4B6-5FF1-D842-1053-3468E90F6F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Picture 11" descr="A blue and black background with circles&#10;&#10;Description automatically generated">
            <a:extLst>
              <a:ext uri="{FF2B5EF4-FFF2-40B4-BE49-F238E27FC236}">
                <a16:creationId xmlns:a16="http://schemas.microsoft.com/office/drawing/2014/main" id="{0263AF6F-82AD-7FEB-19D8-6A1A57A317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63508" y="6374568"/>
            <a:ext cx="2348294" cy="594901"/>
          </a:xfrm>
          <a:prstGeom prst="rect">
            <a:avLst/>
          </a:prstGeom>
        </p:spPr>
      </p:pic>
      <p:pic>
        <p:nvPicPr>
          <p:cNvPr id="14" name="Picture 13" descr="A blue and grey circle pattern&#10;&#10;Description automatically generated">
            <a:extLst>
              <a:ext uri="{FF2B5EF4-FFF2-40B4-BE49-F238E27FC236}">
                <a16:creationId xmlns:a16="http://schemas.microsoft.com/office/drawing/2014/main" id="{D80BED43-B362-9E4B-A376-EFFFAE9D046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45462" y="-225810"/>
            <a:ext cx="3030303" cy="808081"/>
          </a:xfrm>
          <a:prstGeom prst="rect">
            <a:avLst/>
          </a:prstGeom>
        </p:spPr>
      </p:pic>
      <p:pic>
        <p:nvPicPr>
          <p:cNvPr id="16" name="Picture 15" descr="A blue stars on a black background&#10;&#10;Description automatically generated">
            <a:extLst>
              <a:ext uri="{FF2B5EF4-FFF2-40B4-BE49-F238E27FC236}">
                <a16:creationId xmlns:a16="http://schemas.microsoft.com/office/drawing/2014/main" id="{3EC21F7C-7A4C-1A62-53D2-F0D8CDC1E6F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7132" y="198513"/>
            <a:ext cx="650968" cy="16382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001A5E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E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978202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C</a:t>
            </a:r>
          </a:p>
        </p:txBody>
      </p:sp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white background&#10;&#10;Description automatically generated">
            <a:extLst>
              <a:ext uri="{FF2B5EF4-FFF2-40B4-BE49-F238E27FC236}">
                <a16:creationId xmlns:a16="http://schemas.microsoft.com/office/drawing/2014/main" id="{A5E19565-2C23-2383-172E-5F621104A5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001A5E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E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001A5E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ES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001A5E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1pPr>
            <a:lvl2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2pPr>
            <a:lvl3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3pPr>
            <a:lvl4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4pPr>
            <a:lvl5pPr>
              <a:buClr>
                <a:srgbClr val="001A5E"/>
              </a:buClr>
              <a:defRPr>
                <a:solidFill>
                  <a:srgbClr val="001A5E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E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E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ES" smtClean="0"/>
              <a:pPr/>
              <a:t>10/12/2024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ES" smtClean="0"/>
              <a:pPr/>
              <a:t>‹Nº›</a:t>
            </a:fld>
            <a:endParaRPr lang="en-ES"/>
          </a:p>
        </p:txBody>
      </p:sp>
      <p:pic>
        <p:nvPicPr>
          <p:cNvPr id="9" name="Picture 8" descr="A yellow background with black spots&#10;&#10;Description automatically generated">
            <a:extLst>
              <a:ext uri="{FF2B5EF4-FFF2-40B4-BE49-F238E27FC236}">
                <a16:creationId xmlns:a16="http://schemas.microsoft.com/office/drawing/2014/main" id="{21A4B96A-47EA-FD35-51F2-AC3D154BBAE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blue sky with clouds&#10;&#10;Description automatically generated">
            <a:extLst>
              <a:ext uri="{FF2B5EF4-FFF2-40B4-BE49-F238E27FC236}">
                <a16:creationId xmlns:a16="http://schemas.microsoft.com/office/drawing/2014/main" id="{364E7F9C-90F7-D9B0-7C9A-4D38B6B757B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46" y="2993107"/>
            <a:ext cx="7696558" cy="742377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From data to decision – the role of KM and Communication in Evidence-based decision-making 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1097246" y="3822256"/>
            <a:ext cx="9144000" cy="11139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sz="2000" b="0" dirty="0">
                <a:solidFill>
                  <a:srgbClr val="001A5E"/>
                </a:solidFill>
              </a:rPr>
              <a:t>Cristian Crespo</a:t>
            </a:r>
          </a:p>
          <a:p>
            <a:r>
              <a:rPr lang="en-GB" sz="2000" b="0" dirty="0">
                <a:solidFill>
                  <a:srgbClr val="001A5E"/>
                </a:solidFill>
              </a:rPr>
              <a:t>CLEAR LAC Executive Director</a:t>
            </a:r>
            <a:endParaRPr lang="en-ES" sz="2000" b="0" dirty="0">
              <a:solidFill>
                <a:srgbClr val="001A5E"/>
              </a:solidFill>
            </a:endParaRPr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21EAC21-F34C-2E79-F629-491094506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59" y="4521705"/>
            <a:ext cx="5252161" cy="13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L" sz="3800" dirty="0"/>
              <a:t>The Monitoring and Evaluation System in Chile</a:t>
            </a:r>
            <a:endParaRPr lang="en-ES" sz="3800" dirty="0"/>
          </a:p>
        </p:txBody>
      </p:sp>
      <p:sp>
        <p:nvSpPr>
          <p:cNvPr id="4" name="42 CuadroTexto">
            <a:extLst>
              <a:ext uri="{FF2B5EF4-FFF2-40B4-BE49-F238E27FC236}">
                <a16:creationId xmlns:a16="http://schemas.microsoft.com/office/drawing/2014/main" id="{5DD7AD8B-6BD6-42BC-8818-46D12AA77299}"/>
              </a:ext>
            </a:extLst>
          </p:cNvPr>
          <p:cNvSpPr txBox="1"/>
          <p:nvPr/>
        </p:nvSpPr>
        <p:spPr>
          <a:xfrm>
            <a:off x="7839007" y="4825295"/>
            <a:ext cx="2214677" cy="708527"/>
          </a:xfrm>
          <a:prstGeom prst="rect">
            <a:avLst/>
          </a:prstGeom>
          <a:noFill/>
          <a:ln>
            <a:noFill/>
            <a:prstDash val="solid"/>
          </a:ln>
          <a:effectLst/>
        </p:spPr>
        <p:txBody>
          <a:bodyPr wrap="square" rtlCol="0" anchor="b">
            <a:noAutofit/>
          </a:bodyPr>
          <a:lstStyle/>
          <a:p>
            <a:pPr marL="0" marR="0" lvl="0" indent="0" algn="ctr" defTabSz="10045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b="0" i="0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Responsible</a:t>
            </a:r>
            <a:r>
              <a:rPr kumimoji="0" lang="es-CL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entity:</a:t>
            </a:r>
          </a:p>
          <a:p>
            <a:pPr marL="285750" marR="0" lvl="0" indent="-285750" algn="ctr" defTabSz="10045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CL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Budget Office</a:t>
            </a:r>
            <a:endParaRPr kumimoji="0" lang="es-CL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ctr" defTabSz="10045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Line 9">
            <a:extLst>
              <a:ext uri="{FF2B5EF4-FFF2-40B4-BE49-F238E27FC236}">
                <a16:creationId xmlns:a16="http://schemas.microsoft.com/office/drawing/2014/main" id="{8E276309-E6B1-4F25-8EA1-D847D7EB7136}"/>
              </a:ext>
            </a:extLst>
          </p:cNvPr>
          <p:cNvSpPr>
            <a:spLocks noChangeShapeType="1"/>
          </p:cNvSpPr>
          <p:nvPr/>
        </p:nvSpPr>
        <p:spPr bwMode="auto">
          <a:xfrm>
            <a:off x="2391692" y="3042197"/>
            <a:ext cx="7609062" cy="19674"/>
          </a:xfrm>
          <a:prstGeom prst="line">
            <a:avLst/>
          </a:prstGeom>
          <a:noFill/>
          <a:ln w="22225">
            <a:solidFill>
              <a:schemeClr val="tx1">
                <a:lumMod val="65000"/>
                <a:lumOff val="35000"/>
              </a:schemeClr>
            </a:solidFill>
            <a:prstDash val="dash"/>
            <a:round/>
            <a:headEnd/>
            <a:tailEnd type="triangle" w="lg" len="med"/>
          </a:ln>
          <a:effectLst/>
        </p:spPr>
        <p:txBody>
          <a:bodyPr wrap="none" lIns="101155" tIns="50578" rIns="101155" bIns="50578" anchor="ctr"/>
          <a:lstStyle/>
          <a:p>
            <a:pPr marL="0" marR="0" lvl="0" indent="0" algn="l" defTabSz="10045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bCL"/>
              <a:ea typeface="ヒラギノ角ゴ Pro W3" charset="-128"/>
            </a:endParaRPr>
          </a:p>
        </p:txBody>
      </p:sp>
      <p:sp>
        <p:nvSpPr>
          <p:cNvPr id="6" name="11 Flecha a la derecha con bandas">
            <a:extLst>
              <a:ext uri="{FF2B5EF4-FFF2-40B4-BE49-F238E27FC236}">
                <a16:creationId xmlns:a16="http://schemas.microsoft.com/office/drawing/2014/main" id="{CA75C00F-30D0-42E1-AFEE-6D0F52119DC4}"/>
              </a:ext>
            </a:extLst>
          </p:cNvPr>
          <p:cNvSpPr/>
          <p:nvPr/>
        </p:nvSpPr>
        <p:spPr>
          <a:xfrm>
            <a:off x="4477989" y="2035893"/>
            <a:ext cx="457692" cy="221428"/>
          </a:xfrm>
          <a:prstGeom prst="stripedRightArrow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045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obCL"/>
            </a:endParaRPr>
          </a:p>
        </p:txBody>
      </p:sp>
      <p:sp>
        <p:nvSpPr>
          <p:cNvPr id="7" name="12 Flecha a la derecha con bandas">
            <a:extLst>
              <a:ext uri="{FF2B5EF4-FFF2-40B4-BE49-F238E27FC236}">
                <a16:creationId xmlns:a16="http://schemas.microsoft.com/office/drawing/2014/main" id="{1A542406-094C-4E6E-953D-BBE404120F49}"/>
              </a:ext>
            </a:extLst>
          </p:cNvPr>
          <p:cNvSpPr/>
          <p:nvPr/>
        </p:nvSpPr>
        <p:spPr>
          <a:xfrm>
            <a:off x="7432646" y="3612597"/>
            <a:ext cx="457692" cy="221428"/>
          </a:xfrm>
          <a:prstGeom prst="stripedRightArrow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045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obCL"/>
            </a:endParaRPr>
          </a:p>
        </p:txBody>
      </p:sp>
      <p:sp>
        <p:nvSpPr>
          <p:cNvPr id="8" name="13 Flecha a la derecha con bandas">
            <a:extLst>
              <a:ext uri="{FF2B5EF4-FFF2-40B4-BE49-F238E27FC236}">
                <a16:creationId xmlns:a16="http://schemas.microsoft.com/office/drawing/2014/main" id="{C505A552-BC9E-4274-98BC-9662F3E198C3}"/>
              </a:ext>
            </a:extLst>
          </p:cNvPr>
          <p:cNvSpPr/>
          <p:nvPr/>
        </p:nvSpPr>
        <p:spPr>
          <a:xfrm>
            <a:off x="4477989" y="3601665"/>
            <a:ext cx="457692" cy="221428"/>
          </a:xfrm>
          <a:prstGeom prst="stripedRightArrow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045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obCL"/>
            </a:endParaRPr>
          </a:p>
        </p:txBody>
      </p:sp>
      <p:sp>
        <p:nvSpPr>
          <p:cNvPr id="9" name="14 Flecha a la derecha con bandas">
            <a:extLst>
              <a:ext uri="{FF2B5EF4-FFF2-40B4-BE49-F238E27FC236}">
                <a16:creationId xmlns:a16="http://schemas.microsoft.com/office/drawing/2014/main" id="{E006CBB9-2A34-42DD-AC6C-C3C7BB55D544}"/>
              </a:ext>
            </a:extLst>
          </p:cNvPr>
          <p:cNvSpPr/>
          <p:nvPr/>
        </p:nvSpPr>
        <p:spPr>
          <a:xfrm>
            <a:off x="7432646" y="2046395"/>
            <a:ext cx="457692" cy="221428"/>
          </a:xfrm>
          <a:prstGeom prst="stripedRightArrow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045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obCL"/>
            </a:endParaRPr>
          </a:p>
        </p:txBody>
      </p:sp>
      <p:sp>
        <p:nvSpPr>
          <p:cNvPr id="10" name="19 Rectángulo">
            <a:extLst>
              <a:ext uri="{FF2B5EF4-FFF2-40B4-BE49-F238E27FC236}">
                <a16:creationId xmlns:a16="http://schemas.microsoft.com/office/drawing/2014/main" id="{384C467E-BF4D-4387-AE31-56ED78112F19}"/>
              </a:ext>
            </a:extLst>
          </p:cNvPr>
          <p:cNvSpPr/>
          <p:nvPr/>
        </p:nvSpPr>
        <p:spPr>
          <a:xfrm>
            <a:off x="2391692" y="1824967"/>
            <a:ext cx="1755518" cy="664284"/>
          </a:xfrm>
          <a:prstGeom prst="rect">
            <a:avLst/>
          </a:prstGeom>
          <a:solidFill>
            <a:srgbClr val="036D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045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obCL"/>
              </a:rPr>
              <a:t>Design</a:t>
            </a:r>
          </a:p>
        </p:txBody>
      </p:sp>
      <p:sp>
        <p:nvSpPr>
          <p:cNvPr id="11" name="20 Rectángulo">
            <a:extLst>
              <a:ext uri="{FF2B5EF4-FFF2-40B4-BE49-F238E27FC236}">
                <a16:creationId xmlns:a16="http://schemas.microsoft.com/office/drawing/2014/main" id="{6C3A0DFB-3C78-4F9C-9E32-5AC1F992C3AD}"/>
              </a:ext>
            </a:extLst>
          </p:cNvPr>
          <p:cNvSpPr/>
          <p:nvPr/>
        </p:nvSpPr>
        <p:spPr>
          <a:xfrm>
            <a:off x="8245237" y="1839326"/>
            <a:ext cx="1755518" cy="664284"/>
          </a:xfrm>
          <a:prstGeom prst="rect">
            <a:avLst/>
          </a:prstGeom>
          <a:solidFill>
            <a:srgbClr val="036D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045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obCL"/>
              </a:rPr>
              <a:t>Long Run Execution</a:t>
            </a:r>
          </a:p>
        </p:txBody>
      </p:sp>
      <p:sp>
        <p:nvSpPr>
          <p:cNvPr id="12" name="21 Rectángulo">
            <a:extLst>
              <a:ext uri="{FF2B5EF4-FFF2-40B4-BE49-F238E27FC236}">
                <a16:creationId xmlns:a16="http://schemas.microsoft.com/office/drawing/2014/main" id="{52FDB846-CAFF-42C4-B3F7-024E627EBA55}"/>
              </a:ext>
            </a:extLst>
          </p:cNvPr>
          <p:cNvSpPr/>
          <p:nvPr/>
        </p:nvSpPr>
        <p:spPr>
          <a:xfrm>
            <a:off x="5218241" y="1811593"/>
            <a:ext cx="1755518" cy="664284"/>
          </a:xfrm>
          <a:prstGeom prst="rect">
            <a:avLst/>
          </a:prstGeom>
          <a:solidFill>
            <a:srgbClr val="036D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045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600" b="1" dirty="0">
                <a:solidFill>
                  <a:prstClr val="white"/>
                </a:solidFill>
                <a:latin typeface="gobCL"/>
              </a:rPr>
              <a:t>Implementation</a:t>
            </a:r>
            <a:endParaRPr kumimoji="0" lang="es-CL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obCL"/>
            </a:endParaRPr>
          </a:p>
        </p:txBody>
      </p:sp>
      <p:cxnSp>
        <p:nvCxnSpPr>
          <p:cNvPr id="13" name="25 Conector recto de flecha">
            <a:extLst>
              <a:ext uri="{FF2B5EF4-FFF2-40B4-BE49-F238E27FC236}">
                <a16:creationId xmlns:a16="http://schemas.microsoft.com/office/drawing/2014/main" id="{334CC3BB-0FA5-4172-B985-A7E9C46ADC4D}"/>
              </a:ext>
            </a:extLst>
          </p:cNvPr>
          <p:cNvCxnSpPr>
            <a:cxnSpLocks/>
          </p:cNvCxnSpPr>
          <p:nvPr/>
        </p:nvCxnSpPr>
        <p:spPr>
          <a:xfrm>
            <a:off x="3269451" y="2513891"/>
            <a:ext cx="0" cy="435755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32 Conector recto de flecha">
            <a:extLst>
              <a:ext uri="{FF2B5EF4-FFF2-40B4-BE49-F238E27FC236}">
                <a16:creationId xmlns:a16="http://schemas.microsoft.com/office/drawing/2014/main" id="{621FD3FB-D484-41EE-BACA-11CFFD8DBDC0}"/>
              </a:ext>
            </a:extLst>
          </p:cNvPr>
          <p:cNvCxnSpPr>
            <a:cxnSpLocks/>
          </p:cNvCxnSpPr>
          <p:nvPr/>
        </p:nvCxnSpPr>
        <p:spPr>
          <a:xfrm>
            <a:off x="9267999" y="2513891"/>
            <a:ext cx="0" cy="48347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errar llave 14">
            <a:extLst>
              <a:ext uri="{FF2B5EF4-FFF2-40B4-BE49-F238E27FC236}">
                <a16:creationId xmlns:a16="http://schemas.microsoft.com/office/drawing/2014/main" id="{B93BF717-08AF-44BB-88F8-B069AB330E1C}"/>
              </a:ext>
            </a:extLst>
          </p:cNvPr>
          <p:cNvSpPr/>
          <p:nvPr/>
        </p:nvSpPr>
        <p:spPr>
          <a:xfrm rot="5400000">
            <a:off x="4491732" y="1905701"/>
            <a:ext cx="344576" cy="4619478"/>
          </a:xfrm>
          <a:prstGeom prst="rightBrace">
            <a:avLst>
              <a:gd name="adj1" fmla="val 27657"/>
              <a:gd name="adj2" fmla="val 50000"/>
            </a:avLst>
          </a:prstGeom>
          <a:noFill/>
          <a:ln w="2857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50835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CL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bCL"/>
            </a:endParaRPr>
          </a:p>
        </p:txBody>
      </p:sp>
      <p:sp>
        <p:nvSpPr>
          <p:cNvPr id="16" name="Cerrar llave 15">
            <a:extLst>
              <a:ext uri="{FF2B5EF4-FFF2-40B4-BE49-F238E27FC236}">
                <a16:creationId xmlns:a16="http://schemas.microsoft.com/office/drawing/2014/main" id="{0F9799A8-8EB0-4FF2-B75C-8B8FA070BB7C}"/>
              </a:ext>
            </a:extLst>
          </p:cNvPr>
          <p:cNvSpPr/>
          <p:nvPr/>
        </p:nvSpPr>
        <p:spPr>
          <a:xfrm rot="5400000">
            <a:off x="8935047" y="3294588"/>
            <a:ext cx="297328" cy="1901241"/>
          </a:xfrm>
          <a:prstGeom prst="rightBrace">
            <a:avLst>
              <a:gd name="adj1" fmla="val 27657"/>
              <a:gd name="adj2" fmla="val 50000"/>
            </a:avLst>
          </a:prstGeom>
          <a:noFill/>
          <a:ln w="2857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50835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CL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obCL"/>
            </a:endParaRPr>
          </a:p>
        </p:txBody>
      </p:sp>
      <p:sp>
        <p:nvSpPr>
          <p:cNvPr id="17" name="19 Rectángulo">
            <a:extLst>
              <a:ext uri="{FF2B5EF4-FFF2-40B4-BE49-F238E27FC236}">
                <a16:creationId xmlns:a16="http://schemas.microsoft.com/office/drawing/2014/main" id="{B757EFFB-2F22-4A1A-8B4C-FEA5CA8188C5}"/>
              </a:ext>
            </a:extLst>
          </p:cNvPr>
          <p:cNvSpPr/>
          <p:nvPr/>
        </p:nvSpPr>
        <p:spPr>
          <a:xfrm>
            <a:off x="2391692" y="3366688"/>
            <a:ext cx="1755518" cy="66428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045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obCL"/>
              </a:rPr>
              <a:t> Ex Ante</a:t>
            </a:r>
          </a:p>
          <a:p>
            <a:pPr marL="0" marR="0" lvl="0" indent="0" algn="ctr" defTabSz="10045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600" b="1" dirty="0">
                <a:solidFill>
                  <a:schemeClr val="bg1"/>
                </a:solidFill>
                <a:latin typeface="gobCL"/>
              </a:rPr>
              <a:t>Evaluation</a:t>
            </a:r>
            <a:endParaRPr kumimoji="0" lang="es-CL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gobCL"/>
            </a:endParaRPr>
          </a:p>
        </p:txBody>
      </p:sp>
      <p:sp>
        <p:nvSpPr>
          <p:cNvPr id="18" name="20 Rectángulo">
            <a:extLst>
              <a:ext uri="{FF2B5EF4-FFF2-40B4-BE49-F238E27FC236}">
                <a16:creationId xmlns:a16="http://schemas.microsoft.com/office/drawing/2014/main" id="{D85B1183-26A6-4800-B6EF-49FC45A12287}"/>
              </a:ext>
            </a:extLst>
          </p:cNvPr>
          <p:cNvSpPr/>
          <p:nvPr/>
        </p:nvSpPr>
        <p:spPr>
          <a:xfrm>
            <a:off x="8245237" y="3381047"/>
            <a:ext cx="1755518" cy="66428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045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600" b="1" dirty="0">
                <a:solidFill>
                  <a:schemeClr val="bg1"/>
                </a:solidFill>
                <a:latin typeface="gobCL"/>
              </a:rPr>
              <a:t>Ex Post</a:t>
            </a:r>
          </a:p>
          <a:p>
            <a:pPr marL="0" marR="0" lvl="0" indent="0" algn="ctr" defTabSz="10045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obCL"/>
              </a:rPr>
              <a:t>Evaluation</a:t>
            </a:r>
          </a:p>
        </p:txBody>
      </p:sp>
      <p:sp>
        <p:nvSpPr>
          <p:cNvPr id="19" name="21 Rectángulo">
            <a:extLst>
              <a:ext uri="{FF2B5EF4-FFF2-40B4-BE49-F238E27FC236}">
                <a16:creationId xmlns:a16="http://schemas.microsoft.com/office/drawing/2014/main" id="{17D3EB51-7411-43DC-A19A-12C6E6437DF3}"/>
              </a:ext>
            </a:extLst>
          </p:cNvPr>
          <p:cNvSpPr/>
          <p:nvPr/>
        </p:nvSpPr>
        <p:spPr>
          <a:xfrm>
            <a:off x="5218241" y="3353314"/>
            <a:ext cx="1755518" cy="66428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045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600" b="1" dirty="0">
                <a:solidFill>
                  <a:schemeClr val="bg1"/>
                </a:solidFill>
                <a:latin typeface="gobCL"/>
              </a:rPr>
              <a:t>Monitoring</a:t>
            </a:r>
            <a:endParaRPr kumimoji="0" lang="es-CL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gobC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C1D37FB1-9086-4773-A60B-362DF2F5BA19}"/>
                  </a:ext>
                </a:extLst>
              </p:cNvPr>
              <p:cNvSpPr txBox="1"/>
              <p:nvPr/>
            </p:nvSpPr>
            <p:spPr>
              <a:xfrm>
                <a:off x="2058056" y="2915837"/>
                <a:ext cx="24820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s-CL" dirty="0">
                  <a:latin typeface="gobCL"/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C1D37FB1-9086-4773-A60B-362DF2F5BA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8056" y="2915837"/>
                <a:ext cx="248208" cy="276999"/>
              </a:xfrm>
              <a:prstGeom prst="rect">
                <a:avLst/>
              </a:prstGeom>
              <a:blipFill>
                <a:blip r:embed="rId2"/>
                <a:stretch>
                  <a:fillRect l="-22500" r="-7500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792B718A-0B45-40A9-BE64-001F90500B28}"/>
                  </a:ext>
                </a:extLst>
              </p:cNvPr>
              <p:cNvSpPr txBox="1"/>
              <p:nvPr/>
            </p:nvSpPr>
            <p:spPr>
              <a:xfrm>
                <a:off x="10099835" y="2882774"/>
                <a:ext cx="26231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s-CL">
                  <a:latin typeface="gobCL"/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792B718A-0B45-40A9-BE64-001F90500B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9835" y="2882774"/>
                <a:ext cx="262315" cy="276999"/>
              </a:xfrm>
              <a:prstGeom prst="rect">
                <a:avLst/>
              </a:prstGeom>
              <a:blipFill>
                <a:blip r:embed="rId3"/>
                <a:stretch>
                  <a:fillRect l="-20930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50 CuadroTexto">
            <a:extLst>
              <a:ext uri="{FF2B5EF4-FFF2-40B4-BE49-F238E27FC236}">
                <a16:creationId xmlns:a16="http://schemas.microsoft.com/office/drawing/2014/main" id="{52742E25-0D88-4A5F-A1FE-A5A09F7EA02D}"/>
              </a:ext>
            </a:extLst>
          </p:cNvPr>
          <p:cNvSpPr txBox="1"/>
          <p:nvPr/>
        </p:nvSpPr>
        <p:spPr>
          <a:xfrm>
            <a:off x="1685882" y="4617552"/>
            <a:ext cx="5949603" cy="657988"/>
          </a:xfrm>
          <a:prstGeom prst="rect">
            <a:avLst/>
          </a:prstGeom>
          <a:noFill/>
          <a:ln>
            <a:noFill/>
            <a:prstDash val="solid"/>
          </a:ln>
          <a:effectLst/>
        </p:spPr>
        <p:txBody>
          <a:bodyPr wrap="square" rtlCol="0" anchor="b">
            <a:noAutofit/>
          </a:bodyPr>
          <a:lstStyle/>
          <a:p>
            <a:pPr marL="0" marR="0" lvl="0" indent="0" algn="ctr" defTabSz="10045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b="0" i="0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Responsible</a:t>
            </a:r>
            <a:r>
              <a:rPr kumimoji="0" lang="es-CL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entities:</a:t>
            </a:r>
          </a:p>
          <a:p>
            <a:pPr marL="285750" marR="0" lvl="0" indent="-285750" algn="ctr" defTabSz="10045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CL" dirty="0" err="1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Undersecretary</a:t>
            </a:r>
            <a:r>
              <a:rPr lang="es-CL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of Social Evaluation &amp; Budget Office</a:t>
            </a:r>
            <a:endParaRPr kumimoji="0" lang="es-CL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23" name="32 Conector recto de flecha">
            <a:extLst>
              <a:ext uri="{FF2B5EF4-FFF2-40B4-BE49-F238E27FC236}">
                <a16:creationId xmlns:a16="http://schemas.microsoft.com/office/drawing/2014/main" id="{136EB777-7A1F-4A88-9ACF-37D909A3A1DB}"/>
              </a:ext>
            </a:extLst>
          </p:cNvPr>
          <p:cNvCxnSpPr>
            <a:cxnSpLocks/>
          </p:cNvCxnSpPr>
          <p:nvPr/>
        </p:nvCxnSpPr>
        <p:spPr>
          <a:xfrm>
            <a:off x="6107163" y="2490033"/>
            <a:ext cx="0" cy="48347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Flecha: a la derecha 24">
            <a:extLst>
              <a:ext uri="{FF2B5EF4-FFF2-40B4-BE49-F238E27FC236}">
                <a16:creationId xmlns:a16="http://schemas.microsoft.com/office/drawing/2014/main" id="{84ACD1F7-19DA-49EC-8DE8-1015ED42EF49}"/>
              </a:ext>
            </a:extLst>
          </p:cNvPr>
          <p:cNvSpPr/>
          <p:nvPr/>
        </p:nvSpPr>
        <p:spPr>
          <a:xfrm>
            <a:off x="1617466" y="2387459"/>
            <a:ext cx="315335" cy="13050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5213B55B-0E9B-459F-9625-0B08C66CDE1E}"/>
              </a:ext>
            </a:extLst>
          </p:cNvPr>
          <p:cNvSpPr txBox="1"/>
          <p:nvPr/>
        </p:nvSpPr>
        <p:spPr>
          <a:xfrm>
            <a:off x="4660684" y="6425772"/>
            <a:ext cx="71795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8900" indent="0" algn="r">
              <a:buNone/>
            </a:pPr>
            <a:r>
              <a:rPr lang="es-MX" sz="1800" dirty="0">
                <a:latin typeface="+mj-lt"/>
              </a:rPr>
              <a:t>Source: Chilean Budget Office</a:t>
            </a:r>
          </a:p>
        </p:txBody>
      </p:sp>
      <p:sp>
        <p:nvSpPr>
          <p:cNvPr id="27" name="50 CuadroTexto">
            <a:extLst>
              <a:ext uri="{FF2B5EF4-FFF2-40B4-BE49-F238E27FC236}">
                <a16:creationId xmlns:a16="http://schemas.microsoft.com/office/drawing/2014/main" id="{946DB65F-8D14-4BC2-A46C-FF7DFF9807B5}"/>
              </a:ext>
            </a:extLst>
          </p:cNvPr>
          <p:cNvSpPr txBox="1"/>
          <p:nvPr/>
        </p:nvSpPr>
        <p:spPr>
          <a:xfrm>
            <a:off x="1886650" y="5465402"/>
            <a:ext cx="9060995" cy="657988"/>
          </a:xfrm>
          <a:prstGeom prst="rect">
            <a:avLst/>
          </a:prstGeom>
          <a:noFill/>
          <a:ln>
            <a:noFill/>
            <a:prstDash val="solid"/>
          </a:ln>
          <a:effectLst/>
        </p:spPr>
        <p:txBody>
          <a:bodyPr wrap="square" rtlCol="0" anchor="b">
            <a:noAutofit/>
          </a:bodyPr>
          <a:lstStyle/>
          <a:p>
            <a:pPr marL="0" marR="0" lvl="0" indent="0" algn="ctr" defTabSz="10045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An integrated M&amp;E system: For example, findings of </a:t>
            </a:r>
            <a:r>
              <a:rPr kumimoji="0" lang="es-CL" b="0" i="0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monitoring</a:t>
            </a:r>
            <a:r>
              <a:rPr kumimoji="0" lang="es-CL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or </a:t>
            </a:r>
            <a:r>
              <a:rPr kumimoji="0" lang="es-CL" b="0" i="0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ex-post</a:t>
            </a:r>
            <a:r>
              <a:rPr kumimoji="0" lang="es-CL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evaluation can lead to </a:t>
            </a:r>
            <a:r>
              <a:rPr kumimoji="0" lang="es-CL" b="0" i="0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reassessing</a:t>
            </a:r>
            <a:r>
              <a:rPr kumimoji="0" lang="es-CL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the design (and </a:t>
            </a:r>
            <a:r>
              <a:rPr kumimoji="0" lang="es-CL" b="0" i="0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ex-ante</a:t>
            </a:r>
            <a:r>
              <a:rPr kumimoji="0" lang="es-CL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evaluation).</a:t>
            </a:r>
          </a:p>
        </p:txBody>
      </p:sp>
    </p:spTree>
    <p:extLst>
      <p:ext uri="{BB962C8B-B14F-4D97-AF65-F5344CB8AC3E}">
        <p14:creationId xmlns:p14="http://schemas.microsoft.com/office/powerpoint/2010/main" val="3831889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41F0DE-F2C8-4250-85DF-2E0C5A3D7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/>
              <a:t>Connection with Budgeting Decision-Making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B216D67-9458-4E66-B07C-3CBBB9EA2F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8868" y="1924162"/>
            <a:ext cx="2566757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s-CL" dirty="0"/>
              <a:t>The results of the M&amp;E system </a:t>
            </a:r>
            <a:r>
              <a:rPr lang="es-CL" dirty="0" err="1"/>
              <a:t>inform</a:t>
            </a:r>
            <a:r>
              <a:rPr lang="es-CL" dirty="0"/>
              <a:t> the budgeting process.</a:t>
            </a:r>
          </a:p>
          <a:p>
            <a:pPr marL="0" indent="0" algn="ctr">
              <a:buNone/>
            </a:pPr>
            <a:endParaRPr lang="es-CL" dirty="0"/>
          </a:p>
          <a:p>
            <a:pPr marL="0" indent="0" algn="ctr">
              <a:buNone/>
            </a:pPr>
            <a:r>
              <a:rPr lang="es-CL" dirty="0"/>
              <a:t>How?</a:t>
            </a:r>
          </a:p>
          <a:p>
            <a:pPr algn="ctr"/>
            <a:endParaRPr lang="es-CL" dirty="0"/>
          </a:p>
          <a:p>
            <a:pPr marL="0" indent="0" algn="ctr">
              <a:buNone/>
            </a:pPr>
            <a:endParaRPr lang="en-US" dirty="0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CC312BE4-3223-477C-AC42-DB6AE64197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196061"/>
              </p:ext>
            </p:extLst>
          </p:nvPr>
        </p:nvGraphicFramePr>
        <p:xfrm>
          <a:off x="3599487" y="1472338"/>
          <a:ext cx="8938642" cy="45861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91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EBAE53-D184-1AB6-E787-8E3826A8A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7570" y="3044561"/>
            <a:ext cx="5927691" cy="1738476"/>
          </a:xfrm>
        </p:spPr>
        <p:txBody>
          <a:bodyPr>
            <a:normAutofit fontScale="90000"/>
          </a:bodyPr>
          <a:lstStyle/>
          <a:p>
            <a:r>
              <a:rPr lang="es-CL" dirty="0"/>
              <a:t>DOES THIS MAKE A DIFFERENCE FOR DECISION-MAKING?</a:t>
            </a:r>
            <a:endParaRPr lang="en-US" dirty="0">
              <a:solidFill>
                <a:srgbClr val="001A5E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7E1ACFE-F608-44B5-A7D3-C8ED86A41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7571" y="1507961"/>
            <a:ext cx="7733044" cy="1071115"/>
          </a:xfrm>
        </p:spPr>
        <p:txBody>
          <a:bodyPr>
            <a:normAutofit/>
          </a:bodyPr>
          <a:lstStyle/>
          <a:p>
            <a:r>
              <a:rPr lang="es-CL" dirty="0">
                <a:solidFill>
                  <a:srgbClr val="001A5E"/>
                </a:solidFill>
              </a:rPr>
              <a:t>AT THE BEGINNING OF THE BUDGETING PROCESS, THE FINANCE MINISTRY COMMUNICATES TO EACH SECTOR THE INSIGHTS OF THE M&amp;E SYSTEM, INDICATING THE PROGRAMS THAT ARE CONDITIONED</a:t>
            </a:r>
            <a:endParaRPr lang="en-US" dirty="0">
              <a:solidFill>
                <a:srgbClr val="001A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950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C7BBA8-05E5-4EB3-B65C-E24FC484B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/>
              <a:t>INCIDENCE IN BUDGETING DECISIONS</a:t>
            </a:r>
            <a:endParaRPr lang="en-U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A2B19AB-92A8-49F5-8A3D-65FEE48B3931}"/>
              </a:ext>
            </a:extLst>
          </p:cNvPr>
          <p:cNvSpPr txBox="1"/>
          <p:nvPr/>
        </p:nvSpPr>
        <p:spPr>
          <a:xfrm>
            <a:off x="707572" y="1574038"/>
            <a:ext cx="3291544" cy="437042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42875" indent="-142875"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rgbClr val="002060"/>
                </a:solidFill>
                <a:cs typeface="Arial"/>
              </a:rPr>
              <a:t>27 point difference in resources requested by the own sectors (between conditioned and non-conditioned programs).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endParaRPr lang="es-ES" sz="2000" dirty="0">
              <a:solidFill>
                <a:srgbClr val="002060"/>
              </a:solidFill>
              <a:cs typeface="Arial"/>
            </a:endParaRPr>
          </a:p>
          <a:p>
            <a:pPr marL="142875" indent="-142875"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rgbClr val="002060"/>
                </a:solidFill>
                <a:cs typeface="Arial"/>
              </a:rPr>
              <a:t>+3% resources assigned for programs with good evaluations or non-conditioned. 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endParaRPr lang="es-ES" sz="2000" dirty="0">
              <a:solidFill>
                <a:srgbClr val="002060"/>
              </a:solidFill>
              <a:cs typeface="Arial"/>
            </a:endParaRPr>
          </a:p>
          <a:p>
            <a:pPr marL="142875" indent="-142875"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rgbClr val="002060"/>
                </a:solidFill>
                <a:cs typeface="Arial"/>
              </a:rPr>
              <a:t>-10% resources assigned for conditioned programs.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endParaRPr lang="es-ES" dirty="0">
              <a:solidFill>
                <a:srgbClr val="002060"/>
              </a:solidFill>
              <a:cs typeface="Arial"/>
            </a:endParaRP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51713F07-C731-40FE-BCCF-65937680A4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9030444"/>
              </p:ext>
            </p:extLst>
          </p:nvPr>
        </p:nvGraphicFramePr>
        <p:xfrm>
          <a:off x="3821310" y="1267025"/>
          <a:ext cx="8018963" cy="5565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20533334-AEB8-44E9-8770-AAFEF54902CA}"/>
              </a:ext>
            </a:extLst>
          </p:cNvPr>
          <p:cNvSpPr txBox="1"/>
          <p:nvPr/>
        </p:nvSpPr>
        <p:spPr>
          <a:xfrm>
            <a:off x="4660684" y="6425772"/>
            <a:ext cx="71795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8900" indent="0" algn="r">
              <a:buNone/>
            </a:pPr>
            <a:r>
              <a:rPr lang="es-MX" sz="1800" dirty="0">
                <a:latin typeface="+mj-lt"/>
              </a:rPr>
              <a:t>Source: Chilean Budget Office</a:t>
            </a:r>
          </a:p>
        </p:txBody>
      </p:sp>
    </p:spTree>
    <p:extLst>
      <p:ext uri="{BB962C8B-B14F-4D97-AF65-F5344CB8AC3E}">
        <p14:creationId xmlns:p14="http://schemas.microsoft.com/office/powerpoint/2010/main" val="124349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EBAE53-D184-1AB6-E787-8E3826A8A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8052" y="921293"/>
            <a:ext cx="5927691" cy="1738476"/>
          </a:xfrm>
        </p:spPr>
        <p:txBody>
          <a:bodyPr>
            <a:normAutofit/>
          </a:bodyPr>
          <a:lstStyle/>
          <a:p>
            <a:r>
              <a:rPr lang="es-CL" dirty="0">
                <a:solidFill>
                  <a:srgbClr val="001A5E"/>
                </a:solidFill>
              </a:rPr>
              <a:t>KEY TAKEAWAYS?</a:t>
            </a:r>
            <a:endParaRPr lang="en-US" dirty="0">
              <a:solidFill>
                <a:srgbClr val="001A5E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7E1ACFE-F608-44B5-A7D3-C8ED86A41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8052" y="2472456"/>
            <a:ext cx="7733044" cy="2425008"/>
          </a:xfrm>
        </p:spPr>
        <p:txBody>
          <a:bodyPr>
            <a:normAutofit/>
          </a:bodyPr>
          <a:lstStyle/>
          <a:p>
            <a:r>
              <a:rPr lang="es-CL" dirty="0">
                <a:solidFill>
                  <a:srgbClr val="001A5E"/>
                </a:solidFill>
              </a:rPr>
              <a:t>INTEGRATE M&amp;E </a:t>
            </a:r>
            <a:r>
              <a:rPr lang="es-CL" dirty="0"/>
              <a:t>SYSTEMS KNOWLEDGE WITH RELEVANT PROCESSES</a:t>
            </a:r>
          </a:p>
          <a:p>
            <a:endParaRPr lang="es-CL" dirty="0"/>
          </a:p>
          <a:p>
            <a:r>
              <a:rPr lang="es-CL" dirty="0"/>
              <a:t>SIGNALING: THIS KNOWLEDGE MATTERS</a:t>
            </a:r>
          </a:p>
          <a:p>
            <a:endParaRPr lang="es-CL" dirty="0"/>
          </a:p>
          <a:p>
            <a:r>
              <a:rPr lang="es-CL" dirty="0"/>
              <a:t>COMMUNICATE PROPERLY AND FORMALLY</a:t>
            </a:r>
          </a:p>
          <a:p>
            <a:endParaRPr lang="es-CL" dirty="0"/>
          </a:p>
          <a:p>
            <a:endParaRPr lang="es-CL" dirty="0">
              <a:solidFill>
                <a:srgbClr val="001A5E"/>
              </a:solidFill>
            </a:endParaRPr>
          </a:p>
          <a:p>
            <a:endParaRPr lang="en-US" dirty="0">
              <a:solidFill>
                <a:srgbClr val="001A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28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D0D6FF-5DC0-4A4C-B543-9E5307B25F01}">
  <ds:schemaRefs>
    <ds:schemaRef ds:uri="http://schemas.microsoft.com/office/infopath/2007/PartnerControls"/>
    <ds:schemaRef ds:uri="http://www.w3.org/XML/1998/namespace"/>
    <ds:schemaRef ds:uri="http://purl.org/dc/terms/"/>
    <ds:schemaRef ds:uri="http://purl.org/dc/dcmitype/"/>
    <ds:schemaRef ds:uri="d75abbe9-4b63-46ba-acaa-ae82d37ec5f4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9d5e6f84-5843-49cc-89a8-d7ee1a915182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953A6C6-EF27-4ABA-8315-76680AB5D60E}"/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259</Words>
  <Application>Microsoft Office PowerPoint</Application>
  <PresentationFormat>Panorámica</PresentationFormat>
  <Paragraphs>48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Roboto</vt:lpstr>
      <vt:lpstr>Cambria Math</vt:lpstr>
      <vt:lpstr>Proxima Nova</vt:lpstr>
      <vt:lpstr>Arial</vt:lpstr>
      <vt:lpstr>gobCL</vt:lpstr>
      <vt:lpstr>Office Theme</vt:lpstr>
      <vt:lpstr>From data to decision – the role of KM and Communication in Evidence-based decision-making  </vt:lpstr>
      <vt:lpstr>The Monitoring and Evaluation System in Chile</vt:lpstr>
      <vt:lpstr>Connection with Budgeting Decision-Making</vt:lpstr>
      <vt:lpstr>DOES THIS MAKE A DIFFERENCE FOR DECISION-MAKING?</vt:lpstr>
      <vt:lpstr>INCIDENCE IN BUDGETING DECISIONS</vt:lpstr>
      <vt:lpstr>KEY TAKEAWAYS?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Cristian Crespo</cp:lastModifiedBy>
  <cp:revision>14</cp:revision>
  <dcterms:created xsi:type="dcterms:W3CDTF">2024-04-15T11:05:03Z</dcterms:created>
  <dcterms:modified xsi:type="dcterms:W3CDTF">2024-10-12T12:28:00Z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