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2"/>
  </p:notesMasterIdLst>
  <p:sldIdLst>
    <p:sldId id="256" r:id="rId5"/>
    <p:sldId id="772" r:id="rId6"/>
    <p:sldId id="770" r:id="rId7"/>
    <p:sldId id="261" r:id="rId8"/>
    <p:sldId id="331" r:id="rId9"/>
    <p:sldId id="776" r:id="rId10"/>
    <p:sldId id="777" r:id="rId11"/>
  </p:sldIdLst>
  <p:sldSz cx="12192000" cy="6858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Proxima Nova" panose="020B0604020202020204" pitchFamily="34" charset="0"/>
      <p:regular r:id="rId17"/>
      <p:bold r:id="rId18"/>
      <p:italic r:id="rId19"/>
      <p:boldItalic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A5E"/>
    <a:srgbClr val="523601"/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201" autoAdjust="0"/>
    <p:restoredTop sz="94691"/>
  </p:normalViewPr>
  <p:slideViewPr>
    <p:cSldViewPr snapToGrid="0">
      <p:cViewPr varScale="1">
        <p:scale>
          <a:sx n="98" d="100"/>
          <a:sy n="98" d="100"/>
        </p:scale>
        <p:origin x="20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2.fntdata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73AAFE-D23B-4E8E-A59A-BA8C1C958B88}" type="doc">
      <dgm:prSet loTypeId="urn:microsoft.com/office/officeart/2005/8/layout/radial4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CR"/>
        </a:p>
      </dgm:t>
    </dgm:pt>
    <dgm:pt modelId="{557D4816-3147-4B15-BA82-4D37C29FAE00}">
      <dgm:prSet phldrT="[Texto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CR" dirty="0"/>
            <a:t>Herramientas de evaluación </a:t>
          </a:r>
        </a:p>
      </dgm:t>
    </dgm:pt>
    <dgm:pt modelId="{6750C89B-E4CC-4CB2-B88B-46B5492D320A}" type="parTrans" cxnId="{B658E712-920E-4D58-81B6-4D4B4E8A8F0F}">
      <dgm:prSet/>
      <dgm:spPr/>
      <dgm:t>
        <a:bodyPr/>
        <a:lstStyle/>
        <a:p>
          <a:endParaRPr lang="es-CR"/>
        </a:p>
      </dgm:t>
    </dgm:pt>
    <dgm:pt modelId="{146BF520-D885-4BA3-AA34-D3E66D5CF2FC}" type="sibTrans" cxnId="{B658E712-920E-4D58-81B6-4D4B4E8A8F0F}">
      <dgm:prSet/>
      <dgm:spPr/>
      <dgm:t>
        <a:bodyPr/>
        <a:lstStyle/>
        <a:p>
          <a:endParaRPr lang="es-CR"/>
        </a:p>
      </dgm:t>
    </dgm:pt>
    <dgm:pt modelId="{82D22A27-A3CB-43FF-804A-4CDA2A7B0720}">
      <dgm:prSet phldrT="[Texto]"/>
      <dgm:spPr>
        <a:solidFill>
          <a:schemeClr val="accent1"/>
        </a:solidFill>
      </dgm:spPr>
      <dgm:t>
        <a:bodyPr/>
        <a:lstStyle/>
        <a:p>
          <a:r>
            <a:rPr lang="es-CR" dirty="0"/>
            <a:t>Manual de Evaluación y guías.  </a:t>
          </a:r>
        </a:p>
      </dgm:t>
    </dgm:pt>
    <dgm:pt modelId="{F15800B2-6179-4913-9CAF-B726E74D1348}" type="parTrans" cxnId="{8C40290C-3747-4695-8682-040F4C33F1F2}">
      <dgm:prSet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endParaRPr lang="es-CR"/>
        </a:p>
      </dgm:t>
    </dgm:pt>
    <dgm:pt modelId="{BCF75F88-BB7C-439E-A111-824EB2B116DF}" type="sibTrans" cxnId="{8C40290C-3747-4695-8682-040F4C33F1F2}">
      <dgm:prSet/>
      <dgm:spPr/>
      <dgm:t>
        <a:bodyPr/>
        <a:lstStyle/>
        <a:p>
          <a:endParaRPr lang="es-CR"/>
        </a:p>
      </dgm:t>
    </dgm:pt>
    <dgm:pt modelId="{F1A72572-806C-49AB-9724-428ADBCAE86C}">
      <dgm:prSet phldrT="[Texto]"/>
      <dgm:spPr>
        <a:solidFill>
          <a:schemeClr val="accent1"/>
        </a:solidFill>
      </dgm:spPr>
      <dgm:t>
        <a:bodyPr/>
        <a:lstStyle/>
        <a:p>
          <a:r>
            <a:rPr lang="es-CR" dirty="0"/>
            <a:t>Agenda Nacional de Evaluación 2015-2018.</a:t>
          </a:r>
        </a:p>
      </dgm:t>
    </dgm:pt>
    <dgm:pt modelId="{F0F1702A-DB2D-4099-952D-2993FB912B07}" type="parTrans" cxnId="{76356D5B-8D24-485E-83DF-9722278D558A}">
      <dgm:prSet/>
      <dgm:spPr>
        <a:solidFill>
          <a:schemeClr val="accent1"/>
        </a:solidFill>
      </dgm:spPr>
      <dgm:t>
        <a:bodyPr/>
        <a:lstStyle/>
        <a:p>
          <a:endParaRPr lang="es-CR"/>
        </a:p>
      </dgm:t>
    </dgm:pt>
    <dgm:pt modelId="{B4E7ED58-7479-47B5-A8B8-325B8061E4D0}" type="sibTrans" cxnId="{76356D5B-8D24-485E-83DF-9722278D558A}">
      <dgm:prSet/>
      <dgm:spPr/>
      <dgm:t>
        <a:bodyPr/>
        <a:lstStyle/>
        <a:p>
          <a:endParaRPr lang="es-CR"/>
        </a:p>
      </dgm:t>
    </dgm:pt>
    <dgm:pt modelId="{425C5960-FAE6-4FB1-8A88-5A9D1BDC73AB}">
      <dgm:prSet/>
      <dgm:spPr>
        <a:solidFill>
          <a:schemeClr val="accent1"/>
        </a:solidFill>
      </dgm:spPr>
      <dgm:t>
        <a:bodyPr/>
        <a:lstStyle/>
        <a:p>
          <a:r>
            <a:rPr lang="es-CR" dirty="0"/>
            <a:t>Plataforma Nacional de Evaluación.</a:t>
          </a:r>
        </a:p>
      </dgm:t>
    </dgm:pt>
    <dgm:pt modelId="{17E1131D-B2F2-4C02-A27E-442AA132DAE8}" type="parTrans" cxnId="{4CFA471E-27BC-4EED-9654-7503DD6D5552}">
      <dgm:prSet/>
      <dgm:spPr>
        <a:solidFill>
          <a:schemeClr val="accent1"/>
        </a:solidFill>
      </dgm:spPr>
      <dgm:t>
        <a:bodyPr/>
        <a:lstStyle/>
        <a:p>
          <a:endParaRPr lang="es-CR"/>
        </a:p>
      </dgm:t>
    </dgm:pt>
    <dgm:pt modelId="{738727C5-8341-4E6A-B168-4E1269C0220E}" type="sibTrans" cxnId="{4CFA471E-27BC-4EED-9654-7503DD6D5552}">
      <dgm:prSet/>
      <dgm:spPr/>
      <dgm:t>
        <a:bodyPr/>
        <a:lstStyle/>
        <a:p>
          <a:endParaRPr lang="es-CR"/>
        </a:p>
      </dgm:t>
    </dgm:pt>
    <dgm:pt modelId="{E4DE414F-1B8E-405C-93CE-D35123079741}">
      <dgm:prSet/>
      <dgm:spPr/>
      <dgm:t>
        <a:bodyPr/>
        <a:lstStyle/>
        <a:p>
          <a:endParaRPr lang="es-CR"/>
        </a:p>
      </dgm:t>
    </dgm:pt>
    <dgm:pt modelId="{28946D8B-285F-40D8-90CF-79DC8A7C795B}" type="parTrans" cxnId="{447D4886-2A1B-4016-9778-254560EC6A8A}">
      <dgm:prSet/>
      <dgm:spPr/>
      <dgm:t>
        <a:bodyPr/>
        <a:lstStyle/>
        <a:p>
          <a:endParaRPr lang="es-CR"/>
        </a:p>
      </dgm:t>
    </dgm:pt>
    <dgm:pt modelId="{D5773ADE-7517-42FB-9AE2-929F20FFC6DF}" type="sibTrans" cxnId="{447D4886-2A1B-4016-9778-254560EC6A8A}">
      <dgm:prSet/>
      <dgm:spPr/>
      <dgm:t>
        <a:bodyPr/>
        <a:lstStyle/>
        <a:p>
          <a:endParaRPr lang="es-CR"/>
        </a:p>
      </dgm:t>
    </dgm:pt>
    <dgm:pt modelId="{6817DBA2-AE06-4C21-85DA-10299278E09F}">
      <dgm:prSet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R" dirty="0"/>
            <a:t>Política Nacional de Evaluación 2018-2030. </a:t>
          </a:r>
        </a:p>
      </dgm:t>
    </dgm:pt>
    <dgm:pt modelId="{40B3127B-752C-4D80-9B20-C6A9B1AE7CB4}" type="parTrans" cxnId="{4DF97266-DFF5-46A4-B3F2-8D8AF5B6B978}">
      <dgm:prSet/>
      <dgm:spPr/>
      <dgm:t>
        <a:bodyPr/>
        <a:lstStyle/>
        <a:p>
          <a:endParaRPr lang="es-CR"/>
        </a:p>
      </dgm:t>
    </dgm:pt>
    <dgm:pt modelId="{7BDC9D14-B5F4-4F50-A75D-9A0452965FDC}" type="sibTrans" cxnId="{4DF97266-DFF5-46A4-B3F2-8D8AF5B6B978}">
      <dgm:prSet/>
      <dgm:spPr/>
      <dgm:t>
        <a:bodyPr/>
        <a:lstStyle/>
        <a:p>
          <a:endParaRPr lang="es-CR"/>
        </a:p>
      </dgm:t>
    </dgm:pt>
    <dgm:pt modelId="{3A70026D-AD4C-4CA9-A12A-77A4FE6B3829}" type="pres">
      <dgm:prSet presAssocID="{6073AAFE-D23B-4E8E-A59A-BA8C1C958B8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E869D89-1801-425A-9755-15EF157A12A0}" type="pres">
      <dgm:prSet presAssocID="{557D4816-3147-4B15-BA82-4D37C29FAE00}" presName="centerShape" presStyleLbl="node0" presStyleIdx="0" presStyleCnt="1"/>
      <dgm:spPr/>
    </dgm:pt>
    <dgm:pt modelId="{93C53F9D-B0BB-4B60-8D2D-3A7721112C5F}" type="pres">
      <dgm:prSet presAssocID="{40B3127B-752C-4D80-9B20-C6A9B1AE7CB4}" presName="parTrans" presStyleLbl="bgSibTrans2D1" presStyleIdx="0" presStyleCnt="4"/>
      <dgm:spPr/>
    </dgm:pt>
    <dgm:pt modelId="{B17F13B8-837C-4DCD-825E-9D8F9137C026}" type="pres">
      <dgm:prSet presAssocID="{6817DBA2-AE06-4C21-85DA-10299278E09F}" presName="node" presStyleLbl="node1" presStyleIdx="0" presStyleCnt="4">
        <dgm:presLayoutVars>
          <dgm:bulletEnabled val="1"/>
        </dgm:presLayoutVars>
      </dgm:prSet>
      <dgm:spPr/>
    </dgm:pt>
    <dgm:pt modelId="{B7D037D8-F876-4474-96C0-3D473F6508DC}" type="pres">
      <dgm:prSet presAssocID="{F15800B2-6179-4913-9CAF-B726E74D1348}" presName="parTrans" presStyleLbl="bgSibTrans2D1" presStyleIdx="1" presStyleCnt="4"/>
      <dgm:spPr/>
    </dgm:pt>
    <dgm:pt modelId="{79A6969D-353E-41E9-99E3-419BDB7F3BC5}" type="pres">
      <dgm:prSet presAssocID="{82D22A27-A3CB-43FF-804A-4CDA2A7B0720}" presName="node" presStyleLbl="node1" presStyleIdx="1" presStyleCnt="4">
        <dgm:presLayoutVars>
          <dgm:bulletEnabled val="1"/>
        </dgm:presLayoutVars>
      </dgm:prSet>
      <dgm:spPr/>
    </dgm:pt>
    <dgm:pt modelId="{E47EB14D-080F-4FAC-828E-6B28196FA42E}" type="pres">
      <dgm:prSet presAssocID="{F0F1702A-DB2D-4099-952D-2993FB912B07}" presName="parTrans" presStyleLbl="bgSibTrans2D1" presStyleIdx="2" presStyleCnt="4"/>
      <dgm:spPr/>
    </dgm:pt>
    <dgm:pt modelId="{F22157F7-0A22-4407-A03A-98F7C3071ADD}" type="pres">
      <dgm:prSet presAssocID="{F1A72572-806C-49AB-9724-428ADBCAE86C}" presName="node" presStyleLbl="node1" presStyleIdx="2" presStyleCnt="4">
        <dgm:presLayoutVars>
          <dgm:bulletEnabled val="1"/>
        </dgm:presLayoutVars>
      </dgm:prSet>
      <dgm:spPr/>
    </dgm:pt>
    <dgm:pt modelId="{CDEA0DF0-AAD4-40B5-BA5B-7D0A8F657DB6}" type="pres">
      <dgm:prSet presAssocID="{17E1131D-B2F2-4C02-A27E-442AA132DAE8}" presName="parTrans" presStyleLbl="bgSibTrans2D1" presStyleIdx="3" presStyleCnt="4"/>
      <dgm:spPr/>
    </dgm:pt>
    <dgm:pt modelId="{AD499914-C588-484E-98AF-294980160D80}" type="pres">
      <dgm:prSet presAssocID="{425C5960-FAE6-4FB1-8A88-5A9D1BDC73AB}" presName="node" presStyleLbl="node1" presStyleIdx="3" presStyleCnt="4">
        <dgm:presLayoutVars>
          <dgm:bulletEnabled val="1"/>
        </dgm:presLayoutVars>
      </dgm:prSet>
      <dgm:spPr/>
    </dgm:pt>
  </dgm:ptLst>
  <dgm:cxnLst>
    <dgm:cxn modelId="{8C40290C-3747-4695-8682-040F4C33F1F2}" srcId="{557D4816-3147-4B15-BA82-4D37C29FAE00}" destId="{82D22A27-A3CB-43FF-804A-4CDA2A7B0720}" srcOrd="1" destOrd="0" parTransId="{F15800B2-6179-4913-9CAF-B726E74D1348}" sibTransId="{BCF75F88-BB7C-439E-A111-824EB2B116DF}"/>
    <dgm:cxn modelId="{EB27080E-7B8C-4FAE-9963-01D6C5F938B8}" type="presOf" srcId="{82D22A27-A3CB-43FF-804A-4CDA2A7B0720}" destId="{79A6969D-353E-41E9-99E3-419BDB7F3BC5}" srcOrd="0" destOrd="0" presId="urn:microsoft.com/office/officeart/2005/8/layout/radial4"/>
    <dgm:cxn modelId="{B658E712-920E-4D58-81B6-4D4B4E8A8F0F}" srcId="{6073AAFE-D23B-4E8E-A59A-BA8C1C958B88}" destId="{557D4816-3147-4B15-BA82-4D37C29FAE00}" srcOrd="0" destOrd="0" parTransId="{6750C89B-E4CC-4CB2-B88B-46B5492D320A}" sibTransId="{146BF520-D885-4BA3-AA34-D3E66D5CF2FC}"/>
    <dgm:cxn modelId="{42602A1E-4869-4623-9C6C-006E7470F3CF}" type="presOf" srcId="{17E1131D-B2F2-4C02-A27E-442AA132DAE8}" destId="{CDEA0DF0-AAD4-40B5-BA5B-7D0A8F657DB6}" srcOrd="0" destOrd="0" presId="urn:microsoft.com/office/officeart/2005/8/layout/radial4"/>
    <dgm:cxn modelId="{4CFA471E-27BC-4EED-9654-7503DD6D5552}" srcId="{557D4816-3147-4B15-BA82-4D37C29FAE00}" destId="{425C5960-FAE6-4FB1-8A88-5A9D1BDC73AB}" srcOrd="3" destOrd="0" parTransId="{17E1131D-B2F2-4C02-A27E-442AA132DAE8}" sibTransId="{738727C5-8341-4E6A-B168-4E1269C0220E}"/>
    <dgm:cxn modelId="{9B41CC2B-1659-40E1-9EDA-38602281DF27}" type="presOf" srcId="{F0F1702A-DB2D-4099-952D-2993FB912B07}" destId="{E47EB14D-080F-4FAC-828E-6B28196FA42E}" srcOrd="0" destOrd="0" presId="urn:microsoft.com/office/officeart/2005/8/layout/radial4"/>
    <dgm:cxn modelId="{76356D5B-8D24-485E-83DF-9722278D558A}" srcId="{557D4816-3147-4B15-BA82-4D37C29FAE00}" destId="{F1A72572-806C-49AB-9724-428ADBCAE86C}" srcOrd="2" destOrd="0" parTransId="{F0F1702A-DB2D-4099-952D-2993FB912B07}" sibTransId="{B4E7ED58-7479-47B5-A8B8-325B8061E4D0}"/>
    <dgm:cxn modelId="{4DF97266-DFF5-46A4-B3F2-8D8AF5B6B978}" srcId="{557D4816-3147-4B15-BA82-4D37C29FAE00}" destId="{6817DBA2-AE06-4C21-85DA-10299278E09F}" srcOrd="0" destOrd="0" parTransId="{40B3127B-752C-4D80-9B20-C6A9B1AE7CB4}" sibTransId="{7BDC9D14-B5F4-4F50-A75D-9A0452965FDC}"/>
    <dgm:cxn modelId="{B17FDF80-28AC-4F26-B86A-D18AE66231C7}" type="presOf" srcId="{40B3127B-752C-4D80-9B20-C6A9B1AE7CB4}" destId="{93C53F9D-B0BB-4B60-8D2D-3A7721112C5F}" srcOrd="0" destOrd="0" presId="urn:microsoft.com/office/officeart/2005/8/layout/radial4"/>
    <dgm:cxn modelId="{447D4886-2A1B-4016-9778-254560EC6A8A}" srcId="{6073AAFE-D23B-4E8E-A59A-BA8C1C958B88}" destId="{E4DE414F-1B8E-405C-93CE-D35123079741}" srcOrd="1" destOrd="0" parTransId="{28946D8B-285F-40D8-90CF-79DC8A7C795B}" sibTransId="{D5773ADE-7517-42FB-9AE2-929F20FFC6DF}"/>
    <dgm:cxn modelId="{89AA0692-399C-4546-A9CE-485E79D03914}" type="presOf" srcId="{F15800B2-6179-4913-9CAF-B726E74D1348}" destId="{B7D037D8-F876-4474-96C0-3D473F6508DC}" srcOrd="0" destOrd="0" presId="urn:microsoft.com/office/officeart/2005/8/layout/radial4"/>
    <dgm:cxn modelId="{F0CD1198-D2E4-4C14-BFE0-70287D0D4D00}" type="presOf" srcId="{425C5960-FAE6-4FB1-8A88-5A9D1BDC73AB}" destId="{AD499914-C588-484E-98AF-294980160D80}" srcOrd="0" destOrd="0" presId="urn:microsoft.com/office/officeart/2005/8/layout/radial4"/>
    <dgm:cxn modelId="{695C4CA7-962E-47C4-AE6C-8C06636817DD}" type="presOf" srcId="{557D4816-3147-4B15-BA82-4D37C29FAE00}" destId="{FE869D89-1801-425A-9755-15EF157A12A0}" srcOrd="0" destOrd="0" presId="urn:microsoft.com/office/officeart/2005/8/layout/radial4"/>
    <dgm:cxn modelId="{2209FFB6-A8AA-405D-8C44-3FA2957CE5A3}" type="presOf" srcId="{6817DBA2-AE06-4C21-85DA-10299278E09F}" destId="{B17F13B8-837C-4DCD-825E-9D8F9137C026}" srcOrd="0" destOrd="0" presId="urn:microsoft.com/office/officeart/2005/8/layout/radial4"/>
    <dgm:cxn modelId="{CF8FA9CA-40DD-4560-A02A-6CC07EFB25FF}" type="presOf" srcId="{F1A72572-806C-49AB-9724-428ADBCAE86C}" destId="{F22157F7-0A22-4407-A03A-98F7C3071ADD}" srcOrd="0" destOrd="0" presId="urn:microsoft.com/office/officeart/2005/8/layout/radial4"/>
    <dgm:cxn modelId="{FEE996F6-1278-4649-83D2-2D453325D863}" type="presOf" srcId="{6073AAFE-D23B-4E8E-A59A-BA8C1C958B88}" destId="{3A70026D-AD4C-4CA9-A12A-77A4FE6B3829}" srcOrd="0" destOrd="0" presId="urn:microsoft.com/office/officeart/2005/8/layout/radial4"/>
    <dgm:cxn modelId="{F367A2F6-CCEA-4C70-9AA5-62C2FB1FDE31}" type="presParOf" srcId="{3A70026D-AD4C-4CA9-A12A-77A4FE6B3829}" destId="{FE869D89-1801-425A-9755-15EF157A12A0}" srcOrd="0" destOrd="0" presId="urn:microsoft.com/office/officeart/2005/8/layout/radial4"/>
    <dgm:cxn modelId="{9887B79C-2155-4489-AD34-4E08A7452183}" type="presParOf" srcId="{3A70026D-AD4C-4CA9-A12A-77A4FE6B3829}" destId="{93C53F9D-B0BB-4B60-8D2D-3A7721112C5F}" srcOrd="1" destOrd="0" presId="urn:microsoft.com/office/officeart/2005/8/layout/radial4"/>
    <dgm:cxn modelId="{DB185C74-83D9-4102-A11F-2E91BDDE8E55}" type="presParOf" srcId="{3A70026D-AD4C-4CA9-A12A-77A4FE6B3829}" destId="{B17F13B8-837C-4DCD-825E-9D8F9137C026}" srcOrd="2" destOrd="0" presId="urn:microsoft.com/office/officeart/2005/8/layout/radial4"/>
    <dgm:cxn modelId="{6F417D28-31A6-47BF-8E6A-34EACEB7FB04}" type="presParOf" srcId="{3A70026D-AD4C-4CA9-A12A-77A4FE6B3829}" destId="{B7D037D8-F876-4474-96C0-3D473F6508DC}" srcOrd="3" destOrd="0" presId="urn:microsoft.com/office/officeart/2005/8/layout/radial4"/>
    <dgm:cxn modelId="{9B88D8BC-2B9D-4826-8E35-F56DF8762698}" type="presParOf" srcId="{3A70026D-AD4C-4CA9-A12A-77A4FE6B3829}" destId="{79A6969D-353E-41E9-99E3-419BDB7F3BC5}" srcOrd="4" destOrd="0" presId="urn:microsoft.com/office/officeart/2005/8/layout/radial4"/>
    <dgm:cxn modelId="{CEDCE0D8-4201-4DFA-9825-36E59F58D8FA}" type="presParOf" srcId="{3A70026D-AD4C-4CA9-A12A-77A4FE6B3829}" destId="{E47EB14D-080F-4FAC-828E-6B28196FA42E}" srcOrd="5" destOrd="0" presId="urn:microsoft.com/office/officeart/2005/8/layout/radial4"/>
    <dgm:cxn modelId="{D7C39DD6-E485-43C6-B7A6-C7F6FDA93F49}" type="presParOf" srcId="{3A70026D-AD4C-4CA9-A12A-77A4FE6B3829}" destId="{F22157F7-0A22-4407-A03A-98F7C3071ADD}" srcOrd="6" destOrd="0" presId="urn:microsoft.com/office/officeart/2005/8/layout/radial4"/>
    <dgm:cxn modelId="{25ECEACD-6238-443C-B51A-264FAB47132F}" type="presParOf" srcId="{3A70026D-AD4C-4CA9-A12A-77A4FE6B3829}" destId="{CDEA0DF0-AAD4-40B5-BA5B-7D0A8F657DB6}" srcOrd="7" destOrd="0" presId="urn:microsoft.com/office/officeart/2005/8/layout/radial4"/>
    <dgm:cxn modelId="{D6A563AD-602B-4671-9007-BCAD323C1299}" type="presParOf" srcId="{3A70026D-AD4C-4CA9-A12A-77A4FE6B3829}" destId="{AD499914-C588-484E-98AF-294980160D80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8CC612-1213-4391-95A3-79B15C59592E}" type="doc">
      <dgm:prSet loTypeId="urn:microsoft.com/office/officeart/2005/8/layout/equation2" loCatId="process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s-CR"/>
        </a:p>
      </dgm:t>
    </dgm:pt>
    <dgm:pt modelId="{D5610EED-9508-4BD6-9058-15BD01C31477}">
      <dgm:prSet/>
      <dgm:spPr/>
      <dgm:t>
        <a:bodyPr/>
        <a:lstStyle/>
        <a:p>
          <a:pPr rtl="0"/>
          <a:r>
            <a:rPr lang="es-CR" i="1" dirty="0"/>
            <a:t>Valoración sistemática sobre el diseño, la ejecución y los resultados de políticas, planes, programas y proyectos con base en un conjunto de criterios de valor preestablecidos.</a:t>
          </a:r>
          <a:endParaRPr lang="es-CR" dirty="0"/>
        </a:p>
      </dgm:t>
    </dgm:pt>
    <dgm:pt modelId="{9E61BBA5-3E17-41EA-B0C8-9836D304E571}" type="parTrans" cxnId="{801FCFCE-EB1F-4B21-87ED-2AE97FD3EC31}">
      <dgm:prSet/>
      <dgm:spPr/>
      <dgm:t>
        <a:bodyPr/>
        <a:lstStyle/>
        <a:p>
          <a:endParaRPr lang="es-CR"/>
        </a:p>
      </dgm:t>
    </dgm:pt>
    <dgm:pt modelId="{66755222-3B15-4BC6-BCA0-FAD6F5001EF4}" type="sibTrans" cxnId="{801FCFCE-EB1F-4B21-87ED-2AE97FD3EC31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CR" dirty="0"/>
        </a:p>
      </dgm:t>
    </dgm:pt>
    <dgm:pt modelId="{E2C088EB-9C7E-4681-A68D-4E4F44E1C6A8}">
      <dgm:prSet/>
      <dgm:spPr/>
      <dgm:t>
        <a:bodyPr/>
        <a:lstStyle/>
        <a:p>
          <a:pPr rtl="0"/>
          <a:r>
            <a:rPr lang="es-CR" dirty="0"/>
            <a:t>Esta valoración genera recomendaciones basadas en evidencias, para apoyar la toma de decisiones para mejorar la gestión pública.</a:t>
          </a:r>
        </a:p>
      </dgm:t>
    </dgm:pt>
    <dgm:pt modelId="{ACEE2229-B76E-4501-A250-D2BDC7EECFF4}" type="parTrans" cxnId="{5209560B-2582-4A90-A981-40C830E1470A}">
      <dgm:prSet/>
      <dgm:spPr/>
      <dgm:t>
        <a:bodyPr/>
        <a:lstStyle/>
        <a:p>
          <a:endParaRPr lang="es-CR"/>
        </a:p>
      </dgm:t>
    </dgm:pt>
    <dgm:pt modelId="{F366282A-B09F-43C6-A65C-19119DA3E738}" type="sibTrans" cxnId="{5209560B-2582-4A90-A981-40C830E1470A}">
      <dgm:prSet/>
      <dgm:spPr/>
      <dgm:t>
        <a:bodyPr/>
        <a:lstStyle/>
        <a:p>
          <a:endParaRPr lang="es-CR"/>
        </a:p>
      </dgm:t>
    </dgm:pt>
    <dgm:pt modelId="{47061687-9B49-40DA-9639-628E015817ED}" type="pres">
      <dgm:prSet presAssocID="{7E8CC612-1213-4391-95A3-79B15C59592E}" presName="Name0" presStyleCnt="0">
        <dgm:presLayoutVars>
          <dgm:dir/>
          <dgm:resizeHandles val="exact"/>
        </dgm:presLayoutVars>
      </dgm:prSet>
      <dgm:spPr/>
    </dgm:pt>
    <dgm:pt modelId="{A3D352F7-A92B-4A29-9F64-5DB2A6814900}" type="pres">
      <dgm:prSet presAssocID="{7E8CC612-1213-4391-95A3-79B15C59592E}" presName="vNodes" presStyleCnt="0"/>
      <dgm:spPr/>
    </dgm:pt>
    <dgm:pt modelId="{789EC350-2F66-4583-9102-514C816DD641}" type="pres">
      <dgm:prSet presAssocID="{D5610EED-9508-4BD6-9058-15BD01C31477}" presName="node" presStyleLbl="node1" presStyleIdx="0" presStyleCnt="2">
        <dgm:presLayoutVars>
          <dgm:bulletEnabled val="1"/>
        </dgm:presLayoutVars>
      </dgm:prSet>
      <dgm:spPr/>
    </dgm:pt>
    <dgm:pt modelId="{D415BE95-C723-4F8C-AB0D-10684487ECAA}" type="pres">
      <dgm:prSet presAssocID="{7E8CC612-1213-4391-95A3-79B15C59592E}" presName="sibTransLast" presStyleLbl="sibTrans2D1" presStyleIdx="0" presStyleCnt="1"/>
      <dgm:spPr/>
    </dgm:pt>
    <dgm:pt modelId="{9FD7A509-D252-4546-8C59-2619706CF2D1}" type="pres">
      <dgm:prSet presAssocID="{7E8CC612-1213-4391-95A3-79B15C59592E}" presName="connectorText" presStyleLbl="sibTrans2D1" presStyleIdx="0" presStyleCnt="1"/>
      <dgm:spPr/>
    </dgm:pt>
    <dgm:pt modelId="{E750D21A-E402-477E-A4A4-EA2DBD9B58C9}" type="pres">
      <dgm:prSet presAssocID="{7E8CC612-1213-4391-95A3-79B15C59592E}" presName="lastNode" presStyleLbl="node1" presStyleIdx="1" presStyleCnt="2">
        <dgm:presLayoutVars>
          <dgm:bulletEnabled val="1"/>
        </dgm:presLayoutVars>
      </dgm:prSet>
      <dgm:spPr/>
    </dgm:pt>
  </dgm:ptLst>
  <dgm:cxnLst>
    <dgm:cxn modelId="{39972F01-40D7-46FE-B9EF-DB71A8B830F2}" type="presOf" srcId="{66755222-3B15-4BC6-BCA0-FAD6F5001EF4}" destId="{9FD7A509-D252-4546-8C59-2619706CF2D1}" srcOrd="1" destOrd="0" presId="urn:microsoft.com/office/officeart/2005/8/layout/equation2"/>
    <dgm:cxn modelId="{5209560B-2582-4A90-A981-40C830E1470A}" srcId="{7E8CC612-1213-4391-95A3-79B15C59592E}" destId="{E2C088EB-9C7E-4681-A68D-4E4F44E1C6A8}" srcOrd="1" destOrd="0" parTransId="{ACEE2229-B76E-4501-A250-D2BDC7EECFF4}" sibTransId="{F366282A-B09F-43C6-A65C-19119DA3E738}"/>
    <dgm:cxn modelId="{6D8EB549-1658-4FA5-8C64-87688D9BAD0B}" type="presOf" srcId="{E2C088EB-9C7E-4681-A68D-4E4F44E1C6A8}" destId="{E750D21A-E402-477E-A4A4-EA2DBD9B58C9}" srcOrd="0" destOrd="0" presId="urn:microsoft.com/office/officeart/2005/8/layout/equation2"/>
    <dgm:cxn modelId="{8A916B77-A4B3-4EDF-959B-27E15EF604A3}" type="presOf" srcId="{D5610EED-9508-4BD6-9058-15BD01C31477}" destId="{789EC350-2F66-4583-9102-514C816DD641}" srcOrd="0" destOrd="0" presId="urn:microsoft.com/office/officeart/2005/8/layout/equation2"/>
    <dgm:cxn modelId="{A1556B8A-386E-4E0E-AFC5-3B65AEE491AD}" type="presOf" srcId="{66755222-3B15-4BC6-BCA0-FAD6F5001EF4}" destId="{D415BE95-C723-4F8C-AB0D-10684487ECAA}" srcOrd="0" destOrd="0" presId="urn:microsoft.com/office/officeart/2005/8/layout/equation2"/>
    <dgm:cxn modelId="{801FCFCE-EB1F-4B21-87ED-2AE97FD3EC31}" srcId="{7E8CC612-1213-4391-95A3-79B15C59592E}" destId="{D5610EED-9508-4BD6-9058-15BD01C31477}" srcOrd="0" destOrd="0" parTransId="{9E61BBA5-3E17-41EA-B0C8-9836D304E571}" sibTransId="{66755222-3B15-4BC6-BCA0-FAD6F5001EF4}"/>
    <dgm:cxn modelId="{D32B00E7-C78F-47AC-9286-FFAB58AD35F1}" type="presOf" srcId="{7E8CC612-1213-4391-95A3-79B15C59592E}" destId="{47061687-9B49-40DA-9639-628E015817ED}" srcOrd="0" destOrd="0" presId="urn:microsoft.com/office/officeart/2005/8/layout/equation2"/>
    <dgm:cxn modelId="{1DE26809-E7F6-43CE-8BAA-7C6CF2A43408}" type="presParOf" srcId="{47061687-9B49-40DA-9639-628E015817ED}" destId="{A3D352F7-A92B-4A29-9F64-5DB2A6814900}" srcOrd="0" destOrd="0" presId="urn:microsoft.com/office/officeart/2005/8/layout/equation2"/>
    <dgm:cxn modelId="{4365CEF6-36B5-43AA-AF4A-62B54F3F5CF6}" type="presParOf" srcId="{A3D352F7-A92B-4A29-9F64-5DB2A6814900}" destId="{789EC350-2F66-4583-9102-514C816DD641}" srcOrd="0" destOrd="0" presId="urn:microsoft.com/office/officeart/2005/8/layout/equation2"/>
    <dgm:cxn modelId="{54823C90-7329-4CD1-8DBB-D71CC5D745AE}" type="presParOf" srcId="{47061687-9B49-40DA-9639-628E015817ED}" destId="{D415BE95-C723-4F8C-AB0D-10684487ECAA}" srcOrd="1" destOrd="0" presId="urn:microsoft.com/office/officeart/2005/8/layout/equation2"/>
    <dgm:cxn modelId="{119C33D6-6C7F-4105-8D7C-8B328345226C}" type="presParOf" srcId="{D415BE95-C723-4F8C-AB0D-10684487ECAA}" destId="{9FD7A509-D252-4546-8C59-2619706CF2D1}" srcOrd="0" destOrd="0" presId="urn:microsoft.com/office/officeart/2005/8/layout/equation2"/>
    <dgm:cxn modelId="{F2DE5F50-930F-4F21-BBE1-6D0BFCB99DC3}" type="presParOf" srcId="{47061687-9B49-40DA-9639-628E015817ED}" destId="{E750D21A-E402-477E-A4A4-EA2DBD9B58C9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869D89-1801-425A-9755-15EF157A12A0}">
      <dsp:nvSpPr>
        <dsp:cNvPr id="0" name=""/>
        <dsp:cNvSpPr/>
      </dsp:nvSpPr>
      <dsp:spPr>
        <a:xfrm>
          <a:off x="4572901" y="2493255"/>
          <a:ext cx="2379446" cy="2379446"/>
        </a:xfrm>
        <a:prstGeom prst="ellipse">
          <a:avLst/>
        </a:prstGeom>
        <a:solidFill>
          <a:schemeClr val="accent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100" kern="1200" dirty="0"/>
            <a:t>Herramientas de evaluación </a:t>
          </a:r>
        </a:p>
      </dsp:txBody>
      <dsp:txXfrm>
        <a:off x="4921363" y="2841717"/>
        <a:ext cx="1682522" cy="1682522"/>
      </dsp:txXfrm>
    </dsp:sp>
    <dsp:sp modelId="{93C53F9D-B0BB-4B60-8D2D-3A7721112C5F}">
      <dsp:nvSpPr>
        <dsp:cNvPr id="0" name=""/>
        <dsp:cNvSpPr/>
      </dsp:nvSpPr>
      <dsp:spPr>
        <a:xfrm rot="11700000">
          <a:off x="2770947" y="2779830"/>
          <a:ext cx="1773024" cy="67814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7F13B8-837C-4DCD-825E-9D8F9137C026}">
      <dsp:nvSpPr>
        <dsp:cNvPr id="0" name=""/>
        <dsp:cNvSpPr/>
      </dsp:nvSpPr>
      <dsp:spPr>
        <a:xfrm>
          <a:off x="1670917" y="1985265"/>
          <a:ext cx="2260474" cy="1808379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R" sz="2600" kern="1200" dirty="0"/>
            <a:t>Política Nacional de Evaluación 2018-2030. </a:t>
          </a:r>
        </a:p>
      </dsp:txBody>
      <dsp:txXfrm>
        <a:off x="1723883" y="2038231"/>
        <a:ext cx="2154542" cy="1702447"/>
      </dsp:txXfrm>
    </dsp:sp>
    <dsp:sp modelId="{B7D037D8-F876-4474-96C0-3D473F6508DC}">
      <dsp:nvSpPr>
        <dsp:cNvPr id="0" name=""/>
        <dsp:cNvSpPr/>
      </dsp:nvSpPr>
      <dsp:spPr>
        <a:xfrm rot="14700000">
          <a:off x="3955047" y="1368676"/>
          <a:ext cx="1773024" cy="67814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solidFill>
            <a:schemeClr val="accent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A6969D-353E-41E9-99E3-419BDB7F3BC5}">
      <dsp:nvSpPr>
        <dsp:cNvPr id="0" name=""/>
        <dsp:cNvSpPr/>
      </dsp:nvSpPr>
      <dsp:spPr>
        <a:xfrm>
          <a:off x="3336666" y="104"/>
          <a:ext cx="2260474" cy="1808379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600" kern="1200" dirty="0"/>
            <a:t>Manual de Evaluación y guías.  </a:t>
          </a:r>
        </a:p>
      </dsp:txBody>
      <dsp:txXfrm>
        <a:off x="3389632" y="53070"/>
        <a:ext cx="2154542" cy="1702447"/>
      </dsp:txXfrm>
    </dsp:sp>
    <dsp:sp modelId="{E47EB14D-080F-4FAC-828E-6B28196FA42E}">
      <dsp:nvSpPr>
        <dsp:cNvPr id="0" name=""/>
        <dsp:cNvSpPr/>
      </dsp:nvSpPr>
      <dsp:spPr>
        <a:xfrm rot="17700000">
          <a:off x="5797178" y="1368676"/>
          <a:ext cx="1773024" cy="67814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2157F7-0A22-4407-A03A-98F7C3071ADD}">
      <dsp:nvSpPr>
        <dsp:cNvPr id="0" name=""/>
        <dsp:cNvSpPr/>
      </dsp:nvSpPr>
      <dsp:spPr>
        <a:xfrm>
          <a:off x="5928109" y="104"/>
          <a:ext cx="2260474" cy="1808379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600" kern="1200" dirty="0"/>
            <a:t>Agenda Nacional de Evaluación 2015-2018.</a:t>
          </a:r>
        </a:p>
      </dsp:txBody>
      <dsp:txXfrm>
        <a:off x="5981075" y="53070"/>
        <a:ext cx="2154542" cy="1702447"/>
      </dsp:txXfrm>
    </dsp:sp>
    <dsp:sp modelId="{CDEA0DF0-AAD4-40B5-BA5B-7D0A8F657DB6}">
      <dsp:nvSpPr>
        <dsp:cNvPr id="0" name=""/>
        <dsp:cNvSpPr/>
      </dsp:nvSpPr>
      <dsp:spPr>
        <a:xfrm rot="20700000">
          <a:off x="6981277" y="2779830"/>
          <a:ext cx="1773024" cy="67814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499914-C588-484E-98AF-294980160D80}">
      <dsp:nvSpPr>
        <dsp:cNvPr id="0" name=""/>
        <dsp:cNvSpPr/>
      </dsp:nvSpPr>
      <dsp:spPr>
        <a:xfrm>
          <a:off x="7593857" y="1985265"/>
          <a:ext cx="2260474" cy="1808379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600" kern="1200" dirty="0"/>
            <a:t>Plataforma Nacional de Evaluación.</a:t>
          </a:r>
        </a:p>
      </dsp:txBody>
      <dsp:txXfrm>
        <a:off x="7646823" y="2038231"/>
        <a:ext cx="2154542" cy="17024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EC350-2F66-4583-9102-514C816DD641}">
      <dsp:nvSpPr>
        <dsp:cNvPr id="0" name=""/>
        <dsp:cNvSpPr/>
      </dsp:nvSpPr>
      <dsp:spPr>
        <a:xfrm>
          <a:off x="3907" y="529512"/>
          <a:ext cx="3417178" cy="341717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i="1" kern="1200" dirty="0"/>
            <a:t>Valoración sistemática sobre el diseño, la ejecución y los resultados de políticas, planes, programas y proyectos con base en un conjunto de criterios de valor preestablecidos.</a:t>
          </a:r>
          <a:endParaRPr lang="es-CR" sz="1800" kern="1200" dirty="0"/>
        </a:p>
      </dsp:txBody>
      <dsp:txXfrm>
        <a:off x="504341" y="1029946"/>
        <a:ext cx="2416310" cy="2416310"/>
      </dsp:txXfrm>
    </dsp:sp>
    <dsp:sp modelId="{D415BE95-C723-4F8C-AB0D-10684487ECAA}">
      <dsp:nvSpPr>
        <dsp:cNvPr id="0" name=""/>
        <dsp:cNvSpPr/>
      </dsp:nvSpPr>
      <dsp:spPr>
        <a:xfrm>
          <a:off x="3933663" y="1602506"/>
          <a:ext cx="1086662" cy="1271190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1500" kern="1200" dirty="0"/>
        </a:p>
      </dsp:txBody>
      <dsp:txXfrm>
        <a:off x="3933663" y="1856744"/>
        <a:ext cx="760663" cy="762714"/>
      </dsp:txXfrm>
    </dsp:sp>
    <dsp:sp modelId="{E750D21A-E402-477E-A4A4-EA2DBD9B58C9}">
      <dsp:nvSpPr>
        <dsp:cNvPr id="0" name=""/>
        <dsp:cNvSpPr/>
      </dsp:nvSpPr>
      <dsp:spPr>
        <a:xfrm>
          <a:off x="5471393" y="529512"/>
          <a:ext cx="3417178" cy="3417178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kern="1200" dirty="0"/>
            <a:t>Esta valoración genera recomendaciones basadas en evidencias, para apoyar la toma de decisiones para mejorar la gestión pública.</a:t>
          </a:r>
        </a:p>
      </dsp:txBody>
      <dsp:txXfrm>
        <a:off x="5971827" y="1029946"/>
        <a:ext cx="2416310" cy="2416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F8A0D-D789-4BAC-B20A-641733B80D6D}" type="datetimeFigureOut">
              <a:rPr lang="es-CR" smtClean="0"/>
              <a:t>14/10/24</a:t>
            </a:fld>
            <a:endParaRPr lang="es-CR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EC1B9-D91A-4C79-BCB5-3ED6E206C3CC}" type="slidenum">
              <a:rPr lang="es-CR" smtClean="0"/>
              <a:t>‹Nº›</a:t>
            </a:fld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845252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blue and white background&#10;&#10;Description automatically generated">
            <a:extLst>
              <a:ext uri="{FF2B5EF4-FFF2-40B4-BE49-F238E27FC236}">
                <a16:creationId xmlns:a16="http://schemas.microsoft.com/office/drawing/2014/main" id="{60B8B4B6-5FF1-D842-1053-3468E90F6F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 descr="A blue and black background with circles&#10;&#10;Description automatically generated">
            <a:extLst>
              <a:ext uri="{FF2B5EF4-FFF2-40B4-BE49-F238E27FC236}">
                <a16:creationId xmlns:a16="http://schemas.microsoft.com/office/drawing/2014/main" id="{0263AF6F-82AD-7FEB-19D8-6A1A57A317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74568"/>
            <a:ext cx="2348294" cy="594901"/>
          </a:xfrm>
          <a:prstGeom prst="rect">
            <a:avLst/>
          </a:prstGeom>
        </p:spPr>
      </p:pic>
      <p:pic>
        <p:nvPicPr>
          <p:cNvPr id="14" name="Picture 13" descr="A blue and grey circle pattern&#10;&#10;Description automatically generated">
            <a:extLst>
              <a:ext uri="{FF2B5EF4-FFF2-40B4-BE49-F238E27FC236}">
                <a16:creationId xmlns:a16="http://schemas.microsoft.com/office/drawing/2014/main" id="{D80BED43-B362-9E4B-A376-EFFFAE9D04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5462" y="-225810"/>
            <a:ext cx="3030303" cy="808081"/>
          </a:xfrm>
          <a:prstGeom prst="rect">
            <a:avLst/>
          </a:prstGeom>
        </p:spPr>
      </p:pic>
      <p:pic>
        <p:nvPicPr>
          <p:cNvPr id="16" name="Picture 15" descr="A blue stars on a black background&#10;&#10;Description automatically generated">
            <a:extLst>
              <a:ext uri="{FF2B5EF4-FFF2-40B4-BE49-F238E27FC236}">
                <a16:creationId xmlns:a16="http://schemas.microsoft.com/office/drawing/2014/main" id="{3EC21F7C-7A4C-1A62-53D2-F0D8CDC1E6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7132" y="198513"/>
            <a:ext cx="650968" cy="1638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001A5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78202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C</a:t>
            </a:r>
          </a:p>
        </p:txBody>
      </p:sp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&#10;&#10;Description automatically generated">
            <a:extLst>
              <a:ext uri="{FF2B5EF4-FFF2-40B4-BE49-F238E27FC236}">
                <a16:creationId xmlns:a16="http://schemas.microsoft.com/office/drawing/2014/main" id="{A5E19565-2C23-2383-172E-5F621104A5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1A5E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1pPr>
            <a:lvl2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2pPr>
            <a:lvl3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3pPr>
            <a:lvl4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4pPr>
            <a:lvl5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1E66-51B8-0844-89EA-D858BA03CFB8}" type="datetimeFigureOut">
              <a:rPr lang="en-US" smtClean="0"/>
              <a:t>10/14/24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874EC-EE03-554A-84F6-65EF4866427B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357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10/14/24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‹Nº›</a:t>
            </a:fld>
            <a:endParaRPr lang="en-ES"/>
          </a:p>
        </p:txBody>
      </p:sp>
      <p:pic>
        <p:nvPicPr>
          <p:cNvPr id="9" name="Picture 8" descr="A yellow background with black spots&#10;&#10;Description automatically generated">
            <a:extLst>
              <a:ext uri="{FF2B5EF4-FFF2-40B4-BE49-F238E27FC236}">
                <a16:creationId xmlns:a16="http://schemas.microsoft.com/office/drawing/2014/main" id="{21A4B96A-47EA-FD35-51F2-AC3D154BBAE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blue sky with clouds&#10;&#10;Description automatically generated">
            <a:extLst>
              <a:ext uri="{FF2B5EF4-FFF2-40B4-BE49-F238E27FC236}">
                <a16:creationId xmlns:a16="http://schemas.microsoft.com/office/drawing/2014/main" id="{364E7F9C-90F7-D9B0-7C9A-4D38B6B757B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477" y="1169195"/>
            <a:ext cx="10267949" cy="284110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Costa Rica</a:t>
            </a:r>
            <a:br>
              <a:rPr lang="en-US" sz="4000" dirty="0"/>
            </a:br>
            <a:r>
              <a:rPr lang="en-US" sz="4000" dirty="0"/>
              <a:t>Sistema Nacional de Evaluación</a:t>
            </a: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r>
              <a:rPr lang="es-CR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Eje A3: </a:t>
            </a:r>
            <a:br>
              <a:rPr lang="es-CR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s-CR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Exploración de las herramientas de evaluación de los sistemas nacionales de evaluación: uso eficaz y oportunidad en los sistemas nacionales de evaluación</a:t>
            </a:r>
            <a:br>
              <a:rPr lang="es-CR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en-ES" sz="4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2828925" y="3822257"/>
            <a:ext cx="7400926" cy="5782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ES" sz="2800" b="0" dirty="0">
              <a:solidFill>
                <a:srgbClr val="001A5E"/>
              </a:solidFill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21EAC21-F34C-2E79-F629-491094506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126558F8-90D7-4943-B95F-4FF3CF468B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8534019"/>
              </p:ext>
            </p:extLst>
          </p:nvPr>
        </p:nvGraphicFramePr>
        <p:xfrm>
          <a:off x="152400" y="1095375"/>
          <a:ext cx="11525250" cy="4872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E63D7EC4-3DDC-44DA-BC8D-0409D18B8D02}"/>
              </a:ext>
            </a:extLst>
          </p:cNvPr>
          <p:cNvSpPr txBox="1"/>
          <p:nvPr/>
        </p:nvSpPr>
        <p:spPr>
          <a:xfrm>
            <a:off x="295275" y="-33512"/>
            <a:ext cx="11696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Costa Rica-Sistema Nacional de Evaluación</a:t>
            </a:r>
            <a:r>
              <a:rPr lang="en-US" dirty="0"/>
              <a:t>: </a:t>
            </a:r>
            <a:r>
              <a:rPr lang="en-US" sz="1800" dirty="0"/>
              <a:t>Principales </a:t>
            </a:r>
            <a:r>
              <a:rPr lang="en-US" dirty="0"/>
              <a:t>Herramientas</a:t>
            </a:r>
            <a:r>
              <a:rPr lang="en-US" sz="1800" dirty="0"/>
              <a:t> 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251195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 Imagen">
            <a:extLst>
              <a:ext uri="{FF2B5EF4-FFF2-40B4-BE49-F238E27FC236}">
                <a16:creationId xmlns:a16="http://schemas.microsoft.com/office/drawing/2014/main" id="{7E1361AB-56E7-464D-B673-3A7DBDF1AA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" y="800100"/>
            <a:ext cx="4650642" cy="5867400"/>
          </a:xfrm>
          <a:prstGeom prst="rect">
            <a:avLst/>
          </a:prstGeom>
          <a:solidFill>
            <a:schemeClr val="bg1">
              <a:alpha val="38000"/>
            </a:schemeClr>
          </a:solidFill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3D03210-83EC-4385-976B-246F8CEF524B}"/>
              </a:ext>
            </a:extLst>
          </p:cNvPr>
          <p:cNvSpPr txBox="1"/>
          <p:nvPr/>
        </p:nvSpPr>
        <p:spPr>
          <a:xfrm>
            <a:off x="7429500" y="1579418"/>
            <a:ext cx="405492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1400" dirty="0">
              <a:solidFill>
                <a:schemeClr val="bg1"/>
              </a:solidFill>
            </a:endParaRPr>
          </a:p>
          <a:p>
            <a:pPr algn="just"/>
            <a:endParaRPr lang="es-MX" sz="1400" dirty="0">
              <a:solidFill>
                <a:schemeClr val="bg1"/>
              </a:solidFill>
            </a:endParaRPr>
          </a:p>
          <a:p>
            <a:pPr algn="just"/>
            <a:r>
              <a:rPr lang="es-MX" sz="1400" dirty="0">
                <a:solidFill>
                  <a:schemeClr val="bg1"/>
                </a:solidFill>
              </a:rPr>
              <a:t>Mideplan, como ente rector, personas </a:t>
            </a:r>
            <a:r>
              <a:rPr lang="es-CR" sz="1400" dirty="0">
                <a:solidFill>
                  <a:schemeClr val="bg1"/>
                </a:solidFill>
              </a:rPr>
              <a:t>funcionarias del Sistema Nacional de Planificación: Unidades Planificación Institucional, </a:t>
            </a:r>
            <a:r>
              <a:rPr lang="es-MX" sz="1400" dirty="0">
                <a:solidFill>
                  <a:schemeClr val="bg1"/>
                </a:solidFill>
              </a:rPr>
              <a:t>Secretarías Sectoriales, </a:t>
            </a:r>
            <a:r>
              <a:rPr lang="es-CR" sz="1400" dirty="0">
                <a:solidFill>
                  <a:schemeClr val="bg1"/>
                </a:solidFill>
              </a:rPr>
              <a:t>Ministerio de Hacienda, </a:t>
            </a:r>
            <a:r>
              <a:rPr lang="es-MX" sz="1400" dirty="0">
                <a:solidFill>
                  <a:schemeClr val="bg1"/>
                </a:solidFill>
              </a:rPr>
              <a:t>Defensoría de los Habitantes, Poder Judicial, Poder Legislativa, Academia: Universidad de Costa Rica, Universidad Nacional, Universidad Estatal a Distancia, Organismos Internacionales, redes de personas evaluadoras, representantes de Gobiernos Locales,  Sociedad Civil y Contraloría General de la República como observador . </a:t>
            </a:r>
          </a:p>
          <a:p>
            <a:pPr algn="just"/>
            <a:endParaRPr lang="es-MX" sz="1400" dirty="0">
              <a:solidFill>
                <a:schemeClr val="bg1"/>
              </a:solidFill>
            </a:endParaRPr>
          </a:p>
          <a:p>
            <a:pPr algn="ctr"/>
            <a:endParaRPr lang="es-CR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C7E9473B-6EF7-4396-8AF8-263327CE4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175" y="582500"/>
            <a:ext cx="10846253" cy="217600"/>
          </a:xfrm>
        </p:spPr>
        <p:txBody>
          <a:bodyPr>
            <a:normAutofit fontScale="90000"/>
          </a:bodyPr>
          <a:lstStyle/>
          <a:p>
            <a:br>
              <a:rPr lang="es-CR" dirty="0"/>
            </a:br>
            <a:br>
              <a:rPr lang="es-CR" dirty="0"/>
            </a:br>
            <a:br>
              <a:rPr lang="es-CR" dirty="0"/>
            </a:br>
            <a:r>
              <a:rPr lang="es-CR" dirty="0"/>
              <a:t> 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FAD3659-AC1C-467C-A6F0-6CB99C06EF1B}"/>
              </a:ext>
            </a:extLst>
          </p:cNvPr>
          <p:cNvSpPr txBox="1"/>
          <p:nvPr/>
        </p:nvSpPr>
        <p:spPr>
          <a:xfrm>
            <a:off x="200025" y="-123230"/>
            <a:ext cx="1177861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Costa Rica-Sistema Nacional de Evaluación</a:t>
            </a:r>
            <a:r>
              <a:rPr lang="en-US" dirty="0"/>
              <a:t>: </a:t>
            </a:r>
            <a:r>
              <a:rPr lang="en-US" sz="1800" dirty="0"/>
              <a:t>Principales Herramientas</a:t>
            </a:r>
          </a:p>
          <a:p>
            <a:pPr algn="ctr"/>
            <a:endParaRPr lang="en-US" dirty="0"/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POLITICA NACIONAL DE EVALUACIÓN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endParaRPr lang="es-CR" b="1" dirty="0">
              <a:solidFill>
                <a:schemeClr val="bg1"/>
              </a:solidFill>
            </a:endParaRP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DB9588F2-E942-492A-BCFE-52C637B00A49}"/>
              </a:ext>
            </a:extLst>
          </p:cNvPr>
          <p:cNvGrpSpPr/>
          <p:nvPr/>
        </p:nvGrpSpPr>
        <p:grpSpPr>
          <a:xfrm>
            <a:off x="5050691" y="2121207"/>
            <a:ext cx="2492919" cy="2412866"/>
            <a:chOff x="3193610" y="236319"/>
            <a:chExt cx="2492919" cy="1584692"/>
          </a:xfrm>
          <a:solidFill>
            <a:schemeClr val="accent1">
              <a:lumMod val="75000"/>
            </a:schemeClr>
          </a:solidFill>
        </p:grpSpPr>
        <p:sp>
          <p:nvSpPr>
            <p:cNvPr id="10" name="Flecha: pentágono 9">
              <a:extLst>
                <a:ext uri="{FF2B5EF4-FFF2-40B4-BE49-F238E27FC236}">
                  <a16:creationId xmlns:a16="http://schemas.microsoft.com/office/drawing/2014/main" id="{A339D5A3-25F1-4893-8ACD-ED6FE06B9825}"/>
                </a:ext>
              </a:extLst>
            </p:cNvPr>
            <p:cNvSpPr/>
            <p:nvPr/>
          </p:nvSpPr>
          <p:spPr>
            <a:xfrm>
              <a:off x="3193610" y="236319"/>
              <a:ext cx="2492919" cy="1584692"/>
            </a:xfrm>
            <a:prstGeom prst="homePlate">
              <a:avLst/>
            </a:prstGeom>
            <a:grpFill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lecha: pentágono 4">
              <a:extLst>
                <a:ext uri="{FF2B5EF4-FFF2-40B4-BE49-F238E27FC236}">
                  <a16:creationId xmlns:a16="http://schemas.microsoft.com/office/drawing/2014/main" id="{B3671E9B-ADBA-4E31-AA4B-30467295C66D}"/>
                </a:ext>
              </a:extLst>
            </p:cNvPr>
            <p:cNvSpPr txBox="1"/>
            <p:nvPr/>
          </p:nvSpPr>
          <p:spPr>
            <a:xfrm>
              <a:off x="3193610" y="443725"/>
              <a:ext cx="1620273" cy="104368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53340" rIns="26670" bIns="53340" numCol="1" spcCol="1270" anchor="ctr" anchorCtr="0">
              <a:noAutofit/>
            </a:bodyPr>
            <a:lstStyle/>
            <a:p>
              <a:pPr marL="0" lvl="0" indent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000" kern="1200" dirty="0">
                  <a:solidFill>
                    <a:schemeClr val="bg1"/>
                  </a:solidFill>
                </a:rPr>
                <a:t>Plataforma Nacional de Evaluación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2869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945" y="5414184"/>
            <a:ext cx="10564832" cy="672292"/>
          </a:xfrm>
        </p:spPr>
        <p:txBody>
          <a:bodyPr>
            <a:noAutofit/>
          </a:bodyPr>
          <a:lstStyle/>
          <a:p>
            <a:endParaRPr lang="en-ES" sz="2000" b="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64649C5-0D48-4C58-8B0E-5F8BAFA0B0CD}"/>
              </a:ext>
            </a:extLst>
          </p:cNvPr>
          <p:cNvSpPr txBox="1"/>
          <p:nvPr/>
        </p:nvSpPr>
        <p:spPr>
          <a:xfrm>
            <a:off x="3050381" y="3244334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b="0" dirty="0">
                <a:effectLst/>
              </a:rPr>
              <a:t> </a:t>
            </a:r>
            <a:endParaRPr lang="es-CR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D72CF87-F3EF-4554-BD12-15FDC1FA303A}"/>
              </a:ext>
            </a:extLst>
          </p:cNvPr>
          <p:cNvSpPr txBox="1"/>
          <p:nvPr/>
        </p:nvSpPr>
        <p:spPr>
          <a:xfrm>
            <a:off x="3050381" y="3244334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b="0" dirty="0">
                <a:effectLst/>
              </a:rPr>
              <a:t> </a:t>
            </a:r>
            <a:endParaRPr lang="es-CR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393317D-7361-43F0-A6E1-F2A89B1030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6" y="548640"/>
            <a:ext cx="11896724" cy="585215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F2A30071-DD27-4DC4-9EE4-981868FBCE66}"/>
              </a:ext>
            </a:extLst>
          </p:cNvPr>
          <p:cNvSpPr txBox="1"/>
          <p:nvPr/>
        </p:nvSpPr>
        <p:spPr>
          <a:xfrm>
            <a:off x="295275" y="-33512"/>
            <a:ext cx="116967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Costa Rica-Sistema Nacional de Evaluación</a:t>
            </a:r>
            <a:r>
              <a:rPr lang="en-US" dirty="0"/>
              <a:t>: </a:t>
            </a:r>
            <a:r>
              <a:rPr lang="en-US" sz="1800" dirty="0"/>
              <a:t>Principales Herramientas</a:t>
            </a:r>
          </a:p>
          <a:p>
            <a:pPr algn="ctr"/>
            <a:endParaRPr lang="en-US" dirty="0"/>
          </a:p>
          <a:p>
            <a:pPr algn="ctr"/>
            <a:endParaRPr lang="en-US" sz="1800" dirty="0"/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MANUAL DE EVALUACIÓN DE INTERVENCIONES PUBLICAS Y GUIAS </a:t>
            </a:r>
          </a:p>
          <a:p>
            <a:pPr defTabSz="609585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1524000" y="0"/>
            <a:ext cx="9144000" cy="7647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s-CR"/>
            </a:defPPr>
            <a:lvl1pPr algn="ctr"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s-MX" sz="1800" b="1" dirty="0"/>
          </a:p>
          <a:p>
            <a:r>
              <a:rPr lang="en-US" sz="1800" b="1" dirty="0"/>
              <a:t>Costa Rica-Sistema Nacional de Evaluación: Principales Herramientas</a:t>
            </a:r>
          </a:p>
          <a:p>
            <a:endParaRPr lang="es-MX" sz="1800" b="1" dirty="0"/>
          </a:p>
          <a:p>
            <a:r>
              <a:rPr lang="es-MX" sz="1800" dirty="0">
                <a:solidFill>
                  <a:schemeClr val="bg1"/>
                </a:solidFill>
              </a:rPr>
              <a:t>Tres Agendas Nacionales de Evaluación: periodo 2015-2026</a:t>
            </a:r>
          </a:p>
        </p:txBody>
      </p:sp>
      <p:sp>
        <p:nvSpPr>
          <p:cNvPr id="8" name="6 Rectángulo"/>
          <p:cNvSpPr/>
          <p:nvPr/>
        </p:nvSpPr>
        <p:spPr>
          <a:xfrm>
            <a:off x="1009649" y="908963"/>
            <a:ext cx="102203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000" dirty="0">
              <a:solidFill>
                <a:srgbClr val="004178"/>
              </a:solidFill>
            </a:endParaRPr>
          </a:p>
          <a:p>
            <a:pPr algn="just"/>
            <a:r>
              <a:rPr lang="es-ES" sz="2000" dirty="0">
                <a:solidFill>
                  <a:srgbClr val="004178"/>
                </a:solidFill>
              </a:rPr>
              <a:t>Conjunto de intervenciones públicas con carácter estratégico que serán evaluadas en   periodos gubernamentales, en el marco de los Planes Nacionales de Desarrollo.  </a:t>
            </a:r>
          </a:p>
        </p:txBody>
      </p:sp>
      <p:graphicFrame>
        <p:nvGraphicFramePr>
          <p:cNvPr id="13" name="3 Diagrama"/>
          <p:cNvGraphicFramePr/>
          <p:nvPr>
            <p:extLst>
              <p:ext uri="{D42A27DB-BD31-4B8C-83A1-F6EECF244321}">
                <p14:modId xmlns:p14="http://schemas.microsoft.com/office/powerpoint/2010/main" val="927299862"/>
              </p:ext>
            </p:extLst>
          </p:nvPr>
        </p:nvGraphicFramePr>
        <p:xfrm>
          <a:off x="1649760" y="1761108"/>
          <a:ext cx="8892480" cy="4476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260205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2FB2A5D-8F9B-467E-901C-CF5D3D277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04" y="1892823"/>
            <a:ext cx="3501736" cy="435133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025B19E-DFBC-42FD-ABC5-CFD8130541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3301" y="1308151"/>
            <a:ext cx="3742299" cy="482033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CC0C3A7-D2E8-45C0-96D9-84841324CB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2887" y="1902753"/>
            <a:ext cx="3501736" cy="4341407"/>
          </a:xfrm>
          <a:prstGeom prst="rect">
            <a:avLst/>
          </a:prstGeom>
        </p:spPr>
      </p:pic>
      <p:sp>
        <p:nvSpPr>
          <p:cNvPr id="15" name="1 Título">
            <a:extLst>
              <a:ext uri="{FF2B5EF4-FFF2-40B4-BE49-F238E27FC236}">
                <a16:creationId xmlns:a16="http://schemas.microsoft.com/office/drawing/2014/main" id="{83575AE1-37B9-485A-829F-AE00A411839A}"/>
              </a:ext>
            </a:extLst>
          </p:cNvPr>
          <p:cNvSpPr txBox="1">
            <a:spLocks/>
          </p:cNvSpPr>
          <p:nvPr/>
        </p:nvSpPr>
        <p:spPr>
          <a:xfrm>
            <a:off x="1524000" y="0"/>
            <a:ext cx="9144000" cy="10702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s-CR"/>
            </a:defPPr>
            <a:lvl1pPr algn="ctr"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s-MX" sz="1800" b="1" dirty="0"/>
          </a:p>
          <a:p>
            <a:r>
              <a:rPr lang="en-US" sz="1800" b="1" dirty="0"/>
              <a:t>Costa Rica-Sistema Nacional de Evaluación: Principales Herramientas</a:t>
            </a:r>
          </a:p>
          <a:p>
            <a:endParaRPr lang="es-MX" sz="1800" b="1" dirty="0"/>
          </a:p>
          <a:p>
            <a:r>
              <a:rPr lang="es-MX" sz="1800" b="1" dirty="0">
                <a:solidFill>
                  <a:schemeClr val="bg1"/>
                </a:solidFill>
              </a:rPr>
              <a:t>Tres Agendas Nacionales de Evaluación: periodo 2015-2026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37C49C16-9A72-48C4-A4AC-1E0200DFC6F2}"/>
              </a:ext>
            </a:extLst>
          </p:cNvPr>
          <p:cNvSpPr/>
          <p:nvPr/>
        </p:nvSpPr>
        <p:spPr>
          <a:xfrm>
            <a:off x="269204" y="1411379"/>
            <a:ext cx="3501736" cy="56457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2015-2018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5A516564-080A-4048-B7FF-BDF3EB063602}"/>
              </a:ext>
            </a:extLst>
          </p:cNvPr>
          <p:cNvSpPr/>
          <p:nvPr/>
        </p:nvSpPr>
        <p:spPr>
          <a:xfrm>
            <a:off x="3978138" y="1338182"/>
            <a:ext cx="3501736" cy="56457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dirty="0"/>
              <a:t>2015-2018</a:t>
            </a:r>
          </a:p>
        </p:txBody>
      </p:sp>
    </p:spTree>
    <p:extLst>
      <p:ext uri="{BB962C8B-B14F-4D97-AF65-F5344CB8AC3E}">
        <p14:creationId xmlns:p14="http://schemas.microsoft.com/office/powerpoint/2010/main" val="840736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ED99B6BE-55F6-428F-8DD4-81014E0D4D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0164" y="2236619"/>
            <a:ext cx="5465347" cy="4352400"/>
          </a:xfr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A5FF9D4-9137-4F47-926D-ADF02DA1C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987" y="387164"/>
            <a:ext cx="4698549" cy="161558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D36AFA0-170A-4B59-BB21-FEDFDEE015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1560" y="158490"/>
            <a:ext cx="4772891" cy="1719638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80314B8-1A23-4E1C-AF66-D9F2EFEE7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552" y="872216"/>
            <a:ext cx="1387321" cy="64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E065D6E-934E-A0B5-E0A4-4E17FDE642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4886" y="2231417"/>
            <a:ext cx="5465347" cy="435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689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4AB1E56-9AEB-44B3-90F1-0FF8B94C28B5}"/>
</file>

<file path=customXml/itemProps2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D0D6FF-5DC0-4A4C-B543-9E5307B25F01}">
  <ds:schemaRefs>
    <ds:schemaRef ds:uri="http://schemas.microsoft.com/office/infopath/2007/PartnerControls"/>
    <ds:schemaRef ds:uri="http://www.w3.org/XML/1998/namespace"/>
    <ds:schemaRef ds:uri="http://purl.org/dc/terms/"/>
    <ds:schemaRef ds:uri="http://purl.org/dc/dcmitype/"/>
    <ds:schemaRef ds:uri="d75abbe9-4b63-46ba-acaa-ae82d37ec5f4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9d5e6f84-5843-49cc-89a8-d7ee1a915182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1809</TotalTime>
  <Words>293</Words>
  <Application>Microsoft Macintosh PowerPoint</Application>
  <PresentationFormat>Panorámica</PresentationFormat>
  <Paragraphs>35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Roboto</vt:lpstr>
      <vt:lpstr>Calibri</vt:lpstr>
      <vt:lpstr>Proxima Nova</vt:lpstr>
      <vt:lpstr>Arial</vt:lpstr>
      <vt:lpstr>Office Theme</vt:lpstr>
      <vt:lpstr>Costa Rica Sistema Nacional de Evaluación   Eje A3:  Exploración de las herramientas de evaluación de los sistemas nacionales de evaluación: uso eficaz y oportunidad en los sistemas nacionales de evaluación </vt:lpstr>
      <vt:lpstr>Presentación de PowerPoint</vt:lpstr>
      <vt:lpstr>     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Joselyn Michelle Corrales Vallejo</cp:lastModifiedBy>
  <cp:revision>43</cp:revision>
  <dcterms:created xsi:type="dcterms:W3CDTF">2024-04-15T11:05:03Z</dcterms:created>
  <dcterms:modified xsi:type="dcterms:W3CDTF">2024-10-14T08:24:39Z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0x010100618C2D754CFBDC479F9C3F7079FAF270</vt:lpwstr>
  </property>
</Properties>
</file>