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sldIdLst>
    <p:sldId id="256" r:id="rId5"/>
    <p:sldId id="262" r:id="rId6"/>
    <p:sldId id="351" r:id="rId7"/>
    <p:sldId id="354" r:id="rId8"/>
    <p:sldId id="355" r:id="rId9"/>
    <p:sldId id="353" r:id="rId10"/>
  </p:sldIdLst>
  <p:sldSz cx="12192000" cy="6858000"/>
  <p:notesSz cx="6797675" cy="9926638"/>
  <p:embeddedFontLst>
    <p:embeddedFont>
      <p:font typeface="Helvetica" panose="020B0604020202020204" pitchFamily="34" charset="0"/>
      <p:regular r:id="rId11"/>
      <p:bold r:id="rId12"/>
      <p:italic r:id="rId13"/>
      <p:boldItalic r:id="rId14"/>
    </p:embeddedFont>
    <p:embeddedFont>
      <p:font typeface="Roboto" panose="02000000000000000000" pitchFamily="2" charset="0"/>
      <p:regular r:id="rId15"/>
      <p:bold r:id="rId16"/>
      <p:italic r:id="rId17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FA4"/>
    <a:srgbClr val="001A5E"/>
    <a:srgbClr val="523601"/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4CE5ED-8C47-4AD1-88B8-71F5E87E14E5}" v="6" dt="2024-10-10T10:44:21.9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blue and white background&#10;&#10;Description automatically generated">
            <a:extLst>
              <a:ext uri="{FF2B5EF4-FFF2-40B4-BE49-F238E27FC236}">
                <a16:creationId xmlns:a16="http://schemas.microsoft.com/office/drawing/2014/main" id="{60B8B4B6-5FF1-D842-1053-3468E90F6F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 descr="A blue and black background with circles&#10;&#10;Description automatically generated">
            <a:extLst>
              <a:ext uri="{FF2B5EF4-FFF2-40B4-BE49-F238E27FC236}">
                <a16:creationId xmlns:a16="http://schemas.microsoft.com/office/drawing/2014/main" id="{0263AF6F-82AD-7FEB-19D8-6A1A57A317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63508" y="6374568"/>
            <a:ext cx="2348294" cy="594901"/>
          </a:xfrm>
          <a:prstGeom prst="rect">
            <a:avLst/>
          </a:prstGeom>
        </p:spPr>
      </p:pic>
      <p:pic>
        <p:nvPicPr>
          <p:cNvPr id="14" name="Picture 13" descr="A blue and grey circle pattern&#10;&#10;Description automatically generated">
            <a:extLst>
              <a:ext uri="{FF2B5EF4-FFF2-40B4-BE49-F238E27FC236}">
                <a16:creationId xmlns:a16="http://schemas.microsoft.com/office/drawing/2014/main" id="{D80BED43-B362-9E4B-A376-EFFFAE9D046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45462" y="-225810"/>
            <a:ext cx="3030303" cy="808081"/>
          </a:xfrm>
          <a:prstGeom prst="rect">
            <a:avLst/>
          </a:prstGeom>
        </p:spPr>
      </p:pic>
      <p:pic>
        <p:nvPicPr>
          <p:cNvPr id="16" name="Picture 15" descr="A blue stars on a black background&#10;&#10;Description automatically generated">
            <a:extLst>
              <a:ext uri="{FF2B5EF4-FFF2-40B4-BE49-F238E27FC236}">
                <a16:creationId xmlns:a16="http://schemas.microsoft.com/office/drawing/2014/main" id="{3EC21F7C-7A4C-1A62-53D2-F0D8CDC1E6F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7132" y="198513"/>
            <a:ext cx="650968" cy="16382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001A5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E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978202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C</a:t>
            </a:r>
          </a:p>
        </p:txBody>
      </p:sp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white background&#10;&#10;Description automatically generated">
            <a:extLst>
              <a:ext uri="{FF2B5EF4-FFF2-40B4-BE49-F238E27FC236}">
                <a16:creationId xmlns:a16="http://schemas.microsoft.com/office/drawing/2014/main" id="{A5E19565-2C23-2383-172E-5F621104A5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001A5E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E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001A5E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ES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001A5E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1pPr>
            <a:lvl2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2pPr>
            <a:lvl3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3pPr>
            <a:lvl4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4pPr>
            <a:lvl5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E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B6DEA-3367-73B0-FBAF-0B6AE32F4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60653-10EE-0537-4507-C697DD7EC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C726C8-50D6-7BDB-0835-79180196F9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30332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C89D0ED-A2BA-0A4A-9860-68CA0997F974}" type="datetime1">
              <a:rPr lang="en-PH" smtClean="0"/>
              <a:t>01/11/2024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204C6-0ACE-E201-936B-DAF0E0DE1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398033-3CD9-C191-D3AB-CF2BED154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83A8-218E-D54B-A280-070B684E4AE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BE0F32-A970-2FE8-30C5-EB5FAE72447E}"/>
              </a:ext>
            </a:extLst>
          </p:cNvPr>
          <p:cNvSpPr/>
          <p:nvPr userDrawn="1"/>
        </p:nvSpPr>
        <p:spPr>
          <a:xfrm>
            <a:off x="0" y="-16426"/>
            <a:ext cx="12192000" cy="199305"/>
          </a:xfrm>
          <a:prstGeom prst="rect">
            <a:avLst/>
          </a:prstGeom>
          <a:solidFill>
            <a:srgbClr val="FFB3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368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A8CA8F-A65C-519D-BB96-B9984C88D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83A8-218E-D54B-A280-070B684E4AE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18A697E-A1E8-E8E4-E4FC-7329D2C74669}"/>
              </a:ext>
            </a:extLst>
          </p:cNvPr>
          <p:cNvSpPr/>
          <p:nvPr userDrawn="1"/>
        </p:nvSpPr>
        <p:spPr>
          <a:xfrm>
            <a:off x="0" y="-16426"/>
            <a:ext cx="12192000" cy="6269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B9EA6CC-FDE4-30A0-013A-2C9C86F7091C}"/>
              </a:ext>
            </a:extLst>
          </p:cNvPr>
          <p:cNvSpPr/>
          <p:nvPr userDrawn="1"/>
        </p:nvSpPr>
        <p:spPr>
          <a:xfrm>
            <a:off x="0" y="-16426"/>
            <a:ext cx="12192000" cy="199305"/>
          </a:xfrm>
          <a:prstGeom prst="rect">
            <a:avLst/>
          </a:prstGeom>
          <a:solidFill>
            <a:srgbClr val="FFB3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359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11/01/2024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‹#›</a:t>
            </a:fld>
            <a:endParaRPr lang="en-ES"/>
          </a:p>
        </p:txBody>
      </p:sp>
      <p:pic>
        <p:nvPicPr>
          <p:cNvPr id="9" name="Picture 8" descr="A yellow background with black spots&#10;&#10;Description automatically generated">
            <a:extLst>
              <a:ext uri="{FF2B5EF4-FFF2-40B4-BE49-F238E27FC236}">
                <a16:creationId xmlns:a16="http://schemas.microsoft.com/office/drawing/2014/main" id="{21A4B96A-47EA-FD35-51F2-AC3D154BBAE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blue sky with clouds&#10;&#10;Description automatically generated">
            <a:extLst>
              <a:ext uri="{FF2B5EF4-FFF2-40B4-BE49-F238E27FC236}">
                <a16:creationId xmlns:a16="http://schemas.microsoft.com/office/drawing/2014/main" id="{364E7F9C-90F7-D9B0-7C9A-4D38B6B757B3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63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youtu.be/lo20Uylefv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svg"/><Relationship Id="rId11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7" Type="http://schemas.openxmlformats.org/officeDocument/2006/relationships/image" Target="../media/image23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INCE</a:t>
            </a:r>
            <a:endParaRPr lang="en-E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1097246" y="3822256"/>
            <a:ext cx="9144000" cy="11139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sz="2000" b="0" dirty="0">
                <a:solidFill>
                  <a:srgbClr val="001A5E"/>
                </a:solidFill>
              </a:rPr>
              <a:t>Why is it unique?</a:t>
            </a:r>
            <a:endParaRPr lang="en-ES" sz="2000" b="0" dirty="0">
              <a:solidFill>
                <a:srgbClr val="001A5E"/>
              </a:solidFill>
            </a:endParaRP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21EAC21-F34C-2E79-F629-491094506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59" y="4521705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EBAE53-D184-1AB6-E787-8E3826A8AE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br>
              <a:rPr lang="de-DE" sz="1800" dirty="0">
                <a:effectLst/>
                <a:latin typeface="Helvetica" panose="020B0604020202020204" pitchFamily="34" charset="0"/>
                <a:ea typeface="Aptos" panose="020B0004020202020204" pitchFamily="34" charset="0"/>
              </a:rPr>
            </a:br>
            <a:r>
              <a:rPr lang="de-DE" dirty="0">
                <a:solidFill>
                  <a:srgbClr val="002FA4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Video </a:t>
            </a:r>
            <a:r>
              <a:rPr lang="de-DE" dirty="0" err="1">
                <a:solidFill>
                  <a:srgbClr val="002FA4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about</a:t>
            </a:r>
            <a:r>
              <a:rPr lang="de-DE" dirty="0">
                <a:solidFill>
                  <a:srgbClr val="002FA4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INCE</a:t>
            </a:r>
            <a:br>
              <a:rPr lang="de-DE" dirty="0">
                <a:solidFill>
                  <a:srgbClr val="002FA4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br>
              <a:rPr lang="de-DE" sz="2000" dirty="0">
                <a:solidFill>
                  <a:srgbClr val="002FA4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br>
              <a:rPr lang="de-DE" sz="2000" dirty="0">
                <a:solidFill>
                  <a:srgbClr val="002FA4"/>
                </a:solidFill>
              </a:rPr>
            </a:br>
            <a:br>
              <a:rPr lang="de-DE" dirty="0">
                <a:solidFill>
                  <a:srgbClr val="002FA4"/>
                </a:solidFill>
              </a:rPr>
            </a:br>
            <a:br>
              <a:rPr lang="de-DE" dirty="0">
                <a:solidFill>
                  <a:srgbClr val="002FA4"/>
                </a:solidFill>
              </a:rPr>
            </a:br>
            <a:endParaRPr lang="en-US" dirty="0">
              <a:solidFill>
                <a:srgbClr val="002FA4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7EC188E-99B6-D680-843A-4AEE9D10BA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800" y="4643216"/>
            <a:ext cx="2126458" cy="2071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950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64205CAF-98A1-C970-53FA-4D67F46BC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311" y="1612238"/>
            <a:ext cx="1041799" cy="1081516"/>
          </a:xfrm>
          <a:prstGeom prst="rect">
            <a:avLst/>
          </a:prstGeom>
        </p:spPr>
      </p:pic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BC1F04AF-938E-FDE2-505C-DE1B7C0514B1}"/>
              </a:ext>
            </a:extLst>
          </p:cNvPr>
          <p:cNvSpPr/>
          <p:nvPr/>
        </p:nvSpPr>
        <p:spPr>
          <a:xfrm>
            <a:off x="1773829" y="1550682"/>
            <a:ext cx="8093798" cy="1184311"/>
          </a:xfrm>
          <a:prstGeom prst="roundRect">
            <a:avLst/>
          </a:prstGeom>
          <a:noFill/>
          <a:ln w="28575">
            <a:solidFill>
              <a:srgbClr val="001A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		</a:t>
            </a:r>
            <a:r>
              <a:rPr lang="de-DE" sz="2400" b="1" dirty="0">
                <a:solidFill>
                  <a:srgbClr val="001A5E"/>
                </a:solidFill>
              </a:rPr>
              <a:t>National </a:t>
            </a:r>
            <a:r>
              <a:rPr lang="de-DE" sz="2400" b="1" dirty="0" err="1">
                <a:solidFill>
                  <a:srgbClr val="001A5E"/>
                </a:solidFill>
              </a:rPr>
              <a:t>networks</a:t>
            </a:r>
            <a:r>
              <a:rPr lang="de-DE" sz="2400" b="1" dirty="0">
                <a:solidFill>
                  <a:srgbClr val="001A5E"/>
                </a:solidFill>
              </a:rPr>
              <a:t> 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0292348-4E21-9BAA-BE57-8236CE90D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solidFill>
                  <a:srgbClr val="001A5E"/>
                </a:solidFill>
              </a:rPr>
              <a:t>Why</a:t>
            </a:r>
            <a:r>
              <a:rPr lang="de-DE" dirty="0">
                <a:solidFill>
                  <a:srgbClr val="001A5E"/>
                </a:solidFill>
              </a:rPr>
              <a:t> </a:t>
            </a:r>
            <a:r>
              <a:rPr lang="de-DE" dirty="0" err="1">
                <a:solidFill>
                  <a:srgbClr val="001A5E"/>
                </a:solidFill>
              </a:rPr>
              <a:t>is</a:t>
            </a:r>
            <a:r>
              <a:rPr lang="de-DE" dirty="0">
                <a:solidFill>
                  <a:srgbClr val="001A5E"/>
                </a:solidFill>
              </a:rPr>
              <a:t> INCE </a:t>
            </a:r>
            <a:r>
              <a:rPr lang="de-DE" dirty="0" err="1">
                <a:solidFill>
                  <a:srgbClr val="001A5E"/>
                </a:solidFill>
              </a:rPr>
              <a:t>unique</a:t>
            </a:r>
            <a:endParaRPr lang="de-DE" dirty="0">
              <a:solidFill>
                <a:srgbClr val="001A5E"/>
              </a:solidFill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23AED5D-4A54-DE87-A73C-772BA5275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83A8-218E-D54B-A280-070B684E4AE3}" type="slidenum">
              <a:rPr lang="en-US" smtClean="0"/>
              <a:t>3</a:t>
            </a:fld>
            <a:endParaRPr lang="en-US"/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0E84D65A-8B54-20A0-9AAD-D351C91293AC}"/>
              </a:ext>
            </a:extLst>
          </p:cNvPr>
          <p:cNvSpPr/>
          <p:nvPr/>
        </p:nvSpPr>
        <p:spPr>
          <a:xfrm>
            <a:off x="1773829" y="3138825"/>
            <a:ext cx="8093798" cy="1184311"/>
          </a:xfrm>
          <a:prstGeom prst="roundRect">
            <a:avLst/>
          </a:prstGeom>
          <a:noFill/>
          <a:ln w="28575">
            <a:solidFill>
              <a:srgbClr val="001A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de-DE" sz="2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		</a:t>
            </a:r>
            <a:r>
              <a:rPr lang="de-DE" sz="2400" b="1" dirty="0">
                <a:solidFill>
                  <a:srgbClr val="001A5E"/>
                </a:solidFill>
              </a:rPr>
              <a:t>Regional network and </a:t>
            </a:r>
          </a:p>
          <a:p>
            <a:r>
              <a:rPr lang="de-DE" sz="2400" b="1" dirty="0">
                <a:solidFill>
                  <a:srgbClr val="001A5E"/>
                </a:solidFill>
              </a:rPr>
              <a:t>		peer-</a:t>
            </a:r>
            <a:r>
              <a:rPr lang="de-DE" sz="2400" b="1" dirty="0" err="1">
                <a:solidFill>
                  <a:srgbClr val="001A5E"/>
                </a:solidFill>
              </a:rPr>
              <a:t>to</a:t>
            </a:r>
            <a:r>
              <a:rPr lang="de-DE" sz="2400" b="1" dirty="0">
                <a:solidFill>
                  <a:srgbClr val="001A5E"/>
                </a:solidFill>
              </a:rPr>
              <a:t> peer-</a:t>
            </a:r>
            <a:r>
              <a:rPr lang="de-DE" sz="2400" b="1" dirty="0" err="1">
                <a:solidFill>
                  <a:srgbClr val="001A5E"/>
                </a:solidFill>
              </a:rPr>
              <a:t>learning</a:t>
            </a:r>
            <a:endParaRPr lang="de-DE" sz="2400" b="1" dirty="0">
              <a:solidFill>
                <a:srgbClr val="001A5E"/>
              </a:solidFill>
            </a:endParaRPr>
          </a:p>
          <a:p>
            <a:endParaRPr lang="de-DE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ED401166-4582-9A2B-85E4-58C7B9B0EC95}"/>
              </a:ext>
            </a:extLst>
          </p:cNvPr>
          <p:cNvSpPr/>
          <p:nvPr/>
        </p:nvSpPr>
        <p:spPr>
          <a:xfrm>
            <a:off x="1773829" y="4726968"/>
            <a:ext cx="8093798" cy="1184311"/>
          </a:xfrm>
          <a:prstGeom prst="roundRect">
            <a:avLst/>
          </a:prstGeom>
          <a:noFill/>
          <a:ln w="28575">
            <a:solidFill>
              <a:srgbClr val="001A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		</a:t>
            </a:r>
            <a:r>
              <a:rPr lang="de-DE" sz="2400" b="1" dirty="0" err="1">
                <a:solidFill>
                  <a:srgbClr val="001A5E"/>
                </a:solidFill>
              </a:rPr>
              <a:t>Openly</a:t>
            </a:r>
            <a:r>
              <a:rPr lang="de-DE" sz="2400" b="1" dirty="0">
                <a:solidFill>
                  <a:srgbClr val="001A5E"/>
                </a:solidFill>
              </a:rPr>
              <a:t> </a:t>
            </a:r>
            <a:r>
              <a:rPr lang="de-DE" sz="2400" b="1" dirty="0" err="1">
                <a:solidFill>
                  <a:srgbClr val="001A5E"/>
                </a:solidFill>
              </a:rPr>
              <a:t>accessible</a:t>
            </a:r>
            <a:r>
              <a:rPr lang="de-DE" sz="2400" b="1" dirty="0">
                <a:solidFill>
                  <a:srgbClr val="001A5E"/>
                </a:solidFill>
              </a:rPr>
              <a:t> </a:t>
            </a:r>
            <a:r>
              <a:rPr lang="de-DE" sz="2400" b="1" dirty="0" err="1">
                <a:solidFill>
                  <a:srgbClr val="001A5E"/>
                </a:solidFill>
              </a:rPr>
              <a:t>data</a:t>
            </a:r>
            <a:br>
              <a:rPr lang="de-DE" sz="2400" b="1" dirty="0">
                <a:solidFill>
                  <a:srgbClr val="001A5E"/>
                </a:solidFill>
              </a:rPr>
            </a:br>
            <a:r>
              <a:rPr lang="de-DE" sz="2400" b="1" dirty="0">
                <a:solidFill>
                  <a:srgbClr val="001A5E"/>
                </a:solidFill>
              </a:rPr>
              <a:t>		</a:t>
            </a:r>
            <a:r>
              <a:rPr lang="de-DE" sz="1400" dirty="0">
                <a:solidFill>
                  <a:srgbClr val="001A5E"/>
                </a:solidFill>
              </a:rPr>
              <a:t>(</a:t>
            </a:r>
            <a:r>
              <a:rPr lang="de-DE" sz="1400" dirty="0" err="1">
                <a:solidFill>
                  <a:srgbClr val="001A5E"/>
                </a:solidFill>
              </a:rPr>
              <a:t>guiding</a:t>
            </a:r>
            <a:r>
              <a:rPr lang="de-DE" sz="1400" dirty="0">
                <a:solidFill>
                  <a:srgbClr val="001A5E"/>
                </a:solidFill>
              </a:rPr>
              <a:t> ECD </a:t>
            </a:r>
            <a:r>
              <a:rPr lang="de-DE" sz="1400" dirty="0" err="1">
                <a:solidFill>
                  <a:srgbClr val="001A5E"/>
                </a:solidFill>
              </a:rPr>
              <a:t>work</a:t>
            </a:r>
            <a:r>
              <a:rPr lang="de-DE" sz="1400" dirty="0">
                <a:solidFill>
                  <a:srgbClr val="001A5E"/>
                </a:solidFill>
              </a:rPr>
              <a:t>, NES-</a:t>
            </a:r>
            <a:r>
              <a:rPr lang="de-DE" sz="1400" dirty="0" err="1">
                <a:solidFill>
                  <a:srgbClr val="001A5E"/>
                </a:solidFill>
              </a:rPr>
              <a:t>baseline</a:t>
            </a:r>
            <a:r>
              <a:rPr lang="de-DE" sz="1400" dirty="0">
                <a:solidFill>
                  <a:srgbClr val="001A5E"/>
                </a:solidFill>
              </a:rPr>
              <a:t>, </a:t>
            </a:r>
            <a:br>
              <a:rPr lang="de-DE" sz="1400" dirty="0">
                <a:solidFill>
                  <a:srgbClr val="001A5E"/>
                </a:solidFill>
              </a:rPr>
            </a:br>
            <a:r>
              <a:rPr lang="de-DE" sz="1400" dirty="0">
                <a:solidFill>
                  <a:srgbClr val="001A5E"/>
                </a:solidFill>
              </a:rPr>
              <a:t>		</a:t>
            </a:r>
            <a:r>
              <a:rPr lang="de-DE" sz="1400" dirty="0" err="1">
                <a:solidFill>
                  <a:srgbClr val="001A5E"/>
                </a:solidFill>
              </a:rPr>
              <a:t>useful</a:t>
            </a:r>
            <a:r>
              <a:rPr lang="de-DE" sz="1400" dirty="0">
                <a:solidFill>
                  <a:srgbClr val="001A5E"/>
                </a:solidFill>
              </a:rPr>
              <a:t> </a:t>
            </a:r>
            <a:r>
              <a:rPr lang="de-DE" sz="1400" dirty="0" err="1">
                <a:solidFill>
                  <a:srgbClr val="001A5E"/>
                </a:solidFill>
              </a:rPr>
              <a:t>for</a:t>
            </a:r>
            <a:r>
              <a:rPr lang="de-DE" sz="1400" dirty="0">
                <a:solidFill>
                  <a:srgbClr val="001A5E"/>
                </a:solidFill>
              </a:rPr>
              <a:t> </a:t>
            </a:r>
            <a:r>
              <a:rPr lang="de-DE" sz="1400" dirty="0" err="1">
                <a:solidFill>
                  <a:srgbClr val="001A5E"/>
                </a:solidFill>
              </a:rPr>
              <a:t>academic</a:t>
            </a:r>
            <a:r>
              <a:rPr lang="de-DE" sz="1400" dirty="0">
                <a:solidFill>
                  <a:srgbClr val="001A5E"/>
                </a:solidFill>
              </a:rPr>
              <a:t> </a:t>
            </a:r>
            <a:r>
              <a:rPr lang="de-DE" sz="1400" dirty="0" err="1">
                <a:solidFill>
                  <a:srgbClr val="001A5E"/>
                </a:solidFill>
              </a:rPr>
              <a:t>work</a:t>
            </a:r>
            <a:r>
              <a:rPr lang="de-DE" sz="1400" dirty="0">
                <a:solidFill>
                  <a:srgbClr val="001A5E"/>
                </a:solidFill>
              </a:rPr>
              <a:t> on NES etc.)</a:t>
            </a:r>
          </a:p>
        </p:txBody>
      </p:sp>
      <p:pic>
        <p:nvPicPr>
          <p:cNvPr id="18" name="Grafik 17" descr="Marke 3 mit einfarbiger Füllung">
            <a:extLst>
              <a:ext uri="{FF2B5EF4-FFF2-40B4-BE49-F238E27FC236}">
                <a16:creationId xmlns:a16="http://schemas.microsoft.com/office/drawing/2014/main" id="{84C19A59-804E-5DB9-0A64-7F5BCE4987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87683" y="4861923"/>
            <a:ext cx="914400" cy="914400"/>
          </a:xfrm>
          <a:prstGeom prst="rect">
            <a:avLst/>
          </a:prstGeom>
        </p:spPr>
      </p:pic>
      <p:pic>
        <p:nvPicPr>
          <p:cNvPr id="20" name="Grafik 19" descr="Marke 1 mit einfarbiger Füllung">
            <a:extLst>
              <a:ext uri="{FF2B5EF4-FFF2-40B4-BE49-F238E27FC236}">
                <a16:creationId xmlns:a16="http://schemas.microsoft.com/office/drawing/2014/main" id="{5E97503C-ABA4-71F9-0584-A666E7768E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87683" y="1698669"/>
            <a:ext cx="914400" cy="914400"/>
          </a:xfrm>
          <a:prstGeom prst="rect">
            <a:avLst/>
          </a:prstGeom>
        </p:spPr>
      </p:pic>
      <p:pic>
        <p:nvPicPr>
          <p:cNvPr id="22" name="Grafik 21" descr="Abzeichen mit einfarbiger Füllung">
            <a:extLst>
              <a:ext uri="{FF2B5EF4-FFF2-40B4-BE49-F238E27FC236}">
                <a16:creationId xmlns:a16="http://schemas.microsoft.com/office/drawing/2014/main" id="{B8768BC9-F18C-B55E-E3AC-A33AEFF163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087683" y="3255674"/>
            <a:ext cx="914400" cy="914400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8B8FD9E2-CAD2-8144-3293-A16AA683682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92085" y="3190222"/>
            <a:ext cx="2037030" cy="1109891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D3329E9D-1026-1F65-3578-0A43482A1CB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93456" y="4771051"/>
            <a:ext cx="1635659" cy="110182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7C11B4A-E92B-F78C-C88B-056AA97BFF9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76055" y="5124893"/>
            <a:ext cx="1718030" cy="1673852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7A754188-364E-5252-4763-0EC8016A8A66}"/>
              </a:ext>
            </a:extLst>
          </p:cNvPr>
          <p:cNvSpPr txBox="1"/>
          <p:nvPr/>
        </p:nvSpPr>
        <p:spPr>
          <a:xfrm>
            <a:off x="10380170" y="4667693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t" anchorCtr="0">
            <a:normAutofit/>
          </a:bodyPr>
          <a:lstStyle/>
          <a:p>
            <a:pPr algn="l"/>
            <a:r>
              <a:rPr lang="de-DE" sz="2000" dirty="0"/>
              <a:t>i</a:t>
            </a:r>
            <a:r>
              <a:rPr lang="de-DE" sz="2000" b="0" dirty="0"/>
              <a:t>nceval.org</a:t>
            </a:r>
          </a:p>
        </p:txBody>
      </p:sp>
    </p:spTree>
    <p:extLst>
      <p:ext uri="{BB962C8B-B14F-4D97-AF65-F5344CB8AC3E}">
        <p14:creationId xmlns:p14="http://schemas.microsoft.com/office/powerpoint/2010/main" val="1805200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 descr="Pfeil mit einer Linie: Kurve im Uhrzeigersinn mit einfarbiger Füllung">
            <a:extLst>
              <a:ext uri="{FF2B5EF4-FFF2-40B4-BE49-F238E27FC236}">
                <a16:creationId xmlns:a16="http://schemas.microsoft.com/office/drawing/2014/main" id="{D65337CA-B475-7086-E084-71008B8877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838441">
            <a:off x="2896275" y="783103"/>
            <a:ext cx="851027" cy="148258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09C8909-E6C5-53C6-CDB6-6B3E48F0FF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8384" y="2033516"/>
            <a:ext cx="4438907" cy="267538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E994DA8-07A7-4A19-3CB8-FF56B14EE8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7064" y="4775168"/>
            <a:ext cx="928469" cy="1052532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Page</a:t>
            </a:r>
            <a:r>
              <a:rPr lang="de-DE" altLang="de-DE"/>
              <a:t> </a:t>
            </a:r>
            <a:fld id="{E0053234-328C-4C0E-A21F-8A8705A9C04D}" type="slidenum">
              <a:rPr lang="de-DE" altLang="de-DE" smtClean="0"/>
              <a:pPr/>
              <a:t>4</a:t>
            </a:fld>
            <a:endParaRPr lang="de-DE" alt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823980" y="286164"/>
            <a:ext cx="7260880" cy="601662"/>
          </a:xfrm>
        </p:spPr>
        <p:txBody>
          <a:bodyPr>
            <a:normAutofit/>
          </a:bodyPr>
          <a:lstStyle/>
          <a:p>
            <a:pPr algn="ctr"/>
            <a:r>
              <a:rPr lang="de-DE" sz="3600" dirty="0" err="1">
                <a:solidFill>
                  <a:srgbClr val="001A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Applying</a:t>
            </a:r>
            <a:r>
              <a:rPr lang="de-DE" sz="3600" dirty="0">
                <a:solidFill>
                  <a:srgbClr val="001A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 err="1">
                <a:solidFill>
                  <a:srgbClr val="001A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3600" dirty="0">
                <a:solidFill>
                  <a:srgbClr val="001A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INCE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4294967295"/>
          </p:nvPr>
        </p:nvSpPr>
        <p:spPr>
          <a:xfrm>
            <a:off x="0" y="6537325"/>
            <a:ext cx="1181100" cy="365125"/>
          </a:xfrm>
          <a:prstGeom prst="rect">
            <a:avLst/>
          </a:prstGeom>
        </p:spPr>
        <p:txBody>
          <a:bodyPr/>
          <a:lstStyle/>
          <a:p>
            <a:fld id="{13DB7A60-55D9-4EF2-A013-B022B3DB2A10}" type="datetime1">
              <a:rPr lang="de-DE" altLang="de-DE" smtClean="0"/>
              <a:pPr/>
              <a:t>01.11.2024</a:t>
            </a:fld>
            <a:endParaRPr lang="de-DE" altLang="de-DE" dirty="0"/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EED4219C-4C4C-756C-2A6A-70967AD078AD}"/>
              </a:ext>
            </a:extLst>
          </p:cNvPr>
          <p:cNvSpPr/>
          <p:nvPr/>
        </p:nvSpPr>
        <p:spPr>
          <a:xfrm>
            <a:off x="480859" y="1316187"/>
            <a:ext cx="1652787" cy="1173018"/>
          </a:xfrm>
          <a:prstGeom prst="roundRect">
            <a:avLst/>
          </a:prstGeom>
          <a:noFill/>
          <a:ln>
            <a:solidFill>
              <a:srgbClr val="002F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rgbClr val="002FA4"/>
                </a:solidFill>
              </a:rPr>
              <a:t>Workshop </a:t>
            </a:r>
            <a:r>
              <a:rPr lang="de-DE" sz="1400" b="1" dirty="0" err="1">
                <a:solidFill>
                  <a:srgbClr val="002FA4"/>
                </a:solidFill>
              </a:rPr>
              <a:t>with</a:t>
            </a:r>
            <a:r>
              <a:rPr lang="de-DE" sz="1400" b="1" dirty="0">
                <a:solidFill>
                  <a:srgbClr val="002FA4"/>
                </a:solidFill>
              </a:rPr>
              <a:t> National Evaluation Entity on </a:t>
            </a:r>
            <a:r>
              <a:rPr lang="de-DE" sz="1400" b="1" dirty="0" err="1">
                <a:solidFill>
                  <a:srgbClr val="002FA4"/>
                </a:solidFill>
              </a:rPr>
              <a:t>the</a:t>
            </a:r>
            <a:r>
              <a:rPr lang="de-DE" sz="1400" b="1" dirty="0">
                <a:solidFill>
                  <a:srgbClr val="002FA4"/>
                </a:solidFill>
              </a:rPr>
              <a:t> INCE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165D7400-C664-60BB-F2B5-8F37E03FBC9D}"/>
              </a:ext>
            </a:extLst>
          </p:cNvPr>
          <p:cNvSpPr/>
          <p:nvPr/>
        </p:nvSpPr>
        <p:spPr>
          <a:xfrm>
            <a:off x="4762982" y="1181042"/>
            <a:ext cx="1652787" cy="1173018"/>
          </a:xfrm>
          <a:prstGeom prst="roundRect">
            <a:avLst/>
          </a:prstGeom>
          <a:noFill/>
          <a:ln w="28575">
            <a:solidFill>
              <a:srgbClr val="001A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rgbClr val="001A5E"/>
                </a:solidFill>
              </a:rPr>
              <a:t>Data </a:t>
            </a:r>
            <a:r>
              <a:rPr lang="de-DE" sz="1400" b="1" dirty="0" err="1">
                <a:solidFill>
                  <a:srgbClr val="001A5E"/>
                </a:solidFill>
              </a:rPr>
              <a:t>collection</a:t>
            </a:r>
            <a:r>
              <a:rPr lang="de-DE" sz="1400" b="1" dirty="0">
                <a:solidFill>
                  <a:srgbClr val="001A5E"/>
                </a:solidFill>
              </a:rPr>
              <a:t> </a:t>
            </a:r>
            <a:r>
              <a:rPr lang="de-DE" sz="1400" b="1" dirty="0" err="1">
                <a:solidFill>
                  <a:srgbClr val="001A5E"/>
                </a:solidFill>
              </a:rPr>
              <a:t>among</a:t>
            </a:r>
            <a:r>
              <a:rPr lang="de-DE" sz="1400" b="1" dirty="0">
                <a:solidFill>
                  <a:srgbClr val="001A5E"/>
                </a:solidFill>
              </a:rPr>
              <a:t> different </a:t>
            </a:r>
            <a:r>
              <a:rPr lang="de-DE" sz="1400" b="1" dirty="0" err="1">
                <a:solidFill>
                  <a:srgbClr val="001A5E"/>
                </a:solidFill>
              </a:rPr>
              <a:t>stakeholders</a:t>
            </a:r>
            <a:endParaRPr lang="de-DE" sz="1400" b="1" dirty="0">
              <a:solidFill>
                <a:srgbClr val="001A5E"/>
              </a:solidFill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7667EB6B-0A25-E5A7-7415-CA7D39DB8209}"/>
              </a:ext>
            </a:extLst>
          </p:cNvPr>
          <p:cNvSpPr/>
          <p:nvPr/>
        </p:nvSpPr>
        <p:spPr>
          <a:xfrm>
            <a:off x="7690662" y="2992598"/>
            <a:ext cx="1652787" cy="1173018"/>
          </a:xfrm>
          <a:prstGeom prst="roundRect">
            <a:avLst/>
          </a:prstGeom>
          <a:noFill/>
          <a:ln w="28575">
            <a:solidFill>
              <a:srgbClr val="001A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rgbClr val="001A5E"/>
                </a:solidFill>
              </a:rPr>
              <a:t>Data </a:t>
            </a:r>
            <a:r>
              <a:rPr lang="de-DE" sz="1400" b="1" dirty="0" err="1">
                <a:solidFill>
                  <a:srgbClr val="001A5E"/>
                </a:solidFill>
              </a:rPr>
              <a:t>analysis</a:t>
            </a:r>
            <a:endParaRPr lang="de-DE" sz="1400" b="1" dirty="0">
              <a:solidFill>
                <a:srgbClr val="001A5E"/>
              </a:solidFill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AA0B7380-930C-3C7C-D958-05CA97864478}"/>
              </a:ext>
            </a:extLst>
          </p:cNvPr>
          <p:cNvSpPr/>
          <p:nvPr/>
        </p:nvSpPr>
        <p:spPr>
          <a:xfrm>
            <a:off x="4767548" y="4636242"/>
            <a:ext cx="1652787" cy="1173018"/>
          </a:xfrm>
          <a:prstGeom prst="roundRect">
            <a:avLst/>
          </a:prstGeom>
          <a:noFill/>
          <a:ln w="28575">
            <a:solidFill>
              <a:srgbClr val="001A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rgbClr val="001A5E"/>
                </a:solidFill>
              </a:rPr>
              <a:t>INCE </a:t>
            </a:r>
            <a:r>
              <a:rPr lang="de-DE" sz="1400" b="1" dirty="0" err="1">
                <a:solidFill>
                  <a:srgbClr val="001A5E"/>
                </a:solidFill>
              </a:rPr>
              <a:t>results</a:t>
            </a:r>
            <a:r>
              <a:rPr lang="de-DE" sz="1400" b="1" dirty="0">
                <a:solidFill>
                  <a:srgbClr val="001A5E"/>
                </a:solidFill>
              </a:rPr>
              <a:t> </a:t>
            </a:r>
            <a:r>
              <a:rPr lang="de-DE" sz="1400" b="1" dirty="0" err="1">
                <a:solidFill>
                  <a:srgbClr val="001A5E"/>
                </a:solidFill>
              </a:rPr>
              <a:t>shared</a:t>
            </a:r>
            <a:r>
              <a:rPr lang="de-DE" sz="1400" b="1" dirty="0">
                <a:solidFill>
                  <a:srgbClr val="001A5E"/>
                </a:solidFill>
              </a:rPr>
              <a:t> </a:t>
            </a:r>
            <a:r>
              <a:rPr lang="de-DE" sz="1400" b="1" dirty="0" err="1">
                <a:solidFill>
                  <a:srgbClr val="001A5E"/>
                </a:solidFill>
              </a:rPr>
              <a:t>with</a:t>
            </a:r>
            <a:r>
              <a:rPr lang="de-DE" sz="1400" b="1" dirty="0">
                <a:solidFill>
                  <a:srgbClr val="001A5E"/>
                </a:solidFill>
              </a:rPr>
              <a:t> National Evaluation Entity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41557AE4-1E7E-E6AE-A422-B6F7566FB46D}"/>
              </a:ext>
            </a:extLst>
          </p:cNvPr>
          <p:cNvSpPr/>
          <p:nvPr/>
        </p:nvSpPr>
        <p:spPr>
          <a:xfrm>
            <a:off x="2140221" y="2995499"/>
            <a:ext cx="1652787" cy="1173018"/>
          </a:xfrm>
          <a:prstGeom prst="roundRect">
            <a:avLst/>
          </a:prstGeom>
          <a:noFill/>
          <a:ln w="28575">
            <a:solidFill>
              <a:srgbClr val="001A5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>
                <a:solidFill>
                  <a:srgbClr val="001A5E"/>
                </a:solidFill>
              </a:rPr>
              <a:t>Workshop on </a:t>
            </a:r>
            <a:r>
              <a:rPr lang="de-DE" sz="1400" b="1" dirty="0" err="1">
                <a:solidFill>
                  <a:srgbClr val="001A5E"/>
                </a:solidFill>
              </a:rPr>
              <a:t>the</a:t>
            </a:r>
            <a:r>
              <a:rPr lang="de-DE" sz="1400" b="1" dirty="0">
                <a:solidFill>
                  <a:srgbClr val="001A5E"/>
                </a:solidFill>
              </a:rPr>
              <a:t> INCE </a:t>
            </a:r>
            <a:r>
              <a:rPr lang="de-DE" sz="1400" b="1" dirty="0" err="1">
                <a:solidFill>
                  <a:srgbClr val="001A5E"/>
                </a:solidFill>
              </a:rPr>
              <a:t>results</a:t>
            </a:r>
            <a:r>
              <a:rPr lang="de-DE" sz="1400" b="1" dirty="0">
                <a:solidFill>
                  <a:srgbClr val="001A5E"/>
                </a:solidFill>
              </a:rPr>
              <a:t> and </a:t>
            </a:r>
            <a:r>
              <a:rPr lang="de-DE" sz="1400" b="1" dirty="0" err="1">
                <a:solidFill>
                  <a:srgbClr val="001A5E"/>
                </a:solidFill>
              </a:rPr>
              <a:t>their</a:t>
            </a:r>
            <a:r>
              <a:rPr lang="de-DE" sz="1400" b="1" dirty="0">
                <a:solidFill>
                  <a:srgbClr val="001A5E"/>
                </a:solidFill>
              </a:rPr>
              <a:t> </a:t>
            </a:r>
            <a:r>
              <a:rPr lang="de-DE" sz="1400" b="1" dirty="0" err="1">
                <a:solidFill>
                  <a:srgbClr val="001A5E"/>
                </a:solidFill>
              </a:rPr>
              <a:t>use</a:t>
            </a:r>
            <a:r>
              <a:rPr lang="de-DE" sz="1400" b="1" dirty="0">
                <a:solidFill>
                  <a:srgbClr val="001A5E"/>
                </a:solidFill>
              </a:rPr>
              <a:t> </a:t>
            </a:r>
            <a:r>
              <a:rPr lang="de-DE" sz="1400" b="1" dirty="0" err="1">
                <a:solidFill>
                  <a:srgbClr val="001A5E"/>
                </a:solidFill>
              </a:rPr>
              <a:t>with</a:t>
            </a:r>
            <a:r>
              <a:rPr lang="de-DE" sz="1400" b="1" dirty="0">
                <a:solidFill>
                  <a:srgbClr val="001A5E"/>
                </a:solidFill>
              </a:rPr>
              <a:t> different </a:t>
            </a:r>
            <a:r>
              <a:rPr lang="de-DE" sz="1400" b="1" dirty="0" err="1">
                <a:solidFill>
                  <a:srgbClr val="001A5E"/>
                </a:solidFill>
              </a:rPr>
              <a:t>stakeholders</a:t>
            </a:r>
            <a:endParaRPr lang="de-DE" sz="1400" b="1" dirty="0">
              <a:solidFill>
                <a:srgbClr val="001A5E"/>
              </a:solidFill>
            </a:endParaRPr>
          </a:p>
        </p:txBody>
      </p:sp>
      <p:pic>
        <p:nvPicPr>
          <p:cNvPr id="17" name="Grafik 16" descr="Pfeil mit einer Linie: Kurve im Uhrzeigersinn mit einfarbiger Füllung">
            <a:extLst>
              <a:ext uri="{FF2B5EF4-FFF2-40B4-BE49-F238E27FC236}">
                <a16:creationId xmlns:a16="http://schemas.microsoft.com/office/drawing/2014/main" id="{1569A60C-FB17-3086-B570-66FE4F6E57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9271727">
            <a:off x="7209087" y="1406382"/>
            <a:ext cx="1131498" cy="1288193"/>
          </a:xfrm>
          <a:prstGeom prst="rect">
            <a:avLst/>
          </a:prstGeom>
        </p:spPr>
      </p:pic>
      <p:pic>
        <p:nvPicPr>
          <p:cNvPr id="18" name="Grafik 17" descr="Pfeil mit einer Linie: Kurve im Uhrzeigersinn mit einfarbiger Füllung">
            <a:extLst>
              <a:ext uri="{FF2B5EF4-FFF2-40B4-BE49-F238E27FC236}">
                <a16:creationId xmlns:a16="http://schemas.microsoft.com/office/drawing/2014/main" id="{A4C9AF46-5152-1603-E3AF-02D73A4EAE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5816726">
            <a:off x="6927877" y="4596377"/>
            <a:ext cx="1243168" cy="1243168"/>
          </a:xfrm>
          <a:prstGeom prst="rect">
            <a:avLst/>
          </a:prstGeom>
        </p:spPr>
      </p:pic>
      <p:pic>
        <p:nvPicPr>
          <p:cNvPr id="19" name="Grafik 18" descr="Pfeil mit einer Linie: Kurve im Uhrzeigersinn mit einfarbiger Füllung">
            <a:extLst>
              <a:ext uri="{FF2B5EF4-FFF2-40B4-BE49-F238E27FC236}">
                <a16:creationId xmlns:a16="http://schemas.microsoft.com/office/drawing/2014/main" id="{68293649-6E1C-A806-19D4-74CF3FFC9F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9399413">
            <a:off x="2936384" y="4518721"/>
            <a:ext cx="1236785" cy="1408061"/>
          </a:xfrm>
          <a:prstGeom prst="rect">
            <a:avLst/>
          </a:prstGeom>
        </p:spPr>
      </p:pic>
      <p:pic>
        <p:nvPicPr>
          <p:cNvPr id="22" name="Grafik 21" descr="Pfeil mit einer Linie: Kurve im Uhrzeigersinn mit einfarbiger Füllung">
            <a:extLst>
              <a:ext uri="{FF2B5EF4-FFF2-40B4-BE49-F238E27FC236}">
                <a16:creationId xmlns:a16="http://schemas.microsoft.com/office/drawing/2014/main" id="{456AA140-4C29-352A-B800-82AF10BAA8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4600554">
            <a:off x="2781971" y="1629940"/>
            <a:ext cx="1279487" cy="1279487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ACE59F28-BB63-1251-B69D-660C216F8D0F}"/>
              </a:ext>
            </a:extLst>
          </p:cNvPr>
          <p:cNvSpPr txBox="1"/>
          <p:nvPr/>
        </p:nvSpPr>
        <p:spPr>
          <a:xfrm rot="18698972">
            <a:off x="2291211" y="2019131"/>
            <a:ext cx="16033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i="1" dirty="0" err="1">
                <a:solidFill>
                  <a:srgbClr val="001A5E"/>
                </a:solidFill>
              </a:rPr>
              <a:t>every</a:t>
            </a:r>
            <a:r>
              <a:rPr lang="de-DE" sz="1600" i="1" dirty="0">
                <a:solidFill>
                  <a:srgbClr val="001A5E"/>
                </a:solidFill>
              </a:rPr>
              <a:t> </a:t>
            </a:r>
            <a:r>
              <a:rPr lang="de-DE" sz="1600" i="1" dirty="0" err="1">
                <a:solidFill>
                  <a:srgbClr val="001A5E"/>
                </a:solidFill>
              </a:rPr>
              <a:t>two</a:t>
            </a:r>
            <a:r>
              <a:rPr lang="de-DE" sz="1600" i="1" dirty="0">
                <a:solidFill>
                  <a:srgbClr val="001A5E"/>
                </a:solidFill>
              </a:rPr>
              <a:t> </a:t>
            </a:r>
            <a:r>
              <a:rPr lang="de-DE" sz="1600" i="1" dirty="0" err="1">
                <a:solidFill>
                  <a:srgbClr val="001A5E"/>
                </a:solidFill>
              </a:rPr>
              <a:t>years</a:t>
            </a:r>
            <a:endParaRPr lang="de-DE" sz="1600" i="1" dirty="0">
              <a:solidFill>
                <a:srgbClr val="001A5E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FFE5B39-18E8-7593-49BB-DBFFAFE6951A}"/>
              </a:ext>
            </a:extLst>
          </p:cNvPr>
          <p:cNvSpPr txBox="1"/>
          <p:nvPr/>
        </p:nvSpPr>
        <p:spPr>
          <a:xfrm rot="2576402">
            <a:off x="9019519" y="1523619"/>
            <a:ext cx="2497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Costs: &lt; 5.000 USD</a:t>
            </a:r>
          </a:p>
          <a:p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Time: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around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2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months</a:t>
            </a:r>
            <a:endParaRPr lang="de-DE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84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23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05A345-E747-C692-5281-41FCADF4A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612" y="1587343"/>
            <a:ext cx="10515600" cy="1325563"/>
          </a:xfrm>
        </p:spPr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endParaRPr lang="de-DE" dirty="0"/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0786A163-1914-DF03-9A4B-5196D60172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66326" y="3429000"/>
            <a:ext cx="3334215" cy="324847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87B69D4E-0B1F-82E9-B4A8-14D20088A708}"/>
              </a:ext>
            </a:extLst>
          </p:cNvPr>
          <p:cNvSpPr txBox="1"/>
          <p:nvPr/>
        </p:nvSpPr>
        <p:spPr>
          <a:xfrm>
            <a:off x="9511038" y="275741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t" anchorCtr="0">
            <a:normAutofit/>
          </a:bodyPr>
          <a:lstStyle/>
          <a:p>
            <a:pPr algn="l"/>
            <a:r>
              <a:rPr lang="de-DE" sz="2800" dirty="0"/>
              <a:t>i</a:t>
            </a:r>
            <a:r>
              <a:rPr lang="de-DE" sz="2800" b="0" dirty="0"/>
              <a:t>nceval.org</a:t>
            </a:r>
          </a:p>
        </p:txBody>
      </p:sp>
    </p:spTree>
    <p:extLst>
      <p:ext uri="{BB962C8B-B14F-4D97-AF65-F5344CB8AC3E}">
        <p14:creationId xmlns:p14="http://schemas.microsoft.com/office/powerpoint/2010/main" val="3071540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1ED50D-31B0-8B03-CBD9-291298D9D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INCE = </a:t>
            </a:r>
            <a:br>
              <a:rPr lang="de-DE" dirty="0"/>
            </a:br>
            <a:r>
              <a:rPr lang="de-DE" dirty="0"/>
              <a:t>National Evaluation </a:t>
            </a:r>
            <a:r>
              <a:rPr lang="de-DE" dirty="0" err="1"/>
              <a:t>Capacities</a:t>
            </a:r>
            <a:r>
              <a:rPr lang="de-DE" dirty="0"/>
              <a:t> Index  </a:t>
            </a:r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630BA663-2779-044D-A25F-494BD04A79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3611" y="1670532"/>
            <a:ext cx="8255687" cy="460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06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106181D-FAD8-43E8-B02C-416AEB5DA2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51de21-d896-48a7-9dfa-e668a9d1d4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D0D6FF-5DC0-4A4C-B543-9E5307B25F01}">
  <ds:schemaRefs>
    <ds:schemaRef ds:uri="http://schemas.microsoft.com/office/2006/metadata/properties"/>
    <ds:schemaRef ds:uri="http://purl.org/dc/elements/1.1/"/>
    <ds:schemaRef ds:uri="d75abbe9-4b63-46ba-acaa-ae82d37ec5f4"/>
    <ds:schemaRef ds:uri="http://schemas.microsoft.com/office/2006/documentManagement/types"/>
    <ds:schemaRef ds:uri="http://www.w3.org/XML/1998/namespace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9d5e6f84-5843-49cc-89a8-d7ee1a91518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129</Words>
  <Application>Microsoft Office PowerPoint</Application>
  <PresentationFormat>Widescreen</PresentationFormat>
  <Paragraphs>25</Paragraphs>
  <Slides>6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Proxima Nova</vt:lpstr>
      <vt:lpstr>Helvetica</vt:lpstr>
      <vt:lpstr>Calibri</vt:lpstr>
      <vt:lpstr>Roboto</vt:lpstr>
      <vt:lpstr>Office Theme</vt:lpstr>
      <vt:lpstr>INCE</vt:lpstr>
      <vt:lpstr> Video about INCE     </vt:lpstr>
      <vt:lpstr>Why is INCE unique</vt:lpstr>
      <vt:lpstr>Applying the INCE</vt:lpstr>
      <vt:lpstr>Thank you for your attention</vt:lpstr>
      <vt:lpstr>INCE =  National Evaluation Capacities Index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Ehab Rasmy</cp:lastModifiedBy>
  <cp:revision>9</cp:revision>
  <cp:lastPrinted>2024-10-10T10:36:52Z</cp:lastPrinted>
  <dcterms:created xsi:type="dcterms:W3CDTF">2024-04-15T11:05:03Z</dcterms:created>
  <dcterms:modified xsi:type="dcterms:W3CDTF">2024-11-01T16:28:53Z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