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tags/tag40.xml" ContentType="application/vnd.openxmlformats-officedocument.presentationml.tags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  <Override PartName="/ppt/slides/slide24.xml" ContentType="application/vnd.openxmlformats-officedocument.presentationml.slide+xml"/>
  <Override PartName="/ppt/notesSlides/notesSlide24.xml" ContentType="application/vnd.openxmlformats-officedocument.presentationml.notesSlide+xml"/>
  <Override PartName="/ppt/slides/slide25.xml" ContentType="application/vnd.openxmlformats-officedocument.presentationml.slide+xml"/>
  <Override PartName="/ppt/notesSlides/notesSlide25.xml" ContentType="application/vnd.openxmlformats-officedocument.presentationml.notesSlide+xml"/>
  <Override PartName="/ppt/tags/tag41.xml" ContentType="application/vnd.openxmlformats-officedocument.presentationml.tags+xml"/>
  <Override PartName="/ppt/slides/slide26.xml" ContentType="application/vnd.openxmlformats-officedocument.presentationml.slide+xml"/>
  <Override PartName="/ppt/notesSlides/notesSlide26.xml" ContentType="application/vnd.openxmlformats-officedocument.presentationml.notesSlide+xml"/>
  <Override PartName="/ppt/slides/slide27.xml" ContentType="application/vnd.openxmlformats-officedocument.presentationml.slide+xml"/>
  <Override PartName="/ppt/notesSlides/notesSlide27.xml" ContentType="application/vnd.openxmlformats-officedocument.presentationml.notesSlide+xml"/>
  <Override PartName="/ppt/slides/slide28.xml" ContentType="application/vnd.openxmlformats-officedocument.presentationml.slide+xml"/>
  <Override PartName="/ppt/notesSlides/notesSlide28.xml" ContentType="application/vnd.openxmlformats-officedocument.presentationml.notesSlide+xml"/>
  <Override PartName="/ppt/slides/slide29.xml" ContentType="application/vnd.openxmlformats-officedocument.presentationml.slide+xml"/>
  <Override PartName="/ppt/notesSlides/notesSlide29.xml" ContentType="application/vnd.openxmlformats-officedocument.presentationml.notesSlide+xml"/>
  <Override PartName="/ppt/tags/tag42.xml" ContentType="application/vnd.openxmlformats-officedocument.presentationml.tags+xml"/>
  <Override PartName="/ppt/slides/slide30.xml" ContentType="application/vnd.openxmlformats-officedocument.presentationml.slide+xml"/>
  <Override PartName="/ppt/notesSlides/notesSlide30.xml" ContentType="application/vnd.openxmlformats-officedocument.presentationml.notesSlide+xml"/>
  <Override PartName="/ppt/slides/slide31.xml" ContentType="application/vnd.openxmlformats-officedocument.presentationml.slide+xml"/>
  <Override PartName="/ppt/notesSlides/notesSlide3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2.xml" ContentType="application/vnd.openxmlformats-officedocument.presentationml.notesSlide+xml"/>
  <Override PartName="/ppt/slides/slide33.xml" ContentType="application/vnd.openxmlformats-officedocument.presentationml.slide+xml"/>
  <Override PartName="/ppt/notesSlides/notesSlide33.xml" ContentType="application/vnd.openxmlformats-officedocument.presentationml.notesSlide+xml"/>
  <Override PartName="/ppt/slides/slide34.xml" ContentType="application/vnd.openxmlformats-officedocument.presentationml.slide+xml"/>
  <Override PartName="/ppt/theme/themeOverride1.xml" ContentType="application/vnd.openxmlformats-officedocument.themeOverride+xml"/>
  <Override PartName="/ppt/notesSlides/notesSlide34.xml" ContentType="application/vnd.openxmlformats-officedocument.presentationml.notesSlide+xml"/>
  <Override PartName="/ppt/tags/tag43.xml" ContentType="application/vnd.openxmlformats-officedocument.presentationml.tags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theme/theme4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commentAuthors.xml" ContentType="application/vnd.openxmlformats-officedocument.presentationml.commentAuthor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tags/tag44.xml" ContentType="application/vnd.openxmlformats-officedocument.presentationml.tag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  <p:sldMasterId id="2147483657" r:id="rId3"/>
  </p:sldMasterIdLst>
  <p:notesMasterIdLst>
    <p:notesMasterId r:id="rId5"/>
  </p:notesMasterIdLst>
  <p:handoutMasterIdLst>
    <p:handoutMasterId r:id="rId39"/>
  </p:handoutMasterIdLst>
  <p:sldIdLst>
    <p:sldId id="256" r:id="rId4"/>
    <p:sldId id="257" r:id="rId6"/>
    <p:sldId id="7923" r:id="rId7"/>
    <p:sldId id="3434" r:id="rId8"/>
    <p:sldId id="8012" r:id="rId9"/>
    <p:sldId id="8005" r:id="rId10"/>
    <p:sldId id="8006" r:id="rId11"/>
    <p:sldId id="8013" r:id="rId12"/>
    <p:sldId id="8007" r:id="rId13"/>
    <p:sldId id="8008" r:id="rId14"/>
    <p:sldId id="8009" r:id="rId15"/>
    <p:sldId id="8010" r:id="rId16"/>
    <p:sldId id="8014" r:id="rId17"/>
    <p:sldId id="3756" r:id="rId18"/>
    <p:sldId id="8018" r:id="rId19"/>
    <p:sldId id="8011" r:id="rId20"/>
    <p:sldId id="8021" r:id="rId21"/>
    <p:sldId id="7836" r:id="rId22"/>
    <p:sldId id="8015" r:id="rId23"/>
    <p:sldId id="3645" r:id="rId24"/>
    <p:sldId id="3436" r:id="rId25"/>
    <p:sldId id="3836" r:id="rId26"/>
    <p:sldId id="3837" r:id="rId27"/>
    <p:sldId id="3896" r:id="rId28"/>
    <p:sldId id="7724" r:id="rId29"/>
    <p:sldId id="3748" r:id="rId30"/>
    <p:sldId id="7891" r:id="rId31"/>
    <p:sldId id="8041" r:id="rId32"/>
    <p:sldId id="7920" r:id="rId33"/>
    <p:sldId id="3897" r:id="rId34"/>
    <p:sldId id="7894" r:id="rId35"/>
    <p:sldId id="8020" r:id="rId36"/>
    <p:sldId id="8019" r:id="rId37"/>
    <p:sldId id="7854" r:id="rId38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 X" initials="" lastIdx="6" clrIdx="0"/>
  <p:cmAuthor id="7" name="86132" initials="8" lastIdx="1" clrIdx="6"/>
  <p:cmAuthor id="1" name="刘思蜀" initials="刘思蜀" lastIdx="1" clrIdx="0"/>
  <p:cmAuthor id="2" name="作者" initials="A" lastIdx="0" clrIdx="1"/>
  <p:cmAuthor id="3" name="songbo" initials="s" lastIdx="4" clrIdx="2"/>
  <p:cmAuthor id="4" name="姜先森" initials="姜先森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2B2FF"/>
    <a:srgbClr val="00B0F0"/>
    <a:srgbClr val="4472C4"/>
    <a:srgbClr val="44A63B"/>
    <a:srgbClr val="5C9755"/>
    <a:srgbClr val="E73019"/>
    <a:srgbClr val="B9B9B9"/>
    <a:srgbClr val="E6E6E6"/>
    <a:srgbClr val="FCC30B"/>
    <a:srgbClr val="ACB9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中度样式 1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270949F-EB3F-4B6C-8806-2E7D96BE66FC}" styleName="表样式 1 19">
    <a:wholeTbl>
      <a:tcTxStyle>
        <a:fontRef idx="none">
          <a:srgbClr val="000000"/>
        </a:fontRef>
      </a:tcTxStyle>
      <a:tcStyle>
        <a:tcBdr>
          <a:left>
            <a:ln w="9525" cmpd="sng">
              <a:solidFill>
                <a:schemeClr val="accent5"/>
              </a:solidFill>
            </a:ln>
          </a:left>
          <a:right>
            <a:ln w="9525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9525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5"/>
              </a:solidFill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chemeClr val="accent5">
              <a:lumMod val="10000"/>
              <a:lumOff val="90000"/>
            </a:schemeClr>
          </a:solidFill>
        </a:fill>
      </a:tcStyle>
    </a:band2H>
    <a:band1V>
      <a:tcTxStyle/>
      <a:tcStyle>
        <a:tcBdr>
          <a:left>
            <a:ln w="9525" cmpd="sng">
              <a:solidFill>
                <a:schemeClr val="accent5"/>
              </a:solidFill>
            </a:ln>
          </a:left>
          <a:right>
            <a:ln w="9525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9525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5"/>
              </a:solidFill>
            </a:ln>
          </a:insideV>
        </a:tcBdr>
        <a:fill>
          <a:solidFill>
            <a:schemeClr val="accent5">
              <a:lumMod val="10000"/>
              <a:lumOff val="90000"/>
            </a:schemeClr>
          </a:solidFill>
        </a:fill>
      </a:tcStyle>
    </a:band1V>
    <a:la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5"/>
              </a:solidFill>
            </a:ln>
          </a:left>
          <a:right>
            <a:ln w="9525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9525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lumMod val="20000"/>
              <a:lumOff val="80000"/>
            </a:schemeClr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chemeClr val="accent5"/>
              </a:solidFill>
            </a:ln>
          </a:left>
          <a:right>
            <a:ln w="9525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9525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lumMod val="20000"/>
              <a:lumOff val="80000"/>
            </a:schemeClr>
          </a:solidFill>
        </a:fill>
      </a:tcStyle>
    </a:firstCol>
    <a:lastRow>
      <a:tcTxStyle b="on">
        <a:fontRef idx="none">
          <a:schemeClr val="accent5"/>
        </a:fontRef>
      </a:tcTxStyle>
      <a:tcStyle>
        <a:tcBdr>
          <a:left>
            <a:ln w="9525" cmpd="sng">
              <a:solidFill>
                <a:schemeClr val="accent5"/>
              </a:solidFill>
            </a:ln>
          </a:left>
          <a:right>
            <a:ln w="9525" cmpd="sng">
              <a:solidFill>
                <a:schemeClr val="accent5"/>
              </a:solidFill>
            </a:ln>
          </a:right>
          <a:top>
            <a:ln w="9525" cmpd="sng">
              <a:solidFill>
                <a:schemeClr val="accent5"/>
              </a:solidFill>
            </a:ln>
          </a:top>
          <a:bottom>
            <a:ln w="9525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lumMod val="10000"/>
              <a:lumOff val="90000"/>
            </a:schemeClr>
          </a:solidFill>
        </a:fill>
      </a:tcStyle>
    </a:lastRow>
    <a:firstRow>
      <a:tcTxStyle b="on">
        <a:fontRef idx="none">
          <a:schemeClr val="accent5"/>
        </a:fontRef>
      </a:tcTxStyle>
      <a:tcStyle>
        <a:tcBdr>
          <a:left>
            <a:ln w="9525" cmpd="sng">
              <a:solidFill>
                <a:schemeClr val="accent5"/>
              </a:solidFill>
            </a:ln>
          </a:left>
          <a:right>
            <a:ln w="9525" cmpd="sng">
              <a:solidFill>
                <a:schemeClr val="accent5"/>
              </a:solidFill>
            </a:ln>
          </a:right>
          <a:top>
            <a:ln w="9525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 w="9525" cmpd="sng">
              <a:solidFill>
                <a:schemeClr val="accent5"/>
              </a:solidFill>
            </a:ln>
          </a:insideV>
        </a:tcBdr>
        <a:fill>
          <a:solidFill>
            <a:srgbClr val="FFFFFF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85" autoAdjust="0"/>
    <p:restoredTop sz="85819" autoAdjust="0"/>
  </p:normalViewPr>
  <p:slideViewPr>
    <p:cSldViewPr snapToGrid="0">
      <p:cViewPr varScale="1">
        <p:scale>
          <a:sx n="51" d="100"/>
          <a:sy n="51" d="100"/>
        </p:scale>
        <p:origin x="66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9" Type="http://schemas.openxmlformats.org/officeDocument/2006/relationships/handoutMaster" Target="handoutMasters/handoutMaster1.xml"/><Relationship Id="rId26" Type="http://schemas.openxmlformats.org/officeDocument/2006/relationships/slide" Target="slides/slide22.xml"/><Relationship Id="rId18" Type="http://schemas.openxmlformats.org/officeDocument/2006/relationships/slide" Target="slides/slide14.xml"/><Relationship Id="rId13" Type="http://schemas.openxmlformats.org/officeDocument/2006/relationships/slide" Target="slides/slide9.xml"/><Relationship Id="rId42" Type="http://schemas.openxmlformats.org/officeDocument/2006/relationships/tableStyles" Target="tableStyles.xml"/><Relationship Id="rId34" Type="http://schemas.openxmlformats.org/officeDocument/2006/relationships/slide" Target="slides/slide30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29" Type="http://schemas.openxmlformats.org/officeDocument/2006/relationships/slide" Target="slides/slide25.xml"/><Relationship Id="rId2" Type="http://schemas.openxmlformats.org/officeDocument/2006/relationships/theme" Target="theme/theme1.xml"/><Relationship Id="rId16" Type="http://schemas.openxmlformats.org/officeDocument/2006/relationships/slide" Target="slides/slide12.xml"/><Relationship Id="rId6" Type="http://schemas.openxmlformats.org/officeDocument/2006/relationships/slide" Target="slides/slide2.xml"/><Relationship Id="rId40" Type="http://schemas.openxmlformats.org/officeDocument/2006/relationships/presProps" Target="presProps.xml"/><Relationship Id="rId37" Type="http://schemas.openxmlformats.org/officeDocument/2006/relationships/slide" Target="slides/slide33.xml"/><Relationship Id="rId32" Type="http://schemas.openxmlformats.org/officeDocument/2006/relationships/slide" Target="slides/slide28.xml"/><Relationship Id="rId24" Type="http://schemas.openxmlformats.org/officeDocument/2006/relationships/slide" Target="slides/slide20.xml"/><Relationship Id="rId11" Type="http://schemas.openxmlformats.org/officeDocument/2006/relationships/slide" Target="slides/slide7.xml"/><Relationship Id="rId1" Type="http://schemas.openxmlformats.org/officeDocument/2006/relationships/slideMaster" Target="slideMasters/slideMaster1.xml"/><Relationship Id="rId45" Type="http://schemas.openxmlformats.org/officeDocument/2006/relationships/customXml" Target="../customXml/item1.xml"/><Relationship Id="rId5" Type="http://schemas.openxmlformats.org/officeDocument/2006/relationships/notesMaster" Target="notesMasters/notesMaster1.xml"/><Relationship Id="rId36" Type="http://schemas.openxmlformats.org/officeDocument/2006/relationships/slide" Target="slides/slide32.xml"/><Relationship Id="rId28" Type="http://schemas.openxmlformats.org/officeDocument/2006/relationships/slide" Target="slides/slide24.xml"/><Relationship Id="rId23" Type="http://schemas.openxmlformats.org/officeDocument/2006/relationships/slide" Target="slides/slide19.xml"/><Relationship Id="rId15" Type="http://schemas.openxmlformats.org/officeDocument/2006/relationships/slide" Target="slides/slide11.xml"/><Relationship Id="rId44" Type="http://schemas.openxmlformats.org/officeDocument/2006/relationships/tags" Target="tags/tag44.xml"/><Relationship Id="rId31" Type="http://schemas.openxmlformats.org/officeDocument/2006/relationships/slide" Target="slides/slide27.xml"/><Relationship Id="rId19" Type="http://schemas.openxmlformats.org/officeDocument/2006/relationships/slide" Target="slides/slide15.xml"/><Relationship Id="rId10" Type="http://schemas.openxmlformats.org/officeDocument/2006/relationships/slide" Target="slides/slide6.xml"/><Relationship Id="rId9" Type="http://schemas.openxmlformats.org/officeDocument/2006/relationships/slide" Target="slides/slide5.xml"/><Relationship Id="rId43" Type="http://schemas.openxmlformats.org/officeDocument/2006/relationships/commentAuthors" Target="commentAuthors.xml"/><Relationship Id="rId4" Type="http://schemas.openxmlformats.org/officeDocument/2006/relationships/slide" Target="slides/slide1.xml"/><Relationship Id="rId35" Type="http://schemas.openxmlformats.org/officeDocument/2006/relationships/slide" Target="slides/slide31.xml"/><Relationship Id="rId30" Type="http://schemas.openxmlformats.org/officeDocument/2006/relationships/slide" Target="slides/slide26.xml"/><Relationship Id="rId27" Type="http://schemas.openxmlformats.org/officeDocument/2006/relationships/slide" Target="slides/slide23.xml"/><Relationship Id="rId22" Type="http://schemas.openxmlformats.org/officeDocument/2006/relationships/slide" Target="slides/slide18.xml"/><Relationship Id="rId14" Type="http://schemas.openxmlformats.org/officeDocument/2006/relationships/slide" Target="slides/slide10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2.xml"/><Relationship Id="rId38" Type="http://schemas.openxmlformats.org/officeDocument/2006/relationships/slide" Target="slides/slide34.xml"/><Relationship Id="rId33" Type="http://schemas.openxmlformats.org/officeDocument/2006/relationships/slide" Target="slides/slide29.xml"/><Relationship Id="rId25" Type="http://schemas.openxmlformats.org/officeDocument/2006/relationships/slide" Target="slides/slide21.xml"/><Relationship Id="rId17" Type="http://schemas.openxmlformats.org/officeDocument/2006/relationships/slide" Target="slides/slide13.xml"/><Relationship Id="rId12" Type="http://schemas.openxmlformats.org/officeDocument/2006/relationships/slide" Target="slides/slide8.xml"/><Relationship Id="rId46" Type="http://schemas.openxmlformats.org/officeDocument/2006/relationships/customXml" Target="../customXml/item2.xml"/><Relationship Id="rId41" Type="http://schemas.openxmlformats.org/officeDocument/2006/relationships/viewProps" Target="viewProps.xml"/><Relationship Id="rId20" Type="http://schemas.openxmlformats.org/officeDocument/2006/relationships/slide" Target="slides/slide16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lenovo\Downloads\data%20(4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lenovo\Downloads\data%20(5)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oleObject" Target="file:///C:\Users\lenovo\Downloads\data%20(5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'[data (4).xlsx]Goal17'!$R$13</c:f>
              <c:strCache>
                <c:ptCount val="1"/>
                <c:pt idx="0">
                  <c:v>2015年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'[data (4).xlsx]Goal17'!$Q$14:$Q$30</c:f>
              <c:strCache>
                <c:ptCount val="17"/>
                <c:pt idx="0">
                  <c:v>SDG1</c:v>
                </c:pt>
                <c:pt idx="1">
                  <c:v>SDG2</c:v>
                </c:pt>
                <c:pt idx="2">
                  <c:v>SDG3</c:v>
                </c:pt>
                <c:pt idx="3">
                  <c:v>SDG4</c:v>
                </c:pt>
                <c:pt idx="4">
                  <c:v>SDG5</c:v>
                </c:pt>
                <c:pt idx="5">
                  <c:v>SDG6</c:v>
                </c:pt>
                <c:pt idx="6">
                  <c:v>SDG7</c:v>
                </c:pt>
                <c:pt idx="7">
                  <c:v>SDG8</c:v>
                </c:pt>
                <c:pt idx="8">
                  <c:v>SDG9</c:v>
                </c:pt>
                <c:pt idx="9">
                  <c:v>SDG10</c:v>
                </c:pt>
                <c:pt idx="10">
                  <c:v>SDG11</c:v>
                </c:pt>
                <c:pt idx="11">
                  <c:v>SDG12</c:v>
                </c:pt>
                <c:pt idx="12">
                  <c:v>SDG13</c:v>
                </c:pt>
                <c:pt idx="13">
                  <c:v>SDG14</c:v>
                </c:pt>
                <c:pt idx="14">
                  <c:v>SDG15</c:v>
                </c:pt>
                <c:pt idx="15">
                  <c:v>SDG16</c:v>
                </c:pt>
                <c:pt idx="16">
                  <c:v>SDG17</c:v>
                </c:pt>
              </c:strCache>
            </c:strRef>
          </c:cat>
          <c:val>
            <c:numRef>
              <c:f>'[data (4).xlsx]Goal17'!$R$14:$R$30</c:f>
              <c:numCache>
                <c:formatCode>General</c:formatCode>
                <c:ptCount val="17"/>
                <c:pt idx="0">
                  <c:v>7</c:v>
                </c:pt>
                <c:pt idx="1">
                  <c:v>11</c:v>
                </c:pt>
                <c:pt idx="2">
                  <c:v>19</c:v>
                </c:pt>
                <c:pt idx="3">
                  <c:v>3</c:v>
                </c:pt>
                <c:pt idx="4">
                  <c:v>1</c:v>
                </c:pt>
                <c:pt idx="5">
                  <c:v>6</c:v>
                </c:pt>
                <c:pt idx="6">
                  <c:v>6</c:v>
                </c:pt>
                <c:pt idx="7">
                  <c:v>6</c:v>
                </c:pt>
                <c:pt idx="8">
                  <c:v>8</c:v>
                </c:pt>
                <c:pt idx="9">
                  <c:v>7</c:v>
                </c:pt>
                <c:pt idx="10">
                  <c:v>2</c:v>
                </c:pt>
                <c:pt idx="11">
                  <c:v>6</c:v>
                </c:pt>
                <c:pt idx="12">
                  <c:v>2</c:v>
                </c:pt>
                <c:pt idx="13">
                  <c:v>2</c:v>
                </c:pt>
                <c:pt idx="14">
                  <c:v>10</c:v>
                </c:pt>
                <c:pt idx="15">
                  <c:v>5</c:v>
                </c:pt>
                <c:pt idx="16">
                  <c:v>15</c:v>
                </c:pt>
              </c:numCache>
            </c:numRef>
          </c:val>
        </c:ser>
        <c:ser>
          <c:idx val="1"/>
          <c:order val="1"/>
          <c:tx>
            <c:strRef>
              <c:f>'[data (4).xlsx]Goal17'!$S$13</c:f>
              <c:strCache>
                <c:ptCount val="1"/>
                <c:pt idx="0">
                  <c:v>2022年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'[data (4).xlsx]Goal17'!$Q$14:$Q$30</c:f>
              <c:strCache>
                <c:ptCount val="17"/>
                <c:pt idx="0">
                  <c:v>SDG1</c:v>
                </c:pt>
                <c:pt idx="1">
                  <c:v>SDG2</c:v>
                </c:pt>
                <c:pt idx="2">
                  <c:v>SDG3</c:v>
                </c:pt>
                <c:pt idx="3">
                  <c:v>SDG4</c:v>
                </c:pt>
                <c:pt idx="4">
                  <c:v>SDG5</c:v>
                </c:pt>
                <c:pt idx="5">
                  <c:v>SDG6</c:v>
                </c:pt>
                <c:pt idx="6">
                  <c:v>SDG7</c:v>
                </c:pt>
                <c:pt idx="7">
                  <c:v>SDG8</c:v>
                </c:pt>
                <c:pt idx="8">
                  <c:v>SDG9</c:v>
                </c:pt>
                <c:pt idx="9">
                  <c:v>SDG10</c:v>
                </c:pt>
                <c:pt idx="10">
                  <c:v>SDG11</c:v>
                </c:pt>
                <c:pt idx="11">
                  <c:v>SDG12</c:v>
                </c:pt>
                <c:pt idx="12">
                  <c:v>SDG13</c:v>
                </c:pt>
                <c:pt idx="13">
                  <c:v>SDG14</c:v>
                </c:pt>
                <c:pt idx="14">
                  <c:v>SDG15</c:v>
                </c:pt>
                <c:pt idx="15">
                  <c:v>SDG16</c:v>
                </c:pt>
                <c:pt idx="16">
                  <c:v>SDG17</c:v>
                </c:pt>
              </c:strCache>
            </c:strRef>
          </c:cat>
          <c:val>
            <c:numRef>
              <c:f>'[data (4).xlsx]Goal17'!$S$14:$S$30</c:f>
              <c:numCache>
                <c:formatCode>General</c:formatCode>
                <c:ptCount val="17"/>
                <c:pt idx="0">
                  <c:v>9</c:v>
                </c:pt>
                <c:pt idx="1">
                  <c:v>10</c:v>
                </c:pt>
                <c:pt idx="2">
                  <c:v>14</c:v>
                </c:pt>
                <c:pt idx="3">
                  <c:v>5</c:v>
                </c:pt>
                <c:pt idx="4">
                  <c:v>4</c:v>
                </c:pt>
                <c:pt idx="5">
                  <c:v>11</c:v>
                </c:pt>
                <c:pt idx="6">
                  <c:v>6</c:v>
                </c:pt>
                <c:pt idx="7">
                  <c:v>9</c:v>
                </c:pt>
                <c:pt idx="8">
                  <c:v>9</c:v>
                </c:pt>
                <c:pt idx="9">
                  <c:v>10</c:v>
                </c:pt>
                <c:pt idx="10">
                  <c:v>8</c:v>
                </c:pt>
                <c:pt idx="11">
                  <c:v>9</c:v>
                </c:pt>
                <c:pt idx="12">
                  <c:v>2</c:v>
                </c:pt>
                <c:pt idx="13">
                  <c:v>7</c:v>
                </c:pt>
                <c:pt idx="14">
                  <c:v>10</c:v>
                </c:pt>
                <c:pt idx="15">
                  <c:v>9</c:v>
                </c:pt>
                <c:pt idx="16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6"/>
        <c:overlap val="-28"/>
        <c:axId val="479268967"/>
        <c:axId val="918524792"/>
      </c:barChart>
      <c:catAx>
        <c:axId val="479268967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918524792"/>
        <c:crosses val="autoZero"/>
        <c:auto val="1"/>
        <c:lblAlgn val="ctr"/>
        <c:lblOffset val="100"/>
        <c:noMultiLvlLbl val="0"/>
      </c:catAx>
      <c:valAx>
        <c:axId val="9185247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7926896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 sz="14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18493530"/>
        <c:axId val="165508921"/>
      </c:barChart>
      <c:lineChart>
        <c:grouping val="standard"/>
        <c:varyColors val="0"/>
        <c:ser>
          <c:idx val="0"/>
          <c:order val="0"/>
          <c:tx>
            <c:strRef>
              <c:f>'[data (5).xlsx]Goal17'!$H$82</c:f>
              <c:strCache>
                <c:ptCount val="1"/>
                <c:pt idx="0">
                  <c:v>中国得分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'[data (5).xlsx]Goal17'!$G$83:$G$106</c:f>
              <c:strCache>
                <c:ptCount val="24"/>
                <c:pt idx="0">
                  <c:v>2000年</c:v>
                </c:pt>
                <c:pt idx="1">
                  <c:v>2001年</c:v>
                </c:pt>
                <c:pt idx="2">
                  <c:v>2002年</c:v>
                </c:pt>
                <c:pt idx="3">
                  <c:v>2003年</c:v>
                </c:pt>
                <c:pt idx="4">
                  <c:v>2004年</c:v>
                </c:pt>
                <c:pt idx="5">
                  <c:v>2005年</c:v>
                </c:pt>
                <c:pt idx="6">
                  <c:v>2006年</c:v>
                </c:pt>
                <c:pt idx="7">
                  <c:v>2007年</c:v>
                </c:pt>
                <c:pt idx="8">
                  <c:v>2008年</c:v>
                </c:pt>
                <c:pt idx="9">
                  <c:v>2009年</c:v>
                </c:pt>
                <c:pt idx="10">
                  <c:v>2010年</c:v>
                </c:pt>
                <c:pt idx="11">
                  <c:v>2011年</c:v>
                </c:pt>
                <c:pt idx="12">
                  <c:v>2012年</c:v>
                </c:pt>
                <c:pt idx="13">
                  <c:v>2013年</c:v>
                </c:pt>
                <c:pt idx="14">
                  <c:v>2014年</c:v>
                </c:pt>
                <c:pt idx="15">
                  <c:v>2015年</c:v>
                </c:pt>
                <c:pt idx="16">
                  <c:v>2016年</c:v>
                </c:pt>
                <c:pt idx="17">
                  <c:v>2017年</c:v>
                </c:pt>
                <c:pt idx="18">
                  <c:v>2018年</c:v>
                </c:pt>
                <c:pt idx="19">
                  <c:v>2019年</c:v>
                </c:pt>
                <c:pt idx="20">
                  <c:v>2020年</c:v>
                </c:pt>
                <c:pt idx="21">
                  <c:v>2021年</c:v>
                </c:pt>
                <c:pt idx="22">
                  <c:v>2022年</c:v>
                </c:pt>
                <c:pt idx="23">
                  <c:v>2023年</c:v>
                </c:pt>
              </c:strCache>
            </c:strRef>
          </c:cat>
          <c:val>
            <c:numRef>
              <c:f>'[data (5).xlsx]Goal17'!$H$83:$H$106</c:f>
              <c:numCache>
                <c:formatCode>General</c:formatCode>
                <c:ptCount val="24"/>
                <c:pt idx="0">
                  <c:v>59.77</c:v>
                </c:pt>
                <c:pt idx="1">
                  <c:v>59.95</c:v>
                </c:pt>
                <c:pt idx="2">
                  <c:v>60.06</c:v>
                </c:pt>
                <c:pt idx="3">
                  <c:v>60.1</c:v>
                </c:pt>
                <c:pt idx="4">
                  <c:v>60.41</c:v>
                </c:pt>
                <c:pt idx="5">
                  <c:v>61.11</c:v>
                </c:pt>
                <c:pt idx="6">
                  <c:v>61.51</c:v>
                </c:pt>
                <c:pt idx="7">
                  <c:v>62.45</c:v>
                </c:pt>
                <c:pt idx="8">
                  <c:v>62.63</c:v>
                </c:pt>
                <c:pt idx="9">
                  <c:v>63.12</c:v>
                </c:pt>
                <c:pt idx="10">
                  <c:v>63.78</c:v>
                </c:pt>
                <c:pt idx="11">
                  <c:v>64.47</c:v>
                </c:pt>
                <c:pt idx="12">
                  <c:v>65.22</c:v>
                </c:pt>
                <c:pt idx="13">
                  <c:v>65.81</c:v>
                </c:pt>
                <c:pt idx="14">
                  <c:v>66.66</c:v>
                </c:pt>
                <c:pt idx="15">
                  <c:v>67.56</c:v>
                </c:pt>
                <c:pt idx="16">
                  <c:v>68.11</c:v>
                </c:pt>
                <c:pt idx="17">
                  <c:v>68.53</c:v>
                </c:pt>
                <c:pt idx="18">
                  <c:v>69.08</c:v>
                </c:pt>
                <c:pt idx="19">
                  <c:v>69.63</c:v>
                </c:pt>
                <c:pt idx="20">
                  <c:v>70.1</c:v>
                </c:pt>
                <c:pt idx="21">
                  <c:v>70.57</c:v>
                </c:pt>
                <c:pt idx="22">
                  <c:v>70.7</c:v>
                </c:pt>
                <c:pt idx="23">
                  <c:v>70.85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'[data (5).xlsx]Goal17'!$J$82</c:f>
              <c:strCache>
                <c:ptCount val="1"/>
                <c:pt idx="0">
                  <c:v>世界平均分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'[data (5).xlsx]Goal17'!$G$83:$G$106</c:f>
              <c:strCache>
                <c:ptCount val="24"/>
                <c:pt idx="0">
                  <c:v>2000年</c:v>
                </c:pt>
                <c:pt idx="1">
                  <c:v>2001年</c:v>
                </c:pt>
                <c:pt idx="2">
                  <c:v>2002年</c:v>
                </c:pt>
                <c:pt idx="3">
                  <c:v>2003年</c:v>
                </c:pt>
                <c:pt idx="4">
                  <c:v>2004年</c:v>
                </c:pt>
                <c:pt idx="5">
                  <c:v>2005年</c:v>
                </c:pt>
                <c:pt idx="6">
                  <c:v>2006年</c:v>
                </c:pt>
                <c:pt idx="7">
                  <c:v>2007年</c:v>
                </c:pt>
                <c:pt idx="8">
                  <c:v>2008年</c:v>
                </c:pt>
                <c:pt idx="9">
                  <c:v>2009年</c:v>
                </c:pt>
                <c:pt idx="10">
                  <c:v>2010年</c:v>
                </c:pt>
                <c:pt idx="11">
                  <c:v>2011年</c:v>
                </c:pt>
                <c:pt idx="12">
                  <c:v>2012年</c:v>
                </c:pt>
                <c:pt idx="13">
                  <c:v>2013年</c:v>
                </c:pt>
                <c:pt idx="14">
                  <c:v>2014年</c:v>
                </c:pt>
                <c:pt idx="15">
                  <c:v>2015年</c:v>
                </c:pt>
                <c:pt idx="16">
                  <c:v>2016年</c:v>
                </c:pt>
                <c:pt idx="17">
                  <c:v>2017年</c:v>
                </c:pt>
                <c:pt idx="18">
                  <c:v>2018年</c:v>
                </c:pt>
                <c:pt idx="19">
                  <c:v>2019年</c:v>
                </c:pt>
                <c:pt idx="20">
                  <c:v>2020年</c:v>
                </c:pt>
                <c:pt idx="21">
                  <c:v>2021年</c:v>
                </c:pt>
                <c:pt idx="22">
                  <c:v>2022年</c:v>
                </c:pt>
                <c:pt idx="23">
                  <c:v>2023年</c:v>
                </c:pt>
              </c:strCache>
            </c:strRef>
          </c:cat>
          <c:val>
            <c:numRef>
              <c:f>'[data (5).xlsx]Goal17'!$J$83:$J$106</c:f>
              <c:numCache>
                <c:formatCode>General</c:formatCode>
                <c:ptCount val="24"/>
                <c:pt idx="0">
                  <c:v>57.77</c:v>
                </c:pt>
                <c:pt idx="1">
                  <c:v>58.04</c:v>
                </c:pt>
                <c:pt idx="2">
                  <c:v>58.25</c:v>
                </c:pt>
                <c:pt idx="3">
                  <c:v>58.47</c:v>
                </c:pt>
                <c:pt idx="4">
                  <c:v>58.75</c:v>
                </c:pt>
                <c:pt idx="5">
                  <c:v>59.2</c:v>
                </c:pt>
                <c:pt idx="6">
                  <c:v>59.49</c:v>
                </c:pt>
                <c:pt idx="7">
                  <c:v>59.95</c:v>
                </c:pt>
                <c:pt idx="8">
                  <c:v>60.2</c:v>
                </c:pt>
                <c:pt idx="9">
                  <c:v>60.55</c:v>
                </c:pt>
                <c:pt idx="10">
                  <c:v>61.12</c:v>
                </c:pt>
                <c:pt idx="11">
                  <c:v>61.54</c:v>
                </c:pt>
                <c:pt idx="12">
                  <c:v>61.96</c:v>
                </c:pt>
                <c:pt idx="13">
                  <c:v>62.35</c:v>
                </c:pt>
                <c:pt idx="14">
                  <c:v>63.14</c:v>
                </c:pt>
                <c:pt idx="15">
                  <c:v>63.51</c:v>
                </c:pt>
                <c:pt idx="16">
                  <c:v>63.82</c:v>
                </c:pt>
                <c:pt idx="17">
                  <c:v>64.35</c:v>
                </c:pt>
                <c:pt idx="18">
                  <c:v>64.77</c:v>
                </c:pt>
                <c:pt idx="19">
                  <c:v>65.3</c:v>
                </c:pt>
                <c:pt idx="20">
                  <c:v>65.69</c:v>
                </c:pt>
                <c:pt idx="21">
                  <c:v>65.87</c:v>
                </c:pt>
                <c:pt idx="22">
                  <c:v>66.15</c:v>
                </c:pt>
                <c:pt idx="23">
                  <c:v>66.3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918493530"/>
        <c:axId val="165508921"/>
      </c:lineChart>
      <c:scatterChart>
        <c:scatterStyle val="lineMarker"/>
        <c:varyColors val="0"/>
        <c:ser>
          <c:idx val="1"/>
          <c:order val="1"/>
          <c:tx>
            <c:strRef>
              <c:f>'[data (5).xlsx]Goal17'!$I$82</c:f>
              <c:strCache>
                <c:ptCount val="1"/>
                <c:pt idx="0">
                  <c:v>中国排名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xVal>
            <c:strRef>
              <c:f>'[data (5).xlsx]Goal17'!$G$83:$G$106</c:f>
              <c:strCache>
                <c:ptCount val="24"/>
                <c:pt idx="0">
                  <c:v>2000年</c:v>
                </c:pt>
                <c:pt idx="1">
                  <c:v>2001年</c:v>
                </c:pt>
                <c:pt idx="2">
                  <c:v>2002年</c:v>
                </c:pt>
                <c:pt idx="3">
                  <c:v>2003年</c:v>
                </c:pt>
                <c:pt idx="4">
                  <c:v>2004年</c:v>
                </c:pt>
                <c:pt idx="5">
                  <c:v>2005年</c:v>
                </c:pt>
                <c:pt idx="6">
                  <c:v>2006年</c:v>
                </c:pt>
                <c:pt idx="7">
                  <c:v>2007年</c:v>
                </c:pt>
                <c:pt idx="8">
                  <c:v>2008年</c:v>
                </c:pt>
                <c:pt idx="9">
                  <c:v>2009年</c:v>
                </c:pt>
                <c:pt idx="10">
                  <c:v>2010年</c:v>
                </c:pt>
                <c:pt idx="11">
                  <c:v>2011年</c:v>
                </c:pt>
                <c:pt idx="12">
                  <c:v>2012年</c:v>
                </c:pt>
                <c:pt idx="13">
                  <c:v>2013年</c:v>
                </c:pt>
                <c:pt idx="14">
                  <c:v>2014年</c:v>
                </c:pt>
                <c:pt idx="15">
                  <c:v>2015年</c:v>
                </c:pt>
                <c:pt idx="16">
                  <c:v>2016年</c:v>
                </c:pt>
                <c:pt idx="17">
                  <c:v>2017年</c:v>
                </c:pt>
                <c:pt idx="18">
                  <c:v>2018年</c:v>
                </c:pt>
                <c:pt idx="19">
                  <c:v>2019年</c:v>
                </c:pt>
                <c:pt idx="20">
                  <c:v>2020年</c:v>
                </c:pt>
                <c:pt idx="21">
                  <c:v>2021年</c:v>
                </c:pt>
                <c:pt idx="22">
                  <c:v>2022年</c:v>
                </c:pt>
                <c:pt idx="23">
                  <c:v>2023年</c:v>
                </c:pt>
              </c:strCache>
            </c:strRef>
          </c:xVal>
          <c:yVal>
            <c:numRef>
              <c:f>'[data (5).xlsx]Goal17'!$I$83:$I$106</c:f>
              <c:numCache>
                <c:formatCode>General</c:formatCode>
                <c:ptCount val="24"/>
                <c:pt idx="0">
                  <c:v>91</c:v>
                </c:pt>
                <c:pt idx="1">
                  <c:v>92</c:v>
                </c:pt>
                <c:pt idx="2">
                  <c:v>93</c:v>
                </c:pt>
                <c:pt idx="3">
                  <c:v>96</c:v>
                </c:pt>
                <c:pt idx="4">
                  <c:v>97</c:v>
                </c:pt>
                <c:pt idx="5">
                  <c:v>96</c:v>
                </c:pt>
                <c:pt idx="6">
                  <c:v>96</c:v>
                </c:pt>
                <c:pt idx="7">
                  <c:v>94</c:v>
                </c:pt>
                <c:pt idx="8">
                  <c:v>94</c:v>
                </c:pt>
                <c:pt idx="9">
                  <c:v>93</c:v>
                </c:pt>
                <c:pt idx="10">
                  <c:v>93</c:v>
                </c:pt>
                <c:pt idx="11">
                  <c:v>92</c:v>
                </c:pt>
                <c:pt idx="12">
                  <c:v>89</c:v>
                </c:pt>
                <c:pt idx="13">
                  <c:v>88</c:v>
                </c:pt>
                <c:pt idx="14">
                  <c:v>83</c:v>
                </c:pt>
                <c:pt idx="15">
                  <c:v>80</c:v>
                </c:pt>
                <c:pt idx="16">
                  <c:v>79</c:v>
                </c:pt>
                <c:pt idx="17">
                  <c:v>80</c:v>
                </c:pt>
                <c:pt idx="18">
                  <c:v>81</c:v>
                </c:pt>
                <c:pt idx="19">
                  <c:v>78</c:v>
                </c:pt>
                <c:pt idx="20">
                  <c:v>76</c:v>
                </c:pt>
                <c:pt idx="21">
                  <c:v>73</c:v>
                </c:pt>
                <c:pt idx="22">
                  <c:v>72</c:v>
                </c:pt>
                <c:pt idx="23">
                  <c:v>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6350856"/>
        <c:axId val="445130221"/>
      </c:scatterChart>
      <c:catAx>
        <c:axId val="91849353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165508921"/>
        <c:crosses val="autoZero"/>
        <c:auto val="1"/>
        <c:lblAlgn val="ctr"/>
        <c:lblOffset val="100"/>
        <c:noMultiLvlLbl val="0"/>
      </c:catAx>
      <c:valAx>
        <c:axId val="165508921"/>
        <c:scaling>
          <c:orientation val="minMax"/>
          <c:min val="5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/>
                  <a:t>得分</a:t>
                </a:r>
                <a:endParaRPr lang="zh-CN" alt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918493530"/>
        <c:crosses val="autoZero"/>
        <c:crossBetween val="between"/>
        <c:majorUnit val="3"/>
      </c:valAx>
      <c:valAx>
        <c:axId val="966350856"/>
        <c:scaling>
          <c:orientation val="minMax"/>
        </c:scaling>
        <c:delete val="1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445130221"/>
        <c:crosses val="autoZero"/>
        <c:crossBetween val="midCat"/>
      </c:valAx>
      <c:valAx>
        <c:axId val="445130221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/>
                  <a:t>排名</a:t>
                </a:r>
                <a:endParaRPr lang="zh-CN" alt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966350856"/>
        <c:crosses val="max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 sz="1200">
          <a:solidFill>
            <a:sysClr val="windowText" lastClr="000000"/>
          </a:solidFill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18493530"/>
        <c:axId val="165508921"/>
      </c:barChart>
      <c:lineChart>
        <c:grouping val="standard"/>
        <c:varyColors val="0"/>
        <c:ser>
          <c:idx val="0"/>
          <c:order val="0"/>
          <c:tx>
            <c:strRef>
              <c:f>'[data (5).xlsx]Goal17'!$H$82</c:f>
              <c:strCache>
                <c:ptCount val="1"/>
                <c:pt idx="0">
                  <c:v>中国得分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'[data (5).xlsx]Goal17'!$G$83:$G$106</c:f>
              <c:strCache>
                <c:ptCount val="24"/>
                <c:pt idx="0">
                  <c:v>2000年</c:v>
                </c:pt>
                <c:pt idx="1">
                  <c:v>2001年</c:v>
                </c:pt>
                <c:pt idx="2">
                  <c:v>2002年</c:v>
                </c:pt>
                <c:pt idx="3">
                  <c:v>2003年</c:v>
                </c:pt>
                <c:pt idx="4">
                  <c:v>2004年</c:v>
                </c:pt>
                <c:pt idx="5">
                  <c:v>2005年</c:v>
                </c:pt>
                <c:pt idx="6">
                  <c:v>2006年</c:v>
                </c:pt>
                <c:pt idx="7">
                  <c:v>2007年</c:v>
                </c:pt>
                <c:pt idx="8">
                  <c:v>2008年</c:v>
                </c:pt>
                <c:pt idx="9">
                  <c:v>2009年</c:v>
                </c:pt>
                <c:pt idx="10">
                  <c:v>2010年</c:v>
                </c:pt>
                <c:pt idx="11">
                  <c:v>2011年</c:v>
                </c:pt>
                <c:pt idx="12">
                  <c:v>2012年</c:v>
                </c:pt>
                <c:pt idx="13">
                  <c:v>2013年</c:v>
                </c:pt>
                <c:pt idx="14">
                  <c:v>2014年</c:v>
                </c:pt>
                <c:pt idx="15">
                  <c:v>2015年</c:v>
                </c:pt>
                <c:pt idx="16">
                  <c:v>2016年</c:v>
                </c:pt>
                <c:pt idx="17">
                  <c:v>2017年</c:v>
                </c:pt>
                <c:pt idx="18">
                  <c:v>2018年</c:v>
                </c:pt>
                <c:pt idx="19">
                  <c:v>2019年</c:v>
                </c:pt>
                <c:pt idx="20">
                  <c:v>2020年</c:v>
                </c:pt>
                <c:pt idx="21">
                  <c:v>2021年</c:v>
                </c:pt>
                <c:pt idx="22">
                  <c:v>2022年</c:v>
                </c:pt>
                <c:pt idx="23">
                  <c:v>2023年</c:v>
                </c:pt>
              </c:strCache>
            </c:strRef>
          </c:cat>
          <c:val>
            <c:numRef>
              <c:f>'[data (5).xlsx]Goal17'!$H$83:$H$106</c:f>
              <c:numCache>
                <c:formatCode>General</c:formatCode>
                <c:ptCount val="24"/>
                <c:pt idx="0">
                  <c:v>59.77</c:v>
                </c:pt>
                <c:pt idx="1">
                  <c:v>59.95</c:v>
                </c:pt>
                <c:pt idx="2">
                  <c:v>60.06</c:v>
                </c:pt>
                <c:pt idx="3">
                  <c:v>60.1</c:v>
                </c:pt>
                <c:pt idx="4">
                  <c:v>60.41</c:v>
                </c:pt>
                <c:pt idx="5">
                  <c:v>61.11</c:v>
                </c:pt>
                <c:pt idx="6">
                  <c:v>61.51</c:v>
                </c:pt>
                <c:pt idx="7">
                  <c:v>62.45</c:v>
                </c:pt>
                <c:pt idx="8">
                  <c:v>62.63</c:v>
                </c:pt>
                <c:pt idx="9">
                  <c:v>63.12</c:v>
                </c:pt>
                <c:pt idx="10">
                  <c:v>63.78</c:v>
                </c:pt>
                <c:pt idx="11">
                  <c:v>64.47</c:v>
                </c:pt>
                <c:pt idx="12">
                  <c:v>65.22</c:v>
                </c:pt>
                <c:pt idx="13">
                  <c:v>65.81</c:v>
                </c:pt>
                <c:pt idx="14">
                  <c:v>66.66</c:v>
                </c:pt>
                <c:pt idx="15">
                  <c:v>67.56</c:v>
                </c:pt>
                <c:pt idx="16">
                  <c:v>68.11</c:v>
                </c:pt>
                <c:pt idx="17">
                  <c:v>68.53</c:v>
                </c:pt>
                <c:pt idx="18">
                  <c:v>69.08</c:v>
                </c:pt>
                <c:pt idx="19">
                  <c:v>69.63</c:v>
                </c:pt>
                <c:pt idx="20">
                  <c:v>70.1</c:v>
                </c:pt>
                <c:pt idx="21">
                  <c:v>70.57</c:v>
                </c:pt>
                <c:pt idx="22">
                  <c:v>70.7</c:v>
                </c:pt>
                <c:pt idx="23">
                  <c:v>70.85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'[data (5).xlsx]Goal17'!$J$82</c:f>
              <c:strCache>
                <c:ptCount val="1"/>
                <c:pt idx="0">
                  <c:v>世界平均分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'[data (5).xlsx]Goal17'!$G$83:$G$106</c:f>
              <c:strCache>
                <c:ptCount val="24"/>
                <c:pt idx="0">
                  <c:v>2000年</c:v>
                </c:pt>
                <c:pt idx="1">
                  <c:v>2001年</c:v>
                </c:pt>
                <c:pt idx="2">
                  <c:v>2002年</c:v>
                </c:pt>
                <c:pt idx="3">
                  <c:v>2003年</c:v>
                </c:pt>
                <c:pt idx="4">
                  <c:v>2004年</c:v>
                </c:pt>
                <c:pt idx="5">
                  <c:v>2005年</c:v>
                </c:pt>
                <c:pt idx="6">
                  <c:v>2006年</c:v>
                </c:pt>
                <c:pt idx="7">
                  <c:v>2007年</c:v>
                </c:pt>
                <c:pt idx="8">
                  <c:v>2008年</c:v>
                </c:pt>
                <c:pt idx="9">
                  <c:v>2009年</c:v>
                </c:pt>
                <c:pt idx="10">
                  <c:v>2010年</c:v>
                </c:pt>
                <c:pt idx="11">
                  <c:v>2011年</c:v>
                </c:pt>
                <c:pt idx="12">
                  <c:v>2012年</c:v>
                </c:pt>
                <c:pt idx="13">
                  <c:v>2013年</c:v>
                </c:pt>
                <c:pt idx="14">
                  <c:v>2014年</c:v>
                </c:pt>
                <c:pt idx="15">
                  <c:v>2015年</c:v>
                </c:pt>
                <c:pt idx="16">
                  <c:v>2016年</c:v>
                </c:pt>
                <c:pt idx="17">
                  <c:v>2017年</c:v>
                </c:pt>
                <c:pt idx="18">
                  <c:v>2018年</c:v>
                </c:pt>
                <c:pt idx="19">
                  <c:v>2019年</c:v>
                </c:pt>
                <c:pt idx="20">
                  <c:v>2020年</c:v>
                </c:pt>
                <c:pt idx="21">
                  <c:v>2021年</c:v>
                </c:pt>
                <c:pt idx="22">
                  <c:v>2022年</c:v>
                </c:pt>
                <c:pt idx="23">
                  <c:v>2023年</c:v>
                </c:pt>
              </c:strCache>
            </c:strRef>
          </c:cat>
          <c:val>
            <c:numRef>
              <c:f>'[data (5).xlsx]Goal17'!$J$83:$J$106</c:f>
              <c:numCache>
                <c:formatCode>General</c:formatCode>
                <c:ptCount val="24"/>
                <c:pt idx="0">
                  <c:v>57.77</c:v>
                </c:pt>
                <c:pt idx="1">
                  <c:v>58.04</c:v>
                </c:pt>
                <c:pt idx="2">
                  <c:v>58.25</c:v>
                </c:pt>
                <c:pt idx="3">
                  <c:v>58.47</c:v>
                </c:pt>
                <c:pt idx="4">
                  <c:v>58.75</c:v>
                </c:pt>
                <c:pt idx="5">
                  <c:v>59.2</c:v>
                </c:pt>
                <c:pt idx="6">
                  <c:v>59.49</c:v>
                </c:pt>
                <c:pt idx="7">
                  <c:v>59.95</c:v>
                </c:pt>
                <c:pt idx="8">
                  <c:v>60.2</c:v>
                </c:pt>
                <c:pt idx="9">
                  <c:v>60.55</c:v>
                </c:pt>
                <c:pt idx="10">
                  <c:v>61.12</c:v>
                </c:pt>
                <c:pt idx="11">
                  <c:v>61.54</c:v>
                </c:pt>
                <c:pt idx="12">
                  <c:v>61.96</c:v>
                </c:pt>
                <c:pt idx="13">
                  <c:v>62.35</c:v>
                </c:pt>
                <c:pt idx="14">
                  <c:v>63.14</c:v>
                </c:pt>
                <c:pt idx="15">
                  <c:v>63.51</c:v>
                </c:pt>
                <c:pt idx="16">
                  <c:v>63.82</c:v>
                </c:pt>
                <c:pt idx="17">
                  <c:v>64.35</c:v>
                </c:pt>
                <c:pt idx="18">
                  <c:v>64.77</c:v>
                </c:pt>
                <c:pt idx="19">
                  <c:v>65.3</c:v>
                </c:pt>
                <c:pt idx="20">
                  <c:v>65.69</c:v>
                </c:pt>
                <c:pt idx="21">
                  <c:v>65.87</c:v>
                </c:pt>
                <c:pt idx="22">
                  <c:v>66.15</c:v>
                </c:pt>
                <c:pt idx="23">
                  <c:v>66.3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918493530"/>
        <c:axId val="165508921"/>
      </c:lineChart>
      <c:scatterChart>
        <c:scatterStyle val="lineMarker"/>
        <c:varyColors val="0"/>
        <c:ser>
          <c:idx val="1"/>
          <c:order val="1"/>
          <c:tx>
            <c:strRef>
              <c:f>'[data (5).xlsx]Goal17'!$I$82</c:f>
              <c:strCache>
                <c:ptCount val="1"/>
                <c:pt idx="0">
                  <c:v>中国排名</c:v>
                </c:pt>
              </c:strCache>
            </c:strRef>
          </c:tx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elete val="1"/>
          </c:dLbls>
          <c:xVal>
            <c:strRef>
              <c:f>'[data (5).xlsx]Goal17'!$G$83:$G$106</c:f>
              <c:strCache>
                <c:ptCount val="24"/>
                <c:pt idx="0">
                  <c:v>2000年</c:v>
                </c:pt>
                <c:pt idx="1">
                  <c:v>2001年</c:v>
                </c:pt>
                <c:pt idx="2">
                  <c:v>2002年</c:v>
                </c:pt>
                <c:pt idx="3">
                  <c:v>2003年</c:v>
                </c:pt>
                <c:pt idx="4">
                  <c:v>2004年</c:v>
                </c:pt>
                <c:pt idx="5">
                  <c:v>2005年</c:v>
                </c:pt>
                <c:pt idx="6">
                  <c:v>2006年</c:v>
                </c:pt>
                <c:pt idx="7">
                  <c:v>2007年</c:v>
                </c:pt>
                <c:pt idx="8">
                  <c:v>2008年</c:v>
                </c:pt>
                <c:pt idx="9">
                  <c:v>2009年</c:v>
                </c:pt>
                <c:pt idx="10">
                  <c:v>2010年</c:v>
                </c:pt>
                <c:pt idx="11">
                  <c:v>2011年</c:v>
                </c:pt>
                <c:pt idx="12">
                  <c:v>2012年</c:v>
                </c:pt>
                <c:pt idx="13">
                  <c:v>2013年</c:v>
                </c:pt>
                <c:pt idx="14">
                  <c:v>2014年</c:v>
                </c:pt>
                <c:pt idx="15">
                  <c:v>2015年</c:v>
                </c:pt>
                <c:pt idx="16">
                  <c:v>2016年</c:v>
                </c:pt>
                <c:pt idx="17">
                  <c:v>2017年</c:v>
                </c:pt>
                <c:pt idx="18">
                  <c:v>2018年</c:v>
                </c:pt>
                <c:pt idx="19">
                  <c:v>2019年</c:v>
                </c:pt>
                <c:pt idx="20">
                  <c:v>2020年</c:v>
                </c:pt>
                <c:pt idx="21">
                  <c:v>2021年</c:v>
                </c:pt>
                <c:pt idx="22">
                  <c:v>2022年</c:v>
                </c:pt>
                <c:pt idx="23">
                  <c:v>2023年</c:v>
                </c:pt>
              </c:strCache>
            </c:strRef>
          </c:xVal>
          <c:yVal>
            <c:numRef>
              <c:f>'[data (5).xlsx]Goal17'!$I$83:$I$106</c:f>
              <c:numCache>
                <c:formatCode>General</c:formatCode>
                <c:ptCount val="24"/>
                <c:pt idx="0">
                  <c:v>91</c:v>
                </c:pt>
                <c:pt idx="1">
                  <c:v>92</c:v>
                </c:pt>
                <c:pt idx="2">
                  <c:v>93</c:v>
                </c:pt>
                <c:pt idx="3">
                  <c:v>96</c:v>
                </c:pt>
                <c:pt idx="4">
                  <c:v>97</c:v>
                </c:pt>
                <c:pt idx="5">
                  <c:v>96</c:v>
                </c:pt>
                <c:pt idx="6">
                  <c:v>96</c:v>
                </c:pt>
                <c:pt idx="7">
                  <c:v>94</c:v>
                </c:pt>
                <c:pt idx="8">
                  <c:v>94</c:v>
                </c:pt>
                <c:pt idx="9">
                  <c:v>93</c:v>
                </c:pt>
                <c:pt idx="10">
                  <c:v>93</c:v>
                </c:pt>
                <c:pt idx="11">
                  <c:v>92</c:v>
                </c:pt>
                <c:pt idx="12">
                  <c:v>89</c:v>
                </c:pt>
                <c:pt idx="13">
                  <c:v>88</c:v>
                </c:pt>
                <c:pt idx="14">
                  <c:v>83</c:v>
                </c:pt>
                <c:pt idx="15">
                  <c:v>80</c:v>
                </c:pt>
                <c:pt idx="16">
                  <c:v>79</c:v>
                </c:pt>
                <c:pt idx="17">
                  <c:v>80</c:v>
                </c:pt>
                <c:pt idx="18">
                  <c:v>81</c:v>
                </c:pt>
                <c:pt idx="19">
                  <c:v>78</c:v>
                </c:pt>
                <c:pt idx="20">
                  <c:v>76</c:v>
                </c:pt>
                <c:pt idx="21">
                  <c:v>73</c:v>
                </c:pt>
                <c:pt idx="22">
                  <c:v>72</c:v>
                </c:pt>
                <c:pt idx="23">
                  <c:v>71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66350856"/>
        <c:axId val="445130221"/>
      </c:scatterChart>
      <c:catAx>
        <c:axId val="918493530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165508921"/>
        <c:crosses val="autoZero"/>
        <c:auto val="1"/>
        <c:lblAlgn val="ctr"/>
        <c:lblOffset val="100"/>
        <c:noMultiLvlLbl val="0"/>
      </c:catAx>
      <c:valAx>
        <c:axId val="165508921"/>
        <c:scaling>
          <c:orientation val="minMax"/>
          <c:min val="50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02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/>
                  <a:t>得分</a:t>
                </a:r>
                <a:endParaRPr lang="zh-CN" alt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918493530"/>
        <c:crosses val="autoZero"/>
        <c:crossBetween val="between"/>
        <c:majorUnit val="3"/>
      </c:valAx>
      <c:valAx>
        <c:axId val="966350856"/>
        <c:scaling>
          <c:orientation val="minMax"/>
        </c:scaling>
        <c:delete val="1"/>
        <c:axPos val="b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445130221"/>
        <c:crosses val="autoZero"/>
        <c:crossBetween val="midCat"/>
      </c:valAx>
      <c:valAx>
        <c:axId val="445130221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lang="zh-CN"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dirty="0"/>
                  <a:t>排名</a:t>
                </a:r>
                <a:endParaRPr lang="zh-CN" altLang="en-US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  <c:crossAx val="966350856"/>
        <c:crosses val="max"/>
        <c:crossBetween val="midCat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 sz="1200">
          <a:solidFill>
            <a:sysClr val="windowText" lastClr="000000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0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9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0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0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1">
      <cs:styleClr val="auto"/>
    </cs:fillRef>
    <cs:effectRef idx="0"/>
    <cs:fontRef idx="minor">
      <a:schemeClr val="dk1"/>
    </cs:fontRef>
    <cs:spPr>
      <a:ln>
        <a:noFill/>
      </a:ln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02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75000"/>
        <a:lumOff val="25000"/>
      </a:schemeClr>
    </cs:fontRef>
    <cs:defRPr sz="1400" b="1" kern="120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image" Target="../media/image81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image" Target="../media/image81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image" Target="../media/image8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#1">
  <dgm:title val=""/>
  <dgm:desc val=""/>
  <dgm:catLst>
    <dgm:cat type="colorful" pri="10300"/>
  </dgm:catLst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9CA272-355D-4CB5-9750-3378E606745F}" type="doc">
      <dgm:prSet loTypeId="urn:microsoft.com/office/officeart/2005/8/layout/vList3" loCatId="picture" qsTypeId="urn:microsoft.com/office/officeart/2005/8/quickstyle/simple1#2" qsCatId="simple" csTypeId="urn:microsoft.com/office/officeart/2005/8/colors/accent1_2#2" csCatId="accent1" phldr="1"/>
      <dgm:spPr/>
    </dgm:pt>
    <dgm:pt modelId="{B96CC8C4-5259-4FD1-A6B4-D051A456A489}">
      <dgm:prSet phldrT="[文本]"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rgbClr val="002060"/>
              </a:solidFill>
              <a:latin typeface="+mn-ea"/>
              <a:ea typeface="+mn-ea"/>
            </a:rPr>
            <a:t>桂林市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以景观资源可持续利用为主题，重点针对喀斯特石漠化地区生态修复和环境保护等问题，集成应用生态治理、绿色高效农业生产等技术，实施自然景观资源保育、生态旅游、生态农业、文化康养等行动，统筹各类创新资源，深化体制机制改革，探索适用技术路线和系统解决方案，形成可操作、可复制、可推广的有效模式，对中西部多民族、生态脆弱地区实现可持续发展发挥示范效应，为落实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2030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年可持续发展议程提供实践经验。</a:t>
          </a:r>
          <a:endParaRPr sz="1600" dirty="0">
            <a:latin typeface="+mn-ea"/>
            <a:ea typeface="+mn-ea"/>
          </a:endParaRPr>
        </a:p>
      </dgm:t>
    </dgm:pt>
    <dgm:pt modelId="{46D20DB3-6E94-43BF-8F94-A6FF11F18E30}" cxnId="{5742BFA4-45EE-4995-8E4E-0DA3B66DFAD9}" type="parTrans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2006AAF5-C21D-4D91-961B-546590B1018B}" cxnId="{5742BFA4-45EE-4995-8E4E-0DA3B66DFAD9}" type="sibTrans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35CC292-9345-43C3-BCB5-9DF1177AA845}">
      <dgm:prSet phldrT="[文本]"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rgbClr val="002060"/>
              </a:solidFill>
              <a:latin typeface="+mn-ea"/>
              <a:ea typeface="+mn-ea"/>
            </a:rPr>
            <a:t>深圳市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以创新引领超大型城市可持续发展为主题，重点针对资源环境承载力和社会治理支撑力相对不足等问题，集成应用污水处理、废弃物综合利用、生态修复、人工智能等技术，实施资源高效利用、生态环境治理、健康深圳建设和社会治理现代化等工程，为</a:t>
          </a:r>
          <a:r>
            <a:rPr lang="zh-CN" altLang="en-US" sz="1600" b="1" dirty="0">
              <a:solidFill>
                <a:schemeClr val="tx1"/>
              </a:solidFill>
              <a:latin typeface="+mn-ea"/>
              <a:ea typeface="+mn-ea"/>
            </a:rPr>
            <a:t>超大型城市可持续发展发挥示范效应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。深圳市力争到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2020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年建成国家可持续发展议程创新示范区，到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2025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年成为可持续发展国际先进城市，到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2030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年成为可持续发展的全球创新城市。</a:t>
          </a:r>
          <a:endParaRPr sz="1600" dirty="0">
            <a:latin typeface="+mn-ea"/>
            <a:ea typeface="+mn-ea"/>
          </a:endParaRPr>
        </a:p>
      </dgm:t>
    </dgm:pt>
    <dgm:pt modelId="{E1E39681-1D1A-4AEA-A0BC-891A1CFACB48}" cxnId="{A939F7CC-B2D4-4631-A186-A2BF021448D4}" type="parTrans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2AD9DA03-D707-44F6-80B6-DAA99F87E431}" cxnId="{A939F7CC-B2D4-4631-A186-A2BF021448D4}" type="sibTrans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CACC6A13-8A8C-4386-BB64-544907AF6A7C}">
      <dgm:prSet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rgbClr val="002060"/>
              </a:solidFill>
              <a:latin typeface="+mn-ea"/>
              <a:ea typeface="+mn-ea"/>
            </a:rPr>
            <a:t>太原市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以资源型城市转型升级为主题，重点针对水污染与大气污染等问题，集成应用污水处理与水体修复、清洁能源与建筑节能等技术，实施水资源节约和水环境重构、用能方式绿色改造等行动，为</a:t>
          </a:r>
          <a:r>
            <a:rPr lang="zh-CN" altLang="en-US" sz="1600" b="1" dirty="0">
              <a:solidFill>
                <a:schemeClr val="tx1"/>
              </a:solidFill>
              <a:latin typeface="+mn-ea"/>
              <a:ea typeface="+mn-ea"/>
            </a:rPr>
            <a:t>全国资源型地区经济转型发展发挥示范效应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。太原市将分三个阶段分步骤有序推进可持续发展示范区建设，形成可操作、可复制、可推广的有效模式。</a:t>
          </a:r>
          <a:endParaRPr sz="1600" dirty="0">
            <a:latin typeface="+mn-ea"/>
            <a:ea typeface="+mn-ea"/>
          </a:endParaRPr>
        </a:p>
      </dgm:t>
    </dgm:pt>
    <dgm:pt modelId="{A3EEFDF5-F39A-44B1-AB24-0B35D7407AAE}" cxnId="{647DED51-AC5C-46D6-9EEF-99153C2DED91}" type="parTrans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CDAD3A9D-147C-49F8-945D-BE60ED4FE46C}" cxnId="{647DED51-AC5C-46D6-9EEF-99153C2DED91}" type="sibTrans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FC21CCFC-6CD3-4353-8562-D9D5CFDA51AF}" type="pres">
      <dgm:prSet presAssocID="{729CA272-355D-4CB5-9750-3378E606745F}" presName="linearFlow" presStyleCnt="0">
        <dgm:presLayoutVars>
          <dgm:dir/>
          <dgm:resizeHandles val="exact"/>
        </dgm:presLayoutVars>
      </dgm:prSet>
      <dgm:spPr/>
    </dgm:pt>
    <dgm:pt modelId="{BECE0C8B-98EC-4301-90E8-F26251A6E754}" type="pres">
      <dgm:prSet presAssocID="{B96CC8C4-5259-4FD1-A6B4-D051A456A489}" presName="composite" presStyleCnt="0"/>
      <dgm:spPr/>
    </dgm:pt>
    <dgm:pt modelId="{5E3F1649-F186-4909-936F-A4D7A920D600}" type="pres">
      <dgm:prSet presAssocID="{B96CC8C4-5259-4FD1-A6B4-D051A456A489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37BA1345-0332-4B5D-9124-D7F65BBFF0D1}" type="pres">
      <dgm:prSet presAssocID="{B96CC8C4-5259-4FD1-A6B4-D051A456A489}" presName="txShp" presStyleLbl="node1" presStyleIdx="0" presStyleCnt="3">
        <dgm:presLayoutVars>
          <dgm:bulletEnabled val="1"/>
        </dgm:presLayoutVars>
      </dgm:prSet>
      <dgm:spPr/>
    </dgm:pt>
    <dgm:pt modelId="{1126B5E9-5393-4488-AD64-D2953C6987E9}" type="pres">
      <dgm:prSet presAssocID="{2006AAF5-C21D-4D91-961B-546590B1018B}" presName="spacing" presStyleCnt="0"/>
      <dgm:spPr/>
    </dgm:pt>
    <dgm:pt modelId="{5F59EA30-A907-4FF9-B30C-562B3EF69648}" type="pres">
      <dgm:prSet presAssocID="{635CC292-9345-43C3-BCB5-9DF1177AA845}" presName="composite" presStyleCnt="0"/>
      <dgm:spPr/>
    </dgm:pt>
    <dgm:pt modelId="{7A27B7EC-6712-403E-BF03-789E863C0F52}" type="pres">
      <dgm:prSet presAssocID="{635CC292-9345-43C3-BCB5-9DF1177AA845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DABBAC10-E283-4FA7-AA0A-6841EEDDF3F8}" type="pres">
      <dgm:prSet presAssocID="{635CC292-9345-43C3-BCB5-9DF1177AA845}" presName="txShp" presStyleLbl="node1" presStyleIdx="1" presStyleCnt="3">
        <dgm:presLayoutVars>
          <dgm:bulletEnabled val="1"/>
        </dgm:presLayoutVars>
      </dgm:prSet>
      <dgm:spPr/>
    </dgm:pt>
    <dgm:pt modelId="{0F767A43-0D43-43F5-A438-7A114149AAB3}" type="pres">
      <dgm:prSet presAssocID="{2AD9DA03-D707-44F6-80B6-DAA99F87E431}" presName="spacing" presStyleCnt="0"/>
      <dgm:spPr/>
    </dgm:pt>
    <dgm:pt modelId="{B217BBF6-6B71-4EC3-9CD0-18B465E99124}" type="pres">
      <dgm:prSet presAssocID="{CACC6A13-8A8C-4386-BB64-544907AF6A7C}" presName="composite" presStyleCnt="0"/>
      <dgm:spPr/>
    </dgm:pt>
    <dgm:pt modelId="{6BC625C4-C241-4AE4-928C-702BEB0EF7EB}" type="pres">
      <dgm:prSet presAssocID="{CACC6A13-8A8C-4386-BB64-544907AF6A7C}" presName="imgShp" presStyleLbl="fgImgPlace1" presStyleIdx="2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gm:spPr>
    </dgm:pt>
    <dgm:pt modelId="{38CE841C-BDCB-4A38-BBDA-E59D0D8143C0}" type="pres">
      <dgm:prSet presAssocID="{CACC6A13-8A8C-4386-BB64-544907AF6A7C}" presName="txShp" presStyleLbl="node1" presStyleIdx="2" presStyleCnt="3">
        <dgm:presLayoutVars>
          <dgm:bulletEnabled val="1"/>
        </dgm:presLayoutVars>
      </dgm:prSet>
      <dgm:spPr/>
    </dgm:pt>
  </dgm:ptLst>
  <dgm:cxnLst>
    <dgm:cxn modelId="{0764842F-AC00-4CA2-88CA-AA9BD9B05BDE}" type="presOf" srcId="{635CC292-9345-43C3-BCB5-9DF1177AA845}" destId="{DABBAC10-E283-4FA7-AA0A-6841EEDDF3F8}" srcOrd="0" destOrd="0" presId="urn:microsoft.com/office/officeart/2005/8/layout/vList3"/>
    <dgm:cxn modelId="{647DED51-AC5C-46D6-9EEF-99153C2DED91}" srcId="{729CA272-355D-4CB5-9750-3378E606745F}" destId="{CACC6A13-8A8C-4386-BB64-544907AF6A7C}" srcOrd="2" destOrd="0" parTransId="{A3EEFDF5-F39A-44B1-AB24-0B35D7407AAE}" sibTransId="{CDAD3A9D-147C-49F8-945D-BE60ED4FE46C}"/>
    <dgm:cxn modelId="{FEFCBD7F-1751-47FA-B2F7-02EB18C1B6D3}" type="presOf" srcId="{B96CC8C4-5259-4FD1-A6B4-D051A456A489}" destId="{37BA1345-0332-4B5D-9124-D7F65BBFF0D1}" srcOrd="0" destOrd="0" presId="urn:microsoft.com/office/officeart/2005/8/layout/vList3"/>
    <dgm:cxn modelId="{E97ADE9B-C5F1-49E1-8830-3E2B503FADD3}" type="presOf" srcId="{2AD9DA03-D707-44F6-80B6-DAA99F87E431}" destId="{0F767A43-0D43-43F5-A438-7A114149AAB3}" srcOrd="0" destOrd="0" presId="urn:microsoft.com/office/officeart/2005/8/layout/vList3"/>
    <dgm:cxn modelId="{5742BFA4-45EE-4995-8E4E-0DA3B66DFAD9}" srcId="{729CA272-355D-4CB5-9750-3378E606745F}" destId="{B96CC8C4-5259-4FD1-A6B4-D051A456A489}" srcOrd="0" destOrd="0" parTransId="{46D20DB3-6E94-43BF-8F94-A6FF11F18E30}" sibTransId="{2006AAF5-C21D-4D91-961B-546590B1018B}"/>
    <dgm:cxn modelId="{62CF58BD-2E99-4179-8F15-4EFD9986FB03}" type="presOf" srcId="{CACC6A13-8A8C-4386-BB64-544907AF6A7C}" destId="{38CE841C-BDCB-4A38-BBDA-E59D0D8143C0}" srcOrd="0" destOrd="0" presId="urn:microsoft.com/office/officeart/2005/8/layout/vList3"/>
    <dgm:cxn modelId="{5D651AC7-D310-4BAA-AECE-0D9D81A4D89D}" type="presOf" srcId="{2006AAF5-C21D-4D91-961B-546590B1018B}" destId="{1126B5E9-5393-4488-AD64-D2953C6987E9}" srcOrd="0" destOrd="0" presId="urn:microsoft.com/office/officeart/2005/8/layout/vList3"/>
    <dgm:cxn modelId="{D43CB2CC-89E8-4BAC-AFFF-742061DDE43D}" type="presOf" srcId="{729CA272-355D-4CB5-9750-3378E606745F}" destId="{FC21CCFC-6CD3-4353-8562-D9D5CFDA51AF}" srcOrd="0" destOrd="0" presId="urn:microsoft.com/office/officeart/2005/8/layout/vList3"/>
    <dgm:cxn modelId="{A939F7CC-B2D4-4631-A186-A2BF021448D4}" srcId="{729CA272-355D-4CB5-9750-3378E606745F}" destId="{635CC292-9345-43C3-BCB5-9DF1177AA845}" srcOrd="1" destOrd="0" parTransId="{E1E39681-1D1A-4AEA-A0BC-891A1CFACB48}" sibTransId="{2AD9DA03-D707-44F6-80B6-DAA99F87E431}"/>
    <dgm:cxn modelId="{DC9D2FA8-1AF8-4464-B81D-3FA4E20B4D8E}" type="presParOf" srcId="{FC21CCFC-6CD3-4353-8562-D9D5CFDA51AF}" destId="{BECE0C8B-98EC-4301-90E8-F26251A6E754}" srcOrd="0" destOrd="0" presId="urn:microsoft.com/office/officeart/2005/8/layout/vList3"/>
    <dgm:cxn modelId="{18E41C5B-2257-4D33-89CE-89CBE132D139}" type="presParOf" srcId="{BECE0C8B-98EC-4301-90E8-F26251A6E754}" destId="{5E3F1649-F186-4909-936F-A4D7A920D600}" srcOrd="0" destOrd="0" presId="urn:microsoft.com/office/officeart/2005/8/layout/vList3"/>
    <dgm:cxn modelId="{2CB98902-D69F-41B2-BC47-763037BA8D10}" type="presParOf" srcId="{BECE0C8B-98EC-4301-90E8-F26251A6E754}" destId="{37BA1345-0332-4B5D-9124-D7F65BBFF0D1}" srcOrd="1" destOrd="0" presId="urn:microsoft.com/office/officeart/2005/8/layout/vList3"/>
    <dgm:cxn modelId="{851B0FC9-832F-41B2-8345-73BB6AE47963}" type="presParOf" srcId="{FC21CCFC-6CD3-4353-8562-D9D5CFDA51AF}" destId="{1126B5E9-5393-4488-AD64-D2953C6987E9}" srcOrd="1" destOrd="0" presId="urn:microsoft.com/office/officeart/2005/8/layout/vList3"/>
    <dgm:cxn modelId="{91888949-0721-49A8-9CB8-1CB21A12DA8A}" type="presParOf" srcId="{FC21CCFC-6CD3-4353-8562-D9D5CFDA51AF}" destId="{5F59EA30-A907-4FF9-B30C-562B3EF69648}" srcOrd="2" destOrd="0" presId="urn:microsoft.com/office/officeart/2005/8/layout/vList3"/>
    <dgm:cxn modelId="{C99CBE6D-F4F5-48BA-9F82-A463CC7C450A}" type="presParOf" srcId="{5F59EA30-A907-4FF9-B30C-562B3EF69648}" destId="{7A27B7EC-6712-403E-BF03-789E863C0F52}" srcOrd="0" destOrd="0" presId="urn:microsoft.com/office/officeart/2005/8/layout/vList3"/>
    <dgm:cxn modelId="{530D2FAC-DC28-4258-8F63-FC56D4BBFC15}" type="presParOf" srcId="{5F59EA30-A907-4FF9-B30C-562B3EF69648}" destId="{DABBAC10-E283-4FA7-AA0A-6841EEDDF3F8}" srcOrd="1" destOrd="0" presId="urn:microsoft.com/office/officeart/2005/8/layout/vList3"/>
    <dgm:cxn modelId="{C1F89FBB-A25E-4724-AE30-2D42366B75FB}" type="presParOf" srcId="{FC21CCFC-6CD3-4353-8562-D9D5CFDA51AF}" destId="{0F767A43-0D43-43F5-A438-7A114149AAB3}" srcOrd="3" destOrd="0" presId="urn:microsoft.com/office/officeart/2005/8/layout/vList3"/>
    <dgm:cxn modelId="{31DCEE7C-CFB4-47E7-AA02-C643DB8C5F9A}" type="presParOf" srcId="{FC21CCFC-6CD3-4353-8562-D9D5CFDA51AF}" destId="{B217BBF6-6B71-4EC3-9CD0-18B465E99124}" srcOrd="4" destOrd="0" presId="urn:microsoft.com/office/officeart/2005/8/layout/vList3"/>
    <dgm:cxn modelId="{CA141A8E-7355-41E3-93BE-5BD5804AA7F2}" type="presParOf" srcId="{B217BBF6-6B71-4EC3-9CD0-18B465E99124}" destId="{6BC625C4-C241-4AE4-928C-702BEB0EF7EB}" srcOrd="0" destOrd="0" presId="urn:microsoft.com/office/officeart/2005/8/layout/vList3"/>
    <dgm:cxn modelId="{7D6FFBF9-AA4B-4BA1-8110-7EDCC66D4165}" type="presParOf" srcId="{B217BBF6-6B71-4EC3-9CD0-18B465E99124}" destId="{38CE841C-BDCB-4A38-BBDA-E59D0D8143C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3413373-B485-43A8-8609-232DC9F53C1D}" type="doc">
      <dgm:prSet loTypeId="urn:microsoft.com/office/officeart/2005/8/layout/vList3" loCatId="picture" qsTypeId="urn:microsoft.com/office/officeart/2005/8/quickstyle/simple1#3" qsCatId="simple" csTypeId="urn:microsoft.com/office/officeart/2005/8/colors/accent1_2#3" csCatId="accent1" phldr="1"/>
      <dgm:spPr/>
    </dgm:pt>
    <dgm:pt modelId="{62248CDB-CF44-4013-8C9F-4C7C5A6C5EC0}">
      <dgm:prSet phldrT="[文本]"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rPr>
            <a:t>郴州市</a:t>
          </a:r>
          <a:r>
            <a:rPr lang="zh-CN" altLang="en-US" sz="1600" dirty="0">
              <a:latin typeface="+mn-ea"/>
              <a:ea typeface="+mn-ea"/>
            </a:rPr>
            <a:t>以水资源可持续利用与绿色发展为主题，作为水资源可持续利用与重金属污染防治的典型代表城市，该市准备实施包括水源地生态环境保护行动、重金属污染及源头综合治理行动、生态产业和节水型社会建设行动、科技创新支撑行动等四大行动和</a:t>
          </a:r>
          <a:r>
            <a:rPr lang="en-US" altLang="en-US" sz="1600" dirty="0">
              <a:latin typeface="+mn-ea"/>
              <a:ea typeface="+mn-ea"/>
            </a:rPr>
            <a:t>15</a:t>
          </a:r>
          <a:r>
            <a:rPr lang="zh-CN" altLang="en-US" sz="1600" dirty="0">
              <a:latin typeface="+mn-ea"/>
              <a:ea typeface="+mn-ea"/>
            </a:rPr>
            <a:t>大工程来推进示范区建设，最终打造出绿水青山的样板区、绿色转型的示范区和普惠发展的先行区，为推动长江经济带的生态优先、绿色发展先行探路，为世界上</a:t>
          </a:r>
          <a:r>
            <a:rPr lang="zh-CN" altLang="en-US" sz="1600" b="1" dirty="0">
              <a:latin typeface="+mn-ea"/>
              <a:ea typeface="+mn-ea"/>
            </a:rPr>
            <a:t>同类地区的水资源可持续利用与绿色发展提供经验和示范</a:t>
          </a:r>
          <a:r>
            <a:rPr lang="zh-CN" altLang="en-US" sz="1600" dirty="0">
              <a:latin typeface="+mn-ea"/>
              <a:ea typeface="+mn-ea"/>
            </a:rPr>
            <a:t>。</a:t>
          </a:r>
          <a:endParaRPr sz="1600" dirty="0">
            <a:latin typeface="+mn-ea"/>
            <a:ea typeface="+mn-ea"/>
          </a:endParaRPr>
        </a:p>
      </dgm:t>
    </dgm:pt>
    <dgm:pt modelId="{A0AD62F2-83ED-47FB-8601-38F5F240DF97}" cxnId="{832FAEA2-65CC-43B2-8340-4F25C2EB0851}" type="parTrans">
      <dgm:prSet/>
      <dgm:spPr/>
      <dgm:t>
        <a:bodyPr/>
        <a:lstStyle/>
        <a:p>
          <a:endParaRPr lang="zh-CN" altLang="en-US" sz="1600">
            <a:latin typeface="+mn-ea"/>
            <a:ea typeface="+mn-ea"/>
          </a:endParaRPr>
        </a:p>
      </dgm:t>
    </dgm:pt>
    <dgm:pt modelId="{BBE1A450-E60C-4B3B-B979-007C9C3E800E}" cxnId="{832FAEA2-65CC-43B2-8340-4F25C2EB0851}" type="sibTrans">
      <dgm:prSet/>
      <dgm:spPr/>
      <dgm:t>
        <a:bodyPr/>
        <a:lstStyle/>
        <a:p>
          <a:endParaRPr lang="zh-CN" altLang="en-US" sz="1600">
            <a:latin typeface="+mn-ea"/>
            <a:ea typeface="+mn-ea"/>
          </a:endParaRPr>
        </a:p>
      </dgm:t>
    </dgm:pt>
    <dgm:pt modelId="{467A14C0-0A71-4F03-8FE7-D697ECE8668C}">
      <dgm:prSet phldrT="[文本]"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rPr>
            <a:t>临沧市</a:t>
          </a:r>
          <a:r>
            <a:rPr lang="zh-CN" altLang="en-US" sz="1600" dirty="0">
              <a:latin typeface="+mn-ea"/>
              <a:ea typeface="+mn-ea"/>
            </a:rPr>
            <a:t>以边疆多民族欠发达地区创新驱动发展为主题，致力于解决自然资源和高原特色农产品资源非常丰富，但第二产业开发不充分；民族文化多样，但与第三产业的融合也不充分；生态资源丰富，宜居宜游，但市场开发不充分；区位优势突出，但内联外通的基础设施严重滞后等问题，利用国家可持续发展战略的契机，闯出一条跨越式的发展路子，</a:t>
          </a:r>
          <a:r>
            <a:rPr lang="zh-CN" altLang="en-US" sz="1600" b="1" dirty="0">
              <a:latin typeface="+mn-ea"/>
              <a:ea typeface="+mn-ea"/>
            </a:rPr>
            <a:t>努力成为全国民族团结进步示范区生态文明建设的排头兵、面向南亚东南亚的辐射中心</a:t>
          </a:r>
          <a:r>
            <a:rPr lang="zh-CN" altLang="en-US" sz="1600" dirty="0">
              <a:latin typeface="+mn-ea"/>
              <a:ea typeface="+mn-ea"/>
            </a:rPr>
            <a:t>。</a:t>
          </a:r>
          <a:endParaRPr sz="1600" dirty="0">
            <a:latin typeface="+mn-ea"/>
            <a:ea typeface="+mn-ea"/>
          </a:endParaRPr>
        </a:p>
      </dgm:t>
    </dgm:pt>
    <dgm:pt modelId="{52484005-DFD1-40C4-9A98-35B99BBD8945}" cxnId="{DB7CAB93-5BC4-44A9-BC31-3579394C2A71}" type="parTrans">
      <dgm:prSet/>
      <dgm:spPr/>
      <dgm:t>
        <a:bodyPr/>
        <a:lstStyle/>
        <a:p>
          <a:endParaRPr lang="zh-CN" altLang="en-US" sz="1600">
            <a:latin typeface="+mn-ea"/>
            <a:ea typeface="+mn-ea"/>
          </a:endParaRPr>
        </a:p>
      </dgm:t>
    </dgm:pt>
    <dgm:pt modelId="{F8390988-2913-4044-94B7-CEE4F9A483B8}" cxnId="{DB7CAB93-5BC4-44A9-BC31-3579394C2A71}" type="sibTrans">
      <dgm:prSet/>
      <dgm:spPr/>
      <dgm:t>
        <a:bodyPr/>
        <a:lstStyle/>
        <a:p>
          <a:endParaRPr lang="zh-CN" altLang="en-US" sz="1600">
            <a:latin typeface="+mn-ea"/>
            <a:ea typeface="+mn-ea"/>
          </a:endParaRPr>
        </a:p>
      </dgm:t>
    </dgm:pt>
    <dgm:pt modelId="{EFDD7B4C-4C2A-4760-ABF3-F174C6A42527}">
      <dgm:prSet phldrT="[文本]" phldr="0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 vert="horz" wrap="square"/>
        <a:lstStyle/>
        <a:p>
          <a:pPr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+mn-cs"/>
            </a:rPr>
            <a:t>承德市</a:t>
          </a:r>
          <a:r>
            <a:rPr lang="zh-CN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以城市群水源涵养功能区可持续发展为主题，目前正在重点针对水源涵养功能不稳固、精准稳定脱贫难度大等问题，集成应用抗旱节水造林、荒漠化防治、绿色农产品标准化生产加工、“互联网</a:t>
          </a:r>
          <a:r>
            <a:rPr lang="en-US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+</a:t>
          </a:r>
          <a:r>
            <a:rPr lang="zh-CN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智慧旅游”等技术，实施水源涵养能力提升、精准扶贫脱贫、创新能力提升等行动，探索适用技术路线和系统解决方案，形成有效模式，</a:t>
          </a:r>
          <a:r>
            <a:rPr lang="zh-CN" altLang="en-US" sz="1600" b="1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对全国同类的城市群生态功能区实现可持续发展发挥示范效应，为落实</a:t>
          </a:r>
          <a:r>
            <a:rPr lang="en-US" altLang="en-US" sz="1600" b="1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2030</a:t>
          </a:r>
          <a:r>
            <a:rPr lang="zh-CN" altLang="en-US" sz="1600" b="1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年可持续发展议程提供实践经验</a:t>
          </a:r>
          <a:r>
            <a:rPr lang="zh-CN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。</a:t>
          </a:r>
          <a:endParaRPr sz="1600" dirty="0">
            <a:latin typeface="+mn-ea"/>
            <a:ea typeface="+mn-ea"/>
          </a:endParaRPr>
        </a:p>
      </dgm:t>
    </dgm:pt>
    <dgm:pt modelId="{E2321D3F-8E15-4F10-85DC-DFA0179154DF}" cxnId="{9B1A2229-2BC2-422A-B10F-42DDB2D8E7A5}" type="parTrans">
      <dgm:prSet/>
      <dgm:spPr/>
      <dgm:t>
        <a:bodyPr/>
        <a:lstStyle/>
        <a:p>
          <a:endParaRPr lang="zh-CN" altLang="en-US" sz="1600">
            <a:latin typeface="+mn-ea"/>
            <a:ea typeface="+mn-ea"/>
          </a:endParaRPr>
        </a:p>
      </dgm:t>
    </dgm:pt>
    <dgm:pt modelId="{A70823EE-2B8D-4D7D-BD3B-EBB1144D742A}" cxnId="{9B1A2229-2BC2-422A-B10F-42DDB2D8E7A5}" type="sibTrans">
      <dgm:prSet/>
      <dgm:spPr/>
      <dgm:t>
        <a:bodyPr/>
        <a:lstStyle/>
        <a:p>
          <a:endParaRPr lang="zh-CN" altLang="en-US" sz="1600">
            <a:latin typeface="+mn-ea"/>
            <a:ea typeface="+mn-ea"/>
          </a:endParaRPr>
        </a:p>
      </dgm:t>
    </dgm:pt>
    <dgm:pt modelId="{8A146BDA-6E6F-4BF0-BD8C-5D637158EF2D}" type="pres">
      <dgm:prSet presAssocID="{73413373-B485-43A8-8609-232DC9F53C1D}" presName="linearFlow" presStyleCnt="0">
        <dgm:presLayoutVars>
          <dgm:dir/>
          <dgm:resizeHandles val="exact"/>
        </dgm:presLayoutVars>
      </dgm:prSet>
      <dgm:spPr/>
    </dgm:pt>
    <dgm:pt modelId="{B7AED686-9807-47FD-801B-D70008F74B16}" type="pres">
      <dgm:prSet presAssocID="{62248CDB-CF44-4013-8C9F-4C7C5A6C5EC0}" presName="composite" presStyleCnt="0"/>
      <dgm:spPr/>
    </dgm:pt>
    <dgm:pt modelId="{7EBFB5A6-FC72-4CCF-97DC-3E60AA1FF971}" type="pres">
      <dgm:prSet presAssocID="{62248CDB-CF44-4013-8C9F-4C7C5A6C5EC0}" presName="imgShp" presStyleLbl="fgImgPlace1" presStyleIdx="0" presStyleCnt="3" custScaleX="98839" custScaleY="98839" custLinFactNeighborY="1529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gm:spPr>
    </dgm:pt>
    <dgm:pt modelId="{F8F950FB-3CB7-4490-ABBA-0DC9B2F7C8C4}" type="pres">
      <dgm:prSet presAssocID="{62248CDB-CF44-4013-8C9F-4C7C5A6C5EC0}" presName="txShp" presStyleLbl="node1" presStyleIdx="0" presStyleCnt="3" custScaleX="104492" custScaleY="172038" custLinFactNeighborY="15298">
        <dgm:presLayoutVars>
          <dgm:bulletEnabled val="1"/>
        </dgm:presLayoutVars>
      </dgm:prSet>
      <dgm:spPr/>
    </dgm:pt>
    <dgm:pt modelId="{470BFAEC-7256-4DDA-A6FD-7744EA67914E}" type="pres">
      <dgm:prSet presAssocID="{BBE1A450-E60C-4B3B-B979-007C9C3E800E}" presName="spacing" presStyleCnt="0"/>
      <dgm:spPr/>
    </dgm:pt>
    <dgm:pt modelId="{B73D4993-B6B0-4270-9456-7E3E53C0553C}" type="pres">
      <dgm:prSet presAssocID="{467A14C0-0A71-4F03-8FE7-D697ECE8668C}" presName="composite" presStyleCnt="0"/>
      <dgm:spPr/>
    </dgm:pt>
    <dgm:pt modelId="{D6E66097-E50C-46B5-9326-8A82ED787FD5}" type="pres">
      <dgm:prSet presAssocID="{467A14C0-0A71-4F03-8FE7-D697ECE8668C}" presName="imgShp" presStyleLbl="fgImgPlace1" presStyleIdx="1" presStyleCnt="3" custScaleX="98839" custScaleY="98839" custLinFactNeighborY="16539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149A447E-572A-4406-BD2E-619B3C58376F}" type="pres">
      <dgm:prSet presAssocID="{467A14C0-0A71-4F03-8FE7-D697ECE8668C}" presName="txShp" presStyleLbl="node1" presStyleIdx="1" presStyleCnt="3" custScaleX="103499" custScaleY="140892" custLinFactNeighborY="16539">
        <dgm:presLayoutVars>
          <dgm:bulletEnabled val="1"/>
        </dgm:presLayoutVars>
      </dgm:prSet>
      <dgm:spPr/>
    </dgm:pt>
    <dgm:pt modelId="{104168B0-12D7-4431-B6BD-3C78FCF422A0}" type="pres">
      <dgm:prSet presAssocID="{F8390988-2913-4044-94B7-CEE4F9A483B8}" presName="spacing" presStyleCnt="0"/>
      <dgm:spPr/>
    </dgm:pt>
    <dgm:pt modelId="{5BB1D32C-A400-4A21-9B09-FE4814318B29}" type="pres">
      <dgm:prSet presAssocID="{EFDD7B4C-4C2A-4760-ABF3-F174C6A42527}" presName="composite" presStyleCnt="0"/>
      <dgm:spPr/>
    </dgm:pt>
    <dgm:pt modelId="{9A8BA06D-BF81-4BE4-BF9E-EE7F8E7F1EF3}" type="pres">
      <dgm:prSet presAssocID="{EFDD7B4C-4C2A-4760-ABF3-F174C6A42527}" presName="imgShp" presStyleLbl="fgImgPlace1" presStyleIdx="2" presStyleCnt="3" custScaleX="98839" custScaleY="9883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gm:spPr>
    </dgm:pt>
    <dgm:pt modelId="{695F5EA7-4B1C-4EA9-9493-B260302B7B0D}" type="pres">
      <dgm:prSet presAssocID="{EFDD7B4C-4C2A-4760-ABF3-F174C6A42527}" presName="txShp" presStyleLbl="node1" presStyleIdx="2" presStyleCnt="3" custScaleX="104209" custScaleY="162464">
        <dgm:presLayoutVars>
          <dgm:bulletEnabled val="1"/>
        </dgm:presLayoutVars>
      </dgm:prSet>
      <dgm:spPr/>
    </dgm:pt>
  </dgm:ptLst>
  <dgm:cxnLst>
    <dgm:cxn modelId="{F02B3C01-E7A7-4071-BEE1-13CE39059C5D}" type="presOf" srcId="{BBE1A450-E60C-4B3B-B979-007C9C3E800E}" destId="{470BFAEC-7256-4DDA-A6FD-7744EA67914E}" srcOrd="0" destOrd="0" presId="urn:microsoft.com/office/officeart/2005/8/layout/vList3"/>
    <dgm:cxn modelId="{F342410F-C00A-4C97-97DE-1211931110A6}" type="presOf" srcId="{F8390988-2913-4044-94B7-CEE4F9A483B8}" destId="{104168B0-12D7-4431-B6BD-3C78FCF422A0}" srcOrd="0" destOrd="0" presId="urn:microsoft.com/office/officeart/2005/8/layout/vList3"/>
    <dgm:cxn modelId="{9B1A2229-2BC2-422A-B10F-42DDB2D8E7A5}" srcId="{73413373-B485-43A8-8609-232DC9F53C1D}" destId="{EFDD7B4C-4C2A-4760-ABF3-F174C6A42527}" srcOrd="2" destOrd="0" parTransId="{E2321D3F-8E15-4F10-85DC-DFA0179154DF}" sibTransId="{A70823EE-2B8D-4D7D-BD3B-EBB1144D742A}"/>
    <dgm:cxn modelId="{3E70108E-06E0-4882-A0FC-68E6439B2525}" type="presOf" srcId="{62248CDB-CF44-4013-8C9F-4C7C5A6C5EC0}" destId="{F8F950FB-3CB7-4490-ABBA-0DC9B2F7C8C4}" srcOrd="0" destOrd="0" presId="urn:microsoft.com/office/officeart/2005/8/layout/vList3"/>
    <dgm:cxn modelId="{DB7CAB93-5BC4-44A9-BC31-3579394C2A71}" srcId="{73413373-B485-43A8-8609-232DC9F53C1D}" destId="{467A14C0-0A71-4F03-8FE7-D697ECE8668C}" srcOrd="1" destOrd="0" parTransId="{52484005-DFD1-40C4-9A98-35B99BBD8945}" sibTransId="{F8390988-2913-4044-94B7-CEE4F9A483B8}"/>
    <dgm:cxn modelId="{0E1DFA94-63C0-4FE2-9056-309E550453DC}" type="presOf" srcId="{467A14C0-0A71-4F03-8FE7-D697ECE8668C}" destId="{149A447E-572A-4406-BD2E-619B3C58376F}" srcOrd="0" destOrd="0" presId="urn:microsoft.com/office/officeart/2005/8/layout/vList3"/>
    <dgm:cxn modelId="{3F58629D-B2C8-419B-8EAC-0FD3C8076A11}" type="presOf" srcId="{73413373-B485-43A8-8609-232DC9F53C1D}" destId="{8A146BDA-6E6F-4BF0-BD8C-5D637158EF2D}" srcOrd="0" destOrd="0" presId="urn:microsoft.com/office/officeart/2005/8/layout/vList3"/>
    <dgm:cxn modelId="{832FAEA2-65CC-43B2-8340-4F25C2EB0851}" srcId="{73413373-B485-43A8-8609-232DC9F53C1D}" destId="{62248CDB-CF44-4013-8C9F-4C7C5A6C5EC0}" srcOrd="0" destOrd="0" parTransId="{A0AD62F2-83ED-47FB-8601-38F5F240DF97}" sibTransId="{BBE1A450-E60C-4B3B-B979-007C9C3E800E}"/>
    <dgm:cxn modelId="{1A6068E3-6850-4FF6-9D4A-008E06F8B98B}" type="presOf" srcId="{EFDD7B4C-4C2A-4760-ABF3-F174C6A42527}" destId="{695F5EA7-4B1C-4EA9-9493-B260302B7B0D}" srcOrd="0" destOrd="0" presId="urn:microsoft.com/office/officeart/2005/8/layout/vList3"/>
    <dgm:cxn modelId="{B2039473-8697-4F8E-8E6F-1C9B927BF9E6}" type="presParOf" srcId="{8A146BDA-6E6F-4BF0-BD8C-5D637158EF2D}" destId="{B7AED686-9807-47FD-801B-D70008F74B16}" srcOrd="0" destOrd="0" presId="urn:microsoft.com/office/officeart/2005/8/layout/vList3"/>
    <dgm:cxn modelId="{1488C528-6DBC-414A-8DDC-1EE49BDE7FC9}" type="presParOf" srcId="{B7AED686-9807-47FD-801B-D70008F74B16}" destId="{7EBFB5A6-FC72-4CCF-97DC-3E60AA1FF971}" srcOrd="0" destOrd="0" presId="urn:microsoft.com/office/officeart/2005/8/layout/vList3"/>
    <dgm:cxn modelId="{A19B4C11-2775-450F-9617-9F0D0FBFD9C6}" type="presParOf" srcId="{B7AED686-9807-47FD-801B-D70008F74B16}" destId="{F8F950FB-3CB7-4490-ABBA-0DC9B2F7C8C4}" srcOrd="1" destOrd="0" presId="urn:microsoft.com/office/officeart/2005/8/layout/vList3"/>
    <dgm:cxn modelId="{A0EE2E95-EE27-470D-9C55-B1649619A237}" type="presParOf" srcId="{8A146BDA-6E6F-4BF0-BD8C-5D637158EF2D}" destId="{470BFAEC-7256-4DDA-A6FD-7744EA67914E}" srcOrd="1" destOrd="0" presId="urn:microsoft.com/office/officeart/2005/8/layout/vList3"/>
    <dgm:cxn modelId="{C68429CB-2535-469B-9773-4E48F97D6D3E}" type="presParOf" srcId="{8A146BDA-6E6F-4BF0-BD8C-5D637158EF2D}" destId="{B73D4993-B6B0-4270-9456-7E3E53C0553C}" srcOrd="2" destOrd="0" presId="urn:microsoft.com/office/officeart/2005/8/layout/vList3"/>
    <dgm:cxn modelId="{2B1C35AB-1BAA-4B96-9229-1700F826746E}" type="presParOf" srcId="{B73D4993-B6B0-4270-9456-7E3E53C0553C}" destId="{D6E66097-E50C-46B5-9326-8A82ED787FD5}" srcOrd="0" destOrd="0" presId="urn:microsoft.com/office/officeart/2005/8/layout/vList3"/>
    <dgm:cxn modelId="{14D73D31-5959-4DC3-86DA-9FAF9821DBF5}" type="presParOf" srcId="{B73D4993-B6B0-4270-9456-7E3E53C0553C}" destId="{149A447E-572A-4406-BD2E-619B3C58376F}" srcOrd="1" destOrd="0" presId="urn:microsoft.com/office/officeart/2005/8/layout/vList3"/>
    <dgm:cxn modelId="{0C57CD85-7513-49F2-A738-EB3AB3B21D3C}" type="presParOf" srcId="{8A146BDA-6E6F-4BF0-BD8C-5D637158EF2D}" destId="{104168B0-12D7-4431-B6BD-3C78FCF422A0}" srcOrd="3" destOrd="0" presId="urn:microsoft.com/office/officeart/2005/8/layout/vList3"/>
    <dgm:cxn modelId="{EA6D0A9E-9742-43FC-AFE4-1D5575418FE7}" type="presParOf" srcId="{8A146BDA-6E6F-4BF0-BD8C-5D637158EF2D}" destId="{5BB1D32C-A400-4A21-9B09-FE4814318B29}" srcOrd="4" destOrd="0" presId="urn:microsoft.com/office/officeart/2005/8/layout/vList3"/>
    <dgm:cxn modelId="{6339D465-DA80-4FC8-B911-D0209119E6E0}" type="presParOf" srcId="{5BB1D32C-A400-4A21-9B09-FE4814318B29}" destId="{9A8BA06D-BF81-4BE4-BF9E-EE7F8E7F1EF3}" srcOrd="0" destOrd="0" presId="urn:microsoft.com/office/officeart/2005/8/layout/vList3"/>
    <dgm:cxn modelId="{94A7312D-B6B1-4736-B3FD-FB479F22AD2B}" type="presParOf" srcId="{5BB1D32C-A400-4A21-9B09-FE4814318B29}" destId="{695F5EA7-4B1C-4EA9-9493-B260302B7B0D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906FC31-9654-4902-8D2A-038D588DC0F2}" type="doc">
      <dgm:prSet loTypeId="urn:microsoft.com/office/officeart/2005/8/layout/hierarchy1#1" loCatId="hierarchy" qsTypeId="urn:microsoft.com/office/officeart/2005/8/quickstyle/simple1#6" qsCatId="simple" csTypeId="urn:microsoft.com/office/officeart/2005/8/colors/colorful3#1" csCatId="colorful" phldr="1"/>
      <dgm:spPr/>
      <dgm:t>
        <a:bodyPr/>
        <a:lstStyle/>
        <a:p>
          <a:endParaRPr lang="zh-CN" altLang="en-US"/>
        </a:p>
      </dgm:t>
    </dgm:pt>
    <dgm:pt modelId="{99A5095D-0F4A-4715-9B5F-2A74B8F05BD1}">
      <dgm:prSet phldrT="[文本]" custT="1"/>
      <dgm:spPr/>
      <dgm:t>
        <a:bodyPr/>
        <a:lstStyle/>
        <a:p>
          <a:r>
            <a:rPr lang="zh-CN" altLang="en-US" sz="2000" b="0" dirty="0">
              <a:latin typeface="+mn-ea"/>
              <a:ea typeface="+mn-ea"/>
              <a:sym typeface="Arial" panose="020B0604020202020204" pitchFamily="34" charset="0"/>
            </a:rPr>
            <a:t>本土化可持续发展指标（</a:t>
          </a:r>
          <a:r>
            <a:rPr lang="en-US" altLang="zh-CN" sz="2000" b="0" dirty="0">
              <a:latin typeface="+mn-ea"/>
              <a:ea typeface="+mn-ea"/>
              <a:sym typeface="Arial" panose="020B0604020202020204" pitchFamily="34" charset="0"/>
            </a:rPr>
            <a:t>142</a:t>
          </a:r>
          <a:r>
            <a:rPr lang="zh-CN" altLang="en-US" sz="2000" b="0" dirty="0">
              <a:latin typeface="+mn-ea"/>
              <a:ea typeface="+mn-ea"/>
              <a:sym typeface="Arial" panose="020B0604020202020204" pitchFamily="34" charset="0"/>
            </a:rPr>
            <a:t>个）</a:t>
          </a:r>
        </a:p>
      </dgm:t>
    </dgm:pt>
    <dgm:pt modelId="{05C5555C-FC41-4CA0-9747-D18864529A1C}" cxnId="{E535B2A1-DC83-4D7A-9CE5-6F542CEC2AFD}" type="parTrans">
      <dgm:prSet/>
      <dgm:spPr/>
      <dgm:t>
        <a:bodyPr/>
        <a:lstStyle/>
        <a:p>
          <a:endParaRPr lang="zh-CN" altLang="en-US" sz="2400" b="1">
            <a:latin typeface="+mn-ea"/>
            <a:ea typeface="+mn-ea"/>
          </a:endParaRPr>
        </a:p>
      </dgm:t>
    </dgm:pt>
    <dgm:pt modelId="{0FF3D225-2F31-457F-BAA1-FFE78F68F401}" cxnId="{E535B2A1-DC83-4D7A-9CE5-6F542CEC2AFD}" type="sibTrans">
      <dgm:prSet/>
      <dgm:spPr/>
      <dgm:t>
        <a:bodyPr/>
        <a:lstStyle/>
        <a:p>
          <a:endParaRPr lang="zh-CN" altLang="en-US" sz="2400" b="1">
            <a:latin typeface="+mn-ea"/>
            <a:ea typeface="+mn-ea"/>
          </a:endParaRPr>
        </a:p>
      </dgm:t>
    </dgm:pt>
    <dgm:pt modelId="{167EE1CC-FCE3-4AAA-9E41-665AE6BB7650}">
      <dgm:prSet phldrT="[文本]" custT="1"/>
      <dgm:spPr/>
      <dgm:t>
        <a:bodyPr/>
        <a:lstStyle/>
        <a:p>
          <a:r>
            <a:rPr lang="zh-CN" altLang="zh-CN" sz="2000" b="1" dirty="0">
              <a:latin typeface="+mn-ea"/>
              <a:ea typeface="+mn-ea"/>
              <a:sym typeface="Arial" panose="020B0604020202020204" pitchFamily="34" charset="0"/>
            </a:rPr>
            <a:t>国家可持续发展议程创新示范区</a:t>
          </a:r>
          <a:r>
            <a:rPr lang="en-US" altLang="zh-CN" sz="2000" b="1" dirty="0">
              <a:latin typeface="+mn-ea"/>
              <a:ea typeface="+mn-ea"/>
              <a:sym typeface="Arial" panose="020B0604020202020204" pitchFamily="34" charset="0"/>
            </a:rPr>
            <a:t>SDGs</a:t>
          </a:r>
          <a:r>
            <a:rPr lang="zh-CN" altLang="zh-CN" sz="2000" b="1" dirty="0">
              <a:latin typeface="+mn-ea"/>
              <a:ea typeface="+mn-ea"/>
              <a:sym typeface="Arial" panose="020B0604020202020204" pitchFamily="34" charset="0"/>
            </a:rPr>
            <a:t>进展考核指标体系</a:t>
          </a:r>
        </a:p>
      </dgm:t>
    </dgm:pt>
    <dgm:pt modelId="{8C13C852-C235-4ED9-8A77-4D9CCD2B2068}" cxnId="{E681D214-21E2-4105-AEDB-17E07D58E6AB}" type="parTrans">
      <dgm:prSet/>
      <dgm:spPr/>
      <dgm:t>
        <a:bodyPr/>
        <a:lstStyle/>
        <a:p>
          <a:endParaRPr lang="zh-CN" altLang="en-US" sz="2400" b="1">
            <a:latin typeface="+mn-ea"/>
            <a:ea typeface="+mn-ea"/>
          </a:endParaRPr>
        </a:p>
      </dgm:t>
    </dgm:pt>
    <dgm:pt modelId="{E16314D4-E653-40D4-A1A6-6F3A450F5044}" cxnId="{E681D214-21E2-4105-AEDB-17E07D58E6AB}" type="sibTrans">
      <dgm:prSet/>
      <dgm:spPr/>
      <dgm:t>
        <a:bodyPr/>
        <a:lstStyle/>
        <a:p>
          <a:endParaRPr lang="zh-CN" altLang="en-US" sz="2400" b="1">
            <a:latin typeface="+mn-ea"/>
            <a:ea typeface="+mn-ea"/>
          </a:endParaRPr>
        </a:p>
      </dgm:t>
    </dgm:pt>
    <dgm:pt modelId="{2C730C08-C0AD-4C7D-A1F8-D3279C79EC20}">
      <dgm:prSet phldrT="[文本]" custT="1"/>
      <dgm:spPr/>
      <dgm:t>
        <a:bodyPr/>
        <a:lstStyle/>
        <a:p>
          <a:r>
            <a:rPr lang="zh-CN" altLang="en-US" sz="2000" b="0" dirty="0">
              <a:latin typeface="+mn-ea"/>
              <a:ea typeface="+mn-ea"/>
              <a:sym typeface="Arial" panose="020B0604020202020204" pitchFamily="34" charset="0"/>
            </a:rPr>
            <a:t>示范区评价共性指标（</a:t>
          </a:r>
          <a:r>
            <a:rPr lang="en-US" altLang="zh-CN" sz="2000" b="0" dirty="0">
              <a:latin typeface="+mn-ea"/>
              <a:ea typeface="+mn-ea"/>
              <a:sym typeface="Arial" panose="020B0604020202020204" pitchFamily="34" charset="0"/>
            </a:rPr>
            <a:t>83</a:t>
          </a:r>
          <a:r>
            <a:rPr lang="zh-CN" altLang="en-US" sz="2000" b="0" dirty="0">
              <a:latin typeface="+mn-ea"/>
              <a:ea typeface="+mn-ea"/>
              <a:sym typeface="Arial" panose="020B0604020202020204" pitchFamily="34" charset="0"/>
            </a:rPr>
            <a:t>个）</a:t>
          </a:r>
        </a:p>
      </dgm:t>
    </dgm:pt>
    <dgm:pt modelId="{485135A3-B3CB-4E95-86B4-F84A84894146}" cxnId="{3BDCF55F-7A64-4B72-94CD-B43B35C8ACB1}" type="parTrans">
      <dgm:prSet/>
      <dgm:spPr/>
      <dgm:t>
        <a:bodyPr/>
        <a:lstStyle/>
        <a:p>
          <a:endParaRPr lang="zh-CN" altLang="en-US" sz="2400" b="1">
            <a:latin typeface="+mn-ea"/>
            <a:ea typeface="+mn-ea"/>
          </a:endParaRPr>
        </a:p>
      </dgm:t>
    </dgm:pt>
    <dgm:pt modelId="{F789DB20-2090-48E9-A53E-E739D78089A5}" cxnId="{3BDCF55F-7A64-4B72-94CD-B43B35C8ACB1}" type="sibTrans">
      <dgm:prSet/>
      <dgm:spPr/>
      <dgm:t>
        <a:bodyPr/>
        <a:lstStyle/>
        <a:p>
          <a:endParaRPr lang="zh-CN" altLang="en-US" sz="2400" b="1">
            <a:latin typeface="+mn-ea"/>
            <a:ea typeface="+mn-ea"/>
          </a:endParaRPr>
        </a:p>
      </dgm:t>
    </dgm:pt>
    <dgm:pt modelId="{312B7B17-7218-4BE4-A6C6-7ADC8D46B9E1}" type="pres">
      <dgm:prSet presAssocID="{1906FC31-9654-4902-8D2A-038D588DC0F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9E1DE3D-80B7-4AF4-9A12-532BBC8AF884}" type="pres">
      <dgm:prSet presAssocID="{99A5095D-0F4A-4715-9B5F-2A74B8F05BD1}" presName="hierRoot1" presStyleCnt="0"/>
      <dgm:spPr/>
    </dgm:pt>
    <dgm:pt modelId="{40A4E4F6-7CCE-4F21-8F4B-F00E5040979C}" type="pres">
      <dgm:prSet presAssocID="{99A5095D-0F4A-4715-9B5F-2A74B8F05BD1}" presName="composite" presStyleCnt="0"/>
      <dgm:spPr/>
    </dgm:pt>
    <dgm:pt modelId="{6381AE68-B8EA-4ED9-BD31-E4125E7359C8}" type="pres">
      <dgm:prSet presAssocID="{99A5095D-0F4A-4715-9B5F-2A74B8F05BD1}" presName="background" presStyleLbl="node0" presStyleIdx="0" presStyleCnt="2"/>
      <dgm:spPr/>
    </dgm:pt>
    <dgm:pt modelId="{42BBEADE-E631-4BD8-945B-3C14150D38A0}" type="pres">
      <dgm:prSet presAssocID="{99A5095D-0F4A-4715-9B5F-2A74B8F05BD1}" presName="text" presStyleLbl="fgAcc0" presStyleIdx="0" presStyleCnt="2">
        <dgm:presLayoutVars>
          <dgm:chPref val="3"/>
        </dgm:presLayoutVars>
      </dgm:prSet>
      <dgm:spPr/>
    </dgm:pt>
    <dgm:pt modelId="{47C169BD-B09B-41A3-BD80-C9D8741D59A8}" type="pres">
      <dgm:prSet presAssocID="{99A5095D-0F4A-4715-9B5F-2A74B8F05BD1}" presName="hierChild2" presStyleCnt="0"/>
      <dgm:spPr/>
    </dgm:pt>
    <dgm:pt modelId="{0DF4A22A-6680-47BC-B798-0D842CE72C93}" type="pres">
      <dgm:prSet presAssocID="{2C730C08-C0AD-4C7D-A1F8-D3279C79EC20}" presName="hierRoot1" presStyleCnt="0"/>
      <dgm:spPr/>
    </dgm:pt>
    <dgm:pt modelId="{2BF76B43-2FC3-47AE-91E6-2CB73548DD8D}" type="pres">
      <dgm:prSet presAssocID="{2C730C08-C0AD-4C7D-A1F8-D3279C79EC20}" presName="composite" presStyleCnt="0"/>
      <dgm:spPr/>
    </dgm:pt>
    <dgm:pt modelId="{14F34C6D-7E93-4D43-8F66-5E1A9BFB964B}" type="pres">
      <dgm:prSet presAssocID="{2C730C08-C0AD-4C7D-A1F8-D3279C79EC20}" presName="background" presStyleLbl="node0" presStyleIdx="1" presStyleCnt="2"/>
      <dgm:spPr/>
    </dgm:pt>
    <dgm:pt modelId="{1074DA83-6A2B-4F38-BD8D-15C35B4FCF5D}" type="pres">
      <dgm:prSet presAssocID="{2C730C08-C0AD-4C7D-A1F8-D3279C79EC20}" presName="text" presStyleLbl="fgAcc0" presStyleIdx="1" presStyleCnt="2">
        <dgm:presLayoutVars>
          <dgm:chPref val="3"/>
        </dgm:presLayoutVars>
      </dgm:prSet>
      <dgm:spPr/>
    </dgm:pt>
    <dgm:pt modelId="{DAFA89E0-5D3D-433F-BA56-3B0F0EA1CFB5}" type="pres">
      <dgm:prSet presAssocID="{2C730C08-C0AD-4C7D-A1F8-D3279C79EC20}" presName="hierChild2" presStyleCnt="0"/>
      <dgm:spPr/>
    </dgm:pt>
    <dgm:pt modelId="{8B41C08F-2121-41AB-A909-A1065AE81E2E}" type="pres">
      <dgm:prSet presAssocID="{8C13C852-C235-4ED9-8A77-4D9CCD2B2068}" presName="Name10" presStyleLbl="parChTrans1D2" presStyleIdx="0" presStyleCnt="1"/>
      <dgm:spPr/>
    </dgm:pt>
    <dgm:pt modelId="{C74E46D0-0AE5-4A87-B489-9C07F169A870}" type="pres">
      <dgm:prSet presAssocID="{167EE1CC-FCE3-4AAA-9E41-665AE6BB7650}" presName="hierRoot2" presStyleCnt="0"/>
      <dgm:spPr/>
    </dgm:pt>
    <dgm:pt modelId="{22B3F433-CDFD-4CE1-9F77-2114A1EAE4B2}" type="pres">
      <dgm:prSet presAssocID="{167EE1CC-FCE3-4AAA-9E41-665AE6BB7650}" presName="composite2" presStyleCnt="0"/>
      <dgm:spPr/>
    </dgm:pt>
    <dgm:pt modelId="{34420E6C-7C2F-44F2-B726-8C958822CD86}" type="pres">
      <dgm:prSet presAssocID="{167EE1CC-FCE3-4AAA-9E41-665AE6BB7650}" presName="background2" presStyleLbl="node2" presStyleIdx="0" presStyleCnt="1"/>
      <dgm:spPr/>
    </dgm:pt>
    <dgm:pt modelId="{0F9E22DC-6156-47FD-AABC-7D58C6B0BAC3}" type="pres">
      <dgm:prSet presAssocID="{167EE1CC-FCE3-4AAA-9E41-665AE6BB7650}" presName="text2" presStyleLbl="fgAcc2" presStyleIdx="0" presStyleCnt="1">
        <dgm:presLayoutVars>
          <dgm:chPref val="3"/>
        </dgm:presLayoutVars>
      </dgm:prSet>
      <dgm:spPr/>
    </dgm:pt>
    <dgm:pt modelId="{F3B2FE1E-E4F4-4F41-9649-355A95766213}" type="pres">
      <dgm:prSet presAssocID="{167EE1CC-FCE3-4AAA-9E41-665AE6BB7650}" presName="hierChild3" presStyleCnt="0"/>
      <dgm:spPr/>
    </dgm:pt>
  </dgm:ptLst>
  <dgm:cxnLst>
    <dgm:cxn modelId="{E681D214-21E2-4105-AEDB-17E07D58E6AB}" srcId="{2C730C08-C0AD-4C7D-A1F8-D3279C79EC20}" destId="{167EE1CC-FCE3-4AAA-9E41-665AE6BB7650}" srcOrd="0" destOrd="0" parTransId="{8C13C852-C235-4ED9-8A77-4D9CCD2B2068}" sibTransId="{E16314D4-E653-40D4-A1A6-6F3A450F5044}"/>
    <dgm:cxn modelId="{1EDD915F-29D2-4000-98CC-71D01EBB8190}" type="presOf" srcId="{167EE1CC-FCE3-4AAA-9E41-665AE6BB7650}" destId="{0F9E22DC-6156-47FD-AABC-7D58C6B0BAC3}" srcOrd="0" destOrd="0" presId="urn:microsoft.com/office/officeart/2005/8/layout/hierarchy1#1"/>
    <dgm:cxn modelId="{3BDCF55F-7A64-4B72-94CD-B43B35C8ACB1}" srcId="{1906FC31-9654-4902-8D2A-038D588DC0F2}" destId="{2C730C08-C0AD-4C7D-A1F8-D3279C79EC20}" srcOrd="1" destOrd="0" parTransId="{485135A3-B3CB-4E95-86B4-F84A84894146}" sibTransId="{F789DB20-2090-48E9-A53E-E739D78089A5}"/>
    <dgm:cxn modelId="{C796AA4F-B6BD-443D-B4EF-E6E34AAD5CE5}" type="presOf" srcId="{99A5095D-0F4A-4715-9B5F-2A74B8F05BD1}" destId="{42BBEADE-E631-4BD8-945B-3C14150D38A0}" srcOrd="0" destOrd="0" presId="urn:microsoft.com/office/officeart/2005/8/layout/hierarchy1#1"/>
    <dgm:cxn modelId="{C789167B-2C23-4FA1-AFBD-A3DBC6F28D94}" type="presOf" srcId="{2C730C08-C0AD-4C7D-A1F8-D3279C79EC20}" destId="{1074DA83-6A2B-4F38-BD8D-15C35B4FCF5D}" srcOrd="0" destOrd="0" presId="urn:microsoft.com/office/officeart/2005/8/layout/hierarchy1#1"/>
    <dgm:cxn modelId="{E535B2A1-DC83-4D7A-9CE5-6F542CEC2AFD}" srcId="{1906FC31-9654-4902-8D2A-038D588DC0F2}" destId="{99A5095D-0F4A-4715-9B5F-2A74B8F05BD1}" srcOrd="0" destOrd="0" parTransId="{05C5555C-FC41-4CA0-9747-D18864529A1C}" sibTransId="{0FF3D225-2F31-457F-BAA1-FFE78F68F401}"/>
    <dgm:cxn modelId="{4D6ED9F6-F2A1-4BD5-8994-EA0D4B18BDC0}" type="presOf" srcId="{1906FC31-9654-4902-8D2A-038D588DC0F2}" destId="{312B7B17-7218-4BE4-A6C6-7ADC8D46B9E1}" srcOrd="0" destOrd="0" presId="urn:microsoft.com/office/officeart/2005/8/layout/hierarchy1#1"/>
    <dgm:cxn modelId="{FFDBC9FD-4040-4FC9-B8B7-25662D92FD8A}" type="presOf" srcId="{8C13C852-C235-4ED9-8A77-4D9CCD2B2068}" destId="{8B41C08F-2121-41AB-A909-A1065AE81E2E}" srcOrd="0" destOrd="0" presId="urn:microsoft.com/office/officeart/2005/8/layout/hierarchy1#1"/>
    <dgm:cxn modelId="{27942B35-FAD2-4B4E-ACD5-6940B148D2CB}" type="presParOf" srcId="{312B7B17-7218-4BE4-A6C6-7ADC8D46B9E1}" destId="{B9E1DE3D-80B7-4AF4-9A12-532BBC8AF884}" srcOrd="0" destOrd="0" presId="urn:microsoft.com/office/officeart/2005/8/layout/hierarchy1#1"/>
    <dgm:cxn modelId="{D9C2EB54-166F-4199-BD2E-0101CA1B15F1}" type="presParOf" srcId="{B9E1DE3D-80B7-4AF4-9A12-532BBC8AF884}" destId="{40A4E4F6-7CCE-4F21-8F4B-F00E5040979C}" srcOrd="0" destOrd="0" presId="urn:microsoft.com/office/officeart/2005/8/layout/hierarchy1#1"/>
    <dgm:cxn modelId="{6A4D60EC-98D4-4B36-B69F-64A800BF689F}" type="presParOf" srcId="{40A4E4F6-7CCE-4F21-8F4B-F00E5040979C}" destId="{6381AE68-B8EA-4ED9-BD31-E4125E7359C8}" srcOrd="0" destOrd="0" presId="urn:microsoft.com/office/officeart/2005/8/layout/hierarchy1#1"/>
    <dgm:cxn modelId="{927CF6DE-CBF1-4821-964C-C8C55D12242D}" type="presParOf" srcId="{40A4E4F6-7CCE-4F21-8F4B-F00E5040979C}" destId="{42BBEADE-E631-4BD8-945B-3C14150D38A0}" srcOrd="1" destOrd="0" presId="urn:microsoft.com/office/officeart/2005/8/layout/hierarchy1#1"/>
    <dgm:cxn modelId="{A118C263-4E47-46BA-A7FE-BDAD72273A9C}" type="presParOf" srcId="{B9E1DE3D-80B7-4AF4-9A12-532BBC8AF884}" destId="{47C169BD-B09B-41A3-BD80-C9D8741D59A8}" srcOrd="1" destOrd="0" presId="urn:microsoft.com/office/officeart/2005/8/layout/hierarchy1#1"/>
    <dgm:cxn modelId="{C5A960CF-7BF8-498F-8B57-7FE3C611D72E}" type="presParOf" srcId="{312B7B17-7218-4BE4-A6C6-7ADC8D46B9E1}" destId="{0DF4A22A-6680-47BC-B798-0D842CE72C93}" srcOrd="1" destOrd="0" presId="urn:microsoft.com/office/officeart/2005/8/layout/hierarchy1#1"/>
    <dgm:cxn modelId="{D0127AF1-B7A5-4352-89B2-0B2A091E35E1}" type="presParOf" srcId="{0DF4A22A-6680-47BC-B798-0D842CE72C93}" destId="{2BF76B43-2FC3-47AE-91E6-2CB73548DD8D}" srcOrd="0" destOrd="0" presId="urn:microsoft.com/office/officeart/2005/8/layout/hierarchy1#1"/>
    <dgm:cxn modelId="{133ACDF8-8F97-400C-A2E1-66CB66895326}" type="presParOf" srcId="{2BF76B43-2FC3-47AE-91E6-2CB73548DD8D}" destId="{14F34C6D-7E93-4D43-8F66-5E1A9BFB964B}" srcOrd="0" destOrd="0" presId="urn:microsoft.com/office/officeart/2005/8/layout/hierarchy1#1"/>
    <dgm:cxn modelId="{56B1C09D-8BBF-433A-896B-1258CC18A4EC}" type="presParOf" srcId="{2BF76B43-2FC3-47AE-91E6-2CB73548DD8D}" destId="{1074DA83-6A2B-4F38-BD8D-15C35B4FCF5D}" srcOrd="1" destOrd="0" presId="urn:microsoft.com/office/officeart/2005/8/layout/hierarchy1#1"/>
    <dgm:cxn modelId="{A17780B3-060B-4BBB-A35B-E7EA4081A55C}" type="presParOf" srcId="{0DF4A22A-6680-47BC-B798-0D842CE72C93}" destId="{DAFA89E0-5D3D-433F-BA56-3B0F0EA1CFB5}" srcOrd="1" destOrd="0" presId="urn:microsoft.com/office/officeart/2005/8/layout/hierarchy1#1"/>
    <dgm:cxn modelId="{883E4CD8-8353-4E78-ABB2-7506E9F6AAF4}" type="presParOf" srcId="{DAFA89E0-5D3D-433F-BA56-3B0F0EA1CFB5}" destId="{8B41C08F-2121-41AB-A909-A1065AE81E2E}" srcOrd="0" destOrd="0" presId="urn:microsoft.com/office/officeart/2005/8/layout/hierarchy1#1"/>
    <dgm:cxn modelId="{5002DF5E-AFCA-4192-BF30-5A18CC59E4D6}" type="presParOf" srcId="{DAFA89E0-5D3D-433F-BA56-3B0F0EA1CFB5}" destId="{C74E46D0-0AE5-4A87-B489-9C07F169A870}" srcOrd="1" destOrd="0" presId="urn:microsoft.com/office/officeart/2005/8/layout/hierarchy1#1"/>
    <dgm:cxn modelId="{14674652-0F55-490B-AE87-63FF2B3D0C26}" type="presParOf" srcId="{C74E46D0-0AE5-4A87-B489-9C07F169A870}" destId="{22B3F433-CDFD-4CE1-9F77-2114A1EAE4B2}" srcOrd="0" destOrd="0" presId="urn:microsoft.com/office/officeart/2005/8/layout/hierarchy1#1"/>
    <dgm:cxn modelId="{2F64F725-B88F-4901-978E-6C4BA0FCB811}" type="presParOf" srcId="{22B3F433-CDFD-4CE1-9F77-2114A1EAE4B2}" destId="{34420E6C-7C2F-44F2-B726-8C958822CD86}" srcOrd="0" destOrd="0" presId="urn:microsoft.com/office/officeart/2005/8/layout/hierarchy1#1"/>
    <dgm:cxn modelId="{74485733-515F-4F1C-B7FA-BB641874B73B}" type="presParOf" srcId="{22B3F433-CDFD-4CE1-9F77-2114A1EAE4B2}" destId="{0F9E22DC-6156-47FD-AABC-7D58C6B0BAC3}" srcOrd="1" destOrd="0" presId="urn:microsoft.com/office/officeart/2005/8/layout/hierarchy1#1"/>
    <dgm:cxn modelId="{6A9D1729-8AD3-44EA-9531-4BF59101B8DC}" type="presParOf" srcId="{C74E46D0-0AE5-4A87-B489-9C07F169A870}" destId="{F3B2FE1E-E4F4-4F41-9649-355A95766213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5414625" cy="5058834"/>
        <a:chOff x="0" y="0"/>
        <a:chExt cx="15414625" cy="5058834"/>
      </a:xfrm>
    </dsp:grpSpPr>
    <dsp:sp modelId="{37BA1345-0332-4B5D-9124-D7F65BBFF0D1}">
      <dsp:nvSpPr>
        <dsp:cNvPr id="4" name="五边形 3"/>
        <dsp:cNvSpPr/>
      </dsp:nvSpPr>
      <dsp:spPr bwMode="white">
        <a:xfrm rot="10800000">
          <a:off x="2943295" y="0"/>
          <a:ext cx="10250726" cy="1445381"/>
        </a:xfrm>
        <a:prstGeom prst="homePlat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vert="horz" wrap="square" lIns="637372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rgbClr val="002060"/>
              </a:solidFill>
              <a:latin typeface="+mn-ea"/>
              <a:ea typeface="+mn-ea"/>
            </a:rPr>
            <a:t>桂林市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以景观资源可持续利用为主题，重点针对喀斯特石漠化地区生态修复和环境保护等问题，集成应用生态治理、绿色高效农业生产等技术，实施自然景观资源保育、生态旅游、生态农业、文化康养等行动，统筹各类创新资源，深化体制机制改革，探索适用技术路线和系统解决方案，形成可操作、可复制、可推广的有效模式，对中西部多民族、生态脆弱地区实现可持续发展发挥示范效应，为落实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2030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年可持续发展议程提供实践经验。</a:t>
          </a:r>
          <a:endParaRPr sz="1600" dirty="0">
            <a:latin typeface="+mn-ea"/>
            <a:ea typeface="+mn-ea"/>
          </a:endParaRPr>
        </a:p>
      </dsp:txBody>
      <dsp:txXfrm rot="10800000">
        <a:off x="2943295" y="0"/>
        <a:ext cx="10250726" cy="1445381"/>
      </dsp:txXfrm>
    </dsp:sp>
    <dsp:sp modelId="{5E3F1649-F186-4909-936F-A4D7A920D600}">
      <dsp:nvSpPr>
        <dsp:cNvPr id="3" name="椭圆 2"/>
        <dsp:cNvSpPr/>
      </dsp:nvSpPr>
      <dsp:spPr bwMode="white">
        <a:xfrm>
          <a:off x="2220604" y="0"/>
          <a:ext cx="1445381" cy="1445381"/>
        </a:xfrm>
        <a:prstGeom prst="ellipse">
          <a:avLst/>
        </a:prstGeom>
        <a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220604" y="0"/>
        <a:ext cx="1445381" cy="1445381"/>
      </dsp:txXfrm>
    </dsp:sp>
    <dsp:sp modelId="{DABBAC10-E283-4FA7-AA0A-6841EEDDF3F8}">
      <dsp:nvSpPr>
        <dsp:cNvPr id="6" name="五边形 5"/>
        <dsp:cNvSpPr/>
      </dsp:nvSpPr>
      <dsp:spPr bwMode="white">
        <a:xfrm rot="10800000">
          <a:off x="2943295" y="1806726"/>
          <a:ext cx="10250726" cy="1445381"/>
        </a:xfrm>
        <a:prstGeom prst="homePlat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vert="horz" wrap="square" lIns="637372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rgbClr val="002060"/>
              </a:solidFill>
              <a:latin typeface="+mn-ea"/>
              <a:ea typeface="+mn-ea"/>
            </a:rPr>
            <a:t>深圳市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以创新引领超大型城市可持续发展为主题，重点针对资源环境承载力和社会治理支撑力相对不足等问题，集成应用污水处理、废弃物综合利用、生态修复、人工智能等技术，实施资源高效利用、生态环境治理、健康深圳建设和社会治理现代化等工程，为</a:t>
          </a:r>
          <a:r>
            <a:rPr lang="zh-CN" altLang="en-US" sz="1600" b="1" dirty="0">
              <a:solidFill>
                <a:schemeClr val="tx1"/>
              </a:solidFill>
              <a:latin typeface="+mn-ea"/>
              <a:ea typeface="+mn-ea"/>
            </a:rPr>
            <a:t>超大型城市可持续发展发挥示范效应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。深圳市力争到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2020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年建成国家可持续发展议程创新示范区，到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2025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年成为可持续发展国际先进城市，到</a:t>
          </a:r>
          <a:r>
            <a:rPr lang="en-US" altLang="en-US" sz="1600" dirty="0">
              <a:solidFill>
                <a:schemeClr val="tx1"/>
              </a:solidFill>
              <a:latin typeface="+mn-ea"/>
              <a:ea typeface="+mn-ea"/>
            </a:rPr>
            <a:t>2030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年成为可持续发展的全球创新城市。</a:t>
          </a:r>
          <a:endParaRPr sz="1600" dirty="0">
            <a:latin typeface="+mn-ea"/>
            <a:ea typeface="+mn-ea"/>
          </a:endParaRPr>
        </a:p>
      </dsp:txBody>
      <dsp:txXfrm rot="10800000">
        <a:off x="2943295" y="1806726"/>
        <a:ext cx="10250726" cy="1445381"/>
      </dsp:txXfrm>
    </dsp:sp>
    <dsp:sp modelId="{7A27B7EC-6712-403E-BF03-789E863C0F52}">
      <dsp:nvSpPr>
        <dsp:cNvPr id="5" name="椭圆 4"/>
        <dsp:cNvSpPr/>
      </dsp:nvSpPr>
      <dsp:spPr bwMode="white">
        <a:xfrm>
          <a:off x="2220604" y="1806726"/>
          <a:ext cx="1445381" cy="1445381"/>
        </a:xfrm>
        <a:prstGeom prst="ellipse">
          <a:avLst/>
        </a:prstGeom>
        <a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220604" y="1806726"/>
        <a:ext cx="1445381" cy="1445381"/>
      </dsp:txXfrm>
    </dsp:sp>
    <dsp:sp modelId="{38CE841C-BDCB-4A38-BBDA-E59D0D8143C0}">
      <dsp:nvSpPr>
        <dsp:cNvPr id="8" name="五边形 7"/>
        <dsp:cNvSpPr/>
      </dsp:nvSpPr>
      <dsp:spPr bwMode="white">
        <a:xfrm rot="10800000">
          <a:off x="2943295" y="3613453"/>
          <a:ext cx="10250726" cy="1445381"/>
        </a:xfrm>
        <a:prstGeom prst="homePlat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vert="horz" wrap="square" lIns="637372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rgbClr val="002060"/>
              </a:solidFill>
              <a:latin typeface="+mn-ea"/>
              <a:ea typeface="+mn-ea"/>
            </a:rPr>
            <a:t>太原市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以资源型城市转型升级为主题，重点针对水污染与大气污染等问题，集成应用污水处理与水体修复、清洁能源与建筑节能等技术，实施水资源节约和水环境重构、用能方式绿色改造等行动，为</a:t>
          </a:r>
          <a:r>
            <a:rPr lang="zh-CN" altLang="en-US" sz="1600" b="1" dirty="0">
              <a:solidFill>
                <a:schemeClr val="tx1"/>
              </a:solidFill>
              <a:latin typeface="+mn-ea"/>
              <a:ea typeface="+mn-ea"/>
            </a:rPr>
            <a:t>全国资源型地区经济转型发展发挥示范效应</a:t>
          </a:r>
          <a:r>
            <a:rPr lang="zh-CN" altLang="en-US" sz="1600" dirty="0">
              <a:solidFill>
                <a:schemeClr val="tx1"/>
              </a:solidFill>
              <a:latin typeface="+mn-ea"/>
              <a:ea typeface="+mn-ea"/>
            </a:rPr>
            <a:t>。太原市将分三个阶段分步骤有序推进可持续发展示范区建设，形成可操作、可复制、可推广的有效模式。</a:t>
          </a:r>
          <a:endParaRPr sz="1600" dirty="0">
            <a:latin typeface="+mn-ea"/>
            <a:ea typeface="+mn-ea"/>
          </a:endParaRPr>
        </a:p>
      </dsp:txBody>
      <dsp:txXfrm rot="10800000">
        <a:off x="2943295" y="3613453"/>
        <a:ext cx="10250726" cy="1445381"/>
      </dsp:txXfrm>
    </dsp:sp>
    <dsp:sp modelId="{6BC625C4-C241-4AE4-928C-702BEB0EF7EB}">
      <dsp:nvSpPr>
        <dsp:cNvPr id="7" name="椭圆 6"/>
        <dsp:cNvSpPr/>
      </dsp:nvSpPr>
      <dsp:spPr bwMode="white">
        <a:xfrm>
          <a:off x="2220604" y="3613453"/>
          <a:ext cx="1445381" cy="1445381"/>
        </a:xfrm>
        <a:prstGeom prst="ellipse">
          <a:avLst/>
        </a:prstGeom>
        <a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43000" r="-43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220604" y="3613453"/>
        <a:ext cx="1445381" cy="14453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14365705" cy="5492250"/>
        <a:chOff x="0" y="0"/>
        <a:chExt cx="14365705" cy="5492250"/>
      </a:xfrm>
    </dsp:grpSpPr>
    <dsp:sp modelId="{F8F950FB-3CB7-4490-ABBA-0DC9B2F7C8C4}">
      <dsp:nvSpPr>
        <dsp:cNvPr id="4" name="五边形 3"/>
        <dsp:cNvSpPr/>
      </dsp:nvSpPr>
      <dsp:spPr bwMode="white">
        <a:xfrm rot="10800000">
          <a:off x="2798559" y="139538"/>
          <a:ext cx="9553194" cy="1569214"/>
        </a:xfrm>
        <a:prstGeom prst="homePlat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vert="horz" wrap="square" lIns="691979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rPr>
            <a:t>郴州市</a:t>
          </a:r>
          <a:r>
            <a:rPr lang="zh-CN" altLang="en-US" sz="1600" dirty="0">
              <a:latin typeface="+mn-ea"/>
              <a:ea typeface="+mn-ea"/>
            </a:rPr>
            <a:t>以水资源可持续利用与绿色发展为主题，作为水资源可持续利用与重金属污染防治的典型代表城市，该市准备实施包括水源地生态环境保护行动、重金属污染及源头综合治理行动、生态产业和节水型社会建设行动、科技创新支撑行动等四大行动和</a:t>
          </a:r>
          <a:r>
            <a:rPr lang="en-US" altLang="en-US" sz="1600" dirty="0">
              <a:latin typeface="+mn-ea"/>
              <a:ea typeface="+mn-ea"/>
            </a:rPr>
            <a:t>15</a:t>
          </a:r>
          <a:r>
            <a:rPr lang="zh-CN" altLang="en-US" sz="1600" dirty="0">
              <a:latin typeface="+mn-ea"/>
              <a:ea typeface="+mn-ea"/>
            </a:rPr>
            <a:t>大工程来推进示范区建设，最终打造出绿水青山的样板区、绿色转型的示范区和普惠发展的先行区，为推动长江经济带的生态优先、绿色发展先行探路，为世界上</a:t>
          </a:r>
          <a:r>
            <a:rPr lang="zh-CN" altLang="en-US" sz="1600" b="1" dirty="0">
              <a:latin typeface="+mn-ea"/>
              <a:ea typeface="+mn-ea"/>
            </a:rPr>
            <a:t>同类地区的水资源可持续利用与绿色发展提供经验和示范</a:t>
          </a:r>
          <a:r>
            <a:rPr lang="zh-CN" altLang="en-US" sz="1600" dirty="0">
              <a:latin typeface="+mn-ea"/>
              <a:ea typeface="+mn-ea"/>
            </a:rPr>
            <a:t>。</a:t>
          </a:r>
          <a:endParaRPr sz="1600" dirty="0">
            <a:latin typeface="+mn-ea"/>
            <a:ea typeface="+mn-ea"/>
          </a:endParaRPr>
        </a:p>
      </dsp:txBody>
      <dsp:txXfrm rot="10800000">
        <a:off x="2798559" y="139538"/>
        <a:ext cx="9553194" cy="1569214"/>
      </dsp:txXfrm>
    </dsp:sp>
    <dsp:sp modelId="{7EBFB5A6-FC72-4CCF-97DC-3E60AA1FF971}">
      <dsp:nvSpPr>
        <dsp:cNvPr id="3" name="椭圆 2"/>
        <dsp:cNvSpPr/>
      </dsp:nvSpPr>
      <dsp:spPr bwMode="white">
        <a:xfrm>
          <a:off x="2013952" y="242878"/>
          <a:ext cx="1569214" cy="1569214"/>
        </a:xfrm>
        <a:prstGeom prst="ellipse">
          <a:avLst/>
        </a:prstGeom>
        <a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3000" r="-63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013952" y="242878"/>
        <a:ext cx="1569214" cy="1569214"/>
      </dsp:txXfrm>
    </dsp:sp>
    <dsp:sp modelId="{149A447E-572A-4406-BD2E-619B3C58376F}">
      <dsp:nvSpPr>
        <dsp:cNvPr id="6" name="五边形 5"/>
        <dsp:cNvSpPr/>
      </dsp:nvSpPr>
      <dsp:spPr bwMode="white">
        <a:xfrm rot="10800000">
          <a:off x="2798559" y="2145724"/>
          <a:ext cx="9553194" cy="1569214"/>
        </a:xfrm>
        <a:prstGeom prst="homePlat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vert="horz" wrap="square" lIns="691979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</a:rPr>
            <a:t>临沧市</a:t>
          </a:r>
          <a:r>
            <a:rPr lang="zh-CN" altLang="en-US" sz="1600" dirty="0">
              <a:latin typeface="+mn-ea"/>
              <a:ea typeface="+mn-ea"/>
            </a:rPr>
            <a:t>以边疆多民族欠发达地区创新驱动发展为主题，致力于解决自然资源和高原特色农产品资源非常丰富，但第二产业开发不充分；民族文化多样，但与第三产业的融合也不充分；生态资源丰富，宜居宜游，但市场开发不充分；区位优势突出，但内联外通的基础设施严重滞后等问题，利用国家可持续发展战略的契机，闯出一条跨越式的发展路子，</a:t>
          </a:r>
          <a:r>
            <a:rPr lang="zh-CN" altLang="en-US" sz="1600" b="1" dirty="0">
              <a:latin typeface="+mn-ea"/>
              <a:ea typeface="+mn-ea"/>
            </a:rPr>
            <a:t>努力成为全国民族团结进步示范区生态文明建设的排头兵、面向南亚东南亚的辐射中心</a:t>
          </a:r>
          <a:r>
            <a:rPr lang="zh-CN" altLang="en-US" sz="1600" dirty="0">
              <a:latin typeface="+mn-ea"/>
              <a:ea typeface="+mn-ea"/>
            </a:rPr>
            <a:t>。</a:t>
          </a:r>
          <a:endParaRPr sz="1600" dirty="0">
            <a:latin typeface="+mn-ea"/>
            <a:ea typeface="+mn-ea"/>
          </a:endParaRPr>
        </a:p>
      </dsp:txBody>
      <dsp:txXfrm rot="10800000">
        <a:off x="2798559" y="2145724"/>
        <a:ext cx="9553194" cy="1569214"/>
      </dsp:txXfrm>
    </dsp:sp>
    <dsp:sp modelId="{D6E66097-E50C-46B5-9326-8A82ED787FD5}">
      <dsp:nvSpPr>
        <dsp:cNvPr id="5" name="椭圆 4"/>
        <dsp:cNvSpPr/>
      </dsp:nvSpPr>
      <dsp:spPr bwMode="white">
        <a:xfrm>
          <a:off x="2013952" y="2224099"/>
          <a:ext cx="1569214" cy="1569214"/>
        </a:xfrm>
        <a:prstGeom prst="ellipse">
          <a:avLst/>
        </a:prstGeom>
        <a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013952" y="2224099"/>
        <a:ext cx="1569214" cy="1569214"/>
      </dsp:txXfrm>
    </dsp:sp>
    <dsp:sp modelId="{695F5EA7-4B1C-4EA9-9493-B260302B7B0D}">
      <dsp:nvSpPr>
        <dsp:cNvPr id="8" name="五边形 7"/>
        <dsp:cNvSpPr/>
      </dsp:nvSpPr>
      <dsp:spPr bwMode="white">
        <a:xfrm rot="10800000">
          <a:off x="2798559" y="3923036"/>
          <a:ext cx="9553194" cy="1569214"/>
        </a:xfrm>
        <a:prstGeom prst="homePlate">
          <a:avLst/>
        </a:prstGeom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rot="10800000" vert="horz" wrap="square" lIns="691979" tIns="60960" rIns="113792" bIns="609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 algn="just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b="1" kern="1200" dirty="0">
              <a:solidFill>
                <a:schemeClr val="accent1">
                  <a:lumMod val="75000"/>
                </a:schemeClr>
              </a:solidFill>
              <a:latin typeface="+mn-ea"/>
              <a:ea typeface="+mn-ea"/>
              <a:cs typeface="+mn-cs"/>
            </a:rPr>
            <a:t>承德市</a:t>
          </a:r>
          <a:r>
            <a:rPr lang="zh-CN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以城市群水源涵养功能区可持续发展为主题，目前正在重点针对水源涵养功能不稳固、精准稳定脱贫难度大等问题，集成应用抗旱节水造林、荒漠化防治、绿色农产品标准化生产加工、“互联网</a:t>
          </a:r>
          <a:r>
            <a:rPr lang="en-US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+</a:t>
          </a:r>
          <a:r>
            <a:rPr lang="zh-CN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智慧旅游”等技术，实施水源涵养能力提升、精准扶贫脱贫、创新能力提升等行动，探索适用技术路线和系统解决方案，形成有效模式，</a:t>
          </a:r>
          <a:r>
            <a:rPr lang="zh-CN" altLang="en-US" sz="1600" b="1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对全国同类的城市群生态功能区实现可持续发展发挥示范效应，为落实</a:t>
          </a:r>
          <a:r>
            <a:rPr lang="en-US" altLang="en-US" sz="1600" b="1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2030</a:t>
          </a:r>
          <a:r>
            <a:rPr lang="zh-CN" altLang="en-US" sz="1600" b="1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年可持续发展议程提供实践经验</a:t>
          </a:r>
          <a:r>
            <a:rPr lang="zh-CN" altLang="en-US" sz="1600" kern="1200" dirty="0">
              <a:solidFill>
                <a:prstClr val="black"/>
              </a:solidFill>
              <a:latin typeface="+mn-ea"/>
              <a:ea typeface="+mn-ea"/>
              <a:cs typeface="+mn-cs"/>
            </a:rPr>
            <a:t>。</a:t>
          </a:r>
          <a:endParaRPr sz="1600" dirty="0">
            <a:latin typeface="+mn-ea"/>
            <a:ea typeface="+mn-ea"/>
          </a:endParaRPr>
        </a:p>
      </dsp:txBody>
      <dsp:txXfrm rot="10800000">
        <a:off x="2798559" y="3923036"/>
        <a:ext cx="9553194" cy="1569214"/>
      </dsp:txXfrm>
    </dsp:sp>
    <dsp:sp modelId="{9A8BA06D-BF81-4BE4-BF9E-EE7F8E7F1EF3}">
      <dsp:nvSpPr>
        <dsp:cNvPr id="7" name="椭圆 6"/>
        <dsp:cNvSpPr/>
      </dsp:nvSpPr>
      <dsp:spPr bwMode="white">
        <a:xfrm>
          <a:off x="2013952" y="3923036"/>
          <a:ext cx="1569214" cy="1569214"/>
        </a:xfrm>
        <a:prstGeom prst="ellipse">
          <a:avLst/>
        </a:prstGeom>
        <a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2000" r="-32000"/>
          </a:stretch>
        </a:blipFill>
      </dsp:spPr>
      <dsp:style>
        <a:lnRef idx="2">
          <a:schemeClr val="lt1"/>
        </a:lnRef>
        <a:fillRef idx="1">
          <a:schemeClr val="accent1">
            <a:tint val="50000"/>
          </a:schemeClr>
        </a:fillRef>
        <a:effectRef idx="0">
          <a:scrgbClr r="0" g="0" b="0"/>
        </a:effectRef>
        <a:fontRef idx="minor"/>
      </dsp:style>
      <dsp:txXfrm>
        <a:off x="2013952" y="3923036"/>
        <a:ext cx="1569214" cy="15692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5621513" cy="3793133"/>
        <a:chOff x="0" y="0"/>
        <a:chExt cx="5621513" cy="3793133"/>
      </a:xfrm>
    </dsp:grpSpPr>
    <dsp:sp modelId="{8B41C08F-2121-41AB-A909-A1065AE81E2E}">
      <dsp:nvSpPr>
        <dsp:cNvPr id="7" name="任意多边形 6"/>
        <dsp:cNvSpPr/>
      </dsp:nvSpPr>
      <dsp:spPr bwMode="white">
        <a:xfrm>
          <a:off x="4074502" y="1445093"/>
          <a:ext cx="0" cy="662835"/>
        </a:xfrm>
        <a:custGeom>
          <a:avLst/>
          <a:gdLst/>
          <a:ahLst/>
          <a:cxnLst/>
          <a:pathLst>
            <a:path h="1044">
              <a:moveTo>
                <a:pt x="0" y="0"/>
              </a:moveTo>
              <a:lnTo>
                <a:pt x="0" y="1044"/>
              </a:lnTo>
            </a:path>
          </a:pathLst>
        </a:custGeom>
      </dsp:spPr>
      <dsp:style>
        <a:lnRef idx="2">
          <a:schemeClr val="accent4"/>
        </a:lnRef>
        <a:fillRef idx="0">
          <a:schemeClr val="accent2">
            <a:tint val="90000"/>
          </a:schemeClr>
        </a:fillRef>
        <a:effectRef idx="0">
          <a:scrgbClr r="0" g="0" b="0"/>
        </a:effectRef>
        <a:fontRef idx="minor"/>
      </dsp:style>
      <dsp:txXfrm>
        <a:off x="4074502" y="1445093"/>
        <a:ext cx="0" cy="662835"/>
      </dsp:txXfrm>
    </dsp:sp>
    <dsp:sp modelId="{6381AE68-B8EA-4ED9-BD31-E4125E7359C8}">
      <dsp:nvSpPr>
        <dsp:cNvPr id="3" name="圆角矩形 2"/>
        <dsp:cNvSpPr/>
      </dsp:nvSpPr>
      <dsp:spPr bwMode="white">
        <a:xfrm>
          <a:off x="156890" y="632"/>
          <a:ext cx="2274742" cy="144446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Xfrm>
        <a:off x="156890" y="632"/>
        <a:ext cx="2274742" cy="1444461"/>
      </dsp:txXfrm>
    </dsp:sp>
    <dsp:sp modelId="{42BBEADE-E631-4BD8-945B-3C14150D38A0}">
      <dsp:nvSpPr>
        <dsp:cNvPr id="4" name="圆角矩形 3"/>
        <dsp:cNvSpPr/>
      </dsp:nvSpPr>
      <dsp:spPr bwMode="white">
        <a:xfrm>
          <a:off x="409639" y="240744"/>
          <a:ext cx="2274742" cy="1444461"/>
        </a:xfrm>
        <a:prstGeom prst="roundRect">
          <a:avLst>
            <a:gd name="adj" fmla="val 10000"/>
          </a:avLst>
        </a:prstGeom>
      </dsp:spPr>
      <dsp:style>
        <a:lnRef idx="2">
          <a:schemeClr val="accent2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本土化可持续发展指标（</a:t>
          </a:r>
          <a:r>
            <a:rPr lang="en-US" altLang="zh-CN" sz="2000" b="0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142</a:t>
          </a:r>
          <a:r>
            <a:rPr lang="zh-CN" altLang="en-US" sz="2000" b="0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个）</a:t>
          </a:r>
          <a:endParaRPr>
            <a:solidFill>
              <a:schemeClr val="dk1"/>
            </a:solidFill>
          </a:endParaRPr>
        </a:p>
      </dsp:txBody>
      <dsp:txXfrm>
        <a:off x="409639" y="240744"/>
        <a:ext cx="2274742" cy="1444461"/>
      </dsp:txXfrm>
    </dsp:sp>
    <dsp:sp modelId="{14F34C6D-7E93-4D43-8F66-5E1A9BFB964B}">
      <dsp:nvSpPr>
        <dsp:cNvPr id="5" name="圆角矩形 4"/>
        <dsp:cNvSpPr/>
      </dsp:nvSpPr>
      <dsp:spPr bwMode="white">
        <a:xfrm>
          <a:off x="2937131" y="632"/>
          <a:ext cx="2274742" cy="144446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2"/>
        </a:fillRef>
        <a:effectRef idx="0">
          <a:scrgbClr r="0" g="0" b="0"/>
        </a:effectRef>
        <a:fontRef idx="minor">
          <a:schemeClr val="lt1"/>
        </a:fontRef>
      </dsp:style>
      <dsp:txXfrm>
        <a:off x="2937131" y="632"/>
        <a:ext cx="2274742" cy="1444461"/>
      </dsp:txXfrm>
    </dsp:sp>
    <dsp:sp modelId="{1074DA83-6A2B-4F38-BD8D-15C35B4FCF5D}">
      <dsp:nvSpPr>
        <dsp:cNvPr id="6" name="圆角矩形 5"/>
        <dsp:cNvSpPr/>
      </dsp:nvSpPr>
      <dsp:spPr bwMode="white">
        <a:xfrm>
          <a:off x="3189880" y="240744"/>
          <a:ext cx="2274742" cy="1444461"/>
        </a:xfrm>
        <a:prstGeom prst="roundRect">
          <a:avLst>
            <a:gd name="adj" fmla="val 10000"/>
          </a:avLst>
        </a:prstGeom>
      </dsp:spPr>
      <dsp:style>
        <a:lnRef idx="2">
          <a:schemeClr val="accent2">
            <a:hueOff val="0"/>
            <a:satOff val="0"/>
            <a:lumOff val="0"/>
            <a:alpha val="100000"/>
          </a:schemeClr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0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示范区评价共性指标（</a:t>
          </a:r>
          <a:r>
            <a:rPr lang="en-US" altLang="zh-CN" sz="2000" b="0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83</a:t>
          </a:r>
          <a:r>
            <a:rPr lang="zh-CN" altLang="en-US" sz="2000" b="0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个）</a:t>
          </a:r>
          <a:endParaRPr>
            <a:solidFill>
              <a:schemeClr val="dk1"/>
            </a:solidFill>
          </a:endParaRPr>
        </a:p>
      </dsp:txBody>
      <dsp:txXfrm>
        <a:off x="3189880" y="240744"/>
        <a:ext cx="2274742" cy="1444461"/>
      </dsp:txXfrm>
    </dsp:sp>
    <dsp:sp modelId="{34420E6C-7C2F-44F2-B726-8C958822CD86}">
      <dsp:nvSpPr>
        <dsp:cNvPr id="8" name="圆角矩形 7"/>
        <dsp:cNvSpPr/>
      </dsp:nvSpPr>
      <dsp:spPr bwMode="white">
        <a:xfrm>
          <a:off x="2937131" y="2107928"/>
          <a:ext cx="2274742" cy="1444461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4"/>
        </a:fillRef>
        <a:effectRef idx="0">
          <a:scrgbClr r="0" g="0" b="0"/>
        </a:effectRef>
        <a:fontRef idx="minor">
          <a:schemeClr val="lt1"/>
        </a:fontRef>
      </dsp:style>
      <dsp:txXfrm>
        <a:off x="2937131" y="2107928"/>
        <a:ext cx="2274742" cy="1444461"/>
      </dsp:txXfrm>
    </dsp:sp>
    <dsp:sp modelId="{0F9E22DC-6156-47FD-AABC-7D58C6B0BAC3}">
      <dsp:nvSpPr>
        <dsp:cNvPr id="9" name="圆角矩形 8"/>
        <dsp:cNvSpPr/>
      </dsp:nvSpPr>
      <dsp:spPr bwMode="white">
        <a:xfrm>
          <a:off x="3189880" y="2348040"/>
          <a:ext cx="2274742" cy="1444461"/>
        </a:xfrm>
        <a:prstGeom prst="roundRect">
          <a:avLst>
            <a:gd name="adj" fmla="val 10000"/>
          </a:avLst>
        </a:prstGeom>
      </dsp:spPr>
      <dsp:style>
        <a:lnRef idx="2">
          <a:schemeClr val="accent4"/>
        </a:lnRef>
        <a:fillRef idx="1">
          <a:schemeClr val="lt1">
            <a:alpha val="90000"/>
          </a:schemeClr>
        </a:fillRef>
        <a:effectRef idx="0">
          <a:scrgbClr r="0" g="0" b="0"/>
        </a:effectRef>
        <a:fontRef idx="minor"/>
      </dsp:style>
      <dsp:txBody>
        <a:bodyPr lIns="76200" tIns="76200" rIns="76200" bIns="762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zh-CN" sz="2000" b="1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国家可持续发展议程创新示范区</a:t>
          </a:r>
          <a:r>
            <a:rPr lang="en-US" altLang="zh-CN" sz="2000" b="1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SDGs</a:t>
          </a:r>
          <a:r>
            <a:rPr lang="zh-CN" altLang="zh-CN" sz="2000" b="1" dirty="0">
              <a:solidFill>
                <a:schemeClr val="dk1"/>
              </a:solidFill>
              <a:latin typeface="+mn-ea"/>
              <a:ea typeface="+mn-ea"/>
              <a:sym typeface="Arial" panose="020B0604020202020204" pitchFamily="34" charset="0"/>
            </a:rPr>
            <a:t>进展考核指标体系</a:t>
          </a:r>
          <a:endParaRPr>
            <a:solidFill>
              <a:schemeClr val="dk1"/>
            </a:solidFill>
          </a:endParaRPr>
        </a:p>
      </dsp:txBody>
      <dsp:txXfrm>
        <a:off x="3189880" y="2348040"/>
        <a:ext cx="2274742" cy="14444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type="homePlate" r:blip="" rot="180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83412D-4EB7-43C7-B248-379F778ADC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BFEAE-F1AF-4B3B-B39F-12FFB2715D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zh-CN" altLang="en-US" sz="1200" dirty="0">
                <a:latin typeface="+mn-ea"/>
                <a:cs typeface="华文中宋" panose="02010600040101010101" pitchFamily="2" charset="-122"/>
              </a:rPr>
              <a:t>指标的选择也更加贴近全球指标框架、且符合中国发展情况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BFEAE-F1AF-4B3B-B39F-12FFB2715D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BFEAE-F1AF-4B3B-B39F-12FFB2715D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CBFEAE-F1AF-4B3B-B39F-12FFB2715D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FF19D83-0A7D-4385-9E63-A4EEC4F16EA9}" type="datetime1">
              <a:rPr lang="en-US" altLang="zh-CN" smtClean="0"/>
            </a:fld>
            <a:endParaRPr lang="en-US" altLang="zh-CN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5AF886-6F94-43C2-977F-870E7CF10B4D}" type="slidenum">
              <a:rPr lang="en-US" altLang="zh-CN" smtClean="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FF19D83-0A7D-4385-9E63-A4EEC4F16EA9}" type="datetime1">
              <a:rPr lang="en-US" altLang="zh-CN" smtClean="0"/>
            </a:fld>
            <a:endParaRPr lang="en-US" altLang="zh-CN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5AF886-6F94-43C2-977F-870E7CF10B4D}" type="slidenum">
              <a:rPr lang="en-US" altLang="zh-CN" smtClean="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0" name="日期占位符 3"/>
          <p:cNvSpPr>
            <a:spLocks noGrp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FF19D83-0A7D-4385-9E63-A4EEC4F16EA9}" type="datetime1">
              <a:rPr lang="en-US" altLang="zh-CN" smtClean="0"/>
            </a:fld>
            <a:endParaRPr lang="en-US" altLang="zh-CN" sz="1200"/>
          </a:p>
        </p:txBody>
      </p:sp>
      <p:sp>
        <p:nvSpPr>
          <p:cNvPr id="9221" name="灯片编号占位符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DE5AF886-6F94-43C2-977F-870E7CF10B4D}" type="slidenum">
              <a:rPr lang="en-US" altLang="zh-CN" smtClean="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B8BA23-BD00-4857-B603-DD487FFC39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D6284F-6DFB-4C9A-87E6-1DBCEEC45BA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8886-0832-468A-88A9-3A8EA5D4C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8886-0832-468A-88A9-3A8EA5D4C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8886-0832-468A-88A9-3A8EA5D4C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8886-0832-468A-88A9-3A8EA5D4C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7" name="矩形 6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A08886-0832-468A-88A9-3A8EA5D4C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267151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4924996"/>
            <a:ext cx="10850563" cy="558799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4126588"/>
            <a:ext cx="10850563" cy="767764"/>
          </a:xfrm>
        </p:spPr>
        <p:txBody>
          <a:bodyPr anchor="b">
            <a:normAutofit/>
          </a:bodyPr>
          <a:lstStyle>
            <a:lvl1pPr algn="l">
              <a:defRPr sz="32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3840418"/>
            <a:ext cx="12192000" cy="142302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80DCDC-A324-43AD-9143-DAFADE703D2E}" type="datetime1">
              <a:rPr lang="zh-CN" altLang="en-US"/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7F7C74B-9F48-4E7A-A94D-A5EE23B0A65B}" type="slidenum">
              <a:rPr lang="zh-CN" altLang="en-US"/>
            </a:fld>
            <a:endParaRPr lang="en-US" altLang="zh-CN">
              <a:solidFill>
                <a:schemeClr val="tx1"/>
              </a:solidFill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02167" y="228601"/>
            <a:ext cx="11387667" cy="58705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02167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245225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fld id="{804984CF-F62B-46AF-879D-DDC1155EB48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图片占位符 27"/>
          <p:cNvSpPr>
            <a:spLocks noGrp="1"/>
          </p:cNvSpPr>
          <p:nvPr>
            <p:ph type="pic" sz="quarter" idx="10"/>
          </p:nvPr>
        </p:nvSpPr>
        <p:spPr>
          <a:xfrm>
            <a:off x="0" y="1123950"/>
            <a:ext cx="12192000" cy="2671515"/>
          </a:xfrm>
          <a:ln>
            <a:noFill/>
          </a:ln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9801" name="副标题 2"/>
          <p:cNvSpPr>
            <a:spLocks noGrp="1"/>
          </p:cNvSpPr>
          <p:nvPr userDrawn="1">
            <p:ph type="subTitle" idx="1"/>
          </p:nvPr>
        </p:nvSpPr>
        <p:spPr>
          <a:xfrm>
            <a:off x="669925" y="4924996"/>
            <a:ext cx="10850563" cy="558799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sz="200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dirty="0"/>
              <a:t>Click to edit Master subtitle style</a:t>
            </a:r>
            <a:endParaRPr lang="en-US" altLang="zh-CN" dirty="0"/>
          </a:p>
        </p:txBody>
      </p:sp>
      <p:sp>
        <p:nvSpPr>
          <p:cNvPr id="9802" name="标题 1"/>
          <p:cNvSpPr>
            <a:spLocks noGrp="1"/>
          </p:cNvSpPr>
          <p:nvPr userDrawn="1">
            <p:ph type="ctrTitle"/>
          </p:nvPr>
        </p:nvSpPr>
        <p:spPr>
          <a:xfrm>
            <a:off x="669925" y="4126588"/>
            <a:ext cx="10850563" cy="767764"/>
          </a:xfrm>
        </p:spPr>
        <p:txBody>
          <a:bodyPr anchor="b">
            <a:normAutofit/>
          </a:bodyPr>
          <a:lstStyle>
            <a:lvl1pPr algn="l">
              <a:defRPr sz="32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矩形 7"/>
          <p:cNvSpPr/>
          <p:nvPr userDrawn="1"/>
        </p:nvSpPr>
        <p:spPr>
          <a:xfrm>
            <a:off x="0" y="3840418"/>
            <a:ext cx="12192000" cy="142302"/>
          </a:xfrm>
          <a:prstGeom prst="rect">
            <a:avLst/>
          </a:prstGeom>
          <a:solidFill>
            <a:schemeClr val="bg1">
              <a:lumMod val="65000"/>
              <a:alpha val="5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A08886-0832-468A-88A9-3A8EA5D4C68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hdr="0" ftr="0" dt="0"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GIF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.xml"/><Relationship Id="rId8" Type="http://schemas.openxmlformats.org/officeDocument/2006/relationships/tags" Target="../tags/tag31.xml"/><Relationship Id="rId7" Type="http://schemas.openxmlformats.org/officeDocument/2006/relationships/image" Target="../media/image30.png"/><Relationship Id="rId6" Type="http://schemas.openxmlformats.org/officeDocument/2006/relationships/tags" Target="../tags/tag30.xml"/><Relationship Id="rId5" Type="http://schemas.openxmlformats.org/officeDocument/2006/relationships/image" Target="../media/image29.png"/><Relationship Id="rId4" Type="http://schemas.openxmlformats.org/officeDocument/2006/relationships/tags" Target="../tags/tag29.xml"/><Relationship Id="rId3" Type="http://schemas.openxmlformats.org/officeDocument/2006/relationships/image" Target="../media/image28.png"/><Relationship Id="rId2" Type="http://schemas.openxmlformats.org/officeDocument/2006/relationships/tags" Target="../tags/tag28.xml"/><Relationship Id="rId10" Type="http://schemas.openxmlformats.org/officeDocument/2006/relationships/notesSlide" Target="../notesSlides/notesSlide12.xml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40.xml"/><Relationship Id="rId1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4.xml"/><Relationship Id="rId5" Type="http://schemas.microsoft.com/office/2007/relationships/diagramDrawing" Target="../diagrams/drawing2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diagramDrawing" Target="../diagrams/drawing3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9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image" Target="../media/image53.png"/><Relationship Id="rId8" Type="http://schemas.openxmlformats.org/officeDocument/2006/relationships/image" Target="../media/image52.png"/><Relationship Id="rId7" Type="http://schemas.openxmlformats.org/officeDocument/2006/relationships/image" Target="../media/image51.png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9" Type="http://schemas.openxmlformats.org/officeDocument/2006/relationships/notesSlide" Target="../notesSlides/notesSlide30.xml"/><Relationship Id="rId18" Type="http://schemas.openxmlformats.org/officeDocument/2006/relationships/slideLayout" Target="../slideLayouts/slideLayout4.xml"/><Relationship Id="rId17" Type="http://schemas.openxmlformats.org/officeDocument/2006/relationships/image" Target="../media/image61.png"/><Relationship Id="rId16" Type="http://schemas.openxmlformats.org/officeDocument/2006/relationships/image" Target="../media/image60.png"/><Relationship Id="rId15" Type="http://schemas.openxmlformats.org/officeDocument/2006/relationships/image" Target="../media/image59.png"/><Relationship Id="rId14" Type="http://schemas.openxmlformats.org/officeDocument/2006/relationships/image" Target="../media/image58.png"/><Relationship Id="rId13" Type="http://schemas.openxmlformats.org/officeDocument/2006/relationships/image" Target="../media/image57.png"/><Relationship Id="rId12" Type="http://schemas.openxmlformats.org/officeDocument/2006/relationships/image" Target="../media/image56.png"/><Relationship Id="rId11" Type="http://schemas.openxmlformats.org/officeDocument/2006/relationships/image" Target="../media/image55.png"/><Relationship Id="rId10" Type="http://schemas.openxmlformats.org/officeDocument/2006/relationships/image" Target="../media/image54.png"/><Relationship Id="rId1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0.png"/><Relationship Id="rId8" Type="http://schemas.openxmlformats.org/officeDocument/2006/relationships/image" Target="../media/image69.png"/><Relationship Id="rId7" Type="http://schemas.openxmlformats.org/officeDocument/2006/relationships/image" Target="../media/image68.png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Relationship Id="rId3" Type="http://schemas.openxmlformats.org/officeDocument/2006/relationships/image" Target="../media/image64.png"/><Relationship Id="rId20" Type="http://schemas.openxmlformats.org/officeDocument/2006/relationships/notesSlide" Target="../notesSlides/notesSlide31.xml"/><Relationship Id="rId2" Type="http://schemas.openxmlformats.org/officeDocument/2006/relationships/image" Target="../media/image63.png"/><Relationship Id="rId19" Type="http://schemas.openxmlformats.org/officeDocument/2006/relationships/slideLayout" Target="../slideLayouts/slideLayout7.xml"/><Relationship Id="rId18" Type="http://schemas.openxmlformats.org/officeDocument/2006/relationships/image" Target="../media/image79.png"/><Relationship Id="rId17" Type="http://schemas.openxmlformats.org/officeDocument/2006/relationships/image" Target="../media/image78.png"/><Relationship Id="rId16" Type="http://schemas.openxmlformats.org/officeDocument/2006/relationships/image" Target="../media/image77.png"/><Relationship Id="rId15" Type="http://schemas.openxmlformats.org/officeDocument/2006/relationships/image" Target="../media/image76.png"/><Relationship Id="rId14" Type="http://schemas.openxmlformats.org/officeDocument/2006/relationships/image" Target="../media/image75.png"/><Relationship Id="rId13" Type="http://schemas.openxmlformats.org/officeDocument/2006/relationships/image" Target="../media/image74.png"/><Relationship Id="rId12" Type="http://schemas.openxmlformats.org/officeDocument/2006/relationships/image" Target="../media/image73.png"/><Relationship Id="rId11" Type="http://schemas.openxmlformats.org/officeDocument/2006/relationships/image" Target="../media/image72.png"/><Relationship Id="rId10" Type="http://schemas.openxmlformats.org/officeDocument/2006/relationships/image" Target="../media/image71.png"/><Relationship Id="rId1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0.e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4.xml"/><Relationship Id="rId5" Type="http://schemas.openxmlformats.org/officeDocument/2006/relationships/slideLayout" Target="../slideLayouts/slideLayout9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43.xml"/><Relationship Id="rId2" Type="http://schemas.openxmlformats.org/officeDocument/2006/relationships/image" Target="../media/image2.GIF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1" Type="http://schemas.openxmlformats.org/officeDocument/2006/relationships/notesSlide" Target="../notesSlides/notesSlide8.xml"/><Relationship Id="rId20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19" Type="http://schemas.openxmlformats.org/officeDocument/2006/relationships/image" Target="../media/image22.png"/><Relationship Id="rId18" Type="http://schemas.openxmlformats.org/officeDocument/2006/relationships/image" Target="../media/image21.jpeg"/><Relationship Id="rId17" Type="http://schemas.openxmlformats.org/officeDocument/2006/relationships/image" Target="../media/image20.jpeg"/><Relationship Id="rId16" Type="http://schemas.openxmlformats.org/officeDocument/2006/relationships/image" Target="../media/image19.png"/><Relationship Id="rId15" Type="http://schemas.openxmlformats.org/officeDocument/2006/relationships/image" Target="../media/image18.png"/><Relationship Id="rId14" Type="http://schemas.openxmlformats.org/officeDocument/2006/relationships/image" Target="../media/image17.png"/><Relationship Id="rId13" Type="http://schemas.openxmlformats.org/officeDocument/2006/relationships/image" Target="../media/image16.png"/><Relationship Id="rId12" Type="http://schemas.openxmlformats.org/officeDocument/2006/relationships/image" Target="../media/image15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581" y="301581"/>
            <a:ext cx="6254839" cy="62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3414048" y="4516459"/>
            <a:ext cx="5784879" cy="177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8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SHAO </a:t>
            </a:r>
            <a:r>
              <a:rPr lang="en-US" altLang="zh-CN" sz="2800" b="1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Chaofeng</a:t>
            </a:r>
            <a:endParaRPr lang="en-US" altLang="zh-CN" sz="28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shaochaofeng@163.com</a:t>
            </a: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Nankai University</a:t>
            </a: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标题 17"/>
          <p:cNvSpPr txBox="1"/>
          <p:nvPr/>
        </p:nvSpPr>
        <p:spPr>
          <a:xfrm>
            <a:off x="1336786" y="4435"/>
            <a:ext cx="10850563" cy="3985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 spc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10000"/>
              </a:lnSpc>
              <a:defRPr/>
            </a:pPr>
            <a:r>
              <a:rPr lang="en-US" altLang="zh-CN" sz="1800" b="0" noProof="1">
                <a:ln w="0"/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  <a:sym typeface="Arial" panose="020B0604020202020204" pitchFamily="34" charset="0"/>
              </a:rPr>
              <a:t>Country-led evaluation and the SDGs</a:t>
            </a:r>
            <a:endParaRPr lang="zh-CN" altLang="en-US" sz="1800" b="0" noProof="1">
              <a:ln w="0"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6" name="Picture 32" descr="n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450" y="15172"/>
            <a:ext cx="1656184" cy="110877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0" y="3832225"/>
            <a:ext cx="12191999" cy="158750"/>
            <a:chOff x="0" y="0"/>
            <a:chExt cx="11937808" cy="134754"/>
          </a:xfrm>
        </p:grpSpPr>
        <p:sp>
          <p:nvSpPr>
            <p:cNvPr id="19" name="矩形 1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539116" y="2601818"/>
            <a:ext cx="9113768" cy="721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  <a:spcBef>
                <a:spcPct val="0"/>
              </a:spcBef>
              <a:defRPr/>
            </a:pPr>
            <a:r>
              <a:rPr lang="zh-CN" altLang="en-US" sz="4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j-cs"/>
              </a:rPr>
              <a:t>中国落实可持续发展目标的行动与进展</a:t>
            </a:r>
            <a:endParaRPr lang="zh-CN" altLang="en-US" sz="40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717176" y="3002290"/>
            <a:ext cx="10850563" cy="1514169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China’s action and progress of implementing </a:t>
            </a:r>
            <a:br>
              <a:rPr lang="en-US" altLang="zh-CN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</a:br>
            <a:r>
              <a:rPr lang="en-US" altLang="zh-CN" sz="36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the Sustainable Development Goals</a:t>
            </a:r>
            <a:endParaRPr lang="zh-CN" altLang="en-US" sz="36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3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5400"/>
            <a:ext cx="6670307" cy="942846"/>
            <a:chOff x="-1" y="72395"/>
            <a:chExt cx="6248401" cy="942846"/>
          </a:xfrm>
        </p:grpSpPr>
        <p:sp>
          <p:nvSpPr>
            <p:cNvPr id="5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与国家中长期发展规划相融合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Integration with National Development 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P</a:t>
              </a:r>
              <a:r>
                <a:rPr kumimoji="0" lang="en-US" altLang="zh-CN" sz="2400" b="1" i="0" u="none" strike="noStrike" kern="1200" cap="none" spc="0" normalizeH="0" baseline="0" noProof="0" dirty="0" err="1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lans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89" y="946026"/>
            <a:ext cx="10403222" cy="589614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10534766" y="2967335"/>
            <a:ext cx="161704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267970" algn="ctr">
              <a:spcBef>
                <a:spcPts val="0"/>
              </a:spcBef>
              <a:spcAft>
                <a:spcPts val="0"/>
              </a:spcAft>
              <a:defRPr b="1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indent="0"/>
            <a:r>
              <a:rPr lang="zh-CN" altLang="en-US" dirty="0"/>
              <a:t>中国“十四五”规划与</a:t>
            </a:r>
            <a:r>
              <a:rPr lang="en-US" altLang="zh-CN" dirty="0"/>
              <a:t>SDGs</a:t>
            </a:r>
            <a:r>
              <a:rPr lang="zh-CN" altLang="en-US" dirty="0"/>
              <a:t>对应关系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3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5400"/>
            <a:ext cx="9413507" cy="942846"/>
            <a:chOff x="-1" y="72395"/>
            <a:chExt cx="6248401" cy="942846"/>
          </a:xfrm>
        </p:grpSpPr>
        <p:sp>
          <p:nvSpPr>
            <p:cNvPr id="5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定期分享</a:t>
              </a:r>
              <a:r>
                <a:rPr lang="en-US" altLang="zh-CN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SDGs</a:t>
              </a: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落实进展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Regular Sharing of Progress in the Implementation of the SDGs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61606" y="950492"/>
            <a:ext cx="60972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国别自愿陈述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7975" y="1030465"/>
            <a:ext cx="323385" cy="3456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33" name="直线连接符 19"/>
          <p:cNvCxnSpPr/>
          <p:nvPr/>
        </p:nvCxnSpPr>
        <p:spPr>
          <a:xfrm flipH="1">
            <a:off x="547906" y="1362994"/>
            <a:ext cx="2060540" cy="0"/>
          </a:xfrm>
          <a:prstGeom prst="line">
            <a:avLst/>
          </a:prstGeom>
          <a:ln w="28575">
            <a:solidFill>
              <a:srgbClr val="003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89"/>
          <p:cNvSpPr txBox="1"/>
          <p:nvPr/>
        </p:nvSpPr>
        <p:spPr>
          <a:xfrm>
            <a:off x="248700" y="10077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b="1">
                <a:solidFill>
                  <a:schemeClr val="bg1"/>
                </a:solidFill>
              </a:rPr>
              <a:t>1</a:t>
            </a:r>
            <a:endParaRPr kumimoji="1" lang="zh-CN" altLang="en-US" b="1">
              <a:solidFill>
                <a:schemeClr val="bg1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3224502" y="1639940"/>
            <a:ext cx="8718800" cy="1481985"/>
            <a:chOff x="3344334" y="1078424"/>
            <a:chExt cx="8598967" cy="1481985"/>
          </a:xfrm>
        </p:grpSpPr>
        <p:sp>
          <p:nvSpPr>
            <p:cNvPr id="38" name="文本框 37"/>
            <p:cNvSpPr txBox="1"/>
            <p:nvPr/>
          </p:nvSpPr>
          <p:spPr>
            <a:xfrm>
              <a:off x="3344335" y="1078424"/>
              <a:ext cx="8598966" cy="143045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中国在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2016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HLPF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期间作了首次国别自愿陈述，确定了中国优先推进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9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大重点领域工作</a:t>
              </a:r>
              <a:r>
                <a:rPr lang="zh-CN" altLang="en-US" sz="2000" kern="100" dirty="0">
                  <a:latin typeface="+mn-ea"/>
                  <a:cs typeface="Times New Roman" panose="02020603050405020304" pitchFamily="18" charset="0"/>
                </a:rPr>
                <a:t>。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在落实方面，中国将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《2030 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年议程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》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与国内中长期发展战略相结合，建立了由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43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个政府部门组成的国内落实协调机制。</a:t>
              </a:r>
              <a:endParaRPr lang="zh-CN" altLang="en-US" sz="1600" kern="100" dirty="0"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344334" y="1090523"/>
              <a:ext cx="8598966" cy="1469886"/>
            </a:xfrm>
            <a:prstGeom prst="rect">
              <a:avLst/>
            </a:prstGeom>
            <a:noFill/>
            <a:ln w="2540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224501" y="3602589"/>
            <a:ext cx="8718799" cy="2827550"/>
            <a:chOff x="3224501" y="3245238"/>
            <a:chExt cx="8718799" cy="2827550"/>
          </a:xfrm>
        </p:grpSpPr>
        <p:sp>
          <p:nvSpPr>
            <p:cNvPr id="40" name="文本框 39"/>
            <p:cNvSpPr txBox="1"/>
            <p:nvPr/>
          </p:nvSpPr>
          <p:spPr>
            <a:xfrm>
              <a:off x="3224501" y="3245238"/>
              <a:ext cx="8718799" cy="28154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2021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7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月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14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日，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《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中国落实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2030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年可持续发展议程国别自愿陈述报告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》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在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HLPF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发布，作为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5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年后的第二次国别陈述，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2021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年发布的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《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中国落实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2030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年可持续发展议程国别自愿陈述报告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》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对中国过去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5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年落实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SDGs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的成就进行了系统回顾，介绍了中国在</a:t>
              </a:r>
              <a:r>
                <a:rPr lang="zh-CN" altLang="en-US" sz="2000" b="1" kern="100" dirty="0">
                  <a:solidFill>
                    <a:srgbClr val="FF0000"/>
                  </a:solidFill>
                  <a:effectLst/>
                  <a:latin typeface="+mn-ea"/>
                  <a:cs typeface="Times New Roman" panose="02020603050405020304" pitchFamily="18" charset="0"/>
                </a:rPr>
                <a:t>脱贫攻坚、生态文明建设、疫情防控、粮食安全、基础设施互联互通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等方面取得的成效、主要经验以及未来展望，对于增强国际社会落实</a:t>
              </a:r>
              <a:r>
                <a:rPr lang="en-US" altLang="zh-CN" sz="2000" kern="100" dirty="0">
                  <a:effectLst/>
                  <a:latin typeface="+mn-ea"/>
                  <a:cs typeface="Times New Roman" panose="02020603050405020304" pitchFamily="18" charset="0"/>
                </a:rPr>
                <a:t>SDGs</a:t>
              </a:r>
              <a:r>
                <a:rPr lang="zh-CN" altLang="en-US" sz="2000" kern="100" dirty="0">
                  <a:effectLst/>
                  <a:latin typeface="+mn-ea"/>
                  <a:cs typeface="Times New Roman" panose="02020603050405020304" pitchFamily="18" charset="0"/>
                </a:rPr>
                <a:t>的信心、促进发展经验交流具有特殊意义。</a:t>
              </a:r>
              <a:endParaRPr lang="zh-CN" altLang="en-US" sz="1600" kern="100" dirty="0">
                <a:effectLst/>
                <a:latin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3225800" y="3257337"/>
              <a:ext cx="8717499" cy="2815451"/>
            </a:xfrm>
            <a:prstGeom prst="rect">
              <a:avLst/>
            </a:prstGeom>
            <a:noFill/>
            <a:ln w="25400" cap="rnd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kumimoji="1" lang="zh-CN" altLang="en-US"/>
            </a:p>
          </p:txBody>
        </p:sp>
      </p:grpSp>
      <p:pic>
        <p:nvPicPr>
          <p:cNvPr id="42" name="图片 4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00" y="1485642"/>
            <a:ext cx="2372400" cy="29857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98" y="3298798"/>
            <a:ext cx="2373701" cy="3358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3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5400"/>
            <a:ext cx="9413507" cy="942846"/>
            <a:chOff x="-1" y="72395"/>
            <a:chExt cx="6248401" cy="942846"/>
          </a:xfrm>
        </p:grpSpPr>
        <p:sp>
          <p:nvSpPr>
            <p:cNvPr id="5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定期分享</a:t>
              </a:r>
              <a:r>
                <a:rPr lang="en-US" altLang="zh-CN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SDGs</a:t>
              </a: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落实进展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Regular Sharing of Progress in the Implementation of the SDGs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61606" y="950492"/>
            <a:ext cx="60972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中国落实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2030</a:t>
            </a:r>
            <a:r>
              <a:rPr lang="zh-CN" altLang="en-US" sz="2400" b="1" dirty="0">
                <a:latin typeface="+mn-ea"/>
                <a:cs typeface="Times New Roman" panose="02020603050405020304" pitchFamily="18" charset="0"/>
              </a:rPr>
              <a:t>年可持续发展议程进展报告</a:t>
            </a:r>
            <a:r>
              <a:rPr lang="en-US" altLang="zh-CN" sz="2400" b="1" dirty="0">
                <a:latin typeface="+mn-ea"/>
                <a:cs typeface="Times New Roman" panose="02020603050405020304" pitchFamily="18" charset="0"/>
              </a:rPr>
              <a:t>》</a:t>
            </a:r>
            <a:endParaRPr lang="zh-CN" altLang="en-US" sz="2400" b="1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57975" y="1030465"/>
            <a:ext cx="323385" cy="3456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/>
          </a:p>
        </p:txBody>
      </p:sp>
      <p:cxnSp>
        <p:nvCxnSpPr>
          <p:cNvPr id="33" name="直线连接符 19"/>
          <p:cNvCxnSpPr/>
          <p:nvPr/>
        </p:nvCxnSpPr>
        <p:spPr>
          <a:xfrm flipH="1">
            <a:off x="547906" y="1362994"/>
            <a:ext cx="6188174" cy="0"/>
          </a:xfrm>
          <a:prstGeom prst="line">
            <a:avLst/>
          </a:prstGeom>
          <a:ln w="28575">
            <a:solidFill>
              <a:srgbClr val="0031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89"/>
          <p:cNvSpPr txBox="1"/>
          <p:nvPr/>
        </p:nvSpPr>
        <p:spPr>
          <a:xfrm>
            <a:off x="248700" y="1007728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b="1" dirty="0">
                <a:solidFill>
                  <a:schemeClr val="bg1"/>
                </a:solidFill>
              </a:rPr>
              <a:t>2</a:t>
            </a:r>
            <a:endParaRPr kumimoji="1"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0621" y="2803827"/>
            <a:ext cx="11571298" cy="1228590"/>
            <a:chOff x="210621" y="2242543"/>
            <a:chExt cx="11571298" cy="122859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81919" y="2251963"/>
              <a:ext cx="900000" cy="1210333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210621" y="2242543"/>
              <a:ext cx="10497128" cy="11988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2019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9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月外交部在2017年发布第一份《进展报告》基础上，发布</a:t>
              </a:r>
              <a:r>
                <a:rPr lang="zh-CN" altLang="en-US" b="1" dirty="0">
                  <a:solidFill>
                    <a:srgbClr val="C00000"/>
                  </a:solidFill>
                  <a:latin typeface="+mn-ea"/>
                  <a:sym typeface="Arial" panose="020B0604020202020204" pitchFamily="34" charset="0"/>
                </a:rPr>
                <a:t>《中国落实2030年可持续发展议程进展报告（2019）》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，全面回顾2015年9月特别是自第一份报告发布以来，中国全面落实2030年议程取得的进展，对下一步工作提出规划和目标，并分享中国落实2030年议程经典案例，希望为加速全球落实进程提供有益借鉴。</a:t>
              </a:r>
              <a:endParaRPr lang="zh-CN" alt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>
              <p:custDataLst>
                <p:tags r:id="rId2"/>
              </p:custDataLst>
            </p:nvPr>
          </p:nvSpPr>
          <p:spPr>
            <a:xfrm>
              <a:off x="218379" y="2251963"/>
              <a:ext cx="10497128" cy="1219170"/>
            </a:xfrm>
            <a:prstGeom prst="rect">
              <a:avLst/>
            </a:prstGeom>
            <a:noFill/>
            <a:ln w="28575">
              <a:solidFill>
                <a:srgbClr val="0B76C2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8378" y="1479389"/>
            <a:ext cx="11563541" cy="1219170"/>
            <a:chOff x="218378" y="898945"/>
            <a:chExt cx="11563541" cy="1219170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18378" y="898945"/>
              <a:ext cx="900000" cy="1219170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37" name="文本框 36"/>
            <p:cNvSpPr txBox="1"/>
            <p:nvPr/>
          </p:nvSpPr>
          <p:spPr>
            <a:xfrm>
              <a:off x="1284789" y="908366"/>
              <a:ext cx="10497128" cy="11988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外交部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2017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8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月发布</a:t>
              </a:r>
              <a:r>
                <a:rPr lang="zh-CN" altLang="en-US" b="1" dirty="0">
                  <a:solidFill>
                    <a:srgbClr val="C00000"/>
                  </a:solidFill>
                  <a:latin typeface="+mn-ea"/>
                  <a:sym typeface="Arial" panose="020B0604020202020204" pitchFamily="34" charset="0"/>
                </a:rPr>
                <a:t>《中国落实 2030 年可持续发展议程进展报告》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。《进展报告》通过丰富的实例和数据，系统回顾 2015 年 9 月以来中国落实 17 个可持续发展目标的进展情况、面临挑战以及下一步工作设想。《进展报告》显示中国自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2015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9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月以来经济运行中向好、人民生活继续改善、绿色发展全面推进、深化国际发展合作取得显著成果。</a:t>
              </a:r>
              <a:endParaRPr lang="zh-CN" alt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>
              <p:custDataLst>
                <p:tags r:id="rId4"/>
              </p:custDataLst>
            </p:nvPr>
          </p:nvSpPr>
          <p:spPr>
            <a:xfrm>
              <a:off x="1284791" y="898945"/>
              <a:ext cx="10497128" cy="1219170"/>
            </a:xfrm>
            <a:prstGeom prst="rect">
              <a:avLst/>
            </a:prstGeom>
            <a:noFill/>
            <a:ln w="28575">
              <a:solidFill>
                <a:srgbClr val="0B76C2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18378" y="4125787"/>
            <a:ext cx="11563539" cy="1219170"/>
            <a:chOff x="218378" y="3620807"/>
            <a:chExt cx="11563539" cy="121917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378" y="3620807"/>
              <a:ext cx="900000" cy="1200422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5" name="文本框 44"/>
            <p:cNvSpPr txBox="1"/>
            <p:nvPr/>
          </p:nvSpPr>
          <p:spPr>
            <a:xfrm>
              <a:off x="1284789" y="3641097"/>
              <a:ext cx="10497128" cy="92202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2021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10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月，在可持续发展论坛开幕式上发布了，这是中国政府发布的第三份进展报告。报告全面回顾了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2016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年至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2020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年间中国落实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2030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年议程</a:t>
              </a:r>
              <a:r>
                <a:rPr lang="en-US" altLang="zh-CN" dirty="0">
                  <a:latin typeface="+mn-ea"/>
                  <a:sym typeface="Arial" panose="020B0604020202020204" pitchFamily="34" charset="0"/>
                </a:rPr>
                <a:t>17</a:t>
              </a:r>
              <a:r>
                <a:rPr lang="zh-CN" altLang="en-US" dirty="0">
                  <a:latin typeface="+mn-ea"/>
                  <a:sym typeface="Arial" panose="020B0604020202020204" pitchFamily="34" charset="0"/>
                </a:rPr>
                <a:t>个可持续发展目标的主要进展，总结了中国经验，就下一步工作作出规划，并分享最新的中国落实2030年议程经典案例。</a:t>
              </a:r>
              <a:endParaRPr lang="zh-CN" altLang="en-US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>
              <p:custDataLst>
                <p:tags r:id="rId6"/>
              </p:custDataLst>
            </p:nvPr>
          </p:nvSpPr>
          <p:spPr>
            <a:xfrm>
              <a:off x="1284789" y="3620807"/>
              <a:ext cx="10497128" cy="1219170"/>
            </a:xfrm>
            <a:prstGeom prst="rect">
              <a:avLst/>
            </a:prstGeom>
            <a:noFill/>
            <a:ln w="28575">
              <a:solidFill>
                <a:srgbClr val="0B76C2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8379" y="5428416"/>
            <a:ext cx="11571298" cy="1219170"/>
            <a:chOff x="218379" y="5340048"/>
            <a:chExt cx="11571298" cy="1219170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0889677" y="5352361"/>
              <a:ext cx="900000" cy="119454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49" name="文本框 48"/>
            <p:cNvSpPr txBox="1"/>
            <p:nvPr/>
          </p:nvSpPr>
          <p:spPr>
            <a:xfrm>
              <a:off x="218379" y="5595690"/>
              <a:ext cx="10497128" cy="70788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000" b="1" dirty="0">
                  <a:latin typeface="+mn-ea"/>
                  <a:sym typeface="Arial" panose="020B0604020202020204" pitchFamily="34" charset="0"/>
                </a:rPr>
                <a:t>2023</a:t>
              </a:r>
              <a:r>
                <a:rPr lang="zh-CN" altLang="en-US" sz="2000" b="1" dirty="0">
                  <a:latin typeface="+mn-ea"/>
                  <a:sym typeface="Arial" panose="020B0604020202020204" pitchFamily="34" charset="0"/>
                </a:rPr>
                <a:t>年</a:t>
              </a:r>
              <a:r>
                <a:rPr lang="en-US" altLang="zh-CN" sz="2000" b="1" dirty="0">
                  <a:latin typeface="+mn-ea"/>
                  <a:sym typeface="Arial" panose="020B0604020202020204" pitchFamily="34" charset="0"/>
                </a:rPr>
                <a:t>9</a:t>
              </a:r>
              <a:r>
                <a:rPr lang="zh-CN" altLang="en-US" sz="2000" b="1" dirty="0">
                  <a:latin typeface="+mn-ea"/>
                  <a:sym typeface="Arial" panose="020B0604020202020204" pitchFamily="34" charset="0"/>
                </a:rPr>
                <a:t>月，外交部发布《中国落实2030年可持续发展议程进展报告（20</a:t>
              </a:r>
              <a:r>
                <a:rPr lang="en-US" altLang="zh-CN" sz="2000" b="1" dirty="0">
                  <a:latin typeface="+mn-ea"/>
                  <a:sym typeface="Arial" panose="020B0604020202020204" pitchFamily="34" charset="0"/>
                </a:rPr>
                <a:t>23</a:t>
              </a:r>
              <a:r>
                <a:rPr lang="zh-CN" altLang="en-US" sz="2000" b="1" dirty="0">
                  <a:latin typeface="+mn-ea"/>
                  <a:sym typeface="Arial" panose="020B0604020202020204" pitchFamily="34" charset="0"/>
                </a:rPr>
                <a:t>）》，回顾中国落实2030年议程取得的进展，并对下一步工作提出规划和目标。</a:t>
              </a:r>
              <a:endParaRPr lang="zh-CN" altLang="en-US" sz="2000" b="1" dirty="0">
                <a:latin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矩形 49"/>
            <p:cNvSpPr/>
            <p:nvPr>
              <p:custDataLst>
                <p:tags r:id="rId8"/>
              </p:custDataLst>
            </p:nvPr>
          </p:nvSpPr>
          <p:spPr>
            <a:xfrm>
              <a:off x="226137" y="5340048"/>
              <a:ext cx="10497128" cy="1219170"/>
            </a:xfrm>
            <a:prstGeom prst="rect">
              <a:avLst/>
            </a:prstGeom>
            <a:noFill/>
            <a:ln w="28575">
              <a:solidFill>
                <a:srgbClr val="0B76C2"/>
              </a:solidFill>
            </a:ln>
          </p:spPr>
          <p:style>
            <a:lnRef idx="2">
              <a:srgbClr val="4F81BD">
                <a:shade val="50000"/>
              </a:srgbClr>
            </a:lnRef>
            <a:fillRef idx="1">
              <a:srgbClr val="4F81BD"/>
            </a:fillRef>
            <a:effectRef idx="0">
              <a:srgbClr val="4F81BD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prstClr val="white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43752" y="2351262"/>
            <a:ext cx="12446007" cy="2451345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SubTitle_1"/>
          <p:cNvSpPr/>
          <p:nvPr>
            <p:custDataLst>
              <p:tags r:id="rId1"/>
            </p:custDataLst>
          </p:nvPr>
        </p:nvSpPr>
        <p:spPr>
          <a:xfrm>
            <a:off x="1199457" y="2553601"/>
            <a:ext cx="2036647" cy="1757185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866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9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89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3333637" y="2817720"/>
            <a:ext cx="8565362" cy="67710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中国可持续发展目标进展评估探索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1999" cy="72000"/>
            <a:chOff x="0" y="0"/>
            <a:chExt cx="11937808" cy="134754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MH_Entry_1"/>
          <p:cNvSpPr/>
          <p:nvPr>
            <p:custDataLst>
              <p:tags r:id="rId3"/>
            </p:custDataLst>
          </p:nvPr>
        </p:nvSpPr>
        <p:spPr>
          <a:xfrm>
            <a:off x="3333637" y="3440702"/>
            <a:ext cx="8565362" cy="9848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China's exploration in assessing progress towards SDGs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0"/>
    </mc:Choice>
    <mc:Fallback>
      <p:transition spd="slow" advTm="393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59118" y="1049283"/>
            <a:ext cx="11073765" cy="1892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       在可持续发展目标监测国际可比数据可得性方面，纳入全球可持续发展目标数据库的指标数量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从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2016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年的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115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个增加到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2022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年的</a:t>
            </a:r>
            <a:r>
              <a:rPr lang="en-US" altLang="zh-CN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217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个</a:t>
            </a:r>
            <a:r>
              <a:rPr lang="zh-CN" altLang="en-US" sz="2000" dirty="0">
                <a:latin typeface="+mn-ea"/>
                <a:cs typeface="华文中宋" panose="02010600040101010101" pitchFamily="2" charset="-122"/>
              </a:rPr>
              <a:t>，已取得长足进展。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然而，在地理覆盖面、及时性和分类水平方面仍然存在</a:t>
            </a:r>
            <a:r>
              <a:rPr lang="zh-CN" altLang="en-US" sz="2000" dirty="0">
                <a:latin typeface="+mn-ea"/>
                <a:cs typeface="华文中宋" panose="02010600040101010101" pitchFamily="2" charset="-122"/>
              </a:rPr>
              <a:t>较大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的数据缺口。中国通过调整统计口径、积极与负责数据监测统计的国际机构对接，纳入全球可持续发展目标数据库的指标数量由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2015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年的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116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个增长为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152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个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+mn-ea"/>
              <a:cs typeface="华文中宋" panose="02010600040101010101" pitchFamily="2" charset="-122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741948" y="64008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6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25400"/>
            <a:ext cx="3821229" cy="942846"/>
            <a:chOff x="-1" y="72395"/>
            <a:chExt cx="6248401" cy="942846"/>
          </a:xfrm>
        </p:grpSpPr>
        <p:sp>
          <p:nvSpPr>
            <p:cNvPr id="9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数据缺口补充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Data Gap Replenishment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1" name="图表 10"/>
          <p:cNvGraphicFramePr/>
          <p:nvPr/>
        </p:nvGraphicFramePr>
        <p:xfrm>
          <a:off x="963997" y="2947103"/>
          <a:ext cx="10264007" cy="35228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519460" y="6430139"/>
            <a:ext cx="5153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267970" algn="ctr">
              <a:spcBef>
                <a:spcPts val="0"/>
              </a:spcBef>
              <a:spcAft>
                <a:spcPts val="0"/>
              </a:spcAft>
              <a:defRPr b="1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indent="0"/>
            <a:r>
              <a:rPr lang="zh-CN" altLang="en-US" dirty="0"/>
              <a:t>中国纳入全球可持续发展目标数据库的指标数量</a:t>
            </a:r>
            <a:endParaRPr lang="zh-CN" altLang="en-US" dirty="0"/>
          </a:p>
        </p:txBody>
      </p:sp>
      <p:sp>
        <p:nvSpPr>
          <p:cNvPr id="16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底线"/>
          <p:cNvSpPr/>
          <p:nvPr/>
        </p:nvSpPr>
        <p:spPr>
          <a:xfrm>
            <a:off x="0" y="6822000"/>
            <a:ext cx="12192000" cy="36000"/>
          </a:xfrm>
          <a:prstGeom prst="rect">
            <a:avLst/>
          </a:prstGeom>
          <a:gradFill>
            <a:gsLst>
              <a:gs pos="100000">
                <a:srgbClr val="0C76C4"/>
              </a:gs>
              <a:gs pos="0">
                <a:srgbClr val="0167B1"/>
              </a:gs>
              <a:gs pos="69000">
                <a:srgbClr val="1685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5400"/>
            <a:ext cx="2785533" cy="942846"/>
            <a:chOff x="-1" y="72395"/>
            <a:chExt cx="6248401" cy="942846"/>
          </a:xfrm>
        </p:grpSpPr>
        <p:sp>
          <p:nvSpPr>
            <p:cNvPr id="9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进展报告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Progress Report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37385" y="2066444"/>
            <a:ext cx="2878349" cy="32771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defRPr/>
            </a:pPr>
            <a:r>
              <a:rPr lang="en-US" altLang="zh-CN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中国落实 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2030 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年可持续发展议程进展报告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</a:rPr>
              <a:t>》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系列报告采用数据分析的方式展示中国落实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SDGs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的进展情况，覆盖指标由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2017</a:t>
            </a:r>
            <a:r>
              <a:rPr lang="zh-CN" altLang="en-US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年的</a:t>
            </a:r>
            <a:r>
              <a:rPr lang="en-US" altLang="zh-CN" sz="20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</a:rPr>
              <a:t>183</a:t>
            </a:r>
            <a:r>
              <a:rPr lang="zh-CN" altLang="en-US" sz="2000" dirty="0">
                <a:latin typeface="+mn-ea"/>
                <a:cs typeface="华文中宋" panose="02010600040101010101" pitchFamily="2" charset="-122"/>
              </a:rPr>
              <a:t>个增长为</a:t>
            </a:r>
            <a:r>
              <a:rPr lang="en-US" altLang="zh-CN" sz="2000" dirty="0">
                <a:latin typeface="+mn-ea"/>
                <a:cs typeface="华文中宋" panose="02010600040101010101" pitchFamily="2" charset="-122"/>
              </a:rPr>
              <a:t>207</a:t>
            </a:r>
            <a:r>
              <a:rPr lang="zh-CN" altLang="en-US" sz="2000" dirty="0">
                <a:latin typeface="+mn-ea"/>
                <a:cs typeface="华文中宋" panose="02010600040101010101" pitchFamily="2" charset="-122"/>
              </a:rPr>
              <a:t>项。</a:t>
            </a:r>
            <a:endParaRPr lang="zh-CN" altLang="en-US" sz="2000" dirty="0">
              <a:solidFill>
                <a:schemeClr val="tx1"/>
              </a:solidFill>
              <a:latin typeface="+mn-ea"/>
              <a:cs typeface="华文中宋" panose="02010600040101010101" pitchFamily="2" charset="-122"/>
            </a:endParaRPr>
          </a:p>
        </p:txBody>
      </p:sp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3280515" y="1454688"/>
          <a:ext cx="8606367" cy="485140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567767"/>
                <a:gridCol w="4038600"/>
              </a:tblGrid>
              <a:tr h="37084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dirty="0"/>
                        <a:t>2017</a:t>
                      </a:r>
                      <a:r>
                        <a:rPr lang="zh-CN" altLang="en-US" dirty="0"/>
                        <a:t>版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en-US" altLang="zh-CN" dirty="0"/>
                        <a:t>2023</a:t>
                      </a:r>
                      <a:r>
                        <a:rPr lang="zh-CN" altLang="en-US" dirty="0"/>
                        <a:t>版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</a:rPr>
                        <a:t>粮食总产量</a:t>
                      </a:r>
                      <a:endParaRPr lang="zh-CN" altLang="zh-CN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</a:rPr>
                        <a:t>主要农产品质量安全例行监测总体抽检合格率</a:t>
                      </a:r>
                      <a:endParaRPr lang="en-US" altLang="zh-CN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</a:rPr>
                        <a:t>粪污处理和利用率</a:t>
                      </a:r>
                      <a:endParaRPr lang="zh-CN" altLang="zh-CN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新制定农兽药残留限量标准项数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新制定农业国家行业标准项数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农户的宅基地使用证发放工作完成率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基础金融服务覆盖行政村数量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村级服务覆盖率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银行业网点覆盖乡镇数量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机构乡镇覆盖率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土壤污染防治专项资金金额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</a:rPr>
                        <a:t>粮食总产量</a:t>
                      </a:r>
                      <a:endParaRPr lang="en-US" altLang="zh-CN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</a:rPr>
                        <a:t>农产品合格率</a:t>
                      </a:r>
                      <a:endParaRPr lang="en-US" altLang="zh-CN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zh-CN" altLang="zh-CN" sz="1600" b="1" kern="1200" dirty="0">
                          <a:solidFill>
                            <a:schemeClr val="dk1"/>
                          </a:solidFill>
                          <a:effectLst/>
                        </a:rPr>
                        <a:t>畜禽粪污综合利用率</a:t>
                      </a:r>
                      <a:endParaRPr lang="zh-CN" altLang="zh-CN" sz="1600" b="1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耕种机械化水平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绿色优质农产品总量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6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岁以下儿童生长迟缓率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6</a:t>
                      </a: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岁以下儿童低体重率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农田有效灌溉面积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农业科技进步贡献率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主要粮食作物耕种收综合机械化率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中国家庭农场数量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农村合作社数量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普惠型涉农贷款余额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农村保险数额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农村居民人均可支配收入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农村居民人均可支配收入及实际增长率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lvl="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化肥农药利用率</a:t>
                      </a:r>
                      <a:endParaRPr lang="zh-CN" altLang="zh-CN" sz="1600" kern="1200" dirty="0">
                        <a:solidFill>
                          <a:schemeClr val="dk1"/>
                        </a:solidFill>
                        <a:effectLst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zh-CN" altLang="zh-CN" sz="1600" kern="1200" dirty="0">
                          <a:solidFill>
                            <a:schemeClr val="dk1"/>
                          </a:solidFill>
                          <a:effectLst/>
                        </a:rPr>
                        <a:t>农作物种源自给率</a:t>
                      </a:r>
                      <a:endParaRPr lang="zh-CN" altLang="en-US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5212793" y="1046483"/>
            <a:ext cx="515308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267970" algn="ctr">
              <a:spcBef>
                <a:spcPts val="0"/>
              </a:spcBef>
              <a:spcAft>
                <a:spcPts val="0"/>
              </a:spcAft>
              <a:defRPr b="1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indent="0"/>
            <a:r>
              <a:rPr lang="zh-CN" altLang="en-US" dirty="0"/>
              <a:t>以</a:t>
            </a:r>
            <a:r>
              <a:rPr lang="en-US" altLang="zh-CN" dirty="0">
                <a:solidFill>
                  <a:srgbClr val="FF0000"/>
                </a:solidFill>
              </a:rPr>
              <a:t>SDG2</a:t>
            </a:r>
            <a:r>
              <a:rPr lang="zh-CN" altLang="en-US" dirty="0"/>
              <a:t>为例的</a:t>
            </a:r>
            <a:r>
              <a:rPr lang="en-US" altLang="zh-CN" dirty="0"/>
              <a:t>《</a:t>
            </a:r>
            <a:r>
              <a:rPr lang="zh-CN" altLang="en-US" dirty="0"/>
              <a:t>进展报告</a:t>
            </a:r>
            <a:r>
              <a:rPr lang="en-US" altLang="zh-CN" dirty="0"/>
              <a:t>》</a:t>
            </a:r>
            <a:r>
              <a:rPr lang="zh-CN" altLang="en-US" dirty="0"/>
              <a:t>指标对比</a:t>
            </a:r>
            <a:endParaRPr lang="zh-CN" altLang="en-US" dirty="0"/>
          </a:p>
        </p:txBody>
      </p:sp>
      <p:sp>
        <p:nvSpPr>
          <p:cNvPr id="35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37" name="矩形 36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44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9" name="矩形 8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7"/>
          <a:stretch>
            <a:fillRect/>
          </a:stretch>
        </p:blipFill>
        <p:spPr>
          <a:xfrm>
            <a:off x="8606117" y="1548801"/>
            <a:ext cx="3329209" cy="4470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9" name="文本框 38"/>
          <p:cNvSpPr txBox="1"/>
          <p:nvPr/>
        </p:nvSpPr>
        <p:spPr>
          <a:xfrm>
            <a:off x="385011" y="1370707"/>
            <a:ext cx="8065969" cy="784189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历史性解决</a:t>
            </a:r>
            <a:r>
              <a:rPr lang="zh-CN" altLang="en-US" sz="1800" kern="100" dirty="0">
                <a:solidFill>
                  <a:srgbClr val="FF0000"/>
                </a:solidFill>
                <a:effectLst/>
                <a:latin typeface="+mn-ea"/>
                <a:cs typeface="Times New Roman" panose="02020603050405020304" pitchFamily="18" charset="0"/>
              </a:rPr>
              <a:t>绝对贫困问题</a:t>
            </a: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，开启全面推进乡村振兴新征途。中国将消除贫困、改善民生、逐步实现共同富裕作为重要使命，坚决打赢脱贫攻坚战。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85011" y="2302901"/>
            <a:ext cx="8065969" cy="11442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prstDash val="dash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保持宏观经济大盘稳定，经济发展展现出强大韧性。面对国内外多重超预期因素冲击，中国完整准确全面贯彻新发展理念，构建新发展格局，推动经济高质量发展。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85011" y="3595194"/>
            <a:ext cx="8065969" cy="784189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推动社会事业进步，民生福祉得到持续增进。中国始终贯彻以人民为中心的发展思想，在发展中不断改善民生福祉。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385011" y="4527388"/>
            <a:ext cx="8065969" cy="7841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9050">
            <a:noFill/>
            <a:prstDash val="dash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大力加强生态环境保护，美丽中国建设迈出重大步伐。中国坚持绿水青山就是金山银山的理念，生态文明建设取得显著成效。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5011" y="5459583"/>
            <a:ext cx="8065969" cy="784189"/>
          </a:xfrm>
          <a:prstGeom prst="rect">
            <a:avLst/>
          </a:prstGeom>
          <a:noFill/>
          <a:ln w="1905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推动全球发展合作，助力落实</a:t>
            </a:r>
            <a:r>
              <a:rPr lang="en-US" altLang="zh-CN" sz="1800" kern="100" dirty="0">
                <a:effectLst/>
                <a:latin typeface="+mn-ea"/>
                <a:cs typeface="Times New Roman" panose="02020603050405020304" pitchFamily="18" charset="0"/>
              </a:rPr>
              <a:t>2030</a:t>
            </a:r>
            <a:r>
              <a:rPr lang="zh-CN" altLang="en-US" sz="1800" kern="100" dirty="0">
                <a:effectLst/>
                <a:latin typeface="+mn-ea"/>
                <a:cs typeface="Times New Roman" panose="02020603050405020304" pitchFamily="18" charset="0"/>
              </a:rPr>
              <a:t>年议程。中国坚定践行人类命运共同体理念，推动国际合作、实现互利共赢。</a:t>
            </a:r>
            <a:endParaRPr lang="zh-CN" altLang="en-US" sz="14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61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0" y="25400"/>
            <a:ext cx="2785533" cy="942846"/>
            <a:chOff x="-1" y="72395"/>
            <a:chExt cx="6248401" cy="942846"/>
          </a:xfrm>
        </p:grpSpPr>
        <p:sp>
          <p:nvSpPr>
            <p:cNvPr id="63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进展报告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4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Progress Report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55" y="2548620"/>
            <a:ext cx="5706745" cy="3484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285750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与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2000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年相比，无贫穷（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SDG1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）、优质教育（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SDG4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）一直走在实现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2030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年目标和指标的轨道上，其中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SDG1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进步明显，充分验证了</a:t>
            </a:r>
            <a:r>
              <a:rPr lang="zh-CN" altLang="en-US" sz="2000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人类减贫的中国实践成效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en-US" altLang="zh-CN" sz="2000" dirty="0"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342900" lvl="1" indent="-285750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气候行动（目标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13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）、负责任消费和生产（目标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12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）、水下生物（目标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）、陆地生物（目标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15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）、体面工作和经济增长（目标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8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）等目标得分下降，特别是目标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13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，分数下降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15.84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en-US" altLang="zh-CN" sz="2000" dirty="0"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342900" lvl="1" indent="-285750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en-US" altLang="zh-CN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2023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年中国评估指标数据缺失为</a:t>
            </a:r>
            <a:r>
              <a:rPr lang="en-US" altLang="zh-CN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8%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rgbClr val="C00000"/>
              </a:solidFill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409266" y="2397047"/>
          <a:ext cx="5554134" cy="4041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25400"/>
            <a:ext cx="4081112" cy="942846"/>
            <a:chOff x="-1" y="72395"/>
            <a:chExt cx="6248401" cy="942846"/>
          </a:xfrm>
        </p:grpSpPr>
        <p:sp>
          <p:nvSpPr>
            <p:cNvPr id="12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进度评估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89255" y="1042065"/>
            <a:ext cx="11413490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 lvl="1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</a:pP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SDSN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发布的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《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可持续发展报告（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2024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》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的评估结果显示，中国是全球评分和排名增长最快的国家之一，得分由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2000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年的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59.77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增长为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2023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年的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70.85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分，排名相应由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91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名上升为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71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位。</a:t>
            </a:r>
            <a:endParaRPr lang="zh-CN" altLang="en-US" sz="2200" b="1" dirty="0"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55" y="2548620"/>
            <a:ext cx="5706745" cy="3484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285750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与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2000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年相比，无贫穷（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SDG1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）、优质教育（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SDG4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）一直走在实现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2030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年目标和指标的轨道上，其中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SDG1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进步明显，充分验证了人类减贫的中国实践成效。</a:t>
            </a:r>
            <a:endParaRPr lang="en-US" altLang="zh-CN" sz="2000" dirty="0"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342900" lvl="1" indent="-285750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气候行动（目标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13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）、负责任消费和生产（目标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12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）、水下生物（目标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）、陆地生物（目标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15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）、体面工作和经济增长（目标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8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）等目标得分下降，特别是目标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13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，分数下降</a:t>
            </a:r>
            <a:r>
              <a:rPr lang="en-US" altLang="zh-CN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15.84</a:t>
            </a:r>
            <a:r>
              <a:rPr lang="zh-CN" altLang="en-US" sz="2000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en-US" altLang="zh-CN" sz="2000" dirty="0"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marL="342900" lvl="1" indent="-285750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  <a:buFont typeface="Wingdings" panose="05000000000000000000" pitchFamily="2" charset="2"/>
              <a:buChar char="p"/>
            </a:pPr>
            <a:r>
              <a:rPr lang="en-US" altLang="zh-CN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2023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年中国评估指标数据缺失为</a:t>
            </a:r>
            <a:r>
              <a:rPr lang="en-US" altLang="zh-CN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8%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。</a:t>
            </a:r>
            <a:endParaRPr lang="zh-CN" altLang="en-US" sz="2000" dirty="0">
              <a:solidFill>
                <a:srgbClr val="C00000"/>
              </a:solidFill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409266" y="2397047"/>
          <a:ext cx="5554134" cy="4041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8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25400"/>
            <a:ext cx="4081112" cy="942846"/>
            <a:chOff x="-1" y="72395"/>
            <a:chExt cx="6248401" cy="942846"/>
          </a:xfrm>
        </p:grpSpPr>
        <p:sp>
          <p:nvSpPr>
            <p:cNvPr id="12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进度评估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3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389255" y="1042065"/>
            <a:ext cx="11413490" cy="878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" lvl="1" defTabSz="444500">
              <a:lnSpc>
                <a:spcPct val="120000"/>
              </a:lnSpc>
              <a:spcAft>
                <a:spcPct val="15000"/>
              </a:spcAft>
              <a:buClr>
                <a:srgbClr val="C00000"/>
              </a:buClr>
            </a:pP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《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可持续发展报告（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2024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》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的评估结果显示，中国是全球评分和排名增长最快的国家之一，得分由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2000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年的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59.77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增长为</a:t>
            </a:r>
            <a:r>
              <a:rPr lang="en-US" altLang="zh-CN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2023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年的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70.85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分，排名相应由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91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名上升为</a:t>
            </a:r>
            <a:r>
              <a:rPr lang="en-US" altLang="zh-CN" sz="2200" b="1" dirty="0">
                <a:solidFill>
                  <a:srgbClr val="C00000"/>
                </a:solidFill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71</a:t>
            </a:r>
            <a:r>
              <a:rPr lang="zh-CN" altLang="en-US" sz="2200" b="1" dirty="0">
                <a:latin typeface="+mn-ea"/>
                <a:cs typeface="Times New Roman" panose="02020603050405020304" pitchFamily="18" charset="0"/>
                <a:sym typeface="Arial" panose="020B0604020202020204" pitchFamily="34" charset="0"/>
              </a:rPr>
              <a:t>位。</a:t>
            </a:r>
            <a:endParaRPr lang="zh-CN" altLang="en-US" sz="2200" b="1" dirty="0">
              <a:latin typeface="+mn-ea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17" name="图片 16" descr="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255" y="1875723"/>
            <a:ext cx="10795301" cy="475211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43752" y="2351262"/>
            <a:ext cx="12446007" cy="2451345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SubTitle_1"/>
          <p:cNvSpPr/>
          <p:nvPr>
            <p:custDataLst>
              <p:tags r:id="rId1"/>
            </p:custDataLst>
          </p:nvPr>
        </p:nvSpPr>
        <p:spPr>
          <a:xfrm>
            <a:off x="1199457" y="2553601"/>
            <a:ext cx="2036647" cy="1757185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866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9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89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3333637" y="2879274"/>
            <a:ext cx="8565362" cy="553998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次国家层面中国落实可持续发展目标实践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1999" cy="72000"/>
            <a:chOff x="0" y="0"/>
            <a:chExt cx="11937808" cy="134754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MH_Entry_1"/>
          <p:cNvSpPr/>
          <p:nvPr>
            <p:custDataLst>
              <p:tags r:id="rId3"/>
            </p:custDataLst>
          </p:nvPr>
        </p:nvSpPr>
        <p:spPr>
          <a:xfrm>
            <a:off x="3333637" y="3440702"/>
            <a:ext cx="8565362" cy="984885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China's practice of implementing the SDGs at the sub-national level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0"/>
    </mc:Choice>
    <mc:Fallback>
      <p:transition spd="slow" advTm="393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1372" y="468542"/>
            <a:ext cx="496880" cy="496879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anchor="ctr"/>
          <a:lstStyle/>
          <a:p>
            <a:pPr algn="ctr">
              <a:defRPr/>
            </a:pPr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76182" y="734962"/>
            <a:ext cx="331253" cy="331253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anchor="ctr"/>
          <a:lstStyle/>
          <a:p>
            <a:pPr algn="ctr">
              <a:defRPr/>
            </a:pPr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38472" y="2902723"/>
            <a:ext cx="7494715" cy="655601"/>
            <a:chOff x="3478085" y="2471764"/>
            <a:chExt cx="7494715" cy="655601"/>
          </a:xfrm>
        </p:grpSpPr>
        <p:sp>
          <p:nvSpPr>
            <p:cNvPr id="4" name="MH_Other_1"/>
            <p:cNvSpPr/>
            <p:nvPr>
              <p:custDataLst>
                <p:tags r:id="rId1"/>
              </p:custDataLst>
            </p:nvPr>
          </p:nvSpPr>
          <p:spPr>
            <a:xfrm flipV="1">
              <a:off x="4595607" y="3025770"/>
              <a:ext cx="111119" cy="10159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" name="MH_Other_2"/>
            <p:cNvSpPr/>
            <p:nvPr>
              <p:custDataLst>
                <p:tags r:id="rId2"/>
              </p:custDataLst>
            </p:nvPr>
          </p:nvSpPr>
          <p:spPr>
            <a:xfrm>
              <a:off x="4595607" y="2471764"/>
              <a:ext cx="111119" cy="10159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MH_Other_9"/>
            <p:cNvSpPr/>
            <p:nvPr>
              <p:custDataLst>
                <p:tags r:id="rId3"/>
              </p:custDataLst>
            </p:nvPr>
          </p:nvSpPr>
          <p:spPr>
            <a:xfrm>
              <a:off x="3757450" y="2573357"/>
              <a:ext cx="1632312" cy="554008"/>
            </a:xfrm>
            <a:prstGeom prst="rightArrow">
              <a:avLst>
                <a:gd name="adj1" fmla="val 72581"/>
                <a:gd name="adj2" fmla="val 46774"/>
              </a:avLst>
            </a:prstGeom>
            <a:solidFill>
              <a:srgbClr val="FFC000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MH_SubTitle_1"/>
            <p:cNvSpPr/>
            <p:nvPr>
              <p:custDataLst>
                <p:tags r:id="rId4"/>
              </p:custDataLst>
            </p:nvPr>
          </p:nvSpPr>
          <p:spPr>
            <a:xfrm>
              <a:off x="3478085" y="2573357"/>
              <a:ext cx="1117521" cy="554008"/>
            </a:xfrm>
            <a:prstGeom prst="rect">
              <a:avLst/>
            </a:prstGeom>
            <a:solidFill>
              <a:srgbClr val="17375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zh-CN" altLang="en-US" sz="22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MH_Entry_1"/>
            <p:cNvSpPr/>
            <p:nvPr>
              <p:custDataLst>
                <p:tags r:id="rId5"/>
              </p:custDataLst>
            </p:nvPr>
          </p:nvSpPr>
          <p:spPr>
            <a:xfrm>
              <a:off x="5604135" y="2665524"/>
              <a:ext cx="5368665" cy="41011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86614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65" dirty="0">
                  <a:solidFill>
                    <a:srgbClr val="17375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中国可持续发展目标进展评估探索</a:t>
              </a:r>
              <a:endParaRPr lang="zh-CN" altLang="en-US" sz="2665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2938472" y="4520254"/>
            <a:ext cx="8299048" cy="655601"/>
            <a:chOff x="3478085" y="3886526"/>
            <a:chExt cx="8299048" cy="655601"/>
          </a:xfrm>
        </p:grpSpPr>
        <p:sp>
          <p:nvSpPr>
            <p:cNvPr id="7" name="MH_Other_4"/>
            <p:cNvSpPr/>
            <p:nvPr>
              <p:custDataLst>
                <p:tags r:id="rId6"/>
              </p:custDataLst>
            </p:nvPr>
          </p:nvSpPr>
          <p:spPr>
            <a:xfrm>
              <a:off x="4595607" y="3886526"/>
              <a:ext cx="111119" cy="10159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MH_Other_10"/>
            <p:cNvSpPr/>
            <p:nvPr>
              <p:custDataLst>
                <p:tags r:id="rId7"/>
              </p:custDataLst>
            </p:nvPr>
          </p:nvSpPr>
          <p:spPr>
            <a:xfrm>
              <a:off x="3757450" y="3988119"/>
              <a:ext cx="1632312" cy="554008"/>
            </a:xfrm>
            <a:prstGeom prst="rightArrow">
              <a:avLst>
                <a:gd name="adj1" fmla="val 72581"/>
                <a:gd name="adj2" fmla="val 46774"/>
              </a:avLst>
            </a:prstGeom>
            <a:solidFill>
              <a:srgbClr val="FFC000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MH_SubTitle_2"/>
            <p:cNvSpPr/>
            <p:nvPr>
              <p:custDataLst>
                <p:tags r:id="rId8"/>
              </p:custDataLst>
            </p:nvPr>
          </p:nvSpPr>
          <p:spPr>
            <a:xfrm>
              <a:off x="3478085" y="3988119"/>
              <a:ext cx="1117521" cy="554008"/>
            </a:xfrm>
            <a:prstGeom prst="rect">
              <a:avLst/>
            </a:prstGeom>
            <a:solidFill>
              <a:srgbClr val="17375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zh-CN" altLang="en-US" sz="22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MH_Entry_2"/>
            <p:cNvSpPr/>
            <p:nvPr>
              <p:custDataLst>
                <p:tags r:id="rId9"/>
              </p:custDataLst>
            </p:nvPr>
          </p:nvSpPr>
          <p:spPr>
            <a:xfrm>
              <a:off x="5604135" y="4098170"/>
              <a:ext cx="6172998" cy="41011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86614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65" dirty="0">
                  <a:solidFill>
                    <a:srgbClr val="17375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次国家层面中国落实可持续发展目标实践</a:t>
              </a:r>
              <a:endParaRPr lang="zh-CN" altLang="en-US" sz="1200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1413790" y="858186"/>
            <a:ext cx="1231106" cy="3597836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 defTabSz="866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000" b="1" dirty="0">
                <a:solidFill>
                  <a:srgbClr val="00346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8000" b="1" dirty="0">
              <a:solidFill>
                <a:srgbClr val="00346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 rot="5400000">
            <a:off x="-375992" y="2476665"/>
            <a:ext cx="3128221" cy="45134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 defTabSz="866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935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935" dirty="0">
              <a:solidFill>
                <a:srgbClr val="FFC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938472" y="1285192"/>
            <a:ext cx="6548725" cy="655601"/>
            <a:chOff x="3478085" y="1285192"/>
            <a:chExt cx="6548725" cy="655601"/>
          </a:xfrm>
        </p:grpSpPr>
        <p:sp>
          <p:nvSpPr>
            <p:cNvPr id="23" name="MH_Other_1"/>
            <p:cNvSpPr/>
            <p:nvPr>
              <p:custDataLst>
                <p:tags r:id="rId12"/>
              </p:custDataLst>
            </p:nvPr>
          </p:nvSpPr>
          <p:spPr>
            <a:xfrm flipV="1">
              <a:off x="4595607" y="1839198"/>
              <a:ext cx="111119" cy="10159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MH_Other_2"/>
            <p:cNvSpPr/>
            <p:nvPr>
              <p:custDataLst>
                <p:tags r:id="rId13"/>
              </p:custDataLst>
            </p:nvPr>
          </p:nvSpPr>
          <p:spPr>
            <a:xfrm>
              <a:off x="4595607" y="1285192"/>
              <a:ext cx="111119" cy="101595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MH_Other_9"/>
            <p:cNvSpPr/>
            <p:nvPr>
              <p:custDataLst>
                <p:tags r:id="rId14"/>
              </p:custDataLst>
            </p:nvPr>
          </p:nvSpPr>
          <p:spPr>
            <a:xfrm>
              <a:off x="3757450" y="1386785"/>
              <a:ext cx="1632312" cy="554008"/>
            </a:xfrm>
            <a:prstGeom prst="rightArrow">
              <a:avLst>
                <a:gd name="adj1" fmla="val 72581"/>
                <a:gd name="adj2" fmla="val 46774"/>
              </a:avLst>
            </a:prstGeom>
            <a:solidFill>
              <a:srgbClr val="FFC000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908" tIns="60953" rIns="121908" bIns="60953" anchor="ctr"/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865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MH_SubTitle_1"/>
            <p:cNvSpPr/>
            <p:nvPr>
              <p:custDataLst>
                <p:tags r:id="rId15"/>
              </p:custDataLst>
            </p:nvPr>
          </p:nvSpPr>
          <p:spPr>
            <a:xfrm>
              <a:off x="3478085" y="1386785"/>
              <a:ext cx="1117521" cy="554008"/>
            </a:xfrm>
            <a:prstGeom prst="rect">
              <a:avLst/>
            </a:prstGeom>
            <a:solidFill>
              <a:srgbClr val="17375E"/>
            </a:solidFill>
            <a:ln w="12700" cmpd="sng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defTabSz="86614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65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zh-CN" altLang="en-US" sz="226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MH_Entry_1"/>
            <p:cNvSpPr/>
            <p:nvPr>
              <p:custDataLst>
                <p:tags r:id="rId16"/>
              </p:custDataLst>
            </p:nvPr>
          </p:nvSpPr>
          <p:spPr>
            <a:xfrm>
              <a:off x="5604135" y="1478952"/>
              <a:ext cx="4422675" cy="410112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sq">
              <a:noFill/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spAutoFit/>
            </a:bodyPr>
            <a:lstStyle/>
            <a:p>
              <a:pPr defTabSz="86614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665" dirty="0">
                  <a:solidFill>
                    <a:srgbClr val="17375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可持续发展目标中国行动</a:t>
              </a:r>
              <a:endParaRPr lang="zh-CN" altLang="en-US" sz="2665" dirty="0">
                <a:solidFill>
                  <a:srgbClr val="17375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0" y="0"/>
            <a:ext cx="12191999" cy="72000"/>
            <a:chOff x="0" y="0"/>
            <a:chExt cx="11937808" cy="134754"/>
          </a:xfrm>
        </p:grpSpPr>
        <p:sp>
          <p:nvSpPr>
            <p:cNvPr id="15" name="矩形 14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46" name="矩形 45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5064522" y="2023758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dirty="0">
                <a:solidFill>
                  <a:srgbClr val="17375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China's actions to implement the </a:t>
            </a:r>
            <a:r>
              <a:rPr lang="en-US" altLang="zh-CN" sz="2000" dirty="0">
                <a:solidFill>
                  <a:srgbClr val="17375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SDGs</a:t>
            </a:r>
            <a:endParaRPr lang="en-US" altLang="zh-CN" sz="2000" dirty="0">
              <a:solidFill>
                <a:srgbClr val="17375E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064522" y="3622903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17375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China's exploration in assessing progress towards SDGs</a:t>
            </a:r>
            <a:endParaRPr lang="en-US" altLang="zh-CN" sz="2000" dirty="0">
              <a:solidFill>
                <a:srgbClr val="17375E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064522" y="5265111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rgbClr val="17375E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China's practice of implementing the SDGs at the sub-national level</a:t>
            </a:r>
            <a:endParaRPr lang="en-US" altLang="zh-CN" sz="2000" dirty="0">
              <a:solidFill>
                <a:srgbClr val="17375E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71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72"/>
    </mc:Choice>
    <mc:Fallback>
      <p:transition spd="slow" advTm="13272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298768" y="981592"/>
            <a:ext cx="11594464" cy="887707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300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SzPct val="85000"/>
              <a:buNone/>
              <a:defRPr/>
            </a:pPr>
            <a:r>
              <a:rPr lang="zh-CN" altLang="en-US" sz="20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可持续发展是中国的基本战略</a:t>
            </a:r>
            <a:r>
              <a:rPr lang="zh-CN" altLang="en-US" sz="2000" b="1" kern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20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中国可持续发展能力建设的实施，是政府发动、立法规范、</a:t>
            </a:r>
            <a:r>
              <a:rPr lang="en-US" altLang="zh-CN" sz="20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zh-CN" altLang="en-US" sz="20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社会参与、公众响应的共同事业。</a:t>
            </a:r>
            <a:endParaRPr lang="zh-CN" altLang="en-US" sz="2000" b="1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7336" y="2047718"/>
            <a:ext cx="4699300" cy="45467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 lIns="215900" rIns="215900" rtlCol="0" anchor="ctr" anchorCtr="0">
            <a:noAutofit/>
          </a:bodyPr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000" dirty="0">
                <a:latin typeface="+mn-ea"/>
                <a:sym typeface="Arial" panose="020B0604020202020204" pitchFamily="34" charset="0"/>
              </a:rPr>
              <a:t>1.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中国在全球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sym typeface="Arial" panose="020B0604020202020204" pitchFamily="34" charset="0"/>
              </a:rPr>
              <a:t>最先编制</a:t>
            </a:r>
            <a:r>
              <a:rPr lang="en-US" altLang="zh-CN" sz="2000" dirty="0">
                <a:solidFill>
                  <a:srgbClr val="C00000"/>
                </a:solidFill>
                <a:latin typeface="+mn-ea"/>
                <a:sym typeface="Arial" panose="020B0604020202020204" pitchFamily="34" charset="0"/>
              </a:rPr>
              <a:t>《21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sym typeface="Arial" panose="020B0604020202020204" pitchFamily="34" charset="0"/>
              </a:rPr>
              <a:t>世纪议程</a:t>
            </a:r>
            <a:r>
              <a:rPr lang="en-US" altLang="zh-CN" sz="2000" dirty="0">
                <a:solidFill>
                  <a:srgbClr val="C00000"/>
                </a:solidFill>
                <a:latin typeface="+mn-ea"/>
                <a:sym typeface="Arial" panose="020B0604020202020204" pitchFamily="34" charset="0"/>
              </a:rPr>
              <a:t>》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，</a:t>
            </a:r>
            <a:r>
              <a:rPr lang="en-US" altLang="zh-CN" sz="2000" dirty="0">
                <a:latin typeface="+mn-ea"/>
                <a:sym typeface="Arial" panose="020B0604020202020204" pitchFamily="34" charset="0"/>
              </a:rPr>
              <a:t>1996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年</a:t>
            </a:r>
            <a:r>
              <a:rPr lang="en-US" altLang="zh-CN" sz="2000" dirty="0">
                <a:latin typeface="+mn-ea"/>
                <a:sym typeface="Arial" panose="020B0604020202020204" pitchFamily="34" charset="0"/>
              </a:rPr>
              <a:t>3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月</a:t>
            </a:r>
            <a:r>
              <a:rPr lang="en-US" altLang="zh-CN" sz="2000" dirty="0">
                <a:latin typeface="+mn-ea"/>
                <a:sym typeface="Arial" panose="020B0604020202020204" pitchFamily="34" charset="0"/>
              </a:rPr>
              <a:t>5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日，八届全国人民代表大会第四次会议审议通过：将可持续发展作为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sym typeface="Arial" panose="020B0604020202020204" pitchFamily="34" charset="0"/>
              </a:rPr>
              <a:t>国家基本战略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。</a:t>
            </a:r>
            <a:endParaRPr lang="en-US" altLang="zh-CN" sz="2000" dirty="0">
              <a:latin typeface="+mn-ea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en-US" altLang="zh-CN" sz="2000" dirty="0">
                <a:latin typeface="+mn-ea"/>
                <a:sym typeface="Arial" panose="020B0604020202020204" pitchFamily="34" charset="0"/>
              </a:rPr>
              <a:t>2.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积极推进可持续发展能力建设：建设</a:t>
            </a:r>
            <a:r>
              <a:rPr lang="zh-CN" altLang="en-US" sz="2000" dirty="0">
                <a:solidFill>
                  <a:srgbClr val="C00000"/>
                </a:solidFill>
                <a:latin typeface="+mn-ea"/>
                <a:sym typeface="Arial" panose="020B0604020202020204" pitchFamily="34" charset="0"/>
              </a:rPr>
              <a:t>国家可持续发展实验区</a:t>
            </a:r>
            <a:r>
              <a:rPr lang="zh-CN" altLang="en-US" sz="2000" dirty="0">
                <a:latin typeface="+mn-ea"/>
                <a:sym typeface="Arial" panose="020B0604020202020204" pitchFamily="34" charset="0"/>
              </a:rPr>
              <a:t>试点，为中国贯彻落实可持续发展战略发挥了积极推进作用，形成国家和地方两个层面共同推进可持续发展战略格局</a:t>
            </a:r>
            <a:endParaRPr lang="zh-CN" altLang="en-US" sz="2000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25400"/>
            <a:ext cx="4081112" cy="942846"/>
            <a:chOff x="-1" y="72395"/>
            <a:chExt cx="6248401" cy="942846"/>
          </a:xfrm>
        </p:grpSpPr>
        <p:sp>
          <p:nvSpPr>
            <p:cNvPr id="15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可持续发展战略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7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8" b="4892"/>
          <a:stretch>
            <a:fillRect/>
          </a:stretch>
        </p:blipFill>
        <p:spPr>
          <a:xfrm>
            <a:off x="5069957" y="1765323"/>
            <a:ext cx="6813649" cy="4829107"/>
          </a:xfrm>
          <a:prstGeom prst="rect">
            <a:avLst/>
          </a:prstGeom>
        </p:spPr>
      </p:pic>
      <p:sp>
        <p:nvSpPr>
          <p:cNvPr id="18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80" name="Oval 8"/>
          <p:cNvSpPr>
            <a:spLocks noChangeArrowheads="1"/>
          </p:cNvSpPr>
          <p:nvPr/>
        </p:nvSpPr>
        <p:spPr bwMode="auto">
          <a:xfrm>
            <a:off x="3722371" y="4370388"/>
            <a:ext cx="1584325" cy="122396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4480" y="956492"/>
            <a:ext cx="11579860" cy="13411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fontAlgn="auto">
              <a:lnSpc>
                <a:spcPct val="125000"/>
              </a:lnSpc>
            </a:pPr>
            <a:r>
              <a:rPr lang="en-US" altLang="zh-CN" sz="2400" dirty="0">
                <a:solidFill>
                  <a:srgbClr val="0000FF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  </a:t>
            </a:r>
            <a:r>
              <a:rPr lang="en-US" altLang="zh-CN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围绕</a:t>
            </a:r>
            <a:r>
              <a:rPr lang="zh-CN" altLang="zh-CN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联合国《</a:t>
            </a:r>
            <a:r>
              <a:rPr lang="en-US" altLang="zh-CN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2030</a:t>
            </a:r>
            <a:r>
              <a:rPr lang="zh-CN" altLang="zh-CN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年可持续发展议程》、中国生态文明与绿色发展、科技创新驱动等新形势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，科技部在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国家可持续发展实验区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建设的基础上</a:t>
            </a:r>
            <a:r>
              <a:rPr lang="zh-CN" altLang="zh-CN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重新部署推动中国可持续发展实验区建设与升级</a:t>
            </a:r>
            <a:r>
              <a:rPr lang="zh-CN" altLang="en-US" sz="2400" dirty="0">
                <a:solidFill>
                  <a:schemeClr val="tx1"/>
                </a:solidFill>
                <a:latin typeface="+mn-ea"/>
                <a:cs typeface="华文中宋" panose="02010600040101010101" pitchFamily="2" charset="-122"/>
                <a:sym typeface="Arial" panose="020B0604020202020204" pitchFamily="34" charset="0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+mn-ea"/>
              <a:cs typeface="华文中宋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813176" y="2654187"/>
            <a:ext cx="4646930" cy="72009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100" dirty="0">
                <a:latin typeface="Arial" panose="020B0604020202020204" pitchFamily="34" charset="0"/>
                <a:ea typeface="微软雅黑" panose="020B0503020204020204" pitchFamily="34" charset="-122"/>
                <a:cs typeface="仿宋" panose="02010609060101010101" pitchFamily="49" charset="-122"/>
                <a:sym typeface="Arial" panose="020B0604020202020204" pitchFamily="34" charset="0"/>
              </a:rPr>
              <a:t>国家可持续发展实验</a:t>
            </a:r>
            <a:r>
              <a:rPr lang="zh-CN" altLang="zh-CN" sz="2400" b="1" kern="100" dirty="0">
                <a:latin typeface="Arial" panose="020B0604020202020204" pitchFamily="34" charset="0"/>
                <a:ea typeface="微软雅黑" panose="020B0503020204020204" pitchFamily="34" charset="-122"/>
                <a:cs typeface="仿宋" panose="02010609060101010101" pitchFamily="49" charset="-122"/>
                <a:sym typeface="Arial" panose="020B0604020202020204" pitchFamily="34" charset="0"/>
              </a:rPr>
              <a:t>区</a:t>
            </a:r>
            <a:endParaRPr lang="zh-CN" altLang="en-US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13176" y="5541463"/>
            <a:ext cx="4646930" cy="72009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kern="100" dirty="0">
                <a:latin typeface="Arial" panose="020B0604020202020204" pitchFamily="34" charset="0"/>
                <a:ea typeface="微软雅黑" panose="020B0503020204020204" pitchFamily="34" charset="-122"/>
                <a:cs typeface="仿宋" panose="02010609060101010101" pitchFamily="49" charset="-122"/>
                <a:sym typeface="Arial" panose="020B0604020202020204" pitchFamily="34" charset="0"/>
              </a:rPr>
              <a:t>国家可持续发展议程创新示范区</a:t>
            </a:r>
            <a:endParaRPr lang="zh-CN" altLang="en-US" sz="2400" b="1" kern="100" dirty="0">
              <a:latin typeface="Arial" panose="020B0604020202020204" pitchFamily="34" charset="0"/>
              <a:ea typeface="微软雅黑" panose="020B0503020204020204" pitchFamily="34" charset="-122"/>
              <a:cs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" name="整饰2"/>
          <p:cNvSpPr/>
          <p:nvPr/>
        </p:nvSpPr>
        <p:spPr>
          <a:xfrm>
            <a:off x="-127568" y="-770255"/>
            <a:ext cx="217932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整饰2"/>
          <p:cNvSpPr/>
          <p:nvPr/>
        </p:nvSpPr>
        <p:spPr>
          <a:xfrm>
            <a:off x="10121967" y="-770255"/>
            <a:ext cx="195453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10" name="矩形 9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9872" name="组合 79871"/>
          <p:cNvGrpSpPr/>
          <p:nvPr/>
        </p:nvGrpSpPr>
        <p:grpSpPr>
          <a:xfrm>
            <a:off x="0" y="25400"/>
            <a:ext cx="6096000" cy="942846"/>
            <a:chOff x="-1" y="72395"/>
            <a:chExt cx="6248401" cy="942846"/>
          </a:xfrm>
        </p:grpSpPr>
        <p:sp>
          <p:nvSpPr>
            <p:cNvPr id="79873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可持续发展试点实践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79874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Pilot Sustainable Development Practices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79875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pic>
        <p:nvPicPr>
          <p:cNvPr id="2" name="Picture 2" descr="C:\Users\user\AppData\Roaming\Tencent\Users\281365439\QQ\WinTemp\RichOle\5V6X3VP_HC%}$4S8NF1BYJI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" y="2297612"/>
            <a:ext cx="5607039" cy="4334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箭头: 下 8"/>
          <p:cNvSpPr/>
          <p:nvPr/>
        </p:nvSpPr>
        <p:spPr>
          <a:xfrm>
            <a:off x="8706338" y="3931138"/>
            <a:ext cx="1156677" cy="883139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028" y="1809550"/>
            <a:ext cx="5221313" cy="3830956"/>
          </a:xfrm>
          <a:prstGeom prst="rect">
            <a:avLst/>
          </a:prstGeom>
        </p:spPr>
      </p:pic>
      <p:sp>
        <p:nvSpPr>
          <p:cNvPr id="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25400"/>
            <a:ext cx="7026442" cy="942846"/>
            <a:chOff x="-1" y="72395"/>
            <a:chExt cx="6248401" cy="942846"/>
          </a:xfrm>
        </p:grpSpPr>
        <p:sp>
          <p:nvSpPr>
            <p:cNvPr id="10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创新示范区建设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1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Innovation Demonstration Zones Construction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72853" y="1017092"/>
          <a:ext cx="6661084" cy="5699298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895551"/>
                <a:gridCol w="1264163"/>
                <a:gridCol w="4501370"/>
              </a:tblGrid>
              <a:tr h="47566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Approval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City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Construction Theme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262087">
                <a:tc row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Arial" panose="020B0604020202020204" pitchFamily="34" charset="0"/>
                        </a:rPr>
                        <a:t>2018.02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Guilin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Sustainable use of landscape resources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88184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Shenzhen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Innovation leads to sustainable mega-city development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88184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Taiyuan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Transformation and upgrading of resource-based cities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88184">
                <a:tc rowSpan="3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2019.05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Chenzhou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Sustainable use of water resources and green development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88184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Lincang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Innovation-driven development in border multi-ethnic underdeveloped areas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88184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Chengde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1200" dirty="0">
                          <a:solidFill>
                            <a:prstClr val="black"/>
                          </a:solidFill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Sustainable development of water-shedding functional zones in urban agglomerations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262087">
                <a:tc rowSpan="5"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2022.07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Ordos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Desertification control and green development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88184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Xuzhou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Innovation Leads to High-Quality Development of Resource-Based Regional Center Cities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465513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Huzhou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Green Innovation Leads Sustainable Development in Ecological Resource-rich Regions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310342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Zaozhuang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Innovation leads to sustainable rural development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  <a:tr h="776368">
                <a:tc vMerge="1"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Hainan Tibetan Autonomous Prefecture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600" kern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  <a:sym typeface="+mn-lt"/>
                        </a:rPr>
                        <a:t>Ecological protection and high-quality development in the source area of the river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  <a:sym typeface="+mn-lt"/>
                      </a:endParaRPr>
                    </a:p>
                  </a:txBody>
                  <a:tcPr marL="49097" marR="49097" marT="0" marB="0" anchor="ctr"/>
                </a:tc>
              </a:tr>
            </a:tbl>
          </a:graphicData>
        </a:graphic>
      </p:graphicFrame>
      <p:sp>
        <p:nvSpPr>
          <p:cNvPr id="13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56690" y="925840"/>
            <a:ext cx="942848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+mn-ea"/>
              </a:rPr>
              <a:t>第一批可持续发展议程创新示范区立足实际，致力形成可持续发展的模式和经验</a:t>
            </a:r>
            <a:endParaRPr lang="en-US" altLang="zh-CN" sz="2000" b="1" dirty="0">
              <a:latin typeface="+mn-ea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-1685925" y="1583266"/>
          <a:ext cx="15414625" cy="5058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" y="25400"/>
            <a:ext cx="8162224" cy="942846"/>
            <a:chOff x="-1" y="72395"/>
            <a:chExt cx="6248401" cy="942846"/>
          </a:xfrm>
        </p:grpSpPr>
        <p:sp>
          <p:nvSpPr>
            <p:cNvPr id="9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创新示范区实践进展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Progress in Innovation Demonstration Zones Practices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1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/>
        </p:nvGraphicFramePr>
        <p:xfrm>
          <a:off x="-1188720" y="1149851"/>
          <a:ext cx="14365705" cy="5492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742565" y="927576"/>
            <a:ext cx="6722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+mn-ea"/>
                <a:sym typeface="+mn-ea"/>
              </a:rPr>
              <a:t>第二批可持续发展议程创新示范区积极推进，争创样板</a:t>
            </a:r>
            <a:endParaRPr lang="zh-CN" altLang="en-US" sz="2000" b="1" dirty="0">
              <a:solidFill>
                <a:srgbClr val="C00000"/>
              </a:solidFill>
              <a:latin typeface="+mn-ea"/>
              <a:sym typeface="+mn-ea"/>
            </a:endParaRPr>
          </a:p>
        </p:txBody>
      </p:sp>
      <p:sp>
        <p:nvSpPr>
          <p:cNvPr id="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" y="25400"/>
            <a:ext cx="8162224" cy="942846"/>
            <a:chOff x="-1" y="72395"/>
            <a:chExt cx="6248401" cy="942846"/>
          </a:xfrm>
        </p:grpSpPr>
        <p:sp>
          <p:nvSpPr>
            <p:cNvPr id="9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创新示范区实践进展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Progress in Innovation Demonstration Zones Practices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1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67969" y="1271270"/>
          <a:ext cx="11445975" cy="53066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32954"/>
                <a:gridCol w="10213021"/>
              </a:tblGrid>
              <a:tr h="4159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示范区名称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重点任务</a:t>
                      </a:r>
                      <a:endParaRPr lang="zh-CN" sz="1600" ker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15379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鄂尔多斯市</a:t>
                      </a:r>
                      <a:endParaRPr lang="zh-CN" sz="1600" ker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重点针对生态建设产业化程度低、资源型产业链条短等问题，</a:t>
                      </a: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集成应用荒漠化综合治理、水资源集约节约利用、煤炭清洁高效利用、零碳能源、碳捕集利用与封存等技术，实施荒漠化防治提质增效、水资源高效利用创新、现代能源经济高质量发展提速、农牧业和乡村旅游发展提升、创新驱动发展能力建设促进等行动，对推动荒漠化地区生态优先、绿色低碳发展形成示范效应。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/>
                </a:tc>
              </a:tr>
              <a:tr h="1005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徐州市</a:t>
                      </a:r>
                      <a:endParaRPr lang="zh-CN" sz="1600" ker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重点针对传统工矿废弃地可持续利用难度大、要素供给结构性矛盾制约新老产业接续等问题，</a:t>
                      </a: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集成应用采煤沉陷区生态修复、设施装备智能化改造等技术，实施生态修复与绿色开发、产业转型与竞争力攀升、就业保障与结构优化、科技创新与支撑能力提升等行动，对推动淮海经济区和同类地区产业转型升级、动能接续转换、生态修复治理形成示范效应。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/>
                </a:tc>
              </a:tr>
              <a:tr h="8724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湖州市</a:t>
                      </a:r>
                      <a:endParaRPr lang="zh-CN" sz="1600" ker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重点针对以生态资源为支撑的绿色转型步伐不够快、支持高水平均衡发展的治理能力有待提升等问题</a:t>
                      </a: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，集成应用绿色制造、生态资源增值利用、大数据、精准管控与决策支持等技术，实施创新能力提升、绿色产业升级、资源要素集约、人居环境优化、绿色生活推广等行动，对生态资源富集型地区推动可持续发展形成示范效应。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/>
                </a:tc>
              </a:tr>
              <a:tr h="85280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枣庄市</a:t>
                      </a:r>
                      <a:endParaRPr lang="zh-CN" sz="1600" ker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重点针对农业资源价值实现不充分、乡村发展要素集聚能力不足等问题，</a:t>
                      </a: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集成应用智慧农业、生态循环、大数据、物联网等技术，实施农业基础能力提升、城乡经济新动能培育、城乡融合发展推进、乡村生态建设提速和科技创新支撑等行动，对同类地区乡村可持续发展形成示范效应。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/>
                </a:tc>
              </a:tr>
              <a:tr h="100584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海南藏族</a:t>
                      </a:r>
                      <a:endParaRPr lang="en-US" altLang="zh-CN" sz="16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自治州</a:t>
                      </a:r>
                      <a:endParaRPr lang="zh-CN" sz="1600" kern="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重点针对生态本底脆弱与生态保护战略需求矛盾突出、产业基础薄弱与民生持续改善需求矛盾突出等问题，</a:t>
                      </a:r>
                      <a:r>
                        <a:rPr lang="zh-CN" sz="1600" kern="0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Times New Roman" panose="02020603050405020304" pitchFamily="18" charset="0"/>
                        </a:rPr>
                        <a:t>集成应用生态保护、清洁能源、生态农牧业等技术，实施生态保护与治理提升、生态农牧业绿色发展促进、新经济增长点培育、生态文化旅游惠民、科技创新支撑等行动，对江河源区生态保护与治理、生态产业协调发展形成示范效应。</a:t>
                      </a:r>
                      <a:endParaRPr lang="zh-CN" sz="1600" kern="100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49097" marR="49097" marT="0" marB="0" anchor="ctr"/>
                </a:tc>
              </a:tr>
            </a:tbl>
          </a:graphicData>
        </a:graphic>
      </p:graphicFrame>
      <p:sp>
        <p:nvSpPr>
          <p:cNvPr id="5" name="底线"/>
          <p:cNvSpPr/>
          <p:nvPr/>
        </p:nvSpPr>
        <p:spPr>
          <a:xfrm>
            <a:off x="0" y="6822000"/>
            <a:ext cx="12192000" cy="36000"/>
          </a:xfrm>
          <a:prstGeom prst="rect">
            <a:avLst/>
          </a:prstGeom>
          <a:gradFill>
            <a:gsLst>
              <a:gs pos="100000">
                <a:srgbClr val="0C76C4"/>
              </a:gs>
              <a:gs pos="0">
                <a:srgbClr val="0167B1"/>
              </a:gs>
              <a:gs pos="69000">
                <a:srgbClr val="1685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/>
          </a:p>
        </p:txBody>
      </p:sp>
      <p:sp>
        <p:nvSpPr>
          <p:cNvPr id="6" name="文本框 5"/>
          <p:cNvSpPr txBox="1"/>
          <p:nvPr/>
        </p:nvSpPr>
        <p:spPr>
          <a:xfrm>
            <a:off x="2742565" y="848940"/>
            <a:ext cx="6722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+mn-ea"/>
                <a:sym typeface="+mn-ea"/>
              </a:rPr>
              <a:t>第三批可持续发展议程创新示范区</a:t>
            </a:r>
            <a:endParaRPr lang="zh-CN" altLang="en-US" sz="2000" b="1" dirty="0">
              <a:solidFill>
                <a:srgbClr val="C00000"/>
              </a:solidFill>
              <a:latin typeface="+mn-ea"/>
              <a:sym typeface="+mn-ea"/>
            </a:endParaRPr>
          </a:p>
        </p:txBody>
      </p:sp>
      <p:sp>
        <p:nvSpPr>
          <p:cNvPr id="8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" y="25400"/>
            <a:ext cx="8162224" cy="942846"/>
            <a:chOff x="-1" y="72395"/>
            <a:chExt cx="6248401" cy="942846"/>
          </a:xfrm>
        </p:grpSpPr>
        <p:sp>
          <p:nvSpPr>
            <p:cNvPr id="11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创新示范区实践进展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Progress in Innovation Demonstration Zones Practices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3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34"/>
          <p:cNvSpPr txBox="1"/>
          <p:nvPr/>
        </p:nvSpPr>
        <p:spPr>
          <a:xfrm>
            <a:off x="84923" y="1028635"/>
            <a:ext cx="83915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 b="1" dirty="0">
                <a:solidFill>
                  <a:srgbClr val="519CD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构建思路</a:t>
            </a:r>
            <a:endParaRPr lang="zh-CN" altLang="en-US" sz="2800" b="1" dirty="0">
              <a:solidFill>
                <a:srgbClr val="519CD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底线"/>
          <p:cNvSpPr/>
          <p:nvPr/>
        </p:nvSpPr>
        <p:spPr>
          <a:xfrm>
            <a:off x="0" y="6822000"/>
            <a:ext cx="12192000" cy="36000"/>
          </a:xfrm>
          <a:prstGeom prst="rect">
            <a:avLst/>
          </a:prstGeom>
          <a:gradFill>
            <a:gsLst>
              <a:gs pos="100000">
                <a:srgbClr val="0C76C4"/>
              </a:gs>
              <a:gs pos="0">
                <a:srgbClr val="0167B1"/>
              </a:gs>
              <a:gs pos="69000">
                <a:srgbClr val="1685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/>
          <a:srcRect r="58060"/>
          <a:stretch>
            <a:fillRect/>
          </a:stretch>
        </p:blipFill>
        <p:spPr>
          <a:xfrm>
            <a:off x="383999" y="1682684"/>
            <a:ext cx="3052888" cy="510279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/>
          <a:srcRect l="41939" r="26447" b="29729"/>
          <a:stretch>
            <a:fillRect/>
          </a:stretch>
        </p:blipFill>
        <p:spPr>
          <a:xfrm>
            <a:off x="3436886" y="1682684"/>
            <a:ext cx="2301240" cy="358578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1"/>
          <a:srcRect l="73553" r="1" b="30435"/>
          <a:stretch>
            <a:fillRect/>
          </a:stretch>
        </p:blipFill>
        <p:spPr>
          <a:xfrm>
            <a:off x="5738125" y="1682684"/>
            <a:ext cx="1925125" cy="3549788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7300687" y="1205795"/>
          <a:ext cx="4729388" cy="5364480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943428"/>
                <a:gridCol w="3785960"/>
              </a:tblGrid>
              <a:tr h="215900">
                <a:tc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指标来源分类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指标来源</a:t>
                      </a:r>
                      <a:r>
                        <a:rPr lang="zh-CN" altLang="en-US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部分</a:t>
                      </a:r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文件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rowSpan="6"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可持续发展相关国内现有考核体系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《国家可持续发展试验区创新能力评价指标体系》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《生态文明建设考核目标体系》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《国家可持续发展实验区年度统计指标》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《绿色发展指标体系》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《循环经济发展评价指标体系（</a:t>
                      </a:r>
                      <a:r>
                        <a:rPr lang="en-US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2017</a:t>
                      </a:r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年版）》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《美丽中国建设评估指标体系》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rowSpan="7"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国家发布的中长期专项发展规划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《国民营养计划（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2017-2030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年）》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“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健康中国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2030”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规划纲要》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《全国国土规划纲要（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2016-2030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年）》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“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十三五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”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脱贫攻坚规划》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《中国妇女发展纲要（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2011—2020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年）》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《中国制造</a:t>
                      </a:r>
                      <a:r>
                        <a:rPr lang="en-US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2025</a:t>
                      </a:r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《国家创新驱动发展战略纲要》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rowSpan="4"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国家行动考核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《中国落实</a:t>
                      </a:r>
                      <a:r>
                        <a:rPr lang="en-US" sz="16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2030</a:t>
                      </a:r>
                      <a:r>
                        <a:rPr lang="zh-CN" sz="1600" b="1" kern="0" dirty="0">
                          <a:solidFill>
                            <a:srgbClr val="FF0000"/>
                          </a:solidFill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年可持续发展议程进展报告》</a:t>
                      </a:r>
                      <a:endParaRPr lang="zh-CN" sz="1200" b="1" kern="100" dirty="0">
                        <a:solidFill>
                          <a:srgbClr val="FF0000"/>
                        </a:solidFill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《土壤污染防治行动计划》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《水污染防治行动计划》</a:t>
                      </a:r>
                      <a:endParaRPr lang="zh-CN" sz="1200" kern="10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215900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600" kern="0" dirty="0">
                          <a:effectLst/>
                          <a:latin typeface="+mn-ea"/>
                          <a:ea typeface="+mn-ea"/>
                          <a:sym typeface="Arial" panose="020B0604020202020204" pitchFamily="34" charset="0"/>
                        </a:rPr>
                        <a:t>《大气污染防治行动计划》</a:t>
                      </a:r>
                      <a:endParaRPr lang="zh-CN" sz="1200" kern="100" dirty="0">
                        <a:effectLst/>
                        <a:latin typeface="+mn-ea"/>
                        <a:ea typeface="+mn-ea"/>
                        <a:cs typeface="Times New Roman" panose="02020603050405020304" pitchFamily="18" charset="0"/>
                        <a:sym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2" name="箭头: 环形 11"/>
          <p:cNvSpPr/>
          <p:nvPr/>
        </p:nvSpPr>
        <p:spPr>
          <a:xfrm rot="10800000" flipV="1">
            <a:off x="6383998" y="3718824"/>
            <a:ext cx="1190172" cy="1277257"/>
          </a:xfrm>
          <a:prstGeom prst="circularArrow">
            <a:avLst>
              <a:gd name="adj1" fmla="val 12500"/>
              <a:gd name="adj2" fmla="val 1137000"/>
              <a:gd name="adj3" fmla="val 20457681"/>
              <a:gd name="adj4" fmla="val 15793813"/>
              <a:gd name="adj5" fmla="val 13879"/>
            </a:avLst>
          </a:prstGeom>
          <a:solidFill>
            <a:srgbClr val="1F97D4">
              <a:alpha val="50000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/>
          <a:srcRect l="41939" t="69566"/>
          <a:stretch>
            <a:fillRect/>
          </a:stretch>
        </p:blipFill>
        <p:spPr>
          <a:xfrm>
            <a:off x="2954866" y="5350667"/>
            <a:ext cx="4226366" cy="1553006"/>
          </a:xfrm>
          <a:prstGeom prst="rect">
            <a:avLst/>
          </a:prstGeom>
        </p:spPr>
      </p:pic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211455" y="6306820"/>
            <a:ext cx="567055" cy="35750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2" y="25400"/>
            <a:ext cx="11616001" cy="942846"/>
            <a:chOff x="-1" y="72395"/>
            <a:chExt cx="6248401" cy="942846"/>
          </a:xfrm>
        </p:grpSpPr>
        <p:sp>
          <p:nvSpPr>
            <p:cNvPr id="8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创新示范区落实 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SDGs 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进展评估</a:t>
              </a:r>
              <a:endParaRPr lang="zh-CN" altLang="en-US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 in Implementing SDGs in Innovation Demonstration Zones</a:t>
              </a:r>
              <a:endParaRPr kumimoji="0" lang="en-US" altLang="zh-CN" sz="22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文本框 28"/>
          <p:cNvSpPr>
            <a:spLocks noChangeArrowheads="1"/>
          </p:cNvSpPr>
          <p:nvPr/>
        </p:nvSpPr>
        <p:spPr bwMode="auto">
          <a:xfrm>
            <a:off x="474487" y="1069882"/>
            <a:ext cx="3025633" cy="123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553" tIns="60777" rIns="121553" bIns="60777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sym typeface="Arial" panose="020B0604020202020204" pitchFamily="34" charset="0"/>
              </a:rPr>
              <a:t>第一批：太原、桂林、深圳</a:t>
            </a:r>
            <a:endParaRPr lang="en-US" altLang="zh-CN" sz="1800" dirty="0">
              <a:solidFill>
                <a:srgbClr val="000000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sym typeface="Arial" panose="020B0604020202020204" pitchFamily="34" charset="0"/>
              </a:rPr>
              <a:t>第二批：郴州、临沧、承德</a:t>
            </a:r>
            <a:endParaRPr lang="en-US" altLang="zh-CN" sz="1800" dirty="0">
              <a:solidFill>
                <a:srgbClr val="000000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800" dirty="0">
                <a:solidFill>
                  <a:srgbClr val="000000"/>
                </a:solidFill>
                <a:latin typeface="+mn-ea"/>
                <a:ea typeface="+mn-ea"/>
                <a:sym typeface="Arial" panose="020B0604020202020204" pitchFamily="34" charset="0"/>
              </a:rPr>
              <a:t>第三批：鄂尔多斯、湖州、徐州、枣庄、海南州</a:t>
            </a:r>
            <a:endParaRPr lang="zh-CN" altLang="en-US" sz="1800" dirty="0">
              <a:solidFill>
                <a:srgbClr val="000000"/>
              </a:solidFill>
              <a:latin typeface="+mn-ea"/>
              <a:ea typeface="+mn-ea"/>
              <a:sym typeface="Arial" panose="020B0604020202020204" pitchFamily="34" charset="0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3472284" y="1190055"/>
            <a:ext cx="277929" cy="95980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24053" tIns="62027" rIns="124053" bIns="62027"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0213" y="1248792"/>
            <a:ext cx="1433496" cy="901065"/>
          </a:xfrm>
          <a:prstGeom prst="rect">
            <a:avLst/>
          </a:prstGeom>
          <a:noFill/>
        </p:spPr>
        <p:txBody>
          <a:bodyPr wrap="square" lIns="124053" tIns="62027" rIns="124053" bIns="62027" rtlCol="0">
            <a:noAutofit/>
          </a:bodyPr>
          <a:lstStyle/>
          <a:p>
            <a:r>
              <a:rPr lang="zh-CN" altLang="zh-CN" dirty="0">
                <a:latin typeface="+mn-ea"/>
                <a:sym typeface="Arial" panose="020B0604020202020204" pitchFamily="34" charset="0"/>
              </a:rPr>
              <a:t>剔除重复指标后的指标</a:t>
            </a:r>
            <a:r>
              <a:rPr lang="zh-CN" altLang="en-US" dirty="0">
                <a:latin typeface="+mn-ea"/>
                <a:sym typeface="Arial" panose="020B0604020202020204" pitchFamily="34" charset="0"/>
              </a:rPr>
              <a:t>共计</a:t>
            </a:r>
            <a:r>
              <a:rPr lang="en-US" altLang="zh-CN" dirty="0">
                <a:latin typeface="+mn-ea"/>
                <a:sym typeface="Arial" panose="020B0604020202020204" pitchFamily="34" charset="0"/>
              </a:rPr>
              <a:t>156</a:t>
            </a:r>
            <a:r>
              <a:rPr lang="zh-CN" altLang="en-US" dirty="0">
                <a:latin typeface="+mn-ea"/>
                <a:sym typeface="Arial" panose="020B0604020202020204" pitchFamily="34" charset="0"/>
              </a:rPr>
              <a:t>项</a:t>
            </a:r>
            <a:endParaRPr lang="zh-CN" altLang="en-US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4464" y="1209421"/>
            <a:ext cx="2834748" cy="979170"/>
          </a:xfrm>
          <a:prstGeom prst="rect">
            <a:avLst/>
          </a:prstGeom>
          <a:noFill/>
        </p:spPr>
        <p:txBody>
          <a:bodyPr wrap="square" lIns="124053" tIns="62027" rIns="124053" bIns="62027" rtlCol="0">
            <a:noAutofit/>
          </a:bodyPr>
          <a:lstStyle/>
          <a:p>
            <a:r>
              <a:rPr lang="zh-CN" altLang="en-US" dirty="0">
                <a:latin typeface="+mn-ea"/>
                <a:sym typeface="Arial" panose="020B0604020202020204" pitchFamily="34" charset="0"/>
              </a:rPr>
              <a:t>相似性指标处理：</a:t>
            </a:r>
            <a:r>
              <a:rPr lang="en-US" altLang="zh-CN" dirty="0">
                <a:latin typeface="+mn-ea"/>
                <a:sym typeface="Arial" panose="020B0604020202020204" pitchFamily="34" charset="0"/>
              </a:rPr>
              <a:t>104</a:t>
            </a:r>
            <a:r>
              <a:rPr lang="zh-CN" altLang="en-US" dirty="0">
                <a:latin typeface="+mn-ea"/>
                <a:sym typeface="Arial" panose="020B0604020202020204" pitchFamily="34" charset="0"/>
              </a:rPr>
              <a:t>项</a:t>
            </a:r>
            <a:endParaRPr lang="en-US" altLang="zh-CN" dirty="0">
              <a:latin typeface="+mn-ea"/>
              <a:sym typeface="Arial" panose="020B0604020202020204" pitchFamily="34" charset="0"/>
            </a:endParaRPr>
          </a:p>
          <a:p>
            <a:r>
              <a:rPr lang="zh-CN" altLang="zh-CN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共性指标</a:t>
            </a:r>
            <a:r>
              <a:rPr lang="en-US" altLang="zh-CN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83</a:t>
            </a:r>
            <a:r>
              <a:rPr lang="zh-CN" altLang="zh-CN" dirty="0">
                <a:solidFill>
                  <a:srgbClr val="FF0000"/>
                </a:solidFill>
                <a:latin typeface="+mn-ea"/>
                <a:sym typeface="Arial" panose="020B0604020202020204" pitchFamily="34" charset="0"/>
              </a:rPr>
              <a:t>个</a:t>
            </a:r>
            <a:endParaRPr lang="zh-CN" altLang="zh-CN" dirty="0">
              <a:solidFill>
                <a:srgbClr val="FF0000"/>
              </a:solidFill>
              <a:latin typeface="+mn-ea"/>
              <a:sym typeface="Arial" panose="020B0604020202020204" pitchFamily="34" charset="0"/>
            </a:endParaRPr>
          </a:p>
          <a:p>
            <a:r>
              <a:rPr lang="zh-CN" altLang="en-US" dirty="0">
                <a:latin typeface="+mn-ea"/>
                <a:sym typeface="Arial" panose="020B0604020202020204" pitchFamily="34" charset="0"/>
              </a:rPr>
              <a:t>地方建设特征指标</a:t>
            </a:r>
            <a:r>
              <a:rPr lang="en-US" altLang="zh-CN" dirty="0">
                <a:latin typeface="+mn-ea"/>
                <a:sym typeface="Arial" panose="020B0604020202020204" pitchFamily="34" charset="0"/>
              </a:rPr>
              <a:t>21</a:t>
            </a:r>
            <a:r>
              <a:rPr lang="zh-CN" altLang="en-US" dirty="0">
                <a:latin typeface="+mn-ea"/>
                <a:sym typeface="Arial" panose="020B0604020202020204" pitchFamily="34" charset="0"/>
              </a:rPr>
              <a:t>个</a:t>
            </a:r>
            <a:endParaRPr lang="zh-CN" altLang="en-US" dirty="0">
              <a:latin typeface="+mn-ea"/>
              <a:sym typeface="Arial" panose="020B0604020202020204" pitchFamily="34" charset="0"/>
            </a:endParaRPr>
          </a:p>
          <a:p>
            <a:endParaRPr lang="en-US" altLang="zh-CN" dirty="0">
              <a:latin typeface="+mn-ea"/>
              <a:sym typeface="Arial" panose="020B0604020202020204" pitchFamily="34" charset="0"/>
            </a:endParaRPr>
          </a:p>
          <a:p>
            <a:endParaRPr lang="zh-CN" altLang="en-US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742940" y="4136390"/>
            <a:ext cx="2985770" cy="910590"/>
          </a:xfrm>
          <a:prstGeom prst="rect">
            <a:avLst/>
          </a:prstGeom>
          <a:noFill/>
        </p:spPr>
        <p:txBody>
          <a:bodyPr wrap="square" lIns="124053" tIns="62027" rIns="124053" bIns="62027" rtlCol="0">
            <a:noAutofit/>
          </a:bodyPr>
          <a:lstStyle/>
          <a:p>
            <a:endParaRPr lang="zh-CN" altLang="en-US" dirty="0">
              <a:latin typeface="+mn-ea"/>
              <a:sym typeface="Arial" panose="020B0604020202020204" pitchFamily="34" charset="0"/>
            </a:endParaRPr>
          </a:p>
        </p:txBody>
      </p:sp>
      <p:sp>
        <p:nvSpPr>
          <p:cNvPr id="21" name="底线"/>
          <p:cNvSpPr/>
          <p:nvPr/>
        </p:nvSpPr>
        <p:spPr>
          <a:xfrm>
            <a:off x="0" y="6822000"/>
            <a:ext cx="12192000" cy="36000"/>
          </a:xfrm>
          <a:prstGeom prst="rect">
            <a:avLst/>
          </a:prstGeom>
          <a:gradFill>
            <a:gsLst>
              <a:gs pos="100000">
                <a:srgbClr val="0C76C4"/>
              </a:gs>
              <a:gs pos="0">
                <a:srgbClr val="0167B1"/>
              </a:gs>
              <a:gs pos="69000">
                <a:srgbClr val="1685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2" y="25400"/>
            <a:ext cx="11616001" cy="942846"/>
            <a:chOff x="-1" y="72395"/>
            <a:chExt cx="6248401" cy="942846"/>
          </a:xfrm>
        </p:grpSpPr>
        <p:sp>
          <p:nvSpPr>
            <p:cNvPr id="11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创新示范区落实 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SDGs 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进展评估</a:t>
              </a:r>
              <a:endParaRPr lang="zh-CN" altLang="en-US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 in Implementing SDGs in Innovation Demonstration Zones</a:t>
              </a:r>
              <a:endParaRPr kumimoji="0" lang="en-US" altLang="zh-CN" sz="22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4" name="灯片编号占位符 11"/>
          <p:cNvSpPr txBox="1"/>
          <p:nvPr/>
        </p:nvSpPr>
        <p:spPr>
          <a:xfrm>
            <a:off x="9298305" y="6400561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A3F13D91-435D-406F-92A7-FE9B198754F7}" type="slidenum">
              <a:rPr lang="zh-CN" altLang="en-US" sz="1200">
                <a:solidFill>
                  <a:schemeClr val="tx1">
                    <a:tint val="75000"/>
                  </a:schemeClr>
                </a:solidFill>
              </a:rPr>
            </a:fld>
            <a:endParaRPr lang="zh-CN" altLang="en-US" sz="1200" dirty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5992592" y="2883293"/>
            <a:ext cx="2166620" cy="30469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</a:ln>
        </p:spPr>
        <p:txBody>
          <a:bodyPr wrap="square">
            <a:spAutoFit/>
          </a:bodyPr>
          <a:lstStyle/>
          <a:p>
            <a:pPr marL="252730" indent="-25273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考虑系统性和完整性，既要考虑总量指标和均量指标，还要考虑增长指标。</a:t>
            </a:r>
            <a:endParaRPr lang="en-US" altLang="zh-CN" sz="1600" dirty="0">
              <a:latin typeface="+mn-ea"/>
              <a:sym typeface="Arial" panose="020B0604020202020204" pitchFamily="34" charset="0"/>
            </a:endParaRPr>
          </a:p>
          <a:p>
            <a:pPr marL="252730" indent="-25273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尽可能简化，尽量选用城市统计年鉴中采用的指标，降低数据收集的工作难度，提升数据的客观性和准确性。</a:t>
            </a:r>
            <a:endParaRPr lang="en-US" altLang="zh-CN" sz="1600" dirty="0">
              <a:latin typeface="+mn-ea"/>
              <a:sym typeface="Arial" panose="020B0604020202020204" pitchFamily="34" charset="0"/>
            </a:endParaRPr>
          </a:p>
          <a:p>
            <a:pPr marL="252730" indent="-252730">
              <a:buFont typeface="Arial" panose="020B0604020202020204" pitchFamily="34" charset="0"/>
              <a:buChar char="•"/>
            </a:pPr>
            <a:r>
              <a:rPr lang="zh-CN" altLang="en-US" sz="1600" dirty="0">
                <a:latin typeface="+mn-ea"/>
                <a:sym typeface="Arial" panose="020B0604020202020204" pitchFamily="34" charset="0"/>
              </a:rPr>
              <a:t>进行示范区意见征求后修改确定。</a:t>
            </a:r>
            <a:endParaRPr lang="en-US" altLang="zh-CN" sz="1600" dirty="0">
              <a:latin typeface="+mn-ea"/>
              <a:sym typeface="Arial" panose="020B0604020202020204" pitchFamily="34" charset="0"/>
            </a:endParaRPr>
          </a:p>
        </p:txBody>
      </p:sp>
      <p:graphicFrame>
        <p:nvGraphicFramePr>
          <p:cNvPr id="20" name="图示 19"/>
          <p:cNvGraphicFramePr/>
          <p:nvPr/>
        </p:nvGraphicFramePr>
        <p:xfrm>
          <a:off x="121427" y="2429766"/>
          <a:ext cx="5621513" cy="37931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22" name="右箭头 14"/>
          <p:cNvSpPr/>
          <p:nvPr/>
        </p:nvSpPr>
        <p:spPr bwMode="auto">
          <a:xfrm>
            <a:off x="4259421" y="4240711"/>
            <a:ext cx="1585120" cy="163649"/>
          </a:xfrm>
          <a:prstGeom prst="rightArrow">
            <a:avLst/>
          </a:prstGeom>
          <a:solidFill>
            <a:schemeClr val="accent1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右大括号 22"/>
          <p:cNvSpPr/>
          <p:nvPr/>
        </p:nvSpPr>
        <p:spPr>
          <a:xfrm rot="10800000">
            <a:off x="5074371" y="1190055"/>
            <a:ext cx="277929" cy="95980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lIns="124053" tIns="62027" rIns="124053" bIns="62027" rtlCol="0" anchor="ctr"/>
          <a:lstStyle/>
          <a:p>
            <a:pPr algn="ctr"/>
            <a:endParaRPr lang="zh-CN" altLang="en-US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08670" y="1189990"/>
            <a:ext cx="3521710" cy="495744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2" y="25400"/>
            <a:ext cx="11616001" cy="942846"/>
            <a:chOff x="-1" y="72395"/>
            <a:chExt cx="6248401" cy="942846"/>
          </a:xfrm>
        </p:grpSpPr>
        <p:sp>
          <p:nvSpPr>
            <p:cNvPr id="8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创新示范区落实 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SDGs 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进展评估</a:t>
              </a:r>
              <a:endParaRPr lang="zh-CN" altLang="en-US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 in Implementing SDGs in Innovation Demonstration Zones</a:t>
              </a:r>
              <a:endParaRPr kumimoji="0" lang="en-US" altLang="zh-CN" sz="22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4" name="图片 3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05" y="1245235"/>
            <a:ext cx="7378700" cy="453517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513205" y="6206490"/>
            <a:ext cx="4841875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8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2017-2022</a:t>
            </a:r>
            <a:r>
              <a:rPr lang="zh-CN" altLang="en-US" sz="18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年各</a:t>
            </a:r>
            <a:r>
              <a:rPr lang="zh-CN" altLang="en-US" sz="18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创新示范区可持续发展指数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7400925" y="1348740"/>
            <a:ext cx="4790440" cy="50311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所有示范区指数总体上均呈现增长态势。</a:t>
            </a:r>
            <a:r>
              <a:rPr lang="zh-CN" altLang="en-US" sz="1600" dirty="0"/>
              <a:t>深圳、郴州、徐州和临沧的指数得分呈现一定的波动性，其他示范区总体呈稳步提升态势。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横向比较：</a:t>
            </a:r>
            <a:r>
              <a:rPr lang="zh-CN" altLang="en-US" sz="1600" dirty="0"/>
              <a:t>湖州市和深圳市的指数得分显著高于其他示范区，属于第一层次；太原市、桂林市、徐州市、郴州市、枣庄市、承德市、鄂尔多斯市和临沧市得分处于中间层次；海南藏族自治州指数得分明显低于其它 10 个示范区，处于第三层次。</a:t>
            </a:r>
            <a:endParaRPr lang="zh-CN" altLang="en-US" sz="1600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b="1" dirty="0"/>
              <a:t>纵向比较：</a:t>
            </a:r>
            <a:r>
              <a:rPr lang="zh-CN" altLang="en-US" sz="1600" dirty="0"/>
              <a:t>2017年至 2022 年各示范区指数得分提升幅度差异较大。其中，徐州市、郴州市、太原市等示范区提升幅度较大；临沧市、鄂尔多斯市和海南藏族自治州提升幅度相对较小。</a:t>
            </a:r>
            <a:endParaRPr lang="zh-CN" altLang="en-US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6765" y="4701540"/>
            <a:ext cx="4531360" cy="213550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2235" y="4735830"/>
            <a:ext cx="4221480" cy="206692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3715" y="4753293"/>
            <a:ext cx="2119630" cy="2032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r="50890"/>
          <a:stretch>
            <a:fillRect/>
          </a:stretch>
        </p:blipFill>
        <p:spPr>
          <a:xfrm>
            <a:off x="9759315" y="788035"/>
            <a:ext cx="2091055" cy="1928495"/>
          </a:xfrm>
          <a:prstGeom prst="rect">
            <a:avLst/>
          </a:prstGeom>
        </p:spPr>
      </p:pic>
      <p:sp>
        <p:nvSpPr>
          <p:cNvPr id="2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2" y="25400"/>
            <a:ext cx="11616001" cy="942846"/>
            <a:chOff x="-1" y="72395"/>
            <a:chExt cx="6248401" cy="942846"/>
          </a:xfrm>
        </p:grpSpPr>
        <p:sp>
          <p:nvSpPr>
            <p:cNvPr id="8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创新示范区落实 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SDGs 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进展评估</a:t>
              </a:r>
              <a:endParaRPr lang="zh-CN" altLang="en-US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9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2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 of Progress in Implementing SDGs in Innovation Demonstration Zones</a:t>
              </a:r>
              <a:endParaRPr kumimoji="0" lang="en-US" altLang="zh-CN" sz="22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0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l="4751" r="5008"/>
          <a:stretch>
            <a:fillRect/>
          </a:stretch>
        </p:blipFill>
        <p:spPr>
          <a:xfrm>
            <a:off x="5981700" y="787718"/>
            <a:ext cx="3837305" cy="19291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36535" y="2793365"/>
            <a:ext cx="4158615" cy="1968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rcRect l="51095"/>
          <a:stretch>
            <a:fillRect/>
          </a:stretch>
        </p:blipFill>
        <p:spPr>
          <a:xfrm>
            <a:off x="5981065" y="2794000"/>
            <a:ext cx="2051685" cy="189992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448108" y="2629535"/>
            <a:ext cx="4841875" cy="3371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lang="zh-CN" altLang="en-US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第一批创新示范区</a:t>
            </a:r>
            <a:r>
              <a:rPr lang="en-US" altLang="zh-CN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2022</a:t>
            </a:r>
            <a:r>
              <a:rPr lang="zh-CN" altLang="en-US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年各目标情况</a:t>
            </a:r>
            <a:endParaRPr lang="zh-CN" altLang="en-US" sz="1600" b="1" dirty="0">
              <a:effectLst/>
              <a:latin typeface="Times New Roman" panose="02020603050405020304" pitchFamily="18" charset="0"/>
              <a:ea typeface="等线" panose="0201060003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48108" y="4606925"/>
            <a:ext cx="4841875" cy="33718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algn="ctr"/>
            <a:r>
              <a:rPr lang="zh-CN" altLang="en-US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第</a:t>
            </a:r>
            <a:r>
              <a:rPr lang="zh-CN" altLang="en-US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二批创新示范区</a:t>
            </a:r>
            <a:r>
              <a:rPr lang="en-US" altLang="zh-CN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2022</a:t>
            </a:r>
            <a:r>
              <a:rPr lang="zh-CN" altLang="en-US" sz="1600" b="1" dirty="0">
                <a:effectLst/>
                <a:latin typeface="Times New Roman" panose="02020603050405020304" pitchFamily="18" charset="0"/>
                <a:ea typeface="等线" panose="02010600030101010101" charset="-122"/>
              </a:rPr>
              <a:t>年各目标情况</a:t>
            </a:r>
            <a:endParaRPr lang="zh-CN" altLang="en-US" sz="1600" b="1" dirty="0">
              <a:effectLst/>
              <a:latin typeface="Times New Roman" panose="02020603050405020304" pitchFamily="18" charset="0"/>
              <a:ea typeface="等线" panose="0201060003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5575" y="4689475"/>
            <a:ext cx="736600" cy="201930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b="1"/>
              <a:t>第三批创新示范区2022年各目标情况</a:t>
            </a:r>
            <a:endParaRPr lang="zh-CN" altLang="en-US" b="1"/>
          </a:p>
        </p:txBody>
      </p:sp>
      <p:grpSp>
        <p:nvGrpSpPr>
          <p:cNvPr id="24" name="组合 23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25" name="矩形 24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aphicFrame>
        <p:nvGraphicFramePr>
          <p:cNvPr id="43" name="表格 42"/>
          <p:cNvGraphicFramePr/>
          <p:nvPr>
            <p:custDataLst>
              <p:tags r:id="rId7"/>
            </p:custDataLst>
          </p:nvPr>
        </p:nvGraphicFramePr>
        <p:xfrm>
          <a:off x="78105" y="915035"/>
          <a:ext cx="5843270" cy="3696970"/>
        </p:xfrm>
        <a:graphic>
          <a:graphicData uri="http://schemas.openxmlformats.org/drawingml/2006/table">
            <a:tbl>
              <a:tblPr firstRow="1" firstCol="1">
                <a:tableStyleId>{D270949F-EB3F-4B6C-8806-2E7D96BE66FC}</a:tableStyleId>
              </a:tblPr>
              <a:tblGrid>
                <a:gridCol w="1044575"/>
                <a:gridCol w="2357755"/>
                <a:gridCol w="2440940"/>
              </a:tblGrid>
              <a:tr h="3048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示范区</a:t>
                      </a:r>
                      <a:endParaRPr lang="zh-CN" altLang="en-US" sz="14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进展良好的目标</a:t>
                      </a:r>
                      <a:endParaRPr lang="zh-CN" altLang="en-US" sz="1400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400"/>
                        <a:t>有待提升的目标</a:t>
                      </a:r>
                      <a:endParaRPr lang="zh-CN" altLang="en-US" sz="1400"/>
                    </a:p>
                  </a:txBody>
                  <a:tcPr/>
                </a:tc>
              </a:tr>
              <a:tr h="274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太原市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/>
                        <a:t>SDG1</a:t>
                      </a:r>
                      <a:r>
                        <a:rPr lang="zh-CN" altLang="en-US" sz="1200"/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SDG4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SDG13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桂林市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SDG7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SDG13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SDG8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4572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深圳市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SDG6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SDG8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SDG12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SDG5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SDG7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SDG14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274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临沧市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SDG7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274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承德市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SDG7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606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鄂尔多斯市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SDG8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SDG7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274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徐州市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SDG12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SDG13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SDG7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27432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湖州市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SDG2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SDG12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SDG13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SDG3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SDG5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5941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枣庄市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SDG6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  <a:tr h="3860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200"/>
                        <a:t>海南州</a:t>
                      </a:r>
                      <a:endParaRPr lang="zh-CN" altLang="en-US" sz="1200"/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SDG15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SDG16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200">
                          <a:sym typeface="+mn-ea"/>
                        </a:rPr>
                        <a:t>SDG9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SDG11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SDG13</a:t>
                      </a:r>
                      <a:r>
                        <a:rPr lang="zh-CN" altLang="en-US" sz="1200">
                          <a:sym typeface="+mn-ea"/>
                        </a:rPr>
                        <a:t>、</a:t>
                      </a:r>
                      <a:r>
                        <a:rPr lang="en-US" altLang="zh-CN" sz="1200">
                          <a:sym typeface="+mn-ea"/>
                        </a:rPr>
                        <a:t>SDG17</a:t>
                      </a:r>
                      <a:endParaRPr lang="en-US" altLang="zh-CN" sz="1200">
                        <a:sym typeface="+mn-ea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3000"/>
    </mc:Choice>
    <mc:Fallback>
      <p:transition advClick="0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243752" y="2351262"/>
            <a:ext cx="12446007" cy="2451345"/>
          </a:xfrm>
          <a:prstGeom prst="rect">
            <a:avLst/>
          </a:prstGeom>
          <a:solidFill>
            <a:srgbClr val="173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3" rIns="121908" bIns="60953" rtlCol="0" anchor="ctr"/>
          <a:lstStyle/>
          <a:p>
            <a:pPr algn="ctr"/>
            <a:endParaRPr lang="zh-CN" altLang="en-US" sz="2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SubTitle_1"/>
          <p:cNvSpPr/>
          <p:nvPr>
            <p:custDataLst>
              <p:tags r:id="rId1"/>
            </p:custDataLst>
          </p:nvPr>
        </p:nvSpPr>
        <p:spPr>
          <a:xfrm>
            <a:off x="1199457" y="2553601"/>
            <a:ext cx="2036647" cy="1757185"/>
          </a:xfrm>
          <a:prstGeom prst="rect">
            <a:avLst/>
          </a:prstGeom>
          <a:noFill/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 defTabSz="86614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8935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893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Entry_1"/>
          <p:cNvSpPr/>
          <p:nvPr>
            <p:custDataLst>
              <p:tags r:id="rId2"/>
            </p:custDataLst>
          </p:nvPr>
        </p:nvSpPr>
        <p:spPr>
          <a:xfrm>
            <a:off x="3333637" y="2735613"/>
            <a:ext cx="8565362" cy="841321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4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可持续发展目标中国行动</a:t>
            </a:r>
            <a:endParaRPr lang="zh-CN" altLang="en-US" sz="546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12191999" cy="72000"/>
            <a:chOff x="0" y="0"/>
            <a:chExt cx="11937808" cy="134754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0" y="6786000"/>
            <a:ext cx="12191999" cy="72000"/>
            <a:chOff x="0" y="0"/>
            <a:chExt cx="11937808" cy="134754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702224" cy="134754"/>
            </a:xfrm>
            <a:prstGeom prst="rect">
              <a:avLst/>
            </a:prstGeom>
            <a:solidFill>
              <a:srgbClr val="E5243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02224" y="0"/>
              <a:ext cx="702224" cy="134754"/>
            </a:xfrm>
            <a:prstGeom prst="rect">
              <a:avLst/>
            </a:prstGeom>
            <a:solidFill>
              <a:srgbClr val="DDA93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04448" y="0"/>
              <a:ext cx="702224" cy="134754"/>
            </a:xfrm>
            <a:prstGeom prst="rect">
              <a:avLst/>
            </a:prstGeom>
            <a:solidFill>
              <a:srgbClr val="4BA146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2106672" y="0"/>
              <a:ext cx="702224" cy="134754"/>
            </a:xfrm>
            <a:prstGeom prst="rect">
              <a:avLst/>
            </a:prstGeom>
            <a:solidFill>
              <a:srgbClr val="C723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2808896" y="0"/>
              <a:ext cx="702224" cy="134754"/>
            </a:xfrm>
            <a:prstGeom prst="rect">
              <a:avLst/>
            </a:prstGeom>
            <a:solidFill>
              <a:srgbClr val="EF422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511120" y="0"/>
              <a:ext cx="702224" cy="134754"/>
            </a:xfrm>
            <a:prstGeom prst="rect">
              <a:avLst/>
            </a:prstGeom>
            <a:solidFill>
              <a:srgbClr val="27C0E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4213344" y="0"/>
              <a:ext cx="702224" cy="134754"/>
            </a:xfrm>
            <a:prstGeom prst="rect">
              <a:avLst/>
            </a:prstGeom>
            <a:solidFill>
              <a:srgbClr val="FBC61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4915568" y="0"/>
              <a:ext cx="702224" cy="134754"/>
            </a:xfrm>
            <a:prstGeom prst="rect">
              <a:avLst/>
            </a:prstGeom>
            <a:solidFill>
              <a:srgbClr val="A21E4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617792" y="0"/>
              <a:ext cx="702224" cy="134754"/>
            </a:xfrm>
            <a:prstGeom prst="rect">
              <a:avLst/>
            </a:prstGeom>
            <a:solidFill>
              <a:srgbClr val="F26B2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6320016" y="0"/>
              <a:ext cx="702224" cy="134754"/>
            </a:xfrm>
            <a:prstGeom prst="rect">
              <a:avLst/>
            </a:prstGeom>
            <a:solidFill>
              <a:srgbClr val="DE186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7022240" y="0"/>
              <a:ext cx="702224" cy="134754"/>
            </a:xfrm>
            <a:prstGeom prst="rect">
              <a:avLst/>
            </a:prstGeom>
            <a:solidFill>
              <a:srgbClr val="F89E2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7724464" y="0"/>
              <a:ext cx="702224" cy="134754"/>
            </a:xfrm>
            <a:prstGeom prst="rect">
              <a:avLst/>
            </a:prstGeom>
            <a:solidFill>
              <a:srgbClr val="BF8E2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8426688" y="0"/>
              <a:ext cx="702224" cy="134754"/>
            </a:xfrm>
            <a:prstGeom prst="rect">
              <a:avLst/>
            </a:prstGeom>
            <a:solidFill>
              <a:srgbClr val="4080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9128912" y="0"/>
              <a:ext cx="702224" cy="134754"/>
            </a:xfrm>
            <a:prstGeom prst="rect">
              <a:avLst/>
            </a:prstGeom>
            <a:solidFill>
              <a:srgbClr val="1E98D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9831136" y="0"/>
              <a:ext cx="702224" cy="134754"/>
            </a:xfrm>
            <a:prstGeom prst="rect">
              <a:avLst/>
            </a:prstGeom>
            <a:solidFill>
              <a:srgbClr val="59BB47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/>
            <p:cNvSpPr/>
            <p:nvPr/>
          </p:nvSpPr>
          <p:spPr>
            <a:xfrm>
              <a:off x="10533360" y="0"/>
              <a:ext cx="702224" cy="134754"/>
            </a:xfrm>
            <a:prstGeom prst="rect">
              <a:avLst/>
            </a:prstGeom>
            <a:solidFill>
              <a:srgbClr val="126B9E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11235584" y="0"/>
              <a:ext cx="702224" cy="134754"/>
            </a:xfrm>
            <a:prstGeom prst="rect">
              <a:avLst/>
            </a:prstGeom>
            <a:solidFill>
              <a:srgbClr val="144A6B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MH_Entry_1"/>
          <p:cNvSpPr/>
          <p:nvPr>
            <p:custDataLst>
              <p:tags r:id="rId3"/>
            </p:custDataLst>
          </p:nvPr>
        </p:nvSpPr>
        <p:spPr>
          <a:xfrm>
            <a:off x="3333637" y="3686923"/>
            <a:ext cx="8565362" cy="49244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defTabSz="86614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China's actions to implement the SDGs</a:t>
            </a:r>
            <a:endParaRPr lang="en-US" altLang="zh-CN" sz="3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30"/>
    </mc:Choice>
    <mc:Fallback>
      <p:transition spd="slow" advTm="393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 descr="郴州规划水循环图0821_01"/>
          <p:cNvPicPr>
            <a:picLocks noChangeAspect="1"/>
          </p:cNvPicPr>
          <p:nvPr/>
        </p:nvPicPr>
        <p:blipFill>
          <a:blip r:embed="rId1"/>
          <a:srcRect l="5317" t="11605" r="2725" b="22338"/>
          <a:stretch>
            <a:fillRect/>
          </a:stretch>
        </p:blipFill>
        <p:spPr>
          <a:xfrm>
            <a:off x="2809497" y="1974425"/>
            <a:ext cx="9060770" cy="445571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618523" y="6371532"/>
            <a:ext cx="2954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kern="100" dirty="0">
                <a:latin typeface="+mn-ea"/>
                <a:cs typeface="Times New Roman" panose="02020603050405020304" pitchFamily="18" charset="0"/>
              </a:rPr>
              <a:t>可持续发展规划总体框架</a:t>
            </a:r>
            <a:endParaRPr lang="zh-CN" altLang="en-US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" y="25400"/>
            <a:ext cx="9442384" cy="942846"/>
            <a:chOff x="-1" y="72395"/>
            <a:chExt cx="6248401" cy="942846"/>
          </a:xfrm>
        </p:grpSpPr>
        <p:sp>
          <p:nvSpPr>
            <p:cNvPr id="11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郴州市创新示范区建设行动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fr-FR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Chenzhou Innovation Demonstration Zone Construction Action</a:t>
              </a:r>
              <a:endParaRPr kumimoji="0" lang="fr-FR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4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243628" y="1471335"/>
            <a:ext cx="2457239" cy="4620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结合郴州</a:t>
            </a:r>
            <a:r>
              <a:rPr lang="zh-CN" altLang="en-US" b="1" dirty="0"/>
              <a:t>水资源丰富、矿产资源枯竭</a:t>
            </a:r>
            <a:r>
              <a:rPr lang="zh-CN" altLang="en-US" dirty="0"/>
              <a:t>两大特点，最终将 "水资源可持续利用与绿色发展 "作为发展主题，编制了《郴州市可持续发展规划（2018-2030年）》，以目标6为重点，直接带动其他目标（目标14除外）的实施。</a:t>
            </a:r>
            <a:endParaRPr lang="zh-CN" altLang="en-US" dirty="0"/>
          </a:p>
        </p:txBody>
      </p:sp>
      <p:pic>
        <p:nvPicPr>
          <p:cNvPr id="18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0897" y="1043135"/>
            <a:ext cx="962414" cy="962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" name="组合 18"/>
          <p:cNvGrpSpPr/>
          <p:nvPr/>
        </p:nvGrpSpPr>
        <p:grpSpPr>
          <a:xfrm>
            <a:off x="9922829" y="909141"/>
            <a:ext cx="2056068" cy="1230403"/>
            <a:chOff x="6391001" y="2950133"/>
            <a:chExt cx="5486400" cy="3283200"/>
          </a:xfrm>
        </p:grpSpPr>
        <p:pic>
          <p:nvPicPr>
            <p:cNvPr id="20" name="Picture 6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001" y="29501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7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2601" y="29501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4201" y="29501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5801" y="29501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10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7401" y="29501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001" y="40517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1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2601" y="40517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15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4201" y="40517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12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5801" y="40517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7401" y="40517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1001" y="51533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92601" y="51533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5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94201" y="51533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16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5801" y="51533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17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7401" y="5153333"/>
              <a:ext cx="1080000" cy="108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36" name="直接箭头连接符 35"/>
          <p:cNvCxnSpPr>
            <a:stCxn id="18" idx="3"/>
            <a:endCxn id="25" idx="1"/>
          </p:cNvCxnSpPr>
          <p:nvPr/>
        </p:nvCxnSpPr>
        <p:spPr>
          <a:xfrm>
            <a:off x="3543311" y="1524342"/>
            <a:ext cx="6379518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" y="25400"/>
            <a:ext cx="10462662" cy="942846"/>
            <a:chOff x="-1" y="72395"/>
            <a:chExt cx="6248401" cy="942846"/>
          </a:xfrm>
        </p:grpSpPr>
        <p:sp>
          <p:nvSpPr>
            <p:cNvPr id="7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郴州市创新示范区建设评估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fr-FR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Chenzhou Innovation Demonstration Zone Construction </a:t>
              </a: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Assessments</a:t>
              </a:r>
              <a:endParaRPr kumimoji="0" lang="fr-FR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07909" y="842344"/>
            <a:ext cx="5285088" cy="3430385"/>
          </a:xfrm>
          <a:prstGeom prst="rect">
            <a:avLst/>
          </a:prstGeom>
          <a:noFill/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2030" y="4527068"/>
            <a:ext cx="5467969" cy="199914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666333" y="6393189"/>
            <a:ext cx="4968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郴州市</a:t>
            </a:r>
            <a:r>
              <a:rPr lang="en-US" altLang="zh-CN" sz="1600" b="1" kern="100" dirty="0">
                <a:latin typeface="+mn-ea"/>
                <a:cs typeface="Times New Roman" panose="02020603050405020304" pitchFamily="18" charset="0"/>
              </a:rPr>
              <a:t>SDGs</a:t>
            </a:r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进展评估指标体系创建路径</a:t>
            </a:r>
            <a:endParaRPr lang="zh-CN" altLang="en-US" sz="1600" b="1" kern="100" dirty="0">
              <a:latin typeface="+mn-ea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51894" y="4278184"/>
            <a:ext cx="4968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基于</a:t>
            </a:r>
            <a:r>
              <a:rPr lang="en-US" altLang="zh-CN" sz="1600" b="1" kern="100" dirty="0">
                <a:latin typeface="+mn-ea"/>
                <a:cs typeface="Times New Roman" panose="02020603050405020304" pitchFamily="18" charset="0"/>
              </a:rPr>
              <a:t>SDGs</a:t>
            </a:r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的郴州市进展评估思路</a:t>
            </a:r>
            <a:endParaRPr lang="zh-CN" altLang="en-US" sz="1600" b="1" kern="100" dirty="0">
              <a:latin typeface="+mn-ea"/>
              <a:cs typeface="Times New Roman" panose="02020603050405020304" pitchFamily="18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22001" y="1434068"/>
            <a:ext cx="4632792" cy="4429933"/>
            <a:chOff x="95842" y="987170"/>
            <a:chExt cx="5486400" cy="5246163"/>
          </a:xfrm>
        </p:grpSpPr>
        <p:pic>
          <p:nvPicPr>
            <p:cNvPr id="17" name="Picture 11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83804" y="987170"/>
              <a:ext cx="1719377" cy="17193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8" name="组合 17"/>
            <p:cNvGrpSpPr/>
            <p:nvPr/>
          </p:nvGrpSpPr>
          <p:grpSpPr>
            <a:xfrm>
              <a:off x="95842" y="2950133"/>
              <a:ext cx="5486400" cy="3283200"/>
              <a:chOff x="6391001" y="2950133"/>
              <a:chExt cx="5486400" cy="3283200"/>
            </a:xfrm>
          </p:grpSpPr>
          <p:pic>
            <p:nvPicPr>
              <p:cNvPr id="19" name="Picture 6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91001" y="29501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" name="Picture 7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2601" y="29501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8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94201" y="29501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4" name="Picture 9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95801" y="29501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5" name="Picture 10"/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97401" y="29501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6" name="Picture 3"/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91001" y="40517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13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2601" y="40517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8" name="Picture 15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94201" y="40517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9" name="Picture 12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95801" y="40517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97401" y="40517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91001" y="51533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2" name="Picture 4"/>
              <p:cNvPicPr>
                <a:picLocks noChangeAspect="1" noChangeArrowheads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2601" y="51533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3" name="Picture 5"/>
              <p:cNvPicPr>
                <a:picLocks noChangeAspect="1" noChangeArrowheads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94201" y="51533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4" name="Picture 16"/>
              <p:cNvPicPr>
                <a:picLocks noChangeAspect="1" noChangeArrowheads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695801" y="51533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5" name="Picture 17"/>
              <p:cNvPicPr>
                <a:picLocks noChangeAspect="1" noChangeArrowheads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797401" y="5153333"/>
                <a:ext cx="1080000" cy="10800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2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  <p:sp>
        <p:nvSpPr>
          <p:cNvPr id="4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" y="25400"/>
            <a:ext cx="10462662" cy="942846"/>
            <a:chOff x="-1" y="72395"/>
            <a:chExt cx="6248401" cy="942846"/>
          </a:xfrm>
        </p:grpSpPr>
        <p:sp>
          <p:nvSpPr>
            <p:cNvPr id="7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郴州市创新示范区建设评估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8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fr-FR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Chenzhou Innovation Demonstration Zone Construction </a:t>
              </a: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Assessments</a:t>
              </a:r>
              <a:endParaRPr kumimoji="0" lang="fr-FR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5722639" y="964469"/>
            <a:ext cx="6176432" cy="1691005"/>
          </a:xfrm>
          <a:prstGeom prst="rect">
            <a:avLst/>
          </a:prstGeom>
          <a:noFill/>
          <a:ln w="12700">
            <a:solidFill>
              <a:schemeClr val="accent1"/>
            </a:solidFill>
            <a:prstDash val="dash"/>
          </a:ln>
        </p:spPr>
        <p:txBody>
          <a:bodyPr wrap="square">
            <a:spAutoFit/>
          </a:bodyPr>
          <a:lstStyle/>
          <a:p>
            <a:pPr marL="0" marR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围绕郴州市“水资源可持续利用与绿色发展”的发展主题，筛选出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31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项指标作为郴州市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SDGs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进展评估核心指标。核心指标实现率高且波动稳定</a:t>
            </a:r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。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31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项指标中有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40%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已彻底实现目标，评分为满分；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20%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核心指标接近彻底实现目标，评分高于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90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分；另有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20%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指标完成度高于三分之二，仅</a:t>
            </a:r>
            <a:r>
              <a:rPr lang="en-US" altLang="zh-CN" sz="1600" b="1" kern="100" dirty="0">
                <a:effectLst/>
                <a:latin typeface="+mn-ea"/>
                <a:cs typeface="Times New Roman" panose="02020603050405020304" pitchFamily="18" charset="0"/>
              </a:rPr>
              <a:t>4</a:t>
            </a:r>
            <a:r>
              <a:rPr lang="zh-CN" altLang="en-US" sz="1600" b="1" kern="100" dirty="0">
                <a:effectLst/>
                <a:latin typeface="+mn-ea"/>
                <a:cs typeface="Times New Roman" panose="02020603050405020304" pitchFamily="18" charset="0"/>
              </a:rPr>
              <a:t>项指标进展相对缓慢。</a:t>
            </a:r>
            <a:endParaRPr lang="zh-CN" altLang="en-US" sz="1600" b="1" kern="100" dirty="0">
              <a:effectLst/>
              <a:latin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-100713" y="6292235"/>
            <a:ext cx="6176432" cy="424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indent="12700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kern="100" dirty="0">
                <a:latin typeface="+mn-ea"/>
                <a:cs typeface="Times New Roman" panose="02020603050405020304" pitchFamily="18" charset="0"/>
              </a:rPr>
              <a:t>2015</a:t>
            </a:r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～</a:t>
            </a:r>
            <a:r>
              <a:rPr lang="en-US" altLang="zh-CN" sz="1600" b="1" kern="100" dirty="0">
                <a:latin typeface="+mn-ea"/>
                <a:cs typeface="Times New Roman" panose="02020603050405020304" pitchFamily="18" charset="0"/>
              </a:rPr>
              <a:t>2022</a:t>
            </a:r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年郴州市</a:t>
            </a:r>
            <a:r>
              <a:rPr lang="en-US" altLang="zh-CN" sz="1600" b="1" kern="100" dirty="0">
                <a:latin typeface="+mn-ea"/>
                <a:cs typeface="Times New Roman" panose="02020603050405020304" pitchFamily="18" charset="0"/>
              </a:rPr>
              <a:t>SDGs</a:t>
            </a:r>
            <a:r>
              <a:rPr lang="zh-CN" altLang="en-US" sz="1600" b="1" kern="100" dirty="0">
                <a:latin typeface="+mn-ea"/>
                <a:cs typeface="Times New Roman" panose="02020603050405020304" pitchFamily="18" charset="0"/>
              </a:rPr>
              <a:t>目标指示板及趋势</a:t>
            </a:r>
            <a:endParaRPr lang="zh-CN" altLang="en-US" sz="1600" b="1" kern="100" dirty="0">
              <a:latin typeface="+mn-ea"/>
              <a:cs typeface="Times New Roman" panose="02020603050405020304" pitchFamily="18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471" y="829816"/>
            <a:ext cx="5012461" cy="5864879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5722639" y="2785041"/>
            <a:ext cx="6176432" cy="3789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/>
              <a:t>水资源、地下矿产资源和历史文化资源、地上生态资源在郴州市充分叠加，郴州市社会经济发展驱动模式逐渐由矿产资源转向生态价值、水经济，生态价值转化成为郴州市新的经济增长点。</a:t>
            </a:r>
            <a:endParaRPr lang="zh-CN" alt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2015</a:t>
            </a:r>
            <a:r>
              <a:rPr lang="zh-CN" altLang="en-US" dirty="0"/>
              <a:t>年以来郴州市</a:t>
            </a:r>
            <a:r>
              <a:rPr lang="en-US" altLang="zh-CN" dirty="0"/>
              <a:t>SDG</a:t>
            </a:r>
            <a:r>
              <a:rPr lang="zh-CN" altLang="en-US" dirty="0"/>
              <a:t>指数稳步提升，从</a:t>
            </a:r>
            <a:r>
              <a:rPr lang="en-US" altLang="zh-CN" dirty="0"/>
              <a:t>2015</a:t>
            </a:r>
            <a:r>
              <a:rPr lang="zh-CN" altLang="en-US" dirty="0"/>
              <a:t>年的</a:t>
            </a:r>
            <a:r>
              <a:rPr lang="en-US" altLang="zh-CN" dirty="0"/>
              <a:t>67.04</a:t>
            </a:r>
            <a:r>
              <a:rPr lang="zh-CN" altLang="en-US" dirty="0"/>
              <a:t>分提升至</a:t>
            </a:r>
            <a:r>
              <a:rPr lang="en-US" altLang="zh-CN" dirty="0"/>
              <a:t>2022</a:t>
            </a:r>
            <a:r>
              <a:rPr lang="zh-CN" altLang="en-US" dirty="0"/>
              <a:t>年的</a:t>
            </a:r>
            <a:r>
              <a:rPr lang="en-US" altLang="zh-CN" dirty="0"/>
              <a:t>83.40</a:t>
            </a:r>
            <a:r>
              <a:rPr lang="zh-CN" altLang="en-US" dirty="0"/>
              <a:t>分，可持续发展水平呈不断改善的态势。下一步，郴州应持续采取积极措施推进国家可持续发展议程创新示范区建设，进一步推动郴州市在</a:t>
            </a:r>
            <a:r>
              <a:rPr lang="en-US" altLang="zh-CN" dirty="0"/>
              <a:t>2030</a:t>
            </a:r>
            <a:r>
              <a:rPr lang="zh-CN" altLang="en-US" dirty="0"/>
              <a:t>年成为全球实现</a:t>
            </a:r>
            <a:r>
              <a:rPr lang="en-US" altLang="zh-CN" dirty="0"/>
              <a:t>SDGs </a:t>
            </a:r>
            <a:r>
              <a:rPr lang="zh-CN" altLang="en-US" dirty="0"/>
              <a:t>的样板城市。</a:t>
            </a:r>
            <a:endParaRPr lang="en-US" altLang="zh-CN" dirty="0"/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底线"/>
          <p:cNvSpPr/>
          <p:nvPr/>
        </p:nvSpPr>
        <p:spPr>
          <a:xfrm>
            <a:off x="0" y="6822000"/>
            <a:ext cx="12192000" cy="36000"/>
          </a:xfrm>
          <a:prstGeom prst="rect">
            <a:avLst/>
          </a:prstGeom>
          <a:gradFill>
            <a:gsLst>
              <a:gs pos="100000">
                <a:srgbClr val="0C76C4"/>
              </a:gs>
              <a:gs pos="0">
                <a:srgbClr val="0167B1"/>
              </a:gs>
              <a:gs pos="69000">
                <a:srgbClr val="1685D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/>
          </a:p>
        </p:txBody>
      </p:sp>
      <p:sp>
        <p:nvSpPr>
          <p:cNvPr id="8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291263" y="25400"/>
            <a:ext cx="3609475" cy="942846"/>
            <a:chOff x="-1" y="72395"/>
            <a:chExt cx="6248401" cy="942846"/>
          </a:xfrm>
        </p:grpSpPr>
        <p:sp>
          <p:nvSpPr>
            <p:cNvPr id="11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 algn="ctr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展望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2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prospects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3" name="灯片编号占位符 11"/>
          <p:cNvSpPr txBox="1"/>
          <p:nvPr/>
        </p:nvSpPr>
        <p:spPr>
          <a:xfrm>
            <a:off x="9298305" y="63436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3F13D91-435D-406F-92A7-FE9B198754F7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618065" y="1698666"/>
            <a:ext cx="11133667" cy="34150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46799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kern="100" dirty="0">
                <a:effectLst/>
                <a:latin typeface="+mn-ea"/>
              </a:rPr>
              <a:t>要建立强有力的落实</a:t>
            </a:r>
            <a:r>
              <a:rPr lang="en-US" altLang="zh-CN" sz="1800" kern="100" dirty="0">
                <a:effectLst/>
                <a:latin typeface="+mn-ea"/>
              </a:rPr>
              <a:t>2030</a:t>
            </a:r>
            <a:r>
              <a:rPr lang="zh-CN" altLang="en-US" sz="1800" kern="100" dirty="0">
                <a:effectLst/>
                <a:latin typeface="+mn-ea"/>
              </a:rPr>
              <a:t>年可持续发展议程的后续行动和陈述机制，需要有一个坚实的指标和统计数据框架，以监测进展、为政策提供信息并确保所有利益攸关方问责</a:t>
            </a:r>
            <a:r>
              <a:rPr lang="zh-CN" altLang="en-US" sz="1800" kern="0" dirty="0">
                <a:effectLst/>
                <a:latin typeface="+mn-ea"/>
              </a:rPr>
              <a:t>，综合把握可持续发展政策努力方向</a:t>
            </a:r>
            <a:r>
              <a:rPr lang="zh-CN" altLang="en-US" sz="1800" kern="100" dirty="0">
                <a:effectLst/>
                <a:latin typeface="+mn-ea"/>
              </a:rPr>
              <a:t>。</a:t>
            </a:r>
            <a:endParaRPr lang="en-US" altLang="zh-CN" sz="1800" kern="100" dirty="0">
              <a:effectLst/>
              <a:latin typeface="+mn-ea"/>
            </a:endParaRPr>
          </a:p>
          <a:p>
            <a:pPr marL="0" marR="0" indent="46799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00" dirty="0">
                <a:effectLst/>
                <a:highlight>
                  <a:srgbClr val="FFFFFF"/>
                </a:highlight>
                <a:latin typeface="+mn-ea"/>
              </a:rPr>
              <a:t>一是在全球发展倡议框架下深化国际数据合作。</a:t>
            </a:r>
            <a:r>
              <a:rPr lang="zh-CN" altLang="en-US" sz="1800" kern="100" dirty="0">
                <a:effectLst/>
                <a:highlight>
                  <a:srgbClr val="FFFFFF"/>
                </a:highlight>
                <a:latin typeface="+mn-ea"/>
              </a:rPr>
              <a:t>以“数据之治”助力落实联合国</a:t>
            </a:r>
            <a:r>
              <a:rPr lang="en-US" altLang="zh-CN" sz="1800" kern="100" dirty="0">
                <a:effectLst/>
                <a:highlight>
                  <a:srgbClr val="FFFFFF"/>
                </a:highlight>
                <a:latin typeface="+mn-ea"/>
              </a:rPr>
              <a:t>《2030</a:t>
            </a:r>
            <a:r>
              <a:rPr lang="zh-CN" altLang="en-US" sz="1800" kern="100" dirty="0">
                <a:effectLst/>
                <a:highlight>
                  <a:srgbClr val="FFFFFF"/>
                </a:highlight>
                <a:latin typeface="+mn-ea"/>
              </a:rPr>
              <a:t>年可持续发展议程</a:t>
            </a:r>
            <a:r>
              <a:rPr lang="en-US" altLang="zh-CN" sz="1800" kern="100" dirty="0">
                <a:effectLst/>
                <a:highlight>
                  <a:srgbClr val="FFFFFF"/>
                </a:highlight>
                <a:latin typeface="+mn-ea"/>
              </a:rPr>
              <a:t>》</a:t>
            </a:r>
            <a:r>
              <a:rPr lang="zh-CN" altLang="en-US" sz="1800" kern="100" dirty="0">
                <a:effectLst/>
                <a:highlight>
                  <a:srgbClr val="FFFFFF"/>
                </a:highlight>
                <a:latin typeface="+mn-ea"/>
              </a:rPr>
              <a:t>，制定与</a:t>
            </a:r>
            <a:r>
              <a:rPr lang="en-US" altLang="zh-CN" sz="1800" kern="100" dirty="0">
                <a:effectLst/>
                <a:highlight>
                  <a:srgbClr val="FFFFFF"/>
                </a:highlight>
                <a:latin typeface="+mn-ea"/>
              </a:rPr>
              <a:t>《</a:t>
            </a:r>
            <a:r>
              <a:rPr lang="zh-CN" altLang="en-US" sz="1800" kern="100" dirty="0">
                <a:effectLst/>
                <a:highlight>
                  <a:srgbClr val="FFFFFF"/>
                </a:highlight>
                <a:latin typeface="+mn-ea"/>
              </a:rPr>
              <a:t>开普敦可持续发展目标数据全球行动计划</a:t>
            </a:r>
            <a:r>
              <a:rPr lang="en-US" altLang="zh-CN" sz="1800" kern="100" dirty="0">
                <a:effectLst/>
                <a:highlight>
                  <a:srgbClr val="FFFFFF"/>
                </a:highlight>
                <a:latin typeface="+mn-ea"/>
              </a:rPr>
              <a:t>》</a:t>
            </a:r>
            <a:r>
              <a:rPr lang="zh-CN" altLang="en-US" sz="1800" kern="100" dirty="0">
                <a:effectLst/>
                <a:highlight>
                  <a:srgbClr val="FFFFFF"/>
                </a:highlight>
                <a:latin typeface="+mn-ea"/>
              </a:rPr>
              <a:t>相一致的数据管理方法，推动数据和统计系统响应社会需求。</a:t>
            </a:r>
            <a:endParaRPr lang="en-US" altLang="zh-CN" sz="1800" kern="100" dirty="0">
              <a:effectLst/>
              <a:highlight>
                <a:srgbClr val="FFFFFF"/>
              </a:highlight>
              <a:latin typeface="+mn-ea"/>
            </a:endParaRPr>
          </a:p>
          <a:p>
            <a:pPr marL="0" marR="0" indent="467995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0" dirty="0">
                <a:effectLst/>
                <a:latin typeface="+mn-ea"/>
              </a:rPr>
              <a:t>二是</a:t>
            </a:r>
            <a:r>
              <a:rPr lang="zh-CN" altLang="en-US" sz="1800" b="1" kern="0" dirty="0">
                <a:effectLst/>
                <a:latin typeface="+mn-ea"/>
                <a:cs typeface="Times New Roman" panose="02020603050405020304" pitchFamily="18" charset="0"/>
              </a:rPr>
              <a:t>形成本地化、可量化的</a:t>
            </a:r>
            <a:r>
              <a:rPr lang="en-US" altLang="zh-CN" sz="1800" b="1" kern="0" dirty="0">
                <a:effectLst/>
                <a:latin typeface="+mn-ea"/>
                <a:cs typeface="Times New Roman" panose="02020603050405020304" pitchFamily="18" charset="0"/>
              </a:rPr>
              <a:t>SDGs</a:t>
            </a:r>
            <a:r>
              <a:rPr lang="zh-CN" altLang="en-US" sz="1800" b="1" kern="0" dirty="0">
                <a:effectLst/>
                <a:latin typeface="+mn-ea"/>
                <a:cs typeface="Times New Roman" panose="02020603050405020304" pitchFamily="18" charset="0"/>
              </a:rPr>
              <a:t>进展定期报告制度</a:t>
            </a:r>
            <a:r>
              <a:rPr lang="zh-CN" altLang="en-US" sz="1800" b="1" kern="0" dirty="0">
                <a:effectLst/>
                <a:latin typeface="+mn-ea"/>
              </a:rPr>
              <a:t>。</a:t>
            </a:r>
            <a:r>
              <a:rPr lang="zh-CN" altLang="en-US" sz="1800" kern="0" dirty="0">
                <a:effectLst/>
                <a:latin typeface="+mn-ea"/>
              </a:rPr>
              <a:t>通过科学评估</a:t>
            </a:r>
            <a:r>
              <a:rPr lang="en-US" altLang="zh-CN" sz="1800" kern="0" dirty="0">
                <a:effectLst/>
                <a:latin typeface="+mn-ea"/>
              </a:rPr>
              <a:t>SDGs</a:t>
            </a:r>
            <a:r>
              <a:rPr lang="zh-CN" altLang="en-US" sz="1800" kern="0" dirty="0">
                <a:effectLst/>
                <a:latin typeface="+mn-ea"/>
              </a:rPr>
              <a:t>实施进展为落实</a:t>
            </a:r>
            <a:r>
              <a:rPr lang="en-US" altLang="zh-CN" sz="1800" kern="0" dirty="0">
                <a:effectLst/>
                <a:latin typeface="+mn-ea"/>
              </a:rPr>
              <a:t>《2030</a:t>
            </a:r>
            <a:r>
              <a:rPr lang="zh-CN" altLang="en-US" sz="1800" kern="0" dirty="0">
                <a:effectLst/>
                <a:latin typeface="+mn-ea"/>
              </a:rPr>
              <a:t>年可持续发展议程</a:t>
            </a:r>
            <a:r>
              <a:rPr lang="en-US" altLang="zh-CN" sz="1800" kern="0" dirty="0">
                <a:effectLst/>
                <a:latin typeface="+mn-ea"/>
              </a:rPr>
              <a:t>》</a:t>
            </a:r>
            <a:r>
              <a:rPr lang="zh-CN" altLang="en-US" sz="1800" kern="0" dirty="0">
                <a:effectLst/>
                <a:latin typeface="+mn-ea"/>
              </a:rPr>
              <a:t>提供更加科学有效的政策指导，建立更加具体的面向</a:t>
            </a:r>
            <a:r>
              <a:rPr lang="en-US" altLang="zh-CN" sz="1800" kern="0" dirty="0">
                <a:effectLst/>
                <a:latin typeface="+mn-ea"/>
              </a:rPr>
              <a:t>SDGs</a:t>
            </a:r>
            <a:r>
              <a:rPr lang="zh-CN" altLang="en-US" sz="1800" kern="0" dirty="0">
                <a:effectLst/>
                <a:latin typeface="+mn-ea"/>
              </a:rPr>
              <a:t>的行动方案，综合应用改变现状的知识、科技和资源助力</a:t>
            </a:r>
            <a:r>
              <a:rPr lang="zh-CN" altLang="en-US" sz="1800" kern="0" dirty="0">
                <a:effectLst/>
                <a:latin typeface="+mn-ea"/>
                <a:cs typeface="Times New Roman" panose="02020603050405020304" pitchFamily="18" charset="0"/>
              </a:rPr>
              <a:t>中国</a:t>
            </a:r>
            <a:r>
              <a:rPr lang="zh-CN" altLang="en-US" sz="1800" kern="0" dirty="0">
                <a:effectLst/>
                <a:latin typeface="+mn-ea"/>
              </a:rPr>
              <a:t>早日实现</a:t>
            </a:r>
            <a:r>
              <a:rPr lang="en-US" altLang="zh-CN" sz="1800" kern="0" dirty="0">
                <a:effectLst/>
                <a:latin typeface="+mn-ea"/>
              </a:rPr>
              <a:t>2030</a:t>
            </a:r>
            <a:r>
              <a:rPr lang="zh-CN" altLang="en-US" sz="1800" kern="0" dirty="0">
                <a:effectLst/>
                <a:latin typeface="+mn-ea"/>
              </a:rPr>
              <a:t>年可持续发展目标。</a:t>
            </a:r>
            <a:endParaRPr lang="zh-CN" altLang="en-US" sz="1800" kern="100" dirty="0">
              <a:effectLst/>
              <a:latin typeface="+mn-ea"/>
            </a:endParaRPr>
          </a:p>
        </p:txBody>
      </p:sp>
    </p:spTree>
  </p:cSld>
  <p:clrMapOvr>
    <a:masterClrMapping/>
  </p:clrMapOvr>
  <p:transition spd="med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8581" y="301581"/>
            <a:ext cx="6254839" cy="6254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标题 17"/>
          <p:cNvSpPr>
            <a:spLocks noGrp="1"/>
          </p:cNvSpPr>
          <p:nvPr>
            <p:ph type="ctrTitle"/>
          </p:nvPr>
        </p:nvSpPr>
        <p:spPr>
          <a:xfrm>
            <a:off x="670719" y="4065180"/>
            <a:ext cx="10850563" cy="920705"/>
          </a:xfrm>
        </p:spPr>
        <p:txBody>
          <a:bodyPr>
            <a:noAutofit/>
          </a:bodyPr>
          <a:lstStyle/>
          <a:p>
            <a:pPr algn="ctr">
              <a:lnSpc>
                <a:spcPct val="110000"/>
              </a:lnSpc>
              <a:defRPr/>
            </a:pPr>
            <a:r>
              <a:rPr lang="en-US" altLang="zh-CN" sz="2800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微软雅黑" panose="020B0503020204020204" pitchFamily="34" charset="-122"/>
                <a:sym typeface="Arial" panose="020B0604020202020204" pitchFamily="34" charset="0"/>
              </a:rPr>
              <a:t>China’s action and progress of implementing </a:t>
            </a:r>
            <a:br>
              <a:rPr lang="en-US" altLang="zh-CN" sz="2800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微软雅黑" panose="020B0503020204020204" pitchFamily="34" charset="-122"/>
                <a:sym typeface="Arial" panose="020B0604020202020204" pitchFamily="34" charset="0"/>
              </a:rPr>
            </a:br>
            <a:r>
              <a:rPr lang="en-US" altLang="zh-CN" sz="2800" noProof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微软雅黑" panose="020B0503020204020204" pitchFamily="34" charset="-122"/>
                <a:sym typeface="Arial" panose="020B0604020202020204" pitchFamily="34" charset="0"/>
              </a:rPr>
              <a:t>the Sustainable Development Goals</a:t>
            </a:r>
            <a:endParaRPr lang="zh-CN" altLang="en-US" sz="2800" noProof="1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6" name="Picture 32" descr="n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450" y="15172"/>
            <a:ext cx="1656184" cy="110877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2"/>
          <p:cNvSpPr txBox="1"/>
          <p:nvPr>
            <p:custDataLst>
              <p:tags r:id="rId3"/>
            </p:custDataLst>
          </p:nvPr>
        </p:nvSpPr>
        <p:spPr>
          <a:xfrm>
            <a:off x="3251200" y="2113985"/>
            <a:ext cx="5689600" cy="1681480"/>
          </a:xfrm>
          <a:prstGeom prst="rect">
            <a:avLst/>
          </a:prstGeom>
        </p:spPr>
        <p:txBody>
          <a:bodyPr vert="horz" lIns="101600" tIns="38100" rIns="76200" bIns="38100" rtlCol="0" anchor="b" anchorCtr="0">
            <a:noAutofit/>
          </a:bodyPr>
          <a:lstStyle>
            <a:lvl1pPr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3200" b="1" u="none" strike="noStrike" kern="1200" cap="none" spc="0" normalizeH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>
              <a:spcBef>
                <a:spcPts val="0"/>
              </a:spcBef>
              <a:buSzPct val="100000"/>
            </a:pPr>
            <a:r>
              <a:rPr lang="en-US" altLang="zh-CN" sz="8200" dirty="0">
                <a:ln>
                  <a:solidFill>
                    <a:schemeClr val="bg1"/>
                  </a:solidFill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THANKS</a:t>
            </a:r>
            <a:endParaRPr lang="zh-CN" altLang="en-US" sz="8200" dirty="0">
              <a:ln>
                <a:solidFill>
                  <a:schemeClr val="bg1"/>
                </a:solidFill>
              </a:ln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03561" y="5179455"/>
            <a:ext cx="5784879" cy="1512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SHAO </a:t>
            </a:r>
            <a:r>
              <a:rPr lang="en-US" altLang="zh-CN" sz="2400" b="1" dirty="0" err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Chaofeng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shaochaofeng@163.com</a:t>
            </a:r>
            <a:endParaRPr lang="en-US" altLang="zh-CN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Nankai University</a:t>
            </a:r>
            <a:endParaRPr lang="en-US" altLang="zh-CN" sz="20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418591" y="4681812"/>
            <a:ext cx="5229791" cy="1009534"/>
          </a:xfrm>
          <a:prstGeom prst="rect">
            <a:avLst/>
          </a:prstGeom>
          <a:solidFill>
            <a:srgbClr val="FFFF00"/>
          </a:solidFill>
          <a:ln w="63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1218565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18241" y="4670573"/>
            <a:ext cx="5467018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联合国</a:t>
            </a:r>
            <a:endParaRPr lang="en-US" altLang="zh-CN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>
              <a:spcAft>
                <a:spcPts val="600"/>
              </a:spcAft>
            </a:pP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《2030</a:t>
            </a:r>
            <a:r>
              <a:rPr lang="zh-CN" altLang="en-US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年可持续发展议程</a:t>
            </a:r>
            <a:r>
              <a:rPr lang="en-US" altLang="zh-CN" sz="2400" b="1" dirty="0">
                <a:solidFill>
                  <a:srgbClr val="C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》</a:t>
            </a:r>
            <a:endParaRPr lang="zh-CN" altLang="en-US" sz="2400" b="1" dirty="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41" y="923728"/>
            <a:ext cx="4665228" cy="31781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03158" y="4094135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  <a:endParaRPr lang="en-US" altLang="zh-CN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“联合国可持续发展峰会”</a:t>
            </a:r>
            <a:endParaRPr lang="zh-CN" altLang="en-US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03379" y="4724830"/>
            <a:ext cx="6038144" cy="955569"/>
            <a:chOff x="203379" y="4830705"/>
            <a:chExt cx="6038144" cy="955569"/>
          </a:xfrm>
        </p:grpSpPr>
        <p:sp>
          <p:nvSpPr>
            <p:cNvPr id="16" name="Freeform 13"/>
            <p:cNvSpPr/>
            <p:nvPr/>
          </p:nvSpPr>
          <p:spPr bwMode="auto">
            <a:xfrm rot="5400000">
              <a:off x="5434517" y="4979268"/>
              <a:ext cx="944792" cy="669220"/>
            </a:xfrm>
            <a:custGeom>
              <a:avLst/>
              <a:gdLst>
                <a:gd name="T0" fmla="*/ 7 w 2816"/>
                <a:gd name="T1" fmla="*/ 1234 h 1566"/>
                <a:gd name="T2" fmla="*/ 807 w 2816"/>
                <a:gd name="T3" fmla="*/ 408 h 1566"/>
                <a:gd name="T4" fmla="*/ 553 w 2816"/>
                <a:gd name="T5" fmla="*/ 408 h 1566"/>
                <a:gd name="T6" fmla="*/ 1421 w 2816"/>
                <a:gd name="T7" fmla="*/ 0 h 1566"/>
                <a:gd name="T8" fmla="*/ 2289 w 2816"/>
                <a:gd name="T9" fmla="*/ 408 h 1566"/>
                <a:gd name="T10" fmla="*/ 2026 w 2816"/>
                <a:gd name="T11" fmla="*/ 408 h 1566"/>
                <a:gd name="T12" fmla="*/ 2816 w 2816"/>
                <a:gd name="T13" fmla="*/ 1201 h 1566"/>
                <a:gd name="T14" fmla="*/ 2816 w 2816"/>
                <a:gd name="T15" fmla="*/ 1550 h 1566"/>
                <a:gd name="T16" fmla="*/ 0 w 2816"/>
                <a:gd name="T17" fmla="*/ 1566 h 1566"/>
                <a:gd name="T18" fmla="*/ 7 w 2816"/>
                <a:gd name="T19" fmla="*/ 1234 h 1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16" h="1566">
                  <a:moveTo>
                    <a:pt x="7" y="1234"/>
                  </a:moveTo>
                  <a:cubicBezTo>
                    <a:pt x="7" y="1234"/>
                    <a:pt x="543" y="992"/>
                    <a:pt x="807" y="408"/>
                  </a:cubicBezTo>
                  <a:lnTo>
                    <a:pt x="553" y="408"/>
                  </a:lnTo>
                  <a:lnTo>
                    <a:pt x="1421" y="0"/>
                  </a:lnTo>
                  <a:lnTo>
                    <a:pt x="2289" y="408"/>
                  </a:lnTo>
                  <a:lnTo>
                    <a:pt x="2026" y="408"/>
                  </a:lnTo>
                  <a:cubicBezTo>
                    <a:pt x="2026" y="408"/>
                    <a:pt x="1997" y="705"/>
                    <a:pt x="2816" y="1201"/>
                  </a:cubicBezTo>
                  <a:lnTo>
                    <a:pt x="2816" y="1550"/>
                  </a:lnTo>
                  <a:lnTo>
                    <a:pt x="0" y="1566"/>
                  </a:lnTo>
                  <a:lnTo>
                    <a:pt x="7" y="1234"/>
                  </a:lnTo>
                </a:path>
              </a:pathLst>
            </a:custGeom>
            <a:gradFill rotWithShape="0">
              <a:gsLst>
                <a:gs pos="0">
                  <a:srgbClr val="3773BB"/>
                </a:gs>
                <a:gs pos="100000">
                  <a:srgbClr val="FFFFFF"/>
                </a:gs>
              </a:gsLst>
              <a:lin ang="10800000" scaled="0"/>
            </a:gra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03379" y="4830705"/>
              <a:ext cx="4737794" cy="950063"/>
              <a:chOff x="4412144" y="795459"/>
              <a:chExt cx="4083783" cy="1062554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4481413" y="795459"/>
                <a:ext cx="4014514" cy="1050726"/>
              </a:xfrm>
              <a:prstGeom prst="rect">
                <a:avLst/>
              </a:prstGeom>
              <a:solidFill>
                <a:schemeClr val="bg1"/>
              </a:solidFill>
              <a:ln w="63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  <a:noAutofit/>
              </a:bodyPr>
              <a:lstStyle/>
              <a:p>
                <a:pPr algn="ctr" defTabSz="121856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412144" y="842569"/>
                <a:ext cx="4067944" cy="10154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Aft>
                    <a:spcPts val="600"/>
                  </a:spcAft>
                </a:pPr>
                <a:r>
                  <a:rPr lang="zh-CN" altLang="en-US" sz="2400" b="1" dirty="0">
                    <a:solidFill>
                      <a:srgbClr val="00206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习近平主席</a:t>
                </a:r>
                <a:endPara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  <a:p>
                <a:pPr algn="ctr">
                  <a:spcAft>
                    <a:spcPts val="600"/>
                  </a:spcAft>
                </a:pPr>
                <a:r>
                  <a:rPr lang="zh-CN" altLang="en-US" sz="2400" b="1" dirty="0">
                    <a:solidFill>
                      <a:srgbClr val="002060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与世界各国领导人共同签署</a:t>
                </a:r>
                <a:endPara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352042" y="1062078"/>
            <a:ext cx="5543677" cy="3779404"/>
            <a:chOff x="4299101" y="2788727"/>
            <a:chExt cx="5543677" cy="3779404"/>
          </a:xfrm>
        </p:grpSpPr>
        <p:sp>
          <p:nvSpPr>
            <p:cNvPr id="13" name="矩形 12"/>
            <p:cNvSpPr/>
            <p:nvPr/>
          </p:nvSpPr>
          <p:spPr>
            <a:xfrm>
              <a:off x="4299101" y="2788727"/>
              <a:ext cx="5543677" cy="3576387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480789" y="2920979"/>
              <a:ext cx="4574160" cy="364715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Aft>
                  <a:spcPts val="600"/>
                </a:spcAft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联合国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193</a:t>
              </a: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个国家达成的一项非常重要的协议</a:t>
              </a:r>
              <a:endPara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42900" indent="-342900">
                <a:spcAft>
                  <a:spcPts val="600"/>
                </a:spcAft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协议包括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17</a:t>
              </a: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项可持续发展目标和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169</a:t>
              </a: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项具体目标</a:t>
              </a:r>
              <a:endPara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42900" indent="-342900">
                <a:spcAft>
                  <a:spcPts val="600"/>
                </a:spcAft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推动全世界在今后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</a:t>
              </a: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年内实现消除极端贫穷、战胜不平等和不公正以及遏制气候变化这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个共同目标</a:t>
              </a:r>
              <a:endParaRPr lang="zh-CN" alt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marL="342900" indent="-342900">
                <a:spcAft>
                  <a:spcPts val="600"/>
                </a:spcAft>
                <a:buFont typeface="Wingdings" panose="05000000000000000000" pitchFamily="2" charset="2"/>
                <a:buChar char="Ø"/>
              </a:pPr>
              <a:endParaRPr lang="zh-CN" alt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212534" y="5815845"/>
            <a:ext cx="7766932" cy="829945"/>
            <a:chOff x="668054" y="5885699"/>
            <a:chExt cx="7766932" cy="829945"/>
          </a:xfrm>
        </p:grpSpPr>
        <p:sp>
          <p:nvSpPr>
            <p:cNvPr id="21" name="矩形 20"/>
            <p:cNvSpPr/>
            <p:nvPr/>
          </p:nvSpPr>
          <p:spPr>
            <a:xfrm>
              <a:off x="827217" y="5885699"/>
              <a:ext cx="7427240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习近平主席在峰会上宣布，中国将以落实联合国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2030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年发展议程为己任，推动全球发展事业不断向前发展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Chevron 82"/>
            <p:cNvSpPr/>
            <p:nvPr/>
          </p:nvSpPr>
          <p:spPr>
            <a:xfrm flipH="1">
              <a:off x="668054" y="5924857"/>
              <a:ext cx="258193" cy="720000"/>
            </a:xfrm>
            <a:prstGeom prst="chevron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Chevron 28"/>
            <p:cNvSpPr/>
            <p:nvPr/>
          </p:nvSpPr>
          <p:spPr>
            <a:xfrm>
              <a:off x="8176793" y="5924857"/>
              <a:ext cx="258193" cy="720000"/>
            </a:xfrm>
            <a:prstGeom prst="chevron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25400"/>
            <a:ext cx="9840249" cy="942846"/>
            <a:chOff x="-1" y="72395"/>
            <a:chExt cx="6248401" cy="942846"/>
          </a:xfrm>
        </p:grpSpPr>
        <p:sp>
          <p:nvSpPr>
            <p:cNvPr id="20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中国</a:t>
              </a: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积极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响应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《2030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年可持续发展议程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》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China Responds to the 2030 Agenda for Sustainable Development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25400"/>
            <a:ext cx="9840249" cy="942846"/>
            <a:chOff x="-1" y="72395"/>
            <a:chExt cx="6248401" cy="942846"/>
          </a:xfrm>
        </p:grpSpPr>
        <p:sp>
          <p:nvSpPr>
            <p:cNvPr id="20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中国</a:t>
              </a: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积极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响应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《2030</a:t>
              </a:r>
              <a:r>
                <a:rPr lang="zh-CN" altLang="en-US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年可持续发展议程</a:t>
              </a:r>
              <a:r>
                <a:rPr lang="en-US" altLang="zh-CN" sz="3200" b="1" noProof="0" dirty="0">
                  <a:solidFill>
                    <a:srgbClr val="002060"/>
                  </a:solidFill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》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China Responds to the 2030 Agenda for Sustainable Development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289312" y="1076919"/>
            <a:ext cx="6752193" cy="1323439"/>
            <a:chOff x="5289312" y="1157576"/>
            <a:chExt cx="6752193" cy="1323439"/>
          </a:xfrm>
        </p:grpSpPr>
        <p:sp>
          <p:nvSpPr>
            <p:cNvPr id="2" name="椭圆 1"/>
            <p:cNvSpPr/>
            <p:nvPr/>
          </p:nvSpPr>
          <p:spPr>
            <a:xfrm>
              <a:off x="5289312" y="1157576"/>
              <a:ext cx="426261" cy="426262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715573" y="1157576"/>
              <a:ext cx="632593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战略部署：</a:t>
              </a:r>
              <a:r>
                <a:rPr lang="zh-CN" altLang="en-US" sz="2000" dirty="0">
                  <a:latin typeface="+mn-ea"/>
                </a:rPr>
                <a:t>设立中国国际发展知识中心，</a:t>
              </a:r>
              <a:r>
                <a:rPr lang="zh-CN" altLang="en-US" sz="2000" dirty="0">
                  <a:solidFill>
                    <a:schemeClr val="dk1"/>
                  </a:solidFill>
                </a:rPr>
                <a:t>统筹协调国内外研究资源，</a:t>
              </a:r>
              <a:r>
                <a:rPr lang="zh-CN" altLang="en-US" sz="2000" dirty="0">
                  <a:latin typeface="+mn-ea"/>
                </a:rPr>
                <a:t>发布推动落实</a:t>
              </a:r>
              <a:r>
                <a:rPr lang="en-US" altLang="zh-CN" sz="2000" dirty="0">
                  <a:latin typeface="+mn-ea"/>
                </a:rPr>
                <a:t>《2030</a:t>
              </a:r>
              <a:r>
                <a:rPr lang="zh-CN" altLang="en-US" sz="2000" dirty="0">
                  <a:latin typeface="+mn-ea"/>
                </a:rPr>
                <a:t>年议程</a:t>
              </a:r>
              <a:r>
                <a:rPr lang="en-US" altLang="zh-CN" sz="2000" dirty="0">
                  <a:latin typeface="+mn-ea"/>
                </a:rPr>
                <a:t>》</a:t>
              </a:r>
              <a:r>
                <a:rPr lang="zh-CN" altLang="en-US" sz="2000" dirty="0">
                  <a:latin typeface="+mn-ea"/>
                </a:rPr>
                <a:t>的系列文件，确定中国落实</a:t>
              </a:r>
              <a:r>
                <a:rPr lang="en-US" altLang="zh-CN" sz="2000" dirty="0">
                  <a:latin typeface="+mn-ea"/>
                </a:rPr>
                <a:t>《2030</a:t>
              </a:r>
              <a:r>
                <a:rPr lang="zh-CN" altLang="en-US" sz="2000" dirty="0">
                  <a:latin typeface="+mn-ea"/>
                </a:rPr>
                <a:t>年议程</a:t>
              </a:r>
              <a:r>
                <a:rPr lang="en-US" altLang="zh-CN" sz="2000" dirty="0">
                  <a:latin typeface="+mn-ea"/>
                </a:rPr>
                <a:t>》 </a:t>
              </a:r>
              <a:r>
                <a:rPr lang="zh-CN" altLang="en-US" sz="2000" dirty="0">
                  <a:latin typeface="+mn-ea"/>
                </a:rPr>
                <a:t>的优先事项和具体行动，推动多边机制制定</a:t>
              </a:r>
              <a:r>
                <a:rPr lang="en-US" altLang="zh-CN" sz="2000" dirty="0">
                  <a:latin typeface="+mn-ea"/>
                </a:rPr>
                <a:t>2030</a:t>
              </a:r>
              <a:r>
                <a:rPr lang="zh-CN" altLang="en-US" sz="2000" dirty="0">
                  <a:latin typeface="+mn-ea"/>
                </a:rPr>
                <a:t>年议程行动计划。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89312" y="2780458"/>
            <a:ext cx="6752193" cy="707886"/>
            <a:chOff x="5289312" y="2555862"/>
            <a:chExt cx="6752193" cy="707886"/>
          </a:xfrm>
        </p:grpSpPr>
        <p:sp>
          <p:nvSpPr>
            <p:cNvPr id="26" name="椭圆 25"/>
            <p:cNvSpPr/>
            <p:nvPr/>
          </p:nvSpPr>
          <p:spPr>
            <a:xfrm>
              <a:off x="5289312" y="2555862"/>
              <a:ext cx="426261" cy="426262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715573" y="2555862"/>
              <a:ext cx="63259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规划对接：</a:t>
              </a:r>
              <a:r>
                <a:rPr lang="zh-CN" altLang="en-US" sz="2000" dirty="0">
                  <a:latin typeface="+mn-ea"/>
                </a:rPr>
                <a:t>将</a:t>
              </a:r>
              <a:r>
                <a:rPr lang="en-US" altLang="zh-CN" sz="2000" dirty="0">
                  <a:latin typeface="+mn-ea"/>
                </a:rPr>
                <a:t>17</a:t>
              </a:r>
              <a:r>
                <a:rPr lang="zh-CN" altLang="en-US" sz="2000" dirty="0">
                  <a:latin typeface="+mn-ea"/>
                </a:rPr>
                <a:t>个目标和</a:t>
              </a:r>
              <a:r>
                <a:rPr lang="en-US" altLang="zh-CN" sz="2000" dirty="0">
                  <a:latin typeface="+mn-ea"/>
                </a:rPr>
                <a:t>169</a:t>
              </a:r>
              <a:r>
                <a:rPr lang="zh-CN" altLang="en-US" sz="2000" dirty="0">
                  <a:latin typeface="+mn-ea"/>
                </a:rPr>
                <a:t>个具体目标纳入国家发展五年行动规划，并在专项规划中予以细化、统筹和衔接。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289312" y="3868444"/>
            <a:ext cx="6752193" cy="707886"/>
            <a:chOff x="5289312" y="3446316"/>
            <a:chExt cx="6752193" cy="707886"/>
          </a:xfrm>
        </p:grpSpPr>
        <p:sp>
          <p:nvSpPr>
            <p:cNvPr id="28" name="椭圆 27"/>
            <p:cNvSpPr/>
            <p:nvPr/>
          </p:nvSpPr>
          <p:spPr>
            <a:xfrm>
              <a:off x="5289312" y="3446316"/>
              <a:ext cx="426261" cy="426262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15573" y="3446316"/>
              <a:ext cx="63259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制度保证：</a:t>
              </a:r>
              <a:r>
                <a:rPr lang="zh-CN" altLang="en-US" sz="2000" dirty="0">
                  <a:latin typeface="+mn-ea"/>
                </a:rPr>
                <a:t>建立由</a:t>
              </a:r>
              <a:r>
                <a:rPr lang="en-US" altLang="zh-CN" sz="2000" dirty="0">
                  <a:latin typeface="+mn-ea"/>
                </a:rPr>
                <a:t>45</a:t>
              </a:r>
              <a:r>
                <a:rPr lang="zh-CN" altLang="en-US" sz="2000" dirty="0">
                  <a:latin typeface="+mn-ea"/>
                </a:rPr>
                <a:t>个部门组成的部际协调机制，将</a:t>
              </a:r>
              <a:r>
                <a:rPr lang="en-US" altLang="zh-CN" sz="2000" dirty="0">
                  <a:latin typeface="+mn-ea"/>
                </a:rPr>
                <a:t>169</a:t>
              </a:r>
              <a:r>
                <a:rPr lang="zh-CN" altLang="en-US" sz="2000" dirty="0">
                  <a:latin typeface="+mn-ea"/>
                </a:rPr>
                <a:t>个具体目标分配到具体部门，明确职责。</a:t>
              </a:r>
              <a:endParaRPr lang="zh-CN" altLang="en-US" sz="2000" dirty="0">
                <a:latin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289312" y="4956431"/>
            <a:ext cx="6752193" cy="707886"/>
            <a:chOff x="5289312" y="4298205"/>
            <a:chExt cx="6752193" cy="707886"/>
          </a:xfrm>
        </p:grpSpPr>
        <p:sp>
          <p:nvSpPr>
            <p:cNvPr id="32" name="椭圆 31"/>
            <p:cNvSpPr/>
            <p:nvPr/>
          </p:nvSpPr>
          <p:spPr>
            <a:xfrm>
              <a:off x="5289312" y="4298205"/>
              <a:ext cx="426261" cy="426262"/>
            </a:xfrm>
            <a:prstGeom prst="ellipse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715573" y="4298205"/>
              <a:ext cx="632593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进展共享：</a:t>
              </a:r>
              <a:r>
                <a:rPr lang="zh-CN" altLang="en-US" sz="2000" dirty="0">
                  <a:latin typeface="+mn-ea"/>
                </a:rPr>
                <a:t>积极参与国别自愿陈述，定期发布</a:t>
              </a:r>
              <a:r>
                <a:rPr lang="en-US" altLang="zh-CN" sz="2000" dirty="0">
                  <a:latin typeface="+mn-ea"/>
                </a:rPr>
                <a:t>《</a:t>
              </a:r>
              <a:r>
                <a:rPr lang="zh-CN" altLang="en-US" sz="2000" dirty="0">
                  <a:latin typeface="+mn-ea"/>
                </a:rPr>
                <a:t>中国落实</a:t>
              </a:r>
              <a:r>
                <a:rPr lang="en-US" altLang="zh-CN" sz="2000" dirty="0">
                  <a:latin typeface="+mn-ea"/>
                </a:rPr>
                <a:t>2030</a:t>
              </a:r>
              <a:r>
                <a:rPr lang="zh-CN" altLang="en-US" sz="2000" dirty="0">
                  <a:latin typeface="+mn-ea"/>
                </a:rPr>
                <a:t>年议程进展报告</a:t>
              </a:r>
              <a:r>
                <a:rPr lang="en-US" altLang="zh-CN" sz="2000" dirty="0">
                  <a:latin typeface="+mn-ea"/>
                </a:rPr>
                <a:t>》</a:t>
              </a:r>
              <a:r>
                <a:rPr lang="zh-CN" altLang="en-US" sz="2000" dirty="0">
                  <a:latin typeface="+mn-ea"/>
                </a:rPr>
                <a:t>等进展文件。</a:t>
              </a:r>
              <a:endParaRPr lang="zh-CN" altLang="en-US" sz="2000" dirty="0">
                <a:latin typeface="+mn-ea"/>
              </a:endParaRP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741" y="923728"/>
            <a:ext cx="4665228" cy="3178186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1103158" y="4094135"/>
            <a:ext cx="29523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</a:t>
            </a:r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月</a:t>
            </a:r>
            <a:r>
              <a:rPr lang="en-US" altLang="zh-CN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</a:t>
            </a:r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日</a:t>
            </a:r>
            <a:endParaRPr lang="en-US" altLang="zh-CN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ctr"/>
            <a:r>
              <a:rPr lang="zh-CN" altLang="en-US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“联合国可持续发展峰会”</a:t>
            </a:r>
            <a:endParaRPr lang="zh-CN" altLang="en-US" b="1" dirty="0">
              <a:solidFill>
                <a:srgbClr val="00206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03379" y="4724830"/>
            <a:ext cx="4737794" cy="950063"/>
            <a:chOff x="4412144" y="795459"/>
            <a:chExt cx="4083783" cy="1062554"/>
          </a:xfrm>
        </p:grpSpPr>
        <p:sp>
          <p:nvSpPr>
            <p:cNvPr id="43" name="矩形 42"/>
            <p:cNvSpPr/>
            <p:nvPr/>
          </p:nvSpPr>
          <p:spPr>
            <a:xfrm>
              <a:off x="4481413" y="795459"/>
              <a:ext cx="4014514" cy="1050726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 defTabSz="121856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412144" y="842569"/>
              <a:ext cx="4067944" cy="10154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习近平主席</a:t>
              </a:r>
              <a:endParaRPr lang="en-US" altLang="zh-CN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rgbClr val="00206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与世界各国领导人共同签署</a:t>
              </a:r>
              <a:endParaRPr lang="zh-CN" altLang="en-US" sz="2400" b="1" dirty="0">
                <a:solidFill>
                  <a:srgbClr val="00206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2212534" y="5815845"/>
            <a:ext cx="7766932" cy="829945"/>
            <a:chOff x="668054" y="5885699"/>
            <a:chExt cx="7766932" cy="829945"/>
          </a:xfrm>
        </p:grpSpPr>
        <p:sp>
          <p:nvSpPr>
            <p:cNvPr id="46" name="矩形 45"/>
            <p:cNvSpPr/>
            <p:nvPr/>
          </p:nvSpPr>
          <p:spPr>
            <a:xfrm>
              <a:off x="827217" y="5885699"/>
              <a:ext cx="7427240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Aft>
                  <a:spcPts val="600"/>
                </a:spcAft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习近平主席在峰会上宣布，中国将以落实联合国</a:t>
              </a:r>
              <a:r>
                <a:rPr lang="en-US" altLang="zh-CN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2030</a:t>
              </a: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年发展议程为己任，推动全球发展事业不断向前发展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7" name="Chevron 82"/>
            <p:cNvSpPr/>
            <p:nvPr/>
          </p:nvSpPr>
          <p:spPr>
            <a:xfrm flipH="1">
              <a:off x="668054" y="5924857"/>
              <a:ext cx="258193" cy="720000"/>
            </a:xfrm>
            <a:prstGeom prst="chevron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Chevron 28"/>
            <p:cNvSpPr/>
            <p:nvPr/>
          </p:nvSpPr>
          <p:spPr>
            <a:xfrm>
              <a:off x="8176793" y="5924857"/>
              <a:ext cx="258193" cy="720000"/>
            </a:xfrm>
            <a:prstGeom prst="chevron">
              <a:avLst/>
            </a:prstGeom>
            <a:solidFill>
              <a:srgbClr val="E6001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25400"/>
            <a:ext cx="3455469" cy="942846"/>
            <a:chOff x="-1" y="72395"/>
            <a:chExt cx="6248401" cy="942846"/>
          </a:xfrm>
        </p:grpSpPr>
        <p:sp>
          <p:nvSpPr>
            <p:cNvPr id="20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战略部署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24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Strategic Deployment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56" name="直接连接符 3"/>
          <p:cNvSpPr>
            <a:spLocks noChangeShapeType="1"/>
          </p:cNvSpPr>
          <p:nvPr/>
        </p:nvSpPr>
        <p:spPr bwMode="auto">
          <a:xfrm>
            <a:off x="183146" y="2260563"/>
            <a:ext cx="11747713" cy="0"/>
          </a:xfrm>
          <a:prstGeom prst="line">
            <a:avLst/>
          </a:prstGeom>
          <a:noFill/>
          <a:ln w="9525">
            <a:solidFill>
              <a:srgbClr val="1B2153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3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401942" y="1045471"/>
            <a:ext cx="3633438" cy="5127156"/>
            <a:chOff x="3785181" y="1359091"/>
            <a:chExt cx="3633438" cy="5127156"/>
          </a:xfrm>
        </p:grpSpPr>
        <p:sp>
          <p:nvSpPr>
            <p:cNvPr id="157" name="Diamond 153"/>
            <p:cNvSpPr>
              <a:spLocks noChangeArrowheads="1"/>
            </p:cNvSpPr>
            <p:nvPr/>
          </p:nvSpPr>
          <p:spPr bwMode="auto">
            <a:xfrm>
              <a:off x="5065882" y="2027579"/>
              <a:ext cx="1072036" cy="110947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425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文本框 19"/>
            <p:cNvSpPr>
              <a:spLocks noChangeArrowheads="1"/>
            </p:cNvSpPr>
            <p:nvPr/>
          </p:nvSpPr>
          <p:spPr bwMode="auto">
            <a:xfrm>
              <a:off x="4957333" y="2335920"/>
              <a:ext cx="1289135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390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2016.04</a:t>
              </a:r>
              <a:endParaRPr lang="zh-CN" altLang="en-US" sz="239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3785181" y="3181368"/>
              <a:ext cx="3633438" cy="3304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dk1"/>
                  </a:solidFill>
                </a:rPr>
                <a:t>建立由</a:t>
              </a:r>
              <a:r>
                <a:rPr lang="en-US" altLang="zh-CN" dirty="0">
                  <a:solidFill>
                    <a:schemeClr val="dk1"/>
                  </a:solidFill>
                </a:rPr>
                <a:t>43</a:t>
              </a:r>
              <a:r>
                <a:rPr lang="zh-CN" altLang="en-US" dirty="0">
                  <a:solidFill>
                    <a:schemeClr val="dk1"/>
                  </a:solidFill>
                </a:rPr>
                <a:t>家政府部门组成的落实工作国内协调机制，初步将</a:t>
              </a:r>
              <a:r>
                <a:rPr lang="en-US" altLang="zh-CN" dirty="0">
                  <a:solidFill>
                    <a:schemeClr val="dk1"/>
                  </a:solidFill>
                </a:rPr>
                <a:t>SDGs</a:t>
              </a:r>
              <a:r>
                <a:rPr lang="zh-CN" altLang="en-US" dirty="0">
                  <a:solidFill>
                    <a:schemeClr val="dk1"/>
                  </a:solidFill>
                </a:rPr>
                <a:t>本地化，确定了消除贫困和饥饿、保持经济增长、推动工业化进程、完善社会保障和服务、维护公平正义、加强环境保护、积极应对气候变化、有效利用能源资源、改进国家治理等重点领域和优先方向，并明确落实途径。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4213195" y="1359091"/>
              <a:ext cx="277741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发布</a:t>
              </a:r>
              <a:r>
                <a: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《</a:t>
              </a:r>
              <a:r>
                <a:rPr lang="zh-CN" altLang="en-US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落实</a:t>
              </a:r>
              <a:r>
                <a: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2030</a:t>
              </a:r>
              <a:r>
                <a:rPr lang="zh-CN" altLang="en-US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年可持续议程中方立场文件</a:t>
              </a:r>
              <a:r>
                <a: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》</a:t>
              </a:r>
              <a:endPara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580024" y="1183970"/>
            <a:ext cx="3633438" cy="4988657"/>
            <a:chOff x="7138686" y="1497590"/>
            <a:chExt cx="3633438" cy="4988657"/>
          </a:xfrm>
        </p:grpSpPr>
        <p:sp>
          <p:nvSpPr>
            <p:cNvPr id="161" name="Diamond 152"/>
            <p:cNvSpPr>
              <a:spLocks noChangeArrowheads="1"/>
            </p:cNvSpPr>
            <p:nvPr/>
          </p:nvSpPr>
          <p:spPr bwMode="auto">
            <a:xfrm>
              <a:off x="8371116" y="1977099"/>
              <a:ext cx="1168578" cy="1178850"/>
            </a:xfrm>
            <a:prstGeom prst="diamond">
              <a:avLst/>
            </a:prstGeom>
            <a:solidFill>
              <a:srgbClr val="1B215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425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文本框 19"/>
            <p:cNvSpPr>
              <a:spLocks noChangeArrowheads="1"/>
            </p:cNvSpPr>
            <p:nvPr/>
          </p:nvSpPr>
          <p:spPr bwMode="auto">
            <a:xfrm>
              <a:off x="8310838" y="2320127"/>
              <a:ext cx="1289135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390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2016.07</a:t>
              </a:r>
              <a:endParaRPr lang="zh-CN" altLang="en-US" sz="239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7138686" y="3181368"/>
              <a:ext cx="3633438" cy="3304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dk1"/>
                  </a:solidFill>
                </a:rPr>
                <a:t>再次明确在落实</a:t>
              </a:r>
              <a:r>
                <a:rPr lang="en-US" altLang="zh-CN" dirty="0">
                  <a:solidFill>
                    <a:schemeClr val="dk1"/>
                  </a:solidFill>
                </a:rPr>
                <a:t>《2030</a:t>
              </a:r>
              <a:r>
                <a:rPr lang="zh-CN" altLang="en-US" dirty="0">
                  <a:solidFill>
                    <a:schemeClr val="dk1"/>
                  </a:solidFill>
                </a:rPr>
                <a:t>年议程</a:t>
              </a:r>
              <a:r>
                <a:rPr lang="en-US" altLang="zh-CN" dirty="0">
                  <a:solidFill>
                    <a:schemeClr val="dk1"/>
                  </a:solidFill>
                </a:rPr>
                <a:t>》</a:t>
              </a:r>
              <a:r>
                <a:rPr lang="zh-CN" altLang="en-US" dirty="0">
                  <a:solidFill>
                    <a:schemeClr val="dk1"/>
                  </a:solidFill>
                </a:rPr>
                <a:t>中优先关注的</a:t>
              </a:r>
              <a:r>
                <a:rPr lang="en-US" altLang="zh-CN" dirty="0">
                  <a:solidFill>
                    <a:schemeClr val="dk1"/>
                  </a:solidFill>
                </a:rPr>
                <a:t>9</a:t>
              </a:r>
              <a:r>
                <a:rPr lang="zh-CN" altLang="en-US" dirty="0">
                  <a:solidFill>
                    <a:schemeClr val="dk1"/>
                  </a:solidFill>
                </a:rPr>
                <a:t>个重点领域，并制定一系列的具体发展战略，包括</a:t>
              </a:r>
              <a:r>
                <a:rPr lang="en-US" altLang="zh-CN" dirty="0">
                  <a:solidFill>
                    <a:schemeClr val="dk1"/>
                  </a:solidFill>
                </a:rPr>
                <a:t>《</a:t>
              </a:r>
              <a:r>
                <a:rPr lang="zh-CN" altLang="en-US" dirty="0">
                  <a:solidFill>
                    <a:schemeClr val="dk1"/>
                  </a:solidFill>
                </a:rPr>
                <a:t>国家创新驱动发展战略纲要</a:t>
              </a:r>
              <a:r>
                <a:rPr lang="en-US" altLang="zh-CN" dirty="0">
                  <a:solidFill>
                    <a:schemeClr val="dk1"/>
                  </a:solidFill>
                </a:rPr>
                <a:t>》《</a:t>
              </a:r>
              <a:r>
                <a:rPr lang="zh-CN" altLang="en-US" dirty="0">
                  <a:solidFill>
                    <a:schemeClr val="dk1"/>
                  </a:solidFill>
                </a:rPr>
                <a:t>全国农业可持续发展规划（</a:t>
              </a:r>
              <a:r>
                <a:rPr lang="en-US" altLang="zh-CN" dirty="0">
                  <a:solidFill>
                    <a:schemeClr val="dk1"/>
                  </a:solidFill>
                </a:rPr>
                <a:t>2015-2030</a:t>
              </a:r>
              <a:r>
                <a:rPr lang="zh-CN" altLang="en-US" dirty="0">
                  <a:solidFill>
                    <a:schemeClr val="dk1"/>
                  </a:solidFill>
                </a:rPr>
                <a:t>年）</a:t>
              </a:r>
              <a:r>
                <a:rPr lang="en-US" altLang="zh-CN" dirty="0">
                  <a:solidFill>
                    <a:schemeClr val="dk1"/>
                  </a:solidFill>
                </a:rPr>
                <a:t>》《“</a:t>
              </a:r>
              <a:r>
                <a:rPr lang="zh-CN" altLang="en-US" dirty="0">
                  <a:solidFill>
                    <a:schemeClr val="dk1"/>
                  </a:solidFill>
                </a:rPr>
                <a:t>健康中国</a:t>
              </a:r>
              <a:r>
                <a:rPr lang="en-US" altLang="zh-CN" dirty="0">
                  <a:solidFill>
                    <a:schemeClr val="dk1"/>
                  </a:solidFill>
                </a:rPr>
                <a:t>2030”</a:t>
              </a:r>
              <a:r>
                <a:rPr lang="zh-CN" altLang="en-US" dirty="0">
                  <a:solidFill>
                    <a:schemeClr val="dk1"/>
                  </a:solidFill>
                </a:rPr>
                <a:t>规划纲要</a:t>
              </a:r>
              <a:r>
                <a:rPr lang="en-US" altLang="zh-CN" dirty="0">
                  <a:solidFill>
                    <a:schemeClr val="dk1"/>
                  </a:solidFill>
                </a:rPr>
                <a:t>》《</a:t>
              </a:r>
              <a:r>
                <a:rPr lang="zh-CN" altLang="en-US" dirty="0">
                  <a:solidFill>
                    <a:schemeClr val="dk1"/>
                  </a:solidFill>
                </a:rPr>
                <a:t>中国生物多样性保护战略与行动计划（</a:t>
              </a:r>
              <a:r>
                <a:rPr lang="en-US" altLang="zh-CN" dirty="0">
                  <a:solidFill>
                    <a:schemeClr val="dk1"/>
                  </a:solidFill>
                </a:rPr>
                <a:t>2015-2030</a:t>
              </a:r>
              <a:r>
                <a:rPr lang="zh-CN" altLang="en-US" dirty="0">
                  <a:solidFill>
                    <a:schemeClr val="dk1"/>
                  </a:solidFill>
                </a:rPr>
                <a:t>年）等。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7347616" y="1497590"/>
              <a:ext cx="3215579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0" algn="ctr"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rPr>
                <a:t>参加联合国首轮国别自愿陈述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6" name="组合 185"/>
          <p:cNvGrpSpPr/>
          <p:nvPr/>
        </p:nvGrpSpPr>
        <p:grpSpPr>
          <a:xfrm>
            <a:off x="8758106" y="1056427"/>
            <a:ext cx="2859460" cy="3871859"/>
            <a:chOff x="9847617" y="975687"/>
            <a:chExt cx="2859460" cy="3871859"/>
          </a:xfrm>
        </p:grpSpPr>
        <p:sp>
          <p:nvSpPr>
            <p:cNvPr id="185" name="Diamond 153"/>
            <p:cNvSpPr>
              <a:spLocks noChangeArrowheads="1"/>
            </p:cNvSpPr>
            <p:nvPr/>
          </p:nvSpPr>
          <p:spPr bwMode="auto">
            <a:xfrm>
              <a:off x="10741329" y="1703570"/>
              <a:ext cx="1072036" cy="110947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425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80" name="组合 179"/>
            <p:cNvGrpSpPr/>
            <p:nvPr/>
          </p:nvGrpSpPr>
          <p:grpSpPr>
            <a:xfrm>
              <a:off x="9847617" y="975687"/>
              <a:ext cx="2859460" cy="3871859"/>
              <a:chOff x="454672" y="1283429"/>
              <a:chExt cx="2859460" cy="3871859"/>
            </a:xfrm>
          </p:grpSpPr>
          <p:sp>
            <p:nvSpPr>
              <p:cNvPr id="181" name="TextBox 1"/>
              <p:cNvSpPr txBox="1"/>
              <p:nvPr/>
            </p:nvSpPr>
            <p:spPr>
              <a:xfrm>
                <a:off x="624448" y="3290803"/>
                <a:ext cx="2519908" cy="186448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r>
                  <a:rPr lang="zh-CN" altLang="en-US" dirty="0">
                    <a:solidFill>
                      <a:schemeClr val="dk1"/>
                    </a:solidFill>
                  </a:rPr>
                  <a:t>介绍中国落实</a:t>
                </a:r>
                <a:r>
                  <a:rPr lang="en-US" altLang="zh-CN" dirty="0">
                    <a:solidFill>
                      <a:schemeClr val="dk1"/>
                    </a:solidFill>
                  </a:rPr>
                  <a:t>《2030</a:t>
                </a:r>
                <a:r>
                  <a:rPr lang="zh-CN" altLang="en-US" dirty="0">
                    <a:solidFill>
                      <a:schemeClr val="dk1"/>
                    </a:solidFill>
                  </a:rPr>
                  <a:t>年议程</a:t>
                </a:r>
                <a:r>
                  <a:rPr lang="en-US" altLang="zh-CN" dirty="0">
                    <a:solidFill>
                      <a:schemeClr val="dk1"/>
                    </a:solidFill>
                  </a:rPr>
                  <a:t>》</a:t>
                </a:r>
                <a:r>
                  <a:rPr lang="zh-CN" altLang="en-US" dirty="0">
                    <a:solidFill>
                      <a:schemeClr val="dk1"/>
                    </a:solidFill>
                  </a:rPr>
                  <a:t>的指导思想及总体原则、落实工作总体路径、</a:t>
                </a:r>
                <a:r>
                  <a:rPr lang="en-US" altLang="zh-CN" dirty="0">
                    <a:solidFill>
                      <a:schemeClr val="dk1"/>
                    </a:solidFill>
                  </a:rPr>
                  <a:t>17</a:t>
                </a:r>
                <a:r>
                  <a:rPr lang="zh-CN" altLang="en-US" dirty="0">
                    <a:solidFill>
                      <a:schemeClr val="dk1"/>
                    </a:solidFill>
                  </a:rPr>
                  <a:t>项可持续发展目标落实方案等部分。</a:t>
                </a:r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183" name="文本框 19"/>
              <p:cNvSpPr>
                <a:spLocks noChangeArrowheads="1"/>
              </p:cNvSpPr>
              <p:nvPr/>
            </p:nvSpPr>
            <p:spPr bwMode="auto">
              <a:xfrm>
                <a:off x="1239835" y="2320127"/>
                <a:ext cx="1289135" cy="460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1219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1219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1219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1219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2390" b="1" dirty="0">
                    <a:solidFill>
                      <a:schemeClr val="bg1"/>
                    </a:solidFill>
                    <a:ea typeface="微软雅黑" panose="020B0503020204020204" pitchFamily="34" charset="-122"/>
                    <a:sym typeface="Arial" panose="020B0604020202020204" pitchFamily="34" charset="0"/>
                  </a:rPr>
                  <a:t>2016.09</a:t>
                </a:r>
                <a:endParaRPr lang="zh-CN" altLang="en-US" sz="2390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文本框 183"/>
              <p:cNvSpPr txBox="1"/>
              <p:nvPr/>
            </p:nvSpPr>
            <p:spPr>
              <a:xfrm>
                <a:off x="454672" y="1283429"/>
                <a:ext cx="2859460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华文中宋" panose="02010600040101010101" pitchFamily="2" charset="-122"/>
                    <a:sym typeface="Arial" panose="020B0604020202020204" pitchFamily="34" charset="0"/>
                  </a:rPr>
                  <a:t>发布</a:t>
                </a:r>
                <a:r>
                  <a:rPr lang="en-US" altLang="zh-CN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华文中宋" panose="02010600040101010101" pitchFamily="2" charset="-122"/>
                    <a:sym typeface="Arial" panose="020B0604020202020204" pitchFamily="34" charset="0"/>
                  </a:rPr>
                  <a:t>《</a:t>
                </a: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华文中宋" panose="02010600040101010101" pitchFamily="2" charset="-122"/>
                    <a:sym typeface="Arial" panose="020B0604020202020204" pitchFamily="34" charset="0"/>
                  </a:rPr>
                  <a:t>落实联合国</a:t>
                </a:r>
                <a:r>
                  <a:rPr lang="en-US" altLang="zh-CN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华文中宋" panose="02010600040101010101" pitchFamily="2" charset="-122"/>
                    <a:sym typeface="Arial" panose="020B0604020202020204" pitchFamily="34" charset="0"/>
                  </a:rPr>
                  <a:t>2030</a:t>
                </a:r>
                <a:r>
                  <a:rPr lang="zh-CN" altLang="en-US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华文中宋" panose="02010600040101010101" pitchFamily="2" charset="-122"/>
                    <a:sym typeface="Arial" panose="020B0604020202020204" pitchFamily="34" charset="0"/>
                  </a:rPr>
                  <a:t>年可持续发展议程国别方案</a:t>
                </a:r>
                <a:r>
                  <a:rPr lang="en-US" altLang="zh-CN" sz="1800" dirty="0">
                    <a:latin typeface="Arial" panose="020B0604020202020204" pitchFamily="34" charset="0"/>
                    <a:ea typeface="微软雅黑" panose="020B0503020204020204" pitchFamily="34" charset="-122"/>
                    <a:cs typeface="华文中宋" panose="02010600040101010101" pitchFamily="2" charset="-122"/>
                    <a:sym typeface="Arial" panose="020B0604020202020204" pitchFamily="34" charset="0"/>
                  </a:rPr>
                  <a:t>》</a:t>
                </a:r>
                <a:endPara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6" name="直接连接符 3"/>
          <p:cNvSpPr>
            <a:spLocks noChangeShapeType="1"/>
          </p:cNvSpPr>
          <p:nvPr/>
        </p:nvSpPr>
        <p:spPr bwMode="auto">
          <a:xfrm>
            <a:off x="183146" y="2266441"/>
            <a:ext cx="11747713" cy="0"/>
          </a:xfrm>
          <a:prstGeom prst="line">
            <a:avLst/>
          </a:prstGeom>
          <a:noFill/>
          <a:ln w="9525">
            <a:solidFill>
              <a:srgbClr val="1B2153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39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78" name="组合 177"/>
          <p:cNvGrpSpPr/>
          <p:nvPr/>
        </p:nvGrpSpPr>
        <p:grpSpPr>
          <a:xfrm>
            <a:off x="136472" y="1051349"/>
            <a:ext cx="3870536" cy="4767058"/>
            <a:chOff x="4148524" y="1359091"/>
            <a:chExt cx="3870536" cy="4767058"/>
          </a:xfrm>
        </p:grpSpPr>
        <p:sp>
          <p:nvSpPr>
            <p:cNvPr id="157" name="Diamond 153"/>
            <p:cNvSpPr>
              <a:spLocks noChangeArrowheads="1"/>
            </p:cNvSpPr>
            <p:nvPr/>
          </p:nvSpPr>
          <p:spPr bwMode="auto">
            <a:xfrm>
              <a:off x="5547774" y="2027579"/>
              <a:ext cx="1072036" cy="110947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425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8" name="文本框 19"/>
            <p:cNvSpPr>
              <a:spLocks noChangeArrowheads="1"/>
            </p:cNvSpPr>
            <p:nvPr/>
          </p:nvSpPr>
          <p:spPr bwMode="auto">
            <a:xfrm>
              <a:off x="5439225" y="2335920"/>
              <a:ext cx="1289135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390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2016.09</a:t>
              </a:r>
              <a:endParaRPr lang="zh-CN" altLang="en-US" sz="239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4335344" y="3181368"/>
              <a:ext cx="3496897" cy="29447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R="0" lvl="0" indent="0"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dirty="0">
                  <a:solidFill>
                    <a:schemeClr val="dk1"/>
                  </a:solidFill>
                </a:rPr>
                <a:t>利用主办</a:t>
              </a:r>
              <a:r>
                <a:rPr lang="en-US" altLang="zh-CN" dirty="0">
                  <a:solidFill>
                    <a:schemeClr val="dk1"/>
                  </a:solidFill>
                </a:rPr>
                <a:t>2016</a:t>
              </a:r>
              <a:r>
                <a:rPr lang="zh-CN" altLang="en-US" dirty="0">
                  <a:solidFill>
                    <a:schemeClr val="dk1"/>
                  </a:solidFill>
                </a:rPr>
                <a:t>年二十国集团杭州峰会的契机，中国将包容和联动式发展列为峰会的</a:t>
              </a:r>
              <a:r>
                <a:rPr lang="en-US" altLang="zh-CN" dirty="0">
                  <a:solidFill>
                    <a:schemeClr val="dk1"/>
                  </a:solidFill>
                </a:rPr>
                <a:t>4</a:t>
              </a:r>
              <a:r>
                <a:rPr lang="zh-CN" altLang="en-US" dirty="0">
                  <a:solidFill>
                    <a:schemeClr val="dk1"/>
                  </a:solidFill>
                </a:rPr>
                <a:t>个重点议题之一，重点讨论落实</a:t>
              </a:r>
              <a:r>
                <a:rPr lang="en-US" altLang="zh-CN" dirty="0">
                  <a:solidFill>
                    <a:schemeClr val="dk1"/>
                  </a:solidFill>
                </a:rPr>
                <a:t>《2030</a:t>
              </a:r>
              <a:r>
                <a:rPr lang="zh-CN" altLang="en-US" dirty="0">
                  <a:solidFill>
                    <a:schemeClr val="dk1"/>
                  </a:solidFill>
                </a:rPr>
                <a:t>年议程</a:t>
              </a:r>
              <a:r>
                <a:rPr lang="en-US" altLang="zh-CN" dirty="0">
                  <a:solidFill>
                    <a:schemeClr val="dk1"/>
                  </a:solidFill>
                </a:rPr>
                <a:t>》</a:t>
              </a:r>
              <a:r>
                <a:rPr lang="zh-CN" altLang="en-US" dirty="0">
                  <a:solidFill>
                    <a:schemeClr val="dk1"/>
                  </a:solidFill>
                </a:rPr>
                <a:t>等问题，首次将发展问题全面纳入领导人级别的全球宏观经济政策协调框架，并摆在突出位置。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74" name="文本框 173"/>
            <p:cNvSpPr txBox="1"/>
            <p:nvPr/>
          </p:nvSpPr>
          <p:spPr>
            <a:xfrm>
              <a:off x="4148524" y="1359091"/>
              <a:ext cx="3870536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推动制定</a:t>
              </a:r>
              <a:r>
                <a: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《</a:t>
              </a:r>
              <a:r>
                <a:rPr lang="zh-CN" altLang="en-US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二十国集团落实</a:t>
              </a:r>
              <a:r>
                <a: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2030</a:t>
              </a:r>
              <a:r>
                <a:rPr lang="zh-CN" altLang="en-US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年可持续发展议程行动计划</a:t>
              </a:r>
              <a:r>
                <a:rPr lang="en-US" altLang="zh-CN" sz="1800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》</a:t>
              </a:r>
              <a:endPara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281536" y="1045246"/>
            <a:ext cx="3709870" cy="4413062"/>
            <a:chOff x="8908163" y="1352988"/>
            <a:chExt cx="3709870" cy="4413062"/>
          </a:xfrm>
        </p:grpSpPr>
        <p:sp>
          <p:nvSpPr>
            <p:cNvPr id="161" name="Diamond 152"/>
            <p:cNvSpPr>
              <a:spLocks noChangeArrowheads="1"/>
            </p:cNvSpPr>
            <p:nvPr/>
          </p:nvSpPr>
          <p:spPr bwMode="auto">
            <a:xfrm>
              <a:off x="10178809" y="1977099"/>
              <a:ext cx="1168578" cy="1178850"/>
            </a:xfrm>
            <a:prstGeom prst="diamond">
              <a:avLst/>
            </a:prstGeom>
            <a:solidFill>
              <a:srgbClr val="1B2153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425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3" name="文本框 19"/>
            <p:cNvSpPr>
              <a:spLocks noChangeArrowheads="1"/>
            </p:cNvSpPr>
            <p:nvPr/>
          </p:nvSpPr>
          <p:spPr bwMode="auto">
            <a:xfrm>
              <a:off x="10118531" y="2320127"/>
              <a:ext cx="1289135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390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2016.09</a:t>
              </a:r>
              <a:endParaRPr lang="zh-CN" altLang="en-US" sz="239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8956290" y="3181368"/>
              <a:ext cx="3613616" cy="25846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dk1"/>
                  </a:solidFill>
                </a:rPr>
                <a:t>提出在“十三五”期间，创建</a:t>
              </a:r>
              <a:r>
                <a:rPr lang="en-US" altLang="zh-CN" dirty="0">
                  <a:solidFill>
                    <a:schemeClr val="dk1"/>
                  </a:solidFill>
                </a:rPr>
                <a:t>10</a:t>
              </a:r>
              <a:r>
                <a:rPr lang="zh-CN" altLang="en-US" dirty="0">
                  <a:solidFill>
                    <a:schemeClr val="dk1"/>
                  </a:solidFill>
                </a:rPr>
                <a:t>个左右国家可持续发展议程创新示范区，形成若干可持续发展创新示范的现实样板和典型模式，对国内其他地区可持续发展发挥示范带动效应，对外为其他国家落实</a:t>
              </a:r>
              <a:r>
                <a:rPr lang="en-US" altLang="zh-CN" dirty="0">
                  <a:solidFill>
                    <a:schemeClr val="dk1"/>
                  </a:solidFill>
                </a:rPr>
                <a:t>2030</a:t>
              </a:r>
              <a:r>
                <a:rPr lang="zh-CN" altLang="en-US" dirty="0">
                  <a:solidFill>
                    <a:schemeClr val="dk1"/>
                  </a:solidFill>
                </a:rPr>
                <a:t>年可持续发展议程提供中国经验。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76" name="文本框 175"/>
            <p:cNvSpPr txBox="1"/>
            <p:nvPr/>
          </p:nvSpPr>
          <p:spPr>
            <a:xfrm>
              <a:off x="8908163" y="1352988"/>
              <a:ext cx="370987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0" algn="ctr">
                <a:lnSpc>
                  <a:spcPct val="100000"/>
                </a:lnSpc>
              </a:pP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rPr>
                <a:t>印发</a:t>
              </a:r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</a:rPr>
                <a:t>《</a:t>
              </a: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rPr>
                <a:t>中国落实</a:t>
              </a:r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</a:rPr>
                <a:t>2030</a:t>
              </a: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</a:rPr>
                <a:t>年可持续发展议程创新示范区建设方案</a:t>
              </a:r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</a:rPr>
                <a:t>》</a:t>
              </a:r>
              <a:endParaRPr lang="en-US" altLang="zh-CN" dirty="0"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0" y="25400"/>
            <a:ext cx="3455469" cy="942846"/>
            <a:chOff x="-1" y="72395"/>
            <a:chExt cx="6248401" cy="942846"/>
          </a:xfrm>
        </p:grpSpPr>
        <p:sp>
          <p:nvSpPr>
            <p:cNvPr id="8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战略部署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Strategic Deployment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65934" y="1181095"/>
            <a:ext cx="3870536" cy="4991757"/>
            <a:chOff x="4148524" y="1494490"/>
            <a:chExt cx="3870536" cy="4991757"/>
          </a:xfrm>
        </p:grpSpPr>
        <p:sp>
          <p:nvSpPr>
            <p:cNvPr id="13" name="Diamond 153"/>
            <p:cNvSpPr>
              <a:spLocks noChangeArrowheads="1"/>
            </p:cNvSpPr>
            <p:nvPr/>
          </p:nvSpPr>
          <p:spPr bwMode="auto">
            <a:xfrm>
              <a:off x="5547774" y="2027579"/>
              <a:ext cx="1072036" cy="1109476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zh-CN" sz="4250">
                <a:solidFill>
                  <a:srgbClr val="FFFFFF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9"/>
            <p:cNvSpPr>
              <a:spLocks noChangeArrowheads="1"/>
            </p:cNvSpPr>
            <p:nvPr/>
          </p:nvSpPr>
          <p:spPr bwMode="auto">
            <a:xfrm>
              <a:off x="5439225" y="2335920"/>
              <a:ext cx="1289135" cy="460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defTabSz="1219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2390" b="1" dirty="0">
                  <a:solidFill>
                    <a:schemeClr val="bg1"/>
                  </a:solidFill>
                  <a:ea typeface="微软雅黑" panose="020B0503020204020204" pitchFamily="34" charset="-122"/>
                  <a:sym typeface="Arial" panose="020B0604020202020204" pitchFamily="34" charset="0"/>
                </a:rPr>
                <a:t>2021.09</a:t>
              </a:r>
              <a:endParaRPr lang="zh-CN" altLang="en-US" sz="2390" b="1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98115" y="3181368"/>
              <a:ext cx="3171355" cy="33048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dk1"/>
                  </a:solidFill>
                </a:rPr>
                <a:t>加快落实</a:t>
              </a:r>
              <a:r>
                <a:rPr lang="en-US" altLang="zh-CN" dirty="0">
                  <a:solidFill>
                    <a:schemeClr val="dk1"/>
                  </a:solidFill>
                </a:rPr>
                <a:t>2030</a:t>
              </a:r>
              <a:r>
                <a:rPr lang="zh-CN" altLang="en-US" dirty="0">
                  <a:solidFill>
                    <a:schemeClr val="dk1"/>
                  </a:solidFill>
                </a:rPr>
                <a:t>年可持续发展议程，推 动实现更加强劲、绿色、健康的全球发展， 实现共同可持续发展，构建全球发展共同体。确定减贫、粮食安全、抗疫和疫苗、发展筹资、气候变化和绿色发展、工业化、数字经济、互联互通等重点合作领域。</a:t>
              </a:r>
              <a:endParaRPr lang="zh-CN" altLang="en-US" dirty="0">
                <a:solidFill>
                  <a:schemeClr val="dk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148524" y="1494490"/>
              <a:ext cx="38705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提出</a:t>
              </a:r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《</a:t>
              </a: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全球发展倡议</a:t>
              </a:r>
              <a:r>
                <a:rPr lang="en-US" altLang="zh-CN" dirty="0">
                  <a:latin typeface="Arial" panose="020B0604020202020204" pitchFamily="34" charset="0"/>
                  <a:ea typeface="微软雅黑" panose="020B0503020204020204" pitchFamily="34" charset="-122"/>
                  <a:cs typeface="华文中宋" panose="02010600040101010101" pitchFamily="2" charset="-122"/>
                  <a:sym typeface="Arial" panose="020B0604020202020204" pitchFamily="34" charset="0"/>
                </a:rPr>
                <a:t>》</a:t>
              </a:r>
              <a:endParaRPr lang="en-US" altLang="zh-CN" sz="1800" dirty="0">
                <a:latin typeface="Arial" panose="020B0604020202020204" pitchFamily="34" charset="0"/>
                <a:ea typeface="微软雅黑" panose="020B0503020204020204" pitchFamily="34" charset="-122"/>
                <a:cs typeface="华文中宋" panose="02010600040101010101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9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0" y="25400"/>
            <a:ext cx="3455469" cy="942846"/>
            <a:chOff x="-1" y="72395"/>
            <a:chExt cx="6248401" cy="942846"/>
          </a:xfrm>
        </p:grpSpPr>
        <p:sp>
          <p:nvSpPr>
            <p:cNvPr id="8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战略部署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10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Strategic Deployment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19" name="Pentagon 39"/>
          <p:cNvSpPr/>
          <p:nvPr/>
        </p:nvSpPr>
        <p:spPr>
          <a:xfrm>
            <a:off x="936031" y="1771965"/>
            <a:ext cx="5412298" cy="1461629"/>
          </a:xfrm>
          <a:prstGeom prst="homePlate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1" name="Pentagon 42"/>
          <p:cNvSpPr/>
          <p:nvPr/>
        </p:nvSpPr>
        <p:spPr>
          <a:xfrm>
            <a:off x="939740" y="3440474"/>
            <a:ext cx="4892073" cy="1461629"/>
          </a:xfrm>
          <a:prstGeom prst="homePlate">
            <a:avLst/>
          </a:prstGeom>
          <a:solidFill>
            <a:srgbClr val="164B7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2" name="Pentagon 45"/>
          <p:cNvSpPr/>
          <p:nvPr/>
        </p:nvSpPr>
        <p:spPr>
          <a:xfrm>
            <a:off x="937516" y="5125465"/>
            <a:ext cx="4624953" cy="1461629"/>
          </a:xfrm>
          <a:prstGeom prst="homePlate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3" name="TextBox 59"/>
          <p:cNvSpPr txBox="1"/>
          <p:nvPr/>
        </p:nvSpPr>
        <p:spPr>
          <a:xfrm flipH="1">
            <a:off x="2985604" y="3587366"/>
            <a:ext cx="2435370" cy="1156847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</a:rPr>
              <a:t>就业与经济增长</a:t>
            </a:r>
            <a:endParaRPr lang="en-US" altLang="zh-CN" sz="1600" b="1" dirty="0">
              <a:solidFill>
                <a:srgbClr val="FFFFFF"/>
              </a:solidFill>
              <a:latin typeface="+mn-ea"/>
            </a:endParaRPr>
          </a:p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</a:rPr>
              <a:t>减少不平等</a:t>
            </a:r>
            <a:endParaRPr lang="zh-CN" altLang="en-US" sz="1600" b="1" dirty="0">
              <a:solidFill>
                <a:srgbClr val="FFFFFF"/>
              </a:solidFill>
              <a:latin typeface="+mn-ea"/>
            </a:endParaRPr>
          </a:p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</a:rPr>
              <a:t>可持续消费与生产</a:t>
            </a:r>
            <a:endParaRPr lang="en-US" altLang="zh-CN" sz="16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25" name="TextBox 59"/>
          <p:cNvSpPr txBox="1"/>
          <p:nvPr/>
        </p:nvSpPr>
        <p:spPr>
          <a:xfrm flipH="1">
            <a:off x="1954592" y="5273292"/>
            <a:ext cx="2898704" cy="1156847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净水卫生、可负担能源</a:t>
            </a:r>
            <a:endParaRPr lang="en-US" altLang="zh-CN" sz="1600" b="1" dirty="0">
              <a:solidFill>
                <a:srgbClr val="000000"/>
              </a:solidFill>
              <a:latin typeface="+mn-ea"/>
            </a:endParaRPr>
          </a:p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气候行动、海洋生态</a:t>
            </a:r>
            <a:endParaRPr lang="en-US" altLang="zh-CN" sz="1600" b="1" dirty="0">
              <a:solidFill>
                <a:srgbClr val="000000"/>
              </a:solidFill>
              <a:latin typeface="+mn-ea"/>
            </a:endParaRPr>
          </a:p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陆地生态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26" name="Pentagon 39"/>
          <p:cNvSpPr/>
          <p:nvPr/>
        </p:nvSpPr>
        <p:spPr>
          <a:xfrm flipH="1">
            <a:off x="7567990" y="1736797"/>
            <a:ext cx="1891288" cy="1496795"/>
          </a:xfrm>
          <a:prstGeom prst="homePlate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7" name="Pentagon 42"/>
          <p:cNvSpPr/>
          <p:nvPr/>
        </p:nvSpPr>
        <p:spPr>
          <a:xfrm flipH="1">
            <a:off x="7212430" y="3369038"/>
            <a:ext cx="2261675" cy="1558338"/>
          </a:xfrm>
          <a:prstGeom prst="homePlate">
            <a:avLst/>
          </a:prstGeom>
          <a:solidFill>
            <a:srgbClr val="164B7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8" name="Pentagon 45"/>
          <p:cNvSpPr/>
          <p:nvPr/>
        </p:nvSpPr>
        <p:spPr>
          <a:xfrm flipH="1">
            <a:off x="6722651" y="5106785"/>
            <a:ext cx="2752938" cy="1461629"/>
          </a:xfrm>
          <a:prstGeom prst="homePlate">
            <a:avLst/>
          </a:prstGeom>
          <a:solidFill>
            <a:schemeClr val="tx2">
              <a:lumMod val="20000"/>
              <a:lumOff val="80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29" name="TextBox 59"/>
          <p:cNvSpPr txBox="1"/>
          <p:nvPr/>
        </p:nvSpPr>
        <p:spPr>
          <a:xfrm>
            <a:off x="7719928" y="2146648"/>
            <a:ext cx="1876459" cy="646323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457200" fontAlgn="b">
              <a:spcBef>
                <a:spcPct val="0"/>
              </a:spcBef>
              <a:buFontTx/>
              <a:buNone/>
            </a:pPr>
            <a:r>
              <a:rPr lang="zh-CN" sz="1800" b="1" dirty="0">
                <a:solidFill>
                  <a:srgbClr val="000000"/>
                </a:solidFill>
                <a:latin typeface="+mn-ea"/>
              </a:rPr>
              <a:t>以</a:t>
            </a:r>
            <a:r>
              <a:rPr lang="zh-CN" altLang="en-US" sz="1800" b="1" dirty="0">
                <a:solidFill>
                  <a:srgbClr val="000000"/>
                </a:solidFill>
                <a:latin typeface="+mn-ea"/>
              </a:rPr>
              <a:t>人为本的</a:t>
            </a:r>
            <a:br>
              <a:rPr lang="en-US" altLang="zh-CN" sz="1800" b="1" dirty="0">
                <a:solidFill>
                  <a:srgbClr val="000000"/>
                </a:solidFill>
                <a:latin typeface="+mn-ea"/>
              </a:rPr>
            </a:br>
            <a:r>
              <a:rPr lang="zh-CN" sz="1800" b="1" dirty="0">
                <a:solidFill>
                  <a:srgbClr val="000000"/>
                </a:solidFill>
                <a:latin typeface="+mn-ea"/>
              </a:rPr>
              <a:t>新型城镇化</a:t>
            </a:r>
            <a:endParaRPr lang="zh-CN" sz="18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30" name="TextBox 59"/>
          <p:cNvSpPr txBox="1"/>
          <p:nvPr/>
        </p:nvSpPr>
        <p:spPr>
          <a:xfrm flipH="1">
            <a:off x="2711119" y="1721798"/>
            <a:ext cx="2986608" cy="1526179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消除贫困、消除饥饿、</a:t>
            </a:r>
            <a:br>
              <a:rPr lang="en-US" altLang="zh-CN" sz="1600" b="1" dirty="0">
                <a:solidFill>
                  <a:srgbClr val="000000"/>
                </a:solidFill>
                <a:latin typeface="+mn-ea"/>
              </a:rPr>
            </a:b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健康与福祉、教育品质、</a:t>
            </a:r>
            <a:endParaRPr lang="en-US" altLang="zh-CN" sz="1600" b="1" dirty="0">
              <a:solidFill>
                <a:srgbClr val="000000"/>
              </a:solidFill>
              <a:latin typeface="+mn-ea"/>
            </a:endParaRPr>
          </a:p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性别平等、永续城市、</a:t>
            </a:r>
            <a:endParaRPr lang="en-US" altLang="zh-CN" sz="1600" b="1" dirty="0">
              <a:solidFill>
                <a:srgbClr val="000000"/>
              </a:solidFill>
              <a:latin typeface="+mn-ea"/>
            </a:endParaRPr>
          </a:p>
          <a:p>
            <a:pPr marL="0" lvl="0" indent="0" algn="r" defTabSz="45720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rgbClr val="000000"/>
                </a:solidFill>
                <a:latin typeface="+mn-ea"/>
              </a:rPr>
              <a:t>和平正义制度、全球伙伴</a:t>
            </a:r>
            <a:endParaRPr lang="zh-CN" altLang="en-US" sz="16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453585" y="1767568"/>
            <a:ext cx="1078205" cy="1382501"/>
            <a:chOff x="6083754" y="743122"/>
            <a:chExt cx="924480" cy="798377"/>
          </a:xfrm>
        </p:grpSpPr>
        <p:sp>
          <p:nvSpPr>
            <p:cNvPr id="171" name="Oval 49"/>
            <p:cNvSpPr/>
            <p:nvPr/>
          </p:nvSpPr>
          <p:spPr>
            <a:xfrm>
              <a:off x="6083754" y="743122"/>
              <a:ext cx="924480" cy="798377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284354" y="895303"/>
              <a:ext cx="523281" cy="37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 w="9525" cmpd="sng">
                    <a:solidFill>
                      <a:srgbClr val="4F81BD"/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38100">
                      <a:srgbClr val="4F81BD">
                        <a:alpha val="4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社会</a:t>
              </a:r>
              <a:endParaRPr kumimoji="0" lang="zh-CN" altLang="en-US" b="1" i="0" u="none" strike="noStrike" kern="1200" cap="none" spc="0" normalizeH="0" baseline="0" noProof="0" dirty="0">
                <a:ln w="9525" cmpd="sng">
                  <a:solidFill>
                    <a:srgbClr val="4F81BD"/>
                  </a:solidFill>
                  <a:prstDash val="solid"/>
                </a:ln>
                <a:solidFill>
                  <a:prstClr val="black"/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8" name="组合 127"/>
          <p:cNvGrpSpPr/>
          <p:nvPr/>
        </p:nvGrpSpPr>
        <p:grpSpPr>
          <a:xfrm>
            <a:off x="5594073" y="5174917"/>
            <a:ext cx="1085623" cy="1382501"/>
            <a:chOff x="5256064" y="3067955"/>
            <a:chExt cx="928657" cy="798377"/>
          </a:xfrm>
        </p:grpSpPr>
        <p:sp>
          <p:nvSpPr>
            <p:cNvPr id="169" name="Oval 56"/>
            <p:cNvSpPr/>
            <p:nvPr/>
          </p:nvSpPr>
          <p:spPr>
            <a:xfrm>
              <a:off x="5256064" y="3067955"/>
              <a:ext cx="928657" cy="798377"/>
            </a:xfrm>
            <a:prstGeom prst="ellipse">
              <a:avLst/>
            </a:prstGeom>
            <a:solidFill>
              <a:schemeClr val="tx2">
                <a:lumMod val="20000"/>
                <a:lumOff val="80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70" name="矩形 169"/>
            <p:cNvSpPr/>
            <p:nvPr/>
          </p:nvSpPr>
          <p:spPr>
            <a:xfrm>
              <a:off x="5459367" y="3230237"/>
              <a:ext cx="522056" cy="37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 w="9525" cmpd="sng">
                    <a:solidFill>
                      <a:srgbClr val="4F81BD"/>
                    </a:solidFill>
                    <a:prstDash val="solid"/>
                  </a:ln>
                  <a:solidFill>
                    <a:prstClr val="black"/>
                  </a:solidFill>
                  <a:effectLst>
                    <a:glow rad="38100">
                      <a:srgbClr val="4F81BD">
                        <a:alpha val="4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环境</a:t>
              </a:r>
              <a:endParaRPr kumimoji="0" lang="zh-CN" altLang="en-US" b="1" i="0" u="none" strike="noStrike" kern="1200" cap="none" spc="0" normalizeH="0" baseline="0" noProof="0" dirty="0">
                <a:ln w="9525" cmpd="sng">
                  <a:solidFill>
                    <a:srgbClr val="4F81BD"/>
                  </a:solidFill>
                  <a:prstDash val="solid"/>
                </a:ln>
                <a:solidFill>
                  <a:prstClr val="black"/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093033" y="3467946"/>
            <a:ext cx="1078205" cy="1381404"/>
            <a:chOff x="5774249" y="1924133"/>
            <a:chExt cx="923757" cy="798377"/>
          </a:xfrm>
        </p:grpSpPr>
        <p:sp>
          <p:nvSpPr>
            <p:cNvPr id="164" name="Oval 50"/>
            <p:cNvSpPr/>
            <p:nvPr/>
          </p:nvSpPr>
          <p:spPr>
            <a:xfrm>
              <a:off x="5774249" y="1924133"/>
              <a:ext cx="923757" cy="798377"/>
            </a:xfrm>
            <a:prstGeom prst="ellipse">
              <a:avLst/>
            </a:prstGeom>
            <a:solidFill>
              <a:srgbClr val="164B72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marL="0" marR="0" lvl="0" indent="0" algn="ctr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5975830" y="2090036"/>
              <a:ext cx="527582" cy="373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b="1" i="0" u="none" strike="noStrike" kern="1200" cap="none" spc="0" normalizeH="0" baseline="0" noProof="0" dirty="0">
                  <a:ln w="9525" cmpd="sng">
                    <a:solidFill>
                      <a:srgbClr val="4F81BD"/>
                    </a:solidFill>
                    <a:prstDash val="solid"/>
                  </a:ln>
                  <a:solidFill>
                    <a:schemeClr val="bg1"/>
                  </a:solidFill>
                  <a:effectLst>
                    <a:glow rad="38100">
                      <a:srgbClr val="4F81BD">
                        <a:alpha val="40000"/>
                      </a:srgbClr>
                    </a:glow>
                  </a:effectLst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经济</a:t>
              </a:r>
              <a:endParaRPr kumimoji="0" lang="zh-CN" altLang="en-US" b="1" i="0" u="none" strike="noStrike" kern="1200" cap="none" spc="0" normalizeH="0" baseline="0" noProof="0" dirty="0">
                <a:ln w="9525" cmpd="sng">
                  <a:solidFill>
                    <a:srgbClr val="4F81BD"/>
                  </a:solidFill>
                  <a:prstDash val="solid"/>
                </a:ln>
                <a:solidFill>
                  <a:schemeClr val="bg1"/>
                </a:solidFill>
                <a:effectLst>
                  <a:glow rad="38100">
                    <a:srgbClr val="4F81BD">
                      <a:alpha val="40000"/>
                    </a:srgbClr>
                  </a:glo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149" name="Picture 14" descr="F:\盘1\000未存档\190521我国推进2030议程的进展PPT（黄主任）\图片\2030议程目标素材\SDG1.jpg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58" y="1916688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0" name="Picture 15" descr="F:\盘1\000未存档\190521我国推进2030议程的进展PPT（黄主任）\图片\2030议程目标素材\SDG2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458" y="1916686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1" name="Picture 16" descr="F:\盘1\000未存档\190521我国推进2030议程的进展PPT（黄主任）\图片\2030议程目标素材\SDG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58" y="1916686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2" name="Picture 17" descr="F:\盘1\000未存档\190521我国推进2030议程的进展PPT（黄主任）\图片\2030议程目标素材\SDG4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458" y="1916686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" name="Picture 18" descr="F:\盘1\000未存档\190521我国推进2030议程的进展PPT（黄主任）\图片\2030议程目标素材\SDG5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58" y="2456679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4" name="Picture 24" descr="F:\盘1\000未存档\190521我国推进2030议程的进展PPT（黄主任）\图片\2030议程目标素材\SDG1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458" y="2457776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5" name="Picture 29" descr="F:\盘1\000未存档\190521我国推进2030议程的进展PPT（黄主任）\图片\2030议程目标素材\SDG1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458" y="2456679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2" name="Picture 30" descr="F:\盘1\000未存档\190521我国推进2030议程的进展PPT（黄主任）\图片\2030议程目标素材\SDG17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458" y="2456555"/>
            <a:ext cx="540000" cy="54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6" name="Picture 21" descr="F:\盘1\000未存档\190521我国推进2030议程的进展PPT（黄主任）\图片\2030议程目标素材\SDG8.jpg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96" y="3768732"/>
            <a:ext cx="684000" cy="68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7" name="Picture 22" descr="F:\盘1\000未存档\190521我国推进2030议程的进展PPT（黄主任）\图片\2030议程目标素材\SDG9.jpg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796" y="3768732"/>
            <a:ext cx="684000" cy="68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8" name="Picture 25" descr="F:\盘1\000未存档\190521我国推进2030议程的进展PPT（黄主任）\图片\2030议程目标素材\SDG12.jpg"/>
          <p:cNvPicPr/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796" y="3768454"/>
            <a:ext cx="684000" cy="684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050920" y="5273292"/>
            <a:ext cx="1860924" cy="1240616"/>
            <a:chOff x="1050920" y="5433908"/>
            <a:chExt cx="1620000" cy="1080000"/>
          </a:xfrm>
        </p:grpSpPr>
        <p:pic>
          <p:nvPicPr>
            <p:cNvPr id="140" name="Picture 19" descr="F:\盘1\000未存档\190521我国推进2030议程的进展PPT（黄主任）\图片\2030议程目标素材\SDG6.jpg"/>
            <p:cNvPicPr/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920" y="5433908"/>
              <a:ext cx="540000" cy="54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1" name="Picture 20" descr="F:\盘1\000未存档\190521我国推进2030议程的进展PPT（黄主任）\图片\2030议程目标素材\SDG7.jpg"/>
            <p:cNvPicPr/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920" y="5433908"/>
              <a:ext cx="540000" cy="54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2" name="Picture 26" descr="F:\盘1\000未存档\190521我国推进2030议程的进展PPT（黄主任）\图片\2030议程目标素材\SDG13.jpg"/>
            <p:cNvPicPr/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0920" y="5973908"/>
              <a:ext cx="540000" cy="54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" name="Picture 27" descr="F:\盘1\000未存档\190521我国推进2030议程的进展PPT（黄主任）\图片\2030议程目标素材\SDG14.jpg"/>
            <p:cNvPicPr/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0920" y="5973908"/>
              <a:ext cx="540000" cy="54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4" name="Picture 28" descr="F:\盘1\000未存档\190521我国推进2030议程的进展PPT（黄主任）\图片\2030议程目标素材\SDG15.jpg"/>
            <p:cNvPicPr/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0920" y="5973908"/>
              <a:ext cx="540000" cy="5400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" name="TextBox 59"/>
          <p:cNvSpPr txBox="1"/>
          <p:nvPr/>
        </p:nvSpPr>
        <p:spPr>
          <a:xfrm>
            <a:off x="6822941" y="5516635"/>
            <a:ext cx="3038766" cy="646323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457200" fontAlgn="b">
              <a:spcBef>
                <a:spcPct val="0"/>
              </a:spcBef>
              <a:buFontTx/>
              <a:buNone/>
            </a:pPr>
            <a:r>
              <a:rPr lang="zh-CN" sz="1800" b="1" dirty="0">
                <a:solidFill>
                  <a:srgbClr val="000000"/>
                </a:solidFill>
                <a:latin typeface="+mn-ea"/>
              </a:rPr>
              <a:t>美丽中国、生态文明、</a:t>
            </a:r>
            <a:endParaRPr lang="en-US" altLang="zh-CN" sz="1800" b="1" dirty="0">
              <a:solidFill>
                <a:srgbClr val="000000"/>
              </a:solidFill>
              <a:latin typeface="+mn-ea"/>
            </a:endParaRPr>
          </a:p>
          <a:p>
            <a:pPr marL="0" lvl="0" indent="0" algn="ctr" defTabSz="457200" fontAlgn="b">
              <a:spcBef>
                <a:spcPct val="0"/>
              </a:spcBef>
              <a:buFontTx/>
              <a:buNone/>
            </a:pPr>
            <a:r>
              <a:rPr lang="zh-CN" sz="1800" b="1" dirty="0">
                <a:solidFill>
                  <a:srgbClr val="000000"/>
                </a:solidFill>
                <a:latin typeface="+mn-ea"/>
              </a:rPr>
              <a:t>双碳目标</a:t>
            </a:r>
            <a:endParaRPr lang="zh-CN" sz="1800" b="1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34" name="TextBox 59"/>
          <p:cNvSpPr txBox="1"/>
          <p:nvPr/>
        </p:nvSpPr>
        <p:spPr>
          <a:xfrm>
            <a:off x="7691980" y="3955848"/>
            <a:ext cx="1752465" cy="369324"/>
          </a:xfrm>
          <a:prstGeom prst="rect">
            <a:avLst/>
          </a:prstGeom>
          <a:noFill/>
          <a:ln w="9525">
            <a:noFill/>
          </a:ln>
        </p:spPr>
        <p:txBody>
          <a:bodyPr wrap="square" lIns="91431" tIns="45716" rIns="91431" bIns="45716"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457200" fontAlgn="b">
              <a:spcBef>
                <a:spcPct val="0"/>
              </a:spcBef>
              <a:buFontTx/>
              <a:buNone/>
            </a:pPr>
            <a:r>
              <a:rPr lang="zh-CN" sz="1800" b="1" dirty="0">
                <a:solidFill>
                  <a:schemeClr val="bg1"/>
                </a:solidFill>
                <a:latin typeface="+mn-ea"/>
              </a:rPr>
              <a:t>高质量发展</a:t>
            </a:r>
            <a:endParaRPr lang="zh-CN" sz="1800" b="1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135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906" y="3369038"/>
            <a:ext cx="1538287" cy="153972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6" name="文本框 135"/>
          <p:cNvSpPr txBox="1"/>
          <p:nvPr/>
        </p:nvSpPr>
        <p:spPr>
          <a:xfrm flipH="1">
            <a:off x="936029" y="1084433"/>
            <a:ext cx="2912547" cy="400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可持续发展目标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7" name="文本框 136"/>
          <p:cNvSpPr txBox="1"/>
          <p:nvPr/>
        </p:nvSpPr>
        <p:spPr>
          <a:xfrm flipH="1">
            <a:off x="6442035" y="1046540"/>
            <a:ext cx="4612224" cy="4001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国家可持续发展重大战略</a:t>
            </a:r>
            <a:endParaRPr lang="zh-CN" altLang="en-US" sz="20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8" name="图片 48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4906" y="5106785"/>
            <a:ext cx="1538287" cy="1448921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9" name="Picture 2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278" y="1729950"/>
            <a:ext cx="1563915" cy="1496795"/>
          </a:xfrm>
          <a:prstGeom prst="rect">
            <a:avLst/>
          </a:prstGeom>
          <a:solidFill>
            <a:srgbClr val="FFFFFF">
              <a:shade val="85000"/>
            </a:srgbClr>
          </a:solidFill>
          <a:ln w="28575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>
          <a:xfrm>
            <a:off x="9298305" y="6343650"/>
            <a:ext cx="2743200" cy="365125"/>
          </a:xfrm>
        </p:spPr>
        <p:txBody>
          <a:bodyPr/>
          <a:lstStyle/>
          <a:p>
            <a:fld id="{A3F13D91-435D-406F-92A7-FE9B198754F7}" type="slidenum">
              <a:rPr lang="zh-CN" altLang="en-US" smtClean="0"/>
            </a:fld>
            <a:endParaRPr lang="zh-CN" altLang="en-US"/>
          </a:p>
        </p:txBody>
      </p:sp>
      <p:sp>
        <p:nvSpPr>
          <p:cNvPr id="3" name="整饰2"/>
          <p:cNvSpPr/>
          <p:nvPr/>
        </p:nvSpPr>
        <p:spPr>
          <a:xfrm>
            <a:off x="1" y="141610"/>
            <a:ext cx="12192000" cy="4019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25400"/>
            <a:ext cx="6689558" cy="942846"/>
            <a:chOff x="-1" y="72395"/>
            <a:chExt cx="6248401" cy="942846"/>
          </a:xfrm>
        </p:grpSpPr>
        <p:sp>
          <p:nvSpPr>
            <p:cNvPr id="5" name="大标题"/>
            <p:cNvSpPr txBox="1"/>
            <p:nvPr/>
          </p:nvSpPr>
          <p:spPr>
            <a:xfrm>
              <a:off x="0" y="72395"/>
              <a:ext cx="6248400" cy="540385"/>
            </a:xfrm>
            <a:prstGeom prst="rect">
              <a:avLst/>
            </a:prstGeom>
            <a:solidFill>
              <a:schemeClr val="bg1"/>
            </a:solidFill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lvl="0">
                <a:lnSpc>
                  <a:spcPct val="90000"/>
                </a:lnSpc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32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与国家中长期发展规划相融合</a:t>
              </a:r>
              <a:endParaRPr lang="en-US" altLang="zh-CN" sz="3200" b="1" noProof="0" dirty="0">
                <a:solidFill>
                  <a:srgbClr val="002060"/>
                </a:solidFill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  <p:sp>
          <p:nvSpPr>
            <p:cNvPr id="6" name="大标题"/>
            <p:cNvSpPr txBox="1"/>
            <p:nvPr/>
          </p:nvSpPr>
          <p:spPr>
            <a:xfrm>
              <a:off x="-1" y="474856"/>
              <a:ext cx="6248401" cy="540385"/>
            </a:xfrm>
            <a:prstGeom prst="rect">
              <a:avLst/>
            </a:prstGeom>
            <a:noFill/>
          </p:spPr>
          <p:txBody>
            <a:bodyPr anchor="ctr"/>
            <a:lstStyle>
              <a:lvl1pPr algn="l">
                <a:defRPr lang="zh-CN" altLang="en-US" sz="3600" b="0" u="none" strike="noStrike" baseline="0" dirty="0">
                  <a:ln w="19050">
                    <a:noFill/>
                  </a:ln>
                  <a:solidFill>
                    <a:schemeClr val="tx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+mj-cs"/>
                </a:defRPr>
              </a:lvl1pPr>
            </a:lstStyle>
            <a:p>
              <a:pPr marL="0" marR="0" lvl="0" indent="0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Integration with National Development </a:t>
              </a:r>
              <a:r>
                <a:rPr lang="en-US" altLang="zh-CN" sz="2400" b="1" dirty="0">
                  <a:solidFill>
                    <a:srgbClr val="002060"/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P</a:t>
              </a:r>
              <a:r>
                <a:rPr kumimoji="0" lang="en-US" altLang="zh-CN" sz="2400" b="1" i="0" u="none" strike="noStrike" kern="1200" cap="none" spc="0" normalizeH="0" baseline="0" noProof="0" dirty="0" err="1">
                  <a:ln w="19050"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Arial" panose="020B0604020202020204" pitchFamily="34" charset="0"/>
                  <a:sym typeface="Arial" panose="020B0604020202020204" pitchFamily="34" charset="0"/>
                </a:rPr>
                <a:t>lans</a:t>
              </a:r>
              <a:endParaRPr kumimoji="0" lang="en-US" altLang="zh-CN" sz="2400" b="1" i="0" u="none" strike="noStrike" kern="1200" cap="none" spc="0" normalizeH="0" baseline="0" noProof="0" dirty="0">
                <a:ln w="19050"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sym typeface="Arial" panose="020B0604020202020204" pitchFamily="34" charset="0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56" y="887683"/>
            <a:ext cx="7161993" cy="197422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25626" y="1211920"/>
            <a:ext cx="398405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R="0" indent="267970" algn="ctr">
              <a:spcBef>
                <a:spcPts val="0"/>
              </a:spcBef>
              <a:spcAft>
                <a:spcPts val="0"/>
              </a:spcAft>
              <a:defRPr b="1" kern="100">
                <a:effectLst/>
                <a:latin typeface="+mn-ea"/>
                <a:cs typeface="Times New Roman" panose="02020603050405020304" pitchFamily="18" charset="0"/>
              </a:defRPr>
            </a:lvl1pPr>
          </a:lstStyle>
          <a:p>
            <a:pPr indent="0"/>
            <a:r>
              <a:rPr lang="en-US" altLang="zh-CN" dirty="0"/>
              <a:t>SDGs</a:t>
            </a:r>
            <a:r>
              <a:rPr lang="zh-CN" altLang="en-US" dirty="0"/>
              <a:t>与</a:t>
            </a:r>
            <a:r>
              <a:rPr lang="zh-CN" altLang="en-US" sz="1800" b="1" kern="100" dirty="0">
                <a:effectLst/>
                <a:latin typeface="+mn-ea"/>
                <a:cs typeface="Times New Roman" panose="02020603050405020304" pitchFamily="18" charset="0"/>
              </a:rPr>
              <a:t>“十三五”规划中</a:t>
            </a:r>
            <a:r>
              <a:rPr lang="zh-CN" altLang="en-US" dirty="0"/>
              <a:t>主要发展目标保持一致</a:t>
            </a:r>
            <a:endParaRPr lang="zh-CN" altLang="en-US" dirty="0"/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460207" y="3104117"/>
          <a:ext cx="11271585" cy="3635330"/>
        </p:xfrm>
        <a:graphic>
          <a:graphicData uri="http://schemas.openxmlformats.org/drawingml/2006/table">
            <a:tbl>
              <a:tblPr firstRow="1" firstCol="1">
                <a:tableStyleId>{FABFCF23-3B69-468F-B69F-88F6DE6A72F2}</a:tableStyleId>
              </a:tblPr>
              <a:tblGrid>
                <a:gridCol w="1456575"/>
                <a:gridCol w="9815010"/>
              </a:tblGrid>
              <a:tr h="2984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SDGs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</a:rPr>
                        <a:t>“十三五”规划部分内容</a:t>
                      </a:r>
                      <a:endParaRPr lang="zh-CN" altLang="en-US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5222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SDG2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</a:rPr>
                        <a:t>第</a:t>
                      </a:r>
                      <a:r>
                        <a:rPr lang="en-US" altLang="zh-CN" sz="1600" kern="100" dirty="0">
                          <a:effectLst/>
                        </a:rPr>
                        <a:t>18~21</a:t>
                      </a:r>
                      <a:r>
                        <a:rPr lang="zh-CN" altLang="en-US" sz="1600" kern="100" dirty="0">
                          <a:effectLst/>
                        </a:rPr>
                        <a:t>条 优化农业结构，构建高效、可持续、环境友好的现代农业产业体系。加强农产品质量安全监测</a:t>
                      </a:r>
                      <a:endParaRPr lang="zh-CN" altLang="en-US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984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SDG3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</a:rPr>
                        <a:t>第</a:t>
                      </a:r>
                      <a:r>
                        <a:rPr lang="en-US" altLang="zh-CN" sz="1600" kern="100">
                          <a:effectLst/>
                        </a:rPr>
                        <a:t>60</a:t>
                      </a:r>
                      <a:r>
                        <a:rPr lang="zh-CN" altLang="en-US" sz="1600" kern="100">
                          <a:effectLst/>
                        </a:rPr>
                        <a:t>条 建立健全医疗卫生体系，实现全民享有基本医疗服务</a:t>
                      </a:r>
                      <a:endParaRPr lang="zh-CN" alt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5222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SDG5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</a:rPr>
                        <a:t>第</a:t>
                      </a:r>
                      <a:r>
                        <a:rPr lang="en-US" altLang="zh-CN" sz="1600" kern="100">
                          <a:effectLst/>
                        </a:rPr>
                        <a:t>66</a:t>
                      </a:r>
                      <a:r>
                        <a:rPr lang="zh-CN" altLang="en-US" sz="1600" kern="100">
                          <a:effectLst/>
                        </a:rPr>
                        <a:t>条 保障妇女平等获得教育、就业、婚姻等人权。增加妇女参与决策过程。严厉打击拐卖妇女儿童、暴力侵害妇女等犯罪行为。消除对妇女的歧视和偏见</a:t>
                      </a:r>
                      <a:endParaRPr lang="zh-CN" alt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984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SDG6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</a:rPr>
                        <a:t>第</a:t>
                      </a:r>
                      <a:r>
                        <a:rPr lang="en-US" altLang="zh-CN" sz="1600" kern="100">
                          <a:effectLst/>
                        </a:rPr>
                        <a:t>31</a:t>
                      </a:r>
                      <a:r>
                        <a:rPr lang="zh-CN" altLang="en-US" sz="1600" kern="100">
                          <a:effectLst/>
                        </a:rPr>
                        <a:t>条 完善水利基础设施体系，促进水资源科学配置和高效利用</a:t>
                      </a:r>
                      <a:endParaRPr lang="zh-CN" alt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52226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SDG7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</a:rPr>
                        <a:t>第</a:t>
                      </a:r>
                      <a:r>
                        <a:rPr lang="en-US" altLang="zh-CN" sz="1600" kern="100">
                          <a:effectLst/>
                        </a:rPr>
                        <a:t>30</a:t>
                      </a:r>
                      <a:r>
                        <a:rPr lang="zh-CN" altLang="en-US" sz="1600" kern="100">
                          <a:effectLst/>
                        </a:rPr>
                        <a:t>条 推进能源革命，优化能源供给结构，提高能源利用效率。构建低碳、安全、高效的现代能源体系</a:t>
                      </a:r>
                      <a:endParaRPr lang="zh-CN" alt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984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SDG11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</a:rPr>
                        <a:t>第</a:t>
                      </a:r>
                      <a:r>
                        <a:rPr lang="en-US" altLang="zh-CN" sz="1600" kern="100">
                          <a:effectLst/>
                        </a:rPr>
                        <a:t>32~36</a:t>
                      </a:r>
                      <a:r>
                        <a:rPr lang="zh-CN" altLang="en-US" sz="1600" kern="100">
                          <a:effectLst/>
                        </a:rPr>
                        <a:t>条 推动城乡融合发展。以制度创新为依托加快新型城镇化发展</a:t>
                      </a:r>
                      <a:endParaRPr lang="zh-CN" alt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984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SDG14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>
                          <a:effectLst/>
                        </a:rPr>
                        <a:t>第</a:t>
                      </a:r>
                      <a:r>
                        <a:rPr lang="en-US" altLang="zh-CN" sz="1600" kern="100">
                          <a:effectLst/>
                        </a:rPr>
                        <a:t>41</a:t>
                      </a:r>
                      <a:r>
                        <a:rPr lang="zh-CN" altLang="en-US" sz="1600" kern="100">
                          <a:effectLst/>
                        </a:rPr>
                        <a:t>条 陆海融合发展。促进海洋经济可持续发展和海洋环境保护</a:t>
                      </a:r>
                      <a:endParaRPr lang="zh-CN" alt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  <a:tr h="298437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SDG15</a:t>
                      </a:r>
                      <a:endParaRPr lang="en-US" sz="2000" kern="1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zh-CN" altLang="en-US" sz="1600" kern="100" dirty="0">
                          <a:effectLst/>
                        </a:rPr>
                        <a:t>第</a:t>
                      </a:r>
                      <a:r>
                        <a:rPr lang="en-US" altLang="zh-CN" sz="1600" kern="100" dirty="0">
                          <a:effectLst/>
                        </a:rPr>
                        <a:t>45</a:t>
                      </a:r>
                      <a:r>
                        <a:rPr lang="zh-CN" altLang="en-US" sz="1600" kern="100" dirty="0">
                          <a:effectLst/>
                        </a:rPr>
                        <a:t>条 推进生态系统保护和修复。构建生物多样性保护网络，增强生态安全稳定</a:t>
                      </a:r>
                      <a:endParaRPr lang="zh-CN" altLang="en-US" sz="2000" kern="100" dirty="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/>
                </a:tc>
              </a:tr>
            </a:tbl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3008697" y="2734785"/>
            <a:ext cx="61746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267970"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800" b="1" kern="100" dirty="0">
                <a:effectLst/>
                <a:latin typeface="+mn-ea"/>
                <a:cs typeface="Times New Roman" panose="02020603050405020304" pitchFamily="18" charset="0"/>
              </a:rPr>
              <a:t>其他</a:t>
            </a:r>
            <a:r>
              <a:rPr lang="en-US" altLang="zh-CN" sz="1800" b="1" kern="100" dirty="0">
                <a:effectLst/>
                <a:latin typeface="+mn-ea"/>
                <a:cs typeface="Times New Roman" panose="02020603050405020304" pitchFamily="18" charset="0"/>
              </a:rPr>
              <a:t>SDGs</a:t>
            </a:r>
            <a:r>
              <a:rPr lang="zh-CN" altLang="en-US" sz="1800" b="1" kern="100" dirty="0">
                <a:effectLst/>
                <a:latin typeface="+mn-ea"/>
                <a:cs typeface="Times New Roman" panose="02020603050405020304" pitchFamily="18" charset="0"/>
              </a:rPr>
              <a:t>与“十三五”规划的一致性</a:t>
            </a:r>
            <a:endParaRPr lang="zh-CN" altLang="en-US" sz="1600" kern="100" dirty="0">
              <a:effectLst/>
              <a:latin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944"/>
</p:tagLst>
</file>

<file path=ppt/tags/tag10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1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p="http://schemas.openxmlformats.org/presentationml/2006/main">
  <p:tag name="MH" val="20161022203059"/>
  <p:tag name="MH_LIBRARY" val="GRAPHIC"/>
  <p:tag name="MH_TYPE" val="Other"/>
  <p:tag name="MH_ORDER" val="4"/>
</p:tagLst>
</file>

<file path=ppt/tags/tag13.xml><?xml version="1.0" encoding="utf-8"?>
<p:tagLst xmlns:p="http://schemas.openxmlformats.org/presentationml/2006/main">
  <p:tag name="MH" val="20161022203059"/>
  <p:tag name="MH_LIBRARY" val="GRAPHIC"/>
  <p:tag name="MH_TYPE" val="Other"/>
  <p:tag name="MH_ORDER" val="10"/>
</p:tagLst>
</file>

<file path=ppt/tags/tag14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2"/>
</p:tagLst>
</file>

<file path=ppt/tags/tag1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16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8.xml><?xml version="1.0" encoding="utf-8"?>
<p:tagLst xmlns:p="http://schemas.openxmlformats.org/presentationml/2006/main">
  <p:tag name="MH" val="20161022203059"/>
  <p:tag name="MH_LIBRARY" val="GRAPHIC"/>
  <p:tag name="MH_TYPE" val="Other"/>
  <p:tag name="MH_ORDER" val="1"/>
</p:tagLst>
</file>

<file path=ppt/tags/tag19.xml><?xml version="1.0" encoding="utf-8"?>
<p:tagLst xmlns:p="http://schemas.openxmlformats.org/presentationml/2006/main">
  <p:tag name="MH" val="20161022203059"/>
  <p:tag name="MH_LIBRARY" val="GRAPHIC"/>
  <p:tag name="MH_TYPE" val="Other"/>
  <p:tag name="MH_ORDER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18944"/>
</p:tagLst>
</file>

<file path=ppt/tags/tag20.xml><?xml version="1.0" encoding="utf-8"?>
<p:tagLst xmlns:p="http://schemas.openxmlformats.org/presentationml/2006/main">
  <p:tag name="MH" val="20161022203059"/>
  <p:tag name="MH_LIBRARY" val="GRAPHIC"/>
  <p:tag name="MH_TYPE" val="Other"/>
  <p:tag name="MH_ORDER" val="9"/>
</p:tagLst>
</file>

<file path=ppt/tags/tag21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1"/>
</p:tagLst>
</file>

<file path=ppt/tags/tag2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3.xml><?xml version="1.0" encoding="utf-8"?>
<p:tagLst xmlns:p="http://schemas.openxmlformats.org/presentationml/2006/main">
  <p:tag name="TIMING" val="|3.3|2.5|1.4|1|1.8|1"/>
</p:tagLst>
</file>

<file path=ppt/tags/tag24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1"/>
</p:tagLst>
</file>

<file path=ppt/tags/tag2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p="http://schemas.openxmlformats.org/presentationml/2006/main">
  <p:tag name="TIMING" val="|1.6"/>
</p:tagLst>
</file>

<file path=ppt/tags/tag28.xml><?xml version="1.0" encoding="utf-8"?>
<p:tagLst xmlns:p="http://schemas.openxmlformats.org/presentationml/2006/main">
  <p:tag name="KSO_WM_TEMPLATE_CATEGORY" val="diagram"/>
  <p:tag name="KSO_WM_TEMPLATE_INDEX" val="160812"/>
  <p:tag name="KSO_WM_BEAUTIFY_FLAG" val="#wm#"/>
  <p:tag name="KSO_WM_TAG_VERSION" val="1.0"/>
  <p:tag name="KSO_WM_UNIT_TYPE" val="r_i"/>
  <p:tag name="KSO_WM_UNIT_INDEX" val="1_2"/>
  <p:tag name="KSO_WM_UNIT_ID" val="256*r_i*1_2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29.xml><?xml version="1.0" encoding="utf-8"?>
<p:tagLst xmlns:p="http://schemas.openxmlformats.org/presentationml/2006/main">
  <p:tag name="KSO_WM_TEMPLATE_CATEGORY" val="diagram"/>
  <p:tag name="KSO_WM_TEMPLATE_INDEX" val="160812"/>
  <p:tag name="KSO_WM_BEAUTIFY_FLAG" val="#wm#"/>
  <p:tag name="KSO_WM_TAG_VERSION" val="1.0"/>
  <p:tag name="KSO_WM_UNIT_TYPE" val="r_i"/>
  <p:tag name="KSO_WM_UNIT_INDEX" val="1_2"/>
  <p:tag name="KSO_WM_UNIT_ID" val="256*r_i*1_2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TEMPLATE_CATEGORY" val="diagram"/>
  <p:tag name="KSO_WM_TEMPLATE_INDEX" val="160812"/>
  <p:tag name="KSO_WM_BEAUTIFY_FLAG" val="#wm#"/>
  <p:tag name="KSO_WM_TAG_VERSION" val="1.0"/>
  <p:tag name="KSO_WM_UNIT_TYPE" val="r_i"/>
  <p:tag name="KSO_WM_UNIT_INDEX" val="1_2"/>
  <p:tag name="KSO_WM_UNIT_ID" val="256*r_i*1_2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31.xml><?xml version="1.0" encoding="utf-8"?>
<p:tagLst xmlns:p="http://schemas.openxmlformats.org/presentationml/2006/main">
  <p:tag name="KSO_WM_TEMPLATE_CATEGORY" val="diagram"/>
  <p:tag name="KSO_WM_TEMPLATE_INDEX" val="160812"/>
  <p:tag name="KSO_WM_BEAUTIFY_FLAG" val="#wm#"/>
  <p:tag name="KSO_WM_TAG_VERSION" val="1.0"/>
  <p:tag name="KSO_WM_UNIT_TYPE" val="r_i"/>
  <p:tag name="KSO_WM_UNIT_INDEX" val="1_2"/>
  <p:tag name="KSO_WM_UNIT_ID" val="256*r_i*1_2"/>
  <p:tag name="KSO_WM_UNIT_CLEAR" val="1"/>
  <p:tag name="KSO_WM_UNIT_LAYERLEVEL" val="1_1"/>
  <p:tag name="KSO_WM_DIAGRAM_GROUP_CODE" val="r1-1"/>
  <p:tag name="KSO_WM_UNIT_DIAGRAM_CONTRAST_TITLE_CNT" val="2"/>
  <p:tag name="KSO_WM_UNIT_DIAGRAM_DIMENSION_TITLE_CNT" val="1"/>
</p:tagLst>
</file>

<file path=ppt/tags/tag32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1"/>
</p:tagLst>
</file>

<file path=ppt/tags/tag3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5.xml><?xml version="1.0" encoding="utf-8"?>
<p:tagLst xmlns:p="http://schemas.openxmlformats.org/presentationml/2006/main">
  <p:tag name="TIMING" val="|1.6"/>
</p:tagLst>
</file>

<file path=ppt/tags/tag36.xml><?xml version="1.0" encoding="utf-8"?>
<p:tagLst xmlns:p="http://schemas.openxmlformats.org/presentationml/2006/main">
  <p:tag name="MH" val="20161022203059"/>
  <p:tag name="MH_LIBRARY" val="GRAPHIC"/>
  <p:tag name="MH_TYPE" val="SubTitle"/>
  <p:tag name="MH_ORDER" val="1"/>
</p:tagLst>
</file>

<file path=ppt/tags/tag3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9.xml><?xml version="1.0" encoding="utf-8"?>
<p:tagLst xmlns:p="http://schemas.openxmlformats.org/presentationml/2006/main">
  <p:tag name="TIMING" val="|1.6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TABLE_BEAUTIFY" val="smartTable{d4904223-dcb7-4211-8cab-addb5129b189}"/>
  <p:tag name="TABLE_ENDDRAG_ORIGIN_RECT" val="917*428"/>
  <p:tag name="TABLE_ENDDRAG_RECT" val="21*89*917*428"/>
</p:tagLst>
</file>

<file path=ppt/tags/tag41.xml><?xml version="1.0" encoding="utf-8"?>
<p:tagLst xmlns:p="http://schemas.openxmlformats.org/presentationml/2006/main">
  <p:tag name="KSO_WM_UNIT_TABLE_BEAUTIFY" val="smartTable{d4904223-dcb7-4211-8cab-addb5129b189}"/>
  <p:tag name="TABLE_ENDDRAG_ORIGIN_RECT" val="917*428"/>
  <p:tag name="TABLE_ENDDRAG_RECT" val="21*89*917*428"/>
</p:tagLst>
</file>

<file path=ppt/tags/tag42.xml><?xml version="1.0" encoding="utf-8"?>
<p:tagLst xmlns:p="http://schemas.openxmlformats.org/presentationml/2006/main">
  <p:tag name="TABLE_ENDDRAG_ORIGIN_RECT" val="460*259"/>
  <p:tag name="TABLE_ENDDRAG_RECT" val="6*76*460*259"/>
</p:tagLst>
</file>

<file path=ppt/tags/tag43.xml><?xml version="1.0" encoding="utf-8"?>
<p:tagLst xmlns:p="http://schemas.openxmlformats.org/presentationml/2006/main">
  <p:tag name="KSO_WM_UNIT_ISCONTENTSTITLE" val="0"/>
  <p:tag name="KSO_WM_UNIT_ISNUMDGM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18944_21*a*1"/>
  <p:tag name="KSO_WM_TEMPLATE_CATEGORY" val="custom"/>
  <p:tag name="KSO_WM_TEMPLATE_INDEX" val="20218944"/>
  <p:tag name="KSO_WM_UNIT_LAYERLEVEL" val="1"/>
  <p:tag name="KSO_WM_TAG_VERSION" val="1.0"/>
  <p:tag name="KSO_WM_BEAUTIFY_FLAG" val="#wm#"/>
  <p:tag name="KSO_WM_UNIT_PRESET_TEXT" val="THANKS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PP_MARK_KEY" val="1ba1bea5-4c05-4b5e-933e-08a9fc468fa7"/>
  <p:tag name="ISLIDE.GUIDESSETTING" val="{&quot;Id&quot;:&quot;6d46dc3c-9510-49b1-9c62-b052debd66e9&quot;,&quot;Name&quot;:null,&quot;Kind&quot;:1,&quot;OldGuidesSetting&quot;:{&quot;HeaderHeight&quot;:0.0,&quot;FooterHeight&quot;:0.0,&quot;SideMargin&quot;:0.0,&quot;TopMargin&quot;:0.0,&quot;BottomMargin&quot;:0.0,&quot;IntervalMargin&quot;:0.0}}"/>
  <p:tag name="COMMONDATA" val="eyJoZGlkIjoiM2Y0NGY3NTIxMzhmMDA5ODZjMDU0MzE3YTFjMTUyZTMifQ=="/>
  <p:tag name="resource_record_key" val="{&quot;29&quot;:[50000114],&quot;65&quot;:[20218944]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5、8、11、13、15、18、20"/>
  <p:tag name="KSO_WM_TEMPLATE_SUBCATEGORY" val="0"/>
  <p:tag name="KSO_WM_TEMPLATE_COLOR_TYPE" val="0"/>
  <p:tag name="KSO_WM_TAG_VERSION" val="1.0"/>
  <p:tag name="KSO_WM_BEAUTIFY_FLAG" val="#wm#"/>
  <p:tag name="KSO_WM_TEMPLATE_CATEGORY" val="custom"/>
  <p:tag name="KSO_WM_TEMPLATE_INDEX" val="20218944"/>
  <p:tag name="KSO_WM_TEMPLATE_MASTER_TYPE" val="1"/>
</p:tagLst>
</file>

<file path=ppt/tags/tag7.xml><?xml version="1.0" encoding="utf-8"?>
<p:tagLst xmlns:p="http://schemas.openxmlformats.org/presentationml/2006/main">
  <p:tag name="MH" val="20161022203059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61022203059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61022203059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">
      <a:dk1>
        <a:sysClr val="windowText" lastClr="000000"/>
      </a:dk1>
      <a:lt1>
        <a:sysClr val="window" lastClr="FFFFFF"/>
      </a:lt1>
      <a:dk2>
        <a:srgbClr val="E2EFDA"/>
      </a:dk2>
      <a:lt2>
        <a:srgbClr val="FFFFFF"/>
      </a:lt2>
      <a:accent1>
        <a:srgbClr val="3E644F"/>
      </a:accent1>
      <a:accent2>
        <a:srgbClr val="527055"/>
      </a:accent2>
      <a:accent3>
        <a:srgbClr val="657C5B"/>
      </a:accent3>
      <a:accent4>
        <a:srgbClr val="798762"/>
      </a:accent4>
      <a:accent5>
        <a:srgbClr val="8C9368"/>
      </a:accent5>
      <a:accent6>
        <a:srgbClr val="A09F6E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778495"/>
    </a:dk2>
    <a:lt2>
      <a:srgbClr val="F0F0F0"/>
    </a:lt2>
    <a:accent1>
      <a:srgbClr val="4276AA"/>
    </a:accent1>
    <a:accent2>
      <a:srgbClr val="178AA1"/>
    </a:accent2>
    <a:accent3>
      <a:srgbClr val="40A693"/>
    </a:accent3>
    <a:accent4>
      <a:srgbClr val="5268A5"/>
    </a:accent4>
    <a:accent5>
      <a:srgbClr val="5E5CA2"/>
    </a:accent5>
    <a:accent6>
      <a:srgbClr val="778495"/>
    </a:accent6>
    <a:hlink>
      <a:srgbClr val="4276AA"/>
    </a:hlink>
    <a:folHlink>
      <a:srgbClr val="BFBFB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8" ma:contentTypeDescription="Create a new document." ma:contentTypeScope="" ma:versionID="a7c9a76739cb3e966d05a5f5f61b2527">
  <xsd:schema xmlns:xsd="http://www.w3.org/2001/XMLSchema" xmlns:xs="http://www.w3.org/2001/XMLSchema" xmlns:p="http://schemas.microsoft.com/office/2006/metadata/properties" xmlns:ns2="f351de21-d896-48a7-9dfa-e668a9d1d44a" targetNamespace="http://schemas.microsoft.com/office/2006/metadata/properties" ma:root="true" ma:fieldsID="6c8913513d90a5dc6526904a5648fb7c" ns2:_="">
    <xsd:import namespace="f351de21-d896-48a7-9dfa-e668a9d1d44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51de21-d896-48a7-9dfa-e668a9d1d44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ECBE94D-271B-47F3-8EB8-334A867DFE9B}"/>
</file>

<file path=customXml/itemProps2.xml><?xml version="1.0" encoding="utf-8"?>
<ds:datastoreItem xmlns:ds="http://schemas.openxmlformats.org/officeDocument/2006/customXml" ds:itemID="{07857F61-68EC-4DCF-93BA-07B64FC47B2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10843</Words>
  <Application>WPS 演示</Application>
  <PresentationFormat>宽屏</PresentationFormat>
  <Paragraphs>763</Paragraphs>
  <Slides>34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Calibri</vt:lpstr>
      <vt:lpstr>华文中宋</vt:lpstr>
      <vt:lpstr>Times New Roman</vt:lpstr>
      <vt:lpstr>等线</vt:lpstr>
      <vt:lpstr>Arial Unicode MS</vt:lpstr>
      <vt:lpstr>等线 Light</vt:lpstr>
      <vt:lpstr>仿宋</vt:lpstr>
      <vt:lpstr>Office 主题​​</vt:lpstr>
      <vt:lpstr>3_Office 主题​​</vt:lpstr>
      <vt:lpstr>China’s action and progress of implementing  the Sustainable Development Goals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China’s action and progress of implementing  the Sustainable Development Goals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</cp:lastModifiedBy>
  <cp:revision>308</cp:revision>
  <dcterms:created xsi:type="dcterms:W3CDTF">2019-05-28T06:34:00Z</dcterms:created>
  <dcterms:modified xsi:type="dcterms:W3CDTF">2024-10-13T02:55:20Z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6FC833104D81448A8F9F58688D4202C5_13</vt:lpwstr>
  </property>
  <property fmtid="{D5CDD505-2E9C-101B-9397-08002B2CF9AE}" pid="3" name="KSOProductBuildVer">
    <vt:lpwstr>2052-12.1.0.18276</vt:lpwstr>
  </property>
</Properties>
</file>