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</p:sldIdLst>
  <p:sldSz cx="14630400" cy="8229600"/>
  <p:notesSz cx="8229600" cy="14630400"/>
  <p:embeddedFontLst>
    <p:embeddedFont>
      <p:font typeface="Microsoft Sans Serif" panose="020B0604020202020204" pitchFamily="34" charset="0"/>
      <p:regular r:id="rId12"/>
    </p:embeddedFont>
    <p:embeddedFont>
      <p:font typeface="MuseoModerno Medium" panose="020B0604020202020204" charset="0"/>
      <p:regular r:id="rId13"/>
    </p:embeddedFont>
    <p:embeddedFont>
      <p:font typeface="Source Sans Pro" panose="020B0503030403020204" pitchFamily="34" charset="0"/>
      <p:regular r:id="rId14"/>
      <p:bold r:id="rId15"/>
    </p:embeddedFont>
    <p:embeddedFont>
      <p:font typeface="Source Sans Pro Bold" panose="020B0703030403020204" pitchFamily="34" charset="0"/>
      <p:bold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3" d="100"/>
          <a:sy n="93" d="100"/>
        </p:scale>
        <p:origin x="522" y="78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1655" y="677347"/>
            <a:ext cx="7420689" cy="46162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en-US" sz="480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Enhancing Evaluation Culture in Central Asia Region: </a:t>
            </a:r>
          </a:p>
          <a:p>
            <a:pPr marL="0" indent="0">
              <a:lnSpc>
                <a:spcPts val="6050"/>
              </a:lnSpc>
              <a:buNone/>
            </a:pPr>
            <a:r>
              <a:rPr lang="en-US" sz="480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Navigating Cultural Diversity and Building Inclusive Evaluation Capacities</a:t>
            </a:r>
            <a:endParaRPr lang="en-US" sz="48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861655" y="7139821"/>
            <a:ext cx="393859" cy="393859"/>
          </a:xfrm>
          <a:prstGeom prst="roundRect">
            <a:avLst>
              <a:gd name="adj" fmla="val 2321410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8" name="Рисунок 7" descr="Скриншот 2024-10-08 11.57.5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1781" y="6740963"/>
            <a:ext cx="3864493" cy="79271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861655" y="677348"/>
            <a:ext cx="13028516" cy="17392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en-US" sz="400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Enhancing Evaluation Culture in Central Asia Region: </a:t>
            </a:r>
          </a:p>
          <a:p>
            <a:pPr marL="0" indent="0">
              <a:lnSpc>
                <a:spcPts val="6050"/>
              </a:lnSpc>
              <a:buNone/>
            </a:pPr>
            <a:r>
              <a:rPr lang="en-US" sz="280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Navigating Cultural Diversity and Building Inclusive Evaluation Capacities</a:t>
            </a:r>
            <a:endParaRPr lang="en-US" sz="28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861656" y="2601685"/>
            <a:ext cx="4515888" cy="35705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This presentation explores the development of a robust evaluation culture in Central Asia, particularly in Kazakhstan, focusing on the need to navigate cultural diversity and build inclusive evaluation capacities.</a:t>
            </a:r>
            <a:endParaRPr lang="en-US" sz="1900" dirty="0"/>
          </a:p>
        </p:txBody>
      </p:sp>
      <p:sp>
        <p:nvSpPr>
          <p:cNvPr id="5" name="Shape 2"/>
          <p:cNvSpPr/>
          <p:nvPr/>
        </p:nvSpPr>
        <p:spPr>
          <a:xfrm>
            <a:off x="861655" y="7139821"/>
            <a:ext cx="393859" cy="393859"/>
          </a:xfrm>
          <a:prstGeom prst="roundRect">
            <a:avLst>
              <a:gd name="adj" fmla="val 2321410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275" y="7147441"/>
            <a:ext cx="378619" cy="37861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378506" y="7121366"/>
            <a:ext cx="2367439" cy="4308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400" b="1" dirty="0">
                <a:solidFill>
                  <a:srgbClr val="2B4150"/>
                </a:solidFill>
                <a:latin typeface="Source Sans Pro Bold" pitchFamily="34" charset="0"/>
                <a:ea typeface="Source Sans Pro Bold" pitchFamily="34" charset="-122"/>
                <a:cs typeface="Source Sans Pro Bold" pitchFamily="34" charset="-120"/>
              </a:rPr>
              <a:t>by Sergey Pizikov</a:t>
            </a:r>
            <a:endParaRPr lang="en-US" sz="2400" dirty="0"/>
          </a:p>
        </p:txBody>
      </p:sp>
      <p:pic>
        <p:nvPicPr>
          <p:cNvPr id="8" name="Рисунок 7" descr="DSC_488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5923" y="2601685"/>
            <a:ext cx="8217647" cy="54428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155575" y="5639157"/>
            <a:ext cx="5167539" cy="2343376"/>
          </a:xfrm>
          <a:prstGeom prst="roundRect">
            <a:avLst>
              <a:gd name="adj" fmla="val 1674"/>
            </a:avLst>
          </a:prstGeom>
          <a:solidFill>
            <a:srgbClr val="F3EEE3"/>
          </a:solidFill>
          <a:ln/>
        </p:spPr>
      </p:sp>
      <p:sp>
        <p:nvSpPr>
          <p:cNvPr id="5" name="Text 2"/>
          <p:cNvSpPr/>
          <p:nvPr/>
        </p:nvSpPr>
        <p:spPr>
          <a:xfrm>
            <a:off x="305310" y="5832038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Lack of Clarity</a:t>
            </a:r>
            <a:endParaRPr lang="en-US" sz="24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305310" y="6260340"/>
            <a:ext cx="4876290" cy="14055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Central Asia faces a nascent evaluation culture with significant gaps in understanding the differences between monitoring, assessment, and evaluation.</a:t>
            </a:r>
            <a:endParaRPr lang="en-US" sz="1900" dirty="0"/>
          </a:p>
        </p:txBody>
      </p:sp>
      <p:sp>
        <p:nvSpPr>
          <p:cNvPr id="7" name="Shape 4"/>
          <p:cNvSpPr/>
          <p:nvPr/>
        </p:nvSpPr>
        <p:spPr>
          <a:xfrm>
            <a:off x="5925894" y="2286000"/>
            <a:ext cx="3954779" cy="2862943"/>
          </a:xfrm>
          <a:prstGeom prst="roundRect">
            <a:avLst>
              <a:gd name="adj" fmla="val 2037"/>
            </a:avLst>
          </a:prstGeom>
          <a:solidFill>
            <a:srgbClr val="F3EEE3"/>
          </a:solidFill>
          <a:ln/>
        </p:spPr>
      </p:sp>
      <p:sp>
        <p:nvSpPr>
          <p:cNvPr id="8" name="Text 5"/>
          <p:cNvSpPr/>
          <p:nvPr/>
        </p:nvSpPr>
        <p:spPr>
          <a:xfrm>
            <a:off x="6045466" y="2286000"/>
            <a:ext cx="3697248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Ineffective Policymaking</a:t>
            </a:r>
            <a:endParaRPr lang="en-US" sz="24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6194481" y="3341913"/>
            <a:ext cx="3548233" cy="22972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This lack of clarity often leads to ineffective policymaking and the underutilization of evaluations in governmental and civil sectors.</a:t>
            </a:r>
            <a:endParaRPr lang="en-US" sz="1900" dirty="0"/>
          </a:p>
        </p:txBody>
      </p:sp>
      <p:sp>
        <p:nvSpPr>
          <p:cNvPr id="14338" name="AutoShape 2" descr="C:\Users\1\Dropbox\UN NEC Conference 2024\7a79330d-b117-458e-97f0-62b3a7926674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Рисунок 10" descr="Скриншот 2024-10-08 12.13.3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2714" y="3341914"/>
            <a:ext cx="4887686" cy="488768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889289" y="160338"/>
            <a:ext cx="7865797" cy="15430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txBody>
          <a:bodyPr wrap="square" lIns="0" tIns="0" rIns="0" bIns="0" rtlCol="0" anchor="t"/>
          <a:lstStyle/>
          <a:p>
            <a:pPr algn="ctr">
              <a:lnSpc>
                <a:spcPts val="6050"/>
              </a:lnSpc>
            </a:pPr>
            <a:r>
              <a:rPr lang="en-US" sz="485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Nascent Evaluation Culture in Central Asia</a:t>
            </a:r>
            <a:endParaRPr lang="en-US" sz="485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Генетики назвали примерные даты происхождения современных казахов: 30 марта  2021 | 08:28 - новости на Tengri Lif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08" y="174171"/>
            <a:ext cx="14515649" cy="7911883"/>
          </a:xfrm>
          <a:prstGeom prst="rect">
            <a:avLst/>
          </a:prstGeom>
          <a:noFill/>
        </p:spPr>
      </p:pic>
      <p:sp>
        <p:nvSpPr>
          <p:cNvPr id="2" name="Text 0"/>
          <p:cNvSpPr/>
          <p:nvPr/>
        </p:nvSpPr>
        <p:spPr>
          <a:xfrm>
            <a:off x="864037" y="502104"/>
            <a:ext cx="12660511" cy="7715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6050"/>
              </a:lnSpc>
              <a:buNone/>
            </a:pPr>
            <a:r>
              <a:rPr lang="en-US" sz="485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Navigating Cultural Diversity in Evaluation</a:t>
            </a:r>
            <a:endParaRPr lang="en-US" sz="485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864037" y="1545771"/>
            <a:ext cx="3813572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Respecting Local Realities</a:t>
            </a:r>
            <a:endParaRPr lang="en-US" sz="24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864037" y="2134076"/>
            <a:ext cx="6150054" cy="16536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100"/>
              </a:lnSpc>
            </a:pPr>
            <a:r>
              <a:rPr lang="en-US" sz="1900" dirty="0">
                <a:solidFill>
                  <a:srgbClr val="00206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Kazakhstan's diverse demographic and socio-economic landscape (ethnic and rural-urban diversity, informal social norms etc) necessitates an evaluation system that respects local realities.</a:t>
            </a:r>
            <a:endParaRPr lang="en-US" sz="1900" dirty="0">
              <a:solidFill>
                <a:srgbClr val="002060"/>
              </a:solidFill>
            </a:endParaRPr>
          </a:p>
        </p:txBody>
      </p:sp>
      <p:sp>
        <p:nvSpPr>
          <p:cNvPr id="5" name="Text 3"/>
          <p:cNvSpPr/>
          <p:nvPr/>
        </p:nvSpPr>
        <p:spPr>
          <a:xfrm>
            <a:off x="7623929" y="1545771"/>
            <a:ext cx="5174218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Integrating Traditional Knowledge</a:t>
            </a:r>
            <a:endParaRPr lang="en-US" sz="24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7623929" y="2134076"/>
            <a:ext cx="6527500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100"/>
              </a:lnSpc>
            </a:pPr>
            <a:r>
              <a:rPr lang="en-US" sz="1900" dirty="0">
                <a:solidFill>
                  <a:srgbClr val="00206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The M&amp;E should integrate traditional knowledge systems</a:t>
            </a:r>
            <a:r>
              <a:rPr lang="ru-RU" sz="1900" dirty="0">
                <a:solidFill>
                  <a:srgbClr val="00206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(</a:t>
            </a:r>
            <a:r>
              <a:rPr lang="en-US" sz="1900" dirty="0">
                <a:solidFill>
                  <a:srgbClr val="00206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oral storytelling</a:t>
            </a:r>
            <a:r>
              <a:rPr lang="ru-RU" sz="1900" dirty="0">
                <a:solidFill>
                  <a:srgbClr val="00206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,</a:t>
            </a:r>
            <a:r>
              <a:rPr lang="en-US" sz="1900" dirty="0">
                <a:solidFill>
                  <a:srgbClr val="00206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community-driven decision-making</a:t>
            </a:r>
            <a:r>
              <a:rPr lang="ru-RU" sz="1900" dirty="0">
                <a:solidFill>
                  <a:srgbClr val="00206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, </a:t>
            </a:r>
            <a:r>
              <a:rPr lang="en-US" sz="1900" dirty="0">
                <a:solidFill>
                  <a:srgbClr val="00206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cultural norms in gender and family structures) into mainstream evaluation processes, ensuring cultural sensitivity and relevance.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80457" y="6749143"/>
            <a:ext cx="120440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This approach not only enhances relevance but also ensures that evaluations are culturally sensitive and more readily accepted by local communities.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4980" y="500743"/>
            <a:ext cx="7554039" cy="14197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Main steps towards </a:t>
            </a:r>
          </a:p>
          <a:p>
            <a:pPr marL="0" indent="0">
              <a:lnSpc>
                <a:spcPts val="5550"/>
              </a:lnSpc>
              <a:buNone/>
            </a:pPr>
            <a:r>
              <a:rPr lang="en-US" sz="400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Evaluation Culture development</a:t>
            </a:r>
            <a:endParaRPr lang="en-US" sz="40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794980" y="2813328"/>
            <a:ext cx="511016" cy="511016"/>
          </a:xfrm>
          <a:prstGeom prst="roundRect">
            <a:avLst>
              <a:gd name="adj" fmla="val 6668"/>
            </a:avLst>
          </a:prstGeom>
          <a:solidFill>
            <a:srgbClr val="F3EEE3"/>
          </a:solidFill>
          <a:ln/>
        </p:spPr>
      </p:sp>
      <p:sp>
        <p:nvSpPr>
          <p:cNvPr id="5" name="Text 2"/>
          <p:cNvSpPr/>
          <p:nvPr/>
        </p:nvSpPr>
        <p:spPr>
          <a:xfrm>
            <a:off x="970598" y="2898457"/>
            <a:ext cx="159782" cy="34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002060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1</a:t>
            </a:r>
            <a:endParaRPr lang="en-US" sz="2650" dirty="0">
              <a:solidFill>
                <a:srgbClr val="002060"/>
              </a:solidFill>
            </a:endParaRPr>
          </a:p>
        </p:txBody>
      </p:sp>
      <p:sp>
        <p:nvSpPr>
          <p:cNvPr id="6" name="Text 3"/>
          <p:cNvSpPr/>
          <p:nvPr/>
        </p:nvSpPr>
        <p:spPr>
          <a:xfrm>
            <a:off x="1533049" y="2813328"/>
            <a:ext cx="6619875" cy="354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2B4150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Local Evaluation Community </a:t>
            </a:r>
            <a:endParaRPr lang="en-US" sz="22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1533049" y="3304461"/>
            <a:ext cx="6815971" cy="7267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Building inclusive capacity is essential for nurturing a homegrown evaluation community.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794980" y="4087892"/>
            <a:ext cx="511016" cy="511016"/>
          </a:xfrm>
          <a:prstGeom prst="roundRect">
            <a:avLst>
              <a:gd name="adj" fmla="val 6668"/>
            </a:avLst>
          </a:prstGeom>
          <a:solidFill>
            <a:srgbClr val="F3EEE3"/>
          </a:solidFill>
          <a:ln/>
        </p:spPr>
      </p:sp>
      <p:sp>
        <p:nvSpPr>
          <p:cNvPr id="9" name="Text 6"/>
          <p:cNvSpPr/>
          <p:nvPr/>
        </p:nvSpPr>
        <p:spPr>
          <a:xfrm>
            <a:off x="970598" y="4243983"/>
            <a:ext cx="189428" cy="34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2B4150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1533049" y="4243983"/>
            <a:ext cx="4196120" cy="354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2B4150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Tailored Educational Programs</a:t>
            </a:r>
            <a:endParaRPr lang="en-US" sz="22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1533049" y="4641532"/>
            <a:ext cx="6815971" cy="7267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This involves developing tailored educational programs that focus on the specific needs of various stakeholders in the evaluation process (government officials, NGO representatives, and members of civil society).</a:t>
            </a:r>
          </a:p>
        </p:txBody>
      </p:sp>
      <p:sp>
        <p:nvSpPr>
          <p:cNvPr id="12" name="Shape 9"/>
          <p:cNvSpPr/>
          <p:nvPr/>
        </p:nvSpPr>
        <p:spPr>
          <a:xfrm>
            <a:off x="794980" y="6214229"/>
            <a:ext cx="511016" cy="511016"/>
          </a:xfrm>
          <a:prstGeom prst="roundRect">
            <a:avLst>
              <a:gd name="adj" fmla="val 6668"/>
            </a:avLst>
          </a:prstGeom>
          <a:solidFill>
            <a:srgbClr val="F3EEE3"/>
          </a:solidFill>
          <a:ln/>
        </p:spPr>
      </p:sp>
      <p:sp>
        <p:nvSpPr>
          <p:cNvPr id="13" name="Text 10"/>
          <p:cNvSpPr/>
          <p:nvPr/>
        </p:nvSpPr>
        <p:spPr>
          <a:xfrm>
            <a:off x="954762" y="6299359"/>
            <a:ext cx="191453" cy="34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2B4150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1533049" y="6214229"/>
            <a:ext cx="4910852" cy="354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2B4150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Clarifying Roles and Methodologies</a:t>
            </a:r>
            <a:endParaRPr lang="en-US" sz="22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1533049" y="6705362"/>
            <a:ext cx="6815971" cy="7267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Such programs should aim to clarify the distinct roles and methodologies of monitoring, assessment, and evaluation.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4037" y="2014776"/>
            <a:ext cx="12902327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6050"/>
              </a:lnSpc>
              <a:buNone/>
            </a:pPr>
            <a:r>
              <a:rPr lang="en-US" sz="485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Expanding the Community </a:t>
            </a:r>
          </a:p>
          <a:p>
            <a:pPr marL="0" indent="0" algn="ctr">
              <a:lnSpc>
                <a:spcPts val="6050"/>
              </a:lnSpc>
              <a:buNone/>
            </a:pPr>
            <a:r>
              <a:rPr lang="en-US" sz="485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of Qualified Evaluators</a:t>
            </a:r>
            <a:endParaRPr lang="en-US" sz="485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864037" y="4174927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Current State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64037" y="4807506"/>
            <a:ext cx="6150054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Central Asian countries have a culture of Monitoring and Evaluation (M&amp;E), but it is primarily associated with internationally funded projects.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7623929" y="4174927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Desired Future</a:t>
            </a:r>
            <a:endParaRPr lang="en-US" sz="2400" dirty="0"/>
          </a:p>
        </p:txBody>
      </p:sp>
      <p:sp>
        <p:nvSpPr>
          <p:cNvPr id="6" name="Text 4"/>
          <p:cNvSpPr/>
          <p:nvPr/>
        </p:nvSpPr>
        <p:spPr>
          <a:xfrm>
            <a:off x="7623929" y="4807506"/>
            <a:ext cx="6150054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Expanding the community of qualified evaluators is crucial to encompass national and local initiatives, moving beyond the scope of international projects.</a:t>
            </a:r>
            <a:endParaRPr lang="en-US" sz="1900" dirty="0"/>
          </a:p>
        </p:txBody>
      </p:sp>
      <p:sp>
        <p:nvSpPr>
          <p:cNvPr id="7" name="TextBox 6"/>
          <p:cNvSpPr txBox="1"/>
          <p:nvPr/>
        </p:nvSpPr>
        <p:spPr>
          <a:xfrm>
            <a:off x="1277561" y="7211028"/>
            <a:ext cx="12488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Local, regional, international evaluation communities/associations are in demand. 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412" y="637699"/>
            <a:ext cx="7887176" cy="11220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400"/>
              </a:lnSpc>
              <a:buNone/>
            </a:pPr>
            <a:r>
              <a:rPr lang="en-US" sz="350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Fostering Partnerships </a:t>
            </a:r>
          </a:p>
          <a:p>
            <a:pPr marL="0" indent="0">
              <a:lnSpc>
                <a:spcPts val="4400"/>
              </a:lnSpc>
              <a:buNone/>
            </a:pPr>
            <a:r>
              <a:rPr lang="en-US" sz="350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for Enhanced Evaluation</a:t>
            </a:r>
            <a:endParaRPr lang="en-US" sz="35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412" y="4045213"/>
            <a:ext cx="448866" cy="44886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28412" y="2657475"/>
            <a:ext cx="2244328" cy="2805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800" dirty="0">
                <a:solidFill>
                  <a:srgbClr val="2B4150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Civil Society</a:t>
            </a:r>
            <a:endParaRPr lang="en-US" sz="28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6" name="Text 2"/>
          <p:cNvSpPr/>
          <p:nvPr/>
        </p:nvSpPr>
        <p:spPr>
          <a:xfrm>
            <a:off x="628412" y="3045619"/>
            <a:ext cx="7887176" cy="5743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Partnerships between civil society, the private sector, and the government can significantly bolster national evaluation capacities.</a:t>
            </a:r>
            <a:endParaRPr lang="en-US" sz="14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412" y="6126311"/>
            <a:ext cx="448866" cy="44886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28412" y="4787027"/>
            <a:ext cx="2244328" cy="2805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800" dirty="0">
                <a:solidFill>
                  <a:srgbClr val="2B4150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Private Sector</a:t>
            </a:r>
            <a:endParaRPr lang="en-US" sz="28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9" name="Text 4"/>
          <p:cNvSpPr/>
          <p:nvPr/>
        </p:nvSpPr>
        <p:spPr>
          <a:xfrm>
            <a:off x="628412" y="5175171"/>
            <a:ext cx="7887176" cy="5743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Engaging diverse groups in dialogue and cooperation leverages the unique strengths and perspectives of each sector.</a:t>
            </a:r>
            <a:endParaRPr lang="en-US" sz="14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412" y="1984176"/>
            <a:ext cx="448866" cy="44886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28412" y="6916579"/>
            <a:ext cx="2244328" cy="2805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800" dirty="0">
                <a:solidFill>
                  <a:srgbClr val="2B4150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Government</a:t>
            </a:r>
            <a:endParaRPr lang="en-US" sz="28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2" name="Text 6"/>
          <p:cNvSpPr/>
          <p:nvPr/>
        </p:nvSpPr>
        <p:spPr>
          <a:xfrm>
            <a:off x="628412" y="7304723"/>
            <a:ext cx="7887176" cy="2871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These partnerships lead to richer, more comprehensive evaluations and greater communal buy-in.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6890" y="657582"/>
            <a:ext cx="7538799" cy="7472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850"/>
              </a:lnSpc>
              <a:buNone/>
            </a:pPr>
            <a:r>
              <a:rPr lang="en-US" sz="470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A Foundation for Progress</a:t>
            </a:r>
            <a:endParaRPr lang="en-US" sz="47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4338" y="1883093"/>
            <a:ext cx="1603296" cy="137791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005739" y="2503646"/>
            <a:ext cx="140256" cy="478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2350" dirty="0"/>
              <a:t>4</a:t>
            </a:r>
          </a:p>
        </p:txBody>
      </p:sp>
      <p:sp>
        <p:nvSpPr>
          <p:cNvPr id="5" name="Text 2"/>
          <p:cNvSpPr/>
          <p:nvPr/>
        </p:nvSpPr>
        <p:spPr>
          <a:xfrm>
            <a:off x="5116711" y="2122170"/>
            <a:ext cx="3739872" cy="3736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50" b="1" dirty="0">
                <a:solidFill>
                  <a:srgbClr val="2B4150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Sustainable Development</a:t>
            </a:r>
            <a:endParaRPr lang="en-US" sz="2350" b="1" dirty="0"/>
          </a:p>
        </p:txBody>
      </p:sp>
      <p:sp>
        <p:nvSpPr>
          <p:cNvPr id="6" name="Text 3"/>
          <p:cNvSpPr/>
          <p:nvPr/>
        </p:nvSpPr>
        <p:spPr>
          <a:xfrm>
            <a:off x="5116711" y="2639258"/>
            <a:ext cx="4496633" cy="3826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Supports the sustainable development goals.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4937403" y="3275648"/>
            <a:ext cx="8796338" cy="15240"/>
          </a:xfrm>
          <a:prstGeom prst="roundRect">
            <a:avLst>
              <a:gd name="adj" fmla="val 235372"/>
            </a:avLst>
          </a:prstGeom>
          <a:solidFill>
            <a:srgbClr val="D9D4C9"/>
          </a:solidFill>
          <a:ln/>
        </p:spPr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2571" y="3320772"/>
            <a:ext cx="3206710" cy="137791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3992761" y="3770590"/>
            <a:ext cx="166211" cy="478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2350" dirty="0"/>
              <a:t>3</a:t>
            </a:r>
          </a:p>
        </p:txBody>
      </p:sp>
      <p:sp>
        <p:nvSpPr>
          <p:cNvPr id="10" name="Text 6"/>
          <p:cNvSpPr/>
          <p:nvPr/>
        </p:nvSpPr>
        <p:spPr>
          <a:xfrm>
            <a:off x="5918359" y="3559850"/>
            <a:ext cx="3043833" cy="3736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50" b="1" dirty="0">
                <a:solidFill>
                  <a:srgbClr val="2B4150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Stronger Governance</a:t>
            </a:r>
            <a:endParaRPr lang="en-US" sz="2350" b="1" dirty="0"/>
          </a:p>
        </p:txBody>
      </p:sp>
      <p:sp>
        <p:nvSpPr>
          <p:cNvPr id="11" name="Text 7"/>
          <p:cNvSpPr/>
          <p:nvPr/>
        </p:nvSpPr>
        <p:spPr>
          <a:xfrm>
            <a:off x="5918359" y="4076938"/>
            <a:ext cx="5044797" cy="3826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Strengthens governance and public accountability.</a:t>
            </a:r>
            <a:endParaRPr lang="en-US" sz="1850" dirty="0"/>
          </a:p>
        </p:txBody>
      </p:sp>
      <p:sp>
        <p:nvSpPr>
          <p:cNvPr id="12" name="Shape 8"/>
          <p:cNvSpPr/>
          <p:nvPr/>
        </p:nvSpPr>
        <p:spPr>
          <a:xfrm>
            <a:off x="5739051" y="4713327"/>
            <a:ext cx="7994690" cy="15240"/>
          </a:xfrm>
          <a:prstGeom prst="roundRect">
            <a:avLst>
              <a:gd name="adj" fmla="val 235372"/>
            </a:avLst>
          </a:prstGeom>
          <a:solidFill>
            <a:srgbClr val="D9D4C9"/>
          </a:solidFill>
          <a:ln/>
        </p:spPr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0923" y="4758452"/>
            <a:ext cx="4810125" cy="1377910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3991927" y="5208270"/>
            <a:ext cx="167997" cy="478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2350" dirty="0"/>
              <a:t>2</a:t>
            </a:r>
          </a:p>
        </p:txBody>
      </p:sp>
      <p:sp>
        <p:nvSpPr>
          <p:cNvPr id="15" name="Text 10"/>
          <p:cNvSpPr/>
          <p:nvPr/>
        </p:nvSpPr>
        <p:spPr>
          <a:xfrm>
            <a:off x="6720126" y="4997529"/>
            <a:ext cx="3899059" cy="3736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50" b="1" dirty="0">
                <a:solidFill>
                  <a:srgbClr val="2B4150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Informed Decision-Making</a:t>
            </a:r>
            <a:endParaRPr lang="en-US" sz="2350" b="1" dirty="0"/>
          </a:p>
        </p:txBody>
      </p:sp>
      <p:sp>
        <p:nvSpPr>
          <p:cNvPr id="16" name="Text 11"/>
          <p:cNvSpPr/>
          <p:nvPr/>
        </p:nvSpPr>
        <p:spPr>
          <a:xfrm>
            <a:off x="6720126" y="5514618"/>
            <a:ext cx="4834176" cy="3826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Lays a foundation for informed decision-making.</a:t>
            </a:r>
            <a:endParaRPr lang="en-US" sz="1850" dirty="0"/>
          </a:p>
        </p:txBody>
      </p:sp>
      <p:sp>
        <p:nvSpPr>
          <p:cNvPr id="17" name="Shape 12"/>
          <p:cNvSpPr/>
          <p:nvPr/>
        </p:nvSpPr>
        <p:spPr>
          <a:xfrm>
            <a:off x="6540818" y="6151007"/>
            <a:ext cx="7192923" cy="15240"/>
          </a:xfrm>
          <a:prstGeom prst="roundRect">
            <a:avLst>
              <a:gd name="adj" fmla="val 235372"/>
            </a:avLst>
          </a:prstGeom>
          <a:solidFill>
            <a:srgbClr val="D9D4C9"/>
          </a:solidFill>
          <a:ln/>
        </p:spPr>
      </p:sp>
      <p:pic>
        <p:nvPicPr>
          <p:cNvPr id="1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9275" y="6196132"/>
            <a:ext cx="6413421" cy="1377910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3979664" y="6645950"/>
            <a:ext cx="192524" cy="478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2350" dirty="0"/>
              <a:t>1</a:t>
            </a:r>
          </a:p>
        </p:txBody>
      </p:sp>
      <p:sp>
        <p:nvSpPr>
          <p:cNvPr id="20" name="Text 14"/>
          <p:cNvSpPr/>
          <p:nvPr/>
        </p:nvSpPr>
        <p:spPr>
          <a:xfrm>
            <a:off x="7521773" y="6435209"/>
            <a:ext cx="4610338" cy="3736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50" b="1" dirty="0">
                <a:solidFill>
                  <a:srgbClr val="2B4150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Effective Policy Implementation</a:t>
            </a:r>
            <a:endParaRPr lang="en-US" sz="2350" b="1" dirty="0"/>
          </a:p>
        </p:txBody>
      </p:sp>
      <p:sp>
        <p:nvSpPr>
          <p:cNvPr id="21" name="Text 15"/>
          <p:cNvSpPr/>
          <p:nvPr/>
        </p:nvSpPr>
        <p:spPr>
          <a:xfrm>
            <a:off x="7521773" y="6952298"/>
            <a:ext cx="4610338" cy="3826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Facilitates effective policy implementation.</a:t>
            </a:r>
            <a:endParaRPr lang="en-US" sz="1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53578" y="2488557"/>
            <a:ext cx="7538799" cy="7472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850"/>
              </a:lnSpc>
              <a:buNone/>
            </a:pPr>
            <a:r>
              <a:rPr lang="en-US" sz="470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Do you have questions?</a:t>
            </a:r>
            <a:endParaRPr lang="en-US" sz="47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2" name="Text 0"/>
          <p:cNvSpPr/>
          <p:nvPr/>
        </p:nvSpPr>
        <p:spPr>
          <a:xfrm>
            <a:off x="4843659" y="4606724"/>
            <a:ext cx="7538799" cy="7472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850"/>
              </a:lnSpc>
              <a:buNone/>
            </a:pPr>
            <a:r>
              <a:rPr lang="en-US" sz="4700" dirty="0">
                <a:solidFill>
                  <a:srgbClr val="124E73"/>
                </a:solidFill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We all have answers!</a:t>
            </a:r>
            <a:endParaRPr lang="en-US" sz="4700" dirty="0">
              <a:latin typeface="Microsoft Sans Serif" pitchFamily="34" charset="0"/>
              <a:ea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23" name="Рисунок 22" descr="Скриншот 2024-10-08 11.57.5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4429" y="6740963"/>
            <a:ext cx="3864493" cy="79271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1FFAEF9962944E967B2CAB215BCB79" ma:contentTypeVersion="4" ma:contentTypeDescription="Create a new document." ma:contentTypeScope="" ma:versionID="2f73d9d1c746264334aff8dc88b4519d">
  <xsd:schema xmlns:xsd="http://www.w3.org/2001/XMLSchema" xmlns:xs="http://www.w3.org/2001/XMLSchema" xmlns:p="http://schemas.microsoft.com/office/2006/metadata/properties" xmlns:ns2="f351de21-d896-48a7-9dfa-e668a9d1d44a" targetNamespace="http://schemas.microsoft.com/office/2006/metadata/properties" ma:root="true" ma:fieldsID="378615aef6f3edec8578205d30bd0aa0" ns2:_="">
    <xsd:import namespace="f351de21-d896-48a7-9dfa-e668a9d1d4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51de21-d896-48a7-9dfa-e668a9d1d4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6D647AB-D5B6-4160-A181-597A2F235B8C}"/>
</file>

<file path=customXml/itemProps2.xml><?xml version="1.0" encoding="utf-8"?>
<ds:datastoreItem xmlns:ds="http://schemas.openxmlformats.org/officeDocument/2006/customXml" ds:itemID="{B9ACEA7C-A0F9-434A-915B-DCE575B3429B}"/>
</file>

<file path=customXml/itemProps3.xml><?xml version="1.0" encoding="utf-8"?>
<ds:datastoreItem xmlns:ds="http://schemas.openxmlformats.org/officeDocument/2006/customXml" ds:itemID="{5147CB99-12A2-4BE0-8B32-C7DD25944883}"/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487</Words>
  <Application>Microsoft Office PowerPoint</Application>
  <PresentationFormat>Custom</PresentationFormat>
  <Paragraphs>67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Source Sans Pro</vt:lpstr>
      <vt:lpstr>Microsoft Sans Serif</vt:lpstr>
      <vt:lpstr>MuseoModerno Medium</vt:lpstr>
      <vt:lpstr>Arial</vt:lpstr>
      <vt:lpstr>Source Sans Pro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Anish Pradhan</cp:lastModifiedBy>
  <cp:revision>19</cp:revision>
  <dcterms:created xsi:type="dcterms:W3CDTF">2024-10-08T06:30:59Z</dcterms:created>
  <dcterms:modified xsi:type="dcterms:W3CDTF">2024-10-10T01:49:11Z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0x010100FF1FFAEF9962944E967B2CAB215BCB79</vt:lpwstr>
  </property>
</Properties>
</file>