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6.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5.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0"/>
  </p:notesMasterIdLst>
  <p:sldIdLst>
    <p:sldId id="256" r:id="rId2"/>
    <p:sldId id="257"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280" r:id="rId18"/>
    <p:sldId id="26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7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116EB3-78C3-4C2E-AEB1-099CC88EE9A5}" type="datetimeFigureOut">
              <a:rPr lang="en-US" smtClean="0"/>
              <a:t>10/12/2024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6965ED-F6C0-40ED-8A05-EB79EFB9939B}" type="slidenum">
              <a:rPr lang="en-US" smtClean="0"/>
              <a:t>‹#›</a:t>
            </a:fld>
            <a:endParaRPr lang="en-US"/>
          </a:p>
        </p:txBody>
      </p:sp>
    </p:spTree>
    <p:extLst>
      <p:ext uri="{BB962C8B-B14F-4D97-AF65-F5344CB8AC3E}">
        <p14:creationId xmlns:p14="http://schemas.microsoft.com/office/powerpoint/2010/main" val="1025092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E1C3CA5-0B8B-40EB-B253-13EE5B9EAE13}" type="datetime1">
              <a:rPr lang="en-US" smtClean="0"/>
              <a:t>10/12/2024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D2A57E3-5512-47DA-9D5D-87A76FF47132}" type="datetime1">
              <a:rPr lang="en-US" smtClean="0"/>
              <a:t>10/12/2024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C021DE7-D0DA-466C-8FE7-AC8162F6FA11}" type="datetime1">
              <a:rPr lang="en-US" smtClean="0"/>
              <a:t>10/12/2024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7CE8586-90E1-4F22-8AFE-751C090611A8}" type="datetime1">
              <a:rPr lang="en-US" smtClean="0"/>
              <a:t>10/12/2024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0C4F82F-A065-4D0F-B1FA-91ADF601D9BF}" type="datetime1">
              <a:rPr lang="en-US" smtClean="0"/>
              <a:t>10/12/2024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5DB86D5-6DF6-4545-97C3-09E42AE9BF91}" type="datetime1">
              <a:rPr lang="en-US" smtClean="0"/>
              <a:t>10/12/2024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7CDF743A-54BA-4E99-8926-6911E9D769A4}" type="datetime1">
              <a:rPr lang="en-US" smtClean="0"/>
              <a:t>10/12/2024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EC7B22-C039-41C5-BA86-B95E41492456}" type="datetime1">
              <a:rPr lang="en-US" smtClean="0"/>
              <a:t>10/12/2024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122CD4-6CF2-45D3-BE14-7F5A9F504704}" type="datetime1">
              <a:rPr lang="en-US" smtClean="0"/>
              <a:t>10/12/2024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EE4FF1-7241-469D-8AEC-B0653B2BE9D0}" type="datetime1">
              <a:rPr lang="en-US" smtClean="0"/>
              <a:t>10/12/2024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E4682E4-DA9D-4403-9CBE-01B89A230F82}" type="datetime1">
              <a:rPr lang="en-US" smtClean="0"/>
              <a:t>10/12/2024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8B87216-4B04-4607-843F-F23B14E6C5C3}" type="datetime1">
              <a:rPr lang="en-US" smtClean="0"/>
              <a:t>10/12/2024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F94CEA-131E-40FC-BE33-9DBFDCED0E59}" type="datetime1">
              <a:rPr lang="en-US" smtClean="0"/>
              <a:t>10/12/2024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FFA4355-720F-4FA1-9F98-2BC53BEEE14F}" type="datetime1">
              <a:rPr lang="en-US" smtClean="0"/>
              <a:t>10/12/2024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9A0DD03D-B8F0-40EC-AE7A-1EE30D25C37B}" type="datetime1">
              <a:rPr lang="en-US" smtClean="0"/>
              <a:t>10/12/2024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9DD3CF6-E46D-49E6-B797-89C9C7D1D40C}" type="datetime1">
              <a:rPr lang="en-US" smtClean="0"/>
              <a:t>10/12/2024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C7AEED5-A1AB-4920-8048-F192C89EA6B2}" type="datetime1">
              <a:rPr lang="en-US" smtClean="0"/>
              <a:t>10/12/2024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3EC902CC-C5B5-4BA7-8690-CD288FE38B5A}" type="datetime1">
              <a:rPr lang="en-US" smtClean="0"/>
              <a:t>10/12/2024</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ft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463" y="1106899"/>
            <a:ext cx="11839074" cy="2538663"/>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Presentation B2:</a:t>
            </a:r>
            <a:r>
              <a:rPr lang="en-US" dirty="0" smtClean="0"/>
              <a:t/>
            </a:r>
            <a:br>
              <a:rPr lang="en-US" dirty="0" smtClean="0"/>
            </a:br>
            <a:r>
              <a:rPr lang="en-US" dirty="0"/>
              <a:t>Humanitarian Development Peace Nexus Initiatives in Complex Conflict Contexts: Lessons from </a:t>
            </a:r>
            <a:r>
              <a:rPr lang="en-US" dirty="0" smtClean="0"/>
              <a:t>Evaluations</a:t>
            </a:r>
            <a:endParaRPr lang="en-US" dirty="0"/>
          </a:p>
        </p:txBody>
      </p:sp>
      <p:sp>
        <p:nvSpPr>
          <p:cNvPr id="3" name="Subtitle 2"/>
          <p:cNvSpPr>
            <a:spLocks noGrp="1"/>
          </p:cNvSpPr>
          <p:nvPr>
            <p:ph type="subTitle" idx="1"/>
          </p:nvPr>
        </p:nvSpPr>
        <p:spPr>
          <a:xfrm>
            <a:off x="1751012" y="3703736"/>
            <a:ext cx="8689976" cy="2047358"/>
          </a:xfrm>
        </p:spPr>
        <p:txBody>
          <a:bodyPr>
            <a:normAutofit fontScale="25000" lnSpcReduction="20000"/>
          </a:bodyPr>
          <a:lstStyle/>
          <a:p>
            <a:pPr>
              <a:spcBef>
                <a:spcPts val="0"/>
              </a:spcBef>
            </a:pPr>
            <a:r>
              <a:rPr lang="en-US" sz="11200" dirty="0" smtClean="0">
                <a:solidFill>
                  <a:srgbClr val="0070C0"/>
                </a:solidFill>
              </a:rPr>
              <a:t>James </a:t>
            </a:r>
            <a:r>
              <a:rPr lang="en-US" sz="11200" dirty="0">
                <a:solidFill>
                  <a:srgbClr val="0070C0"/>
                </a:solidFill>
              </a:rPr>
              <a:t>Afif </a:t>
            </a:r>
            <a:r>
              <a:rPr lang="en-US" sz="11200" dirty="0" smtClean="0">
                <a:solidFill>
                  <a:srgbClr val="0070C0"/>
                </a:solidFill>
              </a:rPr>
              <a:t>Jaber</a:t>
            </a:r>
          </a:p>
          <a:p>
            <a:pPr>
              <a:spcBef>
                <a:spcPts val="0"/>
              </a:spcBef>
            </a:pPr>
            <a:r>
              <a:rPr lang="en-US" sz="6400" dirty="0" smtClean="0">
                <a:solidFill>
                  <a:schemeClr val="tx1"/>
                </a:solidFill>
              </a:rPr>
              <a:t>Assistant commissioner</a:t>
            </a:r>
          </a:p>
          <a:p>
            <a:pPr>
              <a:spcBef>
                <a:spcPts val="0"/>
              </a:spcBef>
            </a:pPr>
            <a:r>
              <a:rPr lang="en-US" sz="6400" dirty="0" smtClean="0">
                <a:solidFill>
                  <a:schemeClr val="tx1"/>
                </a:solidFill>
              </a:rPr>
              <a:t>Real estate tax division</a:t>
            </a:r>
          </a:p>
          <a:p>
            <a:pPr>
              <a:spcBef>
                <a:spcPts val="0"/>
              </a:spcBef>
            </a:pPr>
            <a:r>
              <a:rPr lang="en-US" sz="6400" dirty="0" smtClean="0">
                <a:solidFill>
                  <a:schemeClr val="tx1"/>
                </a:solidFill>
              </a:rPr>
              <a:t>Liberia revenue authority</a:t>
            </a:r>
          </a:p>
          <a:p>
            <a:pPr>
              <a:spcBef>
                <a:spcPts val="0"/>
              </a:spcBef>
            </a:pPr>
            <a:r>
              <a:rPr lang="en-US" sz="5600" dirty="0" smtClean="0"/>
              <a:t>+231-770-516-220</a:t>
            </a:r>
          </a:p>
          <a:p>
            <a:pPr>
              <a:spcBef>
                <a:spcPts val="0"/>
              </a:spcBef>
            </a:pPr>
            <a:r>
              <a:rPr lang="en-US" sz="5600" cap="none" dirty="0" smtClean="0"/>
              <a:t>james.jaber@lra.gov.lr</a:t>
            </a:r>
            <a:endParaRPr lang="en-US" sz="5600" cap="none" dirty="0"/>
          </a:p>
        </p:txBody>
      </p:sp>
      <p:sp>
        <p:nvSpPr>
          <p:cNvPr id="4" name="Slide Number Placeholder 3"/>
          <p:cNvSpPr>
            <a:spLocks noGrp="1"/>
          </p:cNvSpPr>
          <p:nvPr>
            <p:ph type="sldNum" sz="quarter" idx="12"/>
          </p:nvPr>
        </p:nvSpPr>
        <p:spPr/>
        <p:txBody>
          <a:bodyPr/>
          <a:lstStyle/>
          <a:p>
            <a:fld id="{6D22F896-40B5-4ADD-8801-0D06FADFA095}" type="slidenum">
              <a:rPr lang="en-US" smtClean="0"/>
              <a:t>1</a:t>
            </a:fld>
            <a:endParaRPr lang="en-US" dirty="0"/>
          </a:p>
        </p:txBody>
      </p:sp>
      <p:sp>
        <p:nvSpPr>
          <p:cNvPr id="5" name="Rectangle 4"/>
          <p:cNvSpPr/>
          <p:nvPr/>
        </p:nvSpPr>
        <p:spPr>
          <a:xfrm>
            <a:off x="7916774" y="5751094"/>
            <a:ext cx="1925058" cy="497305"/>
          </a:xfrm>
          <a:prstGeom prst="rect">
            <a:avLst/>
          </a:prstGeom>
          <a:solidFill>
            <a:schemeClr val="bg2">
              <a:lumMod val="60000"/>
              <a:lumOff val="4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October 14, 2024</a:t>
            </a:r>
            <a:endParaRPr lang="en-US" dirty="0"/>
          </a:p>
        </p:txBody>
      </p:sp>
    </p:spTree>
    <p:extLst>
      <p:ext uri="{BB962C8B-B14F-4D97-AF65-F5344CB8AC3E}">
        <p14:creationId xmlns:p14="http://schemas.microsoft.com/office/powerpoint/2010/main" val="24567542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8260" y="712694"/>
            <a:ext cx="11819964" cy="619938"/>
          </a:xfrm>
        </p:spPr>
        <p:txBody>
          <a:bodyPr>
            <a:normAutofit fontScale="90000"/>
          </a:bodyPr>
          <a:lstStyle/>
          <a:p>
            <a:r>
              <a:rPr lang="en-US" dirty="0" smtClean="0"/>
              <a:t>The triple nexus and evaluation </a:t>
            </a:r>
            <a:endParaRPr lang="en-US" dirty="0"/>
          </a:p>
        </p:txBody>
      </p:sp>
      <p:sp>
        <p:nvSpPr>
          <p:cNvPr id="3" name="Subtitle 2"/>
          <p:cNvSpPr>
            <a:spLocks noGrp="1"/>
          </p:cNvSpPr>
          <p:nvPr>
            <p:ph type="subTitle" idx="1"/>
          </p:nvPr>
        </p:nvSpPr>
        <p:spPr>
          <a:xfrm>
            <a:off x="240634" y="1332632"/>
            <a:ext cx="11767590" cy="5269873"/>
          </a:xfrm>
          <a:solidFill>
            <a:schemeClr val="bg2">
              <a:lumMod val="60000"/>
              <a:lumOff val="40000"/>
            </a:schemeClr>
          </a:solidFill>
        </p:spPr>
        <p:txBody>
          <a:bodyPr>
            <a:normAutofit fontScale="92500" lnSpcReduction="20000"/>
          </a:bodyPr>
          <a:lstStyle/>
          <a:p>
            <a:pPr marL="457200" lvl="0" indent="-457200" algn="just">
              <a:buFont typeface="+mj-lt"/>
              <a:buAutoNum type="arabicPeriod" startAt="6"/>
            </a:pPr>
            <a:r>
              <a:rPr lang="en-US" cap="none" dirty="0" smtClean="0">
                <a:solidFill>
                  <a:schemeClr val="tx1"/>
                </a:solidFill>
              </a:rPr>
              <a:t>Investments in strengthening the capacities of local institutions and organizations help to enhance their ability to manage integrated programs effectively and respond to crises.</a:t>
            </a:r>
          </a:p>
          <a:p>
            <a:pPr marL="457200" lvl="0" indent="-457200" algn="just">
              <a:buFont typeface="+mj-lt"/>
              <a:buAutoNum type="arabicPeriod" startAt="6"/>
            </a:pPr>
            <a:r>
              <a:rPr lang="en-US" cap="none" dirty="0" smtClean="0">
                <a:solidFill>
                  <a:schemeClr val="tx1"/>
                </a:solidFill>
              </a:rPr>
              <a:t>Common frameworks, such as the sustainable development goals (SDGs) or regional peace agreements, provided a unified vision and set of priorities that align humanitarian and development efforts with peacebuilding objectives.</a:t>
            </a:r>
          </a:p>
          <a:p>
            <a:pPr marL="457200" lvl="0" indent="-457200" algn="just">
              <a:buFont typeface="+mj-lt"/>
              <a:buAutoNum type="arabicPeriod" startAt="6"/>
            </a:pPr>
            <a:r>
              <a:rPr lang="en-US" cap="none" dirty="0" smtClean="0">
                <a:solidFill>
                  <a:schemeClr val="tx1"/>
                </a:solidFill>
              </a:rPr>
              <a:t>Ongoing crises or vulnerabilities drives a more integrated approach, as stakeholders recognize the necessity of addressing immediate needs while laying the groundwork for long-term stability.</a:t>
            </a:r>
          </a:p>
          <a:p>
            <a:pPr marL="457200" lvl="0" indent="-457200" algn="just">
              <a:buFont typeface="+mj-lt"/>
              <a:buAutoNum type="arabicPeriod" startAt="6"/>
            </a:pPr>
            <a:r>
              <a:rPr lang="en-US" cap="none" dirty="0" smtClean="0">
                <a:solidFill>
                  <a:schemeClr val="tx1"/>
                </a:solidFill>
              </a:rPr>
              <a:t>Efforts to promote social cohesion and conflict resolution have created a more conducive environment for nexus programming, fostering trust among communities and between them and institutions.</a:t>
            </a:r>
          </a:p>
          <a:p>
            <a:pPr marL="457200" lvl="0" indent="-457200" algn="just">
              <a:buFont typeface="+mj-lt"/>
              <a:buAutoNum type="arabicPeriod" startAt="6"/>
            </a:pPr>
            <a:r>
              <a:rPr lang="en-US" cap="none" dirty="0" smtClean="0">
                <a:solidFill>
                  <a:schemeClr val="tx1"/>
                </a:solidFill>
              </a:rPr>
              <a:t>International frameworks and advocacy for nexus approaches, such as those from the united nations and other global organizations, bolster/strengthen local efforts by providing guidance, resources, and visibility.</a:t>
            </a:r>
          </a:p>
          <a:p>
            <a:pPr algn="just"/>
            <a:r>
              <a:rPr lang="en-US" cap="none" dirty="0" smtClean="0">
                <a:solidFill>
                  <a:schemeClr val="tx1"/>
                </a:solidFill>
              </a:rPr>
              <a:t>These contextual factors create an environment conducive to successful nexus programming, enabling stakeholders to work collaboratively toward sustainable solutions that enhance resilience and foster peace, particularly in settings like </a:t>
            </a:r>
            <a:r>
              <a:rPr lang="en-US" cap="none" dirty="0">
                <a:solidFill>
                  <a:schemeClr val="tx1"/>
                </a:solidFill>
              </a:rPr>
              <a:t>L</a:t>
            </a:r>
            <a:r>
              <a:rPr lang="en-US" cap="none" dirty="0" smtClean="0">
                <a:solidFill>
                  <a:schemeClr val="tx1"/>
                </a:solidFill>
              </a:rPr>
              <a:t>iberia and similar post-conflict or developing environments.</a:t>
            </a:r>
            <a:endParaRPr lang="en-US" cap="none" dirty="0">
              <a:solidFill>
                <a:schemeClr val="tx1"/>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3461577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723268"/>
            <a:ext cx="11579534" cy="763145"/>
          </a:xfrm>
        </p:spPr>
        <p:txBody>
          <a:bodyPr>
            <a:normAutofit/>
          </a:bodyPr>
          <a:lstStyle/>
          <a:p>
            <a:r>
              <a:rPr lang="en-US" dirty="0" smtClean="0"/>
              <a:t>The triple nexus and evaluation </a:t>
            </a:r>
            <a:endParaRPr lang="en-US" dirty="0"/>
          </a:p>
        </p:txBody>
      </p:sp>
      <p:sp>
        <p:nvSpPr>
          <p:cNvPr id="3" name="Subtitle 2"/>
          <p:cNvSpPr>
            <a:spLocks noGrp="1"/>
          </p:cNvSpPr>
          <p:nvPr>
            <p:ph type="subTitle" idx="1"/>
          </p:nvPr>
        </p:nvSpPr>
        <p:spPr>
          <a:xfrm>
            <a:off x="240633" y="1440208"/>
            <a:ext cx="11713802" cy="5216085"/>
          </a:xfrm>
          <a:solidFill>
            <a:schemeClr val="bg2">
              <a:lumMod val="60000"/>
              <a:lumOff val="40000"/>
            </a:schemeClr>
          </a:solidFill>
        </p:spPr>
        <p:txBody>
          <a:bodyPr>
            <a:normAutofit fontScale="85000" lnSpcReduction="10000"/>
          </a:bodyPr>
          <a:lstStyle/>
          <a:p>
            <a:pPr algn="l"/>
            <a:r>
              <a:rPr lang="en-US" sz="2400" cap="none" dirty="0" smtClean="0">
                <a:solidFill>
                  <a:schemeClr val="tx1"/>
                </a:solidFill>
              </a:rPr>
              <a:t>C. </a:t>
            </a:r>
            <a:r>
              <a:rPr lang="en-US" sz="2400" cap="none" dirty="0" smtClean="0">
                <a:solidFill>
                  <a:srgbClr val="0070C0"/>
                </a:solidFill>
              </a:rPr>
              <a:t>How can evaluation systems deepen understanding of the interconnectedness of crises and resilience, rather than treating humanitarian, development, and peacebuilding efforts as separate silos? </a:t>
            </a:r>
          </a:p>
          <a:p>
            <a:pPr algn="l"/>
            <a:r>
              <a:rPr lang="en-US" sz="2400" cap="none" dirty="0" smtClean="0">
                <a:solidFill>
                  <a:schemeClr val="tx1"/>
                </a:solidFill>
              </a:rPr>
              <a:t>By implementing the following approaches:</a:t>
            </a:r>
          </a:p>
          <a:p>
            <a:pPr marL="274320" lvl="0" indent="-274320" algn="l">
              <a:buFont typeface="+mj-lt"/>
              <a:buAutoNum type="arabicPeriod"/>
            </a:pPr>
            <a:r>
              <a:rPr lang="en-US" cap="none" dirty="0" smtClean="0">
                <a:solidFill>
                  <a:schemeClr val="tx1"/>
                </a:solidFill>
              </a:rPr>
              <a:t>Developing integrated evaluation frameworks that assess humanitarian, development, and peacebuilding outcomes together, rather than in isolation. This holistic view allows for a better understanding of how efforts in one area impact others.</a:t>
            </a:r>
          </a:p>
          <a:p>
            <a:pPr marL="274320" lvl="0" indent="-274320" algn="l">
              <a:buFont typeface="+mj-lt"/>
              <a:buAutoNum type="arabicPeriod"/>
            </a:pPr>
            <a:r>
              <a:rPr lang="en-US" cap="none" dirty="0" smtClean="0">
                <a:solidFill>
                  <a:schemeClr val="tx1"/>
                </a:solidFill>
              </a:rPr>
              <a:t>Developing and utilizing indicators that capture cross-sectoral impacts, such as social cohesion, economic stability, and community empowerment. These indicators reveal how interventions in one sector enhance resilience in another.</a:t>
            </a:r>
          </a:p>
          <a:p>
            <a:pPr marL="274320" lvl="0" indent="-274320" algn="l">
              <a:buFont typeface="+mj-lt"/>
              <a:buAutoNum type="arabicPeriod"/>
            </a:pPr>
            <a:r>
              <a:rPr lang="en-US" cap="none" dirty="0" smtClean="0">
                <a:solidFill>
                  <a:schemeClr val="tx1"/>
                </a:solidFill>
              </a:rPr>
              <a:t>Engaging and involving communities in the evaluation process to gather diverse perspectives on how interconnected issues affect their lives. This participatory approach helps identify nuanced relationships between crises and resilience.</a:t>
            </a:r>
          </a:p>
          <a:p>
            <a:pPr marL="274320" lvl="0" indent="-274320" algn="l">
              <a:buFont typeface="+mj-lt"/>
              <a:buAutoNum type="arabicPeriod"/>
            </a:pPr>
            <a:r>
              <a:rPr lang="en-US" cap="none" dirty="0" smtClean="0">
                <a:solidFill>
                  <a:schemeClr val="tx1"/>
                </a:solidFill>
              </a:rPr>
              <a:t>Conducting long-term evaluations to track changes over time and understand the cumulative effects of integrated programming. This highlight how resilience builds as communities receive support across multiple sectors.</a:t>
            </a:r>
          </a:p>
        </p:txBody>
      </p:sp>
      <p:sp>
        <p:nvSpPr>
          <p:cNvPr id="4" name="Slide Number Placeholder 3"/>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15467815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723268"/>
            <a:ext cx="11579534" cy="763145"/>
          </a:xfrm>
        </p:spPr>
        <p:txBody>
          <a:bodyPr>
            <a:normAutofit/>
          </a:bodyPr>
          <a:lstStyle/>
          <a:p>
            <a:r>
              <a:rPr lang="en-US" dirty="0" smtClean="0"/>
              <a:t>The triple nexus and evaluation </a:t>
            </a:r>
            <a:endParaRPr lang="en-US" dirty="0"/>
          </a:p>
        </p:txBody>
      </p:sp>
      <p:sp>
        <p:nvSpPr>
          <p:cNvPr id="3" name="Subtitle 2"/>
          <p:cNvSpPr>
            <a:spLocks noGrp="1"/>
          </p:cNvSpPr>
          <p:nvPr>
            <p:ph type="subTitle" idx="1"/>
          </p:nvPr>
        </p:nvSpPr>
        <p:spPr>
          <a:xfrm>
            <a:off x="240633" y="1440208"/>
            <a:ext cx="11713802" cy="5216085"/>
          </a:xfrm>
          <a:solidFill>
            <a:schemeClr val="bg2">
              <a:lumMod val="60000"/>
              <a:lumOff val="40000"/>
            </a:schemeClr>
          </a:solidFill>
        </p:spPr>
        <p:txBody>
          <a:bodyPr>
            <a:normAutofit lnSpcReduction="10000"/>
          </a:bodyPr>
          <a:lstStyle/>
          <a:p>
            <a:pPr marL="365760" lvl="0" indent="-365760" algn="l">
              <a:buFont typeface="+mj-lt"/>
              <a:buAutoNum type="arabicPeriod" startAt="5"/>
            </a:pPr>
            <a:r>
              <a:rPr lang="en-US" cap="none" dirty="0" smtClean="0">
                <a:solidFill>
                  <a:schemeClr val="tx1"/>
                </a:solidFill>
              </a:rPr>
              <a:t>Use of case studies to illustrate successful nexus programming and analyze failures. Comparative studies provide insights into the factors that contribute to or hinder interconnectedness in various contexts.</a:t>
            </a:r>
          </a:p>
          <a:p>
            <a:pPr marL="365760" lvl="0" indent="-365760" algn="l">
              <a:buFont typeface="+mj-lt"/>
              <a:buAutoNum type="arabicPeriod" startAt="5"/>
            </a:pPr>
            <a:r>
              <a:rPr lang="en-US" cap="none" dirty="0" smtClean="0">
                <a:solidFill>
                  <a:schemeClr val="tx1"/>
                </a:solidFill>
              </a:rPr>
              <a:t>Establishing systems for ongoing feedback from evaluations to inform policy and practice. This iterative process ensures that lessons learned are integrated into future programming across sectors.</a:t>
            </a:r>
          </a:p>
          <a:p>
            <a:pPr marL="365760" lvl="0" indent="-365760" algn="l">
              <a:buFont typeface="+mj-lt"/>
              <a:buAutoNum type="arabicPeriod" startAt="5"/>
            </a:pPr>
            <a:r>
              <a:rPr lang="en-US" cap="none" dirty="0" smtClean="0">
                <a:solidFill>
                  <a:schemeClr val="tx1"/>
                </a:solidFill>
              </a:rPr>
              <a:t>Training of evaluators to understand the complexities of nexus programming, fostering a mindset that looks for connections rather than separating crises into silos.</a:t>
            </a:r>
          </a:p>
          <a:p>
            <a:pPr marL="365760" lvl="0" indent="-365760" algn="l">
              <a:buFont typeface="+mj-lt"/>
              <a:buAutoNum type="arabicPeriod" startAt="5"/>
            </a:pPr>
            <a:r>
              <a:rPr lang="en-US" cap="none" dirty="0" smtClean="0">
                <a:solidFill>
                  <a:schemeClr val="tx1"/>
                </a:solidFill>
              </a:rPr>
              <a:t>Formulation of teams with diverse expertise in humanitarian, development, and peacebuilding fields to ensure comprehensive analysis and interpretation of findings.</a:t>
            </a:r>
          </a:p>
          <a:p>
            <a:pPr algn="l"/>
            <a:r>
              <a:rPr lang="en-US" cap="none" dirty="0" smtClean="0">
                <a:solidFill>
                  <a:schemeClr val="tx1"/>
                </a:solidFill>
              </a:rPr>
              <a:t>By adopting these approaches, evaluation systems can better capture the intricate relationships between crises and resilience, promoting more effective and integrated responses to complex challenges.</a:t>
            </a:r>
            <a:endParaRPr lang="en-US" cap="none" dirty="0">
              <a:solidFill>
                <a:schemeClr val="tx1"/>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1171011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658905"/>
            <a:ext cx="11579534" cy="632013"/>
          </a:xfrm>
        </p:spPr>
        <p:txBody>
          <a:bodyPr>
            <a:normAutofit fontScale="90000"/>
          </a:bodyPr>
          <a:lstStyle/>
          <a:p>
            <a:r>
              <a:rPr lang="en-US" dirty="0" smtClean="0"/>
              <a:t>The triple nexus and evaluation </a:t>
            </a:r>
            <a:endParaRPr lang="en-US" dirty="0"/>
          </a:p>
        </p:txBody>
      </p:sp>
      <p:sp>
        <p:nvSpPr>
          <p:cNvPr id="3" name="Subtitle 2"/>
          <p:cNvSpPr>
            <a:spLocks noGrp="1"/>
          </p:cNvSpPr>
          <p:nvPr>
            <p:ph type="subTitle" idx="1"/>
          </p:nvPr>
        </p:nvSpPr>
        <p:spPr>
          <a:xfrm>
            <a:off x="240633" y="1184715"/>
            <a:ext cx="11713802" cy="5310214"/>
          </a:xfrm>
          <a:solidFill>
            <a:schemeClr val="bg2">
              <a:lumMod val="60000"/>
              <a:lumOff val="40000"/>
            </a:schemeClr>
          </a:solidFill>
        </p:spPr>
        <p:txBody>
          <a:bodyPr>
            <a:normAutofit fontScale="92500" lnSpcReduction="20000"/>
          </a:bodyPr>
          <a:lstStyle/>
          <a:p>
            <a:pPr algn="l"/>
            <a:r>
              <a:rPr lang="en-US" cap="none" dirty="0" smtClean="0">
                <a:solidFill>
                  <a:schemeClr val="tx1"/>
                </a:solidFill>
              </a:rPr>
              <a:t>D.</a:t>
            </a:r>
            <a:r>
              <a:rPr lang="en-US" cap="none" dirty="0" smtClean="0">
                <a:solidFill>
                  <a:srgbClr val="0070C0"/>
                </a:solidFill>
              </a:rPr>
              <a:t> How have shared outcomes among agencies improved nexus program evaluations and monitoring work? </a:t>
            </a:r>
          </a:p>
          <a:p>
            <a:pPr algn="l"/>
            <a:r>
              <a:rPr lang="en-US" cap="none" dirty="0" smtClean="0">
                <a:solidFill>
                  <a:schemeClr val="tx1"/>
                </a:solidFill>
              </a:rPr>
              <a:t>In several ways:</a:t>
            </a:r>
          </a:p>
          <a:p>
            <a:pPr marL="274320" lvl="0" indent="-274320" algn="just">
              <a:buFont typeface="+mj-lt"/>
              <a:buAutoNum type="arabicPeriod"/>
            </a:pPr>
            <a:r>
              <a:rPr lang="en-US" cap="none" dirty="0" smtClean="0">
                <a:solidFill>
                  <a:schemeClr val="tx1"/>
                </a:solidFill>
              </a:rPr>
              <a:t>Establishing shared outcomes aligns the efforts of different agencies, facilitating collaboration and ensuring that everyone works toward the same objectives. This unified focus enhances overall program coherence and effectiveness.</a:t>
            </a:r>
          </a:p>
          <a:p>
            <a:pPr marL="274320" lvl="0" indent="-274320" algn="just">
              <a:buFont typeface="+mj-lt"/>
              <a:buAutoNum type="arabicPeriod"/>
            </a:pPr>
            <a:r>
              <a:rPr lang="en-US" cap="none" dirty="0" smtClean="0">
                <a:solidFill>
                  <a:schemeClr val="tx1"/>
                </a:solidFill>
              </a:rPr>
              <a:t>Collaborative frameworks promote the development of standardized indicators and metrics, making it easier to gather and analyze data across agencies. This consistency improves the quality and comparability of evaluation results.</a:t>
            </a:r>
          </a:p>
          <a:p>
            <a:pPr marL="274320" lvl="0" indent="-274320" algn="just">
              <a:buFont typeface="+mj-lt"/>
              <a:buAutoNum type="arabicPeriod"/>
            </a:pPr>
            <a:r>
              <a:rPr lang="en-US" cap="none" dirty="0" smtClean="0">
                <a:solidFill>
                  <a:schemeClr val="tx1"/>
                </a:solidFill>
              </a:rPr>
              <a:t>Shared outcomes encourage a more comprehensive analysis of program impacts, allowing evaluators to examine how interventions in one sector influence others. This deeper understanding fosters insights into the interconnectedness of crises and resilience.</a:t>
            </a:r>
          </a:p>
          <a:p>
            <a:pPr marL="274320" lvl="0" indent="-274320" algn="just">
              <a:buFont typeface="+mj-lt"/>
              <a:buAutoNum type="arabicPeriod"/>
            </a:pPr>
            <a:r>
              <a:rPr lang="en-US" cap="none" dirty="0" smtClean="0">
                <a:solidFill>
                  <a:schemeClr val="tx1"/>
                </a:solidFill>
              </a:rPr>
              <a:t>Agencies working together on common outcomes share resources, expertise, and tools for monitoring and evaluation. This collaborative approach lead to more efficient use of resources and greater capacity for rigorous evaluations.</a:t>
            </a:r>
          </a:p>
        </p:txBody>
      </p:sp>
      <p:sp>
        <p:nvSpPr>
          <p:cNvPr id="4" name="Slide Number Placeholder 3"/>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34618315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723268"/>
            <a:ext cx="11579534" cy="763145"/>
          </a:xfrm>
        </p:spPr>
        <p:txBody>
          <a:bodyPr>
            <a:normAutofit/>
          </a:bodyPr>
          <a:lstStyle/>
          <a:p>
            <a:r>
              <a:rPr lang="en-US" dirty="0" smtClean="0"/>
              <a:t>The triple nexus and evaluation </a:t>
            </a:r>
            <a:endParaRPr lang="en-US" dirty="0"/>
          </a:p>
        </p:txBody>
      </p:sp>
      <p:sp>
        <p:nvSpPr>
          <p:cNvPr id="3" name="Subtitle 2"/>
          <p:cNvSpPr>
            <a:spLocks noGrp="1"/>
          </p:cNvSpPr>
          <p:nvPr>
            <p:ph type="subTitle" idx="1"/>
          </p:nvPr>
        </p:nvSpPr>
        <p:spPr>
          <a:xfrm>
            <a:off x="240633" y="1440208"/>
            <a:ext cx="11713802" cy="5216085"/>
          </a:xfrm>
          <a:solidFill>
            <a:schemeClr val="bg2">
              <a:lumMod val="60000"/>
              <a:lumOff val="40000"/>
            </a:schemeClr>
          </a:solidFill>
        </p:spPr>
        <p:txBody>
          <a:bodyPr>
            <a:normAutofit fontScale="92500" lnSpcReduction="20000"/>
          </a:bodyPr>
          <a:lstStyle/>
          <a:p>
            <a:pPr marL="365760" lvl="0" indent="-365760" algn="just">
              <a:buFont typeface="+mj-lt"/>
              <a:buAutoNum type="arabicPeriod" startAt="5"/>
            </a:pPr>
            <a:r>
              <a:rPr lang="en-US" cap="none" dirty="0" smtClean="0">
                <a:solidFill>
                  <a:schemeClr val="tx1"/>
                </a:solidFill>
              </a:rPr>
              <a:t>It has improved accountability and transparency in reporting: when agencies commit to shared outcomes, they are more accountable to one another and to the communities they serve. This accountability drives better performance and encourages transparency in reporting and evaluation processes.</a:t>
            </a:r>
          </a:p>
          <a:p>
            <a:pPr marL="365760" lvl="0" indent="-365760" algn="just">
              <a:buFont typeface="+mj-lt"/>
              <a:buAutoNum type="arabicPeriod" startAt="5"/>
            </a:pPr>
            <a:r>
              <a:rPr lang="en-US" cap="none" dirty="0" smtClean="0">
                <a:solidFill>
                  <a:schemeClr val="tx1"/>
                </a:solidFill>
              </a:rPr>
              <a:t>Involving multiple agencies in the evaluation process enhances stakeholder engagement, including local communities. This participation enriches the evaluation findings and helps ensure that diverse perspectives are considered.</a:t>
            </a:r>
          </a:p>
          <a:p>
            <a:pPr marL="365760" lvl="0" indent="-365760" algn="just">
              <a:buFont typeface="+mj-lt"/>
              <a:buAutoNum type="arabicPeriod" startAt="5"/>
            </a:pPr>
            <a:r>
              <a:rPr lang="en-US" cap="none" dirty="0" smtClean="0">
                <a:solidFill>
                  <a:schemeClr val="tx1"/>
                </a:solidFill>
              </a:rPr>
              <a:t>Shared outcomes create opportunities for collective learning among agencies. Evaluations highlight successful strategies and challenges, enabling agencies to adapt their approaches based on shared insights.</a:t>
            </a:r>
          </a:p>
          <a:p>
            <a:pPr marL="365760" lvl="0" indent="-365760" algn="just">
              <a:buFont typeface="+mj-lt"/>
              <a:buAutoNum type="arabicPeriod" startAt="5"/>
            </a:pPr>
            <a:r>
              <a:rPr lang="en-US" cap="none" dirty="0" smtClean="0">
                <a:solidFill>
                  <a:schemeClr val="tx1"/>
                </a:solidFill>
              </a:rPr>
              <a:t>Strengthened relationships: collaboration fosters trust and stronger relationships among agencies, facilitating ongoing dialogue and cooperation. This relational aspect is vital for addressing complex challenges effectively.</a:t>
            </a:r>
          </a:p>
          <a:p>
            <a:pPr algn="just"/>
            <a:r>
              <a:rPr lang="en-US" cap="none" dirty="0" smtClean="0">
                <a:solidFill>
                  <a:schemeClr val="tx1"/>
                </a:solidFill>
              </a:rPr>
              <a:t>Overall, shared outcomes among agencies enhance the quality and impact of nexus program evaluations and monitoring by strengthening relationships, promoting collaboration, accountability, transparency, and a more integrated understanding of program effectiveness.</a:t>
            </a:r>
            <a:endParaRPr lang="en-US" cap="none" dirty="0">
              <a:solidFill>
                <a:schemeClr val="tx1"/>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2390883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699247"/>
            <a:ext cx="11713802" cy="578223"/>
          </a:xfrm>
        </p:spPr>
        <p:txBody>
          <a:bodyPr>
            <a:normAutofit fontScale="90000"/>
          </a:bodyPr>
          <a:lstStyle/>
          <a:p>
            <a:r>
              <a:rPr lang="en-US" dirty="0" smtClean="0"/>
              <a:t/>
            </a:r>
            <a:br>
              <a:rPr lang="en-US" dirty="0" smtClean="0"/>
            </a:br>
            <a:r>
              <a:rPr lang="en-US" dirty="0" smtClean="0"/>
              <a:t>The </a:t>
            </a:r>
            <a:r>
              <a:rPr lang="en-US" dirty="0" smtClean="0"/>
              <a:t>triple nexus and evaluation </a:t>
            </a:r>
            <a:endParaRPr lang="en-US" dirty="0"/>
          </a:p>
        </p:txBody>
      </p:sp>
      <p:sp>
        <p:nvSpPr>
          <p:cNvPr id="3" name="Subtitle 2"/>
          <p:cNvSpPr>
            <a:spLocks noGrp="1"/>
          </p:cNvSpPr>
          <p:nvPr>
            <p:ph type="subTitle" idx="1"/>
          </p:nvPr>
        </p:nvSpPr>
        <p:spPr>
          <a:xfrm>
            <a:off x="134471" y="1223682"/>
            <a:ext cx="11940988" cy="5365377"/>
          </a:xfrm>
          <a:solidFill>
            <a:schemeClr val="bg2">
              <a:lumMod val="60000"/>
              <a:lumOff val="40000"/>
            </a:schemeClr>
          </a:solidFill>
        </p:spPr>
        <p:txBody>
          <a:bodyPr>
            <a:normAutofit fontScale="77500" lnSpcReduction="20000"/>
          </a:bodyPr>
          <a:lstStyle/>
          <a:p>
            <a:pPr algn="l"/>
            <a:r>
              <a:rPr lang="en-US" sz="2600" cap="none" dirty="0" smtClean="0">
                <a:solidFill>
                  <a:schemeClr val="tx1"/>
                </a:solidFill>
              </a:rPr>
              <a:t>E.</a:t>
            </a:r>
            <a:r>
              <a:rPr lang="en-US" sz="2400" cap="none" dirty="0" smtClean="0">
                <a:solidFill>
                  <a:srgbClr val="0070C0"/>
                </a:solidFill>
              </a:rPr>
              <a:t> Given the dynamic and unpredictable nature of these contexts, should evaluation systems in the triple nexus prioritize learning and adaptation over accountability and impact measurement?</a:t>
            </a:r>
          </a:p>
          <a:p>
            <a:pPr algn="l"/>
            <a:r>
              <a:rPr lang="en-US" sz="2600" cap="none" dirty="0" smtClean="0">
                <a:solidFill>
                  <a:schemeClr val="tx1"/>
                </a:solidFill>
              </a:rPr>
              <a:t>Evaluation systems in the triple nexus should indeed prioritize learning and adaptation alongside accountability and impact measurement. Here’s why a balanced approach is beneficial:</a:t>
            </a:r>
          </a:p>
          <a:p>
            <a:pPr algn="l"/>
            <a:r>
              <a:rPr lang="en-US" sz="2600" b="1" cap="none" dirty="0" smtClean="0">
                <a:solidFill>
                  <a:schemeClr val="tx1"/>
                </a:solidFill>
              </a:rPr>
              <a:t>Prioritizing Learning and Adaptation</a:t>
            </a:r>
            <a:endParaRPr lang="en-US" sz="2600" cap="none" dirty="0" smtClean="0">
              <a:solidFill>
                <a:schemeClr val="tx1"/>
              </a:solidFill>
            </a:endParaRPr>
          </a:p>
          <a:p>
            <a:pPr marL="457200" lvl="0" indent="-457200" algn="just">
              <a:buFont typeface="+mj-lt"/>
              <a:buAutoNum type="arabicPeriod"/>
            </a:pPr>
            <a:r>
              <a:rPr lang="en-US" cap="none" dirty="0" smtClean="0">
                <a:solidFill>
                  <a:schemeClr val="tx1"/>
                </a:solidFill>
              </a:rPr>
              <a:t>Dynamic contexts often present unforeseen challenges and opportunities. Emphasizing learning allows organizations to quickly adapt their strategies in response to changing conditions, improving effectiveness.</a:t>
            </a:r>
          </a:p>
          <a:p>
            <a:pPr marL="457200" lvl="0" indent="-457200" algn="just">
              <a:buFont typeface="+mj-lt"/>
              <a:buAutoNum type="arabicPeriod"/>
            </a:pPr>
            <a:r>
              <a:rPr lang="en-US" cap="none" dirty="0" smtClean="0">
                <a:solidFill>
                  <a:schemeClr val="tx1"/>
                </a:solidFill>
              </a:rPr>
              <a:t>Learning-oriented evaluations uncover the nuanced relationships between humanitarian, development, and peace efforts, enabling agencies to better understand how actions in one area impact another.</a:t>
            </a:r>
          </a:p>
          <a:p>
            <a:pPr marL="457200" lvl="0" indent="-457200" algn="just">
              <a:buFont typeface="+mj-lt"/>
              <a:buAutoNum type="arabicPeriod"/>
            </a:pPr>
            <a:r>
              <a:rPr lang="en-US" cap="none" dirty="0" smtClean="0">
                <a:solidFill>
                  <a:schemeClr val="tx1"/>
                </a:solidFill>
              </a:rPr>
              <a:t>A focus on learning fosters an environment where experimentation and innovation are encouraged. Agencies can test new approaches without the fear of immediate accountability, which is crucial in rapidly changing contexts.</a:t>
            </a:r>
          </a:p>
          <a:p>
            <a:pPr marL="457200" lvl="0" indent="-457200" algn="just">
              <a:buFont typeface="+mj-lt"/>
              <a:buAutoNum type="arabicPeriod"/>
            </a:pPr>
            <a:r>
              <a:rPr lang="en-US" cap="none" dirty="0" smtClean="0">
                <a:solidFill>
                  <a:schemeClr val="tx1"/>
                </a:solidFill>
              </a:rPr>
              <a:t>Learning systems enhance organizational resilience by creating feedback loops that inform future programming. This adaptability is essential for addressing complex, multifaceted challenges effectively.</a:t>
            </a:r>
          </a:p>
          <a:p>
            <a:pPr marL="457200" lvl="0" indent="-457200" algn="just">
              <a:buFont typeface="+mj-lt"/>
              <a:buAutoNum type="arabicPeriod"/>
            </a:pPr>
            <a:r>
              <a:rPr lang="en-US" cap="none" dirty="0" smtClean="0">
                <a:solidFill>
                  <a:schemeClr val="tx1"/>
                </a:solidFill>
              </a:rPr>
              <a:t>Learning from communities and incorporating their feedback can lead to more relevant and effective interventions. This participatory aspect strengthens community ownership and trust in the programs</a:t>
            </a:r>
            <a:r>
              <a:rPr lang="en-US" dirty="0" smtClean="0"/>
              <a:t>.</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25552450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723268"/>
            <a:ext cx="11579534" cy="763145"/>
          </a:xfrm>
        </p:spPr>
        <p:txBody>
          <a:bodyPr>
            <a:normAutofit/>
          </a:bodyPr>
          <a:lstStyle/>
          <a:p>
            <a:r>
              <a:rPr lang="en-US" dirty="0" smtClean="0"/>
              <a:t>The triple nexus and evaluation </a:t>
            </a:r>
            <a:endParaRPr lang="en-US" dirty="0"/>
          </a:p>
        </p:txBody>
      </p:sp>
      <p:sp>
        <p:nvSpPr>
          <p:cNvPr id="3" name="Subtitle 2"/>
          <p:cNvSpPr>
            <a:spLocks noGrp="1"/>
          </p:cNvSpPr>
          <p:nvPr>
            <p:ph type="subTitle" idx="1"/>
          </p:nvPr>
        </p:nvSpPr>
        <p:spPr>
          <a:xfrm>
            <a:off x="240633" y="1440208"/>
            <a:ext cx="11713802" cy="5216085"/>
          </a:xfrm>
          <a:solidFill>
            <a:schemeClr val="bg2">
              <a:lumMod val="60000"/>
              <a:lumOff val="40000"/>
            </a:schemeClr>
          </a:solidFill>
        </p:spPr>
        <p:txBody>
          <a:bodyPr>
            <a:normAutofit fontScale="25000" lnSpcReduction="20000"/>
          </a:bodyPr>
          <a:lstStyle/>
          <a:p>
            <a:pPr algn="l"/>
            <a:r>
              <a:rPr lang="en-US" sz="8000" b="1" cap="none" dirty="0" smtClean="0">
                <a:solidFill>
                  <a:schemeClr val="tx1"/>
                </a:solidFill>
              </a:rPr>
              <a:t>Balancing with Accountability and Impact </a:t>
            </a:r>
            <a:r>
              <a:rPr lang="en-US" sz="8000" b="1" cap="none" dirty="0">
                <a:solidFill>
                  <a:schemeClr val="tx1"/>
                </a:solidFill>
              </a:rPr>
              <a:t>M</a:t>
            </a:r>
            <a:r>
              <a:rPr lang="en-US" sz="8000" b="1" cap="none" dirty="0" smtClean="0">
                <a:solidFill>
                  <a:schemeClr val="tx1"/>
                </a:solidFill>
              </a:rPr>
              <a:t>easurement</a:t>
            </a:r>
            <a:endParaRPr lang="en-US" sz="8000" cap="none" dirty="0" smtClean="0">
              <a:solidFill>
                <a:schemeClr val="tx1"/>
              </a:solidFill>
            </a:endParaRPr>
          </a:p>
          <a:p>
            <a:pPr marL="274320" lvl="0" indent="-274320" algn="just">
              <a:buFont typeface="+mj-lt"/>
              <a:buAutoNum type="arabicPeriod"/>
            </a:pPr>
            <a:r>
              <a:rPr lang="en-US" sz="8000" cap="none" dirty="0" smtClean="0">
                <a:solidFill>
                  <a:schemeClr val="tx1"/>
                </a:solidFill>
              </a:rPr>
              <a:t>Accountability is vital for ensuring that resources are used efficiently and transparently. Stakeholders need assurance that funds are being spent effectively, especially in fragile contexts.</a:t>
            </a:r>
          </a:p>
          <a:p>
            <a:pPr marL="274320" lvl="0" indent="-274320" algn="just">
              <a:buFont typeface="+mj-lt"/>
              <a:buAutoNum type="arabicPeriod"/>
            </a:pPr>
            <a:r>
              <a:rPr lang="en-US" sz="8000" cap="none" dirty="0" smtClean="0">
                <a:solidFill>
                  <a:schemeClr val="tx1"/>
                </a:solidFill>
              </a:rPr>
              <a:t>Impact measurement provides evidence of the effectiveness of programs, which is important for securing ongoing funding and support from donors and stakeholders.</a:t>
            </a:r>
          </a:p>
          <a:p>
            <a:pPr marL="274320" lvl="0" indent="-274320" algn="just">
              <a:buFont typeface="+mj-lt"/>
              <a:buAutoNum type="arabicPeriod"/>
            </a:pPr>
            <a:r>
              <a:rPr lang="en-US" sz="8000" cap="none" dirty="0" smtClean="0">
                <a:solidFill>
                  <a:schemeClr val="tx1"/>
                </a:solidFill>
              </a:rPr>
              <a:t>Accountability frameworks help identify what works and what doesn’t, enabling organizations to scale successful strategies and avoid repeating mistakes.</a:t>
            </a:r>
          </a:p>
          <a:p>
            <a:pPr marL="274320" lvl="0" indent="-274320" algn="just">
              <a:buFont typeface="+mj-lt"/>
              <a:buAutoNum type="arabicPeriod"/>
            </a:pPr>
            <a:r>
              <a:rPr lang="en-US" sz="8000" cap="none" dirty="0" smtClean="0">
                <a:solidFill>
                  <a:schemeClr val="tx1"/>
                </a:solidFill>
              </a:rPr>
              <a:t>Maintaining a degree of accountability builds trust and confidence among stakeholders, including local communities, donors, and government entities. This trust is essential for long-term success.</a:t>
            </a:r>
          </a:p>
          <a:p>
            <a:pPr marL="274320" lvl="0" indent="-274320" algn="just">
              <a:buFont typeface="+mj-lt"/>
              <a:buAutoNum type="arabicPeriod"/>
            </a:pPr>
            <a:r>
              <a:rPr lang="en-US" sz="8000" cap="none" dirty="0" smtClean="0">
                <a:solidFill>
                  <a:schemeClr val="tx1"/>
                </a:solidFill>
              </a:rPr>
              <a:t>Integrating accountability into learning frameworks create a more structured approach to capturing lessons and outcomes, ensuring that learning is systematic rather than anecdotal.</a:t>
            </a:r>
          </a:p>
        </p:txBody>
      </p:sp>
      <p:sp>
        <p:nvSpPr>
          <p:cNvPr id="4" name="Slide Number Placeholder 3"/>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20576484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723268"/>
            <a:ext cx="11579534" cy="763145"/>
          </a:xfrm>
        </p:spPr>
        <p:txBody>
          <a:bodyPr>
            <a:normAutofit/>
          </a:bodyPr>
          <a:lstStyle/>
          <a:p>
            <a:r>
              <a:rPr lang="en-US" dirty="0" smtClean="0"/>
              <a:t>The triple nexus and evaluation </a:t>
            </a:r>
            <a:endParaRPr lang="en-US" dirty="0"/>
          </a:p>
        </p:txBody>
      </p:sp>
      <p:sp>
        <p:nvSpPr>
          <p:cNvPr id="3" name="Subtitle 2"/>
          <p:cNvSpPr>
            <a:spLocks noGrp="1"/>
          </p:cNvSpPr>
          <p:nvPr>
            <p:ph type="subTitle" idx="1"/>
          </p:nvPr>
        </p:nvSpPr>
        <p:spPr>
          <a:xfrm>
            <a:off x="240633" y="1440208"/>
            <a:ext cx="11713802" cy="5216085"/>
          </a:xfrm>
          <a:solidFill>
            <a:schemeClr val="bg2">
              <a:lumMod val="60000"/>
              <a:lumOff val="40000"/>
            </a:schemeClr>
          </a:solidFill>
        </p:spPr>
        <p:txBody>
          <a:bodyPr>
            <a:normAutofit/>
          </a:bodyPr>
          <a:lstStyle/>
          <a:p>
            <a:pPr algn="just"/>
            <a:r>
              <a:rPr lang="en-US" sz="2700" b="1" cap="none" dirty="0" smtClean="0">
                <a:solidFill>
                  <a:srgbClr val="0070C0"/>
                </a:solidFill>
              </a:rPr>
              <a:t>Conclusion</a:t>
            </a:r>
            <a:endParaRPr lang="en-US" sz="2700" cap="none" dirty="0" smtClean="0">
              <a:solidFill>
                <a:srgbClr val="0070C0"/>
              </a:solidFill>
            </a:endParaRPr>
          </a:p>
          <a:p>
            <a:pPr algn="just"/>
            <a:r>
              <a:rPr lang="en-US" sz="2500" cap="none" dirty="0" smtClean="0">
                <a:solidFill>
                  <a:schemeClr val="tx1"/>
                </a:solidFill>
              </a:rPr>
              <a:t>In conclusion, evaluation systems in the triple nexus should strive for a balanced approach that prioritizes learning and adaptation while still maintaining accountability and impact measurement. This dual focus enables organizations to be responsive and innovative while also ensuring that resources are used effectively and that stakeholders remain engaged and confident in the programs. By fostering a culture of continuous improvement, agencies can better navigate the complexities of dynamic contexts and enhance their overall effectiveness.</a:t>
            </a:r>
            <a:endParaRPr lang="en-US" sz="2500" cap="none" dirty="0">
              <a:solidFill>
                <a:schemeClr val="tx1"/>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33580750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wo Person Hand Shaking · Free Stock Phot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Slide Number Placeholder 5"/>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2352903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336" y="860612"/>
            <a:ext cx="11960569" cy="667162"/>
          </a:xfrm>
        </p:spPr>
        <p:txBody>
          <a:bodyPr>
            <a:normAutofit fontScale="90000"/>
          </a:bodyPr>
          <a:lstStyle/>
          <a:p>
            <a:r>
              <a:rPr lang="en-US" dirty="0" smtClean="0"/>
              <a:t>Table of content</a:t>
            </a:r>
            <a:endParaRPr lang="en-US" dirty="0"/>
          </a:p>
        </p:txBody>
      </p:sp>
      <p:sp>
        <p:nvSpPr>
          <p:cNvPr id="3" name="Subtitle 2"/>
          <p:cNvSpPr>
            <a:spLocks noGrp="1"/>
          </p:cNvSpPr>
          <p:nvPr>
            <p:ph type="subTitle" idx="1"/>
          </p:nvPr>
        </p:nvSpPr>
        <p:spPr>
          <a:xfrm>
            <a:off x="128336" y="1527773"/>
            <a:ext cx="11960569" cy="5034391"/>
          </a:xfrm>
        </p:spPr>
        <p:txBody>
          <a:bodyPr>
            <a:normAutofit fontScale="62500" lnSpcReduction="20000"/>
          </a:bodyPr>
          <a:lstStyle/>
          <a:p>
            <a:pPr algn="l"/>
            <a:r>
              <a:rPr lang="en-US" cap="none" dirty="0" smtClean="0">
                <a:solidFill>
                  <a:srgbClr val="0070C0"/>
                </a:solidFill>
              </a:rPr>
              <a:t>											</a:t>
            </a:r>
            <a:r>
              <a:rPr lang="en-US" sz="3200" cap="none" dirty="0" smtClean="0">
                <a:solidFill>
                  <a:srgbClr val="0070C0"/>
                </a:solidFill>
              </a:rPr>
              <a:t>Pages</a:t>
            </a:r>
          </a:p>
          <a:p>
            <a:pPr marL="342900" indent="-342900" algn="l">
              <a:buFont typeface="Wingdings" panose="05000000000000000000" pitchFamily="2" charset="2"/>
              <a:buChar char="§"/>
            </a:pPr>
            <a:r>
              <a:rPr lang="en-US" sz="3200" cap="none" dirty="0" smtClean="0">
                <a:solidFill>
                  <a:srgbClr val="0070C0"/>
                </a:solidFill>
              </a:rPr>
              <a:t>B2: The </a:t>
            </a:r>
            <a:r>
              <a:rPr lang="en-US" sz="3200" cap="none" dirty="0" smtClean="0">
                <a:solidFill>
                  <a:srgbClr val="0070C0"/>
                </a:solidFill>
              </a:rPr>
              <a:t>Triple Nexus and Evaluation							</a:t>
            </a:r>
            <a:r>
              <a:rPr lang="en-US" sz="3200" cap="none" dirty="0" smtClean="0">
                <a:solidFill>
                  <a:srgbClr val="0070C0"/>
                </a:solidFill>
              </a:rPr>
              <a:t>3</a:t>
            </a:r>
            <a:endParaRPr lang="en-US" sz="3200" cap="none" dirty="0" smtClean="0">
              <a:solidFill>
                <a:srgbClr val="0070C0"/>
              </a:solidFill>
            </a:endParaRPr>
          </a:p>
          <a:p>
            <a:pPr marL="342900" indent="-342900" algn="l">
              <a:buFont typeface="Wingdings" panose="05000000000000000000" pitchFamily="2" charset="2"/>
              <a:buChar char="§"/>
            </a:pPr>
            <a:r>
              <a:rPr lang="en-US" sz="3200" cap="none" dirty="0" smtClean="0">
                <a:solidFill>
                  <a:srgbClr val="0070C0"/>
                </a:solidFill>
              </a:rPr>
              <a:t>Key </a:t>
            </a:r>
            <a:r>
              <a:rPr lang="en-US" sz="3200" cap="none" dirty="0">
                <a:solidFill>
                  <a:srgbClr val="0070C0"/>
                </a:solidFill>
              </a:rPr>
              <a:t>lessons learned from various evaluations in complex conflict </a:t>
            </a:r>
            <a:r>
              <a:rPr lang="en-US" sz="3200" cap="none" dirty="0" smtClean="0">
                <a:solidFill>
                  <a:srgbClr val="0070C0"/>
                </a:solidFill>
              </a:rPr>
              <a:t>contexts			</a:t>
            </a:r>
            <a:r>
              <a:rPr lang="en-US" sz="3200" cap="none" dirty="0" smtClean="0">
                <a:solidFill>
                  <a:srgbClr val="0070C0"/>
                </a:solidFill>
              </a:rPr>
              <a:t>4-5</a:t>
            </a:r>
            <a:endParaRPr lang="en-US" sz="3200" cap="none" dirty="0" smtClean="0">
              <a:solidFill>
                <a:srgbClr val="0070C0"/>
              </a:solidFill>
            </a:endParaRPr>
          </a:p>
          <a:p>
            <a:pPr marL="342900" indent="-342900" algn="l">
              <a:buFont typeface="Wingdings" panose="05000000000000000000" pitchFamily="2" charset="2"/>
              <a:buChar char="§"/>
            </a:pPr>
            <a:r>
              <a:rPr lang="en-US" sz="3200" cap="none" dirty="0" smtClean="0">
                <a:solidFill>
                  <a:srgbClr val="0070C0"/>
                </a:solidFill>
              </a:rPr>
              <a:t>Why is Nexus Programming </a:t>
            </a:r>
            <a:r>
              <a:rPr lang="en-US" sz="3200" cap="none" dirty="0">
                <a:solidFill>
                  <a:srgbClr val="0070C0"/>
                </a:solidFill>
              </a:rPr>
              <a:t>crucial for enhancing national capacities and resilience</a:t>
            </a:r>
            <a:r>
              <a:rPr lang="en-US" sz="3200" cap="none" dirty="0" smtClean="0">
                <a:solidFill>
                  <a:srgbClr val="0070C0"/>
                </a:solidFill>
              </a:rPr>
              <a:t>?</a:t>
            </a:r>
            <a:r>
              <a:rPr lang="en-US" sz="3200" cap="none" dirty="0" smtClean="0">
                <a:solidFill>
                  <a:srgbClr val="0070C0"/>
                </a:solidFill>
              </a:rPr>
              <a:t>	</a:t>
            </a:r>
            <a:r>
              <a:rPr lang="en-US" sz="3200" cap="none" dirty="0" smtClean="0">
                <a:solidFill>
                  <a:srgbClr val="0070C0"/>
                </a:solidFill>
              </a:rPr>
              <a:t>	6-8</a:t>
            </a:r>
            <a:endParaRPr lang="en-US" sz="3200" cap="none" dirty="0" smtClean="0">
              <a:solidFill>
                <a:srgbClr val="0070C0"/>
              </a:solidFill>
            </a:endParaRPr>
          </a:p>
          <a:p>
            <a:pPr marL="342900" indent="-342900" algn="l">
              <a:buFont typeface="Wingdings" panose="05000000000000000000" pitchFamily="2" charset="2"/>
              <a:buChar char="§"/>
            </a:pPr>
            <a:r>
              <a:rPr lang="en-US" sz="3200" cap="none" dirty="0">
                <a:solidFill>
                  <a:srgbClr val="0070C0"/>
                </a:solidFill>
              </a:rPr>
              <a:t>What contextual factors have facilitated the success of nexus </a:t>
            </a:r>
            <a:r>
              <a:rPr lang="en-US" sz="3200" cap="none" dirty="0" smtClean="0">
                <a:solidFill>
                  <a:srgbClr val="0070C0"/>
                </a:solidFill>
              </a:rPr>
              <a:t>programming?	</a:t>
            </a:r>
            <a:r>
              <a:rPr lang="en-US" sz="3200" cap="none" dirty="0" smtClean="0">
                <a:solidFill>
                  <a:srgbClr val="0070C0"/>
                </a:solidFill>
              </a:rPr>
              <a:t>		</a:t>
            </a:r>
            <a:r>
              <a:rPr lang="en-US" sz="3200" cap="none" dirty="0" smtClean="0">
                <a:solidFill>
                  <a:srgbClr val="0070C0"/>
                </a:solidFill>
              </a:rPr>
              <a:t>9-10</a:t>
            </a:r>
          </a:p>
          <a:p>
            <a:pPr marL="342900" indent="-342900" algn="l">
              <a:buFont typeface="Wingdings" panose="05000000000000000000" pitchFamily="2" charset="2"/>
              <a:buChar char="§"/>
            </a:pPr>
            <a:r>
              <a:rPr lang="en-US" sz="3200" cap="none" dirty="0">
                <a:solidFill>
                  <a:srgbClr val="0070C0"/>
                </a:solidFill>
              </a:rPr>
              <a:t>How can evaluation systems deepen understanding of the interconnectedness of crises and </a:t>
            </a:r>
            <a:r>
              <a:rPr lang="en-US" sz="3200" cap="none" dirty="0" smtClean="0">
                <a:solidFill>
                  <a:srgbClr val="0070C0"/>
                </a:solidFill>
              </a:rPr>
              <a:t>                                     resilience</a:t>
            </a:r>
            <a:r>
              <a:rPr lang="en-US" sz="3200" cap="none" dirty="0">
                <a:solidFill>
                  <a:srgbClr val="0070C0"/>
                </a:solidFill>
              </a:rPr>
              <a:t>, rather than treating humanitarian, development, and peacebuilding efforts as </a:t>
            </a:r>
            <a:r>
              <a:rPr lang="en-US" sz="3200" cap="none" dirty="0" smtClean="0">
                <a:solidFill>
                  <a:srgbClr val="0070C0"/>
                </a:solidFill>
              </a:rPr>
              <a:t>                                                   separate </a:t>
            </a:r>
            <a:r>
              <a:rPr lang="en-US" sz="3200" cap="none" dirty="0">
                <a:solidFill>
                  <a:srgbClr val="0070C0"/>
                </a:solidFill>
              </a:rPr>
              <a:t>silos? </a:t>
            </a:r>
            <a:r>
              <a:rPr lang="en-US" sz="3200" cap="none" dirty="0" smtClean="0">
                <a:solidFill>
                  <a:srgbClr val="0070C0"/>
                </a:solidFill>
              </a:rPr>
              <a:t>									11-12</a:t>
            </a:r>
          </a:p>
          <a:p>
            <a:pPr marL="342900" indent="-342900" algn="l">
              <a:buFont typeface="Wingdings" panose="05000000000000000000" pitchFamily="2" charset="2"/>
              <a:buChar char="§"/>
            </a:pPr>
            <a:r>
              <a:rPr lang="en-US" sz="3200" cap="none" dirty="0">
                <a:solidFill>
                  <a:srgbClr val="0070C0"/>
                </a:solidFill>
              </a:rPr>
              <a:t>How have shared outcomes among agencies improved nexus program evaluations and </a:t>
            </a:r>
            <a:r>
              <a:rPr lang="en-US" sz="3200" cap="none" dirty="0" smtClean="0">
                <a:solidFill>
                  <a:srgbClr val="0070C0"/>
                </a:solidFill>
              </a:rPr>
              <a:t>                                                     monitoring </a:t>
            </a:r>
            <a:r>
              <a:rPr lang="en-US" sz="3200" cap="none" dirty="0">
                <a:solidFill>
                  <a:srgbClr val="0070C0"/>
                </a:solidFill>
              </a:rPr>
              <a:t>work? </a:t>
            </a:r>
            <a:r>
              <a:rPr lang="en-US" sz="3200" cap="none" dirty="0" smtClean="0">
                <a:solidFill>
                  <a:srgbClr val="0070C0"/>
                </a:solidFill>
              </a:rPr>
              <a:t>									13-14</a:t>
            </a:r>
          </a:p>
          <a:p>
            <a:pPr marL="342900" indent="-342900" algn="l">
              <a:buFont typeface="Wingdings" panose="05000000000000000000" pitchFamily="2" charset="2"/>
              <a:buChar char="§"/>
            </a:pPr>
            <a:r>
              <a:rPr lang="en-US" sz="3200" cap="none" dirty="0">
                <a:solidFill>
                  <a:srgbClr val="0070C0"/>
                </a:solidFill>
              </a:rPr>
              <a:t>Given the dynamic and unpredictable nature of these contexts, should evaluation systems </a:t>
            </a:r>
            <a:r>
              <a:rPr lang="en-US" sz="3200" cap="none" dirty="0" smtClean="0">
                <a:solidFill>
                  <a:srgbClr val="0070C0"/>
                </a:solidFill>
              </a:rPr>
              <a:t>                                                           in </a:t>
            </a:r>
            <a:r>
              <a:rPr lang="en-US" sz="3200" cap="none" dirty="0">
                <a:solidFill>
                  <a:srgbClr val="0070C0"/>
                </a:solidFill>
              </a:rPr>
              <a:t>the triple nexus prioritize learning and adaptation over accountability and impact </a:t>
            </a:r>
            <a:r>
              <a:rPr lang="en-US" sz="3200" cap="none" dirty="0" smtClean="0">
                <a:solidFill>
                  <a:srgbClr val="0070C0"/>
                </a:solidFill>
              </a:rPr>
              <a:t>                                             measurement?										15-17</a:t>
            </a:r>
            <a:endParaRPr lang="en-US" sz="3200" cap="none" dirty="0">
              <a:solidFill>
                <a:srgbClr val="0070C0"/>
              </a:solidFill>
            </a:endParaRPr>
          </a:p>
          <a:p>
            <a:pPr marL="342900" indent="-342900" algn="l">
              <a:buFont typeface="Wingdings" panose="05000000000000000000" pitchFamily="2" charset="2"/>
              <a:buChar char="§"/>
            </a:pPr>
            <a:endParaRPr lang="en-US" sz="2000" cap="none" dirty="0">
              <a:solidFill>
                <a:srgbClr val="0070C0"/>
              </a:solidFill>
            </a:endParaRPr>
          </a:p>
          <a:p>
            <a:pPr marL="342900" indent="-342900" algn="l">
              <a:buFont typeface="Wingdings" panose="05000000000000000000" pitchFamily="2" charset="2"/>
              <a:buChar char="§"/>
            </a:pPr>
            <a:endParaRPr lang="en-US" sz="2000" cap="none" dirty="0">
              <a:solidFill>
                <a:srgbClr val="0070C0"/>
              </a:solidFill>
            </a:endParaRPr>
          </a:p>
          <a:p>
            <a:pPr marL="342900" indent="-342900" algn="l">
              <a:buFont typeface="Wingdings" panose="05000000000000000000" pitchFamily="2" charset="2"/>
              <a:buChar char="§"/>
            </a:pPr>
            <a:endParaRPr lang="en-US" cap="none" dirty="0">
              <a:solidFill>
                <a:srgbClr val="0070C0"/>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295334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5153" y="736012"/>
            <a:ext cx="11737361" cy="763145"/>
          </a:xfrm>
        </p:spPr>
        <p:txBody>
          <a:bodyPr>
            <a:normAutofit/>
          </a:bodyPr>
          <a:lstStyle/>
          <a:p>
            <a:r>
              <a:rPr lang="en-US" dirty="0" smtClean="0"/>
              <a:t>B2: The </a:t>
            </a:r>
            <a:r>
              <a:rPr lang="en-US" dirty="0" smtClean="0"/>
              <a:t>triple nexus and evaluation </a:t>
            </a:r>
            <a:endParaRPr lang="en-US" dirty="0"/>
          </a:p>
        </p:txBody>
      </p:sp>
      <p:sp>
        <p:nvSpPr>
          <p:cNvPr id="3" name="Subtitle 2"/>
          <p:cNvSpPr>
            <a:spLocks noGrp="1"/>
          </p:cNvSpPr>
          <p:nvPr>
            <p:ph type="subTitle" idx="1"/>
          </p:nvPr>
        </p:nvSpPr>
        <p:spPr>
          <a:xfrm>
            <a:off x="107576" y="1456458"/>
            <a:ext cx="11844937" cy="5253623"/>
          </a:xfrm>
        </p:spPr>
        <p:txBody>
          <a:bodyPr>
            <a:noAutofit/>
          </a:bodyPr>
          <a:lstStyle/>
          <a:p>
            <a:pPr algn="just"/>
            <a:r>
              <a:rPr lang="en-US" sz="2100" cap="none" dirty="0" smtClean="0">
                <a:solidFill>
                  <a:srgbClr val="0070C0"/>
                </a:solidFill>
              </a:rPr>
              <a:t>The Humanitarian-Development-Peace (HDP) Nexus framework aims to create integrated responses </a:t>
            </a:r>
            <a:r>
              <a:rPr lang="en-US" sz="2100" cap="none" dirty="0" smtClean="0">
                <a:solidFill>
                  <a:srgbClr val="0070C0"/>
                </a:solidFill>
              </a:rPr>
              <a:t>and holistic approaches of humanitarian assistance to </a:t>
            </a:r>
            <a:r>
              <a:rPr lang="en-US" sz="2100" cap="none" dirty="0" smtClean="0">
                <a:solidFill>
                  <a:srgbClr val="0070C0"/>
                </a:solidFill>
              </a:rPr>
              <a:t>complex conflicts, addressing immediate humanitarian needs while fostering long-term development and peacebuilding. </a:t>
            </a:r>
            <a:r>
              <a:rPr lang="en-US" sz="2100" cap="none" dirty="0" smtClean="0">
                <a:solidFill>
                  <a:srgbClr val="0070C0"/>
                </a:solidFill>
              </a:rPr>
              <a:t>It stresses the significance of adaptive and collaborative approaches in complex environment. </a:t>
            </a:r>
          </a:p>
          <a:p>
            <a:pPr algn="just"/>
            <a:r>
              <a:rPr lang="en-US" sz="2100" cap="none" dirty="0" smtClean="0">
                <a:solidFill>
                  <a:srgbClr val="0070C0"/>
                </a:solidFill>
              </a:rPr>
              <a:t>Nexus </a:t>
            </a:r>
            <a:r>
              <a:rPr lang="en-US" sz="2100" cap="none" dirty="0">
                <a:solidFill>
                  <a:srgbClr val="0070C0"/>
                </a:solidFill>
              </a:rPr>
              <a:t>programming has been important in strengthening our results on how we engage in crisis when situation arises and tends to address the interconnected challenges that people and their communities face by incorporating humanitarian, development, and peacebuilding to promote sustainable solutions for peacebuilding and development</a:t>
            </a:r>
            <a:r>
              <a:rPr lang="en-US" sz="2100" cap="none" dirty="0" smtClean="0">
                <a:solidFill>
                  <a:srgbClr val="0070C0"/>
                </a:solidFill>
              </a:rPr>
              <a:t>.</a:t>
            </a:r>
          </a:p>
          <a:p>
            <a:pPr marL="274320" indent="-274320" algn="l">
              <a:spcBef>
                <a:spcPts val="0"/>
              </a:spcBef>
            </a:pPr>
            <a:endParaRPr lang="en-US" sz="2100" cap="none" dirty="0" smtClean="0">
              <a:solidFill>
                <a:srgbClr val="0070C0"/>
              </a:solidFill>
            </a:endParaRPr>
          </a:p>
          <a:p>
            <a:pPr marL="274320" indent="-274320" algn="l">
              <a:spcBef>
                <a:spcPts val="0"/>
              </a:spcBef>
            </a:pPr>
            <a:r>
              <a:rPr lang="en-US" sz="2100" cap="none" dirty="0" smtClean="0">
                <a:solidFill>
                  <a:srgbClr val="0070C0"/>
                </a:solidFill>
              </a:rPr>
              <a:t>Evaluations </a:t>
            </a:r>
            <a:r>
              <a:rPr lang="en-US" sz="2100" cap="none" dirty="0">
                <a:solidFill>
                  <a:srgbClr val="0070C0"/>
                </a:solidFill>
              </a:rPr>
              <a:t>in </a:t>
            </a:r>
            <a:r>
              <a:rPr lang="en-US" sz="2100" cap="none" dirty="0" smtClean="0">
                <a:solidFill>
                  <a:srgbClr val="0070C0"/>
                </a:solidFill>
              </a:rPr>
              <a:t>Liberia </a:t>
            </a:r>
            <a:r>
              <a:rPr lang="en-US" sz="2100" cap="none" dirty="0">
                <a:solidFill>
                  <a:srgbClr val="0070C0"/>
                </a:solidFill>
              </a:rPr>
              <a:t>have shown that integrated programming leads to </a:t>
            </a:r>
            <a:r>
              <a:rPr lang="en-US" sz="2100" cap="none" dirty="0" smtClean="0">
                <a:solidFill>
                  <a:srgbClr val="0070C0"/>
                </a:solidFill>
              </a:rPr>
              <a:t>improved outcomes</a:t>
            </a:r>
            <a:r>
              <a:rPr lang="en-US" sz="2100" cap="none" dirty="0">
                <a:solidFill>
                  <a:srgbClr val="0070C0"/>
                </a:solidFill>
              </a:rPr>
              <a:t>, </a:t>
            </a:r>
            <a:r>
              <a:rPr lang="en-US" sz="2100" cap="none" dirty="0" smtClean="0">
                <a:solidFill>
                  <a:srgbClr val="0070C0"/>
                </a:solidFill>
              </a:rPr>
              <a:t>as </a:t>
            </a:r>
            <a:r>
              <a:rPr lang="en-US" sz="2100" cap="none" dirty="0">
                <a:solidFill>
                  <a:srgbClr val="0070C0"/>
                </a:solidFill>
              </a:rPr>
              <a:t>agencies </a:t>
            </a:r>
            <a:endParaRPr lang="en-US" sz="2100" cap="none" dirty="0" smtClean="0">
              <a:solidFill>
                <a:srgbClr val="0070C0"/>
              </a:solidFill>
            </a:endParaRPr>
          </a:p>
          <a:p>
            <a:pPr marL="274320" indent="-274320" algn="l">
              <a:spcBef>
                <a:spcPts val="0"/>
              </a:spcBef>
            </a:pPr>
            <a:r>
              <a:rPr lang="en-US" sz="2100" cap="none" dirty="0" smtClean="0">
                <a:solidFill>
                  <a:srgbClr val="0070C0"/>
                </a:solidFill>
              </a:rPr>
              <a:t>work </a:t>
            </a:r>
            <a:r>
              <a:rPr lang="en-US" sz="2100" cap="none" dirty="0">
                <a:solidFill>
                  <a:srgbClr val="0070C0"/>
                </a:solidFill>
              </a:rPr>
              <a:t>towards common goals, reducing fragmentation and duplication of efforts</a:t>
            </a:r>
            <a:r>
              <a:rPr lang="en-US" sz="2100" cap="none" dirty="0" smtClean="0">
                <a:solidFill>
                  <a:srgbClr val="0070C0"/>
                </a:solidFill>
              </a:rPr>
              <a:t>.</a:t>
            </a:r>
          </a:p>
          <a:p>
            <a:pPr marL="274320" indent="-274320" algn="l">
              <a:spcBef>
                <a:spcPts val="0"/>
              </a:spcBef>
            </a:pPr>
            <a:r>
              <a:rPr lang="en-US" sz="2100" cap="none" dirty="0">
                <a:solidFill>
                  <a:srgbClr val="0070C0"/>
                </a:solidFill>
              </a:rPr>
              <a:t>Evaluations of HDP initiatives provide critical insights into their effectiveness, challenges, </a:t>
            </a:r>
            <a:r>
              <a:rPr lang="en-US" sz="2100" cap="none" dirty="0" smtClean="0">
                <a:solidFill>
                  <a:srgbClr val="0070C0"/>
                </a:solidFill>
              </a:rPr>
              <a:t>and</a:t>
            </a:r>
          </a:p>
          <a:p>
            <a:pPr marL="274320" indent="-274320" algn="l">
              <a:spcBef>
                <a:spcPts val="0"/>
              </a:spcBef>
            </a:pPr>
            <a:r>
              <a:rPr lang="en-US" cap="none" dirty="0" smtClean="0">
                <a:solidFill>
                  <a:srgbClr val="0070C0"/>
                </a:solidFill>
              </a:rPr>
              <a:t>best </a:t>
            </a:r>
            <a:r>
              <a:rPr lang="en-US" cap="none" dirty="0">
                <a:solidFill>
                  <a:srgbClr val="0070C0"/>
                </a:solidFill>
              </a:rPr>
              <a:t>practices.</a:t>
            </a:r>
            <a:endParaRPr lang="en-US" cap="none" dirty="0">
              <a:solidFill>
                <a:schemeClr val="tx1"/>
              </a:solidFill>
            </a:endParaRPr>
          </a:p>
          <a:p>
            <a:pPr algn="just"/>
            <a:endParaRPr lang="en-US" cap="none" dirty="0">
              <a:solidFill>
                <a:srgbClr val="0070C0"/>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6392983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795460"/>
            <a:ext cx="11579534" cy="763145"/>
          </a:xfrm>
        </p:spPr>
        <p:txBody>
          <a:bodyPr>
            <a:normAutofit/>
          </a:bodyPr>
          <a:lstStyle/>
          <a:p>
            <a:r>
              <a:rPr lang="en-US" dirty="0" smtClean="0"/>
              <a:t>The </a:t>
            </a:r>
            <a:r>
              <a:rPr lang="en-US" dirty="0" smtClean="0"/>
              <a:t>triple nexus and evaluation </a:t>
            </a:r>
            <a:endParaRPr lang="en-US" dirty="0"/>
          </a:p>
        </p:txBody>
      </p:sp>
      <p:sp>
        <p:nvSpPr>
          <p:cNvPr id="3" name="Subtitle 2"/>
          <p:cNvSpPr>
            <a:spLocks noGrp="1"/>
          </p:cNvSpPr>
          <p:nvPr>
            <p:ph type="subTitle" idx="1"/>
          </p:nvPr>
        </p:nvSpPr>
        <p:spPr>
          <a:xfrm>
            <a:off x="121024" y="1572560"/>
            <a:ext cx="11940987" cy="5285440"/>
          </a:xfrm>
        </p:spPr>
        <p:txBody>
          <a:bodyPr>
            <a:normAutofit fontScale="40000" lnSpcReduction="20000"/>
          </a:bodyPr>
          <a:lstStyle/>
          <a:p>
            <a:pPr algn="l"/>
            <a:r>
              <a:rPr lang="en-US" sz="5000" cap="none" dirty="0" smtClean="0">
                <a:solidFill>
                  <a:srgbClr val="0070C0"/>
                </a:solidFill>
              </a:rPr>
              <a:t>Key lessons learned from various evaluations in complex conflict contexts:</a:t>
            </a:r>
          </a:p>
          <a:p>
            <a:pPr marL="274320" indent="-274320" algn="just">
              <a:buFont typeface="+mj-lt"/>
              <a:buAutoNum type="arabicPeriod"/>
            </a:pPr>
            <a:r>
              <a:rPr lang="en-US" sz="4500" cap="none" dirty="0" smtClean="0">
                <a:solidFill>
                  <a:schemeClr val="tx1"/>
                </a:solidFill>
              </a:rPr>
              <a:t>Integration and holistic approaches of humanitarian assistance with development and peacebuilding efforts. Programs are align with objectives across sectors and are more effective in addressing the root causes of conflicts and building resilience.</a:t>
            </a:r>
          </a:p>
          <a:p>
            <a:pPr marL="274320" indent="-274320" algn="just">
              <a:spcBef>
                <a:spcPts val="0"/>
              </a:spcBef>
            </a:pPr>
            <a:r>
              <a:rPr lang="en-US" sz="4500" cap="none" dirty="0" smtClean="0">
                <a:solidFill>
                  <a:schemeClr val="tx1"/>
                </a:solidFill>
              </a:rPr>
              <a:t>    </a:t>
            </a:r>
            <a:r>
              <a:rPr lang="en-US" sz="4500" b="1" cap="none" dirty="0" smtClean="0">
                <a:solidFill>
                  <a:schemeClr val="tx1"/>
                </a:solidFill>
              </a:rPr>
              <a:t>Case </a:t>
            </a:r>
            <a:r>
              <a:rPr lang="en-US" sz="4500" b="1" cap="none" dirty="0" smtClean="0">
                <a:solidFill>
                  <a:schemeClr val="tx1"/>
                </a:solidFill>
              </a:rPr>
              <a:t>example</a:t>
            </a:r>
            <a:r>
              <a:rPr lang="en-US" sz="4500" cap="none" dirty="0" smtClean="0">
                <a:solidFill>
                  <a:schemeClr val="tx1"/>
                </a:solidFill>
              </a:rPr>
              <a:t>: </a:t>
            </a:r>
            <a:r>
              <a:rPr lang="en-US" sz="4500" cap="none" dirty="0" smtClean="0">
                <a:solidFill>
                  <a:schemeClr val="tx1"/>
                </a:solidFill>
              </a:rPr>
              <a:t>Evaluations in country like Liberia have shown that integrated programming leads to improved outcomes,   </a:t>
            </a:r>
          </a:p>
          <a:p>
            <a:pPr marL="274320" indent="-274320" algn="just">
              <a:spcBef>
                <a:spcPts val="0"/>
              </a:spcBef>
            </a:pPr>
            <a:r>
              <a:rPr lang="en-US" sz="4500" cap="none" dirty="0" smtClean="0">
                <a:solidFill>
                  <a:schemeClr val="tx1"/>
                </a:solidFill>
              </a:rPr>
              <a:t>    as agencies work towards common goals, reducing fragmentation and duplication of efforts.</a:t>
            </a:r>
          </a:p>
          <a:p>
            <a:pPr marL="274320" indent="-274320" algn="just">
              <a:buFont typeface="+mj-lt"/>
              <a:buAutoNum type="arabicPeriod" startAt="2"/>
            </a:pPr>
            <a:r>
              <a:rPr lang="en-US" sz="4500" cap="none" dirty="0" smtClean="0">
                <a:solidFill>
                  <a:schemeClr val="tx1"/>
                </a:solidFill>
              </a:rPr>
              <a:t>Community Engagement and Ownership: Local knowledge and ownership enhance the relevance and sustainability of initiatives. Evaluations show that when communities are actively involved, there is a higher likelihood of program acceptance and success. For instance, participatory evaluations highlight the benefits of community-led decision-making processes.</a:t>
            </a:r>
          </a:p>
          <a:p>
            <a:pPr marL="274320" indent="-274320" algn="just">
              <a:buFont typeface="+mj-lt"/>
              <a:buAutoNum type="arabicPeriod" startAt="2"/>
            </a:pPr>
            <a:r>
              <a:rPr lang="en-US" sz="4500" cap="none" dirty="0" smtClean="0">
                <a:solidFill>
                  <a:schemeClr val="tx1"/>
                </a:solidFill>
              </a:rPr>
              <a:t>Flexibility </a:t>
            </a:r>
            <a:r>
              <a:rPr lang="en-US" sz="4500" cap="none" dirty="0" smtClean="0">
                <a:solidFill>
                  <a:schemeClr val="tx1"/>
                </a:solidFill>
              </a:rPr>
              <a:t>and Adaptability: The dynamic nature of conflict contexts necessitates flexible programming that can adapt to changing circumstances. Evaluations emphasize the need for agencies to be agile and responsive to new developments.</a:t>
            </a:r>
          </a:p>
          <a:p>
            <a:pPr marL="274320" indent="-274320" algn="just">
              <a:buFont typeface="+mj-lt"/>
              <a:buAutoNum type="arabicPeriod" startAt="2"/>
            </a:pPr>
            <a:r>
              <a:rPr lang="en-US" sz="4500" cap="none" dirty="0" smtClean="0">
                <a:solidFill>
                  <a:schemeClr val="tx1"/>
                </a:solidFill>
              </a:rPr>
              <a:t>Capacity Building: Building the capacities of local institutions and organizations are more sustainable. Evaluations stress the importance of investing in local skills, knowledge, and systems. Evaluations have shown that capacity-building efforts lead to greater local ownership and more resilient communities, as local actors are better equipped to manage their own development.</a:t>
            </a:r>
          </a:p>
        </p:txBody>
      </p:sp>
      <p:sp>
        <p:nvSpPr>
          <p:cNvPr id="4" name="Slide Number Placeholder 3"/>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8747312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723268"/>
            <a:ext cx="11579534" cy="763145"/>
          </a:xfrm>
        </p:spPr>
        <p:txBody>
          <a:bodyPr>
            <a:normAutofit/>
          </a:bodyPr>
          <a:lstStyle/>
          <a:p>
            <a:r>
              <a:rPr lang="en-US" dirty="0" smtClean="0"/>
              <a:t>The </a:t>
            </a:r>
            <a:r>
              <a:rPr lang="en-US" dirty="0" smtClean="0"/>
              <a:t>triple nexus and evaluation </a:t>
            </a:r>
            <a:endParaRPr lang="en-US" dirty="0"/>
          </a:p>
        </p:txBody>
      </p:sp>
      <p:sp>
        <p:nvSpPr>
          <p:cNvPr id="3" name="Subtitle 2"/>
          <p:cNvSpPr>
            <a:spLocks noGrp="1"/>
          </p:cNvSpPr>
          <p:nvPr>
            <p:ph type="subTitle" idx="1"/>
          </p:nvPr>
        </p:nvSpPr>
        <p:spPr>
          <a:xfrm>
            <a:off x="0" y="1440208"/>
            <a:ext cx="12075459" cy="5296767"/>
          </a:xfrm>
        </p:spPr>
        <p:txBody>
          <a:bodyPr>
            <a:noAutofit/>
          </a:bodyPr>
          <a:lstStyle/>
          <a:p>
            <a:pPr marL="274320" indent="-274320" algn="just">
              <a:buFont typeface="+mj-lt"/>
              <a:buAutoNum type="arabicPeriod" startAt="5"/>
            </a:pPr>
            <a:r>
              <a:rPr lang="en-US" sz="1700" cap="none" dirty="0" smtClean="0">
                <a:solidFill>
                  <a:schemeClr val="tx1"/>
                </a:solidFill>
              </a:rPr>
              <a:t>Data-Driven </a:t>
            </a:r>
            <a:r>
              <a:rPr lang="en-US" sz="1700" cap="none" dirty="0" smtClean="0">
                <a:solidFill>
                  <a:schemeClr val="tx1"/>
                </a:solidFill>
              </a:rPr>
              <a:t>Decision Making:</a:t>
            </a:r>
            <a:r>
              <a:rPr lang="en-US" sz="1700" dirty="0" smtClean="0"/>
              <a:t>.</a:t>
            </a:r>
            <a:r>
              <a:rPr lang="en-US" sz="1700" cap="none" dirty="0" smtClean="0">
                <a:solidFill>
                  <a:schemeClr val="tx1"/>
                </a:solidFill>
              </a:rPr>
              <a:t> Effective evaluations rely on robust data collection and analysis. Programs that use evidence-based approaches are more likely to achieve desired outcomes. Evaluations highlight the need for accurate, timely data to inform programming decisions, ensuring that interventions are relevant and effective in addressing community needs.</a:t>
            </a:r>
          </a:p>
          <a:p>
            <a:pPr marL="274320" indent="-274320" algn="just">
              <a:buFont typeface="+mj-lt"/>
              <a:buAutoNum type="arabicPeriod" startAt="6"/>
            </a:pPr>
            <a:r>
              <a:rPr lang="en-US" sz="1700" cap="none" dirty="0" smtClean="0">
                <a:solidFill>
                  <a:schemeClr val="tx1"/>
                </a:solidFill>
              </a:rPr>
              <a:t>Partnerships and Collaboration: Strong partnerships among humanitarian, development, and peace actors enhance the effectiveness of interventions. Collaborative approaches facilitate resource sharing and strategic alignment. Evaluations have shown that cross-sector partnerships lead to better resource utilization and a more comprehensive response to crises.</a:t>
            </a:r>
          </a:p>
          <a:p>
            <a:pPr marL="274320" indent="-274320" algn="just">
              <a:buFont typeface="+mj-lt"/>
              <a:buAutoNum type="arabicPeriod" startAt="6"/>
            </a:pPr>
            <a:r>
              <a:rPr lang="en-US" sz="1700" cap="none" dirty="0" smtClean="0">
                <a:solidFill>
                  <a:schemeClr val="tx1"/>
                </a:solidFill>
              </a:rPr>
              <a:t>Long-Term Commitment: Evaluations indicate that long-term commitment from donors and agencies is critical for the success of HDP initiatives. Short-term funding can undermine the sustainability of efforts</a:t>
            </a:r>
            <a:r>
              <a:rPr lang="en-US" sz="1700" dirty="0" smtClean="0"/>
              <a:t>. </a:t>
            </a:r>
            <a:r>
              <a:rPr lang="en-US" sz="1700" cap="none" dirty="0" smtClean="0">
                <a:solidFill>
                  <a:schemeClr val="tx1"/>
                </a:solidFill>
              </a:rPr>
              <a:t>Case studies demonstrate that sustained funding and support allow for gradual progress in building resilience and fostering peace, rather than quick fixes that may not address underlying issues.</a:t>
            </a:r>
          </a:p>
          <a:p>
            <a:pPr marL="274320" indent="-274320" algn="just">
              <a:buFont typeface="+mj-lt"/>
              <a:buAutoNum type="arabicPeriod" startAt="6"/>
            </a:pPr>
            <a:r>
              <a:rPr lang="en-US" sz="1700" cap="none" dirty="0" smtClean="0">
                <a:solidFill>
                  <a:schemeClr val="tx1"/>
                </a:solidFill>
              </a:rPr>
              <a:t>Focus on Gender and Inclusion: Evaluations stress the importance of incorporating gender considerations into HDP initiatives. Inclusive approaches lead to more equitable and effective outcomes. Programs have shown that when gender dynamics are addressed, there is a positive impact on community resilience and social cohesion.</a:t>
            </a:r>
          </a:p>
          <a:p>
            <a:pPr algn="just"/>
            <a:r>
              <a:rPr lang="en-US" sz="1700" cap="none" dirty="0" smtClean="0">
                <a:solidFill>
                  <a:schemeClr val="tx1"/>
                </a:solidFill>
              </a:rPr>
              <a:t>By focusing on the above, stakeholders can enhance their responses to crises and contribute to lasting peace and development. These lessons provide valuable guidance for future initiatives and underscore the importance of adaptive, collaborative approaches in complex environments.</a:t>
            </a:r>
            <a:endParaRPr lang="en-US" sz="1700" cap="none" dirty="0">
              <a:solidFill>
                <a:schemeClr val="tx1"/>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995808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736715"/>
            <a:ext cx="11579534" cy="703493"/>
          </a:xfrm>
        </p:spPr>
        <p:txBody>
          <a:bodyPr>
            <a:normAutofit fontScale="90000"/>
          </a:bodyPr>
          <a:lstStyle/>
          <a:p>
            <a:r>
              <a:rPr lang="en-US" dirty="0" smtClean="0"/>
              <a:t>The triple nexus and evaluation </a:t>
            </a:r>
            <a:endParaRPr lang="en-US" dirty="0"/>
          </a:p>
        </p:txBody>
      </p:sp>
      <p:sp>
        <p:nvSpPr>
          <p:cNvPr id="3" name="Subtitle 2"/>
          <p:cNvSpPr>
            <a:spLocks noGrp="1"/>
          </p:cNvSpPr>
          <p:nvPr>
            <p:ph type="subTitle" idx="1"/>
          </p:nvPr>
        </p:nvSpPr>
        <p:spPr>
          <a:xfrm>
            <a:off x="240633" y="1440208"/>
            <a:ext cx="11807932" cy="5216085"/>
          </a:xfrm>
          <a:solidFill>
            <a:schemeClr val="bg2">
              <a:lumMod val="60000"/>
              <a:lumOff val="40000"/>
            </a:schemeClr>
          </a:solidFill>
        </p:spPr>
        <p:txBody>
          <a:bodyPr>
            <a:normAutofit fontScale="77500" lnSpcReduction="20000"/>
          </a:bodyPr>
          <a:lstStyle/>
          <a:p>
            <a:pPr marL="274320" indent="-274320" algn="l">
              <a:buFont typeface="+mj-lt"/>
              <a:buAutoNum type="alphaUcPeriod"/>
            </a:pPr>
            <a:r>
              <a:rPr lang="en-US" sz="2900" cap="none" dirty="0" smtClean="0">
                <a:solidFill>
                  <a:srgbClr val="0070C0"/>
                </a:solidFill>
              </a:rPr>
              <a:t>Why is nexus programming crucial for enhancing national capacities and resilience?</a:t>
            </a:r>
          </a:p>
          <a:p>
            <a:pPr marL="274320" lvl="0" indent="-274320" algn="just">
              <a:buFont typeface="+mj-lt"/>
              <a:buAutoNum type="arabicPeriod"/>
            </a:pPr>
            <a:r>
              <a:rPr lang="en-US" sz="2800" cap="none" dirty="0" smtClean="0">
                <a:solidFill>
                  <a:schemeClr val="tx1"/>
                </a:solidFill>
              </a:rPr>
              <a:t>To </a:t>
            </a:r>
            <a:r>
              <a:rPr lang="en-US" sz="2800" cap="none" dirty="0" smtClean="0">
                <a:solidFill>
                  <a:schemeClr val="tx1"/>
                </a:solidFill>
              </a:rPr>
              <a:t>address the interconnected challenges that communities face by integrating humanitarian, development, and peacebuilding efforts. This comprehensive approach helps identify root causes of vulnerabilities and promotes sustainable solutions for peacebuilding and development.</a:t>
            </a:r>
          </a:p>
          <a:p>
            <a:pPr marL="274320" lvl="0" indent="-274320" algn="just">
              <a:buFont typeface="+mj-lt"/>
              <a:buAutoNum type="arabicPeriod"/>
            </a:pPr>
            <a:r>
              <a:rPr lang="en-US" sz="2800" cap="none" dirty="0" smtClean="0">
                <a:solidFill>
                  <a:schemeClr val="tx1"/>
                </a:solidFill>
              </a:rPr>
              <a:t>It strengthens institutions in building the capacities of national and local in reinforcing governance and service delivery that enhances the ability of these institutions to respond effectively to crises, leading to more resilient communities.</a:t>
            </a:r>
          </a:p>
          <a:p>
            <a:pPr marL="274320" lvl="0" indent="-274320" algn="just">
              <a:buFont typeface="+mj-lt"/>
              <a:buAutoNum type="arabicPeriod"/>
            </a:pPr>
            <a:r>
              <a:rPr lang="en-US" sz="2800" cap="none" dirty="0" smtClean="0">
                <a:solidFill>
                  <a:schemeClr val="tx1"/>
                </a:solidFill>
              </a:rPr>
              <a:t>It optimizes the use of resources efficiently and effectively in coordinating efforts across sectors to avoid duplication and ensures that funding is directed towards initiatives that can have a broad impact, ultimately enhancing resilience.</a:t>
            </a:r>
          </a:p>
          <a:p>
            <a:pPr marL="274320" lvl="0" indent="-274320" algn="just">
              <a:buFont typeface="+mj-lt"/>
              <a:buAutoNum type="arabicPeriod"/>
            </a:pPr>
            <a:r>
              <a:rPr lang="en-US" sz="2800" cap="none" dirty="0" smtClean="0">
                <a:solidFill>
                  <a:schemeClr val="tx1"/>
                </a:solidFill>
              </a:rPr>
              <a:t>It prioritizes community involvement, ensuring that local voices are heard in planning and implementation. This empowerment fosters ownership and increases the likelihood of successful outcomes, as communities are more devoted in solutions that affect them</a:t>
            </a:r>
            <a:r>
              <a:rPr lang="en-US" sz="2800" cap="none" dirty="0" smtClean="0">
                <a:solidFill>
                  <a:schemeClr val="tx1"/>
                </a:solidFill>
              </a:rPr>
              <a:t>.</a:t>
            </a:r>
            <a:endParaRPr lang="en-US" sz="2800" cap="none" dirty="0" smtClean="0">
              <a:solidFill>
                <a:schemeClr val="tx1"/>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41852833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706" y="723268"/>
            <a:ext cx="11752729" cy="716941"/>
          </a:xfrm>
        </p:spPr>
        <p:txBody>
          <a:bodyPr>
            <a:normAutofit fontScale="90000"/>
          </a:bodyPr>
          <a:lstStyle/>
          <a:p>
            <a:r>
              <a:rPr lang="en-US" dirty="0" smtClean="0"/>
              <a:t>The triple nexus and evaluation </a:t>
            </a:r>
            <a:endParaRPr lang="en-US" dirty="0"/>
          </a:p>
        </p:txBody>
      </p:sp>
      <p:sp>
        <p:nvSpPr>
          <p:cNvPr id="3" name="Subtitle 2"/>
          <p:cNvSpPr>
            <a:spLocks noGrp="1"/>
          </p:cNvSpPr>
          <p:nvPr>
            <p:ph type="subTitle" idx="1"/>
          </p:nvPr>
        </p:nvSpPr>
        <p:spPr>
          <a:xfrm>
            <a:off x="240633" y="1440209"/>
            <a:ext cx="11713802" cy="5202638"/>
          </a:xfrm>
          <a:solidFill>
            <a:schemeClr val="bg2">
              <a:lumMod val="60000"/>
              <a:lumOff val="40000"/>
            </a:schemeClr>
          </a:solidFill>
        </p:spPr>
        <p:txBody>
          <a:bodyPr>
            <a:normAutofit fontScale="47500" lnSpcReduction="20000"/>
          </a:bodyPr>
          <a:lstStyle/>
          <a:p>
            <a:pPr marL="365760" lvl="0" indent="-365760" algn="just">
              <a:buFont typeface="+mj-lt"/>
              <a:buAutoNum type="arabicPeriod" startAt="5"/>
            </a:pPr>
            <a:r>
              <a:rPr lang="en-US" sz="6300" cap="none" dirty="0" smtClean="0">
                <a:solidFill>
                  <a:schemeClr val="tx1"/>
                </a:solidFill>
              </a:rPr>
              <a:t>It </a:t>
            </a:r>
            <a:r>
              <a:rPr lang="en-US" sz="6300" cap="none" dirty="0" smtClean="0">
                <a:solidFill>
                  <a:schemeClr val="tx1"/>
                </a:solidFill>
              </a:rPr>
              <a:t>encourages flexibility and adaptability. By responding to changing contexts—such as economic shifts or environmental challenges—considering programs that can evolve to meet emerging needs, strengthening overall resilience.</a:t>
            </a:r>
          </a:p>
          <a:p>
            <a:pPr marL="365760" lvl="0" indent="-365760" algn="just">
              <a:buFont typeface="+mj-lt"/>
              <a:buAutoNum type="arabicPeriod" startAt="5"/>
            </a:pPr>
            <a:r>
              <a:rPr lang="en-US" sz="6300" cap="none" dirty="0" smtClean="0">
                <a:solidFill>
                  <a:schemeClr val="tx1"/>
                </a:solidFill>
              </a:rPr>
              <a:t>By linking immediate humanitarian responses with long-term development goals, it (nexus programming) helps create pathways out of poverty and vulnerability, contributing to lasting peace and stability.</a:t>
            </a:r>
          </a:p>
          <a:p>
            <a:pPr marL="365760" lvl="0" indent="-365760" algn="just">
              <a:buFont typeface="+mj-lt"/>
              <a:buAutoNum type="arabicPeriod" startAt="5"/>
            </a:pPr>
            <a:r>
              <a:rPr lang="en-US" sz="6300" cap="none" dirty="0" smtClean="0">
                <a:solidFill>
                  <a:schemeClr val="tx1"/>
                </a:solidFill>
              </a:rPr>
              <a:t>Through integrated approaches, it prevent conflicts and addresses the root causes that helps mitigate tensions before they escalate. This proactive stance is vital for building resilient societies. </a:t>
            </a:r>
          </a:p>
        </p:txBody>
      </p:sp>
      <p:sp>
        <p:nvSpPr>
          <p:cNvPr id="4" name="Slide Number Placeholder 3"/>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15875433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723268"/>
            <a:ext cx="11579534" cy="763145"/>
          </a:xfrm>
        </p:spPr>
        <p:txBody>
          <a:bodyPr>
            <a:normAutofit/>
          </a:bodyPr>
          <a:lstStyle/>
          <a:p>
            <a:r>
              <a:rPr lang="en-US" dirty="0" smtClean="0"/>
              <a:t>The triple nexus and evaluation </a:t>
            </a:r>
            <a:endParaRPr lang="en-US" dirty="0"/>
          </a:p>
        </p:txBody>
      </p:sp>
      <p:sp>
        <p:nvSpPr>
          <p:cNvPr id="3" name="Subtitle 2"/>
          <p:cNvSpPr>
            <a:spLocks noGrp="1"/>
          </p:cNvSpPr>
          <p:nvPr>
            <p:ph type="subTitle" idx="1"/>
          </p:nvPr>
        </p:nvSpPr>
        <p:spPr>
          <a:xfrm>
            <a:off x="240634" y="1440209"/>
            <a:ext cx="11754142" cy="5121956"/>
          </a:xfrm>
          <a:solidFill>
            <a:schemeClr val="bg2">
              <a:lumMod val="60000"/>
              <a:lumOff val="40000"/>
            </a:schemeClr>
          </a:solidFill>
        </p:spPr>
        <p:txBody>
          <a:bodyPr>
            <a:normAutofit fontScale="32500" lnSpcReduction="20000"/>
          </a:bodyPr>
          <a:lstStyle/>
          <a:p>
            <a:pPr algn="just"/>
            <a:r>
              <a:rPr lang="en-US" sz="7100" cap="none" dirty="0" smtClean="0">
                <a:solidFill>
                  <a:schemeClr val="tx1"/>
                </a:solidFill>
              </a:rPr>
              <a:t>In </a:t>
            </a:r>
            <a:r>
              <a:rPr lang="en-US" sz="7100" cap="none" dirty="0">
                <a:solidFill>
                  <a:schemeClr val="tx1"/>
                </a:solidFill>
              </a:rPr>
              <a:t>L</a:t>
            </a:r>
            <a:r>
              <a:rPr lang="en-US" sz="7100" cap="none" dirty="0" smtClean="0">
                <a:solidFill>
                  <a:schemeClr val="tx1"/>
                </a:solidFill>
              </a:rPr>
              <a:t>iberia, during the civil crisis and other disasters that occurred, there were partners like the WFP, Global </a:t>
            </a:r>
            <a:r>
              <a:rPr lang="en-US" sz="7100" cap="none" dirty="0">
                <a:solidFill>
                  <a:schemeClr val="tx1"/>
                </a:solidFill>
              </a:rPr>
              <a:t>C</a:t>
            </a:r>
            <a:r>
              <a:rPr lang="en-US" sz="7100" cap="none" dirty="0" smtClean="0">
                <a:solidFill>
                  <a:schemeClr val="tx1"/>
                </a:solidFill>
              </a:rPr>
              <a:t>ommunity, RightToPlay, Save the Children, </a:t>
            </a:r>
            <a:r>
              <a:rPr lang="en-US" sz="7100" cap="none" dirty="0">
                <a:solidFill>
                  <a:schemeClr val="tx1"/>
                </a:solidFill>
              </a:rPr>
              <a:t>L</a:t>
            </a:r>
            <a:r>
              <a:rPr lang="en-US" sz="7100" cap="none" dirty="0" smtClean="0">
                <a:solidFill>
                  <a:schemeClr val="tx1"/>
                </a:solidFill>
              </a:rPr>
              <a:t>iberia </a:t>
            </a:r>
            <a:r>
              <a:rPr lang="en-US" sz="7100" cap="none" dirty="0">
                <a:solidFill>
                  <a:schemeClr val="tx1"/>
                </a:solidFill>
              </a:rPr>
              <a:t>R</a:t>
            </a:r>
            <a:r>
              <a:rPr lang="en-US" sz="7100" cap="none" dirty="0" smtClean="0">
                <a:solidFill>
                  <a:schemeClr val="tx1"/>
                </a:solidFill>
              </a:rPr>
              <a:t>ed </a:t>
            </a:r>
            <a:r>
              <a:rPr lang="en-US" sz="7100" cap="none" dirty="0">
                <a:solidFill>
                  <a:schemeClr val="tx1"/>
                </a:solidFill>
              </a:rPr>
              <a:t>C</a:t>
            </a:r>
            <a:r>
              <a:rPr lang="en-US" sz="7100" cap="none" dirty="0" smtClean="0">
                <a:solidFill>
                  <a:schemeClr val="tx1"/>
                </a:solidFill>
              </a:rPr>
              <a:t>ross </a:t>
            </a:r>
            <a:r>
              <a:rPr lang="en-US" sz="7100" cap="none" dirty="0">
                <a:solidFill>
                  <a:schemeClr val="tx1"/>
                </a:solidFill>
              </a:rPr>
              <a:t>S</a:t>
            </a:r>
            <a:r>
              <a:rPr lang="en-US" sz="7100" cap="none" dirty="0" smtClean="0">
                <a:solidFill>
                  <a:schemeClr val="tx1"/>
                </a:solidFill>
              </a:rPr>
              <a:t>ociety, </a:t>
            </a:r>
            <a:r>
              <a:rPr lang="en-US" sz="7100" cap="none" dirty="0">
                <a:solidFill>
                  <a:schemeClr val="tx1"/>
                </a:solidFill>
              </a:rPr>
              <a:t>L</a:t>
            </a:r>
            <a:r>
              <a:rPr lang="en-US" sz="7100" cap="none" dirty="0" smtClean="0">
                <a:solidFill>
                  <a:schemeClr val="tx1"/>
                </a:solidFill>
              </a:rPr>
              <a:t>iberia </a:t>
            </a:r>
            <a:r>
              <a:rPr lang="en-US" sz="7100" cap="none" dirty="0">
                <a:solidFill>
                  <a:schemeClr val="tx1"/>
                </a:solidFill>
              </a:rPr>
              <a:t>R</a:t>
            </a:r>
            <a:r>
              <a:rPr lang="en-US" sz="7100" cap="none" dirty="0" smtClean="0">
                <a:solidFill>
                  <a:schemeClr val="tx1"/>
                </a:solidFill>
              </a:rPr>
              <a:t>efugee </a:t>
            </a:r>
            <a:r>
              <a:rPr lang="en-US" sz="7100" cap="none" dirty="0">
                <a:solidFill>
                  <a:schemeClr val="tx1"/>
                </a:solidFill>
              </a:rPr>
              <a:t>R</a:t>
            </a:r>
            <a:r>
              <a:rPr lang="en-US" sz="7100" cap="none" dirty="0" smtClean="0">
                <a:solidFill>
                  <a:schemeClr val="tx1"/>
                </a:solidFill>
              </a:rPr>
              <a:t>epatriation </a:t>
            </a:r>
            <a:r>
              <a:rPr lang="en-US" sz="7100" cap="none" dirty="0" smtClean="0">
                <a:solidFill>
                  <a:schemeClr val="tx1"/>
                </a:solidFill>
              </a:rPr>
              <a:t>and </a:t>
            </a:r>
            <a:r>
              <a:rPr lang="en-US" sz="7100" cap="none" dirty="0" smtClean="0">
                <a:solidFill>
                  <a:schemeClr val="tx1"/>
                </a:solidFill>
              </a:rPr>
              <a:t>Rehabilitation </a:t>
            </a:r>
            <a:r>
              <a:rPr lang="en-US" sz="7100" cap="none" dirty="0">
                <a:solidFill>
                  <a:schemeClr val="tx1"/>
                </a:solidFill>
              </a:rPr>
              <a:t>C</a:t>
            </a:r>
            <a:r>
              <a:rPr lang="en-US" sz="7100" cap="none" dirty="0" smtClean="0">
                <a:solidFill>
                  <a:schemeClr val="tx1"/>
                </a:solidFill>
              </a:rPr>
              <a:t>ommission (</a:t>
            </a:r>
            <a:r>
              <a:rPr lang="en-US" sz="7100" cap="none" dirty="0" smtClean="0">
                <a:solidFill>
                  <a:schemeClr val="tx1"/>
                </a:solidFill>
              </a:rPr>
              <a:t>LRRRC</a:t>
            </a:r>
            <a:r>
              <a:rPr lang="en-US" sz="7100" cap="none" dirty="0" smtClean="0">
                <a:solidFill>
                  <a:schemeClr val="tx1"/>
                </a:solidFill>
              </a:rPr>
              <a:t>), </a:t>
            </a:r>
            <a:r>
              <a:rPr lang="en-US" sz="7100" cap="none" dirty="0">
                <a:solidFill>
                  <a:schemeClr val="tx1"/>
                </a:solidFill>
              </a:rPr>
              <a:t>C</a:t>
            </a:r>
            <a:r>
              <a:rPr lang="en-US" sz="7100" cap="none" dirty="0" smtClean="0">
                <a:solidFill>
                  <a:schemeClr val="tx1"/>
                </a:solidFill>
              </a:rPr>
              <a:t>atholic </a:t>
            </a:r>
            <a:r>
              <a:rPr lang="en-US" sz="7100" cap="none" dirty="0">
                <a:solidFill>
                  <a:schemeClr val="tx1"/>
                </a:solidFill>
              </a:rPr>
              <a:t>R</a:t>
            </a:r>
            <a:r>
              <a:rPr lang="en-US" sz="7100" cap="none" dirty="0" smtClean="0">
                <a:solidFill>
                  <a:schemeClr val="tx1"/>
                </a:solidFill>
              </a:rPr>
              <a:t>elief </a:t>
            </a:r>
            <a:r>
              <a:rPr lang="en-US" sz="7100" cap="none" dirty="0">
                <a:solidFill>
                  <a:schemeClr val="tx1"/>
                </a:solidFill>
              </a:rPr>
              <a:t>S</a:t>
            </a:r>
            <a:r>
              <a:rPr lang="en-US" sz="7100" cap="none" dirty="0" smtClean="0">
                <a:solidFill>
                  <a:schemeClr val="tx1"/>
                </a:solidFill>
              </a:rPr>
              <a:t>ervice (</a:t>
            </a:r>
            <a:r>
              <a:rPr lang="en-US" sz="7100" cap="none" dirty="0" smtClean="0">
                <a:solidFill>
                  <a:schemeClr val="tx1"/>
                </a:solidFill>
              </a:rPr>
              <a:t>CRS</a:t>
            </a:r>
            <a:r>
              <a:rPr lang="en-US" sz="7100" cap="none" dirty="0" smtClean="0">
                <a:solidFill>
                  <a:schemeClr val="tx1"/>
                </a:solidFill>
              </a:rPr>
              <a:t>), </a:t>
            </a:r>
            <a:r>
              <a:rPr lang="en-US" sz="7100" cap="none" dirty="0">
                <a:solidFill>
                  <a:schemeClr val="tx1"/>
                </a:solidFill>
              </a:rPr>
              <a:t>L</a:t>
            </a:r>
            <a:r>
              <a:rPr lang="en-US" sz="7100" cap="none" dirty="0" smtClean="0">
                <a:solidFill>
                  <a:schemeClr val="tx1"/>
                </a:solidFill>
              </a:rPr>
              <a:t>utheran </a:t>
            </a:r>
            <a:r>
              <a:rPr lang="en-US" sz="7100" cap="none" dirty="0">
                <a:solidFill>
                  <a:schemeClr val="tx1"/>
                </a:solidFill>
              </a:rPr>
              <a:t>W</a:t>
            </a:r>
            <a:r>
              <a:rPr lang="en-US" sz="7100" cap="none" dirty="0" smtClean="0">
                <a:solidFill>
                  <a:schemeClr val="tx1"/>
                </a:solidFill>
              </a:rPr>
              <a:t>orld </a:t>
            </a:r>
            <a:r>
              <a:rPr lang="en-US" sz="7100" cap="none" dirty="0">
                <a:solidFill>
                  <a:schemeClr val="tx1"/>
                </a:solidFill>
              </a:rPr>
              <a:t>S</a:t>
            </a:r>
            <a:r>
              <a:rPr lang="en-US" sz="7100" cap="none" dirty="0" smtClean="0">
                <a:solidFill>
                  <a:schemeClr val="tx1"/>
                </a:solidFill>
              </a:rPr>
              <a:t>ervice (</a:t>
            </a:r>
            <a:r>
              <a:rPr lang="en-US" sz="7100" cap="none" dirty="0" smtClean="0">
                <a:solidFill>
                  <a:schemeClr val="tx1"/>
                </a:solidFill>
              </a:rPr>
              <a:t>LWS</a:t>
            </a:r>
            <a:r>
              <a:rPr lang="en-US" sz="7100" cap="none" dirty="0" smtClean="0">
                <a:solidFill>
                  <a:schemeClr val="tx1"/>
                </a:solidFill>
              </a:rPr>
              <a:t>), YMCA </a:t>
            </a:r>
            <a:r>
              <a:rPr lang="en-US" sz="7100" cap="none" dirty="0" smtClean="0">
                <a:solidFill>
                  <a:schemeClr val="tx1"/>
                </a:solidFill>
              </a:rPr>
              <a:t>of </a:t>
            </a:r>
            <a:r>
              <a:rPr lang="en-US" sz="7100" cap="none" dirty="0">
                <a:solidFill>
                  <a:schemeClr val="tx1"/>
                </a:solidFill>
              </a:rPr>
              <a:t>L</a:t>
            </a:r>
            <a:r>
              <a:rPr lang="en-US" sz="7100" cap="none" dirty="0" smtClean="0">
                <a:solidFill>
                  <a:schemeClr val="tx1"/>
                </a:solidFill>
              </a:rPr>
              <a:t>iberia</a:t>
            </a:r>
            <a:r>
              <a:rPr lang="en-US" sz="7100" cap="none" dirty="0" smtClean="0">
                <a:solidFill>
                  <a:schemeClr val="tx1"/>
                </a:solidFill>
              </a:rPr>
              <a:t>, </a:t>
            </a:r>
            <a:r>
              <a:rPr lang="en-US" sz="7100" cap="none" dirty="0" smtClean="0">
                <a:solidFill>
                  <a:schemeClr val="tx1"/>
                </a:solidFill>
              </a:rPr>
              <a:t>Concern </a:t>
            </a:r>
            <a:r>
              <a:rPr lang="en-US" sz="7100" cap="none" dirty="0">
                <a:solidFill>
                  <a:schemeClr val="tx1"/>
                </a:solidFill>
              </a:rPr>
              <a:t>W</a:t>
            </a:r>
            <a:r>
              <a:rPr lang="en-US" sz="7100" cap="none" dirty="0" smtClean="0">
                <a:solidFill>
                  <a:schemeClr val="tx1"/>
                </a:solidFill>
              </a:rPr>
              <a:t>orldwide</a:t>
            </a:r>
            <a:r>
              <a:rPr lang="en-US" sz="7100" cap="none" dirty="0" smtClean="0">
                <a:solidFill>
                  <a:schemeClr val="tx1"/>
                </a:solidFill>
              </a:rPr>
              <a:t>, </a:t>
            </a:r>
            <a:r>
              <a:rPr lang="en-US" sz="7100" cap="none" dirty="0">
                <a:solidFill>
                  <a:schemeClr val="tx1"/>
                </a:solidFill>
              </a:rPr>
              <a:t>N</a:t>
            </a:r>
            <a:r>
              <a:rPr lang="en-US" sz="7100" cap="none" dirty="0" smtClean="0">
                <a:solidFill>
                  <a:schemeClr val="tx1"/>
                </a:solidFill>
              </a:rPr>
              <a:t>orwegian </a:t>
            </a:r>
            <a:r>
              <a:rPr lang="en-US" sz="7100" cap="none" dirty="0">
                <a:solidFill>
                  <a:schemeClr val="tx1"/>
                </a:solidFill>
              </a:rPr>
              <a:t>R</a:t>
            </a:r>
            <a:r>
              <a:rPr lang="en-US" sz="7100" cap="none" dirty="0" smtClean="0">
                <a:solidFill>
                  <a:schemeClr val="tx1"/>
                </a:solidFill>
              </a:rPr>
              <a:t>efugee </a:t>
            </a:r>
            <a:r>
              <a:rPr lang="en-US" sz="7100" cap="none" dirty="0">
                <a:solidFill>
                  <a:schemeClr val="tx1"/>
                </a:solidFill>
              </a:rPr>
              <a:t>C</a:t>
            </a:r>
            <a:r>
              <a:rPr lang="en-US" sz="7100" cap="none" dirty="0" smtClean="0">
                <a:solidFill>
                  <a:schemeClr val="tx1"/>
                </a:solidFill>
              </a:rPr>
              <a:t>ouncil</a:t>
            </a:r>
            <a:r>
              <a:rPr lang="en-US" sz="7100" cap="none" dirty="0" smtClean="0">
                <a:solidFill>
                  <a:schemeClr val="tx1"/>
                </a:solidFill>
              </a:rPr>
              <a:t>, </a:t>
            </a:r>
            <a:r>
              <a:rPr lang="en-US" sz="7100" cap="none" dirty="0" smtClean="0">
                <a:solidFill>
                  <a:schemeClr val="tx1"/>
                </a:solidFill>
              </a:rPr>
              <a:t>National </a:t>
            </a:r>
            <a:r>
              <a:rPr lang="en-US" sz="7100" cap="none" dirty="0">
                <a:solidFill>
                  <a:schemeClr val="tx1"/>
                </a:solidFill>
              </a:rPr>
              <a:t>D</a:t>
            </a:r>
            <a:r>
              <a:rPr lang="en-US" sz="7100" cap="none" dirty="0" smtClean="0">
                <a:solidFill>
                  <a:schemeClr val="tx1"/>
                </a:solidFill>
              </a:rPr>
              <a:t>isasters </a:t>
            </a:r>
            <a:r>
              <a:rPr lang="en-US" sz="7100" cap="none" dirty="0">
                <a:solidFill>
                  <a:schemeClr val="tx1"/>
                </a:solidFill>
              </a:rPr>
              <a:t>M</a:t>
            </a:r>
            <a:r>
              <a:rPr lang="en-US" sz="7100" cap="none" dirty="0" smtClean="0">
                <a:solidFill>
                  <a:schemeClr val="tx1"/>
                </a:solidFill>
              </a:rPr>
              <a:t>anagement </a:t>
            </a:r>
            <a:r>
              <a:rPr lang="en-US" sz="7100" cap="none" dirty="0">
                <a:solidFill>
                  <a:schemeClr val="tx1"/>
                </a:solidFill>
              </a:rPr>
              <a:t>T</a:t>
            </a:r>
            <a:r>
              <a:rPr lang="en-US" sz="7100" cap="none" dirty="0" smtClean="0">
                <a:solidFill>
                  <a:schemeClr val="tx1"/>
                </a:solidFill>
              </a:rPr>
              <a:t>eam</a:t>
            </a:r>
            <a:r>
              <a:rPr lang="en-US" sz="7100" cap="none" dirty="0" smtClean="0">
                <a:solidFill>
                  <a:schemeClr val="tx1"/>
                </a:solidFill>
              </a:rPr>
              <a:t>, and several others were involved in coordinating and collaborating with each other with an integrated and holistic approach in fostering a resilient or robust framework that effectively responded to crises while promoting sustainable development and peace. This interconnected strategy ultimately enhances national capacities, leading to stronger, more self-reliant communities. </a:t>
            </a:r>
            <a:endParaRPr lang="en-US" sz="7100" cap="none" dirty="0" smtClean="0">
              <a:solidFill>
                <a:schemeClr val="tx1"/>
              </a:solidFill>
            </a:endParaRPr>
          </a:p>
          <a:p>
            <a:pPr algn="just"/>
            <a:r>
              <a:rPr lang="en-US" sz="7100" cap="none" dirty="0" smtClean="0">
                <a:solidFill>
                  <a:schemeClr val="tx1"/>
                </a:solidFill>
              </a:rPr>
              <a:t>Nexus </a:t>
            </a:r>
            <a:r>
              <a:rPr lang="en-US" sz="7100" cap="none" dirty="0" smtClean="0">
                <a:solidFill>
                  <a:schemeClr val="tx1"/>
                </a:solidFill>
              </a:rPr>
              <a:t>programming has been </a:t>
            </a:r>
            <a:r>
              <a:rPr lang="en-US" sz="7100" cap="none" dirty="0" smtClean="0">
                <a:solidFill>
                  <a:schemeClr val="tx1"/>
                </a:solidFill>
              </a:rPr>
              <a:t>key </a:t>
            </a:r>
            <a:r>
              <a:rPr lang="en-US" sz="7100" cap="none" dirty="0" smtClean="0">
                <a:solidFill>
                  <a:schemeClr val="tx1"/>
                </a:solidFill>
              </a:rPr>
              <a:t>in strengthening our results on how we engage in crisis when situation arises and </a:t>
            </a:r>
            <a:r>
              <a:rPr lang="en-US" sz="7100" cap="none" dirty="0" smtClean="0">
                <a:solidFill>
                  <a:schemeClr val="tx1"/>
                </a:solidFill>
              </a:rPr>
              <a:t>lean towards addressing </a:t>
            </a:r>
            <a:r>
              <a:rPr lang="en-US" sz="7100" cap="none" dirty="0" smtClean="0">
                <a:solidFill>
                  <a:schemeClr val="tx1"/>
                </a:solidFill>
              </a:rPr>
              <a:t>the interconnected challenges that people and their communities face by incorporating humanitarian, development, and peacebuilding to promote sustainable solutions for peacebuilding and development.</a:t>
            </a:r>
            <a:endParaRPr lang="en-US" sz="7100" cap="none" dirty="0">
              <a:solidFill>
                <a:schemeClr val="tx1"/>
              </a:solidFill>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2061063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0633" y="575351"/>
            <a:ext cx="11713802" cy="622811"/>
          </a:xfrm>
        </p:spPr>
        <p:txBody>
          <a:bodyPr>
            <a:normAutofit fontScale="90000"/>
          </a:bodyPr>
          <a:lstStyle/>
          <a:p>
            <a:r>
              <a:rPr lang="en-US" dirty="0" smtClean="0"/>
              <a:t>The triple nexus and evaluation </a:t>
            </a:r>
            <a:endParaRPr lang="en-US" dirty="0"/>
          </a:p>
        </p:txBody>
      </p:sp>
      <p:sp>
        <p:nvSpPr>
          <p:cNvPr id="3" name="Subtitle 2"/>
          <p:cNvSpPr>
            <a:spLocks noGrp="1"/>
          </p:cNvSpPr>
          <p:nvPr>
            <p:ph type="subTitle" idx="1"/>
          </p:nvPr>
        </p:nvSpPr>
        <p:spPr>
          <a:xfrm>
            <a:off x="240633" y="1198162"/>
            <a:ext cx="11713802" cy="5216085"/>
          </a:xfrm>
          <a:solidFill>
            <a:schemeClr val="bg2">
              <a:lumMod val="60000"/>
              <a:lumOff val="40000"/>
            </a:schemeClr>
          </a:solidFill>
        </p:spPr>
        <p:txBody>
          <a:bodyPr>
            <a:normAutofit fontScale="85000" lnSpcReduction="10000"/>
          </a:bodyPr>
          <a:lstStyle/>
          <a:p>
            <a:pPr algn="l"/>
            <a:r>
              <a:rPr lang="en-US" sz="2400" cap="none" dirty="0" smtClean="0">
                <a:solidFill>
                  <a:schemeClr val="tx1"/>
                </a:solidFill>
              </a:rPr>
              <a:t>B.</a:t>
            </a:r>
            <a:r>
              <a:rPr lang="en-US" sz="2900" cap="none" dirty="0" smtClean="0">
                <a:solidFill>
                  <a:srgbClr val="0070C0"/>
                </a:solidFill>
              </a:rPr>
              <a:t> </a:t>
            </a:r>
            <a:r>
              <a:rPr lang="en-US" sz="2400" cap="none" dirty="0" smtClean="0">
                <a:solidFill>
                  <a:srgbClr val="0070C0"/>
                </a:solidFill>
              </a:rPr>
              <a:t>What contextual factors have facilitated the success of nexus programming? </a:t>
            </a:r>
          </a:p>
          <a:p>
            <a:pPr algn="l"/>
            <a:r>
              <a:rPr lang="en-US" sz="2900" cap="none" dirty="0" smtClean="0">
                <a:solidFill>
                  <a:schemeClr val="tx1"/>
                </a:solidFill>
              </a:rPr>
              <a:t>Several factors in settings like </a:t>
            </a:r>
            <a:r>
              <a:rPr lang="en-US" sz="2900" cap="none" dirty="0">
                <a:solidFill>
                  <a:schemeClr val="tx1"/>
                </a:solidFill>
              </a:rPr>
              <a:t>L</a:t>
            </a:r>
            <a:r>
              <a:rPr lang="en-US" sz="2900" cap="none" dirty="0" smtClean="0">
                <a:solidFill>
                  <a:schemeClr val="tx1"/>
                </a:solidFill>
              </a:rPr>
              <a:t>iberia and similar post-conflict or developing environments:</a:t>
            </a:r>
            <a:endParaRPr lang="en-US" sz="3800" cap="none" dirty="0" smtClean="0">
              <a:solidFill>
                <a:schemeClr val="tx1"/>
              </a:solidFill>
            </a:endParaRPr>
          </a:p>
          <a:p>
            <a:pPr marL="274320" lvl="0" indent="-274320" algn="l">
              <a:buFont typeface="+mj-lt"/>
              <a:buAutoNum type="arabicPeriod"/>
            </a:pPr>
            <a:r>
              <a:rPr lang="en-US" cap="none" dirty="0" smtClean="0">
                <a:solidFill>
                  <a:schemeClr val="tx1"/>
                </a:solidFill>
              </a:rPr>
              <a:t>Strong political will, commitment and actions from national and local governments to integrate humanitarian, development, and peace efforts have been crucial to the success of nexus programming. The prioritization of this approach fosters collaboration across sectors.</a:t>
            </a:r>
          </a:p>
          <a:p>
            <a:pPr marL="274320" lvl="0" indent="-274320" algn="l">
              <a:buFont typeface="+mj-lt"/>
              <a:buAutoNum type="arabicPeriod"/>
            </a:pPr>
            <a:r>
              <a:rPr lang="en-US" cap="none" dirty="0" smtClean="0">
                <a:solidFill>
                  <a:schemeClr val="tx1"/>
                </a:solidFill>
              </a:rPr>
              <a:t>The active involvement of local communities in the design and implementation of programs have ensured that interventions were relevant and tailored to specific needs, enhancing ownership and sustainability.</a:t>
            </a:r>
          </a:p>
          <a:p>
            <a:pPr marL="274320" lvl="0" indent="-274320" algn="l">
              <a:buFont typeface="+mj-lt"/>
              <a:buAutoNum type="arabicPeriod"/>
            </a:pPr>
            <a:r>
              <a:rPr lang="en-US" cap="none" dirty="0" smtClean="0">
                <a:solidFill>
                  <a:schemeClr val="tx1"/>
                </a:solidFill>
              </a:rPr>
              <a:t>The</a:t>
            </a:r>
            <a:r>
              <a:rPr lang="en-US" b="1" cap="none" dirty="0" smtClean="0">
                <a:solidFill>
                  <a:schemeClr val="tx1"/>
                </a:solidFill>
              </a:rPr>
              <a:t> </a:t>
            </a:r>
            <a:r>
              <a:rPr lang="en-US" cap="none" dirty="0" smtClean="0">
                <a:solidFill>
                  <a:schemeClr val="tx1"/>
                </a:solidFill>
              </a:rPr>
              <a:t>establishment of relationships among humanitarian, development, and peace actors facilitated coordination and information sharing. Strong partnerships helped leverage resources and expertise.</a:t>
            </a:r>
          </a:p>
          <a:p>
            <a:pPr marL="274320" lvl="0" indent="-274320" algn="l">
              <a:buFont typeface="+mj-lt"/>
              <a:buAutoNum type="arabicPeriod"/>
            </a:pPr>
            <a:r>
              <a:rPr lang="en-US" cap="none" dirty="0" smtClean="0">
                <a:solidFill>
                  <a:schemeClr val="tx1"/>
                </a:solidFill>
              </a:rPr>
              <a:t>Availability of multi-year, flexible funding allows programs to adapt to changing contexts and needs, enabling a more cohesive approach that aligns with nexus principles.</a:t>
            </a:r>
          </a:p>
          <a:p>
            <a:pPr marL="274320" lvl="0" indent="-274320" algn="l">
              <a:buFont typeface="+mj-lt"/>
              <a:buAutoNum type="arabicPeriod"/>
            </a:pPr>
            <a:r>
              <a:rPr lang="en-US" cap="none" dirty="0" smtClean="0">
                <a:solidFill>
                  <a:schemeClr val="tx1"/>
                </a:solidFill>
              </a:rPr>
              <a:t>Access to reliable data and evidence on community needs, vulnerabilities, and capacities supports informed decision-making. A robust monitoring and evaluation frameworks also help track progress and impact.</a:t>
            </a:r>
          </a:p>
        </p:txBody>
      </p:sp>
      <p:sp>
        <p:nvSpPr>
          <p:cNvPr id="4" name="Slide Number Placeholder 3"/>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576754519"/>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8" ma:contentTypeDescription="Create a new document." ma:contentTypeScope="" ma:versionID="a7c9a76739cb3e966d05a5f5f61b2527">
  <xsd:schema xmlns:xsd="http://www.w3.org/2001/XMLSchema" xmlns:xs="http://www.w3.org/2001/XMLSchema" xmlns:p="http://schemas.microsoft.com/office/2006/metadata/properties" xmlns:ns2="f351de21-d896-48a7-9dfa-e668a9d1d44a" targetNamespace="http://schemas.microsoft.com/office/2006/metadata/properties" ma:root="true" ma:fieldsID="6c8913513d90a5dc6526904a5648fb7c"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7A70E33-C9A9-4E08-91E7-9C75D7C17AF4}"/>
</file>

<file path=customXml/itemProps2.xml><?xml version="1.0" encoding="utf-8"?>
<ds:datastoreItem xmlns:ds="http://schemas.openxmlformats.org/officeDocument/2006/customXml" ds:itemID="{EB515FEB-7D55-43C2-B5B5-31F394A539B6}"/>
</file>

<file path=docProps/app.xml><?xml version="1.0" encoding="utf-8"?>
<Properties xmlns="http://schemas.openxmlformats.org/officeDocument/2006/extended-properties" xmlns:vt="http://schemas.openxmlformats.org/officeDocument/2006/docPropsVTypes">
  <Template>TM04033925[[fn=Droplet]]</Template>
  <TotalTime>9883</TotalTime>
  <Words>2761</Words>
  <Application>Microsoft Office PowerPoint</Application>
  <PresentationFormat>Widescreen</PresentationFormat>
  <Paragraphs>131</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Tw Cen MT</vt:lpstr>
      <vt:lpstr>Wingdings</vt:lpstr>
      <vt:lpstr>Droplet</vt:lpstr>
      <vt:lpstr>        Presentation B2: Humanitarian Development Peace Nexus Initiatives in Complex Conflict Contexts: Lessons from Evaluations</vt:lpstr>
      <vt:lpstr>Table of content</vt:lpstr>
      <vt:lpstr>B2: The triple nexus and evaluation </vt:lpstr>
      <vt:lpstr>The triple nexus and evaluation </vt:lpstr>
      <vt:lpstr>The triple nexus and evaluation </vt:lpstr>
      <vt:lpstr>The triple nexus and evaluation </vt:lpstr>
      <vt:lpstr>The triple nexus and evaluation </vt:lpstr>
      <vt:lpstr>The triple nexus and evaluation </vt:lpstr>
      <vt:lpstr>The triple nexus and evaluation </vt:lpstr>
      <vt:lpstr>The triple nexus and evaluation </vt:lpstr>
      <vt:lpstr>The triple nexus and evaluation </vt:lpstr>
      <vt:lpstr>The triple nexus and evaluation </vt:lpstr>
      <vt:lpstr>The triple nexus and evaluation </vt:lpstr>
      <vt:lpstr>The triple nexus and evaluation </vt:lpstr>
      <vt:lpstr> The triple nexus and evaluation </vt:lpstr>
      <vt:lpstr>The triple nexus and evaluation </vt:lpstr>
      <vt:lpstr>The triple nexus and evaluation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James Afif Jaber</dc:title>
  <dc:creator>James A. Jaber</dc:creator>
  <cp:lastModifiedBy>James A. Jaber</cp:lastModifiedBy>
  <cp:revision>114</cp:revision>
  <dcterms:created xsi:type="dcterms:W3CDTF">2024-10-06T10:07:59Z</dcterms:created>
  <dcterms:modified xsi:type="dcterms:W3CDTF">2024-10-13T17:30:17Z</dcterms:modified>
</cp:coreProperties>
</file>