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4"/>
  </p:sldMasterIdLst>
  <p:notesMasterIdLst>
    <p:notesMasterId r:id="rId22"/>
  </p:notesMasterIdLst>
  <p:sldIdLst>
    <p:sldId id="256" r:id="rId5"/>
    <p:sldId id="262" r:id="rId6"/>
    <p:sldId id="261" r:id="rId7"/>
    <p:sldId id="265" r:id="rId8"/>
    <p:sldId id="264" r:id="rId9"/>
    <p:sldId id="276" r:id="rId10"/>
    <p:sldId id="267" r:id="rId11"/>
    <p:sldId id="272" r:id="rId12"/>
    <p:sldId id="273" r:id="rId13"/>
    <p:sldId id="278" r:id="rId14"/>
    <p:sldId id="279" r:id="rId15"/>
    <p:sldId id="269" r:id="rId16"/>
    <p:sldId id="271" r:id="rId17"/>
    <p:sldId id="277" r:id="rId18"/>
    <p:sldId id="268" r:id="rId19"/>
    <p:sldId id="274" r:id="rId20"/>
    <p:sldId id="275" r:id="rId21"/>
  </p:sldIdLst>
  <p:sldSz cx="12192000" cy="6858000"/>
  <p:notesSz cx="6858000" cy="9144000"/>
  <p:embeddedFontLst>
    <p:embeddedFont>
      <p:font typeface="Roboto" panose="02000000000000000000" pitchFamily="2" charset="0"/>
      <p:regular r:id="rId23"/>
      <p:bold r:id="rId24"/>
      <p:italic r:id="rId25"/>
      <p:boldItalic r:id="rId26"/>
    </p:embeddedFont>
  </p:embeddedFontLst>
  <p:defaultTextStyle>
    <a:defPPr>
      <a:defRPr lang="en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84FFE34-4A30-F894-745B-95398F631518}" name="Devika Lakhote" initials="DL" userId="S::dlakhote@3ieimpact.org::8d6c9a95-25ef-4004-8d28-338d2955b3a6" providerId="AD"/>
  <p188:author id="{FD934094-2245-ABB6-5830-C7693D87CDB9}" name="Sanchi  Lokhande" initials="SL" userId="S::slokhande@3ieimpact.org::549f150d-752a-42a6-889b-43973334fe5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A5E"/>
    <a:srgbClr val="153A80"/>
    <a:srgbClr val="523601"/>
    <a:srgbClr val="4E0000"/>
    <a:srgbClr val="182F5C"/>
    <a:srgbClr val="A6BD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3AF1F5A-0A77-4E52-A9CB-B414957779F9}" v="389" dt="2024-10-14T10:23:25.6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60" y="9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4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3.fntdata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2.fntdata"/><Relationship Id="rId32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1.fntdata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3ie-my.sharepoint.com/personal/cyavuz_3ieimpact_org/Documents/Documents/DEP/Presentations/MENA%20Presentation%20Data%20-%20IE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Rigorous evidence by region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Sheet1!$B$3</c:f>
              <c:strCache>
                <c:ptCount val="1"/>
                <c:pt idx="0">
                  <c:v>Impact evaluations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Sheet1!$C$2:$G$2</c:f>
              <c:strCache>
                <c:ptCount val="5"/>
                <c:pt idx="0">
                  <c:v>SSA</c:v>
                </c:pt>
                <c:pt idx="1">
                  <c:v>East Asia</c:v>
                </c:pt>
                <c:pt idx="2">
                  <c:v>South Asia</c:v>
                </c:pt>
                <c:pt idx="3">
                  <c:v>LAC</c:v>
                </c:pt>
                <c:pt idx="4">
                  <c:v>MENA</c:v>
                </c:pt>
              </c:strCache>
            </c:strRef>
          </c:cat>
          <c:val>
            <c:numRef>
              <c:f>Sheet1!$C$3:$G$3</c:f>
              <c:numCache>
                <c:formatCode>General</c:formatCode>
                <c:ptCount val="5"/>
                <c:pt idx="0">
                  <c:v>4330</c:v>
                </c:pt>
                <c:pt idx="1">
                  <c:v>3462</c:v>
                </c:pt>
                <c:pt idx="2">
                  <c:v>2037</c:v>
                </c:pt>
                <c:pt idx="3">
                  <c:v>1692</c:v>
                </c:pt>
                <c:pt idx="4">
                  <c:v>741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1D-4B0B-A22B-078C2C1FAC4D}"/>
            </c:ext>
          </c:extLst>
        </c:ser>
        <c:ser>
          <c:idx val="1"/>
          <c:order val="1"/>
          <c:tx>
            <c:strRef>
              <c:f>Sheet1!$B$4</c:f>
              <c:strCache>
                <c:ptCount val="1"/>
                <c:pt idx="0">
                  <c:v>Systematic reviews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Sheet1!$C$2:$G$2</c:f>
              <c:strCache>
                <c:ptCount val="5"/>
                <c:pt idx="0">
                  <c:v>SSA</c:v>
                </c:pt>
                <c:pt idx="1">
                  <c:v>East Asia</c:v>
                </c:pt>
                <c:pt idx="2">
                  <c:v>South Asia</c:v>
                </c:pt>
                <c:pt idx="3">
                  <c:v>LAC</c:v>
                </c:pt>
                <c:pt idx="4">
                  <c:v>MENA</c:v>
                </c:pt>
              </c:strCache>
            </c:strRef>
          </c:cat>
          <c:val>
            <c:numRef>
              <c:f>Sheet1!$C$4:$G$4</c:f>
              <c:numCache>
                <c:formatCode>General</c:formatCode>
                <c:ptCount val="5"/>
                <c:pt idx="0">
                  <c:v>851</c:v>
                </c:pt>
                <c:pt idx="1">
                  <c:v>632</c:v>
                </c:pt>
                <c:pt idx="2">
                  <c:v>690</c:v>
                </c:pt>
                <c:pt idx="3">
                  <c:v>635</c:v>
                </c:pt>
                <c:pt idx="4">
                  <c:v>354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71D-4B0B-A22B-078C2C1FAC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43151888"/>
        <c:axId val="156001952"/>
      </c:barChart>
      <c:catAx>
        <c:axId val="1943151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6001952"/>
        <c:crosses val="autoZero"/>
        <c:auto val="1"/>
        <c:lblAlgn val="ctr"/>
        <c:lblOffset val="100"/>
        <c:noMultiLvlLbl val="0"/>
      </c:catAx>
      <c:valAx>
        <c:axId val="1560019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431518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rgbClr val="153A8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'[MENA Presentation Data - IE.xlsx]Sheet2'!$D$2:$D$12</c:f>
              <c:strCache>
                <c:ptCount val="11"/>
                <c:pt idx="0">
                  <c:v>Information &amp; communications technology</c:v>
                </c:pt>
                <c:pt idx="1">
                  <c:v>Transportation</c:v>
                </c:pt>
                <c:pt idx="2">
                  <c:v>Financial sector</c:v>
                </c:pt>
                <c:pt idx="3">
                  <c:v>Energy and extractives</c:v>
                </c:pt>
                <c:pt idx="4">
                  <c:v>Water, sanitation and waste management</c:v>
                </c:pt>
                <c:pt idx="5">
                  <c:v>Industry, trade and services</c:v>
                </c:pt>
                <c:pt idx="6">
                  <c:v>Agriculture, fishing and forestry</c:v>
                </c:pt>
                <c:pt idx="7">
                  <c:v>Public administration</c:v>
                </c:pt>
                <c:pt idx="8">
                  <c:v>Social protection</c:v>
                </c:pt>
                <c:pt idx="9">
                  <c:v>Education</c:v>
                </c:pt>
                <c:pt idx="10">
                  <c:v>Health</c:v>
                </c:pt>
              </c:strCache>
            </c:strRef>
          </c:cat>
          <c:val>
            <c:numRef>
              <c:f>'[MENA Presentation Data - IE.xlsx]Sheet2'!$E$2:$E$12</c:f>
              <c:numCache>
                <c:formatCode>General</c:formatCode>
                <c:ptCount val="11"/>
                <c:pt idx="0">
                  <c:v>5</c:v>
                </c:pt>
                <c:pt idx="1">
                  <c:v>6</c:v>
                </c:pt>
                <c:pt idx="2">
                  <c:v>6</c:v>
                </c:pt>
                <c:pt idx="3">
                  <c:v>7</c:v>
                </c:pt>
                <c:pt idx="4">
                  <c:v>9</c:v>
                </c:pt>
                <c:pt idx="5">
                  <c:v>10</c:v>
                </c:pt>
                <c:pt idx="6">
                  <c:v>11</c:v>
                </c:pt>
                <c:pt idx="7">
                  <c:v>17</c:v>
                </c:pt>
                <c:pt idx="8">
                  <c:v>73</c:v>
                </c:pt>
                <c:pt idx="9">
                  <c:v>73</c:v>
                </c:pt>
                <c:pt idx="10">
                  <c:v>524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E89-42CA-9368-1E732C43D46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120870703"/>
        <c:axId val="114979327"/>
      </c:barChart>
      <c:catAx>
        <c:axId val="120870703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rgbClr val="153A8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/>
                  <a:t>World Bank Sector</a:t>
                </a:r>
              </a:p>
              <a:p>
                <a:pPr>
                  <a:defRPr sz="1600"/>
                </a:pPr>
                <a:endParaRPr lang="en-GB" sz="160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rgbClr val="153A8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rgbClr val="153A8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4979327"/>
        <c:crosses val="autoZero"/>
        <c:auto val="1"/>
        <c:lblAlgn val="ctr"/>
        <c:lblOffset val="100"/>
        <c:noMultiLvlLbl val="0"/>
      </c:catAx>
      <c:valAx>
        <c:axId val="11497932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rgbClr val="153A8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/>
                  <a:t>#</a:t>
                </a:r>
                <a:r>
                  <a:rPr lang="en-GB" sz="1600" baseline="0"/>
                  <a:t> of IEs</a:t>
                </a:r>
                <a:endParaRPr lang="en-GB" sz="160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rgbClr val="153A8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rgbClr val="153A8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87070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800">
          <a:solidFill>
            <a:srgbClr val="153A80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80A2EA-19E9-4EF8-BBB5-1E267575F290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489CBD-E95B-4B9D-A7A9-BD307C99C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6571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489CBD-E95B-4B9D-A7A9-BD307C99C31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9626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489CBD-E95B-4B9D-A7A9-BD307C99C31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7039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_0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blue and white background&#10;&#10;Description automatically generated">
            <a:extLst>
              <a:ext uri="{FF2B5EF4-FFF2-40B4-BE49-F238E27FC236}">
                <a16:creationId xmlns:a16="http://schemas.microsoft.com/office/drawing/2014/main" id="{60B8B4B6-5FF1-D842-1053-3468E90F6F5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Picture 11" descr="A blue and black background with circles&#10;&#10;Description automatically generated">
            <a:extLst>
              <a:ext uri="{FF2B5EF4-FFF2-40B4-BE49-F238E27FC236}">
                <a16:creationId xmlns:a16="http://schemas.microsoft.com/office/drawing/2014/main" id="{0263AF6F-82AD-7FEB-19D8-6A1A57A3174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263508" y="6374568"/>
            <a:ext cx="2348294" cy="594901"/>
          </a:xfrm>
          <a:prstGeom prst="rect">
            <a:avLst/>
          </a:prstGeom>
        </p:spPr>
      </p:pic>
      <p:pic>
        <p:nvPicPr>
          <p:cNvPr id="14" name="Picture 13" descr="A blue and grey circle pattern&#10;&#10;Description automatically generated">
            <a:extLst>
              <a:ext uri="{FF2B5EF4-FFF2-40B4-BE49-F238E27FC236}">
                <a16:creationId xmlns:a16="http://schemas.microsoft.com/office/drawing/2014/main" id="{D80BED43-B362-9E4B-A376-EFFFAE9D046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445462" y="-225810"/>
            <a:ext cx="3030303" cy="808081"/>
          </a:xfrm>
          <a:prstGeom prst="rect">
            <a:avLst/>
          </a:prstGeom>
        </p:spPr>
      </p:pic>
      <p:pic>
        <p:nvPicPr>
          <p:cNvPr id="16" name="Picture 15" descr="A blue stars on a black background&#10;&#10;Description automatically generated">
            <a:extLst>
              <a:ext uri="{FF2B5EF4-FFF2-40B4-BE49-F238E27FC236}">
                <a16:creationId xmlns:a16="http://schemas.microsoft.com/office/drawing/2014/main" id="{3EC21F7C-7A4C-1A62-53D2-F0D8CDC1E6F8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267132" y="198513"/>
            <a:ext cx="650968" cy="16382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FD8E72-CC41-E471-B0E5-B8148A2BC91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97246" y="2993107"/>
            <a:ext cx="9144000" cy="742377"/>
          </a:xfrm>
        </p:spPr>
        <p:txBody>
          <a:bodyPr anchor="t" anchorCtr="0">
            <a:normAutofit/>
          </a:bodyPr>
          <a:lstStyle>
            <a:lvl1pPr algn="l">
              <a:defRPr sz="4800">
                <a:solidFill>
                  <a:srgbClr val="001A5E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GB"/>
              <a:t>Insert title here</a:t>
            </a:r>
            <a:endParaRPr lang="en-E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57992F0-A4C9-1F42-93A6-F2D413E97392}"/>
              </a:ext>
            </a:extLst>
          </p:cNvPr>
          <p:cNvSpPr txBox="1"/>
          <p:nvPr userDrawn="1"/>
        </p:nvSpPr>
        <p:spPr>
          <a:xfrm>
            <a:off x="1193498" y="2478853"/>
            <a:ext cx="978202" cy="306467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STREAM C</a:t>
            </a:r>
          </a:p>
        </p:txBody>
      </p:sp>
    </p:spTree>
    <p:extLst>
      <p:ext uri="{BB962C8B-B14F-4D97-AF65-F5344CB8AC3E}">
        <p14:creationId xmlns:p14="http://schemas.microsoft.com/office/powerpoint/2010/main" val="25730108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Page_Break_01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ue and white background&#10;&#10;Description automatically generated">
            <a:extLst>
              <a:ext uri="{FF2B5EF4-FFF2-40B4-BE49-F238E27FC236}">
                <a16:creationId xmlns:a16="http://schemas.microsoft.com/office/drawing/2014/main" id="{A5E19565-2C23-2383-172E-5F621104A5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FD8E72-CC41-E471-B0E5-B8148A2BC91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7571" y="1178895"/>
            <a:ext cx="5257800" cy="1738476"/>
          </a:xfrm>
        </p:spPr>
        <p:txBody>
          <a:bodyPr anchor="t" anchorCtr="0">
            <a:normAutofit/>
          </a:bodyPr>
          <a:lstStyle>
            <a:lvl1pPr algn="l">
              <a:defRPr sz="5000">
                <a:solidFill>
                  <a:srgbClr val="001A5E"/>
                </a:solidFill>
                <a:latin typeface="+mj-lt"/>
              </a:defRPr>
            </a:lvl1pPr>
          </a:lstStyle>
          <a:p>
            <a:r>
              <a:rPr lang="en-GB"/>
              <a:t>INSERT TITLE</a:t>
            </a:r>
            <a:endParaRPr lang="en-E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6DFEED-7A9C-8B84-9A09-F302A74CB03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07571" y="771753"/>
            <a:ext cx="5257800" cy="36512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001A5E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SUBHEADLINE</a:t>
            </a:r>
            <a:endParaRPr lang="en-ES"/>
          </a:p>
        </p:txBody>
      </p:sp>
      <p:pic>
        <p:nvPicPr>
          <p:cNvPr id="7" name="Picture 6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53F54864-6959-B6C6-D762-DA8B099093A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22866" y="48793"/>
            <a:ext cx="4369134" cy="1130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881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D87148-FB85-0B0F-64E6-F63CC11DC3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7572" y="582500"/>
            <a:ext cx="10776856" cy="647246"/>
          </a:xfrm>
        </p:spPr>
        <p:txBody>
          <a:bodyPr/>
          <a:lstStyle>
            <a:lvl1pPr>
              <a:defRPr>
                <a:solidFill>
                  <a:srgbClr val="001A5E"/>
                </a:solidFill>
                <a:latin typeface="+mj-lt"/>
              </a:defRPr>
            </a:lvl1pPr>
          </a:lstStyle>
          <a:p>
            <a:r>
              <a:rPr lang="en-GB"/>
              <a:t>Title</a:t>
            </a:r>
            <a:endParaRPr lang="en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D667B0-F1BD-960A-9638-A62B60F8D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571" y="1488168"/>
            <a:ext cx="10776857" cy="4351338"/>
          </a:xfrm>
        </p:spPr>
        <p:txBody>
          <a:bodyPr/>
          <a:lstStyle>
            <a:lvl1pPr>
              <a:buClr>
                <a:srgbClr val="001A5E"/>
              </a:buClr>
              <a:defRPr>
                <a:solidFill>
                  <a:srgbClr val="001A5E"/>
                </a:solidFill>
                <a:latin typeface="+mj-lt"/>
              </a:defRPr>
            </a:lvl1pPr>
            <a:lvl2pPr>
              <a:buClr>
                <a:srgbClr val="001A5E"/>
              </a:buClr>
              <a:defRPr>
                <a:solidFill>
                  <a:srgbClr val="001A5E"/>
                </a:solidFill>
                <a:latin typeface="+mj-lt"/>
              </a:defRPr>
            </a:lvl2pPr>
            <a:lvl3pPr>
              <a:buClr>
                <a:srgbClr val="001A5E"/>
              </a:buClr>
              <a:defRPr>
                <a:solidFill>
                  <a:srgbClr val="001A5E"/>
                </a:solidFill>
                <a:latin typeface="+mj-lt"/>
              </a:defRPr>
            </a:lvl3pPr>
            <a:lvl4pPr>
              <a:buClr>
                <a:srgbClr val="001A5E"/>
              </a:buClr>
              <a:defRPr>
                <a:solidFill>
                  <a:srgbClr val="001A5E"/>
                </a:solidFill>
                <a:latin typeface="+mj-lt"/>
              </a:defRPr>
            </a:lvl4pPr>
            <a:lvl5pPr>
              <a:buClr>
                <a:srgbClr val="001A5E"/>
              </a:buClr>
              <a:defRPr>
                <a:solidFill>
                  <a:srgbClr val="001A5E"/>
                </a:solidFill>
                <a:latin typeface="+mj-lt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72F2FD1-5CA8-A265-4A69-D45E857D71FA}"/>
              </a:ext>
            </a:extLst>
          </p:cNvPr>
          <p:cNvCxnSpPr/>
          <p:nvPr userDrawn="1"/>
        </p:nvCxnSpPr>
        <p:spPr>
          <a:xfrm>
            <a:off x="0" y="6344625"/>
            <a:ext cx="121920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9D3D8F4-A635-8D2B-495E-29631E04B3D4}"/>
              </a:ext>
            </a:extLst>
          </p:cNvPr>
          <p:cNvSpPr txBox="1"/>
          <p:nvPr userDrawn="1"/>
        </p:nvSpPr>
        <p:spPr>
          <a:xfrm>
            <a:off x="707571" y="6475254"/>
            <a:ext cx="6803571" cy="24622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GB" sz="1000" b="0" i="0">
                <a:solidFill>
                  <a:schemeClr val="bg1"/>
                </a:solidFill>
                <a:latin typeface="Proxima Nova" panose="02000506030000020004" pitchFamily="2" charset="0"/>
              </a:rPr>
              <a:t>NATIONAL EVALUATION CAPACITIES CONFERENCE 2024</a:t>
            </a:r>
            <a:endParaRPr lang="en-ES" sz="1000" b="0" i="0">
              <a:solidFill>
                <a:schemeClr val="bg1"/>
              </a:solidFill>
              <a:latin typeface="Proxima Nova" panose="020005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8900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B9E19-A8DA-E1B7-FC6A-705DD8F7A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4E89FF-DDB6-6A21-473B-ABF3E53D1A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CCDBFC-B822-C94D-88E1-563140F7F7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fld id="{1BF78BCC-283B-4C4E-8F57-8AADC62B10CB}" type="datetimeFigureOut">
              <a:rPr lang="en-ES" smtClean="0"/>
              <a:pPr/>
              <a:t>10/14/2024</a:t>
            </a:fld>
            <a:endParaRPr lang="en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FF69B-2C97-5C95-796D-2B135787FA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endParaRPr lang="en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9EBD7E-FAE0-323D-CF9E-21505DC566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fld id="{7928CCBB-7E5D-194B-B2B8-3BD4CB5E2B06}" type="slidenum">
              <a:rPr lang="en-ES" smtClean="0"/>
              <a:pPr/>
              <a:t>‹#›</a:t>
            </a:fld>
            <a:endParaRPr lang="en-ES"/>
          </a:p>
        </p:txBody>
      </p:sp>
      <p:pic>
        <p:nvPicPr>
          <p:cNvPr id="9" name="Picture 8" descr="A yellow background with black spots&#10;&#10;Description automatically generated">
            <a:extLst>
              <a:ext uri="{FF2B5EF4-FFF2-40B4-BE49-F238E27FC236}">
                <a16:creationId xmlns:a16="http://schemas.microsoft.com/office/drawing/2014/main" id="{21A4B96A-47EA-FD35-51F2-AC3D154BBAE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10" descr="A blue sky with clouds&#10;&#10;Description automatically generated">
            <a:extLst>
              <a:ext uri="{FF2B5EF4-FFF2-40B4-BE49-F238E27FC236}">
                <a16:creationId xmlns:a16="http://schemas.microsoft.com/office/drawing/2014/main" id="{364E7F9C-90F7-D9B0-7C9A-4D38B6B757B3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121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50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Proxima Nova" panose="02000506030000020004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3ieimpact.org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5BE52-3F5B-87A5-EE90-3A2F98FF8B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46" y="2993107"/>
            <a:ext cx="6149860" cy="1679477"/>
          </a:xfrm>
        </p:spPr>
        <p:txBody>
          <a:bodyPr>
            <a:normAutofit fontScale="90000"/>
          </a:bodyPr>
          <a:lstStyle/>
          <a:p>
            <a:r>
              <a:rPr lang="en-US" sz="4900"/>
              <a:t>Gen AI at 3ie: Chat with the Development Evidence Portal</a:t>
            </a:r>
            <a:br>
              <a:rPr lang="en-US"/>
            </a:br>
            <a:endParaRPr lang="en-E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150DF1A-CAE5-7E1D-5100-C85D5D7A4BA7}"/>
              </a:ext>
            </a:extLst>
          </p:cNvPr>
          <p:cNvSpPr txBox="1">
            <a:spLocks/>
          </p:cNvSpPr>
          <p:nvPr/>
        </p:nvSpPr>
        <p:spPr>
          <a:xfrm>
            <a:off x="1097246" y="3822256"/>
            <a:ext cx="9144000" cy="111395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>
                <a:solidFill>
                  <a:srgbClr val="4E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endParaRPr lang="en-ES" sz="2000" b="0">
              <a:solidFill>
                <a:srgbClr val="001A5E"/>
              </a:solidFill>
            </a:endParaRPr>
          </a:p>
        </p:txBody>
      </p:sp>
      <p:pic>
        <p:nvPicPr>
          <p:cNvPr id="3" name="Picture 2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A21EAC21-F34C-2E79-F629-491094506D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9839" y="311285"/>
            <a:ext cx="5252161" cy="1358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1168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A9CD48-F1D5-2B20-5140-4194CA8730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do you know about HIV interventions?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830CB1D-C46B-B5CD-3362-55A02C6E99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9606" y="1798143"/>
            <a:ext cx="10775950" cy="3261713"/>
          </a:xfrm>
        </p:spPr>
      </p:pic>
    </p:spTree>
    <p:extLst>
      <p:ext uri="{BB962C8B-B14F-4D97-AF65-F5344CB8AC3E}">
        <p14:creationId xmlns:p14="http://schemas.microsoft.com/office/powerpoint/2010/main" val="40021858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A8F729-D515-BE3A-6434-05CFB53C29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does the study recommend a policymaker like me?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FA8193A6-38D6-E53C-34A9-1B310B08A0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5264" y="1776267"/>
            <a:ext cx="11261471" cy="4077971"/>
          </a:xfrm>
        </p:spPr>
      </p:pic>
    </p:spTree>
    <p:extLst>
      <p:ext uri="{BB962C8B-B14F-4D97-AF65-F5344CB8AC3E}">
        <p14:creationId xmlns:p14="http://schemas.microsoft.com/office/powerpoint/2010/main" val="2765119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6C4A88-93FC-5DFF-A9FC-C5301F068B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Learnings so far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16FA19-23FA-7448-8ACB-D7D4DFA6BE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 b="1" i="0" u="none" strike="noStrike">
                <a:effectLst/>
                <a:latin typeface="+mn-lt"/>
              </a:rPr>
              <a:t>LLMs are not designed to provide word-for-word replicable responses to user queries</a:t>
            </a:r>
            <a:r>
              <a:rPr lang="en-US" b="1" i="0">
                <a:effectLst/>
                <a:latin typeface="+mn-lt"/>
              </a:rPr>
              <a:t>​</a:t>
            </a:r>
          </a:p>
          <a:p>
            <a:pPr lvl="1" fontAlgn="base"/>
            <a:r>
              <a:rPr lang="en-US">
                <a:latin typeface="+mn-lt"/>
              </a:rPr>
              <a:t>Types of h</a:t>
            </a:r>
            <a:r>
              <a:rPr lang="en-US" i="0">
                <a:effectLst/>
                <a:latin typeface="+mn-lt"/>
              </a:rPr>
              <a:t>allucinations: </a:t>
            </a:r>
            <a:r>
              <a:rPr lang="en-US">
                <a:latin typeface="+mn-lt"/>
              </a:rPr>
              <a:t>Ina</a:t>
            </a:r>
            <a:r>
              <a:rPr lang="en-US" i="0">
                <a:effectLst/>
                <a:latin typeface="+mn-lt"/>
              </a:rPr>
              <a:t>ccuracy vs. Irrelevance</a:t>
            </a:r>
          </a:p>
          <a:p>
            <a:pPr lvl="1" fontAlgn="base"/>
            <a:r>
              <a:rPr lang="en-US">
                <a:latin typeface="+mn-lt"/>
              </a:rPr>
              <a:t>Structured data extraction vs. Unstructured chatting</a:t>
            </a:r>
            <a:endParaRPr lang="en-US" i="0">
              <a:effectLst/>
              <a:latin typeface="+mn-lt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 b="1" i="0" u="none" strike="noStrike">
                <a:effectLst/>
                <a:latin typeface="+mn-lt"/>
              </a:rPr>
              <a:t>LLMs will only be as good as the underlying evidence base</a:t>
            </a:r>
          </a:p>
          <a:p>
            <a:pPr fontAlgn="base"/>
            <a:r>
              <a:rPr lang="en-US" b="1"/>
              <a:t>There is a need to provide users with guidance on how to interact with a curated Gen AI-based chatbot​</a:t>
            </a:r>
            <a:endParaRPr lang="en-US" b="1" i="0" u="none" strike="noStrike">
              <a:effectLst/>
              <a:latin typeface="+mn-lt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endParaRPr lang="en-US" b="1">
              <a:latin typeface="+mn-lt"/>
            </a:endParaRPr>
          </a:p>
          <a:p>
            <a:pPr marL="0" indent="0" algn="ctr" rtl="0" fontAlgn="base">
              <a:buNone/>
            </a:pPr>
            <a:r>
              <a:rPr lang="en-US" b="1">
                <a:highlight>
                  <a:srgbClr val="00FFFF"/>
                </a:highlight>
                <a:latin typeface="+mn-lt"/>
              </a:rPr>
              <a:t>Next phase of development: Chatbot guides the user</a:t>
            </a:r>
            <a:endParaRPr lang="en-US" b="1" i="0" u="none" strike="noStrike">
              <a:effectLst/>
              <a:highlight>
                <a:srgbClr val="00FFFF"/>
              </a:highlight>
              <a:latin typeface="+mn-lt"/>
            </a:endParaRP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858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ADACD-637E-5DAB-C41D-2EA2F4D103A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5491464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D73DE7-D016-45EA-45D4-E16105491E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184773-AFC4-8491-02AD-CD9FBE7D47B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Appendix</a:t>
            </a:r>
            <a:br>
              <a:rPr lang="en-US"/>
            </a:b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7076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0A1F70-C49E-0F3F-58DF-F910181721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Questions for the evaluation community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7D8C54-FC01-6725-951D-32B21231C2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 fontAlgn="base">
              <a:lnSpc>
                <a:spcPct val="100000"/>
              </a:lnSpc>
              <a:buNone/>
            </a:pPr>
            <a:r>
              <a:rPr lang="en-US" b="1" i="0" u="none" strike="noStrike">
                <a:effectLst/>
                <a:latin typeface="+mn-lt"/>
              </a:rPr>
              <a:t>How can we leverage innovative tools to enhance access to rigorous evidence?</a:t>
            </a:r>
            <a:r>
              <a:rPr lang="en-US" b="0" i="0">
                <a:effectLst/>
                <a:latin typeface="+mn-lt"/>
              </a:rPr>
              <a:t>​</a:t>
            </a:r>
          </a:p>
          <a:p>
            <a:pPr lvl="1" fontAlgn="base">
              <a:lnSpc>
                <a:spcPct val="100000"/>
              </a:lnSpc>
            </a:pPr>
            <a:r>
              <a:rPr lang="en-US" sz="2800" b="0" i="0" u="none" strike="noStrike">
                <a:effectLst/>
                <a:latin typeface="+mn-lt"/>
              </a:rPr>
              <a:t>Are LLMs useful to make evidence more accessible?</a:t>
            </a:r>
            <a:r>
              <a:rPr lang="en-US" sz="2800" b="0" i="0">
                <a:effectLst/>
                <a:latin typeface="+mn-lt"/>
              </a:rPr>
              <a:t>​</a:t>
            </a:r>
          </a:p>
          <a:p>
            <a:pPr lvl="1" fontAlgn="base">
              <a:lnSpc>
                <a:spcPct val="100000"/>
              </a:lnSpc>
            </a:pPr>
            <a:r>
              <a:rPr lang="en-US" sz="2800" b="0" i="0" u="none" strike="noStrike">
                <a:effectLst/>
                <a:latin typeface="+mn-lt"/>
              </a:rPr>
              <a:t>Can we leverage LLMs to address language barriers?</a:t>
            </a:r>
            <a:r>
              <a:rPr lang="en-US" sz="2800" b="0" i="0">
                <a:effectLst/>
                <a:latin typeface="+mn-lt"/>
              </a:rPr>
              <a:t>​</a:t>
            </a:r>
          </a:p>
          <a:p>
            <a:pPr lvl="1" fontAlgn="base">
              <a:lnSpc>
                <a:spcPct val="100000"/>
              </a:lnSpc>
            </a:pPr>
            <a:r>
              <a:rPr lang="en-US" sz="2800" b="0" i="0" u="none" strike="noStrike">
                <a:effectLst/>
                <a:latin typeface="+mn-lt"/>
              </a:rPr>
              <a:t>Are we leveraging the technology in the right way?</a:t>
            </a:r>
          </a:p>
          <a:p>
            <a:pPr lvl="2" fontAlgn="base"/>
            <a:r>
              <a:rPr lang="en-US" i="0">
                <a:effectLst/>
                <a:latin typeface="+mn-lt"/>
              </a:rPr>
              <a:t>How to provide usable summaries </a:t>
            </a:r>
            <a:r>
              <a:rPr lang="en-US">
                <a:latin typeface="+mn-lt"/>
              </a:rPr>
              <a:t>to cater to different </a:t>
            </a:r>
            <a:r>
              <a:rPr lang="en-US" i="0">
                <a:effectLst/>
                <a:latin typeface="+mn-lt"/>
              </a:rPr>
              <a:t>user expectations?</a:t>
            </a:r>
          </a:p>
          <a:p>
            <a:pPr lvl="2" fontAlgn="base"/>
            <a:r>
              <a:rPr lang="en-US">
                <a:latin typeface="+mn-lt"/>
              </a:rPr>
              <a:t>How to handle loss of important nuance in summary results?</a:t>
            </a:r>
          </a:p>
          <a:p>
            <a:pPr lvl="2" fontAlgn="base">
              <a:lnSpc>
                <a:spcPct val="100000"/>
              </a:lnSpc>
            </a:pPr>
            <a:r>
              <a:rPr lang="en-US" b="0" i="0">
                <a:effectLst/>
                <a:latin typeface="+mn-lt"/>
              </a:rPr>
              <a:t>Ethical considerations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7827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51B8ACE-9ABB-4EA0-4E97-1FBC27365B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572" y="273001"/>
            <a:ext cx="10776856" cy="647246"/>
          </a:xfrm>
        </p:spPr>
        <p:txBody>
          <a:bodyPr>
            <a:normAutofit fontScale="90000"/>
          </a:bodyPr>
          <a:lstStyle/>
          <a:p>
            <a:r>
              <a:rPr lang="en-US"/>
              <a:t>Example 2</a:t>
            </a:r>
          </a:p>
        </p:txBody>
      </p:sp>
      <p:pic>
        <p:nvPicPr>
          <p:cNvPr id="7" name="Content Placeholder 6" descr="A close-up of a message&#10;&#10;Description automatically generated">
            <a:extLst>
              <a:ext uri="{FF2B5EF4-FFF2-40B4-BE49-F238E27FC236}">
                <a16:creationId xmlns:a16="http://schemas.microsoft.com/office/drawing/2014/main" id="{313F31E1-CBE6-DA4D-3BF0-B564190C8D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06759" y="1298592"/>
            <a:ext cx="5753598" cy="662997"/>
          </a:xfrm>
        </p:spPr>
      </p:pic>
      <p:pic>
        <p:nvPicPr>
          <p:cNvPr id="9" name="Picture 8" descr="A close-up of a message&#10;&#10;Description automatically generated">
            <a:extLst>
              <a:ext uri="{FF2B5EF4-FFF2-40B4-BE49-F238E27FC236}">
                <a16:creationId xmlns:a16="http://schemas.microsoft.com/office/drawing/2014/main" id="{408BF5A5-993D-C0F3-49F3-B746BCCF78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6758" y="635595"/>
            <a:ext cx="5753599" cy="66299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DE1A0DE-5288-63A8-4049-91A3A7BA35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882" y="2080831"/>
            <a:ext cx="11225233" cy="518205"/>
          </a:xfrm>
          <a:prstGeom prst="rect">
            <a:avLst/>
          </a:prstGeom>
        </p:spPr>
      </p:pic>
      <p:pic>
        <p:nvPicPr>
          <p:cNvPr id="13" name="Picture 12" descr="A screenshot of a computer&#10;&#10;Description automatically generated">
            <a:extLst>
              <a:ext uri="{FF2B5EF4-FFF2-40B4-BE49-F238E27FC236}">
                <a16:creationId xmlns:a16="http://schemas.microsoft.com/office/drawing/2014/main" id="{1C7F47AF-1708-549C-EBFD-9640B07783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06758" y="2688553"/>
            <a:ext cx="5738357" cy="670618"/>
          </a:xfrm>
          <a:prstGeom prst="rect">
            <a:avLst/>
          </a:prstGeom>
        </p:spPr>
      </p:pic>
      <p:pic>
        <p:nvPicPr>
          <p:cNvPr id="15" name="Picture 14" descr="A close-up of a document&#10;&#10;Description automatically generated">
            <a:extLst>
              <a:ext uri="{FF2B5EF4-FFF2-40B4-BE49-F238E27FC236}">
                <a16:creationId xmlns:a16="http://schemas.microsoft.com/office/drawing/2014/main" id="{53C91CB5-DA51-AFEE-FC91-0E8F04B1E29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5124" y="3448689"/>
            <a:ext cx="8803532" cy="2773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891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F9505A-3CCA-125A-2E09-617F0BA8E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Example 2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8FCB8CD-8195-AA6D-4D8C-67FEB3E845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0" y="555572"/>
            <a:ext cx="5700254" cy="701101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8286C01-CA53-23A4-1B39-B3BA03F71F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402" y="1618745"/>
            <a:ext cx="7788315" cy="883997"/>
          </a:xfrm>
          <a:prstGeom prst="rect">
            <a:avLst/>
          </a:prstGeom>
        </p:spPr>
      </p:pic>
      <p:pic>
        <p:nvPicPr>
          <p:cNvPr id="9" name="Picture 8" descr="A close-up of a text&#10;&#10;Description automatically generated">
            <a:extLst>
              <a:ext uri="{FF2B5EF4-FFF2-40B4-BE49-F238E27FC236}">
                <a16:creationId xmlns:a16="http://schemas.microsoft.com/office/drawing/2014/main" id="{F57E9C99-904B-768F-0A7C-11B8E3A097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2891742"/>
            <a:ext cx="5723116" cy="662997"/>
          </a:xfrm>
          <a:prstGeom prst="rect">
            <a:avLst/>
          </a:prstGeom>
        </p:spPr>
      </p:pic>
      <p:pic>
        <p:nvPicPr>
          <p:cNvPr id="13" name="Picture 12" descr="A close up of text&#10;&#10;Description automatically generated">
            <a:extLst>
              <a:ext uri="{FF2B5EF4-FFF2-40B4-BE49-F238E27FC236}">
                <a16:creationId xmlns:a16="http://schemas.microsoft.com/office/drawing/2014/main" id="{55B5CF2B-536D-E85F-4CF3-FF02EDD33D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402" y="3898747"/>
            <a:ext cx="11149026" cy="2065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0695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7EBAE53-D184-1AB6-E787-8E3826A8AE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7571" y="809244"/>
            <a:ext cx="5257800" cy="1738476"/>
          </a:xfrm>
        </p:spPr>
        <p:txBody>
          <a:bodyPr>
            <a:normAutofit fontScale="90000"/>
          </a:bodyPr>
          <a:lstStyle/>
          <a:p>
            <a:r>
              <a:rPr lang="en-US">
                <a:solidFill>
                  <a:srgbClr val="001A5E"/>
                </a:solidFill>
              </a:rPr>
              <a:t>About 3ie</a:t>
            </a:r>
            <a:br>
              <a:rPr lang="en-US">
                <a:solidFill>
                  <a:srgbClr val="001A5E"/>
                </a:solidFill>
              </a:rPr>
            </a:br>
            <a:br>
              <a:rPr lang="en-US">
                <a:solidFill>
                  <a:srgbClr val="001A5E"/>
                </a:solidFill>
              </a:rPr>
            </a:br>
            <a:endParaRPr lang="en-US">
              <a:solidFill>
                <a:srgbClr val="001A5E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F52CD37-D6B1-CC75-4B6D-125C11406363}"/>
              </a:ext>
            </a:extLst>
          </p:cNvPr>
          <p:cNvSpPr txBox="1"/>
          <p:nvPr/>
        </p:nvSpPr>
        <p:spPr>
          <a:xfrm>
            <a:off x="522744" y="1819072"/>
            <a:ext cx="6734089" cy="3910519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normAutofit fontScale="77500" lnSpcReduction="20000"/>
          </a:bodyPr>
          <a:lstStyle/>
          <a:p>
            <a:pPr marL="342900" indent="-342900" algn="l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srgbClr val="001A5E"/>
                </a:solidFill>
              </a:rPr>
              <a:t>We develop evidence on how to effectively transform the lives of the poor in low- and middle-income countries. </a:t>
            </a:r>
          </a:p>
          <a:p>
            <a:pPr marL="342900" indent="-342900" algn="l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srgbClr val="001A5E"/>
                </a:solidFill>
              </a:rPr>
              <a:t>We offer comprehensive support and a diversity of approaches to achieve development goals by producing, synthesizing, and promoting the uptake of impact evaluation evidence. </a:t>
            </a:r>
          </a:p>
          <a:p>
            <a:pPr marL="342900" indent="-342900" algn="l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srgbClr val="001A5E"/>
                </a:solidFill>
              </a:rPr>
              <a:t>We work closely with governments, foundations, NGOs, development institutions and research organizations to address their decision-making needs. </a:t>
            </a:r>
          </a:p>
          <a:p>
            <a:pPr marL="342900" indent="-342900" algn="l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srgbClr val="001A5E"/>
                </a:solidFill>
              </a:rPr>
              <a:t>With a global network of leading researchers, we offer deep expertise across our extensive menu of evaluation services.</a:t>
            </a:r>
          </a:p>
          <a:p>
            <a:pPr marL="342900" indent="-342900" algn="l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2000" b="1" i="0" u="none" strike="noStrike" dirty="0">
                <a:solidFill>
                  <a:srgbClr val="001A5E"/>
                </a:solidFill>
                <a:effectLst/>
                <a:latin typeface="Arial" panose="020B0604020202020204" pitchFamily="34" charset="0"/>
              </a:rPr>
              <a:t>Learn more at </a:t>
            </a:r>
            <a:r>
              <a:rPr lang="en-US" sz="2000" b="1" i="0" u="sng" strike="noStrike" dirty="0">
                <a:solidFill>
                  <a:srgbClr val="001A5E"/>
                </a:solidFill>
                <a:effectLst/>
                <a:latin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www.3ieimpact.org</a:t>
            </a:r>
            <a:r>
              <a:rPr lang="en-US" sz="2000" b="1" i="0" u="none" strike="noStrike" dirty="0">
                <a:solidFill>
                  <a:srgbClr val="001A5E"/>
                </a:solidFill>
                <a:effectLst/>
                <a:latin typeface="Arial" panose="020B0604020202020204" pitchFamily="34" charset="0"/>
              </a:rPr>
              <a:t> </a:t>
            </a:r>
            <a:endParaRPr lang="en-US" sz="2000" b="0" dirty="0">
              <a:solidFill>
                <a:srgbClr val="001A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9506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DAD25B-E1F6-13CD-1B5F-8743C5ECEB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Big picture barriers to evidence use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5FC71DA-D744-69F9-DB59-065B21EA8D9F}"/>
              </a:ext>
            </a:extLst>
          </p:cNvPr>
          <p:cNvSpPr txBox="1"/>
          <p:nvPr/>
        </p:nvSpPr>
        <p:spPr>
          <a:xfrm>
            <a:off x="505838" y="1673155"/>
            <a:ext cx="4798980" cy="3822971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normAutofit fontScale="92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>
                <a:solidFill>
                  <a:srgbClr val="001A5E"/>
                </a:solidFill>
              </a:rPr>
              <a:t>Limited generation and availability of rigorous evidence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>
                <a:solidFill>
                  <a:srgbClr val="001A5E"/>
                </a:solidFill>
              </a:rPr>
              <a:t>Evidence concentrated only in certain sectors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>
                <a:solidFill>
                  <a:srgbClr val="001A5E"/>
                </a:solidFill>
              </a:rPr>
              <a:t>Accessibility to rigorous evidence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>
                <a:solidFill>
                  <a:srgbClr val="001A5E"/>
                </a:solidFill>
              </a:rPr>
              <a:t>Few sources of reliable evidence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>
                <a:solidFill>
                  <a:srgbClr val="001A5E"/>
                </a:solidFill>
              </a:rPr>
              <a:t>Complex findings difficult to make sense of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>
              <a:solidFill>
                <a:srgbClr val="001A5E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b="1">
              <a:solidFill>
                <a:srgbClr val="001A5E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>
                <a:solidFill>
                  <a:srgbClr val="001A5E"/>
                </a:solidFill>
              </a:rPr>
              <a:t>3ie’s Development Evidence Portal (DEP) addresses some of these barriers by curating high-quality impact evaluations, systematic reviews and, evidence &amp; gap maps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000" b="0"/>
          </a:p>
        </p:txBody>
      </p:sp>
      <p:graphicFrame>
        <p:nvGraphicFramePr>
          <p:cNvPr id="8" name="Content Placeholder 5">
            <a:extLst>
              <a:ext uri="{FF2B5EF4-FFF2-40B4-BE49-F238E27FC236}">
                <a16:creationId xmlns:a16="http://schemas.microsoft.com/office/drawing/2014/main" id="{395C48F6-97E3-AC98-6997-3F8A4FA1737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45343"/>
              </p:ext>
            </p:extLst>
          </p:nvPr>
        </p:nvGraphicFramePr>
        <p:xfrm>
          <a:off x="5856186" y="1408973"/>
          <a:ext cx="5489508" cy="43513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ontent Placeholder 3">
            <a:extLst>
              <a:ext uri="{FF2B5EF4-FFF2-40B4-BE49-F238E27FC236}">
                <a16:creationId xmlns:a16="http://schemas.microsoft.com/office/drawing/2014/main" id="{7C1E2CAD-266D-B99F-7FB3-91912D29C91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6580702"/>
              </p:ext>
            </p:extLst>
          </p:nvPr>
        </p:nvGraphicFramePr>
        <p:xfrm>
          <a:off x="4882975" y="2036573"/>
          <a:ext cx="6960966" cy="39029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85606127-0C0E-3BD3-D95B-0F83A0C66F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0484" y="2141059"/>
            <a:ext cx="6145429" cy="3133482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3" name="Content Placeholder 9">
            <a:extLst>
              <a:ext uri="{FF2B5EF4-FFF2-40B4-BE49-F238E27FC236}">
                <a16:creationId xmlns:a16="http://schemas.microsoft.com/office/drawing/2014/main" id="{6AF28B69-A04E-54E2-028B-D04CE6F096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30484" y="1472469"/>
            <a:ext cx="6245395" cy="4470662"/>
          </a:xfrm>
          <a:prstGeom prst="rect">
            <a:avLst/>
          </a:prstGeom>
          <a:effectLst>
            <a:softEdge rad="101600"/>
          </a:effectLst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3DB8A15C-46C9-8E4F-69CB-7F20C6F9371D}"/>
              </a:ext>
            </a:extLst>
          </p:cNvPr>
          <p:cNvSpPr/>
          <p:nvPr/>
        </p:nvSpPr>
        <p:spPr>
          <a:xfrm>
            <a:off x="7716649" y="2851947"/>
            <a:ext cx="1129177" cy="934862"/>
          </a:xfrm>
          <a:prstGeom prst="ellipse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39C72AE7-CB61-04B3-419C-09BB1EA31B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50295" y="1874033"/>
            <a:ext cx="2501289" cy="3109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1889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Graphic spid="8" grpId="1">
        <p:bldAsOne/>
      </p:bldGraphic>
      <p:bldGraphic spid="11" grpId="0">
        <p:bldAsOne/>
      </p:bldGraphic>
      <p:bldGraphic spid="11" grpId="1">
        <p:bldAsOne/>
      </p:bldGraphic>
      <p:bldP spid="14" grpId="0" animBg="1"/>
      <p:bldP spid="14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A74976-A4B2-609E-3DDF-7BD6E4FEFA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7570" y="1178895"/>
            <a:ext cx="6617357" cy="1738476"/>
          </a:xfrm>
        </p:spPr>
        <p:txBody>
          <a:bodyPr/>
          <a:lstStyle/>
          <a:p>
            <a:r>
              <a:rPr lang="en-US"/>
              <a:t>3ie’s DEP Chatbot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6A6030-9772-892C-BD84-E37EDF1D19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7570" y="2048133"/>
            <a:ext cx="9132652" cy="365125"/>
          </a:xfrm>
        </p:spPr>
        <p:txBody>
          <a:bodyPr>
            <a:noAutofit/>
          </a:bodyPr>
          <a:lstStyle/>
          <a:p>
            <a:r>
              <a:rPr lang="en-US" sz="2800"/>
              <a:t>Bridging the gap between evidence generation and use</a:t>
            </a:r>
          </a:p>
          <a:p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33255113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A72ED4-3774-5692-507F-45A2F62B0D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0740" y="840922"/>
            <a:ext cx="11614826" cy="647246"/>
          </a:xfrm>
        </p:spPr>
        <p:txBody>
          <a:bodyPr>
            <a:normAutofit fontScale="90000"/>
          </a:bodyPr>
          <a:lstStyle/>
          <a:p>
            <a:r>
              <a:rPr lang="en-US" sz="4000"/>
              <a:t>Bridging the gap between evidence generation and use</a:t>
            </a:r>
            <a:br>
              <a:rPr lang="en-US" sz="4400"/>
            </a:br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24A9FE2-2AA0-1124-A466-0576CFEEEA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571" y="1488168"/>
            <a:ext cx="11374182" cy="4377611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en-US" b="1" dirty="0"/>
              <a:t>The Gen AI-based DEP chatbot is part of 3ie’s goal to make evidence easily accessible to decision-makers</a:t>
            </a:r>
          </a:p>
          <a:p>
            <a:pPr>
              <a:lnSpc>
                <a:spcPct val="110000"/>
              </a:lnSpc>
            </a:pPr>
            <a:r>
              <a:rPr lang="en-US" b="1" dirty="0"/>
              <a:t>Ease of use</a:t>
            </a:r>
          </a:p>
          <a:p>
            <a:pPr marL="457200" lvl="1" indent="0">
              <a:lnSpc>
                <a:spcPct val="110000"/>
              </a:lnSpc>
              <a:buNone/>
            </a:pPr>
            <a:r>
              <a:rPr lang="en-US" dirty="0"/>
              <a:t>Users can easily learn about evaluations by chatting with the bot</a:t>
            </a:r>
          </a:p>
          <a:p>
            <a:r>
              <a:rPr lang="en-US" b="1" dirty="0"/>
              <a:t>Reliability of synthesized evidence</a:t>
            </a:r>
          </a:p>
          <a:p>
            <a:pPr marL="457200" lvl="1" indent="0">
              <a:buNone/>
            </a:pPr>
            <a:r>
              <a:rPr lang="en-US" dirty="0"/>
              <a:t>e.g. Users will learn from human-curated high confidence systematic reviews</a:t>
            </a:r>
          </a:p>
          <a:p>
            <a:r>
              <a:rPr lang="en-US" b="1" dirty="0"/>
              <a:t>Decision-makers included at the development stage</a:t>
            </a:r>
          </a:p>
          <a:p>
            <a:pPr marL="457200" lvl="1" indent="0">
              <a:buNone/>
            </a:pPr>
            <a:r>
              <a:rPr lang="en-US" b="0" dirty="0"/>
              <a:t>Workshops to identify use-cases and priorities, crowd-sourced user queries</a:t>
            </a:r>
          </a:p>
          <a:p>
            <a:r>
              <a:rPr lang="en-US" b="1" dirty="0"/>
              <a:t>Focus on Gen AI literacy</a:t>
            </a:r>
          </a:p>
          <a:p>
            <a:pPr marL="457200" lvl="1" indent="0">
              <a:buNone/>
            </a:pPr>
            <a:r>
              <a:rPr lang="en-US" dirty="0"/>
              <a:t>Guidance on</a:t>
            </a:r>
            <a:r>
              <a:rPr lang="en-US" b="0" dirty="0"/>
              <a:t> how to interact with this technology</a:t>
            </a:r>
          </a:p>
          <a:p>
            <a:pPr lvl="1"/>
            <a:endParaRPr lang="en-US" b="0" dirty="0"/>
          </a:p>
          <a:p>
            <a:pPr lvl="1"/>
            <a:endParaRPr lang="en-US" b="0" dirty="0"/>
          </a:p>
          <a:p>
            <a:pPr lvl="1"/>
            <a:endParaRPr lang="en-US" b="0" dirty="0"/>
          </a:p>
          <a:p>
            <a:pPr lvl="1"/>
            <a:endParaRPr lang="en-US" b="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7592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CA58FBC-626C-0D70-3873-E70CA4B09E6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DEP Chatbot: Illustrative example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0D87E4C3-E1DF-7A38-A40B-E9A0FA61AB0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7568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56FC6-268D-3F87-342C-09784A09F4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2549" y="424083"/>
            <a:ext cx="10776856" cy="647246"/>
          </a:xfrm>
        </p:spPr>
        <p:txBody>
          <a:bodyPr>
            <a:normAutofit fontScale="90000"/>
          </a:bodyPr>
          <a:lstStyle/>
          <a:p>
            <a:r>
              <a:rPr lang="en-US"/>
              <a:t>DEP Chatbot: example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179529C-5D3D-E444-C10C-F0602B7328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549" y="2247994"/>
            <a:ext cx="8169348" cy="205758"/>
          </a:xfrm>
          <a:prstGeom prst="rect">
            <a:avLst/>
          </a:prstGeom>
        </p:spPr>
      </p:pic>
      <p:pic>
        <p:nvPicPr>
          <p:cNvPr id="11" name="Picture 10" descr="A close up of a text&#10;&#10;Description automatically generated">
            <a:extLst>
              <a:ext uri="{FF2B5EF4-FFF2-40B4-BE49-F238E27FC236}">
                <a16:creationId xmlns:a16="http://schemas.microsoft.com/office/drawing/2014/main" id="{807E80A4-F6E1-E254-DE88-018B8ED374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3621" y="2596190"/>
            <a:ext cx="5692633" cy="624894"/>
          </a:xfrm>
          <a:prstGeom prst="rect">
            <a:avLst/>
          </a:prstGeom>
        </p:spPr>
      </p:pic>
      <p:pic>
        <p:nvPicPr>
          <p:cNvPr id="13" name="Picture 12" descr="A close-up of a document&#10;&#10;Description automatically generated">
            <a:extLst>
              <a:ext uri="{FF2B5EF4-FFF2-40B4-BE49-F238E27FC236}">
                <a16:creationId xmlns:a16="http://schemas.microsoft.com/office/drawing/2014/main" id="{43CF8617-9E4D-FFA3-DCD8-3BE6FE1C82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49" y="3349754"/>
            <a:ext cx="9916045" cy="2832204"/>
          </a:xfrm>
          <a:prstGeom prst="rect">
            <a:avLst/>
          </a:prstGeom>
        </p:spPr>
      </p:pic>
      <p:pic>
        <p:nvPicPr>
          <p:cNvPr id="15" name="Picture 14" descr="A close up of a message&#10;&#10;Description automatically generated">
            <a:extLst>
              <a:ext uri="{FF2B5EF4-FFF2-40B4-BE49-F238E27FC236}">
                <a16:creationId xmlns:a16="http://schemas.microsoft.com/office/drawing/2014/main" id="{16D879B3-943F-0587-97F9-596389EE49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03621" y="1478456"/>
            <a:ext cx="5700254" cy="624894"/>
          </a:xfrm>
          <a:prstGeom prst="rect">
            <a:avLst/>
          </a:prstGeom>
        </p:spPr>
      </p:pic>
      <p:pic>
        <p:nvPicPr>
          <p:cNvPr id="16" name="Content Placeholder 4" descr="A close up of a box&#10;&#10;Description automatically generated">
            <a:extLst>
              <a:ext uri="{FF2B5EF4-FFF2-40B4-BE49-F238E27FC236}">
                <a16:creationId xmlns:a16="http://schemas.microsoft.com/office/drawing/2014/main" id="{118C9CFE-ED93-DF6B-0DD6-64C3DC33A3C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85162" y="523638"/>
            <a:ext cx="2911092" cy="62489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7AA64BB-73CB-C921-8EE0-F320E730E2B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2549" y="1251636"/>
            <a:ext cx="3093988" cy="213378"/>
          </a:xfrm>
          <a:prstGeom prst="rect">
            <a:avLst/>
          </a:prstGeom>
        </p:spPr>
      </p:pic>
      <p:sp>
        <p:nvSpPr>
          <p:cNvPr id="27" name="Content Placeholder 26">
            <a:extLst>
              <a:ext uri="{FF2B5EF4-FFF2-40B4-BE49-F238E27FC236}">
                <a16:creationId xmlns:a16="http://schemas.microsoft.com/office/drawing/2014/main" id="{2A063CC7-1F93-54A1-20D1-C566672BB1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213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4B012B-F924-986D-94D6-D4B5D0812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DEP Chatbot: example</a:t>
            </a:r>
          </a:p>
        </p:txBody>
      </p:sp>
      <p:pic>
        <p:nvPicPr>
          <p:cNvPr id="5" name="Content Placeholder 4" descr="A close up of a text&#10;&#10;Description automatically generated">
            <a:extLst>
              <a:ext uri="{FF2B5EF4-FFF2-40B4-BE49-F238E27FC236}">
                <a16:creationId xmlns:a16="http://schemas.microsoft.com/office/drawing/2014/main" id="{750D323D-DD33-65C2-BF75-2EE6A8DDFF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41769" y="1361359"/>
            <a:ext cx="5692633" cy="594412"/>
          </a:xfrm>
        </p:spPr>
      </p:pic>
      <p:pic>
        <p:nvPicPr>
          <p:cNvPr id="9" name="Picture 8" descr="A close up of a document&#10;&#10;Description automatically generated">
            <a:extLst>
              <a:ext uri="{FF2B5EF4-FFF2-40B4-BE49-F238E27FC236}">
                <a16:creationId xmlns:a16="http://schemas.microsoft.com/office/drawing/2014/main" id="{20A8E608-84A5-0448-4898-96C9BCE507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238" y="2294175"/>
            <a:ext cx="11110923" cy="2072820"/>
          </a:xfrm>
          <a:prstGeom prst="rect">
            <a:avLst/>
          </a:prstGeom>
        </p:spPr>
      </p:pic>
      <p:pic>
        <p:nvPicPr>
          <p:cNvPr id="11" name="Picture 10" descr="A close-up of a text&#10;&#10;Description automatically generated">
            <a:extLst>
              <a:ext uri="{FF2B5EF4-FFF2-40B4-BE49-F238E27FC236}">
                <a16:creationId xmlns:a16="http://schemas.microsoft.com/office/drawing/2014/main" id="{A21B2854-FA74-7CA5-5658-32C951D364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1769" y="4705399"/>
            <a:ext cx="5677392" cy="624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109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D20FC4-F0B0-5D8A-7433-9EACCFA74E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DEP Chatbot: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D44B81-0BBE-C7C1-77F9-4D4EBA0B27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" name="Picture 12" descr="A close up of a document&#10;&#10;Description automatically generated">
            <a:extLst>
              <a:ext uri="{FF2B5EF4-FFF2-40B4-BE49-F238E27FC236}">
                <a16:creationId xmlns:a16="http://schemas.microsoft.com/office/drawing/2014/main" id="{BD17E2DF-5B26-9440-6619-94B486BF2A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771" y="1503380"/>
            <a:ext cx="11331922" cy="4320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862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8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 anchorCtr="0">
        <a:normAutofit/>
      </a:bodyPr>
      <a:lstStyle>
        <a:defPPr algn="l">
          <a:defRPr sz="2000" b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1FFAEF9962944E967B2CAB215BCB79" ma:contentTypeVersion="8" ma:contentTypeDescription="Create a new document." ma:contentTypeScope="" ma:versionID="a7c9a76739cb3e966d05a5f5f61b2527">
  <xsd:schema xmlns:xsd="http://www.w3.org/2001/XMLSchema" xmlns:xs="http://www.w3.org/2001/XMLSchema" xmlns:p="http://schemas.microsoft.com/office/2006/metadata/properties" xmlns:ns2="f351de21-d896-48a7-9dfa-e668a9d1d44a" targetNamespace="http://schemas.microsoft.com/office/2006/metadata/properties" ma:root="true" ma:fieldsID="6c8913513d90a5dc6526904a5648fb7c" ns2:_="">
    <xsd:import namespace="f351de21-d896-48a7-9dfa-e668a9d1d4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51de21-d896-48a7-9dfa-e668a9d1d4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33960CB-E9D5-4A89-8501-0F36F713F2C7}"/>
</file>

<file path=customXml/itemProps2.xml><?xml version="1.0" encoding="utf-8"?>
<ds:datastoreItem xmlns:ds="http://schemas.openxmlformats.org/officeDocument/2006/customXml" ds:itemID="{D37DD702-644E-4DB6-B991-9FA64836E5E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3D0D6FF-5DC0-4A4C-B543-9E5307B25F01}">
  <ds:schemaRefs>
    <ds:schemaRef ds:uri="78f4f428-111d-4f4e-bee1-69b9038a0b28"/>
    <ds:schemaRef ds:uri="8740b1e1-7d48-446a-8a88-ea545e087586"/>
    <ds:schemaRef ds:uri="9d5e6f84-5843-49cc-89a8-d7ee1a915182"/>
    <ds:schemaRef ds:uri="d75abbe9-4b63-46ba-acaa-ae82d37ec5f4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470</Words>
  <Application>Microsoft Office PowerPoint</Application>
  <PresentationFormat>Widescreen</PresentationFormat>
  <Paragraphs>62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Aptos</vt:lpstr>
      <vt:lpstr>Roboto</vt:lpstr>
      <vt:lpstr>Arial</vt:lpstr>
      <vt:lpstr>Proxima Nova</vt:lpstr>
      <vt:lpstr>Office Theme</vt:lpstr>
      <vt:lpstr>Gen AI at 3ie: Chat with the Development Evidence Portal </vt:lpstr>
      <vt:lpstr>About 3ie  </vt:lpstr>
      <vt:lpstr>Big picture barriers to evidence use</vt:lpstr>
      <vt:lpstr>3ie’s DEP Chatbot</vt:lpstr>
      <vt:lpstr>Bridging the gap between evidence generation and use </vt:lpstr>
      <vt:lpstr>DEP Chatbot: Illustrative example</vt:lpstr>
      <vt:lpstr>DEP Chatbot: example</vt:lpstr>
      <vt:lpstr>DEP Chatbot: example</vt:lpstr>
      <vt:lpstr>DEP Chatbot: example</vt:lpstr>
      <vt:lpstr>What do you know about HIV interventions?</vt:lpstr>
      <vt:lpstr>What does the study recommend a policymaker like me?</vt:lpstr>
      <vt:lpstr>Learnings so far</vt:lpstr>
      <vt:lpstr>Thank you!</vt:lpstr>
      <vt:lpstr>Appendix </vt:lpstr>
      <vt:lpstr>Questions for the evaluation community</vt:lpstr>
      <vt:lpstr>Example 2</vt:lpstr>
      <vt:lpstr>Example 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 Cronkite</dc:creator>
  <cp:lastModifiedBy>Anish Pradhan</cp:lastModifiedBy>
  <cp:revision>2</cp:revision>
  <dcterms:created xsi:type="dcterms:W3CDTF">2024-04-15T11:05:03Z</dcterms:created>
  <dcterms:modified xsi:type="dcterms:W3CDTF">2024-10-14T14:00:04Z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0x010100FF1FFAEF9962944E967B2CAB215BCB79</vt:lpwstr>
  </property>
</Properties>
</file>