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5" r:id="rId6"/>
    <p:sldId id="261" r:id="rId7"/>
    <p:sldId id="266" r:id="rId8"/>
    <p:sldId id="264" r:id="rId9"/>
    <p:sldId id="268" r:id="rId10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Roboto" panose="020B0604020202020204" charset="0"/>
      <p:regular r:id="rId15"/>
      <p:bold r:id="rId16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2020"/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10/08/2024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328" y="3099051"/>
            <a:ext cx="9117105" cy="1949505"/>
          </a:xfrm>
        </p:spPr>
        <p:txBody>
          <a:bodyPr>
            <a:normAutofit/>
          </a:bodyPr>
          <a:lstStyle/>
          <a:p>
            <a:pPr algn="ctr"/>
            <a:r>
              <a:rPr lang="es-GT" sz="3200" dirty="0">
                <a:solidFill>
                  <a:schemeClr val="bg1"/>
                </a:solidFill>
              </a:rPr>
              <a:t>Proyecto de fortalecimiento de SINSE en Guatemala </a:t>
            </a:r>
            <a:br>
              <a:rPr lang="es-GT" sz="3200" dirty="0">
                <a:solidFill>
                  <a:schemeClr val="bg1"/>
                </a:solidFill>
              </a:rPr>
            </a:br>
            <a:r>
              <a:rPr lang="es-GT" sz="2800" dirty="0">
                <a:solidFill>
                  <a:schemeClr val="bg1"/>
                </a:solidFill>
              </a:rPr>
              <a:t>SEGEPLAN - OVE/BID </a:t>
            </a:r>
            <a:r>
              <a:rPr lang="es-GT" sz="28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2022-2024</a:t>
            </a:r>
            <a:endParaRPr lang="en-ES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">
            <a:extLst>
              <a:ext uri="{FF2B5EF4-FFF2-40B4-BE49-F238E27FC236}">
                <a16:creationId xmlns:a16="http://schemas.microsoft.com/office/drawing/2014/main" id="{88518A8A-A9BF-4B20-9B38-275E6C26880B}"/>
              </a:ext>
            </a:extLst>
          </p:cNvPr>
          <p:cNvSpPr txBox="1"/>
          <p:nvPr/>
        </p:nvSpPr>
        <p:spPr>
          <a:xfrm>
            <a:off x="2087565" y="412614"/>
            <a:ext cx="8016869" cy="681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>
              <a:lnSpc>
                <a:spcPts val="5000"/>
              </a:lnSpc>
            </a:pPr>
            <a:r>
              <a:rPr lang="en-US" sz="3200" b="1" dirty="0">
                <a:solidFill>
                  <a:srgbClr val="0B0F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ASISTENCIA OVE/BID – SEGEPLAN AÑO 2022 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89924A39-578F-4281-8002-390B32A94D47}"/>
              </a:ext>
            </a:extLst>
          </p:cNvPr>
          <p:cNvGrpSpPr/>
          <p:nvPr/>
        </p:nvGrpSpPr>
        <p:grpSpPr>
          <a:xfrm>
            <a:off x="2373106" y="1666815"/>
            <a:ext cx="1668595" cy="905749"/>
            <a:chOff x="7944026" y="3447301"/>
            <a:chExt cx="3625282" cy="1967881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3FC57C45-1BC7-4C34-B354-A09CD97BC209}"/>
                </a:ext>
              </a:extLst>
            </p:cNvPr>
            <p:cNvSpPr/>
            <p:nvPr/>
          </p:nvSpPr>
          <p:spPr>
            <a:xfrm>
              <a:off x="9474200" y="3447301"/>
              <a:ext cx="248920" cy="196788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orma libre: forma 36">
              <a:extLst>
                <a:ext uri="{FF2B5EF4-FFF2-40B4-BE49-F238E27FC236}">
                  <a16:creationId xmlns:a16="http://schemas.microsoft.com/office/drawing/2014/main" id="{0A4F64B3-1EE7-4B30-B479-AFD81E04C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4026" y="3447379"/>
              <a:ext cx="2829847" cy="1967725"/>
            </a:xfrm>
            <a:custGeom>
              <a:avLst/>
              <a:gdLst>
                <a:gd name="connsiteX0" fmla="*/ 494657 w 2829847"/>
                <a:gd name="connsiteY0" fmla="*/ 603 h 1967725"/>
                <a:gd name="connsiteX1" fmla="*/ 496263 w 2829847"/>
                <a:gd name="connsiteY1" fmla="*/ 603 h 1967725"/>
                <a:gd name="connsiteX2" fmla="*/ 563716 w 2829847"/>
                <a:gd name="connsiteY2" fmla="*/ 603 h 1967725"/>
                <a:gd name="connsiteX3" fmla="*/ 1621510 w 2829847"/>
                <a:gd name="connsiteY3" fmla="*/ 603 h 1967725"/>
                <a:gd name="connsiteX4" fmla="*/ 2829847 w 2829847"/>
                <a:gd name="connsiteY4" fmla="*/ 1967725 h 1967725"/>
                <a:gd name="connsiteX5" fmla="*/ 0 w 2829847"/>
                <a:gd name="connsiteY5" fmla="*/ 1967725 h 1967725"/>
                <a:gd name="connsiteX6" fmla="*/ 260177 w 2829847"/>
                <a:gd name="connsiteY6" fmla="*/ 932736 h 1967725"/>
                <a:gd name="connsiteX7" fmla="*/ 126074 w 2829847"/>
                <a:gd name="connsiteY7" fmla="*/ 363010 h 1967725"/>
                <a:gd name="connsiteX8" fmla="*/ 494657 w 2829847"/>
                <a:gd name="connsiteY8" fmla="*/ 603 h 196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29847" h="1967725">
                  <a:moveTo>
                    <a:pt x="494657" y="603"/>
                  </a:moveTo>
                  <a:lnTo>
                    <a:pt x="496263" y="603"/>
                  </a:lnTo>
                  <a:cubicBezTo>
                    <a:pt x="519550" y="-201"/>
                    <a:pt x="542838" y="-201"/>
                    <a:pt x="563716" y="603"/>
                  </a:cubicBezTo>
                  <a:lnTo>
                    <a:pt x="1621510" y="603"/>
                  </a:lnTo>
                  <a:lnTo>
                    <a:pt x="2829847" y="1967725"/>
                  </a:lnTo>
                  <a:lnTo>
                    <a:pt x="0" y="1967725"/>
                  </a:lnTo>
                  <a:lnTo>
                    <a:pt x="260177" y="932736"/>
                  </a:lnTo>
                  <a:cubicBezTo>
                    <a:pt x="178269" y="765595"/>
                    <a:pt x="126074" y="591221"/>
                    <a:pt x="126074" y="363010"/>
                  </a:cubicBezTo>
                  <a:cubicBezTo>
                    <a:pt x="126074" y="60066"/>
                    <a:pt x="323615" y="6228"/>
                    <a:pt x="494657" y="60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orma libre: forma 37">
              <a:extLst>
                <a:ext uri="{FF2B5EF4-FFF2-40B4-BE49-F238E27FC236}">
                  <a16:creationId xmlns:a16="http://schemas.microsoft.com/office/drawing/2014/main" id="{A9FD1449-5F6A-4A54-B9F3-F2249541D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0766" y="3447680"/>
              <a:ext cx="1978542" cy="1967122"/>
            </a:xfrm>
            <a:custGeom>
              <a:avLst/>
              <a:gdLst>
                <a:gd name="connsiteX0" fmla="*/ 0 w 1978542"/>
                <a:gd name="connsiteY0" fmla="*/ 0 h 1967122"/>
                <a:gd name="connsiteX1" fmla="*/ 1182756 w 1978542"/>
                <a:gd name="connsiteY1" fmla="*/ 0 h 1967122"/>
                <a:gd name="connsiteX2" fmla="*/ 1846046 w 1978542"/>
                <a:gd name="connsiteY2" fmla="*/ 664546 h 1967122"/>
                <a:gd name="connsiteX3" fmla="*/ 1846046 w 1978542"/>
                <a:gd name="connsiteY3" fmla="*/ 1302575 h 1967122"/>
                <a:gd name="connsiteX4" fmla="*/ 1182756 w 1978542"/>
                <a:gd name="connsiteY4" fmla="*/ 1967122 h 1967122"/>
                <a:gd name="connsiteX5" fmla="*/ 0 w 1978542"/>
                <a:gd name="connsiteY5" fmla="*/ 1967122 h 196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542" h="1967122">
                  <a:moveTo>
                    <a:pt x="0" y="0"/>
                  </a:moveTo>
                  <a:lnTo>
                    <a:pt x="1182756" y="0"/>
                  </a:lnTo>
                  <a:lnTo>
                    <a:pt x="1846046" y="664546"/>
                  </a:lnTo>
                  <a:cubicBezTo>
                    <a:pt x="2022708" y="840526"/>
                    <a:pt x="2022708" y="1126595"/>
                    <a:pt x="1846046" y="1302575"/>
                  </a:cubicBezTo>
                  <a:lnTo>
                    <a:pt x="1182756" y="1967122"/>
                  </a:lnTo>
                  <a:lnTo>
                    <a:pt x="0" y="196712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9" name="Freeform 2">
            <a:extLst>
              <a:ext uri="{FF2B5EF4-FFF2-40B4-BE49-F238E27FC236}">
                <a16:creationId xmlns:a16="http://schemas.microsoft.com/office/drawing/2014/main" id="{C8EE3FC5-8CF5-49C9-84DB-E8CD7B4E4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528" y="2562998"/>
            <a:ext cx="278686" cy="430253"/>
          </a:xfrm>
          <a:custGeom>
            <a:avLst/>
            <a:gdLst>
              <a:gd name="T0" fmla="*/ 459 w 755"/>
              <a:gd name="T1" fmla="*/ 1 h 1162"/>
              <a:gd name="T2" fmla="*/ 458 w 755"/>
              <a:gd name="T3" fmla="*/ 1 h 1162"/>
              <a:gd name="T4" fmla="*/ 0 w 755"/>
              <a:gd name="T5" fmla="*/ 451 h 1162"/>
              <a:gd name="T6" fmla="*/ 166 w 755"/>
              <a:gd name="T7" fmla="*/ 1161 h 1162"/>
              <a:gd name="T8" fmla="*/ 754 w 755"/>
              <a:gd name="T9" fmla="*/ 1161 h 1162"/>
              <a:gd name="T10" fmla="*/ 754 w 755"/>
              <a:gd name="T11" fmla="*/ 1 h 1162"/>
              <a:gd name="T12" fmla="*/ 545 w 755"/>
              <a:gd name="T13" fmla="*/ 1 h 1162"/>
              <a:gd name="T14" fmla="*/ 459 w 755"/>
              <a:gd name="T15" fmla="*/ 1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5" h="1162">
                <a:moveTo>
                  <a:pt x="459" y="1"/>
                </a:moveTo>
                <a:lnTo>
                  <a:pt x="458" y="1"/>
                </a:lnTo>
                <a:cubicBezTo>
                  <a:pt x="245" y="8"/>
                  <a:pt x="0" y="74"/>
                  <a:pt x="0" y="451"/>
                </a:cubicBezTo>
                <a:cubicBezTo>
                  <a:pt x="0" y="736"/>
                  <a:pt x="64" y="952"/>
                  <a:pt x="166" y="1161"/>
                </a:cubicBezTo>
                <a:lnTo>
                  <a:pt x="754" y="1161"/>
                </a:lnTo>
                <a:lnTo>
                  <a:pt x="754" y="1"/>
                </a:lnTo>
                <a:lnTo>
                  <a:pt x="545" y="1"/>
                </a:lnTo>
                <a:cubicBezTo>
                  <a:pt x="517" y="0"/>
                  <a:pt x="489" y="0"/>
                  <a:pt x="459" y="1"/>
                </a:cubicBezTo>
              </a:path>
            </a:pathLst>
          </a:custGeom>
          <a:solidFill>
            <a:srgbClr val="005E5C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49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Freeform 4">
            <a:extLst>
              <a:ext uri="{FF2B5EF4-FFF2-40B4-BE49-F238E27FC236}">
                <a16:creationId xmlns:a16="http://schemas.microsoft.com/office/drawing/2014/main" id="{43FB1DEA-3254-4374-ABAE-CC93D2F47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681" y="3473349"/>
            <a:ext cx="280316" cy="428624"/>
          </a:xfrm>
          <a:custGeom>
            <a:avLst/>
            <a:gdLst>
              <a:gd name="T0" fmla="*/ 461 w 757"/>
              <a:gd name="T1" fmla="*/ 1 h 1161"/>
              <a:gd name="T2" fmla="*/ 459 w 757"/>
              <a:gd name="T3" fmla="*/ 1 h 1161"/>
              <a:gd name="T4" fmla="*/ 0 w 757"/>
              <a:gd name="T5" fmla="*/ 451 h 1161"/>
              <a:gd name="T6" fmla="*/ 167 w 757"/>
              <a:gd name="T7" fmla="*/ 1160 h 1161"/>
              <a:gd name="T8" fmla="*/ 756 w 757"/>
              <a:gd name="T9" fmla="*/ 1160 h 1161"/>
              <a:gd name="T10" fmla="*/ 756 w 757"/>
              <a:gd name="T11" fmla="*/ 0 h 1161"/>
              <a:gd name="T12" fmla="*/ 545 w 757"/>
              <a:gd name="T13" fmla="*/ 1 h 1161"/>
              <a:gd name="T14" fmla="*/ 461 w 757"/>
              <a:gd name="T15" fmla="*/ 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7" h="1161">
                <a:moveTo>
                  <a:pt x="461" y="1"/>
                </a:moveTo>
                <a:lnTo>
                  <a:pt x="459" y="1"/>
                </a:lnTo>
                <a:cubicBezTo>
                  <a:pt x="246" y="7"/>
                  <a:pt x="0" y="74"/>
                  <a:pt x="0" y="451"/>
                </a:cubicBezTo>
                <a:cubicBezTo>
                  <a:pt x="0" y="736"/>
                  <a:pt x="65" y="952"/>
                  <a:pt x="167" y="1160"/>
                </a:cubicBezTo>
                <a:lnTo>
                  <a:pt x="756" y="1160"/>
                </a:lnTo>
                <a:lnTo>
                  <a:pt x="756" y="0"/>
                </a:lnTo>
                <a:lnTo>
                  <a:pt x="545" y="1"/>
                </a:lnTo>
                <a:cubicBezTo>
                  <a:pt x="518" y="0"/>
                  <a:pt x="489" y="0"/>
                  <a:pt x="461" y="1"/>
                </a:cubicBezTo>
              </a:path>
            </a:pathLst>
          </a:custGeom>
          <a:solidFill>
            <a:srgbClr val="303B4A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49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Freeform 9">
            <a:extLst>
              <a:ext uri="{FF2B5EF4-FFF2-40B4-BE49-F238E27FC236}">
                <a16:creationId xmlns:a16="http://schemas.microsoft.com/office/drawing/2014/main" id="{9768A279-25AC-4E05-8854-76CC1D811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35" y="3515215"/>
            <a:ext cx="1905175" cy="2214828"/>
          </a:xfrm>
          <a:custGeom>
            <a:avLst/>
            <a:gdLst>
              <a:gd name="T0" fmla="*/ 5154 w 5155"/>
              <a:gd name="T1" fmla="*/ 5993 h 5994"/>
              <a:gd name="T2" fmla="*/ 2403 w 5155"/>
              <a:gd name="T3" fmla="*/ 1531 h 5994"/>
              <a:gd name="T4" fmla="*/ 2403 w 5155"/>
              <a:gd name="T5" fmla="*/ 1530 h 5994"/>
              <a:gd name="T6" fmla="*/ 2159 w 5155"/>
              <a:gd name="T7" fmla="*/ 1135 h 5994"/>
              <a:gd name="T8" fmla="*/ 1900 w 5155"/>
              <a:gd name="T9" fmla="*/ 255 h 5994"/>
              <a:gd name="T10" fmla="*/ 1955 w 5155"/>
              <a:gd name="T11" fmla="*/ 1 h 5994"/>
              <a:gd name="T12" fmla="*/ 1955 w 5155"/>
              <a:gd name="T13" fmla="*/ 0 h 5994"/>
              <a:gd name="T14" fmla="*/ 1707 w 5155"/>
              <a:gd name="T15" fmla="*/ 402 h 5994"/>
              <a:gd name="T16" fmla="*/ 0 w 5155"/>
              <a:gd name="T17" fmla="*/ 3173 h 5994"/>
              <a:gd name="T18" fmla="*/ 189 w 5155"/>
              <a:gd name="T19" fmla="*/ 3583 h 5994"/>
              <a:gd name="T20" fmla="*/ 1674 w 5155"/>
              <a:gd name="T21" fmla="*/ 5993 h 5994"/>
              <a:gd name="T22" fmla="*/ 5154 w 5155"/>
              <a:gd name="T23" fmla="*/ 5993 h 5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55" h="5994">
                <a:moveTo>
                  <a:pt x="5154" y="5993"/>
                </a:moveTo>
                <a:lnTo>
                  <a:pt x="2403" y="1531"/>
                </a:lnTo>
                <a:cubicBezTo>
                  <a:pt x="2403" y="1530"/>
                  <a:pt x="2403" y="1530"/>
                  <a:pt x="2403" y="1530"/>
                </a:cubicBezTo>
                <a:lnTo>
                  <a:pt x="2159" y="1135"/>
                </a:lnTo>
                <a:cubicBezTo>
                  <a:pt x="2005" y="869"/>
                  <a:pt x="1900" y="617"/>
                  <a:pt x="1900" y="255"/>
                </a:cubicBezTo>
                <a:cubicBezTo>
                  <a:pt x="1900" y="147"/>
                  <a:pt x="1921" y="64"/>
                  <a:pt x="1955" y="1"/>
                </a:cubicBezTo>
                <a:lnTo>
                  <a:pt x="1955" y="0"/>
                </a:lnTo>
                <a:lnTo>
                  <a:pt x="1707" y="402"/>
                </a:lnTo>
                <a:lnTo>
                  <a:pt x="0" y="3173"/>
                </a:lnTo>
                <a:cubicBezTo>
                  <a:pt x="45" y="3317"/>
                  <a:pt x="110" y="3448"/>
                  <a:pt x="189" y="3583"/>
                </a:cubicBezTo>
                <a:lnTo>
                  <a:pt x="1674" y="5993"/>
                </a:lnTo>
                <a:lnTo>
                  <a:pt x="5154" y="599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70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Freeform 10">
            <a:extLst>
              <a:ext uri="{FF2B5EF4-FFF2-40B4-BE49-F238E27FC236}">
                <a16:creationId xmlns:a16="http://schemas.microsoft.com/office/drawing/2014/main" id="{FA3EA2A6-C873-4D8C-BF80-89AA7B0C5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0672" y="2610706"/>
            <a:ext cx="2464178" cy="3119337"/>
          </a:xfrm>
          <a:custGeom>
            <a:avLst/>
            <a:gdLst>
              <a:gd name="T0" fmla="*/ 6665 w 6666"/>
              <a:gd name="T1" fmla="*/ 8441 h 8442"/>
              <a:gd name="T2" fmla="*/ 2404 w 6666"/>
              <a:gd name="T3" fmla="*/ 1530 h 8442"/>
              <a:gd name="T4" fmla="*/ 2404 w 6666"/>
              <a:gd name="T5" fmla="*/ 1529 h 8442"/>
              <a:gd name="T6" fmla="*/ 2160 w 6666"/>
              <a:gd name="T7" fmla="*/ 1133 h 8442"/>
              <a:gd name="T8" fmla="*/ 1902 w 6666"/>
              <a:gd name="T9" fmla="*/ 254 h 8442"/>
              <a:gd name="T10" fmla="*/ 1956 w 6666"/>
              <a:gd name="T11" fmla="*/ 0 h 8442"/>
              <a:gd name="T12" fmla="*/ 1708 w 6666"/>
              <a:gd name="T13" fmla="*/ 401 h 8442"/>
              <a:gd name="T14" fmla="*/ 0 w 6666"/>
              <a:gd name="T15" fmla="*/ 3171 h 8442"/>
              <a:gd name="T16" fmla="*/ 190 w 6666"/>
              <a:gd name="T17" fmla="*/ 3582 h 8442"/>
              <a:gd name="T18" fmla="*/ 3185 w 6666"/>
              <a:gd name="T19" fmla="*/ 8441 h 8442"/>
              <a:gd name="T20" fmla="*/ 6665 w 6666"/>
              <a:gd name="T21" fmla="*/ 8441 h 8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66" h="8442">
                <a:moveTo>
                  <a:pt x="6665" y="8441"/>
                </a:moveTo>
                <a:lnTo>
                  <a:pt x="2404" y="1530"/>
                </a:lnTo>
                <a:lnTo>
                  <a:pt x="2404" y="1529"/>
                </a:lnTo>
                <a:lnTo>
                  <a:pt x="2160" y="1133"/>
                </a:lnTo>
                <a:cubicBezTo>
                  <a:pt x="2006" y="868"/>
                  <a:pt x="1902" y="616"/>
                  <a:pt x="1902" y="254"/>
                </a:cubicBezTo>
                <a:cubicBezTo>
                  <a:pt x="1902" y="146"/>
                  <a:pt x="1922" y="63"/>
                  <a:pt x="1956" y="0"/>
                </a:cubicBezTo>
                <a:lnTo>
                  <a:pt x="1708" y="401"/>
                </a:lnTo>
                <a:lnTo>
                  <a:pt x="0" y="3171"/>
                </a:lnTo>
                <a:cubicBezTo>
                  <a:pt x="46" y="3316"/>
                  <a:pt x="111" y="3448"/>
                  <a:pt x="190" y="3582"/>
                </a:cubicBezTo>
                <a:lnTo>
                  <a:pt x="3185" y="8441"/>
                </a:lnTo>
                <a:lnTo>
                  <a:pt x="6665" y="8441"/>
                </a:lnTo>
              </a:path>
            </a:pathLst>
          </a:custGeom>
          <a:solidFill>
            <a:srgbClr val="009999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70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400CB0EB-A842-4274-96A3-E4A308ACA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654" y="1704567"/>
            <a:ext cx="3021552" cy="4025476"/>
          </a:xfrm>
          <a:custGeom>
            <a:avLst/>
            <a:gdLst>
              <a:gd name="T0" fmla="*/ 8173 w 8174"/>
              <a:gd name="T1" fmla="*/ 10889 h 10890"/>
              <a:gd name="T2" fmla="*/ 2403 w 8174"/>
              <a:gd name="T3" fmla="*/ 1530 h 10890"/>
              <a:gd name="T4" fmla="*/ 2159 w 8174"/>
              <a:gd name="T5" fmla="*/ 1134 h 10890"/>
              <a:gd name="T6" fmla="*/ 1900 w 8174"/>
              <a:gd name="T7" fmla="*/ 255 h 10890"/>
              <a:gd name="T8" fmla="*/ 1955 w 8174"/>
              <a:gd name="T9" fmla="*/ 0 h 10890"/>
              <a:gd name="T10" fmla="*/ 1708 w 8174"/>
              <a:gd name="T11" fmla="*/ 401 h 10890"/>
              <a:gd name="T12" fmla="*/ 0 w 8174"/>
              <a:gd name="T13" fmla="*/ 3172 h 10890"/>
              <a:gd name="T14" fmla="*/ 189 w 8174"/>
              <a:gd name="T15" fmla="*/ 3582 h 10890"/>
              <a:gd name="T16" fmla="*/ 4694 w 8174"/>
              <a:gd name="T17" fmla="*/ 10889 h 10890"/>
              <a:gd name="T18" fmla="*/ 8173 w 8174"/>
              <a:gd name="T19" fmla="*/ 10889 h 10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74" h="10890">
                <a:moveTo>
                  <a:pt x="8173" y="10889"/>
                </a:moveTo>
                <a:lnTo>
                  <a:pt x="2403" y="1530"/>
                </a:lnTo>
                <a:lnTo>
                  <a:pt x="2159" y="1134"/>
                </a:lnTo>
                <a:cubicBezTo>
                  <a:pt x="2005" y="868"/>
                  <a:pt x="1900" y="617"/>
                  <a:pt x="1900" y="255"/>
                </a:cubicBezTo>
                <a:cubicBezTo>
                  <a:pt x="1900" y="146"/>
                  <a:pt x="1921" y="64"/>
                  <a:pt x="1955" y="0"/>
                </a:cubicBezTo>
                <a:lnTo>
                  <a:pt x="1708" y="401"/>
                </a:lnTo>
                <a:lnTo>
                  <a:pt x="0" y="3172"/>
                </a:lnTo>
                <a:cubicBezTo>
                  <a:pt x="45" y="3316"/>
                  <a:pt x="110" y="3447"/>
                  <a:pt x="189" y="3582"/>
                </a:cubicBezTo>
                <a:lnTo>
                  <a:pt x="4694" y="10889"/>
                </a:lnTo>
                <a:lnTo>
                  <a:pt x="8173" y="10889"/>
                </a:lnTo>
              </a:path>
            </a:pathLst>
          </a:custGeom>
          <a:solidFill>
            <a:srgbClr val="4D99BF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70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4" name="Grupo 43">
            <a:extLst>
              <a:ext uri="{FF2B5EF4-FFF2-40B4-BE49-F238E27FC236}">
                <a16:creationId xmlns:a16="http://schemas.microsoft.com/office/drawing/2014/main" id="{956EC3B3-6387-4118-BA90-849481CF97C5}"/>
              </a:ext>
            </a:extLst>
          </p:cNvPr>
          <p:cNvGrpSpPr/>
          <p:nvPr/>
        </p:nvGrpSpPr>
        <p:grpSpPr>
          <a:xfrm>
            <a:off x="2804223" y="2572389"/>
            <a:ext cx="1812712" cy="905749"/>
            <a:chOff x="8837452" y="5410943"/>
            <a:chExt cx="3938400" cy="1967881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FDC32A53-8F6E-4722-8950-42FF14AEE3F0}"/>
                </a:ext>
              </a:extLst>
            </p:cNvPr>
            <p:cNvSpPr/>
            <p:nvPr/>
          </p:nvSpPr>
          <p:spPr>
            <a:xfrm>
              <a:off x="10694464" y="5410943"/>
              <a:ext cx="248920" cy="196788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A1EA9B9B-3630-4B63-A0CD-D87EC2640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7452" y="5412929"/>
              <a:ext cx="3145722" cy="1963908"/>
            </a:xfrm>
            <a:custGeom>
              <a:avLst/>
              <a:gdLst>
                <a:gd name="connsiteX0" fmla="*/ 1939626 w 3145722"/>
                <a:gd name="connsiteY0" fmla="*/ 0 h 1963908"/>
                <a:gd name="connsiteX1" fmla="*/ 3145722 w 3145722"/>
                <a:gd name="connsiteY1" fmla="*/ 1963473 h 1963908"/>
                <a:gd name="connsiteX2" fmla="*/ 1210645 w 3145722"/>
                <a:gd name="connsiteY2" fmla="*/ 1963908 h 1963908"/>
                <a:gd name="connsiteX3" fmla="*/ 0 w 3145722"/>
                <a:gd name="connsiteY3" fmla="*/ 326 h 196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722" h="1963908">
                  <a:moveTo>
                    <a:pt x="1939626" y="0"/>
                  </a:moveTo>
                  <a:lnTo>
                    <a:pt x="3145722" y="1963473"/>
                  </a:lnTo>
                  <a:lnTo>
                    <a:pt x="1210645" y="1963908"/>
                  </a:lnTo>
                  <a:lnTo>
                    <a:pt x="0" y="32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8DE66C17-2FDB-48FD-8E81-3991869A1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7310" y="5411322"/>
              <a:ext cx="1978542" cy="1967122"/>
            </a:xfrm>
            <a:custGeom>
              <a:avLst/>
              <a:gdLst>
                <a:gd name="connsiteX0" fmla="*/ 0 w 1978542"/>
                <a:gd name="connsiteY0" fmla="*/ 0 h 1967122"/>
                <a:gd name="connsiteX1" fmla="*/ 1182756 w 1978542"/>
                <a:gd name="connsiteY1" fmla="*/ 0 h 1967122"/>
                <a:gd name="connsiteX2" fmla="*/ 1846046 w 1978542"/>
                <a:gd name="connsiteY2" fmla="*/ 664546 h 1967122"/>
                <a:gd name="connsiteX3" fmla="*/ 1846046 w 1978542"/>
                <a:gd name="connsiteY3" fmla="*/ 1302575 h 1967122"/>
                <a:gd name="connsiteX4" fmla="*/ 1182756 w 1978542"/>
                <a:gd name="connsiteY4" fmla="*/ 1967122 h 1967122"/>
                <a:gd name="connsiteX5" fmla="*/ 0 w 1978542"/>
                <a:gd name="connsiteY5" fmla="*/ 1967122 h 196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542" h="1967122">
                  <a:moveTo>
                    <a:pt x="0" y="0"/>
                  </a:moveTo>
                  <a:lnTo>
                    <a:pt x="1182756" y="0"/>
                  </a:lnTo>
                  <a:lnTo>
                    <a:pt x="1846046" y="664546"/>
                  </a:lnTo>
                  <a:cubicBezTo>
                    <a:pt x="2022708" y="840526"/>
                    <a:pt x="2022708" y="1126595"/>
                    <a:pt x="1846046" y="1302575"/>
                  </a:cubicBezTo>
                  <a:lnTo>
                    <a:pt x="1182756" y="1967122"/>
                  </a:lnTo>
                  <a:lnTo>
                    <a:pt x="0" y="196712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4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D7702012-59A2-4277-9AFD-C3F4C129400B}"/>
              </a:ext>
            </a:extLst>
          </p:cNvPr>
          <p:cNvGrpSpPr/>
          <p:nvPr/>
        </p:nvGrpSpPr>
        <p:grpSpPr>
          <a:xfrm>
            <a:off x="3350129" y="3468786"/>
            <a:ext cx="1805723" cy="905749"/>
            <a:chOff x="10048434" y="7382939"/>
            <a:chExt cx="3923216" cy="1967881"/>
          </a:xfrm>
          <a:solidFill>
            <a:schemeClr val="accent3">
              <a:lumMod val="75000"/>
            </a:schemeClr>
          </a:solidFill>
        </p:grpSpPr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DA0FAA9C-DEA1-4275-B4A9-CBF5DD9B84EA}"/>
                </a:ext>
              </a:extLst>
            </p:cNvPr>
            <p:cNvSpPr/>
            <p:nvPr/>
          </p:nvSpPr>
          <p:spPr>
            <a:xfrm>
              <a:off x="11914728" y="7382939"/>
              <a:ext cx="248920" cy="1967881"/>
            </a:xfrm>
            <a:prstGeom prst="rect">
              <a:avLst/>
            </a:prstGeom>
            <a:solidFill>
              <a:srgbClr val="303B4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Forma libre: forma 49">
              <a:extLst>
                <a:ext uri="{FF2B5EF4-FFF2-40B4-BE49-F238E27FC236}">
                  <a16:creationId xmlns:a16="http://schemas.microsoft.com/office/drawing/2014/main" id="{0E80C267-1EC7-45CF-B813-0AFE16285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434" y="7383398"/>
              <a:ext cx="3129879" cy="1966963"/>
            </a:xfrm>
            <a:custGeom>
              <a:avLst/>
              <a:gdLst>
                <a:gd name="connsiteX0" fmla="*/ 1921904 w 3129879"/>
                <a:gd name="connsiteY0" fmla="*/ 0 h 1966963"/>
                <a:gd name="connsiteX1" fmla="*/ 3129879 w 3129879"/>
                <a:gd name="connsiteY1" fmla="*/ 1966532 h 1966963"/>
                <a:gd name="connsiteX2" fmla="*/ 1211448 w 3129879"/>
                <a:gd name="connsiteY2" fmla="*/ 1966963 h 1966963"/>
                <a:gd name="connsiteX3" fmla="*/ 0 w 3129879"/>
                <a:gd name="connsiteY3" fmla="*/ 645 h 196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9879" h="1966963">
                  <a:moveTo>
                    <a:pt x="1921904" y="0"/>
                  </a:moveTo>
                  <a:lnTo>
                    <a:pt x="3129879" y="1966532"/>
                  </a:lnTo>
                  <a:lnTo>
                    <a:pt x="1211448" y="1966963"/>
                  </a:lnTo>
                  <a:lnTo>
                    <a:pt x="0" y="645"/>
                  </a:lnTo>
                  <a:close/>
                </a:path>
              </a:pathLst>
            </a:custGeom>
            <a:solidFill>
              <a:srgbClr val="303B4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Forma libre: forma 50">
              <a:extLst>
                <a:ext uri="{FF2B5EF4-FFF2-40B4-BE49-F238E27FC236}">
                  <a16:creationId xmlns:a16="http://schemas.microsoft.com/office/drawing/2014/main" id="{097EA62D-2859-4AE2-9187-D7C4EA375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3108" y="7383318"/>
              <a:ext cx="1978542" cy="1967122"/>
            </a:xfrm>
            <a:custGeom>
              <a:avLst/>
              <a:gdLst>
                <a:gd name="connsiteX0" fmla="*/ 0 w 1978542"/>
                <a:gd name="connsiteY0" fmla="*/ 0 h 1967122"/>
                <a:gd name="connsiteX1" fmla="*/ 1182756 w 1978542"/>
                <a:gd name="connsiteY1" fmla="*/ 0 h 1967122"/>
                <a:gd name="connsiteX2" fmla="*/ 1846046 w 1978542"/>
                <a:gd name="connsiteY2" fmla="*/ 664546 h 1967122"/>
                <a:gd name="connsiteX3" fmla="*/ 1846046 w 1978542"/>
                <a:gd name="connsiteY3" fmla="*/ 1302575 h 1967122"/>
                <a:gd name="connsiteX4" fmla="*/ 1182756 w 1978542"/>
                <a:gd name="connsiteY4" fmla="*/ 1967122 h 1967122"/>
                <a:gd name="connsiteX5" fmla="*/ 0 w 1978542"/>
                <a:gd name="connsiteY5" fmla="*/ 1967122 h 196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542" h="1967122">
                  <a:moveTo>
                    <a:pt x="0" y="0"/>
                  </a:moveTo>
                  <a:lnTo>
                    <a:pt x="1182756" y="0"/>
                  </a:lnTo>
                  <a:lnTo>
                    <a:pt x="1846046" y="664546"/>
                  </a:lnTo>
                  <a:cubicBezTo>
                    <a:pt x="2022708" y="840526"/>
                    <a:pt x="2022708" y="1126595"/>
                    <a:pt x="1846046" y="1302575"/>
                  </a:cubicBezTo>
                  <a:lnTo>
                    <a:pt x="1182756" y="1967122"/>
                  </a:lnTo>
                  <a:lnTo>
                    <a:pt x="0" y="1967122"/>
                  </a:lnTo>
                  <a:close/>
                </a:path>
              </a:pathLst>
            </a:custGeom>
            <a:solidFill>
              <a:srgbClr val="303B4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49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D823C8E5-52DD-4882-8253-67988F0AE089}"/>
              </a:ext>
            </a:extLst>
          </p:cNvPr>
          <p:cNvGrpSpPr/>
          <p:nvPr/>
        </p:nvGrpSpPr>
        <p:grpSpPr>
          <a:xfrm>
            <a:off x="3912700" y="4372730"/>
            <a:ext cx="1794111" cy="905749"/>
            <a:chOff x="11259415" y="9336791"/>
            <a:chExt cx="3897986" cy="1967881"/>
          </a:xfrm>
          <a:solidFill>
            <a:schemeClr val="accent1">
              <a:lumMod val="75000"/>
            </a:schemeClr>
          </a:solidFill>
        </p:grpSpPr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DA84A580-3689-43CC-8D17-77C746F74D36}"/>
                </a:ext>
              </a:extLst>
            </p:cNvPr>
            <p:cNvSpPr/>
            <p:nvPr/>
          </p:nvSpPr>
          <p:spPr>
            <a:xfrm>
              <a:off x="13068755" y="9336791"/>
              <a:ext cx="248920" cy="19678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0AFB369F-26D5-4F5F-8D55-2035D414E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9415" y="9338780"/>
              <a:ext cx="3105195" cy="1963903"/>
            </a:xfrm>
            <a:custGeom>
              <a:avLst/>
              <a:gdLst>
                <a:gd name="connsiteX0" fmla="*/ 1899096 w 3105195"/>
                <a:gd name="connsiteY0" fmla="*/ 0 h 1963903"/>
                <a:gd name="connsiteX1" fmla="*/ 3105195 w 3105195"/>
                <a:gd name="connsiteY1" fmla="*/ 1963478 h 1963903"/>
                <a:gd name="connsiteX2" fmla="*/ 1210645 w 3105195"/>
                <a:gd name="connsiteY2" fmla="*/ 1963903 h 1963903"/>
                <a:gd name="connsiteX3" fmla="*/ 0 w 3105195"/>
                <a:gd name="connsiteY3" fmla="*/ 318 h 196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5195" h="1963903">
                  <a:moveTo>
                    <a:pt x="1899096" y="0"/>
                  </a:moveTo>
                  <a:lnTo>
                    <a:pt x="3105195" y="1963478"/>
                  </a:lnTo>
                  <a:lnTo>
                    <a:pt x="1210645" y="1963903"/>
                  </a:lnTo>
                  <a:lnTo>
                    <a:pt x="0" y="3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270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Forma libre: forma 54">
              <a:extLst>
                <a:ext uri="{FF2B5EF4-FFF2-40B4-BE49-F238E27FC236}">
                  <a16:creationId xmlns:a16="http://schemas.microsoft.com/office/drawing/2014/main" id="{77170C65-A9BD-4999-8B8E-F0BFC15FE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8859" y="9337170"/>
              <a:ext cx="1978542" cy="1967122"/>
            </a:xfrm>
            <a:custGeom>
              <a:avLst/>
              <a:gdLst>
                <a:gd name="connsiteX0" fmla="*/ 0 w 1978542"/>
                <a:gd name="connsiteY0" fmla="*/ 0 h 1967122"/>
                <a:gd name="connsiteX1" fmla="*/ 1182756 w 1978542"/>
                <a:gd name="connsiteY1" fmla="*/ 0 h 1967122"/>
                <a:gd name="connsiteX2" fmla="*/ 1846046 w 1978542"/>
                <a:gd name="connsiteY2" fmla="*/ 664546 h 1967122"/>
                <a:gd name="connsiteX3" fmla="*/ 1846046 w 1978542"/>
                <a:gd name="connsiteY3" fmla="*/ 1302575 h 1967122"/>
                <a:gd name="connsiteX4" fmla="*/ 1182756 w 1978542"/>
                <a:gd name="connsiteY4" fmla="*/ 1967122 h 1967122"/>
                <a:gd name="connsiteX5" fmla="*/ 0 w 1978542"/>
                <a:gd name="connsiteY5" fmla="*/ 1967122 h 196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542" h="1967122">
                  <a:moveTo>
                    <a:pt x="0" y="0"/>
                  </a:moveTo>
                  <a:lnTo>
                    <a:pt x="1182756" y="0"/>
                  </a:lnTo>
                  <a:lnTo>
                    <a:pt x="1846046" y="664546"/>
                  </a:lnTo>
                  <a:cubicBezTo>
                    <a:pt x="2022708" y="840526"/>
                    <a:pt x="2022708" y="1126595"/>
                    <a:pt x="1846046" y="1302575"/>
                  </a:cubicBezTo>
                  <a:lnTo>
                    <a:pt x="1182756" y="1967122"/>
                  </a:lnTo>
                  <a:lnTo>
                    <a:pt x="0" y="196712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270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6" name="Subtitle 2">
            <a:extLst>
              <a:ext uri="{FF2B5EF4-FFF2-40B4-BE49-F238E27FC236}">
                <a16:creationId xmlns:a16="http://schemas.microsoft.com/office/drawing/2014/main" id="{851B2F58-8A40-4ECE-A6EF-560DA5E17E5D}"/>
              </a:ext>
            </a:extLst>
          </p:cNvPr>
          <p:cNvSpPr txBox="1">
            <a:spLocks/>
          </p:cNvSpPr>
          <p:nvPr/>
        </p:nvSpPr>
        <p:spPr>
          <a:xfrm>
            <a:off x="4266405" y="1514170"/>
            <a:ext cx="6737262" cy="876663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1era. participación del país en la medición del INCE en 2021, iniciativa </a:t>
            </a: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liderada por el Instituto Alemán de Evaluación (</a:t>
            </a:r>
            <a:r>
              <a:rPr lang="es-ES" sz="16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DEval</a:t>
            </a: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y el Programa Mundial de Alimentos (PMA).</a:t>
            </a:r>
          </a:p>
          <a:p>
            <a:pPr algn="just">
              <a:lnSpc>
                <a:spcPts val="1538"/>
              </a:lnSpc>
            </a:pP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partir de los resultados inicia asistencia OVE/BID - SEGEPLAN</a:t>
            </a:r>
            <a:endParaRPr lang="es-MX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7" name="Gráfico 56" descr="Engranajes">
            <a:extLst>
              <a:ext uri="{FF2B5EF4-FFF2-40B4-BE49-F238E27FC236}">
                <a16:creationId xmlns:a16="http://schemas.microsoft.com/office/drawing/2014/main" id="{291133D1-7694-453A-961F-E79376030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7359" y="4656029"/>
            <a:ext cx="586800" cy="586800"/>
          </a:xfrm>
          <a:prstGeom prst="rect">
            <a:avLst/>
          </a:prstGeom>
        </p:spPr>
      </p:pic>
      <p:pic>
        <p:nvPicPr>
          <p:cNvPr id="58" name="Gráfico 57" descr="Diana">
            <a:extLst>
              <a:ext uri="{FF2B5EF4-FFF2-40B4-BE49-F238E27FC236}">
                <a16:creationId xmlns:a16="http://schemas.microsoft.com/office/drawing/2014/main" id="{4F5A5AAC-6EBD-4D3C-ADC4-D9839FE247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5233" y="4178872"/>
            <a:ext cx="586800" cy="586800"/>
          </a:xfrm>
          <a:prstGeom prst="rect">
            <a:avLst/>
          </a:prstGeom>
        </p:spPr>
      </p:pic>
      <p:pic>
        <p:nvPicPr>
          <p:cNvPr id="59" name="Gráfico 58" descr="Piezas de rompecabezas">
            <a:extLst>
              <a:ext uri="{FF2B5EF4-FFF2-40B4-BE49-F238E27FC236}">
                <a16:creationId xmlns:a16="http://schemas.microsoft.com/office/drawing/2014/main" id="{91F865EC-EF60-4B75-813A-FE6725C6B7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47811" y="3768127"/>
            <a:ext cx="586800" cy="586800"/>
          </a:xfrm>
          <a:prstGeom prst="rect">
            <a:avLst/>
          </a:prstGeom>
        </p:spPr>
      </p:pic>
      <p:sp>
        <p:nvSpPr>
          <p:cNvPr id="60" name="Subtitle 2">
            <a:extLst>
              <a:ext uri="{FF2B5EF4-FFF2-40B4-BE49-F238E27FC236}">
                <a16:creationId xmlns:a16="http://schemas.microsoft.com/office/drawing/2014/main" id="{9B291EA7-8CE8-4CB1-A549-A5D8E027B30D}"/>
              </a:ext>
            </a:extLst>
          </p:cNvPr>
          <p:cNvSpPr txBox="1">
            <a:spLocks/>
          </p:cNvSpPr>
          <p:nvPr/>
        </p:nvSpPr>
        <p:spPr>
          <a:xfrm>
            <a:off x="4860047" y="2827409"/>
            <a:ext cx="6017322" cy="44160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Diagnóstico del Sistema de seguimiento y evaluación, y  análisis  de necesidades en el tema.</a:t>
            </a:r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28B9E8AA-7BA3-45F3-A66A-B225D73B14BC}"/>
              </a:ext>
            </a:extLst>
          </p:cNvPr>
          <p:cNvSpPr txBox="1">
            <a:spLocks/>
          </p:cNvSpPr>
          <p:nvPr/>
        </p:nvSpPr>
        <p:spPr>
          <a:xfrm>
            <a:off x="5293548" y="3779817"/>
            <a:ext cx="6017322" cy="63396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Curso “Herramientas prácticas de planeación y evaluación de políticas públicas” con la participación de 75 funcionarios de 16 instituciones públicas.</a:t>
            </a:r>
          </a:p>
        </p:txBody>
      </p:sp>
      <p:sp>
        <p:nvSpPr>
          <p:cNvPr id="62" name="Subtitle 2">
            <a:extLst>
              <a:ext uri="{FF2B5EF4-FFF2-40B4-BE49-F238E27FC236}">
                <a16:creationId xmlns:a16="http://schemas.microsoft.com/office/drawing/2014/main" id="{A37C0F2F-E296-49BF-AAD1-C81411CDDEDA}"/>
              </a:ext>
            </a:extLst>
          </p:cNvPr>
          <p:cNvSpPr txBox="1">
            <a:spLocks/>
          </p:cNvSpPr>
          <p:nvPr/>
        </p:nvSpPr>
        <p:spPr>
          <a:xfrm>
            <a:off x="5842198" y="4695188"/>
            <a:ext cx="5468672" cy="44160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 de fortalecimiento institucional del Sistema de seguimiento y evaluación de Guatemala.</a:t>
            </a:r>
          </a:p>
        </p:txBody>
      </p:sp>
    </p:spTree>
    <p:extLst>
      <p:ext uri="{BB962C8B-B14F-4D97-AF65-F5344CB8AC3E}">
        <p14:creationId xmlns:p14="http://schemas.microsoft.com/office/powerpoint/2010/main" val="286131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hecklist: ToDo &amp; Tasks Lists - Apps en Google Play">
            <a:extLst>
              <a:ext uri="{FF2B5EF4-FFF2-40B4-BE49-F238E27FC236}">
                <a16:creationId xmlns:a16="http://schemas.microsoft.com/office/drawing/2014/main" id="{7ED4D5A8-84CA-4BC2-A23C-7D478AF67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735" y="1426773"/>
            <a:ext cx="425289" cy="42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hecklist: ToDo &amp; Tasks Lists - Apps en Google Play">
            <a:extLst>
              <a:ext uri="{FF2B5EF4-FFF2-40B4-BE49-F238E27FC236}">
                <a16:creationId xmlns:a16="http://schemas.microsoft.com/office/drawing/2014/main" id="{DE7AC9A6-F746-4134-9209-3C8554B10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656" y="2811432"/>
            <a:ext cx="467818" cy="46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hecklist: ToDo &amp; Tasks Lists - Apps en Google Play">
            <a:extLst>
              <a:ext uri="{FF2B5EF4-FFF2-40B4-BE49-F238E27FC236}">
                <a16:creationId xmlns:a16="http://schemas.microsoft.com/office/drawing/2014/main" id="{79D5866E-4D26-48C2-88C3-D2C6F0DC9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132" y="3907120"/>
            <a:ext cx="467818" cy="44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05544783-9A26-4C81-8143-436EEBD16072}"/>
              </a:ext>
            </a:extLst>
          </p:cNvPr>
          <p:cNvSpPr txBox="1">
            <a:spLocks/>
          </p:cNvSpPr>
          <p:nvPr/>
        </p:nvSpPr>
        <p:spPr>
          <a:xfrm>
            <a:off x="7998207" y="1331122"/>
            <a:ext cx="3602122" cy="63396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Documento sobre cómo abordar la evaluación de la PND que servirá de guía para las otras PND.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7822889-78B7-4F0C-99DE-83A18B9C7EFB}"/>
              </a:ext>
            </a:extLst>
          </p:cNvPr>
          <p:cNvSpPr txBox="1">
            <a:spLocks/>
          </p:cNvSpPr>
          <p:nvPr/>
        </p:nvSpPr>
        <p:spPr>
          <a:xfrm>
            <a:off x="7921144" y="2584988"/>
            <a:ext cx="3679185" cy="1023820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Inicio de eventos virtuales que tienen como objetivo fortalecer</a:t>
            </a:r>
            <a:r>
              <a:rPr lang="es-GT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capacidades, vincular enlaces institucionales, intercambiar  aprendizajes y conocimiento en S&amp;E.</a:t>
            </a:r>
            <a:endParaRPr lang="es-MX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55F01FD-7F1B-4783-B03D-C52B8D8BB8B6}"/>
              </a:ext>
            </a:extLst>
          </p:cNvPr>
          <p:cNvSpPr txBox="1">
            <a:spLocks/>
          </p:cNvSpPr>
          <p:nvPr/>
        </p:nvSpPr>
        <p:spPr>
          <a:xfrm>
            <a:off x="7966047" y="3832818"/>
            <a:ext cx="3634281" cy="82741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Fortalecimiento de capacidades en seguimiento y evaluación a funcionarios públicos  de distintas instituciones </a:t>
            </a:r>
            <a:r>
              <a:rPr lang="es-ES" sz="1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(SEGEPLAN, MSPAS, IGSS, INAP Y MARN).</a:t>
            </a:r>
            <a:endParaRPr lang="es-MX" sz="16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2" descr="Checklist: ToDo &amp; Tasks Lists - Apps en Google Play">
            <a:extLst>
              <a:ext uri="{FF2B5EF4-FFF2-40B4-BE49-F238E27FC236}">
                <a16:creationId xmlns:a16="http://schemas.microsoft.com/office/drawing/2014/main" id="{0C835356-2848-4FBE-87BE-F5B8A9E42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615" y="5074946"/>
            <a:ext cx="467818" cy="46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D3A74E1A-337B-4A23-B636-7DC940281ADD}"/>
              </a:ext>
            </a:extLst>
          </p:cNvPr>
          <p:cNvSpPr txBox="1">
            <a:spLocks/>
          </p:cNvSpPr>
          <p:nvPr/>
        </p:nvSpPr>
        <p:spPr>
          <a:xfrm>
            <a:off x="7993444" y="4920528"/>
            <a:ext cx="3606883" cy="1019779"/>
          </a:xfrm>
          <a:prstGeom prst="rect">
            <a:avLst/>
          </a:prstGeom>
        </p:spPr>
        <p:txBody>
          <a:bodyPr vert="horz" wrap="square" lIns="34299" tIns="17149" rIns="34299" bIns="3429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538"/>
              </a:lnSpc>
            </a:pP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Participación </a:t>
            </a:r>
            <a:r>
              <a:rPr lang="es-MX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 debatir el desarrollo de sistemas nacionales de evaluación resilientes que sirvan para la formulación de políticas públicas y la toma de decisiones. 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69D9D6F4-7BC1-4D42-BE2D-F7F26DDCA494}"/>
              </a:ext>
            </a:extLst>
          </p:cNvPr>
          <p:cNvGrpSpPr/>
          <p:nvPr/>
        </p:nvGrpSpPr>
        <p:grpSpPr>
          <a:xfrm>
            <a:off x="0" y="1424165"/>
            <a:ext cx="7075646" cy="4833007"/>
            <a:chOff x="-587362" y="-2065020"/>
            <a:chExt cx="13499689" cy="10180320"/>
          </a:xfrm>
        </p:grpSpPr>
        <p:sp>
          <p:nvSpPr>
            <p:cNvPr id="13" name="Freeform 1">
              <a:extLst>
                <a:ext uri="{FF2B5EF4-FFF2-40B4-BE49-F238E27FC236}">
                  <a16:creationId xmlns:a16="http://schemas.microsoft.com/office/drawing/2014/main" id="{BD61581F-5890-4560-ADF7-9949319AB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346" y="-1704427"/>
              <a:ext cx="8286154" cy="2457816"/>
            </a:xfrm>
            <a:custGeom>
              <a:avLst/>
              <a:gdLst>
                <a:gd name="T0" fmla="*/ 11321 w 11322"/>
                <a:gd name="T1" fmla="*/ 3754 h 3755"/>
                <a:gd name="T2" fmla="*/ 0 w 11322"/>
                <a:gd name="T3" fmla="*/ 3754 h 3755"/>
                <a:gd name="T4" fmla="*/ 0 w 11322"/>
                <a:gd name="T5" fmla="*/ 0 h 3755"/>
                <a:gd name="T6" fmla="*/ 11321 w 11322"/>
                <a:gd name="T7" fmla="*/ 0 h 3755"/>
                <a:gd name="T8" fmla="*/ 11321 w 11322"/>
                <a:gd name="T9" fmla="*/ 3754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2" h="3755">
                  <a:moveTo>
                    <a:pt x="11321" y="3754"/>
                  </a:moveTo>
                  <a:lnTo>
                    <a:pt x="0" y="3754"/>
                  </a:lnTo>
                  <a:lnTo>
                    <a:pt x="0" y="0"/>
                  </a:lnTo>
                  <a:lnTo>
                    <a:pt x="11321" y="0"/>
                  </a:lnTo>
                  <a:lnTo>
                    <a:pt x="11321" y="3754"/>
                  </a:lnTo>
                </a:path>
              </a:pathLst>
            </a:custGeom>
            <a:solidFill>
              <a:srgbClr val="002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4" name="Freeform 2">
              <a:extLst>
                <a:ext uri="{FF2B5EF4-FFF2-40B4-BE49-F238E27FC236}">
                  <a16:creationId xmlns:a16="http://schemas.microsoft.com/office/drawing/2014/main" id="{0553910A-B19F-4BE7-BB22-EBC93BE2F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671" y="-2065020"/>
              <a:ext cx="2454930" cy="2454930"/>
            </a:xfrm>
            <a:custGeom>
              <a:avLst/>
              <a:gdLst>
                <a:gd name="T0" fmla="*/ 3752 w 3753"/>
                <a:gd name="T1" fmla="*/ 3753 h 3754"/>
                <a:gd name="T2" fmla="*/ 0 w 3753"/>
                <a:gd name="T3" fmla="*/ 3753 h 3754"/>
                <a:gd name="T4" fmla="*/ 0 w 3753"/>
                <a:gd name="T5" fmla="*/ 0 h 3754"/>
                <a:gd name="T6" fmla="*/ 3752 w 3753"/>
                <a:gd name="T7" fmla="*/ 0 h 3754"/>
                <a:gd name="T8" fmla="*/ 3752 w 3753"/>
                <a:gd name="T9" fmla="*/ 3753 h 3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3" h="3754">
                  <a:moveTo>
                    <a:pt x="3752" y="3753"/>
                  </a:moveTo>
                  <a:lnTo>
                    <a:pt x="0" y="3753"/>
                  </a:lnTo>
                  <a:lnTo>
                    <a:pt x="0" y="0"/>
                  </a:lnTo>
                  <a:lnTo>
                    <a:pt x="3752" y="0"/>
                  </a:lnTo>
                  <a:lnTo>
                    <a:pt x="3752" y="3753"/>
                  </a:lnTo>
                </a:path>
              </a:pathLst>
            </a:custGeom>
            <a:solidFill>
              <a:srgbClr val="4A66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5" name="Freeform 4">
              <a:extLst>
                <a:ext uri="{FF2B5EF4-FFF2-40B4-BE49-F238E27FC236}">
                  <a16:creationId xmlns:a16="http://schemas.microsoft.com/office/drawing/2014/main" id="{367EAF33-DB6C-467B-8A3D-DD3A8EAA3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2162" y="750506"/>
              <a:ext cx="7408066" cy="2454930"/>
            </a:xfrm>
            <a:custGeom>
              <a:avLst/>
              <a:gdLst>
                <a:gd name="T0" fmla="*/ 0 w 11322"/>
                <a:gd name="T1" fmla="*/ 3753 h 3754"/>
                <a:gd name="T2" fmla="*/ 11321 w 11322"/>
                <a:gd name="T3" fmla="*/ 3753 h 3754"/>
                <a:gd name="T4" fmla="*/ 11321 w 11322"/>
                <a:gd name="T5" fmla="*/ 0 h 3754"/>
                <a:gd name="T6" fmla="*/ 0 w 11322"/>
                <a:gd name="T7" fmla="*/ 0 h 3754"/>
                <a:gd name="T8" fmla="*/ 0 w 11322"/>
                <a:gd name="T9" fmla="*/ 3753 h 3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2" h="3754">
                  <a:moveTo>
                    <a:pt x="0" y="3753"/>
                  </a:moveTo>
                  <a:lnTo>
                    <a:pt x="11321" y="3753"/>
                  </a:lnTo>
                  <a:lnTo>
                    <a:pt x="11321" y="0"/>
                  </a:lnTo>
                  <a:lnTo>
                    <a:pt x="0" y="0"/>
                  </a:lnTo>
                  <a:lnTo>
                    <a:pt x="0" y="3753"/>
                  </a:lnTo>
                </a:path>
              </a:pathLst>
            </a:cu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9954A1D0-1E5F-4BCF-953E-01BD5FC0D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765" y="389912"/>
              <a:ext cx="2454932" cy="2454932"/>
            </a:xfrm>
            <a:custGeom>
              <a:avLst/>
              <a:gdLst>
                <a:gd name="T0" fmla="*/ 0 w 3753"/>
                <a:gd name="T1" fmla="*/ 3753 h 3754"/>
                <a:gd name="T2" fmla="*/ 3752 w 3753"/>
                <a:gd name="T3" fmla="*/ 3753 h 3754"/>
                <a:gd name="T4" fmla="*/ 3752 w 3753"/>
                <a:gd name="T5" fmla="*/ 0 h 3754"/>
                <a:gd name="T6" fmla="*/ 0 w 3753"/>
                <a:gd name="T7" fmla="*/ 0 h 3754"/>
                <a:gd name="T8" fmla="*/ 0 w 3753"/>
                <a:gd name="T9" fmla="*/ 3753 h 3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3" h="3754">
                  <a:moveTo>
                    <a:pt x="0" y="3753"/>
                  </a:moveTo>
                  <a:lnTo>
                    <a:pt x="3752" y="3753"/>
                  </a:lnTo>
                  <a:lnTo>
                    <a:pt x="3752" y="0"/>
                  </a:lnTo>
                  <a:lnTo>
                    <a:pt x="0" y="0"/>
                  </a:lnTo>
                  <a:lnTo>
                    <a:pt x="0" y="3753"/>
                  </a:lnTo>
                </a:path>
              </a:pathLst>
            </a:custGeom>
            <a:solidFill>
              <a:srgbClr val="629D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E8BF658-A918-4C05-9C07-B03460569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348" y="3205440"/>
              <a:ext cx="7408065" cy="2454932"/>
            </a:xfrm>
            <a:custGeom>
              <a:avLst/>
              <a:gdLst>
                <a:gd name="T0" fmla="*/ 11321 w 11322"/>
                <a:gd name="T1" fmla="*/ 3752 h 3753"/>
                <a:gd name="T2" fmla="*/ 0 w 11322"/>
                <a:gd name="T3" fmla="*/ 3752 h 3753"/>
                <a:gd name="T4" fmla="*/ 0 w 11322"/>
                <a:gd name="T5" fmla="*/ 0 h 3753"/>
                <a:gd name="T6" fmla="*/ 11321 w 11322"/>
                <a:gd name="T7" fmla="*/ 0 h 3753"/>
                <a:gd name="T8" fmla="*/ 11321 w 11322"/>
                <a:gd name="T9" fmla="*/ 37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2" h="3753">
                  <a:moveTo>
                    <a:pt x="11321" y="3752"/>
                  </a:moveTo>
                  <a:lnTo>
                    <a:pt x="0" y="3752"/>
                  </a:lnTo>
                  <a:lnTo>
                    <a:pt x="0" y="0"/>
                  </a:lnTo>
                  <a:lnTo>
                    <a:pt x="11321" y="0"/>
                  </a:lnTo>
                  <a:lnTo>
                    <a:pt x="11321" y="3752"/>
                  </a:lnTo>
                </a:path>
              </a:pathLst>
            </a:cu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602383F4-EAC7-4B80-93C1-1FB44A344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671" y="2844843"/>
              <a:ext cx="2454930" cy="2454930"/>
            </a:xfrm>
            <a:custGeom>
              <a:avLst/>
              <a:gdLst>
                <a:gd name="T0" fmla="*/ 3752 w 3753"/>
                <a:gd name="T1" fmla="*/ 3752 h 3753"/>
                <a:gd name="T2" fmla="*/ 0 w 3753"/>
                <a:gd name="T3" fmla="*/ 3752 h 3753"/>
                <a:gd name="T4" fmla="*/ 0 w 3753"/>
                <a:gd name="T5" fmla="*/ 0 h 3753"/>
                <a:gd name="T6" fmla="*/ 3752 w 3753"/>
                <a:gd name="T7" fmla="*/ 0 h 3753"/>
                <a:gd name="T8" fmla="*/ 3752 w 3753"/>
                <a:gd name="T9" fmla="*/ 37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3" h="3753">
                  <a:moveTo>
                    <a:pt x="3752" y="3752"/>
                  </a:moveTo>
                  <a:lnTo>
                    <a:pt x="0" y="3752"/>
                  </a:lnTo>
                  <a:lnTo>
                    <a:pt x="0" y="0"/>
                  </a:lnTo>
                  <a:lnTo>
                    <a:pt x="3752" y="0"/>
                  </a:lnTo>
                  <a:lnTo>
                    <a:pt x="3752" y="3752"/>
                  </a:lnTo>
                </a:path>
              </a:pathLst>
            </a:custGeom>
            <a:solidFill>
              <a:srgbClr val="297FD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8D0D283C-4A5C-4908-9998-DAAC30477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03840" y="5660370"/>
              <a:ext cx="7549743" cy="2454930"/>
            </a:xfrm>
            <a:custGeom>
              <a:avLst/>
              <a:gdLst>
                <a:gd name="T0" fmla="*/ 0 w 11322"/>
                <a:gd name="T1" fmla="*/ 3753 h 3754"/>
                <a:gd name="T2" fmla="*/ 11321 w 11322"/>
                <a:gd name="T3" fmla="*/ 3753 h 3754"/>
                <a:gd name="T4" fmla="*/ 11321 w 11322"/>
                <a:gd name="T5" fmla="*/ 0 h 3754"/>
                <a:gd name="T6" fmla="*/ 0 w 11322"/>
                <a:gd name="T7" fmla="*/ 0 h 3754"/>
                <a:gd name="T8" fmla="*/ 0 w 11322"/>
                <a:gd name="T9" fmla="*/ 3753 h 3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2" h="3754">
                  <a:moveTo>
                    <a:pt x="0" y="3753"/>
                  </a:moveTo>
                  <a:lnTo>
                    <a:pt x="11321" y="3753"/>
                  </a:lnTo>
                  <a:lnTo>
                    <a:pt x="11321" y="0"/>
                  </a:lnTo>
                  <a:lnTo>
                    <a:pt x="0" y="0"/>
                  </a:lnTo>
                  <a:lnTo>
                    <a:pt x="0" y="3753"/>
                  </a:lnTo>
                </a:path>
              </a:pathLst>
            </a:custGeom>
            <a:solidFill>
              <a:srgbClr val="7F8FA9">
                <a:lumMod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9295E8C9-011B-465F-8B84-EE59903EC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765" y="5299775"/>
              <a:ext cx="2454932" cy="2457817"/>
            </a:xfrm>
            <a:custGeom>
              <a:avLst/>
              <a:gdLst>
                <a:gd name="T0" fmla="*/ 0 w 3753"/>
                <a:gd name="T1" fmla="*/ 3754 h 3755"/>
                <a:gd name="T2" fmla="*/ 3752 w 3753"/>
                <a:gd name="T3" fmla="*/ 3754 h 3755"/>
                <a:gd name="T4" fmla="*/ 3752 w 3753"/>
                <a:gd name="T5" fmla="*/ 0 h 3755"/>
                <a:gd name="T6" fmla="*/ 0 w 3753"/>
                <a:gd name="T7" fmla="*/ 0 h 3755"/>
                <a:gd name="T8" fmla="*/ 0 w 3753"/>
                <a:gd name="T9" fmla="*/ 3754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3" h="3755">
                  <a:moveTo>
                    <a:pt x="0" y="3754"/>
                  </a:moveTo>
                  <a:lnTo>
                    <a:pt x="3752" y="3754"/>
                  </a:lnTo>
                  <a:lnTo>
                    <a:pt x="3752" y="0"/>
                  </a:lnTo>
                  <a:lnTo>
                    <a:pt x="0" y="0"/>
                  </a:lnTo>
                  <a:lnTo>
                    <a:pt x="0" y="3754"/>
                  </a:lnTo>
                </a:path>
              </a:pathLst>
            </a:custGeom>
            <a:solidFill>
              <a:srgbClr val="7F8F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A996A84C-266F-4720-A0A2-5DC115281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1697" y="750506"/>
              <a:ext cx="4309833" cy="308668"/>
            </a:xfrm>
            <a:custGeom>
              <a:avLst/>
              <a:gdLst>
                <a:gd name="T0" fmla="*/ 0 w 6589"/>
                <a:gd name="T1" fmla="*/ 0 h 473"/>
                <a:gd name="T2" fmla="*/ 0 w 6589"/>
                <a:gd name="T3" fmla="*/ 472 h 473"/>
                <a:gd name="T4" fmla="*/ 6588 w 6589"/>
                <a:gd name="T5" fmla="*/ 0 h 473"/>
                <a:gd name="T6" fmla="*/ 0 w 6589"/>
                <a:gd name="T7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9" h="473">
                  <a:moveTo>
                    <a:pt x="0" y="0"/>
                  </a:moveTo>
                  <a:lnTo>
                    <a:pt x="0" y="472"/>
                  </a:lnTo>
                  <a:lnTo>
                    <a:pt x="6588" y="0"/>
                  </a:lnTo>
                  <a:lnTo>
                    <a:pt x="0" y="0"/>
                  </a:lnTo>
                </a:path>
              </a:pathLst>
            </a:custGeom>
            <a:solidFill>
              <a:srgbClr val="4A66AC">
                <a:lumMod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2008C90D-F39D-4916-A5E2-C87DF2660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2161" y="3205440"/>
              <a:ext cx="4309833" cy="308670"/>
            </a:xfrm>
            <a:custGeom>
              <a:avLst/>
              <a:gdLst>
                <a:gd name="T0" fmla="*/ 6588 w 6589"/>
                <a:gd name="T1" fmla="*/ 0 h 473"/>
                <a:gd name="T2" fmla="*/ 6588 w 6589"/>
                <a:gd name="T3" fmla="*/ 472 h 473"/>
                <a:gd name="T4" fmla="*/ 0 w 6589"/>
                <a:gd name="T5" fmla="*/ 0 h 473"/>
                <a:gd name="T6" fmla="*/ 6588 w 6589"/>
                <a:gd name="T7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9" h="473">
                  <a:moveTo>
                    <a:pt x="6588" y="0"/>
                  </a:moveTo>
                  <a:lnTo>
                    <a:pt x="6588" y="472"/>
                  </a:lnTo>
                  <a:lnTo>
                    <a:pt x="0" y="0"/>
                  </a:lnTo>
                  <a:lnTo>
                    <a:pt x="6588" y="0"/>
                  </a:lnTo>
                </a:path>
              </a:pathLst>
            </a:custGeom>
            <a:solidFill>
              <a:srgbClr val="629DD1">
                <a:lumMod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E2D110AC-1753-40A8-B945-ED99242B6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1697" y="5660369"/>
              <a:ext cx="4309833" cy="308668"/>
            </a:xfrm>
            <a:custGeom>
              <a:avLst/>
              <a:gdLst>
                <a:gd name="T0" fmla="*/ 0 w 6589"/>
                <a:gd name="T1" fmla="*/ 0 h 473"/>
                <a:gd name="T2" fmla="*/ 0 w 6589"/>
                <a:gd name="T3" fmla="*/ 472 h 473"/>
                <a:gd name="T4" fmla="*/ 6588 w 6589"/>
                <a:gd name="T5" fmla="*/ 0 h 473"/>
                <a:gd name="T6" fmla="*/ 0 w 6589"/>
                <a:gd name="T7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9" h="473">
                  <a:moveTo>
                    <a:pt x="0" y="0"/>
                  </a:moveTo>
                  <a:lnTo>
                    <a:pt x="0" y="472"/>
                  </a:lnTo>
                  <a:lnTo>
                    <a:pt x="6588" y="0"/>
                  </a:lnTo>
                  <a:lnTo>
                    <a:pt x="0" y="0"/>
                  </a:lnTo>
                </a:path>
              </a:pathLst>
            </a:custGeom>
            <a:solidFill>
              <a:srgbClr val="297FD5">
                <a:lumMod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6532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AD9C390-9398-4A9A-BBA7-C4F7AEF96A91}"/>
                </a:ext>
              </a:extLst>
            </p:cNvPr>
            <p:cNvSpPr txBox="1"/>
            <p:nvPr/>
          </p:nvSpPr>
          <p:spPr>
            <a:xfrm>
              <a:off x="4478119" y="-1745182"/>
              <a:ext cx="1594031" cy="18152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01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31203C-2C61-4F73-ACCB-F0A7CCA6FB79}"/>
                </a:ext>
              </a:extLst>
            </p:cNvPr>
            <p:cNvSpPr txBox="1"/>
            <p:nvPr/>
          </p:nvSpPr>
          <p:spPr>
            <a:xfrm>
              <a:off x="4478119" y="3164681"/>
              <a:ext cx="1594031" cy="18152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03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D434830-9438-49AB-B8D7-FCA947F7B177}"/>
                </a:ext>
              </a:extLst>
            </p:cNvPr>
            <p:cNvSpPr txBox="1"/>
            <p:nvPr/>
          </p:nvSpPr>
          <p:spPr>
            <a:xfrm>
              <a:off x="5577214" y="706704"/>
              <a:ext cx="1594031" cy="18152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02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ECEB125-6C06-4369-AA37-78A4F9D7B6E3}"/>
                </a:ext>
              </a:extLst>
            </p:cNvPr>
            <p:cNvSpPr txBox="1"/>
            <p:nvPr/>
          </p:nvSpPr>
          <p:spPr>
            <a:xfrm>
              <a:off x="5577216" y="5619611"/>
              <a:ext cx="1594031" cy="181525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04</a:t>
              </a:r>
            </a:p>
          </p:txBody>
        </p:sp>
        <p:sp>
          <p:nvSpPr>
            <p:cNvPr id="28" name="TextBox 31">
              <a:extLst>
                <a:ext uri="{FF2B5EF4-FFF2-40B4-BE49-F238E27FC236}">
                  <a16:creationId xmlns:a16="http://schemas.microsoft.com/office/drawing/2014/main" id="{90C02A4C-CDC9-4B22-AE2E-B62CE0BBB067}"/>
                </a:ext>
              </a:extLst>
            </p:cNvPr>
            <p:cNvSpPr txBox="1"/>
            <p:nvPr/>
          </p:nvSpPr>
          <p:spPr>
            <a:xfrm>
              <a:off x="6670347" y="-1313224"/>
              <a:ext cx="6241980" cy="1750425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G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Documento de enfoque para la evaluación de la PND de Acceso a Servicios de Salud.</a:t>
              </a:r>
            </a:p>
          </p:txBody>
        </p:sp>
        <p:sp>
          <p:nvSpPr>
            <p:cNvPr id="29" name="TextBox 35">
              <a:extLst>
                <a:ext uri="{FF2B5EF4-FFF2-40B4-BE49-F238E27FC236}">
                  <a16:creationId xmlns:a16="http://schemas.microsoft.com/office/drawing/2014/main" id="{521AE158-EDF6-45ED-8F63-419D36008985}"/>
                </a:ext>
              </a:extLst>
            </p:cNvPr>
            <p:cNvSpPr txBox="1"/>
            <p:nvPr/>
          </p:nvSpPr>
          <p:spPr>
            <a:xfrm>
              <a:off x="6538695" y="3960771"/>
              <a:ext cx="5372834" cy="713135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Participación EVALAC 2023</a:t>
              </a:r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id="{4BADC3E1-BDA4-4758-9AD0-F3B854625A48}"/>
                </a:ext>
              </a:extLst>
            </p:cNvPr>
            <p:cNvSpPr txBox="1"/>
            <p:nvPr/>
          </p:nvSpPr>
          <p:spPr>
            <a:xfrm>
              <a:off x="-587362" y="5625041"/>
              <a:ext cx="5900184" cy="226906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 anchor="b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Participación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s-GT" sz="1600" b="1" kern="0" dirty="0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National Evaluation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s-GT" sz="1600" b="1" kern="0" dirty="0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Capacity (NEC) Conference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s-GT" sz="1600" b="1" kern="0" dirty="0">
                  <a:solidFill>
                    <a:prstClr val="white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ITALIA </a:t>
              </a:r>
            </a:p>
          </p:txBody>
        </p:sp>
        <p:sp>
          <p:nvSpPr>
            <p:cNvPr id="31" name="Subtitle 2">
              <a:extLst>
                <a:ext uri="{FF2B5EF4-FFF2-40B4-BE49-F238E27FC236}">
                  <a16:creationId xmlns:a16="http://schemas.microsoft.com/office/drawing/2014/main" id="{2EBBD079-00A0-41DA-A25B-69578661433F}"/>
                </a:ext>
              </a:extLst>
            </p:cNvPr>
            <p:cNvSpPr txBox="1">
              <a:spLocks/>
            </p:cNvSpPr>
            <p:nvPr/>
          </p:nvSpPr>
          <p:spPr>
            <a:xfrm>
              <a:off x="223965" y="6656584"/>
              <a:ext cx="4417923" cy="1067948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087636" rtl="0" eaLnBrk="1" fontAlgn="auto" latinLnBrk="0" hangingPunct="1">
                <a:lnSpc>
                  <a:spcPts val="41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32" name="TextBox 41">
              <a:extLst>
                <a:ext uri="{FF2B5EF4-FFF2-40B4-BE49-F238E27FC236}">
                  <a16:creationId xmlns:a16="http://schemas.microsoft.com/office/drawing/2014/main" id="{68090943-5BEE-48CA-A393-ACD4B48286CF}"/>
                </a:ext>
              </a:extLst>
            </p:cNvPr>
            <p:cNvSpPr txBox="1"/>
            <p:nvPr/>
          </p:nvSpPr>
          <p:spPr>
            <a:xfrm>
              <a:off x="-403840" y="1128264"/>
              <a:ext cx="5692283" cy="777967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s-GT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“</a:t>
              </a:r>
              <a:r>
                <a:rPr kumimoji="0" lang="es-GT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Hablemos de Evaluación”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33" name="TextBox 1">
            <a:extLst>
              <a:ext uri="{FF2B5EF4-FFF2-40B4-BE49-F238E27FC236}">
                <a16:creationId xmlns:a16="http://schemas.microsoft.com/office/drawing/2014/main" id="{9076E4FE-B82F-49CD-8DCC-7101A41C5E58}"/>
              </a:ext>
            </a:extLst>
          </p:cNvPr>
          <p:cNvSpPr txBox="1"/>
          <p:nvPr/>
        </p:nvSpPr>
        <p:spPr>
          <a:xfrm>
            <a:off x="1247775" y="379217"/>
            <a:ext cx="9696450" cy="695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>
              <a:lnSpc>
                <a:spcPts val="5000"/>
              </a:lnSpc>
            </a:pPr>
            <a:r>
              <a:rPr lang="en-US" sz="3600" b="1" dirty="0">
                <a:solidFill>
                  <a:srgbClr val="0B0F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ASISTENCIA OVE/BID - SEGEPLAN AÑO 2023 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Freeform 12">
            <a:extLst>
              <a:ext uri="{FF2B5EF4-FFF2-40B4-BE49-F238E27FC236}">
                <a16:creationId xmlns:a16="http://schemas.microsoft.com/office/drawing/2014/main" id="{48AFB2F6-5948-4213-9895-D623C866E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741" y="1337079"/>
            <a:ext cx="649038" cy="523021"/>
          </a:xfrm>
          <a:custGeom>
            <a:avLst/>
            <a:gdLst>
              <a:gd name="T0" fmla="*/ 0 w 1565"/>
              <a:gd name="T1" fmla="*/ 451 h 1807"/>
              <a:gd name="T2" fmla="*/ 781 w 1565"/>
              <a:gd name="T3" fmla="*/ 0 h 1807"/>
              <a:gd name="T4" fmla="*/ 1564 w 1565"/>
              <a:gd name="T5" fmla="*/ 451 h 1807"/>
              <a:gd name="T6" fmla="*/ 1564 w 1565"/>
              <a:gd name="T7" fmla="*/ 1355 h 1807"/>
              <a:gd name="T8" fmla="*/ 781 w 1565"/>
              <a:gd name="T9" fmla="*/ 1806 h 1807"/>
              <a:gd name="T10" fmla="*/ 0 w 1565"/>
              <a:gd name="T11" fmla="*/ 1355 h 1807"/>
              <a:gd name="T12" fmla="*/ 0 w 1565"/>
              <a:gd name="T13" fmla="*/ 451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5" h="1807">
                <a:moveTo>
                  <a:pt x="0" y="451"/>
                </a:moveTo>
                <a:lnTo>
                  <a:pt x="781" y="0"/>
                </a:lnTo>
                <a:lnTo>
                  <a:pt x="1564" y="451"/>
                </a:lnTo>
                <a:lnTo>
                  <a:pt x="1564" y="1355"/>
                </a:lnTo>
                <a:lnTo>
                  <a:pt x="781" y="1806"/>
                </a:lnTo>
                <a:lnTo>
                  <a:pt x="0" y="1355"/>
                </a:lnTo>
                <a:lnTo>
                  <a:pt x="0" y="451"/>
                </a:lnTo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5555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id="{15447465-0D7A-4032-8019-E1EEB583CE9B}"/>
              </a:ext>
            </a:extLst>
          </p:cNvPr>
          <p:cNvSpPr txBox="1"/>
          <p:nvPr/>
        </p:nvSpPr>
        <p:spPr>
          <a:xfrm>
            <a:off x="2215388" y="700028"/>
            <a:ext cx="8016869" cy="681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>
              <a:lnSpc>
                <a:spcPts val="5000"/>
              </a:lnSpc>
            </a:pPr>
            <a:r>
              <a:rPr lang="en-US" sz="3200" b="1" dirty="0">
                <a:solidFill>
                  <a:srgbClr val="0B0F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ASISTENCIA OVE/BID – SEGEPLAN AÑO 2024 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75776A24-ED12-4406-A376-02CFD0FB69EF}"/>
              </a:ext>
            </a:extLst>
          </p:cNvPr>
          <p:cNvGrpSpPr/>
          <p:nvPr/>
        </p:nvGrpSpPr>
        <p:grpSpPr>
          <a:xfrm>
            <a:off x="1588654" y="1381625"/>
            <a:ext cx="7754471" cy="4293577"/>
            <a:chOff x="5530360" y="2389271"/>
            <a:chExt cx="13316931" cy="10567611"/>
          </a:xfrm>
        </p:grpSpPr>
        <p:sp>
          <p:nvSpPr>
            <p:cNvPr id="36" name="Freeform 1">
              <a:extLst>
                <a:ext uri="{FF2B5EF4-FFF2-40B4-BE49-F238E27FC236}">
                  <a16:creationId xmlns:a16="http://schemas.microsoft.com/office/drawing/2014/main" id="{3D25D67B-3EAF-4CE6-9250-363736763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1205" y="5464336"/>
              <a:ext cx="2012569" cy="587130"/>
            </a:xfrm>
            <a:custGeom>
              <a:avLst/>
              <a:gdLst>
                <a:gd name="T0" fmla="*/ 2826 w 2827"/>
                <a:gd name="T1" fmla="*/ 823 h 824"/>
                <a:gd name="T2" fmla="*/ 0 w 2827"/>
                <a:gd name="T3" fmla="*/ 823 h 824"/>
                <a:gd name="T4" fmla="*/ 0 w 2827"/>
                <a:gd name="T5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7" h="824">
                  <a:moveTo>
                    <a:pt x="2826" y="823"/>
                  </a:moveTo>
                  <a:lnTo>
                    <a:pt x="0" y="823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Freeform 2">
              <a:extLst>
                <a:ext uri="{FF2B5EF4-FFF2-40B4-BE49-F238E27FC236}">
                  <a16:creationId xmlns:a16="http://schemas.microsoft.com/office/drawing/2014/main" id="{2052B20D-1334-4A4C-B793-518B219A8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4214" y="7369951"/>
              <a:ext cx="2524347" cy="587130"/>
            </a:xfrm>
            <a:custGeom>
              <a:avLst/>
              <a:gdLst>
                <a:gd name="T0" fmla="*/ 0 w 3545"/>
                <a:gd name="T1" fmla="*/ 823 h 824"/>
                <a:gd name="T2" fmla="*/ 3544 w 3545"/>
                <a:gd name="T3" fmla="*/ 823 h 824"/>
                <a:gd name="T4" fmla="*/ 3544 w 3545"/>
                <a:gd name="T5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5" h="824">
                  <a:moveTo>
                    <a:pt x="0" y="823"/>
                  </a:moveTo>
                  <a:lnTo>
                    <a:pt x="3544" y="823"/>
                  </a:lnTo>
                  <a:lnTo>
                    <a:pt x="3544" y="0"/>
                  </a:lnTo>
                </a:path>
              </a:pathLst>
            </a:custGeom>
            <a:noFill/>
            <a:ln w="38100" cap="flat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Freeform 3">
              <a:extLst>
                <a:ext uri="{FF2B5EF4-FFF2-40B4-BE49-F238E27FC236}">
                  <a16:creationId xmlns:a16="http://schemas.microsoft.com/office/drawing/2014/main" id="{3E79F7BB-A031-400B-9CB5-6C060B544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1205" y="9235850"/>
              <a:ext cx="2012569" cy="587131"/>
            </a:xfrm>
            <a:custGeom>
              <a:avLst/>
              <a:gdLst>
                <a:gd name="T0" fmla="*/ 2826 w 2827"/>
                <a:gd name="T1" fmla="*/ 823 h 824"/>
                <a:gd name="T2" fmla="*/ 0 w 2827"/>
                <a:gd name="T3" fmla="*/ 823 h 824"/>
                <a:gd name="T4" fmla="*/ 0 w 2827"/>
                <a:gd name="T5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7" h="824">
                  <a:moveTo>
                    <a:pt x="2826" y="823"/>
                  </a:moveTo>
                  <a:lnTo>
                    <a:pt x="0" y="823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Freeform 4">
              <a:extLst>
                <a:ext uri="{FF2B5EF4-FFF2-40B4-BE49-F238E27FC236}">
                  <a16:creationId xmlns:a16="http://schemas.microsoft.com/office/drawing/2014/main" id="{2ED9DF90-2ACC-4ED1-89D1-78C7D5F01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44214" y="11107836"/>
              <a:ext cx="2524347" cy="587131"/>
            </a:xfrm>
            <a:custGeom>
              <a:avLst/>
              <a:gdLst>
                <a:gd name="T0" fmla="*/ 0 w 3545"/>
                <a:gd name="T1" fmla="*/ 822 h 823"/>
                <a:gd name="T2" fmla="*/ 3544 w 3545"/>
                <a:gd name="T3" fmla="*/ 822 h 823"/>
                <a:gd name="T4" fmla="*/ 3544 w 3545"/>
                <a:gd name="T5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5" h="823">
                  <a:moveTo>
                    <a:pt x="0" y="822"/>
                  </a:moveTo>
                  <a:lnTo>
                    <a:pt x="3544" y="822"/>
                  </a:lnTo>
                  <a:lnTo>
                    <a:pt x="3544" y="0"/>
                  </a:lnTo>
                </a:path>
              </a:pathLst>
            </a:custGeom>
            <a:noFill/>
            <a:ln w="38100" cap="flat">
              <a:solidFill>
                <a:srgbClr val="FFFFFF">
                  <a:lumMod val="85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543A3BF-9620-4AB4-B3C6-128FF900B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5174" y="10426256"/>
              <a:ext cx="5862125" cy="2530626"/>
            </a:xfrm>
            <a:prstGeom prst="roundRect">
              <a:avLst>
                <a:gd name="adj" fmla="val 5925"/>
              </a:avLst>
            </a:prstGeom>
            <a:solidFill>
              <a:srgbClr val="7030A0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2FEBB45F-0C3A-4D9F-8B94-BFC70B677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4342" y="6689187"/>
              <a:ext cx="5862125" cy="2530626"/>
            </a:xfrm>
            <a:prstGeom prst="roundRect">
              <a:avLst>
                <a:gd name="adj" fmla="val 592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B7FA7968-6199-4EC5-853D-9869E4645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5174" y="2923283"/>
              <a:ext cx="5862125" cy="2530626"/>
            </a:xfrm>
            <a:prstGeom prst="roundRect">
              <a:avLst>
                <a:gd name="adj" fmla="val 5925"/>
              </a:avLst>
            </a:prstGeom>
            <a:solidFill>
              <a:srgbClr val="002060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D4A1CAD5-C541-4E53-A5F7-FCD79ADDF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6679" y="4770657"/>
              <a:ext cx="5862125" cy="2530626"/>
            </a:xfrm>
            <a:prstGeom prst="roundRect">
              <a:avLst>
                <a:gd name="adj" fmla="val 592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D5575F1F-F1D8-4122-A830-61513DA35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36679" y="8554527"/>
              <a:ext cx="5862125" cy="2530626"/>
            </a:xfrm>
            <a:prstGeom prst="roundRect">
              <a:avLst>
                <a:gd name="adj" fmla="val 592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45" name="Freeform 23">
              <a:extLst>
                <a:ext uri="{FF2B5EF4-FFF2-40B4-BE49-F238E27FC236}">
                  <a16:creationId xmlns:a16="http://schemas.microsoft.com/office/drawing/2014/main" id="{9CF65324-E21D-46C0-8481-FE5A7897C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083007" y="3182310"/>
              <a:ext cx="2295145" cy="2012569"/>
            </a:xfrm>
            <a:prstGeom prst="round2SameRect">
              <a:avLst>
                <a:gd name="adj1" fmla="val 15700"/>
                <a:gd name="adj2" fmla="val 0"/>
              </a:avLst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46" name="Freeform 23">
              <a:extLst>
                <a:ext uri="{FF2B5EF4-FFF2-40B4-BE49-F238E27FC236}">
                  <a16:creationId xmlns:a16="http://schemas.microsoft.com/office/drawing/2014/main" id="{CCA6EE14-293B-48D5-A2EF-C6BC95D0D6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083006" y="6947397"/>
              <a:ext cx="2295145" cy="2012569"/>
            </a:xfrm>
            <a:prstGeom prst="round2SameRect">
              <a:avLst>
                <a:gd name="adj1" fmla="val 15700"/>
                <a:gd name="adj2" fmla="val 0"/>
              </a:avLst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47" name="Freeform 23">
              <a:extLst>
                <a:ext uri="{FF2B5EF4-FFF2-40B4-BE49-F238E27FC236}">
                  <a16:creationId xmlns:a16="http://schemas.microsoft.com/office/drawing/2014/main" id="{44853FA0-9788-475E-87C1-3AFAE1D8D8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414704" y="8813553"/>
              <a:ext cx="2295145" cy="2012571"/>
            </a:xfrm>
            <a:prstGeom prst="round2SameRect">
              <a:avLst>
                <a:gd name="adj1" fmla="val 15700"/>
                <a:gd name="adj2" fmla="val 0"/>
              </a:avLst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48" name="Freeform 23">
              <a:extLst>
                <a:ext uri="{FF2B5EF4-FFF2-40B4-BE49-F238E27FC236}">
                  <a16:creationId xmlns:a16="http://schemas.microsoft.com/office/drawing/2014/main" id="{C33A7972-A960-4BCE-BE7A-DAA81E5E14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2414705" y="5029685"/>
              <a:ext cx="2295145" cy="2012570"/>
            </a:xfrm>
            <a:prstGeom prst="round2SameRect">
              <a:avLst>
                <a:gd name="adj1" fmla="val 15700"/>
                <a:gd name="adj2" fmla="val 0"/>
              </a:avLst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49" name="Freeform 23">
              <a:extLst>
                <a:ext uri="{FF2B5EF4-FFF2-40B4-BE49-F238E27FC236}">
                  <a16:creationId xmlns:a16="http://schemas.microsoft.com/office/drawing/2014/main" id="{A3749354-39F1-4271-94BD-8F180C3520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083005" y="10685283"/>
              <a:ext cx="2295145" cy="2012569"/>
            </a:xfrm>
            <a:prstGeom prst="round2SameRect">
              <a:avLst>
                <a:gd name="adj1" fmla="val 15700"/>
                <a:gd name="adj2" fmla="val 0"/>
              </a:avLst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50" name="Freeform 7">
              <a:extLst>
                <a:ext uri="{FF2B5EF4-FFF2-40B4-BE49-F238E27FC236}">
                  <a16:creationId xmlns:a16="http://schemas.microsoft.com/office/drawing/2014/main" id="{C76A143A-0A15-4252-8A35-234610C56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2687" y="4142507"/>
              <a:ext cx="1114604" cy="1287291"/>
            </a:xfrm>
            <a:custGeom>
              <a:avLst/>
              <a:gdLst>
                <a:gd name="T0" fmla="*/ 0 w 1565"/>
                <a:gd name="T1" fmla="*/ 451 h 1807"/>
                <a:gd name="T2" fmla="*/ 782 w 1565"/>
                <a:gd name="T3" fmla="*/ 0 h 1807"/>
                <a:gd name="T4" fmla="*/ 1564 w 1565"/>
                <a:gd name="T5" fmla="*/ 451 h 1807"/>
                <a:gd name="T6" fmla="*/ 1564 w 1565"/>
                <a:gd name="T7" fmla="*/ 1355 h 1807"/>
                <a:gd name="T8" fmla="*/ 782 w 1565"/>
                <a:gd name="T9" fmla="*/ 1806 h 1807"/>
                <a:gd name="T10" fmla="*/ 0 w 1565"/>
                <a:gd name="T11" fmla="*/ 1355 h 1807"/>
                <a:gd name="T12" fmla="*/ 0 w 1565"/>
                <a:gd name="T13" fmla="*/ 451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5" h="1807">
                  <a:moveTo>
                    <a:pt x="0" y="451"/>
                  </a:moveTo>
                  <a:lnTo>
                    <a:pt x="782" y="0"/>
                  </a:lnTo>
                  <a:lnTo>
                    <a:pt x="1564" y="451"/>
                  </a:lnTo>
                  <a:lnTo>
                    <a:pt x="1564" y="1355"/>
                  </a:lnTo>
                  <a:lnTo>
                    <a:pt x="782" y="1806"/>
                  </a:lnTo>
                  <a:lnTo>
                    <a:pt x="0" y="1355"/>
                  </a:lnTo>
                  <a:lnTo>
                    <a:pt x="0" y="451"/>
                  </a:lnTo>
                </a:path>
              </a:pathLst>
            </a:cu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9BA65BE5-AC7E-4161-B9C1-765E01E87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4210" y="4362288"/>
              <a:ext cx="734698" cy="847729"/>
            </a:xfrm>
            <a:custGeom>
              <a:avLst/>
              <a:gdLst>
                <a:gd name="T0" fmla="*/ 0 w 1031"/>
                <a:gd name="T1" fmla="*/ 298 h 1190"/>
                <a:gd name="T2" fmla="*/ 515 w 1031"/>
                <a:gd name="T3" fmla="*/ 0 h 1190"/>
                <a:gd name="T4" fmla="*/ 1030 w 1031"/>
                <a:gd name="T5" fmla="*/ 298 h 1190"/>
                <a:gd name="T6" fmla="*/ 1030 w 1031"/>
                <a:gd name="T7" fmla="*/ 892 h 1190"/>
                <a:gd name="T8" fmla="*/ 515 w 1031"/>
                <a:gd name="T9" fmla="*/ 1189 h 1190"/>
                <a:gd name="T10" fmla="*/ 0 w 1031"/>
                <a:gd name="T11" fmla="*/ 892 h 1190"/>
                <a:gd name="T12" fmla="*/ 0 w 1031"/>
                <a:gd name="T13" fmla="*/ 29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0">
                  <a:moveTo>
                    <a:pt x="0" y="298"/>
                  </a:moveTo>
                  <a:lnTo>
                    <a:pt x="515" y="0"/>
                  </a:lnTo>
                  <a:lnTo>
                    <a:pt x="1030" y="298"/>
                  </a:lnTo>
                  <a:lnTo>
                    <a:pt x="1030" y="892"/>
                  </a:lnTo>
                  <a:lnTo>
                    <a:pt x="515" y="1189"/>
                  </a:lnTo>
                  <a:lnTo>
                    <a:pt x="0" y="892"/>
                  </a:lnTo>
                  <a:lnTo>
                    <a:pt x="0" y="29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DBF26847-9378-49D7-9E84-6973A4698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3528" y="4246117"/>
              <a:ext cx="936064" cy="1080071"/>
            </a:xfrm>
            <a:custGeom>
              <a:avLst/>
              <a:gdLst>
                <a:gd name="T0" fmla="*/ 0 w 1031"/>
                <a:gd name="T1" fmla="*/ 298 h 1190"/>
                <a:gd name="T2" fmla="*/ 515 w 1031"/>
                <a:gd name="T3" fmla="*/ 0 h 1190"/>
                <a:gd name="T4" fmla="*/ 1030 w 1031"/>
                <a:gd name="T5" fmla="*/ 298 h 1190"/>
                <a:gd name="T6" fmla="*/ 1030 w 1031"/>
                <a:gd name="T7" fmla="*/ 892 h 1190"/>
                <a:gd name="T8" fmla="*/ 515 w 1031"/>
                <a:gd name="T9" fmla="*/ 1189 h 1190"/>
                <a:gd name="T10" fmla="*/ 0 w 1031"/>
                <a:gd name="T11" fmla="*/ 892 h 1190"/>
                <a:gd name="T12" fmla="*/ 0 w 1031"/>
                <a:gd name="T13" fmla="*/ 29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0">
                  <a:moveTo>
                    <a:pt x="0" y="298"/>
                  </a:moveTo>
                  <a:lnTo>
                    <a:pt x="515" y="0"/>
                  </a:lnTo>
                  <a:lnTo>
                    <a:pt x="1030" y="298"/>
                  </a:lnTo>
                  <a:lnTo>
                    <a:pt x="1030" y="892"/>
                  </a:lnTo>
                  <a:lnTo>
                    <a:pt x="515" y="1189"/>
                  </a:lnTo>
                  <a:lnTo>
                    <a:pt x="0" y="892"/>
                  </a:lnTo>
                  <a:lnTo>
                    <a:pt x="0" y="298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53" name="Freeform 12">
              <a:extLst>
                <a:ext uri="{FF2B5EF4-FFF2-40B4-BE49-F238E27FC236}">
                  <a16:creationId xmlns:a16="http://schemas.microsoft.com/office/drawing/2014/main" id="{DB7AC6B3-EF88-48C0-AC01-F35473046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2338" y="6035563"/>
              <a:ext cx="1114607" cy="1287291"/>
            </a:xfrm>
            <a:custGeom>
              <a:avLst/>
              <a:gdLst>
                <a:gd name="T0" fmla="*/ 0 w 1565"/>
                <a:gd name="T1" fmla="*/ 451 h 1807"/>
                <a:gd name="T2" fmla="*/ 781 w 1565"/>
                <a:gd name="T3" fmla="*/ 0 h 1807"/>
                <a:gd name="T4" fmla="*/ 1564 w 1565"/>
                <a:gd name="T5" fmla="*/ 451 h 1807"/>
                <a:gd name="T6" fmla="*/ 1564 w 1565"/>
                <a:gd name="T7" fmla="*/ 1355 h 1807"/>
                <a:gd name="T8" fmla="*/ 781 w 1565"/>
                <a:gd name="T9" fmla="*/ 1806 h 1807"/>
                <a:gd name="T10" fmla="*/ 0 w 1565"/>
                <a:gd name="T11" fmla="*/ 1355 h 1807"/>
                <a:gd name="T12" fmla="*/ 0 w 1565"/>
                <a:gd name="T13" fmla="*/ 451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5" h="1807">
                  <a:moveTo>
                    <a:pt x="0" y="451"/>
                  </a:moveTo>
                  <a:lnTo>
                    <a:pt x="781" y="0"/>
                  </a:lnTo>
                  <a:lnTo>
                    <a:pt x="1564" y="451"/>
                  </a:lnTo>
                  <a:lnTo>
                    <a:pt x="1564" y="1355"/>
                  </a:lnTo>
                  <a:lnTo>
                    <a:pt x="781" y="1806"/>
                  </a:lnTo>
                  <a:lnTo>
                    <a:pt x="0" y="1355"/>
                  </a:lnTo>
                  <a:lnTo>
                    <a:pt x="0" y="451"/>
                  </a:lnTo>
                </a:path>
              </a:pathLst>
            </a:cu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545FB0C9-9893-4912-8D2B-1B959B85C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3181" y="6139173"/>
              <a:ext cx="936064" cy="1080071"/>
            </a:xfrm>
            <a:custGeom>
              <a:avLst/>
              <a:gdLst>
                <a:gd name="T0" fmla="*/ 0 w 1031"/>
                <a:gd name="T1" fmla="*/ 297 h 1190"/>
                <a:gd name="T2" fmla="*/ 515 w 1031"/>
                <a:gd name="T3" fmla="*/ 0 h 1190"/>
                <a:gd name="T4" fmla="*/ 1030 w 1031"/>
                <a:gd name="T5" fmla="*/ 297 h 1190"/>
                <a:gd name="T6" fmla="*/ 1030 w 1031"/>
                <a:gd name="T7" fmla="*/ 891 h 1190"/>
                <a:gd name="T8" fmla="*/ 515 w 1031"/>
                <a:gd name="T9" fmla="*/ 1189 h 1190"/>
                <a:gd name="T10" fmla="*/ 0 w 1031"/>
                <a:gd name="T11" fmla="*/ 891 h 1190"/>
                <a:gd name="T12" fmla="*/ 0 w 1031"/>
                <a:gd name="T13" fmla="*/ 29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0">
                  <a:moveTo>
                    <a:pt x="0" y="297"/>
                  </a:moveTo>
                  <a:lnTo>
                    <a:pt x="515" y="0"/>
                  </a:lnTo>
                  <a:lnTo>
                    <a:pt x="1030" y="297"/>
                  </a:lnTo>
                  <a:lnTo>
                    <a:pt x="1030" y="891"/>
                  </a:lnTo>
                  <a:lnTo>
                    <a:pt x="515" y="1189"/>
                  </a:lnTo>
                  <a:lnTo>
                    <a:pt x="0" y="891"/>
                  </a:lnTo>
                  <a:lnTo>
                    <a:pt x="0" y="297"/>
                  </a:lnTo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8C018DF6-2660-4582-A2C7-E4E9E624A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063" y="2389271"/>
              <a:ext cx="936064" cy="1080071"/>
            </a:xfrm>
            <a:custGeom>
              <a:avLst/>
              <a:gdLst>
                <a:gd name="T0" fmla="*/ 0 w 1031"/>
                <a:gd name="T1" fmla="*/ 297 h 1190"/>
                <a:gd name="T2" fmla="*/ 515 w 1031"/>
                <a:gd name="T3" fmla="*/ 0 h 1190"/>
                <a:gd name="T4" fmla="*/ 1030 w 1031"/>
                <a:gd name="T5" fmla="*/ 297 h 1190"/>
                <a:gd name="T6" fmla="*/ 1030 w 1031"/>
                <a:gd name="T7" fmla="*/ 892 h 1190"/>
                <a:gd name="T8" fmla="*/ 515 w 1031"/>
                <a:gd name="T9" fmla="*/ 1189 h 1190"/>
                <a:gd name="T10" fmla="*/ 0 w 1031"/>
                <a:gd name="T11" fmla="*/ 892 h 1190"/>
                <a:gd name="T12" fmla="*/ 0 w 1031"/>
                <a:gd name="T13" fmla="*/ 29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0">
                  <a:moveTo>
                    <a:pt x="0" y="297"/>
                  </a:moveTo>
                  <a:lnTo>
                    <a:pt x="515" y="0"/>
                  </a:lnTo>
                  <a:lnTo>
                    <a:pt x="1030" y="297"/>
                  </a:lnTo>
                  <a:lnTo>
                    <a:pt x="1030" y="892"/>
                  </a:lnTo>
                  <a:lnTo>
                    <a:pt x="515" y="1189"/>
                  </a:lnTo>
                  <a:lnTo>
                    <a:pt x="0" y="892"/>
                  </a:lnTo>
                  <a:lnTo>
                    <a:pt x="0" y="297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56" name="Freeform 20">
              <a:extLst>
                <a:ext uri="{FF2B5EF4-FFF2-40B4-BE49-F238E27FC236}">
                  <a16:creationId xmlns:a16="http://schemas.microsoft.com/office/drawing/2014/main" id="{4674D45B-D099-4785-BA77-19ECD8FAE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2687" y="7914022"/>
              <a:ext cx="1114604" cy="1287291"/>
            </a:xfrm>
            <a:custGeom>
              <a:avLst/>
              <a:gdLst>
                <a:gd name="T0" fmla="*/ 0 w 1565"/>
                <a:gd name="T1" fmla="*/ 451 h 1806"/>
                <a:gd name="T2" fmla="*/ 782 w 1565"/>
                <a:gd name="T3" fmla="*/ 0 h 1806"/>
                <a:gd name="T4" fmla="*/ 1564 w 1565"/>
                <a:gd name="T5" fmla="*/ 451 h 1806"/>
                <a:gd name="T6" fmla="*/ 1564 w 1565"/>
                <a:gd name="T7" fmla="*/ 1353 h 1806"/>
                <a:gd name="T8" fmla="*/ 782 w 1565"/>
                <a:gd name="T9" fmla="*/ 1805 h 1806"/>
                <a:gd name="T10" fmla="*/ 0 w 1565"/>
                <a:gd name="T11" fmla="*/ 1353 h 1806"/>
                <a:gd name="T12" fmla="*/ 0 w 1565"/>
                <a:gd name="T13" fmla="*/ 451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5" h="1806">
                  <a:moveTo>
                    <a:pt x="0" y="451"/>
                  </a:moveTo>
                  <a:lnTo>
                    <a:pt x="782" y="0"/>
                  </a:lnTo>
                  <a:lnTo>
                    <a:pt x="1564" y="451"/>
                  </a:lnTo>
                  <a:lnTo>
                    <a:pt x="1564" y="1353"/>
                  </a:lnTo>
                  <a:lnTo>
                    <a:pt x="782" y="1805"/>
                  </a:lnTo>
                  <a:lnTo>
                    <a:pt x="0" y="1353"/>
                  </a:lnTo>
                  <a:lnTo>
                    <a:pt x="0" y="451"/>
                  </a:lnTo>
                </a:path>
              </a:pathLst>
            </a:cu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74A94BEC-4DD4-481E-98ED-82B81EA34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3528" y="8017632"/>
              <a:ext cx="936064" cy="1080071"/>
            </a:xfrm>
            <a:custGeom>
              <a:avLst/>
              <a:gdLst>
                <a:gd name="T0" fmla="*/ 0 w 1031"/>
                <a:gd name="T1" fmla="*/ 297 h 1191"/>
                <a:gd name="T2" fmla="*/ 515 w 1031"/>
                <a:gd name="T3" fmla="*/ 0 h 1191"/>
                <a:gd name="T4" fmla="*/ 1030 w 1031"/>
                <a:gd name="T5" fmla="*/ 297 h 1191"/>
                <a:gd name="T6" fmla="*/ 1030 w 1031"/>
                <a:gd name="T7" fmla="*/ 892 h 1191"/>
                <a:gd name="T8" fmla="*/ 515 w 1031"/>
                <a:gd name="T9" fmla="*/ 1190 h 1191"/>
                <a:gd name="T10" fmla="*/ 0 w 1031"/>
                <a:gd name="T11" fmla="*/ 892 h 1191"/>
                <a:gd name="T12" fmla="*/ 0 w 1031"/>
                <a:gd name="T13" fmla="*/ 29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1">
                  <a:moveTo>
                    <a:pt x="0" y="297"/>
                  </a:moveTo>
                  <a:lnTo>
                    <a:pt x="515" y="0"/>
                  </a:lnTo>
                  <a:lnTo>
                    <a:pt x="1030" y="297"/>
                  </a:lnTo>
                  <a:lnTo>
                    <a:pt x="1030" y="892"/>
                  </a:lnTo>
                  <a:lnTo>
                    <a:pt x="515" y="1190"/>
                  </a:lnTo>
                  <a:lnTo>
                    <a:pt x="0" y="892"/>
                  </a:lnTo>
                  <a:lnTo>
                    <a:pt x="0" y="297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 useBgFill="1">
          <p:nvSpPr>
            <p:cNvPr id="58" name="Freeform 24">
              <a:extLst>
                <a:ext uri="{FF2B5EF4-FFF2-40B4-BE49-F238E27FC236}">
                  <a16:creationId xmlns:a16="http://schemas.microsoft.com/office/drawing/2014/main" id="{74F66F98-E819-4F11-B80A-53C59C4B2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0360" y="9782868"/>
              <a:ext cx="1114604" cy="1287291"/>
            </a:xfrm>
            <a:custGeom>
              <a:avLst/>
              <a:gdLst>
                <a:gd name="T0" fmla="*/ 0 w 1565"/>
                <a:gd name="T1" fmla="*/ 452 h 1807"/>
                <a:gd name="T2" fmla="*/ 782 w 1565"/>
                <a:gd name="T3" fmla="*/ 0 h 1807"/>
                <a:gd name="T4" fmla="*/ 1564 w 1565"/>
                <a:gd name="T5" fmla="*/ 452 h 1807"/>
                <a:gd name="T6" fmla="*/ 1564 w 1565"/>
                <a:gd name="T7" fmla="*/ 1354 h 1807"/>
                <a:gd name="T8" fmla="*/ 782 w 1565"/>
                <a:gd name="T9" fmla="*/ 1806 h 1807"/>
                <a:gd name="T10" fmla="*/ 0 w 1565"/>
                <a:gd name="T11" fmla="*/ 1354 h 1807"/>
                <a:gd name="T12" fmla="*/ 0 w 1565"/>
                <a:gd name="T13" fmla="*/ 452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5" h="1807">
                  <a:moveTo>
                    <a:pt x="0" y="452"/>
                  </a:moveTo>
                  <a:lnTo>
                    <a:pt x="782" y="0"/>
                  </a:lnTo>
                  <a:lnTo>
                    <a:pt x="1564" y="452"/>
                  </a:lnTo>
                  <a:lnTo>
                    <a:pt x="1564" y="1354"/>
                  </a:lnTo>
                  <a:lnTo>
                    <a:pt x="782" y="1806"/>
                  </a:lnTo>
                  <a:lnTo>
                    <a:pt x="0" y="1354"/>
                  </a:lnTo>
                  <a:lnTo>
                    <a:pt x="0" y="452"/>
                  </a:lnTo>
                </a:path>
              </a:pathLst>
            </a:cu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5555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id="{1567CDDC-CE2C-465A-A4D5-12E9EE959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063" y="9883339"/>
              <a:ext cx="936064" cy="1080071"/>
            </a:xfrm>
            <a:custGeom>
              <a:avLst/>
              <a:gdLst>
                <a:gd name="T0" fmla="*/ 0 w 1031"/>
                <a:gd name="T1" fmla="*/ 297 h 1190"/>
                <a:gd name="T2" fmla="*/ 515 w 1031"/>
                <a:gd name="T3" fmla="*/ 0 h 1190"/>
                <a:gd name="T4" fmla="*/ 1030 w 1031"/>
                <a:gd name="T5" fmla="*/ 297 h 1190"/>
                <a:gd name="T6" fmla="*/ 1030 w 1031"/>
                <a:gd name="T7" fmla="*/ 892 h 1190"/>
                <a:gd name="T8" fmla="*/ 515 w 1031"/>
                <a:gd name="T9" fmla="*/ 1189 h 1190"/>
                <a:gd name="T10" fmla="*/ 0 w 1031"/>
                <a:gd name="T11" fmla="*/ 892 h 1190"/>
                <a:gd name="T12" fmla="*/ 0 w 1031"/>
                <a:gd name="T13" fmla="*/ 29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1" h="1190">
                  <a:moveTo>
                    <a:pt x="0" y="297"/>
                  </a:moveTo>
                  <a:lnTo>
                    <a:pt x="515" y="0"/>
                  </a:lnTo>
                  <a:lnTo>
                    <a:pt x="1030" y="297"/>
                  </a:lnTo>
                  <a:lnTo>
                    <a:pt x="1030" y="892"/>
                  </a:lnTo>
                  <a:lnTo>
                    <a:pt x="515" y="1189"/>
                  </a:lnTo>
                  <a:lnTo>
                    <a:pt x="0" y="892"/>
                  </a:lnTo>
                  <a:lnTo>
                    <a:pt x="0" y="297"/>
                  </a:lnTo>
                </a:path>
              </a:pathLst>
            </a:custGeom>
            <a:solidFill>
              <a:srgbClr val="7030A0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TextBox 40">
              <a:extLst>
                <a:ext uri="{FF2B5EF4-FFF2-40B4-BE49-F238E27FC236}">
                  <a16:creationId xmlns:a16="http://schemas.microsoft.com/office/drawing/2014/main" id="{0F392314-7C6A-4A71-AB83-551782E6B3D2}"/>
                </a:ext>
              </a:extLst>
            </p:cNvPr>
            <p:cNvSpPr txBox="1"/>
            <p:nvPr/>
          </p:nvSpPr>
          <p:spPr>
            <a:xfrm>
              <a:off x="13268820" y="5614829"/>
              <a:ext cx="586912" cy="68176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  <p:sp>
          <p:nvSpPr>
            <p:cNvPr id="61" name="TextBox 44">
              <a:extLst>
                <a:ext uri="{FF2B5EF4-FFF2-40B4-BE49-F238E27FC236}">
                  <a16:creationId xmlns:a16="http://schemas.microsoft.com/office/drawing/2014/main" id="{4BB08C52-1466-468D-99EB-6E7D388D0DF3}"/>
                </a:ext>
              </a:extLst>
            </p:cNvPr>
            <p:cNvSpPr txBox="1"/>
            <p:nvPr/>
          </p:nvSpPr>
          <p:spPr>
            <a:xfrm>
              <a:off x="13268820" y="9398697"/>
              <a:ext cx="586912" cy="68176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547A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  <p:sp>
          <p:nvSpPr>
            <p:cNvPr id="62" name="TextBox 47">
              <a:extLst>
                <a:ext uri="{FF2B5EF4-FFF2-40B4-BE49-F238E27FC236}">
                  <a16:creationId xmlns:a16="http://schemas.microsoft.com/office/drawing/2014/main" id="{3C538836-DEBD-4ACB-A460-E12416810332}"/>
                </a:ext>
              </a:extLst>
            </p:cNvPr>
            <p:cNvSpPr txBox="1"/>
            <p:nvPr/>
          </p:nvSpPr>
          <p:spPr>
            <a:xfrm>
              <a:off x="6937121" y="7532540"/>
              <a:ext cx="586912" cy="68176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1264C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  <p:sp>
          <p:nvSpPr>
            <p:cNvPr id="63" name="TextBox 50">
              <a:extLst>
                <a:ext uri="{FF2B5EF4-FFF2-40B4-BE49-F238E27FC236}">
                  <a16:creationId xmlns:a16="http://schemas.microsoft.com/office/drawing/2014/main" id="{DAF210F3-0ABE-4EB5-A381-F090F9013810}"/>
                </a:ext>
              </a:extLst>
            </p:cNvPr>
            <p:cNvSpPr txBox="1"/>
            <p:nvPr/>
          </p:nvSpPr>
          <p:spPr>
            <a:xfrm>
              <a:off x="6937121" y="11270424"/>
              <a:ext cx="586912" cy="68176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153789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05</a:t>
              </a:r>
            </a:p>
          </p:txBody>
        </p:sp>
        <p:sp>
          <p:nvSpPr>
            <p:cNvPr id="64" name="TextBox 53">
              <a:extLst>
                <a:ext uri="{FF2B5EF4-FFF2-40B4-BE49-F238E27FC236}">
                  <a16:creationId xmlns:a16="http://schemas.microsoft.com/office/drawing/2014/main" id="{C147284B-C41F-499A-A2CE-DEEFA2264446}"/>
                </a:ext>
              </a:extLst>
            </p:cNvPr>
            <p:cNvSpPr txBox="1"/>
            <p:nvPr/>
          </p:nvSpPr>
          <p:spPr>
            <a:xfrm>
              <a:off x="6937121" y="3770277"/>
              <a:ext cx="586912" cy="68176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0" marR="0" lvl="0" indent="0" algn="ctr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  <p:sp>
          <p:nvSpPr>
            <p:cNvPr id="65" name="TextBox 58">
              <a:extLst>
                <a:ext uri="{FF2B5EF4-FFF2-40B4-BE49-F238E27FC236}">
                  <a16:creationId xmlns:a16="http://schemas.microsoft.com/office/drawing/2014/main" id="{270A98D2-9902-42DD-BB8E-5788A4BF1D5B}"/>
                </a:ext>
              </a:extLst>
            </p:cNvPr>
            <p:cNvSpPr txBox="1"/>
            <p:nvPr/>
          </p:nvSpPr>
          <p:spPr>
            <a:xfrm>
              <a:off x="8505344" y="3107002"/>
              <a:ext cx="3242639" cy="2123721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marL="0" marR="0" lvl="0" indent="0" algn="just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Plan de trabajo para el fortalecimiento del SINSE con la incorporación de Clear Lac. </a:t>
              </a:r>
            </a:p>
          </p:txBody>
        </p:sp>
        <p:sp>
          <p:nvSpPr>
            <p:cNvPr id="66" name="TextBox 62">
              <a:extLst>
                <a:ext uri="{FF2B5EF4-FFF2-40B4-BE49-F238E27FC236}">
                  <a16:creationId xmlns:a16="http://schemas.microsoft.com/office/drawing/2014/main" id="{E3DD9802-77A4-4C45-B3CD-29965CB876B9}"/>
                </a:ext>
              </a:extLst>
            </p:cNvPr>
            <p:cNvSpPr txBox="1"/>
            <p:nvPr/>
          </p:nvSpPr>
          <p:spPr>
            <a:xfrm>
              <a:off x="8365559" y="6915372"/>
              <a:ext cx="3522211" cy="685072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defTabSz="1828434"/>
              <a:r>
                <a:rPr lang="es-GT" sz="1200" b="1" kern="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Caja de Herramientas en S&amp;E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Subtitle 2">
              <a:extLst>
                <a:ext uri="{FF2B5EF4-FFF2-40B4-BE49-F238E27FC236}">
                  <a16:creationId xmlns:a16="http://schemas.microsoft.com/office/drawing/2014/main" id="{E2DF2016-C387-4CC5-89E7-775773EE4107}"/>
                </a:ext>
              </a:extLst>
            </p:cNvPr>
            <p:cNvSpPr txBox="1">
              <a:spLocks/>
            </p:cNvSpPr>
            <p:nvPr/>
          </p:nvSpPr>
          <p:spPr>
            <a:xfrm>
              <a:off x="8359385" y="7322853"/>
              <a:ext cx="3597129" cy="204530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1087636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lang="es-GT" sz="12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marco conceptual, metodologías, guías y herramientas prácticas para el S&amp;E.</a:t>
              </a:r>
              <a:r>
                <a:rPr lang="en-US" sz="12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68" name="TextBox 65">
              <a:extLst>
                <a:ext uri="{FF2B5EF4-FFF2-40B4-BE49-F238E27FC236}">
                  <a16:creationId xmlns:a16="http://schemas.microsoft.com/office/drawing/2014/main" id="{16EAF15A-002C-4156-AD7C-68D55AFED50D}"/>
                </a:ext>
              </a:extLst>
            </p:cNvPr>
            <p:cNvSpPr txBox="1"/>
            <p:nvPr/>
          </p:nvSpPr>
          <p:spPr>
            <a:xfrm>
              <a:off x="8530539" y="10466362"/>
              <a:ext cx="1776153" cy="681767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EVALAC 2024</a:t>
              </a:r>
            </a:p>
          </p:txBody>
        </p:sp>
        <p:sp>
          <p:nvSpPr>
            <p:cNvPr id="69" name="Subtitle 2">
              <a:extLst>
                <a:ext uri="{FF2B5EF4-FFF2-40B4-BE49-F238E27FC236}">
                  <a16:creationId xmlns:a16="http://schemas.microsoft.com/office/drawing/2014/main" id="{499A9681-70C3-4294-90CA-1568D1E3F0AA}"/>
                </a:ext>
              </a:extLst>
            </p:cNvPr>
            <p:cNvSpPr txBox="1">
              <a:spLocks/>
            </p:cNvSpPr>
            <p:nvPr/>
          </p:nvSpPr>
          <p:spPr>
            <a:xfrm>
              <a:off x="8530539" y="11197750"/>
              <a:ext cx="3425975" cy="159078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7636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 tiene prevista la participación de SEGEPLAN e instituciones del GI.</a:t>
              </a:r>
            </a:p>
          </p:txBody>
        </p:sp>
        <p:sp>
          <p:nvSpPr>
            <p:cNvPr id="70" name="TextBox 68">
              <a:extLst>
                <a:ext uri="{FF2B5EF4-FFF2-40B4-BE49-F238E27FC236}">
                  <a16:creationId xmlns:a16="http://schemas.microsoft.com/office/drawing/2014/main" id="{775CD30C-0B84-4D64-AFB0-0E742366E4BD}"/>
                </a:ext>
              </a:extLst>
            </p:cNvPr>
            <p:cNvSpPr txBox="1"/>
            <p:nvPr/>
          </p:nvSpPr>
          <p:spPr>
            <a:xfrm>
              <a:off x="14764396" y="8612985"/>
              <a:ext cx="3228454" cy="685072"/>
            </a:xfrm>
            <a:prstGeom prst="rect">
              <a:avLst/>
            </a:prstGeom>
            <a:noFill/>
          </p:spPr>
          <p:txBody>
            <a:bodyPr wrap="none" rtlCol="0" anchor="b" anchorCtr="0">
              <a:spAutoFit/>
            </a:bodyPr>
            <a:lstStyle/>
            <a:p>
              <a:pPr defTabSz="1828434"/>
              <a:r>
                <a:rPr lang="es-GT" sz="1200" b="1" kern="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“Hablemos de Evaluación”</a:t>
              </a:r>
            </a:p>
          </p:txBody>
        </p:sp>
        <p:sp>
          <p:nvSpPr>
            <p:cNvPr id="71" name="Subtitle 2">
              <a:extLst>
                <a:ext uri="{FF2B5EF4-FFF2-40B4-BE49-F238E27FC236}">
                  <a16:creationId xmlns:a16="http://schemas.microsoft.com/office/drawing/2014/main" id="{B5B63E95-D03E-47EB-AD70-4DA5847ABE2F}"/>
                </a:ext>
              </a:extLst>
            </p:cNvPr>
            <p:cNvSpPr txBox="1">
              <a:spLocks/>
            </p:cNvSpPr>
            <p:nvPr/>
          </p:nvSpPr>
          <p:spPr>
            <a:xfrm>
              <a:off x="14866396" y="9320741"/>
              <a:ext cx="3133081" cy="159078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7636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Programación de 04 eventos virtuales para 2024.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9CAE614-1121-423F-8C3C-A7FE401ECD75}"/>
                </a:ext>
              </a:extLst>
            </p:cNvPr>
            <p:cNvSpPr txBox="1"/>
            <p:nvPr/>
          </p:nvSpPr>
          <p:spPr>
            <a:xfrm>
              <a:off x="14778100" y="4766950"/>
              <a:ext cx="3267115" cy="1164621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marL="0" marR="0" lvl="0" indent="0" defTabSz="182843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Conformación del Grupo Impulsor -GI-</a:t>
              </a:r>
            </a:p>
          </p:txBody>
        </p:sp>
        <p:sp>
          <p:nvSpPr>
            <p:cNvPr id="73" name="Subtitle 2">
              <a:extLst>
                <a:ext uri="{FF2B5EF4-FFF2-40B4-BE49-F238E27FC236}">
                  <a16:creationId xmlns:a16="http://schemas.microsoft.com/office/drawing/2014/main" id="{2B5E9A1A-6D4A-4D29-8264-7317E529EABD}"/>
                </a:ext>
              </a:extLst>
            </p:cNvPr>
            <p:cNvSpPr txBox="1">
              <a:spLocks/>
            </p:cNvSpPr>
            <p:nvPr/>
          </p:nvSpPr>
          <p:spPr>
            <a:xfrm>
              <a:off x="14845116" y="5838166"/>
              <a:ext cx="3453688" cy="1136278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SEGEPLAN, OVE/BID, CLEAR LAC y </a:t>
              </a:r>
              <a:r>
                <a:rPr kumimoji="0" lang="en-US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10 instituciones clave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080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">
            <a:extLst>
              <a:ext uri="{FF2B5EF4-FFF2-40B4-BE49-F238E27FC236}">
                <a16:creationId xmlns:a16="http://schemas.microsoft.com/office/drawing/2014/main" id="{1D2E4E00-A2D0-48CC-AAFA-D2701DECBB8E}"/>
              </a:ext>
            </a:extLst>
          </p:cNvPr>
          <p:cNvSpPr txBox="1"/>
          <p:nvPr/>
        </p:nvSpPr>
        <p:spPr>
          <a:xfrm>
            <a:off x="1402490" y="272423"/>
            <a:ext cx="8016869" cy="702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>
              <a:lnSpc>
                <a:spcPts val="5000"/>
              </a:lnSpc>
            </a:pPr>
            <a:r>
              <a:rPr lang="en-US" sz="3600" b="1" dirty="0">
                <a:solidFill>
                  <a:srgbClr val="0B0F34"/>
                </a:solidFill>
                <a:latin typeface="Poppins SemiBold" pitchFamily="2" charset="77"/>
                <a:ea typeface="League Spartan" charset="0"/>
                <a:cs typeface="Poppins SemiBold" pitchFamily="2" charset="77"/>
              </a:rPr>
              <a:t>Roles del Grupo Impulsor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62BC564A-57EE-467C-BA82-F1FEC1AA6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91" y="1403105"/>
            <a:ext cx="10698343" cy="458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4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">
            <a:extLst>
              <a:ext uri="{FF2B5EF4-FFF2-40B4-BE49-F238E27FC236}">
                <a16:creationId xmlns:a16="http://schemas.microsoft.com/office/drawing/2014/main" id="{1D2E4E00-A2D0-48CC-AAFA-D2701DECBB8E}"/>
              </a:ext>
            </a:extLst>
          </p:cNvPr>
          <p:cNvSpPr txBox="1"/>
          <p:nvPr/>
        </p:nvSpPr>
        <p:spPr>
          <a:xfrm>
            <a:off x="1402490" y="272423"/>
            <a:ext cx="8016869" cy="702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>
              <a:lnSpc>
                <a:spcPts val="5000"/>
              </a:lnSpc>
            </a:pPr>
            <a:r>
              <a:rPr lang="en-US" sz="3600" b="1" dirty="0">
                <a:solidFill>
                  <a:srgbClr val="0B0F34"/>
                </a:solidFill>
                <a:latin typeface="Poppins SemiBold" pitchFamily="2" charset="77"/>
                <a:ea typeface="League Spartan" charset="0"/>
                <a:cs typeface="Poppins SemiBold" pitchFamily="2" charset="77"/>
              </a:rPr>
              <a:t>Roles del Grupo Impulsor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2205502-AD1F-4720-A7BF-2CCC6FFB5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38" y="1572815"/>
            <a:ext cx="10958016" cy="468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5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ll/>
      </p:transition>
    </mc:Choice>
    <mc:Fallback xmlns="">
      <p:transition>
        <p:pull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4" ma:contentTypeDescription="Create a new document." ma:contentTypeScope="" ma:versionID="2f73d9d1c746264334aff8dc88b4519d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378615aef6f3edec8578205d30bd0aa0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D0D6FF-5DC0-4A4C-B543-9E5307B25F01}">
  <ds:schemaRefs>
    <ds:schemaRef ds:uri="9d5e6f84-5843-49cc-89a8-d7ee1a915182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d75abbe9-4b63-46ba-acaa-ae82d37ec5f4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635EA5-6141-4A6E-BF9C-618B6E0DAC8B}"/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361</Words>
  <Application>Microsoft Office PowerPoint</Application>
  <PresentationFormat>Panorámica</PresentationFormat>
  <Paragraphs>40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Proxima Nova</vt:lpstr>
      <vt:lpstr>Calibri</vt:lpstr>
      <vt:lpstr>Poppins SemiBold</vt:lpstr>
      <vt:lpstr>League Spartan</vt:lpstr>
      <vt:lpstr>Roboto</vt:lpstr>
      <vt:lpstr>Office Theme</vt:lpstr>
      <vt:lpstr>Proyecto de fortalecimiento de SINSE en Guatemala  SEGEPLAN - OVE/BID 2022-2024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Erick Raul Chuquiej Galeano</cp:lastModifiedBy>
  <cp:revision>12</cp:revision>
  <dcterms:created xsi:type="dcterms:W3CDTF">2024-04-15T11:05:03Z</dcterms:created>
  <dcterms:modified xsi:type="dcterms:W3CDTF">2024-10-08T23:42:20Z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