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4" r:id="rId3"/>
    <p:sldId id="1625" r:id="rId4"/>
    <p:sldId id="1464" r:id="rId5"/>
    <p:sldId id="1624" r:id="rId6"/>
    <p:sldId id="1466" r:id="rId7"/>
    <p:sldId id="1328" r:id="rId8"/>
    <p:sldId id="1329" r:id="rId9"/>
    <p:sldId id="1590" r:id="rId10"/>
    <p:sldId id="1346" r:id="rId11"/>
    <p:sldId id="1626"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Rogers" initials="PR" lastIdx="4" clrIdx="0">
    <p:extLst>
      <p:ext uri="{19B8F6BF-5375-455C-9EA6-DF929625EA0E}">
        <p15:presenceInfo xmlns:p15="http://schemas.microsoft.com/office/powerpoint/2012/main" userId="bb023deb734eb5d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590" autoAdjust="0"/>
  </p:normalViewPr>
  <p:slideViewPr>
    <p:cSldViewPr snapToGrid="0">
      <p:cViewPr varScale="1">
        <p:scale>
          <a:sx n="47" d="100"/>
          <a:sy n="47" d="100"/>
        </p:scale>
        <p:origin x="1416" y="40"/>
      </p:cViewPr>
      <p:guideLst/>
    </p:cSldViewPr>
  </p:slideViewPr>
  <p:notesTextViewPr>
    <p:cViewPr>
      <p:scale>
        <a:sx n="1" d="1"/>
        <a:sy n="1" d="1"/>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nanthikesan\AppData\Local\Microsoft\Windows\INetCache\Content.Outlook\ZIYT729A\Revised%20figure%2014%20TE%20case%20studi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14 adjusted'!$A$16</c:f>
              <c:strCache>
                <c:ptCount val="1"/>
                <c:pt idx="0">
                  <c:v>TE cases studies</c:v>
                </c:pt>
              </c:strCache>
            </c:strRef>
          </c:tx>
          <c:spPr>
            <a:solidFill>
              <a:schemeClr val="tx2">
                <a:lumMod val="60000"/>
                <a:lumOff val="40000"/>
              </a:schemeClr>
            </a:solidFill>
            <a:ln>
              <a:noFill/>
            </a:ln>
            <a:effectLst/>
          </c:spPr>
          <c:invertIfNegative val="0"/>
          <c:dPt>
            <c:idx val="1"/>
            <c:invertIfNegative val="0"/>
            <c:bubble3D val="0"/>
            <c:extLst>
              <c:ext xmlns:c16="http://schemas.microsoft.com/office/drawing/2014/chart" uri="{C3380CC4-5D6E-409C-BE32-E72D297353CC}">
                <c16:uniqueId val="{00000000-9F72-4B8A-BE03-DDAA97BDF125}"/>
              </c:ext>
            </c:extLst>
          </c:dPt>
          <c:dPt>
            <c:idx val="2"/>
            <c:invertIfNegative val="0"/>
            <c:bubble3D val="0"/>
            <c:extLst>
              <c:ext xmlns:c16="http://schemas.microsoft.com/office/drawing/2014/chart" uri="{C3380CC4-5D6E-409C-BE32-E72D297353CC}">
                <c16:uniqueId val="{00000001-9F72-4B8A-BE03-DDAA97BDF125}"/>
              </c:ext>
            </c:extLst>
          </c:dPt>
          <c:dPt>
            <c:idx val="3"/>
            <c:invertIfNegative val="0"/>
            <c:bubble3D val="0"/>
            <c:extLst>
              <c:ext xmlns:c16="http://schemas.microsoft.com/office/drawing/2014/chart" uri="{C3380CC4-5D6E-409C-BE32-E72D297353CC}">
                <c16:uniqueId val="{00000002-9F72-4B8A-BE03-DDAA97BDF125}"/>
              </c:ext>
            </c:extLst>
          </c:dPt>
          <c:dLbls>
            <c:dLbl>
              <c:idx val="1"/>
              <c:layout>
                <c:manualLayout>
                  <c:x val="-4.704531347571214E-17"/>
                  <c:y val="0.3554219454584497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72-4B8A-BE03-DDAA97BDF125}"/>
                </c:ext>
              </c:extLst>
            </c:dLbl>
            <c:dLbl>
              <c:idx val="2"/>
              <c:layout>
                <c:manualLayout>
                  <c:x val="-2.5661376516648909E-3"/>
                  <c:y val="0.18363753489370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72-4B8A-BE03-DDAA97BDF125}"/>
                </c:ext>
              </c:extLst>
            </c:dLbl>
            <c:dLbl>
              <c:idx val="3"/>
              <c:layout>
                <c:manualLayout>
                  <c:x val="-1.2830688258323984E-3"/>
                  <c:y val="0.1793429246295898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72-4B8A-BE03-DDAA97BDF12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4E79"/>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14 adjusted'!$B$15:$F$15</c:f>
              <c:strCache>
                <c:ptCount val="5"/>
                <c:pt idx="0">
                  <c:v>Ignore</c:v>
                </c:pt>
                <c:pt idx="1">
                  <c:v>Aware</c:v>
                </c:pt>
                <c:pt idx="2">
                  <c:v>Aware but closer to Do No Harm</c:v>
                </c:pt>
                <c:pt idx="3">
                  <c:v>Do No harm or Better</c:v>
                </c:pt>
                <c:pt idx="4">
                  <c:v>Restorative</c:v>
                </c:pt>
              </c:strCache>
            </c:strRef>
          </c:cat>
          <c:val>
            <c:numRef>
              <c:f>'Figure 14 adjusted'!$B$16:$F$16</c:f>
              <c:numCache>
                <c:formatCode>General</c:formatCode>
                <c:ptCount val="5"/>
                <c:pt idx="0">
                  <c:v>0</c:v>
                </c:pt>
                <c:pt idx="1">
                  <c:v>9</c:v>
                </c:pt>
                <c:pt idx="2">
                  <c:v>6</c:v>
                </c:pt>
                <c:pt idx="3">
                  <c:v>5</c:v>
                </c:pt>
                <c:pt idx="4">
                  <c:v>0</c:v>
                </c:pt>
              </c:numCache>
            </c:numRef>
          </c:val>
          <c:extLst>
            <c:ext xmlns:c16="http://schemas.microsoft.com/office/drawing/2014/chart" uri="{C3380CC4-5D6E-409C-BE32-E72D297353CC}">
              <c16:uniqueId val="{00000003-9F72-4B8A-BE03-DDAA97BDF125}"/>
            </c:ext>
          </c:extLst>
        </c:ser>
        <c:dLbls>
          <c:dLblPos val="inEnd"/>
          <c:showLegendKey val="0"/>
          <c:showVal val="1"/>
          <c:showCatName val="0"/>
          <c:showSerName val="0"/>
          <c:showPercent val="0"/>
          <c:showBubbleSize val="0"/>
        </c:dLbls>
        <c:gapWidth val="100"/>
        <c:overlap val="-24"/>
        <c:axId val="398093240"/>
        <c:axId val="398092912"/>
      </c:barChart>
      <c:catAx>
        <c:axId val="398093240"/>
        <c:scaling>
          <c:orientation val="minMax"/>
        </c:scaling>
        <c:delete val="0"/>
        <c:axPos val="b"/>
        <c:title>
          <c:tx>
            <c:rich>
              <a:bodyPr rot="0" spcFirstLastPara="1" vertOverflow="ellipsis" vert="horz" wrap="square" anchor="ctr" anchorCtr="1"/>
              <a:lstStyle/>
              <a:p>
                <a:pPr>
                  <a:defRPr sz="1600" b="1" i="0" u="none" strike="noStrike" kern="1200" baseline="0">
                    <a:solidFill>
                      <a:srgbClr val="1F4E79"/>
                    </a:solidFill>
                    <a:latin typeface="+mn-lt"/>
                    <a:ea typeface="+mn-ea"/>
                    <a:cs typeface="+mn-cs"/>
                  </a:defRPr>
                </a:pPr>
                <a:r>
                  <a:rPr lang="en-GB" sz="1600">
                    <a:solidFill>
                      <a:srgbClr val="1F4E79"/>
                    </a:solidFill>
                  </a:rPr>
                  <a:t>Position of projects regarding environment</a:t>
                </a:r>
              </a:p>
            </c:rich>
          </c:tx>
          <c:overlay val="0"/>
          <c:spPr>
            <a:noFill/>
            <a:ln>
              <a:noFill/>
            </a:ln>
            <a:effectLst/>
          </c:spPr>
          <c:txPr>
            <a:bodyPr rot="0" spcFirstLastPara="1" vertOverflow="ellipsis" vert="horz" wrap="square" anchor="ctr" anchorCtr="1"/>
            <a:lstStyle/>
            <a:p>
              <a:pPr>
                <a:defRPr sz="1600" b="1" i="0" u="none" strike="noStrike" kern="1200" baseline="0">
                  <a:solidFill>
                    <a:srgbClr val="1F4E79"/>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1F4E79"/>
                </a:solidFill>
                <a:latin typeface="+mn-lt"/>
                <a:ea typeface="+mn-ea"/>
                <a:cs typeface="+mn-cs"/>
              </a:defRPr>
            </a:pPr>
            <a:endParaRPr lang="en-US"/>
          </a:p>
        </c:txPr>
        <c:crossAx val="398092912"/>
        <c:crosses val="autoZero"/>
        <c:auto val="1"/>
        <c:lblAlgn val="ctr"/>
        <c:lblOffset val="100"/>
        <c:noMultiLvlLbl val="0"/>
      </c:catAx>
      <c:valAx>
        <c:axId val="398092912"/>
        <c:scaling>
          <c:orientation val="minMax"/>
        </c:scaling>
        <c:delete val="1"/>
        <c:axPos val="l"/>
        <c:numFmt formatCode="General" sourceLinked="1"/>
        <c:majorTickMark val="none"/>
        <c:minorTickMark val="none"/>
        <c:tickLblPos val="nextTo"/>
        <c:crossAx val="398093240"/>
        <c:crosses val="autoZero"/>
        <c:crossBetween val="between"/>
      </c:valAx>
      <c:spPr>
        <a:noFill/>
        <a:ln>
          <a:noFill/>
        </a:ln>
        <a:effectLst/>
      </c:spPr>
    </c:plotArea>
    <c:plotVisOnly val="1"/>
    <c:dispBlanksAs val="gap"/>
    <c:showDLblsOverMax val="0"/>
  </c:chart>
  <c:spPr>
    <a:solidFill>
      <a:schemeClr val="bg1">
        <a:lumMod val="8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3B8A0-842F-4480-AEDA-E285E7F009BC}" type="datetimeFigureOut">
              <a:rPr lang="en-CA" smtClean="0"/>
              <a:t>2022-10-26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795A16-16F7-41F6-B69A-4FC25AE5791F}" type="slidenum">
              <a:rPr lang="en-CA" smtClean="0"/>
              <a:t>‹#›</a:t>
            </a:fld>
            <a:endParaRPr lang="en-CA"/>
          </a:p>
        </p:txBody>
      </p:sp>
    </p:spTree>
    <p:extLst>
      <p:ext uri="{BB962C8B-B14F-4D97-AF65-F5344CB8AC3E}">
        <p14:creationId xmlns:p14="http://schemas.microsoft.com/office/powerpoint/2010/main" val="325931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were very pleased to see this image of the SDGs displayed in the cafeteria</a:t>
            </a:r>
          </a:p>
          <a:p>
            <a:r>
              <a:rPr lang="en-GB" dirty="0"/>
              <a:t>The difference from the usual group photo of the SDGs is that here it is clear that natural systems are the foundation for all of the others, society and economy</a:t>
            </a:r>
          </a:p>
          <a:p>
            <a:r>
              <a:rPr lang="en-GB" dirty="0"/>
              <a:t>This means that when addressing the social and economic SDGs there is a connection to those of the natural systems – to put it bluntly whatever we do on any of the SDGs affects natural systems – draws from them such as water for irrigation or WASH programs, and leaves deposits on them such as plastics, landfills, ocean and air pollution</a:t>
            </a:r>
          </a:p>
          <a:p>
            <a:r>
              <a:rPr lang="en-GB" dirty="0"/>
              <a:t>Thus we need to consider natural systems in all evaluations, that includes those that do not have specific natural system outcomes.</a:t>
            </a:r>
          </a:p>
          <a:p>
            <a:r>
              <a:rPr lang="en-GB" dirty="0"/>
              <a:t>Failing to do so means that we have excluded important direct effects of the intervention, and that will usually mean negative effects.</a:t>
            </a:r>
          </a:p>
          <a:p>
            <a:r>
              <a:rPr lang="en-GB" dirty="0"/>
              <a:t>And one of the most systematic things one can observe about evaluation globally and nationally is that it ignores natural systems – we have two recent assessments one from UNEG and one from the Canadian Evaluation Society that clearly demonstrate this – we are talking around 4% of all federal evaluations in Canada consider natural along with human system </a:t>
            </a:r>
            <a:r>
              <a:rPr lang="en-GB" dirty="0" err="1"/>
              <a:t>outomes</a:t>
            </a:r>
            <a:endParaRPr lang="en-CA" dirty="0"/>
          </a:p>
        </p:txBody>
      </p:sp>
      <p:sp>
        <p:nvSpPr>
          <p:cNvPr id="4" name="Slide Number Placeholder 3"/>
          <p:cNvSpPr>
            <a:spLocks noGrp="1"/>
          </p:cNvSpPr>
          <p:nvPr>
            <p:ph type="sldNum" sz="quarter" idx="5"/>
          </p:nvPr>
        </p:nvSpPr>
        <p:spPr/>
        <p:txBody>
          <a:bodyPr/>
          <a:lstStyle/>
          <a:p>
            <a:fld id="{9E795A16-16F7-41F6-B69A-4FC25AE5791F}" type="slidenum">
              <a:rPr lang="en-CA" smtClean="0"/>
              <a:t>1</a:t>
            </a:fld>
            <a:endParaRPr lang="en-CA"/>
          </a:p>
        </p:txBody>
      </p:sp>
    </p:spTree>
    <p:extLst>
      <p:ext uri="{BB962C8B-B14F-4D97-AF65-F5344CB8AC3E}">
        <p14:creationId xmlns:p14="http://schemas.microsoft.com/office/powerpoint/2010/main" val="101784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Annotation of OECD DAC criteria incorporating environmental sustainability</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9F48-E3F7-4432-94C0-BC9DA42EA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729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set of key evaluation questions to elaborate criteria such as OECD DAC or others, or on their own</a:t>
            </a:r>
          </a:p>
          <a:p>
            <a:endParaRPr lang="en-GB" dirty="0"/>
          </a:p>
          <a:p>
            <a:r>
              <a:rPr lang="en-US" b="0" i="0" dirty="0">
                <a:solidFill>
                  <a:srgbClr val="222222"/>
                </a:solidFill>
                <a:effectLst/>
                <a:latin typeface="Open Sans" panose="020B0606030504020204" pitchFamily="34" charset="0"/>
              </a:rPr>
              <a:t>This list of KEQs has been designed so that it can apply in any sector, type of evaluand, level of analysis, etc. As such, the language is deliberately generic; </a:t>
            </a:r>
            <a:r>
              <a:rPr lang="en-US" b="0" i="1" dirty="0">
                <a:solidFill>
                  <a:srgbClr val="222222"/>
                </a:solidFill>
                <a:effectLst/>
                <a:latin typeface="Open Sans" panose="020B0606030504020204" pitchFamily="34" charset="0"/>
              </a:rPr>
              <a:t>each evaluation team will need to rewrite/interpret the questions</a:t>
            </a:r>
            <a:r>
              <a:rPr lang="en-US" b="0" i="0" dirty="0">
                <a:solidFill>
                  <a:srgbClr val="222222"/>
                </a:solidFill>
                <a:effectLst/>
                <a:latin typeface="Open Sans" panose="020B0606030504020204" pitchFamily="34" charset="0"/>
              </a:rPr>
              <a:t> for the particular population or community, context, culture, sector, evaluand, and evaluation audience, using whatever wording that makes sense to them.</a:t>
            </a:r>
          </a:p>
          <a:p>
            <a:endParaRPr lang="en-US" b="0" i="0" dirty="0">
              <a:solidFill>
                <a:srgbClr val="222222"/>
              </a:solidFill>
              <a:effectLst/>
              <a:latin typeface="Open Sans" panose="020B0606030504020204" pitchFamily="34" charset="0"/>
            </a:endParaRPr>
          </a:p>
          <a:p>
            <a:r>
              <a:rPr lang="en-GB" dirty="0"/>
              <a:t>If you’re commissioning an evaluation, you could rewrite these questions and drop them into the Terms of Reference.</a:t>
            </a:r>
          </a:p>
          <a:p>
            <a:r>
              <a:rPr lang="en-GB" dirty="0"/>
              <a:t>If you’re an evaluator, you can adapt them to use as a high-level framework to guide any evaluation. </a:t>
            </a:r>
          </a:p>
          <a:p>
            <a:r>
              <a:rPr lang="en-GB" dirty="0"/>
              <a:t>You can also use these KEQs to inform sustainability-ready design, implementation, monitoring, and adaptation.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D78A92-0141-4330-8F3E-FAADFAC238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949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cs typeface="ＭＳ Ｐゴシック" charset="0"/>
              </a:defRPr>
            </a:lvl2pPr>
            <a:lvl3pPr marL="1164717" indent="-232943">
              <a:defRPr sz="2400">
                <a:solidFill>
                  <a:schemeClr val="tx1"/>
                </a:solidFill>
                <a:latin typeface="Arial" charset="0"/>
                <a:ea typeface="ＭＳ Ｐゴシック" charset="0"/>
                <a:cs typeface="ＭＳ Ｐゴシック" charset="0"/>
              </a:defRPr>
            </a:lvl3pPr>
            <a:lvl4pPr marL="1630604" indent="-232943">
              <a:defRPr sz="2400">
                <a:solidFill>
                  <a:schemeClr val="tx1"/>
                </a:solidFill>
                <a:latin typeface="Arial" charset="0"/>
                <a:ea typeface="ＭＳ Ｐゴシック" charset="0"/>
                <a:cs typeface="ＭＳ Ｐゴシック" charset="0"/>
              </a:defRPr>
            </a:lvl4pPr>
            <a:lvl5pPr marL="2096491" indent="-232943">
              <a:defRPr sz="2400">
                <a:solidFill>
                  <a:schemeClr val="tx1"/>
                </a:solidFill>
                <a:latin typeface="Arial" charset="0"/>
                <a:ea typeface="ＭＳ Ｐゴシック" charset="0"/>
                <a:cs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53642E3-8398-D84A-9848-1BA5344828D9}" type="slidenum">
              <a:rPr lang="en-US" sz="1200"/>
              <a:pPr/>
              <a:t>12</a:t>
            </a:fld>
            <a:endParaRPr lang="en-US" sz="1200"/>
          </a:p>
        </p:txBody>
      </p:sp>
      <p:sp>
        <p:nvSpPr>
          <p:cNvPr id="4098" name="Rectangle 2"/>
          <p:cNvSpPr>
            <a:spLocks noGrp="1" noRot="1" noChangeAspect="1" noChangeArrowheads="1" noTextEdit="1"/>
          </p:cNvSpPr>
          <p:nvPr>
            <p:ph type="sldImg"/>
          </p:nvPr>
        </p:nvSpPr>
        <p:spPr>
          <a:xfrm>
            <a:off x="406400" y="696913"/>
            <a:ext cx="6197600" cy="3486150"/>
          </a:xfrm>
          <a:ln/>
        </p:spPr>
      </p:sp>
      <p:sp>
        <p:nvSpPr>
          <p:cNvPr id="4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All of these can be found on the Better Evaluation Footprint Evaluation website where you can also join the discussion group as well as access other supportive material such as our experience conducting Thought Experiments and some case studies. The rubrics I mentioned earlier will also be posted there.</a:t>
            </a:r>
          </a:p>
        </p:txBody>
      </p:sp>
    </p:spTree>
    <p:extLst>
      <p:ext uri="{BB962C8B-B14F-4D97-AF65-F5344CB8AC3E}">
        <p14:creationId xmlns:p14="http://schemas.microsoft.com/office/powerpoint/2010/main" val="107729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cs typeface="ＭＳ Ｐゴシック" charset="0"/>
              </a:defRPr>
            </a:lvl2pPr>
            <a:lvl3pPr marL="1164717" indent="-232943">
              <a:defRPr sz="2400">
                <a:solidFill>
                  <a:schemeClr val="tx1"/>
                </a:solidFill>
                <a:latin typeface="Arial" charset="0"/>
                <a:ea typeface="ＭＳ Ｐゴシック" charset="0"/>
                <a:cs typeface="ＭＳ Ｐゴシック" charset="0"/>
              </a:defRPr>
            </a:lvl3pPr>
            <a:lvl4pPr marL="1630604" indent="-232943">
              <a:defRPr sz="2400">
                <a:solidFill>
                  <a:schemeClr val="tx1"/>
                </a:solidFill>
                <a:latin typeface="Arial" charset="0"/>
                <a:ea typeface="ＭＳ Ｐゴシック" charset="0"/>
                <a:cs typeface="ＭＳ Ｐゴシック" charset="0"/>
              </a:defRPr>
            </a:lvl4pPr>
            <a:lvl5pPr marL="2096491" indent="-232943">
              <a:defRPr sz="2400">
                <a:solidFill>
                  <a:schemeClr val="tx1"/>
                </a:solidFill>
                <a:latin typeface="Arial" charset="0"/>
                <a:ea typeface="ＭＳ Ｐゴシック" charset="0"/>
                <a:cs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53642E3-8398-D84A-9848-1BA5344828D9}" type="slidenum">
              <a:rPr lang="en-US" sz="1200"/>
              <a:pPr/>
              <a:t>2</a:t>
            </a:fld>
            <a:endParaRPr lang="en-US" sz="1200"/>
          </a:p>
        </p:txBody>
      </p:sp>
      <p:sp>
        <p:nvSpPr>
          <p:cNvPr id="4098" name="Rectangle 2"/>
          <p:cNvSpPr>
            <a:spLocks noGrp="1" noRot="1" noChangeAspect="1" noChangeArrowheads="1" noTextEdit="1"/>
          </p:cNvSpPr>
          <p:nvPr>
            <p:ph type="sldImg"/>
          </p:nvPr>
        </p:nvSpPr>
        <p:spPr>
          <a:xfrm>
            <a:off x="406400" y="696913"/>
            <a:ext cx="6197600" cy="3486150"/>
          </a:xfrm>
          <a:ln/>
        </p:spPr>
      </p:sp>
      <p:sp>
        <p:nvSpPr>
          <p:cNvPr id="4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That means that evaluation globally gets the value of the evaluand wrong, likely systematically positive lean.</a:t>
            </a:r>
          </a:p>
          <a:p>
            <a:pPr eaLnBrk="1" hangingPunct="1"/>
            <a:r>
              <a:rPr lang="en-US" dirty="0">
                <a:ea typeface="ＭＳ Ｐゴシック" charset="0"/>
                <a:cs typeface="ＭＳ Ｐゴシック" charset="0"/>
              </a:rPr>
              <a:t>The implication is that we are encouraging replication of interventions that are harming natural systems</a:t>
            </a:r>
          </a:p>
          <a:p>
            <a:pPr eaLnBrk="1" hangingPunct="1"/>
            <a:r>
              <a:rPr lang="en-US" dirty="0">
                <a:ea typeface="ＭＳ Ｐゴシック" charset="0"/>
                <a:cs typeface="ＭＳ Ｐゴシック" charset="0"/>
              </a:rPr>
              <a:t>And as we all know and accept now, we can no longer afford to do so – the 2030 Paris agreement thresholds are looming before us and as we have heard several times already in this conference, on most natural system fronts we continue to harm and burden natural systems instead of reaching DNH or restoring</a:t>
            </a:r>
          </a:p>
          <a:p>
            <a:pPr eaLnBrk="1" hangingPunct="1"/>
            <a:r>
              <a:rPr lang="en-US" dirty="0">
                <a:ea typeface="ＭＳ Ｐゴシック" charset="0"/>
                <a:cs typeface="ＭＳ Ｐゴシック" charset="0"/>
              </a:rPr>
              <a:t>A recent Thematic Evaluation of IFAD demonstrates that evaluation can incorporate environmental </a:t>
            </a:r>
            <a:r>
              <a:rPr lang="en-US" dirty="0" err="1">
                <a:ea typeface="ＭＳ Ｐゴシック" charset="0"/>
                <a:cs typeface="ＭＳ Ｐゴシック" charset="0"/>
              </a:rPr>
              <a:t>systainability</a:t>
            </a:r>
            <a:r>
              <a:rPr lang="en-US" dirty="0">
                <a:ea typeface="ＭＳ Ｐゴシック" charset="0"/>
                <a:cs typeface="ＭＳ Ｐゴシック" charset="0"/>
              </a:rPr>
              <a:t> into </a:t>
            </a:r>
            <a:r>
              <a:rPr lang="en-US" dirty="0" err="1">
                <a:ea typeface="ＭＳ Ｐゴシック" charset="0"/>
                <a:cs typeface="ＭＳ Ｐゴシック" charset="0"/>
              </a:rPr>
              <a:t>evaluaitons</a:t>
            </a:r>
            <a:r>
              <a:rPr lang="en-US" dirty="0">
                <a:ea typeface="ＭＳ Ｐゴシック" charset="0"/>
                <a:cs typeface="ＭＳ Ｐゴシック" charset="0"/>
              </a:rPr>
              <a:t> of interventions that focus on human systems</a:t>
            </a:r>
          </a:p>
          <a:p>
            <a:pPr eaLnBrk="1" hangingPunct="1"/>
            <a:r>
              <a:rPr lang="en-US" dirty="0">
                <a:ea typeface="ＭＳ Ｐゴシック" charset="0"/>
                <a:cs typeface="ＭＳ Ｐゴシック" charset="0"/>
              </a:rPr>
              <a:t>I want to briefly show how this worked – and communicate to you that it shows proof of concept – that IF we decided to address environmental sustainability we have the technical, process and other capacities needed for this. So my main message is – let’s get going incorporating sustainability into all evaluations</a:t>
            </a:r>
          </a:p>
          <a:p>
            <a:pPr eaLnBrk="1" hangingPunct="1"/>
            <a:r>
              <a:rPr lang="en-US" dirty="0">
                <a:ea typeface="ＭＳ Ｐゴシック" charset="0"/>
                <a:cs typeface="ＭＳ Ｐゴシック" charset="0"/>
              </a:rPr>
              <a:t>The evaluation was … </a:t>
            </a:r>
          </a:p>
        </p:txBody>
      </p:sp>
    </p:spTree>
    <p:extLst>
      <p:ext uri="{BB962C8B-B14F-4D97-AF65-F5344CB8AC3E}">
        <p14:creationId xmlns:p14="http://schemas.microsoft.com/office/powerpoint/2010/main" val="322842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quick snapshot of the evaluation – the core was systematic document review, and incorporating natural systems questions into interviews and case studies</a:t>
            </a:r>
          </a:p>
          <a:p>
            <a:r>
              <a:rPr lang="en-GB" dirty="0"/>
              <a:t>I want to point to the case studies – these were really country case studies – 20 is a pretty robust sample</a:t>
            </a:r>
          </a:p>
        </p:txBody>
      </p:sp>
      <p:sp>
        <p:nvSpPr>
          <p:cNvPr id="4" name="Slide Number Placeholder 3"/>
          <p:cNvSpPr>
            <a:spLocks noGrp="1"/>
          </p:cNvSpPr>
          <p:nvPr>
            <p:ph type="sldNum" sz="quarter" idx="10"/>
          </p:nvPr>
        </p:nvSpPr>
        <p:spPr/>
        <p:txBody>
          <a:bodyPr/>
          <a:lstStyle/>
          <a:p>
            <a:fld id="{AD97E79E-0625-47FD-A72F-9180B08AC5AA}" type="slidenum">
              <a:rPr lang="es-ES_tradnl" smtClean="0"/>
              <a:t>3</a:t>
            </a:fld>
            <a:endParaRPr lang="es-ES_tradnl" dirty="0"/>
          </a:p>
        </p:txBody>
      </p:sp>
    </p:spTree>
    <p:extLst>
      <p:ext uri="{BB962C8B-B14F-4D97-AF65-F5344CB8AC3E}">
        <p14:creationId xmlns:p14="http://schemas.microsoft.com/office/powerpoint/2010/main" val="426859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u="none" strike="noStrike" dirty="0">
                <a:solidFill>
                  <a:srgbClr val="404040"/>
                </a:solidFill>
                <a:effectLst/>
                <a:latin typeface="Arial" panose="020B0604020202020204" pitchFamily="34" charset="0"/>
              </a:rPr>
              <a:t>What do we mean by sustainable and how do we operationalize this for evaluation?</a:t>
            </a:r>
          </a:p>
          <a:p>
            <a:pPr algn="l" rtl="0" fontAlgn="base">
              <a:buFont typeface="Arial" panose="020B0604020202020204" pitchFamily="34" charset="0"/>
              <a:buNone/>
            </a:pPr>
            <a:endParaRPr lang="en-US" b="0" i="0" u="none" strike="noStrike" dirty="0">
              <a:solidFill>
                <a:srgbClr val="40404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Arial" panose="020B0604020202020204" pitchFamily="34" charset="0"/>
              </a:rPr>
              <a:t>'Sustainable' development means development that meets the needs of the present </a:t>
            </a:r>
            <a:r>
              <a:rPr lang="en-US" b="1" i="0" u="none" strike="noStrike" dirty="0">
                <a:solidFill>
                  <a:srgbClr val="404040"/>
                </a:solidFill>
                <a:effectLst/>
                <a:latin typeface="Arial" panose="020B0604020202020204" pitchFamily="34" charset="0"/>
              </a:rPr>
              <a:t>without compromising the ability of future generations to meet their own needs</a:t>
            </a:r>
            <a:r>
              <a:rPr lang="en-US" b="0" i="0" u="none" strike="noStrike" dirty="0">
                <a:solidFill>
                  <a:srgbClr val="404040"/>
                </a:solidFill>
                <a:effectLst/>
                <a:latin typeface="Arial" panose="020B0604020202020204" pitchFamily="34" charset="0"/>
              </a:rPr>
              <a:t>.</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404040"/>
                </a:solidFill>
                <a:effectLst/>
                <a:latin typeface="Arial" panose="020B0604020202020204" pitchFamily="34" charset="0"/>
              </a:rPr>
              <a:t>IPCC (2018) defines sustainability as a dynamic process that guarantees the </a:t>
            </a:r>
            <a:r>
              <a:rPr lang="en-US" b="1" i="0" u="none" strike="noStrike" dirty="0">
                <a:solidFill>
                  <a:srgbClr val="404040"/>
                </a:solidFill>
                <a:effectLst/>
                <a:latin typeface="Arial" panose="020B0604020202020204" pitchFamily="34" charset="0"/>
              </a:rPr>
              <a:t>persistence of natural and human systems</a:t>
            </a:r>
            <a:r>
              <a:rPr lang="en-US" b="0" i="0" u="none" strike="noStrike" dirty="0">
                <a:solidFill>
                  <a:srgbClr val="404040"/>
                </a:solidFill>
                <a:effectLst/>
                <a:latin typeface="Arial" panose="020B0604020202020204" pitchFamily="34" charset="0"/>
              </a:rPr>
              <a:t> in an equitable manner. </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404040"/>
                </a:solidFill>
                <a:effectLst/>
                <a:latin typeface="Arial" panose="020B0604020202020204" pitchFamily="34" charset="0"/>
              </a:rPr>
              <a:t>In other words, </a:t>
            </a:r>
            <a:r>
              <a:rPr lang="en-US" b="1" i="0" u="none" strike="noStrike" dirty="0">
                <a:solidFill>
                  <a:srgbClr val="404040"/>
                </a:solidFill>
                <a:effectLst/>
                <a:latin typeface="Arial" panose="020B0604020202020204" pitchFamily="34" charset="0"/>
              </a:rPr>
              <a:t>sustainability is about pursuing goals for the human system </a:t>
            </a:r>
            <a:r>
              <a:rPr lang="en-US" b="0" i="0" u="none" strike="noStrike" dirty="0">
                <a:solidFill>
                  <a:srgbClr val="404040"/>
                </a:solidFill>
                <a:effectLst/>
                <a:latin typeface="Arial" panose="020B0604020202020204" pitchFamily="34" charset="0"/>
              </a:rPr>
              <a:t>(such as equity, food security) </a:t>
            </a:r>
            <a:r>
              <a:rPr lang="en-US" b="1" i="0" u="none" strike="noStrike" dirty="0">
                <a:solidFill>
                  <a:srgbClr val="404040"/>
                </a:solidFill>
                <a:effectLst/>
                <a:latin typeface="Arial" panose="020B0604020202020204" pitchFamily="34" charset="0"/>
              </a:rPr>
              <a:t>while preserving</a:t>
            </a:r>
            <a:r>
              <a:rPr lang="en-US" b="0" i="0" u="none" strike="noStrike" dirty="0">
                <a:solidFill>
                  <a:srgbClr val="404040"/>
                </a:solidFill>
                <a:effectLst/>
                <a:latin typeface="Arial" panose="020B0604020202020204" pitchFamily="34" charset="0"/>
              </a:rPr>
              <a:t> (or restoring degraded) </a:t>
            </a:r>
            <a:r>
              <a:rPr lang="en-US" b="1" i="0" u="none" strike="noStrike" dirty="0">
                <a:solidFill>
                  <a:srgbClr val="404040"/>
                </a:solidFill>
                <a:effectLst/>
                <a:latin typeface="Arial" panose="020B0604020202020204" pitchFamily="34" charset="0"/>
              </a:rPr>
              <a:t>natural systems</a:t>
            </a:r>
            <a:r>
              <a:rPr lang="en-US" b="0" i="0" u="none" strike="noStrike" dirty="0">
                <a:solidFill>
                  <a:srgbClr val="404040"/>
                </a:solidFill>
                <a:effectLst/>
                <a:latin typeface="Arial" panose="020B0604020202020204" pitchFamily="34" charset="0"/>
              </a:rPr>
              <a:t>. </a:t>
            </a:r>
            <a:endParaRPr lang="en-US" b="0" i="0" dirty="0">
              <a:effectLst/>
              <a:latin typeface="Arial" panose="020B0604020202020204" pitchFamily="34" charset="0"/>
            </a:endParaRPr>
          </a:p>
          <a:p>
            <a:endParaRPr lang="en-AU" dirty="0"/>
          </a:p>
          <a:p>
            <a:r>
              <a:rPr lang="en-AU" dirty="0"/>
              <a:t>The figure you see is the typology we developed and which is now a core element in Footprint Evaluation</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4</a:t>
            </a:fld>
            <a:endParaRPr lang="en-US" noProof="0"/>
          </a:p>
        </p:txBody>
      </p:sp>
    </p:spTree>
    <p:extLst>
      <p:ext uri="{BB962C8B-B14F-4D97-AF65-F5344CB8AC3E}">
        <p14:creationId xmlns:p14="http://schemas.microsoft.com/office/powerpoint/2010/main" val="392429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typology identified some key elements as you can see in the slide</a:t>
            </a:r>
          </a:p>
          <a:p>
            <a:r>
              <a:rPr lang="en-GB" dirty="0"/>
              <a:t>IFAD demonstrated proof of concept and importance of use-seeking processes</a:t>
            </a:r>
          </a:p>
          <a:p>
            <a:r>
              <a:rPr lang="en-GB" dirty="0"/>
              <a:t>Next steps to develop rubrics so that typology can be used to assess the overall environmental sustainability of all interventions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Especially evaluations where intervention does not have specific environmental goals, small(er) budget evaluations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Subsequent reviews by IFAD IOE, IFAD operations and management did not seriously challenge the approach</a:t>
            </a:r>
            <a:endParaRPr lang="en-CA" dirty="0"/>
          </a:p>
          <a:p>
            <a:endParaRPr lang="en-CA" dirty="0"/>
          </a:p>
        </p:txBody>
      </p:sp>
      <p:sp>
        <p:nvSpPr>
          <p:cNvPr id="4" name="Slide Number Placeholder 3"/>
          <p:cNvSpPr>
            <a:spLocks noGrp="1"/>
          </p:cNvSpPr>
          <p:nvPr>
            <p:ph type="sldNum" sz="quarter" idx="5"/>
          </p:nvPr>
        </p:nvSpPr>
        <p:spPr/>
        <p:txBody>
          <a:bodyPr/>
          <a:lstStyle/>
          <a:p>
            <a:fld id="{9E795A16-16F7-41F6-B69A-4FC25AE5791F}" type="slidenum">
              <a:rPr lang="en-CA" smtClean="0"/>
              <a:t>5</a:t>
            </a:fld>
            <a:endParaRPr lang="en-CA"/>
          </a:p>
        </p:txBody>
      </p:sp>
    </p:spTree>
    <p:extLst>
      <p:ext uri="{BB962C8B-B14F-4D97-AF65-F5344CB8AC3E}">
        <p14:creationId xmlns:p14="http://schemas.microsoft.com/office/powerpoint/2010/main" val="426371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JANE</a:t>
            </a:r>
          </a:p>
          <a:p>
            <a:endParaRPr lang="en-AU" dirty="0"/>
          </a:p>
          <a:p>
            <a:r>
              <a:rPr lang="en-AU" dirty="0"/>
              <a:t>Part of getting this right is being very clear that environmental sustainability is not just about preserving the natural environment or minimising any further harm.  </a:t>
            </a:r>
          </a:p>
          <a:p>
            <a:r>
              <a:rPr lang="en-AU" dirty="0"/>
              <a:t>We now have an extremely damaged natural system that needs to be restored. </a:t>
            </a:r>
          </a:p>
          <a:p>
            <a:endParaRPr lang="en-AU" dirty="0"/>
          </a:p>
          <a:p>
            <a:r>
              <a:rPr lang="en-AU" dirty="0"/>
              <a:t>Right now, in 2022, everything we do has to help restore the natural environment and put the systems and structures in place that stop the harm from occurring. </a:t>
            </a:r>
          </a:p>
          <a:p>
            <a:endParaRPr lang="en-AU" dirty="0"/>
          </a:p>
          <a:p>
            <a:r>
              <a:rPr lang="en-AU" dirty="0"/>
              <a:t>This is the same logic we apply when we design evaluation to be in service of equity. </a:t>
            </a:r>
          </a:p>
          <a:p>
            <a:r>
              <a:rPr lang="en-AU" dirty="0"/>
              <a:t>Equitable policies and programs don’t just stop harming marginalised groups; they address and repair past harm as much as possible, and they dismantle the systems and structures that were causing harm in the first place.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8053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Equity and Sustainability are intertwined and </a:t>
            </a:r>
            <a:r>
              <a:rPr lang="en-GB"/>
              <a:t>inseperable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2A870-54C4-4611-A40A-F3196AFD0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0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Sustainability can also be applied to implementation.</a:t>
            </a:r>
          </a:p>
          <a:p>
            <a:r>
              <a:rPr lang="en-NZ"/>
              <a:t>A few things you might ask here include:</a:t>
            </a:r>
          </a:p>
          <a:p>
            <a:pPr marL="171450" indent="-171450">
              <a:buFont typeface="Arial" panose="020B0604020202020204" pitchFamily="34" charset="0"/>
              <a:buChar char="•"/>
            </a:pPr>
            <a:r>
              <a:rPr lang="en-NZ"/>
              <a:t>How well prioritization and management got the right support to the right parts of the natural system at the times it was most needed.</a:t>
            </a:r>
          </a:p>
          <a:p>
            <a:pPr marL="171450" indent="-171450">
              <a:buFont typeface="Arial" panose="020B0604020202020204" pitchFamily="34" charset="0"/>
              <a:buChar char="•"/>
            </a:pPr>
            <a:r>
              <a:rPr lang="en-NZ"/>
              <a:t>How well the implementation balanced the need to tailor to the local context and landscapes vs. “fidelity to design”.</a:t>
            </a:r>
          </a:p>
          <a:p>
            <a:pPr marL="171450" indent="-171450">
              <a:buFont typeface="Arial" panose="020B0604020202020204" pitchFamily="34" charset="0"/>
              <a:buChar char="•"/>
            </a:pPr>
            <a:r>
              <a:rPr lang="en-NZ"/>
              <a:t>How well the implementation enhanced the rights, dignity, self-determination and sovereignty of the traditional custodians of the land.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2A870-54C4-4611-A40A-F3196AFD0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30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addition to the typology and forthcoming rubrics Footprint Evaluation has and is developing other normative or knowledge products such as guidance on how to incorporate sustainability into all evaluation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D78A92-0141-4330-8F3E-FAADFAC238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0649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F61A-1144-41B3-D4A4-6865BF181C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D9A6A71-516C-58B0-AF8F-36D19ECD9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A1CDA83-41FB-F542-0735-519AA1135FFC}"/>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5" name="Footer Placeholder 4">
            <a:extLst>
              <a:ext uri="{FF2B5EF4-FFF2-40B4-BE49-F238E27FC236}">
                <a16:creationId xmlns:a16="http://schemas.microsoft.com/office/drawing/2014/main" id="{B2F061E5-69E1-5376-B58C-C666A7EF5A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0CECD2-578B-AA4B-D066-722C3CAA8B53}"/>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216779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9100-237C-70C4-494F-662A595E65C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3F56DDF-3750-D5A4-3023-B62E82DD91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287C15-A4A5-FEEC-AD4F-D0CB2B004BD5}"/>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5" name="Footer Placeholder 4">
            <a:extLst>
              <a:ext uri="{FF2B5EF4-FFF2-40B4-BE49-F238E27FC236}">
                <a16:creationId xmlns:a16="http://schemas.microsoft.com/office/drawing/2014/main" id="{C18CC578-641F-C550-2DCD-DAB9E72D39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0AC549-C78D-55C6-B28A-3F32591CC4B6}"/>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171045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7E590-E744-E8FC-9A1B-E87780D6A1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B89F62-ABFF-0B5A-7ADA-D949A56157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24DE40E-65F3-B6F8-605A-BBC1D4A9F255}"/>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5" name="Footer Placeholder 4">
            <a:extLst>
              <a:ext uri="{FF2B5EF4-FFF2-40B4-BE49-F238E27FC236}">
                <a16:creationId xmlns:a16="http://schemas.microsoft.com/office/drawing/2014/main" id="{F5B524CA-4971-EB11-925C-F5FA77CC80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652BB45-C060-34E3-8475-A529A719969F}"/>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58899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0" y="864704"/>
            <a:ext cx="2986423" cy="58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0"/>
            <a:ext cx="12192000" cy="864704"/>
          </a:xfrm>
          <a:prstGeom prst="rect">
            <a:avLst/>
          </a:prstGeom>
          <a:solidFill>
            <a:srgbClr val="1F4E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userDrawn="1"/>
        </p:nvSpPr>
        <p:spPr>
          <a:xfrm rot="16200000">
            <a:off x="10038524" y="1858618"/>
            <a:ext cx="4012096" cy="294859"/>
          </a:xfrm>
          <a:prstGeom prst="rect">
            <a:avLst/>
          </a:prstGeom>
          <a:solidFill>
            <a:srgbClr val="3078B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userDrawn="1"/>
        </p:nvSpPr>
        <p:spPr>
          <a:xfrm rot="10800000">
            <a:off x="4780721" y="695740"/>
            <a:ext cx="7116419" cy="168964"/>
          </a:xfrm>
          <a:prstGeom prst="rect">
            <a:avLst/>
          </a:prstGeom>
          <a:solidFill>
            <a:srgbClr val="9E9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userDrawn="1"/>
        </p:nvSpPr>
        <p:spPr>
          <a:xfrm>
            <a:off x="-466" y="0"/>
            <a:ext cx="251460" cy="865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86620" y="0"/>
            <a:ext cx="251460" cy="865414"/>
          </a:xfrm>
          <a:prstGeom prst="rect">
            <a:avLst/>
          </a:prstGeom>
          <a:solidFill>
            <a:srgbClr val="307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250994" y="0"/>
            <a:ext cx="251460" cy="865414"/>
          </a:xfrm>
          <a:prstGeom prst="rect">
            <a:avLst/>
          </a:prstGeom>
          <a:solidFill>
            <a:srgbClr val="296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userDrawn="1"/>
        </p:nvCxnSpPr>
        <p:spPr>
          <a:xfrm>
            <a:off x="12056165" y="0"/>
            <a:ext cx="0" cy="3995530"/>
          </a:xfrm>
          <a:prstGeom prst="line">
            <a:avLst/>
          </a:prstGeom>
          <a:ln w="28575">
            <a:solidFill>
              <a:srgbClr val="9E9E9D"/>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flipV="1">
            <a:off x="-466" y="6708913"/>
            <a:ext cx="1362127" cy="155048"/>
          </a:xfrm>
          <a:prstGeom prst="rect">
            <a:avLst/>
          </a:prstGeom>
          <a:solidFill>
            <a:srgbClr val="9E9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userDrawn="1"/>
        </p:nvSpPr>
        <p:spPr>
          <a:xfrm rot="5400000">
            <a:off x="5625621" y="6669841"/>
            <a:ext cx="220946" cy="45719"/>
          </a:xfrm>
          <a:prstGeom prst="rect">
            <a:avLst/>
          </a:prstGeom>
          <a:solidFill>
            <a:srgbClr val="9E9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1361661" y="6633214"/>
            <a:ext cx="1566185" cy="225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C84FA9F-C16C-45F0-B278-4B21CC4179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483" r="2241" b="23176"/>
          <a:stretch/>
        </p:blipFill>
        <p:spPr>
          <a:xfrm>
            <a:off x="10328612" y="6180224"/>
            <a:ext cx="1715960" cy="597485"/>
          </a:xfrm>
          <a:prstGeom prst="rect">
            <a:avLst/>
          </a:prstGeom>
        </p:spPr>
      </p:pic>
      <p:sp>
        <p:nvSpPr>
          <p:cNvPr id="27" name="Rectangle 26">
            <a:extLst>
              <a:ext uri="{FF2B5EF4-FFF2-40B4-BE49-F238E27FC236}">
                <a16:creationId xmlns:a16="http://schemas.microsoft.com/office/drawing/2014/main" id="{C64AE0A7-5DA7-4240-AB32-AEA31B37938A}"/>
              </a:ext>
            </a:extLst>
          </p:cNvPr>
          <p:cNvSpPr/>
          <p:nvPr userDrawn="1"/>
        </p:nvSpPr>
        <p:spPr>
          <a:xfrm rot="5400000">
            <a:off x="8959189" y="6680003"/>
            <a:ext cx="220946" cy="45719"/>
          </a:xfrm>
          <a:prstGeom prst="rect">
            <a:avLst/>
          </a:prstGeom>
          <a:solidFill>
            <a:srgbClr val="9E9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8527406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424922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ngle Line 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2300" y="1412776"/>
            <a:ext cx="8534400" cy="1752600"/>
          </a:xfrm>
        </p:spPr>
        <p:txBody>
          <a:bodyPr/>
          <a:lstStyle>
            <a:lvl1pPr marL="0" indent="0" algn="l">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26"/>
          <p:cNvSpPr>
            <a:spLocks noGrp="1" noChangeArrowheads="1"/>
          </p:cNvSpPr>
          <p:nvPr>
            <p:ph type="title"/>
          </p:nvPr>
        </p:nvSpPr>
        <p:spPr bwMode="auto">
          <a:xfrm>
            <a:off x="622300" y="2"/>
            <a:ext cx="103632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sz="3733"/>
            </a:lvl1pPr>
          </a:lstStyle>
          <a:p>
            <a:pPr lvl="0"/>
            <a:r>
              <a:rPr lang="en-US"/>
              <a:t>Click to edit Master title style</a:t>
            </a:r>
          </a:p>
        </p:txBody>
      </p:sp>
    </p:spTree>
    <p:extLst>
      <p:ext uri="{BB962C8B-B14F-4D97-AF65-F5344CB8AC3E}">
        <p14:creationId xmlns:p14="http://schemas.microsoft.com/office/powerpoint/2010/main" val="321876670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hart">
  <p:cSld name="1_Chart">
    <p:spTree>
      <p:nvGrpSpPr>
        <p:cNvPr id="1" name="Shape 35"/>
        <p:cNvGrpSpPr/>
        <p:nvPr/>
      </p:nvGrpSpPr>
      <p:grpSpPr>
        <a:xfrm>
          <a:off x="0" y="0"/>
          <a:ext cx="0" cy="0"/>
          <a:chOff x="0" y="0"/>
          <a:chExt cx="0" cy="0"/>
        </a:xfrm>
      </p:grpSpPr>
      <p:sp>
        <p:nvSpPr>
          <p:cNvPr id="36" name="Google Shape;36;p37"/>
          <p:cNvSpPr/>
          <p:nvPr/>
        </p:nvSpPr>
        <p:spPr>
          <a:xfrm>
            <a:off x="0" y="0"/>
            <a:ext cx="3048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7" name="Google Shape;37;p37"/>
          <p:cNvSpPr txBox="1">
            <a:spLocks noGrp="1"/>
          </p:cNvSpPr>
          <p:nvPr>
            <p:ph type="title"/>
          </p:nvPr>
        </p:nvSpPr>
        <p:spPr>
          <a:xfrm>
            <a:off x="331788" y="875030"/>
            <a:ext cx="2384425" cy="50685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7"/>
          <p:cNvSpPr txBox="1">
            <a:spLocks noGrp="1"/>
          </p:cNvSpPr>
          <p:nvPr>
            <p:ph type="ftr" idx="11"/>
          </p:nvPr>
        </p:nvSpPr>
        <p:spPr>
          <a:xfrm>
            <a:off x="199277" y="6356350"/>
            <a:ext cx="277113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3302000" y="876300"/>
            <a:ext cx="8607425" cy="4749800"/>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7"/>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653290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meline" userDrawn="1">
  <p:cSld name="Timeline">
    <p:spTree>
      <p:nvGrpSpPr>
        <p:cNvPr id="1" name="Shape 42"/>
        <p:cNvGrpSpPr/>
        <p:nvPr/>
      </p:nvGrpSpPr>
      <p:grpSpPr>
        <a:xfrm>
          <a:off x="0" y="0"/>
          <a:ext cx="0" cy="0"/>
          <a:chOff x="0" y="0"/>
          <a:chExt cx="0" cy="0"/>
        </a:xfrm>
      </p:grpSpPr>
      <p:sp>
        <p:nvSpPr>
          <p:cNvPr id="43" name="Google Shape;43;p38"/>
          <p:cNvSpPr/>
          <p:nvPr/>
        </p:nvSpPr>
        <p:spPr>
          <a:xfrm>
            <a:off x="0" y="0"/>
            <a:ext cx="12192000" cy="115046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4" name="Google Shape;44;p38"/>
          <p:cNvSpPr txBox="1">
            <a:spLocks noGrp="1"/>
          </p:cNvSpPr>
          <p:nvPr>
            <p:ph type="title"/>
          </p:nvPr>
        </p:nvSpPr>
        <p:spPr>
          <a:xfrm>
            <a:off x="1000759" y="194783"/>
            <a:ext cx="10022841" cy="76089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800"/>
              <a:buFont typeface="Aveni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8"/>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827581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eam">
  <p:cSld name="1_Team">
    <p:spTree>
      <p:nvGrpSpPr>
        <p:cNvPr id="1" name="Shape 307"/>
        <p:cNvGrpSpPr/>
        <p:nvPr/>
      </p:nvGrpSpPr>
      <p:grpSpPr>
        <a:xfrm>
          <a:off x="0" y="0"/>
          <a:ext cx="0" cy="0"/>
          <a:chOff x="0" y="0"/>
          <a:chExt cx="0" cy="0"/>
        </a:xfrm>
      </p:grpSpPr>
      <p:sp>
        <p:nvSpPr>
          <p:cNvPr id="308" name="Google Shape;308;p70"/>
          <p:cNvSpPr/>
          <p:nvPr/>
        </p:nvSpPr>
        <p:spPr>
          <a:xfrm>
            <a:off x="0" y="0"/>
            <a:ext cx="12192000" cy="115046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09" name="Google Shape;309;p70"/>
          <p:cNvSpPr txBox="1">
            <a:spLocks noGrp="1"/>
          </p:cNvSpPr>
          <p:nvPr>
            <p:ph type="title"/>
          </p:nvPr>
        </p:nvSpPr>
        <p:spPr>
          <a:xfrm>
            <a:off x="1002983" y="194783"/>
            <a:ext cx="9421177" cy="76949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70"/>
          <p:cNvSpPr txBox="1">
            <a:spLocks noGrp="1"/>
          </p:cNvSpPr>
          <p:nvPr>
            <p:ph type="body" idx="1"/>
          </p:nvPr>
        </p:nvSpPr>
        <p:spPr>
          <a:xfrm>
            <a:off x="931863" y="1695450"/>
            <a:ext cx="10328275" cy="4314825"/>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70"/>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70"/>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70"/>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684292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2754-2451-7902-9421-6B09617BF25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38F3DE0-6CCF-58A5-94D4-72C78E251D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A69385-C8D6-49CB-6278-190DD81F075A}"/>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5" name="Footer Placeholder 4">
            <a:extLst>
              <a:ext uri="{FF2B5EF4-FFF2-40B4-BE49-F238E27FC236}">
                <a16:creationId xmlns:a16="http://schemas.microsoft.com/office/drawing/2014/main" id="{CC1A7E60-AE4C-DDB9-8098-13B39B4C6C2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73BFA87-0207-BE33-B482-17BDFC8D5C49}"/>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405136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B2DC-9CF1-E463-FC03-6C6CDBCA56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60CC0F5-A5B7-82B5-01C6-22A8DF2D11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C17D8E-362A-411A-2223-234480443A01}"/>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5" name="Footer Placeholder 4">
            <a:extLst>
              <a:ext uri="{FF2B5EF4-FFF2-40B4-BE49-F238E27FC236}">
                <a16:creationId xmlns:a16="http://schemas.microsoft.com/office/drawing/2014/main" id="{0FCDE49E-748E-9C0D-0813-725B8809BB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D38790-D77D-703F-DB72-2A8B938A9C6C}"/>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155960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A652-2E1A-FB2A-1B60-669072D57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6B71664-1407-34AA-5150-481EF3213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D61DE29-D3D9-F758-FF13-F599948EEB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895D714-FBF5-E6C8-D048-1D3A88593A95}"/>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6" name="Footer Placeholder 5">
            <a:extLst>
              <a:ext uri="{FF2B5EF4-FFF2-40B4-BE49-F238E27FC236}">
                <a16:creationId xmlns:a16="http://schemas.microsoft.com/office/drawing/2014/main" id="{05AFAFB0-47B6-742B-F406-852C4C6D933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0A1EC13-3463-E099-DDD0-92E42549D112}"/>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2534447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C0D4-9114-0EF7-2C44-F964D68364D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11E4144-0CA4-D398-0225-4F33B48023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D5EEAA-5BA5-0C6F-5806-A09E57B3DD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64B7883-97D0-37E2-572D-81BFD4EC7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778B7D-E6D7-735E-BFEB-50DF7102E1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C36B184-9ABA-D070-7B90-3A311DEA6C62}"/>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8" name="Footer Placeholder 7">
            <a:extLst>
              <a:ext uri="{FF2B5EF4-FFF2-40B4-BE49-F238E27FC236}">
                <a16:creationId xmlns:a16="http://schemas.microsoft.com/office/drawing/2014/main" id="{53D0C88F-30A0-B998-FC00-949E0F2E35F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23D85C3-4DA4-2419-272F-B51209FEF3B0}"/>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361283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1147-3308-24CC-50C5-FD402F36593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2237977-14F1-528B-42A5-0CD12278F463}"/>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4" name="Footer Placeholder 3">
            <a:extLst>
              <a:ext uri="{FF2B5EF4-FFF2-40B4-BE49-F238E27FC236}">
                <a16:creationId xmlns:a16="http://schemas.microsoft.com/office/drawing/2014/main" id="{0F7C29A2-D696-7E39-6DB9-4D919C1AC23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6EEEEFD-FFD1-8F29-59E6-07FA53511026}"/>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199456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E4C53-C025-ABEC-E287-14A22D0211C5}"/>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3" name="Footer Placeholder 2">
            <a:extLst>
              <a:ext uri="{FF2B5EF4-FFF2-40B4-BE49-F238E27FC236}">
                <a16:creationId xmlns:a16="http://schemas.microsoft.com/office/drawing/2014/main" id="{07ACE3C7-4FE3-D6FF-173A-5C916120910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D2B8873-E856-2D03-BFD5-C38AB957665B}"/>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57407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D771-FF98-8B40-CA6E-EEF03B4B8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1629D18-5464-3991-05D2-13342F0E90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8E02F5C-BDAB-22AB-C008-7B4273E99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FD4C1-B937-E517-9ECE-93DBBD903BA4}"/>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6" name="Footer Placeholder 5">
            <a:extLst>
              <a:ext uri="{FF2B5EF4-FFF2-40B4-BE49-F238E27FC236}">
                <a16:creationId xmlns:a16="http://schemas.microsoft.com/office/drawing/2014/main" id="{71EDECEE-76F4-6C87-24C7-27862053364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B56F156-228D-C032-A75F-6272ABDEA675}"/>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428445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1ED7-40DB-ED58-5AF6-2FA4E09FD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5D9347D-8631-41DE-D109-DB947522D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9DC1961-F4CF-912A-C328-5041A5027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7D2B2-0F24-9C00-E4A4-9AFD752E5F06}"/>
              </a:ext>
            </a:extLst>
          </p:cNvPr>
          <p:cNvSpPr>
            <a:spLocks noGrp="1"/>
          </p:cNvSpPr>
          <p:nvPr>
            <p:ph type="dt" sz="half" idx="10"/>
          </p:nvPr>
        </p:nvSpPr>
        <p:spPr/>
        <p:txBody>
          <a:bodyPr/>
          <a:lstStyle/>
          <a:p>
            <a:fld id="{ADD2DE22-044D-4E10-9394-7590D9635EB3}" type="datetimeFigureOut">
              <a:rPr lang="en-CA" smtClean="0"/>
              <a:t>2022-10-26</a:t>
            </a:fld>
            <a:endParaRPr lang="en-CA"/>
          </a:p>
        </p:txBody>
      </p:sp>
      <p:sp>
        <p:nvSpPr>
          <p:cNvPr id="6" name="Footer Placeholder 5">
            <a:extLst>
              <a:ext uri="{FF2B5EF4-FFF2-40B4-BE49-F238E27FC236}">
                <a16:creationId xmlns:a16="http://schemas.microsoft.com/office/drawing/2014/main" id="{0992B802-AD73-5364-25EA-C77D3FCFD91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802D4B8-3ABE-354A-7DFE-992D7F1F3552}"/>
              </a:ext>
            </a:extLst>
          </p:cNvPr>
          <p:cNvSpPr>
            <a:spLocks noGrp="1"/>
          </p:cNvSpPr>
          <p:nvPr>
            <p:ph type="sldNum" sz="quarter" idx="12"/>
          </p:nvPr>
        </p:nvSpPr>
        <p:spPr/>
        <p:txBody>
          <a:bodyPr/>
          <a:lstStyle/>
          <a:p>
            <a:fld id="{79B602FA-7453-45DE-A361-1A172A666FF1}" type="slidenum">
              <a:rPr lang="en-CA" smtClean="0"/>
              <a:t>‹#›</a:t>
            </a:fld>
            <a:endParaRPr lang="en-CA"/>
          </a:p>
        </p:txBody>
      </p:sp>
    </p:spTree>
    <p:extLst>
      <p:ext uri="{BB962C8B-B14F-4D97-AF65-F5344CB8AC3E}">
        <p14:creationId xmlns:p14="http://schemas.microsoft.com/office/powerpoint/2010/main" val="51318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337DA1-D145-23DB-5159-42451EB68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A683A69-090C-A2AD-6482-3FEF2FC1F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BDEA979-15F6-FAE9-504F-B013F6B787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D2DE22-044D-4E10-9394-7590D9635EB3}" type="datetimeFigureOut">
              <a:rPr lang="en-CA" smtClean="0"/>
              <a:t>2022-10-26</a:t>
            </a:fld>
            <a:endParaRPr lang="en-CA"/>
          </a:p>
        </p:txBody>
      </p:sp>
      <p:sp>
        <p:nvSpPr>
          <p:cNvPr id="5" name="Footer Placeholder 4">
            <a:extLst>
              <a:ext uri="{FF2B5EF4-FFF2-40B4-BE49-F238E27FC236}">
                <a16:creationId xmlns:a16="http://schemas.microsoft.com/office/drawing/2014/main" id="{476F9FBE-835B-1BB7-8A37-3DDCEDAE1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A321B73-4FCF-F8CC-03B3-3B426D165A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602FA-7453-45DE-A361-1A172A666FF1}" type="slidenum">
              <a:rPr lang="en-CA" smtClean="0"/>
              <a:t>‹#›</a:t>
            </a:fld>
            <a:endParaRPr lang="en-CA"/>
          </a:p>
        </p:txBody>
      </p:sp>
    </p:spTree>
    <p:extLst>
      <p:ext uri="{BB962C8B-B14F-4D97-AF65-F5344CB8AC3E}">
        <p14:creationId xmlns:p14="http://schemas.microsoft.com/office/powerpoint/2010/main" val="3825547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chart" Target="../charts/char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hotos/jpellgen/5352687892/" TargetMode="External"/><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netivist.org/debate/sustainable-development-land-grabb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jhodgesagame.blogspot.com/2013/06/injera-teff-and-ethiopian-highland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D89F-2FF0-0436-1079-74500AFC37FC}"/>
              </a:ext>
            </a:extLst>
          </p:cNvPr>
          <p:cNvSpPr>
            <a:spLocks noGrp="1"/>
          </p:cNvSpPr>
          <p:nvPr>
            <p:ph type="ctrTitle"/>
          </p:nvPr>
        </p:nvSpPr>
        <p:spPr>
          <a:xfrm>
            <a:off x="-245660" y="-1"/>
            <a:ext cx="4385481" cy="4768849"/>
          </a:xfrm>
        </p:spPr>
        <p:txBody>
          <a:bodyPr/>
          <a:lstStyle/>
          <a:p>
            <a:pPr algn="r"/>
            <a:r>
              <a:rPr lang="en-GB" dirty="0"/>
              <a:t>Addressing Sustainability In All Evaluation</a:t>
            </a:r>
            <a:endParaRPr lang="en-CA" dirty="0"/>
          </a:p>
        </p:txBody>
      </p:sp>
      <p:sp>
        <p:nvSpPr>
          <p:cNvPr id="3" name="Subtitle 2">
            <a:extLst>
              <a:ext uri="{FF2B5EF4-FFF2-40B4-BE49-F238E27FC236}">
                <a16:creationId xmlns:a16="http://schemas.microsoft.com/office/drawing/2014/main" id="{21E1998F-63B7-37D3-AC72-918CDD62A6F4}"/>
              </a:ext>
            </a:extLst>
          </p:cNvPr>
          <p:cNvSpPr>
            <a:spLocks noGrp="1"/>
          </p:cNvSpPr>
          <p:nvPr>
            <p:ph type="subTitle" idx="1"/>
          </p:nvPr>
        </p:nvSpPr>
        <p:spPr>
          <a:xfrm>
            <a:off x="0" y="4985543"/>
            <a:ext cx="3637454" cy="1128654"/>
          </a:xfrm>
        </p:spPr>
        <p:txBody>
          <a:bodyPr/>
          <a:lstStyle/>
          <a:p>
            <a:pPr algn="r"/>
            <a:r>
              <a:rPr lang="en-GB" dirty="0"/>
              <a:t>Andy Rowe</a:t>
            </a:r>
          </a:p>
          <a:p>
            <a:pPr algn="r"/>
            <a:r>
              <a:rPr lang="en-GB" dirty="0"/>
              <a:t>Footprint Evaluation</a:t>
            </a:r>
            <a:endParaRPr lang="en-CA" dirty="0"/>
          </a:p>
        </p:txBody>
      </p:sp>
      <p:pic>
        <p:nvPicPr>
          <p:cNvPr id="5" name="Picture 4">
            <a:extLst>
              <a:ext uri="{FF2B5EF4-FFF2-40B4-BE49-F238E27FC236}">
                <a16:creationId xmlns:a16="http://schemas.microsoft.com/office/drawing/2014/main" id="{CC118F26-4C11-BB07-DA3A-0C509F127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821" y="286969"/>
            <a:ext cx="8936684" cy="6201699"/>
          </a:xfrm>
          <a:prstGeom prst="rect">
            <a:avLst/>
          </a:prstGeom>
        </p:spPr>
      </p:pic>
      <p:sp>
        <p:nvSpPr>
          <p:cNvPr id="6" name="TextBox 5">
            <a:extLst>
              <a:ext uri="{FF2B5EF4-FFF2-40B4-BE49-F238E27FC236}">
                <a16:creationId xmlns:a16="http://schemas.microsoft.com/office/drawing/2014/main" id="{2F4026C1-93E1-3D8B-8DE5-4491FA38F2F3}"/>
              </a:ext>
            </a:extLst>
          </p:cNvPr>
          <p:cNvSpPr txBox="1"/>
          <p:nvPr/>
        </p:nvSpPr>
        <p:spPr>
          <a:xfrm>
            <a:off x="6787487" y="6304002"/>
            <a:ext cx="4503761" cy="369332"/>
          </a:xfrm>
          <a:prstGeom prst="rect">
            <a:avLst/>
          </a:prstGeom>
          <a:noFill/>
        </p:spPr>
        <p:txBody>
          <a:bodyPr wrap="square" rtlCol="0">
            <a:spAutoFit/>
          </a:bodyPr>
          <a:lstStyle/>
          <a:p>
            <a:r>
              <a:rPr lang="en-GB" dirty="0"/>
              <a:t>Image from Stockholm Resilience Centre</a:t>
            </a:r>
            <a:endParaRPr lang="en-CA" dirty="0"/>
          </a:p>
        </p:txBody>
      </p:sp>
    </p:spTree>
    <p:extLst>
      <p:ext uri="{BB962C8B-B14F-4D97-AF65-F5344CB8AC3E}">
        <p14:creationId xmlns:p14="http://schemas.microsoft.com/office/powerpoint/2010/main" val="202445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003B2584-CB68-6C73-3E67-5BE901E8CB2B}"/>
              </a:ext>
            </a:extLst>
          </p:cNvPr>
          <p:cNvPicPr>
            <a:picLocks noChangeAspect="1"/>
          </p:cNvPicPr>
          <p:nvPr/>
        </p:nvPicPr>
        <p:blipFill rotWithShape="1">
          <a:blip r:embed="rId3"/>
          <a:srcRect l="12780"/>
          <a:stretch/>
        </p:blipFill>
        <p:spPr>
          <a:xfrm>
            <a:off x="5516059" y="1631627"/>
            <a:ext cx="5849934" cy="3706210"/>
          </a:xfrm>
          <a:prstGeom prst="rect">
            <a:avLst/>
          </a:prstGeom>
        </p:spPr>
      </p:pic>
      <p:sp>
        <p:nvSpPr>
          <p:cNvPr id="2" name="Title 1">
            <a:extLst>
              <a:ext uri="{FF2B5EF4-FFF2-40B4-BE49-F238E27FC236}">
                <a16:creationId xmlns:a16="http://schemas.microsoft.com/office/drawing/2014/main" id="{CBCBB897-F7F1-4FFD-9FB4-6F560D1BE01D}"/>
              </a:ext>
            </a:extLst>
          </p:cNvPr>
          <p:cNvSpPr>
            <a:spLocks noGrp="1"/>
          </p:cNvSpPr>
          <p:nvPr>
            <p:ph type="title"/>
          </p:nvPr>
        </p:nvSpPr>
        <p:spPr/>
        <p:txBody>
          <a:bodyPr>
            <a:normAutofit/>
          </a:bodyPr>
          <a:lstStyle/>
          <a:p>
            <a:br>
              <a:rPr lang="en-NZ" sz="3200" dirty="0"/>
            </a:br>
            <a:r>
              <a:rPr lang="en-NZ" sz="3200" b="1" dirty="0"/>
              <a:t>Footprint Evaluation</a:t>
            </a:r>
            <a:br>
              <a:rPr lang="en-NZ" sz="3200" b="1" dirty="0"/>
            </a:br>
            <a:r>
              <a:rPr lang="en-NZ" sz="3200" b="1" dirty="0"/>
              <a:t>can use existing evaluative criteria</a:t>
            </a:r>
            <a:endParaRPr lang="en-US" sz="3200" b="1" dirty="0"/>
          </a:p>
        </p:txBody>
      </p:sp>
      <p:sp>
        <p:nvSpPr>
          <p:cNvPr id="4" name="Slide Number Placeholder 3">
            <a:extLst>
              <a:ext uri="{FF2B5EF4-FFF2-40B4-BE49-F238E27FC236}">
                <a16:creationId xmlns:a16="http://schemas.microsoft.com/office/drawing/2014/main" id="{1A954DA1-48DC-476D-BB12-AD28FF0DEB8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4E619-4CA9-4A22-920F-20396BF50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peech Bubble: Rectangle with Corners Rounded 5">
            <a:extLst>
              <a:ext uri="{FF2B5EF4-FFF2-40B4-BE49-F238E27FC236}">
                <a16:creationId xmlns:a16="http://schemas.microsoft.com/office/drawing/2014/main" id="{42F0076A-8344-46E5-8DF9-F4EDE5C263D2}"/>
              </a:ext>
            </a:extLst>
          </p:cNvPr>
          <p:cNvSpPr/>
          <p:nvPr/>
        </p:nvSpPr>
        <p:spPr>
          <a:xfrm>
            <a:off x="3793858" y="710119"/>
            <a:ext cx="4385372" cy="980858"/>
          </a:xfrm>
          <a:prstGeom prst="wedgeRoundRectCallout">
            <a:avLst>
              <a:gd name="adj1" fmla="val -1590"/>
              <a:gd name="adj2" fmla="val 104148"/>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effectLst/>
                <a:uLnTx/>
                <a:uFillTx/>
                <a:latin typeface="Calibri"/>
                <a:ea typeface="+mn-ea"/>
                <a:cs typeface="+mn-cs"/>
              </a:rPr>
              <a:t>Is the intervention doing the right things with respect to both the human and natural systems?</a:t>
            </a:r>
            <a:endParaRPr lang="en-US" sz="1800" b="1" i="0" u="none" strike="noStrike" kern="1200" cap="none" spc="0" normalizeH="0" baseline="0" noProof="0" dirty="0">
              <a:ln>
                <a:noFill/>
              </a:ln>
              <a:effectLst/>
              <a:uLnTx/>
              <a:uFillTx/>
              <a:latin typeface="Calibri"/>
              <a:cs typeface="Calibri"/>
            </a:endParaRPr>
          </a:p>
        </p:txBody>
      </p:sp>
      <p:sp>
        <p:nvSpPr>
          <p:cNvPr id="13" name="Speech Bubble: Rectangle with Corners Rounded 12">
            <a:extLst>
              <a:ext uri="{FF2B5EF4-FFF2-40B4-BE49-F238E27FC236}">
                <a16:creationId xmlns:a16="http://schemas.microsoft.com/office/drawing/2014/main" id="{411AC4AC-5EF2-4757-A3E7-6DDF97C215DF}"/>
              </a:ext>
            </a:extLst>
          </p:cNvPr>
          <p:cNvSpPr/>
          <p:nvPr/>
        </p:nvSpPr>
        <p:spPr>
          <a:xfrm>
            <a:off x="10402108" y="1374578"/>
            <a:ext cx="2024409" cy="2110154"/>
          </a:xfrm>
          <a:prstGeom prst="wedgeRoundRectCallout">
            <a:avLst>
              <a:gd name="adj1" fmla="val -91217"/>
              <a:gd name="adj2" fmla="val 40478"/>
              <a:gd name="adj3" fmla="val 16667"/>
            </a:avLst>
          </a:prstGeom>
          <a:solidFill>
            <a:srgbClr val="7A66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b="1" dirty="0"/>
              <a:t>What resources are being used – not only those directly paid </a:t>
            </a:r>
            <a:br>
              <a:rPr lang="en-AU" sz="1600" b="1" dirty="0"/>
            </a:br>
            <a:r>
              <a:rPr lang="en-AU" sz="1600" b="1" dirty="0"/>
              <a:t>for by the implementing organisation?</a:t>
            </a:r>
          </a:p>
        </p:txBody>
      </p:sp>
      <p:sp>
        <p:nvSpPr>
          <p:cNvPr id="7" name="Speech Bubble: Rectangle with Corners Rounded 6">
            <a:extLst>
              <a:ext uri="{FF2B5EF4-FFF2-40B4-BE49-F238E27FC236}">
                <a16:creationId xmlns:a16="http://schemas.microsoft.com/office/drawing/2014/main" id="{64285360-57AD-45C8-BC08-AEAF4302BB5A}"/>
              </a:ext>
            </a:extLst>
          </p:cNvPr>
          <p:cNvSpPr/>
          <p:nvPr/>
        </p:nvSpPr>
        <p:spPr>
          <a:xfrm>
            <a:off x="3487797" y="5613018"/>
            <a:ext cx="2848697" cy="1177637"/>
          </a:xfrm>
          <a:prstGeom prst="wedgeRoundRectCallout">
            <a:avLst>
              <a:gd name="adj1" fmla="val 37482"/>
              <a:gd name="adj2" fmla="val -175129"/>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chemeClr val="accent6"/>
                </a:solidFill>
                <a:effectLst/>
                <a:uLnTx/>
                <a:uFillTx/>
                <a:latin typeface="Calibri"/>
                <a:ea typeface="+mn-ea"/>
                <a:cs typeface="+mn-cs"/>
              </a:rPr>
              <a:t>What difference does the intervention make to both human and natural systems?</a:t>
            </a:r>
            <a:endParaRPr lang="en-US" sz="1800" b="1" i="0" u="none" strike="noStrike" kern="1200" cap="none" spc="0" normalizeH="0" baseline="0" noProof="0" dirty="0">
              <a:ln>
                <a:noFill/>
              </a:ln>
              <a:solidFill>
                <a:schemeClr val="accent6"/>
              </a:solidFill>
              <a:effectLst/>
              <a:uLnTx/>
              <a:uFillTx/>
              <a:latin typeface="Calibri"/>
              <a:cs typeface="Calibri"/>
            </a:endParaRPr>
          </a:p>
        </p:txBody>
      </p:sp>
      <p:sp>
        <p:nvSpPr>
          <p:cNvPr id="8" name="Speech Bubble: Rectangle with Corners Rounded 7">
            <a:extLst>
              <a:ext uri="{FF2B5EF4-FFF2-40B4-BE49-F238E27FC236}">
                <a16:creationId xmlns:a16="http://schemas.microsoft.com/office/drawing/2014/main" id="{BEAE005F-D313-4301-84B5-EF47E3E3B162}"/>
              </a:ext>
            </a:extLst>
          </p:cNvPr>
          <p:cNvSpPr/>
          <p:nvPr/>
        </p:nvSpPr>
        <p:spPr>
          <a:xfrm>
            <a:off x="8745535" y="41224"/>
            <a:ext cx="3114677" cy="1327026"/>
          </a:xfrm>
          <a:prstGeom prst="wedgeRoundRectCallout">
            <a:avLst>
              <a:gd name="adj1" fmla="val -56498"/>
              <a:gd name="adj2" fmla="val 149335"/>
              <a:gd name="adj3" fmla="val 16667"/>
            </a:avLst>
          </a:prstGeom>
          <a:solidFill>
            <a:srgbClr val="197DCE"/>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effectLst/>
                <a:uLnTx/>
                <a:uFillTx/>
                <a:latin typeface="Calibri"/>
                <a:ea typeface="+mn-ea"/>
                <a:cs typeface="+mn-cs"/>
              </a:rPr>
              <a:t>How well does the intervention align with policies and commitments to protect and restore the natural system?</a:t>
            </a:r>
            <a:endParaRPr lang="en-US" sz="1800" b="1" i="0" u="none" strike="noStrike" kern="1200" cap="none" spc="0" normalizeH="0" baseline="0" noProof="0" dirty="0">
              <a:ln>
                <a:noFill/>
              </a:ln>
              <a:effectLst/>
              <a:uLnTx/>
              <a:uFillTx/>
              <a:latin typeface="Calibri"/>
              <a:cs typeface="Calibri"/>
            </a:endParaRPr>
          </a:p>
        </p:txBody>
      </p:sp>
      <p:sp>
        <p:nvSpPr>
          <p:cNvPr id="9" name="Speech Bubble: Rectangle with Corners Rounded 8">
            <a:extLst>
              <a:ext uri="{FF2B5EF4-FFF2-40B4-BE49-F238E27FC236}">
                <a16:creationId xmlns:a16="http://schemas.microsoft.com/office/drawing/2014/main" id="{DBCA6E33-941C-4FBE-983A-500F78F2B90A}"/>
              </a:ext>
            </a:extLst>
          </p:cNvPr>
          <p:cNvSpPr/>
          <p:nvPr/>
        </p:nvSpPr>
        <p:spPr>
          <a:xfrm>
            <a:off x="7598969" y="5543838"/>
            <a:ext cx="3114677" cy="1177637"/>
          </a:xfrm>
          <a:prstGeom prst="wedgeRoundRectCallout">
            <a:avLst>
              <a:gd name="adj1" fmla="val -21503"/>
              <a:gd name="adj2" fmla="val -161688"/>
              <a:gd name="adj3" fmla="val 16667"/>
            </a:avLst>
          </a:prstGeom>
          <a:solidFill>
            <a:srgbClr val="00B050"/>
          </a:solid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effectLst/>
                <a:uLnTx/>
                <a:uFillTx/>
                <a:latin typeface="Calibri"/>
                <a:ea typeface="+mn-ea"/>
                <a:cs typeface="+mn-cs"/>
              </a:rPr>
              <a:t>How resilient and well sustained are the benefits in the face of emerging environmental changes?</a:t>
            </a:r>
            <a:endParaRPr lang="en-US" sz="1800" b="1" i="0" u="none" strike="noStrike" kern="1200" cap="none" spc="0" normalizeH="0" baseline="0" noProof="0" dirty="0">
              <a:ln>
                <a:noFill/>
              </a:ln>
              <a:effectLst/>
              <a:uLnTx/>
              <a:uFillTx/>
              <a:latin typeface="Calibri"/>
              <a:cs typeface="Calibri"/>
            </a:endParaRPr>
          </a:p>
        </p:txBody>
      </p:sp>
    </p:spTree>
    <p:extLst>
      <p:ext uri="{BB962C8B-B14F-4D97-AF65-F5344CB8AC3E}">
        <p14:creationId xmlns:p14="http://schemas.microsoft.com/office/powerpoint/2010/main" val="594213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A161-0EBD-1150-21AF-04226F864954}"/>
              </a:ext>
            </a:extLst>
          </p:cNvPr>
          <p:cNvSpPr>
            <a:spLocks noGrp="1"/>
          </p:cNvSpPr>
          <p:nvPr>
            <p:ph type="title"/>
          </p:nvPr>
        </p:nvSpPr>
        <p:spPr/>
        <p:txBody>
          <a:bodyPr>
            <a:normAutofit fontScale="90000"/>
          </a:bodyPr>
          <a:lstStyle/>
          <a:p>
            <a:r>
              <a:rPr lang="en-GB" dirty="0"/>
              <a:t>Footprint Evaluation : Key Evaluation Questions</a:t>
            </a:r>
          </a:p>
        </p:txBody>
      </p:sp>
      <p:graphicFrame>
        <p:nvGraphicFramePr>
          <p:cNvPr id="4" name="Table 4">
            <a:extLst>
              <a:ext uri="{FF2B5EF4-FFF2-40B4-BE49-F238E27FC236}">
                <a16:creationId xmlns:a16="http://schemas.microsoft.com/office/drawing/2014/main" id="{B6A065D1-BB8B-BACD-9EAA-06A7F6716383}"/>
              </a:ext>
            </a:extLst>
          </p:cNvPr>
          <p:cNvGraphicFramePr>
            <a:graphicFrameLocks noGrp="1"/>
          </p:cNvGraphicFramePr>
          <p:nvPr>
            <p:ph sz="quarter" idx="4294967295"/>
          </p:nvPr>
        </p:nvGraphicFramePr>
        <p:xfrm>
          <a:off x="1085087" y="1212850"/>
          <a:ext cx="10814335" cy="5326154"/>
        </p:xfrm>
        <a:graphic>
          <a:graphicData uri="http://schemas.openxmlformats.org/drawingml/2006/table">
            <a:tbl>
              <a:tblPr firstCol="1" bandRow="1">
                <a:tableStyleId>{5FD0F851-EC5A-4D38-B0AD-8093EC10F338}</a:tableStyleId>
              </a:tblPr>
              <a:tblGrid>
                <a:gridCol w="2397217">
                  <a:extLst>
                    <a:ext uri="{9D8B030D-6E8A-4147-A177-3AD203B41FA5}">
                      <a16:colId xmlns:a16="http://schemas.microsoft.com/office/drawing/2014/main" val="4039488173"/>
                    </a:ext>
                  </a:extLst>
                </a:gridCol>
                <a:gridCol w="8417118">
                  <a:extLst>
                    <a:ext uri="{9D8B030D-6E8A-4147-A177-3AD203B41FA5}">
                      <a16:colId xmlns:a16="http://schemas.microsoft.com/office/drawing/2014/main" val="3750933389"/>
                    </a:ext>
                  </a:extLst>
                </a:gridCol>
              </a:tblGrid>
              <a:tr h="677874">
                <a:tc>
                  <a:txBody>
                    <a:bodyPr/>
                    <a:lstStyle/>
                    <a:p>
                      <a:pPr marL="290195" marR="0" lvl="0" indent="-290195"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effectLst/>
                        </a:rPr>
                        <a:t>1. Relevance &amp; coherence</a:t>
                      </a:r>
                      <a:endParaRPr lang="en-US" sz="1800" b="1" kern="1200">
                        <a:solidFill>
                          <a:schemeClr val="tx1"/>
                        </a:solidFill>
                        <a:effectLst/>
                        <a:latin typeface="+mn-lt"/>
                        <a:ea typeface="+mn-ea"/>
                        <a:cs typeface="+mn-cs"/>
                      </a:endParaRPr>
                    </a:p>
                  </a:txBody>
                  <a:tcPr anchor="ctr">
                    <a:lnB w="12700">
                      <a:solidFill>
                        <a:schemeClr val="accent3"/>
                      </a:solidFill>
                    </a:lnB>
                    <a:solidFill>
                      <a:schemeClr val="bg1">
                        <a:lumMod val="95000"/>
                      </a:schemeClr>
                    </a:solidFill>
                  </a:tcPr>
                </a:tc>
                <a:tc>
                  <a:txBody>
                    <a:bodyPr/>
                    <a:lstStyle/>
                    <a:p>
                      <a:r>
                        <a:rPr lang="en-US" sz="1600"/>
                        <a:t>How relevant is the evaluand to the issues facing the population/sector and the natural environment – and how well does it complement other related efforts in the context?</a:t>
                      </a:r>
                      <a:endParaRPr lang="en-GB" sz="1600"/>
                    </a:p>
                  </a:txBody>
                  <a:tcPr anchor="ctr">
                    <a:lnB w="12700">
                      <a:solidFill>
                        <a:schemeClr val="accent3"/>
                      </a:solidFill>
                    </a:lnB>
                    <a:solidFill>
                      <a:schemeClr val="bg1">
                        <a:lumMod val="95000"/>
                      </a:schemeClr>
                    </a:solidFill>
                  </a:tcPr>
                </a:tc>
                <a:extLst>
                  <a:ext uri="{0D108BD9-81ED-4DB2-BD59-A6C34878D82A}">
                    <a16:rowId xmlns:a16="http://schemas.microsoft.com/office/drawing/2014/main" val="1859370292"/>
                  </a:ext>
                </a:extLst>
              </a:tr>
              <a:tr h="677874">
                <a:tc>
                  <a:txBody>
                    <a:bodyPr/>
                    <a:lstStyle/>
                    <a:p>
                      <a:pPr marL="290195" indent="-290195"/>
                      <a:r>
                        <a:rPr lang="en-GB" sz="1800"/>
                        <a:t>2. Design &amp; adaptation</a:t>
                      </a:r>
                    </a:p>
                  </a:txBody>
                  <a:tcPr anchor="ctr">
                    <a:lnT w="12700">
                      <a:solidFill>
                        <a:schemeClr val="accent3"/>
                      </a:solidFill>
                    </a:lnT>
                    <a:lnB w="12700">
                      <a:solidFill>
                        <a:schemeClr val="accent3"/>
                      </a:solidFill>
                    </a:lnB>
                    <a:noFill/>
                  </a:tcPr>
                </a:tc>
                <a:tc>
                  <a:txBody>
                    <a:bodyPr/>
                    <a:lstStyle/>
                    <a:p>
                      <a:r>
                        <a:rPr lang="en-US" sz="1600"/>
                        <a:t>How well does the design address the strengths, needs, and aspirations of both human and natural systems – in ways that are equitable, restorative, and enable both to thrive?</a:t>
                      </a:r>
                      <a:endParaRPr lang="en-GB" sz="1600"/>
                    </a:p>
                  </a:txBody>
                  <a:tcPr anchor="ctr">
                    <a:lnT w="12700">
                      <a:solidFill>
                        <a:schemeClr val="accent3"/>
                      </a:solidFill>
                    </a:lnT>
                    <a:lnB w="12700">
                      <a:solidFill>
                        <a:schemeClr val="accent3"/>
                      </a:solidFill>
                    </a:lnB>
                    <a:noFill/>
                  </a:tcPr>
                </a:tc>
                <a:extLst>
                  <a:ext uri="{0D108BD9-81ED-4DB2-BD59-A6C34878D82A}">
                    <a16:rowId xmlns:a16="http://schemas.microsoft.com/office/drawing/2014/main" val="109517660"/>
                  </a:ext>
                </a:extLst>
              </a:tr>
              <a:tr h="677874">
                <a:tc>
                  <a:txBody>
                    <a:bodyPr/>
                    <a:lstStyle/>
                    <a:p>
                      <a:pPr marL="290195" indent="-290195"/>
                      <a:r>
                        <a:rPr lang="en-GB" sz="1800"/>
                        <a:t>3. Implementation</a:t>
                      </a:r>
                    </a:p>
                  </a:txBody>
                  <a:tcPr anchor="ctr">
                    <a:lnT w="12700">
                      <a:solidFill>
                        <a:schemeClr val="accent3"/>
                      </a:solidFill>
                    </a:lnT>
                    <a:lnB w="12700">
                      <a:solidFill>
                        <a:schemeClr val="accent3"/>
                      </a:solidFill>
                    </a:lnB>
                    <a:solidFill>
                      <a:schemeClr val="bg1">
                        <a:lumMod val="95000"/>
                      </a:schemeClr>
                    </a:solidFill>
                  </a:tcPr>
                </a:tc>
                <a:tc>
                  <a:txBody>
                    <a:bodyPr/>
                    <a:lstStyle/>
                    <a:p>
                      <a:r>
                        <a:rPr lang="en-US" sz="1600"/>
                        <a:t>How well has the evaluand been implemented so that the right people and natural system elements receive what is most needed at the right times and places and in the right ways? </a:t>
                      </a:r>
                      <a:endParaRPr lang="en-GB" sz="1600"/>
                    </a:p>
                  </a:txBody>
                  <a:tcPr anchor="ctr">
                    <a:lnT w="12700">
                      <a:solidFill>
                        <a:schemeClr val="accent3"/>
                      </a:solidFill>
                    </a:lnT>
                    <a:lnB w="12700">
                      <a:solidFill>
                        <a:schemeClr val="accent3"/>
                      </a:solidFill>
                    </a:lnB>
                    <a:solidFill>
                      <a:schemeClr val="bg1">
                        <a:lumMod val="95000"/>
                      </a:schemeClr>
                    </a:solidFill>
                  </a:tcPr>
                </a:tc>
                <a:extLst>
                  <a:ext uri="{0D108BD9-81ED-4DB2-BD59-A6C34878D82A}">
                    <a16:rowId xmlns:a16="http://schemas.microsoft.com/office/drawing/2014/main" val="707141716"/>
                  </a:ext>
                </a:extLst>
              </a:tr>
              <a:tr h="677874">
                <a:tc>
                  <a:txBody>
                    <a:bodyPr/>
                    <a:lstStyle/>
                    <a:p>
                      <a:pPr marL="290195" indent="-290195"/>
                      <a:r>
                        <a:rPr lang="en-GB" sz="1800"/>
                        <a:t>4. Outcomes </a:t>
                      </a:r>
                      <a:br>
                        <a:rPr lang="en-GB" sz="1800"/>
                      </a:br>
                      <a:r>
                        <a:rPr lang="en-GB" sz="1800"/>
                        <a:t>&amp; impacts</a:t>
                      </a:r>
                      <a:endParaRPr lang="en-US" sz="1800"/>
                    </a:p>
                  </a:txBody>
                  <a:tcPr anchor="ctr">
                    <a:lnT w="12700">
                      <a:solidFill>
                        <a:schemeClr val="accent3"/>
                      </a:solidFill>
                    </a:lnT>
                    <a:lnB w="12700">
                      <a:solidFill>
                        <a:schemeClr val="accent3"/>
                      </a:solidFill>
                    </a:lnB>
                    <a:solidFill>
                      <a:schemeClr val="bg1"/>
                    </a:solidFill>
                  </a:tcPr>
                </a:tc>
                <a:tc>
                  <a:txBody>
                    <a:bodyPr/>
                    <a:lstStyle/>
                    <a:p>
                      <a:r>
                        <a:rPr lang="en-US" sz="1600"/>
                        <a:t>How good, valuable, and important are the outcomes and impacts on both human and natural systems, particularly where equity and/or previous harm needed to be addressed?</a:t>
                      </a:r>
                      <a:endParaRPr lang="en-GB" sz="1600"/>
                    </a:p>
                  </a:txBody>
                  <a:tcPr anchor="ctr">
                    <a:lnT w="12700">
                      <a:solidFill>
                        <a:schemeClr val="accent3"/>
                      </a:solidFill>
                    </a:lnT>
                    <a:lnB w="12700">
                      <a:solidFill>
                        <a:schemeClr val="accent3"/>
                      </a:solidFill>
                    </a:lnB>
                    <a:solidFill>
                      <a:schemeClr val="bg1"/>
                    </a:solidFill>
                  </a:tcPr>
                </a:tc>
                <a:extLst>
                  <a:ext uri="{0D108BD9-81ED-4DB2-BD59-A6C34878D82A}">
                    <a16:rowId xmlns:a16="http://schemas.microsoft.com/office/drawing/2014/main" val="188483911"/>
                  </a:ext>
                </a:extLst>
              </a:tr>
              <a:tr h="968392">
                <a:tc>
                  <a:txBody>
                    <a:bodyPr/>
                    <a:lstStyle/>
                    <a:p>
                      <a:pPr marL="290195" indent="-290195"/>
                      <a:r>
                        <a:rPr lang="en-GB" sz="1800"/>
                        <a:t>5. </a:t>
                      </a:r>
                      <a:r>
                        <a:rPr lang="en-US" sz="1800" b="1" kern="1200">
                          <a:solidFill>
                            <a:schemeClr val="tx1"/>
                          </a:solidFill>
                          <a:effectLst/>
                        </a:rPr>
                        <a:t>Patterns, </a:t>
                      </a:r>
                      <a:br>
                        <a:rPr lang="en-US" sz="1800" b="1" kern="1200">
                          <a:solidFill>
                            <a:schemeClr val="tx1"/>
                          </a:solidFill>
                          <a:effectLst/>
                        </a:rPr>
                      </a:br>
                      <a:r>
                        <a:rPr lang="en-US" sz="1800" b="1" kern="1200">
                          <a:solidFill>
                            <a:schemeClr val="tx1"/>
                          </a:solidFill>
                          <a:effectLst/>
                        </a:rPr>
                        <a:t>outliers</a:t>
                      </a:r>
                      <a:br>
                        <a:rPr lang="en-US" sz="1800" b="1" kern="1200">
                          <a:solidFill>
                            <a:srgbClr val="000000"/>
                          </a:solidFill>
                          <a:effectLst/>
                        </a:rPr>
                      </a:br>
                      <a:r>
                        <a:rPr lang="en-US" sz="1800" b="1" kern="1200">
                          <a:solidFill>
                            <a:schemeClr val="tx1"/>
                          </a:solidFill>
                          <a:effectLst/>
                        </a:rPr>
                        <a:t>&amp; links</a:t>
                      </a:r>
                      <a:endParaRPr lang="en-GB" sz="1800" b="1">
                        <a:solidFill>
                          <a:schemeClr val="tx1"/>
                        </a:solidFill>
                      </a:endParaRPr>
                    </a:p>
                  </a:txBody>
                  <a:tcPr anchor="ctr">
                    <a:lnT w="12700">
                      <a:solidFill>
                        <a:schemeClr val="accent3"/>
                      </a:solidFill>
                    </a:lnT>
                    <a:lnB w="12700">
                      <a:solidFill>
                        <a:schemeClr val="accent3"/>
                      </a:solidFill>
                    </a:lnB>
                    <a:solidFill>
                      <a:schemeClr val="bg1">
                        <a:lumMod val="95000"/>
                      </a:schemeClr>
                    </a:solidFill>
                  </a:tcPr>
                </a:tc>
                <a:tc>
                  <a:txBody>
                    <a:bodyPr/>
                    <a:lstStyle/>
                    <a:p>
                      <a:r>
                        <a:rPr lang="en-US" sz="1600"/>
                        <a:t>How did the evaluand influence change – and then how did that change continue to unfold – in the relevant coupled human and natural systems?  Where, when, for whom, and under what conditions did we see the most and least valuable outcomes? Why?</a:t>
                      </a:r>
                      <a:endParaRPr lang="en-GB" sz="1600"/>
                    </a:p>
                  </a:txBody>
                  <a:tcPr anchor="ctr">
                    <a:lnT w="12700">
                      <a:solidFill>
                        <a:schemeClr val="accent3"/>
                      </a:solidFill>
                    </a:lnT>
                    <a:lnB w="12700">
                      <a:solidFill>
                        <a:schemeClr val="accent3"/>
                      </a:solidFill>
                    </a:lnB>
                    <a:solidFill>
                      <a:schemeClr val="bg1">
                        <a:lumMod val="95000"/>
                      </a:schemeClr>
                    </a:solidFill>
                  </a:tcPr>
                </a:tc>
                <a:extLst>
                  <a:ext uri="{0D108BD9-81ED-4DB2-BD59-A6C34878D82A}">
                    <a16:rowId xmlns:a16="http://schemas.microsoft.com/office/drawing/2014/main" val="1780053885"/>
                  </a:ext>
                </a:extLst>
              </a:tr>
              <a:tr h="677874">
                <a:tc>
                  <a:txBody>
                    <a:bodyPr/>
                    <a:lstStyle/>
                    <a:p>
                      <a:r>
                        <a:rPr lang="en-GB" sz="1800"/>
                        <a:t>6. Durability</a:t>
                      </a:r>
                    </a:p>
                  </a:txBody>
                  <a:tcPr anchor="ctr">
                    <a:lnT w="12700">
                      <a:solidFill>
                        <a:schemeClr val="accent3"/>
                      </a:solidFill>
                    </a:lnT>
                    <a:lnB w="12700">
                      <a:solidFill>
                        <a:schemeClr val="accent3"/>
                      </a:solidFill>
                    </a:lnB>
                    <a:solidFill>
                      <a:schemeClr val="bg1"/>
                    </a:solidFill>
                  </a:tcPr>
                </a:tc>
                <a:tc>
                  <a:txBody>
                    <a:bodyPr/>
                    <a:lstStyle/>
                    <a:p>
                      <a:r>
                        <a:rPr lang="en-US" sz="1600"/>
                        <a:t>How resilient and durable are the changes that the evaluand has contributed to, and how well are they likely to last in the face of emerging environmental and other changes?</a:t>
                      </a:r>
                      <a:endParaRPr lang="en-GB" sz="1600"/>
                    </a:p>
                  </a:txBody>
                  <a:tcPr anchor="ctr">
                    <a:lnT w="12700">
                      <a:solidFill>
                        <a:schemeClr val="accent3"/>
                      </a:solidFill>
                    </a:lnT>
                    <a:lnB w="12700">
                      <a:solidFill>
                        <a:schemeClr val="accent3"/>
                      </a:solidFill>
                    </a:lnB>
                    <a:solidFill>
                      <a:schemeClr val="bg1"/>
                    </a:solidFill>
                  </a:tcPr>
                </a:tc>
                <a:extLst>
                  <a:ext uri="{0D108BD9-81ED-4DB2-BD59-A6C34878D82A}">
                    <a16:rowId xmlns:a16="http://schemas.microsoft.com/office/drawing/2014/main" val="1183267323"/>
                  </a:ext>
                </a:extLst>
              </a:tr>
              <a:tr h="968392">
                <a:tc>
                  <a:txBody>
                    <a:bodyPr/>
                    <a:lstStyle/>
                    <a:p>
                      <a:pPr marL="290195" indent="-290195"/>
                      <a:r>
                        <a:rPr lang="en-GB" sz="1800"/>
                        <a:t>7. Overall value</a:t>
                      </a:r>
                    </a:p>
                  </a:txBody>
                  <a:tcPr anchor="ctr">
                    <a:lnT w="12700">
                      <a:solidFill>
                        <a:schemeClr val="accent3"/>
                      </a:solidFill>
                    </a:lnT>
                    <a:solidFill>
                      <a:schemeClr val="bg2">
                        <a:lumMod val="95000"/>
                      </a:schemeClr>
                    </a:solidFill>
                  </a:tcPr>
                </a:tc>
                <a:tc>
                  <a:txBody>
                    <a:bodyPr/>
                    <a:lstStyle/>
                    <a:p>
                      <a:r>
                        <a:rPr lang="en-US" sz="1600"/>
                        <a:t>How good, valuable, or worthwhile is the evaluand overall, given its relevance and coherence, design and implementation, the value of its outcomes and impacts, their durability, and what it cost to achieve them?</a:t>
                      </a:r>
                      <a:endParaRPr lang="en-GB" sz="1600"/>
                    </a:p>
                  </a:txBody>
                  <a:tcPr anchor="ctr">
                    <a:lnT w="12700">
                      <a:solidFill>
                        <a:schemeClr val="accent3"/>
                      </a:solidFill>
                    </a:lnT>
                    <a:solidFill>
                      <a:schemeClr val="bg2">
                        <a:lumMod val="95000"/>
                      </a:schemeClr>
                    </a:solidFill>
                  </a:tcPr>
                </a:tc>
                <a:extLst>
                  <a:ext uri="{0D108BD9-81ED-4DB2-BD59-A6C34878D82A}">
                    <a16:rowId xmlns:a16="http://schemas.microsoft.com/office/drawing/2014/main" val="781030247"/>
                  </a:ext>
                </a:extLst>
              </a:tr>
            </a:tbl>
          </a:graphicData>
        </a:graphic>
      </p:graphicFrame>
    </p:spTree>
    <p:extLst>
      <p:ext uri="{BB962C8B-B14F-4D97-AF65-F5344CB8AC3E}">
        <p14:creationId xmlns:p14="http://schemas.microsoft.com/office/powerpoint/2010/main" val="51251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rotWithShape="1">
          <a:blip r:embed="rId3">
            <a:extLst>
              <a:ext uri="{28A0092B-C50C-407E-A947-70E740481C1C}">
                <a14:useLocalDpi xmlns:a14="http://schemas.microsoft.com/office/drawing/2010/main" val="0"/>
              </a:ext>
            </a:extLst>
          </a:blip>
          <a:srcRect t="8117" b="3442"/>
          <a:stretch/>
        </p:blipFill>
        <p:spPr bwMode="auto">
          <a:xfrm>
            <a:off x="235" y="0"/>
            <a:ext cx="12191999" cy="5637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1"/>
          <p:cNvSpPr>
            <a:spLocks noChangeArrowheads="1"/>
          </p:cNvSpPr>
          <p:nvPr/>
        </p:nvSpPr>
        <p:spPr bwMode="auto">
          <a:xfrm>
            <a:off x="1816546" y="4772239"/>
            <a:ext cx="898313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spcAft>
                <a:spcPct val="20000"/>
              </a:spcAft>
            </a:pPr>
            <a:endParaRPr lang="en-US" sz="4267"/>
          </a:p>
        </p:txBody>
      </p:sp>
      <p:sp>
        <p:nvSpPr>
          <p:cNvPr id="2" name="Rectangle 1"/>
          <p:cNvSpPr/>
          <p:nvPr/>
        </p:nvSpPr>
        <p:spPr bwMode="auto">
          <a:xfrm>
            <a:off x="235" y="0"/>
            <a:ext cx="12191765" cy="5637245"/>
          </a:xfrm>
          <a:prstGeom prst="rect">
            <a:avLst/>
          </a:prstGeom>
          <a:solidFill>
            <a:schemeClr val="tx2">
              <a:alpha val="13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latin typeface="Arial" charset="0"/>
              <a:ea typeface="ＭＳ Ｐゴシック" pitchFamily="84" charset="-128"/>
              <a:cs typeface="ＭＳ Ｐゴシック" pitchFamily="84" charset="-128"/>
            </a:endParaRPr>
          </a:p>
        </p:txBody>
      </p:sp>
      <p:sp>
        <p:nvSpPr>
          <p:cNvPr id="3074" name="Text Box 30"/>
          <p:cNvSpPr txBox="1">
            <a:spLocks noChangeArrowheads="1"/>
          </p:cNvSpPr>
          <p:nvPr/>
        </p:nvSpPr>
        <p:spPr bwMode="auto">
          <a:xfrm rot="10800000" flipV="1">
            <a:off x="335359" y="3740288"/>
            <a:ext cx="11521280" cy="820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GB" sz="5333" b="1" dirty="0">
                <a:solidFill>
                  <a:schemeClr val="bg1"/>
                </a:solidFill>
                <a:latin typeface="Yu Gothic UI Light"/>
                <a:ea typeface="Yu Gothic UI Light"/>
                <a:cs typeface="Leelawadee UI"/>
              </a:rPr>
              <a:t>Thank You!</a:t>
            </a:r>
            <a:endParaRPr lang="en-US" sz="3200" dirty="0"/>
          </a:p>
        </p:txBody>
      </p:sp>
      <p:sp>
        <p:nvSpPr>
          <p:cNvPr id="4" name="Subtitle 3">
            <a:extLst>
              <a:ext uri="{FF2B5EF4-FFF2-40B4-BE49-F238E27FC236}">
                <a16:creationId xmlns:a16="http://schemas.microsoft.com/office/drawing/2014/main" id="{76351BC4-DDE6-61B3-2B5D-4BFDD1E0DD21}"/>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72929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5839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1"/>
          <p:cNvSpPr>
            <a:spLocks noChangeArrowheads="1"/>
          </p:cNvSpPr>
          <p:nvPr/>
        </p:nvSpPr>
        <p:spPr bwMode="auto">
          <a:xfrm>
            <a:off x="1816546" y="4772239"/>
            <a:ext cx="898313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spcAft>
                <a:spcPct val="20000"/>
              </a:spcAft>
            </a:pPr>
            <a:endParaRPr lang="en-US" sz="4267"/>
          </a:p>
        </p:txBody>
      </p:sp>
      <p:sp>
        <p:nvSpPr>
          <p:cNvPr id="2" name="Rectangle 1"/>
          <p:cNvSpPr/>
          <p:nvPr/>
        </p:nvSpPr>
        <p:spPr bwMode="auto">
          <a:xfrm>
            <a:off x="2" y="-40941"/>
            <a:ext cx="12815246" cy="6898940"/>
          </a:xfrm>
          <a:prstGeom prst="rect">
            <a:avLst/>
          </a:prstGeom>
          <a:solidFill>
            <a:schemeClr val="tx2">
              <a:alpha val="47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latin typeface="Arial" charset="0"/>
              <a:ea typeface="ＭＳ Ｐゴシック" pitchFamily="84" charset="-128"/>
              <a:cs typeface="ＭＳ Ｐゴシック" pitchFamily="84" charset="-128"/>
            </a:endParaRPr>
          </a:p>
        </p:txBody>
      </p:sp>
      <p:sp>
        <p:nvSpPr>
          <p:cNvPr id="3074" name="Text Box 30"/>
          <p:cNvSpPr txBox="1">
            <a:spLocks noChangeArrowheads="1"/>
          </p:cNvSpPr>
          <p:nvPr/>
        </p:nvSpPr>
        <p:spPr bwMode="auto">
          <a:xfrm rot="10800000" flipV="1">
            <a:off x="623392" y="819704"/>
            <a:ext cx="11233248"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GB" sz="4800" b="1" dirty="0">
                <a:solidFill>
                  <a:schemeClr val="bg1"/>
                </a:solidFill>
                <a:latin typeface="Leelawadee UI Semilight"/>
                <a:ea typeface="ＭＳ Ｐゴシック"/>
                <a:cs typeface="Leelawadee UI Semilight"/>
              </a:rPr>
              <a:t>Thematic Evaluation of</a:t>
            </a:r>
            <a:endParaRPr lang="en-US" sz="4800" b="1" dirty="0">
              <a:solidFill>
                <a:schemeClr val="bg1"/>
              </a:solidFill>
              <a:latin typeface="Leelawadee UI Semilight"/>
              <a:ea typeface="ＭＳ Ｐゴシック"/>
              <a:cs typeface="Leelawadee UI Semilight"/>
            </a:endParaRPr>
          </a:p>
          <a:p>
            <a:pPr algn="ctr"/>
            <a:r>
              <a:rPr lang="en-GB" sz="4800" b="1" dirty="0">
                <a:solidFill>
                  <a:schemeClr val="bg1"/>
                </a:solidFill>
                <a:latin typeface="Leelawadee UI Semilight"/>
                <a:ea typeface="ＭＳ Ｐゴシック"/>
                <a:cs typeface="Leelawadee UI Semilight"/>
              </a:rPr>
              <a:t> IFAD's Support to Smallholder Farmers' Adaptation to Climate Change</a:t>
            </a:r>
          </a:p>
        </p:txBody>
      </p:sp>
    </p:spTree>
    <p:extLst>
      <p:ext uri="{BB962C8B-B14F-4D97-AF65-F5344CB8AC3E}">
        <p14:creationId xmlns:p14="http://schemas.microsoft.com/office/powerpoint/2010/main" val="409458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C6E67CA-B981-403A-8313-E55932960C47}"/>
              </a:ext>
            </a:extLst>
          </p:cNvPr>
          <p:cNvSpPr/>
          <p:nvPr/>
        </p:nvSpPr>
        <p:spPr>
          <a:xfrm>
            <a:off x="1689879" y="1328504"/>
            <a:ext cx="1819488" cy="7051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F9EEA5B4-3E77-4290-8F5E-8F3B09B45C8B}"/>
              </a:ext>
            </a:extLst>
          </p:cNvPr>
          <p:cNvSpPr txBox="1"/>
          <p:nvPr/>
        </p:nvSpPr>
        <p:spPr>
          <a:xfrm>
            <a:off x="1677424" y="1496418"/>
            <a:ext cx="1762519" cy="369332"/>
          </a:xfrm>
          <a:prstGeom prst="rect">
            <a:avLst/>
          </a:prstGeom>
          <a:noFill/>
        </p:spPr>
        <p:txBody>
          <a:bodyPr wrap="square" rtlCol="0">
            <a:spAutoFit/>
          </a:bodyPr>
          <a:lstStyle/>
          <a:p>
            <a:r>
              <a:rPr lang="en-GB" dirty="0"/>
              <a:t>Case Studies</a:t>
            </a:r>
          </a:p>
        </p:txBody>
      </p:sp>
      <p:sp>
        <p:nvSpPr>
          <p:cNvPr id="17" name="TextBox 16"/>
          <p:cNvSpPr txBox="1"/>
          <p:nvPr/>
        </p:nvSpPr>
        <p:spPr>
          <a:xfrm>
            <a:off x="2524836" y="1"/>
            <a:ext cx="10897885" cy="646331"/>
          </a:xfrm>
          <a:prstGeom prst="rect">
            <a:avLst/>
          </a:prstGeom>
          <a:noFill/>
        </p:spPr>
        <p:txBody>
          <a:bodyPr wrap="square" rtlCol="0">
            <a:spAutoFit/>
          </a:bodyPr>
          <a:lstStyle/>
          <a:p>
            <a:r>
              <a:rPr lang="en-US" sz="3600" b="1" dirty="0">
                <a:solidFill>
                  <a:srgbClr val="F8F8F8"/>
                </a:solidFill>
                <a:cs typeface="Akhbar MT" pitchFamily="2" charset="-78"/>
              </a:rPr>
              <a:t>Sources of Evidence for the Evaluation</a:t>
            </a:r>
          </a:p>
        </p:txBody>
      </p:sp>
      <p:sp>
        <p:nvSpPr>
          <p:cNvPr id="26" name="Date Placeholder 3">
            <a:extLst>
              <a:ext uri="{FF2B5EF4-FFF2-40B4-BE49-F238E27FC236}">
                <a16:creationId xmlns:a16="http://schemas.microsoft.com/office/drawing/2014/main" id="{D86C09C3-BCA0-4A1F-89A9-EBE3ECB56777}"/>
              </a:ext>
            </a:extLst>
          </p:cNvPr>
          <p:cNvSpPr txBox="1">
            <a:spLocks/>
          </p:cNvSpPr>
          <p:nvPr/>
        </p:nvSpPr>
        <p:spPr>
          <a:xfrm>
            <a:off x="5836763" y="6420421"/>
            <a:ext cx="2858665" cy="311388"/>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Learning Event</a:t>
            </a:r>
          </a:p>
        </p:txBody>
      </p:sp>
      <p:sp>
        <p:nvSpPr>
          <p:cNvPr id="27" name="Date Placeholder 3">
            <a:extLst>
              <a:ext uri="{FF2B5EF4-FFF2-40B4-BE49-F238E27FC236}">
                <a16:creationId xmlns:a16="http://schemas.microsoft.com/office/drawing/2014/main" id="{A57565F5-B596-4791-A53B-AF8CA21C0205}"/>
              </a:ext>
            </a:extLst>
          </p:cNvPr>
          <p:cNvSpPr txBox="1">
            <a:spLocks/>
          </p:cNvSpPr>
          <p:nvPr/>
        </p:nvSpPr>
        <p:spPr>
          <a:xfrm>
            <a:off x="9086409" y="6413391"/>
            <a:ext cx="1351555" cy="311387"/>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19</a:t>
            </a:r>
            <a:r>
              <a:rPr lang="en-GB" sz="1200" baseline="30000" dirty="0">
                <a:solidFill>
                  <a:schemeClr val="bg1">
                    <a:lumMod val="50000"/>
                  </a:schemeClr>
                </a:solidFill>
              </a:rPr>
              <a:t>th</a:t>
            </a:r>
            <a:r>
              <a:rPr lang="en-GB" sz="1200" dirty="0">
                <a:solidFill>
                  <a:schemeClr val="bg1">
                    <a:lumMod val="50000"/>
                  </a:schemeClr>
                </a:solidFill>
              </a:rPr>
              <a:t> May 2022</a:t>
            </a:r>
          </a:p>
        </p:txBody>
      </p:sp>
      <p:sp>
        <p:nvSpPr>
          <p:cNvPr id="28" name="Date Placeholder 3">
            <a:extLst>
              <a:ext uri="{FF2B5EF4-FFF2-40B4-BE49-F238E27FC236}">
                <a16:creationId xmlns:a16="http://schemas.microsoft.com/office/drawing/2014/main" id="{67843361-01A4-4385-8AD0-19341CE8B192}"/>
              </a:ext>
            </a:extLst>
          </p:cNvPr>
          <p:cNvSpPr txBox="1">
            <a:spLocks/>
          </p:cNvSpPr>
          <p:nvPr/>
        </p:nvSpPr>
        <p:spPr>
          <a:xfrm>
            <a:off x="1471955" y="6421085"/>
            <a:ext cx="3867798" cy="307471"/>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TE </a:t>
            </a:r>
            <a:r>
              <a:rPr lang="en-US" sz="1200" dirty="0">
                <a:solidFill>
                  <a:schemeClr val="bg1">
                    <a:lumMod val="50000"/>
                  </a:schemeClr>
                </a:solidFill>
              </a:rPr>
              <a:t>of IFAD’s Support for Smallholder Farmers’ Adaptation to Climate Change</a:t>
            </a:r>
          </a:p>
          <a:p>
            <a:endParaRPr lang="en-GB" sz="1200" dirty="0">
              <a:solidFill>
                <a:schemeClr val="bg1">
                  <a:lumMod val="50000"/>
                </a:schemeClr>
              </a:solidFill>
            </a:endParaRPr>
          </a:p>
        </p:txBody>
      </p:sp>
      <p:sp>
        <p:nvSpPr>
          <p:cNvPr id="45" name="Right Arrow 18">
            <a:extLst>
              <a:ext uri="{FF2B5EF4-FFF2-40B4-BE49-F238E27FC236}">
                <a16:creationId xmlns:a16="http://schemas.microsoft.com/office/drawing/2014/main" id="{776AF587-01FA-423D-A9EE-083178DBA97E}"/>
              </a:ext>
            </a:extLst>
          </p:cNvPr>
          <p:cNvSpPr/>
          <p:nvPr/>
        </p:nvSpPr>
        <p:spPr>
          <a:xfrm>
            <a:off x="3622309" y="3447898"/>
            <a:ext cx="728971" cy="59782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srgbClr val="1E2E53"/>
              </a:solidFill>
              <a:effectLst/>
              <a:uLnTx/>
              <a:uFillTx/>
              <a:latin typeface="Open Sans"/>
              <a:ea typeface="+mn-ea"/>
              <a:cs typeface="+mn-cs"/>
            </a:endParaRPr>
          </a:p>
        </p:txBody>
      </p:sp>
      <p:sp>
        <p:nvSpPr>
          <p:cNvPr id="49" name="Rectangle 48">
            <a:extLst>
              <a:ext uri="{FF2B5EF4-FFF2-40B4-BE49-F238E27FC236}">
                <a16:creationId xmlns:a16="http://schemas.microsoft.com/office/drawing/2014/main" id="{069D9DA0-A164-4212-BAA0-F2BF8CAF7FA1}"/>
              </a:ext>
            </a:extLst>
          </p:cNvPr>
          <p:cNvSpPr/>
          <p:nvPr/>
        </p:nvSpPr>
        <p:spPr>
          <a:xfrm>
            <a:off x="4505162" y="1236538"/>
            <a:ext cx="7532338" cy="5136986"/>
          </a:xfrm>
          <a:prstGeom prst="rect">
            <a:avLst/>
          </a:prstGeom>
          <a:solidFill>
            <a:schemeClr val="accent1">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srgbClr val="1E2E53"/>
              </a:solidFill>
              <a:effectLst/>
              <a:uLnTx/>
              <a:uFillTx/>
              <a:latin typeface="Open Sans"/>
              <a:ea typeface="+mn-ea"/>
              <a:cs typeface="+mn-cs"/>
            </a:endParaRPr>
          </a:p>
        </p:txBody>
      </p:sp>
      <p:pic>
        <p:nvPicPr>
          <p:cNvPr id="51" name="Picture 50">
            <a:extLst>
              <a:ext uri="{FF2B5EF4-FFF2-40B4-BE49-F238E27FC236}">
                <a16:creationId xmlns:a16="http://schemas.microsoft.com/office/drawing/2014/main" id="{D4BB05B7-314D-4D2A-875E-6D9C0C794C0F}"/>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3348" y="1328504"/>
            <a:ext cx="705160" cy="705160"/>
          </a:xfrm>
          <a:prstGeom prst="rect">
            <a:avLst/>
          </a:prstGeom>
          <a:solidFill>
            <a:schemeClr val="accent1">
              <a:lumMod val="75000"/>
            </a:schemeClr>
          </a:solidFill>
          <a:ln>
            <a:solidFill>
              <a:schemeClr val="accent1"/>
            </a:solidFill>
          </a:ln>
        </p:spPr>
      </p:pic>
      <p:pic>
        <p:nvPicPr>
          <p:cNvPr id="52" name="Picture 51">
            <a:extLst>
              <a:ext uri="{FF2B5EF4-FFF2-40B4-BE49-F238E27FC236}">
                <a16:creationId xmlns:a16="http://schemas.microsoft.com/office/drawing/2014/main" id="{53FE6B63-1778-4B34-A107-E2FC42EC0BD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03348" y="2427131"/>
            <a:ext cx="707926" cy="707926"/>
          </a:xfrm>
          <a:prstGeom prst="rect">
            <a:avLst/>
          </a:prstGeom>
          <a:solidFill>
            <a:schemeClr val="accent1"/>
          </a:solidFill>
          <a:ln>
            <a:solidFill>
              <a:schemeClr val="accent1"/>
            </a:solidFill>
          </a:ln>
        </p:spPr>
      </p:pic>
      <p:pic>
        <p:nvPicPr>
          <p:cNvPr id="53" name="Picture 52">
            <a:extLst>
              <a:ext uri="{FF2B5EF4-FFF2-40B4-BE49-F238E27FC236}">
                <a16:creationId xmlns:a16="http://schemas.microsoft.com/office/drawing/2014/main" id="{EAA5E13A-3CEB-42AB-B547-0CE70BA6FECC}"/>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2390" y="3452451"/>
            <a:ext cx="705160" cy="705160"/>
          </a:xfrm>
          <a:prstGeom prst="rect">
            <a:avLst/>
          </a:prstGeom>
          <a:solidFill>
            <a:srgbClr val="003CA6"/>
          </a:solidFill>
          <a:ln>
            <a:solidFill>
              <a:srgbClr val="29679F"/>
            </a:solidFill>
          </a:ln>
        </p:spPr>
      </p:pic>
      <p:pic>
        <p:nvPicPr>
          <p:cNvPr id="54" name="Picture 53">
            <a:extLst>
              <a:ext uri="{FF2B5EF4-FFF2-40B4-BE49-F238E27FC236}">
                <a16:creationId xmlns:a16="http://schemas.microsoft.com/office/drawing/2014/main" id="{52BB30AF-27D0-4A57-B31A-5199F281EDB4}"/>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52709" y="4541927"/>
            <a:ext cx="559213" cy="559213"/>
          </a:xfrm>
          <a:prstGeom prst="rect">
            <a:avLst/>
          </a:prstGeom>
          <a:solidFill>
            <a:srgbClr val="29679F"/>
          </a:solidFill>
          <a:ln>
            <a:solidFill>
              <a:srgbClr val="003CA6"/>
            </a:solidFill>
          </a:ln>
        </p:spPr>
      </p:pic>
      <p:pic>
        <p:nvPicPr>
          <p:cNvPr id="55" name="Picture 54">
            <a:extLst>
              <a:ext uri="{FF2B5EF4-FFF2-40B4-BE49-F238E27FC236}">
                <a16:creationId xmlns:a16="http://schemas.microsoft.com/office/drawing/2014/main" id="{B32ECDFA-D7B6-4DD5-B365-2EB4F999C97D}"/>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14031" y="5361512"/>
            <a:ext cx="632275" cy="632275"/>
          </a:xfrm>
          <a:prstGeom prst="rect">
            <a:avLst/>
          </a:prstGeom>
          <a:solidFill>
            <a:srgbClr val="003CA6"/>
          </a:solidFill>
          <a:ln>
            <a:solidFill>
              <a:srgbClr val="0070C0"/>
            </a:solidFill>
          </a:ln>
        </p:spPr>
      </p:pic>
      <p:sp>
        <p:nvSpPr>
          <p:cNvPr id="60" name="Rectangle 59">
            <a:extLst>
              <a:ext uri="{FF2B5EF4-FFF2-40B4-BE49-F238E27FC236}">
                <a16:creationId xmlns:a16="http://schemas.microsoft.com/office/drawing/2014/main" id="{DC7A3A7B-71F2-45FE-BA06-FD970017D572}"/>
              </a:ext>
            </a:extLst>
          </p:cNvPr>
          <p:cNvSpPr/>
          <p:nvPr/>
        </p:nvSpPr>
        <p:spPr>
          <a:xfrm>
            <a:off x="4586345" y="1344048"/>
            <a:ext cx="6748707" cy="4462760"/>
          </a:xfrm>
          <a:prstGeom prst="rect">
            <a:avLst/>
          </a:prstGeom>
        </p:spPr>
        <p:txBody>
          <a:bodyPr wrap="square">
            <a:spAutoFit/>
          </a:bodyPr>
          <a:lstStyle/>
          <a:p>
            <a:pPr marL="285750" indent="-285750">
              <a:buFont typeface="Wingdings" panose="05000000000000000000" pitchFamily="2" charset="2"/>
              <a:buChar char="Ø"/>
            </a:pPr>
            <a:r>
              <a:rPr lang="en-US" sz="2000" dirty="0"/>
              <a:t>20 (35 projects – 14% of IFAD climate portfolio,  stratified purposive sampling)</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Knowledge Management, Scaling Up, </a:t>
            </a:r>
            <a:r>
              <a:rPr lang="en-US" sz="3200" dirty="0">
                <a:solidFill>
                  <a:srgbClr val="FFFF00"/>
                </a:solidFill>
              </a:rPr>
              <a:t>Human-Natural systems nexus</a:t>
            </a:r>
            <a:r>
              <a:rPr lang="en-US" sz="2000" dirty="0"/>
              <a:t>, Rapid Evidence Assessment - secondary evidence from published literature)</a:t>
            </a:r>
          </a:p>
          <a:p>
            <a:endParaRPr lang="en-US" sz="2000" dirty="0"/>
          </a:p>
          <a:p>
            <a:pPr marL="285750" indent="-285750">
              <a:buFont typeface="Wingdings" panose="05000000000000000000" pitchFamily="2" charset="2"/>
              <a:buChar char="Ø"/>
            </a:pPr>
            <a:r>
              <a:rPr lang="en-US" sz="2000" dirty="0"/>
              <a:t>Feedback from IFAD and Project Staff (227 responses)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HQ Stakeholders (EB, IFAD staff)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Project, Country and Corporate level documents and data analysis; IOE Evaluations; Analysis of GIS data</a:t>
            </a:r>
          </a:p>
        </p:txBody>
      </p:sp>
      <p:sp>
        <p:nvSpPr>
          <p:cNvPr id="63" name="Rectangle 62">
            <a:extLst>
              <a:ext uri="{FF2B5EF4-FFF2-40B4-BE49-F238E27FC236}">
                <a16:creationId xmlns:a16="http://schemas.microsoft.com/office/drawing/2014/main" id="{71984144-8638-46EE-AB58-081FEE9B12D4}"/>
              </a:ext>
            </a:extLst>
          </p:cNvPr>
          <p:cNvSpPr/>
          <p:nvPr/>
        </p:nvSpPr>
        <p:spPr>
          <a:xfrm>
            <a:off x="1670843" y="2429897"/>
            <a:ext cx="1819488" cy="7051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5A4AACC1-6DFE-4A1A-AD0C-AB8D9C726907}"/>
              </a:ext>
            </a:extLst>
          </p:cNvPr>
          <p:cNvSpPr txBox="1"/>
          <p:nvPr/>
        </p:nvSpPr>
        <p:spPr>
          <a:xfrm>
            <a:off x="1730618" y="2474656"/>
            <a:ext cx="1762519" cy="646331"/>
          </a:xfrm>
          <a:prstGeom prst="rect">
            <a:avLst/>
          </a:prstGeom>
          <a:noFill/>
        </p:spPr>
        <p:txBody>
          <a:bodyPr wrap="square" rtlCol="0">
            <a:spAutoFit/>
          </a:bodyPr>
          <a:lstStyle/>
          <a:p>
            <a:r>
              <a:rPr lang="en-GB" dirty="0"/>
              <a:t>Learning Theme Studies</a:t>
            </a:r>
          </a:p>
        </p:txBody>
      </p:sp>
      <p:sp>
        <p:nvSpPr>
          <p:cNvPr id="65" name="Rectangle 64">
            <a:extLst>
              <a:ext uri="{FF2B5EF4-FFF2-40B4-BE49-F238E27FC236}">
                <a16:creationId xmlns:a16="http://schemas.microsoft.com/office/drawing/2014/main" id="{D439221F-CD95-4876-885A-5BC9973DDCEA}"/>
              </a:ext>
            </a:extLst>
          </p:cNvPr>
          <p:cNvSpPr/>
          <p:nvPr/>
        </p:nvSpPr>
        <p:spPr>
          <a:xfrm>
            <a:off x="1648939" y="3489944"/>
            <a:ext cx="1819488" cy="7051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39C5D8A9-97B0-49CE-A22E-61E56E8AB40E}"/>
              </a:ext>
            </a:extLst>
          </p:cNvPr>
          <p:cNvSpPr txBox="1"/>
          <p:nvPr/>
        </p:nvSpPr>
        <p:spPr>
          <a:xfrm>
            <a:off x="1665236" y="3605215"/>
            <a:ext cx="1762519" cy="369332"/>
          </a:xfrm>
          <a:prstGeom prst="rect">
            <a:avLst/>
          </a:prstGeom>
          <a:noFill/>
        </p:spPr>
        <p:txBody>
          <a:bodyPr wrap="square" rtlCol="0">
            <a:spAutoFit/>
          </a:bodyPr>
          <a:lstStyle/>
          <a:p>
            <a:r>
              <a:rPr lang="en-GB" dirty="0"/>
              <a:t>E-Surveys</a:t>
            </a:r>
          </a:p>
        </p:txBody>
      </p:sp>
      <p:sp>
        <p:nvSpPr>
          <p:cNvPr id="67" name="Rectangle 66">
            <a:extLst>
              <a:ext uri="{FF2B5EF4-FFF2-40B4-BE49-F238E27FC236}">
                <a16:creationId xmlns:a16="http://schemas.microsoft.com/office/drawing/2014/main" id="{AFF77DCC-A573-4E50-BFFF-C715EAAEF123}"/>
              </a:ext>
            </a:extLst>
          </p:cNvPr>
          <p:cNvSpPr/>
          <p:nvPr/>
        </p:nvSpPr>
        <p:spPr>
          <a:xfrm>
            <a:off x="1620455" y="4479168"/>
            <a:ext cx="1819488" cy="7051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1B7052E1-DE6A-4843-8493-2C944B4F2549}"/>
              </a:ext>
            </a:extLst>
          </p:cNvPr>
          <p:cNvSpPr txBox="1"/>
          <p:nvPr/>
        </p:nvSpPr>
        <p:spPr>
          <a:xfrm>
            <a:off x="1613960" y="4637767"/>
            <a:ext cx="1762519" cy="369332"/>
          </a:xfrm>
          <a:prstGeom prst="rect">
            <a:avLst/>
          </a:prstGeom>
          <a:noFill/>
        </p:spPr>
        <p:txBody>
          <a:bodyPr wrap="square" rtlCol="0">
            <a:spAutoFit/>
          </a:bodyPr>
          <a:lstStyle/>
          <a:p>
            <a:r>
              <a:rPr lang="en-GB" dirty="0"/>
              <a:t>HQ Interviews</a:t>
            </a:r>
          </a:p>
        </p:txBody>
      </p:sp>
      <p:sp>
        <p:nvSpPr>
          <p:cNvPr id="69" name="Rectangle 68">
            <a:extLst>
              <a:ext uri="{FF2B5EF4-FFF2-40B4-BE49-F238E27FC236}">
                <a16:creationId xmlns:a16="http://schemas.microsoft.com/office/drawing/2014/main" id="{F8E9C3FB-0118-4E26-B84C-B7B36FB79322}"/>
              </a:ext>
            </a:extLst>
          </p:cNvPr>
          <p:cNvSpPr/>
          <p:nvPr/>
        </p:nvSpPr>
        <p:spPr>
          <a:xfrm>
            <a:off x="1613960" y="5333762"/>
            <a:ext cx="1819488" cy="7051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BC10D595-1BE1-4E73-991F-A72DC8B572DE}"/>
              </a:ext>
            </a:extLst>
          </p:cNvPr>
          <p:cNvSpPr txBox="1"/>
          <p:nvPr/>
        </p:nvSpPr>
        <p:spPr>
          <a:xfrm>
            <a:off x="1613959" y="5392591"/>
            <a:ext cx="1762519" cy="646331"/>
          </a:xfrm>
          <a:prstGeom prst="rect">
            <a:avLst/>
          </a:prstGeom>
          <a:noFill/>
        </p:spPr>
        <p:txBody>
          <a:bodyPr wrap="square" rtlCol="0">
            <a:spAutoFit/>
          </a:bodyPr>
          <a:lstStyle/>
          <a:p>
            <a:r>
              <a:rPr lang="en-GB" dirty="0"/>
              <a:t>Document Review</a:t>
            </a:r>
          </a:p>
        </p:txBody>
      </p:sp>
    </p:spTree>
    <p:extLst>
      <p:ext uri="{BB962C8B-B14F-4D97-AF65-F5344CB8AC3E}">
        <p14:creationId xmlns:p14="http://schemas.microsoft.com/office/powerpoint/2010/main" val="130350810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5E7A-31CC-69AD-FE76-D1D70A3E5C04}"/>
              </a:ext>
            </a:extLst>
          </p:cNvPr>
          <p:cNvSpPr>
            <a:spLocks noGrp="1"/>
          </p:cNvSpPr>
          <p:nvPr>
            <p:ph type="title"/>
          </p:nvPr>
        </p:nvSpPr>
        <p:spPr/>
        <p:txBody>
          <a:bodyPr>
            <a:normAutofit fontScale="90000"/>
          </a:bodyPr>
          <a:lstStyle/>
          <a:p>
            <a:pPr algn="ctr"/>
            <a:r>
              <a:rPr lang="en-GB" dirty="0"/>
              <a:t>Assessing overall environmental sustainability</a:t>
            </a:r>
          </a:p>
        </p:txBody>
      </p:sp>
      <p:grpSp>
        <p:nvGrpSpPr>
          <p:cNvPr id="4" name="Group 3">
            <a:extLst>
              <a:ext uri="{FF2B5EF4-FFF2-40B4-BE49-F238E27FC236}">
                <a16:creationId xmlns:a16="http://schemas.microsoft.com/office/drawing/2014/main" id="{6ABE4038-AB82-6E63-34CF-E9D6F30DF7CD}"/>
              </a:ext>
            </a:extLst>
          </p:cNvPr>
          <p:cNvGrpSpPr/>
          <p:nvPr/>
        </p:nvGrpSpPr>
        <p:grpSpPr>
          <a:xfrm>
            <a:off x="3599157" y="1284022"/>
            <a:ext cx="6868155" cy="4803493"/>
            <a:chOff x="2227554" y="1284022"/>
            <a:chExt cx="6868155" cy="4803493"/>
          </a:xfrm>
        </p:grpSpPr>
        <p:graphicFrame>
          <p:nvGraphicFramePr>
            <p:cNvPr id="5" name="Table 7">
              <a:extLst>
                <a:ext uri="{FF2B5EF4-FFF2-40B4-BE49-F238E27FC236}">
                  <a16:creationId xmlns:a16="http://schemas.microsoft.com/office/drawing/2014/main" id="{56382F63-057C-B912-21EB-CE4D08F24718}"/>
                </a:ext>
              </a:extLst>
            </p:cNvPr>
            <p:cNvGraphicFramePr>
              <a:graphicFrameLocks/>
            </p:cNvGraphicFramePr>
            <p:nvPr>
              <p:extLst>
                <p:ext uri="{D42A27DB-BD31-4B8C-83A1-F6EECF244321}">
                  <p14:modId xmlns:p14="http://schemas.microsoft.com/office/powerpoint/2010/main" val="2701265532"/>
                </p:ext>
              </p:extLst>
            </p:nvPr>
          </p:nvGraphicFramePr>
          <p:xfrm>
            <a:off x="2227554" y="1560283"/>
            <a:ext cx="5120324" cy="4250973"/>
          </p:xfrm>
          <a:graphic>
            <a:graphicData uri="http://schemas.openxmlformats.org/drawingml/2006/table">
              <a:tbl>
                <a:tblPr bandRow="1"/>
                <a:tblGrid>
                  <a:gridCol w="5120324">
                    <a:extLst>
                      <a:ext uri="{9D8B030D-6E8A-4147-A177-3AD203B41FA5}">
                        <a16:colId xmlns:a16="http://schemas.microsoft.com/office/drawing/2014/main" val="3770244877"/>
                      </a:ext>
                    </a:extLst>
                  </a:gridCol>
                </a:tblGrid>
                <a:tr h="62488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NZ" sz="1800" b="1"/>
                          <a:t>Restorative</a:t>
                        </a:r>
                        <a:br>
                          <a:rPr lang="en-NZ" sz="1800"/>
                        </a:br>
                        <a:r>
                          <a:rPr lang="en-NZ" sz="1600"/>
                          <a:t>Restores the natural environment so that it thrives</a:t>
                        </a:r>
                        <a:endParaRPr lang="en-US" sz="160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7662401"/>
                    </a:ext>
                  </a:extLst>
                </a:tr>
                <a:tr h="4840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40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120235349"/>
                    </a:ext>
                  </a:extLst>
                </a:tr>
                <a:tr h="77450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NZ" sz="1800" b="1" dirty="0"/>
                          <a:t>No Net Harm to the Natural System</a:t>
                        </a:r>
                        <a:br>
                          <a:rPr lang="en-NZ" sz="1600" dirty="0"/>
                        </a:br>
                        <a:r>
                          <a:rPr lang="en-NZ" sz="1600" dirty="0"/>
                          <a:t>Practices cause no </a:t>
                        </a:r>
                        <a:r>
                          <a:rPr lang="en-NZ" sz="1600" kern="1200" dirty="0">
                            <a:solidFill>
                              <a:schemeClr val="tx1"/>
                            </a:solidFill>
                            <a:latin typeface="Calibri" panose="020F0502020204030204"/>
                            <a:ea typeface="+mn-ea"/>
                            <a:cs typeface="+mn-cs"/>
                          </a:rPr>
                          <a:t>harm</a:t>
                        </a:r>
                        <a:r>
                          <a:rPr lang="en-NZ" sz="1600" dirty="0"/>
                          <a:t> OR restoration offsets any harm</a:t>
                        </a:r>
                        <a:endParaRPr lang="en-US" sz="1600" dirty="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3194381"/>
                    </a:ext>
                  </a:extLst>
                </a:tr>
                <a:tr h="4840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40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53538544"/>
                    </a:ext>
                  </a:extLst>
                </a:tr>
                <a:tr h="77450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NZ" sz="1800" b="1"/>
                          <a:t>Sustainability-Aware Practice</a:t>
                        </a:r>
                      </a:p>
                      <a:p>
                        <a:pPr algn="ctr"/>
                        <a:r>
                          <a:rPr lang="en-NZ" sz="1400"/>
                          <a:t>S</a:t>
                        </a:r>
                        <a:r>
                          <a:rPr lang="en-NZ" sz="1600"/>
                          <a:t>ustainability-aware practices limit environmental damage</a:t>
                        </a:r>
                        <a:endParaRPr lang="en-US" sz="160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19776747"/>
                    </a:ext>
                  </a:extLst>
                </a:tr>
                <a:tr h="4840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40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9453805"/>
                    </a:ext>
                  </a:extLst>
                </a:tr>
                <a:tr h="62488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NZ" sz="1800" b="1" baseline="0" dirty="0"/>
                          <a:t>Plunders the Natural System</a:t>
                        </a:r>
                      </a:p>
                      <a:p>
                        <a:pPr algn="ctr"/>
                        <a:r>
                          <a:rPr lang="en-NZ" sz="1600" dirty="0"/>
                          <a:t>Extractive and damaging practices cause serious harm</a:t>
                        </a:r>
                        <a:endParaRPr lang="en-US" sz="1600" dirty="0"/>
                      </a:p>
                    </a:txBody>
                    <a:tcPr anchor="ctr">
                      <a:lnL w="0" cap="flat" cmpd="sng" algn="ctr">
                        <a:noFill/>
                        <a:prstDash val="solid"/>
                      </a:lnL>
                      <a:lnR w="0" cap="flat" cmpd="sng" algn="ctr">
                        <a:noFill/>
                        <a:prstDash val="solid"/>
                      </a:lnR>
                      <a:lnT w="0" cap="flat" cmpd="sng" algn="ctr">
                        <a:noFill/>
                        <a:prstDash val="solid"/>
                      </a:lnT>
                      <a:lnB w="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95691905"/>
                    </a:ext>
                  </a:extLst>
                </a:tr>
              </a:tbl>
            </a:graphicData>
          </a:graphic>
        </p:graphicFrame>
        <p:grpSp>
          <p:nvGrpSpPr>
            <p:cNvPr id="6" name="Group 5">
              <a:extLst>
                <a:ext uri="{FF2B5EF4-FFF2-40B4-BE49-F238E27FC236}">
                  <a16:creationId xmlns:a16="http://schemas.microsoft.com/office/drawing/2014/main" id="{7862E233-ADF9-BC78-34CC-F2A4AEC012DF}"/>
                </a:ext>
              </a:extLst>
            </p:cNvPr>
            <p:cNvGrpSpPr/>
            <p:nvPr/>
          </p:nvGrpSpPr>
          <p:grpSpPr>
            <a:xfrm>
              <a:off x="7405805" y="1284022"/>
              <a:ext cx="1689904" cy="4803493"/>
              <a:chOff x="10367103" y="1516284"/>
              <a:chExt cx="1689904" cy="4803493"/>
            </a:xfrm>
          </p:grpSpPr>
          <p:sp>
            <p:nvSpPr>
              <p:cNvPr id="7" name="Arrow: Up-Down 6">
                <a:extLst>
                  <a:ext uri="{FF2B5EF4-FFF2-40B4-BE49-F238E27FC236}">
                    <a16:creationId xmlns:a16="http://schemas.microsoft.com/office/drawing/2014/main" id="{97778E6E-62D3-2FFE-D087-31EB5BC6FC06}"/>
                  </a:ext>
                </a:extLst>
              </p:cNvPr>
              <p:cNvSpPr/>
              <p:nvPr/>
            </p:nvSpPr>
            <p:spPr>
              <a:xfrm>
                <a:off x="10367103" y="1516284"/>
                <a:ext cx="1689904" cy="4803493"/>
              </a:xfrm>
              <a:prstGeom prst="upDownArrow">
                <a:avLst>
                  <a:gd name="adj1" fmla="val 59162"/>
                  <a:gd name="adj2" fmla="val 56108"/>
                </a:avLst>
              </a:prstGeom>
              <a:gradFill>
                <a:gsLst>
                  <a:gs pos="66000">
                    <a:srgbClr val="FF6600"/>
                  </a:gs>
                  <a:gs pos="16000">
                    <a:srgbClr val="99CB38"/>
                  </a:gs>
                  <a:gs pos="0">
                    <a:srgbClr val="63A537">
                      <a:lumMod val="75000"/>
                    </a:srgbClr>
                  </a:gs>
                  <a:gs pos="36000">
                    <a:srgbClr val="D9D9D9"/>
                  </a:gs>
                  <a:gs pos="92000">
                    <a:srgbClr val="C00000"/>
                  </a:gs>
                  <a:gs pos="100000">
                    <a:srgbClr val="8A0000"/>
                  </a:gs>
                </a:gsLst>
                <a:lin ang="5400000" scaled="1"/>
              </a:gra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B037C9D-01EA-92E4-5058-F1FF1707CB66}"/>
                  </a:ext>
                </a:extLst>
              </p:cNvPr>
              <p:cNvSpPr txBox="1"/>
              <p:nvPr/>
            </p:nvSpPr>
            <p:spPr>
              <a:xfrm>
                <a:off x="10791384" y="3059668"/>
                <a:ext cx="8737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800" b="1" i="0" u="none" strike="noStrike" kern="0" cap="none" spc="0" normalizeH="0" baseline="0" noProof="0">
                    <a:ln>
                      <a:noFill/>
                    </a:ln>
                    <a:solidFill>
                      <a:prstClr val="black"/>
                    </a:solidFill>
                    <a:effectLst/>
                    <a:uLnTx/>
                    <a:uFillTx/>
                    <a:latin typeface="Calibri" panose="020F0502020204030204"/>
                  </a:rPr>
                  <a:t>neutral</a:t>
                </a:r>
                <a:endParaRPr kumimoji="0" lang="en-US" sz="1800" b="1" i="0" u="none" strike="noStrike" kern="0" cap="none" spc="0" normalizeH="0" baseline="0" noProof="0">
                  <a:ln>
                    <a:noFill/>
                  </a:ln>
                  <a:solidFill>
                    <a:prstClr val="black"/>
                  </a:solidFill>
                  <a:effectLst/>
                  <a:uLnTx/>
                  <a:uFillTx/>
                  <a:latin typeface="Calibri" panose="020F0502020204030204"/>
                </a:endParaRPr>
              </a:p>
            </p:txBody>
          </p:sp>
          <p:sp>
            <p:nvSpPr>
              <p:cNvPr id="9" name="TextBox 8">
                <a:extLst>
                  <a:ext uri="{FF2B5EF4-FFF2-40B4-BE49-F238E27FC236}">
                    <a16:creationId xmlns:a16="http://schemas.microsoft.com/office/drawing/2014/main" id="{77192FE7-F17B-D1DB-6662-46D5726EBA8E}"/>
                  </a:ext>
                </a:extLst>
              </p:cNvPr>
              <p:cNvSpPr txBox="1"/>
              <p:nvPr/>
            </p:nvSpPr>
            <p:spPr>
              <a:xfrm>
                <a:off x="10680745" y="1999125"/>
                <a:ext cx="111274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800" b="1" i="0" u="none" strike="noStrike" kern="0" cap="none" spc="0" normalizeH="0" baseline="0" noProof="0" dirty="0">
                    <a:ln>
                      <a:noFill/>
                    </a:ln>
                    <a:solidFill>
                      <a:prstClr val="white"/>
                    </a:solidFill>
                    <a:effectLst/>
                    <a:uLnTx/>
                    <a:uFillTx/>
                    <a:latin typeface="Calibri" panose="020F0502020204030204"/>
                  </a:rPr>
                  <a:t>beneficial</a:t>
                </a:r>
                <a:endParaRPr kumimoji="0" lang="en-US" sz="1800" b="1" i="0" u="none" strike="noStrike" kern="0" cap="none" spc="0" normalizeH="0" baseline="0" noProof="0" dirty="0">
                  <a:ln>
                    <a:noFill/>
                  </a:ln>
                  <a:solidFill>
                    <a:prstClr val="white"/>
                  </a:solidFill>
                  <a:effectLst/>
                  <a:uLnTx/>
                  <a:uFillTx/>
                  <a:latin typeface="Calibri" panose="020F0502020204030204"/>
                </a:endParaRPr>
              </a:p>
            </p:txBody>
          </p:sp>
          <p:sp>
            <p:nvSpPr>
              <p:cNvPr id="10" name="TextBox 9">
                <a:extLst>
                  <a:ext uri="{FF2B5EF4-FFF2-40B4-BE49-F238E27FC236}">
                    <a16:creationId xmlns:a16="http://schemas.microsoft.com/office/drawing/2014/main" id="{5234BB78-2725-ACFB-E2B7-BAC209330C76}"/>
                  </a:ext>
                </a:extLst>
              </p:cNvPr>
              <p:cNvSpPr txBox="1"/>
              <p:nvPr/>
            </p:nvSpPr>
            <p:spPr>
              <a:xfrm>
                <a:off x="10765480" y="4321862"/>
                <a:ext cx="94327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800" b="1" i="0" u="none" strike="noStrike" kern="0" cap="none" spc="0" normalizeH="0" baseline="0" noProof="0">
                    <a:ln>
                      <a:noFill/>
                    </a:ln>
                    <a:solidFill>
                      <a:prstClr val="black"/>
                    </a:solidFill>
                    <a:effectLst/>
                    <a:uLnTx/>
                    <a:uFillTx/>
                    <a:latin typeface="Calibri" panose="020F0502020204030204"/>
                  </a:rPr>
                  <a:t>harmful</a:t>
                </a:r>
                <a:endParaRPr kumimoji="0" lang="en-US" sz="1800" b="1" i="0" u="none" strike="noStrike" kern="0" cap="none" spc="0" normalizeH="0" baseline="0" noProof="0">
                  <a:ln>
                    <a:noFill/>
                  </a:ln>
                  <a:solidFill>
                    <a:prstClr val="black"/>
                  </a:solidFill>
                  <a:effectLst/>
                  <a:uLnTx/>
                  <a:uFillTx/>
                  <a:latin typeface="Calibri" panose="020F0502020204030204"/>
                </a:endParaRPr>
              </a:p>
            </p:txBody>
          </p:sp>
          <p:sp>
            <p:nvSpPr>
              <p:cNvPr id="11" name="TextBox 10">
                <a:extLst>
                  <a:ext uri="{FF2B5EF4-FFF2-40B4-BE49-F238E27FC236}">
                    <a16:creationId xmlns:a16="http://schemas.microsoft.com/office/drawing/2014/main" id="{8846A2D8-52A8-D6FD-950A-37CBA0A876EF}"/>
                  </a:ext>
                </a:extLst>
              </p:cNvPr>
              <p:cNvSpPr txBox="1"/>
              <p:nvPr/>
            </p:nvSpPr>
            <p:spPr>
              <a:xfrm>
                <a:off x="10585858" y="5399390"/>
                <a:ext cx="125239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800" b="1" i="0" u="none" strike="noStrike" kern="0" cap="none" spc="0" normalizeH="0" baseline="0" noProof="0">
                    <a:ln>
                      <a:noFill/>
                    </a:ln>
                    <a:solidFill>
                      <a:prstClr val="white"/>
                    </a:solidFill>
                    <a:effectLst/>
                    <a:uLnTx/>
                    <a:uFillTx/>
                    <a:latin typeface="Calibri" panose="020F0502020204030204"/>
                  </a:rPr>
                  <a:t>destructive</a:t>
                </a:r>
                <a:endParaRPr kumimoji="0" lang="en-US" sz="1800" b="1" i="0" u="none" strike="noStrike" kern="0" cap="none" spc="0" normalizeH="0" baseline="0" noProof="0">
                  <a:ln>
                    <a:noFill/>
                  </a:ln>
                  <a:solidFill>
                    <a:prstClr val="white"/>
                  </a:solidFill>
                  <a:effectLst/>
                  <a:uLnTx/>
                  <a:uFillTx/>
                  <a:latin typeface="Calibri" panose="020F0502020204030204"/>
                </a:endParaRPr>
              </a:p>
            </p:txBody>
          </p:sp>
        </p:grpSp>
      </p:grpSp>
    </p:spTree>
    <p:extLst>
      <p:ext uri="{BB962C8B-B14F-4D97-AF65-F5344CB8AC3E}">
        <p14:creationId xmlns:p14="http://schemas.microsoft.com/office/powerpoint/2010/main" val="1712331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728" y="123804"/>
            <a:ext cx="11458381" cy="646331"/>
          </a:xfrm>
          <a:prstGeom prst="rect">
            <a:avLst/>
          </a:prstGeom>
          <a:noFill/>
        </p:spPr>
        <p:txBody>
          <a:bodyPr wrap="square" rtlCol="0">
            <a:spAutoFit/>
          </a:bodyPr>
          <a:lstStyle/>
          <a:p>
            <a:r>
              <a:rPr lang="en-US" sz="3600" b="1" dirty="0">
                <a:solidFill>
                  <a:srgbClr val="F8F8F8"/>
                </a:solidFill>
                <a:latin typeface="Arial MT"/>
                <a:cs typeface="Akhbar MT" pitchFamily="2" charset="-78"/>
              </a:rPr>
              <a:t>Impact of CCA: Ecosystem – Human System Nexus  </a:t>
            </a:r>
          </a:p>
        </p:txBody>
      </p:sp>
      <p:sp>
        <p:nvSpPr>
          <p:cNvPr id="3" name="object 26"/>
          <p:cNvSpPr txBox="1"/>
          <p:nvPr/>
        </p:nvSpPr>
        <p:spPr>
          <a:xfrm>
            <a:off x="1808859" y="4784958"/>
            <a:ext cx="4209770" cy="566181"/>
          </a:xfrm>
          <a:prstGeom prst="rect">
            <a:avLst/>
          </a:prstGeom>
        </p:spPr>
        <p:txBody>
          <a:bodyPr vert="horz" wrap="square" lIns="0" tIns="12065" rIns="0" bIns="0" rtlCol="0">
            <a:spAutoFit/>
          </a:bodyPr>
          <a:lstStyle/>
          <a:p>
            <a:pPr marL="12700" marR="5080">
              <a:lnSpc>
                <a:spcPct val="100000"/>
              </a:lnSpc>
              <a:spcBef>
                <a:spcPts val="95"/>
              </a:spcBef>
            </a:pPr>
            <a:r>
              <a:rPr lang="en-US" sz="1800" spc="-5" dirty="0">
                <a:solidFill>
                  <a:srgbClr val="1F4E79"/>
                </a:solidFill>
                <a:latin typeface="Arial MT"/>
                <a:cs typeface="Arial MT"/>
              </a:rPr>
              <a:t>Successful</a:t>
            </a:r>
            <a:r>
              <a:rPr lang="en-US" spc="-5" dirty="0">
                <a:solidFill>
                  <a:srgbClr val="1F4E79"/>
                </a:solidFill>
                <a:latin typeface="Arial MT"/>
                <a:cs typeface="Arial MT"/>
              </a:rPr>
              <a:t> </a:t>
            </a:r>
            <a:r>
              <a:rPr lang="en-US" sz="1800" spc="-5" dirty="0">
                <a:solidFill>
                  <a:srgbClr val="1F4E79"/>
                </a:solidFill>
                <a:latin typeface="Arial MT"/>
                <a:cs typeface="Arial MT"/>
              </a:rPr>
              <a:t>projects pursued integrated approaches with nature-based solutions</a:t>
            </a:r>
            <a:endParaRPr sz="1800" dirty="0">
              <a:solidFill>
                <a:srgbClr val="1F4E79"/>
              </a:solidFill>
              <a:latin typeface="Arial MT"/>
              <a:cs typeface="Arial MT"/>
            </a:endParaRPr>
          </a:p>
        </p:txBody>
      </p:sp>
      <p:sp>
        <p:nvSpPr>
          <p:cNvPr id="4" name="object 27"/>
          <p:cNvSpPr/>
          <p:nvPr/>
        </p:nvSpPr>
        <p:spPr>
          <a:xfrm>
            <a:off x="1636928" y="4802282"/>
            <a:ext cx="45720" cy="702945"/>
          </a:xfrm>
          <a:custGeom>
            <a:avLst/>
            <a:gdLst/>
            <a:ahLst/>
            <a:cxnLst/>
            <a:rect l="l" t="t" r="r" b="b"/>
            <a:pathLst>
              <a:path w="45719" h="702945">
                <a:moveTo>
                  <a:pt x="45719" y="0"/>
                </a:moveTo>
                <a:lnTo>
                  <a:pt x="0" y="0"/>
                </a:lnTo>
                <a:lnTo>
                  <a:pt x="0" y="702564"/>
                </a:lnTo>
                <a:lnTo>
                  <a:pt x="45719" y="702564"/>
                </a:lnTo>
                <a:lnTo>
                  <a:pt x="45719" y="0"/>
                </a:lnTo>
                <a:close/>
              </a:path>
            </a:pathLst>
          </a:custGeom>
          <a:solidFill>
            <a:srgbClr val="92D050"/>
          </a:solidFill>
        </p:spPr>
        <p:txBody>
          <a:bodyPr wrap="square" lIns="0" tIns="0" rIns="0" bIns="0" rtlCol="0"/>
          <a:lstStyle/>
          <a:p>
            <a:endParaRPr>
              <a:solidFill>
                <a:srgbClr val="003CA6"/>
              </a:solidFill>
            </a:endParaRPr>
          </a:p>
        </p:txBody>
      </p:sp>
      <p:sp>
        <p:nvSpPr>
          <p:cNvPr id="5" name="object 28"/>
          <p:cNvSpPr txBox="1"/>
          <p:nvPr/>
        </p:nvSpPr>
        <p:spPr>
          <a:xfrm>
            <a:off x="6480385" y="4847905"/>
            <a:ext cx="5689531" cy="566181"/>
          </a:xfrm>
          <a:prstGeom prst="rect">
            <a:avLst/>
          </a:prstGeom>
        </p:spPr>
        <p:txBody>
          <a:bodyPr vert="horz" wrap="square" lIns="0" tIns="12065" rIns="0" bIns="0" rtlCol="0">
            <a:spAutoFit/>
          </a:bodyPr>
          <a:lstStyle/>
          <a:p>
            <a:pPr marL="12700" marR="5080">
              <a:lnSpc>
                <a:spcPct val="100000"/>
              </a:lnSpc>
              <a:spcBef>
                <a:spcPts val="95"/>
              </a:spcBef>
            </a:pPr>
            <a:r>
              <a:rPr lang="en-US" sz="1800" b="1" spc="-5" dirty="0">
                <a:solidFill>
                  <a:srgbClr val="1F4E79"/>
                </a:solidFill>
                <a:latin typeface="Arial MT"/>
                <a:cs typeface="Arial MT"/>
              </a:rPr>
              <a:t>Failure to ‘Do No Harm’ </a:t>
            </a:r>
            <a:r>
              <a:rPr lang="en-US" sz="1800" spc="-5" dirty="0">
                <a:solidFill>
                  <a:srgbClr val="1F4E79"/>
                </a:solidFill>
                <a:latin typeface="Arial MT"/>
                <a:cs typeface="Arial MT"/>
              </a:rPr>
              <a:t>is likely to lead to low sustainability of benefits of IFAD interventions</a:t>
            </a:r>
            <a:endParaRPr sz="1800" dirty="0">
              <a:solidFill>
                <a:srgbClr val="1F4E79"/>
              </a:solidFill>
              <a:latin typeface="Arial MT"/>
              <a:cs typeface="Arial MT"/>
            </a:endParaRPr>
          </a:p>
        </p:txBody>
      </p:sp>
      <p:sp>
        <p:nvSpPr>
          <p:cNvPr id="6" name="object 29"/>
          <p:cNvSpPr/>
          <p:nvPr/>
        </p:nvSpPr>
        <p:spPr>
          <a:xfrm>
            <a:off x="6226647" y="4772696"/>
            <a:ext cx="45720" cy="702945"/>
          </a:xfrm>
          <a:custGeom>
            <a:avLst/>
            <a:gdLst/>
            <a:ahLst/>
            <a:cxnLst/>
            <a:rect l="l" t="t" r="r" b="b"/>
            <a:pathLst>
              <a:path w="45720" h="702945">
                <a:moveTo>
                  <a:pt x="45720" y="0"/>
                </a:moveTo>
                <a:lnTo>
                  <a:pt x="0" y="0"/>
                </a:lnTo>
                <a:lnTo>
                  <a:pt x="0" y="702564"/>
                </a:lnTo>
                <a:lnTo>
                  <a:pt x="45720" y="702564"/>
                </a:lnTo>
                <a:lnTo>
                  <a:pt x="45720" y="0"/>
                </a:lnTo>
                <a:close/>
              </a:path>
            </a:pathLst>
          </a:custGeom>
          <a:solidFill>
            <a:srgbClr val="FFC000"/>
          </a:solidFill>
        </p:spPr>
        <p:txBody>
          <a:bodyPr wrap="square" lIns="0" tIns="0" rIns="0" bIns="0" rtlCol="0"/>
          <a:lstStyle/>
          <a:p>
            <a:endParaRPr>
              <a:solidFill>
                <a:srgbClr val="003CA6"/>
              </a:solidFill>
            </a:endParaRPr>
          </a:p>
        </p:txBody>
      </p:sp>
      <p:sp>
        <p:nvSpPr>
          <p:cNvPr id="7" name="object 26"/>
          <p:cNvSpPr txBox="1"/>
          <p:nvPr/>
        </p:nvSpPr>
        <p:spPr>
          <a:xfrm>
            <a:off x="4227993" y="5735176"/>
            <a:ext cx="5186078" cy="566181"/>
          </a:xfrm>
          <a:prstGeom prst="rect">
            <a:avLst/>
          </a:prstGeom>
        </p:spPr>
        <p:txBody>
          <a:bodyPr vert="horz" wrap="square" lIns="0" tIns="12065" rIns="0" bIns="0" rtlCol="0">
            <a:spAutoFit/>
          </a:bodyPr>
          <a:lstStyle/>
          <a:p>
            <a:pPr marL="12700" marR="5080">
              <a:lnSpc>
                <a:spcPct val="100000"/>
              </a:lnSpc>
              <a:spcBef>
                <a:spcPts val="95"/>
              </a:spcBef>
            </a:pPr>
            <a:r>
              <a:rPr lang="en-US" sz="1800" dirty="0">
                <a:solidFill>
                  <a:srgbClr val="1F4E79"/>
                </a:solidFill>
                <a:latin typeface="Arial MT"/>
                <a:cs typeface="Arial MT"/>
              </a:rPr>
              <a:t>A strong subset of IFAD climate projects were performing at or beyond doing no harm  </a:t>
            </a:r>
            <a:endParaRPr sz="1800" dirty="0">
              <a:solidFill>
                <a:srgbClr val="1F4E79"/>
              </a:solidFill>
              <a:latin typeface="Arial MT"/>
              <a:cs typeface="Arial MT"/>
            </a:endParaRPr>
          </a:p>
        </p:txBody>
      </p:sp>
      <p:sp>
        <p:nvSpPr>
          <p:cNvPr id="8" name="object 27"/>
          <p:cNvSpPr/>
          <p:nvPr/>
        </p:nvSpPr>
        <p:spPr>
          <a:xfrm>
            <a:off x="4096308" y="5689053"/>
            <a:ext cx="45720" cy="702945"/>
          </a:xfrm>
          <a:custGeom>
            <a:avLst/>
            <a:gdLst/>
            <a:ahLst/>
            <a:cxnLst/>
            <a:rect l="l" t="t" r="r" b="b"/>
            <a:pathLst>
              <a:path w="45719" h="702945">
                <a:moveTo>
                  <a:pt x="45719" y="0"/>
                </a:moveTo>
                <a:lnTo>
                  <a:pt x="0" y="0"/>
                </a:lnTo>
                <a:lnTo>
                  <a:pt x="0" y="702564"/>
                </a:lnTo>
                <a:lnTo>
                  <a:pt x="45719" y="702564"/>
                </a:lnTo>
                <a:lnTo>
                  <a:pt x="45719" y="0"/>
                </a:lnTo>
                <a:close/>
              </a:path>
            </a:pathLst>
          </a:custGeom>
          <a:solidFill>
            <a:srgbClr val="FFC000"/>
          </a:solidFill>
        </p:spPr>
        <p:txBody>
          <a:bodyPr wrap="square" lIns="0" tIns="0" rIns="0" bIns="0" rtlCol="0"/>
          <a:lstStyle/>
          <a:p>
            <a:endParaRPr>
              <a:solidFill>
                <a:srgbClr val="003CA6"/>
              </a:solidFill>
            </a:endParaRPr>
          </a:p>
        </p:txBody>
      </p:sp>
      <p:pic>
        <p:nvPicPr>
          <p:cNvPr id="9" name="Picture 8"/>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06850" y="5287202"/>
            <a:ext cx="692974" cy="692974"/>
          </a:xfrm>
          <a:prstGeom prst="rect">
            <a:avLst/>
          </a:prstGeom>
        </p:spPr>
      </p:pic>
      <p:sp>
        <p:nvSpPr>
          <p:cNvPr id="10" name="TextBox 9"/>
          <p:cNvSpPr txBox="1"/>
          <p:nvPr/>
        </p:nvSpPr>
        <p:spPr>
          <a:xfrm>
            <a:off x="1187777" y="1293306"/>
            <a:ext cx="4830852" cy="374755"/>
          </a:xfrm>
          <a:prstGeom prst="rect">
            <a:avLst/>
          </a:prstGeom>
          <a:solidFill>
            <a:srgbClr val="FF6600"/>
          </a:solidFill>
        </p:spPr>
        <p:txBody>
          <a:bodyPr wrap="square" rtlCol="0">
            <a:spAutoFit/>
          </a:bodyPr>
          <a:lstStyle/>
          <a:p>
            <a:pPr algn="ctr"/>
            <a:r>
              <a:rPr lang="en-GB" b="1" dirty="0">
                <a:solidFill>
                  <a:srgbClr val="003CA6"/>
                </a:solidFill>
                <a:latin typeface="Arial MT"/>
              </a:rPr>
              <a:t>Likely to be Harmful to ecosystems</a:t>
            </a:r>
          </a:p>
        </p:txBody>
      </p:sp>
      <p:sp>
        <p:nvSpPr>
          <p:cNvPr id="11" name="TextBox 10"/>
          <p:cNvSpPr txBox="1"/>
          <p:nvPr/>
        </p:nvSpPr>
        <p:spPr>
          <a:xfrm>
            <a:off x="6622112" y="1293283"/>
            <a:ext cx="4287188" cy="374755"/>
          </a:xfrm>
          <a:prstGeom prst="rect">
            <a:avLst/>
          </a:prstGeom>
          <a:solidFill>
            <a:srgbClr val="00B050"/>
          </a:solidFill>
        </p:spPr>
        <p:txBody>
          <a:bodyPr wrap="square" rtlCol="0">
            <a:spAutoFit/>
          </a:bodyPr>
          <a:lstStyle/>
          <a:p>
            <a:pPr algn="ctr"/>
            <a:r>
              <a:rPr lang="en-GB" b="1" dirty="0">
                <a:solidFill>
                  <a:srgbClr val="003CA6"/>
                </a:solidFill>
                <a:latin typeface="Arial MT"/>
              </a:rPr>
              <a:t>Neutral or beneficial to ecosystems</a:t>
            </a:r>
          </a:p>
        </p:txBody>
      </p:sp>
      <p:graphicFrame>
        <p:nvGraphicFramePr>
          <p:cNvPr id="12" name="Chart 11"/>
          <p:cNvGraphicFramePr/>
          <p:nvPr/>
        </p:nvGraphicFramePr>
        <p:xfrm>
          <a:off x="1187777" y="1687398"/>
          <a:ext cx="9766169" cy="2988297"/>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382170" y="1687399"/>
            <a:ext cx="923330" cy="1962286"/>
          </a:xfrm>
          <a:prstGeom prst="rect">
            <a:avLst/>
          </a:prstGeom>
          <a:noFill/>
        </p:spPr>
        <p:txBody>
          <a:bodyPr vert="vert270" wrap="square" rtlCol="0">
            <a:spAutoFit/>
          </a:bodyPr>
          <a:lstStyle/>
          <a:p>
            <a:pPr algn="ctr"/>
            <a:r>
              <a:rPr lang="en-GB" sz="1600" spc="-5" dirty="0">
                <a:solidFill>
                  <a:srgbClr val="1F4E79"/>
                </a:solidFill>
                <a:latin typeface="Arial MT"/>
                <a:cs typeface="Arial MT"/>
              </a:rPr>
              <a:t>Number of Country Case Studies (N=20)</a:t>
            </a:r>
          </a:p>
        </p:txBody>
      </p:sp>
      <p:sp>
        <p:nvSpPr>
          <p:cNvPr id="15" name="Date Placeholder 3">
            <a:extLst>
              <a:ext uri="{FF2B5EF4-FFF2-40B4-BE49-F238E27FC236}">
                <a16:creationId xmlns:a16="http://schemas.microsoft.com/office/drawing/2014/main" id="{D86C09C3-BCA0-4A1F-89A9-EBE3ECB56777}"/>
              </a:ext>
            </a:extLst>
          </p:cNvPr>
          <p:cNvSpPr txBox="1">
            <a:spLocks/>
          </p:cNvSpPr>
          <p:nvPr/>
        </p:nvSpPr>
        <p:spPr>
          <a:xfrm>
            <a:off x="5836763" y="6420421"/>
            <a:ext cx="2858665" cy="311388"/>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Learning Event</a:t>
            </a:r>
          </a:p>
        </p:txBody>
      </p:sp>
      <p:sp>
        <p:nvSpPr>
          <p:cNvPr id="16" name="Date Placeholder 3">
            <a:extLst>
              <a:ext uri="{FF2B5EF4-FFF2-40B4-BE49-F238E27FC236}">
                <a16:creationId xmlns:a16="http://schemas.microsoft.com/office/drawing/2014/main" id="{A57565F5-B596-4791-A53B-AF8CA21C0205}"/>
              </a:ext>
            </a:extLst>
          </p:cNvPr>
          <p:cNvSpPr txBox="1">
            <a:spLocks/>
          </p:cNvSpPr>
          <p:nvPr/>
        </p:nvSpPr>
        <p:spPr>
          <a:xfrm>
            <a:off x="9086409" y="6413391"/>
            <a:ext cx="1351555" cy="311387"/>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19</a:t>
            </a:r>
            <a:r>
              <a:rPr lang="en-GB" sz="1200" baseline="30000" dirty="0">
                <a:solidFill>
                  <a:schemeClr val="bg1">
                    <a:lumMod val="50000"/>
                  </a:schemeClr>
                </a:solidFill>
              </a:rPr>
              <a:t>th</a:t>
            </a:r>
            <a:r>
              <a:rPr lang="en-GB" sz="1200" dirty="0">
                <a:solidFill>
                  <a:schemeClr val="bg1">
                    <a:lumMod val="50000"/>
                  </a:schemeClr>
                </a:solidFill>
              </a:rPr>
              <a:t> May 2022</a:t>
            </a:r>
          </a:p>
        </p:txBody>
      </p:sp>
      <p:sp>
        <p:nvSpPr>
          <p:cNvPr id="17" name="Date Placeholder 3">
            <a:extLst>
              <a:ext uri="{FF2B5EF4-FFF2-40B4-BE49-F238E27FC236}">
                <a16:creationId xmlns:a16="http://schemas.microsoft.com/office/drawing/2014/main" id="{67843361-01A4-4385-8AD0-19341CE8B192}"/>
              </a:ext>
            </a:extLst>
          </p:cNvPr>
          <p:cNvSpPr txBox="1">
            <a:spLocks/>
          </p:cNvSpPr>
          <p:nvPr/>
        </p:nvSpPr>
        <p:spPr>
          <a:xfrm>
            <a:off x="1471955" y="6421085"/>
            <a:ext cx="3867798" cy="307471"/>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TE </a:t>
            </a:r>
            <a:r>
              <a:rPr lang="en-US" sz="1200" dirty="0">
                <a:solidFill>
                  <a:schemeClr val="bg1">
                    <a:lumMod val="50000"/>
                  </a:schemeClr>
                </a:solidFill>
              </a:rPr>
              <a:t>of IFAD’s Support for Smallholder Farmers’ Adaptation to Climate Change</a:t>
            </a:r>
          </a:p>
          <a:p>
            <a:endParaRPr lang="en-GB" sz="1200" dirty="0">
              <a:solidFill>
                <a:schemeClr val="bg1">
                  <a:lumMod val="50000"/>
                </a:schemeClr>
              </a:solidFill>
            </a:endParaRPr>
          </a:p>
        </p:txBody>
      </p:sp>
    </p:spTree>
    <p:extLst>
      <p:ext uri="{BB962C8B-B14F-4D97-AF65-F5344CB8AC3E}">
        <p14:creationId xmlns:p14="http://schemas.microsoft.com/office/powerpoint/2010/main" val="113209496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Wind turbines in a field">
            <a:extLst>
              <a:ext uri="{FF2B5EF4-FFF2-40B4-BE49-F238E27FC236}">
                <a16:creationId xmlns:a16="http://schemas.microsoft.com/office/drawing/2014/main" id="{AD33DCE8-4954-9E12-2A83-70506D118390}"/>
              </a:ext>
            </a:extLst>
          </p:cNvPr>
          <p:cNvPicPr>
            <a:picLocks noChangeAspect="1"/>
          </p:cNvPicPr>
          <p:nvPr/>
        </p:nvPicPr>
        <p:blipFill>
          <a:blip r:embed="rId3"/>
          <a:stretch>
            <a:fillRect/>
          </a:stretch>
        </p:blipFill>
        <p:spPr>
          <a:xfrm>
            <a:off x="-43113" y="3429000"/>
            <a:ext cx="5398387" cy="3598466"/>
          </a:xfrm>
          <a:prstGeom prst="rect">
            <a:avLst/>
          </a:prstGeom>
        </p:spPr>
      </p:pic>
      <p:sp>
        <p:nvSpPr>
          <p:cNvPr id="2" name="Title 1">
            <a:extLst>
              <a:ext uri="{FF2B5EF4-FFF2-40B4-BE49-F238E27FC236}">
                <a16:creationId xmlns:a16="http://schemas.microsoft.com/office/drawing/2014/main" id="{CA535E7A-31CC-69AD-FE76-D1D70A3E5C04}"/>
              </a:ext>
            </a:extLst>
          </p:cNvPr>
          <p:cNvSpPr>
            <a:spLocks noGrp="1"/>
          </p:cNvSpPr>
          <p:nvPr>
            <p:ph type="title"/>
          </p:nvPr>
        </p:nvSpPr>
        <p:spPr/>
        <p:txBody>
          <a:bodyPr>
            <a:normAutofit fontScale="90000"/>
          </a:bodyPr>
          <a:lstStyle/>
          <a:p>
            <a:r>
              <a:rPr lang="en-GB" dirty="0"/>
              <a:t>Yes. EVERY evaluation needs to address this.</a:t>
            </a:r>
          </a:p>
        </p:txBody>
      </p:sp>
      <p:sp>
        <p:nvSpPr>
          <p:cNvPr id="12" name="Content Placeholder 11">
            <a:extLst>
              <a:ext uri="{FF2B5EF4-FFF2-40B4-BE49-F238E27FC236}">
                <a16:creationId xmlns:a16="http://schemas.microsoft.com/office/drawing/2014/main" id="{60AD19C2-7430-1D0D-ACB5-1B976F936EA3}"/>
              </a:ext>
            </a:extLst>
          </p:cNvPr>
          <p:cNvSpPr>
            <a:spLocks noGrp="1"/>
          </p:cNvSpPr>
          <p:nvPr>
            <p:ph sz="quarter" idx="14"/>
          </p:nvPr>
        </p:nvSpPr>
        <p:spPr>
          <a:xfrm>
            <a:off x="1000759" y="1258094"/>
            <a:ext cx="5096320" cy="4341812"/>
          </a:xfrm>
        </p:spPr>
        <p:txBody>
          <a:bodyPr/>
          <a:lstStyle/>
          <a:p>
            <a:pPr marL="0" indent="0">
              <a:buNone/>
            </a:pPr>
            <a:r>
              <a:rPr lang="en-GB" i="1" dirty="0"/>
              <a:t>Every single </a:t>
            </a:r>
            <a:r>
              <a:rPr lang="en-GB" dirty="0"/>
              <a:t>policy, programme, project, and intervention couples with natural systems in some way</a:t>
            </a:r>
          </a:p>
        </p:txBody>
      </p:sp>
      <p:pic>
        <p:nvPicPr>
          <p:cNvPr id="14" name="Picture 13" descr="Bottle of water">
            <a:extLst>
              <a:ext uri="{FF2B5EF4-FFF2-40B4-BE49-F238E27FC236}">
                <a16:creationId xmlns:a16="http://schemas.microsoft.com/office/drawing/2014/main" id="{A462FD23-FC1C-A86C-FAAA-B85435F76352}"/>
              </a:ext>
            </a:extLst>
          </p:cNvPr>
          <p:cNvPicPr>
            <a:picLocks noChangeAspect="1"/>
          </p:cNvPicPr>
          <p:nvPr/>
        </p:nvPicPr>
        <p:blipFill rotWithShape="1">
          <a:blip r:embed="rId4"/>
          <a:srcRect l="25572" r="25431"/>
          <a:stretch/>
        </p:blipFill>
        <p:spPr>
          <a:xfrm>
            <a:off x="6654104" y="1131485"/>
            <a:ext cx="1682496" cy="5151120"/>
          </a:xfrm>
          <a:prstGeom prst="rect">
            <a:avLst/>
          </a:prstGeom>
        </p:spPr>
      </p:pic>
      <p:pic>
        <p:nvPicPr>
          <p:cNvPr id="16" name="Picture 15" descr="Masked healthcare workers">
            <a:extLst>
              <a:ext uri="{FF2B5EF4-FFF2-40B4-BE49-F238E27FC236}">
                <a16:creationId xmlns:a16="http://schemas.microsoft.com/office/drawing/2014/main" id="{124DA468-2F9C-8787-AF43-096C551DA48F}"/>
              </a:ext>
            </a:extLst>
          </p:cNvPr>
          <p:cNvPicPr>
            <a:picLocks noChangeAspect="1"/>
          </p:cNvPicPr>
          <p:nvPr/>
        </p:nvPicPr>
        <p:blipFill>
          <a:blip r:embed="rId5"/>
          <a:stretch>
            <a:fillRect/>
          </a:stretch>
        </p:blipFill>
        <p:spPr>
          <a:xfrm>
            <a:off x="6449567" y="3637526"/>
            <a:ext cx="5460503" cy="3220474"/>
          </a:xfrm>
          <a:prstGeom prst="rect">
            <a:avLst/>
          </a:prstGeom>
        </p:spPr>
      </p:pic>
      <p:pic>
        <p:nvPicPr>
          <p:cNvPr id="18" name="Picture 17" descr="School lunch tray with milk, sandwich, and apple held by a young student">
            <a:extLst>
              <a:ext uri="{FF2B5EF4-FFF2-40B4-BE49-F238E27FC236}">
                <a16:creationId xmlns:a16="http://schemas.microsoft.com/office/drawing/2014/main" id="{C78B58AF-E6BF-DD1E-96A4-1FC5861A63F4}"/>
              </a:ext>
            </a:extLst>
          </p:cNvPr>
          <p:cNvPicPr>
            <a:picLocks noChangeAspect="1"/>
          </p:cNvPicPr>
          <p:nvPr/>
        </p:nvPicPr>
        <p:blipFill>
          <a:blip r:embed="rId6"/>
          <a:stretch>
            <a:fillRect/>
          </a:stretch>
        </p:blipFill>
        <p:spPr>
          <a:xfrm>
            <a:off x="2383312" y="2933375"/>
            <a:ext cx="4270792" cy="2968950"/>
          </a:xfrm>
          <a:prstGeom prst="rect">
            <a:avLst/>
          </a:prstGeom>
        </p:spPr>
      </p:pic>
      <p:pic>
        <p:nvPicPr>
          <p:cNvPr id="24" name="Picture 23" descr="A train at a train station&#10;&#10;Description automatically generated with medium confidence">
            <a:extLst>
              <a:ext uri="{FF2B5EF4-FFF2-40B4-BE49-F238E27FC236}">
                <a16:creationId xmlns:a16="http://schemas.microsoft.com/office/drawing/2014/main" id="{7A34ADAF-AFD8-19BB-6EB0-DA2BE86E039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336600" y="994851"/>
            <a:ext cx="4523233" cy="3008127"/>
          </a:xfrm>
          <a:prstGeom prst="rect">
            <a:avLst/>
          </a:prstGeom>
        </p:spPr>
      </p:pic>
    </p:spTree>
    <p:extLst>
      <p:ext uri="{BB962C8B-B14F-4D97-AF65-F5344CB8AC3E}">
        <p14:creationId xmlns:p14="http://schemas.microsoft.com/office/powerpoint/2010/main" val="230846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B154-6986-40E1-955C-944A21A436D7}"/>
              </a:ext>
            </a:extLst>
          </p:cNvPr>
          <p:cNvSpPr>
            <a:spLocks noGrp="1"/>
          </p:cNvSpPr>
          <p:nvPr>
            <p:ph type="title"/>
          </p:nvPr>
        </p:nvSpPr>
        <p:spPr>
          <a:xfrm>
            <a:off x="640080" y="325370"/>
            <a:ext cx="5675376" cy="1693002"/>
          </a:xfrm>
          <a:solidFill>
            <a:schemeClr val="accent1">
              <a:lumMod val="60000"/>
              <a:lumOff val="40000"/>
            </a:schemeClr>
          </a:solidFill>
        </p:spPr>
        <p:txBody>
          <a:bodyPr anchor="b">
            <a:normAutofit fontScale="90000"/>
          </a:bodyPr>
          <a:lstStyle/>
          <a:p>
            <a:r>
              <a:rPr lang="en-NZ" dirty="0">
                <a:solidFill>
                  <a:schemeClr val="bg1"/>
                </a:solidFill>
              </a:rPr>
              <a:t>What does </a:t>
            </a:r>
            <a:r>
              <a:rPr lang="en-NZ" b="1" dirty="0">
                <a:solidFill>
                  <a:srgbClr val="FF0000"/>
                </a:solidFill>
              </a:rPr>
              <a:t>sustainable and equitable design</a:t>
            </a:r>
            <a:r>
              <a:rPr lang="en-NZ" dirty="0">
                <a:solidFill>
                  <a:schemeClr val="bg1"/>
                </a:solidFill>
              </a:rPr>
              <a:t> look like?</a:t>
            </a:r>
            <a:endParaRPr lang="en-US" dirty="0">
              <a:solidFill>
                <a:schemeClr val="bg1"/>
              </a:solidFill>
            </a:endParaRPr>
          </a:p>
        </p:txBody>
      </p:sp>
      <p:sp>
        <p:nvSpPr>
          <p:cNvPr id="3" name="Content Placeholder 2">
            <a:extLst>
              <a:ext uri="{FF2B5EF4-FFF2-40B4-BE49-F238E27FC236}">
                <a16:creationId xmlns:a16="http://schemas.microsoft.com/office/drawing/2014/main" id="{9EC2644D-B94B-4ABA-83EC-0484FA90A247}"/>
              </a:ext>
            </a:extLst>
          </p:cNvPr>
          <p:cNvSpPr>
            <a:spLocks noGrp="1"/>
          </p:cNvSpPr>
          <p:nvPr>
            <p:ph idx="1"/>
          </p:nvPr>
        </p:nvSpPr>
        <p:spPr>
          <a:xfrm>
            <a:off x="640081" y="2343742"/>
            <a:ext cx="5454396" cy="4339280"/>
          </a:xfrm>
          <a:solidFill>
            <a:schemeClr val="bg2">
              <a:lumMod val="50000"/>
            </a:schemeClr>
          </a:solidFill>
        </p:spPr>
        <p:txBody>
          <a:bodyPr>
            <a:normAutofit fontScale="92500" lnSpcReduction="10000"/>
          </a:bodyPr>
          <a:lstStyle/>
          <a:p>
            <a:pPr marL="0" lvl="1" indent="0">
              <a:spcBef>
                <a:spcPts val="1200"/>
              </a:spcBef>
              <a:spcAft>
                <a:spcPts val="600"/>
              </a:spcAft>
              <a:buNone/>
            </a:pPr>
            <a:r>
              <a:rPr lang="en-US" dirty="0">
                <a:solidFill>
                  <a:schemeClr val="bg1"/>
                </a:solidFill>
              </a:rPr>
              <a:t>Addresses the </a:t>
            </a:r>
            <a:r>
              <a:rPr lang="en-US" b="1" dirty="0">
                <a:solidFill>
                  <a:schemeClr val="bg1"/>
                </a:solidFill>
              </a:rPr>
              <a:t>root causes and systemic drivers</a:t>
            </a:r>
            <a:r>
              <a:rPr lang="en-US" dirty="0">
                <a:solidFill>
                  <a:schemeClr val="bg1"/>
                </a:solidFill>
              </a:rPr>
              <a:t> of environmental damage </a:t>
            </a:r>
            <a:r>
              <a:rPr lang="en-US" i="1" dirty="0">
                <a:solidFill>
                  <a:schemeClr val="bg1"/>
                </a:solidFill>
              </a:rPr>
              <a:t>and</a:t>
            </a:r>
            <a:r>
              <a:rPr lang="en-US" dirty="0">
                <a:solidFill>
                  <a:schemeClr val="bg1"/>
                </a:solidFill>
              </a:rPr>
              <a:t> of inequitable outcomes. </a:t>
            </a:r>
          </a:p>
          <a:p>
            <a:pPr marL="0" lvl="1" indent="0">
              <a:spcBef>
                <a:spcPts val="1200"/>
              </a:spcBef>
              <a:spcAft>
                <a:spcPts val="600"/>
              </a:spcAft>
              <a:buNone/>
            </a:pPr>
            <a:r>
              <a:rPr lang="en-US" dirty="0">
                <a:solidFill>
                  <a:schemeClr val="bg1"/>
                </a:solidFill>
              </a:rPr>
              <a:t>Informed by the expertise/perspectives </a:t>
            </a:r>
            <a:br>
              <a:rPr lang="en-US" dirty="0">
                <a:solidFill>
                  <a:schemeClr val="bg1"/>
                </a:solidFill>
              </a:rPr>
            </a:br>
            <a:r>
              <a:rPr lang="en-US" dirty="0">
                <a:solidFill>
                  <a:schemeClr val="bg1"/>
                </a:solidFill>
              </a:rPr>
              <a:t>of affected communities, especially Indigenous groups – via culturally appropriate consultation. </a:t>
            </a:r>
          </a:p>
          <a:p>
            <a:pPr marL="0" lvl="1" indent="0">
              <a:spcBef>
                <a:spcPts val="1200"/>
              </a:spcBef>
              <a:spcAft>
                <a:spcPts val="600"/>
              </a:spcAft>
              <a:buNone/>
            </a:pPr>
            <a:r>
              <a:rPr lang="en-US" b="1" dirty="0">
                <a:solidFill>
                  <a:schemeClr val="bg1"/>
                </a:solidFill>
              </a:rPr>
              <a:t>Restorative</a:t>
            </a:r>
            <a:r>
              <a:rPr lang="en-US" dirty="0">
                <a:solidFill>
                  <a:schemeClr val="bg1"/>
                </a:solidFill>
              </a:rPr>
              <a:t>, addressing and repairing past harm to people and the environment, not just “do no more harm”.</a:t>
            </a:r>
          </a:p>
          <a:p>
            <a:pPr marL="0" lvl="1" indent="0">
              <a:spcBef>
                <a:spcPts val="1200"/>
              </a:spcBef>
              <a:spcAft>
                <a:spcPts val="600"/>
              </a:spcAft>
              <a:buNone/>
            </a:pPr>
            <a:r>
              <a:rPr lang="en-US" b="1" dirty="0">
                <a:solidFill>
                  <a:schemeClr val="bg1"/>
                </a:solidFill>
              </a:rPr>
              <a:t>Adapted and improved </a:t>
            </a:r>
            <a:r>
              <a:rPr lang="en-US" dirty="0">
                <a:solidFill>
                  <a:schemeClr val="bg1"/>
                </a:solidFill>
              </a:rPr>
              <a:t>over time to respond to emerging conditions and learning.</a:t>
            </a:r>
          </a:p>
          <a:p>
            <a:pPr marL="0" lvl="1" indent="0">
              <a:spcBef>
                <a:spcPts val="1200"/>
              </a:spcBef>
              <a:spcAft>
                <a:spcPts val="600"/>
              </a:spcAft>
              <a:buNone/>
            </a:pPr>
            <a:endParaRPr lang="en-US" dirty="0">
              <a:solidFill>
                <a:schemeClr val="bg1"/>
              </a:solidFill>
            </a:endParaRPr>
          </a:p>
        </p:txBody>
      </p:sp>
      <p:pic>
        <p:nvPicPr>
          <p:cNvPr id="8" name="Picture 7" descr="A picture containing outdoor, grass, person&#10;&#10;Description automatically generated">
            <a:extLst>
              <a:ext uri="{FF2B5EF4-FFF2-40B4-BE49-F238E27FC236}">
                <a16:creationId xmlns:a16="http://schemas.microsoft.com/office/drawing/2014/main" id="{4138A2EE-FBB6-4D9E-8AF8-C079960F4B0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171" r="34408"/>
          <a:stretch/>
        </p:blipFill>
        <p:spPr>
          <a:xfrm>
            <a:off x="6094476"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357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EA69-4573-4A72-92D3-DDE6CE050FCF}"/>
              </a:ext>
            </a:extLst>
          </p:cNvPr>
          <p:cNvSpPr>
            <a:spLocks noGrp="1"/>
          </p:cNvSpPr>
          <p:nvPr>
            <p:ph type="title"/>
          </p:nvPr>
        </p:nvSpPr>
        <p:spPr>
          <a:xfrm>
            <a:off x="5297762" y="451104"/>
            <a:ext cx="6251110" cy="1510905"/>
          </a:xfrm>
          <a:solidFill>
            <a:schemeClr val="accent1">
              <a:lumMod val="60000"/>
              <a:lumOff val="40000"/>
            </a:schemeClr>
          </a:solidFill>
        </p:spPr>
        <p:txBody>
          <a:bodyPr anchor="b">
            <a:noAutofit/>
          </a:bodyPr>
          <a:lstStyle/>
          <a:p>
            <a:r>
              <a:rPr lang="en-NZ" sz="3600" dirty="0">
                <a:solidFill>
                  <a:schemeClr val="bg1"/>
                </a:solidFill>
              </a:rPr>
              <a:t>What does </a:t>
            </a:r>
            <a:r>
              <a:rPr lang="en-NZ" sz="3600" b="1" dirty="0">
                <a:solidFill>
                  <a:srgbClr val="FF0000"/>
                </a:solidFill>
              </a:rPr>
              <a:t>sustainable and equitable implementation</a:t>
            </a:r>
            <a:r>
              <a:rPr lang="en-NZ" sz="3600" dirty="0">
                <a:solidFill>
                  <a:srgbClr val="FF0000"/>
                </a:solidFill>
              </a:rPr>
              <a:t> </a:t>
            </a:r>
            <a:r>
              <a:rPr lang="en-NZ" sz="3600" dirty="0">
                <a:solidFill>
                  <a:schemeClr val="bg1"/>
                </a:solidFill>
              </a:rPr>
              <a:t>look like?</a:t>
            </a:r>
            <a:endParaRPr lang="en-US" sz="3600" dirty="0">
              <a:solidFill>
                <a:schemeClr val="bg1"/>
              </a:solidFill>
            </a:endParaRPr>
          </a:p>
        </p:txBody>
      </p:sp>
      <p:pic>
        <p:nvPicPr>
          <p:cNvPr id="26" name="Picture 25" descr="A group of people in a field&#10;&#10;Description automatically generated with low confidence">
            <a:extLst>
              <a:ext uri="{FF2B5EF4-FFF2-40B4-BE49-F238E27FC236}">
                <a16:creationId xmlns:a16="http://schemas.microsoft.com/office/drawing/2014/main" id="{50E72476-5123-475B-B409-178EF1F102B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3164" r="12864" b="1"/>
          <a:stretch/>
        </p:blipFill>
        <p:spPr>
          <a:xfrm flipH="1">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1C88F027-475D-45B5-A7DE-8BDEC43BD1F5}"/>
              </a:ext>
            </a:extLst>
          </p:cNvPr>
          <p:cNvSpPr>
            <a:spLocks noGrp="1"/>
          </p:cNvSpPr>
          <p:nvPr>
            <p:ph idx="1"/>
          </p:nvPr>
        </p:nvSpPr>
        <p:spPr>
          <a:xfrm>
            <a:off x="5297762" y="2235200"/>
            <a:ext cx="6455623" cy="4360120"/>
          </a:xfrm>
          <a:solidFill>
            <a:schemeClr val="bg2">
              <a:lumMod val="50000"/>
            </a:schemeClr>
          </a:solidFill>
        </p:spPr>
        <p:txBody>
          <a:bodyPr>
            <a:normAutofit lnSpcReduction="10000"/>
          </a:bodyPr>
          <a:lstStyle/>
          <a:p>
            <a:pPr marL="0" indent="0">
              <a:lnSpc>
                <a:spcPct val="100000"/>
              </a:lnSpc>
              <a:spcBef>
                <a:spcPts val="1200"/>
              </a:spcBef>
              <a:spcAft>
                <a:spcPts val="600"/>
              </a:spcAft>
              <a:buNone/>
            </a:pPr>
            <a:r>
              <a:rPr lang="en-NZ" sz="2400" b="1" dirty="0">
                <a:solidFill>
                  <a:schemeClr val="bg1"/>
                </a:solidFill>
              </a:rPr>
              <a:t>Prioritized and managed</a:t>
            </a:r>
            <a:r>
              <a:rPr lang="en-NZ" sz="2400" dirty="0">
                <a:solidFill>
                  <a:schemeClr val="bg1"/>
                </a:solidFill>
              </a:rPr>
              <a:t> so that the right natural system elements and the right people received what was most needed at the right times and places and in the right ways.</a:t>
            </a:r>
          </a:p>
          <a:p>
            <a:pPr marL="0" indent="0">
              <a:lnSpc>
                <a:spcPct val="100000"/>
              </a:lnSpc>
              <a:spcBef>
                <a:spcPts val="1200"/>
              </a:spcBef>
              <a:spcAft>
                <a:spcPts val="600"/>
              </a:spcAft>
              <a:buNone/>
            </a:pPr>
            <a:r>
              <a:rPr lang="en-NZ" sz="2400" dirty="0">
                <a:solidFill>
                  <a:schemeClr val="bg1"/>
                </a:solidFill>
              </a:rPr>
              <a:t>Appropriately </a:t>
            </a:r>
            <a:r>
              <a:rPr lang="en-NZ" sz="2400" b="1" dirty="0">
                <a:solidFill>
                  <a:schemeClr val="bg1"/>
                </a:solidFill>
              </a:rPr>
              <a:t>balanced implementation fidelity with responsive adaptation</a:t>
            </a:r>
            <a:r>
              <a:rPr lang="en-NZ" sz="2400" dirty="0">
                <a:solidFill>
                  <a:schemeClr val="bg1"/>
                </a:solidFill>
              </a:rPr>
              <a:t>/tailoring to context, landscapes, and changing local priorities.</a:t>
            </a:r>
          </a:p>
          <a:p>
            <a:pPr marL="0" indent="0">
              <a:lnSpc>
                <a:spcPct val="100000"/>
              </a:lnSpc>
              <a:spcBef>
                <a:spcPts val="1200"/>
              </a:spcBef>
              <a:spcAft>
                <a:spcPts val="600"/>
              </a:spcAft>
              <a:buNone/>
            </a:pPr>
            <a:r>
              <a:rPr lang="en-NZ" sz="2400" dirty="0">
                <a:solidFill>
                  <a:schemeClr val="bg1"/>
                </a:solidFill>
              </a:rPr>
              <a:t>Upholds and enhances the </a:t>
            </a:r>
            <a:r>
              <a:rPr lang="en-NZ" sz="2400" b="1" dirty="0">
                <a:solidFill>
                  <a:schemeClr val="bg1"/>
                </a:solidFill>
              </a:rPr>
              <a:t>rights, dignity, self-determination and sovereignty</a:t>
            </a:r>
            <a:r>
              <a:rPr lang="en-NZ" sz="2400" dirty="0">
                <a:solidFill>
                  <a:schemeClr val="bg1"/>
                </a:solidFill>
              </a:rPr>
              <a:t> of the traditional custodians of the land, including their responsibilities for stewardship of natural systems. </a:t>
            </a:r>
            <a:endParaRPr lang="en-US" sz="2400" dirty="0">
              <a:solidFill>
                <a:schemeClr val="bg1"/>
              </a:solidFill>
            </a:endParaRPr>
          </a:p>
        </p:txBody>
      </p:sp>
    </p:spTree>
    <p:extLst>
      <p:ext uri="{BB962C8B-B14F-4D97-AF65-F5344CB8AC3E}">
        <p14:creationId xmlns:p14="http://schemas.microsoft.com/office/powerpoint/2010/main" val="1071766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57927F-CC47-4AF1-80F4-C2C333A03A21}"/>
              </a:ext>
            </a:extLst>
          </p:cNvPr>
          <p:cNvSpPr>
            <a:spLocks noGrp="1"/>
          </p:cNvSpPr>
          <p:nvPr>
            <p:ph type="title"/>
          </p:nvPr>
        </p:nvSpPr>
        <p:spPr/>
        <p:txBody>
          <a:bodyPr>
            <a:noAutofit/>
          </a:bodyPr>
          <a:lstStyle/>
          <a:p>
            <a:r>
              <a:rPr lang="en-AU" sz="4000"/>
              <a:t>Emerging principles for footprint evaluation</a:t>
            </a:r>
          </a:p>
        </p:txBody>
      </p:sp>
      <p:pic>
        <p:nvPicPr>
          <p:cNvPr id="12" name="Picture 11" descr="A picture containing plant, tree&#10;&#10;Description automatically generated">
            <a:extLst>
              <a:ext uri="{FF2B5EF4-FFF2-40B4-BE49-F238E27FC236}">
                <a16:creationId xmlns:a16="http://schemas.microsoft.com/office/drawing/2014/main" id="{AE5FD24B-D11C-4294-B838-B5BC412F6A40}"/>
              </a:ext>
            </a:extLst>
          </p:cNvPr>
          <p:cNvPicPr>
            <a:picLocks noChangeAspect="1"/>
          </p:cNvPicPr>
          <p:nvPr/>
        </p:nvPicPr>
        <p:blipFill rotWithShape="1">
          <a:blip r:embed="rId3"/>
          <a:srcRect t="785" b="785"/>
          <a:stretch/>
        </p:blipFill>
        <p:spPr>
          <a:xfrm rot="4078295">
            <a:off x="2524754" y="1570435"/>
            <a:ext cx="4470059" cy="6306260"/>
          </a:xfrm>
          <a:prstGeom prst="rect">
            <a:avLst/>
          </a:prstGeom>
        </p:spPr>
      </p:pic>
      <p:sp>
        <p:nvSpPr>
          <p:cNvPr id="14" name="Rectangle: Rounded Corners 13">
            <a:extLst>
              <a:ext uri="{FF2B5EF4-FFF2-40B4-BE49-F238E27FC236}">
                <a16:creationId xmlns:a16="http://schemas.microsoft.com/office/drawing/2014/main" id="{984C3F4D-0723-4497-8E5B-B1AE1C58BC4F}"/>
              </a:ext>
            </a:extLst>
          </p:cNvPr>
          <p:cNvSpPr/>
          <p:nvPr/>
        </p:nvSpPr>
        <p:spPr>
          <a:xfrm>
            <a:off x="120145" y="1247874"/>
            <a:ext cx="5561633" cy="1496827"/>
          </a:xfrm>
          <a:prstGeom prst="roundRect">
            <a:avLst/>
          </a:prstGeom>
          <a:solidFill>
            <a:srgbClr val="FFFFFF">
              <a:alpha val="89020"/>
            </a:srgbClr>
          </a:solid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C00000"/>
                </a:solidFill>
                <a:effectLst/>
                <a:uLnTx/>
                <a:uFillTx/>
                <a:latin typeface="Avenir"/>
                <a:cs typeface="Arial"/>
                <a:sym typeface="Arial"/>
              </a:rPr>
              <a:t>1. Value both human and natural systems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Intrinsic value of natural systems, not only their value to human systems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Address equity throughout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Crafting win-win solutions rather than zero-sum game</a:t>
            </a:r>
          </a:p>
        </p:txBody>
      </p:sp>
      <p:sp>
        <p:nvSpPr>
          <p:cNvPr id="15" name="Rectangle: Rounded Corners 14">
            <a:extLst>
              <a:ext uri="{FF2B5EF4-FFF2-40B4-BE49-F238E27FC236}">
                <a16:creationId xmlns:a16="http://schemas.microsoft.com/office/drawing/2014/main" id="{27DE6CBE-7E15-41E8-9E5C-44EB22FE565F}"/>
              </a:ext>
            </a:extLst>
          </p:cNvPr>
          <p:cNvSpPr/>
          <p:nvPr/>
        </p:nvSpPr>
        <p:spPr>
          <a:xfrm>
            <a:off x="120144" y="2971050"/>
            <a:ext cx="3404481" cy="1561429"/>
          </a:xfrm>
          <a:prstGeom prst="roundRect">
            <a:avLst/>
          </a:prstGeom>
          <a:solidFill>
            <a:srgbClr val="FFFFFF">
              <a:alpha val="89020"/>
            </a:srgbClr>
          </a:solid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1" i="0" u="none" strike="noStrike" kern="0" cap="none" spc="0" normalizeH="0" baseline="0" noProof="0">
                <a:ln>
                  <a:noFill/>
                </a:ln>
                <a:solidFill>
                  <a:srgbClr val="C00000"/>
                </a:solidFill>
                <a:effectLst/>
                <a:uLnTx/>
                <a:uFillTx/>
                <a:latin typeface="Arial"/>
                <a:cs typeface="Arial"/>
                <a:sym typeface="Arial"/>
              </a:rPr>
              <a:t>2</a:t>
            </a:r>
            <a:r>
              <a:rPr kumimoji="0" lang="en-AU" sz="2000" b="1" i="0" u="none" strike="noStrike" kern="0" cap="none" spc="0" normalizeH="0" baseline="0" noProof="0">
                <a:ln>
                  <a:noFill/>
                </a:ln>
                <a:solidFill>
                  <a:srgbClr val="C00000"/>
                </a:solidFill>
                <a:effectLst/>
                <a:uLnTx/>
                <a:uFillTx/>
                <a:latin typeface="Avenir"/>
                <a:cs typeface="Arial"/>
                <a:sym typeface="Arial"/>
              </a:rPr>
              <a:t>. Know the place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Observe and engage -  literally, virtually or vicariously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Purposeful sampling</a:t>
            </a:r>
          </a:p>
        </p:txBody>
      </p:sp>
      <p:sp>
        <p:nvSpPr>
          <p:cNvPr id="16" name="Rectangle: Rounded Corners 15">
            <a:extLst>
              <a:ext uri="{FF2B5EF4-FFF2-40B4-BE49-F238E27FC236}">
                <a16:creationId xmlns:a16="http://schemas.microsoft.com/office/drawing/2014/main" id="{8CC215F3-426B-4CA3-A406-DD54448267B7}"/>
              </a:ext>
            </a:extLst>
          </p:cNvPr>
          <p:cNvSpPr/>
          <p:nvPr/>
        </p:nvSpPr>
        <p:spPr>
          <a:xfrm>
            <a:off x="6957443" y="1387810"/>
            <a:ext cx="5049334" cy="923331"/>
          </a:xfrm>
          <a:prstGeom prst="roundRect">
            <a:avLst/>
          </a:prstGeom>
          <a:solidFill>
            <a:srgbClr val="FFFFFF">
              <a:alpha val="89020"/>
            </a:srgbClr>
          </a:solid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C00000"/>
                </a:solidFill>
                <a:effectLst/>
                <a:uLnTx/>
                <a:uFillTx/>
                <a:latin typeface="Avenir"/>
                <a:cs typeface="Arial"/>
                <a:sym typeface="Arial"/>
              </a:rPr>
              <a:t>3. Expand the scope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Spatially – downstream, downwind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Temporally - intergenerational</a:t>
            </a:r>
          </a:p>
        </p:txBody>
      </p:sp>
      <p:sp>
        <p:nvSpPr>
          <p:cNvPr id="17" name="Rectangle: Rounded Corners 16">
            <a:extLst>
              <a:ext uri="{FF2B5EF4-FFF2-40B4-BE49-F238E27FC236}">
                <a16:creationId xmlns:a16="http://schemas.microsoft.com/office/drawing/2014/main" id="{88A1365D-AB01-4A4A-A6CD-F3780810E95E}"/>
              </a:ext>
            </a:extLst>
          </p:cNvPr>
          <p:cNvSpPr/>
          <p:nvPr/>
        </p:nvSpPr>
        <p:spPr>
          <a:xfrm>
            <a:off x="6999688" y="2459597"/>
            <a:ext cx="4984133" cy="1143662"/>
          </a:xfrm>
          <a:prstGeom prst="roundRect">
            <a:avLst/>
          </a:prstGeom>
          <a:solidFill>
            <a:srgbClr val="FFFFFF">
              <a:alpha val="89020"/>
            </a:srgbClr>
          </a:solidFill>
          <a:ln w="19050" cap="flat">
            <a:solidFill>
              <a:schemeClr val="accent1"/>
            </a:solidFill>
            <a:prstDash val="solid"/>
            <a:miter/>
          </a:ln>
        </p:spPr>
        <p:txBody>
          <a:bodyPr rtlCol="0" anchor="ctr"/>
          <a:lstStyle/>
          <a:p>
            <a:pPr marL="268288" marR="0" lvl="0" indent="-26828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1" i="0" u="none" strike="noStrike" kern="0" cap="none" spc="0" normalizeH="0" baseline="0" noProof="0" dirty="0">
                <a:ln>
                  <a:noFill/>
                </a:ln>
                <a:solidFill>
                  <a:srgbClr val="C00000"/>
                </a:solidFill>
                <a:effectLst/>
                <a:uLnTx/>
                <a:uFillTx/>
                <a:latin typeface="Arial"/>
                <a:cs typeface="Arial"/>
                <a:sym typeface="Arial"/>
              </a:rPr>
              <a:t>4</a:t>
            </a:r>
            <a:r>
              <a:rPr kumimoji="0" lang="en-AU" sz="2000" b="1" i="0" u="none" strike="noStrike" kern="0" cap="none" spc="0" normalizeH="0" baseline="0" noProof="0" dirty="0">
                <a:ln>
                  <a:noFill/>
                </a:ln>
                <a:solidFill>
                  <a:srgbClr val="C00000"/>
                </a:solidFill>
                <a:effectLst/>
                <a:uLnTx/>
                <a:uFillTx/>
                <a:latin typeface="Avenir"/>
                <a:cs typeface="Arial"/>
                <a:sym typeface="Arial"/>
              </a:rPr>
              <a:t>. Draw on multiple sources of evidence and expertise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dirty="0">
                <a:ln>
                  <a:noFill/>
                </a:ln>
                <a:solidFill>
                  <a:srgbClr val="000000"/>
                </a:solidFill>
                <a:effectLst/>
                <a:uLnTx/>
                <a:uFillTx/>
                <a:latin typeface="Arial"/>
                <a:cs typeface="Arial"/>
                <a:sym typeface="Arial"/>
              </a:rPr>
              <a:t>Natural systems science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dirty="0">
                <a:ln>
                  <a:noFill/>
                </a:ln>
                <a:solidFill>
                  <a:srgbClr val="000000"/>
                </a:solidFill>
                <a:effectLst/>
                <a:uLnTx/>
                <a:uFillTx/>
                <a:latin typeface="Arial"/>
                <a:cs typeface="Arial"/>
                <a:sym typeface="Arial"/>
              </a:rPr>
              <a:t>Local and Indigenous knowledge</a:t>
            </a:r>
          </a:p>
        </p:txBody>
      </p:sp>
      <p:sp>
        <p:nvSpPr>
          <p:cNvPr id="18" name="Rectangle: Rounded Corners 17">
            <a:extLst>
              <a:ext uri="{FF2B5EF4-FFF2-40B4-BE49-F238E27FC236}">
                <a16:creationId xmlns:a16="http://schemas.microsoft.com/office/drawing/2014/main" id="{CE18F6C9-CB8D-4FF8-8563-98A67654778A}"/>
              </a:ext>
            </a:extLst>
          </p:cNvPr>
          <p:cNvSpPr/>
          <p:nvPr/>
        </p:nvSpPr>
        <p:spPr>
          <a:xfrm>
            <a:off x="7020689" y="3804821"/>
            <a:ext cx="4984134" cy="914401"/>
          </a:xfrm>
          <a:prstGeom prst="roundRect">
            <a:avLst/>
          </a:prstGeom>
          <a:solidFill>
            <a:srgbClr val="FFFFFF">
              <a:alpha val="89020"/>
            </a:srgbClr>
          </a:solidFill>
          <a:ln w="19050" cap="flat">
            <a:solidFill>
              <a:schemeClr val="accent1"/>
            </a:solidFill>
            <a:prstDash val="solid"/>
            <a:miter/>
          </a:ln>
        </p:spPr>
        <p:txBody>
          <a:bodyPr rtlCol="0" anchor="ctr"/>
          <a:lstStyle/>
          <a:p>
            <a:pPr marL="268288" marR="0" lvl="0" indent="-26828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C00000"/>
                </a:solidFill>
                <a:effectLst/>
                <a:uLnTx/>
                <a:uFillTx/>
                <a:latin typeface="Avenir"/>
                <a:cs typeface="Arial"/>
                <a:sym typeface="Arial"/>
              </a:rPr>
              <a:t>5. Use systems thinking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a:ln>
                  <a:noFill/>
                </a:ln>
                <a:solidFill>
                  <a:srgbClr val="000000"/>
                </a:solidFill>
                <a:effectLst/>
                <a:uLnTx/>
                <a:uFillTx/>
                <a:latin typeface="Arial"/>
                <a:cs typeface="Arial"/>
                <a:sym typeface="Arial"/>
              </a:rPr>
              <a:t>Feedback loops, tipping points, fractals, boundary critique</a:t>
            </a:r>
          </a:p>
        </p:txBody>
      </p:sp>
      <p:sp>
        <p:nvSpPr>
          <p:cNvPr id="19" name="Rectangle: Rounded Corners 18">
            <a:extLst>
              <a:ext uri="{FF2B5EF4-FFF2-40B4-BE49-F238E27FC236}">
                <a16:creationId xmlns:a16="http://schemas.microsoft.com/office/drawing/2014/main" id="{1BD69CEE-D3FB-49D9-A018-9683CD3C1C94}"/>
              </a:ext>
            </a:extLst>
          </p:cNvPr>
          <p:cNvSpPr/>
          <p:nvPr/>
        </p:nvSpPr>
        <p:spPr>
          <a:xfrm>
            <a:off x="7004374" y="4958463"/>
            <a:ext cx="4971715" cy="1483543"/>
          </a:xfrm>
          <a:prstGeom prst="roundRect">
            <a:avLst/>
          </a:prstGeom>
          <a:solidFill>
            <a:srgbClr val="FFFFFF">
              <a:alpha val="89020"/>
            </a:srgbClr>
          </a:solidFill>
          <a:ln w="19050" cap="flat">
            <a:solidFill>
              <a:schemeClr val="accent1"/>
            </a:solidFill>
            <a:prstDash val="solid"/>
            <a:miter/>
          </a:ln>
        </p:spPr>
        <p:txBody>
          <a:bodyPr rtlCol="0" anchor="ctr"/>
          <a:lstStyle/>
          <a:p>
            <a:pPr marL="268288" marR="0" lvl="0" indent="-26828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dirty="0">
                <a:ln>
                  <a:noFill/>
                </a:ln>
                <a:solidFill>
                  <a:srgbClr val="C00000"/>
                </a:solidFill>
                <a:effectLst/>
                <a:uLnTx/>
                <a:uFillTx/>
                <a:latin typeface="Avenir"/>
                <a:cs typeface="Arial"/>
                <a:sym typeface="Arial"/>
              </a:rPr>
              <a:t>6. Focus on the big issues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0" cap="none" spc="0" normalizeH="0" baseline="0" noProof="0" dirty="0">
                <a:ln>
                  <a:noFill/>
                </a:ln>
                <a:solidFill>
                  <a:srgbClr val="000000"/>
                </a:solidFill>
                <a:effectLst/>
                <a:uLnTx/>
                <a:uFillTx/>
                <a:latin typeface="Arial"/>
                <a:cs typeface="Arial"/>
                <a:sym typeface="Arial"/>
              </a:rPr>
              <a:t>Significant impacts not just what is easily measurable or achievable</a:t>
            </a:r>
          </a:p>
        </p:txBody>
      </p:sp>
      <p:sp>
        <p:nvSpPr>
          <p:cNvPr id="2" name="Rectangle 1">
            <a:extLst>
              <a:ext uri="{FF2B5EF4-FFF2-40B4-BE49-F238E27FC236}">
                <a16:creationId xmlns:a16="http://schemas.microsoft.com/office/drawing/2014/main" id="{00793E03-58D0-4133-A83E-961E099E37B2}"/>
              </a:ext>
            </a:extLst>
          </p:cNvPr>
          <p:cNvSpPr/>
          <p:nvPr/>
        </p:nvSpPr>
        <p:spPr>
          <a:xfrm>
            <a:off x="6259289" y="3466700"/>
            <a:ext cx="5693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solidFill>
                  <a:srgbClr val="FFC000"/>
                </a:solidFill>
                <a:effectLst/>
                <a:uLnTx/>
                <a:uFillTx/>
                <a:latin typeface="Arial"/>
                <a:cs typeface="Arial"/>
                <a:sym typeface="Arial"/>
              </a:rPr>
              <a:t>3</a:t>
            </a:r>
          </a:p>
        </p:txBody>
      </p:sp>
      <p:sp>
        <p:nvSpPr>
          <p:cNvPr id="21" name="Rectangle 20">
            <a:extLst>
              <a:ext uri="{FF2B5EF4-FFF2-40B4-BE49-F238E27FC236}">
                <a16:creationId xmlns:a16="http://schemas.microsoft.com/office/drawing/2014/main" id="{464B2ED2-C676-4F54-92DA-0C7ECC003441}"/>
              </a:ext>
            </a:extLst>
          </p:cNvPr>
          <p:cNvSpPr/>
          <p:nvPr/>
        </p:nvSpPr>
        <p:spPr>
          <a:xfrm>
            <a:off x="6047254" y="2703964"/>
            <a:ext cx="56938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solidFill>
                  <a:srgbClr val="FFC000"/>
                </a:solidFill>
                <a:effectLst/>
                <a:uLnTx/>
                <a:uFillTx/>
                <a:latin typeface="Arial"/>
                <a:cs typeface="Arial"/>
                <a:sym typeface="Arial"/>
              </a:rPr>
              <a:t>2</a:t>
            </a:r>
          </a:p>
        </p:txBody>
      </p:sp>
      <p:sp>
        <p:nvSpPr>
          <p:cNvPr id="22" name="Rectangle 21">
            <a:extLst>
              <a:ext uri="{FF2B5EF4-FFF2-40B4-BE49-F238E27FC236}">
                <a16:creationId xmlns:a16="http://schemas.microsoft.com/office/drawing/2014/main" id="{EBA90B6A-7EE3-4112-8F89-87C17CF973B0}"/>
              </a:ext>
            </a:extLst>
          </p:cNvPr>
          <p:cNvSpPr/>
          <p:nvPr/>
        </p:nvSpPr>
        <p:spPr>
          <a:xfrm>
            <a:off x="4012889" y="4723565"/>
            <a:ext cx="569387" cy="923330"/>
          </a:xfrm>
          <a:prstGeom prst="rect">
            <a:avLst/>
          </a:prstGeom>
          <a:noFill/>
        </p:spPr>
        <p:txBody>
          <a:bodyPr wrap="none" lIns="91440" tIns="45720" rIns="91440" bIns="4572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solidFill>
                  <a:srgbClr val="FFC000"/>
                </a:solidFill>
                <a:effectLst/>
                <a:uLnTx/>
                <a:uFillTx/>
                <a:latin typeface="Arial"/>
                <a:cs typeface="Arial"/>
                <a:sym typeface="Arial"/>
              </a:rPr>
              <a:t>1</a:t>
            </a:r>
          </a:p>
        </p:txBody>
      </p:sp>
      <p:sp>
        <p:nvSpPr>
          <p:cNvPr id="23" name="Rectangle 22">
            <a:extLst>
              <a:ext uri="{FF2B5EF4-FFF2-40B4-BE49-F238E27FC236}">
                <a16:creationId xmlns:a16="http://schemas.microsoft.com/office/drawing/2014/main" id="{459AD6D8-907B-4AA9-96C9-2102FD7A9BD6}"/>
              </a:ext>
            </a:extLst>
          </p:cNvPr>
          <p:cNvSpPr/>
          <p:nvPr/>
        </p:nvSpPr>
        <p:spPr>
          <a:xfrm>
            <a:off x="6283825" y="3577295"/>
            <a:ext cx="18473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400" b="1" i="0" u="none" strike="noStrike" kern="0" cap="none" spc="0" normalizeH="0" baseline="0" noProof="0">
              <a:ln/>
              <a:solidFill>
                <a:srgbClr val="26A26A"/>
              </a:solidFill>
              <a:effectLst/>
              <a:uLnTx/>
              <a:uFillTx/>
              <a:latin typeface="Arial"/>
              <a:cs typeface="Arial"/>
              <a:sym typeface="Arial"/>
            </a:endParaRPr>
          </a:p>
        </p:txBody>
      </p:sp>
      <p:sp>
        <p:nvSpPr>
          <p:cNvPr id="24" name="Rectangle 23">
            <a:extLst>
              <a:ext uri="{FF2B5EF4-FFF2-40B4-BE49-F238E27FC236}">
                <a16:creationId xmlns:a16="http://schemas.microsoft.com/office/drawing/2014/main" id="{B63DD1A3-D0A9-4146-821E-713D12389B78}"/>
              </a:ext>
            </a:extLst>
          </p:cNvPr>
          <p:cNvSpPr/>
          <p:nvPr/>
        </p:nvSpPr>
        <p:spPr>
          <a:xfrm>
            <a:off x="6260807" y="4038960"/>
            <a:ext cx="5693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solidFill>
                  <a:srgbClr val="FFC000"/>
                </a:solidFill>
                <a:effectLst/>
                <a:uLnTx/>
                <a:uFillTx/>
                <a:latin typeface="Arial"/>
                <a:cs typeface="Arial"/>
                <a:sym typeface="Arial"/>
              </a:rPr>
              <a:t>4</a:t>
            </a:r>
          </a:p>
        </p:txBody>
      </p:sp>
      <p:sp>
        <p:nvSpPr>
          <p:cNvPr id="25" name="Rectangle 24">
            <a:extLst>
              <a:ext uri="{FF2B5EF4-FFF2-40B4-BE49-F238E27FC236}">
                <a16:creationId xmlns:a16="http://schemas.microsoft.com/office/drawing/2014/main" id="{9B327DFD-1E79-446C-9C20-E94C14496581}"/>
              </a:ext>
            </a:extLst>
          </p:cNvPr>
          <p:cNvSpPr/>
          <p:nvPr/>
        </p:nvSpPr>
        <p:spPr>
          <a:xfrm>
            <a:off x="6076169" y="4625115"/>
            <a:ext cx="5693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solidFill>
                  <a:srgbClr val="FFC000"/>
                </a:solidFill>
                <a:effectLst/>
                <a:uLnTx/>
                <a:uFillTx/>
                <a:latin typeface="Arial"/>
                <a:cs typeface="Arial"/>
                <a:sym typeface="Arial"/>
              </a:rPr>
              <a:t>5</a:t>
            </a:r>
          </a:p>
        </p:txBody>
      </p:sp>
      <p:sp>
        <p:nvSpPr>
          <p:cNvPr id="26" name="Rectangle 25">
            <a:extLst>
              <a:ext uri="{FF2B5EF4-FFF2-40B4-BE49-F238E27FC236}">
                <a16:creationId xmlns:a16="http://schemas.microsoft.com/office/drawing/2014/main" id="{23695D5F-1331-4DD6-A5F4-38E678DBD0C6}"/>
              </a:ext>
            </a:extLst>
          </p:cNvPr>
          <p:cNvSpPr/>
          <p:nvPr/>
        </p:nvSpPr>
        <p:spPr>
          <a:xfrm>
            <a:off x="5754793" y="5094494"/>
            <a:ext cx="56938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solidFill>
                  <a:srgbClr val="FFC000"/>
                </a:solidFill>
                <a:effectLst/>
                <a:uLnTx/>
                <a:uFillTx/>
                <a:latin typeface="Arial"/>
                <a:cs typeface="Arial"/>
                <a:sym typeface="Arial"/>
              </a:rPr>
              <a:t>6</a:t>
            </a:r>
          </a:p>
        </p:txBody>
      </p:sp>
      <p:pic>
        <p:nvPicPr>
          <p:cNvPr id="4" name="Picture 3">
            <a:extLst>
              <a:ext uri="{FF2B5EF4-FFF2-40B4-BE49-F238E27FC236}">
                <a16:creationId xmlns:a16="http://schemas.microsoft.com/office/drawing/2014/main" id="{0D634B02-1A11-47F7-BC93-BE8316283730}"/>
              </a:ext>
            </a:extLst>
          </p:cNvPr>
          <p:cNvPicPr>
            <a:picLocks noChangeAspect="1"/>
          </p:cNvPicPr>
          <p:nvPr/>
        </p:nvPicPr>
        <p:blipFill>
          <a:blip r:embed="rId4"/>
          <a:stretch>
            <a:fillRect/>
          </a:stretch>
        </p:blipFill>
        <p:spPr>
          <a:xfrm>
            <a:off x="0" y="6321506"/>
            <a:ext cx="5322269" cy="536494"/>
          </a:xfrm>
          <a:prstGeom prst="rect">
            <a:avLst/>
          </a:prstGeom>
        </p:spPr>
      </p:pic>
    </p:spTree>
    <p:extLst>
      <p:ext uri="{BB962C8B-B14F-4D97-AF65-F5344CB8AC3E}">
        <p14:creationId xmlns:p14="http://schemas.microsoft.com/office/powerpoint/2010/main" val="2318372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1DA4F4A995BF479E9488C37B756B51" ma:contentTypeVersion="9" ma:contentTypeDescription="Create a new document." ma:contentTypeScope="" ma:versionID="a8d296aceee75d4923e36a7c0ade799e">
  <xsd:schema xmlns:xsd="http://www.w3.org/2001/XMLSchema" xmlns:xs="http://www.w3.org/2001/XMLSchema" xmlns:p="http://schemas.microsoft.com/office/2006/metadata/properties" xmlns:ns2="cd5ca57e-aeff-4ea7-957c-ee39e8386d27" xmlns:ns3="9d5e6f84-5843-49cc-89a8-d7ee1a915182" targetNamespace="http://schemas.microsoft.com/office/2006/metadata/properties" ma:root="true" ma:fieldsID="65504b2b26aeeebea1b7d572362b3ff9" ns2:_="" ns3:_="">
    <xsd:import namespace="cd5ca57e-aeff-4ea7-957c-ee39e8386d27"/>
    <xsd:import namespace="9d5e6f84-5843-49cc-89a8-d7ee1a91518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ca57e-aeff-4ea7-957c-ee39e8386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e6f84-5843-49cc-89a8-d7ee1a91518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6228fd1-6eef-40f4-b049-6e671a314f8d}" ma:internalName="TaxCatchAll" ma:showField="CatchAllData" ma:web="9d5e6f84-5843-49cc-89a8-d7ee1a915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5ca57e-aeff-4ea7-957c-ee39e8386d27">
      <Terms xmlns="http://schemas.microsoft.com/office/infopath/2007/PartnerControls"/>
    </lcf76f155ced4ddcb4097134ff3c332f>
    <TaxCatchAll xmlns="9d5e6f84-5843-49cc-89a8-d7ee1a915182" xsi:nil="true"/>
  </documentManagement>
</p:properties>
</file>

<file path=customXml/itemProps1.xml><?xml version="1.0" encoding="utf-8"?>
<ds:datastoreItem xmlns:ds="http://schemas.openxmlformats.org/officeDocument/2006/customXml" ds:itemID="{3A96149F-261C-4804-9680-AAD9F66A625B}"/>
</file>

<file path=customXml/itemProps2.xml><?xml version="1.0" encoding="utf-8"?>
<ds:datastoreItem xmlns:ds="http://schemas.openxmlformats.org/officeDocument/2006/customXml" ds:itemID="{777C6A5C-0B8C-4EE8-9AE6-616F31FE18FB}"/>
</file>

<file path=customXml/itemProps3.xml><?xml version="1.0" encoding="utf-8"?>
<ds:datastoreItem xmlns:ds="http://schemas.openxmlformats.org/officeDocument/2006/customXml" ds:itemID="{BC4819A2-B69B-4C54-9A07-0A7737515D8B}"/>
</file>

<file path=docProps/app.xml><?xml version="1.0" encoding="utf-8"?>
<Properties xmlns="http://schemas.openxmlformats.org/officeDocument/2006/extended-properties" xmlns:vt="http://schemas.openxmlformats.org/officeDocument/2006/docPropsVTypes">
  <TotalTime>2176</TotalTime>
  <Words>2084</Words>
  <Application>Microsoft Office PowerPoint</Application>
  <PresentationFormat>Widescreen</PresentationFormat>
  <Paragraphs>170</Paragraphs>
  <Slides>12</Slides>
  <Notes>12</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Yu Gothic UI Light</vt:lpstr>
      <vt:lpstr>Arial</vt:lpstr>
      <vt:lpstr>Arial MT</vt:lpstr>
      <vt:lpstr>Avenir</vt:lpstr>
      <vt:lpstr>Avenir Next LT Pro</vt:lpstr>
      <vt:lpstr>Calibri</vt:lpstr>
      <vt:lpstr>Calibri Light</vt:lpstr>
      <vt:lpstr>Leelawadee UI Semilight</vt:lpstr>
      <vt:lpstr>Open Sans</vt:lpstr>
      <vt:lpstr>Wingdings</vt:lpstr>
      <vt:lpstr>Office Theme</vt:lpstr>
      <vt:lpstr>Addressing Sustainability In All Evaluation</vt:lpstr>
      <vt:lpstr>PowerPoint Presentation</vt:lpstr>
      <vt:lpstr>PowerPoint Presentation</vt:lpstr>
      <vt:lpstr>Assessing overall environmental sustainability</vt:lpstr>
      <vt:lpstr>PowerPoint Presentation</vt:lpstr>
      <vt:lpstr>Yes. EVERY evaluation needs to address this.</vt:lpstr>
      <vt:lpstr>What does sustainable and equitable design look like?</vt:lpstr>
      <vt:lpstr>What does sustainable and equitable implementation look like?</vt:lpstr>
      <vt:lpstr>Emerging principles for footprint evaluation</vt:lpstr>
      <vt:lpstr> Footprint Evaluation can use existing evaluative criteria</vt:lpstr>
      <vt:lpstr>Footprint Evaluation : Key Evaluation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there a title on the program?</dc:title>
  <dc:creator>Andy Rowe</dc:creator>
  <cp:lastModifiedBy>Andy Rowe</cp:lastModifiedBy>
  <cp:revision>3</cp:revision>
  <dcterms:created xsi:type="dcterms:W3CDTF">2022-10-23T04:44:50Z</dcterms:created>
  <dcterms:modified xsi:type="dcterms:W3CDTF">2022-10-27T08:00:58Z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0x010100DC1DA4F4A995BF479E9488C37B756B51</vt:lpwstr>
  </property>
</Properties>
</file>