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3309" r:id="rId5"/>
    <p:sldId id="3310" r:id="rId6"/>
    <p:sldId id="3312" r:id="rId7"/>
    <p:sldId id="3311" r:id="rId8"/>
    <p:sldId id="3348" r:id="rId9"/>
    <p:sldId id="3347" r:id="rId10"/>
    <p:sldId id="3314" r:id="rId11"/>
    <p:sldId id="3315" r:id="rId12"/>
    <p:sldId id="3316" r:id="rId13"/>
    <p:sldId id="3317" r:id="rId14"/>
    <p:sldId id="3318" r:id="rId15"/>
    <p:sldId id="3319" r:id="rId16"/>
    <p:sldId id="3320" r:id="rId17"/>
    <p:sldId id="3321" r:id="rId18"/>
    <p:sldId id="3343" r:id="rId19"/>
    <p:sldId id="3322" r:id="rId20"/>
    <p:sldId id="3323" r:id="rId21"/>
    <p:sldId id="3324" r:id="rId22"/>
    <p:sldId id="3325" r:id="rId23"/>
    <p:sldId id="3326" r:id="rId24"/>
    <p:sldId id="3327" r:id="rId25"/>
    <p:sldId id="3328" r:id="rId26"/>
    <p:sldId id="3329" r:id="rId27"/>
    <p:sldId id="3330" r:id="rId28"/>
    <p:sldId id="3331" r:id="rId29"/>
    <p:sldId id="3332" r:id="rId30"/>
    <p:sldId id="3333" r:id="rId31"/>
    <p:sldId id="3334" r:id="rId32"/>
    <p:sldId id="3335" r:id="rId33"/>
    <p:sldId id="3336" r:id="rId34"/>
    <p:sldId id="3337" r:id="rId35"/>
    <p:sldId id="3339" r:id="rId36"/>
    <p:sldId id="3340" r:id="rId37"/>
    <p:sldId id="3341" r:id="rId38"/>
    <p:sldId id="3344" r:id="rId39"/>
    <p:sldId id="3349" r:id="rId40"/>
    <p:sldId id="3346" r:id="rId41"/>
    <p:sldId id="334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VIJ Mayanka, DCD/RREDI" initials="VMD" lastIdx="19" clrIdx="1">
    <p:extLst>
      <p:ext uri="{19B8F6BF-5375-455C-9EA6-DF929625EA0E}">
        <p15:presenceInfo xmlns:p15="http://schemas.microsoft.com/office/powerpoint/2012/main" userId="S-1-5-21-2146598497-832928401-1254845835-272086" providerId="AD"/>
      </p:ext>
    </p:extLst>
  </p:cmAuthor>
  <p:cmAuthor id="5" name="MAZURENKO Kristina, DCD/RREDI" initials="MKD [2]" lastIdx="10" clrIdx="0">
    <p:extLst>
      <p:ext uri="{19B8F6BF-5375-455C-9EA6-DF929625EA0E}">
        <p15:presenceInfo xmlns:p15="http://schemas.microsoft.com/office/powerpoint/2012/main" userId="S::Kristina.MAZURENKO@oecd.org::58fb26e3-0b41-4955-9dd3-d4f12b9c7c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41651"/>
    <a:srgbClr val="002060"/>
    <a:srgbClr val="005493"/>
    <a:srgbClr val="FFD8A2"/>
    <a:srgbClr val="FFEBD1"/>
    <a:srgbClr val="FFCA82"/>
    <a:srgbClr val="FF7400"/>
    <a:srgbClr val="009193"/>
    <a:srgbClr val="FF8B34"/>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576DA-3216-464B-B8FD-2E86C599495C}" v="233" dt="2022-10-13T13:27:33.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8927" autoAdjust="0"/>
  </p:normalViewPr>
  <p:slideViewPr>
    <p:cSldViewPr snapToGrid="0">
      <p:cViewPr varScale="1">
        <p:scale>
          <a:sx n="120" d="100"/>
          <a:sy n="120" d="100"/>
        </p:scale>
        <p:origin x="120" y="5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A2070-629F-42DA-8D00-2EE36E9182B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469585C-B0E3-4336-879B-E2905ABC312A}">
      <dgm:prSet/>
      <dgm:spPr/>
      <dgm:t>
        <a:bodyPr/>
        <a:lstStyle/>
        <a:p>
          <a:pPr eaLnBrk="1" latinLnBrk="0"/>
          <a:r>
            <a:rPr lang="en-US" dirty="0"/>
            <a:t>The criteria encourage a focus on effectiveness and results, looking beyond inputs and activities.</a:t>
          </a:r>
        </a:p>
      </dgm:t>
    </dgm:pt>
    <dgm:pt modelId="{8D9F28D3-C59D-43A6-A821-0A637D285475}" type="parTrans" cxnId="{1FB4D3CA-68EB-48CF-89D2-2AC872840855}">
      <dgm:prSet/>
      <dgm:spPr/>
      <dgm:t>
        <a:bodyPr/>
        <a:lstStyle/>
        <a:p>
          <a:endParaRPr lang="en-US"/>
        </a:p>
      </dgm:t>
    </dgm:pt>
    <dgm:pt modelId="{DCC825E6-6D19-4899-89B6-019FF9B62B10}" type="sibTrans" cxnId="{1FB4D3CA-68EB-48CF-89D2-2AC872840855}">
      <dgm:prSet/>
      <dgm:spPr/>
      <dgm:t>
        <a:bodyPr/>
        <a:lstStyle/>
        <a:p>
          <a:endParaRPr lang="en-US"/>
        </a:p>
      </dgm:t>
    </dgm:pt>
    <dgm:pt modelId="{20A2351F-BC8F-4EA8-85D4-6C496D48B4D0}">
      <dgm:prSet/>
      <dgm:spPr/>
      <dgm:t>
        <a:bodyPr/>
        <a:lstStyle/>
        <a:p>
          <a:r>
            <a:rPr lang="en-US" dirty="0"/>
            <a:t>Definition: </a:t>
          </a:r>
          <a:r>
            <a:rPr lang="en-GB" dirty="0"/>
            <a:t>“A principle or standard by which something may be judged or decided” - Oxford Living Dictionary. </a:t>
          </a:r>
        </a:p>
      </dgm:t>
    </dgm:pt>
    <dgm:pt modelId="{FCF8B444-16B1-4F9C-B486-35EB1E8002B2}" type="parTrans" cxnId="{6FCAFA4D-920D-4CEE-8091-02D25FEE63E4}">
      <dgm:prSet/>
      <dgm:spPr/>
      <dgm:t>
        <a:bodyPr/>
        <a:lstStyle/>
        <a:p>
          <a:endParaRPr lang="en-US"/>
        </a:p>
      </dgm:t>
    </dgm:pt>
    <dgm:pt modelId="{B066DC7F-7368-4967-BDFF-4CAD86241D17}" type="sibTrans" cxnId="{6FCAFA4D-920D-4CEE-8091-02D25FEE63E4}">
      <dgm:prSet/>
      <dgm:spPr/>
      <dgm:t>
        <a:bodyPr/>
        <a:lstStyle/>
        <a:p>
          <a:endParaRPr lang="en-US"/>
        </a:p>
      </dgm:t>
    </dgm:pt>
    <dgm:pt modelId="{A3249C6B-F025-4CD4-9D3B-8D13BD5BD326}">
      <dgm:prSet/>
      <dgm:spPr/>
      <dgm:t>
        <a:bodyPr/>
        <a:lstStyle/>
        <a:p>
          <a:r>
            <a:rPr lang="en-GB" b="1" dirty="0"/>
            <a:t>The criteria support critical thinking, help us ask the right questions. </a:t>
          </a:r>
          <a:r>
            <a:rPr lang="en-GB" i="1" dirty="0"/>
            <a:t>Not a methodology, standards, process etc. </a:t>
          </a:r>
        </a:p>
      </dgm:t>
    </dgm:pt>
    <dgm:pt modelId="{6A06E122-F5D7-4F6B-99E0-8BA172713487}" type="parTrans" cxnId="{19D27575-F769-4348-8B3D-67E89A609C85}">
      <dgm:prSet/>
      <dgm:spPr/>
      <dgm:t>
        <a:bodyPr/>
        <a:lstStyle/>
        <a:p>
          <a:endParaRPr lang="en-US"/>
        </a:p>
      </dgm:t>
    </dgm:pt>
    <dgm:pt modelId="{C11D5CE6-B5AB-455D-92AF-D31E6B66A9A8}" type="sibTrans" cxnId="{19D27575-F769-4348-8B3D-67E89A609C85}">
      <dgm:prSet/>
      <dgm:spPr/>
      <dgm:t>
        <a:bodyPr/>
        <a:lstStyle/>
        <a:p>
          <a:endParaRPr lang="en-US"/>
        </a:p>
      </dgm:t>
    </dgm:pt>
    <dgm:pt modelId="{C09B6573-AD99-4711-A956-99A63B5D663B}">
      <dgm:prSet/>
      <dgm:spPr/>
      <dgm:t>
        <a:bodyPr/>
        <a:lstStyle/>
        <a:p>
          <a:r>
            <a:rPr lang="en-GB" i="0" dirty="0"/>
            <a:t>Best when used </a:t>
          </a:r>
          <a:r>
            <a:rPr lang="en-GB" b="1" i="0" dirty="0"/>
            <a:t>throughout the project cycle - </a:t>
          </a:r>
          <a:r>
            <a:rPr lang="en-GB" i="0" dirty="0"/>
            <a:t>beyond evaluation. </a:t>
          </a:r>
        </a:p>
      </dgm:t>
    </dgm:pt>
    <dgm:pt modelId="{EC933928-4B3F-4B5C-8A06-C7D523E97FBF}" type="parTrans" cxnId="{75088D9D-0FFD-4373-8106-E3E8D212BC32}">
      <dgm:prSet/>
      <dgm:spPr/>
      <dgm:t>
        <a:bodyPr/>
        <a:lstStyle/>
        <a:p>
          <a:endParaRPr lang="en-US"/>
        </a:p>
      </dgm:t>
    </dgm:pt>
    <dgm:pt modelId="{786D7BD9-648B-45DD-AB67-315DE5D01C92}" type="sibTrans" cxnId="{75088D9D-0FFD-4373-8106-E3E8D212BC32}">
      <dgm:prSet/>
      <dgm:spPr/>
      <dgm:t>
        <a:bodyPr/>
        <a:lstStyle/>
        <a:p>
          <a:endParaRPr lang="en-US"/>
        </a:p>
      </dgm:t>
    </dgm:pt>
    <dgm:pt modelId="{5EA885D7-5DDD-405D-B1BC-25E86B06B95D}" type="pres">
      <dgm:prSet presAssocID="{657A2070-629F-42DA-8D00-2EE36E9182BD}" presName="linear" presStyleCnt="0">
        <dgm:presLayoutVars>
          <dgm:animLvl val="lvl"/>
          <dgm:resizeHandles val="exact"/>
        </dgm:presLayoutVars>
      </dgm:prSet>
      <dgm:spPr/>
    </dgm:pt>
    <dgm:pt modelId="{3C38685C-BDD8-432A-B1AB-C8D3A67A6523}" type="pres">
      <dgm:prSet presAssocID="{2469585C-B0E3-4336-879B-E2905ABC312A}" presName="parentText" presStyleLbl="node1" presStyleIdx="0" presStyleCnt="4">
        <dgm:presLayoutVars>
          <dgm:chMax val="0"/>
          <dgm:bulletEnabled val="1"/>
        </dgm:presLayoutVars>
      </dgm:prSet>
      <dgm:spPr/>
    </dgm:pt>
    <dgm:pt modelId="{09045D68-95BF-4020-8962-8F4C845EC94D}" type="pres">
      <dgm:prSet presAssocID="{DCC825E6-6D19-4899-89B6-019FF9B62B10}" presName="spacer" presStyleCnt="0"/>
      <dgm:spPr/>
    </dgm:pt>
    <dgm:pt modelId="{D368A44E-AE67-40BA-89CE-E7806B376234}" type="pres">
      <dgm:prSet presAssocID="{A3249C6B-F025-4CD4-9D3B-8D13BD5BD326}" presName="parentText" presStyleLbl="node1" presStyleIdx="1" presStyleCnt="4">
        <dgm:presLayoutVars>
          <dgm:chMax val="0"/>
          <dgm:bulletEnabled val="1"/>
        </dgm:presLayoutVars>
      </dgm:prSet>
      <dgm:spPr/>
    </dgm:pt>
    <dgm:pt modelId="{7D9A6887-E6C4-4927-8669-248B365B8708}" type="pres">
      <dgm:prSet presAssocID="{C11D5CE6-B5AB-455D-92AF-D31E6B66A9A8}" presName="spacer" presStyleCnt="0"/>
      <dgm:spPr/>
    </dgm:pt>
    <dgm:pt modelId="{31EB5209-6378-4FB8-B2A4-050C552624EB}" type="pres">
      <dgm:prSet presAssocID="{C09B6573-AD99-4711-A956-99A63B5D663B}" presName="parentText" presStyleLbl="node1" presStyleIdx="2" presStyleCnt="4">
        <dgm:presLayoutVars>
          <dgm:chMax val="0"/>
          <dgm:bulletEnabled val="1"/>
        </dgm:presLayoutVars>
      </dgm:prSet>
      <dgm:spPr/>
    </dgm:pt>
    <dgm:pt modelId="{6008F6F6-181F-4CF0-9619-0B997568366B}" type="pres">
      <dgm:prSet presAssocID="{786D7BD9-648B-45DD-AB67-315DE5D01C92}" presName="spacer" presStyleCnt="0"/>
      <dgm:spPr/>
    </dgm:pt>
    <dgm:pt modelId="{49F391FF-C922-4A95-88C9-199197C04AF2}" type="pres">
      <dgm:prSet presAssocID="{20A2351F-BC8F-4EA8-85D4-6C496D48B4D0}" presName="parentText" presStyleLbl="node1" presStyleIdx="3" presStyleCnt="4">
        <dgm:presLayoutVars>
          <dgm:chMax val="0"/>
          <dgm:bulletEnabled val="1"/>
        </dgm:presLayoutVars>
      </dgm:prSet>
      <dgm:spPr/>
    </dgm:pt>
  </dgm:ptLst>
  <dgm:cxnLst>
    <dgm:cxn modelId="{0354C601-C1BD-4B18-BDC2-40A9ED21E7C6}" type="presOf" srcId="{A3249C6B-F025-4CD4-9D3B-8D13BD5BD326}" destId="{D368A44E-AE67-40BA-89CE-E7806B376234}" srcOrd="0" destOrd="0" presId="urn:microsoft.com/office/officeart/2005/8/layout/vList2"/>
    <dgm:cxn modelId="{ED08951B-7122-46ED-8EFA-67151746D8B5}" type="presOf" srcId="{2469585C-B0E3-4336-879B-E2905ABC312A}" destId="{3C38685C-BDD8-432A-B1AB-C8D3A67A6523}" srcOrd="0" destOrd="0" presId="urn:microsoft.com/office/officeart/2005/8/layout/vList2"/>
    <dgm:cxn modelId="{DACEC04D-F819-4ECA-A215-E1C176B07A23}" type="presOf" srcId="{C09B6573-AD99-4711-A956-99A63B5D663B}" destId="{31EB5209-6378-4FB8-B2A4-050C552624EB}" srcOrd="0" destOrd="0" presId="urn:microsoft.com/office/officeart/2005/8/layout/vList2"/>
    <dgm:cxn modelId="{6FCAFA4D-920D-4CEE-8091-02D25FEE63E4}" srcId="{657A2070-629F-42DA-8D00-2EE36E9182BD}" destId="{20A2351F-BC8F-4EA8-85D4-6C496D48B4D0}" srcOrd="3" destOrd="0" parTransId="{FCF8B444-16B1-4F9C-B486-35EB1E8002B2}" sibTransId="{B066DC7F-7368-4967-BDFF-4CAD86241D17}"/>
    <dgm:cxn modelId="{19D27575-F769-4348-8B3D-67E89A609C85}" srcId="{657A2070-629F-42DA-8D00-2EE36E9182BD}" destId="{A3249C6B-F025-4CD4-9D3B-8D13BD5BD326}" srcOrd="1" destOrd="0" parTransId="{6A06E122-F5D7-4F6B-99E0-8BA172713487}" sibTransId="{C11D5CE6-B5AB-455D-92AF-D31E6B66A9A8}"/>
    <dgm:cxn modelId="{75088D9D-0FFD-4373-8106-E3E8D212BC32}" srcId="{657A2070-629F-42DA-8D00-2EE36E9182BD}" destId="{C09B6573-AD99-4711-A956-99A63B5D663B}" srcOrd="2" destOrd="0" parTransId="{EC933928-4B3F-4B5C-8A06-C7D523E97FBF}" sibTransId="{786D7BD9-648B-45DD-AB67-315DE5D01C92}"/>
    <dgm:cxn modelId="{1FB4D3CA-68EB-48CF-89D2-2AC872840855}" srcId="{657A2070-629F-42DA-8D00-2EE36E9182BD}" destId="{2469585C-B0E3-4336-879B-E2905ABC312A}" srcOrd="0" destOrd="0" parTransId="{8D9F28D3-C59D-43A6-A821-0A637D285475}" sibTransId="{DCC825E6-6D19-4899-89B6-019FF9B62B10}"/>
    <dgm:cxn modelId="{59C5D6D5-4A9B-4D5F-AB3A-E1829FE8B8C9}" type="presOf" srcId="{20A2351F-BC8F-4EA8-85D4-6C496D48B4D0}" destId="{49F391FF-C922-4A95-88C9-199197C04AF2}" srcOrd="0" destOrd="0" presId="urn:microsoft.com/office/officeart/2005/8/layout/vList2"/>
    <dgm:cxn modelId="{F5F35CF0-1408-4677-8C3E-055AFEE18B49}" type="presOf" srcId="{657A2070-629F-42DA-8D00-2EE36E9182BD}" destId="{5EA885D7-5DDD-405D-B1BC-25E86B06B95D}" srcOrd="0" destOrd="0" presId="urn:microsoft.com/office/officeart/2005/8/layout/vList2"/>
    <dgm:cxn modelId="{AC5A33AA-D5DB-4952-8565-B354E39AB494}" type="presParOf" srcId="{5EA885D7-5DDD-405D-B1BC-25E86B06B95D}" destId="{3C38685C-BDD8-432A-B1AB-C8D3A67A6523}" srcOrd="0" destOrd="0" presId="urn:microsoft.com/office/officeart/2005/8/layout/vList2"/>
    <dgm:cxn modelId="{1727411C-7BD0-43FC-945A-F57B46F9CC37}" type="presParOf" srcId="{5EA885D7-5DDD-405D-B1BC-25E86B06B95D}" destId="{09045D68-95BF-4020-8962-8F4C845EC94D}" srcOrd="1" destOrd="0" presId="urn:microsoft.com/office/officeart/2005/8/layout/vList2"/>
    <dgm:cxn modelId="{A802B77D-A0B6-4070-A071-1B896028BFF4}" type="presParOf" srcId="{5EA885D7-5DDD-405D-B1BC-25E86B06B95D}" destId="{D368A44E-AE67-40BA-89CE-E7806B376234}" srcOrd="2" destOrd="0" presId="urn:microsoft.com/office/officeart/2005/8/layout/vList2"/>
    <dgm:cxn modelId="{ED5DD4FC-518B-417B-99BA-CFEB8FEF44DD}" type="presParOf" srcId="{5EA885D7-5DDD-405D-B1BC-25E86B06B95D}" destId="{7D9A6887-E6C4-4927-8669-248B365B8708}" srcOrd="3" destOrd="0" presId="urn:microsoft.com/office/officeart/2005/8/layout/vList2"/>
    <dgm:cxn modelId="{FE6E1F34-78D6-454D-863B-2A43DD53537E}" type="presParOf" srcId="{5EA885D7-5DDD-405D-B1BC-25E86B06B95D}" destId="{31EB5209-6378-4FB8-B2A4-050C552624EB}" srcOrd="4" destOrd="0" presId="urn:microsoft.com/office/officeart/2005/8/layout/vList2"/>
    <dgm:cxn modelId="{12932575-62F8-40BF-A6C4-D4BB3EC5B392}" type="presParOf" srcId="{5EA885D7-5DDD-405D-B1BC-25E86B06B95D}" destId="{6008F6F6-181F-4CF0-9619-0B997568366B}" srcOrd="5" destOrd="0" presId="urn:microsoft.com/office/officeart/2005/8/layout/vList2"/>
    <dgm:cxn modelId="{1AC9A4E9-6CD7-49B2-9466-69D6DBEBD80B}" type="presParOf" srcId="{5EA885D7-5DDD-405D-B1BC-25E86B06B95D}" destId="{49F391FF-C922-4A95-88C9-199197C04AF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8685C-BDD8-432A-B1AB-C8D3A67A6523}">
      <dsp:nvSpPr>
        <dsp:cNvPr id="0" name=""/>
        <dsp:cNvSpPr/>
      </dsp:nvSpPr>
      <dsp:spPr>
        <a:xfrm>
          <a:off x="0" y="89394"/>
          <a:ext cx="7051698" cy="13425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eaLnBrk="1" latinLnBrk="0">
            <a:lnSpc>
              <a:spcPct val="90000"/>
            </a:lnSpc>
            <a:spcBef>
              <a:spcPct val="0"/>
            </a:spcBef>
            <a:spcAft>
              <a:spcPct val="35000"/>
            </a:spcAft>
            <a:buNone/>
          </a:pPr>
          <a:r>
            <a:rPr lang="en-US" sz="2400" kern="1200" dirty="0"/>
            <a:t>The criteria encourage a focus on effectiveness and results, looking beyond inputs and activities.</a:t>
          </a:r>
        </a:p>
      </dsp:txBody>
      <dsp:txXfrm>
        <a:off x="65539" y="154933"/>
        <a:ext cx="6920620" cy="1211496"/>
      </dsp:txXfrm>
    </dsp:sp>
    <dsp:sp modelId="{D368A44E-AE67-40BA-89CE-E7806B376234}">
      <dsp:nvSpPr>
        <dsp:cNvPr id="0" name=""/>
        <dsp:cNvSpPr/>
      </dsp:nvSpPr>
      <dsp:spPr>
        <a:xfrm>
          <a:off x="0" y="1501089"/>
          <a:ext cx="7051698" cy="1342574"/>
        </a:xfrm>
        <a:prstGeom prst="roundRect">
          <a:avLst/>
        </a:prstGeom>
        <a:solidFill>
          <a:schemeClr val="accent5">
            <a:hueOff val="-643840"/>
            <a:satOff val="0"/>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The criteria support critical thinking, help us ask the right questions. </a:t>
          </a:r>
          <a:r>
            <a:rPr lang="en-GB" sz="2400" i="1" kern="1200" dirty="0"/>
            <a:t>Not a methodology, standards, process etc. </a:t>
          </a:r>
        </a:p>
      </dsp:txBody>
      <dsp:txXfrm>
        <a:off x="65539" y="1566628"/>
        <a:ext cx="6920620" cy="1211496"/>
      </dsp:txXfrm>
    </dsp:sp>
    <dsp:sp modelId="{31EB5209-6378-4FB8-B2A4-050C552624EB}">
      <dsp:nvSpPr>
        <dsp:cNvPr id="0" name=""/>
        <dsp:cNvSpPr/>
      </dsp:nvSpPr>
      <dsp:spPr>
        <a:xfrm>
          <a:off x="0" y="2912784"/>
          <a:ext cx="7051698" cy="1342574"/>
        </a:xfrm>
        <a:prstGeom prst="roundRect">
          <a:avLst/>
        </a:prstGeom>
        <a:solidFill>
          <a:schemeClr val="accent5">
            <a:hueOff val="-1287680"/>
            <a:satOff val="0"/>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i="0" kern="1200" dirty="0"/>
            <a:t>Best when used </a:t>
          </a:r>
          <a:r>
            <a:rPr lang="en-GB" sz="2400" b="1" i="0" kern="1200" dirty="0"/>
            <a:t>throughout the project cycle - </a:t>
          </a:r>
          <a:r>
            <a:rPr lang="en-GB" sz="2400" i="0" kern="1200" dirty="0"/>
            <a:t>beyond evaluation. </a:t>
          </a:r>
        </a:p>
      </dsp:txBody>
      <dsp:txXfrm>
        <a:off x="65539" y="2978323"/>
        <a:ext cx="6920620" cy="1211496"/>
      </dsp:txXfrm>
    </dsp:sp>
    <dsp:sp modelId="{49F391FF-C922-4A95-88C9-199197C04AF2}">
      <dsp:nvSpPr>
        <dsp:cNvPr id="0" name=""/>
        <dsp:cNvSpPr/>
      </dsp:nvSpPr>
      <dsp:spPr>
        <a:xfrm>
          <a:off x="0" y="4324479"/>
          <a:ext cx="7051698" cy="1342574"/>
        </a:xfrm>
        <a:prstGeom prst="roundRect">
          <a:avLst/>
        </a:prstGeom>
        <a:solidFill>
          <a:schemeClr val="accent5">
            <a:hueOff val="-1931520"/>
            <a:satOff val="0"/>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Definition: </a:t>
          </a:r>
          <a:r>
            <a:rPr lang="en-GB" sz="2400" kern="1200" dirty="0"/>
            <a:t>“A principle or standard by which something may be judged or decided” - Oxford Living Dictionary. </a:t>
          </a:r>
        </a:p>
      </dsp:txBody>
      <dsp:txXfrm>
        <a:off x="65539" y="4390018"/>
        <a:ext cx="6920620" cy="1211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01AA2-A43E-854C-944A-7F660BE93A70}"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C3332-DB63-2E49-95D0-46B9EBE40781}" type="slidenum">
              <a:rPr lang="en-US" smtClean="0"/>
              <a:t>‹#›</a:t>
            </a:fld>
            <a:endParaRPr lang="en-US"/>
          </a:p>
        </p:txBody>
      </p:sp>
    </p:spTree>
    <p:extLst>
      <p:ext uri="{BB962C8B-B14F-4D97-AF65-F5344CB8AC3E}">
        <p14:creationId xmlns:p14="http://schemas.microsoft.com/office/powerpoint/2010/main" val="300661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galinstruments.oecd.org/en/instruments/OECD-LEGAL-047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1</a:t>
            </a:fld>
            <a:endParaRPr lang="en-GB" dirty="0"/>
          </a:p>
        </p:txBody>
      </p:sp>
    </p:spTree>
    <p:extLst>
      <p:ext uri="{BB962C8B-B14F-4D97-AF65-F5344CB8AC3E}">
        <p14:creationId xmlns:p14="http://schemas.microsoft.com/office/powerpoint/2010/main" val="289095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American novelist</a:t>
            </a:r>
          </a:p>
          <a:p>
            <a:endParaRPr lang="en-GB" dirty="0"/>
          </a:p>
          <a:p>
            <a:r>
              <a:rPr lang="en-GB" dirty="0"/>
              <a:t>Because they are fundamental to defining success</a:t>
            </a:r>
          </a:p>
        </p:txBody>
      </p:sp>
      <p:sp>
        <p:nvSpPr>
          <p:cNvPr id="4" name="Slide Number Placeholder 3"/>
          <p:cNvSpPr>
            <a:spLocks noGrp="1"/>
          </p:cNvSpPr>
          <p:nvPr>
            <p:ph type="sldNum" sz="quarter" idx="10"/>
          </p:nvPr>
        </p:nvSpPr>
        <p:spPr/>
        <p:txBody>
          <a:bodyPr/>
          <a:lstStyle/>
          <a:p>
            <a:fld id="{C28FB57A-0694-430C-8AB7-7A2CAEBE9D85}" type="slidenum">
              <a:rPr lang="en-GB" smtClean="0"/>
              <a:t>12</a:t>
            </a:fld>
            <a:endParaRPr lang="en-GB" dirty="0"/>
          </a:p>
        </p:txBody>
      </p:sp>
    </p:spTree>
    <p:extLst>
      <p:ext uri="{BB962C8B-B14F-4D97-AF65-F5344CB8AC3E}">
        <p14:creationId xmlns:p14="http://schemas.microsoft.com/office/powerpoint/2010/main" val="59763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Purpose is the guide!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5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Purpose is the guide!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16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46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UNHCR Afghanistan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74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of key changes: </a:t>
            </a:r>
          </a:p>
          <a:p>
            <a:r>
              <a:rPr lang="en-GB" dirty="0"/>
              <a:t>Relevance – add time dimension,</a:t>
            </a:r>
            <a:r>
              <a:rPr lang="en-GB" baseline="0" dirty="0"/>
              <a:t> emphasis beneficiaries + priorities, potential conflict</a:t>
            </a:r>
          </a:p>
          <a:p>
            <a:r>
              <a:rPr lang="en-GB" baseline="0" dirty="0"/>
              <a:t>Coherence – new criteria</a:t>
            </a:r>
          </a:p>
          <a:p>
            <a:r>
              <a:rPr lang="en-GB" baseline="0" dirty="0"/>
              <a:t>Effectiveness – add results and differential results</a:t>
            </a:r>
          </a:p>
          <a:p>
            <a:r>
              <a:rPr lang="en-GB" baseline="0" dirty="0"/>
              <a:t>Efficiency – operational efficiency and timeliness added, full results chain covered</a:t>
            </a:r>
          </a:p>
          <a:p>
            <a:r>
              <a:rPr lang="en-GB" baseline="0" dirty="0"/>
              <a:t>Impact – focus on higher level changes, transformative/scope/time scale</a:t>
            </a:r>
          </a:p>
          <a:p>
            <a:r>
              <a:rPr lang="en-GB" baseline="0" dirty="0"/>
              <a:t>Sustainability – focus on benefits, not external funding, multidimensional </a:t>
            </a:r>
          </a:p>
          <a:p>
            <a:r>
              <a:rPr lang="en-GB" baseline="0" dirty="0"/>
              <a:t>New emphasis on intended use- understand that definitions are not sufficient.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749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integrated perspective reflects agenda 2030 and the need for holistic, transformational approaches…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467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extent to which the intervention objectives and design respond to beneficiaries’,  global, country, and partner/institution needs, policies, and priorities, and continue to do so if circumstances change.</a:t>
            </a:r>
          </a:p>
          <a:p>
            <a:pPr algn="just"/>
            <a:r>
              <a:rPr lang="en-US" dirty="0"/>
              <a:t>Note: “Respond to” means that the objectives and design of the intervention are sensitive to the economic, environmental, equity, social, political economy, and capacity conditions in which it takes place. “Partner/institution” includes government (national, regional, local), civil society </a:t>
            </a:r>
            <a:r>
              <a:rPr lang="en-US" dirty="0" err="1"/>
              <a:t>organisations</a:t>
            </a:r>
            <a:r>
              <a:rPr lang="en-US" dirty="0"/>
              <a:t>, private entities and international bodies involved in funding, implementing and/or overseeing the intervention. Relevance assessment involves looking at differences and trade-offs between different priorities or needs. It requires </a:t>
            </a:r>
            <a:r>
              <a:rPr lang="en-US" dirty="0" err="1"/>
              <a:t>analysing</a:t>
            </a:r>
            <a:r>
              <a:rPr lang="en-US" dirty="0"/>
              <a:t> any changes in the context to assess the extent to which the intervention can be (or has been) adapted to remain relevant.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64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Adding ‘design’ and ‘implementation’ to capture other elements related to the quality of the intervention (not only objectives)  </a:t>
            </a:r>
          </a:p>
          <a:p>
            <a:r>
              <a:rPr lang="en-GB" dirty="0"/>
              <a:t>Making time dimension more explicit: While relevance is generally evaluated looking at the point of time before the intervention starts, the ongoing relevance should also be evaluated. This is now included in the definition</a:t>
            </a:r>
          </a:p>
        </p:txBody>
      </p:sp>
      <p:sp>
        <p:nvSpPr>
          <p:cNvPr id="4" name="Slide Number Placeholder 3"/>
          <p:cNvSpPr>
            <a:spLocks noGrp="1"/>
          </p:cNvSpPr>
          <p:nvPr>
            <p:ph type="sldNum" sz="quarter" idx="10"/>
          </p:nvPr>
        </p:nvSpPr>
        <p:spPr/>
        <p:txBody>
          <a:bodyPr/>
          <a:lstStyle/>
          <a:p>
            <a:fld id="{C28FB57A-0694-430C-8AB7-7A2CAEBE9D85}" type="slidenum">
              <a:rPr lang="en-GB" smtClean="0"/>
              <a:t>21</a:t>
            </a:fld>
            <a:endParaRPr lang="en-GB" dirty="0"/>
          </a:p>
        </p:txBody>
      </p:sp>
    </p:spTree>
    <p:extLst>
      <p:ext uri="{BB962C8B-B14F-4D97-AF65-F5344CB8AC3E}">
        <p14:creationId xmlns:p14="http://schemas.microsoft.com/office/powerpoint/2010/main" val="231280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compatibility of the intervention with other interventions in a country, sector or institution. </a:t>
            </a:r>
          </a:p>
          <a:p>
            <a:pPr algn="just"/>
            <a:r>
              <a:rPr lang="en-US" dirty="0"/>
              <a:t>Note: The extent to which other interventions (particularly policies) support or undermine the intervention, and vice versa. </a:t>
            </a:r>
          </a:p>
          <a:p>
            <a:pPr lvl="1" algn="just"/>
            <a:r>
              <a:rPr lang="en-US" b="1" dirty="0"/>
              <a:t>Internal coherence </a:t>
            </a:r>
            <a:r>
              <a:rPr lang="en-US" dirty="0"/>
              <a:t>addresses the synergies and interlinkages between the intervention and other interventions carried out by the same institution/government, as well as the consistency of the intervention with the relevant international norms and standards to which that institution/government adheres. </a:t>
            </a:r>
          </a:p>
          <a:p>
            <a:pPr lvl="1" algn="just"/>
            <a:r>
              <a:rPr lang="en-US" b="1" dirty="0"/>
              <a:t>External coherence </a:t>
            </a:r>
            <a:r>
              <a:rPr lang="en-US" dirty="0"/>
              <a:t>considers the consistency of the intervention with other actors’ interventions in the same context. This includes complementarity, </a:t>
            </a:r>
            <a:r>
              <a:rPr lang="en-US" dirty="0" err="1"/>
              <a:t>harmonisation</a:t>
            </a:r>
            <a:r>
              <a:rPr lang="en-US" dirty="0"/>
              <a:t> and co-ordination with others, and the extent to which the intervention is adding value while avoiding duplication of effort.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43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4</a:t>
            </a:fld>
            <a:endParaRPr lang="en-GB" dirty="0"/>
          </a:p>
        </p:txBody>
      </p:sp>
    </p:spTree>
    <p:extLst>
      <p:ext uri="{BB962C8B-B14F-4D97-AF65-F5344CB8AC3E}">
        <p14:creationId xmlns:p14="http://schemas.microsoft.com/office/powerpoint/2010/main" val="266142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Capturing a perspective not covered previously</a:t>
            </a:r>
          </a:p>
          <a:p>
            <a:r>
              <a:rPr lang="en-GB" dirty="0"/>
              <a:t>Promoting understanding of the role of an intervention within a particular system</a:t>
            </a:r>
          </a:p>
          <a:p>
            <a:r>
              <a:rPr lang="en-GB" dirty="0"/>
              <a:t>Responding to the need for greater attention to complexity and competing agendas</a:t>
            </a:r>
          </a:p>
          <a:p>
            <a:endParaRPr lang="en-GB" dirty="0"/>
          </a:p>
          <a:p>
            <a:r>
              <a:rPr lang="en-GB" dirty="0"/>
              <a:t>Encouraging analysis of consistency with commitments under international law or agreements – example evaluation of a</a:t>
            </a:r>
            <a:r>
              <a:rPr lang="en-GB" baseline="0" dirty="0"/>
              <a:t> national roads strategies, extent to which it aligns with Paris commitments. </a:t>
            </a:r>
          </a:p>
          <a:p>
            <a:endParaRPr lang="en-GB" dirty="0"/>
          </a:p>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23</a:t>
            </a:fld>
            <a:endParaRPr lang="en-GB" dirty="0"/>
          </a:p>
        </p:txBody>
      </p:sp>
    </p:spTree>
    <p:extLst>
      <p:ext uri="{BB962C8B-B14F-4D97-AF65-F5344CB8AC3E}">
        <p14:creationId xmlns:p14="http://schemas.microsoft.com/office/powerpoint/2010/main" val="2590651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extent to which the intervention achieved, or is expected to achieve, its objectives, and its results, including any differential results across groups. </a:t>
            </a:r>
          </a:p>
          <a:p>
            <a:pPr algn="just"/>
            <a:endParaRPr lang="en-US" dirty="0"/>
          </a:p>
          <a:p>
            <a:pPr algn="just"/>
            <a:r>
              <a:rPr lang="en-US" dirty="0"/>
              <a:t>Note: Analysis of effectiveness involves taking account of the relative importance of the objectives or results.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9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Enquiring about the distribution of results across different groups to encourage more thoughtful analysis, attention to equity</a:t>
            </a:r>
          </a:p>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25</a:t>
            </a:fld>
            <a:endParaRPr lang="en-GB" dirty="0"/>
          </a:p>
        </p:txBody>
      </p:sp>
    </p:spTree>
    <p:extLst>
      <p:ext uri="{BB962C8B-B14F-4D97-AF65-F5344CB8AC3E}">
        <p14:creationId xmlns:p14="http://schemas.microsoft.com/office/powerpoint/2010/main" val="4147542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198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inputs relative to the entire results chain, but also allowing flexibility to focus analysis on the most relevant part of the results chain</a:t>
            </a:r>
          </a:p>
          <a:p>
            <a:r>
              <a:rPr lang="en-GB" dirty="0"/>
              <a:t>Valid cost-benefit analysis requires comparing the value of the intervention with pertinent counterfactuals</a:t>
            </a:r>
          </a:p>
          <a:p>
            <a:r>
              <a:rPr lang="en-GB" dirty="0"/>
              <a:t>Reference to operational efficiency (important area, often focus)</a:t>
            </a:r>
          </a:p>
          <a:p>
            <a:r>
              <a:rPr lang="en-GB" dirty="0"/>
              <a:t>Implementation issues are of great interest to evaluation stakeholders.   </a:t>
            </a:r>
          </a:p>
          <a:p>
            <a:r>
              <a:rPr lang="en-GB" dirty="0"/>
              <a:t>(competing understandings)</a:t>
            </a:r>
          </a:p>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27</a:t>
            </a:fld>
            <a:endParaRPr lang="en-GB" dirty="0"/>
          </a:p>
        </p:txBody>
      </p:sp>
    </p:spTree>
    <p:extLst>
      <p:ext uri="{BB962C8B-B14F-4D97-AF65-F5344CB8AC3E}">
        <p14:creationId xmlns:p14="http://schemas.microsoft.com/office/powerpoint/2010/main" val="3739178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extent to which the intervention has generated or is expected to generate significant positive or negative, intended or unintended, higher-level effects. </a:t>
            </a:r>
          </a:p>
          <a:p>
            <a:pPr algn="just"/>
            <a:r>
              <a:rPr lang="en-US" dirty="0"/>
              <a:t>Note: Impact addresses the ultimate significance and potentially transformative effects of the intervention. </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It seeks to identify social, environmental and economic effects of the intervention that are longer term or broader in scope than those already captured under the effectiveness criterion. Beyond the immediate results, this criterion seeks to capture the indirect, secondary and potential consequences of the intervention. It does so by examining the holistic and enduring changes in systems or norms, and potential effects on people’s well-being, human rights, gender equality, and the environment. </a:t>
            </a:r>
          </a:p>
          <a:p>
            <a:pPr algn="just"/>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624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the most changed definition (in language)</a:t>
            </a:r>
          </a:p>
          <a:p>
            <a:r>
              <a:rPr lang="en-GB" dirty="0"/>
              <a:t>Emphasis on the significance and transformational nature of the effects, not a narrow (attribution-focused) definition</a:t>
            </a:r>
          </a:p>
          <a:p>
            <a:r>
              <a:rPr lang="en-GB" dirty="0"/>
              <a:t>Common understanding of the term and its meaning</a:t>
            </a:r>
          </a:p>
          <a:p>
            <a:r>
              <a:rPr lang="en-GB" dirty="0"/>
              <a:t>Distinguish between Effectiveness and Impact</a:t>
            </a:r>
          </a:p>
          <a:p>
            <a:r>
              <a:rPr lang="en-GB" dirty="0"/>
              <a:t>Critical importance of unintended impacts</a:t>
            </a:r>
          </a:p>
          <a:p>
            <a:endParaRPr lang="en-GB" dirty="0"/>
          </a:p>
          <a:p>
            <a:r>
              <a:rPr lang="en-GB" dirty="0"/>
              <a:t>Transformative: holistic and enduring</a:t>
            </a:r>
          </a:p>
        </p:txBody>
      </p:sp>
      <p:sp>
        <p:nvSpPr>
          <p:cNvPr id="4" name="Slide Number Placeholder 3"/>
          <p:cNvSpPr>
            <a:spLocks noGrp="1"/>
          </p:cNvSpPr>
          <p:nvPr>
            <p:ph type="sldNum" sz="quarter" idx="10"/>
          </p:nvPr>
        </p:nvSpPr>
        <p:spPr/>
        <p:txBody>
          <a:bodyPr/>
          <a:lstStyle/>
          <a:p>
            <a:fld id="{C28FB57A-0694-430C-8AB7-7A2CAEBE9D85}" type="slidenum">
              <a:rPr lang="en-GB" smtClean="0"/>
              <a:t>29</a:t>
            </a:fld>
            <a:endParaRPr lang="en-GB" dirty="0"/>
          </a:p>
        </p:txBody>
      </p:sp>
    </p:spTree>
    <p:extLst>
      <p:ext uri="{BB962C8B-B14F-4D97-AF65-F5344CB8AC3E}">
        <p14:creationId xmlns:p14="http://schemas.microsoft.com/office/powerpoint/2010/main" val="4067391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extent to which the net benefits of the intervention continue, or are likely to continue. </a:t>
            </a:r>
          </a:p>
          <a:p>
            <a:pPr algn="just"/>
            <a:r>
              <a:rPr lang="en-GB" dirty="0"/>
              <a:t>Note: Includes an examination of the financial, economic, social, environmental, and institutional capacities of the systems needed to sustain net benefits over time. Involves analyses of resilience, risks and potential trade-offs. Depending on the timing of the evaluation, this may involve analysing the actual flow of net benefits or estimating the likelihood of net benefits continuing over the medium and long-term.</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794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Original definition too donor centric and focusing only on external funding – now focus on the benefits (not the continuation</a:t>
            </a:r>
            <a:r>
              <a:rPr lang="en-GB" baseline="0" dirty="0"/>
              <a:t> of the activity/intervention) </a:t>
            </a:r>
            <a:endParaRPr lang="en-GB" dirty="0"/>
          </a:p>
          <a:p>
            <a:r>
              <a:rPr lang="en-GB" dirty="0"/>
              <a:t>Current definition showing that sustainability has various dimensions</a:t>
            </a:r>
          </a:p>
          <a:p>
            <a:r>
              <a:rPr lang="en-GB" dirty="0"/>
              <a:t>Encouraging analysis of potential trade-offs, and of the resilience of capacities/systems underlying the continuation of benefits</a:t>
            </a:r>
          </a:p>
          <a:p>
            <a:r>
              <a:rPr lang="en-GB" dirty="0"/>
              <a:t>Retaining the term “net benefits” to focus on the overall value, taking into account the costs of producing and maintaining benefits </a:t>
            </a:r>
          </a:p>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31</a:t>
            </a:fld>
            <a:endParaRPr lang="en-GB" dirty="0"/>
          </a:p>
        </p:txBody>
      </p:sp>
    </p:spTree>
    <p:extLst>
      <p:ext uri="{BB962C8B-B14F-4D97-AF65-F5344CB8AC3E}">
        <p14:creationId xmlns:p14="http://schemas.microsoft.com/office/powerpoint/2010/main" val="661911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32</a:t>
            </a:fld>
            <a:endParaRPr lang="en-GB" dirty="0"/>
          </a:p>
        </p:txBody>
      </p:sp>
    </p:spTree>
    <p:extLst>
      <p:ext uri="{BB962C8B-B14F-4D97-AF65-F5344CB8AC3E}">
        <p14:creationId xmlns:p14="http://schemas.microsoft.com/office/powerpoint/2010/main" val="188157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aseline="0" dirty="0"/>
              <a:t>EvalNet members drive </a:t>
            </a:r>
            <a:r>
              <a:rPr lang="en-GB" altLang="en-US" sz="1200" b="1" baseline="0" dirty="0"/>
              <a:t>resources and evaluation demand</a:t>
            </a:r>
            <a:r>
              <a:rPr lang="en-GB" altLang="en-US" sz="1200" baseline="0" dirty="0"/>
              <a:t>. </a:t>
            </a:r>
            <a:endParaRPr lang="en-GB" sz="1200" dirty="0"/>
          </a:p>
          <a:p>
            <a:pPr eaLnBrk="1" hangingPunct="1">
              <a:spcBef>
                <a:spcPct val="0"/>
              </a:spcBef>
            </a:pPr>
            <a:r>
              <a:rPr lang="en-GB" altLang="en-US" dirty="0"/>
              <a:t>While</a:t>
            </a:r>
            <a:r>
              <a:rPr lang="en-GB" altLang="en-US" baseline="0" dirty="0"/>
              <a:t> they have mandates for development assistance lots of work in of course inter connected with partner systems…. </a:t>
            </a:r>
          </a:p>
          <a:p>
            <a:pPr eaLnBrk="1" hangingPunct="1">
              <a:spcBef>
                <a:spcPct val="0"/>
              </a:spcBef>
            </a:pPr>
            <a:endParaRPr lang="en-GB" altLang="en-US" baseline="0" dirty="0"/>
          </a:p>
          <a:p>
            <a:pPr eaLnBrk="1" hangingPunct="1">
              <a:spcBef>
                <a:spcPct val="0"/>
              </a:spcBef>
            </a:pPr>
            <a:r>
              <a:rPr lang="en-GB" altLang="en-US" baseline="0" dirty="0"/>
              <a:t>used on development co-</a:t>
            </a:r>
            <a:r>
              <a:rPr lang="en-GB" altLang="en-US" baseline="0" dirty="0" err="1"/>
              <a:t>opeariton</a:t>
            </a:r>
            <a:r>
              <a:rPr lang="en-GB" altLang="en-US" baseline="0" dirty="0"/>
              <a:t>, they are allies …. </a:t>
            </a:r>
            <a:endParaRPr lang="en-GB"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3375"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76D5B6B-443B-453B-B60A-63E0F56A01DD}" type="slidenum">
              <a:rPr kumimoji="0" lang="en-US" altLang="en-US" sz="1200" b="0" i="0" u="none" strike="noStrike" kern="1200" cap="none" spc="0" normalizeH="0" baseline="0" noProof="0" smtClean="0">
                <a:ln>
                  <a:noFill/>
                </a:ln>
                <a:solidFill>
                  <a:prstClr val="black"/>
                </a:solidFill>
                <a:effectLst/>
                <a:uLnTx/>
                <a:uFillTx/>
                <a:latin typeface="Lucida Grande"/>
                <a:ea typeface="ヒラギノ角ゴ Pro W3"/>
                <a:cs typeface="ヒラギノ角ゴ Pro W3"/>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Lucida Grande"/>
              <a:ea typeface="ヒラギノ角ゴ Pro W3"/>
              <a:cs typeface="ヒラギノ角ゴ Pro W3"/>
            </a:endParaRPr>
          </a:p>
        </p:txBody>
      </p:sp>
    </p:spTree>
    <p:extLst>
      <p:ext uri="{BB962C8B-B14F-4D97-AF65-F5344CB8AC3E}">
        <p14:creationId xmlns:p14="http://schemas.microsoft.com/office/powerpoint/2010/main" val="985311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33</a:t>
            </a:fld>
            <a:endParaRPr lang="en-GB" dirty="0"/>
          </a:p>
        </p:txBody>
      </p:sp>
    </p:spTree>
    <p:extLst>
      <p:ext uri="{BB962C8B-B14F-4D97-AF65-F5344CB8AC3E}">
        <p14:creationId xmlns:p14="http://schemas.microsoft.com/office/powerpoint/2010/main" val="653756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independent collaborative project, made up of the evaluation units of countries, United Nations organisations and multilateral institutions. </a:t>
            </a:r>
          </a:p>
          <a:p>
            <a:r>
              <a:rPr lang="en-GB" dirty="0"/>
              <a:t>The Coalition provides credible evidence to inform responses to and recovery from the COVID-19 pandemic - helping to ensure that lessons are learned and that the global development community delivers on its promises. </a:t>
            </a:r>
          </a:p>
        </p:txBody>
      </p:sp>
      <p:sp>
        <p:nvSpPr>
          <p:cNvPr id="4" name="Slide Number Placeholder 3"/>
          <p:cNvSpPr>
            <a:spLocks noGrp="1"/>
          </p:cNvSpPr>
          <p:nvPr>
            <p:ph type="sldNum" sz="quarter" idx="10"/>
          </p:nvPr>
        </p:nvSpPr>
        <p:spPr/>
        <p:txBody>
          <a:bodyPr/>
          <a:lstStyle/>
          <a:p>
            <a:fld id="{C28FB57A-0694-430C-8AB7-7A2CAEBE9D85}" type="slidenum">
              <a:rPr lang="en-GB" smtClean="0"/>
              <a:t>35</a:t>
            </a:fld>
            <a:endParaRPr lang="en-GB" dirty="0"/>
          </a:p>
        </p:txBody>
      </p:sp>
    </p:spTree>
    <p:extLst>
      <p:ext uri="{BB962C8B-B14F-4D97-AF65-F5344CB8AC3E}">
        <p14:creationId xmlns:p14="http://schemas.microsoft.com/office/powerpoint/2010/main" val="658069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COVID pandemic </a:t>
            </a:r>
            <a:r>
              <a:rPr lang="en-US" sz="1200" dirty="0"/>
              <a:t>confirming the universality of evidence and evaluation challenges faced by all governments, all people.</a:t>
            </a:r>
          </a:p>
          <a:p>
            <a:r>
              <a:rPr lang="en-GB" sz="1200" dirty="0"/>
              <a:t>Evaluation systems as part of </a:t>
            </a:r>
            <a:r>
              <a:rPr lang="en-GB" sz="1200" b="1" dirty="0"/>
              <a:t>good governance</a:t>
            </a:r>
            <a:r>
              <a:rPr lang="en-GB" sz="1200" dirty="0"/>
              <a:t>, democratic process. </a:t>
            </a:r>
            <a:endParaRPr lang="en-US" sz="1200" dirty="0"/>
          </a:p>
          <a:p>
            <a:endParaRPr lang="es-MX" dirty="0"/>
          </a:p>
        </p:txBody>
      </p:sp>
      <p:sp>
        <p:nvSpPr>
          <p:cNvPr id="4" name="Slide Number Placeholder 3"/>
          <p:cNvSpPr>
            <a:spLocks noGrp="1"/>
          </p:cNvSpPr>
          <p:nvPr>
            <p:ph type="sldNum" sz="quarter" idx="10"/>
          </p:nvPr>
        </p:nvSpPr>
        <p:spPr/>
        <p:txBody>
          <a:bodyPr/>
          <a:lstStyle/>
          <a:p>
            <a:fld id="{D09C3332-DB63-2E49-95D0-46B9EBE40781}" type="slidenum">
              <a:rPr lang="en-US" smtClean="0"/>
              <a:t>36</a:t>
            </a:fld>
            <a:endParaRPr lang="en-US"/>
          </a:p>
        </p:txBody>
      </p:sp>
    </p:spTree>
    <p:extLst>
      <p:ext uri="{BB962C8B-B14F-4D97-AF65-F5344CB8AC3E}">
        <p14:creationId xmlns:p14="http://schemas.microsoft.com/office/powerpoint/2010/main" val="394568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613614-FFB8-42D0-AA64-5A0CFE0FF990}" type="slidenum">
              <a:rPr lang="en-GB" smtClean="0"/>
              <a:t>37</a:t>
            </a:fld>
            <a:endParaRPr lang="en-GB"/>
          </a:p>
        </p:txBody>
      </p:sp>
    </p:spTree>
    <p:extLst>
      <p:ext uri="{BB962C8B-B14F-4D97-AF65-F5344CB8AC3E}">
        <p14:creationId xmlns:p14="http://schemas.microsoft.com/office/powerpoint/2010/main" val="868816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38</a:t>
            </a:fld>
            <a:endParaRPr lang="en-GB" dirty="0"/>
          </a:p>
        </p:txBody>
      </p:sp>
    </p:spTree>
    <p:extLst>
      <p:ext uri="{BB962C8B-B14F-4D97-AF65-F5344CB8AC3E}">
        <p14:creationId xmlns:p14="http://schemas.microsoft.com/office/powerpoint/2010/main" val="13564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2F0D1F-4D1E-4A95-8F90-C47394995227}" type="slidenum">
              <a:rPr lang="en-GB" smtClean="0"/>
              <a:t>6</a:t>
            </a:fld>
            <a:endParaRPr lang="en-GB"/>
          </a:p>
        </p:txBody>
      </p:sp>
    </p:spTree>
    <p:extLst>
      <p:ext uri="{BB962C8B-B14F-4D97-AF65-F5344CB8AC3E}">
        <p14:creationId xmlns:p14="http://schemas.microsoft.com/office/powerpoint/2010/main" val="83753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it doesn’t add value don’t do it!</a:t>
            </a:r>
          </a:p>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7</a:t>
            </a:fld>
            <a:endParaRPr lang="en-GB" dirty="0"/>
          </a:p>
        </p:txBody>
      </p:sp>
    </p:spTree>
    <p:extLst>
      <p:ext uri="{BB962C8B-B14F-4D97-AF65-F5344CB8AC3E}">
        <p14:creationId xmlns:p14="http://schemas.microsoft.com/office/powerpoint/2010/main" val="37089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hlinkClick r:id="rId3"/>
              </a:rPr>
              <a:t>https://legalinstruments.oecd.org/en/instruments/OECD-LEGAL-0478</a:t>
            </a:r>
            <a:r>
              <a:rPr lang="en-GB" dirty="0"/>
              <a:t> </a:t>
            </a:r>
          </a:p>
          <a:p>
            <a:endParaRPr lang="en-GB" dirty="0"/>
          </a:p>
        </p:txBody>
      </p:sp>
      <p:sp>
        <p:nvSpPr>
          <p:cNvPr id="4" name="Slide Number Placeholder 3"/>
          <p:cNvSpPr>
            <a:spLocks noGrp="1"/>
          </p:cNvSpPr>
          <p:nvPr>
            <p:ph type="sldNum" sz="quarter" idx="10"/>
          </p:nvPr>
        </p:nvSpPr>
        <p:spPr/>
        <p:txBody>
          <a:bodyPr/>
          <a:lstStyle/>
          <a:p>
            <a:fld id="{C28FB57A-0694-430C-8AB7-7A2CAEBE9D85}" type="slidenum">
              <a:rPr lang="en-GB" smtClean="0"/>
              <a:t>8</a:t>
            </a:fld>
            <a:endParaRPr lang="en-GB" dirty="0"/>
          </a:p>
        </p:txBody>
      </p:sp>
    </p:spTree>
    <p:extLst>
      <p:ext uri="{BB962C8B-B14F-4D97-AF65-F5344CB8AC3E}">
        <p14:creationId xmlns:p14="http://schemas.microsoft.com/office/powerpoint/2010/main" val="166584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People</a:t>
            </a:r>
            <a:r>
              <a:rPr lang="en-GB" b="1" i="1" baseline="0" dirty="0"/>
              <a:t> everywhere </a:t>
            </a:r>
            <a:r>
              <a:rPr lang="en-GB" dirty="0"/>
              <a:t> beyond commitments or effort to actions and impact</a:t>
            </a:r>
          </a:p>
        </p:txBody>
      </p:sp>
      <p:sp>
        <p:nvSpPr>
          <p:cNvPr id="4" name="Slide Number Placeholder 3"/>
          <p:cNvSpPr>
            <a:spLocks noGrp="1"/>
          </p:cNvSpPr>
          <p:nvPr>
            <p:ph type="sldNum" sz="quarter" idx="10"/>
          </p:nvPr>
        </p:nvSpPr>
        <p:spPr/>
        <p:txBody>
          <a:bodyPr/>
          <a:lstStyle/>
          <a:p>
            <a:fld id="{C28FB57A-0694-430C-8AB7-7A2CAEBE9D85}" type="slidenum">
              <a:rPr lang="en-GB" smtClean="0"/>
              <a:t>9</a:t>
            </a:fld>
            <a:endParaRPr lang="en-GB" dirty="0"/>
          </a:p>
        </p:txBody>
      </p:sp>
    </p:spTree>
    <p:extLst>
      <p:ext uri="{BB962C8B-B14F-4D97-AF65-F5344CB8AC3E}">
        <p14:creationId xmlns:p14="http://schemas.microsoft.com/office/powerpoint/2010/main" val="196246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Criteria are part of a broader set of evaluation</a:t>
            </a:r>
            <a:r>
              <a:rPr lang="en-GB" baseline="0" dirty="0"/>
              <a:t> norms and standards, including the evaluation principles and quality standards, and they should be understood in this context. </a:t>
            </a:r>
          </a:p>
          <a:p>
            <a:endParaRPr lang="en-GB" dirty="0"/>
          </a:p>
          <a:p>
            <a:r>
              <a:rPr lang="en-GB" dirty="0"/>
              <a:t>Also sector—specific guidance, etc. </a:t>
            </a:r>
          </a:p>
        </p:txBody>
      </p:sp>
      <p:sp>
        <p:nvSpPr>
          <p:cNvPr id="4" name="Slide Number Placeholder 3"/>
          <p:cNvSpPr>
            <a:spLocks noGrp="1"/>
          </p:cNvSpPr>
          <p:nvPr>
            <p:ph type="sldNum" sz="quarter" idx="10"/>
          </p:nvPr>
        </p:nvSpPr>
        <p:spPr/>
        <p:txBody>
          <a:bodyPr/>
          <a:lstStyle/>
          <a:p>
            <a:fld id="{C28FB57A-0694-430C-8AB7-7A2CAEBE9D85}" type="slidenum">
              <a:rPr lang="en-GB" smtClean="0"/>
              <a:t>10</a:t>
            </a:fld>
            <a:endParaRPr lang="en-GB" dirty="0"/>
          </a:p>
        </p:txBody>
      </p:sp>
    </p:spTree>
    <p:extLst>
      <p:ext uri="{BB962C8B-B14F-4D97-AF65-F5344CB8AC3E}">
        <p14:creationId xmlns:p14="http://schemas.microsoft.com/office/powerpoint/2010/main" val="356755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Though originally developed for use in the context of development co-operation, now widely used and referenced, including for national and south-south co-operation.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Adopted by the OECD Development Assistance Committee (DAC) in 1991, updated in 2019</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Kenya, Nepal,</a:t>
            </a:r>
            <a:r>
              <a:rPr lang="en-US" baseline="0" dirty="0"/>
              <a:t> </a:t>
            </a:r>
            <a:r>
              <a:rPr lang="en-US" baseline="0" dirty="0" err="1"/>
              <a:t>Phillipines</a:t>
            </a:r>
            <a:r>
              <a:rPr lang="en-US" baseline="0" dirty="0"/>
              <a:t> </a:t>
            </a:r>
            <a:endParaRPr lang="en-US" dirty="0"/>
          </a:p>
          <a:p>
            <a:endParaRPr lang="en-GB" dirty="0"/>
          </a:p>
          <a:p>
            <a:r>
              <a:rPr lang="en-GB" dirty="0"/>
              <a:t>The criteria help us focus on results (instead of only looking at inputs and activities)</a:t>
            </a:r>
          </a:p>
          <a:p>
            <a:r>
              <a:rPr lang="en-GB" dirty="0"/>
              <a:t>Broad guides to help us think about and explain changes occurring because of an intervention: what changed, how and why? </a:t>
            </a:r>
          </a:p>
          <a:p>
            <a:r>
              <a:rPr lang="en-GB" dirty="0"/>
              <a:t>Criteria are normative: they describe the desired attributes of an intervention</a:t>
            </a:r>
          </a:p>
          <a:p>
            <a:pPr marL="0" indent="0">
              <a:buNone/>
            </a:pPr>
            <a:r>
              <a:rPr lang="en-GB" i="1" dirty="0">
                <a:solidFill>
                  <a:srgbClr val="EB6F37"/>
                </a:solidFill>
              </a:rPr>
              <a:t>One of the DAC’s most widely known and influential products!</a:t>
            </a:r>
          </a:p>
          <a:p>
            <a:pPr marL="0" indent="0">
              <a:buNone/>
            </a:pPr>
            <a:endParaRPr lang="en-GB" i="1" dirty="0">
              <a:solidFill>
                <a:srgbClr val="EB6F37"/>
              </a:solidFill>
            </a:endParaRPr>
          </a:p>
          <a:p>
            <a:r>
              <a:rPr lang="en-GB" b="1" dirty="0"/>
              <a:t>Criterion:  </a:t>
            </a:r>
          </a:p>
          <a:p>
            <a:r>
              <a:rPr lang="en-GB" dirty="0"/>
              <a:t>“A principle or standard by which something may be judged or decided”</a:t>
            </a:r>
          </a:p>
          <a:p>
            <a:r>
              <a:rPr lang="en-GB" i="1" dirty="0"/>
              <a:t>Oxford Living Dictionary</a:t>
            </a:r>
          </a:p>
          <a:p>
            <a:endParaRPr lang="en-GB" dirty="0"/>
          </a:p>
          <a:p>
            <a:r>
              <a:rPr lang="en-GB" dirty="0"/>
              <a:t>“A condition or fact used as a standard by which something can be judged or considered”</a:t>
            </a:r>
          </a:p>
          <a:p>
            <a:r>
              <a:rPr lang="en-GB" i="1" dirty="0"/>
              <a:t>Cambridge Dictionary </a:t>
            </a:r>
          </a:p>
          <a:p>
            <a:endParaRPr lang="en-GB" dirty="0"/>
          </a:p>
          <a:p>
            <a:r>
              <a:rPr lang="en-GB" dirty="0"/>
              <a:t>From Greek “</a:t>
            </a:r>
            <a:r>
              <a:rPr lang="en-GB" i="1" dirty="0" err="1"/>
              <a:t>kritèrion</a:t>
            </a:r>
            <a:r>
              <a:rPr lang="en-GB" dirty="0"/>
              <a:t>” – “means of judging”</a:t>
            </a:r>
          </a:p>
          <a:p>
            <a:pPr marL="0" indent="0">
              <a:buNone/>
            </a:pPr>
            <a:endParaRPr lang="en-GB" i="1" dirty="0">
              <a:solidFill>
                <a:srgbClr val="EB6F37"/>
              </a:solidFill>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8FB57A-0694-430C-8AB7-7A2CAEBE9D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526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20" name="Footer Placeholder 4">
            <a:extLst>
              <a:ext uri="{FF2B5EF4-FFF2-40B4-BE49-F238E27FC236}">
                <a16:creationId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25" descr="A picture containing graphical user interface&#10;&#10;Description automatically generated">
            <a:extLst>
              <a:ext uri="{FF2B5EF4-FFF2-40B4-BE49-F238E27FC236}">
                <a16:creationId xmlns:a16="http://schemas.microsoft.com/office/drawing/2014/main" id="{7C141033-2E7C-6D7E-4A11-00DC9E97BDAC}"/>
              </a:ext>
            </a:extLst>
          </p:cNvPr>
          <p:cNvPicPr>
            <a:picLocks noChangeAspect="1"/>
          </p:cNvPicPr>
          <p:nvPr userDrawn="1"/>
        </p:nvPicPr>
        <p:blipFill rotWithShape="1">
          <a:blip r:embed="rId2"/>
          <a:srcRect l="37085" t="57282" r="21689"/>
          <a:stretch/>
        </p:blipFill>
        <p:spPr>
          <a:xfrm>
            <a:off x="3503234" y="5563052"/>
            <a:ext cx="5185531" cy="793298"/>
          </a:xfrm>
          <a:prstGeom prst="rect">
            <a:avLst/>
          </a:prstGeom>
        </p:spPr>
      </p:pic>
    </p:spTree>
    <p:extLst>
      <p:ext uri="{BB962C8B-B14F-4D97-AF65-F5344CB8AC3E}">
        <p14:creationId xmlns:p14="http://schemas.microsoft.com/office/powerpoint/2010/main" val="161657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3" name="Picture 2" descr="Shape, square&#10;&#10;Description automatically generated">
            <a:extLst>
              <a:ext uri="{FF2B5EF4-FFF2-40B4-BE49-F238E27FC236}">
                <a16:creationId xmlns:a16="http://schemas.microsoft.com/office/drawing/2014/main" id="{1C4621CC-6DAE-C063-3E48-5BBAD34BAC2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9" name="Title 1">
            <a:extLst>
              <a:ext uri="{FF2B5EF4-FFF2-40B4-BE49-F238E27FC236}">
                <a16:creationId xmlns:a16="http://schemas.microsoft.com/office/drawing/2014/main" id="{8A2090A4-04C3-0A21-81FB-858C3CB9183B}"/>
              </a:ext>
            </a:extLst>
          </p:cNvPr>
          <p:cNvSpPr>
            <a:spLocks noGrp="1"/>
          </p:cNvSpPr>
          <p:nvPr>
            <p:ph type="title" hasCustomPrompt="1"/>
          </p:nvPr>
        </p:nvSpPr>
        <p:spPr>
          <a:xfrm>
            <a:off x="2168985" y="-64347"/>
            <a:ext cx="6642371" cy="1325563"/>
          </a:xfrm>
        </p:spPr>
        <p:txBody>
          <a:bodyPr>
            <a:normAutofit/>
          </a:bodyPr>
          <a:lstStyle>
            <a:lvl1pPr>
              <a:defRPr sz="4000" b="1">
                <a:solidFill>
                  <a:srgbClr val="009193"/>
                </a:solidFill>
                <a:latin typeface="Tw Cen MT" panose="020B0602020104020603" pitchFamily="34" charset="0"/>
              </a:defRPr>
            </a:lvl1pPr>
          </a:lstStyle>
          <a:p>
            <a:r>
              <a:rPr lang="en-US"/>
              <a:t>TITLE…</a:t>
            </a:r>
          </a:p>
        </p:txBody>
      </p:sp>
      <p:sp>
        <p:nvSpPr>
          <p:cNvPr id="20" name="Content Placeholder 2">
            <a:extLst>
              <a:ext uri="{FF2B5EF4-FFF2-40B4-BE49-F238E27FC236}">
                <a16:creationId xmlns:a16="http://schemas.microsoft.com/office/drawing/2014/main" id="{F4047561-8914-8C95-3371-FF408A7AF9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Date Placeholder 3">
            <a:extLst>
              <a:ext uri="{FF2B5EF4-FFF2-40B4-BE49-F238E27FC236}">
                <a16:creationId xmlns:a16="http://schemas.microsoft.com/office/drawing/2014/main" id="{38146653-6691-D093-1770-092058AE2664}"/>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22" name="Footer Placeholder 4">
            <a:extLst>
              <a:ext uri="{FF2B5EF4-FFF2-40B4-BE49-F238E27FC236}">
                <a16:creationId xmlns:a16="http://schemas.microsoft.com/office/drawing/2014/main" id="{8BDE315B-9E75-4C43-2BB0-4E5E20C36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3" name="Slide Number Placeholder 5">
            <a:extLst>
              <a:ext uri="{FF2B5EF4-FFF2-40B4-BE49-F238E27FC236}">
                <a16:creationId xmlns:a16="http://schemas.microsoft.com/office/drawing/2014/main" id="{E298F9EB-5120-AE27-DB64-EF955C047CD0}"/>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9069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3824DD81-A424-4362-F926-3D117857BB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43B1077-04BD-30EE-6ACA-9FE22E92FECB}"/>
              </a:ext>
            </a:extLst>
          </p:cNvPr>
          <p:cNvSpPr>
            <a:spLocks noGrp="1"/>
          </p:cNvSpPr>
          <p:nvPr>
            <p:ph type="title" hasCustomPrompt="1"/>
          </p:nvPr>
        </p:nvSpPr>
        <p:spPr>
          <a:xfrm>
            <a:off x="2168985" y="-64347"/>
            <a:ext cx="9184815" cy="1325563"/>
          </a:xfrm>
        </p:spPr>
        <p:txBody>
          <a:bodyPr>
            <a:normAutofit/>
          </a:bodyPr>
          <a:lstStyle>
            <a:lvl1pPr>
              <a:defRPr sz="4000" b="1">
                <a:solidFill>
                  <a:srgbClr val="009193"/>
                </a:solidFill>
                <a:latin typeface="Tw Cen MT" panose="020B0602020104020603" pitchFamily="34" charset="0"/>
              </a:defRPr>
            </a:lvl1pPr>
          </a:lstStyle>
          <a:p>
            <a:r>
              <a:rPr lang="en-US"/>
              <a:t>TITLE…</a:t>
            </a:r>
          </a:p>
        </p:txBody>
      </p:sp>
      <p:sp>
        <p:nvSpPr>
          <p:cNvPr id="5" name="Content Placeholder 2">
            <a:extLst>
              <a:ext uri="{FF2B5EF4-FFF2-40B4-BE49-F238E27FC236}">
                <a16:creationId xmlns:a16="http://schemas.microsoft.com/office/drawing/2014/main" id="{9C284A11-5CCA-B3D7-7EE0-3ACBCE769CF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244682A-A09B-EC75-3C1E-6E604D526315}"/>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7" name="Footer Placeholder 4">
            <a:extLst>
              <a:ext uri="{FF2B5EF4-FFF2-40B4-BE49-F238E27FC236}">
                <a16:creationId xmlns:a16="http://schemas.microsoft.com/office/drawing/2014/main" id="{54D860CB-D8DC-DBBA-C692-CA468DA3DC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a:extLst>
              <a:ext uri="{FF2B5EF4-FFF2-40B4-BE49-F238E27FC236}">
                <a16:creationId xmlns:a16="http://schemas.microsoft.com/office/drawing/2014/main" id="{705BB8F6-F53C-8AB9-6FA0-186A6477D7C9}"/>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302920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3" name="Picture 2" descr="Shape, square&#10;&#10;Description automatically generated">
            <a:extLst>
              <a:ext uri="{FF2B5EF4-FFF2-40B4-BE49-F238E27FC236}">
                <a16:creationId xmlns:a16="http://schemas.microsoft.com/office/drawing/2014/main" id="{D14C1136-2082-9E1A-8076-7AF164D3992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BCE71D66-2C0E-7BD6-D908-5972EDDDBDC7}"/>
              </a:ext>
            </a:extLst>
          </p:cNvPr>
          <p:cNvSpPr>
            <a:spLocks noGrp="1"/>
          </p:cNvSpPr>
          <p:nvPr>
            <p:ph type="title" hasCustomPrompt="1"/>
          </p:nvPr>
        </p:nvSpPr>
        <p:spPr>
          <a:xfrm>
            <a:off x="1995792" y="18255"/>
            <a:ext cx="6157608" cy="1325563"/>
          </a:xfrm>
        </p:spPr>
        <p:txBody>
          <a:bodyPr/>
          <a:lstStyle>
            <a:lvl1pPr>
              <a:defRPr b="1">
                <a:latin typeface="Tw Cen MT" panose="020B0602020104020603" pitchFamily="34" charset="0"/>
              </a:defRPr>
            </a:lvl1pPr>
          </a:lstStyle>
          <a:p>
            <a:r>
              <a:rPr lang="en-US"/>
              <a:t>TITLE…</a:t>
            </a:r>
          </a:p>
        </p:txBody>
      </p:sp>
      <p:sp>
        <p:nvSpPr>
          <p:cNvPr id="22" name="Content Placeholder 2">
            <a:extLst>
              <a:ext uri="{FF2B5EF4-FFF2-40B4-BE49-F238E27FC236}">
                <a16:creationId xmlns:a16="http://schemas.microsoft.com/office/drawing/2014/main" id="{94792E9F-EE8C-36A7-9177-2DDE8951A370}"/>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23" name="Content Placeholder 3">
            <a:extLst>
              <a:ext uri="{FF2B5EF4-FFF2-40B4-BE49-F238E27FC236}">
                <a16:creationId xmlns:a16="http://schemas.microsoft.com/office/drawing/2014/main" id="{E8157C65-7688-88F5-5169-6AFADB056835}"/>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4" name="Date Placeholder 4">
            <a:extLst>
              <a:ext uri="{FF2B5EF4-FFF2-40B4-BE49-F238E27FC236}">
                <a16:creationId xmlns:a16="http://schemas.microsoft.com/office/drawing/2014/main" id="{05B5BFC6-9BAA-3BA3-14A9-ADEE8989CC2E}"/>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25" name="Footer Placeholder 5">
            <a:extLst>
              <a:ext uri="{FF2B5EF4-FFF2-40B4-BE49-F238E27FC236}">
                <a16:creationId xmlns:a16="http://schemas.microsoft.com/office/drawing/2014/main" id="{A209831B-2070-163C-B0C5-B8F0C82889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6" name="Slide Number Placeholder 6">
            <a:extLst>
              <a:ext uri="{FF2B5EF4-FFF2-40B4-BE49-F238E27FC236}">
                <a16:creationId xmlns:a16="http://schemas.microsoft.com/office/drawing/2014/main" id="{407F9EA1-6A24-FF5C-4BBA-9146376B93FE}"/>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6630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864A6B29-3D6A-29C8-6F05-1E93D49C5B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6A97C60-B2CC-F6A2-3941-822A8058C6B3}"/>
              </a:ext>
            </a:extLst>
          </p:cNvPr>
          <p:cNvSpPr>
            <a:spLocks noGrp="1"/>
          </p:cNvSpPr>
          <p:nvPr>
            <p:ph type="title" hasCustomPrompt="1"/>
          </p:nvPr>
        </p:nvSpPr>
        <p:spPr>
          <a:xfrm>
            <a:off x="839788" y="457200"/>
            <a:ext cx="3932237" cy="1600200"/>
          </a:xfrm>
        </p:spPr>
        <p:txBody>
          <a:bodyPr anchor="b"/>
          <a:lstStyle>
            <a:lvl1pPr>
              <a:defRPr sz="3200">
                <a:latin typeface="Tw Cen MT" panose="020B0602020104020603" pitchFamily="34" charset="0"/>
              </a:defRPr>
            </a:lvl1pPr>
          </a:lstStyle>
          <a:p>
            <a:r>
              <a:rPr lang="en-US"/>
              <a:t>Side-Title…</a:t>
            </a:r>
          </a:p>
        </p:txBody>
      </p:sp>
      <p:sp>
        <p:nvSpPr>
          <p:cNvPr id="5" name="Text Placeholder 3">
            <a:extLst>
              <a:ext uri="{FF2B5EF4-FFF2-40B4-BE49-F238E27FC236}">
                <a16:creationId xmlns:a16="http://schemas.microsoft.com/office/drawing/2014/main" id="{AC3FC954-370F-309A-8769-779BA1481A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0DB995C2-CD62-B439-C602-100E03ADD441}"/>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7" name="Content Placeholder 2">
            <a:extLst>
              <a:ext uri="{FF2B5EF4-FFF2-40B4-BE49-F238E27FC236}">
                <a16:creationId xmlns:a16="http://schemas.microsoft.com/office/drawing/2014/main" id="{AB17688C-5EA5-57BF-624D-F1623615051A}"/>
              </a:ext>
            </a:extLst>
          </p:cNvPr>
          <p:cNvSpPr>
            <a:spLocks noGrp="1"/>
          </p:cNvSpPr>
          <p:nvPr>
            <p:ph idx="1" hasCustomPrompt="1"/>
          </p:nvPr>
        </p:nvSpPr>
        <p:spPr>
          <a:xfrm>
            <a:off x="5183188" y="987425"/>
            <a:ext cx="6172200" cy="4873625"/>
          </a:xfrm>
          <a:prstGeom prst="rect">
            <a:avLst/>
          </a:prstGeom>
        </p:spPr>
        <p:txBody>
          <a:bodyPr/>
          <a:lstStyle>
            <a:lvl1pPr marL="0" indent="0">
              <a:buNone/>
              <a:defRPr sz="3200" b="1">
                <a:solidFill>
                  <a:srgbClr val="009193"/>
                </a:solidFill>
                <a:latin typeface="Tw Cen MT" panose="020B0602020104020603" pitchFamily="34" charset="0"/>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TITLE…</a:t>
            </a:r>
          </a:p>
          <a:p>
            <a:pPr lvl="1"/>
            <a:r>
              <a:rPr lang="en-US"/>
              <a:t>Subtitle…</a:t>
            </a:r>
          </a:p>
          <a:p>
            <a:pPr lvl="2"/>
            <a:r>
              <a:rPr lang="en-US"/>
              <a:t>Third level</a:t>
            </a:r>
          </a:p>
          <a:p>
            <a:pPr lvl="3"/>
            <a:r>
              <a:rPr lang="en-US"/>
              <a:t>Fourth level</a:t>
            </a:r>
          </a:p>
          <a:p>
            <a:pPr lvl="4"/>
            <a:r>
              <a:rPr lang="en-US"/>
              <a:t>Fifth level</a:t>
            </a:r>
          </a:p>
        </p:txBody>
      </p:sp>
      <p:sp>
        <p:nvSpPr>
          <p:cNvPr id="8" name="Footer Placeholder 5">
            <a:extLst>
              <a:ext uri="{FF2B5EF4-FFF2-40B4-BE49-F238E27FC236}">
                <a16:creationId xmlns:a16="http://schemas.microsoft.com/office/drawing/2014/main" id="{E7B6F288-414E-8F29-CE18-6DB2DF244A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6">
            <a:extLst>
              <a:ext uri="{FF2B5EF4-FFF2-40B4-BE49-F238E27FC236}">
                <a16:creationId xmlns:a16="http://schemas.microsoft.com/office/drawing/2014/main" id="{FDF2FCD8-F6EF-304C-932A-9890B1E8ABE5}"/>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145929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0E931-700B-FF46-A784-FC25B1FB94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DF9D9F-62D0-1540-91A1-CB0FB9895F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1390B-9D34-DB42-8C06-9D9240A8DB25}"/>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5" name="Footer Placeholder 4">
            <a:extLst>
              <a:ext uri="{FF2B5EF4-FFF2-40B4-BE49-F238E27FC236}">
                <a16:creationId xmlns:a16="http://schemas.microsoft.com/office/drawing/2014/main" id="{8A0E1EB1-B389-CF49-82BA-8148988F13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2EA5DC-644C-1A4C-A310-B9B2A9171762}"/>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pic>
        <p:nvPicPr>
          <p:cNvPr id="7" name="Content Placeholder 4" descr="A picture containing chart&#10;&#10;Description automatically generated">
            <a:extLst>
              <a:ext uri="{FF2B5EF4-FFF2-40B4-BE49-F238E27FC236}">
                <a16:creationId xmlns:a16="http://schemas.microsoft.com/office/drawing/2014/main" id="{F3BD3716-CC4A-B947-9F3F-BDCDB43114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84E8B003-2DBB-E042-99A2-E67BB546F47A}"/>
              </a:ext>
            </a:extLst>
          </p:cNvPr>
          <p:cNvPicPr>
            <a:picLocks noChangeAspect="1"/>
          </p:cNvPicPr>
          <p:nvPr userDrawn="1"/>
        </p:nvPicPr>
        <p:blipFill>
          <a:blip r:embed="rId3"/>
          <a:stretch>
            <a:fillRect/>
          </a:stretch>
        </p:blipFill>
        <p:spPr>
          <a:xfrm>
            <a:off x="1911927" y="-144870"/>
            <a:ext cx="3237397" cy="1718854"/>
          </a:xfrm>
          <a:prstGeom prst="rect">
            <a:avLst/>
          </a:prstGeom>
        </p:spPr>
      </p:pic>
      <p:pic>
        <p:nvPicPr>
          <p:cNvPr id="9" name="Picture 8" descr="Text&#10;&#10;Description automatically generated">
            <a:extLst>
              <a:ext uri="{FF2B5EF4-FFF2-40B4-BE49-F238E27FC236}">
                <a16:creationId xmlns:a16="http://schemas.microsoft.com/office/drawing/2014/main" id="{1FD482D7-8B1F-EA43-A56F-14E20CB82200}"/>
              </a:ext>
            </a:extLst>
          </p:cNvPr>
          <p:cNvPicPr>
            <a:picLocks noChangeAspect="1"/>
          </p:cNvPicPr>
          <p:nvPr userDrawn="1"/>
        </p:nvPicPr>
        <p:blipFill>
          <a:blip r:embed="rId4"/>
          <a:stretch>
            <a:fillRect/>
          </a:stretch>
        </p:blipFill>
        <p:spPr>
          <a:xfrm>
            <a:off x="4602667" y="-8231"/>
            <a:ext cx="1313224" cy="1253076"/>
          </a:xfrm>
          <a:prstGeom prst="rect">
            <a:avLst/>
          </a:prstGeom>
        </p:spPr>
      </p:pic>
      <p:sp>
        <p:nvSpPr>
          <p:cNvPr id="10" name="Title 1">
            <a:extLst>
              <a:ext uri="{FF2B5EF4-FFF2-40B4-BE49-F238E27FC236}">
                <a16:creationId xmlns:a16="http://schemas.microsoft.com/office/drawing/2014/main" id="{41FB20C3-78A0-CC4B-A12E-3588270253F5}"/>
              </a:ext>
            </a:extLst>
          </p:cNvPr>
          <p:cNvSpPr txBox="1">
            <a:spLocks/>
          </p:cNvSpPr>
          <p:nvPr userDrawn="1"/>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rgbClr val="009193"/>
                </a:solidFill>
                <a:latin typeface="Tw Cen MT" panose="020B0602020104020603" pitchFamily="34" charset="0"/>
              </a:rPr>
              <a:t>THANK YOU</a:t>
            </a:r>
          </a:p>
        </p:txBody>
      </p:sp>
    </p:spTree>
    <p:extLst>
      <p:ext uri="{BB962C8B-B14F-4D97-AF65-F5344CB8AC3E}">
        <p14:creationId xmlns:p14="http://schemas.microsoft.com/office/powerpoint/2010/main" val="393392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1647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52E9D50B-9688-6B45-BB2A-6E6FF04D4ADA}"/>
              </a:ext>
            </a:extLst>
          </p:cNvPr>
          <p:cNvSpPr txBox="1">
            <a:spLocks/>
          </p:cNvSpPr>
          <p:nvPr userDrawn="1"/>
        </p:nvSpPr>
        <p:spPr>
          <a:xfrm>
            <a:off x="798257" y="468587"/>
            <a:ext cx="10014206" cy="74097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350" b="0" i="0" kern="1200" cap="all" spc="100" baseline="0">
                <a:solidFill>
                  <a:schemeClr val="tx2"/>
                </a:solidFill>
                <a:latin typeface="Impact" panose="020B0806030902050204" pitchFamily="34" charset="0"/>
                <a:ea typeface="+mj-ea"/>
                <a:cs typeface="Arial Narrow" panose="020B0604020202020204" pitchFamily="34" charset="0"/>
              </a:defRPr>
            </a:lvl1pPr>
          </a:lstStyle>
          <a:p>
            <a:r>
              <a:rPr lang="fr-FR" dirty="0"/>
              <a:t>WHY IS IT IMPORTANT?</a:t>
            </a:r>
          </a:p>
        </p:txBody>
      </p:sp>
      <p:sp>
        <p:nvSpPr>
          <p:cNvPr id="15" name="Text Placeholder 6"/>
          <p:cNvSpPr>
            <a:spLocks noGrp="1"/>
          </p:cNvSpPr>
          <p:nvPr>
            <p:ph type="body" sz="quarter" idx="10"/>
          </p:nvPr>
        </p:nvSpPr>
        <p:spPr>
          <a:xfrm>
            <a:off x="812799" y="1565692"/>
            <a:ext cx="9747251" cy="1577558"/>
          </a:xfrm>
          <a:prstGeom prst="rect">
            <a:avLst/>
          </a:prstGeom>
        </p:spPr>
        <p:txBody>
          <a:bodyPr lIns="0" tIns="0" rIns="0" bIns="0"/>
          <a:lstStyle>
            <a:lvl1pPr marL="0" indent="0">
              <a:buNone/>
              <a:defRPr sz="2000" b="0">
                <a:latin typeface="Arial Narrow" panose="020B0606020202030204" pitchFamily="34" charset="0"/>
              </a:defRPr>
            </a:lvl1pPr>
            <a:lvl2pPr marL="457200" indent="0">
              <a:buNone/>
              <a:defRPr sz="2000" b="0">
                <a:latin typeface="Arial Narrow" panose="020B0606020202030204" pitchFamily="34" charset="0"/>
              </a:defRPr>
            </a:lvl2pPr>
            <a:lvl3pPr>
              <a:defRPr sz="2000" b="0">
                <a:latin typeface="Arial Narrow" panose="020B0606020202030204" pitchFamily="34" charset="0"/>
              </a:defRPr>
            </a:lvl3pPr>
          </a:lstStyle>
          <a:p>
            <a:pPr lvl="0"/>
            <a:r>
              <a:rPr lang="en-US" dirty="0"/>
              <a:t>Edit Master text styles</a:t>
            </a:r>
          </a:p>
        </p:txBody>
      </p:sp>
    </p:spTree>
    <p:extLst>
      <p:ext uri="{BB962C8B-B14F-4D97-AF65-F5344CB8AC3E}">
        <p14:creationId xmlns:p14="http://schemas.microsoft.com/office/powerpoint/2010/main" val="130289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253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DC681CC-EB36-7506-5B70-412A1199A07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Shape, square&#10;&#10;Description automatically generated">
            <a:extLst>
              <a:ext uri="{FF2B5EF4-FFF2-40B4-BE49-F238E27FC236}">
                <a16:creationId xmlns:a16="http://schemas.microsoft.com/office/drawing/2014/main" id="{6F4FD22D-266C-6920-E2EF-2FE704A9717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Date Placeholder 3">
            <a:extLst>
              <a:ext uri="{FF2B5EF4-FFF2-40B4-BE49-F238E27FC236}">
                <a16:creationId xmlns:a16="http://schemas.microsoft.com/office/drawing/2014/main" id="{90AD6507-1AEC-0337-4E3D-A1C09698D3F8}"/>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7" name="Footer Placeholder 4">
            <a:extLst>
              <a:ext uri="{FF2B5EF4-FFF2-40B4-BE49-F238E27FC236}">
                <a16:creationId xmlns:a16="http://schemas.microsoft.com/office/drawing/2014/main" id="{AE5F4D83-1D4B-5A72-F08B-C83A4D9F3E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5B62311C-13E9-1C2D-5430-1924841248F6}"/>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cxnSp>
        <p:nvCxnSpPr>
          <p:cNvPr id="9" name="Straight Connector 8">
            <a:extLst>
              <a:ext uri="{FF2B5EF4-FFF2-40B4-BE49-F238E27FC236}">
                <a16:creationId xmlns:a16="http://schemas.microsoft.com/office/drawing/2014/main" id="{15ACBDFC-8078-76C7-5035-B133A9F26B8C}"/>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32047E35-78DD-80E6-674C-16A82839F8BC}"/>
              </a:ext>
            </a:extLst>
          </p:cNvPr>
          <p:cNvPicPr>
            <a:picLocks noChangeAspect="1"/>
          </p:cNvPicPr>
          <p:nvPr userDrawn="1"/>
        </p:nvPicPr>
        <p:blipFill>
          <a:blip r:embed="rId4"/>
          <a:stretch>
            <a:fillRect/>
          </a:stretch>
        </p:blipFill>
        <p:spPr>
          <a:xfrm>
            <a:off x="7784129" y="-210215"/>
            <a:ext cx="3237397" cy="17188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DE8732F7-31C9-B71A-207D-00D92CF3F7AD}"/>
              </a:ext>
            </a:extLst>
          </p:cNvPr>
          <p:cNvPicPr>
            <a:picLocks noChangeAspect="1"/>
          </p:cNvPicPr>
          <p:nvPr userDrawn="1"/>
        </p:nvPicPr>
        <p:blipFill rotWithShape="1">
          <a:blip r:embed="rId5"/>
          <a:srcRect l="37085" t="57282" r="21689"/>
          <a:stretch/>
        </p:blipFill>
        <p:spPr>
          <a:xfrm>
            <a:off x="3503234" y="5599791"/>
            <a:ext cx="5185531" cy="793298"/>
          </a:xfrm>
          <a:prstGeom prst="rect">
            <a:avLst/>
          </a:prstGeom>
        </p:spPr>
      </p:pic>
      <p:pic>
        <p:nvPicPr>
          <p:cNvPr id="12" name="Picture 11" descr="Text&#10;&#10;Description automatically generated">
            <a:extLst>
              <a:ext uri="{FF2B5EF4-FFF2-40B4-BE49-F238E27FC236}">
                <a16:creationId xmlns:a16="http://schemas.microsoft.com/office/drawing/2014/main" id="{DE941E4E-CA5F-1F82-EBE5-AA0864407E3D}"/>
              </a:ext>
            </a:extLst>
          </p:cNvPr>
          <p:cNvPicPr>
            <a:picLocks noChangeAspect="1"/>
          </p:cNvPicPr>
          <p:nvPr userDrawn="1"/>
        </p:nvPicPr>
        <p:blipFill>
          <a:blip r:embed="rId6"/>
          <a:stretch>
            <a:fillRect/>
          </a:stretch>
        </p:blipFill>
        <p:spPr>
          <a:xfrm>
            <a:off x="10668000" y="-5354"/>
            <a:ext cx="1313224" cy="1253076"/>
          </a:xfrm>
          <a:prstGeom prst="rect">
            <a:avLst/>
          </a:prstGeom>
        </p:spPr>
      </p:pic>
    </p:spTree>
    <p:extLst>
      <p:ext uri="{BB962C8B-B14F-4D97-AF65-F5344CB8AC3E}">
        <p14:creationId xmlns:p14="http://schemas.microsoft.com/office/powerpoint/2010/main" val="382884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20" name="Footer Placeholder 4">
            <a:extLst>
              <a:ext uri="{FF2B5EF4-FFF2-40B4-BE49-F238E27FC236}">
                <a16:creationId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
        <p:nvSpPr>
          <p:cNvPr id="22" name="Title 1">
            <a:extLst>
              <a:ext uri="{FF2B5EF4-FFF2-40B4-BE49-F238E27FC236}">
                <a16:creationId xmlns:a16="http://schemas.microsoft.com/office/drawing/2014/main" id="{7FEB027A-B0FC-8535-7518-43C841A01172}"/>
              </a:ext>
            </a:extLst>
          </p:cNvPr>
          <p:cNvSpPr txBox="1">
            <a:spLocks/>
          </p:cNvSpPr>
          <p:nvPr userDrawn="1"/>
        </p:nvSpPr>
        <p:spPr>
          <a:xfrm>
            <a:off x="3385335" y="2603005"/>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rgbClr val="009193"/>
                </a:solidFill>
                <a:latin typeface="Tw Cen MT" panose="020B0602020104020603" pitchFamily="34" charset="0"/>
              </a:rPr>
              <a:t>TITLE 3 </a:t>
            </a:r>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a16="http://schemas.microsoft.com/office/drawing/2014/main" id="{EF250FCB-2F13-D971-DCC0-6C2E779F2508}"/>
              </a:ext>
            </a:extLst>
          </p:cNvPr>
          <p:cNvPicPr>
            <a:picLocks noChangeAspect="1"/>
          </p:cNvPicPr>
          <p:nvPr userDrawn="1"/>
        </p:nvPicPr>
        <p:blipFill>
          <a:blip r:embed="rId2"/>
          <a:stretch>
            <a:fillRect/>
          </a:stretch>
        </p:blipFill>
        <p:spPr>
          <a:xfrm>
            <a:off x="0" y="-114680"/>
            <a:ext cx="3237397" cy="1718854"/>
          </a:xfrm>
          <a:prstGeom prst="rect">
            <a:avLst/>
          </a:prstGeom>
        </p:spPr>
      </p:pic>
      <p:sp>
        <p:nvSpPr>
          <p:cNvPr id="25" name="Subtitle 2">
            <a:extLst>
              <a:ext uri="{FF2B5EF4-FFF2-40B4-BE49-F238E27FC236}">
                <a16:creationId xmlns:a16="http://schemas.microsoft.com/office/drawing/2014/main" id="{46F5D62D-6E9E-7884-B2A5-073AE38C7C6A}"/>
              </a:ext>
            </a:extLst>
          </p:cNvPr>
          <p:cNvSpPr txBox="1">
            <a:spLocks/>
          </p:cNvSpPr>
          <p:nvPr userDrawn="1"/>
        </p:nvSpPr>
        <p:spPr>
          <a:xfrm>
            <a:off x="4125484" y="4192899"/>
            <a:ext cx="5514975" cy="624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a:solidFill>
                  <a:schemeClr val="bg1"/>
                </a:solidFill>
              </a:rPr>
              <a:t>Subtitle</a:t>
            </a:r>
          </a:p>
        </p:txBody>
      </p:sp>
      <p:pic>
        <p:nvPicPr>
          <p:cNvPr id="26" name="Picture 25" descr="A picture containing graphical user interface&#10;&#10;Description automatically generated">
            <a:extLst>
              <a:ext uri="{FF2B5EF4-FFF2-40B4-BE49-F238E27FC236}">
                <a16:creationId xmlns:a16="http://schemas.microsoft.com/office/drawing/2014/main" id="{7C141033-2E7C-6D7E-4A11-00DC9E97BDAC}"/>
              </a:ext>
            </a:extLst>
          </p:cNvPr>
          <p:cNvPicPr>
            <a:picLocks noChangeAspect="1"/>
          </p:cNvPicPr>
          <p:nvPr userDrawn="1"/>
        </p:nvPicPr>
        <p:blipFill rotWithShape="1">
          <a:blip r:embed="rId3"/>
          <a:srcRect l="37085" t="57282" r="21689"/>
          <a:stretch/>
        </p:blipFill>
        <p:spPr>
          <a:xfrm>
            <a:off x="3352269" y="6070056"/>
            <a:ext cx="5185531" cy="793298"/>
          </a:xfrm>
          <a:prstGeom prst="rect">
            <a:avLst/>
          </a:prstGeom>
        </p:spPr>
      </p:pic>
      <p:pic>
        <p:nvPicPr>
          <p:cNvPr id="27" name="Picture 26" descr="Text&#10;&#10;Description automatically generated">
            <a:extLst>
              <a:ext uri="{FF2B5EF4-FFF2-40B4-BE49-F238E27FC236}">
                <a16:creationId xmlns:a16="http://schemas.microsoft.com/office/drawing/2014/main" id="{DBC87122-DBB3-DF8A-8F77-04757603F77A}"/>
              </a:ext>
            </a:extLst>
          </p:cNvPr>
          <p:cNvPicPr>
            <a:picLocks noChangeAspect="1"/>
          </p:cNvPicPr>
          <p:nvPr userDrawn="1"/>
        </p:nvPicPr>
        <p:blipFill>
          <a:blip r:embed="rId4"/>
          <a:stretch>
            <a:fillRect/>
          </a:stretch>
        </p:blipFill>
        <p:spPr>
          <a:xfrm>
            <a:off x="2924788" y="136525"/>
            <a:ext cx="1313224" cy="1253076"/>
          </a:xfrm>
          <a:prstGeom prst="rect">
            <a:avLst/>
          </a:prstGeom>
        </p:spPr>
      </p:pic>
    </p:spTree>
    <p:extLst>
      <p:ext uri="{BB962C8B-B14F-4D97-AF65-F5344CB8AC3E}">
        <p14:creationId xmlns:p14="http://schemas.microsoft.com/office/powerpoint/2010/main" val="61249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DC681CC-EB36-7506-5B70-412A1199A07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a16="http://schemas.microsoft.com/office/drawing/2014/main" id="{5762901D-894F-2724-DFA9-55C9E9605E4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26886B70-85B3-BCCF-EDFB-7ABF0FA5730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11/15/2022</a:t>
            </a:fld>
            <a:endParaRPr lang="en-US"/>
          </a:p>
        </p:txBody>
      </p:sp>
      <p:sp>
        <p:nvSpPr>
          <p:cNvPr id="5" name="Footer Placeholder 4">
            <a:extLst>
              <a:ext uri="{FF2B5EF4-FFF2-40B4-BE49-F238E27FC236}">
                <a16:creationId xmlns:a16="http://schemas.microsoft.com/office/drawing/2014/main" id="{A579BBBD-4F80-0BC8-5BC0-241E83BD0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B8290C-5A8E-649A-D9CC-D95A83A82322}"/>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pPr/>
              <a:t>‹#›</a:t>
            </a:fld>
            <a:endParaRPr lang="en-US"/>
          </a:p>
        </p:txBody>
      </p:sp>
      <p:cxnSp>
        <p:nvCxnSpPr>
          <p:cNvPr id="7" name="Straight Connector 6">
            <a:extLst>
              <a:ext uri="{FF2B5EF4-FFF2-40B4-BE49-F238E27FC236}">
                <a16:creationId xmlns:a16="http://schemas.microsoft.com/office/drawing/2014/main" id="{6113497D-833E-080A-D74C-138B468F652A}"/>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graphical user interface&#10;&#10;Description automatically generated">
            <a:extLst>
              <a:ext uri="{FF2B5EF4-FFF2-40B4-BE49-F238E27FC236}">
                <a16:creationId xmlns:a16="http://schemas.microsoft.com/office/drawing/2014/main" id="{71729DED-3A58-D5C5-ED72-E91BB7F9B4E9}"/>
              </a:ext>
            </a:extLst>
          </p:cNvPr>
          <p:cNvPicPr>
            <a:picLocks noChangeAspect="1"/>
          </p:cNvPicPr>
          <p:nvPr userDrawn="1"/>
        </p:nvPicPr>
        <p:blipFill rotWithShape="1">
          <a:blip r:embed="rId4"/>
          <a:srcRect l="37085" t="57282" r="21689"/>
          <a:stretch/>
        </p:blipFill>
        <p:spPr>
          <a:xfrm>
            <a:off x="3352269" y="6070056"/>
            <a:ext cx="5185531" cy="793298"/>
          </a:xfrm>
          <a:prstGeom prst="rect">
            <a:avLst/>
          </a:prstGeom>
        </p:spPr>
      </p:pic>
    </p:spTree>
    <p:extLst>
      <p:ext uri="{BB962C8B-B14F-4D97-AF65-F5344CB8AC3E}">
        <p14:creationId xmlns:p14="http://schemas.microsoft.com/office/powerpoint/2010/main" val="317137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01D34FED-6882-FC40-B529-F584321E60FF}"/>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0D95E5-BAE6-77BC-3C1B-6DEFD9CEAAFF}"/>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3" name="Picture 12" descr="Shape&#10;&#10;Description automatically generated">
            <a:extLst>
              <a:ext uri="{FF2B5EF4-FFF2-40B4-BE49-F238E27FC236}">
                <a16:creationId xmlns:a16="http://schemas.microsoft.com/office/drawing/2014/main" id="{472E721D-0408-B337-3AAF-A39ED19072B3}"/>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a16="http://schemas.microsoft.com/office/drawing/2014/main" id="{D592FA2C-C178-0440-6831-01958213A396}"/>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F6DEB8E-DF6D-AB42-29EA-FACABA050216}"/>
              </a:ext>
            </a:extLst>
          </p:cNvPr>
          <p:cNvSpPr>
            <a:spLocks noGrp="1"/>
          </p:cNvSpPr>
          <p:nvPr>
            <p:ph type="title" hasCustomPrompt="1"/>
          </p:nvPr>
        </p:nvSpPr>
        <p:spPr>
          <a:xfrm>
            <a:off x="831850" y="1709738"/>
            <a:ext cx="10515600" cy="2852737"/>
          </a:xfrm>
        </p:spPr>
        <p:txBody>
          <a:bodyPr anchor="b"/>
          <a:lstStyle>
            <a:lvl1pPr>
              <a:defRPr sz="6000">
                <a:latin typeface="Tw Cen MT" panose="020B0602020104020603" pitchFamily="34" charset="0"/>
              </a:defRPr>
            </a:lvl1pPr>
          </a:lstStyle>
          <a:p>
            <a:r>
              <a:rPr lang="en-US"/>
              <a:t>TITLE 5</a:t>
            </a:r>
          </a:p>
        </p:txBody>
      </p:sp>
      <p:sp>
        <p:nvSpPr>
          <p:cNvPr id="5" name="Text Placeholder 2">
            <a:extLst>
              <a:ext uri="{FF2B5EF4-FFF2-40B4-BE49-F238E27FC236}">
                <a16:creationId xmlns:a16="http://schemas.microsoft.com/office/drawing/2014/main" id="{14635D07-84F7-846C-104E-D605DC54D7C6}"/>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a:t>
            </a:r>
          </a:p>
        </p:txBody>
      </p:sp>
      <p:sp>
        <p:nvSpPr>
          <p:cNvPr id="6" name="Date Placeholder 3">
            <a:extLst>
              <a:ext uri="{FF2B5EF4-FFF2-40B4-BE49-F238E27FC236}">
                <a16:creationId xmlns:a16="http://schemas.microsoft.com/office/drawing/2014/main" id="{03889816-F6AB-B5AE-46A9-C591BB306CC1}"/>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C5FC96DF-513F-5E44-9E83-2557597DE907}" type="datetimeFigureOut">
              <a:rPr lang="en-US" smtClean="0"/>
              <a:pPr/>
              <a:t>11/15/2022</a:t>
            </a:fld>
            <a:endParaRPr lang="en-US"/>
          </a:p>
        </p:txBody>
      </p:sp>
      <p:sp>
        <p:nvSpPr>
          <p:cNvPr id="7" name="Footer Placeholder 4">
            <a:extLst>
              <a:ext uri="{FF2B5EF4-FFF2-40B4-BE49-F238E27FC236}">
                <a16:creationId xmlns:a16="http://schemas.microsoft.com/office/drawing/2014/main" id="{48C354F4-6421-865D-1B75-9694C9344852}"/>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a:p>
        </p:txBody>
      </p:sp>
      <p:sp>
        <p:nvSpPr>
          <p:cNvPr id="8" name="Slide Number Placeholder 5">
            <a:extLst>
              <a:ext uri="{FF2B5EF4-FFF2-40B4-BE49-F238E27FC236}">
                <a16:creationId xmlns:a16="http://schemas.microsoft.com/office/drawing/2014/main" id="{12103AEA-C836-BB70-65E4-9FD48868CB0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4C9A67BC-DD03-FF45-A387-D007E712BE67}" type="slidenum">
              <a:rPr lang="en-US" smtClean="0"/>
              <a:pPr/>
              <a:t>‹#›</a:t>
            </a:fld>
            <a:endParaRPr lang="en-US"/>
          </a:p>
        </p:txBody>
      </p:sp>
    </p:spTree>
    <p:extLst>
      <p:ext uri="{BB962C8B-B14F-4D97-AF65-F5344CB8AC3E}">
        <p14:creationId xmlns:p14="http://schemas.microsoft.com/office/powerpoint/2010/main" val="18616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891626-B5B4-2C88-AE25-F2123CE54788}"/>
              </a:ext>
            </a:extLst>
          </p:cNvPr>
          <p:cNvSpPr>
            <a:spLocks noGrp="1"/>
          </p:cNvSpPr>
          <p:nvPr>
            <p:ph type="title" hasCustomPrompt="1"/>
          </p:nvPr>
        </p:nvSpPr>
        <p:spPr>
          <a:xfrm>
            <a:off x="838200" y="148373"/>
            <a:ext cx="9798114" cy="1325563"/>
          </a:xfrm>
        </p:spPr>
        <p:txBody>
          <a:bodyPr>
            <a:normAutofit/>
          </a:bodyPr>
          <a:lstStyle>
            <a:lvl1pPr>
              <a:defRPr sz="4000" b="1">
                <a:solidFill>
                  <a:srgbClr val="009193"/>
                </a:solidFill>
                <a:latin typeface="Tw Cen MT" panose="020B0602020104020603" pitchFamily="34" charset="0"/>
              </a:defRPr>
            </a:lvl1pPr>
          </a:lstStyle>
          <a:p>
            <a:r>
              <a:rPr lang="en-US"/>
              <a:t>TITLE…</a:t>
            </a:r>
          </a:p>
        </p:txBody>
      </p:sp>
      <p:sp>
        <p:nvSpPr>
          <p:cNvPr id="10" name="Content Placeholder 2">
            <a:extLst>
              <a:ext uri="{FF2B5EF4-FFF2-40B4-BE49-F238E27FC236}">
                <a16:creationId xmlns:a16="http://schemas.microsoft.com/office/drawing/2014/main" id="{551C6435-F65D-F48F-F83E-714453ACC7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1AF1ED15-D78C-3100-631E-237B97DCE921}"/>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15" name="Footer Placeholder 4">
            <a:extLst>
              <a:ext uri="{FF2B5EF4-FFF2-40B4-BE49-F238E27FC236}">
                <a16:creationId xmlns:a16="http://schemas.microsoft.com/office/drawing/2014/main" id="{6E4EBCE2-FFCB-5B64-00EE-C0513FEAF4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6" name="Slide Number Placeholder 5">
            <a:extLst>
              <a:ext uri="{FF2B5EF4-FFF2-40B4-BE49-F238E27FC236}">
                <a16:creationId xmlns:a16="http://schemas.microsoft.com/office/drawing/2014/main" id="{964DEF3E-9B1C-1E86-408F-8BC5DBD40E08}"/>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31661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5A6E-AB09-46B5-90C9-B5434B8D6B0D}"/>
              </a:ext>
            </a:extLst>
          </p:cNvPr>
          <p:cNvSpPr>
            <a:spLocks noGrp="1"/>
          </p:cNvSpPr>
          <p:nvPr>
            <p:ph type="title" hasCustomPrompt="1"/>
          </p:nvPr>
        </p:nvSpPr>
        <p:spPr>
          <a:xfrm>
            <a:off x="112615" y="240307"/>
            <a:ext cx="10515600" cy="1325563"/>
          </a:xfrm>
        </p:spPr>
        <p:txBody>
          <a:bodyPr/>
          <a:lstStyle>
            <a:lvl1pPr>
              <a:defRPr>
                <a:latin typeface="Tw Cen MT" panose="020B0602020104020603" pitchFamily="34" charset="0"/>
              </a:defRPr>
            </a:lvl1pPr>
          </a:lstStyle>
          <a:p>
            <a:r>
              <a:rPr lang="en-US"/>
              <a:t>TITLE…</a:t>
            </a:r>
            <a:endParaRPr lang="en-GB"/>
          </a:p>
        </p:txBody>
      </p:sp>
      <p:sp>
        <p:nvSpPr>
          <p:cNvPr id="3" name="Date Placeholder 2">
            <a:extLst>
              <a:ext uri="{FF2B5EF4-FFF2-40B4-BE49-F238E27FC236}">
                <a16:creationId xmlns:a16="http://schemas.microsoft.com/office/drawing/2014/main" id="{118CF4B5-D781-420A-9FE4-77F957207190}"/>
              </a:ext>
            </a:extLst>
          </p:cNvPr>
          <p:cNvSpPr>
            <a:spLocks noGrp="1"/>
          </p:cNvSpPr>
          <p:nvPr>
            <p:ph type="dt" sz="half" idx="10"/>
          </p:nvPr>
        </p:nvSpPr>
        <p:spPr/>
        <p:txBody>
          <a:bodyPr/>
          <a:lstStyle/>
          <a:p>
            <a:fld id="{C5FC96DF-513F-5E44-9E83-2557597DE907}" type="datetimeFigureOut">
              <a:rPr lang="en-US" smtClean="0"/>
              <a:t>11/15/2022</a:t>
            </a:fld>
            <a:endParaRPr lang="en-US"/>
          </a:p>
        </p:txBody>
      </p:sp>
      <p:sp>
        <p:nvSpPr>
          <p:cNvPr id="4" name="Footer Placeholder 3">
            <a:extLst>
              <a:ext uri="{FF2B5EF4-FFF2-40B4-BE49-F238E27FC236}">
                <a16:creationId xmlns:a16="http://schemas.microsoft.com/office/drawing/2014/main" id="{CF018388-3E4F-4CD5-A7FF-ECA8F4C65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76298-BBA0-4815-AED8-AE104DDD98F9}"/>
              </a:ext>
            </a:extLst>
          </p:cNvPr>
          <p:cNvSpPr>
            <a:spLocks noGrp="1"/>
          </p:cNvSpPr>
          <p:nvPr>
            <p:ph type="sldNum" sz="quarter" idx="12"/>
          </p:nvPr>
        </p:nvSpPr>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21877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0AA9534C-8B93-8455-E0A8-B6D972A2FC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D4ADC6A7-5413-41D4-1870-B3CCFAC1B846}"/>
              </a:ext>
            </a:extLst>
          </p:cNvPr>
          <p:cNvSpPr>
            <a:spLocks noGrp="1"/>
          </p:cNvSpPr>
          <p:nvPr>
            <p:ph type="title" hasCustomPrompt="1"/>
          </p:nvPr>
        </p:nvSpPr>
        <p:spPr>
          <a:xfrm>
            <a:off x="2053575" y="136525"/>
            <a:ext cx="9798114" cy="1325563"/>
          </a:xfrm>
        </p:spPr>
        <p:txBody>
          <a:bodyPr>
            <a:normAutofit/>
          </a:bodyPr>
          <a:lstStyle>
            <a:lvl1pPr>
              <a:defRPr sz="4000" b="1">
                <a:solidFill>
                  <a:srgbClr val="009193"/>
                </a:solidFill>
                <a:latin typeface="Tw Cen MT" panose="020B0602020104020603" pitchFamily="34" charset="0"/>
              </a:defRPr>
            </a:lvl1pPr>
          </a:lstStyle>
          <a:p>
            <a:r>
              <a:rPr lang="en-US"/>
              <a:t>TITLE…</a:t>
            </a:r>
          </a:p>
        </p:txBody>
      </p:sp>
      <p:sp>
        <p:nvSpPr>
          <p:cNvPr id="5" name="Content Placeholder 2">
            <a:extLst>
              <a:ext uri="{FF2B5EF4-FFF2-40B4-BE49-F238E27FC236}">
                <a16:creationId xmlns:a16="http://schemas.microsoft.com/office/drawing/2014/main" id="{360883C1-6F5D-CF2D-B9C6-54DCC541A9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10BFCD2-F8EA-EF92-6057-EDB6A0AF50DC}"/>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7" name="Footer Placeholder 4">
            <a:extLst>
              <a:ext uri="{FF2B5EF4-FFF2-40B4-BE49-F238E27FC236}">
                <a16:creationId xmlns:a16="http://schemas.microsoft.com/office/drawing/2014/main" id="{3CEE65CE-EBF1-5E8A-D21E-6D4273B717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a:extLst>
              <a:ext uri="{FF2B5EF4-FFF2-40B4-BE49-F238E27FC236}">
                <a16:creationId xmlns:a16="http://schemas.microsoft.com/office/drawing/2014/main" id="{D8C6EF7F-EAE4-7D20-D0D7-FB53507D18C2}"/>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29430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7BB8C625-D69A-5E42-CFF0-7ED4D4BB08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F096200-4DDB-1FC4-1DAD-5C296B26759F}"/>
              </a:ext>
            </a:extLst>
          </p:cNvPr>
          <p:cNvSpPr>
            <a:spLocks noGrp="1"/>
          </p:cNvSpPr>
          <p:nvPr>
            <p:ph type="title" hasCustomPrompt="1"/>
          </p:nvPr>
        </p:nvSpPr>
        <p:spPr>
          <a:xfrm>
            <a:off x="1995792" y="18255"/>
            <a:ext cx="6157608" cy="1325563"/>
          </a:xfrm>
        </p:spPr>
        <p:txBody>
          <a:bodyPr/>
          <a:lstStyle>
            <a:lvl1pPr>
              <a:defRPr b="1">
                <a:latin typeface="Tw Cen MT" panose="020B0602020104020603" pitchFamily="34" charset="0"/>
              </a:defRPr>
            </a:lvl1pPr>
          </a:lstStyle>
          <a:p>
            <a:r>
              <a:rPr lang="en-US"/>
              <a:t>TITLE…</a:t>
            </a:r>
          </a:p>
        </p:txBody>
      </p:sp>
      <p:sp>
        <p:nvSpPr>
          <p:cNvPr id="5" name="Content Placeholder 2">
            <a:extLst>
              <a:ext uri="{FF2B5EF4-FFF2-40B4-BE49-F238E27FC236}">
                <a16:creationId xmlns:a16="http://schemas.microsoft.com/office/drawing/2014/main" id="{36358D52-2935-F906-0477-E0AB6EAEC4B6}"/>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6" name="Content Placeholder 3">
            <a:extLst>
              <a:ext uri="{FF2B5EF4-FFF2-40B4-BE49-F238E27FC236}">
                <a16:creationId xmlns:a16="http://schemas.microsoft.com/office/drawing/2014/main" id="{8096295F-7499-B244-6FBA-597921C8FABA}"/>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7435A3CB-73E1-5C7D-F8AF-A96CE2CBDFCF}"/>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11/15/2022</a:t>
            </a:fld>
            <a:endParaRPr lang="en-US"/>
          </a:p>
        </p:txBody>
      </p:sp>
      <p:sp>
        <p:nvSpPr>
          <p:cNvPr id="8" name="Footer Placeholder 5">
            <a:extLst>
              <a:ext uri="{FF2B5EF4-FFF2-40B4-BE49-F238E27FC236}">
                <a16:creationId xmlns:a16="http://schemas.microsoft.com/office/drawing/2014/main" id="{B6F90FAF-A071-162C-3CE9-CE914A2880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6">
            <a:extLst>
              <a:ext uri="{FF2B5EF4-FFF2-40B4-BE49-F238E27FC236}">
                <a16:creationId xmlns:a16="http://schemas.microsoft.com/office/drawing/2014/main" id="{AA22DE04-B4E9-D76B-921A-23F52BC29284}"/>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a:t>
            </a:fld>
            <a:endParaRPr lang="en-US"/>
          </a:p>
        </p:txBody>
      </p:sp>
    </p:spTree>
    <p:extLst>
      <p:ext uri="{BB962C8B-B14F-4D97-AF65-F5344CB8AC3E}">
        <p14:creationId xmlns:p14="http://schemas.microsoft.com/office/powerpoint/2010/main" val="24841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6F326-490A-5841-8742-5FB15826D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D985933D-6CD3-A14F-A0A7-D4663CEB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07E6E-57AE-EA4C-967E-119F5AA37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96DF-513F-5E44-9E83-2557597DE907}" type="datetimeFigureOut">
              <a:rPr lang="en-US" smtClean="0"/>
              <a:t>11/15/2022</a:t>
            </a:fld>
            <a:endParaRPr lang="en-US"/>
          </a:p>
        </p:txBody>
      </p:sp>
      <p:sp>
        <p:nvSpPr>
          <p:cNvPr id="5" name="Footer Placeholder 4">
            <a:extLst>
              <a:ext uri="{FF2B5EF4-FFF2-40B4-BE49-F238E27FC236}">
                <a16:creationId xmlns:a16="http://schemas.microsoft.com/office/drawing/2014/main" id="{46DFEC00-6437-774F-AD44-A4F06042D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9B6F4D-9188-9540-8287-CED16E2E3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A67BC-DD03-FF45-A387-D007E712BE67}" type="slidenum">
              <a:rPr lang="en-US" smtClean="0"/>
              <a:t>‹#›</a:t>
            </a:fld>
            <a:endParaRPr lang="en-US"/>
          </a:p>
        </p:txBody>
      </p:sp>
      <p:pic>
        <p:nvPicPr>
          <p:cNvPr id="7" name="Picture 6" descr="Chart&#10;&#10;Description automatically generated with low confidence">
            <a:extLst>
              <a:ext uri="{FF2B5EF4-FFF2-40B4-BE49-F238E27FC236}">
                <a16:creationId xmlns:a16="http://schemas.microsoft.com/office/drawing/2014/main" id="{CE394CBA-2848-40C8-BED7-0810754C9BAF}"/>
              </a:ext>
            </a:extLst>
          </p:cNvPr>
          <p:cNvPicPr>
            <a:picLocks noChangeAspect="1"/>
          </p:cNvPicPr>
          <p:nvPr userDrawn="1"/>
        </p:nvPicPr>
        <p:blipFill>
          <a:blip r:embed="rId19"/>
          <a:stretch>
            <a:fillRect/>
          </a:stretch>
        </p:blipFill>
        <p:spPr>
          <a:xfrm>
            <a:off x="0" y="0"/>
            <a:ext cx="12192000" cy="6858000"/>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363C5E02-7812-9674-F1E0-C97A931171EA}"/>
              </a:ext>
            </a:extLst>
          </p:cNvPr>
          <p:cNvPicPr>
            <a:picLocks noChangeAspect="1"/>
          </p:cNvPicPr>
          <p:nvPr userDrawn="1"/>
        </p:nvPicPr>
        <p:blipFill>
          <a:blip r:embed="rId20"/>
          <a:stretch>
            <a:fillRect/>
          </a:stretch>
        </p:blipFill>
        <p:spPr>
          <a:xfrm>
            <a:off x="762" y="428"/>
            <a:ext cx="12190476" cy="6857143"/>
          </a:xfrm>
          <a:prstGeom prst="rect">
            <a:avLst/>
          </a:prstGeom>
        </p:spPr>
      </p:pic>
    </p:spTree>
    <p:extLst>
      <p:ext uri="{BB962C8B-B14F-4D97-AF65-F5344CB8AC3E}">
        <p14:creationId xmlns:p14="http://schemas.microsoft.com/office/powerpoint/2010/main" val="415472452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65" r:id="rId4"/>
    <p:sldLayoutId id="2147483651" r:id="rId5"/>
    <p:sldLayoutId id="2147483666" r:id="rId6"/>
    <p:sldLayoutId id="2147483660" r:id="rId7"/>
    <p:sldLayoutId id="2147483650" r:id="rId8"/>
    <p:sldLayoutId id="2147483652" r:id="rId9"/>
    <p:sldLayoutId id="2147483662" r:id="rId10"/>
    <p:sldLayoutId id="2147483663" r:id="rId11"/>
    <p:sldLayoutId id="2147483664" r:id="rId12"/>
    <p:sldLayoutId id="2147483656" r:id="rId13"/>
    <p:sldLayoutId id="2147483659"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b="1" kern="1200">
          <a:solidFill>
            <a:srgbClr val="0091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hyperlink" Target="http://www.oecd.org/dac/evaluation/qualitystandards.pdf"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hyperlink" Target="http://www.oecd.org/dac/evaluation/dcdndep/41029845.pdf" TargetMode="External"/><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dreads.com/quotes/4172-if-they-can-get-you-asking-the-wrong-questions-they"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hyperlink" Target="https://www.oecd.org/development/evaluation/Criterios-evaluacion-ES.pdf" TargetMode="External"/><Relationship Id="rId3" Type="http://schemas.openxmlformats.org/officeDocument/2006/relationships/image" Target="../media/image45.jpeg"/><Relationship Id="rId7" Type="http://schemas.openxmlformats.org/officeDocument/2006/relationships/hyperlink" Target="https://www.oecd.org/dac/evaluation/OECD-DAC_Revised%20Evaluation%20Criteria_FINAL_RU.pdf" TargetMode="External"/><Relationship Id="rId12" Type="http://schemas.openxmlformats.org/officeDocument/2006/relationships/hyperlink" Target="https://www.oecd.org/dac/evaluation/Evaluation-Criteria-OECD%20DAC-Urdu%20-%20Final.pdf"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hyperlink" Target="https://www.oecd.org/fr/cad/evaluation/criteres-adaptees-evaluation-dec-2019.pdf" TargetMode="External"/><Relationship Id="rId11" Type="http://schemas.openxmlformats.org/officeDocument/2006/relationships/hyperlink" Target="https://www.oecd.org/dac/evaluation/OECD%20DAC%20Revised%20Evaluation%20Criteria%20Pashto%20Final.pdf" TargetMode="External"/><Relationship Id="rId5" Type="http://schemas.openxmlformats.org/officeDocument/2006/relationships/hyperlink" Target="https://www.oecd.org/dac/evaluation/revised-evaluation-criteria-chinese-2020.pdf" TargetMode="External"/><Relationship Id="rId10" Type="http://schemas.openxmlformats.org/officeDocument/2006/relationships/hyperlink" Target="https://www.oecd.org/dac/evaluation/OECD%20DAC%20Revised%20Evaluation%20Criteria%20Dari%20Final.pdf" TargetMode="External"/><Relationship Id="rId4" Type="http://schemas.openxmlformats.org/officeDocument/2006/relationships/hyperlink" Target="https://www.oecd.org/dac/evaluation/revised-evaluation-criteria-arabic-2021.pdf" TargetMode="External"/><Relationship Id="rId9" Type="http://schemas.openxmlformats.org/officeDocument/2006/relationships/hyperlink" Target="https://www.oecd.org/dac/evaluation/Betere%20Criteria%20voor%20Betere%20Evaluatie_Dutch.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fif"/><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s://sdgs.un.org/2030agenda" TargetMode="External"/><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7400"/>
            </a:gs>
            <a:gs pos="50000">
              <a:srgbClr val="FFCA82"/>
            </a:gs>
            <a:gs pos="87000">
              <a:srgbClr val="FFEBD1"/>
            </a:gs>
            <a:gs pos="68000">
              <a:srgbClr val="FFD8A2"/>
            </a:gs>
          </a:gsLst>
          <a:lin ang="10800000" scaled="1"/>
          <a:tileRect/>
        </a:gradFill>
        <a:effectLst/>
      </p:bgPr>
    </p:bg>
    <p:spTree>
      <p:nvGrpSpPr>
        <p:cNvPr id="1" name=""/>
        <p:cNvGrpSpPr/>
        <p:nvPr/>
      </p:nvGrpSpPr>
      <p:grpSpPr>
        <a:xfrm>
          <a:off x="0" y="0"/>
          <a:ext cx="0" cy="0"/>
          <a:chOff x="0" y="0"/>
          <a:chExt cx="0" cy="0"/>
        </a:xfrm>
      </p:grpSpPr>
      <p:pic>
        <p:nvPicPr>
          <p:cNvPr id="1026"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3978" t="7608" r="7815" b="38961"/>
          <a:stretch/>
        </p:blipFill>
        <p:spPr bwMode="auto">
          <a:xfrm>
            <a:off x="0" y="19823"/>
            <a:ext cx="12044363" cy="2659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Developing Software for OECD: Striving for Global Excellence With .Stat  Suite - Helm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841" y="4851189"/>
            <a:ext cx="2801909" cy="1522777"/>
          </a:xfrm>
          <a:prstGeom prst="rect">
            <a:avLst/>
          </a:prstGeom>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01066" y="3236244"/>
            <a:ext cx="8969317" cy="1130911"/>
          </a:xfrm>
          <a:prstGeom prst="rect">
            <a:avLst/>
          </a:prstGeom>
        </p:spPr>
        <p:txBody>
          <a:bodyP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GB" sz="4000" b="1" cap="all" dirty="0">
                <a:solidFill>
                  <a:srgbClr val="2D347A"/>
                </a:solidFill>
                <a:latin typeface="Calibri" panose="020F0502020204030204" pitchFamily="34" charset="0"/>
                <a:cs typeface="Calibri" panose="020F0502020204030204" pitchFamily="34" charset="0"/>
              </a:rPr>
              <a:t>Workshop: </a:t>
            </a:r>
          </a:p>
          <a:p>
            <a:pPr algn="ctr"/>
            <a:r>
              <a:rPr lang="en-GB" sz="4000" b="1" cap="all" dirty="0">
                <a:solidFill>
                  <a:srgbClr val="2D347A"/>
                </a:solidFill>
                <a:latin typeface="Calibri" panose="020F0502020204030204" pitchFamily="34" charset="0"/>
                <a:cs typeface="Calibri" panose="020F0502020204030204" pitchFamily="34" charset="0"/>
              </a:rPr>
              <a:t>What does good look like? </a:t>
            </a:r>
            <a:br>
              <a:rPr lang="en-GB" sz="4000" b="1" cap="all" dirty="0">
                <a:solidFill>
                  <a:srgbClr val="2D347A"/>
                </a:solidFill>
                <a:latin typeface="Calibri" panose="020F0502020204030204" pitchFamily="34" charset="0"/>
                <a:cs typeface="Calibri" panose="020F0502020204030204" pitchFamily="34" charset="0"/>
              </a:rPr>
            </a:br>
            <a:r>
              <a:rPr lang="en-GB" sz="3200" b="1" cap="all" dirty="0">
                <a:solidFill>
                  <a:srgbClr val="2D347A"/>
                </a:solidFill>
                <a:latin typeface="Calibri" panose="020F0502020204030204" pitchFamily="34" charset="0"/>
                <a:cs typeface="Calibri" panose="020F0502020204030204" pitchFamily="34" charset="0"/>
              </a:rPr>
              <a:t>Intro to Criteria &amp; USE</a:t>
            </a:r>
          </a:p>
          <a:p>
            <a:pPr algn="ctr"/>
            <a:r>
              <a:rPr lang="en-GB" sz="2400" b="1" cap="all" dirty="0">
                <a:solidFill>
                  <a:srgbClr val="2D347A"/>
                </a:solidFill>
                <a:latin typeface="Calibri" panose="020F0502020204030204" pitchFamily="34" charset="0"/>
                <a:cs typeface="Calibri" panose="020F0502020204030204" pitchFamily="34" charset="0"/>
              </a:rPr>
              <a:t>Megan </a:t>
            </a:r>
            <a:r>
              <a:rPr lang="en-GB" sz="2400" b="1" cap="all" dirty="0" err="1">
                <a:solidFill>
                  <a:srgbClr val="2D347A"/>
                </a:solidFill>
                <a:latin typeface="Calibri" panose="020F0502020204030204" pitchFamily="34" charset="0"/>
                <a:cs typeface="Calibri" panose="020F0502020204030204" pitchFamily="34" charset="0"/>
              </a:rPr>
              <a:t>kennedy-Chouane</a:t>
            </a:r>
            <a:r>
              <a:rPr lang="en-GB" sz="2400" b="1" cap="all" dirty="0">
                <a:solidFill>
                  <a:srgbClr val="2D347A"/>
                </a:solidFill>
                <a:latin typeface="Calibri" panose="020F0502020204030204" pitchFamily="34" charset="0"/>
                <a:cs typeface="Calibri" panose="020F0502020204030204" pitchFamily="34" charset="0"/>
              </a:rPr>
              <a:t> &amp; Jenna </a:t>
            </a:r>
            <a:r>
              <a:rPr lang="en-GB" sz="2400" b="1" cap="all" dirty="0" err="1">
                <a:solidFill>
                  <a:srgbClr val="2D347A"/>
                </a:solidFill>
                <a:latin typeface="Calibri" panose="020F0502020204030204" pitchFamily="34" charset="0"/>
                <a:cs typeface="Calibri" panose="020F0502020204030204" pitchFamily="34" charset="0"/>
              </a:rPr>
              <a:t>Smith-kouassi</a:t>
            </a:r>
            <a:endParaRPr lang="en-GB" sz="2400" b="1" cap="all" dirty="0">
              <a:solidFill>
                <a:srgbClr val="2D347A"/>
              </a:solidFill>
              <a:latin typeface="Calibri" panose="020F0502020204030204" pitchFamily="34" charset="0"/>
              <a:cs typeface="Calibri" panose="020F0502020204030204" pitchFamily="34" charset="0"/>
            </a:endParaRPr>
          </a:p>
        </p:txBody>
      </p:sp>
      <p:pic>
        <p:nvPicPr>
          <p:cNvPr id="7"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87" t="66904" r="91937" b="-144"/>
          <a:stretch/>
        </p:blipFill>
        <p:spPr bwMode="auto">
          <a:xfrm>
            <a:off x="-40614" y="3761227"/>
            <a:ext cx="2082774" cy="3096774"/>
          </a:xfrm>
          <a:prstGeom prst="rtTriangl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6331"/>
            <a:ext cx="10515600" cy="1325563"/>
          </a:xfrm>
        </p:spPr>
        <p:txBody>
          <a:bodyPr/>
          <a:lstStyle/>
          <a:p>
            <a:r>
              <a:rPr lang="fr-FR" dirty="0" err="1"/>
              <a:t>Criteria</a:t>
            </a:r>
            <a:r>
              <a:rPr lang="fr-FR" dirty="0"/>
              <a:t> are part of </a:t>
            </a:r>
            <a:r>
              <a:rPr lang="fr-FR" dirty="0" err="1"/>
              <a:t>norms</a:t>
            </a:r>
            <a:r>
              <a:rPr lang="fr-FR" dirty="0"/>
              <a:t>, </a:t>
            </a:r>
            <a:r>
              <a:rPr lang="fr-FR" dirty="0" err="1"/>
              <a:t>along</a:t>
            </a:r>
            <a:r>
              <a:rPr lang="fr-FR" dirty="0"/>
              <a:t> </a:t>
            </a:r>
            <a:r>
              <a:rPr lang="fr-FR" dirty="0" err="1"/>
              <a:t>with</a:t>
            </a:r>
            <a:r>
              <a:rPr lang="fr-FR" dirty="0"/>
              <a:t> evaluation </a:t>
            </a:r>
            <a:r>
              <a:rPr lang="en-GB" dirty="0"/>
              <a:t>principles &amp; quality standards</a:t>
            </a:r>
            <a:endParaRPr lang="fr-FR" dirty="0"/>
          </a:p>
        </p:txBody>
      </p:sp>
      <p:sp>
        <p:nvSpPr>
          <p:cNvPr id="4" name="Text Placeholder 3"/>
          <p:cNvSpPr>
            <a:spLocks noGrp="1"/>
          </p:cNvSpPr>
          <p:nvPr>
            <p:ph idx="1"/>
          </p:nvPr>
        </p:nvSpPr>
        <p:spPr>
          <a:xfrm>
            <a:off x="838200" y="2361894"/>
            <a:ext cx="10515600" cy="4351338"/>
          </a:xfrm>
        </p:spPr>
        <p:txBody>
          <a:bodyPr/>
          <a:lstStyle/>
          <a:p>
            <a:r>
              <a:rPr lang="en-US" dirty="0"/>
              <a:t>Impartiality and independence</a:t>
            </a:r>
          </a:p>
          <a:p>
            <a:r>
              <a:rPr lang="en-US" dirty="0"/>
              <a:t>Credibility</a:t>
            </a:r>
          </a:p>
          <a:p>
            <a:r>
              <a:rPr lang="en-US" dirty="0"/>
              <a:t>Usefulness</a:t>
            </a:r>
          </a:p>
          <a:p>
            <a:r>
              <a:rPr lang="en-US" dirty="0"/>
              <a:t>Participation</a:t>
            </a:r>
          </a:p>
          <a:p>
            <a:r>
              <a:rPr lang="en-US" dirty="0"/>
              <a:t>Co-operation (</a:t>
            </a:r>
            <a:r>
              <a:rPr lang="en-US" dirty="0" err="1"/>
              <a:t>Harmonisation</a:t>
            </a:r>
            <a:r>
              <a:rPr lang="en-US" dirty="0"/>
              <a:t>)</a:t>
            </a:r>
          </a:p>
          <a:p>
            <a:r>
              <a:rPr lang="en-US" dirty="0"/>
              <a:t>Programming (Coverage)</a:t>
            </a:r>
          </a:p>
          <a:p>
            <a:pPr marL="0" indent="0">
              <a:buNone/>
            </a:pPr>
            <a:r>
              <a:rPr lang="en-US" dirty="0"/>
              <a:t>+ evaluation methodologies, approaches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2050" name="Picture 2" descr="https://www.oecd.org/media/oecdorg/satellitesites/dcdndep/46924555EQ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3824429"/>
            <a:ext cx="1818507" cy="25319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5"/>
          </p:cNvPr>
          <p:cNvPicPr>
            <a:picLocks noChangeAspect="1"/>
          </p:cNvPicPr>
          <p:nvPr/>
        </p:nvPicPr>
        <p:blipFill>
          <a:blip r:embed="rId6"/>
          <a:stretch>
            <a:fillRect/>
          </a:stretch>
        </p:blipFill>
        <p:spPr>
          <a:xfrm>
            <a:off x="6594112" y="2552293"/>
            <a:ext cx="1747118" cy="2517586"/>
          </a:xfrm>
          <a:prstGeom prst="rect">
            <a:avLst/>
          </a:prstGeom>
        </p:spPr>
      </p:pic>
      <p:pic>
        <p:nvPicPr>
          <p:cNvPr id="9" name="Picture 2" descr="NEC Conference 2022"/>
          <p:cNvPicPr>
            <a:picLocks noChangeAspect="1" noChangeArrowheads="1"/>
          </p:cNvPicPr>
          <p:nvPr/>
        </p:nvPicPr>
        <p:blipFill rotWithShape="1">
          <a:blip r:embed="rId7">
            <a:extLst>
              <a:ext uri="{28A0092B-C50C-407E-A947-70E740481C1C}">
                <a14:useLocalDpi xmlns:a14="http://schemas.microsoft.com/office/drawing/2010/main" val="0"/>
              </a:ext>
            </a:extLst>
          </a:blip>
          <a:srcRect l="78467" r="11190"/>
          <a:stretch/>
        </p:blipFill>
        <p:spPr bwMode="auto">
          <a:xfrm>
            <a:off x="10967848" y="0"/>
            <a:ext cx="1219603"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87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3A621B-9478-49B9-8479-42FF5AA7C7FA}"/>
              </a:ext>
            </a:extLst>
          </p:cNvPr>
          <p:cNvSpPr txBox="1">
            <a:spLocks/>
          </p:cNvSpPr>
          <p:nvPr/>
        </p:nvSpPr>
        <p:spPr>
          <a:xfrm>
            <a:off x="483606" y="713678"/>
            <a:ext cx="3766456" cy="5629624"/>
          </a:xfrm>
          <a:prstGeom prst="round2DiagRect">
            <a:avLst>
              <a:gd name="adj1" fmla="val 37698"/>
              <a:gd name="adj2" fmla="val 0"/>
            </a:avLst>
          </a:prstGeom>
          <a:solidFill>
            <a:schemeClr val="tx2"/>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09630"/>
            <a:r>
              <a:rPr lang="en-GB" sz="4000" spc="-33" dirty="0">
                <a:solidFill>
                  <a:srgbClr val="FFFFFF"/>
                </a:solidFill>
                <a:latin typeface="Gill Sans MT" panose="020B0502020104020203"/>
              </a:rPr>
              <a:t>What are the evaluation criteria?</a:t>
            </a:r>
            <a:endParaRPr lang="en-GB" sz="6000" spc="-33" dirty="0">
              <a:solidFill>
                <a:srgbClr val="FFFFFF"/>
              </a:solidFill>
              <a:latin typeface="Gill Sans MT" panose="020B0502020104020203"/>
            </a:endParaRPr>
          </a:p>
        </p:txBody>
      </p:sp>
      <p:graphicFrame>
        <p:nvGraphicFramePr>
          <p:cNvPr id="5" name="Content Placeholder 2">
            <a:extLst>
              <a:ext uri="{FF2B5EF4-FFF2-40B4-BE49-F238E27FC236}">
                <a16:creationId xmlns:a16="http://schemas.microsoft.com/office/drawing/2014/main" id="{99090966-96D8-43C2-89E5-6A03D6111732}"/>
              </a:ext>
            </a:extLst>
          </p:cNvPr>
          <p:cNvGraphicFramePr>
            <a:graphicFrameLocks noGrp="1"/>
          </p:cNvGraphicFramePr>
          <p:nvPr>
            <p:ph idx="4294967295"/>
          </p:nvPr>
        </p:nvGraphicFramePr>
        <p:xfrm>
          <a:off x="4635114" y="586853"/>
          <a:ext cx="7051698" cy="5756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BIG IMAGE (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0270" y="2049397"/>
            <a:ext cx="2821565" cy="1316730"/>
          </a:xfrm>
          <a:prstGeom prst="rect">
            <a:avLst/>
          </a:prstGeom>
        </p:spPr>
      </p:pic>
      <p:pic>
        <p:nvPicPr>
          <p:cNvPr id="1026" name="Picture 2" descr="2,738 Binoculars Clipart Illustrations &amp;amp; Clip Art - iStock"/>
          <p:cNvPicPr>
            <a:picLocks noChangeAspect="1" noChangeArrowheads="1"/>
          </p:cNvPicPr>
          <p:nvPr/>
        </p:nvPicPr>
        <p:blipFill rotWithShape="1">
          <a:blip r:embed="rId9">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b="20573"/>
          <a:stretch/>
        </p:blipFill>
        <p:spPr bwMode="auto">
          <a:xfrm>
            <a:off x="1813549" y="838200"/>
            <a:ext cx="1854200" cy="147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55989"/>
      </p:ext>
    </p:extLst>
  </p:cSld>
  <p:clrMapOvr>
    <a:masterClrMapping/>
  </p:clrMapOvr>
  <mc:AlternateContent xmlns:mc="http://schemas.openxmlformats.org/markup-compatibility/2006" xmlns:p14="http://schemas.microsoft.com/office/powerpoint/2010/main">
    <mc:Choice Requires="p14">
      <p:transition spd="med" p14:dur="700" advTm="110838">
        <p:fade/>
      </p:transition>
    </mc:Choice>
    <mc:Fallback xmlns="">
      <p:transition spd="med" advTm="11083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719" y="794109"/>
            <a:ext cx="7794754" cy="1325563"/>
          </a:xfrm>
        </p:spPr>
        <p:txBody>
          <a:bodyPr/>
          <a:lstStyle/>
          <a:p>
            <a:r>
              <a:rPr lang="en-GB" dirty="0">
                <a:solidFill>
                  <a:srgbClr val="C36017"/>
                </a:solidFill>
              </a:rPr>
              <a:t>Why do criteria matter?</a:t>
            </a:r>
          </a:p>
        </p:txBody>
      </p:sp>
      <p:sp>
        <p:nvSpPr>
          <p:cNvPr id="3" name="Content Placeholder 2"/>
          <p:cNvSpPr>
            <a:spLocks noGrp="1"/>
          </p:cNvSpPr>
          <p:nvPr>
            <p:ph sz="half" idx="1"/>
          </p:nvPr>
        </p:nvSpPr>
        <p:spPr>
          <a:xfrm>
            <a:off x="838200" y="2430049"/>
            <a:ext cx="10172178" cy="3746913"/>
          </a:xfrm>
        </p:spPr>
        <p:txBody>
          <a:bodyPr>
            <a:normAutofit/>
          </a:bodyPr>
          <a:lstStyle/>
          <a:p>
            <a:pPr marL="0" indent="0">
              <a:buNone/>
            </a:pPr>
            <a:r>
              <a:rPr lang="en-US" sz="4400" i="1" dirty="0"/>
              <a:t>“If they can get you </a:t>
            </a:r>
            <a:r>
              <a:rPr lang="en-US" sz="4400" b="1" i="1" dirty="0"/>
              <a:t>asking</a:t>
            </a:r>
            <a:r>
              <a:rPr lang="en-US" sz="4400" i="1" dirty="0"/>
              <a:t> the </a:t>
            </a:r>
            <a:r>
              <a:rPr lang="en-US" sz="4400" b="1" i="1" dirty="0"/>
              <a:t>wrong questions</a:t>
            </a:r>
            <a:r>
              <a:rPr lang="en-US" sz="4400" i="1" dirty="0"/>
              <a:t>, they don't have to worry about answers.”</a:t>
            </a:r>
            <a:br>
              <a:rPr lang="en-US" sz="4400" dirty="0"/>
            </a:br>
            <a:endParaRPr lang="en-US" sz="4400" dirty="0"/>
          </a:p>
          <a:p>
            <a:pPr marL="0" indent="0" algn="r">
              <a:buNone/>
            </a:pPr>
            <a:r>
              <a:rPr lang="en-US" sz="4400" dirty="0"/>
              <a:t>- Thomas Pynchon</a:t>
            </a:r>
            <a:endParaRPr lang="en-US" sz="4400" dirty="0">
              <a:hlinkClick r:id="rId3"/>
            </a:endParaRPr>
          </a:p>
          <a:p>
            <a:endParaRPr lang="en-GB" sz="4400" dirty="0"/>
          </a:p>
        </p:txBody>
      </p:sp>
    </p:spTree>
    <p:extLst>
      <p:ext uri="{BB962C8B-B14F-4D97-AF65-F5344CB8AC3E}">
        <p14:creationId xmlns:p14="http://schemas.microsoft.com/office/powerpoint/2010/main" val="216560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72814" y="2064925"/>
            <a:ext cx="4720920" cy="704087"/>
          </a:xfrm>
        </p:spPr>
        <p:txBody>
          <a:bodyPr>
            <a:noAutofit/>
          </a:bodyPr>
          <a:lstStyle/>
          <a:p>
            <a:r>
              <a:rPr lang="en-US" sz="2800" dirty="0">
                <a:solidFill>
                  <a:srgbClr val="A02554"/>
                </a:solidFill>
              </a:rPr>
              <a:t>THINK FIRST</a:t>
            </a:r>
          </a:p>
        </p:txBody>
      </p:sp>
      <p:sp>
        <p:nvSpPr>
          <p:cNvPr id="6" name="Content Placeholder 5"/>
          <p:cNvSpPr>
            <a:spLocks noGrp="1"/>
          </p:cNvSpPr>
          <p:nvPr>
            <p:ph sz="half" idx="2"/>
          </p:nvPr>
        </p:nvSpPr>
        <p:spPr>
          <a:xfrm>
            <a:off x="1193042" y="2979883"/>
            <a:ext cx="4790148" cy="2596776"/>
          </a:xfrm>
        </p:spPr>
        <p:txBody>
          <a:bodyPr>
            <a:noAutofit/>
          </a:bodyPr>
          <a:lstStyle/>
          <a:p>
            <a:r>
              <a:rPr lang="en-US" dirty="0"/>
              <a:t>The criteria should be </a:t>
            </a:r>
            <a:r>
              <a:rPr lang="en-US" b="1" dirty="0">
                <a:solidFill>
                  <a:schemeClr val="accent3"/>
                </a:solidFill>
              </a:rPr>
              <a:t>applied thoughtfully </a:t>
            </a:r>
            <a:r>
              <a:rPr lang="en-US" dirty="0"/>
              <a:t>to support high quality, useful evaluation. </a:t>
            </a:r>
          </a:p>
          <a:p>
            <a:r>
              <a:rPr lang="en-US" dirty="0"/>
              <a:t>They should be </a:t>
            </a:r>
            <a:r>
              <a:rPr lang="en-US" b="1" dirty="0">
                <a:solidFill>
                  <a:schemeClr val="accent3"/>
                </a:solidFill>
              </a:rPr>
              <a:t>contextualized to the individual evaluation</a:t>
            </a:r>
            <a:r>
              <a:rPr lang="en-US" dirty="0"/>
              <a:t>, the action being evaluated, and the stakeholders involved. </a:t>
            </a:r>
          </a:p>
          <a:p>
            <a:endParaRPr lang="en-GB" dirty="0"/>
          </a:p>
        </p:txBody>
      </p:sp>
      <p:sp>
        <p:nvSpPr>
          <p:cNvPr id="8" name="Content Placeholder 7"/>
          <p:cNvSpPr>
            <a:spLocks noGrp="1"/>
          </p:cNvSpPr>
          <p:nvPr>
            <p:ph sz="quarter" idx="4"/>
          </p:nvPr>
        </p:nvSpPr>
        <p:spPr>
          <a:xfrm>
            <a:off x="6548435" y="2979883"/>
            <a:ext cx="5015484" cy="2596776"/>
          </a:xfrm>
        </p:spPr>
        <p:txBody>
          <a:bodyPr>
            <a:noAutofit/>
          </a:bodyPr>
          <a:lstStyle/>
          <a:p>
            <a:r>
              <a:rPr lang="en-US" dirty="0"/>
              <a:t>Use of the criteria depends on the purpose of the evaluation. </a:t>
            </a:r>
          </a:p>
          <a:p>
            <a:r>
              <a:rPr lang="en-US" b="1" dirty="0">
                <a:solidFill>
                  <a:schemeClr val="accent3"/>
                </a:solidFill>
              </a:rPr>
              <a:t>Covered according to the needs of the relevant stakeholders and the context</a:t>
            </a:r>
            <a:r>
              <a:rPr lang="en-US" dirty="0"/>
              <a:t> of the evaluation. More or less time and resources may be devoted to each criterion</a:t>
            </a:r>
            <a:endParaRPr lang="en-GB" dirty="0"/>
          </a:p>
        </p:txBody>
      </p:sp>
      <p:sp>
        <p:nvSpPr>
          <p:cNvPr id="12" name="Text Placeholder 11"/>
          <p:cNvSpPr>
            <a:spLocks noGrp="1"/>
          </p:cNvSpPr>
          <p:nvPr>
            <p:ph type="body" sz="quarter" idx="13"/>
          </p:nvPr>
        </p:nvSpPr>
        <p:spPr>
          <a:xfrm>
            <a:off x="6338316" y="2064924"/>
            <a:ext cx="4784609" cy="704087"/>
          </a:xfrm>
        </p:spPr>
        <p:txBody>
          <a:bodyPr>
            <a:noAutofit/>
          </a:bodyPr>
          <a:lstStyle/>
          <a:p>
            <a:r>
              <a:rPr lang="en-US" sz="2800" dirty="0">
                <a:solidFill>
                  <a:srgbClr val="A02554"/>
                </a:solidFill>
              </a:rPr>
              <a:t>NO STRAIGHT JACKET</a:t>
            </a:r>
          </a:p>
        </p:txBody>
      </p:sp>
      <p:sp>
        <p:nvSpPr>
          <p:cNvPr id="2" name="Title 1"/>
          <p:cNvSpPr>
            <a:spLocks noGrp="1"/>
          </p:cNvSpPr>
          <p:nvPr>
            <p:ph type="title"/>
          </p:nvPr>
        </p:nvSpPr>
        <p:spPr>
          <a:xfrm>
            <a:off x="313898" y="739361"/>
            <a:ext cx="10515600" cy="1325563"/>
          </a:xfrm>
        </p:spPr>
        <p:txBody>
          <a:bodyPr>
            <a:normAutofit/>
          </a:bodyPr>
          <a:lstStyle/>
          <a:p>
            <a:pPr lvl="0"/>
            <a:r>
              <a:rPr lang="en-US" dirty="0">
                <a:solidFill>
                  <a:srgbClr val="2D3286"/>
                </a:solidFill>
              </a:rPr>
              <a:t>Principles: Use the criteria to support </a:t>
            </a:r>
            <a:br>
              <a:rPr lang="en-US" dirty="0">
                <a:solidFill>
                  <a:srgbClr val="2D3286"/>
                </a:solidFill>
              </a:rPr>
            </a:br>
            <a:r>
              <a:rPr lang="en-US" dirty="0">
                <a:solidFill>
                  <a:srgbClr val="2D3286"/>
                </a:solidFill>
              </a:rPr>
              <a:t>critical thinking, to add value</a:t>
            </a:r>
            <a:endParaRPr lang="en-GB" dirty="0">
              <a:solidFill>
                <a:srgbClr val="2D3286"/>
              </a:solidFill>
            </a:endParaRPr>
          </a:p>
        </p:txBody>
      </p:sp>
      <p:pic>
        <p:nvPicPr>
          <p:cNvPr id="10"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78" t="25079" r="94754" b="317"/>
          <a:stretch/>
        </p:blipFill>
        <p:spPr bwMode="auto">
          <a:xfrm>
            <a:off x="0" y="3650776"/>
            <a:ext cx="627797" cy="32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936496"/>
      </p:ext>
    </p:extLst>
  </p:cSld>
  <p:clrMapOvr>
    <a:masterClrMapping/>
  </p:clrMapOvr>
  <mc:AlternateContent xmlns:mc="http://schemas.openxmlformats.org/markup-compatibility/2006" xmlns:p14="http://schemas.microsoft.com/office/powerpoint/2010/main">
    <mc:Choice Requires="p14">
      <p:transition spd="med" p14:dur="700" advTm="110677">
        <p:fade/>
      </p:transition>
    </mc:Choice>
    <mc:Fallback xmlns="">
      <p:transition spd="med" advTm="11067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72814" y="2064925"/>
            <a:ext cx="4720920" cy="704087"/>
          </a:xfrm>
        </p:spPr>
        <p:txBody>
          <a:bodyPr>
            <a:noAutofit/>
          </a:bodyPr>
          <a:lstStyle/>
          <a:p>
            <a:r>
              <a:rPr lang="en-US" sz="2800" dirty="0">
                <a:solidFill>
                  <a:srgbClr val="A02554"/>
                </a:solidFill>
              </a:rPr>
              <a:t>THINK FIRST</a:t>
            </a:r>
          </a:p>
        </p:txBody>
      </p:sp>
      <p:sp>
        <p:nvSpPr>
          <p:cNvPr id="6" name="Content Placeholder 5"/>
          <p:cNvSpPr>
            <a:spLocks noGrp="1"/>
          </p:cNvSpPr>
          <p:nvPr>
            <p:ph sz="half" idx="2"/>
          </p:nvPr>
        </p:nvSpPr>
        <p:spPr>
          <a:xfrm>
            <a:off x="1193042" y="2979883"/>
            <a:ext cx="4790148" cy="2596776"/>
          </a:xfrm>
        </p:spPr>
        <p:txBody>
          <a:bodyPr>
            <a:noAutofit/>
          </a:bodyPr>
          <a:lstStyle/>
          <a:p>
            <a:pPr marL="0" indent="0">
              <a:buNone/>
            </a:pPr>
            <a:r>
              <a:rPr lang="en-US" dirty="0"/>
              <a:t>COVID-19 response evaluations  </a:t>
            </a:r>
          </a:p>
          <a:p>
            <a:endParaRPr lang="en-GB" dirty="0"/>
          </a:p>
        </p:txBody>
      </p:sp>
      <p:sp>
        <p:nvSpPr>
          <p:cNvPr id="8" name="Content Placeholder 7"/>
          <p:cNvSpPr>
            <a:spLocks noGrp="1"/>
          </p:cNvSpPr>
          <p:nvPr>
            <p:ph sz="quarter" idx="4"/>
          </p:nvPr>
        </p:nvSpPr>
        <p:spPr>
          <a:xfrm>
            <a:off x="6548435" y="2979883"/>
            <a:ext cx="5015484" cy="2596776"/>
          </a:xfrm>
        </p:spPr>
        <p:txBody>
          <a:bodyPr>
            <a:noAutofit/>
          </a:bodyPr>
          <a:lstStyle/>
          <a:p>
            <a:r>
              <a:rPr lang="en-GB" dirty="0"/>
              <a:t>An example you have? </a:t>
            </a:r>
          </a:p>
        </p:txBody>
      </p:sp>
      <p:sp>
        <p:nvSpPr>
          <p:cNvPr id="12" name="Text Placeholder 11"/>
          <p:cNvSpPr>
            <a:spLocks noGrp="1"/>
          </p:cNvSpPr>
          <p:nvPr>
            <p:ph type="body" sz="quarter" idx="13"/>
          </p:nvPr>
        </p:nvSpPr>
        <p:spPr>
          <a:xfrm>
            <a:off x="6338316" y="2064924"/>
            <a:ext cx="4784609" cy="704087"/>
          </a:xfrm>
        </p:spPr>
        <p:txBody>
          <a:bodyPr>
            <a:noAutofit/>
          </a:bodyPr>
          <a:lstStyle/>
          <a:p>
            <a:r>
              <a:rPr lang="en-US" sz="2800" dirty="0">
                <a:solidFill>
                  <a:srgbClr val="A02554"/>
                </a:solidFill>
              </a:rPr>
              <a:t>NO STRAIGHT JACKET</a:t>
            </a:r>
          </a:p>
        </p:txBody>
      </p:sp>
      <p:sp>
        <p:nvSpPr>
          <p:cNvPr id="2" name="Title 1"/>
          <p:cNvSpPr>
            <a:spLocks noGrp="1"/>
          </p:cNvSpPr>
          <p:nvPr>
            <p:ph type="title"/>
          </p:nvPr>
        </p:nvSpPr>
        <p:spPr>
          <a:xfrm>
            <a:off x="838200" y="643751"/>
            <a:ext cx="10515600" cy="1325563"/>
          </a:xfrm>
        </p:spPr>
        <p:txBody>
          <a:bodyPr>
            <a:normAutofit/>
          </a:bodyPr>
          <a:lstStyle/>
          <a:p>
            <a:pPr lvl="0"/>
            <a:r>
              <a:rPr lang="en-US" dirty="0">
                <a:solidFill>
                  <a:srgbClr val="2D3286"/>
                </a:solidFill>
              </a:rPr>
              <a:t>Examples of the principles being used</a:t>
            </a:r>
            <a:endParaRPr lang="en-GB" dirty="0">
              <a:solidFill>
                <a:srgbClr val="2D3286"/>
              </a:solidFill>
            </a:endParaRPr>
          </a:p>
        </p:txBody>
      </p:sp>
      <p:pic>
        <p:nvPicPr>
          <p:cNvPr id="10"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78" t="25079" r="94754" b="317"/>
          <a:stretch/>
        </p:blipFill>
        <p:spPr bwMode="auto">
          <a:xfrm>
            <a:off x="0" y="3650776"/>
            <a:ext cx="627797" cy="32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80538"/>
      </p:ext>
    </p:extLst>
  </p:cSld>
  <p:clrMapOvr>
    <a:masterClrMapping/>
  </p:clrMapOvr>
  <mc:AlternateContent xmlns:mc="http://schemas.openxmlformats.org/markup-compatibility/2006" xmlns:p14="http://schemas.microsoft.com/office/powerpoint/2010/main">
    <mc:Choice Requires="p14">
      <p:transition spd="med" p14:dur="700" advTm="110677">
        <p:fade/>
      </p:transition>
    </mc:Choice>
    <mc:Fallback xmlns="">
      <p:transition spd="med" advTm="110677">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811" y="500062"/>
            <a:ext cx="9798114" cy="1325563"/>
          </a:xfrm>
        </p:spPr>
        <p:txBody>
          <a:bodyPr/>
          <a:lstStyle/>
          <a:p>
            <a:r>
              <a:rPr lang="en-GB" dirty="0"/>
              <a:t>Examples of use </a:t>
            </a:r>
            <a:endParaRPr lang="es-MX" dirty="0"/>
          </a:p>
        </p:txBody>
      </p:sp>
      <p:sp>
        <p:nvSpPr>
          <p:cNvPr id="3" name="Content Placeholder 2"/>
          <p:cNvSpPr>
            <a:spLocks noGrp="1"/>
          </p:cNvSpPr>
          <p:nvPr>
            <p:ph idx="1"/>
          </p:nvPr>
        </p:nvSpPr>
        <p:spPr/>
        <p:txBody>
          <a:bodyPr/>
          <a:lstStyle/>
          <a:p>
            <a:r>
              <a:rPr lang="en-GB" dirty="0"/>
              <a:t>For individual evaluations</a:t>
            </a:r>
          </a:p>
          <a:p>
            <a:r>
              <a:rPr lang="en-GB" dirty="0"/>
              <a:t>For evaluation programme / plans or national learning agenda</a:t>
            </a:r>
          </a:p>
          <a:p>
            <a:r>
              <a:rPr lang="en-GB" dirty="0"/>
              <a:t>Evaluation policies</a:t>
            </a:r>
          </a:p>
          <a:p>
            <a:r>
              <a:rPr lang="en-GB" dirty="0"/>
              <a:t>Evaluation manuals or guidance</a:t>
            </a:r>
          </a:p>
          <a:p>
            <a:pPr marL="0" indent="0">
              <a:buNone/>
            </a:pPr>
            <a:endParaRPr lang="es-MX" dirty="0"/>
          </a:p>
        </p:txBody>
      </p:sp>
    </p:spTree>
    <p:extLst>
      <p:ext uri="{BB962C8B-B14F-4D97-AF65-F5344CB8AC3E}">
        <p14:creationId xmlns:p14="http://schemas.microsoft.com/office/powerpoint/2010/main" val="952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5771" y="1069955"/>
            <a:ext cx="3932237" cy="1600200"/>
          </a:xfrm>
        </p:spPr>
        <p:txBody>
          <a:bodyPr>
            <a:normAutofit/>
          </a:bodyPr>
          <a:lstStyle/>
          <a:p>
            <a:r>
              <a:rPr lang="en-GB" sz="4400" dirty="0">
                <a:solidFill>
                  <a:srgbClr val="FF7700"/>
                </a:solidFill>
              </a:rPr>
              <a:t>POINTS ON LANGUAGE</a:t>
            </a:r>
          </a:p>
        </p:txBody>
      </p:sp>
      <p:sp>
        <p:nvSpPr>
          <p:cNvPr id="4" name="Content Placeholder 3"/>
          <p:cNvSpPr>
            <a:spLocks noGrp="1"/>
          </p:cNvSpPr>
          <p:nvPr>
            <p:ph idx="1"/>
          </p:nvPr>
        </p:nvSpPr>
        <p:spPr>
          <a:xfrm>
            <a:off x="4180037" y="1069955"/>
            <a:ext cx="7782528" cy="5310175"/>
          </a:xfrm>
        </p:spPr>
        <p:txBody>
          <a:bodyPr>
            <a:noAutofit/>
          </a:bodyPr>
          <a:lstStyle/>
          <a:p>
            <a:pPr marL="0" indent="0">
              <a:buNone/>
            </a:pPr>
            <a:r>
              <a:rPr lang="en-US" sz="2400" b="0" dirty="0">
                <a:solidFill>
                  <a:srgbClr val="0070C0"/>
                </a:solidFill>
              </a:rPr>
              <a:t>Intervention</a:t>
            </a:r>
            <a:r>
              <a:rPr lang="en-US" sz="2400" b="0" dirty="0"/>
              <a:t> used to refer to the object (topic/evaluand) of the evaluation. Could be a project, </a:t>
            </a:r>
            <a:r>
              <a:rPr lang="en-US" sz="2400" b="0" dirty="0" err="1"/>
              <a:t>programme</a:t>
            </a:r>
            <a:r>
              <a:rPr lang="en-US" sz="2400" b="0" dirty="0"/>
              <a:t>, policy, strategy, thematic area, financing mechanism, etc. Criteria are used across Agenda 2030 (humanitarian, climate etc.)</a:t>
            </a:r>
          </a:p>
          <a:p>
            <a:pPr marL="0" indent="0">
              <a:buNone/>
            </a:pPr>
            <a:r>
              <a:rPr lang="en-US" sz="2400" b="0" dirty="0">
                <a:solidFill>
                  <a:schemeClr val="accent6"/>
                </a:solidFill>
              </a:rPr>
              <a:t>Beneficiaries</a:t>
            </a:r>
            <a:r>
              <a:rPr lang="en-US" sz="2400" b="0" dirty="0"/>
              <a:t> has specific meaning: “the individuals, groups, or </a:t>
            </a:r>
            <a:r>
              <a:rPr lang="en-US" sz="2400" b="0" dirty="0" err="1"/>
              <a:t>organisations</a:t>
            </a:r>
            <a:r>
              <a:rPr lang="en-US" sz="2400" b="0" dirty="0"/>
              <a:t>, whether targeted or not, that benefit directly or indirectly, from the development intervention." Other terms, such as rights holders or affected people, also used. Does not assume that people do benefit (these are questions for evaluation to answer). Actual beneficiaries may not be the stated/intended beneficiaries. </a:t>
            </a:r>
          </a:p>
        </p:txBody>
      </p:sp>
      <p:sp>
        <p:nvSpPr>
          <p:cNvPr id="6" name="Content Placeholder 7"/>
          <p:cNvSpPr txBox="1">
            <a:spLocks/>
          </p:cNvSpPr>
          <p:nvPr/>
        </p:nvSpPr>
        <p:spPr>
          <a:xfrm>
            <a:off x="4621162" y="592284"/>
            <a:ext cx="6900279" cy="5359106"/>
          </a:xfrm>
          <a:prstGeom prst="rect">
            <a:avLst/>
          </a:prstGeom>
        </p:spPr>
        <p:txBody>
          <a:bodyP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60963" indent="-60963" defTabSz="609630">
              <a:spcBef>
                <a:spcPts val="867"/>
              </a:spcBef>
            </a:pPr>
            <a:endParaRPr lang="en-US" dirty="0">
              <a:solidFill>
                <a:srgbClr val="000000">
                  <a:lumMod val="85000"/>
                  <a:lumOff val="15000"/>
                </a:srgbClr>
              </a:solidFill>
              <a:latin typeface="Gill Sans MT" panose="020B0502020104020203"/>
            </a:endParaRPr>
          </a:p>
        </p:txBody>
      </p:sp>
      <p:pic>
        <p:nvPicPr>
          <p:cNvPr id="11"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69682" t="-175" r="7540" b="47673"/>
          <a:stretch/>
        </p:blipFill>
        <p:spPr bwMode="auto">
          <a:xfrm>
            <a:off x="835771" y="2834835"/>
            <a:ext cx="2686050" cy="225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04354"/>
      </p:ext>
    </p:extLst>
  </p:cSld>
  <p:clrMapOvr>
    <a:masterClrMapping/>
  </p:clrMapOvr>
  <mc:AlternateContent xmlns:mc="http://schemas.openxmlformats.org/markup-compatibility/2006" xmlns:p14="http://schemas.microsoft.com/office/powerpoint/2010/main">
    <mc:Choice Requires="p14">
      <p:transition spd="med" p14:dur="700" advTm="74448">
        <p:fade/>
      </p:transition>
    </mc:Choice>
    <mc:Fallback xmlns="">
      <p:transition spd="med" advTm="74448">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8761" y="459413"/>
            <a:ext cx="6132931" cy="6014184"/>
          </a:xfrm>
          <a:prstGeom prst="rect">
            <a:avLst/>
          </a:prstGeom>
        </p:spPr>
      </p:pic>
      <p:sp>
        <p:nvSpPr>
          <p:cNvPr id="7" name="Rectangle 6"/>
          <p:cNvSpPr/>
          <p:nvPr/>
        </p:nvSpPr>
        <p:spPr>
          <a:xfrm>
            <a:off x="558800" y="724666"/>
            <a:ext cx="5638800" cy="5262979"/>
          </a:xfrm>
          <a:prstGeom prst="rect">
            <a:avLst/>
          </a:prstGeom>
          <a:noFill/>
        </p:spPr>
        <p:txBody>
          <a:bodyPr wrap="square">
            <a:spAutoFit/>
          </a:bodyPr>
          <a:lstStyle/>
          <a:p>
            <a:pPr defTabSz="304815"/>
            <a:r>
              <a:rPr lang="en-US" sz="5000" b="1" dirty="0">
                <a:solidFill>
                  <a:srgbClr val="000000"/>
                </a:solidFill>
                <a:latin typeface="Gill Sans MT" panose="020B0502020104020203"/>
              </a:rPr>
              <a:t>Each criteria </a:t>
            </a:r>
            <a:r>
              <a:rPr lang="en-US" sz="3200" b="1" dirty="0">
                <a:solidFill>
                  <a:srgbClr val="000000"/>
                </a:solidFill>
                <a:latin typeface="Gill Sans MT" panose="020B0502020104020203"/>
              </a:rPr>
              <a:t>is a </a:t>
            </a:r>
            <a:r>
              <a:rPr lang="en-US" sz="5000" b="1" dirty="0">
                <a:solidFill>
                  <a:srgbClr val="000000"/>
                </a:solidFill>
                <a:latin typeface="Gill Sans MT" panose="020B0502020104020203"/>
              </a:rPr>
              <a:t>lens, </a:t>
            </a:r>
            <a:r>
              <a:rPr lang="en-US" sz="3200" b="1" dirty="0">
                <a:solidFill>
                  <a:srgbClr val="000000"/>
                </a:solidFill>
                <a:latin typeface="Gill Sans MT" panose="020B0502020104020203"/>
              </a:rPr>
              <a:t>giving a different </a:t>
            </a:r>
            <a:r>
              <a:rPr lang="en-US" sz="5000" b="1" dirty="0">
                <a:solidFill>
                  <a:srgbClr val="000000"/>
                </a:solidFill>
                <a:latin typeface="Gill Sans MT" panose="020B0502020104020203"/>
              </a:rPr>
              <a:t>perspective </a:t>
            </a:r>
            <a:r>
              <a:rPr lang="en-US" sz="3200" b="1" dirty="0">
                <a:solidFill>
                  <a:srgbClr val="000000"/>
                </a:solidFill>
                <a:latin typeface="Gill Sans MT" panose="020B0502020104020203"/>
              </a:rPr>
              <a:t>on the </a:t>
            </a:r>
            <a:r>
              <a:rPr lang="en-US" sz="5400" b="1" dirty="0">
                <a:solidFill>
                  <a:srgbClr val="000000"/>
                </a:solidFill>
                <a:latin typeface="Gill Sans MT" panose="020B0502020104020203"/>
              </a:rPr>
              <a:t>intervention </a:t>
            </a:r>
            <a:r>
              <a:rPr lang="en-US" sz="3200" b="1" dirty="0">
                <a:solidFill>
                  <a:srgbClr val="000000"/>
                </a:solidFill>
                <a:latin typeface="Gill Sans MT" panose="020B0502020104020203"/>
              </a:rPr>
              <a:t>– both the implementation </a:t>
            </a:r>
            <a:r>
              <a:rPr lang="en-US" sz="5000" b="1" dirty="0">
                <a:solidFill>
                  <a:srgbClr val="000000"/>
                </a:solidFill>
                <a:latin typeface="Gill Sans MT" panose="020B0502020104020203"/>
              </a:rPr>
              <a:t>process </a:t>
            </a:r>
            <a:r>
              <a:rPr lang="en-US" sz="2800" b="1" dirty="0">
                <a:solidFill>
                  <a:srgbClr val="000000"/>
                </a:solidFill>
                <a:latin typeface="Gill Sans MT" panose="020B0502020104020203"/>
              </a:rPr>
              <a:t>&amp; the </a:t>
            </a:r>
            <a:r>
              <a:rPr lang="en-US" sz="5000" b="1" dirty="0">
                <a:solidFill>
                  <a:srgbClr val="000000"/>
                </a:solidFill>
                <a:latin typeface="Gill Sans MT" panose="020B0502020104020203"/>
              </a:rPr>
              <a:t>results…</a:t>
            </a:r>
          </a:p>
        </p:txBody>
      </p:sp>
      <p:pic>
        <p:nvPicPr>
          <p:cNvPr id="5" name="Picture 4"/>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36052" r="679"/>
          <a:stretch/>
        </p:blipFill>
        <p:spPr>
          <a:xfrm>
            <a:off x="7342166" y="1752600"/>
            <a:ext cx="3520054" cy="3176333"/>
          </a:xfrm>
          <a:prstGeom prst="star7">
            <a:avLst>
              <a:gd name="adj" fmla="val 50000"/>
              <a:gd name="hf" fmla="val 102572"/>
              <a:gd name="vf" fmla="val 105210"/>
            </a:avLst>
          </a:prstGeom>
        </p:spPr>
      </p:pic>
    </p:spTree>
    <p:extLst>
      <p:ext uri="{BB962C8B-B14F-4D97-AF65-F5344CB8AC3E}">
        <p14:creationId xmlns:p14="http://schemas.microsoft.com/office/powerpoint/2010/main" val="4113726985"/>
      </p:ext>
    </p:extLst>
  </p:cSld>
  <p:clrMapOvr>
    <a:masterClrMapping/>
  </p:clrMapOvr>
  <mc:AlternateContent xmlns:mc="http://schemas.openxmlformats.org/markup-compatibility/2006" xmlns:p14="http://schemas.microsoft.com/office/powerpoint/2010/main">
    <mc:Choice Requires="p14">
      <p:transition spd="med" p14:dur="700" advTm="21067">
        <p:fade/>
      </p:transition>
    </mc:Choice>
    <mc:Fallback xmlns="">
      <p:transition spd="med" advTm="21067">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3153" y="-673099"/>
            <a:ext cx="9320980" cy="8162154"/>
          </a:xfrm>
          <a:prstGeom prst="rect">
            <a:avLst/>
          </a:prstGeom>
        </p:spPr>
      </p:pic>
      <p:pic>
        <p:nvPicPr>
          <p:cNvPr id="7" name="Picture 6"/>
          <p:cNvPicPr>
            <a:picLocks noChangeAspect="1"/>
          </p:cNvPicPr>
          <p:nvPr/>
        </p:nvPicPr>
        <p:blipFill rotWithShape="1">
          <a:blip r:embed="rId4" cstate="print">
            <a:grayscl/>
            <a:extLst>
              <a:ext uri="{28A0092B-C50C-407E-A947-70E740481C1C}">
                <a14:useLocalDpi xmlns:a14="http://schemas.microsoft.com/office/drawing/2010/main" val="0"/>
              </a:ext>
            </a:extLst>
          </a:blip>
          <a:srcRect l="36052" r="679"/>
          <a:stretch/>
        </p:blipFill>
        <p:spPr>
          <a:xfrm>
            <a:off x="6574891" y="4680580"/>
            <a:ext cx="1638937" cy="1478900"/>
          </a:xfrm>
          <a:prstGeom prst="star7">
            <a:avLst>
              <a:gd name="adj" fmla="val 50000"/>
              <a:gd name="hf" fmla="val 102572"/>
              <a:gd name="vf" fmla="val 105210"/>
            </a:avLst>
          </a:prstGeom>
        </p:spPr>
      </p:pic>
      <p:pic>
        <p:nvPicPr>
          <p:cNvPr id="8" name="Picture 7"/>
          <p:cNvPicPr>
            <a:picLocks noChangeAspect="1"/>
          </p:cNvPicPr>
          <p:nvPr/>
        </p:nvPicPr>
        <p:blipFill rotWithShape="1">
          <a:blip r:embed="rId5" cstate="print">
            <a:duotone>
              <a:prstClr val="black"/>
              <a:srgbClr val="7030A0">
                <a:tint val="45000"/>
                <a:satMod val="400000"/>
              </a:srgbClr>
            </a:duotone>
            <a:extLst>
              <a:ext uri="{28A0092B-C50C-407E-A947-70E740481C1C}">
                <a14:useLocalDpi xmlns:a14="http://schemas.microsoft.com/office/drawing/2010/main" val="0"/>
              </a:ext>
            </a:extLst>
          </a:blip>
          <a:srcRect l="36052" r="679"/>
          <a:stretch/>
        </p:blipFill>
        <p:spPr>
          <a:xfrm>
            <a:off x="4100346" y="4691874"/>
            <a:ext cx="1704625" cy="1538174"/>
          </a:xfrm>
          <a:prstGeom prst="star7">
            <a:avLst>
              <a:gd name="adj" fmla="val 50000"/>
              <a:gd name="hf" fmla="val 102572"/>
              <a:gd name="vf" fmla="val 105210"/>
            </a:avLst>
          </a:prstGeom>
        </p:spPr>
      </p:pic>
      <p:pic>
        <p:nvPicPr>
          <p:cNvPr id="9" name="Picture 8"/>
          <p:cNvPicPr>
            <a:picLocks noChangeAspect="1"/>
          </p:cNvPicPr>
          <p:nvPr/>
        </p:nvPicPr>
        <p:blipFill rotWithShape="1">
          <a:blip r:embed="rId6" cstate="print">
            <a:duotone>
              <a:prstClr val="black"/>
              <a:srgbClr val="00B050">
                <a:tint val="45000"/>
                <a:satMod val="400000"/>
              </a:srgbClr>
            </a:duotone>
            <a:extLst>
              <a:ext uri="{28A0092B-C50C-407E-A947-70E740481C1C}">
                <a14:useLocalDpi xmlns:a14="http://schemas.microsoft.com/office/drawing/2010/main" val="0"/>
              </a:ext>
            </a:extLst>
          </a:blip>
          <a:srcRect l="36052" r="679"/>
          <a:stretch/>
        </p:blipFill>
        <p:spPr>
          <a:xfrm>
            <a:off x="3042118" y="2609165"/>
            <a:ext cx="1513165" cy="1365410"/>
          </a:xfrm>
          <a:prstGeom prst="star7">
            <a:avLst>
              <a:gd name="adj" fmla="val 50000"/>
              <a:gd name="hf" fmla="val 102572"/>
              <a:gd name="vf" fmla="val 105210"/>
            </a:avLst>
          </a:prstGeom>
        </p:spPr>
      </p:pic>
      <p:pic>
        <p:nvPicPr>
          <p:cNvPr id="10" name="Picture 9"/>
          <p:cNvPicPr>
            <a:picLocks noChangeAspect="1"/>
          </p:cNvPicPr>
          <p:nvPr/>
        </p:nvPicPr>
        <p:blipFill rotWithShape="1">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l="36052" r="679"/>
          <a:stretch/>
        </p:blipFill>
        <p:spPr>
          <a:xfrm>
            <a:off x="7880022" y="2725273"/>
            <a:ext cx="1513165" cy="1365410"/>
          </a:xfrm>
          <a:prstGeom prst="star7">
            <a:avLst>
              <a:gd name="adj" fmla="val 50000"/>
              <a:gd name="hf" fmla="val 102572"/>
              <a:gd name="vf" fmla="val 105210"/>
            </a:avLst>
          </a:prstGeom>
        </p:spPr>
      </p:pic>
      <p:pic>
        <p:nvPicPr>
          <p:cNvPr id="11" name="Picture 10"/>
          <p:cNvPicPr>
            <a:picLocks noChangeAspect="1"/>
          </p:cNvPicPr>
          <p:nvPr/>
        </p:nvPicPr>
        <p:blipFill rotWithShape="1">
          <a:blip r:embed="rId6" cstate="print">
            <a:duotone>
              <a:prstClr val="black"/>
              <a:srgbClr val="0B7CC2">
                <a:tint val="45000"/>
                <a:satMod val="400000"/>
              </a:srgbClr>
            </a:duotone>
            <a:extLst>
              <a:ext uri="{28A0092B-C50C-407E-A947-70E740481C1C}">
                <a14:useLocalDpi xmlns:a14="http://schemas.microsoft.com/office/drawing/2010/main" val="0"/>
              </a:ext>
            </a:extLst>
          </a:blip>
          <a:srcRect l="36052" r="679"/>
          <a:stretch/>
        </p:blipFill>
        <p:spPr>
          <a:xfrm>
            <a:off x="6637778" y="585908"/>
            <a:ext cx="1513165" cy="1365410"/>
          </a:xfrm>
          <a:prstGeom prst="star7">
            <a:avLst>
              <a:gd name="adj" fmla="val 50000"/>
              <a:gd name="hf" fmla="val 102572"/>
              <a:gd name="vf" fmla="val 105210"/>
            </a:avLst>
          </a:prstGeom>
        </p:spPr>
      </p:pic>
      <p:pic>
        <p:nvPicPr>
          <p:cNvPr id="12" name="Picture 11"/>
          <p:cNvPicPr>
            <a:picLocks noChangeAspect="1"/>
          </p:cNvPicPr>
          <p:nvPr/>
        </p:nvPicPr>
        <p:blipFill rotWithShape="1">
          <a:blip r:embed="rId6" cstate="print">
            <a:duotone>
              <a:prstClr val="black"/>
              <a:srgbClr val="F0542C">
                <a:tint val="45000"/>
                <a:satMod val="400000"/>
              </a:srgbClr>
            </a:duotone>
            <a:extLst>
              <a:ext uri="{28A0092B-C50C-407E-A947-70E740481C1C}">
                <a14:useLocalDpi xmlns:a14="http://schemas.microsoft.com/office/drawing/2010/main" val="0"/>
              </a:ext>
            </a:extLst>
          </a:blip>
          <a:srcRect l="36052" r="679"/>
          <a:stretch/>
        </p:blipFill>
        <p:spPr>
          <a:xfrm>
            <a:off x="4252542" y="629354"/>
            <a:ext cx="1513165" cy="1365410"/>
          </a:xfrm>
          <a:prstGeom prst="star7">
            <a:avLst>
              <a:gd name="adj" fmla="val 50000"/>
              <a:gd name="hf" fmla="val 102572"/>
              <a:gd name="vf" fmla="val 105210"/>
            </a:avLst>
          </a:prstGeom>
        </p:spPr>
      </p:pic>
      <p:sp>
        <p:nvSpPr>
          <p:cNvPr id="4" name="TextBox 3"/>
          <p:cNvSpPr txBox="1"/>
          <p:nvPr/>
        </p:nvSpPr>
        <p:spPr>
          <a:xfrm>
            <a:off x="8501702" y="324298"/>
            <a:ext cx="2512522" cy="523220"/>
          </a:xfrm>
          <a:prstGeom prst="rect">
            <a:avLst/>
          </a:prstGeom>
          <a:noFill/>
        </p:spPr>
        <p:txBody>
          <a:bodyPr wrap="square" rtlCol="0">
            <a:spAutoFit/>
          </a:bodyPr>
          <a:lstStyle/>
          <a:p>
            <a:pPr defTabSz="304815"/>
            <a:r>
              <a:rPr lang="en-GB" sz="2800" b="1" dirty="0">
                <a:solidFill>
                  <a:srgbClr val="0872B5"/>
                </a:solidFill>
                <a:latin typeface="Bahnschrift Condensed" panose="020B0502040204020203" pitchFamily="34" charset="0"/>
              </a:rPr>
              <a:t>COHERENCE</a:t>
            </a:r>
          </a:p>
        </p:txBody>
      </p:sp>
      <p:sp>
        <p:nvSpPr>
          <p:cNvPr id="19" name="TextBox 18"/>
          <p:cNvSpPr txBox="1"/>
          <p:nvPr/>
        </p:nvSpPr>
        <p:spPr>
          <a:xfrm>
            <a:off x="2030356" y="324298"/>
            <a:ext cx="2512522" cy="461665"/>
          </a:xfrm>
          <a:prstGeom prst="rect">
            <a:avLst/>
          </a:prstGeom>
          <a:noFill/>
        </p:spPr>
        <p:txBody>
          <a:bodyPr wrap="square" rtlCol="0">
            <a:spAutoFit/>
          </a:bodyPr>
          <a:lstStyle/>
          <a:p>
            <a:pPr defTabSz="304815"/>
            <a:r>
              <a:rPr lang="en-GB" sz="2400" b="1" dirty="0">
                <a:solidFill>
                  <a:srgbClr val="D7775C"/>
                </a:solidFill>
                <a:latin typeface="Bahnschrift Condensed" panose="020B0502040204020203" pitchFamily="34" charset="0"/>
              </a:rPr>
              <a:t>EFFECTIVENESS</a:t>
            </a:r>
            <a:endParaRPr lang="en-GB" sz="2800" b="1" dirty="0">
              <a:solidFill>
                <a:srgbClr val="D7775C"/>
              </a:solidFill>
              <a:latin typeface="Bahnschrift Condensed" panose="020B0502040204020203" pitchFamily="34" charset="0"/>
            </a:endParaRPr>
          </a:p>
        </p:txBody>
      </p:sp>
      <p:sp>
        <p:nvSpPr>
          <p:cNvPr id="20" name="TextBox 19"/>
          <p:cNvSpPr txBox="1"/>
          <p:nvPr/>
        </p:nvSpPr>
        <p:spPr>
          <a:xfrm>
            <a:off x="1587823" y="5911775"/>
            <a:ext cx="2512522" cy="523220"/>
          </a:xfrm>
          <a:prstGeom prst="rect">
            <a:avLst/>
          </a:prstGeom>
          <a:noFill/>
        </p:spPr>
        <p:txBody>
          <a:bodyPr wrap="square" rtlCol="0">
            <a:spAutoFit/>
          </a:bodyPr>
          <a:lstStyle/>
          <a:p>
            <a:pPr defTabSz="304815"/>
            <a:r>
              <a:rPr lang="en-GB" sz="2800" b="1" dirty="0">
                <a:solidFill>
                  <a:srgbClr val="54356C"/>
                </a:solidFill>
                <a:latin typeface="Bahnschrift Condensed" panose="020B0502040204020203" pitchFamily="34" charset="0"/>
              </a:rPr>
              <a:t>RELEVANCE</a:t>
            </a:r>
          </a:p>
        </p:txBody>
      </p:sp>
      <p:sp>
        <p:nvSpPr>
          <p:cNvPr id="21" name="TextBox 20"/>
          <p:cNvSpPr txBox="1"/>
          <p:nvPr/>
        </p:nvSpPr>
        <p:spPr>
          <a:xfrm>
            <a:off x="9679478" y="2463663"/>
            <a:ext cx="2512522" cy="461665"/>
          </a:xfrm>
          <a:prstGeom prst="rect">
            <a:avLst/>
          </a:prstGeom>
          <a:noFill/>
        </p:spPr>
        <p:txBody>
          <a:bodyPr wrap="square" rtlCol="0">
            <a:spAutoFit/>
          </a:bodyPr>
          <a:lstStyle/>
          <a:p>
            <a:pPr defTabSz="304815"/>
            <a:r>
              <a:rPr lang="en-GB" sz="2400" b="1" dirty="0">
                <a:solidFill>
                  <a:srgbClr val="94914A"/>
                </a:solidFill>
                <a:latin typeface="Bahnschrift Condensed" panose="020B0502040204020203" pitchFamily="34" charset="0"/>
              </a:rPr>
              <a:t>SUSTAINABILITY</a:t>
            </a:r>
          </a:p>
        </p:txBody>
      </p:sp>
      <p:sp>
        <p:nvSpPr>
          <p:cNvPr id="22" name="TextBox 21"/>
          <p:cNvSpPr txBox="1"/>
          <p:nvPr/>
        </p:nvSpPr>
        <p:spPr>
          <a:xfrm>
            <a:off x="8495740" y="5897870"/>
            <a:ext cx="2512522" cy="523220"/>
          </a:xfrm>
          <a:prstGeom prst="rect">
            <a:avLst/>
          </a:prstGeom>
          <a:noFill/>
        </p:spPr>
        <p:txBody>
          <a:bodyPr wrap="square" rtlCol="0">
            <a:spAutoFit/>
          </a:bodyPr>
          <a:lstStyle/>
          <a:p>
            <a:pPr defTabSz="304815"/>
            <a:r>
              <a:rPr lang="en-GB" sz="2800" b="1" dirty="0">
                <a:solidFill>
                  <a:srgbClr val="5C5D5E"/>
                </a:solidFill>
                <a:latin typeface="Bahnschrift Condensed" panose="020B0502040204020203" pitchFamily="34" charset="0"/>
              </a:rPr>
              <a:t>EFFICIENCY</a:t>
            </a:r>
          </a:p>
        </p:txBody>
      </p:sp>
      <p:sp>
        <p:nvSpPr>
          <p:cNvPr id="23" name="TextBox 22"/>
          <p:cNvSpPr txBox="1"/>
          <p:nvPr/>
        </p:nvSpPr>
        <p:spPr>
          <a:xfrm>
            <a:off x="1273154" y="2247593"/>
            <a:ext cx="1736596" cy="461665"/>
          </a:xfrm>
          <a:prstGeom prst="rect">
            <a:avLst/>
          </a:prstGeom>
          <a:noFill/>
        </p:spPr>
        <p:txBody>
          <a:bodyPr wrap="square" rtlCol="0">
            <a:spAutoFit/>
          </a:bodyPr>
          <a:lstStyle/>
          <a:p>
            <a:pPr defTabSz="304815"/>
            <a:r>
              <a:rPr lang="en-GB" sz="2400" b="1" dirty="0">
                <a:solidFill>
                  <a:srgbClr val="318556"/>
                </a:solidFill>
                <a:latin typeface="Bahnschrift Condensed" panose="020B0502040204020203" pitchFamily="34" charset="0"/>
              </a:rPr>
              <a:t>IMPACT</a:t>
            </a:r>
            <a:endParaRPr lang="en-GB" sz="2800" b="1" dirty="0">
              <a:solidFill>
                <a:srgbClr val="318556"/>
              </a:solidFill>
              <a:latin typeface="Bahnschrift Condensed" panose="020B0502040204020203" pitchFamily="34" charset="0"/>
            </a:endParaRPr>
          </a:p>
        </p:txBody>
      </p:sp>
    </p:spTree>
    <p:extLst>
      <p:ext uri="{BB962C8B-B14F-4D97-AF65-F5344CB8AC3E}">
        <p14:creationId xmlns:p14="http://schemas.microsoft.com/office/powerpoint/2010/main" val="2687894770"/>
      </p:ext>
    </p:extLst>
  </p:cSld>
  <p:clrMapOvr>
    <a:masterClrMapping/>
  </p:clrMapOvr>
  <mc:AlternateContent xmlns:mc="http://schemas.openxmlformats.org/markup-compatibility/2006" xmlns:p14="http://schemas.microsoft.com/office/powerpoint/2010/main">
    <mc:Choice Requires="p14">
      <p:transition spd="med" p14:dur="700" advTm="21760">
        <p:fade/>
      </p:transition>
    </mc:Choice>
    <mc:Fallback xmlns="">
      <p:transition spd="med" advTm="2176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024" y="4914321"/>
            <a:ext cx="12192000" cy="1708160"/>
          </a:xfrm>
          <a:prstGeom prst="rect">
            <a:avLst/>
          </a:prstGeom>
        </p:spPr>
        <p:txBody>
          <a:bodyPr wrap="square">
            <a:spAutoFit/>
          </a:bodyPr>
          <a:lstStyle/>
          <a:p>
            <a:pPr algn="ctr" defTabSz="304815"/>
            <a:r>
              <a:rPr lang="en-US" sz="5000" b="1" dirty="0">
                <a:solidFill>
                  <a:srgbClr val="000000"/>
                </a:solidFill>
                <a:latin typeface="Gill Sans MT" panose="020B0502020104020203"/>
              </a:rPr>
              <a:t>…together, </a:t>
            </a:r>
            <a:r>
              <a:rPr lang="en-US" sz="3200" dirty="0">
                <a:solidFill>
                  <a:srgbClr val="000000"/>
                </a:solidFill>
                <a:latin typeface="Gill Sans MT" panose="020B0502020104020203"/>
              </a:rPr>
              <a:t>they provide a </a:t>
            </a:r>
            <a:br>
              <a:rPr lang="en-US" sz="2000" b="1" dirty="0">
                <a:solidFill>
                  <a:srgbClr val="000000"/>
                </a:solidFill>
                <a:latin typeface="Gill Sans MT" panose="020B0502020104020203"/>
              </a:rPr>
            </a:br>
            <a:r>
              <a:rPr lang="en-US" sz="5500" b="1" dirty="0">
                <a:solidFill>
                  <a:srgbClr val="000000"/>
                </a:solidFill>
                <a:latin typeface="Gill Sans MT" panose="020B0502020104020203"/>
              </a:rPr>
              <a:t>more complete picture.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6392">
            <a:off x="4461990" y="346332"/>
            <a:ext cx="3696992" cy="4412214"/>
          </a:xfrm>
          <a:prstGeom prst="rect">
            <a:avLst/>
          </a:prstGeom>
          <a:effectLst>
            <a:outerShdw blurRad="50800" dist="38100" dir="8100000" algn="tr"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748" r="15293" b="-234"/>
          <a:stretch/>
        </p:blipFill>
        <p:spPr>
          <a:xfrm rot="316174">
            <a:off x="4645550" y="584272"/>
            <a:ext cx="3306615" cy="3331566"/>
          </a:xfrm>
          <a:prstGeom prst="rect">
            <a:avLst/>
          </a:prstGeom>
        </p:spPr>
      </p:pic>
    </p:spTree>
    <p:extLst>
      <p:ext uri="{BB962C8B-B14F-4D97-AF65-F5344CB8AC3E}">
        <p14:creationId xmlns:p14="http://schemas.microsoft.com/office/powerpoint/2010/main" val="83112704"/>
      </p:ext>
    </p:extLst>
  </p:cSld>
  <p:clrMapOvr>
    <a:masterClrMapping/>
  </p:clrMapOvr>
  <mc:AlternateContent xmlns:mc="http://schemas.openxmlformats.org/markup-compatibility/2006" xmlns:p14="http://schemas.microsoft.com/office/powerpoint/2010/main">
    <mc:Choice Requires="p14">
      <p:transition spd="med" p14:dur="700" advTm="6169">
        <p:fade/>
      </p:transition>
    </mc:Choice>
    <mc:Fallback xmlns="">
      <p:transition spd="med" advTm="616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0703" y="2408301"/>
            <a:ext cx="7729728" cy="3101983"/>
          </a:xfrm>
        </p:spPr>
        <p:txBody>
          <a:bodyPr/>
          <a:lstStyle/>
          <a:p>
            <a:pPr marL="0" indent="0">
              <a:buNone/>
            </a:pPr>
            <a:r>
              <a:rPr lang="en-US" sz="4000" dirty="0"/>
              <a:t>Velayuthan Sivagnanasothy </a:t>
            </a:r>
          </a:p>
          <a:p>
            <a:pPr marL="0" indent="0">
              <a:buNone/>
            </a:pPr>
            <a:r>
              <a:rPr lang="en-US" sz="4000" dirty="0"/>
              <a:t>Memorial Workshop: </a:t>
            </a:r>
            <a:br>
              <a:rPr lang="en-US" sz="4000" dirty="0"/>
            </a:br>
            <a:r>
              <a:rPr lang="en-US" dirty="0"/>
              <a:t>International Evaluation Norms and Criteria in National Evaluation Contexts </a:t>
            </a:r>
            <a:endParaRPr lang="es-MX" dirty="0"/>
          </a:p>
        </p:txBody>
      </p:sp>
      <p:pic>
        <p:nvPicPr>
          <p:cNvPr id="1026"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55932" r="-1" b="25542"/>
          <a:stretch/>
        </p:blipFill>
        <p:spPr bwMode="auto">
          <a:xfrm>
            <a:off x="1163383" y="2058859"/>
            <a:ext cx="2545206" cy="2778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10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rgbClr val="8D7EF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054185" y="1066262"/>
            <a:ext cx="4083628" cy="1015663"/>
          </a:xfrm>
          <a:prstGeom prst="rect">
            <a:avLst/>
          </a:prstGeom>
          <a:solidFill>
            <a:srgbClr val="FFFFFF">
              <a:alpha val="63922"/>
            </a:srgbClr>
          </a:solidFill>
        </p:spPr>
        <p:txBody>
          <a:bodyPr wrap="square">
            <a:spAutoFit/>
          </a:bodyPr>
          <a:lstStyle/>
          <a:p>
            <a:pPr defTabSz="304815"/>
            <a:r>
              <a:rPr lang="en-US" sz="6000" b="1" dirty="0">
                <a:solidFill>
                  <a:srgbClr val="8D7EFA"/>
                </a:solidFill>
                <a:latin typeface="Calibri" panose="020F0502020204030204" pitchFamily="34" charset="0"/>
                <a:cs typeface="Calibri" panose="020F0502020204030204" pitchFamily="34" charset="0"/>
              </a:rPr>
              <a:t>RELEVANCE</a:t>
            </a:r>
            <a:endParaRPr lang="en-GB" sz="6000" b="1" dirty="0">
              <a:solidFill>
                <a:srgbClr val="8D7EFA"/>
              </a:solidFill>
              <a:latin typeface="Calibri" panose="020F0502020204030204" pitchFamily="34" charset="0"/>
              <a:cs typeface="Calibri" panose="020F0502020204030204" pitchFamily="34" charset="0"/>
            </a:endParaRPr>
          </a:p>
        </p:txBody>
      </p:sp>
      <p:sp>
        <p:nvSpPr>
          <p:cNvPr id="3" name="Rectangle 2"/>
          <p:cNvSpPr/>
          <p:nvPr/>
        </p:nvSpPr>
        <p:spPr>
          <a:xfrm>
            <a:off x="0" y="5179512"/>
            <a:ext cx="12192000" cy="1678488"/>
          </a:xfrm>
          <a:prstGeom prst="rect">
            <a:avLst/>
          </a:prstGeom>
          <a:solidFill>
            <a:srgbClr val="8D7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GB">
              <a:solidFill>
                <a:srgbClr val="FFFFFF"/>
              </a:solidFill>
              <a:latin typeface="Gill Sans MT" panose="020B0502020104020203"/>
            </a:endParaRPr>
          </a:p>
        </p:txBody>
      </p:sp>
      <p:sp>
        <p:nvSpPr>
          <p:cNvPr id="7" name="Rectangle 6"/>
          <p:cNvSpPr/>
          <p:nvPr/>
        </p:nvSpPr>
        <p:spPr>
          <a:xfrm>
            <a:off x="1" y="5226970"/>
            <a:ext cx="12191999" cy="1588127"/>
          </a:xfrm>
          <a:prstGeom prst="rect">
            <a:avLst/>
          </a:prstGeom>
          <a:noFill/>
        </p:spPr>
        <p:txBody>
          <a:bodyPr wrap="square">
            <a:spAutoFit/>
          </a:bodyPr>
          <a:lstStyle/>
          <a:p>
            <a:pPr algn="ctr" defTabSz="889044">
              <a:lnSpc>
                <a:spcPct val="90000"/>
              </a:lnSpc>
              <a:spcBef>
                <a:spcPct val="0"/>
              </a:spcBef>
              <a:spcAft>
                <a:spcPct val="35000"/>
              </a:spcAft>
            </a:pP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the intervention doing</a:t>
            </a:r>
            <a:b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right things? </a:t>
            </a:r>
          </a:p>
        </p:txBody>
      </p:sp>
    </p:spTree>
    <p:extLst>
      <p:ext uri="{BB962C8B-B14F-4D97-AF65-F5344CB8AC3E}">
        <p14:creationId xmlns:p14="http://schemas.microsoft.com/office/powerpoint/2010/main" val="247448166"/>
      </p:ext>
    </p:extLst>
  </p:cSld>
  <p:clrMapOvr>
    <a:masterClrMapping/>
  </p:clrMapOvr>
  <mc:AlternateContent xmlns:mc="http://schemas.openxmlformats.org/markup-compatibility/2006" xmlns:p14="http://schemas.microsoft.com/office/powerpoint/2010/main">
    <mc:Choice Requires="p14">
      <p:transition spd="med" p14:dur="700" advTm="27422">
        <p:fade/>
      </p:transition>
    </mc:Choice>
    <mc:Fallback xmlns="">
      <p:transition spd="med" advTm="27422">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a:solidFill>
                  <a:srgbClr val="54336F"/>
                </a:solidFill>
                <a:latin typeface="Calibri" panose="020F0502020204030204" pitchFamily="34" charset="0"/>
                <a:ea typeface="+mn-ea"/>
                <a:cs typeface="Calibri" panose="020F0502020204030204" pitchFamily="34" charset="0"/>
              </a:rPr>
              <a:t>RELEVANCE</a:t>
            </a:r>
            <a:endParaRPr lang="en-GB"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The extent to which the intervention objectives and design respond to beneficiaries’,  global, country, and partner/institution needs, policies, and priorities, and continue to do so if circumstances change.</a:t>
            </a:r>
          </a:p>
          <a:p>
            <a:pPr marL="0" indent="0" algn="just">
              <a:buNone/>
            </a:pPr>
            <a:r>
              <a:rPr lang="en-US" dirty="0"/>
              <a:t>Note: “Respond to” means that the objectives and design of the intervention are sensitive to the economic, environmental, equity, social, political economy, and capacity conditions in which it takes place. “Partner/institution” includes government (national, regional, local), civil society </a:t>
            </a:r>
            <a:r>
              <a:rPr lang="en-US" dirty="0" err="1"/>
              <a:t>organisations</a:t>
            </a:r>
            <a:r>
              <a:rPr lang="en-US" dirty="0"/>
              <a:t>, private entities and international bodies involved in funding, implementing and/or overseeing the intervention. Relevance assessment involves looking at differences and trade-offs between different priorities or needs. It requires </a:t>
            </a:r>
            <a:r>
              <a:rPr lang="en-US" dirty="0" err="1"/>
              <a:t>analysing</a:t>
            </a:r>
            <a:r>
              <a:rPr lang="en-US" dirty="0"/>
              <a:t> any changes in the context to assess the extent to which the intervention can be (or has been) adapted to remain relevant. </a:t>
            </a:r>
          </a:p>
          <a:p>
            <a:pPr algn="just"/>
            <a:endParaRPr lang="en-GB" dirty="0"/>
          </a:p>
        </p:txBody>
      </p:sp>
      <p:sp>
        <p:nvSpPr>
          <p:cNvPr id="7" name="Slide Number Placeholder 6"/>
          <p:cNvSpPr>
            <a:spLocks noGrp="1"/>
          </p:cNvSpPr>
          <p:nvPr>
            <p:ph type="sldNum" sz="quarter" idx="12"/>
          </p:nvPr>
        </p:nvSpPr>
        <p:spPr>
          <a:xfrm>
            <a:off x="8759240" y="5470535"/>
            <a:ext cx="2926080" cy="1397039"/>
          </a:xfrm>
        </p:spPr>
        <p:txBody>
          <a:bodyPr/>
          <a:lstStyle/>
          <a:p>
            <a:fld id="{4FAB73BC-B049-4115-A692-8D63A059BFB8}" type="slidenum">
              <a:rPr lang="en-US" sz="3600" smtClean="0"/>
              <a:t>21</a:t>
            </a:fld>
            <a:endParaRPr lang="en-US" sz="3600" dirty="0"/>
          </a:p>
        </p:txBody>
      </p:sp>
      <p:sp>
        <p:nvSpPr>
          <p:cNvPr id="4" name="Oval 3"/>
          <p:cNvSpPr/>
          <p:nvPr/>
        </p:nvSpPr>
        <p:spPr>
          <a:xfrm>
            <a:off x="737291" y="2078218"/>
            <a:ext cx="2244436" cy="51418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993447" y="4700411"/>
            <a:ext cx="4182092" cy="51418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439983" y="2407620"/>
            <a:ext cx="4128426" cy="51418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81346887"/>
      </p:ext>
    </p:extLst>
  </p:cSld>
  <p:clrMapOvr>
    <a:masterClrMapping/>
  </p:clrMapOvr>
  <mc:AlternateContent xmlns:mc="http://schemas.openxmlformats.org/markup-compatibility/2006" xmlns:p14="http://schemas.microsoft.com/office/powerpoint/2010/main">
    <mc:Choice Requires="p14">
      <p:transition spd="med" p14:dur="700" advTm="71235">
        <p:fade/>
      </p:transition>
    </mc:Choice>
    <mc:Fallback xmlns="">
      <p:transition spd="med" advTm="712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rgbClr val="0B7CC2">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063650" y="1083260"/>
            <a:ext cx="4064702" cy="1015663"/>
          </a:xfrm>
          <a:prstGeom prst="rect">
            <a:avLst/>
          </a:prstGeom>
          <a:solidFill>
            <a:srgbClr val="FFFFFF">
              <a:alpha val="63922"/>
            </a:srgbClr>
          </a:solidFill>
        </p:spPr>
        <p:txBody>
          <a:bodyPr wrap="none">
            <a:spAutoFit/>
          </a:bodyPr>
          <a:lstStyle/>
          <a:p>
            <a:pPr algn="ctr" defTabSz="304815"/>
            <a:r>
              <a:rPr lang="en-US" sz="6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COHERENCE</a:t>
            </a:r>
            <a:endParaRPr lang="en-GB" sz="6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0" y="5183923"/>
            <a:ext cx="12192000" cy="1677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GB">
              <a:solidFill>
                <a:srgbClr val="FFFFFF"/>
              </a:solidFill>
              <a:latin typeface="Gill Sans MT" panose="020B0502020104020203"/>
            </a:endParaRPr>
          </a:p>
        </p:txBody>
      </p:sp>
      <p:sp>
        <p:nvSpPr>
          <p:cNvPr id="7" name="Rectangle 6"/>
          <p:cNvSpPr/>
          <p:nvPr/>
        </p:nvSpPr>
        <p:spPr>
          <a:xfrm>
            <a:off x="0" y="5235880"/>
            <a:ext cx="12192000" cy="1588127"/>
          </a:xfrm>
          <a:prstGeom prst="rect">
            <a:avLst/>
          </a:prstGeom>
          <a:noFill/>
        </p:spPr>
        <p:txBody>
          <a:bodyPr wrap="square">
            <a:spAutoFit/>
          </a:bodyPr>
          <a:lstStyle/>
          <a:p>
            <a:pPr algn="ctr" defTabSz="889044">
              <a:lnSpc>
                <a:spcPct val="90000"/>
              </a:lnSpc>
              <a:spcBef>
                <a:spcPct val="0"/>
              </a:spcBef>
              <a:spcAft>
                <a:spcPct val="35000"/>
              </a:spcAft>
            </a:pP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well does</a:t>
            </a:r>
            <a:b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intervention fit? </a:t>
            </a:r>
          </a:p>
        </p:txBody>
      </p:sp>
      <p:sp>
        <p:nvSpPr>
          <p:cNvPr id="2" name="Slide Number Placeholder 1"/>
          <p:cNvSpPr>
            <a:spLocks noGrp="1"/>
          </p:cNvSpPr>
          <p:nvPr>
            <p:ph type="sldNum" sz="quarter" idx="12"/>
          </p:nvPr>
        </p:nvSpPr>
        <p:spPr/>
        <p:txBody>
          <a:bodyPr/>
          <a:lstStyle/>
          <a:p>
            <a:pPr defTabSz="304815"/>
            <a:endParaRPr lang="en-US" dirty="0">
              <a:latin typeface="Gill Sans MT" panose="020B0502020104020203"/>
            </a:endParaRPr>
          </a:p>
        </p:txBody>
      </p:sp>
    </p:spTree>
    <p:extLst>
      <p:ext uri="{BB962C8B-B14F-4D97-AF65-F5344CB8AC3E}">
        <p14:creationId xmlns:p14="http://schemas.microsoft.com/office/powerpoint/2010/main" val="827798822"/>
      </p:ext>
    </p:extLst>
  </p:cSld>
  <p:clrMapOvr>
    <a:masterClrMapping/>
  </p:clrMapOvr>
  <mc:AlternateContent xmlns:mc="http://schemas.openxmlformats.org/markup-compatibility/2006" xmlns:p14="http://schemas.microsoft.com/office/powerpoint/2010/main">
    <mc:Choice Requires="p14">
      <p:transition spd="med" p14:dur="700" advTm="9072">
        <p:fade/>
      </p:transition>
    </mc:Choice>
    <mc:Fallback xmlns="">
      <p:transition spd="med" advTm="9072">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a:solidFill>
                  <a:srgbClr val="0070C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COHERENCE</a:t>
            </a:r>
            <a:endParaRPr lang="en-GB" dirty="0"/>
          </a:p>
        </p:txBody>
      </p:sp>
      <p:sp>
        <p:nvSpPr>
          <p:cNvPr id="3" name="Content Placeholder 2"/>
          <p:cNvSpPr>
            <a:spLocks noGrp="1"/>
          </p:cNvSpPr>
          <p:nvPr>
            <p:ph idx="1"/>
          </p:nvPr>
        </p:nvSpPr>
        <p:spPr>
          <a:xfrm>
            <a:off x="676656" y="2011680"/>
            <a:ext cx="10753725" cy="4524587"/>
          </a:xfrm>
        </p:spPr>
        <p:txBody>
          <a:bodyPr>
            <a:normAutofit lnSpcReduction="10000"/>
          </a:bodyPr>
          <a:lstStyle/>
          <a:p>
            <a:pPr marL="0" indent="0" algn="just">
              <a:buNone/>
            </a:pPr>
            <a:r>
              <a:rPr lang="en-US" dirty="0"/>
              <a:t>The compatibility of the intervention with other interventions in a country, sector or institution. </a:t>
            </a:r>
          </a:p>
          <a:p>
            <a:pPr marL="0" indent="0" algn="just">
              <a:buNone/>
            </a:pPr>
            <a:r>
              <a:rPr lang="en-US" dirty="0"/>
              <a:t>Note: The extent to which other interventions (particularly policies) support or undermine the intervention, and vice versa. </a:t>
            </a:r>
          </a:p>
          <a:p>
            <a:pPr marL="457200" lvl="1" indent="0" algn="just">
              <a:buNone/>
            </a:pPr>
            <a:r>
              <a:rPr lang="en-US" b="1" dirty="0"/>
              <a:t>Internal coherence </a:t>
            </a:r>
            <a:r>
              <a:rPr lang="en-US" dirty="0"/>
              <a:t>addresses the synergies and interlinkages between the intervention and other interventions carried out by the same institution/government, as well as the consistency of the intervention with the relevant international norms and standards to which that institution/government adheres. </a:t>
            </a:r>
          </a:p>
          <a:p>
            <a:pPr marL="457200" lvl="1" indent="0" algn="just">
              <a:buNone/>
            </a:pPr>
            <a:r>
              <a:rPr lang="en-US" b="1" dirty="0"/>
              <a:t>External coherence </a:t>
            </a:r>
            <a:r>
              <a:rPr lang="en-US" dirty="0"/>
              <a:t>considers the consistency of the intervention with other actors’ interventions in the same context. This includes complementarity, </a:t>
            </a:r>
            <a:r>
              <a:rPr lang="en-US" dirty="0" err="1"/>
              <a:t>harmonisation</a:t>
            </a:r>
            <a:r>
              <a:rPr lang="en-US" dirty="0"/>
              <a:t> and co-ordination with others, and the extent to which the intervention is adding value while avoiding duplication of effort. </a:t>
            </a:r>
          </a:p>
        </p:txBody>
      </p:sp>
      <p:sp>
        <p:nvSpPr>
          <p:cNvPr id="6" name="Slide Number Placeholder 5"/>
          <p:cNvSpPr>
            <a:spLocks noGrp="1"/>
          </p:cNvSpPr>
          <p:nvPr>
            <p:ph type="sldNum" sz="quarter" idx="12"/>
          </p:nvPr>
        </p:nvSpPr>
        <p:spPr>
          <a:xfrm>
            <a:off x="8778440" y="5460961"/>
            <a:ext cx="2926080" cy="1397039"/>
          </a:xfrm>
        </p:spPr>
        <p:txBody>
          <a:bodyPr/>
          <a:lstStyle/>
          <a:p>
            <a:fld id="{4FAB73BC-B049-4115-A692-8D63A059BFB8}" type="slidenum">
              <a:rPr lang="en-US" sz="3600" smtClean="0"/>
              <a:t>23</a:t>
            </a:fld>
            <a:endParaRPr lang="en-US" sz="3600" dirty="0"/>
          </a:p>
        </p:txBody>
      </p:sp>
      <p:cxnSp>
        <p:nvCxnSpPr>
          <p:cNvPr id="5" name="Straight Connector 4"/>
          <p:cNvCxnSpPr/>
          <p:nvPr/>
        </p:nvCxnSpPr>
        <p:spPr>
          <a:xfrm>
            <a:off x="5953990" y="3870439"/>
            <a:ext cx="355072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0002" y="4775907"/>
            <a:ext cx="5304490" cy="93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93546" y="5720936"/>
            <a:ext cx="1719943" cy="46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59242" y="6366428"/>
            <a:ext cx="3455462"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14096198"/>
      </p:ext>
    </p:extLst>
  </p:cSld>
  <p:clrMapOvr>
    <a:masterClrMapping/>
  </p:clrMapOvr>
  <mc:AlternateContent xmlns:mc="http://schemas.openxmlformats.org/markup-compatibility/2006" xmlns:p14="http://schemas.microsoft.com/office/powerpoint/2010/main">
    <mc:Choice Requires="p14">
      <p:transition spd="med" p14:dur="700" advTm="39947">
        <p:fade/>
      </p:transition>
    </mc:Choice>
    <mc:Fallback xmlns="">
      <p:transition spd="med" advTm="399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566590" y="1066262"/>
            <a:ext cx="5058822" cy="1015663"/>
          </a:xfrm>
          <a:prstGeom prst="rect">
            <a:avLst/>
          </a:prstGeom>
          <a:solidFill>
            <a:srgbClr val="FFFFFF">
              <a:alpha val="63922"/>
            </a:srgbClr>
          </a:solidFill>
        </p:spPr>
        <p:txBody>
          <a:bodyPr wrap="none">
            <a:spAutoFit/>
          </a:bodyPr>
          <a:lstStyle/>
          <a:p>
            <a:pPr algn="ctr" defTabSz="304815"/>
            <a:r>
              <a:rPr lang="en-US" sz="6000" b="1" dirty="0">
                <a:solidFill>
                  <a:srgbClr val="CC3B0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EFFECTIVENESS</a:t>
            </a:r>
            <a:endParaRPr lang="en-GB" sz="6000" b="1" dirty="0">
              <a:solidFill>
                <a:srgbClr val="CC3B0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0" y="5179512"/>
            <a:ext cx="12192000" cy="1678488"/>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GB">
              <a:solidFill>
                <a:srgbClr val="FFFFFF"/>
              </a:solidFill>
              <a:latin typeface="Gill Sans MT" panose="020B0502020104020203"/>
            </a:endParaRPr>
          </a:p>
        </p:txBody>
      </p:sp>
      <p:sp>
        <p:nvSpPr>
          <p:cNvPr id="7" name="Rectangle 6"/>
          <p:cNvSpPr/>
          <p:nvPr/>
        </p:nvSpPr>
        <p:spPr>
          <a:xfrm>
            <a:off x="0" y="5258001"/>
            <a:ext cx="12192000" cy="1588127"/>
          </a:xfrm>
          <a:prstGeom prst="rect">
            <a:avLst/>
          </a:prstGeom>
          <a:noFill/>
        </p:spPr>
        <p:txBody>
          <a:bodyPr wrap="square">
            <a:spAutoFit/>
          </a:bodyPr>
          <a:lstStyle/>
          <a:p>
            <a:pPr algn="ctr" defTabSz="889044">
              <a:lnSpc>
                <a:spcPct val="90000"/>
              </a:lnSpc>
              <a:spcBef>
                <a:spcPct val="0"/>
              </a:spcBef>
              <a:spcAft>
                <a:spcPct val="35000"/>
              </a:spcAft>
            </a:pP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the intervention achieving</a:t>
            </a:r>
            <a:b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its objectives? </a:t>
            </a:r>
          </a:p>
        </p:txBody>
      </p:sp>
    </p:spTree>
    <p:extLst>
      <p:ext uri="{BB962C8B-B14F-4D97-AF65-F5344CB8AC3E}">
        <p14:creationId xmlns:p14="http://schemas.microsoft.com/office/powerpoint/2010/main" val="2021181481"/>
      </p:ext>
    </p:extLst>
  </p:cSld>
  <p:clrMapOvr>
    <a:masterClrMapping/>
  </p:clrMapOvr>
  <mc:AlternateContent xmlns:mc="http://schemas.openxmlformats.org/markup-compatibility/2006" xmlns:p14="http://schemas.microsoft.com/office/powerpoint/2010/main">
    <mc:Choice Requires="p14">
      <p:transition spd="med" p14:dur="700" advTm="7373">
        <p:fade/>
      </p:transition>
    </mc:Choice>
    <mc:Fallback xmlns="">
      <p:transition spd="med" advTm="7373">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a:solidFill>
                  <a:schemeClr val="accent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EFFECTIVENESS</a:t>
            </a:r>
            <a:endParaRPr lang="en-GB" dirty="0">
              <a:solidFill>
                <a:schemeClr val="accent2"/>
              </a:solidFill>
            </a:endParaRPr>
          </a:p>
        </p:txBody>
      </p:sp>
      <p:sp>
        <p:nvSpPr>
          <p:cNvPr id="3" name="Content Placeholder 2"/>
          <p:cNvSpPr>
            <a:spLocks noGrp="1"/>
          </p:cNvSpPr>
          <p:nvPr>
            <p:ph idx="1"/>
          </p:nvPr>
        </p:nvSpPr>
        <p:spPr/>
        <p:txBody>
          <a:bodyPr/>
          <a:lstStyle/>
          <a:p>
            <a:pPr marL="0" indent="0" algn="just">
              <a:buNone/>
            </a:pPr>
            <a:r>
              <a:rPr lang="en-US" dirty="0"/>
              <a:t>The extent to which the intervention achieved, or is expected to achieve, its objectives, and its results, including any differential results across groups. </a:t>
            </a:r>
          </a:p>
          <a:p>
            <a:pPr marL="0" indent="0" algn="just">
              <a:buNone/>
            </a:pPr>
            <a:endParaRPr lang="en-US" dirty="0"/>
          </a:p>
          <a:p>
            <a:pPr marL="0" indent="0" algn="just">
              <a:buNone/>
            </a:pPr>
            <a:r>
              <a:rPr lang="en-US" dirty="0"/>
              <a:t>Note: Analysis of effectiveness involves taking account of the relative importance of the objectives or results. </a:t>
            </a:r>
          </a:p>
          <a:p>
            <a:endParaRPr lang="en-GB" dirty="0"/>
          </a:p>
        </p:txBody>
      </p:sp>
      <p:sp>
        <p:nvSpPr>
          <p:cNvPr id="6" name="Slide Number Placeholder 5"/>
          <p:cNvSpPr>
            <a:spLocks noGrp="1"/>
          </p:cNvSpPr>
          <p:nvPr>
            <p:ph type="sldNum" sz="quarter" idx="12"/>
          </p:nvPr>
        </p:nvSpPr>
        <p:spPr>
          <a:xfrm>
            <a:off x="8778440" y="5460961"/>
            <a:ext cx="2926080" cy="1397039"/>
          </a:xfrm>
        </p:spPr>
        <p:txBody>
          <a:bodyPr/>
          <a:lstStyle/>
          <a:p>
            <a:fld id="{4FAB73BC-B049-4115-A692-8D63A059BFB8}" type="slidenum">
              <a:rPr lang="en-US" sz="3600" smtClean="0"/>
              <a:t>25</a:t>
            </a:fld>
            <a:endParaRPr lang="en-US" sz="3600" dirty="0"/>
          </a:p>
        </p:txBody>
      </p:sp>
      <p:sp>
        <p:nvSpPr>
          <p:cNvPr id="4" name="Oval 3"/>
          <p:cNvSpPr/>
          <p:nvPr/>
        </p:nvSpPr>
        <p:spPr>
          <a:xfrm>
            <a:off x="6502489" y="2184520"/>
            <a:ext cx="5331360" cy="51418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64689809"/>
      </p:ext>
    </p:extLst>
  </p:cSld>
  <p:clrMapOvr>
    <a:masterClrMapping/>
  </p:clrMapOvr>
  <mc:AlternateContent xmlns:mc="http://schemas.openxmlformats.org/markup-compatibility/2006" xmlns:p14="http://schemas.microsoft.com/office/powerpoint/2010/main">
    <mc:Choice Requires="p14">
      <p:transition spd="med" p14:dur="700" advTm="29848">
        <p:fade/>
      </p:transition>
    </mc:Choice>
    <mc:Fallback xmlns="">
      <p:transition spd="med" advTm="298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duotone>
              <a:prstClr val="black"/>
              <a:srgbClr val="748393">
                <a:tint val="45000"/>
                <a:satMod val="400000"/>
              </a:srgbClr>
            </a:duotone>
            <a:extLst>
              <a:ext uri="{28A0092B-C50C-407E-A947-70E740481C1C}">
                <a14:useLocalDpi xmlns:a14="http://schemas.microsoft.com/office/drawing/2010/main" val="0"/>
              </a:ext>
            </a:extLst>
          </a:blip>
          <a:stretch>
            <a:fillRect/>
          </a:stretch>
        </p:blipFill>
        <p:spPr>
          <a:xfrm>
            <a:off x="-384" y="0"/>
            <a:ext cx="12192000" cy="6858000"/>
          </a:xfrm>
          <a:prstGeom prst="rect">
            <a:avLst/>
          </a:prstGeom>
        </p:spPr>
      </p:pic>
      <p:sp>
        <p:nvSpPr>
          <p:cNvPr id="6" name="Rectangle 5"/>
          <p:cNvSpPr/>
          <p:nvPr/>
        </p:nvSpPr>
        <p:spPr>
          <a:xfrm>
            <a:off x="4210325" y="1090714"/>
            <a:ext cx="3770584" cy="1015663"/>
          </a:xfrm>
          <a:prstGeom prst="rect">
            <a:avLst/>
          </a:prstGeom>
          <a:solidFill>
            <a:srgbClr val="FFFFFF">
              <a:alpha val="63922"/>
            </a:srgbClr>
          </a:solidFill>
        </p:spPr>
        <p:txBody>
          <a:bodyPr wrap="none">
            <a:spAutoFit/>
          </a:bodyPr>
          <a:lstStyle/>
          <a:p>
            <a:pPr algn="ctr" defTabSz="304815"/>
            <a:r>
              <a:rPr lang="en-US" sz="6000" b="1" dirty="0">
                <a:solidFill>
                  <a:srgbClr val="000000">
                    <a:lumMod val="65000"/>
                    <a:lumOff val="3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EFFICIENCY</a:t>
            </a:r>
            <a:endParaRPr lang="en-GB" sz="6000" b="1" dirty="0">
              <a:solidFill>
                <a:srgbClr val="000000">
                  <a:lumMod val="65000"/>
                  <a:lumOff val="3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384" y="5179512"/>
            <a:ext cx="12192000" cy="16784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GB">
              <a:solidFill>
                <a:srgbClr val="FFFFFF"/>
              </a:solidFill>
              <a:latin typeface="Gill Sans MT" panose="020B0502020104020203"/>
            </a:endParaRPr>
          </a:p>
        </p:txBody>
      </p:sp>
      <p:sp>
        <p:nvSpPr>
          <p:cNvPr id="7" name="Rectangle 6"/>
          <p:cNvSpPr/>
          <p:nvPr/>
        </p:nvSpPr>
        <p:spPr>
          <a:xfrm>
            <a:off x="-21166" y="5249033"/>
            <a:ext cx="12191999" cy="1588127"/>
          </a:xfrm>
          <a:prstGeom prst="rect">
            <a:avLst/>
          </a:prstGeom>
          <a:noFill/>
        </p:spPr>
        <p:txBody>
          <a:bodyPr wrap="square">
            <a:spAutoFit/>
          </a:bodyPr>
          <a:lstStyle/>
          <a:p>
            <a:pPr algn="ctr" defTabSz="889044">
              <a:lnSpc>
                <a:spcPct val="90000"/>
              </a:lnSpc>
              <a:spcBef>
                <a:spcPct val="0"/>
              </a:spcBef>
              <a:spcAft>
                <a:spcPct val="35000"/>
              </a:spcAft>
            </a:pP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well are</a:t>
            </a:r>
            <a:b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resources used? </a:t>
            </a:r>
          </a:p>
        </p:txBody>
      </p:sp>
    </p:spTree>
    <p:extLst>
      <p:ext uri="{BB962C8B-B14F-4D97-AF65-F5344CB8AC3E}">
        <p14:creationId xmlns:p14="http://schemas.microsoft.com/office/powerpoint/2010/main" val="1830936991"/>
      </p:ext>
    </p:extLst>
  </p:cSld>
  <p:clrMapOvr>
    <a:masterClrMapping/>
  </p:clrMapOvr>
  <mc:AlternateContent xmlns:mc="http://schemas.openxmlformats.org/markup-compatibility/2006" xmlns:p14="http://schemas.microsoft.com/office/powerpoint/2010/main">
    <mc:Choice Requires="p14">
      <p:transition spd="med" p14:dur="700" advTm="3640">
        <p:fade/>
      </p:transition>
    </mc:Choice>
    <mc:Fallback xmlns="">
      <p:transition spd="med" advTm="364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a:solidFill>
                  <a:prstClr val="black">
                    <a:lumMod val="65000"/>
                    <a:lumOff val="35000"/>
                  </a:prst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EFFICIENCY</a:t>
            </a:r>
            <a:endParaRPr lang="en-GB" dirty="0"/>
          </a:p>
        </p:txBody>
      </p:sp>
      <p:sp>
        <p:nvSpPr>
          <p:cNvPr id="3" name="Content Placeholder 2"/>
          <p:cNvSpPr>
            <a:spLocks noGrp="1"/>
          </p:cNvSpPr>
          <p:nvPr>
            <p:ph idx="1"/>
          </p:nvPr>
        </p:nvSpPr>
        <p:spPr/>
        <p:txBody>
          <a:bodyPr/>
          <a:lstStyle/>
          <a:p>
            <a:pPr marL="0" indent="0" algn="just">
              <a:buNone/>
            </a:pPr>
            <a:r>
              <a:rPr lang="en-US" dirty="0"/>
              <a:t>The extent to which the intervention delivers, or is likely to deliver, results in an economic and timely way. </a:t>
            </a:r>
          </a:p>
          <a:p>
            <a:pPr marL="0" indent="0" algn="just">
              <a:buNone/>
            </a:pPr>
            <a:endParaRPr lang="en-US" dirty="0"/>
          </a:p>
          <a:p>
            <a:pPr marL="0" indent="0" algn="just">
              <a:buNone/>
            </a:pPr>
            <a:r>
              <a:rPr lang="en-US" dirty="0"/>
              <a:t>Note: “Economic” is the conversion of inputs (funds, expertise, natural resources, time, etc.) into outputs, outcomes and impacts, in the most cost-effective way possible, as compared to feasible alternatives in the context. “Timely” delivery is within the intended timeframe, or a timeframe reasonably adjusted to the demands of the evolving context. This may include assessing operational efficiency (how well the intervention was managed).</a:t>
            </a:r>
          </a:p>
          <a:p>
            <a:endParaRPr lang="en-US" dirty="0"/>
          </a:p>
          <a:p>
            <a:endParaRPr lang="en-GB" dirty="0"/>
          </a:p>
        </p:txBody>
      </p:sp>
      <p:sp>
        <p:nvSpPr>
          <p:cNvPr id="4" name="Slide Number Placeholder 3"/>
          <p:cNvSpPr>
            <a:spLocks noGrp="1"/>
          </p:cNvSpPr>
          <p:nvPr>
            <p:ph type="sldNum" sz="quarter" idx="12"/>
          </p:nvPr>
        </p:nvSpPr>
        <p:spPr>
          <a:xfrm>
            <a:off x="8763926" y="5460961"/>
            <a:ext cx="2926080" cy="1397039"/>
          </a:xfrm>
        </p:spPr>
        <p:txBody>
          <a:bodyPr/>
          <a:lstStyle/>
          <a:p>
            <a:fld id="{4FAB73BC-B049-4115-A692-8D63A059BFB8}" type="slidenum">
              <a:rPr lang="en-US" sz="3600" smtClean="0"/>
              <a:t>27</a:t>
            </a:fld>
            <a:endParaRPr lang="en-US" sz="3600" dirty="0"/>
          </a:p>
        </p:txBody>
      </p:sp>
      <p:sp>
        <p:nvSpPr>
          <p:cNvPr id="5" name="Oval 4"/>
          <p:cNvSpPr/>
          <p:nvPr/>
        </p:nvSpPr>
        <p:spPr>
          <a:xfrm>
            <a:off x="4728375" y="3599533"/>
            <a:ext cx="4805287" cy="45563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99200922"/>
      </p:ext>
    </p:extLst>
  </p:cSld>
  <p:clrMapOvr>
    <a:masterClrMapping/>
  </p:clrMapOvr>
  <mc:AlternateContent xmlns:mc="http://schemas.openxmlformats.org/markup-compatibility/2006" xmlns:p14="http://schemas.microsoft.com/office/powerpoint/2010/main">
    <mc:Choice Requires="p14">
      <p:transition spd="med" p14:dur="700" advTm="45462">
        <p:fade/>
      </p:transition>
    </mc:Choice>
    <mc:Fallback xmlns="">
      <p:transition spd="med" advTm="454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rgbClr val="43AE37">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761213" y="1066262"/>
            <a:ext cx="2669577" cy="1015663"/>
          </a:xfrm>
          <a:prstGeom prst="rect">
            <a:avLst/>
          </a:prstGeom>
          <a:solidFill>
            <a:srgbClr val="FFFFFF">
              <a:alpha val="63922"/>
            </a:srgbClr>
          </a:solidFill>
        </p:spPr>
        <p:txBody>
          <a:bodyPr wrap="none">
            <a:spAutoFit/>
          </a:bodyPr>
          <a:lstStyle/>
          <a:p>
            <a:pPr algn="ctr" defTabSz="304815"/>
            <a:r>
              <a:rPr lang="en-US" sz="6000" b="1" dirty="0">
                <a:solidFill>
                  <a:srgbClr val="357E4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IMPACT</a:t>
            </a:r>
            <a:endParaRPr lang="en-GB" sz="6000" b="1" dirty="0">
              <a:solidFill>
                <a:srgbClr val="357E4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Rectangle 6"/>
          <p:cNvSpPr/>
          <p:nvPr/>
        </p:nvSpPr>
        <p:spPr>
          <a:xfrm>
            <a:off x="0" y="5269873"/>
            <a:ext cx="12192000" cy="1588127"/>
          </a:xfrm>
          <a:prstGeom prst="rect">
            <a:avLst/>
          </a:prstGeom>
          <a:solidFill>
            <a:srgbClr val="357E4C"/>
          </a:solidFill>
          <a:ln>
            <a:noFill/>
          </a:ln>
        </p:spPr>
        <p:txBody>
          <a:bodyPr wrap="square">
            <a:spAutoFit/>
          </a:bodyPr>
          <a:lstStyle/>
          <a:p>
            <a:pPr algn="ctr" defTabSz="889044">
              <a:lnSpc>
                <a:spcPct val="90000"/>
              </a:lnSpc>
              <a:spcBef>
                <a:spcPct val="0"/>
              </a:spcBef>
              <a:spcAft>
                <a:spcPct val="35000"/>
              </a:spcAft>
            </a:pP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difference</a:t>
            </a:r>
            <a:b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the intervention making?</a:t>
            </a:r>
          </a:p>
        </p:txBody>
      </p:sp>
    </p:spTree>
    <p:extLst>
      <p:ext uri="{BB962C8B-B14F-4D97-AF65-F5344CB8AC3E}">
        <p14:creationId xmlns:p14="http://schemas.microsoft.com/office/powerpoint/2010/main" val="1386613362"/>
      </p:ext>
    </p:extLst>
  </p:cSld>
  <p:clrMapOvr>
    <a:masterClrMapping/>
  </p:clrMapOvr>
  <mc:AlternateContent xmlns:mc="http://schemas.openxmlformats.org/markup-compatibility/2006" xmlns:p14="http://schemas.microsoft.com/office/powerpoint/2010/main">
    <mc:Choice Requires="p14">
      <p:transition spd="med" p14:dur="700" advTm="6416">
        <p:fade/>
      </p:transition>
    </mc:Choice>
    <mc:Fallback xmlns="">
      <p:transition spd="med" advTm="6416">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US" sz="6000" b="1" spc="0" dirty="0">
                <a:solidFill>
                  <a:srgbClr val="10CF9B">
                    <a:lumMod val="50000"/>
                  </a:srgb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IMPACT</a:t>
            </a:r>
            <a:endParaRPr lang="en-GB"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The extent to which the intervention has generated or is expected to generate significant positive or negative, intended or unintended, higher-level effects. </a:t>
            </a:r>
          </a:p>
          <a:p>
            <a:pPr marL="0" indent="0" algn="just">
              <a:buNone/>
            </a:pPr>
            <a:r>
              <a:rPr lang="en-US" dirty="0"/>
              <a:t>Note: Impact addresses the ultimate significance and potentially transformative effects of the intervention. It seeks to identify social, environmental and economic effects of the intervention that are longer term or broader in scope than those already captured under the effectiveness criterion. Beyond the immediate results, this criterion seeks to capture the indirect, secondary and potential consequences of the intervention. It does so by examining the holistic and enduring changes in systems or norms, and potential effects on people’s well-being, human rights, gender equality, and the environment. </a:t>
            </a:r>
          </a:p>
          <a:p>
            <a:endParaRPr lang="en-GB" dirty="0"/>
          </a:p>
        </p:txBody>
      </p:sp>
      <p:sp>
        <p:nvSpPr>
          <p:cNvPr id="6" name="Slide Number Placeholder 5"/>
          <p:cNvSpPr>
            <a:spLocks noGrp="1"/>
          </p:cNvSpPr>
          <p:nvPr>
            <p:ph type="sldNum" sz="quarter" idx="12"/>
          </p:nvPr>
        </p:nvSpPr>
        <p:spPr>
          <a:xfrm>
            <a:off x="8778440" y="5460961"/>
            <a:ext cx="2926080" cy="1397039"/>
          </a:xfrm>
        </p:spPr>
        <p:txBody>
          <a:bodyPr/>
          <a:lstStyle/>
          <a:p>
            <a:fld id="{4FAB73BC-B049-4115-A692-8D63A059BFB8}" type="slidenum">
              <a:rPr lang="en-US" sz="3600" smtClean="0"/>
              <a:t>29</a:t>
            </a:fld>
            <a:endParaRPr lang="en-US" sz="3600" dirty="0"/>
          </a:p>
        </p:txBody>
      </p:sp>
      <p:cxnSp>
        <p:nvCxnSpPr>
          <p:cNvPr id="5" name="Straight Connector 4"/>
          <p:cNvCxnSpPr/>
          <p:nvPr/>
        </p:nvCxnSpPr>
        <p:spPr>
          <a:xfrm>
            <a:off x="6610043" y="2500547"/>
            <a:ext cx="355072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18162" y="2897586"/>
            <a:ext cx="4147834" cy="3733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30147212"/>
      </p:ext>
    </p:extLst>
  </p:cSld>
  <p:clrMapOvr>
    <a:masterClrMapping/>
  </p:clrMapOvr>
  <mc:AlternateContent xmlns:mc="http://schemas.openxmlformats.org/markup-compatibility/2006" xmlns:p14="http://schemas.microsoft.com/office/powerpoint/2010/main">
    <mc:Choice Requires="p14">
      <p:transition spd="med" p14:dur="700" advTm="45974">
        <p:fade/>
      </p:transition>
    </mc:Choice>
    <mc:Fallback xmlns="">
      <p:transition spd="med" advTm="459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415" y="500062"/>
            <a:ext cx="9798114" cy="1325563"/>
          </a:xfrm>
        </p:spPr>
        <p:txBody>
          <a:bodyPr/>
          <a:lstStyle/>
          <a:p>
            <a:r>
              <a:rPr lang="en-GB" dirty="0"/>
              <a:t>After today you will: </a:t>
            </a:r>
            <a:endParaRPr lang="es-MX" dirty="0"/>
          </a:p>
        </p:txBody>
      </p:sp>
      <p:sp>
        <p:nvSpPr>
          <p:cNvPr id="3" name="Content Placeholder 2"/>
          <p:cNvSpPr>
            <a:spLocks noGrp="1"/>
          </p:cNvSpPr>
          <p:nvPr>
            <p:ph idx="1"/>
          </p:nvPr>
        </p:nvSpPr>
        <p:spPr/>
        <p:txBody>
          <a:bodyPr>
            <a:normAutofit fontScale="92500"/>
          </a:bodyPr>
          <a:lstStyle/>
          <a:p>
            <a:pPr lvl="0"/>
            <a:r>
              <a:rPr lang="en-GB" dirty="0"/>
              <a:t>Fully understand how each criterion is defined and what it means in different contexts relevant to your day-to-day work. </a:t>
            </a:r>
            <a:endParaRPr lang="es-MX" dirty="0"/>
          </a:p>
          <a:p>
            <a:pPr lvl="0"/>
            <a:r>
              <a:rPr lang="en-GB" dirty="0"/>
              <a:t>Explain the evaluation criteria – relevance, coherence, effectiveness, efficiency, impact and sustainability – using either plain language or technical language to help different audiences understand the role of evaluation.</a:t>
            </a:r>
            <a:endParaRPr lang="es-MX" dirty="0"/>
          </a:p>
          <a:p>
            <a:pPr lvl="0"/>
            <a:r>
              <a:rPr lang="en-GB" dirty="0"/>
              <a:t>Use the criteria in your work and feel comfortable distinguishing between evaluation criteria and formulating good evaluation questions. </a:t>
            </a:r>
            <a:endParaRPr lang="es-MX" dirty="0"/>
          </a:p>
          <a:p>
            <a:pPr lvl="0"/>
            <a:r>
              <a:rPr lang="en-GB" dirty="0"/>
              <a:t>Be more effective in evaluating interventions and communicating about evaluations to support learning and accountability in their own context.</a:t>
            </a:r>
            <a:endParaRPr lang="es-MX" dirty="0"/>
          </a:p>
          <a:p>
            <a:endParaRPr lang="es-MX" dirty="0"/>
          </a:p>
        </p:txBody>
      </p:sp>
    </p:spTree>
    <p:extLst>
      <p:ext uri="{BB962C8B-B14F-4D97-AF65-F5344CB8AC3E}">
        <p14:creationId xmlns:p14="http://schemas.microsoft.com/office/powerpoint/2010/main" val="530128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408674" y="1074396"/>
            <a:ext cx="5320046" cy="1015663"/>
          </a:xfrm>
          <a:prstGeom prst="rect">
            <a:avLst/>
          </a:prstGeom>
          <a:solidFill>
            <a:srgbClr val="FFFFFF">
              <a:alpha val="63922"/>
            </a:srgbClr>
          </a:solidFill>
        </p:spPr>
        <p:txBody>
          <a:bodyPr wrap="none">
            <a:spAutoFit/>
          </a:bodyPr>
          <a:lstStyle/>
          <a:p>
            <a:pPr algn="ctr" defTabSz="304815"/>
            <a:r>
              <a:rPr lang="en-US" sz="6000" b="1" dirty="0">
                <a:solidFill>
                  <a:srgbClr val="F6A21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SUSTAINABILITY</a:t>
            </a:r>
            <a:endParaRPr lang="en-GB" sz="6000" b="1" dirty="0">
              <a:solidFill>
                <a:srgbClr val="F6A21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0" y="5179512"/>
            <a:ext cx="12192000" cy="1678488"/>
          </a:xfrm>
          <a:prstGeom prst="rect">
            <a:avLst/>
          </a:prstGeom>
          <a:solidFill>
            <a:srgbClr val="E6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GB">
              <a:solidFill>
                <a:srgbClr val="FFFFFF"/>
              </a:solidFill>
              <a:latin typeface="Gill Sans MT" panose="020B0502020104020203"/>
            </a:endParaRPr>
          </a:p>
        </p:txBody>
      </p:sp>
      <p:sp>
        <p:nvSpPr>
          <p:cNvPr id="7" name="Rectangle 6"/>
          <p:cNvSpPr/>
          <p:nvPr/>
        </p:nvSpPr>
        <p:spPr>
          <a:xfrm>
            <a:off x="1" y="5253605"/>
            <a:ext cx="12191999" cy="1588127"/>
          </a:xfrm>
          <a:prstGeom prst="rect">
            <a:avLst/>
          </a:prstGeom>
          <a:noFill/>
        </p:spPr>
        <p:txBody>
          <a:bodyPr wrap="square">
            <a:spAutoFit/>
          </a:bodyPr>
          <a:lstStyle/>
          <a:p>
            <a:pPr algn="ctr" defTabSz="889044">
              <a:lnSpc>
                <a:spcPct val="90000"/>
              </a:lnSpc>
              <a:spcBef>
                <a:spcPct val="0"/>
              </a:spcBef>
              <a:spcAft>
                <a:spcPct val="35000"/>
              </a:spcAft>
            </a:pP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the</a:t>
            </a:r>
            <a:b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last?</a:t>
            </a:r>
          </a:p>
        </p:txBody>
      </p:sp>
    </p:spTree>
    <p:extLst>
      <p:ext uri="{BB962C8B-B14F-4D97-AF65-F5344CB8AC3E}">
        <p14:creationId xmlns:p14="http://schemas.microsoft.com/office/powerpoint/2010/main" val="516182206"/>
      </p:ext>
    </p:extLst>
  </p:cSld>
  <p:clrMapOvr>
    <a:masterClrMapping/>
  </p:clrMapOvr>
  <mc:AlternateContent xmlns:mc="http://schemas.openxmlformats.org/markup-compatibility/2006" xmlns:p14="http://schemas.microsoft.com/office/powerpoint/2010/main">
    <mc:Choice Requires="p14">
      <p:transition spd="med" p14:dur="700" advTm="3019">
        <p:fade/>
      </p:transition>
    </mc:Choice>
    <mc:Fallback xmlns="">
      <p:transition spd="med" advTm="3019">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46" y="548258"/>
            <a:ext cx="7729728" cy="1188720"/>
          </a:xfrm>
        </p:spPr>
        <p:txBody>
          <a:bodyPr/>
          <a:lstStyle/>
          <a:p>
            <a:r>
              <a:rPr lang="en-US" sz="6000" b="1" spc="0" dirty="0">
                <a:solidFill>
                  <a:srgbClr val="C8A7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SUSTAINABILITY</a:t>
            </a:r>
            <a:endParaRPr lang="en-GB" dirty="0"/>
          </a:p>
        </p:txBody>
      </p:sp>
      <p:sp>
        <p:nvSpPr>
          <p:cNvPr id="3" name="Content Placeholder 2"/>
          <p:cNvSpPr>
            <a:spLocks noGrp="1"/>
          </p:cNvSpPr>
          <p:nvPr>
            <p:ph idx="1"/>
          </p:nvPr>
        </p:nvSpPr>
        <p:spPr>
          <a:xfrm>
            <a:off x="948246" y="1882373"/>
            <a:ext cx="9313546" cy="3766185"/>
          </a:xfrm>
        </p:spPr>
        <p:txBody>
          <a:bodyPr>
            <a:normAutofit/>
          </a:bodyPr>
          <a:lstStyle/>
          <a:p>
            <a:pPr marL="0" indent="0" algn="just">
              <a:buNone/>
            </a:pPr>
            <a:r>
              <a:rPr lang="en-GB" dirty="0"/>
              <a:t>The extent to which the net benefits of the intervention continue, or are likely to continue. </a:t>
            </a:r>
          </a:p>
          <a:p>
            <a:pPr marL="0" indent="0" algn="just">
              <a:buNone/>
            </a:pPr>
            <a:r>
              <a:rPr lang="en-GB" dirty="0"/>
              <a:t>Note: Includes an examination of the financial, economic, social, environmental, and institutional capacities of the systems needed to sustain net benefits over time. Involves analyses of resilience, risks and potential trade-offs. Depending on the timing of the evaluation, this may involve analysing the actual flow of net benefits or estimating the likelihood of net benefits continuing over the medium and long-term.</a:t>
            </a:r>
          </a:p>
          <a:p>
            <a:endParaRPr lang="en-GB" dirty="0"/>
          </a:p>
        </p:txBody>
      </p:sp>
      <p:sp>
        <p:nvSpPr>
          <p:cNvPr id="6" name="Slide Number Placeholder 5"/>
          <p:cNvSpPr>
            <a:spLocks noGrp="1"/>
          </p:cNvSpPr>
          <p:nvPr>
            <p:ph type="sldNum" sz="quarter" idx="12"/>
          </p:nvPr>
        </p:nvSpPr>
        <p:spPr>
          <a:xfrm>
            <a:off x="8865526" y="5460961"/>
            <a:ext cx="2926080" cy="1397039"/>
          </a:xfrm>
        </p:spPr>
        <p:txBody>
          <a:bodyPr/>
          <a:lstStyle/>
          <a:p>
            <a:fld id="{4FAB73BC-B049-4115-A692-8D63A059BFB8}" type="slidenum">
              <a:rPr lang="en-US" sz="3600" smtClean="0"/>
              <a:t>31</a:t>
            </a:fld>
            <a:endParaRPr lang="en-US" sz="3600" dirty="0"/>
          </a:p>
        </p:txBody>
      </p:sp>
      <p:cxnSp>
        <p:nvCxnSpPr>
          <p:cNvPr id="5" name="Straight Connector 4"/>
          <p:cNvCxnSpPr/>
          <p:nvPr/>
        </p:nvCxnSpPr>
        <p:spPr>
          <a:xfrm>
            <a:off x="5153375" y="2328998"/>
            <a:ext cx="1684685" cy="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34031" y="3973624"/>
            <a:ext cx="3243943" cy="37945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37959779"/>
      </p:ext>
    </p:extLst>
  </p:cSld>
  <p:clrMapOvr>
    <a:masterClrMapping/>
  </p:clrMapOvr>
  <mc:AlternateContent xmlns:mc="http://schemas.openxmlformats.org/markup-compatibility/2006" xmlns:p14="http://schemas.microsoft.com/office/powerpoint/2010/main">
    <mc:Choice Requires="p14">
      <p:transition spd="med" p14:dur="700" advTm="27450">
        <p:fade/>
      </p:transition>
    </mc:Choice>
    <mc:Fallback xmlns="">
      <p:transition spd="med" advTm="274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challenges</a:t>
            </a:r>
          </a:p>
        </p:txBody>
      </p:sp>
      <p:sp>
        <p:nvSpPr>
          <p:cNvPr id="5" name="Content Placeholder 4"/>
          <p:cNvSpPr>
            <a:spLocks noGrp="1"/>
          </p:cNvSpPr>
          <p:nvPr>
            <p:ph idx="1"/>
          </p:nvPr>
        </p:nvSpPr>
        <p:spPr>
          <a:xfrm>
            <a:off x="838200" y="1797776"/>
            <a:ext cx="10515600" cy="4351338"/>
          </a:xfrm>
        </p:spPr>
        <p:txBody>
          <a:bodyPr>
            <a:normAutofit/>
          </a:bodyPr>
          <a:lstStyle/>
          <a:p>
            <a:r>
              <a:rPr lang="en-GB" dirty="0"/>
              <a:t>Too many criteria + too many questions</a:t>
            </a:r>
          </a:p>
          <a:p>
            <a:r>
              <a:rPr lang="en-GB" dirty="0"/>
              <a:t>Flexibility vs. comparability</a:t>
            </a:r>
          </a:p>
          <a:p>
            <a:r>
              <a:rPr lang="en-GB" dirty="0"/>
              <a:t>Interlinkages between criteria</a:t>
            </a:r>
          </a:p>
          <a:p>
            <a:r>
              <a:rPr lang="en-GB" dirty="0"/>
              <a:t>Power dynamics and different views</a:t>
            </a:r>
          </a:p>
          <a:p>
            <a:r>
              <a:rPr lang="en-GB" dirty="0"/>
              <a:t>Lack of knowledge or lack of action?</a:t>
            </a:r>
          </a:p>
          <a:p>
            <a:r>
              <a:rPr lang="en-GB" dirty="0"/>
              <a:t>Scoring and weighting of criteria </a:t>
            </a:r>
          </a:p>
          <a:p>
            <a:r>
              <a:rPr lang="en-GB" dirty="0"/>
              <a:t>Knock out criteria </a:t>
            </a:r>
            <a:r>
              <a:rPr lang="en-GB" dirty="0">
                <a:sym typeface="Wingdings" panose="05000000000000000000" pitchFamily="2" charset="2"/>
              </a:rPr>
              <a:t> overall conclusion? </a:t>
            </a:r>
          </a:p>
          <a:p>
            <a:pPr marL="0" indent="0">
              <a:buNone/>
            </a:pPr>
            <a:r>
              <a:rPr lang="en-GB" dirty="0">
                <a:sym typeface="Wingdings" panose="05000000000000000000" pitchFamily="2" charset="2"/>
              </a:rPr>
              <a:t>(many more not listed!)</a:t>
            </a:r>
          </a:p>
        </p:txBody>
      </p:sp>
      <p:pic>
        <p:nvPicPr>
          <p:cNvPr id="6"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81857" t="-175" r="165" b="332"/>
          <a:stretch/>
        </p:blipFill>
        <p:spPr bwMode="auto">
          <a:xfrm>
            <a:off x="8802806" y="-4026"/>
            <a:ext cx="3389194" cy="686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78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0" y="515249"/>
            <a:ext cx="9033680" cy="1325563"/>
          </a:xfrm>
        </p:spPr>
        <p:txBody>
          <a:bodyPr/>
          <a:lstStyle/>
          <a:p>
            <a:r>
              <a:rPr lang="en-GB" dirty="0"/>
              <a:t>Tips: See guidance for more! oe.cd/criteria</a:t>
            </a:r>
          </a:p>
        </p:txBody>
      </p:sp>
      <p:sp>
        <p:nvSpPr>
          <p:cNvPr id="6" name="Content Placeholder 5"/>
          <p:cNvSpPr>
            <a:spLocks noGrp="1"/>
          </p:cNvSpPr>
          <p:nvPr>
            <p:ph sz="half" idx="2"/>
          </p:nvPr>
        </p:nvSpPr>
        <p:spPr>
          <a:xfrm>
            <a:off x="2320118" y="1840812"/>
            <a:ext cx="9567081" cy="4627837"/>
          </a:xfrm>
        </p:spPr>
        <p:txBody>
          <a:bodyPr>
            <a:normAutofit lnSpcReduction="10000"/>
          </a:bodyPr>
          <a:lstStyle/>
          <a:p>
            <a:pPr>
              <a:buFont typeface="Wingdings" panose="05000000000000000000" pitchFamily="2" charset="2"/>
              <a:buChar char="ü"/>
            </a:pPr>
            <a:r>
              <a:rPr lang="en-GB" dirty="0"/>
              <a:t>Integrate throughout lifecycle: Business cases should address each criterion (</a:t>
            </a:r>
            <a:r>
              <a:rPr lang="en-GB" dirty="0">
                <a:solidFill>
                  <a:srgbClr val="9A828E"/>
                </a:solidFill>
              </a:rPr>
              <a:t>with evidence</a:t>
            </a:r>
            <a:r>
              <a:rPr lang="en-GB" dirty="0"/>
              <a:t>) </a:t>
            </a:r>
          </a:p>
          <a:p>
            <a:pPr>
              <a:buFont typeface="Wingdings" panose="05000000000000000000" pitchFamily="2" charset="2"/>
              <a:buChar char="ü"/>
            </a:pPr>
            <a:r>
              <a:rPr lang="en-GB" dirty="0"/>
              <a:t>Focus on value add: what do you need to know? </a:t>
            </a:r>
          </a:p>
          <a:p>
            <a:pPr>
              <a:buFont typeface="Wingdings" panose="05000000000000000000" pitchFamily="2" charset="2"/>
              <a:buChar char="ü"/>
            </a:pPr>
            <a:r>
              <a:rPr lang="en-GB" dirty="0"/>
              <a:t>Less is more: what will change behaviour? </a:t>
            </a:r>
          </a:p>
          <a:p>
            <a:pPr>
              <a:buFont typeface="Wingdings" panose="05000000000000000000" pitchFamily="2" charset="2"/>
              <a:buChar char="ü"/>
            </a:pPr>
            <a:r>
              <a:rPr lang="en-GB" dirty="0"/>
              <a:t>Be a translator: listen and mirror what people want to know, what they are interested in (</a:t>
            </a:r>
            <a:r>
              <a:rPr lang="en-GB" dirty="0">
                <a:solidFill>
                  <a:srgbClr val="91A67E"/>
                </a:solidFill>
              </a:rPr>
              <a:t>might use different words</a:t>
            </a:r>
            <a:r>
              <a:rPr lang="en-GB" dirty="0"/>
              <a:t>)</a:t>
            </a:r>
          </a:p>
          <a:p>
            <a:pPr>
              <a:buFont typeface="Wingdings" panose="05000000000000000000" pitchFamily="2" charset="2"/>
              <a:buChar char="ü"/>
            </a:pPr>
            <a:r>
              <a:rPr lang="en-GB" dirty="0"/>
              <a:t>Provide operational guidance for your institution</a:t>
            </a:r>
          </a:p>
          <a:p>
            <a:pPr marL="457200" lvl="1" indent="0">
              <a:buNone/>
            </a:pPr>
            <a:r>
              <a:rPr lang="en-GB" dirty="0">
                <a:sym typeface="Wingdings" panose="05000000000000000000" pitchFamily="2" charset="2"/>
              </a:rPr>
              <a:t> Coherence: where to focus? </a:t>
            </a:r>
            <a:endParaRPr lang="en-GB" dirty="0"/>
          </a:p>
          <a:p>
            <a:pPr>
              <a:buFont typeface="Wingdings" panose="05000000000000000000" pitchFamily="2" charset="2"/>
              <a:buChar char="ü"/>
            </a:pPr>
            <a:r>
              <a:rPr lang="en-GB" dirty="0"/>
              <a:t>If you add criteria, be sure to define and keep concepts clear </a:t>
            </a:r>
          </a:p>
          <a:p>
            <a:pPr>
              <a:buFont typeface="Wingdings" panose="05000000000000000000" pitchFamily="2" charset="2"/>
              <a:buChar char="ü"/>
            </a:pPr>
            <a:r>
              <a:rPr lang="en-GB" dirty="0"/>
              <a:t>Human rights &amp; gender equality: </a:t>
            </a:r>
            <a:r>
              <a:rPr lang="en-GB" dirty="0">
                <a:solidFill>
                  <a:srgbClr val="F79D81"/>
                </a:solidFill>
              </a:rPr>
              <a:t>new guidance </a:t>
            </a:r>
            <a:r>
              <a:rPr lang="en-GB" dirty="0"/>
              <a:t>coming soon!</a:t>
            </a:r>
          </a:p>
          <a:p>
            <a:pPr marL="0" indent="0">
              <a:buNone/>
            </a:pPr>
            <a:endParaRPr lang="en-GB" dirty="0"/>
          </a:p>
        </p:txBody>
      </p:sp>
      <p:pic>
        <p:nvPicPr>
          <p:cNvPr id="5"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81857" t="-175" r="165" b="332"/>
          <a:stretch/>
        </p:blipFill>
        <p:spPr bwMode="auto">
          <a:xfrm>
            <a:off x="0" y="760"/>
            <a:ext cx="2119952" cy="429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2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EC Conference 2022"/>
          <p:cNvPicPr>
            <a:picLocks noChangeAspect="1" noChangeArrowheads="1"/>
          </p:cNvPicPr>
          <p:nvPr/>
        </p:nvPicPr>
        <p:blipFill rotWithShape="1">
          <a:blip r:embed="rId2">
            <a:extLst>
              <a:ext uri="{28A0092B-C50C-407E-A947-70E740481C1C}">
                <a14:useLocalDpi xmlns:a14="http://schemas.microsoft.com/office/drawing/2010/main" val="0"/>
              </a:ext>
            </a:extLst>
          </a:blip>
          <a:srcRect l="89493" t="-263" r="5821" b="333"/>
          <a:stretch/>
        </p:blipFill>
        <p:spPr bwMode="auto">
          <a:xfrm rot="5400000">
            <a:off x="5316120" y="-5316120"/>
            <a:ext cx="1569494" cy="12201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8893" y="1569496"/>
            <a:ext cx="10515600" cy="1325563"/>
          </a:xfrm>
        </p:spPr>
        <p:txBody>
          <a:bodyPr/>
          <a:lstStyle/>
          <a:p>
            <a:r>
              <a:rPr lang="en-GB" dirty="0"/>
              <a:t>Exercise 1. </a:t>
            </a:r>
          </a:p>
        </p:txBody>
      </p:sp>
      <p:sp>
        <p:nvSpPr>
          <p:cNvPr id="3" name="Content Placeholder 2"/>
          <p:cNvSpPr>
            <a:spLocks noGrp="1"/>
          </p:cNvSpPr>
          <p:nvPr>
            <p:ph idx="1"/>
          </p:nvPr>
        </p:nvSpPr>
        <p:spPr>
          <a:xfrm>
            <a:off x="4523983" y="1969698"/>
            <a:ext cx="7124131" cy="4351338"/>
          </a:xfrm>
        </p:spPr>
        <p:txBody>
          <a:bodyPr>
            <a:noAutofit/>
          </a:bodyPr>
          <a:lstStyle/>
          <a:p>
            <a:pPr marL="770382" lvl="1" indent="-514350">
              <a:buFont typeface="+mj-lt"/>
              <a:buAutoNum type="arabicPeriod"/>
            </a:pPr>
            <a:r>
              <a:rPr lang="en-GB" sz="2800" dirty="0"/>
              <a:t>Write down the </a:t>
            </a:r>
            <a:r>
              <a:rPr lang="en-GB" sz="2800" b="1" dirty="0">
                <a:solidFill>
                  <a:schemeClr val="accent1"/>
                </a:solidFill>
              </a:rPr>
              <a:t>name </a:t>
            </a:r>
            <a:r>
              <a:rPr lang="en-GB" sz="2800" dirty="0"/>
              <a:t>of the project/intervention, and its </a:t>
            </a:r>
            <a:r>
              <a:rPr lang="en-GB" sz="2800" b="1" dirty="0">
                <a:solidFill>
                  <a:schemeClr val="accent1"/>
                </a:solidFill>
              </a:rPr>
              <a:t>primary objective(s</a:t>
            </a:r>
            <a:r>
              <a:rPr lang="en-GB" sz="2800" dirty="0"/>
              <a:t>) (2 minute) </a:t>
            </a:r>
          </a:p>
          <a:p>
            <a:pPr marL="770382" lvl="1" indent="-514350">
              <a:buFont typeface="+mj-lt"/>
              <a:buAutoNum type="arabicPeriod"/>
            </a:pPr>
            <a:r>
              <a:rPr lang="en-GB" sz="2800" dirty="0"/>
              <a:t>Discuss key stakeholders: Who wants or needs an evaluation and what? Write down your primary </a:t>
            </a:r>
            <a:r>
              <a:rPr lang="en-GB" sz="2800" b="1" dirty="0">
                <a:solidFill>
                  <a:schemeClr val="accent1"/>
                </a:solidFill>
              </a:rPr>
              <a:t>evaluation purpose </a:t>
            </a:r>
            <a:r>
              <a:rPr lang="en-GB" sz="2800" dirty="0"/>
              <a:t>(10 minutes) </a:t>
            </a:r>
            <a:endParaRPr lang="en-GB" sz="2800" b="1" dirty="0">
              <a:solidFill>
                <a:schemeClr val="accent1"/>
              </a:solidFill>
            </a:endParaRPr>
          </a:p>
          <a:p>
            <a:pPr marL="770382" lvl="1" indent="-514350">
              <a:buFont typeface="+mj-lt"/>
              <a:buAutoNum type="arabicPeriod"/>
            </a:pPr>
            <a:r>
              <a:rPr lang="en-GB" sz="2800" dirty="0"/>
              <a:t>Go through each criteria and come up with </a:t>
            </a:r>
            <a:r>
              <a:rPr lang="en-GB" sz="2800" b="1" dirty="0">
                <a:solidFill>
                  <a:schemeClr val="accent1"/>
                </a:solidFill>
              </a:rPr>
              <a:t>1-2 evaluative questions </a:t>
            </a:r>
          </a:p>
          <a:p>
            <a:pPr marL="770382" lvl="1" indent="-514350">
              <a:buFont typeface="+mj-lt"/>
              <a:buAutoNum type="arabicPeriod"/>
            </a:pPr>
            <a:r>
              <a:rPr lang="en-GB" sz="2800" dirty="0"/>
              <a:t>Present an elevator pitch of your evaluation &amp; questions</a:t>
            </a:r>
          </a:p>
        </p:txBody>
      </p:sp>
      <p:pic>
        <p:nvPicPr>
          <p:cNvPr id="4" name="Picture 3"/>
          <p:cNvPicPr>
            <a:picLocks noChangeAspect="1"/>
          </p:cNvPicPr>
          <p:nvPr/>
        </p:nvPicPr>
        <p:blipFill>
          <a:blip r:embed="rId3"/>
          <a:stretch>
            <a:fillRect/>
          </a:stretch>
        </p:blipFill>
        <p:spPr>
          <a:xfrm>
            <a:off x="578893" y="2526188"/>
            <a:ext cx="3238358" cy="3238358"/>
          </a:xfrm>
          <a:prstGeom prst="rect">
            <a:avLst/>
          </a:prstGeom>
        </p:spPr>
      </p:pic>
    </p:spTree>
    <p:extLst>
      <p:ext uri="{BB962C8B-B14F-4D97-AF65-F5344CB8AC3E}">
        <p14:creationId xmlns:p14="http://schemas.microsoft.com/office/powerpoint/2010/main" val="1291206344"/>
      </p:ext>
    </p:extLst>
  </p:cSld>
  <p:clrMapOvr>
    <a:masterClrMapping/>
  </p:clrMapOvr>
  <mc:AlternateContent xmlns:mc="http://schemas.openxmlformats.org/markup-compatibility/2006" xmlns:p14="http://schemas.microsoft.com/office/powerpoint/2010/main">
    <mc:Choice Requires="p14">
      <p:transition spd="med" p14:dur="700" advTm="20751">
        <p:fade/>
      </p:transition>
    </mc:Choice>
    <mc:Fallback xmlns="">
      <p:transition spd="med" advTm="20751">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120" y="3380508"/>
            <a:ext cx="5044519" cy="3261591"/>
          </a:xfrm>
        </p:spPr>
        <p:txBody>
          <a:bodyPr>
            <a:normAutofit/>
          </a:bodyPr>
          <a:lstStyle/>
          <a:p>
            <a:pPr marL="0" indent="0">
              <a:buNone/>
            </a:pPr>
            <a:r>
              <a:rPr lang="en-GB" b="1" dirty="0">
                <a:solidFill>
                  <a:srgbClr val="12BBCA"/>
                </a:solidFill>
              </a:rPr>
              <a:t>Exercise 2. Common framework of the COVID-19 Evaluation Coalition</a:t>
            </a:r>
          </a:p>
          <a:p>
            <a:endParaRPr lang="en-GB" sz="3000" b="1" dirty="0">
              <a:solidFill>
                <a:srgbClr val="F0542C"/>
              </a:solidFill>
            </a:endParaRPr>
          </a:p>
        </p:txBody>
      </p:sp>
      <p:pic>
        <p:nvPicPr>
          <p:cNvPr id="3" name="Picture 2"/>
          <p:cNvPicPr>
            <a:picLocks noChangeAspect="1"/>
          </p:cNvPicPr>
          <p:nvPr/>
        </p:nvPicPr>
        <p:blipFill>
          <a:blip r:embed="rId3"/>
          <a:stretch>
            <a:fillRect/>
          </a:stretch>
        </p:blipFill>
        <p:spPr>
          <a:xfrm>
            <a:off x="5391670" y="346075"/>
            <a:ext cx="6667500" cy="6296025"/>
          </a:xfrm>
          <a:prstGeom prst="rect">
            <a:avLst/>
          </a:prstGeom>
        </p:spPr>
      </p:pic>
      <p:pic>
        <p:nvPicPr>
          <p:cNvPr id="2050" name="Picture 2" descr="https://www.covid19-evaluation-coalition.org/media/oecdorg/directorates/developmentco-operationdirectoratedcd-dac/covid-19globalevaluationcoalition/ui/new_COVID_logo-EN_285x75-m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20" y="2248564"/>
            <a:ext cx="3352939" cy="88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073011"/>
      </p:ext>
    </p:extLst>
  </p:cSld>
  <p:clrMapOvr>
    <a:masterClrMapping/>
  </p:clrMapOvr>
  <mc:AlternateContent xmlns:mc="http://schemas.openxmlformats.org/markup-compatibility/2006" xmlns:p14="http://schemas.microsoft.com/office/powerpoint/2010/main">
    <mc:Choice Requires="p14">
      <p:transition spd="med" p14:dur="700" advTm="81047">
        <p:fade/>
      </p:transition>
    </mc:Choice>
    <mc:Fallback xmlns="">
      <p:transition spd="med" advTm="81047">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9F69-C310-C949-852E-BFC47B959B32}"/>
              </a:ext>
            </a:extLst>
          </p:cNvPr>
          <p:cNvSpPr>
            <a:spLocks noGrp="1"/>
          </p:cNvSpPr>
          <p:nvPr>
            <p:ph type="title"/>
          </p:nvPr>
        </p:nvSpPr>
        <p:spPr>
          <a:xfrm>
            <a:off x="2168985" y="-64347"/>
            <a:ext cx="6642371" cy="1325563"/>
          </a:xfrm>
        </p:spPr>
        <p:txBody>
          <a:bodyPr/>
          <a:lstStyle/>
          <a:p>
            <a:endParaRPr lang="en-US"/>
          </a:p>
        </p:txBody>
      </p:sp>
      <p:pic>
        <p:nvPicPr>
          <p:cNvPr id="5" name="Content Placeholder 4" descr="A picture containing chart&#10;&#10;Description automatically generated">
            <a:extLst>
              <a:ext uri="{FF2B5EF4-FFF2-40B4-BE49-F238E27FC236}">
                <a16:creationId xmlns:a16="http://schemas.microsoft.com/office/drawing/2014/main" id="{1117329F-223E-5F47-B66B-F4FF66645AB6}"/>
              </a:ext>
            </a:extLst>
          </p:cNvPr>
          <p:cNvPicPr>
            <a:picLocks noGrp="1" noChangeAspect="1"/>
          </p:cNvPicPr>
          <p:nvPr>
            <p:ph idx="1"/>
          </p:nvPr>
        </p:nvPicPr>
        <p:blipFill rotWithShape="1">
          <a:blip r:embed="rId3"/>
          <a:srcRect l="-1" r="-217" b="10918"/>
          <a:stretch/>
        </p:blipFill>
        <p:spPr>
          <a:xfrm>
            <a:off x="0" y="6565"/>
            <a:ext cx="13702870" cy="6851435"/>
          </a:xfrm>
        </p:spPr>
      </p:pic>
      <p:pic>
        <p:nvPicPr>
          <p:cNvPr id="6" name="Picture 5" descr="Text&#10;&#10;Description automatically generated with medium confidence">
            <a:extLst>
              <a:ext uri="{FF2B5EF4-FFF2-40B4-BE49-F238E27FC236}">
                <a16:creationId xmlns:a16="http://schemas.microsoft.com/office/drawing/2014/main" id="{78B46E94-3437-8C4E-B621-B61FF4A5738F}"/>
              </a:ext>
            </a:extLst>
          </p:cNvPr>
          <p:cNvPicPr>
            <a:picLocks noChangeAspect="1"/>
          </p:cNvPicPr>
          <p:nvPr/>
        </p:nvPicPr>
        <p:blipFill>
          <a:blip r:embed="rId4"/>
          <a:stretch>
            <a:fillRect/>
          </a:stretch>
        </p:blipFill>
        <p:spPr>
          <a:xfrm>
            <a:off x="-132855" y="5017041"/>
            <a:ext cx="4466201" cy="2370355"/>
          </a:xfrm>
          <a:prstGeom prst="rect">
            <a:avLst/>
          </a:prstGeom>
        </p:spPr>
      </p:pic>
      <p:pic>
        <p:nvPicPr>
          <p:cNvPr id="7" name="Picture 6" descr="Text&#10;&#10;Description automatically generated">
            <a:extLst>
              <a:ext uri="{FF2B5EF4-FFF2-40B4-BE49-F238E27FC236}">
                <a16:creationId xmlns:a16="http://schemas.microsoft.com/office/drawing/2014/main" id="{910D71B8-5A42-B746-8508-8A7077FB96E3}"/>
              </a:ext>
            </a:extLst>
          </p:cNvPr>
          <p:cNvPicPr>
            <a:picLocks noChangeAspect="1"/>
          </p:cNvPicPr>
          <p:nvPr/>
        </p:nvPicPr>
        <p:blipFill>
          <a:blip r:embed="rId5"/>
          <a:stretch>
            <a:fillRect/>
          </a:stretch>
        </p:blipFill>
        <p:spPr>
          <a:xfrm>
            <a:off x="8305094" y="5229718"/>
            <a:ext cx="1648914" cy="1609435"/>
          </a:xfrm>
          <a:prstGeom prst="rect">
            <a:avLst/>
          </a:prstGeom>
        </p:spPr>
      </p:pic>
      <p:sp>
        <p:nvSpPr>
          <p:cNvPr id="8" name="Title 1">
            <a:extLst>
              <a:ext uri="{FF2B5EF4-FFF2-40B4-BE49-F238E27FC236}">
                <a16:creationId xmlns:a16="http://schemas.microsoft.com/office/drawing/2014/main" id="{6E4115FA-30E0-F54C-A058-5A9C700380BB}"/>
              </a:ext>
            </a:extLst>
          </p:cNvPr>
          <p:cNvSpPr txBox="1">
            <a:spLocks/>
          </p:cNvSpPr>
          <p:nvPr/>
        </p:nvSpPr>
        <p:spPr>
          <a:xfrm>
            <a:off x="2030117" y="3926033"/>
            <a:ext cx="5421330" cy="12386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7600" b="1" dirty="0">
                <a:solidFill>
                  <a:srgbClr val="002060"/>
                </a:solidFill>
              </a:rPr>
              <a:t>Join us! </a:t>
            </a:r>
          </a:p>
          <a:p>
            <a:pPr>
              <a:buClr>
                <a:srgbClr val="12BBCA"/>
              </a:buClr>
            </a:pPr>
            <a:r>
              <a:rPr lang="en-GB" sz="14400" dirty="0"/>
              <a:t>Open to any country interested in evaluating COVID-related efforts to respond to the direct and indirect impacts of the pandemic. </a:t>
            </a:r>
          </a:p>
          <a:p>
            <a:r>
              <a:rPr lang="en-GB" sz="11200" b="1" dirty="0">
                <a:solidFill>
                  <a:srgbClr val="941651"/>
                </a:solidFill>
              </a:rPr>
              <a:t>COVID19evaluation@oecd.org</a:t>
            </a:r>
          </a:p>
          <a:p>
            <a:r>
              <a:rPr lang="en-GB" sz="11200" b="1" dirty="0">
                <a:solidFill>
                  <a:srgbClr val="941651"/>
                </a:solidFill>
              </a:rPr>
              <a:t>www.covid19-evaluation-coalition.org</a:t>
            </a:r>
            <a:endParaRPr lang="en-GB" sz="6400" b="1" dirty="0">
              <a:solidFill>
                <a:srgbClr val="941651"/>
              </a:solidFill>
            </a:endParaRPr>
          </a:p>
          <a:p>
            <a:endParaRPr lang="en-US" b="1" dirty="0">
              <a:solidFill>
                <a:srgbClr val="005493"/>
              </a:solidFill>
              <a:latin typeface="Tw Cen MT" panose="020B0602020104020603" pitchFamily="34" charset="0"/>
            </a:endParaRPr>
          </a:p>
        </p:txBody>
      </p:sp>
      <p:sp>
        <p:nvSpPr>
          <p:cNvPr id="9" name="Rectangle 8"/>
          <p:cNvSpPr>
            <a:spLocks noGrp="1" noChangeArrowheads="1"/>
          </p:cNvSpPr>
          <p:nvPr/>
        </p:nvSpPr>
        <p:spPr>
          <a:xfrm>
            <a:off x="2318156" y="3132490"/>
            <a:ext cx="5930752" cy="529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3200" baseline="0" dirty="0">
              <a:solidFill>
                <a:srgbClr val="005493"/>
              </a:solidFill>
            </a:endParaRPr>
          </a:p>
        </p:txBody>
      </p:sp>
      <p:pic>
        <p:nvPicPr>
          <p:cNvPr id="12" name="Picture 11" descr="https://www.covid19-evaluation-coalition.org/media/oecdorg/directorates/developmentco-operationdirectoratedcd-dac/covid-19globalevaluationcoalition/ui/new_COVID_logo-EN_285x75-min.png"/>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16885" y="5480978"/>
            <a:ext cx="4206272" cy="110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25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055" y="1942983"/>
            <a:ext cx="4791106" cy="3522499"/>
          </a:xfrm>
          <a:prstGeom prst="rect">
            <a:avLst/>
          </a:prstGeom>
        </p:spPr>
      </p:pic>
      <p:sp>
        <p:nvSpPr>
          <p:cNvPr id="9" name="TextBox 8"/>
          <p:cNvSpPr txBox="1"/>
          <p:nvPr/>
        </p:nvSpPr>
        <p:spPr>
          <a:xfrm>
            <a:off x="895142" y="633005"/>
            <a:ext cx="4036422" cy="1077218"/>
          </a:xfrm>
          <a:prstGeom prst="rect">
            <a:avLst/>
          </a:prstGeom>
          <a:noFill/>
        </p:spPr>
        <p:txBody>
          <a:bodyPr wrap="square" rtlCol="0">
            <a:spAutoFit/>
          </a:bodyPr>
          <a:lstStyle/>
          <a:p>
            <a:pPr algn="ctr"/>
            <a:r>
              <a:rPr lang="en-GB" sz="3200" b="1" dirty="0">
                <a:solidFill>
                  <a:srgbClr val="F0542C"/>
                </a:solidFill>
              </a:rPr>
              <a:t>New! </a:t>
            </a:r>
            <a:r>
              <a:rPr lang="en-GB" sz="3200" b="1" dirty="0">
                <a:solidFill>
                  <a:srgbClr val="49BEE9"/>
                </a:solidFill>
              </a:rPr>
              <a:t>Urdu, Pashto &amp; Dari</a:t>
            </a:r>
          </a:p>
        </p:txBody>
      </p:sp>
      <p:sp>
        <p:nvSpPr>
          <p:cNvPr id="2" name="Rectangle 1"/>
          <p:cNvSpPr/>
          <p:nvPr/>
        </p:nvSpPr>
        <p:spPr>
          <a:xfrm>
            <a:off x="5836374" y="671691"/>
            <a:ext cx="8716370" cy="5909310"/>
          </a:xfrm>
          <a:prstGeom prst="rect">
            <a:avLst/>
          </a:prstGeom>
        </p:spPr>
        <p:txBody>
          <a:bodyPr wrap="square">
            <a:spAutoFit/>
          </a:bodyPr>
          <a:lstStyle/>
          <a:p>
            <a:r>
              <a:rPr lang="en-GB" b="1" dirty="0">
                <a:solidFill>
                  <a:srgbClr val="333333"/>
                </a:solidFill>
                <a:latin typeface="Helvetica Neue"/>
              </a:rPr>
              <a:t>Arabic</a:t>
            </a:r>
            <a:endParaRPr lang="en-GB" dirty="0">
              <a:solidFill>
                <a:srgbClr val="333333"/>
              </a:solidFill>
              <a:latin typeface="Helvetica Neue"/>
            </a:endParaRPr>
          </a:p>
          <a:p>
            <a:r>
              <a:rPr lang="ar-EG" b="1" dirty="0">
                <a:solidFill>
                  <a:srgbClr val="2973BD"/>
                </a:solidFill>
                <a:latin typeface="Helvetica Neue"/>
                <a:hlinkClick r:id="rId4"/>
              </a:rPr>
              <a:t>مقاييس أفضل من أجل تقييم أفض</a:t>
            </a:r>
            <a:endParaRPr lang="ar-EG" dirty="0">
              <a:solidFill>
                <a:srgbClr val="333333"/>
              </a:solidFill>
              <a:latin typeface="Helvetica Neue"/>
            </a:endParaRPr>
          </a:p>
          <a:p>
            <a:r>
              <a:rPr lang="en-GB" b="1" dirty="0">
                <a:solidFill>
                  <a:srgbClr val="333333"/>
                </a:solidFill>
                <a:latin typeface="Helvetica Neue"/>
              </a:rPr>
              <a:t>Chinese</a:t>
            </a:r>
            <a:endParaRPr lang="en-GB" dirty="0">
              <a:solidFill>
                <a:srgbClr val="333333"/>
              </a:solidFill>
              <a:latin typeface="Helvetica Neue"/>
            </a:endParaRPr>
          </a:p>
          <a:p>
            <a:r>
              <a:rPr lang="ja-JP" altLang="en-US" b="1" dirty="0">
                <a:solidFill>
                  <a:srgbClr val="2973BD"/>
                </a:solidFill>
                <a:latin typeface="Helvetica Neue"/>
                <a:hlinkClick r:id="rId5"/>
              </a:rPr>
              <a:t>采用更好的准则实现更优质的评估 </a:t>
            </a:r>
            <a:endParaRPr lang="ja-JP" altLang="en-US" dirty="0">
              <a:solidFill>
                <a:srgbClr val="333333"/>
              </a:solidFill>
              <a:latin typeface="Helvetica Neue"/>
            </a:endParaRPr>
          </a:p>
          <a:p>
            <a:r>
              <a:rPr lang="en-GB" b="1" dirty="0">
                <a:solidFill>
                  <a:srgbClr val="333333"/>
                </a:solidFill>
                <a:latin typeface="Helvetica Neue"/>
              </a:rPr>
              <a:t>French</a:t>
            </a:r>
          </a:p>
          <a:p>
            <a:r>
              <a:rPr lang="en-GB" b="1" dirty="0" err="1">
                <a:solidFill>
                  <a:srgbClr val="2973BD"/>
                </a:solidFill>
                <a:latin typeface="Helvetica Neue"/>
                <a:hlinkClick r:id="rId6"/>
              </a:rPr>
              <a:t>Définitions</a:t>
            </a:r>
            <a:r>
              <a:rPr lang="en-GB" b="1" dirty="0">
                <a:solidFill>
                  <a:srgbClr val="2973BD"/>
                </a:solidFill>
                <a:latin typeface="Helvetica Neue"/>
                <a:hlinkClick r:id="rId6"/>
              </a:rPr>
              <a:t> </a:t>
            </a:r>
            <a:r>
              <a:rPr lang="en-GB" b="1" dirty="0" err="1">
                <a:solidFill>
                  <a:srgbClr val="2973BD"/>
                </a:solidFill>
                <a:latin typeface="Helvetica Neue"/>
                <a:hlinkClick r:id="rId6"/>
              </a:rPr>
              <a:t>adaptées</a:t>
            </a:r>
            <a:r>
              <a:rPr lang="en-GB" b="1" dirty="0">
                <a:solidFill>
                  <a:srgbClr val="2973BD"/>
                </a:solidFill>
                <a:latin typeface="Helvetica Neue"/>
                <a:hlinkClick r:id="rId6"/>
              </a:rPr>
              <a:t> et </a:t>
            </a:r>
            <a:r>
              <a:rPr lang="en-GB" b="1" dirty="0" err="1">
                <a:solidFill>
                  <a:srgbClr val="2973BD"/>
                </a:solidFill>
                <a:latin typeface="Helvetica Neue"/>
                <a:hlinkClick r:id="rId6"/>
              </a:rPr>
              <a:t>principes</a:t>
            </a:r>
            <a:r>
              <a:rPr lang="en-GB" b="1" dirty="0">
                <a:solidFill>
                  <a:srgbClr val="2973BD"/>
                </a:solidFill>
                <a:latin typeface="Helvetica Neue"/>
                <a:hlinkClick r:id="rId6"/>
              </a:rPr>
              <a:t> </a:t>
            </a:r>
            <a:r>
              <a:rPr lang="en-GB" b="1" dirty="0" err="1">
                <a:solidFill>
                  <a:srgbClr val="2973BD"/>
                </a:solidFill>
                <a:latin typeface="Helvetica Neue"/>
                <a:hlinkClick r:id="rId6"/>
              </a:rPr>
              <a:t>d’utilisation</a:t>
            </a:r>
            <a:r>
              <a:rPr lang="en-GB" b="1" dirty="0">
                <a:solidFill>
                  <a:srgbClr val="2973BD"/>
                </a:solidFill>
                <a:latin typeface="Helvetica Neue"/>
                <a:hlinkClick r:id="rId6"/>
              </a:rPr>
              <a:t> </a:t>
            </a:r>
            <a:endParaRPr lang="en-GB" dirty="0">
              <a:solidFill>
                <a:srgbClr val="333333"/>
              </a:solidFill>
              <a:latin typeface="Helvetica Neue"/>
            </a:endParaRPr>
          </a:p>
          <a:p>
            <a:r>
              <a:rPr lang="en-GB" b="1" dirty="0">
                <a:solidFill>
                  <a:srgbClr val="333333"/>
                </a:solidFill>
                <a:latin typeface="Helvetica Neue"/>
              </a:rPr>
              <a:t>Russian</a:t>
            </a:r>
            <a:endParaRPr lang="en-GB" dirty="0">
              <a:solidFill>
                <a:srgbClr val="333333"/>
              </a:solidFill>
              <a:latin typeface="Helvetica Neue"/>
            </a:endParaRPr>
          </a:p>
          <a:p>
            <a:r>
              <a:rPr lang="az-Cyrl-AZ" b="1" dirty="0">
                <a:solidFill>
                  <a:srgbClr val="2973BD"/>
                </a:solidFill>
                <a:latin typeface="Helvetica Neue"/>
                <a:hlinkClick r:id="rId7"/>
              </a:rPr>
              <a:t>Улучшенные критерии для улучшенной оценки</a:t>
            </a:r>
            <a:endParaRPr lang="az-Cyrl-AZ" dirty="0">
              <a:solidFill>
                <a:srgbClr val="333333"/>
              </a:solidFill>
              <a:latin typeface="Helvetica Neue"/>
            </a:endParaRPr>
          </a:p>
          <a:p>
            <a:r>
              <a:rPr lang="en-GB" b="1" dirty="0">
                <a:solidFill>
                  <a:srgbClr val="333333"/>
                </a:solidFill>
                <a:latin typeface="Helvetica Neue"/>
              </a:rPr>
              <a:t>Spanish</a:t>
            </a:r>
            <a:endParaRPr lang="en-GB" dirty="0">
              <a:solidFill>
                <a:srgbClr val="333333"/>
              </a:solidFill>
              <a:latin typeface="Helvetica Neue"/>
            </a:endParaRPr>
          </a:p>
          <a:p>
            <a:r>
              <a:rPr lang="en-GB" b="1" dirty="0" err="1">
                <a:solidFill>
                  <a:srgbClr val="2973BD"/>
                </a:solidFill>
                <a:latin typeface="Helvetica Neue"/>
                <a:hlinkClick r:id="rId8"/>
              </a:rPr>
              <a:t>Mejores</a:t>
            </a:r>
            <a:r>
              <a:rPr lang="en-GB" b="1" dirty="0">
                <a:solidFill>
                  <a:srgbClr val="2973BD"/>
                </a:solidFill>
                <a:latin typeface="Helvetica Neue"/>
                <a:hlinkClick r:id="rId8"/>
              </a:rPr>
              <a:t> </a:t>
            </a:r>
            <a:r>
              <a:rPr lang="en-GB" b="1" dirty="0" err="1">
                <a:solidFill>
                  <a:srgbClr val="2973BD"/>
                </a:solidFill>
                <a:latin typeface="Helvetica Neue"/>
                <a:hlinkClick r:id="rId8"/>
              </a:rPr>
              <a:t>criterios</a:t>
            </a:r>
            <a:r>
              <a:rPr lang="en-GB" b="1" dirty="0">
                <a:solidFill>
                  <a:srgbClr val="2973BD"/>
                </a:solidFill>
                <a:latin typeface="Helvetica Neue"/>
                <a:hlinkClick r:id="rId8"/>
              </a:rPr>
              <a:t> para </a:t>
            </a:r>
            <a:r>
              <a:rPr lang="en-GB" b="1" dirty="0" err="1">
                <a:solidFill>
                  <a:srgbClr val="2973BD"/>
                </a:solidFill>
                <a:latin typeface="Helvetica Neue"/>
                <a:hlinkClick r:id="rId8"/>
              </a:rPr>
              <a:t>una</a:t>
            </a:r>
            <a:r>
              <a:rPr lang="en-GB" b="1" dirty="0">
                <a:solidFill>
                  <a:srgbClr val="2973BD"/>
                </a:solidFill>
                <a:latin typeface="Helvetica Neue"/>
                <a:hlinkClick r:id="rId8"/>
              </a:rPr>
              <a:t> </a:t>
            </a:r>
            <a:r>
              <a:rPr lang="en-GB" b="1" dirty="0" err="1">
                <a:solidFill>
                  <a:srgbClr val="2973BD"/>
                </a:solidFill>
                <a:latin typeface="Helvetica Neue"/>
                <a:hlinkClick r:id="rId8"/>
              </a:rPr>
              <a:t>mejor</a:t>
            </a:r>
            <a:r>
              <a:rPr lang="en-GB" b="1" dirty="0">
                <a:solidFill>
                  <a:srgbClr val="2973BD"/>
                </a:solidFill>
                <a:latin typeface="Helvetica Neue"/>
                <a:hlinkClick r:id="rId8"/>
              </a:rPr>
              <a:t> </a:t>
            </a:r>
            <a:r>
              <a:rPr lang="en-GB" b="1" dirty="0" err="1">
                <a:solidFill>
                  <a:srgbClr val="2973BD"/>
                </a:solidFill>
                <a:latin typeface="Helvetica Neue"/>
                <a:hlinkClick r:id="rId8"/>
              </a:rPr>
              <a:t>evaluación</a:t>
            </a:r>
            <a:endParaRPr lang="en-GB" dirty="0">
              <a:solidFill>
                <a:srgbClr val="333333"/>
              </a:solidFill>
              <a:latin typeface="Helvetica Neue"/>
            </a:endParaRPr>
          </a:p>
          <a:p>
            <a:r>
              <a:rPr lang="en-GB" b="1" dirty="0">
                <a:solidFill>
                  <a:srgbClr val="333333"/>
                </a:solidFill>
                <a:latin typeface="Helvetica Neue"/>
              </a:rPr>
              <a:t>Dutch</a:t>
            </a:r>
            <a:endParaRPr lang="en-GB" dirty="0">
              <a:solidFill>
                <a:srgbClr val="333333"/>
              </a:solidFill>
              <a:latin typeface="Helvetica Neue"/>
            </a:endParaRPr>
          </a:p>
          <a:p>
            <a:r>
              <a:rPr lang="en-GB" b="1" dirty="0" err="1">
                <a:solidFill>
                  <a:srgbClr val="2973BD"/>
                </a:solidFill>
                <a:latin typeface="Helvetica Neue"/>
                <a:hlinkClick r:id="rId9"/>
              </a:rPr>
              <a:t>Betere</a:t>
            </a:r>
            <a:r>
              <a:rPr lang="en-GB" b="1" dirty="0">
                <a:solidFill>
                  <a:srgbClr val="2973BD"/>
                </a:solidFill>
                <a:latin typeface="Helvetica Neue"/>
                <a:hlinkClick r:id="rId9"/>
              </a:rPr>
              <a:t> criteria </a:t>
            </a:r>
            <a:r>
              <a:rPr lang="en-GB" b="1" dirty="0" err="1">
                <a:solidFill>
                  <a:srgbClr val="2973BD"/>
                </a:solidFill>
                <a:latin typeface="Helvetica Neue"/>
                <a:hlinkClick r:id="rId9"/>
              </a:rPr>
              <a:t>voor</a:t>
            </a:r>
            <a:r>
              <a:rPr lang="en-GB" b="1" dirty="0">
                <a:solidFill>
                  <a:srgbClr val="2973BD"/>
                </a:solidFill>
                <a:latin typeface="Helvetica Neue"/>
                <a:hlinkClick r:id="rId9"/>
              </a:rPr>
              <a:t> </a:t>
            </a:r>
            <a:r>
              <a:rPr lang="en-GB" b="1" dirty="0" err="1">
                <a:solidFill>
                  <a:srgbClr val="2973BD"/>
                </a:solidFill>
                <a:latin typeface="Helvetica Neue"/>
                <a:hlinkClick r:id="rId9"/>
              </a:rPr>
              <a:t>betere</a:t>
            </a:r>
            <a:r>
              <a:rPr lang="en-GB" b="1" dirty="0">
                <a:solidFill>
                  <a:srgbClr val="2973BD"/>
                </a:solidFill>
                <a:latin typeface="Helvetica Neue"/>
                <a:hlinkClick r:id="rId9"/>
              </a:rPr>
              <a:t> </a:t>
            </a:r>
            <a:r>
              <a:rPr lang="en-GB" b="1" dirty="0" err="1">
                <a:solidFill>
                  <a:srgbClr val="2973BD"/>
                </a:solidFill>
                <a:latin typeface="Helvetica Neue"/>
                <a:hlinkClick r:id="rId9"/>
              </a:rPr>
              <a:t>evaluatie</a:t>
            </a:r>
            <a:endParaRPr lang="en-GB" dirty="0">
              <a:solidFill>
                <a:srgbClr val="333333"/>
              </a:solidFill>
              <a:latin typeface="Helvetica Neue"/>
            </a:endParaRPr>
          </a:p>
          <a:p>
            <a:r>
              <a:rPr lang="en-GB" b="1" dirty="0">
                <a:solidFill>
                  <a:srgbClr val="333333"/>
                </a:solidFill>
                <a:latin typeface="Helvetica Neue"/>
              </a:rPr>
              <a:t>Dari</a:t>
            </a:r>
            <a:endParaRPr lang="en-GB" dirty="0">
              <a:solidFill>
                <a:srgbClr val="333333"/>
              </a:solidFill>
              <a:latin typeface="Helvetica Neue"/>
            </a:endParaRPr>
          </a:p>
          <a:p>
            <a:pPr rtl="1"/>
            <a:r>
              <a:rPr lang="ar-EG" b="1" dirty="0" err="1">
                <a:solidFill>
                  <a:srgbClr val="2973BD"/>
                </a:solidFill>
                <a:latin typeface="Helvetica Neue"/>
                <a:hlinkClick r:id="rId10"/>
              </a:rPr>
              <a:t>معیارهای</a:t>
            </a:r>
            <a:r>
              <a:rPr lang="ar-EG" b="1" dirty="0">
                <a:solidFill>
                  <a:srgbClr val="2973BD"/>
                </a:solidFill>
                <a:latin typeface="Helvetica Neue"/>
                <a:hlinkClick r:id="rId10"/>
              </a:rPr>
              <a:t> بهتر </a:t>
            </a:r>
            <a:r>
              <a:rPr lang="ar-EG" b="1" dirty="0" err="1">
                <a:solidFill>
                  <a:srgbClr val="2973BD"/>
                </a:solidFill>
                <a:latin typeface="Helvetica Neue"/>
                <a:hlinkClick r:id="rId10"/>
              </a:rPr>
              <a:t>برای</a:t>
            </a:r>
            <a:r>
              <a:rPr lang="ar-EG" b="1" dirty="0">
                <a:solidFill>
                  <a:srgbClr val="2973BD"/>
                </a:solidFill>
                <a:latin typeface="Helvetica Neue"/>
                <a:hlinkClick r:id="rId10"/>
              </a:rPr>
              <a:t> </a:t>
            </a:r>
            <a:r>
              <a:rPr lang="ar-EG" b="1" dirty="0" err="1">
                <a:solidFill>
                  <a:srgbClr val="2973BD"/>
                </a:solidFill>
                <a:latin typeface="Helvetica Neue"/>
                <a:hlinkClick r:id="rId10"/>
              </a:rPr>
              <a:t>ارزیابی</a:t>
            </a:r>
            <a:r>
              <a:rPr lang="ar-EG" b="1" dirty="0">
                <a:solidFill>
                  <a:srgbClr val="2973BD"/>
                </a:solidFill>
                <a:latin typeface="Helvetica Neue"/>
                <a:hlinkClick r:id="rId10"/>
              </a:rPr>
              <a:t> بهتر</a:t>
            </a:r>
            <a:endParaRPr lang="ar-EG" dirty="0">
              <a:solidFill>
                <a:srgbClr val="333333"/>
              </a:solidFill>
              <a:latin typeface="Helvetica Neue"/>
            </a:endParaRPr>
          </a:p>
          <a:p>
            <a:r>
              <a:rPr lang="en-GB" b="1" dirty="0">
                <a:solidFill>
                  <a:srgbClr val="333333"/>
                </a:solidFill>
                <a:latin typeface="Helvetica Neue"/>
              </a:rPr>
              <a:t>Pashto</a:t>
            </a:r>
            <a:endParaRPr lang="en-GB" dirty="0">
              <a:solidFill>
                <a:srgbClr val="333333"/>
              </a:solidFill>
              <a:latin typeface="Helvetica Neue"/>
            </a:endParaRPr>
          </a:p>
          <a:p>
            <a:r>
              <a:rPr lang="ar-EG" b="1" dirty="0">
                <a:solidFill>
                  <a:srgbClr val="2973BD"/>
                </a:solidFill>
                <a:latin typeface="Helvetica Neue"/>
                <a:hlinkClick r:id="rId11"/>
              </a:rPr>
              <a:t>د غوره </a:t>
            </a:r>
            <a:r>
              <a:rPr lang="ar-EG" b="1" dirty="0" err="1">
                <a:solidFill>
                  <a:srgbClr val="2973BD"/>
                </a:solidFill>
                <a:latin typeface="Helvetica Neue"/>
                <a:hlinkClick r:id="rId11"/>
              </a:rPr>
              <a:t>ارزونې</a:t>
            </a:r>
            <a:r>
              <a:rPr lang="ar-EG" b="1" dirty="0">
                <a:solidFill>
                  <a:srgbClr val="2973BD"/>
                </a:solidFill>
                <a:latin typeface="Helvetica Neue"/>
                <a:hlinkClick r:id="rId11"/>
              </a:rPr>
              <a:t> </a:t>
            </a:r>
            <a:r>
              <a:rPr lang="ar-EG" b="1" dirty="0" err="1">
                <a:solidFill>
                  <a:srgbClr val="2973BD"/>
                </a:solidFill>
                <a:latin typeface="Helvetica Neue"/>
                <a:hlinkClick r:id="rId11"/>
              </a:rPr>
              <a:t>لپاره</a:t>
            </a:r>
            <a:r>
              <a:rPr lang="ar-EG" b="1" dirty="0">
                <a:solidFill>
                  <a:srgbClr val="2973BD"/>
                </a:solidFill>
                <a:latin typeface="Helvetica Neue"/>
                <a:hlinkClick r:id="rId11"/>
              </a:rPr>
              <a:t> غــوره </a:t>
            </a:r>
            <a:r>
              <a:rPr lang="ar-EG" b="1" dirty="0" err="1">
                <a:solidFill>
                  <a:srgbClr val="2973BD"/>
                </a:solidFill>
                <a:latin typeface="Helvetica Neue"/>
                <a:hlinkClick r:id="rId11"/>
              </a:rPr>
              <a:t>معــيارونـه</a:t>
            </a:r>
            <a:endParaRPr lang="ar-EG" dirty="0">
              <a:solidFill>
                <a:srgbClr val="333333"/>
              </a:solidFill>
              <a:latin typeface="Helvetica Neue"/>
            </a:endParaRPr>
          </a:p>
          <a:p>
            <a:r>
              <a:rPr lang="en-GB" b="1" dirty="0">
                <a:solidFill>
                  <a:srgbClr val="333333"/>
                </a:solidFill>
                <a:latin typeface="Helvetica Neue"/>
              </a:rPr>
              <a:t>Urdu</a:t>
            </a:r>
            <a:endParaRPr lang="en-GB" dirty="0">
              <a:solidFill>
                <a:srgbClr val="333333"/>
              </a:solidFill>
              <a:latin typeface="Helvetica Neue"/>
            </a:endParaRPr>
          </a:p>
          <a:p>
            <a:r>
              <a:rPr lang="ar-EG" b="1" dirty="0" err="1">
                <a:solidFill>
                  <a:srgbClr val="2973BD"/>
                </a:solidFill>
                <a:latin typeface="Helvetica Neue"/>
                <a:hlinkClick r:id="rId12"/>
              </a:rPr>
              <a:t>بہتر</a:t>
            </a:r>
            <a:r>
              <a:rPr lang="ar-EG" b="1" dirty="0">
                <a:solidFill>
                  <a:srgbClr val="2973BD"/>
                </a:solidFill>
                <a:latin typeface="Helvetica Neue"/>
                <a:hlinkClick r:id="rId12"/>
              </a:rPr>
              <a:t> </a:t>
            </a:r>
            <a:r>
              <a:rPr lang="ar-EG" b="1" dirty="0" err="1">
                <a:solidFill>
                  <a:srgbClr val="2973BD"/>
                </a:solidFill>
                <a:latin typeface="Helvetica Neue"/>
                <a:hlinkClick r:id="rId12"/>
              </a:rPr>
              <a:t>تشخیص</a:t>
            </a:r>
            <a:r>
              <a:rPr lang="ar-EG" b="1" dirty="0">
                <a:solidFill>
                  <a:srgbClr val="2973BD"/>
                </a:solidFill>
                <a:latin typeface="Helvetica Neue"/>
                <a:hlinkClick r:id="rId12"/>
              </a:rPr>
              <a:t> </a:t>
            </a:r>
            <a:r>
              <a:rPr lang="ar-EG" b="1" dirty="0" err="1">
                <a:solidFill>
                  <a:srgbClr val="2973BD"/>
                </a:solidFill>
                <a:latin typeface="Helvetica Neue"/>
                <a:hlinkClick r:id="rId12"/>
              </a:rPr>
              <a:t>کے</a:t>
            </a:r>
            <a:r>
              <a:rPr lang="ar-EG" b="1" dirty="0">
                <a:solidFill>
                  <a:srgbClr val="2973BD"/>
                </a:solidFill>
                <a:latin typeface="Helvetica Neue"/>
                <a:hlinkClick r:id="rId12"/>
              </a:rPr>
              <a:t> </a:t>
            </a:r>
            <a:r>
              <a:rPr lang="ar-EG" b="1" dirty="0" err="1">
                <a:solidFill>
                  <a:srgbClr val="2973BD"/>
                </a:solidFill>
                <a:latin typeface="Helvetica Neue"/>
                <a:hlinkClick r:id="rId12"/>
              </a:rPr>
              <a:t>لیے</a:t>
            </a:r>
            <a:r>
              <a:rPr lang="ar-EG" b="1" dirty="0">
                <a:solidFill>
                  <a:srgbClr val="2973BD"/>
                </a:solidFill>
                <a:latin typeface="Helvetica Neue"/>
                <a:hlinkClick r:id="rId12"/>
              </a:rPr>
              <a:t> </a:t>
            </a:r>
            <a:r>
              <a:rPr lang="ar-EG" b="1" dirty="0" err="1">
                <a:solidFill>
                  <a:srgbClr val="2973BD"/>
                </a:solidFill>
                <a:latin typeface="Helvetica Neue"/>
                <a:hlinkClick r:id="rId12"/>
              </a:rPr>
              <a:t>بہتر</a:t>
            </a:r>
            <a:r>
              <a:rPr lang="ar-EG" b="1" dirty="0">
                <a:solidFill>
                  <a:srgbClr val="2973BD"/>
                </a:solidFill>
                <a:latin typeface="Helvetica Neue"/>
                <a:hlinkClick r:id="rId12"/>
              </a:rPr>
              <a:t> </a:t>
            </a:r>
            <a:r>
              <a:rPr lang="ar-EG" b="1" dirty="0" err="1">
                <a:solidFill>
                  <a:srgbClr val="2973BD"/>
                </a:solidFill>
                <a:latin typeface="Helvetica Neue"/>
                <a:hlinkClick r:id="rId12"/>
              </a:rPr>
              <a:t>معیار</a:t>
            </a:r>
            <a:endParaRPr lang="en-GB" b="1" dirty="0">
              <a:solidFill>
                <a:srgbClr val="2973BD"/>
              </a:solidFill>
              <a:latin typeface="Helvetica Neue"/>
            </a:endParaRPr>
          </a:p>
          <a:p>
            <a:br>
              <a:rPr lang="en-GB" b="1" dirty="0">
                <a:solidFill>
                  <a:srgbClr val="2973BD"/>
                </a:solidFill>
                <a:latin typeface="Helvetica Neue"/>
              </a:rPr>
            </a:br>
            <a:r>
              <a:rPr lang="en-GB" b="1" dirty="0">
                <a:solidFill>
                  <a:srgbClr val="2973BD"/>
                </a:solidFill>
                <a:latin typeface="Helvetica Neue"/>
              </a:rPr>
              <a:t>Coming soon: Ukrainian…</a:t>
            </a:r>
            <a:endParaRPr lang="ar-EG" dirty="0">
              <a:solidFill>
                <a:srgbClr val="333333"/>
              </a:solidFill>
              <a:latin typeface="Helvetica Neue"/>
            </a:endParaRPr>
          </a:p>
          <a:p>
            <a:r>
              <a:rPr lang="ar-EG" dirty="0">
                <a:solidFill>
                  <a:srgbClr val="333333"/>
                </a:solidFill>
                <a:latin typeface="Helvetica Neue"/>
              </a:rPr>
              <a:t> </a:t>
            </a:r>
            <a:endParaRPr lang="ar-EG" b="0" i="0" dirty="0">
              <a:solidFill>
                <a:srgbClr val="333333"/>
              </a:solidFill>
              <a:effectLst/>
              <a:latin typeface="Helvetica Neue"/>
            </a:endParaRPr>
          </a:p>
        </p:txBody>
      </p:sp>
    </p:spTree>
    <p:extLst>
      <p:ext uri="{BB962C8B-B14F-4D97-AF65-F5344CB8AC3E}">
        <p14:creationId xmlns:p14="http://schemas.microsoft.com/office/powerpoint/2010/main" val="20201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175" y="1076875"/>
            <a:ext cx="10515600" cy="1361015"/>
          </a:xfrm>
        </p:spPr>
        <p:txBody>
          <a:bodyPr/>
          <a:lstStyle/>
          <a:p>
            <a:r>
              <a:rPr lang="en-GB" b="1" dirty="0">
                <a:solidFill>
                  <a:srgbClr val="A02554"/>
                </a:solidFill>
              </a:rPr>
              <a:t>Thank you! </a:t>
            </a:r>
          </a:p>
        </p:txBody>
      </p:sp>
      <p:sp>
        <p:nvSpPr>
          <p:cNvPr id="4" name="TextBox 3">
            <a:extLst>
              <a:ext uri="{FF2B5EF4-FFF2-40B4-BE49-F238E27FC236}">
                <a16:creationId xmlns:a16="http://schemas.microsoft.com/office/drawing/2014/main" id="{8DCAFC68-728D-40FD-8FF8-756677EF464E}"/>
              </a:ext>
            </a:extLst>
          </p:cNvPr>
          <p:cNvSpPr txBox="1"/>
          <p:nvPr/>
        </p:nvSpPr>
        <p:spPr>
          <a:xfrm>
            <a:off x="651372" y="5011227"/>
            <a:ext cx="8011345" cy="400110"/>
          </a:xfrm>
          <a:prstGeom prst="rect">
            <a:avLst/>
          </a:prstGeom>
          <a:noFill/>
        </p:spPr>
        <p:txBody>
          <a:bodyPr wrap="square" rtlCol="0">
            <a:spAutoFit/>
          </a:bodyPr>
          <a:lstStyle/>
          <a:p>
            <a:r>
              <a:rPr lang="en-GB" sz="2000" b="1" dirty="0">
                <a:solidFill>
                  <a:srgbClr val="13A8D2"/>
                </a:solidFill>
              </a:rPr>
              <a:t> </a:t>
            </a:r>
          </a:p>
        </p:txBody>
      </p:sp>
      <p:sp>
        <p:nvSpPr>
          <p:cNvPr id="6" name="Rectangle 5"/>
          <p:cNvSpPr/>
          <p:nvPr/>
        </p:nvSpPr>
        <p:spPr>
          <a:xfrm>
            <a:off x="2713175" y="2540917"/>
            <a:ext cx="8599714" cy="1077218"/>
          </a:xfrm>
          <a:prstGeom prst="rect">
            <a:avLst/>
          </a:prstGeom>
        </p:spPr>
        <p:txBody>
          <a:bodyPr wrap="square">
            <a:spAutoFit/>
          </a:bodyPr>
          <a:lstStyle/>
          <a:p>
            <a:r>
              <a:rPr lang="en-GB" sz="2400" b="1" dirty="0">
                <a:solidFill>
                  <a:srgbClr val="2D347A"/>
                </a:solidFill>
              </a:rPr>
              <a:t> Read more and download the guidance: </a:t>
            </a:r>
            <a:br>
              <a:rPr lang="en-GB" sz="2400" b="1" dirty="0">
                <a:solidFill>
                  <a:srgbClr val="2D347A"/>
                </a:solidFill>
              </a:rPr>
            </a:br>
            <a:r>
              <a:rPr lang="en-GB" sz="4000" b="1" dirty="0">
                <a:solidFill>
                  <a:srgbClr val="2D347A"/>
                </a:solidFill>
              </a:rPr>
              <a:t>oe.cd/criteria</a:t>
            </a:r>
          </a:p>
        </p:txBody>
      </p:sp>
      <p:pic>
        <p:nvPicPr>
          <p:cNvPr id="7"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81857" t="-175" r="165" b="332"/>
          <a:stretch/>
        </p:blipFill>
        <p:spPr bwMode="auto">
          <a:xfrm rot="5400000">
            <a:off x="4177470" y="2153840"/>
            <a:ext cx="2858060" cy="578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37522"/>
      </p:ext>
    </p:extLst>
  </p:cSld>
  <p:clrMapOvr>
    <a:masterClrMapping/>
  </p:clrMapOvr>
  <mc:AlternateContent xmlns:mc="http://schemas.openxmlformats.org/markup-compatibility/2006" xmlns:p14="http://schemas.microsoft.com/office/powerpoint/2010/main">
    <mc:Choice Requires="p14">
      <p:transition spd="med" p14:dur="700" advTm="21743">
        <p:fade/>
      </p:transition>
    </mc:Choice>
    <mc:Fallback xmlns="">
      <p:transition spd="med" advTm="2174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Agenda</a:t>
            </a:r>
          </a:p>
        </p:txBody>
      </p:sp>
      <p:sp>
        <p:nvSpPr>
          <p:cNvPr id="3" name="Content Placeholder 2"/>
          <p:cNvSpPr>
            <a:spLocks noGrp="1"/>
          </p:cNvSpPr>
          <p:nvPr>
            <p:ph idx="1"/>
          </p:nvPr>
        </p:nvSpPr>
        <p:spPr>
          <a:xfrm>
            <a:off x="838200" y="1566318"/>
            <a:ext cx="10129648" cy="4737500"/>
          </a:xfrm>
        </p:spPr>
        <p:txBody>
          <a:bodyPr>
            <a:normAutofit fontScale="62500" lnSpcReduction="20000"/>
          </a:bodyPr>
          <a:lstStyle/>
          <a:p>
            <a:pPr marL="0" indent="0">
              <a:buNone/>
            </a:pPr>
            <a:r>
              <a:rPr lang="en-GB" dirty="0"/>
              <a:t>9:00 – 10:30 		What are the criteria? </a:t>
            </a:r>
          </a:p>
          <a:p>
            <a:pPr marL="0" indent="0">
              <a:buNone/>
            </a:pPr>
            <a:r>
              <a:rPr lang="en-GB" dirty="0"/>
              <a:t>			How are the six concepts defined? </a:t>
            </a:r>
          </a:p>
          <a:p>
            <a:pPr marL="0" indent="0">
              <a:buNone/>
            </a:pPr>
            <a:r>
              <a:rPr lang="en-GB" dirty="0"/>
              <a:t>			</a:t>
            </a:r>
            <a:r>
              <a:rPr lang="en-GB" i="1" dirty="0"/>
              <a:t>Exercises: Developing example (individual)</a:t>
            </a:r>
            <a:endParaRPr lang="en-GB" dirty="0"/>
          </a:p>
          <a:p>
            <a:pPr marL="0" indent="0">
              <a:buNone/>
            </a:pPr>
            <a:r>
              <a:rPr lang="en-GB" i="1" dirty="0"/>
              <a:t>Refreshment break </a:t>
            </a:r>
          </a:p>
          <a:p>
            <a:pPr marL="0" indent="0">
              <a:buNone/>
            </a:pPr>
            <a:endParaRPr lang="en-GB" i="1" dirty="0"/>
          </a:p>
          <a:p>
            <a:pPr marL="0" indent="0">
              <a:buNone/>
            </a:pPr>
            <a:r>
              <a:rPr lang="en-GB" dirty="0"/>
              <a:t>11:00 – 12:30 		How are they used at country level? </a:t>
            </a:r>
          </a:p>
          <a:p>
            <a:pPr marL="0" indent="0">
              <a:buNone/>
            </a:pPr>
            <a:r>
              <a:rPr lang="en-GB" dirty="0"/>
              <a:t>			What are common challenges and </a:t>
            </a:r>
            <a:br>
              <a:rPr lang="en-GB" dirty="0"/>
            </a:br>
            <a:r>
              <a:rPr lang="en-GB" dirty="0"/>
              <a:t>			how can these be overcome?  </a:t>
            </a:r>
          </a:p>
          <a:p>
            <a:pPr marL="0" indent="0">
              <a:buNone/>
            </a:pPr>
            <a:r>
              <a:rPr lang="en-GB" i="1" dirty="0"/>
              <a:t>Lunch</a:t>
            </a:r>
          </a:p>
          <a:p>
            <a:pPr marL="0" indent="0">
              <a:buNone/>
            </a:pPr>
            <a:endParaRPr lang="en-GB" i="1" dirty="0"/>
          </a:p>
          <a:p>
            <a:pPr marL="0" indent="0">
              <a:buNone/>
            </a:pPr>
            <a:r>
              <a:rPr lang="en-GB" dirty="0"/>
              <a:t>14:00 – 15:30  		An exercise for participants: Deepening 						understanding and applying knowledge </a:t>
            </a:r>
            <a:br>
              <a:rPr lang="en-GB" dirty="0"/>
            </a:br>
            <a:r>
              <a:rPr lang="en-GB" dirty="0"/>
              <a:t>			(small group work on COVID)</a:t>
            </a:r>
          </a:p>
          <a:p>
            <a:pPr marL="0" indent="0">
              <a:buNone/>
            </a:pPr>
            <a:r>
              <a:rPr lang="en-GB" i="1" dirty="0"/>
              <a:t>Break</a:t>
            </a:r>
          </a:p>
          <a:p>
            <a:pPr marL="0" indent="0">
              <a:buNone/>
            </a:pPr>
            <a:endParaRPr lang="en-GB" i="1" dirty="0"/>
          </a:p>
          <a:p>
            <a:pPr marL="0" indent="0">
              <a:buNone/>
            </a:pPr>
            <a:r>
              <a:rPr lang="en-GB" dirty="0"/>
              <a:t>16:00 – 17:00</a:t>
            </a:r>
            <a:r>
              <a:rPr lang="en-GB" i="1" dirty="0"/>
              <a:t>	</a:t>
            </a:r>
            <a:r>
              <a:rPr lang="en-GB" dirty="0"/>
              <a:t>	Wrap up and closing: Sharing of lessons</a:t>
            </a:r>
          </a:p>
        </p:txBody>
      </p:sp>
      <p:pic>
        <p:nvPicPr>
          <p:cNvPr id="5"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78467" r="11190"/>
          <a:stretch/>
        </p:blipFill>
        <p:spPr bwMode="auto">
          <a:xfrm>
            <a:off x="10967848" y="0"/>
            <a:ext cx="1219603"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20813"/>
      </p:ext>
    </p:extLst>
  </p:cSld>
  <p:clrMapOvr>
    <a:masterClrMapping/>
  </p:clrMapOvr>
  <mc:AlternateContent xmlns:mc="http://schemas.openxmlformats.org/markup-compatibility/2006" xmlns:p14="http://schemas.microsoft.com/office/powerpoint/2010/main">
    <mc:Choice Requires="p14">
      <p:transition spd="med" p14:dur="700" advTm="36242">
        <p:fade/>
      </p:transition>
    </mc:Choice>
    <mc:Fallback xmlns="">
      <p:transition spd="med" advTm="3624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Who is EvalNet? </a:t>
            </a:r>
            <a:endParaRPr lang="es-MX" dirty="0"/>
          </a:p>
        </p:txBody>
      </p:sp>
      <p:sp>
        <p:nvSpPr>
          <p:cNvPr id="27651" name="Rectangle 9"/>
          <p:cNvSpPr>
            <a:spLocks noGrp="1" noChangeArrowheads="1"/>
          </p:cNvSpPr>
          <p:nvPr>
            <p:ph idx="1"/>
          </p:nvPr>
        </p:nvSpPr>
        <p:spPr>
          <a:xfrm>
            <a:off x="838200" y="1334813"/>
            <a:ext cx="8558048" cy="4400715"/>
          </a:xfrm>
        </p:spPr>
        <p:txBody>
          <a:bodyPr>
            <a:normAutofit/>
          </a:bodyPr>
          <a:lstStyle/>
          <a:p>
            <a:pPr marL="0" indent="0">
              <a:buNone/>
            </a:pPr>
            <a:r>
              <a:rPr lang="en-GB" sz="2400" dirty="0"/>
              <a:t>OECD DAC EvalNet is made up of the c</a:t>
            </a:r>
            <a:r>
              <a:rPr lang="en-GB" altLang="en-US" sz="2400" dirty="0"/>
              <a:t>entral and independent evaluation units </a:t>
            </a:r>
            <a:r>
              <a:rPr lang="en-GB" sz="2400" dirty="0"/>
              <a:t>of DAC countries + regional development banks, the World Bank IEG, the IMF, and the UNDP IEO.</a:t>
            </a:r>
            <a:r>
              <a:rPr lang="en-GB" altLang="en-US" sz="2400" baseline="0" dirty="0"/>
              <a:t> </a:t>
            </a:r>
          </a:p>
          <a:p>
            <a:pPr marL="0" indent="0">
              <a:buNone/>
            </a:pPr>
            <a:r>
              <a:rPr lang="en-GB" altLang="en-US" sz="2400" dirty="0"/>
              <a:t>Long history of partner engagement and capacity support for national evaluation systems.</a:t>
            </a:r>
            <a:endParaRPr lang="en-GB" sz="2400" dirty="0">
              <a:solidFill>
                <a:srgbClr val="006699"/>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3200" b="9908"/>
          <a:stretch/>
        </p:blipFill>
        <p:spPr>
          <a:xfrm>
            <a:off x="4283931" y="3312267"/>
            <a:ext cx="2933537" cy="2306311"/>
          </a:xfrm>
          <a:prstGeom prst="rect">
            <a:avLst/>
          </a:prstGeom>
          <a:ln w="28575">
            <a:solidFill>
              <a:schemeClr val="tx2"/>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369" y="4589029"/>
            <a:ext cx="2293633" cy="2102319"/>
          </a:xfrm>
          <a:prstGeom prst="rect">
            <a:avLst/>
          </a:prstGeom>
          <a:ln w="28575">
            <a:solidFill>
              <a:schemeClr val="tx2"/>
            </a:solid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2331"/>
          <a:stretch/>
        </p:blipFill>
        <p:spPr>
          <a:xfrm>
            <a:off x="505315" y="3530205"/>
            <a:ext cx="2526687" cy="2205323"/>
          </a:xfrm>
          <a:prstGeom prst="rect">
            <a:avLst/>
          </a:prstGeom>
        </p:spPr>
      </p:pic>
      <p:pic>
        <p:nvPicPr>
          <p:cNvPr id="10" name="Picture 5" descr="image0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017" t="17496" r="15023"/>
          <a:stretch/>
        </p:blipFill>
        <p:spPr bwMode="auto">
          <a:xfrm>
            <a:off x="9292962" y="3164304"/>
            <a:ext cx="2614863" cy="1993163"/>
          </a:xfrm>
          <a:prstGeom prst="rect">
            <a:avLst/>
          </a:prstGeom>
          <a:noFill/>
          <a:ln w="2857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70396" y="4589029"/>
            <a:ext cx="3445885" cy="205909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62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2747" y="1747764"/>
            <a:ext cx="8679269" cy="896154"/>
          </a:xfrm>
        </p:spPr>
        <p:txBody>
          <a:bodyPr>
            <a:normAutofit fontScale="92500" lnSpcReduction="20000"/>
          </a:bodyPr>
          <a:lstStyle/>
          <a:p>
            <a:r>
              <a:rPr lang="en-US" sz="2800" dirty="0">
                <a:solidFill>
                  <a:srgbClr val="005493"/>
                </a:solidFill>
              </a:rPr>
              <a:t>Evaluation contributes to better development results for all people, by providing credible </a:t>
            </a:r>
            <a:r>
              <a:rPr lang="en-US" sz="2800" b="1" dirty="0">
                <a:solidFill>
                  <a:srgbClr val="005493"/>
                </a:solidFill>
              </a:rPr>
              <a:t>evidence and insights </a:t>
            </a:r>
            <a:r>
              <a:rPr lang="en-US" sz="2800" dirty="0">
                <a:solidFill>
                  <a:srgbClr val="005493"/>
                </a:solidFill>
              </a:rPr>
              <a:t>for </a:t>
            </a:r>
            <a:r>
              <a:rPr lang="en-US" sz="2800" b="1" dirty="0">
                <a:solidFill>
                  <a:srgbClr val="005493"/>
                </a:solidFill>
              </a:rPr>
              <a:t>accountability </a:t>
            </a:r>
            <a:r>
              <a:rPr lang="en-US" sz="2800" dirty="0">
                <a:solidFill>
                  <a:srgbClr val="005493"/>
                </a:solidFill>
              </a:rPr>
              <a:t>and for </a:t>
            </a:r>
            <a:r>
              <a:rPr lang="en-US" sz="2800" b="1" dirty="0">
                <a:solidFill>
                  <a:srgbClr val="005493"/>
                </a:solidFill>
              </a:rPr>
              <a:t>learning</a:t>
            </a:r>
            <a:r>
              <a:rPr lang="en-US" sz="2800" dirty="0">
                <a:solidFill>
                  <a:srgbClr val="005493"/>
                </a:solidFill>
              </a:rPr>
              <a:t>. </a:t>
            </a:r>
            <a:endParaRPr lang="en-GB" sz="2800" dirty="0">
              <a:solidFill>
                <a:srgbClr val="005493"/>
              </a:solidFill>
            </a:endParaRPr>
          </a:p>
          <a:p>
            <a:endParaRPr lang="en-GB" dirty="0"/>
          </a:p>
        </p:txBody>
      </p:sp>
      <p:sp>
        <p:nvSpPr>
          <p:cNvPr id="3" name="Isosceles Triangle 2"/>
          <p:cNvSpPr/>
          <p:nvPr/>
        </p:nvSpPr>
        <p:spPr>
          <a:xfrm rot="5400000">
            <a:off x="1612719" y="4196741"/>
            <a:ext cx="2100379" cy="29665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4" name="Isosceles Triangle 3"/>
          <p:cNvSpPr/>
          <p:nvPr/>
        </p:nvSpPr>
        <p:spPr>
          <a:xfrm rot="5400000">
            <a:off x="4269812" y="4198700"/>
            <a:ext cx="2100381" cy="29274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7" name="Content Placeholder 2"/>
          <p:cNvSpPr txBox="1">
            <a:spLocks/>
          </p:cNvSpPr>
          <p:nvPr/>
        </p:nvSpPr>
        <p:spPr>
          <a:xfrm>
            <a:off x="2976204" y="4033293"/>
            <a:ext cx="1976832" cy="1200618"/>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latin typeface="Arial Narrow" panose="020B0606020202030204" pitchFamily="34" charset="0"/>
              </a:rPr>
              <a:t>Evidence and insights about what works, for whom, why, and under what circumstances </a:t>
            </a:r>
          </a:p>
        </p:txBody>
      </p:sp>
      <p:sp>
        <p:nvSpPr>
          <p:cNvPr id="8" name="Content Placeholder 2"/>
          <p:cNvSpPr txBox="1">
            <a:spLocks/>
          </p:cNvSpPr>
          <p:nvPr/>
        </p:nvSpPr>
        <p:spPr>
          <a:xfrm>
            <a:off x="8583218" y="4033293"/>
            <a:ext cx="1976832" cy="1200618"/>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latin typeface="Arial Narrow" panose="020B0606020202030204" pitchFamily="34" charset="0"/>
              </a:rPr>
              <a:t>Evaluation contributes to accelerate and deepen progress towards the </a:t>
            </a:r>
            <a:r>
              <a:rPr lang="en-US" sz="1600" dirty="0">
                <a:latin typeface="Arial Narrow" panose="020B0606020202030204" pitchFamily="34" charset="0"/>
                <a:hlinkClick r:id="rId3"/>
              </a:rPr>
              <a:t>Agenda 2030 </a:t>
            </a:r>
            <a:r>
              <a:rPr lang="en-US" sz="1600" dirty="0">
                <a:latin typeface="Arial Narrow" panose="020B0606020202030204" pitchFamily="34" charset="0"/>
              </a:rPr>
              <a:t>vision of Sustainable Development for all.</a:t>
            </a:r>
          </a:p>
        </p:txBody>
      </p:sp>
      <p:sp>
        <p:nvSpPr>
          <p:cNvPr id="9" name="Content Placeholder 2"/>
          <p:cNvSpPr txBox="1">
            <a:spLocks/>
          </p:cNvSpPr>
          <p:nvPr/>
        </p:nvSpPr>
        <p:spPr>
          <a:xfrm>
            <a:off x="357277" y="4033293"/>
            <a:ext cx="1976832" cy="1200618"/>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latin typeface="Arial Narrow" panose="020B0606020202030204" pitchFamily="34" charset="0"/>
              </a:rPr>
              <a:t>Strong evaluations provide evidence on the merit and value of an intervention, </a:t>
            </a:r>
            <a:br>
              <a:rPr lang="en-US" sz="1600" dirty="0">
                <a:latin typeface="Arial Narrow" panose="020B0606020202030204" pitchFamily="34" charset="0"/>
              </a:rPr>
            </a:br>
            <a:r>
              <a:rPr lang="en-US" sz="1600" dirty="0">
                <a:latin typeface="Arial Narrow" panose="020B0606020202030204" pitchFamily="34" charset="0"/>
              </a:rPr>
              <a:t>its effectiveness </a:t>
            </a:r>
            <a:br>
              <a:rPr lang="en-US" sz="1600" dirty="0">
                <a:latin typeface="Arial Narrow" panose="020B0606020202030204" pitchFamily="34" charset="0"/>
              </a:rPr>
            </a:br>
            <a:r>
              <a:rPr lang="en-US" sz="1600" dirty="0">
                <a:latin typeface="Arial Narrow" panose="020B0606020202030204" pitchFamily="34" charset="0"/>
              </a:rPr>
              <a:t>and results.</a:t>
            </a:r>
          </a:p>
        </p:txBody>
      </p:sp>
      <p:sp>
        <p:nvSpPr>
          <p:cNvPr id="21" name="Content Placeholder 2"/>
          <p:cNvSpPr txBox="1">
            <a:spLocks/>
          </p:cNvSpPr>
          <p:nvPr/>
        </p:nvSpPr>
        <p:spPr>
          <a:xfrm>
            <a:off x="5718887" y="4033293"/>
            <a:ext cx="1976832" cy="1200618"/>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latin typeface="Arial Narrow" panose="020B0606020202030204" pitchFamily="34" charset="0"/>
              </a:rPr>
              <a:t>Increases accountability and learning that improves results and processes, for example by adjusting how a </a:t>
            </a:r>
            <a:r>
              <a:rPr lang="en-US" sz="1600" dirty="0" err="1">
                <a:latin typeface="Arial Narrow" panose="020B0606020202030204" pitchFamily="34" charset="0"/>
              </a:rPr>
              <a:t>programme</a:t>
            </a:r>
            <a:r>
              <a:rPr lang="en-US" sz="1600" dirty="0">
                <a:latin typeface="Arial Narrow" panose="020B0606020202030204" pitchFamily="34" charset="0"/>
              </a:rPr>
              <a:t> is implemented, or scaling up a policy that works well. </a:t>
            </a:r>
          </a:p>
        </p:txBody>
      </p:sp>
      <p:sp>
        <p:nvSpPr>
          <p:cNvPr id="22" name="Isosceles Triangle 21"/>
          <p:cNvSpPr/>
          <p:nvPr/>
        </p:nvSpPr>
        <p:spPr>
          <a:xfrm rot="5400000">
            <a:off x="7123217" y="4150743"/>
            <a:ext cx="2016851" cy="35041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01" y="3116277"/>
            <a:ext cx="787644" cy="78764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745" y="3015982"/>
            <a:ext cx="891619" cy="89161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0791" y="3037538"/>
            <a:ext cx="846377" cy="84637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228" y="3013442"/>
            <a:ext cx="971287" cy="971287"/>
          </a:xfrm>
          <a:prstGeom prst="rect">
            <a:avLst/>
          </a:prstGeom>
        </p:spPr>
      </p:pic>
    </p:spTree>
    <p:extLst>
      <p:ext uri="{BB962C8B-B14F-4D97-AF65-F5344CB8AC3E}">
        <p14:creationId xmlns:p14="http://schemas.microsoft.com/office/powerpoint/2010/main" val="150465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CA0F-84A6-429B-8646-B5446CD0DE97}"/>
              </a:ext>
            </a:extLst>
          </p:cNvPr>
          <p:cNvSpPr>
            <a:spLocks noGrp="1"/>
          </p:cNvSpPr>
          <p:nvPr>
            <p:ph type="title"/>
          </p:nvPr>
        </p:nvSpPr>
        <p:spPr>
          <a:xfrm>
            <a:off x="1676782" y="731520"/>
            <a:ext cx="7729728" cy="1188720"/>
          </a:xfrm>
        </p:spPr>
        <p:txBody>
          <a:bodyPr/>
          <a:lstStyle/>
          <a:p>
            <a:r>
              <a:rPr lang="en-US" dirty="0"/>
              <a:t>Key takeaways</a:t>
            </a:r>
          </a:p>
        </p:txBody>
      </p:sp>
      <p:sp>
        <p:nvSpPr>
          <p:cNvPr id="3" name="Content Placeholder 2">
            <a:extLst>
              <a:ext uri="{FF2B5EF4-FFF2-40B4-BE49-F238E27FC236}">
                <a16:creationId xmlns:a16="http://schemas.microsoft.com/office/drawing/2014/main" id="{E6D4E19B-090C-46F6-903D-31D4383F89F5}"/>
              </a:ext>
            </a:extLst>
          </p:cNvPr>
          <p:cNvSpPr>
            <a:spLocks noGrp="1"/>
          </p:cNvSpPr>
          <p:nvPr>
            <p:ph idx="1"/>
          </p:nvPr>
        </p:nvSpPr>
        <p:spPr>
          <a:xfrm>
            <a:off x="1676782" y="1920240"/>
            <a:ext cx="8895968" cy="4399059"/>
          </a:xfrm>
        </p:spPr>
        <p:txBody>
          <a:bodyPr>
            <a:normAutofit fontScale="92500" lnSpcReduction="20000"/>
          </a:bodyPr>
          <a:lstStyle/>
          <a:p>
            <a:pPr>
              <a:spcAft>
                <a:spcPts val="1200"/>
              </a:spcAft>
            </a:pPr>
            <a:r>
              <a:rPr lang="en-US" dirty="0"/>
              <a:t>The criteria describe what “good” looks like.</a:t>
            </a:r>
            <a:endParaRPr lang="en-US" b="1" dirty="0"/>
          </a:p>
          <a:p>
            <a:pPr>
              <a:spcAft>
                <a:spcPts val="1200"/>
              </a:spcAft>
            </a:pPr>
            <a:r>
              <a:rPr lang="en-US" dirty="0"/>
              <a:t>The criteria help us </a:t>
            </a:r>
            <a:r>
              <a:rPr lang="en-US" b="1" dirty="0"/>
              <a:t>ask the right questions, promoting useful evaluation.</a:t>
            </a:r>
          </a:p>
          <a:p>
            <a:pPr>
              <a:spcAft>
                <a:spcPts val="1200"/>
              </a:spcAft>
            </a:pPr>
            <a:r>
              <a:rPr lang="en-US" b="1" dirty="0"/>
              <a:t>Anyone can use the criteria :</a:t>
            </a:r>
            <a:r>
              <a:rPr lang="en-US" dirty="0"/>
              <a:t> when designing policies, programmes or projects, and when monitoring and evaluating them.</a:t>
            </a:r>
          </a:p>
          <a:p>
            <a:pPr>
              <a:spcAft>
                <a:spcPts val="1200"/>
              </a:spcAft>
            </a:pPr>
            <a:r>
              <a:rPr lang="en-US" dirty="0"/>
              <a:t>The criteria should be </a:t>
            </a:r>
            <a:r>
              <a:rPr lang="en-US" b="1" dirty="0"/>
              <a:t>adapted to the context </a:t>
            </a:r>
            <a:r>
              <a:rPr lang="en-US" dirty="0"/>
              <a:t>and </a:t>
            </a:r>
            <a:r>
              <a:rPr lang="en-US" b="1" dirty="0"/>
              <a:t>used thoughtfully</a:t>
            </a:r>
            <a:r>
              <a:rPr lang="en-US" dirty="0"/>
              <a:t>.  </a:t>
            </a:r>
          </a:p>
          <a:p>
            <a:pPr>
              <a:spcAft>
                <a:spcPts val="1200"/>
              </a:spcAft>
            </a:pPr>
            <a:r>
              <a:rPr lang="en-US" b="1" dirty="0"/>
              <a:t>Equity, synergies and potential trade-offs </a:t>
            </a:r>
            <a:r>
              <a:rPr lang="en-US" dirty="0"/>
              <a:t> are important cross cutting elements for analysis for each criterion.</a:t>
            </a:r>
          </a:p>
          <a:p>
            <a:pPr>
              <a:spcAft>
                <a:spcPts val="1200"/>
              </a:spcAft>
            </a:pPr>
            <a:endParaRPr lang="en-US" dirty="0"/>
          </a:p>
        </p:txBody>
      </p:sp>
      <p:pic>
        <p:nvPicPr>
          <p:cNvPr id="5" name="Picture 2" descr="NEC Conference 2022"/>
          <p:cNvPicPr>
            <a:picLocks noChangeAspect="1" noChangeArrowheads="1"/>
          </p:cNvPicPr>
          <p:nvPr/>
        </p:nvPicPr>
        <p:blipFill rotWithShape="1">
          <a:blip r:embed="rId3">
            <a:extLst>
              <a:ext uri="{28A0092B-C50C-407E-A947-70E740481C1C}">
                <a14:useLocalDpi xmlns:a14="http://schemas.microsoft.com/office/drawing/2010/main" val="0"/>
              </a:ext>
            </a:extLst>
          </a:blip>
          <a:srcRect l="78467" r="11190"/>
          <a:stretch/>
        </p:blipFill>
        <p:spPr bwMode="auto">
          <a:xfrm>
            <a:off x="10967848" y="0"/>
            <a:ext cx="1219603"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29496"/>
      </p:ext>
    </p:extLst>
  </p:cSld>
  <p:clrMapOvr>
    <a:masterClrMapping/>
  </p:clrMapOvr>
  <mc:AlternateContent xmlns:mc="http://schemas.openxmlformats.org/markup-compatibility/2006" xmlns:p14="http://schemas.microsoft.com/office/powerpoint/2010/main">
    <mc:Choice Requires="p14">
      <p:transition spd="med" p14:dur="700" advTm="83436">
        <p:fade/>
      </p:transition>
    </mc:Choice>
    <mc:Fallback xmlns="">
      <p:transition spd="med" advTm="8343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791" y="625856"/>
            <a:ext cx="10772775" cy="1658198"/>
          </a:xfrm>
        </p:spPr>
        <p:txBody>
          <a:bodyPr/>
          <a:lstStyle/>
          <a:p>
            <a:r>
              <a:rPr lang="en-GB" dirty="0"/>
              <a:t>What is public policy evaluation? </a:t>
            </a:r>
          </a:p>
        </p:txBody>
      </p:sp>
      <p:sp>
        <p:nvSpPr>
          <p:cNvPr id="3" name="Content Placeholder 2"/>
          <p:cNvSpPr>
            <a:spLocks noGrp="1"/>
          </p:cNvSpPr>
          <p:nvPr>
            <p:ph idx="1"/>
          </p:nvPr>
        </p:nvSpPr>
        <p:spPr>
          <a:xfrm>
            <a:off x="1578791" y="2011680"/>
            <a:ext cx="9141090" cy="2540865"/>
          </a:xfrm>
          <a:solidFill>
            <a:schemeClr val="bg1">
              <a:lumMod val="95000"/>
            </a:schemeClr>
          </a:solidFill>
        </p:spPr>
        <p:txBody>
          <a:bodyPr>
            <a:normAutofit/>
          </a:bodyPr>
          <a:lstStyle/>
          <a:p>
            <a:pPr marL="0" indent="0">
              <a:buNone/>
            </a:pPr>
            <a:r>
              <a:rPr lang="en-US" dirty="0"/>
              <a:t>OECD definition refers to the structured and evidence-based assessment of the design, implementation and results of a planned, ongoing or completed public intervention. </a:t>
            </a:r>
          </a:p>
          <a:p>
            <a:pPr marL="0" indent="0">
              <a:buNone/>
            </a:pPr>
            <a:r>
              <a:rPr lang="en-US" dirty="0"/>
              <a:t>It assesses the </a:t>
            </a:r>
            <a:r>
              <a:rPr lang="en-US" b="1" dirty="0">
                <a:solidFill>
                  <a:srgbClr val="12BBCA"/>
                </a:solidFill>
              </a:rPr>
              <a:t>relevance</a:t>
            </a:r>
            <a:r>
              <a:rPr lang="en-US" dirty="0"/>
              <a:t>, </a:t>
            </a:r>
            <a:r>
              <a:rPr lang="en-US" b="1" dirty="0">
                <a:solidFill>
                  <a:srgbClr val="F05A28"/>
                </a:solidFill>
              </a:rPr>
              <a:t>coherence</a:t>
            </a:r>
            <a:r>
              <a:rPr lang="en-US" dirty="0"/>
              <a:t>, </a:t>
            </a:r>
            <a:r>
              <a:rPr lang="en-US" b="1" dirty="0">
                <a:solidFill>
                  <a:srgbClr val="63457C"/>
                </a:solidFill>
              </a:rPr>
              <a:t>efficiency</a:t>
            </a:r>
            <a:r>
              <a:rPr lang="en-US" dirty="0"/>
              <a:t>, </a:t>
            </a:r>
            <a:r>
              <a:rPr lang="en-US" b="1" dirty="0">
                <a:solidFill>
                  <a:schemeClr val="bg1">
                    <a:lumMod val="65000"/>
                  </a:schemeClr>
                </a:solidFill>
              </a:rPr>
              <a:t>effectiveness</a:t>
            </a:r>
            <a:r>
              <a:rPr lang="en-US" dirty="0"/>
              <a:t>, </a:t>
            </a:r>
            <a:r>
              <a:rPr lang="en-US" b="1" dirty="0">
                <a:solidFill>
                  <a:schemeClr val="accent5"/>
                </a:solidFill>
              </a:rPr>
              <a:t>impact</a:t>
            </a:r>
            <a:r>
              <a:rPr lang="en-US" b="1" dirty="0">
                <a:solidFill>
                  <a:schemeClr val="accent6"/>
                </a:solidFill>
              </a:rPr>
              <a:t> </a:t>
            </a:r>
            <a:r>
              <a:rPr lang="en-US" dirty="0"/>
              <a:t>and/or </a:t>
            </a:r>
            <a:r>
              <a:rPr lang="en-US" b="1" dirty="0">
                <a:solidFill>
                  <a:srgbClr val="FAD000"/>
                </a:solidFill>
              </a:rPr>
              <a:t>sustainability</a:t>
            </a:r>
            <a:r>
              <a:rPr lang="en-US" dirty="0"/>
              <a:t>.</a:t>
            </a:r>
          </a:p>
          <a:p>
            <a:pPr marL="0" indent="0">
              <a:buNone/>
            </a:pPr>
            <a:endParaRPr lang="en-US" dirty="0"/>
          </a:p>
        </p:txBody>
      </p:sp>
      <p:pic>
        <p:nvPicPr>
          <p:cNvPr id="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1073" y="3839453"/>
            <a:ext cx="3479110" cy="25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62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eaner energy for California as New Mexico coal plant shuts 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646" y="4249123"/>
            <a:ext cx="3809238" cy="21527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6065" y="1198971"/>
            <a:ext cx="10515600" cy="1325563"/>
          </a:xfrm>
        </p:spPr>
        <p:txBody>
          <a:bodyPr/>
          <a:lstStyle/>
          <a:p>
            <a:r>
              <a:rPr lang="en-GB" dirty="0"/>
              <a:t>Imperatives of the moment </a:t>
            </a:r>
          </a:p>
        </p:txBody>
      </p:sp>
      <p:sp>
        <p:nvSpPr>
          <p:cNvPr id="3" name="Content Placeholder 2"/>
          <p:cNvSpPr>
            <a:spLocks noGrp="1"/>
          </p:cNvSpPr>
          <p:nvPr>
            <p:ph idx="1"/>
          </p:nvPr>
        </p:nvSpPr>
        <p:spPr>
          <a:xfrm>
            <a:off x="456065" y="2364455"/>
            <a:ext cx="6670112" cy="4174457"/>
          </a:xfrm>
        </p:spPr>
        <p:txBody>
          <a:bodyPr>
            <a:normAutofit lnSpcReduction="10000"/>
          </a:bodyPr>
          <a:lstStyle/>
          <a:p>
            <a:pPr marL="0" indent="0">
              <a:buNone/>
            </a:pPr>
            <a:r>
              <a:rPr lang="en-GB" dirty="0"/>
              <a:t>In this decade of action, </a:t>
            </a:r>
            <a:r>
              <a:rPr lang="en-GB" b="1" i="1" dirty="0"/>
              <a:t>accountability is everything</a:t>
            </a:r>
            <a:endParaRPr lang="en-GB" dirty="0"/>
          </a:p>
          <a:p>
            <a:pPr marL="0" indent="0">
              <a:buNone/>
            </a:pPr>
            <a:r>
              <a:rPr lang="en-GB" dirty="0"/>
              <a:t>We do not have time to waste money on things that don’t work, speed is critical and we need to learn </a:t>
            </a:r>
            <a:r>
              <a:rPr lang="en-GB" b="1" i="1" dirty="0"/>
              <a:t>faster and better</a:t>
            </a:r>
          </a:p>
          <a:p>
            <a:pPr marL="0" indent="0">
              <a:buNone/>
            </a:pPr>
            <a:r>
              <a:rPr lang="en-GB" dirty="0"/>
              <a:t>As with any transformational change process, there are a lot of unknowns high risk of unintended effects</a:t>
            </a:r>
          </a:p>
          <a:p>
            <a:pPr marL="0" indent="0">
              <a:buNone/>
            </a:pPr>
            <a:r>
              <a:rPr lang="en-GB" dirty="0"/>
              <a:t>Pay attention to knowing: </a:t>
            </a:r>
            <a:r>
              <a:rPr lang="en-GB" b="1" i="1" dirty="0"/>
              <a:t>what we know, what is acted upon/not</a:t>
            </a:r>
          </a:p>
        </p:txBody>
      </p:sp>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pic>
        <p:nvPicPr>
          <p:cNvPr id="8" name="Picture 7" descr="https://cdn.climatechangenews.com/files/2022/03/10161137/Pakistan-flooding.jpg"/>
          <p:cNvPicPr/>
          <p:nvPr/>
        </p:nvPicPr>
        <p:blipFill rotWithShape="1">
          <a:blip r:embed="rId4">
            <a:extLst>
              <a:ext uri="{28A0092B-C50C-407E-A947-70E740481C1C}">
                <a14:useLocalDpi xmlns:a14="http://schemas.microsoft.com/office/drawing/2010/main" val="0"/>
              </a:ext>
            </a:extLst>
          </a:blip>
          <a:srcRect l="17013"/>
          <a:stretch/>
        </p:blipFill>
        <p:spPr bwMode="auto">
          <a:xfrm>
            <a:off x="7492622" y="462861"/>
            <a:ext cx="3337974" cy="2334930"/>
          </a:xfrm>
          <a:prstGeom prst="rect">
            <a:avLst/>
          </a:prstGeom>
          <a:noFill/>
          <a:ln>
            <a:noFill/>
          </a:ln>
        </p:spPr>
      </p:pic>
      <p:pic>
        <p:nvPicPr>
          <p:cNvPr id="5" name="Picture 2" descr="https://3z6mv8219w2s2w196j1dkzga-wpengine.netdna-ssl.com/wp-content/uploads/2020/07/cape-town-climate-protest-Ashraf-Hendricks-Ground-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1906" y="1716997"/>
            <a:ext cx="2950094" cy="2212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image013"/>
          <p:cNvPicPr>
            <a:picLocks noChangeAspect="1" noChangeArrowheads="1"/>
          </p:cNvPicPr>
          <p:nvPr/>
        </p:nvPicPr>
        <p:blipFill rotWithShape="1">
          <a:blip r:embed="rId6">
            <a:extLst>
              <a:ext uri="{28A0092B-C50C-407E-A947-70E740481C1C}">
                <a14:useLocalDpi xmlns:a14="http://schemas.microsoft.com/office/drawing/2010/main" val="0"/>
              </a:ext>
            </a:extLst>
          </a:blip>
          <a:srcRect t="12769" r="11748"/>
          <a:stretch/>
        </p:blipFill>
        <p:spPr bwMode="auto">
          <a:xfrm>
            <a:off x="7199831" y="3443077"/>
            <a:ext cx="2694796" cy="149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612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2|1.7|1.3|49.8|5"/>
</p:tagLst>
</file>

<file path=ppt/tags/tag2.xml><?xml version="1.0" encoding="utf-8"?>
<p:tagLst xmlns:a="http://schemas.openxmlformats.org/drawingml/2006/main" xmlns:r="http://schemas.openxmlformats.org/officeDocument/2006/relationships" xmlns:p="http://schemas.openxmlformats.org/presentationml/2006/main">
  <p:tag name="TIMING" val="|17|1.2|3.8|1.6|10.4"/>
</p:tagLst>
</file>

<file path=ppt/tags/tag3.xml><?xml version="1.0" encoding="utf-8"?>
<p:tagLst xmlns:a="http://schemas.openxmlformats.org/drawingml/2006/main" xmlns:r="http://schemas.openxmlformats.org/officeDocument/2006/relationships" xmlns:p="http://schemas.openxmlformats.org/presentationml/2006/main">
  <p:tag name="TIMING" val="|5.9"/>
</p:tagLst>
</file>

<file path=ppt/tags/tag4.xml><?xml version="1.0" encoding="utf-8"?>
<p:tagLst xmlns:a="http://schemas.openxmlformats.org/drawingml/2006/main" xmlns:r="http://schemas.openxmlformats.org/officeDocument/2006/relationships" xmlns:p="http://schemas.openxmlformats.org/presentationml/2006/main">
  <p:tag name="TIMING" val="|4.9|39.4"/>
</p:tagLst>
</file>

<file path=ppt/tags/tag5.xml><?xml version="1.0" encoding="utf-8"?>
<p:tagLst xmlns:a="http://schemas.openxmlformats.org/drawingml/2006/main" xmlns:r="http://schemas.openxmlformats.org/officeDocument/2006/relationships" xmlns:p="http://schemas.openxmlformats.org/presentationml/2006/main">
  <p:tag name="TIMING" val="|2.3|7.9|14.6|0.8|7.1|11.7"/>
</p:tagLst>
</file>

<file path=ppt/tags/tag6.xml><?xml version="1.0" encoding="utf-8"?>
<p:tagLst xmlns:a="http://schemas.openxmlformats.org/drawingml/2006/main" xmlns:r="http://schemas.openxmlformats.org/officeDocument/2006/relationships" xmlns:p="http://schemas.openxmlformats.org/presentationml/2006/main">
  <p:tag name="TIMING" val="|0.6|15.9"/>
</p:tagLst>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5e6f84-5843-49cc-89a8-d7ee1a915182" xsi:nil="true"/>
    <lcf76f155ced4ddcb4097134ff3c332f xmlns="d75abbe9-4b63-46ba-acaa-ae82d37ec5f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E0FB38D6FCFA418DA39187A7920BEA" ma:contentTypeVersion="16" ma:contentTypeDescription="Create a new document." ma:contentTypeScope="" ma:versionID="e05243cd2ec4de9266c9d3ac0ba8505f">
  <xsd:schema xmlns:xsd="http://www.w3.org/2001/XMLSchema" xmlns:xs="http://www.w3.org/2001/XMLSchema" xmlns:p="http://schemas.microsoft.com/office/2006/metadata/properties" xmlns:ns2="d75abbe9-4b63-46ba-acaa-ae82d37ec5f4" xmlns:ns3="9d5e6f84-5843-49cc-89a8-d7ee1a915182" targetNamespace="http://schemas.microsoft.com/office/2006/metadata/properties" ma:root="true" ma:fieldsID="1a360971577aadeb067955e347920c09" ns2:_="" ns3:_="">
    <xsd:import namespace="d75abbe9-4b63-46ba-acaa-ae82d37ec5f4"/>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abbe9-4b63-46ba-acaa-ae82d37ec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0BB25D-2FF7-4279-A760-140AD81464F0}">
  <ds:schemaRefs>
    <ds:schemaRef ds:uri="http://purl.org/dc/terms/"/>
    <ds:schemaRef ds:uri="http://schemas.openxmlformats.org/package/2006/metadata/core-properties"/>
    <ds:schemaRef ds:uri="c9f238dd-bb73-4aef-a7a5-d644ad823e52"/>
    <ds:schemaRef ds:uri="http://schemas.microsoft.com/office/2006/documentManagement/types"/>
    <ds:schemaRef ds:uri="http://schemas.microsoft.com/office/infopath/2007/PartnerControls"/>
    <ds:schemaRef ds:uri="ca82dde9-3436-4d3d-bddd-d31447390034"/>
    <ds:schemaRef ds:uri="http://purl.org/dc/elements/1.1/"/>
    <ds:schemaRef ds:uri="http://schemas.microsoft.com/office/2006/metadata/properties"/>
    <ds:schemaRef ds:uri="bac24aee-c3c6-421c-80f4-4b66ef3c1524"/>
    <ds:schemaRef ds:uri="54c4cd27-f286-408f-9ce0-33c1e0f3ab39"/>
    <ds:schemaRef ds:uri="3e8be076-f08f-4743-861f-4e327af0d5b9"/>
    <ds:schemaRef ds:uri="http://www.w3.org/XML/1998/namespace"/>
    <ds:schemaRef ds:uri="http://purl.org/dc/dcmitype/"/>
    <ds:schemaRef ds:uri="9d5e6f84-5843-49cc-89a8-d7ee1a915182"/>
    <ds:schemaRef ds:uri="cd5ca57e-aeff-4ea7-957c-ee39e8386d27"/>
  </ds:schemaRefs>
</ds:datastoreItem>
</file>

<file path=customXml/itemProps2.xml><?xml version="1.0" encoding="utf-8"?>
<ds:datastoreItem xmlns:ds="http://schemas.openxmlformats.org/officeDocument/2006/customXml" ds:itemID="{A6C8925C-C42F-49EB-8FBD-D679811ECEC2}"/>
</file>

<file path=customXml/itemProps3.xml><?xml version="1.0" encoding="utf-8"?>
<ds:datastoreItem xmlns:ds="http://schemas.openxmlformats.org/officeDocument/2006/customXml" ds:itemID="{750B13AE-0BC0-430C-8F94-7F379C912B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6936</TotalTime>
  <Words>3469</Words>
  <Application>Microsoft Office PowerPoint</Application>
  <PresentationFormat>Widescreen</PresentationFormat>
  <Paragraphs>375</Paragraphs>
  <Slides>38</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Arial Narrow</vt:lpstr>
      <vt:lpstr>Bahnschrift Condensed</vt:lpstr>
      <vt:lpstr>Calibri</vt:lpstr>
      <vt:lpstr>Calibri Light</vt:lpstr>
      <vt:lpstr>Gill Sans MT</vt:lpstr>
      <vt:lpstr>Helvetica Neue</vt:lpstr>
      <vt:lpstr>Impact</vt:lpstr>
      <vt:lpstr>Lucida Grande</vt:lpstr>
      <vt:lpstr>Tw Cen MT</vt:lpstr>
      <vt:lpstr>Wingdings</vt:lpstr>
      <vt:lpstr>Office Theme</vt:lpstr>
      <vt:lpstr>PowerPoint Presentation</vt:lpstr>
      <vt:lpstr>PowerPoint Presentation</vt:lpstr>
      <vt:lpstr>After today you will: </vt:lpstr>
      <vt:lpstr>Today’s Agenda</vt:lpstr>
      <vt:lpstr>Who is EvalNet? </vt:lpstr>
      <vt:lpstr>PowerPoint Presentation</vt:lpstr>
      <vt:lpstr>Key takeaways</vt:lpstr>
      <vt:lpstr>What is public policy evaluation? </vt:lpstr>
      <vt:lpstr>Imperatives of the moment </vt:lpstr>
      <vt:lpstr>Criteria are part of norms, along with evaluation principles &amp; quality standards</vt:lpstr>
      <vt:lpstr>PowerPoint Presentation</vt:lpstr>
      <vt:lpstr>Why do criteria matter?</vt:lpstr>
      <vt:lpstr>Principles: Use the criteria to support  critical thinking, to add value</vt:lpstr>
      <vt:lpstr>Examples of the principles being used</vt:lpstr>
      <vt:lpstr>Examples of use </vt:lpstr>
      <vt:lpstr>POINTS ON LANGUAGE</vt:lpstr>
      <vt:lpstr>PowerPoint Presentation</vt:lpstr>
      <vt:lpstr>PowerPoint Presentation</vt:lpstr>
      <vt:lpstr>PowerPoint Presentation</vt:lpstr>
      <vt:lpstr>PowerPoint Presentation</vt:lpstr>
      <vt:lpstr>RELEVANCE</vt:lpstr>
      <vt:lpstr>PowerPoint Presentation</vt:lpstr>
      <vt:lpstr>COHERENCE</vt:lpstr>
      <vt:lpstr>PowerPoint Presentation</vt:lpstr>
      <vt:lpstr>EFFECTIVENESS</vt:lpstr>
      <vt:lpstr>PowerPoint Presentation</vt:lpstr>
      <vt:lpstr>EFFICIENCY</vt:lpstr>
      <vt:lpstr>PowerPoint Presentation</vt:lpstr>
      <vt:lpstr>IMPACT</vt:lpstr>
      <vt:lpstr>PowerPoint Presentation</vt:lpstr>
      <vt:lpstr>SUSTAINABILITY</vt:lpstr>
      <vt:lpstr>Common challenges</vt:lpstr>
      <vt:lpstr>Tips: See guidance for more! oe.cd/criteria</vt:lpstr>
      <vt:lpstr>Exercise 1. </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Cheng</dc:creator>
  <cp:lastModifiedBy>Yogesh Kumar Bhatt</cp:lastModifiedBy>
  <cp:revision>68</cp:revision>
  <dcterms:created xsi:type="dcterms:W3CDTF">2022-05-05T16:01:45Z</dcterms:created>
  <dcterms:modified xsi:type="dcterms:W3CDTF">2022-11-15T17:11:45Z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0x010100F2E0FB38D6FCFA418DA39187A7920BEA</vt:lpwstr>
  </property>
  <property fmtid="{D5CDD505-2E9C-101B-9397-08002B2CF9AE}" pid="3" name="MediaServiceImageTags">
    <vt:lpwstr/>
  </property>
  <property fmtid="{D5CDD505-2E9C-101B-9397-08002B2CF9AE}" pid="4" name="OECDCountry">
    <vt:lpwstr/>
  </property>
  <property fmtid="{D5CDD505-2E9C-101B-9397-08002B2CF9AE}" pid="5" name="OECDTopic">
    <vt:lpwstr>170;#Development co-operation|838733ca-3f54-49b8-8e91-67307ccb8cf5;#350;#DAC|5c265d19-ef92-4605-a624-c6c087fd47bb</vt:lpwstr>
  </property>
  <property fmtid="{D5CDD505-2E9C-101B-9397-08002B2CF9AE}" pid="6" name="OECDCommittee">
    <vt:lpwstr/>
  </property>
  <property fmtid="{D5CDD505-2E9C-101B-9397-08002B2CF9AE}" pid="7" name="OECDPWB">
    <vt:lpwstr>1260;#5.1 Development|6195c479-0aac-49f6-bf61-3b9d9e57b67c</vt:lpwstr>
  </property>
  <property fmtid="{D5CDD505-2E9C-101B-9397-08002B2CF9AE}" pid="8" name="OECDKeywords">
    <vt:lpwstr>1368;#RREDI|f9c893fe-6582-4d38-9ca0-1707954f8726;#635;#Evaluation|09c98c89-62fa-473c-9fd6-e8474e06c1b1</vt:lpwstr>
  </property>
  <property fmtid="{D5CDD505-2E9C-101B-9397-08002B2CF9AE}" pid="9" name="OECDHorizontalProjects">
    <vt:lpwstr/>
  </property>
  <property fmtid="{D5CDD505-2E9C-101B-9397-08002B2CF9AE}" pid="10" name="OECDProjectOwnerStructure">
    <vt:lpwstr>141;#DCD/RREDI|521fc82c-4e53-4ea4-8ed2-277cfe4edcb9</vt:lpwstr>
  </property>
</Properties>
</file>