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31" r:id="rId3"/>
    <p:sldId id="332" r:id="rId4"/>
    <p:sldId id="333" r:id="rId5"/>
    <p:sldId id="321" r:id="rId6"/>
    <p:sldId id="334" r:id="rId7"/>
    <p:sldId id="335" r:id="rId8"/>
    <p:sldId id="336" r:id="rId9"/>
    <p:sldId id="337" r:id="rId10"/>
    <p:sldId id="338" r:id="rId11"/>
    <p:sldId id="339" r:id="rId12"/>
    <p:sldId id="294" r:id="rId13"/>
    <p:sldId id="300" r:id="rId14"/>
    <p:sldId id="293" r:id="rId15"/>
    <p:sldId id="292" r:id="rId16"/>
    <p:sldId id="309" r:id="rId17"/>
    <p:sldId id="291" r:id="rId18"/>
    <p:sldId id="290" r:id="rId19"/>
    <p:sldId id="308" r:id="rId20"/>
    <p:sldId id="289" r:id="rId21"/>
    <p:sldId id="306" r:id="rId22"/>
    <p:sldId id="287" r:id="rId23"/>
    <p:sldId id="286" r:id="rId24"/>
    <p:sldId id="304" r:id="rId25"/>
    <p:sldId id="296" r:id="rId26"/>
    <p:sldId id="295" r:id="rId27"/>
    <p:sldId id="310" r:id="rId28"/>
    <p:sldId id="311" r:id="rId29"/>
    <p:sldId id="312" r:id="rId30"/>
    <p:sldId id="30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3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E2AB1-3105-1355-7252-BA852AF0F73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258E3D8-0797-A08F-0871-284F5650D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3B2C03-F97D-304A-B378-8E6F079813AB}"/>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04229032-8C64-9476-7CA4-6FCBF6067F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46ED4E-530F-FE6B-108D-FC1D911E93AC}"/>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292138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CD0D1-A72F-A017-B71E-6835444132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E36F8A9-697A-092E-21CB-B215533EE6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D5CBBF-C4A8-590C-E862-8BFDB7BDF820}"/>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89119C2E-3BF1-8A2B-0139-34D1728D56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1CDE1D-20BE-1BBA-41FA-AFB10AD73C83}"/>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3764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42A56E-BE9A-8F46-A62E-04631341ED2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347ECD-CB15-0919-9324-552FB676E4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465F8A-D95E-BF43-2081-BEC40ED0BD35}"/>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B0E6C797-8B36-F554-5EB3-900CCB5125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2F9569-5CD9-474D-A484-3060A4D0C9C0}"/>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230548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001391"/>
        </a:solidFill>
        <a:effectLst/>
      </p:bgPr>
    </p:bg>
    <p:spTree>
      <p:nvGrpSpPr>
        <p:cNvPr id="1" name=""/>
        <p:cNvGrpSpPr/>
        <p:nvPr/>
      </p:nvGrpSpPr>
      <p:grpSpPr>
        <a:xfrm>
          <a:off x="0" y="0"/>
          <a:ext cx="0" cy="0"/>
          <a:chOff x="0" y="0"/>
          <a:chExt cx="0" cy="0"/>
        </a:xfrm>
      </p:grpSpPr>
      <p:pic>
        <p:nvPicPr>
          <p:cNvPr id="455" name="Picture 9" descr="Picture 9"/>
          <p:cNvPicPr>
            <a:picLocks noChangeAspect="1"/>
          </p:cNvPicPr>
          <p:nvPr/>
        </p:nvPicPr>
        <p:blipFill>
          <a:blip r:embed="rId2">
            <a:alphaModFix amt="21000"/>
          </a:blip>
          <a:stretch>
            <a:fillRect/>
          </a:stretch>
        </p:blipFill>
        <p:spPr>
          <a:xfrm rot="10800000">
            <a:off x="-114920" y="-1016000"/>
            <a:ext cx="13957919" cy="9305279"/>
          </a:xfrm>
          <a:prstGeom prst="rect">
            <a:avLst/>
          </a:prstGeom>
          <a:ln w="12700">
            <a:miter lim="400000"/>
          </a:ln>
        </p:spPr>
      </p:pic>
      <p:pic>
        <p:nvPicPr>
          <p:cNvPr id="456" name="Picture 4" descr="Picture 4"/>
          <p:cNvPicPr>
            <a:picLocks noChangeAspect="1"/>
          </p:cNvPicPr>
          <p:nvPr/>
        </p:nvPicPr>
        <p:blipFill>
          <a:blip r:embed="rId3">
            <a:alphaModFix amt="33000"/>
          </a:blip>
          <a:stretch>
            <a:fillRect/>
          </a:stretch>
        </p:blipFill>
        <p:spPr>
          <a:xfrm>
            <a:off x="-321734" y="-2032000"/>
            <a:ext cx="14609234" cy="9739490"/>
          </a:xfrm>
          <a:prstGeom prst="rect">
            <a:avLst/>
          </a:prstGeom>
          <a:ln w="12700">
            <a:miter lim="400000"/>
          </a:ln>
        </p:spPr>
      </p:pic>
      <p:pic>
        <p:nvPicPr>
          <p:cNvPr id="457" name="Picture 8" descr="Picture 8"/>
          <p:cNvPicPr>
            <a:picLocks noChangeAspect="1"/>
          </p:cNvPicPr>
          <p:nvPr/>
        </p:nvPicPr>
        <p:blipFill>
          <a:blip r:embed="rId2">
            <a:alphaModFix amt="21000"/>
          </a:blip>
          <a:stretch>
            <a:fillRect/>
          </a:stretch>
        </p:blipFill>
        <p:spPr>
          <a:xfrm>
            <a:off x="-13321" y="-1168400"/>
            <a:ext cx="13957920" cy="9305279"/>
          </a:xfrm>
          <a:prstGeom prst="rect">
            <a:avLst/>
          </a:prstGeom>
          <a:ln w="12700">
            <a:miter lim="400000"/>
          </a:ln>
        </p:spPr>
      </p:pic>
      <p:sp>
        <p:nvSpPr>
          <p:cNvPr id="458" name="Rectangle 10"/>
          <p:cNvSpPr/>
          <p:nvPr/>
        </p:nvSpPr>
        <p:spPr>
          <a:xfrm>
            <a:off x="-321734" y="-101600"/>
            <a:ext cx="12818535" cy="7251700"/>
          </a:xfrm>
          <a:prstGeom prst="rect">
            <a:avLst/>
          </a:prstGeom>
          <a:solidFill>
            <a:srgbClr val="001391">
              <a:alpha val="42000"/>
            </a:srgbClr>
          </a:solidFill>
          <a:ln w="12700">
            <a:miter lim="400000"/>
          </a:ln>
        </p:spPr>
        <p:txBody>
          <a:bodyPr lIns="45719" rIns="45719" anchor="ctr"/>
          <a:lstStyle/>
          <a:p>
            <a:pPr algn="ctr">
              <a:defRPr>
                <a:solidFill>
                  <a:srgbClr val="FFFFFF"/>
                </a:solidFill>
              </a:defRPr>
            </a:pPr>
            <a:endParaRPr/>
          </a:p>
        </p:txBody>
      </p:sp>
      <p:sp>
        <p:nvSpPr>
          <p:cNvPr id="459" name="Retângulo 11"/>
          <p:cNvSpPr/>
          <p:nvPr/>
        </p:nvSpPr>
        <p:spPr>
          <a:xfrm>
            <a:off x="-237182" y="-78376"/>
            <a:ext cx="8294063" cy="6910976"/>
          </a:xfrm>
          <a:prstGeom prst="rect">
            <a:avLst/>
          </a:prstGeom>
          <a:gradFill>
            <a:gsLst>
              <a:gs pos="0">
                <a:srgbClr val="001391"/>
              </a:gs>
              <a:gs pos="64999">
                <a:srgbClr val="001391">
                  <a:alpha val="0"/>
                </a:srgbClr>
              </a:gs>
            </a:gsLst>
          </a:gradFill>
          <a:ln w="12700">
            <a:miter lim="400000"/>
          </a:ln>
        </p:spPr>
        <p:txBody>
          <a:bodyPr lIns="45719" rIns="45719" anchor="ctr"/>
          <a:lstStyle/>
          <a:p>
            <a:pPr algn="ctr">
              <a:defRPr>
                <a:solidFill>
                  <a:srgbClr val="FFFFFF"/>
                </a:solidFill>
              </a:defRPr>
            </a:pPr>
            <a:endParaRPr/>
          </a:p>
        </p:txBody>
      </p:sp>
      <p:sp>
        <p:nvSpPr>
          <p:cNvPr id="460" name="Texto do Título"/>
          <p:cNvSpPr txBox="1">
            <a:spLocks noGrp="1"/>
          </p:cNvSpPr>
          <p:nvPr>
            <p:ph type="title"/>
          </p:nvPr>
        </p:nvSpPr>
        <p:spPr>
          <a:xfrm>
            <a:off x="831850" y="2029778"/>
            <a:ext cx="5789084" cy="1399222"/>
          </a:xfrm>
          <a:prstGeom prst="rect">
            <a:avLst/>
          </a:prstGeom>
        </p:spPr>
        <p:txBody>
          <a:bodyPr/>
          <a:lstStyle>
            <a:lvl1pPr>
              <a:defRPr sz="5400">
                <a:solidFill>
                  <a:srgbClr val="FFFFFF"/>
                </a:solidFill>
              </a:defRPr>
            </a:lvl1pPr>
          </a:lstStyle>
          <a:p>
            <a:r>
              <a:t>Texto do Título</a:t>
            </a:r>
          </a:p>
        </p:txBody>
      </p:sp>
      <p:sp>
        <p:nvSpPr>
          <p:cNvPr id="461" name="Nível de Corpo Um…"/>
          <p:cNvSpPr txBox="1">
            <a:spLocks noGrp="1"/>
          </p:cNvSpPr>
          <p:nvPr>
            <p:ph type="body" sz="quarter" idx="1"/>
          </p:nvPr>
        </p:nvSpPr>
        <p:spPr>
          <a:xfrm>
            <a:off x="831850" y="3800712"/>
            <a:ext cx="5789084" cy="1500188"/>
          </a:xfrm>
          <a:prstGeom prst="rect">
            <a:avLst/>
          </a:prstGeom>
        </p:spPr>
        <p:txBody>
          <a:bodyPr/>
          <a:lstStyle>
            <a:lvl1pPr>
              <a:defRPr sz="2400">
                <a:solidFill>
                  <a:srgbClr val="FFFFFF"/>
                </a:solidFill>
              </a:defRPr>
            </a:lvl1pPr>
            <a:lvl2pPr marL="0" indent="457200">
              <a:buSzTx/>
              <a:buNone/>
              <a:defRPr sz="2400">
                <a:solidFill>
                  <a:srgbClr val="FFFFFF"/>
                </a:solidFill>
              </a:defRPr>
            </a:lvl2pPr>
            <a:lvl3pPr marL="0" indent="914400">
              <a:buSzTx/>
              <a:buNone/>
              <a:defRPr sz="2400">
                <a:solidFill>
                  <a:srgbClr val="FFFFFF"/>
                </a:solidFill>
              </a:defRPr>
            </a:lvl3pPr>
            <a:lvl4pPr marL="0" indent="1371600">
              <a:buSzTx/>
              <a:buNone/>
              <a:defRPr sz="2400">
                <a:solidFill>
                  <a:srgbClr val="FFFFFF"/>
                </a:solidFill>
              </a:defRPr>
            </a:lvl4pPr>
            <a:lvl5pPr marL="0" indent="1828800">
              <a:buSzTx/>
              <a:buNone/>
              <a:defRPr sz="2400">
                <a:solidFill>
                  <a:srgbClr val="FFFFFF"/>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63" name="Número do Slide"/>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oup 1">
            <a:extLst>
              <a:ext uri="{FF2B5EF4-FFF2-40B4-BE49-F238E27FC236}">
                <a16:creationId xmlns:a16="http://schemas.microsoft.com/office/drawing/2014/main" id="{C2085FC2-A09F-E2BA-7719-2D0262115A83}"/>
              </a:ext>
            </a:extLst>
          </p:cNvPr>
          <p:cNvGrpSpPr/>
          <p:nvPr userDrawn="1"/>
        </p:nvGrpSpPr>
        <p:grpSpPr>
          <a:xfrm>
            <a:off x="-457822" y="0"/>
            <a:ext cx="13072535" cy="517429"/>
            <a:chOff x="-457822" y="0"/>
            <a:chExt cx="13072535" cy="517429"/>
          </a:xfrm>
        </p:grpSpPr>
        <p:sp>
          <p:nvSpPr>
            <p:cNvPr id="3" name="Rectangle 2">
              <a:extLst>
                <a:ext uri="{FF2B5EF4-FFF2-40B4-BE49-F238E27FC236}">
                  <a16:creationId xmlns:a16="http://schemas.microsoft.com/office/drawing/2014/main" id="{C3859018-7252-5544-5DBF-150075974275}"/>
                </a:ext>
              </a:extLst>
            </p:cNvPr>
            <p:cNvSpPr/>
            <p:nvPr userDrawn="1"/>
          </p:nvSpPr>
          <p:spPr>
            <a:xfrm>
              <a:off x="-305422" y="108855"/>
              <a:ext cx="12920135" cy="408574"/>
            </a:xfrm>
            <a:prstGeom prst="rect">
              <a:avLst/>
            </a:prstGeom>
            <a:gradFill flip="none" rotWithShape="1">
              <a:gsLst>
                <a:gs pos="67000">
                  <a:srgbClr val="8CFFD6">
                    <a:alpha val="0"/>
                  </a:srgbClr>
                </a:gs>
                <a:gs pos="100000">
                  <a:srgbClr val="8CFFD6"/>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4" name="Group 3">
              <a:extLst>
                <a:ext uri="{FF2B5EF4-FFF2-40B4-BE49-F238E27FC236}">
                  <a16:creationId xmlns:a16="http://schemas.microsoft.com/office/drawing/2014/main" id="{25BF9EC7-C333-919E-DA75-3190556A0E0B}"/>
                </a:ext>
              </a:extLst>
            </p:cNvPr>
            <p:cNvGrpSpPr/>
            <p:nvPr userDrawn="1"/>
          </p:nvGrpSpPr>
          <p:grpSpPr>
            <a:xfrm>
              <a:off x="-457822" y="0"/>
              <a:ext cx="12920135" cy="408574"/>
              <a:chOff x="-457822" y="0"/>
              <a:chExt cx="12920135" cy="408574"/>
            </a:xfrm>
          </p:grpSpPr>
          <p:sp>
            <p:nvSpPr>
              <p:cNvPr id="5" name="Rectangle 4">
                <a:extLst>
                  <a:ext uri="{FF2B5EF4-FFF2-40B4-BE49-F238E27FC236}">
                    <a16:creationId xmlns:a16="http://schemas.microsoft.com/office/drawing/2014/main" id="{E46D9DA8-062E-9CC9-D378-48A789F45385}"/>
                  </a:ext>
                </a:extLst>
              </p:cNvPr>
              <p:cNvSpPr/>
              <p:nvPr userDrawn="1"/>
            </p:nvSpPr>
            <p:spPr>
              <a:xfrm>
                <a:off x="-457822" y="0"/>
                <a:ext cx="12920135" cy="408574"/>
              </a:xfrm>
              <a:prstGeom prst="rect">
                <a:avLst/>
              </a:prstGeom>
              <a:gradFill flip="none" rotWithShape="1">
                <a:gsLst>
                  <a:gs pos="44000">
                    <a:schemeClr val="bg1">
                      <a:alpha val="0"/>
                    </a:schemeClr>
                  </a:gs>
                  <a:gs pos="67000">
                    <a:schemeClr val="bg1"/>
                  </a:gs>
                  <a:gs pos="100000">
                    <a:schemeClr val="bg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6" name="Group 5">
                <a:extLst>
                  <a:ext uri="{FF2B5EF4-FFF2-40B4-BE49-F238E27FC236}">
                    <a16:creationId xmlns:a16="http://schemas.microsoft.com/office/drawing/2014/main" id="{F7A582F5-7752-061A-8026-A8411B1897B4}"/>
                  </a:ext>
                </a:extLst>
              </p:cNvPr>
              <p:cNvGrpSpPr/>
              <p:nvPr userDrawn="1"/>
            </p:nvGrpSpPr>
            <p:grpSpPr>
              <a:xfrm>
                <a:off x="8346362" y="95209"/>
                <a:ext cx="3632961" cy="300686"/>
                <a:chOff x="5892800" y="6444825"/>
                <a:chExt cx="5028467" cy="416186"/>
              </a:xfrm>
            </p:grpSpPr>
            <p:pic>
              <p:nvPicPr>
                <p:cNvPr id="7" name="Picture 6">
                  <a:extLst>
                    <a:ext uri="{FF2B5EF4-FFF2-40B4-BE49-F238E27FC236}">
                      <a16:creationId xmlns:a16="http://schemas.microsoft.com/office/drawing/2014/main" id="{854AD44F-CD7E-381D-567F-0E65E4C4B0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3718" y="6460362"/>
                  <a:ext cx="1987549" cy="371411"/>
                </a:xfrm>
                <a:prstGeom prst="rect">
                  <a:avLst/>
                </a:prstGeom>
              </p:spPr>
            </p:pic>
            <p:pic>
              <p:nvPicPr>
                <p:cNvPr id="8" name="Picture 7">
                  <a:extLst>
                    <a:ext uri="{FF2B5EF4-FFF2-40B4-BE49-F238E27FC236}">
                      <a16:creationId xmlns:a16="http://schemas.microsoft.com/office/drawing/2014/main" id="{0FF0AC5A-877A-A30D-A34C-302B3680F8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75667" y="6451288"/>
                  <a:ext cx="983435" cy="334160"/>
                </a:xfrm>
                <a:prstGeom prst="rect">
                  <a:avLst/>
                </a:prstGeom>
              </p:spPr>
            </p:pic>
            <p:grpSp>
              <p:nvGrpSpPr>
                <p:cNvPr id="9" name="Group 8">
                  <a:extLst>
                    <a:ext uri="{FF2B5EF4-FFF2-40B4-BE49-F238E27FC236}">
                      <a16:creationId xmlns:a16="http://schemas.microsoft.com/office/drawing/2014/main" id="{5C682AA5-6954-1574-0438-B47E69AC01DF}"/>
                    </a:ext>
                  </a:extLst>
                </p:cNvPr>
                <p:cNvGrpSpPr/>
                <p:nvPr userDrawn="1"/>
              </p:nvGrpSpPr>
              <p:grpSpPr>
                <a:xfrm>
                  <a:off x="5892800" y="6444825"/>
                  <a:ext cx="1508251" cy="416186"/>
                  <a:chOff x="112690" y="1741358"/>
                  <a:chExt cx="12428372" cy="3429479"/>
                </a:xfrm>
              </p:grpSpPr>
              <p:pic>
                <p:nvPicPr>
                  <p:cNvPr id="10" name="Picture 9">
                    <a:extLst>
                      <a:ext uri="{FF2B5EF4-FFF2-40B4-BE49-F238E27FC236}">
                        <a16:creationId xmlns:a16="http://schemas.microsoft.com/office/drawing/2014/main" id="{86DAB2FC-3B6E-40FC-84E9-7809E2D0DC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90" y="1741358"/>
                    <a:ext cx="6639852" cy="3429479"/>
                  </a:xfrm>
                  <a:prstGeom prst="rect">
                    <a:avLst/>
                  </a:prstGeom>
                </p:spPr>
              </p:pic>
              <p:pic>
                <p:nvPicPr>
                  <p:cNvPr id="11" name="Picture 10">
                    <a:extLst>
                      <a:ext uri="{FF2B5EF4-FFF2-40B4-BE49-F238E27FC236}">
                        <a16:creationId xmlns:a16="http://schemas.microsoft.com/office/drawing/2014/main" id="{5A3217C8-B67A-2D14-B313-984AAEF659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68812" y="2149825"/>
                    <a:ext cx="6572250" cy="2390775"/>
                  </a:xfrm>
                  <a:prstGeom prst="rect">
                    <a:avLst/>
                  </a:prstGeom>
                </p:spPr>
              </p:pic>
            </p:grpSp>
          </p:grpSp>
        </p:grpSp>
      </p:grpSp>
      <p:pic>
        <p:nvPicPr>
          <p:cNvPr id="12" name="object 5" descr="object 5">
            <a:extLst>
              <a:ext uri="{FF2B5EF4-FFF2-40B4-BE49-F238E27FC236}">
                <a16:creationId xmlns:a16="http://schemas.microsoft.com/office/drawing/2014/main" id="{A36B0F63-1DE1-4143-E2E8-E23271A9D34B}"/>
              </a:ext>
            </a:extLst>
          </p:cNvPr>
          <p:cNvPicPr>
            <a:picLocks noChangeAspect="1"/>
          </p:cNvPicPr>
          <p:nvPr userDrawn="1"/>
        </p:nvPicPr>
        <p:blipFill>
          <a:blip r:embed="rId8"/>
          <a:stretch>
            <a:fillRect/>
          </a:stretch>
        </p:blipFill>
        <p:spPr>
          <a:xfrm>
            <a:off x="11274863" y="5940525"/>
            <a:ext cx="786394" cy="754191"/>
          </a:xfrm>
          <a:prstGeom prst="rect">
            <a:avLst/>
          </a:prstGeom>
          <a:ln w="12700">
            <a:miter lim="400000"/>
          </a:ln>
        </p:spPr>
      </p:pic>
    </p:spTree>
    <p:extLst>
      <p:ext uri="{BB962C8B-B14F-4D97-AF65-F5344CB8AC3E}">
        <p14:creationId xmlns:p14="http://schemas.microsoft.com/office/powerpoint/2010/main" val="35059414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Section Header">
    <p:bg>
      <p:bgPr>
        <a:solidFill>
          <a:srgbClr val="001391"/>
        </a:solidFill>
        <a:effectLst/>
      </p:bgPr>
    </p:bg>
    <p:spTree>
      <p:nvGrpSpPr>
        <p:cNvPr id="1" name=""/>
        <p:cNvGrpSpPr/>
        <p:nvPr/>
      </p:nvGrpSpPr>
      <p:grpSpPr>
        <a:xfrm>
          <a:off x="0" y="0"/>
          <a:ext cx="0" cy="0"/>
          <a:chOff x="0" y="0"/>
          <a:chExt cx="0" cy="0"/>
        </a:xfrm>
      </p:grpSpPr>
      <p:pic>
        <p:nvPicPr>
          <p:cNvPr id="455" name="Picture 9" descr="Picture 9"/>
          <p:cNvPicPr>
            <a:picLocks noChangeAspect="1"/>
          </p:cNvPicPr>
          <p:nvPr/>
        </p:nvPicPr>
        <p:blipFill>
          <a:blip r:embed="rId2">
            <a:alphaModFix amt="21000"/>
          </a:blip>
          <a:stretch>
            <a:fillRect/>
          </a:stretch>
        </p:blipFill>
        <p:spPr>
          <a:xfrm rot="10800000">
            <a:off x="-114920" y="-1016000"/>
            <a:ext cx="13957919" cy="9305279"/>
          </a:xfrm>
          <a:prstGeom prst="rect">
            <a:avLst/>
          </a:prstGeom>
          <a:ln w="12700">
            <a:miter lim="400000"/>
          </a:ln>
        </p:spPr>
      </p:pic>
      <p:pic>
        <p:nvPicPr>
          <p:cNvPr id="456" name="Picture 4" descr="Picture 4"/>
          <p:cNvPicPr>
            <a:picLocks noChangeAspect="1"/>
          </p:cNvPicPr>
          <p:nvPr/>
        </p:nvPicPr>
        <p:blipFill>
          <a:blip r:embed="rId3">
            <a:alphaModFix amt="33000"/>
          </a:blip>
          <a:stretch>
            <a:fillRect/>
          </a:stretch>
        </p:blipFill>
        <p:spPr>
          <a:xfrm>
            <a:off x="-321734" y="-2032000"/>
            <a:ext cx="14609234" cy="9739490"/>
          </a:xfrm>
          <a:prstGeom prst="rect">
            <a:avLst/>
          </a:prstGeom>
          <a:ln w="12700">
            <a:miter lim="400000"/>
          </a:ln>
        </p:spPr>
      </p:pic>
      <p:pic>
        <p:nvPicPr>
          <p:cNvPr id="457" name="Picture 8" descr="Picture 8"/>
          <p:cNvPicPr>
            <a:picLocks noChangeAspect="1"/>
          </p:cNvPicPr>
          <p:nvPr/>
        </p:nvPicPr>
        <p:blipFill>
          <a:blip r:embed="rId2">
            <a:alphaModFix amt="21000"/>
          </a:blip>
          <a:stretch>
            <a:fillRect/>
          </a:stretch>
        </p:blipFill>
        <p:spPr>
          <a:xfrm>
            <a:off x="-13321" y="-1168400"/>
            <a:ext cx="13957920" cy="9305279"/>
          </a:xfrm>
          <a:prstGeom prst="rect">
            <a:avLst/>
          </a:prstGeom>
          <a:ln w="12700">
            <a:miter lim="400000"/>
          </a:ln>
        </p:spPr>
      </p:pic>
      <p:sp>
        <p:nvSpPr>
          <p:cNvPr id="458" name="Rectangle 10"/>
          <p:cNvSpPr/>
          <p:nvPr/>
        </p:nvSpPr>
        <p:spPr>
          <a:xfrm>
            <a:off x="-356222" y="-101600"/>
            <a:ext cx="12818535" cy="7251700"/>
          </a:xfrm>
          <a:prstGeom prst="rect">
            <a:avLst/>
          </a:prstGeom>
          <a:solidFill>
            <a:srgbClr val="001391">
              <a:alpha val="42000"/>
            </a:srgbClr>
          </a:solidFill>
          <a:ln w="12700">
            <a:miter lim="400000"/>
          </a:ln>
        </p:spPr>
        <p:txBody>
          <a:bodyPr lIns="45719" rIns="45719" anchor="ctr"/>
          <a:lstStyle/>
          <a:p>
            <a:pPr algn="ctr">
              <a:defRPr>
                <a:solidFill>
                  <a:srgbClr val="FFFFFF"/>
                </a:solidFill>
              </a:defRPr>
            </a:pPr>
            <a:endParaRPr/>
          </a:p>
        </p:txBody>
      </p:sp>
      <p:sp>
        <p:nvSpPr>
          <p:cNvPr id="459" name="Retângulo 11"/>
          <p:cNvSpPr/>
          <p:nvPr/>
        </p:nvSpPr>
        <p:spPr>
          <a:xfrm>
            <a:off x="-114921" y="-101600"/>
            <a:ext cx="8294063" cy="6910976"/>
          </a:xfrm>
          <a:prstGeom prst="rect">
            <a:avLst/>
          </a:prstGeom>
          <a:gradFill>
            <a:gsLst>
              <a:gs pos="0">
                <a:srgbClr val="001391"/>
              </a:gs>
              <a:gs pos="64999">
                <a:srgbClr val="001391">
                  <a:alpha val="0"/>
                </a:srgbClr>
              </a:gs>
            </a:gsLst>
          </a:gradFill>
          <a:ln w="12700">
            <a:miter lim="400000"/>
          </a:ln>
        </p:spPr>
        <p:txBody>
          <a:bodyPr lIns="45719" rIns="45719" anchor="ctr"/>
          <a:lstStyle/>
          <a:p>
            <a:pPr algn="ctr">
              <a:defRPr>
                <a:solidFill>
                  <a:srgbClr val="FFFFFF"/>
                </a:solidFill>
              </a:defRPr>
            </a:pPr>
            <a:endParaRPr dirty="0"/>
          </a:p>
        </p:txBody>
      </p:sp>
      <p:sp>
        <p:nvSpPr>
          <p:cNvPr id="460" name="Texto do Título"/>
          <p:cNvSpPr txBox="1">
            <a:spLocks noGrp="1"/>
          </p:cNvSpPr>
          <p:nvPr>
            <p:ph type="title"/>
          </p:nvPr>
        </p:nvSpPr>
        <p:spPr>
          <a:xfrm>
            <a:off x="831850" y="619028"/>
            <a:ext cx="5789084" cy="1230527"/>
          </a:xfrm>
          <a:prstGeom prst="rect">
            <a:avLst/>
          </a:prstGeom>
        </p:spPr>
        <p:txBody>
          <a:bodyPr>
            <a:normAutofit/>
          </a:bodyPr>
          <a:lstStyle>
            <a:lvl1pPr>
              <a:defRPr sz="4800">
                <a:solidFill>
                  <a:srgbClr val="FFFFFF"/>
                </a:solidFill>
              </a:defRPr>
            </a:lvl1pPr>
          </a:lstStyle>
          <a:p>
            <a:r>
              <a:rPr dirty="0" err="1"/>
              <a:t>Texto</a:t>
            </a:r>
            <a:r>
              <a:rPr dirty="0"/>
              <a:t> do </a:t>
            </a:r>
            <a:r>
              <a:rPr dirty="0" err="1"/>
              <a:t>Título</a:t>
            </a:r>
            <a:endParaRPr dirty="0"/>
          </a:p>
        </p:txBody>
      </p:sp>
      <p:sp>
        <p:nvSpPr>
          <p:cNvPr id="463" name="Número do Slid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 name="Text Placeholder 2">
            <a:extLst>
              <a:ext uri="{FF2B5EF4-FFF2-40B4-BE49-F238E27FC236}">
                <a16:creationId xmlns:a16="http://schemas.microsoft.com/office/drawing/2014/main" id="{69AC9956-8264-D41A-7BF8-C9DDA55152BF}"/>
              </a:ext>
            </a:extLst>
          </p:cNvPr>
          <p:cNvSpPr>
            <a:spLocks noGrp="1"/>
          </p:cNvSpPr>
          <p:nvPr>
            <p:ph type="body" sz="quarter" idx="10"/>
          </p:nvPr>
        </p:nvSpPr>
        <p:spPr>
          <a:xfrm>
            <a:off x="831850" y="2008188"/>
            <a:ext cx="10236200" cy="4011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4" name="object 5" descr="object 5">
            <a:extLst>
              <a:ext uri="{FF2B5EF4-FFF2-40B4-BE49-F238E27FC236}">
                <a16:creationId xmlns:a16="http://schemas.microsoft.com/office/drawing/2014/main" id="{BA3C6927-C9B4-DF27-AFA1-80E2231E1EA7}"/>
              </a:ext>
            </a:extLst>
          </p:cNvPr>
          <p:cNvPicPr>
            <a:picLocks noChangeAspect="1"/>
          </p:cNvPicPr>
          <p:nvPr userDrawn="1"/>
        </p:nvPicPr>
        <p:blipFill>
          <a:blip r:embed="rId4"/>
          <a:stretch>
            <a:fillRect/>
          </a:stretch>
        </p:blipFill>
        <p:spPr>
          <a:xfrm>
            <a:off x="11274863" y="5940525"/>
            <a:ext cx="786394" cy="754191"/>
          </a:xfrm>
          <a:prstGeom prst="rect">
            <a:avLst/>
          </a:prstGeom>
          <a:ln w="12700">
            <a:miter lim="400000"/>
          </a:ln>
        </p:spPr>
      </p:pic>
      <p:sp>
        <p:nvSpPr>
          <p:cNvPr id="6" name="Rectangle 5">
            <a:extLst>
              <a:ext uri="{FF2B5EF4-FFF2-40B4-BE49-F238E27FC236}">
                <a16:creationId xmlns:a16="http://schemas.microsoft.com/office/drawing/2014/main" id="{2A0A4AD0-292E-F02C-CDD1-FB0B1DA9065E}"/>
              </a:ext>
            </a:extLst>
          </p:cNvPr>
          <p:cNvSpPr/>
          <p:nvPr userDrawn="1"/>
        </p:nvSpPr>
        <p:spPr>
          <a:xfrm>
            <a:off x="-888753" y="7422387"/>
            <a:ext cx="13126948" cy="551934"/>
          </a:xfrm>
          <a:prstGeom prst="rect">
            <a:avLst/>
          </a:prstGeom>
          <a:solidFill>
            <a:srgbClr val="8CFFD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grpSp>
        <p:nvGrpSpPr>
          <p:cNvPr id="21" name="Group 20">
            <a:extLst>
              <a:ext uri="{FF2B5EF4-FFF2-40B4-BE49-F238E27FC236}">
                <a16:creationId xmlns:a16="http://schemas.microsoft.com/office/drawing/2014/main" id="{06AF4AAC-176D-2F84-7669-C02FE5BB4A2E}"/>
              </a:ext>
            </a:extLst>
          </p:cNvPr>
          <p:cNvGrpSpPr/>
          <p:nvPr userDrawn="1"/>
        </p:nvGrpSpPr>
        <p:grpSpPr>
          <a:xfrm>
            <a:off x="-457822" y="0"/>
            <a:ext cx="13072535" cy="517429"/>
            <a:chOff x="-457822" y="0"/>
            <a:chExt cx="13072535" cy="517429"/>
          </a:xfrm>
        </p:grpSpPr>
        <p:sp>
          <p:nvSpPr>
            <p:cNvPr id="20" name="Rectangle 19">
              <a:extLst>
                <a:ext uri="{FF2B5EF4-FFF2-40B4-BE49-F238E27FC236}">
                  <a16:creationId xmlns:a16="http://schemas.microsoft.com/office/drawing/2014/main" id="{3EF911BE-583C-D29C-CAC9-A663624EA279}"/>
                </a:ext>
              </a:extLst>
            </p:cNvPr>
            <p:cNvSpPr/>
            <p:nvPr userDrawn="1"/>
          </p:nvSpPr>
          <p:spPr>
            <a:xfrm>
              <a:off x="-305422" y="108855"/>
              <a:ext cx="12920135" cy="408574"/>
            </a:xfrm>
            <a:prstGeom prst="rect">
              <a:avLst/>
            </a:prstGeom>
            <a:gradFill flip="none" rotWithShape="1">
              <a:gsLst>
                <a:gs pos="67000">
                  <a:srgbClr val="8CFFD6">
                    <a:alpha val="0"/>
                  </a:srgbClr>
                </a:gs>
                <a:gs pos="100000">
                  <a:srgbClr val="8CFFD6"/>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19" name="Group 18">
              <a:extLst>
                <a:ext uri="{FF2B5EF4-FFF2-40B4-BE49-F238E27FC236}">
                  <a16:creationId xmlns:a16="http://schemas.microsoft.com/office/drawing/2014/main" id="{017CA44E-38E1-279A-48B2-A8AB4A205359}"/>
                </a:ext>
              </a:extLst>
            </p:cNvPr>
            <p:cNvGrpSpPr/>
            <p:nvPr userDrawn="1"/>
          </p:nvGrpSpPr>
          <p:grpSpPr>
            <a:xfrm>
              <a:off x="-457822" y="0"/>
              <a:ext cx="12920135" cy="408574"/>
              <a:chOff x="-457822" y="0"/>
              <a:chExt cx="12920135" cy="408574"/>
            </a:xfrm>
          </p:grpSpPr>
          <p:sp>
            <p:nvSpPr>
              <p:cNvPr id="18" name="Rectangle 17">
                <a:extLst>
                  <a:ext uri="{FF2B5EF4-FFF2-40B4-BE49-F238E27FC236}">
                    <a16:creationId xmlns:a16="http://schemas.microsoft.com/office/drawing/2014/main" id="{89279A7F-9293-0187-12C9-25F8AEEADB9C}"/>
                  </a:ext>
                </a:extLst>
              </p:cNvPr>
              <p:cNvSpPr/>
              <p:nvPr userDrawn="1"/>
            </p:nvSpPr>
            <p:spPr>
              <a:xfrm>
                <a:off x="-457822" y="0"/>
                <a:ext cx="12920135" cy="408574"/>
              </a:xfrm>
              <a:prstGeom prst="rect">
                <a:avLst/>
              </a:prstGeom>
              <a:gradFill flip="none" rotWithShape="1">
                <a:gsLst>
                  <a:gs pos="44000">
                    <a:schemeClr val="bg1">
                      <a:alpha val="0"/>
                    </a:schemeClr>
                  </a:gs>
                  <a:gs pos="67000">
                    <a:schemeClr val="bg1"/>
                  </a:gs>
                  <a:gs pos="100000">
                    <a:schemeClr val="bg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17" name="Group 16">
                <a:extLst>
                  <a:ext uri="{FF2B5EF4-FFF2-40B4-BE49-F238E27FC236}">
                    <a16:creationId xmlns:a16="http://schemas.microsoft.com/office/drawing/2014/main" id="{7EAF3E74-2120-E568-EF16-F3A0B4AD1D14}"/>
                  </a:ext>
                </a:extLst>
              </p:cNvPr>
              <p:cNvGrpSpPr/>
              <p:nvPr userDrawn="1"/>
            </p:nvGrpSpPr>
            <p:grpSpPr>
              <a:xfrm>
                <a:off x="8346362" y="95209"/>
                <a:ext cx="3632961" cy="300686"/>
                <a:chOff x="5892800" y="6444825"/>
                <a:chExt cx="5028467" cy="416186"/>
              </a:xfrm>
            </p:grpSpPr>
            <p:pic>
              <p:nvPicPr>
                <p:cNvPr id="9" name="Picture 8">
                  <a:extLst>
                    <a:ext uri="{FF2B5EF4-FFF2-40B4-BE49-F238E27FC236}">
                      <a16:creationId xmlns:a16="http://schemas.microsoft.com/office/drawing/2014/main" id="{B44EE767-E24E-BE80-8269-4539790CB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33718" y="6460362"/>
                  <a:ext cx="1987549" cy="371411"/>
                </a:xfrm>
                <a:prstGeom prst="rect">
                  <a:avLst/>
                </a:prstGeom>
              </p:spPr>
            </p:pic>
            <p:pic>
              <p:nvPicPr>
                <p:cNvPr id="11" name="Picture 10">
                  <a:extLst>
                    <a:ext uri="{FF2B5EF4-FFF2-40B4-BE49-F238E27FC236}">
                      <a16:creationId xmlns:a16="http://schemas.microsoft.com/office/drawing/2014/main" id="{8B36E437-77DA-3267-C74A-AC00E04483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5667" y="6451288"/>
                  <a:ext cx="983435" cy="334160"/>
                </a:xfrm>
                <a:prstGeom prst="rect">
                  <a:avLst/>
                </a:prstGeom>
              </p:spPr>
            </p:pic>
            <p:grpSp>
              <p:nvGrpSpPr>
                <p:cNvPr id="16" name="Group 15">
                  <a:extLst>
                    <a:ext uri="{FF2B5EF4-FFF2-40B4-BE49-F238E27FC236}">
                      <a16:creationId xmlns:a16="http://schemas.microsoft.com/office/drawing/2014/main" id="{7F7598F2-087C-7682-7F18-938F44A625F3}"/>
                    </a:ext>
                  </a:extLst>
                </p:cNvPr>
                <p:cNvGrpSpPr/>
                <p:nvPr userDrawn="1"/>
              </p:nvGrpSpPr>
              <p:grpSpPr>
                <a:xfrm>
                  <a:off x="5892800" y="6444825"/>
                  <a:ext cx="1508251" cy="416186"/>
                  <a:chOff x="112690" y="1741358"/>
                  <a:chExt cx="12428372" cy="3429479"/>
                </a:xfrm>
              </p:grpSpPr>
              <p:pic>
                <p:nvPicPr>
                  <p:cNvPr id="13" name="Picture 12">
                    <a:extLst>
                      <a:ext uri="{FF2B5EF4-FFF2-40B4-BE49-F238E27FC236}">
                        <a16:creationId xmlns:a16="http://schemas.microsoft.com/office/drawing/2014/main" id="{0ACB2B19-BB9A-FABD-5E48-9C0FFF021FF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690" y="1741358"/>
                    <a:ext cx="6639852" cy="3429479"/>
                  </a:xfrm>
                  <a:prstGeom prst="rect">
                    <a:avLst/>
                  </a:prstGeom>
                </p:spPr>
              </p:pic>
              <p:pic>
                <p:nvPicPr>
                  <p:cNvPr id="15" name="Picture 14">
                    <a:extLst>
                      <a:ext uri="{FF2B5EF4-FFF2-40B4-BE49-F238E27FC236}">
                        <a16:creationId xmlns:a16="http://schemas.microsoft.com/office/drawing/2014/main" id="{BE663940-9B11-584C-8219-B2307A06732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68812" y="2149825"/>
                    <a:ext cx="6572250" cy="2390775"/>
                  </a:xfrm>
                  <a:prstGeom prst="rect">
                    <a:avLst/>
                  </a:prstGeom>
                </p:spPr>
              </p:pic>
            </p:grpSp>
          </p:grpSp>
        </p:grpSp>
      </p:grpSp>
    </p:spTree>
    <p:extLst>
      <p:ext uri="{BB962C8B-B14F-4D97-AF65-F5344CB8AC3E}">
        <p14:creationId xmlns:p14="http://schemas.microsoft.com/office/powerpoint/2010/main" val="15286741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4F491-90E1-7342-5549-A0E4712414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59DB-19B5-6D17-5AE1-C68517DC47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C185AF-5953-C3C8-8EFE-6BEACB5F0F83}"/>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54E790A1-0AE5-4616-51DF-16682CCEBE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E178D7-D51C-AA8B-94E9-D122C604D146}"/>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419234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FC5A7-7094-1E92-83B1-BCA3EBE98FD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BCF25C-2F5D-6448-B5BD-4181BBF91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0F8DB8-6BA0-8356-D584-BC9E71157A97}"/>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6E06611C-6C12-64DC-5689-8182FFDC6B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D7846E-CF46-25DE-93EC-AAEA04659970}"/>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241270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90D57-52B4-C51B-E09C-C819080421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B84B16-EBA3-E49D-9DA0-6359FEA8002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5563F3-8131-3E78-59BF-CB07AED7DF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5092150-27E6-A803-27A0-E8CC24ECD4AD}"/>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6" name="Espace réservé du pied de page 5">
            <a:extLst>
              <a:ext uri="{FF2B5EF4-FFF2-40B4-BE49-F238E27FC236}">
                <a16:creationId xmlns:a16="http://schemas.microsoft.com/office/drawing/2014/main" id="{FFE59835-2EDD-320F-A01E-25122C9804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FFC2C5-B515-F3B0-2917-678E318A0FAD}"/>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258022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DBDC3-8A46-F3A3-8AEB-F616D7165E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C84F7F-1045-8E12-CD4E-A037D5C55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FAF3E5-4A74-869C-D1C7-F968FED78B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C54E01-91C8-B360-6F20-97A6EBA71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197CCC4-689D-7C46-FF7B-45109AA920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295CE2-9CE9-F792-EDD8-0F5CCF3D01D2}"/>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8" name="Espace réservé du pied de page 7">
            <a:extLst>
              <a:ext uri="{FF2B5EF4-FFF2-40B4-BE49-F238E27FC236}">
                <a16:creationId xmlns:a16="http://schemas.microsoft.com/office/drawing/2014/main" id="{A7CEA1CD-749C-59FB-F2E4-82D19A26C1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A07B960-4E48-8CE9-5AAC-FDC097BFF617}"/>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404562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BF4CD-76A1-440F-6333-E74CDD2B34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D7B4B7-1639-DA82-9728-03E1457755CC}"/>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4" name="Espace réservé du pied de page 3">
            <a:extLst>
              <a:ext uri="{FF2B5EF4-FFF2-40B4-BE49-F238E27FC236}">
                <a16:creationId xmlns:a16="http://schemas.microsoft.com/office/drawing/2014/main" id="{07281C26-0979-277F-E8B0-EEFDC4A76A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3ECA69C-87BD-84CB-F430-A276F6F24C58}"/>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138974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B4204A-D0E0-F8D3-8980-460880B79916}"/>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3" name="Espace réservé du pied de page 2">
            <a:extLst>
              <a:ext uri="{FF2B5EF4-FFF2-40B4-BE49-F238E27FC236}">
                <a16:creationId xmlns:a16="http://schemas.microsoft.com/office/drawing/2014/main" id="{50142A22-184A-C92F-C52A-C38D0F9A2B6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6E0B4BE-982B-A8D6-0EF4-0268E7D3D786}"/>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373946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221B1-CB2C-DF3D-BF2D-5774816D90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E71EA14-D3A9-344A-DD22-7C4B7CE7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907C1C3-44ED-0BBB-1E29-1150BC06C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0B7AC8-F94B-3AE7-835E-6C14C603EEB4}"/>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6" name="Espace réservé du pied de page 5">
            <a:extLst>
              <a:ext uri="{FF2B5EF4-FFF2-40B4-BE49-F238E27FC236}">
                <a16:creationId xmlns:a16="http://schemas.microsoft.com/office/drawing/2014/main" id="{FF1418D0-23BE-B917-C86F-688FFBFE62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D13034-BCB2-B39D-3950-D793043C7E2F}"/>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31453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E2322-FB6B-3A0B-0546-D431DDFF34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F632BD-E84B-F167-832D-5DB467856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6CA78E5-4DBF-9E29-4B6F-30B4C44AB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B75EF5-50B3-AAD0-C458-3A73F9065DD1}"/>
              </a:ext>
            </a:extLst>
          </p:cNvPr>
          <p:cNvSpPr>
            <a:spLocks noGrp="1"/>
          </p:cNvSpPr>
          <p:nvPr>
            <p:ph type="dt" sz="half" idx="10"/>
          </p:nvPr>
        </p:nvSpPr>
        <p:spPr/>
        <p:txBody>
          <a:bodyPr/>
          <a:lstStyle/>
          <a:p>
            <a:fld id="{B5E7FFCD-6C59-4DC8-AAD7-FA47DE72D241}" type="datetimeFigureOut">
              <a:rPr lang="fr-FR" smtClean="0"/>
              <a:t>17/11/2022</a:t>
            </a:fld>
            <a:endParaRPr lang="fr-FR"/>
          </a:p>
        </p:txBody>
      </p:sp>
      <p:sp>
        <p:nvSpPr>
          <p:cNvPr id="6" name="Espace réservé du pied de page 5">
            <a:extLst>
              <a:ext uri="{FF2B5EF4-FFF2-40B4-BE49-F238E27FC236}">
                <a16:creationId xmlns:a16="http://schemas.microsoft.com/office/drawing/2014/main" id="{F7C13E4A-373B-222C-5F28-A7545DD5D3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2B9E37-FEF8-4288-84D5-D609CB9DB240}"/>
              </a:ext>
            </a:extLst>
          </p:cNvPr>
          <p:cNvSpPr>
            <a:spLocks noGrp="1"/>
          </p:cNvSpPr>
          <p:nvPr>
            <p:ph type="sldNum" sz="quarter" idx="12"/>
          </p:nvPr>
        </p:nvSpPr>
        <p:spPr/>
        <p:txBody>
          <a:bodyPr/>
          <a:lstStyle/>
          <a:p>
            <a:fld id="{C68DBD7F-0324-4119-A91D-37C6E542F178}" type="slidenum">
              <a:rPr lang="fr-FR" smtClean="0"/>
              <a:t>‹N°›</a:t>
            </a:fld>
            <a:endParaRPr lang="fr-FR"/>
          </a:p>
        </p:txBody>
      </p:sp>
    </p:spTree>
    <p:extLst>
      <p:ext uri="{BB962C8B-B14F-4D97-AF65-F5344CB8AC3E}">
        <p14:creationId xmlns:p14="http://schemas.microsoft.com/office/powerpoint/2010/main" val="78815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3CBA94-B062-68B8-82D1-FAD9D2051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8FC5B-A364-A609-7913-AFD41EE04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E12CB9-61AE-A0E5-E240-54050B114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7FFCD-6C59-4DC8-AAD7-FA47DE72D241}" type="datetimeFigureOut">
              <a:rPr lang="fr-FR" smtClean="0"/>
              <a:t>17/11/2022</a:t>
            </a:fld>
            <a:endParaRPr lang="fr-FR"/>
          </a:p>
        </p:txBody>
      </p:sp>
      <p:sp>
        <p:nvSpPr>
          <p:cNvPr id="5" name="Espace réservé du pied de page 4">
            <a:extLst>
              <a:ext uri="{FF2B5EF4-FFF2-40B4-BE49-F238E27FC236}">
                <a16:creationId xmlns:a16="http://schemas.microsoft.com/office/drawing/2014/main" id="{7CC5C52B-C21E-7D9B-4440-C2488CA0A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9CA12F-2161-C80C-1BF2-067D1F36B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DBD7F-0324-4119-A91D-37C6E542F178}" type="slidenum">
              <a:rPr lang="fr-FR" smtClean="0"/>
              <a:t>‹N°›</a:t>
            </a:fld>
            <a:endParaRPr lang="fr-FR"/>
          </a:p>
        </p:txBody>
      </p:sp>
    </p:spTree>
    <p:extLst>
      <p:ext uri="{BB962C8B-B14F-4D97-AF65-F5344CB8AC3E}">
        <p14:creationId xmlns:p14="http://schemas.microsoft.com/office/powerpoint/2010/main" val="423140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xt&#10;&#10;Description automatically generated">
            <a:extLst>
              <a:ext uri="{FF2B5EF4-FFF2-40B4-BE49-F238E27FC236}">
                <a16:creationId xmlns:a16="http://schemas.microsoft.com/office/drawing/2014/main" id="{7629E29A-60DA-D400-E888-89A841CCDBD0}"/>
              </a:ext>
            </a:extLst>
          </p:cNvPr>
          <p:cNvPicPr>
            <a:picLocks noChangeAspect="1"/>
          </p:cNvPicPr>
          <p:nvPr/>
        </p:nvPicPr>
        <p:blipFill>
          <a:blip r:embed="rId2"/>
          <a:stretch>
            <a:fillRect/>
          </a:stretch>
        </p:blipFill>
        <p:spPr>
          <a:xfrm>
            <a:off x="1225483" y="686326"/>
            <a:ext cx="9122097" cy="5485347"/>
          </a:xfrm>
          <a:prstGeom prst="rect">
            <a:avLst/>
          </a:prstGeom>
        </p:spPr>
      </p:pic>
      <p:pic>
        <p:nvPicPr>
          <p:cNvPr id="3" name="Picture 7" descr="Map&#10;&#10;Description automatically generated">
            <a:extLst>
              <a:ext uri="{FF2B5EF4-FFF2-40B4-BE49-F238E27FC236}">
                <a16:creationId xmlns:a16="http://schemas.microsoft.com/office/drawing/2014/main" id="{9A3A118E-30E5-615C-98E7-C4017FF74682}"/>
              </a:ext>
            </a:extLst>
          </p:cNvPr>
          <p:cNvPicPr>
            <a:picLocks noChangeAspect="1"/>
          </p:cNvPicPr>
          <p:nvPr/>
        </p:nvPicPr>
        <p:blipFill>
          <a:blip r:embed="rId3"/>
          <a:stretch>
            <a:fillRect/>
          </a:stretch>
        </p:blipFill>
        <p:spPr>
          <a:xfrm>
            <a:off x="1319086" y="2439810"/>
            <a:ext cx="2743200" cy="3731863"/>
          </a:xfrm>
          <a:prstGeom prst="rect">
            <a:avLst/>
          </a:prstGeom>
        </p:spPr>
      </p:pic>
    </p:spTree>
    <p:extLst>
      <p:ext uri="{BB962C8B-B14F-4D97-AF65-F5344CB8AC3E}">
        <p14:creationId xmlns:p14="http://schemas.microsoft.com/office/powerpoint/2010/main" val="2705859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50" y="913225"/>
            <a:ext cx="6964118" cy="1062214"/>
          </a:xfrm>
        </p:spPr>
        <p:txBody>
          <a:bodyPr lIns="45719" tIns="45720" rIns="45719" bIns="45720" anchor="t">
            <a:noAutofit/>
          </a:bodyPr>
          <a:lstStyle/>
          <a:p>
            <a:r>
              <a:rPr lang="en-GB" sz="4400" dirty="0"/>
              <a:t>Deciding what to include/not in the MESA</a:t>
            </a:r>
            <a:endParaRPr lang="en-US" sz="44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50" y="2573518"/>
            <a:ext cx="10131524" cy="3574457"/>
          </a:xfrm>
        </p:spPr>
        <p:txBody>
          <a:bodyPr lIns="45719" tIns="45720" rIns="45719" bIns="45720" anchor="ctr">
            <a:normAutofit/>
          </a:bodyPr>
          <a:lstStyle/>
          <a:p>
            <a:r>
              <a:rPr lang="en-GB" sz="2400" dirty="0"/>
              <a:t>Is </a:t>
            </a:r>
            <a:r>
              <a:rPr lang="en-GB" sz="2400" b="1" dirty="0">
                <a:solidFill>
                  <a:srgbClr val="8CFFD6"/>
                </a:solidFill>
              </a:rPr>
              <a:t>evaluation</a:t>
            </a:r>
            <a:r>
              <a:rPr lang="en-GB" sz="2400" dirty="0"/>
              <a:t> conducted in the country – if so section 5 (Evaluation systems) is needed, if not then may not be needed</a:t>
            </a:r>
            <a:endParaRPr lang="en-US" sz="2400" dirty="0"/>
          </a:p>
          <a:p>
            <a:endParaRPr lang="en-GB" dirty="0"/>
          </a:p>
          <a:p>
            <a:r>
              <a:rPr lang="en-GB" sz="2400" dirty="0"/>
              <a:t>May feel that the </a:t>
            </a:r>
            <a:r>
              <a:rPr lang="en-GB" sz="2400" b="1" dirty="0">
                <a:solidFill>
                  <a:srgbClr val="8CFFD6"/>
                </a:solidFill>
              </a:rPr>
              <a:t>overview section 3 </a:t>
            </a:r>
            <a:r>
              <a:rPr lang="en-GB" sz="2400" dirty="0"/>
              <a:t>is enough, don’t need the detail on </a:t>
            </a:r>
            <a:r>
              <a:rPr lang="en-GB" sz="2400" b="1" dirty="0">
                <a:solidFill>
                  <a:srgbClr val="8CFFD6"/>
                </a:solidFill>
              </a:rPr>
              <a:t>monitoring</a:t>
            </a:r>
            <a:endParaRPr lang="en-GB" sz="2400" dirty="0">
              <a:solidFill>
                <a:srgbClr val="8CFFD6"/>
              </a:solidFill>
            </a:endParaRPr>
          </a:p>
          <a:p>
            <a:endParaRPr lang="en-GB" dirty="0"/>
          </a:p>
          <a:p>
            <a:r>
              <a:rPr lang="en-GB" sz="2400" dirty="0"/>
              <a:t>Important to </a:t>
            </a:r>
            <a:r>
              <a:rPr lang="en-GB" sz="2400" b="1" dirty="0">
                <a:solidFill>
                  <a:srgbClr val="8CFFD6"/>
                </a:solidFill>
              </a:rPr>
              <a:t>agree the structure </a:t>
            </a:r>
            <a:r>
              <a:rPr lang="en-GB" sz="2400" dirty="0"/>
              <a:t>of the MESA you want, as the methodology depends on the questions you want to answer</a:t>
            </a:r>
          </a:p>
          <a:p>
            <a:endParaRPr lang="en-GB" b="1" dirty="0"/>
          </a:p>
        </p:txBody>
      </p:sp>
    </p:spTree>
    <p:extLst>
      <p:ext uri="{BB962C8B-B14F-4D97-AF65-F5344CB8AC3E}">
        <p14:creationId xmlns:p14="http://schemas.microsoft.com/office/powerpoint/2010/main" val="398552486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7322337" cy="847075"/>
          </a:xfrm>
        </p:spPr>
        <p:txBody>
          <a:bodyPr lIns="45719" tIns="45720" rIns="45719" bIns="45720" anchor="t">
            <a:noAutofit/>
          </a:bodyPr>
          <a:lstStyle/>
          <a:p>
            <a:r>
              <a:rPr lang="en-GB" sz="4000" dirty="0"/>
              <a:t>What does the MESA lead to?</a:t>
            </a:r>
            <a:endParaRPr lang="en-US" sz="40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932401" y="1557100"/>
            <a:ext cx="5163599" cy="4928519"/>
          </a:xfrm>
        </p:spPr>
        <p:txBody>
          <a:bodyPr lIns="45719" tIns="45720" rIns="45719" bIns="45720" anchor="ctr">
            <a:normAutofit/>
          </a:bodyPr>
          <a:lstStyle/>
          <a:p>
            <a:pPr>
              <a:lnSpc>
                <a:spcPct val="100000"/>
              </a:lnSpc>
            </a:pPr>
            <a:r>
              <a:rPr lang="en-US" sz="1800" b="1" dirty="0"/>
              <a:t>Monitoring and Evaluation Capacity Strengthening Strategy </a:t>
            </a:r>
            <a:endParaRPr lang="en-US" sz="1800" dirty="0"/>
          </a:p>
          <a:p>
            <a:pPr marL="457200" indent="-457200">
              <a:lnSpc>
                <a:spcPct val="100000"/>
              </a:lnSpc>
              <a:buAutoNum type="alphaLcPeriod"/>
            </a:pPr>
            <a:r>
              <a:rPr lang="en-US" sz="1800" dirty="0"/>
              <a:t>results that need to be achieved for the country to be able to improve its M&amp;E performance are clearly listed</a:t>
            </a:r>
          </a:p>
          <a:p>
            <a:pPr marL="457200" indent="-457200">
              <a:lnSpc>
                <a:spcPct val="100000"/>
              </a:lnSpc>
              <a:buAutoNum type="alphaLcPeriod"/>
            </a:pPr>
            <a:r>
              <a:rPr lang="en-US" sz="1800" dirty="0"/>
              <a:t>along with the specific approaches to be followed for delivering those results) </a:t>
            </a:r>
          </a:p>
          <a:p>
            <a:pPr>
              <a:lnSpc>
                <a:spcPct val="100000"/>
              </a:lnSpc>
            </a:pPr>
            <a:r>
              <a:rPr lang="en-US" sz="1800" b="1" dirty="0"/>
              <a:t>An accompanying M&amp;E Capacity Strengthening Plan that provides </a:t>
            </a:r>
          </a:p>
          <a:p>
            <a:pPr marL="457200" indent="-457200">
              <a:lnSpc>
                <a:spcPct val="100000"/>
              </a:lnSpc>
              <a:buAutoNum type="alphaLcPeriod"/>
            </a:pPr>
            <a:r>
              <a:rPr lang="en-US" sz="1800" dirty="0"/>
              <a:t>details on the results proposed in the strategy, </a:t>
            </a:r>
          </a:p>
          <a:p>
            <a:pPr marL="457200" indent="-457200">
              <a:lnSpc>
                <a:spcPct val="100000"/>
              </a:lnSpc>
              <a:buAutoNum type="alphaLcPeriod"/>
            </a:pPr>
            <a:r>
              <a:rPr lang="en-US" sz="1800" dirty="0"/>
              <a:t>indicating who will do what, </a:t>
            </a:r>
          </a:p>
          <a:p>
            <a:pPr marL="457200" indent="-457200">
              <a:lnSpc>
                <a:spcPct val="100000"/>
              </a:lnSpc>
              <a:buAutoNum type="alphaLcPeriod"/>
            </a:pPr>
            <a:r>
              <a:rPr lang="en-US" sz="1800" dirty="0"/>
              <a:t>when and </a:t>
            </a:r>
          </a:p>
          <a:p>
            <a:pPr marL="457200" indent="-457200">
              <a:lnSpc>
                <a:spcPct val="100000"/>
              </a:lnSpc>
              <a:buAutoNum type="alphaLcPeriod"/>
            </a:pPr>
            <a:r>
              <a:rPr lang="en-US" sz="1800" dirty="0"/>
              <a:t>what resources will be required and where these will come from</a:t>
            </a:r>
          </a:p>
        </p:txBody>
      </p:sp>
      <p:pic>
        <p:nvPicPr>
          <p:cNvPr id="5" name="Picture 4" descr="Map&#10;&#10;Description automatically generated">
            <a:extLst>
              <a:ext uri="{FF2B5EF4-FFF2-40B4-BE49-F238E27FC236}">
                <a16:creationId xmlns:a16="http://schemas.microsoft.com/office/drawing/2014/main" id="{05962B09-9DF8-C91C-4C6F-D77EA69B0F42}"/>
              </a:ext>
            </a:extLst>
          </p:cNvPr>
          <p:cNvPicPr>
            <a:picLocks noChangeAspect="1"/>
          </p:cNvPicPr>
          <p:nvPr/>
        </p:nvPicPr>
        <p:blipFill>
          <a:blip r:embed="rId2"/>
          <a:stretch>
            <a:fillRect/>
          </a:stretch>
        </p:blipFill>
        <p:spPr>
          <a:xfrm>
            <a:off x="8696626" y="2036189"/>
            <a:ext cx="2562973" cy="3787084"/>
          </a:xfrm>
          <a:prstGeom prst="rect">
            <a:avLst/>
          </a:prstGeom>
        </p:spPr>
      </p:pic>
      <p:pic>
        <p:nvPicPr>
          <p:cNvPr id="6" name="Picture 5" descr="A picture containing text, businesscard, vector graphics&#10;&#10;Description automatically generated">
            <a:extLst>
              <a:ext uri="{FF2B5EF4-FFF2-40B4-BE49-F238E27FC236}">
                <a16:creationId xmlns:a16="http://schemas.microsoft.com/office/drawing/2014/main" id="{55E464B9-0C4B-2BB1-F344-5DDCF71262F2}"/>
              </a:ext>
            </a:extLst>
          </p:cNvPr>
          <p:cNvPicPr>
            <a:picLocks noChangeAspect="1"/>
          </p:cNvPicPr>
          <p:nvPr/>
        </p:nvPicPr>
        <p:blipFill>
          <a:blip r:embed="rId3"/>
          <a:stretch>
            <a:fillRect/>
          </a:stretch>
        </p:blipFill>
        <p:spPr>
          <a:xfrm>
            <a:off x="6008270" y="2036189"/>
            <a:ext cx="2688356" cy="3790319"/>
          </a:xfrm>
          <a:prstGeom prst="rect">
            <a:avLst/>
          </a:prstGeom>
        </p:spPr>
      </p:pic>
    </p:spTree>
    <p:extLst>
      <p:ext uri="{BB962C8B-B14F-4D97-AF65-F5344CB8AC3E}">
        <p14:creationId xmlns:p14="http://schemas.microsoft.com/office/powerpoint/2010/main" val="3798699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ABCC-3721-5946-82EE-B63C87FF0679}"/>
              </a:ext>
            </a:extLst>
          </p:cNvPr>
          <p:cNvSpPr>
            <a:spLocks noGrp="1"/>
          </p:cNvSpPr>
          <p:nvPr>
            <p:ph type="title"/>
          </p:nvPr>
        </p:nvSpPr>
        <p:spPr>
          <a:xfrm>
            <a:off x="781050" y="2918778"/>
            <a:ext cx="6673850" cy="1399222"/>
          </a:xfrm>
        </p:spPr>
        <p:txBody>
          <a:bodyPr lIns="45719" tIns="45720" rIns="45719" bIns="45720" anchor="ctr">
            <a:normAutofit/>
          </a:bodyPr>
          <a:lstStyle/>
          <a:p>
            <a:r>
              <a:rPr lang="en-GB" dirty="0"/>
              <a:t>Implementing MESA </a:t>
            </a:r>
          </a:p>
        </p:txBody>
      </p:sp>
    </p:spTree>
    <p:extLst>
      <p:ext uri="{BB962C8B-B14F-4D97-AF65-F5344CB8AC3E}">
        <p14:creationId xmlns:p14="http://schemas.microsoft.com/office/powerpoint/2010/main" val="30049389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0E3C-9B79-BB4B-ABC2-1792612BF4EB}"/>
              </a:ext>
            </a:extLst>
          </p:cNvPr>
          <p:cNvSpPr>
            <a:spLocks noGrp="1"/>
          </p:cNvSpPr>
          <p:nvPr>
            <p:ph type="title"/>
          </p:nvPr>
        </p:nvSpPr>
        <p:spPr/>
        <p:txBody>
          <a:bodyPr/>
          <a:lstStyle/>
          <a:p>
            <a:r>
              <a:rPr lang="en-GB" dirty="0"/>
              <a:t>12 steps suggested</a:t>
            </a:r>
          </a:p>
        </p:txBody>
      </p:sp>
      <p:sp>
        <p:nvSpPr>
          <p:cNvPr id="3" name="Content Placeholder 2">
            <a:extLst>
              <a:ext uri="{FF2B5EF4-FFF2-40B4-BE49-F238E27FC236}">
                <a16:creationId xmlns:a16="http://schemas.microsoft.com/office/drawing/2014/main" id="{A146A0D4-E26B-AD41-840E-7985371741C3}"/>
              </a:ext>
            </a:extLst>
          </p:cNvPr>
          <p:cNvSpPr>
            <a:spLocks noGrp="1"/>
          </p:cNvSpPr>
          <p:nvPr>
            <p:ph type="body" sz="quarter" idx="10"/>
          </p:nvPr>
        </p:nvSpPr>
        <p:spPr/>
        <p:txBody>
          <a:bodyPr>
            <a:normAutofit fontScale="47500" lnSpcReduction="20000"/>
          </a:bodyPr>
          <a:lstStyle/>
          <a:p>
            <a:pPr marL="457200" lvl="0" indent="-457200">
              <a:buFont typeface="+mj-lt"/>
              <a:buAutoNum type="arabicPeriod"/>
            </a:pPr>
            <a:r>
              <a:rPr lang="en-GB" dirty="0"/>
              <a:t>Making </a:t>
            </a:r>
            <a:r>
              <a:rPr lang="en-GB" b="1" dirty="0"/>
              <a:t>initial contact</a:t>
            </a:r>
            <a:endParaRPr lang="en-ZA" b="1" dirty="0"/>
          </a:p>
          <a:p>
            <a:pPr marL="457200" lvl="0" indent="-457200">
              <a:buFont typeface="+mj-lt"/>
              <a:buAutoNum type="arabicPeriod"/>
            </a:pPr>
            <a:r>
              <a:rPr lang="en-GB" dirty="0"/>
              <a:t>Coming to a </a:t>
            </a:r>
            <a:r>
              <a:rPr lang="en-GB" b="1" dirty="0"/>
              <a:t>common understanding </a:t>
            </a:r>
            <a:r>
              <a:rPr lang="en-GB" dirty="0"/>
              <a:t>on the MESA</a:t>
            </a:r>
            <a:endParaRPr lang="en-ZA" dirty="0"/>
          </a:p>
          <a:p>
            <a:pPr marL="457200" lvl="0" indent="-457200">
              <a:buFont typeface="+mj-lt"/>
              <a:buAutoNum type="arabicPeriod"/>
            </a:pPr>
            <a:r>
              <a:rPr lang="en-GB" b="1" dirty="0"/>
              <a:t>Formalizing</a:t>
            </a:r>
            <a:r>
              <a:rPr lang="en-GB" dirty="0"/>
              <a:t> the understanding</a:t>
            </a:r>
            <a:endParaRPr lang="en-ZA" dirty="0"/>
          </a:p>
          <a:p>
            <a:pPr marL="457200" lvl="0" indent="-457200">
              <a:buFont typeface="+mj-lt"/>
              <a:buAutoNum type="arabicPeriod"/>
            </a:pPr>
            <a:r>
              <a:rPr lang="en-GB" dirty="0"/>
              <a:t>Identifying relevant </a:t>
            </a:r>
            <a:r>
              <a:rPr lang="en-GB" b="1" dirty="0"/>
              <a:t>stakeholders</a:t>
            </a:r>
            <a:r>
              <a:rPr lang="en-GB" dirty="0"/>
              <a:t> and formulating agreements</a:t>
            </a:r>
            <a:endParaRPr lang="en-ZA" dirty="0"/>
          </a:p>
          <a:p>
            <a:pPr marL="457200" lvl="0" indent="-457200">
              <a:buFont typeface="+mj-lt"/>
              <a:buAutoNum type="arabicPeriod"/>
            </a:pPr>
            <a:r>
              <a:rPr lang="en-GB" dirty="0"/>
              <a:t>Establishing </a:t>
            </a:r>
            <a:r>
              <a:rPr lang="en-GB" b="1" dirty="0"/>
              <a:t>structures</a:t>
            </a:r>
            <a:r>
              <a:rPr lang="en-GB" dirty="0"/>
              <a:t> to increase and embed country ownership</a:t>
            </a:r>
            <a:endParaRPr lang="en-ZA" dirty="0"/>
          </a:p>
          <a:p>
            <a:pPr marL="457200" lvl="0" indent="-457200">
              <a:buFont typeface="+mj-lt"/>
              <a:buAutoNum type="arabicPeriod"/>
            </a:pPr>
            <a:r>
              <a:rPr lang="en-GB" dirty="0"/>
              <a:t>Establishing the </a:t>
            </a:r>
            <a:r>
              <a:rPr lang="en-GB" b="1" dirty="0"/>
              <a:t>team</a:t>
            </a:r>
            <a:r>
              <a:rPr lang="en-GB" dirty="0"/>
              <a:t> for undertaking the MESA</a:t>
            </a:r>
            <a:endParaRPr lang="en-ZA" dirty="0"/>
          </a:p>
          <a:p>
            <a:pPr marL="457200" lvl="0" indent="-457200">
              <a:buFont typeface="+mj-lt"/>
              <a:buAutoNum type="arabicPeriod"/>
            </a:pPr>
            <a:r>
              <a:rPr lang="en-GB" b="1" dirty="0"/>
              <a:t>Building capacity </a:t>
            </a:r>
            <a:r>
              <a:rPr lang="en-GB" dirty="0"/>
              <a:t>to undertake diagnostic work and the MESA</a:t>
            </a:r>
            <a:endParaRPr lang="en-ZA" dirty="0"/>
          </a:p>
          <a:p>
            <a:pPr marL="457200" lvl="0" indent="-457200">
              <a:buFont typeface="+mj-lt"/>
              <a:buAutoNum type="arabicPeriod"/>
            </a:pPr>
            <a:r>
              <a:rPr lang="en-GB" b="1" dirty="0"/>
              <a:t>Launching</a:t>
            </a:r>
            <a:r>
              <a:rPr lang="en-GB" dirty="0"/>
              <a:t> the MESA assessment – ensuring transparency</a:t>
            </a:r>
          </a:p>
          <a:p>
            <a:pPr lvl="0"/>
            <a:endParaRPr lang="en-GB" dirty="0"/>
          </a:p>
          <a:p>
            <a:pPr lvl="0"/>
            <a:r>
              <a:rPr lang="en-ZA" sz="2600" b="1" dirty="0">
                <a:solidFill>
                  <a:srgbClr val="8CFFD6"/>
                </a:solidFill>
              </a:rPr>
              <a:t>Undertaking the MESA </a:t>
            </a:r>
            <a:r>
              <a:rPr lang="en-ZA" sz="2600" dirty="0">
                <a:solidFill>
                  <a:srgbClr val="8CFFD6"/>
                </a:solidFill>
              </a:rPr>
              <a:t>(Chapter 4 of the MESA Guideline)</a:t>
            </a:r>
          </a:p>
          <a:p>
            <a:pPr lvl="0"/>
            <a:endParaRPr lang="en-ZA" dirty="0"/>
          </a:p>
          <a:p>
            <a:pPr marL="457200" lvl="0" indent="-457200">
              <a:buFont typeface="+mj-lt"/>
              <a:buAutoNum type="arabicPeriod" startAt="9"/>
            </a:pPr>
            <a:r>
              <a:rPr lang="en-GB" dirty="0"/>
              <a:t>Keeping </a:t>
            </a:r>
            <a:r>
              <a:rPr lang="en-GB" b="1" dirty="0"/>
              <a:t>stakeholders informed </a:t>
            </a:r>
            <a:r>
              <a:rPr lang="en-GB" dirty="0"/>
              <a:t>during the process</a:t>
            </a:r>
            <a:endParaRPr lang="en-ZA" dirty="0"/>
          </a:p>
          <a:p>
            <a:pPr marL="457200" lvl="0" indent="-457200">
              <a:buFont typeface="+mj-lt"/>
              <a:buAutoNum type="arabicPeriod" startAt="9"/>
            </a:pPr>
            <a:r>
              <a:rPr lang="en-GB" b="1" dirty="0"/>
              <a:t>Validating</a:t>
            </a:r>
            <a:r>
              <a:rPr lang="en-GB" dirty="0"/>
              <a:t> the MESA</a:t>
            </a:r>
            <a:endParaRPr lang="en-ZA" dirty="0"/>
          </a:p>
          <a:p>
            <a:pPr marL="457200" lvl="0" indent="-457200">
              <a:buFont typeface="+mj-lt"/>
              <a:buAutoNum type="arabicPeriod" startAt="9"/>
            </a:pPr>
            <a:r>
              <a:rPr lang="en-GB" dirty="0"/>
              <a:t>Overseeing a </a:t>
            </a:r>
            <a:r>
              <a:rPr lang="en-GB" b="1" dirty="0"/>
              <a:t>peer review </a:t>
            </a:r>
            <a:r>
              <a:rPr lang="en-GB" dirty="0"/>
              <a:t>of the report</a:t>
            </a:r>
            <a:endParaRPr lang="en-ZA" dirty="0"/>
          </a:p>
          <a:p>
            <a:pPr marL="457200" lvl="0" indent="-457200">
              <a:buFont typeface="+mj-lt"/>
              <a:buAutoNum type="arabicPeriod" startAt="9"/>
            </a:pPr>
            <a:r>
              <a:rPr lang="en-GB" dirty="0"/>
              <a:t>Designing a contextually relevant </a:t>
            </a:r>
            <a:r>
              <a:rPr lang="en-GB" b="1" dirty="0"/>
              <a:t>response program</a:t>
            </a:r>
            <a:endParaRPr lang="en-ZA" b="1" dirty="0"/>
          </a:p>
          <a:p>
            <a:endParaRPr lang="en-GB" dirty="0"/>
          </a:p>
        </p:txBody>
      </p:sp>
      <p:sp>
        <p:nvSpPr>
          <p:cNvPr id="6" name="TextBox 5">
            <a:extLst>
              <a:ext uri="{FF2B5EF4-FFF2-40B4-BE49-F238E27FC236}">
                <a16:creationId xmlns:a16="http://schemas.microsoft.com/office/drawing/2014/main" id="{85EC48BA-1E28-D24F-9A8B-5F7472648A63}"/>
              </a:ext>
            </a:extLst>
          </p:cNvPr>
          <p:cNvSpPr txBox="1"/>
          <p:nvPr/>
        </p:nvSpPr>
        <p:spPr>
          <a:xfrm>
            <a:off x="8639907" y="3657599"/>
            <a:ext cx="2520461" cy="2031325"/>
          </a:xfrm>
          <a:prstGeom prst="rect">
            <a:avLst/>
          </a:prstGeom>
          <a:solidFill>
            <a:srgbClr val="002060"/>
          </a:solidFill>
          <a:ln>
            <a:noFill/>
          </a:ln>
        </p:spPr>
        <p:txBody>
          <a:bodyPr wrap="square" rtlCol="0">
            <a:spAutoFit/>
          </a:bodyPr>
          <a:lstStyle/>
          <a:p>
            <a:pPr marL="457200" lvl="0" indent="-457200">
              <a:buFont typeface="+mj-lt"/>
              <a:buAutoNum type="arabicPeriod"/>
            </a:pPr>
            <a:r>
              <a:rPr lang="en-GB" b="1" dirty="0">
                <a:solidFill>
                  <a:schemeClr val="bg1"/>
                </a:solidFill>
              </a:rPr>
              <a:t>Preparing</a:t>
            </a:r>
            <a:r>
              <a:rPr lang="en-GB" dirty="0">
                <a:solidFill>
                  <a:schemeClr val="bg1"/>
                </a:solidFill>
              </a:rPr>
              <a:t> for the MESA research phase</a:t>
            </a:r>
            <a:endParaRPr lang="en-ZA" dirty="0">
              <a:solidFill>
                <a:schemeClr val="bg1"/>
              </a:solidFill>
            </a:endParaRPr>
          </a:p>
          <a:p>
            <a:pPr marL="457200" lvl="0" indent="-457200">
              <a:buFont typeface="+mj-lt"/>
              <a:buAutoNum type="arabicPeriod"/>
            </a:pPr>
            <a:r>
              <a:rPr lang="en-GB" b="1" dirty="0">
                <a:solidFill>
                  <a:schemeClr val="bg1"/>
                </a:solidFill>
              </a:rPr>
              <a:t>Undertaking</a:t>
            </a:r>
            <a:r>
              <a:rPr lang="en-GB" dirty="0">
                <a:solidFill>
                  <a:schemeClr val="bg1"/>
                </a:solidFill>
              </a:rPr>
              <a:t> the MESA</a:t>
            </a:r>
            <a:endParaRPr lang="en-ZA" dirty="0">
              <a:solidFill>
                <a:schemeClr val="bg1"/>
              </a:solidFill>
            </a:endParaRPr>
          </a:p>
          <a:p>
            <a:pPr marL="457200" lvl="0" indent="-457200">
              <a:buFont typeface="+mj-lt"/>
              <a:buAutoNum type="arabicPeriod"/>
            </a:pPr>
            <a:r>
              <a:rPr lang="en-GB" b="1" dirty="0">
                <a:solidFill>
                  <a:schemeClr val="bg1"/>
                </a:solidFill>
              </a:rPr>
              <a:t>Writing</a:t>
            </a:r>
            <a:r>
              <a:rPr lang="en-GB" dirty="0">
                <a:solidFill>
                  <a:schemeClr val="bg1"/>
                </a:solidFill>
              </a:rPr>
              <a:t> up the MESA report</a:t>
            </a:r>
            <a:endParaRPr lang="en-ZA" dirty="0">
              <a:solidFill>
                <a:schemeClr val="bg1"/>
              </a:solidFill>
            </a:endParaRPr>
          </a:p>
        </p:txBody>
      </p:sp>
      <p:cxnSp>
        <p:nvCxnSpPr>
          <p:cNvPr id="8" name="Straight Arrow Connector 7">
            <a:extLst>
              <a:ext uri="{FF2B5EF4-FFF2-40B4-BE49-F238E27FC236}">
                <a16:creationId xmlns:a16="http://schemas.microsoft.com/office/drawing/2014/main" id="{A11E7E85-BF58-8F47-93C4-DAE5E4D99DE9}"/>
              </a:ext>
            </a:extLst>
          </p:cNvPr>
          <p:cNvCxnSpPr>
            <a:cxnSpLocks/>
            <a:stCxn id="6" idx="1"/>
          </p:cNvCxnSpPr>
          <p:nvPr/>
        </p:nvCxnSpPr>
        <p:spPr>
          <a:xfrm flipH="1" flipV="1">
            <a:off x="7690338" y="4665785"/>
            <a:ext cx="949569" cy="7477"/>
          </a:xfrm>
          <a:prstGeom prst="straightConnector1">
            <a:avLst/>
          </a:prstGeom>
          <a:ln w="76200">
            <a:solidFill>
              <a:srgbClr val="8CFFD6"/>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4CE8221-4B39-2047-A487-3CC8792D1FC8}"/>
              </a:ext>
            </a:extLst>
          </p:cNvPr>
          <p:cNvGrpSpPr/>
          <p:nvPr/>
        </p:nvGrpSpPr>
        <p:grpSpPr>
          <a:xfrm>
            <a:off x="571500" y="1711569"/>
            <a:ext cx="10687050" cy="4100928"/>
            <a:chOff x="571500" y="1711569"/>
            <a:chExt cx="10687050" cy="4100928"/>
          </a:xfrm>
        </p:grpSpPr>
        <p:sp>
          <p:nvSpPr>
            <p:cNvPr id="4" name="Rectangle 3">
              <a:extLst>
                <a:ext uri="{FF2B5EF4-FFF2-40B4-BE49-F238E27FC236}">
                  <a16:creationId xmlns:a16="http://schemas.microsoft.com/office/drawing/2014/main" id="{C368D54A-5747-A94B-BFCD-34976F3F00AF}"/>
                </a:ext>
              </a:extLst>
            </p:cNvPr>
            <p:cNvSpPr/>
            <p:nvPr/>
          </p:nvSpPr>
          <p:spPr>
            <a:xfrm>
              <a:off x="8565776" y="3633945"/>
              <a:ext cx="2692774" cy="217855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A2386AE-4AFC-3D4C-A3CB-ACA83800034E}"/>
                </a:ext>
              </a:extLst>
            </p:cNvPr>
            <p:cNvSpPr/>
            <p:nvPr/>
          </p:nvSpPr>
          <p:spPr>
            <a:xfrm>
              <a:off x="571500" y="1711569"/>
              <a:ext cx="7998069" cy="314281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77537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32D7-2DFE-D54D-BB5B-10D43694BDCA}"/>
              </a:ext>
            </a:extLst>
          </p:cNvPr>
          <p:cNvSpPr>
            <a:spLocks noGrp="1"/>
          </p:cNvSpPr>
          <p:nvPr>
            <p:ph type="title"/>
          </p:nvPr>
        </p:nvSpPr>
        <p:spPr>
          <a:xfrm>
            <a:off x="831850" y="711200"/>
            <a:ext cx="5789084" cy="1138355"/>
          </a:xfrm>
        </p:spPr>
        <p:txBody>
          <a:bodyPr>
            <a:normAutofit/>
          </a:bodyPr>
          <a:lstStyle/>
          <a:p>
            <a:r>
              <a:rPr lang="en-GB" sz="4000" dirty="0"/>
              <a:t>1 Initial contact</a:t>
            </a:r>
          </a:p>
        </p:txBody>
      </p:sp>
      <p:sp>
        <p:nvSpPr>
          <p:cNvPr id="3" name="Content Placeholder 2">
            <a:extLst>
              <a:ext uri="{FF2B5EF4-FFF2-40B4-BE49-F238E27FC236}">
                <a16:creationId xmlns:a16="http://schemas.microsoft.com/office/drawing/2014/main" id="{EEEF18A2-C26C-1D43-B11A-89211A8A49B6}"/>
              </a:ext>
            </a:extLst>
          </p:cNvPr>
          <p:cNvSpPr>
            <a:spLocks noGrp="1"/>
          </p:cNvSpPr>
          <p:nvPr>
            <p:ph type="body" sz="quarter" idx="10"/>
          </p:nvPr>
        </p:nvSpPr>
        <p:spPr/>
        <p:txBody>
          <a:bodyPr lIns="45719" tIns="45720" rIns="45719" bIns="45720" anchor="t">
            <a:normAutofit fontScale="85000" lnSpcReduction="20000"/>
          </a:bodyPr>
          <a:lstStyle/>
          <a:p>
            <a:pPr>
              <a:lnSpc>
                <a:spcPct val="100000"/>
              </a:lnSpc>
            </a:pPr>
            <a:r>
              <a:rPr lang="en-GB" dirty="0"/>
              <a:t>You have already had initial contacts, but included in this step would be:</a:t>
            </a:r>
          </a:p>
          <a:p>
            <a:pPr>
              <a:lnSpc>
                <a:spcPct val="100000"/>
              </a:lnSpc>
            </a:pPr>
            <a:endParaRPr lang="en-GB" dirty="0"/>
          </a:p>
          <a:p>
            <a:pPr marL="342900" indent="-342900">
              <a:lnSpc>
                <a:spcPct val="100000"/>
              </a:lnSpc>
              <a:buFont typeface="Arial" panose="020B0604020202020204" pitchFamily="34" charset="0"/>
              <a:buChar char="•"/>
            </a:pPr>
            <a:r>
              <a:rPr lang="en-GB" b="1" dirty="0">
                <a:solidFill>
                  <a:srgbClr val="8CFFD6"/>
                </a:solidFill>
              </a:rPr>
              <a:t>initial scoping meetings </a:t>
            </a:r>
            <a:r>
              <a:rPr lang="en-GB" dirty="0"/>
              <a:t>to explore what the country is looking to do with its M&amp;E system and what kind of support it is seeking. </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b="1" dirty="0">
                <a:solidFill>
                  <a:srgbClr val="8CFFD6"/>
                </a:solidFill>
              </a:rPr>
              <a:t>desk review </a:t>
            </a:r>
            <a:r>
              <a:rPr lang="en-GB" dirty="0"/>
              <a:t>to assemble existing diagnostic information </a:t>
            </a:r>
            <a:endParaRPr lang="en-ZA" dirty="0"/>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holding </a:t>
            </a:r>
            <a:r>
              <a:rPr lang="en-GB" b="1" dirty="0">
                <a:solidFill>
                  <a:srgbClr val="8CFFD6"/>
                </a:solidFill>
              </a:rPr>
              <a:t>discussions with a few stakeholders</a:t>
            </a:r>
            <a:r>
              <a:rPr lang="en-GB" dirty="0">
                <a:solidFill>
                  <a:srgbClr val="8CFFD6"/>
                </a:solidFill>
              </a:rPr>
              <a:t> </a:t>
            </a:r>
            <a:r>
              <a:rPr lang="en-GB" dirty="0"/>
              <a:t>who know the country’s M&amp;E ecosystem, and to anticipate areas where collaboration may be fruitful. The guiding questions in section 2 can help with the desk review.</a:t>
            </a:r>
            <a:endParaRPr lang="en-ZA" dirty="0"/>
          </a:p>
          <a:p>
            <a:pPr marL="342900" indent="-342900">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65794281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0408-A642-6F49-A8FD-83BC6B7C60D7}"/>
              </a:ext>
            </a:extLst>
          </p:cNvPr>
          <p:cNvSpPr>
            <a:spLocks noGrp="1"/>
          </p:cNvSpPr>
          <p:nvPr>
            <p:ph type="title"/>
          </p:nvPr>
        </p:nvSpPr>
        <p:spPr>
          <a:xfrm>
            <a:off x="831850" y="608966"/>
            <a:ext cx="8512175" cy="1399222"/>
          </a:xfrm>
        </p:spPr>
        <p:txBody>
          <a:bodyPr lIns="45719" tIns="45720" rIns="45719" bIns="45720" anchor="t">
            <a:noAutofit/>
          </a:bodyPr>
          <a:lstStyle/>
          <a:p>
            <a:r>
              <a:rPr lang="en-GB" sz="4000" dirty="0"/>
              <a:t>2 Coming to a common understanding on the MESA</a:t>
            </a:r>
          </a:p>
        </p:txBody>
      </p:sp>
      <p:sp>
        <p:nvSpPr>
          <p:cNvPr id="3" name="Content Placeholder 2">
            <a:extLst>
              <a:ext uri="{FF2B5EF4-FFF2-40B4-BE49-F238E27FC236}">
                <a16:creationId xmlns:a16="http://schemas.microsoft.com/office/drawing/2014/main" id="{14AC3814-61B5-7745-8A84-EFDBD54DDCDF}"/>
              </a:ext>
            </a:extLst>
          </p:cNvPr>
          <p:cNvSpPr>
            <a:spLocks noGrp="1"/>
          </p:cNvSpPr>
          <p:nvPr>
            <p:ph type="body" sz="quarter" idx="10"/>
          </p:nvPr>
        </p:nvSpPr>
        <p:spPr/>
        <p:txBody>
          <a:bodyPr lIns="45719" tIns="45720" rIns="45719" bIns="45720" anchor="t">
            <a:normAutofit fontScale="77500" lnSpcReduction="20000"/>
          </a:bodyPr>
          <a:lstStyle/>
          <a:p>
            <a:pPr marL="342900" indent="-342900">
              <a:lnSpc>
                <a:spcPct val="120000"/>
              </a:lnSpc>
              <a:buFont typeface="Arial" panose="020B0604020202020204" pitchFamily="34" charset="0"/>
              <a:buChar char="•"/>
            </a:pPr>
            <a:r>
              <a:rPr lang="en-GB" b="1" dirty="0">
                <a:solidFill>
                  <a:srgbClr val="8CFFD6"/>
                </a:solidFill>
              </a:rPr>
              <a:t>Mutual understanding</a:t>
            </a:r>
            <a:r>
              <a:rPr lang="en-GB" b="1" dirty="0"/>
              <a:t>/</a:t>
            </a:r>
            <a:r>
              <a:rPr lang="en-GB" dirty="0"/>
              <a:t>building a strong relationship of </a:t>
            </a:r>
            <a:r>
              <a:rPr lang="en-GB" b="1" dirty="0"/>
              <a:t>trust</a:t>
            </a:r>
            <a:r>
              <a:rPr lang="en-GB" dirty="0"/>
              <a:t> with the country partner</a:t>
            </a:r>
          </a:p>
          <a:p>
            <a:pPr marL="342900" indent="-342900">
              <a:lnSpc>
                <a:spcPct val="120000"/>
              </a:lnSpc>
              <a:buFont typeface="Arial" panose="020B0604020202020204" pitchFamily="34" charset="0"/>
              <a:buChar char="•"/>
            </a:pPr>
            <a:r>
              <a:rPr lang="en-GB" b="1" dirty="0">
                <a:solidFill>
                  <a:srgbClr val="8CFFD6"/>
                </a:solidFill>
              </a:rPr>
              <a:t>Initial scoping mission </a:t>
            </a:r>
            <a:endParaRPr lang="en-GB" dirty="0">
              <a:solidFill>
                <a:srgbClr val="8CFFD6"/>
              </a:solidFill>
            </a:endParaRPr>
          </a:p>
          <a:p>
            <a:pPr marL="342900" indent="-342900">
              <a:lnSpc>
                <a:spcPct val="120000"/>
              </a:lnSpc>
              <a:buFont typeface="Arial" panose="020B0604020202020204" pitchFamily="34" charset="0"/>
              <a:buChar char="•"/>
            </a:pPr>
            <a:r>
              <a:rPr lang="en-GB" dirty="0"/>
              <a:t>Get an </a:t>
            </a:r>
            <a:r>
              <a:rPr lang="en-GB" b="1" dirty="0">
                <a:solidFill>
                  <a:srgbClr val="8CFFD6"/>
                </a:solidFill>
              </a:rPr>
              <a:t>overview</a:t>
            </a:r>
            <a:r>
              <a:rPr lang="en-GB" dirty="0"/>
              <a:t> of:</a:t>
            </a:r>
          </a:p>
          <a:p>
            <a:pPr marL="800100" lvl="1" indent="-342900">
              <a:lnSpc>
                <a:spcPct val="120000"/>
              </a:lnSpc>
              <a:buFont typeface="Arial" panose="020B0604020202020204" pitchFamily="34" charset="0"/>
              <a:buChar char="•"/>
            </a:pPr>
            <a:r>
              <a:rPr lang="en-GB" sz="1800" dirty="0"/>
              <a:t>M&amp;E stakeholders;</a:t>
            </a:r>
          </a:p>
          <a:p>
            <a:pPr marL="800100" lvl="1" indent="-342900">
              <a:lnSpc>
                <a:spcPct val="120000"/>
              </a:lnSpc>
              <a:buFont typeface="Arial" panose="020B0604020202020204" pitchFamily="34" charset="0"/>
              <a:buChar char="•"/>
            </a:pPr>
            <a:r>
              <a:rPr lang="en-GB" sz="1800" dirty="0"/>
              <a:t>M&amp;E practices in the country – formal and informal;</a:t>
            </a:r>
            <a:endParaRPr lang="en-ZA" sz="1800" dirty="0"/>
          </a:p>
          <a:p>
            <a:pPr marL="800100" lvl="1" indent="-342900">
              <a:lnSpc>
                <a:spcPct val="120000"/>
              </a:lnSpc>
              <a:buFont typeface="Arial" panose="020B0604020202020204" pitchFamily="34" charset="0"/>
              <a:buChar char="•"/>
            </a:pPr>
            <a:r>
              <a:rPr lang="en-GB" sz="1800" dirty="0"/>
              <a:t>Individual and institutional capacities for M&amp;E and the use of evidence</a:t>
            </a:r>
            <a:r>
              <a:rPr lang="en-ZA" sz="1800" dirty="0"/>
              <a:t> </a:t>
            </a:r>
            <a:r>
              <a:rPr lang="en-GB" sz="1800" dirty="0"/>
              <a:t>from M&amp;E;</a:t>
            </a:r>
            <a:endParaRPr lang="en-ZA" sz="1800" dirty="0"/>
          </a:p>
          <a:p>
            <a:pPr marL="800100" lvl="1" indent="-342900">
              <a:lnSpc>
                <a:spcPct val="120000"/>
              </a:lnSpc>
              <a:buFont typeface="Arial" panose="020B0604020202020204" pitchFamily="34" charset="0"/>
              <a:buChar char="•"/>
            </a:pPr>
            <a:r>
              <a:rPr lang="en-GB" sz="1800" dirty="0"/>
              <a:t>Opportunities and options for strengthening those capacities.</a:t>
            </a:r>
          </a:p>
          <a:p>
            <a:pPr marL="342900" indent="-342900">
              <a:lnSpc>
                <a:spcPct val="120000"/>
              </a:lnSpc>
              <a:buFont typeface="Arial" panose="020B0604020202020204" pitchFamily="34" charset="0"/>
              <a:buChar char="•"/>
            </a:pPr>
            <a:r>
              <a:rPr lang="en-ZA" b="1" dirty="0">
                <a:solidFill>
                  <a:srgbClr val="8CFFD6"/>
                </a:solidFill>
              </a:rPr>
              <a:t>Building initial partnerships </a:t>
            </a:r>
            <a:r>
              <a:rPr lang="en-ZA" sz="2100" dirty="0"/>
              <a:t>by starting a dialogue with national players</a:t>
            </a:r>
          </a:p>
          <a:p>
            <a:pPr marL="342900" indent="-342900">
              <a:lnSpc>
                <a:spcPct val="120000"/>
              </a:lnSpc>
              <a:buFont typeface="Arial" panose="020B0604020202020204" pitchFamily="34" charset="0"/>
              <a:buChar char="•"/>
            </a:pPr>
            <a:r>
              <a:rPr lang="en-ZA" dirty="0"/>
              <a:t>Clarifying the </a:t>
            </a:r>
            <a:r>
              <a:rPr lang="en-ZA" b="1" dirty="0">
                <a:solidFill>
                  <a:srgbClr val="8CFFD6"/>
                </a:solidFill>
              </a:rPr>
              <a:t>purpose</a:t>
            </a:r>
            <a:r>
              <a:rPr lang="en-ZA" dirty="0"/>
              <a:t>  of the MESA</a:t>
            </a:r>
          </a:p>
          <a:p>
            <a:pPr marL="342900" indent="-342900">
              <a:lnSpc>
                <a:spcPct val="120000"/>
              </a:lnSpc>
              <a:buFont typeface="Arial" panose="020B0604020202020204" pitchFamily="34" charset="0"/>
              <a:buChar char="•"/>
            </a:pPr>
            <a:r>
              <a:rPr lang="en-ZA" dirty="0"/>
              <a:t>Developing a </a:t>
            </a:r>
            <a:r>
              <a:rPr lang="en-ZA" b="1" dirty="0">
                <a:solidFill>
                  <a:srgbClr val="8CFFD6"/>
                </a:solidFill>
              </a:rPr>
              <a:t>roadmap</a:t>
            </a:r>
            <a:r>
              <a:rPr lang="en-ZA" dirty="0"/>
              <a:t> for the MESA</a:t>
            </a:r>
          </a:p>
          <a:p>
            <a:pPr marL="685800" lvl="3" indent="-342900">
              <a:lnSpc>
                <a:spcPct val="120000"/>
              </a:lnSpc>
              <a:buFont typeface="Courier New"/>
              <a:buChar char="o"/>
            </a:pPr>
            <a:endParaRPr lang="en-ZA" dirty="0"/>
          </a:p>
          <a:p>
            <a:pPr marL="342900" indent="-342900">
              <a:buFont typeface="Arial" panose="020B0604020202020204" pitchFamily="34" charset="0"/>
              <a:buChar char="•"/>
            </a:pPr>
            <a:endParaRPr lang="en-ZA" dirty="0"/>
          </a:p>
          <a:p>
            <a:endParaRPr lang="en-GB" dirty="0"/>
          </a:p>
        </p:txBody>
      </p:sp>
    </p:spTree>
    <p:extLst>
      <p:ext uri="{BB962C8B-B14F-4D97-AF65-F5344CB8AC3E}">
        <p14:creationId xmlns:p14="http://schemas.microsoft.com/office/powerpoint/2010/main" val="325541781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0408-A642-6F49-A8FD-83BC6B7C60D7}"/>
              </a:ext>
            </a:extLst>
          </p:cNvPr>
          <p:cNvSpPr>
            <a:spLocks noGrp="1"/>
          </p:cNvSpPr>
          <p:nvPr>
            <p:ph type="title"/>
          </p:nvPr>
        </p:nvSpPr>
        <p:spPr>
          <a:xfrm>
            <a:off x="824501" y="2417289"/>
            <a:ext cx="2309224" cy="2207141"/>
          </a:xfrm>
        </p:spPr>
        <p:txBody>
          <a:bodyPr lIns="45719" tIns="45720" rIns="45719" bIns="45720" anchor="t">
            <a:noAutofit/>
          </a:bodyPr>
          <a:lstStyle/>
          <a:p>
            <a:r>
              <a:rPr lang="en-GB" sz="2800" dirty="0"/>
              <a:t>2 Coming to a common understanding on the MESA</a:t>
            </a:r>
          </a:p>
        </p:txBody>
      </p:sp>
      <p:pic>
        <p:nvPicPr>
          <p:cNvPr id="5" name="Picture 5">
            <a:extLst>
              <a:ext uri="{FF2B5EF4-FFF2-40B4-BE49-F238E27FC236}">
                <a16:creationId xmlns:a16="http://schemas.microsoft.com/office/drawing/2014/main" id="{D61D8F43-6117-F638-13E9-30387AE054D2}"/>
              </a:ext>
            </a:extLst>
          </p:cNvPr>
          <p:cNvPicPr>
            <a:picLocks noChangeAspect="1"/>
          </p:cNvPicPr>
          <p:nvPr/>
        </p:nvPicPr>
        <p:blipFill>
          <a:blip r:embed="rId2"/>
          <a:stretch>
            <a:fillRect/>
          </a:stretch>
        </p:blipFill>
        <p:spPr>
          <a:xfrm>
            <a:off x="3514724" y="908265"/>
            <a:ext cx="7852775" cy="5178210"/>
          </a:xfrm>
          <a:prstGeom prst="rect">
            <a:avLst/>
          </a:prstGeom>
        </p:spPr>
      </p:pic>
    </p:spTree>
    <p:extLst>
      <p:ext uri="{BB962C8B-B14F-4D97-AF65-F5344CB8AC3E}">
        <p14:creationId xmlns:p14="http://schemas.microsoft.com/office/powerpoint/2010/main" val="12399377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E4F0-7AFD-0D46-983D-87DBDBFFE63B}"/>
              </a:ext>
            </a:extLst>
          </p:cNvPr>
          <p:cNvSpPr>
            <a:spLocks noGrp="1"/>
          </p:cNvSpPr>
          <p:nvPr>
            <p:ph type="title"/>
          </p:nvPr>
        </p:nvSpPr>
        <p:spPr>
          <a:xfrm>
            <a:off x="732692" y="793235"/>
            <a:ext cx="8655050" cy="1399222"/>
          </a:xfrm>
        </p:spPr>
        <p:txBody>
          <a:bodyPr>
            <a:normAutofit fontScale="90000"/>
          </a:bodyPr>
          <a:lstStyle/>
          <a:p>
            <a:r>
              <a:rPr lang="en-GB" dirty="0"/>
              <a:t>3 Formalising the understanding</a:t>
            </a:r>
            <a:br>
              <a:rPr lang="en-ZA" dirty="0"/>
            </a:br>
            <a:endParaRPr lang="en-GB" dirty="0"/>
          </a:p>
        </p:txBody>
      </p:sp>
      <p:sp>
        <p:nvSpPr>
          <p:cNvPr id="3" name="Content Placeholder 2">
            <a:extLst>
              <a:ext uri="{FF2B5EF4-FFF2-40B4-BE49-F238E27FC236}">
                <a16:creationId xmlns:a16="http://schemas.microsoft.com/office/drawing/2014/main" id="{8CF2D42D-2591-0E46-BB20-9626D8ED5181}"/>
              </a:ext>
            </a:extLst>
          </p:cNvPr>
          <p:cNvSpPr>
            <a:spLocks noGrp="1"/>
          </p:cNvSpPr>
          <p:nvPr>
            <p:ph type="body" sz="quarter" idx="10"/>
          </p:nvPr>
        </p:nvSpPr>
        <p:spPr>
          <a:xfrm>
            <a:off x="732692" y="1970089"/>
            <a:ext cx="10236200" cy="1230312"/>
          </a:xfrm>
        </p:spPr>
        <p:txBody>
          <a:bodyPr lIns="45719" tIns="45720" rIns="45719" bIns="45720" anchor="t">
            <a:normAutofit/>
          </a:bodyPr>
          <a:lstStyle/>
          <a:p>
            <a:pPr marL="342900" indent="-342900">
              <a:buFont typeface="Arial" panose="020B0604020202020204" pitchFamily="34" charset="0"/>
              <a:buChar char="•"/>
            </a:pPr>
            <a:r>
              <a:rPr lang="en-GB" sz="2200" dirty="0"/>
              <a:t>Agreeing the plan/terms of reference for what needs to be done</a:t>
            </a:r>
          </a:p>
          <a:p>
            <a:pPr marL="342900" indent="-342900">
              <a:buFont typeface="Arial" panose="020B0604020202020204" pitchFamily="34" charset="0"/>
              <a:buChar char="•"/>
            </a:pPr>
            <a:r>
              <a:rPr lang="en-GB" sz="2200" dirty="0"/>
              <a:t>Signing an agreement</a:t>
            </a:r>
          </a:p>
          <a:p>
            <a:pPr marL="342900" indent="-342900">
              <a:buFont typeface="Arial" panose="020B0604020202020204" pitchFamily="34" charset="0"/>
              <a:buChar char="•"/>
            </a:pPr>
            <a:endParaRPr lang="en-GB" sz="2200" dirty="0"/>
          </a:p>
          <a:p>
            <a:endParaRPr lang="en-GB" dirty="0"/>
          </a:p>
        </p:txBody>
      </p:sp>
      <p:sp>
        <p:nvSpPr>
          <p:cNvPr id="6" name="Content Placeholder 2">
            <a:extLst>
              <a:ext uri="{FF2B5EF4-FFF2-40B4-BE49-F238E27FC236}">
                <a16:creationId xmlns:a16="http://schemas.microsoft.com/office/drawing/2014/main" id="{70A18C99-3B75-6643-9F50-F18841B4A0FF}"/>
              </a:ext>
            </a:extLst>
          </p:cNvPr>
          <p:cNvSpPr txBox="1">
            <a:spLocks/>
          </p:cNvSpPr>
          <p:nvPr/>
        </p:nvSpPr>
        <p:spPr>
          <a:xfrm>
            <a:off x="427892" y="4235722"/>
            <a:ext cx="10515600" cy="21719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E3047"/>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2E3047"/>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2E3047"/>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2E3047"/>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2E3047"/>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GB" sz="2200" dirty="0">
                <a:solidFill>
                  <a:schemeClr val="bg1"/>
                </a:solidFill>
              </a:rPr>
              <a:t>Which stakeholders are the official clients of the MESA?</a:t>
            </a:r>
          </a:p>
          <a:p>
            <a:pPr marL="800100" lvl="1" indent="-342900">
              <a:buFont typeface="Arial" panose="020B0604020202020204" pitchFamily="34" charset="0"/>
              <a:buChar char="•"/>
            </a:pPr>
            <a:r>
              <a:rPr lang="en-GB" sz="2200" dirty="0">
                <a:solidFill>
                  <a:schemeClr val="bg1"/>
                </a:solidFill>
              </a:rPr>
              <a:t>Which stakeholders have the power to facilitate or block the process?</a:t>
            </a:r>
          </a:p>
          <a:p>
            <a:pPr marL="800100" lvl="1" indent="-342900">
              <a:buFont typeface="Arial" panose="020B0604020202020204" pitchFamily="34" charset="0"/>
              <a:buChar char="•"/>
            </a:pPr>
            <a:r>
              <a:rPr lang="en-GB" sz="2200" dirty="0">
                <a:solidFill>
                  <a:schemeClr val="bg1"/>
                </a:solidFill>
              </a:rPr>
              <a:t>Which stakeholders are most actively involved in the MESA process?</a:t>
            </a:r>
          </a:p>
          <a:p>
            <a:pPr marL="800100" lvl="1" indent="-342900">
              <a:buFont typeface="Arial" panose="020B0604020202020204" pitchFamily="34" charset="0"/>
              <a:buChar char="•"/>
            </a:pPr>
            <a:r>
              <a:rPr lang="en-GB" sz="2200" dirty="0">
                <a:solidFill>
                  <a:schemeClr val="bg1"/>
                </a:solidFill>
              </a:rPr>
              <a:t>Which stakeholders will be the end-users of the diagnosis?</a:t>
            </a:r>
          </a:p>
          <a:p>
            <a:pPr marL="800100" lvl="1" indent="-342900">
              <a:buFont typeface="Arial" panose="020B0604020202020204" pitchFamily="34" charset="0"/>
              <a:buChar char="•"/>
            </a:pPr>
            <a:r>
              <a:rPr lang="en-GB" sz="2200" dirty="0">
                <a:solidFill>
                  <a:schemeClr val="bg1"/>
                </a:solidFill>
              </a:rPr>
              <a:t> Who are M&amp;E champions?</a:t>
            </a:r>
          </a:p>
          <a:p>
            <a:endParaRPr lang="en-GB" dirty="0">
              <a:solidFill>
                <a:schemeClr val="bg1"/>
              </a:solidFill>
            </a:endParaRPr>
          </a:p>
          <a:p>
            <a:endParaRPr lang="en-GB" dirty="0">
              <a:solidFill>
                <a:schemeClr val="bg1"/>
              </a:solidFill>
            </a:endParaRPr>
          </a:p>
        </p:txBody>
      </p:sp>
      <p:sp>
        <p:nvSpPr>
          <p:cNvPr id="7" name="Title 1">
            <a:extLst>
              <a:ext uri="{FF2B5EF4-FFF2-40B4-BE49-F238E27FC236}">
                <a16:creationId xmlns:a16="http://schemas.microsoft.com/office/drawing/2014/main" id="{B6F82519-44D9-4448-8473-95D67D2B8962}"/>
              </a:ext>
            </a:extLst>
          </p:cNvPr>
          <p:cNvSpPr txBox="1">
            <a:spLocks/>
          </p:cNvSpPr>
          <p:nvPr/>
        </p:nvSpPr>
        <p:spPr>
          <a:xfrm>
            <a:off x="732692" y="3326207"/>
            <a:ext cx="10515600" cy="8540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rgbClr val="202332"/>
                </a:solidFill>
                <a:latin typeface="Segoe UI" panose="020B0502040204020203" pitchFamily="34" charset="0"/>
                <a:ea typeface="+mj-ea"/>
                <a:cs typeface="Segoe UI" panose="020B0502040204020203" pitchFamily="34" charset="0"/>
              </a:defRPr>
            </a:lvl1pPr>
          </a:lstStyle>
          <a:p>
            <a:r>
              <a:rPr lang="en-GB" dirty="0">
                <a:solidFill>
                  <a:schemeClr val="bg1"/>
                </a:solidFill>
              </a:rPr>
              <a:t>4 Identifying the stakeholders</a:t>
            </a:r>
          </a:p>
          <a:p>
            <a:endParaRPr lang="en-GB" dirty="0">
              <a:solidFill>
                <a:schemeClr val="bg1"/>
              </a:solidFill>
            </a:endParaRPr>
          </a:p>
        </p:txBody>
      </p:sp>
    </p:spTree>
    <p:extLst>
      <p:ext uri="{BB962C8B-B14F-4D97-AF65-F5344CB8AC3E}">
        <p14:creationId xmlns:p14="http://schemas.microsoft.com/office/powerpoint/2010/main" val="70182988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5905-B8EF-084D-B177-DDB9BCAF244B}"/>
              </a:ext>
            </a:extLst>
          </p:cNvPr>
          <p:cNvSpPr>
            <a:spLocks noGrp="1"/>
          </p:cNvSpPr>
          <p:nvPr>
            <p:ph type="title"/>
          </p:nvPr>
        </p:nvSpPr>
        <p:spPr>
          <a:xfrm>
            <a:off x="831849" y="647700"/>
            <a:ext cx="9709151" cy="1201856"/>
          </a:xfrm>
        </p:spPr>
        <p:txBody>
          <a:bodyPr>
            <a:noAutofit/>
          </a:bodyPr>
          <a:lstStyle/>
          <a:p>
            <a:r>
              <a:rPr lang="en-GB" sz="4000" dirty="0"/>
              <a:t>5 Establishing structures to increase and embed country ownership</a:t>
            </a:r>
          </a:p>
        </p:txBody>
      </p:sp>
      <p:sp>
        <p:nvSpPr>
          <p:cNvPr id="3" name="Content Placeholder 2">
            <a:extLst>
              <a:ext uri="{FF2B5EF4-FFF2-40B4-BE49-F238E27FC236}">
                <a16:creationId xmlns:a16="http://schemas.microsoft.com/office/drawing/2014/main" id="{81365E3E-96B9-7946-9AB5-5C68F48CE384}"/>
              </a:ext>
            </a:extLst>
          </p:cNvPr>
          <p:cNvSpPr>
            <a:spLocks noGrp="1"/>
          </p:cNvSpPr>
          <p:nvPr>
            <p:ph type="body" sz="quarter" idx="10"/>
          </p:nvPr>
        </p:nvSpPr>
        <p:spPr/>
        <p:txBody>
          <a:bodyPr lIns="45719" tIns="45720" rIns="45719" bIns="45720" anchor="t">
            <a:noAutofit/>
          </a:bodyPr>
          <a:lstStyle/>
          <a:p>
            <a:pPr marL="342900" indent="-342900">
              <a:buFont typeface="Arial" panose="020B0604020202020204" pitchFamily="34" charset="0"/>
              <a:buChar char="•"/>
            </a:pPr>
            <a:r>
              <a:rPr lang="en-GB" sz="2400" b="1" dirty="0">
                <a:solidFill>
                  <a:srgbClr val="8CFFD6"/>
                </a:solidFill>
              </a:rPr>
              <a:t>A local oversight structure</a:t>
            </a:r>
            <a:r>
              <a:rPr lang="en-GB" sz="2400" dirty="0"/>
              <a:t>(s) to oversee the MESA process</a:t>
            </a:r>
            <a:r>
              <a:rPr lang="en-ZA" sz="2400" dirty="0"/>
              <a:t>  </a:t>
            </a:r>
            <a:r>
              <a:rPr lang="en-ZA" sz="2400" dirty="0">
                <a:solidFill>
                  <a:srgbClr val="8CFFD6"/>
                </a:solidFill>
              </a:rPr>
              <a:t>(e</a:t>
            </a:r>
            <a:r>
              <a:rPr lang="en-GB" sz="2400" b="1" dirty="0" err="1">
                <a:solidFill>
                  <a:srgbClr val="8CFFD6"/>
                </a:solidFill>
              </a:rPr>
              <a:t>xisting</a:t>
            </a:r>
            <a:r>
              <a:rPr lang="en-GB" sz="2400" b="1" dirty="0">
                <a:solidFill>
                  <a:srgbClr val="8CFFD6"/>
                </a:solidFill>
              </a:rPr>
              <a:t> or new structure)</a:t>
            </a:r>
            <a:r>
              <a:rPr lang="en-ZA" sz="2400" dirty="0">
                <a:solidFill>
                  <a:srgbClr val="8CFFD6"/>
                </a:solidFill>
              </a:rPr>
              <a:t> </a:t>
            </a:r>
          </a:p>
          <a:p>
            <a:pPr marL="342900" lvl="1" indent="-342900">
              <a:buFont typeface="Arial" panose="020B0604020202020204" pitchFamily="34" charset="0"/>
              <a:buChar char="•"/>
            </a:pPr>
            <a:r>
              <a:rPr lang="en-GB" sz="2400" dirty="0"/>
              <a:t>Advisable to have two levels of structures: </a:t>
            </a:r>
            <a:r>
              <a:rPr lang="en-GB" sz="2400" b="1" dirty="0">
                <a:solidFill>
                  <a:srgbClr val="8CFFD6"/>
                </a:solidFill>
              </a:rPr>
              <a:t>technical</a:t>
            </a:r>
            <a:r>
              <a:rPr lang="en-GB" sz="2400" dirty="0"/>
              <a:t> and </a:t>
            </a:r>
            <a:r>
              <a:rPr lang="en-GB" sz="2400" b="1" dirty="0">
                <a:solidFill>
                  <a:srgbClr val="8CFFD6"/>
                </a:solidFill>
              </a:rPr>
              <a:t>institutional/political</a:t>
            </a:r>
            <a:r>
              <a:rPr lang="en-GB" sz="2400" dirty="0">
                <a:solidFill>
                  <a:srgbClr val="8CFFD6"/>
                </a:solidFill>
              </a:rPr>
              <a:t>.</a:t>
            </a:r>
            <a:endParaRPr lang="en-ZA" sz="2400" dirty="0">
              <a:solidFill>
                <a:srgbClr val="8CFFD6"/>
              </a:solidFill>
            </a:endParaRPr>
          </a:p>
          <a:p>
            <a:pPr lvl="5">
              <a:buFont typeface="Arial" panose="020B0604020202020204" pitchFamily="34" charset="0"/>
              <a:buChar char="•"/>
            </a:pPr>
            <a:r>
              <a:rPr lang="en-GB" sz="2400" dirty="0">
                <a:solidFill>
                  <a:schemeClr val="accent5">
                    <a:lumMod val="60000"/>
                    <a:lumOff val="40000"/>
                  </a:schemeClr>
                </a:solidFill>
              </a:rPr>
              <a:t>Example: CLEAR FA in Madagascar:</a:t>
            </a:r>
          </a:p>
          <a:p>
            <a:pPr lvl="5">
              <a:buFont typeface="Courier New" panose="020B0604020202020204" pitchFamily="34" charset="0"/>
              <a:buChar char="o"/>
            </a:pPr>
            <a:r>
              <a:rPr lang="en-GB" sz="2400" dirty="0">
                <a:solidFill>
                  <a:schemeClr val="accent5">
                    <a:lumMod val="60000"/>
                    <a:lumOff val="40000"/>
                  </a:schemeClr>
                </a:solidFill>
              </a:rPr>
              <a:t>a National Steering Committee (Government +Parliament led)</a:t>
            </a:r>
          </a:p>
          <a:p>
            <a:pPr lvl="5">
              <a:buFont typeface="Courier New" panose="020B0604020202020204" pitchFamily="34" charset="0"/>
              <a:buChar char="o"/>
            </a:pPr>
            <a:r>
              <a:rPr lang="en-GB" sz="2400" dirty="0">
                <a:solidFill>
                  <a:schemeClr val="accent5">
                    <a:lumMod val="60000"/>
                    <a:lumOff val="40000"/>
                  </a:schemeClr>
                </a:solidFill>
              </a:rPr>
              <a:t>a Technical Committee  </a:t>
            </a:r>
          </a:p>
          <a:p>
            <a:pPr marL="342900" indent="-342900">
              <a:buFont typeface="Arial" panose="020B0604020202020204" pitchFamily="34" charset="0"/>
              <a:buChar char="•"/>
            </a:pPr>
            <a:r>
              <a:rPr lang="en-GB" sz="2400" dirty="0"/>
              <a:t>Agree objectives and functions of the structures.</a:t>
            </a:r>
          </a:p>
          <a:p>
            <a:pPr marL="342900" indent="-342900">
              <a:buFont typeface="Arial" panose="020B0604020202020204" pitchFamily="34" charset="0"/>
              <a:buChar char="•"/>
            </a:pPr>
            <a:r>
              <a:rPr lang="en-GB" sz="2400" dirty="0"/>
              <a:t>Inception report</a:t>
            </a:r>
          </a:p>
          <a:p>
            <a:pPr marL="342900" indent="-342900">
              <a:buFont typeface="Arial" panose="020B0604020202020204" pitchFamily="34" charset="0"/>
              <a:buChar char="•"/>
            </a:pPr>
            <a:endParaRPr lang="en-GB" dirty="0"/>
          </a:p>
          <a:p>
            <a:pPr marL="800100" lvl="1" indent="-342900">
              <a:buFont typeface="Arial" panose="020B0604020202020204" pitchFamily="34" charset="0"/>
              <a:buChar char="•"/>
            </a:pPr>
            <a:endParaRPr lang="en-GB" sz="1800" dirty="0"/>
          </a:p>
        </p:txBody>
      </p:sp>
    </p:spTree>
    <p:extLst>
      <p:ext uri="{BB962C8B-B14F-4D97-AF65-F5344CB8AC3E}">
        <p14:creationId xmlns:p14="http://schemas.microsoft.com/office/powerpoint/2010/main" val="106113082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F5FC-319B-0BF6-342C-9E17DCC95BD9}"/>
              </a:ext>
            </a:extLst>
          </p:cNvPr>
          <p:cNvSpPr>
            <a:spLocks noGrp="1"/>
          </p:cNvSpPr>
          <p:nvPr>
            <p:ph type="title"/>
          </p:nvPr>
        </p:nvSpPr>
        <p:spPr>
          <a:xfrm>
            <a:off x="831849" y="571500"/>
            <a:ext cx="7303965" cy="562418"/>
          </a:xfrm>
          <a:ln>
            <a:noFill/>
          </a:ln>
        </p:spPr>
        <p:txBody>
          <a:bodyPr>
            <a:normAutofit fontScale="90000"/>
          </a:bodyPr>
          <a:lstStyle/>
          <a:p>
            <a:r>
              <a:rPr lang="en-GB" dirty="0">
                <a:latin typeface="Segoe UI"/>
                <a:cs typeface="Segoe UI"/>
              </a:rPr>
              <a:t>6 Establishing the team</a:t>
            </a:r>
            <a:endParaRPr lang="en-US" dirty="0">
              <a:latin typeface="Segoe UI"/>
              <a:cs typeface="Segoe UI"/>
            </a:endParaRPr>
          </a:p>
        </p:txBody>
      </p:sp>
      <p:sp>
        <p:nvSpPr>
          <p:cNvPr id="3" name="Content Placeholder 2">
            <a:extLst>
              <a:ext uri="{FF2B5EF4-FFF2-40B4-BE49-F238E27FC236}">
                <a16:creationId xmlns:a16="http://schemas.microsoft.com/office/drawing/2014/main" id="{C9E56BCA-EA96-699B-17DF-2B345F8D7815}"/>
              </a:ext>
            </a:extLst>
          </p:cNvPr>
          <p:cNvSpPr>
            <a:spLocks noGrp="1"/>
          </p:cNvSpPr>
          <p:nvPr>
            <p:ph type="body" sz="quarter" idx="10"/>
          </p:nvPr>
        </p:nvSpPr>
        <p:spPr>
          <a:xfrm>
            <a:off x="908050" y="1431777"/>
            <a:ext cx="3254375" cy="4387997"/>
          </a:xfrm>
          <a:solidFill>
            <a:schemeClr val="accent6">
              <a:lumMod val="20000"/>
              <a:lumOff val="80000"/>
            </a:schemeClr>
          </a:solidFill>
        </p:spPr>
        <p:txBody>
          <a:bodyPr vert="horz" lIns="91440" tIns="45720" rIns="91440" bIns="45720" rtlCol="0" anchor="t">
            <a:normAutofit fontScale="70000" lnSpcReduction="20000"/>
          </a:bodyPr>
          <a:lstStyle/>
          <a:p>
            <a:pPr marL="342900" indent="-342900">
              <a:buChar char="•"/>
            </a:pPr>
            <a:r>
              <a:rPr lang="en-GB" b="1" dirty="0">
                <a:solidFill>
                  <a:srgbClr val="001391"/>
                </a:solidFill>
                <a:latin typeface="Segoe UI"/>
                <a:cs typeface="Segoe UI"/>
              </a:rPr>
              <a:t>Internal Team</a:t>
            </a:r>
            <a:r>
              <a:rPr lang="en-GB" dirty="0">
                <a:solidFill>
                  <a:srgbClr val="001391"/>
                </a:solidFill>
                <a:latin typeface="Segoe UI"/>
                <a:cs typeface="Segoe UI"/>
              </a:rPr>
              <a:t> (these are people who work within the government e.g. staff from the institution that provides coordination and oversight of M&amp;E system)</a:t>
            </a:r>
            <a:endParaRPr lang="en-GB" dirty="0">
              <a:solidFill>
                <a:srgbClr val="001391"/>
              </a:solidFill>
            </a:endParaRPr>
          </a:p>
          <a:p>
            <a:pPr marL="342900" indent="-342900">
              <a:buChar char="•"/>
            </a:pPr>
            <a:r>
              <a:rPr lang="en-GB" dirty="0">
                <a:solidFill>
                  <a:srgbClr val="001391"/>
                </a:solidFill>
                <a:latin typeface="Segoe UI"/>
                <a:cs typeface="Segoe UI"/>
              </a:rPr>
              <a:t>Brings the benefit of being familiar with government M&amp;E system and its history, and are invested in the results of the system, thereby increasing the likelihood of learning about the system</a:t>
            </a:r>
            <a:endParaRPr lang="en-GB" dirty="0">
              <a:solidFill>
                <a:srgbClr val="001391"/>
              </a:solidFill>
            </a:endParaRPr>
          </a:p>
          <a:p>
            <a:endParaRPr lang="en-GB" dirty="0">
              <a:solidFill>
                <a:srgbClr val="001391"/>
              </a:solidFill>
            </a:endParaRPr>
          </a:p>
        </p:txBody>
      </p:sp>
      <p:sp>
        <p:nvSpPr>
          <p:cNvPr id="4" name="TextBox 3">
            <a:extLst>
              <a:ext uri="{FF2B5EF4-FFF2-40B4-BE49-F238E27FC236}">
                <a16:creationId xmlns:a16="http://schemas.microsoft.com/office/drawing/2014/main" id="{DDCDA25E-2051-A410-AD4A-9928558EF543}"/>
              </a:ext>
            </a:extLst>
          </p:cNvPr>
          <p:cNvSpPr txBox="1"/>
          <p:nvPr/>
        </p:nvSpPr>
        <p:spPr>
          <a:xfrm>
            <a:off x="4292575" y="1415754"/>
            <a:ext cx="3769360" cy="31700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b="1" dirty="0">
                <a:solidFill>
                  <a:srgbClr val="001391"/>
                </a:solidFill>
                <a:latin typeface="Segoe UI"/>
                <a:cs typeface="Segoe UI"/>
              </a:rPr>
              <a:t>External Team</a:t>
            </a:r>
            <a:r>
              <a:rPr lang="en-GB" sz="2000" dirty="0">
                <a:solidFill>
                  <a:srgbClr val="001391"/>
                </a:solidFill>
                <a:latin typeface="Segoe UI"/>
                <a:cs typeface="Segoe UI"/>
              </a:rPr>
              <a:t> (people not employed by government)</a:t>
            </a:r>
            <a:endParaRPr lang="en-US" sz="2000" dirty="0">
              <a:solidFill>
                <a:srgbClr val="001391"/>
              </a:solidFill>
              <a:latin typeface="Segoe UI"/>
              <a:cs typeface="Segoe UI"/>
            </a:endParaRPr>
          </a:p>
          <a:p>
            <a:pPr marL="285750" indent="-285750">
              <a:buFont typeface="Arial"/>
              <a:buChar char="•"/>
            </a:pPr>
            <a:r>
              <a:rPr lang="en-GB" sz="2000" dirty="0">
                <a:solidFill>
                  <a:srgbClr val="001391"/>
                </a:solidFill>
                <a:latin typeface="Segoe UI"/>
                <a:cs typeface="Segoe UI"/>
              </a:rPr>
              <a:t>Can also be from outside the country, where local consultancies may be scarce or not have the skills</a:t>
            </a:r>
          </a:p>
          <a:p>
            <a:pPr marL="285750" indent="-285750">
              <a:buFont typeface="Arial"/>
              <a:buChar char="•"/>
            </a:pPr>
            <a:r>
              <a:rPr lang="en-GB" sz="2000" dirty="0">
                <a:solidFill>
                  <a:srgbClr val="001391"/>
                </a:solidFill>
                <a:latin typeface="Segoe UI"/>
                <a:cs typeface="Segoe UI"/>
              </a:rPr>
              <a:t>External evaluators from outside the country may be hired for transparency, and impartiality</a:t>
            </a:r>
          </a:p>
        </p:txBody>
      </p:sp>
      <p:sp>
        <p:nvSpPr>
          <p:cNvPr id="5" name="TextBox 4">
            <a:extLst>
              <a:ext uri="{FF2B5EF4-FFF2-40B4-BE49-F238E27FC236}">
                <a16:creationId xmlns:a16="http://schemas.microsoft.com/office/drawing/2014/main" id="{053AC902-6239-C672-D9CA-87CA68740D6F}"/>
              </a:ext>
            </a:extLst>
          </p:cNvPr>
          <p:cNvSpPr txBox="1"/>
          <p:nvPr/>
        </p:nvSpPr>
        <p:spPr>
          <a:xfrm>
            <a:off x="8192086" y="1431778"/>
            <a:ext cx="3769360" cy="3170099"/>
          </a:xfrm>
          <a:prstGeom prst="rect">
            <a:avLst/>
          </a:prstGeom>
          <a:solidFill>
            <a:srgbClr val="8CFFD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b="1" dirty="0">
                <a:solidFill>
                  <a:srgbClr val="001391"/>
                </a:solidFill>
                <a:latin typeface="Segoe UI"/>
                <a:cs typeface="Segoe UI"/>
              </a:rPr>
              <a:t>Joint Team</a:t>
            </a:r>
            <a:r>
              <a:rPr lang="en-GB" sz="2000" dirty="0">
                <a:solidFill>
                  <a:srgbClr val="001391"/>
                </a:solidFill>
                <a:latin typeface="Segoe UI"/>
                <a:cs typeface="Segoe UI"/>
              </a:rPr>
              <a:t> (involves both internal and external staff working together)</a:t>
            </a:r>
          </a:p>
          <a:p>
            <a:pPr marL="285750" indent="-285750">
              <a:buFont typeface="Arial"/>
              <a:buChar char="•"/>
            </a:pPr>
            <a:r>
              <a:rPr lang="en-GB" sz="2000" dirty="0">
                <a:solidFill>
                  <a:srgbClr val="001391"/>
                </a:solidFill>
                <a:latin typeface="Segoe UI"/>
                <a:cs typeface="Segoe UI"/>
              </a:rPr>
              <a:t>The advantage is that there both internal and external staff can complement and substitute skills set</a:t>
            </a:r>
          </a:p>
          <a:p>
            <a:pPr marL="285750" indent="-285750">
              <a:buFont typeface="Arial"/>
              <a:buChar char="•"/>
            </a:pPr>
            <a:r>
              <a:rPr lang="en-GB" sz="2000" dirty="0">
                <a:solidFill>
                  <a:srgbClr val="001391"/>
                </a:solidFill>
                <a:latin typeface="Segoe UI"/>
                <a:cs typeface="Segoe UI"/>
              </a:rPr>
              <a:t>Coaching, and just-in-time technical advice can also happen</a:t>
            </a:r>
          </a:p>
        </p:txBody>
      </p:sp>
      <p:sp>
        <p:nvSpPr>
          <p:cNvPr id="6" name="TextBox 5">
            <a:extLst>
              <a:ext uri="{FF2B5EF4-FFF2-40B4-BE49-F238E27FC236}">
                <a16:creationId xmlns:a16="http://schemas.microsoft.com/office/drawing/2014/main" id="{08DDA148-4C0B-8161-2B0E-3C4E8B0D6AFC}"/>
              </a:ext>
            </a:extLst>
          </p:cNvPr>
          <p:cNvSpPr txBox="1"/>
          <p:nvPr/>
        </p:nvSpPr>
        <p:spPr>
          <a:xfrm>
            <a:off x="4633673" y="4899737"/>
            <a:ext cx="623514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latin typeface="Segoe UI"/>
                <a:cs typeface="Segoe UI"/>
              </a:rPr>
              <a:t>Terms for Reference</a:t>
            </a:r>
            <a:r>
              <a:rPr lang="en-GB" sz="2000" dirty="0">
                <a:solidFill>
                  <a:schemeClr val="bg1"/>
                </a:solidFill>
                <a:latin typeface="Segoe UI"/>
                <a:cs typeface="Segoe UI"/>
              </a:rPr>
              <a:t> for each team need to be developed with clearly stated timelines, responsibilities. </a:t>
            </a:r>
            <a:endParaRPr lang="en-US" dirty="0">
              <a:solidFill>
                <a:schemeClr val="bg1"/>
              </a:solidFill>
              <a:cs typeface="Calibri" panose="020F0502020204030204"/>
            </a:endParaRPr>
          </a:p>
        </p:txBody>
      </p:sp>
    </p:spTree>
    <p:extLst>
      <p:ext uri="{BB962C8B-B14F-4D97-AF65-F5344CB8AC3E}">
        <p14:creationId xmlns:p14="http://schemas.microsoft.com/office/powerpoint/2010/main" val="180081767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rmAutofit/>
          </a:bodyPr>
          <a:lstStyle/>
          <a:p>
            <a:r>
              <a:rPr lang="en-GB" dirty="0"/>
              <a:t>Approach</a:t>
            </a:r>
            <a:endParaRPr lang="en-US"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849352"/>
            <a:ext cx="10131524" cy="4560874"/>
          </a:xfrm>
        </p:spPr>
        <p:txBody>
          <a:bodyPr lIns="45719" tIns="45720" rIns="45719" bIns="45720" anchor="t">
            <a:normAutofit fontScale="92500"/>
          </a:bodyPr>
          <a:lstStyle/>
          <a:p>
            <a:pPr>
              <a:lnSpc>
                <a:spcPct val="110000"/>
              </a:lnSpc>
            </a:pPr>
            <a:r>
              <a:rPr lang="en-GB" dirty="0"/>
              <a:t>•</a:t>
            </a:r>
            <a:r>
              <a:rPr lang="en-GB" b="1" dirty="0">
                <a:solidFill>
                  <a:srgbClr val="8CFFD6"/>
                </a:solidFill>
              </a:rPr>
              <a:t>Research process </a:t>
            </a:r>
            <a:r>
              <a:rPr lang="en-GB" dirty="0"/>
              <a:t>to diagnose the situation of M&amp;E in the country and identify areas which would make sense to </a:t>
            </a:r>
            <a:r>
              <a:rPr lang="en-GB" b="1" dirty="0">
                <a:solidFill>
                  <a:srgbClr val="8CFFD6"/>
                </a:solidFill>
              </a:rPr>
              <a:t>focus capacity strengthening </a:t>
            </a:r>
            <a:r>
              <a:rPr lang="en-GB" dirty="0"/>
              <a:t>efforts, building collective agreement of stakeholders in the process</a:t>
            </a:r>
            <a:endParaRPr lang="en-US" dirty="0"/>
          </a:p>
          <a:p>
            <a:pPr>
              <a:lnSpc>
                <a:spcPct val="110000"/>
              </a:lnSpc>
            </a:pPr>
            <a:r>
              <a:rPr lang="en-GB" dirty="0"/>
              <a:t>•The MESA is intended to be </a:t>
            </a:r>
            <a:r>
              <a:rPr lang="en-GB" b="1" dirty="0">
                <a:solidFill>
                  <a:srgbClr val="8CFFD6"/>
                </a:solidFill>
              </a:rPr>
              <a:t>flexible</a:t>
            </a:r>
            <a:r>
              <a:rPr lang="en-GB" dirty="0"/>
              <a:t> when applied in different contexts. </a:t>
            </a:r>
          </a:p>
          <a:p>
            <a:pPr>
              <a:lnSpc>
                <a:spcPct val="110000"/>
              </a:lnSpc>
            </a:pPr>
            <a:r>
              <a:rPr lang="en-GB" dirty="0"/>
              <a:t>•The MESA could be used with a view to improving an </a:t>
            </a:r>
            <a:r>
              <a:rPr lang="en-GB" b="1" dirty="0">
                <a:solidFill>
                  <a:srgbClr val="8CFFD6"/>
                </a:solidFill>
              </a:rPr>
              <a:t>entire M&amp;E system or only some elements</a:t>
            </a:r>
            <a:r>
              <a:rPr lang="en-GB" dirty="0">
                <a:solidFill>
                  <a:srgbClr val="8CFFD6"/>
                </a:solidFill>
              </a:rPr>
              <a:t> </a:t>
            </a:r>
            <a:r>
              <a:rPr lang="en-GB" dirty="0"/>
              <a:t>of it; it could also be applied and customized to countries, regions, states, or line ministries. At the heart of each MESA are two overarching questions:</a:t>
            </a:r>
          </a:p>
          <a:p>
            <a:pPr>
              <a:lnSpc>
                <a:spcPct val="110000"/>
              </a:lnSpc>
            </a:pPr>
            <a:r>
              <a:rPr lang="en-GB" dirty="0"/>
              <a:t>•What does the country’s M&amp;E ecosystem already have in place?</a:t>
            </a:r>
          </a:p>
          <a:p>
            <a:pPr>
              <a:lnSpc>
                <a:spcPct val="110000"/>
              </a:lnSpc>
            </a:pPr>
            <a:r>
              <a:rPr lang="en-GB" dirty="0"/>
              <a:t>•Based on good practice, as well as a strong understanding of country needs and preferences, what are the opportunities to further strengthen the M&amp;E ecosystem?</a:t>
            </a:r>
          </a:p>
          <a:p>
            <a:pPr>
              <a:lnSpc>
                <a:spcPct val="110000"/>
              </a:lnSpc>
            </a:pPr>
            <a:endParaRPr lang="en-GB" dirty="0"/>
          </a:p>
        </p:txBody>
      </p:sp>
    </p:spTree>
    <p:extLst>
      <p:ext uri="{BB962C8B-B14F-4D97-AF65-F5344CB8AC3E}">
        <p14:creationId xmlns:p14="http://schemas.microsoft.com/office/powerpoint/2010/main" val="358137749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B1FD-90AB-8A48-B63E-407F5013D295}"/>
              </a:ext>
            </a:extLst>
          </p:cNvPr>
          <p:cNvSpPr>
            <a:spLocks noGrp="1"/>
          </p:cNvSpPr>
          <p:nvPr>
            <p:ph type="title"/>
          </p:nvPr>
        </p:nvSpPr>
        <p:spPr>
          <a:xfrm>
            <a:off x="831849" y="450334"/>
            <a:ext cx="7178675" cy="1399222"/>
          </a:xfrm>
        </p:spPr>
        <p:txBody>
          <a:bodyPr lIns="45719" tIns="45720" rIns="45719" bIns="45720" anchor="t">
            <a:normAutofit/>
          </a:bodyPr>
          <a:lstStyle/>
          <a:p>
            <a:r>
              <a:rPr lang="en-GB" sz="4300" dirty="0"/>
              <a:t>6 Establishing the team</a:t>
            </a:r>
            <a:endParaRPr lang="en-US" sz="4300" dirty="0"/>
          </a:p>
        </p:txBody>
      </p:sp>
      <p:sp>
        <p:nvSpPr>
          <p:cNvPr id="3" name="Content Placeholder 2">
            <a:extLst>
              <a:ext uri="{FF2B5EF4-FFF2-40B4-BE49-F238E27FC236}">
                <a16:creationId xmlns:a16="http://schemas.microsoft.com/office/drawing/2014/main" id="{B105BB5B-A7FC-F644-88B4-E855DE0169E5}"/>
              </a:ext>
            </a:extLst>
          </p:cNvPr>
          <p:cNvSpPr>
            <a:spLocks noGrp="1"/>
          </p:cNvSpPr>
          <p:nvPr>
            <p:ph type="body" sz="quarter" idx="10"/>
          </p:nvPr>
        </p:nvSpPr>
        <p:spPr>
          <a:xfrm>
            <a:off x="6620934" y="1989138"/>
            <a:ext cx="5286375" cy="4011612"/>
          </a:xfrm>
        </p:spPr>
        <p:txBody>
          <a:bodyPr lIns="45719" tIns="45720" rIns="45719" bIns="45720" anchor="t">
            <a:normAutofit fontScale="92500" lnSpcReduction="10000"/>
          </a:bodyPr>
          <a:lstStyle/>
          <a:p>
            <a:r>
              <a:rPr lang="en-GB" b="1" dirty="0"/>
              <a:t>Madagascar</a:t>
            </a:r>
          </a:p>
          <a:p>
            <a:pPr marL="342900" indent="-342900">
              <a:buFont typeface="Arial"/>
              <a:buChar char="•"/>
            </a:pPr>
            <a:r>
              <a:rPr lang="en-GB" dirty="0"/>
              <a:t>Presidency</a:t>
            </a:r>
          </a:p>
          <a:p>
            <a:pPr marL="342900" indent="-342900">
              <a:buFont typeface="Arial"/>
              <a:buChar char="•"/>
            </a:pPr>
            <a:r>
              <a:rPr lang="en-GB" dirty="0"/>
              <a:t>Ministry of Economy of finance</a:t>
            </a:r>
            <a:endParaRPr lang="en-US" dirty="0"/>
          </a:p>
          <a:p>
            <a:pPr marL="342900" indent="-342900">
              <a:buFont typeface="Arial"/>
              <a:buChar char="•"/>
            </a:pPr>
            <a:r>
              <a:rPr lang="en-GB" dirty="0"/>
              <a:t>VOPEs</a:t>
            </a:r>
            <a:endParaRPr lang="en-US" dirty="0"/>
          </a:p>
          <a:p>
            <a:pPr marL="342900" indent="-342900">
              <a:buFont typeface="Arial"/>
              <a:buChar char="•"/>
            </a:pPr>
            <a:r>
              <a:rPr lang="en-GB" dirty="0"/>
              <a:t>Parliament</a:t>
            </a:r>
          </a:p>
          <a:p>
            <a:pPr marL="342900" indent="-342900">
              <a:buFont typeface="Arial"/>
              <a:buChar char="•"/>
            </a:pPr>
            <a:r>
              <a:rPr lang="en-GB" dirty="0"/>
              <a:t>CLEAR Expert + National Consultant</a:t>
            </a:r>
          </a:p>
          <a:p>
            <a:pPr marL="342900" indent="-342900">
              <a:buFont typeface="Arial"/>
              <a:buChar char="•"/>
            </a:pPr>
            <a:r>
              <a:rPr lang="en-GB" dirty="0"/>
              <a:t>UNICEF Country office focal point </a:t>
            </a:r>
          </a:p>
          <a:p>
            <a:pPr marL="342900" indent="-342900">
              <a:buFont typeface="Arial"/>
              <a:buChar char="•"/>
            </a:pPr>
            <a:r>
              <a:rPr lang="en-GB" dirty="0"/>
              <a:t>UNICEF Regional Office focal point</a:t>
            </a:r>
          </a:p>
          <a:p>
            <a:pPr marL="342900" indent="-342900">
              <a:buFont typeface="Arial"/>
              <a:buChar char="•"/>
            </a:pPr>
            <a:r>
              <a:rPr lang="en-GB" dirty="0"/>
              <a:t>UNDP Country focal point</a:t>
            </a:r>
          </a:p>
          <a:p>
            <a:endParaRPr lang="en-GB" dirty="0"/>
          </a:p>
        </p:txBody>
      </p:sp>
      <p:pic>
        <p:nvPicPr>
          <p:cNvPr id="5" name="Picture 4" descr="A group of people in a room&#10;&#10;Description automatically generated with low confidence">
            <a:extLst>
              <a:ext uri="{FF2B5EF4-FFF2-40B4-BE49-F238E27FC236}">
                <a16:creationId xmlns:a16="http://schemas.microsoft.com/office/drawing/2014/main" id="{D4039AC6-936E-3042-80B4-F47B54B00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3" y="1747897"/>
            <a:ext cx="6514311" cy="4132143"/>
          </a:xfrm>
          <a:prstGeom prst="rect">
            <a:avLst/>
          </a:prstGeom>
        </p:spPr>
      </p:pic>
      <p:cxnSp>
        <p:nvCxnSpPr>
          <p:cNvPr id="6" name="Straight Connector 5">
            <a:extLst>
              <a:ext uri="{FF2B5EF4-FFF2-40B4-BE49-F238E27FC236}">
                <a16:creationId xmlns:a16="http://schemas.microsoft.com/office/drawing/2014/main" id="{9C15B336-1FE6-50BA-028A-307BF6C2BC2A}"/>
              </a:ext>
            </a:extLst>
          </p:cNvPr>
          <p:cNvCxnSpPr/>
          <p:nvPr/>
        </p:nvCxnSpPr>
        <p:spPr>
          <a:xfrm>
            <a:off x="6372225" y="1747897"/>
            <a:ext cx="3638550" cy="0"/>
          </a:xfrm>
          <a:prstGeom prst="line">
            <a:avLst/>
          </a:prstGeom>
          <a:noFill/>
          <a:ln w="12700" cap="flat">
            <a:solidFill>
              <a:srgbClr val="8CFFD6"/>
            </a:solidFill>
            <a:prstDash val="solid"/>
            <a:miter lim="8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E6E2C6DA-0994-2779-AF08-4A46EB251180}"/>
              </a:ext>
            </a:extLst>
          </p:cNvPr>
          <p:cNvCxnSpPr/>
          <p:nvPr/>
        </p:nvCxnSpPr>
        <p:spPr>
          <a:xfrm>
            <a:off x="6372225" y="5846762"/>
            <a:ext cx="3638550" cy="0"/>
          </a:xfrm>
          <a:prstGeom prst="line">
            <a:avLst/>
          </a:prstGeom>
          <a:noFill/>
          <a:ln w="12700" cap="flat">
            <a:solidFill>
              <a:srgbClr val="8CFFD6"/>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3119412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ED15-14A9-2B4B-B1B5-502E657E398B}"/>
              </a:ext>
            </a:extLst>
          </p:cNvPr>
          <p:cNvSpPr>
            <a:spLocks noGrp="1"/>
          </p:cNvSpPr>
          <p:nvPr>
            <p:ph type="title"/>
          </p:nvPr>
        </p:nvSpPr>
        <p:spPr/>
        <p:txBody>
          <a:bodyPr lIns="45719" tIns="45720" rIns="45719" bIns="45720" anchor="t">
            <a:normAutofit/>
          </a:bodyPr>
          <a:lstStyle/>
          <a:p>
            <a:r>
              <a:rPr lang="en-GB" sz="4000" dirty="0"/>
              <a:t>7 Building capacity to undertake the MESA</a:t>
            </a:r>
          </a:p>
        </p:txBody>
      </p:sp>
      <p:sp>
        <p:nvSpPr>
          <p:cNvPr id="3" name="Content Placeholder 2">
            <a:extLst>
              <a:ext uri="{FF2B5EF4-FFF2-40B4-BE49-F238E27FC236}">
                <a16:creationId xmlns:a16="http://schemas.microsoft.com/office/drawing/2014/main" id="{AF7E4CB1-A70D-064E-A761-1CEDD18E6DF9}"/>
              </a:ext>
            </a:extLst>
          </p:cNvPr>
          <p:cNvSpPr>
            <a:spLocks noGrp="1"/>
          </p:cNvSpPr>
          <p:nvPr>
            <p:ph type="body" sz="quarter" idx="10"/>
          </p:nvPr>
        </p:nvSpPr>
        <p:spPr>
          <a:xfrm>
            <a:off x="831850" y="1815029"/>
            <a:ext cx="10131425" cy="4592637"/>
          </a:xfrm>
        </p:spPr>
        <p:txBody>
          <a:bodyPr lIns="45719" tIns="45720" rIns="45719" bIns="45720" anchor="t">
            <a:noAutofit/>
          </a:bodyPr>
          <a:lstStyle/>
          <a:p>
            <a:pPr marL="685800" lvl="2" indent="-342900">
              <a:lnSpc>
                <a:spcPct val="100000"/>
              </a:lnSpc>
              <a:buFont typeface="Wingdings"/>
              <a:buChar char="§"/>
            </a:pPr>
            <a:r>
              <a:rPr lang="en-GB" b="1" dirty="0">
                <a:solidFill>
                  <a:srgbClr val="8CFFD6"/>
                </a:solidFill>
              </a:rPr>
              <a:t>Examples of training topics</a:t>
            </a:r>
            <a:endParaRPr lang="en-ZA" b="1" dirty="0">
              <a:solidFill>
                <a:srgbClr val="8CFFD6"/>
              </a:solidFill>
            </a:endParaRPr>
          </a:p>
          <a:p>
            <a:pPr marL="685800" lvl="2" indent="-342900">
              <a:lnSpc>
                <a:spcPct val="100000"/>
              </a:lnSpc>
              <a:buFont typeface="Courier New"/>
              <a:buChar char="o"/>
            </a:pPr>
            <a:r>
              <a:rPr lang="en-GB" dirty="0"/>
              <a:t>Results-based M&amp;E, National Evaluation System, R</a:t>
            </a:r>
            <a:r>
              <a:rPr lang="en-GB" b="1" dirty="0"/>
              <a:t>esearch skills: </a:t>
            </a:r>
            <a:r>
              <a:rPr lang="en-GB" dirty="0"/>
              <a:t>document reviews, interviews, and focus groups, and how to </a:t>
            </a:r>
            <a:r>
              <a:rPr lang="en-GB" dirty="0" err="1"/>
              <a:t>analyze</a:t>
            </a:r>
            <a:r>
              <a:rPr lang="en-GB" dirty="0"/>
              <a:t> the data.</a:t>
            </a:r>
            <a:endParaRPr lang="en-ZA" dirty="0"/>
          </a:p>
          <a:p>
            <a:pPr marL="685800" lvl="2" indent="-342900">
              <a:lnSpc>
                <a:spcPct val="100000"/>
              </a:lnSpc>
              <a:buFont typeface="Courier New"/>
              <a:buChar char="o"/>
            </a:pPr>
            <a:endParaRPr lang="en-GB" sz="1200" dirty="0"/>
          </a:p>
          <a:p>
            <a:pPr marL="685800" lvl="2" indent="-342900">
              <a:lnSpc>
                <a:spcPct val="100000"/>
              </a:lnSpc>
              <a:buFont typeface="Wingdings"/>
              <a:buChar char="§"/>
            </a:pPr>
            <a:r>
              <a:rPr lang="en-GB" b="1" dirty="0">
                <a:solidFill>
                  <a:srgbClr val="8CFFD6"/>
                </a:solidFill>
              </a:rPr>
              <a:t>Who to be trained </a:t>
            </a:r>
            <a:endParaRPr lang="en-ZA" b="1" dirty="0">
              <a:solidFill>
                <a:srgbClr val="8CFFD6"/>
              </a:solidFill>
            </a:endParaRPr>
          </a:p>
          <a:p>
            <a:pPr marL="685800" lvl="4" indent="-342900">
              <a:lnSpc>
                <a:spcPct val="100000"/>
              </a:lnSpc>
              <a:buFont typeface="Courier New"/>
              <a:buChar char="o"/>
            </a:pPr>
            <a:r>
              <a:rPr lang="en-GB" dirty="0"/>
              <a:t>Government staff in MESA teams, Policy champions, other Team members </a:t>
            </a:r>
            <a:r>
              <a:rPr lang="en-GB" b="1" dirty="0"/>
              <a:t> </a:t>
            </a:r>
            <a:r>
              <a:rPr lang="en-GB" dirty="0"/>
              <a:t> </a:t>
            </a:r>
            <a:endParaRPr lang="en-ZA" dirty="0"/>
          </a:p>
          <a:p>
            <a:pPr marL="685800" lvl="4" indent="-342900">
              <a:lnSpc>
                <a:spcPct val="100000"/>
              </a:lnSpc>
              <a:buFont typeface="Courier New"/>
              <a:buChar char="o"/>
            </a:pPr>
            <a:endParaRPr lang="en-GB" sz="1100" dirty="0">
              <a:solidFill>
                <a:srgbClr val="8CFFD6"/>
              </a:solidFill>
            </a:endParaRPr>
          </a:p>
          <a:p>
            <a:pPr marL="685800" lvl="2" indent="-342900">
              <a:lnSpc>
                <a:spcPct val="100000"/>
              </a:lnSpc>
              <a:buFont typeface="Wingdings" panose="020B0604020202020204" pitchFamily="34" charset="0"/>
              <a:buChar char="§"/>
            </a:pPr>
            <a:r>
              <a:rPr lang="en-ZA" b="1" dirty="0">
                <a:solidFill>
                  <a:srgbClr val="8CFFD6"/>
                </a:solidFill>
              </a:rPr>
              <a:t>Objectives </a:t>
            </a:r>
            <a:endParaRPr lang="en-GB" b="1" dirty="0">
              <a:solidFill>
                <a:srgbClr val="8CFFD6"/>
              </a:solidFill>
            </a:endParaRPr>
          </a:p>
          <a:p>
            <a:pPr marL="685800" lvl="2" indent="-342900">
              <a:lnSpc>
                <a:spcPct val="100000"/>
              </a:lnSpc>
              <a:buFont typeface="Courier New" panose="020B0604020202020204" pitchFamily="34" charset="0"/>
              <a:buChar char="o"/>
            </a:pPr>
            <a:r>
              <a:rPr lang="en-GB" dirty="0"/>
              <a:t>to strengthen ownership and capacities</a:t>
            </a:r>
          </a:p>
          <a:p>
            <a:pPr marL="685800" lvl="2" indent="-342900">
              <a:lnSpc>
                <a:spcPct val="100000"/>
              </a:lnSpc>
              <a:buFont typeface="Courier New" panose="020B0604020202020204" pitchFamily="34" charset="0"/>
              <a:buChar char="o"/>
            </a:pPr>
            <a:r>
              <a:rPr lang="en-GB" dirty="0"/>
              <a:t>to refine the structure of the report to be prepared</a:t>
            </a:r>
          </a:p>
          <a:p>
            <a:pPr marL="685800" lvl="2" indent="-342900">
              <a:lnSpc>
                <a:spcPct val="100000"/>
              </a:lnSpc>
              <a:buFont typeface="Courier New" panose="020B0604020202020204" pitchFamily="34" charset="0"/>
              <a:buChar char="o"/>
            </a:pPr>
            <a:r>
              <a:rPr lang="en-GB" dirty="0"/>
              <a:t>to understand how the research tools will be used. </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endParaRPr lang="en-GB" dirty="0"/>
          </a:p>
          <a:p>
            <a:pPr>
              <a:lnSpc>
                <a:spcPct val="100000"/>
              </a:lnSpc>
            </a:pPr>
            <a:endParaRPr lang="en-GB" dirty="0"/>
          </a:p>
        </p:txBody>
      </p:sp>
    </p:spTree>
    <p:extLst>
      <p:ext uri="{BB962C8B-B14F-4D97-AF65-F5344CB8AC3E}">
        <p14:creationId xmlns:p14="http://schemas.microsoft.com/office/powerpoint/2010/main" val="37592487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F5960795-A1ED-4443-ACF1-E39D054DB18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11383" y="557348"/>
            <a:ext cx="8411210" cy="5934110"/>
          </a:xfrm>
        </p:spPr>
      </p:pic>
    </p:spTree>
    <p:extLst>
      <p:ext uri="{BB962C8B-B14F-4D97-AF65-F5344CB8AC3E}">
        <p14:creationId xmlns:p14="http://schemas.microsoft.com/office/powerpoint/2010/main" val="8747824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227A-E941-BA43-A55D-6FBBE563B549}"/>
              </a:ext>
            </a:extLst>
          </p:cNvPr>
          <p:cNvSpPr>
            <a:spLocks noGrp="1"/>
          </p:cNvSpPr>
          <p:nvPr>
            <p:ph type="title"/>
          </p:nvPr>
        </p:nvSpPr>
        <p:spPr>
          <a:xfrm>
            <a:off x="831850" y="560408"/>
            <a:ext cx="8509200" cy="1289147"/>
          </a:xfrm>
        </p:spPr>
        <p:txBody>
          <a:bodyPr>
            <a:noAutofit/>
          </a:bodyPr>
          <a:lstStyle/>
          <a:p>
            <a:r>
              <a:rPr lang="en-GB" sz="3600" dirty="0"/>
              <a:t>8 Launching the MESA assessment – ensuring transparency from the outset</a:t>
            </a:r>
          </a:p>
        </p:txBody>
      </p:sp>
      <p:sp>
        <p:nvSpPr>
          <p:cNvPr id="3" name="Content Placeholder 2">
            <a:extLst>
              <a:ext uri="{FF2B5EF4-FFF2-40B4-BE49-F238E27FC236}">
                <a16:creationId xmlns:a16="http://schemas.microsoft.com/office/drawing/2014/main" id="{437B5904-A98A-884F-BFEA-8AE2429735C5}"/>
              </a:ext>
            </a:extLst>
          </p:cNvPr>
          <p:cNvSpPr>
            <a:spLocks noGrp="1"/>
          </p:cNvSpPr>
          <p:nvPr>
            <p:ph type="body" sz="quarter" idx="10"/>
          </p:nvPr>
        </p:nvSpPr>
        <p:spPr>
          <a:xfrm>
            <a:off x="4907280" y="2449757"/>
            <a:ext cx="5494020" cy="3731967"/>
          </a:xfrm>
        </p:spPr>
        <p:txBody>
          <a:bodyPr lIns="45719" tIns="45720" rIns="45719" bIns="45720" anchor="t">
            <a:normAutofit fontScale="85000" lnSpcReduction="10000"/>
          </a:bodyPr>
          <a:lstStyle/>
          <a:p>
            <a:pPr marL="342900" indent="-342900">
              <a:lnSpc>
                <a:spcPct val="110000"/>
              </a:lnSpc>
              <a:buFont typeface="Arial" panose="020B0604020202020204" pitchFamily="34" charset="0"/>
              <a:buChar char="•"/>
            </a:pPr>
            <a:r>
              <a:rPr lang="en-GB" dirty="0"/>
              <a:t>An </a:t>
            </a:r>
            <a:r>
              <a:rPr lang="en-GB" b="1" dirty="0"/>
              <a:t>open MESA process </a:t>
            </a:r>
            <a:r>
              <a:rPr lang="en-GB" dirty="0"/>
              <a:t>has the following benefits:</a:t>
            </a:r>
            <a:endParaRPr lang="en-ZA" sz="1400" dirty="0"/>
          </a:p>
          <a:p>
            <a:pPr marL="800100" lvl="1" indent="-342900">
              <a:lnSpc>
                <a:spcPct val="110000"/>
              </a:lnSpc>
              <a:buFont typeface="Arial" panose="020B0604020202020204" pitchFamily="34" charset="0"/>
              <a:buChar char="•"/>
            </a:pPr>
            <a:r>
              <a:rPr lang="en-GB" sz="1900" dirty="0"/>
              <a:t>Makes sure that </a:t>
            </a:r>
            <a:r>
              <a:rPr lang="en-GB" sz="1900" b="1" dirty="0"/>
              <a:t>all stakeholders informed </a:t>
            </a:r>
            <a:r>
              <a:rPr lang="en-GB" sz="1900" dirty="0"/>
              <a:t>about the process.</a:t>
            </a:r>
            <a:endParaRPr lang="en-ZA" sz="1900" dirty="0"/>
          </a:p>
          <a:p>
            <a:pPr marL="800100" lvl="1" indent="-342900">
              <a:lnSpc>
                <a:spcPct val="110000"/>
              </a:lnSpc>
              <a:buFont typeface="Arial" panose="020B0604020202020204" pitchFamily="34" charset="0"/>
              <a:buChar char="•"/>
            </a:pPr>
            <a:r>
              <a:rPr lang="en-GB" sz="1900" dirty="0"/>
              <a:t>Not seen as the initiative of a single institution.</a:t>
            </a:r>
            <a:endParaRPr lang="en-ZA" sz="1900" dirty="0"/>
          </a:p>
          <a:p>
            <a:pPr marL="800100" lvl="1" indent="-342900">
              <a:lnSpc>
                <a:spcPct val="110000"/>
              </a:lnSpc>
              <a:buFont typeface="Arial" panose="020B0604020202020204" pitchFamily="34" charset="0"/>
              <a:buChar char="•"/>
            </a:pPr>
            <a:r>
              <a:rPr lang="en-GB" sz="1900" dirty="0"/>
              <a:t>Avoids bypassing an important player </a:t>
            </a:r>
          </a:p>
          <a:p>
            <a:pPr marL="800100" lvl="1" indent="-342900">
              <a:lnSpc>
                <a:spcPct val="110000"/>
              </a:lnSpc>
              <a:buFont typeface="Arial" panose="020B0604020202020204" pitchFamily="34" charset="0"/>
              <a:buChar char="•"/>
            </a:pPr>
            <a:endParaRPr lang="en-GB" sz="1900" dirty="0"/>
          </a:p>
          <a:p>
            <a:pPr marL="457200" lvl="1" indent="0">
              <a:lnSpc>
                <a:spcPct val="110000"/>
              </a:lnSpc>
            </a:pPr>
            <a:r>
              <a:rPr lang="en-GB" sz="1900" dirty="0"/>
              <a:t>CLEAR-FA in Madagascar: a launch event with the Steering Committee, chaired by the General Secretary of the Government. </a:t>
            </a:r>
            <a:endParaRPr lang="en-ZA" sz="1900" dirty="0"/>
          </a:p>
          <a:p>
            <a:pPr marL="457200" lvl="1" indent="0">
              <a:lnSpc>
                <a:spcPct val="110000"/>
              </a:lnSpc>
            </a:pPr>
            <a:r>
              <a:rPr lang="en-GB" sz="1900" dirty="0"/>
              <a:t>CLEAR-LAC: launch events in every country and every regional institution with whom it was doing diagnostics.</a:t>
            </a:r>
            <a:endParaRPr lang="en-ZA" sz="1900" dirty="0"/>
          </a:p>
          <a:p>
            <a:pPr>
              <a:lnSpc>
                <a:spcPct val="110000"/>
              </a:lnSpc>
            </a:pPr>
            <a:endParaRPr lang="en-GB" dirty="0"/>
          </a:p>
        </p:txBody>
      </p:sp>
      <p:pic>
        <p:nvPicPr>
          <p:cNvPr id="5" name="Picture 4" descr="A group of people posing for a photo&#10;&#10;Description automatically generated">
            <a:extLst>
              <a:ext uri="{FF2B5EF4-FFF2-40B4-BE49-F238E27FC236}">
                <a16:creationId xmlns:a16="http://schemas.microsoft.com/office/drawing/2014/main" id="{1C8C907D-BCFD-A149-A50C-866F5A41B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5" y="2296995"/>
            <a:ext cx="5213239" cy="3205305"/>
          </a:xfrm>
          <a:prstGeom prst="rect">
            <a:avLst/>
          </a:prstGeom>
        </p:spPr>
      </p:pic>
      <p:cxnSp>
        <p:nvCxnSpPr>
          <p:cNvPr id="4" name="Straight Connector 3">
            <a:extLst>
              <a:ext uri="{FF2B5EF4-FFF2-40B4-BE49-F238E27FC236}">
                <a16:creationId xmlns:a16="http://schemas.microsoft.com/office/drawing/2014/main" id="{E7D45D51-9DC1-33A8-E451-2AF8788CAA4B}"/>
              </a:ext>
            </a:extLst>
          </p:cNvPr>
          <p:cNvCxnSpPr/>
          <p:nvPr/>
        </p:nvCxnSpPr>
        <p:spPr>
          <a:xfrm>
            <a:off x="5271970" y="2296890"/>
            <a:ext cx="4002405" cy="0"/>
          </a:xfrm>
          <a:prstGeom prst="line">
            <a:avLst/>
          </a:prstGeom>
          <a:noFill/>
          <a:ln w="12700" cap="flat">
            <a:solidFill>
              <a:srgbClr val="8CFFD6"/>
            </a:solidFill>
            <a:prstDash val="solid"/>
            <a:miter lim="800000"/>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7B6EB6ED-ACBC-D97E-F41D-16EC8D1E2039}"/>
              </a:ext>
            </a:extLst>
          </p:cNvPr>
          <p:cNvCxnSpPr/>
          <p:nvPr/>
        </p:nvCxnSpPr>
        <p:spPr>
          <a:xfrm>
            <a:off x="5338645" y="6297590"/>
            <a:ext cx="4002405" cy="0"/>
          </a:xfrm>
          <a:prstGeom prst="line">
            <a:avLst/>
          </a:prstGeom>
          <a:noFill/>
          <a:ln w="12700" cap="flat">
            <a:solidFill>
              <a:srgbClr val="8CFFD6"/>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051726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27F8-172F-3D40-8F43-1437E331C870}"/>
              </a:ext>
            </a:extLst>
          </p:cNvPr>
          <p:cNvSpPr>
            <a:spLocks noGrp="1"/>
          </p:cNvSpPr>
          <p:nvPr>
            <p:ph type="title"/>
          </p:nvPr>
        </p:nvSpPr>
        <p:spPr>
          <a:xfrm>
            <a:off x="831849" y="526561"/>
            <a:ext cx="8569004" cy="1230527"/>
          </a:xfrm>
        </p:spPr>
        <p:txBody>
          <a:bodyPr>
            <a:normAutofit/>
          </a:bodyPr>
          <a:lstStyle/>
          <a:p>
            <a:r>
              <a:rPr lang="en-GB" dirty="0"/>
              <a:t>Preparing for the research</a:t>
            </a:r>
          </a:p>
        </p:txBody>
      </p:sp>
      <p:sp>
        <p:nvSpPr>
          <p:cNvPr id="3" name="Content Placeholder 2">
            <a:extLst>
              <a:ext uri="{FF2B5EF4-FFF2-40B4-BE49-F238E27FC236}">
                <a16:creationId xmlns:a16="http://schemas.microsoft.com/office/drawing/2014/main" id="{EA466174-AC01-CC40-A82C-7F46CD3EFC71}"/>
              </a:ext>
            </a:extLst>
          </p:cNvPr>
          <p:cNvSpPr>
            <a:spLocks noGrp="1"/>
          </p:cNvSpPr>
          <p:nvPr>
            <p:ph type="body" sz="quarter" idx="10"/>
          </p:nvPr>
        </p:nvSpPr>
        <p:spPr>
          <a:xfrm>
            <a:off x="831849" y="1757088"/>
            <a:ext cx="10860141" cy="4011612"/>
          </a:xfrm>
        </p:spPr>
        <p:txBody>
          <a:bodyPr lIns="45719" tIns="45720" rIns="45719" bIns="45720" anchor="t">
            <a:normAutofit fontScale="25000" lnSpcReduction="20000"/>
          </a:bodyPr>
          <a:lstStyle/>
          <a:p>
            <a:pPr marL="406400" lvl="0" indent="-406400">
              <a:lnSpc>
                <a:spcPct val="120000"/>
              </a:lnSpc>
              <a:buFont typeface="Arial" panose="020B0604020202020204" pitchFamily="34" charset="0"/>
              <a:buChar char="•"/>
            </a:pPr>
            <a:r>
              <a:rPr lang="en-GB" sz="9600" b="1" dirty="0"/>
              <a:t>Collecting basic background documents </a:t>
            </a:r>
            <a:r>
              <a:rPr lang="en-GB" sz="9600" dirty="0"/>
              <a:t>based on desk research to get an overview of the system;</a:t>
            </a:r>
            <a:endParaRPr lang="en-ZA" sz="9600" dirty="0"/>
          </a:p>
          <a:p>
            <a:pPr marL="406400" lvl="0" indent="-406400">
              <a:lnSpc>
                <a:spcPct val="120000"/>
              </a:lnSpc>
              <a:buFont typeface="Arial" panose="020B0604020202020204" pitchFamily="34" charset="0"/>
              <a:buChar char="•"/>
            </a:pPr>
            <a:r>
              <a:rPr lang="en-GB" sz="9600" b="1" dirty="0"/>
              <a:t>Deciding on the MESA report structure </a:t>
            </a:r>
            <a:r>
              <a:rPr lang="en-GB" sz="9600" dirty="0"/>
              <a:t>(see annex 2) and which sections will be included;</a:t>
            </a:r>
            <a:endParaRPr lang="en-ZA" sz="9600" dirty="0"/>
          </a:p>
          <a:p>
            <a:pPr marL="406400" lvl="0" indent="-406400">
              <a:lnSpc>
                <a:spcPct val="120000"/>
              </a:lnSpc>
              <a:buFont typeface="Arial" panose="020B0604020202020204" pitchFamily="34" charset="0"/>
              <a:buChar char="•"/>
            </a:pPr>
            <a:r>
              <a:rPr lang="en-GB" sz="9600" b="1" dirty="0"/>
              <a:t>Deciding on the research design and identifying the detailed questions </a:t>
            </a:r>
            <a:r>
              <a:rPr lang="en-GB" sz="9600" dirty="0"/>
              <a:t>to be asked and how these questions will be answered; (the table in annex 2 can be adapted.)</a:t>
            </a:r>
            <a:endParaRPr lang="en-ZA" sz="9600" dirty="0"/>
          </a:p>
          <a:p>
            <a:pPr marL="406400" lvl="0" indent="-406400">
              <a:lnSpc>
                <a:spcPct val="120000"/>
              </a:lnSpc>
              <a:buFont typeface="Arial" panose="020B0604020202020204" pitchFamily="34" charset="0"/>
              <a:buChar char="•"/>
            </a:pPr>
            <a:r>
              <a:rPr lang="en-GB" sz="9600" b="1" dirty="0"/>
              <a:t>Developing the detailed methodology: </a:t>
            </a:r>
            <a:r>
              <a:rPr lang="en-GB" sz="9600" dirty="0"/>
              <a:t>Survey instrument.</a:t>
            </a:r>
            <a:r>
              <a:rPr lang="en-US" sz="9600" dirty="0"/>
              <a:t>; </a:t>
            </a:r>
            <a:r>
              <a:rPr lang="en-GB" sz="9600" dirty="0"/>
              <a:t>Checklists for semi-structured interviews, identifying people to be interviewed; Planning for any workshops, including selecting dates;</a:t>
            </a:r>
            <a:endParaRPr lang="en-ZA" sz="9600" dirty="0"/>
          </a:p>
          <a:p>
            <a:pPr marL="406400" lvl="0" indent="-406400">
              <a:lnSpc>
                <a:spcPct val="120000"/>
              </a:lnSpc>
              <a:buFont typeface="Arial" panose="020B0604020202020204" pitchFamily="34" charset="0"/>
              <a:buChar char="•"/>
            </a:pPr>
            <a:r>
              <a:rPr lang="en-GB" sz="9600" b="1" dirty="0"/>
              <a:t>Doing a detailed activity-based plan </a:t>
            </a:r>
            <a:r>
              <a:rPr lang="en-GB" sz="9600" dirty="0"/>
              <a:t>and budget for the MESA process;</a:t>
            </a:r>
            <a:endParaRPr lang="en-ZA" sz="9600" dirty="0"/>
          </a:p>
          <a:p>
            <a:endParaRPr lang="en-GB" dirty="0"/>
          </a:p>
        </p:txBody>
      </p:sp>
    </p:spTree>
    <p:extLst>
      <p:ext uri="{BB962C8B-B14F-4D97-AF65-F5344CB8AC3E}">
        <p14:creationId xmlns:p14="http://schemas.microsoft.com/office/powerpoint/2010/main" val="251034587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B97-EF51-2F4D-B3AF-C64A43A60CF1}"/>
              </a:ext>
            </a:extLst>
          </p:cNvPr>
          <p:cNvSpPr>
            <a:spLocks noGrp="1"/>
          </p:cNvSpPr>
          <p:nvPr>
            <p:ph type="title"/>
          </p:nvPr>
        </p:nvSpPr>
        <p:spPr/>
        <p:txBody>
          <a:bodyPr lIns="45719" tIns="45720" rIns="45719" bIns="45720" anchor="t">
            <a:noAutofit/>
          </a:bodyPr>
          <a:lstStyle/>
          <a:p>
            <a:r>
              <a:rPr lang="en-GB" sz="4000" dirty="0"/>
              <a:t>Undertaking the assessment</a:t>
            </a:r>
          </a:p>
        </p:txBody>
      </p:sp>
      <p:sp>
        <p:nvSpPr>
          <p:cNvPr id="3" name="Content Placeholder 2">
            <a:extLst>
              <a:ext uri="{FF2B5EF4-FFF2-40B4-BE49-F238E27FC236}">
                <a16:creationId xmlns:a16="http://schemas.microsoft.com/office/drawing/2014/main" id="{A4FADCC7-E730-3545-A59D-E0B9E5D7C915}"/>
              </a:ext>
            </a:extLst>
          </p:cNvPr>
          <p:cNvSpPr>
            <a:spLocks noGrp="1"/>
          </p:cNvSpPr>
          <p:nvPr>
            <p:ph type="body" sz="quarter" idx="10"/>
          </p:nvPr>
        </p:nvSpPr>
        <p:spPr>
          <a:xfrm>
            <a:off x="831850" y="2008188"/>
            <a:ext cx="6511925" cy="4297362"/>
          </a:xfrm>
        </p:spPr>
        <p:txBody>
          <a:bodyPr lIns="45719" tIns="45720" rIns="45719" bIns="45720" anchor="t">
            <a:normAutofit fontScale="62500" lnSpcReduction="20000"/>
          </a:bodyPr>
          <a:lstStyle/>
          <a:p>
            <a:pPr marL="342900" lvl="0" indent="-342900">
              <a:lnSpc>
                <a:spcPct val="120000"/>
              </a:lnSpc>
              <a:buFont typeface="Arial" panose="020B0604020202020204" pitchFamily="34" charset="0"/>
              <a:buChar char="•"/>
            </a:pPr>
            <a:r>
              <a:rPr lang="en-GB" b="1" dirty="0"/>
              <a:t>Desk research: </a:t>
            </a:r>
            <a:r>
              <a:rPr lang="en-GB" dirty="0"/>
              <a:t>Review existing literature and relevant country information to inform the specific country MESA approach and design.</a:t>
            </a:r>
          </a:p>
          <a:p>
            <a:pPr marL="342900" lvl="0" indent="-342900">
              <a:lnSpc>
                <a:spcPct val="120000"/>
              </a:lnSpc>
              <a:buFont typeface="Arial" panose="020B0604020202020204" pitchFamily="34" charset="0"/>
              <a:buChar char="•"/>
            </a:pPr>
            <a:r>
              <a:rPr lang="en-GB" b="1" dirty="0"/>
              <a:t>Interviews: </a:t>
            </a:r>
            <a:r>
              <a:rPr lang="en-GB" dirty="0"/>
              <a:t>These may well be in pairs of external support agency and a government staff member.</a:t>
            </a:r>
          </a:p>
          <a:p>
            <a:pPr marL="342900" lvl="0" indent="-342900">
              <a:lnSpc>
                <a:spcPct val="120000"/>
              </a:lnSpc>
              <a:buFont typeface="Arial" panose="020B0604020202020204" pitchFamily="34" charset="0"/>
              <a:buChar char="•"/>
            </a:pPr>
            <a:r>
              <a:rPr lang="en-GB" b="1" dirty="0"/>
              <a:t>Focus groups: </a:t>
            </a:r>
            <a:r>
              <a:rPr lang="en-GB" dirty="0"/>
              <a:t>Possibly with several staff members – for example, from the M&amp;E champion.</a:t>
            </a:r>
          </a:p>
          <a:p>
            <a:pPr marL="342900" lvl="0" indent="-342900">
              <a:lnSpc>
                <a:spcPct val="120000"/>
              </a:lnSpc>
              <a:buFont typeface="Arial" panose="020B0604020202020204" pitchFamily="34" charset="0"/>
              <a:buChar char="•"/>
            </a:pPr>
            <a:r>
              <a:rPr lang="en-GB" b="1" dirty="0"/>
              <a:t>Regular meetings: </a:t>
            </a:r>
            <a:r>
              <a:rPr lang="en-GB" dirty="0"/>
              <a:t>of the team every two to three days to reflect on the emerging picture and do detailed planning.</a:t>
            </a:r>
          </a:p>
          <a:p>
            <a:pPr marL="342900" lvl="0" indent="-342900">
              <a:lnSpc>
                <a:spcPct val="120000"/>
              </a:lnSpc>
              <a:buFont typeface="Arial" panose="020B0604020202020204" pitchFamily="34" charset="0"/>
              <a:buChar char="•"/>
            </a:pPr>
            <a:r>
              <a:rPr lang="en-GB" b="1" dirty="0"/>
              <a:t>Initial findings: </a:t>
            </a:r>
            <a:r>
              <a:rPr lang="en-GB" dirty="0"/>
              <a:t>These would need to be identified, agreed, and articulated in writing.</a:t>
            </a:r>
          </a:p>
          <a:p>
            <a:pPr marL="342900" lvl="0" indent="-342900">
              <a:lnSpc>
                <a:spcPct val="120000"/>
              </a:lnSpc>
              <a:buFont typeface="Arial" panose="020B0604020202020204" pitchFamily="34" charset="0"/>
              <a:buChar char="•"/>
            </a:pPr>
            <a:r>
              <a:rPr lang="en-GB" b="1" dirty="0"/>
              <a:t>Validation workshop: </a:t>
            </a:r>
            <a:r>
              <a:rPr lang="en-GB" dirty="0"/>
              <a:t>On the initial findings and recommendations.</a:t>
            </a:r>
            <a:endParaRPr lang="en-ZA" sz="2400" dirty="0"/>
          </a:p>
        </p:txBody>
      </p:sp>
      <p:pic>
        <p:nvPicPr>
          <p:cNvPr id="5" name="Picture 4" descr="A picture containing sky, outdoor, water, beach&#10;&#10;Description automatically generated">
            <a:extLst>
              <a:ext uri="{FF2B5EF4-FFF2-40B4-BE49-F238E27FC236}">
                <a16:creationId xmlns:a16="http://schemas.microsoft.com/office/drawing/2014/main" id="{8244344E-A729-6D41-A8A0-286407DD7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895" y="2008188"/>
            <a:ext cx="5264140" cy="2943975"/>
          </a:xfrm>
          <a:prstGeom prst="rect">
            <a:avLst/>
          </a:prstGeom>
        </p:spPr>
      </p:pic>
      <p:sp>
        <p:nvSpPr>
          <p:cNvPr id="6" name="TextBox 5">
            <a:extLst>
              <a:ext uri="{FF2B5EF4-FFF2-40B4-BE49-F238E27FC236}">
                <a16:creationId xmlns:a16="http://schemas.microsoft.com/office/drawing/2014/main" id="{C367376F-E069-BB43-B951-4E7021F87523}"/>
              </a:ext>
            </a:extLst>
          </p:cNvPr>
          <p:cNvSpPr txBox="1"/>
          <p:nvPr/>
        </p:nvSpPr>
        <p:spPr>
          <a:xfrm>
            <a:off x="7534276" y="5072372"/>
            <a:ext cx="4092156" cy="369332"/>
          </a:xfrm>
          <a:prstGeom prst="rect">
            <a:avLst/>
          </a:prstGeom>
          <a:noFill/>
        </p:spPr>
        <p:txBody>
          <a:bodyPr wrap="square" lIns="91440" tIns="45720" rIns="91440" bIns="45720" rtlCol="0" anchor="t">
            <a:spAutoFit/>
          </a:bodyPr>
          <a:lstStyle/>
          <a:p>
            <a:r>
              <a:rPr lang="en-GB" b="1" dirty="0">
                <a:solidFill>
                  <a:srgbClr val="8CFFD6"/>
                </a:solidFill>
                <a:latin typeface="Segoe UI Light"/>
              </a:rPr>
              <a:t>How does geography influence?</a:t>
            </a:r>
          </a:p>
        </p:txBody>
      </p:sp>
      <p:sp>
        <p:nvSpPr>
          <p:cNvPr id="4" name="Rectangle 3">
            <a:extLst>
              <a:ext uri="{FF2B5EF4-FFF2-40B4-BE49-F238E27FC236}">
                <a16:creationId xmlns:a16="http://schemas.microsoft.com/office/drawing/2014/main" id="{0D3606DE-E64D-2178-0605-4ADBAE3E29D1}"/>
              </a:ext>
            </a:extLst>
          </p:cNvPr>
          <p:cNvSpPr/>
          <p:nvPr/>
        </p:nvSpPr>
        <p:spPr>
          <a:xfrm>
            <a:off x="7658100" y="5581650"/>
            <a:ext cx="561975" cy="104775"/>
          </a:xfrm>
          <a:prstGeom prst="rect">
            <a:avLst/>
          </a:prstGeom>
          <a:solidFill>
            <a:srgbClr val="8CFFD6"/>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3597681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8CD6-FB63-7943-A16D-A304A6DC9128}"/>
              </a:ext>
            </a:extLst>
          </p:cNvPr>
          <p:cNvSpPr>
            <a:spLocks noGrp="1"/>
          </p:cNvSpPr>
          <p:nvPr>
            <p:ph type="title"/>
          </p:nvPr>
        </p:nvSpPr>
        <p:spPr/>
        <p:txBody>
          <a:bodyPr>
            <a:normAutofit/>
          </a:bodyPr>
          <a:lstStyle/>
          <a:p>
            <a:r>
              <a:rPr lang="en-GB" dirty="0"/>
              <a:t>Writing up the report</a:t>
            </a:r>
          </a:p>
        </p:txBody>
      </p:sp>
      <p:sp>
        <p:nvSpPr>
          <p:cNvPr id="3" name="Content Placeholder 2">
            <a:extLst>
              <a:ext uri="{FF2B5EF4-FFF2-40B4-BE49-F238E27FC236}">
                <a16:creationId xmlns:a16="http://schemas.microsoft.com/office/drawing/2014/main" id="{33E6755E-7B91-D34F-91D2-FD827BE73299}"/>
              </a:ext>
            </a:extLst>
          </p:cNvPr>
          <p:cNvSpPr>
            <a:spLocks noGrp="1"/>
          </p:cNvSpPr>
          <p:nvPr>
            <p:ph type="body" sz="quarter" idx="10"/>
          </p:nvPr>
        </p:nvSpPr>
        <p:spPr/>
        <p:txBody>
          <a:bodyPr lIns="45719" tIns="45720" rIns="45719" bIns="45720" anchor="t">
            <a:normAutofit/>
          </a:bodyPr>
          <a:lstStyle/>
          <a:p>
            <a:pPr marL="342900" indent="-342900">
              <a:buFont typeface="Arial" panose="020B0604020202020204" pitchFamily="34" charset="0"/>
              <a:buChar char="•"/>
            </a:pPr>
            <a:r>
              <a:rPr lang="en-GB" sz="2400" b="1" dirty="0" err="1">
                <a:solidFill>
                  <a:srgbClr val="8CFFD6"/>
                </a:solidFill>
              </a:rPr>
              <a:t>Analyzing</a:t>
            </a:r>
            <a:r>
              <a:rPr lang="en-GB" sz="2400" dirty="0"/>
              <a:t> qualitative and quantitative information received about the country M&amp;E systems and processes.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Allocated people </a:t>
            </a:r>
            <a:r>
              <a:rPr lang="en-GB" sz="2400" b="1" dirty="0">
                <a:solidFill>
                  <a:srgbClr val="8CFFD6"/>
                </a:solidFill>
              </a:rPr>
              <a:t>writing</a:t>
            </a:r>
            <a:r>
              <a:rPr lang="en-GB" sz="2400" dirty="0"/>
              <a:t> specific sections for the report in line with the interviews they conducted ideally, including government team members.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400" dirty="0"/>
              <a:t>The analysis and findings may be drafted by an independent MESA team, or may be done jointly.</a:t>
            </a:r>
            <a:endParaRPr lang="en-ZA" sz="2400" dirty="0"/>
          </a:p>
          <a:p>
            <a:endParaRPr lang="en-GB" dirty="0"/>
          </a:p>
        </p:txBody>
      </p:sp>
    </p:spTree>
    <p:extLst>
      <p:ext uri="{BB962C8B-B14F-4D97-AF65-F5344CB8AC3E}">
        <p14:creationId xmlns:p14="http://schemas.microsoft.com/office/powerpoint/2010/main" val="17631336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C899-1ECA-6898-AD52-F718CB38952E}"/>
              </a:ext>
            </a:extLst>
          </p:cNvPr>
          <p:cNvSpPr>
            <a:spLocks noGrp="1"/>
          </p:cNvSpPr>
          <p:nvPr>
            <p:ph type="title"/>
          </p:nvPr>
        </p:nvSpPr>
        <p:spPr>
          <a:xfrm>
            <a:off x="831849" y="635726"/>
            <a:ext cx="7667717" cy="1213830"/>
          </a:xfrm>
        </p:spPr>
        <p:txBody>
          <a:bodyPr lIns="45719" tIns="45720" rIns="45719" bIns="45720" anchor="t">
            <a:normAutofit/>
          </a:bodyPr>
          <a:lstStyle/>
          <a:p>
            <a:r>
              <a:rPr lang="en-US" sz="4000" dirty="0"/>
              <a:t>9 Keeping stakeholders informed during the process</a:t>
            </a:r>
          </a:p>
        </p:txBody>
      </p:sp>
      <p:sp>
        <p:nvSpPr>
          <p:cNvPr id="3" name="Text Placeholder 2">
            <a:extLst>
              <a:ext uri="{FF2B5EF4-FFF2-40B4-BE49-F238E27FC236}">
                <a16:creationId xmlns:a16="http://schemas.microsoft.com/office/drawing/2014/main" id="{1BBCEA55-AD97-060D-A85C-D493F60025EB}"/>
              </a:ext>
            </a:extLst>
          </p:cNvPr>
          <p:cNvSpPr>
            <a:spLocks noGrp="1"/>
          </p:cNvSpPr>
          <p:nvPr>
            <p:ph type="body" sz="quarter" idx="10"/>
          </p:nvPr>
        </p:nvSpPr>
        <p:spPr/>
        <p:txBody>
          <a:bodyPr lIns="45719" tIns="45720" rIns="45719" bIns="45720" anchor="t">
            <a:normAutofit fontScale="70000" lnSpcReduction="20000"/>
          </a:bodyPr>
          <a:lstStyle/>
          <a:p>
            <a:pPr>
              <a:lnSpc>
                <a:spcPct val="120000"/>
              </a:lnSpc>
            </a:pPr>
            <a:r>
              <a:rPr lang="en-US" dirty="0"/>
              <a:t>1. Taking good minutes in every meeting, especially about decisions, which are shared with all those participating in the meeting. </a:t>
            </a:r>
          </a:p>
          <a:p>
            <a:pPr>
              <a:lnSpc>
                <a:spcPct val="120000"/>
              </a:lnSpc>
            </a:pPr>
            <a:r>
              <a:rPr lang="en-US" dirty="0"/>
              <a:t>2. Keeping track of the planned timeline, checking progress and any corrections needed. </a:t>
            </a:r>
          </a:p>
          <a:p>
            <a:pPr>
              <a:lnSpc>
                <a:spcPct val="120000"/>
              </a:lnSpc>
            </a:pPr>
            <a:r>
              <a:rPr lang="en-US" dirty="0"/>
              <a:t>3. Summarizing the emerging M&amp;E diagnostic findings at least every fortnight, and giving feedback, for example through the steering committee. </a:t>
            </a:r>
          </a:p>
          <a:p>
            <a:pPr>
              <a:lnSpc>
                <a:spcPct val="120000"/>
              </a:lnSpc>
            </a:pPr>
            <a:r>
              <a:rPr lang="en-US" dirty="0"/>
              <a:t>4. Keeping track of challenges in undertaking the MESA and potential solutions.</a:t>
            </a:r>
          </a:p>
          <a:p>
            <a:pPr>
              <a:lnSpc>
                <a:spcPct val="120000"/>
              </a:lnSpc>
            </a:pPr>
            <a:r>
              <a:rPr lang="en-US" dirty="0"/>
              <a:t>5. Having regular meetings with main stakeholders – every fortnight – to inform on all the above.</a:t>
            </a:r>
          </a:p>
          <a:p>
            <a:pPr>
              <a:lnSpc>
                <a:spcPct val="120000"/>
              </a:lnSpc>
            </a:pPr>
            <a:r>
              <a:rPr lang="en-US" dirty="0">
                <a:solidFill>
                  <a:srgbClr val="8CFFD6"/>
                </a:solidFill>
              </a:rPr>
              <a:t>Example: Periodic meetings, </a:t>
            </a:r>
            <a:r>
              <a:rPr lang="en-US" dirty="0" err="1">
                <a:solidFill>
                  <a:srgbClr val="8CFFD6"/>
                </a:solidFill>
              </a:rPr>
              <a:t>whatsapp</a:t>
            </a:r>
            <a:r>
              <a:rPr lang="en-US" dirty="0">
                <a:solidFill>
                  <a:srgbClr val="8CFFD6"/>
                </a:solidFill>
              </a:rPr>
              <a:t>, emails</a:t>
            </a:r>
          </a:p>
        </p:txBody>
      </p:sp>
    </p:spTree>
    <p:extLst>
      <p:ext uri="{BB962C8B-B14F-4D97-AF65-F5344CB8AC3E}">
        <p14:creationId xmlns:p14="http://schemas.microsoft.com/office/powerpoint/2010/main" val="204858647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58A3-C172-D2A8-0E09-3C9B7A9C72BA}"/>
              </a:ext>
            </a:extLst>
          </p:cNvPr>
          <p:cNvSpPr>
            <a:spLocks noGrp="1"/>
          </p:cNvSpPr>
          <p:nvPr>
            <p:ph type="title"/>
          </p:nvPr>
        </p:nvSpPr>
        <p:spPr>
          <a:xfrm>
            <a:off x="831850" y="838200"/>
            <a:ext cx="6813550" cy="1011355"/>
          </a:xfrm>
        </p:spPr>
        <p:txBody>
          <a:bodyPr lIns="45719" tIns="45720" rIns="45719" bIns="45720" anchor="t">
            <a:normAutofit/>
          </a:bodyPr>
          <a:lstStyle/>
          <a:p>
            <a:r>
              <a:rPr lang="en-US" dirty="0"/>
              <a:t>10 Validating the MESA</a:t>
            </a:r>
          </a:p>
        </p:txBody>
      </p:sp>
      <p:sp>
        <p:nvSpPr>
          <p:cNvPr id="3" name="Text Placeholder 2">
            <a:extLst>
              <a:ext uri="{FF2B5EF4-FFF2-40B4-BE49-F238E27FC236}">
                <a16:creationId xmlns:a16="http://schemas.microsoft.com/office/drawing/2014/main" id="{A2E6EBCA-2744-1161-BBB1-6F0550440991}"/>
              </a:ext>
            </a:extLst>
          </p:cNvPr>
          <p:cNvSpPr>
            <a:spLocks noGrp="1"/>
          </p:cNvSpPr>
          <p:nvPr>
            <p:ph type="body" sz="quarter" idx="10"/>
          </p:nvPr>
        </p:nvSpPr>
        <p:spPr/>
        <p:txBody>
          <a:bodyPr lIns="45719" tIns="45720" rIns="45719" bIns="45720" anchor="t">
            <a:normAutofit fontScale="77500" lnSpcReduction="20000"/>
          </a:bodyPr>
          <a:lstStyle/>
          <a:p>
            <a:pPr marL="342900" indent="-342900">
              <a:buFont typeface="Arial"/>
              <a:buChar char="•"/>
            </a:pPr>
            <a:r>
              <a:rPr lang="en-US" dirty="0"/>
              <a:t>Validate the findings from the MESA research process, </a:t>
            </a:r>
          </a:p>
          <a:p>
            <a:pPr marL="342900" indent="-342900">
              <a:buFont typeface="Arial"/>
              <a:buChar char="•"/>
            </a:pPr>
            <a:r>
              <a:rPr lang="en-US" dirty="0"/>
              <a:t>Receive feedback from stakeholders. </a:t>
            </a:r>
          </a:p>
          <a:p>
            <a:pPr marL="342900" indent="-342900">
              <a:buFont typeface="Arial"/>
              <a:buChar char="•"/>
            </a:pPr>
            <a:r>
              <a:rPr lang="en-US" dirty="0"/>
              <a:t>Make sure that recommendations are relevant, implementable, and action oriented. </a:t>
            </a:r>
          </a:p>
          <a:p>
            <a:pPr marL="342900" indent="-342900">
              <a:buFont typeface="Arial"/>
              <a:buChar char="•"/>
            </a:pPr>
            <a:r>
              <a:rPr lang="en-US" dirty="0"/>
              <a:t>Help stakeholders enrich their picture of the M&amp;E ecosystem,</a:t>
            </a:r>
          </a:p>
          <a:p>
            <a:pPr marL="342900" indent="-342900">
              <a:buFont typeface="Arial"/>
              <a:buChar char="•"/>
            </a:pPr>
            <a:r>
              <a:rPr lang="en-US" dirty="0"/>
              <a:t>Give stakeholders an opportunity to express their views</a:t>
            </a:r>
          </a:p>
          <a:p>
            <a:pPr marL="342900" indent="-342900">
              <a:buFont typeface="Arial"/>
              <a:buChar char="•"/>
            </a:pPr>
            <a:r>
              <a:rPr lang="en-US" dirty="0"/>
              <a:t>Increase trust and the credibility of the exercise</a:t>
            </a:r>
          </a:p>
          <a:p>
            <a:pPr marL="342900" indent="-342900">
              <a:buFont typeface="Arial"/>
              <a:buChar char="•"/>
            </a:pPr>
            <a:r>
              <a:rPr lang="en-US" dirty="0"/>
              <a:t>Strengthen ownership over the results, </a:t>
            </a:r>
          </a:p>
          <a:p>
            <a:pPr marL="342900" indent="-342900">
              <a:buFont typeface="Arial"/>
              <a:buChar char="•"/>
            </a:pPr>
            <a:r>
              <a:rPr lang="en-US" dirty="0"/>
              <a:t>Lays a strong foundation for the way forward. </a:t>
            </a:r>
          </a:p>
          <a:p>
            <a:endParaRPr lang="en-US" dirty="0"/>
          </a:p>
          <a:p>
            <a:r>
              <a:rPr lang="en-US" dirty="0"/>
              <a:t>The workshop with stakeholders can be hold before or after the report is written</a:t>
            </a:r>
          </a:p>
        </p:txBody>
      </p:sp>
    </p:spTree>
    <p:extLst>
      <p:ext uri="{BB962C8B-B14F-4D97-AF65-F5344CB8AC3E}">
        <p14:creationId xmlns:p14="http://schemas.microsoft.com/office/powerpoint/2010/main" val="30162700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C954-0F78-3BE9-F788-114FDE88A18D}"/>
              </a:ext>
            </a:extLst>
          </p:cNvPr>
          <p:cNvSpPr>
            <a:spLocks noGrp="1"/>
          </p:cNvSpPr>
          <p:nvPr>
            <p:ph type="title"/>
          </p:nvPr>
        </p:nvSpPr>
        <p:spPr>
          <a:xfrm>
            <a:off x="253782" y="2565986"/>
            <a:ext cx="2705100" cy="1726028"/>
          </a:xfrm>
        </p:spPr>
        <p:txBody>
          <a:bodyPr lIns="45719" tIns="45720" rIns="45719" bIns="45720" anchor="t">
            <a:noAutofit/>
          </a:bodyPr>
          <a:lstStyle/>
          <a:p>
            <a:r>
              <a:rPr lang="en-US" sz="2800" dirty="0"/>
              <a:t>11 Overseeing a peer review of the MESA report</a:t>
            </a:r>
          </a:p>
        </p:txBody>
      </p:sp>
      <p:pic>
        <p:nvPicPr>
          <p:cNvPr id="4" name="Picture 4">
            <a:extLst>
              <a:ext uri="{FF2B5EF4-FFF2-40B4-BE49-F238E27FC236}">
                <a16:creationId xmlns:a16="http://schemas.microsoft.com/office/drawing/2014/main" id="{AFED547B-9B90-1F87-4709-2F8B38C8A5C3}"/>
              </a:ext>
            </a:extLst>
          </p:cNvPr>
          <p:cNvPicPr>
            <a:picLocks noChangeAspect="1"/>
          </p:cNvPicPr>
          <p:nvPr/>
        </p:nvPicPr>
        <p:blipFill>
          <a:blip r:embed="rId2"/>
          <a:stretch>
            <a:fillRect/>
          </a:stretch>
        </p:blipFill>
        <p:spPr>
          <a:xfrm>
            <a:off x="3448807" y="1028699"/>
            <a:ext cx="8489411" cy="5148069"/>
          </a:xfrm>
          <a:prstGeom prst="rect">
            <a:avLst/>
          </a:prstGeom>
        </p:spPr>
      </p:pic>
    </p:spTree>
    <p:extLst>
      <p:ext uri="{BB962C8B-B14F-4D97-AF65-F5344CB8AC3E}">
        <p14:creationId xmlns:p14="http://schemas.microsoft.com/office/powerpoint/2010/main" val="39824194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rmAutofit/>
          </a:bodyPr>
          <a:lstStyle/>
          <a:p>
            <a:r>
              <a:rPr lang="en-GB" dirty="0"/>
              <a:t>Principles for the MESA</a:t>
            </a:r>
            <a:endParaRPr lang="en-US"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849352"/>
            <a:ext cx="10131524" cy="4560874"/>
          </a:xfrm>
        </p:spPr>
        <p:txBody>
          <a:bodyPr lIns="45719" tIns="45720" rIns="45719" bIns="45720" anchor="t">
            <a:normAutofit fontScale="77500" lnSpcReduction="20000"/>
          </a:bodyPr>
          <a:lstStyle/>
          <a:p>
            <a:pPr>
              <a:lnSpc>
                <a:spcPct val="110000"/>
              </a:lnSpc>
            </a:pPr>
            <a:r>
              <a:rPr lang="en-GB" dirty="0"/>
              <a:t>•</a:t>
            </a:r>
            <a:r>
              <a:rPr lang="en-GB" b="1" dirty="0">
                <a:solidFill>
                  <a:srgbClr val="8CFFD6"/>
                </a:solidFill>
              </a:rPr>
              <a:t>Country ownership </a:t>
            </a:r>
            <a:r>
              <a:rPr lang="en-GB" b="1" dirty="0"/>
              <a:t>- </a:t>
            </a:r>
            <a:r>
              <a:rPr lang="en-GB" dirty="0"/>
              <a:t>Sustainable M&amp;E systems are about </a:t>
            </a:r>
            <a:r>
              <a:rPr lang="en-GB" b="1" dirty="0">
                <a:solidFill>
                  <a:srgbClr val="8CFFD6"/>
                </a:solidFill>
              </a:rPr>
              <a:t>country ownership</a:t>
            </a:r>
            <a:r>
              <a:rPr lang="en-GB" dirty="0"/>
              <a:t>, where countries decide what they want to do to implement M&amp;E systems, partnering with external support agencies as needed. Building effective M&amp;E systems is a long-term process and the partnership may need to be long-term.</a:t>
            </a:r>
            <a:endParaRPr lang="en-US" dirty="0"/>
          </a:p>
          <a:p>
            <a:pPr>
              <a:lnSpc>
                <a:spcPct val="110000"/>
              </a:lnSpc>
            </a:pPr>
            <a:r>
              <a:rPr lang="en-GB" dirty="0">
                <a:solidFill>
                  <a:srgbClr val="8CFFD6"/>
                </a:solidFill>
              </a:rPr>
              <a:t>•</a:t>
            </a:r>
            <a:r>
              <a:rPr lang="en-GB" b="1" dirty="0">
                <a:solidFill>
                  <a:srgbClr val="8CFFD6"/>
                </a:solidFill>
              </a:rPr>
              <a:t>Listening and learning about what happens in the country</a:t>
            </a:r>
            <a:r>
              <a:rPr lang="en-GB" b="1" dirty="0"/>
              <a:t>, </a:t>
            </a:r>
            <a:r>
              <a:rPr lang="en-GB" dirty="0"/>
              <a:t>informed by local contexts and cultural preferences so working with local partners who understand the context. Meet the country where it is. How are things working in the country in terms of decision-making, what is working well or less well, how can systems and practices be strengthened? </a:t>
            </a:r>
          </a:p>
          <a:p>
            <a:pPr>
              <a:lnSpc>
                <a:spcPct val="110000"/>
              </a:lnSpc>
            </a:pPr>
            <a:r>
              <a:rPr lang="en-GB" dirty="0"/>
              <a:t>•</a:t>
            </a:r>
            <a:r>
              <a:rPr lang="en-GB" b="1" dirty="0">
                <a:solidFill>
                  <a:srgbClr val="8CFFD6"/>
                </a:solidFill>
              </a:rPr>
              <a:t>Objective and credible </a:t>
            </a:r>
            <a:r>
              <a:rPr lang="en-GB" b="1" dirty="0"/>
              <a:t>- </a:t>
            </a:r>
            <a:r>
              <a:rPr lang="en-GB" dirty="0"/>
              <a:t>informed by local context and global good practice, so that national and international external stakeholders see the exercise as valid and worthwhile and are prepared to invest in following up on the outcomes of the MESA.</a:t>
            </a:r>
          </a:p>
          <a:p>
            <a:pPr>
              <a:lnSpc>
                <a:spcPct val="110000"/>
              </a:lnSpc>
            </a:pPr>
            <a:r>
              <a:rPr lang="en-GB" dirty="0"/>
              <a:t>•</a:t>
            </a:r>
            <a:r>
              <a:rPr lang="en-GB" b="1" dirty="0">
                <a:solidFill>
                  <a:srgbClr val="8CFFD6"/>
                </a:solidFill>
              </a:rPr>
              <a:t>Flexible</a:t>
            </a:r>
            <a:r>
              <a:rPr lang="en-GB" b="1" dirty="0"/>
              <a:t> - </a:t>
            </a:r>
            <a:r>
              <a:rPr lang="en-GB" dirty="0"/>
              <a:t>applying the MESA will depend on context, including resources and timing and  should be customized to the needs of each country/region and GEI partner.</a:t>
            </a:r>
          </a:p>
          <a:p>
            <a:pPr>
              <a:lnSpc>
                <a:spcPct val="110000"/>
              </a:lnSpc>
            </a:pPr>
            <a:r>
              <a:rPr lang="en-GB" dirty="0"/>
              <a:t>•</a:t>
            </a:r>
            <a:r>
              <a:rPr lang="en-GB" b="1" dirty="0">
                <a:solidFill>
                  <a:srgbClr val="8CFFD6"/>
                </a:solidFill>
              </a:rPr>
              <a:t>Forward-looking</a:t>
            </a:r>
            <a:r>
              <a:rPr lang="en-GB" b="1" dirty="0"/>
              <a:t> - </a:t>
            </a:r>
            <a:r>
              <a:rPr lang="en-GB" dirty="0"/>
              <a:t>there is greater interest in diagnostics when follow-on action is envisaged from the outset.</a:t>
            </a:r>
          </a:p>
          <a:p>
            <a:pPr>
              <a:lnSpc>
                <a:spcPct val="110000"/>
              </a:lnSpc>
            </a:pPr>
            <a:endParaRPr lang="en-GB" b="1" dirty="0"/>
          </a:p>
        </p:txBody>
      </p:sp>
    </p:spTree>
    <p:extLst>
      <p:ext uri="{BB962C8B-B14F-4D97-AF65-F5344CB8AC3E}">
        <p14:creationId xmlns:p14="http://schemas.microsoft.com/office/powerpoint/2010/main" val="28681865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D619-23BD-170C-A26E-74B362A56B86}"/>
              </a:ext>
            </a:extLst>
          </p:cNvPr>
          <p:cNvSpPr>
            <a:spLocks noGrp="1"/>
          </p:cNvSpPr>
          <p:nvPr>
            <p:ph type="title"/>
          </p:nvPr>
        </p:nvSpPr>
        <p:spPr>
          <a:xfrm>
            <a:off x="831850" y="619028"/>
            <a:ext cx="8178586" cy="1230527"/>
          </a:xfrm>
        </p:spPr>
        <p:txBody>
          <a:bodyPr lIns="45719" tIns="45720" rIns="45719" bIns="45720" anchor="t">
            <a:normAutofit/>
          </a:bodyPr>
          <a:lstStyle/>
          <a:p>
            <a:r>
              <a:rPr lang="en-US" dirty="0"/>
              <a:t>Implementation challenges</a:t>
            </a:r>
          </a:p>
        </p:txBody>
      </p:sp>
      <p:sp>
        <p:nvSpPr>
          <p:cNvPr id="3" name="Text Placeholder 2">
            <a:extLst>
              <a:ext uri="{FF2B5EF4-FFF2-40B4-BE49-F238E27FC236}">
                <a16:creationId xmlns:a16="http://schemas.microsoft.com/office/drawing/2014/main" id="{AA980C88-6580-F4A1-4E64-5E4876400457}"/>
              </a:ext>
            </a:extLst>
          </p:cNvPr>
          <p:cNvSpPr>
            <a:spLocks noGrp="1"/>
          </p:cNvSpPr>
          <p:nvPr>
            <p:ph type="body" sz="quarter" idx="10"/>
          </p:nvPr>
        </p:nvSpPr>
        <p:spPr/>
        <p:txBody>
          <a:bodyPr lIns="45719" tIns="45720" rIns="45719" bIns="45720" anchor="t">
            <a:normAutofit fontScale="92500" lnSpcReduction="10000"/>
          </a:bodyPr>
          <a:lstStyle/>
          <a:p>
            <a:pPr marL="342900" indent="-342900">
              <a:buFont typeface="Wingdings"/>
              <a:buChar char="§"/>
            </a:pPr>
            <a:r>
              <a:rPr lang="en-US" dirty="0"/>
              <a:t>Aligning the diagnostic with national priority </a:t>
            </a:r>
          </a:p>
          <a:p>
            <a:pPr marL="342900" indent="-342900">
              <a:buFont typeface="Wingdings"/>
              <a:buChar char="§"/>
            </a:pPr>
            <a:r>
              <a:rPr lang="en-US" dirty="0"/>
              <a:t>Dealing with political instability, ministerial reshuffle</a:t>
            </a:r>
          </a:p>
          <a:p>
            <a:pPr marL="342900" indent="-342900">
              <a:buFont typeface="Wingdings"/>
              <a:buChar char="§"/>
            </a:pPr>
            <a:r>
              <a:rPr lang="en-US" dirty="0"/>
              <a:t>Involving civil society actors and other political actors</a:t>
            </a:r>
          </a:p>
          <a:p>
            <a:pPr marL="342900" indent="-342900">
              <a:buFont typeface="Wingdings"/>
              <a:buChar char="§"/>
            </a:pPr>
            <a:r>
              <a:rPr lang="en-US" dirty="0"/>
              <a:t>Getting approval for the data sources </a:t>
            </a:r>
          </a:p>
          <a:p>
            <a:pPr marL="342900" indent="-342900">
              <a:buFont typeface="Wingdings"/>
              <a:buChar char="§"/>
            </a:pPr>
            <a:r>
              <a:rPr lang="en-US" dirty="0"/>
              <a:t>Building a national ownership : leadership, political instability, </a:t>
            </a:r>
          </a:p>
          <a:p>
            <a:pPr marL="342900" indent="-342900">
              <a:buFont typeface="Wingdings"/>
              <a:buChar char="§"/>
            </a:pPr>
            <a:r>
              <a:rPr lang="en-US" dirty="0"/>
              <a:t>Gaining legitimacy for the process</a:t>
            </a:r>
          </a:p>
          <a:p>
            <a:pPr marL="342900" indent="-342900">
              <a:buFont typeface="Wingdings"/>
              <a:buChar char="§"/>
            </a:pPr>
            <a:r>
              <a:rPr lang="en-US" dirty="0"/>
              <a:t>Documentary review</a:t>
            </a:r>
          </a:p>
          <a:p>
            <a:pPr marL="342900" indent="-342900">
              <a:buFont typeface="Wingdings"/>
              <a:buChar char="§"/>
            </a:pPr>
            <a:r>
              <a:rPr lang="en-US" dirty="0"/>
              <a:t>Lack of institutional memory/ knowledge management</a:t>
            </a:r>
          </a:p>
          <a:p>
            <a:pPr marL="342900" indent="-342900">
              <a:buFont typeface="Wingdings"/>
              <a:buChar char="§"/>
            </a:pPr>
            <a:r>
              <a:rPr lang="en-US" dirty="0"/>
              <a:t>Time and budget</a:t>
            </a:r>
          </a:p>
          <a:p>
            <a:endParaRPr lang="en-US" dirty="0"/>
          </a:p>
        </p:txBody>
      </p:sp>
    </p:spTree>
    <p:extLst>
      <p:ext uri="{BB962C8B-B14F-4D97-AF65-F5344CB8AC3E}">
        <p14:creationId xmlns:p14="http://schemas.microsoft.com/office/powerpoint/2010/main" val="37882176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rmAutofit/>
          </a:bodyPr>
          <a:lstStyle/>
          <a:p>
            <a:r>
              <a:rPr lang="en-GB" dirty="0"/>
              <a:t>Structure Summary</a:t>
            </a:r>
            <a:endParaRPr lang="en-US"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849352"/>
            <a:ext cx="10131524" cy="3156281"/>
          </a:xfrm>
        </p:spPr>
        <p:txBody>
          <a:bodyPr lIns="45719" tIns="45720" rIns="45719" bIns="45720" anchor="ctr">
            <a:normAutofit/>
          </a:bodyPr>
          <a:lstStyle/>
          <a:p>
            <a:pPr>
              <a:lnSpc>
                <a:spcPct val="100000"/>
              </a:lnSpc>
            </a:pPr>
            <a:r>
              <a:rPr lang="en-GB" dirty="0"/>
              <a:t>1.Introduction to the MESA</a:t>
            </a:r>
            <a:endParaRPr lang="en-US" dirty="0"/>
          </a:p>
          <a:p>
            <a:pPr>
              <a:lnSpc>
                <a:spcPct val="100000"/>
              </a:lnSpc>
            </a:pPr>
            <a:r>
              <a:rPr lang="en-GB" dirty="0"/>
              <a:t>2.Country background</a:t>
            </a:r>
          </a:p>
          <a:p>
            <a:pPr>
              <a:lnSpc>
                <a:spcPct val="100000"/>
              </a:lnSpc>
            </a:pPr>
            <a:r>
              <a:rPr lang="en-GB" dirty="0"/>
              <a:t>3.Overview of planning, budgeting, and M&amp;E systems (PBM&amp;E)</a:t>
            </a:r>
          </a:p>
          <a:p>
            <a:pPr>
              <a:lnSpc>
                <a:spcPct val="100000"/>
              </a:lnSpc>
            </a:pPr>
            <a:r>
              <a:rPr lang="en-GB" dirty="0"/>
              <a:t>4.Monitoring and reporting systems</a:t>
            </a:r>
          </a:p>
          <a:p>
            <a:pPr>
              <a:lnSpc>
                <a:spcPct val="100000"/>
              </a:lnSpc>
            </a:pPr>
            <a:r>
              <a:rPr lang="en-GB" dirty="0"/>
              <a:t>5.Evaluation systems</a:t>
            </a:r>
          </a:p>
          <a:p>
            <a:pPr>
              <a:lnSpc>
                <a:spcPct val="100000"/>
              </a:lnSpc>
            </a:pPr>
            <a:r>
              <a:rPr lang="en-GB" dirty="0"/>
              <a:t>6.Overall findings, conclusions, and recommendations</a:t>
            </a:r>
          </a:p>
        </p:txBody>
      </p:sp>
    </p:spTree>
    <p:extLst>
      <p:ext uri="{BB962C8B-B14F-4D97-AF65-F5344CB8AC3E}">
        <p14:creationId xmlns:p14="http://schemas.microsoft.com/office/powerpoint/2010/main" val="450226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134D57BC-1B01-9B3E-1DB5-A7B6F58CC581}"/>
              </a:ext>
            </a:extLst>
          </p:cNvPr>
          <p:cNvPicPr>
            <a:picLocks noChangeAspect="1"/>
          </p:cNvPicPr>
          <p:nvPr/>
        </p:nvPicPr>
        <p:blipFill>
          <a:blip r:embed="rId2"/>
          <a:stretch>
            <a:fillRect/>
          </a:stretch>
        </p:blipFill>
        <p:spPr>
          <a:xfrm>
            <a:off x="536232" y="1058135"/>
            <a:ext cx="3583281" cy="4825291"/>
          </a:xfrm>
          <a:prstGeom prst="rect">
            <a:avLst/>
          </a:prstGeom>
        </p:spPr>
      </p:pic>
      <p:sp>
        <p:nvSpPr>
          <p:cNvPr id="6" name="TextBox 5">
            <a:extLst>
              <a:ext uri="{FF2B5EF4-FFF2-40B4-BE49-F238E27FC236}">
                <a16:creationId xmlns:a16="http://schemas.microsoft.com/office/drawing/2014/main" id="{B3E827CE-DD5F-7E0C-7215-9763F3F5DB3A}"/>
              </a:ext>
            </a:extLst>
          </p:cNvPr>
          <p:cNvSpPr txBox="1"/>
          <p:nvPr/>
        </p:nvSpPr>
        <p:spPr>
          <a:xfrm>
            <a:off x="4580682" y="1723837"/>
            <a:ext cx="2724346"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chemeClr val="bg1"/>
                </a:solidFill>
                <a:effectLst/>
                <a:uFillTx/>
                <a:latin typeface="Segoe UI "/>
                <a:sym typeface="Calibri"/>
              </a:rPr>
              <a:t>1 Introduction to the MESA</a:t>
            </a:r>
          </a:p>
          <a:p>
            <a:pPr marL="0" marR="0" indent="0" algn="l" defTabSz="914400" rtl="0" fontAlgn="auto" latinLnBrk="0" hangingPunct="0">
              <a:lnSpc>
                <a:spcPct val="100000"/>
              </a:lnSpc>
              <a:spcBef>
                <a:spcPts val="0"/>
              </a:spcBef>
              <a:spcAft>
                <a:spcPts val="0"/>
              </a:spcAft>
              <a:buClrTx/>
              <a:buSzTx/>
              <a:buFontTx/>
              <a:buNone/>
              <a:tabLst/>
            </a:pPr>
            <a:endParaRPr kumimoji="0" lang="fr-FR" b="0" i="0" u="none" strike="noStrike" cap="none" spc="0" normalizeH="0" baseline="0" dirty="0">
              <a:ln>
                <a:noFill/>
              </a:ln>
              <a:solidFill>
                <a:schemeClr val="bg1"/>
              </a:solidFill>
              <a:effectLst/>
              <a:uFillTx/>
              <a:latin typeface="Segoe UI "/>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solidFill>
                  <a:schemeClr val="bg1"/>
                </a:solidFill>
                <a:latin typeface="Segoe UI "/>
              </a:rPr>
              <a:t>Introduction to the MESA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solidFill>
                  <a:schemeClr val="bg1"/>
                </a:solidFill>
                <a:latin typeface="Segoe UI "/>
              </a:rPr>
              <a:t>Objective of the MESA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b="0" i="0" u="none" strike="noStrike" cap="none" spc="0" normalizeH="0" baseline="0" dirty="0" err="1">
                <a:ln>
                  <a:noFill/>
                </a:ln>
                <a:solidFill>
                  <a:schemeClr val="bg1"/>
                </a:solidFill>
                <a:effectLst/>
                <a:uFillTx/>
                <a:latin typeface="Segoe UI "/>
                <a:sym typeface="Calibri"/>
              </a:rPr>
              <a:t>Methodolog</a:t>
            </a:r>
            <a:r>
              <a:rPr lang="fr-FR" dirty="0" err="1">
                <a:solidFill>
                  <a:schemeClr val="bg1"/>
                </a:solidFill>
                <a:latin typeface="Segoe UI "/>
              </a:rPr>
              <a:t>y</a:t>
            </a:r>
            <a:r>
              <a:rPr lang="fr-FR" dirty="0">
                <a:solidFill>
                  <a:schemeClr val="bg1"/>
                </a:solidFill>
                <a:latin typeface="Segoe UI "/>
              </a:rPr>
              <a:t> and process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b="0" i="0" u="none" strike="noStrike" cap="none" spc="0" normalizeH="0" baseline="0" dirty="0">
                <a:ln>
                  <a:noFill/>
                </a:ln>
                <a:solidFill>
                  <a:schemeClr val="bg1"/>
                </a:solidFill>
                <a:effectLst/>
                <a:uFillTx/>
                <a:latin typeface="Segoe UI "/>
                <a:sym typeface="Calibri"/>
              </a:rPr>
              <a:t>Structure of the M</a:t>
            </a:r>
            <a:r>
              <a:rPr lang="fr-FR" dirty="0">
                <a:solidFill>
                  <a:schemeClr val="bg1"/>
                </a:solidFill>
                <a:latin typeface="Segoe UI "/>
              </a:rPr>
              <a:t>ESA report</a:t>
            </a:r>
            <a:endParaRPr kumimoji="0" lang="fr-FR" b="0" i="0" u="none" strike="noStrike" cap="none" spc="0" normalizeH="0" baseline="0" dirty="0">
              <a:ln>
                <a:noFill/>
              </a:ln>
              <a:solidFill>
                <a:schemeClr val="bg1"/>
              </a:solidFill>
              <a:effectLst/>
              <a:uFillTx/>
              <a:latin typeface="Segoe UI "/>
              <a:sym typeface="Calibri"/>
            </a:endParaRPr>
          </a:p>
        </p:txBody>
      </p:sp>
      <p:sp>
        <p:nvSpPr>
          <p:cNvPr id="7" name="TextBox 6">
            <a:extLst>
              <a:ext uri="{FF2B5EF4-FFF2-40B4-BE49-F238E27FC236}">
                <a16:creationId xmlns:a16="http://schemas.microsoft.com/office/drawing/2014/main" id="{C08A9255-C1F1-944A-F094-783EC7EA1D7B}"/>
              </a:ext>
            </a:extLst>
          </p:cNvPr>
          <p:cNvSpPr txBox="1"/>
          <p:nvPr/>
        </p:nvSpPr>
        <p:spPr>
          <a:xfrm>
            <a:off x="7849039" y="1729185"/>
            <a:ext cx="3163461" cy="3600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chemeClr val="bg1"/>
                </a:solidFill>
                <a:effectLst/>
                <a:uFillTx/>
                <a:latin typeface="Segoe UI "/>
                <a:sym typeface="Calibri"/>
              </a:rPr>
              <a:t>2 Country background</a:t>
            </a:r>
          </a:p>
          <a:p>
            <a:pPr marL="0" marR="0" indent="0" algn="l" defTabSz="914400" rtl="0" fontAlgn="auto" latinLnBrk="0" hangingPunct="0">
              <a:lnSpc>
                <a:spcPct val="100000"/>
              </a:lnSpc>
              <a:spcBef>
                <a:spcPts val="0"/>
              </a:spcBef>
              <a:spcAft>
                <a:spcPts val="0"/>
              </a:spcAft>
              <a:buClrTx/>
              <a:buSzTx/>
              <a:buFontTx/>
              <a:buNone/>
              <a:tabLst/>
            </a:pPr>
            <a:endParaRPr kumimoji="0" lang="fr-FR" b="0" i="0" u="none" strike="noStrike" cap="none" spc="0" normalizeH="0" baseline="0" dirty="0">
              <a:ln>
                <a:noFill/>
              </a:ln>
              <a:solidFill>
                <a:schemeClr val="bg1"/>
              </a:solidFill>
              <a:effectLst/>
              <a:uFillTx/>
              <a:latin typeface="Segoe UI "/>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solidFill>
                  <a:schemeClr val="bg1"/>
                </a:solidFill>
                <a:latin typeface="Segoe UI "/>
              </a:rPr>
              <a:t>Country profile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b="0" i="0" u="none" strike="noStrike" cap="none" spc="0" normalizeH="0" baseline="0" dirty="0">
                <a:ln>
                  <a:noFill/>
                </a:ln>
                <a:solidFill>
                  <a:schemeClr val="bg1"/>
                </a:solidFill>
                <a:effectLst/>
                <a:uFillTx/>
                <a:latin typeface="Segoe UI "/>
                <a:sym typeface="Calibri"/>
              </a:rPr>
              <a:t>Structure of </a:t>
            </a:r>
            <a:r>
              <a:rPr kumimoji="0" lang="fr-FR" b="0" i="0" u="none" strike="noStrike" cap="none" spc="0" normalizeH="0" baseline="0" dirty="0" err="1">
                <a:ln>
                  <a:noFill/>
                </a:ln>
                <a:solidFill>
                  <a:schemeClr val="bg1"/>
                </a:solidFill>
                <a:effectLst/>
                <a:uFillTx/>
                <a:latin typeface="Segoe UI "/>
                <a:sym typeface="Calibri"/>
              </a:rPr>
              <a:t>govern</a:t>
            </a:r>
            <a:r>
              <a:rPr lang="fr-FR" dirty="0" err="1">
                <a:solidFill>
                  <a:schemeClr val="bg1"/>
                </a:solidFill>
                <a:latin typeface="Segoe UI "/>
              </a:rPr>
              <a:t>ment</a:t>
            </a:r>
            <a:endParaRPr lang="fr-FR" dirty="0">
              <a:solidFill>
                <a:schemeClr val="bg1"/>
              </a:solidFill>
              <a:latin typeface="Segoe UI "/>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b="0" i="0" u="none" strike="noStrike" cap="none" spc="0" normalizeH="0" baseline="0" dirty="0" err="1">
                <a:ln>
                  <a:noFill/>
                </a:ln>
                <a:solidFill>
                  <a:schemeClr val="bg1"/>
                </a:solidFill>
                <a:effectLst/>
                <a:uFillTx/>
                <a:latin typeface="Segoe UI "/>
                <a:sym typeface="Calibri"/>
              </a:rPr>
              <a:t>Political</a:t>
            </a:r>
            <a:r>
              <a:rPr kumimoji="0" lang="fr-FR" b="0" i="0" u="none" strike="noStrike" cap="none" spc="0" normalizeH="0" baseline="0" dirty="0">
                <a:ln>
                  <a:noFill/>
                </a:ln>
                <a:solidFill>
                  <a:schemeClr val="bg1"/>
                </a:solidFill>
                <a:effectLst/>
                <a:uFillTx/>
                <a:latin typeface="Segoe UI "/>
                <a:sym typeface="Calibri"/>
              </a:rPr>
              <a:t> </a:t>
            </a:r>
            <a:r>
              <a:rPr kumimoji="0" lang="fr-FR" b="0" i="0" u="none" strike="noStrike" cap="none" spc="0" normalizeH="0" baseline="0" dirty="0" err="1">
                <a:ln>
                  <a:noFill/>
                </a:ln>
                <a:solidFill>
                  <a:schemeClr val="bg1"/>
                </a:solidFill>
                <a:effectLst/>
                <a:uFillTx/>
                <a:latin typeface="Segoe UI "/>
                <a:sym typeface="Calibri"/>
              </a:rPr>
              <a:t>economy</a:t>
            </a:r>
            <a:r>
              <a:rPr kumimoji="0" lang="fr-FR" b="0" i="0" u="none" strike="noStrike" cap="none" spc="0" normalizeH="0" baseline="0" dirty="0">
                <a:ln>
                  <a:noFill/>
                </a:ln>
                <a:solidFill>
                  <a:schemeClr val="bg1"/>
                </a:solidFill>
                <a:effectLst/>
                <a:uFillTx/>
                <a:latin typeface="Segoe UI "/>
                <a:sym typeface="Calibri"/>
              </a:rPr>
              <a:t> and </a:t>
            </a:r>
            <a:r>
              <a:rPr kumimoji="0" lang="fr-FR" b="0" i="0" u="none" strike="noStrike" cap="none" spc="0" normalizeH="0" baseline="0" dirty="0" err="1">
                <a:ln>
                  <a:noFill/>
                </a:ln>
                <a:solidFill>
                  <a:schemeClr val="bg1"/>
                </a:solidFill>
                <a:effectLst/>
                <a:uFillTx/>
                <a:latin typeface="Segoe UI "/>
                <a:sym typeface="Calibri"/>
              </a:rPr>
              <a:t>link</a:t>
            </a:r>
            <a:r>
              <a:rPr kumimoji="0" lang="fr-FR" b="0" i="0" u="none" strike="noStrike" cap="none" spc="0" normalizeH="0" baseline="0" dirty="0">
                <a:ln>
                  <a:noFill/>
                </a:ln>
                <a:solidFill>
                  <a:schemeClr val="bg1"/>
                </a:solidFill>
                <a:effectLst/>
                <a:uFillTx/>
                <a:latin typeface="Segoe UI "/>
                <a:sym typeface="Calibri"/>
              </a:rPr>
              <a:t> to </a:t>
            </a:r>
            <a:r>
              <a:rPr lang="fr-FR" dirty="0">
                <a:solidFill>
                  <a:schemeClr val="bg1"/>
                </a:solidFill>
                <a:latin typeface="Segoe UI "/>
              </a:rPr>
              <a:t>M&amp;E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err="1">
                <a:solidFill>
                  <a:schemeClr val="bg1"/>
                </a:solidFill>
                <a:latin typeface="Segoe UI "/>
              </a:rPr>
              <a:t>Organizational</a:t>
            </a:r>
            <a:r>
              <a:rPr lang="fr-FR" dirty="0">
                <a:solidFill>
                  <a:schemeClr val="bg1"/>
                </a:solidFill>
                <a:latin typeface="Segoe UI "/>
              </a:rPr>
              <a:t> culture of </a:t>
            </a:r>
            <a:r>
              <a:rPr lang="fr-FR" dirty="0" err="1">
                <a:solidFill>
                  <a:schemeClr val="bg1"/>
                </a:solidFill>
                <a:latin typeface="Segoe UI "/>
              </a:rPr>
              <a:t>government</a:t>
            </a:r>
            <a:r>
              <a:rPr lang="fr-FR" dirty="0">
                <a:solidFill>
                  <a:schemeClr val="bg1"/>
                </a:solidFill>
                <a:latin typeface="Segoe UI "/>
              </a:rPr>
              <a:t> and implications for M&amp;E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b="0" i="0" u="none" strike="noStrike" cap="none" spc="0" normalizeH="0" baseline="0" dirty="0" err="1">
                <a:ln>
                  <a:noFill/>
                </a:ln>
                <a:solidFill>
                  <a:schemeClr val="bg1"/>
                </a:solidFill>
                <a:effectLst/>
                <a:uFillTx/>
                <a:latin typeface="Segoe UI "/>
                <a:sym typeface="Calibri"/>
              </a:rPr>
              <a:t>Level</a:t>
            </a:r>
            <a:r>
              <a:rPr kumimoji="0" lang="fr-FR" b="0" i="0" u="none" strike="noStrike" cap="none" spc="0" normalizeH="0" baseline="0" dirty="0">
                <a:ln>
                  <a:noFill/>
                </a:ln>
                <a:solidFill>
                  <a:schemeClr val="bg1"/>
                </a:solidFill>
                <a:effectLst/>
                <a:uFillTx/>
                <a:latin typeface="Segoe UI "/>
                <a:sym typeface="Calibri"/>
              </a:rPr>
              <a:t> of </a:t>
            </a:r>
            <a:r>
              <a:rPr kumimoji="0" lang="fr-FR" b="0" i="0" u="none" strike="noStrike" cap="none" spc="0" normalizeH="0" baseline="0" dirty="0" err="1">
                <a:ln>
                  <a:noFill/>
                </a:ln>
                <a:solidFill>
                  <a:schemeClr val="bg1"/>
                </a:solidFill>
                <a:effectLst/>
                <a:uFillTx/>
                <a:latin typeface="Segoe UI "/>
                <a:sym typeface="Calibri"/>
              </a:rPr>
              <a:t>interest</a:t>
            </a:r>
            <a:r>
              <a:rPr kumimoji="0" lang="fr-FR" b="0" i="0" u="none" strike="noStrike" cap="none" spc="0" normalizeH="0" baseline="0" dirty="0">
                <a:ln>
                  <a:noFill/>
                </a:ln>
                <a:solidFill>
                  <a:schemeClr val="bg1"/>
                </a:solidFill>
                <a:effectLst/>
                <a:uFillTx/>
                <a:latin typeface="Segoe UI "/>
                <a:sym typeface="Calibri"/>
              </a:rPr>
              <a:t> in M&amp;E at the </a:t>
            </a:r>
            <a:r>
              <a:rPr kumimoji="0" lang="fr-FR" b="0" i="0" u="none" strike="noStrike" cap="none" spc="0" normalizeH="0" baseline="0" dirty="0" err="1">
                <a:ln>
                  <a:noFill/>
                </a:ln>
                <a:solidFill>
                  <a:schemeClr val="bg1"/>
                </a:solidFill>
                <a:effectLst/>
                <a:uFillTx/>
                <a:latin typeface="Segoe UI "/>
                <a:sym typeface="Calibri"/>
              </a:rPr>
              <a:t>beginning</a:t>
            </a:r>
            <a:r>
              <a:rPr kumimoji="0" lang="fr-FR" b="0" i="0" u="none" strike="noStrike" cap="none" spc="0" normalizeH="0" baseline="0" dirty="0">
                <a:ln>
                  <a:noFill/>
                </a:ln>
                <a:solidFill>
                  <a:schemeClr val="bg1"/>
                </a:solidFill>
                <a:effectLst/>
                <a:uFillTx/>
                <a:latin typeface="Segoe UI "/>
                <a:sym typeface="Calibri"/>
              </a:rPr>
              <a:t> of the MESA</a:t>
            </a:r>
          </a:p>
        </p:txBody>
      </p:sp>
    </p:spTree>
    <p:extLst>
      <p:ext uri="{BB962C8B-B14F-4D97-AF65-F5344CB8AC3E}">
        <p14:creationId xmlns:p14="http://schemas.microsoft.com/office/powerpoint/2010/main" val="35524436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Autofit/>
          </a:bodyPr>
          <a:lstStyle/>
          <a:p>
            <a:r>
              <a:rPr lang="en-GB" sz="4000" dirty="0"/>
              <a:t>3 Overview of planning, budgeting, and M&amp;E systems (PBM&amp;E)</a:t>
            </a:r>
            <a:endParaRPr lang="en-US" sz="40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2026762"/>
            <a:ext cx="10131524" cy="4243761"/>
          </a:xfrm>
        </p:spPr>
        <p:txBody>
          <a:bodyPr lIns="45719" tIns="45720" rIns="45719" bIns="45720" anchor="ctr">
            <a:normAutofit fontScale="77500" lnSpcReduction="20000"/>
          </a:bodyPr>
          <a:lstStyle/>
          <a:p>
            <a:pPr>
              <a:lnSpc>
                <a:spcPct val="110000"/>
              </a:lnSpc>
            </a:pPr>
            <a:r>
              <a:rPr lang="en-GB" sz="2400" dirty="0"/>
              <a:t>1.</a:t>
            </a:r>
            <a:r>
              <a:rPr lang="en-GB" sz="2400" b="1" dirty="0">
                <a:solidFill>
                  <a:srgbClr val="8CFFD6"/>
                </a:solidFill>
              </a:rPr>
              <a:t>Legal and policy </a:t>
            </a:r>
            <a:r>
              <a:rPr lang="en-GB" sz="2400" dirty="0"/>
              <a:t>basis for the PBM&amp;E systems</a:t>
            </a:r>
            <a:endParaRPr lang="en-US" sz="2400" dirty="0"/>
          </a:p>
          <a:p>
            <a:pPr>
              <a:lnSpc>
                <a:spcPct val="110000"/>
              </a:lnSpc>
            </a:pPr>
            <a:r>
              <a:rPr lang="en-GB" sz="2400" dirty="0"/>
              <a:t>2.Roles of </a:t>
            </a:r>
            <a:r>
              <a:rPr lang="en-GB" sz="2400" b="1" dirty="0">
                <a:solidFill>
                  <a:srgbClr val="8CFFD6"/>
                </a:solidFill>
              </a:rPr>
              <a:t>key actors </a:t>
            </a:r>
            <a:r>
              <a:rPr lang="en-GB" sz="2400" dirty="0"/>
              <a:t>in the PBM&amp;E systems</a:t>
            </a:r>
          </a:p>
          <a:p>
            <a:pPr>
              <a:lnSpc>
                <a:spcPct val="110000"/>
              </a:lnSpc>
            </a:pPr>
            <a:r>
              <a:rPr lang="en-GB" sz="2400" dirty="0"/>
              <a:t>3.Overview of the </a:t>
            </a:r>
            <a:r>
              <a:rPr lang="en-GB" sz="2400" b="1" dirty="0">
                <a:solidFill>
                  <a:srgbClr val="8CFFD6"/>
                </a:solidFill>
              </a:rPr>
              <a:t>planning and budgeting </a:t>
            </a:r>
            <a:r>
              <a:rPr lang="en-GB" sz="2400" dirty="0"/>
              <a:t>systems</a:t>
            </a:r>
          </a:p>
          <a:p>
            <a:pPr>
              <a:lnSpc>
                <a:spcPct val="110000"/>
              </a:lnSpc>
            </a:pPr>
            <a:r>
              <a:rPr lang="en-GB" sz="2400" dirty="0"/>
              <a:t>4.Overview of the </a:t>
            </a:r>
            <a:r>
              <a:rPr lang="en-GB" sz="2400" b="1" dirty="0">
                <a:solidFill>
                  <a:srgbClr val="8CFFD6"/>
                </a:solidFill>
              </a:rPr>
              <a:t>M&amp;E </a:t>
            </a:r>
            <a:r>
              <a:rPr lang="en-GB" sz="2400" dirty="0"/>
              <a:t>systems</a:t>
            </a:r>
          </a:p>
          <a:p>
            <a:pPr>
              <a:lnSpc>
                <a:spcPct val="110000"/>
              </a:lnSpc>
            </a:pPr>
            <a:r>
              <a:rPr lang="en-GB" sz="2400" dirty="0"/>
              <a:t>5.Role of </a:t>
            </a:r>
            <a:r>
              <a:rPr lang="en-GB" sz="2400" b="1" dirty="0"/>
              <a:t>other</a:t>
            </a:r>
            <a:r>
              <a:rPr lang="en-GB" sz="2400" b="1" dirty="0">
                <a:solidFill>
                  <a:srgbClr val="8CFFD6"/>
                </a:solidFill>
              </a:rPr>
              <a:t> stakeholders </a:t>
            </a:r>
            <a:r>
              <a:rPr lang="en-GB" sz="2400" dirty="0"/>
              <a:t>in relation to M&amp;E</a:t>
            </a:r>
          </a:p>
          <a:p>
            <a:pPr>
              <a:lnSpc>
                <a:spcPct val="110000"/>
              </a:lnSpc>
            </a:pPr>
            <a:r>
              <a:rPr lang="en-GB" sz="2400" dirty="0"/>
              <a:t>6.Statistical and administrative </a:t>
            </a:r>
            <a:r>
              <a:rPr lang="en-GB" sz="2400" b="1" dirty="0">
                <a:solidFill>
                  <a:srgbClr val="8CFFD6"/>
                </a:solidFill>
              </a:rPr>
              <a:t>data</a:t>
            </a:r>
            <a:endParaRPr lang="en-GB" sz="2400" dirty="0">
              <a:solidFill>
                <a:srgbClr val="8CFFD6"/>
              </a:solidFill>
            </a:endParaRPr>
          </a:p>
          <a:p>
            <a:pPr>
              <a:lnSpc>
                <a:spcPct val="110000"/>
              </a:lnSpc>
            </a:pPr>
            <a:r>
              <a:rPr lang="en-GB" sz="2400" dirty="0"/>
              <a:t>7.</a:t>
            </a:r>
            <a:r>
              <a:rPr lang="en-GB" sz="2400" b="1" dirty="0">
                <a:solidFill>
                  <a:srgbClr val="8CFFD6"/>
                </a:solidFill>
              </a:rPr>
              <a:t>Resources</a:t>
            </a:r>
            <a:r>
              <a:rPr lang="en-GB" sz="2400" dirty="0"/>
              <a:t> for M&amp;E</a:t>
            </a:r>
          </a:p>
          <a:p>
            <a:pPr>
              <a:lnSpc>
                <a:spcPct val="110000"/>
              </a:lnSpc>
            </a:pPr>
            <a:r>
              <a:rPr lang="en-GB" sz="2400" dirty="0"/>
              <a:t>8.</a:t>
            </a:r>
            <a:r>
              <a:rPr lang="en-GB" sz="2400" b="1" dirty="0">
                <a:solidFill>
                  <a:srgbClr val="8CFFD6"/>
                </a:solidFill>
              </a:rPr>
              <a:t>Communication</a:t>
            </a:r>
            <a:r>
              <a:rPr lang="en-GB" sz="2400" dirty="0"/>
              <a:t> of M&amp;E evidence</a:t>
            </a:r>
          </a:p>
          <a:p>
            <a:pPr>
              <a:lnSpc>
                <a:spcPct val="110000"/>
              </a:lnSpc>
            </a:pPr>
            <a:r>
              <a:rPr lang="en-GB" sz="2400" dirty="0"/>
              <a:t>9.M&amp;E </a:t>
            </a:r>
            <a:r>
              <a:rPr lang="en-GB" sz="2400" b="1" dirty="0">
                <a:solidFill>
                  <a:srgbClr val="8CFFD6"/>
                </a:solidFill>
              </a:rPr>
              <a:t>capacity-development</a:t>
            </a:r>
            <a:r>
              <a:rPr lang="en-GB" sz="2400" dirty="0"/>
              <a:t> initiatives</a:t>
            </a:r>
          </a:p>
          <a:p>
            <a:pPr>
              <a:lnSpc>
                <a:spcPct val="110000"/>
              </a:lnSpc>
            </a:pPr>
            <a:r>
              <a:rPr lang="en-GB" sz="2400" dirty="0"/>
              <a:t>10.</a:t>
            </a:r>
            <a:r>
              <a:rPr lang="en-GB" sz="2400" b="1" dirty="0">
                <a:solidFill>
                  <a:srgbClr val="8CFFD6"/>
                </a:solidFill>
              </a:rPr>
              <a:t>Equity and gender </a:t>
            </a:r>
            <a:r>
              <a:rPr lang="en-GB" sz="2400" dirty="0"/>
              <a:t>considerations in the PBM&amp;E systems</a:t>
            </a:r>
          </a:p>
          <a:p>
            <a:pPr>
              <a:lnSpc>
                <a:spcPct val="110000"/>
              </a:lnSpc>
            </a:pPr>
            <a:r>
              <a:rPr lang="en-GB" sz="2400" dirty="0"/>
              <a:t>11.</a:t>
            </a:r>
            <a:r>
              <a:rPr lang="en-GB" sz="2400" b="1" dirty="0">
                <a:solidFill>
                  <a:srgbClr val="8CFFD6"/>
                </a:solidFill>
              </a:rPr>
              <a:t>Climate and environmental sustainability </a:t>
            </a:r>
            <a:r>
              <a:rPr lang="en-GB" sz="2400" dirty="0"/>
              <a:t>considerations in the PBM&amp;E systems</a:t>
            </a:r>
          </a:p>
        </p:txBody>
      </p:sp>
    </p:spTree>
    <p:extLst>
      <p:ext uri="{BB962C8B-B14F-4D97-AF65-F5344CB8AC3E}">
        <p14:creationId xmlns:p14="http://schemas.microsoft.com/office/powerpoint/2010/main" val="16168733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Autofit/>
          </a:bodyPr>
          <a:lstStyle/>
          <a:p>
            <a:r>
              <a:rPr lang="en-GB" sz="4000" dirty="0"/>
              <a:t>4 Monitoring and reporting systems</a:t>
            </a:r>
            <a:br>
              <a:rPr lang="en-GB" sz="4000" dirty="0"/>
            </a:br>
            <a:endParaRPr lang="en-US" sz="40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698524"/>
            <a:ext cx="10131524" cy="4110086"/>
          </a:xfrm>
        </p:spPr>
        <p:txBody>
          <a:bodyPr lIns="45719" tIns="45720" rIns="45719" bIns="45720" anchor="ctr">
            <a:normAutofit/>
          </a:bodyPr>
          <a:lstStyle/>
          <a:p>
            <a:pPr>
              <a:lnSpc>
                <a:spcPct val="100000"/>
              </a:lnSpc>
            </a:pPr>
            <a:r>
              <a:rPr lang="en-GB" sz="2400" dirty="0"/>
              <a:t>1.Systems for government monitoring and reporting at the </a:t>
            </a:r>
            <a:r>
              <a:rPr lang="en-GB" sz="2400" b="1" dirty="0">
                <a:solidFill>
                  <a:srgbClr val="8CFFD6"/>
                </a:solidFill>
              </a:rPr>
              <a:t>national</a:t>
            </a:r>
            <a:r>
              <a:rPr lang="en-GB" sz="2400" dirty="0"/>
              <a:t> level</a:t>
            </a:r>
            <a:endParaRPr lang="en-US" sz="2400" dirty="0"/>
          </a:p>
          <a:p>
            <a:pPr>
              <a:lnSpc>
                <a:spcPct val="100000"/>
              </a:lnSpc>
            </a:pPr>
            <a:r>
              <a:rPr lang="en-GB" sz="2400" dirty="0"/>
              <a:t>2.Systems for government monitoring and reporting in</a:t>
            </a:r>
            <a:r>
              <a:rPr lang="en-GB" sz="2400" dirty="0">
                <a:solidFill>
                  <a:srgbClr val="8CFFD6"/>
                </a:solidFill>
              </a:rPr>
              <a:t> </a:t>
            </a:r>
            <a:r>
              <a:rPr lang="en-GB" sz="2400" b="1" dirty="0">
                <a:solidFill>
                  <a:srgbClr val="8CFFD6"/>
                </a:solidFill>
              </a:rPr>
              <a:t>line ministries</a:t>
            </a:r>
            <a:r>
              <a:rPr lang="en-GB" sz="2400" b="1" dirty="0"/>
              <a:t> </a:t>
            </a:r>
            <a:r>
              <a:rPr lang="en-GB" sz="2400" dirty="0"/>
              <a:t>and at </a:t>
            </a:r>
            <a:r>
              <a:rPr lang="en-GB" sz="2400" b="1" dirty="0">
                <a:solidFill>
                  <a:srgbClr val="8CFFD6"/>
                </a:solidFill>
              </a:rPr>
              <a:t>subnational</a:t>
            </a:r>
            <a:r>
              <a:rPr lang="en-GB" sz="2400" dirty="0"/>
              <a:t> levels</a:t>
            </a:r>
          </a:p>
          <a:p>
            <a:pPr>
              <a:lnSpc>
                <a:spcPct val="100000"/>
              </a:lnSpc>
            </a:pPr>
            <a:r>
              <a:rPr lang="en-GB" sz="2400" dirty="0"/>
              <a:t>3.Monitoring of government by </a:t>
            </a:r>
            <a:r>
              <a:rPr lang="en-GB" sz="2400" b="1" dirty="0">
                <a:solidFill>
                  <a:srgbClr val="8CFFD6"/>
                </a:solidFill>
              </a:rPr>
              <a:t>parliament</a:t>
            </a:r>
            <a:endParaRPr lang="en-GB" sz="2400" dirty="0">
              <a:solidFill>
                <a:srgbClr val="8CFFD6"/>
              </a:solidFill>
            </a:endParaRPr>
          </a:p>
          <a:p>
            <a:pPr>
              <a:lnSpc>
                <a:spcPct val="100000"/>
              </a:lnSpc>
            </a:pPr>
            <a:r>
              <a:rPr lang="en-GB" sz="2400" dirty="0"/>
              <a:t>4.</a:t>
            </a:r>
            <a:r>
              <a:rPr lang="en-GB" sz="2400" b="1" dirty="0">
                <a:solidFill>
                  <a:srgbClr val="8CFFD6"/>
                </a:solidFill>
              </a:rPr>
              <a:t>Capacity</a:t>
            </a:r>
            <a:r>
              <a:rPr lang="en-GB" sz="2400" dirty="0"/>
              <a:t> in government to undertake monitoring and reporting</a:t>
            </a:r>
          </a:p>
          <a:p>
            <a:pPr>
              <a:lnSpc>
                <a:spcPct val="100000"/>
              </a:lnSpc>
            </a:pPr>
            <a:r>
              <a:rPr lang="en-GB" sz="2400" dirty="0"/>
              <a:t>5.</a:t>
            </a:r>
            <a:r>
              <a:rPr lang="en-GB" sz="2400" b="1" dirty="0">
                <a:solidFill>
                  <a:srgbClr val="8CFFD6"/>
                </a:solidFill>
              </a:rPr>
              <a:t>Role of civil society </a:t>
            </a:r>
            <a:r>
              <a:rPr lang="en-GB" sz="2400" dirty="0"/>
              <a:t>in the government monitoring system</a:t>
            </a:r>
          </a:p>
          <a:p>
            <a:pPr>
              <a:lnSpc>
                <a:spcPct val="100000"/>
              </a:lnSpc>
            </a:pPr>
            <a:r>
              <a:rPr lang="en-GB" sz="2400" dirty="0"/>
              <a:t>6.</a:t>
            </a:r>
            <a:r>
              <a:rPr lang="en-GB" sz="2400" b="1" dirty="0">
                <a:solidFill>
                  <a:srgbClr val="8CFFD6"/>
                </a:solidFill>
              </a:rPr>
              <a:t>Systems/incentives </a:t>
            </a:r>
            <a:r>
              <a:rPr lang="en-GB" sz="2400" dirty="0"/>
              <a:t>for acting on monitoring </a:t>
            </a:r>
          </a:p>
          <a:p>
            <a:pPr>
              <a:lnSpc>
                <a:spcPct val="100000"/>
              </a:lnSpc>
            </a:pPr>
            <a:r>
              <a:rPr lang="en-GB" sz="2400" dirty="0"/>
              <a:t>7.</a:t>
            </a:r>
            <a:r>
              <a:rPr lang="en-GB" sz="2400" b="1" dirty="0">
                <a:solidFill>
                  <a:srgbClr val="8CFFD6"/>
                </a:solidFill>
              </a:rPr>
              <a:t>Use</a:t>
            </a:r>
            <a:r>
              <a:rPr lang="en-GB" sz="2400" dirty="0"/>
              <a:t> of monitoring information by government</a:t>
            </a:r>
          </a:p>
        </p:txBody>
      </p:sp>
    </p:spTree>
    <p:extLst>
      <p:ext uri="{BB962C8B-B14F-4D97-AF65-F5344CB8AC3E}">
        <p14:creationId xmlns:p14="http://schemas.microsoft.com/office/powerpoint/2010/main" val="2090453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710025"/>
            <a:ext cx="9801585" cy="847075"/>
          </a:xfrm>
        </p:spPr>
        <p:txBody>
          <a:bodyPr lIns="45719" tIns="45720" rIns="45719" bIns="45720" anchor="t">
            <a:noAutofit/>
          </a:bodyPr>
          <a:lstStyle/>
          <a:p>
            <a:r>
              <a:rPr lang="en-GB" sz="4000" dirty="0"/>
              <a:t>5 Evaluation systems</a:t>
            </a:r>
            <a:br>
              <a:rPr lang="en-GB" sz="4000" dirty="0"/>
            </a:br>
            <a:endParaRPr lang="en-US" sz="40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698523"/>
            <a:ext cx="6172266" cy="4928519"/>
          </a:xfrm>
        </p:spPr>
        <p:txBody>
          <a:bodyPr lIns="45719" tIns="45720" rIns="45719" bIns="45720" anchor="ctr">
            <a:normAutofit fontScale="70000" lnSpcReduction="20000"/>
          </a:bodyPr>
          <a:lstStyle/>
          <a:p>
            <a:pPr>
              <a:lnSpc>
                <a:spcPct val="120000"/>
              </a:lnSpc>
            </a:pPr>
            <a:r>
              <a:rPr lang="en-GB" dirty="0"/>
              <a:t>1.Evaluation systems at the </a:t>
            </a:r>
            <a:r>
              <a:rPr lang="en-GB" b="1" dirty="0"/>
              <a:t>national</a:t>
            </a:r>
            <a:r>
              <a:rPr lang="en-GB" dirty="0"/>
              <a:t> level</a:t>
            </a:r>
            <a:endParaRPr lang="en-US" dirty="0"/>
          </a:p>
          <a:p>
            <a:pPr>
              <a:lnSpc>
                <a:spcPct val="120000"/>
              </a:lnSpc>
            </a:pPr>
            <a:r>
              <a:rPr lang="en-GB" dirty="0"/>
              <a:t>2.Evaluation systems at </a:t>
            </a:r>
            <a:r>
              <a:rPr lang="en-GB" b="1" dirty="0"/>
              <a:t>line ministry </a:t>
            </a:r>
            <a:r>
              <a:rPr lang="en-GB" dirty="0"/>
              <a:t>and </a:t>
            </a:r>
            <a:r>
              <a:rPr lang="en-GB" b="1" dirty="0"/>
              <a:t>subnational</a:t>
            </a:r>
            <a:r>
              <a:rPr lang="en-GB" dirty="0"/>
              <a:t> levels</a:t>
            </a:r>
          </a:p>
          <a:p>
            <a:pPr>
              <a:lnSpc>
                <a:spcPct val="120000"/>
              </a:lnSpc>
            </a:pPr>
            <a:r>
              <a:rPr lang="en-GB" dirty="0"/>
              <a:t>3.Government </a:t>
            </a:r>
            <a:r>
              <a:rPr lang="en-GB" b="1" dirty="0"/>
              <a:t>capacity</a:t>
            </a:r>
            <a:r>
              <a:rPr lang="en-GB" dirty="0"/>
              <a:t> to </a:t>
            </a:r>
            <a:r>
              <a:rPr lang="en-GB" b="1" dirty="0"/>
              <a:t>manage, commission, and undertake evaluations</a:t>
            </a:r>
            <a:endParaRPr lang="en-GB" dirty="0"/>
          </a:p>
          <a:p>
            <a:pPr>
              <a:lnSpc>
                <a:spcPct val="120000"/>
              </a:lnSpc>
            </a:pPr>
            <a:r>
              <a:rPr lang="en-GB" dirty="0"/>
              <a:t>4.Government </a:t>
            </a:r>
            <a:r>
              <a:rPr lang="en-GB" b="1" dirty="0"/>
              <a:t>capacity</a:t>
            </a:r>
            <a:r>
              <a:rPr lang="en-GB" dirty="0"/>
              <a:t> to manage and coordinate an </a:t>
            </a:r>
            <a:r>
              <a:rPr lang="en-GB" b="1" dirty="0"/>
              <a:t>evaluation system</a:t>
            </a:r>
            <a:endParaRPr lang="en-GB" dirty="0"/>
          </a:p>
          <a:p>
            <a:pPr>
              <a:lnSpc>
                <a:spcPct val="120000"/>
              </a:lnSpc>
            </a:pPr>
            <a:r>
              <a:rPr lang="en-GB" dirty="0"/>
              <a:t>5.Capacity to undertake evaluations in </a:t>
            </a:r>
            <a:r>
              <a:rPr lang="en-GB" b="1" dirty="0"/>
              <a:t>civil society/academia/the private sector</a:t>
            </a:r>
            <a:endParaRPr lang="en-GB" dirty="0"/>
          </a:p>
          <a:p>
            <a:pPr>
              <a:lnSpc>
                <a:spcPct val="120000"/>
              </a:lnSpc>
            </a:pPr>
            <a:r>
              <a:rPr lang="en-GB" dirty="0"/>
              <a:t>6.</a:t>
            </a:r>
            <a:r>
              <a:rPr lang="en-GB" b="1" dirty="0"/>
              <a:t>Systems </a:t>
            </a:r>
            <a:r>
              <a:rPr lang="en-GB" dirty="0"/>
              <a:t>for ensuring that evaluation is acted upon</a:t>
            </a:r>
          </a:p>
          <a:p>
            <a:pPr>
              <a:lnSpc>
                <a:spcPct val="120000"/>
              </a:lnSpc>
            </a:pPr>
            <a:r>
              <a:rPr lang="en-GB" dirty="0"/>
              <a:t>7.</a:t>
            </a:r>
            <a:r>
              <a:rPr lang="en-GB" b="1" dirty="0"/>
              <a:t>Use</a:t>
            </a:r>
            <a:r>
              <a:rPr lang="en-GB" dirty="0"/>
              <a:t> of evaluations by </a:t>
            </a:r>
            <a:r>
              <a:rPr lang="en-GB" b="1" dirty="0"/>
              <a:t>government</a:t>
            </a:r>
            <a:endParaRPr lang="en-GB" dirty="0"/>
          </a:p>
          <a:p>
            <a:pPr>
              <a:lnSpc>
                <a:spcPct val="120000"/>
              </a:lnSpc>
            </a:pPr>
            <a:r>
              <a:rPr lang="en-GB" dirty="0"/>
              <a:t>8.</a:t>
            </a:r>
            <a:r>
              <a:rPr lang="en-GB" b="1" dirty="0"/>
              <a:t>Use</a:t>
            </a:r>
            <a:r>
              <a:rPr lang="en-GB" dirty="0"/>
              <a:t> of evaluations by </a:t>
            </a:r>
            <a:r>
              <a:rPr lang="en-GB" b="1" dirty="0"/>
              <a:t>parliament</a:t>
            </a:r>
            <a:endParaRPr lang="en-GB" dirty="0"/>
          </a:p>
          <a:p>
            <a:pPr>
              <a:lnSpc>
                <a:spcPct val="120000"/>
              </a:lnSpc>
            </a:pPr>
            <a:r>
              <a:rPr lang="en-GB" dirty="0"/>
              <a:t>9.</a:t>
            </a:r>
            <a:r>
              <a:rPr lang="en-GB" b="1" dirty="0"/>
              <a:t>Use</a:t>
            </a:r>
            <a:r>
              <a:rPr lang="en-GB" dirty="0"/>
              <a:t> of evaluations by </a:t>
            </a:r>
            <a:r>
              <a:rPr lang="en-GB" b="1" dirty="0"/>
              <a:t>civil society and the media</a:t>
            </a:r>
            <a:endParaRPr lang="en-GB" dirty="0"/>
          </a:p>
          <a:p>
            <a:pPr>
              <a:lnSpc>
                <a:spcPct val="120000"/>
              </a:lnSpc>
            </a:pPr>
            <a:r>
              <a:rPr lang="en-GB" dirty="0"/>
              <a:t>10.</a:t>
            </a:r>
            <a:r>
              <a:rPr lang="en-GB" b="1" dirty="0"/>
              <a:t>Role of civil society </a:t>
            </a:r>
            <a:r>
              <a:rPr lang="en-GB" dirty="0"/>
              <a:t>in government evaluation systems</a:t>
            </a:r>
          </a:p>
          <a:p>
            <a:pPr>
              <a:lnSpc>
                <a:spcPct val="120000"/>
              </a:lnSpc>
            </a:pPr>
            <a:endParaRPr lang="en-GB" dirty="0"/>
          </a:p>
        </p:txBody>
      </p:sp>
      <p:pic>
        <p:nvPicPr>
          <p:cNvPr id="4" name="Picture 4" descr="Text, letter&#10;&#10;Description automatically generated">
            <a:extLst>
              <a:ext uri="{FF2B5EF4-FFF2-40B4-BE49-F238E27FC236}">
                <a16:creationId xmlns:a16="http://schemas.microsoft.com/office/drawing/2014/main" id="{2700BC33-2528-68AF-A4B0-E389EDD1345F}"/>
              </a:ext>
            </a:extLst>
          </p:cNvPr>
          <p:cNvPicPr>
            <a:picLocks noChangeAspect="1"/>
          </p:cNvPicPr>
          <p:nvPr/>
        </p:nvPicPr>
        <p:blipFill>
          <a:blip r:embed="rId2"/>
          <a:stretch>
            <a:fillRect/>
          </a:stretch>
        </p:blipFill>
        <p:spPr>
          <a:xfrm>
            <a:off x="7289247" y="1133562"/>
            <a:ext cx="3432601" cy="5287951"/>
          </a:xfrm>
          <a:prstGeom prst="rect">
            <a:avLst/>
          </a:prstGeom>
        </p:spPr>
      </p:pic>
    </p:spTree>
    <p:extLst>
      <p:ext uri="{BB962C8B-B14F-4D97-AF65-F5344CB8AC3E}">
        <p14:creationId xmlns:p14="http://schemas.microsoft.com/office/powerpoint/2010/main" val="39396934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61A3-A6AA-CC9C-EB50-93BE89C99329}"/>
              </a:ext>
            </a:extLst>
          </p:cNvPr>
          <p:cNvSpPr>
            <a:spLocks noGrp="1"/>
          </p:cNvSpPr>
          <p:nvPr>
            <p:ph type="title"/>
          </p:nvPr>
        </p:nvSpPr>
        <p:spPr>
          <a:xfrm>
            <a:off x="831849" y="1049390"/>
            <a:ext cx="9801585" cy="1062214"/>
          </a:xfrm>
        </p:spPr>
        <p:txBody>
          <a:bodyPr lIns="45719" tIns="45720" rIns="45719" bIns="45720" anchor="t">
            <a:noAutofit/>
          </a:bodyPr>
          <a:lstStyle/>
          <a:p>
            <a:r>
              <a:rPr lang="en-GB" sz="4800" dirty="0"/>
              <a:t>Conclusions</a:t>
            </a:r>
            <a:endParaRPr lang="en-US" sz="4800" dirty="0"/>
          </a:p>
        </p:txBody>
      </p:sp>
      <p:sp>
        <p:nvSpPr>
          <p:cNvPr id="3" name="Text Placeholder 2">
            <a:extLst>
              <a:ext uri="{FF2B5EF4-FFF2-40B4-BE49-F238E27FC236}">
                <a16:creationId xmlns:a16="http://schemas.microsoft.com/office/drawing/2014/main" id="{DD2E6BC7-7A95-0CF4-43AE-93E42D0294E0}"/>
              </a:ext>
            </a:extLst>
          </p:cNvPr>
          <p:cNvSpPr>
            <a:spLocks noGrp="1"/>
          </p:cNvSpPr>
          <p:nvPr>
            <p:ph type="body" sz="quarter" idx="1"/>
          </p:nvPr>
        </p:nvSpPr>
        <p:spPr>
          <a:xfrm>
            <a:off x="831849" y="1698524"/>
            <a:ext cx="10131524" cy="4110086"/>
          </a:xfrm>
        </p:spPr>
        <p:txBody>
          <a:bodyPr lIns="45719" tIns="45720" rIns="45719" bIns="45720" anchor="ctr">
            <a:normAutofit/>
          </a:bodyPr>
          <a:lstStyle/>
          <a:p>
            <a:r>
              <a:rPr lang="en-GB" sz="2400" dirty="0"/>
              <a:t>1.</a:t>
            </a:r>
            <a:r>
              <a:rPr lang="en-GB" sz="2400" b="1" dirty="0"/>
              <a:t>Overview</a:t>
            </a:r>
            <a:r>
              <a:rPr lang="en-GB" sz="2400" dirty="0"/>
              <a:t> of the M&amp;E system and how it functions</a:t>
            </a:r>
            <a:endParaRPr lang="en-US" sz="2400" dirty="0"/>
          </a:p>
          <a:p>
            <a:r>
              <a:rPr lang="en-GB" sz="2400" dirty="0"/>
              <a:t>2.Areas that are </a:t>
            </a:r>
            <a:r>
              <a:rPr lang="en-GB" sz="2400" b="1" dirty="0"/>
              <a:t>working well </a:t>
            </a:r>
            <a:r>
              <a:rPr lang="en-GB" sz="2400" dirty="0"/>
              <a:t>and areas that are working less well</a:t>
            </a:r>
          </a:p>
          <a:p>
            <a:r>
              <a:rPr lang="en-GB" sz="2400" dirty="0"/>
              <a:t>3.</a:t>
            </a:r>
            <a:r>
              <a:rPr lang="en-GB" sz="2400" b="1" dirty="0"/>
              <a:t>Recommendations</a:t>
            </a:r>
            <a:r>
              <a:rPr lang="en-GB" sz="2400" dirty="0"/>
              <a:t> for interventions that can trigger wider system change and development outcomes</a:t>
            </a:r>
          </a:p>
          <a:p>
            <a:r>
              <a:rPr lang="en-GB" sz="2400" dirty="0"/>
              <a:t>•Build on this for the M&amp;E capacity development plan</a:t>
            </a:r>
          </a:p>
          <a:p>
            <a:r>
              <a:rPr lang="en-GB" sz="2400" dirty="0"/>
              <a:t>4.</a:t>
            </a:r>
            <a:r>
              <a:rPr lang="en-GB" sz="2400" b="1" dirty="0"/>
              <a:t>Conclusions</a:t>
            </a:r>
            <a:endParaRPr lang="en-GB" sz="2400" dirty="0"/>
          </a:p>
          <a:p>
            <a:endParaRPr lang="en-GB" dirty="0"/>
          </a:p>
        </p:txBody>
      </p:sp>
    </p:spTree>
    <p:extLst>
      <p:ext uri="{BB962C8B-B14F-4D97-AF65-F5344CB8AC3E}">
        <p14:creationId xmlns:p14="http://schemas.microsoft.com/office/powerpoint/2010/main" val="332692261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E0FB38D6FCFA418DA39187A7920BEA" ma:contentTypeVersion="16" ma:contentTypeDescription="Create a new document." ma:contentTypeScope="" ma:versionID="e05243cd2ec4de9266c9d3ac0ba8505f">
  <xsd:schema xmlns:xsd="http://www.w3.org/2001/XMLSchema" xmlns:xs="http://www.w3.org/2001/XMLSchema" xmlns:p="http://schemas.microsoft.com/office/2006/metadata/properties" xmlns:ns2="d75abbe9-4b63-46ba-acaa-ae82d37ec5f4" xmlns:ns3="9d5e6f84-5843-49cc-89a8-d7ee1a915182" targetNamespace="http://schemas.microsoft.com/office/2006/metadata/properties" ma:root="true" ma:fieldsID="1a360971577aadeb067955e347920c09" ns2:_="" ns3:_="">
    <xsd:import namespace="d75abbe9-4b63-46ba-acaa-ae82d37ec5f4"/>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abbe9-4b63-46ba-acaa-ae82d37ec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375E3-506C-4314-A2B4-D3BE7639F347}"/>
</file>

<file path=customXml/itemProps2.xml><?xml version="1.0" encoding="utf-8"?>
<ds:datastoreItem xmlns:ds="http://schemas.openxmlformats.org/officeDocument/2006/customXml" ds:itemID="{EBD4654F-2609-41DD-B228-DE871B95F25B}"/>
</file>

<file path=docProps/app.xml><?xml version="1.0" encoding="utf-8"?>
<Properties xmlns="http://schemas.openxmlformats.org/officeDocument/2006/extended-properties" xmlns:vt="http://schemas.openxmlformats.org/officeDocument/2006/docPropsVTypes">
  <TotalTime>0</TotalTime>
  <Words>2353</Words>
  <Application>Microsoft Office PowerPoint</Application>
  <PresentationFormat>Grand écran</PresentationFormat>
  <Paragraphs>231</Paragraphs>
  <Slides>30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Calibri Light</vt:lpstr>
      <vt:lpstr>Courier New</vt:lpstr>
      <vt:lpstr>Segoe UI</vt:lpstr>
      <vt:lpstr>Segoe UI </vt:lpstr>
      <vt:lpstr>Segoe UI Light</vt:lpstr>
      <vt:lpstr>Wingdings</vt:lpstr>
      <vt:lpstr>Thème Office</vt:lpstr>
      <vt:lpstr>Présentation PowerPoint</vt:lpstr>
      <vt:lpstr>Approach</vt:lpstr>
      <vt:lpstr>Principles for the MESA</vt:lpstr>
      <vt:lpstr>Structure Summary</vt:lpstr>
      <vt:lpstr>Présentation PowerPoint</vt:lpstr>
      <vt:lpstr>3 Overview of planning, budgeting, and M&amp;E systems (PBM&amp;E)</vt:lpstr>
      <vt:lpstr>4 Monitoring and reporting systems </vt:lpstr>
      <vt:lpstr>5 Evaluation systems </vt:lpstr>
      <vt:lpstr>Conclusions</vt:lpstr>
      <vt:lpstr>Deciding what to include/not in the MESA</vt:lpstr>
      <vt:lpstr>What does the MESA lead to?</vt:lpstr>
      <vt:lpstr>Implementing MESA </vt:lpstr>
      <vt:lpstr>12 steps suggested</vt:lpstr>
      <vt:lpstr>1 Initial contact</vt:lpstr>
      <vt:lpstr>2 Coming to a common understanding on the MESA</vt:lpstr>
      <vt:lpstr>2 Coming to a common understanding on the MESA</vt:lpstr>
      <vt:lpstr>3 Formalising the understanding </vt:lpstr>
      <vt:lpstr>5 Establishing structures to increase and embed country ownership</vt:lpstr>
      <vt:lpstr>6 Establishing the team</vt:lpstr>
      <vt:lpstr>6 Establishing the team</vt:lpstr>
      <vt:lpstr>7 Building capacity to undertake the MESA</vt:lpstr>
      <vt:lpstr>Présentation PowerPoint</vt:lpstr>
      <vt:lpstr>8 Launching the MESA assessment – ensuring transparency from the outset</vt:lpstr>
      <vt:lpstr>Preparing for the research</vt:lpstr>
      <vt:lpstr>Undertaking the assessment</vt:lpstr>
      <vt:lpstr>Writing up the report</vt:lpstr>
      <vt:lpstr>9 Keeping stakeholders informed during the process</vt:lpstr>
      <vt:lpstr>10 Validating the MESA</vt:lpstr>
      <vt:lpstr>11 Overseeing a peer review of the MESA report</vt:lpstr>
      <vt:lpstr>Implementation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Edoé Djimitri AGBODJAN</dc:creator>
  <cp:lastModifiedBy>Edoé Djimitri AGBODJAN</cp:lastModifiedBy>
  <cp:revision>1</cp:revision>
  <dcterms:created xsi:type="dcterms:W3CDTF">2022-11-17T22:49:50Z</dcterms:created>
  <dcterms:modified xsi:type="dcterms:W3CDTF">2022-11-17T22:50:20Z</dcterms:modified>
</cp:coreProperties>
</file>