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8" r:id="rId2"/>
    <p:sldId id="279" r:id="rId3"/>
    <p:sldId id="285" r:id="rId4"/>
    <p:sldId id="302" r:id="rId5"/>
    <p:sldId id="28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82" r:id="rId15"/>
    <p:sldId id="270" r:id="rId16"/>
    <p:sldId id="271" r:id="rId17"/>
    <p:sldId id="274" r:id="rId18"/>
    <p:sldId id="280" r:id="rId19"/>
    <p:sldId id="276" r:id="rId20"/>
    <p:sldId id="283" r:id="rId21"/>
    <p:sldId id="277" r:id="rId22"/>
    <p:sldId id="303" r:id="rId23"/>
    <p:sldId id="314" r:id="rId24"/>
    <p:sldId id="329" r:id="rId25"/>
    <p:sldId id="315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7A1FA-8452-4DE8-9A57-1268B931F701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B1E5C6-68CE-4AFC-8BB3-029B72B23A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90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9:10-9:40</a:t>
            </a:r>
          </a:p>
        </p:txBody>
      </p:sp>
    </p:spTree>
    <p:extLst>
      <p:ext uri="{BB962C8B-B14F-4D97-AF65-F5344CB8AC3E}">
        <p14:creationId xmlns:p14="http://schemas.microsoft.com/office/powerpoint/2010/main" val="4218082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3" name="Shape 9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r>
              <a:t>Ultimately, the GEI helps to create a world where evidence is used to increase transparency and make better decisions to improve lives.</a:t>
            </a:r>
          </a:p>
        </p:txBody>
      </p:sp>
    </p:spTree>
    <p:extLst>
      <p:ext uri="{BB962C8B-B14F-4D97-AF65-F5344CB8AC3E}">
        <p14:creationId xmlns:p14="http://schemas.microsoft.com/office/powerpoint/2010/main" val="149253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9:10-9:40</a:t>
            </a:r>
          </a:p>
        </p:txBody>
      </p:sp>
    </p:spTree>
    <p:extLst>
      <p:ext uri="{BB962C8B-B14F-4D97-AF65-F5344CB8AC3E}">
        <p14:creationId xmlns:p14="http://schemas.microsoft.com/office/powerpoint/2010/main" val="3906912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9:10-9:40</a:t>
            </a:r>
          </a:p>
        </p:txBody>
      </p:sp>
    </p:spTree>
    <p:extLst>
      <p:ext uri="{BB962C8B-B14F-4D97-AF65-F5344CB8AC3E}">
        <p14:creationId xmlns:p14="http://schemas.microsoft.com/office/powerpoint/2010/main" val="49963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Lycia 9:40- 10:20</a:t>
            </a:r>
          </a:p>
        </p:txBody>
      </p:sp>
    </p:spTree>
    <p:extLst>
      <p:ext uri="{BB962C8B-B14F-4D97-AF65-F5344CB8AC3E}">
        <p14:creationId xmlns:p14="http://schemas.microsoft.com/office/powerpoint/2010/main" val="2758066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80" name="Shape 10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r>
              <a:t>Ultimately, the GEI helps to create a world where evidence is used to increase transparency and make better decisions to improve lives.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Shape 11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29" name="Shape 1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181240" indent="-181240">
              <a:buSzPct val="100000"/>
              <a:buFont typeface="Arial"/>
              <a:buChar char="•"/>
              <a:defRPr sz="1300"/>
            </a:lvl1pPr>
          </a:lstStyle>
          <a:p>
            <a:r>
              <a:t>GEI brings together governments, citizens, and experts to support countries in strengthening evaluation and monitoring systems and capacities  GEI will operate as a catalyzer and convener of gLOCAL partnerships to provide high quality M&amp;E systems development support to governments and other target groups around the world​ ​ Build &amp; leverage local capacity​ Strengthen sustainable country systems ​ Ensure local ownership​ Tailor services to local contexts​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Shape 13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4" name="Shape 1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NSG – National School of Government</a:t>
            </a:r>
          </a:p>
          <a:p>
            <a:r>
              <a:t>PSC - Public Service Commission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3" name="Shape 9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300"/>
            </a:lvl1pPr>
          </a:lstStyle>
          <a:p>
            <a:r>
              <a:t>Ultimately, the GEI helps to create a world where evidence is used to increase transparency and make better decisions to improve lives.</a:t>
            </a:r>
          </a:p>
        </p:txBody>
      </p:sp>
    </p:spTree>
    <p:extLst>
      <p:ext uri="{BB962C8B-B14F-4D97-AF65-F5344CB8AC3E}">
        <p14:creationId xmlns:p14="http://schemas.microsoft.com/office/powerpoint/2010/main" val="258841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Shape 9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5" name="Shape 9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Passo a passo - breve complementação ao que está explicado no slide: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Passo 1: MESA é estratégico e ajuda entender o contexto, as lacunas e as capacidades existentes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Passo 2: Os grupos contam com participação de diferentes departamentos. Isso gera ownership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Passo 3: Primeira atividade do grupo de trabalho é traçar um planejamento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Passo 4: Levantamentos de experiências de outros sistemas que pode ajudar o contexto do governo que estamos apoiando (em alguns casos entregamos um documento com sistematização das experiências)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Passo 5: Organização de reuniões e workshops semanais ou quinzenais para desenhar os componentes do sistema. E as vezes aproveitamos essas reuniões para trocas entre governo. Exemplo no grupo de trabalho de Moçambique, levamos Cabo Verde para apresentar a experiencia deles. Isso gerou uma repercussão muito positiva e incentivo Moçambique a avançar mais. Nesta reuniões levamos perguntas que ajudam a orientar as discussões. Tbm fazemos oficinas ampliadas com participação de governo, sociedade civil, universidade e donors.</a:t>
            </a:r>
          </a:p>
          <a:p>
            <a:pPr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Passo 6 e Passo 7: Inicio de pilotos e atividades de capacitação etc enquanto a parte legal tramita (ela é bem demorada)</a:t>
            </a:r>
          </a:p>
        </p:txBody>
      </p:sp>
    </p:spTree>
    <p:extLst>
      <p:ext uri="{BB962C8B-B14F-4D97-AF65-F5344CB8AC3E}">
        <p14:creationId xmlns:p14="http://schemas.microsoft.com/office/powerpoint/2010/main" val="205461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1C5306-C238-B713-DCC7-035B1929B5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8AC12-0F59-AB02-321D-C20D9AC426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EFCA73-0587-0076-6670-864916CA7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571830-03D7-4276-0212-C09C2E98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D9A40C-98ED-2CAB-C1E6-E9B89D8CE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78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D51B4D-72CA-6E97-C905-913AE21E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001E688-1FB4-E3E5-E89B-275FCA47B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97F024-F43F-176E-E9AF-BFA1155AB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BAC8855-D2D8-421D-8064-2A795EC23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533A1F-4424-32C1-51B4-23228660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5955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CF0AF18-082B-D5C0-D682-AD0FAED9E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CCA41EA-02CE-FC97-600E-DE8A3E17D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E1B27E-71D9-74BE-762D-012A4B60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B3DFF5-FED4-D67C-CE3C-8E098DF9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5E1ABE-134E-6AA7-FA2F-5E8979BC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6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m 5" descr="Imagem 5"/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96253" y="0"/>
            <a:ext cx="12288254" cy="6886542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Texto do Título"/>
          <p:cNvSpPr txBox="1">
            <a:spLocks noGrp="1"/>
          </p:cNvSpPr>
          <p:nvPr>
            <p:ph type="title"/>
          </p:nvPr>
        </p:nvSpPr>
        <p:spPr>
          <a:xfrm>
            <a:off x="831850" y="2357279"/>
            <a:ext cx="10515600" cy="1399223"/>
          </a:xfrm>
          <a:prstGeom prst="rect">
            <a:avLst/>
          </a:prstGeom>
        </p:spPr>
        <p:txBody>
          <a:bodyPr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Texto do Título</a:t>
            </a:r>
          </a:p>
        </p:txBody>
      </p:sp>
      <p:sp>
        <p:nvSpPr>
          <p:cNvPr id="44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831850" y="380071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pic>
        <p:nvPicPr>
          <p:cNvPr id="447" name="object 5" descr="objec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540" y="5559081"/>
            <a:ext cx="960595" cy="921259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16E5F2-AFE2-A8E6-69C7-07D37D720AE6}"/>
              </a:ext>
            </a:extLst>
          </p:cNvPr>
          <p:cNvGrpSpPr/>
          <p:nvPr userDrawn="1"/>
        </p:nvGrpSpPr>
        <p:grpSpPr>
          <a:xfrm>
            <a:off x="-457822" y="0"/>
            <a:ext cx="13072535" cy="517429"/>
            <a:chOff x="-457822" y="0"/>
            <a:chExt cx="13072535" cy="5174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56846B3-C113-EE4E-A157-8589E4A0F934}"/>
                </a:ext>
              </a:extLst>
            </p:cNvPr>
            <p:cNvSpPr/>
            <p:nvPr userDrawn="1"/>
          </p:nvSpPr>
          <p:spPr>
            <a:xfrm>
              <a:off x="-305422" y="108855"/>
              <a:ext cx="12920135" cy="408574"/>
            </a:xfrm>
            <a:prstGeom prst="rect">
              <a:avLst/>
            </a:prstGeom>
            <a:gradFill flip="none" rotWithShape="1">
              <a:gsLst>
                <a:gs pos="67000">
                  <a:srgbClr val="8CFFD6">
                    <a:alpha val="0"/>
                  </a:srgbClr>
                </a:gs>
                <a:gs pos="100000">
                  <a:srgbClr val="8CFFD6"/>
                </a:gs>
              </a:gsLst>
              <a:lin ang="0" scaled="1"/>
              <a:tileRect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0470E9-C374-5FC2-F64C-45240D5D1517}"/>
                </a:ext>
              </a:extLst>
            </p:cNvPr>
            <p:cNvGrpSpPr/>
            <p:nvPr userDrawn="1"/>
          </p:nvGrpSpPr>
          <p:grpSpPr>
            <a:xfrm>
              <a:off x="-457822" y="0"/>
              <a:ext cx="12920135" cy="408574"/>
              <a:chOff x="-457822" y="0"/>
              <a:chExt cx="12920135" cy="40857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42840D5-407F-7B85-16BE-3FABD2D013C8}"/>
                  </a:ext>
                </a:extLst>
              </p:cNvPr>
              <p:cNvSpPr/>
              <p:nvPr userDrawn="1"/>
            </p:nvSpPr>
            <p:spPr>
              <a:xfrm>
                <a:off x="-457822" y="0"/>
                <a:ext cx="12920135" cy="408574"/>
              </a:xfrm>
              <a:prstGeom prst="rect">
                <a:avLst/>
              </a:prstGeom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67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2B383628-F163-CF2E-A095-0D5E20EDFB27}"/>
                  </a:ext>
                </a:extLst>
              </p:cNvPr>
              <p:cNvGrpSpPr/>
              <p:nvPr userDrawn="1"/>
            </p:nvGrpSpPr>
            <p:grpSpPr>
              <a:xfrm>
                <a:off x="8346362" y="95209"/>
                <a:ext cx="3632961" cy="300686"/>
                <a:chOff x="5892800" y="6444825"/>
                <a:chExt cx="5028467" cy="41618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B7FB7D0D-7445-926A-2529-E15D0724C0A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3718" y="6460362"/>
                  <a:ext cx="1987549" cy="371411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06B24082-4C46-B93E-9181-6019A6C8EBB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5667" y="6451288"/>
                  <a:ext cx="983435" cy="334160"/>
                </a:xfrm>
                <a:prstGeom prst="rect">
                  <a:avLst/>
                </a:prstGeom>
              </p:spPr>
            </p:pic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C5337FD8-A8E1-4642-DF21-247869E57D13}"/>
                    </a:ext>
                  </a:extLst>
                </p:cNvPr>
                <p:cNvGrpSpPr/>
                <p:nvPr userDrawn="1"/>
              </p:nvGrpSpPr>
              <p:grpSpPr>
                <a:xfrm>
                  <a:off x="5892800" y="6444825"/>
                  <a:ext cx="1508251" cy="416186"/>
                  <a:chOff x="112690" y="1741358"/>
                  <a:chExt cx="12428372" cy="3429479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479185D5-D640-82EB-80E6-D6845B28037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690" y="1741358"/>
                    <a:ext cx="6639852" cy="3429479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DE598F00-34E7-A99D-97B1-29638EEE55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8812" y="2149825"/>
                    <a:ext cx="6572250" cy="2390775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149659765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bg>
      <p:bgPr>
        <a:solidFill>
          <a:srgbClr val="0013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Picture 9" descr="Picture 9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 rot="10800000">
            <a:off x="-114920" y="-1016000"/>
            <a:ext cx="13957919" cy="9305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Picture 4" descr="Picture 4"/>
          <p:cNvPicPr>
            <a:picLocks noChangeAspect="1"/>
          </p:cNvPicPr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x="-321734" y="-2032000"/>
            <a:ext cx="14609234" cy="9739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icture 8" descr="Picture 8"/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>
            <a:off x="-13321" y="-1168400"/>
            <a:ext cx="13957920" cy="9305279"/>
          </a:xfrm>
          <a:prstGeom prst="rect">
            <a:avLst/>
          </a:prstGeom>
          <a:ln w="12700">
            <a:miter lim="400000"/>
          </a:ln>
        </p:spPr>
      </p:pic>
      <p:sp>
        <p:nvSpPr>
          <p:cNvPr id="458" name="Rectangle 10"/>
          <p:cNvSpPr/>
          <p:nvPr/>
        </p:nvSpPr>
        <p:spPr>
          <a:xfrm>
            <a:off x="-356222" y="-101600"/>
            <a:ext cx="12818535" cy="7251700"/>
          </a:xfrm>
          <a:prstGeom prst="rect">
            <a:avLst/>
          </a:prstGeom>
          <a:solidFill>
            <a:srgbClr val="001391">
              <a:alpha val="42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9" name="Retângulo 11"/>
          <p:cNvSpPr/>
          <p:nvPr/>
        </p:nvSpPr>
        <p:spPr>
          <a:xfrm>
            <a:off x="-114921" y="-101600"/>
            <a:ext cx="8294063" cy="6910976"/>
          </a:xfrm>
          <a:prstGeom prst="rect">
            <a:avLst/>
          </a:prstGeom>
          <a:gradFill>
            <a:gsLst>
              <a:gs pos="0">
                <a:srgbClr val="001391"/>
              </a:gs>
              <a:gs pos="64999">
                <a:srgbClr val="001391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0" name="Texto do Título"/>
          <p:cNvSpPr txBox="1">
            <a:spLocks noGrp="1"/>
          </p:cNvSpPr>
          <p:nvPr>
            <p:ph type="title"/>
          </p:nvPr>
        </p:nvSpPr>
        <p:spPr>
          <a:xfrm>
            <a:off x="831850" y="619028"/>
            <a:ext cx="5789084" cy="12305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err="1"/>
              <a:t>Texto</a:t>
            </a:r>
            <a:r>
              <a:t> do </a:t>
            </a:r>
            <a:r>
              <a:rPr err="1"/>
              <a:t>Título</a:t>
            </a:r>
            <a:endParaRPr/>
          </a:p>
        </p:txBody>
      </p:sp>
      <p:sp>
        <p:nvSpPr>
          <p:cNvPr id="4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C9956-8264-D41A-7BF8-C9DDA55152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0" y="2008188"/>
            <a:ext cx="10236200" cy="4011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pic>
        <p:nvPicPr>
          <p:cNvPr id="4" name="object 5" descr="object 5">
            <a:extLst>
              <a:ext uri="{FF2B5EF4-FFF2-40B4-BE49-F238E27FC236}">
                <a16:creationId xmlns:a16="http://schemas.microsoft.com/office/drawing/2014/main" id="{BA3C6927-C9B4-DF27-AFA1-80E2231E1E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74863" y="5940525"/>
            <a:ext cx="786394" cy="75419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0A4AD0-292E-F02C-CDD1-FB0B1DA9065E}"/>
              </a:ext>
            </a:extLst>
          </p:cNvPr>
          <p:cNvSpPr/>
          <p:nvPr userDrawn="1"/>
        </p:nvSpPr>
        <p:spPr>
          <a:xfrm>
            <a:off x="-888753" y="7422387"/>
            <a:ext cx="13126948" cy="551934"/>
          </a:xfrm>
          <a:prstGeom prst="rect">
            <a:avLst/>
          </a:prstGeom>
          <a:solidFill>
            <a:srgbClr val="8CFFD6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AF4AAC-176D-2F84-7669-C02FE5BB4A2E}"/>
              </a:ext>
            </a:extLst>
          </p:cNvPr>
          <p:cNvGrpSpPr/>
          <p:nvPr userDrawn="1"/>
        </p:nvGrpSpPr>
        <p:grpSpPr>
          <a:xfrm>
            <a:off x="-457822" y="0"/>
            <a:ext cx="13072535" cy="517429"/>
            <a:chOff x="-457822" y="0"/>
            <a:chExt cx="13072535" cy="5174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F911BE-583C-D29C-CAC9-A663624EA279}"/>
                </a:ext>
              </a:extLst>
            </p:cNvPr>
            <p:cNvSpPr/>
            <p:nvPr userDrawn="1"/>
          </p:nvSpPr>
          <p:spPr>
            <a:xfrm>
              <a:off x="-305422" y="108855"/>
              <a:ext cx="12920135" cy="408574"/>
            </a:xfrm>
            <a:prstGeom prst="rect">
              <a:avLst/>
            </a:prstGeom>
            <a:gradFill flip="none" rotWithShape="1">
              <a:gsLst>
                <a:gs pos="67000">
                  <a:srgbClr val="8CFFD6">
                    <a:alpha val="0"/>
                  </a:srgbClr>
                </a:gs>
                <a:gs pos="100000">
                  <a:srgbClr val="8CFFD6"/>
                </a:gs>
              </a:gsLst>
              <a:lin ang="0" scaled="1"/>
              <a:tileRect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17CA44E-38E1-279A-48B2-A8AB4A205359}"/>
                </a:ext>
              </a:extLst>
            </p:cNvPr>
            <p:cNvGrpSpPr/>
            <p:nvPr userDrawn="1"/>
          </p:nvGrpSpPr>
          <p:grpSpPr>
            <a:xfrm>
              <a:off x="-457822" y="0"/>
              <a:ext cx="12920135" cy="408574"/>
              <a:chOff x="-457822" y="0"/>
              <a:chExt cx="12920135" cy="408574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9279A7F-9293-0187-12C9-25F8AEEADB9C}"/>
                  </a:ext>
                </a:extLst>
              </p:cNvPr>
              <p:cNvSpPr/>
              <p:nvPr userDrawn="1"/>
            </p:nvSpPr>
            <p:spPr>
              <a:xfrm>
                <a:off x="-457822" y="0"/>
                <a:ext cx="12920135" cy="408574"/>
              </a:xfrm>
              <a:prstGeom prst="rect">
                <a:avLst/>
              </a:prstGeom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67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EAF3E74-2120-E568-EF16-F3A0B4AD1D14}"/>
                  </a:ext>
                </a:extLst>
              </p:cNvPr>
              <p:cNvGrpSpPr/>
              <p:nvPr userDrawn="1"/>
            </p:nvGrpSpPr>
            <p:grpSpPr>
              <a:xfrm>
                <a:off x="8346362" y="95209"/>
                <a:ext cx="3632961" cy="300686"/>
                <a:chOff x="5892800" y="6444825"/>
                <a:chExt cx="5028467" cy="41618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B44EE767-E24E-BE80-8269-4539790CB43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3718" y="6460362"/>
                  <a:ext cx="1987549" cy="371411"/>
                </a:xfrm>
                <a:prstGeom prst="rect">
                  <a:avLst/>
                </a:prstGeom>
              </p:spPr>
            </p:pic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8B36E437-77DA-3267-C74A-AC00E0448387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5667" y="6451288"/>
                  <a:ext cx="983435" cy="334160"/>
                </a:xfrm>
                <a:prstGeom prst="rect">
                  <a:avLst/>
                </a:prstGeom>
              </p:spPr>
            </p:pic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7F7598F2-087C-7682-7F18-938F44A625F3}"/>
                    </a:ext>
                  </a:extLst>
                </p:cNvPr>
                <p:cNvGrpSpPr/>
                <p:nvPr userDrawn="1"/>
              </p:nvGrpSpPr>
              <p:grpSpPr>
                <a:xfrm>
                  <a:off x="5892800" y="6444825"/>
                  <a:ext cx="1508251" cy="416186"/>
                  <a:chOff x="112690" y="1741358"/>
                  <a:chExt cx="12428372" cy="3429479"/>
                </a:xfrm>
              </p:grpSpPr>
              <p:pic>
                <p:nvPicPr>
                  <p:cNvPr id="13" name="Picture 12">
                    <a:extLst>
                      <a:ext uri="{FF2B5EF4-FFF2-40B4-BE49-F238E27FC236}">
                        <a16:creationId xmlns:a16="http://schemas.microsoft.com/office/drawing/2014/main" id="{0ACB2B19-BB9A-FABD-5E48-9C0FFF021FF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690" y="1741358"/>
                    <a:ext cx="6639852" cy="3429479"/>
                  </a:xfrm>
                  <a:prstGeom prst="rect">
                    <a:avLst/>
                  </a:prstGeom>
                </p:spPr>
              </p:pic>
              <p:pic>
                <p:nvPicPr>
                  <p:cNvPr id="15" name="Picture 14">
                    <a:extLst>
                      <a:ext uri="{FF2B5EF4-FFF2-40B4-BE49-F238E27FC236}">
                        <a16:creationId xmlns:a16="http://schemas.microsoft.com/office/drawing/2014/main" id="{BE663940-9B11-584C-8219-B2307A06732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8812" y="2149825"/>
                    <a:ext cx="6572250" cy="2390775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68808810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66BFD8-ABFD-4817-A0D2-7FE30C27C1B4}"/>
              </a:ext>
            </a:extLst>
          </p:cNvPr>
          <p:cNvGrpSpPr/>
          <p:nvPr userDrawn="1"/>
        </p:nvGrpSpPr>
        <p:grpSpPr>
          <a:xfrm>
            <a:off x="-457822" y="0"/>
            <a:ext cx="13072535" cy="517429"/>
            <a:chOff x="-457822" y="0"/>
            <a:chExt cx="13072535" cy="5174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BC0C31-5940-7951-AF55-6487C65E2577}"/>
                </a:ext>
              </a:extLst>
            </p:cNvPr>
            <p:cNvSpPr/>
            <p:nvPr userDrawn="1"/>
          </p:nvSpPr>
          <p:spPr>
            <a:xfrm>
              <a:off x="-305422" y="108855"/>
              <a:ext cx="12920135" cy="408574"/>
            </a:xfrm>
            <a:prstGeom prst="rect">
              <a:avLst/>
            </a:prstGeom>
            <a:gradFill flip="none" rotWithShape="1">
              <a:gsLst>
                <a:gs pos="67000">
                  <a:srgbClr val="8CFFD6">
                    <a:alpha val="0"/>
                  </a:srgbClr>
                </a:gs>
                <a:gs pos="100000">
                  <a:srgbClr val="8CFFD6"/>
                </a:gs>
              </a:gsLst>
              <a:lin ang="0" scaled="1"/>
              <a:tileRect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95E196-82DE-99DF-09F7-C9B9E9DBE523}"/>
                </a:ext>
              </a:extLst>
            </p:cNvPr>
            <p:cNvGrpSpPr/>
            <p:nvPr userDrawn="1"/>
          </p:nvGrpSpPr>
          <p:grpSpPr>
            <a:xfrm>
              <a:off x="-457822" y="0"/>
              <a:ext cx="12920135" cy="408574"/>
              <a:chOff x="-457822" y="0"/>
              <a:chExt cx="12920135" cy="40857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64218A2-A6E2-8FE0-C074-9A3150F6A406}"/>
                  </a:ext>
                </a:extLst>
              </p:cNvPr>
              <p:cNvSpPr/>
              <p:nvPr userDrawn="1"/>
            </p:nvSpPr>
            <p:spPr>
              <a:xfrm>
                <a:off x="-457822" y="0"/>
                <a:ext cx="12920135" cy="408574"/>
              </a:xfrm>
              <a:prstGeom prst="rect">
                <a:avLst/>
              </a:prstGeom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67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C3858D9-1D70-7C06-415F-D7396B40041C}"/>
                  </a:ext>
                </a:extLst>
              </p:cNvPr>
              <p:cNvGrpSpPr/>
              <p:nvPr userDrawn="1"/>
            </p:nvGrpSpPr>
            <p:grpSpPr>
              <a:xfrm>
                <a:off x="8346362" y="95209"/>
                <a:ext cx="3632961" cy="300686"/>
                <a:chOff x="5892800" y="6444825"/>
                <a:chExt cx="5028467" cy="41618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02498FB-CBCB-785F-0DC7-83B0862EDF64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3718" y="6460362"/>
                  <a:ext cx="1987549" cy="371411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B3D50AF-9E51-7E40-635F-2DBDD8C1C7CF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5667" y="6451288"/>
                  <a:ext cx="983435" cy="334160"/>
                </a:xfrm>
                <a:prstGeom prst="rect">
                  <a:avLst/>
                </a:prstGeom>
              </p:spPr>
            </p:pic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EBBA80F-2768-37F8-2472-BB75FC3A532B}"/>
                    </a:ext>
                  </a:extLst>
                </p:cNvPr>
                <p:cNvGrpSpPr/>
                <p:nvPr userDrawn="1"/>
              </p:nvGrpSpPr>
              <p:grpSpPr>
                <a:xfrm>
                  <a:off x="5892800" y="6444825"/>
                  <a:ext cx="1508251" cy="416186"/>
                  <a:chOff x="112690" y="1741358"/>
                  <a:chExt cx="12428372" cy="3429479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2144375E-5A68-51B8-9661-4838FEF28C5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690" y="1741358"/>
                    <a:ext cx="6639852" cy="3429479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4DBC7539-9885-8B74-7ADF-10E41A8CAA4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8812" y="2149825"/>
                    <a:ext cx="6572250" cy="2390775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249870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B9FD4-4A5C-D87B-3766-6AA45466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5FB5BC-284C-3A9A-C537-BE7AA3EFDC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2E779E-47D0-EDEE-0044-06B486A77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9BD3A0-0A5F-B37A-FBEC-A9E94D238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9E8254-BF86-E8FC-3B99-62D16FFB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04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A41A29-3ACE-D04D-9B1E-668C48AE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BB9A40-D402-78CC-64AD-C9DCA3987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CDA56E-C59D-8EDB-6B0D-F7BDC3FE6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0BDD4F-548F-2DE9-C5D3-E54B87EE2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896D52-2A21-0475-95EE-BD0081B6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04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347FB-0622-3C4A-06C0-71B492FAB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CD2092-6E55-3B73-E576-301A810849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DC0ED4B-275C-22D3-4117-3FCB33D23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837E73-B0CE-BA41-08AA-299CDF6E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098E8B-4FDC-D171-A0EA-9F3F98F18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6D1D87-9FEF-B48C-7530-B2722AA5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5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CE6D2-A33E-E8EA-E085-E799AB323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1F69E6-8F8C-9988-D762-3BB570EDF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AFA30A1-C29F-A040-F4DB-364DDD0E3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821FF78-69A4-3F4B-1463-4F21D33E9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9AD0D50-176C-5A32-6BE2-EFD8D51481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8EE961-E6AB-A4EF-94B2-AFA03D47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9DC5CF-7168-573B-63E8-4B07A7F5F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533480C-0F64-D2CF-CB7C-BF885FDD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326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71CF6A-5E82-8C01-9BBE-8EF416E6A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CA5A376-505B-F26C-DC1A-25B11D84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C1112B-213E-395D-6494-79006C31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5CCCB2-0854-D09D-107F-832ADF193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1854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AD0FAC4-180F-F46E-E966-7F64E476A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DD88B7-8A2E-3682-8FF2-74E7AAA20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764BD09-4E74-6AFD-C4BA-EEBAAAC6A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3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A5BF87-F47B-A3C2-D712-8140FC3F7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82F2AF-78CC-30E4-B5FD-77157D689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155089-4F95-8E26-2803-24D62FD24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4BA0AB-4BDC-66CF-D1B2-079AF3C16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AB49FA-E7A3-8C03-4438-80AFCE26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531FBB-92B1-B677-D01C-198369382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506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7AE2A-5EBF-419C-8595-9C5C7CD2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870B7FA-ED86-D3CA-A176-34FCF2ABB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4BCAC21-D4C9-79AD-D819-62437EF29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E91A86F-2D2E-9A84-9A41-A36FAEBE6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4CA15F-F886-AB93-A566-64AE8675F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248306-D3EF-0055-42D3-EF692D940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8421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BDB8CC8-924F-2E7D-466F-07C30245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58C8A3-EE0C-A402-41AF-3B94A09DA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1D5F0F-847D-7D9D-FFEF-31232D3D39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CB7B5-6039-4F8A-82DC-0E5F61056475}" type="datetimeFigureOut">
              <a:rPr lang="fr-FR" smtClean="0"/>
              <a:t>17/11/2022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4B4C8A-EF6C-EE6E-5799-FA955BD5D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9B57EC-5323-E7AB-457E-441F31D1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68E0E-16D7-4C04-860C-B803CB0E830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9042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5" Type="http://schemas.openxmlformats.org/officeDocument/2006/relationships/image" Target="../media/image47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23" Type="http://schemas.openxmlformats.org/officeDocument/2006/relationships/image" Target="../media/image45.pn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lobalevaluationinitiative.org/publications/mesa-diagnostic-tool" TargetMode="Externa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1.png"/><Relationship Id="rId7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49" y="2101363"/>
            <a:ext cx="10914673" cy="1655140"/>
          </a:xfrm>
        </p:spPr>
        <p:txBody>
          <a:bodyPr lIns="45719" tIns="45720" rIns="45719" bIns="45720" anchor="ctr">
            <a:normAutofit fontScale="90000"/>
          </a:bodyPr>
          <a:lstStyle/>
          <a:p>
            <a:r>
              <a:rPr lang="pt-BR" sz="4000"/>
              <a:t>Global </a:t>
            </a:r>
            <a:r>
              <a:rPr lang="pt-BR" sz="4000">
                <a:solidFill>
                  <a:srgbClr val="66FFCC"/>
                </a:solidFill>
              </a:rPr>
              <a:t>Evaluation</a:t>
            </a:r>
            <a:r>
              <a:rPr lang="pt-BR" sz="4000"/>
              <a:t> Initiative’s </a:t>
            </a:r>
            <a:br>
              <a:rPr lang="pt-BR" sz="4000"/>
            </a:br>
            <a:r>
              <a:rPr lang="en-US" sz="4000">
                <a:solidFill>
                  <a:schemeClr val="bg1"/>
                </a:solidFill>
              </a:rPr>
              <a:t>Monitoring and Evaluation Systems Analysis (MESA) tool: 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a step toward a resilient national M&amp;E Ecosystem</a:t>
            </a:r>
            <a:br>
              <a:rPr lang="en-US" sz="4000">
                <a:solidFill>
                  <a:schemeClr val="bg1"/>
                </a:solidFill>
              </a:rPr>
            </a:br>
            <a:br>
              <a:rPr lang="en-US" sz="4000">
                <a:solidFill>
                  <a:schemeClr val="bg1"/>
                </a:solidFill>
              </a:rPr>
            </a:br>
            <a:br>
              <a:rPr lang="en-US" sz="3200">
                <a:solidFill>
                  <a:schemeClr val="bg1"/>
                </a:solidFill>
              </a:rPr>
            </a:br>
            <a:br>
              <a:rPr lang="en-US" sz="3200">
                <a:solidFill>
                  <a:schemeClr val="bg1"/>
                </a:solidFill>
              </a:rPr>
            </a:br>
            <a:r>
              <a:rPr lang="en-US" sz="2000" err="1">
                <a:solidFill>
                  <a:schemeClr val="bg1">
                    <a:lumMod val="95000"/>
                  </a:schemeClr>
                </a:solidFill>
              </a:rPr>
              <a:t>Edoe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en-US" sz="2000" err="1">
                <a:solidFill>
                  <a:schemeClr val="bg1">
                    <a:lumMod val="95000"/>
                  </a:schemeClr>
                </a:solidFill>
              </a:rPr>
              <a:t>Djimitri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en-US" sz="2000" err="1">
                <a:solidFill>
                  <a:schemeClr val="bg1">
                    <a:lumMod val="95000"/>
                  </a:schemeClr>
                </a:solidFill>
              </a:rPr>
              <a:t>Agbodjan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 – CLEAR FA/GEI</a:t>
            </a:r>
            <a:br>
              <a:rPr lang="en-US" sz="20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Lycia Lima – CLEAR LAB/GEI</a:t>
            </a:r>
            <a:br>
              <a:rPr lang="en-US" sz="200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2000" err="1">
                <a:solidFill>
                  <a:schemeClr val="bg1">
                    <a:lumMod val="95000"/>
                  </a:schemeClr>
                </a:solidFill>
              </a:rPr>
              <a:t>Taku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000" err="1">
                <a:solidFill>
                  <a:schemeClr val="bg1">
                    <a:lumMod val="95000"/>
                  </a:schemeClr>
                </a:solidFill>
              </a:rPr>
              <a:t>Chirau</a:t>
            </a:r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 – CLEAR AA/GEI</a:t>
            </a:r>
            <a:endParaRPr lang="pt-BR" sz="200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3918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object 3"/>
          <p:cNvSpPr txBox="1"/>
          <p:nvPr/>
        </p:nvSpPr>
        <p:spPr>
          <a:xfrm>
            <a:off x="745778" y="2467911"/>
            <a:ext cx="8819665" cy="281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1000"/>
              </a:spcBef>
              <a:defRPr sz="5600" b="1">
                <a:solidFill>
                  <a:srgbClr val="8BFFD5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r>
              <a:t>Better Evidence.</a:t>
            </a:r>
          </a:p>
          <a:p>
            <a:pPr>
              <a:spcBef>
                <a:spcPts val="900"/>
              </a:spcBef>
              <a:defRPr sz="5600" b="1">
                <a:solidFill>
                  <a:srgbClr val="FFFFFF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r>
              <a:t>Better Policies.</a:t>
            </a:r>
          </a:p>
          <a:p>
            <a:pPr>
              <a:spcBef>
                <a:spcPts val="900"/>
              </a:spcBef>
              <a:defRPr sz="5600" b="1">
                <a:solidFill>
                  <a:srgbClr val="A681FF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r>
              <a:t>Better lives.</a:t>
            </a:r>
          </a:p>
        </p:txBody>
      </p:sp>
      <p:grpSp>
        <p:nvGrpSpPr>
          <p:cNvPr id="1077" name="Group 7"/>
          <p:cNvGrpSpPr/>
          <p:nvPr/>
        </p:nvGrpSpPr>
        <p:grpSpPr>
          <a:xfrm>
            <a:off x="635252" y="986087"/>
            <a:ext cx="2116865" cy="697351"/>
            <a:chOff x="0" y="0"/>
            <a:chExt cx="2116864" cy="697350"/>
          </a:xfrm>
        </p:grpSpPr>
        <p:sp>
          <p:nvSpPr>
            <p:cNvPr id="1075" name="object 6"/>
            <p:cNvSpPr txBox="1"/>
            <p:nvPr/>
          </p:nvSpPr>
          <p:spPr>
            <a:xfrm>
              <a:off x="0" y="38590"/>
              <a:ext cx="2116865" cy="5389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12700" marR="5080" indent="-12700" algn="r">
                <a:lnSpc>
                  <a:spcPts val="4500"/>
                </a:lnSpc>
                <a:spcBef>
                  <a:spcPts val="600"/>
                </a:spcBef>
                <a:defRPr sz="2800" spc="135">
                  <a:solidFill>
                    <a:srgbClr val="FFFFFF"/>
                  </a:solidFill>
                  <a:latin typeface="Segoe UI Light"/>
                  <a:ea typeface="Segoe UI Light"/>
                  <a:cs typeface="Segoe UI Light"/>
                  <a:sym typeface="Segoe UI Light"/>
                </a:defRPr>
              </a:lvl1pPr>
            </a:lstStyle>
            <a:p>
              <a:r>
                <a:t>VISION</a:t>
              </a:r>
            </a:p>
          </p:txBody>
        </p:sp>
        <p:pic>
          <p:nvPicPr>
            <p:cNvPr id="1076" name="Graphic 6" descr="Graphic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526" y="0"/>
              <a:ext cx="697352" cy="697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8" name="Straight Connector 9"/>
          <p:cNvSpPr/>
          <p:nvPr/>
        </p:nvSpPr>
        <p:spPr>
          <a:xfrm>
            <a:off x="795676" y="1664584"/>
            <a:ext cx="2258610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object 2" descr="objec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367" y="11018"/>
            <a:ext cx="12260089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object 3"/>
          <p:cNvSpPr/>
          <p:nvPr/>
        </p:nvSpPr>
        <p:spPr>
          <a:xfrm>
            <a:off x="12919" y="-2"/>
            <a:ext cx="12215583" cy="6869018"/>
          </a:xfrm>
          <a:prstGeom prst="rect">
            <a:avLst/>
          </a:prstGeom>
          <a:solidFill>
            <a:srgbClr val="001391">
              <a:alpha val="71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84" name="object 5"/>
          <p:cNvSpPr txBox="1"/>
          <p:nvPr/>
        </p:nvSpPr>
        <p:spPr>
          <a:xfrm>
            <a:off x="8776951" y="2664471"/>
            <a:ext cx="1183637" cy="505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12700" marR="5080" indent="-12700">
              <a:lnSpc>
                <a:spcPts val="2000"/>
              </a:lnSpc>
              <a:spcBef>
                <a:spcPts val="300"/>
              </a:spcBef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Civil  Society</a:t>
            </a:r>
          </a:p>
        </p:txBody>
      </p:sp>
      <p:sp>
        <p:nvSpPr>
          <p:cNvPr id="1085" name="object 6"/>
          <p:cNvSpPr txBox="1"/>
          <p:nvPr/>
        </p:nvSpPr>
        <p:spPr>
          <a:xfrm>
            <a:off x="2336993" y="3278452"/>
            <a:ext cx="1964315" cy="505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12700" marR="5080" indent="-12700">
              <a:lnSpc>
                <a:spcPts val="2000"/>
              </a:lnSpc>
              <a:spcBef>
                <a:spcPts val="300"/>
              </a:spcBef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M&amp;E  Associations</a:t>
            </a:r>
          </a:p>
        </p:txBody>
      </p:sp>
      <p:sp>
        <p:nvSpPr>
          <p:cNvPr id="1086" name="object 15"/>
          <p:cNvSpPr/>
          <p:nvPr/>
        </p:nvSpPr>
        <p:spPr>
          <a:xfrm>
            <a:off x="4124307" y="1809807"/>
            <a:ext cx="149249" cy="1730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"/>
                </a:moveTo>
                <a:lnTo>
                  <a:pt x="1829" y="21600"/>
                </a:lnTo>
                <a:lnTo>
                  <a:pt x="0" y="21588"/>
                </a:lnTo>
                <a:lnTo>
                  <a:pt x="19170" y="656"/>
                </a:lnTo>
                <a:lnTo>
                  <a:pt x="19771" y="0"/>
                </a:lnTo>
                <a:lnTo>
                  <a:pt x="21600" y="12"/>
                </a:lnTo>
                <a:close/>
              </a:path>
            </a:pathLst>
          </a:custGeom>
          <a:solidFill>
            <a:srgbClr val="8BFFD5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93" name="object 18"/>
          <p:cNvGrpSpPr/>
          <p:nvPr/>
        </p:nvGrpSpPr>
        <p:grpSpPr>
          <a:xfrm>
            <a:off x="2969598" y="674837"/>
            <a:ext cx="5478481" cy="5202539"/>
            <a:chOff x="0" y="0"/>
            <a:chExt cx="5478479" cy="5202537"/>
          </a:xfrm>
        </p:grpSpPr>
        <p:sp>
          <p:nvSpPr>
            <p:cNvPr id="1087" name="Forma"/>
            <p:cNvSpPr/>
            <p:nvPr/>
          </p:nvSpPr>
          <p:spPr>
            <a:xfrm>
              <a:off x="0" y="2950885"/>
              <a:ext cx="1115770" cy="220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61"/>
                  </a:moveTo>
                  <a:lnTo>
                    <a:pt x="21359" y="0"/>
                  </a:lnTo>
                  <a:lnTo>
                    <a:pt x="20855" y="508"/>
                  </a:lnTo>
                  <a:lnTo>
                    <a:pt x="0" y="21539"/>
                  </a:lnTo>
                  <a:lnTo>
                    <a:pt x="241" y="21600"/>
                  </a:lnTo>
                  <a:lnTo>
                    <a:pt x="21600" y="61"/>
                  </a:lnTo>
                  <a:close/>
                </a:path>
              </a:pathLst>
            </a:custGeom>
            <a:solidFill>
              <a:srgbClr val="8BFF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8" name="Forma"/>
            <p:cNvSpPr/>
            <p:nvPr/>
          </p:nvSpPr>
          <p:spPr>
            <a:xfrm>
              <a:off x="1246655" y="0"/>
              <a:ext cx="1105560" cy="1164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9"/>
                  </a:moveTo>
                  <a:lnTo>
                    <a:pt x="21435" y="0"/>
                  </a:lnTo>
                  <a:lnTo>
                    <a:pt x="20783" y="652"/>
                  </a:lnTo>
                  <a:lnTo>
                    <a:pt x="0" y="21451"/>
                  </a:lnTo>
                  <a:lnTo>
                    <a:pt x="165" y="21600"/>
                  </a:lnTo>
                  <a:lnTo>
                    <a:pt x="21600" y="149"/>
                  </a:lnTo>
                  <a:close/>
                </a:path>
              </a:pathLst>
            </a:custGeom>
            <a:solidFill>
              <a:srgbClr val="8BFF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9" name="Forma"/>
            <p:cNvSpPr/>
            <p:nvPr/>
          </p:nvSpPr>
          <p:spPr>
            <a:xfrm>
              <a:off x="2420969" y="9457"/>
              <a:ext cx="2516688" cy="638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106"/>
                  </a:moveTo>
                  <a:lnTo>
                    <a:pt x="21077" y="20594"/>
                  </a:lnTo>
                  <a:lnTo>
                    <a:pt x="31" y="0"/>
                  </a:lnTo>
                  <a:lnTo>
                    <a:pt x="0" y="495"/>
                  </a:lnTo>
                  <a:lnTo>
                    <a:pt x="21569" y="21600"/>
                  </a:lnTo>
                  <a:lnTo>
                    <a:pt x="21600" y="21106"/>
                  </a:lnTo>
                  <a:close/>
                </a:path>
              </a:pathLst>
            </a:custGeom>
            <a:solidFill>
              <a:srgbClr val="8BFF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0" name="Forma"/>
            <p:cNvSpPr/>
            <p:nvPr/>
          </p:nvSpPr>
          <p:spPr>
            <a:xfrm>
              <a:off x="13452" y="4908993"/>
              <a:ext cx="5325629" cy="293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6"/>
                  </a:moveTo>
                  <a:lnTo>
                    <a:pt x="21597" y="0"/>
                  </a:lnTo>
                  <a:lnTo>
                    <a:pt x="0" y="20492"/>
                  </a:lnTo>
                  <a:lnTo>
                    <a:pt x="3" y="21600"/>
                  </a:lnTo>
                  <a:lnTo>
                    <a:pt x="257" y="21359"/>
                  </a:lnTo>
                  <a:lnTo>
                    <a:pt x="21600" y="1106"/>
                  </a:lnTo>
                  <a:close/>
                </a:path>
              </a:pathLst>
            </a:custGeom>
            <a:solidFill>
              <a:srgbClr val="8BFF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1" name="Forma"/>
            <p:cNvSpPr/>
            <p:nvPr/>
          </p:nvSpPr>
          <p:spPr>
            <a:xfrm>
              <a:off x="31307" y="133028"/>
              <a:ext cx="5447173" cy="5000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27"/>
                  </a:moveTo>
                  <a:lnTo>
                    <a:pt x="21576" y="9467"/>
                  </a:lnTo>
                  <a:lnTo>
                    <a:pt x="21473" y="9516"/>
                  </a:lnTo>
                  <a:lnTo>
                    <a:pt x="19548" y="2424"/>
                  </a:lnTo>
                  <a:lnTo>
                    <a:pt x="19491" y="2442"/>
                  </a:lnTo>
                  <a:lnTo>
                    <a:pt x="19561" y="2702"/>
                  </a:lnTo>
                  <a:lnTo>
                    <a:pt x="21417" y="9542"/>
                  </a:lnTo>
                  <a:lnTo>
                    <a:pt x="21348" y="9575"/>
                  </a:lnTo>
                  <a:lnTo>
                    <a:pt x="12016" y="13955"/>
                  </a:lnTo>
                  <a:lnTo>
                    <a:pt x="9388" y="0"/>
                  </a:lnTo>
                  <a:lnTo>
                    <a:pt x="9324" y="14"/>
                  </a:lnTo>
                  <a:lnTo>
                    <a:pt x="9379" y="305"/>
                  </a:lnTo>
                  <a:lnTo>
                    <a:pt x="11954" y="13983"/>
                  </a:lnTo>
                  <a:lnTo>
                    <a:pt x="11949" y="13986"/>
                  </a:lnTo>
                  <a:lnTo>
                    <a:pt x="11811" y="13793"/>
                  </a:lnTo>
                  <a:lnTo>
                    <a:pt x="5206" y="4631"/>
                  </a:lnTo>
                  <a:lnTo>
                    <a:pt x="5160" y="4671"/>
                  </a:lnTo>
                  <a:lnTo>
                    <a:pt x="11894" y="14012"/>
                  </a:lnTo>
                  <a:lnTo>
                    <a:pt x="11827" y="14043"/>
                  </a:lnTo>
                  <a:lnTo>
                    <a:pt x="11851" y="14103"/>
                  </a:lnTo>
                  <a:lnTo>
                    <a:pt x="11967" y="14049"/>
                  </a:lnTo>
                  <a:lnTo>
                    <a:pt x="11979" y="14112"/>
                  </a:lnTo>
                  <a:lnTo>
                    <a:pt x="11794" y="14227"/>
                  </a:lnTo>
                  <a:lnTo>
                    <a:pt x="0" y="21543"/>
                  </a:lnTo>
                  <a:lnTo>
                    <a:pt x="30" y="21600"/>
                  </a:lnTo>
                  <a:lnTo>
                    <a:pt x="11991" y="14180"/>
                  </a:lnTo>
                  <a:lnTo>
                    <a:pt x="12029" y="14378"/>
                  </a:lnTo>
                  <a:lnTo>
                    <a:pt x="12093" y="14364"/>
                  </a:lnTo>
                  <a:lnTo>
                    <a:pt x="12028" y="14020"/>
                  </a:lnTo>
                  <a:lnTo>
                    <a:pt x="21600" y="9527"/>
                  </a:lnTo>
                  <a:close/>
                </a:path>
              </a:pathLst>
            </a:custGeom>
            <a:solidFill>
              <a:srgbClr val="8BFFD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92" name="Forma"/>
            <p:cNvSpPr/>
            <p:nvPr/>
          </p:nvSpPr>
          <p:spPr>
            <a:xfrm>
              <a:off x="1232469" y="810778"/>
              <a:ext cx="4236303" cy="4133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37" y="46"/>
                  </a:moveTo>
                  <a:lnTo>
                    <a:pt x="18675" y="0"/>
                  </a:lnTo>
                  <a:lnTo>
                    <a:pt x="18489" y="267"/>
                  </a:lnTo>
                  <a:lnTo>
                    <a:pt x="9459" y="13189"/>
                  </a:lnTo>
                  <a:lnTo>
                    <a:pt x="9521" y="13235"/>
                  </a:lnTo>
                  <a:lnTo>
                    <a:pt x="18737" y="46"/>
                  </a:lnTo>
                  <a:close/>
                  <a:moveTo>
                    <a:pt x="21600" y="21534"/>
                  </a:moveTo>
                  <a:lnTo>
                    <a:pt x="21486" y="21459"/>
                  </a:lnTo>
                  <a:lnTo>
                    <a:pt x="21486" y="8141"/>
                  </a:lnTo>
                  <a:lnTo>
                    <a:pt x="21409" y="8141"/>
                  </a:lnTo>
                  <a:lnTo>
                    <a:pt x="21409" y="21408"/>
                  </a:lnTo>
                  <a:lnTo>
                    <a:pt x="21331" y="21356"/>
                  </a:lnTo>
                  <a:lnTo>
                    <a:pt x="9418" y="13497"/>
                  </a:lnTo>
                  <a:lnTo>
                    <a:pt x="9376" y="13563"/>
                  </a:lnTo>
                  <a:lnTo>
                    <a:pt x="21409" y="21502"/>
                  </a:lnTo>
                  <a:lnTo>
                    <a:pt x="21409" y="21557"/>
                  </a:lnTo>
                  <a:lnTo>
                    <a:pt x="21486" y="21557"/>
                  </a:lnTo>
                  <a:lnTo>
                    <a:pt x="21486" y="21553"/>
                  </a:lnTo>
                  <a:lnTo>
                    <a:pt x="21558" y="21600"/>
                  </a:lnTo>
                  <a:lnTo>
                    <a:pt x="21600" y="21534"/>
                  </a:lnTo>
                  <a:close/>
                  <a:moveTo>
                    <a:pt x="8886" y="13374"/>
                  </a:moveTo>
                  <a:lnTo>
                    <a:pt x="8688" y="13317"/>
                  </a:lnTo>
                  <a:lnTo>
                    <a:pt x="13" y="10823"/>
                  </a:lnTo>
                  <a:lnTo>
                    <a:pt x="0" y="10872"/>
                  </a:lnTo>
                  <a:lnTo>
                    <a:pt x="8873" y="13423"/>
                  </a:lnTo>
                  <a:lnTo>
                    <a:pt x="8886" y="13374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94" name="object 27"/>
          <p:cNvSpPr txBox="1">
            <a:spLocks noGrp="1"/>
          </p:cNvSpPr>
          <p:nvPr>
            <p:ph type="title"/>
          </p:nvPr>
        </p:nvSpPr>
        <p:spPr>
          <a:xfrm>
            <a:off x="2083503" y="357780"/>
            <a:ext cx="2968081" cy="582213"/>
          </a:xfrm>
          <a:prstGeom prst="rect">
            <a:avLst/>
          </a:prstGeom>
        </p:spPr>
        <p:txBody>
          <a:bodyPr lIns="0" tIns="0" rIns="0" bIns="0" anchor="ctr"/>
          <a:lstStyle>
            <a:lvl1pPr marL="584" marR="4673" indent="9931" defTabSz="841247">
              <a:lnSpc>
                <a:spcPts val="1800"/>
              </a:lnSpc>
              <a:spcBef>
                <a:spcPts val="200"/>
              </a:spcBef>
              <a:defRPr sz="1656">
                <a:solidFill>
                  <a:srgbClr val="FFFFFF"/>
                </a:solidFill>
              </a:defRPr>
            </a:lvl1pPr>
          </a:lstStyle>
          <a:p>
            <a:r>
              <a:t>Bilateral and Multilateral  Organizations</a:t>
            </a:r>
          </a:p>
        </p:txBody>
      </p:sp>
      <p:sp>
        <p:nvSpPr>
          <p:cNvPr id="1095" name="object 28"/>
          <p:cNvSpPr txBox="1"/>
          <p:nvPr/>
        </p:nvSpPr>
        <p:spPr>
          <a:xfrm>
            <a:off x="8154041" y="750069"/>
            <a:ext cx="2642490" cy="75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R="5080" indent="12700">
              <a:lnSpc>
                <a:spcPts val="2000"/>
              </a:lnSpc>
              <a:spcBef>
                <a:spcPts val="300"/>
              </a:spcBef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Academic  Institutions and  Think Thanks</a:t>
            </a:r>
          </a:p>
        </p:txBody>
      </p:sp>
      <p:sp>
        <p:nvSpPr>
          <p:cNvPr id="1096" name="object 29"/>
          <p:cNvSpPr txBox="1"/>
          <p:nvPr/>
        </p:nvSpPr>
        <p:spPr>
          <a:xfrm>
            <a:off x="1509238" y="1601584"/>
            <a:ext cx="3619825" cy="759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marL="635" marR="5080" indent="10794">
              <a:lnSpc>
                <a:spcPts val="2000"/>
              </a:lnSpc>
              <a:spcBef>
                <a:spcPts val="300"/>
              </a:spcBef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Evaluation Capacity  Development (ECD)</a:t>
            </a:r>
          </a:p>
          <a:p>
            <a:pPr>
              <a:lnSpc>
                <a:spcPts val="2000"/>
              </a:lnSpc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Providers</a:t>
            </a:r>
          </a:p>
        </p:txBody>
      </p:sp>
      <p:sp>
        <p:nvSpPr>
          <p:cNvPr id="1097" name="object 31"/>
          <p:cNvSpPr txBox="1"/>
          <p:nvPr/>
        </p:nvSpPr>
        <p:spPr>
          <a:xfrm>
            <a:off x="8782880" y="5464711"/>
            <a:ext cx="1973018" cy="505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12700" marR="5080" indent="-12700">
              <a:lnSpc>
                <a:spcPts val="2000"/>
              </a:lnSpc>
              <a:spcBef>
                <a:spcPts val="300"/>
              </a:spcBef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Evaluation  Practitioners</a:t>
            </a:r>
          </a:p>
        </p:txBody>
      </p:sp>
      <p:sp>
        <p:nvSpPr>
          <p:cNvPr id="1098" name="object 32"/>
          <p:cNvSpPr txBox="1"/>
          <p:nvPr/>
        </p:nvSpPr>
        <p:spPr>
          <a:xfrm>
            <a:off x="1707527" y="5520244"/>
            <a:ext cx="1094864" cy="505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20320" marR="5080" indent="-8256">
              <a:lnSpc>
                <a:spcPts val="2000"/>
              </a:lnSpc>
              <a:spcBef>
                <a:spcPts val="300"/>
              </a:spcBef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Private  Sector</a:t>
            </a:r>
          </a:p>
        </p:txBody>
      </p:sp>
      <p:grpSp>
        <p:nvGrpSpPr>
          <p:cNvPr id="1101" name="Group 39"/>
          <p:cNvGrpSpPr/>
          <p:nvPr/>
        </p:nvGrpSpPr>
        <p:grpSpPr>
          <a:xfrm>
            <a:off x="4962066" y="357780"/>
            <a:ext cx="777851" cy="777851"/>
            <a:chOff x="0" y="0"/>
            <a:chExt cx="777850" cy="777850"/>
          </a:xfrm>
        </p:grpSpPr>
        <p:sp>
          <p:nvSpPr>
            <p:cNvPr id="1099" name="Oval 37"/>
            <p:cNvSpPr/>
            <p:nvPr/>
          </p:nvSpPr>
          <p:spPr>
            <a:xfrm>
              <a:off x="-1" y="-1"/>
              <a:ext cx="777852" cy="777852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00" name="object 4" descr="object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855" y="200855"/>
              <a:ext cx="376140" cy="376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4" name="Group 40"/>
          <p:cNvGrpSpPr/>
          <p:nvPr/>
        </p:nvGrpSpPr>
        <p:grpSpPr>
          <a:xfrm>
            <a:off x="7642652" y="1106310"/>
            <a:ext cx="542027" cy="542027"/>
            <a:chOff x="0" y="0"/>
            <a:chExt cx="542026" cy="542026"/>
          </a:xfrm>
        </p:grpSpPr>
        <p:sp>
          <p:nvSpPr>
            <p:cNvPr id="1102" name="Oval 41"/>
            <p:cNvSpPr/>
            <p:nvPr/>
          </p:nvSpPr>
          <p:spPr>
            <a:xfrm>
              <a:off x="-1" y="-1"/>
              <a:ext cx="542028" cy="542028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03" name="object 4" descr="object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961" y="139961"/>
              <a:ext cx="262105" cy="2621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07" name="Group 43"/>
          <p:cNvGrpSpPr/>
          <p:nvPr/>
        </p:nvGrpSpPr>
        <p:grpSpPr>
          <a:xfrm>
            <a:off x="8079217" y="2717960"/>
            <a:ext cx="614739" cy="614739"/>
            <a:chOff x="0" y="0"/>
            <a:chExt cx="614738" cy="614738"/>
          </a:xfrm>
        </p:grpSpPr>
        <p:sp>
          <p:nvSpPr>
            <p:cNvPr id="1105" name="Oval 44"/>
            <p:cNvSpPr/>
            <p:nvPr/>
          </p:nvSpPr>
          <p:spPr>
            <a:xfrm>
              <a:off x="-1" y="-1"/>
              <a:ext cx="614740" cy="614740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06" name="object 4" descr="object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736" y="158736"/>
              <a:ext cx="297266" cy="2972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0" name="Group 46"/>
          <p:cNvGrpSpPr/>
          <p:nvPr/>
        </p:nvGrpSpPr>
        <p:grpSpPr>
          <a:xfrm>
            <a:off x="5731128" y="3743628"/>
            <a:ext cx="582213" cy="582213"/>
            <a:chOff x="0" y="0"/>
            <a:chExt cx="582211" cy="582211"/>
          </a:xfrm>
        </p:grpSpPr>
        <p:sp>
          <p:nvSpPr>
            <p:cNvPr id="1108" name="Oval 47"/>
            <p:cNvSpPr/>
            <p:nvPr/>
          </p:nvSpPr>
          <p:spPr>
            <a:xfrm>
              <a:off x="0" y="0"/>
              <a:ext cx="582212" cy="582212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09" name="object 4" descr="object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0337" y="150337"/>
              <a:ext cx="281537" cy="2815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13" name="Group 49"/>
          <p:cNvGrpSpPr/>
          <p:nvPr/>
        </p:nvGrpSpPr>
        <p:grpSpPr>
          <a:xfrm>
            <a:off x="7982887" y="5200262"/>
            <a:ext cx="777851" cy="777851"/>
            <a:chOff x="0" y="0"/>
            <a:chExt cx="777850" cy="777850"/>
          </a:xfrm>
        </p:grpSpPr>
        <p:sp>
          <p:nvSpPr>
            <p:cNvPr id="1111" name="Oval 50"/>
            <p:cNvSpPr/>
            <p:nvPr/>
          </p:nvSpPr>
          <p:spPr>
            <a:xfrm>
              <a:off x="-1" y="-1"/>
              <a:ext cx="777852" cy="777852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12" name="object 4" descr="object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855" y="200855"/>
              <a:ext cx="376140" cy="376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14" name="object 16"/>
          <p:cNvSpPr txBox="1"/>
          <p:nvPr/>
        </p:nvSpPr>
        <p:spPr>
          <a:xfrm>
            <a:off x="6641826" y="3795958"/>
            <a:ext cx="3257611" cy="5051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R="5080" indent="12700">
              <a:lnSpc>
                <a:spcPts val="2000"/>
              </a:lnSpc>
              <a:spcBef>
                <a:spcPts val="300"/>
              </a:spcBef>
              <a:defRPr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Governments from  Developing Countries</a:t>
            </a:r>
          </a:p>
        </p:txBody>
      </p:sp>
      <p:grpSp>
        <p:nvGrpSpPr>
          <p:cNvPr id="1117" name="Group 52"/>
          <p:cNvGrpSpPr/>
          <p:nvPr/>
        </p:nvGrpSpPr>
        <p:grpSpPr>
          <a:xfrm>
            <a:off x="2633783" y="5403126"/>
            <a:ext cx="777851" cy="777851"/>
            <a:chOff x="0" y="0"/>
            <a:chExt cx="777850" cy="777850"/>
          </a:xfrm>
        </p:grpSpPr>
        <p:sp>
          <p:nvSpPr>
            <p:cNvPr id="1115" name="Oval 53"/>
            <p:cNvSpPr/>
            <p:nvPr/>
          </p:nvSpPr>
          <p:spPr>
            <a:xfrm>
              <a:off x="-1" y="-1"/>
              <a:ext cx="777852" cy="777852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16" name="object 4" descr="object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0855" y="200855"/>
              <a:ext cx="376140" cy="376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18" name="object 4" descr="objec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771" y="543291"/>
            <a:ext cx="382030" cy="3820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1" name="Group 56"/>
          <p:cNvGrpSpPr/>
          <p:nvPr/>
        </p:nvGrpSpPr>
        <p:grpSpPr>
          <a:xfrm>
            <a:off x="3878817" y="3332698"/>
            <a:ext cx="517423" cy="517423"/>
            <a:chOff x="0" y="0"/>
            <a:chExt cx="517422" cy="517422"/>
          </a:xfrm>
        </p:grpSpPr>
        <p:sp>
          <p:nvSpPr>
            <p:cNvPr id="1119" name="Oval 57"/>
            <p:cNvSpPr/>
            <p:nvPr/>
          </p:nvSpPr>
          <p:spPr>
            <a:xfrm>
              <a:off x="-1" y="-1"/>
              <a:ext cx="517424" cy="517424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20" name="object 4" descr="object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608" y="133608"/>
              <a:ext cx="250207" cy="2502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24" name="Group 59"/>
          <p:cNvGrpSpPr/>
          <p:nvPr/>
        </p:nvGrpSpPr>
        <p:grpSpPr>
          <a:xfrm>
            <a:off x="3927100" y="1441094"/>
            <a:ext cx="737426" cy="737425"/>
            <a:chOff x="0" y="0"/>
            <a:chExt cx="737424" cy="737424"/>
          </a:xfrm>
        </p:grpSpPr>
        <p:sp>
          <p:nvSpPr>
            <p:cNvPr id="1122" name="Oval 60"/>
            <p:cNvSpPr/>
            <p:nvPr/>
          </p:nvSpPr>
          <p:spPr>
            <a:xfrm>
              <a:off x="-1" y="-1"/>
              <a:ext cx="737426" cy="737426"/>
            </a:xfrm>
            <a:prstGeom prst="ellipse">
              <a:avLst/>
            </a:prstGeom>
            <a:solidFill>
              <a:srgbClr val="FFFFFF">
                <a:alpha val="58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1123" name="object 4" descr="object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0416" y="190416"/>
              <a:ext cx="356592" cy="3565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25" name="object 6"/>
          <p:cNvSpPr txBox="1"/>
          <p:nvPr/>
        </p:nvSpPr>
        <p:spPr>
          <a:xfrm rot="16200000">
            <a:off x="-1570051" y="4047970"/>
            <a:ext cx="4070582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12700" marR="5080" indent="-12700">
              <a:lnSpc>
                <a:spcPts val="4500"/>
              </a:lnSpc>
              <a:spcBef>
                <a:spcPts val="600"/>
              </a:spcBef>
              <a:defRPr sz="4000" spc="135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THE NETWORK</a:t>
            </a:r>
          </a:p>
        </p:txBody>
      </p:sp>
      <p:pic>
        <p:nvPicPr>
          <p:cNvPr id="1126" name="object 33" descr="object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6" y="263676"/>
            <a:ext cx="1018096" cy="976026"/>
          </a:xfrm>
          <a:prstGeom prst="rect">
            <a:avLst/>
          </a:prstGeom>
          <a:ln w="12700">
            <a:miter lim="400000"/>
          </a:ln>
        </p:spPr>
      </p:pic>
      <p:sp>
        <p:nvSpPr>
          <p:cNvPr id="1127" name="Straight Connector 6"/>
          <p:cNvSpPr/>
          <p:nvPr/>
        </p:nvSpPr>
        <p:spPr>
          <a:xfrm flipH="1">
            <a:off x="1066861" y="11017"/>
            <a:ext cx="1" cy="6835966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object 2" descr="object 2"/>
          <p:cNvPicPr>
            <a:picLocks noChangeAspect="1"/>
          </p:cNvPicPr>
          <p:nvPr/>
        </p:nvPicPr>
        <p:blipFill>
          <a:blip r:embed="rId2">
            <a:alphaModFix amt="52999"/>
          </a:blip>
          <a:srcRect l="5132" r="5132"/>
          <a:stretch>
            <a:fillRect/>
          </a:stretch>
        </p:blipFill>
        <p:spPr>
          <a:xfrm flipH="1">
            <a:off x="-110803" y="-414483"/>
            <a:ext cx="12302803" cy="7627257"/>
          </a:xfrm>
          <a:prstGeom prst="rect">
            <a:avLst/>
          </a:prstGeom>
          <a:ln w="12700">
            <a:miter lim="400000"/>
          </a:ln>
        </p:spPr>
      </p:pic>
      <p:sp>
        <p:nvSpPr>
          <p:cNvPr id="1132" name="object 40"/>
          <p:cNvSpPr txBox="1"/>
          <p:nvPr/>
        </p:nvSpPr>
        <p:spPr>
          <a:xfrm>
            <a:off x="461207" y="917983"/>
            <a:ext cx="104815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600"/>
              </a:spcBef>
              <a:defRPr sz="2000" spc="-9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CORE</a:t>
            </a:r>
          </a:p>
        </p:txBody>
      </p:sp>
      <p:sp>
        <p:nvSpPr>
          <p:cNvPr id="1133" name="object 40"/>
          <p:cNvSpPr txBox="1"/>
          <p:nvPr/>
        </p:nvSpPr>
        <p:spPr>
          <a:xfrm>
            <a:off x="4776406" y="915984"/>
            <a:ext cx="2829969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600"/>
              </a:spcBef>
              <a:defRPr sz="2000" spc="-9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IMPLEMENTING</a:t>
            </a:r>
          </a:p>
        </p:txBody>
      </p:sp>
      <p:pic>
        <p:nvPicPr>
          <p:cNvPr id="1134" name="object 5" descr="objec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86" y="5754422"/>
            <a:ext cx="2697647" cy="882607"/>
          </a:xfrm>
          <a:prstGeom prst="rect">
            <a:avLst/>
          </a:prstGeom>
          <a:ln w="12700">
            <a:miter lim="400000"/>
          </a:ln>
        </p:spPr>
      </p:pic>
      <p:sp>
        <p:nvSpPr>
          <p:cNvPr id="1135" name="object 40"/>
          <p:cNvSpPr txBox="1"/>
          <p:nvPr/>
        </p:nvSpPr>
        <p:spPr>
          <a:xfrm>
            <a:off x="7795963" y="905922"/>
            <a:ext cx="2181383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indent="12700">
              <a:spcBef>
                <a:spcPts val="1600"/>
              </a:spcBef>
              <a:defRPr sz="2000" spc="-9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ASSOCIATE</a:t>
            </a:r>
          </a:p>
        </p:txBody>
      </p:sp>
      <p:sp>
        <p:nvSpPr>
          <p:cNvPr id="1136" name="Rectangle 30"/>
          <p:cNvSpPr/>
          <p:nvPr/>
        </p:nvSpPr>
        <p:spPr>
          <a:xfrm>
            <a:off x="4744187" y="1413230"/>
            <a:ext cx="2792357" cy="3894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7" name="Rectangle 35"/>
          <p:cNvSpPr/>
          <p:nvPr/>
        </p:nvSpPr>
        <p:spPr>
          <a:xfrm>
            <a:off x="461210" y="1413230"/>
            <a:ext cx="4055135" cy="3894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38" name="object 13" descr="object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558" y="2315302"/>
            <a:ext cx="1763695" cy="919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object 8" descr="objec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390" y="4388108"/>
            <a:ext cx="1257371" cy="300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0" name="object 9" descr="objec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227" y="1782704"/>
            <a:ext cx="1585567" cy="325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1" name="object 10" descr="object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227" y="2382005"/>
            <a:ext cx="1780571" cy="5154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2" name="object 11" descr="object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889" y="3104769"/>
            <a:ext cx="1392390" cy="52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object 12" descr="object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875" y="3773032"/>
            <a:ext cx="1350197" cy="326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4" name="object 14" descr="object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8925" y="3130431"/>
            <a:ext cx="2092806" cy="704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5" name="object 16" descr="object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75318" y="1589424"/>
            <a:ext cx="1721501" cy="747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6" name="object 20" descr="object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0577" y="2644814"/>
            <a:ext cx="2027925" cy="460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7" name="object 21" descr="object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93453" y="3399146"/>
            <a:ext cx="1021087" cy="56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8" name="object 22" descr="object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0888" y="1782704"/>
            <a:ext cx="1316441" cy="56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object 30" descr="object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7459" y="3989930"/>
            <a:ext cx="1510533" cy="558362"/>
          </a:xfrm>
          <a:prstGeom prst="rect">
            <a:avLst/>
          </a:prstGeom>
          <a:ln w="12700">
            <a:miter lim="400000"/>
          </a:ln>
        </p:spPr>
      </p:pic>
      <p:sp>
        <p:nvSpPr>
          <p:cNvPr id="1150" name="Rectangle 4"/>
          <p:cNvSpPr/>
          <p:nvPr/>
        </p:nvSpPr>
        <p:spPr>
          <a:xfrm>
            <a:off x="461207" y="5307631"/>
            <a:ext cx="4055135" cy="137139"/>
          </a:xfrm>
          <a:prstGeom prst="rect">
            <a:avLst/>
          </a:prstGeom>
          <a:solidFill>
            <a:srgbClr val="99FFD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1" name="Rectangle 33"/>
          <p:cNvSpPr/>
          <p:nvPr/>
        </p:nvSpPr>
        <p:spPr>
          <a:xfrm>
            <a:off x="4743865" y="5307631"/>
            <a:ext cx="2792357" cy="137139"/>
          </a:xfrm>
          <a:prstGeom prst="rect">
            <a:avLst/>
          </a:prstGeom>
          <a:solidFill>
            <a:srgbClr val="A681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2" name="Rectangle 34"/>
          <p:cNvSpPr/>
          <p:nvPr/>
        </p:nvSpPr>
        <p:spPr>
          <a:xfrm>
            <a:off x="7763743" y="1413230"/>
            <a:ext cx="3967048" cy="38944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53" name="object 19" descr="object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9044" y="4700184"/>
            <a:ext cx="1856521" cy="549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4" name="object 23" descr="object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135442" y="1718257"/>
            <a:ext cx="1004209" cy="56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5" name="object 24" descr="object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35442" y="2722820"/>
            <a:ext cx="1434585" cy="420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6" name="object 25" descr="object 2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39278" y="4671857"/>
            <a:ext cx="995771" cy="506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7" name="object 26" descr="object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55800" y="2799450"/>
            <a:ext cx="945138" cy="506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8" name="object 27" descr="object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985808" y="3489424"/>
            <a:ext cx="1265810" cy="644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9" name="object 28" descr="object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55800" y="1864968"/>
            <a:ext cx="1367075" cy="403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0" name="object 29" descr="object 29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55800" y="3630960"/>
            <a:ext cx="1367075" cy="446689"/>
          </a:xfrm>
          <a:prstGeom prst="rect">
            <a:avLst/>
          </a:prstGeom>
          <a:ln w="12700">
            <a:miter lim="400000"/>
          </a:ln>
        </p:spPr>
      </p:pic>
      <p:sp>
        <p:nvSpPr>
          <p:cNvPr id="1161" name="Rectangle 50"/>
          <p:cNvSpPr/>
          <p:nvPr/>
        </p:nvSpPr>
        <p:spPr>
          <a:xfrm>
            <a:off x="7763423" y="5307631"/>
            <a:ext cx="3967048" cy="137139"/>
          </a:xfrm>
          <a:prstGeom prst="rect">
            <a:avLst/>
          </a:prstGeom>
          <a:solidFill>
            <a:srgbClr val="4959D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2" name="Isosceles Triangle 39"/>
          <p:cNvSpPr/>
          <p:nvPr/>
        </p:nvSpPr>
        <p:spPr>
          <a:xfrm>
            <a:off x="6025701" y="5145349"/>
            <a:ext cx="228686" cy="162928"/>
          </a:xfrm>
          <a:prstGeom prst="triangle">
            <a:avLst/>
          </a:prstGeom>
          <a:solidFill>
            <a:srgbClr val="A681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3" name="Isosceles Triangle 41"/>
          <p:cNvSpPr/>
          <p:nvPr/>
        </p:nvSpPr>
        <p:spPr>
          <a:xfrm>
            <a:off x="9581701" y="5145349"/>
            <a:ext cx="228687" cy="162928"/>
          </a:xfrm>
          <a:prstGeom prst="triangle">
            <a:avLst/>
          </a:prstGeom>
          <a:solidFill>
            <a:srgbClr val="4959D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4" name="Isosceles Triangle 51"/>
          <p:cNvSpPr/>
          <p:nvPr/>
        </p:nvSpPr>
        <p:spPr>
          <a:xfrm>
            <a:off x="2380801" y="5145349"/>
            <a:ext cx="228687" cy="162928"/>
          </a:xfrm>
          <a:prstGeom prst="triangle">
            <a:avLst/>
          </a:prstGeom>
          <a:solidFill>
            <a:srgbClr val="99FFD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65" name="Picture 5" descr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01403" y="4258790"/>
            <a:ext cx="1247776" cy="73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6" name="Picture 16" descr="Picture 1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10387" y="4191841"/>
            <a:ext cx="1628776" cy="695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7" name="Picture 17" descr="Picture 1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38227" y="4315767"/>
            <a:ext cx="2232321" cy="639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01458" y="402507"/>
            <a:ext cx="5789084" cy="1399222"/>
          </a:xfrm>
        </p:spPr>
        <p:txBody>
          <a:bodyPr>
            <a:normAutofit/>
          </a:bodyPr>
          <a:lstStyle/>
          <a:p>
            <a:r>
              <a:rPr lang="pt-BR" sz="3200"/>
              <a:t>Clear Centers – Implementing Partners of GEI</a:t>
            </a:r>
          </a:p>
        </p:txBody>
      </p:sp>
      <p:pic>
        <p:nvPicPr>
          <p:cNvPr id="10" name="Google Shape;244;p26" descr="Google Shape;244;p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189" y="1986692"/>
            <a:ext cx="8270000" cy="44244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tângulo 2"/>
          <p:cNvSpPr/>
          <p:nvPr/>
        </p:nvSpPr>
        <p:spPr>
          <a:xfrm>
            <a:off x="3814241" y="5627748"/>
            <a:ext cx="1784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>
                <a:solidFill>
                  <a:srgbClr val="008CB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Clear LAB: </a:t>
            </a:r>
          </a:p>
          <a:p>
            <a:pPr algn="ctr">
              <a:defRPr sz="1000" b="1">
                <a:solidFill>
                  <a:srgbClr val="008CB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err="1">
                <a:solidFill>
                  <a:schemeClr val="bg1"/>
                </a:solidFill>
              </a:rPr>
              <a:t>Brazil</a:t>
            </a:r>
            <a:r>
              <a:rPr lang="pt-BR">
                <a:solidFill>
                  <a:schemeClr val="bg1"/>
                </a:solidFill>
              </a:rPr>
              <a:t> &amp; </a:t>
            </a:r>
            <a:r>
              <a:rPr lang="pt-BR" err="1">
                <a:solidFill>
                  <a:schemeClr val="bg1"/>
                </a:solidFill>
              </a:rPr>
              <a:t>Lusophone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 err="1">
                <a:solidFill>
                  <a:schemeClr val="bg1"/>
                </a:solidFill>
              </a:rPr>
              <a:t>Africa</a:t>
            </a:r>
            <a:endParaRPr lang="pt-BR">
              <a:solidFill>
                <a:schemeClr val="bg1"/>
              </a:solidFill>
            </a:endParaRPr>
          </a:p>
          <a:p>
            <a:pPr algn="ctr">
              <a:defRPr sz="1000" b="1">
                <a:solidFill>
                  <a:srgbClr val="008CB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São Paulo – </a:t>
            </a:r>
            <a:r>
              <a:rPr lang="pt-BR" err="1">
                <a:solidFill>
                  <a:schemeClr val="bg1"/>
                </a:solidFill>
              </a:rPr>
              <a:t>Brazil</a:t>
            </a:r>
            <a:endParaRPr lang="pt-BR">
              <a:solidFill>
                <a:schemeClr val="bg1"/>
              </a:solidFill>
            </a:endParaRPr>
          </a:p>
          <a:p>
            <a:pPr algn="ctr">
              <a:defRPr sz="1000" b="1">
                <a:solidFill>
                  <a:srgbClr val="008CBE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771258" y="5504637"/>
            <a:ext cx="133081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CLEAR- AA: </a:t>
            </a: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err="1">
                <a:solidFill>
                  <a:schemeClr val="bg1"/>
                </a:solidFill>
              </a:rPr>
              <a:t>Anglophone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 err="1">
                <a:solidFill>
                  <a:schemeClr val="bg1"/>
                </a:solidFill>
              </a:rPr>
              <a:t>Africa</a:t>
            </a:r>
            <a:endParaRPr lang="pt-BR">
              <a:solidFill>
                <a:schemeClr val="bg1"/>
              </a:solidFill>
            </a:endParaRP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Johannesburg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651225" y="3406896"/>
            <a:ext cx="13933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CLEAR- FA: </a:t>
            </a: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err="1">
                <a:solidFill>
                  <a:schemeClr val="bg1"/>
                </a:solidFill>
              </a:rPr>
              <a:t>Francophone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 err="1">
                <a:solidFill>
                  <a:schemeClr val="bg1"/>
                </a:solidFill>
              </a:rPr>
              <a:t>Africa</a:t>
            </a:r>
            <a:endParaRPr lang="pt-BR">
              <a:solidFill>
                <a:schemeClr val="bg1"/>
              </a:solidFill>
            </a:endParaRP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Senegal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6403839" y="4267507"/>
            <a:ext cx="9621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CLEAR- SA: </a:t>
            </a: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South </a:t>
            </a:r>
            <a:r>
              <a:rPr lang="pt-BR" err="1">
                <a:solidFill>
                  <a:schemeClr val="bg1"/>
                </a:solidFill>
              </a:rPr>
              <a:t>Asia</a:t>
            </a:r>
            <a:endParaRPr lang="pt-BR">
              <a:solidFill>
                <a:schemeClr val="bg1"/>
              </a:solidFill>
            </a:endParaRP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err="1">
                <a:solidFill>
                  <a:schemeClr val="bg1"/>
                </a:solidFill>
              </a:rPr>
              <a:t>India</a:t>
            </a:r>
            <a:endParaRPr lang="pt-BR">
              <a:solidFill>
                <a:schemeClr val="bg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268496" y="3478613"/>
            <a:ext cx="9621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CLEAR- EA: </a:t>
            </a: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 err="1">
                <a:solidFill>
                  <a:schemeClr val="bg1"/>
                </a:solidFill>
              </a:rPr>
              <a:t>East</a:t>
            </a:r>
            <a:r>
              <a:rPr lang="pt-BR">
                <a:solidFill>
                  <a:schemeClr val="bg1"/>
                </a:solidFill>
              </a:rPr>
              <a:t> </a:t>
            </a:r>
            <a:r>
              <a:rPr lang="pt-BR" err="1">
                <a:solidFill>
                  <a:schemeClr val="bg1"/>
                </a:solidFill>
              </a:rPr>
              <a:t>Asia</a:t>
            </a:r>
            <a:endParaRPr lang="pt-BR">
              <a:solidFill>
                <a:schemeClr val="bg1"/>
              </a:solidFill>
            </a:endParaRPr>
          </a:p>
          <a:p>
            <a:pPr algn="ctr">
              <a:defRPr sz="1000" b="1">
                <a:solidFill>
                  <a:srgbClr val="5656B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rPr lang="pt-BR">
                <a:solidFill>
                  <a:schemeClr val="bg1"/>
                </a:solidFill>
              </a:rPr>
              <a:t>China</a:t>
            </a:r>
          </a:p>
        </p:txBody>
      </p:sp>
      <p:pic>
        <p:nvPicPr>
          <p:cNvPr id="16" name="object 22" descr="object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68" y="508515"/>
            <a:ext cx="2056202" cy="885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Title 3"/>
          <p:cNvSpPr txBox="1">
            <a:spLocks noGrp="1"/>
          </p:cNvSpPr>
          <p:nvPr>
            <p:ph type="title"/>
          </p:nvPr>
        </p:nvSpPr>
        <p:spPr>
          <a:xfrm>
            <a:off x="831850" y="450334"/>
            <a:ext cx="5789084" cy="96329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000"/>
              <a:t>What do we do?</a:t>
            </a:r>
          </a:p>
        </p:txBody>
      </p:sp>
      <p:pic>
        <p:nvPicPr>
          <p:cNvPr id="1170" name="Content Placeholder 77" descr="Content Placeholder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76" y="1289555"/>
            <a:ext cx="1825915" cy="1825915"/>
          </a:xfrm>
          <a:prstGeom prst="rect">
            <a:avLst/>
          </a:prstGeom>
          <a:ln w="12700">
            <a:miter lim="400000"/>
          </a:ln>
        </p:spPr>
      </p:pic>
      <p:sp>
        <p:nvSpPr>
          <p:cNvPr id="1171" name="TextBox 6"/>
          <p:cNvSpPr txBox="1"/>
          <p:nvPr/>
        </p:nvSpPr>
        <p:spPr>
          <a:xfrm>
            <a:off x="2639210" y="1663903"/>
            <a:ext cx="6803315" cy="99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Country-level engagements to strengthen the M&amp;E ecosystem</a:t>
            </a:r>
          </a:p>
        </p:txBody>
      </p:sp>
      <p:pic>
        <p:nvPicPr>
          <p:cNvPr id="1172" name="Content Placeholder 79" descr="Content Placeholder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427" y="3192794"/>
            <a:ext cx="1694213" cy="1694213"/>
          </a:xfrm>
          <a:prstGeom prst="rect">
            <a:avLst/>
          </a:prstGeom>
          <a:ln w="12700">
            <a:miter lim="400000"/>
          </a:ln>
        </p:spPr>
      </p:pic>
      <p:sp>
        <p:nvSpPr>
          <p:cNvPr id="1173" name="TextBox 8"/>
          <p:cNvSpPr txBox="1"/>
          <p:nvPr/>
        </p:nvSpPr>
        <p:spPr>
          <a:xfrm>
            <a:off x="2639210" y="3747513"/>
            <a:ext cx="6803315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Training and professional development </a:t>
            </a:r>
          </a:p>
        </p:txBody>
      </p:sp>
      <p:pic>
        <p:nvPicPr>
          <p:cNvPr id="1174" name="Content Placeholder 81" descr="Content Placeholder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427" y="4920146"/>
            <a:ext cx="1694213" cy="1694213"/>
          </a:xfrm>
          <a:prstGeom prst="rect">
            <a:avLst/>
          </a:prstGeom>
          <a:ln w="12700">
            <a:miter lim="400000"/>
          </a:ln>
        </p:spPr>
      </p:pic>
      <p:sp>
        <p:nvSpPr>
          <p:cNvPr id="1175" name="TextBox 10"/>
          <p:cNvSpPr txBox="1"/>
          <p:nvPr/>
        </p:nvSpPr>
        <p:spPr>
          <a:xfrm>
            <a:off x="2639210" y="5474865"/>
            <a:ext cx="6803315" cy="497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Knowledge generation and sharing</a:t>
            </a:r>
          </a:p>
        </p:txBody>
      </p:sp>
    </p:spTree>
    <p:extLst>
      <p:ext uri="{BB962C8B-B14F-4D97-AF65-F5344CB8AC3E}">
        <p14:creationId xmlns:p14="http://schemas.microsoft.com/office/powerpoint/2010/main" val="85238505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Rectangle: Rounded Corners 5"/>
          <p:cNvSpPr/>
          <p:nvPr/>
        </p:nvSpPr>
        <p:spPr>
          <a:xfrm>
            <a:off x="33723" y="-41323"/>
            <a:ext cx="12192000" cy="6858000"/>
          </a:xfrm>
          <a:prstGeom prst="roundRect">
            <a:avLst>
              <a:gd name="adj" fmla="val 0"/>
            </a:avLst>
          </a:prstGeom>
          <a:solidFill>
            <a:srgbClr val="495AD4">
              <a:alpha val="4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196" name="Rectangle: Rounded Corners 74"/>
          <p:cNvSpPr/>
          <p:nvPr/>
        </p:nvSpPr>
        <p:spPr>
          <a:xfrm>
            <a:off x="3630190" y="2069957"/>
            <a:ext cx="2305046" cy="679534"/>
          </a:xfrm>
          <a:prstGeom prst="roundRect">
            <a:avLst>
              <a:gd name="adj" fmla="val 35983"/>
            </a:avLst>
          </a:prstGeom>
          <a:solidFill>
            <a:srgbClr val="A781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197" name="Rectangle: Rounded Corners 75"/>
          <p:cNvSpPr/>
          <p:nvPr/>
        </p:nvSpPr>
        <p:spPr>
          <a:xfrm>
            <a:off x="3630190" y="2955783"/>
            <a:ext cx="2305046" cy="679534"/>
          </a:xfrm>
          <a:prstGeom prst="roundRect">
            <a:avLst>
              <a:gd name="adj" fmla="val 34581"/>
            </a:avLst>
          </a:prstGeom>
          <a:solidFill>
            <a:srgbClr val="A781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198" name="Rectangle: Rounded Corners 76"/>
          <p:cNvSpPr/>
          <p:nvPr/>
        </p:nvSpPr>
        <p:spPr>
          <a:xfrm>
            <a:off x="3630190" y="3841608"/>
            <a:ext cx="2305046" cy="679534"/>
          </a:xfrm>
          <a:prstGeom prst="roundRect">
            <a:avLst>
              <a:gd name="adj" fmla="val 34581"/>
            </a:avLst>
          </a:prstGeom>
          <a:solidFill>
            <a:srgbClr val="A781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199" name="Rectangle: Rounded Corners 73"/>
          <p:cNvSpPr/>
          <p:nvPr/>
        </p:nvSpPr>
        <p:spPr>
          <a:xfrm>
            <a:off x="1039390" y="2069957"/>
            <a:ext cx="2277369" cy="679534"/>
          </a:xfrm>
          <a:prstGeom prst="roundRect">
            <a:avLst>
              <a:gd name="adj" fmla="val 30376"/>
            </a:avLst>
          </a:prstGeom>
          <a:solidFill>
            <a:srgbClr val="A781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200" name="Rectangle: Rounded Corners 72"/>
          <p:cNvSpPr/>
          <p:nvPr/>
        </p:nvSpPr>
        <p:spPr>
          <a:xfrm>
            <a:off x="1039390" y="2955783"/>
            <a:ext cx="2277369" cy="679534"/>
          </a:xfrm>
          <a:prstGeom prst="roundRect">
            <a:avLst>
              <a:gd name="adj" fmla="val 35983"/>
            </a:avLst>
          </a:prstGeom>
          <a:solidFill>
            <a:srgbClr val="A781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201" name="Rectangle: Rounded Corners 1"/>
          <p:cNvSpPr/>
          <p:nvPr/>
        </p:nvSpPr>
        <p:spPr>
          <a:xfrm>
            <a:off x="1025143" y="3902321"/>
            <a:ext cx="2277369" cy="679534"/>
          </a:xfrm>
          <a:prstGeom prst="roundRect">
            <a:avLst>
              <a:gd name="adj" fmla="val 30376"/>
            </a:avLst>
          </a:prstGeom>
          <a:solidFill>
            <a:srgbClr val="A781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202" name="Rectangle: Rounded Corners 5"/>
          <p:cNvSpPr/>
          <p:nvPr/>
        </p:nvSpPr>
        <p:spPr>
          <a:xfrm>
            <a:off x="921610" y="4953658"/>
            <a:ext cx="4898898" cy="1130908"/>
          </a:xfrm>
          <a:prstGeom prst="roundRect">
            <a:avLst>
              <a:gd name="adj" fmla="val 16667"/>
            </a:avLst>
          </a:prstGeom>
          <a:solidFill>
            <a:srgbClr val="A781FF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200">
                <a:solidFill>
                  <a:srgbClr val="FFFFFF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/>
          </a:p>
        </p:txBody>
      </p:sp>
      <p:sp>
        <p:nvSpPr>
          <p:cNvPr id="1203" name="Title 1"/>
          <p:cNvSpPr txBox="1">
            <a:spLocks noGrp="1"/>
          </p:cNvSpPr>
          <p:nvPr>
            <p:ph type="title" idx="4294967295"/>
          </p:nvPr>
        </p:nvSpPr>
        <p:spPr>
          <a:xfrm>
            <a:off x="1997004" y="1387900"/>
            <a:ext cx="2611016" cy="358775"/>
          </a:xfrm>
          <a:prstGeom prst="rect">
            <a:avLst/>
          </a:prstGeom>
        </p:spPr>
        <p:txBody>
          <a:bodyPr lIns="34290" tIns="34290" rIns="34290" bIns="34290" anchor="ctr">
            <a:normAutofit fontScale="90000"/>
          </a:bodyPr>
          <a:lstStyle>
            <a:lvl1pPr algn="ctr">
              <a:defRPr sz="2400" b="0">
                <a:solidFill>
                  <a:srgbClr val="495AD4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rPr lang="pt-BR" sz="1800" b="1">
                <a:solidFill>
                  <a:srgbClr val="00139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Stakeholders of a Country M&amp;E Ecosystem </a:t>
            </a:r>
            <a:endParaRPr sz="1800" b="1">
              <a:solidFill>
                <a:srgbClr val="00139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04" name="Rectangle: Rounded Corners 44"/>
          <p:cNvSpPr txBox="1"/>
          <p:nvPr/>
        </p:nvSpPr>
        <p:spPr>
          <a:xfrm>
            <a:off x="2178074" y="4904405"/>
            <a:ext cx="2326194" cy="422401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000000">
                <a:alpha val="9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4999" tIns="134999" rIns="134999" bIns="134999" anchor="ctr">
            <a:spAutoFit/>
          </a:bodyPr>
          <a:lstStyle>
            <a:lvl1pPr algn="ctr">
              <a:defRPr sz="10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lvl1pPr>
          </a:lstStyle>
          <a:p>
            <a:r>
              <a:t>Governments</a:t>
            </a:r>
          </a:p>
        </p:txBody>
      </p:sp>
      <p:grpSp>
        <p:nvGrpSpPr>
          <p:cNvPr id="1207" name="Rectangle: Rounded Corners 48"/>
          <p:cNvGrpSpPr/>
          <p:nvPr/>
        </p:nvGrpSpPr>
        <p:grpSpPr>
          <a:xfrm>
            <a:off x="1313284" y="5404202"/>
            <a:ext cx="1278545" cy="272872"/>
            <a:chOff x="0" y="0"/>
            <a:chExt cx="1278543" cy="272870"/>
          </a:xfrm>
        </p:grpSpPr>
        <p:sp>
          <p:nvSpPr>
            <p:cNvPr id="1205" name="Retângulo Arredondado"/>
            <p:cNvSpPr/>
            <p:nvPr/>
          </p:nvSpPr>
          <p:spPr>
            <a:xfrm>
              <a:off x="0" y="0"/>
              <a:ext cx="1278544" cy="27287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6" name="Legislative"/>
            <p:cNvSpPr txBox="1"/>
            <p:nvPr/>
          </p:nvSpPr>
          <p:spPr>
            <a:xfrm>
              <a:off x="59248" y="47296"/>
              <a:ext cx="1160048" cy="178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9288" tIns="19288" rIns="19288" bIns="19288" numCol="1" anchor="ctr">
              <a:spAutoFit/>
            </a:bodyPr>
            <a:lstStyle>
              <a:lvl1pPr algn="ctr">
                <a:defRPr sz="900">
                  <a:solidFill>
                    <a:srgbClr val="495AD4"/>
                  </a:solidFill>
                  <a:latin typeface="Segoe UI "/>
                  <a:ea typeface="Segoe UI "/>
                  <a:cs typeface="Segoe UI "/>
                  <a:sym typeface="Segoe UI "/>
                </a:defRPr>
              </a:lvl1pPr>
            </a:lstStyle>
            <a:p>
              <a:r>
                <a:t>Legislative</a:t>
              </a:r>
            </a:p>
          </p:txBody>
        </p:sp>
      </p:grpSp>
      <p:grpSp>
        <p:nvGrpSpPr>
          <p:cNvPr id="1210" name="Rectangle: Rounded Corners 49"/>
          <p:cNvGrpSpPr/>
          <p:nvPr/>
        </p:nvGrpSpPr>
        <p:grpSpPr>
          <a:xfrm>
            <a:off x="4233965" y="5369968"/>
            <a:ext cx="1278546" cy="272873"/>
            <a:chOff x="-5318495" y="2620406"/>
            <a:chExt cx="1278544" cy="272871"/>
          </a:xfrm>
        </p:grpSpPr>
        <p:sp>
          <p:nvSpPr>
            <p:cNvPr id="1208" name="Retângulo Arredondado"/>
            <p:cNvSpPr/>
            <p:nvPr/>
          </p:nvSpPr>
          <p:spPr>
            <a:xfrm>
              <a:off x="-5318495" y="2620406"/>
              <a:ext cx="1278544" cy="27287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09" name="Judiciary"/>
            <p:cNvSpPr txBox="1"/>
            <p:nvPr/>
          </p:nvSpPr>
          <p:spPr>
            <a:xfrm>
              <a:off x="-5289509" y="2682192"/>
              <a:ext cx="1160048" cy="178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9288" tIns="19288" rIns="19288" bIns="19288" numCol="1" anchor="ctr">
              <a:spAutoFit/>
            </a:bodyPr>
            <a:lstStyle>
              <a:lvl1pPr algn="ctr">
                <a:defRPr sz="900">
                  <a:solidFill>
                    <a:srgbClr val="495AD4"/>
                  </a:solidFill>
                  <a:latin typeface="Segoe UI "/>
                  <a:ea typeface="Segoe UI "/>
                  <a:cs typeface="Segoe UI "/>
                  <a:sym typeface="Segoe UI "/>
                </a:defRPr>
              </a:lvl1pPr>
            </a:lstStyle>
            <a:p>
              <a:r>
                <a:t>Judiciary</a:t>
              </a:r>
            </a:p>
          </p:txBody>
        </p:sp>
      </p:grpSp>
      <p:sp>
        <p:nvSpPr>
          <p:cNvPr id="1236" name="Rectangle: Rounded Corners 214"/>
          <p:cNvSpPr txBox="1"/>
          <p:nvPr/>
        </p:nvSpPr>
        <p:spPr>
          <a:xfrm>
            <a:off x="1685382" y="2189143"/>
            <a:ext cx="1502721" cy="435101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000000">
                <a:alpha val="9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4999" tIns="134999" rIns="134999" bIns="134999" anchor="ctr">
            <a:spAutoFit/>
          </a:bodyPr>
          <a:lstStyle>
            <a:lvl1pPr>
              <a:defRPr sz="11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lvl1pPr>
          </a:lstStyle>
          <a:p>
            <a:r>
              <a:t>Individuals</a:t>
            </a:r>
          </a:p>
        </p:txBody>
      </p:sp>
      <p:sp>
        <p:nvSpPr>
          <p:cNvPr id="1237" name="Rectangle: Rounded Corners 31"/>
          <p:cNvSpPr txBox="1"/>
          <p:nvPr/>
        </p:nvSpPr>
        <p:spPr>
          <a:xfrm>
            <a:off x="1685382" y="2997625"/>
            <a:ext cx="1502721" cy="600201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000000">
                <a:alpha val="9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4999" tIns="134999" rIns="134999" bIns="134999" anchor="ctr">
            <a:spAutoFit/>
          </a:bodyPr>
          <a:lstStyle/>
          <a:p>
            <a:pPr>
              <a:defRPr sz="11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Civil Society</a:t>
            </a:r>
            <a:br/>
            <a:r>
              <a:t>&amp; Media</a:t>
            </a:r>
          </a:p>
        </p:txBody>
      </p:sp>
      <p:sp>
        <p:nvSpPr>
          <p:cNvPr id="1238" name="Rectangle: Rounded Corners 32"/>
          <p:cNvSpPr txBox="1"/>
          <p:nvPr/>
        </p:nvSpPr>
        <p:spPr>
          <a:xfrm>
            <a:off x="1685382" y="3968373"/>
            <a:ext cx="1502721" cy="435101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000000">
                <a:alpha val="9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4999" tIns="134999" rIns="134999" bIns="134999" anchor="ctr">
            <a:spAutoFit/>
          </a:bodyPr>
          <a:lstStyle>
            <a:lvl1pPr>
              <a:defRPr sz="11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lvl1pPr>
          </a:lstStyle>
          <a:p>
            <a:r>
              <a:t>VOPEs</a:t>
            </a:r>
          </a:p>
        </p:txBody>
      </p:sp>
      <p:pic>
        <p:nvPicPr>
          <p:cNvPr id="1239" name="Graphic 22" descr="Graphic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889" y="2190492"/>
            <a:ext cx="472092" cy="472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0" name="Graphic 24" descr="Graphic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108" y="3054420"/>
            <a:ext cx="468412" cy="468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1" name="Graphic 27" descr="Graphic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401" y="3907785"/>
            <a:ext cx="468412" cy="468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42" name="Rectangle: Rounded Corners 39"/>
          <p:cNvSpPr txBox="1"/>
          <p:nvPr/>
        </p:nvSpPr>
        <p:spPr>
          <a:xfrm>
            <a:off x="4145522" y="2112581"/>
            <a:ext cx="1942431" cy="600201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000000">
                <a:alpha val="9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4999" tIns="134999" rIns="134999" bIns="134999" anchor="ctr">
            <a:spAutoFit/>
          </a:bodyPr>
          <a:lstStyle>
            <a:lvl1pPr>
              <a:defRPr sz="11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lvl1pPr>
          </a:lstStyle>
          <a:p>
            <a:r>
              <a:t>Higher Education &amp; Research Institutions</a:t>
            </a:r>
          </a:p>
        </p:txBody>
      </p:sp>
      <p:sp>
        <p:nvSpPr>
          <p:cNvPr id="1243" name="Rectangle: Rounded Corners 42"/>
          <p:cNvSpPr txBox="1"/>
          <p:nvPr/>
        </p:nvSpPr>
        <p:spPr>
          <a:xfrm>
            <a:off x="4088372" y="2984154"/>
            <a:ext cx="1942431" cy="600201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000000">
                <a:alpha val="9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4999" tIns="134999" rIns="134999" bIns="134999" anchor="ctr">
            <a:spAutoFit/>
          </a:bodyPr>
          <a:lstStyle/>
          <a:p>
            <a:pPr>
              <a:defRPr sz="11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Development partners:</a:t>
            </a:r>
            <a:endParaRPr>
              <a:solidFill>
                <a:srgbClr val="FFFFFF"/>
              </a:solidFill>
            </a:endParaRPr>
          </a:p>
          <a:p>
            <a:pPr>
              <a:defRPr sz="11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agencies, philanthropy</a:t>
            </a:r>
          </a:p>
        </p:txBody>
      </p:sp>
      <p:sp>
        <p:nvSpPr>
          <p:cNvPr id="1244" name="Rectangle: Rounded Corners 43"/>
          <p:cNvSpPr txBox="1"/>
          <p:nvPr/>
        </p:nvSpPr>
        <p:spPr>
          <a:xfrm>
            <a:off x="4187292" y="3873452"/>
            <a:ext cx="1942431" cy="600201"/>
          </a:xfrm>
          <a:prstGeom prst="rect">
            <a:avLst/>
          </a:prstGeom>
          <a:ln w="12700">
            <a:miter lim="400000"/>
          </a:ln>
          <a:effectLst>
            <a:outerShdw blurRad="50800" rotWithShape="0">
              <a:srgbClr val="000000">
                <a:alpha val="9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134999" tIns="134999" rIns="134999" bIns="134999" anchor="ctr">
            <a:spAutoFit/>
          </a:bodyPr>
          <a:lstStyle/>
          <a:p>
            <a:pPr>
              <a:defRPr sz="1100" b="1">
                <a:solidFill>
                  <a:srgbClr val="495AD4"/>
                </a:solidFill>
                <a:latin typeface="Segoe UI "/>
                <a:ea typeface="Segoe UI "/>
                <a:cs typeface="Segoe UI "/>
                <a:sym typeface="Segoe UI "/>
              </a:defRPr>
            </a:pPr>
            <a:r>
              <a:t>Private sector:</a:t>
            </a:r>
            <a:br/>
            <a:r>
              <a:t>investors, vendors</a:t>
            </a:r>
          </a:p>
        </p:txBody>
      </p:sp>
      <p:pic>
        <p:nvPicPr>
          <p:cNvPr id="1245" name="Graphic 66" descr="Graphic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519" y="2160999"/>
            <a:ext cx="515253" cy="515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6" name="Graphic 68" descr="Graphic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553" y="3953541"/>
            <a:ext cx="468412" cy="4684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7" name="Graphic 82" descr="Graphic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349" y="3069095"/>
            <a:ext cx="417581" cy="417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3" name="Graphic 120" descr="Graphic 1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742" y="4953658"/>
            <a:ext cx="296519" cy="296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Content Placeholder 6" descr="Content Placeholder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8709" y="1994064"/>
            <a:ext cx="5912037" cy="4092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itle 3"/>
          <p:cNvSpPr txBox="1">
            <a:spLocks/>
          </p:cNvSpPr>
          <p:nvPr/>
        </p:nvSpPr>
        <p:spPr>
          <a:xfrm>
            <a:off x="7067041" y="1169751"/>
            <a:ext cx="4095371" cy="713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t">
            <a:norm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u="none" strike="noStrike" cap="none" spc="100" baseline="0">
                <a:solidFill>
                  <a:srgbClr val="001391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algn="ctr" hangingPunct="1"/>
            <a:r>
              <a:rPr lang="en-US" sz="2200" spc="-15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we mean by capacity development? </a:t>
            </a:r>
          </a:p>
        </p:txBody>
      </p:sp>
      <p:grpSp>
        <p:nvGrpSpPr>
          <p:cNvPr id="123" name="Rectangle: Rounded Corners 48"/>
          <p:cNvGrpSpPr/>
          <p:nvPr/>
        </p:nvGrpSpPr>
        <p:grpSpPr>
          <a:xfrm>
            <a:off x="2811046" y="5411132"/>
            <a:ext cx="1278546" cy="272873"/>
            <a:chOff x="4201" y="-156098"/>
            <a:chExt cx="1278544" cy="272871"/>
          </a:xfrm>
        </p:grpSpPr>
        <p:sp>
          <p:nvSpPr>
            <p:cNvPr id="124" name="Retângulo Arredondado"/>
            <p:cNvSpPr/>
            <p:nvPr/>
          </p:nvSpPr>
          <p:spPr>
            <a:xfrm>
              <a:off x="4201" y="-156098"/>
              <a:ext cx="1278544" cy="27287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" name="Legislative"/>
            <p:cNvSpPr txBox="1"/>
            <p:nvPr/>
          </p:nvSpPr>
          <p:spPr>
            <a:xfrm>
              <a:off x="40520" y="-123044"/>
              <a:ext cx="1160048" cy="1782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19288" tIns="19288" rIns="19288" bIns="19288" numCol="1" anchor="ctr">
              <a:spAutoFit/>
            </a:bodyPr>
            <a:lstStyle>
              <a:lvl1pPr algn="ctr">
                <a:defRPr sz="900">
                  <a:solidFill>
                    <a:srgbClr val="495AD4"/>
                  </a:solidFill>
                  <a:latin typeface="Segoe UI "/>
                  <a:ea typeface="Segoe UI "/>
                  <a:cs typeface="Segoe UI "/>
                  <a:sym typeface="Segoe UI "/>
                </a:defRPr>
              </a:lvl1pPr>
            </a:lstStyle>
            <a:p>
              <a:r>
                <a:t>Legislative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Slide Number Placeholder 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/>
          <a:lstStyle>
            <a:lvl1pPr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316" name="Title 2"/>
          <p:cNvSpPr txBox="1">
            <a:spLocks noGrp="1"/>
          </p:cNvSpPr>
          <p:nvPr>
            <p:ph type="title" idx="4294967295"/>
          </p:nvPr>
        </p:nvSpPr>
        <p:spPr>
          <a:xfrm>
            <a:off x="543229" y="374984"/>
            <a:ext cx="4315808" cy="60873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8256E"/>
                </a:solidFill>
              </a:defRPr>
            </a:lvl1pPr>
          </a:lstStyle>
          <a:p>
            <a:r>
              <a:rPr>
                <a:solidFill>
                  <a:srgbClr val="001391"/>
                </a:solidFill>
              </a:rPr>
              <a:t>How do we work? </a:t>
            </a:r>
          </a:p>
        </p:txBody>
      </p:sp>
      <p:grpSp>
        <p:nvGrpSpPr>
          <p:cNvPr id="1334" name="Group 80"/>
          <p:cNvGrpSpPr/>
          <p:nvPr/>
        </p:nvGrpSpPr>
        <p:grpSpPr>
          <a:xfrm>
            <a:off x="8124375" y="1625423"/>
            <a:ext cx="1992747" cy="4389480"/>
            <a:chOff x="0" y="0"/>
            <a:chExt cx="1992746" cy="4389478"/>
          </a:xfrm>
        </p:grpSpPr>
        <p:sp>
          <p:nvSpPr>
            <p:cNvPr id="1318" name="Rectangle 81"/>
            <p:cNvSpPr/>
            <p:nvPr/>
          </p:nvSpPr>
          <p:spPr>
            <a:xfrm>
              <a:off x="-1" y="0"/>
              <a:ext cx="1992748" cy="4389479"/>
            </a:xfrm>
            <a:prstGeom prst="rect">
              <a:avLst/>
            </a:prstGeom>
            <a:solidFill>
              <a:srgbClr val="7030A0">
                <a:alpha val="10000"/>
              </a:srgbClr>
            </a:solidFill>
            <a:ln w="12700" cap="flat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1321" name="Rectangle 91"/>
            <p:cNvGrpSpPr/>
            <p:nvPr/>
          </p:nvGrpSpPr>
          <p:grpSpPr>
            <a:xfrm>
              <a:off x="131755" y="899959"/>
              <a:ext cx="1696028" cy="476116"/>
              <a:chOff x="0" y="0"/>
              <a:chExt cx="1696026" cy="476114"/>
            </a:xfrm>
          </p:grpSpPr>
          <p:sp>
            <p:nvSpPr>
              <p:cNvPr id="1319" name="Forma"/>
              <p:cNvSpPr/>
              <p:nvPr/>
            </p:nvSpPr>
            <p:spPr>
              <a:xfrm>
                <a:off x="-1" y="0"/>
                <a:ext cx="1696028" cy="4761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2" h="20508" extrusionOk="0">
                    <a:moveTo>
                      <a:pt x="39" y="430"/>
                    </a:moveTo>
                    <a:cubicBezTo>
                      <a:pt x="1974" y="1164"/>
                      <a:pt x="5580" y="-208"/>
                      <a:pt x="7162" y="430"/>
                    </a:cubicBezTo>
                    <a:cubicBezTo>
                      <a:pt x="8744" y="1067"/>
                      <a:pt x="12701" y="-800"/>
                      <a:pt x="14712" y="430"/>
                    </a:cubicBezTo>
                    <a:cubicBezTo>
                      <a:pt x="16723" y="1659"/>
                      <a:pt x="18427" y="-309"/>
                      <a:pt x="21408" y="430"/>
                    </a:cubicBezTo>
                    <a:cubicBezTo>
                      <a:pt x="21466" y="9082"/>
                      <a:pt x="21518" y="12212"/>
                      <a:pt x="21408" y="20316"/>
                    </a:cubicBezTo>
                    <a:cubicBezTo>
                      <a:pt x="18663" y="20020"/>
                      <a:pt x="18153" y="20426"/>
                      <a:pt x="14926" y="20316"/>
                    </a:cubicBezTo>
                    <a:cubicBezTo>
                      <a:pt x="11699" y="20206"/>
                      <a:pt x="10711" y="20800"/>
                      <a:pt x="7803" y="20316"/>
                    </a:cubicBezTo>
                    <a:cubicBezTo>
                      <a:pt x="4895" y="19831"/>
                      <a:pt x="1867" y="19921"/>
                      <a:pt x="39" y="20316"/>
                    </a:cubicBezTo>
                    <a:cubicBezTo>
                      <a:pt x="129" y="15061"/>
                      <a:pt x="-82" y="4498"/>
                      <a:pt x="39" y="430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0" name="Increased capacity for coordinating M&amp;E"/>
              <p:cNvSpPr txBox="1"/>
              <p:nvPr/>
            </p:nvSpPr>
            <p:spPr>
              <a:xfrm>
                <a:off x="58294" y="21403"/>
                <a:ext cx="1577385" cy="4388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>
                    <a:solidFill>
                      <a:srgbClr val="7030A0"/>
                    </a:solidFill>
                  </a:defRPr>
                </a:lvl1pPr>
              </a:lstStyle>
              <a:p>
                <a:r>
                  <a:t>Increased capacity for coordinating M&amp;E</a:t>
                </a:r>
              </a:p>
            </p:txBody>
          </p:sp>
        </p:grpSp>
        <p:grpSp>
          <p:nvGrpSpPr>
            <p:cNvPr id="1324" name="Rectangle 92"/>
            <p:cNvGrpSpPr/>
            <p:nvPr/>
          </p:nvGrpSpPr>
          <p:grpSpPr>
            <a:xfrm>
              <a:off x="131755" y="123598"/>
              <a:ext cx="1709072" cy="487300"/>
              <a:chOff x="0" y="0"/>
              <a:chExt cx="1709071" cy="487299"/>
            </a:xfrm>
          </p:grpSpPr>
          <p:sp>
            <p:nvSpPr>
              <p:cNvPr id="1322" name="Forma"/>
              <p:cNvSpPr/>
              <p:nvPr/>
            </p:nvSpPr>
            <p:spPr>
              <a:xfrm>
                <a:off x="0" y="-1"/>
                <a:ext cx="1709072" cy="4873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3" h="20515" extrusionOk="0">
                    <a:moveTo>
                      <a:pt x="38" y="781"/>
                    </a:moveTo>
                    <a:cubicBezTo>
                      <a:pt x="2067" y="1544"/>
                      <a:pt x="4404" y="1498"/>
                      <a:pt x="7162" y="781"/>
                    </a:cubicBezTo>
                    <a:cubicBezTo>
                      <a:pt x="9920" y="64"/>
                      <a:pt x="11620" y="1766"/>
                      <a:pt x="14713" y="781"/>
                    </a:cubicBezTo>
                    <a:cubicBezTo>
                      <a:pt x="17805" y="-204"/>
                      <a:pt x="19417" y="-315"/>
                      <a:pt x="21409" y="781"/>
                    </a:cubicBezTo>
                    <a:cubicBezTo>
                      <a:pt x="21466" y="9237"/>
                      <a:pt x="21518" y="12296"/>
                      <a:pt x="21409" y="20216"/>
                    </a:cubicBezTo>
                    <a:cubicBezTo>
                      <a:pt x="18643" y="20933"/>
                      <a:pt x="18017" y="19173"/>
                      <a:pt x="14926" y="20216"/>
                    </a:cubicBezTo>
                    <a:cubicBezTo>
                      <a:pt x="11835" y="21259"/>
                      <a:pt x="10419" y="19148"/>
                      <a:pt x="7803" y="20216"/>
                    </a:cubicBezTo>
                    <a:cubicBezTo>
                      <a:pt x="5186" y="21285"/>
                      <a:pt x="3515" y="19027"/>
                      <a:pt x="38" y="20216"/>
                    </a:cubicBezTo>
                    <a:cubicBezTo>
                      <a:pt x="127" y="15081"/>
                      <a:pt x="-82" y="4757"/>
                      <a:pt x="38" y="781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3" name="Better understanding of the role of M&amp;E"/>
              <p:cNvSpPr txBox="1"/>
              <p:nvPr/>
            </p:nvSpPr>
            <p:spPr>
              <a:xfrm>
                <a:off x="58294" y="29976"/>
                <a:ext cx="1590430" cy="4388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>
                    <a:solidFill>
                      <a:srgbClr val="7030A0"/>
                    </a:solidFill>
                  </a:defRPr>
                </a:lvl1pPr>
              </a:lstStyle>
              <a:p>
                <a:r>
                  <a:t>Better understanding of the role of M&amp;E</a:t>
                </a:r>
              </a:p>
            </p:txBody>
          </p:sp>
        </p:grpSp>
        <p:grpSp>
          <p:nvGrpSpPr>
            <p:cNvPr id="1327" name="Rectangle 95"/>
            <p:cNvGrpSpPr/>
            <p:nvPr/>
          </p:nvGrpSpPr>
          <p:grpSpPr>
            <a:xfrm>
              <a:off x="147849" y="1659174"/>
              <a:ext cx="1700920" cy="671966"/>
              <a:chOff x="0" y="0"/>
              <a:chExt cx="1700919" cy="671965"/>
            </a:xfrm>
          </p:grpSpPr>
          <p:sp>
            <p:nvSpPr>
              <p:cNvPr id="1325" name="Forma"/>
              <p:cNvSpPr/>
              <p:nvPr/>
            </p:nvSpPr>
            <p:spPr>
              <a:xfrm>
                <a:off x="0" y="-1"/>
                <a:ext cx="1700920" cy="671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02" extrusionOk="0">
                    <a:moveTo>
                      <a:pt x="0" y="574"/>
                    </a:moveTo>
                    <a:cubicBezTo>
                      <a:pt x="2051" y="1135"/>
                      <a:pt x="4412" y="1101"/>
                      <a:pt x="7200" y="574"/>
                    </a:cubicBezTo>
                    <a:cubicBezTo>
                      <a:pt x="9988" y="47"/>
                      <a:pt x="11706" y="1298"/>
                      <a:pt x="14832" y="574"/>
                    </a:cubicBezTo>
                    <a:cubicBezTo>
                      <a:pt x="17958" y="-150"/>
                      <a:pt x="19587" y="-232"/>
                      <a:pt x="21600" y="574"/>
                    </a:cubicBezTo>
                    <a:cubicBezTo>
                      <a:pt x="21307" y="9790"/>
                      <a:pt x="21242" y="16234"/>
                      <a:pt x="21600" y="20582"/>
                    </a:cubicBezTo>
                    <a:cubicBezTo>
                      <a:pt x="18805" y="21109"/>
                      <a:pt x="18172" y="19815"/>
                      <a:pt x="15048" y="20582"/>
                    </a:cubicBezTo>
                    <a:cubicBezTo>
                      <a:pt x="11924" y="21349"/>
                      <a:pt x="10493" y="19796"/>
                      <a:pt x="7848" y="20582"/>
                    </a:cubicBezTo>
                    <a:cubicBezTo>
                      <a:pt x="5203" y="21368"/>
                      <a:pt x="3514" y="19708"/>
                      <a:pt x="0" y="20582"/>
                    </a:cubicBezTo>
                    <a:cubicBezTo>
                      <a:pt x="207" y="13882"/>
                      <a:pt x="348" y="7122"/>
                      <a:pt x="0" y="574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6" name="Improved regulatory and policy environment for M&amp;E"/>
              <p:cNvSpPr txBox="1"/>
              <p:nvPr/>
            </p:nvSpPr>
            <p:spPr>
              <a:xfrm>
                <a:off x="55244" y="27059"/>
                <a:ext cx="1590431" cy="629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>
                    <a:solidFill>
                      <a:srgbClr val="7030A0"/>
                    </a:solidFill>
                  </a:defRPr>
                </a:lvl1pPr>
              </a:lstStyle>
              <a:p>
                <a:r>
                  <a:t>Improved regulatory and policy environment for M&amp;E</a:t>
                </a:r>
              </a:p>
            </p:txBody>
          </p:sp>
        </p:grpSp>
        <p:grpSp>
          <p:nvGrpSpPr>
            <p:cNvPr id="1330" name="Rectangle 98"/>
            <p:cNvGrpSpPr/>
            <p:nvPr/>
          </p:nvGrpSpPr>
          <p:grpSpPr>
            <a:xfrm>
              <a:off x="147850" y="2612998"/>
              <a:ext cx="1700919" cy="683677"/>
              <a:chOff x="0" y="0"/>
              <a:chExt cx="1700918" cy="683676"/>
            </a:xfrm>
          </p:grpSpPr>
          <p:sp>
            <p:nvSpPr>
              <p:cNvPr id="1328" name="Forma"/>
              <p:cNvSpPr/>
              <p:nvPr/>
            </p:nvSpPr>
            <p:spPr>
              <a:xfrm>
                <a:off x="0" y="-1"/>
                <a:ext cx="1700919" cy="6836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54" extrusionOk="0">
                    <a:moveTo>
                      <a:pt x="0" y="532"/>
                    </a:moveTo>
                    <a:cubicBezTo>
                      <a:pt x="2051" y="1093"/>
                      <a:pt x="4412" y="1059"/>
                      <a:pt x="7200" y="532"/>
                    </a:cubicBezTo>
                    <a:cubicBezTo>
                      <a:pt x="9988" y="5"/>
                      <a:pt x="11706" y="1256"/>
                      <a:pt x="14832" y="532"/>
                    </a:cubicBezTo>
                    <a:cubicBezTo>
                      <a:pt x="17958" y="-192"/>
                      <a:pt x="19632" y="-161"/>
                      <a:pt x="21600" y="532"/>
                    </a:cubicBezTo>
                    <a:cubicBezTo>
                      <a:pt x="21307" y="9743"/>
                      <a:pt x="21242" y="16184"/>
                      <a:pt x="21600" y="20531"/>
                    </a:cubicBezTo>
                    <a:cubicBezTo>
                      <a:pt x="18805" y="21057"/>
                      <a:pt x="18172" y="19764"/>
                      <a:pt x="15048" y="20531"/>
                    </a:cubicBezTo>
                    <a:cubicBezTo>
                      <a:pt x="11924" y="21297"/>
                      <a:pt x="10493" y="19745"/>
                      <a:pt x="7848" y="20531"/>
                    </a:cubicBezTo>
                    <a:cubicBezTo>
                      <a:pt x="5203" y="21316"/>
                      <a:pt x="3469" y="21408"/>
                      <a:pt x="0" y="20531"/>
                    </a:cubicBezTo>
                    <a:cubicBezTo>
                      <a:pt x="207" y="13834"/>
                      <a:pt x="348" y="7077"/>
                      <a:pt x="0" y="532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29" name="Improved M&amp;E frameworks, processes and systems"/>
              <p:cNvSpPr txBox="1"/>
              <p:nvPr/>
            </p:nvSpPr>
            <p:spPr>
              <a:xfrm>
                <a:off x="55244" y="25689"/>
                <a:ext cx="1590430" cy="629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200" b="1">
                    <a:solidFill>
                      <a:srgbClr val="7030A0"/>
                    </a:solidFill>
                  </a:defRPr>
                </a:lvl1pPr>
              </a:lstStyle>
              <a:p>
                <a:r>
                  <a:t>Improved M&amp;E frameworks, processes and systems</a:t>
                </a:r>
              </a:p>
            </p:txBody>
          </p:sp>
        </p:grpSp>
        <p:grpSp>
          <p:nvGrpSpPr>
            <p:cNvPr id="1333" name="Rectangle 99"/>
            <p:cNvGrpSpPr/>
            <p:nvPr/>
          </p:nvGrpSpPr>
          <p:grpSpPr>
            <a:xfrm>
              <a:off x="147849" y="3559201"/>
              <a:ext cx="1700920" cy="671966"/>
              <a:chOff x="0" y="0"/>
              <a:chExt cx="1700919" cy="671965"/>
            </a:xfrm>
          </p:grpSpPr>
          <p:sp>
            <p:nvSpPr>
              <p:cNvPr id="1331" name="Forma"/>
              <p:cNvSpPr/>
              <p:nvPr/>
            </p:nvSpPr>
            <p:spPr>
              <a:xfrm>
                <a:off x="0" y="-1"/>
                <a:ext cx="1700920" cy="6719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802" extrusionOk="0">
                    <a:moveTo>
                      <a:pt x="0" y="574"/>
                    </a:moveTo>
                    <a:cubicBezTo>
                      <a:pt x="2051" y="1135"/>
                      <a:pt x="4412" y="1101"/>
                      <a:pt x="7200" y="574"/>
                    </a:cubicBezTo>
                    <a:cubicBezTo>
                      <a:pt x="9988" y="47"/>
                      <a:pt x="11706" y="1298"/>
                      <a:pt x="14832" y="574"/>
                    </a:cubicBezTo>
                    <a:cubicBezTo>
                      <a:pt x="17958" y="-150"/>
                      <a:pt x="19587" y="-232"/>
                      <a:pt x="21600" y="574"/>
                    </a:cubicBezTo>
                    <a:cubicBezTo>
                      <a:pt x="21307" y="9790"/>
                      <a:pt x="21242" y="16234"/>
                      <a:pt x="21600" y="20582"/>
                    </a:cubicBezTo>
                    <a:cubicBezTo>
                      <a:pt x="18805" y="21109"/>
                      <a:pt x="18172" y="19815"/>
                      <a:pt x="15048" y="20582"/>
                    </a:cubicBezTo>
                    <a:cubicBezTo>
                      <a:pt x="11924" y="21349"/>
                      <a:pt x="10493" y="19796"/>
                      <a:pt x="7848" y="20582"/>
                    </a:cubicBezTo>
                    <a:cubicBezTo>
                      <a:pt x="5203" y="21368"/>
                      <a:pt x="3514" y="19708"/>
                      <a:pt x="0" y="20582"/>
                    </a:cubicBezTo>
                    <a:cubicBezTo>
                      <a:pt x="207" y="13882"/>
                      <a:pt x="348" y="7122"/>
                      <a:pt x="0" y="574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32" name="Increased capacity for implementing and using M&amp;E"/>
              <p:cNvSpPr txBox="1"/>
              <p:nvPr/>
            </p:nvSpPr>
            <p:spPr>
              <a:xfrm>
                <a:off x="55244" y="28071"/>
                <a:ext cx="1590431" cy="62930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sz="1200" b="1">
                    <a:solidFill>
                      <a:srgbClr val="7030A0"/>
                    </a:solidFill>
                  </a:defRPr>
                </a:lvl1pPr>
              </a:lstStyle>
              <a:p>
                <a:r>
                  <a:t>Increased capacity for implementing and using M&amp;E</a:t>
                </a:r>
              </a:p>
            </p:txBody>
          </p:sp>
        </p:grpSp>
      </p:grpSp>
      <p:sp>
        <p:nvSpPr>
          <p:cNvPr id="1417" name="Connector: Curved 102"/>
          <p:cNvSpPr/>
          <p:nvPr/>
        </p:nvSpPr>
        <p:spPr>
          <a:xfrm>
            <a:off x="2435526" y="4676173"/>
            <a:ext cx="250811" cy="529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6350">
            <a:solidFill>
              <a:srgbClr val="002060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1340" name="Rectangle 14"/>
          <p:cNvGrpSpPr/>
          <p:nvPr/>
        </p:nvGrpSpPr>
        <p:grpSpPr>
          <a:xfrm>
            <a:off x="392692" y="3708891"/>
            <a:ext cx="2046055" cy="1504181"/>
            <a:chOff x="0" y="0"/>
            <a:chExt cx="2046053" cy="1504180"/>
          </a:xfrm>
        </p:grpSpPr>
        <p:grpSp>
          <p:nvGrpSpPr>
            <p:cNvPr id="1338" name="Agrupar"/>
            <p:cNvGrpSpPr/>
            <p:nvPr/>
          </p:nvGrpSpPr>
          <p:grpSpPr>
            <a:xfrm>
              <a:off x="-1" y="1334"/>
              <a:ext cx="2046055" cy="1502847"/>
              <a:chOff x="0" y="0"/>
              <a:chExt cx="2046053" cy="1502845"/>
            </a:xfrm>
          </p:grpSpPr>
          <p:sp>
            <p:nvSpPr>
              <p:cNvPr id="1336" name="Forma"/>
              <p:cNvSpPr/>
              <p:nvPr/>
            </p:nvSpPr>
            <p:spPr>
              <a:xfrm>
                <a:off x="0" y="-1"/>
                <a:ext cx="2046054" cy="1497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5" h="21174" extrusionOk="0">
                    <a:moveTo>
                      <a:pt x="94" y="152"/>
                    </a:moveTo>
                    <a:cubicBezTo>
                      <a:pt x="1956" y="-164"/>
                      <a:pt x="4108" y="231"/>
                      <a:pt x="7162" y="152"/>
                    </a:cubicBezTo>
                    <a:cubicBezTo>
                      <a:pt x="10216" y="73"/>
                      <a:pt x="11010" y="-146"/>
                      <a:pt x="13594" y="152"/>
                    </a:cubicBezTo>
                    <a:cubicBezTo>
                      <a:pt x="16178" y="451"/>
                      <a:pt x="17923" y="-205"/>
                      <a:pt x="21298" y="152"/>
                    </a:cubicBezTo>
                    <a:cubicBezTo>
                      <a:pt x="21250" y="2448"/>
                      <a:pt x="21143" y="4002"/>
                      <a:pt x="21298" y="7117"/>
                    </a:cubicBezTo>
                    <a:cubicBezTo>
                      <a:pt x="21454" y="10232"/>
                      <a:pt x="21074" y="11716"/>
                      <a:pt x="21298" y="14082"/>
                    </a:cubicBezTo>
                    <a:cubicBezTo>
                      <a:pt x="21522" y="16447"/>
                      <a:pt x="21285" y="17833"/>
                      <a:pt x="21298" y="21046"/>
                    </a:cubicBezTo>
                    <a:cubicBezTo>
                      <a:pt x="18192" y="21187"/>
                      <a:pt x="15728" y="21190"/>
                      <a:pt x="14018" y="21046"/>
                    </a:cubicBezTo>
                    <a:cubicBezTo>
                      <a:pt x="12308" y="20903"/>
                      <a:pt x="9444" y="21395"/>
                      <a:pt x="7374" y="21046"/>
                    </a:cubicBezTo>
                    <a:cubicBezTo>
                      <a:pt x="5304" y="20698"/>
                      <a:pt x="2084" y="20645"/>
                      <a:pt x="94" y="21046"/>
                    </a:cubicBezTo>
                    <a:cubicBezTo>
                      <a:pt x="55" y="18107"/>
                      <a:pt x="162" y="16251"/>
                      <a:pt x="94" y="14082"/>
                    </a:cubicBezTo>
                    <a:cubicBezTo>
                      <a:pt x="26" y="11913"/>
                      <a:pt x="-78" y="9186"/>
                      <a:pt x="94" y="6699"/>
                    </a:cubicBezTo>
                    <a:cubicBezTo>
                      <a:pt x="266" y="4212"/>
                      <a:pt x="30" y="2475"/>
                      <a:pt x="94" y="152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37" name="Forma"/>
              <p:cNvSpPr/>
              <p:nvPr/>
            </p:nvSpPr>
            <p:spPr>
              <a:xfrm>
                <a:off x="370" y="4152"/>
                <a:ext cx="2045107" cy="1498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8" h="21298" extrusionOk="0">
                    <a:moveTo>
                      <a:pt x="90" y="93"/>
                    </a:moveTo>
                    <a:cubicBezTo>
                      <a:pt x="3587" y="350"/>
                      <a:pt x="4149" y="196"/>
                      <a:pt x="7551" y="93"/>
                    </a:cubicBezTo>
                    <a:cubicBezTo>
                      <a:pt x="10954" y="-10"/>
                      <a:pt x="11084" y="160"/>
                      <a:pt x="13957" y="93"/>
                    </a:cubicBezTo>
                    <a:cubicBezTo>
                      <a:pt x="16829" y="27"/>
                      <a:pt x="18898" y="-79"/>
                      <a:pt x="21207" y="93"/>
                    </a:cubicBezTo>
                    <a:cubicBezTo>
                      <a:pt x="20985" y="1881"/>
                      <a:pt x="20940" y="5508"/>
                      <a:pt x="21207" y="7512"/>
                    </a:cubicBezTo>
                    <a:cubicBezTo>
                      <a:pt x="21474" y="9515"/>
                      <a:pt x="21048" y="12807"/>
                      <a:pt x="21207" y="14720"/>
                    </a:cubicBezTo>
                    <a:cubicBezTo>
                      <a:pt x="21366" y="16633"/>
                      <a:pt x="21140" y="18845"/>
                      <a:pt x="21207" y="21088"/>
                    </a:cubicBezTo>
                    <a:cubicBezTo>
                      <a:pt x="19841" y="21286"/>
                      <a:pt x="17734" y="21440"/>
                      <a:pt x="14590" y="21088"/>
                    </a:cubicBezTo>
                    <a:cubicBezTo>
                      <a:pt x="11446" y="20737"/>
                      <a:pt x="10583" y="21478"/>
                      <a:pt x="7129" y="21088"/>
                    </a:cubicBezTo>
                    <a:cubicBezTo>
                      <a:pt x="3675" y="20699"/>
                      <a:pt x="2115" y="21521"/>
                      <a:pt x="90" y="21088"/>
                    </a:cubicBezTo>
                    <a:cubicBezTo>
                      <a:pt x="-126" y="19548"/>
                      <a:pt x="119" y="16601"/>
                      <a:pt x="90" y="14720"/>
                    </a:cubicBezTo>
                    <a:cubicBezTo>
                      <a:pt x="61" y="12839"/>
                      <a:pt x="-23" y="11027"/>
                      <a:pt x="90" y="7512"/>
                    </a:cubicBezTo>
                    <a:cubicBezTo>
                      <a:pt x="202" y="3996"/>
                      <a:pt x="353" y="2735"/>
                      <a:pt x="90" y="93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39" name="GEI &amp; gov’t assess the current state of the national M&amp;E system…"/>
            <p:cNvSpPr txBox="1"/>
            <p:nvPr/>
          </p:nvSpPr>
          <p:spPr>
            <a:xfrm>
              <a:off x="64240" y="-1"/>
              <a:ext cx="1917331" cy="15014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08256E"/>
                  </a:solidFill>
                </a:defRPr>
              </a:pPr>
              <a:r>
                <a:t>GEI &amp; gov’t </a:t>
              </a:r>
              <a:r>
                <a:rPr b="1"/>
                <a:t>assess</a:t>
              </a:r>
              <a:r>
                <a:t> the current state of the national M&amp;E system </a:t>
              </a:r>
              <a:endParaRPr>
                <a:solidFill>
                  <a:srgbClr val="FFFFFF"/>
                </a:solidFill>
              </a:endParaRPr>
            </a:p>
            <a:p>
              <a:pPr algn="ctr">
                <a:defRPr>
                  <a:solidFill>
                    <a:srgbClr val="08256E"/>
                  </a:solidFill>
                </a:defRPr>
              </a:pPr>
              <a:r>
                <a:t>“</a:t>
              </a:r>
              <a:r>
                <a:rPr b="1"/>
                <a:t>MESA</a:t>
              </a:r>
              <a:r>
                <a:t>”</a:t>
              </a:r>
            </a:p>
          </p:txBody>
        </p:sp>
      </p:grpSp>
      <p:grpSp>
        <p:nvGrpSpPr>
          <p:cNvPr id="1345" name="Rectangle 24"/>
          <p:cNvGrpSpPr/>
          <p:nvPr/>
        </p:nvGrpSpPr>
        <p:grpSpPr>
          <a:xfrm>
            <a:off x="393465" y="1729919"/>
            <a:ext cx="1431624" cy="1341268"/>
            <a:chOff x="0" y="0"/>
            <a:chExt cx="1431622" cy="1341266"/>
          </a:xfrm>
        </p:grpSpPr>
        <p:grpSp>
          <p:nvGrpSpPr>
            <p:cNvPr id="1343" name="Agrupar"/>
            <p:cNvGrpSpPr/>
            <p:nvPr/>
          </p:nvGrpSpPr>
          <p:grpSpPr>
            <a:xfrm>
              <a:off x="0" y="-1"/>
              <a:ext cx="1431624" cy="1341268"/>
              <a:chOff x="0" y="0"/>
              <a:chExt cx="1431622" cy="1341266"/>
            </a:xfrm>
          </p:grpSpPr>
          <p:sp>
            <p:nvSpPr>
              <p:cNvPr id="1341" name="Forma"/>
              <p:cNvSpPr/>
              <p:nvPr/>
            </p:nvSpPr>
            <p:spPr>
              <a:xfrm>
                <a:off x="2176" y="0"/>
                <a:ext cx="1418927" cy="1339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223" extrusionOk="0">
                    <a:moveTo>
                      <a:pt x="246" y="85"/>
                    </a:moveTo>
                    <a:cubicBezTo>
                      <a:pt x="2470" y="-200"/>
                      <a:pt x="6974" y="340"/>
                      <a:pt x="10500" y="85"/>
                    </a:cubicBezTo>
                    <a:cubicBezTo>
                      <a:pt x="14027" y="-169"/>
                      <a:pt x="17026" y="418"/>
                      <a:pt x="21174" y="85"/>
                    </a:cubicBezTo>
                    <a:cubicBezTo>
                      <a:pt x="21339" y="3856"/>
                      <a:pt x="21252" y="6851"/>
                      <a:pt x="21174" y="10360"/>
                    </a:cubicBezTo>
                    <a:cubicBezTo>
                      <a:pt x="21096" y="13870"/>
                      <a:pt x="21293" y="18120"/>
                      <a:pt x="21174" y="21054"/>
                    </a:cubicBezTo>
                    <a:cubicBezTo>
                      <a:pt x="18183" y="20651"/>
                      <a:pt x="13337" y="20994"/>
                      <a:pt x="11128" y="21054"/>
                    </a:cubicBezTo>
                    <a:cubicBezTo>
                      <a:pt x="8920" y="21115"/>
                      <a:pt x="2903" y="21400"/>
                      <a:pt x="246" y="21054"/>
                    </a:cubicBezTo>
                    <a:cubicBezTo>
                      <a:pt x="158" y="17646"/>
                      <a:pt x="-261" y="14933"/>
                      <a:pt x="246" y="10151"/>
                    </a:cubicBezTo>
                    <a:cubicBezTo>
                      <a:pt x="752" y="5368"/>
                      <a:pt x="123" y="4954"/>
                      <a:pt x="246" y="85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42" name="Forma"/>
              <p:cNvSpPr/>
              <p:nvPr/>
            </p:nvSpPr>
            <p:spPr>
              <a:xfrm>
                <a:off x="0" y="2387"/>
                <a:ext cx="1431624" cy="1338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5" h="21148" extrusionOk="0">
                    <a:moveTo>
                      <a:pt x="276" y="48"/>
                    </a:moveTo>
                    <a:cubicBezTo>
                      <a:pt x="3901" y="388"/>
                      <a:pt x="6313" y="-158"/>
                      <a:pt x="10641" y="48"/>
                    </a:cubicBezTo>
                    <a:cubicBezTo>
                      <a:pt x="14969" y="254"/>
                      <a:pt x="18584" y="73"/>
                      <a:pt x="21006" y="48"/>
                    </a:cubicBezTo>
                    <a:cubicBezTo>
                      <a:pt x="21390" y="4089"/>
                      <a:pt x="21283" y="6187"/>
                      <a:pt x="21006" y="10500"/>
                    </a:cubicBezTo>
                    <a:cubicBezTo>
                      <a:pt x="20730" y="14812"/>
                      <a:pt x="21306" y="16705"/>
                      <a:pt x="21006" y="20952"/>
                    </a:cubicBezTo>
                    <a:cubicBezTo>
                      <a:pt x="18735" y="20845"/>
                      <a:pt x="13320" y="21442"/>
                      <a:pt x="10641" y="20952"/>
                    </a:cubicBezTo>
                    <a:cubicBezTo>
                      <a:pt x="7962" y="20461"/>
                      <a:pt x="3058" y="20801"/>
                      <a:pt x="276" y="20952"/>
                    </a:cubicBezTo>
                    <a:cubicBezTo>
                      <a:pt x="758" y="17361"/>
                      <a:pt x="762" y="13564"/>
                      <a:pt x="276" y="10082"/>
                    </a:cubicBezTo>
                    <a:cubicBezTo>
                      <a:pt x="-210" y="6599"/>
                      <a:pt x="48" y="3955"/>
                      <a:pt x="276" y="48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44" name="GEI liaises with and convenes M&amp;E stakeholders"/>
            <p:cNvSpPr txBox="1"/>
            <p:nvPr/>
          </p:nvSpPr>
          <p:spPr>
            <a:xfrm>
              <a:off x="73829" y="8838"/>
              <a:ext cx="1285761" cy="1316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600">
                  <a:solidFill>
                    <a:srgbClr val="002060"/>
                  </a:solidFill>
                </a:defRPr>
              </a:pPr>
              <a:r>
                <a:t>GEI liaises with and </a:t>
              </a:r>
              <a:r>
                <a:rPr b="1"/>
                <a:t>convenes</a:t>
              </a:r>
              <a:r>
                <a:t> M&amp;E stakeholders</a:t>
              </a:r>
            </a:p>
          </p:txBody>
        </p:sp>
      </p:grpSp>
      <p:grpSp>
        <p:nvGrpSpPr>
          <p:cNvPr id="1350" name="Rectangle 131"/>
          <p:cNvGrpSpPr/>
          <p:nvPr/>
        </p:nvGrpSpPr>
        <p:grpSpPr>
          <a:xfrm>
            <a:off x="2679209" y="3854131"/>
            <a:ext cx="1605410" cy="2085689"/>
            <a:chOff x="0" y="0"/>
            <a:chExt cx="1605409" cy="2085687"/>
          </a:xfrm>
        </p:grpSpPr>
        <p:grpSp>
          <p:nvGrpSpPr>
            <p:cNvPr id="1348" name="Agrupar"/>
            <p:cNvGrpSpPr/>
            <p:nvPr/>
          </p:nvGrpSpPr>
          <p:grpSpPr>
            <a:xfrm>
              <a:off x="-1" y="17708"/>
              <a:ext cx="1605411" cy="2056829"/>
              <a:chOff x="0" y="0"/>
              <a:chExt cx="1605409" cy="2056828"/>
            </a:xfrm>
          </p:grpSpPr>
          <p:sp>
            <p:nvSpPr>
              <p:cNvPr id="1346" name="Forma"/>
              <p:cNvSpPr/>
              <p:nvPr/>
            </p:nvSpPr>
            <p:spPr>
              <a:xfrm>
                <a:off x="0" y="3535"/>
                <a:ext cx="1593677" cy="20532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3" h="21352" extrusionOk="0">
                    <a:moveTo>
                      <a:pt x="147" y="61"/>
                    </a:moveTo>
                    <a:cubicBezTo>
                      <a:pt x="3515" y="316"/>
                      <a:pt x="3895" y="-163"/>
                      <a:pt x="7176" y="61"/>
                    </a:cubicBezTo>
                    <a:cubicBezTo>
                      <a:pt x="10456" y="286"/>
                      <a:pt x="11991" y="-72"/>
                      <a:pt x="13572" y="61"/>
                    </a:cubicBezTo>
                    <a:cubicBezTo>
                      <a:pt x="15153" y="194"/>
                      <a:pt x="17457" y="331"/>
                      <a:pt x="21234" y="61"/>
                    </a:cubicBezTo>
                    <a:cubicBezTo>
                      <a:pt x="20825" y="2917"/>
                      <a:pt x="21046" y="4368"/>
                      <a:pt x="21234" y="7103"/>
                    </a:cubicBezTo>
                    <a:cubicBezTo>
                      <a:pt x="21421" y="9837"/>
                      <a:pt x="21077" y="12212"/>
                      <a:pt x="21234" y="14144"/>
                    </a:cubicBezTo>
                    <a:cubicBezTo>
                      <a:pt x="21390" y="16075"/>
                      <a:pt x="21231" y="17904"/>
                      <a:pt x="21234" y="21185"/>
                    </a:cubicBezTo>
                    <a:cubicBezTo>
                      <a:pt x="18036" y="20933"/>
                      <a:pt x="15879" y="20933"/>
                      <a:pt x="13994" y="21185"/>
                    </a:cubicBezTo>
                    <a:cubicBezTo>
                      <a:pt x="12108" y="21437"/>
                      <a:pt x="9887" y="21376"/>
                      <a:pt x="7387" y="21185"/>
                    </a:cubicBezTo>
                    <a:cubicBezTo>
                      <a:pt x="4887" y="20995"/>
                      <a:pt x="1608" y="21186"/>
                      <a:pt x="147" y="21185"/>
                    </a:cubicBezTo>
                    <a:cubicBezTo>
                      <a:pt x="-179" y="19532"/>
                      <a:pt x="137" y="16817"/>
                      <a:pt x="147" y="14144"/>
                    </a:cubicBezTo>
                    <a:cubicBezTo>
                      <a:pt x="157" y="11471"/>
                      <a:pt x="230" y="9515"/>
                      <a:pt x="147" y="6680"/>
                    </a:cubicBezTo>
                    <a:cubicBezTo>
                      <a:pt x="64" y="3845"/>
                      <a:pt x="-51" y="2451"/>
                      <a:pt x="147" y="61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47" name="Forma"/>
              <p:cNvSpPr/>
              <p:nvPr/>
            </p:nvSpPr>
            <p:spPr>
              <a:xfrm>
                <a:off x="2739" y="0"/>
                <a:ext cx="1602671" cy="2042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9" h="21456" extrusionOk="0">
                    <a:moveTo>
                      <a:pt x="110" y="99"/>
                    </a:moveTo>
                    <a:cubicBezTo>
                      <a:pt x="1636" y="-88"/>
                      <a:pt x="4704" y="35"/>
                      <a:pt x="7521" y="99"/>
                    </a:cubicBezTo>
                    <a:cubicBezTo>
                      <a:pt x="10338" y="164"/>
                      <a:pt x="11843" y="-108"/>
                      <a:pt x="13883" y="99"/>
                    </a:cubicBezTo>
                    <a:cubicBezTo>
                      <a:pt x="15924" y="306"/>
                      <a:pt x="19378" y="272"/>
                      <a:pt x="21085" y="99"/>
                    </a:cubicBezTo>
                    <a:cubicBezTo>
                      <a:pt x="21373" y="2656"/>
                      <a:pt x="21395" y="4131"/>
                      <a:pt x="21085" y="7639"/>
                    </a:cubicBezTo>
                    <a:cubicBezTo>
                      <a:pt x="20774" y="11146"/>
                      <a:pt x="21325" y="11839"/>
                      <a:pt x="21085" y="14965"/>
                    </a:cubicBezTo>
                    <a:cubicBezTo>
                      <a:pt x="20844" y="18090"/>
                      <a:pt x="21398" y="18624"/>
                      <a:pt x="21085" y="21437"/>
                    </a:cubicBezTo>
                    <a:cubicBezTo>
                      <a:pt x="18533" y="21233"/>
                      <a:pt x="16824" y="21382"/>
                      <a:pt x="14513" y="21437"/>
                    </a:cubicBezTo>
                    <a:cubicBezTo>
                      <a:pt x="12201" y="21492"/>
                      <a:pt x="10694" y="21406"/>
                      <a:pt x="7101" y="21437"/>
                    </a:cubicBezTo>
                    <a:cubicBezTo>
                      <a:pt x="3509" y="21469"/>
                      <a:pt x="3158" y="21399"/>
                      <a:pt x="110" y="21437"/>
                    </a:cubicBezTo>
                    <a:cubicBezTo>
                      <a:pt x="-202" y="18707"/>
                      <a:pt x="266" y="16802"/>
                      <a:pt x="110" y="14965"/>
                    </a:cubicBezTo>
                    <a:cubicBezTo>
                      <a:pt x="-46" y="13127"/>
                      <a:pt x="338" y="9196"/>
                      <a:pt x="110" y="7639"/>
                    </a:cubicBezTo>
                    <a:cubicBezTo>
                      <a:pt x="-118" y="6081"/>
                      <a:pt x="566" y="2842"/>
                      <a:pt x="110" y="99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49" name="GEI supports preparation of an (M&amp;) E capacity development plan or strategy"/>
            <p:cNvSpPr txBox="1"/>
            <p:nvPr/>
          </p:nvSpPr>
          <p:spPr>
            <a:xfrm>
              <a:off x="66243" y="-1"/>
              <a:ext cx="1467028" cy="2085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>
                  <a:solidFill>
                    <a:srgbClr val="08256E"/>
                  </a:solidFill>
                </a:defRPr>
              </a:pPr>
              <a:r>
                <a:t>GEI supports preparation of an M&amp;E </a:t>
              </a:r>
              <a:r>
                <a:rPr b="1"/>
                <a:t>capacity development plan or strategy</a:t>
              </a:r>
            </a:p>
          </p:txBody>
        </p:sp>
      </p:grpSp>
      <p:grpSp>
        <p:nvGrpSpPr>
          <p:cNvPr id="1355" name="Rectangle 100"/>
          <p:cNvGrpSpPr/>
          <p:nvPr/>
        </p:nvGrpSpPr>
        <p:grpSpPr>
          <a:xfrm>
            <a:off x="4713627" y="1801695"/>
            <a:ext cx="2652232" cy="399232"/>
            <a:chOff x="0" y="0"/>
            <a:chExt cx="2652230" cy="399230"/>
          </a:xfrm>
        </p:grpSpPr>
        <p:grpSp>
          <p:nvGrpSpPr>
            <p:cNvPr id="1353" name="Agrupar"/>
            <p:cNvGrpSpPr/>
            <p:nvPr/>
          </p:nvGrpSpPr>
          <p:grpSpPr>
            <a:xfrm>
              <a:off x="-1" y="-1"/>
              <a:ext cx="2652232" cy="399232"/>
              <a:chOff x="0" y="0"/>
              <a:chExt cx="2652230" cy="399230"/>
            </a:xfrm>
          </p:grpSpPr>
          <p:sp>
            <p:nvSpPr>
              <p:cNvPr id="1351" name="Forma"/>
              <p:cNvSpPr/>
              <p:nvPr/>
            </p:nvSpPr>
            <p:spPr>
              <a:xfrm>
                <a:off x="5131" y="2447"/>
                <a:ext cx="2647100" cy="392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19766" extrusionOk="0">
                    <a:moveTo>
                      <a:pt x="0" y="482"/>
                    </a:moveTo>
                    <a:cubicBezTo>
                      <a:pt x="1439" y="1858"/>
                      <a:pt x="3197" y="-650"/>
                      <a:pt x="5156" y="482"/>
                    </a:cubicBezTo>
                    <a:cubicBezTo>
                      <a:pt x="7115" y="1615"/>
                      <a:pt x="8765" y="-1035"/>
                      <a:pt x="10956" y="482"/>
                    </a:cubicBezTo>
                    <a:cubicBezTo>
                      <a:pt x="13148" y="2000"/>
                      <a:pt x="15042" y="121"/>
                      <a:pt x="16112" y="482"/>
                    </a:cubicBezTo>
                    <a:cubicBezTo>
                      <a:pt x="17183" y="843"/>
                      <a:pt x="19703" y="813"/>
                      <a:pt x="21483" y="482"/>
                    </a:cubicBezTo>
                    <a:cubicBezTo>
                      <a:pt x="21404" y="5208"/>
                      <a:pt x="21600" y="11175"/>
                      <a:pt x="21483" y="19061"/>
                    </a:cubicBezTo>
                    <a:cubicBezTo>
                      <a:pt x="19445" y="18223"/>
                      <a:pt x="17933" y="18904"/>
                      <a:pt x="16542" y="19061"/>
                    </a:cubicBezTo>
                    <a:cubicBezTo>
                      <a:pt x="15151" y="19217"/>
                      <a:pt x="11908" y="20565"/>
                      <a:pt x="10742" y="19061"/>
                    </a:cubicBezTo>
                    <a:cubicBezTo>
                      <a:pt x="9575" y="17556"/>
                      <a:pt x="7050" y="18564"/>
                      <a:pt x="5371" y="19061"/>
                    </a:cubicBezTo>
                    <a:cubicBezTo>
                      <a:pt x="3692" y="19558"/>
                      <a:pt x="1338" y="19883"/>
                      <a:pt x="0" y="19061"/>
                    </a:cubicBezTo>
                    <a:cubicBezTo>
                      <a:pt x="46" y="10388"/>
                      <a:pt x="33" y="9725"/>
                      <a:pt x="0" y="482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52" name="Forma"/>
              <p:cNvSpPr/>
              <p:nvPr/>
            </p:nvSpPr>
            <p:spPr>
              <a:xfrm>
                <a:off x="-1" y="-1"/>
                <a:ext cx="2650627" cy="39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0102" extrusionOk="0">
                    <a:moveTo>
                      <a:pt x="41" y="606"/>
                    </a:moveTo>
                    <a:cubicBezTo>
                      <a:pt x="1173" y="-939"/>
                      <a:pt x="3215" y="1004"/>
                      <a:pt x="5178" y="606"/>
                    </a:cubicBezTo>
                    <a:cubicBezTo>
                      <a:pt x="7142" y="207"/>
                      <a:pt x="9561" y="1725"/>
                      <a:pt x="10743" y="606"/>
                    </a:cubicBezTo>
                    <a:cubicBezTo>
                      <a:pt x="11926" y="-514"/>
                      <a:pt x="13387" y="1139"/>
                      <a:pt x="15666" y="606"/>
                    </a:cubicBezTo>
                    <a:cubicBezTo>
                      <a:pt x="17945" y="73"/>
                      <a:pt x="19203" y="693"/>
                      <a:pt x="21445" y="606"/>
                    </a:cubicBezTo>
                    <a:cubicBezTo>
                      <a:pt x="21389" y="5892"/>
                      <a:pt x="21523" y="9919"/>
                      <a:pt x="21445" y="19202"/>
                    </a:cubicBezTo>
                    <a:cubicBezTo>
                      <a:pt x="20085" y="17895"/>
                      <a:pt x="18753" y="17996"/>
                      <a:pt x="16094" y="19202"/>
                    </a:cubicBezTo>
                    <a:cubicBezTo>
                      <a:pt x="13436" y="20408"/>
                      <a:pt x="13578" y="20394"/>
                      <a:pt x="11385" y="19202"/>
                    </a:cubicBezTo>
                    <a:cubicBezTo>
                      <a:pt x="9193" y="18010"/>
                      <a:pt x="8958" y="17743"/>
                      <a:pt x="6676" y="19202"/>
                    </a:cubicBezTo>
                    <a:cubicBezTo>
                      <a:pt x="4395" y="20661"/>
                      <a:pt x="2589" y="18025"/>
                      <a:pt x="41" y="19202"/>
                    </a:cubicBezTo>
                    <a:cubicBezTo>
                      <a:pt x="-77" y="12700"/>
                      <a:pt x="100" y="7260"/>
                      <a:pt x="41" y="606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54" name="Advocacy strategy"/>
            <p:cNvSpPr txBox="1"/>
            <p:nvPr/>
          </p:nvSpPr>
          <p:spPr>
            <a:xfrm>
              <a:off x="60376" y="30161"/>
              <a:ext cx="253191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r>
                <a:t>Advocacy strategy</a:t>
              </a:r>
            </a:p>
          </p:txBody>
        </p:sp>
      </p:grpSp>
      <p:grpSp>
        <p:nvGrpSpPr>
          <p:cNvPr id="1360" name="Rectangle 101"/>
          <p:cNvGrpSpPr/>
          <p:nvPr/>
        </p:nvGrpSpPr>
        <p:grpSpPr>
          <a:xfrm>
            <a:off x="4706722" y="2384008"/>
            <a:ext cx="2661100" cy="676231"/>
            <a:chOff x="0" y="0"/>
            <a:chExt cx="2661099" cy="676229"/>
          </a:xfrm>
        </p:grpSpPr>
        <p:grpSp>
          <p:nvGrpSpPr>
            <p:cNvPr id="1358" name="Agrupar"/>
            <p:cNvGrpSpPr/>
            <p:nvPr/>
          </p:nvGrpSpPr>
          <p:grpSpPr>
            <a:xfrm>
              <a:off x="0" y="-1"/>
              <a:ext cx="2661100" cy="676231"/>
              <a:chOff x="0" y="0"/>
              <a:chExt cx="2661099" cy="676229"/>
            </a:xfrm>
          </p:grpSpPr>
          <p:sp>
            <p:nvSpPr>
              <p:cNvPr id="1356" name="Forma"/>
              <p:cNvSpPr/>
              <p:nvPr/>
            </p:nvSpPr>
            <p:spPr>
              <a:xfrm>
                <a:off x="-1" y="2447"/>
                <a:ext cx="2658800" cy="6699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0" h="20485" extrusionOk="0">
                    <a:moveTo>
                      <a:pt x="97" y="293"/>
                    </a:moveTo>
                    <a:cubicBezTo>
                      <a:pt x="1522" y="1129"/>
                      <a:pt x="3263" y="-395"/>
                      <a:pt x="5203" y="293"/>
                    </a:cubicBezTo>
                    <a:cubicBezTo>
                      <a:pt x="7144" y="982"/>
                      <a:pt x="8778" y="-629"/>
                      <a:pt x="10948" y="293"/>
                    </a:cubicBezTo>
                    <a:cubicBezTo>
                      <a:pt x="13119" y="1216"/>
                      <a:pt x="14995" y="74"/>
                      <a:pt x="16055" y="293"/>
                    </a:cubicBezTo>
                    <a:cubicBezTo>
                      <a:pt x="17115" y="513"/>
                      <a:pt x="19612" y="494"/>
                      <a:pt x="21374" y="293"/>
                    </a:cubicBezTo>
                    <a:cubicBezTo>
                      <a:pt x="21482" y="7874"/>
                      <a:pt x="21304" y="13765"/>
                      <a:pt x="21374" y="20057"/>
                    </a:cubicBezTo>
                    <a:cubicBezTo>
                      <a:pt x="19356" y="19547"/>
                      <a:pt x="17858" y="19962"/>
                      <a:pt x="16481" y="20057"/>
                    </a:cubicBezTo>
                    <a:cubicBezTo>
                      <a:pt x="15103" y="20152"/>
                      <a:pt x="11891" y="20971"/>
                      <a:pt x="10736" y="20057"/>
                    </a:cubicBezTo>
                    <a:cubicBezTo>
                      <a:pt x="9581" y="19142"/>
                      <a:pt x="7079" y="19754"/>
                      <a:pt x="5416" y="20057"/>
                    </a:cubicBezTo>
                    <a:cubicBezTo>
                      <a:pt x="3753" y="20359"/>
                      <a:pt x="1422" y="20556"/>
                      <a:pt x="97" y="20057"/>
                    </a:cubicBezTo>
                    <a:cubicBezTo>
                      <a:pt x="-118" y="15248"/>
                      <a:pt x="92" y="5729"/>
                      <a:pt x="97" y="293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57" name="Forma"/>
              <p:cNvSpPr/>
              <p:nvPr/>
            </p:nvSpPr>
            <p:spPr>
              <a:xfrm>
                <a:off x="9301" y="-1"/>
                <a:ext cx="2651799" cy="676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0" h="20690" extrusionOk="0">
                    <a:moveTo>
                      <a:pt x="21" y="369"/>
                    </a:moveTo>
                    <a:cubicBezTo>
                      <a:pt x="1148" y="-570"/>
                      <a:pt x="3182" y="611"/>
                      <a:pt x="5137" y="369"/>
                    </a:cubicBezTo>
                    <a:cubicBezTo>
                      <a:pt x="7092" y="127"/>
                      <a:pt x="9501" y="1049"/>
                      <a:pt x="10679" y="369"/>
                    </a:cubicBezTo>
                    <a:cubicBezTo>
                      <a:pt x="11856" y="-312"/>
                      <a:pt x="13311" y="692"/>
                      <a:pt x="15581" y="369"/>
                    </a:cubicBezTo>
                    <a:cubicBezTo>
                      <a:pt x="17850" y="45"/>
                      <a:pt x="19103" y="422"/>
                      <a:pt x="21336" y="369"/>
                    </a:cubicBezTo>
                    <a:cubicBezTo>
                      <a:pt x="21541" y="7937"/>
                      <a:pt x="21078" y="13991"/>
                      <a:pt x="21336" y="20143"/>
                    </a:cubicBezTo>
                    <a:cubicBezTo>
                      <a:pt x="19982" y="19349"/>
                      <a:pt x="18655" y="19411"/>
                      <a:pt x="16007" y="20143"/>
                    </a:cubicBezTo>
                    <a:cubicBezTo>
                      <a:pt x="13360" y="20876"/>
                      <a:pt x="13501" y="20868"/>
                      <a:pt x="11318" y="20143"/>
                    </a:cubicBezTo>
                    <a:cubicBezTo>
                      <a:pt x="9135" y="19419"/>
                      <a:pt x="8901" y="19257"/>
                      <a:pt x="6629" y="20143"/>
                    </a:cubicBezTo>
                    <a:cubicBezTo>
                      <a:pt x="4357" y="21030"/>
                      <a:pt x="2559" y="19428"/>
                      <a:pt x="21" y="20143"/>
                    </a:cubicBezTo>
                    <a:cubicBezTo>
                      <a:pt x="-59" y="12685"/>
                      <a:pt x="118" y="7667"/>
                      <a:pt x="21" y="369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59" name="National Evaluation Policy / legislation"/>
            <p:cNvSpPr txBox="1"/>
            <p:nvPr/>
          </p:nvSpPr>
          <p:spPr>
            <a:xfrm>
              <a:off x="67230" y="22611"/>
              <a:ext cx="2531911" cy="6251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r>
                <a:t>National Evaluation Policy / legislation</a:t>
              </a:r>
            </a:p>
          </p:txBody>
        </p:sp>
      </p:grpSp>
      <p:grpSp>
        <p:nvGrpSpPr>
          <p:cNvPr id="1363" name="Rectangle 104"/>
          <p:cNvGrpSpPr/>
          <p:nvPr/>
        </p:nvGrpSpPr>
        <p:grpSpPr>
          <a:xfrm>
            <a:off x="4732842" y="3758260"/>
            <a:ext cx="2661566" cy="958811"/>
            <a:chOff x="0" y="0"/>
            <a:chExt cx="2661564" cy="958810"/>
          </a:xfrm>
        </p:grpSpPr>
        <p:sp>
          <p:nvSpPr>
            <p:cNvPr id="1361" name="Forma"/>
            <p:cNvSpPr/>
            <p:nvPr/>
          </p:nvSpPr>
          <p:spPr>
            <a:xfrm>
              <a:off x="-1" y="-1"/>
              <a:ext cx="2661566" cy="95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137" extrusionOk="0">
                  <a:moveTo>
                    <a:pt x="73" y="335"/>
                  </a:moveTo>
                  <a:cubicBezTo>
                    <a:pt x="1709" y="311"/>
                    <a:pt x="3366" y="219"/>
                    <a:pt x="5387" y="335"/>
                  </a:cubicBezTo>
                  <a:cubicBezTo>
                    <a:pt x="7409" y="452"/>
                    <a:pt x="8193" y="636"/>
                    <a:pt x="10489" y="335"/>
                  </a:cubicBezTo>
                  <a:cubicBezTo>
                    <a:pt x="12786" y="35"/>
                    <a:pt x="13267" y="-239"/>
                    <a:pt x="15804" y="335"/>
                  </a:cubicBezTo>
                  <a:cubicBezTo>
                    <a:pt x="18341" y="910"/>
                    <a:pt x="18994" y="801"/>
                    <a:pt x="21331" y="335"/>
                  </a:cubicBezTo>
                  <a:cubicBezTo>
                    <a:pt x="21523" y="3578"/>
                    <a:pt x="21318" y="7388"/>
                    <a:pt x="21331" y="10920"/>
                  </a:cubicBezTo>
                  <a:cubicBezTo>
                    <a:pt x="21345" y="14453"/>
                    <a:pt x="21288" y="16556"/>
                    <a:pt x="21331" y="20691"/>
                  </a:cubicBezTo>
                  <a:cubicBezTo>
                    <a:pt x="19188" y="21195"/>
                    <a:pt x="17107" y="20175"/>
                    <a:pt x="16017" y="20691"/>
                  </a:cubicBezTo>
                  <a:cubicBezTo>
                    <a:pt x="14926" y="21206"/>
                    <a:pt x="12875" y="21361"/>
                    <a:pt x="10915" y="20691"/>
                  </a:cubicBezTo>
                  <a:cubicBezTo>
                    <a:pt x="8955" y="20020"/>
                    <a:pt x="6837" y="21046"/>
                    <a:pt x="5175" y="20691"/>
                  </a:cubicBezTo>
                  <a:cubicBezTo>
                    <a:pt x="3512" y="20335"/>
                    <a:pt x="1662" y="21257"/>
                    <a:pt x="73" y="20691"/>
                  </a:cubicBezTo>
                  <a:cubicBezTo>
                    <a:pt x="172" y="17989"/>
                    <a:pt x="222" y="15601"/>
                    <a:pt x="73" y="10717"/>
                  </a:cubicBezTo>
                  <a:cubicBezTo>
                    <a:pt x="-77" y="5832"/>
                    <a:pt x="49" y="2615"/>
                    <a:pt x="73" y="335"/>
                  </a:cubicBezTo>
                  <a:close/>
                </a:path>
              </a:pathLst>
            </a:custGeom>
            <a:noFill/>
            <a:ln w="19050" cap="flat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62" name="Tools and processes: evaluation plan, guidelines, standards"/>
            <p:cNvSpPr txBox="1"/>
            <p:nvPr/>
          </p:nvSpPr>
          <p:spPr>
            <a:xfrm>
              <a:off x="64205" y="18249"/>
              <a:ext cx="2531911" cy="917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r>
                <a:t>Tools and processes: evaluation plan, guidelines, standards</a:t>
              </a:r>
            </a:p>
          </p:txBody>
        </p:sp>
      </p:grpSp>
      <p:grpSp>
        <p:nvGrpSpPr>
          <p:cNvPr id="1368" name="Rectangle 106"/>
          <p:cNvGrpSpPr/>
          <p:nvPr/>
        </p:nvGrpSpPr>
        <p:grpSpPr>
          <a:xfrm>
            <a:off x="4748370" y="4937378"/>
            <a:ext cx="2652231" cy="399232"/>
            <a:chOff x="0" y="0"/>
            <a:chExt cx="2652230" cy="399230"/>
          </a:xfrm>
        </p:grpSpPr>
        <p:grpSp>
          <p:nvGrpSpPr>
            <p:cNvPr id="1366" name="Agrupar"/>
            <p:cNvGrpSpPr/>
            <p:nvPr/>
          </p:nvGrpSpPr>
          <p:grpSpPr>
            <a:xfrm>
              <a:off x="-1" y="-1"/>
              <a:ext cx="2652232" cy="399232"/>
              <a:chOff x="0" y="0"/>
              <a:chExt cx="2652230" cy="399230"/>
            </a:xfrm>
          </p:grpSpPr>
          <p:sp>
            <p:nvSpPr>
              <p:cNvPr id="1364" name="Forma"/>
              <p:cNvSpPr/>
              <p:nvPr/>
            </p:nvSpPr>
            <p:spPr>
              <a:xfrm>
                <a:off x="5131" y="2447"/>
                <a:ext cx="2647100" cy="392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19766" extrusionOk="0">
                    <a:moveTo>
                      <a:pt x="0" y="482"/>
                    </a:moveTo>
                    <a:cubicBezTo>
                      <a:pt x="1439" y="1858"/>
                      <a:pt x="3197" y="-650"/>
                      <a:pt x="5156" y="482"/>
                    </a:cubicBezTo>
                    <a:cubicBezTo>
                      <a:pt x="7115" y="1615"/>
                      <a:pt x="8765" y="-1035"/>
                      <a:pt x="10956" y="482"/>
                    </a:cubicBezTo>
                    <a:cubicBezTo>
                      <a:pt x="13148" y="2000"/>
                      <a:pt x="15042" y="121"/>
                      <a:pt x="16112" y="482"/>
                    </a:cubicBezTo>
                    <a:cubicBezTo>
                      <a:pt x="17183" y="843"/>
                      <a:pt x="19703" y="813"/>
                      <a:pt x="21483" y="482"/>
                    </a:cubicBezTo>
                    <a:cubicBezTo>
                      <a:pt x="21404" y="5208"/>
                      <a:pt x="21600" y="11175"/>
                      <a:pt x="21483" y="19061"/>
                    </a:cubicBezTo>
                    <a:cubicBezTo>
                      <a:pt x="19445" y="18223"/>
                      <a:pt x="17933" y="18904"/>
                      <a:pt x="16542" y="19061"/>
                    </a:cubicBezTo>
                    <a:cubicBezTo>
                      <a:pt x="15151" y="19217"/>
                      <a:pt x="11908" y="20565"/>
                      <a:pt x="10742" y="19061"/>
                    </a:cubicBezTo>
                    <a:cubicBezTo>
                      <a:pt x="9575" y="17556"/>
                      <a:pt x="7050" y="18564"/>
                      <a:pt x="5371" y="19061"/>
                    </a:cubicBezTo>
                    <a:cubicBezTo>
                      <a:pt x="3692" y="19558"/>
                      <a:pt x="1338" y="19883"/>
                      <a:pt x="0" y="19061"/>
                    </a:cubicBezTo>
                    <a:cubicBezTo>
                      <a:pt x="46" y="10388"/>
                      <a:pt x="33" y="9725"/>
                      <a:pt x="0" y="482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65" name="Forma"/>
              <p:cNvSpPr/>
              <p:nvPr/>
            </p:nvSpPr>
            <p:spPr>
              <a:xfrm>
                <a:off x="-1" y="-1"/>
                <a:ext cx="2650627" cy="39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0102" extrusionOk="0">
                    <a:moveTo>
                      <a:pt x="41" y="606"/>
                    </a:moveTo>
                    <a:cubicBezTo>
                      <a:pt x="1173" y="-939"/>
                      <a:pt x="3215" y="1004"/>
                      <a:pt x="5178" y="606"/>
                    </a:cubicBezTo>
                    <a:cubicBezTo>
                      <a:pt x="7142" y="207"/>
                      <a:pt x="9561" y="1725"/>
                      <a:pt x="10743" y="606"/>
                    </a:cubicBezTo>
                    <a:cubicBezTo>
                      <a:pt x="11926" y="-514"/>
                      <a:pt x="13387" y="1139"/>
                      <a:pt x="15666" y="606"/>
                    </a:cubicBezTo>
                    <a:cubicBezTo>
                      <a:pt x="17945" y="73"/>
                      <a:pt x="19203" y="693"/>
                      <a:pt x="21445" y="606"/>
                    </a:cubicBezTo>
                    <a:cubicBezTo>
                      <a:pt x="21389" y="5892"/>
                      <a:pt x="21523" y="9919"/>
                      <a:pt x="21445" y="19202"/>
                    </a:cubicBezTo>
                    <a:cubicBezTo>
                      <a:pt x="20085" y="17895"/>
                      <a:pt x="18753" y="17996"/>
                      <a:pt x="16094" y="19202"/>
                    </a:cubicBezTo>
                    <a:cubicBezTo>
                      <a:pt x="13436" y="20408"/>
                      <a:pt x="13578" y="20394"/>
                      <a:pt x="11385" y="19202"/>
                    </a:cubicBezTo>
                    <a:cubicBezTo>
                      <a:pt x="9193" y="18010"/>
                      <a:pt x="8958" y="17743"/>
                      <a:pt x="6676" y="19202"/>
                    </a:cubicBezTo>
                    <a:cubicBezTo>
                      <a:pt x="4395" y="20661"/>
                      <a:pt x="2589" y="18025"/>
                      <a:pt x="41" y="19202"/>
                    </a:cubicBezTo>
                    <a:cubicBezTo>
                      <a:pt x="-77" y="12700"/>
                      <a:pt x="100" y="7260"/>
                      <a:pt x="41" y="606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67" name="Pilot evaluations"/>
            <p:cNvSpPr txBox="1"/>
            <p:nvPr/>
          </p:nvSpPr>
          <p:spPr>
            <a:xfrm>
              <a:off x="60376" y="30161"/>
              <a:ext cx="253191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r>
                <a:t>Pilot evaluations</a:t>
              </a:r>
            </a:p>
          </p:txBody>
        </p:sp>
      </p:grpSp>
      <p:grpSp>
        <p:nvGrpSpPr>
          <p:cNvPr id="1373" name="Rectangle 107"/>
          <p:cNvGrpSpPr/>
          <p:nvPr/>
        </p:nvGrpSpPr>
        <p:grpSpPr>
          <a:xfrm>
            <a:off x="4713576" y="5534163"/>
            <a:ext cx="2652231" cy="399232"/>
            <a:chOff x="0" y="0"/>
            <a:chExt cx="2652230" cy="399230"/>
          </a:xfrm>
        </p:grpSpPr>
        <p:grpSp>
          <p:nvGrpSpPr>
            <p:cNvPr id="1371" name="Agrupar"/>
            <p:cNvGrpSpPr/>
            <p:nvPr/>
          </p:nvGrpSpPr>
          <p:grpSpPr>
            <a:xfrm>
              <a:off x="-1" y="-1"/>
              <a:ext cx="2652232" cy="399232"/>
              <a:chOff x="0" y="0"/>
              <a:chExt cx="2652230" cy="399230"/>
            </a:xfrm>
          </p:grpSpPr>
          <p:sp>
            <p:nvSpPr>
              <p:cNvPr id="1369" name="Forma"/>
              <p:cNvSpPr/>
              <p:nvPr/>
            </p:nvSpPr>
            <p:spPr>
              <a:xfrm>
                <a:off x="5131" y="2447"/>
                <a:ext cx="2647100" cy="392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19766" extrusionOk="0">
                    <a:moveTo>
                      <a:pt x="0" y="482"/>
                    </a:moveTo>
                    <a:cubicBezTo>
                      <a:pt x="1439" y="1858"/>
                      <a:pt x="3197" y="-650"/>
                      <a:pt x="5156" y="482"/>
                    </a:cubicBezTo>
                    <a:cubicBezTo>
                      <a:pt x="7115" y="1615"/>
                      <a:pt x="8765" y="-1035"/>
                      <a:pt x="10956" y="482"/>
                    </a:cubicBezTo>
                    <a:cubicBezTo>
                      <a:pt x="13148" y="2000"/>
                      <a:pt x="15042" y="121"/>
                      <a:pt x="16112" y="482"/>
                    </a:cubicBezTo>
                    <a:cubicBezTo>
                      <a:pt x="17183" y="843"/>
                      <a:pt x="19703" y="813"/>
                      <a:pt x="21483" y="482"/>
                    </a:cubicBezTo>
                    <a:cubicBezTo>
                      <a:pt x="21404" y="5208"/>
                      <a:pt x="21600" y="11175"/>
                      <a:pt x="21483" y="19061"/>
                    </a:cubicBezTo>
                    <a:cubicBezTo>
                      <a:pt x="19445" y="18223"/>
                      <a:pt x="17933" y="18904"/>
                      <a:pt x="16542" y="19061"/>
                    </a:cubicBezTo>
                    <a:cubicBezTo>
                      <a:pt x="15151" y="19217"/>
                      <a:pt x="11908" y="20565"/>
                      <a:pt x="10742" y="19061"/>
                    </a:cubicBezTo>
                    <a:cubicBezTo>
                      <a:pt x="9575" y="17556"/>
                      <a:pt x="7050" y="18564"/>
                      <a:pt x="5371" y="19061"/>
                    </a:cubicBezTo>
                    <a:cubicBezTo>
                      <a:pt x="3692" y="19558"/>
                      <a:pt x="1338" y="19883"/>
                      <a:pt x="0" y="19061"/>
                    </a:cubicBezTo>
                    <a:cubicBezTo>
                      <a:pt x="46" y="10388"/>
                      <a:pt x="33" y="9725"/>
                      <a:pt x="0" y="482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0" name="Forma"/>
              <p:cNvSpPr/>
              <p:nvPr/>
            </p:nvSpPr>
            <p:spPr>
              <a:xfrm>
                <a:off x="-1" y="-1"/>
                <a:ext cx="2650627" cy="39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0102" extrusionOk="0">
                    <a:moveTo>
                      <a:pt x="41" y="606"/>
                    </a:moveTo>
                    <a:cubicBezTo>
                      <a:pt x="1173" y="-939"/>
                      <a:pt x="3215" y="1004"/>
                      <a:pt x="5178" y="606"/>
                    </a:cubicBezTo>
                    <a:cubicBezTo>
                      <a:pt x="7142" y="207"/>
                      <a:pt x="9561" y="1725"/>
                      <a:pt x="10743" y="606"/>
                    </a:cubicBezTo>
                    <a:cubicBezTo>
                      <a:pt x="11926" y="-514"/>
                      <a:pt x="13387" y="1139"/>
                      <a:pt x="15666" y="606"/>
                    </a:cubicBezTo>
                    <a:cubicBezTo>
                      <a:pt x="17945" y="73"/>
                      <a:pt x="19203" y="693"/>
                      <a:pt x="21445" y="606"/>
                    </a:cubicBezTo>
                    <a:cubicBezTo>
                      <a:pt x="21389" y="5892"/>
                      <a:pt x="21523" y="9919"/>
                      <a:pt x="21445" y="19202"/>
                    </a:cubicBezTo>
                    <a:cubicBezTo>
                      <a:pt x="20085" y="17895"/>
                      <a:pt x="18753" y="17996"/>
                      <a:pt x="16094" y="19202"/>
                    </a:cubicBezTo>
                    <a:cubicBezTo>
                      <a:pt x="13436" y="20408"/>
                      <a:pt x="13578" y="20394"/>
                      <a:pt x="11385" y="19202"/>
                    </a:cubicBezTo>
                    <a:cubicBezTo>
                      <a:pt x="9193" y="18010"/>
                      <a:pt x="8958" y="17743"/>
                      <a:pt x="6676" y="19202"/>
                    </a:cubicBezTo>
                    <a:cubicBezTo>
                      <a:pt x="4395" y="20661"/>
                      <a:pt x="2589" y="18025"/>
                      <a:pt x="41" y="19202"/>
                    </a:cubicBezTo>
                    <a:cubicBezTo>
                      <a:pt x="-77" y="12700"/>
                      <a:pt x="100" y="7260"/>
                      <a:pt x="41" y="606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72" name="Tailored training"/>
            <p:cNvSpPr txBox="1"/>
            <p:nvPr/>
          </p:nvSpPr>
          <p:spPr>
            <a:xfrm>
              <a:off x="60376" y="30161"/>
              <a:ext cx="253191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r>
                <a:t>Tailored training</a:t>
              </a:r>
            </a:p>
          </p:txBody>
        </p:sp>
      </p:grpSp>
      <p:sp>
        <p:nvSpPr>
          <p:cNvPr id="1374" name="Left Brace 52"/>
          <p:cNvSpPr/>
          <p:nvPr/>
        </p:nvSpPr>
        <p:spPr>
          <a:xfrm>
            <a:off x="4439809" y="1625423"/>
            <a:ext cx="419227" cy="438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0" y="10800"/>
                </a:lnTo>
                <a:lnTo>
                  <a:pt x="0" y="0"/>
                </a:lnTo>
              </a:path>
            </a:pathLst>
          </a:custGeom>
          <a:ln w="6350">
            <a:solidFill>
              <a:srgbClr val="08256E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375" name="Right Brace 53"/>
          <p:cNvSpPr/>
          <p:nvPr/>
        </p:nvSpPr>
        <p:spPr>
          <a:xfrm>
            <a:off x="7474036" y="1685048"/>
            <a:ext cx="333890" cy="432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10800"/>
                </a:lnTo>
                <a:lnTo>
                  <a:pt x="21600" y="21600"/>
                </a:lnTo>
              </a:path>
            </a:pathLst>
          </a:custGeom>
          <a:ln w="6350">
            <a:solidFill>
              <a:srgbClr val="2E2F48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380" name="Rectangle 113"/>
          <p:cNvGrpSpPr/>
          <p:nvPr/>
        </p:nvGrpSpPr>
        <p:grpSpPr>
          <a:xfrm>
            <a:off x="2193358" y="1858883"/>
            <a:ext cx="1431624" cy="1341268"/>
            <a:chOff x="0" y="0"/>
            <a:chExt cx="1431622" cy="1341266"/>
          </a:xfrm>
        </p:grpSpPr>
        <p:grpSp>
          <p:nvGrpSpPr>
            <p:cNvPr id="1378" name="Agrupar"/>
            <p:cNvGrpSpPr/>
            <p:nvPr/>
          </p:nvGrpSpPr>
          <p:grpSpPr>
            <a:xfrm>
              <a:off x="0" y="-1"/>
              <a:ext cx="1431624" cy="1341268"/>
              <a:chOff x="0" y="0"/>
              <a:chExt cx="1431622" cy="1341266"/>
            </a:xfrm>
          </p:grpSpPr>
          <p:sp>
            <p:nvSpPr>
              <p:cNvPr id="1376" name="Forma"/>
              <p:cNvSpPr/>
              <p:nvPr/>
            </p:nvSpPr>
            <p:spPr>
              <a:xfrm>
                <a:off x="2176" y="0"/>
                <a:ext cx="1418927" cy="1339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8" h="21223" extrusionOk="0">
                    <a:moveTo>
                      <a:pt x="246" y="85"/>
                    </a:moveTo>
                    <a:cubicBezTo>
                      <a:pt x="2470" y="-200"/>
                      <a:pt x="6974" y="340"/>
                      <a:pt x="10500" y="85"/>
                    </a:cubicBezTo>
                    <a:cubicBezTo>
                      <a:pt x="14027" y="-169"/>
                      <a:pt x="17026" y="418"/>
                      <a:pt x="21174" y="85"/>
                    </a:cubicBezTo>
                    <a:cubicBezTo>
                      <a:pt x="21339" y="3856"/>
                      <a:pt x="21252" y="6851"/>
                      <a:pt x="21174" y="10360"/>
                    </a:cubicBezTo>
                    <a:cubicBezTo>
                      <a:pt x="21096" y="13870"/>
                      <a:pt x="21293" y="18120"/>
                      <a:pt x="21174" y="21054"/>
                    </a:cubicBezTo>
                    <a:cubicBezTo>
                      <a:pt x="18183" y="20651"/>
                      <a:pt x="13337" y="20994"/>
                      <a:pt x="11128" y="21054"/>
                    </a:cubicBezTo>
                    <a:cubicBezTo>
                      <a:pt x="8920" y="21115"/>
                      <a:pt x="2903" y="21400"/>
                      <a:pt x="246" y="21054"/>
                    </a:cubicBezTo>
                    <a:cubicBezTo>
                      <a:pt x="158" y="17646"/>
                      <a:pt x="-261" y="14933"/>
                      <a:pt x="246" y="10151"/>
                    </a:cubicBezTo>
                    <a:cubicBezTo>
                      <a:pt x="752" y="5368"/>
                      <a:pt x="123" y="4954"/>
                      <a:pt x="246" y="85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77" name="Forma"/>
              <p:cNvSpPr/>
              <p:nvPr/>
            </p:nvSpPr>
            <p:spPr>
              <a:xfrm>
                <a:off x="0" y="2387"/>
                <a:ext cx="1431624" cy="1338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55" h="21148" extrusionOk="0">
                    <a:moveTo>
                      <a:pt x="276" y="48"/>
                    </a:moveTo>
                    <a:cubicBezTo>
                      <a:pt x="3901" y="388"/>
                      <a:pt x="6313" y="-158"/>
                      <a:pt x="10641" y="48"/>
                    </a:cubicBezTo>
                    <a:cubicBezTo>
                      <a:pt x="14969" y="254"/>
                      <a:pt x="18584" y="73"/>
                      <a:pt x="21006" y="48"/>
                    </a:cubicBezTo>
                    <a:cubicBezTo>
                      <a:pt x="21390" y="4089"/>
                      <a:pt x="21283" y="6187"/>
                      <a:pt x="21006" y="10500"/>
                    </a:cubicBezTo>
                    <a:cubicBezTo>
                      <a:pt x="20730" y="14812"/>
                      <a:pt x="21306" y="16705"/>
                      <a:pt x="21006" y="20952"/>
                    </a:cubicBezTo>
                    <a:cubicBezTo>
                      <a:pt x="18735" y="20845"/>
                      <a:pt x="13320" y="21442"/>
                      <a:pt x="10641" y="20952"/>
                    </a:cubicBezTo>
                    <a:cubicBezTo>
                      <a:pt x="7962" y="20461"/>
                      <a:pt x="3058" y="20801"/>
                      <a:pt x="276" y="20952"/>
                    </a:cubicBezTo>
                    <a:cubicBezTo>
                      <a:pt x="758" y="17361"/>
                      <a:pt x="762" y="13564"/>
                      <a:pt x="276" y="10082"/>
                    </a:cubicBezTo>
                    <a:cubicBezTo>
                      <a:pt x="-210" y="6599"/>
                      <a:pt x="48" y="3955"/>
                      <a:pt x="276" y="48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79" name="Government requests support to strengthen its M&amp;E systems"/>
            <p:cNvSpPr txBox="1"/>
            <p:nvPr/>
          </p:nvSpPr>
          <p:spPr>
            <a:xfrm>
              <a:off x="73829" y="8838"/>
              <a:ext cx="1285761" cy="1316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600">
                  <a:solidFill>
                    <a:srgbClr val="002060"/>
                  </a:solidFill>
                </a:defRPr>
              </a:pPr>
              <a:r>
                <a:t>Government </a:t>
              </a:r>
              <a:r>
                <a:rPr b="1">
                  <a:solidFill>
                    <a:srgbClr val="08256E"/>
                  </a:solidFill>
                </a:rPr>
                <a:t>requests</a:t>
              </a:r>
              <a:r>
                <a:t> support to strengthen its M&amp;E systems</a:t>
              </a:r>
            </a:p>
          </p:txBody>
        </p:sp>
      </p:grpSp>
      <p:sp>
        <p:nvSpPr>
          <p:cNvPr id="1418" name="Connector: Curved 97"/>
          <p:cNvSpPr/>
          <p:nvPr/>
        </p:nvSpPr>
        <p:spPr>
          <a:xfrm>
            <a:off x="1814821" y="2451105"/>
            <a:ext cx="384488" cy="27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419" name="Connector: Curved 109"/>
          <p:cNvSpPr/>
          <p:nvPr/>
        </p:nvSpPr>
        <p:spPr>
          <a:xfrm>
            <a:off x="1998640" y="3196284"/>
            <a:ext cx="394971" cy="510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383" name="Arrow: Right 118"/>
          <p:cNvSpPr/>
          <p:nvPr/>
        </p:nvSpPr>
        <p:spPr>
          <a:xfrm>
            <a:off x="10172078" y="3484063"/>
            <a:ext cx="394615" cy="36512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alpha val="18824"/>
            </a:schemeClr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84" name="Rectangle 154"/>
          <p:cNvSpPr/>
          <p:nvPr/>
        </p:nvSpPr>
        <p:spPr>
          <a:xfrm>
            <a:off x="10647102" y="1307126"/>
            <a:ext cx="1287232" cy="4914436"/>
          </a:xfrm>
          <a:prstGeom prst="rect">
            <a:avLst/>
          </a:prstGeom>
          <a:solidFill>
            <a:srgbClr val="4959D4">
              <a:alpha val="10980"/>
            </a:srgbClr>
          </a:solidFill>
          <a:ln w="12700">
            <a:solidFill>
              <a:srgbClr val="4959D4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8256E"/>
                </a:solidFill>
              </a:defRPr>
            </a:pPr>
            <a:endParaRPr/>
          </a:p>
        </p:txBody>
      </p:sp>
      <p:grpSp>
        <p:nvGrpSpPr>
          <p:cNvPr id="1389" name="Rectangle 155"/>
          <p:cNvGrpSpPr/>
          <p:nvPr/>
        </p:nvGrpSpPr>
        <p:grpSpPr>
          <a:xfrm>
            <a:off x="10872358" y="3484540"/>
            <a:ext cx="791878" cy="477473"/>
            <a:chOff x="0" y="0"/>
            <a:chExt cx="791877" cy="477472"/>
          </a:xfrm>
        </p:grpSpPr>
        <p:grpSp>
          <p:nvGrpSpPr>
            <p:cNvPr id="1387" name="Agrupar"/>
            <p:cNvGrpSpPr/>
            <p:nvPr/>
          </p:nvGrpSpPr>
          <p:grpSpPr>
            <a:xfrm>
              <a:off x="0" y="0"/>
              <a:ext cx="791878" cy="477473"/>
              <a:chOff x="0" y="0"/>
              <a:chExt cx="791877" cy="477472"/>
            </a:xfrm>
          </p:grpSpPr>
          <p:sp>
            <p:nvSpPr>
              <p:cNvPr id="1385" name="Forma"/>
              <p:cNvSpPr/>
              <p:nvPr/>
            </p:nvSpPr>
            <p:spPr>
              <a:xfrm>
                <a:off x="1487" y="-1"/>
                <a:ext cx="783507" cy="477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85" extrusionOk="0">
                    <a:moveTo>
                      <a:pt x="0" y="473"/>
                    </a:moveTo>
                    <a:cubicBezTo>
                      <a:pt x="2887" y="1092"/>
                      <a:pt x="8024" y="1074"/>
                      <a:pt x="10800" y="473"/>
                    </a:cubicBezTo>
                    <a:cubicBezTo>
                      <a:pt x="13576" y="-128"/>
                      <a:pt x="18502" y="-187"/>
                      <a:pt x="21600" y="473"/>
                    </a:cubicBezTo>
                    <a:cubicBezTo>
                      <a:pt x="21037" y="9372"/>
                      <a:pt x="21356" y="12531"/>
                      <a:pt x="21600" y="20861"/>
                    </a:cubicBezTo>
                    <a:cubicBezTo>
                      <a:pt x="16770" y="21413"/>
                      <a:pt x="15510" y="20761"/>
                      <a:pt x="11232" y="20861"/>
                    </a:cubicBezTo>
                    <a:cubicBezTo>
                      <a:pt x="6954" y="20960"/>
                      <a:pt x="4888" y="21131"/>
                      <a:pt x="0" y="20861"/>
                    </a:cubicBezTo>
                    <a:cubicBezTo>
                      <a:pt x="182" y="16745"/>
                      <a:pt x="223" y="7837"/>
                      <a:pt x="0" y="473"/>
                    </a:cubicBezTo>
                    <a:close/>
                  </a:path>
                </a:pathLst>
              </a:custGeom>
              <a:solidFill>
                <a:srgbClr val="4959D4">
                  <a:alpha val="1098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86" name="Forma"/>
              <p:cNvSpPr/>
              <p:nvPr/>
            </p:nvSpPr>
            <p:spPr>
              <a:xfrm>
                <a:off x="-1" y="7285"/>
                <a:ext cx="791879" cy="466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0931" extrusionOk="0">
                    <a:moveTo>
                      <a:pt x="40" y="154"/>
                    </a:moveTo>
                    <a:cubicBezTo>
                      <a:pt x="4481" y="933"/>
                      <a:pt x="5941" y="-440"/>
                      <a:pt x="10659" y="154"/>
                    </a:cubicBezTo>
                    <a:cubicBezTo>
                      <a:pt x="15376" y="749"/>
                      <a:pt x="18896" y="205"/>
                      <a:pt x="21277" y="154"/>
                    </a:cubicBezTo>
                    <a:cubicBezTo>
                      <a:pt x="21561" y="6574"/>
                      <a:pt x="21487" y="10717"/>
                      <a:pt x="21277" y="20868"/>
                    </a:cubicBezTo>
                    <a:cubicBezTo>
                      <a:pt x="18001" y="20310"/>
                      <a:pt x="12918" y="21160"/>
                      <a:pt x="10446" y="20868"/>
                    </a:cubicBezTo>
                    <a:cubicBezTo>
                      <a:pt x="7975" y="20576"/>
                      <a:pt x="2440" y="20710"/>
                      <a:pt x="40" y="20868"/>
                    </a:cubicBezTo>
                    <a:cubicBezTo>
                      <a:pt x="-39" y="13687"/>
                      <a:pt x="20" y="7733"/>
                      <a:pt x="40" y="154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4959D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88" name="Better policies"/>
            <p:cNvSpPr txBox="1"/>
            <p:nvPr/>
          </p:nvSpPr>
          <p:spPr>
            <a:xfrm>
              <a:off x="56732" y="22146"/>
              <a:ext cx="673017" cy="438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08256E"/>
                  </a:solidFill>
                </a:defRPr>
              </a:lvl1pPr>
            </a:lstStyle>
            <a:p>
              <a:r>
                <a:t>Better policies</a:t>
              </a:r>
            </a:p>
          </p:txBody>
        </p:sp>
      </p:grpSp>
      <p:grpSp>
        <p:nvGrpSpPr>
          <p:cNvPr id="1394" name="Rectangle 156"/>
          <p:cNvGrpSpPr/>
          <p:nvPr/>
        </p:nvGrpSpPr>
        <p:grpSpPr>
          <a:xfrm>
            <a:off x="10872358" y="1795788"/>
            <a:ext cx="791878" cy="477473"/>
            <a:chOff x="0" y="0"/>
            <a:chExt cx="791877" cy="477472"/>
          </a:xfrm>
        </p:grpSpPr>
        <p:grpSp>
          <p:nvGrpSpPr>
            <p:cNvPr id="1392" name="Agrupar"/>
            <p:cNvGrpSpPr/>
            <p:nvPr/>
          </p:nvGrpSpPr>
          <p:grpSpPr>
            <a:xfrm>
              <a:off x="0" y="0"/>
              <a:ext cx="791878" cy="477473"/>
              <a:chOff x="0" y="0"/>
              <a:chExt cx="791877" cy="477472"/>
            </a:xfrm>
          </p:grpSpPr>
          <p:sp>
            <p:nvSpPr>
              <p:cNvPr id="1390" name="Forma"/>
              <p:cNvSpPr/>
              <p:nvPr/>
            </p:nvSpPr>
            <p:spPr>
              <a:xfrm>
                <a:off x="1487" y="-1"/>
                <a:ext cx="783507" cy="4774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85" extrusionOk="0">
                    <a:moveTo>
                      <a:pt x="0" y="473"/>
                    </a:moveTo>
                    <a:cubicBezTo>
                      <a:pt x="2887" y="1092"/>
                      <a:pt x="8024" y="1074"/>
                      <a:pt x="10800" y="473"/>
                    </a:cubicBezTo>
                    <a:cubicBezTo>
                      <a:pt x="13576" y="-128"/>
                      <a:pt x="18502" y="-187"/>
                      <a:pt x="21600" y="473"/>
                    </a:cubicBezTo>
                    <a:cubicBezTo>
                      <a:pt x="21037" y="9372"/>
                      <a:pt x="21356" y="12531"/>
                      <a:pt x="21600" y="20861"/>
                    </a:cubicBezTo>
                    <a:cubicBezTo>
                      <a:pt x="16770" y="21413"/>
                      <a:pt x="15510" y="20761"/>
                      <a:pt x="11232" y="20861"/>
                    </a:cubicBezTo>
                    <a:cubicBezTo>
                      <a:pt x="6954" y="20960"/>
                      <a:pt x="4888" y="21131"/>
                      <a:pt x="0" y="20861"/>
                    </a:cubicBezTo>
                    <a:cubicBezTo>
                      <a:pt x="182" y="16745"/>
                      <a:pt x="223" y="7837"/>
                      <a:pt x="0" y="473"/>
                    </a:cubicBezTo>
                    <a:close/>
                  </a:path>
                </a:pathLst>
              </a:custGeom>
              <a:solidFill>
                <a:srgbClr val="4959D4">
                  <a:alpha val="1098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91" name="Forma"/>
              <p:cNvSpPr/>
              <p:nvPr/>
            </p:nvSpPr>
            <p:spPr>
              <a:xfrm>
                <a:off x="-1" y="7285"/>
                <a:ext cx="791879" cy="466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3" h="20931" extrusionOk="0">
                    <a:moveTo>
                      <a:pt x="40" y="154"/>
                    </a:moveTo>
                    <a:cubicBezTo>
                      <a:pt x="4481" y="933"/>
                      <a:pt x="5941" y="-440"/>
                      <a:pt x="10659" y="154"/>
                    </a:cubicBezTo>
                    <a:cubicBezTo>
                      <a:pt x="15376" y="749"/>
                      <a:pt x="18896" y="205"/>
                      <a:pt x="21277" y="154"/>
                    </a:cubicBezTo>
                    <a:cubicBezTo>
                      <a:pt x="21561" y="6574"/>
                      <a:pt x="21487" y="10717"/>
                      <a:pt x="21277" y="20868"/>
                    </a:cubicBezTo>
                    <a:cubicBezTo>
                      <a:pt x="18001" y="20310"/>
                      <a:pt x="12918" y="21160"/>
                      <a:pt x="10446" y="20868"/>
                    </a:cubicBezTo>
                    <a:cubicBezTo>
                      <a:pt x="7975" y="20576"/>
                      <a:pt x="2440" y="20710"/>
                      <a:pt x="40" y="20868"/>
                    </a:cubicBezTo>
                    <a:cubicBezTo>
                      <a:pt x="-39" y="13687"/>
                      <a:pt x="20" y="7733"/>
                      <a:pt x="40" y="154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4959D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93" name="Better evidence"/>
            <p:cNvSpPr txBox="1"/>
            <p:nvPr/>
          </p:nvSpPr>
          <p:spPr>
            <a:xfrm>
              <a:off x="56732" y="22146"/>
              <a:ext cx="673017" cy="438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08256E"/>
                  </a:solidFill>
                </a:defRPr>
              </a:lvl1pPr>
            </a:lstStyle>
            <a:p>
              <a:r>
                <a:t>Better evidence</a:t>
              </a:r>
            </a:p>
          </p:txBody>
        </p:sp>
      </p:grpSp>
      <p:grpSp>
        <p:nvGrpSpPr>
          <p:cNvPr id="1399" name="Rectangle 157"/>
          <p:cNvGrpSpPr/>
          <p:nvPr/>
        </p:nvGrpSpPr>
        <p:grpSpPr>
          <a:xfrm>
            <a:off x="10722870" y="4361125"/>
            <a:ext cx="1090854" cy="478880"/>
            <a:chOff x="0" y="0"/>
            <a:chExt cx="1090852" cy="478879"/>
          </a:xfrm>
        </p:grpSpPr>
        <p:grpSp>
          <p:nvGrpSpPr>
            <p:cNvPr id="1397" name="Agrupar"/>
            <p:cNvGrpSpPr/>
            <p:nvPr/>
          </p:nvGrpSpPr>
          <p:grpSpPr>
            <a:xfrm>
              <a:off x="-1" y="-1"/>
              <a:ext cx="1090854" cy="478881"/>
              <a:chOff x="0" y="0"/>
              <a:chExt cx="1090852" cy="478879"/>
            </a:xfrm>
          </p:grpSpPr>
          <p:sp>
            <p:nvSpPr>
              <p:cNvPr id="1395" name="Forma"/>
              <p:cNvSpPr/>
              <p:nvPr/>
            </p:nvSpPr>
            <p:spPr>
              <a:xfrm>
                <a:off x="1487" y="1373"/>
                <a:ext cx="1082482" cy="477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61" extrusionOk="0">
                    <a:moveTo>
                      <a:pt x="0" y="141"/>
                    </a:moveTo>
                    <a:cubicBezTo>
                      <a:pt x="5169" y="1153"/>
                      <a:pt x="5705" y="606"/>
                      <a:pt x="10800" y="141"/>
                    </a:cubicBezTo>
                    <a:cubicBezTo>
                      <a:pt x="15895" y="-325"/>
                      <a:pt x="16850" y="550"/>
                      <a:pt x="21600" y="141"/>
                    </a:cubicBezTo>
                    <a:cubicBezTo>
                      <a:pt x="21193" y="8859"/>
                      <a:pt x="21423" y="11955"/>
                      <a:pt x="21600" y="20116"/>
                    </a:cubicBezTo>
                    <a:cubicBezTo>
                      <a:pt x="19229" y="21005"/>
                      <a:pt x="15829" y="19988"/>
                      <a:pt x="11232" y="20116"/>
                    </a:cubicBezTo>
                    <a:cubicBezTo>
                      <a:pt x="6635" y="20245"/>
                      <a:pt x="4517" y="21275"/>
                      <a:pt x="0" y="20116"/>
                    </a:cubicBezTo>
                    <a:cubicBezTo>
                      <a:pt x="132" y="16084"/>
                      <a:pt x="161" y="7356"/>
                      <a:pt x="0" y="141"/>
                    </a:cubicBezTo>
                    <a:close/>
                  </a:path>
                </a:pathLst>
              </a:custGeom>
              <a:solidFill>
                <a:srgbClr val="4959D4">
                  <a:alpha val="1098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96" name="Forma"/>
              <p:cNvSpPr/>
              <p:nvPr/>
            </p:nvSpPr>
            <p:spPr>
              <a:xfrm>
                <a:off x="-1" y="0"/>
                <a:ext cx="1090854" cy="471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1" h="21287" extrusionOk="0">
                    <a:moveTo>
                      <a:pt x="30" y="209"/>
                    </a:moveTo>
                    <a:cubicBezTo>
                      <a:pt x="2943" y="-44"/>
                      <a:pt x="6167" y="624"/>
                      <a:pt x="10698" y="209"/>
                    </a:cubicBezTo>
                    <a:cubicBezTo>
                      <a:pt x="15228" y="-207"/>
                      <a:pt x="18988" y="109"/>
                      <a:pt x="21365" y="209"/>
                    </a:cubicBezTo>
                    <a:cubicBezTo>
                      <a:pt x="21572" y="6672"/>
                      <a:pt x="21518" y="10844"/>
                      <a:pt x="21365" y="21066"/>
                    </a:cubicBezTo>
                    <a:cubicBezTo>
                      <a:pt x="18894" y="20293"/>
                      <a:pt x="14615" y="20804"/>
                      <a:pt x="10484" y="21066"/>
                    </a:cubicBezTo>
                    <a:cubicBezTo>
                      <a:pt x="6353" y="21327"/>
                      <a:pt x="3166" y="21393"/>
                      <a:pt x="30" y="21066"/>
                    </a:cubicBezTo>
                    <a:cubicBezTo>
                      <a:pt x="-28" y="13835"/>
                      <a:pt x="15" y="7840"/>
                      <a:pt x="30" y="209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4959D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398" name="Better programmes"/>
            <p:cNvSpPr txBox="1"/>
            <p:nvPr/>
          </p:nvSpPr>
          <p:spPr>
            <a:xfrm>
              <a:off x="56732" y="16053"/>
              <a:ext cx="971992" cy="4388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08256E"/>
                  </a:solidFill>
                </a:defRPr>
              </a:lvl1pPr>
            </a:lstStyle>
            <a:p>
              <a:r>
                <a:t>Better programmes</a:t>
              </a:r>
            </a:p>
          </p:txBody>
        </p:sp>
      </p:grpSp>
      <p:grpSp>
        <p:nvGrpSpPr>
          <p:cNvPr id="1404" name="Rectangle 158"/>
          <p:cNvGrpSpPr/>
          <p:nvPr/>
        </p:nvGrpSpPr>
        <p:grpSpPr>
          <a:xfrm>
            <a:off x="10878881" y="5260670"/>
            <a:ext cx="778832" cy="476547"/>
            <a:chOff x="0" y="0"/>
            <a:chExt cx="778831" cy="476545"/>
          </a:xfrm>
        </p:grpSpPr>
        <p:grpSp>
          <p:nvGrpSpPr>
            <p:cNvPr id="1402" name="Agrupar"/>
            <p:cNvGrpSpPr/>
            <p:nvPr/>
          </p:nvGrpSpPr>
          <p:grpSpPr>
            <a:xfrm>
              <a:off x="-1" y="-1"/>
              <a:ext cx="778833" cy="476547"/>
              <a:chOff x="0" y="0"/>
              <a:chExt cx="778831" cy="476545"/>
            </a:xfrm>
          </p:grpSpPr>
          <p:sp>
            <p:nvSpPr>
              <p:cNvPr id="1400" name="Forma"/>
              <p:cNvSpPr/>
              <p:nvPr/>
            </p:nvSpPr>
            <p:spPr>
              <a:xfrm>
                <a:off x="1487" y="2135"/>
                <a:ext cx="770461" cy="47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988" extrusionOk="0">
                    <a:moveTo>
                      <a:pt x="0" y="283"/>
                    </a:moveTo>
                    <a:cubicBezTo>
                      <a:pt x="4187" y="433"/>
                      <a:pt x="6007" y="991"/>
                      <a:pt x="10800" y="283"/>
                    </a:cubicBezTo>
                    <a:cubicBezTo>
                      <a:pt x="15593" y="-425"/>
                      <a:pt x="17877" y="437"/>
                      <a:pt x="21600" y="283"/>
                    </a:cubicBezTo>
                    <a:cubicBezTo>
                      <a:pt x="21028" y="9197"/>
                      <a:pt x="21352" y="12362"/>
                      <a:pt x="21600" y="20707"/>
                    </a:cubicBezTo>
                    <a:cubicBezTo>
                      <a:pt x="18959" y="20974"/>
                      <a:pt x="16363" y="21175"/>
                      <a:pt x="11232" y="20707"/>
                    </a:cubicBezTo>
                    <a:cubicBezTo>
                      <a:pt x="6101" y="20238"/>
                      <a:pt x="2880" y="21160"/>
                      <a:pt x="0" y="20707"/>
                    </a:cubicBezTo>
                    <a:cubicBezTo>
                      <a:pt x="185" y="16584"/>
                      <a:pt x="226" y="7660"/>
                      <a:pt x="0" y="283"/>
                    </a:cubicBezTo>
                    <a:close/>
                  </a:path>
                </a:pathLst>
              </a:custGeom>
              <a:solidFill>
                <a:srgbClr val="4959D4">
                  <a:alpha val="1098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01" name="Forma"/>
              <p:cNvSpPr/>
              <p:nvPr/>
            </p:nvSpPr>
            <p:spPr>
              <a:xfrm>
                <a:off x="-1" y="-1"/>
                <a:ext cx="778833" cy="47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0890" extrusionOk="0">
                    <a:moveTo>
                      <a:pt x="41" y="375"/>
                    </a:moveTo>
                    <a:cubicBezTo>
                      <a:pt x="3832" y="-371"/>
                      <a:pt x="7570" y="197"/>
                      <a:pt x="10656" y="375"/>
                    </a:cubicBezTo>
                    <a:cubicBezTo>
                      <a:pt x="13741" y="553"/>
                      <a:pt x="18354" y="958"/>
                      <a:pt x="21271" y="375"/>
                    </a:cubicBezTo>
                    <a:cubicBezTo>
                      <a:pt x="21560" y="6656"/>
                      <a:pt x="21485" y="10711"/>
                      <a:pt x="21271" y="20644"/>
                    </a:cubicBezTo>
                    <a:cubicBezTo>
                      <a:pt x="17165" y="21229"/>
                      <a:pt x="15787" y="20581"/>
                      <a:pt x="10444" y="20644"/>
                    </a:cubicBezTo>
                    <a:cubicBezTo>
                      <a:pt x="5100" y="20706"/>
                      <a:pt x="4632" y="20789"/>
                      <a:pt x="41" y="20644"/>
                    </a:cubicBezTo>
                    <a:cubicBezTo>
                      <a:pt x="-40" y="13617"/>
                      <a:pt x="20" y="7791"/>
                      <a:pt x="41" y="375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4959D4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03" name="Better lives"/>
            <p:cNvSpPr txBox="1"/>
            <p:nvPr/>
          </p:nvSpPr>
          <p:spPr>
            <a:xfrm>
              <a:off x="56732" y="19963"/>
              <a:ext cx="659971" cy="438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08256E"/>
                  </a:solidFill>
                </a:defRPr>
              </a:lvl1pPr>
            </a:lstStyle>
            <a:p>
              <a:r>
                <a:t>Better lives</a:t>
              </a:r>
            </a:p>
          </p:txBody>
        </p:sp>
      </p:grpSp>
      <p:grpSp>
        <p:nvGrpSpPr>
          <p:cNvPr id="1407" name="Rectangle 166"/>
          <p:cNvGrpSpPr/>
          <p:nvPr/>
        </p:nvGrpSpPr>
        <p:grpSpPr>
          <a:xfrm>
            <a:off x="10873845" y="2657899"/>
            <a:ext cx="783507" cy="477473"/>
            <a:chOff x="0" y="0"/>
            <a:chExt cx="783506" cy="477472"/>
          </a:xfrm>
        </p:grpSpPr>
        <p:sp>
          <p:nvSpPr>
            <p:cNvPr id="1405" name="Forma"/>
            <p:cNvSpPr/>
            <p:nvPr/>
          </p:nvSpPr>
          <p:spPr>
            <a:xfrm>
              <a:off x="0" y="-1"/>
              <a:ext cx="783507" cy="477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5" extrusionOk="0">
                  <a:moveTo>
                    <a:pt x="0" y="473"/>
                  </a:moveTo>
                  <a:cubicBezTo>
                    <a:pt x="2887" y="1092"/>
                    <a:pt x="8024" y="1074"/>
                    <a:pt x="10800" y="473"/>
                  </a:cubicBezTo>
                  <a:cubicBezTo>
                    <a:pt x="13576" y="-128"/>
                    <a:pt x="18502" y="-187"/>
                    <a:pt x="21600" y="473"/>
                  </a:cubicBezTo>
                  <a:cubicBezTo>
                    <a:pt x="21037" y="9372"/>
                    <a:pt x="21356" y="12531"/>
                    <a:pt x="21600" y="20861"/>
                  </a:cubicBezTo>
                  <a:cubicBezTo>
                    <a:pt x="16770" y="21413"/>
                    <a:pt x="15510" y="20761"/>
                    <a:pt x="11232" y="20861"/>
                  </a:cubicBezTo>
                  <a:cubicBezTo>
                    <a:pt x="6954" y="20960"/>
                    <a:pt x="4888" y="21131"/>
                    <a:pt x="0" y="20861"/>
                  </a:cubicBezTo>
                  <a:cubicBezTo>
                    <a:pt x="182" y="16745"/>
                    <a:pt x="223" y="7837"/>
                    <a:pt x="0" y="473"/>
                  </a:cubicBezTo>
                  <a:close/>
                </a:path>
              </a:pathLst>
            </a:custGeom>
            <a:noFill/>
            <a:ln w="19050" cap="flat">
              <a:solidFill>
                <a:srgbClr val="4959D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06" name="Evidence use"/>
            <p:cNvSpPr txBox="1"/>
            <p:nvPr/>
          </p:nvSpPr>
          <p:spPr>
            <a:xfrm>
              <a:off x="55244" y="22146"/>
              <a:ext cx="673017" cy="438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200" b="1">
                  <a:solidFill>
                    <a:srgbClr val="08256E"/>
                  </a:solidFill>
                </a:defRPr>
              </a:pPr>
              <a:r>
                <a:t>Evidence</a:t>
              </a:r>
              <a:r>
                <a:rPr>
                  <a:solidFill>
                    <a:srgbClr val="FFFFFF"/>
                  </a:solidFill>
                </a:rPr>
                <a:t> </a:t>
              </a:r>
              <a:r>
                <a:t>use</a:t>
              </a:r>
            </a:p>
          </p:txBody>
        </p:sp>
      </p:grpSp>
      <p:sp>
        <p:nvSpPr>
          <p:cNvPr id="1420" name="Straight Arrow Connector 122"/>
          <p:cNvSpPr/>
          <p:nvPr/>
        </p:nvSpPr>
        <p:spPr>
          <a:xfrm>
            <a:off x="11266343" y="2278209"/>
            <a:ext cx="1192" cy="3806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2160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409" name="Straight Arrow Connector 124"/>
          <p:cNvSpPr/>
          <p:nvPr/>
        </p:nvSpPr>
        <p:spPr>
          <a:xfrm>
            <a:off x="11283060" y="3097429"/>
            <a:ext cx="13279" cy="353783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0" name="Straight Arrow Connector 126"/>
          <p:cNvSpPr/>
          <p:nvPr/>
        </p:nvSpPr>
        <p:spPr>
          <a:xfrm>
            <a:off x="11296338" y="3986802"/>
            <a:ext cx="1" cy="298678"/>
          </a:xfrm>
          <a:prstGeom prst="line">
            <a:avLst/>
          </a:prstGeom>
          <a:ln w="635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1" name="Straight Arrow Connector 128"/>
          <p:cNvSpPr/>
          <p:nvPr/>
        </p:nvSpPr>
        <p:spPr>
          <a:xfrm>
            <a:off x="11268296" y="4836596"/>
            <a:ext cx="1" cy="423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6350">
            <a:solidFill>
              <a:schemeClr val="accent1"/>
            </a:solidFill>
            <a:miter/>
            <a:tailEnd type="triangle"/>
          </a:ln>
        </p:spPr>
        <p:txBody>
          <a:bodyPr/>
          <a:lstStyle/>
          <a:p>
            <a:endParaRPr/>
          </a:p>
        </p:txBody>
      </p:sp>
      <p:grpSp>
        <p:nvGrpSpPr>
          <p:cNvPr id="1416" name="Rectangle 193"/>
          <p:cNvGrpSpPr/>
          <p:nvPr/>
        </p:nvGrpSpPr>
        <p:grpSpPr>
          <a:xfrm>
            <a:off x="4723907" y="3211228"/>
            <a:ext cx="2652232" cy="399231"/>
            <a:chOff x="0" y="0"/>
            <a:chExt cx="2652230" cy="399230"/>
          </a:xfrm>
        </p:grpSpPr>
        <p:grpSp>
          <p:nvGrpSpPr>
            <p:cNvPr id="1414" name="Agrupar"/>
            <p:cNvGrpSpPr/>
            <p:nvPr/>
          </p:nvGrpSpPr>
          <p:grpSpPr>
            <a:xfrm>
              <a:off x="-1" y="-1"/>
              <a:ext cx="2652232" cy="399232"/>
              <a:chOff x="0" y="0"/>
              <a:chExt cx="2652230" cy="399230"/>
            </a:xfrm>
          </p:grpSpPr>
          <p:sp>
            <p:nvSpPr>
              <p:cNvPr id="1412" name="Forma"/>
              <p:cNvSpPr/>
              <p:nvPr/>
            </p:nvSpPr>
            <p:spPr>
              <a:xfrm>
                <a:off x="5131" y="2447"/>
                <a:ext cx="2647100" cy="392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1" h="19766" extrusionOk="0">
                    <a:moveTo>
                      <a:pt x="0" y="482"/>
                    </a:moveTo>
                    <a:cubicBezTo>
                      <a:pt x="1439" y="1858"/>
                      <a:pt x="3197" y="-650"/>
                      <a:pt x="5156" y="482"/>
                    </a:cubicBezTo>
                    <a:cubicBezTo>
                      <a:pt x="7115" y="1615"/>
                      <a:pt x="8765" y="-1035"/>
                      <a:pt x="10956" y="482"/>
                    </a:cubicBezTo>
                    <a:cubicBezTo>
                      <a:pt x="13148" y="2000"/>
                      <a:pt x="15042" y="121"/>
                      <a:pt x="16112" y="482"/>
                    </a:cubicBezTo>
                    <a:cubicBezTo>
                      <a:pt x="17183" y="843"/>
                      <a:pt x="19703" y="813"/>
                      <a:pt x="21483" y="482"/>
                    </a:cubicBezTo>
                    <a:cubicBezTo>
                      <a:pt x="21404" y="5208"/>
                      <a:pt x="21600" y="11175"/>
                      <a:pt x="21483" y="19061"/>
                    </a:cubicBezTo>
                    <a:cubicBezTo>
                      <a:pt x="19445" y="18223"/>
                      <a:pt x="17933" y="18904"/>
                      <a:pt x="16542" y="19061"/>
                    </a:cubicBezTo>
                    <a:cubicBezTo>
                      <a:pt x="15151" y="19217"/>
                      <a:pt x="11908" y="20565"/>
                      <a:pt x="10742" y="19061"/>
                    </a:cubicBezTo>
                    <a:cubicBezTo>
                      <a:pt x="9575" y="17556"/>
                      <a:pt x="7050" y="18564"/>
                      <a:pt x="5371" y="19061"/>
                    </a:cubicBezTo>
                    <a:cubicBezTo>
                      <a:pt x="3692" y="19558"/>
                      <a:pt x="1338" y="19883"/>
                      <a:pt x="0" y="19061"/>
                    </a:cubicBezTo>
                    <a:cubicBezTo>
                      <a:pt x="46" y="10388"/>
                      <a:pt x="33" y="9725"/>
                      <a:pt x="0" y="482"/>
                    </a:cubicBezTo>
                    <a:close/>
                  </a:path>
                </a:pathLst>
              </a:custGeom>
              <a:solidFill>
                <a:srgbClr val="99FFD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13" name="Forma"/>
              <p:cNvSpPr/>
              <p:nvPr/>
            </p:nvSpPr>
            <p:spPr>
              <a:xfrm>
                <a:off x="-1" y="-1"/>
                <a:ext cx="2650627" cy="399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1" h="20102" extrusionOk="0">
                    <a:moveTo>
                      <a:pt x="41" y="606"/>
                    </a:moveTo>
                    <a:cubicBezTo>
                      <a:pt x="1173" y="-939"/>
                      <a:pt x="3215" y="1004"/>
                      <a:pt x="5178" y="606"/>
                    </a:cubicBezTo>
                    <a:cubicBezTo>
                      <a:pt x="7142" y="207"/>
                      <a:pt x="9561" y="1725"/>
                      <a:pt x="10743" y="606"/>
                    </a:cubicBezTo>
                    <a:cubicBezTo>
                      <a:pt x="11926" y="-514"/>
                      <a:pt x="13387" y="1139"/>
                      <a:pt x="15666" y="606"/>
                    </a:cubicBezTo>
                    <a:cubicBezTo>
                      <a:pt x="17945" y="73"/>
                      <a:pt x="19203" y="693"/>
                      <a:pt x="21445" y="606"/>
                    </a:cubicBezTo>
                    <a:cubicBezTo>
                      <a:pt x="21389" y="5892"/>
                      <a:pt x="21523" y="9919"/>
                      <a:pt x="21445" y="19202"/>
                    </a:cubicBezTo>
                    <a:cubicBezTo>
                      <a:pt x="20085" y="17895"/>
                      <a:pt x="18753" y="17996"/>
                      <a:pt x="16094" y="19202"/>
                    </a:cubicBezTo>
                    <a:cubicBezTo>
                      <a:pt x="13436" y="20408"/>
                      <a:pt x="13578" y="20394"/>
                      <a:pt x="11385" y="19202"/>
                    </a:cubicBezTo>
                    <a:cubicBezTo>
                      <a:pt x="9193" y="18010"/>
                      <a:pt x="8958" y="17743"/>
                      <a:pt x="6676" y="19202"/>
                    </a:cubicBezTo>
                    <a:cubicBezTo>
                      <a:pt x="4395" y="20661"/>
                      <a:pt x="2589" y="18025"/>
                      <a:pt x="41" y="19202"/>
                    </a:cubicBezTo>
                    <a:cubicBezTo>
                      <a:pt x="-77" y="12700"/>
                      <a:pt x="100" y="7260"/>
                      <a:pt x="41" y="606"/>
                    </a:cubicBezTo>
                    <a:close/>
                  </a:path>
                </a:pathLst>
              </a:custGeom>
              <a:noFill/>
              <a:ln w="19050" cap="flat">
                <a:solidFill>
                  <a:srgbClr val="00206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415" name="Evaluation unit"/>
            <p:cNvSpPr txBox="1"/>
            <p:nvPr/>
          </p:nvSpPr>
          <p:spPr>
            <a:xfrm>
              <a:off x="60376" y="30161"/>
              <a:ext cx="2531911" cy="3330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002060"/>
                  </a:solidFill>
                </a:defRPr>
              </a:lvl1pPr>
            </a:lstStyle>
            <a:p>
              <a:r>
                <a:t>Evaluation unit</a:t>
              </a:r>
            </a:p>
          </p:txBody>
        </p:sp>
      </p:grpSp>
      <p:sp>
        <p:nvSpPr>
          <p:cNvPr id="2" name="Straight Connector 23">
            <a:extLst>
              <a:ext uri="{FF2B5EF4-FFF2-40B4-BE49-F238E27FC236}">
                <a16:creationId xmlns:a16="http://schemas.microsoft.com/office/drawing/2014/main" id="{F32039A2-8F2C-B0EC-A75B-7C286CA9F181}"/>
              </a:ext>
            </a:extLst>
          </p:cNvPr>
          <p:cNvSpPr/>
          <p:nvPr/>
        </p:nvSpPr>
        <p:spPr>
          <a:xfrm>
            <a:off x="583316" y="938702"/>
            <a:ext cx="3722231" cy="1"/>
          </a:xfrm>
          <a:prstGeom prst="line">
            <a:avLst/>
          </a:prstGeom>
          <a:ln w="6350">
            <a:solidFill>
              <a:srgbClr val="00139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object 3"/>
          <p:cNvSpPr txBox="1"/>
          <p:nvPr/>
        </p:nvSpPr>
        <p:spPr>
          <a:xfrm>
            <a:off x="844550" y="2566758"/>
            <a:ext cx="8993957" cy="3344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1219200">
              <a:spcBef>
                <a:spcPts val="1700"/>
              </a:spcBef>
              <a:defRPr sz="2700">
                <a:solidFill>
                  <a:srgbClr val="FFFFFF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r>
              <a:t>It is a set of norms, guidelines and activities to guide </a:t>
            </a:r>
            <a:r>
              <a:rPr b="1">
                <a:solidFill>
                  <a:srgbClr val="A8FCD7"/>
                </a:solidFill>
              </a:rPr>
              <a:t>evidence-based decision making</a:t>
            </a:r>
          </a:p>
          <a:p>
            <a:pPr algn="just" defTabSz="1219200">
              <a:spcBef>
                <a:spcPts val="1700"/>
              </a:spcBef>
              <a:defRPr sz="2700">
                <a:solidFill>
                  <a:srgbClr val="FFFFFF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endParaRPr b="1">
              <a:solidFill>
                <a:srgbClr val="A8FCD7"/>
              </a:solidFill>
            </a:endParaRPr>
          </a:p>
          <a:p>
            <a:pPr algn="just" defTabSz="1219200">
              <a:spcBef>
                <a:spcPts val="1700"/>
              </a:spcBef>
              <a:defRPr sz="2700">
                <a:solidFill>
                  <a:srgbClr val="FFFFFF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r>
              <a:t>It allows the generation of valuable information through the use of monitoring and evaluation tools to measure and guide government actions on a </a:t>
            </a:r>
            <a:r>
              <a:rPr b="1">
                <a:solidFill>
                  <a:srgbClr val="A082F7"/>
                </a:solidFill>
              </a:rPr>
              <a:t>regular and systematic basis throughout the public policy cycle</a:t>
            </a:r>
          </a:p>
        </p:txBody>
      </p:sp>
      <p:grpSp>
        <p:nvGrpSpPr>
          <p:cNvPr id="920" name="Group 7"/>
          <p:cNvGrpSpPr/>
          <p:nvPr/>
        </p:nvGrpSpPr>
        <p:grpSpPr>
          <a:xfrm>
            <a:off x="725948" y="721530"/>
            <a:ext cx="9874360" cy="1197509"/>
            <a:chOff x="0" y="0"/>
            <a:chExt cx="9874358" cy="1197508"/>
          </a:xfrm>
        </p:grpSpPr>
        <p:sp>
          <p:nvSpPr>
            <p:cNvPr id="918" name="object 6"/>
            <p:cNvSpPr txBox="1"/>
            <p:nvPr/>
          </p:nvSpPr>
          <p:spPr>
            <a:xfrm>
              <a:off x="1119665" y="217694"/>
              <a:ext cx="8754694" cy="979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12700" marR="5080" indent="-12700">
                <a:lnSpc>
                  <a:spcPts val="3900"/>
                </a:lnSpc>
                <a:defRPr sz="2800" spc="135">
                  <a:solidFill>
                    <a:srgbClr val="FFFFFF"/>
                  </a:solidFill>
                  <a:latin typeface="Segoe UI Light"/>
                  <a:ea typeface="Segoe UI Light"/>
                  <a:cs typeface="Segoe UI Light"/>
                  <a:sym typeface="Segoe UI Light"/>
                </a:defRPr>
              </a:lvl1pPr>
            </a:lstStyle>
            <a:p>
              <a:r>
                <a:rPr b="1">
                  <a:solidFill>
                    <a:schemeClr val="bg1"/>
                  </a:solidFill>
                </a:rPr>
                <a:t>M&amp;E Systems:</a:t>
              </a:r>
              <a:r>
                <a:rPr lang="pt-BR" b="1">
                  <a:solidFill>
                    <a:schemeClr val="bg1"/>
                  </a:solidFill>
                </a:rPr>
                <a:t> </a:t>
              </a:r>
              <a:r>
                <a:rPr b="1">
                  <a:solidFill>
                    <a:schemeClr val="bg1"/>
                  </a:solidFill>
                </a:rPr>
                <a:t>evidence-based decision making</a:t>
              </a:r>
            </a:p>
          </p:txBody>
        </p:sp>
        <p:pic>
          <p:nvPicPr>
            <p:cNvPr id="919" name="Graphic 6" descr="Graphic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59604" cy="1059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1" name="Straight Connector 9"/>
          <p:cNvSpPr/>
          <p:nvPr/>
        </p:nvSpPr>
        <p:spPr>
          <a:xfrm>
            <a:off x="795676" y="1664584"/>
            <a:ext cx="2258610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6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Retângulo: Cantos Arredondados 76"/>
          <p:cNvGrpSpPr/>
          <p:nvPr/>
        </p:nvGrpSpPr>
        <p:grpSpPr>
          <a:xfrm>
            <a:off x="3802463" y="1015558"/>
            <a:ext cx="1869980" cy="2223186"/>
            <a:chOff x="0" y="0"/>
            <a:chExt cx="1869978" cy="2223185"/>
          </a:xfrm>
        </p:grpSpPr>
        <p:sp>
          <p:nvSpPr>
            <p:cNvPr id="938" name="Retângulo Arredondado"/>
            <p:cNvSpPr/>
            <p:nvPr/>
          </p:nvSpPr>
          <p:spPr>
            <a:xfrm>
              <a:off x="0" y="0"/>
              <a:ext cx="1869978" cy="2223185"/>
            </a:xfrm>
            <a:prstGeom prst="roundRect">
              <a:avLst>
                <a:gd name="adj" fmla="val 16262"/>
              </a:avLst>
            </a:prstGeom>
            <a:solidFill>
              <a:srgbClr val="F1ED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10000"/>
                </a:lnSpc>
                <a:defRPr sz="900">
                  <a:solidFill>
                    <a:srgbClr val="2D547B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endParaRPr/>
            </a:p>
          </p:txBody>
        </p:sp>
        <p:sp>
          <p:nvSpPr>
            <p:cNvPr id="939" name="3.…"/>
            <p:cNvSpPr/>
            <p:nvPr/>
          </p:nvSpPr>
          <p:spPr>
            <a:xfrm>
              <a:off x="132857" y="1080696"/>
              <a:ext cx="172424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997" tIns="71997" rIns="71997" bIns="71997" numCol="1" anchor="ctr">
              <a:spAutoFit/>
            </a:bodyPr>
            <a:lstStyle/>
            <a:p>
              <a:pPr>
                <a:lnSpc>
                  <a:spcPct val="110000"/>
                </a:lnSpc>
                <a:defRPr sz="2400" b="1">
                  <a:solidFill>
                    <a:srgbClr val="4C59CD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3.</a:t>
              </a:r>
              <a:endParaRPr sz="2600"/>
            </a:p>
            <a:p>
              <a:pPr>
                <a:defRPr sz="1600">
                  <a:solidFill>
                    <a:srgbClr val="4C59CD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Develop a work plan to design and implement the M&amp;E System</a:t>
              </a:r>
            </a:p>
          </p:txBody>
        </p:sp>
      </p:grpSp>
      <p:grpSp>
        <p:nvGrpSpPr>
          <p:cNvPr id="945" name="Retângulo: Cantos Arredondados 78"/>
          <p:cNvGrpSpPr/>
          <p:nvPr/>
        </p:nvGrpSpPr>
        <p:grpSpPr>
          <a:xfrm>
            <a:off x="5922669" y="995931"/>
            <a:ext cx="2050969" cy="2231785"/>
            <a:chOff x="0" y="0"/>
            <a:chExt cx="2050968" cy="2231783"/>
          </a:xfrm>
        </p:grpSpPr>
        <p:sp>
          <p:nvSpPr>
            <p:cNvPr id="943" name="Retângulo Arredondado"/>
            <p:cNvSpPr/>
            <p:nvPr/>
          </p:nvSpPr>
          <p:spPr>
            <a:xfrm>
              <a:off x="0" y="0"/>
              <a:ext cx="2050969" cy="2231785"/>
            </a:xfrm>
            <a:prstGeom prst="roundRect">
              <a:avLst>
                <a:gd name="adj" fmla="val 16667"/>
              </a:avLst>
            </a:prstGeom>
            <a:solidFill>
              <a:srgbClr val="F1ED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10000"/>
                </a:lnSpc>
                <a:defRPr sz="900">
                  <a:solidFill>
                    <a:srgbClr val="2D547B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endParaRPr/>
            </a:p>
          </p:txBody>
        </p:sp>
        <p:sp>
          <p:nvSpPr>
            <p:cNvPr id="944" name="5.…"/>
            <p:cNvSpPr txBox="1"/>
            <p:nvPr/>
          </p:nvSpPr>
          <p:spPr>
            <a:xfrm>
              <a:off x="100118" y="382284"/>
              <a:ext cx="1850727" cy="15422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997" tIns="71997" rIns="71997" bIns="71997" numCol="1" anchor="ctr">
              <a:spAutoFit/>
            </a:bodyPr>
            <a:lstStyle/>
            <a:p>
              <a:pPr>
                <a:lnSpc>
                  <a:spcPct val="110000"/>
                </a:lnSpc>
                <a:defRPr sz="2600" b="1">
                  <a:solidFill>
                    <a:srgbClr val="4C59CD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5.</a:t>
              </a:r>
            </a:p>
            <a:p>
              <a:pPr>
                <a:defRPr sz="1600">
                  <a:solidFill>
                    <a:srgbClr val="4C59CD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Hold meetings and workshops to design the M&amp;E System</a:t>
              </a:r>
            </a:p>
          </p:txBody>
        </p:sp>
      </p:grpSp>
      <p:grpSp>
        <p:nvGrpSpPr>
          <p:cNvPr id="951" name="Retângulo: Cantos Arredondados 81"/>
          <p:cNvGrpSpPr/>
          <p:nvPr/>
        </p:nvGrpSpPr>
        <p:grpSpPr>
          <a:xfrm>
            <a:off x="8224043" y="999822"/>
            <a:ext cx="1838339" cy="2201878"/>
            <a:chOff x="0" y="0"/>
            <a:chExt cx="1838337" cy="2201877"/>
          </a:xfrm>
        </p:grpSpPr>
        <p:sp>
          <p:nvSpPr>
            <p:cNvPr id="949" name="Retângulo Arredondado"/>
            <p:cNvSpPr/>
            <p:nvPr/>
          </p:nvSpPr>
          <p:spPr>
            <a:xfrm>
              <a:off x="-1" y="0"/>
              <a:ext cx="1838339" cy="2201878"/>
            </a:xfrm>
            <a:prstGeom prst="roundRect">
              <a:avLst>
                <a:gd name="adj" fmla="val 10338"/>
              </a:avLst>
            </a:prstGeom>
            <a:solidFill>
              <a:srgbClr val="F1EDF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lnSpc>
                  <a:spcPct val="110000"/>
                </a:lnSpc>
                <a:defRPr sz="900">
                  <a:solidFill>
                    <a:srgbClr val="2D547B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endParaRPr/>
            </a:p>
          </p:txBody>
        </p:sp>
        <p:sp>
          <p:nvSpPr>
            <p:cNvPr id="950" name="7.…"/>
            <p:cNvSpPr txBox="1"/>
            <p:nvPr/>
          </p:nvSpPr>
          <p:spPr>
            <a:xfrm>
              <a:off x="55663" y="374506"/>
              <a:ext cx="1727010" cy="13009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997" tIns="71997" rIns="71997" bIns="71997" numCol="1" anchor="ctr">
              <a:spAutoFit/>
            </a:bodyPr>
            <a:lstStyle/>
            <a:p>
              <a:pPr>
                <a:lnSpc>
                  <a:spcPct val="110000"/>
                </a:lnSpc>
                <a:defRPr sz="2600" b="1">
                  <a:solidFill>
                    <a:srgbClr val="4C59CD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7.</a:t>
              </a:r>
              <a:endParaRPr sz="1600"/>
            </a:p>
            <a:p>
              <a:pPr>
                <a:defRPr sz="1600">
                  <a:solidFill>
                    <a:srgbClr val="4C59CD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Provide support to build the legal framework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C1AE537-9213-5E31-ABD0-2CC80C52E39F}"/>
              </a:ext>
            </a:extLst>
          </p:cNvPr>
          <p:cNvGrpSpPr/>
          <p:nvPr/>
        </p:nvGrpSpPr>
        <p:grpSpPr>
          <a:xfrm>
            <a:off x="1495843" y="1114176"/>
            <a:ext cx="8165610" cy="5691629"/>
            <a:chOff x="1495843" y="1114176"/>
            <a:chExt cx="8165610" cy="5691629"/>
          </a:xfrm>
        </p:grpSpPr>
        <p:sp>
          <p:nvSpPr>
            <p:cNvPr id="925" name="Conexão reta 87"/>
            <p:cNvSpPr/>
            <p:nvPr/>
          </p:nvSpPr>
          <p:spPr>
            <a:xfrm flipV="1">
              <a:off x="9126279" y="3211846"/>
              <a:ext cx="3" cy="500318"/>
            </a:xfrm>
            <a:prstGeom prst="line">
              <a:avLst/>
            </a:prstGeom>
            <a:ln w="3175">
              <a:solidFill>
                <a:srgbClr val="2D547B"/>
              </a:solidFill>
              <a:miter/>
            </a:ln>
          </p:spPr>
          <p:txBody>
            <a:bodyPr lIns="60958" tIns="60958" rIns="60958" bIns="60958"/>
            <a:lstStyle/>
            <a:p>
              <a:pPr defTabSz="121920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26" name="Conexão reta 86"/>
            <p:cNvSpPr/>
            <p:nvPr/>
          </p:nvSpPr>
          <p:spPr>
            <a:xfrm flipV="1">
              <a:off x="6936617" y="3245713"/>
              <a:ext cx="7" cy="432585"/>
            </a:xfrm>
            <a:prstGeom prst="line">
              <a:avLst/>
            </a:prstGeom>
            <a:ln w="3175">
              <a:solidFill>
                <a:srgbClr val="2D547B"/>
              </a:solidFill>
              <a:miter/>
            </a:ln>
          </p:spPr>
          <p:txBody>
            <a:bodyPr lIns="60958" tIns="60958" rIns="60958" bIns="60958"/>
            <a:lstStyle/>
            <a:p>
              <a:pPr defTabSz="121920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27" name="Conexão reta 85"/>
            <p:cNvSpPr/>
            <p:nvPr/>
          </p:nvSpPr>
          <p:spPr>
            <a:xfrm flipV="1">
              <a:off x="4738241" y="3245713"/>
              <a:ext cx="7" cy="432585"/>
            </a:xfrm>
            <a:prstGeom prst="line">
              <a:avLst/>
            </a:prstGeom>
            <a:ln w="3175">
              <a:solidFill>
                <a:srgbClr val="2D547B"/>
              </a:solidFill>
              <a:miter/>
            </a:ln>
          </p:spPr>
          <p:txBody>
            <a:bodyPr lIns="60958" tIns="60958" rIns="60958" bIns="60958"/>
            <a:lstStyle/>
            <a:p>
              <a:pPr defTabSz="121920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28" name="Conexão reta 14"/>
            <p:cNvSpPr/>
            <p:nvPr/>
          </p:nvSpPr>
          <p:spPr>
            <a:xfrm flipV="1">
              <a:off x="2549519" y="3211846"/>
              <a:ext cx="4" cy="612106"/>
            </a:xfrm>
            <a:prstGeom prst="line">
              <a:avLst/>
            </a:prstGeom>
            <a:ln w="3175">
              <a:solidFill>
                <a:srgbClr val="2D547B"/>
              </a:solidFill>
              <a:miter/>
            </a:ln>
          </p:spPr>
          <p:txBody>
            <a:bodyPr lIns="60958" tIns="60958" rIns="60958" bIns="60958"/>
            <a:lstStyle/>
            <a:p>
              <a:pPr defTabSz="121920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29" name="Conexão reta 91"/>
            <p:cNvSpPr/>
            <p:nvPr/>
          </p:nvSpPr>
          <p:spPr>
            <a:xfrm flipV="1">
              <a:off x="8011157" y="4432489"/>
              <a:ext cx="5" cy="432585"/>
            </a:xfrm>
            <a:prstGeom prst="line">
              <a:avLst/>
            </a:prstGeom>
            <a:ln w="3175">
              <a:solidFill>
                <a:srgbClr val="2D547B"/>
              </a:solidFill>
              <a:miter/>
            </a:ln>
          </p:spPr>
          <p:txBody>
            <a:bodyPr lIns="60958" tIns="60958" rIns="60958" bIns="60958"/>
            <a:lstStyle/>
            <a:p>
              <a:pPr defTabSz="121920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30" name="Conexão reta 90"/>
            <p:cNvSpPr/>
            <p:nvPr/>
          </p:nvSpPr>
          <p:spPr>
            <a:xfrm flipV="1">
              <a:off x="5841885" y="4432489"/>
              <a:ext cx="6" cy="432585"/>
            </a:xfrm>
            <a:prstGeom prst="line">
              <a:avLst/>
            </a:prstGeom>
            <a:ln w="3175">
              <a:solidFill>
                <a:srgbClr val="2D547B"/>
              </a:solidFill>
              <a:miter/>
            </a:ln>
          </p:spPr>
          <p:txBody>
            <a:bodyPr lIns="60958" tIns="60958" rIns="60958" bIns="60958"/>
            <a:lstStyle/>
            <a:p>
              <a:pPr defTabSz="121920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931" name="Conexão reta 89"/>
            <p:cNvSpPr/>
            <p:nvPr/>
          </p:nvSpPr>
          <p:spPr>
            <a:xfrm flipV="1">
              <a:off x="3653165" y="4432489"/>
              <a:ext cx="5" cy="432585"/>
            </a:xfrm>
            <a:prstGeom prst="line">
              <a:avLst/>
            </a:prstGeom>
            <a:ln w="3175">
              <a:solidFill>
                <a:srgbClr val="2D547B"/>
              </a:solidFill>
              <a:miter/>
            </a:ln>
          </p:spPr>
          <p:txBody>
            <a:bodyPr lIns="60958" tIns="60958" rIns="60958" bIns="60958"/>
            <a:lstStyle/>
            <a:p>
              <a:pPr defTabSz="1219200"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934" name="Retângulo: Cantos Arredondados 8"/>
            <p:cNvGrpSpPr/>
            <p:nvPr/>
          </p:nvGrpSpPr>
          <p:grpSpPr>
            <a:xfrm>
              <a:off x="1495843" y="1114176"/>
              <a:ext cx="2359167" cy="2223178"/>
              <a:chOff x="0" y="0"/>
              <a:chExt cx="2359166" cy="2223176"/>
            </a:xfrm>
          </p:grpSpPr>
          <p:sp>
            <p:nvSpPr>
              <p:cNvPr id="932" name="Retângulo Arredondado"/>
              <p:cNvSpPr/>
              <p:nvPr/>
            </p:nvSpPr>
            <p:spPr>
              <a:xfrm>
                <a:off x="0" y="0"/>
                <a:ext cx="2157325" cy="2223176"/>
              </a:xfrm>
              <a:prstGeom prst="roundRect">
                <a:avLst>
                  <a:gd name="adj" fmla="val 9676"/>
                </a:avLst>
              </a:prstGeom>
              <a:solidFill>
                <a:srgbClr val="F1ED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933" name="1.…"/>
              <p:cNvSpPr/>
              <p:nvPr/>
            </p:nvSpPr>
            <p:spPr>
              <a:xfrm>
                <a:off x="106786" y="1035171"/>
                <a:ext cx="22523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997" tIns="71997" rIns="71997" bIns="71997" numCol="1" anchor="ctr">
                <a:spAutoFit/>
              </a:bodyPr>
              <a:lstStyle/>
              <a:p>
                <a:pPr>
                  <a:lnSpc>
                    <a:spcPct val="110000"/>
                  </a:lnSpc>
                  <a:defRPr sz="2600" b="1">
                    <a:solidFill>
                      <a:srgbClr val="4C59CD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1.</a:t>
                </a:r>
              </a:p>
              <a:p>
                <a:pPr>
                  <a:defRPr sz="1600">
                    <a:solidFill>
                      <a:srgbClr val="4C59CD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r>
                  <a:t>Undertake the Diagnostic Tool for a Monitoring and Evaluation Systems Analysis (MESA)</a:t>
                </a:r>
              </a:p>
            </p:txBody>
          </p:sp>
        </p:grpSp>
        <p:grpSp>
          <p:nvGrpSpPr>
            <p:cNvPr id="937" name="Retângulo: Cantos Arredondados 75"/>
            <p:cNvGrpSpPr/>
            <p:nvPr/>
          </p:nvGrpSpPr>
          <p:grpSpPr>
            <a:xfrm>
              <a:off x="2654871" y="4799377"/>
              <a:ext cx="1874104" cy="1980479"/>
              <a:chOff x="0" y="0"/>
              <a:chExt cx="1874102" cy="1980478"/>
            </a:xfrm>
          </p:grpSpPr>
          <p:sp>
            <p:nvSpPr>
              <p:cNvPr id="935" name="Retângulo Arredondado"/>
              <p:cNvSpPr/>
              <p:nvPr/>
            </p:nvSpPr>
            <p:spPr>
              <a:xfrm>
                <a:off x="0" y="0"/>
                <a:ext cx="1841623" cy="1980478"/>
              </a:xfrm>
              <a:prstGeom prst="roundRect">
                <a:avLst>
                  <a:gd name="adj" fmla="val 13710"/>
                </a:avLst>
              </a:prstGeom>
              <a:solidFill>
                <a:srgbClr val="F1ED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lnSpc>
                    <a:spcPct val="110000"/>
                  </a:lnSpc>
                  <a:defRPr sz="900">
                    <a:solidFill>
                      <a:srgbClr val="2D547B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pPr>
                <a:endParaRPr/>
              </a:p>
            </p:txBody>
          </p:sp>
          <p:sp>
            <p:nvSpPr>
              <p:cNvPr id="936" name="2.…"/>
              <p:cNvSpPr/>
              <p:nvPr/>
            </p:nvSpPr>
            <p:spPr>
              <a:xfrm>
                <a:off x="151976" y="943610"/>
                <a:ext cx="17221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997" tIns="71997" rIns="71997" bIns="71997" numCol="1" anchor="ctr">
                <a:spAutoFit/>
              </a:bodyPr>
              <a:lstStyle/>
              <a:p>
                <a:pPr>
                  <a:lnSpc>
                    <a:spcPct val="110000"/>
                  </a:lnSpc>
                  <a:defRPr sz="2600" b="1">
                    <a:solidFill>
                      <a:srgbClr val="4C59CD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2.</a:t>
                </a:r>
              </a:p>
              <a:p>
                <a:pPr>
                  <a:defRPr sz="1600">
                    <a:solidFill>
                      <a:srgbClr val="4C59CD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r>
                  <a:t>Create a Working Group with the Government</a:t>
                </a:r>
              </a:p>
            </p:txBody>
          </p:sp>
        </p:grpSp>
        <p:sp>
          <p:nvSpPr>
            <p:cNvPr id="941" name="Retângulo Arredondado"/>
            <p:cNvSpPr/>
            <p:nvPr/>
          </p:nvSpPr>
          <p:spPr>
            <a:xfrm>
              <a:off x="4688990" y="4825330"/>
              <a:ext cx="2072533" cy="1980475"/>
            </a:xfrm>
            <a:prstGeom prst="roundRect">
              <a:avLst>
                <a:gd name="adj" fmla="val 9596"/>
              </a:avLst>
            </a:prstGeom>
            <a:solidFill>
              <a:srgbClr val="F1EDF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lnSpc>
                  <a:spcPct val="110000"/>
                </a:lnSpc>
                <a:defRPr sz="900">
                  <a:solidFill>
                    <a:srgbClr val="2D547B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pPr>
              <a:endParaRPr/>
            </a:p>
          </p:txBody>
        </p:sp>
        <p:sp>
          <p:nvSpPr>
            <p:cNvPr id="942" name="4.…"/>
            <p:cNvSpPr txBox="1"/>
            <p:nvPr/>
          </p:nvSpPr>
          <p:spPr>
            <a:xfrm>
              <a:off x="4721469" y="4976700"/>
              <a:ext cx="2007576" cy="15422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71997" tIns="71997" rIns="71997" bIns="71997" anchor="ctr">
              <a:spAutoFit/>
            </a:bodyPr>
            <a:lstStyle/>
            <a:p>
              <a:pPr>
                <a:lnSpc>
                  <a:spcPct val="110000"/>
                </a:lnSpc>
                <a:defRPr sz="2600" b="1">
                  <a:solidFill>
                    <a:srgbClr val="4C59CD"/>
                  </a:solidFill>
                  <a:latin typeface="Montserrat Black"/>
                  <a:ea typeface="Montserrat Black"/>
                  <a:cs typeface="Montserrat Black"/>
                  <a:sym typeface="Montserrat Black"/>
                </a:defRPr>
              </a:pPr>
              <a:r>
                <a:t>4.</a:t>
              </a:r>
            </a:p>
            <a:p>
              <a:pPr>
                <a:defRPr sz="1600">
                  <a:solidFill>
                    <a:srgbClr val="4C59CD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Research case studies on M&amp;E Systems, according to the context</a:t>
              </a:r>
            </a:p>
          </p:txBody>
        </p:sp>
        <p:grpSp>
          <p:nvGrpSpPr>
            <p:cNvPr id="948" name="Retângulo: Cantos Arredondados 80"/>
            <p:cNvGrpSpPr/>
            <p:nvPr/>
          </p:nvGrpSpPr>
          <p:grpSpPr>
            <a:xfrm>
              <a:off x="6947536" y="4826802"/>
              <a:ext cx="2218606" cy="1929677"/>
              <a:chOff x="0" y="0"/>
              <a:chExt cx="2218605" cy="1929676"/>
            </a:xfrm>
          </p:grpSpPr>
          <p:sp>
            <p:nvSpPr>
              <p:cNvPr id="946" name="Retângulo Arredondado"/>
              <p:cNvSpPr/>
              <p:nvPr/>
            </p:nvSpPr>
            <p:spPr>
              <a:xfrm>
                <a:off x="0" y="0"/>
                <a:ext cx="2218606" cy="1929677"/>
              </a:xfrm>
              <a:prstGeom prst="roundRect">
                <a:avLst>
                  <a:gd name="adj" fmla="val 8827"/>
                </a:avLst>
              </a:prstGeom>
              <a:solidFill>
                <a:srgbClr val="F1ED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lnSpc>
                    <a:spcPct val="110000"/>
                  </a:lnSpc>
                  <a:defRPr sz="900">
                    <a:solidFill>
                      <a:srgbClr val="2D547B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defRPr>
                </a:pPr>
                <a:endParaRPr/>
              </a:p>
            </p:txBody>
          </p:sp>
          <p:sp>
            <p:nvSpPr>
              <p:cNvPr id="947" name="6.…"/>
              <p:cNvSpPr/>
              <p:nvPr/>
            </p:nvSpPr>
            <p:spPr>
              <a:xfrm>
                <a:off x="49889" y="964837"/>
                <a:ext cx="212851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997" tIns="71997" rIns="71997" bIns="71997" numCol="1" anchor="ctr">
                <a:spAutoFit/>
              </a:bodyPr>
              <a:lstStyle/>
              <a:p>
                <a:pPr>
                  <a:lnSpc>
                    <a:spcPct val="110000"/>
                  </a:lnSpc>
                  <a:defRPr sz="2600" b="1">
                    <a:solidFill>
                      <a:srgbClr val="4C59CD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r>
                  <a:t>6.</a:t>
                </a:r>
              </a:p>
              <a:p>
                <a:pPr>
                  <a:defRPr sz="1600">
                    <a:solidFill>
                      <a:srgbClr val="4C59CD"/>
                    </a:solidFill>
                    <a:latin typeface="Segoe UI"/>
                    <a:ea typeface="Segoe UI"/>
                    <a:cs typeface="Segoe UI"/>
                    <a:sym typeface="Segoe UI"/>
                  </a:defRPr>
                </a:pPr>
                <a:r>
                  <a:t>Provide technical assistance for pilot evaluations, courses, and guidelines</a:t>
                </a:r>
              </a:p>
            </p:txBody>
          </p:sp>
        </p:grpSp>
        <p:grpSp>
          <p:nvGrpSpPr>
            <p:cNvPr id="963" name="Agrupar 24"/>
            <p:cNvGrpSpPr/>
            <p:nvPr/>
          </p:nvGrpSpPr>
          <p:grpSpPr>
            <a:xfrm>
              <a:off x="2017110" y="3566661"/>
              <a:ext cx="7644343" cy="1062322"/>
              <a:chOff x="-3" y="-4"/>
              <a:chExt cx="7644342" cy="1062321"/>
            </a:xfrm>
          </p:grpSpPr>
          <p:grpSp>
            <p:nvGrpSpPr>
              <p:cNvPr id="958" name="Agrupar 19"/>
              <p:cNvGrpSpPr/>
              <p:nvPr/>
            </p:nvGrpSpPr>
            <p:grpSpPr>
              <a:xfrm>
                <a:off x="-4" y="-5"/>
                <a:ext cx="4368817" cy="1062323"/>
                <a:chOff x="-2" y="-2"/>
                <a:chExt cx="4368816" cy="1062321"/>
              </a:xfrm>
            </p:grpSpPr>
            <p:grpSp>
              <p:nvGrpSpPr>
                <p:cNvPr id="954" name="Agrupar 18"/>
                <p:cNvGrpSpPr/>
                <p:nvPr/>
              </p:nvGrpSpPr>
              <p:grpSpPr>
                <a:xfrm>
                  <a:off x="-3" y="-3"/>
                  <a:ext cx="2184411" cy="1062322"/>
                  <a:chOff x="-1" y="-1"/>
                  <a:chExt cx="2184410" cy="1062321"/>
                </a:xfrm>
              </p:grpSpPr>
              <p:sp>
                <p:nvSpPr>
                  <p:cNvPr id="952" name="Oval 17"/>
                  <p:cNvSpPr/>
                  <p:nvPr/>
                </p:nvSpPr>
                <p:spPr>
                  <a:xfrm>
                    <a:off x="-2" y="517701"/>
                    <a:ext cx="1092208" cy="544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21600" y="11929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1929"/>
                          <a:pt x="0" y="0"/>
                        </a:cubicBezTo>
                      </a:path>
                    </a:pathLst>
                  </a:custGeom>
                  <a:noFill/>
                  <a:ln w="63500" cap="rnd">
                    <a:solidFill>
                      <a:srgbClr val="A182F7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600"/>
                    </a:pPr>
                    <a:endParaRPr/>
                  </a:p>
                </p:txBody>
              </p:sp>
              <p:sp>
                <p:nvSpPr>
                  <p:cNvPr id="953" name="Oval 17"/>
                  <p:cNvSpPr/>
                  <p:nvPr/>
                </p:nvSpPr>
                <p:spPr>
                  <a:xfrm rot="10800000">
                    <a:off x="1092200" y="-2"/>
                    <a:ext cx="1092209" cy="5446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21600" y="11929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1929"/>
                          <a:pt x="0" y="0"/>
                        </a:cubicBezTo>
                      </a:path>
                    </a:pathLst>
                  </a:custGeom>
                  <a:noFill/>
                  <a:ln w="63500" cap="rnd">
                    <a:solidFill>
                      <a:srgbClr val="A182F7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600"/>
                    </a:pPr>
                    <a:endParaRPr/>
                  </a:p>
                </p:txBody>
              </p:sp>
            </p:grpSp>
            <p:grpSp>
              <p:nvGrpSpPr>
                <p:cNvPr id="957" name="Agrupar 96"/>
                <p:cNvGrpSpPr/>
                <p:nvPr/>
              </p:nvGrpSpPr>
              <p:grpSpPr>
                <a:xfrm>
                  <a:off x="2184403" y="-3"/>
                  <a:ext cx="2184411" cy="1062322"/>
                  <a:chOff x="-1" y="-1"/>
                  <a:chExt cx="2184410" cy="1062321"/>
                </a:xfrm>
              </p:grpSpPr>
              <p:sp>
                <p:nvSpPr>
                  <p:cNvPr id="955" name="Oval 17"/>
                  <p:cNvSpPr/>
                  <p:nvPr/>
                </p:nvSpPr>
                <p:spPr>
                  <a:xfrm>
                    <a:off x="-2" y="517701"/>
                    <a:ext cx="1092208" cy="54462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21600" y="11929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1929"/>
                          <a:pt x="0" y="0"/>
                        </a:cubicBezTo>
                      </a:path>
                    </a:pathLst>
                  </a:custGeom>
                  <a:noFill/>
                  <a:ln w="63500" cap="rnd">
                    <a:solidFill>
                      <a:srgbClr val="A182F7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600"/>
                    </a:pPr>
                    <a:endParaRPr/>
                  </a:p>
                </p:txBody>
              </p:sp>
              <p:sp>
                <p:nvSpPr>
                  <p:cNvPr id="956" name="Oval 17"/>
                  <p:cNvSpPr/>
                  <p:nvPr/>
                </p:nvSpPr>
                <p:spPr>
                  <a:xfrm rot="10800000">
                    <a:off x="1092200" y="-2"/>
                    <a:ext cx="1092209" cy="54461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0"/>
                        </a:moveTo>
                        <a:cubicBezTo>
                          <a:pt x="21600" y="11929"/>
                          <a:pt x="16765" y="21600"/>
                          <a:pt x="10800" y="21600"/>
                        </a:cubicBezTo>
                        <a:cubicBezTo>
                          <a:pt x="4835" y="21600"/>
                          <a:pt x="0" y="11929"/>
                          <a:pt x="0" y="0"/>
                        </a:cubicBezTo>
                      </a:path>
                    </a:pathLst>
                  </a:custGeom>
                  <a:noFill/>
                  <a:ln w="63500" cap="rnd">
                    <a:solidFill>
                      <a:srgbClr val="A182F7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>
                      <a:defRPr sz="1600"/>
                    </a:pPr>
                    <a:endParaRPr/>
                  </a:p>
                </p:txBody>
              </p:sp>
            </p:grpSp>
          </p:grpSp>
          <p:grpSp>
            <p:nvGrpSpPr>
              <p:cNvPr id="961" name="Agrupar 101"/>
              <p:cNvGrpSpPr/>
              <p:nvPr/>
            </p:nvGrpSpPr>
            <p:grpSpPr>
              <a:xfrm>
                <a:off x="4367726" y="2"/>
                <a:ext cx="2184408" cy="1062313"/>
                <a:chOff x="-1" y="0"/>
                <a:chExt cx="2184407" cy="1062312"/>
              </a:xfrm>
            </p:grpSpPr>
            <p:sp>
              <p:nvSpPr>
                <p:cNvPr id="959" name="Oval 17"/>
                <p:cNvSpPr/>
                <p:nvPr/>
              </p:nvSpPr>
              <p:spPr>
                <a:xfrm>
                  <a:off x="-2" y="517699"/>
                  <a:ext cx="1092208" cy="544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1600" y="11929"/>
                        <a:pt x="16765" y="21600"/>
                        <a:pt x="10800" y="21600"/>
                      </a:cubicBezTo>
                      <a:cubicBezTo>
                        <a:pt x="4835" y="21600"/>
                        <a:pt x="0" y="11929"/>
                        <a:pt x="0" y="0"/>
                      </a:cubicBezTo>
                    </a:path>
                  </a:pathLst>
                </a:custGeom>
                <a:noFill/>
                <a:ln w="63500" cap="rnd">
                  <a:solidFill>
                    <a:srgbClr val="A182F7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600"/>
                  </a:pPr>
                  <a:endParaRPr/>
                </a:p>
              </p:txBody>
            </p:sp>
            <p:sp>
              <p:nvSpPr>
                <p:cNvPr id="960" name="Oval 17"/>
                <p:cNvSpPr/>
                <p:nvPr/>
              </p:nvSpPr>
              <p:spPr>
                <a:xfrm rot="10800000">
                  <a:off x="1092199" y="-1"/>
                  <a:ext cx="1092208" cy="544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21600" y="11929"/>
                        <a:pt x="16765" y="21600"/>
                        <a:pt x="10800" y="21600"/>
                      </a:cubicBezTo>
                      <a:cubicBezTo>
                        <a:pt x="4835" y="21600"/>
                        <a:pt x="0" y="11929"/>
                        <a:pt x="0" y="0"/>
                      </a:cubicBezTo>
                    </a:path>
                  </a:pathLst>
                </a:custGeom>
                <a:noFill/>
                <a:ln w="63500" cap="rnd">
                  <a:solidFill>
                    <a:srgbClr val="A182F7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>
                    <a:defRPr sz="1600"/>
                  </a:pPr>
                  <a:endParaRPr/>
                </a:p>
              </p:txBody>
            </p:sp>
          </p:grpSp>
          <p:sp>
            <p:nvSpPr>
              <p:cNvPr id="962" name="Agrupar 102"/>
              <p:cNvSpPr/>
              <p:nvPr/>
            </p:nvSpPr>
            <p:spPr>
              <a:xfrm>
                <a:off x="6552133" y="517704"/>
                <a:ext cx="1092206" cy="5446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21600" y="11929"/>
                      <a:pt x="16765" y="21600"/>
                      <a:pt x="10800" y="21600"/>
                    </a:cubicBezTo>
                    <a:cubicBezTo>
                      <a:pt x="4835" y="21600"/>
                      <a:pt x="0" y="11929"/>
                      <a:pt x="0" y="0"/>
                    </a:cubicBezTo>
                  </a:path>
                </a:pathLst>
              </a:custGeom>
              <a:noFill/>
              <a:ln w="63500" cap="rnd">
                <a:solidFill>
                  <a:srgbClr val="A182F7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</p:grpSp>
        <p:grpSp>
          <p:nvGrpSpPr>
            <p:cNvPr id="966" name="Agrupar 112"/>
            <p:cNvGrpSpPr/>
            <p:nvPr/>
          </p:nvGrpSpPr>
          <p:grpSpPr>
            <a:xfrm>
              <a:off x="2154658" y="3684837"/>
              <a:ext cx="1906637" cy="817140"/>
              <a:chOff x="-1" y="-1"/>
              <a:chExt cx="1906636" cy="817138"/>
            </a:xfrm>
          </p:grpSpPr>
          <p:sp>
            <p:nvSpPr>
              <p:cNvPr id="964" name="Oval 110"/>
              <p:cNvSpPr/>
              <p:nvPr/>
            </p:nvSpPr>
            <p:spPr>
              <a:xfrm>
                <a:off x="-2" y="-2"/>
                <a:ext cx="817135" cy="817140"/>
              </a:xfrm>
              <a:prstGeom prst="ellipse">
                <a:avLst/>
              </a:prstGeom>
              <a:solidFill>
                <a:srgbClr val="A8FA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965" name="Oval 111"/>
              <p:cNvSpPr/>
              <p:nvPr/>
            </p:nvSpPr>
            <p:spPr>
              <a:xfrm>
                <a:off x="1089501" y="-2"/>
                <a:ext cx="817134" cy="817140"/>
              </a:xfrm>
              <a:prstGeom prst="ellipse">
                <a:avLst/>
              </a:prstGeom>
              <a:solidFill>
                <a:srgbClr val="A8FA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</p:grpSp>
        <p:grpSp>
          <p:nvGrpSpPr>
            <p:cNvPr id="969" name="Agrupar 113"/>
            <p:cNvGrpSpPr/>
            <p:nvPr/>
          </p:nvGrpSpPr>
          <p:grpSpPr>
            <a:xfrm>
              <a:off x="4343382" y="3684837"/>
              <a:ext cx="1906637" cy="817140"/>
              <a:chOff x="-1" y="-1"/>
              <a:chExt cx="1906635" cy="817138"/>
            </a:xfrm>
          </p:grpSpPr>
          <p:sp>
            <p:nvSpPr>
              <p:cNvPr id="967" name="Oval 114"/>
              <p:cNvSpPr/>
              <p:nvPr/>
            </p:nvSpPr>
            <p:spPr>
              <a:xfrm>
                <a:off x="-2" y="-2"/>
                <a:ext cx="817134" cy="817140"/>
              </a:xfrm>
              <a:prstGeom prst="ellipse">
                <a:avLst/>
              </a:prstGeom>
              <a:solidFill>
                <a:srgbClr val="A8FA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968" name="Oval 115"/>
              <p:cNvSpPr/>
              <p:nvPr/>
            </p:nvSpPr>
            <p:spPr>
              <a:xfrm>
                <a:off x="1089500" y="-2"/>
                <a:ext cx="817135" cy="817140"/>
              </a:xfrm>
              <a:prstGeom prst="ellipse">
                <a:avLst/>
              </a:prstGeom>
              <a:solidFill>
                <a:srgbClr val="A8FA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</p:grpSp>
        <p:grpSp>
          <p:nvGrpSpPr>
            <p:cNvPr id="972" name="Agrupar 116"/>
            <p:cNvGrpSpPr/>
            <p:nvPr/>
          </p:nvGrpSpPr>
          <p:grpSpPr>
            <a:xfrm>
              <a:off x="6512649" y="3684837"/>
              <a:ext cx="1906636" cy="817140"/>
              <a:chOff x="-1" y="-1"/>
              <a:chExt cx="1906635" cy="817138"/>
            </a:xfrm>
          </p:grpSpPr>
          <p:sp>
            <p:nvSpPr>
              <p:cNvPr id="970" name="Oval 117"/>
              <p:cNvSpPr/>
              <p:nvPr/>
            </p:nvSpPr>
            <p:spPr>
              <a:xfrm>
                <a:off x="-2" y="-2"/>
                <a:ext cx="817134" cy="817140"/>
              </a:xfrm>
              <a:prstGeom prst="ellipse">
                <a:avLst/>
              </a:prstGeom>
              <a:solidFill>
                <a:srgbClr val="A8FA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971" name="Oval 118"/>
              <p:cNvSpPr/>
              <p:nvPr/>
            </p:nvSpPr>
            <p:spPr>
              <a:xfrm>
                <a:off x="1089500" y="-2"/>
                <a:ext cx="817135" cy="817140"/>
              </a:xfrm>
              <a:prstGeom prst="ellipse">
                <a:avLst/>
              </a:prstGeom>
              <a:solidFill>
                <a:srgbClr val="A8FA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</p:grpSp>
        <p:sp>
          <p:nvSpPr>
            <p:cNvPr id="973" name="Agrupar 119"/>
            <p:cNvSpPr/>
            <p:nvPr/>
          </p:nvSpPr>
          <p:spPr>
            <a:xfrm>
              <a:off x="8711101" y="3684838"/>
              <a:ext cx="817134" cy="817137"/>
            </a:xfrm>
            <a:prstGeom prst="ellipse">
              <a:avLst/>
            </a:prstGeom>
            <a:solidFill>
              <a:srgbClr val="A8FAD8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1600"/>
              </a:pPr>
              <a:endParaRPr/>
            </a:p>
          </p:txBody>
        </p:sp>
        <p:pic>
          <p:nvPicPr>
            <p:cNvPr id="974" name="Imagem 126" descr="Imagem 126"/>
            <p:cNvPicPr>
              <a:picLocks noChangeAspect="1"/>
            </p:cNvPicPr>
            <p:nvPr/>
          </p:nvPicPr>
          <p:blipFill>
            <a:blip r:embed="rId3"/>
            <a:srcRect l="1127" r="92103"/>
            <a:stretch>
              <a:fillRect/>
            </a:stretch>
          </p:blipFill>
          <p:spPr>
            <a:xfrm>
              <a:off x="2154665" y="3666978"/>
              <a:ext cx="825233" cy="84153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75" name="Imagem 127" descr="Imagem 127"/>
            <p:cNvPicPr>
              <a:picLocks noChangeAspect="1"/>
            </p:cNvPicPr>
            <p:nvPr/>
          </p:nvPicPr>
          <p:blipFill>
            <a:blip r:embed="rId3"/>
            <a:srcRect l="11159" r="82070"/>
            <a:stretch>
              <a:fillRect/>
            </a:stretch>
          </p:blipFill>
          <p:spPr>
            <a:xfrm>
              <a:off x="3234431" y="3666978"/>
              <a:ext cx="825235" cy="84153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76" name="Imagem 128" descr="Imagem 128"/>
            <p:cNvPicPr>
              <a:picLocks noChangeAspect="1"/>
            </p:cNvPicPr>
            <p:nvPr/>
          </p:nvPicPr>
          <p:blipFill>
            <a:blip r:embed="rId3"/>
            <a:srcRect l="21475" r="71755"/>
            <a:stretch>
              <a:fillRect/>
            </a:stretch>
          </p:blipFill>
          <p:spPr>
            <a:xfrm>
              <a:off x="4343386" y="3666978"/>
              <a:ext cx="825233" cy="84153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77" name="Imagem 132" descr="Imagem 132"/>
            <p:cNvPicPr>
              <a:picLocks noChangeAspect="1"/>
            </p:cNvPicPr>
            <p:nvPr/>
          </p:nvPicPr>
          <p:blipFill>
            <a:blip r:embed="rId3"/>
            <a:srcRect l="62089" r="31140"/>
            <a:stretch>
              <a:fillRect/>
            </a:stretch>
          </p:blipFill>
          <p:spPr>
            <a:xfrm>
              <a:off x="8720836" y="3666978"/>
              <a:ext cx="825234" cy="84153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78" name="Imagem 133" descr="Imagem 133"/>
            <p:cNvPicPr>
              <a:picLocks noChangeAspect="1"/>
            </p:cNvPicPr>
            <p:nvPr/>
          </p:nvPicPr>
          <p:blipFill>
            <a:blip r:embed="rId3"/>
            <a:srcRect l="72294" r="20935"/>
            <a:stretch>
              <a:fillRect/>
            </a:stretch>
          </p:blipFill>
          <p:spPr>
            <a:xfrm>
              <a:off x="6502929" y="3677137"/>
              <a:ext cx="825235" cy="8415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79" name="Imagem 134" descr="Imagem 134"/>
            <p:cNvPicPr>
              <a:picLocks noChangeAspect="1"/>
            </p:cNvPicPr>
            <p:nvPr/>
          </p:nvPicPr>
          <p:blipFill>
            <a:blip r:embed="rId3"/>
            <a:srcRect l="82475" r="10755"/>
            <a:stretch>
              <a:fillRect/>
            </a:stretch>
          </p:blipFill>
          <p:spPr>
            <a:xfrm>
              <a:off x="7596778" y="3677137"/>
              <a:ext cx="825234" cy="8415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80" name="Imagem 135" descr="Imagem 135"/>
            <p:cNvPicPr>
              <a:picLocks noChangeAspect="1"/>
            </p:cNvPicPr>
            <p:nvPr/>
          </p:nvPicPr>
          <p:blipFill>
            <a:blip r:embed="rId3"/>
            <a:srcRect l="92110" r="1120"/>
            <a:stretch>
              <a:fillRect/>
            </a:stretch>
          </p:blipFill>
          <p:spPr>
            <a:xfrm>
              <a:off x="5416549" y="3677137"/>
              <a:ext cx="825233" cy="841529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81" name="object 6"/>
          <p:cNvSpPr txBox="1"/>
          <p:nvPr/>
        </p:nvSpPr>
        <p:spPr>
          <a:xfrm>
            <a:off x="1248300" y="286602"/>
            <a:ext cx="7660569" cy="502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marL="12700" marR="5080" indent="-12700">
              <a:lnSpc>
                <a:spcPts val="4500"/>
              </a:lnSpc>
              <a:spcBef>
                <a:spcPts val="600"/>
              </a:spcBef>
              <a:defRPr sz="2400" b="1" cap="all" spc="115">
                <a:solidFill>
                  <a:srgbClr val="001391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pPr>
              <a:defRPr cap="none"/>
            </a:pPr>
            <a:r>
              <a:rPr lang="en-US" cap="none" spc="0"/>
              <a:t>Our approach to support building M&amp;E system: </a:t>
            </a:r>
          </a:p>
        </p:txBody>
      </p:sp>
      <p:sp>
        <p:nvSpPr>
          <p:cNvPr id="982" name="Straight Connector 23"/>
          <p:cNvSpPr/>
          <p:nvPr/>
        </p:nvSpPr>
        <p:spPr>
          <a:xfrm>
            <a:off x="583316" y="938702"/>
            <a:ext cx="3722231" cy="1"/>
          </a:xfrm>
          <a:prstGeom prst="line">
            <a:avLst/>
          </a:prstGeom>
          <a:ln w="6350">
            <a:solidFill>
              <a:srgbClr val="00139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83" name="Graphic 24" descr="Graphic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89" y="285138"/>
            <a:ext cx="583353" cy="5833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713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Content Placeholder 77" descr="Content Placeholder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7366"/>
            <a:ext cx="892113" cy="892113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TextBox 10"/>
          <p:cNvSpPr txBox="1"/>
          <p:nvPr/>
        </p:nvSpPr>
        <p:spPr>
          <a:xfrm>
            <a:off x="12596010" y="1337706"/>
            <a:ext cx="6803315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Knowledge generation and sharing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30E65A-A920-B264-B773-B1A0B349C06A}"/>
              </a:ext>
            </a:extLst>
          </p:cNvPr>
          <p:cNvGrpSpPr/>
          <p:nvPr/>
        </p:nvGrpSpPr>
        <p:grpSpPr>
          <a:xfrm>
            <a:off x="582298" y="1834754"/>
            <a:ext cx="10628627" cy="4336273"/>
            <a:chOff x="353698" y="1684991"/>
            <a:chExt cx="11282188" cy="5233677"/>
          </a:xfrm>
        </p:grpSpPr>
        <p:sp>
          <p:nvSpPr>
            <p:cNvPr id="990" name="Quem são os usuários em potencial?…"/>
            <p:cNvSpPr txBox="1"/>
            <p:nvPr/>
          </p:nvSpPr>
          <p:spPr>
            <a:xfrm>
              <a:off x="2770768" y="2407809"/>
              <a:ext cx="1976395" cy="29067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34286" tIns="34286" rIns="34286" bIns="34286">
              <a:spAutoFit/>
            </a:bodyPr>
            <a:lstStyle/>
            <a:p>
              <a:pPr>
                <a:spcBef>
                  <a:spcPts val="12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Who are the potential users?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High-level officials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Policy analysts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Program managers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Civil society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Universities</a:t>
              </a:r>
            </a:p>
          </p:txBody>
        </p:sp>
        <p:sp>
          <p:nvSpPr>
            <p:cNvPr id="991" name="Ferramentas de M&amp;A…"/>
            <p:cNvSpPr txBox="1"/>
            <p:nvPr/>
          </p:nvSpPr>
          <p:spPr>
            <a:xfrm>
              <a:off x="5009186" y="2395093"/>
              <a:ext cx="1999944" cy="364970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34286" tIns="34286" rIns="34286" bIns="34286">
              <a:spAutoFit/>
            </a:bodyPr>
            <a:lstStyle/>
            <a:p>
              <a:pPr>
                <a:spcBef>
                  <a:spcPts val="12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M&amp;E Tools</a:t>
              </a:r>
            </a:p>
            <a:p>
              <a:pPr>
                <a:spcBef>
                  <a:spcPts val="12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Quality of M&amp;A information</a:t>
              </a:r>
            </a:p>
            <a:p>
              <a:pPr>
                <a:spcBef>
                  <a:spcPts val="12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Who runs: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Independent body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External consultant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Hybrid execution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Sectoral Departments</a:t>
              </a:r>
            </a:p>
          </p:txBody>
        </p:sp>
        <p:sp>
          <p:nvSpPr>
            <p:cNvPr id="992" name="1. Capacitação (para quais públicos e em quais níveis)…"/>
            <p:cNvSpPr txBox="1"/>
            <p:nvPr/>
          </p:nvSpPr>
          <p:spPr>
            <a:xfrm>
              <a:off x="7415698" y="2374865"/>
              <a:ext cx="1779810" cy="357540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34286" tIns="34286" rIns="34286" bIns="34286">
              <a:spAutoFit/>
            </a:bodyPr>
            <a:lstStyle/>
            <a:p>
              <a:pPr>
                <a:spcBef>
                  <a:spcPts val="1200"/>
                </a:spcBef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1. Training (for which audiences and at which levels)</a:t>
              </a:r>
            </a:p>
            <a:p>
              <a:pPr>
                <a:spcBef>
                  <a:spcPts val="1200"/>
                </a:spcBef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2. Who offers the training on an ongoing basis</a:t>
              </a:r>
            </a:p>
            <a:p>
              <a:pPr>
                <a:spcBef>
                  <a:spcPts val="1200"/>
                </a:spcBef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3. How to support the institutionalization of the M&amp;E System and disseminate M&amp;E culture</a:t>
              </a:r>
            </a:p>
          </p:txBody>
        </p:sp>
        <p:grpSp>
          <p:nvGrpSpPr>
            <p:cNvPr id="995" name="Agrupar"/>
            <p:cNvGrpSpPr/>
            <p:nvPr/>
          </p:nvGrpSpPr>
          <p:grpSpPr>
            <a:xfrm>
              <a:off x="432335" y="1694191"/>
              <a:ext cx="1688000" cy="442788"/>
              <a:chOff x="0" y="-1"/>
              <a:chExt cx="1687998" cy="442786"/>
            </a:xfrm>
          </p:grpSpPr>
          <p:sp>
            <p:nvSpPr>
              <p:cNvPr id="993" name="Retângulo"/>
              <p:cNvSpPr/>
              <p:nvPr/>
            </p:nvSpPr>
            <p:spPr>
              <a:xfrm>
                <a:off x="0" y="-2"/>
                <a:ext cx="1687999" cy="442788"/>
              </a:xfrm>
              <a:prstGeom prst="rect">
                <a:avLst/>
              </a:prstGeom>
              <a:solidFill>
                <a:srgbClr val="A8FCD8"/>
              </a:solidFill>
              <a:ln w="38100" cap="flat">
                <a:solidFill>
                  <a:srgbClr val="4C5ACD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994" name="Objetivos"/>
              <p:cNvSpPr txBox="1"/>
              <p:nvPr/>
            </p:nvSpPr>
            <p:spPr>
              <a:xfrm>
                <a:off x="334337" y="60508"/>
                <a:ext cx="1259209" cy="2844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34286" tIns="34286" rIns="34286" bIns="34286" numCol="1" anchor="t">
                <a:spAutoFit/>
              </a:bodyPr>
              <a:lstStyle>
                <a:lvl1pPr>
                  <a:defRPr sz="1400">
                    <a:solidFill>
                      <a:srgbClr val="04138B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r>
                  <a:t>Objectives</a:t>
                </a:r>
              </a:p>
            </p:txBody>
          </p:sp>
        </p:grpSp>
        <p:grpSp>
          <p:nvGrpSpPr>
            <p:cNvPr id="998" name="Agrupar"/>
            <p:cNvGrpSpPr/>
            <p:nvPr/>
          </p:nvGrpSpPr>
          <p:grpSpPr>
            <a:xfrm>
              <a:off x="9644278" y="1691765"/>
              <a:ext cx="1864152" cy="442786"/>
              <a:chOff x="0" y="0"/>
              <a:chExt cx="1864150" cy="442785"/>
            </a:xfrm>
          </p:grpSpPr>
          <p:sp>
            <p:nvSpPr>
              <p:cNvPr id="996" name="Retângulo"/>
              <p:cNvSpPr/>
              <p:nvPr/>
            </p:nvSpPr>
            <p:spPr>
              <a:xfrm>
                <a:off x="0" y="-1"/>
                <a:ext cx="1687997" cy="442787"/>
              </a:xfrm>
              <a:prstGeom prst="rect">
                <a:avLst/>
              </a:prstGeom>
              <a:solidFill>
                <a:srgbClr val="A8FCD8"/>
              </a:solidFill>
              <a:ln w="38100" cap="flat">
                <a:solidFill>
                  <a:srgbClr val="4C5ACD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997" name="Alianças-chave"/>
              <p:cNvSpPr txBox="1"/>
              <p:nvPr/>
            </p:nvSpPr>
            <p:spPr>
              <a:xfrm>
                <a:off x="341949" y="75420"/>
                <a:ext cx="1522202" cy="2844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34286" tIns="34286" rIns="34286" bIns="34286" numCol="1" anchor="t">
                <a:spAutoFit/>
              </a:bodyPr>
              <a:lstStyle>
                <a:lvl1pPr>
                  <a:defRPr sz="1400">
                    <a:solidFill>
                      <a:srgbClr val="04138B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r>
                  <a:t>Key Alliances</a:t>
                </a:r>
              </a:p>
            </p:txBody>
          </p:sp>
        </p:grpSp>
        <p:grpSp>
          <p:nvGrpSpPr>
            <p:cNvPr id="1001" name="Agrupar"/>
            <p:cNvGrpSpPr/>
            <p:nvPr/>
          </p:nvGrpSpPr>
          <p:grpSpPr>
            <a:xfrm>
              <a:off x="2755233" y="1684991"/>
              <a:ext cx="1687996" cy="442787"/>
              <a:chOff x="0" y="0"/>
              <a:chExt cx="1687994" cy="442785"/>
            </a:xfrm>
          </p:grpSpPr>
          <p:sp>
            <p:nvSpPr>
              <p:cNvPr id="999" name="Retângulo"/>
              <p:cNvSpPr/>
              <p:nvPr/>
            </p:nvSpPr>
            <p:spPr>
              <a:xfrm>
                <a:off x="0" y="-1"/>
                <a:ext cx="1687995" cy="442787"/>
              </a:xfrm>
              <a:prstGeom prst="rect">
                <a:avLst/>
              </a:prstGeom>
              <a:solidFill>
                <a:srgbClr val="A8FCD8"/>
              </a:solidFill>
              <a:ln w="38100" cap="flat">
                <a:solidFill>
                  <a:srgbClr val="4C5ACD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1000" name="Demanda"/>
              <p:cNvSpPr txBox="1"/>
              <p:nvPr/>
            </p:nvSpPr>
            <p:spPr>
              <a:xfrm>
                <a:off x="19221" y="87412"/>
                <a:ext cx="1522202" cy="2844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34286" tIns="34286" rIns="34286" bIns="34286" numCol="1" anchor="t">
                <a:spAutoFit/>
              </a:bodyPr>
              <a:lstStyle>
                <a:lvl1pPr algn="ctr">
                  <a:defRPr sz="1400">
                    <a:solidFill>
                      <a:srgbClr val="04138B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r>
                  <a:t>Demand</a:t>
                </a:r>
              </a:p>
            </p:txBody>
          </p:sp>
        </p:grpSp>
        <p:grpSp>
          <p:nvGrpSpPr>
            <p:cNvPr id="1004" name="Agrupar"/>
            <p:cNvGrpSpPr/>
            <p:nvPr/>
          </p:nvGrpSpPr>
          <p:grpSpPr>
            <a:xfrm>
              <a:off x="5061061" y="1684991"/>
              <a:ext cx="1687997" cy="442787"/>
              <a:chOff x="0" y="0"/>
              <a:chExt cx="1687996" cy="442785"/>
            </a:xfrm>
          </p:grpSpPr>
          <p:sp>
            <p:nvSpPr>
              <p:cNvPr id="1002" name="Retângulo"/>
              <p:cNvSpPr/>
              <p:nvPr/>
            </p:nvSpPr>
            <p:spPr>
              <a:xfrm>
                <a:off x="-1" y="-1"/>
                <a:ext cx="1687998" cy="442787"/>
              </a:xfrm>
              <a:prstGeom prst="rect">
                <a:avLst/>
              </a:prstGeom>
              <a:solidFill>
                <a:srgbClr val="A8FCD8"/>
              </a:solidFill>
              <a:ln w="38100" cap="flat">
                <a:solidFill>
                  <a:srgbClr val="4C5ACD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1003" name="Oferta"/>
              <p:cNvSpPr txBox="1"/>
              <p:nvPr/>
            </p:nvSpPr>
            <p:spPr>
              <a:xfrm>
                <a:off x="55572" y="41018"/>
                <a:ext cx="1522203" cy="2844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34286" tIns="34286" rIns="34286" bIns="34286" numCol="1" anchor="t">
                <a:spAutoFit/>
              </a:bodyPr>
              <a:lstStyle>
                <a:lvl1pPr algn="ctr">
                  <a:defRPr sz="1400">
                    <a:solidFill>
                      <a:srgbClr val="04138B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r>
                  <a:t>Supply</a:t>
                </a:r>
              </a:p>
            </p:txBody>
          </p:sp>
        </p:grpSp>
        <p:grpSp>
          <p:nvGrpSpPr>
            <p:cNvPr id="1007" name="Agrupar"/>
            <p:cNvGrpSpPr/>
            <p:nvPr/>
          </p:nvGrpSpPr>
          <p:grpSpPr>
            <a:xfrm>
              <a:off x="7415698" y="1686464"/>
              <a:ext cx="1687999" cy="442787"/>
              <a:chOff x="0" y="0"/>
              <a:chExt cx="1687998" cy="442786"/>
            </a:xfrm>
          </p:grpSpPr>
          <p:sp>
            <p:nvSpPr>
              <p:cNvPr id="1005" name="Retângulo"/>
              <p:cNvSpPr/>
              <p:nvPr/>
            </p:nvSpPr>
            <p:spPr>
              <a:xfrm>
                <a:off x="0" y="0"/>
                <a:ext cx="1687998" cy="442786"/>
              </a:xfrm>
              <a:prstGeom prst="rect">
                <a:avLst/>
              </a:prstGeom>
              <a:solidFill>
                <a:srgbClr val="A8FCD8"/>
              </a:solidFill>
              <a:ln w="38100" cap="flat">
                <a:solidFill>
                  <a:srgbClr val="4C5ACD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600"/>
                </a:pPr>
                <a:endParaRPr/>
              </a:p>
            </p:txBody>
          </p:sp>
          <p:sp>
            <p:nvSpPr>
              <p:cNvPr id="1006" name="Capacitação e Manuais"/>
              <p:cNvSpPr/>
              <p:nvPr/>
            </p:nvSpPr>
            <p:spPr>
              <a:xfrm>
                <a:off x="88274" y="75969"/>
                <a:ext cx="1522205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  </a:ext>
              </a:extLst>
            </p:spPr>
            <p:txBody>
              <a:bodyPr wrap="square" lIns="34286" tIns="34286" rIns="34286" bIns="34286" numCol="1" anchor="t">
                <a:spAutoFit/>
              </a:bodyPr>
              <a:lstStyle>
                <a:lvl1pPr algn="ctr">
                  <a:lnSpc>
                    <a:spcPct val="70000"/>
                  </a:lnSpc>
                  <a:defRPr sz="1400">
                    <a:solidFill>
                      <a:srgbClr val="04138B"/>
                    </a:solidFill>
                    <a:latin typeface="Montserrat"/>
                    <a:ea typeface="Montserrat"/>
                    <a:cs typeface="Montserrat"/>
                    <a:sym typeface="Montserrat"/>
                  </a:defRPr>
                </a:lvl1pPr>
              </a:lstStyle>
              <a:p>
                <a:r>
                  <a:t>Training and Manuals</a:t>
                </a:r>
              </a:p>
            </p:txBody>
          </p:sp>
        </p:grpSp>
        <p:sp>
          <p:nvSpPr>
            <p:cNvPr id="1008" name="Medir o desempenho do governo…"/>
            <p:cNvSpPr txBox="1"/>
            <p:nvPr/>
          </p:nvSpPr>
          <p:spPr>
            <a:xfrm>
              <a:off x="353698" y="2381867"/>
              <a:ext cx="2116202" cy="3213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34286" tIns="34286" rIns="34286" bIns="34286">
              <a:spAutoFit/>
            </a:bodyPr>
            <a:lstStyle/>
            <a:p>
              <a:pPr>
                <a:spcBef>
                  <a:spcPts val="9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Measure government performance</a:t>
              </a:r>
            </a:p>
            <a:p>
              <a:pPr>
                <a:spcBef>
                  <a:spcPts val="9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Improve the design and implementation of public policies</a:t>
              </a:r>
            </a:p>
            <a:p>
              <a:pPr>
                <a:spcBef>
                  <a:spcPts val="9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Assist in the decision on budget allocation</a:t>
              </a:r>
            </a:p>
            <a:p>
              <a:pPr>
                <a:spcBef>
                  <a:spcPts val="9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Promote accountability and transparency</a:t>
              </a:r>
            </a:p>
          </p:txBody>
        </p:sp>
        <p:sp>
          <p:nvSpPr>
            <p:cNvPr id="1009" name="Autoridades centrais do governo…"/>
            <p:cNvSpPr txBox="1"/>
            <p:nvPr/>
          </p:nvSpPr>
          <p:spPr>
            <a:xfrm>
              <a:off x="9635944" y="2414582"/>
              <a:ext cx="1999942" cy="45040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34286" tIns="34286" rIns="34286" bIns="34286">
              <a:spAutoFit/>
            </a:bodyPr>
            <a:lstStyle/>
            <a:p>
              <a:pPr>
                <a:spcBef>
                  <a:spcPts val="12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Key government authorities</a:t>
              </a:r>
            </a:p>
            <a:p>
              <a:pPr>
                <a:spcBef>
                  <a:spcPts val="12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M&amp;E champions</a:t>
              </a:r>
            </a:p>
            <a:p>
              <a:pPr>
                <a:spcBef>
                  <a:spcPts val="1200"/>
                </a:spcBef>
                <a:buSzPct val="100000"/>
                <a:buAutoNum type="arabicPeriod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 Legislative branch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Promote adoption of recommendations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Influence policies</a:t>
              </a:r>
            </a:p>
            <a:p>
              <a:pPr marL="228600" indent="-228600">
                <a:spcBef>
                  <a:spcPts val="1200"/>
                </a:spcBef>
                <a:buSzPct val="100000"/>
                <a:buFont typeface="Arial"/>
                <a:buChar char="•"/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Engagement and governance</a:t>
              </a:r>
            </a:p>
            <a:p>
              <a:pPr>
                <a:spcBef>
                  <a:spcPts val="1200"/>
                </a:spcBef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4. Civil Society</a:t>
              </a:r>
            </a:p>
            <a:p>
              <a:pPr>
                <a:spcBef>
                  <a:spcPts val="1200"/>
                </a:spcBef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rPr sz="1400"/>
                <a:t>5. Universities</a:t>
              </a:r>
            </a:p>
          </p:txBody>
        </p:sp>
      </p:grpSp>
      <p:sp>
        <p:nvSpPr>
          <p:cNvPr id="8" name="Title 3">
            <a:extLst>
              <a:ext uri="{FF2B5EF4-FFF2-40B4-BE49-F238E27FC236}">
                <a16:creationId xmlns:a16="http://schemas.microsoft.com/office/drawing/2014/main" id="{7BC872BE-AAD9-289F-95EE-0923BC00D9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7224" y="838936"/>
            <a:ext cx="10515600" cy="7207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4400"/>
              <a:t>M&amp;E System Building Blocks</a:t>
            </a:r>
          </a:p>
        </p:txBody>
      </p:sp>
    </p:spTree>
    <p:extLst>
      <p:ext uri="{BB962C8B-B14F-4D97-AF65-F5344CB8AC3E}">
        <p14:creationId xmlns:p14="http://schemas.microsoft.com/office/powerpoint/2010/main" val="27638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2719" y="150410"/>
            <a:ext cx="10515600" cy="1399223"/>
          </a:xfrm>
        </p:spPr>
        <p:txBody>
          <a:bodyPr/>
          <a:lstStyle/>
          <a:p>
            <a:r>
              <a:rPr lang="pt-BR"/>
              <a:t>Agenda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205892" y="1684215"/>
          <a:ext cx="7482254" cy="3822189"/>
        </p:xfrm>
        <a:graphic>
          <a:graphicData uri="http://schemas.openxmlformats.org/drawingml/2006/table">
            <a:tbl>
              <a:tblPr/>
              <a:tblGrid>
                <a:gridCol w="1399826">
                  <a:extLst>
                    <a:ext uri="{9D8B030D-6E8A-4147-A177-3AD203B41FA5}">
                      <a16:colId xmlns:a16="http://schemas.microsoft.com/office/drawing/2014/main" val="2244839270"/>
                    </a:ext>
                  </a:extLst>
                </a:gridCol>
                <a:gridCol w="6082428">
                  <a:extLst>
                    <a:ext uri="{9D8B030D-6E8A-4147-A177-3AD203B41FA5}">
                      <a16:colId xmlns:a16="http://schemas.microsoft.com/office/drawing/2014/main" val="1209387111"/>
                    </a:ext>
                  </a:extLst>
                </a:gridCol>
              </a:tblGrid>
              <a:tr h="344619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 :00 - 9 :10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Introduction 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664475"/>
                  </a:ext>
                </a:extLst>
              </a:tr>
              <a:tr h="23858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 :10 - 9 :40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Discussion  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494149"/>
                  </a:ext>
                </a:extLst>
              </a:tr>
              <a:tr h="41089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9 :40 - 10 :20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Presentation of GEI/CLEAR.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 is a M&amp;E System/</a:t>
                      </a:r>
                      <a:r>
                        <a:rPr lang="en-US" sz="1200" b="1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Ecosytem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- why does GEI promote it ? 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6762028"/>
                  </a:ext>
                </a:extLst>
              </a:tr>
              <a:tr h="344619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 :20 – 10h30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What</a:t>
                      </a:r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sz="1200" b="1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</a:t>
                      </a:r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pt-BR" sz="1200" b="1" err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</a:t>
                      </a:r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MESA ?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066025"/>
                  </a:ext>
                </a:extLst>
              </a:tr>
              <a:tr h="23858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 :30-11 :15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Coffee Break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5902480"/>
                  </a:ext>
                </a:extLst>
              </a:tr>
              <a:tr h="344619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11h15-11h50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Why do we conduct the MESA? What are</a:t>
                      </a:r>
                      <a:r>
                        <a:rPr lang="en-US" sz="1200" b="1" baseline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its 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components? 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2200279"/>
                  </a:ext>
                </a:extLst>
              </a:tr>
              <a:tr h="41089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 :50-12 :30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The process of the MESA. What are the implementation challenges? 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5224321"/>
                  </a:ext>
                </a:extLst>
              </a:tr>
              <a:tr h="23858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 :30-14 :00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Lunch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738744"/>
                  </a:ext>
                </a:extLst>
              </a:tr>
              <a:tr h="23858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14 :00 – 15 :15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Group work : Country case study </a:t>
                      </a:r>
                      <a:endParaRPr lang="en-US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644742"/>
                  </a:ext>
                </a:extLst>
              </a:tr>
              <a:tr h="23858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15h15-15h45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Coffee Break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065817"/>
                  </a:ext>
                </a:extLst>
              </a:tr>
              <a:tr h="238582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15h45-16h45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Group presentation and discussion 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2979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rgbClr val="00139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16h45-17h00 </a:t>
                      </a:r>
                      <a:endParaRPr lang="pt-BR" sz="1200" b="1" i="0">
                        <a:solidFill>
                          <a:srgbClr val="00139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solidFill>
                      <a:srgbClr val="8CFFD6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pt-BR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Conclusions and Wrap up </a:t>
                      </a:r>
                      <a:endParaRPr lang="pt-BR" sz="1200" b="1" i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791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70245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624;p39"/>
          <p:cNvGrpSpPr/>
          <p:nvPr/>
        </p:nvGrpSpPr>
        <p:grpSpPr>
          <a:xfrm>
            <a:off x="4391682" y="2370392"/>
            <a:ext cx="3474423" cy="3475616"/>
            <a:chOff x="-1" y="0"/>
            <a:chExt cx="2605816" cy="2606711"/>
          </a:xfrm>
        </p:grpSpPr>
        <p:sp>
          <p:nvSpPr>
            <p:cNvPr id="1134" name="Google Shape;625;p39"/>
            <p:cNvSpPr/>
            <p:nvPr/>
          </p:nvSpPr>
          <p:spPr>
            <a:xfrm>
              <a:off x="-1" y="0"/>
              <a:ext cx="2605816" cy="2606711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dot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/>
              </a:pPr>
              <a:endParaRPr sz="1600"/>
            </a:p>
          </p:txBody>
        </p:sp>
        <p:grpSp>
          <p:nvGrpSpPr>
            <p:cNvPr id="1137" name="Google Shape;626;p39"/>
            <p:cNvGrpSpPr/>
            <p:nvPr/>
          </p:nvGrpSpPr>
          <p:grpSpPr>
            <a:xfrm>
              <a:off x="594548" y="594965"/>
              <a:ext cx="1416612" cy="1416617"/>
              <a:chOff x="-1" y="0"/>
              <a:chExt cx="1416611" cy="1416615"/>
            </a:xfrm>
          </p:grpSpPr>
          <p:sp>
            <p:nvSpPr>
              <p:cNvPr id="1135" name="Círculo"/>
              <p:cNvSpPr/>
              <p:nvPr/>
            </p:nvSpPr>
            <p:spPr>
              <a:xfrm>
                <a:off x="-1" y="0"/>
                <a:ext cx="1416611" cy="141661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586D7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2000">
                    <a:solidFill>
                      <a:srgbClr val="586D77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pPr>
                <a:endParaRPr sz="2667"/>
              </a:p>
            </p:txBody>
          </p:sp>
          <p:sp>
            <p:nvSpPr>
              <p:cNvPr id="1136" name="National M&amp;E System"/>
              <p:cNvSpPr txBox="1"/>
              <p:nvPr/>
            </p:nvSpPr>
            <p:spPr>
              <a:xfrm>
                <a:off x="207459" y="338969"/>
                <a:ext cx="1001696" cy="738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>
                  <a:defRPr sz="1200" b="1">
                    <a:solidFill>
                      <a:srgbClr val="586D77"/>
                    </a:solidFill>
                    <a:latin typeface="Montserrat Black"/>
                    <a:ea typeface="Montserrat Black"/>
                    <a:cs typeface="Montserrat Black"/>
                    <a:sym typeface="Montserrat Black"/>
                  </a:defRPr>
                </a:lvl1pPr>
              </a:lstStyle>
              <a:p>
                <a:r>
                  <a:rPr sz="1600"/>
                  <a:t>Building Mozambique’s National M&amp;E System</a:t>
                </a:r>
              </a:p>
            </p:txBody>
          </p:sp>
        </p:grpSp>
      </p:grpSp>
      <p:sp>
        <p:nvSpPr>
          <p:cNvPr id="1139" name="Google Shape;629;p39"/>
          <p:cNvSpPr txBox="1"/>
          <p:nvPr/>
        </p:nvSpPr>
        <p:spPr>
          <a:xfrm>
            <a:off x="462713" y="2296128"/>
            <a:ext cx="3038007" cy="861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>
            <a:spAutoFit/>
          </a:bodyPr>
          <a:lstStyle>
            <a:lvl1pPr>
              <a:defRPr sz="1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1333">
                <a:solidFill>
                  <a:schemeClr val="bg1"/>
                </a:solidFill>
              </a:rPr>
              <a:t>Development of strategies to build capacities, support in the design of the M&amp;E System</a:t>
            </a:r>
          </a:p>
        </p:txBody>
      </p:sp>
      <p:sp>
        <p:nvSpPr>
          <p:cNvPr id="1140" name="Google Shape;630;p39"/>
          <p:cNvSpPr txBox="1"/>
          <p:nvPr/>
        </p:nvSpPr>
        <p:spPr>
          <a:xfrm>
            <a:off x="467314" y="1483312"/>
            <a:ext cx="3068172" cy="9848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 anchor="ctr">
            <a:spAutoFit/>
          </a:bodyPr>
          <a:lstStyle>
            <a:lvl1pPr>
              <a:defRPr b="1">
                <a:solidFill>
                  <a:srgbClr val="0C3ED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2400">
                <a:solidFill>
                  <a:schemeClr val="bg2">
                    <a:lumMod val="20000"/>
                    <a:lumOff val="80000"/>
                  </a:schemeClr>
                </a:solidFill>
              </a:rPr>
              <a:t>Technical Assistance</a:t>
            </a:r>
          </a:p>
        </p:txBody>
      </p:sp>
      <p:sp>
        <p:nvSpPr>
          <p:cNvPr id="1141" name="Google Shape;637;p39"/>
          <p:cNvSpPr txBox="1"/>
          <p:nvPr/>
        </p:nvSpPr>
        <p:spPr>
          <a:xfrm>
            <a:off x="482395" y="4422464"/>
            <a:ext cx="3038007" cy="1887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>
            <a:spAutoFit/>
          </a:bodyPr>
          <a:lstStyle>
            <a:lvl1pPr>
              <a:defRPr sz="1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1333">
                <a:solidFill>
                  <a:schemeClr val="bg1"/>
                </a:solidFill>
              </a:rPr>
              <a:t>Assistance in one or more evaluation pilots, to support public policy improvement, internal learning processes, the planning of a first evaluation cycle under a National Evaluation System, and the development of knowledge and research.</a:t>
            </a:r>
          </a:p>
        </p:txBody>
      </p:sp>
      <p:sp>
        <p:nvSpPr>
          <p:cNvPr id="1142" name="Google Shape;638;p39"/>
          <p:cNvSpPr txBox="1"/>
          <p:nvPr/>
        </p:nvSpPr>
        <p:spPr>
          <a:xfrm>
            <a:off x="467312" y="3973793"/>
            <a:ext cx="3623221" cy="615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 anchor="ctr">
            <a:spAutoFit/>
          </a:bodyPr>
          <a:lstStyle>
            <a:lvl1pPr>
              <a:defRPr b="1">
                <a:solidFill>
                  <a:srgbClr val="0C3ED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2400">
                <a:solidFill>
                  <a:schemeClr val="bg2">
                    <a:lumMod val="20000"/>
                    <a:lumOff val="80000"/>
                  </a:schemeClr>
                </a:solidFill>
              </a:rPr>
              <a:t>Evaluations</a:t>
            </a:r>
          </a:p>
        </p:txBody>
      </p:sp>
      <p:sp>
        <p:nvSpPr>
          <p:cNvPr id="1143" name="Google Shape;639;p39"/>
          <p:cNvSpPr txBox="1"/>
          <p:nvPr/>
        </p:nvSpPr>
        <p:spPr>
          <a:xfrm>
            <a:off x="9347760" y="1775717"/>
            <a:ext cx="2254000" cy="46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0" tIns="45700" rIns="45700" bIns="45700">
            <a:spAutoFit/>
          </a:bodyPr>
          <a:lstStyle>
            <a:lvl1pPr algn="r">
              <a:defRPr b="1">
                <a:solidFill>
                  <a:srgbClr val="0C3ED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2400">
                <a:solidFill>
                  <a:schemeClr val="bg2">
                    <a:lumMod val="20000"/>
                    <a:lumOff val="80000"/>
                  </a:schemeClr>
                </a:solidFill>
              </a:rPr>
              <a:t>Training</a:t>
            </a:r>
          </a:p>
        </p:txBody>
      </p:sp>
      <p:sp>
        <p:nvSpPr>
          <p:cNvPr id="1144" name="Google Shape;640;p39"/>
          <p:cNvSpPr txBox="1"/>
          <p:nvPr/>
        </p:nvSpPr>
        <p:spPr>
          <a:xfrm>
            <a:off x="8686800" y="2101798"/>
            <a:ext cx="3038005" cy="65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>
            <a:spAutoFit/>
          </a:bodyPr>
          <a:lstStyle>
            <a:lvl1pPr algn="r">
              <a:defRPr sz="1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1333">
                <a:solidFill>
                  <a:schemeClr val="bg1"/>
                </a:solidFill>
              </a:rPr>
              <a:t>Conducting  courses  to support capacity building in the country.</a:t>
            </a:r>
          </a:p>
        </p:txBody>
      </p:sp>
      <p:sp>
        <p:nvSpPr>
          <p:cNvPr id="1145" name="Google Shape;641;p39"/>
          <p:cNvSpPr txBox="1"/>
          <p:nvPr/>
        </p:nvSpPr>
        <p:spPr>
          <a:xfrm>
            <a:off x="9347760" y="4083450"/>
            <a:ext cx="2254000" cy="461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0" tIns="45700" rIns="45700" bIns="45700">
            <a:spAutoFit/>
          </a:bodyPr>
          <a:lstStyle>
            <a:lvl1pPr algn="r">
              <a:defRPr b="1">
                <a:solidFill>
                  <a:srgbClr val="0C3ED7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2400">
                <a:solidFill>
                  <a:schemeClr val="bg2">
                    <a:lumMod val="20000"/>
                    <a:lumOff val="80000"/>
                  </a:schemeClr>
                </a:solidFill>
              </a:rPr>
              <a:t>Guides</a:t>
            </a:r>
          </a:p>
        </p:txBody>
      </p:sp>
      <p:sp>
        <p:nvSpPr>
          <p:cNvPr id="1146" name="Google Shape;642;p39"/>
          <p:cNvSpPr txBox="1"/>
          <p:nvPr/>
        </p:nvSpPr>
        <p:spPr>
          <a:xfrm>
            <a:off x="8686800" y="4409534"/>
            <a:ext cx="3038005" cy="1066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>
            <a:spAutoFit/>
          </a:bodyPr>
          <a:lstStyle>
            <a:lvl1pPr algn="r">
              <a:defRPr sz="1000">
                <a:solidFill>
                  <a:srgbClr val="3E3E3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1333">
                <a:solidFill>
                  <a:schemeClr val="bg1"/>
                </a:solidFill>
              </a:rPr>
              <a:t>Development of public policy M&amp;E guides, with methodological orientations on evaluating policies/programs Government-wide.</a:t>
            </a:r>
          </a:p>
        </p:txBody>
      </p:sp>
      <p:grpSp>
        <p:nvGrpSpPr>
          <p:cNvPr id="1153" name="Google Shape;647;p39"/>
          <p:cNvGrpSpPr/>
          <p:nvPr/>
        </p:nvGrpSpPr>
        <p:grpSpPr>
          <a:xfrm>
            <a:off x="4145547" y="2505510"/>
            <a:ext cx="1020021" cy="1020021"/>
            <a:chOff x="0" y="0"/>
            <a:chExt cx="765014" cy="765014"/>
          </a:xfrm>
        </p:grpSpPr>
        <p:sp>
          <p:nvSpPr>
            <p:cNvPr id="1147" name="Google Shape;628;p39"/>
            <p:cNvSpPr/>
            <p:nvPr/>
          </p:nvSpPr>
          <p:spPr>
            <a:xfrm>
              <a:off x="-1" y="-1"/>
              <a:ext cx="765015" cy="765015"/>
            </a:xfrm>
            <a:prstGeom prst="ellipse">
              <a:avLst/>
            </a:prstGeom>
            <a:solidFill>
              <a:srgbClr val="0C3ED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/>
              </a:pPr>
              <a:endParaRPr sz="1600"/>
            </a:p>
          </p:txBody>
        </p:sp>
        <p:grpSp>
          <p:nvGrpSpPr>
            <p:cNvPr id="1152" name="Google Shape;648;p39"/>
            <p:cNvGrpSpPr/>
            <p:nvPr/>
          </p:nvGrpSpPr>
          <p:grpSpPr>
            <a:xfrm>
              <a:off x="215774" y="217474"/>
              <a:ext cx="330472" cy="329920"/>
              <a:chOff x="-1" y="0"/>
              <a:chExt cx="330471" cy="329918"/>
            </a:xfrm>
          </p:grpSpPr>
          <p:sp>
            <p:nvSpPr>
              <p:cNvPr id="1148" name="Google Shape;649;p39"/>
              <p:cNvSpPr/>
              <p:nvPr/>
            </p:nvSpPr>
            <p:spPr>
              <a:xfrm>
                <a:off x="58932" y="194306"/>
                <a:ext cx="76550" cy="564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600" extrusionOk="0">
                    <a:moveTo>
                      <a:pt x="18807" y="0"/>
                    </a:moveTo>
                    <a:cubicBezTo>
                      <a:pt x="18068" y="0"/>
                      <a:pt x="17267" y="342"/>
                      <a:pt x="16750" y="1058"/>
                    </a:cubicBezTo>
                    <a:lnTo>
                      <a:pt x="8015" y="13178"/>
                    </a:lnTo>
                    <a:lnTo>
                      <a:pt x="4371" y="8133"/>
                    </a:lnTo>
                    <a:cubicBezTo>
                      <a:pt x="3886" y="7620"/>
                      <a:pt x="3216" y="7375"/>
                      <a:pt x="2553" y="7375"/>
                    </a:cubicBezTo>
                    <a:cubicBezTo>
                      <a:pt x="1883" y="7375"/>
                      <a:pt x="1213" y="7620"/>
                      <a:pt x="728" y="8133"/>
                    </a:cubicBezTo>
                    <a:cubicBezTo>
                      <a:pt x="-243" y="9480"/>
                      <a:pt x="-243" y="12173"/>
                      <a:pt x="728" y="13178"/>
                    </a:cubicBezTo>
                    <a:lnTo>
                      <a:pt x="6074" y="20927"/>
                    </a:lnTo>
                    <a:cubicBezTo>
                      <a:pt x="6798" y="21600"/>
                      <a:pt x="7283" y="21600"/>
                      <a:pt x="8015" y="21600"/>
                    </a:cubicBezTo>
                    <a:cubicBezTo>
                      <a:pt x="8500" y="21600"/>
                      <a:pt x="9471" y="21258"/>
                      <a:pt x="9710" y="20585"/>
                    </a:cubicBezTo>
                    <a:lnTo>
                      <a:pt x="20386" y="5771"/>
                    </a:lnTo>
                    <a:cubicBezTo>
                      <a:pt x="21357" y="4425"/>
                      <a:pt x="21357" y="1731"/>
                      <a:pt x="20386" y="727"/>
                    </a:cubicBezTo>
                    <a:cubicBezTo>
                      <a:pt x="20047" y="257"/>
                      <a:pt x="19454" y="0"/>
                      <a:pt x="188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49" name="Google Shape;650;p39"/>
              <p:cNvSpPr/>
              <p:nvPr/>
            </p:nvSpPr>
            <p:spPr>
              <a:xfrm>
                <a:off x="58932" y="136472"/>
                <a:ext cx="76550" cy="570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600" extrusionOk="0">
                    <a:moveTo>
                      <a:pt x="18776" y="0"/>
                    </a:moveTo>
                    <a:cubicBezTo>
                      <a:pt x="18045" y="0"/>
                      <a:pt x="17259" y="412"/>
                      <a:pt x="16750" y="1289"/>
                    </a:cubicBezTo>
                    <a:lnTo>
                      <a:pt x="8015" y="13273"/>
                    </a:lnTo>
                    <a:lnTo>
                      <a:pt x="4371" y="8285"/>
                    </a:lnTo>
                    <a:cubicBezTo>
                      <a:pt x="3886" y="7788"/>
                      <a:pt x="3216" y="7535"/>
                      <a:pt x="2553" y="7535"/>
                    </a:cubicBezTo>
                    <a:cubicBezTo>
                      <a:pt x="1883" y="7535"/>
                      <a:pt x="1213" y="7788"/>
                      <a:pt x="728" y="8285"/>
                    </a:cubicBezTo>
                    <a:cubicBezTo>
                      <a:pt x="-243" y="9616"/>
                      <a:pt x="-243" y="12279"/>
                      <a:pt x="728" y="13273"/>
                    </a:cubicBezTo>
                    <a:lnTo>
                      <a:pt x="6074" y="20934"/>
                    </a:lnTo>
                    <a:cubicBezTo>
                      <a:pt x="6798" y="21600"/>
                      <a:pt x="7283" y="21600"/>
                      <a:pt x="8015" y="21600"/>
                    </a:cubicBezTo>
                    <a:cubicBezTo>
                      <a:pt x="8500" y="21600"/>
                      <a:pt x="9471" y="21272"/>
                      <a:pt x="9710" y="20607"/>
                    </a:cubicBezTo>
                    <a:lnTo>
                      <a:pt x="20386" y="5950"/>
                    </a:lnTo>
                    <a:cubicBezTo>
                      <a:pt x="21357" y="4618"/>
                      <a:pt x="21357" y="1955"/>
                      <a:pt x="20386" y="962"/>
                    </a:cubicBezTo>
                    <a:cubicBezTo>
                      <a:pt x="20047" y="328"/>
                      <a:pt x="19431" y="0"/>
                      <a:pt x="18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50" name="Google Shape;651;p39"/>
              <p:cNvSpPr/>
              <p:nvPr/>
            </p:nvSpPr>
            <p:spPr>
              <a:xfrm>
                <a:off x="58932" y="78415"/>
                <a:ext cx="76550" cy="570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5" h="21600" extrusionOk="0">
                    <a:moveTo>
                      <a:pt x="18776" y="0"/>
                    </a:moveTo>
                    <a:cubicBezTo>
                      <a:pt x="18045" y="0"/>
                      <a:pt x="17259" y="412"/>
                      <a:pt x="16750" y="1289"/>
                    </a:cubicBezTo>
                    <a:lnTo>
                      <a:pt x="8015" y="13273"/>
                    </a:lnTo>
                    <a:lnTo>
                      <a:pt x="4371" y="8285"/>
                    </a:lnTo>
                    <a:cubicBezTo>
                      <a:pt x="3886" y="7619"/>
                      <a:pt x="3216" y="7281"/>
                      <a:pt x="2553" y="7281"/>
                    </a:cubicBezTo>
                    <a:cubicBezTo>
                      <a:pt x="1883" y="7281"/>
                      <a:pt x="1213" y="7619"/>
                      <a:pt x="728" y="8285"/>
                    </a:cubicBezTo>
                    <a:cubicBezTo>
                      <a:pt x="-243" y="9616"/>
                      <a:pt x="-243" y="11941"/>
                      <a:pt x="728" y="13273"/>
                    </a:cubicBezTo>
                    <a:lnTo>
                      <a:pt x="6074" y="20934"/>
                    </a:lnTo>
                    <a:cubicBezTo>
                      <a:pt x="6798" y="21600"/>
                      <a:pt x="7283" y="21600"/>
                      <a:pt x="8015" y="21600"/>
                    </a:cubicBezTo>
                    <a:cubicBezTo>
                      <a:pt x="8500" y="21600"/>
                      <a:pt x="9471" y="21262"/>
                      <a:pt x="9710" y="20268"/>
                    </a:cubicBezTo>
                    <a:lnTo>
                      <a:pt x="20386" y="5611"/>
                    </a:lnTo>
                    <a:cubicBezTo>
                      <a:pt x="21357" y="4618"/>
                      <a:pt x="21357" y="1955"/>
                      <a:pt x="20386" y="951"/>
                    </a:cubicBezTo>
                    <a:cubicBezTo>
                      <a:pt x="20047" y="328"/>
                      <a:pt x="19431" y="0"/>
                      <a:pt x="1877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51" name="Google Shape;652;p39"/>
              <p:cNvSpPr/>
              <p:nvPr/>
            </p:nvSpPr>
            <p:spPr>
              <a:xfrm>
                <a:off x="-2" y="-1"/>
                <a:ext cx="330473" cy="3299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8" h="21600" extrusionOk="0">
                    <a:moveTo>
                      <a:pt x="12596" y="2189"/>
                    </a:moveTo>
                    <a:lnTo>
                      <a:pt x="14248" y="3916"/>
                    </a:lnTo>
                    <a:lnTo>
                      <a:pt x="12596" y="3916"/>
                    </a:lnTo>
                    <a:lnTo>
                      <a:pt x="12596" y="2189"/>
                    </a:lnTo>
                    <a:close/>
                    <a:moveTo>
                      <a:pt x="18608" y="6394"/>
                    </a:moveTo>
                    <a:cubicBezTo>
                      <a:pt x="18765" y="6394"/>
                      <a:pt x="18923" y="6452"/>
                      <a:pt x="19037" y="6567"/>
                    </a:cubicBezTo>
                    <a:lnTo>
                      <a:pt x="19890" y="7430"/>
                    </a:lnTo>
                    <a:cubicBezTo>
                      <a:pt x="20232" y="7719"/>
                      <a:pt x="20232" y="8180"/>
                      <a:pt x="19948" y="8352"/>
                    </a:cubicBezTo>
                    <a:lnTo>
                      <a:pt x="19549" y="8813"/>
                    </a:lnTo>
                    <a:lnTo>
                      <a:pt x="17725" y="7028"/>
                    </a:lnTo>
                    <a:lnTo>
                      <a:pt x="18181" y="6567"/>
                    </a:lnTo>
                    <a:cubicBezTo>
                      <a:pt x="18295" y="6452"/>
                      <a:pt x="18452" y="6394"/>
                      <a:pt x="18608" y="6394"/>
                    </a:cubicBezTo>
                    <a:close/>
                    <a:moveTo>
                      <a:pt x="16813" y="7950"/>
                    </a:moveTo>
                    <a:lnTo>
                      <a:pt x="18581" y="9734"/>
                    </a:lnTo>
                    <a:lnTo>
                      <a:pt x="14192" y="14228"/>
                    </a:lnTo>
                    <a:lnTo>
                      <a:pt x="12425" y="12383"/>
                    </a:lnTo>
                    <a:lnTo>
                      <a:pt x="16813" y="7950"/>
                    </a:lnTo>
                    <a:close/>
                    <a:moveTo>
                      <a:pt x="11913" y="13709"/>
                    </a:moveTo>
                    <a:lnTo>
                      <a:pt x="12994" y="14804"/>
                    </a:lnTo>
                    <a:lnTo>
                      <a:pt x="11627" y="15091"/>
                    </a:lnTo>
                    <a:lnTo>
                      <a:pt x="11913" y="13709"/>
                    </a:lnTo>
                    <a:close/>
                    <a:moveTo>
                      <a:pt x="12652" y="19009"/>
                    </a:moveTo>
                    <a:lnTo>
                      <a:pt x="12652" y="19700"/>
                    </a:lnTo>
                    <a:cubicBezTo>
                      <a:pt x="12652" y="19872"/>
                      <a:pt x="12766" y="20103"/>
                      <a:pt x="12824" y="20333"/>
                    </a:cubicBezTo>
                    <a:lnTo>
                      <a:pt x="1937" y="20333"/>
                    </a:lnTo>
                    <a:cubicBezTo>
                      <a:pt x="1596" y="20333"/>
                      <a:pt x="1254" y="20046"/>
                      <a:pt x="1254" y="19700"/>
                    </a:cubicBezTo>
                    <a:lnTo>
                      <a:pt x="1254" y="19009"/>
                    </a:lnTo>
                    <a:close/>
                    <a:moveTo>
                      <a:pt x="11343" y="1210"/>
                    </a:moveTo>
                    <a:lnTo>
                      <a:pt x="11343" y="4492"/>
                    </a:lnTo>
                    <a:cubicBezTo>
                      <a:pt x="11343" y="4838"/>
                      <a:pt x="11627" y="5127"/>
                      <a:pt x="11969" y="5127"/>
                    </a:cubicBezTo>
                    <a:lnTo>
                      <a:pt x="15104" y="5127"/>
                    </a:lnTo>
                    <a:lnTo>
                      <a:pt x="15104" y="7834"/>
                    </a:lnTo>
                    <a:lnTo>
                      <a:pt x="11057" y="11981"/>
                    </a:lnTo>
                    <a:cubicBezTo>
                      <a:pt x="11001" y="12038"/>
                      <a:pt x="10887" y="12211"/>
                      <a:pt x="10887" y="12268"/>
                    </a:cubicBezTo>
                    <a:lnTo>
                      <a:pt x="10145" y="15782"/>
                    </a:lnTo>
                    <a:cubicBezTo>
                      <a:pt x="10031" y="16013"/>
                      <a:pt x="10145" y="16243"/>
                      <a:pt x="10259" y="16358"/>
                    </a:cubicBezTo>
                    <a:cubicBezTo>
                      <a:pt x="10388" y="16488"/>
                      <a:pt x="10516" y="16554"/>
                      <a:pt x="10668" y="16554"/>
                    </a:cubicBezTo>
                    <a:cubicBezTo>
                      <a:pt x="10719" y="16554"/>
                      <a:pt x="10773" y="16546"/>
                      <a:pt x="10829" y="16532"/>
                    </a:cubicBezTo>
                    <a:lnTo>
                      <a:pt x="14306" y="15726"/>
                    </a:lnTo>
                    <a:cubicBezTo>
                      <a:pt x="14476" y="15726"/>
                      <a:pt x="14534" y="15667"/>
                      <a:pt x="14590" y="15552"/>
                    </a:cubicBezTo>
                    <a:lnTo>
                      <a:pt x="15104" y="15091"/>
                    </a:lnTo>
                    <a:lnTo>
                      <a:pt x="15104" y="19757"/>
                    </a:lnTo>
                    <a:lnTo>
                      <a:pt x="15160" y="19757"/>
                    </a:lnTo>
                    <a:cubicBezTo>
                      <a:pt x="15160" y="20103"/>
                      <a:pt x="14876" y="20391"/>
                      <a:pt x="14534" y="20391"/>
                    </a:cubicBezTo>
                    <a:cubicBezTo>
                      <a:pt x="14192" y="20391"/>
                      <a:pt x="13906" y="20103"/>
                      <a:pt x="13906" y="19757"/>
                    </a:cubicBezTo>
                    <a:lnTo>
                      <a:pt x="13906" y="18433"/>
                    </a:lnTo>
                    <a:cubicBezTo>
                      <a:pt x="13906" y="18086"/>
                      <a:pt x="13622" y="17799"/>
                      <a:pt x="13222" y="17799"/>
                    </a:cubicBezTo>
                    <a:lnTo>
                      <a:pt x="2507" y="17799"/>
                    </a:lnTo>
                    <a:lnTo>
                      <a:pt x="2507" y="1210"/>
                    </a:lnTo>
                    <a:close/>
                    <a:moveTo>
                      <a:pt x="1937" y="0"/>
                    </a:moveTo>
                    <a:cubicBezTo>
                      <a:pt x="1596" y="0"/>
                      <a:pt x="1254" y="287"/>
                      <a:pt x="1254" y="691"/>
                    </a:cubicBezTo>
                    <a:lnTo>
                      <a:pt x="1254" y="17799"/>
                    </a:lnTo>
                    <a:lnTo>
                      <a:pt x="628" y="17799"/>
                    </a:lnTo>
                    <a:cubicBezTo>
                      <a:pt x="286" y="17799"/>
                      <a:pt x="0" y="18086"/>
                      <a:pt x="0" y="18433"/>
                    </a:cubicBezTo>
                    <a:lnTo>
                      <a:pt x="0" y="19757"/>
                    </a:lnTo>
                    <a:cubicBezTo>
                      <a:pt x="0" y="20852"/>
                      <a:pt x="856" y="21600"/>
                      <a:pt x="1824" y="21600"/>
                    </a:cubicBezTo>
                    <a:lnTo>
                      <a:pt x="14476" y="21600"/>
                    </a:lnTo>
                    <a:cubicBezTo>
                      <a:pt x="15502" y="21600"/>
                      <a:pt x="16301" y="20737"/>
                      <a:pt x="16301" y="19757"/>
                    </a:cubicBezTo>
                    <a:lnTo>
                      <a:pt x="16301" y="13824"/>
                    </a:lnTo>
                    <a:lnTo>
                      <a:pt x="20802" y="9332"/>
                    </a:lnTo>
                    <a:cubicBezTo>
                      <a:pt x="21600" y="8526"/>
                      <a:pt x="21600" y="7374"/>
                      <a:pt x="20860" y="6567"/>
                    </a:cubicBezTo>
                    <a:lnTo>
                      <a:pt x="20004" y="5703"/>
                    </a:lnTo>
                    <a:cubicBezTo>
                      <a:pt x="19663" y="5357"/>
                      <a:pt x="19192" y="5183"/>
                      <a:pt x="18716" y="5183"/>
                    </a:cubicBezTo>
                    <a:cubicBezTo>
                      <a:pt x="18239" y="5183"/>
                      <a:pt x="17754" y="5357"/>
                      <a:pt x="17383" y="5703"/>
                    </a:cubicBezTo>
                    <a:lnTo>
                      <a:pt x="16471" y="6624"/>
                    </a:lnTo>
                    <a:lnTo>
                      <a:pt x="16471" y="4551"/>
                    </a:lnTo>
                    <a:cubicBezTo>
                      <a:pt x="16471" y="4436"/>
                      <a:pt x="16415" y="4262"/>
                      <a:pt x="16243" y="4147"/>
                    </a:cubicBezTo>
                    <a:lnTo>
                      <a:pt x="12482" y="230"/>
                    </a:lnTo>
                    <a:cubicBezTo>
                      <a:pt x="12311" y="115"/>
                      <a:pt x="12197" y="0"/>
                      <a:pt x="120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</p:grpSp>
      </p:grpSp>
      <p:grpSp>
        <p:nvGrpSpPr>
          <p:cNvPr id="1159" name="Google Shape;653;p39"/>
          <p:cNvGrpSpPr/>
          <p:nvPr/>
        </p:nvGrpSpPr>
        <p:grpSpPr>
          <a:xfrm>
            <a:off x="7070252" y="2483415"/>
            <a:ext cx="1064017" cy="1064015"/>
            <a:chOff x="0" y="0"/>
            <a:chExt cx="798012" cy="798010"/>
          </a:xfrm>
        </p:grpSpPr>
        <p:sp>
          <p:nvSpPr>
            <p:cNvPr id="1154" name="Google Shape;636;p39"/>
            <p:cNvSpPr/>
            <p:nvPr/>
          </p:nvSpPr>
          <p:spPr>
            <a:xfrm>
              <a:off x="-1" y="-1"/>
              <a:ext cx="798013" cy="798011"/>
            </a:xfrm>
            <a:prstGeom prst="ellipse">
              <a:avLst/>
            </a:prstGeom>
            <a:solidFill>
              <a:srgbClr val="0C3ED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 sz="1600"/>
            </a:p>
          </p:txBody>
        </p:sp>
        <p:grpSp>
          <p:nvGrpSpPr>
            <p:cNvPr id="1158" name="Google Shape;654;p39"/>
            <p:cNvGrpSpPr/>
            <p:nvPr/>
          </p:nvGrpSpPr>
          <p:grpSpPr>
            <a:xfrm>
              <a:off x="233427" y="233594"/>
              <a:ext cx="329836" cy="330811"/>
              <a:chOff x="-2" y="-1"/>
              <a:chExt cx="329835" cy="330809"/>
            </a:xfrm>
          </p:grpSpPr>
          <p:sp>
            <p:nvSpPr>
              <p:cNvPr id="1155" name="Google Shape;655;p39"/>
              <p:cNvSpPr/>
              <p:nvPr/>
            </p:nvSpPr>
            <p:spPr>
              <a:xfrm>
                <a:off x="-3" y="59815"/>
                <a:ext cx="155206" cy="2702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4" h="21600" extrusionOk="0">
                    <a:moveTo>
                      <a:pt x="7781" y="1477"/>
                    </a:moveTo>
                    <a:cubicBezTo>
                      <a:pt x="9212" y="1477"/>
                      <a:pt x="10406" y="2180"/>
                      <a:pt x="10406" y="3095"/>
                    </a:cubicBezTo>
                    <a:cubicBezTo>
                      <a:pt x="10406" y="3939"/>
                      <a:pt x="9212" y="4642"/>
                      <a:pt x="7781" y="4642"/>
                    </a:cubicBezTo>
                    <a:cubicBezTo>
                      <a:pt x="6231" y="4642"/>
                      <a:pt x="5038" y="3939"/>
                      <a:pt x="5038" y="3095"/>
                    </a:cubicBezTo>
                    <a:cubicBezTo>
                      <a:pt x="5038" y="2180"/>
                      <a:pt x="6470" y="1477"/>
                      <a:pt x="7781" y="1477"/>
                    </a:cubicBezTo>
                    <a:close/>
                    <a:moveTo>
                      <a:pt x="11122" y="15398"/>
                    </a:moveTo>
                    <a:lnTo>
                      <a:pt x="11720" y="16945"/>
                    </a:lnTo>
                    <a:lnTo>
                      <a:pt x="4201" y="16945"/>
                    </a:lnTo>
                    <a:lnTo>
                      <a:pt x="4799" y="15398"/>
                    </a:lnTo>
                    <a:close/>
                    <a:moveTo>
                      <a:pt x="6500" y="6175"/>
                    </a:moveTo>
                    <a:cubicBezTo>
                      <a:pt x="6970" y="6175"/>
                      <a:pt x="7443" y="6318"/>
                      <a:pt x="7663" y="6610"/>
                    </a:cubicBezTo>
                    <a:lnTo>
                      <a:pt x="9572" y="8788"/>
                    </a:lnTo>
                    <a:cubicBezTo>
                      <a:pt x="9690" y="9069"/>
                      <a:pt x="10288" y="9210"/>
                      <a:pt x="10766" y="9210"/>
                    </a:cubicBezTo>
                    <a:lnTo>
                      <a:pt x="14345" y="9210"/>
                    </a:lnTo>
                    <a:cubicBezTo>
                      <a:pt x="15061" y="9210"/>
                      <a:pt x="15656" y="9563"/>
                      <a:pt x="15656" y="9984"/>
                    </a:cubicBezTo>
                    <a:cubicBezTo>
                      <a:pt x="15656" y="10478"/>
                      <a:pt x="15061" y="10828"/>
                      <a:pt x="14345" y="10828"/>
                    </a:cubicBezTo>
                    <a:lnTo>
                      <a:pt x="9095" y="10828"/>
                    </a:lnTo>
                    <a:cubicBezTo>
                      <a:pt x="8618" y="10828"/>
                      <a:pt x="8140" y="10618"/>
                      <a:pt x="7902" y="10335"/>
                    </a:cubicBezTo>
                    <a:cubicBezTo>
                      <a:pt x="7637" y="10076"/>
                      <a:pt x="7171" y="9931"/>
                      <a:pt x="6659" y="9931"/>
                    </a:cubicBezTo>
                    <a:cubicBezTo>
                      <a:pt x="6481" y="9931"/>
                      <a:pt x="6296" y="9949"/>
                      <a:pt x="6110" y="9984"/>
                    </a:cubicBezTo>
                    <a:cubicBezTo>
                      <a:pt x="5515" y="10194"/>
                      <a:pt x="5155" y="10618"/>
                      <a:pt x="5515" y="11040"/>
                    </a:cubicBezTo>
                    <a:cubicBezTo>
                      <a:pt x="6231" y="11883"/>
                      <a:pt x="7542" y="12374"/>
                      <a:pt x="9095" y="12374"/>
                    </a:cubicBezTo>
                    <a:lnTo>
                      <a:pt x="14345" y="12374"/>
                    </a:lnTo>
                    <a:cubicBezTo>
                      <a:pt x="14940" y="12374"/>
                      <a:pt x="15539" y="12656"/>
                      <a:pt x="15656" y="13008"/>
                    </a:cubicBezTo>
                    <a:lnTo>
                      <a:pt x="18285" y="19125"/>
                    </a:lnTo>
                    <a:cubicBezTo>
                      <a:pt x="18524" y="19616"/>
                      <a:pt x="18046" y="20038"/>
                      <a:pt x="17448" y="20109"/>
                    </a:cubicBezTo>
                    <a:cubicBezTo>
                      <a:pt x="17357" y="20118"/>
                      <a:pt x="17266" y="20123"/>
                      <a:pt x="17175" y="20123"/>
                    </a:cubicBezTo>
                    <a:cubicBezTo>
                      <a:pt x="16580" y="20123"/>
                      <a:pt x="16088" y="19922"/>
                      <a:pt x="15777" y="19616"/>
                    </a:cubicBezTo>
                    <a:lnTo>
                      <a:pt x="13747" y="14555"/>
                    </a:lnTo>
                    <a:cubicBezTo>
                      <a:pt x="13508" y="14202"/>
                      <a:pt x="13152" y="13992"/>
                      <a:pt x="12315" y="13992"/>
                    </a:cubicBezTo>
                    <a:lnTo>
                      <a:pt x="3841" y="13992"/>
                    </a:lnTo>
                    <a:cubicBezTo>
                      <a:pt x="3364" y="13992"/>
                      <a:pt x="3125" y="13852"/>
                      <a:pt x="2769" y="13711"/>
                    </a:cubicBezTo>
                    <a:cubicBezTo>
                      <a:pt x="2530" y="13359"/>
                      <a:pt x="2530" y="13149"/>
                      <a:pt x="2530" y="12937"/>
                    </a:cubicBezTo>
                    <a:lnTo>
                      <a:pt x="5277" y="6751"/>
                    </a:lnTo>
                    <a:cubicBezTo>
                      <a:pt x="5405" y="6371"/>
                      <a:pt x="5951" y="6175"/>
                      <a:pt x="6500" y="6175"/>
                    </a:cubicBezTo>
                    <a:close/>
                    <a:moveTo>
                      <a:pt x="8019" y="0"/>
                    </a:moveTo>
                    <a:cubicBezTo>
                      <a:pt x="5277" y="0"/>
                      <a:pt x="2886" y="1406"/>
                      <a:pt x="2886" y="3095"/>
                    </a:cubicBezTo>
                    <a:cubicBezTo>
                      <a:pt x="2886" y="3867"/>
                      <a:pt x="3485" y="4642"/>
                      <a:pt x="4201" y="5204"/>
                    </a:cubicBezTo>
                    <a:cubicBezTo>
                      <a:pt x="3602" y="5414"/>
                      <a:pt x="3125" y="5907"/>
                      <a:pt x="2886" y="6398"/>
                    </a:cubicBezTo>
                    <a:lnTo>
                      <a:pt x="144" y="12586"/>
                    </a:lnTo>
                    <a:cubicBezTo>
                      <a:pt x="-95" y="13289"/>
                      <a:pt x="144" y="13992"/>
                      <a:pt x="860" y="14555"/>
                    </a:cubicBezTo>
                    <a:cubicBezTo>
                      <a:pt x="1216" y="14836"/>
                      <a:pt x="1693" y="15117"/>
                      <a:pt x="2292" y="15186"/>
                    </a:cubicBezTo>
                    <a:lnTo>
                      <a:pt x="22" y="20672"/>
                    </a:lnTo>
                    <a:cubicBezTo>
                      <a:pt x="-95" y="21093"/>
                      <a:pt x="261" y="21444"/>
                      <a:pt x="860" y="21584"/>
                    </a:cubicBezTo>
                    <a:cubicBezTo>
                      <a:pt x="966" y="21593"/>
                      <a:pt x="1072" y="21598"/>
                      <a:pt x="1170" y="21598"/>
                    </a:cubicBezTo>
                    <a:cubicBezTo>
                      <a:pt x="1845" y="21598"/>
                      <a:pt x="2322" y="21399"/>
                      <a:pt x="2530" y="21093"/>
                    </a:cubicBezTo>
                    <a:lnTo>
                      <a:pt x="3602" y="18563"/>
                    </a:lnTo>
                    <a:lnTo>
                      <a:pt x="12675" y="18563"/>
                    </a:lnTo>
                    <a:lnTo>
                      <a:pt x="13270" y="19828"/>
                    </a:lnTo>
                    <a:cubicBezTo>
                      <a:pt x="13770" y="20886"/>
                      <a:pt x="15353" y="21600"/>
                      <a:pt x="17046" y="21600"/>
                    </a:cubicBezTo>
                    <a:cubicBezTo>
                      <a:pt x="17376" y="21600"/>
                      <a:pt x="17713" y="21573"/>
                      <a:pt x="18046" y="21515"/>
                    </a:cubicBezTo>
                    <a:cubicBezTo>
                      <a:pt x="20194" y="21163"/>
                      <a:pt x="21505" y="19897"/>
                      <a:pt x="20910" y="18703"/>
                    </a:cubicBezTo>
                    <a:lnTo>
                      <a:pt x="18164" y="12586"/>
                    </a:lnTo>
                    <a:cubicBezTo>
                      <a:pt x="18046" y="12234"/>
                      <a:pt x="17808" y="11883"/>
                      <a:pt x="17330" y="11602"/>
                    </a:cubicBezTo>
                    <a:cubicBezTo>
                      <a:pt x="17925" y="11180"/>
                      <a:pt x="18403" y="10618"/>
                      <a:pt x="18403" y="9984"/>
                    </a:cubicBezTo>
                    <a:cubicBezTo>
                      <a:pt x="18403" y="8719"/>
                      <a:pt x="16615" y="7735"/>
                      <a:pt x="14463" y="7735"/>
                    </a:cubicBezTo>
                    <a:lnTo>
                      <a:pt x="11599" y="7735"/>
                    </a:lnTo>
                    <a:lnTo>
                      <a:pt x="10167" y="5907"/>
                    </a:lnTo>
                    <a:cubicBezTo>
                      <a:pt x="11959" y="5345"/>
                      <a:pt x="13270" y="4289"/>
                      <a:pt x="13270" y="3095"/>
                    </a:cubicBezTo>
                    <a:cubicBezTo>
                      <a:pt x="13270" y="1406"/>
                      <a:pt x="10883" y="0"/>
                      <a:pt x="80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56" name="Google Shape;656;p39"/>
              <p:cNvSpPr/>
              <p:nvPr/>
            </p:nvSpPr>
            <p:spPr>
              <a:xfrm>
                <a:off x="175072" y="59815"/>
                <a:ext cx="154762" cy="270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5" h="21600" extrusionOk="0">
                    <a:moveTo>
                      <a:pt x="13200" y="1474"/>
                    </a:moveTo>
                    <a:cubicBezTo>
                      <a:pt x="14624" y="1474"/>
                      <a:pt x="15810" y="2175"/>
                      <a:pt x="15810" y="3016"/>
                    </a:cubicBezTo>
                    <a:cubicBezTo>
                      <a:pt x="15810" y="3929"/>
                      <a:pt x="14624" y="4630"/>
                      <a:pt x="13200" y="4630"/>
                    </a:cubicBezTo>
                    <a:cubicBezTo>
                      <a:pt x="11655" y="4630"/>
                      <a:pt x="10469" y="3929"/>
                      <a:pt x="10469" y="3016"/>
                    </a:cubicBezTo>
                    <a:cubicBezTo>
                      <a:pt x="10469" y="2175"/>
                      <a:pt x="11655" y="1474"/>
                      <a:pt x="13200" y="1474"/>
                    </a:cubicBezTo>
                    <a:close/>
                    <a:moveTo>
                      <a:pt x="15810" y="15359"/>
                    </a:moveTo>
                    <a:lnTo>
                      <a:pt x="16402" y="16901"/>
                    </a:lnTo>
                    <a:lnTo>
                      <a:pt x="8928" y="16901"/>
                    </a:lnTo>
                    <a:lnTo>
                      <a:pt x="9519" y="15359"/>
                    </a:lnTo>
                    <a:close/>
                    <a:moveTo>
                      <a:pt x="14473" y="6079"/>
                    </a:moveTo>
                    <a:cubicBezTo>
                      <a:pt x="15023" y="6079"/>
                      <a:pt x="15558" y="6273"/>
                      <a:pt x="15690" y="6662"/>
                    </a:cubicBezTo>
                    <a:lnTo>
                      <a:pt x="18304" y="12763"/>
                    </a:lnTo>
                    <a:cubicBezTo>
                      <a:pt x="18421" y="13395"/>
                      <a:pt x="17830" y="13816"/>
                      <a:pt x="16997" y="13816"/>
                    </a:cubicBezTo>
                    <a:lnTo>
                      <a:pt x="8570" y="13816"/>
                    </a:lnTo>
                    <a:cubicBezTo>
                      <a:pt x="7979" y="13816"/>
                      <a:pt x="7384" y="14097"/>
                      <a:pt x="7267" y="14446"/>
                    </a:cubicBezTo>
                    <a:lnTo>
                      <a:pt x="5131" y="19425"/>
                    </a:lnTo>
                    <a:cubicBezTo>
                      <a:pt x="5033" y="19773"/>
                      <a:pt x="4532" y="20024"/>
                      <a:pt x="3895" y="20024"/>
                    </a:cubicBezTo>
                    <a:cubicBezTo>
                      <a:pt x="3760" y="20024"/>
                      <a:pt x="3617" y="20011"/>
                      <a:pt x="3466" y="19986"/>
                    </a:cubicBezTo>
                    <a:cubicBezTo>
                      <a:pt x="2754" y="19846"/>
                      <a:pt x="2279" y="19425"/>
                      <a:pt x="2637" y="19005"/>
                    </a:cubicBezTo>
                    <a:lnTo>
                      <a:pt x="5248" y="12834"/>
                    </a:lnTo>
                    <a:cubicBezTo>
                      <a:pt x="5485" y="12483"/>
                      <a:pt x="5843" y="12274"/>
                      <a:pt x="6672" y="12274"/>
                    </a:cubicBezTo>
                    <a:lnTo>
                      <a:pt x="11776" y="12274"/>
                    </a:lnTo>
                    <a:cubicBezTo>
                      <a:pt x="13317" y="12274"/>
                      <a:pt x="14624" y="11713"/>
                      <a:pt x="15453" y="10940"/>
                    </a:cubicBezTo>
                    <a:cubicBezTo>
                      <a:pt x="15690" y="10591"/>
                      <a:pt x="15453" y="10099"/>
                      <a:pt x="14741" y="9887"/>
                    </a:cubicBezTo>
                    <a:cubicBezTo>
                      <a:pt x="14590" y="9852"/>
                      <a:pt x="14420" y="9834"/>
                      <a:pt x="14247" y="9834"/>
                    </a:cubicBezTo>
                    <a:cubicBezTo>
                      <a:pt x="13750" y="9834"/>
                      <a:pt x="13226" y="9979"/>
                      <a:pt x="12963" y="10239"/>
                    </a:cubicBezTo>
                    <a:cubicBezTo>
                      <a:pt x="12842" y="10520"/>
                      <a:pt x="12251" y="10660"/>
                      <a:pt x="11776" y="10660"/>
                    </a:cubicBezTo>
                    <a:lnTo>
                      <a:pt x="6672" y="10660"/>
                    </a:lnTo>
                    <a:cubicBezTo>
                      <a:pt x="5843" y="10660"/>
                      <a:pt x="5248" y="10308"/>
                      <a:pt x="5248" y="9887"/>
                    </a:cubicBezTo>
                    <a:cubicBezTo>
                      <a:pt x="5248" y="9467"/>
                      <a:pt x="5843" y="9117"/>
                      <a:pt x="6672" y="9117"/>
                    </a:cubicBezTo>
                    <a:lnTo>
                      <a:pt x="10231" y="9117"/>
                    </a:lnTo>
                    <a:cubicBezTo>
                      <a:pt x="10589" y="9117"/>
                      <a:pt x="11064" y="8906"/>
                      <a:pt x="11418" y="8697"/>
                    </a:cubicBezTo>
                    <a:cubicBezTo>
                      <a:pt x="11418" y="8556"/>
                      <a:pt x="13317" y="6453"/>
                      <a:pt x="13317" y="6453"/>
                    </a:cubicBezTo>
                    <a:cubicBezTo>
                      <a:pt x="13580" y="6204"/>
                      <a:pt x="14032" y="6079"/>
                      <a:pt x="14473" y="6079"/>
                    </a:cubicBezTo>
                    <a:close/>
                    <a:moveTo>
                      <a:pt x="12842" y="0"/>
                    </a:moveTo>
                    <a:cubicBezTo>
                      <a:pt x="10115" y="0"/>
                      <a:pt x="7741" y="1402"/>
                      <a:pt x="7741" y="3016"/>
                    </a:cubicBezTo>
                    <a:cubicBezTo>
                      <a:pt x="7741" y="4278"/>
                      <a:pt x="8928" y="5331"/>
                      <a:pt x="10827" y="5821"/>
                    </a:cubicBezTo>
                    <a:lnTo>
                      <a:pt x="9282" y="7715"/>
                    </a:lnTo>
                    <a:lnTo>
                      <a:pt x="6555" y="7715"/>
                    </a:lnTo>
                    <a:cubicBezTo>
                      <a:pt x="4298" y="7715"/>
                      <a:pt x="2637" y="8766"/>
                      <a:pt x="2637" y="9959"/>
                    </a:cubicBezTo>
                    <a:cubicBezTo>
                      <a:pt x="2637" y="10591"/>
                      <a:pt x="3112" y="11080"/>
                      <a:pt x="3703" y="11572"/>
                    </a:cubicBezTo>
                    <a:cubicBezTo>
                      <a:pt x="3229" y="11853"/>
                      <a:pt x="2991" y="12133"/>
                      <a:pt x="2754" y="12483"/>
                    </a:cubicBezTo>
                    <a:lnTo>
                      <a:pt x="143" y="18655"/>
                    </a:lnTo>
                    <a:cubicBezTo>
                      <a:pt x="-448" y="19846"/>
                      <a:pt x="855" y="21108"/>
                      <a:pt x="2991" y="21460"/>
                    </a:cubicBezTo>
                    <a:cubicBezTo>
                      <a:pt x="3323" y="21518"/>
                      <a:pt x="3658" y="21544"/>
                      <a:pt x="3986" y="21544"/>
                    </a:cubicBezTo>
                    <a:cubicBezTo>
                      <a:pt x="5666" y="21544"/>
                      <a:pt x="7225" y="20832"/>
                      <a:pt x="7621" y="19777"/>
                    </a:cubicBezTo>
                    <a:lnTo>
                      <a:pt x="8333" y="18444"/>
                    </a:lnTo>
                    <a:lnTo>
                      <a:pt x="17234" y="18444"/>
                    </a:lnTo>
                    <a:lnTo>
                      <a:pt x="18184" y="21039"/>
                    </a:lnTo>
                    <a:cubicBezTo>
                      <a:pt x="18364" y="21362"/>
                      <a:pt x="18828" y="21600"/>
                      <a:pt x="19351" y="21600"/>
                    </a:cubicBezTo>
                    <a:cubicBezTo>
                      <a:pt x="19513" y="21600"/>
                      <a:pt x="19679" y="21578"/>
                      <a:pt x="19845" y="21529"/>
                    </a:cubicBezTo>
                    <a:cubicBezTo>
                      <a:pt x="20557" y="21460"/>
                      <a:pt x="21031" y="21039"/>
                      <a:pt x="20677" y="20547"/>
                    </a:cubicBezTo>
                    <a:lnTo>
                      <a:pt x="18541" y="15147"/>
                    </a:lnTo>
                    <a:cubicBezTo>
                      <a:pt x="20319" y="14726"/>
                      <a:pt x="21152" y="13676"/>
                      <a:pt x="20794" y="12554"/>
                    </a:cubicBezTo>
                    <a:lnTo>
                      <a:pt x="18067" y="6382"/>
                    </a:lnTo>
                    <a:cubicBezTo>
                      <a:pt x="17946" y="5892"/>
                      <a:pt x="17472" y="5540"/>
                      <a:pt x="16760" y="5191"/>
                    </a:cubicBezTo>
                    <a:cubicBezTo>
                      <a:pt x="17592" y="4630"/>
                      <a:pt x="18067" y="3857"/>
                      <a:pt x="18067" y="3016"/>
                    </a:cubicBezTo>
                    <a:cubicBezTo>
                      <a:pt x="18067" y="1402"/>
                      <a:pt x="15690" y="0"/>
                      <a:pt x="128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57" name="Google Shape;657;p39"/>
              <p:cNvSpPr/>
              <p:nvPr/>
            </p:nvSpPr>
            <p:spPr>
              <a:xfrm>
                <a:off x="96957" y="-2"/>
                <a:ext cx="136366" cy="1173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000" y="3238"/>
                    </a:moveTo>
                    <a:cubicBezTo>
                      <a:pt x="17840" y="3238"/>
                      <a:pt x="18676" y="4051"/>
                      <a:pt x="18676" y="5022"/>
                    </a:cubicBezTo>
                    <a:lnTo>
                      <a:pt x="18676" y="8908"/>
                    </a:lnTo>
                    <a:cubicBezTo>
                      <a:pt x="18676" y="9880"/>
                      <a:pt x="17840" y="10851"/>
                      <a:pt x="17000" y="10851"/>
                    </a:cubicBezTo>
                    <a:cubicBezTo>
                      <a:pt x="16164" y="11011"/>
                      <a:pt x="15469" y="11823"/>
                      <a:pt x="15469" y="12630"/>
                    </a:cubicBezTo>
                    <a:lnTo>
                      <a:pt x="15469" y="15385"/>
                    </a:lnTo>
                    <a:lnTo>
                      <a:pt x="11846" y="11335"/>
                    </a:lnTo>
                    <a:cubicBezTo>
                      <a:pt x="11426" y="11011"/>
                      <a:pt x="11147" y="10851"/>
                      <a:pt x="10731" y="10851"/>
                    </a:cubicBezTo>
                    <a:lnTo>
                      <a:pt x="4459" y="10851"/>
                    </a:lnTo>
                    <a:cubicBezTo>
                      <a:pt x="3623" y="10851"/>
                      <a:pt x="2924" y="9880"/>
                      <a:pt x="2924" y="8908"/>
                    </a:cubicBezTo>
                    <a:lnTo>
                      <a:pt x="2924" y="5022"/>
                    </a:lnTo>
                    <a:cubicBezTo>
                      <a:pt x="2924" y="4051"/>
                      <a:pt x="3623" y="3238"/>
                      <a:pt x="4459" y="3238"/>
                    </a:cubicBezTo>
                    <a:close/>
                    <a:moveTo>
                      <a:pt x="4459" y="0"/>
                    </a:moveTo>
                    <a:cubicBezTo>
                      <a:pt x="1951" y="0"/>
                      <a:pt x="0" y="2431"/>
                      <a:pt x="0" y="5346"/>
                    </a:cubicBezTo>
                    <a:lnTo>
                      <a:pt x="0" y="9068"/>
                    </a:lnTo>
                    <a:cubicBezTo>
                      <a:pt x="0" y="12147"/>
                      <a:pt x="2088" y="14414"/>
                      <a:pt x="4459" y="14414"/>
                    </a:cubicBezTo>
                    <a:lnTo>
                      <a:pt x="10033" y="14414"/>
                    </a:lnTo>
                    <a:lnTo>
                      <a:pt x="15885" y="21055"/>
                    </a:lnTo>
                    <a:cubicBezTo>
                      <a:pt x="16199" y="21415"/>
                      <a:pt x="16672" y="21600"/>
                      <a:pt x="17123" y="21600"/>
                    </a:cubicBezTo>
                    <a:cubicBezTo>
                      <a:pt x="17274" y="21600"/>
                      <a:pt x="17420" y="21579"/>
                      <a:pt x="17557" y="21538"/>
                    </a:cubicBezTo>
                    <a:cubicBezTo>
                      <a:pt x="18119" y="21379"/>
                      <a:pt x="18397" y="20567"/>
                      <a:pt x="18397" y="19919"/>
                    </a:cubicBezTo>
                    <a:lnTo>
                      <a:pt x="18397" y="14249"/>
                    </a:lnTo>
                    <a:cubicBezTo>
                      <a:pt x="20207" y="13442"/>
                      <a:pt x="21600" y="11499"/>
                      <a:pt x="21600" y="9068"/>
                    </a:cubicBezTo>
                    <a:lnTo>
                      <a:pt x="21600" y="5346"/>
                    </a:lnTo>
                    <a:cubicBezTo>
                      <a:pt x="21600" y="2267"/>
                      <a:pt x="19512" y="0"/>
                      <a:pt x="17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</p:grpSp>
      </p:grpSp>
      <p:grpSp>
        <p:nvGrpSpPr>
          <p:cNvPr id="1167" name="Google Shape;658;p39"/>
          <p:cNvGrpSpPr/>
          <p:nvPr/>
        </p:nvGrpSpPr>
        <p:grpSpPr>
          <a:xfrm>
            <a:off x="7070048" y="4668410"/>
            <a:ext cx="1064421" cy="1064420"/>
            <a:chOff x="-1" y="-1"/>
            <a:chExt cx="798314" cy="798314"/>
          </a:xfrm>
        </p:grpSpPr>
        <p:sp>
          <p:nvSpPr>
            <p:cNvPr id="1160" name="Google Shape;634;p39"/>
            <p:cNvSpPr/>
            <p:nvPr/>
          </p:nvSpPr>
          <p:spPr>
            <a:xfrm>
              <a:off x="-2" y="-2"/>
              <a:ext cx="798316" cy="798316"/>
            </a:xfrm>
            <a:prstGeom prst="ellipse">
              <a:avLst/>
            </a:prstGeom>
            <a:solidFill>
              <a:srgbClr val="0C3ED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200"/>
              </a:pPr>
              <a:endParaRPr sz="1600"/>
            </a:p>
          </p:txBody>
        </p:sp>
        <p:grpSp>
          <p:nvGrpSpPr>
            <p:cNvPr id="1166" name="Google Shape;1081;p56"/>
            <p:cNvGrpSpPr/>
            <p:nvPr/>
          </p:nvGrpSpPr>
          <p:grpSpPr>
            <a:xfrm>
              <a:off x="272275" y="234175"/>
              <a:ext cx="329957" cy="329957"/>
              <a:chOff x="0" y="0"/>
              <a:chExt cx="329955" cy="329955"/>
            </a:xfrm>
          </p:grpSpPr>
          <p:sp>
            <p:nvSpPr>
              <p:cNvPr id="1161" name="Google Shape;1082;p56"/>
              <p:cNvSpPr/>
              <p:nvPr/>
            </p:nvSpPr>
            <p:spPr>
              <a:xfrm>
                <a:off x="233155" y="195316"/>
                <a:ext cx="20255" cy="202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62" y="0"/>
                    </a:moveTo>
                    <a:cubicBezTo>
                      <a:pt x="4707" y="0"/>
                      <a:pt x="0" y="4707"/>
                      <a:pt x="0" y="10338"/>
                    </a:cubicBezTo>
                    <a:cubicBezTo>
                      <a:pt x="0" y="16922"/>
                      <a:pt x="4707" y="21600"/>
                      <a:pt x="11262" y="21600"/>
                    </a:cubicBezTo>
                    <a:cubicBezTo>
                      <a:pt x="16893" y="21600"/>
                      <a:pt x="21600" y="16922"/>
                      <a:pt x="21600" y="10338"/>
                    </a:cubicBezTo>
                    <a:cubicBezTo>
                      <a:pt x="21600" y="4707"/>
                      <a:pt x="16893" y="0"/>
                      <a:pt x="112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62" name="Google Shape;1083;p56"/>
              <p:cNvSpPr/>
              <p:nvPr/>
            </p:nvSpPr>
            <p:spPr>
              <a:xfrm>
                <a:off x="-1" y="-1"/>
                <a:ext cx="329956" cy="329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342" y="1325"/>
                    </a:moveTo>
                    <a:cubicBezTo>
                      <a:pt x="14112" y="1671"/>
                      <a:pt x="13997" y="2132"/>
                      <a:pt x="13997" y="2651"/>
                    </a:cubicBezTo>
                    <a:cubicBezTo>
                      <a:pt x="13997" y="3053"/>
                      <a:pt x="14112" y="3514"/>
                      <a:pt x="14342" y="3918"/>
                    </a:cubicBezTo>
                    <a:lnTo>
                      <a:pt x="2536" y="3918"/>
                    </a:lnTo>
                    <a:cubicBezTo>
                      <a:pt x="1845" y="3918"/>
                      <a:pt x="1269" y="3342"/>
                      <a:pt x="1269" y="2651"/>
                    </a:cubicBezTo>
                    <a:cubicBezTo>
                      <a:pt x="1269" y="1901"/>
                      <a:pt x="1845" y="1325"/>
                      <a:pt x="2536" y="1325"/>
                    </a:cubicBezTo>
                    <a:close/>
                    <a:moveTo>
                      <a:pt x="11174" y="12786"/>
                    </a:moveTo>
                    <a:cubicBezTo>
                      <a:pt x="10887" y="13132"/>
                      <a:pt x="10656" y="13594"/>
                      <a:pt x="10541" y="14112"/>
                    </a:cubicBezTo>
                    <a:lnTo>
                      <a:pt x="6336" y="14112"/>
                    </a:lnTo>
                    <a:lnTo>
                      <a:pt x="6336" y="12786"/>
                    </a:lnTo>
                    <a:close/>
                    <a:moveTo>
                      <a:pt x="1269" y="4896"/>
                    </a:moveTo>
                    <a:cubicBezTo>
                      <a:pt x="1614" y="5070"/>
                      <a:pt x="2016" y="5241"/>
                      <a:pt x="2536" y="5241"/>
                    </a:cubicBezTo>
                    <a:lnTo>
                      <a:pt x="2536" y="19123"/>
                    </a:lnTo>
                    <a:cubicBezTo>
                      <a:pt x="1845" y="19123"/>
                      <a:pt x="1269" y="18547"/>
                      <a:pt x="1269" y="17856"/>
                    </a:cubicBezTo>
                    <a:lnTo>
                      <a:pt x="1269" y="4896"/>
                    </a:lnTo>
                    <a:close/>
                    <a:moveTo>
                      <a:pt x="15322" y="5185"/>
                    </a:moveTo>
                    <a:lnTo>
                      <a:pt x="15322" y="10252"/>
                    </a:lnTo>
                    <a:cubicBezTo>
                      <a:pt x="14285" y="10426"/>
                      <a:pt x="13249" y="10828"/>
                      <a:pt x="12384" y="11519"/>
                    </a:cubicBezTo>
                    <a:lnTo>
                      <a:pt x="5761" y="11519"/>
                    </a:lnTo>
                    <a:cubicBezTo>
                      <a:pt x="5415" y="11519"/>
                      <a:pt x="5126" y="11808"/>
                      <a:pt x="5126" y="12154"/>
                    </a:cubicBezTo>
                    <a:lnTo>
                      <a:pt x="5126" y="14688"/>
                    </a:lnTo>
                    <a:cubicBezTo>
                      <a:pt x="5126" y="15033"/>
                      <a:pt x="5415" y="15322"/>
                      <a:pt x="5761" y="15322"/>
                    </a:cubicBezTo>
                    <a:lnTo>
                      <a:pt x="10311" y="15322"/>
                    </a:lnTo>
                    <a:lnTo>
                      <a:pt x="10311" y="15955"/>
                    </a:lnTo>
                    <a:cubicBezTo>
                      <a:pt x="10311" y="17106"/>
                      <a:pt x="10656" y="18201"/>
                      <a:pt x="11232" y="19181"/>
                    </a:cubicBezTo>
                    <a:lnTo>
                      <a:pt x="3803" y="19181"/>
                    </a:lnTo>
                    <a:lnTo>
                      <a:pt x="3803" y="5185"/>
                    </a:lnTo>
                    <a:close/>
                    <a:moveTo>
                      <a:pt x="15955" y="11519"/>
                    </a:moveTo>
                    <a:cubicBezTo>
                      <a:pt x="18373" y="11519"/>
                      <a:pt x="20390" y="13536"/>
                      <a:pt x="20390" y="15955"/>
                    </a:cubicBezTo>
                    <a:cubicBezTo>
                      <a:pt x="20390" y="18432"/>
                      <a:pt x="18373" y="20505"/>
                      <a:pt x="15955" y="20505"/>
                    </a:cubicBezTo>
                    <a:cubicBezTo>
                      <a:pt x="13479" y="20505"/>
                      <a:pt x="11463" y="18488"/>
                      <a:pt x="11463" y="15955"/>
                    </a:cubicBezTo>
                    <a:cubicBezTo>
                      <a:pt x="11463" y="13479"/>
                      <a:pt x="13479" y="11519"/>
                      <a:pt x="15955" y="11519"/>
                    </a:cubicBezTo>
                    <a:close/>
                    <a:moveTo>
                      <a:pt x="2536" y="0"/>
                    </a:moveTo>
                    <a:cubicBezTo>
                      <a:pt x="1152" y="0"/>
                      <a:pt x="0" y="1152"/>
                      <a:pt x="0" y="2477"/>
                    </a:cubicBezTo>
                    <a:lnTo>
                      <a:pt x="0" y="17741"/>
                    </a:lnTo>
                    <a:cubicBezTo>
                      <a:pt x="0" y="19123"/>
                      <a:pt x="1152" y="20275"/>
                      <a:pt x="2536" y="20275"/>
                    </a:cubicBezTo>
                    <a:lnTo>
                      <a:pt x="12326" y="20275"/>
                    </a:lnTo>
                    <a:cubicBezTo>
                      <a:pt x="13364" y="21139"/>
                      <a:pt x="14631" y="21600"/>
                      <a:pt x="15955" y="21600"/>
                    </a:cubicBezTo>
                    <a:cubicBezTo>
                      <a:pt x="19123" y="21600"/>
                      <a:pt x="21600" y="18892"/>
                      <a:pt x="21600" y="15839"/>
                    </a:cubicBezTo>
                    <a:cubicBezTo>
                      <a:pt x="21600" y="13017"/>
                      <a:pt x="19412" y="10656"/>
                      <a:pt x="16589" y="10252"/>
                    </a:cubicBezTo>
                    <a:lnTo>
                      <a:pt x="16589" y="4494"/>
                    </a:lnTo>
                    <a:cubicBezTo>
                      <a:pt x="16589" y="4148"/>
                      <a:pt x="16530" y="3918"/>
                      <a:pt x="16128" y="3803"/>
                    </a:cubicBezTo>
                    <a:cubicBezTo>
                      <a:pt x="15609" y="3629"/>
                      <a:pt x="15264" y="3168"/>
                      <a:pt x="15264" y="2592"/>
                    </a:cubicBezTo>
                    <a:cubicBezTo>
                      <a:pt x="15264" y="2075"/>
                      <a:pt x="15609" y="1556"/>
                      <a:pt x="16128" y="1325"/>
                    </a:cubicBezTo>
                    <a:cubicBezTo>
                      <a:pt x="16415" y="1269"/>
                      <a:pt x="16589" y="980"/>
                      <a:pt x="16589" y="750"/>
                    </a:cubicBezTo>
                    <a:lnTo>
                      <a:pt x="16589" y="634"/>
                    </a:lnTo>
                    <a:cubicBezTo>
                      <a:pt x="16589" y="289"/>
                      <a:pt x="16300" y="0"/>
                      <a:pt x="159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FFFFFF"/>
                    </a:solidFill>
                  </a:defRPr>
                </a:pPr>
                <a:endParaRPr sz="1600"/>
              </a:p>
            </p:txBody>
          </p:sp>
          <p:sp>
            <p:nvSpPr>
              <p:cNvPr id="1163" name="Google Shape;1084;p56"/>
              <p:cNvSpPr/>
              <p:nvPr/>
            </p:nvSpPr>
            <p:spPr>
              <a:xfrm>
                <a:off x="233155" y="224358"/>
                <a:ext cx="20255" cy="686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62" y="0"/>
                    </a:moveTo>
                    <a:cubicBezTo>
                      <a:pt x="4707" y="0"/>
                      <a:pt x="0" y="1388"/>
                      <a:pt x="0" y="3049"/>
                    </a:cubicBezTo>
                    <a:lnTo>
                      <a:pt x="0" y="18551"/>
                    </a:lnTo>
                    <a:cubicBezTo>
                      <a:pt x="0" y="20212"/>
                      <a:pt x="4707" y="21600"/>
                      <a:pt x="11262" y="21600"/>
                    </a:cubicBezTo>
                    <a:cubicBezTo>
                      <a:pt x="16893" y="21600"/>
                      <a:pt x="21600" y="20212"/>
                      <a:pt x="21600" y="18551"/>
                    </a:cubicBezTo>
                    <a:lnTo>
                      <a:pt x="21600" y="3049"/>
                    </a:lnTo>
                    <a:cubicBezTo>
                      <a:pt x="21600" y="1388"/>
                      <a:pt x="16893" y="0"/>
                      <a:pt x="112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64" name="Google Shape;1085;p56"/>
              <p:cNvSpPr/>
              <p:nvPr/>
            </p:nvSpPr>
            <p:spPr>
              <a:xfrm>
                <a:off x="77441" y="97658"/>
                <a:ext cx="137263" cy="193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21" y="0"/>
                    </a:moveTo>
                    <a:cubicBezTo>
                      <a:pt x="690" y="0"/>
                      <a:pt x="0" y="4918"/>
                      <a:pt x="0" y="10800"/>
                    </a:cubicBezTo>
                    <a:cubicBezTo>
                      <a:pt x="0" y="18643"/>
                      <a:pt x="690" y="21600"/>
                      <a:pt x="1521" y="21600"/>
                    </a:cubicBezTo>
                    <a:lnTo>
                      <a:pt x="20075" y="21600"/>
                    </a:lnTo>
                    <a:cubicBezTo>
                      <a:pt x="20906" y="21600"/>
                      <a:pt x="21600" y="16682"/>
                      <a:pt x="21600" y="10800"/>
                    </a:cubicBezTo>
                    <a:cubicBezTo>
                      <a:pt x="21600" y="4918"/>
                      <a:pt x="20906" y="0"/>
                      <a:pt x="200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  <p:sp>
            <p:nvSpPr>
              <p:cNvPr id="1165" name="Google Shape;1086;p56"/>
              <p:cNvSpPr/>
              <p:nvPr/>
            </p:nvSpPr>
            <p:spPr>
              <a:xfrm>
                <a:off x="77441" y="137256"/>
                <a:ext cx="137263" cy="193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21" y="0"/>
                    </a:moveTo>
                    <a:cubicBezTo>
                      <a:pt x="690" y="0"/>
                      <a:pt x="0" y="4925"/>
                      <a:pt x="0" y="10816"/>
                    </a:cubicBezTo>
                    <a:cubicBezTo>
                      <a:pt x="0" y="16706"/>
                      <a:pt x="690" y="21600"/>
                      <a:pt x="1521" y="21600"/>
                    </a:cubicBezTo>
                    <a:lnTo>
                      <a:pt x="20075" y="21600"/>
                    </a:lnTo>
                    <a:cubicBezTo>
                      <a:pt x="20906" y="21600"/>
                      <a:pt x="21600" y="16706"/>
                      <a:pt x="21600" y="10816"/>
                    </a:cubicBezTo>
                    <a:cubicBezTo>
                      <a:pt x="21600" y="4925"/>
                      <a:pt x="20906" y="0"/>
                      <a:pt x="200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1200">
                    <a:solidFill>
                      <a:srgbClr val="008CBE"/>
                    </a:solidFill>
                  </a:defRPr>
                </a:pPr>
                <a:endParaRPr sz="1600"/>
              </a:p>
            </p:txBody>
          </p:sp>
        </p:grpSp>
      </p:grpSp>
      <p:sp>
        <p:nvSpPr>
          <p:cNvPr id="1168" name="Google Shape;660;p39"/>
          <p:cNvSpPr/>
          <p:nvPr/>
        </p:nvSpPr>
        <p:spPr>
          <a:xfrm>
            <a:off x="4123354" y="4668518"/>
            <a:ext cx="1064412" cy="1064412"/>
          </a:xfrm>
          <a:prstGeom prst="ellipse">
            <a:avLst/>
          </a:prstGeom>
          <a:solidFill>
            <a:srgbClr val="0C3ED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2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1169" name="Google Shape;637;p39"/>
          <p:cNvSpPr txBox="1"/>
          <p:nvPr/>
        </p:nvSpPr>
        <p:spPr>
          <a:xfrm>
            <a:off x="4609267" y="6167463"/>
            <a:ext cx="3038008" cy="738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895" tIns="121895" rIns="121895" bIns="121895">
            <a:spAutoFit/>
          </a:bodyPr>
          <a:lstStyle>
            <a:lvl1pPr algn="ctr">
              <a:defRPr sz="1200">
                <a:solidFill>
                  <a:srgbClr val="008CBD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sz="1600">
                <a:solidFill>
                  <a:srgbClr val="00B0F0"/>
                </a:solidFill>
              </a:rPr>
              <a:t>Evidence-based decision making</a:t>
            </a:r>
          </a:p>
        </p:txBody>
      </p:sp>
      <p:sp>
        <p:nvSpPr>
          <p:cNvPr id="1170" name="Google Shape;1075;p56"/>
          <p:cNvSpPr/>
          <p:nvPr/>
        </p:nvSpPr>
        <p:spPr>
          <a:xfrm>
            <a:off x="4435754" y="4981874"/>
            <a:ext cx="439607" cy="441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4" h="21600" extrusionOk="0">
                <a:moveTo>
                  <a:pt x="6457" y="4825"/>
                </a:moveTo>
                <a:lnTo>
                  <a:pt x="6457" y="6491"/>
                </a:lnTo>
                <a:lnTo>
                  <a:pt x="4743" y="6491"/>
                </a:lnTo>
                <a:lnTo>
                  <a:pt x="6457" y="4825"/>
                </a:lnTo>
                <a:close/>
                <a:moveTo>
                  <a:pt x="12000" y="7697"/>
                </a:moveTo>
                <a:cubicBezTo>
                  <a:pt x="14457" y="7811"/>
                  <a:pt x="16458" y="9708"/>
                  <a:pt x="16458" y="12178"/>
                </a:cubicBezTo>
                <a:cubicBezTo>
                  <a:pt x="16458" y="14591"/>
                  <a:pt x="14457" y="16602"/>
                  <a:pt x="12000" y="16602"/>
                </a:cubicBezTo>
                <a:cubicBezTo>
                  <a:pt x="9600" y="16602"/>
                  <a:pt x="7600" y="14591"/>
                  <a:pt x="7600" y="12178"/>
                </a:cubicBezTo>
                <a:cubicBezTo>
                  <a:pt x="7600" y="9708"/>
                  <a:pt x="9600" y="7697"/>
                  <a:pt x="12000" y="7697"/>
                </a:cubicBezTo>
                <a:close/>
                <a:moveTo>
                  <a:pt x="13942" y="1378"/>
                </a:moveTo>
                <a:lnTo>
                  <a:pt x="13942" y="2757"/>
                </a:lnTo>
                <a:lnTo>
                  <a:pt x="7028" y="2757"/>
                </a:lnTo>
                <a:cubicBezTo>
                  <a:pt x="6858" y="2757"/>
                  <a:pt x="6629" y="2814"/>
                  <a:pt x="6571" y="2987"/>
                </a:cubicBezTo>
                <a:lnTo>
                  <a:pt x="2742" y="6778"/>
                </a:lnTo>
                <a:cubicBezTo>
                  <a:pt x="2572" y="6951"/>
                  <a:pt x="2514" y="7066"/>
                  <a:pt x="2514" y="7181"/>
                </a:cubicBezTo>
                <a:lnTo>
                  <a:pt x="2514" y="17981"/>
                </a:lnTo>
                <a:lnTo>
                  <a:pt x="1201" y="17981"/>
                </a:lnTo>
                <a:lnTo>
                  <a:pt x="1201" y="1378"/>
                </a:lnTo>
                <a:close/>
                <a:moveTo>
                  <a:pt x="15199" y="3964"/>
                </a:moveTo>
                <a:lnTo>
                  <a:pt x="15199" y="7525"/>
                </a:lnTo>
                <a:cubicBezTo>
                  <a:pt x="14285" y="6951"/>
                  <a:pt x="13201" y="6548"/>
                  <a:pt x="12058" y="6548"/>
                </a:cubicBezTo>
                <a:cubicBezTo>
                  <a:pt x="8915" y="6548"/>
                  <a:pt x="6457" y="9133"/>
                  <a:pt x="6457" y="12235"/>
                </a:cubicBezTo>
                <a:cubicBezTo>
                  <a:pt x="6457" y="15395"/>
                  <a:pt x="8971" y="17922"/>
                  <a:pt x="12058" y="17922"/>
                </a:cubicBezTo>
                <a:cubicBezTo>
                  <a:pt x="12914" y="17922"/>
                  <a:pt x="13772" y="17692"/>
                  <a:pt x="14514" y="17348"/>
                </a:cubicBezTo>
                <a:lnTo>
                  <a:pt x="15199" y="18037"/>
                </a:lnTo>
                <a:lnTo>
                  <a:pt x="15199" y="19129"/>
                </a:lnTo>
                <a:lnTo>
                  <a:pt x="3771" y="19129"/>
                </a:lnTo>
                <a:lnTo>
                  <a:pt x="3771" y="7811"/>
                </a:lnTo>
                <a:lnTo>
                  <a:pt x="7028" y="7811"/>
                </a:lnTo>
                <a:cubicBezTo>
                  <a:pt x="7371" y="7811"/>
                  <a:pt x="7658" y="7525"/>
                  <a:pt x="7658" y="7122"/>
                </a:cubicBezTo>
                <a:lnTo>
                  <a:pt x="7658" y="3964"/>
                </a:lnTo>
                <a:close/>
                <a:moveTo>
                  <a:pt x="16458" y="15740"/>
                </a:moveTo>
                <a:lnTo>
                  <a:pt x="20000" y="19359"/>
                </a:lnTo>
                <a:cubicBezTo>
                  <a:pt x="20229" y="19589"/>
                  <a:pt x="20229" y="19990"/>
                  <a:pt x="20000" y="20220"/>
                </a:cubicBezTo>
                <a:cubicBezTo>
                  <a:pt x="19886" y="20335"/>
                  <a:pt x="19728" y="20393"/>
                  <a:pt x="19572" y="20393"/>
                </a:cubicBezTo>
                <a:cubicBezTo>
                  <a:pt x="19414" y="20393"/>
                  <a:pt x="19257" y="20335"/>
                  <a:pt x="19142" y="20220"/>
                </a:cubicBezTo>
                <a:lnTo>
                  <a:pt x="15600" y="16602"/>
                </a:lnTo>
                <a:cubicBezTo>
                  <a:pt x="15943" y="16429"/>
                  <a:pt x="16229" y="16028"/>
                  <a:pt x="16458" y="15740"/>
                </a:cubicBezTo>
                <a:close/>
                <a:moveTo>
                  <a:pt x="629" y="0"/>
                </a:moveTo>
                <a:cubicBezTo>
                  <a:pt x="287" y="0"/>
                  <a:pt x="0" y="345"/>
                  <a:pt x="0" y="689"/>
                </a:cubicBezTo>
                <a:lnTo>
                  <a:pt x="0" y="18497"/>
                </a:lnTo>
                <a:cubicBezTo>
                  <a:pt x="0" y="18841"/>
                  <a:pt x="287" y="19129"/>
                  <a:pt x="629" y="19129"/>
                </a:cubicBezTo>
                <a:lnTo>
                  <a:pt x="2514" y="19129"/>
                </a:lnTo>
                <a:lnTo>
                  <a:pt x="2514" y="19760"/>
                </a:lnTo>
                <a:cubicBezTo>
                  <a:pt x="2514" y="20163"/>
                  <a:pt x="2800" y="20449"/>
                  <a:pt x="3143" y="20449"/>
                </a:cubicBezTo>
                <a:lnTo>
                  <a:pt x="15771" y="20449"/>
                </a:lnTo>
                <a:cubicBezTo>
                  <a:pt x="16171" y="20449"/>
                  <a:pt x="16458" y="20163"/>
                  <a:pt x="16458" y="19760"/>
                </a:cubicBezTo>
                <a:lnTo>
                  <a:pt x="16458" y="19301"/>
                </a:lnTo>
                <a:lnTo>
                  <a:pt x="18228" y="21082"/>
                </a:lnTo>
                <a:cubicBezTo>
                  <a:pt x="18571" y="21427"/>
                  <a:pt x="19057" y="21600"/>
                  <a:pt x="19543" y="21600"/>
                </a:cubicBezTo>
                <a:cubicBezTo>
                  <a:pt x="20029" y="21600"/>
                  <a:pt x="20514" y="21427"/>
                  <a:pt x="20856" y="21082"/>
                </a:cubicBezTo>
                <a:cubicBezTo>
                  <a:pt x="21600" y="20335"/>
                  <a:pt x="21600" y="19129"/>
                  <a:pt x="20856" y="18440"/>
                </a:cubicBezTo>
                <a:lnTo>
                  <a:pt x="17086" y="14591"/>
                </a:lnTo>
                <a:cubicBezTo>
                  <a:pt x="17428" y="13902"/>
                  <a:pt x="17657" y="13039"/>
                  <a:pt x="17657" y="12178"/>
                </a:cubicBezTo>
                <a:cubicBezTo>
                  <a:pt x="17657" y="10800"/>
                  <a:pt x="17144" y="9593"/>
                  <a:pt x="16344" y="8559"/>
                </a:cubicBezTo>
                <a:lnTo>
                  <a:pt x="16344" y="3331"/>
                </a:lnTo>
                <a:cubicBezTo>
                  <a:pt x="16344" y="2987"/>
                  <a:pt x="16057" y="2699"/>
                  <a:pt x="15714" y="2699"/>
                </a:cubicBezTo>
                <a:lnTo>
                  <a:pt x="15085" y="2699"/>
                </a:lnTo>
                <a:lnTo>
                  <a:pt x="15085" y="689"/>
                </a:lnTo>
                <a:cubicBezTo>
                  <a:pt x="15085" y="345"/>
                  <a:pt x="14800" y="0"/>
                  <a:pt x="14457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200">
                <a:solidFill>
                  <a:srgbClr val="008CBE"/>
                </a:solidFill>
              </a:defRPr>
            </a:pPr>
            <a:endParaRPr sz="1600"/>
          </a:p>
        </p:txBody>
      </p:sp>
      <p:sp>
        <p:nvSpPr>
          <p:cNvPr id="1171" name="Google Shape;627;p39"/>
          <p:cNvSpPr/>
          <p:nvPr/>
        </p:nvSpPr>
        <p:spPr>
          <a:xfrm>
            <a:off x="6128823" y="5081221"/>
            <a:ext cx="5" cy="1159489"/>
          </a:xfrm>
          <a:prstGeom prst="line">
            <a:avLst/>
          </a:prstGeom>
          <a:ln w="12700">
            <a:solidFill>
              <a:schemeClr val="accent2"/>
            </a:solidFill>
            <a:custDash>
              <a:ds d="100000" sp="200000"/>
            </a:custDash>
            <a:tailEnd type="triangle"/>
          </a:ln>
        </p:spPr>
        <p:txBody>
          <a:bodyPr lIns="60957" tIns="60957" rIns="60957" bIns="60957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600"/>
          </a:p>
        </p:txBody>
      </p:sp>
      <p:sp>
        <p:nvSpPr>
          <p:cNvPr id="1172" name="Google Shape;628;p39"/>
          <p:cNvSpPr/>
          <p:nvPr/>
        </p:nvSpPr>
        <p:spPr>
          <a:xfrm>
            <a:off x="7029281" y="4677346"/>
            <a:ext cx="1145879" cy="1107436"/>
          </a:xfrm>
          <a:prstGeom prst="ellipse">
            <a:avLst/>
          </a:prstGeom>
          <a:solidFill>
            <a:srgbClr val="64BCDB">
              <a:alpha val="431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200"/>
            </a:pPr>
            <a:endParaRPr sz="1600"/>
          </a:p>
        </p:txBody>
      </p:sp>
      <p:sp>
        <p:nvSpPr>
          <p:cNvPr id="1173" name="Google Shape;628;p39"/>
          <p:cNvSpPr/>
          <p:nvPr/>
        </p:nvSpPr>
        <p:spPr>
          <a:xfrm>
            <a:off x="4073979" y="4645985"/>
            <a:ext cx="1145879" cy="1107436"/>
          </a:xfrm>
          <a:prstGeom prst="ellipse">
            <a:avLst/>
          </a:prstGeom>
          <a:solidFill>
            <a:srgbClr val="64BCDB">
              <a:alpha val="431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200"/>
            </a:pPr>
            <a:endParaRPr sz="1600"/>
          </a:p>
        </p:txBody>
      </p:sp>
      <p:sp>
        <p:nvSpPr>
          <p:cNvPr id="1174" name="Google Shape;628;p39"/>
          <p:cNvSpPr/>
          <p:nvPr/>
        </p:nvSpPr>
        <p:spPr>
          <a:xfrm>
            <a:off x="7022721" y="2468379"/>
            <a:ext cx="1145879" cy="1107436"/>
          </a:xfrm>
          <a:prstGeom prst="ellipse">
            <a:avLst/>
          </a:prstGeom>
          <a:solidFill>
            <a:srgbClr val="64BCDB">
              <a:alpha val="431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200"/>
            </a:pPr>
            <a:endParaRPr sz="1600"/>
          </a:p>
        </p:txBody>
      </p:sp>
      <p:sp>
        <p:nvSpPr>
          <p:cNvPr id="1175" name="Google Shape;628;p39"/>
          <p:cNvSpPr/>
          <p:nvPr/>
        </p:nvSpPr>
        <p:spPr>
          <a:xfrm>
            <a:off x="4062413" y="2468379"/>
            <a:ext cx="1145879" cy="1107436"/>
          </a:xfrm>
          <a:prstGeom prst="ellipse">
            <a:avLst/>
          </a:prstGeom>
          <a:solidFill>
            <a:srgbClr val="64BCDB">
              <a:alpha val="4313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200"/>
            </a:pPr>
            <a:endParaRPr sz="1600"/>
          </a:p>
        </p:txBody>
      </p:sp>
      <p:sp>
        <p:nvSpPr>
          <p:cNvPr id="1176" name="Google Shape;734;p42"/>
          <p:cNvSpPr txBox="1"/>
          <p:nvPr/>
        </p:nvSpPr>
        <p:spPr>
          <a:xfrm>
            <a:off x="362041" y="245142"/>
            <a:ext cx="5860959" cy="123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21864" tIns="121864" rIns="121864" bIns="121864">
            <a:spAutoFit/>
          </a:bodyPr>
          <a:lstStyle/>
          <a:p>
            <a:pPr>
              <a:defRPr sz="16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lang="pt-BR" sz="2133">
                <a:solidFill>
                  <a:schemeClr val="bg1"/>
                </a:solidFill>
              </a:rPr>
              <a:t>Example:</a:t>
            </a:r>
            <a:endParaRPr sz="2133">
              <a:solidFill>
                <a:schemeClr val="bg1"/>
              </a:solidFill>
            </a:endParaRPr>
          </a:p>
          <a:p>
            <a:pPr>
              <a:defRPr sz="1600" b="1">
                <a:solidFill>
                  <a:srgbClr val="073763"/>
                </a:solidFill>
                <a:latin typeface="Montserrat"/>
                <a:ea typeface="Montserrat"/>
                <a:cs typeface="Montserrat"/>
                <a:sym typeface="Montserrat"/>
              </a:defRPr>
            </a:pPr>
            <a:r>
              <a:rPr sz="2133">
                <a:solidFill>
                  <a:schemeClr val="bg1"/>
                </a:solidFill>
              </a:rPr>
              <a:t>Development of an M&amp;E Ecosystem in Mozambique</a:t>
            </a:r>
          </a:p>
        </p:txBody>
      </p:sp>
      <p:sp>
        <p:nvSpPr>
          <p:cNvPr id="1177" name="Google Shape;735;p42"/>
          <p:cNvSpPr/>
          <p:nvPr/>
        </p:nvSpPr>
        <p:spPr>
          <a:xfrm>
            <a:off x="444090" y="1483312"/>
            <a:ext cx="1015124" cy="1"/>
          </a:xfrm>
          <a:prstGeom prst="line">
            <a:avLst/>
          </a:prstGeom>
          <a:ln w="12700">
            <a:solidFill>
              <a:srgbClr val="FDA739"/>
            </a:solidFill>
          </a:ln>
        </p:spPr>
        <p:txBody>
          <a:bodyPr lIns="60957" tIns="60957" rIns="60957" bIns="60957"/>
          <a:lstStyle/>
          <a:p>
            <a:pPr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sz="1600"/>
          </a:p>
        </p:txBody>
      </p:sp>
      <p:sp>
        <p:nvSpPr>
          <p:cNvPr id="1178" name="National M&amp;E System"/>
          <p:cNvSpPr txBox="1"/>
          <p:nvPr/>
        </p:nvSpPr>
        <p:spPr>
          <a:xfrm>
            <a:off x="3951873" y="1199989"/>
            <a:ext cx="410340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200" b="1">
                <a:solidFill>
                  <a:srgbClr val="0C3ED7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</a:lstStyle>
          <a:p>
            <a:r>
              <a:rPr lang="pt-BR" sz="1600">
                <a:solidFill>
                  <a:schemeClr val="bg2">
                    <a:lumMod val="20000"/>
                    <a:lumOff val="80000"/>
                  </a:schemeClr>
                </a:solidFill>
              </a:rPr>
              <a:t>MESA </a:t>
            </a:r>
            <a:r>
              <a:rPr lang="pt-BR" sz="1600" err="1">
                <a:solidFill>
                  <a:schemeClr val="bg2">
                    <a:lumMod val="20000"/>
                    <a:lumOff val="80000"/>
                  </a:schemeClr>
                </a:solidFill>
              </a:rPr>
              <a:t>informed</a:t>
            </a:r>
            <a:r>
              <a:rPr lang="pt-BR" sz="160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pt-BR" sz="1600" err="1">
                <a:solidFill>
                  <a:schemeClr val="bg2">
                    <a:lumMod val="20000"/>
                    <a:lumOff val="80000"/>
                  </a:schemeClr>
                </a:solidFill>
              </a:rPr>
              <a:t>the</a:t>
            </a:r>
            <a:r>
              <a:rPr lang="pt-BR" sz="160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sz="1600">
                <a:solidFill>
                  <a:schemeClr val="bg2">
                    <a:lumMod val="20000"/>
                    <a:lumOff val="80000"/>
                  </a:schemeClr>
                </a:solidFill>
              </a:rPr>
              <a:t>M&amp;E Capacity Development Plan</a:t>
            </a:r>
          </a:p>
        </p:txBody>
      </p:sp>
      <p:sp>
        <p:nvSpPr>
          <p:cNvPr id="1179" name="Left Bracket 63"/>
          <p:cNvSpPr/>
          <p:nvPr/>
        </p:nvSpPr>
        <p:spPr>
          <a:xfrm rot="5400000">
            <a:off x="5884147" y="-312445"/>
            <a:ext cx="238863" cy="48507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9671" y="21600"/>
                  <a:pt x="0" y="21560"/>
                  <a:pt x="0" y="21511"/>
                </a:cubicBezTo>
                <a:lnTo>
                  <a:pt x="0" y="89"/>
                </a:lnTo>
                <a:cubicBezTo>
                  <a:pt x="0" y="40"/>
                  <a:pt x="9671" y="0"/>
                  <a:pt x="21600" y="0"/>
                </a:cubicBezTo>
              </a:path>
            </a:pathLst>
          </a:custGeom>
          <a:ln w="12700">
            <a:solidFill>
              <a:srgbClr val="0C3ED7"/>
            </a:solidFill>
          </a:ln>
        </p:spPr>
        <p:txBody>
          <a:bodyPr lIns="0" tIns="0" rIns="0" bIns="0"/>
          <a:lstStyle/>
          <a:p>
            <a:pPr>
              <a:defRPr sz="1800">
                <a:latin typeface="+mn-lt"/>
                <a:ea typeface="+mn-ea"/>
                <a:cs typeface="+mn-cs"/>
                <a:sym typeface="Helvetica"/>
              </a:defRPr>
            </a:pPr>
            <a:endParaRPr sz="2400"/>
          </a:p>
        </p:txBody>
      </p:sp>
      <p:cxnSp>
        <p:nvCxnSpPr>
          <p:cNvPr id="1180" name="Straight Connector 64"/>
          <p:cNvCxnSpPr>
            <a:stCxn id="1178" idx="2"/>
            <a:endCxn id="1179" idx="0"/>
          </p:cNvCxnSpPr>
          <p:nvPr/>
        </p:nvCxnSpPr>
        <p:spPr>
          <a:xfrm>
            <a:off x="6003578" y="1692431"/>
            <a:ext cx="1" cy="420496"/>
          </a:xfrm>
          <a:prstGeom prst="straightConnector1">
            <a:avLst/>
          </a:prstGeom>
          <a:ln w="12700">
            <a:solidFill>
              <a:srgbClr val="0C3ED7"/>
            </a:solidFill>
          </a:ln>
        </p:spPr>
      </p:cxnSp>
    </p:spTree>
    <p:extLst>
      <p:ext uri="{BB962C8B-B14F-4D97-AF65-F5344CB8AC3E}">
        <p14:creationId xmlns:p14="http://schemas.microsoft.com/office/powerpoint/2010/main" val="29603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object 3"/>
          <p:cNvSpPr txBox="1"/>
          <p:nvPr/>
        </p:nvSpPr>
        <p:spPr>
          <a:xfrm>
            <a:off x="1255750" y="3392028"/>
            <a:ext cx="7324165" cy="1049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1219200">
              <a:spcBef>
                <a:spcPts val="1700"/>
              </a:spcBef>
              <a:defRPr sz="2700">
                <a:solidFill>
                  <a:srgbClr val="FFFFFF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r>
              <a:rPr lang="pt-BR" b="1">
                <a:latin typeface="Segoe UI" panose="020B0502040204020203" pitchFamily="34" charset="0"/>
                <a:cs typeface="Segoe UI" panose="020B0502040204020203" pitchFamily="34" charset="0"/>
              </a:rPr>
              <a:t>EXAMPLES FROM THE AUDIENCE</a:t>
            </a:r>
          </a:p>
          <a:p>
            <a:pPr algn="just" defTabSz="1219200">
              <a:spcBef>
                <a:spcPts val="1700"/>
              </a:spcBef>
              <a:defRPr sz="2700">
                <a:solidFill>
                  <a:srgbClr val="FFFFFF"/>
                </a:solidFill>
                <a:latin typeface="Segoe UI Bold"/>
                <a:ea typeface="Segoe UI Bold"/>
                <a:cs typeface="Segoe UI Bold"/>
                <a:sym typeface="Segoe UI Bold"/>
              </a:defRPr>
            </a:pPr>
            <a:endParaRPr lang="pt-BR" b="1">
              <a:solidFill>
                <a:srgbClr val="A082F7"/>
              </a:solidFill>
            </a:endParaRPr>
          </a:p>
        </p:txBody>
      </p:sp>
      <p:sp>
        <p:nvSpPr>
          <p:cNvPr id="921" name="Straight Connector 9"/>
          <p:cNvSpPr/>
          <p:nvPr/>
        </p:nvSpPr>
        <p:spPr>
          <a:xfrm>
            <a:off x="795676" y="1664584"/>
            <a:ext cx="2258610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33439800-7D72-A0BC-2C65-DED6628E5F9B}"/>
              </a:ext>
            </a:extLst>
          </p:cNvPr>
          <p:cNvGrpSpPr/>
          <p:nvPr/>
        </p:nvGrpSpPr>
        <p:grpSpPr>
          <a:xfrm>
            <a:off x="868921" y="732043"/>
            <a:ext cx="9874360" cy="1197509"/>
            <a:chOff x="0" y="0"/>
            <a:chExt cx="9874358" cy="1197508"/>
          </a:xfrm>
        </p:grpSpPr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5462D298-C694-9C48-AFA3-D2013AD38120}"/>
                </a:ext>
              </a:extLst>
            </p:cNvPr>
            <p:cNvSpPr txBox="1"/>
            <p:nvPr/>
          </p:nvSpPr>
          <p:spPr>
            <a:xfrm>
              <a:off x="1119665" y="217694"/>
              <a:ext cx="8754694" cy="979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12700" marR="5080" indent="-12700">
                <a:lnSpc>
                  <a:spcPts val="3900"/>
                </a:lnSpc>
                <a:defRPr sz="2800" spc="135">
                  <a:solidFill>
                    <a:srgbClr val="FFFFFF"/>
                  </a:solidFill>
                  <a:latin typeface="Segoe UI Light"/>
                  <a:ea typeface="Segoe UI Light"/>
                  <a:cs typeface="Segoe UI Light"/>
                  <a:sym typeface="Segoe UI Light"/>
                </a:defRPr>
              </a:lvl1pPr>
            </a:lstStyle>
            <a:p>
              <a:r>
                <a:rPr b="1">
                  <a:solidFill>
                    <a:schemeClr val="bg1"/>
                  </a:solidFill>
                </a:rPr>
                <a:t>M&amp;E Systems:</a:t>
              </a:r>
              <a:r>
                <a:rPr lang="pt-BR" b="1">
                  <a:solidFill>
                    <a:schemeClr val="bg1"/>
                  </a:solidFill>
                </a:rPr>
                <a:t> </a:t>
              </a:r>
              <a:r>
                <a:rPr b="1">
                  <a:solidFill>
                    <a:schemeClr val="bg1"/>
                  </a:solidFill>
                </a:rPr>
                <a:t>evidence-based decision making</a:t>
              </a:r>
            </a:p>
          </p:txBody>
        </p:sp>
        <p:pic>
          <p:nvPicPr>
            <p:cNvPr id="8" name="Graphic 6" descr="Graphic 6">
              <a:extLst>
                <a:ext uri="{FF2B5EF4-FFF2-40B4-BE49-F238E27FC236}">
                  <a16:creationId xmlns:a16="http://schemas.microsoft.com/office/drawing/2014/main" id="{5D5A719C-FB3C-087C-A0D4-859320FCE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059604" cy="10596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653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7657-F2A5-3E69-AA53-C91CCD9A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401490"/>
            <a:ext cx="8191452" cy="1399222"/>
          </a:xfrm>
        </p:spPr>
        <p:txBody>
          <a:bodyPr lIns="45719" tIns="45720" rIns="45719" bIns="45720" anchor="b">
            <a:normAutofit/>
          </a:bodyPr>
          <a:lstStyle/>
          <a:p>
            <a:r>
              <a:rPr lang="en-US"/>
              <a:t>What is MESA about?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4427E-8B9B-2C03-BC6A-6A60C3B0345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1849" y="4100660"/>
            <a:ext cx="10866815" cy="1200240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>
                <a:solidFill>
                  <a:srgbClr val="8CFFD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https://www.globalevaluationinitiative.org/publications/mesa-diagnostic-tool</a:t>
            </a:r>
            <a:endParaRPr lang="en-US">
              <a:solidFill>
                <a:srgbClr val="8CFFD6"/>
              </a:solidFill>
            </a:endParaRPr>
          </a:p>
          <a:p>
            <a:r>
              <a:rPr lang="en-US"/>
              <a:t>Go to Updates  then publications to download the tool</a:t>
            </a:r>
          </a:p>
        </p:txBody>
      </p:sp>
    </p:spTree>
    <p:extLst>
      <p:ext uri="{BB962C8B-B14F-4D97-AF65-F5344CB8AC3E}">
        <p14:creationId xmlns:p14="http://schemas.microsoft.com/office/powerpoint/2010/main" val="223993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D61A3-A6AA-CC9C-EB50-93BE89C9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710025"/>
            <a:ext cx="9801585" cy="847075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GB"/>
              <a:t>Why is M&amp;E important?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E6BC7-7A95-0CF4-43AE-93E42D0294E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1849" y="1849352"/>
            <a:ext cx="10131524" cy="4560874"/>
          </a:xfrm>
        </p:spPr>
        <p:txBody>
          <a:bodyPr lIns="45719" tIns="45720" rIns="45719" bIns="45720" anchor="t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GB"/>
              <a:t>•Effective policy making builds on a </a:t>
            </a:r>
            <a:r>
              <a:rPr lang="en-GB" b="1">
                <a:solidFill>
                  <a:srgbClr val="8CFFD6"/>
                </a:solidFill>
              </a:rPr>
              <a:t>culture of evidence-based decision making</a:t>
            </a:r>
            <a:endParaRPr lang="en-US">
              <a:solidFill>
                <a:srgbClr val="8CFFD6"/>
              </a:solidFill>
            </a:endParaRPr>
          </a:p>
          <a:p>
            <a:pPr>
              <a:lnSpc>
                <a:spcPct val="120000"/>
              </a:lnSpc>
            </a:pPr>
            <a:r>
              <a:rPr lang="en-GB"/>
              <a:t>•This relies on a country’s </a:t>
            </a:r>
            <a:r>
              <a:rPr lang="en-GB" b="1">
                <a:solidFill>
                  <a:srgbClr val="8CFFD6"/>
                </a:solidFill>
              </a:rPr>
              <a:t>M&amp;E systems </a:t>
            </a:r>
            <a:endParaRPr lang="en-GB">
              <a:solidFill>
                <a:srgbClr val="8CFFD6"/>
              </a:solidFill>
            </a:endParaRPr>
          </a:p>
          <a:p>
            <a:pPr>
              <a:lnSpc>
                <a:spcPct val="120000"/>
              </a:lnSpc>
            </a:pPr>
            <a:r>
              <a:rPr lang="en-GB"/>
              <a:t>•For countries to strengthen their M&amp;E systems, need to </a:t>
            </a:r>
            <a:r>
              <a:rPr lang="en-GB" b="1"/>
              <a:t>understand the current situation </a:t>
            </a:r>
            <a:r>
              <a:rPr lang="en-GB"/>
              <a:t>of these systems in a country – formal and informal – and the prevailing economic, political, and social environment and how this affects the context for M&amp;E </a:t>
            </a:r>
          </a:p>
          <a:p>
            <a:pPr>
              <a:lnSpc>
                <a:spcPct val="120000"/>
              </a:lnSpc>
            </a:pPr>
            <a:r>
              <a:rPr lang="en-GB"/>
              <a:t>•There also needs to be a good understanding of </a:t>
            </a:r>
            <a:r>
              <a:rPr lang="en-GB" b="1">
                <a:solidFill>
                  <a:srgbClr val="8CFFD6"/>
                </a:solidFill>
              </a:rPr>
              <a:t>how policy makers view national M&amp;E practices</a:t>
            </a:r>
            <a:r>
              <a:rPr lang="en-GB">
                <a:solidFill>
                  <a:srgbClr val="8CFFD6"/>
                </a:solidFill>
              </a:rPr>
              <a:t> </a:t>
            </a:r>
            <a:r>
              <a:rPr lang="en-GB"/>
              <a:t>with respect to decision making. </a:t>
            </a:r>
          </a:p>
          <a:p>
            <a:pPr>
              <a:lnSpc>
                <a:spcPct val="120000"/>
              </a:lnSpc>
            </a:pPr>
            <a:r>
              <a:rPr lang="en-GB"/>
              <a:t>•Gaining a solid understanding of a country’s M&amp;E ecosystem is an important first step to understanding needs, priorities, and </a:t>
            </a:r>
            <a:r>
              <a:rPr lang="en-GB" b="1">
                <a:solidFill>
                  <a:srgbClr val="8CFFD6"/>
                </a:solidFill>
              </a:rPr>
              <a:t>potential pathways for strengthening </a:t>
            </a:r>
            <a:r>
              <a:rPr lang="en-GB"/>
              <a:t>those systems.</a:t>
            </a:r>
          </a:p>
          <a:p>
            <a:pPr>
              <a:lnSpc>
                <a:spcPct val="120000"/>
              </a:lnSpc>
            </a:pPr>
            <a:r>
              <a:rPr lang="en-GB"/>
              <a:t>•Conducting a MESA allows governments and civil society and its development partners to build a </a:t>
            </a:r>
            <a:r>
              <a:rPr lang="en-GB" b="1">
                <a:solidFill>
                  <a:srgbClr val="8CFFD6"/>
                </a:solidFill>
              </a:rPr>
              <a:t>mutual understanding </a:t>
            </a:r>
            <a:r>
              <a:rPr lang="en-GB"/>
              <a:t>of how the national M&amp;E system functions and to identify opportunities to further strengthen capacities.</a:t>
            </a:r>
          </a:p>
          <a:p>
            <a:pPr>
              <a:lnSpc>
                <a:spcPct val="120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2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7657-F2A5-3E69-AA53-C91CCD9A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83" y="2835123"/>
            <a:ext cx="8085908" cy="1399222"/>
          </a:xfrm>
        </p:spPr>
        <p:txBody>
          <a:bodyPr lIns="45719" tIns="45720" rIns="45719" bIns="45720" anchor="b">
            <a:normAutofit fontScale="90000"/>
          </a:bodyPr>
          <a:lstStyle/>
          <a:p>
            <a:r>
              <a:rPr lang="en-GB"/>
              <a:t>Why do you think carrying a MESA is important?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8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BAD93C-93EE-DF36-30CA-C226F3740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02" y="1038099"/>
            <a:ext cx="6155917" cy="499327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62D5E5-8732-8FF1-B4E4-13E53E951658}"/>
              </a:ext>
            </a:extLst>
          </p:cNvPr>
          <p:cNvSpPr txBox="1">
            <a:spLocks/>
          </p:cNvSpPr>
          <p:nvPr/>
        </p:nvSpPr>
        <p:spPr>
          <a:xfrm>
            <a:off x="878983" y="2835123"/>
            <a:ext cx="4767673" cy="139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tIns="45720" rIns="45719" bIns="45720" anchor="b"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1" i="0" u="none" strike="noStrike" cap="none" spc="0" baseline="0">
                <a:solidFill>
                  <a:srgbClr val="FFFFFF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2E3047"/>
                </a:solidFill>
                <a:uFillTx/>
                <a:latin typeface="Segoe UI"/>
                <a:ea typeface="Segoe UI"/>
                <a:cs typeface="Segoe UI"/>
                <a:sym typeface="Segoe UI"/>
              </a:defRPr>
            </a:lvl9pPr>
          </a:lstStyle>
          <a:p>
            <a:pPr hangingPunct="1"/>
            <a:r>
              <a:rPr lang="en-GB" sz="3600">
                <a:latin typeface="Segoe UI Light" panose="020B0502040204020203" pitchFamily="34" charset="0"/>
                <a:cs typeface="Segoe UI Light" panose="020B0502040204020203" pitchFamily="34" charset="0"/>
              </a:rPr>
              <a:t>Why is the MESA important</a:t>
            </a:r>
            <a:endParaRPr lang="en-US" sz="360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65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Introduction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831850" y="3800712"/>
            <a:ext cx="8225064" cy="1500188"/>
          </a:xfrm>
        </p:spPr>
        <p:txBody>
          <a:bodyPr lIns="45719" tIns="45720" rIns="45719" bIns="45720" anchor="t"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pt-BR"/>
              <a:t>Introduction of facilitators</a:t>
            </a:r>
          </a:p>
          <a:p>
            <a:pPr>
              <a:lnSpc>
                <a:spcPct val="110000"/>
              </a:lnSpc>
            </a:pPr>
            <a:r>
              <a:rPr lang="pt-BR"/>
              <a:t>What is your name, where are you from and where do you work?</a:t>
            </a:r>
          </a:p>
          <a:p>
            <a:pPr>
              <a:lnSpc>
                <a:spcPct val="110000"/>
              </a:lnSpc>
            </a:pPr>
            <a:r>
              <a:rPr lang="pt-BR" err="1"/>
              <a:t>What</a:t>
            </a:r>
            <a:r>
              <a:rPr lang="pt-BR"/>
              <a:t> are </a:t>
            </a:r>
            <a:r>
              <a:rPr lang="pt-BR" err="1"/>
              <a:t>your</a:t>
            </a:r>
            <a:r>
              <a:rPr lang="pt-BR"/>
              <a:t> </a:t>
            </a:r>
            <a:r>
              <a:rPr lang="pt-BR" err="1"/>
              <a:t>expectations</a:t>
            </a:r>
            <a:r>
              <a:rPr lang="pt-BR"/>
              <a:t>? </a:t>
            </a:r>
            <a:r>
              <a:rPr lang="pt-BR" err="1"/>
              <a:t>Please</a:t>
            </a:r>
            <a:r>
              <a:rPr lang="pt-BR"/>
              <a:t> </a:t>
            </a:r>
            <a:r>
              <a:rPr lang="pt-BR" err="1"/>
              <a:t>answer</a:t>
            </a:r>
            <a:r>
              <a:rPr lang="pt-BR"/>
              <a:t> </a:t>
            </a:r>
            <a:r>
              <a:rPr lang="pt-BR" err="1"/>
              <a:t>key</a:t>
            </a:r>
            <a:r>
              <a:rPr lang="pt-BR"/>
              <a:t> words </a:t>
            </a:r>
            <a:r>
              <a:rPr lang="pt-BR" err="1"/>
              <a:t>only</a:t>
            </a:r>
            <a:r>
              <a:rPr lang="pt-BR"/>
              <a:t> </a:t>
            </a:r>
            <a:r>
              <a:rPr lang="pt-BR" err="1"/>
              <a:t>on</a:t>
            </a:r>
            <a:r>
              <a:rPr lang="pt-BR"/>
              <a:t> </a:t>
            </a:r>
            <a:r>
              <a:rPr lang="pt-BR" err="1"/>
              <a:t>the</a:t>
            </a:r>
            <a:r>
              <a:rPr lang="pt-BR"/>
              <a:t> link </a:t>
            </a:r>
            <a:r>
              <a:rPr lang="pt-BR" err="1"/>
              <a:t>link</a:t>
            </a:r>
            <a:r>
              <a:rPr lang="pt-BR"/>
              <a:t> </a:t>
            </a:r>
            <a:r>
              <a:rPr lang="pt-BR" err="1"/>
              <a:t>or</a:t>
            </a:r>
            <a:r>
              <a:rPr lang="pt-BR"/>
              <a:t> QRD: https://www.menti.com/al3f25qbpgwr</a:t>
            </a:r>
          </a:p>
          <a:p>
            <a:pPr marL="342900" indent="-342900">
              <a:lnSpc>
                <a:spcPct val="110000"/>
              </a:lnSpc>
              <a:buFont typeface="Wingdings" panose="05000000000000000000" pitchFamily="2" charset="2"/>
              <a:buChar char="Ø"/>
            </a:pPr>
            <a:endParaRPr lang="pt-BR"/>
          </a:p>
        </p:txBody>
      </p:sp>
      <p:pic>
        <p:nvPicPr>
          <p:cNvPr id="4" name="Imagem 4" descr="Código QR&#10;&#10;Descrição gerada automaticamente">
            <a:extLst>
              <a:ext uri="{FF2B5EF4-FFF2-40B4-BE49-F238E27FC236}">
                <a16:creationId xmlns:a16="http://schemas.microsoft.com/office/drawing/2014/main" id="{FFF510D4-DA26-8AAC-10C1-D9486B37B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643" y="5243513"/>
            <a:ext cx="11430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867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DDF59-7378-34F8-9FBE-9DE86E221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19" tIns="45720" rIns="45719" bIns="45720" anchor="ctr">
            <a:normAutofit/>
          </a:bodyPr>
          <a:lstStyle/>
          <a:p>
            <a:r>
              <a:rPr lang="en-US"/>
              <a:t>Learning objectives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F53F0-EE16-33F1-768F-D51F7644525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1850" y="3800711"/>
            <a:ext cx="8434070" cy="2286580"/>
          </a:xfrm>
        </p:spPr>
        <p:txBody>
          <a:bodyPr lIns="45719" tIns="45720" rIns="45719" bIns="45720" anchor="t">
            <a:normAutofit fontScale="70000" lnSpcReduction="20000"/>
          </a:bodyPr>
          <a:lstStyle/>
          <a:p>
            <a:r>
              <a:rPr lang="en-ZA"/>
              <a:t>By the end of the session participants would be able to: 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ZA"/>
              <a:t>Define the components of a M&amp;E ecosystem/system;</a:t>
            </a:r>
          </a:p>
          <a:p>
            <a:pPr marL="342900" indent="-342900">
              <a:buFont typeface="Arial"/>
              <a:buChar char="•"/>
            </a:pPr>
            <a:r>
              <a:rPr lang="en-ZA"/>
              <a:t>Explain the strategical framework of the GEI to </a:t>
            </a:r>
            <a:r>
              <a:rPr lang="en-ZA" err="1"/>
              <a:t>strenghtening</a:t>
            </a:r>
            <a:r>
              <a:rPr lang="en-ZA"/>
              <a:t> national M&amp;E systems;</a:t>
            </a:r>
          </a:p>
          <a:p>
            <a:pPr marL="342900" indent="-342900">
              <a:buFont typeface="Arial"/>
              <a:buChar char="•"/>
            </a:pPr>
            <a:r>
              <a:rPr lang="en-ZA"/>
              <a:t>Explain what a MESA is about; 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ZA"/>
              <a:t>Decide when undertaking MESA is appropriate for M&amp;E system </a:t>
            </a:r>
            <a:r>
              <a:rPr lang="en-ZA" err="1"/>
              <a:t>strenghtening</a:t>
            </a:r>
            <a:r>
              <a:rPr lang="en-ZA"/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ZA"/>
              <a:t>Explain steps involved in undertaking a MESA;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ZA"/>
              <a:t>Apply the MESA tool to </a:t>
            </a:r>
            <a:r>
              <a:rPr lang="en-ZA" err="1"/>
              <a:t>analyze</a:t>
            </a:r>
            <a:r>
              <a:rPr lang="en-ZA"/>
              <a:t> a system. </a:t>
            </a:r>
          </a:p>
        </p:txBody>
      </p:sp>
    </p:spTree>
    <p:extLst>
      <p:ext uri="{BB962C8B-B14F-4D97-AF65-F5344CB8AC3E}">
        <p14:creationId xmlns:p14="http://schemas.microsoft.com/office/powerpoint/2010/main" val="6941018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err="1"/>
              <a:t>Discussion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"/>
          </p:nvPr>
        </p:nvSpPr>
        <p:spPr>
          <a:xfrm>
            <a:off x="831850" y="3800711"/>
            <a:ext cx="6657522" cy="1859859"/>
          </a:xfrm>
        </p:spPr>
        <p:txBody>
          <a:bodyPr lIns="45719" tIns="45720" rIns="45719" bIns="45720" anchor="t">
            <a:normAutofit fontScale="77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en-US"/>
              <a:t>What is a national evaluation system ?  What are the components of an M&amp;E System?</a:t>
            </a:r>
          </a:p>
          <a:p>
            <a:pPr marL="342900" indent="-342900" fontAlgn="base">
              <a:lnSpc>
                <a:spcPct val="120000"/>
              </a:lnSpc>
              <a:buFont typeface="Wingdings" panose="05000000000000000000" pitchFamily="2" charset="2"/>
              <a:buChar char="Ø"/>
            </a:pPr>
            <a:endParaRPr lang="en-US"/>
          </a:p>
          <a:p>
            <a:pPr fontAlgn="base">
              <a:lnSpc>
                <a:spcPct val="120000"/>
              </a:lnSpc>
            </a:pPr>
            <a:r>
              <a:rPr lang="en-US"/>
              <a:t>What are the pros and cons of having a system versus isolated evaluations ?  </a:t>
            </a:r>
          </a:p>
        </p:txBody>
      </p:sp>
    </p:spTree>
    <p:extLst>
      <p:ext uri="{BB962C8B-B14F-4D97-AF65-F5344CB8AC3E}">
        <p14:creationId xmlns:p14="http://schemas.microsoft.com/office/powerpoint/2010/main" val="26748576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Title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758951">
              <a:defRPr sz="4482"/>
            </a:pPr>
            <a:r>
              <a:t>Global </a:t>
            </a:r>
            <a:br>
              <a:rPr/>
            </a:br>
            <a:r>
              <a:rPr>
                <a:solidFill>
                  <a:srgbClr val="66FFCC"/>
                </a:solidFill>
              </a:rPr>
              <a:t>Evaluation</a:t>
            </a:r>
            <a:r>
              <a:t> Initiative</a:t>
            </a:r>
          </a:p>
        </p:txBody>
      </p:sp>
      <p:sp>
        <p:nvSpPr>
          <p:cNvPr id="1017" name="Text Placeholder 6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000"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r>
              <a:t>An inclusive partnership responding to the global demand for better Monitoring &amp; Evaluation</a:t>
            </a:r>
          </a:p>
        </p:txBody>
      </p:sp>
      <p:sp>
        <p:nvSpPr>
          <p:cNvPr id="1019" name="Content Placeholder 3"/>
          <p:cNvSpPr txBox="1"/>
          <p:nvPr/>
        </p:nvSpPr>
        <p:spPr>
          <a:xfrm>
            <a:off x="890269" y="5664010"/>
            <a:ext cx="5436234" cy="640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10 June 2022, European Evaluation Society Conference 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2" descr="Picture 2"/>
          <p:cNvPicPr>
            <a:picLocks noChangeAspect="1"/>
          </p:cNvPicPr>
          <p:nvPr/>
        </p:nvPicPr>
        <p:blipFill>
          <a:blip r:embed="rId2"/>
          <a:srcRect b="3510"/>
          <a:stretch>
            <a:fillRect/>
          </a:stretch>
        </p:blipFill>
        <p:spPr>
          <a:xfrm>
            <a:off x="3083742" y="12352"/>
            <a:ext cx="12205593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6" name="Rectangle 23"/>
          <p:cNvSpPr/>
          <p:nvPr/>
        </p:nvSpPr>
        <p:spPr>
          <a:xfrm>
            <a:off x="-31578" y="-105774"/>
            <a:ext cx="12355773" cy="7170455"/>
          </a:xfrm>
          <a:prstGeom prst="rect">
            <a:avLst/>
          </a:prstGeom>
          <a:gradFill>
            <a:gsLst>
              <a:gs pos="0">
                <a:srgbClr val="FFFFFF"/>
              </a:gs>
              <a:gs pos="55000">
                <a:srgbClr val="FFFFFF"/>
              </a:gs>
              <a:gs pos="61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27" name="object 6"/>
          <p:cNvSpPr txBox="1"/>
          <p:nvPr/>
        </p:nvSpPr>
        <p:spPr>
          <a:xfrm>
            <a:off x="1232367" y="1243655"/>
            <a:ext cx="3074016" cy="531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12700" marR="5080" indent="-12700">
              <a:lnSpc>
                <a:spcPts val="4500"/>
              </a:lnSpc>
              <a:spcBef>
                <a:spcPts val="600"/>
              </a:spcBef>
              <a:defRPr sz="2800" b="1" spc="135">
                <a:solidFill>
                  <a:srgbClr val="001391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THE GAP</a:t>
            </a:r>
          </a:p>
        </p:txBody>
      </p:sp>
      <p:sp>
        <p:nvSpPr>
          <p:cNvPr id="1028" name="Straight Connector 17"/>
          <p:cNvSpPr/>
          <p:nvPr/>
        </p:nvSpPr>
        <p:spPr>
          <a:xfrm>
            <a:off x="710068" y="1922700"/>
            <a:ext cx="2223632" cy="1"/>
          </a:xfrm>
          <a:prstGeom prst="line">
            <a:avLst/>
          </a:prstGeom>
          <a:ln w="6350">
            <a:solidFill>
              <a:srgbClr val="00139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29" name="Graphic 18" descr="Graphic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82" y="1332240"/>
            <a:ext cx="417767" cy="417767"/>
          </a:xfrm>
          <a:prstGeom prst="rect">
            <a:avLst/>
          </a:prstGeom>
          <a:ln w="12700">
            <a:miter lim="400000"/>
          </a:ln>
        </p:spPr>
      </p:pic>
      <p:sp>
        <p:nvSpPr>
          <p:cNvPr id="1030" name="Title 1"/>
          <p:cNvSpPr txBox="1"/>
          <p:nvPr/>
        </p:nvSpPr>
        <p:spPr>
          <a:xfrm>
            <a:off x="731289" y="2538308"/>
            <a:ext cx="5433291" cy="2825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pPr defTabSz="822959">
              <a:defRPr sz="2520">
                <a:solidFill>
                  <a:srgbClr val="001391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Today in many developing countries the </a:t>
            </a:r>
            <a:r>
              <a:rPr b="1">
                <a:latin typeface="Segoe UI"/>
                <a:ea typeface="Segoe UI"/>
                <a:cs typeface="Segoe UI"/>
                <a:sym typeface="Segoe UI"/>
              </a:rPr>
              <a:t>capacities and systems for measuring progress in policy implementation</a:t>
            </a:r>
            <a:r>
              <a:t> and assessing the impact of public policies are </a:t>
            </a:r>
            <a:r>
              <a:rPr b="1">
                <a:latin typeface="Segoe UI"/>
                <a:ea typeface="Segoe UI"/>
                <a:cs typeface="Segoe UI"/>
                <a:sym typeface="Segoe UI"/>
              </a:rPr>
              <a:t>limited </a:t>
            </a:r>
            <a:r>
              <a:t>and need strengthening.</a:t>
            </a:r>
          </a:p>
        </p:txBody>
      </p:sp>
      <p:sp>
        <p:nvSpPr>
          <p:cNvPr id="1031" name="Rectangle 3"/>
          <p:cNvSpPr/>
          <p:nvPr/>
        </p:nvSpPr>
        <p:spPr>
          <a:xfrm>
            <a:off x="-43234" y="-146031"/>
            <a:ext cx="111997" cy="7350394"/>
          </a:xfrm>
          <a:prstGeom prst="rect">
            <a:avLst/>
          </a:prstGeom>
          <a:solidFill>
            <a:srgbClr val="00139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32" name="Isosceles Triangle 1"/>
          <p:cNvSpPr/>
          <p:nvPr/>
        </p:nvSpPr>
        <p:spPr>
          <a:xfrm rot="5400000">
            <a:off x="29211" y="3297035"/>
            <a:ext cx="334819" cy="288637"/>
          </a:xfrm>
          <a:prstGeom prst="triangle">
            <a:avLst/>
          </a:prstGeom>
          <a:solidFill>
            <a:srgbClr val="00139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036" name="Group 24"/>
          <p:cNvGrpSpPr/>
          <p:nvPr/>
        </p:nvGrpSpPr>
        <p:grpSpPr>
          <a:xfrm>
            <a:off x="10167232" y="4071633"/>
            <a:ext cx="3535504" cy="4624588"/>
            <a:chOff x="0" y="0"/>
            <a:chExt cx="3535502" cy="4624587"/>
          </a:xfrm>
        </p:grpSpPr>
        <p:sp>
          <p:nvSpPr>
            <p:cNvPr id="1033" name="Rectangle 25"/>
            <p:cNvSpPr/>
            <p:nvPr/>
          </p:nvSpPr>
          <p:spPr>
            <a:xfrm rot="11617793" flipH="1">
              <a:off x="1083260" y="106277"/>
              <a:ext cx="1368983" cy="3907578"/>
            </a:xfrm>
            <a:prstGeom prst="rect">
              <a:avLst/>
            </a:prstGeom>
            <a:solidFill>
              <a:srgbClr val="0013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4" name="Rectangle 26"/>
            <p:cNvSpPr/>
            <p:nvPr/>
          </p:nvSpPr>
          <p:spPr>
            <a:xfrm rot="12345959" flipH="1">
              <a:off x="927486" y="685674"/>
              <a:ext cx="1037909" cy="3907578"/>
            </a:xfrm>
            <a:prstGeom prst="rect">
              <a:avLst/>
            </a:prstGeom>
            <a:solidFill>
              <a:srgbClr val="A681FF">
                <a:alpha val="5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5" name="Rectangle 27"/>
            <p:cNvSpPr/>
            <p:nvPr/>
          </p:nvSpPr>
          <p:spPr>
            <a:xfrm rot="13415784" flipH="1">
              <a:off x="1187165" y="430316"/>
              <a:ext cx="1161173" cy="3907578"/>
            </a:xfrm>
            <a:prstGeom prst="rect">
              <a:avLst/>
            </a:prstGeom>
            <a:solidFill>
              <a:srgbClr val="8CFF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1037" name="Picture 28" descr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042" y="6156959"/>
            <a:ext cx="539791" cy="5124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C94DCE-0B14-177F-8B5C-199E175F0C0E}"/>
              </a:ext>
            </a:extLst>
          </p:cNvPr>
          <p:cNvGrpSpPr/>
          <p:nvPr/>
        </p:nvGrpSpPr>
        <p:grpSpPr>
          <a:xfrm>
            <a:off x="-457822" y="0"/>
            <a:ext cx="13072535" cy="517429"/>
            <a:chOff x="-457822" y="0"/>
            <a:chExt cx="13072535" cy="5174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4C044E-80E9-7EFA-569F-7391D44932E9}"/>
                </a:ext>
              </a:extLst>
            </p:cNvPr>
            <p:cNvSpPr/>
            <p:nvPr userDrawn="1"/>
          </p:nvSpPr>
          <p:spPr>
            <a:xfrm>
              <a:off x="-305422" y="108855"/>
              <a:ext cx="12920135" cy="408574"/>
            </a:xfrm>
            <a:prstGeom prst="rect">
              <a:avLst/>
            </a:prstGeom>
            <a:gradFill flip="none" rotWithShape="1">
              <a:gsLst>
                <a:gs pos="67000">
                  <a:srgbClr val="8CFFD6">
                    <a:alpha val="0"/>
                  </a:srgbClr>
                </a:gs>
                <a:gs pos="100000">
                  <a:srgbClr val="8CFFD6"/>
                </a:gs>
              </a:gsLst>
              <a:lin ang="0" scaled="1"/>
              <a:tileRect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1ADEABA-32EE-E02D-3B4C-BCE29CC6E419}"/>
                </a:ext>
              </a:extLst>
            </p:cNvPr>
            <p:cNvGrpSpPr/>
            <p:nvPr userDrawn="1"/>
          </p:nvGrpSpPr>
          <p:grpSpPr>
            <a:xfrm>
              <a:off x="-457822" y="0"/>
              <a:ext cx="12920135" cy="408574"/>
              <a:chOff x="-457822" y="0"/>
              <a:chExt cx="12920135" cy="40857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805C218-C76E-CA7F-C9EF-276429DAC39B}"/>
                  </a:ext>
                </a:extLst>
              </p:cNvPr>
              <p:cNvSpPr/>
              <p:nvPr userDrawn="1"/>
            </p:nvSpPr>
            <p:spPr>
              <a:xfrm>
                <a:off x="-457822" y="0"/>
                <a:ext cx="12920135" cy="408574"/>
              </a:xfrm>
              <a:prstGeom prst="rect">
                <a:avLst/>
              </a:prstGeom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67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9DFA30E-CD6C-C425-D1BC-9DBE5CC6D551}"/>
                  </a:ext>
                </a:extLst>
              </p:cNvPr>
              <p:cNvGrpSpPr/>
              <p:nvPr userDrawn="1"/>
            </p:nvGrpSpPr>
            <p:grpSpPr>
              <a:xfrm>
                <a:off x="8346362" y="95209"/>
                <a:ext cx="3632961" cy="300686"/>
                <a:chOff x="5892800" y="6444825"/>
                <a:chExt cx="5028467" cy="416186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83111520-CC4A-CCB0-1B64-4C2B6738C72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3718" y="6460362"/>
                  <a:ext cx="1987549" cy="371411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DA56CD00-D25A-293E-EB2D-33FBC36C32A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5667" y="6451288"/>
                  <a:ext cx="983435" cy="334160"/>
                </a:xfrm>
                <a:prstGeom prst="rect">
                  <a:avLst/>
                </a:prstGeom>
              </p:spPr>
            </p:pic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9535837-9814-8538-A26E-56CFCD94519C}"/>
                    </a:ext>
                  </a:extLst>
                </p:cNvPr>
                <p:cNvGrpSpPr/>
                <p:nvPr userDrawn="1"/>
              </p:nvGrpSpPr>
              <p:grpSpPr>
                <a:xfrm>
                  <a:off x="5892800" y="6444825"/>
                  <a:ext cx="1508251" cy="416186"/>
                  <a:chOff x="112690" y="1741358"/>
                  <a:chExt cx="12428372" cy="3429479"/>
                </a:xfrm>
              </p:grpSpPr>
              <p:pic>
                <p:nvPicPr>
                  <p:cNvPr id="20" name="Picture 19">
                    <a:extLst>
                      <a:ext uri="{FF2B5EF4-FFF2-40B4-BE49-F238E27FC236}">
                        <a16:creationId xmlns:a16="http://schemas.microsoft.com/office/drawing/2014/main" id="{3067B90D-A501-0C5A-E563-0415A31FEF6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690" y="1741358"/>
                    <a:ext cx="6639852" cy="3429479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E3E8710C-C57C-9783-C7AE-97ED96D05D1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8812" y="2149825"/>
                    <a:ext cx="6572250" cy="2390775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74" y="-105774"/>
            <a:ext cx="12546341" cy="69637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43" name="Group 29"/>
          <p:cNvGrpSpPr/>
          <p:nvPr/>
        </p:nvGrpSpPr>
        <p:grpSpPr>
          <a:xfrm>
            <a:off x="10167232" y="4071633"/>
            <a:ext cx="3535504" cy="4624588"/>
            <a:chOff x="0" y="0"/>
            <a:chExt cx="3535502" cy="4624587"/>
          </a:xfrm>
        </p:grpSpPr>
        <p:sp>
          <p:nvSpPr>
            <p:cNvPr id="1040" name="Rectangle 30"/>
            <p:cNvSpPr/>
            <p:nvPr/>
          </p:nvSpPr>
          <p:spPr>
            <a:xfrm rot="11617793" flipH="1">
              <a:off x="1083260" y="106277"/>
              <a:ext cx="1368983" cy="3907578"/>
            </a:xfrm>
            <a:prstGeom prst="rect">
              <a:avLst/>
            </a:prstGeom>
            <a:solidFill>
              <a:srgbClr val="0013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1" name="Rectangle 31"/>
            <p:cNvSpPr/>
            <p:nvPr/>
          </p:nvSpPr>
          <p:spPr>
            <a:xfrm rot="12345959" flipH="1">
              <a:off x="927486" y="685674"/>
              <a:ext cx="1037909" cy="3907578"/>
            </a:xfrm>
            <a:prstGeom prst="rect">
              <a:avLst/>
            </a:prstGeom>
            <a:solidFill>
              <a:srgbClr val="A681FF">
                <a:alpha val="5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2" name="Rectangle 32"/>
            <p:cNvSpPr/>
            <p:nvPr/>
          </p:nvSpPr>
          <p:spPr>
            <a:xfrm rot="13415784" flipH="1">
              <a:off x="1187165" y="430316"/>
              <a:ext cx="1161173" cy="3907578"/>
            </a:xfrm>
            <a:prstGeom prst="rect">
              <a:avLst/>
            </a:prstGeom>
            <a:solidFill>
              <a:srgbClr val="8CFF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44" name="Rectangle 19"/>
          <p:cNvSpPr/>
          <p:nvPr/>
        </p:nvSpPr>
        <p:spPr>
          <a:xfrm>
            <a:off x="-31578" y="-105774"/>
            <a:ext cx="12355773" cy="7170455"/>
          </a:xfrm>
          <a:prstGeom prst="rect">
            <a:avLst/>
          </a:prstGeom>
          <a:gradFill>
            <a:gsLst>
              <a:gs pos="0">
                <a:srgbClr val="FFFFFF"/>
              </a:gs>
              <a:gs pos="55000">
                <a:srgbClr val="FFFFFF"/>
              </a:gs>
              <a:gs pos="61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45" name="object 6"/>
          <p:cNvSpPr txBox="1"/>
          <p:nvPr/>
        </p:nvSpPr>
        <p:spPr>
          <a:xfrm>
            <a:off x="1248300" y="350102"/>
            <a:ext cx="3116807" cy="110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12700" marR="5080" indent="-12700">
              <a:lnSpc>
                <a:spcPts val="4500"/>
              </a:lnSpc>
              <a:spcBef>
                <a:spcPts val="600"/>
              </a:spcBef>
              <a:defRPr sz="2800" b="1" spc="135">
                <a:solidFill>
                  <a:srgbClr val="001391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THE RESPONSE</a:t>
            </a:r>
          </a:p>
        </p:txBody>
      </p:sp>
      <p:sp>
        <p:nvSpPr>
          <p:cNvPr id="1046" name="Straight Connector 23"/>
          <p:cNvSpPr/>
          <p:nvPr/>
        </p:nvSpPr>
        <p:spPr>
          <a:xfrm>
            <a:off x="583316" y="1002202"/>
            <a:ext cx="3722231" cy="1"/>
          </a:xfrm>
          <a:prstGeom prst="line">
            <a:avLst/>
          </a:prstGeom>
          <a:ln w="6350">
            <a:solidFill>
              <a:srgbClr val="00139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47" name="Graphic 24" descr="Graphic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9" y="348638"/>
            <a:ext cx="583353" cy="583353"/>
          </a:xfrm>
          <a:prstGeom prst="rect">
            <a:avLst/>
          </a:prstGeom>
          <a:ln w="12700">
            <a:miter lim="400000"/>
          </a:ln>
        </p:spPr>
      </p:pic>
      <p:sp>
        <p:nvSpPr>
          <p:cNvPr id="1048" name="Title 1"/>
          <p:cNvSpPr txBox="1"/>
          <p:nvPr/>
        </p:nvSpPr>
        <p:spPr>
          <a:xfrm>
            <a:off x="579138" y="1345304"/>
            <a:ext cx="5989009" cy="1699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/>
          </a:bodyPr>
          <a:lstStyle/>
          <a:p>
            <a:pPr defTabSz="749808">
              <a:defRPr sz="2132">
                <a:solidFill>
                  <a:srgbClr val="001391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In November 2020, the World Bank Independent Evaluation Group and the UNDP Independent Evaluation Office joined forces to launch the</a:t>
            </a:r>
            <a:endParaRPr sz="2624"/>
          </a:p>
          <a:p>
            <a:pPr defTabSz="749808">
              <a:defRPr sz="2132">
                <a:solidFill>
                  <a:srgbClr val="001391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 sz="2624"/>
          </a:p>
        </p:txBody>
      </p:sp>
      <p:pic>
        <p:nvPicPr>
          <p:cNvPr id="1049" name="Picture 33" descr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042" y="6156959"/>
            <a:ext cx="539791" cy="512428"/>
          </a:xfrm>
          <a:prstGeom prst="rect">
            <a:avLst/>
          </a:prstGeom>
          <a:ln w="12700">
            <a:miter lim="400000"/>
          </a:ln>
        </p:spPr>
      </p:pic>
      <p:sp>
        <p:nvSpPr>
          <p:cNvPr id="1050" name="Isosceles Triangle 15"/>
          <p:cNvSpPr/>
          <p:nvPr/>
        </p:nvSpPr>
        <p:spPr>
          <a:xfrm rot="5400000">
            <a:off x="29211" y="3068342"/>
            <a:ext cx="334819" cy="288637"/>
          </a:xfrm>
          <a:prstGeom prst="triangle">
            <a:avLst/>
          </a:prstGeom>
          <a:solidFill>
            <a:srgbClr val="4959D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1" name="Isosceles Triangle 22"/>
          <p:cNvSpPr/>
          <p:nvPr/>
        </p:nvSpPr>
        <p:spPr>
          <a:xfrm rot="5400000">
            <a:off x="29211" y="4646633"/>
            <a:ext cx="334819" cy="288637"/>
          </a:xfrm>
          <a:prstGeom prst="triangle">
            <a:avLst/>
          </a:prstGeom>
          <a:solidFill>
            <a:srgbClr val="A681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2" name="Isosceles Triangle 26"/>
          <p:cNvSpPr/>
          <p:nvPr/>
        </p:nvSpPr>
        <p:spPr>
          <a:xfrm rot="5400000">
            <a:off x="29211" y="5837035"/>
            <a:ext cx="334819" cy="288637"/>
          </a:xfrm>
          <a:prstGeom prst="triangle">
            <a:avLst/>
          </a:prstGeom>
          <a:solidFill>
            <a:srgbClr val="66FF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3" name="Rectangle 14"/>
          <p:cNvSpPr/>
          <p:nvPr/>
        </p:nvSpPr>
        <p:spPr>
          <a:xfrm>
            <a:off x="-43234" y="-146031"/>
            <a:ext cx="111997" cy="7350394"/>
          </a:xfrm>
          <a:prstGeom prst="rect">
            <a:avLst/>
          </a:prstGeom>
          <a:solidFill>
            <a:srgbClr val="00139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54" name="Picture 4" descr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2776" y="2780425"/>
            <a:ext cx="8000039" cy="2605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5D3119-0F70-1C57-D5E5-46F4D17AA258}"/>
              </a:ext>
            </a:extLst>
          </p:cNvPr>
          <p:cNvGrpSpPr/>
          <p:nvPr/>
        </p:nvGrpSpPr>
        <p:grpSpPr>
          <a:xfrm>
            <a:off x="-457822" y="0"/>
            <a:ext cx="13072535" cy="517429"/>
            <a:chOff x="-457822" y="0"/>
            <a:chExt cx="13072535" cy="5174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71C327C-F173-AB3E-B633-6712D7F4C617}"/>
                </a:ext>
              </a:extLst>
            </p:cNvPr>
            <p:cNvSpPr/>
            <p:nvPr userDrawn="1"/>
          </p:nvSpPr>
          <p:spPr>
            <a:xfrm>
              <a:off x="-305422" y="108855"/>
              <a:ext cx="12920135" cy="408574"/>
            </a:xfrm>
            <a:prstGeom prst="rect">
              <a:avLst/>
            </a:prstGeom>
            <a:gradFill flip="none" rotWithShape="1">
              <a:gsLst>
                <a:gs pos="67000">
                  <a:srgbClr val="8CFFD6">
                    <a:alpha val="0"/>
                  </a:srgbClr>
                </a:gs>
                <a:gs pos="100000">
                  <a:srgbClr val="8CFFD6"/>
                </a:gs>
              </a:gsLst>
              <a:lin ang="0" scaled="1"/>
              <a:tileRect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9C5A8F5-BCA2-2620-1BCB-4399F3FD7ABC}"/>
                </a:ext>
              </a:extLst>
            </p:cNvPr>
            <p:cNvGrpSpPr/>
            <p:nvPr userDrawn="1"/>
          </p:nvGrpSpPr>
          <p:grpSpPr>
            <a:xfrm>
              <a:off x="-457822" y="0"/>
              <a:ext cx="12920135" cy="408574"/>
              <a:chOff x="-457822" y="0"/>
              <a:chExt cx="12920135" cy="40857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367CFD1-62A6-4AE3-A735-338B0B117A2F}"/>
                  </a:ext>
                </a:extLst>
              </p:cNvPr>
              <p:cNvSpPr/>
              <p:nvPr userDrawn="1"/>
            </p:nvSpPr>
            <p:spPr>
              <a:xfrm>
                <a:off x="-457822" y="0"/>
                <a:ext cx="12920135" cy="408574"/>
              </a:xfrm>
              <a:prstGeom prst="rect">
                <a:avLst/>
              </a:prstGeom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67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E3B0119-7026-F400-9E3B-70D6BE2C1BEF}"/>
                  </a:ext>
                </a:extLst>
              </p:cNvPr>
              <p:cNvGrpSpPr/>
              <p:nvPr userDrawn="1"/>
            </p:nvGrpSpPr>
            <p:grpSpPr>
              <a:xfrm>
                <a:off x="8346362" y="95209"/>
                <a:ext cx="3632961" cy="300686"/>
                <a:chOff x="5892800" y="6444825"/>
                <a:chExt cx="5028467" cy="41618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89F8CD91-DF59-03F3-B8D2-E922653F23D9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3718" y="6460362"/>
                  <a:ext cx="1987549" cy="371411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CABCE69-0957-44C9-B5F5-8AE176D88B62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5667" y="6451288"/>
                  <a:ext cx="983435" cy="334160"/>
                </a:xfrm>
                <a:prstGeom prst="rect">
                  <a:avLst/>
                </a:prstGeom>
              </p:spPr>
            </p:pic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3E7D57D7-30C9-117E-8A8E-F20EB7402349}"/>
                    </a:ext>
                  </a:extLst>
                </p:cNvPr>
                <p:cNvGrpSpPr/>
                <p:nvPr userDrawn="1"/>
              </p:nvGrpSpPr>
              <p:grpSpPr>
                <a:xfrm>
                  <a:off x="5892800" y="6444825"/>
                  <a:ext cx="1508251" cy="416186"/>
                  <a:chOff x="112690" y="1741358"/>
                  <a:chExt cx="12428372" cy="3429479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93DFADDF-AE4A-81BA-32EA-B8FEB774F5E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690" y="1741358"/>
                    <a:ext cx="6639852" cy="3429479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CBFB08D6-2012-8D67-AD88-A7A23A7C9BD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8812" y="2149825"/>
                    <a:ext cx="6572250" cy="2390775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Content Placeholder 6" descr="Content Placeholder 6"/>
          <p:cNvPicPr>
            <a:picLocks noChangeAspect="1"/>
          </p:cNvPicPr>
          <p:nvPr/>
        </p:nvPicPr>
        <p:blipFill>
          <a:blip r:embed="rId2"/>
          <a:srcRect l="22232" r="25200"/>
          <a:stretch>
            <a:fillRect/>
          </a:stretch>
        </p:blipFill>
        <p:spPr>
          <a:xfrm>
            <a:off x="6613866" y="-35387"/>
            <a:ext cx="6136406" cy="77821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0" name="Group 29"/>
          <p:cNvGrpSpPr/>
          <p:nvPr/>
        </p:nvGrpSpPr>
        <p:grpSpPr>
          <a:xfrm>
            <a:off x="10167232" y="4071633"/>
            <a:ext cx="3535504" cy="4624588"/>
            <a:chOff x="0" y="0"/>
            <a:chExt cx="3535502" cy="4624587"/>
          </a:xfrm>
        </p:grpSpPr>
        <p:sp>
          <p:nvSpPr>
            <p:cNvPr id="1057" name="Rectangle 30"/>
            <p:cNvSpPr/>
            <p:nvPr/>
          </p:nvSpPr>
          <p:spPr>
            <a:xfrm rot="11617793" flipH="1">
              <a:off x="1083260" y="106277"/>
              <a:ext cx="1368983" cy="3907578"/>
            </a:xfrm>
            <a:prstGeom prst="rect">
              <a:avLst/>
            </a:prstGeom>
            <a:solidFill>
              <a:srgbClr val="00139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8" name="Rectangle 31"/>
            <p:cNvSpPr/>
            <p:nvPr/>
          </p:nvSpPr>
          <p:spPr>
            <a:xfrm rot="12345959" flipH="1">
              <a:off x="927486" y="685674"/>
              <a:ext cx="1037909" cy="3907578"/>
            </a:xfrm>
            <a:prstGeom prst="rect">
              <a:avLst/>
            </a:prstGeom>
            <a:solidFill>
              <a:srgbClr val="A681FF">
                <a:alpha val="5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9" name="Rectangle 32"/>
            <p:cNvSpPr/>
            <p:nvPr/>
          </p:nvSpPr>
          <p:spPr>
            <a:xfrm rot="13415784" flipH="1">
              <a:off x="1187165" y="430316"/>
              <a:ext cx="1161173" cy="3907578"/>
            </a:xfrm>
            <a:prstGeom prst="rect">
              <a:avLst/>
            </a:prstGeom>
            <a:solidFill>
              <a:srgbClr val="8CFFD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061" name="Rectangle 19"/>
          <p:cNvSpPr/>
          <p:nvPr/>
        </p:nvSpPr>
        <p:spPr>
          <a:xfrm>
            <a:off x="12764" y="-146032"/>
            <a:ext cx="12355773" cy="7170455"/>
          </a:xfrm>
          <a:prstGeom prst="rect">
            <a:avLst/>
          </a:prstGeom>
          <a:gradFill>
            <a:gsLst>
              <a:gs pos="0">
                <a:srgbClr val="FFFFFF"/>
              </a:gs>
              <a:gs pos="55000">
                <a:srgbClr val="FFFFFF"/>
              </a:gs>
              <a:gs pos="61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2" name="object 6"/>
          <p:cNvSpPr txBox="1"/>
          <p:nvPr/>
        </p:nvSpPr>
        <p:spPr>
          <a:xfrm>
            <a:off x="1248300" y="350102"/>
            <a:ext cx="3116807" cy="110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>
            <a:lvl1pPr marL="12700" marR="5080" indent="-12700">
              <a:lnSpc>
                <a:spcPts val="4500"/>
              </a:lnSpc>
              <a:spcBef>
                <a:spcPts val="600"/>
              </a:spcBef>
              <a:defRPr sz="2800" b="1" spc="135">
                <a:solidFill>
                  <a:srgbClr val="001391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THE RESPONSE</a:t>
            </a:r>
          </a:p>
        </p:txBody>
      </p:sp>
      <p:sp>
        <p:nvSpPr>
          <p:cNvPr id="1063" name="Straight Connector 23"/>
          <p:cNvSpPr/>
          <p:nvPr/>
        </p:nvSpPr>
        <p:spPr>
          <a:xfrm>
            <a:off x="583316" y="1002202"/>
            <a:ext cx="3722231" cy="1"/>
          </a:xfrm>
          <a:prstGeom prst="line">
            <a:avLst/>
          </a:prstGeom>
          <a:ln w="6350">
            <a:solidFill>
              <a:srgbClr val="00139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64" name="Graphic 24" descr="Graphic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89" y="348638"/>
            <a:ext cx="583353" cy="583353"/>
          </a:xfrm>
          <a:prstGeom prst="rect">
            <a:avLst/>
          </a:prstGeom>
          <a:ln w="12700">
            <a:miter lim="400000"/>
          </a:ln>
        </p:spPr>
      </p:pic>
      <p:sp>
        <p:nvSpPr>
          <p:cNvPr id="1065" name="Title 1"/>
          <p:cNvSpPr txBox="1"/>
          <p:nvPr/>
        </p:nvSpPr>
        <p:spPr>
          <a:xfrm>
            <a:off x="579138" y="1345303"/>
            <a:ext cx="5989009" cy="5365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9" rIns="45719">
            <a:normAutofit lnSpcReduction="10000"/>
          </a:bodyPr>
          <a:lstStyle/>
          <a:p>
            <a:pPr defTabSz="905255">
              <a:defRPr sz="2574">
                <a:solidFill>
                  <a:srgbClr val="001391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GEI seeks to plays a crucial role in improving the global field of monitoring and evaluation:</a:t>
            </a:r>
            <a:endParaRPr sz="3168"/>
          </a:p>
          <a:p>
            <a:pPr defTabSz="905255">
              <a:defRPr sz="2772">
                <a:solidFill>
                  <a:srgbClr val="001391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r>
              <a:t> </a:t>
            </a:r>
            <a:endParaRPr sz="3168"/>
          </a:p>
          <a:p>
            <a:pPr defTabSz="905255">
              <a:defRPr sz="1979" b="1">
                <a:solidFill>
                  <a:srgbClr val="00139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GEI works with partners to help developing countries </a:t>
            </a:r>
            <a:r>
              <a:rPr b="0">
                <a:latin typeface="Segoe UI Light"/>
                <a:ea typeface="Segoe UI Light"/>
                <a:cs typeface="Segoe UI Light"/>
                <a:sym typeface="Segoe UI Light"/>
              </a:rPr>
              <a:t>improve the systems and capacities that enable them to measure progress and robustly assess programs and projects.</a:t>
            </a:r>
            <a:endParaRPr sz="3168">
              <a:latin typeface="Segoe UI Light"/>
              <a:ea typeface="Segoe UI Light"/>
              <a:cs typeface="Segoe UI Light"/>
              <a:sym typeface="Segoe UI Light"/>
            </a:endParaRPr>
          </a:p>
          <a:p>
            <a:pPr defTabSz="905255">
              <a:defRPr sz="1979">
                <a:solidFill>
                  <a:srgbClr val="001391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 sz="3168">
              <a:latin typeface="Segoe UI Light"/>
              <a:ea typeface="Segoe UI Light"/>
              <a:cs typeface="Segoe UI Light"/>
              <a:sym typeface="Segoe UI Light"/>
            </a:endParaRPr>
          </a:p>
          <a:p>
            <a:pPr defTabSz="905255">
              <a:defRPr sz="1979" b="1">
                <a:solidFill>
                  <a:srgbClr val="00139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GEI nurtures a governance culture that uses evidence and data </a:t>
            </a:r>
            <a:r>
              <a:rPr b="0">
                <a:latin typeface="Segoe UI Light"/>
                <a:ea typeface="Segoe UI Light"/>
                <a:cs typeface="Segoe UI Light"/>
                <a:sym typeface="Segoe UI Light"/>
              </a:rPr>
              <a:t>to improve policies, implementation, and, ultimately, the lives of citizens.</a:t>
            </a:r>
            <a:endParaRPr sz="3168">
              <a:latin typeface="Segoe UI Light"/>
              <a:ea typeface="Segoe UI Light"/>
              <a:cs typeface="Segoe UI Light"/>
              <a:sym typeface="Segoe UI Light"/>
            </a:endParaRPr>
          </a:p>
          <a:p>
            <a:pPr defTabSz="905255">
              <a:defRPr sz="1979">
                <a:solidFill>
                  <a:srgbClr val="001391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pPr>
            <a:endParaRPr sz="3168">
              <a:latin typeface="Segoe UI Light"/>
              <a:ea typeface="Segoe UI Light"/>
              <a:cs typeface="Segoe UI Light"/>
              <a:sym typeface="Segoe UI Light"/>
            </a:endParaRPr>
          </a:p>
          <a:p>
            <a:pPr defTabSz="905255">
              <a:defRPr sz="1979" b="1">
                <a:solidFill>
                  <a:srgbClr val="001391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GEI ensures that knowledge </a:t>
            </a:r>
            <a:r>
              <a:rPr b="0">
                <a:latin typeface="Segoe UI Light"/>
                <a:ea typeface="Segoe UI Light"/>
                <a:cs typeface="Segoe UI Light"/>
                <a:sym typeface="Segoe UI Light"/>
              </a:rPr>
              <a:t>generated in one country </a:t>
            </a:r>
            <a:r>
              <a:t>is made available </a:t>
            </a:r>
            <a:r>
              <a:rPr b="0">
                <a:latin typeface="Segoe UI Light"/>
                <a:ea typeface="Segoe UI Light"/>
                <a:cs typeface="Segoe UI Light"/>
                <a:sym typeface="Segoe UI Light"/>
              </a:rPr>
              <a:t>to others.</a:t>
            </a:r>
          </a:p>
        </p:txBody>
      </p:sp>
      <p:pic>
        <p:nvPicPr>
          <p:cNvPr id="1066" name="Picture 33" descr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9042" y="6156959"/>
            <a:ext cx="539791" cy="512428"/>
          </a:xfrm>
          <a:prstGeom prst="rect">
            <a:avLst/>
          </a:prstGeom>
          <a:ln w="12700">
            <a:miter lim="400000"/>
          </a:ln>
        </p:spPr>
      </p:pic>
      <p:sp>
        <p:nvSpPr>
          <p:cNvPr id="1067" name="Isosceles Triangle 15"/>
          <p:cNvSpPr/>
          <p:nvPr/>
        </p:nvSpPr>
        <p:spPr>
          <a:xfrm rot="5400000">
            <a:off x="29211" y="3068342"/>
            <a:ext cx="334819" cy="288637"/>
          </a:xfrm>
          <a:prstGeom prst="triangle">
            <a:avLst/>
          </a:prstGeom>
          <a:solidFill>
            <a:srgbClr val="4959D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8" name="Straight Connector 17"/>
          <p:cNvSpPr/>
          <p:nvPr/>
        </p:nvSpPr>
        <p:spPr>
          <a:xfrm>
            <a:off x="583315" y="4384230"/>
            <a:ext cx="5703185" cy="1"/>
          </a:xfrm>
          <a:prstGeom prst="line">
            <a:avLst/>
          </a:prstGeom>
          <a:ln w="19050">
            <a:solidFill>
              <a:srgbClr val="001391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69" name="Straight Connector 18"/>
          <p:cNvSpPr/>
          <p:nvPr/>
        </p:nvSpPr>
        <p:spPr>
          <a:xfrm>
            <a:off x="583315" y="5654230"/>
            <a:ext cx="5703185" cy="1"/>
          </a:xfrm>
          <a:prstGeom prst="line">
            <a:avLst/>
          </a:prstGeom>
          <a:ln w="19050">
            <a:solidFill>
              <a:srgbClr val="001391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70" name="Isosceles Triangle 22"/>
          <p:cNvSpPr/>
          <p:nvPr/>
        </p:nvSpPr>
        <p:spPr>
          <a:xfrm rot="5400000">
            <a:off x="29211" y="4646633"/>
            <a:ext cx="334819" cy="288637"/>
          </a:xfrm>
          <a:prstGeom prst="triangle">
            <a:avLst/>
          </a:prstGeom>
          <a:solidFill>
            <a:srgbClr val="A681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1" name="Isosceles Triangle 26"/>
          <p:cNvSpPr/>
          <p:nvPr/>
        </p:nvSpPr>
        <p:spPr>
          <a:xfrm rot="5400000">
            <a:off x="29211" y="5837035"/>
            <a:ext cx="334819" cy="288637"/>
          </a:xfrm>
          <a:prstGeom prst="triangle">
            <a:avLst/>
          </a:prstGeom>
          <a:solidFill>
            <a:srgbClr val="66FFC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2" name="Rectangle 14"/>
          <p:cNvSpPr/>
          <p:nvPr/>
        </p:nvSpPr>
        <p:spPr>
          <a:xfrm>
            <a:off x="-43234" y="-146031"/>
            <a:ext cx="111997" cy="7350394"/>
          </a:xfrm>
          <a:prstGeom prst="rect">
            <a:avLst/>
          </a:prstGeom>
          <a:solidFill>
            <a:srgbClr val="00139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583FCA-2482-A910-9610-2CF6AD58E5E9}"/>
              </a:ext>
            </a:extLst>
          </p:cNvPr>
          <p:cNvGrpSpPr/>
          <p:nvPr/>
        </p:nvGrpSpPr>
        <p:grpSpPr>
          <a:xfrm>
            <a:off x="-457822" y="0"/>
            <a:ext cx="13072535" cy="517429"/>
            <a:chOff x="-457822" y="0"/>
            <a:chExt cx="13072535" cy="5174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89C409-32F7-92D2-6260-C0A6F274EAF7}"/>
                </a:ext>
              </a:extLst>
            </p:cNvPr>
            <p:cNvSpPr/>
            <p:nvPr userDrawn="1"/>
          </p:nvSpPr>
          <p:spPr>
            <a:xfrm>
              <a:off x="-305422" y="108855"/>
              <a:ext cx="12920135" cy="408574"/>
            </a:xfrm>
            <a:prstGeom prst="rect">
              <a:avLst/>
            </a:prstGeom>
            <a:gradFill flip="none" rotWithShape="1">
              <a:gsLst>
                <a:gs pos="67000">
                  <a:srgbClr val="8CFFD6">
                    <a:alpha val="0"/>
                  </a:srgbClr>
                </a:gs>
                <a:gs pos="100000">
                  <a:srgbClr val="8CFFD6"/>
                </a:gs>
              </a:gsLst>
              <a:lin ang="0" scaled="1"/>
              <a:tileRect/>
            </a:gra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80E7F1B-B7AB-CC86-3954-E6C1F29D803D}"/>
                </a:ext>
              </a:extLst>
            </p:cNvPr>
            <p:cNvGrpSpPr/>
            <p:nvPr userDrawn="1"/>
          </p:nvGrpSpPr>
          <p:grpSpPr>
            <a:xfrm>
              <a:off x="-457822" y="0"/>
              <a:ext cx="12920135" cy="408574"/>
              <a:chOff x="-457822" y="0"/>
              <a:chExt cx="12920135" cy="408574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FC526B3-9831-8E19-2F2D-9A747DA11865}"/>
                  </a:ext>
                </a:extLst>
              </p:cNvPr>
              <p:cNvSpPr/>
              <p:nvPr userDrawn="1"/>
            </p:nvSpPr>
            <p:spPr>
              <a:xfrm>
                <a:off x="-457822" y="0"/>
                <a:ext cx="12920135" cy="408574"/>
              </a:xfrm>
              <a:prstGeom prst="rect">
                <a:avLst/>
              </a:prstGeom>
              <a:gradFill flip="none" rotWithShape="1">
                <a:gsLst>
                  <a:gs pos="44000">
                    <a:schemeClr val="bg1">
                      <a:alpha val="0"/>
                    </a:schemeClr>
                  </a:gs>
                  <a:gs pos="67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3DF9812-DBA1-1D79-45A4-431DC45C150C}"/>
                  </a:ext>
                </a:extLst>
              </p:cNvPr>
              <p:cNvGrpSpPr/>
              <p:nvPr userDrawn="1"/>
            </p:nvGrpSpPr>
            <p:grpSpPr>
              <a:xfrm>
                <a:off x="8346362" y="95209"/>
                <a:ext cx="3632961" cy="300686"/>
                <a:chOff x="5892800" y="6444825"/>
                <a:chExt cx="5028467" cy="416186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42A6EA41-82F5-B51C-826D-75A11E2F3DFA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33718" y="6460362"/>
                  <a:ext cx="1987549" cy="371411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73CECB1E-C29A-6EF5-1A94-945604CA8F96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5667" y="6451288"/>
                  <a:ext cx="983435" cy="334160"/>
                </a:xfrm>
                <a:prstGeom prst="rect">
                  <a:avLst/>
                </a:prstGeom>
              </p:spPr>
            </p:pic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B84C8CAF-C328-1761-75F1-A26DCA29DE03}"/>
                    </a:ext>
                  </a:extLst>
                </p:cNvPr>
                <p:cNvGrpSpPr/>
                <p:nvPr userDrawn="1"/>
              </p:nvGrpSpPr>
              <p:grpSpPr>
                <a:xfrm>
                  <a:off x="5892800" y="6444825"/>
                  <a:ext cx="1508251" cy="416186"/>
                  <a:chOff x="112690" y="1741358"/>
                  <a:chExt cx="12428372" cy="3429479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23D39D0C-D97E-1529-A7BE-5CCF7765410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2690" y="1741358"/>
                    <a:ext cx="6639852" cy="3429479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3137997F-1C72-56B7-33C1-C62E2195EC7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68812" y="2149825"/>
                    <a:ext cx="6572250" cy="2390775"/>
                  </a:xfrm>
                  <a:prstGeom prst="rect">
                    <a:avLst/>
                  </a:prstGeom>
                </p:spPr>
              </p:pic>
            </p:grp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0FB38D6FCFA418DA39187A7920BEA" ma:contentTypeVersion="16" ma:contentTypeDescription="Create a new document." ma:contentTypeScope="" ma:versionID="e05243cd2ec4de9266c9d3ac0ba8505f">
  <xsd:schema xmlns:xsd="http://www.w3.org/2001/XMLSchema" xmlns:xs="http://www.w3.org/2001/XMLSchema" xmlns:p="http://schemas.microsoft.com/office/2006/metadata/properties" xmlns:ns2="d75abbe9-4b63-46ba-acaa-ae82d37ec5f4" xmlns:ns3="9d5e6f84-5843-49cc-89a8-d7ee1a915182" targetNamespace="http://schemas.microsoft.com/office/2006/metadata/properties" ma:root="true" ma:fieldsID="1a360971577aadeb067955e347920c09" ns2:_="" ns3:_="">
    <xsd:import namespace="d75abbe9-4b63-46ba-acaa-ae82d37ec5f4"/>
    <xsd:import namespace="9d5e6f84-5843-49cc-89a8-d7ee1a915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abbe9-4b63-46ba-acaa-ae82d37ec5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8ebb0a5-c57d-4c3a-bec7-8a38252dd0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5e6f84-5843-49cc-89a8-d7ee1a915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6228fd1-6eef-40f4-b049-6e671a314f8d}" ma:internalName="TaxCatchAll" ma:showField="CatchAllData" ma:web="9d5e6f84-5843-49cc-89a8-d7ee1a915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714750-0533-4F69-86F3-FC6151F66E16}"/>
</file>

<file path=customXml/itemProps2.xml><?xml version="1.0" encoding="utf-8"?>
<ds:datastoreItem xmlns:ds="http://schemas.openxmlformats.org/officeDocument/2006/customXml" ds:itemID="{F40B20DD-B914-4C82-BF66-8B3C4035E1DD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1794</Words>
  <Application>Microsoft Office PowerPoint</Application>
  <PresentationFormat>Grand écran</PresentationFormat>
  <Paragraphs>229</Paragraphs>
  <Slides>25</Slides>
  <Notes>10</Notes>
  <HiddenSlides>1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8" baseType="lpstr">
      <vt:lpstr>Arial</vt:lpstr>
      <vt:lpstr>Calibri</vt:lpstr>
      <vt:lpstr>Calibri Light</vt:lpstr>
      <vt:lpstr>Montserrat</vt:lpstr>
      <vt:lpstr>Montserrat Black</vt:lpstr>
      <vt:lpstr>Montserrat ExtraBold</vt:lpstr>
      <vt:lpstr>Montserrat Light</vt:lpstr>
      <vt:lpstr>Segoe UI</vt:lpstr>
      <vt:lpstr>Segoe UI </vt:lpstr>
      <vt:lpstr>Segoe UI Bold</vt:lpstr>
      <vt:lpstr>Segoe UI Light</vt:lpstr>
      <vt:lpstr>Wingdings</vt:lpstr>
      <vt:lpstr>Thème Office</vt:lpstr>
      <vt:lpstr>Global Evaluation Initiative’s  Monitoring and Evaluation Systems Analysis (MESA) tool:  a step toward a resilient national M&amp;E Ecosystem    Edoe Djimitri Agbodjan – CLEAR FA/GEI Lycia Lima – CLEAR LAB/GEI Taku Chirau – CLEAR AA/GEI</vt:lpstr>
      <vt:lpstr>Agenda</vt:lpstr>
      <vt:lpstr>Introduction</vt:lpstr>
      <vt:lpstr>Learning objectives </vt:lpstr>
      <vt:lpstr>Discussion</vt:lpstr>
      <vt:lpstr>Global  Evaluation Initiative</vt:lpstr>
      <vt:lpstr>Présentation PowerPoint</vt:lpstr>
      <vt:lpstr>Présentation PowerPoint</vt:lpstr>
      <vt:lpstr>Présentation PowerPoint</vt:lpstr>
      <vt:lpstr>Présentation PowerPoint</vt:lpstr>
      <vt:lpstr>Bilateral and Multilateral  Organizations</vt:lpstr>
      <vt:lpstr>Présentation PowerPoint</vt:lpstr>
      <vt:lpstr>Clear Centers – Implementing Partners of GEI</vt:lpstr>
      <vt:lpstr>What do we do?</vt:lpstr>
      <vt:lpstr>Stakeholders of a Country M&amp;E Ecosystem </vt:lpstr>
      <vt:lpstr>How do we work? </vt:lpstr>
      <vt:lpstr>Présentation PowerPoint</vt:lpstr>
      <vt:lpstr>Présentation PowerPoint</vt:lpstr>
      <vt:lpstr>M&amp;E System Building Blocks</vt:lpstr>
      <vt:lpstr>Présentation PowerPoint</vt:lpstr>
      <vt:lpstr>Présentation PowerPoint</vt:lpstr>
      <vt:lpstr>What is MESA about?</vt:lpstr>
      <vt:lpstr>Why is M&amp;E important?</vt:lpstr>
      <vt:lpstr>Why do you think carrying a MESA is important?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Evaluation Initiative’s  Monitoring and Evaluation Systems Analysis (MESA) tool:  a step toward a resilient national M&amp;E Ecosystem    Edoe Djimitri Agbodjan – CLEAR FA/GEI Lycia Lima – CLEAR LAB/GEI Taku Chirau – CLEAR AA/GEI</dc:title>
  <dc:creator>Edoé Djimitri AGBODJAN</dc:creator>
  <cp:lastModifiedBy>Edoé Djimitri AGBODJAN</cp:lastModifiedBy>
  <cp:revision>2</cp:revision>
  <dcterms:created xsi:type="dcterms:W3CDTF">2022-11-17T22:48:56Z</dcterms:created>
  <dcterms:modified xsi:type="dcterms:W3CDTF">2022-11-17T22:56:24Z</dcterms:modified>
</cp:coreProperties>
</file>