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3"/>
  </p:notesMasterIdLst>
  <p:handoutMasterIdLst>
    <p:handoutMasterId r:id="rId24"/>
  </p:handoutMasterIdLst>
  <p:sldIdLst>
    <p:sldId id="526" r:id="rId2"/>
    <p:sldId id="527" r:id="rId3"/>
    <p:sldId id="528" r:id="rId4"/>
    <p:sldId id="523" r:id="rId5"/>
    <p:sldId id="529" r:id="rId6"/>
    <p:sldId id="331" r:id="rId7"/>
    <p:sldId id="522" r:id="rId8"/>
    <p:sldId id="296" r:id="rId9"/>
    <p:sldId id="275" r:id="rId10"/>
    <p:sldId id="280" r:id="rId11"/>
    <p:sldId id="524" r:id="rId12"/>
    <p:sldId id="288" r:id="rId13"/>
    <p:sldId id="303" r:id="rId14"/>
    <p:sldId id="530" r:id="rId15"/>
    <p:sldId id="337" r:id="rId16"/>
    <p:sldId id="336" r:id="rId17"/>
    <p:sldId id="406" r:id="rId18"/>
    <p:sldId id="405" r:id="rId19"/>
    <p:sldId id="398" r:id="rId20"/>
    <p:sldId id="395" r:id="rId21"/>
    <p:sldId id="314" r:id="rId22"/>
  </p:sldIdLst>
  <p:sldSz cx="12192000" cy="6858000"/>
  <p:notesSz cx="6858000" cy="9945688"/>
  <p:custDataLst>
    <p:tags r:id="rId25"/>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BFA22-8370-284B-1423-5016936C81B6}" name="Puerto Gonzalez, Susana" initials="PS" userId="S::puerto-gonzalez@ilo.org::639821ab-1009-41c8-be83-20af3295b3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öterau, Jonathan" initials="SJ" lastIdx="1" clrIdx="0">
    <p:extLst>
      <p:ext uri="{19B8F6BF-5375-455C-9EA6-DF929625EA0E}">
        <p15:presenceInfo xmlns:p15="http://schemas.microsoft.com/office/powerpoint/2012/main" userId="S-1-5-21-4081431932-1880705324-2212345263-2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13565-5A4B-4790-BE92-B740F831287F}" v="8" dt="2022-10-19T11:41:48.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84019" autoAdjust="0"/>
  </p:normalViewPr>
  <p:slideViewPr>
    <p:cSldViewPr>
      <p:cViewPr varScale="1">
        <p:scale>
          <a:sx n="92" d="100"/>
          <a:sy n="92" d="100"/>
        </p:scale>
        <p:origin x="1212" y="90"/>
      </p:cViewPr>
      <p:guideLst>
        <p:guide orient="horz" pos="1162"/>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250" y="103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diner, Drew" userId="fdc2a0d4-9d41-4278-bb8c-41faa08ac7b9" providerId="ADAL" clId="{14113565-5A4B-4790-BE92-B740F831287F}"/>
    <pc:docChg chg="undo custSel addSld delSld modSld sldOrd delMainMaster">
      <pc:chgData name="Gardiner, Drew" userId="fdc2a0d4-9d41-4278-bb8c-41faa08ac7b9" providerId="ADAL" clId="{14113565-5A4B-4790-BE92-B740F831287F}" dt="2022-10-19T11:42:03.113" v="274" actId="20577"/>
      <pc:docMkLst>
        <pc:docMk/>
      </pc:docMkLst>
      <pc:sldChg chg="add del">
        <pc:chgData name="Gardiner, Drew" userId="fdc2a0d4-9d41-4278-bb8c-41faa08ac7b9" providerId="ADAL" clId="{14113565-5A4B-4790-BE92-B740F831287F}" dt="2022-10-19T11:27:54.646" v="119" actId="47"/>
        <pc:sldMkLst>
          <pc:docMk/>
          <pc:sldMk cId="1517158032" sldId="277"/>
        </pc:sldMkLst>
      </pc:sldChg>
      <pc:sldChg chg="add del">
        <pc:chgData name="Gardiner, Drew" userId="fdc2a0d4-9d41-4278-bb8c-41faa08ac7b9" providerId="ADAL" clId="{14113565-5A4B-4790-BE92-B740F831287F}" dt="2022-10-19T11:27:50.606" v="118" actId="47"/>
        <pc:sldMkLst>
          <pc:docMk/>
          <pc:sldMk cId="3979587506" sldId="281"/>
        </pc:sldMkLst>
      </pc:sldChg>
      <pc:sldChg chg="del ord">
        <pc:chgData name="Gardiner, Drew" userId="fdc2a0d4-9d41-4278-bb8c-41faa08ac7b9" providerId="ADAL" clId="{14113565-5A4B-4790-BE92-B740F831287F}" dt="2022-10-19T11:38:14.254" v="193" actId="47"/>
        <pc:sldMkLst>
          <pc:docMk/>
          <pc:sldMk cId="1840128537" sldId="282"/>
        </pc:sldMkLst>
      </pc:sldChg>
      <pc:sldChg chg="ord">
        <pc:chgData name="Gardiner, Drew" userId="fdc2a0d4-9d41-4278-bb8c-41faa08ac7b9" providerId="ADAL" clId="{14113565-5A4B-4790-BE92-B740F831287F}" dt="2022-10-19T11:30:49.945" v="157"/>
        <pc:sldMkLst>
          <pc:docMk/>
          <pc:sldMk cId="2398293040" sldId="288"/>
        </pc:sldMkLst>
      </pc:sldChg>
      <pc:sldChg chg="del">
        <pc:chgData name="Gardiner, Drew" userId="fdc2a0d4-9d41-4278-bb8c-41faa08ac7b9" providerId="ADAL" clId="{14113565-5A4B-4790-BE92-B740F831287F}" dt="2022-10-19T11:39:20.985" v="211" actId="47"/>
        <pc:sldMkLst>
          <pc:docMk/>
          <pc:sldMk cId="1602297152" sldId="294"/>
        </pc:sldMkLst>
      </pc:sldChg>
      <pc:sldChg chg="del">
        <pc:chgData name="Gardiner, Drew" userId="fdc2a0d4-9d41-4278-bb8c-41faa08ac7b9" providerId="ADAL" clId="{14113565-5A4B-4790-BE92-B740F831287F}" dt="2022-10-19T11:39:20.985" v="211" actId="47"/>
        <pc:sldMkLst>
          <pc:docMk/>
          <pc:sldMk cId="3225053060" sldId="299"/>
        </pc:sldMkLst>
      </pc:sldChg>
      <pc:sldChg chg="delSp mod">
        <pc:chgData name="Gardiner, Drew" userId="fdc2a0d4-9d41-4278-bb8c-41faa08ac7b9" providerId="ADAL" clId="{14113565-5A4B-4790-BE92-B740F831287F}" dt="2022-10-19T11:39:30.605" v="212" actId="478"/>
        <pc:sldMkLst>
          <pc:docMk/>
          <pc:sldMk cId="2227023537" sldId="314"/>
        </pc:sldMkLst>
        <pc:spChg chg="del">
          <ac:chgData name="Gardiner, Drew" userId="fdc2a0d4-9d41-4278-bb8c-41faa08ac7b9" providerId="ADAL" clId="{14113565-5A4B-4790-BE92-B740F831287F}" dt="2022-10-19T11:39:30.605" v="212" actId="478"/>
          <ac:spMkLst>
            <pc:docMk/>
            <pc:sldMk cId="2227023537" sldId="314"/>
            <ac:spMk id="3" creationId="{C27EACE1-B115-F7E6-7E95-2C08C8122227}"/>
          </ac:spMkLst>
        </pc:spChg>
      </pc:sldChg>
      <pc:sldChg chg="add">
        <pc:chgData name="Gardiner, Drew" userId="fdc2a0d4-9d41-4278-bb8c-41faa08ac7b9" providerId="ADAL" clId="{14113565-5A4B-4790-BE92-B740F831287F}" dt="2022-10-19T11:36:28.570" v="162"/>
        <pc:sldMkLst>
          <pc:docMk/>
          <pc:sldMk cId="1478644289" sldId="336"/>
        </pc:sldMkLst>
      </pc:sldChg>
      <pc:sldChg chg="modSp add mod">
        <pc:chgData name="Gardiner, Drew" userId="fdc2a0d4-9d41-4278-bb8c-41faa08ac7b9" providerId="ADAL" clId="{14113565-5A4B-4790-BE92-B740F831287F}" dt="2022-10-19T11:36:37.159" v="164" actId="1076"/>
        <pc:sldMkLst>
          <pc:docMk/>
          <pc:sldMk cId="1378312837" sldId="337"/>
        </pc:sldMkLst>
        <pc:graphicFrameChg chg="mod">
          <ac:chgData name="Gardiner, Drew" userId="fdc2a0d4-9d41-4278-bb8c-41faa08ac7b9" providerId="ADAL" clId="{14113565-5A4B-4790-BE92-B740F831287F}" dt="2022-10-19T11:36:37.159" v="164" actId="1076"/>
          <ac:graphicFrameMkLst>
            <pc:docMk/>
            <pc:sldMk cId="1378312837" sldId="337"/>
            <ac:graphicFrameMk id="13" creationId="{00000000-0000-0000-0000-000000000000}"/>
          </ac:graphicFrameMkLst>
        </pc:graphicFrameChg>
      </pc:sldChg>
      <pc:sldChg chg="add">
        <pc:chgData name="Gardiner, Drew" userId="fdc2a0d4-9d41-4278-bb8c-41faa08ac7b9" providerId="ADAL" clId="{14113565-5A4B-4790-BE92-B740F831287F}" dt="2022-10-19T11:36:28.570" v="162"/>
        <pc:sldMkLst>
          <pc:docMk/>
          <pc:sldMk cId="4008698073" sldId="395"/>
        </pc:sldMkLst>
      </pc:sldChg>
      <pc:sldChg chg="add">
        <pc:chgData name="Gardiner, Drew" userId="fdc2a0d4-9d41-4278-bb8c-41faa08ac7b9" providerId="ADAL" clId="{14113565-5A4B-4790-BE92-B740F831287F}" dt="2022-10-19T11:36:28.570" v="162"/>
        <pc:sldMkLst>
          <pc:docMk/>
          <pc:sldMk cId="1943406855" sldId="398"/>
        </pc:sldMkLst>
      </pc:sldChg>
      <pc:sldChg chg="add">
        <pc:chgData name="Gardiner, Drew" userId="fdc2a0d4-9d41-4278-bb8c-41faa08ac7b9" providerId="ADAL" clId="{14113565-5A4B-4790-BE92-B740F831287F}" dt="2022-10-19T11:36:28.570" v="162"/>
        <pc:sldMkLst>
          <pc:docMk/>
          <pc:sldMk cId="70777120" sldId="405"/>
        </pc:sldMkLst>
      </pc:sldChg>
      <pc:sldChg chg="modSp add mod">
        <pc:chgData name="Gardiner, Drew" userId="fdc2a0d4-9d41-4278-bb8c-41faa08ac7b9" providerId="ADAL" clId="{14113565-5A4B-4790-BE92-B740F831287F}" dt="2022-10-19T11:37:49.105" v="166" actId="1076"/>
        <pc:sldMkLst>
          <pc:docMk/>
          <pc:sldMk cId="2527784795" sldId="406"/>
        </pc:sldMkLst>
        <pc:spChg chg="mod">
          <ac:chgData name="Gardiner, Drew" userId="fdc2a0d4-9d41-4278-bb8c-41faa08ac7b9" providerId="ADAL" clId="{14113565-5A4B-4790-BE92-B740F831287F}" dt="2022-10-19T11:37:49.105" v="166" actId="1076"/>
          <ac:spMkLst>
            <pc:docMk/>
            <pc:sldMk cId="2527784795" sldId="406"/>
            <ac:spMk id="10" creationId="{00000000-0000-0000-0000-000000000000}"/>
          </ac:spMkLst>
        </pc:spChg>
      </pc:sldChg>
      <pc:sldChg chg="delSp modSp del mod">
        <pc:chgData name="Gardiner, Drew" userId="fdc2a0d4-9d41-4278-bb8c-41faa08ac7b9" providerId="ADAL" clId="{14113565-5A4B-4790-BE92-B740F831287F}" dt="2022-10-19T11:25:58.987" v="61" actId="47"/>
        <pc:sldMkLst>
          <pc:docMk/>
          <pc:sldMk cId="3028033447" sldId="517"/>
        </pc:sldMkLst>
        <pc:spChg chg="del mod">
          <ac:chgData name="Gardiner, Drew" userId="fdc2a0d4-9d41-4278-bb8c-41faa08ac7b9" providerId="ADAL" clId="{14113565-5A4B-4790-BE92-B740F831287F}" dt="2022-10-19T11:22:03.245" v="5"/>
          <ac:spMkLst>
            <pc:docMk/>
            <pc:sldMk cId="3028033447" sldId="517"/>
            <ac:spMk id="5" creationId="{00000000-0000-0000-0000-000000000000}"/>
          </ac:spMkLst>
        </pc:spChg>
      </pc:sldChg>
      <pc:sldChg chg="modSp mod">
        <pc:chgData name="Gardiner, Drew" userId="fdc2a0d4-9d41-4278-bb8c-41faa08ac7b9" providerId="ADAL" clId="{14113565-5A4B-4790-BE92-B740F831287F}" dt="2022-10-19T11:33:21.059" v="159" actId="20577"/>
        <pc:sldMkLst>
          <pc:docMk/>
          <pc:sldMk cId="665948745" sldId="522"/>
        </pc:sldMkLst>
        <pc:spChg chg="mod">
          <ac:chgData name="Gardiner, Drew" userId="fdc2a0d4-9d41-4278-bb8c-41faa08ac7b9" providerId="ADAL" clId="{14113565-5A4B-4790-BE92-B740F831287F}" dt="2022-10-19T11:33:21.059" v="159" actId="20577"/>
          <ac:spMkLst>
            <pc:docMk/>
            <pc:sldMk cId="665948745" sldId="522"/>
            <ac:spMk id="27" creationId="{00000000-0000-0000-0000-000000000000}"/>
          </ac:spMkLst>
        </pc:spChg>
      </pc:sldChg>
      <pc:sldChg chg="del">
        <pc:chgData name="Gardiner, Drew" userId="fdc2a0d4-9d41-4278-bb8c-41faa08ac7b9" providerId="ADAL" clId="{14113565-5A4B-4790-BE92-B740F831287F}" dt="2022-10-19T11:39:20.985" v="211" actId="47"/>
        <pc:sldMkLst>
          <pc:docMk/>
          <pc:sldMk cId="3900181217" sldId="525"/>
        </pc:sldMkLst>
      </pc:sldChg>
      <pc:sldChg chg="addSp modSp new mod">
        <pc:chgData name="Gardiner, Drew" userId="fdc2a0d4-9d41-4278-bb8c-41faa08ac7b9" providerId="ADAL" clId="{14113565-5A4B-4790-BE92-B740F831287F}" dt="2022-10-19T11:42:03.113" v="274" actId="20577"/>
        <pc:sldMkLst>
          <pc:docMk/>
          <pc:sldMk cId="2716256240" sldId="526"/>
        </pc:sldMkLst>
        <pc:spChg chg="mod">
          <ac:chgData name="Gardiner, Drew" userId="fdc2a0d4-9d41-4278-bb8c-41faa08ac7b9" providerId="ADAL" clId="{14113565-5A4B-4790-BE92-B740F831287F}" dt="2022-10-19T11:22:17.964" v="7"/>
          <ac:spMkLst>
            <pc:docMk/>
            <pc:sldMk cId="2716256240" sldId="526"/>
            <ac:spMk id="2" creationId="{F5C78365-BDA3-496D-9353-DFD701543EEB}"/>
          </ac:spMkLst>
        </pc:spChg>
        <pc:spChg chg="mod">
          <ac:chgData name="Gardiner, Drew" userId="fdc2a0d4-9d41-4278-bb8c-41faa08ac7b9" providerId="ADAL" clId="{14113565-5A4B-4790-BE92-B740F831287F}" dt="2022-10-19T11:25:49.396" v="60"/>
          <ac:spMkLst>
            <pc:docMk/>
            <pc:sldMk cId="2716256240" sldId="526"/>
            <ac:spMk id="3" creationId="{7262E173-7D09-45E4-90D0-3F78E624E72D}"/>
          </ac:spMkLst>
        </pc:spChg>
        <pc:spChg chg="add mod">
          <ac:chgData name="Gardiner, Drew" userId="fdc2a0d4-9d41-4278-bb8c-41faa08ac7b9" providerId="ADAL" clId="{14113565-5A4B-4790-BE92-B740F831287F}" dt="2022-10-19T11:42:03.113" v="274" actId="20577"/>
          <ac:spMkLst>
            <pc:docMk/>
            <pc:sldMk cId="2716256240" sldId="526"/>
            <ac:spMk id="5" creationId="{B3E67F88-ADD1-4C9A-8D52-2467EB93D674}"/>
          </ac:spMkLst>
        </pc:spChg>
      </pc:sldChg>
      <pc:sldChg chg="addSp modSp new mod">
        <pc:chgData name="Gardiner, Drew" userId="fdc2a0d4-9d41-4278-bb8c-41faa08ac7b9" providerId="ADAL" clId="{14113565-5A4B-4790-BE92-B740F831287F}" dt="2022-10-19T11:33:06.306" v="158" actId="1076"/>
        <pc:sldMkLst>
          <pc:docMk/>
          <pc:sldMk cId="4169691781" sldId="527"/>
        </pc:sldMkLst>
        <pc:spChg chg="mod">
          <ac:chgData name="Gardiner, Drew" userId="fdc2a0d4-9d41-4278-bb8c-41faa08ac7b9" providerId="ADAL" clId="{14113565-5A4B-4790-BE92-B740F831287F}" dt="2022-10-19T11:27:59.646" v="120" actId="20577"/>
          <ac:spMkLst>
            <pc:docMk/>
            <pc:sldMk cId="4169691781" sldId="527"/>
            <ac:spMk id="2" creationId="{E22D4F73-1402-4012-9FF9-FDE42FF98D6D}"/>
          </ac:spMkLst>
        </pc:spChg>
        <pc:spChg chg="mod">
          <ac:chgData name="Gardiner, Drew" userId="fdc2a0d4-9d41-4278-bb8c-41faa08ac7b9" providerId="ADAL" clId="{14113565-5A4B-4790-BE92-B740F831287F}" dt="2022-10-19T11:33:06.306" v="158" actId="1076"/>
          <ac:spMkLst>
            <pc:docMk/>
            <pc:sldMk cId="4169691781" sldId="527"/>
            <ac:spMk id="3" creationId="{822274B8-973C-4AE8-9A40-A2273FEEF257}"/>
          </ac:spMkLst>
        </pc:spChg>
        <pc:picChg chg="add mod">
          <ac:chgData name="Gardiner, Drew" userId="fdc2a0d4-9d41-4278-bb8c-41faa08ac7b9" providerId="ADAL" clId="{14113565-5A4B-4790-BE92-B740F831287F}" dt="2022-10-19T11:26:47.896" v="83" actId="1076"/>
          <ac:picMkLst>
            <pc:docMk/>
            <pc:sldMk cId="4169691781" sldId="527"/>
            <ac:picMk id="7" creationId="{7C6A33F7-A9A7-4901-ABCA-12C5EFD9D0E1}"/>
          </ac:picMkLst>
        </pc:picChg>
        <pc:picChg chg="add mod">
          <ac:chgData name="Gardiner, Drew" userId="fdc2a0d4-9d41-4278-bb8c-41faa08ac7b9" providerId="ADAL" clId="{14113565-5A4B-4790-BE92-B740F831287F}" dt="2022-10-19T11:26:47.896" v="83" actId="1076"/>
          <ac:picMkLst>
            <pc:docMk/>
            <pc:sldMk cId="4169691781" sldId="527"/>
            <ac:picMk id="8" creationId="{514897FF-58A5-47D2-BE22-4898B74BC84C}"/>
          </ac:picMkLst>
        </pc:picChg>
        <pc:picChg chg="add mod">
          <ac:chgData name="Gardiner, Drew" userId="fdc2a0d4-9d41-4278-bb8c-41faa08ac7b9" providerId="ADAL" clId="{14113565-5A4B-4790-BE92-B740F831287F}" dt="2022-10-19T11:26:47.896" v="83" actId="1076"/>
          <ac:picMkLst>
            <pc:docMk/>
            <pc:sldMk cId="4169691781" sldId="527"/>
            <ac:picMk id="9" creationId="{ABAF0C9A-3EC7-4E62-B7DB-28F05AA65D7E}"/>
          </ac:picMkLst>
        </pc:picChg>
        <pc:picChg chg="add mod">
          <ac:chgData name="Gardiner, Drew" userId="fdc2a0d4-9d41-4278-bb8c-41faa08ac7b9" providerId="ADAL" clId="{14113565-5A4B-4790-BE92-B740F831287F}" dt="2022-10-19T11:26:47.896" v="83" actId="1076"/>
          <ac:picMkLst>
            <pc:docMk/>
            <pc:sldMk cId="4169691781" sldId="527"/>
            <ac:picMk id="10" creationId="{57E7485A-B2EF-40E5-AA4E-981092B7F9F5}"/>
          </ac:picMkLst>
        </pc:picChg>
      </pc:sldChg>
      <pc:sldChg chg="addSp modSp new mod ord">
        <pc:chgData name="Gardiner, Drew" userId="fdc2a0d4-9d41-4278-bb8c-41faa08ac7b9" providerId="ADAL" clId="{14113565-5A4B-4790-BE92-B740F831287F}" dt="2022-10-19T11:27:45.342" v="117" actId="20577"/>
        <pc:sldMkLst>
          <pc:docMk/>
          <pc:sldMk cId="1146120278" sldId="528"/>
        </pc:sldMkLst>
        <pc:spChg chg="mod">
          <ac:chgData name="Gardiner, Drew" userId="fdc2a0d4-9d41-4278-bb8c-41faa08ac7b9" providerId="ADAL" clId="{14113565-5A4B-4790-BE92-B740F831287F}" dt="2022-10-19T11:27:14.490" v="90" actId="20577"/>
          <ac:spMkLst>
            <pc:docMk/>
            <pc:sldMk cId="1146120278" sldId="528"/>
            <ac:spMk id="2" creationId="{B1188691-689A-420D-98C9-5CD0D84F63FA}"/>
          </ac:spMkLst>
        </pc:spChg>
        <pc:spChg chg="mod">
          <ac:chgData name="Gardiner, Drew" userId="fdc2a0d4-9d41-4278-bb8c-41faa08ac7b9" providerId="ADAL" clId="{14113565-5A4B-4790-BE92-B740F831287F}" dt="2022-10-19T11:27:45.342" v="117" actId="20577"/>
          <ac:spMkLst>
            <pc:docMk/>
            <pc:sldMk cId="1146120278" sldId="528"/>
            <ac:spMk id="3" creationId="{5C63B735-364E-49E4-9777-1FA5B50700C9}"/>
          </ac:spMkLst>
        </pc:spChg>
        <pc:spChg chg="add mod">
          <ac:chgData name="Gardiner, Drew" userId="fdc2a0d4-9d41-4278-bb8c-41faa08ac7b9" providerId="ADAL" clId="{14113565-5A4B-4790-BE92-B740F831287F}" dt="2022-10-19T11:27:36.217" v="92" actId="1076"/>
          <ac:spMkLst>
            <pc:docMk/>
            <pc:sldMk cId="1146120278" sldId="528"/>
            <ac:spMk id="9" creationId="{8233D896-67E5-4ECC-8718-AD856EB0A42B}"/>
          </ac:spMkLst>
        </pc:spChg>
        <pc:picChg chg="add mod">
          <ac:chgData name="Gardiner, Drew" userId="fdc2a0d4-9d41-4278-bb8c-41faa08ac7b9" providerId="ADAL" clId="{14113565-5A4B-4790-BE92-B740F831287F}" dt="2022-10-19T11:27:36.217" v="92" actId="1076"/>
          <ac:picMkLst>
            <pc:docMk/>
            <pc:sldMk cId="1146120278" sldId="528"/>
            <ac:picMk id="7" creationId="{AF637840-132B-4117-8738-9D0A6BEDDBD2}"/>
          </ac:picMkLst>
        </pc:picChg>
        <pc:picChg chg="add mod">
          <ac:chgData name="Gardiner, Drew" userId="fdc2a0d4-9d41-4278-bb8c-41faa08ac7b9" providerId="ADAL" clId="{14113565-5A4B-4790-BE92-B740F831287F}" dt="2022-10-19T11:27:36.217" v="92" actId="1076"/>
          <ac:picMkLst>
            <pc:docMk/>
            <pc:sldMk cId="1146120278" sldId="528"/>
            <ac:picMk id="8" creationId="{ABFDF151-82BF-4B4E-B875-650D043877FB}"/>
          </ac:picMkLst>
        </pc:picChg>
      </pc:sldChg>
      <pc:sldChg chg="modSp new mod">
        <pc:chgData name="Gardiner, Drew" userId="fdc2a0d4-9d41-4278-bb8c-41faa08ac7b9" providerId="ADAL" clId="{14113565-5A4B-4790-BE92-B740F831287F}" dt="2022-10-19T11:30:12.732" v="155" actId="1076"/>
        <pc:sldMkLst>
          <pc:docMk/>
          <pc:sldMk cId="1595500819" sldId="529"/>
        </pc:sldMkLst>
        <pc:spChg chg="mod">
          <ac:chgData name="Gardiner, Drew" userId="fdc2a0d4-9d41-4278-bb8c-41faa08ac7b9" providerId="ADAL" clId="{14113565-5A4B-4790-BE92-B740F831287F}" dt="2022-10-19T11:29:09.579" v="145" actId="20577"/>
          <ac:spMkLst>
            <pc:docMk/>
            <pc:sldMk cId="1595500819" sldId="529"/>
            <ac:spMk id="2" creationId="{63BAE085-34BC-4BC5-944A-2E71C9DF91A5}"/>
          </ac:spMkLst>
        </pc:spChg>
        <pc:spChg chg="mod">
          <ac:chgData name="Gardiner, Drew" userId="fdc2a0d4-9d41-4278-bb8c-41faa08ac7b9" providerId="ADAL" clId="{14113565-5A4B-4790-BE92-B740F831287F}" dt="2022-10-19T11:30:12.732" v="155" actId="1076"/>
          <ac:spMkLst>
            <pc:docMk/>
            <pc:sldMk cId="1595500819" sldId="529"/>
            <ac:spMk id="3" creationId="{615D50A0-E2D5-41A6-8D02-CD027B6CC669}"/>
          </ac:spMkLst>
        </pc:spChg>
      </pc:sldChg>
      <pc:sldChg chg="modSp new mod">
        <pc:chgData name="Gardiner, Drew" userId="fdc2a0d4-9d41-4278-bb8c-41faa08ac7b9" providerId="ADAL" clId="{14113565-5A4B-4790-BE92-B740F831287F}" dt="2022-10-19T11:41:16.101" v="214" actId="20577"/>
        <pc:sldMkLst>
          <pc:docMk/>
          <pc:sldMk cId="1092267879" sldId="530"/>
        </pc:sldMkLst>
        <pc:spChg chg="mod">
          <ac:chgData name="Gardiner, Drew" userId="fdc2a0d4-9d41-4278-bb8c-41faa08ac7b9" providerId="ADAL" clId="{14113565-5A4B-4790-BE92-B740F831287F}" dt="2022-10-19T11:41:16.101" v="214" actId="20577"/>
          <ac:spMkLst>
            <pc:docMk/>
            <pc:sldMk cId="1092267879" sldId="530"/>
            <ac:spMk id="2" creationId="{3958B3FC-6EF8-41B0-93F7-88841AD7C441}"/>
          </ac:spMkLst>
        </pc:spChg>
      </pc:sldChg>
      <pc:sldMasterChg chg="del delSldLayout">
        <pc:chgData name="Gardiner, Drew" userId="fdc2a0d4-9d41-4278-bb8c-41faa08ac7b9" providerId="ADAL" clId="{14113565-5A4B-4790-BE92-B740F831287F}" dt="2022-10-19T11:27:54.646" v="119" actId="47"/>
        <pc:sldMasterMkLst>
          <pc:docMk/>
          <pc:sldMasterMk cId="839114536" sldId="2147483672"/>
        </pc:sldMasterMkLst>
        <pc:sldLayoutChg chg="del">
          <pc:chgData name="Gardiner, Drew" userId="fdc2a0d4-9d41-4278-bb8c-41faa08ac7b9" providerId="ADAL" clId="{14113565-5A4B-4790-BE92-B740F831287F}" dt="2022-10-19T11:27:54.646" v="119" actId="47"/>
          <pc:sldLayoutMkLst>
            <pc:docMk/>
            <pc:sldMasterMk cId="839114536" sldId="2147483672"/>
            <pc:sldLayoutMk cId="2810570472" sldId="2147483673"/>
          </pc:sldLayoutMkLst>
        </pc:sldLayoutChg>
        <pc:sldLayoutChg chg="del">
          <pc:chgData name="Gardiner, Drew" userId="fdc2a0d4-9d41-4278-bb8c-41faa08ac7b9" providerId="ADAL" clId="{14113565-5A4B-4790-BE92-B740F831287F}" dt="2022-10-19T11:27:54.646" v="119" actId="47"/>
          <pc:sldLayoutMkLst>
            <pc:docMk/>
            <pc:sldMasterMk cId="839114536" sldId="2147483672"/>
            <pc:sldLayoutMk cId="1635606905" sldId="2147483674"/>
          </pc:sldLayoutMkLst>
        </pc:sldLayoutChg>
        <pc:sldLayoutChg chg="del">
          <pc:chgData name="Gardiner, Drew" userId="fdc2a0d4-9d41-4278-bb8c-41faa08ac7b9" providerId="ADAL" clId="{14113565-5A4B-4790-BE92-B740F831287F}" dt="2022-10-19T11:25:58.987" v="61" actId="47"/>
          <pc:sldLayoutMkLst>
            <pc:docMk/>
            <pc:sldMasterMk cId="839114536" sldId="2147483672"/>
            <pc:sldLayoutMk cId="945978894" sldId="2147483675"/>
          </pc:sldLayoutMkLst>
        </pc:sldLayoutChg>
        <pc:sldLayoutChg chg="del">
          <pc:chgData name="Gardiner, Drew" userId="fdc2a0d4-9d41-4278-bb8c-41faa08ac7b9" providerId="ADAL" clId="{14113565-5A4B-4790-BE92-B740F831287F}" dt="2022-10-19T11:27:54.646" v="119" actId="47"/>
          <pc:sldLayoutMkLst>
            <pc:docMk/>
            <pc:sldMasterMk cId="839114536" sldId="2147483672"/>
            <pc:sldLayoutMk cId="1979039885" sldId="2147483693"/>
          </pc:sldLayoutMkLst>
        </pc:sldLayoutChg>
        <pc:sldLayoutChg chg="del">
          <pc:chgData name="Gardiner, Drew" userId="fdc2a0d4-9d41-4278-bb8c-41faa08ac7b9" providerId="ADAL" clId="{14113565-5A4B-4790-BE92-B740F831287F}" dt="2022-10-19T11:27:50.606" v="118" actId="47"/>
          <pc:sldLayoutMkLst>
            <pc:docMk/>
            <pc:sldMasterMk cId="839114536" sldId="2147483672"/>
            <pc:sldLayoutMk cId="840102046"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2005" cy="496744"/>
          </a:xfrm>
          <a:prstGeom prst="rect">
            <a:avLst/>
          </a:prstGeom>
        </p:spPr>
        <p:txBody>
          <a:bodyPr vert="horz" lIns="88636" tIns="44318" rIns="88636" bIns="44318" rtlCol="0"/>
          <a:lstStyle>
            <a:lvl1pPr algn="l">
              <a:defRPr sz="1200"/>
            </a:lvl1pPr>
          </a:lstStyle>
          <a:p>
            <a:endParaRPr lang="en-US"/>
          </a:p>
        </p:txBody>
      </p:sp>
      <p:sp>
        <p:nvSpPr>
          <p:cNvPr id="3" name="Datumsplatzhalter 2"/>
          <p:cNvSpPr>
            <a:spLocks noGrp="1"/>
          </p:cNvSpPr>
          <p:nvPr>
            <p:ph type="dt" sz="quarter" idx="1"/>
          </p:nvPr>
        </p:nvSpPr>
        <p:spPr>
          <a:xfrm>
            <a:off x="3884463" y="1"/>
            <a:ext cx="2972005" cy="496744"/>
          </a:xfrm>
          <a:prstGeom prst="rect">
            <a:avLst/>
          </a:prstGeom>
        </p:spPr>
        <p:txBody>
          <a:bodyPr vert="horz" lIns="88636" tIns="44318" rIns="88636" bIns="44318" rtlCol="0"/>
          <a:lstStyle>
            <a:lvl1pPr algn="r">
              <a:defRPr sz="1200"/>
            </a:lvl1pPr>
          </a:lstStyle>
          <a:p>
            <a:fld id="{332EDF8A-5E09-4CF2-BCC2-4B996783AA3E}" type="datetimeFigureOut">
              <a:rPr lang="en-US" smtClean="0"/>
              <a:t>10/19/2022</a:t>
            </a:fld>
            <a:endParaRPr lang="en-US"/>
          </a:p>
        </p:txBody>
      </p:sp>
      <p:sp>
        <p:nvSpPr>
          <p:cNvPr id="4" name="Fußzeilenplatzhalter 3"/>
          <p:cNvSpPr>
            <a:spLocks noGrp="1"/>
          </p:cNvSpPr>
          <p:nvPr>
            <p:ph type="ftr" sz="quarter" idx="2"/>
          </p:nvPr>
        </p:nvSpPr>
        <p:spPr>
          <a:xfrm>
            <a:off x="0" y="9447401"/>
            <a:ext cx="2972005" cy="496744"/>
          </a:xfrm>
          <a:prstGeom prst="rect">
            <a:avLst/>
          </a:prstGeom>
        </p:spPr>
        <p:txBody>
          <a:bodyPr vert="horz" lIns="88636" tIns="44318" rIns="88636" bIns="44318" rtlCol="0" anchor="b"/>
          <a:lstStyle>
            <a:lvl1pPr algn="l">
              <a:defRPr sz="1200"/>
            </a:lvl1pPr>
          </a:lstStyle>
          <a:p>
            <a:endParaRPr lang="en-US"/>
          </a:p>
        </p:txBody>
      </p:sp>
      <p:sp>
        <p:nvSpPr>
          <p:cNvPr id="5" name="Foliennummernplatzhalter 4"/>
          <p:cNvSpPr>
            <a:spLocks noGrp="1"/>
          </p:cNvSpPr>
          <p:nvPr>
            <p:ph type="sldNum" sz="quarter" idx="3"/>
          </p:nvPr>
        </p:nvSpPr>
        <p:spPr>
          <a:xfrm>
            <a:off x="3884463" y="9447401"/>
            <a:ext cx="2972005" cy="496744"/>
          </a:xfrm>
          <a:prstGeom prst="rect">
            <a:avLst/>
          </a:prstGeom>
        </p:spPr>
        <p:txBody>
          <a:bodyPr vert="horz" lIns="88636" tIns="44318" rIns="88636" bIns="44318" rtlCol="0" anchor="b"/>
          <a:lstStyle>
            <a:lvl1pPr algn="r">
              <a:defRPr sz="1200"/>
            </a:lvl1pPr>
          </a:lstStyle>
          <a:p>
            <a:fld id="{748C0E45-86D0-4767-AE95-433BEC9EF686}" type="slidenum">
              <a:rPr lang="en-US" smtClean="0"/>
              <a:t>‹#›</a:t>
            </a:fld>
            <a:endParaRPr lang="en-US"/>
          </a:p>
        </p:txBody>
      </p:sp>
    </p:spTree>
    <p:extLst>
      <p:ext uri="{BB962C8B-B14F-4D97-AF65-F5344CB8AC3E}">
        <p14:creationId xmlns:p14="http://schemas.microsoft.com/office/powerpoint/2010/main" val="148021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761"/>
          </a:xfrm>
          <a:prstGeom prst="rect">
            <a:avLst/>
          </a:prstGeom>
        </p:spPr>
        <p:txBody>
          <a:bodyPr vert="horz" lIns="91847" tIns="45924" rIns="91847" bIns="45924" rtlCol="0"/>
          <a:lstStyle>
            <a:lvl1pPr algn="l" fontAlgn="auto">
              <a:spcBef>
                <a:spcPts val="0"/>
              </a:spcBef>
              <a:spcAft>
                <a:spcPts val="0"/>
              </a:spcAft>
              <a:defRPr sz="1200">
                <a:latin typeface="+mn-lt"/>
                <a:cs typeface="+mn-cs"/>
              </a:defRPr>
            </a:lvl1pPr>
          </a:lstStyle>
          <a:p>
            <a:pPr>
              <a:defRPr/>
            </a:pPr>
            <a:endParaRPr lang="de-DE" dirty="0"/>
          </a:p>
        </p:txBody>
      </p:sp>
      <p:sp>
        <p:nvSpPr>
          <p:cNvPr id="3" name="Date Placeholder 2"/>
          <p:cNvSpPr>
            <a:spLocks noGrp="1"/>
          </p:cNvSpPr>
          <p:nvPr>
            <p:ph type="dt" idx="1"/>
          </p:nvPr>
        </p:nvSpPr>
        <p:spPr>
          <a:xfrm>
            <a:off x="3883854" y="0"/>
            <a:ext cx="2972547" cy="497761"/>
          </a:xfrm>
          <a:prstGeom prst="rect">
            <a:avLst/>
          </a:prstGeom>
        </p:spPr>
        <p:txBody>
          <a:bodyPr vert="horz" lIns="91847" tIns="45924" rIns="91847" bIns="45924" rtlCol="0"/>
          <a:lstStyle>
            <a:lvl1pPr algn="r" fontAlgn="auto">
              <a:spcBef>
                <a:spcPts val="0"/>
              </a:spcBef>
              <a:spcAft>
                <a:spcPts val="0"/>
              </a:spcAft>
              <a:defRPr sz="1200">
                <a:latin typeface="+mn-lt"/>
                <a:cs typeface="+mn-cs"/>
              </a:defRPr>
            </a:lvl1pPr>
          </a:lstStyle>
          <a:p>
            <a:pPr>
              <a:defRPr/>
            </a:pPr>
            <a:fld id="{7D2D16AA-C13D-4CAE-AB84-625B5340E1F0}" type="datetimeFigureOut">
              <a:rPr lang="de-DE"/>
              <a:pPr>
                <a:defRPr/>
              </a:pPr>
              <a:t>17.10.2022</a:t>
            </a:fld>
            <a:endParaRPr lang="de-DE" dirty="0"/>
          </a:p>
        </p:txBody>
      </p:sp>
      <p:sp>
        <p:nvSpPr>
          <p:cNvPr id="4" name="Slide Image Placeholder 3"/>
          <p:cNvSpPr>
            <a:spLocks noGrp="1" noRot="1" noChangeAspect="1"/>
          </p:cNvSpPr>
          <p:nvPr>
            <p:ph type="sldImg" idx="2"/>
          </p:nvPr>
        </p:nvSpPr>
        <p:spPr>
          <a:xfrm>
            <a:off x="112713" y="744538"/>
            <a:ext cx="6632575" cy="3730625"/>
          </a:xfrm>
          <a:prstGeom prst="rect">
            <a:avLst/>
          </a:prstGeom>
          <a:noFill/>
          <a:ln w="12700">
            <a:solidFill>
              <a:prstClr val="black"/>
            </a:solidFill>
          </a:ln>
        </p:spPr>
        <p:txBody>
          <a:bodyPr vert="horz" lIns="91847" tIns="45924" rIns="91847" bIns="45924" rtlCol="0" anchor="ctr"/>
          <a:lstStyle/>
          <a:p>
            <a:pPr lvl="0"/>
            <a:endParaRPr lang="de-DE" noProof="0" dirty="0"/>
          </a:p>
        </p:txBody>
      </p:sp>
      <p:sp>
        <p:nvSpPr>
          <p:cNvPr id="5" name="Notes Placeholder 4"/>
          <p:cNvSpPr>
            <a:spLocks noGrp="1"/>
          </p:cNvSpPr>
          <p:nvPr>
            <p:ph type="body" sz="quarter" idx="3"/>
          </p:nvPr>
        </p:nvSpPr>
        <p:spPr>
          <a:xfrm>
            <a:off x="685482" y="4724761"/>
            <a:ext cx="5487041" cy="4475083"/>
          </a:xfrm>
          <a:prstGeom prst="rect">
            <a:avLst/>
          </a:prstGeom>
        </p:spPr>
        <p:txBody>
          <a:bodyPr vert="horz" lIns="91847" tIns="45924" rIns="91847" bIns="459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a:p>
        </p:txBody>
      </p:sp>
      <p:sp>
        <p:nvSpPr>
          <p:cNvPr id="6" name="Footer Placeholder 5"/>
          <p:cNvSpPr>
            <a:spLocks noGrp="1"/>
          </p:cNvSpPr>
          <p:nvPr>
            <p:ph type="ftr" sz="quarter" idx="4"/>
          </p:nvPr>
        </p:nvSpPr>
        <p:spPr>
          <a:xfrm>
            <a:off x="0" y="9446337"/>
            <a:ext cx="2972547" cy="497761"/>
          </a:xfrm>
          <a:prstGeom prst="rect">
            <a:avLst/>
          </a:prstGeom>
        </p:spPr>
        <p:txBody>
          <a:bodyPr vert="horz" lIns="91847" tIns="45924" rIns="91847" bIns="45924" rtlCol="0" anchor="b"/>
          <a:lstStyle>
            <a:lvl1pPr algn="l" fontAlgn="auto">
              <a:spcBef>
                <a:spcPts val="0"/>
              </a:spcBef>
              <a:spcAft>
                <a:spcPts val="0"/>
              </a:spcAft>
              <a:defRPr sz="1200">
                <a:latin typeface="+mn-lt"/>
                <a:cs typeface="+mn-cs"/>
              </a:defRPr>
            </a:lvl1pPr>
          </a:lstStyle>
          <a:p>
            <a:pPr>
              <a:defRPr/>
            </a:pPr>
            <a:endParaRPr lang="de-DE" dirty="0"/>
          </a:p>
        </p:txBody>
      </p:sp>
      <p:sp>
        <p:nvSpPr>
          <p:cNvPr id="7" name="Slide Number Placeholder 6"/>
          <p:cNvSpPr>
            <a:spLocks noGrp="1"/>
          </p:cNvSpPr>
          <p:nvPr>
            <p:ph type="sldNum" sz="quarter" idx="5"/>
          </p:nvPr>
        </p:nvSpPr>
        <p:spPr>
          <a:xfrm>
            <a:off x="3883854" y="9446337"/>
            <a:ext cx="2972547" cy="497761"/>
          </a:xfrm>
          <a:prstGeom prst="rect">
            <a:avLst/>
          </a:prstGeom>
        </p:spPr>
        <p:txBody>
          <a:bodyPr vert="horz" lIns="91847" tIns="45924" rIns="91847" bIns="45924" rtlCol="0" anchor="b"/>
          <a:lstStyle>
            <a:lvl1pPr algn="r" fontAlgn="auto">
              <a:spcBef>
                <a:spcPts val="0"/>
              </a:spcBef>
              <a:spcAft>
                <a:spcPts val="0"/>
              </a:spcAft>
              <a:defRPr sz="1200">
                <a:latin typeface="+mn-lt"/>
                <a:cs typeface="+mn-cs"/>
              </a:defRPr>
            </a:lvl1pPr>
          </a:lstStyle>
          <a:p>
            <a:pPr>
              <a:defRPr/>
            </a:pPr>
            <a:fld id="{BBA0E8F0-0919-4FE3-BCC1-4996A862ED9B}" type="slidenum">
              <a:rPr lang="de-DE"/>
              <a:pPr>
                <a:defRPr/>
              </a:pPr>
              <a:t>‹#›</a:t>
            </a:fld>
            <a:endParaRPr lang="de-DE" dirty="0"/>
          </a:p>
        </p:txBody>
      </p:sp>
    </p:spTree>
    <p:extLst>
      <p:ext uri="{BB962C8B-B14F-4D97-AF65-F5344CB8AC3E}">
        <p14:creationId xmlns:p14="http://schemas.microsoft.com/office/powerpoint/2010/main" val="4126211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b="0" i="0" u="none" baseline="0" dirty="0"/>
              <a:t>We have just learned that selecting a good comparison group is essential for a solid and reliable impact evaluation.</a:t>
            </a:r>
          </a:p>
          <a:p>
            <a:pPr marL="0" indent="0">
              <a:buNone/>
            </a:pPr>
            <a:r>
              <a:rPr lang="en-GB" b="0" i="0" u="none" baseline="0" dirty="0"/>
              <a:t>However, we have not talked much about the concrete methods and techniques that help us accomplishing this. In fact,</a:t>
            </a:r>
          </a:p>
          <a:p>
            <a:pPr marL="0" indent="0">
              <a:buNone/>
            </a:pPr>
            <a:endParaRPr lang="en-GB" b="0" i="0" u="none" baseline="0" dirty="0"/>
          </a:p>
          <a:p>
            <a:pPr marL="0" indent="0">
              <a:buNone/>
            </a:pPr>
            <a:endParaRPr lang="en-GB" b="0" i="0" u="none" baseline="0" dirty="0"/>
          </a:p>
        </p:txBody>
      </p:sp>
      <p:sp>
        <p:nvSpPr>
          <p:cNvPr id="4" name="Foliennummernplatzhalter 3"/>
          <p:cNvSpPr>
            <a:spLocks noGrp="1"/>
          </p:cNvSpPr>
          <p:nvPr>
            <p:ph type="sldNum" sz="quarter" idx="10"/>
          </p:nvPr>
        </p:nvSpPr>
        <p:spPr/>
        <p:txBody>
          <a:bodyPr/>
          <a:lstStyle/>
          <a:p>
            <a:fld id="{55061937-BE20-448A-98DF-91CC30B909F8}" type="slidenum">
              <a:rPr lang="de-DE" smtClean="0"/>
              <a:t>6</a:t>
            </a:fld>
            <a:endParaRPr lang="de-DE"/>
          </a:p>
        </p:txBody>
      </p:sp>
    </p:spTree>
    <p:extLst>
      <p:ext uri="{BB962C8B-B14F-4D97-AF65-F5344CB8AC3E}">
        <p14:creationId xmlns:p14="http://schemas.microsoft.com/office/powerpoint/2010/main" val="400151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marL="171450" indent="-171450" rtl="0" eaLnBrk="1" fontAlgn="b" latinLnBrk="0" hangingPunct="1">
              <a:buFontTx/>
              <a:buChar char="-"/>
            </a:pPr>
            <a:r>
              <a:rPr lang="en-GB" sz="1200" kern="1200" dirty="0">
                <a:solidFill>
                  <a:schemeClr val="tx1"/>
                </a:solidFill>
                <a:effectLst/>
                <a:latin typeface="+mn-lt"/>
                <a:ea typeface="+mn-ea"/>
                <a:cs typeface="+mn-cs"/>
              </a:rPr>
              <a:t>initial 3,582 treatment effects reported in the 115 primary studies</a:t>
            </a:r>
          </a:p>
          <a:p>
            <a:pPr marL="171450" indent="-171450" rtl="0" eaLnBrk="1" fontAlgn="b" latinLnBrk="0" hangingPunct="1">
              <a:buFontTx/>
              <a:buChar char="-"/>
            </a:pPr>
            <a:r>
              <a:rPr lang="en-GB" sz="1200" kern="1200" dirty="0">
                <a:solidFill>
                  <a:schemeClr val="tx1"/>
                </a:solidFill>
                <a:effectLst/>
                <a:latin typeface="+mn-lt"/>
                <a:ea typeface="+mn-ea"/>
                <a:cs typeface="+mn-cs"/>
              </a:rPr>
              <a:t>PSS dummy variable for a total of 3,107 effect sizes (87%). </a:t>
            </a:r>
          </a:p>
          <a:p>
            <a:pPr marL="171450" indent="-171450" rtl="0" eaLnBrk="1" fontAlgn="b" latinLnBrk="0" hangingPunct="1">
              <a:buFontTx/>
              <a:buChar char="-"/>
            </a:pPr>
            <a:endParaRPr lang="en-GB" sz="1200" kern="1200" dirty="0">
              <a:solidFill>
                <a:schemeClr val="tx1"/>
              </a:solidFill>
              <a:effectLst/>
              <a:latin typeface="+mn-lt"/>
              <a:ea typeface="+mn-ea"/>
              <a:cs typeface="+mn-cs"/>
            </a:endParaRPr>
          </a:p>
          <a:p>
            <a:pPr marL="171450" indent="-171450" rtl="0" eaLnBrk="1" fontAlgn="b" latinLnBrk="0" hangingPunct="1">
              <a:buFontTx/>
              <a:buChar char="-"/>
            </a:pPr>
            <a:r>
              <a:rPr lang="en-GB" sz="1200" kern="1200" dirty="0">
                <a:solidFill>
                  <a:schemeClr val="tx1"/>
                </a:solidFill>
                <a:effectLst/>
                <a:latin typeface="+mn-lt"/>
                <a:ea typeface="+mn-ea"/>
                <a:cs typeface="+mn-cs"/>
              </a:rPr>
              <a:t>compute standardized mean differences N=1391 or 39%) </a:t>
            </a:r>
          </a:p>
          <a:p>
            <a:pPr marL="628650" lvl="1" indent="-171450" rtl="0" eaLnBrk="1" fontAlgn="b" latinLnBrk="0" hangingPunct="1">
              <a:buFontTx/>
              <a:buChar char="-"/>
            </a:pPr>
            <a:r>
              <a:rPr lang="en-GB" sz="1200" kern="1200" dirty="0">
                <a:solidFill>
                  <a:schemeClr val="tx1"/>
                </a:solidFill>
                <a:effectLst/>
                <a:latin typeface="+mn-lt"/>
                <a:ea typeface="+mn-ea"/>
                <a:cs typeface="+mn-cs"/>
              </a:rPr>
              <a:t>but higher than in many other systematic reviews. </a:t>
            </a:r>
          </a:p>
          <a:p>
            <a:pPr marL="628650" lvl="1" indent="-171450" rtl="0" eaLnBrk="1" fontAlgn="b" latinLnBrk="0" hangingPunct="1">
              <a:buFontTx/>
              <a:buChar char="-"/>
            </a:pPr>
            <a:r>
              <a:rPr lang="en-GB" sz="1200" kern="1200" dirty="0">
                <a:solidFill>
                  <a:schemeClr val="tx1"/>
                </a:solidFill>
                <a:effectLst/>
                <a:latin typeface="+mn-lt"/>
                <a:ea typeface="+mn-ea"/>
                <a:cs typeface="+mn-cs"/>
              </a:rPr>
              <a:t>intensive efforts to acquire missing information from authors</a:t>
            </a:r>
          </a:p>
          <a:p>
            <a:pPr marL="628650" lvl="1" indent="-171450" rtl="0" eaLnBrk="1" fontAlgn="b" latinLnBrk="0" hangingPunct="1">
              <a:buFontTx/>
              <a:buChar char="-"/>
            </a:pPr>
            <a:r>
              <a:rPr lang="en-GB" sz="1200" kern="1200" dirty="0">
                <a:solidFill>
                  <a:schemeClr val="tx1"/>
                </a:solidFill>
                <a:effectLst/>
                <a:latin typeface="+mn-lt"/>
                <a:ea typeface="+mn-ea"/>
                <a:cs typeface="+mn-cs"/>
              </a:rPr>
              <a:t> primary studies only provided the required information to compute SMDs for roughly 13% </a:t>
            </a:r>
          </a:p>
          <a:p>
            <a:pPr marL="171450" lvl="0" indent="-171450" rtl="0" eaLnBrk="1" fontAlgn="b" latinLnBrk="0" hangingPunct="1">
              <a:buFontTx/>
              <a:buChar char="-"/>
            </a:pPr>
            <a:r>
              <a:rPr lang="en-GB" sz="1200" kern="1200" dirty="0">
                <a:solidFill>
                  <a:schemeClr val="tx1"/>
                </a:solidFill>
                <a:effectLst/>
                <a:latin typeface="+mn-lt"/>
                <a:ea typeface="+mn-ea"/>
                <a:cs typeface="+mn-cs"/>
              </a:rPr>
              <a:t>averages are computed across independent samples for each intervention in order to account for dependencies within studies due to overlap of the study population across effect estimates</a:t>
            </a:r>
          </a:p>
          <a:p>
            <a:pPr marL="171450" lvl="0" indent="-171450" rtl="0" eaLnBrk="1" fontAlgn="b" latinLnBrk="0" hangingPunct="1">
              <a:buFontTx/>
              <a:buChar char="-"/>
            </a:pPr>
            <a:endParaRPr lang="en-GB" sz="1200" kern="1200" dirty="0">
              <a:solidFill>
                <a:schemeClr val="tx1"/>
              </a:solidFill>
              <a:effectLst/>
              <a:latin typeface="+mn-lt"/>
              <a:ea typeface="+mn-ea"/>
              <a:cs typeface="+mn-cs"/>
            </a:endParaRPr>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Overall, </a:t>
            </a:r>
            <a:r>
              <a:rPr lang="de-DE" baseline="0" dirty="0" err="1"/>
              <a:t>evaluations</a:t>
            </a:r>
            <a:r>
              <a:rPr lang="de-DE" baseline="0" dirty="0"/>
              <a:t> </a:t>
            </a:r>
            <a:r>
              <a:rPr lang="de-DE" baseline="0" dirty="0" err="1"/>
              <a:t>of</a:t>
            </a:r>
            <a:r>
              <a:rPr lang="de-DE" baseline="0" dirty="0"/>
              <a:t> </a:t>
            </a:r>
            <a:r>
              <a:rPr lang="de-DE" baseline="0" dirty="0" err="1"/>
              <a:t>youth</a:t>
            </a:r>
            <a:r>
              <a:rPr lang="de-DE" baseline="0" dirty="0"/>
              <a:t> </a:t>
            </a:r>
            <a:r>
              <a:rPr lang="de-DE" baseline="0" dirty="0" err="1"/>
              <a:t>employment</a:t>
            </a:r>
            <a:r>
              <a:rPr lang="de-DE" baseline="0" dirty="0"/>
              <a:t>  </a:t>
            </a:r>
            <a:r>
              <a:rPr lang="de-DE" baseline="0" dirty="0" err="1"/>
              <a:t>report</a:t>
            </a:r>
            <a:r>
              <a:rPr lang="de-DE" baseline="0" dirty="0"/>
              <a:t> a </a:t>
            </a:r>
            <a:r>
              <a:rPr lang="de-DE" baseline="0" dirty="0" err="1"/>
              <a:t>statistically</a:t>
            </a:r>
            <a:r>
              <a:rPr lang="de-DE" baseline="0" dirty="0"/>
              <a:t> </a:t>
            </a:r>
            <a:r>
              <a:rPr lang="de-DE" baseline="0" dirty="0" err="1"/>
              <a:t>significant</a:t>
            </a:r>
            <a:r>
              <a:rPr lang="de-DE" baseline="0" dirty="0"/>
              <a:t>, </a:t>
            </a:r>
            <a:r>
              <a:rPr lang="de-DE" baseline="0" dirty="0" err="1"/>
              <a:t>albeit</a:t>
            </a:r>
            <a:r>
              <a:rPr lang="de-DE" baseline="0" dirty="0"/>
              <a:t> </a:t>
            </a:r>
            <a:r>
              <a:rPr lang="de-DE" baseline="0" dirty="0" err="1"/>
              <a:t>very</a:t>
            </a:r>
            <a:r>
              <a:rPr lang="de-DE" baseline="0" dirty="0"/>
              <a:t> </a:t>
            </a:r>
            <a:r>
              <a:rPr lang="de-DE" baseline="0" dirty="0" err="1"/>
              <a:t>small</a:t>
            </a:r>
            <a:r>
              <a:rPr lang="de-DE" baseline="0" dirty="0"/>
              <a:t> </a:t>
            </a:r>
            <a:r>
              <a:rPr lang="de-DE" baseline="0" dirty="0" err="1"/>
              <a:t>effect</a:t>
            </a:r>
            <a:r>
              <a:rPr lang="de-DE" baseline="0" dirty="0"/>
              <a:t> on </a:t>
            </a:r>
            <a:r>
              <a:rPr lang="de-DE" baseline="0" dirty="0" err="1"/>
              <a:t>youth</a:t>
            </a:r>
            <a:r>
              <a:rPr lang="de-DE" baseline="0" dirty="0"/>
              <a:t> </a:t>
            </a:r>
            <a:r>
              <a:rPr lang="de-DE" baseline="0" dirty="0" err="1"/>
              <a:t>employment</a:t>
            </a:r>
            <a:r>
              <a:rPr lang="de-DE" baseline="0" dirty="0"/>
              <a:t> </a:t>
            </a:r>
            <a:r>
              <a:rPr lang="de-DE" baseline="0" dirty="0" err="1"/>
              <a:t>outcomes</a:t>
            </a: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Outcomes</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Average </a:t>
            </a:r>
            <a:r>
              <a:rPr lang="de-DE" baseline="0" dirty="0" err="1"/>
              <a:t>effect</a:t>
            </a:r>
            <a:r>
              <a:rPr lang="de-DE" baseline="0" dirty="0"/>
              <a:t> </a:t>
            </a:r>
            <a:r>
              <a:rPr lang="de-DE" baseline="0" dirty="0" err="1"/>
              <a:t>size</a:t>
            </a:r>
            <a:r>
              <a:rPr lang="de-DE" baseline="0" dirty="0"/>
              <a:t> </a:t>
            </a:r>
            <a:r>
              <a:rPr lang="de-DE" baseline="0" dirty="0" err="1"/>
              <a:t>for</a:t>
            </a:r>
            <a:r>
              <a:rPr lang="de-DE" baseline="0" dirty="0"/>
              <a:t> </a:t>
            </a:r>
            <a:r>
              <a:rPr lang="de-DE" baseline="0" dirty="0" err="1"/>
              <a:t>employment</a:t>
            </a:r>
            <a:r>
              <a:rPr lang="de-DE" baseline="0" dirty="0"/>
              <a:t> </a:t>
            </a:r>
            <a:r>
              <a:rPr lang="de-DE" baseline="0" dirty="0" err="1"/>
              <a:t>outcomes</a:t>
            </a:r>
            <a:r>
              <a:rPr lang="de-DE" baseline="0" dirty="0"/>
              <a:t> &gt; </a:t>
            </a:r>
            <a:r>
              <a:rPr lang="de-DE" baseline="0" dirty="0" err="1"/>
              <a:t>income</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en-US" sz="1200" kern="1200" dirty="0">
                <a:solidFill>
                  <a:schemeClr val="tx1"/>
                </a:solidFill>
                <a:effectLst/>
                <a:latin typeface="+mn-lt"/>
                <a:ea typeface="+mn-ea"/>
                <a:cs typeface="+mn-cs"/>
              </a:rPr>
              <a:t>But power is generally higher for detecting binary outcomes than for detecting changes in rather continuous variables </a:t>
            </a:r>
            <a:endParaRPr lang="en-US"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Business </a:t>
            </a:r>
            <a:r>
              <a:rPr lang="de-DE" baseline="0" dirty="0" err="1"/>
              <a:t>outcomes</a:t>
            </a:r>
            <a:r>
              <a:rPr lang="de-DE" baseline="0" dirty="0"/>
              <a:t> negative, </a:t>
            </a:r>
            <a:r>
              <a:rPr lang="de-DE" baseline="0" dirty="0" err="1"/>
              <a:t>driven</a:t>
            </a:r>
            <a:r>
              <a:rPr lang="de-DE" baseline="0" dirty="0"/>
              <a:t> </a:t>
            </a:r>
            <a:r>
              <a:rPr lang="de-DE" baseline="0" dirty="0" err="1"/>
              <a:t>by</a:t>
            </a:r>
            <a:r>
              <a:rPr lang="de-DE" baseline="0" dirty="0"/>
              <a:t> </a:t>
            </a:r>
            <a:r>
              <a:rPr lang="de-DE" baseline="0" dirty="0" err="1"/>
              <a:t>evaluations</a:t>
            </a:r>
            <a:r>
              <a:rPr lang="de-DE" baseline="0" dirty="0"/>
              <a:t> </a:t>
            </a:r>
            <a:r>
              <a:rPr lang="de-DE" baseline="0" dirty="0" err="1"/>
              <a:t>of</a:t>
            </a:r>
            <a:r>
              <a:rPr lang="de-DE" baseline="0" dirty="0"/>
              <a:t> non-business </a:t>
            </a:r>
            <a:r>
              <a:rPr lang="de-DE" baseline="0" dirty="0" err="1"/>
              <a:t>related</a:t>
            </a:r>
            <a:r>
              <a:rPr lang="de-DE" baseline="0" dirty="0"/>
              <a:t> </a:t>
            </a:r>
            <a:r>
              <a:rPr lang="de-DE" baseline="0" dirty="0" err="1"/>
              <a:t>interventions</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de-DE" baseline="0" dirty="0" err="1"/>
              <a:t>For</a:t>
            </a:r>
            <a:r>
              <a:rPr lang="de-DE" baseline="0" dirty="0"/>
              <a:t> </a:t>
            </a:r>
            <a:r>
              <a:rPr lang="de-DE" baseline="0" dirty="0" err="1"/>
              <a:t>entrepreneurship</a:t>
            </a:r>
            <a:r>
              <a:rPr lang="de-DE" baseline="0" dirty="0"/>
              <a:t> </a:t>
            </a:r>
            <a:r>
              <a:rPr lang="de-DE" baseline="0" dirty="0" err="1"/>
              <a:t>programs</a:t>
            </a:r>
            <a:r>
              <a:rPr lang="de-DE" baseline="0" dirty="0"/>
              <a:t>, find large </a:t>
            </a:r>
            <a:r>
              <a:rPr lang="de-DE" baseline="0" dirty="0" err="1"/>
              <a:t>efffects</a:t>
            </a:r>
            <a:r>
              <a:rPr lang="de-DE" baseline="0" dirty="0"/>
              <a:t> on </a:t>
            </a:r>
            <a:r>
              <a:rPr lang="de-DE" baseline="0" dirty="0" err="1"/>
              <a:t>business</a:t>
            </a:r>
            <a:r>
              <a:rPr lang="de-DE" baseline="0" dirty="0"/>
              <a:t> </a:t>
            </a:r>
            <a:r>
              <a:rPr lang="de-DE" baseline="0" dirty="0" err="1"/>
              <a:t>outcomes</a:t>
            </a:r>
            <a:r>
              <a:rPr lang="de-DE" baseline="0" dirty="0"/>
              <a:t> </a:t>
            </a:r>
            <a:r>
              <a:rPr lang="de-DE" baseline="0" dirty="0" err="1"/>
              <a:t>and</a:t>
            </a:r>
            <a:r>
              <a:rPr lang="de-DE" baseline="0" dirty="0"/>
              <a:t> </a:t>
            </a:r>
            <a:r>
              <a:rPr lang="de-DE" baseline="0" dirty="0" err="1"/>
              <a:t>labor</a:t>
            </a:r>
            <a:r>
              <a:rPr lang="de-DE" baseline="0" dirty="0"/>
              <a:t> </a:t>
            </a:r>
            <a:r>
              <a:rPr lang="de-DE" baseline="0" dirty="0" err="1"/>
              <a:t>market</a:t>
            </a:r>
            <a:r>
              <a:rPr lang="de-DE" baseline="0" dirty="0"/>
              <a:t> </a:t>
            </a:r>
            <a:r>
              <a:rPr lang="de-DE" baseline="0" dirty="0" err="1"/>
              <a:t>outcomes</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Duration</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Generally, </a:t>
            </a:r>
            <a:r>
              <a:rPr lang="de-DE" baseline="0" dirty="0" err="1"/>
              <a:t>effectiveness</a:t>
            </a:r>
            <a:r>
              <a:rPr lang="de-DE" baseline="0" dirty="0"/>
              <a:t> </a:t>
            </a:r>
            <a:r>
              <a:rPr lang="de-DE" baseline="0" dirty="0" err="1"/>
              <a:t>increases</a:t>
            </a:r>
            <a:r>
              <a:rPr lang="de-DE" baseline="0" dirty="0"/>
              <a:t> </a:t>
            </a:r>
            <a:r>
              <a:rPr lang="de-DE" baseline="0" dirty="0" err="1"/>
              <a:t>with</a:t>
            </a:r>
            <a:r>
              <a:rPr lang="de-DE" baseline="0" dirty="0"/>
              <a:t> medium-term -&gt; </a:t>
            </a:r>
            <a:r>
              <a:rPr lang="de-DE" baseline="0" dirty="0" err="1"/>
              <a:t>indication</a:t>
            </a:r>
            <a:r>
              <a:rPr lang="de-DE" baseline="0" dirty="0"/>
              <a:t> </a:t>
            </a:r>
            <a:r>
              <a:rPr lang="de-DE" baseline="0" dirty="0" err="1"/>
              <a:t>that</a:t>
            </a:r>
            <a:r>
              <a:rPr lang="de-DE" baseline="0" dirty="0"/>
              <a:t> </a:t>
            </a:r>
            <a:r>
              <a:rPr lang="de-DE" baseline="0" dirty="0" err="1"/>
              <a:t>outcomes</a:t>
            </a:r>
            <a:r>
              <a:rPr lang="de-DE" baseline="0" dirty="0"/>
              <a:t> </a:t>
            </a:r>
            <a:r>
              <a:rPr lang="de-DE" baseline="0" dirty="0" err="1"/>
              <a:t>take</a:t>
            </a:r>
            <a:r>
              <a:rPr lang="de-DE" baseline="0" dirty="0"/>
              <a:t> time </a:t>
            </a:r>
            <a:r>
              <a:rPr lang="de-DE" baseline="0" dirty="0" err="1"/>
              <a:t>to</a:t>
            </a:r>
            <a:r>
              <a:rPr lang="de-DE" baseline="0" dirty="0"/>
              <a:t> </a:t>
            </a:r>
            <a:r>
              <a:rPr lang="de-DE" baseline="0" dirty="0" err="1"/>
              <a:t>materialize</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lvl="0" indent="-171450" rtl="0" eaLnBrk="1" fontAlgn="b" latinLnBrk="0" hangingPunct="1">
              <a:buFontTx/>
              <a:buChar char="-"/>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19</a:t>
            </a:fld>
            <a:endParaRPr lang="de-DE" dirty="0"/>
          </a:p>
        </p:txBody>
      </p:sp>
    </p:spTree>
    <p:extLst>
      <p:ext uri="{BB962C8B-B14F-4D97-AF65-F5344CB8AC3E}">
        <p14:creationId xmlns:p14="http://schemas.microsoft.com/office/powerpoint/2010/main" val="164021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marL="171450" indent="-171450" rtl="0" eaLnBrk="1" fontAlgn="b" latinLnBrk="0" hangingPunct="1">
              <a:buFontTx/>
              <a:buChar char="-"/>
            </a:pPr>
            <a:r>
              <a:rPr lang="en-GB" sz="1200" kern="1200" dirty="0">
                <a:solidFill>
                  <a:schemeClr val="tx1"/>
                </a:solidFill>
                <a:effectLst/>
                <a:latin typeface="+mn-lt"/>
                <a:ea typeface="+mn-ea"/>
                <a:cs typeface="+mn-cs"/>
              </a:rPr>
              <a:t>initial 3,582 treatment effects reported in the 115 primary studies</a:t>
            </a:r>
          </a:p>
          <a:p>
            <a:pPr marL="171450" indent="-171450" rtl="0" eaLnBrk="1" fontAlgn="b" latinLnBrk="0" hangingPunct="1">
              <a:buFontTx/>
              <a:buChar char="-"/>
            </a:pPr>
            <a:r>
              <a:rPr lang="en-GB" sz="1200" kern="1200" dirty="0">
                <a:solidFill>
                  <a:schemeClr val="tx1"/>
                </a:solidFill>
                <a:effectLst/>
                <a:latin typeface="+mn-lt"/>
                <a:ea typeface="+mn-ea"/>
                <a:cs typeface="+mn-cs"/>
              </a:rPr>
              <a:t>PSS dummy variable for a total of 3,107 effect sizes (87%). </a:t>
            </a:r>
          </a:p>
          <a:p>
            <a:pPr marL="171450" indent="-171450" rtl="0" eaLnBrk="1" fontAlgn="b" latinLnBrk="0" hangingPunct="1">
              <a:buFontTx/>
              <a:buChar char="-"/>
            </a:pPr>
            <a:endParaRPr lang="en-GB" sz="1200" kern="1200" dirty="0">
              <a:solidFill>
                <a:schemeClr val="tx1"/>
              </a:solidFill>
              <a:effectLst/>
              <a:latin typeface="+mn-lt"/>
              <a:ea typeface="+mn-ea"/>
              <a:cs typeface="+mn-cs"/>
            </a:endParaRPr>
          </a:p>
          <a:p>
            <a:pPr marL="171450" indent="-171450" rtl="0" eaLnBrk="1" fontAlgn="b" latinLnBrk="0" hangingPunct="1">
              <a:buFontTx/>
              <a:buChar char="-"/>
            </a:pPr>
            <a:r>
              <a:rPr lang="en-GB" sz="1200" kern="1200" dirty="0">
                <a:solidFill>
                  <a:schemeClr val="tx1"/>
                </a:solidFill>
                <a:effectLst/>
                <a:latin typeface="+mn-lt"/>
                <a:ea typeface="+mn-ea"/>
                <a:cs typeface="+mn-cs"/>
              </a:rPr>
              <a:t>compute standardized mean differences N=1391 or 39%) </a:t>
            </a:r>
          </a:p>
          <a:p>
            <a:pPr marL="628650" lvl="1" indent="-171450" rtl="0" eaLnBrk="1" fontAlgn="b" latinLnBrk="0" hangingPunct="1">
              <a:buFontTx/>
              <a:buChar char="-"/>
            </a:pPr>
            <a:r>
              <a:rPr lang="en-GB" sz="1200" kern="1200" dirty="0">
                <a:solidFill>
                  <a:schemeClr val="tx1"/>
                </a:solidFill>
                <a:effectLst/>
                <a:latin typeface="+mn-lt"/>
                <a:ea typeface="+mn-ea"/>
                <a:cs typeface="+mn-cs"/>
              </a:rPr>
              <a:t>but higher than in many other systematic reviews. </a:t>
            </a:r>
          </a:p>
          <a:p>
            <a:pPr marL="628650" lvl="1" indent="-171450" rtl="0" eaLnBrk="1" fontAlgn="b" latinLnBrk="0" hangingPunct="1">
              <a:buFontTx/>
              <a:buChar char="-"/>
            </a:pPr>
            <a:r>
              <a:rPr lang="en-GB" sz="1200" kern="1200" dirty="0">
                <a:solidFill>
                  <a:schemeClr val="tx1"/>
                </a:solidFill>
                <a:effectLst/>
                <a:latin typeface="+mn-lt"/>
                <a:ea typeface="+mn-ea"/>
                <a:cs typeface="+mn-cs"/>
              </a:rPr>
              <a:t>intensive efforts to acquire missing information from authors</a:t>
            </a:r>
          </a:p>
          <a:p>
            <a:pPr marL="628650" lvl="1" indent="-171450" rtl="0" eaLnBrk="1" fontAlgn="b" latinLnBrk="0" hangingPunct="1">
              <a:buFontTx/>
              <a:buChar char="-"/>
            </a:pPr>
            <a:r>
              <a:rPr lang="en-GB" sz="1200" kern="1200" dirty="0">
                <a:solidFill>
                  <a:schemeClr val="tx1"/>
                </a:solidFill>
                <a:effectLst/>
                <a:latin typeface="+mn-lt"/>
                <a:ea typeface="+mn-ea"/>
                <a:cs typeface="+mn-cs"/>
              </a:rPr>
              <a:t> primary studies only provided the required information to compute SMDs for roughly 13% </a:t>
            </a:r>
          </a:p>
          <a:p>
            <a:pPr marL="171450" lvl="0" indent="-171450" rtl="0" eaLnBrk="1" fontAlgn="b" latinLnBrk="0" hangingPunct="1">
              <a:buFontTx/>
              <a:buChar char="-"/>
            </a:pPr>
            <a:r>
              <a:rPr lang="en-GB" sz="1200" kern="1200" dirty="0">
                <a:solidFill>
                  <a:schemeClr val="tx1"/>
                </a:solidFill>
                <a:effectLst/>
                <a:latin typeface="+mn-lt"/>
                <a:ea typeface="+mn-ea"/>
                <a:cs typeface="+mn-cs"/>
              </a:rPr>
              <a:t>averages are computed across independent samples for each intervention in order to account for dependencies within studies due to overlap of the study population across effect estimates</a:t>
            </a:r>
          </a:p>
          <a:p>
            <a:pPr marL="171450" lvl="0" indent="-171450" rtl="0" eaLnBrk="1" fontAlgn="b" latinLnBrk="0" hangingPunct="1">
              <a:buFontTx/>
              <a:buChar char="-"/>
            </a:pPr>
            <a:endParaRPr lang="en-GB" sz="1200" kern="1200" dirty="0">
              <a:solidFill>
                <a:schemeClr val="tx1"/>
              </a:solidFill>
              <a:effectLst/>
              <a:latin typeface="+mn-lt"/>
              <a:ea typeface="+mn-ea"/>
              <a:cs typeface="+mn-cs"/>
            </a:endParaRPr>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Overall, </a:t>
            </a:r>
            <a:r>
              <a:rPr lang="de-DE" baseline="0" dirty="0" err="1"/>
              <a:t>evaluations</a:t>
            </a:r>
            <a:r>
              <a:rPr lang="de-DE" baseline="0" dirty="0"/>
              <a:t> </a:t>
            </a:r>
            <a:r>
              <a:rPr lang="de-DE" baseline="0" dirty="0" err="1"/>
              <a:t>of</a:t>
            </a:r>
            <a:r>
              <a:rPr lang="de-DE" baseline="0" dirty="0"/>
              <a:t> </a:t>
            </a:r>
            <a:r>
              <a:rPr lang="de-DE" baseline="0" dirty="0" err="1"/>
              <a:t>youth</a:t>
            </a:r>
            <a:r>
              <a:rPr lang="de-DE" baseline="0" dirty="0"/>
              <a:t> </a:t>
            </a:r>
            <a:r>
              <a:rPr lang="de-DE" baseline="0" dirty="0" err="1"/>
              <a:t>employment</a:t>
            </a:r>
            <a:r>
              <a:rPr lang="de-DE" baseline="0" dirty="0"/>
              <a:t>  </a:t>
            </a:r>
            <a:r>
              <a:rPr lang="de-DE" baseline="0" dirty="0" err="1"/>
              <a:t>report</a:t>
            </a:r>
            <a:r>
              <a:rPr lang="de-DE" baseline="0" dirty="0"/>
              <a:t> a </a:t>
            </a:r>
            <a:r>
              <a:rPr lang="de-DE" baseline="0" dirty="0" err="1"/>
              <a:t>statistically</a:t>
            </a:r>
            <a:r>
              <a:rPr lang="de-DE" baseline="0" dirty="0"/>
              <a:t> </a:t>
            </a:r>
            <a:r>
              <a:rPr lang="de-DE" baseline="0" dirty="0" err="1"/>
              <a:t>significant</a:t>
            </a:r>
            <a:r>
              <a:rPr lang="de-DE" baseline="0" dirty="0"/>
              <a:t>, </a:t>
            </a:r>
            <a:r>
              <a:rPr lang="de-DE" baseline="0" dirty="0" err="1"/>
              <a:t>albeit</a:t>
            </a:r>
            <a:r>
              <a:rPr lang="de-DE" baseline="0" dirty="0"/>
              <a:t> </a:t>
            </a:r>
            <a:r>
              <a:rPr lang="de-DE" baseline="0" dirty="0" err="1"/>
              <a:t>very</a:t>
            </a:r>
            <a:r>
              <a:rPr lang="de-DE" baseline="0" dirty="0"/>
              <a:t> </a:t>
            </a:r>
            <a:r>
              <a:rPr lang="de-DE" baseline="0" dirty="0" err="1"/>
              <a:t>small</a:t>
            </a:r>
            <a:r>
              <a:rPr lang="de-DE" baseline="0" dirty="0"/>
              <a:t> </a:t>
            </a:r>
            <a:r>
              <a:rPr lang="de-DE" baseline="0" dirty="0" err="1"/>
              <a:t>effect</a:t>
            </a:r>
            <a:r>
              <a:rPr lang="de-DE" baseline="0" dirty="0"/>
              <a:t> on </a:t>
            </a:r>
            <a:r>
              <a:rPr lang="de-DE" baseline="0" dirty="0" err="1"/>
              <a:t>youth</a:t>
            </a:r>
            <a:r>
              <a:rPr lang="de-DE" baseline="0" dirty="0"/>
              <a:t> </a:t>
            </a:r>
            <a:r>
              <a:rPr lang="de-DE" baseline="0" dirty="0" err="1"/>
              <a:t>employment</a:t>
            </a:r>
            <a:r>
              <a:rPr lang="de-DE" baseline="0" dirty="0"/>
              <a:t> </a:t>
            </a:r>
            <a:r>
              <a:rPr lang="de-DE" baseline="0" dirty="0" err="1"/>
              <a:t>outcomes</a:t>
            </a: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Outcomes</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Average </a:t>
            </a:r>
            <a:r>
              <a:rPr lang="de-DE" baseline="0" dirty="0" err="1"/>
              <a:t>effect</a:t>
            </a:r>
            <a:r>
              <a:rPr lang="de-DE" baseline="0" dirty="0"/>
              <a:t> </a:t>
            </a:r>
            <a:r>
              <a:rPr lang="de-DE" baseline="0" dirty="0" err="1"/>
              <a:t>size</a:t>
            </a:r>
            <a:r>
              <a:rPr lang="de-DE" baseline="0" dirty="0"/>
              <a:t> </a:t>
            </a:r>
            <a:r>
              <a:rPr lang="de-DE" baseline="0" dirty="0" err="1"/>
              <a:t>for</a:t>
            </a:r>
            <a:r>
              <a:rPr lang="de-DE" baseline="0" dirty="0"/>
              <a:t> </a:t>
            </a:r>
            <a:r>
              <a:rPr lang="de-DE" baseline="0" dirty="0" err="1"/>
              <a:t>employment</a:t>
            </a:r>
            <a:r>
              <a:rPr lang="de-DE" baseline="0" dirty="0"/>
              <a:t> </a:t>
            </a:r>
            <a:r>
              <a:rPr lang="de-DE" baseline="0" dirty="0" err="1"/>
              <a:t>outcomes</a:t>
            </a:r>
            <a:r>
              <a:rPr lang="de-DE" baseline="0" dirty="0"/>
              <a:t> &gt; </a:t>
            </a:r>
            <a:r>
              <a:rPr lang="de-DE" baseline="0" dirty="0" err="1"/>
              <a:t>income</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en-US" sz="1200" kern="1200" dirty="0">
                <a:solidFill>
                  <a:schemeClr val="tx1"/>
                </a:solidFill>
                <a:effectLst/>
                <a:latin typeface="+mn-lt"/>
                <a:ea typeface="+mn-ea"/>
                <a:cs typeface="+mn-cs"/>
              </a:rPr>
              <a:t>But power is generally higher for detecting binary outcomes than for detecting changes in rather continuous variables </a:t>
            </a:r>
            <a:endParaRPr lang="en-US"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Business </a:t>
            </a:r>
            <a:r>
              <a:rPr lang="de-DE" baseline="0" dirty="0" err="1"/>
              <a:t>outcomes</a:t>
            </a:r>
            <a:r>
              <a:rPr lang="de-DE" baseline="0" dirty="0"/>
              <a:t> negative, </a:t>
            </a:r>
            <a:r>
              <a:rPr lang="de-DE" baseline="0" dirty="0" err="1"/>
              <a:t>driven</a:t>
            </a:r>
            <a:r>
              <a:rPr lang="de-DE" baseline="0" dirty="0"/>
              <a:t> </a:t>
            </a:r>
            <a:r>
              <a:rPr lang="de-DE" baseline="0" dirty="0" err="1"/>
              <a:t>by</a:t>
            </a:r>
            <a:r>
              <a:rPr lang="de-DE" baseline="0" dirty="0"/>
              <a:t> </a:t>
            </a:r>
            <a:r>
              <a:rPr lang="de-DE" baseline="0" dirty="0" err="1"/>
              <a:t>evaluations</a:t>
            </a:r>
            <a:r>
              <a:rPr lang="de-DE" baseline="0" dirty="0"/>
              <a:t> </a:t>
            </a:r>
            <a:r>
              <a:rPr lang="de-DE" baseline="0" dirty="0" err="1"/>
              <a:t>of</a:t>
            </a:r>
            <a:r>
              <a:rPr lang="de-DE" baseline="0" dirty="0"/>
              <a:t> non-business </a:t>
            </a:r>
            <a:r>
              <a:rPr lang="de-DE" baseline="0" dirty="0" err="1"/>
              <a:t>related</a:t>
            </a:r>
            <a:r>
              <a:rPr lang="de-DE" baseline="0" dirty="0"/>
              <a:t> </a:t>
            </a:r>
            <a:r>
              <a:rPr lang="de-DE" baseline="0" dirty="0" err="1"/>
              <a:t>interventions</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de-DE" baseline="0" dirty="0" err="1"/>
              <a:t>For</a:t>
            </a:r>
            <a:r>
              <a:rPr lang="de-DE" baseline="0" dirty="0"/>
              <a:t> </a:t>
            </a:r>
            <a:r>
              <a:rPr lang="de-DE" baseline="0" dirty="0" err="1"/>
              <a:t>entrepreneurship</a:t>
            </a:r>
            <a:r>
              <a:rPr lang="de-DE" baseline="0" dirty="0"/>
              <a:t> </a:t>
            </a:r>
            <a:r>
              <a:rPr lang="de-DE" baseline="0" dirty="0" err="1"/>
              <a:t>programs</a:t>
            </a:r>
            <a:r>
              <a:rPr lang="de-DE" baseline="0" dirty="0"/>
              <a:t>, find large </a:t>
            </a:r>
            <a:r>
              <a:rPr lang="de-DE" baseline="0" dirty="0" err="1"/>
              <a:t>efffects</a:t>
            </a:r>
            <a:r>
              <a:rPr lang="de-DE" baseline="0" dirty="0"/>
              <a:t> on </a:t>
            </a:r>
            <a:r>
              <a:rPr lang="de-DE" baseline="0" dirty="0" err="1"/>
              <a:t>business</a:t>
            </a:r>
            <a:r>
              <a:rPr lang="de-DE" baseline="0" dirty="0"/>
              <a:t> </a:t>
            </a:r>
            <a:r>
              <a:rPr lang="de-DE" baseline="0" dirty="0" err="1"/>
              <a:t>outcomes</a:t>
            </a:r>
            <a:r>
              <a:rPr lang="de-DE" baseline="0" dirty="0"/>
              <a:t> </a:t>
            </a:r>
            <a:r>
              <a:rPr lang="de-DE" baseline="0" dirty="0" err="1"/>
              <a:t>and</a:t>
            </a:r>
            <a:r>
              <a:rPr lang="de-DE" baseline="0" dirty="0"/>
              <a:t> </a:t>
            </a:r>
            <a:r>
              <a:rPr lang="de-DE" baseline="0" dirty="0" err="1"/>
              <a:t>labor</a:t>
            </a:r>
            <a:r>
              <a:rPr lang="de-DE" baseline="0" dirty="0"/>
              <a:t> </a:t>
            </a:r>
            <a:r>
              <a:rPr lang="de-DE" baseline="0" dirty="0" err="1"/>
              <a:t>market</a:t>
            </a:r>
            <a:r>
              <a:rPr lang="de-DE" baseline="0" dirty="0"/>
              <a:t> </a:t>
            </a:r>
            <a:r>
              <a:rPr lang="de-DE" baseline="0" dirty="0" err="1"/>
              <a:t>outcomes</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Duration</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Generally, </a:t>
            </a:r>
            <a:r>
              <a:rPr lang="de-DE" baseline="0" dirty="0" err="1"/>
              <a:t>effectiveness</a:t>
            </a:r>
            <a:r>
              <a:rPr lang="de-DE" baseline="0" dirty="0"/>
              <a:t> </a:t>
            </a:r>
            <a:r>
              <a:rPr lang="de-DE" baseline="0" dirty="0" err="1"/>
              <a:t>increases</a:t>
            </a:r>
            <a:r>
              <a:rPr lang="de-DE" baseline="0" dirty="0"/>
              <a:t> </a:t>
            </a:r>
            <a:r>
              <a:rPr lang="de-DE" baseline="0" dirty="0" err="1"/>
              <a:t>with</a:t>
            </a:r>
            <a:r>
              <a:rPr lang="de-DE" baseline="0" dirty="0"/>
              <a:t> medium-term -&gt; </a:t>
            </a:r>
            <a:r>
              <a:rPr lang="de-DE" baseline="0" dirty="0" err="1"/>
              <a:t>indication</a:t>
            </a:r>
            <a:r>
              <a:rPr lang="de-DE" baseline="0" dirty="0"/>
              <a:t> </a:t>
            </a:r>
            <a:r>
              <a:rPr lang="de-DE" baseline="0" dirty="0" err="1"/>
              <a:t>that</a:t>
            </a:r>
            <a:r>
              <a:rPr lang="de-DE" baseline="0" dirty="0"/>
              <a:t> </a:t>
            </a:r>
            <a:r>
              <a:rPr lang="de-DE" baseline="0" dirty="0" err="1"/>
              <a:t>outcomes</a:t>
            </a:r>
            <a:r>
              <a:rPr lang="de-DE" baseline="0" dirty="0"/>
              <a:t> </a:t>
            </a:r>
            <a:r>
              <a:rPr lang="de-DE" baseline="0" dirty="0" err="1"/>
              <a:t>take</a:t>
            </a:r>
            <a:r>
              <a:rPr lang="de-DE" baseline="0" dirty="0"/>
              <a:t> time </a:t>
            </a:r>
            <a:r>
              <a:rPr lang="de-DE" baseline="0" dirty="0" err="1"/>
              <a:t>to</a:t>
            </a:r>
            <a:r>
              <a:rPr lang="de-DE" baseline="0" dirty="0"/>
              <a:t> </a:t>
            </a:r>
            <a:r>
              <a:rPr lang="de-DE" baseline="0" dirty="0" err="1"/>
              <a:t>materialize</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lvl="0" indent="-171450" rtl="0" eaLnBrk="1" fontAlgn="b" latinLnBrk="0" hangingPunct="1">
              <a:buFontTx/>
              <a:buChar char="-"/>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20</a:t>
            </a:fld>
            <a:endParaRPr lang="de-DE" dirty="0"/>
          </a:p>
        </p:txBody>
      </p:sp>
    </p:spTree>
    <p:extLst>
      <p:ext uri="{BB962C8B-B14F-4D97-AF65-F5344CB8AC3E}">
        <p14:creationId xmlns:p14="http://schemas.microsoft.com/office/powerpoint/2010/main" val="6375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b="0" i="0" u="none" baseline="0" dirty="0"/>
              <a:t>We have just learned that selecting a good comparison group is essential for a solid and reliable impact evaluation.</a:t>
            </a:r>
          </a:p>
          <a:p>
            <a:pPr marL="0" indent="0">
              <a:buNone/>
            </a:pPr>
            <a:r>
              <a:rPr lang="en-GB" b="0" i="0" u="none" baseline="0" dirty="0"/>
              <a:t>However, we have not talked much about the concrete methods and techniques that help us accomplishing this. In fact,</a:t>
            </a:r>
          </a:p>
          <a:p>
            <a:pPr marL="0" indent="0">
              <a:buNone/>
            </a:pPr>
            <a:endParaRPr lang="en-GB" b="0" i="0" u="none" baseline="0" dirty="0"/>
          </a:p>
          <a:p>
            <a:pPr marL="0" indent="0">
              <a:buNone/>
            </a:pPr>
            <a:endParaRPr lang="en-GB" b="0" i="0" u="none" baseline="0" dirty="0"/>
          </a:p>
        </p:txBody>
      </p:sp>
      <p:sp>
        <p:nvSpPr>
          <p:cNvPr id="4" name="Foliennummernplatzhalter 3"/>
          <p:cNvSpPr>
            <a:spLocks noGrp="1"/>
          </p:cNvSpPr>
          <p:nvPr>
            <p:ph type="sldNum" sz="quarter" idx="10"/>
          </p:nvPr>
        </p:nvSpPr>
        <p:spPr/>
        <p:txBody>
          <a:bodyPr/>
          <a:lstStyle/>
          <a:p>
            <a:fld id="{55061937-BE20-448A-98DF-91CC30B909F8}" type="slidenum">
              <a:rPr lang="de-DE" smtClean="0"/>
              <a:t>7</a:t>
            </a:fld>
            <a:endParaRPr lang="de-DE"/>
          </a:p>
        </p:txBody>
      </p:sp>
    </p:spTree>
    <p:extLst>
      <p:ext uri="{BB962C8B-B14F-4D97-AF65-F5344CB8AC3E}">
        <p14:creationId xmlns:p14="http://schemas.microsoft.com/office/powerpoint/2010/main" val="69008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A0E8F0-0919-4FE3-BCC1-4996A862ED9B}" type="slidenum">
              <a:rPr lang="de-DE" smtClean="0"/>
              <a:pPr>
                <a:defRPr/>
              </a:pPr>
              <a:t>10</a:t>
            </a:fld>
            <a:endParaRPr lang="de-DE" dirty="0"/>
          </a:p>
        </p:txBody>
      </p:sp>
    </p:spTree>
    <p:extLst>
      <p:ext uri="{BB962C8B-B14F-4D97-AF65-F5344CB8AC3E}">
        <p14:creationId xmlns:p14="http://schemas.microsoft.com/office/powerpoint/2010/main" val="329370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A0E8F0-0919-4FE3-BCC1-4996A862ED9B}" type="slidenum">
              <a:rPr lang="de-DE" smtClean="0"/>
              <a:pPr>
                <a:defRPr/>
              </a:pPr>
              <a:t>11</a:t>
            </a:fld>
            <a:endParaRPr lang="de-DE" dirty="0"/>
          </a:p>
        </p:txBody>
      </p:sp>
    </p:spTree>
    <p:extLst>
      <p:ext uri="{BB962C8B-B14F-4D97-AF65-F5344CB8AC3E}">
        <p14:creationId xmlns:p14="http://schemas.microsoft.com/office/powerpoint/2010/main" val="419626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12</a:t>
            </a:fld>
            <a:endParaRPr lang="en-GB"/>
          </a:p>
        </p:txBody>
      </p:sp>
    </p:spTree>
    <p:extLst>
      <p:ext uri="{BB962C8B-B14F-4D97-AF65-F5344CB8AC3E}">
        <p14:creationId xmlns:p14="http://schemas.microsoft.com/office/powerpoint/2010/main" val="425559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Extensive search effort seems successful in identifying unpublished studies</a:t>
            </a:r>
          </a:p>
          <a:p>
            <a:pPr marL="628650" lvl="1" indent="-171450">
              <a:buFontTx/>
              <a:buChar char="-"/>
            </a:pPr>
            <a:r>
              <a:rPr lang="en-GB" sz="1200" kern="1200" dirty="0">
                <a:solidFill>
                  <a:schemeClr val="tx1"/>
                </a:solidFill>
                <a:effectLst/>
                <a:latin typeface="+mn-lt"/>
                <a:ea typeface="+mn-ea"/>
                <a:cs typeface="+mn-cs"/>
              </a:rPr>
              <a:t>Only around one-third of the studies are from peer-reviewed journals (generally</a:t>
            </a:r>
            <a:r>
              <a:rPr lang="en-GB" sz="1200" kern="1200" baseline="0" dirty="0">
                <a:solidFill>
                  <a:schemeClr val="tx1"/>
                </a:solidFill>
                <a:effectLst/>
                <a:latin typeface="+mn-lt"/>
                <a:ea typeface="+mn-ea"/>
                <a:cs typeface="+mn-cs"/>
              </a:rPr>
              <a:t> lower)</a:t>
            </a:r>
          </a:p>
          <a:p>
            <a:pPr marL="628650" lvl="1" indent="-171450">
              <a:buFontTx/>
              <a:buChar char="-"/>
            </a:pPr>
            <a:r>
              <a:rPr lang="en-GB" sz="1200" kern="1200" dirty="0">
                <a:solidFill>
                  <a:schemeClr val="tx1"/>
                </a:solidFill>
                <a:effectLst/>
                <a:latin typeface="+mn-lt"/>
                <a:ea typeface="+mn-ea"/>
                <a:cs typeface="+mn-cs"/>
              </a:rPr>
              <a:t>detection of grey literature is one of the strength of this review</a:t>
            </a:r>
          </a:p>
          <a:p>
            <a:pPr marL="628650" lvl="1" indent="-171450">
              <a:buFontTx/>
              <a:buChar char="-"/>
            </a:pPr>
            <a:r>
              <a:rPr lang="en-GB" sz="1200" kern="1200" dirty="0">
                <a:solidFill>
                  <a:schemeClr val="tx1"/>
                </a:solidFill>
                <a:effectLst/>
                <a:latin typeface="+mn-lt"/>
                <a:ea typeface="+mn-ea"/>
                <a:cs typeface="+mn-cs"/>
              </a:rPr>
              <a:t>account for publication status in the later analysis &amp;</a:t>
            </a:r>
            <a:r>
              <a:rPr lang="en-GB" sz="1200" kern="1200" baseline="0" dirty="0">
                <a:solidFill>
                  <a:schemeClr val="tx1"/>
                </a:solidFill>
                <a:effectLst/>
                <a:latin typeface="+mn-lt"/>
                <a:ea typeface="+mn-ea"/>
                <a:cs typeface="+mn-cs"/>
              </a:rPr>
              <a:t> test for publication bias</a:t>
            </a:r>
          </a:p>
          <a:p>
            <a:pPr marL="171450" lvl="0" indent="-171450">
              <a:buFontTx/>
              <a:buChar char="-"/>
            </a:pPr>
            <a:r>
              <a:rPr lang="en-GB" sz="1200" kern="1200" baseline="0" dirty="0">
                <a:solidFill>
                  <a:schemeClr val="tx1"/>
                </a:solidFill>
                <a:effectLst/>
                <a:latin typeface="+mn-lt"/>
                <a:ea typeface="+mn-ea"/>
                <a:cs typeface="+mn-cs"/>
              </a:rPr>
              <a:t>Recent surge of evidence</a:t>
            </a:r>
          </a:p>
          <a:p>
            <a:pPr marL="628650" lvl="1" indent="-171450">
              <a:buFontTx/>
              <a:buChar char="-"/>
            </a:pPr>
            <a:r>
              <a:rPr lang="en-GB" sz="1200" kern="1200" dirty="0">
                <a:solidFill>
                  <a:schemeClr val="tx1"/>
                </a:solidFill>
                <a:effectLst/>
                <a:latin typeface="+mn-lt"/>
                <a:ea typeface="+mn-ea"/>
                <a:cs typeface="+mn-cs"/>
              </a:rPr>
              <a:t>Almost 50% published after 2010, with 21 studies published in 2014 alone</a:t>
            </a:r>
          </a:p>
          <a:p>
            <a:pPr marL="171450" lvl="0" indent="-171450">
              <a:buFontTx/>
              <a:buChar char="-"/>
            </a:pPr>
            <a:r>
              <a:rPr lang="en-GB" sz="1200" kern="1200" baseline="0" dirty="0">
                <a:solidFill>
                  <a:schemeClr val="tx1"/>
                </a:solidFill>
                <a:effectLst/>
                <a:latin typeface="+mn-lt"/>
                <a:ea typeface="+mn-ea"/>
                <a:cs typeface="+mn-cs"/>
              </a:rPr>
              <a:t>Better evidence base</a:t>
            </a:r>
          </a:p>
          <a:p>
            <a:pPr marL="628650" lvl="1" indent="-171450">
              <a:buFontTx/>
              <a:buChar char="-"/>
            </a:pPr>
            <a:r>
              <a:rPr lang="en-GB" sz="1200" kern="1200" baseline="0" dirty="0">
                <a:solidFill>
                  <a:schemeClr val="tx1"/>
                </a:solidFill>
                <a:effectLst/>
                <a:latin typeface="+mn-lt"/>
                <a:ea typeface="+mn-ea"/>
                <a:cs typeface="+mn-cs"/>
              </a:rPr>
              <a:t>In particular in low-income countries</a:t>
            </a:r>
          </a:p>
          <a:p>
            <a:pPr marL="628650" lvl="1" indent="-171450">
              <a:buFontTx/>
              <a:buChar char="-"/>
            </a:pPr>
            <a:r>
              <a:rPr lang="en-GB" sz="1200" kern="1200" dirty="0">
                <a:solidFill>
                  <a:schemeClr val="tx1"/>
                </a:solidFill>
                <a:effectLst/>
                <a:latin typeface="+mn-lt"/>
                <a:ea typeface="+mn-ea"/>
                <a:cs typeface="+mn-cs"/>
              </a:rPr>
              <a:t>2014, 12 out of 15 RCTs included in this review were from non-OECD countries, mainly Sub-Saharan Africa (</a:t>
            </a:r>
            <a:endParaRPr lang="en-GB" sz="1200" kern="1200" baseline="0" dirty="0">
              <a:solidFill>
                <a:schemeClr val="tx1"/>
              </a:solidFill>
              <a:effectLst/>
              <a:latin typeface="+mn-lt"/>
              <a:ea typeface="+mn-ea"/>
              <a:cs typeface="+mn-cs"/>
            </a:endParaRPr>
          </a:p>
          <a:p>
            <a:pPr marL="628650" lvl="1" indent="-171450">
              <a:buFontTx/>
              <a:buChar char="-"/>
            </a:pPr>
            <a:r>
              <a:rPr lang="en-GB" sz="1200" kern="1200" dirty="0">
                <a:solidFill>
                  <a:schemeClr val="tx1"/>
                </a:solidFill>
                <a:effectLst/>
                <a:latin typeface="+mn-lt"/>
                <a:ea typeface="+mn-ea"/>
                <a:cs typeface="+mn-cs"/>
              </a:rPr>
              <a:t>large share of (randomized) experimental studies</a:t>
            </a:r>
          </a:p>
          <a:p>
            <a:pPr marL="171450" lvl="0" indent="-171450">
              <a:buFontTx/>
              <a:buChar char="-"/>
            </a:pPr>
            <a:r>
              <a:rPr lang="en-GB" sz="1200" kern="1200" dirty="0">
                <a:solidFill>
                  <a:schemeClr val="tx1"/>
                </a:solidFill>
                <a:effectLst/>
                <a:latin typeface="+mn-lt"/>
                <a:ea typeface="+mn-ea"/>
                <a:cs typeface="+mn-cs"/>
              </a:rPr>
              <a:t>Three quarter of the studies (N= 86) in the sample report results for several different outcomes</a:t>
            </a:r>
            <a:endParaRPr lang="en-US"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15</a:t>
            </a:fld>
            <a:endParaRPr lang="de-DE" dirty="0"/>
          </a:p>
        </p:txBody>
      </p:sp>
    </p:spTree>
    <p:extLst>
      <p:ext uri="{BB962C8B-B14F-4D97-AF65-F5344CB8AC3E}">
        <p14:creationId xmlns:p14="http://schemas.microsoft.com/office/powerpoint/2010/main" val="269080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Extensive search effort seems successful in identifying unpublished studies</a:t>
            </a:r>
          </a:p>
          <a:p>
            <a:pPr marL="628650" lvl="1" indent="-171450">
              <a:buFontTx/>
              <a:buChar char="-"/>
            </a:pPr>
            <a:r>
              <a:rPr lang="en-GB" sz="1200" kern="1200" dirty="0">
                <a:solidFill>
                  <a:schemeClr val="tx1"/>
                </a:solidFill>
                <a:effectLst/>
                <a:latin typeface="+mn-lt"/>
                <a:ea typeface="+mn-ea"/>
                <a:cs typeface="+mn-cs"/>
              </a:rPr>
              <a:t>Only around one-third of the studies are from peer-reviewed journals (generally</a:t>
            </a:r>
            <a:r>
              <a:rPr lang="en-GB" sz="1200" kern="1200" baseline="0" dirty="0">
                <a:solidFill>
                  <a:schemeClr val="tx1"/>
                </a:solidFill>
                <a:effectLst/>
                <a:latin typeface="+mn-lt"/>
                <a:ea typeface="+mn-ea"/>
                <a:cs typeface="+mn-cs"/>
              </a:rPr>
              <a:t> lower)</a:t>
            </a:r>
          </a:p>
          <a:p>
            <a:pPr marL="628650" lvl="1" indent="-171450">
              <a:buFontTx/>
              <a:buChar char="-"/>
            </a:pPr>
            <a:r>
              <a:rPr lang="en-GB" sz="1200" kern="1200" dirty="0">
                <a:solidFill>
                  <a:schemeClr val="tx1"/>
                </a:solidFill>
                <a:effectLst/>
                <a:latin typeface="+mn-lt"/>
                <a:ea typeface="+mn-ea"/>
                <a:cs typeface="+mn-cs"/>
              </a:rPr>
              <a:t>detection of grey literature is one of the strength of this review</a:t>
            </a:r>
          </a:p>
          <a:p>
            <a:pPr marL="628650" lvl="1" indent="-171450">
              <a:buFontTx/>
              <a:buChar char="-"/>
            </a:pPr>
            <a:r>
              <a:rPr lang="en-GB" sz="1200" kern="1200" dirty="0">
                <a:solidFill>
                  <a:schemeClr val="tx1"/>
                </a:solidFill>
                <a:effectLst/>
                <a:latin typeface="+mn-lt"/>
                <a:ea typeface="+mn-ea"/>
                <a:cs typeface="+mn-cs"/>
              </a:rPr>
              <a:t>account for publication status in the later analysis &amp;</a:t>
            </a:r>
            <a:r>
              <a:rPr lang="en-GB" sz="1200" kern="1200" baseline="0" dirty="0">
                <a:solidFill>
                  <a:schemeClr val="tx1"/>
                </a:solidFill>
                <a:effectLst/>
                <a:latin typeface="+mn-lt"/>
                <a:ea typeface="+mn-ea"/>
                <a:cs typeface="+mn-cs"/>
              </a:rPr>
              <a:t> test for publication bias</a:t>
            </a:r>
          </a:p>
          <a:p>
            <a:pPr marL="171450" lvl="0" indent="-171450">
              <a:buFontTx/>
              <a:buChar char="-"/>
            </a:pPr>
            <a:r>
              <a:rPr lang="en-GB" sz="1200" kern="1200" baseline="0" dirty="0">
                <a:solidFill>
                  <a:schemeClr val="tx1"/>
                </a:solidFill>
                <a:effectLst/>
                <a:latin typeface="+mn-lt"/>
                <a:ea typeface="+mn-ea"/>
                <a:cs typeface="+mn-cs"/>
              </a:rPr>
              <a:t>Recent surge of evidence</a:t>
            </a:r>
          </a:p>
          <a:p>
            <a:pPr marL="628650" lvl="1" indent="-171450">
              <a:buFontTx/>
              <a:buChar char="-"/>
            </a:pPr>
            <a:r>
              <a:rPr lang="en-GB" sz="1200" kern="1200" dirty="0">
                <a:solidFill>
                  <a:schemeClr val="tx1"/>
                </a:solidFill>
                <a:effectLst/>
                <a:latin typeface="+mn-lt"/>
                <a:ea typeface="+mn-ea"/>
                <a:cs typeface="+mn-cs"/>
              </a:rPr>
              <a:t>Almost 50% published after 2010, with 21 studies published in 2014 alone</a:t>
            </a:r>
          </a:p>
          <a:p>
            <a:pPr marL="171450" lvl="0" indent="-171450">
              <a:buFontTx/>
              <a:buChar char="-"/>
            </a:pPr>
            <a:r>
              <a:rPr lang="en-GB" sz="1200" kern="1200" baseline="0" dirty="0">
                <a:solidFill>
                  <a:schemeClr val="tx1"/>
                </a:solidFill>
                <a:effectLst/>
                <a:latin typeface="+mn-lt"/>
                <a:ea typeface="+mn-ea"/>
                <a:cs typeface="+mn-cs"/>
              </a:rPr>
              <a:t>Better evidence base</a:t>
            </a:r>
          </a:p>
          <a:p>
            <a:pPr marL="628650" lvl="1" indent="-171450">
              <a:buFontTx/>
              <a:buChar char="-"/>
            </a:pPr>
            <a:r>
              <a:rPr lang="en-GB" sz="1200" kern="1200" baseline="0" dirty="0">
                <a:solidFill>
                  <a:schemeClr val="tx1"/>
                </a:solidFill>
                <a:effectLst/>
                <a:latin typeface="+mn-lt"/>
                <a:ea typeface="+mn-ea"/>
                <a:cs typeface="+mn-cs"/>
              </a:rPr>
              <a:t>In particular in low-income countries</a:t>
            </a:r>
          </a:p>
          <a:p>
            <a:pPr marL="628650" lvl="1" indent="-171450">
              <a:buFontTx/>
              <a:buChar char="-"/>
            </a:pPr>
            <a:r>
              <a:rPr lang="en-GB" sz="1200" kern="1200" dirty="0">
                <a:solidFill>
                  <a:schemeClr val="tx1"/>
                </a:solidFill>
                <a:effectLst/>
                <a:latin typeface="+mn-lt"/>
                <a:ea typeface="+mn-ea"/>
                <a:cs typeface="+mn-cs"/>
              </a:rPr>
              <a:t>2014, 12 out of 15 RCTs included in this review were from non-OECD countries, mainly Sub-Saharan Africa (</a:t>
            </a:r>
            <a:endParaRPr lang="en-GB" sz="1200" kern="1200" baseline="0" dirty="0">
              <a:solidFill>
                <a:schemeClr val="tx1"/>
              </a:solidFill>
              <a:effectLst/>
              <a:latin typeface="+mn-lt"/>
              <a:ea typeface="+mn-ea"/>
              <a:cs typeface="+mn-cs"/>
            </a:endParaRPr>
          </a:p>
          <a:p>
            <a:pPr marL="628650" lvl="1" indent="-171450">
              <a:buFontTx/>
              <a:buChar char="-"/>
            </a:pPr>
            <a:r>
              <a:rPr lang="en-GB" sz="1200" kern="1200" dirty="0">
                <a:solidFill>
                  <a:schemeClr val="tx1"/>
                </a:solidFill>
                <a:effectLst/>
                <a:latin typeface="+mn-lt"/>
                <a:ea typeface="+mn-ea"/>
                <a:cs typeface="+mn-cs"/>
              </a:rPr>
              <a:t>large share of (randomized) experimental studies</a:t>
            </a:r>
          </a:p>
          <a:p>
            <a:pPr marL="171450" lvl="0" indent="-171450">
              <a:buFontTx/>
              <a:buChar char="-"/>
            </a:pPr>
            <a:r>
              <a:rPr lang="en-GB" sz="1200" kern="1200" dirty="0">
                <a:solidFill>
                  <a:schemeClr val="tx1"/>
                </a:solidFill>
                <a:effectLst/>
                <a:latin typeface="+mn-lt"/>
                <a:ea typeface="+mn-ea"/>
                <a:cs typeface="+mn-cs"/>
              </a:rPr>
              <a:t>Three quarter of the studies (N= 86) in the sample report results for several different outcomes</a:t>
            </a:r>
            <a:endParaRPr lang="en-US"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16</a:t>
            </a:fld>
            <a:endParaRPr lang="de-DE" dirty="0"/>
          </a:p>
        </p:txBody>
      </p:sp>
    </p:spTree>
    <p:extLst>
      <p:ext uri="{BB962C8B-B14F-4D97-AF65-F5344CB8AC3E}">
        <p14:creationId xmlns:p14="http://schemas.microsoft.com/office/powerpoint/2010/main" val="269080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marL="171450" indent="-171450" rtl="0" eaLnBrk="1" fontAlgn="b" latinLnBrk="0" hangingPunct="1">
              <a:buFontTx/>
              <a:buChar char="-"/>
            </a:pPr>
            <a:r>
              <a:rPr lang="en-GB" sz="1200" kern="1200" dirty="0">
                <a:solidFill>
                  <a:schemeClr val="tx1"/>
                </a:solidFill>
                <a:effectLst/>
                <a:latin typeface="+mn-lt"/>
                <a:ea typeface="+mn-ea"/>
                <a:cs typeface="+mn-cs"/>
              </a:rPr>
              <a:t>initial 3,582 treatment effects reported in the 115 primary studies</a:t>
            </a:r>
          </a:p>
          <a:p>
            <a:pPr marL="171450" indent="-171450" rtl="0" eaLnBrk="1" fontAlgn="b" latinLnBrk="0" hangingPunct="1">
              <a:buFontTx/>
              <a:buChar char="-"/>
            </a:pPr>
            <a:r>
              <a:rPr lang="en-GB" sz="1200" kern="1200" dirty="0">
                <a:solidFill>
                  <a:schemeClr val="tx1"/>
                </a:solidFill>
                <a:effectLst/>
                <a:latin typeface="+mn-lt"/>
                <a:ea typeface="+mn-ea"/>
                <a:cs typeface="+mn-cs"/>
              </a:rPr>
              <a:t>PSS dummy variable for a total of 3,107 effect sizes (87%). </a:t>
            </a:r>
          </a:p>
          <a:p>
            <a:pPr marL="171450" indent="-171450" rtl="0" eaLnBrk="1" fontAlgn="b" latinLnBrk="0" hangingPunct="1">
              <a:buFontTx/>
              <a:buChar char="-"/>
            </a:pPr>
            <a:endParaRPr lang="en-GB" sz="1200" kern="1200" dirty="0">
              <a:solidFill>
                <a:schemeClr val="tx1"/>
              </a:solidFill>
              <a:effectLst/>
              <a:latin typeface="+mn-lt"/>
              <a:ea typeface="+mn-ea"/>
              <a:cs typeface="+mn-cs"/>
            </a:endParaRPr>
          </a:p>
          <a:p>
            <a:pPr marL="171450" indent="-171450" rtl="0" eaLnBrk="1" fontAlgn="b" latinLnBrk="0" hangingPunct="1">
              <a:buFontTx/>
              <a:buChar char="-"/>
            </a:pPr>
            <a:r>
              <a:rPr lang="en-GB" sz="1200" kern="1200" dirty="0">
                <a:solidFill>
                  <a:schemeClr val="tx1"/>
                </a:solidFill>
                <a:effectLst/>
                <a:latin typeface="+mn-lt"/>
                <a:ea typeface="+mn-ea"/>
                <a:cs typeface="+mn-cs"/>
              </a:rPr>
              <a:t>compute standardized mean differences N=1391 or 39%) </a:t>
            </a:r>
          </a:p>
          <a:p>
            <a:pPr marL="628650" lvl="1" indent="-171450" rtl="0" eaLnBrk="1" fontAlgn="b" latinLnBrk="0" hangingPunct="1">
              <a:buFontTx/>
              <a:buChar char="-"/>
            </a:pPr>
            <a:r>
              <a:rPr lang="en-GB" sz="1200" kern="1200" dirty="0">
                <a:solidFill>
                  <a:schemeClr val="tx1"/>
                </a:solidFill>
                <a:effectLst/>
                <a:latin typeface="+mn-lt"/>
                <a:ea typeface="+mn-ea"/>
                <a:cs typeface="+mn-cs"/>
              </a:rPr>
              <a:t>but higher than in many other systematic reviews. </a:t>
            </a:r>
          </a:p>
          <a:p>
            <a:pPr marL="628650" lvl="1" indent="-171450" rtl="0" eaLnBrk="1" fontAlgn="b" latinLnBrk="0" hangingPunct="1">
              <a:buFontTx/>
              <a:buChar char="-"/>
            </a:pPr>
            <a:r>
              <a:rPr lang="en-GB" sz="1200" kern="1200" dirty="0">
                <a:solidFill>
                  <a:schemeClr val="tx1"/>
                </a:solidFill>
                <a:effectLst/>
                <a:latin typeface="+mn-lt"/>
                <a:ea typeface="+mn-ea"/>
                <a:cs typeface="+mn-cs"/>
              </a:rPr>
              <a:t>intensive efforts to acquire missing information from authors</a:t>
            </a:r>
          </a:p>
          <a:p>
            <a:pPr marL="628650" lvl="1" indent="-171450" rtl="0" eaLnBrk="1" fontAlgn="b" latinLnBrk="0" hangingPunct="1">
              <a:buFontTx/>
              <a:buChar char="-"/>
            </a:pPr>
            <a:r>
              <a:rPr lang="en-GB" sz="1200" kern="1200" dirty="0">
                <a:solidFill>
                  <a:schemeClr val="tx1"/>
                </a:solidFill>
                <a:effectLst/>
                <a:latin typeface="+mn-lt"/>
                <a:ea typeface="+mn-ea"/>
                <a:cs typeface="+mn-cs"/>
              </a:rPr>
              <a:t> primary studies only provided the required information to compute SMDs for roughly 13% </a:t>
            </a:r>
          </a:p>
          <a:p>
            <a:pPr marL="171450" lvl="0" indent="-171450" rtl="0" eaLnBrk="1" fontAlgn="b" latinLnBrk="0" hangingPunct="1">
              <a:buFontTx/>
              <a:buChar char="-"/>
            </a:pPr>
            <a:r>
              <a:rPr lang="en-GB" sz="1200" kern="1200" dirty="0">
                <a:solidFill>
                  <a:schemeClr val="tx1"/>
                </a:solidFill>
                <a:effectLst/>
                <a:latin typeface="+mn-lt"/>
                <a:ea typeface="+mn-ea"/>
                <a:cs typeface="+mn-cs"/>
              </a:rPr>
              <a:t>averages are computed across independent samples for each intervention in order to account for dependencies within studies due to overlap of the study population across effect estimates</a:t>
            </a:r>
          </a:p>
          <a:p>
            <a:pPr marL="171450" lvl="0" indent="-171450" rtl="0" eaLnBrk="1" fontAlgn="b" latinLnBrk="0" hangingPunct="1">
              <a:buFontTx/>
              <a:buChar char="-"/>
            </a:pPr>
            <a:endParaRPr lang="en-GB" sz="1200" kern="1200" dirty="0">
              <a:solidFill>
                <a:schemeClr val="tx1"/>
              </a:solidFill>
              <a:effectLst/>
              <a:latin typeface="+mn-lt"/>
              <a:ea typeface="+mn-ea"/>
              <a:cs typeface="+mn-cs"/>
            </a:endParaRPr>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Overall, </a:t>
            </a:r>
            <a:r>
              <a:rPr lang="de-DE" baseline="0" dirty="0" err="1"/>
              <a:t>evaluations</a:t>
            </a:r>
            <a:r>
              <a:rPr lang="de-DE" baseline="0" dirty="0"/>
              <a:t> </a:t>
            </a:r>
            <a:r>
              <a:rPr lang="de-DE" baseline="0" dirty="0" err="1"/>
              <a:t>of</a:t>
            </a:r>
            <a:r>
              <a:rPr lang="de-DE" baseline="0" dirty="0"/>
              <a:t> </a:t>
            </a:r>
            <a:r>
              <a:rPr lang="de-DE" baseline="0" dirty="0" err="1"/>
              <a:t>youth</a:t>
            </a:r>
            <a:r>
              <a:rPr lang="de-DE" baseline="0" dirty="0"/>
              <a:t> </a:t>
            </a:r>
            <a:r>
              <a:rPr lang="de-DE" baseline="0" dirty="0" err="1"/>
              <a:t>employment</a:t>
            </a:r>
            <a:r>
              <a:rPr lang="de-DE" baseline="0" dirty="0"/>
              <a:t>  </a:t>
            </a:r>
            <a:r>
              <a:rPr lang="de-DE" baseline="0" dirty="0" err="1"/>
              <a:t>report</a:t>
            </a:r>
            <a:r>
              <a:rPr lang="de-DE" baseline="0" dirty="0"/>
              <a:t> a </a:t>
            </a:r>
            <a:r>
              <a:rPr lang="de-DE" baseline="0" dirty="0" err="1"/>
              <a:t>statistically</a:t>
            </a:r>
            <a:r>
              <a:rPr lang="de-DE" baseline="0" dirty="0"/>
              <a:t> </a:t>
            </a:r>
            <a:r>
              <a:rPr lang="de-DE" baseline="0" dirty="0" err="1"/>
              <a:t>significant</a:t>
            </a:r>
            <a:r>
              <a:rPr lang="de-DE" baseline="0" dirty="0"/>
              <a:t>, </a:t>
            </a:r>
            <a:r>
              <a:rPr lang="de-DE" baseline="0" dirty="0" err="1"/>
              <a:t>albeit</a:t>
            </a:r>
            <a:r>
              <a:rPr lang="de-DE" baseline="0" dirty="0"/>
              <a:t> </a:t>
            </a:r>
            <a:r>
              <a:rPr lang="de-DE" baseline="0" dirty="0" err="1"/>
              <a:t>very</a:t>
            </a:r>
            <a:r>
              <a:rPr lang="de-DE" baseline="0" dirty="0"/>
              <a:t> </a:t>
            </a:r>
            <a:r>
              <a:rPr lang="de-DE" baseline="0" dirty="0" err="1"/>
              <a:t>small</a:t>
            </a:r>
            <a:r>
              <a:rPr lang="de-DE" baseline="0" dirty="0"/>
              <a:t> </a:t>
            </a:r>
            <a:r>
              <a:rPr lang="de-DE" baseline="0" dirty="0" err="1"/>
              <a:t>effect</a:t>
            </a:r>
            <a:r>
              <a:rPr lang="de-DE" baseline="0" dirty="0"/>
              <a:t> on </a:t>
            </a:r>
            <a:r>
              <a:rPr lang="de-DE" baseline="0" dirty="0" err="1"/>
              <a:t>youth</a:t>
            </a:r>
            <a:r>
              <a:rPr lang="de-DE" baseline="0" dirty="0"/>
              <a:t> </a:t>
            </a:r>
            <a:r>
              <a:rPr lang="de-DE" baseline="0" dirty="0" err="1"/>
              <a:t>employment</a:t>
            </a:r>
            <a:r>
              <a:rPr lang="de-DE" baseline="0" dirty="0"/>
              <a:t> </a:t>
            </a:r>
            <a:r>
              <a:rPr lang="de-DE" baseline="0" dirty="0" err="1"/>
              <a:t>outcomes</a:t>
            </a: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Outcomes</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Average </a:t>
            </a:r>
            <a:r>
              <a:rPr lang="de-DE" baseline="0" dirty="0" err="1"/>
              <a:t>effect</a:t>
            </a:r>
            <a:r>
              <a:rPr lang="de-DE" baseline="0" dirty="0"/>
              <a:t> </a:t>
            </a:r>
            <a:r>
              <a:rPr lang="de-DE" baseline="0" dirty="0" err="1"/>
              <a:t>size</a:t>
            </a:r>
            <a:r>
              <a:rPr lang="de-DE" baseline="0" dirty="0"/>
              <a:t> </a:t>
            </a:r>
            <a:r>
              <a:rPr lang="de-DE" baseline="0" dirty="0" err="1"/>
              <a:t>for</a:t>
            </a:r>
            <a:r>
              <a:rPr lang="de-DE" baseline="0" dirty="0"/>
              <a:t> </a:t>
            </a:r>
            <a:r>
              <a:rPr lang="de-DE" baseline="0" dirty="0" err="1"/>
              <a:t>employment</a:t>
            </a:r>
            <a:r>
              <a:rPr lang="de-DE" baseline="0" dirty="0"/>
              <a:t> </a:t>
            </a:r>
            <a:r>
              <a:rPr lang="de-DE" baseline="0" dirty="0" err="1"/>
              <a:t>outcomes</a:t>
            </a:r>
            <a:r>
              <a:rPr lang="de-DE" baseline="0" dirty="0"/>
              <a:t> &gt; </a:t>
            </a:r>
            <a:r>
              <a:rPr lang="de-DE" baseline="0" dirty="0" err="1"/>
              <a:t>income</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en-US" sz="1200" kern="1200" dirty="0">
                <a:solidFill>
                  <a:schemeClr val="tx1"/>
                </a:solidFill>
                <a:effectLst/>
                <a:latin typeface="+mn-lt"/>
                <a:ea typeface="+mn-ea"/>
                <a:cs typeface="+mn-cs"/>
              </a:rPr>
              <a:t>But power is generally higher for detecting binary outcomes than for detecting changes in rather continuous variables </a:t>
            </a:r>
            <a:endParaRPr lang="en-US"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Business </a:t>
            </a:r>
            <a:r>
              <a:rPr lang="de-DE" baseline="0" dirty="0" err="1"/>
              <a:t>outcomes</a:t>
            </a:r>
            <a:r>
              <a:rPr lang="de-DE" baseline="0" dirty="0"/>
              <a:t> negative, </a:t>
            </a:r>
            <a:r>
              <a:rPr lang="de-DE" baseline="0" dirty="0" err="1"/>
              <a:t>driven</a:t>
            </a:r>
            <a:r>
              <a:rPr lang="de-DE" baseline="0" dirty="0"/>
              <a:t> </a:t>
            </a:r>
            <a:r>
              <a:rPr lang="de-DE" baseline="0" dirty="0" err="1"/>
              <a:t>by</a:t>
            </a:r>
            <a:r>
              <a:rPr lang="de-DE" baseline="0" dirty="0"/>
              <a:t> </a:t>
            </a:r>
            <a:r>
              <a:rPr lang="de-DE" baseline="0" dirty="0" err="1"/>
              <a:t>evaluations</a:t>
            </a:r>
            <a:r>
              <a:rPr lang="de-DE" baseline="0" dirty="0"/>
              <a:t> </a:t>
            </a:r>
            <a:r>
              <a:rPr lang="de-DE" baseline="0" dirty="0" err="1"/>
              <a:t>of</a:t>
            </a:r>
            <a:r>
              <a:rPr lang="de-DE" baseline="0" dirty="0"/>
              <a:t> non-business </a:t>
            </a:r>
            <a:r>
              <a:rPr lang="de-DE" baseline="0" dirty="0" err="1"/>
              <a:t>related</a:t>
            </a:r>
            <a:r>
              <a:rPr lang="de-DE" baseline="0" dirty="0"/>
              <a:t> </a:t>
            </a:r>
            <a:r>
              <a:rPr lang="de-DE" baseline="0" dirty="0" err="1"/>
              <a:t>interventions</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de-DE" baseline="0" dirty="0" err="1"/>
              <a:t>For</a:t>
            </a:r>
            <a:r>
              <a:rPr lang="de-DE" baseline="0" dirty="0"/>
              <a:t> </a:t>
            </a:r>
            <a:r>
              <a:rPr lang="de-DE" baseline="0" dirty="0" err="1"/>
              <a:t>entrepreneurship</a:t>
            </a:r>
            <a:r>
              <a:rPr lang="de-DE" baseline="0" dirty="0"/>
              <a:t> </a:t>
            </a:r>
            <a:r>
              <a:rPr lang="de-DE" baseline="0" dirty="0" err="1"/>
              <a:t>programs</a:t>
            </a:r>
            <a:r>
              <a:rPr lang="de-DE" baseline="0" dirty="0"/>
              <a:t>, find large </a:t>
            </a:r>
            <a:r>
              <a:rPr lang="de-DE" baseline="0" dirty="0" err="1"/>
              <a:t>efffects</a:t>
            </a:r>
            <a:r>
              <a:rPr lang="de-DE" baseline="0" dirty="0"/>
              <a:t> on </a:t>
            </a:r>
            <a:r>
              <a:rPr lang="de-DE" baseline="0" dirty="0" err="1"/>
              <a:t>business</a:t>
            </a:r>
            <a:r>
              <a:rPr lang="de-DE" baseline="0" dirty="0"/>
              <a:t> </a:t>
            </a:r>
            <a:r>
              <a:rPr lang="de-DE" baseline="0" dirty="0" err="1"/>
              <a:t>outcomes</a:t>
            </a:r>
            <a:r>
              <a:rPr lang="de-DE" baseline="0" dirty="0"/>
              <a:t> </a:t>
            </a:r>
            <a:r>
              <a:rPr lang="de-DE" baseline="0" dirty="0" err="1"/>
              <a:t>and</a:t>
            </a:r>
            <a:r>
              <a:rPr lang="de-DE" baseline="0" dirty="0"/>
              <a:t> </a:t>
            </a:r>
            <a:r>
              <a:rPr lang="de-DE" baseline="0" dirty="0" err="1"/>
              <a:t>labor</a:t>
            </a:r>
            <a:r>
              <a:rPr lang="de-DE" baseline="0" dirty="0"/>
              <a:t> </a:t>
            </a:r>
            <a:r>
              <a:rPr lang="de-DE" baseline="0" dirty="0" err="1"/>
              <a:t>market</a:t>
            </a:r>
            <a:r>
              <a:rPr lang="de-DE" baseline="0" dirty="0"/>
              <a:t> </a:t>
            </a:r>
            <a:r>
              <a:rPr lang="de-DE" baseline="0" dirty="0" err="1"/>
              <a:t>outcomes</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Duration</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Generally, </a:t>
            </a:r>
            <a:r>
              <a:rPr lang="de-DE" baseline="0" dirty="0" err="1"/>
              <a:t>effectiveness</a:t>
            </a:r>
            <a:r>
              <a:rPr lang="de-DE" baseline="0" dirty="0"/>
              <a:t> </a:t>
            </a:r>
            <a:r>
              <a:rPr lang="de-DE" baseline="0" dirty="0" err="1"/>
              <a:t>increases</a:t>
            </a:r>
            <a:r>
              <a:rPr lang="de-DE" baseline="0" dirty="0"/>
              <a:t> </a:t>
            </a:r>
            <a:r>
              <a:rPr lang="de-DE" baseline="0" dirty="0" err="1"/>
              <a:t>with</a:t>
            </a:r>
            <a:r>
              <a:rPr lang="de-DE" baseline="0" dirty="0"/>
              <a:t> medium-term -&gt; </a:t>
            </a:r>
            <a:r>
              <a:rPr lang="de-DE" baseline="0" dirty="0" err="1"/>
              <a:t>indication</a:t>
            </a:r>
            <a:r>
              <a:rPr lang="de-DE" baseline="0" dirty="0"/>
              <a:t> </a:t>
            </a:r>
            <a:r>
              <a:rPr lang="de-DE" baseline="0" dirty="0" err="1"/>
              <a:t>that</a:t>
            </a:r>
            <a:r>
              <a:rPr lang="de-DE" baseline="0" dirty="0"/>
              <a:t> </a:t>
            </a:r>
            <a:r>
              <a:rPr lang="de-DE" baseline="0" dirty="0" err="1"/>
              <a:t>outcomes</a:t>
            </a:r>
            <a:r>
              <a:rPr lang="de-DE" baseline="0" dirty="0"/>
              <a:t> </a:t>
            </a:r>
            <a:r>
              <a:rPr lang="de-DE" baseline="0" dirty="0" err="1"/>
              <a:t>take</a:t>
            </a:r>
            <a:r>
              <a:rPr lang="de-DE" baseline="0" dirty="0"/>
              <a:t> time </a:t>
            </a:r>
            <a:r>
              <a:rPr lang="de-DE" baseline="0" dirty="0" err="1"/>
              <a:t>to</a:t>
            </a:r>
            <a:r>
              <a:rPr lang="de-DE" baseline="0" dirty="0"/>
              <a:t> </a:t>
            </a:r>
            <a:r>
              <a:rPr lang="de-DE" baseline="0" dirty="0" err="1"/>
              <a:t>materialize</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lvl="0" indent="-171450" rtl="0" eaLnBrk="1" fontAlgn="b" latinLnBrk="0" hangingPunct="1">
              <a:buFontTx/>
              <a:buChar char="-"/>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17</a:t>
            </a:fld>
            <a:endParaRPr lang="de-DE" dirty="0"/>
          </a:p>
        </p:txBody>
      </p:sp>
    </p:spTree>
    <p:extLst>
      <p:ext uri="{BB962C8B-B14F-4D97-AF65-F5344CB8AC3E}">
        <p14:creationId xmlns:p14="http://schemas.microsoft.com/office/powerpoint/2010/main" val="156337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marL="171450" indent="-171450" rtl="0" eaLnBrk="1" fontAlgn="b" latinLnBrk="0" hangingPunct="1">
              <a:buFontTx/>
              <a:buChar char="-"/>
            </a:pPr>
            <a:r>
              <a:rPr lang="en-GB" sz="1200" kern="1200" dirty="0">
                <a:solidFill>
                  <a:schemeClr val="tx1"/>
                </a:solidFill>
                <a:effectLst/>
                <a:latin typeface="+mn-lt"/>
                <a:ea typeface="+mn-ea"/>
                <a:cs typeface="+mn-cs"/>
              </a:rPr>
              <a:t>initial 3,582 treatment effects reported in the 115 primary studies</a:t>
            </a:r>
          </a:p>
          <a:p>
            <a:pPr marL="171450" indent="-171450" rtl="0" eaLnBrk="1" fontAlgn="b" latinLnBrk="0" hangingPunct="1">
              <a:buFontTx/>
              <a:buChar char="-"/>
            </a:pPr>
            <a:r>
              <a:rPr lang="en-GB" sz="1200" kern="1200" dirty="0">
                <a:solidFill>
                  <a:schemeClr val="tx1"/>
                </a:solidFill>
                <a:effectLst/>
                <a:latin typeface="+mn-lt"/>
                <a:ea typeface="+mn-ea"/>
                <a:cs typeface="+mn-cs"/>
              </a:rPr>
              <a:t>PSS dummy variable for a total of 3,107 effect sizes (87%). </a:t>
            </a:r>
          </a:p>
          <a:p>
            <a:pPr marL="171450" indent="-171450" rtl="0" eaLnBrk="1" fontAlgn="b" latinLnBrk="0" hangingPunct="1">
              <a:buFontTx/>
              <a:buChar char="-"/>
            </a:pPr>
            <a:endParaRPr lang="en-GB" sz="1200" kern="1200" dirty="0">
              <a:solidFill>
                <a:schemeClr val="tx1"/>
              </a:solidFill>
              <a:effectLst/>
              <a:latin typeface="+mn-lt"/>
              <a:ea typeface="+mn-ea"/>
              <a:cs typeface="+mn-cs"/>
            </a:endParaRPr>
          </a:p>
          <a:p>
            <a:pPr marL="171450" indent="-171450" rtl="0" eaLnBrk="1" fontAlgn="b" latinLnBrk="0" hangingPunct="1">
              <a:buFontTx/>
              <a:buChar char="-"/>
            </a:pPr>
            <a:r>
              <a:rPr lang="en-GB" sz="1200" kern="1200" dirty="0">
                <a:solidFill>
                  <a:schemeClr val="tx1"/>
                </a:solidFill>
                <a:effectLst/>
                <a:latin typeface="+mn-lt"/>
                <a:ea typeface="+mn-ea"/>
                <a:cs typeface="+mn-cs"/>
              </a:rPr>
              <a:t>compute standardized mean differences N=1391 or 39%) </a:t>
            </a:r>
          </a:p>
          <a:p>
            <a:pPr marL="628650" lvl="1" indent="-171450" rtl="0" eaLnBrk="1" fontAlgn="b" latinLnBrk="0" hangingPunct="1">
              <a:buFontTx/>
              <a:buChar char="-"/>
            </a:pPr>
            <a:r>
              <a:rPr lang="en-GB" sz="1200" kern="1200" dirty="0">
                <a:solidFill>
                  <a:schemeClr val="tx1"/>
                </a:solidFill>
                <a:effectLst/>
                <a:latin typeface="+mn-lt"/>
                <a:ea typeface="+mn-ea"/>
                <a:cs typeface="+mn-cs"/>
              </a:rPr>
              <a:t>but higher than in many other systematic reviews. </a:t>
            </a:r>
          </a:p>
          <a:p>
            <a:pPr marL="628650" lvl="1" indent="-171450" rtl="0" eaLnBrk="1" fontAlgn="b" latinLnBrk="0" hangingPunct="1">
              <a:buFontTx/>
              <a:buChar char="-"/>
            </a:pPr>
            <a:r>
              <a:rPr lang="en-GB" sz="1200" kern="1200" dirty="0">
                <a:solidFill>
                  <a:schemeClr val="tx1"/>
                </a:solidFill>
                <a:effectLst/>
                <a:latin typeface="+mn-lt"/>
                <a:ea typeface="+mn-ea"/>
                <a:cs typeface="+mn-cs"/>
              </a:rPr>
              <a:t>intensive efforts to acquire missing information from authors</a:t>
            </a:r>
          </a:p>
          <a:p>
            <a:pPr marL="628650" lvl="1" indent="-171450" rtl="0" eaLnBrk="1" fontAlgn="b" latinLnBrk="0" hangingPunct="1">
              <a:buFontTx/>
              <a:buChar char="-"/>
            </a:pPr>
            <a:r>
              <a:rPr lang="en-GB" sz="1200" kern="1200" dirty="0">
                <a:solidFill>
                  <a:schemeClr val="tx1"/>
                </a:solidFill>
                <a:effectLst/>
                <a:latin typeface="+mn-lt"/>
                <a:ea typeface="+mn-ea"/>
                <a:cs typeface="+mn-cs"/>
              </a:rPr>
              <a:t> primary studies only provided the required information to compute SMDs for roughly 13% </a:t>
            </a:r>
          </a:p>
          <a:p>
            <a:pPr marL="171450" lvl="0" indent="-171450" rtl="0" eaLnBrk="1" fontAlgn="b" latinLnBrk="0" hangingPunct="1">
              <a:buFontTx/>
              <a:buChar char="-"/>
            </a:pPr>
            <a:r>
              <a:rPr lang="en-GB" sz="1200" kern="1200" dirty="0">
                <a:solidFill>
                  <a:schemeClr val="tx1"/>
                </a:solidFill>
                <a:effectLst/>
                <a:latin typeface="+mn-lt"/>
                <a:ea typeface="+mn-ea"/>
                <a:cs typeface="+mn-cs"/>
              </a:rPr>
              <a:t>averages are computed across independent samples for each intervention in order to account for dependencies within studies due to overlap of the study population across effect estimates</a:t>
            </a:r>
          </a:p>
          <a:p>
            <a:pPr marL="171450" lvl="0" indent="-171450" rtl="0" eaLnBrk="1" fontAlgn="b" latinLnBrk="0" hangingPunct="1">
              <a:buFontTx/>
              <a:buChar char="-"/>
            </a:pPr>
            <a:endParaRPr lang="en-GB" sz="1200" kern="1200" dirty="0">
              <a:solidFill>
                <a:schemeClr val="tx1"/>
              </a:solidFill>
              <a:effectLst/>
              <a:latin typeface="+mn-lt"/>
              <a:ea typeface="+mn-ea"/>
              <a:cs typeface="+mn-cs"/>
            </a:endParaRPr>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Overall, </a:t>
            </a:r>
            <a:r>
              <a:rPr lang="de-DE" baseline="0" dirty="0" err="1"/>
              <a:t>evaluations</a:t>
            </a:r>
            <a:r>
              <a:rPr lang="de-DE" baseline="0" dirty="0"/>
              <a:t> </a:t>
            </a:r>
            <a:r>
              <a:rPr lang="de-DE" baseline="0" dirty="0" err="1"/>
              <a:t>of</a:t>
            </a:r>
            <a:r>
              <a:rPr lang="de-DE" baseline="0" dirty="0"/>
              <a:t> </a:t>
            </a:r>
            <a:r>
              <a:rPr lang="de-DE" baseline="0" dirty="0" err="1"/>
              <a:t>youth</a:t>
            </a:r>
            <a:r>
              <a:rPr lang="de-DE" baseline="0" dirty="0"/>
              <a:t> </a:t>
            </a:r>
            <a:r>
              <a:rPr lang="de-DE" baseline="0" dirty="0" err="1"/>
              <a:t>employment</a:t>
            </a:r>
            <a:r>
              <a:rPr lang="de-DE" baseline="0" dirty="0"/>
              <a:t>  </a:t>
            </a:r>
            <a:r>
              <a:rPr lang="de-DE" baseline="0" dirty="0" err="1"/>
              <a:t>report</a:t>
            </a:r>
            <a:r>
              <a:rPr lang="de-DE" baseline="0" dirty="0"/>
              <a:t> a </a:t>
            </a:r>
            <a:r>
              <a:rPr lang="de-DE" baseline="0" dirty="0" err="1"/>
              <a:t>statistically</a:t>
            </a:r>
            <a:r>
              <a:rPr lang="de-DE" baseline="0" dirty="0"/>
              <a:t> </a:t>
            </a:r>
            <a:r>
              <a:rPr lang="de-DE" baseline="0" dirty="0" err="1"/>
              <a:t>significant</a:t>
            </a:r>
            <a:r>
              <a:rPr lang="de-DE" baseline="0" dirty="0"/>
              <a:t>, </a:t>
            </a:r>
            <a:r>
              <a:rPr lang="de-DE" baseline="0" dirty="0" err="1"/>
              <a:t>albeit</a:t>
            </a:r>
            <a:r>
              <a:rPr lang="de-DE" baseline="0" dirty="0"/>
              <a:t> </a:t>
            </a:r>
            <a:r>
              <a:rPr lang="de-DE" baseline="0" dirty="0" err="1"/>
              <a:t>very</a:t>
            </a:r>
            <a:r>
              <a:rPr lang="de-DE" baseline="0" dirty="0"/>
              <a:t> </a:t>
            </a:r>
            <a:r>
              <a:rPr lang="de-DE" baseline="0" dirty="0" err="1"/>
              <a:t>small</a:t>
            </a:r>
            <a:r>
              <a:rPr lang="de-DE" baseline="0" dirty="0"/>
              <a:t> </a:t>
            </a:r>
            <a:r>
              <a:rPr lang="de-DE" baseline="0" dirty="0" err="1"/>
              <a:t>effect</a:t>
            </a:r>
            <a:r>
              <a:rPr lang="de-DE" baseline="0" dirty="0"/>
              <a:t> on </a:t>
            </a:r>
            <a:r>
              <a:rPr lang="de-DE" baseline="0" dirty="0" err="1"/>
              <a:t>youth</a:t>
            </a:r>
            <a:r>
              <a:rPr lang="de-DE" baseline="0" dirty="0"/>
              <a:t> </a:t>
            </a:r>
            <a:r>
              <a:rPr lang="de-DE" baseline="0" dirty="0" err="1"/>
              <a:t>employment</a:t>
            </a:r>
            <a:r>
              <a:rPr lang="de-DE" baseline="0" dirty="0"/>
              <a:t> </a:t>
            </a:r>
            <a:r>
              <a:rPr lang="de-DE" baseline="0" dirty="0" err="1"/>
              <a:t>outcomes</a:t>
            </a: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Outcomes</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Average </a:t>
            </a:r>
            <a:r>
              <a:rPr lang="de-DE" baseline="0" dirty="0" err="1"/>
              <a:t>effect</a:t>
            </a:r>
            <a:r>
              <a:rPr lang="de-DE" baseline="0" dirty="0"/>
              <a:t> </a:t>
            </a:r>
            <a:r>
              <a:rPr lang="de-DE" baseline="0" dirty="0" err="1"/>
              <a:t>size</a:t>
            </a:r>
            <a:r>
              <a:rPr lang="de-DE" baseline="0" dirty="0"/>
              <a:t> </a:t>
            </a:r>
            <a:r>
              <a:rPr lang="de-DE" baseline="0" dirty="0" err="1"/>
              <a:t>for</a:t>
            </a:r>
            <a:r>
              <a:rPr lang="de-DE" baseline="0" dirty="0"/>
              <a:t> </a:t>
            </a:r>
            <a:r>
              <a:rPr lang="de-DE" baseline="0" dirty="0" err="1"/>
              <a:t>employment</a:t>
            </a:r>
            <a:r>
              <a:rPr lang="de-DE" baseline="0" dirty="0"/>
              <a:t> </a:t>
            </a:r>
            <a:r>
              <a:rPr lang="de-DE" baseline="0" dirty="0" err="1"/>
              <a:t>outcomes</a:t>
            </a:r>
            <a:r>
              <a:rPr lang="de-DE" baseline="0" dirty="0"/>
              <a:t> &gt; </a:t>
            </a:r>
            <a:r>
              <a:rPr lang="de-DE" baseline="0" dirty="0" err="1"/>
              <a:t>income</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en-US" sz="1200" kern="1200" dirty="0">
                <a:solidFill>
                  <a:schemeClr val="tx1"/>
                </a:solidFill>
                <a:effectLst/>
                <a:latin typeface="+mn-lt"/>
                <a:ea typeface="+mn-ea"/>
                <a:cs typeface="+mn-cs"/>
              </a:rPr>
              <a:t>But power is generally higher for detecting binary outcomes than for detecting changes in rather continuous variables </a:t>
            </a:r>
            <a:endParaRPr lang="en-US"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Business </a:t>
            </a:r>
            <a:r>
              <a:rPr lang="de-DE" baseline="0" dirty="0" err="1"/>
              <a:t>outcomes</a:t>
            </a:r>
            <a:r>
              <a:rPr lang="de-DE" baseline="0" dirty="0"/>
              <a:t> negative, </a:t>
            </a:r>
            <a:r>
              <a:rPr lang="de-DE" baseline="0" dirty="0" err="1"/>
              <a:t>driven</a:t>
            </a:r>
            <a:r>
              <a:rPr lang="de-DE" baseline="0" dirty="0"/>
              <a:t> </a:t>
            </a:r>
            <a:r>
              <a:rPr lang="de-DE" baseline="0" dirty="0" err="1"/>
              <a:t>by</a:t>
            </a:r>
            <a:r>
              <a:rPr lang="de-DE" baseline="0" dirty="0"/>
              <a:t> </a:t>
            </a:r>
            <a:r>
              <a:rPr lang="de-DE" baseline="0" dirty="0" err="1"/>
              <a:t>evaluations</a:t>
            </a:r>
            <a:r>
              <a:rPr lang="de-DE" baseline="0" dirty="0"/>
              <a:t> </a:t>
            </a:r>
            <a:r>
              <a:rPr lang="de-DE" baseline="0" dirty="0" err="1"/>
              <a:t>of</a:t>
            </a:r>
            <a:r>
              <a:rPr lang="de-DE" baseline="0" dirty="0"/>
              <a:t> non-business </a:t>
            </a:r>
            <a:r>
              <a:rPr lang="de-DE" baseline="0" dirty="0" err="1"/>
              <a:t>related</a:t>
            </a:r>
            <a:r>
              <a:rPr lang="de-DE" baseline="0" dirty="0"/>
              <a:t> </a:t>
            </a:r>
            <a:r>
              <a:rPr lang="de-DE" baseline="0" dirty="0" err="1"/>
              <a:t>interventions</a:t>
            </a:r>
            <a:endParaRPr lang="de-DE" baseline="0" dirty="0"/>
          </a:p>
          <a:p>
            <a:pPr marL="1085850" marR="0" lvl="2" indent="-171450" algn="l" defTabSz="914400" rtl="0" eaLnBrk="1" fontAlgn="b" latinLnBrk="0" hangingPunct="1">
              <a:lnSpc>
                <a:spcPct val="100000"/>
              </a:lnSpc>
              <a:spcBef>
                <a:spcPct val="30000"/>
              </a:spcBef>
              <a:spcAft>
                <a:spcPct val="0"/>
              </a:spcAft>
              <a:buClrTx/>
              <a:buSzTx/>
              <a:buFontTx/>
              <a:buChar char="-"/>
              <a:tabLst/>
              <a:defRPr/>
            </a:pPr>
            <a:r>
              <a:rPr lang="de-DE" baseline="0" dirty="0" err="1"/>
              <a:t>For</a:t>
            </a:r>
            <a:r>
              <a:rPr lang="de-DE" baseline="0" dirty="0"/>
              <a:t> </a:t>
            </a:r>
            <a:r>
              <a:rPr lang="de-DE" baseline="0" dirty="0" err="1"/>
              <a:t>entrepreneurship</a:t>
            </a:r>
            <a:r>
              <a:rPr lang="de-DE" baseline="0" dirty="0"/>
              <a:t> </a:t>
            </a:r>
            <a:r>
              <a:rPr lang="de-DE" baseline="0" dirty="0" err="1"/>
              <a:t>programs</a:t>
            </a:r>
            <a:r>
              <a:rPr lang="de-DE" baseline="0" dirty="0"/>
              <a:t>, find large </a:t>
            </a:r>
            <a:r>
              <a:rPr lang="de-DE" baseline="0" dirty="0" err="1"/>
              <a:t>efffects</a:t>
            </a:r>
            <a:r>
              <a:rPr lang="de-DE" baseline="0" dirty="0"/>
              <a:t> on </a:t>
            </a:r>
            <a:r>
              <a:rPr lang="de-DE" baseline="0" dirty="0" err="1"/>
              <a:t>business</a:t>
            </a:r>
            <a:r>
              <a:rPr lang="de-DE" baseline="0" dirty="0"/>
              <a:t> </a:t>
            </a:r>
            <a:r>
              <a:rPr lang="de-DE" baseline="0" dirty="0" err="1"/>
              <a:t>outcomes</a:t>
            </a:r>
            <a:r>
              <a:rPr lang="de-DE" baseline="0" dirty="0"/>
              <a:t> </a:t>
            </a:r>
            <a:r>
              <a:rPr lang="de-DE" baseline="0" dirty="0" err="1"/>
              <a:t>and</a:t>
            </a:r>
            <a:r>
              <a:rPr lang="de-DE" baseline="0" dirty="0"/>
              <a:t> </a:t>
            </a:r>
            <a:r>
              <a:rPr lang="de-DE" baseline="0" dirty="0" err="1"/>
              <a:t>labor</a:t>
            </a:r>
            <a:r>
              <a:rPr lang="de-DE" baseline="0" dirty="0"/>
              <a:t> </a:t>
            </a:r>
            <a:r>
              <a:rPr lang="de-DE" baseline="0" dirty="0" err="1"/>
              <a:t>market</a:t>
            </a:r>
            <a:r>
              <a:rPr lang="de-DE" baseline="0" dirty="0"/>
              <a:t> </a:t>
            </a:r>
            <a:r>
              <a:rPr lang="de-DE" baseline="0" dirty="0" err="1"/>
              <a:t>outcomes</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r>
              <a:rPr lang="de-DE" baseline="0" dirty="0"/>
              <a:t>Duration</a:t>
            </a:r>
          </a:p>
          <a:p>
            <a:pPr marL="628650" marR="0" lvl="1" indent="-171450" algn="l" defTabSz="914400" rtl="0" eaLnBrk="1" fontAlgn="b" latinLnBrk="0" hangingPunct="1">
              <a:lnSpc>
                <a:spcPct val="100000"/>
              </a:lnSpc>
              <a:spcBef>
                <a:spcPct val="30000"/>
              </a:spcBef>
              <a:spcAft>
                <a:spcPct val="0"/>
              </a:spcAft>
              <a:buClrTx/>
              <a:buSzTx/>
              <a:buFontTx/>
              <a:buChar char="-"/>
              <a:tabLst/>
              <a:defRPr/>
            </a:pPr>
            <a:r>
              <a:rPr lang="de-DE" baseline="0" dirty="0"/>
              <a:t>Generally, </a:t>
            </a:r>
            <a:r>
              <a:rPr lang="de-DE" baseline="0" dirty="0" err="1"/>
              <a:t>effectiveness</a:t>
            </a:r>
            <a:r>
              <a:rPr lang="de-DE" baseline="0" dirty="0"/>
              <a:t> </a:t>
            </a:r>
            <a:r>
              <a:rPr lang="de-DE" baseline="0" dirty="0" err="1"/>
              <a:t>increases</a:t>
            </a:r>
            <a:r>
              <a:rPr lang="de-DE" baseline="0" dirty="0"/>
              <a:t> </a:t>
            </a:r>
            <a:r>
              <a:rPr lang="de-DE" baseline="0" dirty="0" err="1"/>
              <a:t>with</a:t>
            </a:r>
            <a:r>
              <a:rPr lang="de-DE" baseline="0" dirty="0"/>
              <a:t> medium-term -&gt; </a:t>
            </a:r>
            <a:r>
              <a:rPr lang="de-DE" baseline="0" dirty="0" err="1"/>
              <a:t>indication</a:t>
            </a:r>
            <a:r>
              <a:rPr lang="de-DE" baseline="0" dirty="0"/>
              <a:t> </a:t>
            </a:r>
            <a:r>
              <a:rPr lang="de-DE" baseline="0" dirty="0" err="1"/>
              <a:t>that</a:t>
            </a:r>
            <a:r>
              <a:rPr lang="de-DE" baseline="0" dirty="0"/>
              <a:t> </a:t>
            </a:r>
            <a:r>
              <a:rPr lang="de-DE" baseline="0" dirty="0" err="1"/>
              <a:t>outcomes</a:t>
            </a:r>
            <a:r>
              <a:rPr lang="de-DE" baseline="0" dirty="0"/>
              <a:t> </a:t>
            </a:r>
            <a:r>
              <a:rPr lang="de-DE" baseline="0" dirty="0" err="1"/>
              <a:t>take</a:t>
            </a:r>
            <a:r>
              <a:rPr lang="de-DE" baseline="0" dirty="0"/>
              <a:t> time </a:t>
            </a:r>
            <a:r>
              <a:rPr lang="de-DE" baseline="0" dirty="0" err="1"/>
              <a:t>to</a:t>
            </a:r>
            <a:r>
              <a:rPr lang="de-DE" baseline="0" dirty="0"/>
              <a:t> </a:t>
            </a:r>
            <a:r>
              <a:rPr lang="de-DE" baseline="0" dirty="0" err="1"/>
              <a:t>materialize</a:t>
            </a:r>
            <a:endParaRPr lang="de-DE" baseline="0" dirty="0"/>
          </a:p>
          <a:p>
            <a:pPr marL="628650" marR="0" lvl="1"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marR="0" lvl="0" indent="-171450" algn="l" defTabSz="914400" rtl="0" eaLnBrk="1" fontAlgn="b" latinLnBrk="0" hangingPunct="1">
              <a:lnSpc>
                <a:spcPct val="100000"/>
              </a:lnSpc>
              <a:spcBef>
                <a:spcPct val="30000"/>
              </a:spcBef>
              <a:spcAft>
                <a:spcPct val="0"/>
              </a:spcAft>
              <a:buClrTx/>
              <a:buSzTx/>
              <a:buFontTx/>
              <a:buChar char="-"/>
              <a:tabLst/>
              <a:defRPr/>
            </a:pPr>
            <a:endParaRPr lang="de-DE" baseline="0" dirty="0"/>
          </a:p>
          <a:p>
            <a:pPr marL="171450" lvl="0" indent="-171450" rtl="0" eaLnBrk="1" fontAlgn="b" latinLnBrk="0" hangingPunct="1">
              <a:buFontTx/>
              <a:buChar char="-"/>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BBA0E8F0-0919-4FE3-BCC1-4996A862ED9B}" type="slidenum">
              <a:rPr lang="de-DE" smtClean="0"/>
              <a:pPr>
                <a:defRPr/>
              </a:pPr>
              <a:t>18</a:t>
            </a:fld>
            <a:endParaRPr lang="de-DE" dirty="0"/>
          </a:p>
        </p:txBody>
      </p:sp>
    </p:spTree>
    <p:extLst>
      <p:ext uri="{BB962C8B-B14F-4D97-AF65-F5344CB8AC3E}">
        <p14:creationId xmlns:p14="http://schemas.microsoft.com/office/powerpoint/2010/main" val="231687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73010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74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64742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78736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86880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295790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090371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55587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45926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5832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28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096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60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175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65560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88211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2721189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8365-BDA3-496D-9353-DFD701543EEB}"/>
              </a:ext>
            </a:extLst>
          </p:cNvPr>
          <p:cNvSpPr>
            <a:spLocks noGrp="1"/>
          </p:cNvSpPr>
          <p:nvPr>
            <p:ph type="ctrTitle"/>
          </p:nvPr>
        </p:nvSpPr>
        <p:spPr/>
        <p:txBody>
          <a:bodyPr/>
          <a:lstStyle/>
          <a:p>
            <a:r>
              <a:rPr lang="en-GB" dirty="0"/>
              <a:t>A systematic review of youth employment interventions</a:t>
            </a:r>
            <a:br>
              <a:rPr lang="en-GB" dirty="0"/>
            </a:br>
            <a:endParaRPr lang="en-GB" dirty="0"/>
          </a:p>
        </p:txBody>
      </p:sp>
      <p:sp>
        <p:nvSpPr>
          <p:cNvPr id="3" name="Subtitle 2">
            <a:extLst>
              <a:ext uri="{FF2B5EF4-FFF2-40B4-BE49-F238E27FC236}">
                <a16:creationId xmlns:a16="http://schemas.microsoft.com/office/drawing/2014/main" id="{7262E173-7D09-45E4-90D0-3F78E624E72D}"/>
              </a:ext>
            </a:extLst>
          </p:cNvPr>
          <p:cNvSpPr>
            <a:spLocks noGrp="1"/>
          </p:cNvSpPr>
          <p:nvPr>
            <p:ph type="subTitle" idx="1"/>
          </p:nvPr>
        </p:nvSpPr>
        <p:spPr>
          <a:xfrm>
            <a:off x="490538" y="4149080"/>
            <a:ext cx="7200000" cy="1655762"/>
          </a:xfrm>
        </p:spPr>
        <p:txBody>
          <a:bodyPr/>
          <a:lstStyle/>
          <a:p>
            <a:r>
              <a:rPr lang="en-GB" sz="2800" dirty="0"/>
              <a:t>Workshop 6. Measuring employment-related outcomes of development interventions: Employment impact assessment</a:t>
            </a:r>
            <a:br>
              <a:rPr lang="en-GB" sz="2800" dirty="0"/>
            </a:br>
            <a:br>
              <a:rPr lang="en-GB" sz="2800" dirty="0"/>
            </a:br>
            <a:r>
              <a:rPr lang="en-GB" sz="2800" dirty="0"/>
              <a:t>National Evaluation Capacities (NEC) Conference</a:t>
            </a:r>
          </a:p>
        </p:txBody>
      </p:sp>
      <p:sp>
        <p:nvSpPr>
          <p:cNvPr id="4" name="Picture Placeholder 3">
            <a:extLst>
              <a:ext uri="{FF2B5EF4-FFF2-40B4-BE49-F238E27FC236}">
                <a16:creationId xmlns:a16="http://schemas.microsoft.com/office/drawing/2014/main" id="{D7552CF8-B004-41F7-BACA-6A75ADA5A487}"/>
              </a:ext>
            </a:extLst>
          </p:cNvPr>
          <p:cNvSpPr>
            <a:spLocks noGrp="1"/>
          </p:cNvSpPr>
          <p:nvPr>
            <p:ph type="pic" sz="quarter" idx="13"/>
          </p:nvPr>
        </p:nvSpPr>
        <p:spPr/>
      </p:sp>
      <p:sp>
        <p:nvSpPr>
          <p:cNvPr id="5" name="TextBox 4">
            <a:extLst>
              <a:ext uri="{FF2B5EF4-FFF2-40B4-BE49-F238E27FC236}">
                <a16:creationId xmlns:a16="http://schemas.microsoft.com/office/drawing/2014/main" id="{B3E67F88-ADD1-4C9A-8D52-2467EB93D674}"/>
              </a:ext>
            </a:extLst>
          </p:cNvPr>
          <p:cNvSpPr txBox="1"/>
          <p:nvPr/>
        </p:nvSpPr>
        <p:spPr>
          <a:xfrm>
            <a:off x="8400256" y="5321300"/>
            <a:ext cx="2952328" cy="923330"/>
          </a:xfrm>
          <a:prstGeom prst="rect">
            <a:avLst/>
          </a:prstGeom>
          <a:noFill/>
        </p:spPr>
        <p:txBody>
          <a:bodyPr wrap="square" rtlCol="0">
            <a:spAutoFit/>
          </a:bodyPr>
          <a:lstStyle/>
          <a:p>
            <a:r>
              <a:rPr lang="en-US" dirty="0"/>
              <a:t>Slide credits:</a:t>
            </a:r>
          </a:p>
          <a:p>
            <a:r>
              <a:rPr lang="en-US" dirty="0"/>
              <a:t>-Jonas Bausch, ILO</a:t>
            </a:r>
          </a:p>
          <a:p>
            <a:r>
              <a:rPr lang="en-US" dirty="0"/>
              <a:t>-Susana Puerto, ILO</a:t>
            </a:r>
            <a:endParaRPr lang="en-GB" dirty="0"/>
          </a:p>
        </p:txBody>
      </p:sp>
    </p:spTree>
    <p:extLst>
      <p:ext uri="{BB962C8B-B14F-4D97-AF65-F5344CB8AC3E}">
        <p14:creationId xmlns:p14="http://schemas.microsoft.com/office/powerpoint/2010/main" val="271625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67807DA-D209-4210-A7B7-974A496AC14F}"/>
              </a:ext>
            </a:extLst>
          </p:cNvPr>
          <p:cNvSpPr/>
          <p:nvPr/>
        </p:nvSpPr>
        <p:spPr>
          <a:xfrm>
            <a:off x="821470" y="1874822"/>
            <a:ext cx="4824536" cy="3498394"/>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cs typeface="Arial"/>
            </a:endParaRPr>
          </a:p>
        </p:txBody>
      </p:sp>
      <p:sp>
        <p:nvSpPr>
          <p:cNvPr id="2" name="Title 1">
            <a:extLst>
              <a:ext uri="{FF2B5EF4-FFF2-40B4-BE49-F238E27FC236}">
                <a16:creationId xmlns:a16="http://schemas.microsoft.com/office/drawing/2014/main" id="{9D54EEEE-48AE-4D89-8A42-58F28BA69762}"/>
              </a:ext>
            </a:extLst>
          </p:cNvPr>
          <p:cNvSpPr>
            <a:spLocks noGrp="1"/>
          </p:cNvSpPr>
          <p:nvPr>
            <p:ph type="title"/>
          </p:nvPr>
        </p:nvSpPr>
        <p:spPr>
          <a:xfrm>
            <a:off x="422299" y="1128533"/>
            <a:ext cx="11210924" cy="720000"/>
          </a:xfrm>
        </p:spPr>
        <p:txBody>
          <a:bodyPr anchor="t">
            <a:normAutofit/>
          </a:bodyPr>
          <a:lstStyle/>
          <a:p>
            <a:r>
              <a:rPr lang="en-GB" dirty="0"/>
              <a:t>Step 1: Search &amp; selection process</a:t>
            </a:r>
          </a:p>
        </p:txBody>
      </p:sp>
      <p:sp>
        <p:nvSpPr>
          <p:cNvPr id="21" name="Footer Placeholder 4">
            <a:extLst>
              <a:ext uri="{FF2B5EF4-FFF2-40B4-BE49-F238E27FC236}">
                <a16:creationId xmlns:a16="http://schemas.microsoft.com/office/drawing/2014/main" id="{2AF9DAD6-BB4E-4503-8FEC-9812BDAB824E}"/>
              </a:ext>
            </a:extLst>
          </p:cNvPr>
          <p:cNvSpPr>
            <a:spLocks noGrp="1"/>
          </p:cNvSpPr>
          <p:nvPr>
            <p:ph type="ftr" sz="quarter" idx="11"/>
          </p:nvPr>
        </p:nvSpPr>
        <p:spPr>
          <a:xfrm>
            <a:off x="490538" y="6337302"/>
            <a:ext cx="5605462" cy="180000"/>
          </a:xfrm>
        </p:spPr>
        <p:txBody>
          <a:bodyPr/>
          <a:lstStyle/>
          <a:p>
            <a:pPr>
              <a:spcAft>
                <a:spcPts val="600"/>
              </a:spcAft>
            </a:pPr>
            <a:r>
              <a:rPr lang="en-GB"/>
              <a:t>Advancing social justice, promoting decent work</a:t>
            </a:r>
          </a:p>
        </p:txBody>
      </p:sp>
      <p:sp>
        <p:nvSpPr>
          <p:cNvPr id="18" name="Slide Number Placeholder 5">
            <a:extLst>
              <a:ext uri="{FF2B5EF4-FFF2-40B4-BE49-F238E27FC236}">
                <a16:creationId xmlns:a16="http://schemas.microsoft.com/office/drawing/2014/main" id="{3677ED8A-8283-4107-81B6-989A544330A5}"/>
              </a:ext>
            </a:extLst>
          </p:cNvPr>
          <p:cNvSpPr>
            <a:spLocks noGrp="1"/>
          </p:cNvSpPr>
          <p:nvPr>
            <p:ph type="sldNum" sz="quarter" idx="12"/>
          </p:nvPr>
        </p:nvSpPr>
        <p:spPr>
          <a:xfrm>
            <a:off x="11161462" y="432000"/>
            <a:ext cx="540000" cy="288000"/>
          </a:xfrm>
        </p:spPr>
        <p:txBody>
          <a:bodyPr/>
          <a:lstStyle/>
          <a:p>
            <a:pPr>
              <a:spcAft>
                <a:spcPts val="600"/>
              </a:spcAft>
            </a:pPr>
            <a:fld id="{856227C0-AD57-4F9B-BAE3-EEFB0D0EE427}" type="slidenum">
              <a:rPr lang="en-GB" smtClean="0"/>
              <a:pPr>
                <a:spcAft>
                  <a:spcPts val="600"/>
                </a:spcAft>
              </a:pPr>
              <a:t>10</a:t>
            </a:fld>
            <a:endParaRPr lang="en-GB"/>
          </a:p>
        </p:txBody>
      </p:sp>
      <p:pic>
        <p:nvPicPr>
          <p:cNvPr id="22" name="Picture 9" descr="Magnifying glass and question mark">
            <a:extLst>
              <a:ext uri="{FF2B5EF4-FFF2-40B4-BE49-F238E27FC236}">
                <a16:creationId xmlns:a16="http://schemas.microsoft.com/office/drawing/2014/main" id="{35842E54-3F80-4CC4-8555-B581464B4D4D}"/>
              </a:ext>
            </a:extLst>
          </p:cNvPr>
          <p:cNvPicPr>
            <a:picLocks noChangeAspect="1"/>
          </p:cNvPicPr>
          <p:nvPr/>
        </p:nvPicPr>
        <p:blipFill rotWithShape="1">
          <a:blip r:embed="rId3"/>
          <a:srcRect l="33146" r="29499" b="1"/>
          <a:stretch/>
        </p:blipFill>
        <p:spPr>
          <a:xfrm>
            <a:off x="8584831" y="221220"/>
            <a:ext cx="3561675" cy="5944084"/>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a:noFill/>
        </p:spPr>
      </p:pic>
      <p:sp>
        <p:nvSpPr>
          <p:cNvPr id="3" name="Date Placeholder 2">
            <a:extLst>
              <a:ext uri="{FF2B5EF4-FFF2-40B4-BE49-F238E27FC236}">
                <a16:creationId xmlns:a16="http://schemas.microsoft.com/office/drawing/2014/main" id="{945A5D4A-D5F2-4948-B318-77F509D80F04}"/>
              </a:ext>
            </a:extLst>
          </p:cNvPr>
          <p:cNvSpPr>
            <a:spLocks noGrp="1"/>
          </p:cNvSpPr>
          <p:nvPr>
            <p:ph type="dt" sz="half" idx="10"/>
          </p:nvPr>
        </p:nvSpPr>
        <p:spPr/>
        <p:txBody>
          <a:bodyPr/>
          <a:lstStyle/>
          <a:p>
            <a:pPr>
              <a:spcAft>
                <a:spcPts val="600"/>
              </a:spcAft>
            </a:pPr>
            <a:r>
              <a:rPr lang="en-GB"/>
              <a:t>Date: Monday / 01 / October / 2019</a:t>
            </a:r>
          </a:p>
        </p:txBody>
      </p:sp>
      <p:sp>
        <p:nvSpPr>
          <p:cNvPr id="4" name="Footer Placeholder 3">
            <a:extLst>
              <a:ext uri="{FF2B5EF4-FFF2-40B4-BE49-F238E27FC236}">
                <a16:creationId xmlns:a16="http://schemas.microsoft.com/office/drawing/2014/main" id="{129D686F-2F7A-4686-9C5C-11B7AE108A1C}"/>
              </a:ext>
            </a:extLst>
          </p:cNvPr>
          <p:cNvSpPr>
            <a:spLocks noGrp="1"/>
          </p:cNvSpPr>
          <p:nvPr>
            <p:ph type="ftr" sz="quarter" idx="11"/>
          </p:nvPr>
        </p:nvSpPr>
        <p:spPr/>
        <p:txBody>
          <a:bodyPr/>
          <a:lstStyle/>
          <a:p>
            <a:pPr>
              <a:spcAft>
                <a:spcPts val="600"/>
              </a:spcAft>
            </a:pPr>
            <a:r>
              <a:rPr lang="en-GB"/>
              <a:t>Advancing social justice, promoting decent work</a:t>
            </a:r>
          </a:p>
        </p:txBody>
      </p:sp>
      <p:sp>
        <p:nvSpPr>
          <p:cNvPr id="5" name="Slide Number Placeholder 4">
            <a:extLst>
              <a:ext uri="{FF2B5EF4-FFF2-40B4-BE49-F238E27FC236}">
                <a16:creationId xmlns:a16="http://schemas.microsoft.com/office/drawing/2014/main" id="{65D5399E-BC44-4E0D-93AC-29845A7B4585}"/>
              </a:ext>
            </a:extLst>
          </p:cNvPr>
          <p:cNvSpPr>
            <a:spLocks noGrp="1"/>
          </p:cNvSpPr>
          <p:nvPr>
            <p:ph type="sldNum" sz="quarter" idx="12"/>
          </p:nvPr>
        </p:nvSpPr>
        <p:spPr/>
        <p:txBody>
          <a:bodyPr/>
          <a:lstStyle/>
          <a:p>
            <a:pPr>
              <a:spcAft>
                <a:spcPts val="600"/>
              </a:spcAft>
            </a:pPr>
            <a:fld id="{856227C0-AD57-4F9B-BAE3-EEFB0D0EE427}" type="slidenum">
              <a:rPr lang="en-GB" smtClean="0"/>
              <a:pPr>
                <a:spcAft>
                  <a:spcPts val="600"/>
                </a:spcAft>
              </a:pPr>
              <a:t>10</a:t>
            </a:fld>
            <a:endParaRPr lang="en-GB"/>
          </a:p>
        </p:txBody>
      </p:sp>
      <p:grpSp>
        <p:nvGrpSpPr>
          <p:cNvPr id="6" name="Group 5">
            <a:extLst>
              <a:ext uri="{FF2B5EF4-FFF2-40B4-BE49-F238E27FC236}">
                <a16:creationId xmlns:a16="http://schemas.microsoft.com/office/drawing/2014/main" id="{BADFEF99-B99F-4643-9AE8-6945D0F030B9}"/>
              </a:ext>
            </a:extLst>
          </p:cNvPr>
          <p:cNvGrpSpPr/>
          <p:nvPr/>
        </p:nvGrpSpPr>
        <p:grpSpPr>
          <a:xfrm>
            <a:off x="882815" y="2800877"/>
            <a:ext cx="4558124" cy="2442899"/>
            <a:chOff x="4141332" y="2652046"/>
            <a:chExt cx="3110767" cy="2442899"/>
          </a:xfrm>
        </p:grpSpPr>
        <p:sp>
          <p:nvSpPr>
            <p:cNvPr id="7" name="Freeform: Shape 6">
              <a:extLst>
                <a:ext uri="{FF2B5EF4-FFF2-40B4-BE49-F238E27FC236}">
                  <a16:creationId xmlns:a16="http://schemas.microsoft.com/office/drawing/2014/main" id="{EA12499D-AAC8-484F-9C18-22C92739D266}"/>
                </a:ext>
              </a:extLst>
            </p:cNvPr>
            <p:cNvSpPr/>
            <p:nvPr/>
          </p:nvSpPr>
          <p:spPr>
            <a:xfrm>
              <a:off x="4141332" y="2652046"/>
              <a:ext cx="3110767" cy="573471"/>
            </a:xfrm>
            <a:custGeom>
              <a:avLst/>
              <a:gdLst>
                <a:gd name="connsiteX0" fmla="*/ 0 w 3110767"/>
                <a:gd name="connsiteY0" fmla="*/ 44416 h 444163"/>
                <a:gd name="connsiteX1" fmla="*/ 44416 w 3110767"/>
                <a:gd name="connsiteY1" fmla="*/ 0 h 444163"/>
                <a:gd name="connsiteX2" fmla="*/ 3066351 w 3110767"/>
                <a:gd name="connsiteY2" fmla="*/ 0 h 444163"/>
                <a:gd name="connsiteX3" fmla="*/ 3110767 w 3110767"/>
                <a:gd name="connsiteY3" fmla="*/ 44416 h 444163"/>
                <a:gd name="connsiteX4" fmla="*/ 3110767 w 3110767"/>
                <a:gd name="connsiteY4" fmla="*/ 399747 h 444163"/>
                <a:gd name="connsiteX5" fmla="*/ 3066351 w 3110767"/>
                <a:gd name="connsiteY5" fmla="*/ 444163 h 444163"/>
                <a:gd name="connsiteX6" fmla="*/ 44416 w 3110767"/>
                <a:gd name="connsiteY6" fmla="*/ 444163 h 444163"/>
                <a:gd name="connsiteX7" fmla="*/ 0 w 3110767"/>
                <a:gd name="connsiteY7" fmla="*/ 399747 h 444163"/>
                <a:gd name="connsiteX8" fmla="*/ 0 w 3110767"/>
                <a:gd name="connsiteY8" fmla="*/ 44416 h 4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67" h="444163">
                  <a:moveTo>
                    <a:pt x="0" y="44416"/>
                  </a:moveTo>
                  <a:cubicBezTo>
                    <a:pt x="0" y="19886"/>
                    <a:pt x="19886" y="0"/>
                    <a:pt x="44416" y="0"/>
                  </a:cubicBezTo>
                  <a:lnTo>
                    <a:pt x="3066351" y="0"/>
                  </a:lnTo>
                  <a:cubicBezTo>
                    <a:pt x="3090881" y="0"/>
                    <a:pt x="3110767" y="19886"/>
                    <a:pt x="3110767" y="44416"/>
                  </a:cubicBezTo>
                  <a:lnTo>
                    <a:pt x="3110767" y="399747"/>
                  </a:lnTo>
                  <a:cubicBezTo>
                    <a:pt x="3110767" y="424277"/>
                    <a:pt x="3090881" y="444163"/>
                    <a:pt x="3066351" y="444163"/>
                  </a:cubicBezTo>
                  <a:lnTo>
                    <a:pt x="44416" y="444163"/>
                  </a:lnTo>
                  <a:cubicBezTo>
                    <a:pt x="19886" y="444163"/>
                    <a:pt x="0" y="424277"/>
                    <a:pt x="0" y="399747"/>
                  </a:cubicBezTo>
                  <a:lnTo>
                    <a:pt x="0" y="44416"/>
                  </a:lnTo>
                  <a:close/>
                </a:path>
              </a:pathLst>
            </a:cu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49" tIns="66349" rIns="66349" bIns="66349" numCol="1" spcCol="1270" anchor="ctr" anchorCtr="0">
              <a:noAutofit/>
            </a:bodyPr>
            <a:lstStyle/>
            <a:p>
              <a:pPr algn="ctr" defTabSz="622300">
                <a:lnSpc>
                  <a:spcPct val="90000"/>
                </a:lnSpc>
                <a:spcBef>
                  <a:spcPct val="0"/>
                </a:spcBef>
                <a:spcAft>
                  <a:spcPct val="35000"/>
                </a:spcAft>
              </a:pPr>
              <a:r>
                <a:rPr lang="de-DE" sz="1400" b="1" dirty="0">
                  <a:solidFill>
                    <a:schemeClr val="tx1"/>
                  </a:solidFill>
                  <a:latin typeface="Arial"/>
                  <a:cs typeface="Arial"/>
                </a:rPr>
                <a:t>Initial</a:t>
              </a:r>
              <a:r>
                <a:rPr lang="en-GB" sz="1400" b="1" dirty="0">
                  <a:solidFill>
                    <a:schemeClr val="tx1"/>
                  </a:solidFill>
                  <a:latin typeface="Arial"/>
                  <a:cs typeface="Arial"/>
                </a:rPr>
                <a:t> screening</a:t>
              </a:r>
              <a:r>
                <a:rPr lang="en-GB" sz="1400" dirty="0">
                  <a:solidFill>
                    <a:schemeClr val="tx1"/>
                  </a:solidFill>
                  <a:latin typeface="Arial"/>
                  <a:cs typeface="Arial"/>
                </a:rPr>
                <a:t>: check for duplicates and removal of “unlikely matches”: </a:t>
              </a:r>
              <a:r>
                <a:rPr lang="en-GB" sz="1400" b="1" dirty="0">
                  <a:solidFill>
                    <a:schemeClr val="tx1"/>
                  </a:solidFill>
                  <a:latin typeface="Arial"/>
                  <a:cs typeface="Arial"/>
                </a:rPr>
                <a:t>21,560 records</a:t>
              </a:r>
              <a:endParaRPr lang="en-GB" sz="1400" b="1" kern="1200" dirty="0">
                <a:solidFill>
                  <a:schemeClr val="tx1"/>
                </a:solidFill>
                <a:latin typeface="Arial"/>
                <a:cs typeface="Arial"/>
              </a:endParaRPr>
            </a:p>
          </p:txBody>
        </p:sp>
        <p:sp>
          <p:nvSpPr>
            <p:cNvPr id="8" name="Freeform: Shape 7">
              <a:extLst>
                <a:ext uri="{FF2B5EF4-FFF2-40B4-BE49-F238E27FC236}">
                  <a16:creationId xmlns:a16="http://schemas.microsoft.com/office/drawing/2014/main" id="{5B8A417E-47AF-46E9-8D2D-B332E5428C76}"/>
                </a:ext>
              </a:extLst>
            </p:cNvPr>
            <p:cNvSpPr/>
            <p:nvPr/>
          </p:nvSpPr>
          <p:spPr>
            <a:xfrm>
              <a:off x="5596779" y="3123970"/>
              <a:ext cx="199873" cy="166561"/>
            </a:xfrm>
            <a:custGeom>
              <a:avLst/>
              <a:gdLst>
                <a:gd name="connsiteX0" fmla="*/ 0 w 166561"/>
                <a:gd name="connsiteY0" fmla="*/ 39975 h 199873"/>
                <a:gd name="connsiteX1" fmla="*/ 83281 w 166561"/>
                <a:gd name="connsiteY1" fmla="*/ 39975 h 199873"/>
                <a:gd name="connsiteX2" fmla="*/ 83281 w 166561"/>
                <a:gd name="connsiteY2" fmla="*/ 0 h 199873"/>
                <a:gd name="connsiteX3" fmla="*/ 166561 w 166561"/>
                <a:gd name="connsiteY3" fmla="*/ 99937 h 199873"/>
                <a:gd name="connsiteX4" fmla="*/ 83281 w 166561"/>
                <a:gd name="connsiteY4" fmla="*/ 199873 h 199873"/>
                <a:gd name="connsiteX5" fmla="*/ 83281 w 166561"/>
                <a:gd name="connsiteY5" fmla="*/ 159898 h 199873"/>
                <a:gd name="connsiteX6" fmla="*/ 0 w 166561"/>
                <a:gd name="connsiteY6" fmla="*/ 159898 h 199873"/>
                <a:gd name="connsiteX7" fmla="*/ 0 w 166561"/>
                <a:gd name="connsiteY7" fmla="*/ 39975 h 1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61" h="199873">
                  <a:moveTo>
                    <a:pt x="133248" y="0"/>
                  </a:moveTo>
                  <a:lnTo>
                    <a:pt x="133248" y="99937"/>
                  </a:lnTo>
                  <a:lnTo>
                    <a:pt x="166561" y="99937"/>
                  </a:lnTo>
                  <a:lnTo>
                    <a:pt x="83280" y="199873"/>
                  </a:lnTo>
                  <a:lnTo>
                    <a:pt x="0" y="99937"/>
                  </a:lnTo>
                  <a:lnTo>
                    <a:pt x="33313" y="99937"/>
                  </a:lnTo>
                  <a:lnTo>
                    <a:pt x="33313" y="0"/>
                  </a:lnTo>
                  <a:lnTo>
                    <a:pt x="1332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9975" tIns="0" rIns="39975" bIns="49968" numCol="1" spcCol="1270" anchor="ctr" anchorCtr="0">
              <a:noAutofit/>
            </a:bodyPr>
            <a:lstStyle/>
            <a:p>
              <a:pPr marL="0" lvl="0" indent="0" algn="ctr" defTabSz="533400">
                <a:lnSpc>
                  <a:spcPct val="90000"/>
                </a:lnSpc>
                <a:spcBef>
                  <a:spcPct val="0"/>
                </a:spcBef>
                <a:spcAft>
                  <a:spcPct val="35000"/>
                </a:spcAft>
                <a:buNone/>
              </a:pPr>
              <a:endParaRPr lang="en-GB" sz="1200" b="0" kern="1200">
                <a:latin typeface="Arial Narrow" panose="020B0606020202030204" pitchFamily="34" charset="0"/>
              </a:endParaRPr>
            </a:p>
          </p:txBody>
        </p:sp>
        <p:sp>
          <p:nvSpPr>
            <p:cNvPr id="9" name="Freeform: Shape 8">
              <a:extLst>
                <a:ext uri="{FF2B5EF4-FFF2-40B4-BE49-F238E27FC236}">
                  <a16:creationId xmlns:a16="http://schemas.microsoft.com/office/drawing/2014/main" id="{7B55CAC3-615B-4C89-AD83-301736B56F60}"/>
                </a:ext>
              </a:extLst>
            </p:cNvPr>
            <p:cNvSpPr/>
            <p:nvPr/>
          </p:nvSpPr>
          <p:spPr>
            <a:xfrm>
              <a:off x="4141332" y="3318291"/>
              <a:ext cx="3110767" cy="444163"/>
            </a:xfrm>
            <a:custGeom>
              <a:avLst/>
              <a:gdLst>
                <a:gd name="connsiteX0" fmla="*/ 0 w 3110767"/>
                <a:gd name="connsiteY0" fmla="*/ 44416 h 444163"/>
                <a:gd name="connsiteX1" fmla="*/ 44416 w 3110767"/>
                <a:gd name="connsiteY1" fmla="*/ 0 h 444163"/>
                <a:gd name="connsiteX2" fmla="*/ 3066351 w 3110767"/>
                <a:gd name="connsiteY2" fmla="*/ 0 h 444163"/>
                <a:gd name="connsiteX3" fmla="*/ 3110767 w 3110767"/>
                <a:gd name="connsiteY3" fmla="*/ 44416 h 444163"/>
                <a:gd name="connsiteX4" fmla="*/ 3110767 w 3110767"/>
                <a:gd name="connsiteY4" fmla="*/ 399747 h 444163"/>
                <a:gd name="connsiteX5" fmla="*/ 3066351 w 3110767"/>
                <a:gd name="connsiteY5" fmla="*/ 444163 h 444163"/>
                <a:gd name="connsiteX6" fmla="*/ 44416 w 3110767"/>
                <a:gd name="connsiteY6" fmla="*/ 444163 h 444163"/>
                <a:gd name="connsiteX7" fmla="*/ 0 w 3110767"/>
                <a:gd name="connsiteY7" fmla="*/ 399747 h 444163"/>
                <a:gd name="connsiteX8" fmla="*/ 0 w 3110767"/>
                <a:gd name="connsiteY8" fmla="*/ 44416 h 4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67" h="444163">
                  <a:moveTo>
                    <a:pt x="0" y="44416"/>
                  </a:moveTo>
                  <a:cubicBezTo>
                    <a:pt x="0" y="19886"/>
                    <a:pt x="19886" y="0"/>
                    <a:pt x="44416" y="0"/>
                  </a:cubicBezTo>
                  <a:lnTo>
                    <a:pt x="3066351" y="0"/>
                  </a:lnTo>
                  <a:cubicBezTo>
                    <a:pt x="3090881" y="0"/>
                    <a:pt x="3110767" y="19886"/>
                    <a:pt x="3110767" y="44416"/>
                  </a:cubicBezTo>
                  <a:lnTo>
                    <a:pt x="3110767" y="399747"/>
                  </a:lnTo>
                  <a:cubicBezTo>
                    <a:pt x="3110767" y="424277"/>
                    <a:pt x="3090881" y="444163"/>
                    <a:pt x="3066351" y="444163"/>
                  </a:cubicBezTo>
                  <a:lnTo>
                    <a:pt x="44416" y="444163"/>
                  </a:lnTo>
                  <a:cubicBezTo>
                    <a:pt x="19886" y="444163"/>
                    <a:pt x="0" y="424277"/>
                    <a:pt x="0" y="399747"/>
                  </a:cubicBezTo>
                  <a:lnTo>
                    <a:pt x="0" y="4441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49" tIns="66349" rIns="66349" bIns="66349" numCol="1" spcCol="1270" anchor="ctr" anchorCtr="0">
              <a:noAutofit/>
            </a:bodyPr>
            <a:lstStyle/>
            <a:p>
              <a:pPr algn="ctr" defTabSz="622300">
                <a:lnSpc>
                  <a:spcPct val="90000"/>
                </a:lnSpc>
                <a:spcBef>
                  <a:spcPct val="0"/>
                </a:spcBef>
                <a:spcAft>
                  <a:spcPct val="35000"/>
                </a:spcAft>
              </a:pPr>
              <a:r>
                <a:rPr lang="en-GB" sz="1400" b="1" kern="1200" noProof="0" dirty="0">
                  <a:solidFill>
                    <a:schemeClr val="tx1"/>
                  </a:solidFill>
                  <a:latin typeface="Arial"/>
                  <a:cs typeface="Arial"/>
                </a:rPr>
                <a:t>Title and abstract screening: </a:t>
              </a:r>
              <a:r>
                <a:rPr lang="en-GB" sz="1400" b="0" kern="1200" noProof="0" dirty="0">
                  <a:solidFill>
                    <a:schemeClr val="tx1"/>
                  </a:solidFill>
                  <a:latin typeface="Arial"/>
                  <a:cs typeface="Arial"/>
                </a:rPr>
                <a:t>875 records left</a:t>
              </a:r>
            </a:p>
          </p:txBody>
        </p:sp>
        <p:sp>
          <p:nvSpPr>
            <p:cNvPr id="10" name="Freeform: Shape 9">
              <a:extLst>
                <a:ext uri="{FF2B5EF4-FFF2-40B4-BE49-F238E27FC236}">
                  <a16:creationId xmlns:a16="http://schemas.microsoft.com/office/drawing/2014/main" id="{5C5893DF-22CE-4753-B659-589C314AEB26}"/>
                </a:ext>
              </a:extLst>
            </p:cNvPr>
            <p:cNvSpPr/>
            <p:nvPr/>
          </p:nvSpPr>
          <p:spPr>
            <a:xfrm>
              <a:off x="5596779" y="3790215"/>
              <a:ext cx="199873" cy="166561"/>
            </a:xfrm>
            <a:custGeom>
              <a:avLst/>
              <a:gdLst>
                <a:gd name="connsiteX0" fmla="*/ 0 w 166561"/>
                <a:gd name="connsiteY0" fmla="*/ 39975 h 199873"/>
                <a:gd name="connsiteX1" fmla="*/ 83281 w 166561"/>
                <a:gd name="connsiteY1" fmla="*/ 39975 h 199873"/>
                <a:gd name="connsiteX2" fmla="*/ 83281 w 166561"/>
                <a:gd name="connsiteY2" fmla="*/ 0 h 199873"/>
                <a:gd name="connsiteX3" fmla="*/ 166561 w 166561"/>
                <a:gd name="connsiteY3" fmla="*/ 99937 h 199873"/>
                <a:gd name="connsiteX4" fmla="*/ 83281 w 166561"/>
                <a:gd name="connsiteY4" fmla="*/ 199873 h 199873"/>
                <a:gd name="connsiteX5" fmla="*/ 83281 w 166561"/>
                <a:gd name="connsiteY5" fmla="*/ 159898 h 199873"/>
                <a:gd name="connsiteX6" fmla="*/ 0 w 166561"/>
                <a:gd name="connsiteY6" fmla="*/ 159898 h 199873"/>
                <a:gd name="connsiteX7" fmla="*/ 0 w 166561"/>
                <a:gd name="connsiteY7" fmla="*/ 39975 h 1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61" h="199873">
                  <a:moveTo>
                    <a:pt x="133248" y="0"/>
                  </a:moveTo>
                  <a:lnTo>
                    <a:pt x="133248" y="99937"/>
                  </a:lnTo>
                  <a:lnTo>
                    <a:pt x="166561" y="99937"/>
                  </a:lnTo>
                  <a:lnTo>
                    <a:pt x="83280" y="199873"/>
                  </a:lnTo>
                  <a:lnTo>
                    <a:pt x="0" y="99937"/>
                  </a:lnTo>
                  <a:lnTo>
                    <a:pt x="33313" y="99937"/>
                  </a:lnTo>
                  <a:lnTo>
                    <a:pt x="33313" y="0"/>
                  </a:lnTo>
                  <a:lnTo>
                    <a:pt x="1332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9975" tIns="0" rIns="39975" bIns="49968" numCol="1" spcCol="1270" anchor="ctr" anchorCtr="0">
              <a:noAutofit/>
            </a:bodyPr>
            <a:lstStyle/>
            <a:p>
              <a:pPr marL="0" lvl="0" indent="0" algn="ctr" defTabSz="533400">
                <a:lnSpc>
                  <a:spcPct val="90000"/>
                </a:lnSpc>
                <a:spcBef>
                  <a:spcPct val="0"/>
                </a:spcBef>
                <a:spcAft>
                  <a:spcPct val="35000"/>
                </a:spcAft>
                <a:buNone/>
              </a:pPr>
              <a:endParaRPr lang="en-GB" sz="1200" b="0" kern="1200" noProof="0">
                <a:solidFill>
                  <a:schemeClr val="tx2"/>
                </a:solidFill>
                <a:latin typeface="Arial Narrow" panose="020B0606020202030204" pitchFamily="34" charset="0"/>
              </a:endParaRPr>
            </a:p>
          </p:txBody>
        </p:sp>
        <p:sp>
          <p:nvSpPr>
            <p:cNvPr id="11" name="Freeform: Shape 10">
              <a:extLst>
                <a:ext uri="{FF2B5EF4-FFF2-40B4-BE49-F238E27FC236}">
                  <a16:creationId xmlns:a16="http://schemas.microsoft.com/office/drawing/2014/main" id="{C21E0BD7-4AC1-4828-8490-1684A90EACE1}"/>
                </a:ext>
              </a:extLst>
            </p:cNvPr>
            <p:cNvSpPr/>
            <p:nvPr/>
          </p:nvSpPr>
          <p:spPr>
            <a:xfrm>
              <a:off x="4141332" y="3984537"/>
              <a:ext cx="3110767" cy="444163"/>
            </a:xfrm>
            <a:custGeom>
              <a:avLst/>
              <a:gdLst>
                <a:gd name="connsiteX0" fmla="*/ 0 w 3110767"/>
                <a:gd name="connsiteY0" fmla="*/ 44416 h 444163"/>
                <a:gd name="connsiteX1" fmla="*/ 44416 w 3110767"/>
                <a:gd name="connsiteY1" fmla="*/ 0 h 444163"/>
                <a:gd name="connsiteX2" fmla="*/ 3066351 w 3110767"/>
                <a:gd name="connsiteY2" fmla="*/ 0 h 444163"/>
                <a:gd name="connsiteX3" fmla="*/ 3110767 w 3110767"/>
                <a:gd name="connsiteY3" fmla="*/ 44416 h 444163"/>
                <a:gd name="connsiteX4" fmla="*/ 3110767 w 3110767"/>
                <a:gd name="connsiteY4" fmla="*/ 399747 h 444163"/>
                <a:gd name="connsiteX5" fmla="*/ 3066351 w 3110767"/>
                <a:gd name="connsiteY5" fmla="*/ 444163 h 444163"/>
                <a:gd name="connsiteX6" fmla="*/ 44416 w 3110767"/>
                <a:gd name="connsiteY6" fmla="*/ 444163 h 444163"/>
                <a:gd name="connsiteX7" fmla="*/ 0 w 3110767"/>
                <a:gd name="connsiteY7" fmla="*/ 399747 h 444163"/>
                <a:gd name="connsiteX8" fmla="*/ 0 w 3110767"/>
                <a:gd name="connsiteY8" fmla="*/ 44416 h 4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67" h="444163">
                  <a:moveTo>
                    <a:pt x="0" y="44416"/>
                  </a:moveTo>
                  <a:cubicBezTo>
                    <a:pt x="0" y="19886"/>
                    <a:pt x="19886" y="0"/>
                    <a:pt x="44416" y="0"/>
                  </a:cubicBezTo>
                  <a:lnTo>
                    <a:pt x="3066351" y="0"/>
                  </a:lnTo>
                  <a:cubicBezTo>
                    <a:pt x="3090881" y="0"/>
                    <a:pt x="3110767" y="19886"/>
                    <a:pt x="3110767" y="44416"/>
                  </a:cubicBezTo>
                  <a:lnTo>
                    <a:pt x="3110767" y="399747"/>
                  </a:lnTo>
                  <a:cubicBezTo>
                    <a:pt x="3110767" y="424277"/>
                    <a:pt x="3090881" y="444163"/>
                    <a:pt x="3066351" y="444163"/>
                  </a:cubicBezTo>
                  <a:lnTo>
                    <a:pt x="44416" y="444163"/>
                  </a:lnTo>
                  <a:cubicBezTo>
                    <a:pt x="19886" y="444163"/>
                    <a:pt x="0" y="424277"/>
                    <a:pt x="0" y="399747"/>
                  </a:cubicBezTo>
                  <a:lnTo>
                    <a:pt x="0" y="4441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49" tIns="66349" rIns="66349" bIns="66349"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chemeClr val="tx1"/>
                  </a:solidFill>
                  <a:latin typeface="Arial"/>
                  <a:cs typeface="Arial"/>
                </a:rPr>
                <a:t>Full text review </a:t>
              </a:r>
              <a:r>
                <a:rPr lang="en-GB" sz="1400" b="0" kern="1200" noProof="0" dirty="0">
                  <a:solidFill>
                    <a:schemeClr val="tx1"/>
                  </a:solidFill>
                  <a:latin typeface="Arial"/>
                  <a:cs typeface="Arial"/>
                </a:rPr>
                <a:t>of </a:t>
              </a:r>
              <a:r>
                <a:rPr lang="en-GB" sz="1400" dirty="0">
                  <a:solidFill>
                    <a:schemeClr val="tx1"/>
                  </a:solidFill>
                  <a:latin typeface="Arial"/>
                  <a:cs typeface="Arial"/>
                </a:rPr>
                <a:t>876</a:t>
              </a:r>
              <a:r>
                <a:rPr lang="en-GB" sz="1400" b="0" kern="1200" noProof="0" dirty="0">
                  <a:solidFill>
                    <a:schemeClr val="tx1"/>
                  </a:solidFill>
                  <a:latin typeface="Arial"/>
                  <a:cs typeface="Arial"/>
                </a:rPr>
                <a:t> records and initial selection of </a:t>
              </a:r>
              <a:r>
                <a:rPr lang="en-GB" sz="1400" b="1" kern="1200" noProof="0" dirty="0">
                  <a:solidFill>
                    <a:schemeClr val="tx1"/>
                  </a:solidFill>
                  <a:latin typeface="Arial"/>
                  <a:cs typeface="Arial"/>
                </a:rPr>
                <a:t>220</a:t>
              </a:r>
              <a:r>
                <a:rPr lang="en-GB" sz="1400" b="0" kern="1200" noProof="0" dirty="0">
                  <a:solidFill>
                    <a:schemeClr val="tx1"/>
                  </a:solidFill>
                  <a:latin typeface="Arial"/>
                  <a:cs typeface="Arial"/>
                </a:rPr>
                <a:t> studies</a:t>
              </a:r>
            </a:p>
          </p:txBody>
        </p:sp>
        <p:sp>
          <p:nvSpPr>
            <p:cNvPr id="12" name="Freeform: Shape 11">
              <a:extLst>
                <a:ext uri="{FF2B5EF4-FFF2-40B4-BE49-F238E27FC236}">
                  <a16:creationId xmlns:a16="http://schemas.microsoft.com/office/drawing/2014/main" id="{3E38FBFD-814C-4D52-8694-0812C3CE994E}"/>
                </a:ext>
              </a:extLst>
            </p:cNvPr>
            <p:cNvSpPr/>
            <p:nvPr/>
          </p:nvSpPr>
          <p:spPr>
            <a:xfrm>
              <a:off x="5596779" y="4456460"/>
              <a:ext cx="199873" cy="166562"/>
            </a:xfrm>
            <a:custGeom>
              <a:avLst/>
              <a:gdLst>
                <a:gd name="connsiteX0" fmla="*/ 0 w 166561"/>
                <a:gd name="connsiteY0" fmla="*/ 39975 h 199873"/>
                <a:gd name="connsiteX1" fmla="*/ 83281 w 166561"/>
                <a:gd name="connsiteY1" fmla="*/ 39975 h 199873"/>
                <a:gd name="connsiteX2" fmla="*/ 83281 w 166561"/>
                <a:gd name="connsiteY2" fmla="*/ 0 h 199873"/>
                <a:gd name="connsiteX3" fmla="*/ 166561 w 166561"/>
                <a:gd name="connsiteY3" fmla="*/ 99937 h 199873"/>
                <a:gd name="connsiteX4" fmla="*/ 83281 w 166561"/>
                <a:gd name="connsiteY4" fmla="*/ 199873 h 199873"/>
                <a:gd name="connsiteX5" fmla="*/ 83281 w 166561"/>
                <a:gd name="connsiteY5" fmla="*/ 159898 h 199873"/>
                <a:gd name="connsiteX6" fmla="*/ 0 w 166561"/>
                <a:gd name="connsiteY6" fmla="*/ 159898 h 199873"/>
                <a:gd name="connsiteX7" fmla="*/ 0 w 166561"/>
                <a:gd name="connsiteY7" fmla="*/ 39975 h 1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61" h="199873">
                  <a:moveTo>
                    <a:pt x="133248" y="0"/>
                  </a:moveTo>
                  <a:lnTo>
                    <a:pt x="133248" y="99937"/>
                  </a:lnTo>
                  <a:lnTo>
                    <a:pt x="166561" y="99937"/>
                  </a:lnTo>
                  <a:lnTo>
                    <a:pt x="83280" y="199873"/>
                  </a:lnTo>
                  <a:lnTo>
                    <a:pt x="0" y="99937"/>
                  </a:lnTo>
                  <a:lnTo>
                    <a:pt x="33313" y="99937"/>
                  </a:lnTo>
                  <a:lnTo>
                    <a:pt x="33313" y="0"/>
                  </a:lnTo>
                  <a:lnTo>
                    <a:pt x="1332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9975" tIns="0" rIns="39975" bIns="49969" numCol="1" spcCol="1270" anchor="ctr" anchorCtr="0">
              <a:noAutofit/>
            </a:bodyPr>
            <a:lstStyle/>
            <a:p>
              <a:pPr marL="0" lvl="0" indent="0" algn="ctr" defTabSz="533400">
                <a:lnSpc>
                  <a:spcPct val="90000"/>
                </a:lnSpc>
                <a:spcBef>
                  <a:spcPct val="0"/>
                </a:spcBef>
                <a:spcAft>
                  <a:spcPct val="35000"/>
                </a:spcAft>
                <a:buNone/>
              </a:pPr>
              <a:endParaRPr lang="en-GB" sz="1200" b="0" kern="1200" noProof="0">
                <a:solidFill>
                  <a:schemeClr val="tx2"/>
                </a:solidFill>
                <a:latin typeface="Arial Narrow" panose="020B0606020202030204" pitchFamily="34" charset="0"/>
              </a:endParaRPr>
            </a:p>
          </p:txBody>
        </p:sp>
        <p:sp>
          <p:nvSpPr>
            <p:cNvPr id="13" name="Freeform: Shape 12">
              <a:extLst>
                <a:ext uri="{FF2B5EF4-FFF2-40B4-BE49-F238E27FC236}">
                  <a16:creationId xmlns:a16="http://schemas.microsoft.com/office/drawing/2014/main" id="{AF54EAA0-6A7D-4A3B-BC87-18530F984888}"/>
                </a:ext>
              </a:extLst>
            </p:cNvPr>
            <p:cNvSpPr/>
            <p:nvPr/>
          </p:nvSpPr>
          <p:spPr>
            <a:xfrm>
              <a:off x="4141332" y="4650782"/>
              <a:ext cx="3110767" cy="444163"/>
            </a:xfrm>
            <a:custGeom>
              <a:avLst/>
              <a:gdLst>
                <a:gd name="connsiteX0" fmla="*/ 0 w 3110767"/>
                <a:gd name="connsiteY0" fmla="*/ 44416 h 444163"/>
                <a:gd name="connsiteX1" fmla="*/ 44416 w 3110767"/>
                <a:gd name="connsiteY1" fmla="*/ 0 h 444163"/>
                <a:gd name="connsiteX2" fmla="*/ 3066351 w 3110767"/>
                <a:gd name="connsiteY2" fmla="*/ 0 h 444163"/>
                <a:gd name="connsiteX3" fmla="*/ 3110767 w 3110767"/>
                <a:gd name="connsiteY3" fmla="*/ 44416 h 444163"/>
                <a:gd name="connsiteX4" fmla="*/ 3110767 w 3110767"/>
                <a:gd name="connsiteY4" fmla="*/ 399747 h 444163"/>
                <a:gd name="connsiteX5" fmla="*/ 3066351 w 3110767"/>
                <a:gd name="connsiteY5" fmla="*/ 444163 h 444163"/>
                <a:gd name="connsiteX6" fmla="*/ 44416 w 3110767"/>
                <a:gd name="connsiteY6" fmla="*/ 444163 h 444163"/>
                <a:gd name="connsiteX7" fmla="*/ 0 w 3110767"/>
                <a:gd name="connsiteY7" fmla="*/ 399747 h 444163"/>
                <a:gd name="connsiteX8" fmla="*/ 0 w 3110767"/>
                <a:gd name="connsiteY8" fmla="*/ 44416 h 4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67" h="444163">
                  <a:moveTo>
                    <a:pt x="0" y="44416"/>
                  </a:moveTo>
                  <a:cubicBezTo>
                    <a:pt x="0" y="19886"/>
                    <a:pt x="19886" y="0"/>
                    <a:pt x="44416" y="0"/>
                  </a:cubicBezTo>
                  <a:lnTo>
                    <a:pt x="3066351" y="0"/>
                  </a:lnTo>
                  <a:cubicBezTo>
                    <a:pt x="3090881" y="0"/>
                    <a:pt x="3110767" y="19886"/>
                    <a:pt x="3110767" y="44416"/>
                  </a:cubicBezTo>
                  <a:lnTo>
                    <a:pt x="3110767" y="399747"/>
                  </a:lnTo>
                  <a:cubicBezTo>
                    <a:pt x="3110767" y="424277"/>
                    <a:pt x="3090881" y="444163"/>
                    <a:pt x="3066351" y="444163"/>
                  </a:cubicBezTo>
                  <a:lnTo>
                    <a:pt x="44416" y="444163"/>
                  </a:lnTo>
                  <a:cubicBezTo>
                    <a:pt x="19886" y="444163"/>
                    <a:pt x="0" y="424277"/>
                    <a:pt x="0" y="399747"/>
                  </a:cubicBezTo>
                  <a:lnTo>
                    <a:pt x="0" y="4441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49" tIns="66349" rIns="66349" bIns="66349" numCol="1" spcCol="1270" anchor="ctr" anchorCtr="0">
              <a:noAutofit/>
            </a:bodyPr>
            <a:lstStyle/>
            <a:p>
              <a:pPr algn="ctr" defTabSz="622300">
                <a:lnSpc>
                  <a:spcPct val="90000"/>
                </a:lnSpc>
                <a:spcBef>
                  <a:spcPct val="0"/>
                </a:spcBef>
                <a:spcAft>
                  <a:spcPct val="35000"/>
                </a:spcAft>
              </a:pPr>
              <a:r>
                <a:rPr lang="en-GB" sz="1400" b="1" dirty="0">
                  <a:solidFill>
                    <a:schemeClr val="tx1"/>
                  </a:solidFill>
                  <a:latin typeface="Arial"/>
                  <a:cs typeface="Arial"/>
                </a:rPr>
                <a:t>Comparing with initial SR (Kluve et al. 2017) results in 12 added records</a:t>
              </a:r>
              <a:endParaRPr lang="en-GB" sz="1400" b="0" kern="1200" noProof="0" dirty="0">
                <a:solidFill>
                  <a:schemeClr val="tx1"/>
                </a:solidFill>
                <a:latin typeface="Arial"/>
                <a:cs typeface="Arial"/>
              </a:endParaRPr>
            </a:p>
          </p:txBody>
        </p:sp>
      </p:grpSp>
      <p:grpSp>
        <p:nvGrpSpPr>
          <p:cNvPr id="62" name="Group 61">
            <a:extLst>
              <a:ext uri="{FF2B5EF4-FFF2-40B4-BE49-F238E27FC236}">
                <a16:creationId xmlns:a16="http://schemas.microsoft.com/office/drawing/2014/main" id="{C3321DE6-8AFC-4D06-A31C-14BBE61DCC44}"/>
              </a:ext>
            </a:extLst>
          </p:cNvPr>
          <p:cNvGrpSpPr/>
          <p:nvPr/>
        </p:nvGrpSpPr>
        <p:grpSpPr>
          <a:xfrm>
            <a:off x="878384" y="1978161"/>
            <a:ext cx="4558124" cy="643889"/>
            <a:chOff x="824222" y="13460"/>
            <a:chExt cx="1462323" cy="369972"/>
          </a:xfrm>
        </p:grpSpPr>
        <p:sp>
          <p:nvSpPr>
            <p:cNvPr id="63" name="Rounded Rectangle 100">
              <a:extLst>
                <a:ext uri="{FF2B5EF4-FFF2-40B4-BE49-F238E27FC236}">
                  <a16:creationId xmlns:a16="http://schemas.microsoft.com/office/drawing/2014/main" id="{40047D58-A9C1-41AB-8614-1C9A343F8377}"/>
                </a:ext>
              </a:extLst>
            </p:cNvPr>
            <p:cNvSpPr/>
            <p:nvPr/>
          </p:nvSpPr>
          <p:spPr>
            <a:xfrm>
              <a:off x="824222" y="39266"/>
              <a:ext cx="1462323" cy="344166"/>
            </a:xfrm>
            <a:prstGeom prst="roundRect">
              <a:avLst>
                <a:gd name="adj" fmla="val 10000"/>
              </a:avLst>
            </a:pr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pPr algn="ctr"/>
              <a:r>
                <a:rPr lang="en-GB" sz="1400" b="1" dirty="0">
                  <a:solidFill>
                    <a:schemeClr val="tx1"/>
                  </a:solidFill>
                  <a:latin typeface="Arial"/>
                  <a:cs typeface="Arial"/>
                </a:rPr>
                <a:t>Search</a:t>
              </a:r>
              <a:r>
                <a:rPr lang="en-GB" sz="1400" dirty="0">
                  <a:solidFill>
                    <a:schemeClr val="tx1"/>
                  </a:solidFill>
                  <a:latin typeface="Arial"/>
                  <a:cs typeface="Arial"/>
                </a:rPr>
                <a:t> in 38 sources using search terms results in </a:t>
              </a:r>
              <a:r>
                <a:rPr lang="en-GB" sz="1400" b="1" dirty="0">
                  <a:solidFill>
                    <a:schemeClr val="tx1"/>
                  </a:solidFill>
                  <a:latin typeface="Arial"/>
                  <a:cs typeface="Arial"/>
                </a:rPr>
                <a:t>88,097</a:t>
              </a:r>
              <a:r>
                <a:rPr lang="en-GB" sz="1400" dirty="0">
                  <a:solidFill>
                    <a:schemeClr val="tx1"/>
                  </a:solidFill>
                  <a:latin typeface="Arial"/>
                  <a:cs typeface="Arial"/>
                </a:rPr>
                <a:t> records</a:t>
              </a:r>
            </a:p>
            <a:p>
              <a:endParaRPr lang="en-GB" sz="1400" dirty="0">
                <a:solidFill>
                  <a:schemeClr val="tx1"/>
                </a:solidFill>
                <a:latin typeface="Century Gothic" panose="020B0502020202020204" pitchFamily="34" charset="0"/>
              </a:endParaRPr>
            </a:p>
          </p:txBody>
        </p:sp>
        <p:sp>
          <p:nvSpPr>
            <p:cNvPr id="64" name="Rounded Rectangle 4">
              <a:extLst>
                <a:ext uri="{FF2B5EF4-FFF2-40B4-BE49-F238E27FC236}">
                  <a16:creationId xmlns:a16="http://schemas.microsoft.com/office/drawing/2014/main" id="{1608CA1F-F59A-4B32-B8F2-88F220EBCA0D}"/>
                </a:ext>
              </a:extLst>
            </p:cNvPr>
            <p:cNvSpPr/>
            <p:nvPr/>
          </p:nvSpPr>
          <p:spPr>
            <a:xfrm>
              <a:off x="834929" y="13460"/>
              <a:ext cx="1440909" cy="344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en-GB" sz="1400">
                <a:solidFill>
                  <a:schemeClr val="tx1"/>
                </a:solidFill>
                <a:latin typeface="Century Gothic" panose="020B0502020202020204" pitchFamily="34" charset="0"/>
              </a:endParaRPr>
            </a:p>
          </p:txBody>
        </p:sp>
      </p:grpSp>
      <p:grpSp>
        <p:nvGrpSpPr>
          <p:cNvPr id="65" name="Group 64">
            <a:extLst>
              <a:ext uri="{FF2B5EF4-FFF2-40B4-BE49-F238E27FC236}">
                <a16:creationId xmlns:a16="http://schemas.microsoft.com/office/drawing/2014/main" id="{084478F0-75BA-4CD8-9008-EC360C77FED3}"/>
              </a:ext>
            </a:extLst>
          </p:cNvPr>
          <p:cNvGrpSpPr/>
          <p:nvPr/>
        </p:nvGrpSpPr>
        <p:grpSpPr>
          <a:xfrm>
            <a:off x="3128758" y="2627548"/>
            <a:ext cx="164511" cy="137093"/>
            <a:chOff x="1473127" y="391183"/>
            <a:chExt cx="164511" cy="137093"/>
          </a:xfrm>
        </p:grpSpPr>
        <p:sp>
          <p:nvSpPr>
            <p:cNvPr id="66" name="Right Arrow 103">
              <a:extLst>
                <a:ext uri="{FF2B5EF4-FFF2-40B4-BE49-F238E27FC236}">
                  <a16:creationId xmlns:a16="http://schemas.microsoft.com/office/drawing/2014/main" id="{DB761643-493E-4946-BAEE-B0659F503AE2}"/>
                </a:ext>
              </a:extLst>
            </p:cNvPr>
            <p:cNvSpPr/>
            <p:nvPr/>
          </p:nvSpPr>
          <p:spPr>
            <a:xfrm rot="5400000">
              <a:off x="1486837" y="377474"/>
              <a:ext cx="137092" cy="16451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Right Arrow 6">
              <a:extLst>
                <a:ext uri="{FF2B5EF4-FFF2-40B4-BE49-F238E27FC236}">
                  <a16:creationId xmlns:a16="http://schemas.microsoft.com/office/drawing/2014/main" id="{D82CF3F5-EBFA-435B-B876-885F13EA9EFF}"/>
                </a:ext>
              </a:extLst>
            </p:cNvPr>
            <p:cNvSpPr/>
            <p:nvPr/>
          </p:nvSpPr>
          <p:spPr>
            <a:xfrm>
              <a:off x="1506030" y="391183"/>
              <a:ext cx="98707" cy="95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66700">
                <a:lnSpc>
                  <a:spcPct val="90000"/>
                </a:lnSpc>
                <a:spcAft>
                  <a:spcPct val="35000"/>
                </a:spcAft>
              </a:pPr>
              <a:endParaRPr lang="en-GB" sz="1400">
                <a:latin typeface="Century Gothic" panose="020B0502020202020204" pitchFamily="34" charset="0"/>
              </a:endParaRPr>
            </a:p>
          </p:txBody>
        </p:sp>
      </p:grpSp>
      <p:sp>
        <p:nvSpPr>
          <p:cNvPr id="23" name="Rectangle 22">
            <a:extLst>
              <a:ext uri="{FF2B5EF4-FFF2-40B4-BE49-F238E27FC236}">
                <a16:creationId xmlns:a16="http://schemas.microsoft.com/office/drawing/2014/main" id="{D3AA61BB-4BE3-4C77-AB51-86F7C232A9F6}"/>
              </a:ext>
            </a:extLst>
          </p:cNvPr>
          <p:cNvSpPr/>
          <p:nvPr/>
        </p:nvSpPr>
        <p:spPr>
          <a:xfrm>
            <a:off x="6215595" y="4445430"/>
            <a:ext cx="2284737" cy="1105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Total number of studies included in the SR:</a:t>
            </a:r>
            <a:r>
              <a:rPr lang="en-US" b="1" dirty="0">
                <a:cs typeface="Arial"/>
              </a:rPr>
              <a:t> 232</a:t>
            </a:r>
          </a:p>
        </p:txBody>
      </p:sp>
      <p:sp>
        <p:nvSpPr>
          <p:cNvPr id="24" name="Arrow: Right 23">
            <a:extLst>
              <a:ext uri="{FF2B5EF4-FFF2-40B4-BE49-F238E27FC236}">
                <a16:creationId xmlns:a16="http://schemas.microsoft.com/office/drawing/2014/main" id="{BDCC91CD-C9F7-4DA2-9225-E6AD082FBDE3}"/>
              </a:ext>
            </a:extLst>
          </p:cNvPr>
          <p:cNvSpPr/>
          <p:nvPr/>
        </p:nvSpPr>
        <p:spPr>
          <a:xfrm>
            <a:off x="5707351" y="4810536"/>
            <a:ext cx="534537" cy="37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74295A0-1D21-4C79-A75D-EE4DDD5C64EB}"/>
              </a:ext>
            </a:extLst>
          </p:cNvPr>
          <p:cNvSpPr txBox="1"/>
          <p:nvPr/>
        </p:nvSpPr>
        <p:spPr>
          <a:xfrm>
            <a:off x="278551" y="2092983"/>
            <a:ext cx="457072" cy="369332"/>
          </a:xfrm>
          <a:prstGeom prst="rect">
            <a:avLst/>
          </a:prstGeom>
          <a:noFill/>
        </p:spPr>
        <p:txBody>
          <a:bodyPr wrap="square" rtlCol="0">
            <a:spAutoFit/>
          </a:bodyPr>
          <a:lstStyle/>
          <a:p>
            <a:r>
              <a:rPr lang="de-DE" b="1" dirty="0">
                <a:solidFill>
                  <a:srgbClr val="FF0000"/>
                </a:solidFill>
              </a:rPr>
              <a:t>A.</a:t>
            </a:r>
            <a:endParaRPr lang="en-GB" b="1" dirty="0">
              <a:solidFill>
                <a:srgbClr val="FF0000"/>
              </a:solidFill>
            </a:endParaRPr>
          </a:p>
        </p:txBody>
      </p:sp>
      <p:sp>
        <p:nvSpPr>
          <p:cNvPr id="39" name="TextBox 38">
            <a:extLst>
              <a:ext uri="{FF2B5EF4-FFF2-40B4-BE49-F238E27FC236}">
                <a16:creationId xmlns:a16="http://schemas.microsoft.com/office/drawing/2014/main" id="{87F6FDBF-BD68-4B9B-9CC7-A52BB8A8FB10}"/>
              </a:ext>
            </a:extLst>
          </p:cNvPr>
          <p:cNvSpPr txBox="1"/>
          <p:nvPr/>
        </p:nvSpPr>
        <p:spPr>
          <a:xfrm>
            <a:off x="294444" y="2884340"/>
            <a:ext cx="457072" cy="369332"/>
          </a:xfrm>
          <a:prstGeom prst="rect">
            <a:avLst/>
          </a:prstGeom>
          <a:noFill/>
        </p:spPr>
        <p:txBody>
          <a:bodyPr wrap="square" rtlCol="0">
            <a:spAutoFit/>
          </a:bodyPr>
          <a:lstStyle/>
          <a:p>
            <a:r>
              <a:rPr lang="de-DE" b="1" dirty="0">
                <a:solidFill>
                  <a:srgbClr val="FF0000"/>
                </a:solidFill>
              </a:rPr>
              <a:t>B.</a:t>
            </a:r>
            <a:endParaRPr lang="en-GB" b="1" dirty="0">
              <a:solidFill>
                <a:srgbClr val="FF0000"/>
              </a:solidFill>
            </a:endParaRPr>
          </a:p>
        </p:txBody>
      </p:sp>
      <p:sp>
        <p:nvSpPr>
          <p:cNvPr id="41" name="TextBox 40">
            <a:extLst>
              <a:ext uri="{FF2B5EF4-FFF2-40B4-BE49-F238E27FC236}">
                <a16:creationId xmlns:a16="http://schemas.microsoft.com/office/drawing/2014/main" id="{9BE1BA16-D7E0-4454-8EDF-F178E22906DA}"/>
              </a:ext>
            </a:extLst>
          </p:cNvPr>
          <p:cNvSpPr txBox="1"/>
          <p:nvPr/>
        </p:nvSpPr>
        <p:spPr>
          <a:xfrm>
            <a:off x="283524" y="4140574"/>
            <a:ext cx="457072" cy="369332"/>
          </a:xfrm>
          <a:prstGeom prst="rect">
            <a:avLst/>
          </a:prstGeom>
          <a:noFill/>
        </p:spPr>
        <p:txBody>
          <a:bodyPr wrap="square" rtlCol="0">
            <a:spAutoFit/>
          </a:bodyPr>
          <a:lstStyle/>
          <a:p>
            <a:r>
              <a:rPr lang="de-DE" b="1" dirty="0">
                <a:solidFill>
                  <a:srgbClr val="FF0000"/>
                </a:solidFill>
              </a:rPr>
              <a:t>D.</a:t>
            </a:r>
            <a:endParaRPr lang="en-GB" b="1" dirty="0">
              <a:solidFill>
                <a:srgbClr val="FF0000"/>
              </a:solidFill>
            </a:endParaRPr>
          </a:p>
        </p:txBody>
      </p:sp>
      <p:sp>
        <p:nvSpPr>
          <p:cNvPr id="42" name="TextBox 41">
            <a:extLst>
              <a:ext uri="{FF2B5EF4-FFF2-40B4-BE49-F238E27FC236}">
                <a16:creationId xmlns:a16="http://schemas.microsoft.com/office/drawing/2014/main" id="{A9413412-CAF8-421F-8F50-528B096795ED}"/>
              </a:ext>
            </a:extLst>
          </p:cNvPr>
          <p:cNvSpPr txBox="1"/>
          <p:nvPr/>
        </p:nvSpPr>
        <p:spPr>
          <a:xfrm>
            <a:off x="252633" y="4816517"/>
            <a:ext cx="457072" cy="369332"/>
          </a:xfrm>
          <a:prstGeom prst="rect">
            <a:avLst/>
          </a:prstGeom>
          <a:noFill/>
        </p:spPr>
        <p:txBody>
          <a:bodyPr wrap="square" rtlCol="0">
            <a:spAutoFit/>
          </a:bodyPr>
          <a:lstStyle/>
          <a:p>
            <a:r>
              <a:rPr lang="de-DE" b="1" dirty="0">
                <a:solidFill>
                  <a:srgbClr val="FF0000"/>
                </a:solidFill>
              </a:rPr>
              <a:t>E.</a:t>
            </a:r>
            <a:endParaRPr lang="en-GB" b="1" dirty="0">
              <a:solidFill>
                <a:srgbClr val="FF0000"/>
              </a:solidFill>
            </a:endParaRPr>
          </a:p>
        </p:txBody>
      </p:sp>
      <p:sp>
        <p:nvSpPr>
          <p:cNvPr id="43" name="TextBox 42">
            <a:extLst>
              <a:ext uri="{FF2B5EF4-FFF2-40B4-BE49-F238E27FC236}">
                <a16:creationId xmlns:a16="http://schemas.microsoft.com/office/drawing/2014/main" id="{D9CC21B6-DC19-45A0-8B10-906EC526B248}"/>
              </a:ext>
            </a:extLst>
          </p:cNvPr>
          <p:cNvSpPr txBox="1"/>
          <p:nvPr/>
        </p:nvSpPr>
        <p:spPr>
          <a:xfrm>
            <a:off x="245816" y="3503481"/>
            <a:ext cx="457072" cy="369332"/>
          </a:xfrm>
          <a:prstGeom prst="rect">
            <a:avLst/>
          </a:prstGeom>
          <a:noFill/>
        </p:spPr>
        <p:txBody>
          <a:bodyPr wrap="square" rtlCol="0">
            <a:spAutoFit/>
          </a:bodyPr>
          <a:lstStyle/>
          <a:p>
            <a:r>
              <a:rPr lang="de-DE" b="1" dirty="0">
                <a:solidFill>
                  <a:srgbClr val="FF0000"/>
                </a:solidFill>
              </a:rPr>
              <a:t>C.</a:t>
            </a:r>
            <a:endParaRPr lang="en-GB" b="1" dirty="0">
              <a:solidFill>
                <a:srgbClr val="FF0000"/>
              </a:solidFill>
            </a:endParaRPr>
          </a:p>
        </p:txBody>
      </p:sp>
    </p:spTree>
    <p:extLst>
      <p:ext uri="{BB962C8B-B14F-4D97-AF65-F5344CB8AC3E}">
        <p14:creationId xmlns:p14="http://schemas.microsoft.com/office/powerpoint/2010/main" val="269593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EEEE-48AE-4D89-8A42-58F28BA69762}"/>
              </a:ext>
            </a:extLst>
          </p:cNvPr>
          <p:cNvSpPr>
            <a:spLocks noGrp="1"/>
          </p:cNvSpPr>
          <p:nvPr>
            <p:ph type="title"/>
          </p:nvPr>
        </p:nvSpPr>
        <p:spPr>
          <a:xfrm>
            <a:off x="422299" y="1128533"/>
            <a:ext cx="11210924" cy="720000"/>
          </a:xfrm>
        </p:spPr>
        <p:txBody>
          <a:bodyPr anchor="t">
            <a:normAutofit/>
          </a:bodyPr>
          <a:lstStyle/>
          <a:p>
            <a:r>
              <a:rPr lang="en-GB" dirty="0"/>
              <a:t>Step 2: Coding</a:t>
            </a:r>
          </a:p>
        </p:txBody>
      </p:sp>
      <p:sp>
        <p:nvSpPr>
          <p:cNvPr id="21" name="Footer Placeholder 4">
            <a:extLst>
              <a:ext uri="{FF2B5EF4-FFF2-40B4-BE49-F238E27FC236}">
                <a16:creationId xmlns:a16="http://schemas.microsoft.com/office/drawing/2014/main" id="{2AF9DAD6-BB4E-4503-8FEC-9812BDAB824E}"/>
              </a:ext>
            </a:extLst>
          </p:cNvPr>
          <p:cNvSpPr>
            <a:spLocks noGrp="1"/>
          </p:cNvSpPr>
          <p:nvPr>
            <p:ph type="ftr" sz="quarter" idx="11"/>
          </p:nvPr>
        </p:nvSpPr>
        <p:spPr>
          <a:xfrm>
            <a:off x="490538" y="6337302"/>
            <a:ext cx="5605462" cy="180000"/>
          </a:xfrm>
        </p:spPr>
        <p:txBody>
          <a:bodyPr/>
          <a:lstStyle/>
          <a:p>
            <a:pPr>
              <a:spcAft>
                <a:spcPts val="600"/>
              </a:spcAft>
            </a:pPr>
            <a:r>
              <a:rPr lang="en-GB"/>
              <a:t>Advancing social justice, promoting decent work</a:t>
            </a:r>
          </a:p>
        </p:txBody>
      </p:sp>
      <p:sp>
        <p:nvSpPr>
          <p:cNvPr id="18" name="Slide Number Placeholder 5">
            <a:extLst>
              <a:ext uri="{FF2B5EF4-FFF2-40B4-BE49-F238E27FC236}">
                <a16:creationId xmlns:a16="http://schemas.microsoft.com/office/drawing/2014/main" id="{3677ED8A-8283-4107-81B6-989A544330A5}"/>
              </a:ext>
            </a:extLst>
          </p:cNvPr>
          <p:cNvSpPr>
            <a:spLocks noGrp="1"/>
          </p:cNvSpPr>
          <p:nvPr>
            <p:ph type="sldNum" sz="quarter" idx="12"/>
          </p:nvPr>
        </p:nvSpPr>
        <p:spPr>
          <a:xfrm>
            <a:off x="11161462" y="432000"/>
            <a:ext cx="540000" cy="288000"/>
          </a:xfrm>
        </p:spPr>
        <p:txBody>
          <a:bodyPr/>
          <a:lstStyle/>
          <a:p>
            <a:pPr>
              <a:spcAft>
                <a:spcPts val="600"/>
              </a:spcAft>
            </a:pPr>
            <a:fld id="{856227C0-AD57-4F9B-BAE3-EEFB0D0EE427}" type="slidenum">
              <a:rPr lang="en-GB" smtClean="0"/>
              <a:pPr>
                <a:spcAft>
                  <a:spcPts val="600"/>
                </a:spcAft>
              </a:pPr>
              <a:t>11</a:t>
            </a:fld>
            <a:endParaRPr lang="en-GB"/>
          </a:p>
        </p:txBody>
      </p:sp>
      <p:sp>
        <p:nvSpPr>
          <p:cNvPr id="3" name="Date Placeholder 2">
            <a:extLst>
              <a:ext uri="{FF2B5EF4-FFF2-40B4-BE49-F238E27FC236}">
                <a16:creationId xmlns:a16="http://schemas.microsoft.com/office/drawing/2014/main" id="{945A5D4A-D5F2-4948-B318-77F509D80F04}"/>
              </a:ext>
            </a:extLst>
          </p:cNvPr>
          <p:cNvSpPr>
            <a:spLocks noGrp="1"/>
          </p:cNvSpPr>
          <p:nvPr>
            <p:ph type="dt" sz="half" idx="10"/>
          </p:nvPr>
        </p:nvSpPr>
        <p:spPr/>
        <p:txBody>
          <a:bodyPr/>
          <a:lstStyle/>
          <a:p>
            <a:pPr>
              <a:spcAft>
                <a:spcPts val="600"/>
              </a:spcAft>
            </a:pPr>
            <a:r>
              <a:rPr lang="en-GB"/>
              <a:t>Date: Monday / 01 / October / 2019</a:t>
            </a:r>
          </a:p>
        </p:txBody>
      </p:sp>
      <p:sp>
        <p:nvSpPr>
          <p:cNvPr id="4" name="Footer Placeholder 3">
            <a:extLst>
              <a:ext uri="{FF2B5EF4-FFF2-40B4-BE49-F238E27FC236}">
                <a16:creationId xmlns:a16="http://schemas.microsoft.com/office/drawing/2014/main" id="{129D686F-2F7A-4686-9C5C-11B7AE108A1C}"/>
              </a:ext>
            </a:extLst>
          </p:cNvPr>
          <p:cNvSpPr>
            <a:spLocks noGrp="1"/>
          </p:cNvSpPr>
          <p:nvPr>
            <p:ph type="ftr" sz="quarter" idx="11"/>
          </p:nvPr>
        </p:nvSpPr>
        <p:spPr/>
        <p:txBody>
          <a:bodyPr/>
          <a:lstStyle/>
          <a:p>
            <a:pPr>
              <a:spcAft>
                <a:spcPts val="600"/>
              </a:spcAft>
            </a:pPr>
            <a:r>
              <a:rPr lang="en-GB"/>
              <a:t>Advancing social justice, promoting decent work</a:t>
            </a:r>
          </a:p>
        </p:txBody>
      </p:sp>
      <p:sp>
        <p:nvSpPr>
          <p:cNvPr id="5" name="Slide Number Placeholder 4">
            <a:extLst>
              <a:ext uri="{FF2B5EF4-FFF2-40B4-BE49-F238E27FC236}">
                <a16:creationId xmlns:a16="http://schemas.microsoft.com/office/drawing/2014/main" id="{65D5399E-BC44-4E0D-93AC-29845A7B4585}"/>
              </a:ext>
            </a:extLst>
          </p:cNvPr>
          <p:cNvSpPr>
            <a:spLocks noGrp="1"/>
          </p:cNvSpPr>
          <p:nvPr>
            <p:ph type="sldNum" sz="quarter" idx="12"/>
          </p:nvPr>
        </p:nvSpPr>
        <p:spPr/>
        <p:txBody>
          <a:bodyPr/>
          <a:lstStyle/>
          <a:p>
            <a:pPr>
              <a:spcAft>
                <a:spcPts val="600"/>
              </a:spcAft>
            </a:pPr>
            <a:fld id="{856227C0-AD57-4F9B-BAE3-EEFB0D0EE427}" type="slidenum">
              <a:rPr lang="en-GB" smtClean="0"/>
              <a:pPr>
                <a:spcAft>
                  <a:spcPts val="600"/>
                </a:spcAft>
              </a:pPr>
              <a:t>11</a:t>
            </a:fld>
            <a:endParaRPr lang="en-GB"/>
          </a:p>
        </p:txBody>
      </p:sp>
      <p:sp>
        <p:nvSpPr>
          <p:cNvPr id="32" name="TextBox 31">
            <a:extLst>
              <a:ext uri="{FF2B5EF4-FFF2-40B4-BE49-F238E27FC236}">
                <a16:creationId xmlns:a16="http://schemas.microsoft.com/office/drawing/2014/main" id="{15E43AB1-CC08-4254-AFE2-C580FF10D46C}"/>
              </a:ext>
            </a:extLst>
          </p:cNvPr>
          <p:cNvSpPr txBox="1"/>
          <p:nvPr/>
        </p:nvSpPr>
        <p:spPr>
          <a:xfrm>
            <a:off x="443773" y="1838264"/>
            <a:ext cx="1118944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srgbClr val="230050"/>
                </a:solidFill>
                <a:latin typeface="Arial" panose="020B0604020202020204"/>
                <a:cs typeface="+mn-cs"/>
              </a:rPr>
              <a:t>Data extraction (coding) follows a strict protocol guided by a coding manual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30050"/>
                </a:solidFill>
                <a:latin typeface="Arial" panose="020B0604020202020204"/>
                <a:cs typeface="+mn-cs"/>
              </a:rPr>
              <a:t>The coding process builds a database where the unit of observation is the </a:t>
            </a:r>
            <a:r>
              <a:rPr lang="en-GB" sz="2000" b="1" i="1" dirty="0">
                <a:solidFill>
                  <a:srgbClr val="230050"/>
                </a:solidFill>
                <a:latin typeface="Arial" panose="020B0604020202020204"/>
                <a:cs typeface="+mn-cs"/>
              </a:rPr>
              <a:t>effect size</a:t>
            </a:r>
            <a:r>
              <a:rPr lang="en-GB" sz="2000" dirty="0">
                <a:solidFill>
                  <a:srgbClr val="230050"/>
                </a:solidFill>
                <a:latin typeface="Arial" panose="020B0604020202020204"/>
                <a:cs typeface="+mn-cs"/>
              </a:rPr>
              <a:t>: an impact estimate for…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30050"/>
                </a:solidFill>
                <a:latin typeface="Arial" panose="020B0604020202020204"/>
                <a:cs typeface="+mn-cs"/>
              </a:rPr>
              <a:t>Further information are collected at the study-level (e.g. research methods) and </a:t>
            </a:r>
            <a:r>
              <a:rPr lang="en-GB" sz="2000" b="1" dirty="0">
                <a:solidFill>
                  <a:srgbClr val="230050"/>
                </a:solidFill>
                <a:latin typeface="Arial" panose="020B0604020202020204"/>
                <a:cs typeface="+mn-cs"/>
              </a:rPr>
              <a:t>intervention level </a:t>
            </a:r>
            <a:r>
              <a:rPr lang="en-GB" sz="2000" dirty="0">
                <a:solidFill>
                  <a:srgbClr val="230050"/>
                </a:solidFill>
                <a:latin typeface="Arial" panose="020B0604020202020204"/>
                <a:cs typeface="+mn-cs"/>
              </a:rPr>
              <a:t>(e.g. type of implementer)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R="0" lvl="0" algn="l" defTabSz="914400" rtl="0" eaLnBrk="1" fontAlgn="auto" latinLnBrk="0" hangingPunct="1">
              <a:lnSpc>
                <a:spcPct val="100000"/>
              </a:lnSpc>
              <a:spcBef>
                <a:spcPts val="0"/>
              </a:spcBef>
              <a:spcAft>
                <a:spcPts val="0"/>
              </a:spcAft>
              <a:buClrTx/>
              <a:buSzTx/>
              <a:tabLst/>
              <a:defRPr/>
            </a:pPr>
            <a:r>
              <a:rPr lang="en-GB" sz="2000" dirty="0">
                <a:solidFill>
                  <a:srgbClr val="230050"/>
                </a:solidFill>
                <a:latin typeface="Arial" panose="020B0604020202020204"/>
                <a:cs typeface="+mn-cs"/>
              </a:rPr>
              <a:t>	Database containing </a:t>
            </a:r>
            <a:r>
              <a:rPr lang="en-GB" sz="2000" b="1" dirty="0">
                <a:solidFill>
                  <a:srgbClr val="230050"/>
                </a:solidFill>
                <a:latin typeface="Arial" panose="020B0604020202020204"/>
                <a:cs typeface="+mn-cs"/>
              </a:rPr>
              <a:t>5,146</a:t>
            </a:r>
            <a:r>
              <a:rPr lang="en-GB" sz="2000" dirty="0">
                <a:solidFill>
                  <a:srgbClr val="230050"/>
                </a:solidFill>
                <a:latin typeface="Arial" panose="020B0604020202020204"/>
                <a:cs typeface="+mn-cs"/>
              </a:rPr>
              <a:t> effect sizes (observations)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srgbClr val="230050"/>
              </a:solidFill>
              <a:effectLst/>
              <a:uLnTx/>
              <a:uFillTx/>
              <a:latin typeface="Arial" panose="020B0604020202020204"/>
              <a:ea typeface="+mn-ea"/>
              <a:cs typeface="Arial" panose="020B0604020202020204"/>
            </a:endParaRPr>
          </a:p>
        </p:txBody>
      </p:sp>
      <p:graphicFrame>
        <p:nvGraphicFramePr>
          <p:cNvPr id="14" name="Table 14">
            <a:extLst>
              <a:ext uri="{FF2B5EF4-FFF2-40B4-BE49-F238E27FC236}">
                <a16:creationId xmlns:a16="http://schemas.microsoft.com/office/drawing/2014/main" id="{839FD15D-D264-4489-AC57-1B391C707CC6}"/>
              </a:ext>
            </a:extLst>
          </p:cNvPr>
          <p:cNvGraphicFramePr>
            <a:graphicFrameLocks noGrp="1"/>
          </p:cNvGraphicFramePr>
          <p:nvPr>
            <p:extLst>
              <p:ext uri="{D42A27DB-BD31-4B8C-83A1-F6EECF244321}">
                <p14:modId xmlns:p14="http://schemas.microsoft.com/office/powerpoint/2010/main" val="2254874461"/>
              </p:ext>
            </p:extLst>
          </p:nvPr>
        </p:nvGraphicFramePr>
        <p:xfrm>
          <a:off x="1127448" y="2924944"/>
          <a:ext cx="9433050" cy="1773891"/>
        </p:xfrm>
        <a:graphic>
          <a:graphicData uri="http://schemas.openxmlformats.org/drawingml/2006/table">
            <a:tbl>
              <a:tblPr firstRow="1" bandRow="1">
                <a:tableStyleId>{5C22544A-7EE6-4342-B048-85BDC9FD1C3A}</a:tableStyleId>
              </a:tblPr>
              <a:tblGrid>
                <a:gridCol w="4716525">
                  <a:extLst>
                    <a:ext uri="{9D8B030D-6E8A-4147-A177-3AD203B41FA5}">
                      <a16:colId xmlns:a16="http://schemas.microsoft.com/office/drawing/2014/main" val="3597857373"/>
                    </a:ext>
                  </a:extLst>
                </a:gridCol>
                <a:gridCol w="4716525">
                  <a:extLst>
                    <a:ext uri="{9D8B030D-6E8A-4147-A177-3AD203B41FA5}">
                      <a16:colId xmlns:a16="http://schemas.microsoft.com/office/drawing/2014/main" val="1094764474"/>
                    </a:ext>
                  </a:extLst>
                </a:gridCol>
              </a:tblGrid>
              <a:tr h="275629">
                <a:tc>
                  <a:txBody>
                    <a:bodyPr/>
                    <a:lstStyle/>
                    <a:p>
                      <a:r>
                        <a:rPr lang="de-DE" sz="1600" dirty="0"/>
                        <a:t>Type of variable</a:t>
                      </a:r>
                      <a:endParaRPr lang="en-GB" sz="1600" dirty="0"/>
                    </a:p>
                  </a:txBody>
                  <a:tcPr/>
                </a:tc>
                <a:tc>
                  <a:txBody>
                    <a:bodyPr/>
                    <a:lstStyle/>
                    <a:p>
                      <a:r>
                        <a:rPr lang="de-DE" sz="1600" dirty="0"/>
                        <a:t>Example</a:t>
                      </a:r>
                      <a:endParaRPr lang="en-GB" sz="1600" dirty="0"/>
                    </a:p>
                  </a:txBody>
                  <a:tcPr/>
                </a:tc>
                <a:extLst>
                  <a:ext uri="{0D108BD9-81ED-4DB2-BD59-A6C34878D82A}">
                    <a16:rowId xmlns:a16="http://schemas.microsoft.com/office/drawing/2014/main" val="4243946471"/>
                  </a:ext>
                </a:extLst>
              </a:tr>
              <a:tr h="275629">
                <a:tc>
                  <a:txBody>
                    <a:bodyPr/>
                    <a:lstStyle/>
                    <a:p>
                      <a:r>
                        <a:rPr lang="de-DE" sz="1600" dirty="0"/>
                        <a:t>Intervention</a:t>
                      </a:r>
                      <a:endParaRPr lang="en-GB" sz="1600" dirty="0"/>
                    </a:p>
                  </a:txBody>
                  <a:tcPr/>
                </a:tc>
                <a:tc>
                  <a:txBody>
                    <a:bodyPr/>
                    <a:lstStyle/>
                    <a:p>
                      <a:r>
                        <a:rPr lang="de-DE" sz="1600" dirty="0"/>
                        <a:t>Skills development training</a:t>
                      </a:r>
                      <a:endParaRPr lang="en-GB" sz="1600" dirty="0"/>
                    </a:p>
                  </a:txBody>
                  <a:tcPr/>
                </a:tc>
                <a:extLst>
                  <a:ext uri="{0D108BD9-81ED-4DB2-BD59-A6C34878D82A}">
                    <a16:rowId xmlns:a16="http://schemas.microsoft.com/office/drawing/2014/main" val="3234413416"/>
                  </a:ext>
                </a:extLst>
              </a:tr>
              <a:tr h="275629">
                <a:tc>
                  <a:txBody>
                    <a:bodyPr/>
                    <a:lstStyle/>
                    <a:p>
                      <a:r>
                        <a:rPr lang="de-DE" sz="1600" dirty="0"/>
                        <a:t>Outcome category</a:t>
                      </a:r>
                      <a:endParaRPr lang="en-GB" sz="1600" dirty="0"/>
                    </a:p>
                  </a:txBody>
                  <a:tcPr/>
                </a:tc>
                <a:tc>
                  <a:txBody>
                    <a:bodyPr/>
                    <a:lstStyle/>
                    <a:p>
                      <a:r>
                        <a:rPr lang="de-DE" sz="1600" dirty="0"/>
                        <a:t>Probability of employment</a:t>
                      </a:r>
                      <a:endParaRPr lang="en-GB" sz="1600" dirty="0"/>
                    </a:p>
                  </a:txBody>
                  <a:tcPr/>
                </a:tc>
                <a:extLst>
                  <a:ext uri="{0D108BD9-81ED-4DB2-BD59-A6C34878D82A}">
                    <a16:rowId xmlns:a16="http://schemas.microsoft.com/office/drawing/2014/main" val="2565750810"/>
                  </a:ext>
                </a:extLst>
              </a:tr>
              <a:tr h="432771">
                <a:tc>
                  <a:txBody>
                    <a:bodyPr/>
                    <a:lstStyle/>
                    <a:p>
                      <a:r>
                        <a:rPr lang="de-DE" sz="1600" dirty="0"/>
                        <a:t>Sub-group</a:t>
                      </a:r>
                      <a:endParaRPr lang="en-GB" sz="1600" dirty="0"/>
                    </a:p>
                  </a:txBody>
                  <a:tcPr/>
                </a:tc>
                <a:tc>
                  <a:txBody>
                    <a:bodyPr/>
                    <a:lstStyle/>
                    <a:p>
                      <a:r>
                        <a:rPr lang="de-DE" sz="1600" dirty="0"/>
                        <a:t>Young women with higher levels of education</a:t>
                      </a:r>
                      <a:endParaRPr lang="en-GB" sz="1600" dirty="0"/>
                    </a:p>
                  </a:txBody>
                  <a:tcPr/>
                </a:tc>
                <a:extLst>
                  <a:ext uri="{0D108BD9-81ED-4DB2-BD59-A6C34878D82A}">
                    <a16:rowId xmlns:a16="http://schemas.microsoft.com/office/drawing/2014/main" val="1361667957"/>
                  </a:ext>
                </a:extLst>
              </a:tr>
              <a:tr h="275629">
                <a:tc>
                  <a:txBody>
                    <a:bodyPr/>
                    <a:lstStyle/>
                    <a:p>
                      <a:r>
                        <a:rPr lang="de-DE" sz="1600" dirty="0"/>
                        <a:t>.....</a:t>
                      </a:r>
                      <a:endParaRPr lang="en-GB" sz="1600" dirty="0"/>
                    </a:p>
                  </a:txBody>
                  <a:tcPr/>
                </a:tc>
                <a:tc>
                  <a:txBody>
                    <a:bodyPr/>
                    <a:lstStyle/>
                    <a:p>
                      <a:endParaRPr lang="en-GB" sz="1600" dirty="0"/>
                    </a:p>
                  </a:txBody>
                  <a:tcPr/>
                </a:tc>
                <a:extLst>
                  <a:ext uri="{0D108BD9-81ED-4DB2-BD59-A6C34878D82A}">
                    <a16:rowId xmlns:a16="http://schemas.microsoft.com/office/drawing/2014/main" val="2598363554"/>
                  </a:ext>
                </a:extLst>
              </a:tr>
            </a:tbl>
          </a:graphicData>
        </a:graphic>
      </p:graphicFrame>
      <p:sp>
        <p:nvSpPr>
          <p:cNvPr id="33" name="Arrow: Right 32">
            <a:extLst>
              <a:ext uri="{FF2B5EF4-FFF2-40B4-BE49-F238E27FC236}">
                <a16:creationId xmlns:a16="http://schemas.microsoft.com/office/drawing/2014/main" id="{A45A38AD-2B03-4ACE-A6DA-FD416866F6A5}"/>
              </a:ext>
            </a:extLst>
          </p:cNvPr>
          <p:cNvSpPr/>
          <p:nvPr/>
        </p:nvSpPr>
        <p:spPr>
          <a:xfrm>
            <a:off x="860179" y="5796497"/>
            <a:ext cx="534537" cy="37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58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538" y="1423195"/>
            <a:ext cx="11210924" cy="720000"/>
          </a:xfrm>
        </p:spPr>
        <p:txBody>
          <a:bodyPr anchor="t">
            <a:normAutofit/>
          </a:bodyPr>
          <a:lstStyle/>
          <a:p>
            <a:r>
              <a:rPr lang="en-GB" dirty="0"/>
              <a:t>Step 3: Analysis &amp; methods	</a:t>
            </a:r>
          </a:p>
        </p:txBody>
      </p:sp>
      <p:sp>
        <p:nvSpPr>
          <p:cNvPr id="11" name="Footer Placeholder 10"/>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28" name="Slide Number Placeholder 27"/>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12</a:t>
            </a:fld>
            <a:endParaRPr lang="en-GB"/>
          </a:p>
        </p:txBody>
      </p:sp>
      <p:sp>
        <p:nvSpPr>
          <p:cNvPr id="10" name="Date Placeholder 9"/>
          <p:cNvSpPr>
            <a:spLocks noGrp="1"/>
          </p:cNvSpPr>
          <p:nvPr>
            <p:ph type="dt" sz="half" idx="10"/>
          </p:nvPr>
        </p:nvSpPr>
        <p:spPr/>
        <p:txBody>
          <a:bodyPr/>
          <a:lstStyle/>
          <a:p>
            <a:pPr>
              <a:spcAft>
                <a:spcPts val="600"/>
              </a:spcAft>
            </a:pPr>
            <a:r>
              <a:rPr lang="en-GB"/>
              <a:t>Date: Monday / 01 / October / 2019</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A2D244-CA52-4C91-AE9D-1BE9CB3F9E48}"/>
                  </a:ext>
                </a:extLst>
              </p:cNvPr>
              <p:cNvSpPr txBox="1"/>
              <p:nvPr/>
            </p:nvSpPr>
            <p:spPr>
              <a:xfrm>
                <a:off x="695400" y="2155647"/>
                <a:ext cx="10466062" cy="166462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1" i="0" u="none" strike="noStrike" kern="1200" cap="none" spc="0" normalizeH="0" baseline="0" noProof="0" dirty="0">
                    <a:ln>
                      <a:noFill/>
                    </a:ln>
                    <a:solidFill>
                      <a:srgbClr val="230050"/>
                    </a:solidFill>
                    <a:effectLst/>
                    <a:uLnTx/>
                    <a:uFillTx/>
                    <a:latin typeface="Arial" panose="020B0604020202020204"/>
                    <a:ea typeface="+mn-ea"/>
                    <a:cs typeface="+mn-cs"/>
                  </a:rPr>
                  <a:t>To be able to compare impact estimate across intervention types and outcome categories</a:t>
                </a:r>
                <a:r>
                  <a:rPr kumimoji="0" lang="de-DE" sz="2000" i="0" u="none" strike="noStrike" kern="1200" cap="none" spc="0" normalizeH="0" baseline="0" noProof="0" dirty="0">
                    <a:ln>
                      <a:noFill/>
                    </a:ln>
                    <a:solidFill>
                      <a:srgbClr val="230050"/>
                    </a:solidFill>
                    <a:effectLst/>
                    <a:uLnTx/>
                    <a:uFillTx/>
                    <a:latin typeface="Arial" panose="020B0604020202020204"/>
                    <a:ea typeface="+mn-ea"/>
                    <a:cs typeface="+mn-cs"/>
                  </a:rPr>
                  <a:t> we compute the </a:t>
                </a:r>
                <a:r>
                  <a:rPr kumimoji="0" lang="de-DE" sz="2000" b="1" i="1" u="none" strike="noStrike" kern="1200" cap="none" spc="0" normalizeH="0" baseline="0" noProof="0" dirty="0">
                    <a:ln>
                      <a:noFill/>
                    </a:ln>
                    <a:solidFill>
                      <a:srgbClr val="230050"/>
                    </a:solidFill>
                    <a:effectLst/>
                    <a:uLnTx/>
                    <a:uFillTx/>
                    <a:latin typeface="Arial" panose="020B0604020202020204"/>
                    <a:ea typeface="+mn-ea"/>
                    <a:cs typeface="+mn-cs"/>
                  </a:rPr>
                  <a:t>standardised mean difference* (SMD):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1" i="1" dirty="0">
                  <a:solidFill>
                    <a:srgbClr val="230050"/>
                  </a:solidFill>
                  <a:latin typeface="Arial" panose="020B0604020202020204"/>
                  <a:cs typeface="+mn-cs"/>
                </a:endParaRPr>
              </a:p>
              <a:p>
                <a:pPr marR="0" lvl="0" algn="ctr" defTabSz="9144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de-DE" sz="1800" b="0" i="1" smtClean="0">
                          <a:effectLst/>
                          <a:latin typeface="Cambria Math" panose="02040503050406030204" pitchFamily="18" charset="0"/>
                          <a:ea typeface="Times New Roman" panose="02020603050405020304" pitchFamily="18" charset="0"/>
                          <a:cs typeface="Times New Roman" panose="02020603050405020304" pitchFamily="18" charset="0"/>
                        </a:rPr>
                        <m:t>𝑆𝑀𝐷</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000" i="1">
                              <a:effectLst/>
                              <a:latin typeface="Cambria Math" panose="02040503050406030204" pitchFamily="18" charset="0"/>
                            </a:rPr>
                          </m:ctrlPr>
                        </m:fPr>
                        <m:num>
                          <m:sSub>
                            <m:sSubPr>
                              <m:ctrlPr>
                                <a:rPr lang="en-GB" sz="2000" i="1">
                                  <a:effectLst/>
                                  <a:latin typeface="Cambria Math" panose="02040503050406030204" pitchFamily="18" charset="0"/>
                                </a:rPr>
                              </m:ctrlPr>
                            </m:sSubPr>
                            <m:e>
                              <m:acc>
                                <m:accPr>
                                  <m:chr m:val="̅"/>
                                  <m:ctrlPr>
                                    <a:rPr lang="en-GB" sz="2000"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𝑌</m:t>
                                  </m:r>
                                </m:e>
                              </m:acc>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2000" i="1">
                                  <a:effectLst/>
                                  <a:latin typeface="Cambria Math" panose="02040503050406030204" pitchFamily="18" charset="0"/>
                                </a:rPr>
                              </m:ctrlPr>
                            </m:sSubPr>
                            <m:e>
                              <m:acc>
                                <m:accPr>
                                  <m:chr m:val="̅"/>
                                  <m:ctrlPr>
                                    <a:rPr lang="en-GB" sz="2000"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𝑌</m:t>
                                  </m:r>
                                </m:e>
                              </m:acc>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sSub>
                            <m:sSubPr>
                              <m:ctrlPr>
                                <a:rPr lang="en-GB" sz="20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den>
                      </m:f>
                    </m:oMath>
                  </m:oMathPara>
                </a14:m>
                <a:endPar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endParaRPr>
              </a:p>
            </p:txBody>
          </p:sp>
        </mc:Choice>
        <mc:Fallback xmlns="">
          <p:sp>
            <p:nvSpPr>
              <p:cNvPr id="8" name="TextBox 7">
                <a:extLst>
                  <a:ext uri="{FF2B5EF4-FFF2-40B4-BE49-F238E27FC236}">
                    <a16:creationId xmlns:a16="http://schemas.microsoft.com/office/drawing/2014/main" id="{83A2D244-CA52-4C91-AE9D-1BE9CB3F9E48}"/>
                  </a:ext>
                </a:extLst>
              </p:cNvPr>
              <p:cNvSpPr txBox="1">
                <a:spLocks noRot="1" noChangeAspect="1" noMove="1" noResize="1" noEditPoints="1" noAdjustHandles="1" noChangeArrowheads="1" noChangeShapeType="1" noTextEdit="1"/>
              </p:cNvSpPr>
              <p:nvPr/>
            </p:nvSpPr>
            <p:spPr>
              <a:xfrm>
                <a:off x="695400" y="2155647"/>
                <a:ext cx="10466062" cy="1664623"/>
              </a:xfrm>
              <a:prstGeom prst="rect">
                <a:avLst/>
              </a:prstGeom>
              <a:blipFill>
                <a:blip r:embed="rId3"/>
                <a:stretch>
                  <a:fillRect l="-524" t="-183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685D6C1D-5E9D-41F2-A6C0-64F1970D2B59}"/>
              </a:ext>
            </a:extLst>
          </p:cNvPr>
          <p:cNvSpPr txBox="1"/>
          <p:nvPr/>
        </p:nvSpPr>
        <p:spPr>
          <a:xfrm>
            <a:off x="6600056" y="6091081"/>
            <a:ext cx="5353494" cy="246221"/>
          </a:xfrm>
          <a:prstGeom prst="rect">
            <a:avLst/>
          </a:prstGeom>
          <a:noFill/>
        </p:spPr>
        <p:txBody>
          <a:bodyPr wrap="square" rtlCol="0">
            <a:spAutoFit/>
          </a:bodyPr>
          <a:lstStyle/>
          <a:p>
            <a:r>
              <a:rPr lang="de-DE" sz="1000" dirty="0"/>
              <a:t>*: simplified, a correction term is used to account for small sample biases (not shown here)</a:t>
            </a:r>
            <a:endParaRPr lang="en-GB" sz="10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1F3504-E662-411B-86A0-800DED1D36B9}"/>
                  </a:ext>
                </a:extLst>
              </p:cNvPr>
              <p:cNvSpPr txBox="1"/>
              <p:nvPr/>
            </p:nvSpPr>
            <p:spPr>
              <a:xfrm>
                <a:off x="695400" y="3882494"/>
                <a:ext cx="10466062" cy="1775743"/>
              </a:xfrm>
              <a:prstGeom prst="rect">
                <a:avLst/>
              </a:prstGeom>
              <a:noFill/>
            </p:spPr>
            <p:txBody>
              <a:bodyPr wrap="square" lIns="91440" tIns="45720" rIns="91440" bIns="45720" rtlCol="0" anchor="t">
                <a:spAutoFit/>
              </a:bodyPr>
              <a:lstStyle/>
              <a:p>
                <a:pPr marL="285750" lvl="0" indent="-285750" fontAlgn="auto">
                  <a:spcBef>
                    <a:spcPts val="0"/>
                  </a:spcBef>
                  <a:spcAft>
                    <a:spcPts val="0"/>
                  </a:spcAft>
                  <a:buFont typeface="Arial" panose="020B0604020202020204" pitchFamily="34" charset="0"/>
                  <a:buChar char="•"/>
                </a:pPr>
                <a:r>
                  <a:rPr kumimoji="0" lang="de-DE" sz="2000" b="1" i="0" u="none" strike="noStrike" kern="1200" cap="none" spc="0" normalizeH="0" baseline="0" noProof="0" dirty="0">
                    <a:ln>
                      <a:noFill/>
                    </a:ln>
                    <a:solidFill>
                      <a:srgbClr val="230050"/>
                    </a:solidFill>
                    <a:effectLst/>
                    <a:uLnTx/>
                    <a:uFillTx/>
                    <a:latin typeface="Arial" panose="020B0604020202020204"/>
                    <a:ea typeface="+mn-ea"/>
                    <a:cs typeface="+mn-cs"/>
                  </a:rPr>
                  <a:t>Where </a:t>
                </a:r>
                <a14:m>
                  <m:oMath xmlns:m="http://schemas.openxmlformats.org/officeDocument/2006/math">
                    <m:sSub>
                      <m:sSubPr>
                        <m:ctrlPr>
                          <a:rPr lang="en-GB" sz="2400" i="1" smtClean="0">
                            <a:effectLst/>
                            <a:latin typeface="Cambria Math" panose="02040503050406030204" pitchFamily="18" charset="0"/>
                          </a:rPr>
                        </m:ctrlPr>
                      </m:sSubPr>
                      <m:e>
                        <m:acc>
                          <m:accPr>
                            <m:chr m:val="̅"/>
                            <m:ctrlPr>
                              <a:rPr lang="en-GB" sz="2400" i="1">
                                <a:effectLst/>
                                <a:latin typeface="Cambria Math" panose="02040503050406030204" pitchFamily="18" charset="0"/>
                              </a:rPr>
                            </m:ctrlPr>
                          </m:acc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𝑌</m:t>
                            </m:r>
                          </m:e>
                        </m:acc>
                      </m:e>
                      <m:sub>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rPr>
                  <a:t> is the average in the treatment group and</a:t>
                </a:r>
                <a:r>
                  <a:rPr lang="en-GB" sz="2400" dirty="0"/>
                  <a:t> </a:t>
                </a:r>
                <a14:m>
                  <m:oMath xmlns:m="http://schemas.openxmlformats.org/officeDocument/2006/math">
                    <m:sSub>
                      <m:sSubPr>
                        <m:ctrlPr>
                          <a:rPr lang="en-GB"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GB" sz="2000" i="1">
                                <a:latin typeface="Cambria Math" panose="02040503050406030204" pitchFamily="18" charset="0"/>
                                <a:ea typeface="Times New Roman" panose="02020603050405020304" pitchFamily="18" charset="0"/>
                                <a:cs typeface="Times New Roman" panose="02020603050405020304" pitchFamily="18" charset="0"/>
                              </a:rPr>
                              <m:t>𝑌</m:t>
                            </m:r>
                          </m:e>
                        </m:acc>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rPr>
                  <a:t> the average in the control group (post-treatment).</a:t>
                </a:r>
                <a:r>
                  <a:rPr kumimoji="0" lang="en-GB" sz="2000" b="0" i="0" u="none" strike="noStrike" kern="1200" cap="none" spc="0" normalizeH="0" noProof="0" dirty="0">
                    <a:ln>
                      <a:noFill/>
                    </a:ln>
                    <a:solidFill>
                      <a:srgbClr val="230050"/>
                    </a:solidFill>
                    <a:effectLst/>
                    <a:uLnTx/>
                    <a:uFillTx/>
                    <a:latin typeface="Arial" panose="020B0604020202020204"/>
                    <a:ea typeface="+mn-ea"/>
                    <a:cs typeface="Arial"/>
                  </a:rPr>
                  <a:t> </a:t>
                </a:r>
                <a14:m>
                  <m:oMath xmlns:m="http://schemas.openxmlformats.org/officeDocument/2006/math">
                    <m:sSub>
                      <m:sSubPr>
                        <m:ctrlPr>
                          <a:rPr lang="en-GB" sz="2400" i="1">
                            <a:latin typeface="Cambria Math" panose="02040503050406030204" pitchFamily="18" charset="0"/>
                          </a:rPr>
                        </m:ctrlPr>
                      </m:sSubPr>
                      <m:e>
                        <m:r>
                          <a:rPr lang="en-GB" sz="2000" i="1">
                            <a:latin typeface="Cambria Math" panose="02040503050406030204" pitchFamily="18" charset="0"/>
                            <a:ea typeface="Times New Roman" panose="02020603050405020304" pitchFamily="18" charset="0"/>
                            <a:cs typeface="Times New Roman" panose="02020603050405020304" pitchFamily="18" charset="0"/>
                          </a:rPr>
                          <m:t>𝑆</m:t>
                        </m:r>
                      </m:e>
                      <m:sub>
                        <m:r>
                          <a:rPr lang="en-GB" sz="2000" i="1">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rPr>
                  <a:t> is</a:t>
                </a:r>
                <a:r>
                  <a:rPr kumimoji="0" lang="en-GB" sz="2000" b="0" i="0" u="none" strike="noStrike" kern="1200" cap="none" spc="0" normalizeH="0" noProof="0" dirty="0">
                    <a:ln>
                      <a:noFill/>
                    </a:ln>
                    <a:solidFill>
                      <a:srgbClr val="230050"/>
                    </a:solidFill>
                    <a:effectLst/>
                    <a:uLnTx/>
                    <a:uFillTx/>
                    <a:latin typeface="Arial" panose="020B0604020202020204"/>
                    <a:ea typeface="+mn-ea"/>
                    <a:cs typeface="Arial"/>
                  </a:rPr>
                  <a:t> the pooled standard deviation of the outcome after treatment</a:t>
                </a:r>
              </a:p>
              <a:p>
                <a:pPr marL="285750" lvl="0" indent="-285750" fontAlgn="auto">
                  <a:spcBef>
                    <a:spcPts val="0"/>
                  </a:spcBef>
                  <a:spcAft>
                    <a:spcPts val="0"/>
                  </a:spcAft>
                  <a:buFont typeface="Arial" panose="020B0604020202020204" pitchFamily="34" charset="0"/>
                  <a:buChar char="•"/>
                </a:pPr>
                <a:endParaRPr lang="en-GB" sz="2000" baseline="0" dirty="0">
                  <a:solidFill>
                    <a:srgbClr val="230050"/>
                  </a:solidFill>
                  <a:latin typeface="Arial" panose="020B0604020202020204"/>
                  <a:cs typeface="Arial"/>
                </a:endParaRPr>
              </a:p>
              <a:p>
                <a:pPr marL="285750" lvl="0" indent="-285750" fontAlgn="auto">
                  <a:spcBef>
                    <a:spcPts val="0"/>
                  </a:spcBef>
                  <a:spcAft>
                    <a:spcPts val="0"/>
                  </a:spcAft>
                  <a:buFont typeface="Arial" panose="020B0604020202020204" pitchFamily="34" charset="0"/>
                  <a:buChar char="•"/>
                </a:pPr>
                <a:r>
                  <a:rPr kumimoji="0" lang="en-GB" sz="2000" b="1" i="0" u="none" strike="noStrike" kern="1200" cap="none" spc="0" normalizeH="0" noProof="0" dirty="0">
                    <a:ln>
                      <a:noFill/>
                    </a:ln>
                    <a:solidFill>
                      <a:srgbClr val="230050"/>
                    </a:solidFill>
                    <a:effectLst/>
                    <a:uLnTx/>
                    <a:uFillTx/>
                    <a:latin typeface="Arial" panose="020B0604020202020204"/>
                    <a:ea typeface="+mn-ea"/>
                    <a:cs typeface="Arial"/>
                  </a:rPr>
                  <a:t>SMDs</a:t>
                </a:r>
                <a:r>
                  <a:rPr kumimoji="0" lang="en-GB" sz="2000" b="0" i="0" u="none" strike="noStrike" kern="1200" cap="none" spc="0" normalizeH="0" noProof="0" dirty="0">
                    <a:ln>
                      <a:noFill/>
                    </a:ln>
                    <a:solidFill>
                      <a:srgbClr val="230050"/>
                    </a:solidFill>
                    <a:effectLst/>
                    <a:uLnTx/>
                    <a:uFillTx/>
                    <a:latin typeface="Arial" panose="020B0604020202020204"/>
                    <a:ea typeface="+mn-ea"/>
                    <a:cs typeface="Arial"/>
                  </a:rPr>
                  <a:t> capture the relative magnitude of treatment effects in a dimensionless way making them comparable across outcomes and studies.</a:t>
                </a:r>
                <a:endPar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endParaRPr>
              </a:p>
            </p:txBody>
          </p:sp>
        </mc:Choice>
        <mc:Fallback xmlns="">
          <p:sp>
            <p:nvSpPr>
              <p:cNvPr id="12" name="TextBox 11">
                <a:extLst>
                  <a:ext uri="{FF2B5EF4-FFF2-40B4-BE49-F238E27FC236}">
                    <a16:creationId xmlns:a16="http://schemas.microsoft.com/office/drawing/2014/main" id="{B41F3504-E662-411B-86A0-800DED1D36B9}"/>
                  </a:ext>
                </a:extLst>
              </p:cNvPr>
              <p:cNvSpPr txBox="1">
                <a:spLocks noRot="1" noChangeAspect="1" noMove="1" noResize="1" noEditPoints="1" noAdjustHandles="1" noChangeArrowheads="1" noChangeShapeType="1" noTextEdit="1"/>
              </p:cNvSpPr>
              <p:nvPr/>
            </p:nvSpPr>
            <p:spPr>
              <a:xfrm>
                <a:off x="695400" y="3882494"/>
                <a:ext cx="10466062" cy="1775743"/>
              </a:xfrm>
              <a:prstGeom prst="rect">
                <a:avLst/>
              </a:prstGeom>
              <a:blipFill>
                <a:blip r:embed="rId4"/>
                <a:stretch>
                  <a:fillRect l="-524" r="-1223" b="-5498"/>
                </a:stretch>
              </a:blipFill>
            </p:spPr>
            <p:txBody>
              <a:bodyPr/>
              <a:lstStyle/>
              <a:p>
                <a:r>
                  <a:rPr lang="en-GB">
                    <a:noFill/>
                  </a:rPr>
                  <a:t> </a:t>
                </a:r>
              </a:p>
            </p:txBody>
          </p:sp>
        </mc:Fallback>
      </mc:AlternateContent>
    </p:spTree>
    <p:extLst>
      <p:ext uri="{BB962C8B-B14F-4D97-AF65-F5344CB8AC3E}">
        <p14:creationId xmlns:p14="http://schemas.microsoft.com/office/powerpoint/2010/main" val="239829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5DB843B1-0FD6-4737-BCCF-F83B3021F078}"/>
              </a:ext>
            </a:extLst>
          </p:cNvPr>
          <p:cNvPicPr>
            <a:picLocks noChangeAspect="1"/>
          </p:cNvPicPr>
          <p:nvPr/>
        </p:nvPicPr>
        <p:blipFill rotWithShape="1">
          <a:blip r:embed="rId2">
            <a:extLst>
              <a:ext uri="{28A0092B-C50C-407E-A947-70E740481C1C}">
                <a14:useLocalDpi xmlns:a14="http://schemas.microsoft.com/office/drawing/2010/main" val="0"/>
              </a:ext>
            </a:extLst>
          </a:blip>
          <a:srcRect r="10516"/>
          <a:stretch/>
        </p:blipFill>
        <p:spPr>
          <a:xfrm>
            <a:off x="185738" y="1628800"/>
            <a:ext cx="11175616" cy="4824536"/>
          </a:xfrm>
          <a:prstGeom prst="rect">
            <a:avLst/>
          </a:prstGeom>
        </p:spPr>
      </p:pic>
      <p:sp>
        <p:nvSpPr>
          <p:cNvPr id="3" name="Footer Placeholder 2">
            <a:extLst>
              <a:ext uri="{FF2B5EF4-FFF2-40B4-BE49-F238E27FC236}">
                <a16:creationId xmlns:a16="http://schemas.microsoft.com/office/drawing/2014/main" id="{B92F330C-0196-4C69-BE38-5445BCE9FEF9}"/>
              </a:ext>
            </a:extLst>
          </p:cNvPr>
          <p:cNvSpPr>
            <a:spLocks noGrp="1"/>
          </p:cNvSpPr>
          <p:nvPr>
            <p:ph type="ftr" sz="quarter" idx="11"/>
          </p:nvPr>
        </p:nvSpPr>
        <p:spPr/>
        <p:txBody>
          <a:bodyPr anchor="t">
            <a:normAutofit/>
          </a:bodyPr>
          <a:lstStyle/>
          <a:p>
            <a:pPr>
              <a:spcAft>
                <a:spcPts val="600"/>
              </a:spcAft>
            </a:pPr>
            <a:r>
              <a:rPr lang="en-GB"/>
              <a:t>Advancing social justice, promoting decent work</a:t>
            </a:r>
          </a:p>
        </p:txBody>
      </p:sp>
      <p:sp>
        <p:nvSpPr>
          <p:cNvPr id="4" name="Slide Number Placeholder 3">
            <a:extLst>
              <a:ext uri="{FF2B5EF4-FFF2-40B4-BE49-F238E27FC236}">
                <a16:creationId xmlns:a16="http://schemas.microsoft.com/office/drawing/2014/main" id="{A2DBF428-F520-4D70-BD4F-29CEE50AB03F}"/>
              </a:ext>
            </a:extLst>
          </p:cNvPr>
          <p:cNvSpPr>
            <a:spLocks noGrp="1"/>
          </p:cNvSpPr>
          <p:nvPr>
            <p:ph type="sldNum" sz="quarter" idx="12"/>
          </p:nvPr>
        </p:nvSpPr>
        <p:spPr/>
        <p:txBody>
          <a:bodyPr anchor="t">
            <a:normAutofit/>
          </a:bodyPr>
          <a:lstStyle/>
          <a:p>
            <a:pPr>
              <a:spcAft>
                <a:spcPts val="600"/>
              </a:spcAft>
            </a:pPr>
            <a:fld id="{856227C0-AD57-4F9B-BAE3-EEFB0D0EE427}" type="slidenum">
              <a:rPr lang="en-GB" smtClean="0"/>
              <a:pPr>
                <a:spcAft>
                  <a:spcPts val="600"/>
                </a:spcAft>
              </a:pPr>
              <a:t>13</a:t>
            </a:fld>
            <a:endParaRPr lang="en-GB"/>
          </a:p>
        </p:txBody>
      </p:sp>
      <p:sp>
        <p:nvSpPr>
          <p:cNvPr id="5" name="Title 4">
            <a:extLst>
              <a:ext uri="{FF2B5EF4-FFF2-40B4-BE49-F238E27FC236}">
                <a16:creationId xmlns:a16="http://schemas.microsoft.com/office/drawing/2014/main" id="{477E1344-8BBB-4B21-8690-8535FD67C836}"/>
              </a:ext>
            </a:extLst>
          </p:cNvPr>
          <p:cNvSpPr>
            <a:spLocks noGrp="1"/>
          </p:cNvSpPr>
          <p:nvPr>
            <p:ph type="ctrTitle"/>
          </p:nvPr>
        </p:nvSpPr>
        <p:spPr>
          <a:xfrm>
            <a:off x="330709" y="1193430"/>
            <a:ext cx="10885673" cy="608525"/>
          </a:xfrm>
        </p:spPr>
        <p:txBody>
          <a:bodyPr anchor="t">
            <a:normAutofit/>
          </a:bodyPr>
          <a:lstStyle/>
          <a:p>
            <a:r>
              <a:rPr lang="en-GB" sz="3200" dirty="0">
                <a:ea typeface="+mj-lt"/>
                <a:cs typeface="+mj-lt"/>
              </a:rPr>
              <a:t>Geographic coverage </a:t>
            </a:r>
            <a:r>
              <a:rPr lang="en-GB" sz="3200" dirty="0"/>
              <a:t>(</a:t>
            </a:r>
            <a:r>
              <a:rPr lang="en-GB" sz="3200" dirty="0" err="1"/>
              <a:t>prel</a:t>
            </a:r>
            <a:r>
              <a:rPr lang="en-GB" sz="3200" dirty="0"/>
              <a:t>.)</a:t>
            </a:r>
            <a:endParaRPr lang="en-GB" sz="3200" dirty="0">
              <a:highlight>
                <a:srgbClr val="FFFF00"/>
              </a:highlight>
              <a:cs typeface="Arial"/>
            </a:endParaRPr>
          </a:p>
        </p:txBody>
      </p:sp>
    </p:spTree>
    <p:extLst>
      <p:ext uri="{BB962C8B-B14F-4D97-AF65-F5344CB8AC3E}">
        <p14:creationId xmlns:p14="http://schemas.microsoft.com/office/powerpoint/2010/main" val="416709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B3FC-6EF8-41B0-93F7-88841AD7C441}"/>
              </a:ext>
            </a:extLst>
          </p:cNvPr>
          <p:cNvSpPr>
            <a:spLocks noGrp="1"/>
          </p:cNvSpPr>
          <p:nvPr>
            <p:ph type="title"/>
          </p:nvPr>
        </p:nvSpPr>
        <p:spPr/>
        <p:txBody>
          <a:bodyPr/>
          <a:lstStyle/>
          <a:p>
            <a:r>
              <a:rPr lang="en-US" dirty="0"/>
              <a:t>Results from 2017 systematic review</a:t>
            </a:r>
            <a:endParaRPr lang="en-GB" dirty="0"/>
          </a:p>
        </p:txBody>
      </p:sp>
      <p:sp>
        <p:nvSpPr>
          <p:cNvPr id="3" name="Text Placeholder 2">
            <a:extLst>
              <a:ext uri="{FF2B5EF4-FFF2-40B4-BE49-F238E27FC236}">
                <a16:creationId xmlns:a16="http://schemas.microsoft.com/office/drawing/2014/main" id="{8E5C94DE-BC45-4EFC-BF2F-7733B470B312}"/>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477FC981-27C3-407B-9315-68F0BBB8233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0361172C-93B8-4809-8FD6-E8817B41F8A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225D4ACB-9D43-499A-9BDC-230810DDFDD1}"/>
              </a:ext>
            </a:extLst>
          </p:cNvPr>
          <p:cNvSpPr>
            <a:spLocks noGrp="1"/>
          </p:cNvSpPr>
          <p:nvPr>
            <p:ph type="sldNum" sz="quarter" idx="12"/>
          </p:nvPr>
        </p:nvSpPr>
        <p:spPr/>
        <p:txBody>
          <a:bodyPr/>
          <a:lstStyle/>
          <a:p>
            <a:fld id="{856227C0-AD57-4F9B-BAE3-EEFB0D0EE427}" type="slidenum">
              <a:rPr lang="en-GB" smtClean="0"/>
              <a:pPr/>
              <a:t>14</a:t>
            </a:fld>
            <a:endParaRPr lang="en-GB"/>
          </a:p>
        </p:txBody>
      </p:sp>
    </p:spTree>
    <p:extLst>
      <p:ext uri="{BB962C8B-B14F-4D97-AF65-F5344CB8AC3E}">
        <p14:creationId xmlns:p14="http://schemas.microsoft.com/office/powerpoint/2010/main" val="10922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8"/>
          <p:cNvGraphicFramePr>
            <a:graphicFrameLocks noChangeAspect="1"/>
          </p:cNvGraphicFramePr>
          <p:nvPr>
            <p:extLst>
              <p:ext uri="{D42A27DB-BD31-4B8C-83A1-F6EECF244321}">
                <p14:modId xmlns:p14="http://schemas.microsoft.com/office/powerpoint/2010/main" val="1090785042"/>
              </p:ext>
            </p:extLst>
          </p:nvPr>
        </p:nvGraphicFramePr>
        <p:xfrm>
          <a:off x="1847528" y="848110"/>
          <a:ext cx="8604250" cy="5317194"/>
        </p:xfrm>
        <a:graphic>
          <a:graphicData uri="http://schemas.openxmlformats.org/presentationml/2006/ole">
            <mc:AlternateContent xmlns:mc="http://schemas.openxmlformats.org/markup-compatibility/2006">
              <mc:Choice xmlns:v="urn:schemas-microsoft-com:vml" Requires="v">
                <p:oleObj name="Arbeitsblatt" r:id="rId3" imgW="5857943" imgH="3619590" progId="Excel.Sheet.12">
                  <p:embed/>
                </p:oleObj>
              </mc:Choice>
              <mc:Fallback>
                <p:oleObj name="Arbeitsblatt" r:id="rId3" imgW="5857943" imgH="3619590" progId="Excel.Sheet.12">
                  <p:embed/>
                  <p:pic>
                    <p:nvPicPr>
                      <p:cNvPr id="13" name="Object 8"/>
                      <p:cNvPicPr>
                        <a:picLocks noChangeAspect="1" noChangeArrowheads="1"/>
                      </p:cNvPicPr>
                      <p:nvPr/>
                    </p:nvPicPr>
                    <p:blipFill>
                      <a:blip r:embed="rId4"/>
                      <a:srcRect/>
                      <a:stretch>
                        <a:fillRect/>
                      </a:stretch>
                    </p:blipFill>
                    <p:spPr bwMode="auto">
                      <a:xfrm>
                        <a:off x="1847528" y="848110"/>
                        <a:ext cx="8604250" cy="5317194"/>
                      </a:xfrm>
                      <a:prstGeom prst="rect">
                        <a:avLst/>
                      </a:prstGeom>
                      <a:noFill/>
                      <a:ln>
                        <a:noFill/>
                      </a:ln>
                    </p:spPr>
                  </p:pic>
                </p:oleObj>
              </mc:Fallback>
            </mc:AlternateContent>
          </a:graphicData>
        </a:graphic>
      </p:graphicFrame>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15</a:t>
            </a:fld>
            <a:endParaRPr lang="de-DE" dirty="0"/>
          </a:p>
        </p:txBody>
      </p:sp>
      <p:sp>
        <p:nvSpPr>
          <p:cNvPr id="16" name="Titel 1"/>
          <p:cNvSpPr txBox="1">
            <a:spLocks/>
          </p:cNvSpPr>
          <p:nvPr/>
        </p:nvSpPr>
        <p:spPr>
          <a:xfrm>
            <a:off x="1992000" y="381001"/>
            <a:ext cx="8229600" cy="792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fontAlgn="auto">
              <a:spcAft>
                <a:spcPts val="0"/>
              </a:spcAft>
            </a:pPr>
            <a:r>
              <a:rPr lang="en-US" dirty="0"/>
              <a:t>Study Characteristics</a:t>
            </a:r>
          </a:p>
          <a:p>
            <a:pPr fontAlgn="auto">
              <a:spcAft>
                <a:spcPts val="0"/>
              </a:spcAft>
            </a:pPr>
            <a:endParaRPr lang="en-US" dirty="0"/>
          </a:p>
        </p:txBody>
      </p:sp>
      <p:sp>
        <p:nvSpPr>
          <p:cNvPr id="12" name="Rechteck 11"/>
          <p:cNvSpPr/>
          <p:nvPr/>
        </p:nvSpPr>
        <p:spPr>
          <a:xfrm>
            <a:off x="5735960" y="908720"/>
            <a:ext cx="4932040"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1761590" y="2780928"/>
            <a:ext cx="3816424" cy="2808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p:cNvSpPr>
            <a:spLocks noGrp="1"/>
          </p:cNvSpPr>
          <p:nvPr>
            <p:ph type="dt" sz="half" idx="10"/>
          </p:nvPr>
        </p:nvSpPr>
        <p:spPr>
          <a:xfrm>
            <a:off x="1981200" y="6356351"/>
            <a:ext cx="2133600" cy="365125"/>
          </a:xfrm>
        </p:spPr>
        <p:txBody>
          <a:bodyPr/>
          <a:lstStyle/>
          <a:p>
            <a:pPr>
              <a:defRPr/>
            </a:pPr>
            <a:r>
              <a:rPr lang="de-DE" dirty="0"/>
              <a:t>22 </a:t>
            </a:r>
            <a:r>
              <a:rPr lang="en-US" noProof="0" dirty="0"/>
              <a:t>October</a:t>
            </a:r>
            <a:r>
              <a:rPr lang="de-DE" dirty="0"/>
              <a:t> 2015</a:t>
            </a:r>
          </a:p>
        </p:txBody>
      </p:sp>
      <p:sp>
        <p:nvSpPr>
          <p:cNvPr id="15" name="Footer Placeholder 4"/>
          <p:cNvSpPr>
            <a:spLocks noGrp="1"/>
          </p:cNvSpPr>
          <p:nvPr>
            <p:ph type="ftr" sz="quarter" idx="11"/>
          </p:nvPr>
        </p:nvSpPr>
        <p:spPr>
          <a:xfrm>
            <a:off x="4511824" y="6356351"/>
            <a:ext cx="3168352" cy="365125"/>
          </a:xfrm>
        </p:spPr>
        <p:txBody>
          <a:bodyPr/>
          <a:lstStyle/>
          <a:p>
            <a:pPr>
              <a:defRPr/>
            </a:pPr>
            <a:r>
              <a:rPr lang="en-US" dirty="0"/>
              <a:t>SR Youth Employment Interventions</a:t>
            </a:r>
          </a:p>
        </p:txBody>
      </p:sp>
    </p:spTree>
    <p:extLst>
      <p:ext uri="{BB962C8B-B14F-4D97-AF65-F5344CB8AC3E}">
        <p14:creationId xmlns:p14="http://schemas.microsoft.com/office/powerpoint/2010/main" val="13783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8"/>
          <p:cNvGraphicFramePr>
            <a:graphicFrameLocks noChangeAspect="1"/>
          </p:cNvGraphicFramePr>
          <p:nvPr/>
        </p:nvGraphicFramePr>
        <p:xfrm>
          <a:off x="1847528" y="848110"/>
          <a:ext cx="8604250" cy="5317194"/>
        </p:xfrm>
        <a:graphic>
          <a:graphicData uri="http://schemas.openxmlformats.org/presentationml/2006/ole">
            <mc:AlternateContent xmlns:mc="http://schemas.openxmlformats.org/markup-compatibility/2006">
              <mc:Choice xmlns:v="urn:schemas-microsoft-com:vml" Requires="v">
                <p:oleObj name="Arbeitsblatt" r:id="rId3" imgW="5857943" imgH="3619590" progId="Excel.Sheet.12">
                  <p:embed/>
                </p:oleObj>
              </mc:Choice>
              <mc:Fallback>
                <p:oleObj name="Arbeitsblatt" r:id="rId3" imgW="5857943" imgH="3619590" progId="Excel.Sheet.12">
                  <p:embed/>
                  <p:pic>
                    <p:nvPicPr>
                      <p:cNvPr id="7" name="Object 8"/>
                      <p:cNvPicPr>
                        <a:picLocks noChangeAspect="1" noChangeArrowheads="1"/>
                      </p:cNvPicPr>
                      <p:nvPr/>
                    </p:nvPicPr>
                    <p:blipFill>
                      <a:blip r:embed="rId4"/>
                      <a:srcRect/>
                      <a:stretch>
                        <a:fillRect/>
                      </a:stretch>
                    </p:blipFill>
                    <p:spPr bwMode="auto">
                      <a:xfrm>
                        <a:off x="1847528" y="848110"/>
                        <a:ext cx="8604250" cy="5317194"/>
                      </a:xfrm>
                      <a:prstGeom prst="rect">
                        <a:avLst/>
                      </a:prstGeom>
                      <a:noFill/>
                      <a:ln>
                        <a:noFill/>
                      </a:ln>
                    </p:spPr>
                  </p:pic>
                </p:oleObj>
              </mc:Fallback>
            </mc:AlternateContent>
          </a:graphicData>
        </a:graphic>
      </p:graphicFrame>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16</a:t>
            </a:fld>
            <a:endParaRPr lang="de-DE" dirty="0"/>
          </a:p>
        </p:txBody>
      </p:sp>
      <p:sp>
        <p:nvSpPr>
          <p:cNvPr id="16" name="Titel 1"/>
          <p:cNvSpPr txBox="1">
            <a:spLocks/>
          </p:cNvSpPr>
          <p:nvPr/>
        </p:nvSpPr>
        <p:spPr>
          <a:xfrm>
            <a:off x="1992000" y="381001"/>
            <a:ext cx="8229600" cy="792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pPr fontAlgn="auto">
              <a:spcAft>
                <a:spcPts val="0"/>
              </a:spcAft>
            </a:pPr>
            <a:r>
              <a:rPr lang="en-US" dirty="0"/>
              <a:t>Study Characteristics</a:t>
            </a:r>
          </a:p>
          <a:p>
            <a:pPr fontAlgn="auto">
              <a:spcAft>
                <a:spcPts val="0"/>
              </a:spcAft>
            </a:pPr>
            <a:endParaRPr lang="en-US" dirty="0"/>
          </a:p>
        </p:txBody>
      </p:sp>
      <p:sp>
        <p:nvSpPr>
          <p:cNvPr id="9" name="Rechteck 8"/>
          <p:cNvSpPr/>
          <p:nvPr/>
        </p:nvSpPr>
        <p:spPr>
          <a:xfrm>
            <a:off x="6023993" y="1124744"/>
            <a:ext cx="4464495" cy="2880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1981200" y="6356351"/>
            <a:ext cx="2133600" cy="365125"/>
          </a:xfrm>
        </p:spPr>
        <p:txBody>
          <a:bodyPr/>
          <a:lstStyle/>
          <a:p>
            <a:pPr>
              <a:defRPr/>
            </a:pPr>
            <a:r>
              <a:rPr lang="de-DE" dirty="0"/>
              <a:t>22 </a:t>
            </a:r>
            <a:r>
              <a:rPr lang="en-US" noProof="0" dirty="0"/>
              <a:t>October</a:t>
            </a:r>
            <a:r>
              <a:rPr lang="de-DE" dirty="0"/>
              <a:t> 2015</a:t>
            </a:r>
          </a:p>
        </p:txBody>
      </p:sp>
      <p:sp>
        <p:nvSpPr>
          <p:cNvPr id="12" name="Footer Placeholder 4"/>
          <p:cNvSpPr>
            <a:spLocks noGrp="1"/>
          </p:cNvSpPr>
          <p:nvPr>
            <p:ph type="ftr" sz="quarter" idx="11"/>
          </p:nvPr>
        </p:nvSpPr>
        <p:spPr>
          <a:xfrm>
            <a:off x="4511824" y="6356351"/>
            <a:ext cx="3168352" cy="365125"/>
          </a:xfrm>
        </p:spPr>
        <p:txBody>
          <a:bodyPr/>
          <a:lstStyle/>
          <a:p>
            <a:pPr>
              <a:defRPr/>
            </a:pPr>
            <a:r>
              <a:rPr lang="en-US" dirty="0"/>
              <a:t>SR Youth Employment Interventions</a:t>
            </a:r>
          </a:p>
        </p:txBody>
      </p:sp>
    </p:spTree>
    <p:extLst>
      <p:ext uri="{BB962C8B-B14F-4D97-AF65-F5344CB8AC3E}">
        <p14:creationId xmlns:p14="http://schemas.microsoft.com/office/powerpoint/2010/main" val="14786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17</a:t>
            </a:fld>
            <a:endParaRPr lang="de-DE" dirty="0"/>
          </a:p>
        </p:txBody>
      </p:sp>
      <p:graphicFrame>
        <p:nvGraphicFramePr>
          <p:cNvPr id="8" name="Tabelle 7"/>
          <p:cNvGraphicFramePr>
            <a:graphicFrameLocks noGrp="1"/>
          </p:cNvGraphicFramePr>
          <p:nvPr/>
        </p:nvGraphicFramePr>
        <p:xfrm>
          <a:off x="1981202" y="1415965"/>
          <a:ext cx="8229598" cy="5250206"/>
        </p:xfrm>
        <a:graphic>
          <a:graphicData uri="http://schemas.openxmlformats.org/drawingml/2006/table">
            <a:tbl>
              <a:tblPr/>
              <a:tblGrid>
                <a:gridCol w="2151530">
                  <a:extLst>
                    <a:ext uri="{9D8B030D-6E8A-4147-A177-3AD203B41FA5}">
                      <a16:colId xmlns:a16="http://schemas.microsoft.com/office/drawing/2014/main" val="20000"/>
                    </a:ext>
                  </a:extLst>
                </a:gridCol>
                <a:gridCol w="186465">
                  <a:extLst>
                    <a:ext uri="{9D8B030D-6E8A-4147-A177-3AD203B41FA5}">
                      <a16:colId xmlns:a16="http://schemas.microsoft.com/office/drawing/2014/main" val="20001"/>
                    </a:ext>
                  </a:extLst>
                </a:gridCol>
                <a:gridCol w="840699">
                  <a:extLst>
                    <a:ext uri="{9D8B030D-6E8A-4147-A177-3AD203B41FA5}">
                      <a16:colId xmlns:a16="http://schemas.microsoft.com/office/drawing/2014/main" val="20002"/>
                    </a:ext>
                  </a:extLst>
                </a:gridCol>
                <a:gridCol w="936105">
                  <a:extLst>
                    <a:ext uri="{9D8B030D-6E8A-4147-A177-3AD203B41FA5}">
                      <a16:colId xmlns:a16="http://schemas.microsoft.com/office/drawing/2014/main" val="20003"/>
                    </a:ext>
                  </a:extLst>
                </a:gridCol>
                <a:gridCol w="1228164">
                  <a:extLst>
                    <a:ext uri="{9D8B030D-6E8A-4147-A177-3AD203B41FA5}">
                      <a16:colId xmlns:a16="http://schemas.microsoft.com/office/drawing/2014/main" val="20004"/>
                    </a:ext>
                  </a:extLst>
                </a:gridCol>
                <a:gridCol w="118334">
                  <a:extLst>
                    <a:ext uri="{9D8B030D-6E8A-4147-A177-3AD203B41FA5}">
                      <a16:colId xmlns:a16="http://schemas.microsoft.com/office/drawing/2014/main" val="20005"/>
                    </a:ext>
                  </a:extLst>
                </a:gridCol>
                <a:gridCol w="631116">
                  <a:extLst>
                    <a:ext uri="{9D8B030D-6E8A-4147-A177-3AD203B41FA5}">
                      <a16:colId xmlns:a16="http://schemas.microsoft.com/office/drawing/2014/main" val="20006"/>
                    </a:ext>
                  </a:extLst>
                </a:gridCol>
                <a:gridCol w="974714">
                  <a:extLst>
                    <a:ext uri="{9D8B030D-6E8A-4147-A177-3AD203B41FA5}">
                      <a16:colId xmlns:a16="http://schemas.microsoft.com/office/drawing/2014/main" val="20007"/>
                    </a:ext>
                  </a:extLst>
                </a:gridCol>
                <a:gridCol w="1162471">
                  <a:extLst>
                    <a:ext uri="{9D8B030D-6E8A-4147-A177-3AD203B41FA5}">
                      <a16:colId xmlns:a16="http://schemas.microsoft.com/office/drawing/2014/main" val="20008"/>
                    </a:ext>
                  </a:extLst>
                </a:gridCol>
              </a:tblGrid>
              <a:tr h="197648">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dirty="0">
                          <a:solidFill>
                            <a:srgbClr val="000000"/>
                          </a:solidFill>
                          <a:effectLst/>
                          <a:latin typeface="Times New Roman" panose="02020603050405020304" pitchFamily="18" charset="0"/>
                        </a:rPr>
                        <a:t>PSS</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r>
                        <a:rPr lang="de-DE" sz="1400" b="1" i="0" u="none" strike="noStrike">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a:solidFill>
                            <a:srgbClr val="000000"/>
                          </a:solidFill>
                          <a:effectLst/>
                          <a:latin typeface="Times New Roman" panose="02020603050405020304" pitchFamily="18" charset="0"/>
                        </a:rPr>
                        <a:t>SMD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5351">
                <a:tc>
                  <a:txBody>
                    <a:bodyPr/>
                    <a:lstStyle/>
                    <a:p>
                      <a:pPr algn="ctr" fontAlgn="ctr"/>
                      <a:r>
                        <a:rPr lang="de-DE" sz="1400" b="0" i="0" u="none" strike="noStrike" dirty="0">
                          <a:solidFill>
                            <a:srgbClr val="000000"/>
                          </a:solidFill>
                          <a:effectLst/>
                          <a:latin typeface="Times New Roman" panose="02020603050405020304" pitchFamily="18" charset="0"/>
                        </a:rPr>
                        <a:t> </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p>
                    <a:p>
                      <a:pPr algn="ctr" fontAlgn="ct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648">
                <a:tc>
                  <a:txBody>
                    <a:bodyPr/>
                    <a:lstStyle/>
                    <a:p>
                      <a:pPr algn="l" fontAlgn="b"/>
                      <a:r>
                        <a:rPr lang="de-DE" sz="1400" b="0" i="0" u="sng" strike="noStrike">
                          <a:solidFill>
                            <a:srgbClr val="000000"/>
                          </a:solidFill>
                          <a:effectLst/>
                          <a:latin typeface="Times New Roman" panose="02020603050405020304" pitchFamily="18" charset="0"/>
                        </a:rPr>
                        <a:t>(a) Type of outcome: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sng"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7648">
                <a:tc>
                  <a:txBody>
                    <a:bodyPr/>
                    <a:lstStyle/>
                    <a:p>
                      <a:pPr algn="l" fontAlgn="b"/>
                      <a:r>
                        <a:rPr lang="de-DE" sz="1400" b="0" i="0" u="none" strike="noStrike">
                          <a:solidFill>
                            <a:srgbClr val="000000"/>
                          </a:solidFill>
                          <a:effectLst/>
                          <a:latin typeface="Times New Roman" panose="02020603050405020304" pitchFamily="18" charset="0"/>
                        </a:rPr>
                        <a:t>Employment</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1983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299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216</a:t>
                      </a:r>
                    </a:p>
                  </a:txBody>
                  <a:tcPr marL="8045" marR="8045" marT="8045" marB="0" anchor="b">
                    <a:lnL>
                      <a:noFill/>
                    </a:lnL>
                    <a:lnR>
                      <a:noFill/>
                    </a:lnR>
                    <a:lnT>
                      <a:noFill/>
                    </a:lnT>
                    <a:lnB>
                      <a:noFill/>
                    </a:lnB>
                  </a:tcPr>
                </a:tc>
                <a:extLst>
                  <a:ext uri="{0D108BD9-81ED-4DB2-BD59-A6C34878D82A}">
                    <a16:rowId xmlns:a16="http://schemas.microsoft.com/office/drawing/2014/main" val="10003"/>
                  </a:ext>
                </a:extLst>
              </a:tr>
              <a:tr h="197648">
                <a:tc>
                  <a:txBody>
                    <a:bodyPr/>
                    <a:lstStyle/>
                    <a:p>
                      <a:pPr algn="l" fontAlgn="b"/>
                      <a:r>
                        <a:rPr lang="de-DE" sz="1400" b="0" i="0" u="none" strike="noStrike">
                          <a:solidFill>
                            <a:srgbClr val="000000"/>
                          </a:solidFill>
                          <a:effectLst/>
                          <a:latin typeface="Times New Roman" panose="02020603050405020304" pitchFamily="18" charset="0"/>
                        </a:rPr>
                        <a:t>Earnings</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944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239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305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113</a:t>
                      </a:r>
                    </a:p>
                  </a:txBody>
                  <a:tcPr marL="8045" marR="8045" marT="8045" marB="0" anchor="b">
                    <a:lnL>
                      <a:noFill/>
                    </a:lnL>
                    <a:lnR>
                      <a:noFill/>
                    </a:lnR>
                    <a:lnT>
                      <a:noFill/>
                    </a:lnT>
                    <a:lnB>
                      <a:noFill/>
                    </a:lnB>
                  </a:tcPr>
                </a:tc>
                <a:extLst>
                  <a:ext uri="{0D108BD9-81ED-4DB2-BD59-A6C34878D82A}">
                    <a16:rowId xmlns:a16="http://schemas.microsoft.com/office/drawing/2014/main" val="10004"/>
                  </a:ext>
                </a:extLst>
              </a:tr>
              <a:tr h="197648">
                <a:tc>
                  <a:txBody>
                    <a:bodyPr/>
                    <a:lstStyle/>
                    <a:p>
                      <a:pPr algn="l" fontAlgn="b"/>
                      <a:r>
                        <a:rPr lang="de-DE" sz="1400" b="0" i="0" u="none" strike="noStrike">
                          <a:solidFill>
                            <a:srgbClr val="000000"/>
                          </a:solidFill>
                          <a:effectLst/>
                          <a:latin typeface="Times New Roman" panose="02020603050405020304" pitchFamily="18" charset="0"/>
                        </a:rPr>
                        <a:t>Business Performance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173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50</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160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45</a:t>
                      </a:r>
                    </a:p>
                  </a:txBody>
                  <a:tcPr marL="8045" marR="8045" marT="8045" marB="0" anchor="b">
                    <a:lnL>
                      <a:noFill/>
                    </a:lnL>
                    <a:lnR>
                      <a:noFill/>
                    </a:lnR>
                    <a:lnT>
                      <a:noFill/>
                    </a:lnT>
                    <a:lnB>
                      <a:noFill/>
                    </a:lnB>
                  </a:tcPr>
                </a:tc>
                <a:extLst>
                  <a:ext uri="{0D108BD9-81ED-4DB2-BD59-A6C34878D82A}">
                    <a16:rowId xmlns:a16="http://schemas.microsoft.com/office/drawing/2014/main" val="10005"/>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6"/>
                  </a:ext>
                </a:extLst>
              </a:tr>
              <a:tr h="197648">
                <a:tc>
                  <a:txBody>
                    <a:bodyPr/>
                    <a:lstStyle/>
                    <a:p>
                      <a:pPr algn="l" fontAlgn="b"/>
                      <a:r>
                        <a:rPr lang="de-DE" sz="1400" b="0" i="0" u="sng" strike="noStrike">
                          <a:solidFill>
                            <a:srgbClr val="000000"/>
                          </a:solidFill>
                          <a:effectLst/>
                          <a:latin typeface="Times New Roman" panose="02020603050405020304" pitchFamily="18" charset="0"/>
                        </a:rPr>
                        <a:t>(b) Follow-up timing</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7"/>
                  </a:ext>
                </a:extLst>
              </a:tr>
              <a:tr h="197648">
                <a:tc>
                  <a:txBody>
                    <a:bodyPr/>
                    <a:lstStyle/>
                    <a:p>
                      <a:pPr algn="l" fontAlgn="b"/>
                      <a:r>
                        <a:rPr lang="de-DE" sz="1400" b="0" i="0" u="none" strike="noStrike">
                          <a:solidFill>
                            <a:srgbClr val="000000"/>
                          </a:solidFill>
                          <a:effectLst/>
                          <a:latin typeface="Times New Roman" panose="02020603050405020304" pitchFamily="18" charset="0"/>
                        </a:rPr>
                        <a:t>Less than on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1058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247</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487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165</a:t>
                      </a:r>
                    </a:p>
                  </a:txBody>
                  <a:tcPr marL="8045" marR="8045" marT="8045" marB="0" anchor="b">
                    <a:lnL>
                      <a:noFill/>
                    </a:lnL>
                    <a:lnR>
                      <a:noFill/>
                    </a:lnR>
                    <a:lnT>
                      <a:noFill/>
                    </a:lnT>
                    <a:lnB>
                      <a:noFill/>
                    </a:lnB>
                  </a:tcPr>
                </a:tc>
                <a:extLst>
                  <a:ext uri="{0D108BD9-81ED-4DB2-BD59-A6C34878D82A}">
                    <a16:rowId xmlns:a16="http://schemas.microsoft.com/office/drawing/2014/main" val="10008"/>
                  </a:ext>
                </a:extLst>
              </a:tr>
              <a:tr h="197648">
                <a:tc>
                  <a:txBody>
                    <a:bodyPr/>
                    <a:lstStyle/>
                    <a:p>
                      <a:pPr algn="l" fontAlgn="b"/>
                      <a:r>
                        <a:rPr lang="de-DE" sz="1400" b="0" i="0" u="none" strike="noStrike">
                          <a:solidFill>
                            <a:srgbClr val="000000"/>
                          </a:solidFill>
                          <a:effectLst/>
                          <a:latin typeface="Times New Roman" panose="02020603050405020304" pitchFamily="18" charset="0"/>
                        </a:rPr>
                        <a:t>Longer than one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1430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315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674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209</a:t>
                      </a:r>
                    </a:p>
                  </a:txBody>
                  <a:tcPr marL="8045" marR="8045" marT="8045" marB="0" anchor="b">
                    <a:lnL>
                      <a:noFill/>
                    </a:lnL>
                    <a:lnR>
                      <a:noFill/>
                    </a:lnR>
                    <a:lnT>
                      <a:noFill/>
                    </a:lnT>
                    <a:lnB>
                      <a:noFill/>
                    </a:lnB>
                  </a:tcPr>
                </a:tc>
                <a:extLst>
                  <a:ext uri="{0D108BD9-81ED-4DB2-BD59-A6C34878D82A}">
                    <a16:rowId xmlns:a16="http://schemas.microsoft.com/office/drawing/2014/main" val="10009"/>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0"/>
                  </a:ext>
                </a:extLst>
              </a:tr>
              <a:tr h="197648">
                <a:tc>
                  <a:txBody>
                    <a:bodyPr/>
                    <a:lstStyle/>
                    <a:p>
                      <a:pPr algn="l" fontAlgn="b"/>
                      <a:r>
                        <a:rPr lang="de-DE" sz="1400" b="0" i="0" u="sng" strike="noStrike">
                          <a:solidFill>
                            <a:srgbClr val="000000"/>
                          </a:solidFill>
                          <a:effectLst/>
                          <a:latin typeface="Times New Roman" panose="02020603050405020304" pitchFamily="18" charset="0"/>
                        </a:rPr>
                        <a:t>(b) Main Intervention Cat.</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1"/>
                  </a:ext>
                </a:extLst>
              </a:tr>
              <a:tr h="197648">
                <a:tc>
                  <a:txBody>
                    <a:bodyPr/>
                    <a:lstStyle/>
                    <a:p>
                      <a:pPr algn="l" fontAlgn="b"/>
                      <a:r>
                        <a:rPr lang="de-DE" sz="1400" b="0" i="0" u="none" strike="noStrike">
                          <a:solidFill>
                            <a:srgbClr val="000000"/>
                          </a:solidFill>
                          <a:effectLst/>
                          <a:latin typeface="Times New Roman" panose="02020603050405020304" pitchFamily="18" charset="0"/>
                        </a:rPr>
                        <a:t>Skills training</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2031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372</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933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250</a:t>
                      </a:r>
                    </a:p>
                  </a:txBody>
                  <a:tcPr marL="8045" marR="8045" marT="8045" marB="0" anchor="b">
                    <a:lnL>
                      <a:noFill/>
                    </a:lnL>
                    <a:lnR>
                      <a:noFill/>
                    </a:lnR>
                    <a:lnT>
                      <a:noFill/>
                    </a:lnT>
                    <a:lnB>
                      <a:noFill/>
                    </a:lnB>
                  </a:tcPr>
                </a:tc>
                <a:extLst>
                  <a:ext uri="{0D108BD9-81ED-4DB2-BD59-A6C34878D82A}">
                    <a16:rowId xmlns:a16="http://schemas.microsoft.com/office/drawing/2014/main" val="10012"/>
                  </a:ext>
                </a:extLst>
              </a:tr>
              <a:tr h="197648">
                <a:tc>
                  <a:txBody>
                    <a:bodyPr/>
                    <a:lstStyle/>
                    <a:p>
                      <a:pPr algn="l" fontAlgn="ctr"/>
                      <a:r>
                        <a:rPr lang="de-DE" sz="1400" b="0" i="0" u="none" strike="noStrike">
                          <a:solidFill>
                            <a:srgbClr val="000000"/>
                          </a:solidFill>
                          <a:effectLst/>
                          <a:latin typeface="Times New Roman" panose="02020603050405020304" pitchFamily="18" charset="0"/>
                        </a:rPr>
                        <a:t>Entrepreneurship Promotion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262</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68</a:t>
                      </a:r>
                    </a:p>
                  </a:txBody>
                  <a:tcPr marL="8045" marR="8045" marT="8045" marB="0" anchor="b">
                    <a:lnL>
                      <a:noFill/>
                    </a:lnL>
                    <a:lnR>
                      <a:noFill/>
                    </a:lnR>
                    <a:lnT>
                      <a:noFill/>
                    </a:lnT>
                    <a:lnB>
                      <a:noFill/>
                    </a:lnB>
                  </a:tcPr>
                </a:tc>
                <a:extLst>
                  <a:ext uri="{0D108BD9-81ED-4DB2-BD59-A6C34878D82A}">
                    <a16:rowId xmlns:a16="http://schemas.microsoft.com/office/drawing/2014/main" val="10013"/>
                  </a:ext>
                </a:extLst>
              </a:tr>
              <a:tr h="197648">
                <a:tc>
                  <a:txBody>
                    <a:bodyPr/>
                    <a:lstStyle/>
                    <a:p>
                      <a:pPr algn="l" fontAlgn="ctr"/>
                      <a:r>
                        <a:rPr lang="de-DE" sz="1400" b="0" i="0" u="none" strike="noStrike">
                          <a:solidFill>
                            <a:srgbClr val="000000"/>
                          </a:solidFill>
                          <a:effectLst/>
                          <a:latin typeface="Times New Roman" panose="02020603050405020304" pitchFamily="18" charset="0"/>
                        </a:rPr>
                        <a:t>Employment Services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0.18</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15</a:t>
                      </a:r>
                    </a:p>
                  </a:txBody>
                  <a:tcPr marL="8045" marR="8045" marT="8045" marB="0" anchor="b">
                    <a:lnL>
                      <a:noFill/>
                    </a:lnL>
                    <a:lnR>
                      <a:noFill/>
                    </a:lnR>
                    <a:lnT>
                      <a:noFill/>
                    </a:lnT>
                    <a:lnB>
                      <a:noFill/>
                    </a:lnB>
                  </a:tcPr>
                </a:tc>
                <a:extLst>
                  <a:ext uri="{0D108BD9-81ED-4DB2-BD59-A6C34878D82A}">
                    <a16:rowId xmlns:a16="http://schemas.microsoft.com/office/drawing/2014/main" val="10014"/>
                  </a:ext>
                </a:extLst>
              </a:tr>
              <a:tr h="197648">
                <a:tc>
                  <a:txBody>
                    <a:bodyPr/>
                    <a:lstStyle/>
                    <a:p>
                      <a:pPr algn="l" fontAlgn="ctr"/>
                      <a:r>
                        <a:rPr lang="de-DE" sz="1400" b="0" i="0" u="none" strike="noStrike">
                          <a:solidFill>
                            <a:srgbClr val="000000"/>
                          </a:solidFill>
                          <a:effectLst/>
                          <a:latin typeface="Times New Roman" panose="02020603050405020304" pitchFamily="18" charset="0"/>
                        </a:rPr>
                        <a:t>Subsidized Employment </a:t>
                      </a:r>
                    </a:p>
                  </a:txBody>
                  <a:tcPr marL="8045" marR="8045" marT="8045" marB="0" anchor="ctr">
                    <a:lnL>
                      <a:noFill/>
                    </a:lnL>
                    <a:lnR>
                      <a:noFill/>
                    </a:lnR>
                    <a:lnT>
                      <a:noFill/>
                    </a:lnT>
                    <a:lnB>
                      <a:noFill/>
                    </a:lnB>
                  </a:tcPr>
                </a:tc>
                <a:tc>
                  <a:txBody>
                    <a:bodyPr/>
                    <a:lstStyle/>
                    <a:p>
                      <a:pPr algn="l"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0.41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116</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28</a:t>
                      </a:r>
                    </a:p>
                  </a:txBody>
                  <a:tcPr marL="8045" marR="8045" marT="8045" marB="0" anchor="b">
                    <a:lnL>
                      <a:noFill/>
                    </a:lnL>
                    <a:lnR>
                      <a:noFill/>
                    </a:lnR>
                    <a:lnT>
                      <a:noFill/>
                    </a:lnT>
                    <a:lnB>
                      <a:noFill/>
                    </a:lnB>
                  </a:tcPr>
                </a:tc>
                <a:extLst>
                  <a:ext uri="{0D108BD9-81ED-4DB2-BD59-A6C34878D82A}">
                    <a16:rowId xmlns:a16="http://schemas.microsoft.com/office/drawing/2014/main" val="10015"/>
                  </a:ext>
                </a:extLst>
              </a:tr>
              <a:tr h="197648">
                <a:tc>
                  <a:txBody>
                    <a:bodyPr/>
                    <a:lstStyle/>
                    <a:p>
                      <a:pPr algn="l" fontAlgn="b"/>
                      <a:r>
                        <a:rPr lang="de-DE" sz="1400" b="0" i="0" u="none" strike="noStrike">
                          <a:solidFill>
                            <a:srgbClr val="000000"/>
                          </a:solidFill>
                          <a:effectLst/>
                          <a:latin typeface="Times New Roman" panose="02020603050405020304" pitchFamily="18" charset="0"/>
                        </a:rPr>
                        <a:t>Comprehensive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0.29</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13</a:t>
                      </a:r>
                    </a:p>
                  </a:txBody>
                  <a:tcPr marL="8045" marR="8045" marT="8045" marB="0" anchor="b">
                    <a:lnL>
                      <a:noFill/>
                    </a:lnL>
                    <a:lnR>
                      <a:noFill/>
                    </a:lnR>
                    <a:lnT>
                      <a:noFill/>
                    </a:lnT>
                    <a:lnB>
                      <a:noFill/>
                    </a:lnB>
                  </a:tcPr>
                </a:tc>
                <a:extLst>
                  <a:ext uri="{0D108BD9-81ED-4DB2-BD59-A6C34878D82A}">
                    <a16:rowId xmlns:a16="http://schemas.microsoft.com/office/drawing/2014/main" val="10016"/>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7"/>
                  </a:ext>
                </a:extLst>
              </a:tr>
              <a:tr h="197648">
                <a:tc>
                  <a:txBody>
                    <a:bodyPr/>
                    <a:lstStyle/>
                    <a:p>
                      <a:pPr algn="l" fontAlgn="b"/>
                      <a:r>
                        <a:rPr lang="de-DE" sz="1400" b="0" i="0" u="none" strike="noStrike">
                          <a:solidFill>
                            <a:srgbClr val="000000"/>
                          </a:solidFill>
                          <a:effectLst/>
                          <a:latin typeface="Times New Roman" panose="02020603050405020304" pitchFamily="18" charset="0"/>
                        </a:rPr>
                        <a:t>Total</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0.35</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3100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588</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1402</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Times New Roman" panose="02020603050405020304" pitchFamily="18" charset="0"/>
                        </a:rPr>
                        <a:t>374</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660210">
                <a:tc gridSpan="9">
                  <a:txBody>
                    <a:bodyPr/>
                    <a:lstStyle/>
                    <a:p>
                      <a:pPr algn="l" fontAlgn="ctr"/>
                      <a:r>
                        <a:rPr lang="en-US" sz="1200" b="0" i="1" u="none" strike="noStrike" dirty="0">
                          <a:solidFill>
                            <a:srgbClr val="000000"/>
                          </a:solidFill>
                          <a:effectLst/>
                          <a:latin typeface="Calibri" panose="020F0502020204030204" pitchFamily="34" charset="0"/>
                        </a:rPr>
                        <a:t>Note:  Individual effect sizes  are computed across independent studies (i.e. samples). Means for PSS and SMDs weighted such that each study contributes in equal proportions.  The number of effect sizes  represents the number of different effect sizes (with respect to outcomes) derived from independent groups. One group may contribute multiple effect sizes such as reporting outcomes for earnings, hourly wage, probability of employment, and hours worked per week. </a:t>
                      </a:r>
                    </a:p>
                  </a:txBody>
                  <a:tcPr marL="8045" marR="8045" marT="804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bl>
          </a:graphicData>
        </a:graphic>
      </p:graphicFrame>
      <p:sp>
        <p:nvSpPr>
          <p:cNvPr id="10" name="Titel 1"/>
          <p:cNvSpPr>
            <a:spLocks noGrp="1"/>
          </p:cNvSpPr>
          <p:nvPr>
            <p:ph type="title"/>
          </p:nvPr>
        </p:nvSpPr>
        <p:spPr>
          <a:xfrm>
            <a:off x="1981198" y="623878"/>
            <a:ext cx="8229600" cy="792087"/>
          </a:xfrm>
        </p:spPr>
        <p:txBody>
          <a:bodyPr/>
          <a:lstStyle/>
          <a:p>
            <a:r>
              <a:rPr lang="en-US" dirty="0"/>
              <a:t>Descriptive Overview</a:t>
            </a:r>
          </a:p>
        </p:txBody>
      </p:sp>
      <p:sp>
        <p:nvSpPr>
          <p:cNvPr id="12" name="Rechteckige Legende 11"/>
          <p:cNvSpPr/>
          <p:nvPr/>
        </p:nvSpPr>
        <p:spPr>
          <a:xfrm>
            <a:off x="4295800" y="2348880"/>
            <a:ext cx="5765812" cy="3168352"/>
          </a:xfrm>
          <a:prstGeom prst="wedgeRectCallout">
            <a:avLst>
              <a:gd name="adj1" fmla="val 9615"/>
              <a:gd name="adj2" fmla="val 55402"/>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Overall positive and statistically significant impact of youth ALMP</a:t>
            </a:r>
          </a:p>
          <a:p>
            <a:pPr algn="ctr"/>
            <a:r>
              <a:rPr lang="en-US" sz="2400" dirty="0"/>
              <a:t>…</a:t>
            </a:r>
          </a:p>
          <a:p>
            <a:pPr algn="ctr"/>
            <a:r>
              <a:rPr lang="en-US" sz="2400" dirty="0"/>
              <a:t>but overall </a:t>
            </a:r>
            <a:r>
              <a:rPr lang="de-DE" sz="2400" dirty="0" err="1"/>
              <a:t>magnitude</a:t>
            </a:r>
            <a:r>
              <a:rPr lang="de-DE" sz="2400" dirty="0"/>
              <a:t> </a:t>
            </a:r>
            <a:r>
              <a:rPr lang="de-DE" sz="2400" dirty="0" err="1"/>
              <a:t>is</a:t>
            </a:r>
            <a:r>
              <a:rPr lang="de-DE" sz="2400" dirty="0"/>
              <a:t> </a:t>
            </a:r>
            <a:r>
              <a:rPr lang="de-DE" sz="2400" dirty="0" err="1"/>
              <a:t>rather</a:t>
            </a:r>
            <a:r>
              <a:rPr lang="de-DE" sz="2400" dirty="0"/>
              <a:t> </a:t>
            </a:r>
            <a:r>
              <a:rPr lang="de-DE" sz="2400" dirty="0" err="1"/>
              <a:t>small</a:t>
            </a:r>
            <a:r>
              <a:rPr lang="de-DE" sz="2400" dirty="0"/>
              <a:t>.</a:t>
            </a:r>
            <a:endParaRPr lang="en-US" sz="2400" dirty="0"/>
          </a:p>
        </p:txBody>
      </p:sp>
    </p:spTree>
    <p:extLst>
      <p:ext uri="{BB962C8B-B14F-4D97-AF65-F5344CB8AC3E}">
        <p14:creationId xmlns:p14="http://schemas.microsoft.com/office/powerpoint/2010/main" val="25277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18</a:t>
            </a:fld>
            <a:endParaRPr lang="de-DE" dirty="0"/>
          </a:p>
        </p:txBody>
      </p:sp>
      <p:graphicFrame>
        <p:nvGraphicFramePr>
          <p:cNvPr id="8" name="Tabelle 7"/>
          <p:cNvGraphicFramePr>
            <a:graphicFrameLocks noGrp="1"/>
          </p:cNvGraphicFramePr>
          <p:nvPr/>
        </p:nvGraphicFramePr>
        <p:xfrm>
          <a:off x="1981202" y="1415965"/>
          <a:ext cx="8229598" cy="5250206"/>
        </p:xfrm>
        <a:graphic>
          <a:graphicData uri="http://schemas.openxmlformats.org/drawingml/2006/table">
            <a:tbl>
              <a:tblPr/>
              <a:tblGrid>
                <a:gridCol w="2151530">
                  <a:extLst>
                    <a:ext uri="{9D8B030D-6E8A-4147-A177-3AD203B41FA5}">
                      <a16:colId xmlns:a16="http://schemas.microsoft.com/office/drawing/2014/main" val="20000"/>
                    </a:ext>
                  </a:extLst>
                </a:gridCol>
                <a:gridCol w="186465">
                  <a:extLst>
                    <a:ext uri="{9D8B030D-6E8A-4147-A177-3AD203B41FA5}">
                      <a16:colId xmlns:a16="http://schemas.microsoft.com/office/drawing/2014/main" val="20001"/>
                    </a:ext>
                  </a:extLst>
                </a:gridCol>
                <a:gridCol w="840699">
                  <a:extLst>
                    <a:ext uri="{9D8B030D-6E8A-4147-A177-3AD203B41FA5}">
                      <a16:colId xmlns:a16="http://schemas.microsoft.com/office/drawing/2014/main" val="20002"/>
                    </a:ext>
                  </a:extLst>
                </a:gridCol>
                <a:gridCol w="936105">
                  <a:extLst>
                    <a:ext uri="{9D8B030D-6E8A-4147-A177-3AD203B41FA5}">
                      <a16:colId xmlns:a16="http://schemas.microsoft.com/office/drawing/2014/main" val="20003"/>
                    </a:ext>
                  </a:extLst>
                </a:gridCol>
                <a:gridCol w="1228164">
                  <a:extLst>
                    <a:ext uri="{9D8B030D-6E8A-4147-A177-3AD203B41FA5}">
                      <a16:colId xmlns:a16="http://schemas.microsoft.com/office/drawing/2014/main" val="20004"/>
                    </a:ext>
                  </a:extLst>
                </a:gridCol>
                <a:gridCol w="118334">
                  <a:extLst>
                    <a:ext uri="{9D8B030D-6E8A-4147-A177-3AD203B41FA5}">
                      <a16:colId xmlns:a16="http://schemas.microsoft.com/office/drawing/2014/main" val="20005"/>
                    </a:ext>
                  </a:extLst>
                </a:gridCol>
                <a:gridCol w="631116">
                  <a:extLst>
                    <a:ext uri="{9D8B030D-6E8A-4147-A177-3AD203B41FA5}">
                      <a16:colId xmlns:a16="http://schemas.microsoft.com/office/drawing/2014/main" val="20006"/>
                    </a:ext>
                  </a:extLst>
                </a:gridCol>
                <a:gridCol w="974714">
                  <a:extLst>
                    <a:ext uri="{9D8B030D-6E8A-4147-A177-3AD203B41FA5}">
                      <a16:colId xmlns:a16="http://schemas.microsoft.com/office/drawing/2014/main" val="20007"/>
                    </a:ext>
                  </a:extLst>
                </a:gridCol>
                <a:gridCol w="1162471">
                  <a:extLst>
                    <a:ext uri="{9D8B030D-6E8A-4147-A177-3AD203B41FA5}">
                      <a16:colId xmlns:a16="http://schemas.microsoft.com/office/drawing/2014/main" val="20008"/>
                    </a:ext>
                  </a:extLst>
                </a:gridCol>
              </a:tblGrid>
              <a:tr h="197648">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dirty="0">
                          <a:solidFill>
                            <a:srgbClr val="000000"/>
                          </a:solidFill>
                          <a:effectLst/>
                          <a:latin typeface="Times New Roman" panose="02020603050405020304" pitchFamily="18" charset="0"/>
                        </a:rPr>
                        <a:t>PSS</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r>
                        <a:rPr lang="de-DE" sz="1400" b="1" i="0" u="none" strike="noStrike">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a:solidFill>
                            <a:srgbClr val="000000"/>
                          </a:solidFill>
                          <a:effectLst/>
                          <a:latin typeface="Times New Roman" panose="02020603050405020304" pitchFamily="18" charset="0"/>
                        </a:rPr>
                        <a:t>SMD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5351">
                <a:tc>
                  <a:txBody>
                    <a:bodyPr/>
                    <a:lstStyle/>
                    <a:p>
                      <a:pPr algn="ctr" fontAlgn="ctr"/>
                      <a:r>
                        <a:rPr lang="de-DE" sz="1400" b="0" i="0" u="none" strike="noStrike" dirty="0">
                          <a:solidFill>
                            <a:srgbClr val="000000"/>
                          </a:solidFill>
                          <a:effectLst/>
                          <a:latin typeface="Times New Roman" panose="02020603050405020304" pitchFamily="18" charset="0"/>
                        </a:rPr>
                        <a:t> </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p>
                    <a:p>
                      <a:pPr algn="ctr" fontAlgn="ct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648">
                <a:tc>
                  <a:txBody>
                    <a:bodyPr/>
                    <a:lstStyle/>
                    <a:p>
                      <a:pPr algn="l" fontAlgn="b"/>
                      <a:r>
                        <a:rPr lang="de-DE" sz="1400" b="0" i="0" u="sng" strike="noStrike">
                          <a:solidFill>
                            <a:srgbClr val="000000"/>
                          </a:solidFill>
                          <a:effectLst/>
                          <a:latin typeface="Times New Roman" panose="02020603050405020304" pitchFamily="18" charset="0"/>
                        </a:rPr>
                        <a:t>(a) Type of outcome: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sng"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7648">
                <a:tc>
                  <a:txBody>
                    <a:bodyPr/>
                    <a:lstStyle/>
                    <a:p>
                      <a:pPr algn="l" fontAlgn="b"/>
                      <a:r>
                        <a:rPr lang="de-DE" sz="1400" b="0" i="0" u="none" strike="noStrike">
                          <a:solidFill>
                            <a:srgbClr val="000000"/>
                          </a:solidFill>
                          <a:effectLst/>
                          <a:latin typeface="Times New Roman" panose="02020603050405020304" pitchFamily="18" charset="0"/>
                        </a:rPr>
                        <a:t>Employment</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1983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299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216</a:t>
                      </a:r>
                    </a:p>
                  </a:txBody>
                  <a:tcPr marL="8045" marR="8045" marT="8045" marB="0" anchor="b">
                    <a:lnL>
                      <a:noFill/>
                    </a:lnL>
                    <a:lnR>
                      <a:noFill/>
                    </a:lnR>
                    <a:lnT>
                      <a:noFill/>
                    </a:lnT>
                    <a:lnB>
                      <a:noFill/>
                    </a:lnB>
                  </a:tcPr>
                </a:tc>
                <a:extLst>
                  <a:ext uri="{0D108BD9-81ED-4DB2-BD59-A6C34878D82A}">
                    <a16:rowId xmlns:a16="http://schemas.microsoft.com/office/drawing/2014/main" val="10003"/>
                  </a:ext>
                </a:extLst>
              </a:tr>
              <a:tr h="197648">
                <a:tc>
                  <a:txBody>
                    <a:bodyPr/>
                    <a:lstStyle/>
                    <a:p>
                      <a:pPr algn="l" fontAlgn="b"/>
                      <a:r>
                        <a:rPr lang="de-DE" sz="1400" b="0" i="0" u="none" strike="noStrike">
                          <a:solidFill>
                            <a:srgbClr val="000000"/>
                          </a:solidFill>
                          <a:effectLst/>
                          <a:latin typeface="Times New Roman" panose="02020603050405020304" pitchFamily="18" charset="0"/>
                        </a:rPr>
                        <a:t>Earnings</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944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239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305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113</a:t>
                      </a:r>
                    </a:p>
                  </a:txBody>
                  <a:tcPr marL="8045" marR="8045" marT="8045" marB="0" anchor="b">
                    <a:lnL>
                      <a:noFill/>
                    </a:lnL>
                    <a:lnR>
                      <a:noFill/>
                    </a:lnR>
                    <a:lnT>
                      <a:noFill/>
                    </a:lnT>
                    <a:lnB>
                      <a:noFill/>
                    </a:lnB>
                  </a:tcPr>
                </a:tc>
                <a:extLst>
                  <a:ext uri="{0D108BD9-81ED-4DB2-BD59-A6C34878D82A}">
                    <a16:rowId xmlns:a16="http://schemas.microsoft.com/office/drawing/2014/main" val="10004"/>
                  </a:ext>
                </a:extLst>
              </a:tr>
              <a:tr h="197648">
                <a:tc>
                  <a:txBody>
                    <a:bodyPr/>
                    <a:lstStyle/>
                    <a:p>
                      <a:pPr algn="l" fontAlgn="b"/>
                      <a:r>
                        <a:rPr lang="de-DE" sz="1400" b="0" i="0" u="none" strike="noStrike">
                          <a:solidFill>
                            <a:srgbClr val="000000"/>
                          </a:solidFill>
                          <a:effectLst/>
                          <a:latin typeface="Times New Roman" panose="02020603050405020304" pitchFamily="18" charset="0"/>
                        </a:rPr>
                        <a:t>Business Performance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173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50</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160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45</a:t>
                      </a:r>
                    </a:p>
                  </a:txBody>
                  <a:tcPr marL="8045" marR="8045" marT="8045" marB="0" anchor="b">
                    <a:lnL>
                      <a:noFill/>
                    </a:lnL>
                    <a:lnR>
                      <a:noFill/>
                    </a:lnR>
                    <a:lnT>
                      <a:noFill/>
                    </a:lnT>
                    <a:lnB>
                      <a:noFill/>
                    </a:lnB>
                  </a:tcPr>
                </a:tc>
                <a:extLst>
                  <a:ext uri="{0D108BD9-81ED-4DB2-BD59-A6C34878D82A}">
                    <a16:rowId xmlns:a16="http://schemas.microsoft.com/office/drawing/2014/main" val="10005"/>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6"/>
                  </a:ext>
                </a:extLst>
              </a:tr>
              <a:tr h="197648">
                <a:tc>
                  <a:txBody>
                    <a:bodyPr/>
                    <a:lstStyle/>
                    <a:p>
                      <a:pPr algn="l" fontAlgn="b"/>
                      <a:r>
                        <a:rPr lang="de-DE" sz="1400" b="0" i="0" u="sng" strike="noStrike">
                          <a:solidFill>
                            <a:srgbClr val="000000"/>
                          </a:solidFill>
                          <a:effectLst/>
                          <a:latin typeface="Times New Roman" panose="02020603050405020304" pitchFamily="18" charset="0"/>
                        </a:rPr>
                        <a:t>(b) Follow-up timing</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7"/>
                  </a:ext>
                </a:extLst>
              </a:tr>
              <a:tr h="197648">
                <a:tc>
                  <a:txBody>
                    <a:bodyPr/>
                    <a:lstStyle/>
                    <a:p>
                      <a:pPr algn="l" fontAlgn="b"/>
                      <a:r>
                        <a:rPr lang="de-DE" sz="1400" b="0" i="0" u="none" strike="noStrike">
                          <a:solidFill>
                            <a:srgbClr val="000000"/>
                          </a:solidFill>
                          <a:effectLst/>
                          <a:latin typeface="Times New Roman" panose="02020603050405020304" pitchFamily="18" charset="0"/>
                        </a:rPr>
                        <a:t>Less than on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1058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247</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487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165</a:t>
                      </a:r>
                    </a:p>
                  </a:txBody>
                  <a:tcPr marL="8045" marR="8045" marT="8045" marB="0" anchor="b">
                    <a:lnL>
                      <a:noFill/>
                    </a:lnL>
                    <a:lnR>
                      <a:noFill/>
                    </a:lnR>
                    <a:lnT>
                      <a:noFill/>
                    </a:lnT>
                    <a:lnB>
                      <a:noFill/>
                    </a:lnB>
                  </a:tcPr>
                </a:tc>
                <a:extLst>
                  <a:ext uri="{0D108BD9-81ED-4DB2-BD59-A6C34878D82A}">
                    <a16:rowId xmlns:a16="http://schemas.microsoft.com/office/drawing/2014/main" val="10008"/>
                  </a:ext>
                </a:extLst>
              </a:tr>
              <a:tr h="197648">
                <a:tc>
                  <a:txBody>
                    <a:bodyPr/>
                    <a:lstStyle/>
                    <a:p>
                      <a:pPr algn="l" fontAlgn="b"/>
                      <a:r>
                        <a:rPr lang="de-DE" sz="1400" b="0" i="0" u="none" strike="noStrike">
                          <a:solidFill>
                            <a:srgbClr val="000000"/>
                          </a:solidFill>
                          <a:effectLst/>
                          <a:latin typeface="Times New Roman" panose="02020603050405020304" pitchFamily="18" charset="0"/>
                        </a:rPr>
                        <a:t>Longer than one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1430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315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674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209</a:t>
                      </a:r>
                    </a:p>
                  </a:txBody>
                  <a:tcPr marL="8045" marR="8045" marT="8045" marB="0" anchor="b">
                    <a:lnL>
                      <a:noFill/>
                    </a:lnL>
                    <a:lnR>
                      <a:noFill/>
                    </a:lnR>
                    <a:lnT>
                      <a:noFill/>
                    </a:lnT>
                    <a:lnB>
                      <a:noFill/>
                    </a:lnB>
                  </a:tcPr>
                </a:tc>
                <a:extLst>
                  <a:ext uri="{0D108BD9-81ED-4DB2-BD59-A6C34878D82A}">
                    <a16:rowId xmlns:a16="http://schemas.microsoft.com/office/drawing/2014/main" val="10009"/>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0"/>
                  </a:ext>
                </a:extLst>
              </a:tr>
              <a:tr h="197648">
                <a:tc>
                  <a:txBody>
                    <a:bodyPr/>
                    <a:lstStyle/>
                    <a:p>
                      <a:pPr algn="l" fontAlgn="b"/>
                      <a:r>
                        <a:rPr lang="de-DE" sz="1400" b="0" i="0" u="sng" strike="noStrike">
                          <a:solidFill>
                            <a:srgbClr val="000000"/>
                          </a:solidFill>
                          <a:effectLst/>
                          <a:latin typeface="Times New Roman" panose="02020603050405020304" pitchFamily="18" charset="0"/>
                        </a:rPr>
                        <a:t>(b) Main Intervention Cat.</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1"/>
                  </a:ext>
                </a:extLst>
              </a:tr>
              <a:tr h="197648">
                <a:tc>
                  <a:txBody>
                    <a:bodyPr/>
                    <a:lstStyle/>
                    <a:p>
                      <a:pPr algn="l" fontAlgn="b"/>
                      <a:r>
                        <a:rPr lang="de-DE" sz="1400" b="0" i="0" u="none" strike="noStrike">
                          <a:solidFill>
                            <a:srgbClr val="000000"/>
                          </a:solidFill>
                          <a:effectLst/>
                          <a:latin typeface="Times New Roman" panose="02020603050405020304" pitchFamily="18" charset="0"/>
                        </a:rPr>
                        <a:t>Skills training</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2031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372</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933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250</a:t>
                      </a:r>
                    </a:p>
                  </a:txBody>
                  <a:tcPr marL="8045" marR="8045" marT="8045" marB="0" anchor="b">
                    <a:lnL>
                      <a:noFill/>
                    </a:lnL>
                    <a:lnR>
                      <a:noFill/>
                    </a:lnR>
                    <a:lnT>
                      <a:noFill/>
                    </a:lnT>
                    <a:lnB>
                      <a:noFill/>
                    </a:lnB>
                  </a:tcPr>
                </a:tc>
                <a:extLst>
                  <a:ext uri="{0D108BD9-81ED-4DB2-BD59-A6C34878D82A}">
                    <a16:rowId xmlns:a16="http://schemas.microsoft.com/office/drawing/2014/main" val="10012"/>
                  </a:ext>
                </a:extLst>
              </a:tr>
              <a:tr h="197648">
                <a:tc>
                  <a:txBody>
                    <a:bodyPr/>
                    <a:lstStyle/>
                    <a:p>
                      <a:pPr algn="l" fontAlgn="ctr"/>
                      <a:r>
                        <a:rPr lang="de-DE" sz="1400" b="0" i="0" u="none" strike="noStrike">
                          <a:solidFill>
                            <a:srgbClr val="000000"/>
                          </a:solidFill>
                          <a:effectLst/>
                          <a:latin typeface="Times New Roman" panose="02020603050405020304" pitchFamily="18" charset="0"/>
                        </a:rPr>
                        <a:t>Entrepreneurship Promotion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262</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68</a:t>
                      </a:r>
                    </a:p>
                  </a:txBody>
                  <a:tcPr marL="8045" marR="8045" marT="8045" marB="0" anchor="b">
                    <a:lnL>
                      <a:noFill/>
                    </a:lnL>
                    <a:lnR>
                      <a:noFill/>
                    </a:lnR>
                    <a:lnT>
                      <a:noFill/>
                    </a:lnT>
                    <a:lnB>
                      <a:noFill/>
                    </a:lnB>
                  </a:tcPr>
                </a:tc>
                <a:extLst>
                  <a:ext uri="{0D108BD9-81ED-4DB2-BD59-A6C34878D82A}">
                    <a16:rowId xmlns:a16="http://schemas.microsoft.com/office/drawing/2014/main" val="10013"/>
                  </a:ext>
                </a:extLst>
              </a:tr>
              <a:tr h="197648">
                <a:tc>
                  <a:txBody>
                    <a:bodyPr/>
                    <a:lstStyle/>
                    <a:p>
                      <a:pPr algn="l" fontAlgn="ctr"/>
                      <a:r>
                        <a:rPr lang="de-DE" sz="1400" b="0" i="0" u="none" strike="noStrike">
                          <a:solidFill>
                            <a:srgbClr val="000000"/>
                          </a:solidFill>
                          <a:effectLst/>
                          <a:latin typeface="Times New Roman" panose="02020603050405020304" pitchFamily="18" charset="0"/>
                        </a:rPr>
                        <a:t>Employment Services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0.18</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15</a:t>
                      </a:r>
                    </a:p>
                  </a:txBody>
                  <a:tcPr marL="8045" marR="8045" marT="8045" marB="0" anchor="b">
                    <a:lnL>
                      <a:noFill/>
                    </a:lnL>
                    <a:lnR>
                      <a:noFill/>
                    </a:lnR>
                    <a:lnT>
                      <a:noFill/>
                    </a:lnT>
                    <a:lnB>
                      <a:noFill/>
                    </a:lnB>
                  </a:tcPr>
                </a:tc>
                <a:extLst>
                  <a:ext uri="{0D108BD9-81ED-4DB2-BD59-A6C34878D82A}">
                    <a16:rowId xmlns:a16="http://schemas.microsoft.com/office/drawing/2014/main" val="10014"/>
                  </a:ext>
                </a:extLst>
              </a:tr>
              <a:tr h="197648">
                <a:tc>
                  <a:txBody>
                    <a:bodyPr/>
                    <a:lstStyle/>
                    <a:p>
                      <a:pPr algn="l" fontAlgn="ctr"/>
                      <a:r>
                        <a:rPr lang="de-DE" sz="1400" b="0" i="0" u="none" strike="noStrike">
                          <a:solidFill>
                            <a:srgbClr val="000000"/>
                          </a:solidFill>
                          <a:effectLst/>
                          <a:latin typeface="Times New Roman" panose="02020603050405020304" pitchFamily="18" charset="0"/>
                        </a:rPr>
                        <a:t>Subsidized Employment </a:t>
                      </a:r>
                    </a:p>
                  </a:txBody>
                  <a:tcPr marL="8045" marR="8045" marT="8045" marB="0" anchor="ctr">
                    <a:lnL>
                      <a:noFill/>
                    </a:lnL>
                    <a:lnR>
                      <a:noFill/>
                    </a:lnR>
                    <a:lnT>
                      <a:noFill/>
                    </a:lnT>
                    <a:lnB>
                      <a:noFill/>
                    </a:lnB>
                  </a:tcPr>
                </a:tc>
                <a:tc>
                  <a:txBody>
                    <a:bodyPr/>
                    <a:lstStyle/>
                    <a:p>
                      <a:pPr algn="l"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0.41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116</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28</a:t>
                      </a:r>
                    </a:p>
                  </a:txBody>
                  <a:tcPr marL="8045" marR="8045" marT="8045" marB="0" anchor="b">
                    <a:lnL>
                      <a:noFill/>
                    </a:lnL>
                    <a:lnR>
                      <a:noFill/>
                    </a:lnR>
                    <a:lnT>
                      <a:noFill/>
                    </a:lnT>
                    <a:lnB>
                      <a:noFill/>
                    </a:lnB>
                  </a:tcPr>
                </a:tc>
                <a:extLst>
                  <a:ext uri="{0D108BD9-81ED-4DB2-BD59-A6C34878D82A}">
                    <a16:rowId xmlns:a16="http://schemas.microsoft.com/office/drawing/2014/main" val="10015"/>
                  </a:ext>
                </a:extLst>
              </a:tr>
              <a:tr h="197648">
                <a:tc>
                  <a:txBody>
                    <a:bodyPr/>
                    <a:lstStyle/>
                    <a:p>
                      <a:pPr algn="l" fontAlgn="b"/>
                      <a:r>
                        <a:rPr lang="de-DE" sz="1400" b="0" i="0" u="none" strike="noStrike">
                          <a:solidFill>
                            <a:srgbClr val="000000"/>
                          </a:solidFill>
                          <a:effectLst/>
                          <a:latin typeface="Times New Roman" panose="02020603050405020304" pitchFamily="18" charset="0"/>
                        </a:rPr>
                        <a:t>Comprehensive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0.29</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13</a:t>
                      </a:r>
                    </a:p>
                  </a:txBody>
                  <a:tcPr marL="8045" marR="8045" marT="8045" marB="0" anchor="b">
                    <a:lnL>
                      <a:noFill/>
                    </a:lnL>
                    <a:lnR>
                      <a:noFill/>
                    </a:lnR>
                    <a:lnT>
                      <a:noFill/>
                    </a:lnT>
                    <a:lnB>
                      <a:noFill/>
                    </a:lnB>
                  </a:tcPr>
                </a:tc>
                <a:extLst>
                  <a:ext uri="{0D108BD9-81ED-4DB2-BD59-A6C34878D82A}">
                    <a16:rowId xmlns:a16="http://schemas.microsoft.com/office/drawing/2014/main" val="10016"/>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7"/>
                  </a:ext>
                </a:extLst>
              </a:tr>
              <a:tr h="197648">
                <a:tc>
                  <a:txBody>
                    <a:bodyPr/>
                    <a:lstStyle/>
                    <a:p>
                      <a:pPr algn="l" fontAlgn="b"/>
                      <a:r>
                        <a:rPr lang="de-DE" sz="1400" b="0" i="0" u="none" strike="noStrike">
                          <a:solidFill>
                            <a:srgbClr val="000000"/>
                          </a:solidFill>
                          <a:effectLst/>
                          <a:latin typeface="Times New Roman" panose="02020603050405020304" pitchFamily="18" charset="0"/>
                        </a:rPr>
                        <a:t>Total</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0.35</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3100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588</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1402</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Times New Roman" panose="02020603050405020304" pitchFamily="18" charset="0"/>
                        </a:rPr>
                        <a:t>374</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660210">
                <a:tc gridSpan="9">
                  <a:txBody>
                    <a:bodyPr/>
                    <a:lstStyle/>
                    <a:p>
                      <a:pPr algn="l" fontAlgn="ctr"/>
                      <a:r>
                        <a:rPr lang="en-US" sz="1200" b="0" i="1" u="none" strike="noStrike" dirty="0">
                          <a:solidFill>
                            <a:srgbClr val="000000"/>
                          </a:solidFill>
                          <a:effectLst/>
                          <a:latin typeface="Calibri" panose="020F0502020204030204" pitchFamily="34" charset="0"/>
                        </a:rPr>
                        <a:t>Note:  Individual effect sizes  are computed across independent studies (i.e. samples). Means for PSS and SMDs weighted such that each study contributes in equal proportions.  The number of effect sizes  represents the number of different effect sizes (with respect to outcomes) derived from independent groups. One group may contribute multiple effect sizes such as reporting outcomes for earnings, hourly wage, probability of employment, and hours worked per week. </a:t>
                      </a:r>
                    </a:p>
                  </a:txBody>
                  <a:tcPr marL="8045" marR="8045" marT="804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bl>
          </a:graphicData>
        </a:graphic>
      </p:graphicFrame>
      <p:sp>
        <p:nvSpPr>
          <p:cNvPr id="10" name="Titel 1"/>
          <p:cNvSpPr>
            <a:spLocks noGrp="1"/>
          </p:cNvSpPr>
          <p:nvPr>
            <p:ph type="title"/>
          </p:nvPr>
        </p:nvSpPr>
        <p:spPr>
          <a:xfrm>
            <a:off x="1981201" y="456348"/>
            <a:ext cx="8229600" cy="792087"/>
          </a:xfrm>
        </p:spPr>
        <p:txBody>
          <a:bodyPr/>
          <a:lstStyle/>
          <a:p>
            <a:r>
              <a:rPr lang="en-US" dirty="0"/>
              <a:t>Descriptive Overview</a:t>
            </a:r>
          </a:p>
        </p:txBody>
      </p:sp>
      <p:sp>
        <p:nvSpPr>
          <p:cNvPr id="3" name="Rechteckige Legende 2"/>
          <p:cNvSpPr/>
          <p:nvPr/>
        </p:nvSpPr>
        <p:spPr>
          <a:xfrm>
            <a:off x="4444988" y="3298336"/>
            <a:ext cx="5765812" cy="2362912"/>
          </a:xfrm>
          <a:prstGeom prst="wedgeRectCallout">
            <a:avLst>
              <a:gd name="adj1" fmla="val 7137"/>
              <a:gd name="adj2" fmla="val -58258"/>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 easier to impact employment than income.</a:t>
            </a:r>
          </a:p>
        </p:txBody>
      </p:sp>
    </p:spTree>
    <p:extLst>
      <p:ext uri="{BB962C8B-B14F-4D97-AF65-F5344CB8AC3E}">
        <p14:creationId xmlns:p14="http://schemas.microsoft.com/office/powerpoint/2010/main" val="707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19</a:t>
            </a:fld>
            <a:endParaRPr lang="de-DE" dirty="0"/>
          </a:p>
        </p:txBody>
      </p:sp>
      <p:graphicFrame>
        <p:nvGraphicFramePr>
          <p:cNvPr id="8" name="Tabelle 7"/>
          <p:cNvGraphicFramePr>
            <a:graphicFrameLocks noGrp="1"/>
          </p:cNvGraphicFramePr>
          <p:nvPr/>
        </p:nvGraphicFramePr>
        <p:xfrm>
          <a:off x="1981202" y="1415965"/>
          <a:ext cx="8229598" cy="5250206"/>
        </p:xfrm>
        <a:graphic>
          <a:graphicData uri="http://schemas.openxmlformats.org/drawingml/2006/table">
            <a:tbl>
              <a:tblPr/>
              <a:tblGrid>
                <a:gridCol w="2151530">
                  <a:extLst>
                    <a:ext uri="{9D8B030D-6E8A-4147-A177-3AD203B41FA5}">
                      <a16:colId xmlns:a16="http://schemas.microsoft.com/office/drawing/2014/main" val="20000"/>
                    </a:ext>
                  </a:extLst>
                </a:gridCol>
                <a:gridCol w="186465">
                  <a:extLst>
                    <a:ext uri="{9D8B030D-6E8A-4147-A177-3AD203B41FA5}">
                      <a16:colId xmlns:a16="http://schemas.microsoft.com/office/drawing/2014/main" val="20001"/>
                    </a:ext>
                  </a:extLst>
                </a:gridCol>
                <a:gridCol w="840699">
                  <a:extLst>
                    <a:ext uri="{9D8B030D-6E8A-4147-A177-3AD203B41FA5}">
                      <a16:colId xmlns:a16="http://schemas.microsoft.com/office/drawing/2014/main" val="20002"/>
                    </a:ext>
                  </a:extLst>
                </a:gridCol>
                <a:gridCol w="936105">
                  <a:extLst>
                    <a:ext uri="{9D8B030D-6E8A-4147-A177-3AD203B41FA5}">
                      <a16:colId xmlns:a16="http://schemas.microsoft.com/office/drawing/2014/main" val="20003"/>
                    </a:ext>
                  </a:extLst>
                </a:gridCol>
                <a:gridCol w="1228164">
                  <a:extLst>
                    <a:ext uri="{9D8B030D-6E8A-4147-A177-3AD203B41FA5}">
                      <a16:colId xmlns:a16="http://schemas.microsoft.com/office/drawing/2014/main" val="20004"/>
                    </a:ext>
                  </a:extLst>
                </a:gridCol>
                <a:gridCol w="118334">
                  <a:extLst>
                    <a:ext uri="{9D8B030D-6E8A-4147-A177-3AD203B41FA5}">
                      <a16:colId xmlns:a16="http://schemas.microsoft.com/office/drawing/2014/main" val="20005"/>
                    </a:ext>
                  </a:extLst>
                </a:gridCol>
                <a:gridCol w="631116">
                  <a:extLst>
                    <a:ext uri="{9D8B030D-6E8A-4147-A177-3AD203B41FA5}">
                      <a16:colId xmlns:a16="http://schemas.microsoft.com/office/drawing/2014/main" val="20006"/>
                    </a:ext>
                  </a:extLst>
                </a:gridCol>
                <a:gridCol w="974714">
                  <a:extLst>
                    <a:ext uri="{9D8B030D-6E8A-4147-A177-3AD203B41FA5}">
                      <a16:colId xmlns:a16="http://schemas.microsoft.com/office/drawing/2014/main" val="20007"/>
                    </a:ext>
                  </a:extLst>
                </a:gridCol>
                <a:gridCol w="1162471">
                  <a:extLst>
                    <a:ext uri="{9D8B030D-6E8A-4147-A177-3AD203B41FA5}">
                      <a16:colId xmlns:a16="http://schemas.microsoft.com/office/drawing/2014/main" val="20008"/>
                    </a:ext>
                  </a:extLst>
                </a:gridCol>
              </a:tblGrid>
              <a:tr h="197648">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dirty="0">
                          <a:solidFill>
                            <a:srgbClr val="000000"/>
                          </a:solidFill>
                          <a:effectLst/>
                          <a:latin typeface="Times New Roman" panose="02020603050405020304" pitchFamily="18" charset="0"/>
                        </a:rPr>
                        <a:t>PSS</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r>
                        <a:rPr lang="de-DE" sz="1400" b="1" i="0" u="none" strike="noStrike">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a:solidFill>
                            <a:srgbClr val="000000"/>
                          </a:solidFill>
                          <a:effectLst/>
                          <a:latin typeface="Times New Roman" panose="02020603050405020304" pitchFamily="18" charset="0"/>
                        </a:rPr>
                        <a:t>SMD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5351">
                <a:tc>
                  <a:txBody>
                    <a:bodyPr/>
                    <a:lstStyle/>
                    <a:p>
                      <a:pPr algn="ctr" fontAlgn="ctr"/>
                      <a:r>
                        <a:rPr lang="de-DE" sz="1400" b="0" i="0" u="none" strike="noStrike" dirty="0">
                          <a:solidFill>
                            <a:srgbClr val="000000"/>
                          </a:solidFill>
                          <a:effectLst/>
                          <a:latin typeface="Times New Roman" panose="02020603050405020304" pitchFamily="18" charset="0"/>
                        </a:rPr>
                        <a:t> </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p>
                    <a:p>
                      <a:pPr algn="ctr" fontAlgn="ct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648">
                <a:tc>
                  <a:txBody>
                    <a:bodyPr/>
                    <a:lstStyle/>
                    <a:p>
                      <a:pPr algn="l" fontAlgn="b"/>
                      <a:r>
                        <a:rPr lang="de-DE" sz="1400" b="0" i="0" u="sng" strike="noStrike">
                          <a:solidFill>
                            <a:srgbClr val="000000"/>
                          </a:solidFill>
                          <a:effectLst/>
                          <a:latin typeface="Times New Roman" panose="02020603050405020304" pitchFamily="18" charset="0"/>
                        </a:rPr>
                        <a:t>(a) Type of outcome: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sng"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7648">
                <a:tc>
                  <a:txBody>
                    <a:bodyPr/>
                    <a:lstStyle/>
                    <a:p>
                      <a:pPr algn="l" fontAlgn="b"/>
                      <a:r>
                        <a:rPr lang="de-DE" sz="1400" b="0" i="0" u="none" strike="noStrike">
                          <a:solidFill>
                            <a:srgbClr val="000000"/>
                          </a:solidFill>
                          <a:effectLst/>
                          <a:latin typeface="Times New Roman" panose="02020603050405020304" pitchFamily="18" charset="0"/>
                        </a:rPr>
                        <a:t>Employment</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1983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299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216</a:t>
                      </a:r>
                    </a:p>
                  </a:txBody>
                  <a:tcPr marL="8045" marR="8045" marT="8045" marB="0" anchor="b">
                    <a:lnL>
                      <a:noFill/>
                    </a:lnL>
                    <a:lnR>
                      <a:noFill/>
                    </a:lnR>
                    <a:lnT>
                      <a:noFill/>
                    </a:lnT>
                    <a:lnB>
                      <a:noFill/>
                    </a:lnB>
                  </a:tcPr>
                </a:tc>
                <a:extLst>
                  <a:ext uri="{0D108BD9-81ED-4DB2-BD59-A6C34878D82A}">
                    <a16:rowId xmlns:a16="http://schemas.microsoft.com/office/drawing/2014/main" val="10003"/>
                  </a:ext>
                </a:extLst>
              </a:tr>
              <a:tr h="197648">
                <a:tc>
                  <a:txBody>
                    <a:bodyPr/>
                    <a:lstStyle/>
                    <a:p>
                      <a:pPr algn="l" fontAlgn="b"/>
                      <a:r>
                        <a:rPr lang="de-DE" sz="1400" b="0" i="0" u="none" strike="noStrike">
                          <a:solidFill>
                            <a:srgbClr val="000000"/>
                          </a:solidFill>
                          <a:effectLst/>
                          <a:latin typeface="Times New Roman" panose="02020603050405020304" pitchFamily="18" charset="0"/>
                        </a:rPr>
                        <a:t>Earnings</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944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239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305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113</a:t>
                      </a:r>
                    </a:p>
                  </a:txBody>
                  <a:tcPr marL="8045" marR="8045" marT="8045" marB="0" anchor="b">
                    <a:lnL>
                      <a:noFill/>
                    </a:lnL>
                    <a:lnR>
                      <a:noFill/>
                    </a:lnR>
                    <a:lnT>
                      <a:noFill/>
                    </a:lnT>
                    <a:lnB>
                      <a:noFill/>
                    </a:lnB>
                  </a:tcPr>
                </a:tc>
                <a:extLst>
                  <a:ext uri="{0D108BD9-81ED-4DB2-BD59-A6C34878D82A}">
                    <a16:rowId xmlns:a16="http://schemas.microsoft.com/office/drawing/2014/main" val="10004"/>
                  </a:ext>
                </a:extLst>
              </a:tr>
              <a:tr h="197648">
                <a:tc>
                  <a:txBody>
                    <a:bodyPr/>
                    <a:lstStyle/>
                    <a:p>
                      <a:pPr algn="l" fontAlgn="b"/>
                      <a:r>
                        <a:rPr lang="de-DE" sz="1400" b="0" i="0" u="none" strike="noStrike">
                          <a:solidFill>
                            <a:srgbClr val="000000"/>
                          </a:solidFill>
                          <a:effectLst/>
                          <a:latin typeface="Times New Roman" panose="02020603050405020304" pitchFamily="18" charset="0"/>
                        </a:rPr>
                        <a:t>Business Performance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173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50</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160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45</a:t>
                      </a:r>
                    </a:p>
                  </a:txBody>
                  <a:tcPr marL="8045" marR="8045" marT="8045" marB="0" anchor="b">
                    <a:lnL>
                      <a:noFill/>
                    </a:lnL>
                    <a:lnR>
                      <a:noFill/>
                    </a:lnR>
                    <a:lnT>
                      <a:noFill/>
                    </a:lnT>
                    <a:lnB>
                      <a:noFill/>
                    </a:lnB>
                  </a:tcPr>
                </a:tc>
                <a:extLst>
                  <a:ext uri="{0D108BD9-81ED-4DB2-BD59-A6C34878D82A}">
                    <a16:rowId xmlns:a16="http://schemas.microsoft.com/office/drawing/2014/main" val="10005"/>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6"/>
                  </a:ext>
                </a:extLst>
              </a:tr>
              <a:tr h="197648">
                <a:tc>
                  <a:txBody>
                    <a:bodyPr/>
                    <a:lstStyle/>
                    <a:p>
                      <a:pPr algn="l" fontAlgn="b"/>
                      <a:r>
                        <a:rPr lang="de-DE" sz="1400" b="0" i="0" u="sng" strike="noStrike">
                          <a:solidFill>
                            <a:srgbClr val="000000"/>
                          </a:solidFill>
                          <a:effectLst/>
                          <a:latin typeface="Times New Roman" panose="02020603050405020304" pitchFamily="18" charset="0"/>
                        </a:rPr>
                        <a:t>(b) Follow-up timing</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7"/>
                  </a:ext>
                </a:extLst>
              </a:tr>
              <a:tr h="197648">
                <a:tc>
                  <a:txBody>
                    <a:bodyPr/>
                    <a:lstStyle/>
                    <a:p>
                      <a:pPr algn="l" fontAlgn="b"/>
                      <a:r>
                        <a:rPr lang="de-DE" sz="1400" b="0" i="0" u="none" strike="noStrike">
                          <a:solidFill>
                            <a:srgbClr val="000000"/>
                          </a:solidFill>
                          <a:effectLst/>
                          <a:latin typeface="Times New Roman" panose="02020603050405020304" pitchFamily="18" charset="0"/>
                        </a:rPr>
                        <a:t>Less than on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1058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247</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487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165</a:t>
                      </a:r>
                    </a:p>
                  </a:txBody>
                  <a:tcPr marL="8045" marR="8045" marT="8045" marB="0" anchor="b">
                    <a:lnL>
                      <a:noFill/>
                    </a:lnL>
                    <a:lnR>
                      <a:noFill/>
                    </a:lnR>
                    <a:lnT>
                      <a:noFill/>
                    </a:lnT>
                    <a:lnB>
                      <a:noFill/>
                    </a:lnB>
                  </a:tcPr>
                </a:tc>
                <a:extLst>
                  <a:ext uri="{0D108BD9-81ED-4DB2-BD59-A6C34878D82A}">
                    <a16:rowId xmlns:a16="http://schemas.microsoft.com/office/drawing/2014/main" val="10008"/>
                  </a:ext>
                </a:extLst>
              </a:tr>
              <a:tr h="197648">
                <a:tc>
                  <a:txBody>
                    <a:bodyPr/>
                    <a:lstStyle/>
                    <a:p>
                      <a:pPr algn="l" fontAlgn="b"/>
                      <a:r>
                        <a:rPr lang="de-DE" sz="1400" b="0" i="0" u="none" strike="noStrike">
                          <a:solidFill>
                            <a:srgbClr val="000000"/>
                          </a:solidFill>
                          <a:effectLst/>
                          <a:latin typeface="Times New Roman" panose="02020603050405020304" pitchFamily="18" charset="0"/>
                        </a:rPr>
                        <a:t>Longer than one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1430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315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674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209</a:t>
                      </a:r>
                    </a:p>
                  </a:txBody>
                  <a:tcPr marL="8045" marR="8045" marT="8045" marB="0" anchor="b">
                    <a:lnL>
                      <a:noFill/>
                    </a:lnL>
                    <a:lnR>
                      <a:noFill/>
                    </a:lnR>
                    <a:lnT>
                      <a:noFill/>
                    </a:lnT>
                    <a:lnB>
                      <a:noFill/>
                    </a:lnB>
                  </a:tcPr>
                </a:tc>
                <a:extLst>
                  <a:ext uri="{0D108BD9-81ED-4DB2-BD59-A6C34878D82A}">
                    <a16:rowId xmlns:a16="http://schemas.microsoft.com/office/drawing/2014/main" val="10009"/>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0"/>
                  </a:ext>
                </a:extLst>
              </a:tr>
              <a:tr h="197648">
                <a:tc>
                  <a:txBody>
                    <a:bodyPr/>
                    <a:lstStyle/>
                    <a:p>
                      <a:pPr algn="l" fontAlgn="b"/>
                      <a:r>
                        <a:rPr lang="de-DE" sz="1400" b="0" i="0" u="sng" strike="noStrike">
                          <a:solidFill>
                            <a:srgbClr val="000000"/>
                          </a:solidFill>
                          <a:effectLst/>
                          <a:latin typeface="Times New Roman" panose="02020603050405020304" pitchFamily="18" charset="0"/>
                        </a:rPr>
                        <a:t>(b) Main Intervention Cat.</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1"/>
                  </a:ext>
                </a:extLst>
              </a:tr>
              <a:tr h="197648">
                <a:tc>
                  <a:txBody>
                    <a:bodyPr/>
                    <a:lstStyle/>
                    <a:p>
                      <a:pPr algn="l" fontAlgn="b"/>
                      <a:r>
                        <a:rPr lang="de-DE" sz="1400" b="0" i="0" u="none" strike="noStrike">
                          <a:solidFill>
                            <a:srgbClr val="000000"/>
                          </a:solidFill>
                          <a:effectLst/>
                          <a:latin typeface="Times New Roman" panose="02020603050405020304" pitchFamily="18" charset="0"/>
                        </a:rPr>
                        <a:t>Skills training</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2031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372</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933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250</a:t>
                      </a:r>
                    </a:p>
                  </a:txBody>
                  <a:tcPr marL="8045" marR="8045" marT="8045" marB="0" anchor="b">
                    <a:lnL>
                      <a:noFill/>
                    </a:lnL>
                    <a:lnR>
                      <a:noFill/>
                    </a:lnR>
                    <a:lnT>
                      <a:noFill/>
                    </a:lnT>
                    <a:lnB>
                      <a:noFill/>
                    </a:lnB>
                  </a:tcPr>
                </a:tc>
                <a:extLst>
                  <a:ext uri="{0D108BD9-81ED-4DB2-BD59-A6C34878D82A}">
                    <a16:rowId xmlns:a16="http://schemas.microsoft.com/office/drawing/2014/main" val="10012"/>
                  </a:ext>
                </a:extLst>
              </a:tr>
              <a:tr h="197648">
                <a:tc>
                  <a:txBody>
                    <a:bodyPr/>
                    <a:lstStyle/>
                    <a:p>
                      <a:pPr algn="l" fontAlgn="ctr"/>
                      <a:r>
                        <a:rPr lang="de-DE" sz="1400" b="0" i="0" u="none" strike="noStrike">
                          <a:solidFill>
                            <a:srgbClr val="000000"/>
                          </a:solidFill>
                          <a:effectLst/>
                          <a:latin typeface="Times New Roman" panose="02020603050405020304" pitchFamily="18" charset="0"/>
                        </a:rPr>
                        <a:t>Entrepreneurship Promotion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262</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68</a:t>
                      </a:r>
                    </a:p>
                  </a:txBody>
                  <a:tcPr marL="8045" marR="8045" marT="8045" marB="0" anchor="b">
                    <a:lnL>
                      <a:noFill/>
                    </a:lnL>
                    <a:lnR>
                      <a:noFill/>
                    </a:lnR>
                    <a:lnT>
                      <a:noFill/>
                    </a:lnT>
                    <a:lnB>
                      <a:noFill/>
                    </a:lnB>
                  </a:tcPr>
                </a:tc>
                <a:extLst>
                  <a:ext uri="{0D108BD9-81ED-4DB2-BD59-A6C34878D82A}">
                    <a16:rowId xmlns:a16="http://schemas.microsoft.com/office/drawing/2014/main" val="10013"/>
                  </a:ext>
                </a:extLst>
              </a:tr>
              <a:tr h="197648">
                <a:tc>
                  <a:txBody>
                    <a:bodyPr/>
                    <a:lstStyle/>
                    <a:p>
                      <a:pPr algn="l" fontAlgn="ctr"/>
                      <a:r>
                        <a:rPr lang="de-DE" sz="1400" b="0" i="0" u="none" strike="noStrike">
                          <a:solidFill>
                            <a:srgbClr val="000000"/>
                          </a:solidFill>
                          <a:effectLst/>
                          <a:latin typeface="Times New Roman" panose="02020603050405020304" pitchFamily="18" charset="0"/>
                        </a:rPr>
                        <a:t>Employment Services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0.18</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15</a:t>
                      </a:r>
                    </a:p>
                  </a:txBody>
                  <a:tcPr marL="8045" marR="8045" marT="8045" marB="0" anchor="b">
                    <a:lnL>
                      <a:noFill/>
                    </a:lnL>
                    <a:lnR>
                      <a:noFill/>
                    </a:lnR>
                    <a:lnT>
                      <a:noFill/>
                    </a:lnT>
                    <a:lnB>
                      <a:noFill/>
                    </a:lnB>
                  </a:tcPr>
                </a:tc>
                <a:extLst>
                  <a:ext uri="{0D108BD9-81ED-4DB2-BD59-A6C34878D82A}">
                    <a16:rowId xmlns:a16="http://schemas.microsoft.com/office/drawing/2014/main" val="10014"/>
                  </a:ext>
                </a:extLst>
              </a:tr>
              <a:tr h="197648">
                <a:tc>
                  <a:txBody>
                    <a:bodyPr/>
                    <a:lstStyle/>
                    <a:p>
                      <a:pPr algn="l" fontAlgn="ctr"/>
                      <a:r>
                        <a:rPr lang="de-DE" sz="1400" b="0" i="0" u="none" strike="noStrike">
                          <a:solidFill>
                            <a:srgbClr val="000000"/>
                          </a:solidFill>
                          <a:effectLst/>
                          <a:latin typeface="Times New Roman" panose="02020603050405020304" pitchFamily="18" charset="0"/>
                        </a:rPr>
                        <a:t>Subsidized Employment </a:t>
                      </a:r>
                    </a:p>
                  </a:txBody>
                  <a:tcPr marL="8045" marR="8045" marT="8045" marB="0" anchor="ctr">
                    <a:lnL>
                      <a:noFill/>
                    </a:lnL>
                    <a:lnR>
                      <a:noFill/>
                    </a:lnR>
                    <a:lnT>
                      <a:noFill/>
                    </a:lnT>
                    <a:lnB>
                      <a:noFill/>
                    </a:lnB>
                  </a:tcPr>
                </a:tc>
                <a:tc>
                  <a:txBody>
                    <a:bodyPr/>
                    <a:lstStyle/>
                    <a:p>
                      <a:pPr algn="l"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0.41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116</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28</a:t>
                      </a:r>
                    </a:p>
                  </a:txBody>
                  <a:tcPr marL="8045" marR="8045" marT="8045" marB="0" anchor="b">
                    <a:lnL>
                      <a:noFill/>
                    </a:lnL>
                    <a:lnR>
                      <a:noFill/>
                    </a:lnR>
                    <a:lnT>
                      <a:noFill/>
                    </a:lnT>
                    <a:lnB>
                      <a:noFill/>
                    </a:lnB>
                  </a:tcPr>
                </a:tc>
                <a:extLst>
                  <a:ext uri="{0D108BD9-81ED-4DB2-BD59-A6C34878D82A}">
                    <a16:rowId xmlns:a16="http://schemas.microsoft.com/office/drawing/2014/main" val="10015"/>
                  </a:ext>
                </a:extLst>
              </a:tr>
              <a:tr h="197648">
                <a:tc>
                  <a:txBody>
                    <a:bodyPr/>
                    <a:lstStyle/>
                    <a:p>
                      <a:pPr algn="l" fontAlgn="b"/>
                      <a:r>
                        <a:rPr lang="de-DE" sz="1400" b="0" i="0" u="none" strike="noStrike">
                          <a:solidFill>
                            <a:srgbClr val="000000"/>
                          </a:solidFill>
                          <a:effectLst/>
                          <a:latin typeface="Times New Roman" panose="02020603050405020304" pitchFamily="18" charset="0"/>
                        </a:rPr>
                        <a:t>Comprehensive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0.29</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13</a:t>
                      </a:r>
                    </a:p>
                  </a:txBody>
                  <a:tcPr marL="8045" marR="8045" marT="8045" marB="0" anchor="b">
                    <a:lnL>
                      <a:noFill/>
                    </a:lnL>
                    <a:lnR>
                      <a:noFill/>
                    </a:lnR>
                    <a:lnT>
                      <a:noFill/>
                    </a:lnT>
                    <a:lnB>
                      <a:noFill/>
                    </a:lnB>
                  </a:tcPr>
                </a:tc>
                <a:extLst>
                  <a:ext uri="{0D108BD9-81ED-4DB2-BD59-A6C34878D82A}">
                    <a16:rowId xmlns:a16="http://schemas.microsoft.com/office/drawing/2014/main" val="10016"/>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7"/>
                  </a:ext>
                </a:extLst>
              </a:tr>
              <a:tr h="197648">
                <a:tc>
                  <a:txBody>
                    <a:bodyPr/>
                    <a:lstStyle/>
                    <a:p>
                      <a:pPr algn="l" fontAlgn="b"/>
                      <a:r>
                        <a:rPr lang="de-DE" sz="1400" b="0" i="0" u="none" strike="noStrike">
                          <a:solidFill>
                            <a:srgbClr val="000000"/>
                          </a:solidFill>
                          <a:effectLst/>
                          <a:latin typeface="Times New Roman" panose="02020603050405020304" pitchFamily="18" charset="0"/>
                        </a:rPr>
                        <a:t>Total</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0.35</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3100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588</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1402</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Times New Roman" panose="02020603050405020304" pitchFamily="18" charset="0"/>
                        </a:rPr>
                        <a:t>374</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660210">
                <a:tc gridSpan="9">
                  <a:txBody>
                    <a:bodyPr/>
                    <a:lstStyle/>
                    <a:p>
                      <a:pPr algn="l" fontAlgn="ctr"/>
                      <a:r>
                        <a:rPr lang="en-US" sz="1200" b="0" i="1" u="none" strike="noStrike" dirty="0">
                          <a:solidFill>
                            <a:srgbClr val="000000"/>
                          </a:solidFill>
                          <a:effectLst/>
                          <a:latin typeface="Calibri" panose="020F0502020204030204" pitchFamily="34" charset="0"/>
                        </a:rPr>
                        <a:t>Note:  Individual effect sizes  are computed across independent studies (i.e. samples). Means for PSS and SMDs weighted such that each study contributes in equal proportions.  The number of effect sizes  represents the number of different effect sizes (with respect to outcomes) derived from independent groups. One group may contribute multiple effect sizes such as reporting outcomes for earnings, hourly wage, probability of employment, and hours worked per week. </a:t>
                      </a:r>
                    </a:p>
                  </a:txBody>
                  <a:tcPr marL="8045" marR="8045" marT="804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bl>
          </a:graphicData>
        </a:graphic>
      </p:graphicFrame>
      <p:sp>
        <p:nvSpPr>
          <p:cNvPr id="10" name="Titel 1"/>
          <p:cNvSpPr>
            <a:spLocks noGrp="1"/>
          </p:cNvSpPr>
          <p:nvPr>
            <p:ph type="title"/>
          </p:nvPr>
        </p:nvSpPr>
        <p:spPr>
          <a:xfrm>
            <a:off x="1981201" y="456348"/>
            <a:ext cx="8229600" cy="792087"/>
          </a:xfrm>
        </p:spPr>
        <p:txBody>
          <a:bodyPr/>
          <a:lstStyle/>
          <a:p>
            <a:r>
              <a:rPr lang="en-US" dirty="0"/>
              <a:t>Descriptive Overview</a:t>
            </a:r>
          </a:p>
        </p:txBody>
      </p:sp>
      <p:sp>
        <p:nvSpPr>
          <p:cNvPr id="12" name="Rechteckige Legende 11"/>
          <p:cNvSpPr/>
          <p:nvPr/>
        </p:nvSpPr>
        <p:spPr>
          <a:xfrm>
            <a:off x="4444988" y="4234440"/>
            <a:ext cx="5765812" cy="1426808"/>
          </a:xfrm>
          <a:prstGeom prst="wedgeRectCallout">
            <a:avLst>
              <a:gd name="adj1" fmla="val 7137"/>
              <a:gd name="adj2" fmla="val -58258"/>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 impact often only materializes in the long-term.</a:t>
            </a:r>
          </a:p>
        </p:txBody>
      </p:sp>
    </p:spTree>
    <p:extLst>
      <p:ext uri="{BB962C8B-B14F-4D97-AF65-F5344CB8AC3E}">
        <p14:creationId xmlns:p14="http://schemas.microsoft.com/office/powerpoint/2010/main" val="194340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4F73-1402-4012-9FF9-FDE42FF98D6D}"/>
              </a:ext>
            </a:extLst>
          </p:cNvPr>
          <p:cNvSpPr>
            <a:spLocks noGrp="1"/>
          </p:cNvSpPr>
          <p:nvPr>
            <p:ph type="title"/>
          </p:nvPr>
        </p:nvSpPr>
        <p:spPr/>
        <p:txBody>
          <a:bodyPr/>
          <a:lstStyle/>
          <a:p>
            <a:r>
              <a:rPr lang="en-GB" dirty="0"/>
              <a:t>Youth employment trends</a:t>
            </a:r>
          </a:p>
        </p:txBody>
      </p:sp>
      <p:sp>
        <p:nvSpPr>
          <p:cNvPr id="3" name="Content Placeholder 2">
            <a:extLst>
              <a:ext uri="{FF2B5EF4-FFF2-40B4-BE49-F238E27FC236}">
                <a16:creationId xmlns:a16="http://schemas.microsoft.com/office/drawing/2014/main" id="{822274B8-973C-4AE8-9A40-A2273FEEF257}"/>
              </a:ext>
            </a:extLst>
          </p:cNvPr>
          <p:cNvSpPr>
            <a:spLocks noGrp="1"/>
          </p:cNvSpPr>
          <p:nvPr>
            <p:ph idx="1"/>
          </p:nvPr>
        </p:nvSpPr>
        <p:spPr>
          <a:xfrm>
            <a:off x="490538" y="2143195"/>
            <a:ext cx="11210924" cy="3482975"/>
          </a:xfrm>
        </p:spPr>
        <p:txBody>
          <a:bodyPr/>
          <a:lstStyle/>
          <a:p>
            <a:r>
              <a:rPr lang="en-US" dirty="0"/>
              <a:t>Global key figures</a:t>
            </a:r>
            <a:endParaRPr lang="en-GB" dirty="0"/>
          </a:p>
        </p:txBody>
      </p:sp>
      <p:sp>
        <p:nvSpPr>
          <p:cNvPr id="4" name="Date Placeholder 3">
            <a:extLst>
              <a:ext uri="{FF2B5EF4-FFF2-40B4-BE49-F238E27FC236}">
                <a16:creationId xmlns:a16="http://schemas.microsoft.com/office/drawing/2014/main" id="{3B93A5F5-B58E-40C5-9396-CBEE58511CB4}"/>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F2DB0C8F-4E82-4746-A092-0F47399532AA}"/>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D6207414-FC31-449F-8B6E-2166000B1791}"/>
              </a:ext>
            </a:extLst>
          </p:cNvPr>
          <p:cNvSpPr>
            <a:spLocks noGrp="1"/>
          </p:cNvSpPr>
          <p:nvPr>
            <p:ph type="sldNum" sz="quarter" idx="12"/>
          </p:nvPr>
        </p:nvSpPr>
        <p:spPr/>
        <p:txBody>
          <a:bodyPr/>
          <a:lstStyle/>
          <a:p>
            <a:fld id="{856227C0-AD57-4F9B-BAE3-EEFB0D0EE427}" type="slidenum">
              <a:rPr lang="en-GB" smtClean="0"/>
              <a:t>2</a:t>
            </a:fld>
            <a:endParaRPr lang="en-GB"/>
          </a:p>
        </p:txBody>
      </p:sp>
      <p:pic>
        <p:nvPicPr>
          <p:cNvPr id="7" name="Content Placeholder 17">
            <a:extLst>
              <a:ext uri="{FF2B5EF4-FFF2-40B4-BE49-F238E27FC236}">
                <a16:creationId xmlns:a16="http://schemas.microsoft.com/office/drawing/2014/main" id="{7C6A33F7-A9A7-4901-ABCA-12C5EFD9D0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9980" y="2961105"/>
            <a:ext cx="3333750" cy="2857500"/>
          </a:xfrm>
          <a:prstGeom prst="rect">
            <a:avLst/>
          </a:prstGeom>
        </p:spPr>
      </p:pic>
      <p:pic>
        <p:nvPicPr>
          <p:cNvPr id="8" name="Content Placeholder 19">
            <a:extLst>
              <a:ext uri="{FF2B5EF4-FFF2-40B4-BE49-F238E27FC236}">
                <a16:creationId xmlns:a16="http://schemas.microsoft.com/office/drawing/2014/main" id="{514897FF-58A5-47D2-BE22-4898B74BC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086" y="1657063"/>
            <a:ext cx="3413125" cy="2269266"/>
          </a:xfrm>
          <a:prstGeom prst="rect">
            <a:avLst/>
          </a:prstGeom>
        </p:spPr>
      </p:pic>
      <p:pic>
        <p:nvPicPr>
          <p:cNvPr id="9" name="Content Placeholder 15">
            <a:extLst>
              <a:ext uri="{FF2B5EF4-FFF2-40B4-BE49-F238E27FC236}">
                <a16:creationId xmlns:a16="http://schemas.microsoft.com/office/drawing/2014/main" id="{ABAF0C9A-3EC7-4E62-B7DB-28F05AA65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176" y="2940555"/>
            <a:ext cx="3333750" cy="2857500"/>
          </a:xfrm>
          <a:prstGeom prst="rect">
            <a:avLst/>
          </a:prstGeom>
        </p:spPr>
      </p:pic>
      <p:pic>
        <p:nvPicPr>
          <p:cNvPr id="10" name="Picture 9" descr="Diagram&#10;&#10;Description automatically generated">
            <a:extLst>
              <a:ext uri="{FF2B5EF4-FFF2-40B4-BE49-F238E27FC236}">
                <a16:creationId xmlns:a16="http://schemas.microsoft.com/office/drawing/2014/main" id="{57E7485A-B2EF-40E5-AA4E-981092B7F9F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154728" y="4066849"/>
            <a:ext cx="3468117" cy="2218498"/>
          </a:xfrm>
          <a:prstGeom prst="rect">
            <a:avLst/>
          </a:prstGeom>
        </p:spPr>
      </p:pic>
    </p:spTree>
    <p:extLst>
      <p:ext uri="{BB962C8B-B14F-4D97-AF65-F5344CB8AC3E}">
        <p14:creationId xmlns:p14="http://schemas.microsoft.com/office/powerpoint/2010/main" val="416969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4295E678-C4C8-411A-B0E5-DFBDA2571432}" type="slidenum">
              <a:rPr lang="de-DE" smtClean="0"/>
              <a:pPr>
                <a:defRPr/>
              </a:pPr>
              <a:t>20</a:t>
            </a:fld>
            <a:endParaRPr lang="de-DE" dirty="0"/>
          </a:p>
        </p:txBody>
      </p:sp>
      <p:graphicFrame>
        <p:nvGraphicFramePr>
          <p:cNvPr id="8" name="Tabelle 7"/>
          <p:cNvGraphicFramePr>
            <a:graphicFrameLocks noGrp="1"/>
          </p:cNvGraphicFramePr>
          <p:nvPr/>
        </p:nvGraphicFramePr>
        <p:xfrm>
          <a:off x="1981202" y="1415965"/>
          <a:ext cx="8229598" cy="5250206"/>
        </p:xfrm>
        <a:graphic>
          <a:graphicData uri="http://schemas.openxmlformats.org/drawingml/2006/table">
            <a:tbl>
              <a:tblPr/>
              <a:tblGrid>
                <a:gridCol w="2151530">
                  <a:extLst>
                    <a:ext uri="{9D8B030D-6E8A-4147-A177-3AD203B41FA5}">
                      <a16:colId xmlns:a16="http://schemas.microsoft.com/office/drawing/2014/main" val="20000"/>
                    </a:ext>
                  </a:extLst>
                </a:gridCol>
                <a:gridCol w="186465">
                  <a:extLst>
                    <a:ext uri="{9D8B030D-6E8A-4147-A177-3AD203B41FA5}">
                      <a16:colId xmlns:a16="http://schemas.microsoft.com/office/drawing/2014/main" val="20001"/>
                    </a:ext>
                  </a:extLst>
                </a:gridCol>
                <a:gridCol w="840699">
                  <a:extLst>
                    <a:ext uri="{9D8B030D-6E8A-4147-A177-3AD203B41FA5}">
                      <a16:colId xmlns:a16="http://schemas.microsoft.com/office/drawing/2014/main" val="20002"/>
                    </a:ext>
                  </a:extLst>
                </a:gridCol>
                <a:gridCol w="936105">
                  <a:extLst>
                    <a:ext uri="{9D8B030D-6E8A-4147-A177-3AD203B41FA5}">
                      <a16:colId xmlns:a16="http://schemas.microsoft.com/office/drawing/2014/main" val="20003"/>
                    </a:ext>
                  </a:extLst>
                </a:gridCol>
                <a:gridCol w="1228164">
                  <a:extLst>
                    <a:ext uri="{9D8B030D-6E8A-4147-A177-3AD203B41FA5}">
                      <a16:colId xmlns:a16="http://schemas.microsoft.com/office/drawing/2014/main" val="20004"/>
                    </a:ext>
                  </a:extLst>
                </a:gridCol>
                <a:gridCol w="118334">
                  <a:extLst>
                    <a:ext uri="{9D8B030D-6E8A-4147-A177-3AD203B41FA5}">
                      <a16:colId xmlns:a16="http://schemas.microsoft.com/office/drawing/2014/main" val="20005"/>
                    </a:ext>
                  </a:extLst>
                </a:gridCol>
                <a:gridCol w="631116">
                  <a:extLst>
                    <a:ext uri="{9D8B030D-6E8A-4147-A177-3AD203B41FA5}">
                      <a16:colId xmlns:a16="http://schemas.microsoft.com/office/drawing/2014/main" val="20006"/>
                    </a:ext>
                  </a:extLst>
                </a:gridCol>
                <a:gridCol w="974714">
                  <a:extLst>
                    <a:ext uri="{9D8B030D-6E8A-4147-A177-3AD203B41FA5}">
                      <a16:colId xmlns:a16="http://schemas.microsoft.com/office/drawing/2014/main" val="20007"/>
                    </a:ext>
                  </a:extLst>
                </a:gridCol>
                <a:gridCol w="1162471">
                  <a:extLst>
                    <a:ext uri="{9D8B030D-6E8A-4147-A177-3AD203B41FA5}">
                      <a16:colId xmlns:a16="http://schemas.microsoft.com/office/drawing/2014/main" val="20008"/>
                    </a:ext>
                  </a:extLst>
                </a:gridCol>
              </a:tblGrid>
              <a:tr h="197648">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dirty="0">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dirty="0">
                          <a:solidFill>
                            <a:srgbClr val="000000"/>
                          </a:solidFill>
                          <a:effectLst/>
                          <a:latin typeface="Times New Roman" panose="02020603050405020304" pitchFamily="18" charset="0"/>
                        </a:rPr>
                        <a:t>PSS</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l" fontAlgn="b"/>
                      <a:r>
                        <a:rPr lang="de-DE" sz="1400" b="1" i="0" u="none" strike="noStrike">
                          <a:solidFill>
                            <a:srgbClr val="000000"/>
                          </a:solidFill>
                          <a:effectLst/>
                          <a:latin typeface="Times New Roman" panose="02020603050405020304" pitchFamily="18" charset="0"/>
                        </a:rPr>
                        <a:t>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de-DE" sz="1400" b="1" i="0" u="none" strike="noStrike">
                          <a:solidFill>
                            <a:srgbClr val="000000"/>
                          </a:solidFill>
                          <a:effectLst/>
                          <a:latin typeface="Times New Roman" panose="02020603050405020304" pitchFamily="18" charset="0"/>
                        </a:rPr>
                        <a:t>SMD </a:t>
                      </a:r>
                    </a:p>
                  </a:txBody>
                  <a:tcPr marL="8045" marR="8045" marT="80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5351">
                <a:tc>
                  <a:txBody>
                    <a:bodyPr/>
                    <a:lstStyle/>
                    <a:p>
                      <a:pPr algn="ctr" fontAlgn="ctr"/>
                      <a:r>
                        <a:rPr lang="de-DE" sz="1400" b="0" i="0" u="none" strike="noStrike" dirty="0">
                          <a:solidFill>
                            <a:srgbClr val="000000"/>
                          </a:solidFill>
                          <a:effectLst/>
                          <a:latin typeface="Times New Roman" panose="02020603050405020304" pitchFamily="18" charset="0"/>
                        </a:rPr>
                        <a:t> </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p>
                    <a:p>
                      <a:pPr algn="ctr" fontAlgn="ct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ctr"/>
                      <a:r>
                        <a:rPr lang="de-DE" sz="1400" b="1" i="0" u="none" strike="noStrike" dirty="0" err="1">
                          <a:solidFill>
                            <a:srgbClr val="000000"/>
                          </a:solidFill>
                          <a:effectLst/>
                          <a:latin typeface="Times New Roman" panose="02020603050405020304" pitchFamily="18" charset="0"/>
                        </a:rPr>
                        <a:t>Mean</a:t>
                      </a:r>
                      <a:endParaRPr lang="de-DE" sz="1400" b="1"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solidFill>
                            <a:srgbClr val="000000"/>
                          </a:solidFill>
                          <a:effectLst/>
                          <a:latin typeface="Times New Roman" panose="02020603050405020304" pitchFamily="18" charset="0"/>
                        </a:rPr>
                        <a:t>Total #</a:t>
                      </a:r>
                      <a:r>
                        <a:rPr lang="de-DE" sz="1400" b="0" i="0" u="none" strike="noStrike" baseline="0" dirty="0">
                          <a:solidFill>
                            <a:srgbClr val="000000"/>
                          </a:solidFill>
                          <a:effectLst/>
                          <a:latin typeface="Times New Roman" panose="02020603050405020304" pitchFamily="18" charset="0"/>
                        </a:rPr>
                        <a:t> </a:t>
                      </a:r>
                      <a:r>
                        <a:rPr lang="de-DE" sz="1400" b="0" i="0" u="none" strike="noStrike" baseline="0" dirty="0" err="1">
                          <a:solidFill>
                            <a:srgbClr val="000000"/>
                          </a:solidFill>
                          <a:effectLst/>
                          <a:latin typeface="Times New Roman" panose="02020603050405020304" pitchFamily="18" charset="0"/>
                        </a:rPr>
                        <a:t>Effect</a:t>
                      </a:r>
                      <a:r>
                        <a:rPr lang="de-DE" sz="1400" b="0" i="0" u="none" strike="noStrike" baseline="0" dirty="0">
                          <a:solidFill>
                            <a:srgbClr val="000000"/>
                          </a:solidFill>
                          <a:effectLst/>
                          <a:latin typeface="Times New Roman" panose="02020603050405020304" pitchFamily="18" charset="0"/>
                        </a:rPr>
                        <a:t> Sizes</a:t>
                      </a:r>
                      <a:endParaRPr lang="de-DE" sz="1400" b="0" i="0" u="none" strike="noStrike" dirty="0">
                        <a:solidFill>
                          <a:srgbClr val="000000"/>
                        </a:solidFill>
                        <a:effectLst/>
                        <a:latin typeface="Times New Roman" panose="02020603050405020304" pitchFamily="18" charset="0"/>
                      </a:endParaRP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 Effect Sizes </a:t>
                      </a:r>
                      <a:r>
                        <a:rPr lang="en-US" sz="1400" b="0" i="0" u="none" strike="noStrike" dirty="0" err="1">
                          <a:solidFill>
                            <a:srgbClr val="000000"/>
                          </a:solidFill>
                          <a:effectLst/>
                          <a:latin typeface="Times New Roman" panose="02020603050405020304" pitchFamily="18" charset="0"/>
                        </a:rPr>
                        <a:t>indep</a:t>
                      </a:r>
                      <a:r>
                        <a:rPr lang="en-US" sz="1400" b="0" i="0" u="none" strike="noStrike" dirty="0">
                          <a:solidFill>
                            <a:srgbClr val="000000"/>
                          </a:solidFill>
                          <a:effectLst/>
                          <a:latin typeface="Times New Roman" panose="02020603050405020304" pitchFamily="18" charset="0"/>
                        </a:rPr>
                        <a:t>. groups</a:t>
                      </a:r>
                    </a:p>
                  </a:txBody>
                  <a:tcPr marL="8045" marR="8045" marT="80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648">
                <a:tc>
                  <a:txBody>
                    <a:bodyPr/>
                    <a:lstStyle/>
                    <a:p>
                      <a:pPr algn="l" fontAlgn="b"/>
                      <a:r>
                        <a:rPr lang="de-DE" sz="1400" b="0" i="0" u="sng" strike="noStrike">
                          <a:solidFill>
                            <a:srgbClr val="000000"/>
                          </a:solidFill>
                          <a:effectLst/>
                          <a:latin typeface="Times New Roman" panose="02020603050405020304" pitchFamily="18" charset="0"/>
                        </a:rPr>
                        <a:t>(a) Type of outcome: </a:t>
                      </a: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sng"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a:noFill/>
                    </a:lnT>
                    <a:lnB>
                      <a:noFill/>
                    </a:lnB>
                  </a:tcPr>
                </a:tc>
                <a:tc>
                  <a:txBody>
                    <a:bodyPr/>
                    <a:lstStyle/>
                    <a:p>
                      <a:pPr algn="l" fontAlgn="b"/>
                      <a:endParaRPr lang="de-DE" sz="1400" b="1" i="0" u="none" strike="noStrike" dirty="0">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400" b="0" i="0" u="none" strike="noStrike">
                        <a:solidFill>
                          <a:srgbClr val="000000"/>
                        </a:solidFill>
                        <a:effectLst/>
                        <a:latin typeface="Calibri" panose="020F0502020204030204" pitchFamily="34" charset="0"/>
                      </a:endParaRPr>
                    </a:p>
                  </a:txBody>
                  <a:tcPr marL="8045" marR="8045" marT="804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7648">
                <a:tc>
                  <a:txBody>
                    <a:bodyPr/>
                    <a:lstStyle/>
                    <a:p>
                      <a:pPr algn="l" fontAlgn="b"/>
                      <a:r>
                        <a:rPr lang="de-DE" sz="1400" b="0" i="0" u="none" strike="noStrike">
                          <a:solidFill>
                            <a:srgbClr val="000000"/>
                          </a:solidFill>
                          <a:effectLst/>
                          <a:latin typeface="Times New Roman" panose="02020603050405020304" pitchFamily="18" charset="0"/>
                        </a:rPr>
                        <a:t>Employment</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1983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299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216</a:t>
                      </a:r>
                    </a:p>
                  </a:txBody>
                  <a:tcPr marL="8045" marR="8045" marT="8045" marB="0" anchor="b">
                    <a:lnL>
                      <a:noFill/>
                    </a:lnL>
                    <a:lnR>
                      <a:noFill/>
                    </a:lnR>
                    <a:lnT>
                      <a:noFill/>
                    </a:lnT>
                    <a:lnB>
                      <a:noFill/>
                    </a:lnB>
                  </a:tcPr>
                </a:tc>
                <a:extLst>
                  <a:ext uri="{0D108BD9-81ED-4DB2-BD59-A6C34878D82A}">
                    <a16:rowId xmlns:a16="http://schemas.microsoft.com/office/drawing/2014/main" val="10003"/>
                  </a:ext>
                </a:extLst>
              </a:tr>
              <a:tr h="197648">
                <a:tc>
                  <a:txBody>
                    <a:bodyPr/>
                    <a:lstStyle/>
                    <a:p>
                      <a:pPr algn="l" fontAlgn="b"/>
                      <a:r>
                        <a:rPr lang="de-DE" sz="1400" b="0" i="0" u="none" strike="noStrike">
                          <a:solidFill>
                            <a:srgbClr val="000000"/>
                          </a:solidFill>
                          <a:effectLst/>
                          <a:latin typeface="Times New Roman" panose="02020603050405020304" pitchFamily="18" charset="0"/>
                        </a:rPr>
                        <a:t>Earnings</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944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239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305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113</a:t>
                      </a:r>
                    </a:p>
                  </a:txBody>
                  <a:tcPr marL="8045" marR="8045" marT="8045" marB="0" anchor="b">
                    <a:lnL>
                      <a:noFill/>
                    </a:lnL>
                    <a:lnR>
                      <a:noFill/>
                    </a:lnR>
                    <a:lnT>
                      <a:noFill/>
                    </a:lnT>
                    <a:lnB>
                      <a:noFill/>
                    </a:lnB>
                  </a:tcPr>
                </a:tc>
                <a:extLst>
                  <a:ext uri="{0D108BD9-81ED-4DB2-BD59-A6C34878D82A}">
                    <a16:rowId xmlns:a16="http://schemas.microsoft.com/office/drawing/2014/main" val="10004"/>
                  </a:ext>
                </a:extLst>
              </a:tr>
              <a:tr h="197648">
                <a:tc>
                  <a:txBody>
                    <a:bodyPr/>
                    <a:lstStyle/>
                    <a:p>
                      <a:pPr algn="l" fontAlgn="b"/>
                      <a:r>
                        <a:rPr lang="de-DE" sz="1400" b="0" i="0" u="none" strike="noStrike">
                          <a:solidFill>
                            <a:srgbClr val="000000"/>
                          </a:solidFill>
                          <a:effectLst/>
                          <a:latin typeface="Times New Roman" panose="02020603050405020304" pitchFamily="18" charset="0"/>
                        </a:rPr>
                        <a:t>Business Performance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173</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50</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160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45</a:t>
                      </a:r>
                    </a:p>
                  </a:txBody>
                  <a:tcPr marL="8045" marR="8045" marT="8045" marB="0" anchor="b">
                    <a:lnL>
                      <a:noFill/>
                    </a:lnL>
                    <a:lnR>
                      <a:noFill/>
                    </a:lnR>
                    <a:lnT>
                      <a:noFill/>
                    </a:lnT>
                    <a:lnB>
                      <a:noFill/>
                    </a:lnB>
                  </a:tcPr>
                </a:tc>
                <a:extLst>
                  <a:ext uri="{0D108BD9-81ED-4DB2-BD59-A6C34878D82A}">
                    <a16:rowId xmlns:a16="http://schemas.microsoft.com/office/drawing/2014/main" val="10005"/>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6"/>
                  </a:ext>
                </a:extLst>
              </a:tr>
              <a:tr h="197648">
                <a:tc>
                  <a:txBody>
                    <a:bodyPr/>
                    <a:lstStyle/>
                    <a:p>
                      <a:pPr algn="l" fontAlgn="b"/>
                      <a:r>
                        <a:rPr lang="de-DE" sz="1400" b="0" i="0" u="sng" strike="noStrike">
                          <a:solidFill>
                            <a:srgbClr val="000000"/>
                          </a:solidFill>
                          <a:effectLst/>
                          <a:latin typeface="Times New Roman" panose="02020603050405020304" pitchFamily="18" charset="0"/>
                        </a:rPr>
                        <a:t>(b) Follow-up timing</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07"/>
                  </a:ext>
                </a:extLst>
              </a:tr>
              <a:tr h="197648">
                <a:tc>
                  <a:txBody>
                    <a:bodyPr/>
                    <a:lstStyle/>
                    <a:p>
                      <a:pPr algn="l" fontAlgn="b"/>
                      <a:r>
                        <a:rPr lang="de-DE" sz="1400" b="0" i="0" u="none" strike="noStrike">
                          <a:solidFill>
                            <a:srgbClr val="000000"/>
                          </a:solidFill>
                          <a:effectLst/>
                          <a:latin typeface="Times New Roman" panose="02020603050405020304" pitchFamily="18" charset="0"/>
                        </a:rPr>
                        <a:t>Less than on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1058</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247</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487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165</a:t>
                      </a:r>
                    </a:p>
                  </a:txBody>
                  <a:tcPr marL="8045" marR="8045" marT="8045" marB="0" anchor="b">
                    <a:lnL>
                      <a:noFill/>
                    </a:lnL>
                    <a:lnR>
                      <a:noFill/>
                    </a:lnR>
                    <a:lnT>
                      <a:noFill/>
                    </a:lnT>
                    <a:lnB>
                      <a:noFill/>
                    </a:lnB>
                  </a:tcPr>
                </a:tc>
                <a:extLst>
                  <a:ext uri="{0D108BD9-81ED-4DB2-BD59-A6C34878D82A}">
                    <a16:rowId xmlns:a16="http://schemas.microsoft.com/office/drawing/2014/main" val="10008"/>
                  </a:ext>
                </a:extLst>
              </a:tr>
              <a:tr h="197648">
                <a:tc>
                  <a:txBody>
                    <a:bodyPr/>
                    <a:lstStyle/>
                    <a:p>
                      <a:pPr algn="l" fontAlgn="b"/>
                      <a:r>
                        <a:rPr lang="de-DE" sz="1400" b="0" i="0" u="none" strike="noStrike">
                          <a:solidFill>
                            <a:srgbClr val="000000"/>
                          </a:solidFill>
                          <a:effectLst/>
                          <a:latin typeface="Times New Roman" panose="02020603050405020304" pitchFamily="18" charset="0"/>
                        </a:rPr>
                        <a:t>Longer than one year</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0.37</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1430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315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674</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209</a:t>
                      </a:r>
                    </a:p>
                  </a:txBody>
                  <a:tcPr marL="8045" marR="8045" marT="8045" marB="0" anchor="b">
                    <a:lnL>
                      <a:noFill/>
                    </a:lnL>
                    <a:lnR>
                      <a:noFill/>
                    </a:lnR>
                    <a:lnT>
                      <a:noFill/>
                    </a:lnT>
                    <a:lnB>
                      <a:noFill/>
                    </a:lnB>
                  </a:tcPr>
                </a:tc>
                <a:extLst>
                  <a:ext uri="{0D108BD9-81ED-4DB2-BD59-A6C34878D82A}">
                    <a16:rowId xmlns:a16="http://schemas.microsoft.com/office/drawing/2014/main" val="10009"/>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0"/>
                  </a:ext>
                </a:extLst>
              </a:tr>
              <a:tr h="197648">
                <a:tc>
                  <a:txBody>
                    <a:bodyPr/>
                    <a:lstStyle/>
                    <a:p>
                      <a:pPr algn="l" fontAlgn="b"/>
                      <a:r>
                        <a:rPr lang="de-DE" sz="1400" b="0" i="0" u="sng" strike="noStrike">
                          <a:solidFill>
                            <a:srgbClr val="000000"/>
                          </a:solidFill>
                          <a:effectLst/>
                          <a:latin typeface="Times New Roman" panose="02020603050405020304" pitchFamily="18" charset="0"/>
                        </a:rPr>
                        <a:t>(b) Main Intervention Cat.</a:t>
                      </a:r>
                    </a:p>
                  </a:txBody>
                  <a:tcPr marL="8045" marR="8045" marT="8045" marB="0" anchor="b">
                    <a:lnL>
                      <a:noFill/>
                    </a:lnL>
                    <a:lnR>
                      <a:noFill/>
                    </a:lnR>
                    <a:lnT>
                      <a:noFill/>
                    </a:lnT>
                    <a:lnB>
                      <a:noFill/>
                    </a:lnB>
                  </a:tcPr>
                </a:tc>
                <a:tc>
                  <a:txBody>
                    <a:bodyPr/>
                    <a:lstStyle/>
                    <a:p>
                      <a:pPr algn="l" fontAlgn="b"/>
                      <a:endParaRPr lang="de-DE" sz="1400" b="0" i="0" u="sng"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1"/>
                  </a:ext>
                </a:extLst>
              </a:tr>
              <a:tr h="197648">
                <a:tc>
                  <a:txBody>
                    <a:bodyPr/>
                    <a:lstStyle/>
                    <a:p>
                      <a:pPr algn="l" fontAlgn="b"/>
                      <a:r>
                        <a:rPr lang="de-DE" sz="1400" b="0" i="0" u="none" strike="noStrike">
                          <a:solidFill>
                            <a:srgbClr val="000000"/>
                          </a:solidFill>
                          <a:effectLst/>
                          <a:latin typeface="Times New Roman" panose="02020603050405020304" pitchFamily="18" charset="0"/>
                        </a:rPr>
                        <a:t>Skills training</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0.36</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2031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372</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933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250</a:t>
                      </a:r>
                    </a:p>
                  </a:txBody>
                  <a:tcPr marL="8045" marR="8045" marT="8045" marB="0" anchor="b">
                    <a:lnL>
                      <a:noFill/>
                    </a:lnL>
                    <a:lnR>
                      <a:noFill/>
                    </a:lnR>
                    <a:lnT>
                      <a:noFill/>
                    </a:lnT>
                    <a:lnB>
                      <a:noFill/>
                    </a:lnB>
                  </a:tcPr>
                </a:tc>
                <a:extLst>
                  <a:ext uri="{0D108BD9-81ED-4DB2-BD59-A6C34878D82A}">
                    <a16:rowId xmlns:a16="http://schemas.microsoft.com/office/drawing/2014/main" val="10012"/>
                  </a:ext>
                </a:extLst>
              </a:tr>
              <a:tr h="197648">
                <a:tc>
                  <a:txBody>
                    <a:bodyPr/>
                    <a:lstStyle/>
                    <a:p>
                      <a:pPr algn="l" fontAlgn="ctr"/>
                      <a:r>
                        <a:rPr lang="de-DE" sz="1400" b="0" i="0" u="none" strike="noStrike">
                          <a:solidFill>
                            <a:srgbClr val="000000"/>
                          </a:solidFill>
                          <a:effectLst/>
                          <a:latin typeface="Times New Roman" panose="02020603050405020304" pitchFamily="18" charset="0"/>
                        </a:rPr>
                        <a:t>Entrepreneurship Promotion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0.35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262</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95</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0.15</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214</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68</a:t>
                      </a:r>
                    </a:p>
                  </a:txBody>
                  <a:tcPr marL="8045" marR="8045" marT="8045" marB="0" anchor="b">
                    <a:lnL>
                      <a:noFill/>
                    </a:lnL>
                    <a:lnR>
                      <a:noFill/>
                    </a:lnR>
                    <a:lnT>
                      <a:noFill/>
                    </a:lnT>
                    <a:lnB>
                      <a:noFill/>
                    </a:lnB>
                  </a:tcPr>
                </a:tc>
                <a:extLst>
                  <a:ext uri="{0D108BD9-81ED-4DB2-BD59-A6C34878D82A}">
                    <a16:rowId xmlns:a16="http://schemas.microsoft.com/office/drawing/2014/main" val="10013"/>
                  </a:ext>
                </a:extLst>
              </a:tr>
              <a:tr h="197648">
                <a:tc>
                  <a:txBody>
                    <a:bodyPr/>
                    <a:lstStyle/>
                    <a:p>
                      <a:pPr algn="l" fontAlgn="ctr"/>
                      <a:r>
                        <a:rPr lang="de-DE" sz="1400" b="0" i="0" u="none" strike="noStrike">
                          <a:solidFill>
                            <a:srgbClr val="000000"/>
                          </a:solidFill>
                          <a:effectLst/>
                          <a:latin typeface="Times New Roman" panose="02020603050405020304" pitchFamily="18" charset="0"/>
                        </a:rPr>
                        <a:t>Employment Services </a:t>
                      </a:r>
                    </a:p>
                  </a:txBody>
                  <a:tcPr marL="8045" marR="8045" marT="8045" marB="0" anchor="ctr">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0.18</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26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0.03</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90</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15</a:t>
                      </a:r>
                    </a:p>
                  </a:txBody>
                  <a:tcPr marL="8045" marR="8045" marT="8045" marB="0" anchor="b">
                    <a:lnL>
                      <a:noFill/>
                    </a:lnL>
                    <a:lnR>
                      <a:noFill/>
                    </a:lnR>
                    <a:lnT>
                      <a:noFill/>
                    </a:lnT>
                    <a:lnB>
                      <a:noFill/>
                    </a:lnB>
                  </a:tcPr>
                </a:tc>
                <a:extLst>
                  <a:ext uri="{0D108BD9-81ED-4DB2-BD59-A6C34878D82A}">
                    <a16:rowId xmlns:a16="http://schemas.microsoft.com/office/drawing/2014/main" val="10014"/>
                  </a:ext>
                </a:extLst>
              </a:tr>
              <a:tr h="197648">
                <a:tc>
                  <a:txBody>
                    <a:bodyPr/>
                    <a:lstStyle/>
                    <a:p>
                      <a:pPr algn="l" fontAlgn="ctr"/>
                      <a:r>
                        <a:rPr lang="de-DE" sz="1400" b="0" i="0" u="none" strike="noStrike">
                          <a:solidFill>
                            <a:srgbClr val="000000"/>
                          </a:solidFill>
                          <a:effectLst/>
                          <a:latin typeface="Times New Roman" panose="02020603050405020304" pitchFamily="18" charset="0"/>
                        </a:rPr>
                        <a:t>Subsidized Employment </a:t>
                      </a:r>
                    </a:p>
                  </a:txBody>
                  <a:tcPr marL="8045" marR="8045" marT="8045" marB="0" anchor="ctr">
                    <a:lnL>
                      <a:noFill/>
                    </a:lnL>
                    <a:lnR>
                      <a:noFill/>
                    </a:lnR>
                    <a:lnT>
                      <a:noFill/>
                    </a:lnT>
                    <a:lnB>
                      <a:noFill/>
                    </a:lnB>
                  </a:tcPr>
                </a:tc>
                <a:tc>
                  <a:txBody>
                    <a:bodyPr/>
                    <a:lstStyle/>
                    <a:p>
                      <a:pPr algn="l" fontAlgn="ctr"/>
                      <a:endParaRPr lang="de-DE" sz="1400" b="0" i="0" u="none" strike="noStrike">
                        <a:solidFill>
                          <a:srgbClr val="000000"/>
                        </a:solidFill>
                        <a:effectLst/>
                        <a:latin typeface="Times New Roman" panose="02020603050405020304" pitchFamily="18" charset="0"/>
                      </a:endParaRPr>
                    </a:p>
                  </a:txBody>
                  <a:tcPr marL="8045" marR="8045" marT="8045" marB="0" anchor="ctr">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0.41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116</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28</a:t>
                      </a:r>
                    </a:p>
                  </a:txBody>
                  <a:tcPr marL="8045" marR="8045" marT="8045" marB="0" anchor="b">
                    <a:lnL>
                      <a:noFill/>
                    </a:lnL>
                    <a:lnR>
                      <a:noFill/>
                    </a:lnR>
                    <a:lnT>
                      <a:noFill/>
                    </a:lnT>
                    <a:lnB>
                      <a:noFill/>
                    </a:lnB>
                  </a:tcPr>
                </a:tc>
                <a:extLst>
                  <a:ext uri="{0D108BD9-81ED-4DB2-BD59-A6C34878D82A}">
                    <a16:rowId xmlns:a16="http://schemas.microsoft.com/office/drawing/2014/main" val="10015"/>
                  </a:ext>
                </a:extLst>
              </a:tr>
              <a:tr h="197648">
                <a:tc>
                  <a:txBody>
                    <a:bodyPr/>
                    <a:lstStyle/>
                    <a:p>
                      <a:pPr algn="l" fontAlgn="b"/>
                      <a:r>
                        <a:rPr lang="de-DE" sz="1400" b="0" i="0" u="none" strike="noStrike">
                          <a:solidFill>
                            <a:srgbClr val="000000"/>
                          </a:solidFill>
                          <a:effectLst/>
                          <a:latin typeface="Times New Roman" panose="02020603050405020304" pitchFamily="18" charset="0"/>
                        </a:rPr>
                        <a:t>Comprehensive</a:t>
                      </a: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a:solidFill>
                            <a:srgbClr val="000000"/>
                          </a:solidFill>
                          <a:effectLst/>
                          <a:latin typeface="Times New Roman" panose="02020603050405020304" pitchFamily="18" charset="0"/>
                        </a:rPr>
                        <a:t>0.29</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175</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46</a:t>
                      </a: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r>
                        <a:rPr lang="de-DE" sz="1400" b="1" i="0" u="none" strike="noStrike" dirty="0">
                          <a:solidFill>
                            <a:srgbClr val="000000"/>
                          </a:solidFill>
                          <a:effectLst/>
                          <a:latin typeface="Times New Roman" panose="02020603050405020304" pitchFamily="18" charset="0"/>
                        </a:rPr>
                        <a:t>0.11</a:t>
                      </a:r>
                    </a:p>
                  </a:txBody>
                  <a:tcPr marL="8045" marR="8045" marT="8045" marB="0" anchor="b">
                    <a:lnL>
                      <a:noFill/>
                    </a:lnL>
                    <a:lnR>
                      <a:noFill/>
                    </a:lnR>
                    <a:lnT>
                      <a:noFill/>
                    </a:lnT>
                    <a:lnB>
                      <a:noFill/>
                    </a:lnB>
                  </a:tcPr>
                </a:tc>
                <a:tc>
                  <a:txBody>
                    <a:bodyPr/>
                    <a:lstStyle/>
                    <a:p>
                      <a:pPr algn="ctr" fontAlgn="b"/>
                      <a:r>
                        <a:rPr lang="de-DE" sz="1400" b="0" i="0" u="none" strike="noStrike">
                          <a:solidFill>
                            <a:srgbClr val="000000"/>
                          </a:solidFill>
                          <a:effectLst/>
                          <a:latin typeface="Times New Roman" panose="02020603050405020304" pitchFamily="18" charset="0"/>
                        </a:rPr>
                        <a:t>49</a:t>
                      </a:r>
                    </a:p>
                  </a:txBody>
                  <a:tcPr marL="8045" marR="8045" marT="8045" marB="0" anchor="b">
                    <a:lnL>
                      <a:noFill/>
                    </a:lnL>
                    <a:lnR>
                      <a:noFill/>
                    </a:lnR>
                    <a:lnT>
                      <a:noFill/>
                    </a:lnT>
                    <a:lnB>
                      <a:noFill/>
                    </a:lnB>
                  </a:tcPr>
                </a:tc>
                <a:tc>
                  <a:txBody>
                    <a:bodyPr/>
                    <a:lstStyle/>
                    <a:p>
                      <a:pPr algn="ctr" fontAlgn="b"/>
                      <a:r>
                        <a:rPr lang="de-DE" sz="1400" b="0" i="0" u="none" strike="noStrike" dirty="0">
                          <a:solidFill>
                            <a:srgbClr val="000000"/>
                          </a:solidFill>
                          <a:effectLst/>
                          <a:latin typeface="Times New Roman" panose="02020603050405020304" pitchFamily="18" charset="0"/>
                        </a:rPr>
                        <a:t>13</a:t>
                      </a:r>
                    </a:p>
                  </a:txBody>
                  <a:tcPr marL="8045" marR="8045" marT="8045" marB="0" anchor="b">
                    <a:lnL>
                      <a:noFill/>
                    </a:lnL>
                    <a:lnR>
                      <a:noFill/>
                    </a:lnR>
                    <a:lnT>
                      <a:noFill/>
                    </a:lnT>
                    <a:lnB>
                      <a:noFill/>
                    </a:lnB>
                  </a:tcPr>
                </a:tc>
                <a:extLst>
                  <a:ext uri="{0D108BD9-81ED-4DB2-BD59-A6C34878D82A}">
                    <a16:rowId xmlns:a16="http://schemas.microsoft.com/office/drawing/2014/main" val="10016"/>
                  </a:ext>
                </a:extLst>
              </a:tr>
              <a:tr h="197648">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1"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tc>
                  <a:txBody>
                    <a:bodyPr/>
                    <a:lstStyle/>
                    <a:p>
                      <a:pPr algn="ctr" fontAlgn="b"/>
                      <a:endParaRPr lang="de-DE" sz="1400" b="0" i="0" u="none" strike="noStrike" dirty="0">
                        <a:solidFill>
                          <a:srgbClr val="000000"/>
                        </a:solidFill>
                        <a:effectLst/>
                        <a:latin typeface="Times New Roman" panose="02020603050405020304" pitchFamily="18" charset="0"/>
                      </a:endParaRPr>
                    </a:p>
                  </a:txBody>
                  <a:tcPr marL="8045" marR="8045" marT="8045" marB="0" anchor="b">
                    <a:lnL>
                      <a:noFill/>
                    </a:lnL>
                    <a:lnR>
                      <a:noFill/>
                    </a:lnR>
                    <a:lnT>
                      <a:noFill/>
                    </a:lnT>
                    <a:lnB>
                      <a:noFill/>
                    </a:lnB>
                  </a:tcPr>
                </a:tc>
                <a:extLst>
                  <a:ext uri="{0D108BD9-81ED-4DB2-BD59-A6C34878D82A}">
                    <a16:rowId xmlns:a16="http://schemas.microsoft.com/office/drawing/2014/main" val="10017"/>
                  </a:ext>
                </a:extLst>
              </a:tr>
              <a:tr h="197648">
                <a:tc>
                  <a:txBody>
                    <a:bodyPr/>
                    <a:lstStyle/>
                    <a:p>
                      <a:pPr algn="l" fontAlgn="b"/>
                      <a:r>
                        <a:rPr lang="de-DE" sz="1400" b="0" i="0" u="none" strike="noStrike">
                          <a:solidFill>
                            <a:srgbClr val="000000"/>
                          </a:solidFill>
                          <a:effectLst/>
                          <a:latin typeface="Times New Roman" panose="02020603050405020304" pitchFamily="18" charset="0"/>
                        </a:rPr>
                        <a:t>Total</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0.35</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3100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588</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rgbClr val="000000"/>
                        </a:solidFill>
                        <a:effectLst/>
                        <a:latin typeface="Times New Roman" panose="02020603050405020304" pitchFamily="18" charset="0"/>
                      </a:endParaRP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Times New Roman" panose="02020603050405020304" pitchFamily="18" charset="0"/>
                        </a:rPr>
                        <a:t>0.10</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Times New Roman" panose="02020603050405020304" pitchFamily="18" charset="0"/>
                        </a:rPr>
                        <a:t>1402</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Times New Roman" panose="02020603050405020304" pitchFamily="18" charset="0"/>
                        </a:rPr>
                        <a:t>374</a:t>
                      </a:r>
                    </a:p>
                  </a:txBody>
                  <a:tcPr marL="8045" marR="8045" marT="804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660210">
                <a:tc gridSpan="9">
                  <a:txBody>
                    <a:bodyPr/>
                    <a:lstStyle/>
                    <a:p>
                      <a:pPr algn="l" fontAlgn="ctr"/>
                      <a:r>
                        <a:rPr lang="en-US" sz="1200" b="0" i="1" u="none" strike="noStrike" dirty="0">
                          <a:solidFill>
                            <a:srgbClr val="000000"/>
                          </a:solidFill>
                          <a:effectLst/>
                          <a:latin typeface="Calibri" panose="020F0502020204030204" pitchFamily="34" charset="0"/>
                        </a:rPr>
                        <a:t>Note:  Individual effect sizes  are computed across independent studies (i.e. samples). Means for PSS and SMDs weighted such that each study contributes in equal proportions.  The number of effect sizes  represents the number of different effect sizes (with respect to outcomes) derived from independent groups. One group may contribute multiple effect sizes such as reporting outcomes for earnings, hourly wage, probability of employment, and hours worked per week. </a:t>
                      </a:r>
                    </a:p>
                  </a:txBody>
                  <a:tcPr marL="8045" marR="8045" marT="804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bl>
          </a:graphicData>
        </a:graphic>
      </p:graphicFrame>
      <p:sp>
        <p:nvSpPr>
          <p:cNvPr id="10" name="Titel 1"/>
          <p:cNvSpPr>
            <a:spLocks noGrp="1"/>
          </p:cNvSpPr>
          <p:nvPr>
            <p:ph type="title"/>
          </p:nvPr>
        </p:nvSpPr>
        <p:spPr>
          <a:xfrm>
            <a:off x="1981201" y="456348"/>
            <a:ext cx="8229600" cy="792087"/>
          </a:xfrm>
        </p:spPr>
        <p:txBody>
          <a:bodyPr/>
          <a:lstStyle/>
          <a:p>
            <a:r>
              <a:rPr lang="en-US" dirty="0"/>
              <a:t>Descriptive Overview</a:t>
            </a:r>
          </a:p>
        </p:txBody>
      </p:sp>
      <p:sp>
        <p:nvSpPr>
          <p:cNvPr id="12" name="Rechteckige Legende 11"/>
          <p:cNvSpPr/>
          <p:nvPr/>
        </p:nvSpPr>
        <p:spPr>
          <a:xfrm>
            <a:off x="4295800" y="2348880"/>
            <a:ext cx="5765812" cy="1656184"/>
          </a:xfrm>
          <a:prstGeom prst="wedgeRectCallout">
            <a:avLst>
              <a:gd name="adj1" fmla="val 9945"/>
              <a:gd name="adj2" fmla="val 69993"/>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 wide variation across intervention types.</a:t>
            </a:r>
          </a:p>
        </p:txBody>
      </p:sp>
    </p:spTree>
    <p:extLst>
      <p:ext uri="{BB962C8B-B14F-4D97-AF65-F5344CB8AC3E}">
        <p14:creationId xmlns:p14="http://schemas.microsoft.com/office/powerpoint/2010/main" val="400869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D13F-5726-47F4-BE58-5EA2A1B3C70F}"/>
              </a:ext>
            </a:extLst>
          </p:cNvPr>
          <p:cNvSpPr>
            <a:spLocks noGrp="1"/>
          </p:cNvSpPr>
          <p:nvPr>
            <p:ph type="title"/>
          </p:nvPr>
        </p:nvSpPr>
        <p:spPr/>
        <p:txBody>
          <a:bodyPr/>
          <a:lstStyle/>
          <a:p>
            <a:r>
              <a:rPr lang="en-GB" dirty="0">
                <a:ea typeface="+mj-lt"/>
                <a:cs typeface="+mj-lt"/>
              </a:rPr>
              <a:t>Step 5: Interpretation - What works? And where? </a:t>
            </a:r>
            <a:endParaRPr lang="en-US" dirty="0"/>
          </a:p>
        </p:txBody>
      </p:sp>
      <p:sp>
        <p:nvSpPr>
          <p:cNvPr id="5" name="Date Placeholder 4">
            <a:extLst>
              <a:ext uri="{FF2B5EF4-FFF2-40B4-BE49-F238E27FC236}">
                <a16:creationId xmlns:a16="http://schemas.microsoft.com/office/drawing/2014/main" id="{EDB2AABF-D609-45E0-90A5-0AAF41D919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6" name="Footer Placeholder 5">
            <a:extLst>
              <a:ext uri="{FF2B5EF4-FFF2-40B4-BE49-F238E27FC236}">
                <a16:creationId xmlns:a16="http://schemas.microsoft.com/office/drawing/2014/main" id="{20DD1D7B-F503-4636-BA1E-3DD4DB243C2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p>
        </p:txBody>
      </p:sp>
      <p:sp>
        <p:nvSpPr>
          <p:cNvPr id="7" name="Slide Number Placeholder 6">
            <a:extLst>
              <a:ext uri="{FF2B5EF4-FFF2-40B4-BE49-F238E27FC236}">
                <a16:creationId xmlns:a16="http://schemas.microsoft.com/office/drawing/2014/main" id="{6B8880C8-AA4B-4212-BC74-85375A01BD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D6497DA-9343-448D-AFE6-FFBDC5046BE8}"/>
              </a:ext>
            </a:extLst>
          </p:cNvPr>
          <p:cNvSpPr txBox="1"/>
          <p:nvPr/>
        </p:nvSpPr>
        <p:spPr>
          <a:xfrm>
            <a:off x="490538" y="1898650"/>
            <a:ext cx="1116833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rPr>
              <a:t>Investments in young people pay off</a:t>
            </a: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 employment interventions are effective in improving labour market outcomes of young women and men; on average effect sizes are medium.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solidFill>
                  <a:srgbClr val="230050"/>
                </a:solidFill>
                <a:latin typeface="Arial" panose="020B0604020202020204"/>
                <a:cs typeface="+mn-cs"/>
              </a:rPr>
              <a:t>Labour market programmes in LMICs are more effective</a:t>
            </a:r>
            <a:r>
              <a:rPr lang="en-GB" dirty="0">
                <a:solidFill>
                  <a:srgbClr val="230050"/>
                </a:solidFill>
                <a:latin typeface="Arial" panose="020B0604020202020204"/>
                <a:cs typeface="+mn-cs"/>
              </a:rPr>
              <a:t>: which appears to be driven through earning outcomes – could be as ALMPs in LMIC target income over employment effects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rPr>
              <a:t>Entrepreneurship promotion programmes show higher effect sizes – </a:t>
            </a:r>
            <a:r>
              <a:rPr kumimoji="0" lang="en-GB" sz="1800" i="0" u="none" strike="noStrike" kern="1200" cap="none" spc="0" normalizeH="0" baseline="0" noProof="0" dirty="0">
                <a:ln>
                  <a:noFill/>
                </a:ln>
                <a:solidFill>
                  <a:srgbClr val="230050"/>
                </a:solidFill>
                <a:effectLst/>
                <a:uLnTx/>
                <a:uFillTx/>
                <a:latin typeface="Arial" panose="020B0604020202020204"/>
                <a:ea typeface="+mn-ea"/>
                <a:cs typeface="+mn-cs"/>
              </a:rPr>
              <a:t>driven entirely by interventions in LMIC.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solidFill>
                  <a:srgbClr val="230050"/>
                </a:solidFill>
                <a:latin typeface="Arial" panose="020B0604020202020204"/>
                <a:cs typeface="+mn-cs"/>
              </a:rPr>
              <a:t>Multiple programme components </a:t>
            </a:r>
            <a:r>
              <a:rPr lang="en-GB" dirty="0">
                <a:solidFill>
                  <a:srgbClr val="230050"/>
                </a:solidFill>
                <a:latin typeface="Arial" panose="020B0604020202020204"/>
                <a:cs typeface="+mn-cs"/>
              </a:rPr>
              <a:t>are more effective and – again – particularly in LMICs</a:t>
            </a:r>
            <a:endParaRPr kumimoji="0" lang="en-GB" sz="180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rPr>
              <a:t>Participant characteristics: young people from disadvantaged based (in particular in LMICs) </a:t>
            </a:r>
            <a:r>
              <a:rPr kumimoji="0" lang="en-GB" sz="1800" i="0" u="none" strike="noStrike" kern="1200" cap="none" spc="0" normalizeH="0" baseline="0" noProof="0" dirty="0">
                <a:ln>
                  <a:noFill/>
                </a:ln>
                <a:solidFill>
                  <a:srgbClr val="230050"/>
                </a:solidFill>
                <a:effectLst/>
                <a:uLnTx/>
                <a:uFillTx/>
                <a:latin typeface="Arial" panose="020B0604020202020204"/>
                <a:ea typeface="+mn-ea"/>
                <a:cs typeface="+mn-cs"/>
              </a:rPr>
              <a:t>appear to benefit more; similar tendency for young women in LMIC</a:t>
            </a:r>
            <a:endPar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rPr>
              <a:t>Timing of follow-up: </a:t>
            </a: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No indication that effects grow over time (when measures more than 1 year after the intervention).</a:t>
            </a: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22270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8691-689A-420D-98C9-5CD0D84F63FA}"/>
              </a:ext>
            </a:extLst>
          </p:cNvPr>
          <p:cNvSpPr>
            <a:spLocks noGrp="1"/>
          </p:cNvSpPr>
          <p:nvPr>
            <p:ph type="title"/>
          </p:nvPr>
        </p:nvSpPr>
        <p:spPr/>
        <p:txBody>
          <a:bodyPr/>
          <a:lstStyle/>
          <a:p>
            <a:r>
              <a:rPr lang="en-GB" dirty="0"/>
              <a:t>Comparative Employment trends</a:t>
            </a:r>
          </a:p>
        </p:txBody>
      </p:sp>
      <p:sp>
        <p:nvSpPr>
          <p:cNvPr id="3" name="Content Placeholder 2">
            <a:extLst>
              <a:ext uri="{FF2B5EF4-FFF2-40B4-BE49-F238E27FC236}">
                <a16:creationId xmlns:a16="http://schemas.microsoft.com/office/drawing/2014/main" id="{5C63B735-364E-49E4-9777-1FA5B50700C9}"/>
              </a:ext>
            </a:extLst>
          </p:cNvPr>
          <p:cNvSpPr>
            <a:spLocks noGrp="1"/>
          </p:cNvSpPr>
          <p:nvPr>
            <p:ph idx="1"/>
          </p:nvPr>
        </p:nvSpPr>
        <p:spPr>
          <a:xfrm>
            <a:off x="490538" y="2085682"/>
            <a:ext cx="11210924" cy="3482975"/>
          </a:xfrm>
        </p:spPr>
        <p:txBody>
          <a:bodyPr/>
          <a:lstStyle/>
          <a:p>
            <a:r>
              <a:rPr lang="en-US" dirty="0"/>
              <a:t>Covid-19 impacts</a:t>
            </a:r>
            <a:endParaRPr lang="en-GB" dirty="0"/>
          </a:p>
        </p:txBody>
      </p:sp>
      <p:sp>
        <p:nvSpPr>
          <p:cNvPr id="4" name="Date Placeholder 3">
            <a:extLst>
              <a:ext uri="{FF2B5EF4-FFF2-40B4-BE49-F238E27FC236}">
                <a16:creationId xmlns:a16="http://schemas.microsoft.com/office/drawing/2014/main" id="{9AAF52FF-628A-4AC6-8628-3A01F61A44A8}"/>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92DB1503-0DE7-46C6-B05C-C3F234F2A31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C0D344BC-8D18-45CF-9B3F-30C5C64A7D24}"/>
              </a:ext>
            </a:extLst>
          </p:cNvPr>
          <p:cNvSpPr>
            <a:spLocks noGrp="1"/>
          </p:cNvSpPr>
          <p:nvPr>
            <p:ph type="sldNum" sz="quarter" idx="12"/>
          </p:nvPr>
        </p:nvSpPr>
        <p:spPr/>
        <p:txBody>
          <a:bodyPr/>
          <a:lstStyle/>
          <a:p>
            <a:fld id="{856227C0-AD57-4F9B-BAE3-EEFB0D0EE427}" type="slidenum">
              <a:rPr lang="en-GB" smtClean="0"/>
              <a:t>3</a:t>
            </a:fld>
            <a:endParaRPr lang="en-GB"/>
          </a:p>
        </p:txBody>
      </p:sp>
      <p:pic>
        <p:nvPicPr>
          <p:cNvPr id="7" name="Content Placeholder 24">
            <a:extLst>
              <a:ext uri="{FF2B5EF4-FFF2-40B4-BE49-F238E27FC236}">
                <a16:creationId xmlns:a16="http://schemas.microsoft.com/office/drawing/2014/main" id="{AF637840-132B-4117-8738-9D0A6BEDDB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2665664"/>
            <a:ext cx="4756935" cy="4098283"/>
          </a:xfrm>
          <a:prstGeom prst="rect">
            <a:avLst/>
          </a:prstGeom>
        </p:spPr>
      </p:pic>
      <p:pic>
        <p:nvPicPr>
          <p:cNvPr id="8" name="Content Placeholder 26">
            <a:extLst>
              <a:ext uri="{FF2B5EF4-FFF2-40B4-BE49-F238E27FC236}">
                <a16:creationId xmlns:a16="http://schemas.microsoft.com/office/drawing/2014/main" id="{ABFDF151-82BF-4B4E-B875-650D04387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465" y="1690254"/>
            <a:ext cx="6488138" cy="4510302"/>
          </a:xfrm>
          <a:prstGeom prst="rect">
            <a:avLst/>
          </a:prstGeom>
        </p:spPr>
      </p:pic>
      <p:sp>
        <p:nvSpPr>
          <p:cNvPr id="9" name="TextBox 8">
            <a:extLst>
              <a:ext uri="{FF2B5EF4-FFF2-40B4-BE49-F238E27FC236}">
                <a16:creationId xmlns:a16="http://schemas.microsoft.com/office/drawing/2014/main" id="{8233D896-67E5-4ECC-8718-AD856EB0A42B}"/>
              </a:ext>
            </a:extLst>
          </p:cNvPr>
          <p:cNvSpPr txBox="1"/>
          <p:nvPr/>
        </p:nvSpPr>
        <p:spPr>
          <a:xfrm>
            <a:off x="6440562" y="6189423"/>
            <a:ext cx="5010312" cy="646331"/>
          </a:xfrm>
          <a:prstGeom prst="rect">
            <a:avLst/>
          </a:prstGeom>
          <a:noFill/>
        </p:spPr>
        <p:txBody>
          <a:bodyPr wrap="square" rtlCol="0">
            <a:spAutoFit/>
          </a:bodyPr>
          <a:lstStyle/>
          <a:p>
            <a:r>
              <a:rPr lang="en-GB" sz="900">
                <a:effectLst/>
                <a:latin typeface="Noto Sans" panose="020B0502040504020204" pitchFamily="34" charset="0"/>
                <a:ea typeface="Calibri" panose="020F0502020204030204" pitchFamily="34" charset="0"/>
              </a:rPr>
              <a:t>Note: The employment deficit shows the (cumulative) difference between the employment growth and the population growth. It represents by how much employment is lower, relative to employment in 2019, because the employment-to-population ratio is below its 2019 level. </a:t>
            </a:r>
            <a:endParaRPr lang="en-GB" sz="900"/>
          </a:p>
        </p:txBody>
      </p:sp>
    </p:spTree>
    <p:extLst>
      <p:ext uri="{BB962C8B-B14F-4D97-AF65-F5344CB8AC3E}">
        <p14:creationId xmlns:p14="http://schemas.microsoft.com/office/powerpoint/2010/main" val="114612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E1344-8BBB-4B21-8690-8535FD67C836}"/>
              </a:ext>
            </a:extLst>
          </p:cNvPr>
          <p:cNvSpPr>
            <a:spLocks noGrp="1"/>
          </p:cNvSpPr>
          <p:nvPr>
            <p:ph type="title"/>
          </p:nvPr>
        </p:nvSpPr>
        <p:spPr>
          <a:xfrm>
            <a:off x="463154" y="1458861"/>
            <a:ext cx="11210924" cy="720000"/>
          </a:xfrm>
        </p:spPr>
        <p:txBody>
          <a:bodyPr anchor="t">
            <a:normAutofit/>
          </a:bodyPr>
          <a:lstStyle/>
          <a:p>
            <a:r>
              <a:rPr lang="en-GB" dirty="0"/>
              <a:t>Starting point: The impact of active labour market programmes on youth</a:t>
            </a:r>
          </a:p>
        </p:txBody>
      </p:sp>
      <p:sp>
        <p:nvSpPr>
          <p:cNvPr id="3" name="Footer Placeholder 2">
            <a:extLst>
              <a:ext uri="{FF2B5EF4-FFF2-40B4-BE49-F238E27FC236}">
                <a16:creationId xmlns:a16="http://schemas.microsoft.com/office/drawing/2014/main" id="{B92F330C-0196-4C69-BE38-5445BCE9FEF9}"/>
              </a:ext>
            </a:extLst>
          </p:cNvPr>
          <p:cNvSpPr>
            <a:spLocks noGrp="1"/>
          </p:cNvSpPr>
          <p:nvPr>
            <p:ph type="ftr" sz="quarter" idx="11"/>
          </p:nvPr>
        </p:nvSpPr>
        <p:spPr>
          <a:xfrm>
            <a:off x="490538" y="6337302"/>
            <a:ext cx="5605462" cy="180000"/>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p>
        </p:txBody>
      </p:sp>
      <p:sp>
        <p:nvSpPr>
          <p:cNvPr id="4" name="Slide Number Placeholder 3">
            <a:extLst>
              <a:ext uri="{FF2B5EF4-FFF2-40B4-BE49-F238E27FC236}">
                <a16:creationId xmlns:a16="http://schemas.microsoft.com/office/drawing/2014/main" id="{A2DBF428-F520-4D70-BD4F-29CEE50AB03F}"/>
              </a:ext>
            </a:extLst>
          </p:cNvPr>
          <p:cNvSpPr>
            <a:spLocks noGrp="1"/>
          </p:cNvSpPr>
          <p:nvPr>
            <p:ph type="sldNum" sz="quarter" idx="12"/>
          </p:nvPr>
        </p:nvSpPr>
        <p:spPr>
          <a:xfrm>
            <a:off x="11161462" y="432000"/>
            <a:ext cx="540000" cy="288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2" name="Date Placeholder 1">
            <a:extLst>
              <a:ext uri="{FF2B5EF4-FFF2-40B4-BE49-F238E27FC236}">
                <a16:creationId xmlns:a16="http://schemas.microsoft.com/office/drawing/2014/main" id="{89B74D6A-29DA-406B-BE47-F534A6B4C5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7" name="TextBox 6">
            <a:extLst>
              <a:ext uri="{FF2B5EF4-FFF2-40B4-BE49-F238E27FC236}">
                <a16:creationId xmlns:a16="http://schemas.microsoft.com/office/drawing/2014/main" id="{9BBD72AE-59E1-4363-B00C-368D48ACCF9F}"/>
              </a:ext>
            </a:extLst>
          </p:cNvPr>
          <p:cNvSpPr txBox="1"/>
          <p:nvPr/>
        </p:nvSpPr>
        <p:spPr>
          <a:xfrm>
            <a:off x="484450" y="2173801"/>
            <a:ext cx="1116833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rgbClr val="230050"/>
                </a:solidFill>
                <a:latin typeface="Arial" panose="020B0604020202020204"/>
                <a:cs typeface="+mn-cs"/>
              </a:rPr>
              <a:t>Youth labour market challenge is persisting in many countries across the globe: </a:t>
            </a:r>
            <a:r>
              <a:rPr lang="en-GB" sz="2400" dirty="0">
                <a:solidFill>
                  <a:srgbClr val="230050"/>
                </a:solidFill>
                <a:latin typeface="Arial" panose="020B0604020202020204"/>
                <a:cs typeface="+mn-cs"/>
              </a:rPr>
              <a:t>COVID-19 has exacerbated pre-existing inequalities</a:t>
            </a: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30050"/>
              </a:solidFill>
              <a:latin typeface="Arial" panose="020B0604020202020204"/>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230050"/>
                </a:solidFill>
                <a:effectLst/>
                <a:uLnTx/>
                <a:uFillTx/>
                <a:latin typeface="Arial" panose="020B0604020202020204"/>
                <a:ea typeface="+mn-ea"/>
                <a:cs typeface="+mn-cs"/>
              </a:rPr>
              <a:t>Active labour market programmes (ALMPs) </a:t>
            </a:r>
            <a:r>
              <a:rPr kumimoji="0" lang="en-GB" sz="2400" b="0" i="0" u="none" strike="noStrike" kern="1200" cap="none" spc="0" normalizeH="0" baseline="0" noProof="0" dirty="0">
                <a:ln>
                  <a:noFill/>
                </a:ln>
                <a:solidFill>
                  <a:srgbClr val="230050"/>
                </a:solidFill>
                <a:effectLst/>
                <a:uLnTx/>
                <a:uFillTx/>
                <a:latin typeface="Arial" panose="020B0604020202020204"/>
                <a:ea typeface="+mn-ea"/>
                <a:cs typeface="+mn-cs"/>
              </a:rPr>
              <a:t>have been promoted as a key component of COVID-19 recovery plans </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30050"/>
                </a:solidFill>
                <a:latin typeface="Arial" panose="020B0604020202020204"/>
                <a:cs typeface="+mn-cs"/>
              </a:rPr>
              <a:t>Since policymakers place a great focus on policies and programmes to accelerate the COVID-19 recovery </a:t>
            </a:r>
            <a:r>
              <a:rPr lang="en-GB" sz="2400" b="1" dirty="0">
                <a:solidFill>
                  <a:srgbClr val="230050"/>
                </a:solidFill>
                <a:latin typeface="Arial" panose="020B0604020202020204"/>
                <a:cs typeface="+mn-cs"/>
              </a:rPr>
              <a:t>up-to-date evidence on what works in youth employment </a:t>
            </a:r>
            <a:r>
              <a:rPr lang="en-GB" sz="2400" dirty="0">
                <a:solidFill>
                  <a:srgbClr val="230050"/>
                </a:solidFill>
                <a:latin typeface="Arial" panose="020B0604020202020204"/>
                <a:cs typeface="+mn-cs"/>
              </a:rPr>
              <a:t>can help steer investments and maximise impacts</a:t>
            </a:r>
            <a:endParaRPr kumimoji="0" lang="en-GB" sz="24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112942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E085-34BC-4BC5-944A-2E71C9DF91A5}"/>
              </a:ext>
            </a:extLst>
          </p:cNvPr>
          <p:cNvSpPr>
            <a:spLocks noGrp="1"/>
          </p:cNvSpPr>
          <p:nvPr>
            <p:ph type="title"/>
          </p:nvPr>
        </p:nvSpPr>
        <p:spPr/>
        <p:txBody>
          <a:bodyPr/>
          <a:lstStyle/>
          <a:p>
            <a:r>
              <a:rPr lang="en-US" dirty="0"/>
              <a:t>Why a systematic review?</a:t>
            </a:r>
            <a:endParaRPr lang="en-GB" dirty="0"/>
          </a:p>
        </p:txBody>
      </p:sp>
      <p:sp>
        <p:nvSpPr>
          <p:cNvPr id="3" name="Content Placeholder 2">
            <a:extLst>
              <a:ext uri="{FF2B5EF4-FFF2-40B4-BE49-F238E27FC236}">
                <a16:creationId xmlns:a16="http://schemas.microsoft.com/office/drawing/2014/main" id="{615D50A0-E2D5-41A6-8D02-CD027B6CC669}"/>
              </a:ext>
            </a:extLst>
          </p:cNvPr>
          <p:cNvSpPr>
            <a:spLocks noGrp="1"/>
          </p:cNvSpPr>
          <p:nvPr>
            <p:ph idx="1"/>
          </p:nvPr>
        </p:nvSpPr>
        <p:spPr>
          <a:xfrm>
            <a:off x="490538" y="2143195"/>
            <a:ext cx="11210924" cy="3482975"/>
          </a:xfrm>
        </p:spPr>
        <p:txBody>
          <a:bodyPr/>
          <a:lstStyle/>
          <a:p>
            <a:pPr lvl="1"/>
            <a:r>
              <a:rPr lang="en-GB" dirty="0">
                <a:solidFill>
                  <a:srgbClr val="FF0000"/>
                </a:solidFill>
              </a:rPr>
              <a:t>Goal</a:t>
            </a:r>
            <a:r>
              <a:rPr lang="en-GB" dirty="0"/>
              <a:t>: Provide an unbiased assessment of what works through systematic identification, assessment and synthesis of relevant research.</a:t>
            </a:r>
          </a:p>
          <a:p>
            <a:pPr lvl="1"/>
            <a:r>
              <a:rPr lang="en-GB" dirty="0">
                <a:solidFill>
                  <a:srgbClr val="FF0000"/>
                </a:solidFill>
              </a:rPr>
              <a:t>Existing reviews on youth employment </a:t>
            </a:r>
            <a:r>
              <a:rPr lang="en-GB" dirty="0"/>
              <a:t>are either not systematic, not youth focused, analyse a limited set of studies, or do not use empirical methods. </a:t>
            </a:r>
          </a:p>
          <a:p>
            <a:pPr lvl="1"/>
            <a:r>
              <a:rPr lang="en-GB" dirty="0">
                <a:solidFill>
                  <a:srgbClr val="FF0000"/>
                </a:solidFill>
              </a:rPr>
              <a:t>Key components of this systematic review:</a:t>
            </a:r>
          </a:p>
          <a:p>
            <a:pPr marL="342900" lvl="1" indent="-342900">
              <a:buFont typeface="+mj-lt"/>
              <a:buAutoNum type="arabicPeriod"/>
            </a:pPr>
            <a:r>
              <a:rPr lang="en-GB" dirty="0"/>
              <a:t>Transparent and replicable: peer-reviewed protocol publicly available </a:t>
            </a:r>
          </a:p>
          <a:p>
            <a:pPr marL="342900" lvl="1" indent="-342900">
              <a:buFont typeface="+mj-lt"/>
              <a:buAutoNum type="arabicPeriod"/>
            </a:pPr>
            <a:r>
              <a:rPr lang="en-GB" dirty="0"/>
              <a:t>Clear theory of change underlying the review question</a:t>
            </a:r>
          </a:p>
          <a:p>
            <a:pPr marL="342900" lvl="1" indent="-342900">
              <a:buFont typeface="+mj-lt"/>
              <a:buAutoNum type="arabicPeriod"/>
            </a:pPr>
            <a:r>
              <a:rPr lang="en-GB" dirty="0"/>
              <a:t>Comprehensive search, incl. grey literature</a:t>
            </a:r>
          </a:p>
          <a:p>
            <a:pPr marL="342900" lvl="1" indent="-342900">
              <a:buFont typeface="+mj-lt"/>
              <a:buAutoNum type="arabicPeriod"/>
            </a:pPr>
            <a:r>
              <a:rPr lang="en-GB" dirty="0"/>
              <a:t>Explicit study inclusion and exclusion criteria</a:t>
            </a:r>
          </a:p>
          <a:p>
            <a:pPr marL="342900" lvl="1" indent="-342900">
              <a:buFont typeface="+mj-lt"/>
              <a:buAutoNum type="arabicPeriod"/>
            </a:pPr>
            <a:r>
              <a:rPr lang="en-GB" dirty="0"/>
              <a:t>Coding of study characteristics and empirical results</a:t>
            </a:r>
          </a:p>
          <a:p>
            <a:pPr marL="342900" lvl="1" indent="-342900">
              <a:buFont typeface="+mj-lt"/>
              <a:buAutoNum type="arabicPeriod"/>
            </a:pPr>
            <a:r>
              <a:rPr lang="en-GB" dirty="0"/>
              <a:t>Quantitative and qualitative synthesis</a:t>
            </a:r>
          </a:p>
          <a:p>
            <a:pPr lvl="1"/>
            <a:endParaRPr lang="en-GB" dirty="0"/>
          </a:p>
        </p:txBody>
      </p:sp>
      <p:sp>
        <p:nvSpPr>
          <p:cNvPr id="4" name="Date Placeholder 3">
            <a:extLst>
              <a:ext uri="{FF2B5EF4-FFF2-40B4-BE49-F238E27FC236}">
                <a16:creationId xmlns:a16="http://schemas.microsoft.com/office/drawing/2014/main" id="{DDC46321-775E-4118-A07B-4B14A19424F1}"/>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855B40BE-3A8C-43B2-94C4-EB582DAE4A76}"/>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E28B9848-BA6D-490B-992D-33663CD8C519}"/>
              </a:ext>
            </a:extLst>
          </p:cNvPr>
          <p:cNvSpPr>
            <a:spLocks noGrp="1"/>
          </p:cNvSpPr>
          <p:nvPr>
            <p:ph type="sldNum" sz="quarter" idx="12"/>
          </p:nvPr>
        </p:nvSpPr>
        <p:spPr/>
        <p:txBody>
          <a:bodyPr/>
          <a:lstStyle/>
          <a:p>
            <a:fld id="{856227C0-AD57-4F9B-BAE3-EEFB0D0EE427}" type="slidenum">
              <a:rPr lang="en-GB" smtClean="0"/>
              <a:t>5</a:t>
            </a:fld>
            <a:endParaRPr lang="en-GB"/>
          </a:p>
        </p:txBody>
      </p:sp>
    </p:spTree>
    <p:extLst>
      <p:ext uri="{BB962C8B-B14F-4D97-AF65-F5344CB8AC3E}">
        <p14:creationId xmlns:p14="http://schemas.microsoft.com/office/powerpoint/2010/main" val="159550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p:nvPr/>
        </p:nvSpPr>
        <p:spPr>
          <a:xfrm>
            <a:off x="5609790" y="3003829"/>
            <a:ext cx="2778341" cy="728816"/>
          </a:xfrm>
          <a:prstGeom prst="rect">
            <a:avLst/>
          </a:prstGeom>
          <a:solidFill>
            <a:schemeClr val="bg1">
              <a:lumMod val="65000"/>
            </a:schemeClr>
          </a:solidFill>
          <a:ln w="127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2400" b="1" kern="0" dirty="0">
                <a:solidFill>
                  <a:schemeClr val="bg1"/>
                </a:solidFill>
              </a:rPr>
              <a:t>Impact evaluation</a:t>
            </a:r>
          </a:p>
        </p:txBody>
      </p:sp>
      <p:sp>
        <p:nvSpPr>
          <p:cNvPr id="16" name="Down Arrow 13"/>
          <p:cNvSpPr/>
          <p:nvPr/>
        </p:nvSpPr>
        <p:spPr>
          <a:xfrm>
            <a:off x="6710559" y="2570378"/>
            <a:ext cx="647700" cy="359328"/>
          </a:xfrm>
          <a:prstGeom prst="downArrow">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22" name="Rectangle 20"/>
          <p:cNvSpPr>
            <a:spLocks noChangeArrowheads="1"/>
          </p:cNvSpPr>
          <p:nvPr/>
        </p:nvSpPr>
        <p:spPr bwMode="auto">
          <a:xfrm>
            <a:off x="2978835" y="2060290"/>
            <a:ext cx="80402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latin typeface="+mn-lt"/>
              </a:rPr>
              <a:t>What is the impact of our program on outcomes of interest?</a:t>
            </a:r>
          </a:p>
        </p:txBody>
      </p:sp>
      <p:sp>
        <p:nvSpPr>
          <p:cNvPr id="24" name="Rectangle 18"/>
          <p:cNvSpPr>
            <a:spLocks noChangeArrowheads="1"/>
          </p:cNvSpPr>
          <p:nvPr/>
        </p:nvSpPr>
        <p:spPr bwMode="auto">
          <a:xfrm>
            <a:off x="-121920" y="2094505"/>
            <a:ext cx="2946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dirty="0">
                <a:latin typeface="+mn-lt"/>
              </a:rPr>
              <a:t>Learning objectives</a:t>
            </a:r>
            <a:endParaRPr lang="en-US" altLang="en-US" sz="2000" dirty="0">
              <a:latin typeface="+mn-lt"/>
            </a:endParaRPr>
          </a:p>
        </p:txBody>
      </p:sp>
      <p:sp>
        <p:nvSpPr>
          <p:cNvPr id="25" name="Rectangle 18"/>
          <p:cNvSpPr>
            <a:spLocks noChangeArrowheads="1"/>
          </p:cNvSpPr>
          <p:nvPr/>
        </p:nvSpPr>
        <p:spPr bwMode="auto">
          <a:xfrm>
            <a:off x="92288" y="3003829"/>
            <a:ext cx="2518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dirty="0">
                <a:latin typeface="+mn-lt"/>
              </a:rPr>
              <a:t>Type of evaluation</a:t>
            </a:r>
            <a:endParaRPr lang="en-US" altLang="en-US" sz="2000" dirty="0">
              <a:latin typeface="+mn-lt"/>
            </a:endParaRPr>
          </a:p>
        </p:txBody>
      </p:sp>
      <p:sp>
        <p:nvSpPr>
          <p:cNvPr id="27" name="Titel 1"/>
          <p:cNvSpPr>
            <a:spLocks noGrp="1"/>
          </p:cNvSpPr>
          <p:nvPr>
            <p:ph type="title"/>
          </p:nvPr>
        </p:nvSpPr>
        <p:spPr>
          <a:xfrm>
            <a:off x="335360" y="1387988"/>
            <a:ext cx="11089232" cy="524313"/>
          </a:xfrm>
        </p:spPr>
        <p:txBody>
          <a:bodyPr/>
          <a:lstStyle/>
          <a:p>
            <a:r>
              <a:rPr lang="en-GB" dirty="0"/>
              <a:t>Impact evaluation: One concept, many methods</a:t>
            </a:r>
          </a:p>
        </p:txBody>
      </p:sp>
      <p:sp>
        <p:nvSpPr>
          <p:cNvPr id="28" name="Rectangle 18"/>
          <p:cNvSpPr>
            <a:spLocks noChangeArrowheads="1"/>
          </p:cNvSpPr>
          <p:nvPr/>
        </p:nvSpPr>
        <p:spPr bwMode="auto">
          <a:xfrm>
            <a:off x="-129377" y="3977492"/>
            <a:ext cx="2978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dirty="0">
                <a:latin typeface="+mn-lt"/>
              </a:rPr>
              <a:t>Type of evaluation method</a:t>
            </a:r>
            <a:endParaRPr lang="en-US" altLang="en-US" sz="2000" dirty="0">
              <a:latin typeface="+mn-lt"/>
            </a:endParaRPr>
          </a:p>
        </p:txBody>
      </p:sp>
      <p:cxnSp>
        <p:nvCxnSpPr>
          <p:cNvPr id="29" name="Elbow Connector 5"/>
          <p:cNvCxnSpPr>
            <a:cxnSpLocks/>
            <a:stCxn id="12" idx="1"/>
            <a:endCxn id="32" idx="0"/>
          </p:cNvCxnSpPr>
          <p:nvPr/>
        </p:nvCxnSpPr>
        <p:spPr>
          <a:xfrm rot="10800000" flipV="1">
            <a:off x="3988674" y="3368237"/>
            <a:ext cx="1621116" cy="652118"/>
          </a:xfrm>
          <a:prstGeom prst="bentConnector2">
            <a:avLst/>
          </a:prstGeom>
          <a:ln w="38100">
            <a:tailEnd type="arrow"/>
          </a:ln>
        </p:spPr>
        <p:style>
          <a:lnRef idx="1">
            <a:schemeClr val="dk1"/>
          </a:lnRef>
          <a:fillRef idx="0">
            <a:schemeClr val="dk1"/>
          </a:fillRef>
          <a:effectRef idx="0">
            <a:schemeClr val="dk1"/>
          </a:effectRef>
          <a:fontRef idx="minor">
            <a:schemeClr val="tx1"/>
          </a:fontRef>
        </p:style>
      </p:cxnSp>
      <p:sp>
        <p:nvSpPr>
          <p:cNvPr id="32" name="Rectangle 8"/>
          <p:cNvSpPr/>
          <p:nvPr/>
        </p:nvSpPr>
        <p:spPr>
          <a:xfrm>
            <a:off x="2800279" y="4020355"/>
            <a:ext cx="2376789" cy="652463"/>
          </a:xfrm>
          <a:prstGeom prst="rect">
            <a:avLst/>
          </a:prstGeom>
          <a:noFill/>
          <a:ln w="127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2000" b="1" kern="0" dirty="0"/>
              <a:t>I. Experimental</a:t>
            </a:r>
          </a:p>
        </p:txBody>
      </p:sp>
      <p:sp>
        <p:nvSpPr>
          <p:cNvPr id="34" name="Rectangle 8"/>
          <p:cNvSpPr/>
          <p:nvPr/>
        </p:nvSpPr>
        <p:spPr>
          <a:xfrm>
            <a:off x="9387710" y="4022737"/>
            <a:ext cx="2437101" cy="647700"/>
          </a:xfrm>
          <a:prstGeom prst="rect">
            <a:avLst/>
          </a:prstGeom>
          <a:noFill/>
          <a:ln w="127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2000" b="1" kern="0" dirty="0">
                <a:solidFill>
                  <a:srgbClr val="FF0000"/>
                </a:solidFill>
              </a:rPr>
              <a:t>III. Non-Experimental</a:t>
            </a:r>
          </a:p>
        </p:txBody>
      </p:sp>
      <p:cxnSp>
        <p:nvCxnSpPr>
          <p:cNvPr id="42" name="Elbow Connector 5"/>
          <p:cNvCxnSpPr>
            <a:cxnSpLocks/>
            <a:stCxn id="12" idx="3"/>
            <a:endCxn id="34" idx="0"/>
          </p:cNvCxnSpPr>
          <p:nvPr/>
        </p:nvCxnSpPr>
        <p:spPr>
          <a:xfrm>
            <a:off x="8388131" y="3368237"/>
            <a:ext cx="2218130" cy="654500"/>
          </a:xfrm>
          <a:prstGeom prst="bentConnector2">
            <a:avLst/>
          </a:prstGeom>
          <a:ln w="38100">
            <a:tailEnd type="arrow"/>
          </a:ln>
        </p:spPr>
        <p:style>
          <a:lnRef idx="1">
            <a:schemeClr val="dk1"/>
          </a:lnRef>
          <a:fillRef idx="0">
            <a:schemeClr val="dk1"/>
          </a:fillRef>
          <a:effectRef idx="0">
            <a:schemeClr val="dk1"/>
          </a:effectRef>
          <a:fontRef idx="minor">
            <a:schemeClr val="tx1"/>
          </a:fontRef>
        </p:style>
      </p:cxnSp>
      <p:sp>
        <p:nvSpPr>
          <p:cNvPr id="17" name="Datumsplatzhalter 3"/>
          <p:cNvSpPr>
            <a:spLocks noGrp="1"/>
          </p:cNvSpPr>
          <p:nvPr>
            <p:ph type="dt" sz="half" idx="10"/>
          </p:nvPr>
        </p:nvSpPr>
        <p:spPr>
          <a:xfrm>
            <a:off x="2152650" y="6477375"/>
            <a:ext cx="2057400" cy="365125"/>
          </a:xfrm>
        </p:spPr>
        <p:txBody>
          <a:bodyPr/>
          <a:lstStyle/>
          <a:p>
            <a:r>
              <a:rPr lang="en-US"/>
              <a:t>07.09.2017</a:t>
            </a:r>
            <a:endParaRPr lang="de-DE" dirty="0"/>
          </a:p>
        </p:txBody>
      </p:sp>
      <p:sp>
        <p:nvSpPr>
          <p:cNvPr id="30" name="Rectangle 8">
            <a:extLst>
              <a:ext uri="{FF2B5EF4-FFF2-40B4-BE49-F238E27FC236}">
                <a16:creationId xmlns:a16="http://schemas.microsoft.com/office/drawing/2014/main" id="{ABB85577-5DB4-4C0C-BDF7-495776940B69}"/>
              </a:ext>
            </a:extLst>
          </p:cNvPr>
          <p:cNvSpPr/>
          <p:nvPr/>
        </p:nvSpPr>
        <p:spPr>
          <a:xfrm>
            <a:off x="5550610" y="4020355"/>
            <a:ext cx="3348326" cy="647700"/>
          </a:xfrm>
          <a:prstGeom prst="rect">
            <a:avLst/>
          </a:prstGeom>
          <a:noFill/>
          <a:ln w="127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2000" b="1" kern="0" dirty="0"/>
              <a:t>II. Quasi-Experimental</a:t>
            </a:r>
          </a:p>
        </p:txBody>
      </p:sp>
      <p:cxnSp>
        <p:nvCxnSpPr>
          <p:cNvPr id="31" name="Elbow Connector 5">
            <a:extLst>
              <a:ext uri="{FF2B5EF4-FFF2-40B4-BE49-F238E27FC236}">
                <a16:creationId xmlns:a16="http://schemas.microsoft.com/office/drawing/2014/main" id="{D2EE9AF0-4AC8-42ED-9744-1ADBE9B6B104}"/>
              </a:ext>
            </a:extLst>
          </p:cNvPr>
          <p:cNvCxnSpPr>
            <a:cxnSpLocks/>
            <a:stCxn id="12" idx="2"/>
            <a:endCxn id="30" idx="0"/>
          </p:cNvCxnSpPr>
          <p:nvPr/>
        </p:nvCxnSpPr>
        <p:spPr>
          <a:xfrm rot="16200000" flipH="1">
            <a:off x="6968012" y="3763594"/>
            <a:ext cx="287710" cy="225812"/>
          </a:xfrm>
          <a:prstGeom prst="bentConnector3">
            <a:avLst>
              <a:gd name="adj1" fmla="val 50000"/>
            </a:avLst>
          </a:prstGeom>
          <a:ln w="38100">
            <a:tailEnd type="arrow"/>
          </a:ln>
        </p:spPr>
        <p:style>
          <a:lnRef idx="1">
            <a:schemeClr val="dk1"/>
          </a:lnRef>
          <a:fillRef idx="0">
            <a:schemeClr val="dk1"/>
          </a:fillRef>
          <a:effectRef idx="0">
            <a:schemeClr val="dk1"/>
          </a:effectRef>
          <a:fontRef idx="minor">
            <a:schemeClr val="tx1"/>
          </a:fontRef>
        </p:style>
      </p:cxnSp>
      <p:sp>
        <p:nvSpPr>
          <p:cNvPr id="37" name="Rectangle 20">
            <a:extLst>
              <a:ext uri="{FF2B5EF4-FFF2-40B4-BE49-F238E27FC236}">
                <a16:creationId xmlns:a16="http://schemas.microsoft.com/office/drawing/2014/main" id="{773B9E68-69AC-4381-A1C6-D71BDCF5C329}"/>
              </a:ext>
            </a:extLst>
          </p:cNvPr>
          <p:cNvSpPr>
            <a:spLocks noChangeArrowheads="1"/>
          </p:cNvSpPr>
          <p:nvPr/>
        </p:nvSpPr>
        <p:spPr bwMode="auto">
          <a:xfrm>
            <a:off x="9387710" y="4806641"/>
            <a:ext cx="80402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en-US" sz="1800" dirty="0">
                <a:solidFill>
                  <a:srgbClr val="FF0000"/>
                </a:solidFill>
                <a:latin typeface="+mn-lt"/>
              </a:rPr>
              <a:t>Before &amp; after</a:t>
            </a:r>
            <a:br>
              <a:rPr lang="en-US" altLang="en-US" sz="1800" dirty="0">
                <a:solidFill>
                  <a:srgbClr val="FF0000"/>
                </a:solidFill>
                <a:latin typeface="+mn-lt"/>
              </a:rPr>
            </a:br>
            <a:r>
              <a:rPr lang="en-US" altLang="en-US" sz="1800" dirty="0">
                <a:solidFill>
                  <a:srgbClr val="FF0000"/>
                </a:solidFill>
                <a:latin typeface="+mn-lt"/>
              </a:rPr>
              <a:t>comparison;</a:t>
            </a:r>
          </a:p>
          <a:p>
            <a:pPr marL="342900" indent="-342900" eaLnBrk="1" hangingPunct="1">
              <a:spcBef>
                <a:spcPct val="0"/>
              </a:spcBef>
            </a:pPr>
            <a:r>
              <a:rPr lang="en-US" altLang="en-US" sz="1800" dirty="0">
                <a:solidFill>
                  <a:srgbClr val="FF0000"/>
                </a:solidFill>
                <a:latin typeface="+mn-lt"/>
              </a:rPr>
              <a:t>Participants vs.</a:t>
            </a:r>
            <a:br>
              <a:rPr lang="en-US" altLang="en-US" sz="1800" dirty="0">
                <a:solidFill>
                  <a:srgbClr val="FF0000"/>
                </a:solidFill>
                <a:latin typeface="+mn-lt"/>
              </a:rPr>
            </a:br>
            <a:r>
              <a:rPr lang="en-US" altLang="en-US" sz="1800" dirty="0">
                <a:solidFill>
                  <a:srgbClr val="FF0000"/>
                </a:solidFill>
                <a:latin typeface="+mn-lt"/>
              </a:rPr>
              <a:t>non-participants</a:t>
            </a:r>
          </a:p>
        </p:txBody>
      </p:sp>
      <p:sp>
        <p:nvSpPr>
          <p:cNvPr id="38" name="Rectangle 18">
            <a:extLst>
              <a:ext uri="{FF2B5EF4-FFF2-40B4-BE49-F238E27FC236}">
                <a16:creationId xmlns:a16="http://schemas.microsoft.com/office/drawing/2014/main" id="{AD8F5962-CC1A-40ED-96C3-391B3F0310BB}"/>
              </a:ext>
            </a:extLst>
          </p:cNvPr>
          <p:cNvSpPr>
            <a:spLocks noChangeArrowheads="1"/>
          </p:cNvSpPr>
          <p:nvPr/>
        </p:nvSpPr>
        <p:spPr bwMode="auto">
          <a:xfrm>
            <a:off x="-331892" y="5006696"/>
            <a:ext cx="2978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dirty="0">
                <a:latin typeface="+mn-lt"/>
              </a:rPr>
              <a:t>Examples</a:t>
            </a:r>
            <a:endParaRPr lang="en-US" altLang="en-US" sz="2000" dirty="0">
              <a:latin typeface="+mn-lt"/>
            </a:endParaRPr>
          </a:p>
        </p:txBody>
      </p:sp>
      <p:sp>
        <p:nvSpPr>
          <p:cNvPr id="43" name="Rectangle 20">
            <a:extLst>
              <a:ext uri="{FF2B5EF4-FFF2-40B4-BE49-F238E27FC236}">
                <a16:creationId xmlns:a16="http://schemas.microsoft.com/office/drawing/2014/main" id="{CAE077B9-E90B-4C5D-8A6F-43EC603959E4}"/>
              </a:ext>
            </a:extLst>
          </p:cNvPr>
          <p:cNvSpPr>
            <a:spLocks noChangeArrowheads="1"/>
          </p:cNvSpPr>
          <p:nvPr/>
        </p:nvSpPr>
        <p:spPr bwMode="auto">
          <a:xfrm>
            <a:off x="2690433" y="4856901"/>
            <a:ext cx="2685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en-US" sz="1800" dirty="0">
                <a:latin typeface="+mn-lt"/>
              </a:rPr>
              <a:t>Randomized Control</a:t>
            </a:r>
            <a:br>
              <a:rPr lang="en-US" altLang="en-US" sz="1800" dirty="0">
                <a:latin typeface="+mn-lt"/>
              </a:rPr>
            </a:br>
            <a:r>
              <a:rPr lang="en-US" altLang="en-US" sz="1800" dirty="0">
                <a:latin typeface="+mn-lt"/>
              </a:rPr>
              <a:t>Trial (RCT)</a:t>
            </a:r>
          </a:p>
        </p:txBody>
      </p:sp>
      <p:sp>
        <p:nvSpPr>
          <p:cNvPr id="44" name="Rectangle 20">
            <a:extLst>
              <a:ext uri="{FF2B5EF4-FFF2-40B4-BE49-F238E27FC236}">
                <a16:creationId xmlns:a16="http://schemas.microsoft.com/office/drawing/2014/main" id="{FED12EB3-ED6F-40A2-A066-511AD1C8E80B}"/>
              </a:ext>
            </a:extLst>
          </p:cNvPr>
          <p:cNvSpPr>
            <a:spLocks noChangeArrowheads="1"/>
          </p:cNvSpPr>
          <p:nvPr/>
        </p:nvSpPr>
        <p:spPr bwMode="auto">
          <a:xfrm>
            <a:off x="5550610" y="4895634"/>
            <a:ext cx="3837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en-US" altLang="en-US" sz="1800" dirty="0">
                <a:latin typeface="+mn-lt"/>
              </a:rPr>
              <a:t>Matching</a:t>
            </a:r>
          </a:p>
          <a:p>
            <a:pPr marL="342900" indent="-342900" eaLnBrk="1" hangingPunct="1">
              <a:spcBef>
                <a:spcPct val="0"/>
              </a:spcBef>
            </a:pPr>
            <a:r>
              <a:rPr lang="en-US" altLang="en-US" sz="1800" dirty="0">
                <a:latin typeface="+mn-lt"/>
              </a:rPr>
              <a:t>Difference-in-difference</a:t>
            </a:r>
          </a:p>
          <a:p>
            <a:pPr marL="342900" indent="-342900" eaLnBrk="1" hangingPunct="1">
              <a:spcBef>
                <a:spcPct val="0"/>
              </a:spcBef>
            </a:pPr>
            <a:r>
              <a:rPr lang="en-US" altLang="en-US" sz="1800" dirty="0">
                <a:latin typeface="+mn-lt"/>
              </a:rPr>
              <a:t>Regression discontinuity design</a:t>
            </a:r>
          </a:p>
          <a:p>
            <a:pPr marL="342900" indent="-342900" eaLnBrk="1" hangingPunct="1">
              <a:spcBef>
                <a:spcPct val="0"/>
              </a:spcBef>
            </a:pPr>
            <a:r>
              <a:rPr lang="en-US" altLang="en-US" sz="1800" dirty="0">
                <a:latin typeface="+mn-lt"/>
              </a:rPr>
              <a:t>Instrumental variables</a:t>
            </a:r>
          </a:p>
        </p:txBody>
      </p:sp>
    </p:spTree>
    <p:extLst>
      <p:ext uri="{BB962C8B-B14F-4D97-AF65-F5344CB8AC3E}">
        <p14:creationId xmlns:p14="http://schemas.microsoft.com/office/powerpoint/2010/main" val="352537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1"/>
          <p:cNvSpPr>
            <a:spLocks noGrp="1"/>
          </p:cNvSpPr>
          <p:nvPr>
            <p:ph type="title"/>
          </p:nvPr>
        </p:nvSpPr>
        <p:spPr>
          <a:xfrm>
            <a:off x="473324" y="1438720"/>
            <a:ext cx="11089232" cy="524313"/>
          </a:xfrm>
        </p:spPr>
        <p:txBody>
          <a:bodyPr/>
          <a:lstStyle/>
          <a:p>
            <a:r>
              <a:rPr lang="en-GB" dirty="0"/>
              <a:t>Impact evaluations estimate the </a:t>
            </a:r>
            <a:r>
              <a:rPr lang="en-GB" i="1" dirty="0"/>
              <a:t>causal </a:t>
            </a:r>
            <a:r>
              <a:rPr lang="en-GB" dirty="0"/>
              <a:t>effect of programmes</a:t>
            </a:r>
          </a:p>
        </p:txBody>
      </p:sp>
      <p:pic>
        <p:nvPicPr>
          <p:cNvPr id="3" name="Picture 2">
            <a:extLst>
              <a:ext uri="{FF2B5EF4-FFF2-40B4-BE49-F238E27FC236}">
                <a16:creationId xmlns:a16="http://schemas.microsoft.com/office/drawing/2014/main" id="{144ED234-98A9-4564-B319-0846734FD8D3}"/>
              </a:ext>
            </a:extLst>
          </p:cNvPr>
          <p:cNvPicPr>
            <a:picLocks noChangeAspect="1"/>
          </p:cNvPicPr>
          <p:nvPr/>
        </p:nvPicPr>
        <p:blipFill>
          <a:blip r:embed="rId3"/>
          <a:stretch>
            <a:fillRect/>
          </a:stretch>
        </p:blipFill>
        <p:spPr>
          <a:xfrm>
            <a:off x="1079284" y="2492896"/>
            <a:ext cx="10489324" cy="3744416"/>
          </a:xfrm>
          <a:prstGeom prst="rect">
            <a:avLst/>
          </a:prstGeom>
        </p:spPr>
      </p:pic>
      <p:sp>
        <p:nvSpPr>
          <p:cNvPr id="4" name="Rectangle 3">
            <a:extLst>
              <a:ext uri="{FF2B5EF4-FFF2-40B4-BE49-F238E27FC236}">
                <a16:creationId xmlns:a16="http://schemas.microsoft.com/office/drawing/2014/main" id="{CC429054-5E0B-4B5F-AA01-5B8222B040C1}"/>
              </a:ext>
            </a:extLst>
          </p:cNvPr>
          <p:cNvSpPr/>
          <p:nvPr/>
        </p:nvSpPr>
        <p:spPr>
          <a:xfrm>
            <a:off x="1703512" y="4005064"/>
            <a:ext cx="4176464" cy="524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A8EDBEC2-3407-4DF8-83C1-1D859E1A9306}"/>
              </a:ext>
            </a:extLst>
          </p:cNvPr>
          <p:cNvCxnSpPr/>
          <p:nvPr/>
        </p:nvCxnSpPr>
        <p:spPr>
          <a:xfrm flipV="1">
            <a:off x="3791744" y="3212976"/>
            <a:ext cx="1584176" cy="7200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E75F082-F23D-4DD9-B5B2-F51C9B9A0443}"/>
              </a:ext>
            </a:extLst>
          </p:cNvPr>
          <p:cNvSpPr txBox="1"/>
          <p:nvPr/>
        </p:nvSpPr>
        <p:spPr>
          <a:xfrm>
            <a:off x="5385227" y="3028310"/>
            <a:ext cx="1877437" cy="369332"/>
          </a:xfrm>
          <a:prstGeom prst="rect">
            <a:avLst/>
          </a:prstGeom>
          <a:noFill/>
        </p:spPr>
        <p:txBody>
          <a:bodyPr wrap="none" rtlCol="0">
            <a:spAutoFit/>
          </a:bodyPr>
          <a:lstStyle/>
          <a:p>
            <a:r>
              <a:rPr lang="de-DE" b="1" i="1" dirty="0"/>
              <a:t>Counterfactual </a:t>
            </a:r>
            <a:endParaRPr lang="en-GB" b="1" i="1" dirty="0"/>
          </a:p>
        </p:txBody>
      </p:sp>
    </p:spTree>
    <p:extLst>
      <p:ext uri="{BB962C8B-B14F-4D97-AF65-F5344CB8AC3E}">
        <p14:creationId xmlns:p14="http://schemas.microsoft.com/office/powerpoint/2010/main" val="66594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E1344-8BBB-4B21-8690-8535FD67C836}"/>
              </a:ext>
            </a:extLst>
          </p:cNvPr>
          <p:cNvSpPr>
            <a:spLocks noGrp="1"/>
          </p:cNvSpPr>
          <p:nvPr>
            <p:ph type="title"/>
          </p:nvPr>
        </p:nvSpPr>
        <p:spPr>
          <a:xfrm>
            <a:off x="490538" y="1423195"/>
            <a:ext cx="11210924" cy="720000"/>
          </a:xfrm>
        </p:spPr>
        <p:txBody>
          <a:bodyPr anchor="t">
            <a:normAutofit/>
          </a:bodyPr>
          <a:lstStyle/>
          <a:p>
            <a:r>
              <a:rPr lang="en-GB" dirty="0"/>
              <a:t>Scope of the Systematic Review</a:t>
            </a:r>
          </a:p>
        </p:txBody>
      </p:sp>
      <p:sp>
        <p:nvSpPr>
          <p:cNvPr id="3" name="Footer Placeholder 2">
            <a:extLst>
              <a:ext uri="{FF2B5EF4-FFF2-40B4-BE49-F238E27FC236}">
                <a16:creationId xmlns:a16="http://schemas.microsoft.com/office/drawing/2014/main" id="{B92F330C-0196-4C69-BE38-5445BCE9FEF9}"/>
              </a:ext>
            </a:extLst>
          </p:cNvPr>
          <p:cNvSpPr>
            <a:spLocks noGrp="1"/>
          </p:cNvSpPr>
          <p:nvPr>
            <p:ph type="ftr" sz="quarter" idx="11"/>
          </p:nvPr>
        </p:nvSpPr>
        <p:spPr>
          <a:xfrm>
            <a:off x="490538" y="6337302"/>
            <a:ext cx="5605462" cy="180000"/>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p>
        </p:txBody>
      </p:sp>
      <p:sp>
        <p:nvSpPr>
          <p:cNvPr id="4" name="Slide Number Placeholder 3">
            <a:extLst>
              <a:ext uri="{FF2B5EF4-FFF2-40B4-BE49-F238E27FC236}">
                <a16:creationId xmlns:a16="http://schemas.microsoft.com/office/drawing/2014/main" id="{A2DBF428-F520-4D70-BD4F-29CEE50AB03F}"/>
              </a:ext>
            </a:extLst>
          </p:cNvPr>
          <p:cNvSpPr>
            <a:spLocks noGrp="1"/>
          </p:cNvSpPr>
          <p:nvPr>
            <p:ph type="sldNum" sz="quarter" idx="12"/>
          </p:nvPr>
        </p:nvSpPr>
        <p:spPr>
          <a:xfrm>
            <a:off x="11161462" y="432000"/>
            <a:ext cx="540000" cy="288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2" name="Date Placeholder 1">
            <a:extLst>
              <a:ext uri="{FF2B5EF4-FFF2-40B4-BE49-F238E27FC236}">
                <a16:creationId xmlns:a16="http://schemas.microsoft.com/office/drawing/2014/main" id="{89B74D6A-29DA-406B-BE47-F534A6B4C5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graphicFrame>
        <p:nvGraphicFramePr>
          <p:cNvPr id="6" name="Table 6">
            <a:extLst>
              <a:ext uri="{FF2B5EF4-FFF2-40B4-BE49-F238E27FC236}">
                <a16:creationId xmlns:a16="http://schemas.microsoft.com/office/drawing/2014/main" id="{3154C788-99CB-4597-A15F-BE17DC9ECFE9}"/>
              </a:ext>
            </a:extLst>
          </p:cNvPr>
          <p:cNvGraphicFramePr>
            <a:graphicFrameLocks noGrp="1"/>
          </p:cNvGraphicFramePr>
          <p:nvPr>
            <p:extLst>
              <p:ext uri="{D42A27DB-BD31-4B8C-83A1-F6EECF244321}">
                <p14:modId xmlns:p14="http://schemas.microsoft.com/office/powerpoint/2010/main" val="2133733422"/>
              </p:ext>
            </p:extLst>
          </p:nvPr>
        </p:nvGraphicFramePr>
        <p:xfrm>
          <a:off x="240146" y="2520053"/>
          <a:ext cx="11767128" cy="3230770"/>
        </p:xfrm>
        <a:graphic>
          <a:graphicData uri="http://schemas.openxmlformats.org/drawingml/2006/table">
            <a:tbl>
              <a:tblPr firstRow="1" bandRow="1">
                <a:tableStyleId>{2D5ABB26-0587-4C30-8999-92F81FD0307C}</a:tableStyleId>
              </a:tblPr>
              <a:tblGrid>
                <a:gridCol w="1719519">
                  <a:extLst>
                    <a:ext uri="{9D8B030D-6E8A-4147-A177-3AD203B41FA5}">
                      <a16:colId xmlns:a16="http://schemas.microsoft.com/office/drawing/2014/main" val="20000"/>
                    </a:ext>
                  </a:extLst>
                </a:gridCol>
                <a:gridCol w="10047609">
                  <a:extLst>
                    <a:ext uri="{9D8B030D-6E8A-4147-A177-3AD203B41FA5}">
                      <a16:colId xmlns:a16="http://schemas.microsoft.com/office/drawing/2014/main" val="20001"/>
                    </a:ext>
                  </a:extLst>
                </a:gridCol>
              </a:tblGrid>
              <a:tr h="1214004">
                <a:tc>
                  <a:txBody>
                    <a:bodyPr/>
                    <a:lstStyle/>
                    <a:p>
                      <a:pPr algn="ctr"/>
                      <a:r>
                        <a:rPr lang="en-GB" sz="2100" b="1" noProof="0">
                          <a:latin typeface="Arial"/>
                        </a:rPr>
                        <a:t>Questions</a:t>
                      </a:r>
                    </a:p>
                  </a:txBody>
                  <a:tcPr marL="96157" marR="96157" marT="48078" marB="480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914400" rtl="0" eaLnBrk="1" latinLnBrk="0" hangingPunct="1">
                        <a:lnSpc>
                          <a:spcPct val="100000"/>
                        </a:lnSpc>
                        <a:buFont typeface="Arial" pitchFamily="34" charset="0"/>
                        <a:buChar char="•"/>
                      </a:pPr>
                      <a:r>
                        <a:rPr lang="en-GB" sz="2100" kern="1200" baseline="0" noProof="0" dirty="0">
                          <a:solidFill>
                            <a:schemeClr val="tx1"/>
                          </a:solidFill>
                          <a:latin typeface="Arial"/>
                          <a:ea typeface="+mn-ea"/>
                          <a:cs typeface="+mn-cs"/>
                        </a:rPr>
                        <a:t>What is the </a:t>
                      </a:r>
                      <a:r>
                        <a:rPr lang="en-GB" sz="2100" b="1" u="sng" kern="1200" baseline="0" noProof="0" dirty="0">
                          <a:solidFill>
                            <a:schemeClr val="tx1"/>
                          </a:solidFill>
                          <a:latin typeface="Arial"/>
                          <a:ea typeface="+mn-ea"/>
                          <a:cs typeface="+mn-cs"/>
                        </a:rPr>
                        <a:t>impact</a:t>
                      </a:r>
                      <a:r>
                        <a:rPr lang="en-GB" sz="2100" kern="1200" baseline="0" noProof="0" dirty="0">
                          <a:solidFill>
                            <a:schemeClr val="tx1"/>
                          </a:solidFill>
                          <a:latin typeface="Arial"/>
                          <a:ea typeface="+mn-ea"/>
                          <a:cs typeface="+mn-cs"/>
                        </a:rPr>
                        <a:t> of (different) youth employment interventions on labour market outcomes of youth?</a:t>
                      </a:r>
                    </a:p>
                    <a:p>
                      <a:pPr marL="285750" indent="-285750" algn="l" defTabSz="914400" rtl="0" eaLnBrk="1" latinLnBrk="0" hangingPunct="1">
                        <a:lnSpc>
                          <a:spcPct val="150000"/>
                        </a:lnSpc>
                        <a:buFont typeface="Arial" pitchFamily="34" charset="0"/>
                        <a:buChar char="•"/>
                      </a:pPr>
                      <a:r>
                        <a:rPr lang="en-US" sz="2100" kern="1200" baseline="0" noProof="0" dirty="0">
                          <a:solidFill>
                            <a:schemeClr val="tx1"/>
                          </a:solidFill>
                          <a:latin typeface="Arial"/>
                          <a:ea typeface="+mn-ea"/>
                          <a:cs typeface="+mn-cs"/>
                        </a:rPr>
                        <a:t>What is the role of context and </a:t>
                      </a:r>
                      <a:r>
                        <a:rPr lang="en-US" sz="2100" kern="1200" baseline="0" noProof="0" dirty="0" err="1">
                          <a:solidFill>
                            <a:schemeClr val="tx1"/>
                          </a:solidFill>
                          <a:latin typeface="Arial"/>
                          <a:ea typeface="+mn-ea"/>
                          <a:cs typeface="+mn-cs"/>
                        </a:rPr>
                        <a:t>programme</a:t>
                      </a:r>
                      <a:r>
                        <a:rPr lang="en-US" sz="2100" kern="1200" baseline="0" noProof="0" dirty="0">
                          <a:solidFill>
                            <a:schemeClr val="tx1"/>
                          </a:solidFill>
                          <a:latin typeface="Arial"/>
                          <a:ea typeface="+mn-ea"/>
                          <a:cs typeface="+mn-cs"/>
                        </a:rPr>
                        <a:t> design?</a:t>
                      </a:r>
                    </a:p>
                  </a:txBody>
                  <a:tcPr marL="96157" marR="96157" marT="48078" marB="480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6766">
                <a:tc>
                  <a:txBody>
                    <a:bodyPr/>
                    <a:lstStyle/>
                    <a:p>
                      <a:pPr algn="ctr"/>
                      <a:r>
                        <a:rPr lang="en-GB" sz="2100" b="1" noProof="0">
                          <a:latin typeface="Arial"/>
                        </a:rPr>
                        <a:t>Inclusion</a:t>
                      </a:r>
                    </a:p>
                    <a:p>
                      <a:pPr algn="ctr"/>
                      <a:r>
                        <a:rPr lang="en-GB" sz="2100" b="1" noProof="0">
                          <a:latin typeface="Arial"/>
                        </a:rPr>
                        <a:t>criteria</a:t>
                      </a:r>
                    </a:p>
                  </a:txBody>
                  <a:tcPr marL="96157" marR="96157" marT="48078" marB="480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buFont typeface="Arial" pitchFamily="34" charset="0"/>
                        <a:buChar char="•"/>
                      </a:pPr>
                      <a:r>
                        <a:rPr lang="en-GB" sz="2000" b="1" noProof="0" dirty="0">
                          <a:latin typeface="Arial"/>
                        </a:rPr>
                        <a:t>Programmes : </a:t>
                      </a:r>
                      <a:r>
                        <a:rPr lang="en-GB" sz="2000" noProof="0" dirty="0">
                          <a:latin typeface="Arial"/>
                        </a:rPr>
                        <a:t>Youth (15-35) targeted Active Labour Market Programmes (ALMP)</a:t>
                      </a:r>
                      <a:r>
                        <a:rPr lang="en-GB" sz="2000" baseline="0" noProof="0" dirty="0">
                          <a:latin typeface="Arial"/>
                        </a:rPr>
                        <a:t> </a:t>
                      </a:r>
                      <a:endParaRPr lang="en-GB" sz="2000" noProof="0" dirty="0">
                        <a:latin typeface="Arial"/>
                      </a:endParaRPr>
                    </a:p>
                    <a:p>
                      <a:pPr marL="285750" indent="-285750">
                        <a:lnSpc>
                          <a:spcPct val="150000"/>
                        </a:lnSpc>
                        <a:buFont typeface="Arial" pitchFamily="34" charset="0"/>
                        <a:buChar char="•"/>
                      </a:pPr>
                      <a:r>
                        <a:rPr lang="en-GB" sz="2000" b="1" baseline="0" noProof="0" dirty="0">
                          <a:latin typeface="Arial"/>
                        </a:rPr>
                        <a:t>Methods:</a:t>
                      </a:r>
                      <a:r>
                        <a:rPr lang="en-GB" sz="2000" baseline="0" noProof="0" dirty="0">
                          <a:latin typeface="Arial"/>
                        </a:rPr>
                        <a:t> (Quasi-)Experimental counterfactual impact evaluations</a:t>
                      </a:r>
                    </a:p>
                    <a:p>
                      <a:pPr marL="285750" marR="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lang="en-GB" sz="2000" b="1" baseline="0" noProof="0" dirty="0">
                          <a:latin typeface="Arial"/>
                        </a:rPr>
                        <a:t>Sources: </a:t>
                      </a:r>
                      <a:r>
                        <a:rPr lang="en-GB" sz="2000" baseline="0" noProof="0" dirty="0">
                          <a:latin typeface="Arial"/>
                        </a:rPr>
                        <a:t>Peer-reviewed &amp; grey literature/working papers;</a:t>
                      </a:r>
                      <a:r>
                        <a:rPr lang="en-GB" sz="2000" baseline="0" noProof="0" dirty="0">
                          <a:solidFill>
                            <a:schemeClr val="tx1"/>
                          </a:solidFill>
                          <a:latin typeface="Arial"/>
                        </a:rPr>
                        <a:t>1990 – 2022</a:t>
                      </a:r>
                    </a:p>
                    <a:p>
                      <a:pPr marL="285750" indent="-285750">
                        <a:lnSpc>
                          <a:spcPct val="150000"/>
                        </a:lnSpc>
                        <a:buFont typeface="Arial" pitchFamily="34" charset="0"/>
                        <a:buChar char="•"/>
                      </a:pPr>
                      <a:r>
                        <a:rPr lang="en-GB" sz="2000" b="1" noProof="0" dirty="0">
                          <a:latin typeface="Arial"/>
                        </a:rPr>
                        <a:t>Outcomes categories: </a:t>
                      </a:r>
                      <a:r>
                        <a:rPr lang="en-GB" sz="2000" noProof="0" dirty="0">
                          <a:latin typeface="Arial"/>
                        </a:rPr>
                        <a:t>Employment, earnings, business performance</a:t>
                      </a:r>
                    </a:p>
                  </a:txBody>
                  <a:tcPr marL="96157" marR="96157" marT="48078" marB="480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467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2AEF9-F5CA-4857-AF74-8F1265559A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3" name="Footer Placeholder 2">
            <a:extLst>
              <a:ext uri="{FF2B5EF4-FFF2-40B4-BE49-F238E27FC236}">
                <a16:creationId xmlns:a16="http://schemas.microsoft.com/office/drawing/2014/main" id="{30ED91E2-7307-49DE-B4D6-32214EE0A148}"/>
              </a:ext>
            </a:extLst>
          </p:cNvPr>
          <p:cNvSpPr>
            <a:spLocks noGrp="1"/>
          </p:cNvSpPr>
          <p:nvPr>
            <p:ph type="ftr" sz="quarter" idx="11"/>
          </p:nvPr>
        </p:nvSpPr>
        <p:spPr>
          <a:xfrm>
            <a:off x="431007" y="6563433"/>
            <a:ext cx="5605462"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p>
        </p:txBody>
      </p:sp>
      <p:sp>
        <p:nvSpPr>
          <p:cNvPr id="4" name="Slide Number Placeholder 3">
            <a:extLst>
              <a:ext uri="{FF2B5EF4-FFF2-40B4-BE49-F238E27FC236}">
                <a16:creationId xmlns:a16="http://schemas.microsoft.com/office/drawing/2014/main" id="{FDA1D8DD-BFA1-4F44-A0FD-5605B1DE2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BE9E26BE-5714-46DB-AF40-9FA9EA702A7A}"/>
              </a:ext>
            </a:extLst>
          </p:cNvPr>
          <p:cNvSpPr txBox="1">
            <a:spLocks/>
          </p:cNvSpPr>
          <p:nvPr/>
        </p:nvSpPr>
        <p:spPr>
          <a:xfrm>
            <a:off x="490538" y="1322119"/>
            <a:ext cx="7200000" cy="608525"/>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1E2DBE"/>
                </a:solidFill>
                <a:effectLst/>
                <a:uLnTx/>
                <a:uFillTx/>
                <a:latin typeface="Arial" panose="020B0604020202020204"/>
                <a:ea typeface="+mj-ea"/>
                <a:cs typeface="+mj-cs"/>
              </a:rPr>
              <a:t>Active Labour Market Interventions</a:t>
            </a:r>
          </a:p>
        </p:txBody>
      </p:sp>
      <p:pic>
        <p:nvPicPr>
          <p:cNvPr id="7" name="Graphic 6" descr="Classroom outline">
            <a:extLst>
              <a:ext uri="{FF2B5EF4-FFF2-40B4-BE49-F238E27FC236}">
                <a16:creationId xmlns:a16="http://schemas.microsoft.com/office/drawing/2014/main" id="{6B068146-A108-4C0E-A8CC-113B40701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233" y="2043964"/>
            <a:ext cx="739588" cy="739588"/>
          </a:xfrm>
          <a:prstGeom prst="rect">
            <a:avLst/>
          </a:prstGeom>
        </p:spPr>
      </p:pic>
      <p:sp>
        <p:nvSpPr>
          <p:cNvPr id="10" name="TextBox 9">
            <a:extLst>
              <a:ext uri="{FF2B5EF4-FFF2-40B4-BE49-F238E27FC236}">
                <a16:creationId xmlns:a16="http://schemas.microsoft.com/office/drawing/2014/main" id="{C1BCAE50-BB3E-46D6-B442-121C1239F747}"/>
              </a:ext>
            </a:extLst>
          </p:cNvPr>
          <p:cNvSpPr txBox="1"/>
          <p:nvPr/>
        </p:nvSpPr>
        <p:spPr>
          <a:xfrm>
            <a:off x="1739153" y="1957296"/>
            <a:ext cx="9698797" cy="464742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230050"/>
                </a:solidFill>
                <a:effectLst/>
                <a:uLnTx/>
                <a:uFillTx/>
                <a:latin typeface="Arial" panose="020B0604020202020204"/>
                <a:ea typeface="+mn-ea"/>
                <a:cs typeface="+mn-cs"/>
              </a:rPr>
              <a:t>Training and Skills Development</a:t>
            </a:r>
            <a:endParaRPr kumimoji="0" lang="en-US"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30050"/>
                </a:solidFill>
                <a:effectLst/>
                <a:uLnTx/>
                <a:uFillTx/>
                <a:latin typeface="Arial" panose="020B0604020202020204"/>
                <a:ea typeface="+mn-ea"/>
                <a:cs typeface="+mn-cs"/>
              </a:rPr>
              <a:t>Basic skills and employability, equipping youth with skills with in-classroom and on-the-job combinations</a:t>
            </a:r>
            <a:endParaRPr kumimoji="0" lang="en-US" sz="2000" b="0" i="0" u="none" strike="noStrike" kern="1200" cap="none" spc="0" normalizeH="0" baseline="0" noProof="0" dirty="0">
              <a:ln>
                <a:noFill/>
              </a:ln>
              <a:solidFill>
                <a:srgbClr val="230050"/>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23005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230050"/>
                </a:solidFill>
                <a:effectLst/>
                <a:uLnTx/>
                <a:uFillTx/>
                <a:latin typeface="Arial" panose="020B0604020202020204"/>
                <a:ea typeface="+mn-ea"/>
                <a:cs typeface="+mn-cs"/>
              </a:rPr>
              <a:t>Entrepreneurship Promotion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mn-cs"/>
              </a:rPr>
              <a:t>Provide entrepreneurial skills as well as physical, financial and social capital for self-employment </a:t>
            </a:r>
            <a:endPar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3005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230050"/>
                </a:solidFill>
                <a:effectLst/>
                <a:uLnTx/>
                <a:uFillTx/>
                <a:latin typeface="Arial" panose="020B0604020202020204"/>
                <a:ea typeface="+mn-ea"/>
                <a:cs typeface="+mn-cs"/>
              </a:rPr>
              <a:t>Employment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mn-cs"/>
              </a:rPr>
              <a:t>Job-search assistance, mentoring; often complemented by job placement services </a:t>
            </a:r>
            <a:endParaRPr kumimoji="0" lang="en-US" sz="2000" b="0" i="0" u="none" strike="noStrike" kern="1200" cap="none" spc="0" normalizeH="0" baseline="0" noProof="0" dirty="0">
              <a:ln>
                <a:noFill/>
              </a:ln>
              <a:solidFill>
                <a:srgbClr val="230050"/>
              </a:solidFill>
              <a:effectLst/>
              <a:uLnTx/>
              <a:uFillTx/>
              <a:latin typeface="Arial" panose="020B0604020202020204"/>
              <a:ea typeface="+mn-ea"/>
              <a:cs typeface="Arial" panose="020B060402020202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3005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230050"/>
                </a:solidFill>
                <a:effectLst/>
                <a:uLnTx/>
                <a:uFillTx/>
                <a:latin typeface="Arial" panose="020B0604020202020204"/>
                <a:ea typeface="+mn-ea"/>
                <a:cs typeface="+mn-cs"/>
              </a:rPr>
              <a:t>Subsidized Employment</a:t>
            </a:r>
            <a:endParaRPr kumimoji="0" lang="en-US" sz="2000" b="1" i="0" u="none" strike="noStrike" kern="1200" cap="none" spc="0" normalizeH="0" baseline="0" noProof="0" dirty="0">
              <a:ln>
                <a:noFill/>
              </a:ln>
              <a:solidFill>
                <a:srgbClr val="230050"/>
              </a:solidFill>
              <a:effectLst/>
              <a:uLnTx/>
              <a:uFillTx/>
              <a:latin typeface="Arial" panose="020B0604020202020204"/>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30050"/>
                </a:solidFill>
                <a:effectLst/>
                <a:uLnTx/>
                <a:uFillTx/>
                <a:latin typeface="Arial" panose="020B0604020202020204"/>
                <a:ea typeface="+mn-ea"/>
                <a:cs typeface="+mn-cs"/>
              </a:rPr>
              <a:t>Wage subsidies + public works (EIIP) → to subsidized the cost of labour, compensate for low productivity, and/or provide (short-term) employment and on-the-job experience </a:t>
            </a:r>
            <a:endParaRPr kumimoji="0" lang="en-GB" sz="2000" b="0" i="0" u="none" strike="noStrike" kern="1200" cap="none" spc="0" normalizeH="0" baseline="0" noProof="0" dirty="0">
              <a:ln>
                <a:noFill/>
              </a:ln>
              <a:solidFill>
                <a:srgbClr val="230050"/>
              </a:solidFill>
              <a:effectLst/>
              <a:uLnTx/>
              <a:uFillTx/>
              <a:latin typeface="Arial" panose="020B0604020202020204"/>
              <a:ea typeface="+mn-ea"/>
              <a:cs typeface="Arial"/>
            </a:endParaRPr>
          </a:p>
        </p:txBody>
      </p:sp>
      <p:pic>
        <p:nvPicPr>
          <p:cNvPr id="12" name="Graphic 11" descr="Person with idea outline">
            <a:extLst>
              <a:ext uri="{FF2B5EF4-FFF2-40B4-BE49-F238E27FC236}">
                <a16:creationId xmlns:a16="http://schemas.microsoft.com/office/drawing/2014/main" id="{35455FE1-C4DA-479E-AA78-F7D0E102CD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515" y="3050202"/>
            <a:ext cx="811306" cy="811306"/>
          </a:xfrm>
          <a:prstGeom prst="rect">
            <a:avLst/>
          </a:prstGeom>
        </p:spPr>
      </p:pic>
      <p:pic>
        <p:nvPicPr>
          <p:cNvPr id="14" name="Graphic 13" descr="Target Audience outline">
            <a:extLst>
              <a:ext uri="{FF2B5EF4-FFF2-40B4-BE49-F238E27FC236}">
                <a16:creationId xmlns:a16="http://schemas.microsoft.com/office/drawing/2014/main" id="{8B1B04A0-6DA1-45EC-9143-40E93F3D26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233" y="4091066"/>
            <a:ext cx="739588" cy="739588"/>
          </a:xfrm>
          <a:prstGeom prst="rect">
            <a:avLst/>
          </a:prstGeom>
        </p:spPr>
      </p:pic>
      <p:pic>
        <p:nvPicPr>
          <p:cNvPr id="16" name="Graphic 15" descr="Remote work outline">
            <a:extLst>
              <a:ext uri="{FF2B5EF4-FFF2-40B4-BE49-F238E27FC236}">
                <a16:creationId xmlns:a16="http://schemas.microsoft.com/office/drawing/2014/main" id="{F35D2770-B0F4-40EC-8651-91E0E070E1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2233" y="5155643"/>
            <a:ext cx="739588" cy="739588"/>
          </a:xfrm>
          <a:prstGeom prst="rect">
            <a:avLst/>
          </a:prstGeom>
        </p:spPr>
      </p:pic>
    </p:spTree>
    <p:extLst>
      <p:ext uri="{BB962C8B-B14F-4D97-AF65-F5344CB8AC3E}">
        <p14:creationId xmlns:p14="http://schemas.microsoft.com/office/powerpoint/2010/main" val="1181874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0F235ED98C44401994E69ADA555DDE81"/>
  <p:tag name="TPVERSION" val="5"/>
  <p:tag name="TPFULLVERSION" val="5.4.1.2"/>
  <p:tag name="PPTVERSION" val="14"/>
  <p:tag name="TPOS" val="2"/>
</p:tagLst>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E0FB38D6FCFA418DA39187A7920BEA" ma:contentTypeVersion="16" ma:contentTypeDescription="Create a new document." ma:contentTypeScope="" ma:versionID="e05243cd2ec4de9266c9d3ac0ba8505f">
  <xsd:schema xmlns:xsd="http://www.w3.org/2001/XMLSchema" xmlns:xs="http://www.w3.org/2001/XMLSchema" xmlns:p="http://schemas.microsoft.com/office/2006/metadata/properties" xmlns:ns2="d75abbe9-4b63-46ba-acaa-ae82d37ec5f4" xmlns:ns3="9d5e6f84-5843-49cc-89a8-d7ee1a915182" targetNamespace="http://schemas.microsoft.com/office/2006/metadata/properties" ma:root="true" ma:fieldsID="1a360971577aadeb067955e347920c09" ns2:_="" ns3:_="">
    <xsd:import namespace="d75abbe9-4b63-46ba-acaa-ae82d37ec5f4"/>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abbe9-4b63-46ba-acaa-ae82d37ec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3615D-34CC-462A-AFBC-24C55570C218}"/>
</file>

<file path=customXml/itemProps2.xml><?xml version="1.0" encoding="utf-8"?>
<ds:datastoreItem xmlns:ds="http://schemas.openxmlformats.org/officeDocument/2006/customXml" ds:itemID="{1CCD883F-98BC-4F52-9152-18586D7F73B5}"/>
</file>

<file path=docProps/app.xml><?xml version="1.0" encoding="utf-8"?>
<Properties xmlns="http://schemas.openxmlformats.org/officeDocument/2006/extended-properties" xmlns:vt="http://schemas.openxmlformats.org/officeDocument/2006/docPropsVTypes">
  <Template/>
  <TotalTime>0</TotalTime>
  <Words>3161</Words>
  <Application>Microsoft Office PowerPoint</Application>
  <PresentationFormat>Widescreen</PresentationFormat>
  <Paragraphs>696</Paragraphs>
  <Slides>21</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Arial Narrow</vt:lpstr>
      <vt:lpstr>Calibri</vt:lpstr>
      <vt:lpstr>Cambria Math</vt:lpstr>
      <vt:lpstr>Century Gothic</vt:lpstr>
      <vt:lpstr>Noto Sans</vt:lpstr>
      <vt:lpstr>Times New Roman</vt:lpstr>
      <vt:lpstr>Wingdings 3</vt:lpstr>
      <vt:lpstr>ILO 2020</vt:lpstr>
      <vt:lpstr>Arbeitsblatt</vt:lpstr>
      <vt:lpstr>A systematic review of youth employment interventions </vt:lpstr>
      <vt:lpstr>Youth employment trends</vt:lpstr>
      <vt:lpstr>Comparative Employment trends</vt:lpstr>
      <vt:lpstr>Starting point: The impact of active labour market programmes on youth</vt:lpstr>
      <vt:lpstr>Why a systematic review?</vt:lpstr>
      <vt:lpstr>Impact evaluation: One concept, many methods</vt:lpstr>
      <vt:lpstr>Impact evaluations estimate the causal effect of programmes</vt:lpstr>
      <vt:lpstr>Scope of the Systematic Review</vt:lpstr>
      <vt:lpstr>PowerPoint Presentation</vt:lpstr>
      <vt:lpstr>Step 1: Search &amp; selection process</vt:lpstr>
      <vt:lpstr>Step 2: Coding</vt:lpstr>
      <vt:lpstr>Step 3: Analysis &amp; methods </vt:lpstr>
      <vt:lpstr>Geographic coverage (prel.)</vt:lpstr>
      <vt:lpstr>Results from 2017 systematic review</vt:lpstr>
      <vt:lpstr>PowerPoint Presentation</vt:lpstr>
      <vt:lpstr>PowerPoint Presentation</vt:lpstr>
      <vt:lpstr>Descriptive Overview</vt:lpstr>
      <vt:lpstr>Descriptive Overview</vt:lpstr>
      <vt:lpstr>Descriptive Overview</vt:lpstr>
      <vt:lpstr>Descriptive Overview</vt:lpstr>
      <vt:lpstr>Step 5: Interpretation - What works? And where?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dc:title>
  <dc:creator>"Jonathan Stöterau"</dc:creator>
  <cp:lastModifiedBy>Gardiner, Drew</cp:lastModifiedBy>
  <cp:revision>909</cp:revision>
  <cp:lastPrinted>2021-07-16T12:56:05Z</cp:lastPrinted>
  <dcterms:created xsi:type="dcterms:W3CDTF">2009-06-03T10:23:17Z</dcterms:created>
  <dcterms:modified xsi:type="dcterms:W3CDTF">2022-10-19T11:42:17Z</dcterms:modified>
</cp:coreProperties>
</file>