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5" r:id="rId4"/>
    <p:sldId id="259" r:id="rId5"/>
    <p:sldId id="278" r:id="rId6"/>
    <p:sldId id="270" r:id="rId7"/>
    <p:sldId id="260" r:id="rId8"/>
    <p:sldId id="261" r:id="rId9"/>
    <p:sldId id="276" r:id="rId10"/>
    <p:sldId id="271" r:id="rId11"/>
    <p:sldId id="267" r:id="rId12"/>
    <p:sldId id="268" r:id="rId13"/>
    <p:sldId id="269" r:id="rId14"/>
    <p:sldId id="262" r:id="rId15"/>
    <p:sldId id="264" r:id="rId16"/>
    <p:sldId id="281" r:id="rId17"/>
    <p:sldId id="282" r:id="rId18"/>
    <p:sldId id="265" r:id="rId19"/>
    <p:sldId id="263" r:id="rId20"/>
    <p:sldId id="273" r:id="rId21"/>
    <p:sldId id="279" r:id="rId22"/>
    <p:sldId id="274" r:id="rId23"/>
    <p:sldId id="28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C8355-A99E-47F2-9713-270CBC94BEC0}" v="21" dt="2022-10-23T07:38:55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63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06AAA-5F36-4915-B38B-C0EEEE3AC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11D34-7C48-47F6-9199-4EB05EA11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BF86-906D-4E2B-9412-D79C50755D1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6F7D2-CADB-46BF-B68A-D85A36F3CD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838C5-CE2C-4F04-98C9-A6EDAB3946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2965-E7DC-41E2-B916-0B526EB35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857-5B02-4F1A-961B-BFCE6C18EE3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957B4-1576-439B-BAB8-39BC3D36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1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F82EDE7-A1CE-4300-876E-4051D615EA14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0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743-9D97-430D-A130-D6D77F0ADC16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EAB1-B520-436B-B35E-FEAC0BC4C462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7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1D9A-F9A4-4A61-B740-D2090F9378B3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F207-A4D1-429F-8566-CB167C98513F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7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F4BC-4E81-4012-941E-1A24FB3759CA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5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FFB7-4DC9-4E4C-8672-3C33B4283C71}" type="datetime1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C684-B229-4A62-B054-557B9E0A3D7F}" type="datetime1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2CD-0A8B-490A-99B5-6883AA3B1289}" type="datetime1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804D-8644-42E8-81FC-ECF23ED2366E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834-6EAF-4FAA-B56F-4E61D9BEA707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49DE5E4-CA59-4D15-9E7A-57F48E3CA7FC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1AC5451-F07E-467C-97FC-EDE70E9A3D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IPCMContentMarking" descr="{&quot;HashCode&quot;:418872913,&quot;Placement&quot;:&quot;Footer&quot;,&quot;Top&quot;:520.68866,&quot;Left&quot;:0.0,&quot;SlideWidth&quot;:720,&quot;SlideHeight&quot;:540}">
            <a:extLst>
              <a:ext uri="{FF2B5EF4-FFF2-40B4-BE49-F238E27FC236}">
                <a16:creationId xmlns:a16="http://schemas.microsoft.com/office/drawing/2014/main" id="{B6A71F54-CCF3-43BA-BDE1-AD530C567BF4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0021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EEA9-6373-48E1-8D84-78C012EC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184" y="1327745"/>
            <a:ext cx="7008283" cy="27404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  <a:t>Digital Innovation in evaluation</a:t>
            </a:r>
            <a:br>
              <a:rPr lang="en-US" sz="3675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</a:br>
            <a:br>
              <a:rPr lang="en-US" sz="3675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</a:br>
            <a:r>
              <a:rPr lang="en-US" sz="3675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  <a:t>Application of Geographic Information Systems </a:t>
            </a:r>
            <a:br>
              <a:rPr lang="en-US" sz="3675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</a:br>
            <a:r>
              <a:rPr lang="en-US" sz="2000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  <a:t> </a:t>
            </a:r>
            <a:br>
              <a:rPr lang="en-US" sz="4500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</a:br>
            <a:r>
              <a:rPr lang="en-US" sz="1650" b="1" dirty="0">
                <a:solidFill>
                  <a:srgbClr val="002060"/>
                </a:solidFill>
                <a:latin typeface="Humnst777 BT" panose="020B0603030504020204" pitchFamily="34" charset="0"/>
                <a:ea typeface="Yu Gothic" panose="020B0400000000000000" pitchFamily="34" charset="-128"/>
              </a:rPr>
              <a:t>in impact evaluation and geospatial portfolio analysis of transport projects</a:t>
            </a:r>
            <a:endParaRPr lang="en-US" sz="1650" dirty="0">
              <a:solidFill>
                <a:srgbClr val="002060"/>
              </a:solidFill>
              <a:latin typeface="Humnst777 BT" panose="020B0603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9CBD8-6141-4826-B405-83D735AC1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359" y="4807287"/>
            <a:ext cx="3672775" cy="1705479"/>
          </a:xfrm>
        </p:spPr>
        <p:txBody>
          <a:bodyPr>
            <a:normAutofit/>
          </a:bodyPr>
          <a:lstStyle/>
          <a:p>
            <a:pPr algn="r"/>
            <a:r>
              <a:rPr lang="en-US" sz="2925" dirty="0">
                <a:solidFill>
                  <a:schemeClr val="accent1">
                    <a:lumMod val="75000"/>
                  </a:schemeClr>
                </a:solidFill>
              </a:rPr>
              <a:t>Toshiyuki Yokota, PhD</a:t>
            </a: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Principal Evaluation Specialist</a:t>
            </a: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Independent Evaluation Department</a:t>
            </a: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Asian Development Bank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6E5B9-AFE8-454E-8764-DB9AEA3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6130" y="6512766"/>
            <a:ext cx="162119" cy="232257"/>
          </a:xfrm>
        </p:spPr>
        <p:txBody>
          <a:bodyPr/>
          <a:lstStyle/>
          <a:p>
            <a:fld id="{B1AC5451-F07E-467C-97FC-EDE70E9A3D1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880C3-B26F-8096-AA68-59AF77FC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51" y="3423320"/>
            <a:ext cx="23297" cy="11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82D13-C1FA-AF6C-139F-DC9D27AB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51" y="3423320"/>
            <a:ext cx="23297" cy="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A897-ED74-4439-9A79-9604A9E5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796646" cy="1499616"/>
          </a:xfrm>
        </p:spPr>
        <p:txBody>
          <a:bodyPr>
            <a:normAutofit/>
          </a:bodyPr>
          <a:lstStyle/>
          <a:p>
            <a:r>
              <a:rPr lang="en-US" sz="5000" dirty="0"/>
              <a:t>Difference In Differences = A–B</a:t>
            </a:r>
            <a:endParaRPr lang="en-US" sz="5000" i="1" dirty="0">
              <a:solidFill>
                <a:srgbClr val="0070C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434BA1-C229-4D73-BEFD-912F30995229}"/>
              </a:ext>
            </a:extLst>
          </p:cNvPr>
          <p:cNvGrpSpPr/>
          <p:nvPr/>
        </p:nvGrpSpPr>
        <p:grpSpPr>
          <a:xfrm>
            <a:off x="818149" y="2255885"/>
            <a:ext cx="5334931" cy="4218652"/>
            <a:chOff x="1601737" y="2093527"/>
            <a:chExt cx="5588580" cy="455347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51E7C8-E83B-44C5-AF56-F9B6F1C049B2}"/>
                </a:ext>
              </a:extLst>
            </p:cNvPr>
            <p:cNvCxnSpPr>
              <a:cxnSpLocks/>
            </p:cNvCxnSpPr>
            <p:nvPr/>
          </p:nvCxnSpPr>
          <p:spPr>
            <a:xfrm>
              <a:off x="6161229" y="3759151"/>
              <a:ext cx="0" cy="67723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F0F12D-06BD-42E9-A672-5702C3E6107A}"/>
                </a:ext>
              </a:extLst>
            </p:cNvPr>
            <p:cNvCxnSpPr>
              <a:cxnSpLocks/>
            </p:cNvCxnSpPr>
            <p:nvPr/>
          </p:nvCxnSpPr>
          <p:spPr>
            <a:xfrm>
              <a:off x="6158245" y="2244391"/>
              <a:ext cx="2984" cy="132457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A406E9-875F-47F1-AF05-8E4BCCE2C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7634" y="4436382"/>
              <a:ext cx="2920612" cy="322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46D4F6-4686-4D06-9AAD-FBEA9A15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8282" y="3551726"/>
              <a:ext cx="2989964" cy="2507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D407F4-73C6-4B30-ADD7-A9658A2E97E5}"/>
                </a:ext>
              </a:extLst>
            </p:cNvPr>
            <p:cNvGrpSpPr/>
            <p:nvPr/>
          </p:nvGrpSpPr>
          <p:grpSpPr>
            <a:xfrm>
              <a:off x="3027423" y="2117941"/>
              <a:ext cx="3244132" cy="1595605"/>
              <a:chOff x="3144741" y="1658343"/>
              <a:chExt cx="4325509" cy="212747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AC5D26-6D41-41B5-90C5-4F8C178A9611}"/>
                  </a:ext>
                </a:extLst>
              </p:cNvPr>
              <p:cNvCxnSpPr/>
              <p:nvPr/>
            </p:nvCxnSpPr>
            <p:spPr>
              <a:xfrm flipV="1">
                <a:off x="3323645" y="1836751"/>
                <a:ext cx="3967701" cy="1765190"/>
              </a:xfrm>
              <a:prstGeom prst="line">
                <a:avLst/>
              </a:prstGeom>
              <a:ln w="762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BB2EAD-98BF-4459-A2B3-CED4D3D1B0EE}"/>
                  </a:ext>
                </a:extLst>
              </p:cNvPr>
              <p:cNvSpPr/>
              <p:nvPr/>
            </p:nvSpPr>
            <p:spPr>
              <a:xfrm>
                <a:off x="3144741" y="3429001"/>
                <a:ext cx="357808" cy="35681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8D14D9-583C-4694-B920-6053DF425C58}"/>
                  </a:ext>
                </a:extLst>
              </p:cNvPr>
              <p:cNvSpPr/>
              <p:nvPr/>
            </p:nvSpPr>
            <p:spPr>
              <a:xfrm>
                <a:off x="7112442" y="1658343"/>
                <a:ext cx="357808" cy="35681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3517E0-8575-474E-88D0-22A39DB7580E}"/>
                </a:ext>
              </a:extLst>
            </p:cNvPr>
            <p:cNvGrpSpPr/>
            <p:nvPr/>
          </p:nvGrpSpPr>
          <p:grpSpPr>
            <a:xfrm>
              <a:off x="3069166" y="3607071"/>
              <a:ext cx="3226241" cy="972173"/>
              <a:chOff x="3144741" y="3643851"/>
              <a:chExt cx="4301655" cy="129623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40DEF89-683D-422E-AC75-A9056920F6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645" y="3822258"/>
                <a:ext cx="3943847" cy="93394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11AE62-534F-4749-9474-5E2D6FF618AF}"/>
                  </a:ext>
                </a:extLst>
              </p:cNvPr>
              <p:cNvSpPr/>
              <p:nvPr/>
            </p:nvSpPr>
            <p:spPr>
              <a:xfrm>
                <a:off x="3144741" y="4583266"/>
                <a:ext cx="357808" cy="356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02EED6D-911F-4002-9B4B-D6A1CAF8C0CC}"/>
                  </a:ext>
                </a:extLst>
              </p:cNvPr>
              <p:cNvSpPr/>
              <p:nvPr/>
            </p:nvSpPr>
            <p:spPr>
              <a:xfrm>
                <a:off x="7088588" y="3643851"/>
                <a:ext cx="357808" cy="356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76D5D3-5FB1-4936-9D15-AFDD5AF2AF2C}"/>
                </a:ext>
              </a:extLst>
            </p:cNvPr>
            <p:cNvGrpSpPr/>
            <p:nvPr/>
          </p:nvGrpSpPr>
          <p:grpSpPr>
            <a:xfrm>
              <a:off x="3203344" y="4827464"/>
              <a:ext cx="2957887" cy="184630"/>
              <a:chOff x="3379300" y="5496560"/>
              <a:chExt cx="3943849" cy="14787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DDEB3F-3E96-46A5-A0AA-C9B0919D09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9300" y="5644435"/>
                <a:ext cx="3943849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905EAC0-101A-4B9A-B986-BD9775B21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9300" y="5496560"/>
                <a:ext cx="0" cy="147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E8C586-B919-4855-A5AE-C106FF43E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9169" y="5496560"/>
                <a:ext cx="0" cy="147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BBBFA4-8E45-40C9-95B0-1B030DDB7FDE}"/>
                </a:ext>
              </a:extLst>
            </p:cNvPr>
            <p:cNvSpPr txBox="1"/>
            <p:nvPr/>
          </p:nvSpPr>
          <p:spPr>
            <a:xfrm>
              <a:off x="2399129" y="5173247"/>
              <a:ext cx="1813035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Pre-intervention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0D47F8-E832-4EB7-AFCF-58F5A370281C}"/>
                </a:ext>
              </a:extLst>
            </p:cNvPr>
            <p:cNvSpPr txBox="1"/>
            <p:nvPr/>
          </p:nvSpPr>
          <p:spPr>
            <a:xfrm>
              <a:off x="5377282" y="5177331"/>
              <a:ext cx="1813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Post-intervention</a:t>
              </a:r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F9E81F25-FA9F-443D-B37B-4A3B8757F1FE}"/>
                </a:ext>
              </a:extLst>
            </p:cNvPr>
            <p:cNvSpPr/>
            <p:nvPr/>
          </p:nvSpPr>
          <p:spPr>
            <a:xfrm>
              <a:off x="6353388" y="2259118"/>
              <a:ext cx="142961" cy="127568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0129FD45-E350-47A0-84C8-0B3AC9662F64}"/>
                </a:ext>
              </a:extLst>
            </p:cNvPr>
            <p:cNvSpPr/>
            <p:nvPr/>
          </p:nvSpPr>
          <p:spPr>
            <a:xfrm>
              <a:off x="6353387" y="3764504"/>
              <a:ext cx="142961" cy="653603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2CD6CC-FDD0-4021-B184-9A4FA0D21FEC}"/>
                </a:ext>
              </a:extLst>
            </p:cNvPr>
            <p:cNvSpPr txBox="1"/>
            <p:nvPr/>
          </p:nvSpPr>
          <p:spPr>
            <a:xfrm>
              <a:off x="6610183" y="2654588"/>
              <a:ext cx="4277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9E641F-D2BA-4269-B787-58269E58F7EE}"/>
                </a:ext>
              </a:extLst>
            </p:cNvPr>
            <p:cNvSpPr txBox="1"/>
            <p:nvPr/>
          </p:nvSpPr>
          <p:spPr>
            <a:xfrm>
              <a:off x="6610182" y="3798885"/>
              <a:ext cx="4277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9F8A00-7A1C-4E09-9514-6BBB1DDC46B4}"/>
                </a:ext>
              </a:extLst>
            </p:cNvPr>
            <p:cNvSpPr txBox="1"/>
            <p:nvPr/>
          </p:nvSpPr>
          <p:spPr>
            <a:xfrm>
              <a:off x="1601737" y="2093527"/>
              <a:ext cx="3491707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With Project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33F8A3-0F0F-4F2A-A885-FA70C072D365}"/>
                </a:ext>
              </a:extLst>
            </p:cNvPr>
            <p:cNvSpPr txBox="1"/>
            <p:nvPr/>
          </p:nvSpPr>
          <p:spPr>
            <a:xfrm>
              <a:off x="1601737" y="3806807"/>
              <a:ext cx="3809437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Without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Project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AB704C-E5E0-40D0-965E-AB7C21A7D494}"/>
                </a:ext>
              </a:extLst>
            </p:cNvPr>
            <p:cNvSpPr txBox="1"/>
            <p:nvPr/>
          </p:nvSpPr>
          <p:spPr>
            <a:xfrm>
              <a:off x="2008771" y="6248353"/>
              <a:ext cx="4954255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9: Difference of Difference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737A9A-C30F-49F9-A11C-D450F35D6F40}"/>
              </a:ext>
            </a:extLst>
          </p:cNvPr>
          <p:cNvSpPr txBox="1"/>
          <p:nvPr/>
        </p:nvSpPr>
        <p:spPr>
          <a:xfrm>
            <a:off x="6354670" y="2308385"/>
            <a:ext cx="24606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DID originated in the field of econometrics.</a:t>
            </a:r>
          </a:p>
          <a:p>
            <a:endParaRPr lang="en-US" sz="1600" i="1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DID is typically used to estimate the effect of a specific intervention or treatment by comparing the changes in outcomes over time between the intervention group and a control group.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673F6-7B90-4ED8-AC2A-3C987D10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845" y="6473629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10</a:t>
            </a:fld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8EE37-CE3E-7739-9C67-A3923CD67C59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C4BF-E137-4ABC-8B40-961281E0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870578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  </a:t>
            </a:r>
            <a:r>
              <a:rPr lang="en-US" sz="4400" dirty="0"/>
              <a:t>North–South Road Corridor in Armenia 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8D26C-7568-4C3B-B304-9FCA960449AC}"/>
              </a:ext>
            </a:extLst>
          </p:cNvPr>
          <p:cNvGrpSpPr/>
          <p:nvPr/>
        </p:nvGrpSpPr>
        <p:grpSpPr>
          <a:xfrm>
            <a:off x="1344244" y="2020524"/>
            <a:ext cx="6277761" cy="4366560"/>
            <a:chOff x="1434481" y="2195193"/>
            <a:chExt cx="6277761" cy="43665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C64A31-136C-459A-B260-94567DADB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481" y="2195193"/>
              <a:ext cx="6275038" cy="38829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22218-8D5C-4AB3-9835-EBF3DBE627CF}"/>
                </a:ext>
              </a:extLst>
            </p:cNvPr>
            <p:cNvSpPr txBox="1"/>
            <p:nvPr/>
          </p:nvSpPr>
          <p:spPr>
            <a:xfrm>
              <a:off x="1437204" y="6192421"/>
              <a:ext cx="6275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10: Nighttime Light in 2015 and 2019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37DB-0134-480F-9613-5F67A836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498" y="6517357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11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F99BCE-862F-0D32-8BF7-30F245AB9202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D9BD-0A6E-40D1-9A24-FF11B36F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 (Without project)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5B1E2B-64BA-4E1D-AF40-4717C63D1AAA}"/>
              </a:ext>
            </a:extLst>
          </p:cNvPr>
          <p:cNvGrpSpPr/>
          <p:nvPr/>
        </p:nvGrpSpPr>
        <p:grpSpPr>
          <a:xfrm>
            <a:off x="1371728" y="1789549"/>
            <a:ext cx="5788158" cy="4483235"/>
            <a:chOff x="1349243" y="1789549"/>
            <a:chExt cx="5788158" cy="44832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F4E3C-C7F4-4C67-9479-8F5E33849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243" y="1789549"/>
              <a:ext cx="5788157" cy="41074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88A22-88F4-4557-933E-1D68A52F4B20}"/>
                </a:ext>
              </a:extLst>
            </p:cNvPr>
            <p:cNvSpPr txBox="1"/>
            <p:nvPr/>
          </p:nvSpPr>
          <p:spPr>
            <a:xfrm>
              <a:off x="1349243" y="5903452"/>
              <a:ext cx="5788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11: Two Control Groups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20E9E5-95FF-46EA-A313-9263CA90278D}"/>
              </a:ext>
            </a:extLst>
          </p:cNvPr>
          <p:cNvSpPr txBox="1"/>
          <p:nvPr/>
        </p:nvSpPr>
        <p:spPr>
          <a:xfrm>
            <a:off x="2190990" y="3110958"/>
            <a:ext cx="1627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Road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5761F-CD69-4E02-B6E4-E9FEDE269B49}"/>
              </a:ext>
            </a:extLst>
          </p:cNvPr>
          <p:cNvSpPr txBox="1"/>
          <p:nvPr/>
        </p:nvSpPr>
        <p:spPr>
          <a:xfrm>
            <a:off x="5818961" y="3104499"/>
            <a:ext cx="1663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Road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892F94-D0F0-465D-BE5E-53F035DA4C0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004582" y="3480290"/>
            <a:ext cx="813591" cy="417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5297A9-D4A2-43C0-ACD9-CA61AAB82C4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254053" y="3289165"/>
            <a:ext cx="564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21AB-13B5-4227-8A0F-21F534B0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0515" y="6480035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12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84721-645E-D7F2-80B0-2B4932F477C5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3C39-9054-4849-9644-ECECE738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01771" cy="1499616"/>
          </a:xfrm>
        </p:spPr>
        <p:txBody>
          <a:bodyPr>
            <a:normAutofit/>
          </a:bodyPr>
          <a:lstStyle/>
          <a:p>
            <a:r>
              <a:rPr lang="en-US" sz="5400" dirty="0"/>
              <a:t>Impact of Economic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DB72A-9013-4625-BE02-FFF5F305962F}"/>
              </a:ext>
            </a:extLst>
          </p:cNvPr>
          <p:cNvSpPr txBox="1"/>
          <p:nvPr/>
        </p:nvSpPr>
        <p:spPr>
          <a:xfrm>
            <a:off x="1391577" y="2737734"/>
            <a:ext cx="5788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Table 2: Growth Rate and DID 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CDB8CA1-659E-4B8A-8458-5BC76BD2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472" y="4187231"/>
            <a:ext cx="2644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DID = difference-in-difference.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6D985-C953-4353-AD91-74AD1F84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6539" y="6452043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13</a:t>
            </a:fld>
            <a:endParaRPr lang="en-US" sz="2400" dirty="0"/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619F3477-D548-A402-EFD0-4CC348C9B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03038"/>
              </p:ext>
            </p:extLst>
          </p:nvPr>
        </p:nvGraphicFramePr>
        <p:xfrm>
          <a:off x="1391577" y="344555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51942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099504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78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Without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9924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1EAA552-19B2-CB69-57A2-4EE60CEA70E5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9BA-3F39-491D-8726-0152851E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681637" cy="1499616"/>
          </a:xfrm>
        </p:spPr>
        <p:txBody>
          <a:bodyPr/>
          <a:lstStyle/>
          <a:p>
            <a:r>
              <a:rPr lang="en-US" dirty="0"/>
              <a:t>Impact assessment of 33 Completed Projects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8CB25E-EC21-4F18-A0AA-D3D3AB0285F8}"/>
              </a:ext>
            </a:extLst>
          </p:cNvPr>
          <p:cNvGrpSpPr/>
          <p:nvPr/>
        </p:nvGrpSpPr>
        <p:grpSpPr>
          <a:xfrm>
            <a:off x="1688842" y="1950608"/>
            <a:ext cx="5398540" cy="4495355"/>
            <a:chOff x="-16934" y="2084832"/>
            <a:chExt cx="5073153" cy="42131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808794-98BC-42DB-8900-E284D918C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934" y="2084832"/>
              <a:ext cx="5073153" cy="37934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B1379B-2933-4D1D-B593-09A6E2A7B28A}"/>
                </a:ext>
              </a:extLst>
            </p:cNvPr>
            <p:cNvSpPr txBox="1"/>
            <p:nvPr/>
          </p:nvSpPr>
          <p:spPr>
            <a:xfrm>
              <a:off x="393290" y="5951805"/>
              <a:ext cx="4252704" cy="34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</a:t>
              </a:r>
              <a:r>
                <a:rPr lang="en-US" altLang="ja-JP" b="1" dirty="0"/>
                <a:t> 12:</a:t>
              </a:r>
              <a:r>
                <a:rPr lang="en-US" b="1" dirty="0"/>
                <a:t> Locations of 33 Projects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DD1A1-1A3E-4DA2-B963-2A79BB6A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175" y="6470704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14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43B14-54C8-A2F3-963A-2A960ECA69FF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5544-E843-41CD-9E92-367C992B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8265837" cy="1499616"/>
          </a:xfrm>
        </p:spPr>
        <p:txBody>
          <a:bodyPr>
            <a:normAutofit/>
          </a:bodyPr>
          <a:lstStyle/>
          <a:p>
            <a:r>
              <a:rPr lang="en-US" sz="5400" dirty="0"/>
              <a:t>Impact of Economic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740C6-CC4F-4829-8D6D-BA41B78528F4}"/>
              </a:ext>
            </a:extLst>
          </p:cNvPr>
          <p:cNvSpPr txBox="1"/>
          <p:nvPr/>
        </p:nvSpPr>
        <p:spPr>
          <a:xfrm>
            <a:off x="1275018" y="2633918"/>
            <a:ext cx="649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Table 3: Average Annual Growth Rates of </a:t>
            </a:r>
            <a:r>
              <a:rPr lang="en-US" b="1" dirty="0"/>
              <a:t>Nighttime Light of </a:t>
            </a:r>
            <a:br>
              <a:rPr lang="en-US" b="1" dirty="0"/>
            </a:br>
            <a:r>
              <a:rPr lang="en-US" b="1" dirty="0"/>
              <a:t>33 Projects in Two Periods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ED66A00-8AB6-4884-AFD9-0A8AA3057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21181"/>
              </p:ext>
            </p:extLst>
          </p:nvPr>
        </p:nvGraphicFramePr>
        <p:xfrm>
          <a:off x="1472606" y="363137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51942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099504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780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Without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9924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38B4-8703-44BA-B04A-70B06214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07" y="6467940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15</a:t>
            </a:fld>
            <a:endParaRPr lang="en-US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84D015-2AC5-D737-0BAB-1935781C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434" y="4373059"/>
            <a:ext cx="2644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DID = difference-in-difference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2F1DF-A3E7-E64C-2DB2-63A967467AFF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043B5-86CF-46D0-8BB6-BB4DBE91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1634335"/>
            <a:ext cx="5265560" cy="3629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en-US" sz="5700" spc="200" dirty="0">
                <a:solidFill>
                  <a:srgbClr val="FFFFFF"/>
                </a:solidFill>
              </a:rPr>
              <a:t>#3 Validation</a:t>
            </a:r>
            <a:br>
              <a:rPr lang="en-US" spc="200" dirty="0">
                <a:solidFill>
                  <a:srgbClr val="FFFFFF"/>
                </a:solidFill>
              </a:rPr>
            </a:br>
            <a:r>
              <a:rPr lang="en-US" sz="5700" spc="200" dirty="0">
                <a:solidFill>
                  <a:srgbClr val="FFFFFF"/>
                </a:solidFill>
              </a:rPr>
              <a:t> -triangulation-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4ED3-691F-452D-AEA3-A6417558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1AC5451-F07E-467C-97FC-EDE70E9A3D1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5544-E843-41CD-9E92-367C992B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8265837" cy="1499616"/>
          </a:xfrm>
        </p:spPr>
        <p:txBody>
          <a:bodyPr>
            <a:normAutofit/>
          </a:bodyPr>
          <a:lstStyle/>
          <a:p>
            <a:r>
              <a:rPr lang="en-US" sz="5400" dirty="0"/>
              <a:t>#1 With qualitative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740C6-CC4F-4829-8D6D-BA41B78528F4}"/>
              </a:ext>
            </a:extLst>
          </p:cNvPr>
          <p:cNvSpPr txBox="1"/>
          <p:nvPr/>
        </p:nvSpPr>
        <p:spPr>
          <a:xfrm>
            <a:off x="689320" y="2084832"/>
            <a:ext cx="80427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/>
              <a:t>Document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/>
              <a:t>People’s 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Beneficiary Survey</a:t>
            </a:r>
          </a:p>
          <a:p>
            <a:pPr lvl="1"/>
            <a:r>
              <a:rPr lang="en-US" altLang="ja-JP" sz="2800" dirty="0"/>
              <a:t>   </a:t>
            </a:r>
            <a:r>
              <a:rPr lang="en-US" altLang="ja-JP" sz="2800" i="1" dirty="0">
                <a:solidFill>
                  <a:srgbClr val="0070C0"/>
                </a:solidFill>
              </a:rPr>
              <a:t>e.g., </a:t>
            </a:r>
            <a:r>
              <a:rPr lang="en-US" sz="2400" i="1" dirty="0">
                <a:solidFill>
                  <a:srgbClr val="0070C0"/>
                </a:solidFill>
              </a:rPr>
              <a:t>North-South Road Corridor in Armenia </a:t>
            </a:r>
            <a:endParaRPr lang="en-US" altLang="ja-JP" sz="2400" i="1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I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ncreased their </a:t>
            </a:r>
            <a:r>
              <a:rPr lang="en-US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access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to markets and social service institutions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C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reated </a:t>
            </a:r>
            <a:r>
              <a:rPr lang="en-US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employment</a:t>
            </a:r>
            <a:r>
              <a:rPr lang="en-US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opportunities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G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enerated gender benefits (many women were engaged in agriculture activities or small or medium-sized </a:t>
            </a:r>
            <a:r>
              <a:rPr lang="en-US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agro-industries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ja-JP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38B4-8703-44BA-B04A-70B06214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07" y="6467940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17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A84D8-E93D-C871-A50E-249600BE054F}"/>
              </a:ext>
            </a:extLst>
          </p:cNvPr>
          <p:cNvSpPr/>
          <p:nvPr/>
        </p:nvSpPr>
        <p:spPr>
          <a:xfrm>
            <a:off x="238259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3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AF0C-FA82-405D-82E8-265BF60C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0" y="684462"/>
            <a:ext cx="7774301" cy="728210"/>
          </a:xfrm>
        </p:spPr>
        <p:txBody>
          <a:bodyPr/>
          <a:lstStyle/>
          <a:p>
            <a:r>
              <a:rPr lang="en-US" dirty="0"/>
              <a:t>#2 With quantitative analysis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A68B5-5242-44C2-A3AC-D3B1BF94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99" y="1642533"/>
            <a:ext cx="4733799" cy="44800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9F8E0D-2128-429B-A5FA-8D988BE2421B}"/>
              </a:ext>
            </a:extLst>
          </p:cNvPr>
          <p:cNvGrpSpPr/>
          <p:nvPr/>
        </p:nvGrpSpPr>
        <p:grpSpPr>
          <a:xfrm>
            <a:off x="643010" y="4340971"/>
            <a:ext cx="2959551" cy="1858507"/>
            <a:chOff x="0" y="32205"/>
            <a:chExt cx="7543800" cy="6844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23F17C0-AC44-4A95-B990-12EF266404A1}"/>
                </a:ext>
              </a:extLst>
            </p:cNvPr>
            <p:cNvSpPr/>
            <p:nvPr/>
          </p:nvSpPr>
          <p:spPr>
            <a:xfrm>
              <a:off x="0" y="32205"/>
              <a:ext cx="7543800" cy="68445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36BC7DD-5957-4715-8FFD-683751D45DF0}"/>
                </a:ext>
              </a:extLst>
            </p:cNvPr>
            <p:cNvSpPr txBox="1"/>
            <p:nvPr/>
          </p:nvSpPr>
          <p:spPr>
            <a:xfrm>
              <a:off x="33412" y="65617"/>
              <a:ext cx="7476976" cy="617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r>
                <a:rPr lang="en-US" sz="2000" dirty="0"/>
                <a:t>EIRR measures benefits of travelers including time saving, vehicle cost saving, and reduction of accidents (</a:t>
              </a:r>
              <a:r>
                <a:rPr lang="en-US" sz="2000" u="sng" dirty="0"/>
                <a:t>Road users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09595-0D13-4532-8E5F-FE60E9329EA2}"/>
              </a:ext>
            </a:extLst>
          </p:cNvPr>
          <p:cNvGrpSpPr/>
          <p:nvPr/>
        </p:nvGrpSpPr>
        <p:grpSpPr>
          <a:xfrm>
            <a:off x="630532" y="2795993"/>
            <a:ext cx="2972029" cy="1499615"/>
            <a:chOff x="0" y="32205"/>
            <a:chExt cx="7543799" cy="684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352A7-D8C8-45BC-ACA1-18B64C2D40F0}"/>
                </a:ext>
              </a:extLst>
            </p:cNvPr>
            <p:cNvSpPr/>
            <p:nvPr/>
          </p:nvSpPr>
          <p:spPr>
            <a:xfrm>
              <a:off x="0" y="32205"/>
              <a:ext cx="7543799" cy="684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51ED86A4-34C0-4E80-859A-1102730713C4}"/>
                </a:ext>
              </a:extLst>
            </p:cNvPr>
            <p:cNvSpPr txBox="1"/>
            <p:nvPr/>
          </p:nvSpPr>
          <p:spPr>
            <a:xfrm>
              <a:off x="33412" y="65617"/>
              <a:ext cx="7476976" cy="617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r>
                <a:rPr lang="en-US" sz="2000" dirty="0"/>
                <a:t>NTL measures socioeconomic activities in areas</a:t>
              </a:r>
            </a:p>
            <a:p>
              <a:r>
                <a:rPr lang="en-US" sz="2000" dirty="0"/>
                <a:t>(</a:t>
              </a:r>
              <a:r>
                <a:rPr lang="en-US" sz="2000" u="sng" dirty="0"/>
                <a:t>Local people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FDA235-88C8-4851-B0AD-57FA03B7B805}"/>
              </a:ext>
            </a:extLst>
          </p:cNvPr>
          <p:cNvSpPr txBox="1"/>
          <p:nvPr/>
        </p:nvSpPr>
        <p:spPr>
          <a:xfrm>
            <a:off x="3994149" y="6070601"/>
            <a:ext cx="47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13: Correlation between Growth Rate of NTL and EIRR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0696E-671B-45C2-BCC2-B62DBB07E318}"/>
              </a:ext>
            </a:extLst>
          </p:cNvPr>
          <p:cNvSpPr txBox="1"/>
          <p:nvPr/>
        </p:nvSpPr>
        <p:spPr>
          <a:xfrm>
            <a:off x="806240" y="1799458"/>
            <a:ext cx="278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correlation was observed, while it was not statistically significant yet.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5AC3B-F35F-43F2-9D95-235B22EC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948" y="6442612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18</a:t>
            </a:fld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2A6CB-B27D-ADC4-264E-23E02CD14080}"/>
              </a:ext>
            </a:extLst>
          </p:cNvPr>
          <p:cNvSpPr txBox="1"/>
          <p:nvPr/>
        </p:nvSpPr>
        <p:spPr>
          <a:xfrm>
            <a:off x="1253584" y="1196425"/>
            <a:ext cx="537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e.g., economic analysis (EIRR)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0602E-312D-F2C2-3923-8704CAE532B8}"/>
              </a:ext>
            </a:extLst>
          </p:cNvPr>
          <p:cNvSpPr/>
          <p:nvPr/>
        </p:nvSpPr>
        <p:spPr>
          <a:xfrm>
            <a:off x="218591" y="6646398"/>
            <a:ext cx="6142458" cy="141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3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1076-A310-46A6-9437-55EB0A6D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33" y="641458"/>
            <a:ext cx="7290054" cy="810824"/>
          </a:xfrm>
        </p:spPr>
        <p:txBody>
          <a:bodyPr>
            <a:normAutofit/>
          </a:bodyPr>
          <a:lstStyle/>
          <a:p>
            <a:r>
              <a:rPr lang="en-US" dirty="0"/>
              <a:t>#3 with other GIS data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F8C19-87EE-4FE9-931F-3B4D8B0193B1}"/>
              </a:ext>
            </a:extLst>
          </p:cNvPr>
          <p:cNvGrpSpPr/>
          <p:nvPr/>
        </p:nvGrpSpPr>
        <p:grpSpPr>
          <a:xfrm>
            <a:off x="798433" y="2104739"/>
            <a:ext cx="7547133" cy="4215126"/>
            <a:chOff x="1219027" y="2084832"/>
            <a:chExt cx="6705945" cy="43875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D3450A-433B-408A-B745-4192FA8A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027" y="2084832"/>
              <a:ext cx="6705945" cy="38006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AE6AD9-43E0-42FE-9E2A-FDBB4072ACB6}"/>
                </a:ext>
              </a:extLst>
            </p:cNvPr>
            <p:cNvSpPr txBox="1"/>
            <p:nvPr/>
          </p:nvSpPr>
          <p:spPr>
            <a:xfrm>
              <a:off x="1219028" y="6087987"/>
              <a:ext cx="6705944" cy="3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14: Increase in Nighttime Light and Population by Country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0CE386-6FD4-454A-A8F5-0FE21C262D0E}"/>
                </a:ext>
              </a:extLst>
            </p:cNvPr>
            <p:cNvSpPr txBox="1"/>
            <p:nvPr/>
          </p:nvSpPr>
          <p:spPr>
            <a:xfrm>
              <a:off x="2133599" y="2128183"/>
              <a:ext cx="17356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All Countries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46DC63-1C83-4D31-8F5B-A11BA006C77B}"/>
                </a:ext>
              </a:extLst>
            </p:cNvPr>
            <p:cNvSpPr txBox="1"/>
            <p:nvPr/>
          </p:nvSpPr>
          <p:spPr>
            <a:xfrm>
              <a:off x="5388061" y="2122654"/>
              <a:ext cx="17356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Zoom in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82C7-AF0E-4724-A85E-C42D6186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536417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19</a:t>
            </a:fld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A148A-28C5-F864-1848-71C93714F810}"/>
              </a:ext>
            </a:extLst>
          </p:cNvPr>
          <p:cNvSpPr txBox="1"/>
          <p:nvPr/>
        </p:nvSpPr>
        <p:spPr>
          <a:xfrm>
            <a:off x="1348843" y="1255290"/>
            <a:ext cx="537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e.g., Nighttime light VS. Population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6F0DA-4F39-224F-3AC0-2DF84B51702A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3ABA-C9A5-4222-986C-E2B6528C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32" y="770974"/>
            <a:ext cx="8091668" cy="1124712"/>
          </a:xfrm>
        </p:spPr>
        <p:txBody>
          <a:bodyPr>
            <a:normAutofit/>
          </a:bodyPr>
          <a:lstStyle/>
          <a:p>
            <a:r>
              <a:rPr lang="en-US" altLang="ja-JP" sz="5400" dirty="0"/>
              <a:t>Geospatial data</a:t>
            </a:r>
            <a:endParaRPr lang="en-US" sz="5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37D3D3-8CB2-40D1-A953-9DDEF8D6F7E1}"/>
              </a:ext>
            </a:extLst>
          </p:cNvPr>
          <p:cNvGrpSpPr/>
          <p:nvPr/>
        </p:nvGrpSpPr>
        <p:grpSpPr>
          <a:xfrm>
            <a:off x="711626" y="2485372"/>
            <a:ext cx="2359815" cy="2901664"/>
            <a:chOff x="823733" y="2485372"/>
            <a:chExt cx="2359815" cy="29016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0C22FC-5833-47E6-8D4E-A683D8F87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733" y="2955530"/>
              <a:ext cx="2359815" cy="243150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FFAAB-EBB1-4D8D-B402-E1DE16BB9734}"/>
                </a:ext>
              </a:extLst>
            </p:cNvPr>
            <p:cNvSpPr txBox="1"/>
            <p:nvPr/>
          </p:nvSpPr>
          <p:spPr>
            <a:xfrm>
              <a:off x="1465855" y="2485372"/>
              <a:ext cx="107557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accent1">
                      <a:lumMod val="75000"/>
                    </a:schemeClr>
                  </a:solidFill>
                </a:rPr>
                <a:t>Sensing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E39986-5E7B-4FDD-9253-8961BB4CEAA9}"/>
              </a:ext>
            </a:extLst>
          </p:cNvPr>
          <p:cNvGrpSpPr/>
          <p:nvPr/>
        </p:nvGrpSpPr>
        <p:grpSpPr>
          <a:xfrm>
            <a:off x="3530103" y="2528391"/>
            <a:ext cx="2240833" cy="2862473"/>
            <a:chOff x="3757059" y="2524563"/>
            <a:chExt cx="2240833" cy="28624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400DF8-2ADC-4E1E-B8FD-3552444D0080}"/>
                </a:ext>
              </a:extLst>
            </p:cNvPr>
            <p:cNvGrpSpPr/>
            <p:nvPr/>
          </p:nvGrpSpPr>
          <p:grpSpPr>
            <a:xfrm>
              <a:off x="3757059" y="3058166"/>
              <a:ext cx="2185354" cy="2328870"/>
              <a:chOff x="4952835" y="2897187"/>
              <a:chExt cx="2913805" cy="3105160"/>
            </a:xfrm>
          </p:grpSpPr>
          <p:pic>
            <p:nvPicPr>
              <p:cNvPr id="20" name="Picture 19" descr="Diagram&#10;&#10;Description automatically generated">
                <a:extLst>
                  <a:ext uri="{FF2B5EF4-FFF2-40B4-BE49-F238E27FC236}">
                    <a16:creationId xmlns:a16="http://schemas.microsoft.com/office/drawing/2014/main" id="{7AAFAA7C-0136-445D-90E5-5D37AF349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2835" y="2897187"/>
                <a:ext cx="2913805" cy="3043047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388BC0-F0A0-483B-B912-AB5953A72CAB}"/>
                  </a:ext>
                </a:extLst>
              </p:cNvPr>
              <p:cNvSpPr/>
              <p:nvPr/>
            </p:nvSpPr>
            <p:spPr>
              <a:xfrm>
                <a:off x="4952835" y="5828306"/>
                <a:ext cx="2624758" cy="1740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E46A16-F40B-46EF-8B89-AD579A4D938B}"/>
                </a:ext>
              </a:extLst>
            </p:cNvPr>
            <p:cNvSpPr txBox="1"/>
            <p:nvPr/>
          </p:nvSpPr>
          <p:spPr>
            <a:xfrm>
              <a:off x="3862800" y="2524563"/>
              <a:ext cx="213509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accent1">
                      <a:lumMod val="75000"/>
                    </a:schemeClr>
                  </a:solidFill>
                </a:rPr>
                <a:t>Data Mapping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5CAFA-3B27-4EE2-8002-EF569DF5057B}"/>
              </a:ext>
            </a:extLst>
          </p:cNvPr>
          <p:cNvGrpSpPr/>
          <p:nvPr/>
        </p:nvGrpSpPr>
        <p:grpSpPr>
          <a:xfrm>
            <a:off x="6227096" y="2370313"/>
            <a:ext cx="2350186" cy="3601940"/>
            <a:chOff x="6411246" y="2300413"/>
            <a:chExt cx="2350186" cy="36019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5FF5FE-30F5-4315-B97C-E9D1D26C07FE}"/>
                </a:ext>
              </a:extLst>
            </p:cNvPr>
            <p:cNvSpPr/>
            <p:nvPr/>
          </p:nvSpPr>
          <p:spPr>
            <a:xfrm>
              <a:off x="6411246" y="2300413"/>
              <a:ext cx="2350186" cy="360194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2B7548-61B1-497E-A0CB-E6AF5709445D}"/>
                </a:ext>
              </a:extLst>
            </p:cNvPr>
            <p:cNvSpPr txBox="1"/>
            <p:nvPr/>
          </p:nvSpPr>
          <p:spPr>
            <a:xfrm>
              <a:off x="6924012" y="5492154"/>
              <a:ext cx="14240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Layers of GIS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81649B-A885-44A6-A4B2-0212303C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5549" y="2995860"/>
              <a:ext cx="2039455" cy="250447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56E6F4-41F1-4AD7-8D6E-1FA43AD7C4A9}"/>
                </a:ext>
              </a:extLst>
            </p:cNvPr>
            <p:cNvSpPr txBox="1"/>
            <p:nvPr/>
          </p:nvSpPr>
          <p:spPr>
            <a:xfrm>
              <a:off x="6782474" y="2528391"/>
              <a:ext cx="15656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accent1">
                      <a:lumMod val="75000"/>
                    </a:schemeClr>
                  </a:solidFill>
                </a:rPr>
                <a:t>Application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04DC0-C521-4618-80C4-BE137980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932" y="6452043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2</a:t>
            </a:fld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00E31-9891-4106-AC4B-A10FADF16D8C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5C38-B933-4659-871D-3E54971B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4AFB0-FD61-409C-80F9-F9464EFE4CC5}"/>
              </a:ext>
            </a:extLst>
          </p:cNvPr>
          <p:cNvSpPr txBox="1"/>
          <p:nvPr/>
        </p:nvSpPr>
        <p:spPr>
          <a:xfrm>
            <a:off x="525196" y="1983712"/>
            <a:ext cx="8236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Performance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altLang="ja-JP" u="sng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Monitoring</a:t>
            </a:r>
            <a:r>
              <a:rPr lang="en-US" altLang="ja-JP" dirty="0">
                <a:ea typeface="MS Mincho" panose="02020609040205080304" pitchFamily="49" charset="-128"/>
                <a:cs typeface="Times New Roman" panose="02020603050405020304" pitchFamily="18" charset="0"/>
              </a:rPr>
              <a:t>. Helping us monitor key socioeconomic indicators for SDGs such as  economic growth, population, and CO</a:t>
            </a:r>
            <a:r>
              <a:rPr lang="en-US" altLang="ja-JP" baseline="-25000" dirty="0"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u="sng" dirty="0">
                <a:solidFill>
                  <a:srgbClr val="0070C0"/>
                </a:solidFill>
                <a:ea typeface="MS Mincho" panose="02020609040205080304" pitchFamily="49" charset="-128"/>
              </a:rPr>
              <a:t>Impact evaluation</a:t>
            </a:r>
            <a:r>
              <a:rPr lang="en-US" dirty="0">
                <a:ea typeface="MS Mincho" panose="02020609040205080304" pitchFamily="49" charset="-128"/>
              </a:rPr>
              <a:t>. Help us measure attribution to local economic growth, and complementing the existing economic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Advantage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u="sng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Evidence-base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Transparent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u="sng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Handy and </a:t>
            </a:r>
            <a:r>
              <a:rPr lang="en-US" u="sng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real-time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(Most data are free)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u="sng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Remotely and retrospectively</a:t>
            </a: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accessible</a:t>
            </a:r>
            <a:endParaRPr lang="en-US" u="sng" dirty="0">
              <a:solidFill>
                <a:srgbClr val="0070C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u="sng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Comparable </a:t>
            </a:r>
            <a:r>
              <a:rPr lang="en-US" u="sng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across countries</a:t>
            </a:r>
            <a:r>
              <a:rPr lang="en-US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as data quality and standards are same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ea typeface="MS Mincho" panose="02020609040205080304" pitchFamily="49" charset="-128"/>
                <a:cs typeface="Times New Roman" panose="02020603050405020304" pitchFamily="18" charset="0"/>
              </a:rPr>
              <a:t>Requirements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ea typeface="MS Mincho" panose="02020609040205080304" pitchFamily="49" charset="-128"/>
              </a:rPr>
              <a:t>Knowledge of GIS software like QGIS (Free app)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ea typeface="MS Mincho" panose="02020609040205080304" pitchFamily="49" charset="-128"/>
              </a:rPr>
              <a:t>GIS Data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68DEE-DBC5-48FC-A596-7AA24EA1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7168" y="6508027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20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CFB06D-D831-99FF-8404-8805D8BE2D32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C309-C101-4EA6-85C2-B0DDEFBC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810275"/>
            <a:ext cx="5265560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700" spc="200" dirty="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D1E1940-FD96-42A0-B614-2C11CF106DAF}"/>
              </a:ext>
            </a:extLst>
          </p:cNvPr>
          <p:cNvSpPr txBox="1"/>
          <p:nvPr/>
        </p:nvSpPr>
        <p:spPr>
          <a:xfrm>
            <a:off x="615004" y="5253890"/>
            <a:ext cx="817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https://journals.sagepub.com/doi/10.1177/03611981221092007</a:t>
            </a:r>
          </a:p>
        </p:txBody>
      </p:sp>
    </p:spTree>
    <p:extLst>
      <p:ext uri="{BB962C8B-B14F-4D97-AF65-F5344CB8AC3E}">
        <p14:creationId xmlns:p14="http://schemas.microsoft.com/office/powerpoint/2010/main" val="25074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057A9-5888-4304-81D9-0B7EC87590F5}"/>
              </a:ext>
            </a:extLst>
          </p:cNvPr>
          <p:cNvSpPr txBox="1"/>
          <p:nvPr/>
        </p:nvSpPr>
        <p:spPr>
          <a:xfrm>
            <a:off x="1652521" y="2230187"/>
            <a:ext cx="578815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Table A: Geospatial Datasets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982B-21EF-48D2-A5B1-5ECB1711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43" y="2670083"/>
            <a:ext cx="8064914" cy="35625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81D263C-E13F-4AB0-BBCB-F5556480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66" y="792896"/>
            <a:ext cx="7532868" cy="1124712"/>
          </a:xfrm>
        </p:spPr>
        <p:txBody>
          <a:bodyPr>
            <a:normAutofit/>
          </a:bodyPr>
          <a:lstStyle/>
          <a:p>
            <a:r>
              <a:rPr lang="en-US" sz="5400" dirty="0"/>
              <a:t>Geospatial Datasets used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CD7E5-5466-43B5-9A66-EA839587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498" y="6508027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22</a:t>
            </a:fld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29B477-8AAC-AB48-F0FA-641EE933263F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8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A897-ED74-4439-9A79-9604A9E5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case 1:   DID = A-B</a:t>
            </a:r>
            <a:br>
              <a:rPr lang="en-US" sz="5400" dirty="0"/>
            </a:br>
            <a:r>
              <a:rPr lang="en-US" sz="4000" i="1" dirty="0">
                <a:solidFill>
                  <a:srgbClr val="0070C0"/>
                </a:solidFill>
              </a:rPr>
              <a:t>Same time frame but different location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434BA1-C229-4D73-BEFD-912F30995229}"/>
              </a:ext>
            </a:extLst>
          </p:cNvPr>
          <p:cNvGrpSpPr/>
          <p:nvPr/>
        </p:nvGrpSpPr>
        <p:grpSpPr>
          <a:xfrm>
            <a:off x="1026825" y="2278504"/>
            <a:ext cx="5126255" cy="4196033"/>
            <a:chOff x="1820335" y="2117941"/>
            <a:chExt cx="5369982" cy="45290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51E7C8-E83B-44C5-AF56-F9B6F1C049B2}"/>
                </a:ext>
              </a:extLst>
            </p:cNvPr>
            <p:cNvCxnSpPr>
              <a:cxnSpLocks/>
            </p:cNvCxnSpPr>
            <p:nvPr/>
          </p:nvCxnSpPr>
          <p:spPr>
            <a:xfrm>
              <a:off x="6161229" y="3759151"/>
              <a:ext cx="0" cy="67723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F0F12D-06BD-42E9-A672-5702C3E6107A}"/>
                </a:ext>
              </a:extLst>
            </p:cNvPr>
            <p:cNvCxnSpPr>
              <a:cxnSpLocks/>
            </p:cNvCxnSpPr>
            <p:nvPr/>
          </p:nvCxnSpPr>
          <p:spPr>
            <a:xfrm>
              <a:off x="6158245" y="2244391"/>
              <a:ext cx="2984" cy="132457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A406E9-875F-47F1-AF05-8E4BCCE2C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7634" y="4436382"/>
              <a:ext cx="2920612" cy="322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46D4F6-4686-4D06-9AAD-FBEA9A159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8282" y="3551726"/>
              <a:ext cx="2989964" cy="25076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D407F4-73C6-4B30-ADD7-A9658A2E97E5}"/>
                </a:ext>
              </a:extLst>
            </p:cNvPr>
            <p:cNvGrpSpPr/>
            <p:nvPr/>
          </p:nvGrpSpPr>
          <p:grpSpPr>
            <a:xfrm>
              <a:off x="3027423" y="2117941"/>
              <a:ext cx="3244132" cy="1595605"/>
              <a:chOff x="3144741" y="1658343"/>
              <a:chExt cx="4325509" cy="212747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0AC5D26-6D41-41B5-90C5-4F8C178A9611}"/>
                  </a:ext>
                </a:extLst>
              </p:cNvPr>
              <p:cNvCxnSpPr/>
              <p:nvPr/>
            </p:nvCxnSpPr>
            <p:spPr>
              <a:xfrm flipV="1">
                <a:off x="3323645" y="1836751"/>
                <a:ext cx="3967701" cy="176519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BB2EAD-98BF-4459-A2B3-CED4D3D1B0EE}"/>
                  </a:ext>
                </a:extLst>
              </p:cNvPr>
              <p:cNvSpPr/>
              <p:nvPr/>
            </p:nvSpPr>
            <p:spPr>
              <a:xfrm>
                <a:off x="3144741" y="3429001"/>
                <a:ext cx="357808" cy="356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8D14D9-583C-4694-B920-6053DF425C58}"/>
                  </a:ext>
                </a:extLst>
              </p:cNvPr>
              <p:cNvSpPr/>
              <p:nvPr/>
            </p:nvSpPr>
            <p:spPr>
              <a:xfrm>
                <a:off x="7112442" y="1658343"/>
                <a:ext cx="357808" cy="356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3517E0-8575-474E-88D0-22A39DB7580E}"/>
                </a:ext>
              </a:extLst>
            </p:cNvPr>
            <p:cNvGrpSpPr/>
            <p:nvPr/>
          </p:nvGrpSpPr>
          <p:grpSpPr>
            <a:xfrm>
              <a:off x="3069166" y="3607071"/>
              <a:ext cx="3226241" cy="972173"/>
              <a:chOff x="3144741" y="3643851"/>
              <a:chExt cx="4301655" cy="129623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40DEF89-683D-422E-AC75-A9056920F6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645" y="3822258"/>
                <a:ext cx="3943847" cy="933948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11AE62-534F-4749-9474-5E2D6FF618AF}"/>
                  </a:ext>
                </a:extLst>
              </p:cNvPr>
              <p:cNvSpPr/>
              <p:nvPr/>
            </p:nvSpPr>
            <p:spPr>
              <a:xfrm>
                <a:off x="3144741" y="4583266"/>
                <a:ext cx="357808" cy="3568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02EED6D-911F-4002-9B4B-D6A1CAF8C0CC}"/>
                  </a:ext>
                </a:extLst>
              </p:cNvPr>
              <p:cNvSpPr/>
              <p:nvPr/>
            </p:nvSpPr>
            <p:spPr>
              <a:xfrm>
                <a:off x="7088588" y="3643851"/>
                <a:ext cx="357808" cy="3568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76D5D3-5FB1-4936-9D15-AFDD5AF2AF2C}"/>
                </a:ext>
              </a:extLst>
            </p:cNvPr>
            <p:cNvGrpSpPr/>
            <p:nvPr/>
          </p:nvGrpSpPr>
          <p:grpSpPr>
            <a:xfrm>
              <a:off x="3203344" y="4827464"/>
              <a:ext cx="2957887" cy="184630"/>
              <a:chOff x="3379300" y="5496560"/>
              <a:chExt cx="3943849" cy="14787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DDEB3F-3E96-46A5-A0AA-C9B0919D09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9300" y="5644435"/>
                <a:ext cx="3943849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905EAC0-101A-4B9A-B986-BD9775B21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9300" y="5496560"/>
                <a:ext cx="0" cy="147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E8C586-B919-4855-A5AE-C106FF43E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9169" y="5496560"/>
                <a:ext cx="0" cy="147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BBBFA4-8E45-40C9-95B0-1B030DDB7FDE}"/>
                </a:ext>
              </a:extLst>
            </p:cNvPr>
            <p:cNvSpPr txBox="1"/>
            <p:nvPr/>
          </p:nvSpPr>
          <p:spPr>
            <a:xfrm>
              <a:off x="2399129" y="5173247"/>
              <a:ext cx="1813035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Pre-intervention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0D47F8-E832-4EB7-AFCF-58F5A370281C}"/>
                </a:ext>
              </a:extLst>
            </p:cNvPr>
            <p:cNvSpPr txBox="1"/>
            <p:nvPr/>
          </p:nvSpPr>
          <p:spPr>
            <a:xfrm>
              <a:off x="5377282" y="5177331"/>
              <a:ext cx="1813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Post-intervention</a:t>
              </a:r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F9E81F25-FA9F-443D-B37B-4A3B8757F1FE}"/>
                </a:ext>
              </a:extLst>
            </p:cNvPr>
            <p:cNvSpPr/>
            <p:nvPr/>
          </p:nvSpPr>
          <p:spPr>
            <a:xfrm>
              <a:off x="6353388" y="2259118"/>
              <a:ext cx="142961" cy="127568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0129FD45-E350-47A0-84C8-0B3AC9662F64}"/>
                </a:ext>
              </a:extLst>
            </p:cNvPr>
            <p:cNvSpPr/>
            <p:nvPr/>
          </p:nvSpPr>
          <p:spPr>
            <a:xfrm>
              <a:off x="6353387" y="3764504"/>
              <a:ext cx="142961" cy="653603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2CD6CC-FDD0-4021-B184-9A4FA0D21FEC}"/>
                </a:ext>
              </a:extLst>
            </p:cNvPr>
            <p:cNvSpPr txBox="1"/>
            <p:nvPr/>
          </p:nvSpPr>
          <p:spPr>
            <a:xfrm>
              <a:off x="6610183" y="2654588"/>
              <a:ext cx="4277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9E641F-D2BA-4269-B787-58269E58F7EE}"/>
                </a:ext>
              </a:extLst>
            </p:cNvPr>
            <p:cNvSpPr txBox="1"/>
            <p:nvPr/>
          </p:nvSpPr>
          <p:spPr>
            <a:xfrm>
              <a:off x="6610182" y="3798885"/>
              <a:ext cx="4277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9F8A00-7A1C-4E09-9514-6BBB1DDC46B4}"/>
                </a:ext>
              </a:extLst>
            </p:cNvPr>
            <p:cNvSpPr txBox="1"/>
            <p:nvPr/>
          </p:nvSpPr>
          <p:spPr>
            <a:xfrm>
              <a:off x="1820336" y="2485051"/>
              <a:ext cx="3863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Growth of the </a:t>
              </a:r>
              <a:r>
                <a:rPr lang="en-US" u="sng" dirty="0"/>
                <a:t>Project</a:t>
              </a:r>
              <a:r>
                <a:rPr lang="en-US" dirty="0"/>
                <a:t> area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33F8A3-0F0F-4F2A-A885-FA70C072D365}"/>
                </a:ext>
              </a:extLst>
            </p:cNvPr>
            <p:cNvSpPr txBox="1"/>
            <p:nvPr/>
          </p:nvSpPr>
          <p:spPr>
            <a:xfrm>
              <a:off x="1820335" y="3828640"/>
              <a:ext cx="4201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Growth of the </a:t>
              </a:r>
              <a:r>
                <a:rPr lang="en-US" u="sng" dirty="0"/>
                <a:t>Control</a:t>
              </a:r>
              <a:r>
                <a:rPr lang="en-US" dirty="0"/>
                <a:t> group</a:t>
              </a:r>
            </a:p>
          </p:txBody>
        </p: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1A38CA83-3315-4E83-9DEC-1A6D116C9F1E}"/>
                </a:ext>
              </a:extLst>
            </p:cNvPr>
            <p:cNvSpPr/>
            <p:nvPr/>
          </p:nvSpPr>
          <p:spPr>
            <a:xfrm rot="5400000">
              <a:off x="4610471" y="4180677"/>
              <a:ext cx="140646" cy="295490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4ED881-F280-4384-91A8-12869C7A0662}"/>
                </a:ext>
              </a:extLst>
            </p:cNvPr>
            <p:cNvSpPr txBox="1"/>
            <p:nvPr/>
          </p:nvSpPr>
          <p:spPr>
            <a:xfrm>
              <a:off x="4064781" y="5705053"/>
              <a:ext cx="161924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4 years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AB704C-E5E0-40D0-965E-AB7C21A7D494}"/>
                </a:ext>
              </a:extLst>
            </p:cNvPr>
            <p:cNvSpPr txBox="1"/>
            <p:nvPr/>
          </p:nvSpPr>
          <p:spPr>
            <a:xfrm>
              <a:off x="2008771" y="6248353"/>
              <a:ext cx="4954255" cy="39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A: Difference of Difference (Case 1)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737A9A-C30F-49F9-A11C-D450F35D6F40}"/>
              </a:ext>
            </a:extLst>
          </p:cNvPr>
          <p:cNvSpPr txBox="1"/>
          <p:nvPr/>
        </p:nvSpPr>
        <p:spPr>
          <a:xfrm>
            <a:off x="6468168" y="2365475"/>
            <a:ext cx="2285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DID originated in the field of econometrics and uses a quasi-experimental design that makes use of data from treatment and control groups to obtain an appropriate counterfactual to estimate a causal effect.</a:t>
            </a:r>
            <a:endParaRPr lang="en-US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673F6-7B90-4ED8-AC2A-3C987D10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9845" y="6473629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23</a:t>
            </a:fld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2FD87-BDC0-B302-0F66-069A452AAA92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99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51E7C8-E83B-44C5-AF56-F9B6F1C049B2}"/>
              </a:ext>
            </a:extLst>
          </p:cNvPr>
          <p:cNvCxnSpPr>
            <a:cxnSpLocks/>
          </p:cNvCxnSpPr>
          <p:nvPr/>
        </p:nvCxnSpPr>
        <p:spPr>
          <a:xfrm>
            <a:off x="4059777" y="3784279"/>
            <a:ext cx="0" cy="67723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F0F12D-06BD-42E9-A672-5702C3E6107A}"/>
              </a:ext>
            </a:extLst>
          </p:cNvPr>
          <p:cNvCxnSpPr>
            <a:cxnSpLocks/>
          </p:cNvCxnSpPr>
          <p:nvPr/>
        </p:nvCxnSpPr>
        <p:spPr>
          <a:xfrm>
            <a:off x="7604288" y="2392156"/>
            <a:ext cx="2984" cy="1324579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A406E9-875F-47F1-AF05-8E4BCCE2C0BA}"/>
              </a:ext>
            </a:extLst>
          </p:cNvPr>
          <p:cNvCxnSpPr>
            <a:cxnSpLocks/>
          </p:cNvCxnSpPr>
          <p:nvPr/>
        </p:nvCxnSpPr>
        <p:spPr>
          <a:xfrm flipV="1">
            <a:off x="1136182" y="4461511"/>
            <a:ext cx="2920612" cy="322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46D4F6-4686-4D06-9AAD-FBEA9A159BC8}"/>
              </a:ext>
            </a:extLst>
          </p:cNvPr>
          <p:cNvCxnSpPr>
            <a:cxnSpLocks/>
          </p:cNvCxnSpPr>
          <p:nvPr/>
        </p:nvCxnSpPr>
        <p:spPr>
          <a:xfrm flipV="1">
            <a:off x="4614325" y="3699490"/>
            <a:ext cx="2989964" cy="25076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A46A897-ED74-4439-9A79-9604A9E5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Case 2: DID = A-B</a:t>
            </a:r>
            <a:br>
              <a:rPr lang="en-US" sz="5400" dirty="0"/>
            </a:br>
            <a:r>
              <a:rPr lang="en-US" i="1" dirty="0">
                <a:solidFill>
                  <a:srgbClr val="0070C0"/>
                </a:solidFill>
              </a:rPr>
              <a:t>Same location but different time frame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407F4-73C6-4B30-ADD7-A9658A2E97E5}"/>
              </a:ext>
            </a:extLst>
          </p:cNvPr>
          <p:cNvGrpSpPr/>
          <p:nvPr/>
        </p:nvGrpSpPr>
        <p:grpSpPr>
          <a:xfrm>
            <a:off x="4473466" y="2265705"/>
            <a:ext cx="3244132" cy="1595605"/>
            <a:chOff x="3144741" y="1658343"/>
            <a:chExt cx="4325509" cy="21274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0AC5D26-6D41-41B5-90C5-4F8C178A9611}"/>
                </a:ext>
              </a:extLst>
            </p:cNvPr>
            <p:cNvCxnSpPr/>
            <p:nvPr/>
          </p:nvCxnSpPr>
          <p:spPr>
            <a:xfrm flipV="1">
              <a:off x="3323645" y="1836751"/>
              <a:ext cx="3967701" cy="176519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BB2EAD-98BF-4459-A2B3-CED4D3D1B0EE}"/>
                </a:ext>
              </a:extLst>
            </p:cNvPr>
            <p:cNvSpPr/>
            <p:nvPr/>
          </p:nvSpPr>
          <p:spPr>
            <a:xfrm>
              <a:off x="3144741" y="3429001"/>
              <a:ext cx="357808" cy="3568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8D14D9-583C-4694-B920-6053DF425C58}"/>
                </a:ext>
              </a:extLst>
            </p:cNvPr>
            <p:cNvSpPr/>
            <p:nvPr/>
          </p:nvSpPr>
          <p:spPr>
            <a:xfrm>
              <a:off x="7112442" y="1658343"/>
              <a:ext cx="357808" cy="3568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517E0-8575-474E-88D0-22A39DB7580E}"/>
              </a:ext>
            </a:extLst>
          </p:cNvPr>
          <p:cNvGrpSpPr/>
          <p:nvPr/>
        </p:nvGrpSpPr>
        <p:grpSpPr>
          <a:xfrm>
            <a:off x="967714" y="3632200"/>
            <a:ext cx="3226241" cy="972173"/>
            <a:chOff x="3144741" y="3643851"/>
            <a:chExt cx="4301655" cy="1296230"/>
          </a:xfrm>
          <a:solidFill>
            <a:schemeClr val="bg2">
              <a:lumMod val="75000"/>
            </a:schemeClr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0DEF89-683D-422E-AC75-A9056920F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645" y="3822258"/>
              <a:ext cx="3943847" cy="933948"/>
            </a:xfrm>
            <a:prstGeom prst="line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11AE62-534F-4749-9474-5E2D6FF618AF}"/>
                </a:ext>
              </a:extLst>
            </p:cNvPr>
            <p:cNvSpPr/>
            <p:nvPr/>
          </p:nvSpPr>
          <p:spPr>
            <a:xfrm>
              <a:off x="3144741" y="4583266"/>
              <a:ext cx="357808" cy="35681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2EED6D-911F-4002-9B4B-D6A1CAF8C0CC}"/>
                </a:ext>
              </a:extLst>
            </p:cNvPr>
            <p:cNvSpPr/>
            <p:nvPr/>
          </p:nvSpPr>
          <p:spPr>
            <a:xfrm>
              <a:off x="7088588" y="3643851"/>
              <a:ext cx="357808" cy="35681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DBBBFA4-8E45-40C9-95B0-1B030DDB7FDE}"/>
              </a:ext>
            </a:extLst>
          </p:cNvPr>
          <p:cNvSpPr txBox="1"/>
          <p:nvPr/>
        </p:nvSpPr>
        <p:spPr>
          <a:xfrm>
            <a:off x="2051973" y="4776479"/>
            <a:ext cx="16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Pre-intervention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0D47F8-E832-4EB7-AFCF-58F5A370281C}"/>
              </a:ext>
            </a:extLst>
          </p:cNvPr>
          <p:cNvSpPr txBox="1"/>
          <p:nvPr/>
        </p:nvSpPr>
        <p:spPr>
          <a:xfrm>
            <a:off x="5367893" y="4798820"/>
            <a:ext cx="181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Post-intervention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F9E81F25-FA9F-443D-B37B-4A3B8757F1FE}"/>
              </a:ext>
            </a:extLst>
          </p:cNvPr>
          <p:cNvSpPr/>
          <p:nvPr/>
        </p:nvSpPr>
        <p:spPr>
          <a:xfrm>
            <a:off x="7799431" y="2406883"/>
            <a:ext cx="142961" cy="127568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129FD45-E350-47A0-84C8-0B3AC9662F64}"/>
              </a:ext>
            </a:extLst>
          </p:cNvPr>
          <p:cNvSpPr/>
          <p:nvPr/>
        </p:nvSpPr>
        <p:spPr>
          <a:xfrm>
            <a:off x="4251935" y="3789633"/>
            <a:ext cx="142961" cy="6536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2CD6CC-FDD0-4021-B184-9A4FA0D21FEC}"/>
              </a:ext>
            </a:extLst>
          </p:cNvPr>
          <p:cNvSpPr txBox="1"/>
          <p:nvPr/>
        </p:nvSpPr>
        <p:spPr>
          <a:xfrm>
            <a:off x="8056226" y="2802353"/>
            <a:ext cx="42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9E641F-D2BA-4269-B787-58269E58F7EE}"/>
              </a:ext>
            </a:extLst>
          </p:cNvPr>
          <p:cNvSpPr txBox="1"/>
          <p:nvPr/>
        </p:nvSpPr>
        <p:spPr>
          <a:xfrm>
            <a:off x="4508730" y="3824014"/>
            <a:ext cx="42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9F8A00-7A1C-4E09-9514-6BBB1DDC46B4}"/>
              </a:ext>
            </a:extLst>
          </p:cNvPr>
          <p:cNvSpPr txBox="1"/>
          <p:nvPr/>
        </p:nvSpPr>
        <p:spPr>
          <a:xfrm>
            <a:off x="4508730" y="2415079"/>
            <a:ext cx="26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 after the project completion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33F8A3-0F0F-4F2A-A885-FA70C072D365}"/>
              </a:ext>
            </a:extLst>
          </p:cNvPr>
          <p:cNvSpPr txBox="1"/>
          <p:nvPr/>
        </p:nvSpPr>
        <p:spPr>
          <a:xfrm>
            <a:off x="1236070" y="3552577"/>
            <a:ext cx="286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 before Project intervention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1285F0-3E0D-4309-B176-5F83221F1C10}"/>
              </a:ext>
            </a:extLst>
          </p:cNvPr>
          <p:cNvSpPr txBox="1"/>
          <p:nvPr/>
        </p:nvSpPr>
        <p:spPr>
          <a:xfrm>
            <a:off x="2249189" y="5580984"/>
            <a:ext cx="451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B: Difference of Difference (Case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A79D-2FD6-4651-96C3-B9C6C71E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8507" y="6461374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24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D7910-ABF8-2B10-BC11-A38202B16B75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26378-110E-4F76-8786-8BDDF7E2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810275"/>
            <a:ext cx="5265560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700" spc="200" dirty="0">
                <a:solidFill>
                  <a:srgbClr val="FFFFFF"/>
                </a:solidFill>
              </a:rPr>
              <a:t>#1 Geospatial Portfolio analysis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CC97-4E23-4868-934F-22818844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74614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1800" smtClean="0"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43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EED6-223C-4FE1-8CF8-C7238FB1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24" y="684187"/>
            <a:ext cx="8189049" cy="721519"/>
          </a:xfrm>
        </p:spPr>
        <p:txBody>
          <a:bodyPr>
            <a:normAutofit/>
          </a:bodyPr>
          <a:lstStyle/>
          <a:p>
            <a:r>
              <a:rPr lang="en-US" dirty="0"/>
              <a:t>Step 1: Digitize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6BD58-41FE-4867-9076-EFCC72758058}"/>
              </a:ext>
            </a:extLst>
          </p:cNvPr>
          <p:cNvSpPr txBox="1"/>
          <p:nvPr/>
        </p:nvSpPr>
        <p:spPr>
          <a:xfrm>
            <a:off x="5368503" y="6173813"/>
            <a:ext cx="3486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Note: This presentation does not show any borderlines.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28E02B36-45B6-47F3-819A-F52243FC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7" y="1848284"/>
            <a:ext cx="5671231" cy="4038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2E35F-3F08-4869-B92D-73E08588A0E6}"/>
              </a:ext>
            </a:extLst>
          </p:cNvPr>
          <p:cNvSpPr txBox="1"/>
          <p:nvPr/>
        </p:nvSpPr>
        <p:spPr>
          <a:xfrm>
            <a:off x="1738287" y="5820650"/>
            <a:ext cx="51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1: Locations of 163 Projects</a:t>
            </a:r>
            <a:r>
              <a:rPr lang="en-US" sz="1200" baseline="30000" dirty="0"/>
              <a:t> 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A5393-87AB-4DE9-BA81-58831693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209" y="6430090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4</a:t>
            </a:fld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90E64-D7AA-2684-70DD-B67A1CF3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51" y="3423320"/>
            <a:ext cx="23297" cy="11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979D9-A3E6-58AF-0B4E-AD8D5F28470A}"/>
              </a:ext>
            </a:extLst>
          </p:cNvPr>
          <p:cNvSpPr txBox="1"/>
          <p:nvPr/>
        </p:nvSpPr>
        <p:spPr>
          <a:xfrm>
            <a:off x="1161294" y="1227672"/>
            <a:ext cx="645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Example: ADB financed 163 projects in 10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B2DC1-C5D1-A220-C334-E4EE72C45569}"/>
              </a:ext>
            </a:extLst>
          </p:cNvPr>
          <p:cNvSpPr/>
          <p:nvPr/>
        </p:nvSpPr>
        <p:spPr>
          <a:xfrm>
            <a:off x="218941" y="6658376"/>
            <a:ext cx="6142458" cy="199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9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EED6-223C-4FE1-8CF8-C7238FB1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24" y="663719"/>
            <a:ext cx="8189049" cy="660513"/>
          </a:xfrm>
        </p:spPr>
        <p:txBody>
          <a:bodyPr>
            <a:normAutofit/>
          </a:bodyPr>
          <a:lstStyle/>
          <a:p>
            <a:r>
              <a:rPr lang="en-US" dirty="0"/>
              <a:t>Step 2: Overlap with other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6BD58-41FE-4867-9076-EFCC72758058}"/>
              </a:ext>
            </a:extLst>
          </p:cNvPr>
          <p:cNvSpPr txBox="1"/>
          <p:nvPr/>
        </p:nvSpPr>
        <p:spPr>
          <a:xfrm>
            <a:off x="5405563" y="6249376"/>
            <a:ext cx="345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Note: This presentation does not show any borderlines.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3330C6-02BF-4AED-AE40-CFDC4A16AAD3}"/>
              </a:ext>
            </a:extLst>
          </p:cNvPr>
          <p:cNvGrpSpPr/>
          <p:nvPr/>
        </p:nvGrpSpPr>
        <p:grpSpPr>
          <a:xfrm>
            <a:off x="1535032" y="1813827"/>
            <a:ext cx="5719383" cy="4442882"/>
            <a:chOff x="4515488" y="1993918"/>
            <a:chExt cx="4616461" cy="37554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A2E3A4-2B32-472F-A312-69FE02EF1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5490" y="1993918"/>
              <a:ext cx="4616459" cy="3457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61A966-2E4B-4D28-8E8C-43F6EDBC78E6}"/>
                </a:ext>
              </a:extLst>
            </p:cNvPr>
            <p:cNvSpPr txBox="1"/>
            <p:nvPr/>
          </p:nvSpPr>
          <p:spPr>
            <a:xfrm>
              <a:off x="4515489" y="5429731"/>
              <a:ext cx="4616459" cy="31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Figure 2: Asian Highways and Project Locations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7FAD71-3F23-45FE-A7A0-3BBB843F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5488" y="4400627"/>
              <a:ext cx="1964268" cy="106753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B15C8-F393-4F50-BC35-F231FF20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348" y="6430090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5</a:t>
            </a:fld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69115-021D-6DDD-9A90-80511A023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51" y="3423320"/>
            <a:ext cx="23297" cy="11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FDBD2-2F9E-722B-9469-1D1E2A9CD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51" y="3423320"/>
            <a:ext cx="23297" cy="11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B25A1-2BCA-E53E-22F7-945824B94B02}"/>
              </a:ext>
            </a:extLst>
          </p:cNvPr>
          <p:cNvSpPr txBox="1"/>
          <p:nvPr/>
        </p:nvSpPr>
        <p:spPr>
          <a:xfrm>
            <a:off x="1463898" y="1160102"/>
            <a:ext cx="645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Example: 163 Projects and the Asian Highways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E2B02-7037-B638-4C49-823C41DF944F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905D-0ABC-4FA9-8FEE-2FF00B9D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6639"/>
          </a:xfrm>
        </p:spPr>
        <p:txBody>
          <a:bodyPr>
            <a:normAutofit/>
          </a:bodyPr>
          <a:lstStyle/>
          <a:p>
            <a:r>
              <a:rPr lang="en-US" sz="5400" dirty="0"/>
              <a:t>Step 3: Set a Buffer zone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499B54-889E-4DBF-8E6F-44FF08146F24}"/>
              </a:ext>
            </a:extLst>
          </p:cNvPr>
          <p:cNvGrpSpPr/>
          <p:nvPr/>
        </p:nvGrpSpPr>
        <p:grpSpPr>
          <a:xfrm>
            <a:off x="1068299" y="3016931"/>
            <a:ext cx="6888424" cy="2912869"/>
            <a:chOff x="1053308" y="2698209"/>
            <a:chExt cx="6888424" cy="29128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82A491-7C4F-47C8-9CE9-D6F7B8EE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308" y="2698209"/>
              <a:ext cx="6752485" cy="25435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C43F82-75BE-49E5-BC8C-26BB6C0F80D6}"/>
                </a:ext>
              </a:extLst>
            </p:cNvPr>
            <p:cNvSpPr txBox="1"/>
            <p:nvPr/>
          </p:nvSpPr>
          <p:spPr>
            <a:xfrm>
              <a:off x="1053308" y="5241746"/>
              <a:ext cx="688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Figure 3: 10-kilometer Buffer Zone (Daytime and Nighttime)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5046E4-EECE-466B-ADC9-C6AB0E0B4252}"/>
              </a:ext>
            </a:extLst>
          </p:cNvPr>
          <p:cNvSpPr txBox="1"/>
          <p:nvPr/>
        </p:nvSpPr>
        <p:spPr>
          <a:xfrm>
            <a:off x="601876" y="2001187"/>
            <a:ext cx="791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Buffer zones can be set </a:t>
            </a:r>
            <a:r>
              <a:rPr lang="en-US" sz="2000" b="1" dirty="0"/>
              <a:t>freely</a:t>
            </a:r>
            <a:r>
              <a:rPr lang="en-US" sz="2000" dirty="0"/>
              <a:t> in size and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Value</a:t>
            </a:r>
            <a:r>
              <a:rPr lang="en-US" sz="2000" dirty="0"/>
              <a:t> in buffer zones can </a:t>
            </a:r>
            <a:r>
              <a:rPr lang="en-US" sz="2000" b="1" dirty="0"/>
              <a:t>be measured </a:t>
            </a:r>
            <a:r>
              <a:rPr lang="en-US" sz="2000" dirty="0"/>
              <a:t>if geospatial data are available.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A3DEFF-22A9-4B59-BDA7-B8B80289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0514" y="6414721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6</a:t>
            </a:fld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6C59-93C7-DE2B-DF68-AC43062B6376}"/>
              </a:ext>
            </a:extLst>
          </p:cNvPr>
          <p:cNvSpPr txBox="1"/>
          <p:nvPr/>
        </p:nvSpPr>
        <p:spPr>
          <a:xfrm>
            <a:off x="895301" y="1401063"/>
            <a:ext cx="645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Example: Road Project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631FA-9F25-D6B9-53AA-2B16BF5A40DC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3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A1FB-1B5D-46E6-ADBF-D69990F8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29" y="559816"/>
            <a:ext cx="7290054" cy="1499616"/>
          </a:xfrm>
        </p:spPr>
        <p:txBody>
          <a:bodyPr/>
          <a:lstStyle/>
          <a:p>
            <a:r>
              <a:rPr lang="en-US" dirty="0"/>
              <a:t>Measuring Population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392314-AD0C-42F7-8529-C25CFD9ABA98}"/>
              </a:ext>
            </a:extLst>
          </p:cNvPr>
          <p:cNvGrpSpPr/>
          <p:nvPr/>
        </p:nvGrpSpPr>
        <p:grpSpPr>
          <a:xfrm>
            <a:off x="319296" y="2172080"/>
            <a:ext cx="4252704" cy="3830462"/>
            <a:chOff x="472959" y="2545304"/>
            <a:chExt cx="4252704" cy="38304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656ED2-D1C0-4A52-834F-B423A9CC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59" y="2545304"/>
              <a:ext cx="4252704" cy="31841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562779-F331-41F7-952C-ADAB32444BE3}"/>
                </a:ext>
              </a:extLst>
            </p:cNvPr>
            <p:cNvSpPr txBox="1"/>
            <p:nvPr/>
          </p:nvSpPr>
          <p:spPr>
            <a:xfrm>
              <a:off x="472959" y="5729435"/>
              <a:ext cx="425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4: Population in 2020 and Project Locations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933C2A-638F-4576-AA1B-439CE67F2BA9}"/>
              </a:ext>
            </a:extLst>
          </p:cNvPr>
          <p:cNvGrpSpPr/>
          <p:nvPr/>
        </p:nvGrpSpPr>
        <p:grpSpPr>
          <a:xfrm>
            <a:off x="4523232" y="2267901"/>
            <a:ext cx="4457542" cy="3469404"/>
            <a:chOff x="4725663" y="2878843"/>
            <a:chExt cx="4408480" cy="32316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136A31-D4E8-414C-9A37-D1490E47E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5012" y="2878843"/>
              <a:ext cx="4279131" cy="248670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D99E7-32B0-4E88-B7E5-8E48B12C9078}"/>
                </a:ext>
              </a:extLst>
            </p:cNvPr>
            <p:cNvSpPr txBox="1"/>
            <p:nvPr/>
          </p:nvSpPr>
          <p:spPr>
            <a:xfrm>
              <a:off x="4725663" y="5464198"/>
              <a:ext cx="425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</a:t>
              </a:r>
              <a:r>
                <a:rPr lang="en-US" altLang="ja-JP" b="1" dirty="0"/>
                <a:t>5:</a:t>
              </a:r>
              <a:r>
                <a:rPr lang="en-US" b="1" dirty="0"/>
                <a:t> Population in Buffer Zones by Country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C26CE-FF0D-4666-BB86-C3718BF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242" y="6452042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7</a:t>
            </a:fld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55D80B-36E9-BE6B-D278-9A36B5406D47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6658-DDDC-4D9B-8FA4-ABD6DF43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</a:t>
            </a:r>
            <a:r>
              <a:rPr lang="en-US" sz="6600" baseline="-25000" dirty="0"/>
              <a:t>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1047B-D7B2-4689-9863-6E793EEB300F}"/>
              </a:ext>
            </a:extLst>
          </p:cNvPr>
          <p:cNvGrpSpPr/>
          <p:nvPr/>
        </p:nvGrpSpPr>
        <p:grpSpPr>
          <a:xfrm>
            <a:off x="18529" y="1886157"/>
            <a:ext cx="4724015" cy="4133884"/>
            <a:chOff x="0" y="1987757"/>
            <a:chExt cx="4724015" cy="41338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A3CF17-6305-4F57-95B7-E12505363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7757"/>
              <a:ext cx="4724015" cy="354910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8385D2-374B-4901-A314-D2DC3031F94D}"/>
                </a:ext>
              </a:extLst>
            </p:cNvPr>
            <p:cNvSpPr txBox="1"/>
            <p:nvPr/>
          </p:nvSpPr>
          <p:spPr>
            <a:xfrm>
              <a:off x="0" y="5536866"/>
              <a:ext cx="4724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Figure 6: CO</a:t>
              </a:r>
              <a:r>
                <a:rPr lang="en-US" sz="1600" b="1" baseline="-25000" dirty="0"/>
                <a:t>2</a:t>
              </a:r>
              <a:r>
                <a:rPr lang="en-US" sz="1600" b="1" dirty="0"/>
                <a:t> Emission from Transport and Project Locations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47D093-DFAE-49FF-AC96-BDDA7F8C7DCC}"/>
              </a:ext>
            </a:extLst>
          </p:cNvPr>
          <p:cNvGrpSpPr/>
          <p:nvPr/>
        </p:nvGrpSpPr>
        <p:grpSpPr>
          <a:xfrm>
            <a:off x="4846320" y="135764"/>
            <a:ext cx="4041648" cy="2820796"/>
            <a:chOff x="4764861" y="-19581"/>
            <a:chExt cx="4379139" cy="31347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CE1BDF-3687-4525-8866-FC82B6F0B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861" y="-19581"/>
              <a:ext cx="4301860" cy="279618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1D87AD-D31E-4BD1-856F-F7B98527E915}"/>
                </a:ext>
              </a:extLst>
            </p:cNvPr>
            <p:cNvSpPr txBox="1"/>
            <p:nvPr/>
          </p:nvSpPr>
          <p:spPr>
            <a:xfrm>
              <a:off x="4891296" y="2776603"/>
              <a:ext cx="4252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Figure </a:t>
              </a:r>
              <a:r>
                <a:rPr lang="en-US" altLang="ja-JP" sz="1600" b="1" dirty="0"/>
                <a:t>7:</a:t>
              </a:r>
              <a:r>
                <a:rPr lang="en-US" sz="1600" b="1" dirty="0"/>
                <a:t> CO</a:t>
              </a:r>
              <a:r>
                <a:rPr lang="en-US" sz="1600" b="1" baseline="-25000" dirty="0"/>
                <a:t>2</a:t>
              </a:r>
              <a:r>
                <a:rPr lang="en-US" sz="1600" b="1" dirty="0"/>
                <a:t> in Buffer Zones by Country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7B44EF-4A56-42B0-A347-83F94AC3EE2C}"/>
              </a:ext>
            </a:extLst>
          </p:cNvPr>
          <p:cNvSpPr txBox="1"/>
          <p:nvPr/>
        </p:nvSpPr>
        <p:spPr>
          <a:xfrm>
            <a:off x="5382416" y="6178709"/>
            <a:ext cx="37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Figure </a:t>
            </a:r>
            <a:r>
              <a:rPr lang="en-US" altLang="ja-JP" sz="1600" b="1" dirty="0"/>
              <a:t>8:</a:t>
            </a:r>
            <a:r>
              <a:rPr lang="en-US" sz="1600" b="1" dirty="0"/>
              <a:t> CO</a:t>
            </a:r>
            <a:r>
              <a:rPr lang="en-US" sz="1600" b="1" baseline="-25000" dirty="0"/>
              <a:t>2</a:t>
            </a:r>
            <a:r>
              <a:rPr lang="en-US" sz="1600" b="1" dirty="0"/>
              <a:t> Density in Project Areas vs. Country Average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8814A8E-DB4F-4B01-B302-72D800E78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70" y="3005705"/>
            <a:ext cx="3437743" cy="31848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B72A-1C4F-489F-9578-F3846B79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2013" y="6583680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2400" smtClean="0"/>
              <a:t>8</a:t>
            </a:fld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82EF0-0401-4342-99B8-367E5C8141A8}"/>
              </a:ext>
            </a:extLst>
          </p:cNvPr>
          <p:cNvSpPr txBox="1"/>
          <p:nvPr/>
        </p:nvSpPr>
        <p:spPr>
          <a:xfrm rot="10800000">
            <a:off x="4943376" y="3005705"/>
            <a:ext cx="461665" cy="2142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Project average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45463-AB11-4505-B612-8DBB51619B4D}"/>
              </a:ext>
            </a:extLst>
          </p:cNvPr>
          <p:cNvSpPr txBox="1"/>
          <p:nvPr/>
        </p:nvSpPr>
        <p:spPr>
          <a:xfrm rot="16200000">
            <a:off x="7705818" y="5063369"/>
            <a:ext cx="461665" cy="1670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Country average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B9053D-FFDD-067C-0947-74F04E7F2EDA}"/>
              </a:ext>
            </a:extLst>
          </p:cNvPr>
          <p:cNvSpPr/>
          <p:nvPr/>
        </p:nvSpPr>
        <p:spPr>
          <a:xfrm>
            <a:off x="218941" y="6604958"/>
            <a:ext cx="6142458" cy="25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6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043B5-86CF-46D0-8BB6-BB4DBE91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08" y="1867963"/>
            <a:ext cx="5859403" cy="411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en-US" sz="5700" spc="200" dirty="0">
                <a:solidFill>
                  <a:srgbClr val="FFFFFF"/>
                </a:solidFill>
              </a:rPr>
              <a:t>#2 Impact analysis </a:t>
            </a:r>
            <a:br>
              <a:rPr lang="en-US" sz="5700" spc="200" dirty="0">
                <a:solidFill>
                  <a:srgbClr val="FFFFFF"/>
                </a:solidFill>
              </a:rPr>
            </a:br>
            <a:r>
              <a:rPr lang="en-US" spc="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Nighttime Light</a:t>
            </a:r>
            <a:br>
              <a:rPr lang="en-US" sz="5700" spc="200" dirty="0">
                <a:solidFill>
                  <a:srgbClr val="FFFFFF"/>
                </a:solidFill>
              </a:rPr>
            </a:br>
            <a:endParaRPr lang="en-US" sz="5700" spc="2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4ED3-691F-452D-AEA3-A6417558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223" y="6518926"/>
            <a:ext cx="730250" cy="274320"/>
          </a:xfrm>
        </p:spPr>
        <p:txBody>
          <a:bodyPr/>
          <a:lstStyle/>
          <a:p>
            <a:fld id="{B1AC5451-F07E-467C-97FC-EDE70E9A3D13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6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641FD1EC-6B5A-4CBD-BCCB-6258C8DF9DBE}"/>
</file>

<file path=customXml/itemProps2.xml><?xml version="1.0" encoding="utf-8"?>
<ds:datastoreItem xmlns:ds="http://schemas.openxmlformats.org/officeDocument/2006/customXml" ds:itemID="{351717AD-D50A-46B9-A968-9A2C714B9074}"/>
</file>

<file path=customXml/itemProps3.xml><?xml version="1.0" encoding="utf-8"?>
<ds:datastoreItem xmlns:ds="http://schemas.openxmlformats.org/officeDocument/2006/customXml" ds:itemID="{84688A8C-2334-4C41-A383-695AF7011BA8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16049</TotalTime>
  <Words>787</Words>
  <Application>Microsoft Office PowerPoint</Application>
  <PresentationFormat>On-screen Show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Humnst777 BT</vt:lpstr>
      <vt:lpstr>Arial</vt:lpstr>
      <vt:lpstr>Calibri</vt:lpstr>
      <vt:lpstr>Tw Cen MT</vt:lpstr>
      <vt:lpstr>Tw Cen MT Condensed</vt:lpstr>
      <vt:lpstr>Wingdings 3</vt:lpstr>
      <vt:lpstr>Integral</vt:lpstr>
      <vt:lpstr>Digital Innovation in evaluation  Application of Geographic Information Systems    in impact evaluation and geospatial portfolio analysis of transport projects</vt:lpstr>
      <vt:lpstr>Geospatial data</vt:lpstr>
      <vt:lpstr>#1 Geospatial Portfolio analysis</vt:lpstr>
      <vt:lpstr>Step 1: Digitize projects</vt:lpstr>
      <vt:lpstr>Step 2: Overlap with other values</vt:lpstr>
      <vt:lpstr>Step 3: Set a Buffer zone</vt:lpstr>
      <vt:lpstr>Measuring Population</vt:lpstr>
      <vt:lpstr>Co2</vt:lpstr>
      <vt:lpstr>#2 Impact analysis  with Nighttime Light </vt:lpstr>
      <vt:lpstr>Difference In Differences = A–B</vt:lpstr>
      <vt:lpstr>project   North–South Road Corridor in Armenia </vt:lpstr>
      <vt:lpstr>Control Groups (Without project)</vt:lpstr>
      <vt:lpstr>Impact of Economic Development</vt:lpstr>
      <vt:lpstr>Impact assessment of 33 Completed Projects</vt:lpstr>
      <vt:lpstr>Impact of Economic Development</vt:lpstr>
      <vt:lpstr>#3 Validation  -triangulation-</vt:lpstr>
      <vt:lpstr>#1 With qualitative analysis</vt:lpstr>
      <vt:lpstr>#2 With quantitative analysis</vt:lpstr>
      <vt:lpstr>#3 with other GIS data</vt:lpstr>
      <vt:lpstr>Conclusion</vt:lpstr>
      <vt:lpstr>Thank you</vt:lpstr>
      <vt:lpstr>Geospatial Datasets used</vt:lpstr>
      <vt:lpstr>case 1:   DID = A-B Same time frame but different location</vt:lpstr>
      <vt:lpstr>Case 2: DID = A-B Same location but different time 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Geographic Information Systems  in Impact Evaluation and Geospatial Portfolio Analysis of Transport Projects</dc:title>
  <dc:creator>Toshiyuki Yokota</dc:creator>
  <cp:lastModifiedBy>Toshiyuki Yokota</cp:lastModifiedBy>
  <cp:revision>23</cp:revision>
  <dcterms:created xsi:type="dcterms:W3CDTF">2022-01-04T01:51:26Z</dcterms:created>
  <dcterms:modified xsi:type="dcterms:W3CDTF">2022-10-23T09:05:47Z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2022-10-20T10:08:59Z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0cee3c12-d8a3-49dd-8860-e65f5dbe0373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0x010100DC1DA4F4A995BF479E9488C37B756B51</vt:lpwstr>
  </property>
</Properties>
</file>