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0" r:id="rId5"/>
    <p:sldId id="271" r:id="rId6"/>
    <p:sldId id="257" r:id="rId7"/>
    <p:sldId id="481" r:id="rId8"/>
    <p:sldId id="480" r:id="rId9"/>
    <p:sldId id="289" r:id="rId10"/>
    <p:sldId id="272" r:id="rId11"/>
    <p:sldId id="282" r:id="rId12"/>
    <p:sldId id="277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D4D8D8"/>
    <a:srgbClr val="005493"/>
    <a:srgbClr val="FF40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905" autoAdjust="0"/>
  </p:normalViewPr>
  <p:slideViewPr>
    <p:cSldViewPr snapToGrid="0">
      <p:cViewPr varScale="1">
        <p:scale>
          <a:sx n="99" d="100"/>
          <a:sy n="99" d="100"/>
        </p:scale>
        <p:origin x="9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75224-6204-49E5-A560-2191A69A7239}" type="doc">
      <dgm:prSet loTypeId="urn:microsoft.com/office/officeart/2018/2/layout/IconVerticalSolidList" loCatId="icon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49EFF61-D21C-4D55-B223-4B3BC94532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dirty="0"/>
            <a:t>En los sistemas ocurre el proceso continuo de </a:t>
          </a:r>
          <a:r>
            <a:rPr lang="es-ES" sz="2000" b="1" dirty="0"/>
            <a:t>aparición impredecible y espontánea </a:t>
          </a:r>
          <a:r>
            <a:rPr lang="es-ES" sz="2000" dirty="0"/>
            <a:t>de comportamientos, estructuras o desempeños nuevos o diferentes. </a:t>
          </a:r>
          <a:endParaRPr lang="en-US" sz="2000" dirty="0"/>
        </a:p>
      </dgm:t>
    </dgm:pt>
    <dgm:pt modelId="{80167259-2827-4C33-B621-25CA9FEFB094}" type="parTrans" cxnId="{6743E8B8-7B1B-4F61-A8C7-4F41211B99BB}">
      <dgm:prSet/>
      <dgm:spPr/>
      <dgm:t>
        <a:bodyPr/>
        <a:lstStyle/>
        <a:p>
          <a:endParaRPr lang="en-US" sz="2000"/>
        </a:p>
      </dgm:t>
    </dgm:pt>
    <dgm:pt modelId="{FC16D44B-283D-4010-A5FE-126E55A3E876}" type="sibTrans" cxnId="{6743E8B8-7B1B-4F61-A8C7-4F41211B99BB}">
      <dgm:prSet/>
      <dgm:spPr/>
      <dgm:t>
        <a:bodyPr/>
        <a:lstStyle/>
        <a:p>
          <a:endParaRPr lang="en-US" sz="2000"/>
        </a:p>
      </dgm:t>
    </dgm:pt>
    <dgm:pt modelId="{267EE011-7AC7-4877-937F-D94BE90674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dirty="0"/>
            <a:t>Los sistemas deben </a:t>
          </a:r>
          <a:r>
            <a:rPr lang="es-ES" sz="2000" b="1" dirty="0"/>
            <a:t>adaptarse y ajustarse </a:t>
          </a:r>
          <a:r>
            <a:rPr lang="es-ES" sz="2000" dirty="0"/>
            <a:t>eficazmente a las condiciones emergentes.</a:t>
          </a:r>
          <a:endParaRPr lang="en-US" sz="2000" dirty="0"/>
        </a:p>
      </dgm:t>
    </dgm:pt>
    <dgm:pt modelId="{C8EE1E27-29BA-4D08-94A3-B46AC22D1A9B}" type="parTrans" cxnId="{0ECE1B16-FC5D-4E17-8E7D-D9FE2EB966A3}">
      <dgm:prSet/>
      <dgm:spPr/>
      <dgm:t>
        <a:bodyPr/>
        <a:lstStyle/>
        <a:p>
          <a:endParaRPr lang="en-US" sz="2000"/>
        </a:p>
      </dgm:t>
    </dgm:pt>
    <dgm:pt modelId="{E0D88A2F-B357-44B0-9DAE-E13ED1AA45E7}" type="sibTrans" cxnId="{0ECE1B16-FC5D-4E17-8E7D-D9FE2EB966A3}">
      <dgm:prSet/>
      <dgm:spPr/>
      <dgm:t>
        <a:bodyPr/>
        <a:lstStyle/>
        <a:p>
          <a:endParaRPr lang="en-US" sz="2000"/>
        </a:p>
      </dgm:t>
    </dgm:pt>
    <dgm:pt modelId="{5B9D2AFC-45C5-462F-BCB7-CA216FD898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dirty="0"/>
            <a:t>En ocasiones, las </a:t>
          </a:r>
          <a:r>
            <a:rPr lang="es-ES" sz="2000" b="1" dirty="0"/>
            <a:t>actividades de ECD </a:t>
          </a:r>
          <a:r>
            <a:rPr lang="es-ES" sz="2000" dirty="0"/>
            <a:t>pueden ser </a:t>
          </a:r>
          <a:r>
            <a:rPr lang="es-ES" sz="2000" b="1" dirty="0"/>
            <a:t>emergentes</a:t>
          </a:r>
          <a:r>
            <a:rPr lang="es-ES" sz="2000" dirty="0"/>
            <a:t>, por lo que hay que entender si el sistema no se ajusta o las rechaza.</a:t>
          </a:r>
          <a:endParaRPr lang="en-US" sz="2000" dirty="0"/>
        </a:p>
      </dgm:t>
    </dgm:pt>
    <dgm:pt modelId="{82F5A9C2-298E-47ED-8AC4-D52250FACD46}" type="parTrans" cxnId="{7BD41428-DF78-4226-8A9C-8844316D8706}">
      <dgm:prSet/>
      <dgm:spPr/>
      <dgm:t>
        <a:bodyPr/>
        <a:lstStyle/>
        <a:p>
          <a:endParaRPr lang="en-US" sz="2000"/>
        </a:p>
      </dgm:t>
    </dgm:pt>
    <dgm:pt modelId="{304815F2-DDFA-4D3B-A49E-3E4AEA483B3B}" type="sibTrans" cxnId="{7BD41428-DF78-4226-8A9C-8844316D8706}">
      <dgm:prSet/>
      <dgm:spPr/>
      <dgm:t>
        <a:bodyPr/>
        <a:lstStyle/>
        <a:p>
          <a:endParaRPr lang="en-US" sz="2000"/>
        </a:p>
      </dgm:t>
    </dgm:pt>
    <dgm:pt modelId="{4A843B81-5CCC-4E08-8F78-DB1FA2870FCC}" type="pres">
      <dgm:prSet presAssocID="{4BD75224-6204-49E5-A560-2191A69A7239}" presName="root" presStyleCnt="0">
        <dgm:presLayoutVars>
          <dgm:dir/>
          <dgm:resizeHandles val="exact"/>
        </dgm:presLayoutVars>
      </dgm:prSet>
      <dgm:spPr/>
    </dgm:pt>
    <dgm:pt modelId="{9B4E062B-3A8D-4C88-8BB5-22CFAEEC3DF1}" type="pres">
      <dgm:prSet presAssocID="{549EFF61-D21C-4D55-B223-4B3BC9453294}" presName="compNode" presStyleCnt="0"/>
      <dgm:spPr/>
    </dgm:pt>
    <dgm:pt modelId="{7F8A79AB-7C90-4682-8215-47DAAD78B7BA}" type="pres">
      <dgm:prSet presAssocID="{549EFF61-D21C-4D55-B223-4B3BC9453294}" presName="bgRect" presStyleLbl="bgShp" presStyleIdx="0" presStyleCnt="3"/>
      <dgm:spPr/>
    </dgm:pt>
    <dgm:pt modelId="{CDAB1A55-C7D0-4987-80D3-F8A2837020C9}" type="pres">
      <dgm:prSet presAssocID="{549EFF61-D21C-4D55-B223-4B3BC94532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80C6367-074F-46C9-A93D-2CFFFDAAA7C4}" type="pres">
      <dgm:prSet presAssocID="{549EFF61-D21C-4D55-B223-4B3BC9453294}" presName="spaceRect" presStyleCnt="0"/>
      <dgm:spPr/>
    </dgm:pt>
    <dgm:pt modelId="{CF6FDDF5-896E-4C71-9FE1-02052E3A70AE}" type="pres">
      <dgm:prSet presAssocID="{549EFF61-D21C-4D55-B223-4B3BC9453294}" presName="parTx" presStyleLbl="revTx" presStyleIdx="0" presStyleCnt="3">
        <dgm:presLayoutVars>
          <dgm:chMax val="0"/>
          <dgm:chPref val="0"/>
        </dgm:presLayoutVars>
      </dgm:prSet>
      <dgm:spPr/>
    </dgm:pt>
    <dgm:pt modelId="{FBFFB84E-CBDA-4AF2-9057-4C6494CAE6C6}" type="pres">
      <dgm:prSet presAssocID="{FC16D44B-283D-4010-A5FE-126E55A3E876}" presName="sibTrans" presStyleCnt="0"/>
      <dgm:spPr/>
    </dgm:pt>
    <dgm:pt modelId="{90711637-8E69-4FC0-9F1C-2960AC47F30A}" type="pres">
      <dgm:prSet presAssocID="{267EE011-7AC7-4877-937F-D94BE906743D}" presName="compNode" presStyleCnt="0"/>
      <dgm:spPr/>
    </dgm:pt>
    <dgm:pt modelId="{15A47F7D-F320-4A27-B019-B2267DE51D31}" type="pres">
      <dgm:prSet presAssocID="{267EE011-7AC7-4877-937F-D94BE906743D}" presName="bgRect" presStyleLbl="bgShp" presStyleIdx="1" presStyleCnt="3"/>
      <dgm:spPr/>
    </dgm:pt>
    <dgm:pt modelId="{5B61632B-FDDD-4B19-B4FF-CC6D05C9B61A}" type="pres">
      <dgm:prSet presAssocID="{267EE011-7AC7-4877-937F-D94BE906743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sconectado"/>
        </a:ext>
      </dgm:extLst>
    </dgm:pt>
    <dgm:pt modelId="{EE33279A-3D01-45B6-B697-5DD6D172EB22}" type="pres">
      <dgm:prSet presAssocID="{267EE011-7AC7-4877-937F-D94BE906743D}" presName="spaceRect" presStyleCnt="0"/>
      <dgm:spPr/>
    </dgm:pt>
    <dgm:pt modelId="{C730409F-8314-4B68-9A01-245F9C7DAF30}" type="pres">
      <dgm:prSet presAssocID="{267EE011-7AC7-4877-937F-D94BE906743D}" presName="parTx" presStyleLbl="revTx" presStyleIdx="1" presStyleCnt="3">
        <dgm:presLayoutVars>
          <dgm:chMax val="0"/>
          <dgm:chPref val="0"/>
        </dgm:presLayoutVars>
      </dgm:prSet>
      <dgm:spPr/>
    </dgm:pt>
    <dgm:pt modelId="{B7E00CA4-68E0-4B46-9FFC-C2A216FFE912}" type="pres">
      <dgm:prSet presAssocID="{E0D88A2F-B357-44B0-9DAE-E13ED1AA45E7}" presName="sibTrans" presStyleCnt="0"/>
      <dgm:spPr/>
    </dgm:pt>
    <dgm:pt modelId="{1FF30783-821B-425D-8527-27805BF8C2AE}" type="pres">
      <dgm:prSet presAssocID="{5B9D2AFC-45C5-462F-BCB7-CA216FD8986A}" presName="compNode" presStyleCnt="0"/>
      <dgm:spPr/>
    </dgm:pt>
    <dgm:pt modelId="{1CBF8E30-CCC1-482A-9B0D-0E0D830C2939}" type="pres">
      <dgm:prSet presAssocID="{5B9D2AFC-45C5-462F-BCB7-CA216FD8986A}" presName="bgRect" presStyleLbl="bgShp" presStyleIdx="2" presStyleCnt="3"/>
      <dgm:spPr/>
    </dgm:pt>
    <dgm:pt modelId="{780D3F7B-3823-48D0-83E7-1BE09DA2973A}" type="pres">
      <dgm:prSet presAssocID="{5B9D2AFC-45C5-462F-BCB7-CA216FD8986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N"/>
        </a:ext>
      </dgm:extLst>
    </dgm:pt>
    <dgm:pt modelId="{D4C69830-5E10-4B19-9734-DF10DF56F61A}" type="pres">
      <dgm:prSet presAssocID="{5B9D2AFC-45C5-462F-BCB7-CA216FD8986A}" presName="spaceRect" presStyleCnt="0"/>
      <dgm:spPr/>
    </dgm:pt>
    <dgm:pt modelId="{00EB8E26-7773-4944-8BF2-ED2AB60AB75E}" type="pres">
      <dgm:prSet presAssocID="{5B9D2AFC-45C5-462F-BCB7-CA216FD8986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ECE1B16-FC5D-4E17-8E7D-D9FE2EB966A3}" srcId="{4BD75224-6204-49E5-A560-2191A69A7239}" destId="{267EE011-7AC7-4877-937F-D94BE906743D}" srcOrd="1" destOrd="0" parTransId="{C8EE1E27-29BA-4D08-94A3-B46AC22D1A9B}" sibTransId="{E0D88A2F-B357-44B0-9DAE-E13ED1AA45E7}"/>
    <dgm:cxn modelId="{8B85C821-20AA-414E-BD05-FA2F8C4A3828}" type="presOf" srcId="{5B9D2AFC-45C5-462F-BCB7-CA216FD8986A}" destId="{00EB8E26-7773-4944-8BF2-ED2AB60AB75E}" srcOrd="0" destOrd="0" presId="urn:microsoft.com/office/officeart/2018/2/layout/IconVerticalSolidList"/>
    <dgm:cxn modelId="{7BD41428-DF78-4226-8A9C-8844316D8706}" srcId="{4BD75224-6204-49E5-A560-2191A69A7239}" destId="{5B9D2AFC-45C5-462F-BCB7-CA216FD8986A}" srcOrd="2" destOrd="0" parTransId="{82F5A9C2-298E-47ED-8AC4-D52250FACD46}" sibTransId="{304815F2-DDFA-4D3B-A49E-3E4AEA483B3B}"/>
    <dgm:cxn modelId="{401E773F-486D-4E2C-8612-94160AFEDC49}" type="presOf" srcId="{549EFF61-D21C-4D55-B223-4B3BC9453294}" destId="{CF6FDDF5-896E-4C71-9FE1-02052E3A70AE}" srcOrd="0" destOrd="0" presId="urn:microsoft.com/office/officeart/2018/2/layout/IconVerticalSolidList"/>
    <dgm:cxn modelId="{5FBC235D-AACB-4187-889E-E7BCA725111E}" type="presOf" srcId="{4BD75224-6204-49E5-A560-2191A69A7239}" destId="{4A843B81-5CCC-4E08-8F78-DB1FA2870FCC}" srcOrd="0" destOrd="0" presId="urn:microsoft.com/office/officeart/2018/2/layout/IconVerticalSolidList"/>
    <dgm:cxn modelId="{6743E8B8-7B1B-4F61-A8C7-4F41211B99BB}" srcId="{4BD75224-6204-49E5-A560-2191A69A7239}" destId="{549EFF61-D21C-4D55-B223-4B3BC9453294}" srcOrd="0" destOrd="0" parTransId="{80167259-2827-4C33-B621-25CA9FEFB094}" sibTransId="{FC16D44B-283D-4010-A5FE-126E55A3E876}"/>
    <dgm:cxn modelId="{EDE50BE9-124D-4F25-8FE3-82B292D5D38F}" type="presOf" srcId="{267EE011-7AC7-4877-937F-D94BE906743D}" destId="{C730409F-8314-4B68-9A01-245F9C7DAF30}" srcOrd="0" destOrd="0" presId="urn:microsoft.com/office/officeart/2018/2/layout/IconVerticalSolidList"/>
    <dgm:cxn modelId="{B3AE66AA-D892-4F6B-B894-FD92D7CE1C38}" type="presParOf" srcId="{4A843B81-5CCC-4E08-8F78-DB1FA2870FCC}" destId="{9B4E062B-3A8D-4C88-8BB5-22CFAEEC3DF1}" srcOrd="0" destOrd="0" presId="urn:microsoft.com/office/officeart/2018/2/layout/IconVerticalSolidList"/>
    <dgm:cxn modelId="{C17456ED-55AF-4249-865A-8F0110F6EC7D}" type="presParOf" srcId="{9B4E062B-3A8D-4C88-8BB5-22CFAEEC3DF1}" destId="{7F8A79AB-7C90-4682-8215-47DAAD78B7BA}" srcOrd="0" destOrd="0" presId="urn:microsoft.com/office/officeart/2018/2/layout/IconVerticalSolidList"/>
    <dgm:cxn modelId="{BB80E2FC-7E17-40FC-B6ED-A060C1B12FA6}" type="presParOf" srcId="{9B4E062B-3A8D-4C88-8BB5-22CFAEEC3DF1}" destId="{CDAB1A55-C7D0-4987-80D3-F8A2837020C9}" srcOrd="1" destOrd="0" presId="urn:microsoft.com/office/officeart/2018/2/layout/IconVerticalSolidList"/>
    <dgm:cxn modelId="{265D4E5D-457B-454C-A236-4FB116AFA916}" type="presParOf" srcId="{9B4E062B-3A8D-4C88-8BB5-22CFAEEC3DF1}" destId="{380C6367-074F-46C9-A93D-2CFFFDAAA7C4}" srcOrd="2" destOrd="0" presId="urn:microsoft.com/office/officeart/2018/2/layout/IconVerticalSolidList"/>
    <dgm:cxn modelId="{308C302F-0B0D-43C3-9DD2-8092EC3DFA75}" type="presParOf" srcId="{9B4E062B-3A8D-4C88-8BB5-22CFAEEC3DF1}" destId="{CF6FDDF5-896E-4C71-9FE1-02052E3A70AE}" srcOrd="3" destOrd="0" presId="urn:microsoft.com/office/officeart/2018/2/layout/IconVerticalSolidList"/>
    <dgm:cxn modelId="{BFA66264-2661-4159-A0DF-D0D8B6AC4A68}" type="presParOf" srcId="{4A843B81-5CCC-4E08-8F78-DB1FA2870FCC}" destId="{FBFFB84E-CBDA-4AF2-9057-4C6494CAE6C6}" srcOrd="1" destOrd="0" presId="urn:microsoft.com/office/officeart/2018/2/layout/IconVerticalSolidList"/>
    <dgm:cxn modelId="{EE625863-3BE3-4ECA-8B6C-11A02FD76EA7}" type="presParOf" srcId="{4A843B81-5CCC-4E08-8F78-DB1FA2870FCC}" destId="{90711637-8E69-4FC0-9F1C-2960AC47F30A}" srcOrd="2" destOrd="0" presId="urn:microsoft.com/office/officeart/2018/2/layout/IconVerticalSolidList"/>
    <dgm:cxn modelId="{47F20192-FD9B-49E3-8A35-0E173FBF0BD0}" type="presParOf" srcId="{90711637-8E69-4FC0-9F1C-2960AC47F30A}" destId="{15A47F7D-F320-4A27-B019-B2267DE51D31}" srcOrd="0" destOrd="0" presId="urn:microsoft.com/office/officeart/2018/2/layout/IconVerticalSolidList"/>
    <dgm:cxn modelId="{B0E27938-F570-452A-ACB6-920D6A685CC3}" type="presParOf" srcId="{90711637-8E69-4FC0-9F1C-2960AC47F30A}" destId="{5B61632B-FDDD-4B19-B4FF-CC6D05C9B61A}" srcOrd="1" destOrd="0" presId="urn:microsoft.com/office/officeart/2018/2/layout/IconVerticalSolidList"/>
    <dgm:cxn modelId="{4A0ADE9C-53B5-4D53-8812-56443FB31A7E}" type="presParOf" srcId="{90711637-8E69-4FC0-9F1C-2960AC47F30A}" destId="{EE33279A-3D01-45B6-B697-5DD6D172EB22}" srcOrd="2" destOrd="0" presId="urn:microsoft.com/office/officeart/2018/2/layout/IconVerticalSolidList"/>
    <dgm:cxn modelId="{E3F17442-8D4A-45D5-A535-3C38D29C7D0C}" type="presParOf" srcId="{90711637-8E69-4FC0-9F1C-2960AC47F30A}" destId="{C730409F-8314-4B68-9A01-245F9C7DAF30}" srcOrd="3" destOrd="0" presId="urn:microsoft.com/office/officeart/2018/2/layout/IconVerticalSolidList"/>
    <dgm:cxn modelId="{2A19712B-3467-4185-B4E7-C9249E6801C7}" type="presParOf" srcId="{4A843B81-5CCC-4E08-8F78-DB1FA2870FCC}" destId="{B7E00CA4-68E0-4B46-9FFC-C2A216FFE912}" srcOrd="3" destOrd="0" presId="urn:microsoft.com/office/officeart/2018/2/layout/IconVerticalSolidList"/>
    <dgm:cxn modelId="{A2349202-2DB6-48EB-B56E-A7883D1CDABC}" type="presParOf" srcId="{4A843B81-5CCC-4E08-8F78-DB1FA2870FCC}" destId="{1FF30783-821B-425D-8527-27805BF8C2AE}" srcOrd="4" destOrd="0" presId="urn:microsoft.com/office/officeart/2018/2/layout/IconVerticalSolidList"/>
    <dgm:cxn modelId="{17370D94-8B29-4F56-9268-6516F93A77D6}" type="presParOf" srcId="{1FF30783-821B-425D-8527-27805BF8C2AE}" destId="{1CBF8E30-CCC1-482A-9B0D-0E0D830C2939}" srcOrd="0" destOrd="0" presId="urn:microsoft.com/office/officeart/2018/2/layout/IconVerticalSolidList"/>
    <dgm:cxn modelId="{A4B5885A-E8B8-4525-A914-CE41C0877C00}" type="presParOf" srcId="{1FF30783-821B-425D-8527-27805BF8C2AE}" destId="{780D3F7B-3823-48D0-83E7-1BE09DA2973A}" srcOrd="1" destOrd="0" presId="urn:microsoft.com/office/officeart/2018/2/layout/IconVerticalSolidList"/>
    <dgm:cxn modelId="{EAB9D6BE-A7AE-44C4-9624-811F6018BFC5}" type="presParOf" srcId="{1FF30783-821B-425D-8527-27805BF8C2AE}" destId="{D4C69830-5E10-4B19-9734-DF10DF56F61A}" srcOrd="2" destOrd="0" presId="urn:microsoft.com/office/officeart/2018/2/layout/IconVerticalSolidList"/>
    <dgm:cxn modelId="{FC317A3B-C8E2-466C-80C0-1080D7CFDA5B}" type="presParOf" srcId="{1FF30783-821B-425D-8527-27805BF8C2AE}" destId="{00EB8E26-7773-4944-8BF2-ED2AB60AB7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A79AB-7C90-4682-8215-47DAAD78B7BA}">
      <dsp:nvSpPr>
        <dsp:cNvPr id="0" name=""/>
        <dsp:cNvSpPr/>
      </dsp:nvSpPr>
      <dsp:spPr>
        <a:xfrm>
          <a:off x="0" y="2745"/>
          <a:ext cx="6896100" cy="131219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B1A55-C7D0-4987-80D3-F8A2837020C9}">
      <dsp:nvSpPr>
        <dsp:cNvPr id="0" name=""/>
        <dsp:cNvSpPr/>
      </dsp:nvSpPr>
      <dsp:spPr>
        <a:xfrm>
          <a:off x="396939" y="297989"/>
          <a:ext cx="722413" cy="7217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6FDDF5-896E-4C71-9FE1-02052E3A70AE}">
      <dsp:nvSpPr>
        <dsp:cNvPr id="0" name=""/>
        <dsp:cNvSpPr/>
      </dsp:nvSpPr>
      <dsp:spPr>
        <a:xfrm>
          <a:off x="1516293" y="2745"/>
          <a:ext cx="5219149" cy="131347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010" tIns="139010" rIns="139010" bIns="1390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 los sistemas ocurre el proceso continuo de </a:t>
          </a:r>
          <a:r>
            <a:rPr lang="es-ES" sz="2000" b="1" kern="1200" dirty="0"/>
            <a:t>aparición impredecible y espontánea </a:t>
          </a:r>
          <a:r>
            <a:rPr lang="es-ES" sz="2000" kern="1200" dirty="0"/>
            <a:t>de comportamientos, estructuras o desempeños nuevos o diferentes. </a:t>
          </a:r>
          <a:endParaRPr lang="en-US" sz="2000" kern="1200" dirty="0"/>
        </a:p>
      </dsp:txBody>
      <dsp:txXfrm>
        <a:off x="1516293" y="2745"/>
        <a:ext cx="5219149" cy="1313479"/>
      </dsp:txXfrm>
    </dsp:sp>
    <dsp:sp modelId="{15A47F7D-F320-4A27-B019-B2267DE51D31}">
      <dsp:nvSpPr>
        <dsp:cNvPr id="0" name=""/>
        <dsp:cNvSpPr/>
      </dsp:nvSpPr>
      <dsp:spPr>
        <a:xfrm>
          <a:off x="0" y="1592747"/>
          <a:ext cx="6896100" cy="131219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1632B-FDDD-4B19-B4FF-CC6D05C9B61A}">
      <dsp:nvSpPr>
        <dsp:cNvPr id="0" name=""/>
        <dsp:cNvSpPr/>
      </dsp:nvSpPr>
      <dsp:spPr>
        <a:xfrm>
          <a:off x="396939" y="1887991"/>
          <a:ext cx="722413" cy="7217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30409F-8314-4B68-9A01-245F9C7DAF30}">
      <dsp:nvSpPr>
        <dsp:cNvPr id="0" name=""/>
        <dsp:cNvSpPr/>
      </dsp:nvSpPr>
      <dsp:spPr>
        <a:xfrm>
          <a:off x="1516293" y="1592747"/>
          <a:ext cx="5219149" cy="131347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010" tIns="139010" rIns="139010" bIns="1390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Los sistemas deben </a:t>
          </a:r>
          <a:r>
            <a:rPr lang="es-ES" sz="2000" b="1" kern="1200" dirty="0"/>
            <a:t>adaptarse y ajustarse </a:t>
          </a:r>
          <a:r>
            <a:rPr lang="es-ES" sz="2000" kern="1200" dirty="0"/>
            <a:t>eficazmente a las condiciones emergentes.</a:t>
          </a:r>
          <a:endParaRPr lang="en-US" sz="2000" kern="1200" dirty="0"/>
        </a:p>
      </dsp:txBody>
      <dsp:txXfrm>
        <a:off x="1516293" y="1592747"/>
        <a:ext cx="5219149" cy="1313479"/>
      </dsp:txXfrm>
    </dsp:sp>
    <dsp:sp modelId="{1CBF8E30-CCC1-482A-9B0D-0E0D830C2939}">
      <dsp:nvSpPr>
        <dsp:cNvPr id="0" name=""/>
        <dsp:cNvSpPr/>
      </dsp:nvSpPr>
      <dsp:spPr>
        <a:xfrm>
          <a:off x="0" y="3182749"/>
          <a:ext cx="6896100" cy="131219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D3F7B-3823-48D0-83E7-1BE09DA2973A}">
      <dsp:nvSpPr>
        <dsp:cNvPr id="0" name=""/>
        <dsp:cNvSpPr/>
      </dsp:nvSpPr>
      <dsp:spPr>
        <a:xfrm>
          <a:off x="396939" y="3477993"/>
          <a:ext cx="722413" cy="7217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EB8E26-7773-4944-8BF2-ED2AB60AB75E}">
      <dsp:nvSpPr>
        <dsp:cNvPr id="0" name=""/>
        <dsp:cNvSpPr/>
      </dsp:nvSpPr>
      <dsp:spPr>
        <a:xfrm>
          <a:off x="1516293" y="3182749"/>
          <a:ext cx="5219149" cy="131347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010" tIns="139010" rIns="139010" bIns="1390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 ocasiones, las </a:t>
          </a:r>
          <a:r>
            <a:rPr lang="es-ES" sz="2000" b="1" kern="1200" dirty="0"/>
            <a:t>actividades de ECD </a:t>
          </a:r>
          <a:r>
            <a:rPr lang="es-ES" sz="2000" kern="1200" dirty="0"/>
            <a:t>pueden ser </a:t>
          </a:r>
          <a:r>
            <a:rPr lang="es-ES" sz="2000" b="1" kern="1200" dirty="0"/>
            <a:t>emergentes</a:t>
          </a:r>
          <a:r>
            <a:rPr lang="es-ES" sz="2000" kern="1200" dirty="0"/>
            <a:t>, por lo que hay que entender si el sistema no se ajusta o las rechaza.</a:t>
          </a:r>
          <a:endParaRPr lang="en-US" sz="2000" kern="1200" dirty="0"/>
        </a:p>
      </dsp:txBody>
      <dsp:txXfrm>
        <a:off x="1516293" y="3182749"/>
        <a:ext cx="5219149" cy="1313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BE08FB-858F-7B8A-289B-AE20FC5BD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483A5-E869-F627-F5E6-5EEED7D98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6001-010B-42BC-9557-23CC9C2604E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0AB15-7B79-076E-EC55-2BD7E6042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B94B-3710-8DA4-286B-9478F8930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52C99-DB6C-4680-8419-346422F02C5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7:26:35.738"/>
    </inkml:context>
    <inkml:brush xml:id="br0">
      <inkml:brushProperty name="width" value="0.07056" units="cm"/>
      <inkml:brushProperty name="height" value="0.07056" units="cm"/>
      <inkml:brushProperty name="color" value="#0F4764"/>
    </inkml:brush>
  </inkml:definitions>
  <inkml:trace contextRef="#ctx0" brushRef="#br0">6664 2018 24575,'-296'26'0,"8"-1"0,225-25 0,39-2 0,1 1 0,-1 2 0,1 0 0,-1 1 0,1 1 0,0 1 0,-38 14 0,17-1 0,1-2 0,-3-1 0,-63 10 0,55-14 0,0 3 0,1 2 0,-1 3 0,-57 28 0,-118 47 0,22-8 0,-32 40 0,204-107 0,1-3 0,-1 1 0,-72 17 0,-41 18 0,47-13 0,-174 42 0,-49 17 0,219-60 0,46-17 0,-75 36 0,-91 72 0,155-86 0,38-26 0,-1-2 0,0 0 0,-65 15 0,58-18 0,1 2 0,-54 25 0,45-15 0,-153 86 0,152-81 0,0-2 0,-3-2 0,-55 16 0,-51 24 0,96-36 0,15-9 0,1 3 0,1 1 0,0 3 0,-76 59 0,76-46 0,13-13 0,2 1 0,1 2 0,2 1 0,-44 60 0,23-11 0,23-34 0,-3-1 0,-1 0 0,-52 56 0,31-50 0,28-30 0,0 1 0,1 2 0,2 0 0,0 0 0,1 2 0,-26 48 0,13 0 0,4 2 0,-26 106 0,44-151 0,0 0 0,-18 39 0,-7 18 0,22-45 0,10-32 0,0 0 0,-1 1 0,-1-2 0,1 1 0,-2 0 0,1-2 0,-1 2 0,0-1 0,-1-1 0,-12 14 0,-9 4 0,2 2 0,2 0 0,0 1 0,1 2 0,2 0 0,-18 38 0,-104 266 0,91-203 0,37-91 0,-2-1 0,-29 58 0,32-78 0,2 1 0,0 1 0,1 1 0,1 0 0,2-1 0,0 2 0,1-1 0,1 1 0,-2 45 0,-19 242 0,18-216 0,-5 542 0,16-394 0,-5-68 0,5 187 0,6-285 0,3 0 0,24 78 0,-12-57 0,-14-62 0,1-1 0,1 0 0,28 52 0,62 89 0,27 19 0,-113-175 0,2-1 0,-1 0 0,2-1 0,1-1 0,0-1 0,34 21 0,17 14 0,-5 0 0,107 87 0,-143-116 0,1-1 0,1-1 0,0-1 0,1-3 0,0 0 0,46 12 0,56 28 0,-86-30 0,-34-17 0,-1-1 0,1-1 0,0-1 0,29 9 0,177 49 0,-154-42 0,1-1 0,0-5 0,95 12 0,-97-23 0,242 23 0,-157-13 0,115 17 0,-151-20 0,2-3 0,153-10 0,-118-1 0,-47 2 0,246-7 0,-278 1 0,1-3 0,125-32 0,-167 32 0,315-100 0,-277 84 0,2 3 0,0 4 0,1 1 0,1 6 0,0 1 0,117 1 0,1985 13 0,-2114-1 0,95 16 0,-1 2 0,-115-19 0,1 4 0,-1 1 0,-1 2 0,61 21 0,-35-6 0,1-2 0,112 21 0,-6-14 0,298 91 0,-255-58 0,-19-7 0,-166-42 0,-1 0 0,0 2 0,-2 0 0,1 2 0,50 41 0,-47-36 0,1-1 0,67 30 0,81 22 0,-122-51 0,-30-11 0,12 7 0,1-3 0,0-1 0,0-3 0,70 11 0,-80-17 0,-1 1 0,0 2 0,42 16 0,47 11 0,-52-21 0,1 3 0,123 50 0,-159-54 0,0-1 0,0-2 0,1 0 0,0-2 0,1-2 0,0-2 0,60 1 0,-37-1 0,79 13 0,5 3 0,-31-7 0,177 46 0,-185-34 0,1-4 0,107 7 0,-70-24 0,-74-4 0,127 17 0,-102-2 0,135 2 0,94-18 0,-136-1 0,-23 1 0,201-26 0,-116-11 0,233-35 0,-442 70 0,-12 1 0,0-1 0,0-1 0,0-1 0,0-2 0,-1 1 0,0-3 0,37-17 0,191-95 0,-181 90 0,1 4 0,150-36 0,-79 26 0,113-31 0,-120 35 0,0-5 0,172-74 0,-247 81 0,38-15 0,-75 35 0,43-25 0,-46 22 0,48-18 0,-30 16 0,-1-1 0,69-42 0,-68 37 0,1 2 0,51-19 0,54-25 0,-102 40 0,-3-1 0,1-2 0,42-36 0,116-99 0,-41 38 0,32-31 0,-103 76 0,-43 40 0,43-46 0,-52 48 0,1 1 0,2 2 0,2 1 0,56-34 0,-64 44 0,-2-2 0,-1-2 0,-1 0 0,-1-2 0,44-59 0,-52 60 0,-2-1 0,0 1 0,-3-2 0,25-64 0,27-133 0,-47 146 0,49-123 0,-12 82 0,21-52 0,-67 147 0,-3 0 0,-1-1 0,0-1 0,3-46 0,-10-295 0,-3 167 0,3 139 0,3 1 0,12-75 0,8-14 0,-11 65 0,31-112 0,-30 147 0,-1-1 0,-4 0 0,4-57 0,-8-164 0,-5 267 0,1-721 0,-4 657 0,-16-93 0,-3-40 0,18 148 0,-3 0 0,-3 0 0,-24-77 0,-8-84 0,25 111 0,-40-169 0,44 150 0,11 90 0,-1-1 0,-11-45 0,-121-313 0,46 107 0,-2-4 0,39 150 0,-37-86 0,68 178 0,-4 1 0,-46-70 0,61 104 0,-58-86 0,-4 5 0,-101-102 0,17 40 0,-111-104 0,232 232 0,-1 2 0,-62-33 0,12 7 0,52 31 0,-1 2 0,-1 2 0,1 1 0,-3 1 0,0 3 0,0 1 0,0 2 0,-55-7 0,50 9 0,0-2 0,-63-23 0,-25-6 0,62 20 0,31 9 0,0 1 0,-46-4 0,60 9 0,0-2 0,0 0 0,0-2 0,1 0 0,-42-21 0,29 11 0,-39-9 0,17 12 0,-109-12 0,112 20 0,0-1 0,-74-23 0,64 9 0,-162-45 0,135 42 0,-164-66 0,252 89 0,-32-11 0,0 4 0,-2 0 0,-55-6 0,26 5 0,-441-61 0,443 60 0,-71-21 0,-60-9 0,11 27 0,116 11 0,0-3 0,-74-17 0,55 2 0,0 4 0,-170-12 0,-426 29 0,286 3 0,-1691-3 0,2029 3 0,-1 3 0,-115 24 0,142-20 0,-41 17 0,-14 4 0,-28 4 0,-145 67 0,-146 110 0,137-72 0,237-120 0,0 2 0,2 1 0,-50 44 0,-48 33 0,72-66 0,-1-3 0,-66 24 0,-5 2 0,35-21 0,75-30 0,2 1 0,0 0 0,0 1 0,1 1 0,-1 2 0,-24 17 0,-95 94 0,32-27 0,90-78 0,2-1 0,0 0 0,0 3 0,3-1 0,-1 0 0,1 2 0,-8 20 0,-35 57 0,47-86 0,-15 24 0,-2-2 0,0 0 0,-2-1 0,-60 56 0,58-66 0,0-1 0,-2-2 0,0 0 0,-2-2 0,1-2 0,-1 0 0,-1-3 0,-1 0 0,0-2 0,-1-2 0,0 0 0,0-3 0,-54 2 0,56-6-682,-47 8-1,33 1-6143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Como muchos de ustedes sabrán, el desarrollo de capacidades en evaluación es el proceso formal de establecer tanto el capital humano (habilidades y conocimientos) como las estructuras organizativas necesarias para realizar evaluaciones de alta calidad. 
Deval y Mideplan han desarrollado tres proyectos de ECD en América Latina, desde 2014, y siguen trabajando juntos en ello.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3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No todos los actores con los que procuramos trabajar necesariamente integran los SNE de los diferentes países. Por eso es fundamental tener un acercamiento previo </a:t>
            </a:r>
            <a:r>
              <a:rPr lang="es-CR" dirty="0" err="1"/>
              <a:t>cautelozo</a:t>
            </a:r>
            <a:r>
              <a:rPr lang="es-CR" dirty="0"/>
              <a:t> y de reconocimiento/entendimiento de esos límites y de los actores políticos que los definen.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A7664-7605-434E-89AF-569C01D2D335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0317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Por ejemplo la pandemia por coronavirus, o el cambio repentino de personal con el que se ha venido trabajando en un sistema (ej. Ecuador).</a:t>
            </a:r>
          </a:p>
          <a:p>
            <a:r>
              <a:rPr lang="es-CR" dirty="0"/>
              <a:t>Es importante tener apertura al cambio, a lo imprevisto y ser flexibles y adaptarse a estas particularidades del sistema, pero también entender que los mismos proyectos de ECD pueden desestabilizar el sistema, por lo que deben ser cautelosos y respetuosos del sistema mismo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A7664-7605-434E-89AF-569C01D2D335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4524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CFE6C-B394-4B01-9D13-A4A30D6A6CD7}" type="slidenum">
              <a:rPr lang="es-CR" smtClean="0"/>
              <a:t>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4442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DE9BC1-1E52-1045-B142-E6A7783C4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54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6C71-25C8-D528-9F71-38F7BF7E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2395-2598-D34F-050A-F462555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9E55-497F-4710-C5F6-814F637A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81C096-E7B0-4A60-AFAF-015DE2732146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49C3A86-DBFD-BC9B-BB6A-6ADE9191A1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7C473E-2A26-5893-39D9-2EEC866B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7238" y="5602952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686F9F9-2567-D669-6777-FD54B20110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29BF6E-A75C-0074-76FE-E28D397E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72" y="-18288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B168310-02C2-D379-4F51-0126C1376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B15DEB-DBB3-2E31-080D-008F2DBF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E87FA16-D47E-D0B9-F615-D0F2FED1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9CA6D0E-9FC7-6A7C-98CF-F771C114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296A9F-C1D0-E666-20E5-EA489605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22FDF-F5A2-C483-9623-EDCBBA102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9F392E7-9BC7-F5D5-8676-30FEA69C6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9171A5-A134-22F7-CFF7-4DC49B8F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A3C4A97-BDBE-298F-AD09-8F3403D6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4F7F03E-E246-489D-A746-D09353FC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E070F8-8478-B363-499B-8C5D3F8F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0F48F4-487C-CE15-D0A6-D72590685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2672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116E5EC-C9DB-EE41-9213-1DA731394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E26362D-FF2C-DE82-B5BF-68C7F4B699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9539715-47FE-4447-FD84-F1C5615A97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2DBC50B6-929A-5832-CC4D-4B21FA7E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7E1CBFA0-336A-4205-50BB-E96B25A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FE34E8C4-06B3-CB17-99B3-CEA641A7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B42AB2-C871-DA81-DAEA-8625ED2BD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EC1364-4021-F3F5-B7B1-88ED906C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CE2FAE-5BC5-1538-5BA8-7532C8B81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18BC7CF-448E-53CC-9CDF-793E3A22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F38B35-BF77-B88F-B389-DBA9A591F2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6DB9F42-28D4-EC88-7864-01D7DCF6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64C876E-69CB-CDEE-B719-23B53B8C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8770396-4911-2E9E-FF92-4E272C639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1872"/>
            <a:ext cx="12190476" cy="685714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0971A12-1313-4AC4-35B9-6E98E96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121A13-A444-97D7-E177-165B1A62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2E52820-09CF-432A-F001-8C5E05A0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E0FA4AF-F560-084D-C05D-D42F086476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847" y="-134710"/>
            <a:ext cx="3237397" cy="171885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EB8AA924-5DCD-E8B2-8616-740FB68247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787" y="52729"/>
            <a:ext cx="1313224" cy="125307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C72E24D-36AE-FA3B-0C14-2B5AFA384DA4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Forma&#10;&#10;Descripción generada automáticamente">
            <a:extLst>
              <a:ext uri="{FF2B5EF4-FFF2-40B4-BE49-F238E27FC236}">
                <a16:creationId xmlns:a16="http://schemas.microsoft.com/office/drawing/2014/main" id="{A1248A8D-FDBA-E76C-5F6C-980DF34F6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FE0D2B-4313-4652-B4FA-6E12A4BC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8C5C4F-8C2E-4F1D-A73A-2D40C76EA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111365-4948-4D74-BA71-9192426A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6E33-0785-4F8F-A848-5096D6AFE877}" type="datetimeFigureOut">
              <a:rPr lang="es-CR" smtClean="0"/>
              <a:t>21/10/2022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B6CF53-78F3-43DD-A6D8-DB328B6D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E7A568-F9EF-4BFE-B31B-5C7E00462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CCA-99EC-4C31-AF16-78D4AE619EE8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91219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9BE7EA6A-0EE9-155B-0682-F903637AC6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9993A6-E098-4924-88A5-71768EB7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093488-5052-426D-9F0D-07DB02CFE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8F704E-F7D8-49DB-A989-7DF278225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DBEA47-628A-4A88-AE71-ED70FFA7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6E33-0785-4F8F-A848-5096D6AFE877}" type="datetimeFigureOut">
              <a:rPr lang="es-CR" smtClean="0"/>
              <a:t>21/10/2022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961AC-7812-4EBB-B679-C782933E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80C074-A89E-414E-8A39-AD6DCA22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CCA-99EC-4C31-AF16-78D4AE619EE8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639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BE9CB2-577B-C044-403A-463732C82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4E7223-F52B-972A-A45B-A77FC6F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485259D-2F32-6112-0640-3B1D456D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D65C9F-E3E3-AEBA-2AF3-BA96956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8D86F0-8A99-2E4A-8B73-9446CBA6DB95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C1E03D6D-39C5-C16C-9ADE-835F825090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6897F6-C9BB-246D-7971-975C6B5031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F162C-307D-7560-89EC-47B30A7A3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E6BEDB-E6D1-04B5-846E-8E89EB9300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91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4DA420E-90C3-71CA-15B2-897ED441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950B74-3098-92AD-915B-74E3C8B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5DD7BCF-9CC2-9B90-0355-5D1A85A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546E3B-D822-A8E4-145F-E2B2F2F78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97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0CB11FD-6C43-E3C7-A027-B66E9DA7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184864-52C3-2D4D-E324-C5769443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B3E3DC9-1FC2-2659-318D-FB3AAC9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D2A081F-0F9B-2803-DE5C-9CEC67F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6D1BC84-9C53-3829-6C1D-F65E781D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39E24BF-7F41-8AB8-B1C8-C0C2F403E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AEE97D0-A561-8471-514C-B1E02B8D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B6ECFC-8B35-4E5F-2309-DD42995BC3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4FA5864-3182-B85B-2C46-C9524D07FB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0F327E8-5A26-B7BF-2E3B-4C231CB1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7A6C22C-2608-5811-9F30-7205C05F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90F79EE-F108-52BB-A691-A9FD2969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F1939CBE-BB3F-365E-79FA-1205BFC4A5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  <p:sldLayoutId id="2147483668" r:id="rId15"/>
    <p:sldLayoutId id="21474836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1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B2AE97-4674-0A64-EF7A-22155FA8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C6422C-24D6-EBE4-3B57-0A25C5D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415B4D-02A1-FDF3-E58E-F7646D1C839E}"/>
              </a:ext>
            </a:extLst>
          </p:cNvPr>
          <p:cNvSpPr txBox="1">
            <a:spLocks/>
          </p:cNvSpPr>
          <p:nvPr/>
        </p:nvSpPr>
        <p:spPr>
          <a:xfrm>
            <a:off x="3130062" y="1705708"/>
            <a:ext cx="6510397" cy="2135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2800" b="1" dirty="0">
                <a:solidFill>
                  <a:schemeClr val="accent1"/>
                </a:solidFill>
                <a:latin typeface="Tw Cen MT" panose="020B0602020104020603" pitchFamily="34" charset="0"/>
              </a:rPr>
              <a:t>De la teoría a la práctica: </a:t>
            </a:r>
          </a:p>
          <a:p>
            <a:r>
              <a:rPr lang="es-CR" sz="2800" b="1" dirty="0">
                <a:solidFill>
                  <a:schemeClr val="accent1"/>
                </a:solidFill>
                <a:latin typeface="Tw Cen MT" panose="020B0602020104020603" pitchFamily="34" charset="0"/>
              </a:rPr>
              <a:t>¿Cómo puede contribuir la teoría de sistemas al desarrollo sostenible de </a:t>
            </a:r>
            <a:r>
              <a:rPr lang="es-CR" sz="2800" b="1" dirty="0" err="1">
                <a:solidFill>
                  <a:schemeClr val="accent1"/>
                </a:solidFill>
                <a:latin typeface="Tw Cen MT" panose="020B0602020104020603" pitchFamily="34" charset="0"/>
              </a:rPr>
              <a:t>SNEs</a:t>
            </a:r>
            <a:r>
              <a:rPr lang="es-CR" sz="2800" b="1" dirty="0">
                <a:solidFill>
                  <a:schemeClr val="accent1"/>
                </a:solidFill>
                <a:latin typeface="Tw Cen MT" panose="020B0602020104020603" pitchFamily="34" charset="0"/>
              </a:rPr>
              <a:t>?</a:t>
            </a:r>
          </a:p>
          <a:p>
            <a:endParaRPr lang="es-CR" sz="1200" dirty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r>
              <a:rPr lang="es-CR" sz="2800" dirty="0">
                <a:solidFill>
                  <a:schemeClr val="accent1"/>
                </a:solidFill>
                <a:latin typeface="Tw Cen MT" panose="020B0602020104020603" pitchFamily="34" charset="0"/>
              </a:rPr>
              <a:t>Lecciones desde América Latina</a:t>
            </a:r>
            <a:endParaRPr lang="en-US" sz="280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75FE5C-0583-5B53-4FE5-77DA2E6DC081}"/>
              </a:ext>
            </a:extLst>
          </p:cNvPr>
          <p:cNvSpPr txBox="1">
            <a:spLocks/>
          </p:cNvSpPr>
          <p:nvPr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R" sz="2000" dirty="0">
                <a:solidFill>
                  <a:srgbClr val="009193"/>
                </a:solidFill>
              </a:rPr>
              <a:t>Nataly Salas, Focelac+/DEval</a:t>
            </a:r>
            <a:endParaRPr lang="en-US" sz="2000" dirty="0">
              <a:solidFill>
                <a:srgbClr val="009193"/>
              </a:solidFill>
            </a:endParaRP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BB3EE765-3E00-3A24-5B7F-A2001EF0ED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343" y="4749165"/>
            <a:ext cx="2097703" cy="8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9"/>
    </mc:Choice>
    <mc:Fallback xmlns="">
      <p:transition spd="slow" advTm="2065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DCA8E5B-271B-67B8-645B-24E9F333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FBC7521-C934-99BE-2C0B-3FB5F5AE78C8}"/>
              </a:ext>
            </a:extLst>
          </p:cNvPr>
          <p:cNvSpPr txBox="1">
            <a:spLocks/>
          </p:cNvSpPr>
          <p:nvPr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accent1"/>
                </a:solidFill>
                <a:latin typeface="Tw Cen MT" panose="020B0602020104020603" pitchFamily="34" charset="0"/>
              </a:rPr>
              <a:t>Muchas</a:t>
            </a:r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0"/>
              </a:rPr>
              <a:t> gracias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91BC3E6-B903-6FB4-66E4-629E686C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1756" y="419344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pPr algn="r"/>
            <a:r>
              <a:rPr lang="en-US" sz="2400" dirty="0"/>
              <a:t>nataly.salas@deval.org</a:t>
            </a:r>
          </a:p>
        </p:txBody>
      </p:sp>
    </p:spTree>
    <p:extLst>
      <p:ext uri="{BB962C8B-B14F-4D97-AF65-F5344CB8AC3E}">
        <p14:creationId xmlns:p14="http://schemas.microsoft.com/office/powerpoint/2010/main" val="32328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1"/>
    </mc:Choice>
    <mc:Fallback xmlns="">
      <p:transition spd="slow" advTm="1034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25F74-0FDF-14E2-8686-CF1DBFA7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6" y="148373"/>
            <a:ext cx="9038492" cy="1325563"/>
          </a:xfrm>
        </p:spPr>
        <p:txBody>
          <a:bodyPr/>
          <a:lstStyle/>
          <a:p>
            <a:r>
              <a:rPr lang="es-CR" dirty="0">
                <a:solidFill>
                  <a:srgbClr val="009193"/>
                </a:solidFill>
              </a:rPr>
              <a:t>Proyectos de desarrollo de capacidades en evaluación del DEval</a:t>
            </a:r>
          </a:p>
        </p:txBody>
      </p:sp>
      <p:sp>
        <p:nvSpPr>
          <p:cNvPr id="21" name="Marcador de contenido 17">
            <a:extLst>
              <a:ext uri="{FF2B5EF4-FFF2-40B4-BE49-F238E27FC236}">
                <a16:creationId xmlns:a16="http://schemas.microsoft.com/office/drawing/2014/main" id="{21D29BD9-FC8C-D953-6862-4535AF591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5" y="2019056"/>
            <a:ext cx="5181600" cy="346734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500" dirty="0">
                <a:solidFill>
                  <a:schemeClr val="bg1"/>
                </a:solidFill>
                <a:ea typeface="Yu Mincho" panose="02020400000000000000" pitchFamily="18" charset="-128"/>
              </a:rPr>
              <a:t>El desarrollo de capacidades en evaluación (ECD) es el proceso formal de establecer tanto el capital humano (habilidades y conocimientos) como las estructuras organizativas necesarias para realizar evaluaciones de alta calidad. 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bg1"/>
                </a:solidFill>
                <a:ea typeface="Yu Mincho" panose="02020400000000000000" pitchFamily="18" charset="-128"/>
              </a:rPr>
              <a:t>
</a:t>
            </a:r>
            <a:r>
              <a:rPr lang="en-US" sz="2000" dirty="0">
                <a:solidFill>
                  <a:schemeClr val="bg1"/>
                </a:solidFill>
                <a:effectLst/>
                <a:ea typeface="Yu Mincho" panose="02020400000000000000" pitchFamily="18" charset="-128"/>
              </a:rPr>
              <a:t>(Boyle and Lemaire, 1999; </a:t>
            </a:r>
            <a:r>
              <a:rPr lang="en-US" sz="2000" dirty="0" err="1">
                <a:solidFill>
                  <a:schemeClr val="bg1"/>
                </a:solidFill>
                <a:effectLst/>
                <a:ea typeface="Yu Mincho" panose="02020400000000000000" pitchFamily="18" charset="-128"/>
              </a:rPr>
              <a:t>Preskill</a:t>
            </a:r>
            <a:r>
              <a:rPr lang="en-US" sz="2000" dirty="0">
                <a:solidFill>
                  <a:schemeClr val="bg1"/>
                </a:solidFill>
                <a:effectLst/>
                <a:ea typeface="Yu Mincho" panose="02020400000000000000" pitchFamily="18" charset="-128"/>
              </a:rPr>
              <a:t> and Boyle, 2008)</a:t>
            </a:r>
            <a:endParaRPr lang="en-US" sz="2400" dirty="0">
              <a:solidFill>
                <a:schemeClr val="bg1"/>
              </a:solidFill>
              <a:effectLst/>
              <a:ea typeface="Yu Mincho" panose="02020400000000000000" pitchFamily="18" charset="-128"/>
            </a:endParaRP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EF23BDE4-12CA-E9F5-0D9A-ADE8BD7D46F1}"/>
              </a:ext>
            </a:extLst>
          </p:cNvPr>
          <p:cNvSpPr txBox="1">
            <a:spLocks/>
          </p:cNvSpPr>
          <p:nvPr/>
        </p:nvSpPr>
        <p:spPr>
          <a:xfrm>
            <a:off x="967150" y="1800344"/>
            <a:ext cx="4747847" cy="49092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500" dirty="0">
                <a:ea typeface="Yu Mincho" panose="02020400000000000000" pitchFamily="18" charset="-128"/>
              </a:rPr>
              <a:t>El DEval + Mideplan han desarrollado tres proyectos de ECD en América Latina desde el 2014 hasta la fecha</a:t>
            </a:r>
          </a:p>
          <a:p>
            <a:r>
              <a:rPr lang="es-ES" sz="2500" dirty="0">
                <a:ea typeface="Yu Mincho" panose="02020400000000000000" pitchFamily="18" charset="-128"/>
              </a:rPr>
              <a:t>En el 2021 teorizamos sobre el enfoque usado en estos proyectos:</a:t>
            </a:r>
          </a:p>
          <a:p>
            <a:pPr marL="0" indent="0">
              <a:buNone/>
            </a:pPr>
            <a:r>
              <a:rPr lang="en-US" sz="2200" i="1" dirty="0">
                <a:ea typeface="Yu Mincho" panose="02020400000000000000" pitchFamily="18" charset="-128"/>
              </a:rPr>
              <a:t>Klier et al (2022) Grounding Evaluation Capacity Development in Systems Theory</a:t>
            </a:r>
            <a:r>
              <a:rPr lang="es-ES" sz="2200" i="1" dirty="0">
                <a:ea typeface="Yu Mincho" panose="02020400000000000000" pitchFamily="18" charset="-128"/>
              </a:rPr>
              <a:t> / Fundamentación del desarrollo de capacidades en evaluación en la teoría de sistemas</a:t>
            </a:r>
            <a:endParaRPr lang="es-CR" sz="2500" dirty="0"/>
          </a:p>
        </p:txBody>
      </p:sp>
    </p:spTree>
    <p:extLst>
      <p:ext uri="{BB962C8B-B14F-4D97-AF65-F5344CB8AC3E}">
        <p14:creationId xmlns:p14="http://schemas.microsoft.com/office/powerpoint/2010/main" val="28606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79"/>
    </mc:Choice>
    <mc:Fallback xmlns="">
      <p:transition spd="slow" advTm="7237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33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4400" b="1" kern="1200" dirty="0">
                <a:solidFill>
                  <a:srgbClr val="009193"/>
                </a:solidFill>
                <a:latin typeface="+mj-lt"/>
                <a:ea typeface="+mj-ea"/>
                <a:cs typeface="+mj-cs"/>
              </a:rPr>
              <a:t>Marco de </a:t>
            </a:r>
            <a:r>
              <a:rPr lang="en-US" sz="4400" b="1" kern="1200" dirty="0" err="1">
                <a:solidFill>
                  <a:srgbClr val="009193"/>
                </a:solidFill>
                <a:latin typeface="+mj-lt"/>
                <a:ea typeface="+mj-ea"/>
                <a:cs typeface="+mj-cs"/>
              </a:rPr>
              <a:t>teoría</a:t>
            </a:r>
            <a:r>
              <a:rPr lang="en-US" sz="4400" b="1" kern="1200" dirty="0">
                <a:solidFill>
                  <a:srgbClr val="009193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400" b="1" kern="1200" dirty="0" err="1">
                <a:solidFill>
                  <a:srgbClr val="009193"/>
                </a:solidFill>
                <a:latin typeface="+mj-lt"/>
                <a:ea typeface="+mj-ea"/>
                <a:cs typeface="+mj-cs"/>
              </a:rPr>
              <a:t>sistemas</a:t>
            </a:r>
            <a:r>
              <a:rPr lang="en-US" sz="4400" b="1" kern="1200" dirty="0">
                <a:solidFill>
                  <a:srgbClr val="009193"/>
                </a:solidFill>
                <a:latin typeface="+mj-lt"/>
                <a:ea typeface="+mj-ea"/>
                <a:cs typeface="+mj-cs"/>
              </a:rPr>
              <a:t> para ECD</a:t>
            </a:r>
            <a:endParaRPr lang="en-US" sz="4400" u="sng" kern="1200" dirty="0">
              <a:solidFill>
                <a:srgbClr val="009193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C0742B-6FAB-4F71-A9CB-E140A40C8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62454" y="2620980"/>
            <a:ext cx="950976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A86B3BA-C763-F22A-B8CD-E751541B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304399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400" dirty="0" err="1"/>
              <a:t>Implementar</a:t>
            </a:r>
            <a:r>
              <a:rPr lang="en-US" sz="2400" dirty="0"/>
              <a:t> un </a:t>
            </a:r>
            <a:r>
              <a:rPr lang="en-US" sz="2400" dirty="0" err="1"/>
              <a:t>proyecto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un </a:t>
            </a:r>
            <a:r>
              <a:rPr lang="en-US" sz="2400" dirty="0" err="1"/>
              <a:t>marco</a:t>
            </a:r>
            <a:r>
              <a:rPr lang="en-US" sz="2400" dirty="0"/>
              <a:t> de </a:t>
            </a:r>
            <a:r>
              <a:rPr lang="en-US" sz="2400" dirty="0" err="1"/>
              <a:t>teoría</a:t>
            </a:r>
            <a:r>
              <a:rPr lang="en-US" sz="2400" dirty="0"/>
              <a:t> de </a:t>
            </a: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significa</a:t>
            </a:r>
            <a:r>
              <a:rPr lang="en-US" sz="2400" dirty="0"/>
              <a:t> que el </a:t>
            </a:r>
            <a:r>
              <a:rPr lang="en-US" sz="2400" b="1" dirty="0" err="1"/>
              <a:t>diseño</a:t>
            </a:r>
            <a:r>
              <a:rPr lang="en-US" sz="2400" dirty="0"/>
              <a:t>, la </a:t>
            </a:r>
            <a:r>
              <a:rPr lang="en-US" sz="2400" b="1" dirty="0" err="1"/>
              <a:t>planificación</a:t>
            </a:r>
            <a:r>
              <a:rPr lang="en-US" sz="2400" dirty="0"/>
              <a:t>, la </a:t>
            </a:r>
            <a:r>
              <a:rPr lang="en-US" sz="2400" b="1" dirty="0" err="1"/>
              <a:t>ejecución</a:t>
            </a:r>
            <a:r>
              <a:rPr lang="en-US" sz="2400" dirty="0"/>
              <a:t> y la </a:t>
            </a:r>
            <a:r>
              <a:rPr lang="en-US" sz="2400" b="1" dirty="0" err="1"/>
              <a:t>evaluación</a:t>
            </a:r>
            <a:r>
              <a:rPr lang="en-US" sz="2400" dirty="0"/>
              <a:t> del </a:t>
            </a:r>
            <a:r>
              <a:rPr lang="en-US" sz="2400" dirty="0" err="1"/>
              <a:t>proyecto</a:t>
            </a:r>
            <a:r>
              <a:rPr lang="en-US" sz="2400" dirty="0"/>
              <a:t> se </a:t>
            </a:r>
            <a:r>
              <a:rPr lang="en-US" sz="2400" dirty="0" err="1"/>
              <a:t>harán</a:t>
            </a:r>
            <a:r>
              <a:rPr lang="en-US" sz="2400" dirty="0"/>
              <a:t> </a:t>
            </a:r>
            <a:r>
              <a:rPr lang="en-US" sz="2400" dirty="0" err="1"/>
              <a:t>considerando</a:t>
            </a:r>
            <a:r>
              <a:rPr lang="en-US" sz="2400" dirty="0"/>
              <a:t> los </a:t>
            </a:r>
            <a:r>
              <a:rPr lang="en-US" sz="2400" dirty="0" err="1"/>
              <a:t>principios</a:t>
            </a:r>
            <a:r>
              <a:rPr lang="en-US" sz="2400" dirty="0"/>
              <a:t> </a:t>
            </a:r>
            <a:r>
              <a:rPr lang="en-US" sz="2400" dirty="0" err="1"/>
              <a:t>teóricos</a:t>
            </a:r>
            <a:r>
              <a:rPr lang="en-US" sz="2400" dirty="0"/>
              <a:t> de la </a:t>
            </a:r>
            <a:r>
              <a:rPr lang="en-US" sz="2400" dirty="0" err="1"/>
              <a:t>teoría</a:t>
            </a:r>
            <a:r>
              <a:rPr lang="en-US" sz="2400" dirty="0"/>
              <a:t> de </a:t>
            </a:r>
            <a:r>
              <a:rPr lang="en-US" sz="2400" dirty="0" err="1"/>
              <a:t>sistemas</a:t>
            </a:r>
            <a:r>
              <a:rPr lang="en-US" sz="2400" dirty="0"/>
              <a:t>.</a:t>
            </a:r>
          </a:p>
          <a:p>
            <a:pPr lvl="1">
              <a:spcBef>
                <a:spcPts val="1000"/>
              </a:spcBef>
            </a:pPr>
            <a:r>
              <a:rPr lang="en-US" b="1" dirty="0"/>
              <a:t>Sistema</a:t>
            </a:r>
            <a:r>
              <a:rPr lang="en-US" dirty="0"/>
              <a:t>: </a:t>
            </a:r>
            <a:r>
              <a:rPr lang="en-US" dirty="0">
                <a:sym typeface="Candara"/>
              </a:rPr>
              <a:t>"</a:t>
            </a:r>
            <a:r>
              <a:rPr lang="en-US" dirty="0" err="1"/>
              <a:t>unidad</a:t>
            </a:r>
            <a:r>
              <a:rPr lang="en-US" dirty="0"/>
              <a:t> </a:t>
            </a:r>
            <a:r>
              <a:rPr lang="en-US" b="1" dirty="0" err="1"/>
              <a:t>funcional</a:t>
            </a:r>
            <a:r>
              <a:rPr lang="en-US" dirty="0"/>
              <a:t> </a:t>
            </a:r>
            <a:r>
              <a:rPr lang="en-US" b="1" dirty="0" err="1"/>
              <a:t>autoorganizada</a:t>
            </a:r>
            <a:r>
              <a:rPr lang="en-US" dirty="0"/>
              <a:t> que se </a:t>
            </a:r>
            <a:r>
              <a:rPr lang="en-US" dirty="0" err="1"/>
              <a:t>diferencia</a:t>
            </a:r>
            <a:r>
              <a:rPr lang="en-US" dirty="0"/>
              <a:t> de sus </a:t>
            </a:r>
            <a:r>
              <a:rPr lang="en-US" dirty="0" err="1"/>
              <a:t>entornos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b="1" dirty="0" err="1"/>
              <a:t>composición</a:t>
            </a:r>
            <a:r>
              <a:rPr lang="en-US" b="1" dirty="0"/>
              <a:t> </a:t>
            </a:r>
            <a:r>
              <a:rPr lang="en-US" b="1" dirty="0" err="1"/>
              <a:t>única</a:t>
            </a:r>
            <a:r>
              <a:rPr lang="en-US" b="1" dirty="0"/>
              <a:t> de </a:t>
            </a:r>
            <a:r>
              <a:rPr lang="en-US" b="1" dirty="0" err="1"/>
              <a:t>interacciones</a:t>
            </a:r>
            <a:r>
              <a:rPr lang="en-US" b="1" dirty="0"/>
              <a:t> y </a:t>
            </a:r>
            <a:r>
              <a:rPr lang="en-US" b="1" dirty="0" err="1"/>
              <a:t>relaciones</a:t>
            </a:r>
            <a:r>
              <a:rPr lang="en-US" dirty="0"/>
              <a:t>.” 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ym typeface="Candara"/>
              </a:rPr>
              <a:t>Es </a:t>
            </a:r>
            <a:r>
              <a:rPr lang="en-US" b="1" dirty="0" err="1">
                <a:sym typeface="Candara"/>
              </a:rPr>
              <a:t>más</a:t>
            </a:r>
            <a:r>
              <a:rPr lang="en-US" b="1" dirty="0">
                <a:sym typeface="Candara"/>
              </a:rPr>
              <a:t> que la </a:t>
            </a:r>
            <a:r>
              <a:rPr lang="en-US" b="1" dirty="0" err="1">
                <a:sym typeface="Candara"/>
              </a:rPr>
              <a:t>suma</a:t>
            </a:r>
            <a:r>
              <a:rPr lang="en-US" b="1" dirty="0">
                <a:sym typeface="Candara"/>
              </a:rPr>
              <a:t> de sus </a:t>
            </a:r>
            <a:r>
              <a:rPr lang="en-US" b="1" dirty="0" err="1">
                <a:sym typeface="Candara"/>
              </a:rPr>
              <a:t>partes</a:t>
            </a:r>
            <a:r>
              <a:rPr lang="en-US" dirty="0">
                <a:sym typeface="Candara"/>
              </a:rPr>
              <a:t>, </a:t>
            </a:r>
            <a:r>
              <a:rPr lang="en-US" dirty="0" err="1">
                <a:sym typeface="Candara"/>
              </a:rPr>
              <a:t>p</a:t>
            </a:r>
            <a:r>
              <a:rPr lang="en-US" dirty="0" err="1"/>
              <a:t>or</a:t>
            </a:r>
            <a:r>
              <a:rPr lang="en-US" dirty="0"/>
              <a:t> lo que produce </a:t>
            </a:r>
            <a:r>
              <a:rPr lang="en-US" dirty="0" err="1"/>
              <a:t>comportamientos</a:t>
            </a:r>
            <a:r>
              <a:rPr lang="en-US" dirty="0"/>
              <a:t> que no son </a:t>
            </a:r>
            <a:r>
              <a:rPr lang="en-US" dirty="0" err="1"/>
              <a:t>directamente</a:t>
            </a:r>
            <a:r>
              <a:rPr lang="en-US" dirty="0"/>
              <a:t> </a:t>
            </a:r>
            <a:r>
              <a:rPr lang="en-US" dirty="0" err="1"/>
              <a:t>atribuibles</a:t>
            </a:r>
            <a:r>
              <a:rPr lang="en-US" dirty="0"/>
              <a:t> a los </a:t>
            </a:r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err="1"/>
              <a:t>individuales</a:t>
            </a:r>
            <a:r>
              <a:rPr lang="en-US" dirty="0"/>
              <a:t> que lo </a:t>
            </a:r>
            <a:r>
              <a:rPr lang="en-US" dirty="0" err="1"/>
              <a:t>componen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que </a:t>
            </a:r>
            <a:r>
              <a:rPr lang="en-US" dirty="0" err="1"/>
              <a:t>emergen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n-US" b="1" dirty="0" err="1"/>
              <a:t>interacciones</a:t>
            </a:r>
            <a:r>
              <a:rPr lang="en-US" dirty="0"/>
              <a:t> entre </a:t>
            </a:r>
            <a:r>
              <a:rPr lang="en-US" dirty="0" err="1"/>
              <a:t>esos</a:t>
            </a:r>
            <a:r>
              <a:rPr lang="en-US" dirty="0"/>
              <a:t> </a:t>
            </a:r>
            <a:r>
              <a:rPr lang="en-US" dirty="0" err="1"/>
              <a:t>elementos</a:t>
            </a:r>
            <a:r>
              <a:rPr lang="en-US" dirty="0"/>
              <a:t>.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6386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5047">
        <p159:morph option="byObject"/>
      </p:transition>
    </mc:Choice>
    <mc:Fallback xmlns="">
      <p:transition spd="slow" advTm="8504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6BAF445A-5D76-BF77-74FB-9AFE5CE0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0" y="930803"/>
            <a:ext cx="3505495" cy="1622321"/>
          </a:xfrm>
          <a:solidFill>
            <a:srgbClr val="D4D8D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 err="1">
                <a:solidFill>
                  <a:srgbClr val="009193"/>
                </a:solidFill>
                <a:latin typeface="+mj-lt"/>
                <a:ea typeface="+mj-ea"/>
                <a:cs typeface="+mj-cs"/>
              </a:rPr>
              <a:t>Sistemas</a:t>
            </a:r>
            <a:r>
              <a:rPr lang="en-US" sz="3700" b="1" kern="1200" dirty="0">
                <a:solidFill>
                  <a:srgbClr val="00919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009193"/>
                </a:solidFill>
                <a:latin typeface="+mj-lt"/>
                <a:ea typeface="+mj-ea"/>
                <a:cs typeface="+mj-cs"/>
              </a:rPr>
              <a:t>Nacionales</a:t>
            </a:r>
            <a:r>
              <a:rPr lang="en-US" sz="3700" b="1" kern="1200" dirty="0">
                <a:solidFill>
                  <a:srgbClr val="009193"/>
                </a:solidFill>
                <a:latin typeface="+mj-lt"/>
                <a:ea typeface="+mj-ea"/>
                <a:cs typeface="+mj-cs"/>
              </a:rPr>
              <a:t> de Evaluación (SNE)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7201AE-4968-E8EF-F857-3B5EA8671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7910" y="2864211"/>
            <a:ext cx="3707532" cy="33645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Un</a:t>
            </a:r>
            <a:r>
              <a:rPr lang="en-US" sz="2200" b="1" dirty="0"/>
              <a:t> Sistema Nacional de Evaluación</a:t>
            </a:r>
            <a:r>
              <a:rPr lang="en-US" sz="2200" dirty="0"/>
              <a:t> </a:t>
            </a:r>
            <a:r>
              <a:rPr lang="en-US" sz="2200" dirty="0" err="1"/>
              <a:t>está</a:t>
            </a:r>
            <a:r>
              <a:rPr lang="en-US" sz="2200" dirty="0"/>
              <a:t> </a:t>
            </a:r>
            <a:r>
              <a:rPr lang="en-US" sz="2200" dirty="0" err="1"/>
              <a:t>compuesto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b="1" dirty="0" err="1"/>
              <a:t>todos</a:t>
            </a:r>
            <a:r>
              <a:rPr lang="en-US" sz="2200" b="1" dirty="0"/>
              <a:t> los </a:t>
            </a:r>
            <a:r>
              <a:rPr lang="en-US" sz="2200" b="1" dirty="0" err="1"/>
              <a:t>actores</a:t>
            </a:r>
            <a:r>
              <a:rPr lang="en-US" sz="2200" b="1" dirty="0"/>
              <a:t>, </a:t>
            </a:r>
            <a:r>
              <a:rPr lang="en-US" sz="2200" b="1" dirty="0" err="1"/>
              <a:t>procesos</a:t>
            </a:r>
            <a:r>
              <a:rPr lang="en-US" sz="2200" b="1" dirty="0"/>
              <a:t> y </a:t>
            </a:r>
            <a:r>
              <a:rPr lang="en-US" sz="2200" b="1" dirty="0" err="1"/>
              <a:t>estructuras</a:t>
            </a:r>
            <a:r>
              <a:rPr lang="en-US" sz="2200" dirty="0"/>
              <a:t> </a:t>
            </a:r>
            <a:r>
              <a:rPr lang="en-US" sz="2200" dirty="0" err="1"/>
              <a:t>vinculadas</a:t>
            </a:r>
            <a:r>
              <a:rPr lang="en-US" sz="2200" dirty="0"/>
              <a:t> a la </a:t>
            </a:r>
            <a:r>
              <a:rPr lang="en-US" sz="2200" dirty="0" err="1"/>
              <a:t>evaluación</a:t>
            </a:r>
            <a:r>
              <a:rPr lang="en-US" sz="2200" dirty="0"/>
              <a:t> y sus </a:t>
            </a:r>
            <a:r>
              <a:rPr lang="en-US" sz="2200" b="1" dirty="0" err="1"/>
              <a:t>interacciones</a:t>
            </a:r>
            <a:r>
              <a:rPr lang="en-US" sz="2200" b="1" dirty="0"/>
              <a:t>, </a:t>
            </a:r>
            <a:r>
              <a:rPr lang="en-US" sz="2200" dirty="0"/>
              <a:t>que </a:t>
            </a:r>
            <a:r>
              <a:rPr lang="en-US" sz="2200" dirty="0" err="1"/>
              <a:t>permiten</a:t>
            </a:r>
            <a:r>
              <a:rPr lang="en-US" sz="2200" dirty="0"/>
              <a:t> la </a:t>
            </a:r>
            <a:r>
              <a:rPr lang="en-US" sz="2200" dirty="0" err="1"/>
              <a:t>planificación</a:t>
            </a:r>
            <a:r>
              <a:rPr lang="en-US" sz="2200" dirty="0"/>
              <a:t>, </a:t>
            </a:r>
            <a:r>
              <a:rPr lang="en-US" sz="2200" dirty="0" err="1"/>
              <a:t>implementación</a:t>
            </a:r>
            <a:r>
              <a:rPr lang="en-US" sz="2200" dirty="0"/>
              <a:t> y </a:t>
            </a:r>
            <a:r>
              <a:rPr lang="en-US" sz="2200" dirty="0" err="1"/>
              <a:t>uso</a:t>
            </a:r>
            <a:r>
              <a:rPr lang="en-US" sz="2200" dirty="0"/>
              <a:t> de </a:t>
            </a:r>
            <a:r>
              <a:rPr lang="en-US" sz="2200" dirty="0" err="1"/>
              <a:t>evaluaciones</a:t>
            </a:r>
            <a:r>
              <a:rPr lang="en-US" sz="2200" dirty="0"/>
              <a:t> en un </a:t>
            </a:r>
            <a:r>
              <a:rPr lang="en-US" sz="2200" dirty="0" err="1"/>
              <a:t>país</a:t>
            </a:r>
            <a:r>
              <a:rPr lang="en-US" sz="2200" dirty="0"/>
              <a:t>, para </a:t>
            </a:r>
            <a:r>
              <a:rPr lang="en-US" sz="2200" dirty="0" err="1"/>
              <a:t>evaluar</a:t>
            </a:r>
            <a:r>
              <a:rPr lang="en-US" sz="2200" dirty="0"/>
              <a:t> sus </a:t>
            </a:r>
            <a:r>
              <a:rPr lang="en-US" sz="2200" dirty="0" err="1"/>
              <a:t>políticas</a:t>
            </a:r>
            <a:r>
              <a:rPr lang="en-US" sz="2200" dirty="0"/>
              <a:t> </a:t>
            </a:r>
            <a:r>
              <a:rPr lang="en-US" sz="2200" dirty="0" err="1"/>
              <a:t>públicas</a:t>
            </a:r>
            <a:r>
              <a:rPr lang="en-US" sz="2200" dirty="0"/>
              <a:t>.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15" descr="Diagrama&#10;&#10;Descripción generada automáticamente">
            <a:extLst>
              <a:ext uri="{FF2B5EF4-FFF2-40B4-BE49-F238E27FC236}">
                <a16:creationId xmlns:a16="http://schemas.microsoft.com/office/drawing/2014/main" id="{58EEB9AE-819B-CB24-459C-DE7AD0529C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05862" y="1741964"/>
            <a:ext cx="6019331" cy="33708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440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83"/>
    </mc:Choice>
    <mc:Fallback xmlns="">
      <p:transition spd="slow" advTm="797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3D68DD3-F719-EB73-FCD3-4D39900DBAF1}"/>
              </a:ext>
            </a:extLst>
          </p:cNvPr>
          <p:cNvSpPr txBox="1">
            <a:spLocks/>
          </p:cNvSpPr>
          <p:nvPr/>
        </p:nvSpPr>
        <p:spPr>
          <a:xfrm>
            <a:off x="191750" y="233502"/>
            <a:ext cx="3505495" cy="1064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dirty="0" err="1">
                <a:solidFill>
                  <a:srgbClr val="009193"/>
                </a:solidFill>
                <a:latin typeface="+mj-lt"/>
                <a:ea typeface="+mj-ea"/>
                <a:cs typeface="+mj-cs"/>
              </a:rPr>
              <a:t>Niveles</a:t>
            </a:r>
            <a:endParaRPr lang="en-US" kern="1200" dirty="0">
              <a:solidFill>
                <a:srgbClr val="00919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3C0192D-A196-53DD-F4FC-CC394C676AC7}"/>
              </a:ext>
            </a:extLst>
          </p:cNvPr>
          <p:cNvSpPr txBox="1">
            <a:spLocks/>
          </p:cNvSpPr>
          <p:nvPr/>
        </p:nvSpPr>
        <p:spPr>
          <a:xfrm>
            <a:off x="191750" y="1235439"/>
            <a:ext cx="4305393" cy="4727427"/>
          </a:xfrm>
          <a:prstGeom prst="rect">
            <a:avLst/>
          </a:prstGeom>
          <a:solidFill>
            <a:srgbClr val="D4D8D8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Los </a:t>
            </a:r>
            <a:r>
              <a:rPr lang="en-US" sz="2200" dirty="0" err="1"/>
              <a:t>sistemas</a:t>
            </a:r>
            <a:r>
              <a:rPr lang="en-US" sz="2200" dirty="0"/>
              <a:t> </a:t>
            </a:r>
            <a:r>
              <a:rPr lang="en-US" sz="2200" dirty="0" err="1"/>
              <a:t>están</a:t>
            </a:r>
            <a:r>
              <a:rPr lang="en-US" sz="2200" dirty="0"/>
              <a:t> </a:t>
            </a:r>
            <a:r>
              <a:rPr lang="en-US" sz="2200" dirty="0" err="1"/>
              <a:t>compuestos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b="1" dirty="0" err="1"/>
              <a:t>niveles</a:t>
            </a:r>
            <a:r>
              <a:rPr lang="en-US" sz="2200" dirty="0"/>
              <a:t> o </a:t>
            </a:r>
            <a:r>
              <a:rPr lang="en-US" sz="2200" dirty="0" err="1"/>
              <a:t>capas</a:t>
            </a:r>
            <a:r>
              <a:rPr lang="en-US" sz="2200" dirty="0"/>
              <a:t>, y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b="1" dirty="0" err="1"/>
              <a:t>subsistemas</a:t>
            </a:r>
            <a:r>
              <a:rPr lang="en-US" sz="2200" dirty="0"/>
              <a:t>.</a:t>
            </a:r>
          </a:p>
          <a:p>
            <a:r>
              <a:rPr lang="en-US" sz="2200" dirty="0"/>
              <a:t>Para </a:t>
            </a:r>
            <a:r>
              <a:rPr lang="en-US" sz="2200" dirty="0" err="1"/>
              <a:t>identificar</a:t>
            </a:r>
            <a:r>
              <a:rPr lang="en-US" sz="2200" dirty="0"/>
              <a:t> </a:t>
            </a:r>
            <a:r>
              <a:rPr lang="en-US" sz="2200" dirty="0" err="1"/>
              <a:t>donde</a:t>
            </a:r>
            <a:r>
              <a:rPr lang="en-US" sz="2200" dirty="0"/>
              <a:t> es </a:t>
            </a:r>
            <a:r>
              <a:rPr lang="en-US" sz="2200" dirty="0" err="1"/>
              <a:t>más</a:t>
            </a:r>
            <a:r>
              <a:rPr lang="en-US" sz="2200" dirty="0"/>
              <a:t> </a:t>
            </a:r>
            <a:r>
              <a:rPr lang="en-US" sz="2200" dirty="0" err="1"/>
              <a:t>relevante</a:t>
            </a:r>
            <a:r>
              <a:rPr lang="en-US" sz="2200" dirty="0"/>
              <a:t> el </a:t>
            </a:r>
            <a:r>
              <a:rPr lang="en-US" sz="2200" dirty="0" err="1"/>
              <a:t>trabajo</a:t>
            </a:r>
            <a:r>
              <a:rPr lang="en-US" sz="2200" dirty="0"/>
              <a:t> de un </a:t>
            </a:r>
            <a:r>
              <a:rPr lang="en-US" sz="2200" dirty="0" err="1"/>
              <a:t>proyecto</a:t>
            </a:r>
            <a:r>
              <a:rPr lang="en-US" sz="2200" dirty="0"/>
              <a:t> de ECD y </a:t>
            </a:r>
            <a:r>
              <a:rPr lang="en-US" sz="2200" dirty="0" err="1"/>
              <a:t>cómo</a:t>
            </a:r>
            <a:r>
              <a:rPr lang="en-US" sz="2200" dirty="0"/>
              <a:t> </a:t>
            </a:r>
            <a:r>
              <a:rPr lang="en-US" sz="2200" dirty="0" err="1"/>
              <a:t>generar</a:t>
            </a:r>
            <a:r>
              <a:rPr lang="en-US" sz="2200" dirty="0"/>
              <a:t> </a:t>
            </a:r>
            <a:r>
              <a:rPr lang="en-US" sz="2200" dirty="0" err="1"/>
              <a:t>mejores</a:t>
            </a:r>
            <a:r>
              <a:rPr lang="en-US" sz="2200" dirty="0"/>
              <a:t> </a:t>
            </a:r>
            <a:r>
              <a:rPr lang="en-US" sz="2200" dirty="0" err="1"/>
              <a:t>resultados</a:t>
            </a:r>
            <a:r>
              <a:rPr lang="en-US" sz="2200" dirty="0"/>
              <a:t>, es </a:t>
            </a:r>
            <a:r>
              <a:rPr lang="en-US" sz="2200" dirty="0" err="1"/>
              <a:t>esencial</a:t>
            </a:r>
            <a:r>
              <a:rPr lang="en-US" sz="2200" dirty="0"/>
              <a:t> </a:t>
            </a:r>
            <a:r>
              <a:rPr lang="en-US" sz="2200" b="1" dirty="0" err="1"/>
              <a:t>analizar</a:t>
            </a:r>
            <a:r>
              <a:rPr lang="en-US" sz="2200" b="1" dirty="0"/>
              <a:t> </a:t>
            </a:r>
            <a:r>
              <a:rPr lang="en-US" sz="2200" b="1" dirty="0" err="1"/>
              <a:t>estratégicamente</a:t>
            </a:r>
            <a:r>
              <a:rPr lang="en-US" sz="2200" b="1" dirty="0"/>
              <a:t> </a:t>
            </a:r>
            <a:r>
              <a:rPr lang="en-US" sz="2200" dirty="0" err="1"/>
              <a:t>todas</a:t>
            </a:r>
            <a:r>
              <a:rPr lang="en-US" sz="2200" dirty="0"/>
              <a:t> los </a:t>
            </a:r>
            <a:r>
              <a:rPr lang="en-US" sz="2200" dirty="0" err="1"/>
              <a:t>niveles</a:t>
            </a:r>
            <a:r>
              <a:rPr lang="en-US" sz="2200" dirty="0"/>
              <a:t> y </a:t>
            </a:r>
            <a:r>
              <a:rPr lang="en-US" sz="2200" dirty="0" err="1"/>
              <a:t>subsistemas</a:t>
            </a:r>
            <a:r>
              <a:rPr lang="en-US" sz="2200" dirty="0"/>
              <a:t> del SNE. </a:t>
            </a:r>
          </a:p>
          <a:p>
            <a:r>
              <a:rPr lang="en-US" sz="2200" dirty="0"/>
              <a:t>Es </a:t>
            </a:r>
            <a:r>
              <a:rPr lang="en-US" sz="2200" dirty="0" err="1"/>
              <a:t>particularmente</a:t>
            </a:r>
            <a:r>
              <a:rPr lang="en-US" sz="2200" dirty="0"/>
              <a:t> </a:t>
            </a:r>
            <a:r>
              <a:rPr lang="en-US" sz="2200" dirty="0" err="1"/>
              <a:t>útil</a:t>
            </a:r>
            <a:r>
              <a:rPr lang="en-US" sz="2200" dirty="0"/>
              <a:t> </a:t>
            </a:r>
            <a:r>
              <a:rPr lang="en-US" sz="2200" dirty="0" err="1"/>
              <a:t>centrarse</a:t>
            </a:r>
            <a:r>
              <a:rPr lang="en-US" sz="2200" dirty="0"/>
              <a:t> en </a:t>
            </a:r>
            <a:r>
              <a:rPr lang="en-US" sz="2200" b="1" dirty="0"/>
              <a:t>el</a:t>
            </a:r>
            <a:r>
              <a:rPr lang="en-US" sz="2200" dirty="0"/>
              <a:t> </a:t>
            </a:r>
            <a:r>
              <a:rPr lang="en-US" sz="2200" b="1" dirty="0" err="1"/>
              <a:t>flujo</a:t>
            </a:r>
            <a:r>
              <a:rPr lang="en-US" sz="2200" b="1" dirty="0"/>
              <a:t> de </a:t>
            </a:r>
            <a:r>
              <a:rPr lang="en-US" sz="2200" b="1" dirty="0" err="1"/>
              <a:t>información</a:t>
            </a:r>
            <a:r>
              <a:rPr lang="en-US" sz="2200" b="1" dirty="0"/>
              <a:t> entre </a:t>
            </a:r>
            <a:r>
              <a:rPr lang="en-US" sz="2200" b="1" dirty="0" err="1"/>
              <a:t>niveles</a:t>
            </a:r>
            <a:r>
              <a:rPr lang="en-US" sz="2200" b="1" dirty="0"/>
              <a:t> o </a:t>
            </a:r>
            <a:r>
              <a:rPr lang="en-US" sz="2200" b="1" dirty="0" err="1"/>
              <a:t>subsistemas</a:t>
            </a:r>
            <a:r>
              <a:rPr lang="en-US" sz="2200" b="1" dirty="0"/>
              <a:t> </a:t>
            </a:r>
            <a:r>
              <a:rPr lang="en-US" sz="2200" dirty="0"/>
              <a:t>e </a:t>
            </a:r>
            <a:r>
              <a:rPr lang="en-US" sz="2200" dirty="0" err="1"/>
              <a:t>identificar</a:t>
            </a:r>
            <a:r>
              <a:rPr lang="en-US" sz="2200" dirty="0"/>
              <a:t> los </a:t>
            </a:r>
            <a:r>
              <a:rPr lang="en-US" sz="2200" dirty="0" err="1"/>
              <a:t>obstáculos</a:t>
            </a:r>
            <a:r>
              <a:rPr lang="en-US" sz="2200" dirty="0"/>
              <a:t> que </a:t>
            </a:r>
            <a:r>
              <a:rPr lang="en-US" sz="2200" dirty="0" err="1"/>
              <a:t>pueden</a:t>
            </a:r>
            <a:r>
              <a:rPr lang="en-US" sz="2200" dirty="0"/>
              <a:t> </a:t>
            </a:r>
            <a:r>
              <a:rPr lang="en-US" sz="2200" dirty="0" err="1"/>
              <a:t>obstruir</a:t>
            </a:r>
            <a:r>
              <a:rPr lang="en-US" sz="2200" dirty="0"/>
              <a:t> </a:t>
            </a:r>
            <a:r>
              <a:rPr lang="en-US" sz="2200" dirty="0" err="1"/>
              <a:t>esos</a:t>
            </a:r>
            <a:r>
              <a:rPr lang="en-US" sz="2200" dirty="0"/>
              <a:t> </a:t>
            </a:r>
            <a:r>
              <a:rPr lang="en-US" sz="2200" dirty="0" err="1"/>
              <a:t>flujos</a:t>
            </a:r>
            <a:r>
              <a:rPr lang="en-US" sz="2200" dirty="0"/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10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A1478E65-E60F-4E1C-07C3-CEBC6A116A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862" y="1298039"/>
            <a:ext cx="6019331" cy="4258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9257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"/>
    </mc:Choice>
    <mc:Fallback xmlns="">
      <p:transition spd="slow" advTm="81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33">
            <a:extLst>
              <a:ext uri="{FF2B5EF4-FFF2-40B4-BE49-F238E27FC236}">
                <a16:creationId xmlns:a16="http://schemas.microsoft.com/office/drawing/2014/main" id="{1995FE60-3FD1-DDB9-8E70-771B9033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686" y="-8088"/>
            <a:ext cx="6157608" cy="1325563"/>
          </a:xfrm>
        </p:spPr>
        <p:txBody>
          <a:bodyPr/>
          <a:lstStyle/>
          <a:p>
            <a:r>
              <a:rPr lang="en-US" b="1" dirty="0" err="1">
                <a:solidFill>
                  <a:srgbClr val="009193"/>
                </a:solidFill>
              </a:rPr>
              <a:t>Límites</a:t>
            </a:r>
            <a:r>
              <a:rPr lang="en-US" b="1" dirty="0">
                <a:solidFill>
                  <a:srgbClr val="009193"/>
                </a:solidFill>
              </a:rPr>
              <a:t> (boundaries)</a:t>
            </a:r>
            <a:endParaRPr lang="es-CR" dirty="0">
              <a:solidFill>
                <a:srgbClr val="009193"/>
              </a:solidFill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A9D248DC-FD02-C79E-BD63-66382B71E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881" y="1720946"/>
            <a:ext cx="4679609" cy="49084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R" sz="2200" dirty="0">
                <a:effectLst/>
                <a:ea typeface="Yu Mincho" panose="02020400000000000000" pitchFamily="18" charset="-128"/>
              </a:rPr>
              <a:t>Lo que </a:t>
            </a:r>
            <a:r>
              <a:rPr lang="es-CR" sz="2200" dirty="0">
                <a:ea typeface="Yu Mincho" panose="02020400000000000000" pitchFamily="18" charset="-128"/>
              </a:rPr>
              <a:t>compone un SNE tiene un límite, es decir, hay </a:t>
            </a:r>
            <a:r>
              <a:rPr lang="es-CR" sz="2200" b="1" dirty="0">
                <a:ea typeface="Yu Mincho" panose="02020400000000000000" pitchFamily="18" charset="-128"/>
              </a:rPr>
              <a:t>actores que están dentro y otros que están fuera</a:t>
            </a:r>
            <a:r>
              <a:rPr lang="es-CR" sz="2200" dirty="0">
                <a:ea typeface="Yu Mincho" panose="02020400000000000000" pitchFamily="18" charset="-128"/>
              </a:rPr>
              <a:t>. Definir estos límites no es sencillo, y es además una posición </a:t>
            </a:r>
            <a:r>
              <a:rPr lang="es-CR" sz="2200" b="1" dirty="0">
                <a:ea typeface="Yu Mincho" panose="02020400000000000000" pitchFamily="18" charset="-128"/>
              </a:rPr>
              <a:t>política sensible</a:t>
            </a:r>
            <a:r>
              <a:rPr lang="es-CR" sz="2200" dirty="0">
                <a:ea typeface="Yu Mincho" panose="02020400000000000000" pitchFamily="18" charset="-128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CR" sz="2200" dirty="0">
                <a:ea typeface="Yu Mincho" panose="02020400000000000000" pitchFamily="18" charset="-128"/>
              </a:rPr>
              <a:t>Los límites de los SNE cambian y se adaptan regularmente.</a:t>
            </a:r>
          </a:p>
          <a:p>
            <a:pPr>
              <a:lnSpc>
                <a:spcPct val="100000"/>
              </a:lnSpc>
            </a:pPr>
            <a:r>
              <a:rPr lang="es-CR" sz="2200" dirty="0">
                <a:ea typeface="Yu Mincho" panose="02020400000000000000" pitchFamily="18" charset="-128"/>
              </a:rPr>
              <a:t>Los proyectos en ECD deben </a:t>
            </a:r>
            <a:r>
              <a:rPr lang="es-CR" sz="2200" b="1" dirty="0">
                <a:ea typeface="Yu Mincho" panose="02020400000000000000" pitchFamily="18" charset="-128"/>
              </a:rPr>
              <a:t>reconocer y respetar </a:t>
            </a:r>
            <a:r>
              <a:rPr lang="es-CR" sz="2200" dirty="0">
                <a:ea typeface="Yu Mincho" panose="02020400000000000000" pitchFamily="18" charset="-128"/>
              </a:rPr>
              <a:t>los límites de los SNE en los que trabajan y estar atentos a los posibles cambios. </a:t>
            </a:r>
            <a:endParaRPr lang="es-CR" sz="2200" dirty="0"/>
          </a:p>
        </p:txBody>
      </p:sp>
      <p:pic>
        <p:nvPicPr>
          <p:cNvPr id="37" name="Imagen 3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34980AC-9ED0-9297-BB0D-545AED458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122" y="3030289"/>
            <a:ext cx="1523177" cy="1220537"/>
          </a:xfrm>
          <a:prstGeom prst="rect">
            <a:avLst/>
          </a:prstGeom>
        </p:spPr>
      </p:pic>
      <p:pic>
        <p:nvPicPr>
          <p:cNvPr id="38" name="Imagen 37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A7F866B4-6792-814D-41AC-751A96DDD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301" y="3030289"/>
            <a:ext cx="1578566" cy="1807863"/>
          </a:xfrm>
          <a:prstGeom prst="rect">
            <a:avLst/>
          </a:prstGeom>
        </p:spPr>
      </p:pic>
      <p:pic>
        <p:nvPicPr>
          <p:cNvPr id="40" name="Imagen 3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5C8401E-7508-2235-3DCA-75DB476758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9113" y="2472183"/>
            <a:ext cx="520142" cy="863417"/>
          </a:xfrm>
          <a:prstGeom prst="rect">
            <a:avLst/>
          </a:prstGeom>
        </p:spPr>
      </p:pic>
      <p:pic>
        <p:nvPicPr>
          <p:cNvPr id="41" name="Imagen 40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DCDAFD5-E527-E5E6-8EBF-4E8D533530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226" y="1594138"/>
            <a:ext cx="1859375" cy="1263188"/>
          </a:xfrm>
          <a:prstGeom prst="rect">
            <a:avLst/>
          </a:prstGeom>
        </p:spPr>
      </p:pic>
      <p:pic>
        <p:nvPicPr>
          <p:cNvPr id="42" name="Imagen 41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2684977-BEB2-57B3-943A-1EBC3E9F972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626" y="3887769"/>
            <a:ext cx="353103" cy="247270"/>
          </a:xfrm>
          <a:prstGeom prst="rect">
            <a:avLst/>
          </a:prstGeom>
        </p:spPr>
      </p:pic>
      <p:pic>
        <p:nvPicPr>
          <p:cNvPr id="43" name="Imagen 42" descr="Forma&#10;&#10;Descripción generada automáticamente">
            <a:extLst>
              <a:ext uri="{FF2B5EF4-FFF2-40B4-BE49-F238E27FC236}">
                <a16:creationId xmlns:a16="http://schemas.microsoft.com/office/drawing/2014/main" id="{0A180CA5-553F-F2A5-515D-804A2756409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283" y="1567869"/>
            <a:ext cx="2363708" cy="1568231"/>
          </a:xfrm>
          <a:prstGeom prst="rect">
            <a:avLst/>
          </a:prstGeom>
        </p:spPr>
      </p:pic>
      <p:pic>
        <p:nvPicPr>
          <p:cNvPr id="44" name="Imagen 43" descr="Fondo negr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6C0CAC36-C210-E019-7FE0-FED272325D5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151" y="3375155"/>
            <a:ext cx="1540758" cy="473058"/>
          </a:xfrm>
          <a:prstGeom prst="rect">
            <a:avLst/>
          </a:prstGeom>
        </p:spPr>
      </p:pic>
      <p:pic>
        <p:nvPicPr>
          <p:cNvPr id="45" name="Imagen 4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67E8719-ACD4-EE79-B7C4-3978637C1EE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272" y="2580205"/>
            <a:ext cx="2214660" cy="1838233"/>
          </a:xfrm>
          <a:prstGeom prst="rect">
            <a:avLst/>
          </a:prstGeom>
        </p:spPr>
      </p:pic>
      <p:pic>
        <p:nvPicPr>
          <p:cNvPr id="46" name="Imagen 4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1343463-88DC-F037-F2C1-42D2F8AF38E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077" y="2282316"/>
            <a:ext cx="1173448" cy="1215965"/>
          </a:xfrm>
          <a:prstGeom prst="rect">
            <a:avLst/>
          </a:prstGeom>
        </p:spPr>
      </p:pic>
      <p:pic>
        <p:nvPicPr>
          <p:cNvPr id="47" name="Imagen 46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2D1C9D59-FFAF-CBDB-0D77-17BC687663F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8527" y="4313932"/>
            <a:ext cx="666639" cy="945282"/>
          </a:xfrm>
          <a:prstGeom prst="rect">
            <a:avLst/>
          </a:prstGeom>
        </p:spPr>
      </p:pic>
      <p:pic>
        <p:nvPicPr>
          <p:cNvPr id="48" name="Imagen 47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C06E14CD-7B43-063E-CC57-2CB9C7BFB1F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738" y="3684941"/>
            <a:ext cx="1180042" cy="663257"/>
          </a:xfrm>
          <a:prstGeom prst="rect">
            <a:avLst/>
          </a:prstGeom>
        </p:spPr>
      </p:pic>
      <p:pic>
        <p:nvPicPr>
          <p:cNvPr id="49" name="Imagen 48" descr="Imagen que contiene rueda, señal, árbol, camiseta&#10;&#10;Descripción generada automáticamente">
            <a:extLst>
              <a:ext uri="{FF2B5EF4-FFF2-40B4-BE49-F238E27FC236}">
                <a16:creationId xmlns:a16="http://schemas.microsoft.com/office/drawing/2014/main" id="{35D1F196-B200-291A-361B-B9AD079A4D6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269" y="4001880"/>
            <a:ext cx="2245379" cy="10695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FF30A214-0EE3-0627-03FE-4FAB0E2D0C0F}"/>
                  </a:ext>
                </a:extLst>
              </p14:cNvPr>
              <p14:cNvContentPartPr/>
              <p14:nvPr/>
            </p14:nvContentPartPr>
            <p14:xfrm>
              <a:off x="4752490" y="1397869"/>
              <a:ext cx="7108539" cy="4062262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FF30A214-0EE3-0627-03FE-4FAB0E2D0C0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39890" y="1385269"/>
                <a:ext cx="7133739" cy="4087462"/>
              </a:xfrm>
              <a:prstGeom prst="rect">
                <a:avLst/>
              </a:prstGeom>
            </p:spPr>
          </p:pic>
        </mc:Fallback>
      </mc:AlternateContent>
      <p:pic>
        <p:nvPicPr>
          <p:cNvPr id="81" name="Imagen 80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784554E6-B02B-5DC1-30E3-2959846B326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9025" y="2538412"/>
            <a:ext cx="2786921" cy="2363398"/>
          </a:xfrm>
          <a:prstGeom prst="corner">
            <a:avLst>
              <a:gd name="adj1" fmla="val 50000"/>
              <a:gd name="adj2" fmla="val 81994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404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08"/>
    </mc:Choice>
    <mc:Fallback xmlns="">
      <p:transition spd="slow" advTm="22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75E36-CE98-4A7A-A152-AEB4BE39BF3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b">
            <a:noAutofit/>
          </a:bodyPr>
          <a:lstStyle/>
          <a:p>
            <a:r>
              <a:rPr lang="en-US" b="1" dirty="0" err="1">
                <a:solidFill>
                  <a:srgbClr val="009193"/>
                </a:solidFill>
              </a:rPr>
              <a:t>Emergentes</a:t>
            </a:r>
            <a:r>
              <a:rPr lang="en-US" b="1" dirty="0">
                <a:solidFill>
                  <a:srgbClr val="009193"/>
                </a:solidFill>
              </a:rPr>
              <a:t> / </a:t>
            </a:r>
            <a:r>
              <a:rPr lang="en-US" b="1" dirty="0" err="1">
                <a:solidFill>
                  <a:srgbClr val="009193"/>
                </a:solidFill>
              </a:rPr>
              <a:t>imprevistos</a:t>
            </a:r>
            <a:endParaRPr lang="es-CR" b="1" dirty="0">
              <a:solidFill>
                <a:srgbClr val="009193"/>
              </a:solidFill>
            </a:endParaRPr>
          </a:p>
        </p:txBody>
      </p:sp>
      <p:graphicFrame>
        <p:nvGraphicFramePr>
          <p:cNvPr id="47" name="Marcador de contenido 2">
            <a:extLst>
              <a:ext uri="{FF2B5EF4-FFF2-40B4-BE49-F238E27FC236}">
                <a16:creationId xmlns:a16="http://schemas.microsoft.com/office/drawing/2014/main" id="{86D5E0B1-BEF2-4EDF-99C8-D140BA71E7D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1794854"/>
              </p:ext>
            </p:extLst>
          </p:nvPr>
        </p:nvGraphicFramePr>
        <p:xfrm>
          <a:off x="1617785" y="1933820"/>
          <a:ext cx="6896100" cy="44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570F640-9252-49A2-BAE8-37E3299BF201}"/>
              </a:ext>
            </a:extLst>
          </p:cNvPr>
          <p:cNvSpPr txBox="1"/>
          <p:nvPr/>
        </p:nvSpPr>
        <p:spPr>
          <a:xfrm>
            <a:off x="9097108" y="3920266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cap="small"/>
              <a:t>Los proyectos de ECD deben </a:t>
            </a:r>
            <a:r>
              <a:rPr lang="es-ES" sz="2400" b="1" cap="small"/>
              <a:t>entender estos emergentes </a:t>
            </a:r>
            <a:r>
              <a:rPr lang="es-ES" sz="2400" cap="small"/>
              <a:t>y apoyar al sistema a adaptarse</a:t>
            </a:r>
            <a:r>
              <a:rPr lang="es-ES" sz="2400"/>
              <a:t> </a:t>
            </a:r>
            <a:endParaRPr lang="es-E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6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90"/>
    </mc:Choice>
    <mc:Fallback xmlns="">
      <p:transition spd="slow" advTm="57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7886D5-FEFF-4035-BFA9-712DF5A0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 err="1">
                <a:solidFill>
                  <a:srgbClr val="009193"/>
                </a:solidFill>
                <a:latin typeface="+mj-lt"/>
                <a:ea typeface="+mj-ea"/>
                <a:cs typeface="+mj-cs"/>
              </a:rPr>
              <a:t>Limitaciones</a:t>
            </a:r>
            <a:r>
              <a:rPr lang="en-US" sz="4400" b="1" kern="1200" dirty="0">
                <a:solidFill>
                  <a:srgbClr val="009193"/>
                </a:solidFill>
                <a:latin typeface="+mj-lt"/>
                <a:ea typeface="+mj-ea"/>
                <a:cs typeface="+mj-cs"/>
              </a:rPr>
              <a:t> para la </a:t>
            </a:r>
            <a:r>
              <a:rPr lang="en-US" sz="4400" b="1" kern="1200" dirty="0" err="1">
                <a:solidFill>
                  <a:srgbClr val="009193"/>
                </a:solidFill>
                <a:latin typeface="+mj-lt"/>
                <a:ea typeface="+mj-ea"/>
                <a:cs typeface="+mj-cs"/>
              </a:rPr>
              <a:t>aplicación</a:t>
            </a:r>
            <a:r>
              <a:rPr lang="en-US" sz="4400" b="1" kern="1200" dirty="0">
                <a:solidFill>
                  <a:srgbClr val="009193"/>
                </a:solidFill>
                <a:latin typeface="+mj-lt"/>
                <a:ea typeface="+mj-ea"/>
                <a:cs typeface="+mj-cs"/>
              </a:rPr>
              <a:t> de un </a:t>
            </a:r>
            <a:r>
              <a:rPr lang="en-US" sz="4400" b="1" kern="1200" dirty="0" err="1">
                <a:solidFill>
                  <a:srgbClr val="009193"/>
                </a:solidFill>
                <a:latin typeface="+mj-lt"/>
                <a:ea typeface="+mj-ea"/>
                <a:cs typeface="+mj-cs"/>
              </a:rPr>
              <a:t>marco</a:t>
            </a:r>
            <a:r>
              <a:rPr lang="en-US" sz="4400" b="1" kern="1200" dirty="0">
                <a:solidFill>
                  <a:srgbClr val="009193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400" b="1" kern="1200" dirty="0" err="1">
                <a:solidFill>
                  <a:srgbClr val="009193"/>
                </a:solidFill>
                <a:latin typeface="+mj-lt"/>
                <a:ea typeface="+mj-ea"/>
                <a:cs typeface="+mj-cs"/>
              </a:rPr>
              <a:t>teoría</a:t>
            </a:r>
            <a:r>
              <a:rPr lang="en-US" sz="4400" b="1" kern="1200" dirty="0">
                <a:solidFill>
                  <a:srgbClr val="009193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400" b="1" kern="1200" dirty="0" err="1">
                <a:solidFill>
                  <a:srgbClr val="009193"/>
                </a:solidFill>
                <a:latin typeface="+mj-lt"/>
                <a:ea typeface="+mj-ea"/>
                <a:cs typeface="+mj-cs"/>
              </a:rPr>
              <a:t>sistemas</a:t>
            </a:r>
            <a:r>
              <a:rPr lang="en-US" sz="4400" b="1" kern="1200" dirty="0">
                <a:solidFill>
                  <a:srgbClr val="009193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n-US" sz="4400" b="1" kern="1200" dirty="0" err="1">
                <a:solidFill>
                  <a:srgbClr val="009193"/>
                </a:solidFill>
                <a:latin typeface="+mj-lt"/>
                <a:ea typeface="+mj-ea"/>
                <a:cs typeface="+mj-cs"/>
              </a:rPr>
              <a:t>proyectos</a:t>
            </a:r>
            <a:r>
              <a:rPr lang="en-US" sz="4400" b="1" kern="1200" dirty="0">
                <a:solidFill>
                  <a:srgbClr val="009193"/>
                </a:solidFill>
                <a:latin typeface="+mj-lt"/>
                <a:ea typeface="+mj-ea"/>
                <a:cs typeface="+mj-cs"/>
              </a:rPr>
              <a:t> de ECD </a:t>
            </a:r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295ACE-FEF5-4A76-B32A-E8D4C042D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Promover</a:t>
            </a:r>
            <a:r>
              <a:rPr lang="en-US" sz="2400" dirty="0"/>
              <a:t> el </a:t>
            </a:r>
            <a:r>
              <a:rPr lang="en-US" sz="2400" dirty="0" err="1"/>
              <a:t>trabajo</a:t>
            </a:r>
            <a:r>
              <a:rPr lang="en-US" sz="2400" dirty="0"/>
              <a:t> multi-actor no es </a:t>
            </a:r>
            <a:r>
              <a:rPr lang="en-US" sz="2400" dirty="0" err="1"/>
              <a:t>sencillo</a:t>
            </a:r>
            <a:r>
              <a:rPr lang="en-US" sz="2400" dirty="0"/>
              <a:t>. </a:t>
            </a:r>
            <a:r>
              <a:rPr lang="en-US" sz="2400" dirty="0" err="1"/>
              <a:t>Requiere</a:t>
            </a:r>
            <a:r>
              <a:rPr lang="en-US" sz="2400" dirty="0"/>
              <a:t>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err="1"/>
              <a:t>administrativos</a:t>
            </a:r>
            <a:r>
              <a:rPr lang="en-US" sz="2400" dirty="0"/>
              <a:t> </a:t>
            </a:r>
            <a:r>
              <a:rPr lang="en-US" sz="2400" dirty="0" err="1"/>
              <a:t>sustanciales</a:t>
            </a:r>
            <a:r>
              <a:rPr lang="en-US" sz="2400" dirty="0"/>
              <a:t>, </a:t>
            </a:r>
            <a:r>
              <a:rPr lang="en-US" sz="2400" b="1" dirty="0" err="1"/>
              <a:t>sensibilidad</a:t>
            </a:r>
            <a:r>
              <a:rPr lang="en-US" sz="2400" b="1" dirty="0"/>
              <a:t> </a:t>
            </a:r>
            <a:r>
              <a:rPr lang="en-US" sz="2400" b="1" dirty="0" err="1"/>
              <a:t>política</a:t>
            </a:r>
            <a:r>
              <a:rPr lang="en-US" sz="2400" b="1" dirty="0"/>
              <a:t> </a:t>
            </a:r>
            <a:r>
              <a:rPr lang="en-US" sz="2400" dirty="0"/>
              <a:t>y un </a:t>
            </a:r>
            <a:r>
              <a:rPr lang="en-US" sz="2400" dirty="0" err="1"/>
              <a:t>conocimiento</a:t>
            </a:r>
            <a:r>
              <a:rPr lang="en-US" sz="2400" dirty="0"/>
              <a:t> integral del </a:t>
            </a:r>
            <a:r>
              <a:rPr lang="en-US" sz="2400" dirty="0" err="1"/>
              <a:t>contexto</a:t>
            </a:r>
            <a:r>
              <a:rPr lang="en-US" sz="2400" dirty="0"/>
              <a:t> </a:t>
            </a:r>
            <a:r>
              <a:rPr lang="en-US" sz="2400" dirty="0" err="1"/>
              <a:t>sociopolítico</a:t>
            </a:r>
            <a:r>
              <a:rPr lang="en-US" sz="2400" dirty="0"/>
              <a:t> que </a:t>
            </a:r>
            <a:r>
              <a:rPr lang="en-US" sz="2400" dirty="0" err="1"/>
              <a:t>contiene</a:t>
            </a:r>
            <a:r>
              <a:rPr lang="en-US" sz="2400" dirty="0"/>
              <a:t> al SNE. 
</a:t>
            </a:r>
            <a:r>
              <a:rPr lang="en-US" sz="2400" dirty="0" err="1"/>
              <a:t>Puede</a:t>
            </a:r>
            <a:r>
              <a:rPr lang="en-US" sz="2400" dirty="0"/>
              <a:t> ser </a:t>
            </a:r>
            <a:r>
              <a:rPr lang="en-US" sz="2400" dirty="0" err="1"/>
              <a:t>difícil</a:t>
            </a:r>
            <a:r>
              <a:rPr lang="en-US" sz="2400" dirty="0"/>
              <a:t> </a:t>
            </a:r>
            <a:r>
              <a:rPr lang="en-US" sz="2400" dirty="0" err="1"/>
              <a:t>sensibilizar</a:t>
            </a:r>
            <a:r>
              <a:rPr lang="en-US" sz="2400" dirty="0"/>
              <a:t> a los </a:t>
            </a:r>
            <a:r>
              <a:rPr lang="en-US" sz="2400" dirty="0" err="1"/>
              <a:t>socios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conceptos</a:t>
            </a:r>
            <a:r>
              <a:rPr lang="en-US" sz="2400" dirty="0"/>
              <a:t> clave de la </a:t>
            </a:r>
            <a:r>
              <a:rPr lang="en-US" sz="2400" dirty="0" err="1"/>
              <a:t>teoría</a:t>
            </a:r>
            <a:r>
              <a:rPr lang="en-US" sz="2400" dirty="0"/>
              <a:t> de </a:t>
            </a:r>
            <a:r>
              <a:rPr lang="en-US" sz="2400" dirty="0" err="1"/>
              <a:t>sistemas</a:t>
            </a:r>
            <a:r>
              <a:rPr lang="en-US" sz="2400" dirty="0"/>
              <a:t>. Por </a:t>
            </a:r>
            <a:r>
              <a:rPr lang="en-US" sz="2400" dirty="0" err="1"/>
              <a:t>ejemplo</a:t>
            </a:r>
            <a:r>
              <a:rPr lang="en-US" sz="2400" dirty="0"/>
              <a:t>, el </a:t>
            </a:r>
            <a:r>
              <a:rPr lang="en-US" sz="2400" dirty="0" err="1"/>
              <a:t>desarrollo</a:t>
            </a:r>
            <a:r>
              <a:rPr lang="en-US" sz="2400" dirty="0"/>
              <a:t> de </a:t>
            </a:r>
            <a:r>
              <a:rPr lang="en-US" sz="2400" dirty="0" err="1"/>
              <a:t>capacidades</a:t>
            </a:r>
            <a:r>
              <a:rPr lang="en-US" sz="2400" dirty="0"/>
              <a:t> en </a:t>
            </a:r>
            <a:r>
              <a:rPr lang="en-US" sz="2400" dirty="0" err="1"/>
              <a:t>evaluación</a:t>
            </a:r>
            <a:r>
              <a:rPr lang="en-US" sz="2400" dirty="0"/>
              <a:t> con </a:t>
            </a:r>
            <a:r>
              <a:rPr lang="en-US" sz="2400" dirty="0" err="1"/>
              <a:t>enfoque</a:t>
            </a:r>
            <a:r>
              <a:rPr lang="en-US" sz="2400" dirty="0"/>
              <a:t> </a:t>
            </a:r>
            <a:r>
              <a:rPr lang="en-US" sz="2400" dirty="0" err="1"/>
              <a:t>sistémico</a:t>
            </a:r>
            <a:r>
              <a:rPr lang="en-US" sz="2400" dirty="0"/>
              <a:t> </a:t>
            </a:r>
            <a:r>
              <a:rPr lang="en-US" sz="2400" dirty="0" err="1"/>
              <a:t>implica</a:t>
            </a:r>
            <a:r>
              <a:rPr lang="en-US" sz="2400" dirty="0"/>
              <a:t> </a:t>
            </a:r>
            <a:r>
              <a:rPr lang="en-US" sz="2400" b="1" dirty="0" err="1"/>
              <a:t>procesos</a:t>
            </a:r>
            <a:r>
              <a:rPr lang="en-US" sz="2400" b="1" dirty="0"/>
              <a:t> de </a:t>
            </a:r>
            <a:r>
              <a:rPr lang="en-US" sz="2400" b="1" dirty="0" err="1"/>
              <a:t>toma</a:t>
            </a:r>
            <a:r>
              <a:rPr lang="en-US" sz="2400" b="1" dirty="0"/>
              <a:t> </a:t>
            </a:r>
            <a:r>
              <a:rPr lang="en-US" sz="2400" b="1" dirty="0" err="1"/>
              <a:t>decisiones</a:t>
            </a:r>
            <a:r>
              <a:rPr lang="en-US" sz="2400" b="1" dirty="0"/>
              <a:t> </a:t>
            </a:r>
            <a:r>
              <a:rPr lang="en-US" sz="2400" b="1" dirty="0" err="1"/>
              <a:t>participativos</a:t>
            </a:r>
            <a:r>
              <a:rPr lang="en-US" sz="2400" b="1" dirty="0"/>
              <a:t> </a:t>
            </a:r>
            <a:r>
              <a:rPr lang="en-US" sz="2400" dirty="0"/>
              <a:t>y altos </a:t>
            </a:r>
            <a:r>
              <a:rPr lang="en-US" sz="2400" dirty="0" err="1"/>
              <a:t>niveles</a:t>
            </a:r>
            <a:r>
              <a:rPr lang="en-US" sz="2400" dirty="0"/>
              <a:t> de </a:t>
            </a:r>
            <a:r>
              <a:rPr lang="en-US" sz="2400" b="1" dirty="0" err="1"/>
              <a:t>transparencia</a:t>
            </a:r>
            <a:r>
              <a:rPr lang="en-US" sz="2400" dirty="0"/>
              <a:t>. </a:t>
            </a:r>
            <a:r>
              <a:rPr lang="en-US" sz="2400" dirty="0" err="1"/>
              <a:t>Esto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dirty="0"/>
              <a:t> ser </a:t>
            </a:r>
            <a:r>
              <a:rPr lang="en-US" sz="2400" dirty="0" err="1"/>
              <a:t>desafiante</a:t>
            </a:r>
            <a:r>
              <a:rPr lang="en-US" sz="2400" dirty="0"/>
              <a:t> en </a:t>
            </a:r>
            <a:r>
              <a:rPr lang="en-US" sz="2400" dirty="0" err="1"/>
              <a:t>sociedades</a:t>
            </a:r>
            <a:r>
              <a:rPr lang="en-US" sz="2400" dirty="0"/>
              <a:t> con </a:t>
            </a:r>
            <a:r>
              <a:rPr lang="en-US" sz="2400" dirty="0" err="1"/>
              <a:t>estructuras</a:t>
            </a:r>
            <a:r>
              <a:rPr lang="en-US" sz="2400" dirty="0"/>
              <a:t> </a:t>
            </a:r>
            <a:r>
              <a:rPr lang="en-US" sz="2400" b="1" dirty="0" err="1"/>
              <a:t>jerárquicas</a:t>
            </a:r>
            <a:r>
              <a:rPr lang="en-US" sz="2400" b="1" dirty="0"/>
              <a:t> y / o </a:t>
            </a:r>
            <a:r>
              <a:rPr lang="en-US" sz="2400" b="1" dirty="0" err="1"/>
              <a:t>autocráticas</a:t>
            </a:r>
            <a:r>
              <a:rPr lang="en-US" sz="2400" b="1" dirty="0"/>
              <a:t> </a:t>
            </a:r>
            <a:r>
              <a:rPr lang="en-US" sz="2400" b="1" dirty="0" err="1"/>
              <a:t>tradicionales</a:t>
            </a:r>
            <a:r>
              <a:rPr lang="en-US" sz="2400" dirty="0"/>
              <a:t>.
El </a:t>
            </a:r>
            <a:r>
              <a:rPr lang="en-US" sz="2400" dirty="0" err="1"/>
              <a:t>proceso</a:t>
            </a:r>
            <a:r>
              <a:rPr lang="en-US" sz="2400" dirty="0"/>
              <a:t> de </a:t>
            </a:r>
            <a:r>
              <a:rPr lang="en-US" sz="2400" dirty="0" err="1"/>
              <a:t>planificación</a:t>
            </a:r>
            <a:r>
              <a:rPr lang="en-US" sz="2400" dirty="0"/>
              <a:t> de un </a:t>
            </a:r>
            <a:r>
              <a:rPr lang="en-US" sz="2400" dirty="0" err="1"/>
              <a:t>proyecto</a:t>
            </a:r>
            <a:r>
              <a:rPr lang="en-US" sz="2400" dirty="0"/>
              <a:t> de ECD </a:t>
            </a:r>
            <a:r>
              <a:rPr lang="en-US" sz="2400" dirty="0" err="1"/>
              <a:t>sistémico</a:t>
            </a:r>
            <a:r>
              <a:rPr lang="en-US" sz="2400" dirty="0"/>
              <a:t> </a:t>
            </a:r>
            <a:r>
              <a:rPr lang="en-US" sz="2400" dirty="0" err="1"/>
              <a:t>debe</a:t>
            </a:r>
            <a:r>
              <a:rPr lang="en-US" sz="2400" dirty="0"/>
              <a:t> ser </a:t>
            </a:r>
            <a:r>
              <a:rPr lang="en-US" sz="2400" b="1" dirty="0"/>
              <a:t>flexible</a:t>
            </a:r>
            <a:r>
              <a:rPr lang="en-US" sz="2400" dirty="0"/>
              <a:t> y </a:t>
            </a:r>
            <a:r>
              <a:rPr lang="en-US" sz="2400" b="1" dirty="0"/>
              <a:t>continuo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29"/>
    </mc:Choice>
    <mc:Fallback xmlns="">
      <p:transition spd="slow" advTm="1139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DD6A30-1FDA-4251-BA43-0C246503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0" y="1369938"/>
            <a:ext cx="3210854" cy="411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rgbClr val="009193"/>
                </a:solidFill>
                <a:latin typeface="+mj-lt"/>
                <a:ea typeface="+mj-ea"/>
                <a:cs typeface="+mj-cs"/>
              </a:rPr>
              <a:t>Para </a:t>
            </a:r>
            <a:r>
              <a:rPr lang="en-US" sz="4400" b="1" kern="1200" dirty="0" err="1">
                <a:solidFill>
                  <a:srgbClr val="009193"/>
                </a:solidFill>
                <a:latin typeface="+mj-lt"/>
                <a:ea typeface="+mj-ea"/>
                <a:cs typeface="+mj-cs"/>
              </a:rPr>
              <a:t>cerrar</a:t>
            </a:r>
            <a:endParaRPr lang="en-US" sz="4400" b="1" kern="1200" dirty="0">
              <a:solidFill>
                <a:srgbClr val="009193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D9CBA-E19A-496A-B7F9-7C9AA313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371600"/>
            <a:ext cx="5872185" cy="411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 err="1"/>
              <a:t>Quienes</a:t>
            </a:r>
            <a:r>
              <a:rPr lang="en-US" sz="2200" dirty="0"/>
              <a:t> </a:t>
            </a:r>
            <a:r>
              <a:rPr lang="en-US" sz="2200" dirty="0" err="1"/>
              <a:t>trabajan</a:t>
            </a:r>
            <a:r>
              <a:rPr lang="en-US" sz="2200" dirty="0"/>
              <a:t> en el </a:t>
            </a:r>
            <a:r>
              <a:rPr lang="en-US" sz="2200" dirty="0" err="1"/>
              <a:t>desarrollo</a:t>
            </a:r>
            <a:r>
              <a:rPr lang="en-US" sz="2200" dirty="0"/>
              <a:t> de </a:t>
            </a:r>
            <a:r>
              <a:rPr lang="en-US" sz="2200" dirty="0" err="1"/>
              <a:t>proyectos</a:t>
            </a:r>
            <a:r>
              <a:rPr lang="en-US" sz="2200" dirty="0"/>
              <a:t> de ECD </a:t>
            </a:r>
            <a:r>
              <a:rPr lang="en-US" sz="2200" dirty="0" err="1"/>
              <a:t>sistémicos</a:t>
            </a:r>
            <a:r>
              <a:rPr lang="en-US" sz="2200" dirty="0"/>
              <a:t> </a:t>
            </a:r>
            <a:r>
              <a:rPr lang="en-US" sz="2200" dirty="0" err="1"/>
              <a:t>tienen</a:t>
            </a:r>
            <a:r>
              <a:rPr lang="en-US" sz="2200" dirty="0"/>
              <a:t> la </a:t>
            </a:r>
            <a:r>
              <a:rPr lang="en-US" sz="2200" dirty="0" err="1"/>
              <a:t>función</a:t>
            </a:r>
            <a:r>
              <a:rPr lang="en-US" sz="2200" dirty="0"/>
              <a:t> de </a:t>
            </a:r>
            <a:r>
              <a:rPr lang="en-US" sz="2200" dirty="0" err="1"/>
              <a:t>proporcionar</a:t>
            </a:r>
            <a:r>
              <a:rPr lang="en-US" sz="2200" dirty="0"/>
              <a:t> </a:t>
            </a:r>
            <a:r>
              <a:rPr lang="en-US" sz="2200" b="1" dirty="0" err="1"/>
              <a:t>acompañamiento</a:t>
            </a:r>
            <a:r>
              <a:rPr lang="en-US" sz="2200" b="1" dirty="0"/>
              <a:t> </a:t>
            </a:r>
            <a:r>
              <a:rPr lang="en-US" sz="2200" b="1" dirty="0" err="1"/>
              <a:t>técnico</a:t>
            </a:r>
            <a:r>
              <a:rPr lang="en-US" sz="2200" b="1" dirty="0"/>
              <a:t> </a:t>
            </a:r>
            <a:r>
              <a:rPr lang="en-US" sz="2200" dirty="0"/>
              <a:t>a los </a:t>
            </a:r>
            <a:r>
              <a:rPr lang="en-US" sz="2200" dirty="0" err="1"/>
              <a:t>actores</a:t>
            </a:r>
            <a:r>
              <a:rPr lang="en-US" sz="2200" dirty="0"/>
              <a:t> del SNE, </a:t>
            </a:r>
            <a:r>
              <a:rPr lang="en-US" sz="2200" dirty="0" err="1"/>
              <a:t>pero</a:t>
            </a:r>
            <a:r>
              <a:rPr lang="en-US" sz="2200" dirty="0"/>
              <a:t> no </a:t>
            </a:r>
            <a:r>
              <a:rPr lang="en-US" sz="2200" dirty="0" err="1"/>
              <a:t>dirigen</a:t>
            </a:r>
            <a:r>
              <a:rPr lang="en-US" sz="2200" dirty="0"/>
              <a:t> el </a:t>
            </a:r>
            <a:r>
              <a:rPr lang="en-US" sz="2200" dirty="0" err="1"/>
              <a:t>sistema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r>
              <a:rPr lang="en-US" sz="2200" dirty="0" err="1"/>
              <a:t>Esto</a:t>
            </a:r>
            <a:r>
              <a:rPr lang="en-US" sz="2200" dirty="0"/>
              <a:t> </a:t>
            </a:r>
            <a:r>
              <a:rPr lang="en-US" sz="2200" dirty="0" err="1"/>
              <a:t>requiere</a:t>
            </a:r>
            <a:r>
              <a:rPr lang="en-US" sz="2200" dirty="0"/>
              <a:t> </a:t>
            </a:r>
            <a:r>
              <a:rPr lang="en-US" sz="2200" b="1" dirty="0" err="1"/>
              <a:t>cooperación</a:t>
            </a:r>
            <a:r>
              <a:rPr lang="en-US" sz="2200" b="1" dirty="0"/>
              <a:t> </a:t>
            </a:r>
            <a:r>
              <a:rPr lang="en-US" sz="2200" b="1" dirty="0" err="1"/>
              <a:t>mutua</a:t>
            </a:r>
            <a:r>
              <a:rPr lang="en-US" sz="2200" b="1" dirty="0"/>
              <a:t> y </a:t>
            </a:r>
            <a:r>
              <a:rPr lang="en-US" sz="2200" b="1" dirty="0" err="1"/>
              <a:t>mucha</a:t>
            </a:r>
            <a:r>
              <a:rPr lang="en-US" sz="2200" b="1" dirty="0"/>
              <a:t> </a:t>
            </a:r>
            <a:r>
              <a:rPr lang="en-US" sz="2200" b="1" dirty="0" err="1"/>
              <a:t>confianza</a:t>
            </a:r>
            <a:r>
              <a:rPr lang="en-US" sz="2200" dirty="0"/>
              <a:t>, lo que </a:t>
            </a:r>
            <a:r>
              <a:rPr lang="en-US" sz="2200" dirty="0" err="1"/>
              <a:t>significa</a:t>
            </a:r>
            <a:r>
              <a:rPr lang="en-US" sz="2200" dirty="0"/>
              <a:t> que el </a:t>
            </a:r>
            <a:r>
              <a:rPr lang="en-US" sz="2200" dirty="0" err="1"/>
              <a:t>desarrollo</a:t>
            </a:r>
            <a:r>
              <a:rPr lang="en-US" sz="2200" dirty="0"/>
              <a:t> de </a:t>
            </a:r>
            <a:r>
              <a:rPr lang="en-US" sz="2200" dirty="0" err="1"/>
              <a:t>proyectos</a:t>
            </a:r>
            <a:r>
              <a:rPr lang="en-US" sz="2200" dirty="0"/>
              <a:t> de ECD con un </a:t>
            </a:r>
            <a:r>
              <a:rPr lang="en-US" sz="2200" dirty="0" err="1"/>
              <a:t>marco</a:t>
            </a:r>
            <a:r>
              <a:rPr lang="en-US" sz="2200" dirty="0"/>
              <a:t> de </a:t>
            </a:r>
            <a:r>
              <a:rPr lang="en-US" sz="2200" dirty="0" err="1"/>
              <a:t>teoría</a:t>
            </a:r>
            <a:r>
              <a:rPr lang="en-US" sz="2200" dirty="0"/>
              <a:t> de </a:t>
            </a:r>
            <a:r>
              <a:rPr lang="en-US" sz="2200" dirty="0" err="1"/>
              <a:t>sistemas</a:t>
            </a:r>
            <a:r>
              <a:rPr lang="en-US" sz="2200" dirty="0"/>
              <a:t> solo </a:t>
            </a:r>
            <a:r>
              <a:rPr lang="en-US" sz="2200" dirty="0" err="1"/>
              <a:t>puede</a:t>
            </a:r>
            <a:r>
              <a:rPr lang="en-US" sz="2200" dirty="0"/>
              <a:t> </a:t>
            </a:r>
            <a:r>
              <a:rPr lang="en-US" sz="2200" dirty="0" err="1"/>
              <a:t>aplicarse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quienes</a:t>
            </a:r>
            <a:r>
              <a:rPr lang="en-US" sz="2200" dirty="0"/>
              <a:t> lo </a:t>
            </a:r>
            <a:r>
              <a:rPr lang="en-US" sz="2200" dirty="0" err="1"/>
              <a:t>implementan</a:t>
            </a:r>
            <a:r>
              <a:rPr lang="en-US" sz="2200" dirty="0"/>
              <a:t> son </a:t>
            </a:r>
            <a:r>
              <a:rPr lang="en-US" sz="2200" dirty="0" err="1"/>
              <a:t>capaces</a:t>
            </a:r>
            <a:r>
              <a:rPr lang="en-US" sz="2200" dirty="0"/>
              <a:t> de </a:t>
            </a:r>
            <a:r>
              <a:rPr lang="en-US" sz="2200" b="1" dirty="0" err="1"/>
              <a:t>adaptar</a:t>
            </a:r>
            <a:r>
              <a:rPr lang="en-US" sz="2200" b="1" dirty="0"/>
              <a:t> </a:t>
            </a:r>
            <a:r>
              <a:rPr lang="en-US" sz="2200" b="1" dirty="0" err="1"/>
              <a:t>su</a:t>
            </a:r>
            <a:r>
              <a:rPr lang="en-US" sz="2200" b="1" dirty="0"/>
              <a:t> </a:t>
            </a:r>
            <a:r>
              <a:rPr lang="en-US" sz="2200" b="1" dirty="0" err="1"/>
              <a:t>propia</a:t>
            </a:r>
            <a:r>
              <a:rPr lang="en-US" sz="2200" b="1" dirty="0"/>
              <a:t> agenda</a:t>
            </a:r>
            <a:r>
              <a:rPr lang="en-US" sz="2200" dirty="0"/>
              <a:t> a la agenda (en </a:t>
            </a:r>
            <a:r>
              <a:rPr lang="en-US" sz="2200" dirty="0" err="1"/>
              <a:t>constante</a:t>
            </a:r>
            <a:r>
              <a:rPr lang="en-US" sz="2200" dirty="0"/>
              <a:t> </a:t>
            </a:r>
            <a:r>
              <a:rPr lang="en-US" sz="2200" dirty="0" err="1"/>
              <a:t>evolución</a:t>
            </a:r>
            <a:r>
              <a:rPr lang="en-US" sz="2200" dirty="0"/>
              <a:t>) del </a:t>
            </a:r>
            <a:r>
              <a:rPr lang="en-US" sz="2200" dirty="0" err="1"/>
              <a:t>sistema</a:t>
            </a:r>
            <a:r>
              <a:rPr lang="en-US" sz="2200" dirty="0"/>
              <a:t> de </a:t>
            </a:r>
            <a:r>
              <a:rPr lang="en-US" sz="2200" dirty="0" err="1"/>
              <a:t>evaluación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09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91"/>
    </mc:Choice>
    <mc:Fallback xmlns="">
      <p:transition spd="slow" advTm="5479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2|0.2|0.1|0.1|0.3|0.3|0.2|0.4|0.4|0.5|0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"/>
</p:tagLst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BAA4B0-36B7-4FB9-9124-754AB279B6C0}"/>
</file>

<file path=customXml/itemProps3.xml><?xml version="1.0" encoding="utf-8"?>
<ds:datastoreItem xmlns:ds="http://schemas.openxmlformats.org/officeDocument/2006/customXml" ds:itemID="{880BB25D-2FF7-4279-A760-140AD81464F0}">
  <ds:schemaRefs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d75abbe9-4b63-46ba-acaa-ae82d37ec5f4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d5e6f84-5843-49cc-89a8-d7ee1a9151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921</Words>
  <Application>Microsoft Office PowerPoint</Application>
  <PresentationFormat>Breitbild</PresentationFormat>
  <Paragraphs>48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Yu Mincho</vt:lpstr>
      <vt:lpstr>Arial</vt:lpstr>
      <vt:lpstr>Calibri</vt:lpstr>
      <vt:lpstr>Calibri Light</vt:lpstr>
      <vt:lpstr>Candara</vt:lpstr>
      <vt:lpstr>Tw Cen MT</vt:lpstr>
      <vt:lpstr>Office Theme</vt:lpstr>
      <vt:lpstr>PowerPoint-Präsentation</vt:lpstr>
      <vt:lpstr>Proyectos de desarrollo de capacidades en evaluación del DEval</vt:lpstr>
      <vt:lpstr>Marco de teoría de sistemas para ECD</vt:lpstr>
      <vt:lpstr>Sistemas Nacionales de Evaluación (SNE)</vt:lpstr>
      <vt:lpstr>PowerPoint-Präsentation</vt:lpstr>
      <vt:lpstr>Límites (boundaries)</vt:lpstr>
      <vt:lpstr>Emergentes / imprevistos</vt:lpstr>
      <vt:lpstr>Limitaciones para la aplicación de un marco de teoría de sistemas en proyectos de ECD </vt:lpstr>
      <vt:lpstr>Para cerrar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Helena Stadtmüller</cp:lastModifiedBy>
  <cp:revision>13</cp:revision>
  <dcterms:created xsi:type="dcterms:W3CDTF">2022-05-05T16:01:45Z</dcterms:created>
  <dcterms:modified xsi:type="dcterms:W3CDTF">2022-10-21T08:43:31Z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