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5" r:id="rId5"/>
    <p:sldId id="4238" r:id="rId6"/>
    <p:sldId id="4114" r:id="rId7"/>
    <p:sldId id="4214" r:id="rId8"/>
    <p:sldId id="276" r:id="rId9"/>
    <p:sldId id="4221" r:id="rId10"/>
    <p:sldId id="4234" r:id="rId11"/>
    <p:sldId id="4237" r:id="rId12"/>
    <p:sldId id="305" r:id="rId13"/>
    <p:sldId id="279" r:id="rId14"/>
    <p:sldId id="281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3"/>
    <a:srgbClr val="009193"/>
    <a:srgbClr val="FF40FF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89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2A290-6F9C-439D-98D9-07A7F0EB8D7C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IN"/>
        </a:p>
      </dgm:t>
    </dgm:pt>
    <dgm:pt modelId="{2C06FE8D-B0CA-44D8-A729-5FF0E01724B9}">
      <dgm:prSet phldrT="[Text]" custT="1"/>
      <dgm:spPr>
        <a:xfrm>
          <a:off x="2255970" y="1487914"/>
          <a:ext cx="1219569" cy="1219569"/>
        </a:xfrm>
        <a:solidFill>
          <a:srgbClr val="00206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IN" sz="2000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Data</a:t>
          </a:r>
          <a:r>
            <a:rPr lang="en-IN" sz="2000" b="1" baseline="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 Governance Quality Index</a:t>
          </a:r>
          <a:endParaRPr lang="en-IN" sz="2000" b="1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97535005-823F-47AF-B1CF-4858A84F1E8D}" type="sibTrans" cxnId="{81AE8B70-FC6D-479E-8D8A-67CAA6B4AAF9}">
      <dgm:prSet/>
      <dgm:spPr/>
      <dgm:t>
        <a:bodyPr/>
        <a:lstStyle/>
        <a:p>
          <a:endParaRPr lang="en-IN" sz="1700" b="1">
            <a:latin typeface="Century Gothic" panose="020B0502020202020204" pitchFamily="34" charset="0"/>
          </a:endParaRPr>
        </a:p>
      </dgm:t>
    </dgm:pt>
    <dgm:pt modelId="{0A811C98-597F-48D8-9257-8F743322CD03}" type="parTrans" cxnId="{81AE8B70-FC6D-479E-8D8A-67CAA6B4AAF9}">
      <dgm:prSet/>
      <dgm:spPr/>
      <dgm:t>
        <a:bodyPr/>
        <a:lstStyle/>
        <a:p>
          <a:endParaRPr lang="en-IN" sz="1700" b="1">
            <a:latin typeface="Century Gothic" panose="020B0502020202020204" pitchFamily="34" charset="0"/>
          </a:endParaRPr>
        </a:p>
      </dgm:t>
    </dgm:pt>
    <dgm:pt modelId="{C72D0679-3D76-4F39-B12C-6FB11F7668F8}">
      <dgm:prSet phldrT="[Text]" custT="1"/>
      <dgm:spPr>
        <a:xfrm>
          <a:off x="4284672" y="1756219"/>
          <a:ext cx="853698" cy="682958"/>
        </a:xfr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IN" sz="1400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Case Studies</a:t>
          </a:r>
        </a:p>
        <a:p>
          <a:pPr>
            <a:buNone/>
          </a:pPr>
          <a:r>
            <a:rPr lang="en-IN" sz="1400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(15%)</a:t>
          </a:r>
        </a:p>
      </dgm:t>
    </dgm:pt>
    <dgm:pt modelId="{37FB6C74-E4CF-44BE-B197-91654ACC525F}" type="sibTrans" cxnId="{86AFCF7E-FFE0-4332-85B4-F1D533192E4C}">
      <dgm:prSet/>
      <dgm:spPr/>
      <dgm:t>
        <a:bodyPr/>
        <a:lstStyle/>
        <a:p>
          <a:endParaRPr lang="en-IN" sz="1700" b="1">
            <a:latin typeface="Century Gothic" panose="020B0502020202020204" pitchFamily="34" charset="0"/>
          </a:endParaRPr>
        </a:p>
      </dgm:t>
    </dgm:pt>
    <dgm:pt modelId="{E2080B37-5F3F-4CDE-839E-6E7063433F89}" type="parTrans" cxnId="{86AFCF7E-FFE0-4332-85B4-F1D533192E4C}">
      <dgm:prSet/>
      <dgm:spPr>
        <a:xfrm>
          <a:off x="3543518" y="1923910"/>
          <a:ext cx="1168003" cy="347577"/>
        </a:xfrm>
        <a:solidFill>
          <a:srgbClr val="70AD47">
            <a:lumMod val="60000"/>
            <a:lumOff val="40000"/>
          </a:srgbClr>
        </a:solidFill>
        <a:ln>
          <a:noFill/>
        </a:ln>
        <a:effectLst/>
      </dgm:spPr>
      <dgm:t>
        <a:bodyPr/>
        <a:lstStyle/>
        <a:p>
          <a:endParaRPr lang="en-IN" sz="1700" b="1">
            <a:latin typeface="Century Gothic" panose="020B0502020202020204" pitchFamily="34" charset="0"/>
          </a:endParaRPr>
        </a:p>
      </dgm:t>
    </dgm:pt>
    <dgm:pt modelId="{BC036FEE-844B-4BCD-9714-5B8B129CD421}">
      <dgm:prSet phldrT="[Text]" custT="1"/>
      <dgm:spPr>
        <a:xfrm>
          <a:off x="3932162" y="671305"/>
          <a:ext cx="853698" cy="682958"/>
        </a:xfr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IN" sz="1400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  <a:sym typeface="Arial"/>
            </a:rPr>
            <a:t>Data Security &amp; HR Capacity</a:t>
          </a:r>
        </a:p>
        <a:p>
          <a:pPr rtl="0">
            <a:buNone/>
          </a:pPr>
          <a:r>
            <a:rPr lang="en-IN" sz="1400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  <a:sym typeface="Arial"/>
            </a:rPr>
            <a:t>(10%)</a:t>
          </a:r>
          <a:endParaRPr lang="en-IN" sz="1400" b="1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7A3345BD-616F-4082-95ED-DA845F539A57}" type="sibTrans" cxnId="{C4B857A8-54A2-4D4B-B896-1A4D7DEACC0D}">
      <dgm:prSet/>
      <dgm:spPr/>
      <dgm:t>
        <a:bodyPr/>
        <a:lstStyle/>
        <a:p>
          <a:endParaRPr lang="en-IN" sz="1700" b="1">
            <a:latin typeface="Century Gothic" panose="020B0502020202020204" pitchFamily="34" charset="0"/>
          </a:endParaRPr>
        </a:p>
      </dgm:t>
    </dgm:pt>
    <dgm:pt modelId="{DE0509D4-E5DF-44EA-A1BF-80E4E8D242D5}" type="parTrans" cxnId="{C4B857A8-54A2-4D4B-B896-1A4D7DEACC0D}">
      <dgm:prSet/>
      <dgm:spPr>
        <a:xfrm rot="19440000">
          <a:off x="3302542" y="1182263"/>
          <a:ext cx="1168003" cy="347577"/>
        </a:xfrm>
        <a:solidFill>
          <a:srgbClr val="70AD47">
            <a:lumMod val="60000"/>
            <a:lumOff val="40000"/>
          </a:srgbClr>
        </a:solidFill>
        <a:ln>
          <a:noFill/>
        </a:ln>
        <a:effectLst/>
      </dgm:spPr>
      <dgm:t>
        <a:bodyPr/>
        <a:lstStyle/>
        <a:p>
          <a:endParaRPr lang="en-IN" sz="1700" b="1">
            <a:latin typeface="Century Gothic" panose="020B0502020202020204" pitchFamily="34" charset="0"/>
          </a:endParaRPr>
        </a:p>
      </dgm:t>
    </dgm:pt>
    <dgm:pt modelId="{33AF9BC1-EBAC-43E5-87DB-C35156039441}">
      <dgm:prSet phldrT="[Text]" custT="1"/>
      <dgm:spPr>
        <a:xfrm>
          <a:off x="3009279" y="791"/>
          <a:ext cx="853698" cy="682958"/>
        </a:xfr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IN" sz="1400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  <a:sym typeface="Arial"/>
            </a:rPr>
            <a:t>Data Analysis, Use &amp; Dissemination</a:t>
          </a:r>
        </a:p>
        <a:p>
          <a:pPr rtl="0">
            <a:buNone/>
          </a:pPr>
          <a:r>
            <a:rPr lang="en-IN" sz="1400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  <a:sym typeface="Arial"/>
            </a:rPr>
            <a:t>(30%)</a:t>
          </a:r>
          <a:endParaRPr lang="en-IN" sz="1400" b="1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FE864C4B-56C1-4634-A2C4-673F93AD7A99}" type="sibTrans" cxnId="{28658282-C88C-4CB5-B11C-E61094C8E163}">
      <dgm:prSet/>
      <dgm:spPr/>
      <dgm:t>
        <a:bodyPr/>
        <a:lstStyle/>
        <a:p>
          <a:endParaRPr lang="en-IN" sz="1700" b="1">
            <a:latin typeface="Century Gothic" panose="020B0502020202020204" pitchFamily="34" charset="0"/>
          </a:endParaRPr>
        </a:p>
      </dgm:t>
    </dgm:pt>
    <dgm:pt modelId="{1255393D-E11D-4083-8892-B4C2C4BE35EF}" type="parTrans" cxnId="{28658282-C88C-4CB5-B11C-E61094C8E163}">
      <dgm:prSet/>
      <dgm:spPr>
        <a:xfrm rot="17280000">
          <a:off x="2671660" y="723900"/>
          <a:ext cx="1168003" cy="347577"/>
        </a:xfrm>
        <a:solidFill>
          <a:srgbClr val="70AD47">
            <a:lumMod val="60000"/>
            <a:lumOff val="40000"/>
          </a:srgbClr>
        </a:solidFill>
        <a:ln>
          <a:noFill/>
        </a:ln>
        <a:effectLst/>
      </dgm:spPr>
      <dgm:t>
        <a:bodyPr/>
        <a:lstStyle/>
        <a:p>
          <a:endParaRPr lang="en-IN" sz="1700" b="1">
            <a:latin typeface="Century Gothic" panose="020B0502020202020204" pitchFamily="34" charset="0"/>
          </a:endParaRPr>
        </a:p>
      </dgm:t>
    </dgm:pt>
    <dgm:pt modelId="{E7D871ED-ECC7-4A18-8AD8-FE53C293E9C2}">
      <dgm:prSet phldrT="[Text]" custT="1"/>
      <dgm:spPr>
        <a:xfrm>
          <a:off x="945649" y="671305"/>
          <a:ext cx="853698" cy="682958"/>
        </a:xfr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IN" sz="1700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Data Quality</a:t>
          </a:r>
        </a:p>
        <a:p>
          <a:pPr>
            <a:buNone/>
          </a:pPr>
          <a:r>
            <a:rPr lang="en-IN" sz="1700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(15%)</a:t>
          </a:r>
        </a:p>
      </dgm:t>
    </dgm:pt>
    <dgm:pt modelId="{13A65499-A628-4085-8633-264553B5143F}" type="sibTrans" cxnId="{6EEB2431-1A6A-4C60-BC7C-0C280F64A1B3}">
      <dgm:prSet/>
      <dgm:spPr/>
      <dgm:t>
        <a:bodyPr/>
        <a:lstStyle/>
        <a:p>
          <a:endParaRPr lang="en-IN" sz="1700" b="1">
            <a:latin typeface="Century Gothic" panose="020B0502020202020204" pitchFamily="34" charset="0"/>
          </a:endParaRPr>
        </a:p>
      </dgm:t>
    </dgm:pt>
    <dgm:pt modelId="{E96DE5AD-0452-4056-A8D4-FEB5A6CCE2EB}" type="parTrans" cxnId="{6EEB2431-1A6A-4C60-BC7C-0C280F64A1B3}">
      <dgm:prSet/>
      <dgm:spPr>
        <a:xfrm rot="12960000">
          <a:off x="1260963" y="1182263"/>
          <a:ext cx="1168003" cy="347577"/>
        </a:xfrm>
        <a:solidFill>
          <a:srgbClr val="70AD47">
            <a:lumMod val="60000"/>
            <a:lumOff val="40000"/>
          </a:srgbClr>
        </a:solidFill>
        <a:ln>
          <a:noFill/>
        </a:ln>
        <a:effectLst/>
      </dgm:spPr>
      <dgm:t>
        <a:bodyPr/>
        <a:lstStyle/>
        <a:p>
          <a:endParaRPr lang="en-IN" sz="1700" b="1">
            <a:latin typeface="Century Gothic" panose="020B0502020202020204" pitchFamily="34" charset="0"/>
          </a:endParaRPr>
        </a:p>
      </dgm:t>
    </dgm:pt>
    <dgm:pt modelId="{466E8B35-C5F0-43FC-8DB0-57D3A901808B}">
      <dgm:prSet phldrT="[Text]" custT="1"/>
      <dgm:spPr>
        <a:xfrm>
          <a:off x="593139" y="1756219"/>
          <a:ext cx="853698" cy="682958"/>
        </a:xfr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IN" sz="1400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Data Generation</a:t>
          </a:r>
        </a:p>
        <a:p>
          <a:pPr>
            <a:buNone/>
          </a:pPr>
          <a:r>
            <a:rPr lang="en-IN" sz="1400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(20%)</a:t>
          </a:r>
        </a:p>
      </dgm:t>
    </dgm:pt>
    <dgm:pt modelId="{8BEB3AD1-B20D-474C-B0CE-F67DEDB3A1AF}" type="sibTrans" cxnId="{88A121A6-BD4A-47D5-9F4E-59F653934592}">
      <dgm:prSet/>
      <dgm:spPr/>
      <dgm:t>
        <a:bodyPr/>
        <a:lstStyle/>
        <a:p>
          <a:endParaRPr lang="en-IN" sz="1700" b="1">
            <a:latin typeface="Century Gothic" panose="020B0502020202020204" pitchFamily="34" charset="0"/>
          </a:endParaRPr>
        </a:p>
      </dgm:t>
    </dgm:pt>
    <dgm:pt modelId="{18B94149-71D2-44E6-955B-C417868F881C}" type="parTrans" cxnId="{88A121A6-BD4A-47D5-9F4E-59F653934592}">
      <dgm:prSet/>
      <dgm:spPr>
        <a:xfrm rot="10800000">
          <a:off x="1019988" y="1923910"/>
          <a:ext cx="1168003" cy="347577"/>
        </a:xfrm>
        <a:solidFill>
          <a:srgbClr val="70AD47">
            <a:lumMod val="60000"/>
            <a:lumOff val="40000"/>
          </a:srgbClr>
        </a:solidFill>
        <a:ln>
          <a:noFill/>
        </a:ln>
        <a:effectLst/>
      </dgm:spPr>
      <dgm:t>
        <a:bodyPr/>
        <a:lstStyle/>
        <a:p>
          <a:endParaRPr lang="en-IN" sz="1700" b="1">
            <a:latin typeface="Century Gothic" panose="020B0502020202020204" pitchFamily="34" charset="0"/>
          </a:endParaRPr>
        </a:p>
      </dgm:t>
    </dgm:pt>
    <dgm:pt modelId="{9776DE5A-C09D-4A06-951F-17C024251C3B}">
      <dgm:prSet phldrT="[Text]" custT="1"/>
      <dgm:spPr>
        <a:xfrm>
          <a:off x="1868532" y="791"/>
          <a:ext cx="853698" cy="682958"/>
        </a:xfr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IN" sz="1400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Use of Technology</a:t>
          </a:r>
        </a:p>
        <a:p>
          <a:pPr>
            <a:buNone/>
          </a:pPr>
          <a:r>
            <a:rPr lang="en-IN" sz="1400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(10%)</a:t>
          </a:r>
        </a:p>
      </dgm:t>
    </dgm:pt>
    <dgm:pt modelId="{2C31648F-8E4D-4EBA-9EEB-12503A683D2F}" type="parTrans" cxnId="{A5015FFB-406B-4AF8-B96F-4D1FABE634E3}">
      <dgm:prSet/>
      <dgm:spPr>
        <a:solidFill>
          <a:srgbClr val="70AD47">
            <a:lumMod val="60000"/>
            <a:lumOff val="40000"/>
          </a:srgbClr>
        </a:solidFill>
        <a:ln>
          <a:noFill/>
        </a:ln>
        <a:effectLst/>
      </dgm:spPr>
      <dgm:t>
        <a:bodyPr/>
        <a:lstStyle/>
        <a:p>
          <a:endParaRPr lang="en-US" sz="1700" b="1">
            <a:latin typeface="Century Gothic" panose="020B0502020202020204" pitchFamily="34" charset="0"/>
          </a:endParaRPr>
        </a:p>
      </dgm:t>
    </dgm:pt>
    <dgm:pt modelId="{F6818C2C-A04E-4643-BD6F-ED13F8FCE191}" type="sibTrans" cxnId="{A5015FFB-406B-4AF8-B96F-4D1FABE634E3}">
      <dgm:prSet/>
      <dgm:spPr/>
      <dgm:t>
        <a:bodyPr/>
        <a:lstStyle/>
        <a:p>
          <a:endParaRPr lang="en-US"/>
        </a:p>
      </dgm:t>
    </dgm:pt>
    <dgm:pt modelId="{ED66B087-D493-4F64-95ED-5812BBE2CACD}" type="pres">
      <dgm:prSet presAssocID="{7172A290-6F9C-439D-98D9-07A7F0EB8D7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776CE3-8DEA-4AC5-A54A-FBAF5DFAD069}" type="pres">
      <dgm:prSet presAssocID="{2C06FE8D-B0CA-44D8-A729-5FF0E01724B9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87A2A4C-9B1E-477A-B5CE-934038B12B2D}" type="pres">
      <dgm:prSet presAssocID="{18B94149-71D2-44E6-955B-C417868F881C}" presName="parTrans" presStyleLbl="bgSibTrans2D1" presStyleIdx="0" presStyleCnt="6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9DFB62E7-9D56-4827-B01E-63BED630F707}" type="pres">
      <dgm:prSet presAssocID="{466E8B35-C5F0-43FC-8DB0-57D3A901808B}" presName="node" presStyleLbl="node1" presStyleIdx="0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42E2B73-064F-4E5C-8A26-3CE702FB2E4D}" type="pres">
      <dgm:prSet presAssocID="{E96DE5AD-0452-4056-A8D4-FEB5A6CCE2EB}" presName="parTrans" presStyleLbl="bgSibTrans2D1" presStyleIdx="1" presStyleCnt="6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1D57A98B-9E69-480D-A131-8E0307C2A38E}" type="pres">
      <dgm:prSet presAssocID="{E7D871ED-ECC7-4A18-8AD8-FE53C293E9C2}" presName="node" presStyleLbl="node1" presStyleIdx="1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BB20942-FE16-4E14-8712-BED01F4F3F2C}" type="pres">
      <dgm:prSet presAssocID="{1255393D-E11D-4083-8892-B4C2C4BE35EF}" presName="parTrans" presStyleLbl="bgSibTrans2D1" presStyleIdx="2" presStyleCnt="6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00F1900A-FE09-4042-AFB2-543FB065ECBE}" type="pres">
      <dgm:prSet presAssocID="{33AF9BC1-EBAC-43E5-87DB-C35156039441}" presName="node" presStyleLbl="node1" presStyleIdx="2" presStyleCnt="6" custScaleX="13102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A1D4A3C-D7FE-4E16-B3D1-131B0C0AE1F8}" type="pres">
      <dgm:prSet presAssocID="{2C31648F-8E4D-4EBA-9EEB-12503A683D2F}" presName="parTrans" presStyleLbl="bgSibTrans2D1" presStyleIdx="3" presStyleCnt="6"/>
      <dgm:spPr>
        <a:xfrm rot="17280000">
          <a:off x="4491609" y="1394472"/>
          <a:ext cx="2250649" cy="669835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BEAE074A-331C-429A-9821-C568D7D1741B}" type="pres">
      <dgm:prSet presAssocID="{9776DE5A-C09D-4A06-951F-17C024251C3B}" presName="node" presStyleLbl="node1" presStyleIdx="3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146F801-DD88-4C5A-90CD-C25CCDB70C94}" type="pres">
      <dgm:prSet presAssocID="{DE0509D4-E5DF-44EA-A1BF-80E4E8D242D5}" presName="parTrans" presStyleLbl="bgSibTrans2D1" presStyleIdx="4" presStyleCnt="6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8C0F4726-CDB7-48B2-A8E9-BFA16AC70D32}" type="pres">
      <dgm:prSet presAssocID="{BC036FEE-844B-4BCD-9714-5B8B129CD421}" presName="node" presStyleLbl="node1" presStyleIdx="4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0DE099A-0247-4BDD-A69F-0AE4E691086E}" type="pres">
      <dgm:prSet presAssocID="{E2080B37-5F3F-4CDE-839E-6E7063433F89}" presName="parTrans" presStyleLbl="bgSibTrans2D1" presStyleIdx="5" presStyleCnt="6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1E92EB37-64E7-48E6-B3A9-7DD5847B84A6}" type="pres">
      <dgm:prSet presAssocID="{C72D0679-3D76-4F39-B12C-6FB11F7668F8}" presName="node" presStyleLbl="node1" presStyleIdx="5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88A121A6-BD4A-47D5-9F4E-59F653934592}" srcId="{2C06FE8D-B0CA-44D8-A729-5FF0E01724B9}" destId="{466E8B35-C5F0-43FC-8DB0-57D3A901808B}" srcOrd="0" destOrd="0" parTransId="{18B94149-71D2-44E6-955B-C417868F881C}" sibTransId="{8BEB3AD1-B20D-474C-B0CE-F67DEDB3A1AF}"/>
    <dgm:cxn modelId="{04FD272F-A37E-4F94-9EB1-076FA1696184}" type="presOf" srcId="{E96DE5AD-0452-4056-A8D4-FEB5A6CCE2EB}" destId="{C42E2B73-064F-4E5C-8A26-3CE702FB2E4D}" srcOrd="0" destOrd="0" presId="urn:microsoft.com/office/officeart/2005/8/layout/radial4"/>
    <dgm:cxn modelId="{81AE8B70-FC6D-479E-8D8A-67CAA6B4AAF9}" srcId="{7172A290-6F9C-439D-98D9-07A7F0EB8D7C}" destId="{2C06FE8D-B0CA-44D8-A729-5FF0E01724B9}" srcOrd="0" destOrd="0" parTransId="{0A811C98-597F-48D8-9257-8F743322CD03}" sibTransId="{97535005-823F-47AF-B1CF-4858A84F1E8D}"/>
    <dgm:cxn modelId="{7CBDFD46-24C9-407F-9098-86FE79E26AB5}" type="presOf" srcId="{1255393D-E11D-4083-8892-B4C2C4BE35EF}" destId="{EBB20942-FE16-4E14-8712-BED01F4F3F2C}" srcOrd="0" destOrd="0" presId="urn:microsoft.com/office/officeart/2005/8/layout/radial4"/>
    <dgm:cxn modelId="{F6AF1149-73B1-4322-973A-9644B2E57F7C}" type="presOf" srcId="{466E8B35-C5F0-43FC-8DB0-57D3A901808B}" destId="{9DFB62E7-9D56-4827-B01E-63BED630F707}" srcOrd="0" destOrd="0" presId="urn:microsoft.com/office/officeart/2005/8/layout/radial4"/>
    <dgm:cxn modelId="{4C670EF4-DDC5-4856-B6F7-62CDD6FC2307}" type="presOf" srcId="{18B94149-71D2-44E6-955B-C417868F881C}" destId="{B87A2A4C-9B1E-477A-B5CE-934038B12B2D}" srcOrd="0" destOrd="0" presId="urn:microsoft.com/office/officeart/2005/8/layout/radial4"/>
    <dgm:cxn modelId="{C4B857A8-54A2-4D4B-B896-1A4D7DEACC0D}" srcId="{2C06FE8D-B0CA-44D8-A729-5FF0E01724B9}" destId="{BC036FEE-844B-4BCD-9714-5B8B129CD421}" srcOrd="4" destOrd="0" parTransId="{DE0509D4-E5DF-44EA-A1BF-80E4E8D242D5}" sibTransId="{7A3345BD-616F-4082-95ED-DA845F539A57}"/>
    <dgm:cxn modelId="{C1D8665B-ADB7-4BF8-996F-AE98D7CC78A7}" type="presOf" srcId="{2C06FE8D-B0CA-44D8-A729-5FF0E01724B9}" destId="{24776CE3-8DEA-4AC5-A54A-FBAF5DFAD069}" srcOrd="0" destOrd="0" presId="urn:microsoft.com/office/officeart/2005/8/layout/radial4"/>
    <dgm:cxn modelId="{84CAE65B-B7FB-4B9B-B961-F114BBAF5C6F}" type="presOf" srcId="{33AF9BC1-EBAC-43E5-87DB-C35156039441}" destId="{00F1900A-FE09-4042-AFB2-543FB065ECBE}" srcOrd="0" destOrd="0" presId="urn:microsoft.com/office/officeart/2005/8/layout/radial4"/>
    <dgm:cxn modelId="{86AFCF7E-FFE0-4332-85B4-F1D533192E4C}" srcId="{2C06FE8D-B0CA-44D8-A729-5FF0E01724B9}" destId="{C72D0679-3D76-4F39-B12C-6FB11F7668F8}" srcOrd="5" destOrd="0" parTransId="{E2080B37-5F3F-4CDE-839E-6E7063433F89}" sibTransId="{37FB6C74-E4CF-44BE-B197-91654ACC525F}"/>
    <dgm:cxn modelId="{18B0B8E5-568B-4231-AF6A-0F748A2BD7BF}" type="presOf" srcId="{E2080B37-5F3F-4CDE-839E-6E7063433F89}" destId="{90DE099A-0247-4BDD-A69F-0AE4E691086E}" srcOrd="0" destOrd="0" presId="urn:microsoft.com/office/officeart/2005/8/layout/radial4"/>
    <dgm:cxn modelId="{09664505-FBB1-4C87-A0E0-B92439978F1C}" type="presOf" srcId="{DE0509D4-E5DF-44EA-A1BF-80E4E8D242D5}" destId="{1146F801-DD88-4C5A-90CD-C25CCDB70C94}" srcOrd="0" destOrd="0" presId="urn:microsoft.com/office/officeart/2005/8/layout/radial4"/>
    <dgm:cxn modelId="{CF33CF07-8DCC-4AE8-BA06-2CA5C4B425D6}" type="presOf" srcId="{BC036FEE-844B-4BCD-9714-5B8B129CD421}" destId="{8C0F4726-CDB7-48B2-A8E9-BFA16AC70D32}" srcOrd="0" destOrd="0" presId="urn:microsoft.com/office/officeart/2005/8/layout/radial4"/>
    <dgm:cxn modelId="{953A66FB-FB73-4EFF-8AD7-C7F91F72FBE7}" type="presOf" srcId="{7172A290-6F9C-439D-98D9-07A7F0EB8D7C}" destId="{ED66B087-D493-4F64-95ED-5812BBE2CACD}" srcOrd="0" destOrd="0" presId="urn:microsoft.com/office/officeart/2005/8/layout/radial4"/>
    <dgm:cxn modelId="{DD098306-B8C9-475D-BEDB-7947F46DBAB3}" type="presOf" srcId="{C72D0679-3D76-4F39-B12C-6FB11F7668F8}" destId="{1E92EB37-64E7-48E6-B3A9-7DD5847B84A6}" srcOrd="0" destOrd="0" presId="urn:microsoft.com/office/officeart/2005/8/layout/radial4"/>
    <dgm:cxn modelId="{03097BE1-2781-40F2-8603-940335D46AAD}" type="presOf" srcId="{2C31648F-8E4D-4EBA-9EEB-12503A683D2F}" destId="{BA1D4A3C-D7FE-4E16-B3D1-131B0C0AE1F8}" srcOrd="0" destOrd="0" presId="urn:microsoft.com/office/officeart/2005/8/layout/radial4"/>
    <dgm:cxn modelId="{003BA352-599A-4FBC-BE11-8043F004B32E}" type="presOf" srcId="{E7D871ED-ECC7-4A18-8AD8-FE53C293E9C2}" destId="{1D57A98B-9E69-480D-A131-8E0307C2A38E}" srcOrd="0" destOrd="0" presId="urn:microsoft.com/office/officeart/2005/8/layout/radial4"/>
    <dgm:cxn modelId="{A5015FFB-406B-4AF8-B96F-4D1FABE634E3}" srcId="{2C06FE8D-B0CA-44D8-A729-5FF0E01724B9}" destId="{9776DE5A-C09D-4A06-951F-17C024251C3B}" srcOrd="3" destOrd="0" parTransId="{2C31648F-8E4D-4EBA-9EEB-12503A683D2F}" sibTransId="{F6818C2C-A04E-4643-BD6F-ED13F8FCE191}"/>
    <dgm:cxn modelId="{6EEB2431-1A6A-4C60-BC7C-0C280F64A1B3}" srcId="{2C06FE8D-B0CA-44D8-A729-5FF0E01724B9}" destId="{E7D871ED-ECC7-4A18-8AD8-FE53C293E9C2}" srcOrd="1" destOrd="0" parTransId="{E96DE5AD-0452-4056-A8D4-FEB5A6CCE2EB}" sibTransId="{13A65499-A628-4085-8633-264553B5143F}"/>
    <dgm:cxn modelId="{475605B9-FF7C-4019-8162-98608BEBA362}" type="presOf" srcId="{9776DE5A-C09D-4A06-951F-17C024251C3B}" destId="{BEAE074A-331C-429A-9821-C568D7D1741B}" srcOrd="0" destOrd="0" presId="urn:microsoft.com/office/officeart/2005/8/layout/radial4"/>
    <dgm:cxn modelId="{28658282-C88C-4CB5-B11C-E61094C8E163}" srcId="{2C06FE8D-B0CA-44D8-A729-5FF0E01724B9}" destId="{33AF9BC1-EBAC-43E5-87DB-C35156039441}" srcOrd="2" destOrd="0" parTransId="{1255393D-E11D-4083-8892-B4C2C4BE35EF}" sibTransId="{FE864C4B-56C1-4634-A2C4-673F93AD7A99}"/>
    <dgm:cxn modelId="{E01D47D2-9667-4F4A-93A5-A7015003CDDB}" type="presParOf" srcId="{ED66B087-D493-4F64-95ED-5812BBE2CACD}" destId="{24776CE3-8DEA-4AC5-A54A-FBAF5DFAD069}" srcOrd="0" destOrd="0" presId="urn:microsoft.com/office/officeart/2005/8/layout/radial4"/>
    <dgm:cxn modelId="{664DDB89-B70F-458E-BE3C-E72CE3B44F80}" type="presParOf" srcId="{ED66B087-D493-4F64-95ED-5812BBE2CACD}" destId="{B87A2A4C-9B1E-477A-B5CE-934038B12B2D}" srcOrd="1" destOrd="0" presId="urn:microsoft.com/office/officeart/2005/8/layout/radial4"/>
    <dgm:cxn modelId="{2F8028EE-1ADD-4A70-B8CB-A9DD81E2B9BD}" type="presParOf" srcId="{ED66B087-D493-4F64-95ED-5812BBE2CACD}" destId="{9DFB62E7-9D56-4827-B01E-63BED630F707}" srcOrd="2" destOrd="0" presId="urn:microsoft.com/office/officeart/2005/8/layout/radial4"/>
    <dgm:cxn modelId="{4D2EBB1E-97DB-4C2F-BA42-592297741707}" type="presParOf" srcId="{ED66B087-D493-4F64-95ED-5812BBE2CACD}" destId="{C42E2B73-064F-4E5C-8A26-3CE702FB2E4D}" srcOrd="3" destOrd="0" presId="urn:microsoft.com/office/officeart/2005/8/layout/radial4"/>
    <dgm:cxn modelId="{6FCE7319-49E8-4CA1-9F3C-3FB2412C79DD}" type="presParOf" srcId="{ED66B087-D493-4F64-95ED-5812BBE2CACD}" destId="{1D57A98B-9E69-480D-A131-8E0307C2A38E}" srcOrd="4" destOrd="0" presId="urn:microsoft.com/office/officeart/2005/8/layout/radial4"/>
    <dgm:cxn modelId="{5920D50F-571D-4A92-BF12-2E75001F4F87}" type="presParOf" srcId="{ED66B087-D493-4F64-95ED-5812BBE2CACD}" destId="{EBB20942-FE16-4E14-8712-BED01F4F3F2C}" srcOrd="5" destOrd="0" presId="urn:microsoft.com/office/officeart/2005/8/layout/radial4"/>
    <dgm:cxn modelId="{2BDFA2EA-B851-4AC5-9888-7460423C023B}" type="presParOf" srcId="{ED66B087-D493-4F64-95ED-5812BBE2CACD}" destId="{00F1900A-FE09-4042-AFB2-543FB065ECBE}" srcOrd="6" destOrd="0" presId="urn:microsoft.com/office/officeart/2005/8/layout/radial4"/>
    <dgm:cxn modelId="{A49B8D25-938E-4AA7-AEFF-B9B091F41E3E}" type="presParOf" srcId="{ED66B087-D493-4F64-95ED-5812BBE2CACD}" destId="{BA1D4A3C-D7FE-4E16-B3D1-131B0C0AE1F8}" srcOrd="7" destOrd="0" presId="urn:microsoft.com/office/officeart/2005/8/layout/radial4"/>
    <dgm:cxn modelId="{5640E3D2-F2CF-430A-8D7D-EEAF2387AF81}" type="presParOf" srcId="{ED66B087-D493-4F64-95ED-5812BBE2CACD}" destId="{BEAE074A-331C-429A-9821-C568D7D1741B}" srcOrd="8" destOrd="0" presId="urn:microsoft.com/office/officeart/2005/8/layout/radial4"/>
    <dgm:cxn modelId="{F5CE3F68-3FB5-4159-A2E8-3CBC9DA876E3}" type="presParOf" srcId="{ED66B087-D493-4F64-95ED-5812BBE2CACD}" destId="{1146F801-DD88-4C5A-90CD-C25CCDB70C94}" srcOrd="9" destOrd="0" presId="urn:microsoft.com/office/officeart/2005/8/layout/radial4"/>
    <dgm:cxn modelId="{994F5459-7134-449C-B94B-4BE08098DB16}" type="presParOf" srcId="{ED66B087-D493-4F64-95ED-5812BBE2CACD}" destId="{8C0F4726-CDB7-48B2-A8E9-BFA16AC70D32}" srcOrd="10" destOrd="0" presId="urn:microsoft.com/office/officeart/2005/8/layout/radial4"/>
    <dgm:cxn modelId="{3F8B4475-E4ED-4A00-BD84-AE0890065A64}" type="presParOf" srcId="{ED66B087-D493-4F64-95ED-5812BBE2CACD}" destId="{90DE099A-0247-4BDD-A69F-0AE4E691086E}" srcOrd="11" destOrd="0" presId="urn:microsoft.com/office/officeart/2005/8/layout/radial4"/>
    <dgm:cxn modelId="{48485942-8A4F-4930-BE4D-4CF08A2B5B57}" type="presParOf" srcId="{ED66B087-D493-4F64-95ED-5812BBE2CACD}" destId="{1E92EB37-64E7-48E6-B3A9-7DD5847B84A6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76CE3-8DEA-4AC5-A54A-FBAF5DFAD069}">
      <dsp:nvSpPr>
        <dsp:cNvPr id="0" name=""/>
        <dsp:cNvSpPr/>
      </dsp:nvSpPr>
      <dsp:spPr>
        <a:xfrm>
          <a:off x="2704385" y="2204248"/>
          <a:ext cx="1805084" cy="1805084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Data</a:t>
          </a:r>
          <a:r>
            <a:rPr lang="en-IN" sz="2000" b="1" kern="1200" baseline="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 Governance Quality Index</a:t>
          </a:r>
          <a:endParaRPr lang="en-IN" sz="2000" b="1" kern="1200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2968733" y="2468596"/>
        <a:ext cx="1276388" cy="1276388"/>
      </dsp:txXfrm>
    </dsp:sp>
    <dsp:sp modelId="{B87A2A4C-9B1E-477A-B5CE-934038B12B2D}">
      <dsp:nvSpPr>
        <dsp:cNvPr id="0" name=""/>
        <dsp:cNvSpPr/>
      </dsp:nvSpPr>
      <dsp:spPr>
        <a:xfrm rot="10800000">
          <a:off x="872559" y="2849566"/>
          <a:ext cx="1731075" cy="514448"/>
        </a:xfrm>
        <a:prstGeom prst="leftArrow">
          <a:avLst>
            <a:gd name="adj1" fmla="val 60000"/>
            <a:gd name="adj2" fmla="val 50000"/>
          </a:avLst>
        </a:prstGeom>
        <a:solidFill>
          <a:srgbClr val="70AD47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B62E7-9D56-4827-B01E-63BED630F707}">
      <dsp:nvSpPr>
        <dsp:cNvPr id="0" name=""/>
        <dsp:cNvSpPr/>
      </dsp:nvSpPr>
      <dsp:spPr>
        <a:xfrm>
          <a:off x="240779" y="2601367"/>
          <a:ext cx="1263558" cy="101084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Data Generation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(20%)</a:t>
          </a:r>
        </a:p>
      </dsp:txBody>
      <dsp:txXfrm>
        <a:off x="270386" y="2630974"/>
        <a:ext cx="1204344" cy="951633"/>
      </dsp:txXfrm>
    </dsp:sp>
    <dsp:sp modelId="{C42E2B73-064F-4E5C-8A26-3CE702FB2E4D}">
      <dsp:nvSpPr>
        <dsp:cNvPr id="0" name=""/>
        <dsp:cNvSpPr/>
      </dsp:nvSpPr>
      <dsp:spPr>
        <a:xfrm rot="12960000">
          <a:off x="1229473" y="1751095"/>
          <a:ext cx="1731075" cy="514448"/>
        </a:xfrm>
        <a:prstGeom prst="leftArrow">
          <a:avLst>
            <a:gd name="adj1" fmla="val 60000"/>
            <a:gd name="adj2" fmla="val 50000"/>
          </a:avLst>
        </a:prstGeom>
        <a:solidFill>
          <a:srgbClr val="70AD47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7A98B-9E69-480D-A131-8E0307C2A38E}">
      <dsp:nvSpPr>
        <dsp:cNvPr id="0" name=""/>
        <dsp:cNvSpPr/>
      </dsp:nvSpPr>
      <dsp:spPr>
        <a:xfrm>
          <a:off x="762997" y="994145"/>
          <a:ext cx="1263558" cy="101084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Data Quality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(15%)</a:t>
          </a:r>
        </a:p>
      </dsp:txBody>
      <dsp:txXfrm>
        <a:off x="792604" y="1023752"/>
        <a:ext cx="1204344" cy="951633"/>
      </dsp:txXfrm>
    </dsp:sp>
    <dsp:sp modelId="{EBB20942-FE16-4E14-8712-BED01F4F3F2C}">
      <dsp:nvSpPr>
        <dsp:cNvPr id="0" name=""/>
        <dsp:cNvSpPr/>
      </dsp:nvSpPr>
      <dsp:spPr>
        <a:xfrm rot="15120000">
          <a:off x="2163889" y="1072202"/>
          <a:ext cx="1731075" cy="514448"/>
        </a:xfrm>
        <a:prstGeom prst="leftArrow">
          <a:avLst>
            <a:gd name="adj1" fmla="val 60000"/>
            <a:gd name="adj2" fmla="val 50000"/>
          </a:avLst>
        </a:prstGeom>
        <a:solidFill>
          <a:srgbClr val="70AD47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1900A-FE09-4042-AFB2-543FB065ECBE}">
      <dsp:nvSpPr>
        <dsp:cNvPr id="0" name=""/>
        <dsp:cNvSpPr/>
      </dsp:nvSpPr>
      <dsp:spPr>
        <a:xfrm>
          <a:off x="1934159" y="828"/>
          <a:ext cx="1655603" cy="101084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  <a:sym typeface="Arial"/>
            </a:rPr>
            <a:t>Data Analysis, Use &amp; Dissemination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  <a:sym typeface="Arial"/>
            </a:rPr>
            <a:t>(30%)</a:t>
          </a:r>
          <a:endParaRPr lang="en-IN" sz="1400" b="1" kern="1200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1963766" y="30435"/>
        <a:ext cx="1596389" cy="951633"/>
      </dsp:txXfrm>
    </dsp:sp>
    <dsp:sp modelId="{BA1D4A3C-D7FE-4E16-B3D1-131B0C0AE1F8}">
      <dsp:nvSpPr>
        <dsp:cNvPr id="0" name=""/>
        <dsp:cNvSpPr/>
      </dsp:nvSpPr>
      <dsp:spPr>
        <a:xfrm rot="17280000">
          <a:off x="3318889" y="1072202"/>
          <a:ext cx="1731075" cy="514448"/>
        </a:xfrm>
        <a:prstGeom prst="leftArrow">
          <a:avLst>
            <a:gd name="adj1" fmla="val 60000"/>
            <a:gd name="adj2" fmla="val 50000"/>
          </a:avLst>
        </a:prstGeom>
        <a:solidFill>
          <a:srgbClr val="70AD47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E074A-331C-429A-9821-C568D7D1741B}">
      <dsp:nvSpPr>
        <dsp:cNvPr id="0" name=""/>
        <dsp:cNvSpPr/>
      </dsp:nvSpPr>
      <dsp:spPr>
        <a:xfrm>
          <a:off x="3820114" y="828"/>
          <a:ext cx="1263558" cy="101084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Use of Technology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(10%)</a:t>
          </a:r>
        </a:p>
      </dsp:txBody>
      <dsp:txXfrm>
        <a:off x="3849721" y="30435"/>
        <a:ext cx="1204344" cy="951633"/>
      </dsp:txXfrm>
    </dsp:sp>
    <dsp:sp modelId="{1146F801-DD88-4C5A-90CD-C25CCDB70C94}">
      <dsp:nvSpPr>
        <dsp:cNvPr id="0" name=""/>
        <dsp:cNvSpPr/>
      </dsp:nvSpPr>
      <dsp:spPr>
        <a:xfrm rot="19440000">
          <a:off x="4253305" y="1751095"/>
          <a:ext cx="1731075" cy="514448"/>
        </a:xfrm>
        <a:prstGeom prst="leftArrow">
          <a:avLst>
            <a:gd name="adj1" fmla="val 60000"/>
            <a:gd name="adj2" fmla="val 50000"/>
          </a:avLst>
        </a:prstGeom>
        <a:solidFill>
          <a:srgbClr val="70AD47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F4726-CDB7-48B2-A8E9-BFA16AC70D32}">
      <dsp:nvSpPr>
        <dsp:cNvPr id="0" name=""/>
        <dsp:cNvSpPr/>
      </dsp:nvSpPr>
      <dsp:spPr>
        <a:xfrm>
          <a:off x="5187298" y="994145"/>
          <a:ext cx="1263558" cy="101084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  <a:sym typeface="Arial"/>
            </a:rPr>
            <a:t>Data Security &amp; HR Capacity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  <a:sym typeface="Arial"/>
            </a:rPr>
            <a:t>(10%)</a:t>
          </a:r>
          <a:endParaRPr lang="en-IN" sz="1400" b="1" kern="1200" dirty="0">
            <a:solidFill>
              <a:sysClr val="window" lastClr="FFFFFF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216905" y="1023752"/>
        <a:ext cx="1204344" cy="951633"/>
      </dsp:txXfrm>
    </dsp:sp>
    <dsp:sp modelId="{90DE099A-0247-4BDD-A69F-0AE4E691086E}">
      <dsp:nvSpPr>
        <dsp:cNvPr id="0" name=""/>
        <dsp:cNvSpPr/>
      </dsp:nvSpPr>
      <dsp:spPr>
        <a:xfrm>
          <a:off x="4610219" y="2849566"/>
          <a:ext cx="1731075" cy="514448"/>
        </a:xfrm>
        <a:prstGeom prst="leftArrow">
          <a:avLst>
            <a:gd name="adj1" fmla="val 60000"/>
            <a:gd name="adj2" fmla="val 50000"/>
          </a:avLst>
        </a:prstGeom>
        <a:solidFill>
          <a:srgbClr val="70AD47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2EB37-64E7-48E6-B3A9-7DD5847B84A6}">
      <dsp:nvSpPr>
        <dsp:cNvPr id="0" name=""/>
        <dsp:cNvSpPr/>
      </dsp:nvSpPr>
      <dsp:spPr>
        <a:xfrm>
          <a:off x="5709516" y="2601367"/>
          <a:ext cx="1263558" cy="101084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Case Studies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(15%)</a:t>
          </a:r>
        </a:p>
      </dsp:txBody>
      <dsp:txXfrm>
        <a:off x="5739123" y="2630974"/>
        <a:ext cx="1204344" cy="951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BE08FB-858F-7B8A-289B-AE20FC5BD6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483A5-E869-F627-F5E6-5EEED7D98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6001-010B-42BC-9557-23CC9C2604E7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0AB15-7B79-076E-EC55-2BD7E6042E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9B94B-3710-8DA4-286B-9478F8930E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52C99-DB6C-4680-8419-346422F0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05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1AA2-A43E-854C-944A-7F660BE93A70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3332-DB63-2E49-95D0-46B9EBE4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2e9c826450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g12e9c826450_0_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g12e9c826450_0_1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1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7" name="Google Shape;7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4" name="Google Shape;7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9499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775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7" name="Google Shape;81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8" name="Google Shape;818;p1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1" name="Google Shape;144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5252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7" name="Google Shape;94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b="0" dirty="0"/>
          </a:p>
        </p:txBody>
      </p:sp>
      <p:sp>
        <p:nvSpPr>
          <p:cNvPr id="948" name="Google Shape;948;p2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1" name="Google Shape;100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2" name="Google Shape;100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DE9BC1-1E52-1045-B142-E6A7783C4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354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C6C71-25C8-D528-9F71-38F7BF7E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62395-2598-D34F-050A-F4625556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49E55-497F-4710-C5F6-814F637A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81C096-E7B0-4A60-AFAF-015DE2732146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49C3A86-DBFD-BC9B-BB6A-6ADE9191A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129" y="-210215"/>
            <a:ext cx="3237397" cy="17188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17C473E-2A26-5893-39D9-2EEC866B4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085" t="57282" r="21689"/>
          <a:stretch/>
        </p:blipFill>
        <p:spPr>
          <a:xfrm>
            <a:off x="3407238" y="5602952"/>
            <a:ext cx="5185531" cy="79329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686F9F9-2567-D669-6777-FD54B20110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68000" y="-5354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29BF6E-A75C-0074-76FE-E28D397EC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172" y="-182880"/>
            <a:ext cx="12192000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B168310-02C2-D379-4F51-0126C1376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664237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CB15DEB-DBB3-2E31-080D-008F2DBF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E87FA16-D47E-D0B9-F615-D0F2FED1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9CA6D0E-9FC7-6A7C-98CF-F771C114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7296A9F-C1D0-E666-20E5-EA489605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B22FDF-F5A2-C483-9623-EDCBBA102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9F392E7-9BC7-F5D5-8676-30FEA69C6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918481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9171A5-A134-22F7-CFF7-4DC49B8F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A3C4A97-BDBE-298F-AD09-8F3403D6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4F7F03E-E246-489D-A746-D09353FC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E070F8-8478-B363-499B-8C5D3F8F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0F48F4-487C-CE15-D0A6-D725906852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26720"/>
            <a:ext cx="12192000" cy="68580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116E5EC-C9DB-EE41-9213-1DA731394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E26362D-FF2C-DE82-B5BF-68C7F4B699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9539715-47FE-4447-FD84-F1C5615A97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4">
            <a:extLst>
              <a:ext uri="{FF2B5EF4-FFF2-40B4-BE49-F238E27FC236}">
                <a16:creationId xmlns:a16="http://schemas.microsoft.com/office/drawing/2014/main" id="{2DBC50B6-929A-5832-CC4D-4B21FA7E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7E1CBFA0-336A-4205-50BB-E96B25A0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FE34E8C4-06B3-CB17-99B3-CEA641A7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B42AB2-C871-DA81-DAEA-8625ED2BD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3EC1364-4021-F3F5-B7B1-88ED906C1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Side-Title…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ACE2FAE-5BC5-1538-5BA8-7532C8B81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E18BC7CF-448E-53CC-9CDF-793E3A22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BF38B35-BF77-B88F-B389-DBA9A591F2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TITLE…</a:t>
            </a:r>
          </a:p>
          <a:p>
            <a:pPr lvl="1"/>
            <a:r>
              <a:rPr lang="en-US"/>
              <a:t>Subtitle…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B6DB9F42-28D4-EC88-7864-01D7DCF6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64C876E-69CB-CDEE-B719-23B53B8C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8770396-4911-2E9E-FF92-4E272C639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1872"/>
            <a:ext cx="12190476" cy="685714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0971A12-1313-4AC4-35B9-6E98E96D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4121A13-A444-97D7-E177-165B1A62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2E52820-09CF-432A-F001-8C5E05A0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FE0FA4AF-F560-084D-C05D-D42F08647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3847" y="-134710"/>
            <a:ext cx="3237397" cy="1718854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EB8AA924-5DCD-E8B2-8616-740FB68247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3787" y="52729"/>
            <a:ext cx="1313224" cy="125307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C72E24D-36AE-FA3B-0C14-2B5AFA384DA4}"/>
              </a:ext>
            </a:extLst>
          </p:cNvPr>
          <p:cNvSpPr txBox="1">
            <a:spLocks/>
          </p:cNvSpPr>
          <p:nvPr userDrawn="1"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3929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15600" y="2106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15600" y="1333067"/>
            <a:ext cx="113608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6450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4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4"/>
          <p:cNvSpPr txBox="1">
            <a:spLocks noGrp="1"/>
          </p:cNvSpPr>
          <p:nvPr>
            <p:ph type="title"/>
          </p:nvPr>
        </p:nvSpPr>
        <p:spPr>
          <a:xfrm>
            <a:off x="622895" y="111301"/>
            <a:ext cx="109677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4"/>
          <p:cNvSpPr txBox="1">
            <a:spLocks noGrp="1"/>
          </p:cNvSpPr>
          <p:nvPr>
            <p:ph type="body" idx="1"/>
          </p:nvPr>
        </p:nvSpPr>
        <p:spPr>
          <a:xfrm>
            <a:off x="609600" y="1168400"/>
            <a:ext cx="10972800" cy="49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8945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/>
            </a:lvl1pPr>
            <a:lvl2pPr marL="1219170" lvl="1" indent="-38945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2pPr>
            <a:lvl3pPr marL="1828754" lvl="2" indent="-38945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3pPr>
            <a:lvl4pPr marL="2438339" lvl="3" indent="-38945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4pPr>
            <a:lvl5pPr marL="3047924" lvl="4" indent="-38945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0092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74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DD35-BFF9-4CB0-96AC-71C13D692F53}" type="datetimeFigureOut">
              <a:rPr lang="es-MX" smtClean="0"/>
              <a:t>27/10/2022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1B475-364C-43CD-BF70-76DDBFCEC22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8045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4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5"/>
          <p:cNvSpPr txBox="1">
            <a:spLocks noGrp="1"/>
          </p:cNvSpPr>
          <p:nvPr>
            <p:ph type="title"/>
          </p:nvPr>
        </p:nvSpPr>
        <p:spPr>
          <a:xfrm>
            <a:off x="622895" y="111301"/>
            <a:ext cx="109677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5"/>
          <p:cNvSpPr txBox="1">
            <a:spLocks noGrp="1"/>
          </p:cNvSpPr>
          <p:nvPr>
            <p:ph type="body" idx="1"/>
          </p:nvPr>
        </p:nvSpPr>
        <p:spPr>
          <a:xfrm>
            <a:off x="609600" y="1352878"/>
            <a:ext cx="10972800" cy="47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8945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600"/>
            </a:lvl1pPr>
            <a:lvl2pPr marL="1219170" lvl="1" indent="-389457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Char char="–"/>
              <a:defRPr sz="1600"/>
            </a:lvl2pPr>
            <a:lvl3pPr marL="1828754" lvl="2" indent="-389457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Char char="•"/>
              <a:defRPr sz="1600"/>
            </a:lvl3pPr>
            <a:lvl4pPr marL="2438339" lvl="3" indent="-389457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Char char="–"/>
              <a:defRPr sz="1600"/>
            </a:lvl4pPr>
            <a:lvl5pPr marL="3047924" lvl="4" indent="-389457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000"/>
              <a:buChar char="•"/>
              <a:defRPr sz="1600"/>
            </a:lvl5pPr>
            <a:lvl6pPr marL="3657509" lvl="5" indent="-423323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5"/>
          <p:cNvSpPr txBox="1">
            <a:spLocks noGrp="1"/>
          </p:cNvSpPr>
          <p:nvPr>
            <p:ph type="body" idx="2"/>
          </p:nvPr>
        </p:nvSpPr>
        <p:spPr>
          <a:xfrm>
            <a:off x="609601" y="938557"/>
            <a:ext cx="109809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979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867" b="1">
                <a:solidFill>
                  <a:schemeClr val="accent2"/>
                </a:solidFill>
              </a:defRPr>
            </a:lvl1pPr>
            <a:lvl2pPr marL="1219170" lvl="1" indent="-38945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2pPr>
            <a:lvl3pPr marL="1828754" lvl="2" indent="-38945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3pPr>
            <a:lvl4pPr marL="2438339" lvl="3" indent="-38945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4pPr>
            <a:lvl5pPr marL="3047924" lvl="4" indent="-38945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  <a:defRPr/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343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74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000" b="1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idx="12"/>
          </p:nvPr>
        </p:nvSpPr>
        <p:spPr>
          <a:xfrm>
            <a:off x="609600" y="1352877"/>
            <a:ext cx="10972800" cy="4733579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CF3CF8-FA46-4A7D-9984-6F441CC077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8557"/>
            <a:ext cx="10980981" cy="373186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1800" b="1" smtClean="0">
                <a:solidFill>
                  <a:schemeClr val="accent2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IN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/>
              <a:t>Click to add subtitle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7769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3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BE9CB2-577B-C044-403A-463732C82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4E7223-F52B-972A-A45B-A77FC6F4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485259D-2F32-6112-0640-3B1D456D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0D65C9F-E3E3-AEBA-2AF3-BA96956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8D86F0-8A99-2E4A-8B73-9446CBA6DB95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7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FEB027A-B0FC-8535-7518-43C841A01172}"/>
              </a:ext>
            </a:extLst>
          </p:cNvPr>
          <p:cNvSpPr txBox="1">
            <a:spLocks/>
          </p:cNvSpPr>
          <p:nvPr userDrawn="1"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TITLE 3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EF250FCB-2F13-D971-DCC0-6C2E779F2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680"/>
            <a:ext cx="3237397" cy="1718854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46F5D62D-6E9E-7884-B2A5-073AE38C7C6A}"/>
              </a:ext>
            </a:extLst>
          </p:cNvPr>
          <p:cNvSpPr txBox="1">
            <a:spLocks/>
          </p:cNvSpPr>
          <p:nvPr userDrawn="1"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DBC87122-DBB3-DF8A-8F77-04757603F7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788" y="136525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7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1D34FED-6882-FC40-B529-F584321E6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0D95E5-BAE6-77BC-3C1B-6DEFD9CEA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472E721D-0408-B337-3AAF-A39ED1907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C1E03D6D-39C5-C16C-9ADE-835F825090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6897F6-C9BB-246D-7971-975C6B5031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07F162C-307D-7560-89EC-47B30A7A3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 5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AE6BEDB-E6D1-04B5-846E-8E89EB9300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91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4DA420E-90C3-71CA-15B2-897ED441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D950B74-3098-92AD-915B-74E3C8B4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5DD7BCF-9CC2-9B90-0355-5D1A85A7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891626-B5B4-2C88-AE25-F2123CE54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8373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1C6435-F65D-F48F-F83E-714453AC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AF1ED15-D78C-3100-631E-237B97DC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4EBCE2-FFCB-5B64-00EE-C0513FEA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4DEF3E-9B1C-1E86-408F-8BC5DBD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5A6E-AB09-46B5-90C9-B5434B8D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15" y="240307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CF4B5-D781-420A-9FE4-77F95720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6DF-513F-5E44-9E83-2557597DE907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18388-3E4F-4CD5-A7FF-ECA8F4C6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76298-BBA0-4815-AED8-AE104DDD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1546E3B-D822-A8E4-145F-E2B2F2F783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97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0CB11FD-6C43-E3C7-A027-B66E9DA76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3575" y="136525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184864-52C3-2D4D-E324-C5769443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B3E3DC9-1FC2-2659-318D-FB3AAC92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D2A081F-0F9B-2803-DE5C-9CEC67FD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6D1BC84-9C53-3829-6C1D-F65E781D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39E24BF-7F41-8AB8-B1C8-C0C2F403E8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AEE97D0-A561-8471-514C-B1E02B8DD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4B6ECFC-8B35-4E5F-2309-DD42995BC3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4FA5864-3182-B85B-2C46-C9524D07FB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90F327E8-5A26-B7BF-2E3B-4C231CB1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E7A6C22C-2608-5811-9F30-7205C05F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90F79EE-F108-52BB-A691-A9FD2969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6F326-490A-5841-8742-5FB1582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5933D-6CD3-A14F-A0A7-D4663CEB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7E6E-57AE-EA4C-967E-119F5AA37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96DF-513F-5E44-9E83-2557597DE907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FEC00-6437-774F-AD44-A4F06042D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B6F4D-9188-9540-8287-CED16E2E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F1939CBE-BB3F-365E-79FA-1205BFC4A57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7" r:id="rId3"/>
    <p:sldLayoutId id="2147483661" r:id="rId4"/>
    <p:sldLayoutId id="2147483651" r:id="rId5"/>
    <p:sldLayoutId id="2147483666" r:id="rId6"/>
    <p:sldLayoutId id="2147483660" r:id="rId7"/>
    <p:sldLayoutId id="2147483650" r:id="rId8"/>
    <p:sldLayoutId id="2147483652" r:id="rId9"/>
    <p:sldLayoutId id="2147483662" r:id="rId10"/>
    <p:sldLayoutId id="2147483663" r:id="rId11"/>
    <p:sldLayoutId id="2147483664" r:id="rId12"/>
    <p:sldLayoutId id="2147483656" r:id="rId13"/>
    <p:sldLayoutId id="2147483659" r:id="rId14"/>
    <p:sldLayoutId id="2147483668" r:id="rId15"/>
    <p:sldLayoutId id="2147483669" r:id="rId16"/>
    <p:sldLayoutId id="2147483672" r:id="rId17"/>
    <p:sldLayoutId id="2147483673" r:id="rId18"/>
    <p:sldLayoutId id="214748367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1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meo.gov.in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jp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.jpg"/><Relationship Id="rId20" Type="http://schemas.openxmlformats.org/officeDocument/2006/relationships/image" Target="../media/image3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jp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jpg"/><Relationship Id="rId19" Type="http://schemas.openxmlformats.org/officeDocument/2006/relationships/image" Target="../media/image37.png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8E3D0E5-0BEA-E561-E8E1-02AE200F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F00B31-25BA-C867-612C-9B5453964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r>
              <a:rPr lang="en-US" dirty="0">
                <a:hlinkClick r:id="rId2"/>
              </a:rPr>
              <a:t>https://dmeo.gov.in/</a:t>
            </a:r>
            <a:r>
              <a:rPr lang="en-US" dirty="0"/>
              <a:t>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0BC8B3-CDE2-35F7-4B52-E2E59B27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86FA2D-B8A8-C8BE-A6BB-1BA0B8DC04CA}"/>
              </a:ext>
            </a:extLst>
          </p:cNvPr>
          <p:cNvSpPr txBox="1">
            <a:spLocks/>
          </p:cNvSpPr>
          <p:nvPr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Tw Cen MT" panose="020B0602020104020603" pitchFamily="34" charset="0"/>
              </a:rPr>
              <a:t>Indian Experience in Building MEL Ecosystem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9D597A3-C55F-07E7-AA70-E586AF86B3A8}"/>
              </a:ext>
            </a:extLst>
          </p:cNvPr>
          <p:cNvSpPr txBox="1">
            <a:spLocks/>
          </p:cNvSpPr>
          <p:nvPr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9193"/>
                </a:solidFill>
              </a:rPr>
              <a:t>Alok Mishra, </a:t>
            </a:r>
            <a:r>
              <a:rPr lang="en-US" dirty="0" err="1">
                <a:solidFill>
                  <a:srgbClr val="009193"/>
                </a:solidFill>
              </a:rPr>
              <a:t>Addl</a:t>
            </a:r>
            <a:r>
              <a:rPr lang="en-US" dirty="0">
                <a:solidFill>
                  <a:srgbClr val="009193"/>
                </a:solidFill>
              </a:rPr>
              <a:t> DG, Government of India</a:t>
            </a:r>
          </a:p>
        </p:txBody>
      </p:sp>
    </p:spTree>
    <p:extLst>
      <p:ext uri="{BB962C8B-B14F-4D97-AF65-F5344CB8AC3E}">
        <p14:creationId xmlns:p14="http://schemas.microsoft.com/office/powerpoint/2010/main" val="44966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22"/>
          <p:cNvSpPr txBox="1"/>
          <p:nvPr/>
        </p:nvSpPr>
        <p:spPr>
          <a:xfrm>
            <a:off x="575203" y="147173"/>
            <a:ext cx="11616797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b" anchorCtr="0">
            <a:noAutofit/>
          </a:bodyPr>
          <a:lstStyle/>
          <a:p>
            <a:pPr>
              <a:buClr>
                <a:schemeClr val="accent1"/>
              </a:buClr>
              <a:buSzPts val="1800"/>
            </a:pPr>
            <a:r>
              <a:rPr lang="en-IN" sz="2933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Engagement with States</a:t>
            </a:r>
            <a:endParaRPr sz="2933"/>
          </a:p>
        </p:txBody>
      </p:sp>
      <p:sp>
        <p:nvSpPr>
          <p:cNvPr id="951" name="Google Shape;951;p22"/>
          <p:cNvSpPr/>
          <p:nvPr/>
        </p:nvSpPr>
        <p:spPr>
          <a:xfrm>
            <a:off x="5857900" y="1574209"/>
            <a:ext cx="5865267" cy="11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6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52" name="Google Shape;952;p22"/>
          <p:cNvSpPr/>
          <p:nvPr/>
        </p:nvSpPr>
        <p:spPr>
          <a:xfrm>
            <a:off x="5857901" y="4106443"/>
            <a:ext cx="5865267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6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53" name="Google Shape;953;p22"/>
          <p:cNvSpPr/>
          <p:nvPr/>
        </p:nvSpPr>
        <p:spPr>
          <a:xfrm>
            <a:off x="5894821" y="1693606"/>
            <a:ext cx="5776671" cy="9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IN" sz="20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Assessment of Evaluation Capacities in States:</a:t>
            </a:r>
            <a:endParaRPr sz="2400" dirty="0"/>
          </a:p>
          <a:p>
            <a:r>
              <a:rPr lang="en-IN" sz="16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30 states covered </a:t>
            </a:r>
            <a:r>
              <a:rPr lang="en-IN"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the </a:t>
            </a:r>
            <a:r>
              <a:rPr lang="en-IN" sz="1600" u="sng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diagnostic exercise </a:t>
            </a:r>
            <a:r>
              <a:rPr lang="en-IN" sz="16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being undertaken to assess capacity of evaluation systems so far.</a:t>
            </a:r>
            <a:endParaRPr sz="16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54" name="Google Shape;954;p22"/>
          <p:cNvSpPr/>
          <p:nvPr/>
        </p:nvSpPr>
        <p:spPr>
          <a:xfrm>
            <a:off x="5913759" y="4136711"/>
            <a:ext cx="5776671" cy="11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IN" sz="20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Support to AP, HR, J&amp;K, MP, Raj, </a:t>
            </a:r>
            <a:r>
              <a:rPr lang="en-IN" sz="2000" b="1" err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Meghalaya</a:t>
            </a:r>
            <a:r>
              <a:rPr lang="en-IN" sz="20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TN</a:t>
            </a:r>
            <a:r>
              <a:rPr lang="en-IN" sz="20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</a:t>
            </a:r>
            <a:endParaRPr sz="2400" dirty="0"/>
          </a:p>
          <a:p>
            <a:r>
              <a:rPr lang="en-IN" sz="16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Development of Output Outcome Monitoring Framework, Setting up of procurement systems, Trainings on M&amp;E fundamentals to state officers and Technical Assistance.</a:t>
            </a:r>
            <a:endParaRPr sz="16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55" name="Google Shape;955;p22"/>
          <p:cNvSpPr txBox="1"/>
          <p:nvPr/>
        </p:nvSpPr>
        <p:spPr>
          <a:xfrm>
            <a:off x="665371" y="937909"/>
            <a:ext cx="7897383" cy="3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800"/>
            </a:pPr>
            <a:r>
              <a:rPr lang="en-IN" sz="1867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Building Stronger Institutions for Monitoring &amp; Evaluation</a:t>
            </a:r>
            <a:endParaRPr sz="1867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2"/>
          <p:cNvSpPr/>
          <p:nvPr/>
        </p:nvSpPr>
        <p:spPr>
          <a:xfrm>
            <a:off x="5857900" y="2833177"/>
            <a:ext cx="5865267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6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57" name="Google Shape;957;p22"/>
          <p:cNvSpPr/>
          <p:nvPr/>
        </p:nvSpPr>
        <p:spPr>
          <a:xfrm>
            <a:off x="5902198" y="2973489"/>
            <a:ext cx="5776671" cy="9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IN" sz="20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Monthly State Webinars:</a:t>
            </a:r>
            <a:endParaRPr sz="2400" dirty="0"/>
          </a:p>
          <a:p>
            <a:r>
              <a:rPr lang="en-IN" sz="16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11</a:t>
            </a:r>
            <a:r>
              <a:rPr lang="en-IN" sz="1600" dirty="0">
                <a:solidFill>
                  <a:schemeClr val="lt1"/>
                </a:solidFill>
                <a:uFill>
                  <a:noFill/>
                </a:uFill>
                <a:latin typeface="Quattrocento Sans"/>
                <a:ea typeface="Quattrocento Sans"/>
                <a:cs typeface="Quattrocento Sans"/>
                <a:sym typeface="Quattrocento San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sessions </a:t>
            </a:r>
            <a:r>
              <a:rPr lang="en-IN" sz="16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organized and 12 more planned for facilitating M&amp;E knowledge exchange among government stakeholders.</a:t>
            </a:r>
            <a:endParaRPr sz="16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958" name="Google Shape;958;p22"/>
          <p:cNvGrpSpPr/>
          <p:nvPr/>
        </p:nvGrpSpPr>
        <p:grpSpPr>
          <a:xfrm>
            <a:off x="777590" y="1685160"/>
            <a:ext cx="4184071" cy="4765440"/>
            <a:chOff x="0" y="1369"/>
            <a:chExt cx="3138053" cy="3574080"/>
          </a:xfrm>
        </p:grpSpPr>
        <p:sp>
          <p:nvSpPr>
            <p:cNvPr id="959" name="Google Shape;959;p22"/>
            <p:cNvSpPr/>
            <p:nvPr/>
          </p:nvSpPr>
          <p:spPr>
            <a:xfrm>
              <a:off x="0" y="1369"/>
              <a:ext cx="3138053" cy="6364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319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0" name="Google Shape;960;p22"/>
            <p:cNvSpPr txBox="1"/>
            <p:nvPr/>
          </p:nvSpPr>
          <p:spPr>
            <a:xfrm>
              <a:off x="31070" y="32439"/>
              <a:ext cx="3075913" cy="574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67" tIns="81267" rIns="81267" bIns="81267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600"/>
              </a:pPr>
              <a:r>
                <a:rPr lang="en-IN" sz="21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Technical assistance on key projects</a:t>
              </a:r>
              <a:endParaRPr sz="2400"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0" y="735769"/>
              <a:ext cx="3138053" cy="6364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319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2" name="Google Shape;962;p22"/>
            <p:cNvSpPr txBox="1"/>
            <p:nvPr/>
          </p:nvSpPr>
          <p:spPr>
            <a:xfrm>
              <a:off x="31070" y="766839"/>
              <a:ext cx="3075913" cy="574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67" tIns="81267" rIns="81267" bIns="81267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600"/>
              </a:pPr>
              <a:r>
                <a:rPr lang="en-IN" sz="21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System capability assessment &amp; development</a:t>
              </a:r>
              <a:endParaRPr sz="2400"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0" y="1470169"/>
              <a:ext cx="3138053" cy="6364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319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4" name="Google Shape;964;p22"/>
            <p:cNvSpPr txBox="1"/>
            <p:nvPr/>
          </p:nvSpPr>
          <p:spPr>
            <a:xfrm>
              <a:off x="31070" y="1501239"/>
              <a:ext cx="3075913" cy="574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67" tIns="81267" rIns="81267" bIns="81267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600"/>
              </a:pPr>
              <a:r>
                <a:rPr lang="en-IN" sz="2133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Institutional capacity building</a:t>
              </a:r>
              <a:endParaRPr sz="2400" dirty="0"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0" y="2204569"/>
              <a:ext cx="3138053" cy="6364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319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6" name="Google Shape;966;p22"/>
            <p:cNvSpPr txBox="1"/>
            <p:nvPr/>
          </p:nvSpPr>
          <p:spPr>
            <a:xfrm>
              <a:off x="31070" y="2235639"/>
              <a:ext cx="3075913" cy="574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67" tIns="81267" rIns="81267" bIns="81267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600"/>
              </a:pPr>
              <a:r>
                <a:rPr lang="en-IN" sz="21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Exchange of knowledge resources, toolkits</a:t>
              </a:r>
              <a:endParaRPr sz="2400"/>
            </a:p>
          </p:txBody>
        </p:sp>
        <p:sp>
          <p:nvSpPr>
            <p:cNvPr id="967" name="Google Shape;967;p22"/>
            <p:cNvSpPr/>
            <p:nvPr/>
          </p:nvSpPr>
          <p:spPr>
            <a:xfrm>
              <a:off x="0" y="2938969"/>
              <a:ext cx="3138053" cy="6364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319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8" name="Google Shape;968;p22"/>
            <p:cNvSpPr txBox="1"/>
            <p:nvPr/>
          </p:nvSpPr>
          <p:spPr>
            <a:xfrm>
              <a:off x="31070" y="2970039"/>
              <a:ext cx="3075913" cy="574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67" tIns="81267" rIns="81267" bIns="81267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600"/>
              </a:pPr>
              <a:r>
                <a:rPr lang="en-IN" sz="213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Access to global network of domain experts</a:t>
              </a:r>
              <a:endParaRPr sz="2400"/>
            </a:p>
          </p:txBody>
        </p:sp>
      </p:grpSp>
      <p:pic>
        <p:nvPicPr>
          <p:cNvPr id="969" name="Google Shape;969;p22" descr="plus circle icon v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3559" y="2405941"/>
            <a:ext cx="317571" cy="317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22" descr="plus circle icon v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3559" y="3412655"/>
            <a:ext cx="317571" cy="317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22" descr="plus circle icon v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3559" y="4387875"/>
            <a:ext cx="317571" cy="317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22" descr="plus circle icon v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9381" y="5334740"/>
            <a:ext cx="317571" cy="317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22" descr="Technical support icon flat design Royalty Free Vector Image"/>
          <p:cNvPicPr preferRelativeResize="0"/>
          <p:nvPr/>
        </p:nvPicPr>
        <p:blipFill rotWithShape="1">
          <a:blip r:embed="rId4">
            <a:alphaModFix/>
          </a:blip>
          <a:srcRect r="-1636" b="11660"/>
          <a:stretch/>
        </p:blipFill>
        <p:spPr>
          <a:xfrm>
            <a:off x="126427" y="1765245"/>
            <a:ext cx="538944" cy="590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22" descr="icon-assessment@2x - CultureSyn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093" y="2780608"/>
            <a:ext cx="538944" cy="538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22" descr="Mentors | Grassrootsc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026" y="3661894"/>
            <a:ext cx="631021" cy="590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22" descr="Small wiki toolkits/Starter kit - Met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0501" y="4705917"/>
            <a:ext cx="404703" cy="587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22" descr="download free images and Illustrations : Illustration of people network icon  design | Network icon, Icon design, Freelance graphic desig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174764" y="5724745"/>
            <a:ext cx="517603" cy="519915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22"/>
          <p:cNvSpPr/>
          <p:nvPr/>
        </p:nvSpPr>
        <p:spPr>
          <a:xfrm>
            <a:off x="5913758" y="5459861"/>
            <a:ext cx="5776671" cy="923275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1B5F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IN" sz="20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Knowledge Repository on DMEO Website:</a:t>
            </a:r>
            <a:endParaRPr sz="2400" dirty="0"/>
          </a:p>
          <a:p>
            <a:r>
              <a:rPr lang="en-IN" sz="16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Toolkits and reports shared on DMEO website to provide, Government officials access to M&amp;E tools and knowledge.</a:t>
            </a:r>
            <a:endParaRPr sz="16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24"/>
          <p:cNvSpPr txBox="1">
            <a:spLocks noGrp="1"/>
          </p:cNvSpPr>
          <p:nvPr>
            <p:ph type="title"/>
          </p:nvPr>
        </p:nvSpPr>
        <p:spPr>
          <a:xfrm>
            <a:off x="546695" y="33114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91433" rIns="91433" bIns="91433" rtlCol="0" anchor="t" anchorCtr="0">
            <a:noAutofit/>
          </a:bodyPr>
          <a:lstStyle/>
          <a:p>
            <a:pPr>
              <a:buClr>
                <a:schemeClr val="accent1"/>
              </a:buClr>
              <a:buSzPts val="1800"/>
            </a:pPr>
            <a:r>
              <a:rPr lang="en-IN" sz="2933">
                <a:latin typeface="Arial"/>
                <a:ea typeface="Arial"/>
                <a:cs typeface="Arial"/>
                <a:sym typeface="Arial"/>
              </a:rPr>
              <a:t>Partnerships FY21-22</a:t>
            </a:r>
            <a:endParaRPr sz="2933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5" name="Google Shape;1005;p24"/>
          <p:cNvGrpSpPr/>
          <p:nvPr/>
        </p:nvGrpSpPr>
        <p:grpSpPr>
          <a:xfrm>
            <a:off x="622786" y="2648396"/>
            <a:ext cx="6288287" cy="3865111"/>
            <a:chOff x="2918440" y="2169244"/>
            <a:chExt cx="5641237" cy="3865111"/>
          </a:xfrm>
        </p:grpSpPr>
        <p:sp>
          <p:nvSpPr>
            <p:cNvPr id="1006" name="Google Shape;1006;p24"/>
            <p:cNvSpPr txBox="1"/>
            <p:nvPr/>
          </p:nvSpPr>
          <p:spPr>
            <a:xfrm>
              <a:off x="2918440" y="3470284"/>
              <a:ext cx="1995000" cy="830956"/>
            </a:xfrm>
            <a:prstGeom prst="rect">
              <a:avLst/>
            </a:prstGeom>
            <a:solidFill>
              <a:srgbClr val="F2F2F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spAutoFit/>
            </a:bodyPr>
            <a:lstStyle/>
            <a:p>
              <a:pPr algn="ctr">
                <a:buClr>
                  <a:srgbClr val="000000"/>
                </a:buClr>
                <a:buSzPts val="1200"/>
              </a:pPr>
              <a:r>
                <a:rPr lang="en-IN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*SOIs signed/ in-progress till March 2022</a:t>
              </a:r>
              <a:endParaRPr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4"/>
            <p:cNvSpPr txBox="1"/>
            <p:nvPr/>
          </p:nvSpPr>
          <p:spPr>
            <a:xfrm>
              <a:off x="6143545" y="2169244"/>
              <a:ext cx="2346300" cy="338514"/>
            </a:xfrm>
            <a:prstGeom prst="rect">
              <a:avLst/>
            </a:prstGeom>
            <a:solidFill>
              <a:srgbClr val="F2F2F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spAutoFit/>
            </a:bodyPr>
            <a:lstStyle/>
            <a:p>
              <a:pPr algn="ctr">
                <a:buClr>
                  <a:srgbClr val="000000"/>
                </a:buClr>
                <a:buSzPts val="1200"/>
              </a:pPr>
              <a:r>
                <a:rPr lang="en-IN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With UN organisations</a:t>
              </a: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4"/>
            <p:cNvSpPr txBox="1"/>
            <p:nvPr/>
          </p:nvSpPr>
          <p:spPr>
            <a:xfrm>
              <a:off x="6143545" y="3089443"/>
              <a:ext cx="2363400" cy="830956"/>
            </a:xfrm>
            <a:prstGeom prst="rect">
              <a:avLst/>
            </a:prstGeom>
            <a:solidFill>
              <a:srgbClr val="F2F2F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spAutoFit/>
            </a:bodyPr>
            <a:lstStyle/>
            <a:p>
              <a:pPr algn="ctr">
                <a:buClr>
                  <a:srgbClr val="000000"/>
                </a:buClr>
                <a:buSzPts val="1200"/>
              </a:pPr>
              <a:r>
                <a:rPr lang="en-IN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With Think Tank/ Int’l Development Institutions/</a:t>
              </a: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  <a:buSzPts val="1200"/>
              </a:pPr>
              <a:r>
                <a:rPr lang="en-IN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Network organizations</a:t>
              </a: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4"/>
            <p:cNvSpPr txBox="1"/>
            <p:nvPr/>
          </p:nvSpPr>
          <p:spPr>
            <a:xfrm>
              <a:off x="6143545" y="4618013"/>
              <a:ext cx="2363400" cy="338514"/>
            </a:xfrm>
            <a:prstGeom prst="rect">
              <a:avLst/>
            </a:prstGeom>
            <a:solidFill>
              <a:srgbClr val="F2F2F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spAutoFit/>
            </a:bodyPr>
            <a:lstStyle/>
            <a:p>
              <a:pPr algn="ctr">
                <a:buClr>
                  <a:srgbClr val="000000"/>
                </a:buClr>
                <a:buSzPts val="1200"/>
              </a:pPr>
              <a:r>
                <a:rPr lang="en-IN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With Academic Institutions</a:t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10" name="Google Shape;1010;p24"/>
            <p:cNvCxnSpPr>
              <a:stCxn id="1006" idx="3"/>
              <a:endCxn id="1007" idx="1"/>
            </p:cNvCxnSpPr>
            <p:nvPr/>
          </p:nvCxnSpPr>
          <p:spPr>
            <a:xfrm flipV="1">
              <a:off x="4913440" y="2338501"/>
              <a:ext cx="1230105" cy="1547261"/>
            </a:xfrm>
            <a:prstGeom prst="straightConnector1">
              <a:avLst/>
            </a:prstGeom>
            <a:noFill/>
            <a:ln w="28575" cap="flat" cmpd="sng">
              <a:solidFill>
                <a:srgbClr val="371C8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011" name="Google Shape;1011;p24"/>
            <p:cNvCxnSpPr>
              <a:stCxn id="1006" idx="3"/>
            </p:cNvCxnSpPr>
            <p:nvPr/>
          </p:nvCxnSpPr>
          <p:spPr>
            <a:xfrm flipV="1">
              <a:off x="4913440" y="3625962"/>
              <a:ext cx="1229999" cy="259800"/>
            </a:xfrm>
            <a:prstGeom prst="straightConnector1">
              <a:avLst/>
            </a:prstGeom>
            <a:noFill/>
            <a:ln w="28575" cap="flat" cmpd="sng">
              <a:solidFill>
                <a:srgbClr val="371C8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012" name="Google Shape;1012;p24"/>
            <p:cNvCxnSpPr>
              <a:stCxn id="1006" idx="3"/>
              <a:endCxn id="1009" idx="1"/>
            </p:cNvCxnSpPr>
            <p:nvPr/>
          </p:nvCxnSpPr>
          <p:spPr>
            <a:xfrm>
              <a:off x="4913440" y="3885762"/>
              <a:ext cx="1230105" cy="901508"/>
            </a:xfrm>
            <a:prstGeom prst="straightConnector1">
              <a:avLst/>
            </a:prstGeom>
            <a:noFill/>
            <a:ln w="28575" cap="flat" cmpd="sng">
              <a:solidFill>
                <a:srgbClr val="371C8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013" name="Google Shape;1013;p24"/>
            <p:cNvSpPr txBox="1"/>
            <p:nvPr/>
          </p:nvSpPr>
          <p:spPr>
            <a:xfrm>
              <a:off x="6126376" y="5695841"/>
              <a:ext cx="2433301" cy="338514"/>
            </a:xfrm>
            <a:prstGeom prst="rect">
              <a:avLst/>
            </a:prstGeom>
            <a:solidFill>
              <a:srgbClr val="F2F2F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spAutoFit/>
            </a:bodyPr>
            <a:lstStyle/>
            <a:p>
              <a:pPr algn="ctr">
                <a:buClr>
                  <a:srgbClr val="000000"/>
                </a:buClr>
                <a:buSzPts val="1200"/>
              </a:pPr>
              <a:r>
                <a:rPr lang="en-IN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With State Governments</a:t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14" name="Google Shape;1014;p24"/>
            <p:cNvCxnSpPr>
              <a:stCxn id="1006" idx="3"/>
              <a:endCxn id="1013" idx="1"/>
            </p:cNvCxnSpPr>
            <p:nvPr/>
          </p:nvCxnSpPr>
          <p:spPr>
            <a:xfrm>
              <a:off x="4913440" y="3885762"/>
              <a:ext cx="1212935" cy="1979336"/>
            </a:xfrm>
            <a:prstGeom prst="straightConnector1">
              <a:avLst/>
            </a:prstGeom>
            <a:noFill/>
            <a:ln w="28575" cap="flat" cmpd="sng">
              <a:solidFill>
                <a:srgbClr val="371C81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1015" name="Google Shape;1015;p24"/>
          <p:cNvSpPr/>
          <p:nvPr/>
        </p:nvSpPr>
        <p:spPr>
          <a:xfrm>
            <a:off x="7974231" y="1887315"/>
            <a:ext cx="1789500" cy="423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200"/>
            </a:pPr>
            <a:r>
              <a:rPr lang="en-IN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Signed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6" name="Google Shape;1016;p24" descr="Indian Institute of Management Bangalore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7722" y="4799432"/>
            <a:ext cx="552495" cy="410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24" descr="ISB hikes fee for its one-year management programme | Business ..."/>
          <p:cNvPicPr preferRelativeResize="0"/>
          <p:nvPr/>
        </p:nvPicPr>
        <p:blipFill rotWithShape="1">
          <a:blip r:embed="rId4">
            <a:alphaModFix/>
          </a:blip>
          <a:srcRect l="4897" t="15795" b="15046"/>
          <a:stretch/>
        </p:blipFill>
        <p:spPr>
          <a:xfrm>
            <a:off x="7399975" y="5375543"/>
            <a:ext cx="730416" cy="3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24" descr="Indian School of Public Policy (ISPP) Mission Statement, Employees ..."/>
          <p:cNvPicPr preferRelativeResize="0"/>
          <p:nvPr/>
        </p:nvPicPr>
        <p:blipFill rotWithShape="1">
          <a:blip r:embed="rId5">
            <a:alphaModFix/>
          </a:blip>
          <a:srcRect t="23611" b="20385"/>
          <a:stretch/>
        </p:blipFill>
        <p:spPr>
          <a:xfrm>
            <a:off x="8400965" y="5375544"/>
            <a:ext cx="797968" cy="43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24" descr="3ie Development Evidence Portal | 3ie"/>
          <p:cNvPicPr preferRelativeResize="0"/>
          <p:nvPr/>
        </p:nvPicPr>
        <p:blipFill rotWithShape="1">
          <a:blip r:embed="rId6">
            <a:alphaModFix/>
          </a:blip>
          <a:srcRect t="18907" b="16758"/>
          <a:stretch/>
        </p:blipFill>
        <p:spPr>
          <a:xfrm>
            <a:off x="8384520" y="3626519"/>
            <a:ext cx="1087309" cy="35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24" descr="A close up of a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5341" t="7203" r="17246" b="12397"/>
          <a:stretch/>
        </p:blipFill>
        <p:spPr>
          <a:xfrm>
            <a:off x="8400965" y="2549092"/>
            <a:ext cx="880163" cy="379683"/>
          </a:xfrm>
          <a:prstGeom prst="rect">
            <a:avLst/>
          </a:prstGeom>
          <a:noFill/>
          <a:ln>
            <a:noFill/>
          </a:ln>
        </p:spPr>
      </p:pic>
      <p:sp>
        <p:nvSpPr>
          <p:cNvPr id="1021" name="Google Shape;1021;p24"/>
          <p:cNvSpPr/>
          <p:nvPr/>
        </p:nvSpPr>
        <p:spPr>
          <a:xfrm>
            <a:off x="7337599" y="3631678"/>
            <a:ext cx="821700" cy="270300"/>
          </a:xfrm>
          <a:prstGeom prst="roundRect">
            <a:avLst>
              <a:gd name="adj" fmla="val 10000"/>
            </a:avLst>
          </a:prstGeom>
          <a:blipFill rotWithShape="1">
            <a:blip r:embed="rId8">
              <a:alphaModFix/>
            </a:blip>
            <a:stretch>
              <a:fillRect t="-11996" b="-11994"/>
            </a:stretch>
          </a:blip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2" name="Google Shape;1022;p24" descr="A picture containing logo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37599" y="6060247"/>
            <a:ext cx="582440" cy="56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24" descr="Tex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597681" y="3571545"/>
            <a:ext cx="1063199" cy="353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24" descr="A close up of a logo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l="9413" t="30475" r="9573" b="29625"/>
          <a:stretch/>
        </p:blipFill>
        <p:spPr>
          <a:xfrm>
            <a:off x="7337599" y="2602539"/>
            <a:ext cx="960677" cy="247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24" descr="IIM Ahmedabad: Fees, Placement, Cut off, Ranking, Courses, Admission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99975" y="4723924"/>
            <a:ext cx="503303" cy="48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24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763723" y="4083211"/>
            <a:ext cx="433228" cy="55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24" descr="Logo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483510" y="4057027"/>
            <a:ext cx="873057" cy="471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24" descr="Diagram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flipH="1">
            <a:off x="8230995" y="6027771"/>
            <a:ext cx="565444" cy="5579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9" name="Google Shape;1029;p24"/>
          <p:cNvCxnSpPr/>
          <p:nvPr/>
        </p:nvCxnSpPr>
        <p:spPr>
          <a:xfrm>
            <a:off x="20358148" y="4773443"/>
            <a:ext cx="0" cy="151200"/>
          </a:xfrm>
          <a:prstGeom prst="straightConnector1">
            <a:avLst/>
          </a:prstGeom>
          <a:noFill/>
          <a:ln w="9525" cap="flat" cmpd="sng">
            <a:solidFill>
              <a:srgbClr val="371C8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30" name="Google Shape;1030;p24" descr="A picture containing text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414918" y="4150722"/>
            <a:ext cx="1054092" cy="34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24" descr="LBSNAA Logo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597676" y="4799426"/>
            <a:ext cx="433225" cy="519871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24"/>
          <p:cNvSpPr/>
          <p:nvPr/>
        </p:nvSpPr>
        <p:spPr>
          <a:xfrm>
            <a:off x="528326" y="1061525"/>
            <a:ext cx="9502575" cy="8546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812780" indent="-812780">
              <a:buClr>
                <a:srgbClr val="000000"/>
              </a:buClr>
              <a:buSzPts val="1400"/>
            </a:pPr>
            <a:r>
              <a:rPr lang="en-IN" sz="2800" b="1" dirty="0">
                <a:solidFill>
                  <a:schemeClr val="dk1"/>
                </a:solidFill>
                <a:latin typeface="Quattrocento Sans" panose="020B0502050000020003" pitchFamily="34" charset="0"/>
                <a:ea typeface="Arial"/>
                <a:cs typeface="Arial"/>
                <a:sym typeface="Arial"/>
              </a:rPr>
              <a:t>Vision: </a:t>
            </a:r>
            <a:r>
              <a:rPr lang="en-IN" sz="2800" dirty="0">
                <a:solidFill>
                  <a:schemeClr val="dk1"/>
                </a:solidFill>
                <a:latin typeface="Quattrocento Sans" panose="020B0502050000020003" pitchFamily="34" charset="0"/>
                <a:ea typeface="Arial"/>
                <a:cs typeface="Arial"/>
                <a:sym typeface="Arial"/>
              </a:rPr>
              <a:t>To support development of a </a:t>
            </a:r>
            <a:r>
              <a:rPr lang="en-IN" sz="2800" b="1" dirty="0">
                <a:solidFill>
                  <a:schemeClr val="dk1"/>
                </a:solidFill>
                <a:latin typeface="Quattrocento Sans" panose="020B0502050000020003" pitchFamily="34" charset="0"/>
                <a:ea typeface="Arial"/>
                <a:cs typeface="Arial"/>
                <a:sym typeface="Arial"/>
              </a:rPr>
              <a:t>strong M&amp;E ecosystem</a:t>
            </a:r>
            <a:r>
              <a:rPr lang="en-IN" sz="2800" dirty="0">
                <a:solidFill>
                  <a:schemeClr val="dk1"/>
                </a:solidFill>
                <a:latin typeface="Quattrocento Sans" panose="020B0502050000020003" pitchFamily="34" charset="0"/>
                <a:ea typeface="Arial"/>
                <a:cs typeface="Arial"/>
                <a:sym typeface="Arial"/>
              </a:rPr>
              <a:t> through </a:t>
            </a:r>
            <a:r>
              <a:rPr lang="en-IN" sz="2800" b="1" dirty="0">
                <a:solidFill>
                  <a:schemeClr val="dk1"/>
                </a:solidFill>
                <a:latin typeface="Quattrocento Sans" panose="020B0502050000020003" pitchFamily="34" charset="0"/>
                <a:ea typeface="Arial"/>
                <a:cs typeface="Arial"/>
                <a:sym typeface="Arial"/>
              </a:rPr>
              <a:t>synergic partnerships </a:t>
            </a:r>
            <a:r>
              <a:rPr lang="en-IN" sz="2800" dirty="0">
                <a:solidFill>
                  <a:schemeClr val="dk1"/>
                </a:solidFill>
                <a:latin typeface="Quattrocento Sans" panose="020B0502050000020003" pitchFamily="34" charset="0"/>
                <a:ea typeface="Arial"/>
                <a:cs typeface="Arial"/>
                <a:sym typeface="Arial"/>
              </a:rPr>
              <a:t>with key stakeholders</a:t>
            </a:r>
            <a:endParaRPr sz="2800" dirty="0">
              <a:solidFill>
                <a:srgbClr val="000000"/>
              </a:solidFill>
              <a:latin typeface="Quattrocento Sans" panose="020B0502050000020003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033" name="Google Shape;1033;p2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541651" y="2502159"/>
            <a:ext cx="313168" cy="6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2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107400" y="6016226"/>
            <a:ext cx="873075" cy="58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2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541651" y="5477601"/>
            <a:ext cx="602000" cy="448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24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477865" y="4100785"/>
            <a:ext cx="1164575" cy="3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24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455639" y="4815663"/>
            <a:ext cx="933451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24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067943" y="6005727"/>
            <a:ext cx="602000" cy="6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24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786700" y="3582947"/>
            <a:ext cx="693859" cy="47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24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0757412" y="5941514"/>
            <a:ext cx="730425" cy="73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24">
            <a:hlinkClick r:id="" action="ppaction://noaction"/>
          </p:cNvPr>
          <p:cNvSpPr txBox="1"/>
          <p:nvPr/>
        </p:nvSpPr>
        <p:spPr>
          <a:xfrm>
            <a:off x="11389100" y="6615200"/>
            <a:ext cx="840000" cy="21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" tIns="24000" rIns="24000" bIns="24000" anchor="t" anchorCtr="0">
            <a:noAutofit/>
          </a:bodyPr>
          <a:lstStyle/>
          <a:p>
            <a:pPr algn="ctr"/>
            <a:r>
              <a:rPr lang="en-IN" sz="1067" u="sng">
                <a:solidFill>
                  <a:schemeClr val="hlink"/>
                </a:solidFill>
                <a:hlinkClick r:id="" action="ppaction://noaction"/>
              </a:rPr>
              <a:t>Details</a:t>
            </a:r>
            <a:endParaRPr sz="1067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7475B0-0CE7-B2E5-08B6-533C32DB8CCE}"/>
              </a:ext>
            </a:extLst>
          </p:cNvPr>
          <p:cNvSpPr txBox="1"/>
          <p:nvPr/>
        </p:nvSpPr>
        <p:spPr>
          <a:xfrm>
            <a:off x="1187355" y="6060247"/>
            <a:ext cx="2223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*SOI – Statement of Intent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DCA8E5B-271B-67B8-645B-24E9F3331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FBC7521-C934-99BE-2C0B-3FB5F5AE78C8}"/>
              </a:ext>
            </a:extLst>
          </p:cNvPr>
          <p:cNvSpPr txBox="1">
            <a:spLocks/>
          </p:cNvSpPr>
          <p:nvPr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3280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1860AA-24CC-5740-B772-E6463C8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541" y="223393"/>
            <a:ext cx="7011711" cy="81588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5400" dirty="0">
                <a:solidFill>
                  <a:srgbClr val="FF0000"/>
                </a:solidFill>
                <a:latin typeface="Tw Cen MT" panose="020B0602020104020603" pitchFamily="34" charset="77"/>
              </a:rPr>
              <a:t>Layout of Presentation 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9554F78-2B34-DCE6-9D60-2C6F45050AFE}"/>
              </a:ext>
            </a:extLst>
          </p:cNvPr>
          <p:cNvSpPr txBox="1">
            <a:spLocks/>
          </p:cNvSpPr>
          <p:nvPr/>
        </p:nvSpPr>
        <p:spPr>
          <a:xfrm>
            <a:off x="838200" y="17911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>
                <a:solidFill>
                  <a:srgbClr val="002060"/>
                </a:solidFill>
                <a:latin typeface="Quattrocento Sans" panose="020B0502050000020003" pitchFamily="34" charset="0"/>
                <a:ea typeface="Cambria" panose="02040503050406030204" pitchFamily="18" charset="0"/>
              </a:rPr>
              <a:t>Institutionalization of Monitoring &amp; Evaluation </a:t>
            </a:r>
          </a:p>
          <a:p>
            <a:pPr lvl="1" fontAlgn="base"/>
            <a:r>
              <a:rPr lang="en-US" sz="2800" dirty="0">
                <a:solidFill>
                  <a:srgbClr val="002060"/>
                </a:solidFill>
                <a:latin typeface="Quattrocento Sans" panose="020B0502050000020003" pitchFamily="34" charset="0"/>
                <a:ea typeface="Cambria" panose="02040503050406030204" pitchFamily="18" charset="0"/>
              </a:rPr>
              <a:t>Sectoral Reviews </a:t>
            </a:r>
          </a:p>
          <a:p>
            <a:pPr lvl="1" fontAlgn="base"/>
            <a:r>
              <a:rPr lang="en-US" sz="2800" dirty="0">
                <a:solidFill>
                  <a:srgbClr val="002060"/>
                </a:solidFill>
                <a:latin typeface="Quattrocento Sans" panose="020B0502050000020003" pitchFamily="34" charset="0"/>
                <a:ea typeface="Cambria" panose="02040503050406030204" pitchFamily="18" charset="0"/>
              </a:rPr>
              <a:t>Data Governance Quality Index </a:t>
            </a:r>
          </a:p>
          <a:p>
            <a:pPr fontAlgn="base"/>
            <a:r>
              <a:rPr lang="en-US" dirty="0">
                <a:solidFill>
                  <a:srgbClr val="002060"/>
                </a:solidFill>
                <a:latin typeface="Quattrocento Sans" panose="020B0502050000020003" pitchFamily="34" charset="0"/>
                <a:ea typeface="Cambria" panose="02040503050406030204" pitchFamily="18" charset="0"/>
              </a:rPr>
              <a:t>Evaluation of Government Schemes</a:t>
            </a:r>
          </a:p>
          <a:p>
            <a:pPr lvl="1" fontAlgn="base"/>
            <a:r>
              <a:rPr lang="en-US" sz="2800" dirty="0">
                <a:solidFill>
                  <a:srgbClr val="002060"/>
                </a:solidFill>
                <a:latin typeface="Quattrocento Sans" panose="020B0502050000020003" pitchFamily="34" charset="0"/>
                <a:ea typeface="Cambria" panose="02040503050406030204" pitchFamily="18" charset="0"/>
              </a:rPr>
              <a:t>Institutionalization of Evaluation </a:t>
            </a:r>
          </a:p>
          <a:p>
            <a:pPr fontAlgn="base"/>
            <a:r>
              <a:rPr lang="en-US" dirty="0">
                <a:solidFill>
                  <a:srgbClr val="002060"/>
                </a:solidFill>
                <a:latin typeface="Quattrocento Sans" panose="020B0502050000020003" pitchFamily="34" charset="0"/>
                <a:ea typeface="Cambria" panose="02040503050406030204" pitchFamily="18" charset="0"/>
              </a:rPr>
              <a:t>Capacity Building &amp; Partnerships</a:t>
            </a:r>
          </a:p>
          <a:p>
            <a:pPr lvl="1" fontAlgn="base"/>
            <a:r>
              <a:rPr lang="en-US" sz="2800" dirty="0">
                <a:solidFill>
                  <a:srgbClr val="002060"/>
                </a:solidFill>
                <a:latin typeface="Quattrocento Sans" panose="020B0502050000020003" pitchFamily="34" charset="0"/>
                <a:ea typeface="Cambria" panose="02040503050406030204" pitchFamily="18" charset="0"/>
              </a:rPr>
              <a:t>Institutional Change &amp; support to Provinces </a:t>
            </a:r>
          </a:p>
        </p:txBody>
      </p:sp>
    </p:spTree>
    <p:extLst>
      <p:ext uri="{BB962C8B-B14F-4D97-AF65-F5344CB8AC3E}">
        <p14:creationId xmlns:p14="http://schemas.microsoft.com/office/powerpoint/2010/main" val="242304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2e9c826450_0_195"/>
          <p:cNvSpPr txBox="1">
            <a:spLocks noGrp="1"/>
          </p:cNvSpPr>
          <p:nvPr>
            <p:ph type="title"/>
          </p:nvPr>
        </p:nvSpPr>
        <p:spPr>
          <a:xfrm>
            <a:off x="622895" y="76577"/>
            <a:ext cx="10967700" cy="78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buSzPts val="2000"/>
            </a:pPr>
            <a:r>
              <a:rPr lang="en-IN" sz="2700" dirty="0"/>
              <a:t>Output-Outcome Monitoring Framework</a:t>
            </a:r>
            <a:endParaRPr sz="2700" dirty="0"/>
          </a:p>
        </p:txBody>
      </p:sp>
      <p:sp>
        <p:nvSpPr>
          <p:cNvPr id="479" name="Google Shape;479;g12e9c826450_0_195"/>
          <p:cNvSpPr txBox="1">
            <a:spLocks noGrp="1"/>
          </p:cNvSpPr>
          <p:nvPr>
            <p:ph type="body" idx="2"/>
          </p:nvPr>
        </p:nvSpPr>
        <p:spPr>
          <a:xfrm>
            <a:off x="578327" y="975640"/>
            <a:ext cx="10980900" cy="37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>
              <a:lnSpc>
                <a:spcPct val="150000"/>
              </a:lnSpc>
              <a:buSzPts val="1440"/>
              <a:buNone/>
            </a:pPr>
            <a:r>
              <a:rPr lang="en-IN" b="0" dirty="0">
                <a:solidFill>
                  <a:srgbClr val="005493"/>
                </a:solidFill>
              </a:rPr>
              <a:t>Tabled in Parliament along with Union Budget for </a:t>
            </a:r>
            <a:r>
              <a:rPr lang="en-IN" dirty="0">
                <a:solidFill>
                  <a:srgbClr val="005493"/>
                </a:solidFill>
              </a:rPr>
              <a:t>four consecutive years</a:t>
            </a:r>
            <a:endParaRPr dirty="0">
              <a:solidFill>
                <a:srgbClr val="005493"/>
              </a:solidFill>
            </a:endParaRPr>
          </a:p>
        </p:txBody>
      </p:sp>
      <p:sp>
        <p:nvSpPr>
          <p:cNvPr id="480" name="Google Shape;480;g12e9c826450_0_195"/>
          <p:cNvSpPr txBox="1"/>
          <p:nvPr/>
        </p:nvSpPr>
        <p:spPr>
          <a:xfrm>
            <a:off x="560306" y="1461903"/>
            <a:ext cx="7220419" cy="544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</a:pPr>
            <a:r>
              <a:rPr lang="en-IN" sz="2400" b="1" dirty="0">
                <a:solidFill>
                  <a:schemeClr val="accent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Financial Rules </a:t>
            </a:r>
            <a:r>
              <a:rPr lang="en-IN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make</a:t>
            </a:r>
            <a:r>
              <a:rPr lang="en-IN" sz="2400" b="1" dirty="0">
                <a:solidFill>
                  <a:srgbClr val="9F293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N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OOMF an integral process for M/Ds</a:t>
            </a:r>
            <a:endParaRPr sz="1400" dirty="0"/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9F2936"/>
              </a:buClr>
              <a:buSzPts val="3200"/>
            </a:pPr>
            <a:r>
              <a:rPr lang="en-IN" sz="2400" b="1" dirty="0">
                <a:solidFill>
                  <a:srgbClr val="9F293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67</a:t>
            </a:r>
            <a:r>
              <a:rPr lang="en-IN" sz="2800" b="1" dirty="0">
                <a:solidFill>
                  <a:srgbClr val="7030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N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Ministries/Departments; </a:t>
            </a:r>
            <a:r>
              <a:rPr lang="en-IN" sz="2400" b="1" dirty="0">
                <a:solidFill>
                  <a:srgbClr val="9F293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500+</a:t>
            </a:r>
            <a:r>
              <a:rPr lang="en-IN" sz="3200" b="1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N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Development Schemes; </a:t>
            </a:r>
            <a:r>
              <a:rPr lang="en-US" sz="2000" b="1" dirty="0">
                <a:solidFill>
                  <a:srgbClr val="9F293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5000+</a:t>
            </a:r>
            <a:r>
              <a:rPr lang="en-US" sz="2000" b="1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Output and outcome indicators tracked</a:t>
            </a:r>
            <a:endParaRPr lang="en-US" sz="2000" dirty="0"/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9F2936"/>
              </a:buClr>
              <a:buSzPts val="3200"/>
            </a:pPr>
            <a:r>
              <a:rPr lang="en-IN" sz="2400" b="1" dirty="0">
                <a:solidFill>
                  <a:srgbClr val="9F293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USD 130 billion </a:t>
            </a:r>
            <a:r>
              <a:rPr lang="en-IN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Annual budget outlay</a:t>
            </a:r>
            <a:endParaRPr sz="1400" dirty="0"/>
          </a:p>
          <a:p>
            <a:pPr>
              <a:spcBef>
                <a:spcPts val="400"/>
              </a:spcBef>
              <a:spcAft>
                <a:spcPts val="800"/>
              </a:spcAft>
            </a:pPr>
            <a:r>
              <a:rPr lang="en-IN" sz="2400" b="1" dirty="0">
                <a:solidFill>
                  <a:srgbClr val="9F293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Annual and quarterly </a:t>
            </a:r>
            <a:r>
              <a:rPr lang="en-IN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monitoring of outcome and output indicators on </a:t>
            </a:r>
            <a:r>
              <a:rPr lang="en-IN" sz="2400" b="1" dirty="0">
                <a:solidFill>
                  <a:srgbClr val="9F293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OOMF Dashboard</a:t>
            </a:r>
            <a:r>
              <a:rPr lang="en-IN" sz="2000" dirty="0">
                <a:latin typeface="Quattrocento Sans"/>
                <a:ea typeface="Quattrocento Sans"/>
                <a:cs typeface="Quattrocento Sans"/>
                <a:sym typeface="Quattrocento Sans"/>
              </a:rPr>
              <a:t>, </a:t>
            </a:r>
          </a:p>
          <a:p>
            <a:pPr>
              <a:spcBef>
                <a:spcPts val="4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6"/>
                </a:solidFill>
                <a:latin typeface="Quattrocento Sans" panose="020B0502050000020003" pitchFamily="34" charset="0"/>
              </a:rPr>
              <a:t>Performance review</a:t>
            </a:r>
            <a:r>
              <a:rPr lang="en-US" sz="2400" b="1" dirty="0">
                <a:solidFill>
                  <a:schemeClr val="accent6"/>
                </a:solidFill>
                <a:latin typeface="+mn-lt"/>
              </a:rPr>
              <a:t>s </a:t>
            </a:r>
            <a:r>
              <a:rPr lang="en-US" sz="2000" dirty="0">
                <a:latin typeface="+mn-lt"/>
              </a:rPr>
              <a:t>for </a:t>
            </a:r>
            <a:r>
              <a:rPr lang="en-US" sz="2000" b="1" dirty="0">
                <a:latin typeface="+mn-lt"/>
                <a:hlinkClick r:id="" action="ppaction://noaction"/>
              </a:rPr>
              <a:t>Ministries/Departments</a:t>
            </a:r>
            <a:r>
              <a:rPr lang="en-US" sz="2000" dirty="0">
                <a:latin typeface="+mn-lt"/>
                <a:hlinkClick r:id="" action="ppaction://noaction"/>
              </a:rPr>
              <a:t> </a:t>
            </a:r>
            <a:r>
              <a:rPr lang="en-US" sz="2000" dirty="0">
                <a:latin typeface="+mn-lt"/>
              </a:rPr>
              <a:t>under the Chairmanship of Vice Chairperson &amp; Members, NITI Aayog</a:t>
            </a:r>
          </a:p>
          <a:p>
            <a:pPr>
              <a:spcBef>
                <a:spcPts val="400"/>
              </a:spcBef>
              <a:spcAft>
                <a:spcPts val="800"/>
              </a:spcAft>
            </a:pPr>
            <a:r>
              <a:rPr lang="en-IN" sz="2000" dirty="0">
                <a:latin typeface="+mn-lt"/>
              </a:rPr>
              <a:t>Finance Ministry includes </a:t>
            </a:r>
            <a:r>
              <a:rPr lang="en-US" sz="2400" b="1" dirty="0">
                <a:solidFill>
                  <a:schemeClr val="accent6"/>
                </a:solidFill>
                <a:latin typeface="Quattrocento Sans" panose="020B0502050000020003" pitchFamily="34" charset="0"/>
              </a:rPr>
              <a:t>log frame at scheme proposal stage </a:t>
            </a:r>
            <a:r>
              <a:rPr lang="en-US" sz="2000" dirty="0"/>
              <a:t>for </a:t>
            </a:r>
            <a:r>
              <a:rPr lang="en-US" sz="2000" dirty="0">
                <a:latin typeface="+mn-lt"/>
              </a:rPr>
              <a:t>identifying performance indicators</a:t>
            </a:r>
            <a:endParaRPr lang="en-IN" sz="2000" dirty="0">
              <a:latin typeface="+mn-lt"/>
            </a:endParaRPr>
          </a:p>
          <a:p>
            <a:pPr>
              <a:spcBef>
                <a:spcPts val="400"/>
              </a:spcBef>
              <a:spcAft>
                <a:spcPts val="800"/>
              </a:spcAft>
            </a:pPr>
            <a:endParaRPr lang="en-IN" sz="1400" dirty="0">
              <a:latin typeface="+mn-lt"/>
            </a:endParaRPr>
          </a:p>
          <a:p>
            <a:pPr>
              <a:spcBef>
                <a:spcPts val="400"/>
              </a:spcBef>
              <a:spcAft>
                <a:spcPts val="800"/>
              </a:spcAft>
            </a:pPr>
            <a:endParaRPr sz="1400" dirty="0"/>
          </a:p>
        </p:txBody>
      </p:sp>
      <p:pic>
        <p:nvPicPr>
          <p:cNvPr id="482" name="Google Shape;482;g12e9c826450_0_195"/>
          <p:cNvPicPr preferRelativeResize="0"/>
          <p:nvPr/>
        </p:nvPicPr>
        <p:blipFill rotWithShape="1">
          <a:blip r:embed="rId3">
            <a:alphaModFix/>
          </a:blip>
          <a:srcRect l="57533" t="33047" r="15063" b="19373"/>
          <a:stretch/>
        </p:blipFill>
        <p:spPr>
          <a:xfrm>
            <a:off x="8372768" y="3428999"/>
            <a:ext cx="3819231" cy="3379293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g12e9c826450_0_195"/>
          <p:cNvSpPr txBox="1"/>
          <p:nvPr/>
        </p:nvSpPr>
        <p:spPr>
          <a:xfrm>
            <a:off x="8440332" y="5451513"/>
            <a:ext cx="3684102" cy="43084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IN" sz="1100" dirty="0">
                <a:solidFill>
                  <a:srgbClr val="8F8254"/>
                </a:solidFill>
              </a:rPr>
              <a:t>67 Ministries / Departments | Around 501 Schemes</a:t>
            </a:r>
            <a:br>
              <a:rPr lang="en-IN" sz="1100" dirty="0">
                <a:solidFill>
                  <a:srgbClr val="8F8254"/>
                </a:solidFill>
              </a:rPr>
            </a:br>
            <a:r>
              <a:rPr lang="en-IN" sz="1100" dirty="0" err="1">
                <a:solidFill>
                  <a:srgbClr val="8F8254"/>
                </a:solidFill>
              </a:rPr>
              <a:t>Approx</a:t>
            </a:r>
            <a:r>
              <a:rPr lang="en-IN" sz="1100" dirty="0">
                <a:solidFill>
                  <a:srgbClr val="8F8254"/>
                </a:solidFill>
              </a:rPr>
              <a:t> INR 11 Lakh Crore Aggregate Outlay</a:t>
            </a:r>
            <a:endParaRPr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1"/>
          <p:cNvSpPr txBox="1">
            <a:spLocks noGrp="1"/>
          </p:cNvSpPr>
          <p:nvPr>
            <p:ph type="title"/>
          </p:nvPr>
        </p:nvSpPr>
        <p:spPr>
          <a:xfrm>
            <a:off x="616200" y="204002"/>
            <a:ext cx="10967600" cy="7151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buClr>
                <a:schemeClr val="dk1"/>
              </a:buClr>
              <a:buSzPts val="600"/>
            </a:pPr>
            <a:r>
              <a:rPr lang="en-IN" sz="3200" dirty="0">
                <a:latin typeface="Arial"/>
                <a:ea typeface="Arial"/>
                <a:cs typeface="Arial"/>
                <a:sym typeface="Arial"/>
              </a:rPr>
              <a:t>Sector</a:t>
            </a:r>
            <a:r>
              <a:rPr lang="en-IN" sz="2933" dirty="0">
                <a:latin typeface="Arial"/>
                <a:ea typeface="Arial"/>
                <a:cs typeface="Arial"/>
                <a:sym typeface="Arial"/>
              </a:rPr>
              <a:t> Reviews by Hon’ble PM				    </a:t>
            </a:r>
            <a:r>
              <a:rPr lang="en-IN" sz="2533" dirty="0">
                <a:latin typeface="Arial"/>
                <a:ea typeface="Arial"/>
                <a:cs typeface="Arial"/>
                <a:sym typeface="Arial"/>
              </a:rPr>
              <a:t>(</a:t>
            </a:r>
            <a:endParaRPr sz="2533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11"/>
          <p:cNvSpPr txBox="1">
            <a:spLocks noGrp="1"/>
          </p:cNvSpPr>
          <p:nvPr>
            <p:ph type="body" idx="2"/>
          </p:nvPr>
        </p:nvSpPr>
        <p:spPr>
          <a:xfrm>
            <a:off x="616200" y="1015456"/>
            <a:ext cx="8666922" cy="45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>
              <a:buSzPts val="800"/>
              <a:buNone/>
            </a:pPr>
            <a:r>
              <a:rPr lang="en-IN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Sector Reviews have been regularly held by the Hon'ble Prime Minister for enabling Sector Reforms </a:t>
            </a:r>
            <a:endParaRPr b="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11"/>
          <p:cNvSpPr txBox="1"/>
          <p:nvPr/>
        </p:nvSpPr>
        <p:spPr>
          <a:xfrm>
            <a:off x="616200" y="1569800"/>
            <a:ext cx="9926800" cy="155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609585" indent="-423323">
              <a:spcBef>
                <a:spcPts val="133"/>
              </a:spcBef>
              <a:buClr>
                <a:srgbClr val="000000"/>
              </a:buClr>
              <a:buSzPts val="1400"/>
              <a:buFont typeface="Quattrocento Sans"/>
              <a:buChar char="●"/>
            </a:pPr>
            <a:r>
              <a:rPr lang="en-IN" sz="3067" b="1" dirty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Sector reviews</a:t>
            </a:r>
            <a:r>
              <a:rPr lang="en-IN" sz="2667" b="1" dirty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N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infrastructure and social sectors 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23323">
              <a:spcBef>
                <a:spcPts val="133"/>
              </a:spcBef>
              <a:buClr>
                <a:srgbClr val="000000"/>
              </a:buClr>
              <a:buSzPts val="1400"/>
              <a:buFont typeface="Quattrocento Sans"/>
              <a:buChar char="●"/>
            </a:pPr>
            <a:r>
              <a:rPr lang="en-IN" sz="186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Annual target </a:t>
            </a:r>
            <a:r>
              <a:rPr lang="en-IN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for and metrics tracked for </a:t>
            </a:r>
            <a:r>
              <a:rPr lang="en-IN" sz="3067" b="1" dirty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12 sectors</a:t>
            </a:r>
            <a:r>
              <a:rPr lang="en-IN" sz="1867" b="1" dirty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67" dirty="0">
              <a:solidFill>
                <a:schemeClr val="bg2">
                  <a:lumMod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23323">
              <a:spcBef>
                <a:spcPts val="133"/>
              </a:spcBef>
              <a:spcAft>
                <a:spcPts val="133"/>
              </a:spcAft>
              <a:buClr>
                <a:srgbClr val="000000"/>
              </a:buClr>
              <a:buSzPts val="1400"/>
              <a:buFont typeface="Quattrocento Sans"/>
              <a:buChar char="●"/>
            </a:pPr>
            <a:r>
              <a:rPr lang="en-IN" sz="3067" b="1" dirty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300+</a:t>
            </a:r>
            <a:r>
              <a:rPr lang="en-IN" sz="3067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N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indicators being tracked quarterly on dashboard</a:t>
            </a:r>
            <a:endParaRPr sz="2400" dirty="0"/>
          </a:p>
        </p:txBody>
      </p:sp>
      <p:pic>
        <p:nvPicPr>
          <p:cNvPr id="752" name="Google Shape;75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201" y="3340534"/>
            <a:ext cx="10800535" cy="2972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79" y="-14805"/>
            <a:ext cx="10515600" cy="1325563"/>
          </a:xfrm>
        </p:spPr>
        <p:txBody>
          <a:bodyPr/>
          <a:lstStyle/>
          <a:p>
            <a:r>
              <a:rPr lang="en-GB" sz="2400" dirty="0"/>
              <a:t>Data Governance and Quality Index (DGQI)</a:t>
            </a:r>
            <a:br>
              <a:rPr lang="en-GB" sz="2400" dirty="0"/>
            </a:br>
            <a:r>
              <a:rPr lang="en-US" sz="2400" b="0" dirty="0"/>
              <a:t>Themes &amp; Weightages</a:t>
            </a:r>
            <a:endParaRPr lang="en-IN" sz="2400" b="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18086929"/>
              </p:ext>
            </p:extLst>
          </p:nvPr>
        </p:nvGraphicFramePr>
        <p:xfrm>
          <a:off x="716279" y="1520343"/>
          <a:ext cx="7213855" cy="401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oogle Shape;743;p13">
            <a:extLst>
              <a:ext uri="{FF2B5EF4-FFF2-40B4-BE49-F238E27FC236}">
                <a16:creationId xmlns:a16="http://schemas.microsoft.com/office/drawing/2014/main" id="{50685FA4-89D3-7C1E-0473-84A2FE5E849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14022" y="2671358"/>
            <a:ext cx="2817857" cy="3980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59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6"/>
          <p:cNvSpPr txBox="1">
            <a:spLocks noGrp="1"/>
          </p:cNvSpPr>
          <p:nvPr>
            <p:ph type="title"/>
          </p:nvPr>
        </p:nvSpPr>
        <p:spPr>
          <a:xfrm>
            <a:off x="529903" y="146323"/>
            <a:ext cx="8746619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buSzPts val="2100"/>
            </a:pPr>
            <a:r>
              <a:rPr lang="en-IN" sz="2800" dirty="0">
                <a:latin typeface="Arial"/>
                <a:ea typeface="Arial"/>
                <a:cs typeface="Arial"/>
                <a:sym typeface="Arial"/>
              </a:rPr>
              <a:t>Evaluation of Centrally Sponsored Schemes – FY20-21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16"/>
          <p:cNvSpPr txBox="1">
            <a:spLocks noGrp="1"/>
          </p:cNvSpPr>
          <p:nvPr>
            <p:ph type="body" idx="1"/>
          </p:nvPr>
        </p:nvSpPr>
        <p:spPr>
          <a:xfrm>
            <a:off x="525600" y="928778"/>
            <a:ext cx="11360800" cy="6040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SzPts val="1400"/>
              <a:buNone/>
            </a:pPr>
            <a:r>
              <a:rPr lang="en-IN" sz="1867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Sector and scheme evaluations for programme harmonization </a:t>
            </a:r>
            <a:endParaRPr sz="1867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8" name="Google Shape;788;p16"/>
          <p:cNvGrpSpPr/>
          <p:nvPr/>
        </p:nvGrpSpPr>
        <p:grpSpPr>
          <a:xfrm>
            <a:off x="6096000" y="1837493"/>
            <a:ext cx="5226741" cy="4322900"/>
            <a:chOff x="0" y="281590"/>
            <a:chExt cx="3920056" cy="3242175"/>
          </a:xfrm>
        </p:grpSpPr>
        <p:sp>
          <p:nvSpPr>
            <p:cNvPr id="789" name="Google Shape;789;p16"/>
            <p:cNvSpPr/>
            <p:nvPr/>
          </p:nvSpPr>
          <p:spPr>
            <a:xfrm>
              <a:off x="0" y="281590"/>
              <a:ext cx="1225017" cy="735010"/>
            </a:xfrm>
            <a:prstGeom prst="rect">
              <a:avLst/>
            </a:prstGeom>
            <a:solidFill>
              <a:srgbClr val="69A84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0" name="Google Shape;790;p16"/>
            <p:cNvSpPr txBox="1"/>
            <p:nvPr/>
          </p:nvSpPr>
          <p:spPr>
            <a:xfrm>
              <a:off x="0" y="281590"/>
              <a:ext cx="1225017" cy="735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200"/>
              </a:pPr>
              <a:r>
                <a:rPr lang="en-IN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Agriculture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6"/>
            <p:cNvSpPr/>
            <p:nvPr/>
          </p:nvSpPr>
          <p:spPr>
            <a:xfrm>
              <a:off x="1347519" y="281590"/>
              <a:ext cx="1225017" cy="735010"/>
            </a:xfrm>
            <a:prstGeom prst="rect">
              <a:avLst/>
            </a:prstGeom>
            <a:solidFill>
              <a:srgbClr val="69A84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2" name="Google Shape;792;p16"/>
            <p:cNvSpPr txBox="1"/>
            <p:nvPr/>
          </p:nvSpPr>
          <p:spPr>
            <a:xfrm>
              <a:off x="1347519" y="281590"/>
              <a:ext cx="1225017" cy="735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200"/>
              </a:pPr>
              <a:r>
                <a:rPr lang="en-IN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Women &amp; Child Development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6"/>
            <p:cNvSpPr/>
            <p:nvPr/>
          </p:nvSpPr>
          <p:spPr>
            <a:xfrm>
              <a:off x="2695039" y="281590"/>
              <a:ext cx="1225017" cy="735010"/>
            </a:xfrm>
            <a:prstGeom prst="rect">
              <a:avLst/>
            </a:prstGeom>
            <a:solidFill>
              <a:srgbClr val="69A84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4" name="Google Shape;794;p16"/>
            <p:cNvSpPr txBox="1"/>
            <p:nvPr/>
          </p:nvSpPr>
          <p:spPr>
            <a:xfrm>
              <a:off x="2695039" y="281590"/>
              <a:ext cx="1225017" cy="735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200"/>
              </a:pPr>
              <a:r>
                <a:rPr lang="en-IN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Human Resource Development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6"/>
            <p:cNvSpPr/>
            <p:nvPr/>
          </p:nvSpPr>
          <p:spPr>
            <a:xfrm>
              <a:off x="465" y="1105637"/>
              <a:ext cx="1225017" cy="735010"/>
            </a:xfrm>
            <a:prstGeom prst="rect">
              <a:avLst/>
            </a:prstGeom>
            <a:solidFill>
              <a:srgbClr val="69A84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6" name="Google Shape;796;p16"/>
            <p:cNvSpPr txBox="1"/>
            <p:nvPr/>
          </p:nvSpPr>
          <p:spPr>
            <a:xfrm>
              <a:off x="465" y="1105637"/>
              <a:ext cx="1225017" cy="735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200"/>
              </a:pPr>
              <a:r>
                <a:rPr lang="en-IN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Urban Transformation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6"/>
            <p:cNvSpPr/>
            <p:nvPr/>
          </p:nvSpPr>
          <p:spPr>
            <a:xfrm>
              <a:off x="1347985" y="1106416"/>
              <a:ext cx="1225017" cy="735010"/>
            </a:xfrm>
            <a:prstGeom prst="rect">
              <a:avLst/>
            </a:prstGeom>
            <a:solidFill>
              <a:srgbClr val="69A84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8" name="Google Shape;798;p16"/>
            <p:cNvSpPr txBox="1"/>
            <p:nvPr/>
          </p:nvSpPr>
          <p:spPr>
            <a:xfrm>
              <a:off x="1347985" y="1106416"/>
              <a:ext cx="1225017" cy="735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200"/>
              </a:pPr>
              <a:r>
                <a:rPr lang="en-IN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Rural Development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6"/>
            <p:cNvSpPr/>
            <p:nvPr/>
          </p:nvSpPr>
          <p:spPr>
            <a:xfrm>
              <a:off x="2695504" y="1118338"/>
              <a:ext cx="1224086" cy="733996"/>
            </a:xfrm>
            <a:prstGeom prst="rect">
              <a:avLst/>
            </a:prstGeom>
            <a:solidFill>
              <a:srgbClr val="69A84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0" name="Google Shape;800;p16"/>
            <p:cNvSpPr txBox="1"/>
            <p:nvPr/>
          </p:nvSpPr>
          <p:spPr>
            <a:xfrm>
              <a:off x="2695504" y="1118338"/>
              <a:ext cx="1224086" cy="733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200"/>
              </a:pPr>
              <a:r>
                <a:rPr lang="en-IN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Drinking Water &amp; Sanitation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6"/>
            <p:cNvSpPr/>
            <p:nvPr/>
          </p:nvSpPr>
          <p:spPr>
            <a:xfrm>
              <a:off x="14810" y="1942584"/>
              <a:ext cx="1225017" cy="735010"/>
            </a:xfrm>
            <a:prstGeom prst="rect">
              <a:avLst/>
            </a:prstGeom>
            <a:solidFill>
              <a:srgbClr val="69A84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2" name="Google Shape;802;p16"/>
            <p:cNvSpPr txBox="1"/>
            <p:nvPr/>
          </p:nvSpPr>
          <p:spPr>
            <a:xfrm>
              <a:off x="14810" y="1942584"/>
              <a:ext cx="1225017" cy="735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200"/>
              </a:pPr>
              <a:r>
                <a:rPr lang="en-IN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Health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6"/>
            <p:cNvSpPr/>
            <p:nvPr/>
          </p:nvSpPr>
          <p:spPr>
            <a:xfrm>
              <a:off x="1347519" y="1931243"/>
              <a:ext cx="1225017" cy="735010"/>
            </a:xfrm>
            <a:prstGeom prst="rect">
              <a:avLst/>
            </a:prstGeom>
            <a:solidFill>
              <a:srgbClr val="69A84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4" name="Google Shape;804;p16"/>
            <p:cNvSpPr txBox="1"/>
            <p:nvPr/>
          </p:nvSpPr>
          <p:spPr>
            <a:xfrm>
              <a:off x="1347519" y="1931243"/>
              <a:ext cx="1225017" cy="735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200"/>
              </a:pPr>
              <a:r>
                <a:rPr lang="en-IN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Jobs &amp; Skills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6"/>
            <p:cNvSpPr/>
            <p:nvPr/>
          </p:nvSpPr>
          <p:spPr>
            <a:xfrm>
              <a:off x="2695039" y="1931243"/>
              <a:ext cx="1225017" cy="735010"/>
            </a:xfrm>
            <a:prstGeom prst="rect">
              <a:avLst/>
            </a:prstGeom>
            <a:solidFill>
              <a:srgbClr val="69A84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6" name="Google Shape;806;p16"/>
            <p:cNvSpPr txBox="1"/>
            <p:nvPr/>
          </p:nvSpPr>
          <p:spPr>
            <a:xfrm>
              <a:off x="2695039" y="1931243"/>
              <a:ext cx="1225017" cy="735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200"/>
              </a:pPr>
              <a:r>
                <a:rPr lang="en-IN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Water Resources, Environment &amp; Forest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6"/>
            <p:cNvSpPr/>
            <p:nvPr/>
          </p:nvSpPr>
          <p:spPr>
            <a:xfrm>
              <a:off x="1347519" y="2788755"/>
              <a:ext cx="1225017" cy="735010"/>
            </a:xfrm>
            <a:prstGeom prst="rect">
              <a:avLst/>
            </a:prstGeom>
            <a:solidFill>
              <a:srgbClr val="69A84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8" name="Google Shape;808;p16"/>
            <p:cNvSpPr txBox="1"/>
            <p:nvPr/>
          </p:nvSpPr>
          <p:spPr>
            <a:xfrm>
              <a:off x="1347519" y="2788755"/>
              <a:ext cx="1225017" cy="735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33" tIns="60933" rIns="60933" bIns="6093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200"/>
              </a:pPr>
              <a:r>
                <a:rPr lang="en-IN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Social Inclusion, Law &amp; Order and Justice Delivery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9" name="Google Shape;809;p16"/>
          <p:cNvSpPr txBox="1"/>
          <p:nvPr/>
        </p:nvSpPr>
        <p:spPr>
          <a:xfrm>
            <a:off x="525602" y="1955072"/>
            <a:ext cx="4787263" cy="4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IN" sz="20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126 </a:t>
            </a:r>
            <a:r>
              <a:rPr lang="en-I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Centrally Sponsored Schemes </a:t>
            </a:r>
            <a:endParaRPr sz="2400" dirty="0"/>
          </a:p>
        </p:txBody>
      </p:sp>
      <p:sp>
        <p:nvSpPr>
          <p:cNvPr id="810" name="Google Shape;810;p16"/>
          <p:cNvSpPr txBox="1"/>
          <p:nvPr/>
        </p:nvSpPr>
        <p:spPr>
          <a:xfrm>
            <a:off x="525600" y="2696351"/>
            <a:ext cx="4291077" cy="4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IN" sz="20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r>
              <a:rPr lang="en-IN" sz="2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Ministries across 10 sectors</a:t>
            </a:r>
            <a:endParaRPr sz="2400"/>
          </a:p>
        </p:txBody>
      </p:sp>
      <p:sp>
        <p:nvSpPr>
          <p:cNvPr id="811" name="Google Shape;811;p16"/>
          <p:cNvSpPr txBox="1"/>
          <p:nvPr/>
        </p:nvSpPr>
        <p:spPr>
          <a:xfrm>
            <a:off x="564714" y="3437629"/>
            <a:ext cx="6126751" cy="4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IN" sz="20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USD 30 billion </a:t>
            </a:r>
            <a:r>
              <a:rPr lang="en-I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Annual Budget Outlay</a:t>
            </a:r>
            <a:endParaRPr sz="2400" dirty="0"/>
          </a:p>
        </p:txBody>
      </p:sp>
      <p:sp>
        <p:nvSpPr>
          <p:cNvPr id="812" name="Google Shape;812;p16"/>
          <p:cNvSpPr txBox="1"/>
          <p:nvPr/>
        </p:nvSpPr>
        <p:spPr>
          <a:xfrm>
            <a:off x="564714" y="4275915"/>
            <a:ext cx="6126751" cy="7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 Practices Compendium shared with Chief Secretaries, States</a:t>
            </a:r>
            <a:endParaRPr sz="2400"/>
          </a:p>
        </p:txBody>
      </p:sp>
      <p:sp>
        <p:nvSpPr>
          <p:cNvPr id="813" name="Google Shape;813;p16"/>
          <p:cNvSpPr txBox="1"/>
          <p:nvPr/>
        </p:nvSpPr>
        <p:spPr>
          <a:xfrm>
            <a:off x="564713" y="5342424"/>
            <a:ext cx="5570400" cy="4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I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Sector reports available on the DMEO website</a:t>
            </a:r>
            <a:endParaRPr sz="2400"/>
          </a:p>
        </p:txBody>
      </p:sp>
      <p:sp>
        <p:nvSpPr>
          <p:cNvPr id="814" name="Google Shape;814;p16"/>
          <p:cNvSpPr/>
          <p:nvPr/>
        </p:nvSpPr>
        <p:spPr>
          <a:xfrm>
            <a:off x="10554775" y="6390100"/>
            <a:ext cx="789200" cy="328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r>
              <a:rPr lang="en-IN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" action="ppaction://noaction"/>
              </a:rPr>
              <a:t>Details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65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33"/>
          <p:cNvSpPr txBox="1">
            <a:spLocks noGrp="1"/>
          </p:cNvSpPr>
          <p:nvPr>
            <p:ph type="title"/>
          </p:nvPr>
        </p:nvSpPr>
        <p:spPr>
          <a:xfrm>
            <a:off x="622895" y="217985"/>
            <a:ext cx="8437236" cy="78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buSzPts val="2100"/>
            </a:pPr>
            <a:r>
              <a:rPr lang="en-IN" sz="2800" dirty="0">
                <a:latin typeface="Arial"/>
                <a:ea typeface="Arial"/>
                <a:cs typeface="Arial"/>
                <a:sym typeface="Arial"/>
              </a:rPr>
              <a:t>Evaluation of Centrally Sponsored Schemes - Framework</a:t>
            </a:r>
            <a:endParaRPr dirty="0"/>
          </a:p>
        </p:txBody>
      </p:sp>
      <p:pic>
        <p:nvPicPr>
          <p:cNvPr id="1335" name="Google Shape;1335;p3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5989" t="16957" r="6620" b="12064"/>
          <a:stretch/>
        </p:blipFill>
        <p:spPr>
          <a:xfrm>
            <a:off x="40318" y="2339336"/>
            <a:ext cx="9019813" cy="4402187"/>
          </a:xfrm>
          <a:prstGeom prst="rect">
            <a:avLst/>
          </a:prstGeom>
          <a:noFill/>
          <a:ln>
            <a:noFill/>
          </a:ln>
        </p:spPr>
      </p:pic>
      <p:sp>
        <p:nvSpPr>
          <p:cNvPr id="1336" name="Google Shape;1336;p33"/>
          <p:cNvSpPr txBox="1"/>
          <p:nvPr/>
        </p:nvSpPr>
        <p:spPr>
          <a:xfrm>
            <a:off x="622895" y="951202"/>
            <a:ext cx="8706730" cy="121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285744" indent="-285744">
              <a:buClr>
                <a:srgbClr val="000000"/>
              </a:buClr>
              <a:buSzPts val="1250"/>
              <a:buFont typeface="Arial"/>
              <a:buChar char="•"/>
            </a:pPr>
            <a:r>
              <a:rPr lang="en-IN" sz="1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Schemes assessed on </a:t>
            </a:r>
            <a:r>
              <a:rPr lang="en-IN" sz="1667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REESI + E Framework </a:t>
            </a:r>
            <a:r>
              <a:rPr lang="en-IN" sz="1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(Relevance, Effectiveness, Efficiency, Sustainability, Impact + Equity)</a:t>
            </a:r>
            <a:endParaRPr sz="2400" dirty="0"/>
          </a:p>
          <a:p>
            <a:pPr marL="285744" indent="-285744">
              <a:spcBef>
                <a:spcPts val="533"/>
              </a:spcBef>
              <a:buClr>
                <a:srgbClr val="000000"/>
              </a:buClr>
              <a:buSzPts val="1250"/>
              <a:buFont typeface="Arial"/>
              <a:buChar char="•"/>
            </a:pPr>
            <a:r>
              <a:rPr lang="en-IN" sz="1667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Extensive consultations</a:t>
            </a:r>
            <a:r>
              <a:rPr lang="en-IN" sz="1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all stakeholders - officials in M/Ds, domain experts - at each stage in the evaluations: Inception, Mid term, Draft &amp; Finalization</a:t>
            </a:r>
            <a:endParaRPr sz="2400" dirty="0"/>
          </a:p>
        </p:txBody>
      </p:sp>
      <p:sp>
        <p:nvSpPr>
          <p:cNvPr id="1337" name="Google Shape;1337;p33"/>
          <p:cNvSpPr txBox="1"/>
          <p:nvPr/>
        </p:nvSpPr>
        <p:spPr>
          <a:xfrm>
            <a:off x="111205" y="6475102"/>
            <a:ext cx="2990851" cy="27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n-IN" sz="10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*CSS – Centrally Sponsored Schemes</a:t>
            </a:r>
            <a:endParaRPr sz="100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3"/>
          <p:cNvGrpSpPr/>
          <p:nvPr/>
        </p:nvGrpSpPr>
        <p:grpSpPr>
          <a:xfrm>
            <a:off x="9329625" y="2236320"/>
            <a:ext cx="2736993" cy="4402187"/>
            <a:chOff x="0" y="0"/>
            <a:chExt cx="2052745" cy="3301640"/>
          </a:xfrm>
        </p:grpSpPr>
        <p:sp>
          <p:nvSpPr>
            <p:cNvPr id="1339" name="Google Shape;1339;p33"/>
            <p:cNvSpPr/>
            <p:nvPr/>
          </p:nvSpPr>
          <p:spPr>
            <a:xfrm>
              <a:off x="0" y="0"/>
              <a:ext cx="2052745" cy="3301640"/>
            </a:xfrm>
            <a:prstGeom prst="roundRect">
              <a:avLst>
                <a:gd name="adj" fmla="val 10000"/>
              </a:avLst>
            </a:prstGeom>
            <a:solidFill>
              <a:srgbClr val="D3E1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0" name="Google Shape;1340;p33"/>
            <p:cNvSpPr txBox="1"/>
            <p:nvPr/>
          </p:nvSpPr>
          <p:spPr>
            <a:xfrm>
              <a:off x="0" y="0"/>
              <a:ext cx="2052745" cy="990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67" tIns="81267" rIns="81267" bIns="81267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600"/>
              </a:pPr>
              <a:r>
                <a:rPr lang="en-IN" sz="21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Cross-Sectional themes</a:t>
              </a:r>
              <a:endParaRPr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3"/>
            <p:cNvSpPr/>
            <p:nvPr/>
          </p:nvSpPr>
          <p:spPr>
            <a:xfrm>
              <a:off x="205274" y="991015"/>
              <a:ext cx="1642196" cy="156658"/>
            </a:xfrm>
            <a:prstGeom prst="roundRect">
              <a:avLst>
                <a:gd name="adj" fmla="val 10000"/>
              </a:avLst>
            </a:prstGeom>
            <a:solidFill>
              <a:srgbClr val="69A84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2" name="Google Shape;1342;p33"/>
            <p:cNvSpPr txBox="1"/>
            <p:nvPr/>
          </p:nvSpPr>
          <p:spPr>
            <a:xfrm>
              <a:off x="209862" y="995603"/>
              <a:ext cx="1633020" cy="147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67" tIns="20300" rIns="27067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800"/>
              </a:pPr>
              <a:r>
                <a:rPr lang="en-IN" sz="10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Accountability &amp; Transparency</a:t>
              </a:r>
              <a:endParaRPr sz="10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3"/>
            <p:cNvSpPr/>
            <p:nvPr/>
          </p:nvSpPr>
          <p:spPr>
            <a:xfrm>
              <a:off x="205274" y="1171775"/>
              <a:ext cx="1642196" cy="156658"/>
            </a:xfrm>
            <a:prstGeom prst="roundRect">
              <a:avLst>
                <a:gd name="adj" fmla="val 10000"/>
              </a:avLst>
            </a:prstGeom>
            <a:solidFill>
              <a:srgbClr val="73A9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4" name="Google Shape;1344;p33"/>
            <p:cNvSpPr txBox="1"/>
            <p:nvPr/>
          </p:nvSpPr>
          <p:spPr>
            <a:xfrm>
              <a:off x="209862" y="1176363"/>
              <a:ext cx="1633020" cy="147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67" tIns="20300" rIns="27067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800"/>
              </a:pPr>
              <a:r>
                <a:rPr lang="en-IN" sz="10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 of IT &amp; Technology</a:t>
              </a:r>
              <a:endParaRPr sz="10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3"/>
            <p:cNvSpPr/>
            <p:nvPr/>
          </p:nvSpPr>
          <p:spPr>
            <a:xfrm>
              <a:off x="205274" y="1352535"/>
              <a:ext cx="1642196" cy="156658"/>
            </a:xfrm>
            <a:prstGeom prst="roundRect">
              <a:avLst>
                <a:gd name="adj" fmla="val 10000"/>
              </a:avLst>
            </a:prstGeom>
            <a:solidFill>
              <a:srgbClr val="7DAB5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6" name="Google Shape;1346;p33"/>
            <p:cNvSpPr txBox="1"/>
            <p:nvPr/>
          </p:nvSpPr>
          <p:spPr>
            <a:xfrm>
              <a:off x="209862" y="1357123"/>
              <a:ext cx="1633020" cy="147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67" tIns="20300" rIns="27067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800"/>
              </a:pPr>
              <a:r>
                <a:rPr lang="en-IN" sz="10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Convergence</a:t>
              </a:r>
              <a:endParaRPr sz="2400"/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205274" y="1533295"/>
              <a:ext cx="1642196" cy="156658"/>
            </a:xfrm>
            <a:prstGeom prst="roundRect">
              <a:avLst>
                <a:gd name="adj" fmla="val 10000"/>
              </a:avLst>
            </a:prstGeom>
            <a:solidFill>
              <a:srgbClr val="86AC5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8" name="Google Shape;1348;p33"/>
            <p:cNvSpPr txBox="1"/>
            <p:nvPr/>
          </p:nvSpPr>
          <p:spPr>
            <a:xfrm>
              <a:off x="209862" y="1537883"/>
              <a:ext cx="1633020" cy="147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67" tIns="20300" rIns="27067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800"/>
              </a:pPr>
              <a:r>
                <a:rPr lang="en-IN" sz="10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Gender</a:t>
              </a:r>
              <a:endParaRPr sz="2400"/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205274" y="1714055"/>
              <a:ext cx="1642196" cy="156658"/>
            </a:xfrm>
            <a:prstGeom prst="roundRect">
              <a:avLst>
                <a:gd name="adj" fmla="val 10000"/>
              </a:avLst>
            </a:prstGeom>
            <a:solidFill>
              <a:srgbClr val="8FAD5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0" name="Google Shape;1350;p33"/>
            <p:cNvSpPr txBox="1"/>
            <p:nvPr/>
          </p:nvSpPr>
          <p:spPr>
            <a:xfrm>
              <a:off x="209862" y="1718643"/>
              <a:ext cx="1633020" cy="147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67" tIns="20300" rIns="27067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800"/>
              </a:pPr>
              <a:r>
                <a:rPr lang="en-IN" sz="10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Social Inclusion</a:t>
              </a:r>
              <a:endParaRPr sz="2400"/>
            </a:p>
          </p:txBody>
        </p:sp>
        <p:sp>
          <p:nvSpPr>
            <p:cNvPr id="1351" name="Google Shape;1351;p33"/>
            <p:cNvSpPr/>
            <p:nvPr/>
          </p:nvSpPr>
          <p:spPr>
            <a:xfrm>
              <a:off x="205274" y="1894815"/>
              <a:ext cx="1642196" cy="156658"/>
            </a:xfrm>
            <a:prstGeom prst="roundRect">
              <a:avLst>
                <a:gd name="adj" fmla="val 10000"/>
              </a:avLst>
            </a:prstGeom>
            <a:solidFill>
              <a:srgbClr val="98AE6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2" name="Google Shape;1352;p33"/>
            <p:cNvSpPr txBox="1"/>
            <p:nvPr/>
          </p:nvSpPr>
          <p:spPr>
            <a:xfrm>
              <a:off x="209862" y="1899403"/>
              <a:ext cx="1633020" cy="147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67" tIns="20300" rIns="27067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800"/>
              </a:pPr>
              <a:r>
                <a:rPr lang="en-IN" sz="10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Regulatory Framework</a:t>
              </a:r>
              <a:endParaRPr sz="2400"/>
            </a:p>
          </p:txBody>
        </p:sp>
        <p:sp>
          <p:nvSpPr>
            <p:cNvPr id="1353" name="Google Shape;1353;p33"/>
            <p:cNvSpPr/>
            <p:nvPr/>
          </p:nvSpPr>
          <p:spPr>
            <a:xfrm>
              <a:off x="205274" y="2075575"/>
              <a:ext cx="1642196" cy="156658"/>
            </a:xfrm>
            <a:prstGeom prst="roundRect">
              <a:avLst>
                <a:gd name="adj" fmla="val 10000"/>
              </a:avLst>
            </a:prstGeom>
            <a:solidFill>
              <a:srgbClr val="A0AE6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4" name="Google Shape;1354;p33"/>
            <p:cNvSpPr txBox="1"/>
            <p:nvPr/>
          </p:nvSpPr>
          <p:spPr>
            <a:xfrm>
              <a:off x="209862" y="2080163"/>
              <a:ext cx="1633020" cy="147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67" tIns="20300" rIns="27067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800"/>
              </a:pPr>
              <a:r>
                <a:rPr lang="en-IN" sz="10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Jobs &amp; Economy</a:t>
              </a:r>
              <a:endParaRPr sz="2400"/>
            </a:p>
          </p:txBody>
        </p:sp>
        <p:sp>
          <p:nvSpPr>
            <p:cNvPr id="1355" name="Google Shape;1355;p33"/>
            <p:cNvSpPr/>
            <p:nvPr/>
          </p:nvSpPr>
          <p:spPr>
            <a:xfrm>
              <a:off x="205274" y="2256335"/>
              <a:ext cx="1642196" cy="156658"/>
            </a:xfrm>
            <a:prstGeom prst="roundRect">
              <a:avLst>
                <a:gd name="adj" fmla="val 10000"/>
              </a:avLst>
            </a:prstGeom>
            <a:solidFill>
              <a:srgbClr val="A8AF6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6" name="Google Shape;1356;p33"/>
            <p:cNvSpPr txBox="1"/>
            <p:nvPr/>
          </p:nvSpPr>
          <p:spPr>
            <a:xfrm>
              <a:off x="209862" y="2260923"/>
              <a:ext cx="1633020" cy="147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67" tIns="20300" rIns="27067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800"/>
              </a:pPr>
              <a:r>
                <a:rPr lang="en-IN" sz="10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Climate Change</a:t>
              </a:r>
              <a:endParaRPr sz="2400"/>
            </a:p>
          </p:txBody>
        </p:sp>
        <p:sp>
          <p:nvSpPr>
            <p:cNvPr id="1357" name="Google Shape;1357;p33"/>
            <p:cNvSpPr/>
            <p:nvPr/>
          </p:nvSpPr>
          <p:spPr>
            <a:xfrm>
              <a:off x="205274" y="2437095"/>
              <a:ext cx="1642196" cy="156658"/>
            </a:xfrm>
            <a:prstGeom prst="roundRect">
              <a:avLst>
                <a:gd name="adj" fmla="val 10000"/>
              </a:avLst>
            </a:prstGeom>
            <a:solidFill>
              <a:srgbClr val="ADB0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8" name="Google Shape;1358;p33"/>
            <p:cNvSpPr txBox="1"/>
            <p:nvPr/>
          </p:nvSpPr>
          <p:spPr>
            <a:xfrm>
              <a:off x="209862" y="2441683"/>
              <a:ext cx="1633020" cy="147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67" tIns="20300" rIns="27067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800"/>
              </a:pPr>
              <a:r>
                <a:rPr lang="en-IN" sz="10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Behaviour Change</a:t>
              </a:r>
              <a:endParaRPr sz="2400"/>
            </a:p>
          </p:txBody>
        </p:sp>
        <p:sp>
          <p:nvSpPr>
            <p:cNvPr id="1359" name="Google Shape;1359;p33"/>
            <p:cNvSpPr/>
            <p:nvPr/>
          </p:nvSpPr>
          <p:spPr>
            <a:xfrm>
              <a:off x="205274" y="2617855"/>
              <a:ext cx="1642196" cy="156658"/>
            </a:xfrm>
            <a:prstGeom prst="roundRect">
              <a:avLst>
                <a:gd name="adj" fmla="val 10000"/>
              </a:avLst>
            </a:prstGeom>
            <a:solidFill>
              <a:srgbClr val="B1AD7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0" name="Google Shape;1360;p33"/>
            <p:cNvSpPr txBox="1"/>
            <p:nvPr/>
          </p:nvSpPr>
          <p:spPr>
            <a:xfrm>
              <a:off x="209862" y="2622443"/>
              <a:ext cx="1633020" cy="147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67" tIns="20300" rIns="27067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800"/>
              </a:pPr>
              <a:r>
                <a:rPr lang="en-IN" sz="10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Improving Survey Methodology</a:t>
              </a:r>
              <a:endParaRPr sz="2400"/>
            </a:p>
          </p:txBody>
        </p:sp>
        <p:sp>
          <p:nvSpPr>
            <p:cNvPr id="1361" name="Google Shape;1361;p33"/>
            <p:cNvSpPr/>
            <p:nvPr/>
          </p:nvSpPr>
          <p:spPr>
            <a:xfrm>
              <a:off x="205274" y="2798615"/>
              <a:ext cx="1642196" cy="156658"/>
            </a:xfrm>
            <a:prstGeom prst="roundRect">
              <a:avLst>
                <a:gd name="adj" fmla="val 10000"/>
              </a:avLst>
            </a:prstGeom>
            <a:solidFill>
              <a:srgbClr val="B2A97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2" name="Google Shape;1362;p33"/>
            <p:cNvSpPr txBox="1"/>
            <p:nvPr/>
          </p:nvSpPr>
          <p:spPr>
            <a:xfrm>
              <a:off x="209862" y="2803203"/>
              <a:ext cx="1633020" cy="147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67" tIns="20300" rIns="27067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800"/>
              </a:pPr>
              <a:r>
                <a:rPr lang="en-IN" sz="10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R&amp;D</a:t>
              </a:r>
              <a:endParaRPr sz="2400"/>
            </a:p>
          </p:txBody>
        </p:sp>
        <p:sp>
          <p:nvSpPr>
            <p:cNvPr id="1363" name="Google Shape;1363;p33"/>
            <p:cNvSpPr/>
            <p:nvPr/>
          </p:nvSpPr>
          <p:spPr>
            <a:xfrm>
              <a:off x="205274" y="2979375"/>
              <a:ext cx="1642196" cy="156658"/>
            </a:xfrm>
            <a:prstGeom prst="roundRect">
              <a:avLst>
                <a:gd name="adj" fmla="val 10000"/>
              </a:avLst>
            </a:prstGeom>
            <a:solidFill>
              <a:srgbClr val="B2A67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4" name="Google Shape;1364;p33"/>
            <p:cNvSpPr txBox="1"/>
            <p:nvPr/>
          </p:nvSpPr>
          <p:spPr>
            <a:xfrm>
              <a:off x="209862" y="2983963"/>
              <a:ext cx="1633020" cy="147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67" tIns="20300" rIns="27067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800"/>
              </a:pPr>
              <a:r>
                <a:rPr lang="en-IN" sz="10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Private Sector Participation</a:t>
              </a: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7271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7"/>
          <p:cNvSpPr txBox="1"/>
          <p:nvPr/>
        </p:nvSpPr>
        <p:spPr>
          <a:xfrm>
            <a:off x="574777" y="146874"/>
            <a:ext cx="11883227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buClr>
                <a:schemeClr val="accent1"/>
              </a:buClr>
              <a:buSzPts val="2100"/>
            </a:pPr>
            <a:r>
              <a:rPr lang="en-IN" sz="2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Flagship and DoE Evaluations</a:t>
            </a:r>
            <a:endParaRPr sz="2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17"/>
          <p:cNvSpPr txBox="1"/>
          <p:nvPr/>
        </p:nvSpPr>
        <p:spPr>
          <a:xfrm>
            <a:off x="707088" y="929659"/>
            <a:ext cx="11258089" cy="407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chemeClr val="dk1"/>
              </a:buClr>
              <a:buSzPts val="800"/>
            </a:pPr>
            <a:r>
              <a:rPr lang="en-IN" sz="1867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Scheme Evaluation for Programme Harmonization</a:t>
            </a:r>
            <a:endParaRPr sz="1867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2" name="Google Shape;822;p17"/>
          <p:cNvCxnSpPr>
            <a:stCxn id="823" idx="6"/>
            <a:endCxn id="824" idx="2"/>
          </p:cNvCxnSpPr>
          <p:nvPr/>
        </p:nvCxnSpPr>
        <p:spPr>
          <a:xfrm flipV="1">
            <a:off x="1853955" y="4265118"/>
            <a:ext cx="8474340" cy="1349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25" name="Google Shape;825;p17"/>
          <p:cNvGrpSpPr/>
          <p:nvPr/>
        </p:nvGrpSpPr>
        <p:grpSpPr>
          <a:xfrm>
            <a:off x="9525316" y="2514229"/>
            <a:ext cx="1852456" cy="3736439"/>
            <a:chOff x="6549175" y="1333888"/>
            <a:chExt cx="1922291" cy="3738171"/>
          </a:xfrm>
        </p:grpSpPr>
        <p:sp>
          <p:nvSpPr>
            <p:cNvPr id="826" name="Google Shape;826;p17"/>
            <p:cNvSpPr/>
            <p:nvPr/>
          </p:nvSpPr>
          <p:spPr>
            <a:xfrm>
              <a:off x="6982075" y="1416388"/>
              <a:ext cx="1018800" cy="1018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6899575" y="1333888"/>
              <a:ext cx="1183800" cy="1183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7408975" y="2583338"/>
              <a:ext cx="165000" cy="165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7443025" y="2813988"/>
              <a:ext cx="96900" cy="96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7382425" y="2976538"/>
              <a:ext cx="218100" cy="218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7417375" y="3011383"/>
              <a:ext cx="148200" cy="14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7"/>
            <p:cNvSpPr txBox="1"/>
            <p:nvPr/>
          </p:nvSpPr>
          <p:spPr>
            <a:xfrm>
              <a:off x="6586866" y="3214015"/>
              <a:ext cx="1884600" cy="1330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IN" sz="2000" dirty="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Evaluations of other schemes/ initiatives</a:t>
              </a:r>
              <a:endParaRPr sz="2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7"/>
            <p:cNvSpPr txBox="1"/>
            <p:nvPr/>
          </p:nvSpPr>
          <p:spPr>
            <a:xfrm>
              <a:off x="6549175" y="3796962"/>
              <a:ext cx="1884600" cy="1275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3" name="Google Shape;833;p17"/>
          <p:cNvGrpSpPr/>
          <p:nvPr/>
        </p:nvGrpSpPr>
        <p:grpSpPr>
          <a:xfrm>
            <a:off x="874480" y="2527827"/>
            <a:ext cx="1816133" cy="2544645"/>
            <a:chOff x="2656575" y="1333888"/>
            <a:chExt cx="1884600" cy="2545825"/>
          </a:xfrm>
        </p:grpSpPr>
        <p:sp>
          <p:nvSpPr>
            <p:cNvPr id="834" name="Google Shape;834;p17"/>
            <p:cNvSpPr/>
            <p:nvPr/>
          </p:nvSpPr>
          <p:spPr>
            <a:xfrm>
              <a:off x="3006975" y="1333888"/>
              <a:ext cx="1183800" cy="11838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3089475" y="1416388"/>
              <a:ext cx="1018800" cy="10188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2B17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3516375" y="2583338"/>
              <a:ext cx="165000" cy="165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2B17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3550425" y="2813988"/>
              <a:ext cx="96900" cy="969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2B17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3489825" y="2976538"/>
              <a:ext cx="218100" cy="2181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2B17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3524775" y="3011383"/>
              <a:ext cx="148200" cy="1482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2B17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7"/>
            <p:cNvSpPr txBox="1"/>
            <p:nvPr/>
          </p:nvSpPr>
          <p:spPr>
            <a:xfrm>
              <a:off x="2656575" y="34501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IN" sz="2000" dirty="0">
                  <a:solidFill>
                    <a:schemeClr val="accent5">
                      <a:lumMod val="7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Evaluations requested by Finance Ministry </a:t>
              </a:r>
              <a:endParaRPr sz="2000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0" name="Google Shape;840;p17"/>
          <p:cNvGrpSpPr/>
          <p:nvPr/>
        </p:nvGrpSpPr>
        <p:grpSpPr>
          <a:xfrm>
            <a:off x="5394276" y="2438755"/>
            <a:ext cx="1816133" cy="2544647"/>
            <a:chOff x="4602875" y="1333888"/>
            <a:chExt cx="1884600" cy="2545825"/>
          </a:xfrm>
        </p:grpSpPr>
        <p:sp>
          <p:nvSpPr>
            <p:cNvPr id="841" name="Google Shape;841;p17"/>
            <p:cNvSpPr/>
            <p:nvPr/>
          </p:nvSpPr>
          <p:spPr>
            <a:xfrm>
              <a:off x="4953275" y="1333888"/>
              <a:ext cx="1183800" cy="11838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5035775" y="1416388"/>
              <a:ext cx="1018800" cy="101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5462675" y="2583338"/>
              <a:ext cx="165000" cy="165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5496725" y="2813988"/>
              <a:ext cx="96900" cy="96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5436125" y="2976538"/>
              <a:ext cx="218100" cy="218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5471075" y="3011383"/>
              <a:ext cx="148200" cy="14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7"/>
            <p:cNvSpPr txBox="1"/>
            <p:nvPr/>
          </p:nvSpPr>
          <p:spPr>
            <a:xfrm>
              <a:off x="4602875" y="3450113"/>
              <a:ext cx="18846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IN" sz="20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Flagship Evaluations</a:t>
              </a:r>
              <a:endParaRPr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8" name="Google Shape;848;p17"/>
          <p:cNvGrpSpPr/>
          <p:nvPr/>
        </p:nvGrpSpPr>
        <p:grpSpPr>
          <a:xfrm>
            <a:off x="5987649" y="2672338"/>
            <a:ext cx="619699" cy="667597"/>
            <a:chOff x="6896644" y="3216007"/>
            <a:chExt cx="322917" cy="347876"/>
          </a:xfrm>
        </p:grpSpPr>
        <p:sp>
          <p:nvSpPr>
            <p:cNvPr id="849" name="Google Shape;849;p17"/>
            <p:cNvSpPr/>
            <p:nvPr/>
          </p:nvSpPr>
          <p:spPr>
            <a:xfrm>
              <a:off x="6896644" y="3216007"/>
              <a:ext cx="301387" cy="347876"/>
            </a:xfrm>
            <a:custGeom>
              <a:avLst/>
              <a:gdLst/>
              <a:ahLst/>
              <a:cxnLst/>
              <a:rect l="l" t="t" r="r" b="b"/>
              <a:pathLst>
                <a:path w="9491" h="10955" extrusionOk="0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7"/>
            <p:cNvSpPr/>
            <p:nvPr/>
          </p:nvSpPr>
          <p:spPr>
            <a:xfrm>
              <a:off x="6954883" y="3306382"/>
              <a:ext cx="42012" cy="4198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7"/>
            <p:cNvSpPr/>
            <p:nvPr/>
          </p:nvSpPr>
          <p:spPr>
            <a:xfrm>
              <a:off x="7013122" y="3306382"/>
              <a:ext cx="32168" cy="10225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7"/>
            <p:cNvSpPr/>
            <p:nvPr/>
          </p:nvSpPr>
          <p:spPr>
            <a:xfrm>
              <a:off x="7013471" y="3333596"/>
              <a:ext cx="105903" cy="10606"/>
            </a:xfrm>
            <a:custGeom>
              <a:avLst/>
              <a:gdLst/>
              <a:ahLst/>
              <a:cxnLst/>
              <a:rect l="l" t="t" r="r" b="b"/>
              <a:pathLst>
                <a:path w="3335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7"/>
            <p:cNvSpPr/>
            <p:nvPr/>
          </p:nvSpPr>
          <p:spPr>
            <a:xfrm>
              <a:off x="6966982" y="3375576"/>
              <a:ext cx="63923" cy="10606"/>
            </a:xfrm>
            <a:custGeom>
              <a:avLst/>
              <a:gdLst/>
              <a:ahLst/>
              <a:cxnLst/>
              <a:rect l="l" t="t" r="r" b="b"/>
              <a:pathLst>
                <a:path w="2013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6928781" y="3524157"/>
              <a:ext cx="52237" cy="10225"/>
            </a:xfrm>
            <a:custGeom>
              <a:avLst/>
              <a:gdLst/>
              <a:ahLst/>
              <a:cxnLst/>
              <a:rect l="l" t="t" r="r" b="b"/>
              <a:pathLst>
                <a:path w="164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6945420" y="3314701"/>
              <a:ext cx="274141" cy="248800"/>
            </a:xfrm>
            <a:custGeom>
              <a:avLst/>
              <a:gdLst/>
              <a:ahLst/>
              <a:cxnLst/>
              <a:rect l="l" t="t" r="r" b="b"/>
              <a:pathLst>
                <a:path w="8633" h="7835" extrusionOk="0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6" name="Google Shape;856;p17"/>
          <p:cNvGrpSpPr/>
          <p:nvPr/>
        </p:nvGrpSpPr>
        <p:grpSpPr>
          <a:xfrm>
            <a:off x="1403750" y="2715453"/>
            <a:ext cx="719092" cy="717751"/>
            <a:chOff x="1421638" y="4125629"/>
            <a:chExt cx="374709" cy="374010"/>
          </a:xfrm>
        </p:grpSpPr>
        <p:sp>
          <p:nvSpPr>
            <p:cNvPr id="857" name="Google Shape;857;p17"/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9" name="Google Shape;859;p17"/>
          <p:cNvGrpSpPr/>
          <p:nvPr/>
        </p:nvGrpSpPr>
        <p:grpSpPr>
          <a:xfrm>
            <a:off x="10065027" y="2809796"/>
            <a:ext cx="729268" cy="674117"/>
            <a:chOff x="7384751" y="4147984"/>
            <a:chExt cx="380012" cy="351274"/>
          </a:xfrm>
        </p:grpSpPr>
        <p:sp>
          <p:nvSpPr>
            <p:cNvPr id="860" name="Google Shape;860;p17"/>
            <p:cNvSpPr/>
            <p:nvPr/>
          </p:nvSpPr>
          <p:spPr>
            <a:xfrm>
              <a:off x="7385513" y="4225879"/>
              <a:ext cx="379250" cy="273379"/>
            </a:xfrm>
            <a:custGeom>
              <a:avLst/>
              <a:gdLst/>
              <a:ahLst/>
              <a:cxnLst/>
              <a:rect l="l" t="t" r="r" b="b"/>
              <a:pathLst>
                <a:path w="11943" h="8609" extrusionOk="0">
                  <a:moveTo>
                    <a:pt x="11740" y="0"/>
                  </a:moveTo>
                  <a:cubicBezTo>
                    <a:pt x="11645" y="0"/>
                    <a:pt x="11562" y="72"/>
                    <a:pt x="11562" y="179"/>
                  </a:cubicBezTo>
                  <a:lnTo>
                    <a:pt x="11562" y="2667"/>
                  </a:lnTo>
                  <a:cubicBezTo>
                    <a:pt x="11562" y="3393"/>
                    <a:pt x="10966" y="3989"/>
                    <a:pt x="10240" y="3989"/>
                  </a:cubicBezTo>
                  <a:lnTo>
                    <a:pt x="9085" y="3989"/>
                  </a:lnTo>
                  <a:cubicBezTo>
                    <a:pt x="8954" y="3989"/>
                    <a:pt x="8823" y="4084"/>
                    <a:pt x="8776" y="4203"/>
                  </a:cubicBezTo>
                  <a:cubicBezTo>
                    <a:pt x="8573" y="4703"/>
                    <a:pt x="8549" y="5167"/>
                    <a:pt x="8752" y="5537"/>
                  </a:cubicBezTo>
                  <a:cubicBezTo>
                    <a:pt x="8823" y="5703"/>
                    <a:pt x="8942" y="5834"/>
                    <a:pt x="9049" y="5941"/>
                  </a:cubicBezTo>
                  <a:cubicBezTo>
                    <a:pt x="8752" y="5929"/>
                    <a:pt x="8514" y="5822"/>
                    <a:pt x="8359" y="5656"/>
                  </a:cubicBezTo>
                  <a:cubicBezTo>
                    <a:pt x="8240" y="5537"/>
                    <a:pt x="7978" y="5167"/>
                    <a:pt x="8073" y="4358"/>
                  </a:cubicBezTo>
                  <a:cubicBezTo>
                    <a:pt x="8109" y="4155"/>
                    <a:pt x="7942" y="3977"/>
                    <a:pt x="7740" y="3977"/>
                  </a:cubicBezTo>
                  <a:lnTo>
                    <a:pt x="5954" y="3977"/>
                  </a:lnTo>
                  <a:cubicBezTo>
                    <a:pt x="5859" y="3977"/>
                    <a:pt x="5775" y="4048"/>
                    <a:pt x="5775" y="4155"/>
                  </a:cubicBezTo>
                  <a:cubicBezTo>
                    <a:pt x="5775" y="4263"/>
                    <a:pt x="5847" y="4334"/>
                    <a:pt x="5954" y="4334"/>
                  </a:cubicBezTo>
                  <a:lnTo>
                    <a:pt x="6847" y="4334"/>
                  </a:lnTo>
                  <a:lnTo>
                    <a:pt x="6847" y="5691"/>
                  </a:lnTo>
                  <a:cubicBezTo>
                    <a:pt x="6847" y="6430"/>
                    <a:pt x="6228" y="7037"/>
                    <a:pt x="5490" y="7037"/>
                  </a:cubicBezTo>
                  <a:lnTo>
                    <a:pt x="4704" y="7037"/>
                  </a:lnTo>
                  <a:cubicBezTo>
                    <a:pt x="4561" y="7037"/>
                    <a:pt x="4466" y="7144"/>
                    <a:pt x="4466" y="7275"/>
                  </a:cubicBezTo>
                  <a:cubicBezTo>
                    <a:pt x="4442" y="7834"/>
                    <a:pt x="4239" y="8215"/>
                    <a:pt x="3668" y="8251"/>
                  </a:cubicBezTo>
                  <a:cubicBezTo>
                    <a:pt x="3930" y="7977"/>
                    <a:pt x="3954" y="7573"/>
                    <a:pt x="3882" y="7239"/>
                  </a:cubicBezTo>
                  <a:cubicBezTo>
                    <a:pt x="3846" y="7120"/>
                    <a:pt x="3763" y="7037"/>
                    <a:pt x="3644" y="7037"/>
                  </a:cubicBezTo>
                  <a:lnTo>
                    <a:pt x="1703" y="7037"/>
                  </a:lnTo>
                  <a:cubicBezTo>
                    <a:pt x="965" y="7037"/>
                    <a:pt x="358" y="6430"/>
                    <a:pt x="358" y="5691"/>
                  </a:cubicBezTo>
                  <a:lnTo>
                    <a:pt x="358" y="5310"/>
                  </a:lnTo>
                  <a:cubicBezTo>
                    <a:pt x="358" y="5227"/>
                    <a:pt x="275" y="5132"/>
                    <a:pt x="179" y="5132"/>
                  </a:cubicBezTo>
                  <a:cubicBezTo>
                    <a:pt x="84" y="5132"/>
                    <a:pt x="1" y="5215"/>
                    <a:pt x="1" y="5310"/>
                  </a:cubicBezTo>
                  <a:lnTo>
                    <a:pt x="1" y="5691"/>
                  </a:lnTo>
                  <a:cubicBezTo>
                    <a:pt x="1" y="6620"/>
                    <a:pt x="751" y="7394"/>
                    <a:pt x="1703" y="7394"/>
                  </a:cubicBezTo>
                  <a:lnTo>
                    <a:pt x="3573" y="7394"/>
                  </a:lnTo>
                  <a:cubicBezTo>
                    <a:pt x="3596" y="7620"/>
                    <a:pt x="3596" y="8025"/>
                    <a:pt x="3215" y="8144"/>
                  </a:cubicBezTo>
                  <a:cubicBezTo>
                    <a:pt x="2989" y="8215"/>
                    <a:pt x="3001" y="8525"/>
                    <a:pt x="3239" y="8573"/>
                  </a:cubicBezTo>
                  <a:cubicBezTo>
                    <a:pt x="3370" y="8608"/>
                    <a:pt x="3489" y="8608"/>
                    <a:pt x="3596" y="8608"/>
                  </a:cubicBezTo>
                  <a:cubicBezTo>
                    <a:pt x="4299" y="8608"/>
                    <a:pt x="4763" y="8204"/>
                    <a:pt x="4823" y="7394"/>
                  </a:cubicBezTo>
                  <a:lnTo>
                    <a:pt x="5513" y="7394"/>
                  </a:lnTo>
                  <a:cubicBezTo>
                    <a:pt x="6454" y="7394"/>
                    <a:pt x="7228" y="6644"/>
                    <a:pt x="7228" y="5691"/>
                  </a:cubicBezTo>
                  <a:lnTo>
                    <a:pt x="7228" y="4334"/>
                  </a:lnTo>
                  <a:lnTo>
                    <a:pt x="7764" y="4334"/>
                  </a:lnTo>
                  <a:cubicBezTo>
                    <a:pt x="7716" y="4715"/>
                    <a:pt x="7704" y="5429"/>
                    <a:pt x="8157" y="5894"/>
                  </a:cubicBezTo>
                  <a:cubicBezTo>
                    <a:pt x="8407" y="6168"/>
                    <a:pt x="8764" y="6299"/>
                    <a:pt x="9240" y="6299"/>
                  </a:cubicBezTo>
                  <a:cubicBezTo>
                    <a:pt x="9311" y="6299"/>
                    <a:pt x="9383" y="6299"/>
                    <a:pt x="9478" y="6287"/>
                  </a:cubicBezTo>
                  <a:cubicBezTo>
                    <a:pt x="9704" y="6263"/>
                    <a:pt x="9776" y="5965"/>
                    <a:pt x="9561" y="5846"/>
                  </a:cubicBezTo>
                  <a:cubicBezTo>
                    <a:pt x="8847" y="5429"/>
                    <a:pt x="9002" y="4715"/>
                    <a:pt x="9145" y="4334"/>
                  </a:cubicBezTo>
                  <a:lnTo>
                    <a:pt x="10276" y="4334"/>
                  </a:lnTo>
                  <a:cubicBezTo>
                    <a:pt x="11205" y="4334"/>
                    <a:pt x="11943" y="3584"/>
                    <a:pt x="11943" y="2667"/>
                  </a:cubicBezTo>
                  <a:lnTo>
                    <a:pt x="11943" y="179"/>
                  </a:lnTo>
                  <a:cubicBezTo>
                    <a:pt x="11919" y="95"/>
                    <a:pt x="11847" y="0"/>
                    <a:pt x="11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7384751" y="4147984"/>
              <a:ext cx="380012" cy="228382"/>
            </a:xfrm>
            <a:custGeom>
              <a:avLst/>
              <a:gdLst/>
              <a:ahLst/>
              <a:cxnLst/>
              <a:rect l="l" t="t" r="r" b="b"/>
              <a:pathLst>
                <a:path w="11967" h="7192" extrusionOk="0">
                  <a:moveTo>
                    <a:pt x="3144" y="0"/>
                  </a:moveTo>
                  <a:cubicBezTo>
                    <a:pt x="2227" y="0"/>
                    <a:pt x="1477" y="739"/>
                    <a:pt x="1477" y="1667"/>
                  </a:cubicBezTo>
                  <a:lnTo>
                    <a:pt x="1477" y="4132"/>
                  </a:lnTo>
                  <a:cubicBezTo>
                    <a:pt x="1108" y="4191"/>
                    <a:pt x="751" y="4358"/>
                    <a:pt x="477" y="4644"/>
                  </a:cubicBezTo>
                  <a:cubicBezTo>
                    <a:pt x="168" y="4965"/>
                    <a:pt x="1" y="5382"/>
                    <a:pt x="1" y="5823"/>
                  </a:cubicBezTo>
                  <a:lnTo>
                    <a:pt x="1" y="7013"/>
                  </a:lnTo>
                  <a:cubicBezTo>
                    <a:pt x="1" y="7097"/>
                    <a:pt x="84" y="7192"/>
                    <a:pt x="180" y="7192"/>
                  </a:cubicBezTo>
                  <a:cubicBezTo>
                    <a:pt x="275" y="7192"/>
                    <a:pt x="358" y="7108"/>
                    <a:pt x="358" y="7013"/>
                  </a:cubicBezTo>
                  <a:lnTo>
                    <a:pt x="358" y="5823"/>
                  </a:lnTo>
                  <a:cubicBezTo>
                    <a:pt x="358" y="5465"/>
                    <a:pt x="501" y="5132"/>
                    <a:pt x="751" y="4882"/>
                  </a:cubicBezTo>
                  <a:cubicBezTo>
                    <a:pt x="953" y="4668"/>
                    <a:pt x="1203" y="4537"/>
                    <a:pt x="1489" y="4477"/>
                  </a:cubicBezTo>
                  <a:lnTo>
                    <a:pt x="1489" y="5084"/>
                  </a:lnTo>
                  <a:cubicBezTo>
                    <a:pt x="1489" y="6013"/>
                    <a:pt x="2239" y="6751"/>
                    <a:pt x="3156" y="6751"/>
                  </a:cubicBezTo>
                  <a:lnTo>
                    <a:pt x="5240" y="6751"/>
                  </a:lnTo>
                  <a:cubicBezTo>
                    <a:pt x="5335" y="6751"/>
                    <a:pt x="5418" y="6680"/>
                    <a:pt x="5418" y="6573"/>
                  </a:cubicBezTo>
                  <a:cubicBezTo>
                    <a:pt x="5418" y="6489"/>
                    <a:pt x="5347" y="6394"/>
                    <a:pt x="5240" y="6394"/>
                  </a:cubicBezTo>
                  <a:lnTo>
                    <a:pt x="3156" y="6394"/>
                  </a:lnTo>
                  <a:cubicBezTo>
                    <a:pt x="2430" y="6394"/>
                    <a:pt x="1834" y="5799"/>
                    <a:pt x="1834" y="5073"/>
                  </a:cubicBezTo>
                  <a:lnTo>
                    <a:pt x="1834" y="1620"/>
                  </a:lnTo>
                  <a:cubicBezTo>
                    <a:pt x="1834" y="893"/>
                    <a:pt x="2430" y="298"/>
                    <a:pt x="3156" y="298"/>
                  </a:cubicBezTo>
                  <a:lnTo>
                    <a:pt x="10288" y="298"/>
                  </a:lnTo>
                  <a:cubicBezTo>
                    <a:pt x="11014" y="298"/>
                    <a:pt x="11610" y="893"/>
                    <a:pt x="11610" y="1620"/>
                  </a:cubicBezTo>
                  <a:lnTo>
                    <a:pt x="11610" y="1846"/>
                  </a:lnTo>
                  <a:cubicBezTo>
                    <a:pt x="11610" y="1929"/>
                    <a:pt x="11693" y="2025"/>
                    <a:pt x="11788" y="2025"/>
                  </a:cubicBezTo>
                  <a:cubicBezTo>
                    <a:pt x="11883" y="2025"/>
                    <a:pt x="11967" y="1953"/>
                    <a:pt x="11967" y="1846"/>
                  </a:cubicBezTo>
                  <a:lnTo>
                    <a:pt x="11967" y="1620"/>
                  </a:lnTo>
                  <a:cubicBezTo>
                    <a:pt x="11943" y="762"/>
                    <a:pt x="11193" y="0"/>
                    <a:pt x="10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7507642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39" y="358"/>
                    <a:pt x="834" y="465"/>
                    <a:pt x="834" y="596"/>
                  </a:cubicBezTo>
                  <a:cubicBezTo>
                    <a:pt x="834" y="739"/>
                    <a:pt x="739" y="834"/>
                    <a:pt x="596" y="834"/>
                  </a:cubicBezTo>
                  <a:cubicBezTo>
                    <a:pt x="465" y="834"/>
                    <a:pt x="358" y="739"/>
                    <a:pt x="358" y="596"/>
                  </a:cubicBezTo>
                  <a:cubicBezTo>
                    <a:pt x="358" y="465"/>
                    <a:pt x="465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7573820" y="4228134"/>
              <a:ext cx="37820" cy="37852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58"/>
                  </a:moveTo>
                  <a:cubicBezTo>
                    <a:pt x="738" y="358"/>
                    <a:pt x="833" y="465"/>
                    <a:pt x="833" y="596"/>
                  </a:cubicBezTo>
                  <a:cubicBezTo>
                    <a:pt x="833" y="739"/>
                    <a:pt x="738" y="834"/>
                    <a:pt x="595" y="834"/>
                  </a:cubicBezTo>
                  <a:cubicBezTo>
                    <a:pt x="464" y="834"/>
                    <a:pt x="357" y="739"/>
                    <a:pt x="357" y="596"/>
                  </a:cubicBezTo>
                  <a:cubicBezTo>
                    <a:pt x="357" y="465"/>
                    <a:pt x="464" y="358"/>
                    <a:pt x="595" y="358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7640728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27" y="358"/>
                    <a:pt x="834" y="465"/>
                    <a:pt x="834" y="596"/>
                  </a:cubicBezTo>
                  <a:cubicBezTo>
                    <a:pt x="834" y="739"/>
                    <a:pt x="727" y="834"/>
                    <a:pt x="596" y="834"/>
                  </a:cubicBezTo>
                  <a:cubicBezTo>
                    <a:pt x="453" y="834"/>
                    <a:pt x="358" y="739"/>
                    <a:pt x="358" y="596"/>
                  </a:cubicBezTo>
                  <a:cubicBezTo>
                    <a:pt x="334" y="465"/>
                    <a:pt x="453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62" y="1"/>
                    <a:pt x="0" y="274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6"/>
                  </a:cubicBezTo>
                  <a:cubicBezTo>
                    <a:pt x="1191" y="274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5" name="Google Shape;865;p17"/>
          <p:cNvSpPr txBox="1"/>
          <p:nvPr/>
        </p:nvSpPr>
        <p:spPr>
          <a:xfrm>
            <a:off x="740101" y="5758334"/>
            <a:ext cx="2411200" cy="67702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algn="ctr"/>
            <a:r>
              <a:rPr lang="en-IN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Sample Surveys Evaluation 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17"/>
          <p:cNvSpPr txBox="1"/>
          <p:nvPr/>
        </p:nvSpPr>
        <p:spPr>
          <a:xfrm>
            <a:off x="5179791" y="5722607"/>
            <a:ext cx="2673200" cy="92324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algn="ctr"/>
            <a:r>
              <a:rPr lang="en-IN" sz="1600" b="1" dirty="0">
                <a:solidFill>
                  <a:schemeClr val="dk1"/>
                </a:solidFill>
              </a:rPr>
              <a:t>L</a:t>
            </a:r>
            <a:r>
              <a:rPr lang="en-IN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arge Survey based Evaluations </a:t>
            </a:r>
            <a:r>
              <a:rPr lang="en-IN" sz="1600" b="1" dirty="0">
                <a:solidFill>
                  <a:schemeClr val="dk1"/>
                </a:solidFill>
              </a:rPr>
              <a:t>–  2 such surveys being launched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17"/>
          <p:cNvSpPr txBox="1"/>
          <p:nvPr/>
        </p:nvSpPr>
        <p:spPr>
          <a:xfrm>
            <a:off x="707088" y="1096863"/>
            <a:ext cx="10006000" cy="135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indent="-457189">
              <a:lnSpc>
                <a:spcPct val="150000"/>
              </a:lnSpc>
              <a:buClr>
                <a:schemeClr val="accent2"/>
              </a:buClr>
              <a:buSzPts val="2100"/>
              <a:buFont typeface="Noto Sans Symbols"/>
              <a:buChar char="❑"/>
            </a:pPr>
            <a:r>
              <a:rPr lang="en-IN" sz="2667" b="1" dirty="0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rPr>
              <a:t>Medium term plan</a:t>
            </a:r>
            <a:r>
              <a:rPr lang="en-IN" sz="2667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N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cover all Centr</a:t>
            </a:r>
            <a:r>
              <a:rPr lang="en-IN" sz="1600" dirty="0"/>
              <a:t>al</a:t>
            </a:r>
            <a:r>
              <a:rPr lang="en-IN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Sector &amp; Centrally Sponsored Schemes</a:t>
            </a:r>
            <a:endParaRPr sz="1600" dirty="0"/>
          </a:p>
          <a:p>
            <a:pPr marL="457189" indent="-457189">
              <a:buClr>
                <a:schemeClr val="accent2"/>
              </a:buClr>
              <a:buSzPts val="2100"/>
              <a:buFont typeface="Noto Sans Symbols"/>
              <a:buChar char="❑"/>
            </a:pPr>
            <a:r>
              <a:rPr lang="en-IN" sz="2667" b="1" dirty="0">
                <a:solidFill>
                  <a:srgbClr val="005493"/>
                </a:solidFill>
                <a:latin typeface="Arial"/>
                <a:ea typeface="Arial"/>
                <a:cs typeface="Arial"/>
                <a:sym typeface="Arial"/>
              </a:rPr>
              <a:t>Development Evaluation Advisory Committee </a:t>
            </a:r>
            <a:r>
              <a:rPr lang="en-IN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constituted</a:t>
            </a:r>
          </a:p>
          <a:p>
            <a:pPr>
              <a:buClr>
                <a:schemeClr val="accent2"/>
              </a:buClr>
              <a:buSzPts val="2100"/>
            </a:pPr>
            <a:endParaRPr sz="1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356A7B-583B-4558-87C2-87CE19BFF5A5}"/>
              </a:ext>
            </a:extLst>
          </p:cNvPr>
          <p:cNvSpPr/>
          <p:nvPr/>
        </p:nvSpPr>
        <p:spPr>
          <a:xfrm>
            <a:off x="8549634" y="5763642"/>
            <a:ext cx="3442047" cy="8715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67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8A29AB-95C1-4BF5-8FDD-0613B0629122}"/>
              </a:ext>
            </a:extLst>
          </p:cNvPr>
          <p:cNvSpPr txBox="1"/>
          <p:nvPr/>
        </p:nvSpPr>
        <p:spPr>
          <a:xfrm>
            <a:off x="8562886" y="5817468"/>
            <a:ext cx="333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Infrastructure – Connectivity Institutional Evaluation Studies </a:t>
            </a:r>
            <a:endParaRPr lang="en-IN" sz="1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38"/>
          <p:cNvSpPr txBox="1">
            <a:spLocks noGrp="1"/>
          </p:cNvSpPr>
          <p:nvPr>
            <p:ph type="title"/>
          </p:nvPr>
        </p:nvSpPr>
        <p:spPr>
          <a:xfrm>
            <a:off x="622895" y="111301"/>
            <a:ext cx="10967700" cy="78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buSzPts val="2000"/>
            </a:pPr>
            <a:r>
              <a:rPr lang="en-IN" sz="3200">
                <a:latin typeface="Arial"/>
                <a:ea typeface="Arial"/>
                <a:cs typeface="Arial"/>
                <a:sym typeface="Arial"/>
              </a:rPr>
              <a:t>Enhancing M&amp;E Capacities in the Ecosystem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4" name="Google Shape;1444;p38"/>
          <p:cNvGrpSpPr/>
          <p:nvPr/>
        </p:nvGrpSpPr>
        <p:grpSpPr>
          <a:xfrm>
            <a:off x="871116" y="1680361"/>
            <a:ext cx="11064929" cy="3651087"/>
            <a:chOff x="836043" y="2321009"/>
            <a:chExt cx="11064929" cy="3651085"/>
          </a:xfrm>
        </p:grpSpPr>
        <p:grpSp>
          <p:nvGrpSpPr>
            <p:cNvPr id="1445" name="Google Shape;1445;p38"/>
            <p:cNvGrpSpPr/>
            <p:nvPr/>
          </p:nvGrpSpPr>
          <p:grpSpPr>
            <a:xfrm>
              <a:off x="836048" y="2321009"/>
              <a:ext cx="11064924" cy="3651085"/>
              <a:chOff x="1115809" y="2101661"/>
              <a:chExt cx="10453400" cy="3901149"/>
            </a:xfrm>
          </p:grpSpPr>
          <p:sp>
            <p:nvSpPr>
              <p:cNvPr id="1446" name="Google Shape;1446;p38"/>
              <p:cNvSpPr txBox="1"/>
              <p:nvPr/>
            </p:nvSpPr>
            <p:spPr>
              <a:xfrm>
                <a:off x="1115809" y="4211975"/>
                <a:ext cx="1773900" cy="1150954"/>
              </a:xfrm>
              <a:prstGeom prst="rect">
                <a:avLst/>
              </a:prstGeom>
              <a:solidFill>
                <a:srgbClr val="F2F2F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0" tIns="45700" rIns="91400" bIns="45700" anchor="t" anchorCtr="0">
                <a:spAutoFit/>
              </a:bodyPr>
              <a:lstStyle/>
              <a:p>
                <a:r>
                  <a:rPr lang="en-IN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Identifying essential </a:t>
                </a:r>
                <a:r>
                  <a:rPr lang="en-IN" sz="1600" u="sng">
                    <a:solidFill>
                      <a:schemeClr val="hlink"/>
                    </a:solidFill>
                    <a:latin typeface="Arial"/>
                    <a:ea typeface="Arial"/>
                    <a:cs typeface="Arial"/>
                    <a:sym typeface="Arial"/>
                    <a:hlinkClick r:id="" action="ppaction://noaction"/>
                  </a:rPr>
                  <a:t>M&amp;E competencies</a:t>
                </a:r>
                <a:r>
                  <a:rPr lang="en-IN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for Govt. Officers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8"/>
              <p:cNvSpPr txBox="1"/>
              <p:nvPr/>
            </p:nvSpPr>
            <p:spPr>
              <a:xfrm>
                <a:off x="4202360" y="3082966"/>
                <a:ext cx="2019600" cy="1414038"/>
              </a:xfrm>
              <a:prstGeom prst="rect">
                <a:avLst/>
              </a:prstGeom>
              <a:solidFill>
                <a:srgbClr val="F2F2F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0" tIns="45700" rIns="91400" bIns="45700" anchor="t" anchorCtr="0">
                <a:spAutoFit/>
              </a:bodyPr>
              <a:lstStyle/>
              <a:p>
                <a:r>
                  <a:rPr lang="en-IN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Development of </a:t>
                </a:r>
                <a:r>
                  <a:rPr lang="en-IN" sz="1600" u="sng">
                    <a:solidFill>
                      <a:schemeClr val="hlink"/>
                    </a:solidFill>
                    <a:latin typeface="Arial"/>
                    <a:ea typeface="Arial"/>
                    <a:cs typeface="Arial"/>
                    <a:sym typeface="Arial"/>
                    <a:hlinkClick r:id="" action="ppaction://noaction"/>
                  </a:rPr>
                  <a:t>M&amp;E curriculum</a:t>
                </a:r>
                <a:r>
                  <a:rPr lang="en-IN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aligned to competencies for both pre-service &amp; in-service officers 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8"/>
              <p:cNvSpPr txBox="1"/>
              <p:nvPr/>
            </p:nvSpPr>
            <p:spPr>
              <a:xfrm>
                <a:off x="7205580" y="2101661"/>
                <a:ext cx="2094000" cy="624783"/>
              </a:xfrm>
              <a:prstGeom prst="rect">
                <a:avLst/>
              </a:prstGeom>
              <a:solidFill>
                <a:srgbClr val="F2F2F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0" tIns="45700" rIns="91400" bIns="45700" anchor="t" anchorCtr="0">
                <a:spAutoFit/>
              </a:bodyPr>
              <a:lstStyle/>
              <a:p>
                <a:r>
                  <a:rPr lang="en-IN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M&amp;E trainings on </a:t>
                </a:r>
                <a:r>
                  <a:rPr lang="en-IN" sz="1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IGOT</a:t>
                </a:r>
                <a:endParaRPr sz="1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8"/>
              <p:cNvSpPr txBox="1"/>
              <p:nvPr/>
            </p:nvSpPr>
            <p:spPr>
              <a:xfrm>
                <a:off x="7205462" y="3081964"/>
                <a:ext cx="2094000" cy="1414038"/>
              </a:xfrm>
              <a:prstGeom prst="rect">
                <a:avLst/>
              </a:prstGeom>
              <a:solidFill>
                <a:srgbClr val="F2F2F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0" tIns="45700" rIns="91400" bIns="45700" anchor="t" anchorCtr="0">
                <a:spAutoFit/>
              </a:bodyPr>
              <a:lstStyle/>
              <a:p>
                <a:r>
                  <a:rPr lang="en-IN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Training of Central and State government officers on M&amp;E through </a:t>
                </a:r>
                <a:r>
                  <a:rPr lang="en-IN" sz="1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Central &amp; state ATIs </a:t>
                </a:r>
                <a:endParaRPr sz="1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8"/>
              <p:cNvSpPr txBox="1"/>
              <p:nvPr/>
            </p:nvSpPr>
            <p:spPr>
              <a:xfrm>
                <a:off x="7287181" y="4851856"/>
                <a:ext cx="2094000" cy="1150954"/>
              </a:xfrm>
              <a:prstGeom prst="rect">
                <a:avLst/>
              </a:prstGeom>
              <a:solidFill>
                <a:srgbClr val="F2F2F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0" tIns="45700" rIns="91400" bIns="45700" anchor="t" anchorCtr="0">
                <a:spAutoFit/>
              </a:bodyPr>
              <a:lstStyle/>
              <a:p>
                <a:r>
                  <a:rPr lang="en-IN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Certificate &amp; Diploma courses through </a:t>
                </a:r>
                <a:r>
                  <a:rPr lang="en-IN" sz="1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M&amp;E CoE in Academic institutions</a:t>
                </a:r>
                <a:endParaRPr sz="1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8"/>
              <p:cNvSpPr txBox="1"/>
              <p:nvPr/>
            </p:nvSpPr>
            <p:spPr>
              <a:xfrm>
                <a:off x="9795309" y="3164383"/>
                <a:ext cx="1773900" cy="1150954"/>
              </a:xfrm>
              <a:prstGeom prst="rect">
                <a:avLst/>
              </a:prstGeom>
              <a:solidFill>
                <a:srgbClr val="3B208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0" tIns="45700" rIns="91400" bIns="45700" anchor="t" anchorCtr="0">
                <a:spAutoFit/>
              </a:bodyPr>
              <a:lstStyle/>
              <a:p>
                <a:r>
                  <a:rPr lang="en-IN" sz="16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Enhanced capacity to undertake M&amp;E exercises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52" name="Google Shape;1452;p38"/>
              <p:cNvCxnSpPr>
                <a:stCxn id="1446" idx="3"/>
                <a:endCxn id="1447" idx="1"/>
              </p:cNvCxnSpPr>
              <p:nvPr/>
            </p:nvCxnSpPr>
            <p:spPr>
              <a:xfrm flipV="1">
                <a:off x="2889709" y="3789986"/>
                <a:ext cx="1312651" cy="997466"/>
              </a:xfrm>
              <a:prstGeom prst="straightConnector1">
                <a:avLst/>
              </a:prstGeom>
              <a:noFill/>
              <a:ln w="28575" cap="flat" cmpd="sng">
                <a:solidFill>
                  <a:srgbClr val="371C8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cxnSp>
            <p:nvCxnSpPr>
              <p:cNvPr id="1453" name="Google Shape;1453;p38"/>
              <p:cNvCxnSpPr>
                <a:stCxn id="1447" idx="3"/>
                <a:endCxn id="1448" idx="1"/>
              </p:cNvCxnSpPr>
              <p:nvPr/>
            </p:nvCxnSpPr>
            <p:spPr>
              <a:xfrm flipV="1">
                <a:off x="6221960" y="2414053"/>
                <a:ext cx="983620" cy="1375933"/>
              </a:xfrm>
              <a:prstGeom prst="straightConnector1">
                <a:avLst/>
              </a:prstGeom>
              <a:noFill/>
              <a:ln w="28575" cap="flat" cmpd="sng">
                <a:solidFill>
                  <a:srgbClr val="371C8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cxnSp>
            <p:nvCxnSpPr>
              <p:cNvPr id="1454" name="Google Shape;1454;p38"/>
              <p:cNvCxnSpPr>
                <a:stCxn id="1447" idx="3"/>
                <a:endCxn id="1449" idx="1"/>
              </p:cNvCxnSpPr>
              <p:nvPr/>
            </p:nvCxnSpPr>
            <p:spPr>
              <a:xfrm flipV="1">
                <a:off x="6221960" y="3788984"/>
                <a:ext cx="983502" cy="1002"/>
              </a:xfrm>
              <a:prstGeom prst="straightConnector1">
                <a:avLst/>
              </a:prstGeom>
              <a:noFill/>
              <a:ln w="28575" cap="flat" cmpd="sng">
                <a:solidFill>
                  <a:srgbClr val="371C8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cxnSp>
            <p:nvCxnSpPr>
              <p:cNvPr id="1455" name="Google Shape;1455;p38"/>
              <p:cNvCxnSpPr>
                <a:stCxn id="1447" idx="3"/>
                <a:endCxn id="1450" idx="1"/>
              </p:cNvCxnSpPr>
              <p:nvPr/>
            </p:nvCxnSpPr>
            <p:spPr>
              <a:xfrm>
                <a:off x="6221960" y="3789986"/>
                <a:ext cx="1065221" cy="1637347"/>
              </a:xfrm>
              <a:prstGeom prst="straightConnector1">
                <a:avLst/>
              </a:prstGeom>
              <a:noFill/>
              <a:ln w="28575" cap="flat" cmpd="sng">
                <a:solidFill>
                  <a:srgbClr val="371C8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cxnSp>
            <p:nvCxnSpPr>
              <p:cNvPr id="1456" name="Google Shape;1456;p38"/>
              <p:cNvCxnSpPr>
                <a:stCxn id="1448" idx="3"/>
                <a:endCxn id="1451" idx="1"/>
              </p:cNvCxnSpPr>
              <p:nvPr/>
            </p:nvCxnSpPr>
            <p:spPr>
              <a:xfrm>
                <a:off x="9299580" y="2414053"/>
                <a:ext cx="495729" cy="1325807"/>
              </a:xfrm>
              <a:prstGeom prst="straightConnector1">
                <a:avLst/>
              </a:prstGeom>
              <a:noFill/>
              <a:ln w="28575" cap="flat" cmpd="sng">
                <a:solidFill>
                  <a:srgbClr val="371C8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cxnSp>
            <p:nvCxnSpPr>
              <p:cNvPr id="1457" name="Google Shape;1457;p38"/>
              <p:cNvCxnSpPr>
                <a:stCxn id="1449" idx="3"/>
                <a:endCxn id="1451" idx="1"/>
              </p:cNvCxnSpPr>
              <p:nvPr/>
            </p:nvCxnSpPr>
            <p:spPr>
              <a:xfrm flipV="1">
                <a:off x="9299462" y="3739860"/>
                <a:ext cx="495847" cy="49124"/>
              </a:xfrm>
              <a:prstGeom prst="straightConnector1">
                <a:avLst/>
              </a:prstGeom>
              <a:noFill/>
              <a:ln w="28575" cap="flat" cmpd="sng">
                <a:solidFill>
                  <a:srgbClr val="371C8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cxnSp>
            <p:nvCxnSpPr>
              <p:cNvPr id="1458" name="Google Shape;1458;p38"/>
              <p:cNvCxnSpPr>
                <a:stCxn id="1450" idx="3"/>
                <a:endCxn id="1451" idx="1"/>
              </p:cNvCxnSpPr>
              <p:nvPr/>
            </p:nvCxnSpPr>
            <p:spPr>
              <a:xfrm flipV="1">
                <a:off x="9381181" y="3739860"/>
                <a:ext cx="414128" cy="1687473"/>
              </a:xfrm>
              <a:prstGeom prst="straightConnector1">
                <a:avLst/>
              </a:prstGeom>
              <a:noFill/>
              <a:ln w="28575" cap="flat" cmpd="sng">
                <a:solidFill>
                  <a:srgbClr val="371C8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sp>
            <p:nvSpPr>
              <p:cNvPr id="11" name="Google Shape;1447;p38">
                <a:extLst>
                  <a:ext uri="{FF2B5EF4-FFF2-40B4-BE49-F238E27FC236}">
                    <a16:creationId xmlns:a16="http://schemas.microsoft.com/office/drawing/2014/main" id="{B7F927B0-CB5D-0292-661D-3BF8BC65444D}"/>
                  </a:ext>
                </a:extLst>
              </p:cNvPr>
              <p:cNvSpPr txBox="1"/>
              <p:nvPr/>
            </p:nvSpPr>
            <p:spPr>
              <a:xfrm>
                <a:off x="4202360" y="3081964"/>
                <a:ext cx="2019600" cy="1414038"/>
              </a:xfrm>
              <a:prstGeom prst="rect">
                <a:avLst/>
              </a:prstGeom>
              <a:solidFill>
                <a:srgbClr val="F2F2F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0" tIns="45700" rIns="91400" bIns="45700" anchor="t" anchorCtr="0">
                <a:spAutoFit/>
              </a:bodyPr>
              <a:lstStyle/>
              <a:p>
                <a:r>
                  <a:rPr lang="en-IN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Development of </a:t>
                </a:r>
                <a:r>
                  <a:rPr lang="en-IN" sz="1600" u="sng">
                    <a:solidFill>
                      <a:schemeClr val="hlink"/>
                    </a:solidFill>
                    <a:latin typeface="Arial"/>
                    <a:ea typeface="Arial"/>
                    <a:cs typeface="Arial"/>
                    <a:sym typeface="Arial"/>
                    <a:hlinkClick r:id="" action="ppaction://noaction"/>
                  </a:rPr>
                  <a:t>M&amp;E curriculum</a:t>
                </a:r>
                <a:r>
                  <a:rPr lang="en-IN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aligned to competencies for both pre-service &amp; in-service officers 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" name="Google Shape;1452;p38">
                <a:extLst>
                  <a:ext uri="{FF2B5EF4-FFF2-40B4-BE49-F238E27FC236}">
                    <a16:creationId xmlns:a16="http://schemas.microsoft.com/office/drawing/2014/main" id="{826CBE61-A28E-FD7F-68FC-6A440A83B217}"/>
                  </a:ext>
                </a:extLst>
              </p:cNvPr>
              <p:cNvCxnSpPr/>
              <p:nvPr/>
            </p:nvCxnSpPr>
            <p:spPr>
              <a:xfrm flipV="1">
                <a:off x="2889709" y="3790209"/>
                <a:ext cx="1312651" cy="997466"/>
              </a:xfrm>
              <a:prstGeom prst="straightConnector1">
                <a:avLst/>
              </a:prstGeom>
              <a:noFill/>
              <a:ln w="28575" cap="flat" cmpd="sng">
                <a:solidFill>
                  <a:srgbClr val="371C8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sp>
            <p:nvSpPr>
              <p:cNvPr id="15" name="Google Shape;1447;p38">
                <a:extLst>
                  <a:ext uri="{FF2B5EF4-FFF2-40B4-BE49-F238E27FC236}">
                    <a16:creationId xmlns:a16="http://schemas.microsoft.com/office/drawing/2014/main" id="{73EB178A-4595-17EF-7E82-C2DB29EEF386}"/>
                  </a:ext>
                </a:extLst>
              </p:cNvPr>
              <p:cNvSpPr txBox="1"/>
              <p:nvPr/>
            </p:nvSpPr>
            <p:spPr>
              <a:xfrm>
                <a:off x="4202360" y="3082187"/>
                <a:ext cx="2019600" cy="1414038"/>
              </a:xfrm>
              <a:prstGeom prst="rect">
                <a:avLst/>
              </a:prstGeom>
              <a:solidFill>
                <a:srgbClr val="F2F2F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0" tIns="45700" rIns="91400" bIns="45700" anchor="t" anchorCtr="0">
                <a:spAutoFit/>
              </a:bodyPr>
              <a:lstStyle/>
              <a:p>
                <a:r>
                  <a:rPr lang="en-IN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Development of </a:t>
                </a:r>
                <a:r>
                  <a:rPr lang="en-IN" sz="1600" u="sng">
                    <a:solidFill>
                      <a:schemeClr val="hlink"/>
                    </a:solidFill>
                    <a:latin typeface="Arial"/>
                    <a:ea typeface="Arial"/>
                    <a:cs typeface="Arial"/>
                    <a:sym typeface="Arial"/>
                    <a:hlinkClick r:id="" action="ppaction://noaction"/>
                  </a:rPr>
                  <a:t>M&amp;E curriculum</a:t>
                </a:r>
                <a:r>
                  <a:rPr lang="en-IN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aligned to competencies for both pre-service &amp; in-service officers 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448;p38">
                <a:extLst>
                  <a:ext uri="{FF2B5EF4-FFF2-40B4-BE49-F238E27FC236}">
                    <a16:creationId xmlns:a16="http://schemas.microsoft.com/office/drawing/2014/main" id="{647B9158-2173-DFC1-CAEC-1996CA254C10}"/>
                  </a:ext>
                </a:extLst>
              </p:cNvPr>
              <p:cNvSpPr txBox="1"/>
              <p:nvPr/>
            </p:nvSpPr>
            <p:spPr>
              <a:xfrm>
                <a:off x="7205580" y="2120438"/>
                <a:ext cx="2094000" cy="600406"/>
              </a:xfrm>
              <a:prstGeom prst="rect">
                <a:avLst/>
              </a:prstGeom>
              <a:solidFill>
                <a:srgbClr val="F2F2F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0" tIns="45700" rIns="91400" bIns="45700" anchor="t" anchorCtr="0">
                <a:spAutoFit/>
              </a:bodyPr>
              <a:lstStyle/>
              <a:p>
                <a:r>
                  <a:rPr lang="en-IN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M&amp;E trainings on </a:t>
                </a:r>
                <a:r>
                  <a:rPr lang="en-IN" sz="1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IGOT</a:t>
                </a:r>
                <a:endParaRPr sz="1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449;p38">
                <a:extLst>
                  <a:ext uri="{FF2B5EF4-FFF2-40B4-BE49-F238E27FC236}">
                    <a16:creationId xmlns:a16="http://schemas.microsoft.com/office/drawing/2014/main" id="{35E1F192-3B3D-5920-08A3-12D5DF2E2E6C}"/>
                  </a:ext>
                </a:extLst>
              </p:cNvPr>
              <p:cNvSpPr txBox="1"/>
              <p:nvPr/>
            </p:nvSpPr>
            <p:spPr>
              <a:xfrm>
                <a:off x="7205462" y="3116140"/>
                <a:ext cx="2094000" cy="1414038"/>
              </a:xfrm>
              <a:prstGeom prst="rect">
                <a:avLst/>
              </a:prstGeom>
              <a:solidFill>
                <a:srgbClr val="F2F2F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0" tIns="45700" rIns="91400" bIns="45700" anchor="t" anchorCtr="0">
                <a:spAutoFit/>
              </a:bodyPr>
              <a:lstStyle/>
              <a:p>
                <a:r>
                  <a:rPr lang="en-IN" sz="16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Training of Central and State government officers on M&amp;E through </a:t>
                </a:r>
                <a:r>
                  <a:rPr lang="en-IN" sz="16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Central &amp; state ATIs** </a:t>
                </a:r>
                <a:endParaRPr sz="14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450;p38">
                <a:extLst>
                  <a:ext uri="{FF2B5EF4-FFF2-40B4-BE49-F238E27FC236}">
                    <a16:creationId xmlns:a16="http://schemas.microsoft.com/office/drawing/2014/main" id="{481F08FC-D0F7-EABE-BF0F-FE2CDBFCF5F5}"/>
                  </a:ext>
                </a:extLst>
              </p:cNvPr>
              <p:cNvSpPr txBox="1"/>
              <p:nvPr/>
            </p:nvSpPr>
            <p:spPr>
              <a:xfrm>
                <a:off x="7287181" y="4880900"/>
                <a:ext cx="2094000" cy="1106044"/>
              </a:xfrm>
              <a:prstGeom prst="rect">
                <a:avLst/>
              </a:prstGeom>
              <a:solidFill>
                <a:srgbClr val="F2F2F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0" tIns="45700" rIns="91400" bIns="45700" anchor="t" anchorCtr="0">
                <a:spAutoFit/>
              </a:bodyPr>
              <a:lstStyle/>
              <a:p>
                <a:r>
                  <a:rPr lang="en-IN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Certificate &amp; Diploma courses through </a:t>
                </a:r>
                <a:r>
                  <a:rPr lang="en-IN" sz="1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M&amp;E CoE in Academic institutions</a:t>
                </a:r>
                <a:endParaRPr sz="14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451;p38">
                <a:extLst>
                  <a:ext uri="{FF2B5EF4-FFF2-40B4-BE49-F238E27FC236}">
                    <a16:creationId xmlns:a16="http://schemas.microsoft.com/office/drawing/2014/main" id="{8364B8B4-8D03-B7E5-BFA6-0746E1EDCCFB}"/>
                  </a:ext>
                </a:extLst>
              </p:cNvPr>
              <p:cNvSpPr txBox="1"/>
              <p:nvPr/>
            </p:nvSpPr>
            <p:spPr>
              <a:xfrm>
                <a:off x="9795309" y="3193427"/>
                <a:ext cx="1773900" cy="1106044"/>
              </a:xfrm>
              <a:prstGeom prst="rect">
                <a:avLst/>
              </a:prstGeom>
              <a:solidFill>
                <a:srgbClr val="3B208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0" tIns="45700" rIns="91400" bIns="45700" anchor="t" anchorCtr="0">
                <a:spAutoFit/>
              </a:bodyPr>
              <a:lstStyle/>
              <a:p>
                <a:r>
                  <a:rPr lang="en-IN" sz="16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Enhanced capacity to undertake M&amp;E exercises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1" name="Google Shape;1453;p38">
                <a:extLst>
                  <a:ext uri="{FF2B5EF4-FFF2-40B4-BE49-F238E27FC236}">
                    <a16:creationId xmlns:a16="http://schemas.microsoft.com/office/drawing/2014/main" id="{E251335C-4D53-BC2D-4351-436009CE4809}"/>
                  </a:ext>
                </a:extLst>
              </p:cNvPr>
              <p:cNvCxnSpPr>
                <a:endCxn id="27" idx="1"/>
              </p:cNvCxnSpPr>
              <p:nvPr/>
            </p:nvCxnSpPr>
            <p:spPr>
              <a:xfrm flipV="1">
                <a:off x="6221960" y="2420640"/>
                <a:ext cx="983620" cy="134889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371C8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cxnSp>
            <p:nvCxnSpPr>
              <p:cNvPr id="1440" name="Google Shape;1454;p38">
                <a:extLst>
                  <a:ext uri="{FF2B5EF4-FFF2-40B4-BE49-F238E27FC236}">
                    <a16:creationId xmlns:a16="http://schemas.microsoft.com/office/drawing/2014/main" id="{1B160899-F750-94CD-514E-157D6620E277}"/>
                  </a:ext>
                </a:extLst>
              </p:cNvPr>
              <p:cNvCxnSpPr>
                <a:endCxn id="28" idx="1"/>
              </p:cNvCxnSpPr>
              <p:nvPr/>
            </p:nvCxnSpPr>
            <p:spPr>
              <a:xfrm>
                <a:off x="6221960" y="3796554"/>
                <a:ext cx="983502" cy="26605"/>
              </a:xfrm>
              <a:prstGeom prst="straightConnector1">
                <a:avLst/>
              </a:prstGeom>
              <a:noFill/>
              <a:ln w="28575" cap="flat" cmpd="sng">
                <a:solidFill>
                  <a:srgbClr val="371C8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cxnSp>
            <p:nvCxnSpPr>
              <p:cNvPr id="1441" name="Google Shape;1455;p38">
                <a:extLst>
                  <a:ext uri="{FF2B5EF4-FFF2-40B4-BE49-F238E27FC236}">
                    <a16:creationId xmlns:a16="http://schemas.microsoft.com/office/drawing/2014/main" id="{76E67D06-BFFE-A04E-33A6-1C8C6D6594F5}"/>
                  </a:ext>
                </a:extLst>
              </p:cNvPr>
              <p:cNvCxnSpPr>
                <a:endCxn id="29" idx="1"/>
              </p:cNvCxnSpPr>
              <p:nvPr/>
            </p:nvCxnSpPr>
            <p:spPr>
              <a:xfrm>
                <a:off x="6221960" y="3828757"/>
                <a:ext cx="1065221" cy="1605165"/>
              </a:xfrm>
              <a:prstGeom prst="straightConnector1">
                <a:avLst/>
              </a:prstGeom>
              <a:noFill/>
              <a:ln w="28575" cap="flat" cmpd="sng">
                <a:solidFill>
                  <a:srgbClr val="371C8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cxnSp>
            <p:nvCxnSpPr>
              <p:cNvPr id="1442" name="Google Shape;1452;p38">
                <a:extLst>
                  <a:ext uri="{FF2B5EF4-FFF2-40B4-BE49-F238E27FC236}">
                    <a16:creationId xmlns:a16="http://schemas.microsoft.com/office/drawing/2014/main" id="{23D32E3B-48F8-120F-0F33-E8D052733624}"/>
                  </a:ext>
                </a:extLst>
              </p:cNvPr>
              <p:cNvCxnSpPr/>
              <p:nvPr/>
            </p:nvCxnSpPr>
            <p:spPr>
              <a:xfrm flipV="1">
                <a:off x="2889709" y="3816258"/>
                <a:ext cx="1312651" cy="958545"/>
              </a:xfrm>
              <a:prstGeom prst="straightConnector1">
                <a:avLst/>
              </a:prstGeom>
              <a:noFill/>
              <a:ln w="28575" cap="flat" cmpd="sng">
                <a:solidFill>
                  <a:srgbClr val="371C8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sp>
            <p:nvSpPr>
              <p:cNvPr id="1465" name="Google Shape;1447;p38">
                <a:extLst>
                  <a:ext uri="{FF2B5EF4-FFF2-40B4-BE49-F238E27FC236}">
                    <a16:creationId xmlns:a16="http://schemas.microsoft.com/office/drawing/2014/main" id="{3EC15618-9A0E-C578-B2EA-5347580510E3}"/>
                  </a:ext>
                </a:extLst>
              </p:cNvPr>
              <p:cNvSpPr txBox="1"/>
              <p:nvPr/>
            </p:nvSpPr>
            <p:spPr>
              <a:xfrm>
                <a:off x="4202360" y="3116363"/>
                <a:ext cx="2019600" cy="1358863"/>
              </a:xfrm>
              <a:prstGeom prst="rect">
                <a:avLst/>
              </a:prstGeom>
              <a:solidFill>
                <a:srgbClr val="F2F2F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0" tIns="45700" rIns="91400" bIns="45700" anchor="t" anchorCtr="0">
                <a:spAutoFit/>
              </a:bodyPr>
              <a:lstStyle/>
              <a:p>
                <a:r>
                  <a:rPr lang="en-IN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Development of </a:t>
                </a:r>
                <a:r>
                  <a:rPr lang="en-IN" sz="1600" u="sng">
                    <a:solidFill>
                      <a:schemeClr val="hlink"/>
                    </a:solidFill>
                    <a:latin typeface="Arial"/>
                    <a:ea typeface="Arial"/>
                    <a:cs typeface="Arial"/>
                    <a:sym typeface="Arial"/>
                    <a:hlinkClick r:id="" action="ppaction://noaction"/>
                  </a:rPr>
                  <a:t>M&amp;E curriculum</a:t>
                </a:r>
                <a:r>
                  <a:rPr lang="en-IN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aligned to competencies for both pre-service &amp; in-service officers </a:t>
                </a: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59" name="Google Shape;1459;p38"/>
            <p:cNvSpPr txBox="1"/>
            <p:nvPr/>
          </p:nvSpPr>
          <p:spPr>
            <a:xfrm>
              <a:off x="836043" y="2457720"/>
              <a:ext cx="1877700" cy="1323398"/>
            </a:xfrm>
            <a:prstGeom prst="rect">
              <a:avLst/>
            </a:prstGeom>
            <a:solidFill>
              <a:srgbClr val="F2F2F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r>
                <a:rPr lang="en-IN" sz="1600" u="sng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Needs Diagnosis</a:t>
              </a:r>
              <a:r>
                <a:rPr lang="en-IN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at National/State level: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r>
                <a:rPr lang="en-IN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Institutional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r>
                <a:rPr lang="en-IN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Knowledge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60" name="Google Shape;1460;p38"/>
            <p:cNvCxnSpPr>
              <a:stCxn id="1459" idx="3"/>
              <a:endCxn id="1447" idx="1"/>
            </p:cNvCxnSpPr>
            <p:nvPr/>
          </p:nvCxnSpPr>
          <p:spPr>
            <a:xfrm>
              <a:off x="2713743" y="3119420"/>
              <a:ext cx="1389419" cy="781693"/>
            </a:xfrm>
            <a:prstGeom prst="straightConnector1">
              <a:avLst/>
            </a:prstGeom>
            <a:noFill/>
            <a:ln w="28575" cap="flat" cmpd="sng">
              <a:solidFill>
                <a:srgbClr val="371C8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2" name="Google Shape;1459;p38">
              <a:extLst>
                <a:ext uri="{FF2B5EF4-FFF2-40B4-BE49-F238E27FC236}">
                  <a16:creationId xmlns:a16="http://schemas.microsoft.com/office/drawing/2014/main" id="{D7E1C73A-F93A-8606-EB73-201B309C14A9}"/>
                </a:ext>
              </a:extLst>
            </p:cNvPr>
            <p:cNvSpPr txBox="1"/>
            <p:nvPr/>
          </p:nvSpPr>
          <p:spPr>
            <a:xfrm>
              <a:off x="836043" y="2456782"/>
              <a:ext cx="1877700" cy="1323398"/>
            </a:xfrm>
            <a:prstGeom prst="rect">
              <a:avLst/>
            </a:prstGeom>
            <a:solidFill>
              <a:srgbClr val="F2F2F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r>
                <a:rPr lang="en-IN" sz="1600" u="sng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Needs Diagnosis</a:t>
              </a:r>
              <a:r>
                <a:rPr lang="en-IN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at National/State level: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r>
                <a:rPr lang="en-IN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Institutional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r>
                <a:rPr lang="en-IN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Knowledge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" name="Google Shape;1460;p38">
              <a:extLst>
                <a:ext uri="{FF2B5EF4-FFF2-40B4-BE49-F238E27FC236}">
                  <a16:creationId xmlns:a16="http://schemas.microsoft.com/office/drawing/2014/main" id="{E7841AD0-CA33-E78E-73B2-DFA40AD6DBA7}"/>
                </a:ext>
              </a:extLst>
            </p:cNvPr>
            <p:cNvCxnSpPr>
              <a:stCxn id="12" idx="3"/>
              <a:endCxn id="11" idx="1"/>
            </p:cNvCxnSpPr>
            <p:nvPr/>
          </p:nvCxnSpPr>
          <p:spPr>
            <a:xfrm>
              <a:off x="2713743" y="3118482"/>
              <a:ext cx="1389419" cy="781693"/>
            </a:xfrm>
            <a:prstGeom prst="straightConnector1">
              <a:avLst/>
            </a:prstGeom>
            <a:noFill/>
            <a:ln w="28575" cap="flat" cmpd="sng">
              <a:solidFill>
                <a:srgbClr val="371C8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6" name="Google Shape;1459;p38">
              <a:extLst>
                <a:ext uri="{FF2B5EF4-FFF2-40B4-BE49-F238E27FC236}">
                  <a16:creationId xmlns:a16="http://schemas.microsoft.com/office/drawing/2014/main" id="{C4EABB10-D52E-6540-177C-285515DBDA0C}"/>
                </a:ext>
              </a:extLst>
            </p:cNvPr>
            <p:cNvSpPr txBox="1"/>
            <p:nvPr/>
          </p:nvSpPr>
          <p:spPr>
            <a:xfrm>
              <a:off x="836043" y="2456991"/>
              <a:ext cx="1877700" cy="1323398"/>
            </a:xfrm>
            <a:prstGeom prst="rect">
              <a:avLst/>
            </a:prstGeom>
            <a:solidFill>
              <a:srgbClr val="F2F2F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r>
                <a:rPr lang="en-IN" sz="1600" u="sng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Needs Diagnosis</a:t>
              </a:r>
              <a:r>
                <a:rPr lang="en-IN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at National/State level: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r>
                <a:rPr lang="en-IN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Institutional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r>
                <a:rPr lang="en-IN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Knowledge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" name="Google Shape;1460;p38">
              <a:extLst>
                <a:ext uri="{FF2B5EF4-FFF2-40B4-BE49-F238E27FC236}">
                  <a16:creationId xmlns:a16="http://schemas.microsoft.com/office/drawing/2014/main" id="{D3A43A7D-3CAF-1B82-6188-1889A2A65238}"/>
                </a:ext>
              </a:extLst>
            </p:cNvPr>
            <p:cNvCxnSpPr>
              <a:stCxn id="16" idx="3"/>
              <a:endCxn id="15" idx="1"/>
            </p:cNvCxnSpPr>
            <p:nvPr/>
          </p:nvCxnSpPr>
          <p:spPr>
            <a:xfrm>
              <a:off x="2713743" y="3118691"/>
              <a:ext cx="1389419" cy="781693"/>
            </a:xfrm>
            <a:prstGeom prst="straightConnector1">
              <a:avLst/>
            </a:prstGeom>
            <a:noFill/>
            <a:ln w="28575" cap="flat" cmpd="sng">
              <a:solidFill>
                <a:srgbClr val="371C8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466" name="Google Shape;1459;p38">
              <a:extLst>
                <a:ext uri="{FF2B5EF4-FFF2-40B4-BE49-F238E27FC236}">
                  <a16:creationId xmlns:a16="http://schemas.microsoft.com/office/drawing/2014/main" id="{D0ED2E64-B0CB-141A-353A-8F3A6A89F707}"/>
                </a:ext>
              </a:extLst>
            </p:cNvPr>
            <p:cNvSpPr txBox="1"/>
            <p:nvPr/>
          </p:nvSpPr>
          <p:spPr>
            <a:xfrm>
              <a:off x="836043" y="2488976"/>
              <a:ext cx="1877700" cy="1271759"/>
            </a:xfrm>
            <a:prstGeom prst="rect">
              <a:avLst/>
            </a:prstGeom>
            <a:solidFill>
              <a:srgbClr val="F2F2F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r>
                <a:rPr lang="en-IN" sz="1600" u="sng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</a:rPr>
                <a:t>Needs Diagnosis</a:t>
              </a:r>
              <a:r>
                <a:rPr lang="en-IN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at National/State level: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r>
                <a:rPr lang="en-IN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Institutional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r>
                <a:rPr lang="en-IN" sz="16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Knowledge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67" name="Google Shape;1460;p38">
              <a:extLst>
                <a:ext uri="{FF2B5EF4-FFF2-40B4-BE49-F238E27FC236}">
                  <a16:creationId xmlns:a16="http://schemas.microsoft.com/office/drawing/2014/main" id="{CE6E9714-E0A3-31EB-E214-73D1E946BD94}"/>
                </a:ext>
              </a:extLst>
            </p:cNvPr>
            <p:cNvCxnSpPr>
              <a:stCxn id="1466" idx="3"/>
              <a:endCxn id="1465" idx="1"/>
            </p:cNvCxnSpPr>
            <p:nvPr/>
          </p:nvCxnSpPr>
          <p:spPr>
            <a:xfrm>
              <a:off x="2713743" y="3124856"/>
              <a:ext cx="1389419" cy="781693"/>
            </a:xfrm>
            <a:prstGeom prst="straightConnector1">
              <a:avLst/>
            </a:prstGeom>
            <a:noFill/>
            <a:ln w="28575" cap="flat" cmpd="sng">
              <a:solidFill>
                <a:srgbClr val="371C81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1461" name="Google Shape;1461;p38"/>
          <p:cNvSpPr txBox="1"/>
          <p:nvPr/>
        </p:nvSpPr>
        <p:spPr>
          <a:xfrm>
            <a:off x="9198858" y="6508536"/>
            <a:ext cx="29907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r>
              <a:rPr lang="en-IN" sz="1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*IGOT: Integrated Govt Online Training</a:t>
            </a:r>
          </a:p>
          <a:p>
            <a:r>
              <a:rPr lang="en-IN" sz="1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**ATI : Administrative Training Institution </a:t>
            </a:r>
            <a:endParaRPr sz="10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p38"/>
          <p:cNvSpPr/>
          <p:nvPr/>
        </p:nvSpPr>
        <p:spPr>
          <a:xfrm>
            <a:off x="277445" y="5467817"/>
            <a:ext cx="11658600" cy="814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A4CC92"/>
          </a:solidFill>
          <a:ln w="25400" cap="flat" cmpd="sng">
            <a:solidFill>
              <a:srgbClr val="A4CC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algn="ctr"/>
            <a:r>
              <a:rPr lang="en-I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Consultation with Central M/Ds, States &amp; Other Stakeholders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22041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e6f84-5843-49cc-89a8-d7ee1a915182" xsi:nil="true"/>
    <lcf76f155ced4ddcb4097134ff3c332f xmlns="cd5ca57e-aeff-4ea7-957c-ee39e8386d2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0BB25D-2FF7-4279-A760-140AD81464F0}">
  <ds:schemaRefs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9d5e6f84-5843-49cc-89a8-d7ee1a915182"/>
    <ds:schemaRef ds:uri="d75abbe9-4b63-46ba-acaa-ae82d37ec5f4"/>
  </ds:schemaRefs>
</ds:datastoreItem>
</file>

<file path=customXml/itemProps2.xml><?xml version="1.0" encoding="utf-8"?>
<ds:datastoreItem xmlns:ds="http://schemas.openxmlformats.org/officeDocument/2006/customXml" ds:itemID="{66320B34-3B3D-467F-B50E-DA7CAE26A8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FDDE6F-421A-48F6-AD6A-E34AE3CE8E0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891</Words>
  <Application>Microsoft Office PowerPoint</Application>
  <PresentationFormat>Widescreen</PresentationFormat>
  <Paragraphs>146</Paragraphs>
  <Slides>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Century Gothic</vt:lpstr>
      <vt:lpstr>Noto Sans Symbols</vt:lpstr>
      <vt:lpstr>Quattrocento Sans</vt:lpstr>
      <vt:lpstr>Tw Cen MT</vt:lpstr>
      <vt:lpstr>Verdana</vt:lpstr>
      <vt:lpstr>Office Theme</vt:lpstr>
      <vt:lpstr>think-cell Slide</vt:lpstr>
      <vt:lpstr>PowerPoint Presentation</vt:lpstr>
      <vt:lpstr>Layout of Presentation </vt:lpstr>
      <vt:lpstr>Output-Outcome Monitoring Framework</vt:lpstr>
      <vt:lpstr>Sector Reviews by Hon’ble PM        (</vt:lpstr>
      <vt:lpstr>Data Governance and Quality Index (DGQI) Themes &amp; Weightages</vt:lpstr>
      <vt:lpstr>Evaluation of Centrally Sponsored Schemes – FY20-21</vt:lpstr>
      <vt:lpstr>Evaluation of Centrally Sponsored Schemes - Framework</vt:lpstr>
      <vt:lpstr>PowerPoint Presentation</vt:lpstr>
      <vt:lpstr>Enhancing M&amp;E Capacities in the Ecosystem</vt:lpstr>
      <vt:lpstr>PowerPoint Presentation</vt:lpstr>
      <vt:lpstr>Partnerships FY21-22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Cheng</dc:creator>
  <cp:lastModifiedBy>Portable User</cp:lastModifiedBy>
  <cp:revision>25</cp:revision>
  <dcterms:created xsi:type="dcterms:W3CDTF">2022-05-05T16:01:45Z</dcterms:created>
  <dcterms:modified xsi:type="dcterms:W3CDTF">2022-10-27T11:49:03Z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  <property fmtid="{D5CDD505-2E9C-101B-9397-08002B2CF9AE}" pid="3" name="MediaServiceImageTags">
    <vt:lpwstr/>
  </property>
</Properties>
</file>