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sldIdLst>
    <p:sldId id="270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193"/>
    <a:srgbClr val="005493"/>
    <a:srgbClr val="FF40FF"/>
    <a:srgbClr val="9416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01AA2-A43E-854C-944A-7F660BE93A70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C3332-DB63-2E49-95D0-46B9EBE40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12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E3C314FA-EE57-6CD9-9738-A18584841A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FC96DF-513F-5E44-9E83-2557597DE90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C912447D-C764-BBC1-6537-153B24A47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CCAB875-D3E7-0E02-8A84-9C93DA572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8C12748-6D43-107A-AFC5-86ABB08791C7}"/>
              </a:ext>
            </a:extLst>
          </p:cNvPr>
          <p:cNvCxnSpPr/>
          <p:nvPr userDrawn="1"/>
        </p:nvCxnSpPr>
        <p:spPr>
          <a:xfrm>
            <a:off x="4125484" y="3930402"/>
            <a:ext cx="374904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7C141033-2E7C-6D7E-4A11-00DC9E97BD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7085" t="57282" r="21689"/>
          <a:stretch/>
        </p:blipFill>
        <p:spPr>
          <a:xfrm>
            <a:off x="3503234" y="5563052"/>
            <a:ext cx="5185531" cy="793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57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792E5C71-3B66-E24E-9046-DD3BBDFB43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9133" y="-61006"/>
            <a:ext cx="1240050" cy="1183254"/>
          </a:xfrm>
          <a:prstGeom prst="rect">
            <a:avLst/>
          </a:prstGeom>
        </p:spPr>
      </p:pic>
      <p:pic>
        <p:nvPicPr>
          <p:cNvPr id="3" name="Picture 2" descr="Shape, square&#10;&#10;Description automatically generated">
            <a:extLst>
              <a:ext uri="{FF2B5EF4-FFF2-40B4-BE49-F238E27FC236}">
                <a16:creationId xmlns:a16="http://schemas.microsoft.com/office/drawing/2014/main" id="{1C4621CC-6DAE-C063-3E48-5BBAD34BAC2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9" name="Title 1">
            <a:extLst>
              <a:ext uri="{FF2B5EF4-FFF2-40B4-BE49-F238E27FC236}">
                <a16:creationId xmlns:a16="http://schemas.microsoft.com/office/drawing/2014/main" id="{8A2090A4-04C3-0A21-81FB-858C3CB918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68985" y="-64347"/>
            <a:ext cx="6642371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9193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4047561-8914-8C95-3371-FF408A7AF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38146653-6691-D093-1770-092058AE26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FC96DF-513F-5E44-9E83-2557597DE90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8BDE315B-9E75-4C43-2BB0-4E5E20C36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E298F9EB-5120-AE27-DB64-EF955C047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83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, square&#10;&#10;Description automatically generated">
            <a:extLst>
              <a:ext uri="{FF2B5EF4-FFF2-40B4-BE49-F238E27FC236}">
                <a16:creationId xmlns:a16="http://schemas.microsoft.com/office/drawing/2014/main" id="{3824DD81-A424-4362-F926-3D117857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943B1077-04BD-30EE-6ACA-9FE22E92FE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68985" y="-64347"/>
            <a:ext cx="9184815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9193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C284A11-5CCA-B3D7-7EE0-3ACBCE769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244682A-A09B-EC75-3C1E-6E604D5263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FC96DF-513F-5E44-9E83-2557597DE90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4D860CB-D8DC-DBBA-C692-CA468DA3D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05BB8F6-F53C-8AB9-6FA0-186A6477D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01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08A46273-E24F-EF4A-BE12-A0343F8ABC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8964" y="-58982"/>
            <a:ext cx="1389190" cy="1325563"/>
          </a:xfrm>
          <a:prstGeom prst="rect">
            <a:avLst/>
          </a:prstGeom>
        </p:spPr>
      </p:pic>
      <p:pic>
        <p:nvPicPr>
          <p:cNvPr id="3" name="Picture 2" descr="Shape, square&#10;&#10;Description automatically generated">
            <a:extLst>
              <a:ext uri="{FF2B5EF4-FFF2-40B4-BE49-F238E27FC236}">
                <a16:creationId xmlns:a16="http://schemas.microsoft.com/office/drawing/2014/main" id="{D14C1136-2082-9E1A-8076-7AF164D399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BCE71D66-2C0E-7BD6-D908-5972EDDDB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95792" y="18255"/>
            <a:ext cx="6157608" cy="1325563"/>
          </a:xfrm>
        </p:spPr>
        <p:txBody>
          <a:bodyPr/>
          <a:lstStyle>
            <a:lvl1pPr>
              <a:defRPr b="1"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4792E9F-EE8C-36A7-9177-2DDE8951A37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</a:t>
            </a:r>
            <a:r>
              <a:rPr lang="en-US" err="1"/>
              <a:t>leveldhfsjhgsd</a:t>
            </a:r>
            <a:endParaRPr lang="en-US"/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E8157C65-7688-88F5-5169-6AFADB05683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" name="Date Placeholder 4">
            <a:extLst>
              <a:ext uri="{FF2B5EF4-FFF2-40B4-BE49-F238E27FC236}">
                <a16:creationId xmlns:a16="http://schemas.microsoft.com/office/drawing/2014/main" id="{05B5BFC6-9BAA-3BA3-14A9-ADEE8989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FC96DF-513F-5E44-9E83-2557597DE90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25" name="Footer Placeholder 5">
            <a:extLst>
              <a:ext uri="{FF2B5EF4-FFF2-40B4-BE49-F238E27FC236}">
                <a16:creationId xmlns:a16="http://schemas.microsoft.com/office/drawing/2014/main" id="{A209831B-2070-163C-B0C5-B8F0C8288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6" name="Slide Number Placeholder 6">
            <a:extLst>
              <a:ext uri="{FF2B5EF4-FFF2-40B4-BE49-F238E27FC236}">
                <a16:creationId xmlns:a16="http://schemas.microsoft.com/office/drawing/2014/main" id="{407F9EA1-6A24-FF5C-4BBA-9146376B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8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, square&#10;&#10;Description automatically generated">
            <a:extLst>
              <a:ext uri="{FF2B5EF4-FFF2-40B4-BE49-F238E27FC236}">
                <a16:creationId xmlns:a16="http://schemas.microsoft.com/office/drawing/2014/main" id="{864A6B29-3D6A-29C8-6F05-1E93D49C5BA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96A97C60-B2CC-F6A2-3941-822A8058C6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Tw Cen MT" panose="020B0602020104020603" pitchFamily="34" charset="0"/>
              </a:defRPr>
            </a:lvl1pPr>
          </a:lstStyle>
          <a:p>
            <a:r>
              <a:rPr lang="en-US"/>
              <a:t>Side-Title…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AC3FC954-370F-309A-8769-779BA1481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0DB995C2-CD62-B439-C602-100E03ADD4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FC96DF-513F-5E44-9E83-2557597DE90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B17688C-5EA5-57BF-624D-F1623615051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009193"/>
                </a:solidFill>
                <a:latin typeface="Tw Cen MT" panose="020B0602020104020603" pitchFamily="34" charset="0"/>
              </a:defRPr>
            </a:lvl1pPr>
            <a:lvl2pPr marL="457200" indent="0">
              <a:buNone/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TITLE…</a:t>
            </a:r>
          </a:p>
          <a:p>
            <a:pPr lvl="1"/>
            <a:r>
              <a:rPr lang="en-US"/>
              <a:t>Subtitle…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7B6F288-414E-8F29-CE18-6DB2DF244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FDF2FCD8-F6EF-304C-932A-9890B1E8A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92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60E931-700B-FF46-A784-FC25B1FB94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DF9D9F-62D0-1540-91A1-CB0FB9895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1390B-9D34-DB42-8C06-9D9240A8DB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FC96DF-513F-5E44-9E83-2557597DE90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E1EB1-B389-CF49-82BA-8148988F1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EA5DC-644C-1A4C-A310-B9B2A9171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Content Placeholder 4" descr="A picture containing chart&#10;&#10;Description automatically generated">
            <a:extLst>
              <a:ext uri="{FF2B5EF4-FFF2-40B4-BE49-F238E27FC236}">
                <a16:creationId xmlns:a16="http://schemas.microsoft.com/office/drawing/2014/main" id="{F3BD3716-CC4A-B947-9F3F-BDCDB43114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 descr="Text&#10;&#10;Description automatically generated with medium confidence">
            <a:extLst>
              <a:ext uri="{FF2B5EF4-FFF2-40B4-BE49-F238E27FC236}">
                <a16:creationId xmlns:a16="http://schemas.microsoft.com/office/drawing/2014/main" id="{84E8B003-2DBB-E042-99A2-E67BB546F47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11927" y="-144870"/>
            <a:ext cx="3237397" cy="1718854"/>
          </a:xfrm>
          <a:prstGeom prst="rect">
            <a:avLst/>
          </a:prstGeom>
        </p:spPr>
      </p:pic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1FD482D7-8B1F-EA43-A56F-14E20CB8220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602667" y="-8231"/>
            <a:ext cx="1313224" cy="1253076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41FB20C3-78A0-CC4B-A12E-3588270253F5}"/>
              </a:ext>
            </a:extLst>
          </p:cNvPr>
          <p:cNvSpPr txBox="1">
            <a:spLocks/>
          </p:cNvSpPr>
          <p:nvPr userDrawn="1"/>
        </p:nvSpPr>
        <p:spPr>
          <a:xfrm>
            <a:off x="3205226" y="2809692"/>
            <a:ext cx="5421330" cy="1238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rgbClr val="009193"/>
                </a:solidFill>
                <a:latin typeface="Tw Cen MT" panose="020B0602020104020603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933929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EDC681CC-EB36-7506-5B70-412A1199A0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 descr="Shape, square&#10;&#10;Description automatically generated">
            <a:extLst>
              <a:ext uri="{FF2B5EF4-FFF2-40B4-BE49-F238E27FC236}">
                <a16:creationId xmlns:a16="http://schemas.microsoft.com/office/drawing/2014/main" id="{6F4FD22D-266C-6920-E2EF-2FE704A971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0AD6507-1AEC-0337-4E3D-A1C09698D3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FC96DF-513F-5E44-9E83-2557597DE90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E5F4D83-1D4B-5A72-F08B-C83A4D9F3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B62311C-13E9-1C2D-5430-19248412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5ACBDFC-8078-76C7-5035-B133A9F26B8C}"/>
              </a:ext>
            </a:extLst>
          </p:cNvPr>
          <p:cNvCxnSpPr/>
          <p:nvPr userDrawn="1"/>
        </p:nvCxnSpPr>
        <p:spPr>
          <a:xfrm>
            <a:off x="4125484" y="3930402"/>
            <a:ext cx="3749040" cy="0"/>
          </a:xfrm>
          <a:prstGeom prst="line">
            <a:avLst/>
          </a:prstGeom>
          <a:ln w="28575">
            <a:solidFill>
              <a:srgbClr val="009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Text&#10;&#10;Description automatically generated with medium confidence">
            <a:extLst>
              <a:ext uri="{FF2B5EF4-FFF2-40B4-BE49-F238E27FC236}">
                <a16:creationId xmlns:a16="http://schemas.microsoft.com/office/drawing/2014/main" id="{32047E35-78DD-80E6-674C-16A82839F8B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84129" y="-210215"/>
            <a:ext cx="3237397" cy="1718854"/>
          </a:xfrm>
          <a:prstGeom prst="rect">
            <a:avLst/>
          </a:prstGeom>
        </p:spPr>
      </p:pic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DE8732F7-31C9-B71A-207D-00D92CF3F7A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37085" t="57282" r="21689"/>
          <a:stretch/>
        </p:blipFill>
        <p:spPr>
          <a:xfrm>
            <a:off x="3503234" y="5599791"/>
            <a:ext cx="5185531" cy="793298"/>
          </a:xfrm>
          <a:prstGeom prst="rect">
            <a:avLst/>
          </a:prstGeom>
        </p:spPr>
      </p:pic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DE941E4E-CA5F-1F82-EBE5-AA0864407E3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668000" y="-5354"/>
            <a:ext cx="1313224" cy="125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844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E3C314FA-EE57-6CD9-9738-A18584841A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FC96DF-513F-5E44-9E83-2557597DE90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C912447D-C764-BBC1-6537-153B24A47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CCAB875-D3E7-0E02-8A84-9C93DA572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7FEB027A-B0FC-8535-7518-43C841A01172}"/>
              </a:ext>
            </a:extLst>
          </p:cNvPr>
          <p:cNvSpPr txBox="1">
            <a:spLocks/>
          </p:cNvSpPr>
          <p:nvPr userDrawn="1"/>
        </p:nvSpPr>
        <p:spPr>
          <a:xfrm>
            <a:off x="3385335" y="2603005"/>
            <a:ext cx="5421330" cy="1238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rgbClr val="009193"/>
                </a:solidFill>
                <a:latin typeface="Tw Cen MT" panose="020B0602020104020603" pitchFamily="34" charset="0"/>
              </a:rPr>
              <a:t>TITLE 3 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8C12748-6D43-107A-AFC5-86ABB08791C7}"/>
              </a:ext>
            </a:extLst>
          </p:cNvPr>
          <p:cNvCxnSpPr/>
          <p:nvPr userDrawn="1"/>
        </p:nvCxnSpPr>
        <p:spPr>
          <a:xfrm>
            <a:off x="4125484" y="3930402"/>
            <a:ext cx="374904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Text&#10;&#10;Description automatically generated with medium confidence">
            <a:extLst>
              <a:ext uri="{FF2B5EF4-FFF2-40B4-BE49-F238E27FC236}">
                <a16:creationId xmlns:a16="http://schemas.microsoft.com/office/drawing/2014/main" id="{EF250FCB-2F13-D971-DCC0-6C2E779F25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14680"/>
            <a:ext cx="3237397" cy="1718854"/>
          </a:xfrm>
          <a:prstGeom prst="rect">
            <a:avLst/>
          </a:prstGeom>
        </p:spPr>
      </p:pic>
      <p:sp>
        <p:nvSpPr>
          <p:cNvPr id="25" name="Subtitle 2">
            <a:extLst>
              <a:ext uri="{FF2B5EF4-FFF2-40B4-BE49-F238E27FC236}">
                <a16:creationId xmlns:a16="http://schemas.microsoft.com/office/drawing/2014/main" id="{46F5D62D-6E9E-7884-B2A5-073AE38C7C6A}"/>
              </a:ext>
            </a:extLst>
          </p:cNvPr>
          <p:cNvSpPr txBox="1">
            <a:spLocks/>
          </p:cNvSpPr>
          <p:nvPr userDrawn="1"/>
        </p:nvSpPr>
        <p:spPr>
          <a:xfrm>
            <a:off x="4125484" y="4192899"/>
            <a:ext cx="5514975" cy="624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rgbClr val="1CADE4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</a:rPr>
              <a:t>Subtitle</a:t>
            </a:r>
          </a:p>
        </p:txBody>
      </p:sp>
      <p:pic>
        <p:nvPicPr>
          <p:cNvPr id="26" name="Picture 2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7C141033-2E7C-6D7E-4A11-00DC9E97BD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7085" t="57282" r="21689"/>
          <a:stretch/>
        </p:blipFill>
        <p:spPr>
          <a:xfrm>
            <a:off x="3352269" y="6070056"/>
            <a:ext cx="5185531" cy="793298"/>
          </a:xfrm>
          <a:prstGeom prst="rect">
            <a:avLst/>
          </a:prstGeom>
        </p:spPr>
      </p:pic>
      <p:pic>
        <p:nvPicPr>
          <p:cNvPr id="27" name="Picture 26" descr="Text&#10;&#10;Description automatically generated">
            <a:extLst>
              <a:ext uri="{FF2B5EF4-FFF2-40B4-BE49-F238E27FC236}">
                <a16:creationId xmlns:a16="http://schemas.microsoft.com/office/drawing/2014/main" id="{DBC87122-DBB3-DF8A-8F77-04757603F77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24788" y="136525"/>
            <a:ext cx="1313224" cy="125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49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EDC681CC-EB36-7506-5B70-412A1199A0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 descr="Shape, square&#10;&#10;Description automatically generated">
            <a:extLst>
              <a:ext uri="{FF2B5EF4-FFF2-40B4-BE49-F238E27FC236}">
                <a16:creationId xmlns:a16="http://schemas.microsoft.com/office/drawing/2014/main" id="{5762901D-894F-2724-DFA9-55C9E9605E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886B70-85B3-BCCF-EDFB-7ABF0FA57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9BBBD-4F80-0BC8-5BC0-241E83BD0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8290C-5A8E-649A-D9CC-D95A83A82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113497D-833E-080A-D74C-138B468F652A}"/>
              </a:ext>
            </a:extLst>
          </p:cNvPr>
          <p:cNvCxnSpPr/>
          <p:nvPr userDrawn="1"/>
        </p:nvCxnSpPr>
        <p:spPr>
          <a:xfrm>
            <a:off x="4125484" y="3930402"/>
            <a:ext cx="3749040" cy="0"/>
          </a:xfrm>
          <a:prstGeom prst="line">
            <a:avLst/>
          </a:prstGeom>
          <a:ln w="28575">
            <a:solidFill>
              <a:srgbClr val="009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71729DED-3A58-D5C5-ED72-E91BB7F9B4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37085" t="57282" r="21689"/>
          <a:stretch/>
        </p:blipFill>
        <p:spPr>
          <a:xfrm>
            <a:off x="3352269" y="6070056"/>
            <a:ext cx="5185531" cy="793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379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01D34FED-6882-FC40-B529-F584321E60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9133" y="-61006"/>
            <a:ext cx="1240050" cy="1183254"/>
          </a:xfrm>
          <a:prstGeom prst="rect">
            <a:avLst/>
          </a:prstGeom>
        </p:spPr>
      </p:pic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830D95E5-BAE6-77BC-3C1B-6DEFD9CEAAF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3" name="Picture 12" descr="Shape&#10;&#10;Description automatically generated">
            <a:extLst>
              <a:ext uri="{FF2B5EF4-FFF2-40B4-BE49-F238E27FC236}">
                <a16:creationId xmlns:a16="http://schemas.microsoft.com/office/drawing/2014/main" id="{472E721D-0408-B337-3AAF-A39ED19072B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 descr="Shape, square&#10;&#10;Description automatically generated">
            <a:extLst>
              <a:ext uri="{FF2B5EF4-FFF2-40B4-BE49-F238E27FC236}">
                <a16:creationId xmlns:a16="http://schemas.microsoft.com/office/drawing/2014/main" id="{D592FA2C-C178-0440-6831-01958213A39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BF6DEB8E-DF6D-AB42-29EA-FACABA0502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Tw Cen MT" panose="020B0602020104020603" pitchFamily="34" charset="0"/>
              </a:defRPr>
            </a:lvl1pPr>
          </a:lstStyle>
          <a:p>
            <a:r>
              <a:rPr lang="en-US"/>
              <a:t>TITLE 5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4635D07-84F7-846C-104E-D605DC54D7C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Text…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3889816-F6AB-B5AE-46A9-C591BB306C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8C354F4-6421-865D-1B75-9694C9344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2103AEA-C836-BB70-65E4-9FD48868C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15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E891626-B5B4-2C88-AE25-F2123CE547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48373"/>
            <a:ext cx="9798114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9193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51C6435-F65D-F48F-F83E-714453ACC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AF1ED15-D78C-3100-631E-237B97DCE9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FC96DF-513F-5E44-9E83-2557597DE90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6E4EBCE2-FFCB-5B64-00EE-C0513FEAF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64DEF3E-9B1C-1E86-408F-8BC5DBD40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35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E5A6E-AB09-46B5-90C9-B5434B8D6B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2615" y="240307"/>
            <a:ext cx="10515600" cy="1325563"/>
          </a:xfrm>
        </p:spPr>
        <p:txBody>
          <a:bodyPr/>
          <a:lstStyle>
            <a:lvl1pPr>
              <a:defRPr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8CF4B5-D781-420A-9FE4-77F957207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96DF-513F-5E44-9E83-2557597DE90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018388-3E4F-4CD5-A7FF-ECA8F4C65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A76298-BBA0-4815-AED8-AE104DDD9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, square&#10;&#10;Description automatically generated">
            <a:extLst>
              <a:ext uri="{FF2B5EF4-FFF2-40B4-BE49-F238E27FC236}">
                <a16:creationId xmlns:a16="http://schemas.microsoft.com/office/drawing/2014/main" id="{0AA9534C-8B93-8455-E0A8-B6D972A2FC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D4ADC6A7-5413-41D4-1870-B3CCFAC1B8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53575" y="136525"/>
            <a:ext cx="9798114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9193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60883C1-6F5D-CF2D-B9C6-54DCC541A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10BFCD2-F8EA-EF92-6057-EDB6A0AF50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FC96DF-513F-5E44-9E83-2557597DE90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CEE65CE-EBF1-5E8A-D21E-6D4273B71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D8C6EF7F-EAE4-7D20-D0D7-FB53507D1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33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, square&#10;&#10;Description automatically generated">
            <a:extLst>
              <a:ext uri="{FF2B5EF4-FFF2-40B4-BE49-F238E27FC236}">
                <a16:creationId xmlns:a16="http://schemas.microsoft.com/office/drawing/2014/main" id="{7BB8C625-D69A-5E42-CFF0-7ED4D4BB08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6F096200-4DDB-1FC4-1DAD-5C296B267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95792" y="18255"/>
            <a:ext cx="6157608" cy="1325563"/>
          </a:xfrm>
        </p:spPr>
        <p:txBody>
          <a:bodyPr/>
          <a:lstStyle>
            <a:lvl1pPr>
              <a:defRPr b="1"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6358D52-2935-F906-0477-E0AB6EAEC4B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</a:t>
            </a:r>
            <a:r>
              <a:rPr lang="en-US" err="1"/>
              <a:t>leveldhfsjhgsd</a:t>
            </a:r>
            <a:endParaRPr lang="en-US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8096295F-7499-B244-6FBA-597921C8FAB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7435A3CB-73E1-5C7D-F8AF-A96CE2CBDF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FC96DF-513F-5E44-9E83-2557597DE90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B6F90FAF-A071-162C-3CE9-CE914A288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AA22DE04-B4E9-D76B-921A-23F52BC29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7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16F326-490A-5841-8742-5FB15826D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85933D-6CD3-A14F-A0A7-D4663CEBD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07E6E-57AE-EA4C-967E-119F5AA376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C96DF-513F-5E44-9E83-2557597DE90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FEC00-6437-774F-AD44-A4F06042DD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B6F4D-9188-9540-8287-CED16E2E3A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hart&#10;&#10;Description automatically generated with low confidence">
            <a:extLst>
              <a:ext uri="{FF2B5EF4-FFF2-40B4-BE49-F238E27FC236}">
                <a16:creationId xmlns:a16="http://schemas.microsoft.com/office/drawing/2014/main" id="{CE394CBA-2848-40C8-BED7-0810754C9BAF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Picture 8" descr="A picture containing chart&#10;&#10;Description automatically generated">
            <a:extLst>
              <a:ext uri="{FF2B5EF4-FFF2-40B4-BE49-F238E27FC236}">
                <a16:creationId xmlns:a16="http://schemas.microsoft.com/office/drawing/2014/main" id="{363C5E02-7812-9674-F1E0-C97A931171EA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762" y="428"/>
            <a:ext cx="12190476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72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67" r:id="rId3"/>
    <p:sldLayoutId id="2147483665" r:id="rId4"/>
    <p:sldLayoutId id="2147483651" r:id="rId5"/>
    <p:sldLayoutId id="2147483666" r:id="rId6"/>
    <p:sldLayoutId id="2147483660" r:id="rId7"/>
    <p:sldLayoutId id="2147483650" r:id="rId8"/>
    <p:sldLayoutId id="2147483652" r:id="rId9"/>
    <p:sldLayoutId id="2147483662" r:id="rId10"/>
    <p:sldLayoutId id="2147483663" r:id="rId11"/>
    <p:sldLayoutId id="2147483664" r:id="rId12"/>
    <p:sldLayoutId id="2147483656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919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fp.org/publications/libya-general-food-assistance-activities-evaluatio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A17C1FF-3F76-033D-52EF-C2048D631E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FC96DF-513F-5E44-9E83-2557597DE907}" type="datetimeFigureOut">
              <a:rPr lang="en-US" smtClean="0">
                <a:solidFill>
                  <a:schemeClr val="tx1"/>
                </a:solidFill>
              </a:rPr>
              <a:t>10/27/2022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9623BFE-7C66-55FB-E71A-F050A594D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60316" y="6267236"/>
            <a:ext cx="8040384" cy="454239"/>
          </a:xfrm>
          <a:prstGeom prst="rect">
            <a:avLst/>
          </a:prstGeom>
        </p:spPr>
        <p:txBody>
          <a:bodyPr/>
          <a:lstStyle/>
          <a:p>
            <a:r>
              <a:rPr lang="en-US" sz="1600" dirty="0">
                <a:hlinkClick r:id="rId2"/>
              </a:rPr>
              <a:t>Libya, General Food Assistance activities: Evaluation | World Food Programme (wfp.org)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EB64B82-E6DA-ACEA-6549-FF0E295C6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>
                <a:solidFill>
                  <a:schemeClr val="tx1"/>
                </a:solidFill>
              </a:rPr>
              <a:t>1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909B0D7-60E2-A6C1-58AA-F98415A71C6F}"/>
              </a:ext>
            </a:extLst>
          </p:cNvPr>
          <p:cNvSpPr txBox="1">
            <a:spLocks/>
          </p:cNvSpPr>
          <p:nvPr/>
        </p:nvSpPr>
        <p:spPr>
          <a:xfrm>
            <a:off x="3385335" y="2603005"/>
            <a:ext cx="5421330" cy="123861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9193"/>
                </a:solidFill>
                <a:latin typeface="Tw Cen MT" panose="020B0602020104020603" pitchFamily="34" charset="0"/>
              </a:rPr>
              <a:t>Evaluation in Fragile Settings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69C78A19-69F6-C547-665A-4851F0380990}"/>
              </a:ext>
            </a:extLst>
          </p:cNvPr>
          <p:cNvSpPr txBox="1">
            <a:spLocks/>
          </p:cNvSpPr>
          <p:nvPr/>
        </p:nvSpPr>
        <p:spPr>
          <a:xfrm>
            <a:off x="2044558" y="4192899"/>
            <a:ext cx="7595902" cy="6248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rgbClr val="1CADE4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Open Sans" charset="0"/>
                <a:ea typeface="Open Sans" charset="0"/>
                <a:cs typeface="Open Sans" charset="0"/>
              </a:rPr>
              <a:t>WFP Libya Evaluation of General Food Assistance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667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E1860AA-24CC-5740-B772-E6463C8EB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9075" y="223393"/>
            <a:ext cx="10171416" cy="815886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8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Open Sans" charset="0"/>
                <a:ea typeface="Open Sans" charset="0"/>
                <a:cs typeface="Open Sans" charset="0"/>
              </a:rPr>
              <a:t>WFP Libya Evaluation of General Food Assistance</a:t>
            </a:r>
            <a:endParaRPr lang="en-US" u="sng" dirty="0">
              <a:latin typeface="Tw Cen MT" panose="020B0602020104020603" pitchFamily="34" charset="77"/>
            </a:endParaRP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69554F78-2B34-DCE6-9D60-2C6F45050AFE}"/>
              </a:ext>
            </a:extLst>
          </p:cNvPr>
          <p:cNvSpPr txBox="1">
            <a:spLocks/>
          </p:cNvSpPr>
          <p:nvPr/>
        </p:nvSpPr>
        <p:spPr>
          <a:xfrm>
            <a:off x="838200" y="179112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Low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bg2">
                    <a:lumMod val="25000"/>
                  </a:schemeClr>
                </a:solidFill>
              </a:rPr>
              <a:t>Context</a:t>
            </a:r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: Humanitarian crisis since 2014 due to a multi-dimensional &amp; multi-layered conflict that touches on tribal, ethnic, regional, political &amp; economic divides </a:t>
            </a:r>
          </a:p>
          <a:p>
            <a:pPr marL="342900" indent="-342900" algn="justLow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Marks the first evaluation in Libya of WFP activities since the beginning of its operations in Libya in 2014 </a:t>
            </a:r>
          </a:p>
          <a:p>
            <a:pPr marL="342900" indent="-342900" algn="justLow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Examined activities aimed at providing vital general food assistance to the people most affected by the crisis. </a:t>
            </a:r>
          </a:p>
          <a:p>
            <a:pPr marL="342900" indent="-342900" algn="justLow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Focus on conflict-sensitivity</a:t>
            </a:r>
          </a:p>
          <a:p>
            <a:pPr marL="342900" indent="-342900" algn="justLow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Aimed to serve both objectives of accountability &amp; learning </a:t>
            </a:r>
          </a:p>
          <a:p>
            <a:pPr fontAlgn="base"/>
            <a:endParaRPr lang="en-US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412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B47A8-B181-4C6A-AD95-E1A06400E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r>
              <a:rPr lang="en-GB" dirty="0"/>
              <a:t>Mixed methods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B622D-790E-4A8E-99A4-F2A00AA1807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83188" y="164387"/>
            <a:ext cx="6172200" cy="6205591"/>
          </a:xfrm>
        </p:spPr>
        <p:txBody>
          <a:bodyPr>
            <a:normAutofit fontScale="77500" lnSpcReduction="20000"/>
          </a:bodyPr>
          <a:lstStyle/>
          <a:p>
            <a:pPr algn="justLow"/>
            <a:endParaRPr lang="en-GB" sz="2800" dirty="0"/>
          </a:p>
          <a:p>
            <a:pPr marL="0" indent="0" algn="justLow">
              <a:buNone/>
            </a:pPr>
            <a:r>
              <a:rPr lang="en-GB" sz="2800" b="1" dirty="0">
                <a:solidFill>
                  <a:srgbClr val="213A57"/>
                </a:solidFill>
              </a:rPr>
              <a:t>Conflict-sensitivity case study on Sabha </a:t>
            </a:r>
          </a:p>
          <a:p>
            <a:pPr algn="justLow"/>
            <a:endParaRPr lang="en-GB" sz="2800" dirty="0"/>
          </a:p>
          <a:p>
            <a:pPr marL="285750" indent="-285750" algn="justLow">
              <a:buFont typeface="Arial" panose="020B0604020202020204" pitchFamily="34" charset="0"/>
              <a:buChar char="•"/>
            </a:pPr>
            <a:r>
              <a:rPr lang="en-GB" sz="2800" dirty="0"/>
              <a:t>Examined the extent to which conflict dynamics have been taken into account during planning, implementation, targeting &amp; distribution</a:t>
            </a:r>
          </a:p>
          <a:p>
            <a:pPr marL="285750" indent="-285750" algn="justLow">
              <a:buFont typeface="Arial" panose="020B0604020202020204" pitchFamily="34" charset="0"/>
              <a:buChar char="•"/>
            </a:pPr>
            <a:r>
              <a:rPr lang="en-GB" sz="2800" dirty="0"/>
              <a:t>Aimed to understand the measures that WFP &amp; partners have been taking to contribute to peace </a:t>
            </a:r>
          </a:p>
          <a:p>
            <a:pPr marL="285750" indent="-285750" algn="justLow">
              <a:buFont typeface="Arial" panose="020B0604020202020204" pitchFamily="34" charset="0"/>
              <a:buChar char="•"/>
            </a:pPr>
            <a:r>
              <a:rPr lang="en-GB" sz="2800" dirty="0"/>
              <a:t>Key lines of inquiry: </a:t>
            </a:r>
          </a:p>
          <a:p>
            <a:pPr marL="800100" lvl="1" indent="-342900" algn="justLow">
              <a:buFont typeface="+mj-lt"/>
              <a:buAutoNum type="arabicPeriod"/>
            </a:pPr>
            <a:r>
              <a:rPr lang="en-GB" sz="2800" dirty="0"/>
              <a:t>To what extent were WFP and partners able to build a clear understanding of the peace and conflict dynamics in which GFA took place?</a:t>
            </a:r>
          </a:p>
          <a:p>
            <a:pPr marL="800100" lvl="1" indent="-342900" algn="justLow">
              <a:buFont typeface="+mj-lt"/>
              <a:buAutoNum type="arabicPeriod"/>
            </a:pPr>
            <a:r>
              <a:rPr lang="en-GB" sz="2800" dirty="0"/>
              <a:t>To what extent were WFP and partners able to identify how the programme interacts with the context, negatively or positively, and adjust programming accordingly?</a:t>
            </a:r>
          </a:p>
          <a:p>
            <a:pPr marL="800100" lvl="1" indent="-342900" algn="justLow">
              <a:buFont typeface="+mj-lt"/>
              <a:buAutoNum type="arabicPeriod"/>
            </a:pPr>
            <a:r>
              <a:rPr lang="en-GB" sz="2800" dirty="0"/>
              <a:t>To what extent were WFP and partners able to recognise risks contributing to tension and conflict, and address them, in addition to opportunities for contributing to peace, and maximise them?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B94D1-A5F1-45BC-B6AC-C011602C3F29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839788" y="2057400"/>
            <a:ext cx="3932237" cy="3811588"/>
          </a:xfrm>
        </p:spPr>
        <p:txBody>
          <a:bodyPr>
            <a:normAutofit fontScale="85000" lnSpcReduction="20000"/>
          </a:bodyPr>
          <a:lstStyle/>
          <a:p>
            <a:pPr algn="justLow"/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/>
              <a:t>Desk review </a:t>
            </a:r>
          </a:p>
          <a:p>
            <a:pPr marL="285750" indent="-285750">
              <a:buFontTx/>
              <a:buChar char="-"/>
            </a:pPr>
            <a:r>
              <a:rPr lang="en-GB" dirty="0"/>
              <a:t>Observation &amp; field visits </a:t>
            </a:r>
          </a:p>
          <a:p>
            <a:pPr marL="285750" indent="-285750">
              <a:buFontTx/>
              <a:buChar char="-"/>
            </a:pPr>
            <a:r>
              <a:rPr lang="en-GB" dirty="0"/>
              <a:t>Key informant interviews (WFP team, local partners, national stakeholders, UN agencies, donors, beneficiaries) </a:t>
            </a:r>
          </a:p>
          <a:p>
            <a:pPr marL="285750" indent="-285750">
              <a:buFontTx/>
              <a:buChar char="-"/>
            </a:pPr>
            <a:r>
              <a:rPr lang="en-GB" dirty="0"/>
              <a:t>Case study </a:t>
            </a:r>
          </a:p>
          <a:p>
            <a:pPr marL="285750" indent="-285750">
              <a:buFontTx/>
              <a:buChar char="-"/>
            </a:pPr>
            <a:r>
              <a:rPr lang="en-GB" dirty="0"/>
              <a:t>Nutrition habits survey (phone interviews)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0466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d5e6f84-5843-49cc-89a8-d7ee1a915182" xsi:nil="true"/>
    <lcf76f155ced4ddcb4097134ff3c332f xmlns="cd5ca57e-aeff-4ea7-957c-ee39e8386d27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1DA4F4A995BF479E9488C37B756B51" ma:contentTypeVersion="8" ma:contentTypeDescription="Create a new document." ma:contentTypeScope="" ma:versionID="79ce3b18eeea16c8e5bc0f660afbc086">
  <xsd:schema xmlns:xsd="http://www.w3.org/2001/XMLSchema" xmlns:xs="http://www.w3.org/2001/XMLSchema" xmlns:p="http://schemas.microsoft.com/office/2006/metadata/properties" xmlns:ns2="cd5ca57e-aeff-4ea7-957c-ee39e8386d27" xmlns:ns3="9d5e6f84-5843-49cc-89a8-d7ee1a915182" targetNamespace="http://schemas.microsoft.com/office/2006/metadata/properties" ma:root="true" ma:fieldsID="2c09d4a8c476afae1dfa51d3cac8b136" ns2:_="" ns3:_="">
    <xsd:import namespace="cd5ca57e-aeff-4ea7-957c-ee39e8386d27"/>
    <xsd:import namespace="9d5e6f84-5843-49cc-89a8-d7ee1a9151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5ca57e-aeff-4ea7-957c-ee39e8386d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f8ebb0a5-c57d-4c3a-bec7-8a38252dd0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e6f84-5843-49cc-89a8-d7ee1a91518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6228fd1-6eef-40f4-b049-6e671a314f8d}" ma:internalName="TaxCatchAll" ma:showField="CatchAllData" ma:web="9d5e6f84-5843-49cc-89a8-d7ee1a9151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320B34-3B3D-467F-B50E-DA7CAE26A8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80BB25D-2FF7-4279-A760-140AD81464F0}">
  <ds:schemaRefs>
    <ds:schemaRef ds:uri="9d5e6f84-5843-49cc-89a8-d7ee1a915182"/>
    <ds:schemaRef ds:uri="d75abbe9-4b63-46ba-acaa-ae82d37ec5f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509346C-544A-40D3-9C9E-9F9C65B4115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</TotalTime>
  <Words>284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Tw Cen MT</vt:lpstr>
      <vt:lpstr>Office Theme</vt:lpstr>
      <vt:lpstr>PowerPoint Presentation</vt:lpstr>
      <vt:lpstr>WFP Libya Evaluation of General Food Assistance</vt:lpstr>
      <vt:lpstr>  Mixed methods approach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Yang Cheng</dc:creator>
  <cp:lastModifiedBy>Sarah LONGFORD</cp:lastModifiedBy>
  <cp:revision>2</cp:revision>
  <dcterms:created xsi:type="dcterms:W3CDTF">2022-05-05T16:01:45Z</dcterms:created>
  <dcterms:modified xsi:type="dcterms:W3CDTF">2022-10-27T21:56:29Z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0x010100DC1DA4F4A995BF479E9488C37B756B51</vt:lpwstr>
  </property>
  <property fmtid="{D5CDD505-2E9C-101B-9397-08002B2CF9AE}" pid="3" name="MediaServiceImageTags">
    <vt:lpwstr/>
  </property>
</Properties>
</file>