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70" r:id="rId5"/>
    <p:sldId id="284" r:id="rId6"/>
    <p:sldId id="285" r:id="rId7"/>
    <p:sldId id="277" r:id="rId8"/>
    <p:sldId id="279" r:id="rId9"/>
    <p:sldId id="283" r:id="rId10"/>
    <p:sldId id="26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0FF"/>
    <a:srgbClr val="009193"/>
    <a:srgbClr val="941651"/>
    <a:srgbClr val="0054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016"/>
    <p:restoredTop sz="86430"/>
  </p:normalViewPr>
  <p:slideViewPr>
    <p:cSldViewPr snapToGrid="0">
      <p:cViewPr varScale="1">
        <p:scale>
          <a:sx n="60" d="100"/>
          <a:sy n="60" d="100"/>
        </p:scale>
        <p:origin x="42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8BE08FB-858F-7B8A-289B-AE20FC5BD60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B483A5-E869-F627-F5E6-5EEED7D98C6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A06001-010B-42BC-9557-23CC9C2604E7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70AB15-7B79-076E-EC55-2BD7E6042E7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79B94B-3710-8DA4-286B-9478F8930E6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C52C99-DB6C-4680-8419-346422F02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5058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101AA2-A43E-854C-944A-7F660BE93A70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9C3332-DB63-2E49-95D0-46B9EBE40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612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9C3332-DB63-2E49-95D0-46B9EBE4078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2320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9C3332-DB63-2E49-95D0-46B9EBE4078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0032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9C3332-DB63-2E49-95D0-46B9EBE4078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949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ADDE9BC1-1E52-1045-B142-E6A7783C46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5354"/>
            <a:ext cx="12192000" cy="6858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AC6C71-25C8-D528-9F71-38F7BF7EFF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lang="en-US" smtClean="0">
                <a:solidFill>
                  <a:srgbClr val="009193"/>
                </a:solidFill>
              </a:defRPr>
            </a:lvl1pPr>
          </a:lstStyle>
          <a:p>
            <a:fld id="{C5FC96DF-513F-5E44-9E83-2557597DE907}" type="datetimeFigureOut">
              <a:rPr lang="en-US" smtClean="0"/>
              <a:pPr/>
              <a:t>10/25/2022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E62395-2598-D34F-050A-F46255566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lang="en-US">
                <a:solidFill>
                  <a:srgbClr val="009193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149E55-497F-4710-C5F6-814F637AB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lang="en-US" smtClean="0">
                <a:solidFill>
                  <a:srgbClr val="009193"/>
                </a:solidFill>
              </a:defRPr>
            </a:lvl1pPr>
          </a:lstStyle>
          <a:p>
            <a:fld id="{4C9A67BC-DD03-FF45-A387-D007E712BE6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281C096-E7B0-4A60-AFAF-015DE2732146}"/>
              </a:ext>
            </a:extLst>
          </p:cNvPr>
          <p:cNvCxnSpPr/>
          <p:nvPr userDrawn="1"/>
        </p:nvCxnSpPr>
        <p:spPr>
          <a:xfrm>
            <a:off x="4125484" y="3930402"/>
            <a:ext cx="3749040" cy="0"/>
          </a:xfrm>
          <a:prstGeom prst="line">
            <a:avLst/>
          </a:prstGeom>
          <a:ln w="28575">
            <a:solidFill>
              <a:srgbClr val="0091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Text&#10;&#10;Description automatically generated with medium confidence">
            <a:extLst>
              <a:ext uri="{FF2B5EF4-FFF2-40B4-BE49-F238E27FC236}">
                <a16:creationId xmlns:a16="http://schemas.microsoft.com/office/drawing/2014/main" id="{449C3A86-DBFD-BC9B-BB6A-6ADE9191A1C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84129" y="-210215"/>
            <a:ext cx="3237397" cy="1718854"/>
          </a:xfrm>
          <a:prstGeom prst="rect">
            <a:avLst/>
          </a:prstGeom>
        </p:spPr>
      </p:pic>
      <p:pic>
        <p:nvPicPr>
          <p:cNvPr id="11" name="Picture 10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217C473E-2A26-5893-39D9-2EEC866B49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7085" t="57282" r="21689"/>
          <a:stretch/>
        </p:blipFill>
        <p:spPr>
          <a:xfrm>
            <a:off x="3407238" y="5602952"/>
            <a:ext cx="5185531" cy="793298"/>
          </a:xfrm>
          <a:prstGeom prst="rect">
            <a:avLst/>
          </a:prstGeom>
        </p:spPr>
      </p:pic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3686F9F9-2567-D669-6777-FD54B201104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668000" y="-5354"/>
            <a:ext cx="1313224" cy="1253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844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792E5C71-3B66-E24E-9046-DD3BBDFB43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79133" y="-61006"/>
            <a:ext cx="1240050" cy="1183254"/>
          </a:xfrm>
          <a:prstGeom prst="rect">
            <a:avLst/>
          </a:prstGeom>
        </p:spPr>
      </p:pic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1529BF6E-A75C-0074-76FE-E28D397ECF9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1172" y="-182880"/>
            <a:ext cx="12192000" cy="6858000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2B168310-02C2-D379-4F51-0126C13766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8985" y="-64347"/>
            <a:ext cx="6642371" cy="1325563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accent1"/>
                </a:solidFill>
                <a:latin typeface="Tw Cen MT" panose="020B0602020104020603" pitchFamily="34" charset="0"/>
              </a:defRPr>
            </a:lvl1pPr>
          </a:lstStyle>
          <a:p>
            <a:r>
              <a:rPr lang="en-US"/>
              <a:t>TITLE…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2CB15DEB-DBB3-2E31-080D-008F2DBF4C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3E87FA16-D47E-D0B9-F615-D0F2FED1AA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193"/>
                </a:solidFill>
              </a:defRPr>
            </a:lvl1pPr>
          </a:lstStyle>
          <a:p>
            <a:fld id="{C5FC96DF-513F-5E44-9E83-2557597DE907}" type="datetimeFigureOut">
              <a:rPr lang="en-US" smtClean="0"/>
              <a:pPr/>
              <a:t>10/25/2022</a:t>
            </a:fld>
            <a:endParaRPr lang="en-US"/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29CA6D0E-9FC7-6A7C-98CF-F771C1141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193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67296A9F-C1D0-E666-20E5-EA4896053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193"/>
                </a:solidFill>
              </a:defRPr>
            </a:lvl1pPr>
          </a:lstStyle>
          <a:p>
            <a:fld id="{4C9A67BC-DD03-FF45-A387-D007E712BE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983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02B22FDF-F5A2-C483-9623-EDCBBA1025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E9F392E7-9BC7-F5D5-8676-30FEA69C64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8985" y="-64347"/>
            <a:ext cx="9184815" cy="1325563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accent1"/>
                </a:solidFill>
                <a:latin typeface="Tw Cen MT" panose="020B0602020104020603" pitchFamily="34" charset="0"/>
              </a:defRPr>
            </a:lvl1pPr>
          </a:lstStyle>
          <a:p>
            <a:r>
              <a:rPr lang="en-US"/>
              <a:t>TITLE…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09171A5-A134-22F7-CFF7-4DC49B8FD7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DA3C4A97-BDBE-298F-AD09-8F3403D652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193"/>
                </a:solidFill>
              </a:defRPr>
            </a:lvl1pPr>
          </a:lstStyle>
          <a:p>
            <a:fld id="{C5FC96DF-513F-5E44-9E83-2557597DE907}" type="datetimeFigureOut">
              <a:rPr lang="en-US" smtClean="0"/>
              <a:pPr/>
              <a:t>10/25/2022</a:t>
            </a:fld>
            <a:endParaRPr lang="en-US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C4F7F03E-E246-489D-A746-D09353FCD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193"/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7EE070F8-8478-B363-499B-8C5D3F8FE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193"/>
                </a:solidFill>
              </a:defRPr>
            </a:lvl1pPr>
          </a:lstStyle>
          <a:p>
            <a:fld id="{4C9A67BC-DD03-FF45-A387-D007E712BE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2012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08A46273-E24F-EF4A-BE12-A0343F8ABC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78964" y="-58982"/>
            <a:ext cx="1389190" cy="1325563"/>
          </a:xfrm>
          <a:prstGeom prst="rect">
            <a:avLst/>
          </a:prstGeom>
        </p:spPr>
      </p:pic>
      <p:pic>
        <p:nvPicPr>
          <p:cNvPr id="11" name="Picture 10" descr="Shape&#10;&#10;Description automatically generated with medium confidence">
            <a:extLst>
              <a:ext uri="{FF2B5EF4-FFF2-40B4-BE49-F238E27FC236}">
                <a16:creationId xmlns:a16="http://schemas.microsoft.com/office/drawing/2014/main" id="{B30F48F4-487C-CE15-D0A6-D7259068525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426720"/>
            <a:ext cx="12192000" cy="6858000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A116E5EC-C9DB-EE41-9213-1DA731394C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95792" y="18255"/>
            <a:ext cx="6157608" cy="1325563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  <a:latin typeface="Tw Cen MT" panose="020B0602020104020603" pitchFamily="34" charset="0"/>
              </a:defRPr>
            </a:lvl1pPr>
          </a:lstStyle>
          <a:p>
            <a:r>
              <a:rPr lang="en-US"/>
              <a:t>TITLE…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0E26362D-FF2C-DE82-B5BF-68C7F4B69990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Subtitle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</a:t>
            </a:r>
            <a:r>
              <a:rPr lang="en-US" err="1"/>
              <a:t>leveldhfsjhgsd</a:t>
            </a:r>
            <a:endParaRPr lang="en-US"/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19539715-47FE-4447-FD84-F1C5615A97F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Subtitle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Date Placeholder 4">
            <a:extLst>
              <a:ext uri="{FF2B5EF4-FFF2-40B4-BE49-F238E27FC236}">
                <a16:creationId xmlns:a16="http://schemas.microsoft.com/office/drawing/2014/main" id="{2DBC50B6-929A-5832-CC4D-4B21FA7E3D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193"/>
                </a:solidFill>
              </a:defRPr>
            </a:lvl1pPr>
          </a:lstStyle>
          <a:p>
            <a:fld id="{C5FC96DF-513F-5E44-9E83-2557597DE907}" type="datetimeFigureOut">
              <a:rPr lang="en-US" smtClean="0"/>
              <a:pPr/>
              <a:t>10/25/2022</a:t>
            </a:fld>
            <a:endParaRPr lang="en-US"/>
          </a:p>
        </p:txBody>
      </p:sp>
      <p:sp>
        <p:nvSpPr>
          <p:cNvPr id="24" name="Footer Placeholder 5">
            <a:extLst>
              <a:ext uri="{FF2B5EF4-FFF2-40B4-BE49-F238E27FC236}">
                <a16:creationId xmlns:a16="http://schemas.microsoft.com/office/drawing/2014/main" id="{7E1CBFA0-336A-4205-50BB-E96B25A05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193"/>
                </a:solidFill>
              </a:defRPr>
            </a:lvl1pPr>
          </a:lstStyle>
          <a:p>
            <a:endParaRPr lang="en-US"/>
          </a:p>
        </p:txBody>
      </p:sp>
      <p:sp>
        <p:nvSpPr>
          <p:cNvPr id="25" name="Slide Number Placeholder 6">
            <a:extLst>
              <a:ext uri="{FF2B5EF4-FFF2-40B4-BE49-F238E27FC236}">
                <a16:creationId xmlns:a16="http://schemas.microsoft.com/office/drawing/2014/main" id="{FE34E8C4-06B3-CB17-99B3-CEA641A7A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193"/>
                </a:solidFill>
              </a:defRPr>
            </a:lvl1pPr>
          </a:lstStyle>
          <a:p>
            <a:fld id="{4C9A67BC-DD03-FF45-A387-D007E712BE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081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hape&#10;&#10;Description automatically generated with medium confidence">
            <a:extLst>
              <a:ext uri="{FF2B5EF4-FFF2-40B4-BE49-F238E27FC236}">
                <a16:creationId xmlns:a16="http://schemas.microsoft.com/office/drawing/2014/main" id="{B1B42AB2-C871-DA81-DAEA-8625ED2BD7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B3EC1364-4021-F3F5-B7B1-88ED906C1E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accent1"/>
                </a:solidFill>
                <a:latin typeface="Tw Cen MT" panose="020B0602020104020603" pitchFamily="34" charset="0"/>
              </a:defRPr>
            </a:lvl1pPr>
          </a:lstStyle>
          <a:p>
            <a:r>
              <a:rPr lang="en-US"/>
              <a:t>Side-Title…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7ACE2FAE-5BC5-1538-5BA8-7532C8B81E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Date Placeholder 4">
            <a:extLst>
              <a:ext uri="{FF2B5EF4-FFF2-40B4-BE49-F238E27FC236}">
                <a16:creationId xmlns:a16="http://schemas.microsoft.com/office/drawing/2014/main" id="{E18BC7CF-448E-53CC-9CDF-793E3A22D6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193"/>
                </a:solidFill>
              </a:defRPr>
            </a:lvl1pPr>
          </a:lstStyle>
          <a:p>
            <a:fld id="{C5FC96DF-513F-5E44-9E83-2557597DE907}" type="datetimeFigureOut">
              <a:rPr lang="en-US" smtClean="0"/>
              <a:pPr/>
              <a:t>10/25/2022</a:t>
            </a:fld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BF38B35-BF77-B88F-B389-DBA9A591F2A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chemeClr val="accent1"/>
                </a:solidFill>
                <a:latin typeface="Tw Cen MT" panose="020B0602020104020603" pitchFamily="34" charset="0"/>
              </a:defRPr>
            </a:lvl1pPr>
            <a:lvl2pPr marL="457200" indent="0">
              <a:buNone/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TITLE…</a:t>
            </a:r>
          </a:p>
          <a:p>
            <a:pPr lvl="1"/>
            <a:r>
              <a:rPr lang="en-US"/>
              <a:t>Subtitle…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Footer Placeholder 5">
            <a:extLst>
              <a:ext uri="{FF2B5EF4-FFF2-40B4-BE49-F238E27FC236}">
                <a16:creationId xmlns:a16="http://schemas.microsoft.com/office/drawing/2014/main" id="{B6DB9F42-28D4-EC88-7864-01D7DCF6A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193"/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064C876E-69CB-CDEE-B719-23B53B8CB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193"/>
                </a:solidFill>
              </a:defRPr>
            </a:lvl1pPr>
          </a:lstStyle>
          <a:p>
            <a:fld id="{4C9A67BC-DD03-FF45-A387-D007E712BE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2925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text&#10;&#10;Description automatically generated">
            <a:extLst>
              <a:ext uri="{FF2B5EF4-FFF2-40B4-BE49-F238E27FC236}">
                <a16:creationId xmlns:a16="http://schemas.microsoft.com/office/drawing/2014/main" id="{68770396-4911-2E9E-FF92-4E272C639CA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51872"/>
            <a:ext cx="12190476" cy="6857143"/>
          </a:xfrm>
          <a:prstGeom prst="rect">
            <a:avLst/>
          </a:prstGeom>
        </p:spPr>
      </p:pic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00971A12-1313-4AC4-35B9-6E98E96D20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FC96DF-513F-5E44-9E83-2557597DE907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24121A13-A444-97D7-E177-165B1A622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F2E52820-09CF-432A-F001-8C5E05A02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9A67BC-DD03-FF45-A387-D007E712BE67}" type="slidenum">
              <a:rPr lang="en-US" smtClean="0"/>
              <a:t>‹#›</a:t>
            </a:fld>
            <a:endParaRPr lang="en-US"/>
          </a:p>
        </p:txBody>
      </p:sp>
      <p:pic>
        <p:nvPicPr>
          <p:cNvPr id="18" name="Picture 17" descr="Text&#10;&#10;Description automatically generated with medium confidence">
            <a:extLst>
              <a:ext uri="{FF2B5EF4-FFF2-40B4-BE49-F238E27FC236}">
                <a16:creationId xmlns:a16="http://schemas.microsoft.com/office/drawing/2014/main" id="{FE0FA4AF-F560-084D-C05D-D42F086476F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33847" y="-134710"/>
            <a:ext cx="3237397" cy="1718854"/>
          </a:xfrm>
          <a:prstGeom prst="rect">
            <a:avLst/>
          </a:prstGeom>
        </p:spPr>
      </p:pic>
      <p:pic>
        <p:nvPicPr>
          <p:cNvPr id="19" name="Picture 18" descr="Text&#10;&#10;Description automatically generated">
            <a:extLst>
              <a:ext uri="{FF2B5EF4-FFF2-40B4-BE49-F238E27FC236}">
                <a16:creationId xmlns:a16="http://schemas.microsoft.com/office/drawing/2014/main" id="{EB8AA924-5DCD-E8B2-8616-740FB682474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673787" y="52729"/>
            <a:ext cx="1313224" cy="1253076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9C72E24D-36AE-FA3B-0C14-2B5AFA384DA4}"/>
              </a:ext>
            </a:extLst>
          </p:cNvPr>
          <p:cNvSpPr txBox="1">
            <a:spLocks/>
          </p:cNvSpPr>
          <p:nvPr userDrawn="1"/>
        </p:nvSpPr>
        <p:spPr>
          <a:xfrm>
            <a:off x="3205226" y="2809692"/>
            <a:ext cx="5421330" cy="12386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>
                <a:solidFill>
                  <a:schemeClr val="accent1"/>
                </a:solidFill>
                <a:latin typeface="Tw Cen MT" panose="020B0602020104020603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933929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hape&#10;&#10;Description automatically generated with medium confidence">
            <a:extLst>
              <a:ext uri="{FF2B5EF4-FFF2-40B4-BE49-F238E27FC236}">
                <a16:creationId xmlns:a16="http://schemas.microsoft.com/office/drawing/2014/main" id="{AFBE9CB2-577B-C044-403A-463732C826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F34E7223-F52B-972A-A45B-A77FC6F4BE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193"/>
                </a:solidFill>
              </a:defRPr>
            </a:lvl1pPr>
          </a:lstStyle>
          <a:p>
            <a:fld id="{C5FC96DF-513F-5E44-9E83-2557597DE907}" type="datetimeFigureOut">
              <a:rPr lang="en-US" smtClean="0"/>
              <a:pPr/>
              <a:t>10/25/2022</a:t>
            </a:fld>
            <a:endParaRPr lang="en-US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B485259D-2F32-6112-0640-3B1D456D7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193"/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C0D65C9F-E3E3-AEBA-2AF3-BA9695616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193"/>
                </a:solidFill>
              </a:defRPr>
            </a:lvl1pPr>
          </a:lstStyle>
          <a:p>
            <a:fld id="{4C9A67BC-DD03-FF45-A387-D007E712BE6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F8D86F0-8A99-2E4A-8B73-9446CBA6DB95}"/>
              </a:ext>
            </a:extLst>
          </p:cNvPr>
          <p:cNvCxnSpPr/>
          <p:nvPr userDrawn="1"/>
        </p:nvCxnSpPr>
        <p:spPr>
          <a:xfrm>
            <a:off x="4125484" y="3930402"/>
            <a:ext cx="3749040" cy="0"/>
          </a:xfrm>
          <a:prstGeom prst="line">
            <a:avLst/>
          </a:prstGeom>
          <a:ln w="28575">
            <a:solidFill>
              <a:srgbClr val="0091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1379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E3C314FA-EE57-6CD9-9738-A18584841A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5FC96DF-513F-5E44-9E83-2557597DE907}" type="datetimeFigureOut">
              <a:rPr lang="en-US" smtClean="0"/>
              <a:pPr/>
              <a:t>10/25/2022</a:t>
            </a:fld>
            <a:endParaRPr lang="en-US"/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C912447D-C764-BBC1-6537-153B24A47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5CCAB875-D3E7-0E02-8A84-9C93DA572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9A67BC-DD03-FF45-A387-D007E712BE67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7FEB027A-B0FC-8535-7518-43C841A01172}"/>
              </a:ext>
            </a:extLst>
          </p:cNvPr>
          <p:cNvSpPr txBox="1">
            <a:spLocks/>
          </p:cNvSpPr>
          <p:nvPr userDrawn="1"/>
        </p:nvSpPr>
        <p:spPr>
          <a:xfrm>
            <a:off x="3385335" y="2603005"/>
            <a:ext cx="5421330" cy="12386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>
                <a:solidFill>
                  <a:schemeClr val="accent1"/>
                </a:solidFill>
                <a:latin typeface="Tw Cen MT" panose="020B0602020104020603" pitchFamily="34" charset="0"/>
              </a:rPr>
              <a:t>TITLE 3 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8C12748-6D43-107A-AFC5-86ABB08791C7}"/>
              </a:ext>
            </a:extLst>
          </p:cNvPr>
          <p:cNvCxnSpPr/>
          <p:nvPr userDrawn="1"/>
        </p:nvCxnSpPr>
        <p:spPr>
          <a:xfrm>
            <a:off x="4125484" y="3930402"/>
            <a:ext cx="3749040" cy="0"/>
          </a:xfrm>
          <a:prstGeom prst="line">
            <a:avLst/>
          </a:prstGeom>
          <a:ln w="28575">
            <a:solidFill>
              <a:srgbClr val="0091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 descr="Text&#10;&#10;Description automatically generated with medium confidence">
            <a:extLst>
              <a:ext uri="{FF2B5EF4-FFF2-40B4-BE49-F238E27FC236}">
                <a16:creationId xmlns:a16="http://schemas.microsoft.com/office/drawing/2014/main" id="{EF250FCB-2F13-D971-DCC0-6C2E779F25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4680"/>
            <a:ext cx="3237397" cy="1718854"/>
          </a:xfrm>
          <a:prstGeom prst="rect">
            <a:avLst/>
          </a:prstGeom>
        </p:spPr>
      </p:pic>
      <p:sp>
        <p:nvSpPr>
          <p:cNvPr id="25" name="Subtitle 2">
            <a:extLst>
              <a:ext uri="{FF2B5EF4-FFF2-40B4-BE49-F238E27FC236}">
                <a16:creationId xmlns:a16="http://schemas.microsoft.com/office/drawing/2014/main" id="{46F5D62D-6E9E-7884-B2A5-073AE38C7C6A}"/>
              </a:ext>
            </a:extLst>
          </p:cNvPr>
          <p:cNvSpPr txBox="1">
            <a:spLocks/>
          </p:cNvSpPr>
          <p:nvPr userDrawn="1"/>
        </p:nvSpPr>
        <p:spPr>
          <a:xfrm>
            <a:off x="4125484" y="4192899"/>
            <a:ext cx="5514975" cy="6248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rgbClr val="1CADE4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bg1"/>
                </a:solidFill>
              </a:rPr>
              <a:t>Subtitle</a:t>
            </a:r>
          </a:p>
        </p:txBody>
      </p:sp>
      <p:pic>
        <p:nvPicPr>
          <p:cNvPr id="26" name="Picture 2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7C141033-2E7C-6D7E-4A11-00DC9E97BD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7085" t="57282" r="21689"/>
          <a:stretch/>
        </p:blipFill>
        <p:spPr>
          <a:xfrm>
            <a:off x="3352269" y="6070056"/>
            <a:ext cx="5185531" cy="793298"/>
          </a:xfrm>
          <a:prstGeom prst="rect">
            <a:avLst/>
          </a:prstGeom>
        </p:spPr>
      </p:pic>
      <p:pic>
        <p:nvPicPr>
          <p:cNvPr id="27" name="Picture 26" descr="Text&#10;&#10;Description automatically generated">
            <a:extLst>
              <a:ext uri="{FF2B5EF4-FFF2-40B4-BE49-F238E27FC236}">
                <a16:creationId xmlns:a16="http://schemas.microsoft.com/office/drawing/2014/main" id="{DBC87122-DBB3-DF8A-8F77-04757603F77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924788" y="136525"/>
            <a:ext cx="1313224" cy="1253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491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E3C314FA-EE57-6CD9-9738-A18584841A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5FC96DF-513F-5E44-9E83-2557597DE907}" type="datetimeFigureOut">
              <a:rPr lang="en-US" smtClean="0"/>
              <a:pPr/>
              <a:t>10/25/2022</a:t>
            </a:fld>
            <a:endParaRPr lang="en-US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5CCAB875-D3E7-0E02-8A84-9C93DA572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C9A67BC-DD03-FF45-A387-D007E712BE6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8C12748-6D43-107A-AFC5-86ABB08791C7}"/>
              </a:ext>
            </a:extLst>
          </p:cNvPr>
          <p:cNvCxnSpPr/>
          <p:nvPr userDrawn="1"/>
        </p:nvCxnSpPr>
        <p:spPr>
          <a:xfrm>
            <a:off x="4125484" y="3930402"/>
            <a:ext cx="3749040" cy="0"/>
          </a:xfrm>
          <a:prstGeom prst="line">
            <a:avLst/>
          </a:prstGeom>
          <a:ln w="28575">
            <a:solidFill>
              <a:srgbClr val="0091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6578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01D34FED-6882-FC40-B529-F584321E60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79133" y="-61006"/>
            <a:ext cx="1240050" cy="1183254"/>
          </a:xfrm>
          <a:prstGeom prst="rect">
            <a:avLst/>
          </a:prstGeom>
        </p:spPr>
      </p:pic>
      <p:pic>
        <p:nvPicPr>
          <p:cNvPr id="11" name="Picture 10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830D95E5-BAE6-77BC-3C1B-6DEFD9CEAAF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Picture 12" descr="Shape&#10;&#10;Description automatically generated">
            <a:extLst>
              <a:ext uri="{FF2B5EF4-FFF2-40B4-BE49-F238E27FC236}">
                <a16:creationId xmlns:a16="http://schemas.microsoft.com/office/drawing/2014/main" id="{472E721D-0408-B337-3AAF-A39ED19072B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Shape, square&#10;&#10;Description automatically generated">
            <a:extLst>
              <a:ext uri="{FF2B5EF4-FFF2-40B4-BE49-F238E27FC236}">
                <a16:creationId xmlns:a16="http://schemas.microsoft.com/office/drawing/2014/main" id="{C1E03D6D-39C5-C16C-9ADE-835F8250909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 descr="Shape&#10;&#10;Description automatically generated with medium confidence">
            <a:extLst>
              <a:ext uri="{FF2B5EF4-FFF2-40B4-BE49-F238E27FC236}">
                <a16:creationId xmlns:a16="http://schemas.microsoft.com/office/drawing/2014/main" id="{D86897F6-C9BB-246D-7971-975C6B5031D1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307F162C-307D-7560-89EC-47B30A7A3D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accent1"/>
                </a:solidFill>
                <a:latin typeface="Tw Cen MT" panose="020B0602020104020603" pitchFamily="34" charset="0"/>
              </a:defRPr>
            </a:lvl1pPr>
          </a:lstStyle>
          <a:p>
            <a:r>
              <a:rPr lang="en-US"/>
              <a:t>TITLE 5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5AE6BEDB-E6D1-04B5-846E-8E89EB9300E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91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Text…</a:t>
            </a:r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24DA420E-90C3-71CA-15B2-897ED44194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193"/>
                </a:solidFill>
              </a:defRPr>
            </a:lvl1pPr>
          </a:lstStyle>
          <a:p>
            <a:fld id="{C5FC96DF-513F-5E44-9E83-2557597DE907}" type="datetimeFigureOut">
              <a:rPr lang="en-US" smtClean="0"/>
              <a:pPr/>
              <a:t>10/25/2022</a:t>
            </a:fld>
            <a:endParaRPr lang="en-US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6D950B74-3098-92AD-915B-74E3C8B40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193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75DD7BCF-9CC2-9B90-0355-5D1A85A73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193"/>
                </a:solidFill>
              </a:defRPr>
            </a:lvl1pPr>
          </a:lstStyle>
          <a:p>
            <a:fld id="{4C9A67BC-DD03-FF45-A387-D007E712BE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615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3E891626-B5B4-2C88-AE25-F2123CE547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48373"/>
            <a:ext cx="9798114" cy="1325563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accent1"/>
                </a:solidFill>
                <a:latin typeface="Tw Cen MT" panose="020B0602020104020603" pitchFamily="34" charset="0"/>
              </a:defRPr>
            </a:lvl1pPr>
          </a:lstStyle>
          <a:p>
            <a:r>
              <a:rPr lang="en-US"/>
              <a:t>TITLE…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51C6435-F65D-F48F-F83E-714453ACC7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1AF1ED15-D78C-3100-631E-237B97DCE9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5FC96DF-513F-5E44-9E83-2557597DE907}" type="datetimeFigureOut">
              <a:rPr lang="en-US" smtClean="0"/>
              <a:pPr/>
              <a:t>10/25/2022</a:t>
            </a:fld>
            <a:endParaRPr lang="en-US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6E4EBCE2-FFCB-5B64-00EE-C0513FEAF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64DEF3E-9B1C-1E86-408F-8BC5DBD40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9A67BC-DD03-FF45-A387-D007E712B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135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E5A6E-AB09-46B5-90C9-B5434B8D6B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2615" y="240307"/>
            <a:ext cx="10515600" cy="1325563"/>
          </a:xfrm>
        </p:spPr>
        <p:txBody>
          <a:bodyPr/>
          <a:lstStyle>
            <a:lvl1pPr>
              <a:defRPr>
                <a:solidFill>
                  <a:schemeClr val="accent1"/>
                </a:solidFill>
                <a:latin typeface="Tw Cen MT" panose="020B0602020104020603" pitchFamily="34" charset="0"/>
              </a:defRPr>
            </a:lvl1pPr>
          </a:lstStyle>
          <a:p>
            <a:r>
              <a:rPr lang="en-US"/>
              <a:t>TITLE…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8CF4B5-D781-420A-9FE4-77F957207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C96DF-513F-5E44-9E83-2557597DE907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018388-3E4F-4CD5-A7FF-ECA8F4C65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A76298-BBA0-4815-AED8-AE104DDD9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A67BC-DD03-FF45-A387-D007E712B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71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792E5C71-3B66-E24E-9046-DD3BBDFB43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79133" y="-61006"/>
            <a:ext cx="1240050" cy="1183254"/>
          </a:xfrm>
          <a:prstGeom prst="rect">
            <a:avLst/>
          </a:prstGeom>
        </p:spPr>
      </p:pic>
      <p:pic>
        <p:nvPicPr>
          <p:cNvPr id="9" name="Picture 8" descr="Shape&#10;&#10;Description automatically generated with medium confidence">
            <a:extLst>
              <a:ext uri="{FF2B5EF4-FFF2-40B4-BE49-F238E27FC236}">
                <a16:creationId xmlns:a16="http://schemas.microsoft.com/office/drawing/2014/main" id="{51546E3B-D822-A8E4-145F-E2B2F2F783A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3297" y="0"/>
            <a:ext cx="12192000" cy="68580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A0CB11FD-6C43-E3C7-A027-B66E9DA761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53575" y="136525"/>
            <a:ext cx="9798114" cy="1325563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accent1"/>
                </a:solidFill>
                <a:latin typeface="Tw Cen MT" panose="020B0602020104020603" pitchFamily="34" charset="0"/>
              </a:defRPr>
            </a:lvl1pPr>
          </a:lstStyle>
          <a:p>
            <a:r>
              <a:rPr lang="en-US"/>
              <a:t>TITLE…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2D184864-52C3-2D4D-E324-C576944349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8B3E3DC9-1FC2-2659-318D-FB3AAC9260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193"/>
                </a:solidFill>
              </a:defRPr>
            </a:lvl1pPr>
          </a:lstStyle>
          <a:p>
            <a:fld id="{C5FC96DF-513F-5E44-9E83-2557597DE907}" type="datetimeFigureOut">
              <a:rPr lang="en-US" smtClean="0"/>
              <a:pPr/>
              <a:t>10/25/2022</a:t>
            </a:fld>
            <a:endParaRPr lang="en-US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AD2A081F-0F9B-2803-DE5C-9CEC67FD5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193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06D1BC84-9C53-3829-6C1D-F65E781DA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193"/>
                </a:solidFill>
              </a:defRPr>
            </a:lvl1pPr>
          </a:lstStyle>
          <a:p>
            <a:fld id="{4C9A67BC-DD03-FF45-A387-D007E712BE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033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08A46273-E24F-EF4A-BE12-A0343F8ABC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78964" y="-58982"/>
            <a:ext cx="1389190" cy="1325563"/>
          </a:xfrm>
          <a:prstGeom prst="rect">
            <a:avLst/>
          </a:prstGeom>
        </p:spPr>
      </p:pic>
      <p:pic>
        <p:nvPicPr>
          <p:cNvPr id="13" name="Picture 12" descr="Shape&#10;&#10;Description automatically generated with medium confidence">
            <a:extLst>
              <a:ext uri="{FF2B5EF4-FFF2-40B4-BE49-F238E27FC236}">
                <a16:creationId xmlns:a16="http://schemas.microsoft.com/office/drawing/2014/main" id="{239E24BF-7F41-8AB8-B1C8-C0C2F403E8F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BAEE97D0-A561-8471-514C-B1E02B8DDD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95792" y="18255"/>
            <a:ext cx="6157608" cy="1325563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  <a:latin typeface="Tw Cen MT" panose="020B0602020104020603" pitchFamily="34" charset="0"/>
              </a:defRPr>
            </a:lvl1pPr>
          </a:lstStyle>
          <a:p>
            <a:r>
              <a:rPr lang="en-US"/>
              <a:t>TITLE…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4B6ECFC-8B35-4E5F-2309-DD42995BC3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Subtitle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</a:t>
            </a:r>
            <a:r>
              <a:rPr lang="en-US" err="1"/>
              <a:t>leveldhfsjhgsd</a:t>
            </a:r>
            <a:endParaRPr lang="en-US"/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34FA5864-3182-B85B-2C46-C9524D07FB1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Subtitle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Date Placeholder 4">
            <a:extLst>
              <a:ext uri="{FF2B5EF4-FFF2-40B4-BE49-F238E27FC236}">
                <a16:creationId xmlns:a16="http://schemas.microsoft.com/office/drawing/2014/main" id="{90F327E8-5A26-B7BF-2E3B-4C231CB11B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193"/>
                </a:solidFill>
              </a:defRPr>
            </a:lvl1pPr>
          </a:lstStyle>
          <a:p>
            <a:fld id="{C5FC96DF-513F-5E44-9E83-2557597DE907}" type="datetimeFigureOut">
              <a:rPr lang="en-US" smtClean="0"/>
              <a:pPr/>
              <a:t>10/25/2022</a:t>
            </a:fld>
            <a:endParaRPr lang="en-US"/>
          </a:p>
        </p:txBody>
      </p:sp>
      <p:sp>
        <p:nvSpPr>
          <p:cNvPr id="18" name="Footer Placeholder 5">
            <a:extLst>
              <a:ext uri="{FF2B5EF4-FFF2-40B4-BE49-F238E27FC236}">
                <a16:creationId xmlns:a16="http://schemas.microsoft.com/office/drawing/2014/main" id="{E7A6C22C-2608-5811-9F30-7205C05FB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193"/>
                </a:solidFill>
              </a:defRPr>
            </a:lvl1pPr>
          </a:lstStyle>
          <a:p>
            <a:endParaRPr lang="en-US"/>
          </a:p>
        </p:txBody>
      </p:sp>
      <p:sp>
        <p:nvSpPr>
          <p:cNvPr id="19" name="Slide Number Placeholder 6">
            <a:extLst>
              <a:ext uri="{FF2B5EF4-FFF2-40B4-BE49-F238E27FC236}">
                <a16:creationId xmlns:a16="http://schemas.microsoft.com/office/drawing/2014/main" id="{190F79EE-F108-52BB-A691-A9FD2969B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193"/>
                </a:solidFill>
              </a:defRPr>
            </a:lvl1pPr>
          </a:lstStyle>
          <a:p>
            <a:fld id="{4C9A67BC-DD03-FF45-A387-D007E712BE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179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C16F326-490A-5841-8742-5FB15826D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85933D-6CD3-A14F-A0A7-D4663CEBD4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Subtitle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C07E6E-57AE-EA4C-967E-119F5AA376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FC96DF-513F-5E44-9E83-2557597DE907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DFEC00-6437-774F-AD44-A4F06042DD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9B6F4D-9188-9540-8287-CED16E2E3A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9A67BC-DD03-FF45-A387-D007E712BE67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A picture containing shape&#10;&#10;Description automatically generated">
            <a:extLst>
              <a:ext uri="{FF2B5EF4-FFF2-40B4-BE49-F238E27FC236}">
                <a16:creationId xmlns:a16="http://schemas.microsoft.com/office/drawing/2014/main" id="{F1939CBE-BB3F-365E-79FA-1205BFC4A572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0" y="857"/>
            <a:ext cx="12190476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724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7" r:id="rId3"/>
    <p:sldLayoutId id="2147483661" r:id="rId4"/>
    <p:sldLayoutId id="2147483651" r:id="rId5"/>
    <p:sldLayoutId id="2147483666" r:id="rId6"/>
    <p:sldLayoutId id="2147483660" r:id="rId7"/>
    <p:sldLayoutId id="2147483650" r:id="rId8"/>
    <p:sldLayoutId id="2147483652" r:id="rId9"/>
    <p:sldLayoutId id="2147483662" r:id="rId10"/>
    <p:sldLayoutId id="2147483663" r:id="rId11"/>
    <p:sldLayoutId id="2147483664" r:id="rId12"/>
    <p:sldLayoutId id="2147483656" r:id="rId13"/>
    <p:sldLayoutId id="214748365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9193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61B2AE97-4674-0A64-EF7A-22155FA852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lang="en-US" smtClean="0">
                <a:solidFill>
                  <a:srgbClr val="009193"/>
                </a:solidFill>
              </a:defRPr>
            </a:lvl1pPr>
          </a:lstStyle>
          <a:p>
            <a:fld id="{C5FC96DF-513F-5E44-9E83-2557597DE907}" type="datetimeFigureOut">
              <a:rPr lang="en-US" smtClean="0"/>
              <a:pPr/>
              <a:t>10/25/2022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A5D6AFE5-375E-A150-AEC8-0A10EDCDB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5845" y="4658264"/>
            <a:ext cx="6727371" cy="913193"/>
          </a:xfrm>
          <a:prstGeom prst="rect">
            <a:avLst/>
          </a:prstGeom>
        </p:spPr>
        <p:txBody>
          <a:bodyPr/>
          <a:lstStyle>
            <a:lvl1pPr>
              <a:defRPr lang="en-US">
                <a:solidFill>
                  <a:srgbClr val="009193"/>
                </a:solidFill>
              </a:defRPr>
            </a:lvl1pPr>
          </a:lstStyle>
          <a:p>
            <a:r>
              <a:rPr lang="fr-FR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 COULIBALY Mamadou</a:t>
            </a:r>
          </a:p>
          <a:p>
            <a:r>
              <a:rPr lang="fr-FR" sz="1600" b="1" dirty="0">
                <a:latin typeface="Calibri" panose="020F0502020204030204" pitchFamily="34" charset="0"/>
                <a:cs typeface="Times New Roman" panose="02020603050405020304" pitchFamily="18" charset="0"/>
              </a:rPr>
              <a:t>Socio Economiste anthropologue du Développement</a:t>
            </a:r>
          </a:p>
          <a:p>
            <a:r>
              <a:rPr lang="fr-FR" sz="1600" b="1" dirty="0">
                <a:latin typeface="Calibri" panose="020F0502020204030204" pitchFamily="34" charset="0"/>
                <a:cs typeface="Times New Roman" panose="02020603050405020304" pitchFamily="18" charset="0"/>
              </a:rPr>
              <a:t>Secrétaire Permanent du Réseau Ivoirien de Suivi et d’Evaluation</a:t>
            </a:r>
          </a:p>
          <a:p>
            <a:endParaRPr lang="en-US" sz="1600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EC6422C-24D6-EBE4-3B57-0A25C5DDE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lang="en-US" smtClean="0">
                <a:solidFill>
                  <a:srgbClr val="009193"/>
                </a:solidFill>
              </a:defRPr>
            </a:lvl1pPr>
          </a:lstStyle>
          <a:p>
            <a:fld id="{4C9A67BC-DD03-FF45-A387-D007E712BE67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B415B4D-02A1-FDF3-E58E-F7646D1C839E}"/>
              </a:ext>
            </a:extLst>
          </p:cNvPr>
          <p:cNvSpPr txBox="1">
            <a:spLocks/>
          </p:cNvSpPr>
          <p:nvPr/>
        </p:nvSpPr>
        <p:spPr>
          <a:xfrm>
            <a:off x="1466850" y="2039824"/>
            <a:ext cx="9886950" cy="12386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fr-FR" sz="1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QUEL SYSTÈME NATIONAL D’ÉVALUATION </a:t>
            </a:r>
          </a:p>
          <a:p>
            <a:pPr>
              <a:lnSpc>
                <a:spcPct val="120000"/>
              </a:lnSpc>
            </a:pPr>
            <a:r>
              <a:rPr lang="fr-FR" sz="1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 SERVICE DU DÉVELOPPEMENT DURABLE?</a:t>
            </a:r>
          </a:p>
          <a:p>
            <a:endParaRPr lang="fr-FR" sz="3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9600" b="1" dirty="0">
                <a:solidFill>
                  <a:srgbClr val="94165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CHARTE GRAPHIQUE ET ACTEURS </a:t>
            </a:r>
            <a:endParaRPr lang="en-US" sz="9600" dirty="0">
              <a:solidFill>
                <a:srgbClr val="941651"/>
              </a:solidFill>
              <a:latin typeface="Tw Cen MT" panose="020B0602020104020603" pitchFamily="34" charset="0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5F75FE5C-0583-5B53-4FE5-77DA2E6DC081}"/>
              </a:ext>
            </a:extLst>
          </p:cNvPr>
          <p:cNvSpPr txBox="1">
            <a:spLocks/>
          </p:cNvSpPr>
          <p:nvPr/>
        </p:nvSpPr>
        <p:spPr>
          <a:xfrm>
            <a:off x="3254789" y="3867671"/>
            <a:ext cx="5514975" cy="6248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rgbClr val="1CADE4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000" b="1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Turin / Italie     25-28 Octobre 2022</a:t>
            </a:r>
            <a:endParaRPr lang="fr-FR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667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>
            <a:extLst>
              <a:ext uri="{FF2B5EF4-FFF2-40B4-BE49-F238E27FC236}">
                <a16:creationId xmlns:a16="http://schemas.microsoft.com/office/drawing/2014/main" id="{93FF7A40-A264-A942-B799-9D867B1F2B43}"/>
              </a:ext>
            </a:extLst>
          </p:cNvPr>
          <p:cNvGrpSpPr/>
          <p:nvPr/>
        </p:nvGrpSpPr>
        <p:grpSpPr>
          <a:xfrm>
            <a:off x="3734397" y="1168881"/>
            <a:ext cx="4399356" cy="1514878"/>
            <a:chOff x="3464863" y="150491"/>
            <a:chExt cx="4399356" cy="1514878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8" name="Ellipse 7">
              <a:extLst>
                <a:ext uri="{FF2B5EF4-FFF2-40B4-BE49-F238E27FC236}">
                  <a16:creationId xmlns:a16="http://schemas.microsoft.com/office/drawing/2014/main" id="{838A29F8-2637-2D44-BCF3-82FEE2F8837E}"/>
                </a:ext>
              </a:extLst>
            </p:cNvPr>
            <p:cNvSpPr/>
            <p:nvPr/>
          </p:nvSpPr>
          <p:spPr>
            <a:xfrm>
              <a:off x="3464863" y="150491"/>
              <a:ext cx="4399356" cy="1514878"/>
            </a:xfrm>
            <a:prstGeom prst="ellipse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Ellipse 4">
              <a:extLst>
                <a:ext uri="{FF2B5EF4-FFF2-40B4-BE49-F238E27FC236}">
                  <a16:creationId xmlns:a16="http://schemas.microsoft.com/office/drawing/2014/main" id="{12F9A98D-9A81-E446-BF2B-79DC76F8512F}"/>
                </a:ext>
              </a:extLst>
            </p:cNvPr>
            <p:cNvSpPr txBox="1"/>
            <p:nvPr/>
          </p:nvSpPr>
          <p:spPr>
            <a:xfrm>
              <a:off x="4109134" y="372340"/>
              <a:ext cx="3110814" cy="107118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2000" kern="1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Une </a:t>
              </a:r>
              <a:r>
                <a:rPr lang="fr-FR" sz="2000" u="sng" kern="1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vision </a:t>
              </a:r>
              <a:r>
                <a:rPr lang="fr-FR" sz="2000" kern="1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et une volonté politique des gouvernants pour la culture des résultats</a:t>
              </a:r>
              <a:endParaRPr lang="fr-FR" sz="2000" kern="1200" dirty="0"/>
            </a:p>
          </p:txBody>
        </p:sp>
      </p:grpSp>
      <p:grpSp>
        <p:nvGrpSpPr>
          <p:cNvPr id="10" name="Groupe 9">
            <a:extLst>
              <a:ext uri="{FF2B5EF4-FFF2-40B4-BE49-F238E27FC236}">
                <a16:creationId xmlns:a16="http://schemas.microsoft.com/office/drawing/2014/main" id="{7B90CE16-2269-BB4C-99DC-7796DBE7870E}"/>
              </a:ext>
            </a:extLst>
          </p:cNvPr>
          <p:cNvGrpSpPr/>
          <p:nvPr/>
        </p:nvGrpSpPr>
        <p:grpSpPr>
          <a:xfrm>
            <a:off x="18884" y="2852827"/>
            <a:ext cx="3629785" cy="2514999"/>
            <a:chOff x="164982" y="1703560"/>
            <a:chExt cx="3629785" cy="2514999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A4803915-55DB-DA4D-98D7-CEF2311277B3}"/>
                </a:ext>
              </a:extLst>
            </p:cNvPr>
            <p:cNvSpPr/>
            <p:nvPr/>
          </p:nvSpPr>
          <p:spPr>
            <a:xfrm>
              <a:off x="164982" y="1703560"/>
              <a:ext cx="3629785" cy="2514999"/>
            </a:xfrm>
            <a:prstGeom prst="ellipse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Ellipse 4">
              <a:extLst>
                <a:ext uri="{FF2B5EF4-FFF2-40B4-BE49-F238E27FC236}">
                  <a16:creationId xmlns:a16="http://schemas.microsoft.com/office/drawing/2014/main" id="{C5054444-27E6-6D44-A7ED-087F611F9AFA}"/>
                </a:ext>
              </a:extLst>
            </p:cNvPr>
            <p:cNvSpPr txBox="1"/>
            <p:nvPr/>
          </p:nvSpPr>
          <p:spPr>
            <a:xfrm>
              <a:off x="696552" y="2071873"/>
              <a:ext cx="2566645" cy="177837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2000" kern="1200" dirty="0">
                  <a:latin typeface="Calibri" panose="020F0502020204030204" pitchFamily="34" charset="0"/>
                  <a:cs typeface="Times New Roman" panose="02020603050405020304" pitchFamily="18" charset="0"/>
                </a:rPr>
                <a:t>La </a:t>
              </a:r>
              <a:r>
                <a:rPr lang="fr-FR" sz="2000" u="sng" kern="1200" dirty="0">
                  <a:latin typeface="Calibri" panose="020F0502020204030204" pitchFamily="34" charset="0"/>
                  <a:cs typeface="Times New Roman" panose="02020603050405020304" pitchFamily="18" charset="0"/>
                </a:rPr>
                <a:t>capacité</a:t>
              </a:r>
              <a:r>
                <a:rPr lang="fr-FR" sz="2000" kern="1200" dirty="0">
                  <a:latin typeface="Calibri" panose="020F0502020204030204" pitchFamily="34" charset="0"/>
                  <a:cs typeface="Times New Roman" panose="02020603050405020304" pitchFamily="18" charset="0"/>
                </a:rPr>
                <a:t> desdits acteurs à </a:t>
              </a:r>
              <a:r>
                <a:rPr lang="fr-CA" sz="2000" kern="1200" dirty="0">
                  <a:latin typeface="Calibri" panose="020F0502020204030204" pitchFamily="34" charset="0"/>
                  <a:cs typeface="Times New Roman" panose="02020603050405020304" pitchFamily="18" charset="0"/>
                </a:rPr>
                <a:t>produire des données neutres et crédibles sur la pertinence, la performance et l’impact de toute action de développement</a:t>
              </a:r>
              <a:endParaRPr lang="fr-FR" sz="2000" kern="1200" dirty="0"/>
            </a:p>
          </p:txBody>
        </p:sp>
      </p:grp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6A8505B9-C68E-A946-B215-7C546154E8E1}"/>
              </a:ext>
            </a:extLst>
          </p:cNvPr>
          <p:cNvGrpSpPr/>
          <p:nvPr/>
        </p:nvGrpSpPr>
        <p:grpSpPr>
          <a:xfrm>
            <a:off x="8671874" y="2609935"/>
            <a:ext cx="3474591" cy="2439897"/>
            <a:chOff x="7946418" y="1584810"/>
            <a:chExt cx="3474591" cy="2439897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4" name="Ellipse 13">
              <a:extLst>
                <a:ext uri="{FF2B5EF4-FFF2-40B4-BE49-F238E27FC236}">
                  <a16:creationId xmlns:a16="http://schemas.microsoft.com/office/drawing/2014/main" id="{7F3E2330-6051-3B40-8695-710B8A2FA416}"/>
                </a:ext>
              </a:extLst>
            </p:cNvPr>
            <p:cNvSpPr/>
            <p:nvPr/>
          </p:nvSpPr>
          <p:spPr>
            <a:xfrm>
              <a:off x="7946418" y="1584810"/>
              <a:ext cx="3474591" cy="2439897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Ellipse 4">
              <a:extLst>
                <a:ext uri="{FF2B5EF4-FFF2-40B4-BE49-F238E27FC236}">
                  <a16:creationId xmlns:a16="http://schemas.microsoft.com/office/drawing/2014/main" id="{99256EE0-6801-D042-8F84-517EE39EF4DD}"/>
                </a:ext>
              </a:extLst>
            </p:cNvPr>
            <p:cNvSpPr txBox="1"/>
            <p:nvPr/>
          </p:nvSpPr>
          <p:spPr>
            <a:xfrm>
              <a:off x="8455260" y="1942125"/>
              <a:ext cx="2456907" cy="172526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2000" kern="1200" dirty="0">
                  <a:latin typeface="Calibri" panose="020F0502020204030204" pitchFamily="34" charset="0"/>
                  <a:cs typeface="Times New Roman" panose="02020603050405020304" pitchFamily="18" charset="0"/>
                </a:rPr>
                <a:t>Un </a:t>
              </a:r>
              <a:r>
                <a:rPr lang="fr-FR" sz="2000" u="sng" kern="1200" dirty="0">
                  <a:latin typeface="Calibri" panose="020F0502020204030204" pitchFamily="34" charset="0"/>
                  <a:cs typeface="Times New Roman" panose="02020603050405020304" pitchFamily="18" charset="0"/>
                </a:rPr>
                <a:t>environnement</a:t>
              </a:r>
              <a:r>
                <a:rPr lang="fr-FR" sz="2000" kern="1200" dirty="0">
                  <a:latin typeface="Calibri" panose="020F0502020204030204" pitchFamily="34" charset="0"/>
                  <a:cs typeface="Times New Roman" panose="02020603050405020304" pitchFamily="18" charset="0"/>
                </a:rPr>
                <a:t> juridique fort, adapté et axé sur </a:t>
              </a:r>
              <a:r>
                <a:rPr lang="fr-CA" sz="2000" kern="1200" dirty="0">
                  <a:latin typeface="Calibri" panose="020F0502020204030204" pitchFamily="34" charset="0"/>
                  <a:cs typeface="Times New Roman" panose="02020603050405020304" pitchFamily="18" charset="0"/>
                </a:rPr>
                <a:t>un système d’évaluation des politiques, des programmes et projets</a:t>
              </a:r>
              <a:endParaRPr lang="fr-FR" sz="2000" kern="1200" dirty="0"/>
            </a:p>
          </p:txBody>
        </p:sp>
      </p:grp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BF7381CE-BFA5-114E-B72B-6B743DCB99D5}"/>
              </a:ext>
            </a:extLst>
          </p:cNvPr>
          <p:cNvGrpSpPr/>
          <p:nvPr/>
        </p:nvGrpSpPr>
        <p:grpSpPr>
          <a:xfrm>
            <a:off x="3156613" y="4838949"/>
            <a:ext cx="5554924" cy="1965303"/>
            <a:chOff x="3139498" y="4029044"/>
            <a:chExt cx="5554924" cy="1965303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7" name="Ellipse 16">
              <a:extLst>
                <a:ext uri="{FF2B5EF4-FFF2-40B4-BE49-F238E27FC236}">
                  <a16:creationId xmlns:a16="http://schemas.microsoft.com/office/drawing/2014/main" id="{0596E38D-AEF1-A440-AC1F-AAF419958486}"/>
                </a:ext>
              </a:extLst>
            </p:cNvPr>
            <p:cNvSpPr/>
            <p:nvPr/>
          </p:nvSpPr>
          <p:spPr>
            <a:xfrm>
              <a:off x="3139498" y="4029044"/>
              <a:ext cx="5554924" cy="1965303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Ellipse 4">
              <a:extLst>
                <a:ext uri="{FF2B5EF4-FFF2-40B4-BE49-F238E27FC236}">
                  <a16:creationId xmlns:a16="http://schemas.microsoft.com/office/drawing/2014/main" id="{72EE1A04-56CD-644E-9748-4F188F4AB847}"/>
                </a:ext>
              </a:extLst>
            </p:cNvPr>
            <p:cNvSpPr txBox="1"/>
            <p:nvPr/>
          </p:nvSpPr>
          <p:spPr>
            <a:xfrm>
              <a:off x="3952998" y="4316856"/>
              <a:ext cx="3927924" cy="138967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2000" kern="1200" dirty="0">
                  <a:latin typeface="Calibri" panose="020F0502020204030204" pitchFamily="34" charset="0"/>
                  <a:cs typeface="Times New Roman" panose="02020603050405020304" pitchFamily="18" charset="0"/>
                </a:rPr>
                <a:t>Des </a:t>
              </a:r>
              <a:r>
                <a:rPr lang="fr-FR" sz="2000" u="sng" kern="1200" dirty="0">
                  <a:latin typeface="Calibri" panose="020F0502020204030204" pitchFamily="34" charset="0"/>
                  <a:cs typeface="Times New Roman" panose="02020603050405020304" pitchFamily="18" charset="0"/>
                </a:rPr>
                <a:t>acteurs </a:t>
              </a:r>
              <a:r>
                <a:rPr lang="fr-FR" sz="2000" kern="1200" dirty="0">
                  <a:latin typeface="Calibri" panose="020F0502020204030204" pitchFamily="34" charset="0"/>
                  <a:cs typeface="Times New Roman" panose="02020603050405020304" pitchFamily="18" charset="0"/>
                </a:rPr>
                <a:t>engagés </a:t>
              </a:r>
            </a:p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CA" sz="2000" kern="1200" dirty="0">
                  <a:latin typeface="Calibri" panose="020F0502020204030204" pitchFamily="34" charset="0"/>
                  <a:cs typeface="Times New Roman" panose="02020603050405020304" pitchFamily="18" charset="0"/>
                </a:rPr>
                <a:t>Pouvoirs publique, secteur privé et organisations de la société civile)orientés vers la consolidation des mécanismes de reddition de comptes et de redevabilité</a:t>
              </a:r>
              <a:endParaRPr lang="fr-FR" sz="2000" kern="1200" dirty="0"/>
            </a:p>
          </p:txBody>
        </p:sp>
      </p:grp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6F2BFABD-EE93-F844-97B2-85873698B5F6}"/>
              </a:ext>
            </a:extLst>
          </p:cNvPr>
          <p:cNvGrpSpPr/>
          <p:nvPr/>
        </p:nvGrpSpPr>
        <p:grpSpPr>
          <a:xfrm>
            <a:off x="3775479" y="2792315"/>
            <a:ext cx="4698705" cy="1907115"/>
            <a:chOff x="3416897" y="1903583"/>
            <a:chExt cx="4698705" cy="1907115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0" name="Ellipse 19">
              <a:extLst>
                <a:ext uri="{FF2B5EF4-FFF2-40B4-BE49-F238E27FC236}">
                  <a16:creationId xmlns:a16="http://schemas.microsoft.com/office/drawing/2014/main" id="{723546EB-54BE-154B-B7C8-57BD1CAE03BF}"/>
                </a:ext>
              </a:extLst>
            </p:cNvPr>
            <p:cNvSpPr/>
            <p:nvPr/>
          </p:nvSpPr>
          <p:spPr>
            <a:xfrm>
              <a:off x="3416897" y="1903583"/>
              <a:ext cx="4698705" cy="1907115"/>
            </a:xfrm>
            <a:prstGeom prst="ellipse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Ellipse 4">
              <a:extLst>
                <a:ext uri="{FF2B5EF4-FFF2-40B4-BE49-F238E27FC236}">
                  <a16:creationId xmlns:a16="http://schemas.microsoft.com/office/drawing/2014/main" id="{6BCA60C1-ADFE-8D43-82FE-49F672873D43}"/>
                </a:ext>
              </a:extLst>
            </p:cNvPr>
            <p:cNvSpPr txBox="1"/>
            <p:nvPr/>
          </p:nvSpPr>
          <p:spPr>
            <a:xfrm>
              <a:off x="4105006" y="2182874"/>
              <a:ext cx="3322487" cy="134853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1750" tIns="31750" rIns="31750" bIns="31750" numCol="1" spcCol="1270" anchor="ctr" anchorCtr="0">
              <a:noAutofit/>
            </a:bodyPr>
            <a:lstStyle/>
            <a:p>
              <a:pPr marL="0" lvl="0" indent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2500" b="1" kern="1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Un système national d’évaluation résilient au service du développement durable</a:t>
              </a:r>
              <a:r>
                <a:rPr lang="fr-FR" sz="2500" b="1" kern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endParaRPr lang="fr-FR" sz="2500" kern="1200" dirty="0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53BC545F-AF9A-2C4A-BE35-4523CAC61AC7}"/>
              </a:ext>
            </a:extLst>
          </p:cNvPr>
          <p:cNvSpPr/>
          <p:nvPr/>
        </p:nvSpPr>
        <p:spPr>
          <a:xfrm>
            <a:off x="1839164" y="18203"/>
            <a:ext cx="9288015" cy="929550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marR="114300" algn="ctr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fr-FR" sz="2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CHARTE GRAPHIQUE </a:t>
            </a:r>
            <a:r>
              <a:rPr lang="fr-FR" sz="26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D’UN UN SYSTÈME NATIONAL D’ÉVALUATION RÉSILIENT AU SERVICE DU DÉVELOPPEMENT DURABLE </a:t>
            </a:r>
          </a:p>
        </p:txBody>
      </p:sp>
      <p:sp>
        <p:nvSpPr>
          <p:cNvPr id="23" name="Flèche vers le haut 22">
            <a:extLst>
              <a:ext uri="{FF2B5EF4-FFF2-40B4-BE49-F238E27FC236}">
                <a16:creationId xmlns:a16="http://schemas.microsoft.com/office/drawing/2014/main" id="{AE6905DB-918E-F84B-A42C-4B25CB562E71}"/>
              </a:ext>
            </a:extLst>
          </p:cNvPr>
          <p:cNvSpPr/>
          <p:nvPr/>
        </p:nvSpPr>
        <p:spPr>
          <a:xfrm rot="16008901">
            <a:off x="3537264" y="3702256"/>
            <a:ext cx="374426" cy="368313"/>
          </a:xfrm>
          <a:prstGeom prst="upArrow">
            <a:avLst/>
          </a:prstGeom>
          <a:solidFill>
            <a:srgbClr val="FF4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Flèche vers le haut 23">
            <a:extLst>
              <a:ext uri="{FF2B5EF4-FFF2-40B4-BE49-F238E27FC236}">
                <a16:creationId xmlns:a16="http://schemas.microsoft.com/office/drawing/2014/main" id="{59394CF3-5A38-D040-8842-716C2BB6BE9C}"/>
              </a:ext>
            </a:extLst>
          </p:cNvPr>
          <p:cNvSpPr/>
          <p:nvPr/>
        </p:nvSpPr>
        <p:spPr>
          <a:xfrm rot="21430242">
            <a:off x="5808732" y="2525801"/>
            <a:ext cx="374426" cy="368313"/>
          </a:xfrm>
          <a:prstGeom prst="up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Flèche vers le haut 24">
            <a:extLst>
              <a:ext uri="{FF2B5EF4-FFF2-40B4-BE49-F238E27FC236}">
                <a16:creationId xmlns:a16="http://schemas.microsoft.com/office/drawing/2014/main" id="{729311DC-82C1-C44E-A44B-59FCC94469D3}"/>
              </a:ext>
            </a:extLst>
          </p:cNvPr>
          <p:cNvSpPr/>
          <p:nvPr/>
        </p:nvSpPr>
        <p:spPr>
          <a:xfrm rot="5400000">
            <a:off x="8408139" y="3661732"/>
            <a:ext cx="374426" cy="368313"/>
          </a:xfrm>
          <a:prstGeom prst="up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Flèche vers le haut 25">
            <a:extLst>
              <a:ext uri="{FF2B5EF4-FFF2-40B4-BE49-F238E27FC236}">
                <a16:creationId xmlns:a16="http://schemas.microsoft.com/office/drawing/2014/main" id="{5CD78D78-4BC5-BF40-9BCE-8B4971C3B44C}"/>
              </a:ext>
            </a:extLst>
          </p:cNvPr>
          <p:cNvSpPr/>
          <p:nvPr/>
        </p:nvSpPr>
        <p:spPr>
          <a:xfrm rot="10800000">
            <a:off x="5931018" y="4529421"/>
            <a:ext cx="374426" cy="368313"/>
          </a:xfrm>
          <a:prstGeom prst="up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5566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1">
            <a:extLst>
              <a:ext uri="{FF2B5EF4-FFF2-40B4-BE49-F238E27FC236}">
                <a16:creationId xmlns:a16="http://schemas.microsoft.com/office/drawing/2014/main" id="{E83514EA-9DD1-154A-9797-5BDA95A883E4}"/>
              </a:ext>
            </a:extLst>
          </p:cNvPr>
          <p:cNvSpPr txBox="1">
            <a:spLocks/>
          </p:cNvSpPr>
          <p:nvPr/>
        </p:nvSpPr>
        <p:spPr>
          <a:xfrm>
            <a:off x="11595861" y="6378996"/>
            <a:ext cx="4737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rgbClr val="00919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A9FDE0F-5818-4399-BAC6-59E6CF841A90}" type="slidenum">
              <a:rPr lang="fr-CA" smtClean="0"/>
              <a:pPr/>
              <a:t>3</a:t>
            </a:fld>
            <a:endParaRPr lang="fr-CA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03D5386-0C0F-2946-8CFE-1F3578AC6DA1}"/>
              </a:ext>
            </a:extLst>
          </p:cNvPr>
          <p:cNvSpPr/>
          <p:nvPr/>
        </p:nvSpPr>
        <p:spPr>
          <a:xfrm>
            <a:off x="467239" y="2107144"/>
            <a:ext cx="4411603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fr-CA" sz="1600" b="1" dirty="0">
                <a:solidFill>
                  <a:schemeClr val="accent6">
                    <a:lumMod val="50000"/>
                  </a:schemeClr>
                </a:solidFill>
              </a:rPr>
              <a:t>Le Ministère du Plan et du Développement (MPD)</a:t>
            </a:r>
            <a:endParaRPr lang="fr-FR" sz="16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A99C13-F5AB-F349-8EDA-1F1EACBC5826}"/>
              </a:ext>
            </a:extLst>
          </p:cNvPr>
          <p:cNvSpPr/>
          <p:nvPr/>
        </p:nvSpPr>
        <p:spPr>
          <a:xfrm>
            <a:off x="472914" y="3006335"/>
            <a:ext cx="1655068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marL="44450" lvl="1" algn="just">
              <a:spcBef>
                <a:spcPts val="0"/>
              </a:spcBef>
              <a:spcAft>
                <a:spcPts val="0"/>
              </a:spcAft>
            </a:pPr>
            <a:r>
              <a:rPr lang="fr-CA" sz="1600" b="1" dirty="0">
                <a:solidFill>
                  <a:schemeClr val="accent6">
                    <a:lumMod val="50000"/>
                  </a:schemeClr>
                </a:solidFill>
              </a:rPr>
              <a:t>2.1 Le Parlement</a:t>
            </a:r>
            <a:endParaRPr lang="fr-FR" sz="1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177756A-57B1-EF44-9A01-600275692FDA}"/>
              </a:ext>
            </a:extLst>
          </p:cNvPr>
          <p:cNvSpPr/>
          <p:nvPr/>
        </p:nvSpPr>
        <p:spPr>
          <a:xfrm>
            <a:off x="472914" y="3426726"/>
            <a:ext cx="3597843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11113" lvl="1" algn="ctr">
              <a:spcBef>
                <a:spcPts val="0"/>
              </a:spcBef>
              <a:spcAft>
                <a:spcPts val="0"/>
              </a:spcAft>
            </a:pPr>
            <a:r>
              <a:rPr lang="fr-CA" sz="1600" b="1" dirty="0">
                <a:solidFill>
                  <a:schemeClr val="accent6">
                    <a:lumMod val="50000"/>
                  </a:schemeClr>
                </a:solidFill>
              </a:rPr>
              <a:t>2.2 L’Inspection Générale de l’État (IGE)</a:t>
            </a:r>
            <a:endParaRPr lang="fr-FR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E2C90BE-36B4-1B41-8E3A-79010967CFB5}"/>
              </a:ext>
            </a:extLst>
          </p:cNvPr>
          <p:cNvSpPr/>
          <p:nvPr/>
        </p:nvSpPr>
        <p:spPr>
          <a:xfrm>
            <a:off x="472914" y="3824443"/>
            <a:ext cx="2625911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fr-CA" sz="1600" b="1" dirty="0">
                <a:solidFill>
                  <a:schemeClr val="accent6">
                    <a:lumMod val="50000"/>
                  </a:schemeClr>
                </a:solidFill>
              </a:rPr>
              <a:t> 2.3 La Cour de Comptes (CC)</a:t>
            </a:r>
            <a:endParaRPr lang="fr-FR" sz="1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B938CDD-149C-FF4E-A7B4-DA6ED42C9043}"/>
              </a:ext>
            </a:extLst>
          </p:cNvPr>
          <p:cNvSpPr/>
          <p:nvPr/>
        </p:nvSpPr>
        <p:spPr>
          <a:xfrm>
            <a:off x="467239" y="4234921"/>
            <a:ext cx="5194771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11113" lvl="1" algn="just">
              <a:spcBef>
                <a:spcPts val="0"/>
              </a:spcBef>
              <a:spcAft>
                <a:spcPts val="0"/>
              </a:spcAft>
            </a:pPr>
            <a:r>
              <a:rPr lang="fr-CA" sz="1600" b="1" dirty="0">
                <a:solidFill>
                  <a:schemeClr val="accent6">
                    <a:lumMod val="50000"/>
                  </a:schemeClr>
                </a:solidFill>
              </a:rPr>
              <a:t>2.4 La Haute Autorité pour la Bonne Gouvernance (HABG)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6B9C876-77EE-7A46-8FF6-74BC5ABDAAA1}"/>
              </a:ext>
            </a:extLst>
          </p:cNvPr>
          <p:cNvSpPr/>
          <p:nvPr/>
        </p:nvSpPr>
        <p:spPr>
          <a:xfrm>
            <a:off x="523899" y="5551512"/>
            <a:ext cx="5835106" cy="61555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11113" lv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600" b="1" dirty="0">
                <a:solidFill>
                  <a:schemeClr val="accent6">
                    <a:lumMod val="50000"/>
                  </a:schemeClr>
                </a:solidFill>
              </a:rPr>
              <a:t>3.2 Direction de la Planification et Direction de la Programmation </a:t>
            </a:r>
          </a:p>
          <a:p>
            <a:pPr marL="11113" lv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600" b="1" dirty="0">
                <a:solidFill>
                  <a:schemeClr val="accent6">
                    <a:lumMod val="50000"/>
                  </a:schemeClr>
                </a:solidFill>
              </a:rPr>
              <a:t>des Investissements Publics du MP</a:t>
            </a:r>
            <a:r>
              <a:rPr lang="fr-CA" b="1" dirty="0">
                <a:solidFill>
                  <a:schemeClr val="accent6">
                    <a:lumMod val="50000"/>
                  </a:schemeClr>
                </a:solidFill>
              </a:rPr>
              <a:t>D</a:t>
            </a:r>
          </a:p>
        </p:txBody>
      </p:sp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75974544-7C9B-6C47-A854-838C6B7241B0}"/>
              </a:ext>
            </a:extLst>
          </p:cNvPr>
          <p:cNvSpPr txBox="1">
            <a:spLocks/>
          </p:cNvSpPr>
          <p:nvPr/>
        </p:nvSpPr>
        <p:spPr>
          <a:xfrm>
            <a:off x="6202213" y="2984221"/>
            <a:ext cx="5482694" cy="42449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kern="1200" cap="small" baseline="0">
                <a:solidFill>
                  <a:schemeClr val="accent5"/>
                </a:solidFill>
                <a:latin typeface="BRHendrix-Regular" panose="01000000000000000000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sz="2000" b="1" dirty="0">
                <a:solidFill>
                  <a:srgbClr val="1E90FF"/>
                </a:solidFill>
              </a:rPr>
              <a:t>5- Structures au niveau déconcentré et décentralisé</a:t>
            </a:r>
            <a:endParaRPr lang="fr-FR" sz="2000" dirty="0">
              <a:solidFill>
                <a:srgbClr val="1E90FF"/>
              </a:solidFill>
            </a:endParaRPr>
          </a:p>
          <a:p>
            <a:endParaRPr lang="fr-FR" sz="4400" dirty="0">
              <a:solidFill>
                <a:srgbClr val="1E90FF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BDCF780-74B2-C241-8C98-44B35AB3DE5C}"/>
              </a:ext>
            </a:extLst>
          </p:cNvPr>
          <p:cNvSpPr/>
          <p:nvPr/>
        </p:nvSpPr>
        <p:spPr>
          <a:xfrm>
            <a:off x="6660135" y="3481515"/>
            <a:ext cx="3541853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90488" lvl="2" algn="ctr">
              <a:lnSpc>
                <a:spcPct val="100000"/>
              </a:lnSpc>
              <a:spcBef>
                <a:spcPts val="0"/>
              </a:spcBef>
            </a:pPr>
            <a:r>
              <a:rPr lang="fr-CA" sz="1600" b="1" i="1" dirty="0">
                <a:solidFill>
                  <a:schemeClr val="accent6">
                    <a:lumMod val="50000"/>
                  </a:schemeClr>
                </a:solidFill>
              </a:rPr>
              <a:t>5.1 Structures au niveau déconcentré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0BD44AA-31B0-E140-93BA-7F97B3A65147}"/>
              </a:ext>
            </a:extLst>
          </p:cNvPr>
          <p:cNvSpPr/>
          <p:nvPr/>
        </p:nvSpPr>
        <p:spPr>
          <a:xfrm>
            <a:off x="6660135" y="3887255"/>
            <a:ext cx="3035446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marL="182563" lvl="2" algn="ctr">
              <a:lnSpc>
                <a:spcPct val="100000"/>
              </a:lnSpc>
              <a:spcBef>
                <a:spcPts val="0"/>
              </a:spcBef>
            </a:pPr>
            <a:r>
              <a:rPr lang="fr-CA" sz="1600" b="1" i="1" dirty="0">
                <a:solidFill>
                  <a:schemeClr val="accent6">
                    <a:lumMod val="50000"/>
                  </a:schemeClr>
                </a:solidFill>
              </a:rPr>
              <a:t>5.2 Les collectivités territoriales</a:t>
            </a:r>
          </a:p>
        </p:txBody>
      </p:sp>
      <p:sp>
        <p:nvSpPr>
          <p:cNvPr id="15" name="Espace réservé du texte 2">
            <a:extLst>
              <a:ext uri="{FF2B5EF4-FFF2-40B4-BE49-F238E27FC236}">
                <a16:creationId xmlns:a16="http://schemas.microsoft.com/office/drawing/2014/main" id="{0248CA12-4CAB-7B49-83A1-F780F31A22CF}"/>
              </a:ext>
            </a:extLst>
          </p:cNvPr>
          <p:cNvSpPr txBox="1">
            <a:spLocks/>
          </p:cNvSpPr>
          <p:nvPr/>
        </p:nvSpPr>
        <p:spPr>
          <a:xfrm>
            <a:off x="6469348" y="4439979"/>
            <a:ext cx="4423520" cy="44856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kern="1200" cap="small" baseline="0">
                <a:solidFill>
                  <a:schemeClr val="accent5"/>
                </a:solidFill>
                <a:latin typeface="BRHendrix-Regular" panose="01000000000000000000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sz="2000" b="1" dirty="0">
                <a:solidFill>
                  <a:srgbClr val="1E90FF"/>
                </a:solidFill>
              </a:rPr>
              <a:t>6. Autres Parties prenantes non étatiques</a:t>
            </a:r>
            <a:endParaRPr lang="fr-FR" dirty="0">
              <a:solidFill>
                <a:srgbClr val="1E90FF"/>
              </a:solidFill>
            </a:endParaRPr>
          </a:p>
          <a:p>
            <a:endParaRPr lang="fr-FR" sz="2000" dirty="0">
              <a:solidFill>
                <a:srgbClr val="1E90FF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66CC9EA-EB02-B540-8E4F-4A7E42BCE21D}"/>
              </a:ext>
            </a:extLst>
          </p:cNvPr>
          <p:cNvSpPr/>
          <p:nvPr/>
        </p:nvSpPr>
        <p:spPr>
          <a:xfrm>
            <a:off x="6867041" y="4944942"/>
            <a:ext cx="3840632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44450" lvl="2" algn="ctr">
              <a:lnSpc>
                <a:spcPct val="100000"/>
              </a:lnSpc>
              <a:spcBef>
                <a:spcPts val="0"/>
              </a:spcBef>
            </a:pPr>
            <a:r>
              <a:rPr lang="fr-CA" sz="1600" b="1" i="1" dirty="0">
                <a:solidFill>
                  <a:schemeClr val="accent6">
                    <a:lumMod val="50000"/>
                  </a:schemeClr>
                </a:solidFill>
              </a:rPr>
              <a:t>6.1 Organisations de la société civile (OSC)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77854BB-2EC3-7443-A41B-F3185F68DDBE}"/>
              </a:ext>
            </a:extLst>
          </p:cNvPr>
          <p:cNvSpPr/>
          <p:nvPr/>
        </p:nvSpPr>
        <p:spPr>
          <a:xfrm>
            <a:off x="6867041" y="5359085"/>
            <a:ext cx="1613069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marL="11113" lvl="2" algn="ctr">
              <a:lnSpc>
                <a:spcPct val="100000"/>
              </a:lnSpc>
              <a:spcBef>
                <a:spcPts val="0"/>
              </a:spcBef>
            </a:pPr>
            <a:r>
              <a:rPr lang="fr-CA" sz="1600" b="1" i="1" dirty="0">
                <a:solidFill>
                  <a:schemeClr val="accent6">
                    <a:lumMod val="50000"/>
                  </a:schemeClr>
                </a:solidFill>
              </a:rPr>
              <a:t>6.2 Secteur privé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B655DB4-D42E-6C4A-B48B-B47C90E5C67F}"/>
              </a:ext>
            </a:extLst>
          </p:cNvPr>
          <p:cNvSpPr/>
          <p:nvPr/>
        </p:nvSpPr>
        <p:spPr>
          <a:xfrm>
            <a:off x="6867041" y="5750529"/>
            <a:ext cx="4034073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11113" lvl="2" algn="ctr">
              <a:lnSpc>
                <a:spcPct val="100000"/>
              </a:lnSpc>
              <a:spcBef>
                <a:spcPts val="0"/>
              </a:spcBef>
            </a:pPr>
            <a:r>
              <a:rPr lang="fr-CA" sz="1600" b="1" i="1" dirty="0">
                <a:solidFill>
                  <a:schemeClr val="accent6">
                    <a:lumMod val="50000"/>
                  </a:schemeClr>
                </a:solidFill>
              </a:rPr>
              <a:t>6.3 Les universités et les centres de formation</a:t>
            </a:r>
            <a:r>
              <a:rPr lang="fr-CA" sz="16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883EDDA-5204-5A43-B76A-45E20E02AAAD}"/>
              </a:ext>
            </a:extLst>
          </p:cNvPr>
          <p:cNvSpPr/>
          <p:nvPr/>
        </p:nvSpPr>
        <p:spPr>
          <a:xfrm>
            <a:off x="6867041" y="6161878"/>
            <a:ext cx="4034073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11113" lvl="2" algn="ctr">
              <a:lnSpc>
                <a:spcPct val="100000"/>
              </a:lnSpc>
              <a:spcBef>
                <a:spcPts val="0"/>
              </a:spcBef>
            </a:pPr>
            <a:r>
              <a:rPr lang="fr-CA" sz="1600" b="1" i="1" dirty="0">
                <a:solidFill>
                  <a:schemeClr val="accent6">
                    <a:lumMod val="50000"/>
                  </a:schemeClr>
                </a:solidFill>
              </a:rPr>
              <a:t>6.4 Partenaires techniques et financiers (PTF)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0D960A3-9BFF-C049-A5BF-965EFD502E17}"/>
              </a:ext>
            </a:extLst>
          </p:cNvPr>
          <p:cNvSpPr/>
          <p:nvPr/>
        </p:nvSpPr>
        <p:spPr>
          <a:xfrm>
            <a:off x="395801" y="5090317"/>
            <a:ext cx="4140301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marL="182563" lvl="2" algn="ctr">
              <a:lnSpc>
                <a:spcPct val="100000"/>
              </a:lnSpc>
              <a:spcBef>
                <a:spcPts val="0"/>
              </a:spcBef>
            </a:pPr>
            <a:r>
              <a:rPr lang="fr-CA" sz="1600" b="1" i="1" dirty="0">
                <a:solidFill>
                  <a:schemeClr val="accent6">
                    <a:lumMod val="50000"/>
                  </a:schemeClr>
                </a:solidFill>
              </a:rPr>
              <a:t>31. Institut National de la Statistiques (INS)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1500846-5B5A-5E4A-BD58-0011A26D6EAB}"/>
              </a:ext>
            </a:extLst>
          </p:cNvPr>
          <p:cNvSpPr/>
          <p:nvPr/>
        </p:nvSpPr>
        <p:spPr>
          <a:xfrm>
            <a:off x="173368" y="1582733"/>
            <a:ext cx="3185744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fr-CA" sz="2000" b="1" cap="small" dirty="0">
                <a:solidFill>
                  <a:srgbClr val="1E90FF"/>
                </a:solidFill>
                <a:latin typeface="BRHendrix-Regular" panose="01000000000000000000" charset="0"/>
                <a:ea typeface="Verdana" panose="020B0604030504040204" pitchFamily="34" charset="0"/>
                <a:cs typeface="Arial" panose="020B0604020202020204" pitchFamily="34" charset="0"/>
              </a:rPr>
              <a:t>1- Structure de coordination</a:t>
            </a:r>
            <a:endParaRPr lang="fr-FR" sz="2000" b="1" cap="small" dirty="0">
              <a:solidFill>
                <a:srgbClr val="1E90FF"/>
              </a:solidFill>
              <a:latin typeface="BRHendrix-Regular" panose="01000000000000000000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8" name="Espace réservé du texte 2">
            <a:extLst>
              <a:ext uri="{FF2B5EF4-FFF2-40B4-BE49-F238E27FC236}">
                <a16:creationId xmlns:a16="http://schemas.microsoft.com/office/drawing/2014/main" id="{37EB6464-6217-E643-875B-3D3A5160CB23}"/>
              </a:ext>
            </a:extLst>
          </p:cNvPr>
          <p:cNvSpPr txBox="1">
            <a:spLocks/>
          </p:cNvSpPr>
          <p:nvPr/>
        </p:nvSpPr>
        <p:spPr>
          <a:xfrm>
            <a:off x="173368" y="2619902"/>
            <a:ext cx="4516250" cy="3643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rgbClr val="00919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sz="2000" b="1" dirty="0">
                <a:solidFill>
                  <a:srgbClr val="1E90FF"/>
                </a:solidFill>
              </a:rPr>
              <a:t>2- Structures consultatives et de contrôle</a:t>
            </a:r>
            <a:endParaRPr lang="fr-FR" dirty="0">
              <a:solidFill>
                <a:srgbClr val="1E90FF"/>
              </a:solidFill>
            </a:endParaRPr>
          </a:p>
          <a:p>
            <a:endParaRPr lang="fr-FR" sz="2000" dirty="0">
              <a:solidFill>
                <a:srgbClr val="1E90FF"/>
              </a:solidFill>
            </a:endParaRPr>
          </a:p>
        </p:txBody>
      </p:sp>
      <p:sp>
        <p:nvSpPr>
          <p:cNvPr id="29" name="Espace réservé du texte 2">
            <a:extLst>
              <a:ext uri="{FF2B5EF4-FFF2-40B4-BE49-F238E27FC236}">
                <a16:creationId xmlns:a16="http://schemas.microsoft.com/office/drawing/2014/main" id="{B8921C18-026C-144C-9247-F8C932376F1D}"/>
              </a:ext>
            </a:extLst>
          </p:cNvPr>
          <p:cNvSpPr txBox="1">
            <a:spLocks/>
          </p:cNvSpPr>
          <p:nvPr/>
        </p:nvSpPr>
        <p:spPr>
          <a:xfrm>
            <a:off x="160397" y="4662171"/>
            <a:ext cx="4807111" cy="3775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kern="1200" cap="small" baseline="0">
                <a:solidFill>
                  <a:schemeClr val="accent5"/>
                </a:solidFill>
                <a:latin typeface="BRHendrix-Regular" panose="01000000000000000000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sz="2000" b="1" dirty="0">
                <a:solidFill>
                  <a:srgbClr val="1E90FF"/>
                </a:solidFill>
              </a:rPr>
              <a:t>3- Structures associées au niveau central</a:t>
            </a:r>
            <a:endParaRPr lang="fr-FR" sz="2000" dirty="0">
              <a:solidFill>
                <a:srgbClr val="1E90FF"/>
              </a:solidFill>
            </a:endParaRPr>
          </a:p>
          <a:p>
            <a:endParaRPr lang="fr-FR" sz="4800" dirty="0">
              <a:solidFill>
                <a:srgbClr val="1E90FF"/>
              </a:solidFill>
            </a:endParaRPr>
          </a:p>
        </p:txBody>
      </p:sp>
      <p:sp>
        <p:nvSpPr>
          <p:cNvPr id="30" name="Espace réservé du texte 2">
            <a:extLst>
              <a:ext uri="{FF2B5EF4-FFF2-40B4-BE49-F238E27FC236}">
                <a16:creationId xmlns:a16="http://schemas.microsoft.com/office/drawing/2014/main" id="{3BA002DB-FA26-CB4B-92C5-282344EA3156}"/>
              </a:ext>
            </a:extLst>
          </p:cNvPr>
          <p:cNvSpPr txBox="1">
            <a:spLocks/>
          </p:cNvSpPr>
          <p:nvPr/>
        </p:nvSpPr>
        <p:spPr>
          <a:xfrm>
            <a:off x="5108851" y="1593243"/>
            <a:ext cx="7001635" cy="4154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kern="1200" cap="small" baseline="0">
                <a:solidFill>
                  <a:schemeClr val="accent5"/>
                </a:solidFill>
                <a:latin typeface="BRHendrix-Regular" panose="01000000000000000000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fr-CA" sz="2000" b="1" dirty="0">
                <a:solidFill>
                  <a:srgbClr val="1E90FF"/>
                </a:solidFill>
              </a:rPr>
              <a:t>4- Structures de mise en œuvre de l’évaluation au niveau sectoriel</a:t>
            </a:r>
            <a:endParaRPr lang="fr-FR" dirty="0">
              <a:solidFill>
                <a:srgbClr val="1E90FF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9E4AE32-3D5F-0343-B47A-069DD70E6A16}"/>
              </a:ext>
            </a:extLst>
          </p:cNvPr>
          <p:cNvSpPr/>
          <p:nvPr/>
        </p:nvSpPr>
        <p:spPr>
          <a:xfrm>
            <a:off x="5590572" y="2106748"/>
            <a:ext cx="656310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11113" lv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600" b="1" dirty="0">
                <a:solidFill>
                  <a:schemeClr val="accent6">
                    <a:lumMod val="50000"/>
                  </a:schemeClr>
                </a:solidFill>
              </a:rPr>
              <a:t>Les services en charge de la planification, des statistiques et de l’évaluation</a:t>
            </a:r>
          </a:p>
          <a:p>
            <a:pPr marL="11113" lv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600" b="1" dirty="0">
                <a:solidFill>
                  <a:schemeClr val="accent6">
                    <a:lumMod val="50000"/>
                  </a:schemeClr>
                </a:solidFill>
              </a:rPr>
              <a:t>des ministères et des autres institutions sectorielles centrales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FDFC1F4-6441-2F42-A28D-82447FE1486A}"/>
              </a:ext>
            </a:extLst>
          </p:cNvPr>
          <p:cNvSpPr/>
          <p:nvPr/>
        </p:nvSpPr>
        <p:spPr>
          <a:xfrm>
            <a:off x="1690778" y="122397"/>
            <a:ext cx="10419708" cy="95410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CA" sz="2800" b="1" cap="small" dirty="0">
                <a:solidFill>
                  <a:srgbClr val="0070C0"/>
                </a:solidFill>
                <a:latin typeface="BRHendrix-Regular" panose="01000000000000000000" charset="0"/>
                <a:ea typeface="Verdana" panose="020B0604030504040204" pitchFamily="34" charset="0"/>
                <a:cs typeface="Arial" panose="020B0604020202020204" pitchFamily="34" charset="0"/>
              </a:rPr>
              <a:t>Les six acteurs clés d’un Système national Résilient d’Évaluation au service du développement durable (SNREDD): </a:t>
            </a:r>
            <a:r>
              <a:rPr lang="fr-CA" sz="2200" b="1" cap="small" dirty="0">
                <a:solidFill>
                  <a:srgbClr val="0070C0"/>
                </a:solidFill>
                <a:latin typeface="BRHendrix-Regular" panose="01000000000000000000" charset="0"/>
                <a:ea typeface="Verdana" panose="020B0604030504040204" pitchFamily="34" charset="0"/>
                <a:cs typeface="Arial" panose="020B0604020202020204" pitchFamily="34" charset="0"/>
              </a:rPr>
              <a:t>Exemple de la Côte d’Ivoire</a:t>
            </a:r>
            <a:endParaRPr lang="fr-FR" sz="2200" b="1" cap="small" dirty="0">
              <a:solidFill>
                <a:srgbClr val="0070C0"/>
              </a:solidFill>
              <a:latin typeface="BRHendrix-Regular" panose="01000000000000000000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779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6" grpId="0" animBg="1"/>
      <p:bldP spid="27" grpId="1" animBg="1"/>
      <p:bldP spid="28" grpId="0" animBg="1"/>
      <p:bldP spid="29" grpId="0" animBg="1"/>
      <p:bldP spid="30" grpId="0" animBg="1"/>
      <p:bldP spid="3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07798F2-D701-7F47-81A1-F28F5F82A389}"/>
              </a:ext>
            </a:extLst>
          </p:cNvPr>
          <p:cNvSpPr/>
          <p:nvPr/>
        </p:nvSpPr>
        <p:spPr>
          <a:xfrm>
            <a:off x="3266105" y="122516"/>
            <a:ext cx="6581289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fr-CA" sz="2400" b="1" cap="small" dirty="0">
                <a:solidFill>
                  <a:srgbClr val="1E90FF"/>
                </a:solidFill>
                <a:latin typeface="BRHendrix-Regular" panose="01000000000000000000" charset="0"/>
                <a:ea typeface="Verdana" panose="020B0604030504040204" pitchFamily="34" charset="0"/>
                <a:cs typeface="Arial" panose="020B0604020202020204" pitchFamily="34" charset="0"/>
              </a:rPr>
              <a:t>Structure de coordination- Consultation- contrôle</a:t>
            </a:r>
            <a:endParaRPr lang="fr-FR" sz="2400" b="1" cap="small" dirty="0">
              <a:solidFill>
                <a:srgbClr val="1E90FF"/>
              </a:solidFill>
              <a:latin typeface="BRHendrix-Regular" panose="01000000000000000000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3284E7C-F9DA-744C-A4F9-FDC012A200EB}"/>
              </a:ext>
            </a:extLst>
          </p:cNvPr>
          <p:cNvSpPr/>
          <p:nvPr/>
        </p:nvSpPr>
        <p:spPr>
          <a:xfrm>
            <a:off x="1802124" y="725581"/>
            <a:ext cx="9985107" cy="1077218"/>
          </a:xfrm>
          <a:prstGeom prst="rect">
            <a:avLst/>
          </a:prstGeom>
          <a:ln w="28575">
            <a:solidFill>
              <a:srgbClr val="009193"/>
            </a:solidFill>
          </a:ln>
        </p:spPr>
        <p:txBody>
          <a:bodyPr wrap="square">
            <a:spAutoFit/>
          </a:bodyPr>
          <a:lstStyle/>
          <a:p>
            <a:pPr marL="55562" lvl="0">
              <a:spcBef>
                <a:spcPts val="0"/>
              </a:spcBef>
            </a:pPr>
            <a:r>
              <a:rPr lang="fr-CA" sz="2400" b="1" dirty="0">
                <a:solidFill>
                  <a:srgbClr val="0070C0"/>
                </a:solidFill>
              </a:rPr>
              <a:t>MPD: </a:t>
            </a:r>
            <a:r>
              <a:rPr lang="fr-CA" sz="2000" u="sng" dirty="0"/>
              <a:t>Promeut la pratique évaluative</a:t>
            </a:r>
            <a:r>
              <a:rPr lang="fr-CA" sz="2000" dirty="0"/>
              <a:t> et le respect des normes évaluatives; </a:t>
            </a:r>
            <a:r>
              <a:rPr lang="fr-CA" sz="2000" u="sng" dirty="0"/>
              <a:t>pilote</a:t>
            </a:r>
            <a:r>
              <a:rPr lang="fr-CA" sz="2000" dirty="0"/>
              <a:t>, </a:t>
            </a:r>
            <a:r>
              <a:rPr lang="fr-CA" sz="2000" u="sng" dirty="0"/>
              <a:t>défini les priorités </a:t>
            </a:r>
            <a:r>
              <a:rPr lang="fr-CA" sz="2000" dirty="0"/>
              <a:t>en matière d’évaluation d’impacts des politiques ou programmes et </a:t>
            </a:r>
            <a:r>
              <a:rPr lang="fr-CA" sz="2000" u="sng" dirty="0"/>
              <a:t>émet des avis sur la méthodologie </a:t>
            </a:r>
            <a:r>
              <a:rPr lang="fr-CA" sz="2000" dirty="0"/>
              <a:t>et les résultats des évaluations</a:t>
            </a:r>
            <a:endParaRPr lang="fr-FR" sz="20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C52DBDE-CFA6-3748-A56B-B1157C8C0D48}"/>
              </a:ext>
            </a:extLst>
          </p:cNvPr>
          <p:cNvSpPr/>
          <p:nvPr/>
        </p:nvSpPr>
        <p:spPr>
          <a:xfrm>
            <a:off x="429777" y="1987394"/>
            <a:ext cx="11461033" cy="1384995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fr-CA" sz="2400" b="1" dirty="0">
                <a:solidFill>
                  <a:srgbClr val="0070C0"/>
                </a:solidFill>
              </a:rPr>
              <a:t>PARLEMENT: </a:t>
            </a:r>
            <a:r>
              <a:rPr lang="fr-CA" sz="2000" dirty="0"/>
              <a:t>par l’intermédiaire des Commissions en charge de l’évaluation </a:t>
            </a:r>
            <a:r>
              <a:rPr lang="fr-CA" sz="2000" u="sng" dirty="0"/>
              <a:t>Décide des évaluations à mener</a:t>
            </a:r>
            <a:r>
              <a:rPr lang="fr-CA" sz="2000" dirty="0"/>
              <a:t> en fonction des informations transmisses par le MPD; </a:t>
            </a:r>
            <a:r>
              <a:rPr lang="fr-CA" sz="2000" u="sng" dirty="0"/>
              <a:t>conduit les missions conjointes</a:t>
            </a:r>
            <a:r>
              <a:rPr lang="fr-CA" sz="2000" dirty="0"/>
              <a:t> en matière d’évaluation; </a:t>
            </a:r>
            <a:r>
              <a:rPr lang="fr-CA" sz="2000" u="sng" dirty="0"/>
              <a:t>élabore</a:t>
            </a:r>
            <a:r>
              <a:rPr lang="fr-CA" sz="2000" dirty="0"/>
              <a:t> les rapports publics d’évaluations et émets, le cas échéant, des recommandations au Gouvernement à l’effet de mieux orienter les interventions publiques. </a:t>
            </a:r>
            <a:endParaRPr lang="fr-FR" sz="20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FE4C635-9337-2C48-AC04-D452B542EC3F}"/>
              </a:ext>
            </a:extLst>
          </p:cNvPr>
          <p:cNvSpPr/>
          <p:nvPr/>
        </p:nvSpPr>
        <p:spPr>
          <a:xfrm>
            <a:off x="128588" y="3540782"/>
            <a:ext cx="12063412" cy="1077218"/>
          </a:xfrm>
          <a:prstGeom prst="rect">
            <a:avLst/>
          </a:prstGeom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fr-CA" sz="2400" b="1" dirty="0">
                <a:solidFill>
                  <a:srgbClr val="0070C0"/>
                </a:solidFill>
              </a:rPr>
              <a:t>IGE: </a:t>
            </a:r>
            <a:r>
              <a:rPr lang="fr-CA" sz="2000" u="sng" dirty="0"/>
              <a:t>Planifie et conduit les missions d'évaluation de performance</a:t>
            </a:r>
            <a:r>
              <a:rPr lang="fr-CA" sz="2000" dirty="0"/>
              <a:t> ou d’impact des polit pub. dans les administrations et entreprises publiques; </a:t>
            </a:r>
            <a:r>
              <a:rPr lang="fr-CA" sz="2000" u="sng" dirty="0"/>
              <a:t>Apprécie la qualité et la sincérité</a:t>
            </a:r>
            <a:r>
              <a:rPr lang="fr-CA" sz="2000" dirty="0"/>
              <a:t> des rapports de synthèse des </a:t>
            </a:r>
            <a:r>
              <a:rPr lang="fr-CA" sz="2000" dirty="0" err="1"/>
              <a:t>évaluat</a:t>
            </a:r>
            <a:r>
              <a:rPr lang="fr-CA" sz="2000" dirty="0"/>
              <a:t>° internes des Ministère sectoriels;</a:t>
            </a:r>
            <a:r>
              <a:rPr lang="fr-FR" sz="2000" dirty="0"/>
              <a:t> </a:t>
            </a:r>
            <a:r>
              <a:rPr lang="fr-CA" sz="2000" dirty="0"/>
              <a:t>Transmet le rapport de synthèse des évaluations internes à la Cour des comptes.</a:t>
            </a:r>
            <a:endParaRPr lang="fr-FR" sz="20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B1DF7F0-3C9E-354B-8E62-0A6F3FDCD8FA}"/>
              </a:ext>
            </a:extLst>
          </p:cNvPr>
          <p:cNvSpPr/>
          <p:nvPr/>
        </p:nvSpPr>
        <p:spPr>
          <a:xfrm>
            <a:off x="429777" y="4785248"/>
            <a:ext cx="11357454" cy="1384995"/>
          </a:xfrm>
          <a:prstGeom prst="rect">
            <a:avLst/>
          </a:prstGeom>
          <a:ln w="28575">
            <a:solidFill>
              <a:srgbClr val="005493"/>
            </a:solidFill>
          </a:ln>
        </p:spPr>
        <p:txBody>
          <a:bodyPr wrap="square">
            <a:spAutoFit/>
          </a:bodyPr>
          <a:lstStyle/>
          <a:p>
            <a:r>
              <a:rPr lang="fr-CA" sz="2400" b="1" dirty="0">
                <a:solidFill>
                  <a:srgbClr val="0070C0"/>
                </a:solidFill>
              </a:rPr>
              <a:t>COUR DE COMPTE</a:t>
            </a:r>
            <a:r>
              <a:rPr lang="fr-CA" sz="2000" dirty="0">
                <a:solidFill>
                  <a:srgbClr val="0070C0"/>
                </a:solidFill>
              </a:rPr>
              <a:t> </a:t>
            </a:r>
            <a:r>
              <a:rPr lang="fr-CA" sz="2000" dirty="0"/>
              <a:t>:</a:t>
            </a:r>
            <a:r>
              <a:rPr lang="fr-FR" sz="2000" dirty="0"/>
              <a:t> </a:t>
            </a:r>
            <a:r>
              <a:rPr lang="fr-CA" sz="2000" u="sng" dirty="0"/>
              <a:t>Reçoit et traite le rapport de synthèse</a:t>
            </a:r>
            <a:r>
              <a:rPr lang="fr-CA" sz="2000" dirty="0"/>
              <a:t> et les observations des évaluations menées par l’IGE;</a:t>
            </a:r>
            <a:r>
              <a:rPr lang="fr-FR" sz="2000" dirty="0"/>
              <a:t> </a:t>
            </a:r>
            <a:r>
              <a:rPr lang="fr-CA" sz="2000" u="sng" dirty="0"/>
              <a:t>Assiste le Parlement dans la conduite de l’évaluation</a:t>
            </a:r>
            <a:r>
              <a:rPr lang="fr-CA" sz="2000" dirty="0"/>
              <a:t> des politiques publiques;</a:t>
            </a:r>
            <a:r>
              <a:rPr lang="fr-FR" sz="2000" dirty="0"/>
              <a:t> </a:t>
            </a:r>
            <a:r>
              <a:rPr lang="fr-CA" sz="2000" u="sng" dirty="0"/>
              <a:t>Formule des recommandations</a:t>
            </a:r>
            <a:r>
              <a:rPr lang="fr-CA" sz="2000" dirty="0"/>
              <a:t> à l’endroit du Gouvernement afin de mieux orienter les polit pub;</a:t>
            </a:r>
            <a:r>
              <a:rPr lang="fr-FR" sz="2000" dirty="0"/>
              <a:t> </a:t>
            </a:r>
            <a:r>
              <a:rPr lang="fr-CA" sz="2000" u="sng" dirty="0"/>
              <a:t>Présente au Président de la République et au Parlement les rapports</a:t>
            </a:r>
            <a:r>
              <a:rPr lang="fr-CA" sz="2000" dirty="0"/>
              <a:t> de ses missions d’évaluation.</a:t>
            </a:r>
            <a:endParaRPr lang="fr-FR" sz="20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1238DD6-CC70-3747-9BF7-618F530A120B}"/>
              </a:ext>
            </a:extLst>
          </p:cNvPr>
          <p:cNvSpPr/>
          <p:nvPr/>
        </p:nvSpPr>
        <p:spPr>
          <a:xfrm>
            <a:off x="271463" y="6355983"/>
            <a:ext cx="11344275" cy="400110"/>
          </a:xfrm>
          <a:prstGeom prst="rect">
            <a:avLst/>
          </a:prstGeom>
          <a:ln w="28575">
            <a:solidFill>
              <a:srgbClr val="FF40FF"/>
            </a:solidFill>
          </a:ln>
        </p:spPr>
        <p:txBody>
          <a:bodyPr wrap="square">
            <a:spAutoFit/>
          </a:bodyPr>
          <a:lstStyle/>
          <a:p>
            <a:r>
              <a:rPr lang="fr-CA" sz="2000" b="1" dirty="0">
                <a:solidFill>
                  <a:srgbClr val="0070C0"/>
                </a:solidFill>
              </a:rPr>
              <a:t>HABG: </a:t>
            </a:r>
            <a:r>
              <a:rPr lang="fr-CA" sz="2000" dirty="0"/>
              <a:t>Intervient partout où les missions d’évaluations identifient ou soupçonnent des actes de corruption, 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2904636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5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2">
            <a:extLst>
              <a:ext uri="{FF2B5EF4-FFF2-40B4-BE49-F238E27FC236}">
                <a16:creationId xmlns:a16="http://schemas.microsoft.com/office/drawing/2014/main" id="{968B24B3-6207-7543-8CB1-EF0F74DB6C3A}"/>
              </a:ext>
            </a:extLst>
          </p:cNvPr>
          <p:cNvSpPr txBox="1">
            <a:spLocks/>
          </p:cNvSpPr>
          <p:nvPr/>
        </p:nvSpPr>
        <p:spPr>
          <a:xfrm>
            <a:off x="1896542" y="222298"/>
            <a:ext cx="10161479" cy="41597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kern="1200" cap="small" baseline="0">
                <a:solidFill>
                  <a:schemeClr val="accent5"/>
                </a:solidFill>
                <a:latin typeface="BRHendrix-Regular" panose="01000000000000000000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sz="2800" b="1" dirty="0">
                <a:solidFill>
                  <a:srgbClr val="1E90FF"/>
                </a:solidFill>
              </a:rPr>
              <a:t>Structures associées au niveau central, décentralisé et déconcentré </a:t>
            </a:r>
            <a:endParaRPr lang="fr-FR" sz="6000" dirty="0">
              <a:solidFill>
                <a:srgbClr val="1E90FF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9CAF3BB-2127-6A42-BEFF-15766EAC1C83}"/>
              </a:ext>
            </a:extLst>
          </p:cNvPr>
          <p:cNvSpPr/>
          <p:nvPr/>
        </p:nvSpPr>
        <p:spPr>
          <a:xfrm>
            <a:off x="1896541" y="909910"/>
            <a:ext cx="10161480" cy="1785104"/>
          </a:xfrm>
          <a:prstGeom prst="rect">
            <a:avLst/>
          </a:prstGeom>
          <a:ln w="28575">
            <a:solidFill>
              <a:srgbClr val="005493"/>
            </a:solidFill>
          </a:ln>
        </p:spPr>
        <p:txBody>
          <a:bodyPr wrap="square">
            <a:spAutoFit/>
          </a:bodyPr>
          <a:lstStyle/>
          <a:p>
            <a:r>
              <a:rPr lang="fr-CA" sz="2000" b="1" dirty="0">
                <a:solidFill>
                  <a:srgbClr val="0070C0"/>
                </a:solidFill>
              </a:rPr>
              <a:t>INS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CA" sz="2000" dirty="0"/>
              <a:t>Met en place un système statistique permettant l’observation systématique et régulière des divers aspects de l’évolution des faits économiques, financiers, sociaux et démographiques;</a:t>
            </a:r>
            <a:endParaRPr lang="fr-FR" sz="2000" dirty="0"/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CA" sz="2000" dirty="0"/>
              <a:t>Transmet aux institutions toute information produite par leurs services et utile à l’élaboration du rapport de l’évaluation des politiques publiques de développement.</a:t>
            </a:r>
            <a:endParaRPr lang="fr-FR" sz="20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48F90C1-6B9D-6D4B-8692-7DD1F2263BF8}"/>
              </a:ext>
            </a:extLst>
          </p:cNvPr>
          <p:cNvSpPr/>
          <p:nvPr/>
        </p:nvSpPr>
        <p:spPr>
          <a:xfrm>
            <a:off x="640792" y="2966653"/>
            <a:ext cx="10071699" cy="1374735"/>
          </a:xfrm>
          <a:prstGeom prst="rect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fr-CA" sz="2000" b="1" dirty="0">
                <a:solidFill>
                  <a:srgbClr val="0070C0"/>
                </a:solidFill>
              </a:rPr>
              <a:t>SPSE </a:t>
            </a:r>
          </a:p>
          <a:p>
            <a:pPr marL="296863" lvl="0" indent="-285750" algn="just"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fr-CA" sz="2000" dirty="0"/>
              <a:t>Préparer les termes de référence des évaluations et Passe la commande d’évaluation,</a:t>
            </a:r>
          </a:p>
          <a:p>
            <a:pPr marL="296863" indent="-285750" algn="just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fr-CA" sz="2000" dirty="0"/>
              <a:t>Rend compte du résultat des évaluations et formule les recommandations pour l’amélioration de la politique.</a:t>
            </a:r>
            <a:endParaRPr lang="fr-FR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EF4C7DC-BDC2-CF46-BFE1-AC991C7691B0}"/>
              </a:ext>
            </a:extLst>
          </p:cNvPr>
          <p:cNvSpPr/>
          <p:nvPr/>
        </p:nvSpPr>
        <p:spPr>
          <a:xfrm>
            <a:off x="1273839" y="4939433"/>
            <a:ext cx="10401361" cy="1477328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157163" lvl="0" algn="just">
              <a:spcAft>
                <a:spcPts val="600"/>
              </a:spcAft>
            </a:pPr>
            <a:r>
              <a:rPr lang="fr-CA" sz="2000" b="1" dirty="0">
                <a:solidFill>
                  <a:srgbClr val="0070C0"/>
                </a:solidFill>
              </a:rPr>
              <a:t>STRUCTURES DÉCONCENTRÉES ET DECENTRALISÉES</a:t>
            </a:r>
            <a:endParaRPr lang="fr-CA" sz="2000" dirty="0"/>
          </a:p>
          <a:p>
            <a:pPr marL="493713" lvl="0" indent="-3365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sz="2000" dirty="0"/>
              <a:t>Participe à la mobilisation des acteurs locaux et Coordonne leur participation aux évaluations, </a:t>
            </a:r>
            <a:endParaRPr lang="fr-FR" sz="2000" dirty="0"/>
          </a:p>
          <a:p>
            <a:pPr marL="493713" lvl="0" indent="-3365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sz="2000" dirty="0"/>
              <a:t>Sert, de passerelles pour les SPSE départementaux, les chargées d’évaluation et les acteurs du développement local.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1491617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2">
            <a:extLst>
              <a:ext uri="{FF2B5EF4-FFF2-40B4-BE49-F238E27FC236}">
                <a16:creationId xmlns:a16="http://schemas.microsoft.com/office/drawing/2014/main" id="{D29B2CFF-C193-BE4F-8F36-DA4CF30A95FA}"/>
              </a:ext>
            </a:extLst>
          </p:cNvPr>
          <p:cNvSpPr txBox="1">
            <a:spLocks/>
          </p:cNvSpPr>
          <p:nvPr/>
        </p:nvSpPr>
        <p:spPr>
          <a:xfrm>
            <a:off x="3438668" y="212593"/>
            <a:ext cx="5946871" cy="44856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kern="1200" cap="small" baseline="0">
                <a:solidFill>
                  <a:schemeClr val="accent5"/>
                </a:solidFill>
                <a:latin typeface="BRHendrix-Regular" panose="01000000000000000000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sz="2800" b="1" dirty="0">
                <a:solidFill>
                  <a:srgbClr val="1E90FF"/>
                </a:solidFill>
              </a:rPr>
              <a:t>Autres Parties prenantes non étatiques</a:t>
            </a:r>
            <a:endParaRPr lang="fr-FR" sz="2000" dirty="0">
              <a:solidFill>
                <a:srgbClr val="1E90FF"/>
              </a:solidFill>
            </a:endParaRPr>
          </a:p>
          <a:p>
            <a:endParaRPr lang="fr-FR" sz="2800" dirty="0">
              <a:solidFill>
                <a:srgbClr val="1E90FF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43D9CDC-8F8D-5345-9CE3-65E60B972D82}"/>
              </a:ext>
            </a:extLst>
          </p:cNvPr>
          <p:cNvSpPr/>
          <p:nvPr/>
        </p:nvSpPr>
        <p:spPr>
          <a:xfrm>
            <a:off x="1804091" y="800275"/>
            <a:ext cx="9440884" cy="1015663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fr-CA" sz="2000" b="1" dirty="0">
                <a:solidFill>
                  <a:srgbClr val="0070C0"/>
                </a:solidFill>
              </a:rPr>
              <a:t>OSC </a:t>
            </a:r>
          </a:p>
          <a:p>
            <a:pPr algn="just"/>
            <a:r>
              <a:rPr lang="fr-CA" sz="2000" dirty="0"/>
              <a:t>Participent à la promotion de l’évaluation et au contrôle citoyen des politiques, programme à travers des actions et des débats citoyen sur la culture de l’Évaluation.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291ED27-9CF8-2D48-93D1-59E12D41EF4E}"/>
              </a:ext>
            </a:extLst>
          </p:cNvPr>
          <p:cNvSpPr/>
          <p:nvPr/>
        </p:nvSpPr>
        <p:spPr>
          <a:xfrm>
            <a:off x="587609" y="2036257"/>
            <a:ext cx="11333898" cy="1323439"/>
          </a:xfrm>
          <a:prstGeom prst="rect">
            <a:avLst/>
          </a:prstGeom>
          <a:ln w="28575">
            <a:solidFill>
              <a:srgbClr val="005493"/>
            </a:solidFill>
          </a:ln>
        </p:spPr>
        <p:txBody>
          <a:bodyPr wrap="square">
            <a:spAutoFit/>
          </a:bodyPr>
          <a:lstStyle/>
          <a:p>
            <a:pPr lvl="0" algn="just">
              <a:spcBef>
                <a:spcPts val="0"/>
              </a:spcBef>
              <a:spcAft>
                <a:spcPts val="0"/>
              </a:spcAft>
            </a:pPr>
            <a:r>
              <a:rPr lang="fr-CA" sz="2000" b="1" dirty="0">
                <a:solidFill>
                  <a:srgbClr val="0070C0"/>
                </a:solidFill>
              </a:rPr>
              <a:t>SECTEUR PRIVÉ </a:t>
            </a:r>
          </a:p>
          <a:p>
            <a:pPr lvl="0" algn="just">
              <a:spcBef>
                <a:spcPts val="0"/>
              </a:spcBef>
              <a:spcAft>
                <a:spcPts val="0"/>
              </a:spcAft>
            </a:pPr>
            <a:r>
              <a:rPr lang="fr-CA" sz="2000" dirty="0"/>
              <a:t>S’implique dans le déroulement des évaluations et participent à leurs conduites. Ils sont consultés pendant l’évaluation et contribuent à la fiabilité des travaux d’évaluation par leurs connaissances et leur expertise dans les domaines concernés;</a:t>
            </a:r>
            <a:endParaRPr lang="fr-FR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AC4D5C5-3106-364C-9685-B8633F7ABDD6}"/>
              </a:ext>
            </a:extLst>
          </p:cNvPr>
          <p:cNvSpPr/>
          <p:nvPr/>
        </p:nvSpPr>
        <p:spPr>
          <a:xfrm>
            <a:off x="902699" y="3580016"/>
            <a:ext cx="11018808" cy="1477328"/>
          </a:xfrm>
          <a:prstGeom prst="rect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CA" sz="2000" b="1" dirty="0">
                <a:solidFill>
                  <a:srgbClr val="0070C0"/>
                </a:solidFill>
              </a:rPr>
              <a:t>UNIVERSITÉS ET LES CENTRES DE FORMATION </a:t>
            </a:r>
            <a:endParaRPr lang="fr-FR" sz="2000" b="1" dirty="0">
              <a:solidFill>
                <a:srgbClr val="0070C0"/>
              </a:solidFill>
            </a:endParaRPr>
          </a:p>
          <a:p>
            <a:pPr marL="133350" lvl="0" indent="-1333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sz="2000" dirty="0"/>
              <a:t>Développent et administrent des programmes diplômants de formation en évaluation;</a:t>
            </a:r>
            <a:endParaRPr lang="fr-FR" sz="2000" dirty="0"/>
          </a:p>
          <a:p>
            <a:pPr marL="133350" lvl="0" indent="-1333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sz="2000" dirty="0"/>
              <a:t>Conduisent des recherches sur la pratique évaluative et publient des articles scientifiques et des guides </a:t>
            </a:r>
          </a:p>
          <a:p>
            <a:pPr marL="133350" lvl="0" indent="-1333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sz="2000" dirty="0"/>
              <a:t>Initient et favorisent les réflexions sur la professionnalisation du métier d’évaluateur en Côte d’Ivoire</a:t>
            </a:r>
            <a:endParaRPr lang="fr-FR" sz="20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91E00D-EDCA-9E4F-ABDD-E6C67F5B25FF}"/>
              </a:ext>
            </a:extLst>
          </p:cNvPr>
          <p:cNvSpPr/>
          <p:nvPr/>
        </p:nvSpPr>
        <p:spPr>
          <a:xfrm>
            <a:off x="1845152" y="5348200"/>
            <a:ext cx="9358762" cy="1400383"/>
          </a:xfrm>
          <a:prstGeom prst="rect">
            <a:avLst/>
          </a:prstGeom>
          <a:ln w="28575">
            <a:solidFill>
              <a:srgbClr val="941651"/>
            </a:solidFill>
          </a:ln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fr-CA" sz="2000" b="1" dirty="0" err="1">
                <a:solidFill>
                  <a:srgbClr val="0070C0"/>
                </a:solidFill>
              </a:rPr>
              <a:t>PTFs</a:t>
            </a:r>
            <a:r>
              <a:rPr lang="fr-CA" sz="2000" b="1" dirty="0">
                <a:solidFill>
                  <a:srgbClr val="0070C0"/>
                </a:solidFill>
              </a:rPr>
              <a:t> :</a:t>
            </a:r>
          </a:p>
          <a:p>
            <a:pPr marL="177800" indent="-1778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CA" sz="2000" dirty="0"/>
              <a:t>Contribuent à l’amélioration de la qualité des évaluations;</a:t>
            </a:r>
            <a:endParaRPr lang="fr-FR" sz="2000" dirty="0"/>
          </a:p>
          <a:p>
            <a:pPr marL="177800" lvl="0" indent="-177800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sz="2000" dirty="0"/>
              <a:t>Participent au Comité de Pilotage d’évaluation des projets de </a:t>
            </a:r>
            <a:r>
              <a:rPr lang="fr-CA" sz="2000" dirty="0" err="1"/>
              <a:t>developpment</a:t>
            </a:r>
            <a:r>
              <a:rPr lang="fr-CA" sz="2000" dirty="0"/>
              <a:t>;</a:t>
            </a:r>
            <a:endParaRPr lang="fr-FR" sz="2000" dirty="0"/>
          </a:p>
          <a:p>
            <a:pPr marL="177800" lvl="0" indent="-177800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sz="2000" dirty="0"/>
              <a:t>Aide à la dissémination des résultats au sein du groupe des PTF;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607996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0F34ABB8-8303-D74E-A704-B8CFA1C561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7298" y="736409"/>
            <a:ext cx="7183752" cy="593871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5F701706-69C5-D64B-995F-D0CCB84DC576}"/>
              </a:ext>
            </a:extLst>
          </p:cNvPr>
          <p:cNvSpPr txBox="1">
            <a:spLocks/>
          </p:cNvSpPr>
          <p:nvPr/>
        </p:nvSpPr>
        <p:spPr>
          <a:xfrm>
            <a:off x="9381507" y="4126061"/>
            <a:ext cx="2517569" cy="12386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accent1"/>
                </a:solidFill>
                <a:latin typeface="Tw Cen MT" panose="020B0602020104020603" pitchFamily="34" charset="0"/>
              </a:rPr>
              <a:t>MERCI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6FC8B15-9B80-E249-80A6-D252185C795F}"/>
              </a:ext>
            </a:extLst>
          </p:cNvPr>
          <p:cNvSpPr txBox="1">
            <a:spLocks/>
          </p:cNvSpPr>
          <p:nvPr/>
        </p:nvSpPr>
        <p:spPr>
          <a:xfrm>
            <a:off x="2288860" y="62795"/>
            <a:ext cx="4810743" cy="60217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chemeClr val="accent1"/>
                </a:solidFill>
                <a:latin typeface="Tw Cen MT" panose="020B0602020104020603" pitchFamily="34" charset="0"/>
              </a:rPr>
              <a:t>MESSAGE CLÉ</a:t>
            </a:r>
          </a:p>
        </p:txBody>
      </p:sp>
    </p:spTree>
    <p:extLst>
      <p:ext uri="{BB962C8B-B14F-4D97-AF65-F5344CB8AC3E}">
        <p14:creationId xmlns:p14="http://schemas.microsoft.com/office/powerpoint/2010/main" val="3726766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C1DA4F4A995BF479E9488C37B756B51" ma:contentTypeVersion="8" ma:contentTypeDescription="Create a new document." ma:contentTypeScope="" ma:versionID="79ce3b18eeea16c8e5bc0f660afbc086">
  <xsd:schema xmlns:xsd="http://www.w3.org/2001/XMLSchema" xmlns:xs="http://www.w3.org/2001/XMLSchema" xmlns:p="http://schemas.microsoft.com/office/2006/metadata/properties" xmlns:ns2="cd5ca57e-aeff-4ea7-957c-ee39e8386d27" xmlns:ns3="9d5e6f84-5843-49cc-89a8-d7ee1a915182" targetNamespace="http://schemas.microsoft.com/office/2006/metadata/properties" ma:root="true" ma:fieldsID="2c09d4a8c476afae1dfa51d3cac8b136" ns2:_="" ns3:_="">
    <xsd:import namespace="cd5ca57e-aeff-4ea7-957c-ee39e8386d27"/>
    <xsd:import namespace="9d5e6f84-5843-49cc-89a8-d7ee1a91518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5ca57e-aeff-4ea7-957c-ee39e8386d2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f8ebb0a5-c57d-4c3a-bec7-8a38252dd05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e6f84-5843-49cc-89a8-d7ee1a915182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56228fd1-6eef-40f4-b049-6e671a314f8d}" ma:internalName="TaxCatchAll" ma:showField="CatchAllData" ma:web="9d5e6f84-5843-49cc-89a8-d7ee1a91518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d5ca57e-aeff-4ea7-957c-ee39e8386d27">
      <Terms xmlns="http://schemas.microsoft.com/office/infopath/2007/PartnerControls"/>
    </lcf76f155ced4ddcb4097134ff3c332f>
    <TaxCatchAll xmlns="9d5e6f84-5843-49cc-89a8-d7ee1a915182" xsi:nil="true"/>
  </documentManagement>
</p:properties>
</file>

<file path=customXml/itemProps1.xml><?xml version="1.0" encoding="utf-8"?>
<ds:datastoreItem xmlns:ds="http://schemas.openxmlformats.org/officeDocument/2006/customXml" ds:itemID="{C0357A13-8E83-49CA-8CF0-A89BFB25879F}"/>
</file>

<file path=customXml/itemProps2.xml><?xml version="1.0" encoding="utf-8"?>
<ds:datastoreItem xmlns:ds="http://schemas.openxmlformats.org/officeDocument/2006/customXml" ds:itemID="{66320B34-3B3D-467F-B50E-DA7CAE26A87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80BB25D-2FF7-4279-A760-140AD81464F0}">
  <ds:schemaRefs>
    <ds:schemaRef ds:uri="http://schemas.microsoft.com/office/2006/documentManagement/types"/>
    <ds:schemaRef ds:uri="http://purl.org/dc/elements/1.1/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schemas.microsoft.com/office/infopath/2007/PartnerControls"/>
    <ds:schemaRef ds:uri="4e3be297-026b-433e-a9e7-2f4cc54e0b8d"/>
    <ds:schemaRef ds:uri="886166a3-992f-4008-8de6-167e651c6089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1445</TotalTime>
  <Words>856</Words>
  <Application>Microsoft Office PowerPoint</Application>
  <PresentationFormat>Widescreen</PresentationFormat>
  <Paragraphs>75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BRHendrix-Regular</vt:lpstr>
      <vt:lpstr>Calibri</vt:lpstr>
      <vt:lpstr>Calibri Light</vt:lpstr>
      <vt:lpstr>Times New Roman</vt:lpstr>
      <vt:lpstr>Tw Cen MT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Yang Cheng</dc:creator>
  <cp:lastModifiedBy>Portable User</cp:lastModifiedBy>
  <cp:revision>41</cp:revision>
  <dcterms:created xsi:type="dcterms:W3CDTF">2022-05-05T16:01:45Z</dcterms:created>
  <dcterms:modified xsi:type="dcterms:W3CDTF">2022-10-25T08:13:39Z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0x010100DC1DA4F4A995BF479E9488C37B756B51</vt:lpwstr>
  </property>
  <property fmtid="{D5CDD505-2E9C-101B-9397-08002B2CF9AE}" pid="3" name="MediaServiceImageTags">
    <vt:lpwstr/>
  </property>
</Properties>
</file>