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58" r:id="rId5"/>
    <p:sldId id="259" r:id="rId6"/>
    <p:sldId id="269" r:id="rId7"/>
    <p:sldId id="261" r:id="rId8"/>
    <p:sldId id="279" r:id="rId9"/>
    <p:sldId id="268" r:id="rId10"/>
    <p:sldId id="266" r:id="rId11"/>
    <p:sldId id="267" r:id="rId12"/>
    <p:sldId id="274" r:id="rId13"/>
    <p:sldId id="275" r:id="rId14"/>
    <p:sldId id="273" r:id="rId15"/>
    <p:sldId id="265" r:id="rId16"/>
    <p:sldId id="260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4472C4"/>
    <a:srgbClr val="0070C0"/>
    <a:srgbClr val="698ED0"/>
    <a:srgbClr val="BF9000"/>
    <a:srgbClr val="21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1"/>
    <p:restoredTop sz="94507"/>
  </p:normalViewPr>
  <p:slideViewPr>
    <p:cSldViewPr snapToGrid="0" snapToObjects="1">
      <p:cViewPr varScale="1">
        <p:scale>
          <a:sx n="82" d="100"/>
          <a:sy n="82" d="100"/>
        </p:scale>
        <p:origin x="6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4C2B3-7859-4280-A045-AF17D0A27718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F5056B9-FA70-4AD0-8C7C-CF0296884E75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Formación en evaluación de ODS y Agenda 2030.</a:t>
          </a:r>
        </a:p>
      </dgm:t>
    </dgm:pt>
    <dgm:pt modelId="{77E24851-70D3-4268-AAD0-42920FACAFE1}" type="parTrans" cxnId="{859CC9C6-0A0B-483A-AE72-B61514912467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98E66-0160-4C0C-8C97-69DC42A3E7FE}" type="sibTrans" cxnId="{859CC9C6-0A0B-483A-AE72-B61514912467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33BF9-6A28-4FF6-A39E-B4C23FA9420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Diseño y planificación de la evaluación </a:t>
          </a:r>
          <a:r>
            <a:rPr lang="es-ES" sz="1800" dirty="0" err="1">
              <a:latin typeface="Arial" panose="020B0604020202020204" pitchFamily="34" charset="0"/>
              <a:cs typeface="Arial" panose="020B0604020202020204" pitchFamily="34" charset="0"/>
            </a:rPr>
            <a:t>multiactor</a:t>
          </a:r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 (ODS/Áreas protegidas).</a:t>
          </a:r>
        </a:p>
      </dgm:t>
    </dgm:pt>
    <dgm:pt modelId="{9FCF4DBC-5DEB-429C-82E2-37B929649E71}" type="parTrans" cxnId="{20418A7D-9ACC-45CE-AAEC-FDB16407BC93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3A45F-F83D-4926-8B80-6473EC282116}" type="sibTrans" cxnId="{20418A7D-9ACC-45CE-AAEC-FDB16407BC93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62C01-7FFF-4E73-8526-B45200DB690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Iniciativa Evaluando Ando: sesiones virtuales para socializar e intercambiar experiencias de evaluación con diversos actores.</a:t>
          </a:r>
        </a:p>
      </dgm:t>
    </dgm:pt>
    <dgm:pt modelId="{ECBD9CA3-A91E-4058-B235-8171195891FE}" type="parTrans" cxnId="{60FEE2F0-8D3D-4D50-B044-EFABD06134A1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C6B50-76D0-4F1A-A2A3-35D2448B1524}" type="sibTrans" cxnId="{60FEE2F0-8D3D-4D50-B044-EFABD06134A1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01666-8510-47AD-BFF7-DC7E63A43F9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Creación del Observatorio del Sistema de Educación Superior.</a:t>
          </a:r>
        </a:p>
      </dgm:t>
    </dgm:pt>
    <dgm:pt modelId="{B848C70D-76B3-47B0-929F-7D78E0AD6EEE}" type="parTrans" cxnId="{37C576BB-FE4E-4833-9046-5FC703EE4A22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1C68F-0610-44BD-B027-C35F06D73C44}" type="sibTrans" cxnId="{37C576BB-FE4E-4833-9046-5FC703EE4A22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0C86D-0EBC-4221-9AB9-5B2BEDB7A82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Diseño de una evaluación indígena.</a:t>
          </a:r>
        </a:p>
      </dgm:t>
    </dgm:pt>
    <dgm:pt modelId="{E8E34A6C-1BED-402A-A7E1-E618DAD3FF99}" type="parTrans" cxnId="{3C139709-5F0F-493D-8007-F0A356E6FC4F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5FDBE-8682-4C3F-BDB1-C50D67D9C0B8}" type="sibTrans" cxnId="{3C139709-5F0F-493D-8007-F0A356E6FC4F}">
      <dgm:prSet/>
      <dgm:spPr/>
      <dgm:t>
        <a:bodyPr/>
        <a:lstStyle/>
        <a:p>
          <a:pPr algn="just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14F08-CDF6-4AC9-8FD7-5E15FBC3C076}" type="pres">
      <dgm:prSet presAssocID="{D504C2B3-7859-4280-A045-AF17D0A27718}" presName="linear" presStyleCnt="0">
        <dgm:presLayoutVars>
          <dgm:dir/>
          <dgm:animLvl val="lvl"/>
          <dgm:resizeHandles val="exact"/>
        </dgm:presLayoutVars>
      </dgm:prSet>
      <dgm:spPr/>
    </dgm:pt>
    <dgm:pt modelId="{F9C73157-0F97-427F-B08A-32C1E942BC4B}" type="pres">
      <dgm:prSet presAssocID="{2F5056B9-FA70-4AD0-8C7C-CF0296884E75}" presName="parentLin" presStyleCnt="0"/>
      <dgm:spPr/>
    </dgm:pt>
    <dgm:pt modelId="{60E2B386-56A6-4230-B456-FA7C46E10528}" type="pres">
      <dgm:prSet presAssocID="{2F5056B9-FA70-4AD0-8C7C-CF0296884E75}" presName="parentLeftMargin" presStyleLbl="node1" presStyleIdx="0" presStyleCnt="5"/>
      <dgm:spPr/>
    </dgm:pt>
    <dgm:pt modelId="{C0CFC248-B88E-4FAD-A7A6-D3BE60C0780A}" type="pres">
      <dgm:prSet presAssocID="{2F5056B9-FA70-4AD0-8C7C-CF0296884E75}" presName="parentText" presStyleLbl="node1" presStyleIdx="0" presStyleCnt="5" custScaleX="127019">
        <dgm:presLayoutVars>
          <dgm:chMax val="0"/>
          <dgm:bulletEnabled val="1"/>
        </dgm:presLayoutVars>
      </dgm:prSet>
      <dgm:spPr/>
    </dgm:pt>
    <dgm:pt modelId="{4935CF91-0F25-4A5D-8309-385B1009233F}" type="pres">
      <dgm:prSet presAssocID="{2F5056B9-FA70-4AD0-8C7C-CF0296884E75}" presName="negativeSpace" presStyleCnt="0"/>
      <dgm:spPr/>
    </dgm:pt>
    <dgm:pt modelId="{6FFCCA5F-4FF0-4A5F-BB24-717E83A1C59A}" type="pres">
      <dgm:prSet presAssocID="{2F5056B9-FA70-4AD0-8C7C-CF0296884E75}" presName="childText" presStyleLbl="conFgAcc1" presStyleIdx="0" presStyleCnt="5">
        <dgm:presLayoutVars>
          <dgm:bulletEnabled val="1"/>
        </dgm:presLayoutVars>
      </dgm:prSet>
      <dgm:spPr/>
    </dgm:pt>
    <dgm:pt modelId="{5A695043-552F-46C5-9CB0-5AA15CBBEE03}" type="pres">
      <dgm:prSet presAssocID="{69598E66-0160-4C0C-8C97-69DC42A3E7FE}" presName="spaceBetweenRectangles" presStyleCnt="0"/>
      <dgm:spPr/>
    </dgm:pt>
    <dgm:pt modelId="{32A7DB1D-C650-4F9D-9F9D-A33C0DE1B6DA}" type="pres">
      <dgm:prSet presAssocID="{69533BF9-6A28-4FF6-A39E-B4C23FA9420C}" presName="parentLin" presStyleCnt="0"/>
      <dgm:spPr/>
    </dgm:pt>
    <dgm:pt modelId="{42DAD096-3645-43C5-B788-CBC614325AD4}" type="pres">
      <dgm:prSet presAssocID="{69533BF9-6A28-4FF6-A39E-B4C23FA9420C}" presName="parentLeftMargin" presStyleLbl="node1" presStyleIdx="0" presStyleCnt="5"/>
      <dgm:spPr/>
    </dgm:pt>
    <dgm:pt modelId="{7C29D819-59E8-4099-8CBB-0CB36AC283D6}" type="pres">
      <dgm:prSet presAssocID="{69533BF9-6A28-4FF6-A39E-B4C23FA9420C}" presName="parentText" presStyleLbl="node1" presStyleIdx="1" presStyleCnt="5" custScaleX="127019">
        <dgm:presLayoutVars>
          <dgm:chMax val="0"/>
          <dgm:bulletEnabled val="1"/>
        </dgm:presLayoutVars>
      </dgm:prSet>
      <dgm:spPr/>
    </dgm:pt>
    <dgm:pt modelId="{EEDCDC64-6F2B-4AD0-A5F5-4EDA6CE5C892}" type="pres">
      <dgm:prSet presAssocID="{69533BF9-6A28-4FF6-A39E-B4C23FA9420C}" presName="negativeSpace" presStyleCnt="0"/>
      <dgm:spPr/>
    </dgm:pt>
    <dgm:pt modelId="{30BCF7BB-F65E-4712-980D-F0C5B94359CB}" type="pres">
      <dgm:prSet presAssocID="{69533BF9-6A28-4FF6-A39E-B4C23FA9420C}" presName="childText" presStyleLbl="conFgAcc1" presStyleIdx="1" presStyleCnt="5">
        <dgm:presLayoutVars>
          <dgm:bulletEnabled val="1"/>
        </dgm:presLayoutVars>
      </dgm:prSet>
      <dgm:spPr/>
    </dgm:pt>
    <dgm:pt modelId="{8F2AAD81-9D5B-4931-8EDF-BC0DF7FE3ED0}" type="pres">
      <dgm:prSet presAssocID="{AFC3A45F-F83D-4926-8B80-6473EC282116}" presName="spaceBetweenRectangles" presStyleCnt="0"/>
      <dgm:spPr/>
    </dgm:pt>
    <dgm:pt modelId="{04FCFED8-92CD-467E-A06C-F0F834DA70E2}" type="pres">
      <dgm:prSet presAssocID="{3BE62C01-7FFF-4E73-8526-B45200DB6907}" presName="parentLin" presStyleCnt="0"/>
      <dgm:spPr/>
    </dgm:pt>
    <dgm:pt modelId="{02611AEA-8481-40FF-B3D2-6BE245BAE35C}" type="pres">
      <dgm:prSet presAssocID="{3BE62C01-7FFF-4E73-8526-B45200DB6907}" presName="parentLeftMargin" presStyleLbl="node1" presStyleIdx="1" presStyleCnt="5"/>
      <dgm:spPr/>
    </dgm:pt>
    <dgm:pt modelId="{89B7D12F-7C60-4DB3-BBFA-EFB052179421}" type="pres">
      <dgm:prSet presAssocID="{3BE62C01-7FFF-4E73-8526-B45200DB6907}" presName="parentText" presStyleLbl="node1" presStyleIdx="2" presStyleCnt="5" custScaleX="127019">
        <dgm:presLayoutVars>
          <dgm:chMax val="0"/>
          <dgm:bulletEnabled val="1"/>
        </dgm:presLayoutVars>
      </dgm:prSet>
      <dgm:spPr/>
    </dgm:pt>
    <dgm:pt modelId="{009BEB20-D842-41F7-9EBB-C35DC0CB2D33}" type="pres">
      <dgm:prSet presAssocID="{3BE62C01-7FFF-4E73-8526-B45200DB6907}" presName="negativeSpace" presStyleCnt="0"/>
      <dgm:spPr/>
    </dgm:pt>
    <dgm:pt modelId="{4C37525D-7E05-4202-B06D-D53723137104}" type="pres">
      <dgm:prSet presAssocID="{3BE62C01-7FFF-4E73-8526-B45200DB6907}" presName="childText" presStyleLbl="conFgAcc1" presStyleIdx="2" presStyleCnt="5">
        <dgm:presLayoutVars>
          <dgm:bulletEnabled val="1"/>
        </dgm:presLayoutVars>
      </dgm:prSet>
      <dgm:spPr/>
    </dgm:pt>
    <dgm:pt modelId="{4EA5D070-285D-4A58-BDC0-8194E9C929C3}" type="pres">
      <dgm:prSet presAssocID="{185C6B50-76D0-4F1A-A2A3-35D2448B1524}" presName="spaceBetweenRectangles" presStyleCnt="0"/>
      <dgm:spPr/>
    </dgm:pt>
    <dgm:pt modelId="{D4EEDB30-2704-4B3D-BD95-5519E8B2EBEE}" type="pres">
      <dgm:prSet presAssocID="{A5F01666-8510-47AD-BFF7-DC7E63A43F91}" presName="parentLin" presStyleCnt="0"/>
      <dgm:spPr/>
    </dgm:pt>
    <dgm:pt modelId="{E83556E1-E39D-411F-A57F-9EEF40021D29}" type="pres">
      <dgm:prSet presAssocID="{A5F01666-8510-47AD-BFF7-DC7E63A43F91}" presName="parentLeftMargin" presStyleLbl="node1" presStyleIdx="2" presStyleCnt="5"/>
      <dgm:spPr/>
    </dgm:pt>
    <dgm:pt modelId="{AB6BA019-AA32-467A-80A2-9659AAFFE7BD}" type="pres">
      <dgm:prSet presAssocID="{A5F01666-8510-47AD-BFF7-DC7E63A43F91}" presName="parentText" presStyleLbl="node1" presStyleIdx="3" presStyleCnt="5" custScaleX="127019">
        <dgm:presLayoutVars>
          <dgm:chMax val="0"/>
          <dgm:bulletEnabled val="1"/>
        </dgm:presLayoutVars>
      </dgm:prSet>
      <dgm:spPr/>
    </dgm:pt>
    <dgm:pt modelId="{A0A98424-29BB-47BA-A076-FD728CB10203}" type="pres">
      <dgm:prSet presAssocID="{A5F01666-8510-47AD-BFF7-DC7E63A43F91}" presName="negativeSpace" presStyleCnt="0"/>
      <dgm:spPr/>
    </dgm:pt>
    <dgm:pt modelId="{4A90AA6D-C7A8-4B4A-B9A7-31F14A16F46C}" type="pres">
      <dgm:prSet presAssocID="{A5F01666-8510-47AD-BFF7-DC7E63A43F91}" presName="childText" presStyleLbl="conFgAcc1" presStyleIdx="3" presStyleCnt="5">
        <dgm:presLayoutVars>
          <dgm:bulletEnabled val="1"/>
        </dgm:presLayoutVars>
      </dgm:prSet>
      <dgm:spPr/>
    </dgm:pt>
    <dgm:pt modelId="{3644C596-997F-45C7-9D8B-38202C5738B4}" type="pres">
      <dgm:prSet presAssocID="{0C61C68F-0610-44BD-B027-C35F06D73C44}" presName="spaceBetweenRectangles" presStyleCnt="0"/>
      <dgm:spPr/>
    </dgm:pt>
    <dgm:pt modelId="{93D923FE-59B3-4D0D-B236-2F875FD72237}" type="pres">
      <dgm:prSet presAssocID="{E380C86D-0EBC-4221-9AB9-5B2BEDB7A82F}" presName="parentLin" presStyleCnt="0"/>
      <dgm:spPr/>
    </dgm:pt>
    <dgm:pt modelId="{86DEE987-D612-4093-A2A6-99ADA7E595FF}" type="pres">
      <dgm:prSet presAssocID="{E380C86D-0EBC-4221-9AB9-5B2BEDB7A82F}" presName="parentLeftMargin" presStyleLbl="node1" presStyleIdx="3" presStyleCnt="5"/>
      <dgm:spPr/>
    </dgm:pt>
    <dgm:pt modelId="{1AC796FE-9786-478C-A7B0-A9C4B7074340}" type="pres">
      <dgm:prSet presAssocID="{E380C86D-0EBC-4221-9AB9-5B2BEDB7A82F}" presName="parentText" presStyleLbl="node1" presStyleIdx="4" presStyleCnt="5" custScaleX="127019">
        <dgm:presLayoutVars>
          <dgm:chMax val="0"/>
          <dgm:bulletEnabled val="1"/>
        </dgm:presLayoutVars>
      </dgm:prSet>
      <dgm:spPr/>
    </dgm:pt>
    <dgm:pt modelId="{0DF4D041-E310-4C36-8004-1382C1E78C02}" type="pres">
      <dgm:prSet presAssocID="{E380C86D-0EBC-4221-9AB9-5B2BEDB7A82F}" presName="negativeSpace" presStyleCnt="0"/>
      <dgm:spPr/>
    </dgm:pt>
    <dgm:pt modelId="{355960C6-7538-467D-9557-A26EFF7202B5}" type="pres">
      <dgm:prSet presAssocID="{E380C86D-0EBC-4221-9AB9-5B2BEDB7A82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139709-5F0F-493D-8007-F0A356E6FC4F}" srcId="{D504C2B3-7859-4280-A045-AF17D0A27718}" destId="{E380C86D-0EBC-4221-9AB9-5B2BEDB7A82F}" srcOrd="4" destOrd="0" parTransId="{E8E34A6C-1BED-402A-A7E1-E618DAD3FF99}" sibTransId="{E8F5FDBE-8682-4C3F-BDB1-C50D67D9C0B8}"/>
    <dgm:cxn modelId="{6BC5D320-4225-4FD0-8DF5-4AAC6761476C}" type="presOf" srcId="{E380C86D-0EBC-4221-9AB9-5B2BEDB7A82F}" destId="{1AC796FE-9786-478C-A7B0-A9C4B7074340}" srcOrd="1" destOrd="0" presId="urn:microsoft.com/office/officeart/2005/8/layout/list1"/>
    <dgm:cxn modelId="{5DCF672C-AE23-46D5-9139-FFFB44C792F0}" type="presOf" srcId="{69533BF9-6A28-4FF6-A39E-B4C23FA9420C}" destId="{42DAD096-3645-43C5-B788-CBC614325AD4}" srcOrd="0" destOrd="0" presId="urn:microsoft.com/office/officeart/2005/8/layout/list1"/>
    <dgm:cxn modelId="{8E5BBD32-B09B-4203-AFDB-A2205817B3B6}" type="presOf" srcId="{A5F01666-8510-47AD-BFF7-DC7E63A43F91}" destId="{E83556E1-E39D-411F-A57F-9EEF40021D29}" srcOrd="0" destOrd="0" presId="urn:microsoft.com/office/officeart/2005/8/layout/list1"/>
    <dgm:cxn modelId="{F95FB75D-DEBD-4A20-8B66-4C2932477267}" type="presOf" srcId="{A5F01666-8510-47AD-BFF7-DC7E63A43F91}" destId="{AB6BA019-AA32-467A-80A2-9659AAFFE7BD}" srcOrd="1" destOrd="0" presId="urn:microsoft.com/office/officeart/2005/8/layout/list1"/>
    <dgm:cxn modelId="{46672362-CFB5-4566-A14C-EA04CEECABEC}" type="presOf" srcId="{2F5056B9-FA70-4AD0-8C7C-CF0296884E75}" destId="{60E2B386-56A6-4230-B456-FA7C46E10528}" srcOrd="0" destOrd="0" presId="urn:microsoft.com/office/officeart/2005/8/layout/list1"/>
    <dgm:cxn modelId="{74F8CA67-C803-49B5-B945-8163D4FB6631}" type="presOf" srcId="{3BE62C01-7FFF-4E73-8526-B45200DB6907}" destId="{89B7D12F-7C60-4DB3-BBFA-EFB052179421}" srcOrd="1" destOrd="0" presId="urn:microsoft.com/office/officeart/2005/8/layout/list1"/>
    <dgm:cxn modelId="{D2966154-E954-4EAF-918D-4D0988E7B45D}" type="presOf" srcId="{69533BF9-6A28-4FF6-A39E-B4C23FA9420C}" destId="{7C29D819-59E8-4099-8CBB-0CB36AC283D6}" srcOrd="1" destOrd="0" presId="urn:microsoft.com/office/officeart/2005/8/layout/list1"/>
    <dgm:cxn modelId="{20418A7D-9ACC-45CE-AAEC-FDB16407BC93}" srcId="{D504C2B3-7859-4280-A045-AF17D0A27718}" destId="{69533BF9-6A28-4FF6-A39E-B4C23FA9420C}" srcOrd="1" destOrd="0" parTransId="{9FCF4DBC-5DEB-429C-82E2-37B929649E71}" sibTransId="{AFC3A45F-F83D-4926-8B80-6473EC282116}"/>
    <dgm:cxn modelId="{EEE9888E-3A2B-4ECC-80FA-873E6A8E3D2C}" type="presOf" srcId="{3BE62C01-7FFF-4E73-8526-B45200DB6907}" destId="{02611AEA-8481-40FF-B3D2-6BE245BAE35C}" srcOrd="0" destOrd="0" presId="urn:microsoft.com/office/officeart/2005/8/layout/list1"/>
    <dgm:cxn modelId="{CA57C492-732A-4427-B2D4-464C51D3C543}" type="presOf" srcId="{E380C86D-0EBC-4221-9AB9-5B2BEDB7A82F}" destId="{86DEE987-D612-4093-A2A6-99ADA7E595FF}" srcOrd="0" destOrd="0" presId="urn:microsoft.com/office/officeart/2005/8/layout/list1"/>
    <dgm:cxn modelId="{046389A1-1239-4644-BF46-98D6EC834744}" type="presOf" srcId="{D504C2B3-7859-4280-A045-AF17D0A27718}" destId="{D7314F08-CDF6-4AC9-8FD7-5E15FBC3C076}" srcOrd="0" destOrd="0" presId="urn:microsoft.com/office/officeart/2005/8/layout/list1"/>
    <dgm:cxn modelId="{7CF957B4-6567-4D9E-A88B-75BC02A5A9A1}" type="presOf" srcId="{2F5056B9-FA70-4AD0-8C7C-CF0296884E75}" destId="{C0CFC248-B88E-4FAD-A7A6-D3BE60C0780A}" srcOrd="1" destOrd="0" presId="urn:microsoft.com/office/officeart/2005/8/layout/list1"/>
    <dgm:cxn modelId="{37C576BB-FE4E-4833-9046-5FC703EE4A22}" srcId="{D504C2B3-7859-4280-A045-AF17D0A27718}" destId="{A5F01666-8510-47AD-BFF7-DC7E63A43F91}" srcOrd="3" destOrd="0" parTransId="{B848C70D-76B3-47B0-929F-7D78E0AD6EEE}" sibTransId="{0C61C68F-0610-44BD-B027-C35F06D73C44}"/>
    <dgm:cxn modelId="{859CC9C6-0A0B-483A-AE72-B61514912467}" srcId="{D504C2B3-7859-4280-A045-AF17D0A27718}" destId="{2F5056B9-FA70-4AD0-8C7C-CF0296884E75}" srcOrd="0" destOrd="0" parTransId="{77E24851-70D3-4268-AAD0-42920FACAFE1}" sibTransId="{69598E66-0160-4C0C-8C97-69DC42A3E7FE}"/>
    <dgm:cxn modelId="{60FEE2F0-8D3D-4D50-B044-EFABD06134A1}" srcId="{D504C2B3-7859-4280-A045-AF17D0A27718}" destId="{3BE62C01-7FFF-4E73-8526-B45200DB6907}" srcOrd="2" destOrd="0" parTransId="{ECBD9CA3-A91E-4058-B235-8171195891FE}" sibTransId="{185C6B50-76D0-4F1A-A2A3-35D2448B1524}"/>
    <dgm:cxn modelId="{B3F0DC89-E009-43FD-BB50-F2ECCBA1CDA5}" type="presParOf" srcId="{D7314F08-CDF6-4AC9-8FD7-5E15FBC3C076}" destId="{F9C73157-0F97-427F-B08A-32C1E942BC4B}" srcOrd="0" destOrd="0" presId="urn:microsoft.com/office/officeart/2005/8/layout/list1"/>
    <dgm:cxn modelId="{DCA3EC24-46D4-47D3-9507-652102797E4E}" type="presParOf" srcId="{F9C73157-0F97-427F-B08A-32C1E942BC4B}" destId="{60E2B386-56A6-4230-B456-FA7C46E10528}" srcOrd="0" destOrd="0" presId="urn:microsoft.com/office/officeart/2005/8/layout/list1"/>
    <dgm:cxn modelId="{C9F0F701-667E-4C4C-BC9B-2568583482EB}" type="presParOf" srcId="{F9C73157-0F97-427F-B08A-32C1E942BC4B}" destId="{C0CFC248-B88E-4FAD-A7A6-D3BE60C0780A}" srcOrd="1" destOrd="0" presId="urn:microsoft.com/office/officeart/2005/8/layout/list1"/>
    <dgm:cxn modelId="{47C4750D-5D42-4CB8-A323-08FD1B95E6C6}" type="presParOf" srcId="{D7314F08-CDF6-4AC9-8FD7-5E15FBC3C076}" destId="{4935CF91-0F25-4A5D-8309-385B1009233F}" srcOrd="1" destOrd="0" presId="urn:microsoft.com/office/officeart/2005/8/layout/list1"/>
    <dgm:cxn modelId="{A0B69FBC-C2E9-4264-BFFA-81B1B495CE73}" type="presParOf" srcId="{D7314F08-CDF6-4AC9-8FD7-5E15FBC3C076}" destId="{6FFCCA5F-4FF0-4A5F-BB24-717E83A1C59A}" srcOrd="2" destOrd="0" presId="urn:microsoft.com/office/officeart/2005/8/layout/list1"/>
    <dgm:cxn modelId="{E2922677-C122-4FE5-AE0A-F9B87610A412}" type="presParOf" srcId="{D7314F08-CDF6-4AC9-8FD7-5E15FBC3C076}" destId="{5A695043-552F-46C5-9CB0-5AA15CBBEE03}" srcOrd="3" destOrd="0" presId="urn:microsoft.com/office/officeart/2005/8/layout/list1"/>
    <dgm:cxn modelId="{968296AF-196C-4633-AECE-BBA181FA1DC8}" type="presParOf" srcId="{D7314F08-CDF6-4AC9-8FD7-5E15FBC3C076}" destId="{32A7DB1D-C650-4F9D-9F9D-A33C0DE1B6DA}" srcOrd="4" destOrd="0" presId="urn:microsoft.com/office/officeart/2005/8/layout/list1"/>
    <dgm:cxn modelId="{42AD27B0-0B4A-4261-B0C7-22859AED7146}" type="presParOf" srcId="{32A7DB1D-C650-4F9D-9F9D-A33C0DE1B6DA}" destId="{42DAD096-3645-43C5-B788-CBC614325AD4}" srcOrd="0" destOrd="0" presId="urn:microsoft.com/office/officeart/2005/8/layout/list1"/>
    <dgm:cxn modelId="{00227724-B2C2-4749-9E39-3A6733EF99C7}" type="presParOf" srcId="{32A7DB1D-C650-4F9D-9F9D-A33C0DE1B6DA}" destId="{7C29D819-59E8-4099-8CBB-0CB36AC283D6}" srcOrd="1" destOrd="0" presId="urn:microsoft.com/office/officeart/2005/8/layout/list1"/>
    <dgm:cxn modelId="{9DAA4F80-EA09-47D0-B68E-44718974602E}" type="presParOf" srcId="{D7314F08-CDF6-4AC9-8FD7-5E15FBC3C076}" destId="{EEDCDC64-6F2B-4AD0-A5F5-4EDA6CE5C892}" srcOrd="5" destOrd="0" presId="urn:microsoft.com/office/officeart/2005/8/layout/list1"/>
    <dgm:cxn modelId="{BFEB13D1-F4CA-44EA-A9E9-DCA5DA14F5AD}" type="presParOf" srcId="{D7314F08-CDF6-4AC9-8FD7-5E15FBC3C076}" destId="{30BCF7BB-F65E-4712-980D-F0C5B94359CB}" srcOrd="6" destOrd="0" presId="urn:microsoft.com/office/officeart/2005/8/layout/list1"/>
    <dgm:cxn modelId="{598A671A-D864-46A4-8275-BCCE6088A318}" type="presParOf" srcId="{D7314F08-CDF6-4AC9-8FD7-5E15FBC3C076}" destId="{8F2AAD81-9D5B-4931-8EDF-BC0DF7FE3ED0}" srcOrd="7" destOrd="0" presId="urn:microsoft.com/office/officeart/2005/8/layout/list1"/>
    <dgm:cxn modelId="{687ABC27-AF09-4166-B714-08B9CC8F8664}" type="presParOf" srcId="{D7314F08-CDF6-4AC9-8FD7-5E15FBC3C076}" destId="{04FCFED8-92CD-467E-A06C-F0F834DA70E2}" srcOrd="8" destOrd="0" presId="urn:microsoft.com/office/officeart/2005/8/layout/list1"/>
    <dgm:cxn modelId="{2F73C0BC-D5EC-4E17-830F-C2B4739CD5FE}" type="presParOf" srcId="{04FCFED8-92CD-467E-A06C-F0F834DA70E2}" destId="{02611AEA-8481-40FF-B3D2-6BE245BAE35C}" srcOrd="0" destOrd="0" presId="urn:microsoft.com/office/officeart/2005/8/layout/list1"/>
    <dgm:cxn modelId="{4E964416-E883-439B-8177-DD7E78E1DFB4}" type="presParOf" srcId="{04FCFED8-92CD-467E-A06C-F0F834DA70E2}" destId="{89B7D12F-7C60-4DB3-BBFA-EFB052179421}" srcOrd="1" destOrd="0" presId="urn:microsoft.com/office/officeart/2005/8/layout/list1"/>
    <dgm:cxn modelId="{6A84A8C3-726A-4177-AF7E-CA9DF2023FD0}" type="presParOf" srcId="{D7314F08-CDF6-4AC9-8FD7-5E15FBC3C076}" destId="{009BEB20-D842-41F7-9EBB-C35DC0CB2D33}" srcOrd="9" destOrd="0" presId="urn:microsoft.com/office/officeart/2005/8/layout/list1"/>
    <dgm:cxn modelId="{79AE2934-3760-4D9F-A87B-B132B0A12877}" type="presParOf" srcId="{D7314F08-CDF6-4AC9-8FD7-5E15FBC3C076}" destId="{4C37525D-7E05-4202-B06D-D53723137104}" srcOrd="10" destOrd="0" presId="urn:microsoft.com/office/officeart/2005/8/layout/list1"/>
    <dgm:cxn modelId="{489D9087-9049-4458-B8EB-FE2E40AADA0F}" type="presParOf" srcId="{D7314F08-CDF6-4AC9-8FD7-5E15FBC3C076}" destId="{4EA5D070-285D-4A58-BDC0-8194E9C929C3}" srcOrd="11" destOrd="0" presId="urn:microsoft.com/office/officeart/2005/8/layout/list1"/>
    <dgm:cxn modelId="{0BFF0E49-7A6D-4919-8789-DE378183EE64}" type="presParOf" srcId="{D7314F08-CDF6-4AC9-8FD7-5E15FBC3C076}" destId="{D4EEDB30-2704-4B3D-BD95-5519E8B2EBEE}" srcOrd="12" destOrd="0" presId="urn:microsoft.com/office/officeart/2005/8/layout/list1"/>
    <dgm:cxn modelId="{B306FE20-C5B7-4C99-B7DA-793D897C58A5}" type="presParOf" srcId="{D4EEDB30-2704-4B3D-BD95-5519E8B2EBEE}" destId="{E83556E1-E39D-411F-A57F-9EEF40021D29}" srcOrd="0" destOrd="0" presId="urn:microsoft.com/office/officeart/2005/8/layout/list1"/>
    <dgm:cxn modelId="{F70C5B2F-5C2E-497D-A191-51070BE0E0B2}" type="presParOf" srcId="{D4EEDB30-2704-4B3D-BD95-5519E8B2EBEE}" destId="{AB6BA019-AA32-467A-80A2-9659AAFFE7BD}" srcOrd="1" destOrd="0" presId="urn:microsoft.com/office/officeart/2005/8/layout/list1"/>
    <dgm:cxn modelId="{CCB0324D-F68C-42DC-A570-FA871BD03C43}" type="presParOf" srcId="{D7314F08-CDF6-4AC9-8FD7-5E15FBC3C076}" destId="{A0A98424-29BB-47BA-A076-FD728CB10203}" srcOrd="13" destOrd="0" presId="urn:microsoft.com/office/officeart/2005/8/layout/list1"/>
    <dgm:cxn modelId="{1AEAED14-9FE0-4145-9415-A96AD1E9A5DA}" type="presParOf" srcId="{D7314F08-CDF6-4AC9-8FD7-5E15FBC3C076}" destId="{4A90AA6D-C7A8-4B4A-B9A7-31F14A16F46C}" srcOrd="14" destOrd="0" presId="urn:microsoft.com/office/officeart/2005/8/layout/list1"/>
    <dgm:cxn modelId="{24E82C4A-37A5-4488-A992-A3E131CD452A}" type="presParOf" srcId="{D7314F08-CDF6-4AC9-8FD7-5E15FBC3C076}" destId="{3644C596-997F-45C7-9D8B-38202C5738B4}" srcOrd="15" destOrd="0" presId="urn:microsoft.com/office/officeart/2005/8/layout/list1"/>
    <dgm:cxn modelId="{60B89F94-B109-4220-8467-F83AB7372722}" type="presParOf" srcId="{D7314F08-CDF6-4AC9-8FD7-5E15FBC3C076}" destId="{93D923FE-59B3-4D0D-B236-2F875FD72237}" srcOrd="16" destOrd="0" presId="urn:microsoft.com/office/officeart/2005/8/layout/list1"/>
    <dgm:cxn modelId="{A1AB6225-508B-4B40-8A29-A5845800AD37}" type="presParOf" srcId="{93D923FE-59B3-4D0D-B236-2F875FD72237}" destId="{86DEE987-D612-4093-A2A6-99ADA7E595FF}" srcOrd="0" destOrd="0" presId="urn:microsoft.com/office/officeart/2005/8/layout/list1"/>
    <dgm:cxn modelId="{7DC426BE-AA51-40C3-BC0C-052D2F57BEB7}" type="presParOf" srcId="{93D923FE-59B3-4D0D-B236-2F875FD72237}" destId="{1AC796FE-9786-478C-A7B0-A9C4B7074340}" srcOrd="1" destOrd="0" presId="urn:microsoft.com/office/officeart/2005/8/layout/list1"/>
    <dgm:cxn modelId="{97B79D43-3561-4F51-9B7F-0A88614D68DF}" type="presParOf" srcId="{D7314F08-CDF6-4AC9-8FD7-5E15FBC3C076}" destId="{0DF4D041-E310-4C36-8004-1382C1E78C02}" srcOrd="17" destOrd="0" presId="urn:microsoft.com/office/officeart/2005/8/layout/list1"/>
    <dgm:cxn modelId="{546F4437-D830-4ED6-BC38-D8EE3F5C005D}" type="presParOf" srcId="{D7314F08-CDF6-4AC9-8FD7-5E15FBC3C076}" destId="{355960C6-7538-467D-9557-A26EFF7202B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CA6CD-8E29-4E48-B1ED-D356A49AFB2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50BA9C62-7349-43BC-B0EC-ECF9C2BECDD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Encuentros de la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Iniciativa ¡Evaluando Ando!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, a realizarse de manera periódica mensualmente.</a:t>
          </a:r>
        </a:p>
      </dgm:t>
    </dgm:pt>
    <dgm:pt modelId="{6C0E6738-754D-438A-85C1-3A722585820C}" type="parTrans" cxnId="{B94293D0-2BBE-4AA3-823E-5157BC6B213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521E5-03EE-4A5D-8F77-D4902D77BB54}" type="sibTrans" cxnId="{B94293D0-2BBE-4AA3-823E-5157BC6B213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C34B9-AFA0-4AB5-9073-8CE9BEA483AB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Participación en la </a:t>
          </a:r>
          <a:r>
            <a:rPr lang="es-EC" altLang="ko-KR" sz="1600" dirty="0">
              <a:latin typeface="Arial" panose="020B0604020202020204" pitchFamily="34" charset="0"/>
              <a:cs typeface="Arial" panose="020B0604020202020204" pitchFamily="34" charset="0"/>
            </a:rPr>
            <a:t>Conferencia Internacional RELAC 2022: </a:t>
          </a:r>
          <a:r>
            <a:rPr lang="es-ES" sz="1600" b="1" i="1" dirty="0">
              <a:latin typeface="Arial" panose="020B0604020202020204" pitchFamily="34" charset="0"/>
              <a:cs typeface="Arial" panose="020B0604020202020204" pitchFamily="34" charset="0"/>
            </a:rPr>
            <a:t>Evaluación sin barreras: </a:t>
          </a:r>
          <a:r>
            <a:rPr lang="es-E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Sindemia</a:t>
          </a:r>
          <a:r>
            <a:rPr lang="es-ES" sz="1600" b="1" i="1" dirty="0">
              <a:latin typeface="Arial" panose="020B0604020202020204" pitchFamily="34" charset="0"/>
              <a:cs typeface="Arial" panose="020B0604020202020204" pitchFamily="34" charset="0"/>
            </a:rPr>
            <a:t>, Innovación y Sustentabilidad. </a:t>
          </a:r>
          <a:r>
            <a:rPr lang="es-ES" sz="1600" b="0" i="0" dirty="0">
              <a:latin typeface="Arial" panose="020B0604020202020204" pitchFamily="34" charset="0"/>
              <a:cs typeface="Arial" panose="020B0604020202020204" pitchFamily="34" charset="0"/>
            </a:rPr>
            <a:t>A realizarse entre el 15 y 19 de noviembre, se presentó la propuesta desde la Plataforma. </a:t>
          </a:r>
        </a:p>
      </dgm:t>
    </dgm:pt>
    <dgm:pt modelId="{B8832BD2-CE1B-4598-8973-EE609173E7A4}" type="parTrans" cxnId="{6CC6AE4A-E33F-4E7E-BCC5-A87C1F054B3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431E-CDB8-4212-A513-6654BEA5B3BC}" type="sibTrans" cxnId="{6CC6AE4A-E33F-4E7E-BCC5-A87C1F054B3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36037-1CDB-4C90-A1C1-D09BC35D3A4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1600" dirty="0">
              <a:latin typeface="Arial" panose="020B0604020202020204" pitchFamily="34" charset="0"/>
              <a:cs typeface="Arial" panose="020B0604020202020204" pitchFamily="34" charset="0"/>
            </a:rPr>
            <a:t>Reunión presencial con los principales actores de la </a:t>
          </a:r>
          <a:r>
            <a:rPr lang="es-CR" sz="1600" b="1" dirty="0">
              <a:latin typeface="Arial" panose="020B0604020202020204" pitchFamily="34" charset="0"/>
              <a:cs typeface="Arial" panose="020B0604020202020204" pitchFamily="34" charset="0"/>
            </a:rPr>
            <a:t>Plataforma Nacional, </a:t>
          </a:r>
          <a:r>
            <a:rPr lang="es-CR" sz="1600" b="0" i="0" dirty="0">
              <a:latin typeface="Arial" panose="020B0604020202020204" pitchFamily="34" charset="0"/>
              <a:cs typeface="Arial" panose="020B0604020202020204" pitchFamily="34" charset="0"/>
            </a:rPr>
            <a:t>para coordinar actividades futuras y la participación en la Conferencia Internacional </a:t>
          </a:r>
          <a:r>
            <a:rPr lang="es-CR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ReLAC</a:t>
          </a:r>
          <a:r>
            <a:rPr lang="es-CR" sz="16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AF774-B3DF-48FA-952B-56233372E7D2}" type="sibTrans" cxnId="{48AB67DB-5D42-4619-8860-6B9F1135924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36132-5F31-4F6C-8723-F9D85D1CBA17}" type="parTrans" cxnId="{48AB67DB-5D42-4619-8860-6B9F1135924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CA18B-7ECC-4F3C-B179-D9AF5261AF77}" type="pres">
      <dgm:prSet presAssocID="{314CA6CD-8E29-4E48-B1ED-D356A49AFB2A}" presName="Name0" presStyleCnt="0">
        <dgm:presLayoutVars>
          <dgm:chMax val="7"/>
          <dgm:chPref val="7"/>
          <dgm:dir/>
        </dgm:presLayoutVars>
      </dgm:prSet>
      <dgm:spPr/>
    </dgm:pt>
    <dgm:pt modelId="{2621FC66-75E5-4717-980C-1327C2A3CE62}" type="pres">
      <dgm:prSet presAssocID="{314CA6CD-8E29-4E48-B1ED-D356A49AFB2A}" presName="Name1" presStyleCnt="0"/>
      <dgm:spPr/>
    </dgm:pt>
    <dgm:pt modelId="{41401357-1017-4CD0-803D-957461EB2C99}" type="pres">
      <dgm:prSet presAssocID="{314CA6CD-8E29-4E48-B1ED-D356A49AFB2A}" presName="cycle" presStyleCnt="0"/>
      <dgm:spPr/>
    </dgm:pt>
    <dgm:pt modelId="{9E54F660-BB02-4ED3-8666-2FFFFDCD92AD}" type="pres">
      <dgm:prSet presAssocID="{314CA6CD-8E29-4E48-B1ED-D356A49AFB2A}" presName="srcNode" presStyleLbl="node1" presStyleIdx="0" presStyleCnt="3"/>
      <dgm:spPr/>
    </dgm:pt>
    <dgm:pt modelId="{3225662B-B85E-4A59-9CD9-9DE33C62A30E}" type="pres">
      <dgm:prSet presAssocID="{314CA6CD-8E29-4E48-B1ED-D356A49AFB2A}" presName="conn" presStyleLbl="parChTrans1D2" presStyleIdx="0" presStyleCnt="1"/>
      <dgm:spPr/>
    </dgm:pt>
    <dgm:pt modelId="{2963127D-CD92-466B-B543-2F8493DD8A35}" type="pres">
      <dgm:prSet presAssocID="{314CA6CD-8E29-4E48-B1ED-D356A49AFB2A}" presName="extraNode" presStyleLbl="node1" presStyleIdx="0" presStyleCnt="3"/>
      <dgm:spPr/>
    </dgm:pt>
    <dgm:pt modelId="{281A1E10-0AE8-46B9-9070-E95C0F18D91F}" type="pres">
      <dgm:prSet presAssocID="{314CA6CD-8E29-4E48-B1ED-D356A49AFB2A}" presName="dstNode" presStyleLbl="node1" presStyleIdx="0" presStyleCnt="3"/>
      <dgm:spPr/>
    </dgm:pt>
    <dgm:pt modelId="{A70A64F9-52EE-44A7-A87D-84DCF5BBE11A}" type="pres">
      <dgm:prSet presAssocID="{50BA9C62-7349-43BC-B0EC-ECF9C2BECDD3}" presName="text_1" presStyleLbl="node1" presStyleIdx="0" presStyleCnt="3">
        <dgm:presLayoutVars>
          <dgm:bulletEnabled val="1"/>
        </dgm:presLayoutVars>
      </dgm:prSet>
      <dgm:spPr/>
    </dgm:pt>
    <dgm:pt modelId="{9F1BC607-AFA8-428B-ADDF-B1A4F58A0A70}" type="pres">
      <dgm:prSet presAssocID="{50BA9C62-7349-43BC-B0EC-ECF9C2BECDD3}" presName="accent_1" presStyleCnt="0"/>
      <dgm:spPr/>
    </dgm:pt>
    <dgm:pt modelId="{E324B8EF-226C-47EA-AAEC-A7154FDF339B}" type="pres">
      <dgm:prSet presAssocID="{50BA9C62-7349-43BC-B0EC-ECF9C2BECDD3}" presName="accentRepeatNode" presStyleLbl="solidFgAcc1" presStyleIdx="0" presStyleCnt="3"/>
      <dgm:spPr/>
    </dgm:pt>
    <dgm:pt modelId="{20DBD003-1DD2-4FF5-8521-93B439D5645C}" type="pres">
      <dgm:prSet presAssocID="{C38C34B9-AFA0-4AB5-9073-8CE9BEA483AB}" presName="text_2" presStyleLbl="node1" presStyleIdx="1" presStyleCnt="3">
        <dgm:presLayoutVars>
          <dgm:bulletEnabled val="1"/>
        </dgm:presLayoutVars>
      </dgm:prSet>
      <dgm:spPr/>
    </dgm:pt>
    <dgm:pt modelId="{E5B05611-0462-429B-AEEC-4ECA36534092}" type="pres">
      <dgm:prSet presAssocID="{C38C34B9-AFA0-4AB5-9073-8CE9BEA483AB}" presName="accent_2" presStyleCnt="0"/>
      <dgm:spPr/>
    </dgm:pt>
    <dgm:pt modelId="{0C2C0BDE-2D47-4845-8A52-A4F13FCFF4B9}" type="pres">
      <dgm:prSet presAssocID="{C38C34B9-AFA0-4AB5-9073-8CE9BEA483AB}" presName="accentRepeatNode" presStyleLbl="solidFgAcc1" presStyleIdx="1" presStyleCnt="3"/>
      <dgm:spPr/>
    </dgm:pt>
    <dgm:pt modelId="{53D3F996-96A8-4DC3-8D53-FEDFC90AAEC5}" type="pres">
      <dgm:prSet presAssocID="{30036037-1CDB-4C90-A1C1-D09BC35D3A43}" presName="text_3" presStyleLbl="node1" presStyleIdx="2" presStyleCnt="3">
        <dgm:presLayoutVars>
          <dgm:bulletEnabled val="1"/>
        </dgm:presLayoutVars>
      </dgm:prSet>
      <dgm:spPr/>
    </dgm:pt>
    <dgm:pt modelId="{968AB374-96DE-4342-8DFD-751EBCB3480C}" type="pres">
      <dgm:prSet presAssocID="{30036037-1CDB-4C90-A1C1-D09BC35D3A43}" presName="accent_3" presStyleCnt="0"/>
      <dgm:spPr/>
    </dgm:pt>
    <dgm:pt modelId="{61511871-7681-47EA-854C-A4B3C9AD196B}" type="pres">
      <dgm:prSet presAssocID="{30036037-1CDB-4C90-A1C1-D09BC35D3A43}" presName="accentRepeatNode" presStyleLbl="solidFgAcc1" presStyleIdx="2" presStyleCnt="3"/>
      <dgm:spPr/>
    </dgm:pt>
  </dgm:ptLst>
  <dgm:cxnLst>
    <dgm:cxn modelId="{2E65755D-FDB0-4A2B-8CB2-31E654E36649}" type="presOf" srcId="{C38C34B9-AFA0-4AB5-9073-8CE9BEA483AB}" destId="{20DBD003-1DD2-4FF5-8521-93B439D5645C}" srcOrd="0" destOrd="0" presId="urn:microsoft.com/office/officeart/2008/layout/VerticalCurvedList"/>
    <dgm:cxn modelId="{6CC6AE4A-E33F-4E7E-BCC5-A87C1F054B34}" srcId="{314CA6CD-8E29-4E48-B1ED-D356A49AFB2A}" destId="{C38C34B9-AFA0-4AB5-9073-8CE9BEA483AB}" srcOrd="1" destOrd="0" parTransId="{B8832BD2-CE1B-4598-8973-EE609173E7A4}" sibTransId="{6726431E-CDB8-4212-A513-6654BEA5B3BC}"/>
    <dgm:cxn modelId="{529C42A4-F18E-423B-B559-AE9B048788D9}" type="presOf" srcId="{941521E5-03EE-4A5D-8F77-D4902D77BB54}" destId="{3225662B-B85E-4A59-9CD9-9DE33C62A30E}" srcOrd="0" destOrd="0" presId="urn:microsoft.com/office/officeart/2008/layout/VerticalCurvedList"/>
    <dgm:cxn modelId="{0B1516B9-ED4C-4093-9607-B475095AEAF0}" type="presOf" srcId="{30036037-1CDB-4C90-A1C1-D09BC35D3A43}" destId="{53D3F996-96A8-4DC3-8D53-FEDFC90AAEC5}" srcOrd="0" destOrd="0" presId="urn:microsoft.com/office/officeart/2008/layout/VerticalCurvedList"/>
    <dgm:cxn modelId="{B94293D0-2BBE-4AA3-823E-5157BC6B213A}" srcId="{314CA6CD-8E29-4E48-B1ED-D356A49AFB2A}" destId="{50BA9C62-7349-43BC-B0EC-ECF9C2BECDD3}" srcOrd="0" destOrd="0" parTransId="{6C0E6738-754D-438A-85C1-3A722585820C}" sibTransId="{941521E5-03EE-4A5D-8F77-D4902D77BB54}"/>
    <dgm:cxn modelId="{48AB67DB-5D42-4619-8860-6B9F11359243}" srcId="{314CA6CD-8E29-4E48-B1ED-D356A49AFB2A}" destId="{30036037-1CDB-4C90-A1C1-D09BC35D3A43}" srcOrd="2" destOrd="0" parTransId="{41736132-5F31-4F6C-8723-F9D85D1CBA17}" sibTransId="{46EAF774-B3DF-48FA-952B-56233372E7D2}"/>
    <dgm:cxn modelId="{724528ED-8778-46C5-B7FB-2988215247D1}" type="presOf" srcId="{50BA9C62-7349-43BC-B0EC-ECF9C2BECDD3}" destId="{A70A64F9-52EE-44A7-A87D-84DCF5BBE11A}" srcOrd="0" destOrd="0" presId="urn:microsoft.com/office/officeart/2008/layout/VerticalCurvedList"/>
    <dgm:cxn modelId="{0651B9F5-45F1-40D6-9831-2F33D030756A}" type="presOf" srcId="{314CA6CD-8E29-4E48-B1ED-D356A49AFB2A}" destId="{060CA18B-7ECC-4F3C-B179-D9AF5261AF77}" srcOrd="0" destOrd="0" presId="urn:microsoft.com/office/officeart/2008/layout/VerticalCurvedList"/>
    <dgm:cxn modelId="{B0E21439-03B0-4FE2-A4F1-4D191B65A010}" type="presParOf" srcId="{060CA18B-7ECC-4F3C-B179-D9AF5261AF77}" destId="{2621FC66-75E5-4717-980C-1327C2A3CE62}" srcOrd="0" destOrd="0" presId="urn:microsoft.com/office/officeart/2008/layout/VerticalCurvedList"/>
    <dgm:cxn modelId="{AF969D99-1138-49CC-805E-852421FA7872}" type="presParOf" srcId="{2621FC66-75E5-4717-980C-1327C2A3CE62}" destId="{41401357-1017-4CD0-803D-957461EB2C99}" srcOrd="0" destOrd="0" presId="urn:microsoft.com/office/officeart/2008/layout/VerticalCurvedList"/>
    <dgm:cxn modelId="{4F62C018-64D5-4380-AED2-E17259C19887}" type="presParOf" srcId="{41401357-1017-4CD0-803D-957461EB2C99}" destId="{9E54F660-BB02-4ED3-8666-2FFFFDCD92AD}" srcOrd="0" destOrd="0" presId="urn:microsoft.com/office/officeart/2008/layout/VerticalCurvedList"/>
    <dgm:cxn modelId="{C4ECA1FA-5002-4BA7-896E-006BE0DC0800}" type="presParOf" srcId="{41401357-1017-4CD0-803D-957461EB2C99}" destId="{3225662B-B85E-4A59-9CD9-9DE33C62A30E}" srcOrd="1" destOrd="0" presId="urn:microsoft.com/office/officeart/2008/layout/VerticalCurvedList"/>
    <dgm:cxn modelId="{D55A8726-ACBB-40C6-83DB-46DCFA7E9159}" type="presParOf" srcId="{41401357-1017-4CD0-803D-957461EB2C99}" destId="{2963127D-CD92-466B-B543-2F8493DD8A35}" srcOrd="2" destOrd="0" presId="urn:microsoft.com/office/officeart/2008/layout/VerticalCurvedList"/>
    <dgm:cxn modelId="{057325A7-5D59-40CB-B16B-F7333244D057}" type="presParOf" srcId="{41401357-1017-4CD0-803D-957461EB2C99}" destId="{281A1E10-0AE8-46B9-9070-E95C0F18D91F}" srcOrd="3" destOrd="0" presId="urn:microsoft.com/office/officeart/2008/layout/VerticalCurvedList"/>
    <dgm:cxn modelId="{F148921A-9284-4D65-9F40-43837766CE9A}" type="presParOf" srcId="{2621FC66-75E5-4717-980C-1327C2A3CE62}" destId="{A70A64F9-52EE-44A7-A87D-84DCF5BBE11A}" srcOrd="1" destOrd="0" presId="urn:microsoft.com/office/officeart/2008/layout/VerticalCurvedList"/>
    <dgm:cxn modelId="{78036C3B-FA7B-4F32-A459-4CDBAC34B982}" type="presParOf" srcId="{2621FC66-75E5-4717-980C-1327C2A3CE62}" destId="{9F1BC607-AFA8-428B-ADDF-B1A4F58A0A70}" srcOrd="2" destOrd="0" presId="urn:microsoft.com/office/officeart/2008/layout/VerticalCurvedList"/>
    <dgm:cxn modelId="{B0B49943-0E9D-4A73-973F-BEDE40D5C7AF}" type="presParOf" srcId="{9F1BC607-AFA8-428B-ADDF-B1A4F58A0A70}" destId="{E324B8EF-226C-47EA-AAEC-A7154FDF339B}" srcOrd="0" destOrd="0" presId="urn:microsoft.com/office/officeart/2008/layout/VerticalCurvedList"/>
    <dgm:cxn modelId="{66974135-2001-4786-9F92-BAAB9693856B}" type="presParOf" srcId="{2621FC66-75E5-4717-980C-1327C2A3CE62}" destId="{20DBD003-1DD2-4FF5-8521-93B439D5645C}" srcOrd="3" destOrd="0" presId="urn:microsoft.com/office/officeart/2008/layout/VerticalCurvedList"/>
    <dgm:cxn modelId="{EA4977F5-F510-4564-A7D4-BCC84E217C9D}" type="presParOf" srcId="{2621FC66-75E5-4717-980C-1327C2A3CE62}" destId="{E5B05611-0462-429B-AEEC-4ECA36534092}" srcOrd="4" destOrd="0" presId="urn:microsoft.com/office/officeart/2008/layout/VerticalCurvedList"/>
    <dgm:cxn modelId="{702ABC63-DE34-4AD0-953C-0459F252C7FF}" type="presParOf" srcId="{E5B05611-0462-429B-AEEC-4ECA36534092}" destId="{0C2C0BDE-2D47-4845-8A52-A4F13FCFF4B9}" srcOrd="0" destOrd="0" presId="urn:microsoft.com/office/officeart/2008/layout/VerticalCurvedList"/>
    <dgm:cxn modelId="{DD52BEC4-1758-4F0C-A2BA-98FEA8F83402}" type="presParOf" srcId="{2621FC66-75E5-4717-980C-1327C2A3CE62}" destId="{53D3F996-96A8-4DC3-8D53-FEDFC90AAEC5}" srcOrd="5" destOrd="0" presId="urn:microsoft.com/office/officeart/2008/layout/VerticalCurvedList"/>
    <dgm:cxn modelId="{ED1EDAC2-AF0B-4DE1-9571-8F708741A53F}" type="presParOf" srcId="{2621FC66-75E5-4717-980C-1327C2A3CE62}" destId="{968AB374-96DE-4342-8DFD-751EBCB3480C}" srcOrd="6" destOrd="0" presId="urn:microsoft.com/office/officeart/2008/layout/VerticalCurvedList"/>
    <dgm:cxn modelId="{54CC5333-6E27-4C1A-8A1A-61EB2EAED50B}" type="presParOf" srcId="{968AB374-96DE-4342-8DFD-751EBCB3480C}" destId="{61511871-7681-47EA-854C-A4B3C9AD19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CCA5F-4FF0-4A5F-BB24-717E83A1C59A}">
      <dsp:nvSpPr>
        <dsp:cNvPr id="0" name=""/>
        <dsp:cNvSpPr/>
      </dsp:nvSpPr>
      <dsp:spPr>
        <a:xfrm>
          <a:off x="0" y="406231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FC248-B88E-4FAD-A7A6-D3BE60C0780A}">
      <dsp:nvSpPr>
        <dsp:cNvPr id="0" name=""/>
        <dsp:cNvSpPr/>
      </dsp:nvSpPr>
      <dsp:spPr>
        <a:xfrm>
          <a:off x="406400" y="81511"/>
          <a:ext cx="7226873" cy="6494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Formación en evaluación de ODS y Agenda 2030.</a:t>
          </a:r>
        </a:p>
      </dsp:txBody>
      <dsp:txXfrm>
        <a:off x="438103" y="113214"/>
        <a:ext cx="7163467" cy="586034"/>
      </dsp:txXfrm>
    </dsp:sp>
    <dsp:sp modelId="{30BCF7BB-F65E-4712-980D-F0C5B94359CB}">
      <dsp:nvSpPr>
        <dsp:cNvPr id="0" name=""/>
        <dsp:cNvSpPr/>
      </dsp:nvSpPr>
      <dsp:spPr>
        <a:xfrm>
          <a:off x="0" y="1404151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9D819-59E8-4099-8CBB-0CB36AC283D6}">
      <dsp:nvSpPr>
        <dsp:cNvPr id="0" name=""/>
        <dsp:cNvSpPr/>
      </dsp:nvSpPr>
      <dsp:spPr>
        <a:xfrm>
          <a:off x="406400" y="1079431"/>
          <a:ext cx="7226873" cy="6494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Diseño y planificación de la evaluación </a:t>
          </a:r>
          <a:r>
            <a:rPr lang="es-E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multiactor</a:t>
          </a: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 (ODS/Áreas protegidas).</a:t>
          </a:r>
        </a:p>
      </dsp:txBody>
      <dsp:txXfrm>
        <a:off x="438103" y="1111134"/>
        <a:ext cx="7163467" cy="586034"/>
      </dsp:txXfrm>
    </dsp:sp>
    <dsp:sp modelId="{4C37525D-7E05-4202-B06D-D53723137104}">
      <dsp:nvSpPr>
        <dsp:cNvPr id="0" name=""/>
        <dsp:cNvSpPr/>
      </dsp:nvSpPr>
      <dsp:spPr>
        <a:xfrm>
          <a:off x="0" y="2402071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7D12F-7C60-4DB3-BBFA-EFB052179421}">
      <dsp:nvSpPr>
        <dsp:cNvPr id="0" name=""/>
        <dsp:cNvSpPr/>
      </dsp:nvSpPr>
      <dsp:spPr>
        <a:xfrm>
          <a:off x="406400" y="2077351"/>
          <a:ext cx="7226873" cy="6494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Iniciativa Evaluando Ando: sesiones virtuales para socializar e intercambiar experiencias de evaluación con diversos actores.</a:t>
          </a:r>
        </a:p>
      </dsp:txBody>
      <dsp:txXfrm>
        <a:off x="438103" y="2109054"/>
        <a:ext cx="7163467" cy="586034"/>
      </dsp:txXfrm>
    </dsp:sp>
    <dsp:sp modelId="{4A90AA6D-C7A8-4B4A-B9A7-31F14A16F46C}">
      <dsp:nvSpPr>
        <dsp:cNvPr id="0" name=""/>
        <dsp:cNvSpPr/>
      </dsp:nvSpPr>
      <dsp:spPr>
        <a:xfrm>
          <a:off x="0" y="3399991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BA019-AA32-467A-80A2-9659AAFFE7BD}">
      <dsp:nvSpPr>
        <dsp:cNvPr id="0" name=""/>
        <dsp:cNvSpPr/>
      </dsp:nvSpPr>
      <dsp:spPr>
        <a:xfrm>
          <a:off x="406400" y="3075271"/>
          <a:ext cx="7226873" cy="6494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Creación del Observatorio del Sistema de Educación Superior.</a:t>
          </a:r>
        </a:p>
      </dsp:txBody>
      <dsp:txXfrm>
        <a:off x="438103" y="3106974"/>
        <a:ext cx="7163467" cy="586034"/>
      </dsp:txXfrm>
    </dsp:sp>
    <dsp:sp modelId="{355960C6-7538-467D-9557-A26EFF7202B5}">
      <dsp:nvSpPr>
        <dsp:cNvPr id="0" name=""/>
        <dsp:cNvSpPr/>
      </dsp:nvSpPr>
      <dsp:spPr>
        <a:xfrm>
          <a:off x="0" y="4397911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796FE-9786-478C-A7B0-A9C4B7074340}">
      <dsp:nvSpPr>
        <dsp:cNvPr id="0" name=""/>
        <dsp:cNvSpPr/>
      </dsp:nvSpPr>
      <dsp:spPr>
        <a:xfrm>
          <a:off x="406400" y="4073191"/>
          <a:ext cx="7226873" cy="6494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Diseño de una evaluación indígena.</a:t>
          </a:r>
        </a:p>
      </dsp:txBody>
      <dsp:txXfrm>
        <a:off x="438103" y="4104894"/>
        <a:ext cx="716346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5662B-B85E-4A59-9CD9-9DE33C62A30E}">
      <dsp:nvSpPr>
        <dsp:cNvPr id="0" name=""/>
        <dsp:cNvSpPr/>
      </dsp:nvSpPr>
      <dsp:spPr>
        <a:xfrm>
          <a:off x="-5478260" y="-838888"/>
          <a:ext cx="6523641" cy="652364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A64F9-52EE-44A7-A87D-84DCF5BBE11A}">
      <dsp:nvSpPr>
        <dsp:cNvPr id="0" name=""/>
        <dsp:cNvSpPr/>
      </dsp:nvSpPr>
      <dsp:spPr>
        <a:xfrm>
          <a:off x="672605" y="484586"/>
          <a:ext cx="10498048" cy="9691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92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Encuentros de la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Iniciativa ¡Evaluando Ando!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, a realizarse de manera periódica mensualmente.</a:t>
          </a:r>
        </a:p>
      </dsp:txBody>
      <dsp:txXfrm>
        <a:off x="672605" y="484586"/>
        <a:ext cx="10498048" cy="969172"/>
      </dsp:txXfrm>
    </dsp:sp>
    <dsp:sp modelId="{E324B8EF-226C-47EA-AAEC-A7154FDF339B}">
      <dsp:nvSpPr>
        <dsp:cNvPr id="0" name=""/>
        <dsp:cNvSpPr/>
      </dsp:nvSpPr>
      <dsp:spPr>
        <a:xfrm>
          <a:off x="66872" y="363439"/>
          <a:ext cx="1211466" cy="12114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DBD003-1DD2-4FF5-8521-93B439D5645C}">
      <dsp:nvSpPr>
        <dsp:cNvPr id="0" name=""/>
        <dsp:cNvSpPr/>
      </dsp:nvSpPr>
      <dsp:spPr>
        <a:xfrm>
          <a:off x="1024900" y="1938345"/>
          <a:ext cx="10145753" cy="9691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92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Participación en la </a:t>
          </a:r>
          <a:r>
            <a:rPr lang="es-EC" altLang="ko-KR" sz="1600" kern="1200" dirty="0">
              <a:latin typeface="Arial" panose="020B0604020202020204" pitchFamily="34" charset="0"/>
              <a:cs typeface="Arial" panose="020B0604020202020204" pitchFamily="34" charset="0"/>
            </a:rPr>
            <a:t>Conferencia Internacional RELAC 2022: </a:t>
          </a:r>
          <a:r>
            <a:rPr lang="es-E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Evaluación sin barreras: </a:t>
          </a:r>
          <a:r>
            <a:rPr lang="es-E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Sindemia</a:t>
          </a:r>
          <a:r>
            <a:rPr lang="es-E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, Innovación y Sustentabilidad. </a:t>
          </a:r>
          <a:r>
            <a:rPr lang="es-E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A realizarse entre el 15 y 19 de noviembre, se presentó la propuesta desde la Plataforma. </a:t>
          </a:r>
        </a:p>
      </dsp:txBody>
      <dsp:txXfrm>
        <a:off x="1024900" y="1938345"/>
        <a:ext cx="10145753" cy="969172"/>
      </dsp:txXfrm>
    </dsp:sp>
    <dsp:sp modelId="{0C2C0BDE-2D47-4845-8A52-A4F13FCFF4B9}">
      <dsp:nvSpPr>
        <dsp:cNvPr id="0" name=""/>
        <dsp:cNvSpPr/>
      </dsp:nvSpPr>
      <dsp:spPr>
        <a:xfrm>
          <a:off x="419167" y="1817199"/>
          <a:ext cx="1211466" cy="12114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D3F996-96A8-4DC3-8D53-FEDFC90AAEC5}">
      <dsp:nvSpPr>
        <dsp:cNvPr id="0" name=""/>
        <dsp:cNvSpPr/>
      </dsp:nvSpPr>
      <dsp:spPr>
        <a:xfrm>
          <a:off x="672605" y="3392104"/>
          <a:ext cx="10498048" cy="9691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92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Arial" panose="020B0604020202020204" pitchFamily="34" charset="0"/>
              <a:cs typeface="Arial" panose="020B0604020202020204" pitchFamily="34" charset="0"/>
            </a:rPr>
            <a:t>Reunión presencial con los principales actores de la </a:t>
          </a:r>
          <a:r>
            <a:rPr lang="es-CR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Plataforma Nacional, </a:t>
          </a:r>
          <a:r>
            <a:rPr lang="es-CR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para coordinar actividades futuras y la participación en la Conferencia Internacional </a:t>
          </a:r>
          <a:r>
            <a:rPr lang="es-CR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ReLAC</a:t>
          </a:r>
          <a:r>
            <a:rPr lang="es-CR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605" y="3392104"/>
        <a:ext cx="10498048" cy="969172"/>
      </dsp:txXfrm>
    </dsp:sp>
    <dsp:sp modelId="{61511871-7681-47EA-854C-A4B3C9AD196B}">
      <dsp:nvSpPr>
        <dsp:cNvPr id="0" name=""/>
        <dsp:cNvSpPr/>
      </dsp:nvSpPr>
      <dsp:spPr>
        <a:xfrm>
          <a:off x="66872" y="3270958"/>
          <a:ext cx="1211466" cy="12114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4BBE-CE86-6B49-AC2E-27AA863BA074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78A4-7E9F-C242-AAAF-C8A3C9831E10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78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 1: SOLO AGREGAR EL TÍTULO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716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79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41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PORTADA2: CAMBIAR FOTOGRAFÍA DE FONDO PARA NUEVAS PRESENTACIONES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25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23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447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735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60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988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41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4D135-6A91-B14F-AADA-F6A21868A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0002B-CB7D-FA4D-B9DD-6A7C5A2F7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97537-0D75-5749-8CD1-6045C041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3B323-82F6-674A-8F90-A19FE724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11E38-4872-BA42-AE5E-578DEE53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6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ECEB2-CA71-334B-BF4F-1E6EACD2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FD7BD-567A-0249-9051-E3BFB4922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B1705-E16B-D14C-9FF2-F5A5914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71077-BA27-6E43-A3B1-01FF5819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7EC0-93AC-F644-94BD-FDED443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7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6EF711-ECF5-794A-B6D4-444356C0E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EF8B50-65B7-EA4C-80EA-3B9FBEF0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8B367-2D90-0A46-BCD8-5A8D7428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037E7-EA9A-0641-A1AA-DD51D48D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C7CD2-B4DC-F746-B6FA-70FD5BD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01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AF7B-4823-A647-B98C-1B8371B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0422E-C782-734E-9F12-966D326A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3068E-D587-DE49-984A-39CE49E2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6C2D9-96FE-154C-90E3-F4855E4C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91330-1BDD-ED45-9590-375FB408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13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E1BF-79F0-1B44-AE84-19BDF227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D9AD8-B74B-4846-8FB1-D4BCD62F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80DCA-4446-8D42-BAFB-15DD0F06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A3B04-8929-814A-A2EB-242A095B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9F26D-7FC0-734F-83E0-AA560268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1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3EE90-B47F-2244-9893-7AD4F6F8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14779-D023-0346-B827-3F1297C2E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C4F32-65F4-FA43-A282-632EFA4A7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FDEBE-4AA8-9B49-A79E-69797FE7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9FAD7-023E-0D4D-96FF-34DBB13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0F3A7-52AC-BF47-92E3-013D845E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52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DFE87-A274-3747-B54E-C4312C6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71A89F-3A02-4E42-94DA-F38F0000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58387A-EC4E-6144-AB0B-D1EA9D431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E215C3-117F-8D47-B068-9B2A08869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5C6313-CE95-1C4E-BE14-6B886FF05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736C42-99B9-8141-9C0E-366B4846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A5409A-E383-3F40-9C6D-011623E6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9C4658-0393-7042-8BD6-D98D6AAF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6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4B746-E7E0-5A44-B0AF-88E18B54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E36B3F-A3C6-C84D-A038-DC1D36E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CF3806-44A2-1842-9CC0-3F0C19B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12343-8CA8-8D47-A12F-FCC312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7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15C481-930C-4A4B-AC04-47B1C34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6EB20A-F2CC-C943-B58C-E5A46C54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674AD8-AB92-2A4F-BBDA-389619F2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411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9D6D0-56C0-D84B-8724-54694F6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EAB349-252E-AC42-9662-5DD70CB8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F4B26-686A-9347-84BD-479D98E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EB0C08-A25A-5E4D-A07D-3512214D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47803-73A5-164E-9888-2218A9B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392E18-EF16-AC40-B681-F240C5E6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12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5E29D-2DD0-2344-8459-61F82CF3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3D2FEC-8B0C-644F-88EB-14EE2FA54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34030C-FD88-5B49-8CD9-0B0D8873F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CBD86-7517-C24E-9CFD-D6159025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49DD2-1E86-F04C-A712-BEA37D92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42340-6677-0241-A94F-B01ABAC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10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FFA344-97B1-2E42-9322-C455A09C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49D5DD-1BDF-D242-9FCC-33931EAD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C3082-503C-2949-9FE2-4BE9395D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9197-C62B-E041-B7A6-078879F8728D}" type="datetimeFigureOut">
              <a:rPr lang="es-EC" smtClean="0"/>
              <a:t>25/10/2022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FE301-8AFC-C744-B8C1-DE8A5B747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974DB-B6FD-6D46-8745-1BB4CB07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FF70-6B49-2041-A5E1-3A534BD2F87D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57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113765" y="1534436"/>
            <a:ext cx="7964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 del Ecuador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293267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6" y="355276"/>
            <a:ext cx="1055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Regional de Evaluación (Presentación de Actividades planificadas 2022)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2D0DE54-2F29-4181-BEAB-430535720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887389"/>
              </p:ext>
            </p:extLst>
          </p:nvPr>
        </p:nvGraphicFramePr>
        <p:xfrm>
          <a:off x="3383721" y="944190"/>
          <a:ext cx="8128000" cy="503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ángulo: esquinas redondeadas 3">
            <a:extLst>
              <a:ext uri="{FF2B5EF4-FFF2-40B4-BE49-F238E27FC236}">
                <a16:creationId xmlns:a16="http://schemas.microsoft.com/office/drawing/2014/main" id="{51D3B75C-2B07-4959-E414-91CC1FE18806}"/>
              </a:ext>
            </a:extLst>
          </p:cNvPr>
          <p:cNvSpPr/>
          <p:nvPr/>
        </p:nvSpPr>
        <p:spPr>
          <a:xfrm>
            <a:off x="185531" y="1413640"/>
            <a:ext cx="2849217" cy="409492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 Plataforma Nacional de Evaluación Ecuador presentó como planes para el año 2022.</a:t>
            </a:r>
          </a:p>
        </p:txBody>
      </p:sp>
    </p:spTree>
    <p:extLst>
      <p:ext uri="{BB962C8B-B14F-4D97-AF65-F5344CB8AC3E}">
        <p14:creationId xmlns:p14="http://schemas.microsoft.com/office/powerpoint/2010/main" val="263498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7" y="355276"/>
            <a:ext cx="50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¡Evaluando Ando! En números…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BC277CF-374D-955A-2518-66BDACBE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4805"/>
              </p:ext>
            </p:extLst>
          </p:nvPr>
        </p:nvGraphicFramePr>
        <p:xfrm>
          <a:off x="349220" y="847323"/>
          <a:ext cx="11380324" cy="498303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126765">
                  <a:extLst>
                    <a:ext uri="{9D8B030D-6E8A-4147-A177-3AD203B41FA5}">
                      <a16:colId xmlns:a16="http://schemas.microsoft.com/office/drawing/2014/main" val="3159001116"/>
                    </a:ext>
                  </a:extLst>
                </a:gridCol>
                <a:gridCol w="1239441">
                  <a:extLst>
                    <a:ext uri="{9D8B030D-6E8A-4147-A177-3AD203B41FA5}">
                      <a16:colId xmlns:a16="http://schemas.microsoft.com/office/drawing/2014/main" val="4235738926"/>
                    </a:ext>
                  </a:extLst>
                </a:gridCol>
                <a:gridCol w="3004706">
                  <a:extLst>
                    <a:ext uri="{9D8B030D-6E8A-4147-A177-3AD203B41FA5}">
                      <a16:colId xmlns:a16="http://schemas.microsoft.com/office/drawing/2014/main" val="153070166"/>
                    </a:ext>
                  </a:extLst>
                </a:gridCol>
                <a:gridCol w="1877941">
                  <a:extLst>
                    <a:ext uri="{9D8B030D-6E8A-4147-A177-3AD203B41FA5}">
                      <a16:colId xmlns:a16="http://schemas.microsoft.com/office/drawing/2014/main" val="119222128"/>
                    </a:ext>
                  </a:extLst>
                </a:gridCol>
                <a:gridCol w="1877941">
                  <a:extLst>
                    <a:ext uri="{9D8B030D-6E8A-4147-A177-3AD203B41FA5}">
                      <a16:colId xmlns:a16="http://schemas.microsoft.com/office/drawing/2014/main" val="2639475205"/>
                    </a:ext>
                  </a:extLst>
                </a:gridCol>
                <a:gridCol w="1126765">
                  <a:extLst>
                    <a:ext uri="{9D8B030D-6E8A-4147-A177-3AD203B41FA5}">
                      <a16:colId xmlns:a16="http://schemas.microsoft.com/office/drawing/2014/main" val="4224776300"/>
                    </a:ext>
                  </a:extLst>
                </a:gridCol>
                <a:gridCol w="1126765">
                  <a:extLst>
                    <a:ext uri="{9D8B030D-6E8A-4147-A177-3AD203B41FA5}">
                      <a16:colId xmlns:a16="http://schemas.microsoft.com/office/drawing/2014/main" val="1475762791"/>
                    </a:ext>
                  </a:extLst>
                </a:gridCol>
              </a:tblGrid>
              <a:tr h="2891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Edición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Fecha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Tema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Ponentes SNP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Ponentes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Inscritos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Asistentes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12705"/>
                  </a:ext>
                </a:extLst>
              </a:tr>
              <a:tr h="639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¡Evaluando Ando! 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25/03/2022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Resultados preliminares de la Evaluación a la descentralización – Competencia Agua Potable.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Joselyn Corrales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Cristian Calle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Donald </a:t>
                      </a:r>
                      <a:r>
                        <a:rPr lang="es-ES" sz="1400" u="none" strike="noStrike" dirty="0" err="1">
                          <a:effectLst/>
                        </a:rPr>
                        <a:t>Zhangallimbay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Ronny Correa Quezada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33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0795018"/>
                  </a:ext>
                </a:extLst>
              </a:tr>
              <a:tr h="4262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¡Evaluando Ando! 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29/04/2022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Evaluación de Resultados del Bono Proteger - Costa Rica.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Eddy García Serrano (Costa</a:t>
                      </a:r>
                      <a:r>
                        <a:rPr lang="es-ES" sz="1400" u="none" strike="noStrike" baseline="0" dirty="0">
                          <a:effectLst/>
                        </a:rPr>
                        <a:t> Rica)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44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29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9571496"/>
                  </a:ext>
                </a:extLst>
              </a:tr>
              <a:tr h="639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¡Evaluando Ando! 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27/05/2022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Productividad Agrícola - Un análisis del efecto de la construcción de carreteras en zonas productivas del Ecuador.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Martín Ordoñez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Donald </a:t>
                      </a:r>
                      <a:r>
                        <a:rPr lang="es-ES" sz="1400" u="none" strike="noStrike" dirty="0" err="1">
                          <a:effectLst/>
                        </a:rPr>
                        <a:t>Zhangallimbay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56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42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5271980"/>
                  </a:ext>
                </a:extLst>
              </a:tr>
              <a:tr h="4262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¡Evaluando Ando! 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24/06/2022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Evaluación de Impacto del Programa "Mi Abogado“.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-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err="1">
                          <a:effectLst/>
                        </a:rPr>
                        <a:t>Ryan</a:t>
                      </a:r>
                      <a:r>
                        <a:rPr lang="es-ES" sz="1400" u="none" strike="noStrike" dirty="0">
                          <a:effectLst/>
                        </a:rPr>
                        <a:t> Cooper (Chile)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55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38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1483188"/>
                  </a:ext>
                </a:extLst>
              </a:tr>
              <a:tr h="639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dirty="0">
                          <a:effectLst/>
                        </a:rPr>
                        <a:t>¡Evaluando Ando! 5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22/07/2022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Evaluación de los CDI (Centros de Desarrollo Infantil en el desarrollo de los niños.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Joselyn Corrales</a:t>
                      </a:r>
                    </a:p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Luis Guamán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effectLst/>
                        </a:rPr>
                        <a:t>Nicolás Acosta</a:t>
                      </a:r>
                    </a:p>
                    <a:p>
                      <a:pPr algn="ctr" fontAlgn="ctr"/>
                      <a:r>
                        <a:rPr lang="es-ES" sz="1400" u="none" strike="noStrike" kern="1200" dirty="0">
                          <a:effectLst/>
                        </a:rPr>
                        <a:t>Martina Alvarado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98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73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768873"/>
                  </a:ext>
                </a:extLst>
              </a:tr>
              <a:tr h="8525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dirty="0">
                          <a:effectLst/>
                        </a:rPr>
                        <a:t>¡Evaluando Ando! 6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25/08/2022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Subsidios a los combustibles en Ecuador: un modelo de equilibrio general computable para la evaluación de la focalización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-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José Ramírez Álvarez</a:t>
                      </a:r>
                    </a:p>
                    <a:p>
                      <a:pPr algn="ctr" fontAlgn="ctr"/>
                      <a:r>
                        <a:rPr lang="es-ES" sz="1400" u="none" strike="noStrike" dirty="0" err="1">
                          <a:effectLst/>
                        </a:rPr>
                        <a:t>Cristhian</a:t>
                      </a:r>
                      <a:r>
                        <a:rPr lang="es-ES" sz="1400" u="none" strike="noStrike" dirty="0">
                          <a:effectLst/>
                        </a:rPr>
                        <a:t> Montenegro Casa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58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8718709"/>
                  </a:ext>
                </a:extLst>
              </a:tr>
              <a:tr h="639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dirty="0">
                          <a:effectLst/>
                        </a:rPr>
                        <a:t>¡Evaluando Ando! 7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Integral  del Proyecto Mercado Regional Mayorista de la Región Chorotega – Costa 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 González Zúñiga (Costa Rica)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2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dirty="0">
                          <a:effectLst/>
                        </a:rPr>
                        <a:t>¡Evaluando Ando! 8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28/10/2022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Mejorando la Eficiencia</a:t>
                      </a:r>
                      <a:r>
                        <a:rPr lang="es-E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Compras Públicas - Chile</a:t>
                      </a:r>
                      <a:endParaRPr lang="es-E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Marcelo Olivares (Chile)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672255" y="847323"/>
            <a:ext cx="3153104" cy="49830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346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9"/>
            <a:ext cx="12202273" cy="68637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1339640" y="2901048"/>
            <a:ext cx="893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Actividades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5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7" y="355276"/>
            <a:ext cx="50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4653396"/>
              </p:ext>
            </p:extLst>
          </p:nvPr>
        </p:nvGraphicFramePr>
        <p:xfrm>
          <a:off x="492357" y="967153"/>
          <a:ext cx="11237527" cy="484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612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9"/>
            <a:ext cx="12202273" cy="68637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1339640" y="2901048"/>
            <a:ext cx="893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se quiere lograr?</a:t>
            </a:r>
            <a:endParaRPr lang="es-EC" sz="5000" b="1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7" y="355276"/>
            <a:ext cx="50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queremos lograr?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sp>
        <p:nvSpPr>
          <p:cNvPr id="55" name="Rectángulo redondeado 24">
            <a:extLst>
              <a:ext uri="{FF2B5EF4-FFF2-40B4-BE49-F238E27FC236}">
                <a16:creationId xmlns:a16="http://schemas.microsoft.com/office/drawing/2014/main" id="{4C6100F9-87F6-42A0-8C89-A80116890EE4}"/>
              </a:ext>
            </a:extLst>
          </p:cNvPr>
          <p:cNvSpPr/>
          <p:nvPr/>
        </p:nvSpPr>
        <p:spPr>
          <a:xfrm>
            <a:off x="4953222" y="1846407"/>
            <a:ext cx="2895312" cy="863912"/>
          </a:xfrm>
          <a:prstGeom prst="roundRect">
            <a:avLst>
              <a:gd name="adj" fmla="val 69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69" tIns="47435" rIns="94869" bIns="47435" rtlCol="0" anchor="ctr"/>
          <a:lstStyle/>
          <a:p>
            <a:pPr algn="ctr"/>
            <a:endParaRPr lang="es-MX"/>
          </a:p>
        </p:txBody>
      </p:sp>
      <p:grpSp>
        <p:nvGrpSpPr>
          <p:cNvPr id="56" name="1 Grupo">
            <a:extLst>
              <a:ext uri="{FF2B5EF4-FFF2-40B4-BE49-F238E27FC236}">
                <a16:creationId xmlns:a16="http://schemas.microsoft.com/office/drawing/2014/main" id="{2982E1DE-05AB-4C87-828C-85CAD8F3AC07}"/>
              </a:ext>
            </a:extLst>
          </p:cNvPr>
          <p:cNvGrpSpPr/>
          <p:nvPr/>
        </p:nvGrpSpPr>
        <p:grpSpPr>
          <a:xfrm>
            <a:off x="684994" y="1027140"/>
            <a:ext cx="10666516" cy="649783"/>
            <a:chOff x="719669" y="1332036"/>
            <a:chExt cx="10079025" cy="850666"/>
          </a:xfrm>
        </p:grpSpPr>
        <p:sp>
          <p:nvSpPr>
            <p:cNvPr id="57" name="3 Forma libre">
              <a:extLst>
                <a:ext uri="{FF2B5EF4-FFF2-40B4-BE49-F238E27FC236}">
                  <a16:creationId xmlns:a16="http://schemas.microsoft.com/office/drawing/2014/main" id="{13DB8894-BD67-492F-A3DF-DA8DBCDB30FA}"/>
                </a:ext>
              </a:extLst>
            </p:cNvPr>
            <p:cNvSpPr/>
            <p:nvPr/>
          </p:nvSpPr>
          <p:spPr>
            <a:xfrm>
              <a:off x="719669" y="1332037"/>
              <a:ext cx="3601257" cy="850665"/>
            </a:xfrm>
            <a:custGeom>
              <a:avLst/>
              <a:gdLst>
                <a:gd name="connsiteX0" fmla="*/ 0 w 3598290"/>
                <a:gd name="connsiteY0" fmla="*/ 0 h 850593"/>
                <a:gd name="connsiteX1" fmla="*/ 3172994 w 3598290"/>
                <a:gd name="connsiteY1" fmla="*/ 0 h 850593"/>
                <a:gd name="connsiteX2" fmla="*/ 3598290 w 3598290"/>
                <a:gd name="connsiteY2" fmla="*/ 425297 h 850593"/>
                <a:gd name="connsiteX3" fmla="*/ 3172994 w 3598290"/>
                <a:gd name="connsiteY3" fmla="*/ 850593 h 850593"/>
                <a:gd name="connsiteX4" fmla="*/ 0 w 3598290"/>
                <a:gd name="connsiteY4" fmla="*/ 850593 h 850593"/>
                <a:gd name="connsiteX5" fmla="*/ 425297 w 3598290"/>
                <a:gd name="connsiteY5" fmla="*/ 425297 h 850593"/>
                <a:gd name="connsiteX6" fmla="*/ 0 w 3598290"/>
                <a:gd name="connsiteY6" fmla="*/ 0 h 850593"/>
                <a:gd name="connsiteX0" fmla="*/ 0 w 3598290"/>
                <a:gd name="connsiteY0" fmla="*/ 0 h 850593"/>
                <a:gd name="connsiteX1" fmla="*/ 3172994 w 3598290"/>
                <a:gd name="connsiteY1" fmla="*/ 0 h 850593"/>
                <a:gd name="connsiteX2" fmla="*/ 3598290 w 3598290"/>
                <a:gd name="connsiteY2" fmla="*/ 425297 h 850593"/>
                <a:gd name="connsiteX3" fmla="*/ 3172994 w 3598290"/>
                <a:gd name="connsiteY3" fmla="*/ 850593 h 850593"/>
                <a:gd name="connsiteX4" fmla="*/ 0 w 3598290"/>
                <a:gd name="connsiteY4" fmla="*/ 850593 h 850593"/>
                <a:gd name="connsiteX5" fmla="*/ 8608 w 3598290"/>
                <a:gd name="connsiteY5" fmla="*/ 698748 h 850593"/>
                <a:gd name="connsiteX6" fmla="*/ 0 w 3598290"/>
                <a:gd name="connsiteY6" fmla="*/ 0 h 850593"/>
                <a:gd name="connsiteX0" fmla="*/ 2967 w 3601257"/>
                <a:gd name="connsiteY0" fmla="*/ 0 h 850665"/>
                <a:gd name="connsiteX1" fmla="*/ 3175961 w 3601257"/>
                <a:gd name="connsiteY1" fmla="*/ 0 h 850665"/>
                <a:gd name="connsiteX2" fmla="*/ 3601257 w 3601257"/>
                <a:gd name="connsiteY2" fmla="*/ 425297 h 850665"/>
                <a:gd name="connsiteX3" fmla="*/ 3175961 w 3601257"/>
                <a:gd name="connsiteY3" fmla="*/ 850593 h 850665"/>
                <a:gd name="connsiteX4" fmla="*/ 2967 w 3601257"/>
                <a:gd name="connsiteY4" fmla="*/ 850593 h 850665"/>
                <a:gd name="connsiteX5" fmla="*/ 0 w 3601257"/>
                <a:gd name="connsiteY5" fmla="*/ 850665 h 850665"/>
                <a:gd name="connsiteX6" fmla="*/ 2967 w 3601257"/>
                <a:gd name="connsiteY6" fmla="*/ 0 h 85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1257" h="850665">
                  <a:moveTo>
                    <a:pt x="2967" y="0"/>
                  </a:moveTo>
                  <a:lnTo>
                    <a:pt x="3175961" y="0"/>
                  </a:lnTo>
                  <a:lnTo>
                    <a:pt x="3601257" y="425297"/>
                  </a:lnTo>
                  <a:lnTo>
                    <a:pt x="3175961" y="850593"/>
                  </a:lnTo>
                  <a:lnTo>
                    <a:pt x="2967" y="850593"/>
                  </a:lnTo>
                  <a:lnTo>
                    <a:pt x="0" y="850665"/>
                  </a:lnTo>
                  <a:lnTo>
                    <a:pt x="296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311" tIns="36005" rIns="461301" bIns="36005" numCol="1" spcCol="1270" anchor="ctr" anchorCtr="0">
              <a:noAutofit/>
            </a:bodyPr>
            <a:lstStyle/>
            <a:p>
              <a:pPr algn="ctr" defTabSz="12451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b="1" dirty="0"/>
                <a:t>EJES ESTRATÉGICOS</a:t>
              </a:r>
            </a:p>
          </p:txBody>
        </p:sp>
        <p:sp>
          <p:nvSpPr>
            <p:cNvPr id="58" name="4 Forma libre">
              <a:extLst>
                <a:ext uri="{FF2B5EF4-FFF2-40B4-BE49-F238E27FC236}">
                  <a16:creationId xmlns:a16="http://schemas.microsoft.com/office/drawing/2014/main" id="{D5AD3252-43FE-49D0-8E5A-27B89ACF5F24}"/>
                </a:ext>
              </a:extLst>
            </p:cNvPr>
            <p:cNvSpPr/>
            <p:nvPr/>
          </p:nvSpPr>
          <p:spPr>
            <a:xfrm>
              <a:off x="3961098" y="1332036"/>
              <a:ext cx="3598290" cy="850593"/>
            </a:xfrm>
            <a:custGeom>
              <a:avLst/>
              <a:gdLst>
                <a:gd name="connsiteX0" fmla="*/ 0 w 3598290"/>
                <a:gd name="connsiteY0" fmla="*/ 0 h 850593"/>
                <a:gd name="connsiteX1" fmla="*/ 3172994 w 3598290"/>
                <a:gd name="connsiteY1" fmla="*/ 0 h 850593"/>
                <a:gd name="connsiteX2" fmla="*/ 3598290 w 3598290"/>
                <a:gd name="connsiteY2" fmla="*/ 425297 h 850593"/>
                <a:gd name="connsiteX3" fmla="*/ 3172994 w 3598290"/>
                <a:gd name="connsiteY3" fmla="*/ 850593 h 850593"/>
                <a:gd name="connsiteX4" fmla="*/ 0 w 3598290"/>
                <a:gd name="connsiteY4" fmla="*/ 850593 h 850593"/>
                <a:gd name="connsiteX5" fmla="*/ 425297 w 3598290"/>
                <a:gd name="connsiteY5" fmla="*/ 425297 h 850593"/>
                <a:gd name="connsiteX6" fmla="*/ 0 w 3598290"/>
                <a:gd name="connsiteY6" fmla="*/ 0 h 85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8290" h="850593">
                  <a:moveTo>
                    <a:pt x="0" y="0"/>
                  </a:moveTo>
                  <a:lnTo>
                    <a:pt x="3172994" y="0"/>
                  </a:lnTo>
                  <a:lnTo>
                    <a:pt x="3598290" y="425297"/>
                  </a:lnTo>
                  <a:lnTo>
                    <a:pt x="3172994" y="850593"/>
                  </a:lnTo>
                  <a:lnTo>
                    <a:pt x="0" y="850593"/>
                  </a:lnTo>
                  <a:lnTo>
                    <a:pt x="425297" y="425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4973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311" tIns="36005" rIns="461301" bIns="36005" numCol="1" spcCol="1270" anchor="ctr" anchorCtr="0">
              <a:noAutofit/>
            </a:bodyPr>
            <a:lstStyle/>
            <a:p>
              <a:pPr algn="ctr" defTabSz="12451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b="1" dirty="0"/>
                <a:t>PRODUCTOS</a:t>
              </a:r>
            </a:p>
          </p:txBody>
        </p:sp>
        <p:sp>
          <p:nvSpPr>
            <p:cNvPr id="59" name="23 Forma libre">
              <a:extLst>
                <a:ext uri="{FF2B5EF4-FFF2-40B4-BE49-F238E27FC236}">
                  <a16:creationId xmlns:a16="http://schemas.microsoft.com/office/drawing/2014/main" id="{0EA2B1DC-9272-480B-B4CD-64EB1DC7CEEA}"/>
                </a:ext>
              </a:extLst>
            </p:cNvPr>
            <p:cNvSpPr/>
            <p:nvPr/>
          </p:nvSpPr>
          <p:spPr>
            <a:xfrm>
              <a:off x="7200404" y="1332036"/>
              <a:ext cx="3598290" cy="850593"/>
            </a:xfrm>
            <a:custGeom>
              <a:avLst/>
              <a:gdLst>
                <a:gd name="connsiteX0" fmla="*/ 0 w 3598290"/>
                <a:gd name="connsiteY0" fmla="*/ 0 h 850593"/>
                <a:gd name="connsiteX1" fmla="*/ 3172994 w 3598290"/>
                <a:gd name="connsiteY1" fmla="*/ 0 h 850593"/>
                <a:gd name="connsiteX2" fmla="*/ 3598290 w 3598290"/>
                <a:gd name="connsiteY2" fmla="*/ 425297 h 850593"/>
                <a:gd name="connsiteX3" fmla="*/ 3172994 w 3598290"/>
                <a:gd name="connsiteY3" fmla="*/ 850593 h 850593"/>
                <a:gd name="connsiteX4" fmla="*/ 0 w 3598290"/>
                <a:gd name="connsiteY4" fmla="*/ 850593 h 850593"/>
                <a:gd name="connsiteX5" fmla="*/ 425297 w 3598290"/>
                <a:gd name="connsiteY5" fmla="*/ 425297 h 850593"/>
                <a:gd name="connsiteX6" fmla="*/ 0 w 3598290"/>
                <a:gd name="connsiteY6" fmla="*/ 0 h 85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8290" h="850593">
                  <a:moveTo>
                    <a:pt x="0" y="0"/>
                  </a:moveTo>
                  <a:lnTo>
                    <a:pt x="3172994" y="0"/>
                  </a:lnTo>
                  <a:lnTo>
                    <a:pt x="3598290" y="425297"/>
                  </a:lnTo>
                  <a:lnTo>
                    <a:pt x="3172994" y="850593"/>
                  </a:lnTo>
                  <a:lnTo>
                    <a:pt x="0" y="850593"/>
                  </a:lnTo>
                  <a:lnTo>
                    <a:pt x="425297" y="425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311" tIns="36005" rIns="461301" bIns="36005" numCol="1" spcCol="1270" anchor="ctr" anchorCtr="0">
              <a:noAutofit/>
            </a:bodyPr>
            <a:lstStyle/>
            <a:p>
              <a:pPr algn="ctr" defTabSz="12451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b="1" dirty="0"/>
                <a:t>RESULTADOS</a:t>
              </a:r>
            </a:p>
          </p:txBody>
        </p:sp>
      </p:grpSp>
      <p:grpSp>
        <p:nvGrpSpPr>
          <p:cNvPr id="60" name="6 Grupo">
            <a:extLst>
              <a:ext uri="{FF2B5EF4-FFF2-40B4-BE49-F238E27FC236}">
                <a16:creationId xmlns:a16="http://schemas.microsoft.com/office/drawing/2014/main" id="{36A33B09-7D64-46AE-8360-41AF20D4CC6A}"/>
              </a:ext>
            </a:extLst>
          </p:cNvPr>
          <p:cNvGrpSpPr/>
          <p:nvPr/>
        </p:nvGrpSpPr>
        <p:grpSpPr>
          <a:xfrm>
            <a:off x="92113" y="770131"/>
            <a:ext cx="1185760" cy="1123311"/>
            <a:chOff x="215628" y="535651"/>
            <a:chExt cx="724378" cy="724378"/>
          </a:xfrm>
        </p:grpSpPr>
        <p:sp>
          <p:nvSpPr>
            <p:cNvPr id="61" name="13 Elipse">
              <a:extLst>
                <a:ext uri="{FF2B5EF4-FFF2-40B4-BE49-F238E27FC236}">
                  <a16:creationId xmlns:a16="http://schemas.microsoft.com/office/drawing/2014/main" id="{4DD6A76F-EC4C-4CF8-881D-C6C1017521FE}"/>
                </a:ext>
              </a:extLst>
            </p:cNvPr>
            <p:cNvSpPr/>
            <p:nvPr/>
          </p:nvSpPr>
          <p:spPr>
            <a:xfrm>
              <a:off x="215628" y="535651"/>
              <a:ext cx="724378" cy="7243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62" name="Picture 4" descr="Cabeza Humana Y Proceso Del Cerebro Con Los Engranajes - Vector El ...">
              <a:extLst>
                <a:ext uri="{FF2B5EF4-FFF2-40B4-BE49-F238E27FC236}">
                  <a16:creationId xmlns:a16="http://schemas.microsoft.com/office/drawing/2014/main" id="{676A6A79-7DBE-4E6C-9381-3ADA393D12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19946" r="28489" b="31902"/>
            <a:stretch/>
          </p:blipFill>
          <p:spPr bwMode="auto">
            <a:xfrm>
              <a:off x="327538" y="632872"/>
              <a:ext cx="500558" cy="539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26 Grupo">
            <a:extLst>
              <a:ext uri="{FF2B5EF4-FFF2-40B4-BE49-F238E27FC236}">
                <a16:creationId xmlns:a16="http://schemas.microsoft.com/office/drawing/2014/main" id="{A4E66AE8-DE77-4C6A-ADC4-4C6E0222A555}"/>
              </a:ext>
            </a:extLst>
          </p:cNvPr>
          <p:cNvGrpSpPr/>
          <p:nvPr/>
        </p:nvGrpSpPr>
        <p:grpSpPr>
          <a:xfrm>
            <a:off x="1294885" y="1884375"/>
            <a:ext cx="3276825" cy="4548747"/>
            <a:chOff x="999099" y="1260029"/>
            <a:chExt cx="3847883" cy="3175212"/>
          </a:xfrm>
        </p:grpSpPr>
        <p:grpSp>
          <p:nvGrpSpPr>
            <p:cNvPr id="64" name="27 Grupo">
              <a:extLst>
                <a:ext uri="{FF2B5EF4-FFF2-40B4-BE49-F238E27FC236}">
                  <a16:creationId xmlns:a16="http://schemas.microsoft.com/office/drawing/2014/main" id="{1DB81200-AF6A-47E1-8DF1-7C5EF5E87ED1}"/>
                </a:ext>
              </a:extLst>
            </p:cNvPr>
            <p:cNvGrpSpPr/>
            <p:nvPr/>
          </p:nvGrpSpPr>
          <p:grpSpPr>
            <a:xfrm>
              <a:off x="999099" y="1260029"/>
              <a:ext cx="3847883" cy="1885450"/>
              <a:chOff x="1920083" y="872008"/>
              <a:chExt cx="6715297" cy="5096520"/>
            </a:xfrm>
          </p:grpSpPr>
          <p:sp>
            <p:nvSpPr>
              <p:cNvPr id="70" name="42 Rectángulo">
                <a:extLst>
                  <a:ext uri="{FF2B5EF4-FFF2-40B4-BE49-F238E27FC236}">
                    <a16:creationId xmlns:a16="http://schemas.microsoft.com/office/drawing/2014/main" id="{4F2581F1-4A80-47F3-908A-C244D798624A}"/>
                  </a:ext>
                </a:extLst>
              </p:cNvPr>
              <p:cNvSpPr/>
              <p:nvPr/>
            </p:nvSpPr>
            <p:spPr>
              <a:xfrm>
                <a:off x="1920083" y="1447649"/>
                <a:ext cx="6715297" cy="982800"/>
              </a:xfrm>
              <a:prstGeom prst="rect">
                <a:avLst/>
              </a:prstGeom>
              <a:ln>
                <a:solidFill>
                  <a:srgbClr val="FFDE5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43 Forma libre">
                <a:extLst>
                  <a:ext uri="{FF2B5EF4-FFF2-40B4-BE49-F238E27FC236}">
                    <a16:creationId xmlns:a16="http://schemas.microsoft.com/office/drawing/2014/main" id="{CD2F184D-B5CB-4001-B016-F66B57455A26}"/>
                  </a:ext>
                </a:extLst>
              </p:cNvPr>
              <p:cNvSpPr/>
              <p:nvPr/>
            </p:nvSpPr>
            <p:spPr>
              <a:xfrm>
                <a:off x="2304097" y="872008"/>
                <a:ext cx="5376227" cy="1151280"/>
              </a:xfrm>
              <a:custGeom>
                <a:avLst/>
                <a:gdLst>
                  <a:gd name="connsiteX0" fmla="*/ 0 w 5376227"/>
                  <a:gd name="connsiteY0" fmla="*/ 191884 h 1151280"/>
                  <a:gd name="connsiteX1" fmla="*/ 191884 w 5376227"/>
                  <a:gd name="connsiteY1" fmla="*/ 0 h 1151280"/>
                  <a:gd name="connsiteX2" fmla="*/ 5184343 w 5376227"/>
                  <a:gd name="connsiteY2" fmla="*/ 0 h 1151280"/>
                  <a:gd name="connsiteX3" fmla="*/ 5376227 w 5376227"/>
                  <a:gd name="connsiteY3" fmla="*/ 191884 h 1151280"/>
                  <a:gd name="connsiteX4" fmla="*/ 5376227 w 5376227"/>
                  <a:gd name="connsiteY4" fmla="*/ 959396 h 1151280"/>
                  <a:gd name="connsiteX5" fmla="*/ 5184343 w 5376227"/>
                  <a:gd name="connsiteY5" fmla="*/ 1151280 h 1151280"/>
                  <a:gd name="connsiteX6" fmla="*/ 191884 w 5376227"/>
                  <a:gd name="connsiteY6" fmla="*/ 1151280 h 1151280"/>
                  <a:gd name="connsiteX7" fmla="*/ 0 w 5376227"/>
                  <a:gd name="connsiteY7" fmla="*/ 959396 h 1151280"/>
                  <a:gd name="connsiteX8" fmla="*/ 0 w 5376227"/>
                  <a:gd name="connsiteY8" fmla="*/ 191884 h 11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6227" h="1151280">
                    <a:moveTo>
                      <a:pt x="0" y="191884"/>
                    </a:moveTo>
                    <a:cubicBezTo>
                      <a:pt x="0" y="85909"/>
                      <a:pt x="85909" y="0"/>
                      <a:pt x="191884" y="0"/>
                    </a:cubicBezTo>
                    <a:lnTo>
                      <a:pt x="5184343" y="0"/>
                    </a:lnTo>
                    <a:cubicBezTo>
                      <a:pt x="5290318" y="0"/>
                      <a:pt x="5376227" y="85909"/>
                      <a:pt x="5376227" y="191884"/>
                    </a:cubicBezTo>
                    <a:lnTo>
                      <a:pt x="5376227" y="959396"/>
                    </a:lnTo>
                    <a:cubicBezTo>
                      <a:pt x="5376227" y="1065371"/>
                      <a:pt x="5290318" y="1151280"/>
                      <a:pt x="5184343" y="1151280"/>
                    </a:cubicBezTo>
                    <a:lnTo>
                      <a:pt x="191884" y="1151280"/>
                    </a:lnTo>
                    <a:cubicBezTo>
                      <a:pt x="85909" y="1151280"/>
                      <a:pt x="0" y="1065371"/>
                      <a:pt x="0" y="959396"/>
                    </a:cubicBezTo>
                    <a:lnTo>
                      <a:pt x="0" y="1918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9410" tIns="56201" rIns="259410" bIns="56201" numCol="1" spcCol="1270" anchor="ctr" anchorCtr="0">
                <a:noAutofit/>
              </a:bodyPr>
              <a:lstStyle/>
              <a:p>
                <a:pPr algn="r"/>
                <a:r>
                  <a:rPr lang="es-EC" sz="1500" b="1" dirty="0">
                    <a:solidFill>
                      <a:srgbClr val="064973"/>
                    </a:solidFill>
                  </a:rPr>
                  <a:t>Capacitación y                  formación en evaluación</a:t>
                </a:r>
              </a:p>
            </p:txBody>
          </p:sp>
          <p:sp>
            <p:nvSpPr>
              <p:cNvPr id="72" name="44 Rectángulo">
                <a:extLst>
                  <a:ext uri="{FF2B5EF4-FFF2-40B4-BE49-F238E27FC236}">
                    <a16:creationId xmlns:a16="http://schemas.microsoft.com/office/drawing/2014/main" id="{05F1FCB3-DA1D-4417-9FC6-639A6D023BF7}"/>
                  </a:ext>
                </a:extLst>
              </p:cNvPr>
              <p:cNvSpPr/>
              <p:nvPr/>
            </p:nvSpPr>
            <p:spPr>
              <a:xfrm>
                <a:off x="1920083" y="3216688"/>
                <a:ext cx="6715297" cy="982800"/>
              </a:xfrm>
              <a:prstGeom prst="rect">
                <a:avLst/>
              </a:prstGeom>
              <a:ln>
                <a:solidFill>
                  <a:srgbClr val="FFDE5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45 Forma libre">
                <a:extLst>
                  <a:ext uri="{FF2B5EF4-FFF2-40B4-BE49-F238E27FC236}">
                    <a16:creationId xmlns:a16="http://schemas.microsoft.com/office/drawing/2014/main" id="{9FCF6A4A-5B69-4DA2-A8FE-9EE89D28A963}"/>
                  </a:ext>
                </a:extLst>
              </p:cNvPr>
              <p:cNvSpPr/>
              <p:nvPr/>
            </p:nvSpPr>
            <p:spPr>
              <a:xfrm>
                <a:off x="2304097" y="2641048"/>
                <a:ext cx="5376227" cy="1151280"/>
              </a:xfrm>
              <a:custGeom>
                <a:avLst/>
                <a:gdLst>
                  <a:gd name="connsiteX0" fmla="*/ 0 w 5376227"/>
                  <a:gd name="connsiteY0" fmla="*/ 191884 h 1151280"/>
                  <a:gd name="connsiteX1" fmla="*/ 191884 w 5376227"/>
                  <a:gd name="connsiteY1" fmla="*/ 0 h 1151280"/>
                  <a:gd name="connsiteX2" fmla="*/ 5184343 w 5376227"/>
                  <a:gd name="connsiteY2" fmla="*/ 0 h 1151280"/>
                  <a:gd name="connsiteX3" fmla="*/ 5376227 w 5376227"/>
                  <a:gd name="connsiteY3" fmla="*/ 191884 h 1151280"/>
                  <a:gd name="connsiteX4" fmla="*/ 5376227 w 5376227"/>
                  <a:gd name="connsiteY4" fmla="*/ 959396 h 1151280"/>
                  <a:gd name="connsiteX5" fmla="*/ 5184343 w 5376227"/>
                  <a:gd name="connsiteY5" fmla="*/ 1151280 h 1151280"/>
                  <a:gd name="connsiteX6" fmla="*/ 191884 w 5376227"/>
                  <a:gd name="connsiteY6" fmla="*/ 1151280 h 1151280"/>
                  <a:gd name="connsiteX7" fmla="*/ 0 w 5376227"/>
                  <a:gd name="connsiteY7" fmla="*/ 959396 h 1151280"/>
                  <a:gd name="connsiteX8" fmla="*/ 0 w 5376227"/>
                  <a:gd name="connsiteY8" fmla="*/ 191884 h 11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6227" h="1151280">
                    <a:moveTo>
                      <a:pt x="0" y="191884"/>
                    </a:moveTo>
                    <a:cubicBezTo>
                      <a:pt x="0" y="85909"/>
                      <a:pt x="85909" y="0"/>
                      <a:pt x="191884" y="0"/>
                    </a:cubicBezTo>
                    <a:lnTo>
                      <a:pt x="5184343" y="0"/>
                    </a:lnTo>
                    <a:cubicBezTo>
                      <a:pt x="5290318" y="0"/>
                      <a:pt x="5376227" y="85909"/>
                      <a:pt x="5376227" y="191884"/>
                    </a:cubicBezTo>
                    <a:lnTo>
                      <a:pt x="5376227" y="959396"/>
                    </a:lnTo>
                    <a:cubicBezTo>
                      <a:pt x="5376227" y="1065371"/>
                      <a:pt x="5290318" y="1151280"/>
                      <a:pt x="5184343" y="1151280"/>
                    </a:cubicBezTo>
                    <a:lnTo>
                      <a:pt x="191884" y="1151280"/>
                    </a:lnTo>
                    <a:cubicBezTo>
                      <a:pt x="85909" y="1151280"/>
                      <a:pt x="0" y="1065371"/>
                      <a:pt x="0" y="959396"/>
                    </a:cubicBezTo>
                    <a:lnTo>
                      <a:pt x="0" y="1918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9410" tIns="56201" rIns="259410" bIns="56201" numCol="1" spcCol="1270" anchor="ctr" anchorCtr="0">
                <a:noAutofit/>
              </a:bodyPr>
              <a:lstStyle/>
              <a:p>
                <a:pPr algn="r"/>
                <a:r>
                  <a:rPr lang="es-EC" sz="1500" b="1" dirty="0">
                    <a:solidFill>
                      <a:srgbClr val="064973"/>
                    </a:solidFill>
                  </a:rPr>
                  <a:t>Emisión de documentos normativos y metodológicos</a:t>
                </a:r>
              </a:p>
            </p:txBody>
          </p:sp>
          <p:sp>
            <p:nvSpPr>
              <p:cNvPr id="74" name="46 Rectángulo">
                <a:extLst>
                  <a:ext uri="{FF2B5EF4-FFF2-40B4-BE49-F238E27FC236}">
                    <a16:creationId xmlns:a16="http://schemas.microsoft.com/office/drawing/2014/main" id="{C12DCDD0-47AE-44F1-AF97-BF0AFC8469C6}"/>
                  </a:ext>
                </a:extLst>
              </p:cNvPr>
              <p:cNvSpPr/>
              <p:nvPr/>
            </p:nvSpPr>
            <p:spPr>
              <a:xfrm>
                <a:off x="1920083" y="4985728"/>
                <a:ext cx="6715297" cy="982800"/>
              </a:xfrm>
              <a:prstGeom prst="rect">
                <a:avLst/>
              </a:prstGeom>
              <a:ln>
                <a:solidFill>
                  <a:srgbClr val="FFDE5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47 Forma libre">
                <a:extLst>
                  <a:ext uri="{FF2B5EF4-FFF2-40B4-BE49-F238E27FC236}">
                    <a16:creationId xmlns:a16="http://schemas.microsoft.com/office/drawing/2014/main" id="{2BA12D71-A8B2-4FD4-AFA5-0105EB557D7B}"/>
                  </a:ext>
                </a:extLst>
              </p:cNvPr>
              <p:cNvSpPr/>
              <p:nvPr/>
            </p:nvSpPr>
            <p:spPr>
              <a:xfrm>
                <a:off x="2304097" y="4410088"/>
                <a:ext cx="5376227" cy="1151280"/>
              </a:xfrm>
              <a:custGeom>
                <a:avLst/>
                <a:gdLst>
                  <a:gd name="connsiteX0" fmla="*/ 0 w 5376227"/>
                  <a:gd name="connsiteY0" fmla="*/ 191884 h 1151280"/>
                  <a:gd name="connsiteX1" fmla="*/ 191884 w 5376227"/>
                  <a:gd name="connsiteY1" fmla="*/ 0 h 1151280"/>
                  <a:gd name="connsiteX2" fmla="*/ 5184343 w 5376227"/>
                  <a:gd name="connsiteY2" fmla="*/ 0 h 1151280"/>
                  <a:gd name="connsiteX3" fmla="*/ 5376227 w 5376227"/>
                  <a:gd name="connsiteY3" fmla="*/ 191884 h 1151280"/>
                  <a:gd name="connsiteX4" fmla="*/ 5376227 w 5376227"/>
                  <a:gd name="connsiteY4" fmla="*/ 959396 h 1151280"/>
                  <a:gd name="connsiteX5" fmla="*/ 5184343 w 5376227"/>
                  <a:gd name="connsiteY5" fmla="*/ 1151280 h 1151280"/>
                  <a:gd name="connsiteX6" fmla="*/ 191884 w 5376227"/>
                  <a:gd name="connsiteY6" fmla="*/ 1151280 h 1151280"/>
                  <a:gd name="connsiteX7" fmla="*/ 0 w 5376227"/>
                  <a:gd name="connsiteY7" fmla="*/ 959396 h 1151280"/>
                  <a:gd name="connsiteX8" fmla="*/ 0 w 5376227"/>
                  <a:gd name="connsiteY8" fmla="*/ 191884 h 11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6227" h="1151280">
                    <a:moveTo>
                      <a:pt x="0" y="191884"/>
                    </a:moveTo>
                    <a:cubicBezTo>
                      <a:pt x="0" y="85909"/>
                      <a:pt x="85909" y="0"/>
                      <a:pt x="191884" y="0"/>
                    </a:cubicBezTo>
                    <a:lnTo>
                      <a:pt x="5184343" y="0"/>
                    </a:lnTo>
                    <a:cubicBezTo>
                      <a:pt x="5290318" y="0"/>
                      <a:pt x="5376227" y="85909"/>
                      <a:pt x="5376227" y="191884"/>
                    </a:cubicBezTo>
                    <a:lnTo>
                      <a:pt x="5376227" y="959396"/>
                    </a:lnTo>
                    <a:cubicBezTo>
                      <a:pt x="5376227" y="1065371"/>
                      <a:pt x="5290318" y="1151280"/>
                      <a:pt x="5184343" y="1151280"/>
                    </a:cubicBezTo>
                    <a:lnTo>
                      <a:pt x="191884" y="1151280"/>
                    </a:lnTo>
                    <a:cubicBezTo>
                      <a:pt x="85909" y="1151280"/>
                      <a:pt x="0" y="1065371"/>
                      <a:pt x="0" y="959396"/>
                    </a:cubicBezTo>
                    <a:lnTo>
                      <a:pt x="0" y="1918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9410" tIns="56201" rIns="259410" bIns="56201" numCol="1" spcCol="1270" anchor="ctr" anchorCtr="0">
                <a:noAutofit/>
              </a:bodyPr>
              <a:lstStyle/>
              <a:p>
                <a:pPr algn="r"/>
                <a:r>
                  <a:rPr lang="es-EC" sz="1500" b="1" dirty="0">
                    <a:solidFill>
                      <a:srgbClr val="064973"/>
                    </a:solidFill>
                  </a:rPr>
                  <a:t>Planificación de evaluaciones</a:t>
                </a:r>
              </a:p>
            </p:txBody>
          </p:sp>
        </p:grpSp>
        <p:grpSp>
          <p:nvGrpSpPr>
            <p:cNvPr id="65" name="28 Grupo">
              <a:extLst>
                <a:ext uri="{FF2B5EF4-FFF2-40B4-BE49-F238E27FC236}">
                  <a16:creationId xmlns:a16="http://schemas.microsoft.com/office/drawing/2014/main" id="{0BCB687C-758C-4794-A0FE-658B6D1BF828}"/>
                </a:ext>
              </a:extLst>
            </p:cNvPr>
            <p:cNvGrpSpPr/>
            <p:nvPr/>
          </p:nvGrpSpPr>
          <p:grpSpPr>
            <a:xfrm>
              <a:off x="999099" y="3204245"/>
              <a:ext cx="3847883" cy="1230996"/>
              <a:chOff x="1920083" y="872008"/>
              <a:chExt cx="6715297" cy="3327480"/>
            </a:xfrm>
          </p:grpSpPr>
          <p:sp>
            <p:nvSpPr>
              <p:cNvPr id="66" name="36 Rectángulo">
                <a:extLst>
                  <a:ext uri="{FF2B5EF4-FFF2-40B4-BE49-F238E27FC236}">
                    <a16:creationId xmlns:a16="http://schemas.microsoft.com/office/drawing/2014/main" id="{98C47255-EF34-41FE-981B-8604F6D470BD}"/>
                  </a:ext>
                </a:extLst>
              </p:cNvPr>
              <p:cNvSpPr/>
              <p:nvPr/>
            </p:nvSpPr>
            <p:spPr>
              <a:xfrm>
                <a:off x="1920083" y="1447647"/>
                <a:ext cx="6715297" cy="982800"/>
              </a:xfrm>
              <a:prstGeom prst="rect">
                <a:avLst/>
              </a:prstGeom>
              <a:ln>
                <a:solidFill>
                  <a:srgbClr val="FFDE5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37 Forma libre">
                <a:extLst>
                  <a:ext uri="{FF2B5EF4-FFF2-40B4-BE49-F238E27FC236}">
                    <a16:creationId xmlns:a16="http://schemas.microsoft.com/office/drawing/2014/main" id="{CD710499-0B5A-441E-A814-1BC77D8EFBDA}"/>
                  </a:ext>
                </a:extLst>
              </p:cNvPr>
              <p:cNvSpPr/>
              <p:nvPr/>
            </p:nvSpPr>
            <p:spPr>
              <a:xfrm>
                <a:off x="2304097" y="872008"/>
                <a:ext cx="5376227" cy="1151280"/>
              </a:xfrm>
              <a:custGeom>
                <a:avLst/>
                <a:gdLst>
                  <a:gd name="connsiteX0" fmla="*/ 0 w 5376227"/>
                  <a:gd name="connsiteY0" fmla="*/ 191884 h 1151280"/>
                  <a:gd name="connsiteX1" fmla="*/ 191884 w 5376227"/>
                  <a:gd name="connsiteY1" fmla="*/ 0 h 1151280"/>
                  <a:gd name="connsiteX2" fmla="*/ 5184343 w 5376227"/>
                  <a:gd name="connsiteY2" fmla="*/ 0 h 1151280"/>
                  <a:gd name="connsiteX3" fmla="*/ 5376227 w 5376227"/>
                  <a:gd name="connsiteY3" fmla="*/ 191884 h 1151280"/>
                  <a:gd name="connsiteX4" fmla="*/ 5376227 w 5376227"/>
                  <a:gd name="connsiteY4" fmla="*/ 959396 h 1151280"/>
                  <a:gd name="connsiteX5" fmla="*/ 5184343 w 5376227"/>
                  <a:gd name="connsiteY5" fmla="*/ 1151280 h 1151280"/>
                  <a:gd name="connsiteX6" fmla="*/ 191884 w 5376227"/>
                  <a:gd name="connsiteY6" fmla="*/ 1151280 h 1151280"/>
                  <a:gd name="connsiteX7" fmla="*/ 0 w 5376227"/>
                  <a:gd name="connsiteY7" fmla="*/ 959396 h 1151280"/>
                  <a:gd name="connsiteX8" fmla="*/ 0 w 5376227"/>
                  <a:gd name="connsiteY8" fmla="*/ 191884 h 11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6227" h="1151280">
                    <a:moveTo>
                      <a:pt x="0" y="191884"/>
                    </a:moveTo>
                    <a:cubicBezTo>
                      <a:pt x="0" y="85909"/>
                      <a:pt x="85909" y="0"/>
                      <a:pt x="191884" y="0"/>
                    </a:cubicBezTo>
                    <a:lnTo>
                      <a:pt x="5184343" y="0"/>
                    </a:lnTo>
                    <a:cubicBezTo>
                      <a:pt x="5290318" y="0"/>
                      <a:pt x="5376227" y="85909"/>
                      <a:pt x="5376227" y="191884"/>
                    </a:cubicBezTo>
                    <a:lnTo>
                      <a:pt x="5376227" y="959396"/>
                    </a:lnTo>
                    <a:cubicBezTo>
                      <a:pt x="5376227" y="1065371"/>
                      <a:pt x="5290318" y="1151280"/>
                      <a:pt x="5184343" y="1151280"/>
                    </a:cubicBezTo>
                    <a:lnTo>
                      <a:pt x="191884" y="1151280"/>
                    </a:lnTo>
                    <a:cubicBezTo>
                      <a:pt x="85909" y="1151280"/>
                      <a:pt x="0" y="1065371"/>
                      <a:pt x="0" y="959396"/>
                    </a:cubicBezTo>
                    <a:lnTo>
                      <a:pt x="0" y="1918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9410" tIns="56201" rIns="259410" bIns="56201" numCol="1" spcCol="1270" anchor="ctr" anchorCtr="0">
                <a:noAutofit/>
              </a:bodyPr>
              <a:lstStyle/>
              <a:p>
                <a:pPr algn="r"/>
                <a:r>
                  <a:rPr lang="es-EC" sz="1500" b="1" dirty="0">
                    <a:solidFill>
                      <a:srgbClr val="064973"/>
                    </a:solidFill>
                  </a:rPr>
                  <a:t>Monitoreo y </a:t>
                </a:r>
                <a:r>
                  <a:rPr lang="es-EC" sz="1500" b="1" dirty="0" err="1">
                    <a:solidFill>
                      <a:srgbClr val="064973"/>
                    </a:solidFill>
                  </a:rPr>
                  <a:t>metaevaluaciones</a:t>
                </a:r>
                <a:endParaRPr lang="es-EC" sz="1500" b="1" dirty="0">
                  <a:solidFill>
                    <a:srgbClr val="064973"/>
                  </a:solidFill>
                </a:endParaRPr>
              </a:p>
            </p:txBody>
          </p:sp>
          <p:sp>
            <p:nvSpPr>
              <p:cNvPr id="68" name="38 Rectángulo">
                <a:extLst>
                  <a:ext uri="{FF2B5EF4-FFF2-40B4-BE49-F238E27FC236}">
                    <a16:creationId xmlns:a16="http://schemas.microsoft.com/office/drawing/2014/main" id="{C39A9D41-B15D-4E66-A2EC-95F9E5065640}"/>
                  </a:ext>
                </a:extLst>
              </p:cNvPr>
              <p:cNvSpPr/>
              <p:nvPr/>
            </p:nvSpPr>
            <p:spPr>
              <a:xfrm>
                <a:off x="1920083" y="3216688"/>
                <a:ext cx="6715297" cy="982800"/>
              </a:xfrm>
              <a:prstGeom prst="rect">
                <a:avLst/>
              </a:prstGeom>
              <a:ln>
                <a:solidFill>
                  <a:srgbClr val="FFDE5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39 Forma libre">
                <a:extLst>
                  <a:ext uri="{FF2B5EF4-FFF2-40B4-BE49-F238E27FC236}">
                    <a16:creationId xmlns:a16="http://schemas.microsoft.com/office/drawing/2014/main" id="{6CB90757-270E-46C7-9DC7-04C64F10E876}"/>
                  </a:ext>
                </a:extLst>
              </p:cNvPr>
              <p:cNvSpPr/>
              <p:nvPr/>
            </p:nvSpPr>
            <p:spPr>
              <a:xfrm>
                <a:off x="2304097" y="2641048"/>
                <a:ext cx="5376227" cy="1151280"/>
              </a:xfrm>
              <a:custGeom>
                <a:avLst/>
                <a:gdLst>
                  <a:gd name="connsiteX0" fmla="*/ 0 w 5376227"/>
                  <a:gd name="connsiteY0" fmla="*/ 191884 h 1151280"/>
                  <a:gd name="connsiteX1" fmla="*/ 191884 w 5376227"/>
                  <a:gd name="connsiteY1" fmla="*/ 0 h 1151280"/>
                  <a:gd name="connsiteX2" fmla="*/ 5184343 w 5376227"/>
                  <a:gd name="connsiteY2" fmla="*/ 0 h 1151280"/>
                  <a:gd name="connsiteX3" fmla="*/ 5376227 w 5376227"/>
                  <a:gd name="connsiteY3" fmla="*/ 191884 h 1151280"/>
                  <a:gd name="connsiteX4" fmla="*/ 5376227 w 5376227"/>
                  <a:gd name="connsiteY4" fmla="*/ 959396 h 1151280"/>
                  <a:gd name="connsiteX5" fmla="*/ 5184343 w 5376227"/>
                  <a:gd name="connsiteY5" fmla="*/ 1151280 h 1151280"/>
                  <a:gd name="connsiteX6" fmla="*/ 191884 w 5376227"/>
                  <a:gd name="connsiteY6" fmla="*/ 1151280 h 1151280"/>
                  <a:gd name="connsiteX7" fmla="*/ 0 w 5376227"/>
                  <a:gd name="connsiteY7" fmla="*/ 959396 h 1151280"/>
                  <a:gd name="connsiteX8" fmla="*/ 0 w 5376227"/>
                  <a:gd name="connsiteY8" fmla="*/ 191884 h 11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6227" h="1151280">
                    <a:moveTo>
                      <a:pt x="0" y="191884"/>
                    </a:moveTo>
                    <a:cubicBezTo>
                      <a:pt x="0" y="85909"/>
                      <a:pt x="85909" y="0"/>
                      <a:pt x="191884" y="0"/>
                    </a:cubicBezTo>
                    <a:lnTo>
                      <a:pt x="5184343" y="0"/>
                    </a:lnTo>
                    <a:cubicBezTo>
                      <a:pt x="5290318" y="0"/>
                      <a:pt x="5376227" y="85909"/>
                      <a:pt x="5376227" y="191884"/>
                    </a:cubicBezTo>
                    <a:lnTo>
                      <a:pt x="5376227" y="959396"/>
                    </a:lnTo>
                    <a:cubicBezTo>
                      <a:pt x="5376227" y="1065371"/>
                      <a:pt x="5290318" y="1151280"/>
                      <a:pt x="5184343" y="1151280"/>
                    </a:cubicBezTo>
                    <a:lnTo>
                      <a:pt x="191884" y="1151280"/>
                    </a:lnTo>
                    <a:cubicBezTo>
                      <a:pt x="85909" y="1151280"/>
                      <a:pt x="0" y="1065371"/>
                      <a:pt x="0" y="959396"/>
                    </a:cubicBezTo>
                    <a:lnTo>
                      <a:pt x="0" y="1918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9410" tIns="56201" rIns="259410" bIns="56201" numCol="1" spcCol="1270" anchor="ctr" anchorCtr="0">
                <a:noAutofit/>
              </a:bodyPr>
              <a:lstStyle/>
              <a:p>
                <a:pPr algn="r"/>
                <a:r>
                  <a:rPr lang="es-EC" sz="1500" b="1" dirty="0">
                    <a:solidFill>
                      <a:srgbClr val="064973"/>
                    </a:solidFill>
                  </a:rPr>
                  <a:t>Plataforma de actores estratégicos</a:t>
                </a:r>
              </a:p>
            </p:txBody>
          </p:sp>
        </p:grpSp>
      </p:grpSp>
      <p:grpSp>
        <p:nvGrpSpPr>
          <p:cNvPr id="76" name="2 Grupo">
            <a:extLst>
              <a:ext uri="{FF2B5EF4-FFF2-40B4-BE49-F238E27FC236}">
                <a16:creationId xmlns:a16="http://schemas.microsoft.com/office/drawing/2014/main" id="{99AB45A9-0773-4AB0-B406-66FB9FF07866}"/>
              </a:ext>
            </a:extLst>
          </p:cNvPr>
          <p:cNvGrpSpPr/>
          <p:nvPr/>
        </p:nvGrpSpPr>
        <p:grpSpPr>
          <a:xfrm>
            <a:off x="933487" y="1730269"/>
            <a:ext cx="876849" cy="791674"/>
            <a:chOff x="1736346" y="4605596"/>
            <a:chExt cx="1259083" cy="1199976"/>
          </a:xfrm>
        </p:grpSpPr>
        <p:pic>
          <p:nvPicPr>
            <p:cNvPr id="77" name="Picture 2" descr="Concepto Médico - La Colaboración De Profesionales. Ilustración ...">
              <a:extLst>
                <a:ext uri="{FF2B5EF4-FFF2-40B4-BE49-F238E27FC236}">
                  <a16:creationId xmlns:a16="http://schemas.microsoft.com/office/drawing/2014/main" id="{D2D74E4F-420C-4369-B4CB-A968AB395E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36" t="6494" r="37805" b="69089"/>
            <a:stretch/>
          </p:blipFill>
          <p:spPr bwMode="auto">
            <a:xfrm>
              <a:off x="1736346" y="4605596"/>
              <a:ext cx="1143164" cy="119997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15 Elipse">
              <a:extLst>
                <a:ext uri="{FF2B5EF4-FFF2-40B4-BE49-F238E27FC236}">
                  <a16:creationId xmlns:a16="http://schemas.microsoft.com/office/drawing/2014/main" id="{A0B4A0FF-45A9-4AFC-AD5C-F0650842D482}"/>
                </a:ext>
              </a:extLst>
            </p:cNvPr>
            <p:cNvSpPr/>
            <p:nvPr/>
          </p:nvSpPr>
          <p:spPr>
            <a:xfrm>
              <a:off x="2497535" y="5307678"/>
              <a:ext cx="497894" cy="497894"/>
            </a:xfrm>
            <a:prstGeom prst="ellipse">
              <a:avLst/>
            </a:prstGeom>
            <a:solidFill>
              <a:srgbClr val="0E8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9" name="Picture 4" descr="Ilustraciones, imágenes y vectores de stock sobre Check List White ...">
              <a:extLst>
                <a:ext uri="{FF2B5EF4-FFF2-40B4-BE49-F238E27FC236}">
                  <a16:creationId xmlns:a16="http://schemas.microsoft.com/office/drawing/2014/main" id="{C4BA3081-F775-4AFB-A1DA-DE244C5D6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74BFE9"/>
                </a:clrFrom>
                <a:clrTo>
                  <a:srgbClr val="74BF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7421" r="12472" b="11917"/>
            <a:stretch/>
          </p:blipFill>
          <p:spPr bwMode="auto">
            <a:xfrm>
              <a:off x="2547764" y="5205584"/>
              <a:ext cx="404168" cy="49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10 Grupo">
            <a:extLst>
              <a:ext uri="{FF2B5EF4-FFF2-40B4-BE49-F238E27FC236}">
                <a16:creationId xmlns:a16="http://schemas.microsoft.com/office/drawing/2014/main" id="{BFE9DD72-C924-4370-9BA2-136A3533A2CF}"/>
              </a:ext>
            </a:extLst>
          </p:cNvPr>
          <p:cNvGrpSpPr/>
          <p:nvPr/>
        </p:nvGrpSpPr>
        <p:grpSpPr>
          <a:xfrm>
            <a:off x="896366" y="2768780"/>
            <a:ext cx="742943" cy="703815"/>
            <a:chOff x="5160413" y="4605596"/>
            <a:chExt cx="1159266" cy="1159266"/>
          </a:xfrm>
        </p:grpSpPr>
        <p:sp>
          <p:nvSpPr>
            <p:cNvPr id="81" name="16 Elipse">
              <a:extLst>
                <a:ext uri="{FF2B5EF4-FFF2-40B4-BE49-F238E27FC236}">
                  <a16:creationId xmlns:a16="http://schemas.microsoft.com/office/drawing/2014/main" id="{F5D5F804-146B-4E4D-9ED8-F5B00776FAC3}"/>
                </a:ext>
              </a:extLst>
            </p:cNvPr>
            <p:cNvSpPr/>
            <p:nvPr/>
          </p:nvSpPr>
          <p:spPr>
            <a:xfrm>
              <a:off x="5160413" y="4605596"/>
              <a:ext cx="1159266" cy="11592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82" name="Picture 10" descr="Documentos Ubicacion Piso Multi Color De Icono, El Documento ...">
              <a:extLst>
                <a:ext uri="{FF2B5EF4-FFF2-40B4-BE49-F238E27FC236}">
                  <a16:creationId xmlns:a16="http://schemas.microsoft.com/office/drawing/2014/main" id="{F80027C2-677A-4061-9716-487BEF9D6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180" y="4623431"/>
              <a:ext cx="1025499" cy="1025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3" name="Picture 6" descr="Plan De Financiamiento Y Cálculo. Presupuesto Y El Equilibrio ...">
            <a:extLst>
              <a:ext uri="{FF2B5EF4-FFF2-40B4-BE49-F238E27FC236}">
                <a16:creationId xmlns:a16="http://schemas.microsoft.com/office/drawing/2014/main" id="{72B1C9FF-0719-471E-A01D-17043C3E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1" y="3647876"/>
            <a:ext cx="781943" cy="7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Ilustración de Vector De Soporte Técnico 24 7 Soporte De Trabajo ...">
            <a:extLst>
              <a:ext uri="{FF2B5EF4-FFF2-40B4-BE49-F238E27FC236}">
                <a16:creationId xmlns:a16="http://schemas.microsoft.com/office/drawing/2014/main" id="{6DCE21E6-E85E-4E94-A852-C6D143405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4581"/>
          <a:stretch/>
        </p:blipFill>
        <p:spPr bwMode="auto">
          <a:xfrm>
            <a:off x="865780" y="4666979"/>
            <a:ext cx="720551" cy="682603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Group Of People At Work On White Background. Flat Design ...">
            <a:extLst>
              <a:ext uri="{FF2B5EF4-FFF2-40B4-BE49-F238E27FC236}">
                <a16:creationId xmlns:a16="http://schemas.microsoft.com/office/drawing/2014/main" id="{A2E0D0C3-84C8-449D-A733-E86EB62E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1655" r="21113" b="19606"/>
          <a:stretch/>
        </p:blipFill>
        <p:spPr bwMode="auto">
          <a:xfrm>
            <a:off x="871797" y="5550690"/>
            <a:ext cx="714534" cy="69189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ángulo redondeado 24">
            <a:extLst>
              <a:ext uri="{FF2B5EF4-FFF2-40B4-BE49-F238E27FC236}">
                <a16:creationId xmlns:a16="http://schemas.microsoft.com/office/drawing/2014/main" id="{EB9AA383-5FC3-45CB-AEAC-CF94FE27068B}"/>
              </a:ext>
            </a:extLst>
          </p:cNvPr>
          <p:cNvSpPr/>
          <p:nvPr/>
        </p:nvSpPr>
        <p:spPr>
          <a:xfrm>
            <a:off x="4953222" y="2776344"/>
            <a:ext cx="2895312" cy="863912"/>
          </a:xfrm>
          <a:prstGeom prst="roundRect">
            <a:avLst>
              <a:gd name="adj" fmla="val 69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69" tIns="47435" rIns="94869" bIns="47435" rtlCol="0" anchor="ctr"/>
          <a:lstStyle/>
          <a:p>
            <a:pPr algn="ctr"/>
            <a:endParaRPr lang="es-MX"/>
          </a:p>
        </p:txBody>
      </p:sp>
      <p:sp>
        <p:nvSpPr>
          <p:cNvPr id="87" name="Rectángulo redondeado 24">
            <a:extLst>
              <a:ext uri="{FF2B5EF4-FFF2-40B4-BE49-F238E27FC236}">
                <a16:creationId xmlns:a16="http://schemas.microsoft.com/office/drawing/2014/main" id="{EECD9721-DAB4-405D-9396-26E99DDD965A}"/>
              </a:ext>
            </a:extLst>
          </p:cNvPr>
          <p:cNvSpPr/>
          <p:nvPr/>
        </p:nvSpPr>
        <p:spPr>
          <a:xfrm>
            <a:off x="4953222" y="3706282"/>
            <a:ext cx="2895312" cy="863912"/>
          </a:xfrm>
          <a:prstGeom prst="roundRect">
            <a:avLst>
              <a:gd name="adj" fmla="val 69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69" tIns="47435" rIns="94869" bIns="47435" rtlCol="0" anchor="ctr"/>
          <a:lstStyle/>
          <a:p>
            <a:pPr algn="ctr"/>
            <a:endParaRPr lang="es-MX"/>
          </a:p>
        </p:txBody>
      </p:sp>
      <p:sp>
        <p:nvSpPr>
          <p:cNvPr id="88" name="Rectángulo redondeado 24">
            <a:extLst>
              <a:ext uri="{FF2B5EF4-FFF2-40B4-BE49-F238E27FC236}">
                <a16:creationId xmlns:a16="http://schemas.microsoft.com/office/drawing/2014/main" id="{250543BB-84AD-4E4B-B8B1-54C23F825A3E}"/>
              </a:ext>
            </a:extLst>
          </p:cNvPr>
          <p:cNvSpPr/>
          <p:nvPr/>
        </p:nvSpPr>
        <p:spPr>
          <a:xfrm>
            <a:off x="4953222" y="4636220"/>
            <a:ext cx="2895312" cy="863912"/>
          </a:xfrm>
          <a:prstGeom prst="roundRect">
            <a:avLst>
              <a:gd name="adj" fmla="val 69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69" tIns="47435" rIns="94869" bIns="47435" rtlCol="0" anchor="ctr"/>
          <a:lstStyle/>
          <a:p>
            <a:pPr algn="ctr"/>
            <a:endParaRPr lang="es-MX"/>
          </a:p>
        </p:txBody>
      </p:sp>
      <p:sp>
        <p:nvSpPr>
          <p:cNvPr id="89" name="Rectángulo redondeado 24">
            <a:extLst>
              <a:ext uri="{FF2B5EF4-FFF2-40B4-BE49-F238E27FC236}">
                <a16:creationId xmlns:a16="http://schemas.microsoft.com/office/drawing/2014/main" id="{0343B453-9762-495D-9711-8CF7F5BD7C57}"/>
              </a:ext>
            </a:extLst>
          </p:cNvPr>
          <p:cNvSpPr/>
          <p:nvPr/>
        </p:nvSpPr>
        <p:spPr>
          <a:xfrm>
            <a:off x="4953222" y="5566157"/>
            <a:ext cx="2895312" cy="863912"/>
          </a:xfrm>
          <a:prstGeom prst="roundRect">
            <a:avLst>
              <a:gd name="adj" fmla="val 69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69" tIns="47435" rIns="94869" bIns="47435" rtlCol="0" anchor="ctr"/>
          <a:lstStyle/>
          <a:p>
            <a:pPr algn="ctr"/>
            <a:endParaRPr lang="es-MX"/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06FBB9D8-D925-4331-8A6A-DB2C8FA45CBB}"/>
              </a:ext>
            </a:extLst>
          </p:cNvPr>
          <p:cNvSpPr txBox="1"/>
          <p:nvPr/>
        </p:nvSpPr>
        <p:spPr>
          <a:xfrm>
            <a:off x="5090252" y="2074608"/>
            <a:ext cx="2758283" cy="69091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lvl="0" algn="ctr">
              <a:defRPr/>
            </a:pPr>
            <a:r>
              <a:rPr lang="es-EC" sz="1300" dirty="0">
                <a:cs typeface="Arial" panose="020B0604020202020204" pitchFamily="34" charset="0"/>
              </a:rPr>
              <a:t>Aumento del número de personas capacitadas para ejecutar evaluaciones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EE1F166-A2C2-4872-8B97-4A7676F7A22A}"/>
              </a:ext>
            </a:extLst>
          </p:cNvPr>
          <p:cNvSpPr txBox="1"/>
          <p:nvPr/>
        </p:nvSpPr>
        <p:spPr>
          <a:xfrm>
            <a:off x="4984380" y="4664198"/>
            <a:ext cx="2864154" cy="891480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lvl="0" algn="ctr">
              <a:defRPr/>
            </a:pPr>
            <a:r>
              <a:rPr lang="es-EC" sz="1300" dirty="0">
                <a:cs typeface="Arial" panose="020B0604020202020204" pitchFamily="34" charset="0"/>
              </a:rPr>
              <a:t>Las evaluaciones realizadas por instituciones públicas son monitoreadas y evaluadas (</a:t>
            </a:r>
            <a:r>
              <a:rPr lang="es-EC" sz="1300" dirty="0" err="1">
                <a:cs typeface="Arial" panose="020B0604020202020204" pitchFamily="34" charset="0"/>
              </a:rPr>
              <a:t>metaevaluaciones</a:t>
            </a:r>
            <a:r>
              <a:rPr lang="es-EC" sz="1300" dirty="0">
                <a:cs typeface="Arial" panose="020B0604020202020204" pitchFamily="34" charset="0"/>
              </a:rPr>
              <a:t>)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8DE28D-3B14-4514-8BDD-0FF5A1354C3D}"/>
              </a:ext>
            </a:extLst>
          </p:cNvPr>
          <p:cNvSpPr txBox="1"/>
          <p:nvPr/>
        </p:nvSpPr>
        <p:spPr>
          <a:xfrm>
            <a:off x="5562513" y="5659632"/>
            <a:ext cx="1828558" cy="49243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lvl="0" algn="ctr">
              <a:defRPr/>
            </a:pPr>
            <a:r>
              <a:rPr lang="es-EC" sz="1300" dirty="0">
                <a:cs typeface="Arial" panose="020B0604020202020204" pitchFamily="34" charset="0"/>
              </a:rPr>
              <a:t>Plataforma nacional de evaluación consolidada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5BB1CB0D-A7D5-4C7E-8054-0643702F2F73}"/>
              </a:ext>
            </a:extLst>
          </p:cNvPr>
          <p:cNvSpPr txBox="1"/>
          <p:nvPr/>
        </p:nvSpPr>
        <p:spPr>
          <a:xfrm>
            <a:off x="4947062" y="2787211"/>
            <a:ext cx="2937527" cy="891480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lvl="0" algn="ctr">
              <a:defRPr/>
            </a:pPr>
            <a:r>
              <a:rPr lang="es-EC" sz="1300" dirty="0">
                <a:cs typeface="Arial" panose="020B0604020202020204" pitchFamily="34" charset="0"/>
              </a:rPr>
              <a:t>Documentos normativos y metodológicos requeridos para ejecutar evaluaciones (están generados y emitidos).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4" name="TextBox 87">
            <a:extLst>
              <a:ext uri="{FF2B5EF4-FFF2-40B4-BE49-F238E27FC236}">
                <a16:creationId xmlns:a16="http://schemas.microsoft.com/office/drawing/2014/main" id="{DAB70727-F388-4DC1-817D-FD5A7E2D9A75}"/>
              </a:ext>
            </a:extLst>
          </p:cNvPr>
          <p:cNvSpPr txBox="1"/>
          <p:nvPr/>
        </p:nvSpPr>
        <p:spPr>
          <a:xfrm>
            <a:off x="5066103" y="3879403"/>
            <a:ext cx="2706227" cy="292382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lvl="0" algn="ctr">
              <a:defRPr/>
            </a:pPr>
            <a:r>
              <a:rPr lang="es-EC" sz="1300" dirty="0">
                <a:cs typeface="Arial" panose="020B0604020202020204" pitchFamily="34" charset="0"/>
              </a:rPr>
              <a:t>Plan Anual de Evaluaciones (PAEV)</a:t>
            </a:r>
            <a:endParaRPr lang="en-US" sz="1300" dirty="0">
              <a:cs typeface="Arial" panose="020B0604020202020204" pitchFamily="34" charset="0"/>
            </a:endParaRPr>
          </a:p>
        </p:txBody>
      </p:sp>
      <p:sp>
        <p:nvSpPr>
          <p:cNvPr id="95" name="61 Abrir llave">
            <a:extLst>
              <a:ext uri="{FF2B5EF4-FFF2-40B4-BE49-F238E27FC236}">
                <a16:creationId xmlns:a16="http://schemas.microsoft.com/office/drawing/2014/main" id="{2E09CC15-8C5B-4B74-8ABE-432E9D59389F}"/>
              </a:ext>
            </a:extLst>
          </p:cNvPr>
          <p:cNvSpPr/>
          <p:nvPr/>
        </p:nvSpPr>
        <p:spPr>
          <a:xfrm rot="10800000">
            <a:off x="8221406" y="1819518"/>
            <a:ext cx="312732" cy="27506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es-EC"/>
          </a:p>
        </p:txBody>
      </p:sp>
      <p:sp>
        <p:nvSpPr>
          <p:cNvPr id="96" name="62 Abrir llave">
            <a:extLst>
              <a:ext uri="{FF2B5EF4-FFF2-40B4-BE49-F238E27FC236}">
                <a16:creationId xmlns:a16="http://schemas.microsoft.com/office/drawing/2014/main" id="{84DD60CB-E78F-4D06-9E71-1706E6D50DF2}"/>
              </a:ext>
            </a:extLst>
          </p:cNvPr>
          <p:cNvSpPr/>
          <p:nvPr/>
        </p:nvSpPr>
        <p:spPr>
          <a:xfrm rot="10800000">
            <a:off x="8221405" y="4636220"/>
            <a:ext cx="312732" cy="86391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es-EC"/>
          </a:p>
        </p:txBody>
      </p:sp>
      <p:sp>
        <p:nvSpPr>
          <p:cNvPr id="97" name="63 Abrir llave">
            <a:extLst>
              <a:ext uri="{FF2B5EF4-FFF2-40B4-BE49-F238E27FC236}">
                <a16:creationId xmlns:a16="http://schemas.microsoft.com/office/drawing/2014/main" id="{22631FA6-30D7-483C-85B4-DEC93E708C9C}"/>
              </a:ext>
            </a:extLst>
          </p:cNvPr>
          <p:cNvSpPr/>
          <p:nvPr/>
        </p:nvSpPr>
        <p:spPr>
          <a:xfrm rot="10800000">
            <a:off x="8221405" y="5584042"/>
            <a:ext cx="312732" cy="86391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es-EC"/>
          </a:p>
        </p:txBody>
      </p:sp>
      <p:sp>
        <p:nvSpPr>
          <p:cNvPr id="98" name="64 CuadroTexto">
            <a:extLst>
              <a:ext uri="{FF2B5EF4-FFF2-40B4-BE49-F238E27FC236}">
                <a16:creationId xmlns:a16="http://schemas.microsoft.com/office/drawing/2014/main" id="{E9ED2D23-FF56-414C-ABD1-C9CF5F49C2D2}"/>
              </a:ext>
            </a:extLst>
          </p:cNvPr>
          <p:cNvSpPr txBox="1"/>
          <p:nvPr/>
        </p:nvSpPr>
        <p:spPr>
          <a:xfrm>
            <a:off x="9106793" y="2398612"/>
            <a:ext cx="2512539" cy="1480791"/>
          </a:xfrm>
          <a:prstGeom prst="rect">
            <a:avLst/>
          </a:prstGeom>
        </p:spPr>
        <p:txBody>
          <a:bodyPr wrap="square" lIns="94869" tIns="47435" rIns="94869" bIns="47435">
            <a:spAutoFit/>
          </a:bodyPr>
          <a:lstStyle>
            <a:defPPr>
              <a:defRPr lang="es-EC"/>
            </a:defPPr>
            <a:lvl2pPr marL="290513" lvl="1" indent="-285750">
              <a:buFont typeface="Arial" pitchFamily="34" charset="0"/>
              <a:buChar char="•"/>
              <a:defRPr>
                <a:solidFill>
                  <a:srgbClr val="064973"/>
                </a:solidFill>
              </a:defRPr>
            </a:lvl2pPr>
          </a:lstStyle>
          <a:p>
            <a:r>
              <a:rPr lang="es-EC" dirty="0">
                <a:solidFill>
                  <a:srgbClr val="064973"/>
                </a:solidFill>
              </a:rPr>
              <a:t>Incremento anual  en el número de evaluaciones realizadas por las instituciones públicas y privadas del país </a:t>
            </a:r>
          </a:p>
        </p:txBody>
      </p:sp>
      <p:sp>
        <p:nvSpPr>
          <p:cNvPr id="99" name="65 CuadroTexto">
            <a:extLst>
              <a:ext uri="{FF2B5EF4-FFF2-40B4-BE49-F238E27FC236}">
                <a16:creationId xmlns:a16="http://schemas.microsoft.com/office/drawing/2014/main" id="{1037E6C5-2182-4050-8E34-7EF6B15E6E79}"/>
              </a:ext>
            </a:extLst>
          </p:cNvPr>
          <p:cNvSpPr txBox="1"/>
          <p:nvPr/>
        </p:nvSpPr>
        <p:spPr>
          <a:xfrm>
            <a:off x="9086202" y="4750531"/>
            <a:ext cx="2553720" cy="647981"/>
          </a:xfrm>
          <a:prstGeom prst="rect">
            <a:avLst/>
          </a:prstGeom>
        </p:spPr>
        <p:txBody>
          <a:bodyPr wrap="square" lIns="94869" tIns="47435" rIns="94869" bIns="47435">
            <a:spAutoFit/>
          </a:bodyPr>
          <a:lstStyle>
            <a:defPPr>
              <a:defRPr lang="es-EC"/>
            </a:defPPr>
            <a:lvl1pPr>
              <a:defRPr>
                <a:solidFill>
                  <a:srgbClr val="064973"/>
                </a:solidFill>
              </a:defRPr>
            </a:lvl1pPr>
            <a:lvl2pPr marL="290513" lvl="1" indent="-285750">
              <a:buFont typeface="Arial" pitchFamily="34" charset="0"/>
              <a:buChar char="•"/>
              <a:defRPr>
                <a:solidFill>
                  <a:srgbClr val="064973"/>
                </a:solidFill>
              </a:defRPr>
            </a:lvl2pPr>
          </a:lstStyle>
          <a:p>
            <a:r>
              <a:rPr lang="es-EC" dirty="0"/>
              <a:t>Mejora en la calidad de evaluaciones realizadas</a:t>
            </a:r>
          </a:p>
        </p:txBody>
      </p:sp>
      <p:sp>
        <p:nvSpPr>
          <p:cNvPr id="100" name="66 CuadroTexto">
            <a:extLst>
              <a:ext uri="{FF2B5EF4-FFF2-40B4-BE49-F238E27FC236}">
                <a16:creationId xmlns:a16="http://schemas.microsoft.com/office/drawing/2014/main" id="{FC1A557E-5FBE-4702-85EE-BEFCFC22592C}"/>
              </a:ext>
            </a:extLst>
          </p:cNvPr>
          <p:cNvSpPr txBox="1"/>
          <p:nvPr/>
        </p:nvSpPr>
        <p:spPr>
          <a:xfrm>
            <a:off x="8534137" y="5802903"/>
            <a:ext cx="3657851" cy="370275"/>
          </a:xfrm>
          <a:prstGeom prst="rect">
            <a:avLst/>
          </a:prstGeom>
          <a:solidFill>
            <a:schemeClr val="bg1"/>
          </a:solidFill>
        </p:spPr>
        <p:txBody>
          <a:bodyPr wrap="square" lIns="94869" tIns="47435" rIns="94869" bIns="47435">
            <a:spAutoFit/>
          </a:bodyPr>
          <a:lstStyle>
            <a:defPPr>
              <a:defRPr lang="es-EC"/>
            </a:defPPr>
            <a:lvl1pPr>
              <a:defRPr>
                <a:solidFill>
                  <a:srgbClr val="064973"/>
                </a:solidFill>
              </a:defRPr>
            </a:lvl1pPr>
            <a:lvl2pPr marL="290513" lvl="1" indent="-285750">
              <a:buFont typeface="Arial" pitchFamily="34" charset="0"/>
              <a:buChar char="•"/>
              <a:defRPr>
                <a:solidFill>
                  <a:srgbClr val="064973"/>
                </a:solidFill>
              </a:defRPr>
            </a:lvl2pPr>
          </a:lstStyle>
          <a:p>
            <a:r>
              <a:rPr lang="es-EC" dirty="0"/>
              <a:t>Actores en evaluación articulados</a:t>
            </a:r>
          </a:p>
        </p:txBody>
      </p:sp>
    </p:spTree>
    <p:extLst>
      <p:ext uri="{BB962C8B-B14F-4D97-AF65-F5344CB8AC3E}">
        <p14:creationId xmlns:p14="http://schemas.microsoft.com/office/powerpoint/2010/main" val="231754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7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651601" y="2773269"/>
            <a:ext cx="6310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EC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195108" y="426075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105090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642209" y="293720"/>
            <a:ext cx="50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 (Ecuador)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sp>
        <p:nvSpPr>
          <p:cNvPr id="35" name="TextBox 4">
            <a:extLst>
              <a:ext uri="{FF2B5EF4-FFF2-40B4-BE49-F238E27FC236}">
                <a16:creationId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484326" y="2274552"/>
            <a:ext cx="112233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s-EC" altLang="ko-KR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Reglamento del Código Orgánico de Planificación y Finanzas Públicas (art. 53 y art. 54) </a:t>
            </a:r>
          </a:p>
          <a:p>
            <a:pPr algn="just" defTabSz="914377"/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 defTabSz="914377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Nacional de Planificación (SNP) es el </a:t>
            </a:r>
            <a:r>
              <a:rPr lang="es-ES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 rector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Subsistema Nacional de Seguimiento y Evaluación, el cual comprende el conjunto de normas, instrumentos, procesos y </a:t>
            </a: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que las entidades y organismos del sector público deben realizar con el objeto de monitorear y evaluar las políticas públicas en el marco del Sistema Nacional Descentralizado de Planificación Participativa.</a:t>
            </a:r>
          </a:p>
          <a:p>
            <a:pPr marL="285750" indent="-285750" algn="just" defTabSz="914377">
              <a:buFont typeface="Arial" panose="020B0604020202020204" pitchFamily="34" charset="0"/>
              <a:buChar char="•"/>
            </a:pPr>
            <a:endParaRPr lang="es-ES" altLang="ko-K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377">
              <a:buFont typeface="Arial" panose="020B0604020202020204" pitchFamily="34" charset="0"/>
              <a:buChar char="•"/>
            </a:pPr>
            <a:r>
              <a:rPr lang="es-E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altLang="ko-K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 y atribuciones </a:t>
            </a:r>
            <a:r>
              <a:rPr lang="es-E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ente rector del Subsistema Nacional de Seguimiento y Evaluación se encuentran:</a:t>
            </a:r>
          </a:p>
          <a:p>
            <a:pPr marL="800100" lvl="1" indent="-342900" algn="just" defTabSz="914377">
              <a:buFont typeface="+mj-lt"/>
              <a:buAutoNum type="arabicPeriod"/>
            </a:pP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Liderar el subsistema nacional de seguimiento y evaluación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las intervenciones públicas para la consecución de los objetivos y metas del Plan Nacional de Desarrollo; (…)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211"/>
            <a:ext cx="938801" cy="8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D2D530-33D5-4C4A-B08B-C4DB123A5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30" y="-160699"/>
            <a:ext cx="12869090" cy="70186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2E1055-3CEF-214B-B8FC-3B0A727A062F}"/>
              </a:ext>
            </a:extLst>
          </p:cNvPr>
          <p:cNvSpPr/>
          <p:nvPr/>
        </p:nvSpPr>
        <p:spPr>
          <a:xfrm>
            <a:off x="7003094" y="-160698"/>
            <a:ext cx="5183266" cy="7056544"/>
          </a:xfrm>
          <a:prstGeom prst="rect">
            <a:avLst/>
          </a:prstGeom>
          <a:solidFill>
            <a:srgbClr val="212D5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7117099" y="1902579"/>
            <a:ext cx="4817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Nacional de Evaluación Ecuador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7132089" y="384001"/>
            <a:ext cx="43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</a:t>
            </a:r>
          </a:p>
          <a:p>
            <a:r>
              <a:rPr lang="es-EC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Planificación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/>
          <a:stretch/>
        </p:blipFill>
        <p:spPr>
          <a:xfrm>
            <a:off x="8116584" y="4736387"/>
            <a:ext cx="4099852" cy="28391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85" y="-198545"/>
            <a:ext cx="2897775" cy="20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6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9"/>
            <a:ext cx="12202273" cy="68637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1339640" y="2610502"/>
            <a:ext cx="8937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 de la Plataforma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7" y="355276"/>
            <a:ext cx="50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Nacional de Evaluación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pic>
        <p:nvPicPr>
          <p:cNvPr id="9" name="Picture 2" descr="7 errores que se cometen en la evaluación educativa">
            <a:extLst>
              <a:ext uri="{FF2B5EF4-FFF2-40B4-BE49-F238E27FC236}">
                <a16:creationId xmlns:a16="http://schemas.microsoft.com/office/drawing/2014/main" id="{046BB26D-21C3-4D49-9B5F-4F54D534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r="30091"/>
          <a:stretch/>
        </p:blipFill>
        <p:spPr bwMode="auto">
          <a:xfrm>
            <a:off x="1153135" y="1462041"/>
            <a:ext cx="2845624" cy="35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0E90299-F6AE-496D-B699-9874117012DB}"/>
              </a:ext>
            </a:extLst>
          </p:cNvPr>
          <p:cNvSpPr txBox="1">
            <a:spLocks/>
          </p:cNvSpPr>
          <p:nvPr/>
        </p:nvSpPr>
        <p:spPr>
          <a:xfrm>
            <a:off x="1655695" y="1447430"/>
            <a:ext cx="1906372" cy="5717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4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900" b="1">
                <a:latin typeface="+mn-lt"/>
              </a:rPr>
              <a:t>¿Qué es?</a:t>
            </a:r>
            <a:endParaRPr lang="es-EC" sz="2900" b="1" dirty="0">
              <a:latin typeface="+mn-lt"/>
            </a:endParaRPr>
          </a:p>
        </p:txBody>
      </p:sp>
      <p:sp>
        <p:nvSpPr>
          <p:cNvPr id="11" name="7 Rectángulo redondeado">
            <a:extLst>
              <a:ext uri="{FF2B5EF4-FFF2-40B4-BE49-F238E27FC236}">
                <a16:creationId xmlns:a16="http://schemas.microsoft.com/office/drawing/2014/main" id="{30303A43-729B-4EA3-81E1-46B165F5181D}"/>
              </a:ext>
            </a:extLst>
          </p:cNvPr>
          <p:cNvSpPr/>
          <p:nvPr/>
        </p:nvSpPr>
        <p:spPr>
          <a:xfrm>
            <a:off x="4692685" y="897700"/>
            <a:ext cx="6730146" cy="1095743"/>
          </a:xfrm>
          <a:prstGeom prst="roundRect">
            <a:avLst/>
          </a:prstGeom>
          <a:solidFill>
            <a:srgbClr val="0649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 Narrow" panose="020B0606020202030204" pitchFamily="34" charset="0"/>
              </a:rPr>
              <a:t>         </a:t>
            </a:r>
            <a:r>
              <a:rPr lang="es-EC" sz="2000" b="1" dirty="0">
                <a:latin typeface="Arial Narrow" panose="020B0606020202030204" pitchFamily="34" charset="0"/>
              </a:rPr>
              <a:t>Espacio permanente </a:t>
            </a:r>
            <a:r>
              <a:rPr lang="es-EC" dirty="0">
                <a:latin typeface="Arial Narrow" panose="020B0606020202030204" pitchFamily="34" charset="0"/>
              </a:rPr>
              <a:t>de intercambio y trabajo entre actores relacionados con el desarrollo de la evaluación de políticas públicas a fin de </a:t>
            </a:r>
            <a:r>
              <a:rPr lang="es-EC" b="1" u="sng" dirty="0">
                <a:latin typeface="Arial Narrow" panose="020B0606020202030204" pitchFamily="34" charset="0"/>
              </a:rPr>
              <a:t>incrementar la cultura de evaluación en el país. </a:t>
            </a:r>
          </a:p>
        </p:txBody>
      </p:sp>
      <p:sp>
        <p:nvSpPr>
          <p:cNvPr id="12" name="Rectángulo redondeado 17">
            <a:extLst>
              <a:ext uri="{FF2B5EF4-FFF2-40B4-BE49-F238E27FC236}">
                <a16:creationId xmlns:a16="http://schemas.microsoft.com/office/drawing/2014/main" id="{34CC9157-F31D-4D7F-B887-8FC2984DDB6B}"/>
              </a:ext>
            </a:extLst>
          </p:cNvPr>
          <p:cNvSpPr/>
          <p:nvPr/>
        </p:nvSpPr>
        <p:spPr>
          <a:xfrm>
            <a:off x="5772051" y="2261859"/>
            <a:ext cx="5650779" cy="593367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solidFill>
              <a:srgbClr val="FFDE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381146F9-7F40-4D92-8E8A-90FE90CEC9F7}"/>
              </a:ext>
            </a:extLst>
          </p:cNvPr>
          <p:cNvSpPr/>
          <p:nvPr/>
        </p:nvSpPr>
        <p:spPr>
          <a:xfrm>
            <a:off x="5772051" y="2353317"/>
            <a:ext cx="5544615" cy="3847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EC" sz="1900" dirty="0">
                <a:latin typeface="Arial Narrow" panose="020B0606020202030204" pitchFamily="34" charset="0"/>
              </a:rPr>
              <a:t>Creación y fortalecimiento de sinergias</a:t>
            </a:r>
          </a:p>
        </p:txBody>
      </p:sp>
      <p:sp>
        <p:nvSpPr>
          <p:cNvPr id="14" name="Rectángulo redondeado 17">
            <a:extLst>
              <a:ext uri="{FF2B5EF4-FFF2-40B4-BE49-F238E27FC236}">
                <a16:creationId xmlns:a16="http://schemas.microsoft.com/office/drawing/2014/main" id="{AAD92A18-7BC6-45AB-9C5E-58D70061984F}"/>
              </a:ext>
            </a:extLst>
          </p:cNvPr>
          <p:cNvSpPr/>
          <p:nvPr/>
        </p:nvSpPr>
        <p:spPr>
          <a:xfrm>
            <a:off x="5772051" y="2978738"/>
            <a:ext cx="5650779" cy="593367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solidFill>
              <a:srgbClr val="FFDE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redondeado 17">
            <a:extLst>
              <a:ext uri="{FF2B5EF4-FFF2-40B4-BE49-F238E27FC236}">
                <a16:creationId xmlns:a16="http://schemas.microsoft.com/office/drawing/2014/main" id="{B0698827-AD97-4C66-95BF-0D6EFC95FC68}"/>
              </a:ext>
            </a:extLst>
          </p:cNvPr>
          <p:cNvSpPr/>
          <p:nvPr/>
        </p:nvSpPr>
        <p:spPr>
          <a:xfrm>
            <a:off x="5772051" y="3695617"/>
            <a:ext cx="5650779" cy="593367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solidFill>
              <a:srgbClr val="FFDE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redondeado 17">
            <a:extLst>
              <a:ext uri="{FF2B5EF4-FFF2-40B4-BE49-F238E27FC236}">
                <a16:creationId xmlns:a16="http://schemas.microsoft.com/office/drawing/2014/main" id="{5F8C39AD-93A9-4858-B1B6-A98A83C5BF69}"/>
              </a:ext>
            </a:extLst>
          </p:cNvPr>
          <p:cNvSpPr/>
          <p:nvPr/>
        </p:nvSpPr>
        <p:spPr>
          <a:xfrm>
            <a:off x="5772051" y="4412496"/>
            <a:ext cx="5650779" cy="593367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solidFill>
              <a:srgbClr val="FFDE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7 Rectángulo">
            <a:extLst>
              <a:ext uri="{FF2B5EF4-FFF2-40B4-BE49-F238E27FC236}">
                <a16:creationId xmlns:a16="http://schemas.microsoft.com/office/drawing/2014/main" id="{4CE2FB9F-2B54-43A7-99F6-CDAE71192F1E}"/>
              </a:ext>
            </a:extLst>
          </p:cNvPr>
          <p:cNvSpPr/>
          <p:nvPr/>
        </p:nvSpPr>
        <p:spPr>
          <a:xfrm>
            <a:off x="5772051" y="2894726"/>
            <a:ext cx="5544615" cy="6771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C" sz="1900" dirty="0">
                <a:latin typeface="Arial Narrow" panose="020B0606020202030204" pitchFamily="34" charset="0"/>
              </a:rPr>
              <a:t>Generación de compromisos (capacitación, comunicación, sensibilización)</a:t>
            </a:r>
          </a:p>
        </p:txBody>
      </p:sp>
      <p:sp>
        <p:nvSpPr>
          <p:cNvPr id="18" name="18 Rectángulo">
            <a:extLst>
              <a:ext uri="{FF2B5EF4-FFF2-40B4-BE49-F238E27FC236}">
                <a16:creationId xmlns:a16="http://schemas.microsoft.com/office/drawing/2014/main" id="{A3D3F3D0-322F-4FAF-B63D-CA3D4DC9B05F}"/>
              </a:ext>
            </a:extLst>
          </p:cNvPr>
          <p:cNvSpPr/>
          <p:nvPr/>
        </p:nvSpPr>
        <p:spPr>
          <a:xfrm>
            <a:off x="5763191" y="3777854"/>
            <a:ext cx="5650779" cy="3847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EC" sz="1900" dirty="0">
                <a:latin typeface="Arial Narrow" panose="020B0606020202030204" pitchFamily="34" charset="0"/>
              </a:rPr>
              <a:t>Retroalimentación sobre avances en temas de evaluación </a:t>
            </a:r>
          </a:p>
        </p:txBody>
      </p:sp>
      <p:sp>
        <p:nvSpPr>
          <p:cNvPr id="19" name="20 Rectángulo">
            <a:extLst>
              <a:ext uri="{FF2B5EF4-FFF2-40B4-BE49-F238E27FC236}">
                <a16:creationId xmlns:a16="http://schemas.microsoft.com/office/drawing/2014/main" id="{BB31218A-659C-4C3F-B4C9-A5063401EB7F}"/>
              </a:ext>
            </a:extLst>
          </p:cNvPr>
          <p:cNvSpPr/>
          <p:nvPr/>
        </p:nvSpPr>
        <p:spPr>
          <a:xfrm>
            <a:off x="5772051" y="4349688"/>
            <a:ext cx="5650780" cy="6771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EC" sz="1900" dirty="0">
                <a:latin typeface="Arial Narrow" panose="020B0606020202030204" pitchFamily="34" charset="0"/>
              </a:rPr>
              <a:t>Acercamiento con  academia, sociedad civil organizada              y organismos internacionales.</a:t>
            </a:r>
          </a:p>
        </p:txBody>
      </p:sp>
      <p:sp>
        <p:nvSpPr>
          <p:cNvPr id="20" name="Rectángulo redondeado 17">
            <a:extLst>
              <a:ext uri="{FF2B5EF4-FFF2-40B4-BE49-F238E27FC236}">
                <a16:creationId xmlns:a16="http://schemas.microsoft.com/office/drawing/2014/main" id="{A4BC3DD2-4A1D-4D4B-8E1B-8E97DD936242}"/>
              </a:ext>
            </a:extLst>
          </p:cNvPr>
          <p:cNvSpPr/>
          <p:nvPr/>
        </p:nvSpPr>
        <p:spPr>
          <a:xfrm>
            <a:off x="5772051" y="5129373"/>
            <a:ext cx="5650779" cy="593367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solidFill>
              <a:srgbClr val="FFDE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2 Rectángulo">
            <a:extLst>
              <a:ext uri="{FF2B5EF4-FFF2-40B4-BE49-F238E27FC236}">
                <a16:creationId xmlns:a16="http://schemas.microsoft.com/office/drawing/2014/main" id="{409F4EED-8CF1-4CA3-A569-45420B53AE80}"/>
              </a:ext>
            </a:extLst>
          </p:cNvPr>
          <p:cNvSpPr/>
          <p:nvPr/>
        </p:nvSpPr>
        <p:spPr>
          <a:xfrm>
            <a:off x="5772052" y="5183193"/>
            <a:ext cx="5650779" cy="381378"/>
          </a:xfrm>
          <a:prstGeom prst="rect">
            <a:avLst/>
          </a:prstGeom>
          <a:ln>
            <a:noFill/>
          </a:ln>
        </p:spPr>
        <p:txBody>
          <a:bodyPr wrap="square" lIns="88130" tIns="44065" rIns="88130" bIns="44065">
            <a:spAutoFit/>
          </a:bodyPr>
          <a:lstStyle/>
          <a:p>
            <a:pPr marL="0" lvl="1" algn="just"/>
            <a:r>
              <a:rPr lang="es-EC" sz="1900" dirty="0">
                <a:latin typeface="Arial Narrow" panose="020B0606020202030204" pitchFamily="34" charset="0"/>
              </a:rPr>
              <a:t>Generación de propuestas a ser evaluadas.</a:t>
            </a:r>
          </a:p>
        </p:txBody>
      </p:sp>
      <p:cxnSp>
        <p:nvCxnSpPr>
          <p:cNvPr id="22" name="23 Conector angular">
            <a:extLst>
              <a:ext uri="{FF2B5EF4-FFF2-40B4-BE49-F238E27FC236}">
                <a16:creationId xmlns:a16="http://schemas.microsoft.com/office/drawing/2014/main" id="{408C8BDE-CA60-4EE0-A205-F15284607F21}"/>
              </a:ext>
            </a:extLst>
          </p:cNvPr>
          <p:cNvCxnSpPr/>
          <p:nvPr/>
        </p:nvCxnSpPr>
        <p:spPr>
          <a:xfrm>
            <a:off x="5062181" y="2087227"/>
            <a:ext cx="603989" cy="422437"/>
          </a:xfrm>
          <a:prstGeom prst="bentConnector3">
            <a:avLst>
              <a:gd name="adj1" fmla="val -3086"/>
            </a:avLst>
          </a:prstGeom>
          <a:ln w="19050">
            <a:solidFill>
              <a:srgbClr val="FFDE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4 Conector angular">
            <a:extLst>
              <a:ext uri="{FF2B5EF4-FFF2-40B4-BE49-F238E27FC236}">
                <a16:creationId xmlns:a16="http://schemas.microsoft.com/office/drawing/2014/main" id="{CFDA0359-0500-4E62-9AE9-4C90BAB8DDAA}"/>
              </a:ext>
            </a:extLst>
          </p:cNvPr>
          <p:cNvCxnSpPr/>
          <p:nvPr/>
        </p:nvCxnSpPr>
        <p:spPr>
          <a:xfrm>
            <a:off x="5062181" y="2810843"/>
            <a:ext cx="603989" cy="422437"/>
          </a:xfrm>
          <a:prstGeom prst="bentConnector3">
            <a:avLst>
              <a:gd name="adj1" fmla="val -3086"/>
            </a:avLst>
          </a:prstGeom>
          <a:ln w="19050">
            <a:solidFill>
              <a:srgbClr val="FFDE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5 Conector angular">
            <a:extLst>
              <a:ext uri="{FF2B5EF4-FFF2-40B4-BE49-F238E27FC236}">
                <a16:creationId xmlns:a16="http://schemas.microsoft.com/office/drawing/2014/main" id="{A681C860-DEBB-4E87-AE0A-87AC94DFB076}"/>
              </a:ext>
            </a:extLst>
          </p:cNvPr>
          <p:cNvCxnSpPr/>
          <p:nvPr/>
        </p:nvCxnSpPr>
        <p:spPr>
          <a:xfrm>
            <a:off x="5062181" y="3547778"/>
            <a:ext cx="603989" cy="422437"/>
          </a:xfrm>
          <a:prstGeom prst="bentConnector3">
            <a:avLst>
              <a:gd name="adj1" fmla="val -3086"/>
            </a:avLst>
          </a:prstGeom>
          <a:ln w="19050">
            <a:solidFill>
              <a:srgbClr val="FFDE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C3668C8E-CC1C-44D4-9895-14B68FE0FE61}"/>
              </a:ext>
            </a:extLst>
          </p:cNvPr>
          <p:cNvCxnSpPr/>
          <p:nvPr/>
        </p:nvCxnSpPr>
        <p:spPr>
          <a:xfrm>
            <a:off x="5062181" y="4284085"/>
            <a:ext cx="603989" cy="422437"/>
          </a:xfrm>
          <a:prstGeom prst="bentConnector3">
            <a:avLst>
              <a:gd name="adj1" fmla="val -3086"/>
            </a:avLst>
          </a:prstGeom>
          <a:ln w="19050">
            <a:solidFill>
              <a:srgbClr val="FFDE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8 Conector angular">
            <a:extLst>
              <a:ext uri="{FF2B5EF4-FFF2-40B4-BE49-F238E27FC236}">
                <a16:creationId xmlns:a16="http://schemas.microsoft.com/office/drawing/2014/main" id="{9D90297F-5C81-4DC4-84C5-388268D5AFC4}"/>
              </a:ext>
            </a:extLst>
          </p:cNvPr>
          <p:cNvCxnSpPr/>
          <p:nvPr/>
        </p:nvCxnSpPr>
        <p:spPr>
          <a:xfrm>
            <a:off x="5062181" y="4860149"/>
            <a:ext cx="603989" cy="422437"/>
          </a:xfrm>
          <a:prstGeom prst="bentConnector3">
            <a:avLst>
              <a:gd name="adj1" fmla="val -3086"/>
            </a:avLst>
          </a:prstGeom>
          <a:ln w="19050">
            <a:solidFill>
              <a:srgbClr val="FFDE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3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9"/>
            <a:ext cx="12202273" cy="68637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1339640" y="2901048"/>
            <a:ext cx="893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7" y="355276"/>
            <a:ext cx="50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Nacional de Evaluación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sp>
        <p:nvSpPr>
          <p:cNvPr id="32" name="13 CuadroTexto"/>
          <p:cNvSpPr txBox="1"/>
          <p:nvPr/>
        </p:nvSpPr>
        <p:spPr>
          <a:xfrm>
            <a:off x="200661" y="2374699"/>
            <a:ext cx="35184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>
                <a:latin typeface="Arial Narrow" panose="020B0606020202030204" pitchFamily="34" charset="0"/>
              </a:rPr>
              <a:t>Septiembre 2019</a:t>
            </a:r>
            <a:r>
              <a:rPr lang="es-EC" sz="1600" dirty="0">
                <a:latin typeface="Arial Narrow" panose="020B0606020202030204" pitchFamily="34" charset="0"/>
              </a:rPr>
              <a:t>, talleres organizados en conjunto con la PUCE y el apoyo de Focelac, se reflexionó sobre la construcción de la Plataforma de Evaluación en Ecuador.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>
                <a:latin typeface="Arial Narrow" panose="020B0606020202030204" pitchFamily="34" charset="0"/>
              </a:rPr>
              <a:t>Noviembre de 2019</a:t>
            </a:r>
            <a:r>
              <a:rPr lang="es-EC" sz="1600" dirty="0">
                <a:latin typeface="Arial Narrow" panose="020B0606020202030204" pitchFamily="34" charset="0"/>
              </a:rPr>
              <a:t>, mediante Oficio Nro. STPE-2019-0537-OF se solicitó delegados a las instituciones para consolidar la Plataforma.</a:t>
            </a:r>
          </a:p>
        </p:txBody>
      </p:sp>
      <p:sp>
        <p:nvSpPr>
          <p:cNvPr id="34" name="15 CuadroTexto"/>
          <p:cNvSpPr txBox="1"/>
          <p:nvPr/>
        </p:nvSpPr>
        <p:spPr>
          <a:xfrm>
            <a:off x="200661" y="2008190"/>
            <a:ext cx="351848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 Narrow" panose="020B0606020202030204" pitchFamily="34" charset="0"/>
              </a:rPr>
              <a:t>COORDINACIÓN INICIAL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02044"/>
              </p:ext>
            </p:extLst>
          </p:nvPr>
        </p:nvGraphicFramePr>
        <p:xfrm>
          <a:off x="3949263" y="863597"/>
          <a:ext cx="7252136" cy="502920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114480">
                  <a:extLst>
                    <a:ext uri="{9D8B030D-6E8A-4147-A177-3AD203B41FA5}">
                      <a16:colId xmlns:a16="http://schemas.microsoft.com/office/drawing/2014/main" val="498479012"/>
                    </a:ext>
                  </a:extLst>
                </a:gridCol>
                <a:gridCol w="1568828">
                  <a:extLst>
                    <a:ext uri="{9D8B030D-6E8A-4147-A177-3AD203B41FA5}">
                      <a16:colId xmlns:a16="http://schemas.microsoft.com/office/drawing/2014/main" val="310501852"/>
                    </a:ext>
                  </a:extLst>
                </a:gridCol>
                <a:gridCol w="1568828">
                  <a:extLst>
                    <a:ext uri="{9D8B030D-6E8A-4147-A177-3AD203B41FA5}">
                      <a16:colId xmlns:a16="http://schemas.microsoft.com/office/drawing/2014/main" val="884188891"/>
                    </a:ext>
                  </a:extLst>
                </a:gridCol>
              </a:tblGrid>
              <a:tr h="3257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Actores</a:t>
                      </a:r>
                      <a:endParaRPr lang="es-EC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Noviembre 2019</a:t>
                      </a:r>
                      <a:endParaRPr lang="es-EC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Actual*</a:t>
                      </a:r>
                      <a:endParaRPr lang="es-EC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76329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Secretaría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Nacional de Planificación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3 Direcciones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3 Direcciones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842743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Función Ejecutiva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14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24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325429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Función Legislativa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824893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Función de Transparencia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2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334508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Gobiernos Locales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2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19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762902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Academia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6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22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683504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Sociedad Civil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6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431481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Redes de evaluadores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095246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Organismos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internacionales (cooperación)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2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15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286854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Banca pública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-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463258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Sector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privado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-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19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849613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Entidad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pública internacional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-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16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004337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Academia internacional (Docentes e investigadores)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-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6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98264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Público en general (estudiantes)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-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7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75686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9684774" y="863597"/>
            <a:ext cx="1516625" cy="5029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431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492357" y="355276"/>
            <a:ext cx="602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coordinadores principales (Logro actual)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sp>
        <p:nvSpPr>
          <p:cNvPr id="40" name="Oval 8"/>
          <p:cNvSpPr/>
          <p:nvPr/>
        </p:nvSpPr>
        <p:spPr>
          <a:xfrm>
            <a:off x="925146" y="1553519"/>
            <a:ext cx="609223" cy="609223"/>
          </a:xfrm>
          <a:prstGeom prst="ellipse">
            <a:avLst/>
          </a:prstGeom>
          <a:solidFill>
            <a:srgbClr val="0DD2D9"/>
          </a:solidFill>
          <a:ln w="508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Oval 9"/>
          <p:cNvSpPr/>
          <p:nvPr/>
        </p:nvSpPr>
        <p:spPr>
          <a:xfrm>
            <a:off x="925146" y="2363879"/>
            <a:ext cx="609223" cy="609223"/>
          </a:xfrm>
          <a:prstGeom prst="ellipse">
            <a:avLst/>
          </a:prstGeom>
          <a:solidFill>
            <a:srgbClr val="0DD2D9"/>
          </a:solidFill>
          <a:ln w="508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10"/>
          <p:cNvSpPr/>
          <p:nvPr/>
        </p:nvSpPr>
        <p:spPr>
          <a:xfrm>
            <a:off x="925146" y="3157635"/>
            <a:ext cx="609223" cy="609223"/>
          </a:xfrm>
          <a:prstGeom prst="ellipse">
            <a:avLst/>
          </a:prstGeom>
          <a:solidFill>
            <a:srgbClr val="0DD2D9"/>
          </a:solidFill>
          <a:ln w="508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Oval 11"/>
          <p:cNvSpPr/>
          <p:nvPr/>
        </p:nvSpPr>
        <p:spPr>
          <a:xfrm>
            <a:off x="925146" y="3953154"/>
            <a:ext cx="609223" cy="609223"/>
          </a:xfrm>
          <a:prstGeom prst="ellipse">
            <a:avLst/>
          </a:prstGeom>
          <a:solidFill>
            <a:srgbClr val="0DD2D9"/>
          </a:solidFill>
          <a:ln w="508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Oval 21"/>
          <p:cNvSpPr>
            <a:spLocks noChangeAspect="1"/>
          </p:cNvSpPr>
          <p:nvPr/>
        </p:nvSpPr>
        <p:spPr>
          <a:xfrm>
            <a:off x="1067116" y="1694130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9"/>
          <p:cNvSpPr/>
          <p:nvPr/>
        </p:nvSpPr>
        <p:spPr>
          <a:xfrm>
            <a:off x="1083604" y="2504255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16"/>
          <p:cNvGrpSpPr/>
          <p:nvPr/>
        </p:nvGrpSpPr>
        <p:grpSpPr>
          <a:xfrm>
            <a:off x="1688743" y="1498075"/>
            <a:ext cx="3414725" cy="535443"/>
            <a:chOff x="1472558" y="998559"/>
            <a:chExt cx="2765965" cy="535443"/>
          </a:xfrm>
        </p:grpSpPr>
        <p:sp>
          <p:nvSpPr>
            <p:cNvPr id="58" name="TextBox 17"/>
            <p:cNvSpPr txBox="1"/>
            <p:nvPr/>
          </p:nvSpPr>
          <p:spPr>
            <a:xfrm>
              <a:off x="1472558" y="1257003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Función ejecutiva</a:t>
              </a:r>
            </a:p>
          </p:txBody>
        </p:sp>
        <p:sp>
          <p:nvSpPr>
            <p:cNvPr id="5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Secretaría Nacional de Planificación</a:t>
              </a:r>
            </a:p>
          </p:txBody>
        </p:sp>
      </p:grpSp>
      <p:grpSp>
        <p:nvGrpSpPr>
          <p:cNvPr id="49" name="Group 19"/>
          <p:cNvGrpSpPr/>
          <p:nvPr/>
        </p:nvGrpSpPr>
        <p:grpSpPr>
          <a:xfrm>
            <a:off x="1688743" y="2308435"/>
            <a:ext cx="3414725" cy="535443"/>
            <a:chOff x="1472558" y="998559"/>
            <a:chExt cx="2765965" cy="535443"/>
          </a:xfrm>
        </p:grpSpPr>
        <p:sp>
          <p:nvSpPr>
            <p:cNvPr id="56" name="TextBox 20"/>
            <p:cNvSpPr txBox="1"/>
            <p:nvPr/>
          </p:nvSpPr>
          <p:spPr>
            <a:xfrm>
              <a:off x="1472558" y="1257003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Academia</a:t>
              </a:r>
            </a:p>
          </p:txBody>
        </p:sp>
        <p:sp>
          <p:nvSpPr>
            <p:cNvPr id="57" name="TextBox 21"/>
            <p:cNvSpPr txBox="1"/>
            <p:nvPr/>
          </p:nvSpPr>
          <p:spPr>
            <a:xfrm>
              <a:off x="1472558" y="998559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Pontificia Universidad Católica</a:t>
              </a:r>
              <a:r>
                <a:rPr kumimoji="0" lang="es-EC" altLang="ko-KR" sz="1200" b="1" i="0" u="none" strike="noStrike" kern="1200" cap="none" spc="0" normalizeH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del Ecuador</a:t>
              </a:r>
              <a:endParaRPr kumimoji="0" lang="es-EC" altLang="ko-KR" sz="12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0" name="Group 22"/>
          <p:cNvGrpSpPr/>
          <p:nvPr/>
        </p:nvGrpSpPr>
        <p:grpSpPr>
          <a:xfrm>
            <a:off x="1688743" y="3102191"/>
            <a:ext cx="3414725" cy="535443"/>
            <a:chOff x="1472558" y="998559"/>
            <a:chExt cx="2765965" cy="535443"/>
          </a:xfrm>
        </p:grpSpPr>
        <p:sp>
          <p:nvSpPr>
            <p:cNvPr id="54" name="TextBox 23"/>
            <p:cNvSpPr txBox="1"/>
            <p:nvPr/>
          </p:nvSpPr>
          <p:spPr>
            <a:xfrm>
              <a:off x="1472558" y="1257003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Redes de evaluadores</a:t>
              </a:r>
            </a:p>
          </p:txBody>
        </p:sp>
        <p:sp>
          <p:nvSpPr>
            <p:cNvPr id="5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Sociedad Ecuatoriana de Evaluación</a:t>
              </a:r>
            </a:p>
          </p:txBody>
        </p:sp>
      </p:grpSp>
      <p:grpSp>
        <p:nvGrpSpPr>
          <p:cNvPr id="51" name="Group 25"/>
          <p:cNvGrpSpPr/>
          <p:nvPr/>
        </p:nvGrpSpPr>
        <p:grpSpPr>
          <a:xfrm>
            <a:off x="1688743" y="3897711"/>
            <a:ext cx="3414725" cy="535443"/>
            <a:chOff x="1472558" y="998559"/>
            <a:chExt cx="2765965" cy="535443"/>
          </a:xfrm>
        </p:grpSpPr>
        <p:sp>
          <p:nvSpPr>
            <p:cNvPr id="52" name="TextBox 26"/>
            <p:cNvSpPr txBox="1"/>
            <p:nvPr/>
          </p:nvSpPr>
          <p:spPr>
            <a:xfrm>
              <a:off x="1472558" y="1257003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Redes de evaluadores</a:t>
              </a:r>
            </a:p>
          </p:txBody>
        </p:sp>
        <p:sp>
          <p:nvSpPr>
            <p:cNvPr id="53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EvalYouth Ecuador</a:t>
              </a:r>
            </a:p>
          </p:txBody>
        </p:sp>
      </p:grpSp>
      <p:sp>
        <p:nvSpPr>
          <p:cNvPr id="61" name="TextBox 19"/>
          <p:cNvSpPr txBox="1"/>
          <p:nvPr/>
        </p:nvSpPr>
        <p:spPr>
          <a:xfrm>
            <a:off x="1097259" y="910137"/>
            <a:ext cx="10192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s-EC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Actualmente la Plataforma Nacional de Evaluación trabaja articuladamente con los siguientes actores:</a:t>
            </a:r>
          </a:p>
        </p:txBody>
      </p:sp>
      <p:sp>
        <p:nvSpPr>
          <p:cNvPr id="68" name="Oval 11"/>
          <p:cNvSpPr/>
          <p:nvPr/>
        </p:nvSpPr>
        <p:spPr>
          <a:xfrm>
            <a:off x="925146" y="4973830"/>
            <a:ext cx="609223" cy="609223"/>
          </a:xfrm>
          <a:prstGeom prst="ellipse">
            <a:avLst/>
          </a:prstGeom>
          <a:solidFill>
            <a:srgbClr val="0DD2D9"/>
          </a:solidFill>
          <a:ln w="508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0" name="Group 25"/>
          <p:cNvGrpSpPr/>
          <p:nvPr/>
        </p:nvGrpSpPr>
        <p:grpSpPr>
          <a:xfrm>
            <a:off x="1694007" y="4691598"/>
            <a:ext cx="3414725" cy="1280138"/>
            <a:chOff x="1476822" y="981517"/>
            <a:chExt cx="2765965" cy="998949"/>
          </a:xfrm>
        </p:grpSpPr>
        <p:sp>
          <p:nvSpPr>
            <p:cNvPr id="71" name="TextBox 26"/>
            <p:cNvSpPr txBox="1"/>
            <p:nvPr/>
          </p:nvSpPr>
          <p:spPr>
            <a:xfrm>
              <a:off x="1476822" y="1764311"/>
              <a:ext cx="2765965" cy="21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Organismos internacionales de cooperación</a:t>
              </a:r>
            </a:p>
          </p:txBody>
        </p:sp>
        <p:sp>
          <p:nvSpPr>
            <p:cNvPr id="72" name="TextBox 27"/>
            <p:cNvSpPr txBox="1"/>
            <p:nvPr/>
          </p:nvSpPr>
          <p:spPr>
            <a:xfrm>
              <a:off x="1476822" y="981517"/>
              <a:ext cx="2624411" cy="79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s-ES" altLang="ko-KR" sz="12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/>
                  <a:cs typeface="Arial" pitchFamily="34" charset="0"/>
                </a:rPr>
                <a:t>Proyecto de Fomento de capacidades y articulación de actores de evaluación América Latina (Focelac)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altLang="ko-KR" sz="12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/>
                  <a:cs typeface="Arial" pitchFamily="34" charset="0"/>
                </a:rPr>
                <a:t>Ministerio de Planificación Nacional y Política Económica (</a:t>
              </a:r>
              <a:r>
                <a:rPr lang="es-ES" altLang="ko-KR" sz="1200" b="1" dirty="0" err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/>
                  <a:cs typeface="Arial" pitchFamily="34" charset="0"/>
                </a:rPr>
                <a:t>Mideplan</a:t>
              </a:r>
              <a:r>
                <a:rPr lang="es-ES" altLang="ko-KR" sz="12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963508" y="1638699"/>
            <a:ext cx="4387362" cy="1365734"/>
            <a:chOff x="7271238" y="1480438"/>
            <a:chExt cx="4387362" cy="1365734"/>
          </a:xfrm>
        </p:grpSpPr>
        <p:grpSp>
          <p:nvGrpSpPr>
            <p:cNvPr id="3" name="Grupo 2"/>
            <p:cNvGrpSpPr/>
            <p:nvPr/>
          </p:nvGrpSpPr>
          <p:grpSpPr>
            <a:xfrm>
              <a:off x="7271238" y="1480438"/>
              <a:ext cx="4387362" cy="1365734"/>
              <a:chOff x="7271238" y="1480438"/>
              <a:chExt cx="4387362" cy="1365734"/>
            </a:xfrm>
          </p:grpSpPr>
          <p:sp>
            <p:nvSpPr>
              <p:cNvPr id="65" name="Rectangle 10"/>
              <p:cNvSpPr/>
              <p:nvPr/>
            </p:nvSpPr>
            <p:spPr>
              <a:xfrm>
                <a:off x="7271238" y="1480438"/>
                <a:ext cx="4387362" cy="1365734"/>
              </a:xfrm>
              <a:prstGeom prst="rect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0DD2D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TextBox 11"/>
              <p:cNvSpPr txBox="1"/>
              <p:nvPr/>
            </p:nvSpPr>
            <p:spPr>
              <a:xfrm>
                <a:off x="7370089" y="2107508"/>
                <a:ext cx="42000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 latinLnBrk="1">
                  <a:buFont typeface="Wingdings" panose="05000000000000000000" pitchFamily="2" charset="2"/>
                  <a:buChar char="v"/>
                </a:pPr>
                <a:r>
                  <a:rPr lang="es-EC" altLang="ko-K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 pitchFamily="34" charset="0"/>
                  </a:rPr>
                  <a:t>Se mantienen </a:t>
                </a:r>
                <a:r>
                  <a:rPr lang="es-EC" altLang="ko-KR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 pitchFamily="34" charset="0"/>
                  </a:rPr>
                  <a:t>reuniones frecuentes </a:t>
                </a:r>
                <a:r>
                  <a:rPr lang="es-EC" altLang="ko-KR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 pitchFamily="34" charset="0"/>
                  </a:rPr>
                  <a:t>para coordinar la participación de la Plataforma en eventos nacionales e internacionales.</a:t>
                </a:r>
              </a:p>
            </p:txBody>
          </p:sp>
        </p:grpSp>
        <p:sp>
          <p:nvSpPr>
            <p:cNvPr id="81" name="Teardrop 1">
              <a:extLst>
                <a:ext uri="{FF2B5EF4-FFF2-40B4-BE49-F238E27FC236}">
                  <a16:creationId xmlns:a16="http://schemas.microsoft.com/office/drawing/2014/main" id="{08BA0D3D-DB23-47E5-8EE6-45F25C8B02C8}"/>
                </a:ext>
              </a:extLst>
            </p:cNvPr>
            <p:cNvSpPr/>
            <p:nvPr/>
          </p:nvSpPr>
          <p:spPr>
            <a:xfrm rot="18836203">
              <a:off x="9241860" y="1634117"/>
              <a:ext cx="446114" cy="429599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0DD2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0" name="Rectangle 7">
            <a:extLst>
              <a:ext uri="{FF2B5EF4-FFF2-40B4-BE49-F238E27FC236}">
                <a16:creationId xmlns:a16="http://schemas.microsoft.com/office/drawing/2014/main" id="{3BA58014-7A74-4D8E-8070-D07BE7CC39AF}"/>
              </a:ext>
            </a:extLst>
          </p:cNvPr>
          <p:cNvSpPr/>
          <p:nvPr/>
        </p:nvSpPr>
        <p:spPr>
          <a:xfrm rot="18900000">
            <a:off x="1182393" y="3327472"/>
            <a:ext cx="154296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Rectangle 16">
            <a:extLst>
              <a:ext uri="{FF2B5EF4-FFF2-40B4-BE49-F238E27FC236}">
                <a16:creationId xmlns:a16="http://schemas.microsoft.com/office/drawing/2014/main" id="{BCFD7457-35B2-4E2F-8513-0DD5E4CBF0BD}"/>
              </a:ext>
            </a:extLst>
          </p:cNvPr>
          <p:cNvSpPr/>
          <p:nvPr/>
        </p:nvSpPr>
        <p:spPr>
          <a:xfrm rot="2700000">
            <a:off x="1105683" y="4055773"/>
            <a:ext cx="248147" cy="3712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Block Arc 41">
            <a:extLst>
              <a:ext uri="{FF2B5EF4-FFF2-40B4-BE49-F238E27FC236}">
                <a16:creationId xmlns:a16="http://schemas.microsoft.com/office/drawing/2014/main" id="{DBBF7BE6-B17E-4BD0-906E-952E9631E0EC}"/>
              </a:ext>
            </a:extLst>
          </p:cNvPr>
          <p:cNvSpPr/>
          <p:nvPr/>
        </p:nvSpPr>
        <p:spPr>
          <a:xfrm>
            <a:off x="1100093" y="5082198"/>
            <a:ext cx="292306" cy="39248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948059" y="3146530"/>
            <a:ext cx="4387362" cy="2658396"/>
            <a:chOff x="7255789" y="2988269"/>
            <a:chExt cx="4387362" cy="2658396"/>
          </a:xfrm>
        </p:grpSpPr>
        <p:sp>
          <p:nvSpPr>
            <p:cNvPr id="34" name="Rectangle 10"/>
            <p:cNvSpPr/>
            <p:nvPr/>
          </p:nvSpPr>
          <p:spPr>
            <a:xfrm>
              <a:off x="7255789" y="2988269"/>
              <a:ext cx="4387362" cy="2658396"/>
            </a:xfrm>
            <a:prstGeom prst="rect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7354640" y="3615339"/>
              <a:ext cx="42000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 latinLnBrk="1">
                <a:buFont typeface="Wingdings" panose="05000000000000000000" pitchFamily="2" charset="2"/>
                <a:buChar char="v"/>
              </a:pPr>
              <a:r>
                <a:rPr lang="es-E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Se invita a que los actores interesados en los procesos de evaluación a </a:t>
              </a:r>
              <a:r>
                <a:rPr lang="es-E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participar de forma activa </a:t>
              </a:r>
              <a:r>
                <a:rPr lang="es-E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en las actividades de la Plataforma Nacional de Evaluación.</a:t>
              </a:r>
            </a:p>
            <a:p>
              <a:pPr marL="171450" indent="-171450" algn="just" latinLnBrk="1">
                <a:buFont typeface="Wingdings" panose="05000000000000000000" pitchFamily="2" charset="2"/>
                <a:buChar char="v"/>
              </a:pPr>
              <a:endParaRPr lang="es-E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  <a:p>
              <a:pPr marL="171450" indent="-171450" algn="just" latinLnBrk="1">
                <a:buFont typeface="Wingdings" panose="05000000000000000000" pitchFamily="2" charset="2"/>
                <a:buChar char="v"/>
              </a:pPr>
              <a:r>
                <a:rPr lang="es-E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Dentro de la plataforma se pueden </a:t>
              </a:r>
              <a:r>
                <a:rPr lang="es-E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sugerir temas, ponencias y otras actividades</a:t>
              </a:r>
              <a:r>
                <a:rPr lang="es-E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que contribuyan al fomento de la cultura de evaluación en el país.</a:t>
              </a:r>
            </a:p>
          </p:txBody>
        </p:sp>
        <p:sp>
          <p:nvSpPr>
            <p:cNvPr id="37" name="Round Same Side Corner Rectangle 11">
              <a:extLst>
                <a:ext uri="{FF2B5EF4-FFF2-40B4-BE49-F238E27FC236}">
                  <a16:creationId xmlns:a16="http://schemas.microsoft.com/office/drawing/2014/main" id="{F2C77DE5-3497-4D16-8066-C7AC8D29DBF7}"/>
                </a:ext>
              </a:extLst>
            </p:cNvPr>
            <p:cNvSpPr/>
            <p:nvPr/>
          </p:nvSpPr>
          <p:spPr>
            <a:xfrm rot="9900000">
              <a:off x="9261329" y="3151675"/>
              <a:ext cx="407173" cy="34581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5478171" y="2183066"/>
            <a:ext cx="1365734" cy="276999"/>
          </a:xfrm>
          <a:prstGeom prst="rect">
            <a:avLst/>
          </a:prstGeom>
          <a:solidFill>
            <a:srgbClr val="0DD2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altLang="ko-KR" sz="1200" b="1" dirty="0">
                <a:solidFill>
                  <a:schemeClr val="bg1"/>
                </a:solidFill>
                <a:cs typeface="Arial" pitchFamily="34" charset="0"/>
              </a:rPr>
              <a:t>Actual articulación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5478171" y="4241384"/>
            <a:ext cx="1365734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altLang="ko-KR" sz="1200" b="1" dirty="0">
                <a:solidFill>
                  <a:schemeClr val="bg1"/>
                </a:solidFill>
                <a:cs typeface="Arial" pitchFamily="34" charset="0"/>
              </a:rPr>
              <a:t>Objetivo de la coordinación</a:t>
            </a:r>
          </a:p>
        </p:txBody>
      </p:sp>
    </p:spTree>
    <p:extLst>
      <p:ext uri="{BB962C8B-B14F-4D97-AF65-F5344CB8AC3E}">
        <p14:creationId xmlns:p14="http://schemas.microsoft.com/office/powerpoint/2010/main" val="88200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9"/>
            <a:ext cx="12202273" cy="68637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1339640" y="2901048"/>
            <a:ext cx="8937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Eventos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Nacional de Planificación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5749779"/>
            <a:ext cx="2913933" cy="9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55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14E0B2BB-B8F0-4E60-BF16-D9DBDE298395}"/>
</file>

<file path=customXml/itemProps2.xml><?xml version="1.0" encoding="utf-8"?>
<ds:datastoreItem xmlns:ds="http://schemas.openxmlformats.org/officeDocument/2006/customXml" ds:itemID="{0FBF6957-C1CF-4628-8113-6CDBDDE57658}"/>
</file>

<file path=customXml/itemProps3.xml><?xml version="1.0" encoding="utf-8"?>
<ds:datastoreItem xmlns:ds="http://schemas.openxmlformats.org/officeDocument/2006/customXml" ds:itemID="{6915C736-4604-4288-B0E6-DC5D9F03A6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Breitbild</PresentationFormat>
  <Paragraphs>221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Helena Stadtmüller</cp:lastModifiedBy>
  <cp:revision>79</cp:revision>
  <dcterms:created xsi:type="dcterms:W3CDTF">2021-05-27T23:45:58Z</dcterms:created>
  <dcterms:modified xsi:type="dcterms:W3CDTF">2022-10-25T08:35:25Z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