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9" r:id="rId5"/>
    <p:sldId id="277" r:id="rId6"/>
    <p:sldId id="276" r:id="rId7"/>
    <p:sldId id="257" r:id="rId8"/>
    <p:sldId id="279" r:id="rId9"/>
    <p:sldId id="27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FFFF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02" autoAdjust="0"/>
  </p:normalViewPr>
  <p:slideViewPr>
    <p:cSldViewPr snapToGrid="0">
      <p:cViewPr varScale="1">
        <p:scale>
          <a:sx n="53" d="100"/>
          <a:sy n="53" d="100"/>
        </p:scale>
        <p:origin x="1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 Ilari Uitto" userId="9cbf3194-ae1a-4d50-ba00-a233b1fa0e6b" providerId="ADAL" clId="{93DEB597-48BF-4CE4-A7FD-10C66036A073}"/>
    <pc:docChg chg="undo custSel modSld">
      <pc:chgData name="Juha Ilari Uitto" userId="9cbf3194-ae1a-4d50-ba00-a233b1fa0e6b" providerId="ADAL" clId="{93DEB597-48BF-4CE4-A7FD-10C66036A073}" dt="2022-10-19T14:00:45.181" v="9" actId="6549"/>
      <pc:docMkLst>
        <pc:docMk/>
      </pc:docMkLst>
      <pc:sldChg chg="modNotesTx">
        <pc:chgData name="Juha Ilari Uitto" userId="9cbf3194-ae1a-4d50-ba00-a233b1fa0e6b" providerId="ADAL" clId="{93DEB597-48BF-4CE4-A7FD-10C66036A073}" dt="2022-10-19T14:00:25.383" v="7" actId="6549"/>
        <pc:sldMkLst>
          <pc:docMk/>
          <pc:sldMk cId="246386496" sldId="257"/>
        </pc:sldMkLst>
      </pc:sldChg>
      <pc:sldChg chg="modNotesTx">
        <pc:chgData name="Juha Ilari Uitto" userId="9cbf3194-ae1a-4d50-ba00-a233b1fa0e6b" providerId="ADAL" clId="{93DEB597-48BF-4CE4-A7FD-10C66036A073}" dt="2022-10-19T13:59:57.803" v="0" actId="6549"/>
        <pc:sldMkLst>
          <pc:docMk/>
          <pc:sldMk cId="1445906211" sldId="269"/>
        </pc:sldMkLst>
      </pc:sldChg>
      <pc:sldChg chg="modNotesTx">
        <pc:chgData name="Juha Ilari Uitto" userId="9cbf3194-ae1a-4d50-ba00-a233b1fa0e6b" providerId="ADAL" clId="{93DEB597-48BF-4CE4-A7FD-10C66036A073}" dt="2022-10-19T14:00:45.181" v="9" actId="6549"/>
        <pc:sldMkLst>
          <pc:docMk/>
          <pc:sldMk cId="1907699771" sldId="273"/>
        </pc:sldMkLst>
      </pc:sldChg>
      <pc:sldChg chg="modNotesTx">
        <pc:chgData name="Juha Ilari Uitto" userId="9cbf3194-ae1a-4d50-ba00-a233b1fa0e6b" providerId="ADAL" clId="{93DEB597-48BF-4CE4-A7FD-10C66036A073}" dt="2022-10-19T14:00:18.844" v="6" actId="6549"/>
        <pc:sldMkLst>
          <pc:docMk/>
          <pc:sldMk cId="3947162262" sldId="276"/>
        </pc:sldMkLst>
      </pc:sldChg>
      <pc:sldChg chg="modNotesTx">
        <pc:chgData name="Juha Ilari Uitto" userId="9cbf3194-ae1a-4d50-ba00-a233b1fa0e6b" providerId="ADAL" clId="{93DEB597-48BF-4CE4-A7FD-10C66036A073}" dt="2022-10-19T14:00:12.350" v="4" actId="6549"/>
        <pc:sldMkLst>
          <pc:docMk/>
          <pc:sldMk cId="1744786873" sldId="277"/>
        </pc:sldMkLst>
      </pc:sldChg>
      <pc:sldChg chg="modNotesTx">
        <pc:chgData name="Juha Ilari Uitto" userId="9cbf3194-ae1a-4d50-ba00-a233b1fa0e6b" providerId="ADAL" clId="{93DEB597-48BF-4CE4-A7FD-10C66036A073}" dt="2022-10-19T14:00:34.473" v="8" actId="6549"/>
        <pc:sldMkLst>
          <pc:docMk/>
          <pc:sldMk cId="1852467748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Jeneen R. Garcia, GEF IEO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Photo on left by Jeneen R. Garcia, GEF IEO</a:t>
            </a:r>
          </a:p>
          <a:p>
            <a:r>
              <a:rPr lang="en-US" dirty="0"/>
              <a:t>Photo on right from https://www.csmonitor.com/Environment/2020/0304/Saving-the-Amazon-How-cattle-ranchers-can-halt-deforestation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on top right from https://www.boredpanda.com/brazilian-couple-recreated-forest-sebastiao-leila-salgado-reforestation/?utm_source=google&amp;utm_medium=organic&amp;utm_campaign=organic</a:t>
            </a:r>
          </a:p>
          <a:p>
            <a:r>
              <a:rPr lang="en-US" dirty="0"/>
              <a:t>Photo at bottom from </a:t>
            </a:r>
            <a:r>
              <a:rPr lang="en-US" dirty="0" err="1"/>
              <a:t>Tapira</a:t>
            </a:r>
            <a:r>
              <a:rPr lang="en-US" dirty="0"/>
              <a:t>, Brazil; photographer unknown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credits, from left to right:</a:t>
            </a:r>
          </a:p>
          <a:p>
            <a:r>
              <a:rPr lang="en-US" dirty="0"/>
              <a:t>https://www.dreamstime.com/illustration/planet-roots.html</a:t>
            </a:r>
          </a:p>
          <a:p>
            <a:r>
              <a:rPr lang="en-US" dirty="0"/>
              <a:t>https://financialtribune.com/articles/economy-business-and-markets/24498/raw-material-exports-causes-and-consequences</a:t>
            </a:r>
          </a:p>
          <a:p>
            <a:r>
              <a:rPr lang="en-US" dirty="0"/>
              <a:t>https://www.westcoastdecal.com/product/recycle-arrows/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7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29.sv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CF7B4-9781-87D2-A69B-65A3D5B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1C0CF95-1A3C-4368-9654-B44CC9BE902D}"/>
              </a:ext>
            </a:extLst>
          </p:cNvPr>
          <p:cNvSpPr txBox="1">
            <a:spLocks/>
          </p:cNvSpPr>
          <p:nvPr/>
        </p:nvSpPr>
        <p:spPr>
          <a:xfrm>
            <a:off x="2209800" y="2271239"/>
            <a:ext cx="7848600" cy="1517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600"/>
              </a:spcAft>
            </a:pPr>
            <a:r>
              <a:rPr lang="en-US" b="1" dirty="0">
                <a:solidFill>
                  <a:srgbClr val="009193"/>
                </a:solidFill>
                <a:latin typeface="Tw Cen MT" panose="020B0602020104020603" pitchFamily="34" charset="0"/>
              </a:rPr>
              <a:t>Evaluating Synergies &amp; Trade-offs in Social-Ecological Interventions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BAFCE7-3135-4DB5-94BB-D7E515BD2E97}"/>
              </a:ext>
            </a:extLst>
          </p:cNvPr>
          <p:cNvSpPr txBox="1">
            <a:spLocks/>
          </p:cNvSpPr>
          <p:nvPr/>
        </p:nvSpPr>
        <p:spPr>
          <a:xfrm>
            <a:off x="3242516" y="4072347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JUHA UITTO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Director, GEF Independent Evaluation Office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CE8BDE4-1D84-46C2-9B04-1CD5DC7B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" y="298658"/>
            <a:ext cx="2762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ADDCF7-CF41-47EF-88DC-92B133892D55}"/>
              </a:ext>
            </a:extLst>
          </p:cNvPr>
          <p:cNvSpPr txBox="1">
            <a:spLocks/>
          </p:cNvSpPr>
          <p:nvPr/>
        </p:nvSpPr>
        <p:spPr>
          <a:xfrm>
            <a:off x="998685" y="1915189"/>
            <a:ext cx="3734014" cy="2216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193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Rio Rural Project in Brazil</a:t>
            </a:r>
          </a:p>
        </p:txBody>
      </p:sp>
      <p:pic>
        <p:nvPicPr>
          <p:cNvPr id="9" name="Picture 8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0CA9A274-F91E-4851-AFF2-10CA65FF9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r="15392"/>
          <a:stretch/>
        </p:blipFill>
        <p:spPr>
          <a:xfrm>
            <a:off x="5223352" y="-88074"/>
            <a:ext cx="6967125" cy="694607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598FF8-D24A-4B5A-A2B9-7D18D688D06A}"/>
              </a:ext>
            </a:extLst>
          </p:cNvPr>
          <p:cNvSpPr/>
          <p:nvPr/>
        </p:nvSpPr>
        <p:spPr>
          <a:xfrm flipV="1">
            <a:off x="998685" y="4258849"/>
            <a:ext cx="3372898" cy="87683"/>
          </a:xfrm>
          <a:custGeom>
            <a:avLst/>
            <a:gdLst>
              <a:gd name="connsiteX0" fmla="*/ 0 w 3281819"/>
              <a:gd name="connsiteY0" fmla="*/ 75157 h 125261"/>
              <a:gd name="connsiteX1" fmla="*/ 62630 w 3281819"/>
              <a:gd name="connsiteY1" fmla="*/ 50105 h 125261"/>
              <a:gd name="connsiteX2" fmla="*/ 150312 w 3281819"/>
              <a:gd name="connsiteY2" fmla="*/ 37578 h 125261"/>
              <a:gd name="connsiteX3" fmla="*/ 212942 w 3281819"/>
              <a:gd name="connsiteY3" fmla="*/ 25052 h 125261"/>
              <a:gd name="connsiteX4" fmla="*/ 551145 w 3281819"/>
              <a:gd name="connsiteY4" fmla="*/ 50105 h 125261"/>
              <a:gd name="connsiteX5" fmla="*/ 826717 w 3281819"/>
              <a:gd name="connsiteY5" fmla="*/ 75157 h 125261"/>
              <a:gd name="connsiteX6" fmla="*/ 977030 w 3281819"/>
              <a:gd name="connsiteY6" fmla="*/ 87683 h 125261"/>
              <a:gd name="connsiteX7" fmla="*/ 1177446 w 3281819"/>
              <a:gd name="connsiteY7" fmla="*/ 100209 h 125261"/>
              <a:gd name="connsiteX8" fmla="*/ 1402915 w 3281819"/>
              <a:gd name="connsiteY8" fmla="*/ 125261 h 125261"/>
              <a:gd name="connsiteX9" fmla="*/ 1803748 w 3281819"/>
              <a:gd name="connsiteY9" fmla="*/ 112735 h 125261"/>
              <a:gd name="connsiteX10" fmla="*/ 1966586 w 3281819"/>
              <a:gd name="connsiteY10" fmla="*/ 100209 h 125261"/>
              <a:gd name="connsiteX11" fmla="*/ 2016690 w 3281819"/>
              <a:gd name="connsiteY11" fmla="*/ 87683 h 125261"/>
              <a:gd name="connsiteX12" fmla="*/ 2116898 w 3281819"/>
              <a:gd name="connsiteY12" fmla="*/ 75157 h 125261"/>
              <a:gd name="connsiteX13" fmla="*/ 2204580 w 3281819"/>
              <a:gd name="connsiteY13" fmla="*/ 62631 h 125261"/>
              <a:gd name="connsiteX14" fmla="*/ 2379945 w 3281819"/>
              <a:gd name="connsiteY14" fmla="*/ 25052 h 125261"/>
              <a:gd name="connsiteX15" fmla="*/ 2430049 w 3281819"/>
              <a:gd name="connsiteY15" fmla="*/ 12526 h 125261"/>
              <a:gd name="connsiteX16" fmla="*/ 2492679 w 3281819"/>
              <a:gd name="connsiteY16" fmla="*/ 0 h 125261"/>
              <a:gd name="connsiteX17" fmla="*/ 3081402 w 3281819"/>
              <a:gd name="connsiteY17" fmla="*/ 25052 h 125261"/>
              <a:gd name="connsiteX18" fmla="*/ 3206663 w 3281819"/>
              <a:gd name="connsiteY18" fmla="*/ 50105 h 125261"/>
              <a:gd name="connsiteX19" fmla="*/ 3244241 w 3281819"/>
              <a:gd name="connsiteY19" fmla="*/ 62631 h 125261"/>
              <a:gd name="connsiteX20" fmla="*/ 3281819 w 3281819"/>
              <a:gd name="connsiteY20" fmla="*/ 62631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81819" h="125261">
                <a:moveTo>
                  <a:pt x="0" y="75157"/>
                </a:moveTo>
                <a:cubicBezTo>
                  <a:pt x="20877" y="66806"/>
                  <a:pt x="40817" y="55559"/>
                  <a:pt x="62630" y="50105"/>
                </a:cubicBezTo>
                <a:cubicBezTo>
                  <a:pt x="91273" y="42944"/>
                  <a:pt x="121190" y="42432"/>
                  <a:pt x="150312" y="37578"/>
                </a:cubicBezTo>
                <a:cubicBezTo>
                  <a:pt x="171312" y="34078"/>
                  <a:pt x="192065" y="29227"/>
                  <a:pt x="212942" y="25052"/>
                </a:cubicBezTo>
                <a:lnTo>
                  <a:pt x="551145" y="50105"/>
                </a:lnTo>
                <a:lnTo>
                  <a:pt x="826717" y="75157"/>
                </a:lnTo>
                <a:cubicBezTo>
                  <a:pt x="876800" y="79576"/>
                  <a:pt x="926850" y="84547"/>
                  <a:pt x="977030" y="87683"/>
                </a:cubicBezTo>
                <a:lnTo>
                  <a:pt x="1177446" y="100209"/>
                </a:lnTo>
                <a:cubicBezTo>
                  <a:pt x="1257839" y="113608"/>
                  <a:pt x="1315103" y="125261"/>
                  <a:pt x="1402915" y="125261"/>
                </a:cubicBezTo>
                <a:cubicBezTo>
                  <a:pt x="1536591" y="125261"/>
                  <a:pt x="1670137" y="116910"/>
                  <a:pt x="1803748" y="112735"/>
                </a:cubicBezTo>
                <a:cubicBezTo>
                  <a:pt x="1858027" y="108560"/>
                  <a:pt x="1912519" y="106570"/>
                  <a:pt x="1966586" y="100209"/>
                </a:cubicBezTo>
                <a:cubicBezTo>
                  <a:pt x="1983683" y="98198"/>
                  <a:pt x="1999709" y="90513"/>
                  <a:pt x="2016690" y="87683"/>
                </a:cubicBezTo>
                <a:cubicBezTo>
                  <a:pt x="2049895" y="82149"/>
                  <a:pt x="2083531" y="79606"/>
                  <a:pt x="2116898" y="75157"/>
                </a:cubicBezTo>
                <a:lnTo>
                  <a:pt x="2204580" y="62631"/>
                </a:lnTo>
                <a:cubicBezTo>
                  <a:pt x="2336463" y="18669"/>
                  <a:pt x="2221932" y="51387"/>
                  <a:pt x="2379945" y="25052"/>
                </a:cubicBezTo>
                <a:cubicBezTo>
                  <a:pt x="2396926" y="22222"/>
                  <a:pt x="2413244" y="16261"/>
                  <a:pt x="2430049" y="12526"/>
                </a:cubicBezTo>
                <a:cubicBezTo>
                  <a:pt x="2450832" y="7908"/>
                  <a:pt x="2471802" y="4175"/>
                  <a:pt x="2492679" y="0"/>
                </a:cubicBezTo>
                <a:lnTo>
                  <a:pt x="3081402" y="25052"/>
                </a:lnTo>
                <a:cubicBezTo>
                  <a:pt x="3112097" y="26789"/>
                  <a:pt x="3173568" y="40649"/>
                  <a:pt x="3206663" y="50105"/>
                </a:cubicBezTo>
                <a:cubicBezTo>
                  <a:pt x="3219359" y="53732"/>
                  <a:pt x="3231217" y="60460"/>
                  <a:pt x="3244241" y="62631"/>
                </a:cubicBezTo>
                <a:cubicBezTo>
                  <a:pt x="3256597" y="64690"/>
                  <a:pt x="3269293" y="62631"/>
                  <a:pt x="3281819" y="62631"/>
                </a:cubicBezTo>
              </a:path>
            </a:pathLst>
          </a:custGeom>
          <a:noFill/>
          <a:ln w="793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utdoor, tree, plant, dirt&#10;&#10;Description automatically generated">
            <a:extLst>
              <a:ext uri="{FF2B5EF4-FFF2-40B4-BE49-F238E27FC236}">
                <a16:creationId xmlns:a16="http://schemas.microsoft.com/office/drawing/2014/main" id="{048600D0-4006-422C-8C23-8A47E9480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8" r="23812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pic>
        <p:nvPicPr>
          <p:cNvPr id="2050" name="Picture 2" descr="Amazon cattle ranchers: Are they the key to stopping deforestation? -  CSMonitor.com">
            <a:extLst>
              <a:ext uri="{FF2B5EF4-FFF2-40B4-BE49-F238E27FC236}">
                <a16:creationId xmlns:a16="http://schemas.microsoft.com/office/drawing/2014/main" id="{7FD369D7-54F4-4865-8887-D609838B4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30567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ame 205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187" y="2910409"/>
            <a:ext cx="4193626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Mitigating</a:t>
            </a:r>
            <a:br>
              <a:rPr lang="en-US" dirty="0"/>
            </a:br>
            <a:r>
              <a:rPr lang="en-US" dirty="0"/>
              <a:t>Trade-offs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81FE58-554A-45E3-BB3A-9B87F9DFCE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55468" cy="815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77"/>
                <a:cs typeface="Calibri"/>
              </a:rPr>
              <a:t>COMPENSATION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767FD8-CD5E-480B-9A6B-71C109401BF3}"/>
              </a:ext>
            </a:extLst>
          </p:cNvPr>
          <p:cNvSpPr txBox="1">
            <a:spLocks/>
          </p:cNvSpPr>
          <p:nvPr/>
        </p:nvSpPr>
        <p:spPr>
          <a:xfrm>
            <a:off x="6096001" y="0"/>
            <a:ext cx="6096000" cy="815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77"/>
                <a:cs typeface="Calibri"/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9471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hickens in a yard&#10;&#10;Description automatically generated with medium confidence">
            <a:extLst>
              <a:ext uri="{FF2B5EF4-FFF2-40B4-BE49-F238E27FC236}">
                <a16:creationId xmlns:a16="http://schemas.microsoft.com/office/drawing/2014/main" id="{B0D4866B-2A3C-4A6E-B2CC-0CD83C55E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" r="24252" b="-1"/>
          <a:stretch/>
        </p:blipFill>
        <p:spPr>
          <a:xfrm>
            <a:off x="5373994" y="158366"/>
            <a:ext cx="3091857" cy="3091857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  <a:ln w="47625">
            <a:solidFill>
              <a:schemeClr val="accent4"/>
            </a:solidFill>
          </a:ln>
        </p:spPr>
      </p:pic>
      <p:pic>
        <p:nvPicPr>
          <p:cNvPr id="9" name="Picture 4" descr="Photographer And His Wife Plant 2 Million Trees In 20 Years To Restore A Destroyed Forest And Even The Animals Have Returned">
            <a:extLst>
              <a:ext uri="{FF2B5EF4-FFF2-40B4-BE49-F238E27FC236}">
                <a16:creationId xmlns:a16="http://schemas.microsoft.com/office/drawing/2014/main" id="{0B8FE9F8-986C-46D1-90D4-03CA6FD8D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0236" b="1"/>
          <a:stretch/>
        </p:blipFill>
        <p:spPr bwMode="auto">
          <a:xfrm>
            <a:off x="8843468" y="-54089"/>
            <a:ext cx="3500708" cy="3122829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32AC99-EBBB-4A3B-8B68-8573C33133F6}"/>
              </a:ext>
            </a:extLst>
          </p:cNvPr>
          <p:cNvSpPr/>
          <p:nvPr/>
        </p:nvSpPr>
        <p:spPr>
          <a:xfrm>
            <a:off x="392461" y="950320"/>
            <a:ext cx="4603916" cy="43607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7153D2-7FFA-45F3-8D2C-90AE3C1EA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3058"/>
          <a:stretch/>
        </p:blipFill>
        <p:spPr bwMode="auto">
          <a:xfrm>
            <a:off x="6328062" y="2968532"/>
            <a:ext cx="4981534" cy="3889468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73CE067-00A4-464C-98F4-AAB09A87C735}"/>
              </a:ext>
            </a:extLst>
          </p:cNvPr>
          <p:cNvSpPr txBox="1">
            <a:spLocks/>
          </p:cNvSpPr>
          <p:nvPr/>
        </p:nvSpPr>
        <p:spPr>
          <a:xfrm>
            <a:off x="478634" y="2587442"/>
            <a:ext cx="4603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193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Seeking</a:t>
            </a:r>
            <a:br>
              <a:rPr lang="en-US" sz="4400" dirty="0"/>
            </a:br>
            <a:r>
              <a:rPr lang="en-US" sz="4400" dirty="0"/>
              <a:t>Synergies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38A664-1E1E-4E76-BBF0-E2A6AFAC1AF0}"/>
              </a:ext>
            </a:extLst>
          </p:cNvPr>
          <p:cNvSpPr/>
          <p:nvPr/>
        </p:nvSpPr>
        <p:spPr>
          <a:xfrm>
            <a:off x="392460" y="848665"/>
            <a:ext cx="4981534" cy="47755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23FF6A-34F2-441B-8BE1-E230B4C1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561" y="108878"/>
            <a:ext cx="9817866" cy="1325563"/>
          </a:xfrm>
        </p:spPr>
        <p:txBody>
          <a:bodyPr/>
          <a:lstStyle/>
          <a:p>
            <a:r>
              <a:rPr lang="en-US" dirty="0"/>
              <a:t>Where to look for potential synergies and areas to mitigate trade-offs?</a:t>
            </a: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C2EAEB-D6E7-452A-9DFF-35BC98CF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7" y="1890811"/>
            <a:ext cx="3640049" cy="36400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12EAB-9D13-4E7E-A8ED-31F8B682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80" y="1934033"/>
            <a:ext cx="3377002" cy="33770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60C3E23-CBBA-4E94-9E47-596027806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-919" r="21057" b="1095"/>
          <a:stretch/>
        </p:blipFill>
        <p:spPr bwMode="auto">
          <a:xfrm>
            <a:off x="3656822" y="1471809"/>
            <a:ext cx="4878355" cy="4327740"/>
          </a:xfrm>
          <a:prstGeom prst="ellipse">
            <a:avLst/>
          </a:prstGeom>
          <a:ln w="22225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08C491-C696-40E2-B1A8-BFE308BC2582}"/>
              </a:ext>
            </a:extLst>
          </p:cNvPr>
          <p:cNvSpPr txBox="1"/>
          <p:nvPr/>
        </p:nvSpPr>
        <p:spPr>
          <a:xfrm>
            <a:off x="239020" y="5617576"/>
            <a:ext cx="39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Environmental root causes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B38DC-CB0B-4D2A-80E3-92F3079F5705}"/>
              </a:ext>
            </a:extLst>
          </p:cNvPr>
          <p:cNvSpPr txBox="1"/>
          <p:nvPr/>
        </p:nvSpPr>
        <p:spPr>
          <a:xfrm>
            <a:off x="4197244" y="5774495"/>
            <a:ext cx="395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Environmental extraction or alteration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1066-F3C1-47DE-9B20-0002E52DD333}"/>
              </a:ext>
            </a:extLst>
          </p:cNvPr>
          <p:cNvSpPr txBox="1"/>
          <p:nvPr/>
        </p:nvSpPr>
        <p:spPr>
          <a:xfrm>
            <a:off x="8356980" y="5432911"/>
            <a:ext cx="33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Do no harm or create environmental benefits</a:t>
            </a:r>
          </a:p>
        </p:txBody>
      </p:sp>
    </p:spTree>
    <p:extLst>
      <p:ext uri="{BB962C8B-B14F-4D97-AF65-F5344CB8AC3E}">
        <p14:creationId xmlns:p14="http://schemas.microsoft.com/office/powerpoint/2010/main" val="185246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E89-7D52-4397-9AA0-0A804B0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899" y="93361"/>
            <a:ext cx="9966567" cy="1325563"/>
          </a:xfrm>
        </p:spPr>
        <p:txBody>
          <a:bodyPr/>
          <a:lstStyle/>
          <a:p>
            <a:r>
              <a:rPr lang="en-GB" dirty="0"/>
              <a:t>Why integrate social and ecological M&amp;E?</a:t>
            </a:r>
          </a:p>
        </p:txBody>
      </p:sp>
      <p:pic>
        <p:nvPicPr>
          <p:cNvPr id="6" name="Content Placeholder 5" descr="Thumbs up sign with solid fill">
            <a:extLst>
              <a:ext uri="{FF2B5EF4-FFF2-40B4-BE49-F238E27FC236}">
                <a16:creationId xmlns:a16="http://schemas.microsoft.com/office/drawing/2014/main" id="{34B74887-3840-472C-883E-6E84C499E04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980" y="1576737"/>
            <a:ext cx="914400" cy="914400"/>
          </a:xfrm>
        </p:spPr>
      </p:pic>
      <p:pic>
        <p:nvPicPr>
          <p:cNvPr id="8" name="Content Placeholder 7" descr="Thumbs Down with solid fill">
            <a:extLst>
              <a:ext uri="{FF2B5EF4-FFF2-40B4-BE49-F238E27FC236}">
                <a16:creationId xmlns:a16="http://schemas.microsoft.com/office/drawing/2014/main" id="{9FE42707-9889-4E9F-9761-0385BD0B0EF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1182" y="1704508"/>
            <a:ext cx="914400" cy="914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B2C4C5-E44A-41CF-9786-21BC69B012CC}"/>
              </a:ext>
            </a:extLst>
          </p:cNvPr>
          <p:cNvSpPr txBox="1"/>
          <p:nvPr/>
        </p:nvSpPr>
        <p:spPr>
          <a:xfrm>
            <a:off x="1658886" y="1838543"/>
            <a:ext cx="4924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streamlined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89618-7FC8-46BE-BBB5-E99CCB224202}"/>
              </a:ext>
            </a:extLst>
          </p:cNvPr>
          <p:cNvSpPr txBox="1"/>
          <p:nvPr/>
        </p:nvSpPr>
        <p:spPr>
          <a:xfrm>
            <a:off x="362433" y="2812192"/>
            <a:ext cx="6221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HOLISTIC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problem-solving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F3F3F-D375-46DE-A221-CFA36E601C0C}"/>
              </a:ext>
            </a:extLst>
          </p:cNvPr>
          <p:cNvSpPr txBox="1"/>
          <p:nvPr/>
        </p:nvSpPr>
        <p:spPr>
          <a:xfrm>
            <a:off x="702690" y="3998162"/>
            <a:ext cx="62212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Catalyze ideas for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SYNERGY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Graphic 13" descr="Lightbulb with solid fill">
            <a:extLst>
              <a:ext uri="{FF2B5EF4-FFF2-40B4-BE49-F238E27FC236}">
                <a16:creationId xmlns:a16="http://schemas.microsoft.com/office/drawing/2014/main" id="{3B821F32-D38E-42E1-B30D-450D5A429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4436" y="5097927"/>
            <a:ext cx="1277656" cy="12776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88332-730F-4172-89DA-86C1637FC1F3}"/>
              </a:ext>
            </a:extLst>
          </p:cNvPr>
          <p:cNvSpPr txBox="1"/>
          <p:nvPr/>
        </p:nvSpPr>
        <p:spPr>
          <a:xfrm>
            <a:off x="1029175" y="5198146"/>
            <a:ext cx="10126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919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Mainstream mechanisms for regular</a:t>
            </a:r>
          </a:p>
          <a:p>
            <a:pPr algn="ctr"/>
            <a:r>
              <a:rPr lang="en-US" sz="3200" b="1" dirty="0">
                <a:solidFill>
                  <a:srgbClr val="00919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INTERSECTORAL INTERACTION</a:t>
            </a:r>
            <a:endParaRPr lang="en-US" sz="3200" dirty="0">
              <a:solidFill>
                <a:srgbClr val="009193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ADF37-DA43-4C39-B477-763593DA14C6}"/>
              </a:ext>
            </a:extLst>
          </p:cNvPr>
          <p:cNvSpPr txBox="1"/>
          <p:nvPr/>
        </p:nvSpPr>
        <p:spPr>
          <a:xfrm>
            <a:off x="6923973" y="3235564"/>
            <a:ext cx="50383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stakeholders from 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 sectors &amp; disciplines</a:t>
            </a:r>
            <a:endParaRPr lang="en-US" sz="3600" b="1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9DD0F-7E8F-47E3-8519-954CF69CDEA4}"/>
              </a:ext>
            </a:extLst>
          </p:cNvPr>
          <p:cNvSpPr txBox="1"/>
          <p:nvPr/>
        </p:nvSpPr>
        <p:spPr>
          <a:xfrm>
            <a:off x="7720185" y="1715433"/>
            <a:ext cx="4242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transactional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7907F5E-7A56-4F4A-B338-03E7905C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47" y="2276088"/>
            <a:ext cx="2762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42BF4-AE1C-481D-9BE3-C0129AF75C0A}"/>
              </a:ext>
            </a:extLst>
          </p:cNvPr>
          <p:cNvSpPr txBox="1"/>
          <p:nvPr/>
        </p:nvSpPr>
        <p:spPr>
          <a:xfrm>
            <a:off x="3907898" y="3958508"/>
            <a:ext cx="1999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juitto@thegef.org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26F523F5-048D-47C3-B2DD-435E028E0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7387" y="3916800"/>
            <a:ext cx="450511" cy="369332"/>
          </a:xfrm>
          <a:prstGeom prst="rect">
            <a:avLst/>
          </a:prstGeom>
        </p:spPr>
      </p:pic>
      <p:pic>
        <p:nvPicPr>
          <p:cNvPr id="13" name="Graphic 12" descr="World with solid fill">
            <a:extLst>
              <a:ext uri="{FF2B5EF4-FFF2-40B4-BE49-F238E27FC236}">
                <a16:creationId xmlns:a16="http://schemas.microsoft.com/office/drawing/2014/main" id="{484D9E81-C2E5-4CCD-A39F-80F84CA7D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7291" y="3884055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86965B-28E7-4133-A8F2-0302758B84DD}"/>
              </a:ext>
            </a:extLst>
          </p:cNvPr>
          <p:cNvSpPr txBox="1"/>
          <p:nvPr/>
        </p:nvSpPr>
        <p:spPr>
          <a:xfrm>
            <a:off x="6111170" y="3945730"/>
            <a:ext cx="257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https://www.gefieo.org/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BB25D-2FF7-4279-A760-140AD81464F0}">
  <ds:schemaRefs>
    <ds:schemaRef ds:uri="9d5e6f84-5843-49cc-89a8-d7ee1a915182"/>
    <ds:schemaRef ds:uri="d75abbe9-4b63-46ba-acaa-ae82d37ec5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1AE5E-9535-4A7F-BB9B-A8C932DBD4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243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Tw Cen MT</vt:lpstr>
      <vt:lpstr>Office Theme</vt:lpstr>
      <vt:lpstr>PowerPoint Presentation</vt:lpstr>
      <vt:lpstr>PowerPoint Presentation</vt:lpstr>
      <vt:lpstr>Mitigating Trade-offs</vt:lpstr>
      <vt:lpstr>PowerPoint Presentation</vt:lpstr>
      <vt:lpstr>Where to look for potential synergies and areas to mitigate trade-offs?</vt:lpstr>
      <vt:lpstr>Why integrate social and ecological M&amp;E?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Juha Ilari Uitto</cp:lastModifiedBy>
  <cp:revision>4</cp:revision>
  <dcterms:created xsi:type="dcterms:W3CDTF">2022-05-05T16:01:45Z</dcterms:created>
  <dcterms:modified xsi:type="dcterms:W3CDTF">2022-10-19T14:00:54Z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