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0" r:id="rId5"/>
    <p:sldId id="276" r:id="rId6"/>
    <p:sldId id="277" r:id="rId7"/>
    <p:sldId id="278" r:id="rId8"/>
    <p:sldId id="279" r:id="rId9"/>
    <p:sldId id="28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  <a:srgbClr val="005493"/>
    <a:srgbClr val="FF40FF"/>
    <a:srgbClr val="941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>
      <p:cViewPr varScale="1">
        <p:scale>
          <a:sx n="78" d="100"/>
          <a:sy n="78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BE08FB-858F-7B8A-289B-AE20FC5BD6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483A5-E869-F627-F5E6-5EEED7D98C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06001-010B-42BC-9557-23CC9C2604E7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0AB15-7B79-076E-EC55-2BD7E6042E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79B94B-3710-8DA4-286B-9478F8930E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52C99-DB6C-4680-8419-346422F02C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05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01AA2-A43E-854C-944A-7F660BE93A7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3332-DB63-2E49-95D0-46B9EBE4078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DDE9BC1-1E52-1045-B142-E6A7783C46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354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C6C71-25C8-D528-9F71-38F7BF7E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62395-2598-D34F-050A-F4625556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9E55-497F-4710-C5F6-814F637A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81C096-E7B0-4A60-AFAF-015DE2732146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49C3A86-DBFD-BC9B-BB6A-6ADE9191A1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4129" y="-210215"/>
            <a:ext cx="3237397" cy="17188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17C473E-2A26-5893-39D9-2EEC866B4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7085" t="57282" r="21689"/>
          <a:stretch/>
        </p:blipFill>
        <p:spPr>
          <a:xfrm>
            <a:off x="3407238" y="5602952"/>
            <a:ext cx="5185531" cy="793298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3686F9F9-2567-D669-6777-FD54B201104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68000" y="-5354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4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1529BF6E-A75C-0074-76FE-E28D397ECF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72" y="-182880"/>
            <a:ext cx="12192000" cy="68580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2B168310-02C2-D379-4F51-0126C1376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6642371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CB15DEB-DBB3-2E31-080D-008F2DBF4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E87FA16-D47E-D0B9-F615-D0F2FED1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9CA6D0E-9FC7-6A7C-98CF-F771C114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67296A9F-C1D0-E666-20E5-EA489605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8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02B22FDF-F5A2-C483-9623-EDCBBA102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9F392E7-9BC7-F5D5-8676-30FEA69C64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9184815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09171A5-A134-22F7-CFF7-4DC49B8FD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A3C4A97-BDBE-298F-AD09-8F3403D6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4F7F03E-E246-489D-A746-D09353FC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EE070F8-8478-B363-499B-8C5D3F8F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01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B30F48F4-487C-CE15-D0A6-D725906852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42672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A116E5EC-C9DB-EE41-9213-1DA731394C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E26362D-FF2C-DE82-B5BF-68C7F4B699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19539715-47FE-4447-FD84-F1C5615A97F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Date Placeholder 4">
            <a:extLst>
              <a:ext uri="{FF2B5EF4-FFF2-40B4-BE49-F238E27FC236}">
                <a16:creationId xmlns:a16="http://schemas.microsoft.com/office/drawing/2014/main" id="{2DBC50B6-929A-5832-CC4D-4B21FA7E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24" name="Footer Placeholder 5">
            <a:extLst>
              <a:ext uri="{FF2B5EF4-FFF2-40B4-BE49-F238E27FC236}">
                <a16:creationId xmlns:a16="http://schemas.microsoft.com/office/drawing/2014/main" id="{7E1CBFA0-336A-4205-50BB-E96B25A05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FE34E8C4-06B3-CB17-99B3-CEA641A7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1B42AB2-C871-DA81-DAEA-8625ED2BD7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3EC1364-4021-F3F5-B7B1-88ED906C1E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Side-Title…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ACE2FAE-5BC5-1538-5BA8-7532C8B81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E18BC7CF-448E-53CC-9CDF-793E3A22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BF38B35-BF77-B88F-B389-DBA9A591F2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TITLE…</a:t>
            </a:r>
          </a:p>
          <a:p>
            <a:pPr lvl="1"/>
            <a:r>
              <a:rPr lang="en-US"/>
              <a:t>Subtitle…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B6DB9F42-28D4-EC88-7864-01D7DCF6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064C876E-69CB-CDEE-B719-23B53B8C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2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68770396-4911-2E9E-FF92-4E272C639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1872"/>
            <a:ext cx="12190476" cy="6857143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0971A12-1313-4AC4-35B9-6E98E96D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4121A13-A444-97D7-E177-165B1A62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2E52820-09CF-432A-F001-8C5E05A0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‹N›</a:t>
            </a:fld>
            <a:endParaRPr lang="en-US"/>
          </a:p>
        </p:txBody>
      </p:sp>
      <p:pic>
        <p:nvPicPr>
          <p:cNvPr id="18" name="Picture 17" descr="Text&#10;&#10;Description automatically generated with medium confidence">
            <a:extLst>
              <a:ext uri="{FF2B5EF4-FFF2-40B4-BE49-F238E27FC236}">
                <a16:creationId xmlns:a16="http://schemas.microsoft.com/office/drawing/2014/main" id="{FE0FA4AF-F560-084D-C05D-D42F086476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33847" y="-134710"/>
            <a:ext cx="3237397" cy="1718854"/>
          </a:xfrm>
          <a:prstGeom prst="rect">
            <a:avLst/>
          </a:prstGeom>
        </p:spPr>
      </p:pic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EB8AA924-5DCD-E8B2-8616-740FB68247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73787" y="52729"/>
            <a:ext cx="1313224" cy="1253076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9C72E24D-36AE-FA3B-0C14-2B5AFA384DA4}"/>
              </a:ext>
            </a:extLst>
          </p:cNvPr>
          <p:cNvSpPr txBox="1">
            <a:spLocks/>
          </p:cNvSpPr>
          <p:nvPr userDrawn="1"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3392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AFBE9CB2-577B-C044-403A-463732C82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34E7223-F52B-972A-A45B-A77FC6F4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485259D-2F32-6112-0640-3B1D456D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0D65C9F-E3E3-AEBA-2AF3-BA9695616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F8D86F0-8A99-2E4A-8B73-9446CBA6DB95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37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C912447D-C764-BBC1-6537-153B24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‹N›</a:t>
            </a:fld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FEB027A-B0FC-8535-7518-43C841A01172}"/>
              </a:ext>
            </a:extLst>
          </p:cNvPr>
          <p:cNvSpPr txBox="1">
            <a:spLocks/>
          </p:cNvSpPr>
          <p:nvPr userDrawn="1"/>
        </p:nvSpPr>
        <p:spPr>
          <a:xfrm>
            <a:off x="3385335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TITLE 3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EF250FCB-2F13-D971-DCC0-6C2E779F2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14680"/>
            <a:ext cx="3237397" cy="1718854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46F5D62D-6E9E-7884-B2A5-073AE38C7C6A}"/>
              </a:ext>
            </a:extLst>
          </p:cNvPr>
          <p:cNvSpPr txBox="1">
            <a:spLocks/>
          </p:cNvSpPr>
          <p:nvPr userDrawn="1"/>
        </p:nvSpPr>
        <p:spPr>
          <a:xfrm>
            <a:off x="4125484" y="4192899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Subtitle</a:t>
            </a:r>
          </a:p>
        </p:txBody>
      </p:sp>
      <p:pic>
        <p:nvPicPr>
          <p:cNvPr id="26" name="Picture 2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C141033-2E7C-6D7E-4A11-00DC9E97B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7085" t="57282" r="21689"/>
          <a:stretch/>
        </p:blipFill>
        <p:spPr>
          <a:xfrm>
            <a:off x="3352269" y="6070056"/>
            <a:ext cx="5185531" cy="793298"/>
          </a:xfrm>
          <a:prstGeom prst="rect">
            <a:avLst/>
          </a:prstGeom>
        </p:spPr>
      </p:pic>
      <p:pic>
        <p:nvPicPr>
          <p:cNvPr id="27" name="Picture 26" descr="Text&#10;&#10;Description automatically generated">
            <a:extLst>
              <a:ext uri="{FF2B5EF4-FFF2-40B4-BE49-F238E27FC236}">
                <a16:creationId xmlns:a16="http://schemas.microsoft.com/office/drawing/2014/main" id="{DBC87122-DBB3-DF8A-8F77-04757603F7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4788" y="136525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57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01D34FED-6882-FC40-B529-F584321E6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30D95E5-BAE6-77BC-3C1B-6DEFD9CEAA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472E721D-0408-B337-3AAF-A39ED19072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C1E03D6D-39C5-C16C-9ADE-835F8250909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D86897F6-C9BB-246D-7971-975C6B5031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07F162C-307D-7560-89EC-47B30A7A3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 5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AE6BEDB-E6D1-04B5-846E-8E89EB9300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91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Text…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4DA420E-90C3-71CA-15B2-897ED441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D950B74-3098-92AD-915B-74E3C8B4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5DD7BCF-9CC2-9B90-0355-5D1A85A7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891626-B5B4-2C88-AE25-F2123CE547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8373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1C6435-F65D-F48F-F83E-714453AC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AF1ED15-D78C-3100-631E-237B97DCE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E4EBCE2-FFCB-5B64-00EE-C0513FEA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64DEF3E-9B1C-1E86-408F-8BC5DBD4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E5A6E-AB09-46B5-90C9-B5434B8D6B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615" y="240307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CF4B5-D781-420A-9FE4-77F95720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6DF-513F-5E44-9E83-2557597DE907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18388-3E4F-4CD5-A7FF-ECA8F4C6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76298-BBA0-4815-AED8-AE104DDD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67BC-DD03-FF45-A387-D007E712BE6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51546E3B-D822-A8E4-145F-E2B2F2F783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297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0CB11FD-6C43-E3C7-A027-B66E9DA76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3575" y="136525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184864-52C3-2D4D-E324-C5769443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B3E3DC9-1FC2-2659-318D-FB3AAC92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D2A081F-0F9B-2803-DE5C-9CEC67FD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6D1BC84-9C53-3829-6C1D-F65E781D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3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239E24BF-7F41-8AB8-B1C8-C0C2F403E8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BAEE97D0-A561-8471-514C-B1E02B8DDD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4B6ECFC-8B35-4E5F-2309-DD42995BC3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4FA5864-3182-B85B-2C46-C9524D07FB1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90F327E8-5A26-B7BF-2E3B-4C231CB1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E7A6C22C-2608-5811-9F30-7205C05F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90F79EE-F108-52BB-A691-A9FD2969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6F326-490A-5841-8742-5FB15826D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5933D-6CD3-A14F-A0A7-D4663CEBD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07E6E-57AE-EA4C-967E-119F5AA37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96DF-513F-5E44-9E83-2557597DE907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EC00-6437-774F-AD44-A4F06042D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B6F4D-9188-9540-8287-CED16E2E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67BC-DD03-FF45-A387-D007E712BE67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F1939CBE-BB3F-365E-79FA-1205BFC4A57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857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2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7" r:id="rId3"/>
    <p:sldLayoutId id="2147483661" r:id="rId4"/>
    <p:sldLayoutId id="2147483651" r:id="rId5"/>
    <p:sldLayoutId id="2147483666" r:id="rId6"/>
    <p:sldLayoutId id="2147483660" r:id="rId7"/>
    <p:sldLayoutId id="2147483650" r:id="rId8"/>
    <p:sldLayoutId id="2147483652" r:id="rId9"/>
    <p:sldLayoutId id="2147483662" r:id="rId10"/>
    <p:sldLayoutId id="2147483663" r:id="rId11"/>
    <p:sldLayoutId id="2147483664" r:id="rId12"/>
    <p:sldLayoutId id="2147483656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919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B2AE97-4674-0A64-EF7A-22155FA8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D6AFE5-375E-A150-AEC8-0A10EDCD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r>
              <a:rPr lang="en-US" sz="1800" dirty="0">
                <a:solidFill>
                  <a:srgbClr val="009193"/>
                </a:solidFill>
              </a:rPr>
              <a:t>Session D</a:t>
            </a:r>
            <a:r>
              <a:rPr lang="pt-BR" sz="1800" dirty="0">
                <a:solidFill>
                  <a:srgbClr val="009193"/>
                </a:solidFill>
              </a:rPr>
              <a:t>4: </a:t>
            </a:r>
            <a:r>
              <a:rPr lang="en-US" sz="1800" dirty="0">
                <a:solidFill>
                  <a:srgbClr val="009193"/>
                </a:solidFill>
              </a:rPr>
              <a:t>Ethics and Evaluation</a:t>
            </a:r>
            <a:endParaRPr lang="en-US" sz="18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C6422C-24D6-EBE4-3B57-0A25C5DD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B415B4D-02A1-FDF3-E58E-F7646D1C839E}"/>
              </a:ext>
            </a:extLst>
          </p:cNvPr>
          <p:cNvSpPr txBox="1">
            <a:spLocks/>
          </p:cNvSpPr>
          <p:nvPr/>
        </p:nvSpPr>
        <p:spPr>
          <a:xfrm>
            <a:off x="1422400" y="1814285"/>
            <a:ext cx="9608457" cy="18096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en-US" b="1" dirty="0">
                <a:solidFill>
                  <a:schemeClr val="accent1"/>
                </a:solidFill>
                <a:latin typeface="Tw Cen MT" panose="020B0602020104020603" pitchFamily="34" charset="0"/>
              </a:rPr>
              <a:t>HOW EVALUATORS CAN FOSTER DEVELOPMENT PRACTITIONERS’ EVALUATIVE THINKING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F75FE5C-0583-5B53-4FE5-77DA2E6DC081}"/>
              </a:ext>
            </a:extLst>
          </p:cNvPr>
          <p:cNvSpPr txBox="1">
            <a:spLocks/>
          </p:cNvSpPr>
          <p:nvPr/>
        </p:nvSpPr>
        <p:spPr>
          <a:xfrm>
            <a:off x="3399772" y="4192899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9193"/>
                </a:solidFill>
              </a:rPr>
              <a:t>Laura Fantini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solidFill>
                  <a:srgbClr val="009193"/>
                </a:solidFill>
              </a:rPr>
              <a:t>laura.fantini76@gmail.com </a:t>
            </a:r>
            <a:endParaRPr lang="en-US" sz="2400" dirty="0">
              <a:solidFill>
                <a:srgbClr val="0091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66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541" y="223393"/>
            <a:ext cx="9543696" cy="8158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u="sng" dirty="0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The relationship between evaluation and implementation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9554F78-2B34-DCE6-9D60-2C6F45050AFE}"/>
              </a:ext>
            </a:extLst>
          </p:cNvPr>
          <p:cNvSpPr txBox="1">
            <a:spLocks/>
          </p:cNvSpPr>
          <p:nvPr/>
        </p:nvSpPr>
        <p:spPr>
          <a:xfrm>
            <a:off x="898712" y="1548745"/>
            <a:ext cx="10515600" cy="4891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rgbClr val="002060"/>
                </a:solidFill>
              </a:rPr>
              <a:t>Development practitioners and evaluators’ roles in the evaluation process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There are implementers’ capacities that can be valued in evaluations oriented to “doing good” 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Critical thinking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Attitude to question project assumptions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Capacity to value the local knowledge and the local actors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Ability to extract lessons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Ability to systematize knowledge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Evaluative thinking</a:t>
            </a:r>
          </a:p>
        </p:txBody>
      </p:sp>
    </p:spTree>
    <p:extLst>
      <p:ext uri="{BB962C8B-B14F-4D97-AF65-F5344CB8AC3E}">
        <p14:creationId xmlns:p14="http://schemas.microsoft.com/office/powerpoint/2010/main" val="185909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541" y="223393"/>
            <a:ext cx="9543696" cy="8158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u="sng" dirty="0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Looking for “doing good”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9554F78-2B34-DCE6-9D60-2C6F45050AFE}"/>
              </a:ext>
            </a:extLst>
          </p:cNvPr>
          <p:cNvSpPr txBox="1">
            <a:spLocks/>
          </p:cNvSpPr>
          <p:nvPr/>
        </p:nvSpPr>
        <p:spPr>
          <a:xfrm>
            <a:off x="898712" y="1360059"/>
            <a:ext cx="10515600" cy="4891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000" i="1" dirty="0">
                <a:solidFill>
                  <a:srgbClr val="002060"/>
                </a:solidFill>
              </a:rPr>
              <a:t>Every community has the know-how and the resources to self organize and to find solutions / strategies to face their challenges – Positive Deviance approach</a:t>
            </a:r>
            <a:endParaRPr lang="it-IT" sz="2000" dirty="0">
              <a:solidFill>
                <a:srgbClr val="002060"/>
              </a:solidFill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solidFill>
                  <a:srgbClr val="002060"/>
                </a:solidFill>
              </a:rPr>
              <a:t>The example of a global NGO whose main mandate is to foster rural development in the Global South through knowledge management and South-South cooperation. It is specialized in harvesting and scaling-up home-grown innovations, systematizing local successful practices, co-creating local knowledge, and promoting peer-to-peer learning. </a:t>
            </a:r>
            <a:endParaRPr lang="it-IT" sz="2000" dirty="0">
              <a:solidFill>
                <a:srgbClr val="00206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>
                <a:solidFill>
                  <a:srgbClr val="002060"/>
                </a:solidFill>
              </a:rPr>
              <a:t>Its approach in four main steps:</a:t>
            </a:r>
          </a:p>
          <a:p>
            <a:pPr marL="457200" lvl="1" indent="-457200">
              <a:spcBef>
                <a:spcPts val="1000"/>
              </a:spcBef>
              <a:buFont typeface="+mj-lt"/>
              <a:buAutoNum type="arabicPeriod"/>
            </a:pPr>
            <a:r>
              <a:rPr lang="en-US" sz="2000" dirty="0">
                <a:solidFill>
                  <a:srgbClr val="002060"/>
                </a:solidFill>
              </a:rPr>
              <a:t>To identify “</a:t>
            </a:r>
            <a:r>
              <a:rPr lang="en-US" sz="2000" b="1" dirty="0">
                <a:solidFill>
                  <a:srgbClr val="002060"/>
                </a:solidFill>
              </a:rPr>
              <a:t>local champions</a:t>
            </a:r>
            <a:r>
              <a:rPr lang="en-US" sz="2000" dirty="0">
                <a:solidFill>
                  <a:srgbClr val="002060"/>
                </a:solidFill>
              </a:rPr>
              <a:t>” and work together with them to elicit </a:t>
            </a:r>
            <a:r>
              <a:rPr lang="en-US" sz="2000" b="1" dirty="0">
                <a:solidFill>
                  <a:srgbClr val="002060"/>
                </a:solidFill>
              </a:rPr>
              <a:t>their tacit knowledge and know-how</a:t>
            </a:r>
            <a:endParaRPr lang="it-IT" sz="2000" b="1" dirty="0">
              <a:solidFill>
                <a:srgbClr val="002060"/>
              </a:solidFill>
            </a:endParaRPr>
          </a:p>
          <a:p>
            <a:pPr marL="457200" lvl="1" indent="-457200">
              <a:spcBef>
                <a:spcPts val="10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2060"/>
                </a:solidFill>
              </a:rPr>
              <a:t>Through a participatory process, to </a:t>
            </a:r>
            <a:r>
              <a:rPr lang="en-US" sz="2000" b="1" dirty="0">
                <a:solidFill>
                  <a:srgbClr val="002060"/>
                </a:solidFill>
              </a:rPr>
              <a:t>systematize the successful and innovative solutions </a:t>
            </a:r>
            <a:r>
              <a:rPr lang="en-US" sz="2000" dirty="0">
                <a:solidFill>
                  <a:srgbClr val="002060"/>
                </a:solidFill>
              </a:rPr>
              <a:t>they use to overcome local challenges and to reinforce their critical thinking about their successes</a:t>
            </a:r>
          </a:p>
          <a:p>
            <a:pPr marL="457200" lvl="1" indent="-457200">
              <a:spcBef>
                <a:spcPts val="10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2060"/>
                </a:solidFill>
              </a:rPr>
              <a:t>To facilitate </a:t>
            </a:r>
            <a:r>
              <a:rPr lang="en-US" sz="2000" b="1" dirty="0">
                <a:solidFill>
                  <a:srgbClr val="002060"/>
                </a:solidFill>
              </a:rPr>
              <a:t>peer-to-peer learning activities </a:t>
            </a:r>
            <a:r>
              <a:rPr lang="en-US" sz="2000" dirty="0">
                <a:solidFill>
                  <a:srgbClr val="002060"/>
                </a:solidFill>
              </a:rPr>
              <a:t>where local champions become trainers for their peers</a:t>
            </a:r>
          </a:p>
          <a:p>
            <a:pPr marL="457200" lvl="1" indent="-457200">
              <a:spcBef>
                <a:spcPts val="10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2060"/>
                </a:solidFill>
              </a:rPr>
              <a:t>To support the learners to </a:t>
            </a:r>
            <a:r>
              <a:rPr lang="en-US" sz="2000" b="1" dirty="0">
                <a:solidFill>
                  <a:srgbClr val="002060"/>
                </a:solidFill>
              </a:rPr>
              <a:t>scale up the innovations by adapting them to their contexts</a:t>
            </a:r>
            <a:endParaRPr lang="it-IT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0469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541" y="223393"/>
            <a:ext cx="9543696" cy="8158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u="sng" dirty="0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Impact evaluation of water basin intervention in Burkina Faso 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9554F78-2B34-DCE6-9D60-2C6F45050AFE}"/>
              </a:ext>
            </a:extLst>
          </p:cNvPr>
          <p:cNvSpPr txBox="1">
            <a:spLocks/>
          </p:cNvSpPr>
          <p:nvPr/>
        </p:nvSpPr>
        <p:spPr>
          <a:xfrm>
            <a:off x="898712" y="1306287"/>
            <a:ext cx="10515600" cy="51342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intervention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implemented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Ministry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of Water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built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up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rainwater catchment basins to store water for irrigation during the dry season was considered as a good practices to be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analysed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and scaled up.</a:t>
            </a:r>
          </a:p>
          <a:p>
            <a:pPr marL="0" indent="0">
              <a:buNone/>
              <a:defRPr/>
            </a:pPr>
            <a:endParaRPr lang="en-US" sz="10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evaluative study was based on the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analysis of the solutions already owned by the community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; it highlighted many failures:</a:t>
            </a: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Technical challenges and high costs of maintenance</a:t>
            </a: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Lack of integration of traditional practices</a:t>
            </a: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Lack of understanding of local nutrition and water use strategies</a:t>
            </a: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Equity issues</a:t>
            </a:r>
          </a:p>
          <a:p>
            <a:pPr marL="0" indent="0">
              <a:buNone/>
              <a:defRPr/>
            </a:pPr>
            <a:endParaRPr lang="en-US" sz="10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 summary, the evaluation succeeded in demonstrating:</a:t>
            </a:r>
          </a:p>
          <a:p>
            <a:pPr>
              <a:buFontTx/>
              <a:buChar char="-"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how the construction of rainwater catchment basins - evaluated positively by many experimental studies (RCTs) - when observed in real-life contexts showed unsatisfactory results;</a:t>
            </a:r>
          </a:p>
          <a:p>
            <a:pPr>
              <a:buFontTx/>
              <a:buChar char="-"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how listening the beneficiaries’ voice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disclosed hidden local success strategies </a:t>
            </a:r>
          </a:p>
        </p:txBody>
      </p:sp>
    </p:spTree>
    <p:extLst>
      <p:ext uri="{BB962C8B-B14F-4D97-AF65-F5344CB8AC3E}">
        <p14:creationId xmlns:p14="http://schemas.microsoft.com/office/powerpoint/2010/main" val="28240535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541" y="223393"/>
            <a:ext cx="9543696" cy="8158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u="sng" dirty="0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Positive Deviance in Puntland 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9554F78-2B34-DCE6-9D60-2C6F45050AFE}"/>
              </a:ext>
            </a:extLst>
          </p:cNvPr>
          <p:cNvSpPr txBox="1">
            <a:spLocks/>
          </p:cNvSpPr>
          <p:nvPr/>
        </p:nvSpPr>
        <p:spPr>
          <a:xfrm>
            <a:off x="898712" y="1335315"/>
            <a:ext cx="10515600" cy="51052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intervention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funded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by IFAD and the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Italian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Agency for Development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Cooperation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aims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foster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resilience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agriculture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livestock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sector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in Puntland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1800"/>
              </a:spcBef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Based on the project inception phase no relevant locally-owned resilient practices were in place in the three target regions.</a:t>
            </a:r>
          </a:p>
          <a:p>
            <a:pPr marL="0" indent="0">
              <a:spcBef>
                <a:spcPts val="1800"/>
              </a:spcBef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study identified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15 local champions / positive deviants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and their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related successful practices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After systematizing them, peer-to-peer learning initiatives were organized and leaded together with the Local champions.</a:t>
            </a:r>
          </a:p>
          <a:p>
            <a:pPr marL="0" indent="0">
              <a:spcBef>
                <a:spcPts val="1800"/>
              </a:spcBef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Main outcome of the whole process was the field project officers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change of mindset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They realized that some of the training activities planned in the project concern skills that the local champions already have</a:t>
            </a: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They will involve them as trainers in the future project training and promote the sustainability of their practices</a:t>
            </a: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They included the peer-to-peer learning activities as capacity-building tool in their third year of project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1595587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E1860AA-24CC-5740-B772-E6463C8E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678" y="223393"/>
            <a:ext cx="9543696" cy="8158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u="sng" dirty="0">
                <a:solidFill>
                  <a:srgbClr val="FF0000"/>
                </a:solidFill>
                <a:latin typeface="Tw Cen MT" panose="020B0602020104020603" pitchFamily="34" charset="77"/>
                <a:cs typeface="Calibri"/>
              </a:rPr>
              <a:t>Conclusion 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9554F78-2B34-DCE6-9D60-2C6F45050AFE}"/>
              </a:ext>
            </a:extLst>
          </p:cNvPr>
          <p:cNvSpPr txBox="1">
            <a:spLocks/>
          </p:cNvSpPr>
          <p:nvPr/>
        </p:nvSpPr>
        <p:spPr>
          <a:xfrm>
            <a:off x="898712" y="1204689"/>
            <a:ext cx="10515600" cy="1017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Both examples aim to disclose the “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doing good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” by looking beyond the intervention boundaries (goal free evaluation – Scriven), by discovering factors remained underestimated and by giving voice to the direct beneficiaries.</a:t>
            </a:r>
            <a:endParaRPr lang="en-US" sz="5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D9FB04CC-8E3E-F19C-4578-95DCAC7153A0}"/>
              </a:ext>
            </a:extLst>
          </p:cNvPr>
          <p:cNvSpPr txBox="1">
            <a:spLocks/>
          </p:cNvSpPr>
          <p:nvPr/>
        </p:nvSpPr>
        <p:spPr>
          <a:xfrm>
            <a:off x="933126" y="2202673"/>
            <a:ext cx="10515600" cy="1017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They offer to governmental bodies and development aid agencies evidence of how positive deviance works in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disclosing complexity, understanding hidden factors of local contexts and valorizes local-led solutions</a:t>
            </a: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91D90743-4383-D1E4-FE7D-56F8A939D21B}"/>
              </a:ext>
            </a:extLst>
          </p:cNvPr>
          <p:cNvSpPr txBox="1">
            <a:spLocks/>
          </p:cNvSpPr>
          <p:nvPr/>
        </p:nvSpPr>
        <p:spPr>
          <a:xfrm>
            <a:off x="987205" y="3141657"/>
            <a:ext cx="10515600" cy="1017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They demonstrate how embedding and promoting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practitioners evaluative thinking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facilitates an adaptive and more successful project management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D5E77092-DBC6-6ECF-9C35-31EC9FE1F94F}"/>
              </a:ext>
            </a:extLst>
          </p:cNvPr>
          <p:cNvSpPr txBox="1">
            <a:spLocks/>
          </p:cNvSpPr>
          <p:nvPr/>
        </p:nvSpPr>
        <p:spPr>
          <a:xfrm>
            <a:off x="992116" y="3815167"/>
            <a:ext cx="10515600" cy="1017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They show how the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project partners and stakeholders can change mindset, attitudes and beliefs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 front of the evidence that something can work differently and better</a:t>
            </a:r>
          </a:p>
          <a:p>
            <a:pPr>
              <a:defRPr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3431C8-AA98-8DFB-35EE-F1B02150542B}"/>
              </a:ext>
            </a:extLst>
          </p:cNvPr>
          <p:cNvSpPr txBox="1">
            <a:spLocks/>
          </p:cNvSpPr>
          <p:nvPr/>
        </p:nvSpPr>
        <p:spPr>
          <a:xfrm>
            <a:off x="987198" y="4508336"/>
            <a:ext cx="10515600" cy="1017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They are good examples of the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paradigm helper-doers evocated by Ellerman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 which the implementers/helpers are facilitators instead of knowledge or service providers and the beneficiaries/doers are actors of changes instead of simple recipients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C3D99558-669A-979D-BEE5-C9A8D673B533}"/>
              </a:ext>
            </a:extLst>
          </p:cNvPr>
          <p:cNvSpPr txBox="1">
            <a:spLocks/>
          </p:cNvSpPr>
          <p:nvPr/>
        </p:nvSpPr>
        <p:spPr>
          <a:xfrm>
            <a:off x="1031442" y="5958598"/>
            <a:ext cx="10515600" cy="735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Evaluation and project implementation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should not be two separate boxes and they should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complement each other</a:t>
            </a:r>
          </a:p>
          <a:p>
            <a:pPr>
              <a:defRPr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EC13AD9-F497-4DE0-8CF7-E3A08D4C1D04}"/>
              </a:ext>
            </a:extLst>
          </p:cNvPr>
          <p:cNvSpPr txBox="1">
            <a:spLocks/>
          </p:cNvSpPr>
          <p:nvPr/>
        </p:nvSpPr>
        <p:spPr>
          <a:xfrm>
            <a:off x="1006862" y="5501402"/>
            <a:ext cx="10515600" cy="1017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approach evokes an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advocacy and activist role of the evaluator</a:t>
            </a:r>
          </a:p>
          <a:p>
            <a:pPr>
              <a:defRPr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8729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4DCA8E5B-271B-67B8-645B-24E9F3331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BC7521-C934-99BE-2C0B-3FB5F5AE78C8}"/>
              </a:ext>
            </a:extLst>
          </p:cNvPr>
          <p:cNvSpPr txBox="1">
            <a:spLocks/>
          </p:cNvSpPr>
          <p:nvPr/>
        </p:nvSpPr>
        <p:spPr>
          <a:xfrm>
            <a:off x="2929455" y="1982378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DB34D00C-1FBB-7845-00C0-8275FF39C6F9}"/>
              </a:ext>
            </a:extLst>
          </p:cNvPr>
          <p:cNvSpPr txBox="1">
            <a:spLocks/>
          </p:cNvSpPr>
          <p:nvPr/>
        </p:nvSpPr>
        <p:spPr>
          <a:xfrm>
            <a:off x="2659544" y="3670385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9193"/>
                </a:solidFill>
              </a:rPr>
              <a:t>Laura Fantini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solidFill>
                  <a:srgbClr val="009193"/>
                </a:solidFill>
              </a:rPr>
              <a:t>laura.fantini76@gmail.com </a:t>
            </a:r>
            <a:endParaRPr lang="en-US" sz="2400" dirty="0">
              <a:solidFill>
                <a:srgbClr val="0091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02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DA4F4A995BF479E9488C37B756B51" ma:contentTypeVersion="8" ma:contentTypeDescription="Create a new document." ma:contentTypeScope="" ma:versionID="79ce3b18eeea16c8e5bc0f660afbc086">
  <xsd:schema xmlns:xsd="http://www.w3.org/2001/XMLSchema" xmlns:xs="http://www.w3.org/2001/XMLSchema" xmlns:p="http://schemas.microsoft.com/office/2006/metadata/properties" xmlns:ns2="cd5ca57e-aeff-4ea7-957c-ee39e8386d27" xmlns:ns3="9d5e6f84-5843-49cc-89a8-d7ee1a915182" targetNamespace="http://schemas.microsoft.com/office/2006/metadata/properties" ma:root="true" ma:fieldsID="2c09d4a8c476afae1dfa51d3cac8b136" ns2:_="" ns3:_="">
    <xsd:import namespace="cd5ca57e-aeff-4ea7-957c-ee39e8386d27"/>
    <xsd:import namespace="9d5e6f84-5843-49cc-89a8-d7ee1a915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ca57e-aeff-4ea7-957c-ee39e8386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e6f84-5843-49cc-89a8-d7ee1a9151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6228fd1-6eef-40f4-b049-6e671a314f8d}" ma:internalName="TaxCatchAll" ma:showField="CatchAllData" ma:web="9d5e6f84-5843-49cc-89a8-d7ee1a9151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5e6f84-5843-49cc-89a8-d7ee1a915182" xsi:nil="true"/>
    <lcf76f155ced4ddcb4097134ff3c332f xmlns="cd5ca57e-aeff-4ea7-957c-ee39e8386d2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320B34-3B3D-467F-B50E-DA7CAE26A8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787A76-5758-460B-98CC-F4848F0BC7A4}"/>
</file>

<file path=customXml/itemProps3.xml><?xml version="1.0" encoding="utf-8"?>
<ds:datastoreItem xmlns:ds="http://schemas.openxmlformats.org/officeDocument/2006/customXml" ds:itemID="{880BB25D-2FF7-4279-A760-140AD81464F0}">
  <ds:schemaRefs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9d5e6f84-5843-49cc-89a8-d7ee1a915182"/>
    <ds:schemaRef ds:uri="d75abbe9-4b63-46ba-acaa-ae82d37ec5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722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 Cen MT</vt:lpstr>
      <vt:lpstr>Office Theme</vt:lpstr>
      <vt:lpstr>Presentazione standard di PowerPoint</vt:lpstr>
      <vt:lpstr>The relationship between evaluation and implementation</vt:lpstr>
      <vt:lpstr>Looking for “doing good”</vt:lpstr>
      <vt:lpstr>Impact evaluation of water basin intervention in Burkina Faso </vt:lpstr>
      <vt:lpstr>Positive Deviance in Puntland </vt:lpstr>
      <vt:lpstr>Conclusion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Cheng</dc:creator>
  <cp:lastModifiedBy>Laura Fantini</cp:lastModifiedBy>
  <cp:revision>10</cp:revision>
  <dcterms:created xsi:type="dcterms:W3CDTF">2022-05-05T16:01:45Z</dcterms:created>
  <dcterms:modified xsi:type="dcterms:W3CDTF">2022-10-23T17:11:19Z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0x010100DC1DA4F4A995BF479E9488C37B756B51</vt:lpwstr>
  </property>
  <property fmtid="{D5CDD505-2E9C-101B-9397-08002B2CF9AE}" pid="3" name="MediaServiceImageTags">
    <vt:lpwstr/>
  </property>
</Properties>
</file>