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5" r:id="rId5"/>
    <p:sldId id="277" r:id="rId6"/>
    <p:sldId id="282" r:id="rId7"/>
    <p:sldId id="284" r:id="rId8"/>
    <p:sldId id="278" r:id="rId9"/>
    <p:sldId id="276" r:id="rId10"/>
    <p:sldId id="274" r:id="rId11"/>
    <p:sldId id="266" r:id="rId12"/>
    <p:sldId id="279" r:id="rId13"/>
    <p:sldId id="261" r:id="rId14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  <a:srgbClr val="005493"/>
    <a:srgbClr val="FF40FF"/>
    <a:srgbClr val="941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9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BE08FB-858F-7B8A-289B-AE20FC5BD6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483A5-E869-F627-F5E6-5EEED7D98C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06001-010B-42BC-9557-23CC9C2604E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0AB15-7B79-076E-EC55-2BD7E6042E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9B94B-3710-8DA4-286B-9478F8930E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52C99-DB6C-4680-8419-346422F0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05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01AA2-A43E-854C-944A-7F660BE93A70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3332-DB63-2E49-95D0-46B9EBE40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DDE9BC1-1E52-1045-B142-E6A7783C46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354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C6C71-25C8-D528-9F71-38F7BF7E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2395-2598-D34F-050A-F4625556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E55-497F-4710-C5F6-814F637A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1C096-E7B0-4A60-AFAF-015DE2732146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49C3A86-DBFD-BC9B-BB6A-6ADE9191A1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4129" y="-210215"/>
            <a:ext cx="3237397" cy="17188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17C473E-2A26-5893-39D9-2EEC866B4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7085" t="57282" r="21689"/>
          <a:stretch/>
        </p:blipFill>
        <p:spPr>
          <a:xfrm>
            <a:off x="3407238" y="5602952"/>
            <a:ext cx="5185531" cy="793298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3686F9F9-2567-D669-6777-FD54B201104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68000" y="-5354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1529BF6E-A75C-0074-76FE-E28D397ECF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72" y="-182880"/>
            <a:ext cx="12192000" cy="68580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2B168310-02C2-D379-4F51-0126C1376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6642371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CB15DEB-DBB3-2E31-080D-008F2DBF4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E87FA16-D47E-D0B9-F615-D0F2FED1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9CA6D0E-9FC7-6A7C-98CF-F771C114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67296A9F-C1D0-E666-20E5-EA489605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8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02B22FDF-F5A2-C483-9623-EDCBBA102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9F392E7-9BC7-F5D5-8676-30FEA69C64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918481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09171A5-A134-22F7-CFF7-4DC49B8FD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A3C4A97-BDBE-298F-AD09-8F3403D6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4F7F03E-E246-489D-A746-D09353FC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EE070F8-8478-B363-499B-8C5D3F8F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01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B30F48F4-487C-CE15-D0A6-D725906852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42672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A116E5EC-C9DB-EE41-9213-1DA731394C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E26362D-FF2C-DE82-B5BF-68C7F4B699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19539715-47FE-4447-FD84-F1C5615A97F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Date Placeholder 4">
            <a:extLst>
              <a:ext uri="{FF2B5EF4-FFF2-40B4-BE49-F238E27FC236}">
                <a16:creationId xmlns:a16="http://schemas.microsoft.com/office/drawing/2014/main" id="{2DBC50B6-929A-5832-CC4D-4B21FA7E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7E1CBFA0-336A-4205-50BB-E96B25A0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FE34E8C4-06B3-CB17-99B3-CEA641A7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1B42AB2-C871-DA81-DAEA-8625ED2BD7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3EC1364-4021-F3F5-B7B1-88ED906C1E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Side-Title…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ACE2FAE-5BC5-1538-5BA8-7532C8B81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E18BC7CF-448E-53CC-9CDF-793E3A22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BF38B35-BF77-B88F-B389-DBA9A591F2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TITLE…</a:t>
            </a:r>
          </a:p>
          <a:p>
            <a:pPr lvl="1"/>
            <a:r>
              <a:rPr lang="en-US"/>
              <a:t>Subtitle…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B6DB9F42-28D4-EC88-7864-01D7DCF6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064C876E-69CB-CDEE-B719-23B53B8C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68770396-4911-2E9E-FF92-4E272C639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1872"/>
            <a:ext cx="12190476" cy="6857143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0971A12-1313-4AC4-35B9-6E98E96D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4121A13-A444-97D7-E177-165B1A62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2E52820-09CF-432A-F001-8C5E05A0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Text&#10;&#10;Description automatically generated with medium confidence">
            <a:extLst>
              <a:ext uri="{FF2B5EF4-FFF2-40B4-BE49-F238E27FC236}">
                <a16:creationId xmlns:a16="http://schemas.microsoft.com/office/drawing/2014/main" id="{FE0FA4AF-F560-084D-C05D-D42F086476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33847" y="-134710"/>
            <a:ext cx="3237397" cy="1718854"/>
          </a:xfrm>
          <a:prstGeom prst="rect">
            <a:avLst/>
          </a:prstGeom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EB8AA924-5DCD-E8B2-8616-740FB68247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73787" y="52729"/>
            <a:ext cx="1313224" cy="1253076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9C72E24D-36AE-FA3B-0C14-2B5AFA384DA4}"/>
              </a:ext>
            </a:extLst>
          </p:cNvPr>
          <p:cNvSpPr txBox="1">
            <a:spLocks/>
          </p:cNvSpPr>
          <p:nvPr userDrawn="1"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33929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FB33C5-8364-E6E9-AD8F-D2CE3698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9F1E28-D91F-6FDF-5035-53B274B1B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56F312-6AA9-7DC3-8EA5-C18E3D3C5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E8C9-015E-4800-8B9E-410BF25BA7D5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B55816-5DBA-0F2F-FB9C-8B6DBC12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9E1641-7876-CD53-0998-D3C1DD41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66EC1-3E88-4963-85D4-85BB366A61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271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D7480B6-56FD-9209-AF96-7CA62DEF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5D9-76AF-4B5B-942A-3F891C29CF9B}" type="datetimeFigureOut">
              <a:rPr lang="it-IT" smtClean="0"/>
              <a:t>27/10/2022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A297197-399D-251D-CD5B-3CB30D46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811F77-959E-0CD6-3C9A-9815D2F4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B868-2BB8-4216-B4C5-8D46D68DC42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01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BE9CB2-577B-C044-403A-463732C82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34E7223-F52B-972A-A45B-A77FC6F4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485259D-2F32-6112-0640-3B1D456D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0D65C9F-E3E3-AEBA-2AF3-BA9695616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8D86F0-8A99-2E4A-8B73-9446CBA6DB95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7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912447D-C764-BBC1-6537-153B24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FEB027A-B0FC-8535-7518-43C841A01172}"/>
              </a:ext>
            </a:extLst>
          </p:cNvPr>
          <p:cNvSpPr txBox="1">
            <a:spLocks/>
          </p:cNvSpPr>
          <p:nvPr userDrawn="1"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TITLE 3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EF250FCB-2F13-D971-DCC0-6C2E779F2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4680"/>
            <a:ext cx="3237397" cy="1718854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46F5D62D-6E9E-7884-B2A5-073AE38C7C6A}"/>
              </a:ext>
            </a:extLst>
          </p:cNvPr>
          <p:cNvSpPr txBox="1">
            <a:spLocks/>
          </p:cNvSpPr>
          <p:nvPr userDrawn="1"/>
        </p:nvSpPr>
        <p:spPr>
          <a:xfrm>
            <a:off x="4125484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Subtitle</a:t>
            </a:r>
          </a:p>
        </p:txBody>
      </p:sp>
      <p:pic>
        <p:nvPicPr>
          <p:cNvPr id="26" name="Picture 2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141033-2E7C-6D7E-4A11-00DC9E97B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7085" t="57282" r="21689"/>
          <a:stretch/>
        </p:blipFill>
        <p:spPr>
          <a:xfrm>
            <a:off x="3352269" y="6070056"/>
            <a:ext cx="5185531" cy="793298"/>
          </a:xfrm>
          <a:prstGeom prst="rect">
            <a:avLst/>
          </a:prstGeom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DBC87122-DBB3-DF8A-8F77-04757603F7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4788" y="136525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57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1D34FED-6882-FC40-B529-F584321E6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30D95E5-BAE6-77BC-3C1B-6DEFD9CEAA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472E721D-0408-B337-3AAF-A39ED19072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C1E03D6D-39C5-C16C-9ADE-835F8250909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D86897F6-C9BB-246D-7971-975C6B5031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07F162C-307D-7560-89EC-47B30A7A3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 5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AE6BEDB-E6D1-04B5-846E-8E89EB9300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91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Text…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4DA420E-90C3-71CA-15B2-897ED441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D950B74-3098-92AD-915B-74E3C8B4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5DD7BCF-9CC2-9B90-0355-5D1A85A7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891626-B5B4-2C88-AE25-F2123CE547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8373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1C6435-F65D-F48F-F83E-714453AC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AF1ED15-D78C-3100-631E-237B97DC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E4EBCE2-FFCB-5B64-00EE-C0513FEA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64DEF3E-9B1C-1E86-408F-8BC5DBD4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5A6E-AB09-46B5-90C9-B5434B8D6B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615" y="24030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CF4B5-D781-420A-9FE4-77F95720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18388-3E4F-4CD5-A7FF-ECA8F4C6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76298-BBA0-4815-AED8-AE104DD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51546E3B-D822-A8E4-145F-E2B2F2F783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97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0CB11FD-6C43-E3C7-A027-B66E9DA76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3575" y="136525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184864-52C3-2D4D-E324-C5769443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B3E3DC9-1FC2-2659-318D-FB3AAC92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D2A081F-0F9B-2803-DE5C-9CEC67FD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6D1BC84-9C53-3829-6C1D-F65E781D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3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239E24BF-7F41-8AB8-B1C8-C0C2F403E8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AEE97D0-A561-8471-514C-B1E02B8DDD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4B6ECFC-8B35-4E5F-2309-DD42995BC3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4FA5864-3182-B85B-2C46-C9524D07FB1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90F327E8-5A26-B7BF-2E3B-4C231CB1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7A6C22C-2608-5811-9F30-7205C05F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90F79EE-F108-52BB-A691-A9FD2969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6F326-490A-5841-8742-5FB15826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5933D-6CD3-A14F-A0A7-D4663CEBD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7E6E-57AE-EA4C-967E-119F5AA37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96DF-513F-5E44-9E83-2557597DE9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EC00-6437-774F-AD44-A4F06042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B6F4D-9188-9540-8287-CED16E2E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F1939CBE-BB3F-365E-79FA-1205BFC4A572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0" y="857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2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7" r:id="rId3"/>
    <p:sldLayoutId id="2147483661" r:id="rId4"/>
    <p:sldLayoutId id="2147483651" r:id="rId5"/>
    <p:sldLayoutId id="2147483666" r:id="rId6"/>
    <p:sldLayoutId id="2147483660" r:id="rId7"/>
    <p:sldLayoutId id="2147483650" r:id="rId8"/>
    <p:sldLayoutId id="2147483652" r:id="rId9"/>
    <p:sldLayoutId id="2147483662" r:id="rId10"/>
    <p:sldLayoutId id="2147483663" r:id="rId11"/>
    <p:sldLayoutId id="2147483664" r:id="rId12"/>
    <p:sldLayoutId id="2147483656" r:id="rId13"/>
    <p:sldLayoutId id="2147483659" r:id="rId14"/>
    <p:sldLayoutId id="2147483668" r:id="rId15"/>
    <p:sldLayoutId id="214748366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919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3A1A6E-E151-777B-1AC8-ABEB8B2C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844167"/>
          </a:xfrm>
        </p:spPr>
        <p:txBody>
          <a:bodyPr/>
          <a:lstStyle/>
          <a:p>
            <a:r>
              <a:rPr lang="it-IT" dirty="0"/>
              <a:t>	Ethics for </a:t>
            </a:r>
            <a:r>
              <a:rPr lang="it-IT" dirty="0" err="1"/>
              <a:t>evaluation</a:t>
            </a:r>
            <a:r>
              <a:rPr lang="it-IT" dirty="0"/>
              <a:t> in 	</a:t>
            </a:r>
            <a:r>
              <a:rPr lang="it-IT" dirty="0" err="1"/>
              <a:t>sustainable</a:t>
            </a:r>
            <a:r>
              <a:rPr lang="it-IT" dirty="0"/>
              <a:t> </a:t>
            </a:r>
            <a:r>
              <a:rPr lang="it-IT" dirty="0" err="1"/>
              <a:t>development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9C4B97-9C15-956E-277C-217BFD7F4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45485"/>
            <a:ext cx="10515600" cy="1844166"/>
          </a:xfrm>
        </p:spPr>
        <p:txBody>
          <a:bodyPr>
            <a:normAutofit lnSpcReduction="10000"/>
          </a:bodyPr>
          <a:lstStyle/>
          <a:p>
            <a:pPr lvl="8"/>
            <a:endParaRPr lang="it-IT" sz="2400" dirty="0"/>
          </a:p>
          <a:p>
            <a:pPr lvl="1" algn="ctr"/>
            <a:r>
              <a:rPr lang="it-IT" sz="3000" dirty="0">
                <a:solidFill>
                  <a:schemeClr val="tx1"/>
                </a:solidFill>
              </a:rPr>
              <a:t>Nicoletta Stame</a:t>
            </a:r>
          </a:p>
          <a:p>
            <a:pPr lvl="1" algn="ctr"/>
            <a:r>
              <a:rPr lang="it-IT" sz="3000" dirty="0">
                <a:solidFill>
                  <a:schemeClr val="tx1"/>
                </a:solidFill>
              </a:rPr>
              <a:t>NEC 2022</a:t>
            </a:r>
          </a:p>
          <a:p>
            <a:pPr lvl="1" algn="ctr"/>
            <a:r>
              <a:rPr lang="it-IT" sz="3000" dirty="0" smtClean="0">
                <a:solidFill>
                  <a:schemeClr val="tx1"/>
                </a:solidFill>
              </a:rPr>
              <a:t>D4: </a:t>
            </a:r>
            <a:r>
              <a:rPr lang="it-IT" sz="3000" dirty="0">
                <a:solidFill>
                  <a:schemeClr val="tx1"/>
                </a:solidFill>
              </a:rPr>
              <a:t>Ethics and </a:t>
            </a:r>
            <a:r>
              <a:rPr lang="it-IT" sz="3000" dirty="0" err="1">
                <a:solidFill>
                  <a:schemeClr val="tx1"/>
                </a:solidFill>
              </a:rPr>
              <a:t>evaluation</a:t>
            </a:r>
            <a:r>
              <a:rPr lang="it-IT" sz="3000" dirty="0">
                <a:solidFill>
                  <a:schemeClr val="tx1"/>
                </a:solidFill>
              </a:rPr>
              <a:t>: from </a:t>
            </a:r>
            <a:r>
              <a:rPr lang="it-IT" sz="3000" dirty="0" err="1">
                <a:solidFill>
                  <a:schemeClr val="tx1"/>
                </a:solidFill>
              </a:rPr>
              <a:t>guidance</a:t>
            </a:r>
            <a:r>
              <a:rPr lang="it-IT" sz="3000" dirty="0">
                <a:solidFill>
                  <a:schemeClr val="tx1"/>
                </a:solidFill>
              </a:rPr>
              <a:t> to practice</a:t>
            </a:r>
          </a:p>
        </p:txBody>
      </p:sp>
    </p:spTree>
    <p:extLst>
      <p:ext uri="{BB962C8B-B14F-4D97-AF65-F5344CB8AC3E}">
        <p14:creationId xmlns:p14="http://schemas.microsoft.com/office/powerpoint/2010/main" val="19681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4DCA8E5B-271B-67B8-645B-24E9F3331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BC7521-C934-99BE-2C0B-3FB5F5AE78C8}"/>
              </a:ext>
            </a:extLst>
          </p:cNvPr>
          <p:cNvSpPr txBox="1">
            <a:spLocks/>
          </p:cNvSpPr>
          <p:nvPr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328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866775"/>
            <a:ext cx="333375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75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3CF05F-2BB8-2D3A-8E48-F3AEFA916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 </a:t>
            </a:r>
            <a:r>
              <a:rPr lang="it-IT" dirty="0" err="1"/>
              <a:t>traditional</a:t>
            </a:r>
            <a:r>
              <a:rPr lang="it-IT" dirty="0"/>
              <a:t> </a:t>
            </a:r>
            <a:r>
              <a:rPr lang="it-IT" dirty="0" err="1"/>
              <a:t>view</a:t>
            </a:r>
            <a:r>
              <a:rPr lang="it-IT" dirty="0"/>
              <a:t> of </a:t>
            </a:r>
            <a:r>
              <a:rPr lang="it-IT" dirty="0" err="1"/>
              <a:t>ethical</a:t>
            </a:r>
            <a:r>
              <a:rPr lang="it-IT" dirty="0"/>
              <a:t> guidelines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3C48DD-A581-225E-13A0-2405F1E5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936"/>
            <a:ext cx="10515600" cy="470302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1200"/>
              </a:lnSpc>
              <a:spcAft>
                <a:spcPts val="1000"/>
              </a:spcAft>
            </a:pPr>
            <a:endParaRPr lang="en-US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spcAft>
                <a:spcPts val="1000"/>
              </a:spcAft>
              <a:buNone/>
            </a:pPr>
            <a:r>
              <a:rPr lang="en-US" sz="9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Ethics as a norm of right behavior</a:t>
            </a:r>
          </a:p>
          <a:p>
            <a:pPr marL="0" indent="0">
              <a:lnSpc>
                <a:spcPts val="1200"/>
              </a:lnSpc>
              <a:spcAft>
                <a:spcPts val="1000"/>
              </a:spcAft>
              <a:buNone/>
            </a:pPr>
            <a:endParaRPr lang="it-IT" sz="9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</a:pP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The program</a:t>
            </a:r>
          </a:p>
          <a:p>
            <a:pPr marL="457200" lvl="1" indent="0">
              <a:lnSpc>
                <a:spcPts val="1200"/>
              </a:lnSpc>
              <a:spcAft>
                <a:spcPts val="1000"/>
              </a:spcAft>
              <a:buNone/>
            </a:pPr>
            <a:r>
              <a:rPr lang="en-US" sz="9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Linearity, regularity, time bound</a:t>
            </a:r>
          </a:p>
          <a:p>
            <a:pPr marL="457200" lvl="1" indent="0">
              <a:lnSpc>
                <a:spcPts val="1200"/>
              </a:lnSpc>
              <a:spcAft>
                <a:spcPts val="10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Isolated</a:t>
            </a:r>
          </a:p>
          <a:p>
            <a:pPr marL="457200" lvl="1" indent="0">
              <a:lnSpc>
                <a:spcPts val="1200"/>
              </a:lnSpc>
              <a:spcAft>
                <a:spcPts val="10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Change as expected</a:t>
            </a:r>
            <a:endParaRPr lang="it-IT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</a:pPr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evaluator</a:t>
            </a:r>
          </a:p>
          <a:p>
            <a:pPr marL="457200" lvl="1" indent="0">
              <a:lnSpc>
                <a:spcPts val="1200"/>
              </a:lnSpc>
              <a:spcAft>
                <a:spcPts val="1000"/>
              </a:spcAft>
              <a:buNone/>
            </a:pPr>
            <a:r>
              <a:rPr lang="en-US" sz="9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</a:t>
            </a:r>
          </a:p>
          <a:p>
            <a:pPr marL="457200" lvl="1" indent="0">
              <a:lnSpc>
                <a:spcPts val="1200"/>
              </a:lnSpc>
              <a:spcAft>
                <a:spcPts val="1000"/>
              </a:spcAft>
              <a:buNone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Value-neutral</a:t>
            </a:r>
          </a:p>
          <a:p>
            <a:pPr>
              <a:lnSpc>
                <a:spcPts val="1200"/>
              </a:lnSpc>
              <a:spcAft>
                <a:spcPts val="1000"/>
              </a:spcAft>
            </a:pPr>
            <a:r>
              <a:rPr lang="en-US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Ethics principle</a:t>
            </a:r>
          </a:p>
          <a:p>
            <a:pPr lvl="1">
              <a:lnSpc>
                <a:spcPts val="1200"/>
              </a:lnSpc>
              <a:spcAft>
                <a:spcPts val="1000"/>
              </a:spcAft>
            </a:pPr>
            <a:r>
              <a:rPr lang="en-US" sz="8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doing no </a:t>
            </a:r>
            <a:r>
              <a:rPr lang="en-US" sz="8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harm, avoiding conflict of interest</a:t>
            </a:r>
            <a:endParaRPr lang="it-IT" sz="8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ts val="1200"/>
              </a:lnSpc>
              <a:spcAft>
                <a:spcPts val="1000"/>
              </a:spcAft>
            </a:pPr>
            <a:endParaRPr lang="en-US" sz="9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</a:pPr>
            <a:endParaRPr lang="it-IT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</a:pPr>
            <a:endParaRPr lang="it-IT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200"/>
              </a:lnSpc>
              <a:spcAft>
                <a:spcPts val="1000"/>
              </a:spcAft>
              <a:buNone/>
            </a:pPr>
            <a:endParaRPr lang="it-IT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ts val="1200"/>
              </a:lnSpc>
              <a:spcAft>
                <a:spcPts val="100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77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DEC98E-0795-7B4C-C212-0AE7D651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74"/>
            <a:ext cx="9798114" cy="1086538"/>
          </a:xfrm>
        </p:spPr>
        <p:txBody>
          <a:bodyPr>
            <a:normAutofit/>
          </a:bodyPr>
          <a:lstStyle/>
          <a:p>
            <a:r>
              <a:rPr lang="it-IT" dirty="0"/>
              <a:t>New guidelines, </a:t>
            </a:r>
            <a:r>
              <a:rPr lang="it-IT" dirty="0" err="1"/>
              <a:t>old</a:t>
            </a:r>
            <a:r>
              <a:rPr lang="it-IT" dirty="0"/>
              <a:t> and new practice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5A0AD9-F61A-D85B-FB6E-1FDBFE550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8033"/>
            <a:ext cx="10515600" cy="4828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 err="1">
                <a:solidFill>
                  <a:srgbClr val="FF0000"/>
                </a:solidFill>
              </a:rPr>
              <a:t>Guidance</a:t>
            </a:r>
            <a:r>
              <a:rPr lang="it-IT" sz="2200" dirty="0">
                <a:solidFill>
                  <a:srgbClr val="FF0000"/>
                </a:solidFill>
              </a:rPr>
              <a:t>: Ethics </a:t>
            </a:r>
            <a:r>
              <a:rPr lang="it-IT" sz="2200" dirty="0" err="1">
                <a:solidFill>
                  <a:srgbClr val="FF0000"/>
                </a:solidFill>
              </a:rPr>
              <a:t>as</a:t>
            </a:r>
            <a:r>
              <a:rPr lang="it-IT" sz="2200" dirty="0">
                <a:solidFill>
                  <a:srgbClr val="FF0000"/>
                </a:solidFill>
              </a:rPr>
              <a:t> </a:t>
            </a:r>
            <a:r>
              <a:rPr lang="it-IT" sz="2200" dirty="0" err="1">
                <a:solidFill>
                  <a:srgbClr val="FF0000"/>
                </a:solidFill>
              </a:rPr>
              <a:t>helping</a:t>
            </a:r>
            <a:r>
              <a:rPr lang="it-IT" sz="2200" dirty="0">
                <a:solidFill>
                  <a:srgbClr val="FF0000"/>
                </a:solidFill>
              </a:rPr>
              <a:t> make good </a:t>
            </a:r>
            <a:r>
              <a:rPr lang="it-IT" sz="2200" dirty="0" err="1">
                <a:solidFill>
                  <a:srgbClr val="FF0000"/>
                </a:solidFill>
              </a:rPr>
              <a:t>decisions</a:t>
            </a:r>
            <a:r>
              <a:rPr lang="it-IT" sz="2200" dirty="0">
                <a:solidFill>
                  <a:srgbClr val="FF0000"/>
                </a:solidFill>
              </a:rPr>
              <a:t> in an </a:t>
            </a:r>
            <a:r>
              <a:rPr lang="it-IT" sz="2200" dirty="0" err="1">
                <a:solidFill>
                  <a:srgbClr val="FF0000"/>
                </a:solidFill>
              </a:rPr>
              <a:t>uncertain</a:t>
            </a:r>
            <a:r>
              <a:rPr lang="it-IT" sz="2200" dirty="0">
                <a:solidFill>
                  <a:srgbClr val="FF0000"/>
                </a:solidFill>
              </a:rPr>
              <a:t> world </a:t>
            </a:r>
          </a:p>
          <a:p>
            <a:pPr marL="0" indent="0">
              <a:buNone/>
            </a:pPr>
            <a:endParaRPr lang="it-IT" sz="2200" dirty="0"/>
          </a:p>
          <a:p>
            <a:r>
              <a:rPr lang="it-IT" sz="2200" dirty="0"/>
              <a:t>The </a:t>
            </a:r>
            <a:r>
              <a:rPr lang="it-IT" sz="2200" dirty="0" err="1"/>
              <a:t>program</a:t>
            </a:r>
            <a:endParaRPr lang="it-IT" sz="2200" dirty="0"/>
          </a:p>
          <a:p>
            <a:pPr lvl="1"/>
            <a:r>
              <a:rPr lang="it-IT" sz="1800" dirty="0" err="1"/>
              <a:t>Complexity</a:t>
            </a:r>
            <a:r>
              <a:rPr lang="it-IT" sz="1800" dirty="0"/>
              <a:t>, </a:t>
            </a:r>
            <a:r>
              <a:rPr lang="it-IT" sz="1800" dirty="0" err="1"/>
              <a:t>uniqueness</a:t>
            </a:r>
            <a:r>
              <a:rPr lang="it-IT" sz="1800" dirty="0"/>
              <a:t>, </a:t>
            </a:r>
            <a:r>
              <a:rPr lang="it-IT" sz="1800" dirty="0" err="1"/>
              <a:t>conflict</a:t>
            </a:r>
            <a:r>
              <a:rPr lang="it-IT" sz="1800" dirty="0"/>
              <a:t> of </a:t>
            </a:r>
            <a:r>
              <a:rPr lang="it-IT" sz="1800" dirty="0" err="1"/>
              <a:t>values</a:t>
            </a:r>
            <a:endParaRPr lang="it-IT" sz="1800" dirty="0"/>
          </a:p>
          <a:p>
            <a:pPr lvl="1"/>
            <a:r>
              <a:rPr lang="it-IT" sz="1800" dirty="0"/>
              <a:t>Long </a:t>
            </a:r>
            <a:r>
              <a:rPr lang="it-IT" sz="1800" dirty="0" err="1"/>
              <a:t>term</a:t>
            </a:r>
            <a:r>
              <a:rPr lang="it-IT" sz="1800" dirty="0"/>
              <a:t>, </a:t>
            </a:r>
            <a:r>
              <a:rPr lang="it-IT" sz="1800" dirty="0" err="1"/>
              <a:t>sustainability</a:t>
            </a:r>
            <a:endParaRPr lang="it-IT" sz="1800" dirty="0"/>
          </a:p>
          <a:p>
            <a:pPr lvl="1"/>
            <a:r>
              <a:rPr lang="it-IT" sz="1800" dirty="0" err="1"/>
              <a:t>Change</a:t>
            </a:r>
            <a:r>
              <a:rPr lang="it-IT" sz="1800" dirty="0"/>
              <a:t> </a:t>
            </a:r>
            <a:r>
              <a:rPr lang="it-IT" sz="1800" dirty="0" err="1"/>
              <a:t>also</a:t>
            </a:r>
            <a:r>
              <a:rPr lang="it-IT" sz="1800" dirty="0"/>
              <a:t> </a:t>
            </a:r>
            <a:r>
              <a:rPr lang="it-IT" sz="1800" dirty="0" err="1"/>
              <a:t>happens</a:t>
            </a:r>
            <a:r>
              <a:rPr lang="it-IT" sz="1800" dirty="0"/>
              <a:t> in un-</a:t>
            </a:r>
            <a:r>
              <a:rPr lang="it-IT" sz="1800" dirty="0" err="1"/>
              <a:t>expected</a:t>
            </a:r>
            <a:r>
              <a:rPr lang="it-IT" sz="1800" dirty="0"/>
              <a:t> ways</a:t>
            </a:r>
          </a:p>
          <a:p>
            <a:r>
              <a:rPr lang="it-IT" sz="2200" dirty="0"/>
              <a:t>The </a:t>
            </a:r>
            <a:r>
              <a:rPr lang="it-IT" sz="2200" dirty="0" err="1"/>
              <a:t>evaluator</a:t>
            </a:r>
            <a:endParaRPr lang="it-IT" sz="2200" dirty="0"/>
          </a:p>
          <a:p>
            <a:pPr lvl="1"/>
            <a:r>
              <a:rPr lang="it-IT" sz="1800" dirty="0" err="1"/>
              <a:t>Reflective</a:t>
            </a:r>
            <a:r>
              <a:rPr lang="it-IT" sz="1800" dirty="0"/>
              <a:t> </a:t>
            </a:r>
            <a:r>
              <a:rPr lang="it-IT" sz="1800" dirty="0" err="1"/>
              <a:t>practitioner</a:t>
            </a:r>
            <a:endParaRPr lang="it-IT" sz="1800" dirty="0"/>
          </a:p>
          <a:p>
            <a:pPr lvl="1"/>
            <a:r>
              <a:rPr lang="it-IT" sz="1800" dirty="0"/>
              <a:t>Value </a:t>
            </a:r>
            <a:r>
              <a:rPr lang="it-IT" sz="1800" dirty="0" err="1"/>
              <a:t>critical</a:t>
            </a:r>
            <a:endParaRPr lang="it-IT" sz="1800" dirty="0"/>
          </a:p>
          <a:p>
            <a:r>
              <a:rPr lang="it-IT" sz="2200" dirty="0"/>
              <a:t>Ethics  </a:t>
            </a:r>
            <a:r>
              <a:rPr lang="it-IT" sz="2200"/>
              <a:t>principles</a:t>
            </a:r>
            <a:endParaRPr lang="it-IT" sz="2200" dirty="0"/>
          </a:p>
          <a:p>
            <a:pPr lvl="1"/>
            <a:r>
              <a:rPr lang="it-IT" sz="1800" dirty="0"/>
              <a:t>New items: </a:t>
            </a:r>
            <a:r>
              <a:rPr lang="it-IT" sz="1800" dirty="0" err="1"/>
              <a:t>wrongdoing</a:t>
            </a:r>
            <a:r>
              <a:rPr lang="it-IT" sz="1800" dirty="0"/>
              <a:t>, </a:t>
            </a:r>
            <a:r>
              <a:rPr lang="it-IT" sz="1800" dirty="0" err="1"/>
              <a:t>interests</a:t>
            </a:r>
            <a:r>
              <a:rPr lang="it-IT" sz="1800" dirty="0"/>
              <a:t> and </a:t>
            </a:r>
            <a:r>
              <a:rPr lang="it-IT" sz="1800" dirty="0" err="1"/>
              <a:t>values</a:t>
            </a:r>
            <a:r>
              <a:rPr lang="it-IT" sz="1800" dirty="0"/>
              <a:t>, </a:t>
            </a:r>
            <a:r>
              <a:rPr lang="it-IT" sz="1800" dirty="0" err="1"/>
              <a:t>context</a:t>
            </a:r>
            <a:r>
              <a:rPr lang="it-IT" sz="1800" dirty="0"/>
              <a:t>, culture</a:t>
            </a:r>
          </a:p>
          <a:p>
            <a:pPr lvl="1"/>
            <a:r>
              <a:rPr lang="it-IT" sz="1800" dirty="0" err="1">
                <a:solidFill>
                  <a:srgbClr val="FF0000"/>
                </a:solidFill>
              </a:rPr>
              <a:t>Doing</a:t>
            </a:r>
            <a:r>
              <a:rPr lang="it-IT" sz="1800" dirty="0">
                <a:solidFill>
                  <a:srgbClr val="FF0000"/>
                </a:solidFill>
              </a:rPr>
              <a:t> no </a:t>
            </a:r>
            <a:r>
              <a:rPr lang="it-IT" sz="1800" dirty="0" err="1">
                <a:solidFill>
                  <a:srgbClr val="FF0000"/>
                </a:solidFill>
              </a:rPr>
              <a:t>harm</a:t>
            </a:r>
            <a:r>
              <a:rPr lang="it-IT" sz="1800" dirty="0">
                <a:solidFill>
                  <a:srgbClr val="FF0000"/>
                </a:solidFill>
              </a:rPr>
              <a:t>, </a:t>
            </a:r>
            <a:r>
              <a:rPr lang="it-IT" sz="1800" dirty="0" err="1">
                <a:solidFill>
                  <a:srgbClr val="FF0000"/>
                </a:solidFill>
              </a:rPr>
              <a:t>preventing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 err="1">
                <a:solidFill>
                  <a:srgbClr val="FF0000"/>
                </a:solidFill>
              </a:rPr>
              <a:t>bad</a:t>
            </a:r>
            <a:r>
              <a:rPr lang="it-IT" sz="1800" dirty="0">
                <a:solidFill>
                  <a:srgbClr val="FF0000"/>
                </a:solidFill>
              </a:rPr>
              <a:t>, </a:t>
            </a:r>
            <a:r>
              <a:rPr lang="it-IT" sz="1800" dirty="0" err="1">
                <a:solidFill>
                  <a:srgbClr val="FF0000"/>
                </a:solidFill>
              </a:rPr>
              <a:t>doing</a:t>
            </a:r>
            <a:r>
              <a:rPr lang="it-IT" sz="1800" dirty="0">
                <a:solidFill>
                  <a:srgbClr val="FF0000"/>
                </a:solidFill>
              </a:rPr>
              <a:t> good</a:t>
            </a:r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2172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4F315C-B0BF-6488-2A46-F6AB1E03F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A large area of </a:t>
            </a:r>
            <a:r>
              <a:rPr lang="it-IT" dirty="0" err="1">
                <a:solidFill>
                  <a:schemeClr val="accent1"/>
                </a:solidFill>
              </a:rPr>
              <a:t>evaluation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961DA7-4B69-B4A9-35BA-B0E3AAAC6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Ethics for </a:t>
            </a:r>
            <a:r>
              <a:rPr lang="it-IT" dirty="0" err="1">
                <a:solidFill>
                  <a:srgbClr val="FF0000"/>
                </a:solidFill>
              </a:rPr>
              <a:t>evaluator</a:t>
            </a:r>
            <a:r>
              <a:rPr lang="it-IT" dirty="0"/>
              <a:t>:  </a:t>
            </a:r>
            <a:r>
              <a:rPr lang="it-IT" dirty="0" err="1"/>
              <a:t>ethical</a:t>
            </a:r>
            <a:r>
              <a:rPr lang="it-IT" dirty="0"/>
              <a:t> </a:t>
            </a:r>
            <a:r>
              <a:rPr lang="it-IT" dirty="0" err="1"/>
              <a:t>values</a:t>
            </a:r>
            <a:r>
              <a:rPr lang="it-IT" dirty="0"/>
              <a:t> </a:t>
            </a:r>
            <a:r>
              <a:rPr lang="it-IT" dirty="0" err="1"/>
              <a:t>concerning</a:t>
            </a:r>
            <a:r>
              <a:rPr lang="it-IT" dirty="0"/>
              <a:t> the </a:t>
            </a:r>
            <a:r>
              <a:rPr lang="it-IT" dirty="0" err="1"/>
              <a:t>professional</a:t>
            </a:r>
            <a:r>
              <a:rPr lang="it-IT" dirty="0"/>
              <a:t> </a:t>
            </a:r>
            <a:r>
              <a:rPr lang="it-IT" dirty="0" err="1"/>
              <a:t>conduct</a:t>
            </a:r>
            <a:r>
              <a:rPr lang="it-IT" dirty="0"/>
              <a:t> of the </a:t>
            </a:r>
            <a:r>
              <a:rPr lang="it-IT" dirty="0" err="1"/>
              <a:t>evaluator</a:t>
            </a:r>
            <a:r>
              <a:rPr lang="it-IT" dirty="0"/>
              <a:t>  </a:t>
            </a:r>
          </a:p>
          <a:p>
            <a:pPr lvl="1"/>
            <a:r>
              <a:rPr lang="it-IT" dirty="0"/>
              <a:t>W</a:t>
            </a:r>
            <a:r>
              <a:rPr lang="en-US" dirty="0"/>
              <a:t>hat it means to be a democratic professional who is concerned with the public good</a:t>
            </a:r>
          </a:p>
          <a:p>
            <a:endParaRPr lang="en-US" dirty="0"/>
          </a:p>
          <a:p>
            <a:r>
              <a:rPr lang="en-US" dirty="0"/>
              <a:t>Ethics for </a:t>
            </a:r>
            <a:r>
              <a:rPr lang="en-US" dirty="0">
                <a:solidFill>
                  <a:srgbClr val="FF0000"/>
                </a:solidFill>
              </a:rPr>
              <a:t>evaluations</a:t>
            </a:r>
            <a:r>
              <a:rPr lang="en-US" dirty="0"/>
              <a:t>:   ethical values relevant for determining the acceptability and optimality of objectives and strategies</a:t>
            </a:r>
          </a:p>
          <a:p>
            <a:pPr lvl="1"/>
            <a:r>
              <a:rPr lang="en-US" dirty="0"/>
              <a:t>What it means to act when alternatives are open to the  various stakeholders (decision-makers, commissioners of evaluation, implementers, local agents)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033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14F17C-2E07-6715-E3A0-79DA4A17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>
            <a:normAutofit/>
          </a:bodyPr>
          <a:lstStyle/>
          <a:p>
            <a:pPr algn="ctr"/>
            <a:r>
              <a:rPr lang="it-IT" sz="3600" dirty="0" err="1">
                <a:solidFill>
                  <a:schemeClr val="accent1"/>
                </a:solidFill>
              </a:rPr>
              <a:t>Areas</a:t>
            </a:r>
            <a:r>
              <a:rPr lang="it-IT" sz="3600" dirty="0">
                <a:solidFill>
                  <a:schemeClr val="accent1"/>
                </a:solidFill>
              </a:rPr>
              <a:t> of ethics in </a:t>
            </a:r>
            <a:r>
              <a:rPr lang="it-IT" sz="3600" dirty="0" err="1">
                <a:solidFill>
                  <a:schemeClr val="accent1"/>
                </a:solidFill>
              </a:rPr>
              <a:t>evaluation</a:t>
            </a:r>
            <a:endParaRPr lang="it-IT" sz="36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B558F93-86E9-F4E9-1DC4-E7E6F0249E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68558" y="1696279"/>
          <a:ext cx="8229601" cy="479659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31864">
                  <a:extLst>
                    <a:ext uri="{9D8B030D-6E8A-4147-A177-3AD203B41FA5}">
                      <a16:colId xmlns:a16="http://schemas.microsoft.com/office/drawing/2014/main" val="3088945206"/>
                    </a:ext>
                  </a:extLst>
                </a:gridCol>
                <a:gridCol w="2055877">
                  <a:extLst>
                    <a:ext uri="{9D8B030D-6E8A-4147-A177-3AD203B41FA5}">
                      <a16:colId xmlns:a16="http://schemas.microsoft.com/office/drawing/2014/main" val="462042858"/>
                    </a:ext>
                  </a:extLst>
                </a:gridCol>
                <a:gridCol w="2114009">
                  <a:extLst>
                    <a:ext uri="{9D8B030D-6E8A-4147-A177-3AD203B41FA5}">
                      <a16:colId xmlns:a16="http://schemas.microsoft.com/office/drawing/2014/main" val="1945407526"/>
                    </a:ext>
                  </a:extLst>
                </a:gridCol>
                <a:gridCol w="2127851">
                  <a:extLst>
                    <a:ext uri="{9D8B030D-6E8A-4147-A177-3AD203B41FA5}">
                      <a16:colId xmlns:a16="http://schemas.microsoft.com/office/drawing/2014/main" val="1833366405"/>
                    </a:ext>
                  </a:extLst>
                </a:gridCol>
              </a:tblGrid>
              <a:tr h="1118094"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</a:endParaRPr>
                    </a:p>
                    <a:p>
                      <a:pPr indent="18034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Tackling bad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</a:endParaRPr>
                    </a:p>
                    <a:p>
                      <a:pPr indent="18034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Doing no harm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</a:endParaRPr>
                    </a:p>
                    <a:p>
                      <a:pPr indent="18034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Doing good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954566"/>
                  </a:ext>
                </a:extLst>
              </a:tr>
              <a:tr h="1960437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</a:endParaRPr>
                    </a:p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Ethics for evaluator</a:t>
                      </a:r>
                      <a:endParaRPr lang="it-IT" sz="2000" dirty="0">
                        <a:effectLst/>
                      </a:endParaRPr>
                    </a:p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Potential action: personal integrity in situations where the evaluation would be influenced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Potential action: identifying "unintended impact" and including this in the evaluation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Potential action: ensuring stakeholders are treated with respect and dignity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163965"/>
                  </a:ext>
                </a:extLst>
              </a:tr>
              <a:tr h="1718065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</a:endParaRPr>
                    </a:p>
                    <a:p>
                      <a:pPr indent="1803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t-IT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Ethics for evaluations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Potential action: considering "planned suffering" affecting the evaluand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Potential action: considering "collateral damage", social &amp; environmental safeguards, etc.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Potential action: empowering the voice of stakeholders, acknowledging their social innovations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5730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AE0D189C-0374-F6BD-B525-E1E57213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solidFill>
                  <a:schemeClr val="accent1"/>
                </a:solidFill>
              </a:rPr>
              <a:t>Doing</a:t>
            </a:r>
            <a:r>
              <a:rPr lang="it-IT" dirty="0">
                <a:solidFill>
                  <a:schemeClr val="accent1"/>
                </a:solidFill>
              </a:rPr>
              <a:t> no </a:t>
            </a:r>
            <a:r>
              <a:rPr lang="it-IT" dirty="0" err="1">
                <a:solidFill>
                  <a:schemeClr val="accent1"/>
                </a:solidFill>
              </a:rPr>
              <a:t>harm</a:t>
            </a: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0400CE6-BC76-9A94-9FCF-D11F65224568}"/>
              </a:ext>
            </a:extLst>
          </p:cNvPr>
          <p:cNvSpPr txBox="1"/>
          <p:nvPr/>
        </p:nvSpPr>
        <p:spPr>
          <a:xfrm>
            <a:off x="2948233" y="2277194"/>
            <a:ext cx="616041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 err="1"/>
              <a:t>Evaluator</a:t>
            </a:r>
            <a:r>
              <a:rPr lang="it-IT" sz="2600" dirty="0"/>
              <a:t>: </a:t>
            </a:r>
            <a:r>
              <a:rPr lang="en-US" sz="2600" dirty="0"/>
              <a:t> identifying “unintended impact" on </a:t>
            </a:r>
            <a:r>
              <a:rPr lang="en-US" sz="2600" dirty="0" err="1"/>
              <a:t>evaluee</a:t>
            </a:r>
            <a:endParaRPr lang="en-US" sz="2600" dirty="0"/>
          </a:p>
          <a:p>
            <a:pPr lvl="1"/>
            <a:r>
              <a:rPr lang="en-US" sz="2600" dirty="0"/>
              <a:t>privacy,  tactfulness in asking questions, no exposure of wrongdoing</a:t>
            </a:r>
          </a:p>
          <a:p>
            <a:pPr lvl="1"/>
            <a:r>
              <a:rPr lang="en-US" sz="2600" dirty="0"/>
              <a:t>Avoid conflict of interest</a:t>
            </a:r>
          </a:p>
          <a:p>
            <a:endParaRPr lang="en-US" sz="2600" dirty="0"/>
          </a:p>
          <a:p>
            <a:r>
              <a:rPr lang="it-IT" sz="2600" dirty="0"/>
              <a:t>Evaluation: </a:t>
            </a:r>
            <a:r>
              <a:rPr lang="it-IT" sz="2600" dirty="0" err="1"/>
              <a:t>considering</a:t>
            </a:r>
            <a:r>
              <a:rPr lang="it-IT" sz="2600" dirty="0"/>
              <a:t> «</a:t>
            </a:r>
            <a:r>
              <a:rPr lang="it-IT" sz="2600" dirty="0" err="1"/>
              <a:t>collateral</a:t>
            </a:r>
            <a:r>
              <a:rPr lang="it-IT" sz="2600" dirty="0"/>
              <a:t> </a:t>
            </a:r>
            <a:r>
              <a:rPr lang="it-IT" sz="2600" dirty="0" err="1"/>
              <a:t>damage</a:t>
            </a:r>
            <a:r>
              <a:rPr lang="it-IT" sz="2600" dirty="0"/>
              <a:t>»</a:t>
            </a:r>
          </a:p>
          <a:p>
            <a:pPr lvl="1"/>
            <a:r>
              <a:rPr lang="it-IT" sz="2600" dirty="0"/>
              <a:t>social &amp; </a:t>
            </a:r>
            <a:r>
              <a:rPr lang="it-IT" sz="2600" dirty="0" err="1"/>
              <a:t>environmental</a:t>
            </a:r>
            <a:r>
              <a:rPr lang="it-IT" sz="2600" dirty="0"/>
              <a:t> </a:t>
            </a:r>
            <a:r>
              <a:rPr lang="it-IT" sz="2600" dirty="0" err="1"/>
              <a:t>safeguards</a:t>
            </a:r>
            <a:endParaRPr lang="it-IT" sz="2600" dirty="0"/>
          </a:p>
          <a:p>
            <a:r>
              <a:rPr lang="it-IT" sz="2400" i="1" dirty="0"/>
              <a:t> </a:t>
            </a:r>
          </a:p>
          <a:p>
            <a:r>
              <a:rPr lang="it-IT" sz="2400" i="1" dirty="0"/>
              <a:t>&gt;&gt; </a:t>
            </a:r>
            <a:r>
              <a:rPr lang="it-IT" sz="2400" i="1" dirty="0" err="1"/>
              <a:t>Considering</a:t>
            </a:r>
            <a:r>
              <a:rPr lang="it-IT" sz="2400" i="1" dirty="0"/>
              <a:t>  </a:t>
            </a:r>
            <a:r>
              <a:rPr lang="it-IT" sz="2400" b="1" i="1" dirty="0"/>
              <a:t>risks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8089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1B5DDE9-63C6-245A-721E-83E4DFA54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err="1">
                <a:solidFill>
                  <a:schemeClr val="accent1"/>
                </a:solidFill>
              </a:rPr>
              <a:t>Preventing</a:t>
            </a:r>
            <a:r>
              <a:rPr lang="it-IT" sz="4000" dirty="0">
                <a:solidFill>
                  <a:schemeClr val="accent1"/>
                </a:solidFill>
              </a:rPr>
              <a:t> </a:t>
            </a:r>
            <a:r>
              <a:rPr lang="it-IT" sz="4000" dirty="0" err="1">
                <a:solidFill>
                  <a:schemeClr val="accent1"/>
                </a:solidFill>
              </a:rPr>
              <a:t>bad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AA7BB8B-BC2A-A93E-134F-FD7731599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Evaluator: personal integrity in situations where the evaluation would be influenced  by vested interests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Evaluation: Considering “planned suffering” affecting the evaluand</a:t>
            </a:r>
          </a:p>
          <a:p>
            <a:pPr lvl="1"/>
            <a:r>
              <a:rPr lang="en-US" dirty="0"/>
              <a:t>identify and correct negative situations. Example: dams and  resettlement: “improve or at least restore” livelihoods and living standards, in real terms, to pre-displacement levels (…):  no development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&gt;&gt;  </a:t>
            </a:r>
            <a:r>
              <a:rPr lang="en-US" b="1" i="1" dirty="0"/>
              <a:t>Adverse un-intended consequences</a:t>
            </a:r>
          </a:p>
          <a:p>
            <a:endParaRPr lang="en-US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46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1939C6-4E2B-B7E7-2EE2-C1619F12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err="1">
                <a:solidFill>
                  <a:schemeClr val="accent1"/>
                </a:solidFill>
              </a:rPr>
              <a:t>Doing</a:t>
            </a:r>
            <a:r>
              <a:rPr lang="it-IT" sz="4000" dirty="0">
                <a:solidFill>
                  <a:schemeClr val="accent1"/>
                </a:solidFill>
              </a:rPr>
              <a:t> good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9CA1BD-5495-B421-B7E6-9D83D6261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Evaluator:  treat stakeholders with respect and dignity</a:t>
            </a:r>
          </a:p>
          <a:p>
            <a:endParaRPr lang="en-US" dirty="0"/>
          </a:p>
          <a:p>
            <a:r>
              <a:rPr lang="en-US" dirty="0"/>
              <a:t>Evaluation: How  the evaluation can benefit  society and the target population</a:t>
            </a:r>
          </a:p>
          <a:p>
            <a:pPr lvl="1"/>
            <a:r>
              <a:rPr lang="en-US" dirty="0"/>
              <a:t>discovering and supporting  positive and innovative solutions to serious problems</a:t>
            </a:r>
          </a:p>
          <a:p>
            <a:pPr lvl="1"/>
            <a:r>
              <a:rPr lang="en-US" dirty="0"/>
              <a:t>empowering the voice of stakeholders</a:t>
            </a:r>
          </a:p>
          <a:p>
            <a:pPr lvl="1"/>
            <a:r>
              <a:rPr lang="en-US" dirty="0"/>
              <a:t> acknowledging their social innovations: :  sustain creativity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i="1" dirty="0"/>
              <a:t>&gt;&gt;  </a:t>
            </a:r>
            <a:r>
              <a:rPr lang="en-US" b="1" i="1" dirty="0"/>
              <a:t>Positive un-intended consequences  </a:t>
            </a:r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42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5e6f84-5843-49cc-89a8-d7ee1a915182" xsi:nil="true"/>
    <lcf76f155ced4ddcb4097134ff3c332f xmlns="cd5ca57e-aeff-4ea7-957c-ee39e8386d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320B34-3B3D-467F-B50E-DA7CAE26A8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FF6EAF-6431-435C-8FAA-637E8E7CCAD7}"/>
</file>

<file path=customXml/itemProps3.xml><?xml version="1.0" encoding="utf-8"?>
<ds:datastoreItem xmlns:ds="http://schemas.openxmlformats.org/officeDocument/2006/customXml" ds:itemID="{880BB25D-2FF7-4279-A760-140AD81464F0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9d5e6f84-5843-49cc-89a8-d7ee1a915182"/>
    <ds:schemaRef ds:uri="d75abbe9-4b63-46ba-acaa-ae82d37ec5f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474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Tw Cen MT</vt:lpstr>
      <vt:lpstr>Office Theme</vt:lpstr>
      <vt:lpstr> Ethics for evaluation in  sustainable development</vt:lpstr>
      <vt:lpstr>PowerPoint Presentation</vt:lpstr>
      <vt:lpstr>A traditional view of ethical guidelines</vt:lpstr>
      <vt:lpstr>New guidelines, old and new practice</vt:lpstr>
      <vt:lpstr>A large area of evaluation</vt:lpstr>
      <vt:lpstr>Areas of ethics in evaluation</vt:lpstr>
      <vt:lpstr>Doing no harm</vt:lpstr>
      <vt:lpstr>Preventing bad</vt:lpstr>
      <vt:lpstr>Doing good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Cheng</dc:creator>
  <cp:lastModifiedBy>Portable User</cp:lastModifiedBy>
  <cp:revision>15</cp:revision>
  <cp:lastPrinted>2022-10-21T10:54:53Z</cp:lastPrinted>
  <dcterms:created xsi:type="dcterms:W3CDTF">2022-05-05T16:01:45Z</dcterms:created>
  <dcterms:modified xsi:type="dcterms:W3CDTF">2022-10-27T12:34:26Z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0x010100DC1DA4F4A995BF479E9488C37B756B51</vt:lpwstr>
  </property>
  <property fmtid="{D5CDD505-2E9C-101B-9397-08002B2CF9AE}" pid="3" name="MediaServiceImageTags">
    <vt:lpwstr/>
  </property>
</Properties>
</file>