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5" r:id="rId5"/>
    <p:sldId id="277" r:id="rId6"/>
    <p:sldId id="282" r:id="rId7"/>
    <p:sldId id="284" r:id="rId8"/>
    <p:sldId id="278" r:id="rId9"/>
    <p:sldId id="276" r:id="rId10"/>
    <p:sldId id="274" r:id="rId11"/>
    <p:sldId id="266" r:id="rId12"/>
    <p:sldId id="279" r:id="rId13"/>
    <p:sldId id="261" r:id="rId14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FB33C5-8364-E6E9-AD8F-D2CE3698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9F1E28-D91F-6FDF-5035-53B274B1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56F312-6AA9-7DC3-8EA5-C18E3D3C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E8C9-015E-4800-8B9E-410BF25BA7D5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B55816-5DBA-0F2F-FB9C-8B6DBC12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9E1641-7876-CD53-0998-D3C1DD41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66EC1-3E88-4963-85D4-85BB366A61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271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7480B6-56FD-9209-AF96-7CA62DEF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5D9-76AF-4B5B-942A-3F891C29CF9B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297197-399D-251D-CD5B-3CB30D46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811F77-959E-0CD6-3C9A-9815D2F4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B868-2BB8-4216-B4C5-8D46D68DC4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01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  <p:sldLayoutId id="2147483668" r:id="rId15"/>
    <p:sldLayoutId id="214748366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A1A6E-E151-777B-1AC8-ABEB8B2C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844167"/>
          </a:xfrm>
        </p:spPr>
        <p:txBody>
          <a:bodyPr/>
          <a:lstStyle/>
          <a:p>
            <a:r>
              <a:rPr lang="it-IT" dirty="0"/>
              <a:t>	Ethics for </a:t>
            </a:r>
            <a:r>
              <a:rPr lang="it-IT" dirty="0" err="1"/>
              <a:t>evaluation</a:t>
            </a:r>
            <a:r>
              <a:rPr lang="it-IT" dirty="0"/>
              <a:t> in 	</a:t>
            </a:r>
            <a:r>
              <a:rPr lang="it-IT" dirty="0" err="1"/>
              <a:t>sustainable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C4B97-9C15-956E-277C-217BFD7F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45485"/>
            <a:ext cx="10515600" cy="1844166"/>
          </a:xfrm>
        </p:spPr>
        <p:txBody>
          <a:bodyPr>
            <a:normAutofit lnSpcReduction="10000"/>
          </a:bodyPr>
          <a:lstStyle/>
          <a:p>
            <a:pPr lvl="8"/>
            <a:endParaRPr lang="it-IT" sz="2400" dirty="0"/>
          </a:p>
          <a:p>
            <a:pPr lvl="1" algn="ctr"/>
            <a:r>
              <a:rPr lang="it-IT" sz="3000" dirty="0">
                <a:solidFill>
                  <a:schemeClr val="tx1"/>
                </a:solidFill>
              </a:rPr>
              <a:t>Nicoletta Stame</a:t>
            </a:r>
          </a:p>
          <a:p>
            <a:pPr lvl="1" algn="ctr"/>
            <a:r>
              <a:rPr lang="it-IT" sz="3000" dirty="0">
                <a:solidFill>
                  <a:schemeClr val="tx1"/>
                </a:solidFill>
              </a:rPr>
              <a:t>NEC 2022</a:t>
            </a:r>
          </a:p>
          <a:p>
            <a:pPr lvl="1" algn="ctr"/>
            <a:r>
              <a:rPr lang="it-IT" sz="3000" dirty="0" smtClean="0">
                <a:solidFill>
                  <a:schemeClr val="tx1"/>
                </a:solidFill>
              </a:rPr>
              <a:t>D4: </a:t>
            </a:r>
            <a:r>
              <a:rPr lang="it-IT" sz="3000" dirty="0">
                <a:solidFill>
                  <a:schemeClr val="tx1"/>
                </a:solidFill>
              </a:rPr>
              <a:t>Ethics and </a:t>
            </a:r>
            <a:r>
              <a:rPr lang="it-IT" sz="3000" dirty="0" err="1">
                <a:solidFill>
                  <a:schemeClr val="tx1"/>
                </a:solidFill>
              </a:rPr>
              <a:t>evaluation</a:t>
            </a:r>
            <a:r>
              <a:rPr lang="it-IT" sz="3000" dirty="0">
                <a:solidFill>
                  <a:schemeClr val="tx1"/>
                </a:solidFill>
              </a:rPr>
              <a:t>: from </a:t>
            </a:r>
            <a:r>
              <a:rPr lang="it-IT" sz="3000" dirty="0" err="1">
                <a:solidFill>
                  <a:schemeClr val="tx1"/>
                </a:solidFill>
              </a:rPr>
              <a:t>guidance</a:t>
            </a:r>
            <a:r>
              <a:rPr lang="it-IT" sz="3000" dirty="0">
                <a:solidFill>
                  <a:schemeClr val="tx1"/>
                </a:solidFill>
              </a:rPr>
              <a:t> to practice</a:t>
            </a:r>
          </a:p>
        </p:txBody>
      </p:sp>
    </p:spTree>
    <p:extLst>
      <p:ext uri="{BB962C8B-B14F-4D97-AF65-F5344CB8AC3E}">
        <p14:creationId xmlns:p14="http://schemas.microsoft.com/office/powerpoint/2010/main" val="19681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866775"/>
            <a:ext cx="333375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7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CF05F-2BB8-2D3A-8E48-F3AEFA91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traditional</a:t>
            </a:r>
            <a:r>
              <a:rPr lang="it-IT" dirty="0"/>
              <a:t> </a:t>
            </a:r>
            <a:r>
              <a:rPr lang="it-IT" dirty="0" err="1"/>
              <a:t>view</a:t>
            </a:r>
            <a:r>
              <a:rPr lang="it-IT" dirty="0"/>
              <a:t> of </a:t>
            </a:r>
            <a:r>
              <a:rPr lang="it-IT" dirty="0" err="1"/>
              <a:t>ethical</a:t>
            </a:r>
            <a:r>
              <a:rPr lang="it-IT" dirty="0"/>
              <a:t> guidelines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C48DD-A581-225E-13A0-2405F1E5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36"/>
            <a:ext cx="10515600" cy="47030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1200"/>
              </a:lnSpc>
              <a:spcAft>
                <a:spcPts val="1000"/>
              </a:spcAft>
            </a:pP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9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Ethics as a norm of right behavior</a:t>
            </a:r>
          </a:p>
          <a:p>
            <a:pPr marL="0" indent="0">
              <a:lnSpc>
                <a:spcPts val="1200"/>
              </a:lnSpc>
              <a:spcAft>
                <a:spcPts val="1000"/>
              </a:spcAft>
              <a:buNone/>
            </a:pPr>
            <a:endParaRPr lang="it-IT" sz="9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</a:pP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The program</a:t>
            </a:r>
          </a:p>
          <a:p>
            <a:pPr marL="457200" lvl="1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9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Linearity, regularity, time bound</a:t>
            </a:r>
          </a:p>
          <a:p>
            <a:pPr marL="457200" lvl="1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Isolated</a:t>
            </a:r>
          </a:p>
          <a:p>
            <a:pPr marL="457200" lvl="1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Change as expected</a:t>
            </a:r>
            <a:endParaRPr lang="it-IT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</a:pP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evaluator</a:t>
            </a:r>
          </a:p>
          <a:p>
            <a:pPr marL="457200" lvl="1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9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</a:t>
            </a:r>
          </a:p>
          <a:p>
            <a:pPr marL="457200" lvl="1" indent="0">
              <a:lnSpc>
                <a:spcPts val="1200"/>
              </a:lnSpc>
              <a:spcAft>
                <a:spcPts val="10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Value-neutral</a:t>
            </a:r>
          </a:p>
          <a:p>
            <a:pPr>
              <a:lnSpc>
                <a:spcPts val="1200"/>
              </a:lnSpc>
              <a:spcAft>
                <a:spcPts val="1000"/>
              </a:spcAft>
            </a:pPr>
            <a:r>
              <a:rPr lang="en-US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Ethics principle</a:t>
            </a:r>
          </a:p>
          <a:p>
            <a:pPr lvl="1">
              <a:lnSpc>
                <a:spcPts val="1200"/>
              </a:lnSpc>
              <a:spcAft>
                <a:spcPts val="1000"/>
              </a:spcAft>
            </a:pPr>
            <a:r>
              <a:rPr lang="en-US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 no </a:t>
            </a:r>
            <a:r>
              <a:rPr lang="en-US" sz="8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harm, avoiding conflict of interest</a:t>
            </a:r>
            <a:endParaRPr lang="it-IT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1200"/>
              </a:lnSpc>
              <a:spcAft>
                <a:spcPts val="1000"/>
              </a:spcAft>
            </a:pPr>
            <a:endParaRPr lang="en-US" sz="9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</a:pP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</a:pP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spcAft>
                <a:spcPts val="1000"/>
              </a:spcAft>
              <a:buNone/>
            </a:pP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200"/>
              </a:lnSpc>
              <a:spcAft>
                <a:spcPts val="10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7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DEC98E-0795-7B4C-C212-0AE7D651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74"/>
            <a:ext cx="9798114" cy="1086538"/>
          </a:xfrm>
        </p:spPr>
        <p:txBody>
          <a:bodyPr>
            <a:normAutofit/>
          </a:bodyPr>
          <a:lstStyle/>
          <a:p>
            <a:r>
              <a:rPr lang="it-IT" dirty="0"/>
              <a:t>New guidelines, </a:t>
            </a:r>
            <a:r>
              <a:rPr lang="it-IT" dirty="0" err="1"/>
              <a:t>old</a:t>
            </a:r>
            <a:r>
              <a:rPr lang="it-IT" dirty="0"/>
              <a:t> and new practice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5A0AD9-F61A-D85B-FB6E-1FDBFE550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033"/>
            <a:ext cx="10515600" cy="4828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err="1">
                <a:solidFill>
                  <a:srgbClr val="FF0000"/>
                </a:solidFill>
              </a:rPr>
              <a:t>Guidance</a:t>
            </a:r>
            <a:r>
              <a:rPr lang="it-IT" sz="2200" dirty="0">
                <a:solidFill>
                  <a:srgbClr val="FF0000"/>
                </a:solidFill>
              </a:rPr>
              <a:t>: Ethics </a:t>
            </a:r>
            <a:r>
              <a:rPr lang="it-IT" sz="2200" dirty="0" err="1">
                <a:solidFill>
                  <a:srgbClr val="FF0000"/>
                </a:solidFill>
              </a:rPr>
              <a:t>as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helping</a:t>
            </a:r>
            <a:r>
              <a:rPr lang="it-IT" sz="2200" dirty="0">
                <a:solidFill>
                  <a:srgbClr val="FF0000"/>
                </a:solidFill>
              </a:rPr>
              <a:t> make good </a:t>
            </a:r>
            <a:r>
              <a:rPr lang="it-IT" sz="2200" dirty="0" err="1">
                <a:solidFill>
                  <a:srgbClr val="FF0000"/>
                </a:solidFill>
              </a:rPr>
              <a:t>decisions</a:t>
            </a:r>
            <a:r>
              <a:rPr lang="it-IT" sz="2200" dirty="0">
                <a:solidFill>
                  <a:srgbClr val="FF0000"/>
                </a:solidFill>
              </a:rPr>
              <a:t> in an </a:t>
            </a:r>
            <a:r>
              <a:rPr lang="it-IT" sz="2200" dirty="0" err="1">
                <a:solidFill>
                  <a:srgbClr val="FF0000"/>
                </a:solidFill>
              </a:rPr>
              <a:t>uncertain</a:t>
            </a:r>
            <a:r>
              <a:rPr lang="it-IT" sz="2200" dirty="0">
                <a:solidFill>
                  <a:srgbClr val="FF0000"/>
                </a:solidFill>
              </a:rPr>
              <a:t> world 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The </a:t>
            </a:r>
            <a:r>
              <a:rPr lang="it-IT" sz="2200" dirty="0" err="1"/>
              <a:t>program</a:t>
            </a:r>
            <a:endParaRPr lang="it-IT" sz="2200" dirty="0"/>
          </a:p>
          <a:p>
            <a:pPr lvl="1"/>
            <a:r>
              <a:rPr lang="it-IT" sz="1800" dirty="0" err="1"/>
              <a:t>Complexity</a:t>
            </a:r>
            <a:r>
              <a:rPr lang="it-IT" sz="1800" dirty="0"/>
              <a:t>, </a:t>
            </a:r>
            <a:r>
              <a:rPr lang="it-IT" sz="1800" dirty="0" err="1"/>
              <a:t>uniqueness</a:t>
            </a:r>
            <a:r>
              <a:rPr lang="it-IT" sz="1800" dirty="0"/>
              <a:t>, </a:t>
            </a:r>
            <a:r>
              <a:rPr lang="it-IT" sz="1800" dirty="0" err="1"/>
              <a:t>conflict</a:t>
            </a:r>
            <a:r>
              <a:rPr lang="it-IT" sz="1800" dirty="0"/>
              <a:t> of </a:t>
            </a:r>
            <a:r>
              <a:rPr lang="it-IT" sz="1800" dirty="0" err="1"/>
              <a:t>values</a:t>
            </a:r>
            <a:endParaRPr lang="it-IT" sz="1800" dirty="0"/>
          </a:p>
          <a:p>
            <a:pPr lvl="1"/>
            <a:r>
              <a:rPr lang="it-IT" sz="1800" dirty="0"/>
              <a:t>Long </a:t>
            </a:r>
            <a:r>
              <a:rPr lang="it-IT" sz="1800" dirty="0" err="1"/>
              <a:t>term</a:t>
            </a:r>
            <a:r>
              <a:rPr lang="it-IT" sz="1800" dirty="0"/>
              <a:t>, </a:t>
            </a:r>
            <a:r>
              <a:rPr lang="it-IT" sz="1800" dirty="0" err="1"/>
              <a:t>sustainability</a:t>
            </a:r>
            <a:endParaRPr lang="it-IT" sz="1800" dirty="0"/>
          </a:p>
          <a:p>
            <a:pPr lvl="1"/>
            <a:r>
              <a:rPr lang="it-IT" sz="1800" dirty="0" err="1"/>
              <a:t>Change</a:t>
            </a:r>
            <a:r>
              <a:rPr lang="it-IT" sz="1800" dirty="0"/>
              <a:t> </a:t>
            </a:r>
            <a:r>
              <a:rPr lang="it-IT" sz="1800" dirty="0" err="1"/>
              <a:t>also</a:t>
            </a:r>
            <a:r>
              <a:rPr lang="it-IT" sz="1800" dirty="0"/>
              <a:t> </a:t>
            </a:r>
            <a:r>
              <a:rPr lang="it-IT" sz="1800" dirty="0" err="1"/>
              <a:t>happens</a:t>
            </a:r>
            <a:r>
              <a:rPr lang="it-IT" sz="1800" dirty="0"/>
              <a:t> in un-</a:t>
            </a:r>
            <a:r>
              <a:rPr lang="it-IT" sz="1800" dirty="0" err="1"/>
              <a:t>expected</a:t>
            </a:r>
            <a:r>
              <a:rPr lang="it-IT" sz="1800" dirty="0"/>
              <a:t> ways</a:t>
            </a:r>
          </a:p>
          <a:p>
            <a:r>
              <a:rPr lang="it-IT" sz="2200" dirty="0"/>
              <a:t>The </a:t>
            </a:r>
            <a:r>
              <a:rPr lang="it-IT" sz="2200" dirty="0" err="1"/>
              <a:t>evaluator</a:t>
            </a:r>
            <a:endParaRPr lang="it-IT" sz="2200" dirty="0"/>
          </a:p>
          <a:p>
            <a:pPr lvl="1"/>
            <a:r>
              <a:rPr lang="it-IT" sz="1800" dirty="0" err="1"/>
              <a:t>Reflective</a:t>
            </a:r>
            <a:r>
              <a:rPr lang="it-IT" sz="1800" dirty="0"/>
              <a:t> </a:t>
            </a:r>
            <a:r>
              <a:rPr lang="it-IT" sz="1800" dirty="0" err="1"/>
              <a:t>practitioner</a:t>
            </a:r>
            <a:endParaRPr lang="it-IT" sz="1800" dirty="0"/>
          </a:p>
          <a:p>
            <a:pPr lvl="1"/>
            <a:r>
              <a:rPr lang="it-IT" sz="1800" dirty="0"/>
              <a:t>Value </a:t>
            </a:r>
            <a:r>
              <a:rPr lang="it-IT" sz="1800" dirty="0" err="1"/>
              <a:t>critical</a:t>
            </a:r>
            <a:endParaRPr lang="it-IT" sz="1800" dirty="0"/>
          </a:p>
          <a:p>
            <a:r>
              <a:rPr lang="it-IT" sz="2200" dirty="0"/>
              <a:t>Ethics  </a:t>
            </a:r>
            <a:r>
              <a:rPr lang="it-IT" sz="2200"/>
              <a:t>principles</a:t>
            </a:r>
            <a:endParaRPr lang="it-IT" sz="2200" dirty="0"/>
          </a:p>
          <a:p>
            <a:pPr lvl="1"/>
            <a:r>
              <a:rPr lang="it-IT" sz="1800" dirty="0"/>
              <a:t>New items: </a:t>
            </a:r>
            <a:r>
              <a:rPr lang="it-IT" sz="1800" dirty="0" err="1"/>
              <a:t>wrongdoing</a:t>
            </a:r>
            <a:r>
              <a:rPr lang="it-IT" sz="1800" dirty="0"/>
              <a:t>, </a:t>
            </a:r>
            <a:r>
              <a:rPr lang="it-IT" sz="1800" dirty="0" err="1"/>
              <a:t>interests</a:t>
            </a:r>
            <a:r>
              <a:rPr lang="it-IT" sz="1800" dirty="0"/>
              <a:t> and </a:t>
            </a:r>
            <a:r>
              <a:rPr lang="it-IT" sz="1800" dirty="0" err="1"/>
              <a:t>values</a:t>
            </a:r>
            <a:r>
              <a:rPr lang="it-IT" sz="1800" dirty="0"/>
              <a:t>, </a:t>
            </a:r>
            <a:r>
              <a:rPr lang="it-IT" sz="1800" dirty="0" err="1"/>
              <a:t>context</a:t>
            </a:r>
            <a:r>
              <a:rPr lang="it-IT" sz="1800" dirty="0"/>
              <a:t>, culture</a:t>
            </a:r>
          </a:p>
          <a:p>
            <a:pPr lvl="1"/>
            <a:r>
              <a:rPr lang="it-IT" sz="1800" dirty="0" err="1">
                <a:solidFill>
                  <a:srgbClr val="FF0000"/>
                </a:solidFill>
              </a:rPr>
              <a:t>Doing</a:t>
            </a:r>
            <a:r>
              <a:rPr lang="it-IT" sz="1800" dirty="0">
                <a:solidFill>
                  <a:srgbClr val="FF0000"/>
                </a:solidFill>
              </a:rPr>
              <a:t> no </a:t>
            </a:r>
            <a:r>
              <a:rPr lang="it-IT" sz="1800" dirty="0" err="1">
                <a:solidFill>
                  <a:srgbClr val="FF0000"/>
                </a:solidFill>
              </a:rPr>
              <a:t>harm</a:t>
            </a:r>
            <a:r>
              <a:rPr lang="it-IT" sz="1800" dirty="0">
                <a:solidFill>
                  <a:srgbClr val="FF0000"/>
                </a:solidFill>
              </a:rPr>
              <a:t>, </a:t>
            </a:r>
            <a:r>
              <a:rPr lang="it-IT" sz="1800" dirty="0" err="1">
                <a:solidFill>
                  <a:srgbClr val="FF0000"/>
                </a:solidFill>
              </a:rPr>
              <a:t>preventing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bad</a:t>
            </a:r>
            <a:r>
              <a:rPr lang="it-IT" sz="1800" dirty="0">
                <a:solidFill>
                  <a:srgbClr val="FF0000"/>
                </a:solidFill>
              </a:rPr>
              <a:t>, </a:t>
            </a:r>
            <a:r>
              <a:rPr lang="it-IT" sz="1800" dirty="0" err="1">
                <a:solidFill>
                  <a:srgbClr val="FF0000"/>
                </a:solidFill>
              </a:rPr>
              <a:t>doing</a:t>
            </a:r>
            <a:r>
              <a:rPr lang="it-IT" sz="1800" dirty="0">
                <a:solidFill>
                  <a:srgbClr val="FF0000"/>
                </a:solidFill>
              </a:rPr>
              <a:t> good</a:t>
            </a:r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2172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4F315C-B0BF-6488-2A46-F6AB1E03F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A large area of </a:t>
            </a:r>
            <a:r>
              <a:rPr lang="it-IT" dirty="0" err="1">
                <a:solidFill>
                  <a:schemeClr val="accent1"/>
                </a:solidFill>
              </a:rPr>
              <a:t>evaluation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961DA7-4B69-B4A9-35BA-B0E3AAAC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Ethics for </a:t>
            </a:r>
            <a:r>
              <a:rPr lang="it-IT" dirty="0" err="1">
                <a:solidFill>
                  <a:srgbClr val="FF0000"/>
                </a:solidFill>
              </a:rPr>
              <a:t>evaluator</a:t>
            </a:r>
            <a:r>
              <a:rPr lang="it-IT" dirty="0"/>
              <a:t>:  </a:t>
            </a:r>
            <a:r>
              <a:rPr lang="it-IT" dirty="0" err="1"/>
              <a:t>ethical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</a:t>
            </a:r>
            <a:r>
              <a:rPr lang="it-IT" dirty="0" err="1"/>
              <a:t>concerning</a:t>
            </a:r>
            <a:r>
              <a:rPr lang="it-IT" dirty="0"/>
              <a:t> the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conduct</a:t>
            </a:r>
            <a:r>
              <a:rPr lang="it-IT" dirty="0"/>
              <a:t> of the </a:t>
            </a:r>
            <a:r>
              <a:rPr lang="it-IT" dirty="0" err="1"/>
              <a:t>evaluator</a:t>
            </a:r>
            <a:r>
              <a:rPr lang="it-IT" dirty="0"/>
              <a:t>  </a:t>
            </a:r>
          </a:p>
          <a:p>
            <a:pPr lvl="1"/>
            <a:r>
              <a:rPr lang="it-IT" dirty="0"/>
              <a:t>W</a:t>
            </a:r>
            <a:r>
              <a:rPr lang="en-US" dirty="0"/>
              <a:t>hat it means to be a democratic professional who is concerned with the public good</a:t>
            </a:r>
          </a:p>
          <a:p>
            <a:endParaRPr lang="en-US" dirty="0"/>
          </a:p>
          <a:p>
            <a:r>
              <a:rPr lang="en-US" dirty="0"/>
              <a:t>Ethics for </a:t>
            </a:r>
            <a:r>
              <a:rPr lang="en-US" dirty="0">
                <a:solidFill>
                  <a:srgbClr val="FF0000"/>
                </a:solidFill>
              </a:rPr>
              <a:t>evaluations</a:t>
            </a:r>
            <a:r>
              <a:rPr lang="en-US" dirty="0"/>
              <a:t>:   ethical values relevant for determining the acceptability and optimality of objectives and strategies</a:t>
            </a:r>
          </a:p>
          <a:p>
            <a:pPr lvl="1"/>
            <a:r>
              <a:rPr lang="en-US" dirty="0"/>
              <a:t>What it means to act when alternatives are open to the  various stakeholders (decision-makers, commissioners of evaluation, implementers, local agents)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3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14F17C-2E07-6715-E3A0-79DA4A17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>
            <a:normAutofit/>
          </a:bodyPr>
          <a:lstStyle/>
          <a:p>
            <a:pPr algn="ctr"/>
            <a:r>
              <a:rPr lang="it-IT" sz="3600" dirty="0" err="1">
                <a:solidFill>
                  <a:schemeClr val="accent1"/>
                </a:solidFill>
              </a:rPr>
              <a:t>Areas</a:t>
            </a:r>
            <a:r>
              <a:rPr lang="it-IT" sz="3600" dirty="0">
                <a:solidFill>
                  <a:schemeClr val="accent1"/>
                </a:solidFill>
              </a:rPr>
              <a:t> of ethics in </a:t>
            </a:r>
            <a:r>
              <a:rPr lang="it-IT" sz="3600" dirty="0" err="1">
                <a:solidFill>
                  <a:schemeClr val="accent1"/>
                </a:solidFill>
              </a:rPr>
              <a:t>evaluation</a:t>
            </a:r>
            <a:endParaRPr lang="it-IT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B558F93-86E9-F4E9-1DC4-E7E6F0249E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68558" y="1696279"/>
          <a:ext cx="8229601" cy="47965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31864">
                  <a:extLst>
                    <a:ext uri="{9D8B030D-6E8A-4147-A177-3AD203B41FA5}">
                      <a16:colId xmlns:a16="http://schemas.microsoft.com/office/drawing/2014/main" val="3088945206"/>
                    </a:ext>
                  </a:extLst>
                </a:gridCol>
                <a:gridCol w="2055877">
                  <a:extLst>
                    <a:ext uri="{9D8B030D-6E8A-4147-A177-3AD203B41FA5}">
                      <a16:colId xmlns:a16="http://schemas.microsoft.com/office/drawing/2014/main" val="462042858"/>
                    </a:ext>
                  </a:extLst>
                </a:gridCol>
                <a:gridCol w="2114009">
                  <a:extLst>
                    <a:ext uri="{9D8B030D-6E8A-4147-A177-3AD203B41FA5}">
                      <a16:colId xmlns:a16="http://schemas.microsoft.com/office/drawing/2014/main" val="1945407526"/>
                    </a:ext>
                  </a:extLst>
                </a:gridCol>
                <a:gridCol w="2127851">
                  <a:extLst>
                    <a:ext uri="{9D8B030D-6E8A-4147-A177-3AD203B41FA5}">
                      <a16:colId xmlns:a16="http://schemas.microsoft.com/office/drawing/2014/main" val="1833366405"/>
                    </a:ext>
                  </a:extLst>
                </a:gridCol>
              </a:tblGrid>
              <a:tr h="1118094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Tackling bad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Doing no harm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Doing good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54566"/>
                  </a:ext>
                </a:extLst>
              </a:tr>
              <a:tr h="1960437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Ethics for evaluator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Potential action: personal integrity in situations where the evaluation would be influenced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Potential action: identifying "unintended impact" and including this in the evaluation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Potential action: ensuring stakeholders are treated with respect and dignity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163965"/>
                  </a:ext>
                </a:extLst>
              </a:tr>
              <a:tr h="1718065">
                <a:tc>
                  <a:txBody>
                    <a:bodyPr/>
                    <a:lstStyle/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Ethics for evaluations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Potential action: considering "planned suffering" affecting the evaluand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Potential action: considering "collateral damage", social &amp; environmental safeguards, etc.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Potential action: empowering the voice of stakeholders, acknowledging their social innovations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730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AE0D189C-0374-F6BD-B525-E1E57213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chemeClr val="accent1"/>
                </a:solidFill>
              </a:rPr>
              <a:t>Doing</a:t>
            </a:r>
            <a:r>
              <a:rPr lang="it-IT" dirty="0">
                <a:solidFill>
                  <a:schemeClr val="accent1"/>
                </a:solidFill>
              </a:rPr>
              <a:t> no </a:t>
            </a:r>
            <a:r>
              <a:rPr lang="it-IT" dirty="0" err="1">
                <a:solidFill>
                  <a:schemeClr val="accent1"/>
                </a:solidFill>
              </a:rPr>
              <a:t>harm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0400CE6-BC76-9A94-9FCF-D11F65224568}"/>
              </a:ext>
            </a:extLst>
          </p:cNvPr>
          <p:cNvSpPr txBox="1"/>
          <p:nvPr/>
        </p:nvSpPr>
        <p:spPr>
          <a:xfrm>
            <a:off x="2948233" y="2277194"/>
            <a:ext cx="616041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 err="1"/>
              <a:t>Evaluator</a:t>
            </a:r>
            <a:r>
              <a:rPr lang="it-IT" sz="2600" dirty="0"/>
              <a:t>: </a:t>
            </a:r>
            <a:r>
              <a:rPr lang="en-US" sz="2600" dirty="0"/>
              <a:t> identifying “unintended impact" on </a:t>
            </a:r>
            <a:r>
              <a:rPr lang="en-US" sz="2600" dirty="0" err="1"/>
              <a:t>evaluee</a:t>
            </a:r>
            <a:endParaRPr lang="en-US" sz="2600" dirty="0"/>
          </a:p>
          <a:p>
            <a:pPr lvl="1"/>
            <a:r>
              <a:rPr lang="en-US" sz="2600" dirty="0"/>
              <a:t>privacy,  tactfulness in asking questions, no exposure of wrongdoing</a:t>
            </a:r>
          </a:p>
          <a:p>
            <a:pPr lvl="1"/>
            <a:r>
              <a:rPr lang="en-US" sz="2600" dirty="0"/>
              <a:t>Avoid conflict of interest</a:t>
            </a:r>
          </a:p>
          <a:p>
            <a:endParaRPr lang="en-US" sz="2600" dirty="0"/>
          </a:p>
          <a:p>
            <a:r>
              <a:rPr lang="it-IT" sz="2600" dirty="0"/>
              <a:t>Evaluation: </a:t>
            </a:r>
            <a:r>
              <a:rPr lang="it-IT" sz="2600" dirty="0" err="1"/>
              <a:t>considering</a:t>
            </a:r>
            <a:r>
              <a:rPr lang="it-IT" sz="2600" dirty="0"/>
              <a:t> «</a:t>
            </a:r>
            <a:r>
              <a:rPr lang="it-IT" sz="2600" dirty="0" err="1"/>
              <a:t>collateral</a:t>
            </a:r>
            <a:r>
              <a:rPr lang="it-IT" sz="2600" dirty="0"/>
              <a:t> </a:t>
            </a:r>
            <a:r>
              <a:rPr lang="it-IT" sz="2600" dirty="0" err="1"/>
              <a:t>damage</a:t>
            </a:r>
            <a:r>
              <a:rPr lang="it-IT" sz="2600" dirty="0"/>
              <a:t>»</a:t>
            </a:r>
          </a:p>
          <a:p>
            <a:pPr lvl="1"/>
            <a:r>
              <a:rPr lang="it-IT" sz="2600" dirty="0"/>
              <a:t>social &amp; </a:t>
            </a:r>
            <a:r>
              <a:rPr lang="it-IT" sz="2600" dirty="0" err="1"/>
              <a:t>environmental</a:t>
            </a:r>
            <a:r>
              <a:rPr lang="it-IT" sz="2600" dirty="0"/>
              <a:t> </a:t>
            </a:r>
            <a:r>
              <a:rPr lang="it-IT" sz="2600" dirty="0" err="1"/>
              <a:t>safeguards</a:t>
            </a:r>
            <a:endParaRPr lang="it-IT" sz="2600" dirty="0"/>
          </a:p>
          <a:p>
            <a:r>
              <a:rPr lang="it-IT" sz="2400" i="1" dirty="0"/>
              <a:t> </a:t>
            </a:r>
          </a:p>
          <a:p>
            <a:r>
              <a:rPr lang="it-IT" sz="2400" i="1" dirty="0"/>
              <a:t>&gt;&gt; </a:t>
            </a:r>
            <a:r>
              <a:rPr lang="it-IT" sz="2400" i="1" dirty="0" err="1"/>
              <a:t>Considering</a:t>
            </a:r>
            <a:r>
              <a:rPr lang="it-IT" sz="2400" i="1" dirty="0"/>
              <a:t>  </a:t>
            </a:r>
            <a:r>
              <a:rPr lang="it-IT" sz="2400" b="1" i="1" dirty="0"/>
              <a:t>risks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8089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1B5DDE9-63C6-245A-721E-83E4DFA5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>
                <a:solidFill>
                  <a:schemeClr val="accent1"/>
                </a:solidFill>
              </a:rPr>
              <a:t>Preventing</a:t>
            </a:r>
            <a:r>
              <a:rPr lang="it-IT" sz="4000" dirty="0">
                <a:solidFill>
                  <a:schemeClr val="accent1"/>
                </a:solidFill>
              </a:rPr>
              <a:t> </a:t>
            </a:r>
            <a:r>
              <a:rPr lang="it-IT" sz="4000" dirty="0" err="1">
                <a:solidFill>
                  <a:schemeClr val="accent1"/>
                </a:solidFill>
              </a:rPr>
              <a:t>bad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AA7BB8B-BC2A-A93E-134F-FD7731599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Evaluator: personal integrity in situations where the evaluation would be influenced  by vested interests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Evaluation: Considering “planned suffering” affecting the evaluand</a:t>
            </a:r>
          </a:p>
          <a:p>
            <a:pPr lvl="1"/>
            <a:r>
              <a:rPr lang="en-US" dirty="0"/>
              <a:t>identify and correct negative situations. Example: dams and  resettlement: “improve or at least restore” livelihoods and living standards, in real terms, to pre-displacement levels (…):  no development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&gt;&gt;  </a:t>
            </a:r>
            <a:r>
              <a:rPr lang="en-US" b="1" i="1" dirty="0"/>
              <a:t>Adverse un-intended consequences</a:t>
            </a:r>
          </a:p>
          <a:p>
            <a:endParaRPr lang="en-US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4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1939C6-4E2B-B7E7-2EE2-C1619F12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err="1">
                <a:solidFill>
                  <a:schemeClr val="accent1"/>
                </a:solidFill>
              </a:rPr>
              <a:t>Doing</a:t>
            </a:r>
            <a:r>
              <a:rPr lang="it-IT" sz="4000" dirty="0">
                <a:solidFill>
                  <a:schemeClr val="accent1"/>
                </a:solidFill>
              </a:rPr>
              <a:t> good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CA1BD-5495-B421-B7E6-9D83D626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Evaluator:  treat stakeholders with respect and dignity</a:t>
            </a:r>
          </a:p>
          <a:p>
            <a:endParaRPr lang="en-US" dirty="0"/>
          </a:p>
          <a:p>
            <a:r>
              <a:rPr lang="en-US" dirty="0"/>
              <a:t>Evaluation: How  the evaluation can benefit  society and the target population</a:t>
            </a:r>
          </a:p>
          <a:p>
            <a:pPr lvl="1"/>
            <a:r>
              <a:rPr lang="en-US" dirty="0"/>
              <a:t>discovering and supporting  positive and innovative solutions to serious problems</a:t>
            </a:r>
          </a:p>
          <a:p>
            <a:pPr lvl="1"/>
            <a:r>
              <a:rPr lang="en-US" dirty="0"/>
              <a:t>empowering the voice of stakeholders</a:t>
            </a:r>
          </a:p>
          <a:p>
            <a:pPr lvl="1"/>
            <a:r>
              <a:rPr lang="en-US" dirty="0"/>
              <a:t> acknowledging their social innovations: :  sustain creativity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i="1" dirty="0"/>
              <a:t>&gt;&gt;  </a:t>
            </a:r>
            <a:r>
              <a:rPr lang="en-US" b="1" i="1" dirty="0"/>
              <a:t>Positive un-intended consequences  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2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FF6EAF-6431-435C-8FAA-637E8E7CCAD7}"/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9d5e6f84-5843-49cc-89a8-d7ee1a915182"/>
    <ds:schemaRef ds:uri="d75abbe9-4b63-46ba-acaa-ae82d37ec5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474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Tw Cen MT</vt:lpstr>
      <vt:lpstr>Office Theme</vt:lpstr>
      <vt:lpstr> Ethics for evaluation in  sustainable development</vt:lpstr>
      <vt:lpstr>PowerPoint Presentation</vt:lpstr>
      <vt:lpstr>A traditional view of ethical guidelines</vt:lpstr>
      <vt:lpstr>New guidelines, old and new practice</vt:lpstr>
      <vt:lpstr>A large area of evaluation</vt:lpstr>
      <vt:lpstr>Areas of ethics in evaluation</vt:lpstr>
      <vt:lpstr>Doing no harm</vt:lpstr>
      <vt:lpstr>Preventing bad</vt:lpstr>
      <vt:lpstr>Doing good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Portable User</cp:lastModifiedBy>
  <cp:revision>15</cp:revision>
  <cp:lastPrinted>2022-10-21T10:54:53Z</cp:lastPrinted>
  <dcterms:created xsi:type="dcterms:W3CDTF">2022-05-05T16:01:45Z</dcterms:created>
  <dcterms:modified xsi:type="dcterms:W3CDTF">2022-10-27T12:34:26Z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