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69" r:id="rId5"/>
    <p:sldId id="283" r:id="rId6"/>
    <p:sldId id="275" r:id="rId7"/>
    <p:sldId id="262" r:id="rId8"/>
    <p:sldId id="264" r:id="rId9"/>
    <p:sldId id="287" r:id="rId10"/>
    <p:sldId id="279" r:id="rId11"/>
    <p:sldId id="276" r:id="rId12"/>
    <p:sldId id="265" r:id="rId13"/>
    <p:sldId id="280" r:id="rId14"/>
    <p:sldId id="267" r:id="rId15"/>
    <p:sldId id="278" r:id="rId16"/>
    <p:sldId id="261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93"/>
    <a:srgbClr val="005493"/>
    <a:srgbClr val="009193"/>
    <a:srgbClr val="FF8427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iru Terefe" userId="659497b149d192b4" providerId="LiveId" clId="{5B7FA032-F51A-466B-A75A-02E35F999A80}"/>
    <pc:docChg chg="undo custSel addSld delSld modSld">
      <pc:chgData name="Tamiru Terefe" userId="659497b149d192b4" providerId="LiveId" clId="{5B7FA032-F51A-466B-A75A-02E35F999A80}" dt="2022-10-27T10:09:52.492" v="309" actId="20577"/>
      <pc:docMkLst>
        <pc:docMk/>
      </pc:docMkLst>
      <pc:sldChg chg="modSp mod">
        <pc:chgData name="Tamiru Terefe" userId="659497b149d192b4" providerId="LiveId" clId="{5B7FA032-F51A-466B-A75A-02E35F999A80}" dt="2022-10-27T07:38:51.710" v="304" actId="1076"/>
        <pc:sldMkLst>
          <pc:docMk/>
          <pc:sldMk cId="3726766894" sldId="267"/>
        </pc:sldMkLst>
        <pc:spChg chg="mod">
          <ac:chgData name="Tamiru Terefe" userId="659497b149d192b4" providerId="LiveId" clId="{5B7FA032-F51A-466B-A75A-02E35F999A80}" dt="2022-10-27T07:31:57.590" v="234" actId="404"/>
          <ac:spMkLst>
            <pc:docMk/>
            <pc:sldMk cId="3726766894" sldId="267"/>
            <ac:spMk id="3" creationId="{AB37E2D8-57B7-0397-E6E8-4508BD8FACB9}"/>
          </ac:spMkLst>
        </pc:spChg>
        <pc:spChg chg="mod">
          <ac:chgData name="Tamiru Terefe" userId="659497b149d192b4" providerId="LiveId" clId="{5B7FA032-F51A-466B-A75A-02E35F999A80}" dt="2022-10-27T07:38:51.710" v="304" actId="1076"/>
          <ac:spMkLst>
            <pc:docMk/>
            <pc:sldMk cId="3726766894" sldId="267"/>
            <ac:spMk id="6" creationId="{B874AEC3-D596-C84F-8339-58EB23365F33}"/>
          </ac:spMkLst>
        </pc:spChg>
      </pc:sldChg>
      <pc:sldChg chg="del">
        <pc:chgData name="Tamiru Terefe" userId="659497b149d192b4" providerId="LiveId" clId="{5B7FA032-F51A-466B-A75A-02E35F999A80}" dt="2022-10-27T07:37:49.555" v="303" actId="47"/>
        <pc:sldMkLst>
          <pc:docMk/>
          <pc:sldMk cId="2739660737" sldId="268"/>
        </pc:sldMkLst>
      </pc:sldChg>
      <pc:sldChg chg="modSp mod">
        <pc:chgData name="Tamiru Terefe" userId="659497b149d192b4" providerId="LiveId" clId="{5B7FA032-F51A-466B-A75A-02E35F999A80}" dt="2022-10-27T10:09:52.492" v="309" actId="20577"/>
        <pc:sldMkLst>
          <pc:docMk/>
          <pc:sldMk cId="1445906211" sldId="269"/>
        </pc:sldMkLst>
        <pc:spChg chg="mod">
          <ac:chgData name="Tamiru Terefe" userId="659497b149d192b4" providerId="LiveId" clId="{5B7FA032-F51A-466B-A75A-02E35F999A80}" dt="2022-10-27T10:09:52.492" v="309" actId="20577"/>
          <ac:spMkLst>
            <pc:docMk/>
            <pc:sldMk cId="1445906211" sldId="269"/>
            <ac:spMk id="7" creationId="{C9CF3DE0-99AB-B65A-FCE9-B7B5A5CE26E2}"/>
          </ac:spMkLst>
        </pc:spChg>
      </pc:sldChg>
      <pc:sldChg chg="add del">
        <pc:chgData name="Tamiru Terefe" userId="659497b149d192b4" providerId="LiveId" clId="{5B7FA032-F51A-466B-A75A-02E35F999A80}" dt="2022-10-27T07:31:27.516" v="228" actId="47"/>
        <pc:sldMkLst>
          <pc:docMk/>
          <pc:sldMk cId="0" sldId="270"/>
        </pc:sldMkLst>
      </pc:sldChg>
      <pc:sldChg chg="del">
        <pc:chgData name="Tamiru Terefe" userId="659497b149d192b4" providerId="LiveId" clId="{5B7FA032-F51A-466B-A75A-02E35F999A80}" dt="2022-10-27T07:31:29.108" v="229" actId="47"/>
        <pc:sldMkLst>
          <pc:docMk/>
          <pc:sldMk cId="0" sldId="271"/>
        </pc:sldMkLst>
      </pc:sldChg>
      <pc:sldChg chg="del">
        <pc:chgData name="Tamiru Terefe" userId="659497b149d192b4" providerId="LiveId" clId="{5B7FA032-F51A-466B-A75A-02E35F999A80}" dt="2022-10-27T07:31:32.882" v="230" actId="47"/>
        <pc:sldMkLst>
          <pc:docMk/>
          <pc:sldMk cId="0" sldId="272"/>
        </pc:sldMkLst>
      </pc:sldChg>
      <pc:sldChg chg="modSp mod">
        <pc:chgData name="Tamiru Terefe" userId="659497b149d192b4" providerId="LiveId" clId="{5B7FA032-F51A-466B-A75A-02E35F999A80}" dt="2022-10-27T07:37:33.523" v="302" actId="1076"/>
        <pc:sldMkLst>
          <pc:docMk/>
          <pc:sldMk cId="449668093" sldId="275"/>
        </pc:sldMkLst>
        <pc:spChg chg="mod">
          <ac:chgData name="Tamiru Terefe" userId="659497b149d192b4" providerId="LiveId" clId="{5B7FA032-F51A-466B-A75A-02E35F999A80}" dt="2022-10-27T07:37:33.523" v="302" actId="1076"/>
          <ac:spMkLst>
            <pc:docMk/>
            <pc:sldMk cId="449668093" sldId="275"/>
            <ac:spMk id="6" creationId="{D57604EB-89A1-7094-53FC-DE860418E59C}"/>
          </ac:spMkLst>
        </pc:spChg>
      </pc:sldChg>
      <pc:sldChg chg="modSp mod">
        <pc:chgData name="Tamiru Terefe" userId="659497b149d192b4" providerId="LiveId" clId="{5B7FA032-F51A-466B-A75A-02E35F999A80}" dt="2022-10-27T07:33:33.774" v="277" actId="20577"/>
        <pc:sldMkLst>
          <pc:docMk/>
          <pc:sldMk cId="0" sldId="287"/>
        </pc:sldMkLst>
        <pc:spChg chg="mod">
          <ac:chgData name="Tamiru Terefe" userId="659497b149d192b4" providerId="LiveId" clId="{5B7FA032-F51A-466B-A75A-02E35F999A80}" dt="2022-10-27T07:33:33.774" v="277" actId="20577"/>
          <ac:spMkLst>
            <pc:docMk/>
            <pc:sldMk cId="0" sldId="28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status of your evaluation systems [you can focus on your specific Ministry or you can reflect on overall national status and then zoom into your Ministry/sector as appropriate)?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have you worked with your development partners to strengthen the systems? – which partners? What role did the partners play?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64187-E197-43D3-92DF-50945F94DC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more and in which ways can you and you development partners continue to strengthening the systems? What do you see as the main challenges?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85" t="57282" r="21689"/>
          <a:stretch/>
        </p:blipFill>
        <p:spPr>
          <a:xfrm>
            <a:off x="3503234" y="5563052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C4621CC-6DAE-C063-3E48-5BBAD34B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A2090A4-04C3-0A21-81FB-858C3CB91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047561-8914-8C95-3371-FF408A7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8146653-6691-D093-1770-092058AE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DE315B-9E75-4C43-2BB0-4E5E20C3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8F9EB-5120-AE27-DB64-EF955C0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3824DD81-A424-4362-F926-3D117857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B1077-04BD-30EE-6ACA-9FE22E92F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84A11-5CCA-B3D7-7EE0-3ACBCE76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44682A-A09B-EC75-3C1E-6E604D5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D860CB-D8DC-DBBA-C692-CA468DA3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5BB8F6-F53C-8AB9-6FA0-186A6477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14C1136-2082-9E1A-8076-7AF164D39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E71D66-2C0E-7BD6-D908-5972EDDDB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792E9F-EE8C-36A7-9177-2DDE8951A3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8157C65-7688-88F5-5169-6AFADB0568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05B5BFC6-9BAA-3BA3-14A9-ADEE898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209831B-2070-163C-B0C5-B8F0C82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407F9EA1-6A24-FF5C-4BBA-914637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864A6B29-3D6A-29C8-6F05-1E93D49C5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A97C60-B2CC-F6A2-3941-822A8058C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3FC954-370F-309A-8769-779BA148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B995C2-CD62-B439-C602-100E03A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7688C-5EA5-57BF-624D-F16236150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B6F288-414E-8F29-CE18-6DB2DF2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F2FCD8-F6EF-304C-932A-9890B1E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E931-700B-FF46-A784-FC25B1FB9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F9D9F-62D0-1540-91A1-CB0FB989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390B-9D34-DB42-8C06-9D9240A8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1EB1-B389-CF49-82BA-814898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A5DC-644C-1A4C-A310-B9B2A91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BD3716-CC4A-B947-9F3F-BDCDB431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4E8B003-2DBB-E042-99A2-E67BB546F4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927" y="-144870"/>
            <a:ext cx="3237397" cy="17188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482D7-8B1F-EA43-A56F-14E20CB82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667" y="-8231"/>
            <a:ext cx="1313224" cy="1253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FB20C3-78A0-CC4B-A12E-3588270253F5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54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6F4FD22D-266C-6920-E2EF-2FE704A97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AD6507-1AEC-0337-4E3D-A1C0969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F4D83-1D4B-5A72-F08B-C83A4D9F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62311C-13E9-1C2D-5430-1924841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CBDFC-8078-76C7-5035-B133A9F26B8C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047E35-78DD-80E6-674C-16A82839F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8732F7-31C9-B71A-207D-00D92CF3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085" t="57282" r="21689"/>
          <a:stretch/>
        </p:blipFill>
        <p:spPr>
          <a:xfrm>
            <a:off x="3503234" y="5599791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E941E4E-CA5F-1F82-EBE5-AA0864407E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762901D-894F-2724-DFA9-55C9E960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B70-85B3-BCCF-EDFB-7ABF0F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BBBD-4F80-0BC8-5BC0-241E83B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90C-5A8E-649A-D9CC-D95A83A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3497D-833E-080A-D74C-138B468F652A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29DED-3A58-D5C5-ED72-E91BB7F9B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592FA2C-C178-0440-6831-01958213A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DEB8E-DF6D-AB42-29EA-FACABA050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35D07-84F7-846C-104E-D605DC54D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89816-F6AB-B5AE-46A9-C591BB30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C354F4-6421-865D-1B75-9694C934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03AEA-C836-BB70-65E4-9FD488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0AA9534C-8B93-8455-E0A8-B6D972A2F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DC6A7-5413-41D4-1870-B3CCFAC1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0883C1-6F5D-CF2D-B9C6-54DCC541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FCD2-F8EA-EF92-6057-EDB6A0AF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EE65CE-EBF1-5E8A-D21E-6D4273B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C6EF7F-EAE4-7D20-D0D7-FB53507D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7BB8C625-D69A-5E42-CFF0-7ED4D4BB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096200-4DDB-1FC4-1DAD-5C296B26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58D52-2935-F906-0477-E0AB6EAEC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96295F-7499-B244-6FBA-597921C8FA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35A3CB-73E1-5C7D-F8AF-A96CE2C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90FAF-A071-162C-3CE9-CE914A2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22DE04-B4E9-D76B-921A-23F52BC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CE394CBA-2848-40C8-BED7-0810754C9BA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63C5E02-7812-9674-F1E0-C97A931171E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5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9021E5-1E78-F8CA-4E32-7A5C0F79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>
                <a:solidFill>
                  <a:srgbClr val="002060"/>
                </a:solidFill>
              </a:rPr>
              <a:t>1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9FB025-5D87-9AE0-9E59-3D0777D912F7}"/>
              </a:ext>
            </a:extLst>
          </p:cNvPr>
          <p:cNvSpPr txBox="1">
            <a:spLocks/>
          </p:cNvSpPr>
          <p:nvPr/>
        </p:nvSpPr>
        <p:spPr>
          <a:xfrm>
            <a:off x="834390" y="2000293"/>
            <a:ext cx="9018269" cy="14287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Ethiopian Experience of M&amp;E system and Partnership for strengthening </a:t>
            </a:r>
            <a:r>
              <a:rPr lang="en-US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ational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valuation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ystems </a:t>
            </a:r>
            <a:endParaRPr lang="en-US" b="1" dirty="0">
              <a:solidFill>
                <a:srgbClr val="009193"/>
              </a:solidFill>
              <a:latin typeface="Tw Cen MT" panose="020B06020201040206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99BF0-FEC0-5158-8D50-F5AE9714BC45}"/>
              </a:ext>
            </a:extLst>
          </p:cNvPr>
          <p:cNvCxnSpPr/>
          <p:nvPr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C9CF3DE0-99AB-B65A-FCE9-B7B5A5CE26E2}"/>
              </a:ext>
            </a:extLst>
          </p:cNvPr>
          <p:cNvSpPr txBox="1">
            <a:spLocks/>
          </p:cNvSpPr>
          <p:nvPr/>
        </p:nvSpPr>
        <p:spPr>
          <a:xfrm>
            <a:off x="1280160" y="4192898"/>
            <a:ext cx="10332720" cy="1042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A presentation of Ethiopian Experience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By Tamiru Terefe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Senior M&amp;E Advisor at Ministry of Planning and Development of Ethiopia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October 25-28, 20222 Turin, Italy  </a:t>
            </a:r>
          </a:p>
        </p:txBody>
      </p:sp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4344" y="170846"/>
            <a:ext cx="9798114" cy="1004762"/>
          </a:xfrm>
          <a:prstGeom prst="rect">
            <a:avLst/>
          </a:prstGeom>
        </p:spPr>
        <p:txBody>
          <a:bodyPr vert="horz" wrap="square" lIns="0" tIns="446405" rIns="0" bIns="0" rtlCol="0">
            <a:spAutoFit/>
          </a:bodyPr>
          <a:lstStyle/>
          <a:p>
            <a:pPr marL="944244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>
                <a:latin typeface="Calibri"/>
                <a:cs typeface="Calibri"/>
              </a:rPr>
              <a:t>Challenges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220" y="1553716"/>
            <a:ext cx="11029950" cy="3297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200" spc="-14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Misconceptions</a:t>
            </a:r>
            <a:r>
              <a:rPr sz="2200" spc="-13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about</a:t>
            </a:r>
            <a:r>
              <a:rPr sz="2200" spc="-8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M&amp;E/Negative</a:t>
            </a:r>
            <a:r>
              <a:rPr sz="2200" spc="-5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mind-</a:t>
            </a:r>
            <a:r>
              <a:rPr sz="2200" dirty="0">
                <a:latin typeface="Century"/>
                <a:cs typeface="Century"/>
              </a:rPr>
              <a:t>set</a:t>
            </a:r>
            <a:r>
              <a:rPr sz="2200" spc="-8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particularly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spc="-25" dirty="0">
                <a:latin typeface="Century"/>
                <a:cs typeface="Century"/>
              </a:rPr>
              <a:t>on</a:t>
            </a:r>
            <a:r>
              <a:rPr lang="en-US" sz="2200" spc="-25" dirty="0">
                <a:latin typeface="Century"/>
                <a:cs typeface="Century"/>
              </a:rPr>
              <a:t> </a:t>
            </a:r>
            <a:r>
              <a:rPr sz="2200" spc="-20" dirty="0">
                <a:latin typeface="Century"/>
                <a:cs typeface="Century"/>
              </a:rPr>
              <a:t>RBME</a:t>
            </a:r>
            <a:endParaRPr sz="2200" dirty="0">
              <a:latin typeface="Century"/>
              <a:cs typeface="Century"/>
            </a:endParaRPr>
          </a:p>
          <a:p>
            <a:pPr marL="355600" marR="412115" indent="-342900">
              <a:lnSpc>
                <a:spcPct val="100000"/>
              </a:lnSpc>
              <a:spcBef>
                <a:spcPts val="409"/>
              </a:spcBef>
              <a:buFont typeface="Arial" panose="020B0604020202020204" pitchFamily="34" charset="0"/>
              <a:buChar char="•"/>
            </a:pPr>
            <a:r>
              <a:rPr lang="en-US" sz="2200" spc="-145" dirty="0">
                <a:latin typeface="Century"/>
                <a:cs typeface="Century"/>
              </a:rPr>
              <a:t>Gaps in N</a:t>
            </a:r>
            <a:r>
              <a:rPr sz="2200" dirty="0">
                <a:latin typeface="Century"/>
                <a:cs typeface="Century"/>
              </a:rPr>
              <a:t>ational</a:t>
            </a:r>
            <a:r>
              <a:rPr sz="2200" spc="-5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Capacity</a:t>
            </a:r>
            <a:r>
              <a:rPr sz="2200" spc="-55" dirty="0">
                <a:latin typeface="Century"/>
                <a:cs typeface="Century"/>
              </a:rPr>
              <a:t> </a:t>
            </a:r>
            <a:r>
              <a:rPr sz="2200" spc="-20" dirty="0">
                <a:latin typeface="Century"/>
                <a:cs typeface="Century"/>
              </a:rPr>
              <a:t>(Manpower,</a:t>
            </a:r>
            <a:r>
              <a:rPr sz="2200" spc="-5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M&amp;E</a:t>
            </a:r>
            <a:r>
              <a:rPr sz="2200" spc="-5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units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System) </a:t>
            </a:r>
            <a:r>
              <a:rPr sz="2200" dirty="0">
                <a:latin typeface="Century"/>
                <a:cs typeface="Century"/>
              </a:rPr>
              <a:t>across</a:t>
            </a:r>
            <a:r>
              <a:rPr sz="2200" spc="-8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government</a:t>
            </a:r>
            <a:r>
              <a:rPr sz="2200" spc="-7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institutions</a:t>
            </a:r>
            <a:r>
              <a:rPr sz="2200" spc="-8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at</a:t>
            </a:r>
            <a:r>
              <a:rPr sz="2200" spc="-9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all</a:t>
            </a:r>
            <a:r>
              <a:rPr sz="2200" spc="-7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levels</a:t>
            </a:r>
            <a:endParaRPr sz="2200" dirty="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6858000" algn="l"/>
              </a:tabLst>
            </a:pPr>
            <a:r>
              <a:rPr sz="2200" b="1" spc="-20" dirty="0">
                <a:latin typeface="Century"/>
                <a:cs typeface="Century"/>
              </a:rPr>
              <a:t>Weak</a:t>
            </a:r>
            <a:r>
              <a:rPr sz="2200" b="1" spc="-114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capacity</a:t>
            </a:r>
            <a:r>
              <a:rPr sz="2200" b="1" spc="-5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and</a:t>
            </a:r>
            <a:r>
              <a:rPr sz="2200" b="1" spc="-5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appetite</a:t>
            </a:r>
            <a:r>
              <a:rPr sz="2200" b="1" spc="-6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in</a:t>
            </a:r>
            <a:r>
              <a:rPr sz="2200" b="1" spc="-7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relation</a:t>
            </a:r>
            <a:r>
              <a:rPr sz="2200" b="1" spc="-6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to</a:t>
            </a:r>
            <a:r>
              <a:rPr sz="2200" b="1" spc="-65" dirty="0">
                <a:latin typeface="Century"/>
                <a:cs typeface="Century"/>
              </a:rPr>
              <a:t> </a:t>
            </a:r>
            <a:r>
              <a:rPr sz="2200" b="1" spc="-10" dirty="0">
                <a:latin typeface="Century"/>
                <a:cs typeface="Century"/>
              </a:rPr>
              <a:t>rigorous</a:t>
            </a:r>
            <a:r>
              <a:rPr lang="en-US" sz="2200" b="1" spc="-10" dirty="0">
                <a:latin typeface="Century"/>
                <a:cs typeface="Century"/>
              </a:rPr>
              <a:t> </a:t>
            </a:r>
            <a:r>
              <a:rPr sz="2200" b="1" spc="-10" dirty="0">
                <a:latin typeface="Century"/>
                <a:cs typeface="Century"/>
              </a:rPr>
              <a:t>evaluation</a:t>
            </a:r>
            <a:r>
              <a:rPr lang="en-US" sz="2200" b="1" spc="-10" dirty="0">
                <a:latin typeface="Century"/>
                <a:cs typeface="Century"/>
              </a:rPr>
              <a:t> and focus only on monitoring </a:t>
            </a:r>
            <a:endParaRPr sz="2200" b="1" dirty="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 panose="020B0604020202020204" pitchFamily="34" charset="0"/>
              <a:buChar char="•"/>
            </a:pPr>
            <a:r>
              <a:rPr sz="2200" b="1" dirty="0">
                <a:latin typeface="Century"/>
                <a:cs typeface="Century"/>
              </a:rPr>
              <a:t>Challenges</a:t>
            </a:r>
            <a:r>
              <a:rPr sz="2200" b="1" spc="-114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related</a:t>
            </a:r>
            <a:r>
              <a:rPr sz="2200" b="1" spc="-6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to</a:t>
            </a:r>
            <a:r>
              <a:rPr sz="2200" b="1" spc="-6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quality</a:t>
            </a:r>
            <a:r>
              <a:rPr sz="2200" b="1" spc="-6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and</a:t>
            </a:r>
            <a:r>
              <a:rPr sz="2200" b="1" spc="-5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consistency</a:t>
            </a:r>
            <a:r>
              <a:rPr sz="2200" b="1" spc="-65" dirty="0">
                <a:latin typeface="Century"/>
                <a:cs typeface="Century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"/>
                <a:cs typeface="Century"/>
              </a:rPr>
              <a:t>of</a:t>
            </a:r>
            <a:r>
              <a:rPr sz="2200" b="1" spc="-6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"/>
                <a:cs typeface="Century"/>
              </a:rPr>
              <a:t>M&amp;E</a:t>
            </a:r>
            <a:r>
              <a:rPr sz="2200" b="1" spc="-6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Century"/>
                <a:cs typeface="Century"/>
              </a:rPr>
              <a:t>data</a:t>
            </a:r>
            <a:endParaRPr sz="2200" b="1" dirty="0">
              <a:solidFill>
                <a:srgbClr val="FF0000"/>
              </a:solidFill>
              <a:latin typeface="Century"/>
              <a:cs typeface="Century"/>
            </a:endParaRPr>
          </a:p>
          <a:p>
            <a:pPr marL="355600" marR="5080" indent="-342900">
              <a:lnSpc>
                <a:spcPct val="100499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200" dirty="0">
                <a:latin typeface="Century"/>
                <a:cs typeface="Century"/>
              </a:rPr>
              <a:t>Challenges</a:t>
            </a:r>
            <a:r>
              <a:rPr sz="2200" spc="-12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related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to</a:t>
            </a:r>
            <a:r>
              <a:rPr sz="2200" spc="-7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effective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dissemination</a:t>
            </a:r>
            <a:r>
              <a:rPr sz="2200" spc="-7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7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using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of</a:t>
            </a:r>
            <a:r>
              <a:rPr sz="2200" spc="-60" dirty="0">
                <a:latin typeface="Century"/>
                <a:cs typeface="Century"/>
              </a:rPr>
              <a:t> </a:t>
            </a:r>
            <a:r>
              <a:rPr sz="2200" spc="-25" dirty="0">
                <a:latin typeface="Century"/>
                <a:cs typeface="Century"/>
              </a:rPr>
              <a:t>M&amp;E </a:t>
            </a:r>
            <a:r>
              <a:rPr sz="2200" spc="-10" dirty="0">
                <a:latin typeface="Century"/>
                <a:cs typeface="Century"/>
              </a:rPr>
              <a:t>results</a:t>
            </a:r>
            <a:endParaRPr sz="2200" dirty="0">
              <a:latin typeface="Century"/>
              <a:cs typeface="Century"/>
            </a:endParaRPr>
          </a:p>
          <a:p>
            <a:pPr marL="355600" marR="360680" indent="-342900">
              <a:lnSpc>
                <a:spcPct val="1006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200" spc="-145" dirty="0">
                <a:latin typeface="Century"/>
                <a:cs typeface="Century"/>
              </a:rPr>
              <a:t> </a:t>
            </a:r>
            <a:r>
              <a:rPr lang="en-US" sz="2200" spc="-145" dirty="0">
                <a:latin typeface="Century"/>
                <a:cs typeface="Century"/>
              </a:rPr>
              <a:t>Lack of</a:t>
            </a:r>
            <a:r>
              <a:rPr sz="2200" spc="-12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coordination</a:t>
            </a:r>
            <a:r>
              <a:rPr sz="2200" spc="-6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7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integration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among/between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actors</a:t>
            </a:r>
            <a:r>
              <a:rPr sz="2200" spc="-70" dirty="0">
                <a:latin typeface="Century"/>
                <a:cs typeface="Century"/>
              </a:rPr>
              <a:t> </a:t>
            </a:r>
            <a:r>
              <a:rPr sz="2200" spc="-25" dirty="0">
                <a:latin typeface="Century"/>
                <a:cs typeface="Century"/>
              </a:rPr>
              <a:t>and </a:t>
            </a:r>
            <a:r>
              <a:rPr sz="2200" dirty="0">
                <a:latin typeface="Century"/>
                <a:cs typeface="Century"/>
              </a:rPr>
              <a:t>stakeholders</a:t>
            </a:r>
            <a:r>
              <a:rPr sz="2200" spc="-8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both</a:t>
            </a:r>
            <a:r>
              <a:rPr sz="2200" spc="-8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at</a:t>
            </a:r>
            <a:r>
              <a:rPr sz="2200" spc="-8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national</a:t>
            </a:r>
            <a:r>
              <a:rPr sz="2200" spc="-8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subnational</a:t>
            </a:r>
            <a:r>
              <a:rPr sz="2200" spc="-8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levels.</a:t>
            </a:r>
            <a:endParaRPr sz="22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4AEC3-D596-C84F-8339-58EB23365F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7220" y="826885"/>
            <a:ext cx="11814810" cy="58641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series of M&amp;E capacity gap assessment have been conducted both in house and 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collaboration with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AfDB, USAID, UNDP, World Bank at sectoral and national level.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b="1" dirty="0">
                <a:latin typeface="Arial"/>
                <a:cs typeface="Arial"/>
              </a:rPr>
              <a:t>National</a:t>
            </a:r>
            <a:r>
              <a:rPr lang="en-US" sz="1800" b="1" spc="-3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M&amp;E</a:t>
            </a:r>
            <a:r>
              <a:rPr lang="en-US" sz="1800" b="1" spc="-20" dirty="0">
                <a:latin typeface="Arial"/>
                <a:cs typeface="Arial"/>
              </a:rPr>
              <a:t> </a:t>
            </a:r>
            <a:r>
              <a:rPr lang="en-US" sz="1800" b="1" spc="-10" dirty="0">
                <a:latin typeface="Arial"/>
                <a:cs typeface="Arial"/>
              </a:rPr>
              <a:t>Guideline has been developed and accordingly Monitoring system is paving the way to further strengthen the M&amp;E system.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b="1" spc="-10" dirty="0">
                <a:latin typeface="Arial"/>
                <a:ea typeface="Calibri" panose="020F0502020204030204" pitchFamily="34" charset="0"/>
                <a:cs typeface="Arial"/>
              </a:rPr>
              <a:t>Prepare KRA and KPI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b="1" spc="-10" dirty="0">
                <a:latin typeface="Arial"/>
                <a:ea typeface="Calibri" panose="020F0502020204030204" pitchFamily="34" charset="0"/>
                <a:cs typeface="Arial"/>
              </a:rPr>
              <a:t>master reporting format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b="1" spc="-10" dirty="0">
                <a:effectLst/>
                <a:latin typeface="Arial"/>
                <a:ea typeface="Calibri" panose="020F0502020204030204" pitchFamily="34" charset="0"/>
                <a:cs typeface="Arial"/>
              </a:rPr>
              <a:t>Digital Monitoring and reporting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b="1" spc="-10" dirty="0">
                <a:latin typeface="Arial"/>
                <a:ea typeface="Calibri" panose="020F0502020204030204" pitchFamily="34" charset="0"/>
                <a:cs typeface="Arial"/>
              </a:rPr>
              <a:t>Capacitating the M&amp;E units of sector </a:t>
            </a:r>
            <a:r>
              <a:rPr lang="en-US" sz="1800" b="1" spc="-10" dirty="0" err="1">
                <a:latin typeface="Arial"/>
                <a:ea typeface="Calibri" panose="020F0502020204030204" pitchFamily="34" charset="0"/>
                <a:cs typeface="Arial"/>
              </a:rPr>
              <a:t>ministires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MoPD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collaboration with UNICEF, has conducted National Evaluation Capacities Readiness Assessment and National Evaluation Capacity Development Plan.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NECRA assessment has delt with vision and framework specifically with understanding how evaluation can contribute to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10-year development plan and SDGs implementations,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rationale for the existence of evaluation directorates is formalized,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existence of clear articulation between evaluation related policies,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M&amp;E guidelines and evaluation directorates expected outputs and outcomes,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existing yearly implementation plans to achieve the desired evaluation objectives.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Based on the assessment, there is more-or-less a shared understanding of how evaluations can contribute to the 10-year Development Plan and the SDG achievement. 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7E2D8-57B7-0397-E6E8-4508BD8FACB9}"/>
              </a:ext>
            </a:extLst>
          </p:cNvPr>
          <p:cNvSpPr txBox="1"/>
          <p:nvPr/>
        </p:nvSpPr>
        <p:spPr>
          <a:xfrm>
            <a:off x="1695455" y="166985"/>
            <a:ext cx="10021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8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en-US" sz="4400" spc="-70" dirty="0">
                <a:solidFill>
                  <a:srgbClr val="008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0" dirty="0">
                <a:solidFill>
                  <a:srgbClr val="008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2000" u="sng" dirty="0">
              <a:solidFill>
                <a:srgbClr val="008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6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6499" y="28236"/>
            <a:ext cx="9798114" cy="1049953"/>
          </a:xfrm>
          <a:prstGeom prst="rect">
            <a:avLst/>
          </a:prstGeom>
        </p:spPr>
        <p:txBody>
          <a:bodyPr vert="horz" wrap="square" lIns="0" tIns="430199" rIns="0" bIns="0" rtlCol="0">
            <a:spAutoFit/>
          </a:bodyPr>
          <a:lstStyle/>
          <a:p>
            <a:pPr marL="92964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endParaRPr spc="-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7387" y="1086611"/>
            <a:ext cx="10132060" cy="76200"/>
          </a:xfrm>
          <a:custGeom>
            <a:avLst/>
            <a:gdLst/>
            <a:ahLst/>
            <a:cxnLst/>
            <a:rect l="l" t="t" r="r" b="b"/>
            <a:pathLst>
              <a:path w="10132060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0132060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10132060" h="76200">
                <a:moveTo>
                  <a:pt x="10131806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10131806" y="44450"/>
                </a:lnTo>
                <a:lnTo>
                  <a:pt x="10131806" y="31750"/>
                </a:lnTo>
                <a:close/>
              </a:path>
            </a:pathLst>
          </a:custGeom>
          <a:solidFill>
            <a:srgbClr val="5786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4532" y="1621662"/>
            <a:ext cx="11200081" cy="47416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sz="2200" b="1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M&amp;E</a:t>
            </a:r>
            <a:r>
              <a:rPr sz="2200" b="1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200" b="1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prominent</a:t>
            </a:r>
            <a:r>
              <a:rPr sz="22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sz="2200" b="1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sz="2200" b="1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2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sz="2200" b="1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sz="2200" b="1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200" b="1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</a:t>
            </a:r>
            <a:r>
              <a:rPr sz="22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M&amp;E</a:t>
            </a:r>
            <a:r>
              <a:rPr sz="2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sz="2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sz="2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government.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incentive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(ensure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2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MoPD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sz="22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incentive</a:t>
            </a:r>
            <a:r>
              <a:rPr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Institutions)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Working</a:t>
            </a:r>
            <a:r>
              <a:rPr sz="2200" b="1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closely</a:t>
            </a:r>
            <a:r>
              <a:rPr sz="2200" b="1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200" b="1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sz="2200" b="1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actors/stakeholders</a:t>
            </a:r>
            <a:r>
              <a:rPr sz="2200" b="1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(CSOs,</a:t>
            </a:r>
            <a:r>
              <a:rPr sz="2200" b="1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academia,</a:t>
            </a:r>
            <a:r>
              <a:rPr sz="2200" b="1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sz="22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2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sz="22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sector)</a:t>
            </a:r>
            <a:r>
              <a:rPr sz="22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2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sz="22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22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sz="22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the capacity development plan suggested during NECRA Assessment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organizational capacity, individual capacity and realizing conducive environment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indent="-3429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strengthen the partnership with Donors and UN Agencies for collaborations in Evaluations, capacity development training and cash disbursement.  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9F69-C310-C949-852E-BFC47B9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85" y="-64347"/>
            <a:ext cx="6642371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17329F-223E-5F47-B66B-F4FF66645A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8B46E94-3437-8C4E-B621-B61FF4A5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36" y="-233645"/>
            <a:ext cx="3740464" cy="198518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0D71B8-5A42-B746-8508-8A7077FB9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39" y="6565"/>
            <a:ext cx="1276233" cy="12456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115FA-30E0-F54C-A058-5A9C700380BB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EDB7-7DAA-1FDF-4674-190688D8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EBCF-937F-3EFD-0D02-33D68401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170"/>
            <a:ext cx="10515600" cy="4816793"/>
          </a:xfrm>
        </p:spPr>
        <p:txBody>
          <a:bodyPr/>
          <a:lstStyle/>
          <a:p>
            <a:r>
              <a:rPr lang="de-DE" b="1" dirty="0">
                <a:solidFill>
                  <a:srgbClr val="005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M&amp;E System: Ethiopia</a:t>
            </a:r>
            <a:endParaRPr lang="en-US" b="1" dirty="0">
              <a:solidFill>
                <a:srgbClr val="0054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pc="-10" dirty="0">
                <a:solidFill>
                  <a:srgbClr val="005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r>
              <a:rPr lang="en-US" b="1" spc="-10" dirty="0">
                <a:solidFill>
                  <a:srgbClr val="005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interventions</a:t>
            </a:r>
            <a:endParaRPr lang="en-US" sz="2800" b="1" spc="-10" dirty="0">
              <a:solidFill>
                <a:srgbClr val="0054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pc="-10" dirty="0">
                <a:solidFill>
                  <a:srgbClr val="005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forward</a:t>
            </a:r>
            <a:r>
              <a:rPr lang="en-US" b="1" spc="-10" dirty="0">
                <a:solidFill>
                  <a:srgbClr val="009193"/>
                </a:solidFill>
                <a:latin typeface="Calibri"/>
                <a:cs typeface="Calibri"/>
              </a:rPr>
              <a:t> </a:t>
            </a:r>
            <a:endParaRPr lang="en-US" sz="2800" dirty="0">
              <a:solidFill>
                <a:srgbClr val="009193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5315E0-B91F-FD8B-543D-6F49DC06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>
                <a:solidFill>
                  <a:srgbClr val="002060"/>
                </a:solidFill>
              </a:rPr>
              <a:pPr/>
              <a:t>10/28/2022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FA17BD-D373-1133-2080-434696C9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>
                <a:solidFill>
                  <a:srgbClr val="002060"/>
                </a:solidFill>
              </a:rPr>
              <a:pPr/>
              <a:t>3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3D154E-46BE-2F77-8D30-1956D1537473}"/>
              </a:ext>
            </a:extLst>
          </p:cNvPr>
          <p:cNvSpPr txBox="1">
            <a:spLocks/>
          </p:cNvSpPr>
          <p:nvPr/>
        </p:nvSpPr>
        <p:spPr>
          <a:xfrm>
            <a:off x="3273434" y="136525"/>
            <a:ext cx="7139296" cy="903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008F93"/>
                </a:solidFill>
              </a:rPr>
              <a:t>National</a:t>
            </a:r>
            <a:r>
              <a:rPr lang="de-DE" b="1" spc="-70" dirty="0">
                <a:solidFill>
                  <a:srgbClr val="008F93"/>
                </a:solidFill>
              </a:rPr>
              <a:t> </a:t>
            </a:r>
            <a:r>
              <a:rPr lang="de-DE" b="1" dirty="0">
                <a:solidFill>
                  <a:srgbClr val="008F93"/>
                </a:solidFill>
              </a:rPr>
              <a:t>M&amp;E</a:t>
            </a:r>
            <a:r>
              <a:rPr lang="de-DE" b="1" spc="-80" dirty="0">
                <a:solidFill>
                  <a:srgbClr val="008F93"/>
                </a:solidFill>
              </a:rPr>
              <a:t> </a:t>
            </a:r>
            <a:r>
              <a:rPr lang="de-DE" b="1" dirty="0">
                <a:solidFill>
                  <a:srgbClr val="008F93"/>
                </a:solidFill>
              </a:rPr>
              <a:t>System:</a:t>
            </a:r>
            <a:r>
              <a:rPr lang="de-DE" b="1" spc="-75" dirty="0">
                <a:solidFill>
                  <a:srgbClr val="008F93"/>
                </a:solidFill>
              </a:rPr>
              <a:t> </a:t>
            </a:r>
            <a:r>
              <a:rPr lang="de-DE" b="1" spc="-10" dirty="0">
                <a:solidFill>
                  <a:srgbClr val="008F93"/>
                </a:solidFill>
              </a:rPr>
              <a:t>Ethiopia</a:t>
            </a:r>
            <a:endParaRPr lang="en-US" b="1" dirty="0">
              <a:solidFill>
                <a:srgbClr val="008F93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57604EB-89A1-7094-53FC-DE860418E59C}"/>
              </a:ext>
            </a:extLst>
          </p:cNvPr>
          <p:cNvSpPr txBox="1"/>
          <p:nvPr/>
        </p:nvSpPr>
        <p:spPr>
          <a:xfrm>
            <a:off x="693420" y="948690"/>
            <a:ext cx="11308080" cy="47070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1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Constitution</a:t>
            </a:r>
            <a:r>
              <a:rPr sz="2000" b="1" spc="1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of</a:t>
            </a:r>
            <a:r>
              <a:rPr sz="2000" b="1" spc="1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1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FDRE</a:t>
            </a:r>
            <a:r>
              <a:rPr sz="2000" b="1" spc="1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provides</a:t>
            </a:r>
            <a:r>
              <a:rPr sz="2000" b="1" spc="14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power</a:t>
            </a:r>
            <a:r>
              <a:rPr sz="2000" b="1" spc="13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to</a:t>
            </a:r>
            <a:r>
              <a:rPr sz="2000" b="1" spc="1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14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Federal</a:t>
            </a:r>
            <a:r>
              <a:rPr sz="2000" b="1" spc="1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Government</a:t>
            </a:r>
            <a:r>
              <a:rPr sz="2000" b="1" spc="135" dirty="0">
                <a:latin typeface="Century"/>
                <a:cs typeface="Century"/>
              </a:rPr>
              <a:t> </a:t>
            </a:r>
            <a:r>
              <a:rPr sz="2000" b="1" spc="-25" dirty="0">
                <a:latin typeface="Century"/>
                <a:cs typeface="Century"/>
              </a:rPr>
              <a:t>to </a:t>
            </a:r>
            <a:r>
              <a:rPr sz="2000" b="1" dirty="0">
                <a:latin typeface="Century"/>
                <a:cs typeface="Century"/>
              </a:rPr>
              <a:t>formulate</a:t>
            </a:r>
            <a:r>
              <a:rPr sz="2000" b="1" spc="6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implement</a:t>
            </a:r>
            <a:r>
              <a:rPr sz="2000" b="1" spc="7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national</a:t>
            </a:r>
            <a:r>
              <a:rPr sz="2000" b="1" spc="7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policies,</a:t>
            </a:r>
            <a:r>
              <a:rPr sz="2000" b="1" spc="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strategies</a:t>
            </a:r>
            <a:r>
              <a:rPr sz="2000" b="1" spc="6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plans</a:t>
            </a:r>
            <a:r>
              <a:rPr sz="2000" b="1" spc="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with</a:t>
            </a:r>
            <a:r>
              <a:rPr sz="2000" b="1" spc="70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respect </a:t>
            </a:r>
            <a:r>
              <a:rPr sz="2000" b="1" dirty="0">
                <a:latin typeface="Century"/>
                <a:cs typeface="Century"/>
              </a:rPr>
              <a:t>to</a:t>
            </a:r>
            <a:r>
              <a:rPr sz="2000" b="1" spc="-2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overall</a:t>
            </a:r>
            <a:r>
              <a:rPr sz="2000" b="1" spc="-2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economic,</a:t>
            </a:r>
            <a:r>
              <a:rPr sz="2000" b="1" spc="-1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social</a:t>
            </a:r>
            <a:r>
              <a:rPr sz="2000" b="1" spc="-2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-3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development </a:t>
            </a:r>
            <a:r>
              <a:rPr sz="2000" b="1" spc="-10" dirty="0">
                <a:latin typeface="Century"/>
                <a:cs typeface="Century"/>
              </a:rPr>
              <a:t>matters</a:t>
            </a:r>
            <a:endParaRPr sz="2000" b="1" dirty="0">
              <a:latin typeface="Century"/>
              <a:cs typeface="Century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  <a:tab pos="356235" algn="l"/>
                <a:tab pos="9093835" algn="l"/>
              </a:tabLst>
            </a:pPr>
            <a:r>
              <a:rPr sz="2000" dirty="0">
                <a:latin typeface="Century"/>
                <a:cs typeface="Century"/>
              </a:rPr>
              <a:t>Development</a:t>
            </a:r>
            <a:r>
              <a:rPr sz="2000" spc="22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Planning</a:t>
            </a:r>
            <a:r>
              <a:rPr sz="2000" spc="24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has</a:t>
            </a:r>
            <a:r>
              <a:rPr sz="2000" spc="23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been</a:t>
            </a:r>
            <a:r>
              <a:rPr sz="2000" spc="22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an</a:t>
            </a:r>
            <a:r>
              <a:rPr sz="2000" spc="23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instrument</a:t>
            </a:r>
            <a:r>
              <a:rPr sz="2000" spc="24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to</a:t>
            </a:r>
            <a:r>
              <a:rPr sz="2000" spc="240" dirty="0">
                <a:latin typeface="Century"/>
                <a:cs typeface="Century"/>
              </a:rPr>
              <a:t> </a:t>
            </a:r>
            <a:r>
              <a:rPr sz="2000" spc="-10" dirty="0">
                <a:latin typeface="Century"/>
                <a:cs typeface="Century"/>
              </a:rPr>
              <a:t>implement</a:t>
            </a:r>
            <a:r>
              <a:rPr lang="en-US" sz="2000" spc="-1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national</a:t>
            </a:r>
            <a:r>
              <a:rPr sz="2000" spc="220" dirty="0">
                <a:latin typeface="Century"/>
                <a:cs typeface="Century"/>
              </a:rPr>
              <a:t> </a:t>
            </a:r>
            <a:r>
              <a:rPr sz="2000" spc="-25" dirty="0">
                <a:latin typeface="Century"/>
                <a:cs typeface="Century"/>
              </a:rPr>
              <a:t>and</a:t>
            </a:r>
            <a:r>
              <a:rPr lang="en-US" sz="2000" spc="-2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sectoral</a:t>
            </a:r>
            <a:r>
              <a:rPr sz="2000" spc="-2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policies</a:t>
            </a:r>
            <a:r>
              <a:rPr sz="2000" spc="-1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and</a:t>
            </a:r>
            <a:r>
              <a:rPr sz="2000" spc="-15" dirty="0">
                <a:latin typeface="Century"/>
                <a:cs typeface="Century"/>
              </a:rPr>
              <a:t> </a:t>
            </a:r>
            <a:r>
              <a:rPr sz="2000" spc="-10" dirty="0">
                <a:latin typeface="Century"/>
                <a:cs typeface="Century"/>
              </a:rPr>
              <a:t>strategies</a:t>
            </a:r>
            <a:endParaRPr sz="2000" dirty="0">
              <a:latin typeface="Century"/>
              <a:cs typeface="Century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6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Federal</a:t>
            </a:r>
            <a:r>
              <a:rPr sz="2000" b="1" spc="6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Government</a:t>
            </a:r>
            <a:r>
              <a:rPr sz="2000" b="1" spc="6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is</a:t>
            </a:r>
            <a:r>
              <a:rPr sz="2000" b="1" spc="7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thus</a:t>
            </a:r>
            <a:r>
              <a:rPr sz="2000" b="1" spc="6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responsible</a:t>
            </a:r>
            <a:r>
              <a:rPr sz="2000" b="1" spc="6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to</a:t>
            </a:r>
            <a:r>
              <a:rPr sz="2000" b="1" spc="6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develop</a:t>
            </a:r>
            <a:r>
              <a:rPr sz="2000" b="1" spc="6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60" dirty="0">
                <a:latin typeface="Century"/>
                <a:cs typeface="Century"/>
              </a:rPr>
              <a:t>  </a:t>
            </a:r>
            <a:r>
              <a:rPr sz="2000" b="1" spc="-10" dirty="0">
                <a:latin typeface="Century"/>
                <a:cs typeface="Century"/>
              </a:rPr>
              <a:t>implement </a:t>
            </a:r>
            <a:r>
              <a:rPr sz="2000" b="1" dirty="0">
                <a:latin typeface="Century"/>
                <a:cs typeface="Century"/>
              </a:rPr>
              <a:t>vertically</a:t>
            </a:r>
            <a:r>
              <a:rPr sz="2000" b="1" spc="204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coherent</a:t>
            </a:r>
            <a:r>
              <a:rPr sz="2000" b="1" spc="19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19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horizontally</a:t>
            </a:r>
            <a:r>
              <a:rPr sz="2000" b="1" spc="19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consistent</a:t>
            </a:r>
            <a:r>
              <a:rPr sz="2000" b="1" spc="19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plan</a:t>
            </a:r>
            <a:r>
              <a:rPr sz="2000" b="1" spc="19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based</a:t>
            </a:r>
            <a:r>
              <a:rPr sz="2000" b="1" spc="19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on</a:t>
            </a:r>
            <a:r>
              <a:rPr sz="2000" b="1" spc="190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national </a:t>
            </a:r>
            <a:r>
              <a:rPr sz="2000" b="1" dirty="0">
                <a:latin typeface="Century"/>
                <a:cs typeface="Century"/>
              </a:rPr>
              <a:t>development</a:t>
            </a:r>
            <a:r>
              <a:rPr sz="2000" b="1" spc="-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needs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-35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priorities</a:t>
            </a:r>
            <a:endParaRPr sz="2000" b="1" dirty="0">
              <a:latin typeface="Century"/>
              <a:cs typeface="Century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b="1" dirty="0">
                <a:latin typeface="Century"/>
                <a:cs typeface="Century"/>
              </a:rPr>
              <a:t>NDPs</a:t>
            </a:r>
            <a:r>
              <a:rPr sz="2000" b="1" spc="45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are</a:t>
            </a:r>
            <a:r>
              <a:rPr sz="2000" b="1" spc="459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also</a:t>
            </a:r>
            <a:r>
              <a:rPr sz="2000" b="1" spc="459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used</a:t>
            </a:r>
            <a:r>
              <a:rPr sz="2000" b="1" spc="4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to</a:t>
            </a:r>
            <a:r>
              <a:rPr sz="2000" b="1" spc="459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implement</a:t>
            </a:r>
            <a:r>
              <a:rPr sz="2000" b="1" spc="4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global</a:t>
            </a:r>
            <a:r>
              <a:rPr sz="2000" b="1" spc="459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4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regional</a:t>
            </a:r>
            <a:r>
              <a:rPr sz="2000" b="1" spc="4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goals</a:t>
            </a:r>
            <a:r>
              <a:rPr sz="2000" b="1" spc="459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by</a:t>
            </a:r>
            <a:r>
              <a:rPr sz="2000" b="1" spc="450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effectively </a:t>
            </a:r>
            <a:r>
              <a:rPr sz="2000" b="1" dirty="0">
                <a:latin typeface="Century"/>
                <a:cs typeface="Century"/>
              </a:rPr>
              <a:t>mainstreaming</a:t>
            </a:r>
            <a:r>
              <a:rPr sz="2000" b="1" spc="-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them</a:t>
            </a:r>
            <a:r>
              <a:rPr sz="2000" b="1" spc="-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into</a:t>
            </a:r>
            <a:r>
              <a:rPr sz="2000" b="1" spc="-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-30" dirty="0">
                <a:latin typeface="Century"/>
                <a:cs typeface="Century"/>
              </a:rPr>
              <a:t> </a:t>
            </a:r>
            <a:r>
              <a:rPr sz="2000" b="1" spc="-20" dirty="0">
                <a:latin typeface="Century"/>
                <a:cs typeface="Century"/>
              </a:rPr>
              <a:t>plan</a:t>
            </a:r>
            <a:r>
              <a:rPr lang="en-US" sz="2000" b="1" spc="-20" dirty="0">
                <a:latin typeface="Century"/>
                <a:cs typeface="Century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Century"/>
                <a:cs typeface="Century"/>
              </a:rPr>
              <a:t>Since</a:t>
            </a:r>
            <a:r>
              <a:rPr sz="2000" b="1" spc="-35" dirty="0">
                <a:latin typeface="Century"/>
                <a:cs typeface="Century"/>
              </a:rPr>
              <a:t> </a:t>
            </a:r>
            <a:r>
              <a:rPr lang="en-US" sz="2000" b="1" spc="-35" dirty="0">
                <a:latin typeface="Century"/>
                <a:cs typeface="Century"/>
              </a:rPr>
              <a:t>2002/2003</a:t>
            </a:r>
            <a:r>
              <a:rPr sz="2000" b="1" dirty="0">
                <a:latin typeface="Century"/>
                <a:cs typeface="Century"/>
              </a:rPr>
              <a:t>,</a:t>
            </a:r>
            <a:r>
              <a:rPr sz="2000" b="1" spc="-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Ethiopia</a:t>
            </a:r>
            <a:r>
              <a:rPr sz="2000" b="1" spc="-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has</a:t>
            </a:r>
            <a:r>
              <a:rPr sz="2000" b="1" spc="-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implemented</a:t>
            </a:r>
            <a:r>
              <a:rPr sz="2000" b="1" spc="-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four</a:t>
            </a:r>
            <a:r>
              <a:rPr sz="2000" b="1" spc="-3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medium</a:t>
            </a:r>
            <a:r>
              <a:rPr sz="2000" b="1" spc="-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term</a:t>
            </a:r>
            <a:r>
              <a:rPr sz="2000" b="1" spc="-10" dirty="0">
                <a:latin typeface="Century"/>
                <a:cs typeface="Century"/>
              </a:rPr>
              <a:t> development</a:t>
            </a:r>
            <a:r>
              <a:rPr lang="en-US" sz="2000" b="1" spc="-1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plans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by</a:t>
            </a:r>
            <a:r>
              <a:rPr sz="2000" b="1" spc="-2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mainstreaming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global</a:t>
            </a:r>
            <a:r>
              <a:rPr sz="2000" b="1" spc="-2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goals</a:t>
            </a:r>
            <a:r>
              <a:rPr sz="2000" b="1" spc="-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-3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now</a:t>
            </a:r>
            <a:r>
              <a:rPr sz="2000" b="1" spc="-3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implementing</a:t>
            </a:r>
            <a:r>
              <a:rPr sz="2000" b="1" spc="-1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-30" dirty="0">
                <a:latin typeface="Century"/>
                <a:cs typeface="Century"/>
              </a:rPr>
              <a:t> </a:t>
            </a:r>
            <a:r>
              <a:rPr sz="2000" b="1" spc="-20" dirty="0">
                <a:latin typeface="Century"/>
                <a:cs typeface="Century"/>
              </a:rPr>
              <a:t>TYDP</a:t>
            </a:r>
            <a:r>
              <a:rPr lang="en-US" sz="2000" b="1" spc="-20" dirty="0">
                <a:latin typeface="Century"/>
                <a:cs typeface="Century"/>
              </a:rPr>
              <a:t>.</a:t>
            </a:r>
          </a:p>
          <a:p>
            <a:pPr marL="355600" indent="-343535">
              <a:spcBef>
                <a:spcPts val="6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Hence,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there is one plan and one report system to serve all stakeholders interests in development process. </a:t>
            </a:r>
          </a:p>
        </p:txBody>
      </p:sp>
    </p:spTree>
    <p:extLst>
      <p:ext uri="{BB962C8B-B14F-4D97-AF65-F5344CB8AC3E}">
        <p14:creationId xmlns:p14="http://schemas.microsoft.com/office/powerpoint/2010/main" val="44966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521" y="118778"/>
            <a:ext cx="10005060" cy="1007506"/>
          </a:xfrm>
          <a:prstGeom prst="rect">
            <a:avLst/>
          </a:prstGeom>
        </p:spPr>
        <p:txBody>
          <a:bodyPr vert="horz" wrap="square" lIns="0" tIns="388162" rIns="0" bIns="0" rtlCol="0">
            <a:spAutoFit/>
          </a:bodyPr>
          <a:lstStyle/>
          <a:p>
            <a:pPr marL="141922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8F93"/>
                </a:solidFill>
              </a:rPr>
              <a:t>National</a:t>
            </a:r>
            <a:r>
              <a:rPr sz="4000" spc="-60" dirty="0">
                <a:solidFill>
                  <a:srgbClr val="008F93"/>
                </a:solidFill>
              </a:rPr>
              <a:t> </a:t>
            </a:r>
            <a:r>
              <a:rPr sz="4000" dirty="0">
                <a:solidFill>
                  <a:srgbClr val="008F93"/>
                </a:solidFill>
              </a:rPr>
              <a:t>M&amp;E</a:t>
            </a:r>
            <a:r>
              <a:rPr sz="4000" spc="-60" dirty="0">
                <a:solidFill>
                  <a:srgbClr val="008F93"/>
                </a:solidFill>
              </a:rPr>
              <a:t> </a:t>
            </a:r>
            <a:r>
              <a:rPr sz="4000" spc="-10" dirty="0">
                <a:solidFill>
                  <a:srgbClr val="008F93"/>
                </a:solidFill>
              </a:rPr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27925" y="1443271"/>
            <a:ext cx="9562656" cy="4609942"/>
            <a:chOff x="1284414" y="1296542"/>
            <a:chExt cx="9992360" cy="52311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3876" y="1306067"/>
              <a:ext cx="9973056" cy="52120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89177" y="1301305"/>
              <a:ext cx="9982835" cy="5221605"/>
            </a:xfrm>
            <a:custGeom>
              <a:avLst/>
              <a:gdLst/>
              <a:ahLst/>
              <a:cxnLst/>
              <a:rect l="l" t="t" r="r" b="b"/>
              <a:pathLst>
                <a:path w="9982835" h="5221605">
                  <a:moveTo>
                    <a:pt x="0" y="5221605"/>
                  </a:moveTo>
                  <a:lnTo>
                    <a:pt x="9982581" y="5221605"/>
                  </a:lnTo>
                  <a:lnTo>
                    <a:pt x="9982581" y="0"/>
                  </a:lnTo>
                  <a:lnTo>
                    <a:pt x="0" y="0"/>
                  </a:lnTo>
                  <a:lnTo>
                    <a:pt x="0" y="5221605"/>
                  </a:lnTo>
                  <a:close/>
                </a:path>
              </a:pathLst>
            </a:custGeom>
            <a:ln w="952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70333E7-7E4F-19F0-7B01-C69C7C823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8333" y="138083"/>
            <a:ext cx="1078146" cy="1078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3182" y="491021"/>
            <a:ext cx="408391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40" dirty="0">
                <a:solidFill>
                  <a:schemeClr val="bg1"/>
                </a:solidFill>
                <a:latin typeface="Calibri Light"/>
                <a:cs typeface="Calibri Light"/>
              </a:rPr>
              <a:t>Development</a:t>
            </a:r>
            <a:r>
              <a:rPr sz="2000" spc="-11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Calibri Light"/>
                <a:cs typeface="Calibri Light"/>
              </a:rPr>
              <a:t>Planning,</a:t>
            </a:r>
            <a:r>
              <a:rPr sz="2000" spc="-1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 Light"/>
                <a:cs typeface="Calibri Light"/>
              </a:rPr>
              <a:t>M&amp;E</a:t>
            </a:r>
            <a:r>
              <a:rPr sz="2000" spc="-9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Calibri Light"/>
                <a:cs typeface="Calibri Light"/>
              </a:rPr>
              <a:t>data</a:t>
            </a:r>
            <a:r>
              <a:rPr sz="2000" spc="-114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 Light"/>
                <a:cs typeface="Calibri Light"/>
              </a:rPr>
              <a:t>flows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4167" y="1988820"/>
            <a:ext cx="2171700" cy="594360"/>
          </a:xfrm>
          <a:prstGeom prst="rect">
            <a:avLst/>
          </a:prstGeom>
          <a:solidFill>
            <a:srgbClr val="008000"/>
          </a:solidFill>
          <a:ln w="12700">
            <a:solidFill>
              <a:srgbClr val="2E528F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659130" marR="259715" indent="-394970">
              <a:lnSpc>
                <a:spcPct val="114999"/>
              </a:lnSpc>
              <a:spcBef>
                <a:spcPts val="58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Ministry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56659" y="2737091"/>
            <a:ext cx="2071370" cy="983615"/>
            <a:chOff x="3756659" y="2737091"/>
            <a:chExt cx="2071370" cy="9836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4557" y="3472433"/>
              <a:ext cx="76200" cy="247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6659" y="2737091"/>
              <a:ext cx="2071115" cy="8077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7847" y="2866656"/>
              <a:ext cx="1380744" cy="6004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6095" y="2776727"/>
              <a:ext cx="1956816" cy="6949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16096" y="2776727"/>
            <a:ext cx="1957070" cy="6953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444500" marR="436245" indent="138430">
              <a:lnSpc>
                <a:spcPct val="114500"/>
              </a:lnSpc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1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sector ministries/agencies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68287" y="2983884"/>
            <a:ext cx="2280285" cy="570230"/>
            <a:chOff x="7068287" y="2983884"/>
            <a:chExt cx="2280285" cy="5702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8287" y="2983884"/>
              <a:ext cx="2279952" cy="5700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8060" y="3087624"/>
              <a:ext cx="1776983" cy="4069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8604" y="3014472"/>
              <a:ext cx="2183892" cy="4663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470140" y="3151758"/>
            <a:ext cx="148463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solidFill>
                  <a:srgbClr val="FFFFFF"/>
                </a:solidFill>
                <a:latin typeface="Times New Roman"/>
                <a:cs typeface="Times New Roman"/>
              </a:rPr>
              <a:t>Ethiopian Statistical Services 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56659" y="3689591"/>
            <a:ext cx="2071370" cy="779145"/>
            <a:chOff x="3756659" y="3689591"/>
            <a:chExt cx="2071370" cy="779145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6659" y="3689591"/>
              <a:ext cx="2071115" cy="7787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96867" y="3901452"/>
              <a:ext cx="1821180" cy="4084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6095" y="3729228"/>
              <a:ext cx="1956816" cy="66598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816096" y="3729228"/>
            <a:ext cx="1957070" cy="66611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secretor</a:t>
            </a:r>
            <a:r>
              <a:rPr sz="11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Bureaus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65783" y="4631396"/>
            <a:ext cx="2052955" cy="1038225"/>
            <a:chOff x="3765783" y="4631396"/>
            <a:chExt cx="2052955" cy="103822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5783" y="4631396"/>
              <a:ext cx="2052868" cy="10378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96867" y="4811255"/>
              <a:ext cx="1834895" cy="7330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6095" y="4661916"/>
              <a:ext cx="1956816" cy="93421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816096" y="4661915"/>
            <a:ext cx="1957070" cy="93471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699135" marR="238125" indent="-453390">
              <a:lnSpc>
                <a:spcPct val="114999"/>
              </a:lnSpc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Zone/Woreda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Sector bureaus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68287" y="3631579"/>
            <a:ext cx="2280285" cy="932815"/>
            <a:chOff x="7068287" y="3631579"/>
            <a:chExt cx="2280285" cy="932815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68287" y="3631579"/>
              <a:ext cx="2279952" cy="93280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62444" y="3906012"/>
              <a:ext cx="1690116" cy="4343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18604" y="3662172"/>
              <a:ext cx="2183892" cy="82905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502143" y="3973525"/>
            <a:ext cx="14185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BoFED/PDC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68288" y="4678612"/>
            <a:ext cx="2344420" cy="991235"/>
            <a:chOff x="7068288" y="4678612"/>
            <a:chExt cx="2344420" cy="991235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68288" y="4678612"/>
              <a:ext cx="2343959" cy="9906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81088" y="4992624"/>
              <a:ext cx="2147316" cy="4069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18604" y="4709160"/>
              <a:ext cx="2247900" cy="88696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118604" y="4709159"/>
            <a:ext cx="2247900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Zone/Woreda</a:t>
            </a:r>
            <a:r>
              <a:rPr sz="11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OFEC/PDC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549140" y="2553461"/>
            <a:ext cx="3505200" cy="2537460"/>
            <a:chOff x="4549140" y="2553461"/>
            <a:chExt cx="3505200" cy="2537460"/>
          </a:xfrm>
        </p:grpSpPr>
        <p:sp>
          <p:nvSpPr>
            <p:cNvPr id="37" name="object 37"/>
            <p:cNvSpPr/>
            <p:nvPr/>
          </p:nvSpPr>
          <p:spPr>
            <a:xfrm>
              <a:off x="5753354" y="2562605"/>
              <a:ext cx="357505" cy="810260"/>
            </a:xfrm>
            <a:custGeom>
              <a:avLst/>
              <a:gdLst/>
              <a:ahLst/>
              <a:cxnLst/>
              <a:rect l="l" t="t" r="r" b="b"/>
              <a:pathLst>
                <a:path w="357504" h="810260">
                  <a:moveTo>
                    <a:pt x="25400" y="775970"/>
                  </a:moveTo>
                  <a:lnTo>
                    <a:pt x="0" y="775970"/>
                  </a:lnTo>
                  <a:lnTo>
                    <a:pt x="0" y="810260"/>
                  </a:lnTo>
                  <a:lnTo>
                    <a:pt x="310769" y="810260"/>
                  </a:lnTo>
                  <a:lnTo>
                    <a:pt x="310769" y="797560"/>
                  </a:lnTo>
                  <a:lnTo>
                    <a:pt x="25400" y="797560"/>
                  </a:lnTo>
                  <a:lnTo>
                    <a:pt x="12700" y="784860"/>
                  </a:lnTo>
                  <a:lnTo>
                    <a:pt x="25400" y="784860"/>
                  </a:lnTo>
                  <a:lnTo>
                    <a:pt x="25400" y="775970"/>
                  </a:lnTo>
                  <a:close/>
                </a:path>
                <a:path w="357504" h="810260">
                  <a:moveTo>
                    <a:pt x="25400" y="784860"/>
                  </a:moveTo>
                  <a:lnTo>
                    <a:pt x="12700" y="784860"/>
                  </a:lnTo>
                  <a:lnTo>
                    <a:pt x="25400" y="797560"/>
                  </a:lnTo>
                  <a:lnTo>
                    <a:pt x="25400" y="784860"/>
                  </a:lnTo>
                  <a:close/>
                </a:path>
                <a:path w="357504" h="810260">
                  <a:moveTo>
                    <a:pt x="285369" y="784860"/>
                  </a:moveTo>
                  <a:lnTo>
                    <a:pt x="25400" y="784860"/>
                  </a:lnTo>
                  <a:lnTo>
                    <a:pt x="25400" y="797560"/>
                  </a:lnTo>
                  <a:lnTo>
                    <a:pt x="285369" y="797560"/>
                  </a:lnTo>
                  <a:lnTo>
                    <a:pt x="285369" y="784860"/>
                  </a:lnTo>
                  <a:close/>
                </a:path>
                <a:path w="357504" h="810260">
                  <a:moveTo>
                    <a:pt x="298005" y="50328"/>
                  </a:moveTo>
                  <a:lnTo>
                    <a:pt x="285369" y="71990"/>
                  </a:lnTo>
                  <a:lnTo>
                    <a:pt x="285369" y="797560"/>
                  </a:lnTo>
                  <a:lnTo>
                    <a:pt x="298069" y="784860"/>
                  </a:lnTo>
                  <a:lnTo>
                    <a:pt x="310769" y="784860"/>
                  </a:lnTo>
                  <a:lnTo>
                    <a:pt x="310769" y="72208"/>
                  </a:lnTo>
                  <a:lnTo>
                    <a:pt x="298005" y="50328"/>
                  </a:lnTo>
                  <a:close/>
                </a:path>
                <a:path w="357504" h="810260">
                  <a:moveTo>
                    <a:pt x="310769" y="784860"/>
                  </a:moveTo>
                  <a:lnTo>
                    <a:pt x="298069" y="784860"/>
                  </a:lnTo>
                  <a:lnTo>
                    <a:pt x="285369" y="797560"/>
                  </a:lnTo>
                  <a:lnTo>
                    <a:pt x="310769" y="797560"/>
                  </a:lnTo>
                  <a:lnTo>
                    <a:pt x="310769" y="784860"/>
                  </a:lnTo>
                  <a:close/>
                </a:path>
                <a:path w="357504" h="810260">
                  <a:moveTo>
                    <a:pt x="298069" y="0"/>
                  </a:moveTo>
                  <a:lnTo>
                    <a:pt x="242570" y="94996"/>
                  </a:lnTo>
                  <a:lnTo>
                    <a:pt x="239013" y="100965"/>
                  </a:lnTo>
                  <a:lnTo>
                    <a:pt x="241173" y="108839"/>
                  </a:lnTo>
                  <a:lnTo>
                    <a:pt x="253237" y="115824"/>
                  </a:lnTo>
                  <a:lnTo>
                    <a:pt x="260985" y="113792"/>
                  </a:lnTo>
                  <a:lnTo>
                    <a:pt x="285369" y="71990"/>
                  </a:lnTo>
                  <a:lnTo>
                    <a:pt x="285369" y="25146"/>
                  </a:lnTo>
                  <a:lnTo>
                    <a:pt x="312726" y="25146"/>
                  </a:lnTo>
                  <a:lnTo>
                    <a:pt x="298069" y="0"/>
                  </a:lnTo>
                  <a:close/>
                </a:path>
                <a:path w="357504" h="810260">
                  <a:moveTo>
                    <a:pt x="312726" y="25146"/>
                  </a:moveTo>
                  <a:lnTo>
                    <a:pt x="310769" y="25146"/>
                  </a:lnTo>
                  <a:lnTo>
                    <a:pt x="310769" y="72208"/>
                  </a:lnTo>
                  <a:lnTo>
                    <a:pt x="335025" y="113792"/>
                  </a:lnTo>
                  <a:lnTo>
                    <a:pt x="342773" y="115824"/>
                  </a:lnTo>
                  <a:lnTo>
                    <a:pt x="348869" y="112268"/>
                  </a:lnTo>
                  <a:lnTo>
                    <a:pt x="354965" y="108839"/>
                  </a:lnTo>
                  <a:lnTo>
                    <a:pt x="356997" y="100965"/>
                  </a:lnTo>
                  <a:lnTo>
                    <a:pt x="353441" y="94996"/>
                  </a:lnTo>
                  <a:lnTo>
                    <a:pt x="312726" y="25146"/>
                  </a:lnTo>
                  <a:close/>
                </a:path>
                <a:path w="357504" h="810260">
                  <a:moveTo>
                    <a:pt x="310769" y="31496"/>
                  </a:moveTo>
                  <a:lnTo>
                    <a:pt x="308991" y="31496"/>
                  </a:lnTo>
                  <a:lnTo>
                    <a:pt x="298005" y="50328"/>
                  </a:lnTo>
                  <a:lnTo>
                    <a:pt x="310769" y="72208"/>
                  </a:lnTo>
                  <a:lnTo>
                    <a:pt x="310769" y="31496"/>
                  </a:lnTo>
                  <a:close/>
                </a:path>
                <a:path w="357504" h="810260">
                  <a:moveTo>
                    <a:pt x="310769" y="25146"/>
                  </a:moveTo>
                  <a:lnTo>
                    <a:pt x="285369" y="25146"/>
                  </a:lnTo>
                  <a:lnTo>
                    <a:pt x="285369" y="71990"/>
                  </a:lnTo>
                  <a:lnTo>
                    <a:pt x="298005" y="50328"/>
                  </a:lnTo>
                  <a:lnTo>
                    <a:pt x="287020" y="31496"/>
                  </a:lnTo>
                  <a:lnTo>
                    <a:pt x="310769" y="31496"/>
                  </a:lnTo>
                  <a:lnTo>
                    <a:pt x="310769" y="25146"/>
                  </a:lnTo>
                  <a:close/>
                </a:path>
                <a:path w="357504" h="810260">
                  <a:moveTo>
                    <a:pt x="308991" y="31496"/>
                  </a:moveTo>
                  <a:lnTo>
                    <a:pt x="287020" y="31496"/>
                  </a:lnTo>
                  <a:lnTo>
                    <a:pt x="298005" y="50328"/>
                  </a:lnTo>
                  <a:lnTo>
                    <a:pt x="308991" y="31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49140" y="4395977"/>
              <a:ext cx="76073" cy="21983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773674" y="2553461"/>
              <a:ext cx="1364615" cy="2537460"/>
            </a:xfrm>
            <a:custGeom>
              <a:avLst/>
              <a:gdLst/>
              <a:ahLst/>
              <a:cxnLst/>
              <a:rect l="l" t="t" r="r" b="b"/>
              <a:pathLst>
                <a:path w="1364615" h="2537460">
                  <a:moveTo>
                    <a:pt x="629920" y="1048766"/>
                  </a:moveTo>
                  <a:lnTo>
                    <a:pt x="604520" y="1048766"/>
                  </a:lnTo>
                  <a:lnTo>
                    <a:pt x="604520" y="1150366"/>
                  </a:lnTo>
                  <a:lnTo>
                    <a:pt x="629920" y="1150366"/>
                  </a:lnTo>
                  <a:lnTo>
                    <a:pt x="629920" y="1048766"/>
                  </a:lnTo>
                  <a:close/>
                </a:path>
                <a:path w="1364615" h="2537460">
                  <a:moveTo>
                    <a:pt x="629920" y="870966"/>
                  </a:moveTo>
                  <a:lnTo>
                    <a:pt x="604520" y="870966"/>
                  </a:lnTo>
                  <a:lnTo>
                    <a:pt x="604520" y="972566"/>
                  </a:lnTo>
                  <a:lnTo>
                    <a:pt x="629920" y="972566"/>
                  </a:lnTo>
                  <a:lnTo>
                    <a:pt x="629920" y="870966"/>
                  </a:lnTo>
                  <a:close/>
                </a:path>
                <a:path w="1364615" h="2537460">
                  <a:moveTo>
                    <a:pt x="629920" y="693166"/>
                  </a:moveTo>
                  <a:lnTo>
                    <a:pt x="604520" y="693166"/>
                  </a:lnTo>
                  <a:lnTo>
                    <a:pt x="604520" y="794766"/>
                  </a:lnTo>
                  <a:lnTo>
                    <a:pt x="629920" y="794766"/>
                  </a:lnTo>
                  <a:lnTo>
                    <a:pt x="629920" y="693166"/>
                  </a:lnTo>
                  <a:close/>
                </a:path>
                <a:path w="1364615" h="2537460">
                  <a:moveTo>
                    <a:pt x="629920" y="515366"/>
                  </a:moveTo>
                  <a:lnTo>
                    <a:pt x="604520" y="515366"/>
                  </a:lnTo>
                  <a:lnTo>
                    <a:pt x="604520" y="616966"/>
                  </a:lnTo>
                  <a:lnTo>
                    <a:pt x="629920" y="616966"/>
                  </a:lnTo>
                  <a:lnTo>
                    <a:pt x="629920" y="515366"/>
                  </a:lnTo>
                  <a:close/>
                </a:path>
                <a:path w="1364615" h="2537460">
                  <a:moveTo>
                    <a:pt x="629920" y="337566"/>
                  </a:moveTo>
                  <a:lnTo>
                    <a:pt x="604520" y="337566"/>
                  </a:lnTo>
                  <a:lnTo>
                    <a:pt x="604520" y="439166"/>
                  </a:lnTo>
                  <a:lnTo>
                    <a:pt x="629920" y="439166"/>
                  </a:lnTo>
                  <a:lnTo>
                    <a:pt x="629920" y="337566"/>
                  </a:lnTo>
                  <a:close/>
                </a:path>
                <a:path w="1364615" h="2537460">
                  <a:moveTo>
                    <a:pt x="629920" y="159766"/>
                  </a:moveTo>
                  <a:lnTo>
                    <a:pt x="604520" y="159766"/>
                  </a:lnTo>
                  <a:lnTo>
                    <a:pt x="604520" y="261366"/>
                  </a:lnTo>
                  <a:lnTo>
                    <a:pt x="629920" y="261366"/>
                  </a:lnTo>
                  <a:lnTo>
                    <a:pt x="629920" y="159766"/>
                  </a:lnTo>
                  <a:close/>
                </a:path>
                <a:path w="1364615" h="2537460">
                  <a:moveTo>
                    <a:pt x="633222" y="1299464"/>
                  </a:moveTo>
                  <a:lnTo>
                    <a:pt x="629920" y="1299464"/>
                  </a:lnTo>
                  <a:lnTo>
                    <a:pt x="629920" y="1226566"/>
                  </a:lnTo>
                  <a:lnTo>
                    <a:pt x="604520" y="1226566"/>
                  </a:lnTo>
                  <a:lnTo>
                    <a:pt x="604520" y="1324864"/>
                  </a:lnTo>
                  <a:lnTo>
                    <a:pt x="633222" y="1324864"/>
                  </a:lnTo>
                  <a:lnTo>
                    <a:pt x="633222" y="1312164"/>
                  </a:lnTo>
                  <a:lnTo>
                    <a:pt x="633222" y="1299464"/>
                  </a:lnTo>
                  <a:close/>
                </a:path>
                <a:path w="1364615" h="2537460">
                  <a:moveTo>
                    <a:pt x="676148" y="108585"/>
                  </a:moveTo>
                  <a:lnTo>
                    <a:pt x="672592" y="102616"/>
                  </a:lnTo>
                  <a:lnTo>
                    <a:pt x="631875" y="32766"/>
                  </a:lnTo>
                  <a:lnTo>
                    <a:pt x="617220" y="7620"/>
                  </a:lnTo>
                  <a:lnTo>
                    <a:pt x="561848" y="102616"/>
                  </a:lnTo>
                  <a:lnTo>
                    <a:pt x="558292" y="108585"/>
                  </a:lnTo>
                  <a:lnTo>
                    <a:pt x="560324" y="116459"/>
                  </a:lnTo>
                  <a:lnTo>
                    <a:pt x="566420" y="119888"/>
                  </a:lnTo>
                  <a:lnTo>
                    <a:pt x="572389" y="123444"/>
                  </a:lnTo>
                  <a:lnTo>
                    <a:pt x="580263" y="121412"/>
                  </a:lnTo>
                  <a:lnTo>
                    <a:pt x="583692" y="115316"/>
                  </a:lnTo>
                  <a:lnTo>
                    <a:pt x="604507" y="79616"/>
                  </a:lnTo>
                  <a:lnTo>
                    <a:pt x="604520" y="32766"/>
                  </a:lnTo>
                  <a:lnTo>
                    <a:pt x="604520" y="79616"/>
                  </a:lnTo>
                  <a:lnTo>
                    <a:pt x="604520" y="83566"/>
                  </a:lnTo>
                  <a:lnTo>
                    <a:pt x="629920" y="83566"/>
                  </a:lnTo>
                  <a:lnTo>
                    <a:pt x="629920" y="79616"/>
                  </a:lnTo>
                  <a:lnTo>
                    <a:pt x="650748" y="115316"/>
                  </a:lnTo>
                  <a:lnTo>
                    <a:pt x="654177" y="121412"/>
                  </a:lnTo>
                  <a:lnTo>
                    <a:pt x="662051" y="123444"/>
                  </a:lnTo>
                  <a:lnTo>
                    <a:pt x="668020" y="119888"/>
                  </a:lnTo>
                  <a:lnTo>
                    <a:pt x="674116" y="116459"/>
                  </a:lnTo>
                  <a:lnTo>
                    <a:pt x="676148" y="108585"/>
                  </a:lnTo>
                  <a:close/>
                </a:path>
                <a:path w="1364615" h="2537460">
                  <a:moveTo>
                    <a:pt x="811022" y="1299464"/>
                  </a:moveTo>
                  <a:lnTo>
                    <a:pt x="709422" y="1299464"/>
                  </a:lnTo>
                  <a:lnTo>
                    <a:pt x="709422" y="1324864"/>
                  </a:lnTo>
                  <a:lnTo>
                    <a:pt x="811022" y="1324864"/>
                  </a:lnTo>
                  <a:lnTo>
                    <a:pt x="811022" y="1299464"/>
                  </a:lnTo>
                  <a:close/>
                </a:path>
                <a:path w="1364615" h="2537460">
                  <a:moveTo>
                    <a:pt x="988822" y="1299464"/>
                  </a:moveTo>
                  <a:lnTo>
                    <a:pt x="887222" y="1299464"/>
                  </a:lnTo>
                  <a:lnTo>
                    <a:pt x="887222" y="1324864"/>
                  </a:lnTo>
                  <a:lnTo>
                    <a:pt x="988822" y="1324864"/>
                  </a:lnTo>
                  <a:lnTo>
                    <a:pt x="988822" y="1299464"/>
                  </a:lnTo>
                  <a:close/>
                </a:path>
                <a:path w="1364615" h="2537460">
                  <a:moveTo>
                    <a:pt x="1166622" y="1299464"/>
                  </a:moveTo>
                  <a:lnTo>
                    <a:pt x="1065022" y="1299464"/>
                  </a:lnTo>
                  <a:lnTo>
                    <a:pt x="1065022" y="1324864"/>
                  </a:lnTo>
                  <a:lnTo>
                    <a:pt x="1166622" y="1324864"/>
                  </a:lnTo>
                  <a:lnTo>
                    <a:pt x="1166622" y="1299464"/>
                  </a:lnTo>
                  <a:close/>
                </a:path>
                <a:path w="1364615" h="2537460">
                  <a:moveTo>
                    <a:pt x="1346200" y="2499360"/>
                  </a:moveTo>
                  <a:lnTo>
                    <a:pt x="1320800" y="2486660"/>
                  </a:lnTo>
                  <a:lnTo>
                    <a:pt x="1270000" y="2461260"/>
                  </a:lnTo>
                  <a:lnTo>
                    <a:pt x="1270000" y="2486660"/>
                  </a:lnTo>
                  <a:lnTo>
                    <a:pt x="76200" y="2486660"/>
                  </a:lnTo>
                  <a:lnTo>
                    <a:pt x="76200" y="2461260"/>
                  </a:lnTo>
                  <a:lnTo>
                    <a:pt x="0" y="2499360"/>
                  </a:lnTo>
                  <a:lnTo>
                    <a:pt x="76200" y="2537460"/>
                  </a:lnTo>
                  <a:lnTo>
                    <a:pt x="76200" y="2512060"/>
                  </a:lnTo>
                  <a:lnTo>
                    <a:pt x="1270000" y="2512060"/>
                  </a:lnTo>
                  <a:lnTo>
                    <a:pt x="1270000" y="2537460"/>
                  </a:lnTo>
                  <a:lnTo>
                    <a:pt x="1320800" y="2512060"/>
                  </a:lnTo>
                  <a:lnTo>
                    <a:pt x="1346200" y="2499360"/>
                  </a:lnTo>
                  <a:close/>
                </a:path>
                <a:path w="1364615" h="2537460">
                  <a:moveTo>
                    <a:pt x="1347089" y="1557528"/>
                  </a:moveTo>
                  <a:lnTo>
                    <a:pt x="1321689" y="1544828"/>
                  </a:lnTo>
                  <a:lnTo>
                    <a:pt x="1270889" y="1519428"/>
                  </a:lnTo>
                  <a:lnTo>
                    <a:pt x="1270889" y="1544828"/>
                  </a:lnTo>
                  <a:lnTo>
                    <a:pt x="76200" y="1544828"/>
                  </a:lnTo>
                  <a:lnTo>
                    <a:pt x="76200" y="1519428"/>
                  </a:lnTo>
                  <a:lnTo>
                    <a:pt x="0" y="1557528"/>
                  </a:lnTo>
                  <a:lnTo>
                    <a:pt x="76200" y="1595628"/>
                  </a:lnTo>
                  <a:lnTo>
                    <a:pt x="76200" y="1570228"/>
                  </a:lnTo>
                  <a:lnTo>
                    <a:pt x="1270889" y="1570228"/>
                  </a:lnTo>
                  <a:lnTo>
                    <a:pt x="1270889" y="1595628"/>
                  </a:lnTo>
                  <a:lnTo>
                    <a:pt x="1321689" y="1570228"/>
                  </a:lnTo>
                  <a:lnTo>
                    <a:pt x="1347089" y="1557528"/>
                  </a:lnTo>
                  <a:close/>
                </a:path>
                <a:path w="1364615" h="2537460">
                  <a:moveTo>
                    <a:pt x="1347851" y="1299464"/>
                  </a:moveTo>
                  <a:lnTo>
                    <a:pt x="1242822" y="1299464"/>
                  </a:lnTo>
                  <a:lnTo>
                    <a:pt x="1242822" y="1324864"/>
                  </a:lnTo>
                  <a:lnTo>
                    <a:pt x="1335151" y="1324864"/>
                  </a:lnTo>
                  <a:lnTo>
                    <a:pt x="1331722" y="1321435"/>
                  </a:lnTo>
                  <a:lnTo>
                    <a:pt x="1347851" y="1321435"/>
                  </a:lnTo>
                  <a:lnTo>
                    <a:pt x="1347851" y="1312164"/>
                  </a:lnTo>
                  <a:lnTo>
                    <a:pt x="1347851" y="1299464"/>
                  </a:lnTo>
                  <a:close/>
                </a:path>
                <a:path w="1364615" h="2537460">
                  <a:moveTo>
                    <a:pt x="1364361" y="744601"/>
                  </a:moveTo>
                  <a:lnTo>
                    <a:pt x="931672" y="744601"/>
                  </a:lnTo>
                  <a:lnTo>
                    <a:pt x="931672" y="71996"/>
                  </a:lnTo>
                  <a:lnTo>
                    <a:pt x="952500" y="107696"/>
                  </a:lnTo>
                  <a:lnTo>
                    <a:pt x="955929" y="113792"/>
                  </a:lnTo>
                  <a:lnTo>
                    <a:pt x="963803" y="115824"/>
                  </a:lnTo>
                  <a:lnTo>
                    <a:pt x="969772" y="112268"/>
                  </a:lnTo>
                  <a:lnTo>
                    <a:pt x="975868" y="108839"/>
                  </a:lnTo>
                  <a:lnTo>
                    <a:pt x="977900" y="100965"/>
                  </a:lnTo>
                  <a:lnTo>
                    <a:pt x="974344" y="94996"/>
                  </a:lnTo>
                  <a:lnTo>
                    <a:pt x="933627" y="25146"/>
                  </a:lnTo>
                  <a:lnTo>
                    <a:pt x="918972" y="0"/>
                  </a:lnTo>
                  <a:lnTo>
                    <a:pt x="863600" y="94996"/>
                  </a:lnTo>
                  <a:lnTo>
                    <a:pt x="860044" y="100965"/>
                  </a:lnTo>
                  <a:lnTo>
                    <a:pt x="862076" y="108839"/>
                  </a:lnTo>
                  <a:lnTo>
                    <a:pt x="868172" y="112268"/>
                  </a:lnTo>
                  <a:lnTo>
                    <a:pt x="874141" y="115824"/>
                  </a:lnTo>
                  <a:lnTo>
                    <a:pt x="882015" y="113792"/>
                  </a:lnTo>
                  <a:lnTo>
                    <a:pt x="885444" y="107696"/>
                  </a:lnTo>
                  <a:lnTo>
                    <a:pt x="906272" y="71996"/>
                  </a:lnTo>
                  <a:lnTo>
                    <a:pt x="906272" y="770001"/>
                  </a:lnTo>
                  <a:lnTo>
                    <a:pt x="1338961" y="770001"/>
                  </a:lnTo>
                  <a:lnTo>
                    <a:pt x="1338961" y="771144"/>
                  </a:lnTo>
                  <a:lnTo>
                    <a:pt x="1364361" y="771144"/>
                  </a:lnTo>
                  <a:lnTo>
                    <a:pt x="1364361" y="770001"/>
                  </a:lnTo>
                  <a:lnTo>
                    <a:pt x="1364361" y="7446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78140" y="4491989"/>
              <a:ext cx="76073" cy="21983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040623" y="1094232"/>
            <a:ext cx="2108200" cy="696595"/>
          </a:xfrm>
          <a:prstGeom prst="rect">
            <a:avLst/>
          </a:prstGeom>
          <a:solidFill>
            <a:srgbClr val="00800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232410">
              <a:lnSpc>
                <a:spcPct val="100000"/>
              </a:lnSpc>
              <a:spcBef>
                <a:spcPts val="705"/>
              </a:spcBef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Office</a:t>
            </a:r>
            <a:r>
              <a:rPr sz="1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Prime</a:t>
            </a:r>
            <a:r>
              <a:rPr sz="1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Minster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0711" y="1232916"/>
            <a:ext cx="1841500" cy="591820"/>
          </a:xfrm>
          <a:prstGeom prst="rect">
            <a:avLst/>
          </a:prstGeom>
          <a:solidFill>
            <a:srgbClr val="008000"/>
          </a:solidFill>
          <a:ln w="12700">
            <a:solidFill>
              <a:srgbClr val="2E528F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419734">
              <a:lnSpc>
                <a:spcPct val="100000"/>
              </a:lnSpc>
              <a:spcBef>
                <a:spcPts val="91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House</a:t>
            </a:r>
            <a:r>
              <a:rPr sz="1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People's</a:t>
            </a:r>
            <a:endParaRPr sz="1100">
              <a:latin typeface="Times New Roman"/>
              <a:cs typeface="Times New Roman"/>
            </a:endParaRPr>
          </a:p>
          <a:p>
            <a:pPr marL="477520">
              <a:lnSpc>
                <a:spcPct val="100000"/>
              </a:lnSpc>
              <a:spcBef>
                <a:spcPts val="195"/>
              </a:spcBef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Representatives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252465" y="1309497"/>
            <a:ext cx="2781300" cy="135890"/>
          </a:xfrm>
          <a:custGeom>
            <a:avLst/>
            <a:gdLst/>
            <a:ahLst/>
            <a:cxnLst/>
            <a:rect l="l" t="t" r="r" b="b"/>
            <a:pathLst>
              <a:path w="2781300" h="135890">
                <a:moveTo>
                  <a:pt x="100584" y="17652"/>
                </a:moveTo>
                <a:lnTo>
                  <a:pt x="94614" y="21336"/>
                </a:lnTo>
                <a:lnTo>
                  <a:pt x="0" y="77342"/>
                </a:lnTo>
                <a:lnTo>
                  <a:pt x="95376" y="132079"/>
                </a:lnTo>
                <a:lnTo>
                  <a:pt x="101346" y="135636"/>
                </a:lnTo>
                <a:lnTo>
                  <a:pt x="109220" y="133476"/>
                </a:lnTo>
                <a:lnTo>
                  <a:pt x="112649" y="127380"/>
                </a:lnTo>
                <a:lnTo>
                  <a:pt x="116205" y="121285"/>
                </a:lnTo>
                <a:lnTo>
                  <a:pt x="114046" y="113537"/>
                </a:lnTo>
                <a:lnTo>
                  <a:pt x="107950" y="110108"/>
                </a:lnTo>
                <a:lnTo>
                  <a:pt x="72816" y="89915"/>
                </a:lnTo>
                <a:lnTo>
                  <a:pt x="25273" y="89915"/>
                </a:lnTo>
                <a:lnTo>
                  <a:pt x="25019" y="64515"/>
                </a:lnTo>
                <a:lnTo>
                  <a:pt x="72073" y="64192"/>
                </a:lnTo>
                <a:lnTo>
                  <a:pt x="107569" y="43179"/>
                </a:lnTo>
                <a:lnTo>
                  <a:pt x="113537" y="39497"/>
                </a:lnTo>
                <a:lnTo>
                  <a:pt x="115570" y="31750"/>
                </a:lnTo>
                <a:lnTo>
                  <a:pt x="112013" y="25780"/>
                </a:lnTo>
                <a:lnTo>
                  <a:pt x="108331" y="19685"/>
                </a:lnTo>
                <a:lnTo>
                  <a:pt x="100584" y="17652"/>
                </a:lnTo>
                <a:close/>
              </a:path>
              <a:path w="2781300" h="135890">
                <a:moveTo>
                  <a:pt x="2759392" y="45719"/>
                </a:moveTo>
                <a:lnTo>
                  <a:pt x="2756154" y="45719"/>
                </a:lnTo>
                <a:lnTo>
                  <a:pt x="2756281" y="71119"/>
                </a:lnTo>
                <a:lnTo>
                  <a:pt x="2709226" y="71443"/>
                </a:lnTo>
                <a:lnTo>
                  <a:pt x="2673731" y="92455"/>
                </a:lnTo>
                <a:lnTo>
                  <a:pt x="2667762" y="96138"/>
                </a:lnTo>
                <a:lnTo>
                  <a:pt x="2665730" y="103886"/>
                </a:lnTo>
                <a:lnTo>
                  <a:pt x="2669286" y="109854"/>
                </a:lnTo>
                <a:lnTo>
                  <a:pt x="2672968" y="115950"/>
                </a:lnTo>
                <a:lnTo>
                  <a:pt x="2680716" y="117982"/>
                </a:lnTo>
                <a:lnTo>
                  <a:pt x="2686685" y="114300"/>
                </a:lnTo>
                <a:lnTo>
                  <a:pt x="2781300" y="58292"/>
                </a:lnTo>
                <a:lnTo>
                  <a:pt x="2759392" y="45719"/>
                </a:lnTo>
                <a:close/>
              </a:path>
              <a:path w="2781300" h="135890">
                <a:moveTo>
                  <a:pt x="72073" y="64192"/>
                </a:moveTo>
                <a:lnTo>
                  <a:pt x="25019" y="64515"/>
                </a:lnTo>
                <a:lnTo>
                  <a:pt x="25273" y="89915"/>
                </a:lnTo>
                <a:lnTo>
                  <a:pt x="72253" y="89592"/>
                </a:lnTo>
                <a:lnTo>
                  <a:pt x="69723" y="88137"/>
                </a:lnTo>
                <a:lnTo>
                  <a:pt x="31623" y="88137"/>
                </a:lnTo>
                <a:lnTo>
                  <a:pt x="31496" y="66166"/>
                </a:lnTo>
                <a:lnTo>
                  <a:pt x="68737" y="66166"/>
                </a:lnTo>
                <a:lnTo>
                  <a:pt x="72073" y="64192"/>
                </a:lnTo>
                <a:close/>
              </a:path>
              <a:path w="2781300" h="135890">
                <a:moveTo>
                  <a:pt x="72253" y="89592"/>
                </a:moveTo>
                <a:lnTo>
                  <a:pt x="25273" y="89915"/>
                </a:lnTo>
                <a:lnTo>
                  <a:pt x="72816" y="89915"/>
                </a:lnTo>
                <a:lnTo>
                  <a:pt x="72253" y="89592"/>
                </a:lnTo>
                <a:close/>
              </a:path>
              <a:path w="2781300" h="135890">
                <a:moveTo>
                  <a:pt x="2709047" y="46044"/>
                </a:moveTo>
                <a:lnTo>
                  <a:pt x="72073" y="64192"/>
                </a:lnTo>
                <a:lnTo>
                  <a:pt x="50391" y="77027"/>
                </a:lnTo>
                <a:lnTo>
                  <a:pt x="72253" y="89592"/>
                </a:lnTo>
                <a:lnTo>
                  <a:pt x="2709226" y="71443"/>
                </a:lnTo>
                <a:lnTo>
                  <a:pt x="2730908" y="58608"/>
                </a:lnTo>
                <a:lnTo>
                  <a:pt x="2709047" y="46044"/>
                </a:lnTo>
                <a:close/>
              </a:path>
              <a:path w="2781300" h="135890">
                <a:moveTo>
                  <a:pt x="31496" y="66166"/>
                </a:moveTo>
                <a:lnTo>
                  <a:pt x="31623" y="88137"/>
                </a:lnTo>
                <a:lnTo>
                  <a:pt x="50391" y="77027"/>
                </a:lnTo>
                <a:lnTo>
                  <a:pt x="31496" y="66166"/>
                </a:lnTo>
                <a:close/>
              </a:path>
              <a:path w="2781300" h="135890">
                <a:moveTo>
                  <a:pt x="50391" y="77027"/>
                </a:moveTo>
                <a:lnTo>
                  <a:pt x="31623" y="88137"/>
                </a:lnTo>
                <a:lnTo>
                  <a:pt x="69723" y="88137"/>
                </a:lnTo>
                <a:lnTo>
                  <a:pt x="50391" y="77027"/>
                </a:lnTo>
                <a:close/>
              </a:path>
              <a:path w="2781300" h="135890">
                <a:moveTo>
                  <a:pt x="68737" y="66166"/>
                </a:moveTo>
                <a:lnTo>
                  <a:pt x="31496" y="66166"/>
                </a:lnTo>
                <a:lnTo>
                  <a:pt x="50391" y="77027"/>
                </a:lnTo>
                <a:lnTo>
                  <a:pt x="68737" y="66166"/>
                </a:lnTo>
                <a:close/>
              </a:path>
              <a:path w="2781300" h="135890">
                <a:moveTo>
                  <a:pt x="2730908" y="58608"/>
                </a:moveTo>
                <a:lnTo>
                  <a:pt x="2709226" y="71443"/>
                </a:lnTo>
                <a:lnTo>
                  <a:pt x="2756281" y="71119"/>
                </a:lnTo>
                <a:lnTo>
                  <a:pt x="2756272" y="69468"/>
                </a:lnTo>
                <a:lnTo>
                  <a:pt x="2749804" y="69468"/>
                </a:lnTo>
                <a:lnTo>
                  <a:pt x="2730908" y="58608"/>
                </a:lnTo>
                <a:close/>
              </a:path>
              <a:path w="2781300" h="135890">
                <a:moveTo>
                  <a:pt x="2749677" y="47498"/>
                </a:moveTo>
                <a:lnTo>
                  <a:pt x="2730908" y="58608"/>
                </a:lnTo>
                <a:lnTo>
                  <a:pt x="2749804" y="69468"/>
                </a:lnTo>
                <a:lnTo>
                  <a:pt x="2749677" y="47498"/>
                </a:lnTo>
                <a:close/>
              </a:path>
              <a:path w="2781300" h="135890">
                <a:moveTo>
                  <a:pt x="2756162" y="47498"/>
                </a:moveTo>
                <a:lnTo>
                  <a:pt x="2749677" y="47498"/>
                </a:lnTo>
                <a:lnTo>
                  <a:pt x="2749804" y="69468"/>
                </a:lnTo>
                <a:lnTo>
                  <a:pt x="2756272" y="69468"/>
                </a:lnTo>
                <a:lnTo>
                  <a:pt x="2756162" y="47498"/>
                </a:lnTo>
                <a:close/>
              </a:path>
              <a:path w="2781300" h="135890">
                <a:moveTo>
                  <a:pt x="2756154" y="45719"/>
                </a:moveTo>
                <a:lnTo>
                  <a:pt x="2709047" y="46044"/>
                </a:lnTo>
                <a:lnTo>
                  <a:pt x="2730908" y="58608"/>
                </a:lnTo>
                <a:lnTo>
                  <a:pt x="2749677" y="47498"/>
                </a:lnTo>
                <a:lnTo>
                  <a:pt x="2756162" y="47498"/>
                </a:lnTo>
                <a:lnTo>
                  <a:pt x="2756154" y="45719"/>
                </a:lnTo>
                <a:close/>
              </a:path>
              <a:path w="2781300" h="135890">
                <a:moveTo>
                  <a:pt x="2679827" y="0"/>
                </a:moveTo>
                <a:lnTo>
                  <a:pt x="2672080" y="2158"/>
                </a:lnTo>
                <a:lnTo>
                  <a:pt x="2668651" y="8254"/>
                </a:lnTo>
                <a:lnTo>
                  <a:pt x="2665094" y="14350"/>
                </a:lnTo>
                <a:lnTo>
                  <a:pt x="2667254" y="22098"/>
                </a:lnTo>
                <a:lnTo>
                  <a:pt x="2673350" y="25526"/>
                </a:lnTo>
                <a:lnTo>
                  <a:pt x="2709047" y="46044"/>
                </a:lnTo>
                <a:lnTo>
                  <a:pt x="2759392" y="45719"/>
                </a:lnTo>
                <a:lnTo>
                  <a:pt x="26798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2039093" y="1732533"/>
            <a:ext cx="6002655" cy="2012314"/>
            <a:chOff x="2039093" y="1732533"/>
            <a:chExt cx="6002655" cy="2012314"/>
          </a:xfrm>
        </p:grpSpPr>
        <p:sp>
          <p:nvSpPr>
            <p:cNvPr id="45" name="object 45"/>
            <p:cNvSpPr/>
            <p:nvPr/>
          </p:nvSpPr>
          <p:spPr>
            <a:xfrm>
              <a:off x="4464557" y="1824989"/>
              <a:ext cx="76200" cy="952500"/>
            </a:xfrm>
            <a:custGeom>
              <a:avLst/>
              <a:gdLst/>
              <a:ahLst/>
              <a:cxnLst/>
              <a:rect l="l" t="t" r="r" b="b"/>
              <a:pathLst>
                <a:path w="76200" h="9525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952500"/>
                  </a:lnTo>
                  <a:lnTo>
                    <a:pt x="50800" y="952500"/>
                  </a:lnTo>
                  <a:lnTo>
                    <a:pt x="50800" y="63500"/>
                  </a:lnTo>
                  <a:close/>
                </a:path>
                <a:path w="76200" h="9525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9525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97673" y="1732533"/>
              <a:ext cx="743585" cy="581660"/>
            </a:xfrm>
            <a:custGeom>
              <a:avLst/>
              <a:gdLst/>
              <a:ahLst/>
              <a:cxnLst/>
              <a:rect l="l" t="t" r="r" b="b"/>
              <a:pathLst>
                <a:path w="743584" h="581660">
                  <a:moveTo>
                    <a:pt x="359028" y="556005"/>
                  </a:moveTo>
                  <a:lnTo>
                    <a:pt x="0" y="556005"/>
                  </a:lnTo>
                  <a:lnTo>
                    <a:pt x="0" y="581405"/>
                  </a:lnTo>
                  <a:lnTo>
                    <a:pt x="384428" y="581405"/>
                  </a:lnTo>
                  <a:lnTo>
                    <a:pt x="384428" y="568705"/>
                  </a:lnTo>
                  <a:lnTo>
                    <a:pt x="359028" y="568705"/>
                  </a:lnTo>
                  <a:lnTo>
                    <a:pt x="359028" y="556005"/>
                  </a:lnTo>
                  <a:close/>
                </a:path>
                <a:path w="743584" h="581660">
                  <a:moveTo>
                    <a:pt x="671467" y="46227"/>
                  </a:moveTo>
                  <a:lnTo>
                    <a:pt x="359028" y="46227"/>
                  </a:lnTo>
                  <a:lnTo>
                    <a:pt x="359028" y="568705"/>
                  </a:lnTo>
                  <a:lnTo>
                    <a:pt x="371728" y="556005"/>
                  </a:lnTo>
                  <a:lnTo>
                    <a:pt x="384428" y="556005"/>
                  </a:lnTo>
                  <a:lnTo>
                    <a:pt x="384428" y="71627"/>
                  </a:lnTo>
                  <a:lnTo>
                    <a:pt x="371728" y="71627"/>
                  </a:lnTo>
                  <a:lnTo>
                    <a:pt x="384428" y="58927"/>
                  </a:lnTo>
                  <a:lnTo>
                    <a:pt x="693238" y="58927"/>
                  </a:lnTo>
                  <a:lnTo>
                    <a:pt x="671467" y="46227"/>
                  </a:lnTo>
                  <a:close/>
                </a:path>
                <a:path w="743584" h="581660">
                  <a:moveTo>
                    <a:pt x="384428" y="556005"/>
                  </a:moveTo>
                  <a:lnTo>
                    <a:pt x="371728" y="556005"/>
                  </a:lnTo>
                  <a:lnTo>
                    <a:pt x="359028" y="568705"/>
                  </a:lnTo>
                  <a:lnTo>
                    <a:pt x="384428" y="568705"/>
                  </a:lnTo>
                  <a:lnTo>
                    <a:pt x="384428" y="556005"/>
                  </a:lnTo>
                  <a:close/>
                </a:path>
                <a:path w="743584" h="581660">
                  <a:moveTo>
                    <a:pt x="693238" y="58927"/>
                  </a:moveTo>
                  <a:lnTo>
                    <a:pt x="629793" y="95885"/>
                  </a:lnTo>
                  <a:lnTo>
                    <a:pt x="627760" y="103758"/>
                  </a:lnTo>
                  <a:lnTo>
                    <a:pt x="631190" y="109727"/>
                  </a:lnTo>
                  <a:lnTo>
                    <a:pt x="634746" y="115824"/>
                  </a:lnTo>
                  <a:lnTo>
                    <a:pt x="642493" y="117855"/>
                  </a:lnTo>
                  <a:lnTo>
                    <a:pt x="721796" y="71627"/>
                  </a:lnTo>
                  <a:lnTo>
                    <a:pt x="718439" y="71627"/>
                  </a:lnTo>
                  <a:lnTo>
                    <a:pt x="718439" y="69850"/>
                  </a:lnTo>
                  <a:lnTo>
                    <a:pt x="711961" y="69850"/>
                  </a:lnTo>
                  <a:lnTo>
                    <a:pt x="693238" y="58927"/>
                  </a:lnTo>
                  <a:close/>
                </a:path>
                <a:path w="743584" h="581660">
                  <a:moveTo>
                    <a:pt x="384428" y="58927"/>
                  </a:moveTo>
                  <a:lnTo>
                    <a:pt x="371728" y="71627"/>
                  </a:lnTo>
                  <a:lnTo>
                    <a:pt x="384428" y="71627"/>
                  </a:lnTo>
                  <a:lnTo>
                    <a:pt x="384428" y="58927"/>
                  </a:lnTo>
                  <a:close/>
                </a:path>
                <a:path w="743584" h="581660">
                  <a:moveTo>
                    <a:pt x="693238" y="58927"/>
                  </a:moveTo>
                  <a:lnTo>
                    <a:pt x="384428" y="58927"/>
                  </a:lnTo>
                  <a:lnTo>
                    <a:pt x="384428" y="71627"/>
                  </a:lnTo>
                  <a:lnTo>
                    <a:pt x="671467" y="71627"/>
                  </a:lnTo>
                  <a:lnTo>
                    <a:pt x="693238" y="58927"/>
                  </a:lnTo>
                  <a:close/>
                </a:path>
                <a:path w="743584" h="581660">
                  <a:moveTo>
                    <a:pt x="721797" y="46227"/>
                  </a:moveTo>
                  <a:lnTo>
                    <a:pt x="718439" y="46227"/>
                  </a:lnTo>
                  <a:lnTo>
                    <a:pt x="718439" y="71627"/>
                  </a:lnTo>
                  <a:lnTo>
                    <a:pt x="721796" y="71627"/>
                  </a:lnTo>
                  <a:lnTo>
                    <a:pt x="743584" y="58927"/>
                  </a:lnTo>
                  <a:lnTo>
                    <a:pt x="721797" y="46227"/>
                  </a:lnTo>
                  <a:close/>
                </a:path>
                <a:path w="743584" h="581660">
                  <a:moveTo>
                    <a:pt x="711961" y="48005"/>
                  </a:moveTo>
                  <a:lnTo>
                    <a:pt x="693238" y="58927"/>
                  </a:lnTo>
                  <a:lnTo>
                    <a:pt x="711961" y="69850"/>
                  </a:lnTo>
                  <a:lnTo>
                    <a:pt x="711961" y="48005"/>
                  </a:lnTo>
                  <a:close/>
                </a:path>
                <a:path w="743584" h="581660">
                  <a:moveTo>
                    <a:pt x="718439" y="48005"/>
                  </a:moveTo>
                  <a:lnTo>
                    <a:pt x="711961" y="48005"/>
                  </a:lnTo>
                  <a:lnTo>
                    <a:pt x="711961" y="69850"/>
                  </a:lnTo>
                  <a:lnTo>
                    <a:pt x="718439" y="69850"/>
                  </a:lnTo>
                  <a:lnTo>
                    <a:pt x="718439" y="48005"/>
                  </a:lnTo>
                  <a:close/>
                </a:path>
                <a:path w="743584" h="581660">
                  <a:moveTo>
                    <a:pt x="642493" y="0"/>
                  </a:moveTo>
                  <a:lnTo>
                    <a:pt x="634746" y="2031"/>
                  </a:lnTo>
                  <a:lnTo>
                    <a:pt x="631190" y="8127"/>
                  </a:lnTo>
                  <a:lnTo>
                    <a:pt x="627760" y="14096"/>
                  </a:lnTo>
                  <a:lnTo>
                    <a:pt x="629793" y="21970"/>
                  </a:lnTo>
                  <a:lnTo>
                    <a:pt x="693238" y="58927"/>
                  </a:lnTo>
                  <a:lnTo>
                    <a:pt x="711961" y="48005"/>
                  </a:lnTo>
                  <a:lnTo>
                    <a:pt x="718439" y="48005"/>
                  </a:lnTo>
                  <a:lnTo>
                    <a:pt x="718439" y="46227"/>
                  </a:lnTo>
                  <a:lnTo>
                    <a:pt x="721797" y="46227"/>
                  </a:lnTo>
                  <a:lnTo>
                    <a:pt x="6424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33289" y="1826513"/>
              <a:ext cx="388620" cy="567055"/>
            </a:xfrm>
            <a:custGeom>
              <a:avLst/>
              <a:gdLst/>
              <a:ahLst/>
              <a:cxnLst/>
              <a:rect l="l" t="t" r="r" b="b"/>
              <a:pathLst>
                <a:path w="388620" h="567055">
                  <a:moveTo>
                    <a:pt x="58928" y="50219"/>
                  </a:moveTo>
                  <a:lnTo>
                    <a:pt x="46227" y="71990"/>
                  </a:lnTo>
                  <a:lnTo>
                    <a:pt x="46227" y="567055"/>
                  </a:lnTo>
                  <a:lnTo>
                    <a:pt x="375538" y="567055"/>
                  </a:lnTo>
                  <a:lnTo>
                    <a:pt x="364743" y="556260"/>
                  </a:lnTo>
                  <a:lnTo>
                    <a:pt x="362838" y="556260"/>
                  </a:lnTo>
                  <a:lnTo>
                    <a:pt x="362838" y="554355"/>
                  </a:lnTo>
                  <a:lnTo>
                    <a:pt x="71627" y="554355"/>
                  </a:lnTo>
                  <a:lnTo>
                    <a:pt x="58927" y="541655"/>
                  </a:lnTo>
                  <a:lnTo>
                    <a:pt x="71627" y="541655"/>
                  </a:lnTo>
                  <a:lnTo>
                    <a:pt x="71627" y="71990"/>
                  </a:lnTo>
                  <a:lnTo>
                    <a:pt x="58928" y="50219"/>
                  </a:lnTo>
                  <a:close/>
                </a:path>
                <a:path w="388620" h="567055">
                  <a:moveTo>
                    <a:pt x="362838" y="554355"/>
                  </a:moveTo>
                  <a:lnTo>
                    <a:pt x="362838" y="556260"/>
                  </a:lnTo>
                  <a:lnTo>
                    <a:pt x="364743" y="556260"/>
                  </a:lnTo>
                  <a:lnTo>
                    <a:pt x="362838" y="554355"/>
                  </a:lnTo>
                  <a:close/>
                </a:path>
                <a:path w="388620" h="567055">
                  <a:moveTo>
                    <a:pt x="388238" y="541655"/>
                  </a:moveTo>
                  <a:lnTo>
                    <a:pt x="71627" y="541655"/>
                  </a:lnTo>
                  <a:lnTo>
                    <a:pt x="71627" y="554355"/>
                  </a:lnTo>
                  <a:lnTo>
                    <a:pt x="362838" y="554355"/>
                  </a:lnTo>
                  <a:lnTo>
                    <a:pt x="364743" y="556260"/>
                  </a:lnTo>
                  <a:lnTo>
                    <a:pt x="388238" y="556260"/>
                  </a:lnTo>
                  <a:lnTo>
                    <a:pt x="388238" y="541655"/>
                  </a:lnTo>
                  <a:close/>
                </a:path>
                <a:path w="388620" h="567055">
                  <a:moveTo>
                    <a:pt x="71627" y="541655"/>
                  </a:moveTo>
                  <a:lnTo>
                    <a:pt x="58927" y="541655"/>
                  </a:lnTo>
                  <a:lnTo>
                    <a:pt x="71627" y="554355"/>
                  </a:lnTo>
                  <a:lnTo>
                    <a:pt x="71627" y="541655"/>
                  </a:lnTo>
                  <a:close/>
                </a:path>
                <a:path w="388620" h="567055">
                  <a:moveTo>
                    <a:pt x="58927" y="0"/>
                  </a:moveTo>
                  <a:lnTo>
                    <a:pt x="3556" y="94996"/>
                  </a:lnTo>
                  <a:lnTo>
                    <a:pt x="0" y="100964"/>
                  </a:lnTo>
                  <a:lnTo>
                    <a:pt x="2032" y="108838"/>
                  </a:lnTo>
                  <a:lnTo>
                    <a:pt x="8127" y="112268"/>
                  </a:lnTo>
                  <a:lnTo>
                    <a:pt x="14097" y="115824"/>
                  </a:lnTo>
                  <a:lnTo>
                    <a:pt x="21971" y="113791"/>
                  </a:lnTo>
                  <a:lnTo>
                    <a:pt x="25400" y="107696"/>
                  </a:lnTo>
                  <a:lnTo>
                    <a:pt x="46227" y="71990"/>
                  </a:lnTo>
                  <a:lnTo>
                    <a:pt x="46227" y="25146"/>
                  </a:lnTo>
                  <a:lnTo>
                    <a:pt x="73585" y="25146"/>
                  </a:lnTo>
                  <a:lnTo>
                    <a:pt x="58927" y="0"/>
                  </a:lnTo>
                  <a:close/>
                </a:path>
                <a:path w="388620" h="567055">
                  <a:moveTo>
                    <a:pt x="73585" y="25146"/>
                  </a:moveTo>
                  <a:lnTo>
                    <a:pt x="71627" y="25146"/>
                  </a:lnTo>
                  <a:lnTo>
                    <a:pt x="71628" y="71990"/>
                  </a:lnTo>
                  <a:lnTo>
                    <a:pt x="92456" y="107696"/>
                  </a:lnTo>
                  <a:lnTo>
                    <a:pt x="95885" y="113791"/>
                  </a:lnTo>
                  <a:lnTo>
                    <a:pt x="103759" y="115824"/>
                  </a:lnTo>
                  <a:lnTo>
                    <a:pt x="109727" y="112268"/>
                  </a:lnTo>
                  <a:lnTo>
                    <a:pt x="115824" y="108838"/>
                  </a:lnTo>
                  <a:lnTo>
                    <a:pt x="117856" y="100964"/>
                  </a:lnTo>
                  <a:lnTo>
                    <a:pt x="114300" y="94996"/>
                  </a:lnTo>
                  <a:lnTo>
                    <a:pt x="73585" y="25146"/>
                  </a:lnTo>
                  <a:close/>
                </a:path>
                <a:path w="388620" h="567055">
                  <a:moveTo>
                    <a:pt x="71627" y="25146"/>
                  </a:moveTo>
                  <a:lnTo>
                    <a:pt x="46227" y="25146"/>
                  </a:lnTo>
                  <a:lnTo>
                    <a:pt x="46227" y="71990"/>
                  </a:lnTo>
                  <a:lnTo>
                    <a:pt x="58928" y="50219"/>
                  </a:lnTo>
                  <a:lnTo>
                    <a:pt x="48006" y="31496"/>
                  </a:lnTo>
                  <a:lnTo>
                    <a:pt x="71627" y="31496"/>
                  </a:lnTo>
                  <a:lnTo>
                    <a:pt x="71627" y="25146"/>
                  </a:lnTo>
                  <a:close/>
                </a:path>
                <a:path w="388620" h="567055">
                  <a:moveTo>
                    <a:pt x="71627" y="31496"/>
                  </a:moveTo>
                  <a:lnTo>
                    <a:pt x="69850" y="31496"/>
                  </a:lnTo>
                  <a:lnTo>
                    <a:pt x="58928" y="50219"/>
                  </a:lnTo>
                  <a:lnTo>
                    <a:pt x="71628" y="71990"/>
                  </a:lnTo>
                  <a:lnTo>
                    <a:pt x="71627" y="31496"/>
                  </a:lnTo>
                  <a:close/>
                </a:path>
                <a:path w="388620" h="567055">
                  <a:moveTo>
                    <a:pt x="69850" y="31496"/>
                  </a:moveTo>
                  <a:lnTo>
                    <a:pt x="48006" y="31496"/>
                  </a:lnTo>
                  <a:lnTo>
                    <a:pt x="58928" y="50219"/>
                  </a:lnTo>
                  <a:lnTo>
                    <a:pt x="69850" y="31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39093" y="2822445"/>
              <a:ext cx="1505748" cy="92202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73808" y="2909328"/>
              <a:ext cx="1068311" cy="79246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89404" y="2852927"/>
              <a:ext cx="1409699" cy="818388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2089404" y="2852927"/>
            <a:ext cx="1409700" cy="81851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28295" marR="321310" indent="13335" algn="just">
              <a:lnSpc>
                <a:spcPct val="114999"/>
              </a:lnSpc>
              <a:spcBef>
                <a:spcPts val="85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 Development stakeholders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037588" y="3860289"/>
            <a:ext cx="1507490" cy="922019"/>
            <a:chOff x="2037588" y="3860289"/>
            <a:chExt cx="1507490" cy="922019"/>
          </a:xfrm>
        </p:grpSpPr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39093" y="3860289"/>
              <a:ext cx="1505748" cy="92202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37588" y="3947172"/>
              <a:ext cx="1124724" cy="79246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89404" y="3890771"/>
              <a:ext cx="1409699" cy="8183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2089404" y="3890771"/>
            <a:ext cx="1409700" cy="81851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91440" marR="500380">
              <a:lnSpc>
                <a:spcPct val="114999"/>
              </a:lnSpc>
              <a:spcBef>
                <a:spcPts val="855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1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imes New Roman"/>
                <a:cs typeface="Times New Roman"/>
              </a:rPr>
              <a:t>level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development stakeholders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039105" y="1897329"/>
            <a:ext cx="2165985" cy="818515"/>
            <a:chOff x="2039105" y="1897329"/>
            <a:chExt cx="2165985" cy="818515"/>
          </a:xfrm>
        </p:grpSpPr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39105" y="1897329"/>
              <a:ext cx="2165616" cy="8184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64079" y="2028456"/>
              <a:ext cx="1946147" cy="60044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89403" y="1927859"/>
              <a:ext cx="2069592" cy="714756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9404" y="1927860"/>
            <a:ext cx="2070100" cy="71501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0D0D0D"/>
                </a:solidFill>
                <a:latin typeface="Times New Roman"/>
                <a:cs typeface="Times New Roman"/>
              </a:rPr>
              <a:t>Civil</a:t>
            </a:r>
            <a:r>
              <a:rPr sz="1100" spc="-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D0D0D"/>
                </a:solidFill>
                <a:latin typeface="Times New Roman"/>
                <a:cs typeface="Times New Roman"/>
              </a:rPr>
              <a:t>societies,</a:t>
            </a:r>
            <a:r>
              <a:rPr sz="1100" spc="-5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D0D0D"/>
                </a:solidFill>
                <a:latin typeface="Times New Roman"/>
                <a:cs typeface="Times New Roman"/>
              </a:rPr>
              <a:t>DAG,</a:t>
            </a:r>
            <a:r>
              <a:rPr sz="1100" spc="-10" dirty="0">
                <a:solidFill>
                  <a:srgbClr val="0D0D0D"/>
                </a:solidFill>
                <a:latin typeface="Times New Roman"/>
                <a:cs typeface="Times New Roman"/>
              </a:rPr>
              <a:t> Private</a:t>
            </a:r>
            <a:endParaRPr sz="11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195"/>
              </a:spcBef>
            </a:pPr>
            <a:r>
              <a:rPr sz="1100" spc="-10" dirty="0">
                <a:solidFill>
                  <a:srgbClr val="0D0D0D"/>
                </a:solidFill>
                <a:latin typeface="Times New Roman"/>
                <a:cs typeface="Times New Roman"/>
              </a:rPr>
              <a:t>sectors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801873" y="2209800"/>
            <a:ext cx="7326630" cy="1710055"/>
            <a:chOff x="2801873" y="2209800"/>
            <a:chExt cx="7326630" cy="1710055"/>
          </a:xfrm>
        </p:grpSpPr>
        <p:sp>
          <p:nvSpPr>
            <p:cNvPr id="63" name="object 63"/>
            <p:cNvSpPr/>
            <p:nvPr/>
          </p:nvSpPr>
          <p:spPr>
            <a:xfrm>
              <a:off x="4159757" y="2403094"/>
              <a:ext cx="948690" cy="118110"/>
            </a:xfrm>
            <a:custGeom>
              <a:avLst/>
              <a:gdLst/>
              <a:ahLst/>
              <a:cxnLst/>
              <a:rect l="l" t="t" r="r" b="b"/>
              <a:pathLst>
                <a:path w="948689" h="118110">
                  <a:moveTo>
                    <a:pt x="25400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25400" y="71627"/>
                  </a:lnTo>
                  <a:lnTo>
                    <a:pt x="25400" y="46227"/>
                  </a:lnTo>
                  <a:close/>
                </a:path>
                <a:path w="948689" h="118110">
                  <a:moveTo>
                    <a:pt x="76200" y="46227"/>
                  </a:moveTo>
                  <a:lnTo>
                    <a:pt x="50800" y="46227"/>
                  </a:lnTo>
                  <a:lnTo>
                    <a:pt x="50800" y="71627"/>
                  </a:lnTo>
                  <a:lnTo>
                    <a:pt x="76200" y="71627"/>
                  </a:lnTo>
                  <a:lnTo>
                    <a:pt x="76200" y="46227"/>
                  </a:lnTo>
                  <a:close/>
                </a:path>
                <a:path w="948689" h="118110">
                  <a:moveTo>
                    <a:pt x="127000" y="46227"/>
                  </a:moveTo>
                  <a:lnTo>
                    <a:pt x="101600" y="46227"/>
                  </a:lnTo>
                  <a:lnTo>
                    <a:pt x="101600" y="71627"/>
                  </a:lnTo>
                  <a:lnTo>
                    <a:pt x="127000" y="71627"/>
                  </a:lnTo>
                  <a:lnTo>
                    <a:pt x="127000" y="46227"/>
                  </a:lnTo>
                  <a:close/>
                </a:path>
                <a:path w="948689" h="118110">
                  <a:moveTo>
                    <a:pt x="177800" y="46227"/>
                  </a:moveTo>
                  <a:lnTo>
                    <a:pt x="152400" y="46227"/>
                  </a:lnTo>
                  <a:lnTo>
                    <a:pt x="152400" y="71627"/>
                  </a:lnTo>
                  <a:lnTo>
                    <a:pt x="177800" y="71627"/>
                  </a:lnTo>
                  <a:lnTo>
                    <a:pt x="177800" y="46227"/>
                  </a:lnTo>
                  <a:close/>
                </a:path>
                <a:path w="948689" h="118110">
                  <a:moveTo>
                    <a:pt x="228600" y="46227"/>
                  </a:moveTo>
                  <a:lnTo>
                    <a:pt x="203200" y="46227"/>
                  </a:lnTo>
                  <a:lnTo>
                    <a:pt x="203200" y="71627"/>
                  </a:lnTo>
                  <a:lnTo>
                    <a:pt x="228600" y="71627"/>
                  </a:lnTo>
                  <a:lnTo>
                    <a:pt x="228600" y="46227"/>
                  </a:lnTo>
                  <a:close/>
                </a:path>
                <a:path w="948689" h="118110">
                  <a:moveTo>
                    <a:pt x="279400" y="46227"/>
                  </a:moveTo>
                  <a:lnTo>
                    <a:pt x="254000" y="46227"/>
                  </a:lnTo>
                  <a:lnTo>
                    <a:pt x="254000" y="71627"/>
                  </a:lnTo>
                  <a:lnTo>
                    <a:pt x="279400" y="71627"/>
                  </a:lnTo>
                  <a:lnTo>
                    <a:pt x="279400" y="46227"/>
                  </a:lnTo>
                  <a:close/>
                </a:path>
                <a:path w="948689" h="118110">
                  <a:moveTo>
                    <a:pt x="330200" y="46227"/>
                  </a:moveTo>
                  <a:lnTo>
                    <a:pt x="304800" y="46227"/>
                  </a:lnTo>
                  <a:lnTo>
                    <a:pt x="304800" y="71627"/>
                  </a:lnTo>
                  <a:lnTo>
                    <a:pt x="330200" y="71627"/>
                  </a:lnTo>
                  <a:lnTo>
                    <a:pt x="330200" y="46227"/>
                  </a:lnTo>
                  <a:close/>
                </a:path>
                <a:path w="948689" h="118110">
                  <a:moveTo>
                    <a:pt x="381000" y="46227"/>
                  </a:moveTo>
                  <a:lnTo>
                    <a:pt x="355600" y="46227"/>
                  </a:lnTo>
                  <a:lnTo>
                    <a:pt x="355600" y="71627"/>
                  </a:lnTo>
                  <a:lnTo>
                    <a:pt x="381000" y="71627"/>
                  </a:lnTo>
                  <a:lnTo>
                    <a:pt x="381000" y="46227"/>
                  </a:lnTo>
                  <a:close/>
                </a:path>
                <a:path w="948689" h="118110">
                  <a:moveTo>
                    <a:pt x="431800" y="46227"/>
                  </a:moveTo>
                  <a:lnTo>
                    <a:pt x="406400" y="46227"/>
                  </a:lnTo>
                  <a:lnTo>
                    <a:pt x="406400" y="71627"/>
                  </a:lnTo>
                  <a:lnTo>
                    <a:pt x="431800" y="71627"/>
                  </a:lnTo>
                  <a:lnTo>
                    <a:pt x="431800" y="46227"/>
                  </a:lnTo>
                  <a:close/>
                </a:path>
                <a:path w="948689" h="118110">
                  <a:moveTo>
                    <a:pt x="482600" y="46227"/>
                  </a:moveTo>
                  <a:lnTo>
                    <a:pt x="457200" y="46227"/>
                  </a:lnTo>
                  <a:lnTo>
                    <a:pt x="457200" y="71627"/>
                  </a:lnTo>
                  <a:lnTo>
                    <a:pt x="482600" y="71627"/>
                  </a:lnTo>
                  <a:lnTo>
                    <a:pt x="482600" y="46227"/>
                  </a:lnTo>
                  <a:close/>
                </a:path>
                <a:path w="948689" h="118110">
                  <a:moveTo>
                    <a:pt x="533400" y="46227"/>
                  </a:moveTo>
                  <a:lnTo>
                    <a:pt x="508000" y="46227"/>
                  </a:lnTo>
                  <a:lnTo>
                    <a:pt x="508000" y="71627"/>
                  </a:lnTo>
                  <a:lnTo>
                    <a:pt x="533400" y="71627"/>
                  </a:lnTo>
                  <a:lnTo>
                    <a:pt x="533400" y="46227"/>
                  </a:lnTo>
                  <a:close/>
                </a:path>
                <a:path w="948689" h="118110">
                  <a:moveTo>
                    <a:pt x="584200" y="46227"/>
                  </a:moveTo>
                  <a:lnTo>
                    <a:pt x="558800" y="46227"/>
                  </a:lnTo>
                  <a:lnTo>
                    <a:pt x="558800" y="71627"/>
                  </a:lnTo>
                  <a:lnTo>
                    <a:pt x="584200" y="71627"/>
                  </a:lnTo>
                  <a:lnTo>
                    <a:pt x="584200" y="46227"/>
                  </a:lnTo>
                  <a:close/>
                </a:path>
                <a:path w="948689" h="118110">
                  <a:moveTo>
                    <a:pt x="635000" y="46227"/>
                  </a:moveTo>
                  <a:lnTo>
                    <a:pt x="609600" y="46227"/>
                  </a:lnTo>
                  <a:lnTo>
                    <a:pt x="609600" y="71627"/>
                  </a:lnTo>
                  <a:lnTo>
                    <a:pt x="635000" y="71627"/>
                  </a:lnTo>
                  <a:lnTo>
                    <a:pt x="635000" y="46227"/>
                  </a:lnTo>
                  <a:close/>
                </a:path>
                <a:path w="948689" h="118110">
                  <a:moveTo>
                    <a:pt x="685800" y="46227"/>
                  </a:moveTo>
                  <a:lnTo>
                    <a:pt x="660400" y="46227"/>
                  </a:lnTo>
                  <a:lnTo>
                    <a:pt x="660400" y="71627"/>
                  </a:lnTo>
                  <a:lnTo>
                    <a:pt x="685800" y="71627"/>
                  </a:lnTo>
                  <a:lnTo>
                    <a:pt x="685800" y="46227"/>
                  </a:lnTo>
                  <a:close/>
                </a:path>
                <a:path w="948689" h="118110">
                  <a:moveTo>
                    <a:pt x="736600" y="46227"/>
                  </a:moveTo>
                  <a:lnTo>
                    <a:pt x="711200" y="46227"/>
                  </a:lnTo>
                  <a:lnTo>
                    <a:pt x="711200" y="71627"/>
                  </a:lnTo>
                  <a:lnTo>
                    <a:pt x="736600" y="71627"/>
                  </a:lnTo>
                  <a:lnTo>
                    <a:pt x="736600" y="46227"/>
                  </a:lnTo>
                  <a:close/>
                </a:path>
                <a:path w="948689" h="118110">
                  <a:moveTo>
                    <a:pt x="787400" y="46227"/>
                  </a:moveTo>
                  <a:lnTo>
                    <a:pt x="762000" y="46227"/>
                  </a:lnTo>
                  <a:lnTo>
                    <a:pt x="762000" y="71627"/>
                  </a:lnTo>
                  <a:lnTo>
                    <a:pt x="787400" y="71627"/>
                  </a:lnTo>
                  <a:lnTo>
                    <a:pt x="787400" y="46227"/>
                  </a:lnTo>
                  <a:close/>
                </a:path>
                <a:path w="948689" h="118110">
                  <a:moveTo>
                    <a:pt x="889000" y="64156"/>
                  </a:moveTo>
                  <a:lnTo>
                    <a:pt x="834516" y="95884"/>
                  </a:lnTo>
                  <a:lnTo>
                    <a:pt x="832357" y="103758"/>
                  </a:lnTo>
                  <a:lnTo>
                    <a:pt x="835913" y="109727"/>
                  </a:lnTo>
                  <a:lnTo>
                    <a:pt x="839469" y="115823"/>
                  </a:lnTo>
                  <a:lnTo>
                    <a:pt x="847216" y="117855"/>
                  </a:lnTo>
                  <a:lnTo>
                    <a:pt x="926521" y="71627"/>
                  </a:lnTo>
                  <a:lnTo>
                    <a:pt x="889000" y="71627"/>
                  </a:lnTo>
                  <a:lnTo>
                    <a:pt x="889000" y="64156"/>
                  </a:lnTo>
                  <a:close/>
                </a:path>
                <a:path w="948689" h="118110">
                  <a:moveTo>
                    <a:pt x="838200" y="46227"/>
                  </a:moveTo>
                  <a:lnTo>
                    <a:pt x="812800" y="46227"/>
                  </a:lnTo>
                  <a:lnTo>
                    <a:pt x="812800" y="71627"/>
                  </a:lnTo>
                  <a:lnTo>
                    <a:pt x="838200" y="71627"/>
                  </a:lnTo>
                  <a:lnTo>
                    <a:pt x="838200" y="46227"/>
                  </a:lnTo>
                  <a:close/>
                </a:path>
                <a:path w="948689" h="118110">
                  <a:moveTo>
                    <a:pt x="876191" y="46227"/>
                  </a:moveTo>
                  <a:lnTo>
                    <a:pt x="863600" y="46227"/>
                  </a:lnTo>
                  <a:lnTo>
                    <a:pt x="863600" y="71627"/>
                  </a:lnTo>
                  <a:lnTo>
                    <a:pt x="876191" y="71627"/>
                  </a:lnTo>
                  <a:lnTo>
                    <a:pt x="889000" y="64156"/>
                  </a:lnTo>
                  <a:lnTo>
                    <a:pt x="889000" y="53699"/>
                  </a:lnTo>
                  <a:lnTo>
                    <a:pt x="876191" y="46227"/>
                  </a:lnTo>
                  <a:close/>
                </a:path>
                <a:path w="948689" h="118110">
                  <a:moveTo>
                    <a:pt x="897962" y="58927"/>
                  </a:moveTo>
                  <a:lnTo>
                    <a:pt x="889000" y="64156"/>
                  </a:lnTo>
                  <a:lnTo>
                    <a:pt x="889000" y="71627"/>
                  </a:lnTo>
                  <a:lnTo>
                    <a:pt x="914400" y="71627"/>
                  </a:lnTo>
                  <a:lnTo>
                    <a:pt x="914400" y="68516"/>
                  </a:lnTo>
                  <a:lnTo>
                    <a:pt x="897962" y="58927"/>
                  </a:lnTo>
                  <a:close/>
                </a:path>
                <a:path w="948689" h="118110">
                  <a:moveTo>
                    <a:pt x="914400" y="68516"/>
                  </a:moveTo>
                  <a:lnTo>
                    <a:pt x="914400" y="71627"/>
                  </a:lnTo>
                  <a:lnTo>
                    <a:pt x="923163" y="71627"/>
                  </a:lnTo>
                  <a:lnTo>
                    <a:pt x="923163" y="69850"/>
                  </a:lnTo>
                  <a:lnTo>
                    <a:pt x="916686" y="69850"/>
                  </a:lnTo>
                  <a:lnTo>
                    <a:pt x="914400" y="68516"/>
                  </a:lnTo>
                  <a:close/>
                </a:path>
                <a:path w="948689" h="118110">
                  <a:moveTo>
                    <a:pt x="926520" y="46227"/>
                  </a:moveTo>
                  <a:lnTo>
                    <a:pt x="923163" y="46227"/>
                  </a:lnTo>
                  <a:lnTo>
                    <a:pt x="923163" y="71627"/>
                  </a:lnTo>
                  <a:lnTo>
                    <a:pt x="926521" y="71627"/>
                  </a:lnTo>
                  <a:lnTo>
                    <a:pt x="948308" y="58927"/>
                  </a:lnTo>
                  <a:lnTo>
                    <a:pt x="926520" y="46227"/>
                  </a:lnTo>
                  <a:close/>
                </a:path>
                <a:path w="948689" h="118110">
                  <a:moveTo>
                    <a:pt x="916686" y="48005"/>
                  </a:moveTo>
                  <a:lnTo>
                    <a:pt x="914400" y="49339"/>
                  </a:lnTo>
                  <a:lnTo>
                    <a:pt x="914400" y="68516"/>
                  </a:lnTo>
                  <a:lnTo>
                    <a:pt x="916686" y="69850"/>
                  </a:lnTo>
                  <a:lnTo>
                    <a:pt x="916686" y="48005"/>
                  </a:lnTo>
                  <a:close/>
                </a:path>
                <a:path w="948689" h="118110">
                  <a:moveTo>
                    <a:pt x="923163" y="48005"/>
                  </a:moveTo>
                  <a:lnTo>
                    <a:pt x="916686" y="48005"/>
                  </a:lnTo>
                  <a:lnTo>
                    <a:pt x="916686" y="69850"/>
                  </a:lnTo>
                  <a:lnTo>
                    <a:pt x="923163" y="69850"/>
                  </a:lnTo>
                  <a:lnTo>
                    <a:pt x="923163" y="48005"/>
                  </a:lnTo>
                  <a:close/>
                </a:path>
                <a:path w="948689" h="118110">
                  <a:moveTo>
                    <a:pt x="914400" y="49339"/>
                  </a:moveTo>
                  <a:lnTo>
                    <a:pt x="897962" y="58927"/>
                  </a:lnTo>
                  <a:lnTo>
                    <a:pt x="914400" y="68516"/>
                  </a:lnTo>
                  <a:lnTo>
                    <a:pt x="914400" y="49339"/>
                  </a:lnTo>
                  <a:close/>
                </a:path>
                <a:path w="948689" h="118110">
                  <a:moveTo>
                    <a:pt x="914400" y="46227"/>
                  </a:moveTo>
                  <a:lnTo>
                    <a:pt x="889000" y="46227"/>
                  </a:lnTo>
                  <a:lnTo>
                    <a:pt x="889000" y="53699"/>
                  </a:lnTo>
                  <a:lnTo>
                    <a:pt x="897962" y="58927"/>
                  </a:lnTo>
                  <a:lnTo>
                    <a:pt x="914400" y="49339"/>
                  </a:lnTo>
                  <a:lnTo>
                    <a:pt x="914400" y="46227"/>
                  </a:lnTo>
                  <a:close/>
                </a:path>
                <a:path w="948689" h="118110">
                  <a:moveTo>
                    <a:pt x="847216" y="0"/>
                  </a:moveTo>
                  <a:lnTo>
                    <a:pt x="839469" y="2031"/>
                  </a:lnTo>
                  <a:lnTo>
                    <a:pt x="835913" y="8127"/>
                  </a:lnTo>
                  <a:lnTo>
                    <a:pt x="832357" y="14096"/>
                  </a:lnTo>
                  <a:lnTo>
                    <a:pt x="834516" y="21970"/>
                  </a:lnTo>
                  <a:lnTo>
                    <a:pt x="889000" y="53699"/>
                  </a:lnTo>
                  <a:lnTo>
                    <a:pt x="889000" y="46227"/>
                  </a:lnTo>
                  <a:lnTo>
                    <a:pt x="926520" y="46227"/>
                  </a:lnTo>
                  <a:lnTo>
                    <a:pt x="847216" y="0"/>
                  </a:lnTo>
                  <a:close/>
                </a:path>
                <a:path w="948689" h="118110">
                  <a:moveTo>
                    <a:pt x="923163" y="46227"/>
                  </a:moveTo>
                  <a:lnTo>
                    <a:pt x="914400" y="46227"/>
                  </a:lnTo>
                  <a:lnTo>
                    <a:pt x="914400" y="49339"/>
                  </a:lnTo>
                  <a:lnTo>
                    <a:pt x="916686" y="48005"/>
                  </a:lnTo>
                  <a:lnTo>
                    <a:pt x="923163" y="48005"/>
                  </a:lnTo>
                  <a:lnTo>
                    <a:pt x="923163" y="46227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01873" y="2663190"/>
              <a:ext cx="76200" cy="2190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01873" y="3672077"/>
              <a:ext cx="76200" cy="2476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109203" y="2209800"/>
              <a:ext cx="2019300" cy="685800"/>
            </a:xfrm>
            <a:custGeom>
              <a:avLst/>
              <a:gdLst/>
              <a:ahLst/>
              <a:cxnLst/>
              <a:rect l="l" t="t" r="r" b="b"/>
              <a:pathLst>
                <a:path w="2019300" h="685800">
                  <a:moveTo>
                    <a:pt x="20193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019300" y="685800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109204" y="2209800"/>
            <a:ext cx="2019300" cy="68580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527050" marR="335915" indent="-184785">
              <a:lnSpc>
                <a:spcPct val="114500"/>
              </a:lnSpc>
              <a:spcBef>
                <a:spcPts val="5"/>
              </a:spcBef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11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governments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President</a:t>
            </a:r>
            <a:r>
              <a:rPr sz="1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923544" y="838200"/>
            <a:ext cx="8858250" cy="3496310"/>
            <a:chOff x="923544" y="838200"/>
            <a:chExt cx="8858250" cy="3496310"/>
          </a:xfrm>
        </p:grpSpPr>
        <p:sp>
          <p:nvSpPr>
            <p:cNvPr id="69" name="object 69"/>
            <p:cNvSpPr/>
            <p:nvPr/>
          </p:nvSpPr>
          <p:spPr>
            <a:xfrm>
              <a:off x="5836158" y="2588005"/>
              <a:ext cx="2171700" cy="1444625"/>
            </a:xfrm>
            <a:custGeom>
              <a:avLst/>
              <a:gdLst/>
              <a:ahLst/>
              <a:cxnLst/>
              <a:rect l="l" t="t" r="r" b="b"/>
              <a:pathLst>
                <a:path w="2171700" h="1444625">
                  <a:moveTo>
                    <a:pt x="94741" y="1333500"/>
                  </a:moveTo>
                  <a:lnTo>
                    <a:pt x="90296" y="1336167"/>
                  </a:lnTo>
                  <a:lnTo>
                    <a:pt x="0" y="1388872"/>
                  </a:lnTo>
                  <a:lnTo>
                    <a:pt x="90296" y="1441577"/>
                  </a:lnTo>
                  <a:lnTo>
                    <a:pt x="94741" y="1444244"/>
                  </a:lnTo>
                  <a:lnTo>
                    <a:pt x="100583" y="1442720"/>
                  </a:lnTo>
                  <a:lnTo>
                    <a:pt x="105917" y="1433576"/>
                  </a:lnTo>
                  <a:lnTo>
                    <a:pt x="104393" y="1427734"/>
                  </a:lnTo>
                  <a:lnTo>
                    <a:pt x="54101" y="1398397"/>
                  </a:lnTo>
                  <a:lnTo>
                    <a:pt x="18795" y="1398397"/>
                  </a:lnTo>
                  <a:lnTo>
                    <a:pt x="18795" y="1379347"/>
                  </a:lnTo>
                  <a:lnTo>
                    <a:pt x="54101" y="1379347"/>
                  </a:lnTo>
                  <a:lnTo>
                    <a:pt x="104393" y="1350010"/>
                  </a:lnTo>
                  <a:lnTo>
                    <a:pt x="105917" y="1344168"/>
                  </a:lnTo>
                  <a:lnTo>
                    <a:pt x="100583" y="1335024"/>
                  </a:lnTo>
                  <a:lnTo>
                    <a:pt x="94741" y="1333500"/>
                  </a:lnTo>
                  <a:close/>
                </a:path>
                <a:path w="2171700" h="1444625">
                  <a:moveTo>
                    <a:pt x="54101" y="1379347"/>
                  </a:moveTo>
                  <a:lnTo>
                    <a:pt x="18795" y="1379347"/>
                  </a:lnTo>
                  <a:lnTo>
                    <a:pt x="18795" y="1398397"/>
                  </a:lnTo>
                  <a:lnTo>
                    <a:pt x="54101" y="1398397"/>
                  </a:lnTo>
                  <a:lnTo>
                    <a:pt x="51924" y="1397127"/>
                  </a:lnTo>
                  <a:lnTo>
                    <a:pt x="23621" y="1397127"/>
                  </a:lnTo>
                  <a:lnTo>
                    <a:pt x="23621" y="1380617"/>
                  </a:lnTo>
                  <a:lnTo>
                    <a:pt x="51924" y="1380617"/>
                  </a:lnTo>
                  <a:lnTo>
                    <a:pt x="54101" y="1379347"/>
                  </a:lnTo>
                  <a:close/>
                </a:path>
                <a:path w="2171700" h="1444625">
                  <a:moveTo>
                    <a:pt x="75945" y="1379347"/>
                  </a:moveTo>
                  <a:lnTo>
                    <a:pt x="54101" y="1379347"/>
                  </a:lnTo>
                  <a:lnTo>
                    <a:pt x="37773" y="1388872"/>
                  </a:lnTo>
                  <a:lnTo>
                    <a:pt x="54101" y="1398397"/>
                  </a:lnTo>
                  <a:lnTo>
                    <a:pt x="75945" y="1398397"/>
                  </a:lnTo>
                  <a:lnTo>
                    <a:pt x="75945" y="1379347"/>
                  </a:lnTo>
                  <a:close/>
                </a:path>
                <a:path w="2171700" h="1444625">
                  <a:moveTo>
                    <a:pt x="152145" y="1379347"/>
                  </a:moveTo>
                  <a:lnTo>
                    <a:pt x="94995" y="1379347"/>
                  </a:lnTo>
                  <a:lnTo>
                    <a:pt x="94995" y="1398397"/>
                  </a:lnTo>
                  <a:lnTo>
                    <a:pt x="152145" y="1398397"/>
                  </a:lnTo>
                  <a:lnTo>
                    <a:pt x="152145" y="1379347"/>
                  </a:lnTo>
                  <a:close/>
                </a:path>
                <a:path w="2171700" h="1444625">
                  <a:moveTo>
                    <a:pt x="23621" y="1380617"/>
                  </a:moveTo>
                  <a:lnTo>
                    <a:pt x="23621" y="1397127"/>
                  </a:lnTo>
                  <a:lnTo>
                    <a:pt x="37773" y="1388872"/>
                  </a:lnTo>
                  <a:lnTo>
                    <a:pt x="23621" y="1380617"/>
                  </a:lnTo>
                  <a:close/>
                </a:path>
                <a:path w="2171700" h="1444625">
                  <a:moveTo>
                    <a:pt x="37773" y="1388872"/>
                  </a:moveTo>
                  <a:lnTo>
                    <a:pt x="23621" y="1397127"/>
                  </a:lnTo>
                  <a:lnTo>
                    <a:pt x="51924" y="1397127"/>
                  </a:lnTo>
                  <a:lnTo>
                    <a:pt x="37773" y="1388872"/>
                  </a:lnTo>
                  <a:close/>
                </a:path>
                <a:path w="2171700" h="1444625">
                  <a:moveTo>
                    <a:pt x="51924" y="1380617"/>
                  </a:moveTo>
                  <a:lnTo>
                    <a:pt x="23621" y="1380617"/>
                  </a:lnTo>
                  <a:lnTo>
                    <a:pt x="37773" y="1388872"/>
                  </a:lnTo>
                  <a:lnTo>
                    <a:pt x="51924" y="1380617"/>
                  </a:lnTo>
                  <a:close/>
                </a:path>
                <a:path w="2171700" h="1444625">
                  <a:moveTo>
                    <a:pt x="228345" y="1379347"/>
                  </a:moveTo>
                  <a:lnTo>
                    <a:pt x="171195" y="1379347"/>
                  </a:lnTo>
                  <a:lnTo>
                    <a:pt x="171195" y="1398397"/>
                  </a:lnTo>
                  <a:lnTo>
                    <a:pt x="228345" y="1398397"/>
                  </a:lnTo>
                  <a:lnTo>
                    <a:pt x="228345" y="1379347"/>
                  </a:lnTo>
                  <a:close/>
                </a:path>
                <a:path w="2171700" h="1444625">
                  <a:moveTo>
                    <a:pt x="304545" y="1379347"/>
                  </a:moveTo>
                  <a:lnTo>
                    <a:pt x="247395" y="1379347"/>
                  </a:lnTo>
                  <a:lnTo>
                    <a:pt x="247395" y="1398397"/>
                  </a:lnTo>
                  <a:lnTo>
                    <a:pt x="304545" y="1398397"/>
                  </a:lnTo>
                  <a:lnTo>
                    <a:pt x="304545" y="1379347"/>
                  </a:lnTo>
                  <a:close/>
                </a:path>
                <a:path w="2171700" h="1444625">
                  <a:moveTo>
                    <a:pt x="380745" y="1379347"/>
                  </a:moveTo>
                  <a:lnTo>
                    <a:pt x="323595" y="1379347"/>
                  </a:lnTo>
                  <a:lnTo>
                    <a:pt x="323595" y="1398397"/>
                  </a:lnTo>
                  <a:lnTo>
                    <a:pt x="380745" y="1398397"/>
                  </a:lnTo>
                  <a:lnTo>
                    <a:pt x="380745" y="1379347"/>
                  </a:lnTo>
                  <a:close/>
                </a:path>
                <a:path w="2171700" h="1444625">
                  <a:moveTo>
                    <a:pt x="456945" y="1379347"/>
                  </a:moveTo>
                  <a:lnTo>
                    <a:pt x="399795" y="1379347"/>
                  </a:lnTo>
                  <a:lnTo>
                    <a:pt x="399795" y="1398397"/>
                  </a:lnTo>
                  <a:lnTo>
                    <a:pt x="456945" y="1398397"/>
                  </a:lnTo>
                  <a:lnTo>
                    <a:pt x="456945" y="1379347"/>
                  </a:lnTo>
                  <a:close/>
                </a:path>
                <a:path w="2171700" h="1444625">
                  <a:moveTo>
                    <a:pt x="533145" y="1379347"/>
                  </a:moveTo>
                  <a:lnTo>
                    <a:pt x="475995" y="1379347"/>
                  </a:lnTo>
                  <a:lnTo>
                    <a:pt x="475995" y="1398397"/>
                  </a:lnTo>
                  <a:lnTo>
                    <a:pt x="533145" y="1398397"/>
                  </a:lnTo>
                  <a:lnTo>
                    <a:pt x="533145" y="1379347"/>
                  </a:lnTo>
                  <a:close/>
                </a:path>
                <a:path w="2171700" h="1444625">
                  <a:moveTo>
                    <a:pt x="609345" y="1379347"/>
                  </a:moveTo>
                  <a:lnTo>
                    <a:pt x="552195" y="1379347"/>
                  </a:lnTo>
                  <a:lnTo>
                    <a:pt x="552195" y="1398397"/>
                  </a:lnTo>
                  <a:lnTo>
                    <a:pt x="609345" y="1398397"/>
                  </a:lnTo>
                  <a:lnTo>
                    <a:pt x="609345" y="1379347"/>
                  </a:lnTo>
                  <a:close/>
                </a:path>
                <a:path w="2171700" h="1444625">
                  <a:moveTo>
                    <a:pt x="685545" y="1379347"/>
                  </a:moveTo>
                  <a:lnTo>
                    <a:pt x="628395" y="1379347"/>
                  </a:lnTo>
                  <a:lnTo>
                    <a:pt x="628395" y="1398397"/>
                  </a:lnTo>
                  <a:lnTo>
                    <a:pt x="685545" y="1398397"/>
                  </a:lnTo>
                  <a:lnTo>
                    <a:pt x="685545" y="1379347"/>
                  </a:lnTo>
                  <a:close/>
                </a:path>
                <a:path w="2171700" h="1444625">
                  <a:moveTo>
                    <a:pt x="761745" y="1379347"/>
                  </a:moveTo>
                  <a:lnTo>
                    <a:pt x="704595" y="1379347"/>
                  </a:lnTo>
                  <a:lnTo>
                    <a:pt x="704595" y="1398397"/>
                  </a:lnTo>
                  <a:lnTo>
                    <a:pt x="761745" y="1398397"/>
                  </a:lnTo>
                  <a:lnTo>
                    <a:pt x="761745" y="1379347"/>
                  </a:lnTo>
                  <a:close/>
                </a:path>
                <a:path w="2171700" h="1444625">
                  <a:moveTo>
                    <a:pt x="837945" y="1379347"/>
                  </a:moveTo>
                  <a:lnTo>
                    <a:pt x="780795" y="1379347"/>
                  </a:lnTo>
                  <a:lnTo>
                    <a:pt x="780795" y="1398397"/>
                  </a:lnTo>
                  <a:lnTo>
                    <a:pt x="837945" y="1398397"/>
                  </a:lnTo>
                  <a:lnTo>
                    <a:pt x="837945" y="1379347"/>
                  </a:lnTo>
                  <a:close/>
                </a:path>
                <a:path w="2171700" h="1444625">
                  <a:moveTo>
                    <a:pt x="914145" y="1379347"/>
                  </a:moveTo>
                  <a:lnTo>
                    <a:pt x="856995" y="1379347"/>
                  </a:lnTo>
                  <a:lnTo>
                    <a:pt x="856995" y="1398397"/>
                  </a:lnTo>
                  <a:lnTo>
                    <a:pt x="914145" y="1398397"/>
                  </a:lnTo>
                  <a:lnTo>
                    <a:pt x="914145" y="1379347"/>
                  </a:lnTo>
                  <a:close/>
                </a:path>
                <a:path w="2171700" h="1444625">
                  <a:moveTo>
                    <a:pt x="990345" y="1379347"/>
                  </a:moveTo>
                  <a:lnTo>
                    <a:pt x="933195" y="1379347"/>
                  </a:lnTo>
                  <a:lnTo>
                    <a:pt x="933195" y="1398397"/>
                  </a:lnTo>
                  <a:lnTo>
                    <a:pt x="990345" y="1398397"/>
                  </a:lnTo>
                  <a:lnTo>
                    <a:pt x="990345" y="1379347"/>
                  </a:lnTo>
                  <a:close/>
                </a:path>
                <a:path w="2171700" h="1444625">
                  <a:moveTo>
                    <a:pt x="1066545" y="1379347"/>
                  </a:moveTo>
                  <a:lnTo>
                    <a:pt x="1009395" y="1379347"/>
                  </a:lnTo>
                  <a:lnTo>
                    <a:pt x="1009395" y="1398397"/>
                  </a:lnTo>
                  <a:lnTo>
                    <a:pt x="1066545" y="1398397"/>
                  </a:lnTo>
                  <a:lnTo>
                    <a:pt x="1066545" y="1379347"/>
                  </a:lnTo>
                  <a:close/>
                </a:path>
                <a:path w="2171700" h="1444625">
                  <a:moveTo>
                    <a:pt x="1095374" y="1379347"/>
                  </a:moveTo>
                  <a:lnTo>
                    <a:pt x="1085849" y="1379347"/>
                  </a:lnTo>
                  <a:lnTo>
                    <a:pt x="1085595" y="1379601"/>
                  </a:lnTo>
                  <a:lnTo>
                    <a:pt x="1085595" y="1398397"/>
                  </a:lnTo>
                  <a:lnTo>
                    <a:pt x="1095374" y="1398397"/>
                  </a:lnTo>
                  <a:lnTo>
                    <a:pt x="1095374" y="1379347"/>
                  </a:lnTo>
                  <a:close/>
                </a:path>
                <a:path w="2171700" h="1444625">
                  <a:moveTo>
                    <a:pt x="1095374" y="1331849"/>
                  </a:moveTo>
                  <a:lnTo>
                    <a:pt x="1076324" y="1331849"/>
                  </a:lnTo>
                  <a:lnTo>
                    <a:pt x="1076324" y="1388872"/>
                  </a:lnTo>
                  <a:lnTo>
                    <a:pt x="1085595" y="1379601"/>
                  </a:lnTo>
                  <a:lnTo>
                    <a:pt x="1085595" y="1379347"/>
                  </a:lnTo>
                  <a:lnTo>
                    <a:pt x="1095374" y="1379347"/>
                  </a:lnTo>
                  <a:lnTo>
                    <a:pt x="1095374" y="1331849"/>
                  </a:lnTo>
                  <a:close/>
                </a:path>
                <a:path w="2171700" h="1444625">
                  <a:moveTo>
                    <a:pt x="1085849" y="1379347"/>
                  </a:moveTo>
                  <a:lnTo>
                    <a:pt x="1085595" y="1379347"/>
                  </a:lnTo>
                  <a:lnTo>
                    <a:pt x="1085595" y="1379601"/>
                  </a:lnTo>
                  <a:lnTo>
                    <a:pt x="1085849" y="1379347"/>
                  </a:lnTo>
                  <a:close/>
                </a:path>
                <a:path w="2171700" h="1444625">
                  <a:moveTo>
                    <a:pt x="1095374" y="1255649"/>
                  </a:moveTo>
                  <a:lnTo>
                    <a:pt x="1076324" y="1255649"/>
                  </a:lnTo>
                  <a:lnTo>
                    <a:pt x="1076324" y="1312799"/>
                  </a:lnTo>
                  <a:lnTo>
                    <a:pt x="1095374" y="1312799"/>
                  </a:lnTo>
                  <a:lnTo>
                    <a:pt x="1095374" y="1255649"/>
                  </a:lnTo>
                  <a:close/>
                </a:path>
                <a:path w="2171700" h="1444625">
                  <a:moveTo>
                    <a:pt x="1095374" y="1179449"/>
                  </a:moveTo>
                  <a:lnTo>
                    <a:pt x="1076324" y="1179449"/>
                  </a:lnTo>
                  <a:lnTo>
                    <a:pt x="1076324" y="1236599"/>
                  </a:lnTo>
                  <a:lnTo>
                    <a:pt x="1095374" y="1236599"/>
                  </a:lnTo>
                  <a:lnTo>
                    <a:pt x="1095374" y="1179449"/>
                  </a:lnTo>
                  <a:close/>
                </a:path>
                <a:path w="2171700" h="1444625">
                  <a:moveTo>
                    <a:pt x="1095374" y="1103249"/>
                  </a:moveTo>
                  <a:lnTo>
                    <a:pt x="1076324" y="1103249"/>
                  </a:lnTo>
                  <a:lnTo>
                    <a:pt x="1076324" y="1160399"/>
                  </a:lnTo>
                  <a:lnTo>
                    <a:pt x="1095374" y="1160399"/>
                  </a:lnTo>
                  <a:lnTo>
                    <a:pt x="1095374" y="1103249"/>
                  </a:lnTo>
                  <a:close/>
                </a:path>
                <a:path w="2171700" h="1444625">
                  <a:moveTo>
                    <a:pt x="1095374" y="1027049"/>
                  </a:moveTo>
                  <a:lnTo>
                    <a:pt x="1076324" y="1027049"/>
                  </a:lnTo>
                  <a:lnTo>
                    <a:pt x="1076324" y="1084199"/>
                  </a:lnTo>
                  <a:lnTo>
                    <a:pt x="1095374" y="1084199"/>
                  </a:lnTo>
                  <a:lnTo>
                    <a:pt x="1095374" y="1027049"/>
                  </a:lnTo>
                  <a:close/>
                </a:path>
                <a:path w="2171700" h="1444625">
                  <a:moveTo>
                    <a:pt x="1095374" y="950849"/>
                  </a:moveTo>
                  <a:lnTo>
                    <a:pt x="1076324" y="950849"/>
                  </a:lnTo>
                  <a:lnTo>
                    <a:pt x="1076324" y="1007999"/>
                  </a:lnTo>
                  <a:lnTo>
                    <a:pt x="1095374" y="1007999"/>
                  </a:lnTo>
                  <a:lnTo>
                    <a:pt x="1095374" y="950849"/>
                  </a:lnTo>
                  <a:close/>
                </a:path>
                <a:path w="2171700" h="1444625">
                  <a:moveTo>
                    <a:pt x="1095374" y="874649"/>
                  </a:moveTo>
                  <a:lnTo>
                    <a:pt x="1076324" y="874649"/>
                  </a:lnTo>
                  <a:lnTo>
                    <a:pt x="1076324" y="931799"/>
                  </a:lnTo>
                  <a:lnTo>
                    <a:pt x="1095374" y="931799"/>
                  </a:lnTo>
                  <a:lnTo>
                    <a:pt x="1095374" y="874649"/>
                  </a:lnTo>
                  <a:close/>
                </a:path>
                <a:path w="2171700" h="1444625">
                  <a:moveTo>
                    <a:pt x="1095374" y="798449"/>
                  </a:moveTo>
                  <a:lnTo>
                    <a:pt x="1076324" y="798449"/>
                  </a:lnTo>
                  <a:lnTo>
                    <a:pt x="1076324" y="855599"/>
                  </a:lnTo>
                  <a:lnTo>
                    <a:pt x="1095374" y="855599"/>
                  </a:lnTo>
                  <a:lnTo>
                    <a:pt x="1095374" y="798449"/>
                  </a:lnTo>
                  <a:close/>
                </a:path>
                <a:path w="2171700" h="1444625">
                  <a:moveTo>
                    <a:pt x="1095374" y="722249"/>
                  </a:moveTo>
                  <a:lnTo>
                    <a:pt x="1076324" y="722249"/>
                  </a:lnTo>
                  <a:lnTo>
                    <a:pt x="1076324" y="779399"/>
                  </a:lnTo>
                  <a:lnTo>
                    <a:pt x="1095374" y="779399"/>
                  </a:lnTo>
                  <a:lnTo>
                    <a:pt x="1095374" y="722249"/>
                  </a:lnTo>
                  <a:close/>
                </a:path>
                <a:path w="2171700" h="1444625">
                  <a:moveTo>
                    <a:pt x="1095374" y="646049"/>
                  </a:moveTo>
                  <a:lnTo>
                    <a:pt x="1076324" y="646049"/>
                  </a:lnTo>
                  <a:lnTo>
                    <a:pt x="1076324" y="703199"/>
                  </a:lnTo>
                  <a:lnTo>
                    <a:pt x="1095374" y="703199"/>
                  </a:lnTo>
                  <a:lnTo>
                    <a:pt x="1095374" y="646049"/>
                  </a:lnTo>
                  <a:close/>
                </a:path>
                <a:path w="2171700" h="1444625">
                  <a:moveTo>
                    <a:pt x="1095374" y="569849"/>
                  </a:moveTo>
                  <a:lnTo>
                    <a:pt x="1076324" y="569849"/>
                  </a:lnTo>
                  <a:lnTo>
                    <a:pt x="1076324" y="626999"/>
                  </a:lnTo>
                  <a:lnTo>
                    <a:pt x="1095374" y="626999"/>
                  </a:lnTo>
                  <a:lnTo>
                    <a:pt x="1095374" y="569849"/>
                  </a:lnTo>
                  <a:close/>
                </a:path>
                <a:path w="2171700" h="1444625">
                  <a:moveTo>
                    <a:pt x="1095374" y="493649"/>
                  </a:moveTo>
                  <a:lnTo>
                    <a:pt x="1076324" y="493649"/>
                  </a:lnTo>
                  <a:lnTo>
                    <a:pt x="1076324" y="550799"/>
                  </a:lnTo>
                  <a:lnTo>
                    <a:pt x="1095374" y="550799"/>
                  </a:lnTo>
                  <a:lnTo>
                    <a:pt x="1095374" y="493649"/>
                  </a:lnTo>
                  <a:close/>
                </a:path>
                <a:path w="2171700" h="1444625">
                  <a:moveTo>
                    <a:pt x="1095374" y="417449"/>
                  </a:moveTo>
                  <a:lnTo>
                    <a:pt x="1076324" y="417449"/>
                  </a:lnTo>
                  <a:lnTo>
                    <a:pt x="1076324" y="474599"/>
                  </a:lnTo>
                  <a:lnTo>
                    <a:pt x="1095374" y="474599"/>
                  </a:lnTo>
                  <a:lnTo>
                    <a:pt x="1095374" y="417449"/>
                  </a:lnTo>
                  <a:close/>
                </a:path>
                <a:path w="2171700" h="1444625">
                  <a:moveTo>
                    <a:pt x="1095374" y="341249"/>
                  </a:moveTo>
                  <a:lnTo>
                    <a:pt x="1076324" y="341249"/>
                  </a:lnTo>
                  <a:lnTo>
                    <a:pt x="1076324" y="398399"/>
                  </a:lnTo>
                  <a:lnTo>
                    <a:pt x="1095374" y="398399"/>
                  </a:lnTo>
                  <a:lnTo>
                    <a:pt x="1095374" y="341249"/>
                  </a:lnTo>
                  <a:close/>
                </a:path>
                <a:path w="2171700" h="1444625">
                  <a:moveTo>
                    <a:pt x="1095374" y="265049"/>
                  </a:moveTo>
                  <a:lnTo>
                    <a:pt x="1076324" y="265049"/>
                  </a:lnTo>
                  <a:lnTo>
                    <a:pt x="1076324" y="322199"/>
                  </a:lnTo>
                  <a:lnTo>
                    <a:pt x="1095374" y="322199"/>
                  </a:lnTo>
                  <a:lnTo>
                    <a:pt x="1095374" y="265049"/>
                  </a:lnTo>
                  <a:close/>
                </a:path>
                <a:path w="2171700" h="1444625">
                  <a:moveTo>
                    <a:pt x="1095374" y="188849"/>
                  </a:moveTo>
                  <a:lnTo>
                    <a:pt x="1076324" y="188849"/>
                  </a:lnTo>
                  <a:lnTo>
                    <a:pt x="1076324" y="245999"/>
                  </a:lnTo>
                  <a:lnTo>
                    <a:pt x="1095374" y="245999"/>
                  </a:lnTo>
                  <a:lnTo>
                    <a:pt x="1095374" y="188849"/>
                  </a:lnTo>
                  <a:close/>
                </a:path>
                <a:path w="2171700" h="1444625">
                  <a:moveTo>
                    <a:pt x="1095374" y="112649"/>
                  </a:moveTo>
                  <a:lnTo>
                    <a:pt x="1076324" y="112649"/>
                  </a:lnTo>
                  <a:lnTo>
                    <a:pt x="1076324" y="169799"/>
                  </a:lnTo>
                  <a:lnTo>
                    <a:pt x="1095374" y="169799"/>
                  </a:lnTo>
                  <a:lnTo>
                    <a:pt x="1095374" y="112649"/>
                  </a:lnTo>
                  <a:close/>
                </a:path>
                <a:path w="2171700" h="1444625">
                  <a:moveTo>
                    <a:pt x="1104645" y="45847"/>
                  </a:moveTo>
                  <a:lnTo>
                    <a:pt x="1076324" y="45847"/>
                  </a:lnTo>
                  <a:lnTo>
                    <a:pt x="1076324" y="93599"/>
                  </a:lnTo>
                  <a:lnTo>
                    <a:pt x="1095374" y="93599"/>
                  </a:lnTo>
                  <a:lnTo>
                    <a:pt x="1095374" y="64897"/>
                  </a:lnTo>
                  <a:lnTo>
                    <a:pt x="1085849" y="64897"/>
                  </a:lnTo>
                  <a:lnTo>
                    <a:pt x="1095374" y="55372"/>
                  </a:lnTo>
                  <a:lnTo>
                    <a:pt x="1104645" y="55372"/>
                  </a:lnTo>
                  <a:lnTo>
                    <a:pt x="1104645" y="45847"/>
                  </a:lnTo>
                  <a:close/>
                </a:path>
                <a:path w="2171700" h="1444625">
                  <a:moveTo>
                    <a:pt x="1095374" y="55372"/>
                  </a:moveTo>
                  <a:lnTo>
                    <a:pt x="1085849" y="64897"/>
                  </a:lnTo>
                  <a:lnTo>
                    <a:pt x="1095374" y="64897"/>
                  </a:lnTo>
                  <a:lnTo>
                    <a:pt x="1095374" y="55372"/>
                  </a:lnTo>
                  <a:close/>
                </a:path>
                <a:path w="2171700" h="1444625">
                  <a:moveTo>
                    <a:pt x="1104645" y="55372"/>
                  </a:moveTo>
                  <a:lnTo>
                    <a:pt x="1095374" y="55372"/>
                  </a:lnTo>
                  <a:lnTo>
                    <a:pt x="1095374" y="64897"/>
                  </a:lnTo>
                  <a:lnTo>
                    <a:pt x="1104645" y="64897"/>
                  </a:lnTo>
                  <a:lnTo>
                    <a:pt x="1104645" y="55372"/>
                  </a:lnTo>
                  <a:close/>
                </a:path>
                <a:path w="2171700" h="1444625">
                  <a:moveTo>
                    <a:pt x="1180845" y="45847"/>
                  </a:moveTo>
                  <a:lnTo>
                    <a:pt x="1123695" y="45847"/>
                  </a:lnTo>
                  <a:lnTo>
                    <a:pt x="1123695" y="64897"/>
                  </a:lnTo>
                  <a:lnTo>
                    <a:pt x="1180845" y="64897"/>
                  </a:lnTo>
                  <a:lnTo>
                    <a:pt x="1180845" y="45847"/>
                  </a:lnTo>
                  <a:close/>
                </a:path>
                <a:path w="2171700" h="1444625">
                  <a:moveTo>
                    <a:pt x="1257045" y="45847"/>
                  </a:moveTo>
                  <a:lnTo>
                    <a:pt x="1199895" y="45847"/>
                  </a:lnTo>
                  <a:lnTo>
                    <a:pt x="1199895" y="64897"/>
                  </a:lnTo>
                  <a:lnTo>
                    <a:pt x="1257045" y="64897"/>
                  </a:lnTo>
                  <a:lnTo>
                    <a:pt x="1257045" y="45847"/>
                  </a:lnTo>
                  <a:close/>
                </a:path>
                <a:path w="2171700" h="1444625">
                  <a:moveTo>
                    <a:pt x="1333245" y="45847"/>
                  </a:moveTo>
                  <a:lnTo>
                    <a:pt x="1276095" y="45847"/>
                  </a:lnTo>
                  <a:lnTo>
                    <a:pt x="1276095" y="64897"/>
                  </a:lnTo>
                  <a:lnTo>
                    <a:pt x="1333245" y="64897"/>
                  </a:lnTo>
                  <a:lnTo>
                    <a:pt x="1333245" y="45847"/>
                  </a:lnTo>
                  <a:close/>
                </a:path>
                <a:path w="2171700" h="1444625">
                  <a:moveTo>
                    <a:pt x="1409445" y="45847"/>
                  </a:moveTo>
                  <a:lnTo>
                    <a:pt x="1352295" y="45847"/>
                  </a:lnTo>
                  <a:lnTo>
                    <a:pt x="1352295" y="64897"/>
                  </a:lnTo>
                  <a:lnTo>
                    <a:pt x="1409445" y="64897"/>
                  </a:lnTo>
                  <a:lnTo>
                    <a:pt x="1409445" y="45847"/>
                  </a:lnTo>
                  <a:close/>
                </a:path>
                <a:path w="2171700" h="1444625">
                  <a:moveTo>
                    <a:pt x="1485645" y="45847"/>
                  </a:moveTo>
                  <a:lnTo>
                    <a:pt x="1428495" y="45847"/>
                  </a:lnTo>
                  <a:lnTo>
                    <a:pt x="1428495" y="64897"/>
                  </a:lnTo>
                  <a:lnTo>
                    <a:pt x="1485645" y="64897"/>
                  </a:lnTo>
                  <a:lnTo>
                    <a:pt x="1485645" y="45847"/>
                  </a:lnTo>
                  <a:close/>
                </a:path>
                <a:path w="2171700" h="1444625">
                  <a:moveTo>
                    <a:pt x="1561845" y="45847"/>
                  </a:moveTo>
                  <a:lnTo>
                    <a:pt x="1504695" y="45847"/>
                  </a:lnTo>
                  <a:lnTo>
                    <a:pt x="1504695" y="64897"/>
                  </a:lnTo>
                  <a:lnTo>
                    <a:pt x="1561845" y="64897"/>
                  </a:lnTo>
                  <a:lnTo>
                    <a:pt x="1561845" y="45847"/>
                  </a:lnTo>
                  <a:close/>
                </a:path>
                <a:path w="2171700" h="1444625">
                  <a:moveTo>
                    <a:pt x="1638045" y="45847"/>
                  </a:moveTo>
                  <a:lnTo>
                    <a:pt x="1580895" y="45847"/>
                  </a:lnTo>
                  <a:lnTo>
                    <a:pt x="1580895" y="64897"/>
                  </a:lnTo>
                  <a:lnTo>
                    <a:pt x="1638045" y="64897"/>
                  </a:lnTo>
                  <a:lnTo>
                    <a:pt x="1638045" y="45847"/>
                  </a:lnTo>
                  <a:close/>
                </a:path>
                <a:path w="2171700" h="1444625">
                  <a:moveTo>
                    <a:pt x="1714245" y="45847"/>
                  </a:moveTo>
                  <a:lnTo>
                    <a:pt x="1657095" y="45847"/>
                  </a:lnTo>
                  <a:lnTo>
                    <a:pt x="1657095" y="64897"/>
                  </a:lnTo>
                  <a:lnTo>
                    <a:pt x="1714245" y="64897"/>
                  </a:lnTo>
                  <a:lnTo>
                    <a:pt x="1714245" y="45847"/>
                  </a:lnTo>
                  <a:close/>
                </a:path>
                <a:path w="2171700" h="1444625">
                  <a:moveTo>
                    <a:pt x="1790445" y="45847"/>
                  </a:moveTo>
                  <a:lnTo>
                    <a:pt x="1733295" y="45847"/>
                  </a:lnTo>
                  <a:lnTo>
                    <a:pt x="1733295" y="64897"/>
                  </a:lnTo>
                  <a:lnTo>
                    <a:pt x="1790445" y="64897"/>
                  </a:lnTo>
                  <a:lnTo>
                    <a:pt x="1790445" y="45847"/>
                  </a:lnTo>
                  <a:close/>
                </a:path>
                <a:path w="2171700" h="1444625">
                  <a:moveTo>
                    <a:pt x="1866645" y="45847"/>
                  </a:moveTo>
                  <a:lnTo>
                    <a:pt x="1809495" y="45847"/>
                  </a:lnTo>
                  <a:lnTo>
                    <a:pt x="1809495" y="64897"/>
                  </a:lnTo>
                  <a:lnTo>
                    <a:pt x="1866645" y="64897"/>
                  </a:lnTo>
                  <a:lnTo>
                    <a:pt x="1866645" y="45847"/>
                  </a:lnTo>
                  <a:close/>
                </a:path>
                <a:path w="2171700" h="1444625">
                  <a:moveTo>
                    <a:pt x="1942845" y="45847"/>
                  </a:moveTo>
                  <a:lnTo>
                    <a:pt x="1885695" y="45847"/>
                  </a:lnTo>
                  <a:lnTo>
                    <a:pt x="1885695" y="64897"/>
                  </a:lnTo>
                  <a:lnTo>
                    <a:pt x="1942845" y="64897"/>
                  </a:lnTo>
                  <a:lnTo>
                    <a:pt x="1942845" y="45847"/>
                  </a:lnTo>
                  <a:close/>
                </a:path>
                <a:path w="2171700" h="1444625">
                  <a:moveTo>
                    <a:pt x="2019045" y="45847"/>
                  </a:moveTo>
                  <a:lnTo>
                    <a:pt x="1961895" y="45847"/>
                  </a:lnTo>
                  <a:lnTo>
                    <a:pt x="1961895" y="64897"/>
                  </a:lnTo>
                  <a:lnTo>
                    <a:pt x="2019045" y="64897"/>
                  </a:lnTo>
                  <a:lnTo>
                    <a:pt x="2019045" y="45847"/>
                  </a:lnTo>
                  <a:close/>
                </a:path>
                <a:path w="2171700" h="1444625">
                  <a:moveTo>
                    <a:pt x="2133926" y="55372"/>
                  </a:moveTo>
                  <a:lnTo>
                    <a:pt x="2067306" y="94234"/>
                  </a:lnTo>
                  <a:lnTo>
                    <a:pt x="2065782" y="100076"/>
                  </a:lnTo>
                  <a:lnTo>
                    <a:pt x="2071115" y="109220"/>
                  </a:lnTo>
                  <a:lnTo>
                    <a:pt x="2076831" y="110744"/>
                  </a:lnTo>
                  <a:lnTo>
                    <a:pt x="2155381" y="64897"/>
                  </a:lnTo>
                  <a:lnTo>
                    <a:pt x="2152903" y="64897"/>
                  </a:lnTo>
                  <a:lnTo>
                    <a:pt x="2152903" y="63627"/>
                  </a:lnTo>
                  <a:lnTo>
                    <a:pt x="2148077" y="63627"/>
                  </a:lnTo>
                  <a:lnTo>
                    <a:pt x="2133926" y="55372"/>
                  </a:lnTo>
                  <a:close/>
                </a:path>
                <a:path w="2171700" h="1444625">
                  <a:moveTo>
                    <a:pt x="2095245" y="45847"/>
                  </a:moveTo>
                  <a:lnTo>
                    <a:pt x="2038095" y="45847"/>
                  </a:lnTo>
                  <a:lnTo>
                    <a:pt x="2038095" y="64897"/>
                  </a:lnTo>
                  <a:lnTo>
                    <a:pt x="2095245" y="64897"/>
                  </a:lnTo>
                  <a:lnTo>
                    <a:pt x="2095245" y="45847"/>
                  </a:lnTo>
                  <a:close/>
                </a:path>
                <a:path w="2171700" h="1444625">
                  <a:moveTo>
                    <a:pt x="2117597" y="45847"/>
                  </a:moveTo>
                  <a:lnTo>
                    <a:pt x="2114295" y="45847"/>
                  </a:lnTo>
                  <a:lnTo>
                    <a:pt x="2114295" y="64897"/>
                  </a:lnTo>
                  <a:lnTo>
                    <a:pt x="2117597" y="64897"/>
                  </a:lnTo>
                  <a:lnTo>
                    <a:pt x="2133926" y="55372"/>
                  </a:lnTo>
                  <a:lnTo>
                    <a:pt x="2117597" y="45847"/>
                  </a:lnTo>
                  <a:close/>
                </a:path>
                <a:path w="2171700" h="1444625">
                  <a:moveTo>
                    <a:pt x="2155380" y="45847"/>
                  </a:moveTo>
                  <a:lnTo>
                    <a:pt x="2152903" y="45847"/>
                  </a:lnTo>
                  <a:lnTo>
                    <a:pt x="2152903" y="64897"/>
                  </a:lnTo>
                  <a:lnTo>
                    <a:pt x="2155381" y="64897"/>
                  </a:lnTo>
                  <a:lnTo>
                    <a:pt x="2171699" y="55372"/>
                  </a:lnTo>
                  <a:lnTo>
                    <a:pt x="2155380" y="45847"/>
                  </a:lnTo>
                  <a:close/>
                </a:path>
                <a:path w="2171700" h="1444625">
                  <a:moveTo>
                    <a:pt x="2148077" y="47117"/>
                  </a:moveTo>
                  <a:lnTo>
                    <a:pt x="2133926" y="55372"/>
                  </a:lnTo>
                  <a:lnTo>
                    <a:pt x="2148077" y="63627"/>
                  </a:lnTo>
                  <a:lnTo>
                    <a:pt x="2148077" y="47117"/>
                  </a:lnTo>
                  <a:close/>
                </a:path>
                <a:path w="2171700" h="1444625">
                  <a:moveTo>
                    <a:pt x="2152903" y="47117"/>
                  </a:moveTo>
                  <a:lnTo>
                    <a:pt x="2148077" y="47117"/>
                  </a:lnTo>
                  <a:lnTo>
                    <a:pt x="2148077" y="63627"/>
                  </a:lnTo>
                  <a:lnTo>
                    <a:pt x="2152903" y="63627"/>
                  </a:lnTo>
                  <a:lnTo>
                    <a:pt x="2152903" y="47117"/>
                  </a:lnTo>
                  <a:close/>
                </a:path>
                <a:path w="2171700" h="1444625">
                  <a:moveTo>
                    <a:pt x="2076831" y="0"/>
                  </a:moveTo>
                  <a:lnTo>
                    <a:pt x="2071115" y="1524"/>
                  </a:lnTo>
                  <a:lnTo>
                    <a:pt x="2065782" y="10668"/>
                  </a:lnTo>
                  <a:lnTo>
                    <a:pt x="2067306" y="16510"/>
                  </a:lnTo>
                  <a:lnTo>
                    <a:pt x="2133926" y="55372"/>
                  </a:lnTo>
                  <a:lnTo>
                    <a:pt x="2148077" y="47117"/>
                  </a:lnTo>
                  <a:lnTo>
                    <a:pt x="2152903" y="47117"/>
                  </a:lnTo>
                  <a:lnTo>
                    <a:pt x="2152903" y="45847"/>
                  </a:lnTo>
                  <a:lnTo>
                    <a:pt x="2155380" y="45847"/>
                  </a:lnTo>
                  <a:lnTo>
                    <a:pt x="20768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354565" y="2853689"/>
              <a:ext cx="427355" cy="1450975"/>
            </a:xfrm>
            <a:custGeom>
              <a:avLst/>
              <a:gdLst/>
              <a:ahLst/>
              <a:cxnLst/>
              <a:rect l="l" t="t" r="r" b="b"/>
              <a:pathLst>
                <a:path w="427354" h="1450975">
                  <a:moveTo>
                    <a:pt x="25400" y="1409700"/>
                  </a:moveTo>
                  <a:lnTo>
                    <a:pt x="0" y="1409700"/>
                  </a:lnTo>
                  <a:lnTo>
                    <a:pt x="0" y="1450975"/>
                  </a:lnTo>
                  <a:lnTo>
                    <a:pt x="381000" y="1450975"/>
                  </a:lnTo>
                  <a:lnTo>
                    <a:pt x="381000" y="1438275"/>
                  </a:lnTo>
                  <a:lnTo>
                    <a:pt x="25400" y="1438275"/>
                  </a:lnTo>
                  <a:lnTo>
                    <a:pt x="12700" y="1425575"/>
                  </a:lnTo>
                  <a:lnTo>
                    <a:pt x="25400" y="1425575"/>
                  </a:lnTo>
                  <a:lnTo>
                    <a:pt x="25400" y="1409700"/>
                  </a:lnTo>
                  <a:close/>
                </a:path>
                <a:path w="427354" h="1450975">
                  <a:moveTo>
                    <a:pt x="25400" y="1425575"/>
                  </a:moveTo>
                  <a:lnTo>
                    <a:pt x="12700" y="1425575"/>
                  </a:lnTo>
                  <a:lnTo>
                    <a:pt x="25400" y="1438275"/>
                  </a:lnTo>
                  <a:lnTo>
                    <a:pt x="25400" y="1425575"/>
                  </a:lnTo>
                  <a:close/>
                </a:path>
                <a:path w="427354" h="1450975">
                  <a:moveTo>
                    <a:pt x="355600" y="1425575"/>
                  </a:moveTo>
                  <a:lnTo>
                    <a:pt x="25400" y="1425575"/>
                  </a:lnTo>
                  <a:lnTo>
                    <a:pt x="25400" y="1438275"/>
                  </a:lnTo>
                  <a:lnTo>
                    <a:pt x="355600" y="1438275"/>
                  </a:lnTo>
                  <a:lnTo>
                    <a:pt x="355600" y="1425575"/>
                  </a:lnTo>
                  <a:close/>
                </a:path>
                <a:path w="427354" h="1450975">
                  <a:moveTo>
                    <a:pt x="368300" y="50219"/>
                  </a:moveTo>
                  <a:lnTo>
                    <a:pt x="355600" y="71990"/>
                  </a:lnTo>
                  <a:lnTo>
                    <a:pt x="355600" y="1438275"/>
                  </a:lnTo>
                  <a:lnTo>
                    <a:pt x="368300" y="1425575"/>
                  </a:lnTo>
                  <a:lnTo>
                    <a:pt x="381000" y="1425575"/>
                  </a:lnTo>
                  <a:lnTo>
                    <a:pt x="381000" y="71990"/>
                  </a:lnTo>
                  <a:lnTo>
                    <a:pt x="368300" y="50219"/>
                  </a:lnTo>
                  <a:close/>
                </a:path>
                <a:path w="427354" h="1450975">
                  <a:moveTo>
                    <a:pt x="381000" y="1425575"/>
                  </a:moveTo>
                  <a:lnTo>
                    <a:pt x="368300" y="1425575"/>
                  </a:lnTo>
                  <a:lnTo>
                    <a:pt x="355600" y="1438275"/>
                  </a:lnTo>
                  <a:lnTo>
                    <a:pt x="381000" y="1438275"/>
                  </a:lnTo>
                  <a:lnTo>
                    <a:pt x="381000" y="1425575"/>
                  </a:lnTo>
                  <a:close/>
                </a:path>
                <a:path w="427354" h="1450975">
                  <a:moveTo>
                    <a:pt x="368300" y="0"/>
                  </a:moveTo>
                  <a:lnTo>
                    <a:pt x="312927" y="94996"/>
                  </a:lnTo>
                  <a:lnTo>
                    <a:pt x="309372" y="100964"/>
                  </a:lnTo>
                  <a:lnTo>
                    <a:pt x="311403" y="108838"/>
                  </a:lnTo>
                  <a:lnTo>
                    <a:pt x="317500" y="112268"/>
                  </a:lnTo>
                  <a:lnTo>
                    <a:pt x="323468" y="115824"/>
                  </a:lnTo>
                  <a:lnTo>
                    <a:pt x="331342" y="113792"/>
                  </a:lnTo>
                  <a:lnTo>
                    <a:pt x="334772" y="107696"/>
                  </a:lnTo>
                  <a:lnTo>
                    <a:pt x="355600" y="71990"/>
                  </a:lnTo>
                  <a:lnTo>
                    <a:pt x="355600" y="25146"/>
                  </a:lnTo>
                  <a:lnTo>
                    <a:pt x="382957" y="25146"/>
                  </a:lnTo>
                  <a:lnTo>
                    <a:pt x="368300" y="0"/>
                  </a:lnTo>
                  <a:close/>
                </a:path>
                <a:path w="427354" h="1450975">
                  <a:moveTo>
                    <a:pt x="382957" y="25146"/>
                  </a:moveTo>
                  <a:lnTo>
                    <a:pt x="381000" y="25146"/>
                  </a:lnTo>
                  <a:lnTo>
                    <a:pt x="381000" y="71990"/>
                  </a:lnTo>
                  <a:lnTo>
                    <a:pt x="401827" y="107696"/>
                  </a:lnTo>
                  <a:lnTo>
                    <a:pt x="405256" y="113792"/>
                  </a:lnTo>
                  <a:lnTo>
                    <a:pt x="413130" y="115824"/>
                  </a:lnTo>
                  <a:lnTo>
                    <a:pt x="419100" y="112268"/>
                  </a:lnTo>
                  <a:lnTo>
                    <a:pt x="425195" y="108838"/>
                  </a:lnTo>
                  <a:lnTo>
                    <a:pt x="427227" y="100964"/>
                  </a:lnTo>
                  <a:lnTo>
                    <a:pt x="423672" y="94996"/>
                  </a:lnTo>
                  <a:lnTo>
                    <a:pt x="382957" y="25146"/>
                  </a:lnTo>
                  <a:close/>
                </a:path>
                <a:path w="427354" h="1450975">
                  <a:moveTo>
                    <a:pt x="381000" y="25146"/>
                  </a:moveTo>
                  <a:lnTo>
                    <a:pt x="355600" y="25146"/>
                  </a:lnTo>
                  <a:lnTo>
                    <a:pt x="355600" y="71990"/>
                  </a:lnTo>
                  <a:lnTo>
                    <a:pt x="368300" y="50219"/>
                  </a:lnTo>
                  <a:lnTo>
                    <a:pt x="357377" y="31496"/>
                  </a:lnTo>
                  <a:lnTo>
                    <a:pt x="381000" y="31496"/>
                  </a:lnTo>
                  <a:lnTo>
                    <a:pt x="381000" y="25146"/>
                  </a:lnTo>
                  <a:close/>
                </a:path>
                <a:path w="427354" h="1450975">
                  <a:moveTo>
                    <a:pt x="381000" y="31496"/>
                  </a:moveTo>
                  <a:lnTo>
                    <a:pt x="379222" y="31496"/>
                  </a:lnTo>
                  <a:lnTo>
                    <a:pt x="368300" y="50219"/>
                  </a:lnTo>
                  <a:lnTo>
                    <a:pt x="381000" y="71990"/>
                  </a:lnTo>
                  <a:lnTo>
                    <a:pt x="381000" y="31496"/>
                  </a:lnTo>
                  <a:close/>
                </a:path>
                <a:path w="427354" h="1450975">
                  <a:moveTo>
                    <a:pt x="379222" y="31496"/>
                  </a:moveTo>
                  <a:lnTo>
                    <a:pt x="357377" y="31496"/>
                  </a:lnTo>
                  <a:lnTo>
                    <a:pt x="368300" y="50219"/>
                  </a:lnTo>
                  <a:lnTo>
                    <a:pt x="379222" y="31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41537" y="3481577"/>
              <a:ext cx="117855" cy="19050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823966" y="3079876"/>
              <a:ext cx="1301750" cy="1254760"/>
            </a:xfrm>
            <a:custGeom>
              <a:avLst/>
              <a:gdLst/>
              <a:ahLst/>
              <a:cxnLst/>
              <a:rect l="l" t="t" r="r" b="b"/>
              <a:pathLst>
                <a:path w="1301750" h="1254760">
                  <a:moveTo>
                    <a:pt x="1273048" y="58801"/>
                  </a:moveTo>
                  <a:lnTo>
                    <a:pt x="1251178" y="46101"/>
                  </a:lnTo>
                  <a:lnTo>
                    <a:pt x="1171829" y="0"/>
                  </a:lnTo>
                  <a:lnTo>
                    <a:pt x="1164082" y="2159"/>
                  </a:lnTo>
                  <a:lnTo>
                    <a:pt x="1160526" y="8128"/>
                  </a:lnTo>
                  <a:lnTo>
                    <a:pt x="1156970" y="14224"/>
                  </a:lnTo>
                  <a:lnTo>
                    <a:pt x="1159129" y="21971"/>
                  </a:lnTo>
                  <a:lnTo>
                    <a:pt x="1165098" y="25527"/>
                  </a:lnTo>
                  <a:lnTo>
                    <a:pt x="1200683" y="46202"/>
                  </a:lnTo>
                  <a:lnTo>
                    <a:pt x="76149" y="48374"/>
                  </a:lnTo>
                  <a:lnTo>
                    <a:pt x="76073" y="22987"/>
                  </a:lnTo>
                  <a:lnTo>
                    <a:pt x="0" y="61214"/>
                  </a:lnTo>
                  <a:lnTo>
                    <a:pt x="76327" y="99187"/>
                  </a:lnTo>
                  <a:lnTo>
                    <a:pt x="76238" y="73787"/>
                  </a:lnTo>
                  <a:lnTo>
                    <a:pt x="1200886" y="71602"/>
                  </a:lnTo>
                  <a:lnTo>
                    <a:pt x="1165225" y="92456"/>
                  </a:lnTo>
                  <a:lnTo>
                    <a:pt x="1159256" y="96012"/>
                  </a:lnTo>
                  <a:lnTo>
                    <a:pt x="1157224" y="103759"/>
                  </a:lnTo>
                  <a:lnTo>
                    <a:pt x="1164336" y="115951"/>
                  </a:lnTo>
                  <a:lnTo>
                    <a:pt x="1172083" y="117983"/>
                  </a:lnTo>
                  <a:lnTo>
                    <a:pt x="1273048" y="58801"/>
                  </a:lnTo>
                  <a:close/>
                </a:path>
                <a:path w="1301750" h="1254760">
                  <a:moveTo>
                    <a:pt x="1301369" y="316357"/>
                  </a:moveTo>
                  <a:lnTo>
                    <a:pt x="1269619" y="300482"/>
                  </a:lnTo>
                  <a:lnTo>
                    <a:pt x="1206119" y="268732"/>
                  </a:lnTo>
                  <a:lnTo>
                    <a:pt x="1206119" y="300482"/>
                  </a:lnTo>
                  <a:lnTo>
                    <a:pt x="691883" y="300482"/>
                  </a:lnTo>
                  <a:lnTo>
                    <a:pt x="691883" y="1167257"/>
                  </a:lnTo>
                  <a:lnTo>
                    <a:pt x="204330" y="1167257"/>
                  </a:lnTo>
                  <a:lnTo>
                    <a:pt x="248920" y="1141222"/>
                  </a:lnTo>
                  <a:lnTo>
                    <a:pt x="253644" y="1137081"/>
                  </a:lnTo>
                  <a:lnTo>
                    <a:pt x="256298" y="1131620"/>
                  </a:lnTo>
                  <a:lnTo>
                    <a:pt x="256679" y="1125562"/>
                  </a:lnTo>
                  <a:lnTo>
                    <a:pt x="254635" y="1119632"/>
                  </a:lnTo>
                  <a:lnTo>
                    <a:pt x="250482" y="1114907"/>
                  </a:lnTo>
                  <a:lnTo>
                    <a:pt x="245021" y="1112253"/>
                  </a:lnTo>
                  <a:lnTo>
                    <a:pt x="238963" y="1111872"/>
                  </a:lnTo>
                  <a:lnTo>
                    <a:pt x="233045" y="1113917"/>
                  </a:lnTo>
                  <a:lnTo>
                    <a:pt x="114173" y="1183144"/>
                  </a:lnTo>
                  <a:lnTo>
                    <a:pt x="233045" y="1252347"/>
                  </a:lnTo>
                  <a:lnTo>
                    <a:pt x="238963" y="1254404"/>
                  </a:lnTo>
                  <a:lnTo>
                    <a:pt x="245021" y="1254023"/>
                  </a:lnTo>
                  <a:lnTo>
                    <a:pt x="250482" y="1251369"/>
                  </a:lnTo>
                  <a:lnTo>
                    <a:pt x="254635" y="1246632"/>
                  </a:lnTo>
                  <a:lnTo>
                    <a:pt x="256679" y="1240713"/>
                  </a:lnTo>
                  <a:lnTo>
                    <a:pt x="256298" y="1234655"/>
                  </a:lnTo>
                  <a:lnTo>
                    <a:pt x="253644" y="1229194"/>
                  </a:lnTo>
                  <a:lnTo>
                    <a:pt x="248920" y="1225042"/>
                  </a:lnTo>
                  <a:lnTo>
                    <a:pt x="204330" y="1199007"/>
                  </a:lnTo>
                  <a:lnTo>
                    <a:pt x="723633" y="1199007"/>
                  </a:lnTo>
                  <a:lnTo>
                    <a:pt x="723633" y="1183144"/>
                  </a:lnTo>
                  <a:lnTo>
                    <a:pt x="723633" y="1167257"/>
                  </a:lnTo>
                  <a:lnTo>
                    <a:pt x="723633" y="332232"/>
                  </a:lnTo>
                  <a:lnTo>
                    <a:pt x="1206119" y="332232"/>
                  </a:lnTo>
                  <a:lnTo>
                    <a:pt x="1206119" y="363982"/>
                  </a:lnTo>
                  <a:lnTo>
                    <a:pt x="1269619" y="332232"/>
                  </a:lnTo>
                  <a:lnTo>
                    <a:pt x="1301369" y="31635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23544" y="838200"/>
              <a:ext cx="2200910" cy="960119"/>
            </a:xfrm>
            <a:custGeom>
              <a:avLst/>
              <a:gdLst/>
              <a:ahLst/>
              <a:cxnLst/>
              <a:rect l="l" t="t" r="r" b="b"/>
              <a:pathLst>
                <a:path w="2200910" h="960119">
                  <a:moveTo>
                    <a:pt x="2200656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2200656" y="960120"/>
                  </a:lnTo>
                  <a:lnTo>
                    <a:pt x="220065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923544" y="838200"/>
            <a:ext cx="2200910" cy="960119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125730" marR="119380" indent="-1270" algn="ctr">
              <a:lnSpc>
                <a:spcPct val="100000"/>
              </a:lnSpc>
              <a:spcBef>
                <a:spcPts val="1215"/>
              </a:spcBef>
            </a:pPr>
            <a:r>
              <a:rPr sz="1400" b="1" dirty="0">
                <a:latin typeface="Times New Roman"/>
                <a:cs typeface="Times New Roman"/>
              </a:rPr>
              <a:t>National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policies, </a:t>
            </a:r>
            <a:r>
              <a:rPr sz="1400" b="1" dirty="0">
                <a:latin typeface="Times New Roman"/>
                <a:cs typeface="Times New Roman"/>
              </a:rPr>
              <a:t>directives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working mechanisms/Frameworks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039617" y="1458065"/>
            <a:ext cx="372110" cy="142875"/>
          </a:xfrm>
          <a:custGeom>
            <a:avLst/>
            <a:gdLst/>
            <a:ahLst/>
            <a:cxnLst/>
            <a:rect l="l" t="t" r="r" b="b"/>
            <a:pathLst>
              <a:path w="372110" h="142875">
                <a:moveTo>
                  <a:pt x="308745" y="71268"/>
                </a:moveTo>
                <a:lnTo>
                  <a:pt x="236981" y="113178"/>
                </a:lnTo>
                <a:lnTo>
                  <a:pt x="232249" y="117320"/>
                </a:lnTo>
                <a:lnTo>
                  <a:pt x="229600" y="122783"/>
                </a:lnTo>
                <a:lnTo>
                  <a:pt x="229213" y="128841"/>
                </a:lnTo>
                <a:lnTo>
                  <a:pt x="231267" y="134768"/>
                </a:lnTo>
                <a:lnTo>
                  <a:pt x="235463" y="139501"/>
                </a:lnTo>
                <a:lnTo>
                  <a:pt x="240934" y="142150"/>
                </a:lnTo>
                <a:lnTo>
                  <a:pt x="247001" y="142537"/>
                </a:lnTo>
                <a:lnTo>
                  <a:pt x="252983" y="140483"/>
                </a:lnTo>
                <a:lnTo>
                  <a:pt x="344493" y="87143"/>
                </a:lnTo>
                <a:lnTo>
                  <a:pt x="340232" y="87143"/>
                </a:lnTo>
                <a:lnTo>
                  <a:pt x="340232" y="84984"/>
                </a:lnTo>
                <a:lnTo>
                  <a:pt x="332231" y="84984"/>
                </a:lnTo>
                <a:lnTo>
                  <a:pt x="308745" y="71268"/>
                </a:lnTo>
                <a:close/>
              </a:path>
              <a:path w="372110" h="142875">
                <a:moveTo>
                  <a:pt x="95250" y="23643"/>
                </a:moveTo>
                <a:lnTo>
                  <a:pt x="0" y="71268"/>
                </a:lnTo>
                <a:lnTo>
                  <a:pt x="95250" y="118893"/>
                </a:lnTo>
                <a:lnTo>
                  <a:pt x="95250" y="87143"/>
                </a:lnTo>
                <a:lnTo>
                  <a:pt x="79375" y="87143"/>
                </a:lnTo>
                <a:lnTo>
                  <a:pt x="79375" y="55393"/>
                </a:lnTo>
                <a:lnTo>
                  <a:pt x="95250" y="55393"/>
                </a:lnTo>
                <a:lnTo>
                  <a:pt x="95250" y="23643"/>
                </a:lnTo>
                <a:close/>
              </a:path>
              <a:path w="372110" h="142875">
                <a:moveTo>
                  <a:pt x="95250" y="55393"/>
                </a:moveTo>
                <a:lnTo>
                  <a:pt x="79375" y="55393"/>
                </a:lnTo>
                <a:lnTo>
                  <a:pt x="79375" y="87143"/>
                </a:lnTo>
                <a:lnTo>
                  <a:pt x="95250" y="87143"/>
                </a:lnTo>
                <a:lnTo>
                  <a:pt x="95250" y="55393"/>
                </a:lnTo>
                <a:close/>
              </a:path>
              <a:path w="372110" h="142875">
                <a:moveTo>
                  <a:pt x="281562" y="55393"/>
                </a:moveTo>
                <a:lnTo>
                  <a:pt x="95250" y="55393"/>
                </a:lnTo>
                <a:lnTo>
                  <a:pt x="95250" y="87143"/>
                </a:lnTo>
                <a:lnTo>
                  <a:pt x="281562" y="87143"/>
                </a:lnTo>
                <a:lnTo>
                  <a:pt x="308745" y="71268"/>
                </a:lnTo>
                <a:lnTo>
                  <a:pt x="281562" y="55393"/>
                </a:lnTo>
                <a:close/>
              </a:path>
              <a:path w="372110" h="142875">
                <a:moveTo>
                  <a:pt x="344493" y="55393"/>
                </a:moveTo>
                <a:lnTo>
                  <a:pt x="340232" y="55393"/>
                </a:lnTo>
                <a:lnTo>
                  <a:pt x="340232" y="87143"/>
                </a:lnTo>
                <a:lnTo>
                  <a:pt x="344493" y="87143"/>
                </a:lnTo>
                <a:lnTo>
                  <a:pt x="371729" y="71268"/>
                </a:lnTo>
                <a:lnTo>
                  <a:pt x="344493" y="55393"/>
                </a:lnTo>
                <a:close/>
              </a:path>
              <a:path w="372110" h="142875">
                <a:moveTo>
                  <a:pt x="332231" y="57552"/>
                </a:moveTo>
                <a:lnTo>
                  <a:pt x="308745" y="71268"/>
                </a:lnTo>
                <a:lnTo>
                  <a:pt x="332231" y="84984"/>
                </a:lnTo>
                <a:lnTo>
                  <a:pt x="332231" y="57552"/>
                </a:lnTo>
                <a:close/>
              </a:path>
              <a:path w="372110" h="142875">
                <a:moveTo>
                  <a:pt x="340232" y="57552"/>
                </a:moveTo>
                <a:lnTo>
                  <a:pt x="332231" y="57552"/>
                </a:lnTo>
                <a:lnTo>
                  <a:pt x="332231" y="84984"/>
                </a:lnTo>
                <a:lnTo>
                  <a:pt x="340232" y="84984"/>
                </a:lnTo>
                <a:lnTo>
                  <a:pt x="340232" y="57552"/>
                </a:lnTo>
                <a:close/>
              </a:path>
              <a:path w="372110" h="142875">
                <a:moveTo>
                  <a:pt x="247001" y="0"/>
                </a:moveTo>
                <a:lnTo>
                  <a:pt x="240934" y="386"/>
                </a:lnTo>
                <a:lnTo>
                  <a:pt x="235463" y="3036"/>
                </a:lnTo>
                <a:lnTo>
                  <a:pt x="231267" y="7768"/>
                </a:lnTo>
                <a:lnTo>
                  <a:pt x="229213" y="13696"/>
                </a:lnTo>
                <a:lnTo>
                  <a:pt x="229600" y="19754"/>
                </a:lnTo>
                <a:lnTo>
                  <a:pt x="232249" y="25217"/>
                </a:lnTo>
                <a:lnTo>
                  <a:pt x="236981" y="29358"/>
                </a:lnTo>
                <a:lnTo>
                  <a:pt x="308745" y="71268"/>
                </a:lnTo>
                <a:lnTo>
                  <a:pt x="332231" y="57552"/>
                </a:lnTo>
                <a:lnTo>
                  <a:pt x="340232" y="57552"/>
                </a:lnTo>
                <a:lnTo>
                  <a:pt x="340232" y="55393"/>
                </a:lnTo>
                <a:lnTo>
                  <a:pt x="344493" y="55393"/>
                </a:lnTo>
                <a:lnTo>
                  <a:pt x="252983" y="2053"/>
                </a:lnTo>
                <a:lnTo>
                  <a:pt x="247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930907" y="5801867"/>
            <a:ext cx="3168650" cy="699770"/>
          </a:xfrm>
          <a:prstGeom prst="rect">
            <a:avLst/>
          </a:prstGeom>
          <a:solidFill>
            <a:srgbClr val="FFF1CC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862965" marR="170180" indent="-687705">
              <a:lnSpc>
                <a:spcPct val="100000"/>
              </a:lnSpc>
            </a:pPr>
            <a:r>
              <a:rPr sz="1200" b="1" dirty="0">
                <a:solidFill>
                  <a:srgbClr val="44536A"/>
                </a:solidFill>
                <a:latin typeface="Times New Roman"/>
                <a:cs typeface="Times New Roman"/>
              </a:rPr>
              <a:t>Annual,</a:t>
            </a:r>
            <a:r>
              <a:rPr sz="1200" b="1" spc="-5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4536A"/>
                </a:solidFill>
                <a:latin typeface="Times New Roman"/>
                <a:cs typeface="Times New Roman"/>
              </a:rPr>
              <a:t>mid</a:t>
            </a:r>
            <a:r>
              <a:rPr sz="1200" b="1" spc="-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4536A"/>
                </a:solidFill>
                <a:latin typeface="Times New Roman"/>
                <a:cs typeface="Times New Roman"/>
              </a:rPr>
              <a:t>year</a:t>
            </a:r>
            <a:r>
              <a:rPr sz="1200" b="1" spc="-4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4536A"/>
                </a:solidFill>
                <a:latin typeface="Times New Roman"/>
                <a:cs typeface="Times New Roman"/>
              </a:rPr>
              <a:t>and</a:t>
            </a:r>
            <a:r>
              <a:rPr sz="1200" b="1" spc="-6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Terminal</a:t>
            </a:r>
            <a:r>
              <a:rPr sz="12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monitoring </a:t>
            </a:r>
            <a:r>
              <a:rPr sz="1200" b="1" dirty="0">
                <a:solidFill>
                  <a:srgbClr val="44536A"/>
                </a:solidFill>
                <a:latin typeface="Times New Roman"/>
                <a:cs typeface="Times New Roman"/>
              </a:rPr>
              <a:t>and</a:t>
            </a:r>
            <a:r>
              <a:rPr sz="1200" b="1" spc="-3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4536A"/>
                </a:solidFill>
                <a:latin typeface="Times New Roman"/>
                <a:cs typeface="Times New Roman"/>
              </a:rPr>
              <a:t>Evaluation</a:t>
            </a:r>
            <a:r>
              <a:rPr sz="1200" b="1" spc="-1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report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23788" y="5887211"/>
            <a:ext cx="2171700" cy="61468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Development performance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data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127505" y="1791970"/>
            <a:ext cx="9156700" cy="4408170"/>
            <a:chOff x="1127505" y="1791970"/>
            <a:chExt cx="9156700" cy="4408170"/>
          </a:xfrm>
        </p:grpSpPr>
        <p:sp>
          <p:nvSpPr>
            <p:cNvPr id="79" name="object 79"/>
            <p:cNvSpPr/>
            <p:nvPr/>
          </p:nvSpPr>
          <p:spPr>
            <a:xfrm>
              <a:off x="1133855" y="1872996"/>
              <a:ext cx="203200" cy="4277995"/>
            </a:xfrm>
            <a:custGeom>
              <a:avLst/>
              <a:gdLst/>
              <a:ahLst/>
              <a:cxnLst/>
              <a:rect l="l" t="t" r="r" b="b"/>
              <a:pathLst>
                <a:path w="203200" h="4277995">
                  <a:moveTo>
                    <a:pt x="152019" y="0"/>
                  </a:moveTo>
                  <a:lnTo>
                    <a:pt x="50672" y="0"/>
                  </a:lnTo>
                  <a:lnTo>
                    <a:pt x="50672" y="4176522"/>
                  </a:lnTo>
                  <a:lnTo>
                    <a:pt x="0" y="4176522"/>
                  </a:lnTo>
                  <a:lnTo>
                    <a:pt x="101346" y="4277868"/>
                  </a:lnTo>
                  <a:lnTo>
                    <a:pt x="202691" y="4176522"/>
                  </a:lnTo>
                  <a:lnTo>
                    <a:pt x="152019" y="4176522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33855" y="1872996"/>
              <a:ext cx="203200" cy="4277995"/>
            </a:xfrm>
            <a:custGeom>
              <a:avLst/>
              <a:gdLst/>
              <a:ahLst/>
              <a:cxnLst/>
              <a:rect l="l" t="t" r="r" b="b"/>
              <a:pathLst>
                <a:path w="203200" h="4277995">
                  <a:moveTo>
                    <a:pt x="0" y="4176522"/>
                  </a:moveTo>
                  <a:lnTo>
                    <a:pt x="50672" y="4176522"/>
                  </a:lnTo>
                  <a:lnTo>
                    <a:pt x="50672" y="0"/>
                  </a:lnTo>
                  <a:lnTo>
                    <a:pt x="152019" y="0"/>
                  </a:lnTo>
                  <a:lnTo>
                    <a:pt x="152019" y="4176522"/>
                  </a:lnTo>
                  <a:lnTo>
                    <a:pt x="202691" y="4176522"/>
                  </a:lnTo>
                  <a:lnTo>
                    <a:pt x="101346" y="4277868"/>
                  </a:lnTo>
                  <a:lnTo>
                    <a:pt x="0" y="417652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40452" y="6056376"/>
              <a:ext cx="797560" cy="117475"/>
            </a:xfrm>
            <a:custGeom>
              <a:avLst/>
              <a:gdLst/>
              <a:ahLst/>
              <a:cxnLst/>
              <a:rect l="l" t="t" r="r" b="b"/>
              <a:pathLst>
                <a:path w="797560" h="117475">
                  <a:moveTo>
                    <a:pt x="738377" y="0"/>
                  </a:moveTo>
                  <a:lnTo>
                    <a:pt x="738377" y="29337"/>
                  </a:lnTo>
                  <a:lnTo>
                    <a:pt x="58674" y="29337"/>
                  </a:lnTo>
                  <a:lnTo>
                    <a:pt x="58674" y="0"/>
                  </a:lnTo>
                  <a:lnTo>
                    <a:pt x="0" y="58674"/>
                  </a:lnTo>
                  <a:lnTo>
                    <a:pt x="58674" y="117348"/>
                  </a:lnTo>
                  <a:lnTo>
                    <a:pt x="58674" y="88011"/>
                  </a:lnTo>
                  <a:lnTo>
                    <a:pt x="738377" y="88011"/>
                  </a:lnTo>
                  <a:lnTo>
                    <a:pt x="738377" y="117348"/>
                  </a:lnTo>
                  <a:lnTo>
                    <a:pt x="797051" y="58674"/>
                  </a:lnTo>
                  <a:lnTo>
                    <a:pt x="73837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40452" y="6056376"/>
              <a:ext cx="797560" cy="117475"/>
            </a:xfrm>
            <a:custGeom>
              <a:avLst/>
              <a:gdLst/>
              <a:ahLst/>
              <a:cxnLst/>
              <a:rect l="l" t="t" r="r" b="b"/>
              <a:pathLst>
                <a:path w="797560" h="117475">
                  <a:moveTo>
                    <a:pt x="0" y="58674"/>
                  </a:moveTo>
                  <a:lnTo>
                    <a:pt x="58674" y="0"/>
                  </a:lnTo>
                  <a:lnTo>
                    <a:pt x="58674" y="29337"/>
                  </a:lnTo>
                  <a:lnTo>
                    <a:pt x="738377" y="29337"/>
                  </a:lnTo>
                  <a:lnTo>
                    <a:pt x="738377" y="0"/>
                  </a:lnTo>
                  <a:lnTo>
                    <a:pt x="797051" y="58674"/>
                  </a:lnTo>
                  <a:lnTo>
                    <a:pt x="738377" y="117348"/>
                  </a:lnTo>
                  <a:lnTo>
                    <a:pt x="738377" y="88011"/>
                  </a:lnTo>
                  <a:lnTo>
                    <a:pt x="58674" y="88011"/>
                  </a:lnTo>
                  <a:lnTo>
                    <a:pt x="58674" y="117348"/>
                  </a:lnTo>
                  <a:lnTo>
                    <a:pt x="0" y="58674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36547" y="6056376"/>
              <a:ext cx="594360" cy="117475"/>
            </a:xfrm>
            <a:custGeom>
              <a:avLst/>
              <a:gdLst/>
              <a:ahLst/>
              <a:cxnLst/>
              <a:rect l="l" t="t" r="r" b="b"/>
              <a:pathLst>
                <a:path w="594360" h="117475">
                  <a:moveTo>
                    <a:pt x="535685" y="0"/>
                  </a:moveTo>
                  <a:lnTo>
                    <a:pt x="535685" y="29337"/>
                  </a:lnTo>
                  <a:lnTo>
                    <a:pt x="0" y="29337"/>
                  </a:lnTo>
                  <a:lnTo>
                    <a:pt x="0" y="88011"/>
                  </a:lnTo>
                  <a:lnTo>
                    <a:pt x="535685" y="88011"/>
                  </a:lnTo>
                  <a:lnTo>
                    <a:pt x="535685" y="117348"/>
                  </a:lnTo>
                  <a:lnTo>
                    <a:pt x="594360" y="58674"/>
                  </a:lnTo>
                  <a:lnTo>
                    <a:pt x="53568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36547" y="6056376"/>
              <a:ext cx="594360" cy="117475"/>
            </a:xfrm>
            <a:custGeom>
              <a:avLst/>
              <a:gdLst/>
              <a:ahLst/>
              <a:cxnLst/>
              <a:rect l="l" t="t" r="r" b="b"/>
              <a:pathLst>
                <a:path w="594360" h="117475">
                  <a:moveTo>
                    <a:pt x="0" y="29337"/>
                  </a:moveTo>
                  <a:lnTo>
                    <a:pt x="535685" y="29337"/>
                  </a:lnTo>
                  <a:lnTo>
                    <a:pt x="535685" y="0"/>
                  </a:lnTo>
                  <a:lnTo>
                    <a:pt x="594360" y="58674"/>
                  </a:lnTo>
                  <a:lnTo>
                    <a:pt x="535685" y="117348"/>
                  </a:lnTo>
                  <a:lnTo>
                    <a:pt x="535685" y="88011"/>
                  </a:lnTo>
                  <a:lnTo>
                    <a:pt x="0" y="88011"/>
                  </a:lnTo>
                  <a:lnTo>
                    <a:pt x="0" y="2933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09203" y="6001511"/>
              <a:ext cx="2108200" cy="192405"/>
            </a:xfrm>
            <a:custGeom>
              <a:avLst/>
              <a:gdLst/>
              <a:ahLst/>
              <a:cxnLst/>
              <a:rect l="l" t="t" r="r" b="b"/>
              <a:pathLst>
                <a:path w="2108200" h="192404">
                  <a:moveTo>
                    <a:pt x="2011679" y="0"/>
                  </a:moveTo>
                  <a:lnTo>
                    <a:pt x="2011679" y="48006"/>
                  </a:lnTo>
                  <a:lnTo>
                    <a:pt x="96012" y="48006"/>
                  </a:lnTo>
                  <a:lnTo>
                    <a:pt x="96012" y="0"/>
                  </a:lnTo>
                  <a:lnTo>
                    <a:pt x="0" y="96011"/>
                  </a:lnTo>
                  <a:lnTo>
                    <a:pt x="96012" y="192023"/>
                  </a:lnTo>
                  <a:lnTo>
                    <a:pt x="96012" y="144017"/>
                  </a:lnTo>
                  <a:lnTo>
                    <a:pt x="2011679" y="144017"/>
                  </a:lnTo>
                  <a:lnTo>
                    <a:pt x="2011679" y="192023"/>
                  </a:lnTo>
                  <a:lnTo>
                    <a:pt x="2107692" y="96011"/>
                  </a:lnTo>
                  <a:lnTo>
                    <a:pt x="201167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109203" y="6001511"/>
              <a:ext cx="2108200" cy="192405"/>
            </a:xfrm>
            <a:custGeom>
              <a:avLst/>
              <a:gdLst/>
              <a:ahLst/>
              <a:cxnLst/>
              <a:rect l="l" t="t" r="r" b="b"/>
              <a:pathLst>
                <a:path w="2108200" h="192404">
                  <a:moveTo>
                    <a:pt x="0" y="96011"/>
                  </a:moveTo>
                  <a:lnTo>
                    <a:pt x="96012" y="192023"/>
                  </a:lnTo>
                  <a:lnTo>
                    <a:pt x="96012" y="144017"/>
                  </a:lnTo>
                  <a:lnTo>
                    <a:pt x="2011679" y="144017"/>
                  </a:lnTo>
                  <a:lnTo>
                    <a:pt x="2011679" y="192023"/>
                  </a:lnTo>
                  <a:lnTo>
                    <a:pt x="2107692" y="96011"/>
                  </a:lnTo>
                  <a:lnTo>
                    <a:pt x="2011679" y="0"/>
                  </a:lnTo>
                  <a:lnTo>
                    <a:pt x="2011679" y="48006"/>
                  </a:lnTo>
                  <a:lnTo>
                    <a:pt x="96012" y="48006"/>
                  </a:lnTo>
                  <a:lnTo>
                    <a:pt x="96012" y="0"/>
                  </a:lnTo>
                  <a:lnTo>
                    <a:pt x="0" y="96011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012936" y="1798320"/>
              <a:ext cx="60960" cy="426720"/>
            </a:xfrm>
            <a:custGeom>
              <a:avLst/>
              <a:gdLst/>
              <a:ahLst/>
              <a:cxnLst/>
              <a:rect l="l" t="t" r="r" b="b"/>
              <a:pathLst>
                <a:path w="60959" h="426719">
                  <a:moveTo>
                    <a:pt x="30480" y="0"/>
                  </a:moveTo>
                  <a:lnTo>
                    <a:pt x="0" y="30479"/>
                  </a:lnTo>
                  <a:lnTo>
                    <a:pt x="15240" y="30479"/>
                  </a:lnTo>
                  <a:lnTo>
                    <a:pt x="15240" y="396239"/>
                  </a:lnTo>
                  <a:lnTo>
                    <a:pt x="0" y="396239"/>
                  </a:lnTo>
                  <a:lnTo>
                    <a:pt x="30480" y="426719"/>
                  </a:lnTo>
                  <a:lnTo>
                    <a:pt x="60960" y="396239"/>
                  </a:lnTo>
                  <a:lnTo>
                    <a:pt x="45720" y="396239"/>
                  </a:lnTo>
                  <a:lnTo>
                    <a:pt x="45720" y="30479"/>
                  </a:lnTo>
                  <a:lnTo>
                    <a:pt x="60960" y="30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012936" y="1798320"/>
              <a:ext cx="60960" cy="426720"/>
            </a:xfrm>
            <a:custGeom>
              <a:avLst/>
              <a:gdLst/>
              <a:ahLst/>
              <a:cxnLst/>
              <a:rect l="l" t="t" r="r" b="b"/>
              <a:pathLst>
                <a:path w="60959" h="426719">
                  <a:moveTo>
                    <a:pt x="30480" y="426719"/>
                  </a:moveTo>
                  <a:lnTo>
                    <a:pt x="0" y="396239"/>
                  </a:lnTo>
                  <a:lnTo>
                    <a:pt x="15240" y="396239"/>
                  </a:lnTo>
                  <a:lnTo>
                    <a:pt x="15240" y="30479"/>
                  </a:lnTo>
                  <a:lnTo>
                    <a:pt x="0" y="30479"/>
                  </a:lnTo>
                  <a:lnTo>
                    <a:pt x="30480" y="0"/>
                  </a:lnTo>
                  <a:lnTo>
                    <a:pt x="60960" y="30479"/>
                  </a:lnTo>
                  <a:lnTo>
                    <a:pt x="45720" y="30479"/>
                  </a:lnTo>
                  <a:lnTo>
                    <a:pt x="45720" y="396239"/>
                  </a:lnTo>
                  <a:lnTo>
                    <a:pt x="60960" y="396239"/>
                  </a:lnTo>
                  <a:lnTo>
                    <a:pt x="30480" y="42671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216896" y="2080260"/>
              <a:ext cx="60960" cy="4087495"/>
            </a:xfrm>
            <a:custGeom>
              <a:avLst/>
              <a:gdLst/>
              <a:ahLst/>
              <a:cxnLst/>
              <a:rect l="l" t="t" r="r" b="b"/>
              <a:pathLst>
                <a:path w="60959" h="4087495">
                  <a:moveTo>
                    <a:pt x="30479" y="0"/>
                  </a:moveTo>
                  <a:lnTo>
                    <a:pt x="0" y="30479"/>
                  </a:lnTo>
                  <a:lnTo>
                    <a:pt x="15239" y="30479"/>
                  </a:lnTo>
                  <a:lnTo>
                    <a:pt x="15239" y="4087367"/>
                  </a:lnTo>
                  <a:lnTo>
                    <a:pt x="45720" y="4087367"/>
                  </a:lnTo>
                  <a:lnTo>
                    <a:pt x="45720" y="30479"/>
                  </a:lnTo>
                  <a:lnTo>
                    <a:pt x="60959" y="304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216896" y="2080260"/>
              <a:ext cx="60960" cy="4087495"/>
            </a:xfrm>
            <a:custGeom>
              <a:avLst/>
              <a:gdLst/>
              <a:ahLst/>
              <a:cxnLst/>
              <a:rect l="l" t="t" r="r" b="b"/>
              <a:pathLst>
                <a:path w="60959" h="4087495">
                  <a:moveTo>
                    <a:pt x="0" y="30479"/>
                  </a:moveTo>
                  <a:lnTo>
                    <a:pt x="30479" y="0"/>
                  </a:lnTo>
                  <a:lnTo>
                    <a:pt x="60959" y="30479"/>
                  </a:lnTo>
                  <a:lnTo>
                    <a:pt x="45720" y="30479"/>
                  </a:lnTo>
                  <a:lnTo>
                    <a:pt x="45720" y="4087367"/>
                  </a:lnTo>
                  <a:lnTo>
                    <a:pt x="15239" y="4087367"/>
                  </a:lnTo>
                  <a:lnTo>
                    <a:pt x="15239" y="30479"/>
                  </a:lnTo>
                  <a:lnTo>
                    <a:pt x="0" y="3047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326502" y="2032869"/>
              <a:ext cx="2922905" cy="171450"/>
            </a:xfrm>
            <a:custGeom>
              <a:avLst/>
              <a:gdLst/>
              <a:ahLst/>
              <a:cxnLst/>
              <a:rect l="l" t="t" r="r" b="b"/>
              <a:pathLst>
                <a:path w="2922904" h="171450">
                  <a:moveTo>
                    <a:pt x="148492" y="0"/>
                  </a:moveTo>
                  <a:lnTo>
                    <a:pt x="141350" y="2559"/>
                  </a:lnTo>
                  <a:lnTo>
                    <a:pt x="0" y="87649"/>
                  </a:lnTo>
                  <a:lnTo>
                    <a:pt x="143637" y="168802"/>
                  </a:lnTo>
                  <a:lnTo>
                    <a:pt x="150830" y="171172"/>
                  </a:lnTo>
                  <a:lnTo>
                    <a:pt x="158130" y="170612"/>
                  </a:lnTo>
                  <a:lnTo>
                    <a:pt x="164693" y="167338"/>
                  </a:lnTo>
                  <a:lnTo>
                    <a:pt x="169672" y="161563"/>
                  </a:lnTo>
                  <a:lnTo>
                    <a:pt x="171969" y="154390"/>
                  </a:lnTo>
                  <a:lnTo>
                    <a:pt x="171386" y="147133"/>
                  </a:lnTo>
                  <a:lnTo>
                    <a:pt x="168136" y="140614"/>
                  </a:lnTo>
                  <a:lnTo>
                    <a:pt x="162432" y="135655"/>
                  </a:lnTo>
                  <a:lnTo>
                    <a:pt x="110339" y="106191"/>
                  </a:lnTo>
                  <a:lnTo>
                    <a:pt x="38100" y="106191"/>
                  </a:lnTo>
                  <a:lnTo>
                    <a:pt x="37592" y="68091"/>
                  </a:lnTo>
                  <a:lnTo>
                    <a:pt x="107917" y="67141"/>
                  </a:lnTo>
                  <a:lnTo>
                    <a:pt x="161036" y="35198"/>
                  </a:lnTo>
                  <a:lnTo>
                    <a:pt x="170072" y="16178"/>
                  </a:lnTo>
                  <a:lnTo>
                    <a:pt x="167513" y="9036"/>
                  </a:lnTo>
                  <a:lnTo>
                    <a:pt x="162442" y="3452"/>
                  </a:lnTo>
                  <a:lnTo>
                    <a:pt x="155813" y="369"/>
                  </a:lnTo>
                  <a:lnTo>
                    <a:pt x="148492" y="0"/>
                  </a:lnTo>
                  <a:close/>
                </a:path>
                <a:path w="2922904" h="171450">
                  <a:moveTo>
                    <a:pt x="107917" y="67141"/>
                  </a:moveTo>
                  <a:lnTo>
                    <a:pt x="37592" y="68091"/>
                  </a:lnTo>
                  <a:lnTo>
                    <a:pt x="38100" y="106191"/>
                  </a:lnTo>
                  <a:lnTo>
                    <a:pt x="108653" y="105238"/>
                  </a:lnTo>
                  <a:lnTo>
                    <a:pt x="105399" y="103397"/>
                  </a:lnTo>
                  <a:lnTo>
                    <a:pt x="47625" y="103397"/>
                  </a:lnTo>
                  <a:lnTo>
                    <a:pt x="47244" y="70504"/>
                  </a:lnTo>
                  <a:lnTo>
                    <a:pt x="102324" y="70504"/>
                  </a:lnTo>
                  <a:lnTo>
                    <a:pt x="107917" y="67141"/>
                  </a:lnTo>
                  <a:close/>
                </a:path>
                <a:path w="2922904" h="171450">
                  <a:moveTo>
                    <a:pt x="108653" y="105238"/>
                  </a:moveTo>
                  <a:lnTo>
                    <a:pt x="38100" y="106191"/>
                  </a:lnTo>
                  <a:lnTo>
                    <a:pt x="110339" y="106191"/>
                  </a:lnTo>
                  <a:lnTo>
                    <a:pt x="108653" y="105238"/>
                  </a:lnTo>
                  <a:close/>
                </a:path>
                <a:path w="2922904" h="171450">
                  <a:moveTo>
                    <a:pt x="2921889" y="29102"/>
                  </a:moveTo>
                  <a:lnTo>
                    <a:pt x="107917" y="67141"/>
                  </a:lnTo>
                  <a:lnTo>
                    <a:pt x="75627" y="86558"/>
                  </a:lnTo>
                  <a:lnTo>
                    <a:pt x="108653" y="105238"/>
                  </a:lnTo>
                  <a:lnTo>
                    <a:pt x="2922397" y="67202"/>
                  </a:lnTo>
                  <a:lnTo>
                    <a:pt x="2921889" y="29102"/>
                  </a:lnTo>
                  <a:close/>
                </a:path>
                <a:path w="2922904" h="171450">
                  <a:moveTo>
                    <a:pt x="47244" y="70504"/>
                  </a:moveTo>
                  <a:lnTo>
                    <a:pt x="47625" y="103397"/>
                  </a:lnTo>
                  <a:lnTo>
                    <a:pt x="75627" y="86558"/>
                  </a:lnTo>
                  <a:lnTo>
                    <a:pt x="47244" y="70504"/>
                  </a:lnTo>
                  <a:close/>
                </a:path>
                <a:path w="2922904" h="171450">
                  <a:moveTo>
                    <a:pt x="75627" y="86558"/>
                  </a:moveTo>
                  <a:lnTo>
                    <a:pt x="47625" y="103397"/>
                  </a:lnTo>
                  <a:lnTo>
                    <a:pt x="105399" y="103397"/>
                  </a:lnTo>
                  <a:lnTo>
                    <a:pt x="75627" y="86558"/>
                  </a:lnTo>
                  <a:close/>
                </a:path>
                <a:path w="2922904" h="171450">
                  <a:moveTo>
                    <a:pt x="102324" y="70504"/>
                  </a:moveTo>
                  <a:lnTo>
                    <a:pt x="47244" y="70504"/>
                  </a:lnTo>
                  <a:lnTo>
                    <a:pt x="75627" y="86558"/>
                  </a:lnTo>
                  <a:lnTo>
                    <a:pt x="102324" y="7050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0465307" y="2827020"/>
            <a:ext cx="1478280" cy="429895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125730">
              <a:lnSpc>
                <a:spcPct val="100000"/>
              </a:lnSpc>
              <a:spcBef>
                <a:spcPts val="330"/>
              </a:spcBef>
            </a:pPr>
            <a:r>
              <a:rPr sz="1100" dirty="0">
                <a:latin typeface="Times New Roman"/>
                <a:cs typeface="Times New Roman"/>
              </a:rPr>
              <a:t>National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Statistical </a:t>
            </a:r>
            <a:r>
              <a:rPr sz="1100" dirty="0">
                <a:latin typeface="Times New Roman"/>
                <a:cs typeface="Times New Roman"/>
              </a:rPr>
              <a:t>Development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Strategy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9367139" y="3192377"/>
            <a:ext cx="2583180" cy="2988310"/>
            <a:chOff x="9367139" y="3192377"/>
            <a:chExt cx="2583180" cy="2988310"/>
          </a:xfrm>
        </p:grpSpPr>
        <p:sp>
          <p:nvSpPr>
            <p:cNvPr id="94" name="object 94"/>
            <p:cNvSpPr/>
            <p:nvPr/>
          </p:nvSpPr>
          <p:spPr>
            <a:xfrm>
              <a:off x="9367139" y="3192377"/>
              <a:ext cx="1098550" cy="142875"/>
            </a:xfrm>
            <a:custGeom>
              <a:avLst/>
              <a:gdLst/>
              <a:ahLst/>
              <a:cxnLst/>
              <a:rect l="l" t="t" r="r" b="b"/>
              <a:pathLst>
                <a:path w="1098550" h="142875">
                  <a:moveTo>
                    <a:pt x="124799" y="0"/>
                  </a:moveTo>
                  <a:lnTo>
                    <a:pt x="118871" y="2053"/>
                  </a:lnTo>
                  <a:lnTo>
                    <a:pt x="0" y="71268"/>
                  </a:lnTo>
                  <a:lnTo>
                    <a:pt x="118871" y="140483"/>
                  </a:lnTo>
                  <a:lnTo>
                    <a:pt x="124799" y="142537"/>
                  </a:lnTo>
                  <a:lnTo>
                    <a:pt x="130857" y="142150"/>
                  </a:lnTo>
                  <a:lnTo>
                    <a:pt x="136320" y="139501"/>
                  </a:lnTo>
                  <a:lnTo>
                    <a:pt x="140461" y="134768"/>
                  </a:lnTo>
                  <a:lnTo>
                    <a:pt x="142515" y="128841"/>
                  </a:lnTo>
                  <a:lnTo>
                    <a:pt x="142128" y="122783"/>
                  </a:lnTo>
                  <a:lnTo>
                    <a:pt x="139479" y="117320"/>
                  </a:lnTo>
                  <a:lnTo>
                    <a:pt x="134746" y="113178"/>
                  </a:lnTo>
                  <a:lnTo>
                    <a:pt x="90166" y="87143"/>
                  </a:lnTo>
                  <a:lnTo>
                    <a:pt x="31495" y="87143"/>
                  </a:lnTo>
                  <a:lnTo>
                    <a:pt x="31495" y="55393"/>
                  </a:lnTo>
                  <a:lnTo>
                    <a:pt x="90166" y="55393"/>
                  </a:lnTo>
                  <a:lnTo>
                    <a:pt x="134746" y="29358"/>
                  </a:lnTo>
                  <a:lnTo>
                    <a:pt x="139479" y="25217"/>
                  </a:lnTo>
                  <a:lnTo>
                    <a:pt x="142128" y="19754"/>
                  </a:lnTo>
                  <a:lnTo>
                    <a:pt x="142515" y="13696"/>
                  </a:lnTo>
                  <a:lnTo>
                    <a:pt x="140461" y="7768"/>
                  </a:lnTo>
                  <a:lnTo>
                    <a:pt x="136320" y="3036"/>
                  </a:lnTo>
                  <a:lnTo>
                    <a:pt x="130857" y="386"/>
                  </a:lnTo>
                  <a:lnTo>
                    <a:pt x="124799" y="0"/>
                  </a:lnTo>
                  <a:close/>
                </a:path>
                <a:path w="1098550" h="142875">
                  <a:moveTo>
                    <a:pt x="90166" y="55393"/>
                  </a:moveTo>
                  <a:lnTo>
                    <a:pt x="31495" y="55393"/>
                  </a:lnTo>
                  <a:lnTo>
                    <a:pt x="31495" y="87143"/>
                  </a:lnTo>
                  <a:lnTo>
                    <a:pt x="90166" y="87143"/>
                  </a:lnTo>
                  <a:lnTo>
                    <a:pt x="86469" y="84984"/>
                  </a:lnTo>
                  <a:lnTo>
                    <a:pt x="39496" y="84984"/>
                  </a:lnTo>
                  <a:lnTo>
                    <a:pt x="39496" y="57552"/>
                  </a:lnTo>
                  <a:lnTo>
                    <a:pt x="86469" y="57552"/>
                  </a:lnTo>
                  <a:lnTo>
                    <a:pt x="90166" y="55393"/>
                  </a:lnTo>
                  <a:close/>
                </a:path>
                <a:path w="1098550" h="142875">
                  <a:moveTo>
                    <a:pt x="1098422" y="55393"/>
                  </a:moveTo>
                  <a:lnTo>
                    <a:pt x="90166" y="55393"/>
                  </a:lnTo>
                  <a:lnTo>
                    <a:pt x="62983" y="71268"/>
                  </a:lnTo>
                  <a:lnTo>
                    <a:pt x="90166" y="87143"/>
                  </a:lnTo>
                  <a:lnTo>
                    <a:pt x="1098422" y="87143"/>
                  </a:lnTo>
                  <a:lnTo>
                    <a:pt x="1098422" y="55393"/>
                  </a:lnTo>
                  <a:close/>
                </a:path>
                <a:path w="1098550" h="142875">
                  <a:moveTo>
                    <a:pt x="39496" y="57552"/>
                  </a:moveTo>
                  <a:lnTo>
                    <a:pt x="39496" y="84984"/>
                  </a:lnTo>
                  <a:lnTo>
                    <a:pt x="62983" y="71268"/>
                  </a:lnTo>
                  <a:lnTo>
                    <a:pt x="39496" y="57552"/>
                  </a:lnTo>
                  <a:close/>
                </a:path>
                <a:path w="1098550" h="142875">
                  <a:moveTo>
                    <a:pt x="62983" y="71268"/>
                  </a:moveTo>
                  <a:lnTo>
                    <a:pt x="39496" y="84984"/>
                  </a:lnTo>
                  <a:lnTo>
                    <a:pt x="86469" y="84984"/>
                  </a:lnTo>
                  <a:lnTo>
                    <a:pt x="62983" y="71268"/>
                  </a:lnTo>
                  <a:close/>
                </a:path>
                <a:path w="1098550" h="142875">
                  <a:moveTo>
                    <a:pt x="86469" y="57552"/>
                  </a:moveTo>
                  <a:lnTo>
                    <a:pt x="39496" y="57552"/>
                  </a:lnTo>
                  <a:lnTo>
                    <a:pt x="62983" y="71268"/>
                  </a:lnTo>
                  <a:lnTo>
                    <a:pt x="86469" y="5755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297668" y="4981955"/>
              <a:ext cx="1645920" cy="1191895"/>
            </a:xfrm>
            <a:custGeom>
              <a:avLst/>
              <a:gdLst/>
              <a:ahLst/>
              <a:cxnLst/>
              <a:rect l="l" t="t" r="r" b="b"/>
              <a:pathLst>
                <a:path w="1645920" h="1191895">
                  <a:moveTo>
                    <a:pt x="822959" y="0"/>
                  </a:moveTo>
                  <a:lnTo>
                    <a:pt x="766612" y="1374"/>
                  </a:lnTo>
                  <a:lnTo>
                    <a:pt x="711284" y="5440"/>
                  </a:lnTo>
                  <a:lnTo>
                    <a:pt x="657097" y="12107"/>
                  </a:lnTo>
                  <a:lnTo>
                    <a:pt x="604176" y="21288"/>
                  </a:lnTo>
                  <a:lnTo>
                    <a:pt x="552641" y="32893"/>
                  </a:lnTo>
                  <a:lnTo>
                    <a:pt x="502616" y="46833"/>
                  </a:lnTo>
                  <a:lnTo>
                    <a:pt x="454223" y="63020"/>
                  </a:lnTo>
                  <a:lnTo>
                    <a:pt x="407585" y="81364"/>
                  </a:lnTo>
                  <a:lnTo>
                    <a:pt x="362824" y="101778"/>
                  </a:lnTo>
                  <a:lnTo>
                    <a:pt x="320063" y="124172"/>
                  </a:lnTo>
                  <a:lnTo>
                    <a:pt x="279424" y="148457"/>
                  </a:lnTo>
                  <a:lnTo>
                    <a:pt x="241030" y="174545"/>
                  </a:lnTo>
                  <a:lnTo>
                    <a:pt x="205003" y="202347"/>
                  </a:lnTo>
                  <a:lnTo>
                    <a:pt x="171466" y="231774"/>
                  </a:lnTo>
                  <a:lnTo>
                    <a:pt x="140542" y="262737"/>
                  </a:lnTo>
                  <a:lnTo>
                    <a:pt x="112352" y="295148"/>
                  </a:lnTo>
                  <a:lnTo>
                    <a:pt x="87020" y="328917"/>
                  </a:lnTo>
                  <a:lnTo>
                    <a:pt x="64668" y="363956"/>
                  </a:lnTo>
                  <a:lnTo>
                    <a:pt x="45419" y="400176"/>
                  </a:lnTo>
                  <a:lnTo>
                    <a:pt x="29395" y="437488"/>
                  </a:lnTo>
                  <a:lnTo>
                    <a:pt x="16718" y="475804"/>
                  </a:lnTo>
                  <a:lnTo>
                    <a:pt x="7512" y="515034"/>
                  </a:lnTo>
                  <a:lnTo>
                    <a:pt x="1898" y="555090"/>
                  </a:lnTo>
                  <a:lnTo>
                    <a:pt x="0" y="595884"/>
                  </a:lnTo>
                  <a:lnTo>
                    <a:pt x="2583" y="643067"/>
                  </a:lnTo>
                  <a:lnTo>
                    <a:pt x="10255" y="689663"/>
                  </a:lnTo>
                  <a:lnTo>
                    <a:pt x="22902" y="735470"/>
                  </a:lnTo>
                  <a:lnTo>
                    <a:pt x="40408" y="780288"/>
                  </a:lnTo>
                  <a:lnTo>
                    <a:pt x="62658" y="823917"/>
                  </a:lnTo>
                  <a:lnTo>
                    <a:pt x="89538" y="866157"/>
                  </a:lnTo>
                  <a:lnTo>
                    <a:pt x="120931" y="906809"/>
                  </a:lnTo>
                  <a:lnTo>
                    <a:pt x="156724" y="945672"/>
                  </a:lnTo>
                  <a:lnTo>
                    <a:pt x="196800" y="982546"/>
                  </a:lnTo>
                  <a:lnTo>
                    <a:pt x="241046" y="1017231"/>
                  </a:lnTo>
                  <a:lnTo>
                    <a:pt x="0" y="1017231"/>
                  </a:lnTo>
                  <a:lnTo>
                    <a:pt x="0" y="1191768"/>
                  </a:lnTo>
                  <a:lnTo>
                    <a:pt x="822959" y="1191768"/>
                  </a:lnTo>
                  <a:lnTo>
                    <a:pt x="879307" y="1190393"/>
                  </a:lnTo>
                  <a:lnTo>
                    <a:pt x="934635" y="1186328"/>
                  </a:lnTo>
                  <a:lnTo>
                    <a:pt x="988822" y="1179661"/>
                  </a:lnTo>
                  <a:lnTo>
                    <a:pt x="1041743" y="1170482"/>
                  </a:lnTo>
                  <a:lnTo>
                    <a:pt x="1093278" y="1158878"/>
                  </a:lnTo>
                  <a:lnTo>
                    <a:pt x="1143303" y="1144940"/>
                  </a:lnTo>
                  <a:lnTo>
                    <a:pt x="1191696" y="1128754"/>
                  </a:lnTo>
                  <a:lnTo>
                    <a:pt x="1238334" y="1110411"/>
                  </a:lnTo>
                  <a:lnTo>
                    <a:pt x="1283095" y="1089999"/>
                  </a:lnTo>
                  <a:lnTo>
                    <a:pt x="1325856" y="1067607"/>
                  </a:lnTo>
                  <a:lnTo>
                    <a:pt x="1366495" y="1043323"/>
                  </a:lnTo>
                  <a:lnTo>
                    <a:pt x="1404889" y="1017236"/>
                  </a:lnTo>
                  <a:lnTo>
                    <a:pt x="1440916" y="989435"/>
                  </a:lnTo>
                  <a:lnTo>
                    <a:pt x="1474453" y="960009"/>
                  </a:lnTo>
                  <a:lnTo>
                    <a:pt x="1505377" y="929047"/>
                  </a:lnTo>
                  <a:lnTo>
                    <a:pt x="1533567" y="896636"/>
                  </a:lnTo>
                  <a:lnTo>
                    <a:pt x="1558899" y="862867"/>
                  </a:lnTo>
                  <a:lnTo>
                    <a:pt x="1581251" y="827827"/>
                  </a:lnTo>
                  <a:lnTo>
                    <a:pt x="1600500" y="791606"/>
                  </a:lnTo>
                  <a:lnTo>
                    <a:pt x="1616524" y="754292"/>
                  </a:lnTo>
                  <a:lnTo>
                    <a:pt x="1629201" y="715974"/>
                  </a:lnTo>
                  <a:lnTo>
                    <a:pt x="1638407" y="676741"/>
                  </a:lnTo>
                  <a:lnTo>
                    <a:pt x="1644021" y="636681"/>
                  </a:lnTo>
                  <a:lnTo>
                    <a:pt x="1645920" y="595884"/>
                  </a:lnTo>
                  <a:lnTo>
                    <a:pt x="1644021" y="555090"/>
                  </a:lnTo>
                  <a:lnTo>
                    <a:pt x="1638407" y="515034"/>
                  </a:lnTo>
                  <a:lnTo>
                    <a:pt x="1629201" y="475804"/>
                  </a:lnTo>
                  <a:lnTo>
                    <a:pt x="1616524" y="437488"/>
                  </a:lnTo>
                  <a:lnTo>
                    <a:pt x="1600500" y="400176"/>
                  </a:lnTo>
                  <a:lnTo>
                    <a:pt x="1581251" y="363956"/>
                  </a:lnTo>
                  <a:lnTo>
                    <a:pt x="1558899" y="328917"/>
                  </a:lnTo>
                  <a:lnTo>
                    <a:pt x="1533567" y="295148"/>
                  </a:lnTo>
                  <a:lnTo>
                    <a:pt x="1505377" y="262737"/>
                  </a:lnTo>
                  <a:lnTo>
                    <a:pt x="1474453" y="231774"/>
                  </a:lnTo>
                  <a:lnTo>
                    <a:pt x="1440916" y="202347"/>
                  </a:lnTo>
                  <a:lnTo>
                    <a:pt x="1404889" y="174545"/>
                  </a:lnTo>
                  <a:lnTo>
                    <a:pt x="1366495" y="148457"/>
                  </a:lnTo>
                  <a:lnTo>
                    <a:pt x="1325856" y="124172"/>
                  </a:lnTo>
                  <a:lnTo>
                    <a:pt x="1283095" y="101778"/>
                  </a:lnTo>
                  <a:lnTo>
                    <a:pt x="1238334" y="81364"/>
                  </a:lnTo>
                  <a:lnTo>
                    <a:pt x="1191696" y="63020"/>
                  </a:lnTo>
                  <a:lnTo>
                    <a:pt x="1143303" y="46833"/>
                  </a:lnTo>
                  <a:lnTo>
                    <a:pt x="1093278" y="32893"/>
                  </a:lnTo>
                  <a:lnTo>
                    <a:pt x="1041743" y="21288"/>
                  </a:lnTo>
                  <a:lnTo>
                    <a:pt x="988822" y="12107"/>
                  </a:lnTo>
                  <a:lnTo>
                    <a:pt x="934635" y="5440"/>
                  </a:lnTo>
                  <a:lnTo>
                    <a:pt x="879307" y="1374"/>
                  </a:lnTo>
                  <a:lnTo>
                    <a:pt x="8229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297668" y="4981955"/>
              <a:ext cx="1645920" cy="1191895"/>
            </a:xfrm>
            <a:custGeom>
              <a:avLst/>
              <a:gdLst/>
              <a:ahLst/>
              <a:cxnLst/>
              <a:rect l="l" t="t" r="r" b="b"/>
              <a:pathLst>
                <a:path w="1645920" h="1191895">
                  <a:moveTo>
                    <a:pt x="822959" y="1191768"/>
                  </a:moveTo>
                  <a:lnTo>
                    <a:pt x="879307" y="1190393"/>
                  </a:lnTo>
                  <a:lnTo>
                    <a:pt x="934635" y="1186328"/>
                  </a:lnTo>
                  <a:lnTo>
                    <a:pt x="988822" y="1179661"/>
                  </a:lnTo>
                  <a:lnTo>
                    <a:pt x="1041743" y="1170482"/>
                  </a:lnTo>
                  <a:lnTo>
                    <a:pt x="1093278" y="1158878"/>
                  </a:lnTo>
                  <a:lnTo>
                    <a:pt x="1143303" y="1144940"/>
                  </a:lnTo>
                  <a:lnTo>
                    <a:pt x="1191696" y="1128754"/>
                  </a:lnTo>
                  <a:lnTo>
                    <a:pt x="1238334" y="1110411"/>
                  </a:lnTo>
                  <a:lnTo>
                    <a:pt x="1283095" y="1089999"/>
                  </a:lnTo>
                  <a:lnTo>
                    <a:pt x="1325856" y="1067607"/>
                  </a:lnTo>
                  <a:lnTo>
                    <a:pt x="1366495" y="1043323"/>
                  </a:lnTo>
                  <a:lnTo>
                    <a:pt x="1404889" y="1017236"/>
                  </a:lnTo>
                  <a:lnTo>
                    <a:pt x="1440916" y="989435"/>
                  </a:lnTo>
                  <a:lnTo>
                    <a:pt x="1474453" y="960009"/>
                  </a:lnTo>
                  <a:lnTo>
                    <a:pt x="1505377" y="929047"/>
                  </a:lnTo>
                  <a:lnTo>
                    <a:pt x="1533567" y="896636"/>
                  </a:lnTo>
                  <a:lnTo>
                    <a:pt x="1558899" y="862867"/>
                  </a:lnTo>
                  <a:lnTo>
                    <a:pt x="1581251" y="827827"/>
                  </a:lnTo>
                  <a:lnTo>
                    <a:pt x="1600500" y="791606"/>
                  </a:lnTo>
                  <a:lnTo>
                    <a:pt x="1616524" y="754292"/>
                  </a:lnTo>
                  <a:lnTo>
                    <a:pt x="1629201" y="715974"/>
                  </a:lnTo>
                  <a:lnTo>
                    <a:pt x="1638407" y="676741"/>
                  </a:lnTo>
                  <a:lnTo>
                    <a:pt x="1644021" y="636681"/>
                  </a:lnTo>
                  <a:lnTo>
                    <a:pt x="1645920" y="595884"/>
                  </a:lnTo>
                  <a:lnTo>
                    <a:pt x="1644021" y="555090"/>
                  </a:lnTo>
                  <a:lnTo>
                    <a:pt x="1638407" y="515034"/>
                  </a:lnTo>
                  <a:lnTo>
                    <a:pt x="1629201" y="475804"/>
                  </a:lnTo>
                  <a:lnTo>
                    <a:pt x="1616524" y="437488"/>
                  </a:lnTo>
                  <a:lnTo>
                    <a:pt x="1600500" y="400176"/>
                  </a:lnTo>
                  <a:lnTo>
                    <a:pt x="1581251" y="363956"/>
                  </a:lnTo>
                  <a:lnTo>
                    <a:pt x="1558899" y="328917"/>
                  </a:lnTo>
                  <a:lnTo>
                    <a:pt x="1533567" y="295148"/>
                  </a:lnTo>
                  <a:lnTo>
                    <a:pt x="1505377" y="262737"/>
                  </a:lnTo>
                  <a:lnTo>
                    <a:pt x="1474453" y="231774"/>
                  </a:lnTo>
                  <a:lnTo>
                    <a:pt x="1440916" y="202347"/>
                  </a:lnTo>
                  <a:lnTo>
                    <a:pt x="1404889" y="174545"/>
                  </a:lnTo>
                  <a:lnTo>
                    <a:pt x="1366495" y="148457"/>
                  </a:lnTo>
                  <a:lnTo>
                    <a:pt x="1325856" y="124172"/>
                  </a:lnTo>
                  <a:lnTo>
                    <a:pt x="1283095" y="101778"/>
                  </a:lnTo>
                  <a:lnTo>
                    <a:pt x="1238334" y="81364"/>
                  </a:lnTo>
                  <a:lnTo>
                    <a:pt x="1191696" y="63020"/>
                  </a:lnTo>
                  <a:lnTo>
                    <a:pt x="1143303" y="46833"/>
                  </a:lnTo>
                  <a:lnTo>
                    <a:pt x="1093278" y="32893"/>
                  </a:lnTo>
                  <a:lnTo>
                    <a:pt x="1041743" y="21288"/>
                  </a:lnTo>
                  <a:lnTo>
                    <a:pt x="988822" y="12107"/>
                  </a:lnTo>
                  <a:lnTo>
                    <a:pt x="934635" y="5440"/>
                  </a:lnTo>
                  <a:lnTo>
                    <a:pt x="879307" y="1374"/>
                  </a:lnTo>
                  <a:lnTo>
                    <a:pt x="822959" y="0"/>
                  </a:lnTo>
                  <a:lnTo>
                    <a:pt x="766612" y="1374"/>
                  </a:lnTo>
                  <a:lnTo>
                    <a:pt x="711284" y="5440"/>
                  </a:lnTo>
                  <a:lnTo>
                    <a:pt x="657097" y="12107"/>
                  </a:lnTo>
                  <a:lnTo>
                    <a:pt x="604176" y="21288"/>
                  </a:lnTo>
                  <a:lnTo>
                    <a:pt x="552641" y="32893"/>
                  </a:lnTo>
                  <a:lnTo>
                    <a:pt x="502616" y="46833"/>
                  </a:lnTo>
                  <a:lnTo>
                    <a:pt x="454223" y="63020"/>
                  </a:lnTo>
                  <a:lnTo>
                    <a:pt x="407585" y="81364"/>
                  </a:lnTo>
                  <a:lnTo>
                    <a:pt x="362824" y="101778"/>
                  </a:lnTo>
                  <a:lnTo>
                    <a:pt x="320063" y="124172"/>
                  </a:lnTo>
                  <a:lnTo>
                    <a:pt x="279424" y="148457"/>
                  </a:lnTo>
                  <a:lnTo>
                    <a:pt x="241030" y="174545"/>
                  </a:lnTo>
                  <a:lnTo>
                    <a:pt x="205003" y="202347"/>
                  </a:lnTo>
                  <a:lnTo>
                    <a:pt x="171466" y="231774"/>
                  </a:lnTo>
                  <a:lnTo>
                    <a:pt x="140542" y="262737"/>
                  </a:lnTo>
                  <a:lnTo>
                    <a:pt x="112352" y="295148"/>
                  </a:lnTo>
                  <a:lnTo>
                    <a:pt x="87020" y="328917"/>
                  </a:lnTo>
                  <a:lnTo>
                    <a:pt x="64668" y="363956"/>
                  </a:lnTo>
                  <a:lnTo>
                    <a:pt x="45419" y="400176"/>
                  </a:lnTo>
                  <a:lnTo>
                    <a:pt x="29395" y="437488"/>
                  </a:lnTo>
                  <a:lnTo>
                    <a:pt x="16718" y="475804"/>
                  </a:lnTo>
                  <a:lnTo>
                    <a:pt x="7512" y="515034"/>
                  </a:lnTo>
                  <a:lnTo>
                    <a:pt x="1898" y="555090"/>
                  </a:lnTo>
                  <a:lnTo>
                    <a:pt x="0" y="595884"/>
                  </a:lnTo>
                  <a:lnTo>
                    <a:pt x="2583" y="643067"/>
                  </a:lnTo>
                  <a:lnTo>
                    <a:pt x="10255" y="689663"/>
                  </a:lnTo>
                  <a:lnTo>
                    <a:pt x="22902" y="735470"/>
                  </a:lnTo>
                  <a:lnTo>
                    <a:pt x="40408" y="780288"/>
                  </a:lnTo>
                  <a:lnTo>
                    <a:pt x="62658" y="823917"/>
                  </a:lnTo>
                  <a:lnTo>
                    <a:pt x="89538" y="866157"/>
                  </a:lnTo>
                  <a:lnTo>
                    <a:pt x="120931" y="906809"/>
                  </a:lnTo>
                  <a:lnTo>
                    <a:pt x="156724" y="945672"/>
                  </a:lnTo>
                  <a:lnTo>
                    <a:pt x="196800" y="982546"/>
                  </a:lnTo>
                  <a:lnTo>
                    <a:pt x="241046" y="1017231"/>
                  </a:lnTo>
                  <a:lnTo>
                    <a:pt x="0" y="1017231"/>
                  </a:lnTo>
                  <a:lnTo>
                    <a:pt x="0" y="1191768"/>
                  </a:lnTo>
                  <a:lnTo>
                    <a:pt x="822959" y="119176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0618723" y="5339918"/>
            <a:ext cx="8045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Times New Roman"/>
                <a:cs typeface="Times New Roman"/>
              </a:rPr>
              <a:t>Digital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Times New Roman"/>
                <a:cs typeface="Times New Roman"/>
              </a:rPr>
              <a:t>M&amp;E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8" name="object 2">
            <a:extLst>
              <a:ext uri="{FF2B5EF4-FFF2-40B4-BE49-F238E27FC236}">
                <a16:creationId xmlns:a16="http://schemas.microsoft.com/office/drawing/2014/main" id="{044F311E-34DF-68AB-C8A5-ABA9E7D6C6F5}"/>
              </a:ext>
            </a:extLst>
          </p:cNvPr>
          <p:cNvSpPr txBox="1">
            <a:spLocks/>
          </p:cNvSpPr>
          <p:nvPr/>
        </p:nvSpPr>
        <p:spPr>
          <a:xfrm>
            <a:off x="536702" y="-244498"/>
            <a:ext cx="10005060" cy="822840"/>
          </a:xfrm>
          <a:prstGeom prst="rect">
            <a:avLst/>
          </a:prstGeom>
        </p:spPr>
        <p:txBody>
          <a:bodyPr vert="horz" wrap="square" lIns="0" tIns="38816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193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1419225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National</a:t>
            </a:r>
            <a:r>
              <a:rPr lang="en-US" spc="-60" dirty="0"/>
              <a:t> </a:t>
            </a:r>
            <a:r>
              <a:rPr lang="en-US" dirty="0"/>
              <a:t>M&amp;E</a:t>
            </a:r>
            <a:r>
              <a:rPr lang="en-US" spc="-60" dirty="0"/>
              <a:t> </a:t>
            </a:r>
            <a:r>
              <a:rPr lang="en-US" spc="-10" dirty="0"/>
              <a:t>system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35984" y="400939"/>
            <a:ext cx="3509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National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M&amp;E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system….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387" y="833627"/>
            <a:ext cx="10132060" cy="76200"/>
          </a:xfrm>
          <a:custGeom>
            <a:avLst/>
            <a:gdLst/>
            <a:ahLst/>
            <a:cxnLst/>
            <a:rect l="l" t="t" r="r" b="b"/>
            <a:pathLst>
              <a:path w="10132060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0132060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10132060" h="76200">
                <a:moveTo>
                  <a:pt x="10131806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10131806" y="44450"/>
                </a:lnTo>
                <a:lnTo>
                  <a:pt x="10131806" y="31750"/>
                </a:lnTo>
                <a:close/>
              </a:path>
            </a:pathLst>
          </a:custGeom>
          <a:solidFill>
            <a:srgbClr val="5786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204" y="1132332"/>
            <a:ext cx="7871459" cy="4526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2204" y="1132332"/>
            <a:ext cx="7871459" cy="45275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pc="-10" dirty="0">
                <a:latin typeface="Arial"/>
                <a:cs typeface="Arial"/>
              </a:rPr>
              <a:t>Stakeholders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4950" y="2011425"/>
            <a:ext cx="10687050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Universities</a:t>
            </a:r>
            <a:r>
              <a:rPr sz="2800" spc="-75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and</a:t>
            </a:r>
            <a:r>
              <a:rPr sz="2800" spc="-114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Research</a:t>
            </a:r>
            <a:r>
              <a:rPr sz="2800" spc="-10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Institutions</a:t>
            </a:r>
            <a:endParaRPr sz="2800" dirty="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Famers</a:t>
            </a:r>
            <a:r>
              <a:rPr sz="2800" spc="-80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and</a:t>
            </a:r>
            <a:r>
              <a:rPr sz="2800" spc="-60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Pastoralists</a:t>
            </a:r>
            <a:endParaRPr sz="2800" dirty="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</a:t>
            </a:r>
            <a:r>
              <a:rPr sz="2800" spc="-55" dirty="0">
                <a:latin typeface="Century"/>
                <a:cs typeface="Century"/>
              </a:rPr>
              <a:t>Youth</a:t>
            </a:r>
            <a:r>
              <a:rPr sz="2800" spc="-80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and</a:t>
            </a:r>
            <a:r>
              <a:rPr sz="2800" spc="-7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Women</a:t>
            </a:r>
            <a:endParaRPr sz="2800" dirty="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The</a:t>
            </a:r>
            <a:r>
              <a:rPr sz="2800" spc="-95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private</a:t>
            </a:r>
            <a:r>
              <a:rPr sz="2800" spc="-7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sector</a:t>
            </a:r>
            <a:endParaRPr sz="2800" dirty="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Civic</a:t>
            </a:r>
            <a:r>
              <a:rPr sz="2800" spc="-85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Society</a:t>
            </a:r>
            <a:r>
              <a:rPr sz="2800" spc="-9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Organizations(CSOs)</a:t>
            </a:r>
            <a:endParaRPr sz="2800" dirty="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Development</a:t>
            </a:r>
            <a:r>
              <a:rPr sz="2800" spc="-17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Partners(DPs)</a:t>
            </a:r>
            <a:endParaRPr lang="en-US" sz="2800" spc="-10" dirty="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</a:t>
            </a:r>
            <a:r>
              <a:rPr sz="2800" spc="-10" dirty="0">
                <a:latin typeface="Century"/>
                <a:cs typeface="Century"/>
              </a:rPr>
              <a:t>Others….</a:t>
            </a:r>
            <a:r>
              <a:rPr lang="en-US" sz="2800" spc="-10" dirty="0">
                <a:latin typeface="Century"/>
                <a:cs typeface="Century"/>
              </a:rPr>
              <a:t> (AU, IGAD, COMESA, NEPAD</a:t>
            </a:r>
            <a:endParaRPr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8380" y="245363"/>
            <a:ext cx="50952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National</a:t>
            </a:r>
            <a:r>
              <a:rPr sz="3200" spc="-45" dirty="0"/>
              <a:t> </a:t>
            </a:r>
            <a:r>
              <a:rPr sz="3200" dirty="0"/>
              <a:t>M&amp;E</a:t>
            </a:r>
            <a:r>
              <a:rPr sz="3200" spc="-20" dirty="0"/>
              <a:t> </a:t>
            </a:r>
            <a:r>
              <a:rPr sz="3200" spc="-10" dirty="0"/>
              <a:t>System….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437387" y="833627"/>
            <a:ext cx="10132060" cy="533400"/>
            <a:chOff x="437387" y="833627"/>
            <a:chExt cx="10132060" cy="533400"/>
          </a:xfrm>
        </p:grpSpPr>
        <p:sp>
          <p:nvSpPr>
            <p:cNvPr id="5" name="object 5"/>
            <p:cNvSpPr/>
            <p:nvPr/>
          </p:nvSpPr>
          <p:spPr>
            <a:xfrm>
              <a:off x="437387" y="833627"/>
              <a:ext cx="10132060" cy="76200"/>
            </a:xfrm>
            <a:custGeom>
              <a:avLst/>
              <a:gdLst/>
              <a:ahLst/>
              <a:cxnLst/>
              <a:rect l="l" t="t" r="r" b="b"/>
              <a:pathLst>
                <a:path w="10132060" h="76200">
                  <a:moveTo>
                    <a:pt x="38100" y="0"/>
                  </a:moveTo>
                  <a:lnTo>
                    <a:pt x="23268" y="2988"/>
                  </a:lnTo>
                  <a:lnTo>
                    <a:pt x="11158" y="11144"/>
                  </a:lnTo>
                  <a:lnTo>
                    <a:pt x="2993" y="23252"/>
                  </a:lnTo>
                  <a:lnTo>
                    <a:pt x="0" y="38100"/>
                  </a:lnTo>
                  <a:lnTo>
                    <a:pt x="2993" y="52947"/>
                  </a:lnTo>
                  <a:lnTo>
                    <a:pt x="11158" y="65055"/>
                  </a:lnTo>
                  <a:lnTo>
                    <a:pt x="23268" y="73211"/>
                  </a:lnTo>
                  <a:lnTo>
                    <a:pt x="38100" y="76200"/>
                  </a:lnTo>
                  <a:lnTo>
                    <a:pt x="52931" y="73211"/>
                  </a:lnTo>
                  <a:lnTo>
                    <a:pt x="65041" y="65055"/>
                  </a:lnTo>
                  <a:lnTo>
                    <a:pt x="73206" y="52947"/>
                  </a:lnTo>
                  <a:lnTo>
                    <a:pt x="74919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19" y="31750"/>
                  </a:lnTo>
                  <a:lnTo>
                    <a:pt x="73206" y="23252"/>
                  </a:lnTo>
                  <a:lnTo>
                    <a:pt x="65041" y="11144"/>
                  </a:lnTo>
                  <a:lnTo>
                    <a:pt x="52931" y="2988"/>
                  </a:lnTo>
                  <a:lnTo>
                    <a:pt x="38100" y="0"/>
                  </a:lnTo>
                  <a:close/>
                </a:path>
                <a:path w="10132060" h="76200">
                  <a:moveTo>
                    <a:pt x="74919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19" y="44450"/>
                  </a:lnTo>
                  <a:lnTo>
                    <a:pt x="76200" y="38100"/>
                  </a:lnTo>
                  <a:lnTo>
                    <a:pt x="74919" y="31750"/>
                  </a:lnTo>
                  <a:close/>
                </a:path>
                <a:path w="10132060" h="76200">
                  <a:moveTo>
                    <a:pt x="10131806" y="31750"/>
                  </a:moveTo>
                  <a:lnTo>
                    <a:pt x="74919" y="31750"/>
                  </a:lnTo>
                  <a:lnTo>
                    <a:pt x="76200" y="38100"/>
                  </a:lnTo>
                  <a:lnTo>
                    <a:pt x="74919" y="44450"/>
                  </a:lnTo>
                  <a:lnTo>
                    <a:pt x="10131806" y="44450"/>
                  </a:lnTo>
                  <a:lnTo>
                    <a:pt x="10131806" y="31750"/>
                  </a:lnTo>
                  <a:close/>
                </a:path>
              </a:pathLst>
            </a:custGeom>
            <a:solidFill>
              <a:srgbClr val="578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107" y="871727"/>
              <a:ext cx="8517636" cy="4953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42187" y="1804366"/>
            <a:ext cx="1219200" cy="1669414"/>
            <a:chOff x="742187" y="1804366"/>
            <a:chExt cx="1219200" cy="166941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187" y="1804366"/>
              <a:ext cx="1219200" cy="16688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9" y="2366733"/>
              <a:ext cx="1025664" cy="5761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671" y="1834895"/>
              <a:ext cx="1098804" cy="15697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4671" y="1834895"/>
              <a:ext cx="1099185" cy="1569720"/>
            </a:xfrm>
            <a:custGeom>
              <a:avLst/>
              <a:gdLst/>
              <a:ahLst/>
              <a:cxnLst/>
              <a:rect l="l" t="t" r="r" b="b"/>
              <a:pathLst>
                <a:path w="1099185" h="1569720">
                  <a:moveTo>
                    <a:pt x="1098804" y="0"/>
                  </a:moveTo>
                  <a:lnTo>
                    <a:pt x="1098804" y="1020317"/>
                  </a:lnTo>
                  <a:lnTo>
                    <a:pt x="549402" y="1569719"/>
                  </a:lnTo>
                  <a:lnTo>
                    <a:pt x="0" y="1020317"/>
                  </a:lnTo>
                  <a:lnTo>
                    <a:pt x="0" y="0"/>
                  </a:lnTo>
                  <a:lnTo>
                    <a:pt x="549402" y="549401"/>
                  </a:lnTo>
                  <a:lnTo>
                    <a:pt x="1098804" y="0"/>
                  </a:lnTo>
                  <a:close/>
                </a:path>
              </a:pathLst>
            </a:custGeom>
            <a:ln w="63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17219" y="2447925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MoPD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00301" y="1766189"/>
            <a:ext cx="9317990" cy="1349375"/>
            <a:chOff x="1900301" y="1766189"/>
            <a:chExt cx="9317990" cy="1349375"/>
          </a:xfrm>
        </p:grpSpPr>
        <p:sp>
          <p:nvSpPr>
            <p:cNvPr id="14" name="object 14"/>
            <p:cNvSpPr/>
            <p:nvPr/>
          </p:nvSpPr>
          <p:spPr>
            <a:xfrm>
              <a:off x="1903476" y="1769364"/>
              <a:ext cx="9311640" cy="1343025"/>
            </a:xfrm>
            <a:custGeom>
              <a:avLst/>
              <a:gdLst/>
              <a:ahLst/>
              <a:cxnLst/>
              <a:rect l="l" t="t" r="r" b="b"/>
              <a:pathLst>
                <a:path w="9311640" h="1343025">
                  <a:moveTo>
                    <a:pt x="9087866" y="0"/>
                  </a:moveTo>
                  <a:lnTo>
                    <a:pt x="0" y="0"/>
                  </a:lnTo>
                  <a:lnTo>
                    <a:pt x="0" y="1342644"/>
                  </a:lnTo>
                  <a:lnTo>
                    <a:pt x="9087866" y="1342644"/>
                  </a:lnTo>
                  <a:lnTo>
                    <a:pt x="9132959" y="1338097"/>
                  </a:lnTo>
                  <a:lnTo>
                    <a:pt x="9174962" y="1325056"/>
                  </a:lnTo>
                  <a:lnTo>
                    <a:pt x="9212973" y="1304422"/>
                  </a:lnTo>
                  <a:lnTo>
                    <a:pt x="9246092" y="1277096"/>
                  </a:lnTo>
                  <a:lnTo>
                    <a:pt x="9273418" y="1243977"/>
                  </a:lnTo>
                  <a:lnTo>
                    <a:pt x="9294052" y="1205966"/>
                  </a:lnTo>
                  <a:lnTo>
                    <a:pt x="9307093" y="1163963"/>
                  </a:lnTo>
                  <a:lnTo>
                    <a:pt x="9311640" y="1118870"/>
                  </a:lnTo>
                  <a:lnTo>
                    <a:pt x="9311640" y="223774"/>
                  </a:lnTo>
                  <a:lnTo>
                    <a:pt x="9307093" y="178680"/>
                  </a:lnTo>
                  <a:lnTo>
                    <a:pt x="9294052" y="136677"/>
                  </a:lnTo>
                  <a:lnTo>
                    <a:pt x="9273418" y="98666"/>
                  </a:lnTo>
                  <a:lnTo>
                    <a:pt x="9246092" y="65547"/>
                  </a:lnTo>
                  <a:lnTo>
                    <a:pt x="9212973" y="38221"/>
                  </a:lnTo>
                  <a:lnTo>
                    <a:pt x="9174962" y="17587"/>
                  </a:lnTo>
                  <a:lnTo>
                    <a:pt x="9132959" y="4546"/>
                  </a:lnTo>
                  <a:lnTo>
                    <a:pt x="9087866" y="0"/>
                  </a:lnTo>
                  <a:close/>
                </a:path>
              </a:pathLst>
            </a:custGeom>
            <a:solidFill>
              <a:srgbClr val="E7E6E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03476" y="1769364"/>
              <a:ext cx="9311640" cy="1343025"/>
            </a:xfrm>
            <a:custGeom>
              <a:avLst/>
              <a:gdLst/>
              <a:ahLst/>
              <a:cxnLst/>
              <a:rect l="l" t="t" r="r" b="b"/>
              <a:pathLst>
                <a:path w="9311640" h="1343025">
                  <a:moveTo>
                    <a:pt x="9311640" y="223774"/>
                  </a:moveTo>
                  <a:lnTo>
                    <a:pt x="9311640" y="1118870"/>
                  </a:lnTo>
                  <a:lnTo>
                    <a:pt x="9307093" y="1163963"/>
                  </a:lnTo>
                  <a:lnTo>
                    <a:pt x="9294052" y="1205966"/>
                  </a:lnTo>
                  <a:lnTo>
                    <a:pt x="9273418" y="1243977"/>
                  </a:lnTo>
                  <a:lnTo>
                    <a:pt x="9246092" y="1277096"/>
                  </a:lnTo>
                  <a:lnTo>
                    <a:pt x="9212973" y="1304422"/>
                  </a:lnTo>
                  <a:lnTo>
                    <a:pt x="9174962" y="1325056"/>
                  </a:lnTo>
                  <a:lnTo>
                    <a:pt x="9132959" y="1338097"/>
                  </a:lnTo>
                  <a:lnTo>
                    <a:pt x="9087866" y="1342644"/>
                  </a:lnTo>
                  <a:lnTo>
                    <a:pt x="0" y="1342644"/>
                  </a:lnTo>
                  <a:lnTo>
                    <a:pt x="0" y="0"/>
                  </a:lnTo>
                  <a:lnTo>
                    <a:pt x="9087866" y="0"/>
                  </a:lnTo>
                  <a:lnTo>
                    <a:pt x="9132959" y="4546"/>
                  </a:lnTo>
                  <a:lnTo>
                    <a:pt x="9174962" y="17587"/>
                  </a:lnTo>
                  <a:lnTo>
                    <a:pt x="9212973" y="38221"/>
                  </a:lnTo>
                  <a:lnTo>
                    <a:pt x="9246092" y="65547"/>
                  </a:lnTo>
                  <a:lnTo>
                    <a:pt x="9273418" y="98666"/>
                  </a:lnTo>
                  <a:lnTo>
                    <a:pt x="9294052" y="136677"/>
                  </a:lnTo>
                  <a:lnTo>
                    <a:pt x="9307093" y="178680"/>
                  </a:lnTo>
                  <a:lnTo>
                    <a:pt x="9311640" y="223774"/>
                  </a:lnTo>
                  <a:close/>
                </a:path>
              </a:pathLst>
            </a:custGeom>
            <a:ln w="63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26157" y="1823973"/>
            <a:ext cx="8818245" cy="1189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Coordinating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implementation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plan,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preparing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national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progress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reports,</a:t>
            </a:r>
            <a:endParaRPr sz="19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Organizing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consultative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forums</a:t>
            </a:r>
            <a:endParaRPr sz="19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5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Preparing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Disseminating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M&amp;E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results</a:t>
            </a:r>
            <a:endParaRPr sz="19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Building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national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M&amp;E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system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2083" y="3168395"/>
            <a:ext cx="1419225" cy="1696720"/>
            <a:chOff x="672083" y="3168395"/>
            <a:chExt cx="1419225" cy="169672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187" y="3168395"/>
              <a:ext cx="1219200" cy="16962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083" y="3672865"/>
              <a:ext cx="1418843" cy="7299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671" y="3217163"/>
              <a:ext cx="1098804" cy="15697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4671" y="3217163"/>
              <a:ext cx="1099185" cy="1569720"/>
            </a:xfrm>
            <a:custGeom>
              <a:avLst/>
              <a:gdLst/>
              <a:ahLst/>
              <a:cxnLst/>
              <a:rect l="l" t="t" r="r" b="b"/>
              <a:pathLst>
                <a:path w="1099185" h="1569720">
                  <a:moveTo>
                    <a:pt x="1098804" y="0"/>
                  </a:moveTo>
                  <a:lnTo>
                    <a:pt x="1098804" y="1020318"/>
                  </a:lnTo>
                  <a:lnTo>
                    <a:pt x="549402" y="1569720"/>
                  </a:lnTo>
                  <a:lnTo>
                    <a:pt x="0" y="1020318"/>
                  </a:lnTo>
                  <a:lnTo>
                    <a:pt x="0" y="0"/>
                  </a:lnTo>
                  <a:lnTo>
                    <a:pt x="549402" y="549402"/>
                  </a:lnTo>
                  <a:lnTo>
                    <a:pt x="1098804" y="0"/>
                  </a:lnTo>
                  <a:close/>
                </a:path>
              </a:pathLst>
            </a:custGeom>
            <a:ln w="63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34339" y="3744848"/>
            <a:ext cx="103886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90500">
              <a:lnSpc>
                <a:spcPts val="1660"/>
              </a:lnSpc>
              <a:spcBef>
                <a:spcPts val="36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Sector Ministries: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00301" y="3213989"/>
            <a:ext cx="9317990" cy="1026160"/>
            <a:chOff x="1900301" y="3213989"/>
            <a:chExt cx="9317990" cy="1026160"/>
          </a:xfrm>
        </p:grpSpPr>
        <p:sp>
          <p:nvSpPr>
            <p:cNvPr id="24" name="object 24"/>
            <p:cNvSpPr/>
            <p:nvPr/>
          </p:nvSpPr>
          <p:spPr>
            <a:xfrm>
              <a:off x="1903476" y="3217164"/>
              <a:ext cx="9311640" cy="1019810"/>
            </a:xfrm>
            <a:custGeom>
              <a:avLst/>
              <a:gdLst/>
              <a:ahLst/>
              <a:cxnLst/>
              <a:rect l="l" t="t" r="r" b="b"/>
              <a:pathLst>
                <a:path w="9311640" h="1019810">
                  <a:moveTo>
                    <a:pt x="9141714" y="0"/>
                  </a:moveTo>
                  <a:lnTo>
                    <a:pt x="0" y="0"/>
                  </a:lnTo>
                  <a:lnTo>
                    <a:pt x="0" y="1019556"/>
                  </a:lnTo>
                  <a:lnTo>
                    <a:pt x="9141714" y="1019556"/>
                  </a:lnTo>
                  <a:lnTo>
                    <a:pt x="9186888" y="1013486"/>
                  </a:lnTo>
                  <a:lnTo>
                    <a:pt x="9227481" y="996357"/>
                  </a:lnTo>
                  <a:lnTo>
                    <a:pt x="9261871" y="969787"/>
                  </a:lnTo>
                  <a:lnTo>
                    <a:pt x="9288441" y="935397"/>
                  </a:lnTo>
                  <a:lnTo>
                    <a:pt x="9305570" y="894804"/>
                  </a:lnTo>
                  <a:lnTo>
                    <a:pt x="9311640" y="849630"/>
                  </a:lnTo>
                  <a:lnTo>
                    <a:pt x="9311640" y="169925"/>
                  </a:lnTo>
                  <a:lnTo>
                    <a:pt x="9305570" y="124751"/>
                  </a:lnTo>
                  <a:lnTo>
                    <a:pt x="9288441" y="84158"/>
                  </a:lnTo>
                  <a:lnTo>
                    <a:pt x="9261871" y="49768"/>
                  </a:lnTo>
                  <a:lnTo>
                    <a:pt x="9227481" y="23198"/>
                  </a:lnTo>
                  <a:lnTo>
                    <a:pt x="9186888" y="6069"/>
                  </a:lnTo>
                  <a:lnTo>
                    <a:pt x="9141714" y="0"/>
                  </a:lnTo>
                  <a:close/>
                </a:path>
              </a:pathLst>
            </a:custGeom>
            <a:solidFill>
              <a:srgbClr val="E7E6E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3476" y="3217164"/>
              <a:ext cx="9311640" cy="1019810"/>
            </a:xfrm>
            <a:custGeom>
              <a:avLst/>
              <a:gdLst/>
              <a:ahLst/>
              <a:cxnLst/>
              <a:rect l="l" t="t" r="r" b="b"/>
              <a:pathLst>
                <a:path w="9311640" h="1019810">
                  <a:moveTo>
                    <a:pt x="9311640" y="169925"/>
                  </a:moveTo>
                  <a:lnTo>
                    <a:pt x="9311640" y="849630"/>
                  </a:lnTo>
                  <a:lnTo>
                    <a:pt x="9305570" y="894804"/>
                  </a:lnTo>
                  <a:lnTo>
                    <a:pt x="9288441" y="935397"/>
                  </a:lnTo>
                  <a:lnTo>
                    <a:pt x="9261871" y="969787"/>
                  </a:lnTo>
                  <a:lnTo>
                    <a:pt x="9227481" y="996357"/>
                  </a:lnTo>
                  <a:lnTo>
                    <a:pt x="9186888" y="1013486"/>
                  </a:lnTo>
                  <a:lnTo>
                    <a:pt x="9141714" y="1019556"/>
                  </a:lnTo>
                  <a:lnTo>
                    <a:pt x="0" y="1019556"/>
                  </a:lnTo>
                  <a:lnTo>
                    <a:pt x="0" y="0"/>
                  </a:lnTo>
                  <a:lnTo>
                    <a:pt x="9141714" y="0"/>
                  </a:lnTo>
                  <a:lnTo>
                    <a:pt x="9186888" y="6069"/>
                  </a:lnTo>
                  <a:lnTo>
                    <a:pt x="9227481" y="23198"/>
                  </a:lnTo>
                  <a:lnTo>
                    <a:pt x="9261871" y="49768"/>
                  </a:lnTo>
                  <a:lnTo>
                    <a:pt x="9288441" y="84158"/>
                  </a:lnTo>
                  <a:lnTo>
                    <a:pt x="9305570" y="124751"/>
                  </a:lnTo>
                  <a:lnTo>
                    <a:pt x="9311640" y="169925"/>
                  </a:lnTo>
                  <a:close/>
                </a:path>
              </a:pathLst>
            </a:custGeom>
            <a:ln w="634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033142" y="3231642"/>
            <a:ext cx="6468745" cy="945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Monitoring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evaluating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respective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plans,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Reporting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various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government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bodies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Generating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administrative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2187" y="4550664"/>
            <a:ext cx="1219200" cy="1696720"/>
            <a:chOff x="742187" y="4550664"/>
            <a:chExt cx="1219200" cy="169672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187" y="4550664"/>
              <a:ext cx="1219200" cy="16962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4587" y="5111496"/>
              <a:ext cx="912863" cy="6233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4671" y="4599432"/>
              <a:ext cx="1098804" cy="156972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04671" y="4599432"/>
              <a:ext cx="1099185" cy="1569720"/>
            </a:xfrm>
            <a:custGeom>
              <a:avLst/>
              <a:gdLst/>
              <a:ahLst/>
              <a:cxnLst/>
              <a:rect l="l" t="t" r="r" b="b"/>
              <a:pathLst>
                <a:path w="1099185" h="1569720">
                  <a:moveTo>
                    <a:pt x="1098804" y="0"/>
                  </a:moveTo>
                  <a:lnTo>
                    <a:pt x="1098804" y="1020318"/>
                  </a:lnTo>
                  <a:lnTo>
                    <a:pt x="549402" y="1569720"/>
                  </a:lnTo>
                  <a:lnTo>
                    <a:pt x="0" y="1020318"/>
                  </a:lnTo>
                  <a:lnTo>
                    <a:pt x="0" y="0"/>
                  </a:lnTo>
                  <a:lnTo>
                    <a:pt x="549402" y="549402"/>
                  </a:lnTo>
                  <a:lnTo>
                    <a:pt x="1098804" y="0"/>
                  </a:lnTo>
                  <a:close/>
                </a:path>
              </a:pathLst>
            </a:custGeom>
            <a:ln w="635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87018" y="5196078"/>
            <a:ext cx="533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900301" y="4596257"/>
            <a:ext cx="9317990" cy="1027430"/>
            <a:chOff x="1900301" y="4596257"/>
            <a:chExt cx="9317990" cy="1027430"/>
          </a:xfrm>
        </p:grpSpPr>
        <p:sp>
          <p:nvSpPr>
            <p:cNvPr id="34" name="object 34"/>
            <p:cNvSpPr/>
            <p:nvPr/>
          </p:nvSpPr>
          <p:spPr>
            <a:xfrm>
              <a:off x="1903476" y="4599432"/>
              <a:ext cx="9311640" cy="1021080"/>
            </a:xfrm>
            <a:custGeom>
              <a:avLst/>
              <a:gdLst/>
              <a:ahLst/>
              <a:cxnLst/>
              <a:rect l="l" t="t" r="r" b="b"/>
              <a:pathLst>
                <a:path w="9311640" h="1021079">
                  <a:moveTo>
                    <a:pt x="9141460" y="0"/>
                  </a:moveTo>
                  <a:lnTo>
                    <a:pt x="0" y="0"/>
                  </a:lnTo>
                  <a:lnTo>
                    <a:pt x="0" y="1021080"/>
                  </a:lnTo>
                  <a:lnTo>
                    <a:pt x="9141460" y="1021080"/>
                  </a:lnTo>
                  <a:lnTo>
                    <a:pt x="9186697" y="1015000"/>
                  </a:lnTo>
                  <a:lnTo>
                    <a:pt x="9227349" y="997843"/>
                  </a:lnTo>
                  <a:lnTo>
                    <a:pt x="9261792" y="971232"/>
                  </a:lnTo>
                  <a:lnTo>
                    <a:pt x="9288403" y="936789"/>
                  </a:lnTo>
                  <a:lnTo>
                    <a:pt x="9305560" y="896137"/>
                  </a:lnTo>
                  <a:lnTo>
                    <a:pt x="9311640" y="850900"/>
                  </a:lnTo>
                  <a:lnTo>
                    <a:pt x="9311640" y="170180"/>
                  </a:lnTo>
                  <a:lnTo>
                    <a:pt x="9305560" y="124942"/>
                  </a:lnTo>
                  <a:lnTo>
                    <a:pt x="9288403" y="84290"/>
                  </a:lnTo>
                  <a:lnTo>
                    <a:pt x="9261792" y="49847"/>
                  </a:lnTo>
                  <a:lnTo>
                    <a:pt x="9227349" y="23236"/>
                  </a:lnTo>
                  <a:lnTo>
                    <a:pt x="9186697" y="6079"/>
                  </a:lnTo>
                  <a:lnTo>
                    <a:pt x="9141460" y="0"/>
                  </a:lnTo>
                  <a:close/>
                </a:path>
              </a:pathLst>
            </a:custGeom>
            <a:solidFill>
              <a:srgbClr val="E7E6E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3476" y="4599432"/>
              <a:ext cx="9311640" cy="1021080"/>
            </a:xfrm>
            <a:custGeom>
              <a:avLst/>
              <a:gdLst/>
              <a:ahLst/>
              <a:cxnLst/>
              <a:rect l="l" t="t" r="r" b="b"/>
              <a:pathLst>
                <a:path w="9311640" h="1021079">
                  <a:moveTo>
                    <a:pt x="9311640" y="170180"/>
                  </a:moveTo>
                  <a:lnTo>
                    <a:pt x="9311640" y="850900"/>
                  </a:lnTo>
                  <a:lnTo>
                    <a:pt x="9305560" y="896137"/>
                  </a:lnTo>
                  <a:lnTo>
                    <a:pt x="9288403" y="936789"/>
                  </a:lnTo>
                  <a:lnTo>
                    <a:pt x="9261792" y="971232"/>
                  </a:lnTo>
                  <a:lnTo>
                    <a:pt x="9227349" y="997843"/>
                  </a:lnTo>
                  <a:lnTo>
                    <a:pt x="9186697" y="1015000"/>
                  </a:lnTo>
                  <a:lnTo>
                    <a:pt x="9141460" y="1021080"/>
                  </a:lnTo>
                  <a:lnTo>
                    <a:pt x="0" y="1021080"/>
                  </a:lnTo>
                  <a:lnTo>
                    <a:pt x="0" y="0"/>
                  </a:lnTo>
                  <a:lnTo>
                    <a:pt x="9141460" y="0"/>
                  </a:lnTo>
                  <a:lnTo>
                    <a:pt x="9186697" y="6079"/>
                  </a:lnTo>
                  <a:lnTo>
                    <a:pt x="9227349" y="23236"/>
                  </a:lnTo>
                  <a:lnTo>
                    <a:pt x="9261792" y="49847"/>
                  </a:lnTo>
                  <a:lnTo>
                    <a:pt x="9288403" y="84290"/>
                  </a:lnTo>
                  <a:lnTo>
                    <a:pt x="9305560" y="124942"/>
                  </a:lnTo>
                  <a:lnTo>
                    <a:pt x="9311640" y="170180"/>
                  </a:lnTo>
                  <a:close/>
                </a:path>
              </a:pathLst>
            </a:custGeom>
            <a:ln w="634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033142" y="4614417"/>
            <a:ext cx="7821930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Producing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census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survey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data,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Ensuring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quality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disseminating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planning,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analysis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45108" y="871727"/>
            <a:ext cx="8517890" cy="427040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50"/>
              </a:spcBef>
            </a:pPr>
            <a:r>
              <a:rPr sz="2400" b="1" dirty="0">
                <a:latin typeface="Arial"/>
                <a:cs typeface="Arial"/>
              </a:rPr>
              <a:t>Institutional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Arrangements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lang="en-US" sz="2400" b="1" spc="-10" dirty="0">
                <a:latin typeface="Arial"/>
                <a:cs typeface="Arial"/>
              </a:rPr>
              <a:t> coordination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285" y="26480"/>
            <a:ext cx="9798114" cy="948131"/>
          </a:xfrm>
          <a:prstGeom prst="rect">
            <a:avLst/>
          </a:prstGeom>
        </p:spPr>
        <p:txBody>
          <a:bodyPr vert="horz" wrap="square" lIns="0" tIns="451281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n-US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M&amp;E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System….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7387" y="1086611"/>
            <a:ext cx="10132060" cy="76200"/>
          </a:xfrm>
          <a:custGeom>
            <a:avLst/>
            <a:gdLst/>
            <a:ahLst/>
            <a:cxnLst/>
            <a:rect l="l" t="t" r="r" b="b"/>
            <a:pathLst>
              <a:path w="10132060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0132060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10132060" h="76200">
                <a:moveTo>
                  <a:pt x="10131806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10131806" y="44450"/>
                </a:lnTo>
                <a:lnTo>
                  <a:pt x="10131806" y="31750"/>
                </a:lnTo>
                <a:close/>
              </a:path>
            </a:pathLst>
          </a:custGeom>
          <a:solidFill>
            <a:srgbClr val="5786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8462" y="2388361"/>
          <a:ext cx="11124562" cy="4100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59435">
                <a:tc rowSpan="2">
                  <a:txBody>
                    <a:bodyPr/>
                    <a:lstStyle/>
                    <a:p>
                      <a:pPr marL="68580" marR="377190">
                        <a:lnSpc>
                          <a:spcPct val="107100"/>
                        </a:lnSpc>
                        <a:spcBef>
                          <a:spcPts val="1200"/>
                        </a:spcBef>
                      </a:pP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Link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with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SDGs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targets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5240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7864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KPIs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2019/20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2020/21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2021/22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2022/23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2023/24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2024/25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2025/26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2026/27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2027/28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2028/29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2029/30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5786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7864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baseline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target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57864A"/>
                      </a:solidFill>
                      <a:prstDash val="solid"/>
                    </a:lnL>
                    <a:lnR w="6350">
                      <a:solidFill>
                        <a:srgbClr val="57864A"/>
                      </a:solidFill>
                      <a:prstDash val="solid"/>
                    </a:lnR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05">
                <a:tc gridSpan="1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Education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86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SDGs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4.2.1,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SDGs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4.2.2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04470">
                        <a:lnSpc>
                          <a:spcPts val="1670"/>
                        </a:lnSpc>
                        <a:spcBef>
                          <a:spcPts val="60"/>
                        </a:spcBef>
                      </a:pPr>
                      <a:r>
                        <a:rPr sz="1300" spc="-85" dirty="0">
                          <a:latin typeface="Verdana"/>
                          <a:cs typeface="Verdana"/>
                        </a:rPr>
                        <a:t>Pre-</a:t>
                      </a:r>
                      <a:r>
                        <a:rPr sz="1300" spc="-80" dirty="0">
                          <a:latin typeface="Verdana"/>
                          <a:cs typeface="Verdana"/>
                        </a:rPr>
                        <a:t>Primary</a:t>
                      </a:r>
                      <a:r>
                        <a:rPr sz="13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65" dirty="0">
                          <a:latin typeface="Verdana"/>
                          <a:cs typeface="Verdana"/>
                        </a:rPr>
                        <a:t>Gross Enrollment</a:t>
                      </a:r>
                      <a:r>
                        <a:rPr sz="13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20" dirty="0">
                          <a:latin typeface="Verdana"/>
                          <a:cs typeface="Verdana"/>
                        </a:rPr>
                        <a:t>Rate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41.8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48.26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54.72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61.18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67.6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74.1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80.56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87.2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93.48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R w="6350">
                      <a:solidFill>
                        <a:srgbClr val="57864A"/>
                      </a:solidFill>
                      <a:prstDash val="solid"/>
                    </a:lnR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25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85" dirty="0">
                          <a:latin typeface="Verdana"/>
                          <a:cs typeface="Verdana"/>
                        </a:rPr>
                        <a:t>Pre-</a:t>
                      </a:r>
                      <a:r>
                        <a:rPr sz="1300" spc="-80" dirty="0">
                          <a:latin typeface="Verdana"/>
                          <a:cs typeface="Verdana"/>
                        </a:rPr>
                        <a:t>Primary</a:t>
                      </a:r>
                      <a:r>
                        <a:rPr sz="13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25" dirty="0">
                          <a:latin typeface="Verdana"/>
                          <a:cs typeface="Verdana"/>
                        </a:rPr>
                        <a:t>Net </a:t>
                      </a:r>
                      <a:r>
                        <a:rPr sz="1300" spc="-65" dirty="0">
                          <a:latin typeface="Verdana"/>
                          <a:cs typeface="Verdana"/>
                        </a:rPr>
                        <a:t>Enrollment</a:t>
                      </a:r>
                      <a:r>
                        <a:rPr sz="13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20" dirty="0">
                          <a:latin typeface="Verdana"/>
                          <a:cs typeface="Verdana"/>
                        </a:rPr>
                        <a:t>Rate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23.9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47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54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70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461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77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461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85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461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92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461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4615" marB="0">
                    <a:lnR w="6350">
                      <a:solidFill>
                        <a:srgbClr val="57864A"/>
                      </a:solidFill>
                      <a:prstDash val="solid"/>
                    </a:lnR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9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SDGs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4.1.1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06045">
                        <a:lnSpc>
                          <a:spcPct val="107100"/>
                        </a:lnSpc>
                        <a:spcBef>
                          <a:spcPts val="745"/>
                        </a:spcBef>
                      </a:pPr>
                      <a:r>
                        <a:rPr sz="1300" spc="-75" dirty="0">
                          <a:latin typeface="Verdana"/>
                          <a:cs typeface="Verdana"/>
                        </a:rPr>
                        <a:t>Primary</a:t>
                      </a:r>
                      <a:r>
                        <a:rPr sz="13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education </a:t>
                      </a:r>
                      <a:r>
                        <a:rPr sz="1300" spc="-75" dirty="0">
                          <a:latin typeface="Verdana"/>
                          <a:cs typeface="Verdana"/>
                        </a:rPr>
                        <a:t>Gross</a:t>
                      </a:r>
                      <a:r>
                        <a:rPr sz="13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Enrolment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9461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115.2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113.54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11.88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110.22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108.6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106.9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105.24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103.58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101.92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R w="6350">
                      <a:solidFill>
                        <a:srgbClr val="57864A"/>
                      </a:solidFill>
                      <a:prstDash val="solid"/>
                    </a:lnR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9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060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75" dirty="0">
                          <a:latin typeface="Verdana"/>
                          <a:cs typeface="Verdana"/>
                        </a:rPr>
                        <a:t>Primary</a:t>
                      </a:r>
                      <a:r>
                        <a:rPr sz="13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education </a:t>
                      </a:r>
                      <a:r>
                        <a:rPr sz="1300" spc="-20" dirty="0">
                          <a:latin typeface="Verdana"/>
                          <a:cs typeface="Verdana"/>
                        </a:rPr>
                        <a:t>net</a:t>
                      </a:r>
                      <a:r>
                        <a:rPr sz="13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enrolment ratio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100.2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R w="6350">
                      <a:solidFill>
                        <a:srgbClr val="57864A"/>
                      </a:solidFill>
                      <a:prstDash val="solid"/>
                    </a:lnR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SDGs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4.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5.1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7864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Gender</a:t>
                      </a:r>
                      <a:r>
                        <a:rPr sz="13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Parity</a:t>
                      </a:r>
                      <a:endParaRPr sz="1300">
                        <a:latin typeface="Verdana"/>
                        <a:cs typeface="Verdana"/>
                      </a:endParaRPr>
                    </a:p>
                    <a:p>
                      <a:pPr marL="68580" marR="142875">
                        <a:lnSpc>
                          <a:spcPts val="1680"/>
                        </a:lnSpc>
                      </a:pPr>
                      <a:r>
                        <a:rPr sz="1300" spc="-65" dirty="0">
                          <a:latin typeface="Verdana"/>
                          <a:cs typeface="Verdana"/>
                        </a:rPr>
                        <a:t>Index</a:t>
                      </a:r>
                      <a:r>
                        <a:rPr sz="13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85" dirty="0">
                          <a:latin typeface="Verdana"/>
                          <a:cs typeface="Verdana"/>
                        </a:rPr>
                        <a:t>(GPI)</a:t>
                      </a:r>
                      <a:r>
                        <a:rPr sz="13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65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13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35" dirty="0">
                          <a:latin typeface="Verdana"/>
                          <a:cs typeface="Verdana"/>
                        </a:rPr>
                        <a:t>pre-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primary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0.95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0.96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0.97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0.98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0.99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R w="6350">
                      <a:solidFill>
                        <a:srgbClr val="57864A"/>
                      </a:solidFill>
                      <a:prstDash val="solid"/>
                    </a:lnR>
                    <a:lnT w="6350">
                      <a:solidFill>
                        <a:srgbClr val="57864A"/>
                      </a:solidFill>
                      <a:prstDash val="solid"/>
                    </a:lnT>
                    <a:lnB w="6350">
                      <a:solidFill>
                        <a:srgbClr val="57864A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3483" y="1592580"/>
            <a:ext cx="711835" cy="615950"/>
          </a:xfrm>
          <a:custGeom>
            <a:avLst/>
            <a:gdLst/>
            <a:ahLst/>
            <a:cxnLst/>
            <a:rect l="l" t="t" r="r" b="b"/>
            <a:pathLst>
              <a:path w="711835" h="615950">
                <a:moveTo>
                  <a:pt x="711708" y="0"/>
                </a:moveTo>
                <a:lnTo>
                  <a:pt x="0" y="0"/>
                </a:lnTo>
                <a:lnTo>
                  <a:pt x="0" y="615696"/>
                </a:lnTo>
                <a:lnTo>
                  <a:pt x="711708" y="615696"/>
                </a:lnTo>
                <a:lnTo>
                  <a:pt x="711708" y="0"/>
                </a:lnTo>
                <a:close/>
              </a:path>
            </a:pathLst>
          </a:custGeom>
          <a:solidFill>
            <a:srgbClr val="5786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5191" y="1592580"/>
            <a:ext cx="10400030" cy="532197"/>
          </a:xfrm>
          <a:prstGeom prst="rect">
            <a:avLst/>
          </a:prstGeom>
          <a:solidFill>
            <a:srgbClr val="FAFAFA"/>
          </a:solidFill>
        </p:spPr>
        <p:txBody>
          <a:bodyPr vert="horz" wrap="square" lIns="0" tIns="23749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870"/>
              </a:spcBef>
            </a:pPr>
            <a:r>
              <a:rPr lang="en-US" sz="1900" b="1" spc="-135" dirty="0">
                <a:latin typeface="Tahoma"/>
                <a:cs typeface="Tahoma"/>
              </a:rPr>
              <a:t>Examples of mainstreaming global development agendas in planning, M&amp;E processes 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8048" y="1727504"/>
            <a:ext cx="429259" cy="351790"/>
          </a:xfrm>
          <a:custGeom>
            <a:avLst/>
            <a:gdLst/>
            <a:ahLst/>
            <a:cxnLst/>
            <a:rect l="l" t="t" r="r" b="b"/>
            <a:pathLst>
              <a:path w="429259" h="351789">
                <a:moveTo>
                  <a:pt x="351053" y="191389"/>
                </a:moveTo>
                <a:lnTo>
                  <a:pt x="214528" y="273405"/>
                </a:lnTo>
                <a:lnTo>
                  <a:pt x="78016" y="191389"/>
                </a:lnTo>
                <a:lnTo>
                  <a:pt x="78016" y="277304"/>
                </a:lnTo>
                <a:lnTo>
                  <a:pt x="214528" y="351523"/>
                </a:lnTo>
                <a:lnTo>
                  <a:pt x="351053" y="277304"/>
                </a:lnTo>
                <a:lnTo>
                  <a:pt x="351053" y="191389"/>
                </a:lnTo>
                <a:close/>
              </a:path>
              <a:path w="429259" h="351789">
                <a:moveTo>
                  <a:pt x="429069" y="117170"/>
                </a:moveTo>
                <a:lnTo>
                  <a:pt x="214528" y="0"/>
                </a:lnTo>
                <a:lnTo>
                  <a:pt x="0" y="117182"/>
                </a:lnTo>
                <a:lnTo>
                  <a:pt x="214528" y="234353"/>
                </a:lnTo>
                <a:lnTo>
                  <a:pt x="390055" y="138493"/>
                </a:lnTo>
                <a:lnTo>
                  <a:pt x="390055" y="273405"/>
                </a:lnTo>
                <a:lnTo>
                  <a:pt x="429069" y="273405"/>
                </a:lnTo>
                <a:lnTo>
                  <a:pt x="429069" y="117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DDF2A3-139F-DA00-B7D3-47EEF5BE7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8333" y="138083"/>
            <a:ext cx="1078146" cy="10781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575" y="211757"/>
            <a:ext cx="9798114" cy="874854"/>
          </a:xfrm>
          <a:prstGeom prst="rect">
            <a:avLst/>
          </a:prstGeom>
        </p:spPr>
        <p:txBody>
          <a:bodyPr vert="horz" wrap="square" lIns="0" tIns="378713" rIns="0" bIns="0" rtlCol="0">
            <a:spAutoFit/>
          </a:bodyPr>
          <a:lstStyle/>
          <a:p>
            <a:pPr marL="69342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National</a:t>
            </a:r>
            <a:r>
              <a:rPr sz="3200" spc="-70" dirty="0"/>
              <a:t> </a:t>
            </a:r>
            <a:r>
              <a:rPr sz="3200" dirty="0"/>
              <a:t>M&amp;E</a:t>
            </a:r>
            <a:r>
              <a:rPr sz="3200" spc="-85" dirty="0"/>
              <a:t> </a:t>
            </a:r>
            <a:r>
              <a:rPr sz="3200" spc="-10" dirty="0"/>
              <a:t>system….</a:t>
            </a:r>
          </a:p>
        </p:txBody>
      </p:sp>
      <p:sp>
        <p:nvSpPr>
          <p:cNvPr id="4" name="object 4"/>
          <p:cNvSpPr/>
          <p:nvPr/>
        </p:nvSpPr>
        <p:spPr>
          <a:xfrm>
            <a:off x="437387" y="1086611"/>
            <a:ext cx="10132060" cy="76200"/>
          </a:xfrm>
          <a:custGeom>
            <a:avLst/>
            <a:gdLst/>
            <a:ahLst/>
            <a:cxnLst/>
            <a:rect l="l" t="t" r="r" b="b"/>
            <a:pathLst>
              <a:path w="10132060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0132060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10132060" h="76200">
                <a:moveTo>
                  <a:pt x="10131806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10131806" y="44450"/>
                </a:lnTo>
                <a:lnTo>
                  <a:pt x="10131806" y="31750"/>
                </a:lnTo>
                <a:close/>
              </a:path>
            </a:pathLst>
          </a:custGeom>
          <a:solidFill>
            <a:srgbClr val="5786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475" y="1162811"/>
            <a:ext cx="10941050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  <a:tab pos="1022985" algn="l"/>
                <a:tab pos="1875155" algn="l"/>
                <a:tab pos="3007360" algn="l"/>
                <a:tab pos="4255770" algn="l"/>
                <a:tab pos="4690110" algn="l"/>
                <a:tab pos="5986145" algn="l"/>
                <a:tab pos="6662420" algn="l"/>
                <a:tab pos="8020684" algn="l"/>
                <a:tab pos="8633460" algn="l"/>
                <a:tab pos="10631805" algn="l"/>
              </a:tabLst>
            </a:pPr>
            <a:r>
              <a:rPr sz="2000" spc="-25" dirty="0">
                <a:latin typeface="Calibri"/>
                <a:cs typeface="Calibri"/>
              </a:rPr>
              <a:t>The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M&amp;E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enables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monitor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and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evaluate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performance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national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different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levels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i.e.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macro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sectoral</a:t>
            </a:r>
            <a:endParaRPr sz="2000" dirty="0">
              <a:latin typeface="Calibri"/>
              <a:cs typeface="Calibri"/>
            </a:endParaRPr>
          </a:p>
          <a:p>
            <a:pPr marL="355600" marR="7620" indent="-343535">
              <a:lnSpc>
                <a:spcPct val="100000"/>
              </a:lnSpc>
              <a:spcBef>
                <a:spcPts val="2255"/>
              </a:spcBef>
              <a:buFont typeface="Wingdings"/>
              <a:buChar char=""/>
              <a:tabLst>
                <a:tab pos="355600" algn="l"/>
                <a:tab pos="356235" algn="l"/>
                <a:tab pos="1087120" algn="l"/>
                <a:tab pos="2503170" algn="l"/>
                <a:tab pos="3417570" algn="l"/>
                <a:tab pos="4638040" algn="l"/>
                <a:tab pos="5053330" algn="l"/>
                <a:tab pos="6592570" algn="l"/>
                <a:tab pos="7502525" algn="l"/>
                <a:tab pos="7966075" algn="l"/>
                <a:tab pos="8329930" algn="l"/>
                <a:tab pos="10378440" algn="l"/>
              </a:tabLst>
            </a:pPr>
            <a:r>
              <a:rPr sz="2000" spc="-25" dirty="0">
                <a:latin typeface="Calibri"/>
                <a:cs typeface="Calibri"/>
              </a:rPr>
              <a:t>The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National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M&amp;E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exercised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fairly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a</a:t>
            </a:r>
            <a:r>
              <a:rPr lang="en-US"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participatory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transparent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manner</a:t>
            </a:r>
            <a:r>
              <a:rPr lang="en-US" sz="2000" spc="-10" dirty="0">
                <a:latin typeface="Calibri"/>
                <a:cs typeface="Calibri"/>
              </a:rPr>
              <a:t> that involves Donors, CSOs and Private sectors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000" dirty="0">
              <a:latin typeface="Calibri"/>
              <a:cs typeface="Calibri"/>
            </a:endParaRPr>
          </a:p>
          <a:p>
            <a:pPr marL="814069" marR="7620" lvl="1" indent="-26543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814705" algn="l"/>
                <a:tab pos="2078989" algn="l"/>
                <a:tab pos="3556000" algn="l"/>
                <a:tab pos="4923155" algn="l"/>
                <a:tab pos="5638165" algn="l"/>
                <a:tab pos="7298055" algn="l"/>
                <a:tab pos="8235315" algn="l"/>
                <a:tab pos="9851390" algn="l"/>
                <a:tab pos="10442575" algn="l"/>
              </a:tabLst>
            </a:pP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000" spc="-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000" spc="-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14069" marR="7620" lvl="1" indent="-26543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814705" algn="l"/>
                <a:tab pos="2078989" algn="l"/>
                <a:tab pos="3556000" algn="l"/>
                <a:tab pos="4923155" algn="l"/>
                <a:tab pos="5638165" algn="l"/>
                <a:tab pos="7298055" algn="l"/>
                <a:tab pos="8235315" algn="l"/>
                <a:tab pos="9851390" algn="l"/>
                <a:tab pos="10442575" algn="l"/>
              </a:tabLst>
            </a:pP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Consultations</a:t>
            </a:r>
            <a:r>
              <a:rPr sz="2000" spc="3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000" spc="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sz="2000" spc="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000" spc="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sz="2000" spc="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000" spc="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sz="2000" spc="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r>
              <a:rPr sz="2000" spc="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sz="2000" spc="1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sz="2000" spc="-9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sz="2000" spc="-6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8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sz="2000" spc="-9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000" spc="-9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sz="2000" spc="-8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endParaRPr lang="en-US" sz="2000" spc="-10" dirty="0">
              <a:solidFill>
                <a:srgbClr val="1F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069" marR="7620" lvl="1" indent="-26543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814705" algn="l"/>
                <a:tab pos="2078989" algn="l"/>
                <a:tab pos="3556000" algn="l"/>
                <a:tab pos="4923155" algn="l"/>
                <a:tab pos="5638165" algn="l"/>
                <a:tab pos="7298055" algn="l"/>
                <a:tab pos="8235315" algn="l"/>
                <a:tab pos="9851390" algn="l"/>
                <a:tab pos="10442575" algn="l"/>
              </a:tabLst>
            </a:pP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000" spc="-2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sz="2000" spc="-2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en-US"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(media, websites</a:t>
            </a:r>
            <a:r>
              <a:rPr sz="2000" spc="-7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6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sz="2000" spc="-65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mechanisms)</a:t>
            </a:r>
            <a:endParaRPr lang="en-US" sz="2000" spc="-10" dirty="0">
              <a:solidFill>
                <a:srgbClr val="1F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17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system</a:t>
            </a:r>
            <a:r>
              <a:rPr lang="en-US" sz="2000" spc="17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further</a:t>
            </a:r>
            <a:r>
              <a:rPr lang="en-US" sz="2000" spc="18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enables</a:t>
            </a:r>
            <a:r>
              <a:rPr lang="en-US" sz="2000" spc="18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18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country</a:t>
            </a:r>
            <a:r>
              <a:rPr lang="en-US" sz="2000" spc="19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</a:t>
            </a:r>
            <a:r>
              <a:rPr lang="en-US" sz="2000" spc="17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monitor</a:t>
            </a:r>
            <a:r>
              <a:rPr lang="en-US" sz="2000" spc="17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and</a:t>
            </a:r>
            <a:r>
              <a:rPr lang="en-US" sz="2000" spc="18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evaluate</a:t>
            </a:r>
            <a:r>
              <a:rPr lang="en-US" sz="2000" spc="18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global </a:t>
            </a:r>
            <a:r>
              <a:rPr lang="en-US" sz="2000" dirty="0">
                <a:latin typeface="Calibri"/>
                <a:cs typeface="Calibri"/>
              </a:rPr>
              <a:t>and</a:t>
            </a:r>
            <a:r>
              <a:rPr lang="en-US" sz="2000" spc="16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continental</a:t>
            </a:r>
            <a:r>
              <a:rPr lang="en-US" sz="2000" spc="17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development</a:t>
            </a:r>
            <a:r>
              <a:rPr lang="en-US" sz="2000" spc="1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frameworks</a:t>
            </a:r>
            <a:r>
              <a:rPr lang="en-US" sz="2000" spc="17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(Agenda</a:t>
            </a:r>
            <a:r>
              <a:rPr lang="en-US" sz="2000" spc="18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2063,</a:t>
            </a:r>
            <a:r>
              <a:rPr lang="en-US" sz="2000" spc="17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SDGs)</a:t>
            </a:r>
            <a:r>
              <a:rPr lang="en-US" sz="2000" spc="17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165" dirty="0">
                <a:latin typeface="Calibri"/>
                <a:cs typeface="Calibri"/>
              </a:rPr>
              <a:t> </a:t>
            </a:r>
            <a:r>
              <a:rPr lang="en-US" sz="2000" spc="-20" dirty="0">
                <a:latin typeface="Calibri"/>
                <a:cs typeface="Calibri"/>
              </a:rPr>
              <a:t>they </a:t>
            </a:r>
            <a:r>
              <a:rPr lang="en-US" sz="2000" dirty="0">
                <a:latin typeface="Calibri"/>
                <a:cs typeface="Calibri"/>
              </a:rPr>
              <a:t>are</a:t>
            </a:r>
            <a:r>
              <a:rPr lang="en-US" sz="2000" spc="-10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mainstreamed</a:t>
            </a:r>
            <a:r>
              <a:rPr lang="en-US" sz="2000" spc="-6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</a:t>
            </a:r>
            <a:r>
              <a:rPr lang="en-US" sz="2000" spc="-8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-8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national</a:t>
            </a:r>
            <a:r>
              <a:rPr lang="en-US" sz="2000" spc="-8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development</a:t>
            </a:r>
            <a:r>
              <a:rPr lang="en-US" sz="2000" spc="-75" dirty="0">
                <a:latin typeface="Calibri"/>
                <a:cs typeface="Calibri"/>
              </a:rPr>
              <a:t> </a:t>
            </a:r>
            <a:r>
              <a:rPr lang="en-US" sz="2000" spc="-20" dirty="0">
                <a:latin typeface="Calibri"/>
                <a:cs typeface="Calibri"/>
              </a:rPr>
              <a:t>plan</a:t>
            </a:r>
            <a:endParaRPr lang="en-US" sz="2000" dirty="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Poverty</a:t>
            </a:r>
            <a:r>
              <a:rPr lang="en-US" sz="2000" spc="110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Analysis</a:t>
            </a:r>
            <a:r>
              <a:rPr lang="en-US" sz="2000" spc="114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and</a:t>
            </a:r>
            <a:r>
              <a:rPr lang="en-US" sz="2000" spc="120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Human</a:t>
            </a:r>
            <a:r>
              <a:rPr lang="en-US" sz="2000" spc="120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Development</a:t>
            </a:r>
            <a:r>
              <a:rPr lang="en-US" sz="2000" spc="114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Reports</a:t>
            </a:r>
            <a:r>
              <a:rPr lang="en-US" sz="2000" spc="120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have</a:t>
            </a:r>
            <a:r>
              <a:rPr lang="en-US" sz="2000" spc="114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also</a:t>
            </a:r>
            <a:r>
              <a:rPr lang="en-US" sz="2000" spc="114" dirty="0">
                <a:latin typeface="Calibri"/>
                <a:cs typeface="Calibri"/>
              </a:rPr>
              <a:t>  </a:t>
            </a:r>
            <a:r>
              <a:rPr lang="en-US" sz="2000" spc="-20" dirty="0">
                <a:latin typeface="Calibri"/>
                <a:cs typeface="Calibri"/>
              </a:rPr>
              <a:t>been </a:t>
            </a:r>
            <a:r>
              <a:rPr lang="en-US" sz="2000" dirty="0">
                <a:latin typeface="Calibri"/>
                <a:cs typeface="Calibri"/>
              </a:rPr>
              <a:t>prepared</a:t>
            </a:r>
            <a:r>
              <a:rPr lang="en-US" sz="2000" spc="30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to</a:t>
            </a:r>
            <a:r>
              <a:rPr lang="en-US" sz="2000" spc="35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assess</a:t>
            </a:r>
            <a:r>
              <a:rPr lang="en-US" sz="2000" spc="40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30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impact</a:t>
            </a:r>
            <a:r>
              <a:rPr lang="en-US" sz="2000" spc="35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of</a:t>
            </a:r>
            <a:r>
              <a:rPr lang="en-US" sz="2000" spc="35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growth</a:t>
            </a:r>
            <a:r>
              <a:rPr lang="en-US" sz="2000" spc="35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on</a:t>
            </a:r>
            <a:r>
              <a:rPr lang="en-US" sz="2000" spc="35" dirty="0"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poverty</a:t>
            </a:r>
            <a:r>
              <a:rPr lang="en-US" sz="2000" spc="69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reduction</a:t>
            </a:r>
            <a:r>
              <a:rPr lang="en-US" sz="2000" spc="35" dirty="0">
                <a:latin typeface="Calibri"/>
                <a:cs typeface="Calibri"/>
              </a:rPr>
              <a:t>  </a:t>
            </a:r>
            <a:r>
              <a:rPr lang="en-US" sz="2000" spc="-25" dirty="0">
                <a:latin typeface="Calibri"/>
                <a:cs typeface="Calibri"/>
              </a:rPr>
              <a:t>and </a:t>
            </a:r>
            <a:r>
              <a:rPr lang="en-US" sz="2000" dirty="0">
                <a:latin typeface="Calibri"/>
                <a:cs typeface="Calibri"/>
              </a:rPr>
              <a:t>Human</a:t>
            </a:r>
            <a:r>
              <a:rPr lang="en-US" sz="2000" spc="-7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development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d5e6f84-5843-49cc-89a8-d7ee1a915182"/>
    <ds:schemaRef ds:uri="http://purl.org/dc/terms/"/>
    <ds:schemaRef ds:uri="d75abbe9-4b63-46ba-acaa-ae82d37ec5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E76300-1037-4376-809E-9998E179CD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1148</Words>
  <Application>Microsoft Office PowerPoint</Application>
  <PresentationFormat>Widescreen</PresentationFormat>
  <Paragraphs>265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Tahoma</vt:lpstr>
      <vt:lpstr>Times New Roman</vt:lpstr>
      <vt:lpstr>Tw Cen MT</vt:lpstr>
      <vt:lpstr>Verdana</vt:lpstr>
      <vt:lpstr>Wingdings</vt:lpstr>
      <vt:lpstr>Office Theme</vt:lpstr>
      <vt:lpstr>PowerPoint Presentation</vt:lpstr>
      <vt:lpstr>Content </vt:lpstr>
      <vt:lpstr>PowerPoint Presentation</vt:lpstr>
      <vt:lpstr>National M&amp;E system</vt:lpstr>
      <vt:lpstr>Development Planning, M&amp;E data flows</vt:lpstr>
      <vt:lpstr>Stakeholders</vt:lpstr>
      <vt:lpstr>National M&amp;E System….</vt:lpstr>
      <vt:lpstr>National M&amp;E System….</vt:lpstr>
      <vt:lpstr>National M&amp;E system….</vt:lpstr>
      <vt:lpstr>Challenges</vt:lpstr>
      <vt:lpstr>PowerPoint Presentation</vt:lpstr>
      <vt:lpstr>The Way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Clelia Pellerino</cp:lastModifiedBy>
  <cp:revision>15</cp:revision>
  <cp:lastPrinted>2022-10-28T06:46:30Z</cp:lastPrinted>
  <dcterms:created xsi:type="dcterms:W3CDTF">2022-05-05T16:01:45Z</dcterms:created>
  <dcterms:modified xsi:type="dcterms:W3CDTF">2022-10-28T06:50:40Z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