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69" r:id="rId5"/>
    <p:sldId id="280" r:id="rId6"/>
    <p:sldId id="265" r:id="rId7"/>
    <p:sldId id="268" r:id="rId8"/>
    <p:sldId id="257" r:id="rId9"/>
    <p:sldId id="273" r:id="rId10"/>
    <p:sldId id="276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C3332-DB63-2E49-95D0-46B9EBE407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5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C3332-DB63-2E49-95D0-46B9EBE407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33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1C4621CC-6DAE-C063-3E48-5BBAD34BAC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A2090A4-04C3-0A21-81FB-858C3CB91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4047561-8914-8C95-3371-FF408A7A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8146653-6691-D093-1770-092058AE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BDE315B-9E75-4C43-2BB0-4E5E20C3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E298F9EB-5120-AE27-DB64-EF955C04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3824DD81-A424-4362-F926-3D117857B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3B1077-04BD-30EE-6ACA-9FE22E92FE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284A11-5CCA-B3D7-7EE0-3ACBCE76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44682A-A09B-EC75-3C1E-6E604D52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D860CB-D8DC-DBBA-C692-CA468DA3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5BB8F6-F53C-8AB9-6FA0-186A6477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14C1136-2082-9E1A-8076-7AF164D399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CE71D66-2C0E-7BD6-D908-5972EDDD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792E9F-EE8C-36A7-9177-2DDE8951A37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8157C65-7688-88F5-5169-6AFADB05683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05B5BFC6-9BAA-3BA3-14A9-ADEE898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A209831B-2070-163C-B0C5-B8F0C828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407F9EA1-6A24-FF5C-4BBA-9146376B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864A6B29-3D6A-29C8-6F05-1E93D49C5B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97C60-B2CC-F6A2-3941-822A8058C6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3FC954-370F-309A-8769-779BA1481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DB995C2-CD62-B439-C602-100E03AD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17688C-5EA5-57BF-624D-F162361505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7B6F288-414E-8F29-CE18-6DB2DF24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DF2FCD8-F6EF-304C-932A-9890B1E8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6F4FD22D-266C-6920-E2EF-2FE704A971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AD6507-1AEC-0337-4E3D-A1C09698D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5F4D83-1D4B-5A72-F08B-C83A4D9F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62311C-13E9-1C2D-5430-19248412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ACBDFC-8078-76C7-5035-B133A9F26B8C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32047E35-78DD-80E6-674C-16A82839F8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E8732F7-31C9-B71A-207D-00D92CF3F7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E941E4E-CA5F-1F82-EBE5-AA0864407E3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5762901D-894F-2724-DFA9-55C9E9605E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86B70-85B3-BCCF-EDFB-7ABF0FA57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BBBD-4F80-0BC8-5BC0-241E83BD0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290C-5A8E-649A-D9CC-D95A83A8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13497D-833E-080A-D74C-138B468F652A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1729DED-3A58-D5C5-ED72-E91BB7F9B4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592FA2C-C178-0440-6831-01958213A39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F6DEB8E-DF6D-AB42-29EA-FACABA050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4635D07-84F7-846C-104E-D605DC54D7C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889816-F6AB-B5AE-46A9-C591BB30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10/28/2022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C354F4-6421-865D-1B75-9694C934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103AEA-C836-BB70-65E4-9FD48868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0AA9534C-8B93-8455-E0A8-B6D972A2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ADC6A7-5413-41D4-1870-B3CCFAC1B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0883C1-6F5D-CF2D-B9C6-54DCC541A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0BFCD2-F8EA-EF92-6057-EDB6A0AF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EE65CE-EBF1-5E8A-D21E-6D4273B7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C6EF7F-EAE4-7D20-D0D7-FB53507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7BB8C625-D69A-5E42-CFF0-7ED4D4BB0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096200-4DDB-1FC4-1DAD-5C296B267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358D52-2935-F906-0477-E0AB6EAEC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096295F-7499-B244-6FBA-597921C8FA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35A3CB-73E1-5C7D-F8AF-A96CE2CB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6F90FAF-A071-162C-3CE9-CE914A28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A22DE04-B4E9-D76B-921A-23F52BC2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63C5E02-7812-9674-F1E0-C97A931171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D316F04-B8A5-9F74-A6AA-2132F7FC7B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>
                <a:solidFill>
                  <a:srgbClr val="002060"/>
                </a:solidFill>
              </a:rPr>
              <a:t>10/28/2022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6CCF7B4-9781-87D2-A69B-65A3D5B4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002060"/>
                </a:solidFill>
              </a:rPr>
              <a:t>Dr. </a:t>
            </a:r>
            <a:r>
              <a:rPr lang="en-US" sz="2400" dirty="0" err="1">
                <a:solidFill>
                  <a:srgbClr val="002060"/>
                </a:solidFill>
              </a:rPr>
              <a:t>Abdirizak</a:t>
            </a:r>
            <a:r>
              <a:rPr lang="en-US" sz="2400" dirty="0">
                <a:solidFill>
                  <a:srgbClr val="002060"/>
                </a:solidFill>
              </a:rPr>
              <a:t> H. Mohamed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19021E5-1E78-F8CA-4E32-7A5C0F796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>
                <a:solidFill>
                  <a:srgbClr val="002060"/>
                </a:solidFill>
              </a:rPr>
              <a:t>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9FB025-5D87-9AE0-9E59-3D0777D912F7}"/>
              </a:ext>
            </a:extLst>
          </p:cNvPr>
          <p:cNvSpPr txBox="1">
            <a:spLocks/>
          </p:cNvSpPr>
          <p:nvPr/>
        </p:nvSpPr>
        <p:spPr>
          <a:xfrm>
            <a:off x="1664412" y="2603005"/>
            <a:ext cx="7512121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009193"/>
                </a:solidFill>
                <a:latin typeface="Tw Cen MT" panose="020B0602020104020603" pitchFamily="34" charset="0"/>
              </a:rPr>
              <a:t>M&amp;E Policy and Framework in Somalia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599BF0-FEC0-5158-8D50-F5AE9714BC45}"/>
              </a:ext>
            </a:extLst>
          </p:cNvPr>
          <p:cNvCxnSpPr/>
          <p:nvPr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906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AA24A-8B69-D188-C436-C1E25C13A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/>
              <a:t>OUTLINE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AFA5D-A70F-9514-C55B-65C9AB981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latin typeface="Tw Cen MT" panose="020B0602020104020603" pitchFamily="34" charset="77"/>
              </a:rPr>
              <a:t>COUNTRY PROFILE</a:t>
            </a:r>
          </a:p>
          <a:p>
            <a:r>
              <a:rPr lang="en-US" sz="3600" dirty="0">
                <a:latin typeface="Tw Cen MT" panose="020B0602020104020603" pitchFamily="34" charset="77"/>
              </a:rPr>
              <a:t>NATIONAL DEVELOPMENT PLANS (NDPS)</a:t>
            </a:r>
          </a:p>
          <a:p>
            <a:r>
              <a:rPr lang="en-GB" sz="3600" dirty="0">
                <a:latin typeface="Tw Cen MT" panose="020B0602020104020603" pitchFamily="34" charset="77"/>
              </a:rPr>
              <a:t>POLICY REQUIREMENTS</a:t>
            </a:r>
          </a:p>
          <a:p>
            <a:r>
              <a:rPr lang="en-US" sz="3600" dirty="0">
                <a:latin typeface="Tw Cen MT" panose="020B0602020104020603" pitchFamily="34" charset="77"/>
              </a:rPr>
              <a:t>HOW THE STATE LEVEL FEEDS INTO THE FEDERAL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823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>
                <a:latin typeface="Tw Cen MT" panose="020B0602020104020603" pitchFamily="34" charset="77"/>
              </a:rPr>
              <a:t>COUNTRY PROFILE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267B1C-78E7-46FF-7963-9CE3BCA27B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Somali Democratic Republic, established after independence in 1960, collapsed in 1991 with the outbreak of civil war.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August 2012, Somalia passed a new provisional constitution, which established the federal government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900" dirty="0"/>
              <a:t>Key federal member states are: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Puntland-1998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Jubaland-2011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South West-2002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Galmudug-2006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HirShabelle-2016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900" dirty="0"/>
              <a:t>Somaliland</a:t>
            </a:r>
          </a:p>
          <a:p>
            <a:r>
              <a:rPr lang="en-US" sz="2200" dirty="0">
                <a:latin typeface="Open Sans" panose="020B0606030504020204" pitchFamily="34" charset="0"/>
              </a:rPr>
              <a:t>New President and Parliament elected in May 2022</a:t>
            </a:r>
            <a:endParaRPr lang="en-US" sz="2200" dirty="0"/>
          </a:p>
          <a:p>
            <a:pPr lvl="1">
              <a:buFont typeface="Wingdings" panose="05000000000000000000" pitchFamily="2" charset="2"/>
              <a:buChar char="ü"/>
            </a:pPr>
            <a:endParaRPr lang="en-US" sz="1900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791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9104E4-29EE-1F22-F0D7-AC0F66434326}"/>
              </a:ext>
            </a:extLst>
          </p:cNvPr>
          <p:cNvSpPr txBox="1"/>
          <p:nvPr/>
        </p:nvSpPr>
        <p:spPr>
          <a:xfrm>
            <a:off x="3090309" y="1810203"/>
            <a:ext cx="2092551" cy="423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latin typeface="Univers Condensed" panose="020F0502020204030204" pitchFamily="34" charset="0"/>
                <a:cs typeface="Univers Condensed" panose="020F0502020204030204" pitchFamily="34" charset="0"/>
              </a:rPr>
              <a:t>Somalia is mainland Africa’s easternmost country</a:t>
            </a:r>
          </a:p>
          <a:p>
            <a:endParaRPr lang="en-GB" dirty="0">
              <a:latin typeface="Univers" panose="020B0503020202020204" pitchFamily="34" charset="0"/>
              <a:ea typeface="Calibri" panose="020F0502020204030204" pitchFamily="34" charset="0"/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Univers Condensed" panose="020F0502020204030204" pitchFamily="34" charset="0"/>
                <a:cs typeface="Univers Condensed" panose="020F0502020204030204" pitchFamily="34" charset="0"/>
              </a:rPr>
              <a:t>Area</a:t>
            </a:r>
          </a:p>
          <a:p>
            <a:pPr>
              <a:spcBef>
                <a:spcPct val="0"/>
              </a:spcBef>
            </a:pPr>
            <a:r>
              <a:rPr lang="en-GB" sz="2800" b="1" u="sng" dirty="0">
                <a:solidFill>
                  <a:srgbClr val="009193"/>
                </a:solidFill>
                <a:latin typeface="Tw Cen MT" panose="020B0602020104020603" pitchFamily="34" charset="77"/>
                <a:ea typeface="+mj-ea"/>
                <a:cs typeface="Calibri" panose="020F0502020204030204" pitchFamily="34" charset="0"/>
              </a:rPr>
              <a:t>637,657</a:t>
            </a:r>
            <a:r>
              <a:rPr lang="en-US" sz="2800" b="1" u="sng" dirty="0">
                <a:solidFill>
                  <a:srgbClr val="009193"/>
                </a:solidFill>
                <a:latin typeface="Tw Cen MT" panose="020B0602020104020603" pitchFamily="34" charset="77"/>
                <a:ea typeface="+mj-ea"/>
                <a:cs typeface="Calibri" panose="020F0502020204030204" pitchFamily="34" charset="0"/>
              </a:rPr>
              <a:t>KM</a:t>
            </a:r>
            <a:r>
              <a:rPr lang="en-US" sz="2000" b="1" u="sng" dirty="0">
                <a:solidFill>
                  <a:srgbClr val="009193"/>
                </a:solidFill>
                <a:latin typeface="Tw Cen MT" panose="020B0602020104020603" pitchFamily="34" charset="77"/>
                <a:ea typeface="+mj-ea"/>
                <a:cs typeface="Calibri" panose="020F0502020204030204" pitchFamily="34" charset="0"/>
              </a:rPr>
              <a:t>2</a:t>
            </a:r>
            <a:endParaRPr lang="en-GB" sz="2000" b="1" u="sng" dirty="0">
              <a:solidFill>
                <a:srgbClr val="009193"/>
              </a:solidFill>
              <a:latin typeface="Tw Cen MT" panose="020B0602020104020603" pitchFamily="34" charset="77"/>
              <a:ea typeface="+mj-ea"/>
              <a:cs typeface="Calibri" panose="020F0502020204030204" pitchFamily="34" charset="0"/>
            </a:endParaRPr>
          </a:p>
          <a:p>
            <a:endParaRPr lang="en-GB" sz="1800" baseline="30000" dirty="0">
              <a:solidFill>
                <a:schemeClr val="tx1"/>
              </a:solidFill>
              <a:latin typeface="Univers" panose="020B0503020202020204" pitchFamily="34" charset="0"/>
              <a:ea typeface="Calibri" panose="020F0502020204030204" pitchFamily="34" charset="0"/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Univers Condensed" panose="020F0502020204030204" pitchFamily="34" charset="0"/>
                <a:ea typeface="Calibri" panose="020F0502020204030204" pitchFamily="34" charset="0"/>
                <a:cs typeface="Univers Condensed" panose="020F0502020204030204" pitchFamily="34" charset="0"/>
              </a:rPr>
              <a:t>Coastline</a:t>
            </a:r>
          </a:p>
          <a:p>
            <a:pPr>
              <a:spcBef>
                <a:spcPct val="0"/>
              </a:spcBef>
            </a:pPr>
            <a:r>
              <a:rPr lang="en-GB" sz="2800" b="1" u="sng" dirty="0">
                <a:solidFill>
                  <a:srgbClr val="009193"/>
                </a:solidFill>
                <a:latin typeface="Tw Cen MT" panose="020B0602020104020603" pitchFamily="34" charset="77"/>
                <a:ea typeface="+mj-ea"/>
                <a:cs typeface="Calibri" panose="020F0502020204030204" pitchFamily="34" charset="0"/>
              </a:rPr>
              <a:t>3,333km</a:t>
            </a:r>
          </a:p>
          <a:p>
            <a:r>
              <a:rPr lang="en-GB" sz="1200" dirty="0">
                <a:latin typeface="Univers Condensed" panose="020F0502020204030204" pitchFamily="34" charset="0"/>
                <a:cs typeface="Univers Condensed" panose="020F0502020204030204" pitchFamily="34" charset="0"/>
              </a:rPr>
              <a:t>(the longest coastline in Africa)</a:t>
            </a:r>
          </a:p>
          <a:p>
            <a:endParaRPr lang="en-GB" sz="1200" dirty="0">
              <a:latin typeface="Univers Condensed" panose="020F0502020204030204" pitchFamily="34" charset="0"/>
              <a:cs typeface="Univers Condensed" panose="020F0502020204030204" pitchFamily="34" charset="0"/>
            </a:endParaRPr>
          </a:p>
          <a:p>
            <a:r>
              <a:rPr lang="en-US" sz="2000" b="1" dirty="0"/>
              <a:t>Population of 16,359,500</a:t>
            </a:r>
          </a:p>
          <a:p>
            <a:endParaRPr lang="en-GB" sz="1200" dirty="0">
              <a:latin typeface="Univers Condensed" panose="020F0502020204030204" pitchFamily="34" charset="0"/>
              <a:cs typeface="Univers Condensed" panose="020F0502020204030204" pitchFamily="34" charset="0"/>
            </a:endParaRPr>
          </a:p>
          <a:p>
            <a:endParaRPr lang="en-GB" sz="1200" dirty="0">
              <a:latin typeface="Univers Condensed" panose="020F0502020204030204" pitchFamily="34" charset="0"/>
              <a:cs typeface="Univers Condensed" panose="020F0502020204030204" pitchFamily="34" charset="0"/>
            </a:endParaRPr>
          </a:p>
          <a:p>
            <a:endParaRPr lang="en-GB" sz="1200" dirty="0">
              <a:latin typeface="Univers Condensed" panose="020F0502020204030204" pitchFamily="34" charset="0"/>
              <a:cs typeface="Univers Condensed" panose="020F05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A4152E2-CDE5-0AE4-3B8F-386EBB21E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75" y="1778000"/>
            <a:ext cx="2532787" cy="272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>
                <a:latin typeface="Tw Cen MT" panose="020B0602020104020603" pitchFamily="34" charset="77"/>
              </a:rPr>
              <a:t>NATIONAL DEVELOPMENT PLANS (NDPs)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223848-D509-1EB5-5749-834910708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81098" cy="5150528"/>
          </a:xfrm>
        </p:spPr>
        <p:txBody>
          <a:bodyPr>
            <a:normAutofit fontScale="25000" lnSpcReduction="20000"/>
          </a:bodyPr>
          <a:lstStyle/>
          <a:p>
            <a:r>
              <a:rPr lang="en-US" sz="6800" dirty="0"/>
              <a:t>NDP-8  drafted by the central government of Somalia since 1986.</a:t>
            </a:r>
          </a:p>
          <a:p>
            <a:r>
              <a:rPr lang="en-US" sz="6800" dirty="0"/>
              <a:t>It has a timeline of 3 years instead of the 5 fiscal years to create a solid futuristic plans</a:t>
            </a:r>
          </a:p>
          <a:p>
            <a:r>
              <a:rPr lang="en-US" sz="6800" dirty="0"/>
              <a:t>Aligned to the SDGS &amp; Interim Poverty Reduction Strategy Paper (</a:t>
            </a:r>
            <a:r>
              <a:rPr lang="en-US" sz="6800" dirty="0" err="1"/>
              <a:t>iPRSP</a:t>
            </a:r>
            <a:r>
              <a:rPr lang="en-US" sz="6800" dirty="0"/>
              <a:t>)</a:t>
            </a:r>
          </a:p>
          <a:p>
            <a:r>
              <a:rPr lang="en-US" sz="6800" dirty="0"/>
              <a:t>NDP 8 outlined the data gaps and challenges associated with monitoring progress, and the plans in place to strengthen the national monitoring and evaluation system. </a:t>
            </a:r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6800" dirty="0"/>
              <a:t>A M&amp;E Policy – establishing the requirements, roles and capacity development required to establish government-wide systems of monitoring and evaluation adopted at the federal and federal member state levels</a:t>
            </a:r>
          </a:p>
          <a:p>
            <a:r>
              <a:rPr lang="en-US" sz="6800" dirty="0"/>
              <a:t>Since the publication of NDP-8, progress has been made on three fronts: </a:t>
            </a:r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6800" dirty="0"/>
              <a:t>A national Strategy has been completed and adopted</a:t>
            </a:r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6800" dirty="0"/>
              <a:t>A M&amp;E Framework for monitoring NDP-8 has been implemented</a:t>
            </a:r>
          </a:p>
          <a:p>
            <a:pPr marL="228600" lvl="1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sz="6800" dirty="0"/>
              <a:t>The Somalia National Bureau of </a:t>
            </a:r>
            <a:r>
              <a:rPr lang="en-US" sz="6800" dirty="0" err="1"/>
              <a:t>Statsitics</a:t>
            </a:r>
            <a:r>
              <a:rPr lang="en-US" sz="6800" dirty="0"/>
              <a:t> has deepened its capacity and regular data collection for use by a wide range of stakeholders.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7200" dirty="0"/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D935DC-ECA3-1B27-7C01-25FEC76FAF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9298" y="1825625"/>
            <a:ext cx="4973549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NDP9 has been built on the solid foundation of the prior NDPs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NDP 9 focuses on Economic Development and Poverty Reduction</a:t>
            </a:r>
          </a:p>
          <a:p>
            <a:pPr>
              <a:spcAft>
                <a:spcPts val="600"/>
              </a:spcAft>
            </a:pPr>
            <a:r>
              <a:rPr lang="en-GB" sz="1800" dirty="0"/>
              <a:t>The Government has aligned and mainstreamed the NDP-9 with the SDG’s to provide a national framework for institutional renovation. Eighty out of the 103 indicators from the NDP-9 are directly aligned with the SDG’s.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The key national priorities reflected by the NDP 9 include: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Inclusive and Accountable politics 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Improved security and Rule of law, and 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Improved Economic Development </a:t>
            </a: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sz="1800" dirty="0"/>
              <a:t>Social Development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/>
              <a:t>The Somalia National Bureau of Statistics has the prime responsibility of collecting, disseminating  data as related to the indicators for NDP-9.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F4CA8-37D3-BB48-9884-74BCC14EEE4D}"/>
              </a:ext>
            </a:extLst>
          </p:cNvPr>
          <p:cNvSpPr txBox="1"/>
          <p:nvPr/>
        </p:nvSpPr>
        <p:spPr>
          <a:xfrm>
            <a:off x="777688" y="1378758"/>
            <a:ext cx="11263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>
                <a:solidFill>
                  <a:srgbClr val="009193"/>
                </a:solidFill>
                <a:latin typeface="Tw Cen MT" panose="020B0602020104020603" pitchFamily="34" charset="77"/>
              </a:rPr>
              <a:t>NDDP 8 (2017-2019)                                   NDP9 (2020-2024)</a:t>
            </a:r>
            <a:endParaRPr lang="en-US" u="sng" dirty="0">
              <a:solidFill>
                <a:srgbClr val="009193"/>
              </a:solidFill>
              <a:latin typeface="Tw Cen MT" panose="020B0602020104020603" pitchFamily="34" charset="77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207551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60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757644"/>
            <a:ext cx="9543696" cy="8158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z="3100" dirty="0">
                <a:latin typeface="Tw Cen MT" panose="020B0602020104020603" pitchFamily="34" charset="77"/>
                <a:cs typeface="Calibri"/>
              </a:rPr>
              <a:t>The National Monitoring and Evaluation (M&amp;E) Framework </a:t>
            </a:r>
            <a:br>
              <a:rPr lang="en-US" sz="2800" u="sng" dirty="0">
                <a:solidFill>
                  <a:srgbClr val="009193"/>
                </a:solidFill>
                <a:latin typeface="Tw Cen MT" panose="020B0602020104020603" pitchFamily="34" charset="77"/>
              </a:rPr>
            </a:br>
            <a:endParaRPr lang="en-US" u="sng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98712" y="1839216"/>
            <a:ext cx="10515600" cy="3838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600" dirty="0"/>
              <a:t>Adopted in 2018, the purpose is to: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provide a guide for carrying out a well-coordinated system of M&amp;E across the Federal Government of Somalia  (FGS) and Federal Member States (FMSs)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improve the performance of the public sector. 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manage the implementation - particularly of M&amp;E – of programs and projects by the Public Sector.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establish common structures and standards across the entire public sector for tracking progress in the implementation and evaluation of all an M&amp;E system for the NDP 8 </a:t>
            </a:r>
          </a:p>
          <a:p>
            <a:pPr>
              <a:lnSpc>
                <a:spcPct val="120000"/>
              </a:lnSpc>
            </a:pPr>
            <a:r>
              <a:rPr lang="en-US" sz="2600" dirty="0"/>
              <a:t>Establishes a clear framework for the institutionalization of monitoring and evaluation in the public sector as well as provides guidelines for the co-ordination, administration and general management to implementers.</a:t>
            </a:r>
          </a:p>
          <a:p>
            <a:pPr>
              <a:lnSpc>
                <a:spcPct val="120000"/>
              </a:lnSpc>
            </a:pPr>
            <a:r>
              <a:rPr lang="en-US" sz="2600" dirty="0"/>
              <a:t>Built on six principles, namely: Managing for results, Value for money, Accountability, Ownership, Partnership, Learning, Ethics and integrity</a:t>
            </a:r>
          </a:p>
          <a:p>
            <a:pPr>
              <a:lnSpc>
                <a:spcPct val="120000"/>
              </a:lnSpc>
            </a:pPr>
            <a:r>
              <a:rPr lang="en-US" sz="2600" dirty="0"/>
              <a:t>Not yet an independent national evaluation body</a:t>
            </a:r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8FE89-7D52-4397-9AA0-0A804B0AA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Requirements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5E50AC-254A-B1A9-9EB3-545AA6EDF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25" y="1825625"/>
            <a:ext cx="11045575" cy="4351338"/>
          </a:xfrm>
        </p:spPr>
        <p:txBody>
          <a:bodyPr>
            <a:noAutofit/>
          </a:bodyPr>
          <a:lstStyle/>
          <a:p>
            <a:r>
              <a:rPr lang="en-US" sz="2000" b="1" dirty="0"/>
              <a:t>Monitoring and Evaluation: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Focuses the coordination M&amp;E activities for upwards reporting to MOPIED. 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2000" dirty="0"/>
          </a:p>
          <a:p>
            <a:r>
              <a:rPr lang="en-US" sz="2000" b="1" dirty="0"/>
              <a:t>Performance Progress Reviews and Reporting: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err="1"/>
              <a:t>MoPIED</a:t>
            </a:r>
            <a:r>
              <a:rPr lang="en-US" sz="2000" dirty="0"/>
              <a:t> is the custodian of the policy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National Bureau of Statistics (NBS) has the legislative mandate for the collection, dissemination and publication of national statistics and data, while the Directorate of M&amp;E has the mandate for oversight of all monitoring and evaluation in the national system.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Reflects the  periodic reviews of physical and financial performance through Quarterly, Bi-annual and Annual Reviews.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 The policy requires that M&amp;E results are usable to inform decision making to improve service delivery.</a:t>
            </a:r>
          </a:p>
        </p:txBody>
      </p:sp>
    </p:spTree>
    <p:extLst>
      <p:ext uri="{BB962C8B-B14F-4D97-AF65-F5344CB8AC3E}">
        <p14:creationId xmlns:p14="http://schemas.microsoft.com/office/powerpoint/2010/main" val="1907699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F9C7A-F442-43A5-42BF-EC044BD4D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Continued…..Policy Requirements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4EBF4-52E7-5630-619B-5E962743F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dirty="0"/>
              <a:t>Roles and Responsibilities: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Focuses on effective coordination of public institutions, beginning with a clear understanding of the roles they play and how this will contribute to an effective national M&amp;E system.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Federal line ministries, member states, local governments and other government agencies, have a duty to collect up the management information relevant to the NDP as outlined in the M&amp;E Policy and as directed by NBS and </a:t>
            </a:r>
            <a:r>
              <a:rPr lang="en-US" sz="2000" dirty="0" err="1"/>
              <a:t>MoPIED</a:t>
            </a:r>
            <a:r>
              <a:rPr lang="en-US" sz="2000" dirty="0"/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Coordination with development partners remains critical  as the FGS expands its capacity to collect and maintain management information on a sustainable basis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  <a:p>
            <a:r>
              <a:rPr lang="en-US" sz="2000" b="1" dirty="0"/>
              <a:t>Capacity Development in M&amp;E and Compliance: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Under the leadership of the M&amp;E Directorate of MOPIED, FGS will develop capacities at all levels to ensure Effective Implementation of the M&amp;E Policy.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/>
              <a:t>Compliance in this Policy conforms to the guidelines, standards, operating procedures and regulations.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7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9F69-C310-C949-852E-BFC47B95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85" y="-64347"/>
            <a:ext cx="6642371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1117329F-223E-5F47-B66B-F4FF66645A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78B46E94-3437-8C4E-B621-B61FF4A57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36" y="-233645"/>
            <a:ext cx="3740464" cy="198518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0D71B8-5A42-B746-8508-8A7077FB9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39" y="6565"/>
            <a:ext cx="1276233" cy="12456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4115FA-30E0-F54C-A058-5A9C700380BB}"/>
              </a:ext>
            </a:extLst>
          </p:cNvPr>
          <p:cNvSpPr txBox="1">
            <a:spLocks/>
          </p:cNvSpPr>
          <p:nvPr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E0BE1C-F306-4DAB-B2F4-D1E54B1177E3}"/>
</file>

<file path=customXml/itemProps2.xml><?xml version="1.0" encoding="utf-8"?>
<ds:datastoreItem xmlns:ds="http://schemas.openxmlformats.org/officeDocument/2006/customXml" ds:itemID="{880BB25D-2FF7-4279-A760-140AD81464F0}">
  <ds:schemaRefs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9d5e6f84-5843-49cc-89a8-d7ee1a915182"/>
    <ds:schemaRef ds:uri="d75abbe9-4b63-46ba-acaa-ae82d37ec5f4"/>
  </ds:schemaRefs>
</ds:datastoreItem>
</file>

<file path=customXml/itemProps3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847</Words>
  <Application>Microsoft Office PowerPoint</Application>
  <PresentationFormat>Widescreen</PresentationFormat>
  <Paragraphs>83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Open Sans</vt:lpstr>
      <vt:lpstr>Tw Cen MT</vt:lpstr>
      <vt:lpstr>Univers</vt:lpstr>
      <vt:lpstr>Univers Condensed</vt:lpstr>
      <vt:lpstr>Wingdings</vt:lpstr>
      <vt:lpstr>Office Theme</vt:lpstr>
      <vt:lpstr>PowerPoint Presentation</vt:lpstr>
      <vt:lpstr>OUTLINE</vt:lpstr>
      <vt:lpstr>COUNTRY PROFILE</vt:lpstr>
      <vt:lpstr>NATIONAL DEVELOPMENT PLANS (NDPs)</vt:lpstr>
      <vt:lpstr>The National Monitoring and Evaluation (M&amp;E) Framework  </vt:lpstr>
      <vt:lpstr>Policy Requirements</vt:lpstr>
      <vt:lpstr>Continued…..Policy Requirements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Sarah LONGFORD</cp:lastModifiedBy>
  <cp:revision>11</cp:revision>
  <dcterms:created xsi:type="dcterms:W3CDTF">2022-05-05T16:01:45Z</dcterms:created>
  <dcterms:modified xsi:type="dcterms:W3CDTF">2022-10-27T22:26:16Z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