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0" r:id="rId5"/>
    <p:sldId id="265" r:id="rId6"/>
    <p:sldId id="271" r:id="rId7"/>
    <p:sldId id="268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15DB"/>
    <a:srgbClr val="B23EB5"/>
    <a:srgbClr val="009193"/>
    <a:srgbClr val="005493"/>
    <a:srgbClr val="FF40FF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1FA8FD-71AB-3353-5A49-50CC68CCB6AA}" v="3" dt="2022-10-03T19:53:34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>
      <p:cViewPr varScale="1">
        <p:scale>
          <a:sx n="62" d="100"/>
          <a:sy n="62" d="100"/>
        </p:scale>
        <p:origin x="80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BE08FB-858F-7B8A-289B-AE20FC5BD6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B483A5-E869-F627-F5E6-5EEED7D98C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06001-010B-42BC-9557-23CC9C2604E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0AB15-7B79-076E-EC55-2BD7E6042E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9B94B-3710-8DA4-286B-9478F8930E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52C99-DB6C-4680-8419-346422F02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05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9C3332-DB63-2E49-95D0-46B9EBE407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6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ADDE9BC1-1E52-1045-B142-E6A7783C46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5354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C71-25C8-D528-9F71-38F7BF7EFF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62395-2598-D34F-050A-F4625556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en-US"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49E55-497F-4710-C5F6-814F637AB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281C096-E7B0-4A60-AFAF-015DE2732146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449C3A86-DBFD-BC9B-BB6A-6ADE9191A1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17C473E-2A26-5893-39D9-2EEC866B49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407238" y="5602952"/>
            <a:ext cx="5185531" cy="793298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3686F9F9-2567-D669-6777-FD54B201104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1529BF6E-A75C-0074-76FE-E28D397ECF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1172" y="-182880"/>
            <a:ext cx="12192000" cy="68580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B168310-02C2-D379-4F51-0126C13766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CB15DEB-DBB3-2E31-080D-008F2DBF4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3E87FA16-D47E-D0B9-F615-D0F2FED1AA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9CA6D0E-9FC7-6A7C-98CF-F771C1141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67296A9F-C1D0-E666-20E5-EA489605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02B22FDF-F5A2-C483-9623-EDCBBA102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9F392E7-9BC7-F5D5-8676-30FEA69C64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9171A5-A134-22F7-CFF7-4DC49B8FD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DA3C4A97-BDBE-298F-AD09-8F3403D652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4F7F03E-E246-489D-A746-D09353FCD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EE070F8-8478-B363-499B-8C5D3F8F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B30F48F4-487C-CE15-D0A6-D725906852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426720"/>
            <a:ext cx="12192000" cy="68580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116E5EC-C9DB-EE41-9213-1DA731394C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E26362D-FF2C-DE82-B5BF-68C7F4B6999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19539715-47FE-4447-FD84-F1C5615A97F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2DBC50B6-929A-5832-CC4D-4B21FA7E3D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7E1CBFA0-336A-4205-50BB-E96B25A05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Slide Number Placeholder 6">
            <a:extLst>
              <a:ext uri="{FF2B5EF4-FFF2-40B4-BE49-F238E27FC236}">
                <a16:creationId xmlns:a16="http://schemas.microsoft.com/office/drawing/2014/main" id="{FE34E8C4-06B3-CB17-99B3-CEA641A7A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B1B42AB2-C871-DA81-DAEA-8625ED2BD7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3EC1364-4021-F3F5-B7B1-88ED906C1E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Side-Title…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ACE2FAE-5BC5-1538-5BA8-7532C8B81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E18BC7CF-448E-53CC-9CDF-793E3A22D6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BF38B35-BF77-B88F-B389-DBA9A591F2A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TITLE…</a:t>
            </a:r>
          </a:p>
          <a:p>
            <a:pPr lvl="1"/>
            <a:r>
              <a:rPr lang="en-US"/>
              <a:t>Subtitle…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B6DB9F42-28D4-EC88-7864-01D7DCF6A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064C876E-69CB-CDEE-B719-23B53B8C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68770396-4911-2E9E-FF92-4E272C639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51872"/>
            <a:ext cx="12190476" cy="685714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0971A12-1313-4AC4-35B9-6E98E96D20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4121A13-A444-97D7-E177-165B1A62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2E52820-09CF-432A-F001-8C5E05A02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18" name="Picture 17" descr="Text&#10;&#10;Description automatically generated with medium confidence">
            <a:extLst>
              <a:ext uri="{FF2B5EF4-FFF2-40B4-BE49-F238E27FC236}">
                <a16:creationId xmlns:a16="http://schemas.microsoft.com/office/drawing/2014/main" id="{FE0FA4AF-F560-084D-C05D-D42F086476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33847" y="-134710"/>
            <a:ext cx="3237397" cy="1718854"/>
          </a:xfrm>
          <a:prstGeom prst="rect">
            <a:avLst/>
          </a:prstGeom>
        </p:spPr>
      </p:pic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EB8AA924-5DCD-E8B2-8616-740FB68247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73787" y="52729"/>
            <a:ext cx="1313224" cy="1253076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9C72E24D-36AE-FA3B-0C14-2B5AFA384DA4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accent1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AFBE9CB2-577B-C044-403A-463732C826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34E7223-F52B-972A-A45B-A77FC6F4B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485259D-2F32-6112-0640-3B1D456D7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0D65C9F-E3E3-AEBA-2AF3-BA9695616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8D86F0-8A99-2E4A-8B73-9446CBA6DB95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accent1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C1E03D6D-39C5-C16C-9ADE-835F8250909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D86897F6-C9BB-246D-7971-975C6B5031D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07F162C-307D-7560-89EC-47B30A7A3D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 5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AE6BEDB-E6D1-04B5-846E-8E89EB9300E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91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Text…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4DA420E-90C3-71CA-15B2-897ED44194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950B74-3098-92AD-915B-74E3C8B4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5DD7BCF-9CC2-9B90-0355-5D1A85A73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51546E3B-D822-A8E4-145F-E2B2F2F783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297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0CB11FD-6C43-E3C7-A027-B66E9DA761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D184864-52C3-2D4D-E324-C57694434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B3E3DC9-1FC2-2659-318D-FB3AAC9260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D2A081F-0F9B-2803-DE5C-9CEC67FD5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6D1BC84-9C53-3829-6C1D-F65E781D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39E24BF-7F41-8AB8-B1C8-C0C2F403E8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AEE97D0-A561-8471-514C-B1E02B8DD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4B6ECFC-8B35-4E5F-2309-DD42995BC3B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4FA5864-3182-B85B-2C46-C9524D07FB1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90F327E8-5A26-B7BF-2E3B-4C231CB11B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E7A6C22C-2608-5811-9F30-7205C05FB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90F79EE-F108-52BB-A691-A9FD2969B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picture containing shape&#10;&#10;Description automatically generated">
            <a:extLst>
              <a:ext uri="{FF2B5EF4-FFF2-40B4-BE49-F238E27FC236}">
                <a16:creationId xmlns:a16="http://schemas.microsoft.com/office/drawing/2014/main" id="{F1939CBE-BB3F-365E-79FA-1205BFC4A572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857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7" r:id="rId3"/>
    <p:sldLayoutId id="2147483661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1B2AE97-4674-0A64-EF7A-22155FA852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5D6AFE5-375E-A150-AEC8-0A10EDCDB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en-US"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EC6422C-24D6-EBE4-3B57-0A25C5DDE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B415B4D-02A1-FDF3-E58E-F7646D1C839E}"/>
              </a:ext>
            </a:extLst>
          </p:cNvPr>
          <p:cNvSpPr txBox="1">
            <a:spLocks/>
          </p:cNvSpPr>
          <p:nvPr/>
        </p:nvSpPr>
        <p:spPr>
          <a:xfrm>
            <a:off x="1200647" y="2242214"/>
            <a:ext cx="9740348" cy="15994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9193"/>
                </a:solidFill>
              </a:rPr>
              <a:t>Case studies of evaluations in fragile settings : </a:t>
            </a:r>
            <a:br>
              <a:rPr lang="en-US" sz="3200" b="1" dirty="0">
                <a:solidFill>
                  <a:srgbClr val="009193"/>
                </a:solidFill>
              </a:rPr>
            </a:br>
            <a:r>
              <a:rPr lang="en-US" sz="3200" b="1" dirty="0">
                <a:solidFill>
                  <a:srgbClr val="009193"/>
                </a:solidFill>
              </a:rPr>
              <a:t>SRHR in West and Southeast Africa and </a:t>
            </a:r>
            <a:br>
              <a:rPr lang="en-US" sz="3200" b="1" dirty="0">
                <a:solidFill>
                  <a:srgbClr val="009193"/>
                </a:solidFill>
              </a:rPr>
            </a:br>
            <a:r>
              <a:rPr lang="en-US" sz="3200" b="1" dirty="0">
                <a:solidFill>
                  <a:srgbClr val="009193"/>
                </a:solidFill>
              </a:rPr>
              <a:t>The 2022 CSO National Voluntary Report for Mali </a:t>
            </a:r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50008887-BB9E-AD8C-92CC-EE6EDD55EA9C}"/>
              </a:ext>
            </a:extLst>
          </p:cNvPr>
          <p:cNvSpPr txBox="1">
            <a:spLocks/>
          </p:cNvSpPr>
          <p:nvPr/>
        </p:nvSpPr>
        <p:spPr>
          <a:xfrm>
            <a:off x="3422304" y="4615786"/>
            <a:ext cx="6894094" cy="6242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b="1" dirty="0" err="1">
                <a:solidFill>
                  <a:schemeClr val="tx2"/>
                </a:solidFill>
              </a:rPr>
              <a:t>Sory</a:t>
            </a:r>
            <a:r>
              <a:rPr lang="de-DE" b="1" dirty="0">
                <a:solidFill>
                  <a:schemeClr val="tx2"/>
                </a:solidFill>
              </a:rPr>
              <a:t> Ibrahima </a:t>
            </a:r>
            <a:r>
              <a:rPr lang="de-DE" b="1" dirty="0" err="1">
                <a:solidFill>
                  <a:schemeClr val="tx2"/>
                </a:solidFill>
              </a:rPr>
              <a:t>Monekata</a:t>
            </a:r>
            <a:r>
              <a:rPr lang="de-DE" b="1" dirty="0">
                <a:solidFill>
                  <a:schemeClr val="tx2"/>
                </a:solidFill>
              </a:rPr>
              <a:t>, </a:t>
            </a:r>
            <a:r>
              <a:rPr lang="de-DE" b="1" dirty="0" err="1">
                <a:solidFill>
                  <a:schemeClr val="tx2"/>
                </a:solidFill>
              </a:rPr>
              <a:t>Ph.D</a:t>
            </a:r>
            <a:r>
              <a:rPr lang="de-DE" b="1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966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2184AE-5A00-9E8D-6404-260426DC99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71" y="2605402"/>
            <a:ext cx="2786879" cy="39144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B460DF-BA45-E079-D647-BF93EAEFB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557" y="2605402"/>
            <a:ext cx="2761471" cy="3914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1A83B95-DE17-B007-8201-A9FEE4278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66" y="2605402"/>
            <a:ext cx="2806304" cy="39144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112857-07C2-A4AB-9173-5E685355E1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8631" y="2605402"/>
            <a:ext cx="2977403" cy="3914434"/>
          </a:xfrm>
          <a:prstGeom prst="rect">
            <a:avLst/>
          </a:prstGeom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F3E34C9D-4FD0-AE17-1F5D-95E0AC9100A2}"/>
              </a:ext>
            </a:extLst>
          </p:cNvPr>
          <p:cNvSpPr txBox="1">
            <a:spLocks/>
          </p:cNvSpPr>
          <p:nvPr/>
        </p:nvSpPr>
        <p:spPr>
          <a:xfrm>
            <a:off x="435966" y="1980562"/>
            <a:ext cx="2297927" cy="62484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6 studies, 6 countries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FD115A83-9461-D959-67E4-65B2A6B01214}"/>
              </a:ext>
            </a:extLst>
          </p:cNvPr>
          <p:cNvSpPr txBox="1">
            <a:spLocks/>
          </p:cNvSpPr>
          <p:nvPr/>
        </p:nvSpPr>
        <p:spPr>
          <a:xfrm>
            <a:off x="3251328" y="1980562"/>
            <a:ext cx="2297927" cy="6248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FFFF00"/>
                </a:solidFill>
              </a:rPr>
              <a:t>2 studies, 8 countries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BB95EDC1-014E-F329-9738-F353359C07C6}"/>
              </a:ext>
            </a:extLst>
          </p:cNvPr>
          <p:cNvSpPr txBox="1">
            <a:spLocks/>
          </p:cNvSpPr>
          <p:nvPr/>
        </p:nvSpPr>
        <p:spPr>
          <a:xfrm>
            <a:off x="6166135" y="1980562"/>
            <a:ext cx="2297927" cy="624840"/>
          </a:xfrm>
          <a:prstGeom prst="rect">
            <a:avLst/>
          </a:prstGeom>
          <a:solidFill>
            <a:srgbClr val="B23EB5"/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</a:rPr>
              <a:t>1 studies, 6 countries</a:t>
            </a: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0BB66534-368A-3066-6D45-0D94384723A6}"/>
              </a:ext>
            </a:extLst>
          </p:cNvPr>
          <p:cNvSpPr txBox="1">
            <a:spLocks/>
          </p:cNvSpPr>
          <p:nvPr/>
        </p:nvSpPr>
        <p:spPr>
          <a:xfrm>
            <a:off x="9172443" y="1980562"/>
            <a:ext cx="2297927" cy="6248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FFFF00"/>
                </a:solidFill>
              </a:rPr>
              <a:t>1 study, 6 countries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FAE8491-A615-8174-0361-C7C5BCDA5063}"/>
              </a:ext>
            </a:extLst>
          </p:cNvPr>
          <p:cNvSpPr txBox="1"/>
          <p:nvPr/>
        </p:nvSpPr>
        <p:spPr>
          <a:xfrm>
            <a:off x="2160712" y="62877"/>
            <a:ext cx="979805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Tw Cen MT" panose="020B0602020104020603" pitchFamily="34" charset="0"/>
                <a:ea typeface="+mj-ea"/>
                <a:cs typeface="Calibri" panose="020F0502020204030204" pitchFamily="34" charset="0"/>
              </a:rPr>
              <a:t>Conducting and using SRHR evaluations in fragile settings: 10 studies in 2 regions and 8 countries</a:t>
            </a:r>
            <a:endParaRPr lang="fr-FR" dirty="0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F7D289C8-E3C2-4D62-1556-71E501FB1929}"/>
              </a:ext>
            </a:extLst>
          </p:cNvPr>
          <p:cNvSpPr txBox="1">
            <a:spLocks/>
          </p:cNvSpPr>
          <p:nvPr/>
        </p:nvSpPr>
        <p:spPr>
          <a:xfrm>
            <a:off x="3140765" y="1140095"/>
            <a:ext cx="8992926" cy="8581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  <a:latin typeface="Tw Cen MT" panose="020B0602020104020603" pitchFamily="34" charset="77"/>
              </a:rPr>
              <a:t>West Africa : </a:t>
            </a:r>
            <a:r>
              <a:rPr lang="en-US" sz="2000" i="1" dirty="0">
                <a:solidFill>
                  <a:schemeClr val="tx1"/>
                </a:solidFill>
                <a:latin typeface="Tw Cen MT" panose="020B0602020104020603" pitchFamily="34" charset="77"/>
              </a:rPr>
              <a:t>Mali, </a:t>
            </a:r>
            <a:r>
              <a:rPr lang="en-US" sz="2000" i="1" dirty="0" err="1">
                <a:solidFill>
                  <a:schemeClr val="tx1"/>
                </a:solidFill>
                <a:latin typeface="Tw Cen MT" panose="020B0602020104020603" pitchFamily="34" charset="77"/>
              </a:rPr>
              <a:t>Guinée</a:t>
            </a:r>
            <a:r>
              <a:rPr lang="en-US" sz="2000" i="1" dirty="0">
                <a:solidFill>
                  <a:schemeClr val="tx1"/>
                </a:solidFill>
                <a:latin typeface="Tw Cen MT" panose="020B0602020104020603" pitchFamily="34" charset="77"/>
              </a:rPr>
              <a:t>, Burkina Faso, Niger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7030A0"/>
                </a:solidFill>
                <a:latin typeface="Tw Cen MT" panose="020B0602020104020603" pitchFamily="34" charset="77"/>
              </a:rPr>
              <a:t>Southeast Africa : </a:t>
            </a:r>
            <a:r>
              <a:rPr lang="en-US" sz="2000" i="1" dirty="0">
                <a:solidFill>
                  <a:schemeClr val="tx1"/>
                </a:solidFill>
                <a:latin typeface="Tw Cen MT" panose="020B0602020104020603" pitchFamily="34" charset="77"/>
              </a:rPr>
              <a:t>Malawi, </a:t>
            </a:r>
            <a:r>
              <a:rPr lang="en-US" sz="2000" i="1" dirty="0" err="1">
                <a:solidFill>
                  <a:schemeClr val="tx1"/>
                </a:solidFill>
                <a:latin typeface="Tw Cen MT" panose="020B0602020104020603" pitchFamily="34" charset="77"/>
              </a:rPr>
              <a:t>Zimbawe</a:t>
            </a:r>
            <a:r>
              <a:rPr lang="en-US" sz="2000" i="1" dirty="0">
                <a:solidFill>
                  <a:schemeClr val="tx1"/>
                </a:solidFill>
                <a:latin typeface="Tw Cen MT" panose="020B0602020104020603" pitchFamily="34" charset="77"/>
              </a:rPr>
              <a:t>, Uganda, South Africa</a:t>
            </a:r>
          </a:p>
        </p:txBody>
      </p:sp>
    </p:spTree>
    <p:extLst>
      <p:ext uri="{BB962C8B-B14F-4D97-AF65-F5344CB8AC3E}">
        <p14:creationId xmlns:p14="http://schemas.microsoft.com/office/powerpoint/2010/main" val="180941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2E956-26EB-46A4-88A2-1267F8E54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6651" y="638040"/>
            <a:ext cx="3012621" cy="2761090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chemeClr val="tx1"/>
                </a:solidFill>
                <a:latin typeface="Tw Cen MT" panose="020B0602020104020603" pitchFamily="34" charset="0"/>
              </a:rPr>
              <a:t>Who</a:t>
            </a:r>
            <a:r>
              <a:rPr lang="en-GB" dirty="0">
                <a:latin typeface="Tw Cen MT" panose="020B0602020104020603" pitchFamily="34" charset="0"/>
              </a:rPr>
              <a:t> is using the reports, </a:t>
            </a:r>
            <a:r>
              <a:rPr lang="en-GB" dirty="0">
                <a:solidFill>
                  <a:schemeClr val="tx1"/>
                </a:solidFill>
                <a:latin typeface="Tw Cen MT" panose="020B0602020104020603" pitchFamily="34" charset="0"/>
              </a:rPr>
              <a:t>where</a:t>
            </a:r>
            <a:r>
              <a:rPr lang="en-GB" dirty="0">
                <a:latin typeface="Tw Cen MT" panose="020B0602020104020603" pitchFamily="34" charset="0"/>
              </a:rPr>
              <a:t> and </a:t>
            </a:r>
            <a:r>
              <a:rPr lang="en-GB" dirty="0">
                <a:solidFill>
                  <a:schemeClr val="tx1"/>
                </a:solidFill>
                <a:latin typeface="Tw Cen MT" panose="020B0602020104020603" pitchFamily="34" charset="0"/>
              </a:rPr>
              <a:t>how </a:t>
            </a:r>
            <a:r>
              <a:rPr lang="en-GB" dirty="0">
                <a:latin typeface="Tw Cen MT" panose="020B0602020104020603" pitchFamily="34" charset="0"/>
              </a:rPr>
              <a:t>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3334B9-92BF-0608-C6B2-CD3CF7878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354" y="29869"/>
            <a:ext cx="4710223" cy="679826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875844F-7A54-DE77-2153-50FB1B892512}"/>
              </a:ext>
            </a:extLst>
          </p:cNvPr>
          <p:cNvSpPr txBox="1">
            <a:spLocks/>
          </p:cNvSpPr>
          <p:nvPr/>
        </p:nvSpPr>
        <p:spPr>
          <a:xfrm>
            <a:off x="6529507" y="5182152"/>
            <a:ext cx="5306469" cy="12047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09193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Tw Cen MT" panose="020B0602020104020603" pitchFamily="34" charset="77"/>
              </a:rPr>
              <a:t> Advocacy &amp; Lobbying</a:t>
            </a:r>
          </a:p>
          <a:p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Tw Cen MT" panose="020B0602020104020603" pitchFamily="34" charset="77"/>
              </a:rPr>
              <a:t>      Awareness raising</a:t>
            </a:r>
          </a:p>
          <a:p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Tw Cen MT" panose="020B0602020104020603" pitchFamily="34" charset="77"/>
              </a:rPr>
              <a:t>      Resource mobilization</a:t>
            </a:r>
          </a:p>
          <a:p>
            <a:endParaRPr lang="en-US" sz="3200" dirty="0">
              <a:solidFill>
                <a:schemeClr val="accent3">
                  <a:lumMod val="75000"/>
                </a:schemeClr>
              </a:solidFill>
              <a:latin typeface="Tw Cen MT" panose="020B0602020104020603" pitchFamily="34" charset="77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7085800-0E7C-022B-7423-AF671600DEC7}"/>
              </a:ext>
            </a:extLst>
          </p:cNvPr>
          <p:cNvSpPr txBox="1">
            <a:spLocks/>
          </p:cNvSpPr>
          <p:nvPr/>
        </p:nvSpPr>
        <p:spPr>
          <a:xfrm>
            <a:off x="6529507" y="3735537"/>
            <a:ext cx="4880973" cy="56658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09193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Tw Cen MT" panose="020B0602020104020603" pitchFamily="34" charset="77"/>
              </a:rPr>
              <a:t>CSO coalitions working on SRHR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2F3DCF8-CF60-4407-7389-99115BF4391A}"/>
              </a:ext>
            </a:extLst>
          </p:cNvPr>
          <p:cNvSpPr txBox="1">
            <a:spLocks/>
          </p:cNvSpPr>
          <p:nvPr/>
        </p:nvSpPr>
        <p:spPr>
          <a:xfrm>
            <a:off x="6529507" y="4342349"/>
            <a:ext cx="5378031" cy="50181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09193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Tw Cen MT" panose="020B0602020104020603" pitchFamily="34" charset="77"/>
              </a:rPr>
              <a:t>9 Ouagadougou Partnership Countries</a:t>
            </a:r>
          </a:p>
        </p:txBody>
      </p:sp>
    </p:spTree>
    <p:extLst>
      <p:ext uri="{BB962C8B-B14F-4D97-AF65-F5344CB8AC3E}">
        <p14:creationId xmlns:p14="http://schemas.microsoft.com/office/powerpoint/2010/main" val="286060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9289" y="185044"/>
            <a:ext cx="4915005" cy="102902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3200" b="1" dirty="0">
                <a:solidFill>
                  <a:schemeClr val="accent1"/>
                </a:solidFill>
                <a:latin typeface="Tw Cen MT" panose="020B0602020104020603" pitchFamily="34" charset="0"/>
              </a:rPr>
              <a:t>Developing the Mali Civil Society VNR 2022  </a:t>
            </a:r>
            <a:endParaRPr lang="en-US" sz="3200" u="sng" dirty="0">
              <a:solidFill>
                <a:srgbClr val="FF0000"/>
              </a:solidFill>
              <a:latin typeface="Tw Cen MT" panose="020B0602020104020603" pitchFamily="34" charset="77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1CD9FA-F527-84AF-602C-4EFFFFC7F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360" y="0"/>
            <a:ext cx="4862067" cy="6858000"/>
          </a:xfrm>
          <a:prstGeom prst="rect">
            <a:avLst/>
          </a:prstGeom>
        </p:spPr>
      </p:pic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AA1FF360-BE2E-8D71-58F2-080BED9E59B7}"/>
              </a:ext>
            </a:extLst>
          </p:cNvPr>
          <p:cNvSpPr txBox="1">
            <a:spLocks/>
          </p:cNvSpPr>
          <p:nvPr/>
        </p:nvSpPr>
        <p:spPr>
          <a:xfrm>
            <a:off x="6751856" y="1662815"/>
            <a:ext cx="5042438" cy="590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77"/>
              </a:rPr>
              <a:t>Who ? </a:t>
            </a:r>
            <a:r>
              <a:rPr lang="en-US" dirty="0">
                <a:solidFill>
                  <a:srgbClr val="002060"/>
                </a:solidFill>
                <a:cs typeface="Calibri"/>
              </a:rPr>
              <a:t>CNSC, FOSC, FONGI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7684FA-6C5A-CFCC-F201-AF79C7FCF7B2}"/>
              </a:ext>
            </a:extLst>
          </p:cNvPr>
          <p:cNvSpPr txBox="1">
            <a:spLocks/>
          </p:cNvSpPr>
          <p:nvPr/>
        </p:nvSpPr>
        <p:spPr>
          <a:xfrm>
            <a:off x="6773201" y="2439061"/>
            <a:ext cx="5042438" cy="5903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77"/>
              </a:rPr>
              <a:t>What ? </a:t>
            </a:r>
            <a:r>
              <a:rPr lang="en-US" sz="3000" dirty="0">
                <a:solidFill>
                  <a:srgbClr val="002060"/>
                </a:solidFill>
                <a:cs typeface="Calibri"/>
              </a:rPr>
              <a:t>CSO Evaluation of SDGs 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CEE4E4F-82BE-AE2E-20EC-EAF6FE9D42EC}"/>
              </a:ext>
            </a:extLst>
          </p:cNvPr>
          <p:cNvSpPr txBox="1">
            <a:spLocks/>
          </p:cNvSpPr>
          <p:nvPr/>
        </p:nvSpPr>
        <p:spPr>
          <a:xfrm>
            <a:off x="6815572" y="3161014"/>
            <a:ext cx="5042438" cy="7255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77"/>
              </a:rPr>
              <a:t>Where ? </a:t>
            </a:r>
            <a:r>
              <a:rPr lang="en-US" dirty="0">
                <a:solidFill>
                  <a:srgbClr val="002060"/>
                </a:solidFill>
                <a:cs typeface="Calibri"/>
              </a:rPr>
              <a:t>10 regions in Mali, West Africa </a:t>
            </a:r>
          </a:p>
          <a:p>
            <a:pPr marL="0" indent="0">
              <a:buNone/>
            </a:pP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BE5FD56D-73A1-36AA-830A-9F2BDC699579}"/>
              </a:ext>
            </a:extLst>
          </p:cNvPr>
          <p:cNvSpPr txBox="1">
            <a:spLocks/>
          </p:cNvSpPr>
          <p:nvPr/>
        </p:nvSpPr>
        <p:spPr>
          <a:xfrm>
            <a:off x="6815572" y="4022119"/>
            <a:ext cx="5042438" cy="725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77"/>
              </a:rPr>
              <a:t>When? </a:t>
            </a:r>
            <a:r>
              <a:rPr lang="en-US" sz="2600" dirty="0">
                <a:solidFill>
                  <a:srgbClr val="002060"/>
                </a:solidFill>
                <a:cs typeface="Calibri"/>
              </a:rPr>
              <a:t>April, Mai, June 2022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A0F60F5F-6F7E-2F32-03F0-B8223540B67B}"/>
              </a:ext>
            </a:extLst>
          </p:cNvPr>
          <p:cNvSpPr txBox="1">
            <a:spLocks/>
          </p:cNvSpPr>
          <p:nvPr/>
        </p:nvSpPr>
        <p:spPr>
          <a:xfrm>
            <a:off x="6815572" y="4621982"/>
            <a:ext cx="4862067" cy="11109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9193"/>
                </a:solidFill>
                <a:latin typeface="Tw Cen MT" panose="020B0602020104020603" pitchFamily="34" charset="77"/>
              </a:rPr>
              <a:t>How ? </a:t>
            </a:r>
            <a:r>
              <a:rPr lang="en-US" sz="2400" dirty="0">
                <a:solidFill>
                  <a:srgbClr val="002060"/>
                </a:solidFill>
                <a:cs typeface="Calibri"/>
              </a:rPr>
              <a:t>Evaluation team, CSO Steering Committee, Expert Panel, National Validation Workshop</a:t>
            </a: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7FDFA3B3-2FCE-D880-FE45-89FFC279195B}"/>
              </a:ext>
            </a:extLst>
          </p:cNvPr>
          <p:cNvSpPr txBox="1">
            <a:spLocks/>
          </p:cNvSpPr>
          <p:nvPr/>
        </p:nvSpPr>
        <p:spPr>
          <a:xfrm>
            <a:off x="6751856" y="5947401"/>
            <a:ext cx="4883412" cy="7255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>
                <a:solidFill>
                  <a:srgbClr val="009193"/>
                </a:solidFill>
                <a:latin typeface="Tw Cen MT" panose="020B0602020104020603" pitchFamily="34" charset="77"/>
              </a:rPr>
              <a:t>Why ? </a:t>
            </a:r>
            <a:r>
              <a:rPr lang="en-US" dirty="0">
                <a:solidFill>
                  <a:srgbClr val="002060"/>
                </a:solidFill>
                <a:cs typeface="Calibri"/>
              </a:rPr>
              <a:t>Need to hear citizens’ voices in the VNR process</a:t>
            </a:r>
          </a:p>
          <a:p>
            <a:endParaRPr lang="en-US" sz="9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60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4DCA8E5B-271B-67B8-645B-24E9F3331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659" y="0"/>
            <a:ext cx="12190476" cy="685714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F70B3B5-90C5-0A61-601D-31CA34F24029}"/>
              </a:ext>
            </a:extLst>
          </p:cNvPr>
          <p:cNvGrpSpPr/>
          <p:nvPr/>
        </p:nvGrpSpPr>
        <p:grpSpPr>
          <a:xfrm>
            <a:off x="2965837" y="1048320"/>
            <a:ext cx="4504336" cy="779228"/>
            <a:chOff x="7353808" y="2040362"/>
            <a:chExt cx="4794899" cy="176552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5CD471A-45D8-2BCE-F8EC-BE0A35972F46}"/>
                </a:ext>
              </a:extLst>
            </p:cNvPr>
            <p:cNvSpPr txBox="1"/>
            <p:nvPr/>
          </p:nvSpPr>
          <p:spPr>
            <a:xfrm>
              <a:off x="8948893" y="2040364"/>
              <a:ext cx="1339120" cy="17655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800" dirty="0"/>
                <a:t>NI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45284CF-2E86-B94B-B9A5-19318D5095C8}"/>
                </a:ext>
              </a:extLst>
            </p:cNvPr>
            <p:cNvSpPr txBox="1"/>
            <p:nvPr/>
          </p:nvSpPr>
          <p:spPr>
            <a:xfrm>
              <a:off x="7353808" y="2040364"/>
              <a:ext cx="1711505" cy="1765520"/>
            </a:xfrm>
            <a:prstGeom prst="rect">
              <a:avLst/>
            </a:prstGeom>
            <a:solidFill>
              <a:srgbClr val="00B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800" dirty="0"/>
                <a:t>AW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ED44220-E1D9-8EB1-5754-8DED34AE9164}"/>
                </a:ext>
              </a:extLst>
            </p:cNvPr>
            <p:cNvSpPr txBox="1"/>
            <p:nvPr/>
          </p:nvSpPr>
          <p:spPr>
            <a:xfrm>
              <a:off x="10288013" y="2040362"/>
              <a:ext cx="1860694" cy="176551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4800" dirty="0"/>
                <a:t>CE!</a:t>
              </a:r>
            </a:p>
          </p:txBody>
        </p:sp>
      </p:grpSp>
      <p:pic>
        <p:nvPicPr>
          <p:cNvPr id="7" name="Image 259">
            <a:extLst>
              <a:ext uri="{FF2B5EF4-FFF2-40B4-BE49-F238E27FC236}">
                <a16:creationId xmlns:a16="http://schemas.microsoft.com/office/drawing/2014/main" id="{B4479E30-3CC2-B2E9-613F-BEAF71A509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26"/>
          <a:stretch/>
        </p:blipFill>
        <p:spPr bwMode="auto">
          <a:xfrm>
            <a:off x="2169833" y="2133163"/>
            <a:ext cx="5837130" cy="36765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32802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5e6f84-5843-49cc-89a8-d7ee1a915182" xsi:nil="true"/>
    <lcf76f155ced4ddcb4097134ff3c332f xmlns="cd5ca57e-aeff-4ea7-957c-ee39e8386d2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15C683-A02D-414B-A42A-A794E8DF6CB9}"/>
</file>

<file path=customXml/itemProps3.xml><?xml version="1.0" encoding="utf-8"?>
<ds:datastoreItem xmlns:ds="http://schemas.openxmlformats.org/officeDocument/2006/customXml" ds:itemID="{880BB25D-2FF7-4279-A760-140AD81464F0}">
  <ds:schemaRefs>
    <ds:schemaRef ds:uri="http://schemas.openxmlformats.org/package/2006/metadata/core-properti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9d5e6f84-5843-49cc-89a8-d7ee1a915182"/>
    <ds:schemaRef ds:uri="d75abbe9-4b63-46ba-acaa-ae82d37ec5f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192</Words>
  <Application>Microsoft Office PowerPoint</Application>
  <PresentationFormat>Widescreen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Tw Cen MT</vt:lpstr>
      <vt:lpstr>Wingdings</vt:lpstr>
      <vt:lpstr>Office Theme</vt:lpstr>
      <vt:lpstr>PowerPoint Presentation</vt:lpstr>
      <vt:lpstr>PowerPoint Presentation</vt:lpstr>
      <vt:lpstr>Who is using the reports, where and how ?</vt:lpstr>
      <vt:lpstr>Developing the Mali Civil Society VNR 2022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Sarah LONGFORD</cp:lastModifiedBy>
  <cp:revision>22</cp:revision>
  <dcterms:created xsi:type="dcterms:W3CDTF">2022-05-05T16:01:45Z</dcterms:created>
  <dcterms:modified xsi:type="dcterms:W3CDTF">2022-10-27T22:33:35Z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