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0" r:id="rId5"/>
    <p:sldId id="265" r:id="rId6"/>
    <p:sldId id="271" r:id="rId7"/>
    <p:sldId id="26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5DB"/>
    <a:srgbClr val="B23EB5"/>
    <a:srgbClr val="009193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FA8FD-71AB-3353-5A49-50CC68CCB6AA}" v="3" dt="2022-10-03T19:53:3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>
      <p:cViewPr varScale="1">
        <p:scale>
          <a:sx n="62" d="100"/>
          <a:sy n="62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B2AE97-4674-0A64-EF7A-22155FA8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D6AFE5-375E-A150-AEC8-0A10EDCD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15B4D-02A1-FDF3-E58E-F7646D1C839E}"/>
              </a:ext>
            </a:extLst>
          </p:cNvPr>
          <p:cNvSpPr txBox="1">
            <a:spLocks/>
          </p:cNvSpPr>
          <p:nvPr/>
        </p:nvSpPr>
        <p:spPr>
          <a:xfrm>
            <a:off x="1200647" y="2242214"/>
            <a:ext cx="9740348" cy="159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9193"/>
                </a:solidFill>
              </a:rPr>
              <a:t>Case studies of evaluations in fragile settings : </a:t>
            </a:r>
            <a:br>
              <a:rPr lang="en-US" sz="3200" b="1" dirty="0">
                <a:solidFill>
                  <a:srgbClr val="009193"/>
                </a:solidFill>
              </a:rPr>
            </a:br>
            <a:r>
              <a:rPr lang="en-US" sz="3200" b="1" dirty="0">
                <a:solidFill>
                  <a:srgbClr val="009193"/>
                </a:solidFill>
              </a:rPr>
              <a:t>SRHR in West and Southeast Africa and </a:t>
            </a:r>
            <a:br>
              <a:rPr lang="en-US" sz="3200" b="1" dirty="0">
                <a:solidFill>
                  <a:srgbClr val="009193"/>
                </a:solidFill>
              </a:rPr>
            </a:br>
            <a:r>
              <a:rPr lang="en-US" sz="3200" b="1" dirty="0">
                <a:solidFill>
                  <a:srgbClr val="009193"/>
                </a:solidFill>
              </a:rPr>
              <a:t>The 2022 CSO National Voluntary Report for Mali 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50008887-BB9E-AD8C-92CC-EE6EDD55EA9C}"/>
              </a:ext>
            </a:extLst>
          </p:cNvPr>
          <p:cNvSpPr txBox="1">
            <a:spLocks/>
          </p:cNvSpPr>
          <p:nvPr/>
        </p:nvSpPr>
        <p:spPr>
          <a:xfrm>
            <a:off x="3422304" y="4615786"/>
            <a:ext cx="6894094" cy="624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err="1">
                <a:solidFill>
                  <a:schemeClr val="tx2"/>
                </a:solidFill>
              </a:rPr>
              <a:t>Sory</a:t>
            </a:r>
            <a:r>
              <a:rPr lang="de-DE" b="1" dirty="0">
                <a:solidFill>
                  <a:schemeClr val="tx2"/>
                </a:solidFill>
              </a:rPr>
              <a:t> Ibrahima </a:t>
            </a:r>
            <a:r>
              <a:rPr lang="de-DE" b="1" dirty="0" err="1">
                <a:solidFill>
                  <a:schemeClr val="tx2"/>
                </a:solidFill>
              </a:rPr>
              <a:t>Monekata</a:t>
            </a:r>
            <a:r>
              <a:rPr lang="de-DE" b="1" dirty="0">
                <a:solidFill>
                  <a:schemeClr val="tx2"/>
                </a:solidFill>
              </a:rPr>
              <a:t>, </a:t>
            </a:r>
            <a:r>
              <a:rPr lang="de-DE" b="1" dirty="0" err="1">
                <a:solidFill>
                  <a:schemeClr val="tx2"/>
                </a:solidFill>
              </a:rPr>
              <a:t>Ph.D</a:t>
            </a:r>
            <a:r>
              <a:rPr lang="de-DE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66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184AE-5A00-9E8D-6404-260426DC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1" y="2605402"/>
            <a:ext cx="2786879" cy="3914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460DF-BA45-E079-D647-BF93EAEF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557" y="2605402"/>
            <a:ext cx="2761471" cy="3914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83B95-DE17-B007-8201-A9FEE4278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266" y="2605402"/>
            <a:ext cx="2806304" cy="3914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112857-07C2-A4AB-9173-5E685355E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631" y="2605402"/>
            <a:ext cx="2977403" cy="3914434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F3E34C9D-4FD0-AE17-1F5D-95E0AC9100A2}"/>
              </a:ext>
            </a:extLst>
          </p:cNvPr>
          <p:cNvSpPr txBox="1">
            <a:spLocks/>
          </p:cNvSpPr>
          <p:nvPr/>
        </p:nvSpPr>
        <p:spPr>
          <a:xfrm>
            <a:off x="435966" y="1980562"/>
            <a:ext cx="2297927" cy="62484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6 studies, 6 countries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D115A83-9461-D959-67E4-65B2A6B01214}"/>
              </a:ext>
            </a:extLst>
          </p:cNvPr>
          <p:cNvSpPr txBox="1">
            <a:spLocks/>
          </p:cNvSpPr>
          <p:nvPr/>
        </p:nvSpPr>
        <p:spPr>
          <a:xfrm>
            <a:off x="3251328" y="1980562"/>
            <a:ext cx="2297927" cy="6248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2 studies, 8 countries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B95EDC1-014E-F329-9738-F353359C07C6}"/>
              </a:ext>
            </a:extLst>
          </p:cNvPr>
          <p:cNvSpPr txBox="1">
            <a:spLocks/>
          </p:cNvSpPr>
          <p:nvPr/>
        </p:nvSpPr>
        <p:spPr>
          <a:xfrm>
            <a:off x="6166135" y="1980562"/>
            <a:ext cx="2297927" cy="624840"/>
          </a:xfrm>
          <a:prstGeom prst="rect">
            <a:avLst/>
          </a:prstGeom>
          <a:solidFill>
            <a:srgbClr val="B23EB5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1 studies, 6 countries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B66534-368A-3066-6D45-0D94384723A6}"/>
              </a:ext>
            </a:extLst>
          </p:cNvPr>
          <p:cNvSpPr txBox="1">
            <a:spLocks/>
          </p:cNvSpPr>
          <p:nvPr/>
        </p:nvSpPr>
        <p:spPr>
          <a:xfrm>
            <a:off x="9172443" y="1980562"/>
            <a:ext cx="2297927" cy="6248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1 study, 6 countries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AE8491-A615-8174-0361-C7C5BCDA5063}"/>
              </a:ext>
            </a:extLst>
          </p:cNvPr>
          <p:cNvSpPr txBox="1"/>
          <p:nvPr/>
        </p:nvSpPr>
        <p:spPr>
          <a:xfrm>
            <a:off x="2160712" y="62877"/>
            <a:ext cx="9798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Calibri" panose="020F0502020204030204" pitchFamily="34" charset="0"/>
              </a:rPr>
              <a:t>Conducting and using SRHR evaluations in fragile settings: 10 studies in 2 regions and 8 countries</a:t>
            </a:r>
            <a:endParaRPr lang="fr-FR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7D289C8-E3C2-4D62-1556-71E501FB1929}"/>
              </a:ext>
            </a:extLst>
          </p:cNvPr>
          <p:cNvSpPr txBox="1">
            <a:spLocks/>
          </p:cNvSpPr>
          <p:nvPr/>
        </p:nvSpPr>
        <p:spPr>
          <a:xfrm>
            <a:off x="3140765" y="1140095"/>
            <a:ext cx="8992926" cy="858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Tw Cen MT" panose="020B0602020104020603" pitchFamily="34" charset="77"/>
              </a:rPr>
              <a:t>West Africa : </a:t>
            </a:r>
            <a:r>
              <a:rPr lang="en-US" sz="2000" i="1" dirty="0">
                <a:solidFill>
                  <a:schemeClr val="tx1"/>
                </a:solidFill>
                <a:latin typeface="Tw Cen MT" panose="020B0602020104020603" pitchFamily="34" charset="77"/>
              </a:rPr>
              <a:t>Mali, </a:t>
            </a:r>
            <a:r>
              <a:rPr lang="en-US" sz="2000" i="1" dirty="0" err="1">
                <a:solidFill>
                  <a:schemeClr val="tx1"/>
                </a:solidFill>
                <a:latin typeface="Tw Cen MT" panose="020B0602020104020603" pitchFamily="34" charset="77"/>
              </a:rPr>
              <a:t>Guinée</a:t>
            </a:r>
            <a:r>
              <a:rPr lang="en-US" sz="2000" i="1" dirty="0">
                <a:solidFill>
                  <a:schemeClr val="tx1"/>
                </a:solidFill>
                <a:latin typeface="Tw Cen MT" panose="020B0602020104020603" pitchFamily="34" charset="77"/>
              </a:rPr>
              <a:t>, Burkina Faso, Niger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Tw Cen MT" panose="020B0602020104020603" pitchFamily="34" charset="77"/>
              </a:rPr>
              <a:t>Southeast Africa : </a:t>
            </a:r>
            <a:r>
              <a:rPr lang="en-US" sz="2000" i="1" dirty="0">
                <a:solidFill>
                  <a:schemeClr val="tx1"/>
                </a:solidFill>
                <a:latin typeface="Tw Cen MT" panose="020B0602020104020603" pitchFamily="34" charset="77"/>
              </a:rPr>
              <a:t>Malawi, </a:t>
            </a:r>
            <a:r>
              <a:rPr lang="en-US" sz="2000" i="1" dirty="0" err="1">
                <a:solidFill>
                  <a:schemeClr val="tx1"/>
                </a:solidFill>
                <a:latin typeface="Tw Cen MT" panose="020B0602020104020603" pitchFamily="34" charset="77"/>
              </a:rPr>
              <a:t>Zimbawe</a:t>
            </a:r>
            <a:r>
              <a:rPr lang="en-US" sz="2000" i="1" dirty="0">
                <a:solidFill>
                  <a:schemeClr val="tx1"/>
                </a:solidFill>
                <a:latin typeface="Tw Cen MT" panose="020B0602020104020603" pitchFamily="34" charset="77"/>
              </a:rPr>
              <a:t>, Uganda, South Africa</a:t>
            </a:r>
          </a:p>
        </p:txBody>
      </p:sp>
    </p:spTree>
    <p:extLst>
      <p:ext uri="{BB962C8B-B14F-4D97-AF65-F5344CB8AC3E}">
        <p14:creationId xmlns:p14="http://schemas.microsoft.com/office/powerpoint/2010/main" val="180941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E956-26EB-46A4-88A2-1267F8E5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651" y="638040"/>
            <a:ext cx="3012621" cy="27610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Who</a:t>
            </a:r>
            <a:r>
              <a:rPr lang="en-GB" dirty="0">
                <a:latin typeface="Tw Cen MT" panose="020B0602020104020603" pitchFamily="34" charset="0"/>
              </a:rPr>
              <a:t> is using the reports, </a:t>
            </a:r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where</a:t>
            </a:r>
            <a:r>
              <a:rPr lang="en-GB" dirty="0">
                <a:latin typeface="Tw Cen MT" panose="020B0602020104020603" pitchFamily="34" charset="0"/>
              </a:rPr>
              <a:t> and </a:t>
            </a:r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</a:rPr>
              <a:t>how </a:t>
            </a:r>
            <a:r>
              <a:rPr lang="en-GB" dirty="0">
                <a:latin typeface="Tw Cen MT" panose="020B0602020104020603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334B9-92BF-0608-C6B2-CD3CF787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54" y="29869"/>
            <a:ext cx="4710223" cy="67982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75844F-7A54-DE77-2153-50FB1B892512}"/>
              </a:ext>
            </a:extLst>
          </p:cNvPr>
          <p:cNvSpPr txBox="1">
            <a:spLocks/>
          </p:cNvSpPr>
          <p:nvPr/>
        </p:nvSpPr>
        <p:spPr>
          <a:xfrm>
            <a:off x="6529507" y="5182152"/>
            <a:ext cx="5306469" cy="12047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w Cen MT" panose="020B0602020104020603" pitchFamily="34" charset="77"/>
              </a:rPr>
              <a:t> Advocacy &amp; Lobbying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w Cen MT" panose="020B0602020104020603" pitchFamily="34" charset="77"/>
              </a:rPr>
              <a:t>      Awareness raising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w Cen MT" panose="020B0602020104020603" pitchFamily="34" charset="77"/>
              </a:rPr>
              <a:t>      Resource mobilization</a:t>
            </a: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85800-0E7C-022B-7423-AF671600DEC7}"/>
              </a:ext>
            </a:extLst>
          </p:cNvPr>
          <p:cNvSpPr txBox="1">
            <a:spLocks/>
          </p:cNvSpPr>
          <p:nvPr/>
        </p:nvSpPr>
        <p:spPr>
          <a:xfrm>
            <a:off x="6529507" y="3735537"/>
            <a:ext cx="4880973" cy="5665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w Cen MT" panose="020B0602020104020603" pitchFamily="34" charset="77"/>
              </a:rPr>
              <a:t>CSO coalitions working on SRHR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2F3DCF8-CF60-4407-7389-99115BF4391A}"/>
              </a:ext>
            </a:extLst>
          </p:cNvPr>
          <p:cNvSpPr txBox="1">
            <a:spLocks/>
          </p:cNvSpPr>
          <p:nvPr/>
        </p:nvSpPr>
        <p:spPr>
          <a:xfrm>
            <a:off x="6529507" y="4342349"/>
            <a:ext cx="5378031" cy="5018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919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w Cen MT" panose="020B0602020104020603" pitchFamily="34" charset="77"/>
              </a:rPr>
              <a:t>9 Ouagadougou Partnership Countries</a:t>
            </a:r>
          </a:p>
        </p:txBody>
      </p:sp>
    </p:spTree>
    <p:extLst>
      <p:ext uri="{BB962C8B-B14F-4D97-AF65-F5344CB8AC3E}">
        <p14:creationId xmlns:p14="http://schemas.microsoft.com/office/powerpoint/2010/main" val="286060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289" y="185044"/>
            <a:ext cx="4915005" cy="10290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Tw Cen MT" panose="020B0602020104020603" pitchFamily="34" charset="0"/>
              </a:rPr>
              <a:t>Developing the Mali Civil Society VNR 2022  </a:t>
            </a:r>
            <a:endParaRPr lang="en-US" sz="3200" u="sng" dirty="0">
              <a:solidFill>
                <a:srgbClr val="FF0000"/>
              </a:solidFill>
              <a:latin typeface="Tw Cen MT" panose="020B06020201040206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CD9FA-F527-84AF-602C-4EFFFFC7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60" y="0"/>
            <a:ext cx="4862067" cy="6858000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A1FF360-BE2E-8D71-58F2-080BED9E59B7}"/>
              </a:ext>
            </a:extLst>
          </p:cNvPr>
          <p:cNvSpPr txBox="1">
            <a:spLocks/>
          </p:cNvSpPr>
          <p:nvPr/>
        </p:nvSpPr>
        <p:spPr>
          <a:xfrm>
            <a:off x="6751856" y="1662815"/>
            <a:ext cx="5042438" cy="590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193"/>
                </a:solidFill>
                <a:latin typeface="Tw Cen MT" panose="020B0602020104020603" pitchFamily="34" charset="77"/>
              </a:rPr>
              <a:t>Who ? </a:t>
            </a:r>
            <a:r>
              <a:rPr lang="en-US" dirty="0">
                <a:solidFill>
                  <a:srgbClr val="002060"/>
                </a:solidFill>
                <a:cs typeface="Calibri"/>
              </a:rPr>
              <a:t>CNSC, FOSC, FONGI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684FA-6C5A-CFCC-F201-AF79C7FCF7B2}"/>
              </a:ext>
            </a:extLst>
          </p:cNvPr>
          <p:cNvSpPr txBox="1">
            <a:spLocks/>
          </p:cNvSpPr>
          <p:nvPr/>
        </p:nvSpPr>
        <p:spPr>
          <a:xfrm>
            <a:off x="6773201" y="2439061"/>
            <a:ext cx="5042438" cy="590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193"/>
                </a:solidFill>
                <a:latin typeface="Tw Cen MT" panose="020B0602020104020603" pitchFamily="34" charset="77"/>
              </a:rPr>
              <a:t>What ? </a:t>
            </a:r>
            <a:r>
              <a:rPr lang="en-US" sz="3000" dirty="0">
                <a:solidFill>
                  <a:srgbClr val="002060"/>
                </a:solidFill>
                <a:cs typeface="Calibri"/>
              </a:rPr>
              <a:t>CSO Evaluation of SDGs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CEE4E4F-82BE-AE2E-20EC-EAF6FE9D42EC}"/>
              </a:ext>
            </a:extLst>
          </p:cNvPr>
          <p:cNvSpPr txBox="1">
            <a:spLocks/>
          </p:cNvSpPr>
          <p:nvPr/>
        </p:nvSpPr>
        <p:spPr>
          <a:xfrm>
            <a:off x="6815572" y="3161014"/>
            <a:ext cx="5042438" cy="725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193"/>
                </a:solidFill>
                <a:latin typeface="Tw Cen MT" panose="020B0602020104020603" pitchFamily="34" charset="77"/>
              </a:rPr>
              <a:t>Where ? </a:t>
            </a:r>
            <a:r>
              <a:rPr lang="en-US" dirty="0">
                <a:solidFill>
                  <a:srgbClr val="002060"/>
                </a:solidFill>
                <a:cs typeface="Calibri"/>
              </a:rPr>
              <a:t>10 regions in Mali, West Africa 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E5FD56D-73A1-36AA-830A-9F2BDC699579}"/>
              </a:ext>
            </a:extLst>
          </p:cNvPr>
          <p:cNvSpPr txBox="1">
            <a:spLocks/>
          </p:cNvSpPr>
          <p:nvPr/>
        </p:nvSpPr>
        <p:spPr>
          <a:xfrm>
            <a:off x="6815572" y="4022119"/>
            <a:ext cx="5042438" cy="72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193"/>
                </a:solidFill>
                <a:latin typeface="Tw Cen MT" panose="020B0602020104020603" pitchFamily="34" charset="77"/>
              </a:rPr>
              <a:t>When? </a:t>
            </a:r>
            <a:r>
              <a:rPr lang="en-US" sz="2600" dirty="0">
                <a:solidFill>
                  <a:srgbClr val="002060"/>
                </a:solidFill>
                <a:cs typeface="Calibri"/>
              </a:rPr>
              <a:t>April, Mai, June 2022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0F60F5F-6F7E-2F32-03F0-B8223540B67B}"/>
              </a:ext>
            </a:extLst>
          </p:cNvPr>
          <p:cNvSpPr txBox="1">
            <a:spLocks/>
          </p:cNvSpPr>
          <p:nvPr/>
        </p:nvSpPr>
        <p:spPr>
          <a:xfrm>
            <a:off x="6815572" y="4621982"/>
            <a:ext cx="4862067" cy="1110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9193"/>
                </a:solidFill>
                <a:latin typeface="Tw Cen MT" panose="020B0602020104020603" pitchFamily="34" charset="77"/>
              </a:rPr>
              <a:t>How ? </a:t>
            </a:r>
            <a:r>
              <a:rPr lang="en-US" sz="2400" dirty="0">
                <a:solidFill>
                  <a:srgbClr val="002060"/>
                </a:solidFill>
                <a:cs typeface="Calibri"/>
              </a:rPr>
              <a:t>Evaluation team, CSO Steering Committee, Expert Panel, National Validation Workshop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FDFA3B3-2FCE-D880-FE45-89FFC279195B}"/>
              </a:ext>
            </a:extLst>
          </p:cNvPr>
          <p:cNvSpPr txBox="1">
            <a:spLocks/>
          </p:cNvSpPr>
          <p:nvPr/>
        </p:nvSpPr>
        <p:spPr>
          <a:xfrm>
            <a:off x="6751856" y="5947401"/>
            <a:ext cx="4883412" cy="72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009193"/>
                </a:solidFill>
                <a:latin typeface="Tw Cen MT" panose="020B0602020104020603" pitchFamily="34" charset="77"/>
              </a:rPr>
              <a:t>Why ? </a:t>
            </a:r>
            <a:r>
              <a:rPr lang="en-US" dirty="0">
                <a:solidFill>
                  <a:srgbClr val="002060"/>
                </a:solidFill>
                <a:cs typeface="Calibri"/>
              </a:rPr>
              <a:t>Need to hear citizens’ voices in the VNR process</a:t>
            </a:r>
          </a:p>
          <a:p>
            <a:endParaRPr lang="en-US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6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DCA8E5B-271B-67B8-645B-24E9F333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59" y="0"/>
            <a:ext cx="12190476" cy="68571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F70B3B5-90C5-0A61-601D-31CA34F24029}"/>
              </a:ext>
            </a:extLst>
          </p:cNvPr>
          <p:cNvGrpSpPr/>
          <p:nvPr/>
        </p:nvGrpSpPr>
        <p:grpSpPr>
          <a:xfrm>
            <a:off x="2965837" y="1048320"/>
            <a:ext cx="4504336" cy="779228"/>
            <a:chOff x="7353808" y="2040362"/>
            <a:chExt cx="4794899" cy="176552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CD471A-45D8-2BCE-F8EC-BE0A35972F46}"/>
                </a:ext>
              </a:extLst>
            </p:cNvPr>
            <p:cNvSpPr txBox="1"/>
            <p:nvPr/>
          </p:nvSpPr>
          <p:spPr>
            <a:xfrm>
              <a:off x="8948893" y="2040364"/>
              <a:ext cx="1339120" cy="17655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NI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5284CF-2E86-B94B-B9A5-19318D5095C8}"/>
                </a:ext>
              </a:extLst>
            </p:cNvPr>
            <p:cNvSpPr txBox="1"/>
            <p:nvPr/>
          </p:nvSpPr>
          <p:spPr>
            <a:xfrm>
              <a:off x="7353808" y="2040364"/>
              <a:ext cx="1711505" cy="17655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AW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D44220-E1D9-8EB1-5754-8DED34AE9164}"/>
                </a:ext>
              </a:extLst>
            </p:cNvPr>
            <p:cNvSpPr txBox="1"/>
            <p:nvPr/>
          </p:nvSpPr>
          <p:spPr>
            <a:xfrm>
              <a:off x="10288013" y="2040362"/>
              <a:ext cx="1860694" cy="176551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CE!</a:t>
              </a:r>
            </a:p>
          </p:txBody>
        </p:sp>
      </p:grpSp>
      <p:pic>
        <p:nvPicPr>
          <p:cNvPr id="7" name="Image 259">
            <a:extLst>
              <a:ext uri="{FF2B5EF4-FFF2-40B4-BE49-F238E27FC236}">
                <a16:creationId xmlns:a16="http://schemas.microsoft.com/office/drawing/2014/main" id="{B4479E30-3CC2-B2E9-613F-BEAF71A50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6"/>
          <a:stretch/>
        </p:blipFill>
        <p:spPr bwMode="auto">
          <a:xfrm>
            <a:off x="2169833" y="2133163"/>
            <a:ext cx="5837130" cy="36765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15C683-A02D-414B-A42A-A794E8DF6CB9}"/>
</file>

<file path=customXml/itemProps3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d5e6f84-5843-49cc-89a8-d7ee1a915182"/>
    <ds:schemaRef ds:uri="d75abbe9-4b63-46ba-acaa-ae82d37ec5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192</Words>
  <Application>Microsoft Office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Wingdings</vt:lpstr>
      <vt:lpstr>Office Theme</vt:lpstr>
      <vt:lpstr>PowerPoint Presentation</vt:lpstr>
      <vt:lpstr>PowerPoint Presentation</vt:lpstr>
      <vt:lpstr>Who is using the reports, where and how ?</vt:lpstr>
      <vt:lpstr>Developing the Mali Civil Society VNR 2022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Sarah LONGFORD</cp:lastModifiedBy>
  <cp:revision>22</cp:revision>
  <dcterms:created xsi:type="dcterms:W3CDTF">2022-05-05T16:01:45Z</dcterms:created>
  <dcterms:modified xsi:type="dcterms:W3CDTF">2022-10-27T22:33:35Z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