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anose="020B0604020202020204" charset="0"/>
      <p:regular r:id="rId16"/>
      <p:bold r:id="rId17"/>
      <p:italic r:id="rId18"/>
      <p:boldItalic r:id="rId19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PT Sans Narrow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67201e5ebe_0_1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67201e5ebe_0_1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José de los Santos, tiene xx años y utiliza xx veces al día el transporte público, se traslada en promedio xx horas al día o a la semana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67201e5ebe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67201e5ebe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Oscar</a:t>
            </a:r>
            <a:endParaRPr sz="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7201e5ebe_0_1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7201e5ebe_0_1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Oscar</a:t>
            </a:r>
            <a:endParaRPr sz="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7201e5ebe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7201e5ebe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Oscar</a:t>
            </a:r>
            <a:endParaRPr sz="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7201e5ebe_0_1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7201e5ebe_0_1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/>
              <a:t>Oscar</a:t>
            </a:r>
            <a:endParaRPr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67201e5ebe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67201e5ebe_0_1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7201e5ebe_0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7201e5ebe_0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67201e5ebe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67201e5ebe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67201e5ebe_0_1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67201e5ebe_0_16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 1">
  <p:cSld name="Título y objetos 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871537" y="4781550"/>
            <a:ext cx="7151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4419601"/>
            <a:ext cx="7239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3"/>
          <p:cNvSpPr/>
          <p:nvPr/>
        </p:nvSpPr>
        <p:spPr>
          <a:xfrm>
            <a:off x="8469559" y="4745868"/>
            <a:ext cx="327273" cy="295200"/>
          </a:xfrm>
          <a:prstGeom prst="flowChartOffpageConnector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8369963" y="4722056"/>
            <a:ext cx="526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05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05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522928"/>
            <a:ext cx="78867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9985" y="-61308"/>
            <a:ext cx="2784017" cy="696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213" y="19330"/>
            <a:ext cx="904875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625" y="358750"/>
            <a:ext cx="8800724" cy="37361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66000" endPos="20000" dist="38100" dir="5400000" fadeDir="5400012" sy="-100000" algn="bl" rotWithShape="0"/>
          </a:effectLst>
        </p:spPr>
      </p:pic>
      <p:sp>
        <p:nvSpPr>
          <p:cNvPr id="71" name="Google Shape;71;p16"/>
          <p:cNvSpPr/>
          <p:nvPr/>
        </p:nvSpPr>
        <p:spPr>
          <a:xfrm>
            <a:off x="5206800" y="3062350"/>
            <a:ext cx="3875700" cy="10908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5410200" y="3072400"/>
            <a:ext cx="35229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Grupo ampliado</a:t>
            </a:r>
            <a:endParaRPr sz="20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Evaluación participativa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Programa Mi Pasaje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2019-2022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-61800" y="4580100"/>
            <a:ext cx="9282000" cy="601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6" descr="Evalua-M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6915" y="4642775"/>
            <a:ext cx="1232285" cy="5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0950" y="4642784"/>
            <a:ext cx="1326350" cy="522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 rotWithShape="1">
          <a:blip r:embed="rId6">
            <a:alphaModFix/>
          </a:blip>
          <a:srcRect l="176150" t="-3139" r="-176150" b="3139"/>
          <a:stretch/>
        </p:blipFill>
        <p:spPr>
          <a:xfrm>
            <a:off x="5985173" y="4549800"/>
            <a:ext cx="3008228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descr="FOCEVA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2600" y="4724400"/>
            <a:ext cx="1547115" cy="429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 descr="Imagen relacionad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543800" y="4648200"/>
            <a:ext cx="1524000" cy="54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2772" y="4549800"/>
            <a:ext cx="3008228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/>
        </p:nvSpPr>
        <p:spPr>
          <a:xfrm>
            <a:off x="6053275" y="360625"/>
            <a:ext cx="2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500" y="210075"/>
            <a:ext cx="8811300" cy="2914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70000" endPos="16000" dist="57150" dir="5400000" fadeDir="5400012" sy="-100000" algn="bl" rotWithShape="0"/>
          </a:effectLst>
        </p:spPr>
      </p:pic>
      <p:sp>
        <p:nvSpPr>
          <p:cNvPr id="86" name="Google Shape;86;p17"/>
          <p:cNvSpPr/>
          <p:nvPr/>
        </p:nvSpPr>
        <p:spPr>
          <a:xfrm>
            <a:off x="1752600" y="3547650"/>
            <a:ext cx="5705700" cy="728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87" name="Google Shape;87;p17"/>
          <p:cNvSpPr txBox="1"/>
          <p:nvPr/>
        </p:nvSpPr>
        <p:spPr>
          <a:xfrm>
            <a:off x="2017009" y="3435300"/>
            <a:ext cx="5305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Grupo ampliado Evaluación Participativa </a:t>
            </a:r>
            <a:endParaRPr sz="19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Estrategia Ale, de atención a la Violencia contra las Mujeres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2020-2022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88" name="Google Shape;88;p17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89" name="Google Shape;89;p17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0" name="Google Shape;90;p17" descr="Evalua-Mr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6053275" y="360625"/>
            <a:ext cx="2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752600" y="42450"/>
            <a:ext cx="5705700" cy="728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99" name="Google Shape;99;p18"/>
          <p:cNvSpPr txBox="1"/>
          <p:nvPr/>
        </p:nvSpPr>
        <p:spPr>
          <a:xfrm>
            <a:off x="2017009" y="-69900"/>
            <a:ext cx="5305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Grupo ampliado de Evaluación Participativa </a:t>
            </a:r>
            <a:endParaRPr sz="19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Programa Atención a Tercera Edad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2020-2022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00" name="Google Shape;100;p18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101" name="Google Shape;101;p18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2" name="Google Shape;102;p18" descr="Evalua-M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0600" y="1524000"/>
            <a:ext cx="434340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7">
            <a:alphaModFix/>
          </a:blip>
          <a:srcRect l="11864" r="13564" b="6594"/>
          <a:stretch/>
        </p:blipFill>
        <p:spPr>
          <a:xfrm>
            <a:off x="0" y="990600"/>
            <a:ext cx="5029200" cy="350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6053275" y="360625"/>
            <a:ext cx="2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/>
          <p:nvPr/>
        </p:nvSpPr>
        <p:spPr>
          <a:xfrm>
            <a:off x="1752600" y="3547650"/>
            <a:ext cx="5705700" cy="728100"/>
          </a:xfrm>
          <a:prstGeom prst="rec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13" name="Google Shape;113;p19"/>
          <p:cNvSpPr txBox="1"/>
          <p:nvPr/>
        </p:nvSpPr>
        <p:spPr>
          <a:xfrm>
            <a:off x="2017009" y="3435300"/>
            <a:ext cx="53052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Grupo ampliado de Evaluación Participativa </a:t>
            </a:r>
            <a:endParaRPr sz="1900" b="1" u="sng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Estrategia modernización de Transporte público 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2020-2022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114" name="Google Shape;114;p19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115" name="Google Shape;115;p19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" name="Google Shape;116;p19" descr="Evalua-M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9" name="Google Shape;119;p19"/>
          <p:cNvPicPr preferRelativeResize="0"/>
          <p:nvPr/>
        </p:nvPicPr>
        <p:blipFill rotWithShape="1">
          <a:blip r:embed="rId6">
            <a:alphaModFix/>
          </a:blip>
          <a:srcRect t="38946"/>
          <a:stretch/>
        </p:blipFill>
        <p:spPr>
          <a:xfrm>
            <a:off x="990600" y="76200"/>
            <a:ext cx="7315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5AF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6053275" y="360625"/>
            <a:ext cx="241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20"/>
          <p:cNvGrpSpPr/>
          <p:nvPr/>
        </p:nvGrpSpPr>
        <p:grpSpPr>
          <a:xfrm>
            <a:off x="76200" y="2286000"/>
            <a:ext cx="3352800" cy="1492050"/>
            <a:chOff x="76200" y="946200"/>
            <a:chExt cx="3352800" cy="1492050"/>
          </a:xfrm>
        </p:grpSpPr>
        <p:sp>
          <p:nvSpPr>
            <p:cNvPr id="126" name="Google Shape;126;p20"/>
            <p:cNvSpPr/>
            <p:nvPr/>
          </p:nvSpPr>
          <p:spPr>
            <a:xfrm>
              <a:off x="76200" y="1058550"/>
              <a:ext cx="3352800" cy="1379700"/>
            </a:xfrm>
            <a:prstGeom prst="rect">
              <a:avLst/>
            </a:prstGeom>
            <a:solidFill>
              <a:srgbClr val="43434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/>
            </a:p>
          </p:txBody>
        </p:sp>
        <p:sp>
          <p:nvSpPr>
            <p:cNvPr id="127" name="Google Shape;127;p20"/>
            <p:cNvSpPr txBox="1"/>
            <p:nvPr/>
          </p:nvSpPr>
          <p:spPr>
            <a:xfrm>
              <a:off x="231573" y="946200"/>
              <a:ext cx="3117300" cy="141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900" b="1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Grupo ampliado </a:t>
              </a:r>
              <a:endParaRPr sz="19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900" b="1" u="sng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Evaluación Participativa </a:t>
              </a:r>
              <a:endParaRPr sz="1900" b="1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Programa de apoyo a Grupos Vulnerables 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2020-2022</a:t>
              </a:r>
              <a:endPara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128" name="Google Shape;128;p20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129" name="Google Shape;129;p20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0" name="Google Shape;130;p20" descr="Evalua-M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8997" y="152400"/>
            <a:ext cx="5638803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140" name="Google Shape;140;p21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1" name="Google Shape;141;p21" descr="Evalua-Mr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4" name="Google Shape;14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6400" y="1"/>
            <a:ext cx="6820502" cy="409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85152" y="-2"/>
            <a:ext cx="1258691" cy="70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147251" y="4116950"/>
            <a:ext cx="89448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70"/>
              <a:buFont typeface="Calibri"/>
              <a:buNone/>
            </a:pPr>
            <a:r>
              <a:rPr lang="es" sz="1120">
                <a:latin typeface="Montserrat"/>
                <a:ea typeface="Montserrat"/>
                <a:cs typeface="Montserrat"/>
                <a:sym typeface="Montserrat"/>
              </a:rPr>
              <a:t>Los </a:t>
            </a:r>
            <a:r>
              <a:rPr lang="es" sz="1120" b="1">
                <a:latin typeface="Montserrat"/>
                <a:ea typeface="Montserrat"/>
                <a:cs typeface="Montserrat"/>
                <a:sym typeface="Montserrat"/>
              </a:rPr>
              <a:t>problemas públicos </a:t>
            </a:r>
            <a:r>
              <a:rPr lang="es" sz="1120">
                <a:latin typeface="Montserrat"/>
                <a:ea typeface="Montserrat"/>
                <a:cs typeface="Montserrat"/>
                <a:sym typeface="Montserrat"/>
              </a:rPr>
              <a:t>y los</a:t>
            </a:r>
            <a:r>
              <a:rPr lang="es" sz="1120" b="1">
                <a:latin typeface="Montserrat"/>
                <a:ea typeface="Montserrat"/>
                <a:cs typeface="Montserrat"/>
                <a:sym typeface="Montserrat"/>
              </a:rPr>
              <a:t> programas de intervención </a:t>
            </a:r>
            <a:r>
              <a:rPr lang="es" sz="1120">
                <a:latin typeface="Montserrat"/>
                <a:ea typeface="Montserrat"/>
                <a:cs typeface="Montserrat"/>
                <a:sym typeface="Montserrat"/>
              </a:rPr>
              <a:t>funcionan como </a:t>
            </a:r>
            <a:r>
              <a:rPr lang="es" sz="1120" b="1">
                <a:latin typeface="Montserrat"/>
                <a:ea typeface="Montserrat"/>
                <a:cs typeface="Montserrat"/>
                <a:sym typeface="Montserrat"/>
              </a:rPr>
              <a:t>sistema,</a:t>
            </a:r>
            <a:r>
              <a:rPr lang="es" sz="1120">
                <a:latin typeface="Montserrat"/>
                <a:ea typeface="Montserrat"/>
                <a:cs typeface="Montserrat"/>
                <a:sym typeface="Montserrat"/>
              </a:rPr>
              <a:t> para su mejora se requiere la perspectiva de todos los</a:t>
            </a:r>
            <a:r>
              <a:rPr lang="es" sz="1120" b="1">
                <a:latin typeface="Montserrat"/>
                <a:ea typeface="Montserrat"/>
                <a:cs typeface="Montserrat"/>
                <a:sym typeface="Montserrat"/>
              </a:rPr>
              <a:t> actores participantes </a:t>
            </a:r>
            <a:endParaRPr sz="112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2"/>
          <p:cNvCxnSpPr>
            <a:endCxn id="155" idx="0"/>
          </p:cNvCxnSpPr>
          <p:nvPr/>
        </p:nvCxnSpPr>
        <p:spPr>
          <a:xfrm>
            <a:off x="2290075" y="1479674"/>
            <a:ext cx="2280900" cy="87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56" name="Google Shape;156;p22"/>
          <p:cNvCxnSpPr/>
          <p:nvPr/>
        </p:nvCxnSpPr>
        <p:spPr>
          <a:xfrm rot="10800000">
            <a:off x="4953061" y="2095566"/>
            <a:ext cx="2510700" cy="582000"/>
          </a:xfrm>
          <a:prstGeom prst="straightConnector1">
            <a:avLst/>
          </a:prstGeom>
          <a:noFill/>
          <a:ln w="25400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57" name="Google Shape;157;p22"/>
          <p:cNvCxnSpPr>
            <a:stCxn id="158" idx="7"/>
          </p:cNvCxnSpPr>
          <p:nvPr/>
        </p:nvCxnSpPr>
        <p:spPr>
          <a:xfrm rot="10800000" flipH="1">
            <a:off x="2273132" y="2074351"/>
            <a:ext cx="1854300" cy="618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59" name="Google Shape;159;p22"/>
          <p:cNvCxnSpPr/>
          <p:nvPr/>
        </p:nvCxnSpPr>
        <p:spPr>
          <a:xfrm rot="10800000" flipH="1">
            <a:off x="4881025" y="1429100"/>
            <a:ext cx="2361600" cy="60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60" name="Google Shape;160;p22"/>
          <p:cNvCxnSpPr>
            <a:stCxn id="161" idx="1"/>
            <a:endCxn id="162" idx="5"/>
          </p:cNvCxnSpPr>
          <p:nvPr/>
        </p:nvCxnSpPr>
        <p:spPr>
          <a:xfrm rot="10800000">
            <a:off x="5210461" y="2531229"/>
            <a:ext cx="775800" cy="11574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cxnSp>
        <p:nvCxnSpPr>
          <p:cNvPr id="163" name="Google Shape;163;p22"/>
          <p:cNvCxnSpPr>
            <a:stCxn id="164" idx="0"/>
            <a:endCxn id="155" idx="2"/>
          </p:cNvCxnSpPr>
          <p:nvPr/>
        </p:nvCxnSpPr>
        <p:spPr>
          <a:xfrm rot="10800000">
            <a:off x="4570844" y="2134761"/>
            <a:ext cx="237600" cy="13896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5" name="Google Shape;165;p22"/>
          <p:cNvSpPr/>
          <p:nvPr/>
        </p:nvSpPr>
        <p:spPr>
          <a:xfrm>
            <a:off x="3862275" y="1206500"/>
            <a:ext cx="1348200" cy="1317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67290" y="284592"/>
            <a:ext cx="6693000" cy="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s" sz="2100" b="1">
                <a:latin typeface="Nunito"/>
                <a:ea typeface="Nunito"/>
                <a:cs typeface="Nunito"/>
                <a:sym typeface="Nunito"/>
              </a:rPr>
              <a:t>Proceso de evaluación en Jalisco</a:t>
            </a:r>
            <a:endParaRPr sz="21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7" name="Google Shape;167;p22" descr="children_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4105" y="1763478"/>
            <a:ext cx="492422" cy="49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descr="children_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77812" y="2417399"/>
            <a:ext cx="492422" cy="49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 descr="children_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5149" y="1763475"/>
            <a:ext cx="492422" cy="4924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2"/>
          <p:cNvGrpSpPr/>
          <p:nvPr/>
        </p:nvGrpSpPr>
        <p:grpSpPr>
          <a:xfrm>
            <a:off x="7166368" y="982179"/>
            <a:ext cx="1804128" cy="1503303"/>
            <a:chOff x="1333536" y="1590219"/>
            <a:chExt cx="1473600" cy="1326600"/>
          </a:xfrm>
        </p:grpSpPr>
        <p:sp>
          <p:nvSpPr>
            <p:cNvPr id="171" name="Google Shape;171;p22"/>
            <p:cNvSpPr/>
            <p:nvPr/>
          </p:nvSpPr>
          <p:spPr>
            <a:xfrm>
              <a:off x="1510070" y="1730921"/>
              <a:ext cx="1126200" cy="1021500"/>
            </a:xfrm>
            <a:prstGeom prst="donut">
              <a:avLst>
                <a:gd name="adj" fmla="val 11558"/>
              </a:avLst>
            </a:prstGeom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1333536" y="1590219"/>
              <a:ext cx="1473600" cy="1326600"/>
            </a:xfrm>
            <a:prstGeom prst="ellipse">
              <a:avLst/>
            </a:prstGeom>
            <a:noFill/>
            <a:ln w="12700" cap="flat" cmpd="sng">
              <a:solidFill>
                <a:srgbClr val="C00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3" name="Google Shape;173;p22"/>
            <p:cNvSpPr txBox="1"/>
            <p:nvPr/>
          </p:nvSpPr>
          <p:spPr>
            <a:xfrm>
              <a:off x="1713495" y="1956369"/>
              <a:ext cx="7482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C00000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SPPC</a:t>
              </a:r>
              <a:endParaRPr sz="1500"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C00000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Evalúa Jalisco</a:t>
              </a:r>
              <a:endParaRPr sz="15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74" name="Google Shape;174;p22"/>
          <p:cNvGrpSpPr/>
          <p:nvPr/>
        </p:nvGrpSpPr>
        <p:grpSpPr>
          <a:xfrm>
            <a:off x="2120778" y="3441205"/>
            <a:ext cx="1746805" cy="1582634"/>
            <a:chOff x="1333536" y="1590219"/>
            <a:chExt cx="1473600" cy="1326600"/>
          </a:xfrm>
        </p:grpSpPr>
        <p:sp>
          <p:nvSpPr>
            <p:cNvPr id="175" name="Google Shape;175;p22"/>
            <p:cNvSpPr/>
            <p:nvPr/>
          </p:nvSpPr>
          <p:spPr>
            <a:xfrm>
              <a:off x="1510070" y="1730921"/>
              <a:ext cx="1126200" cy="1021500"/>
            </a:xfrm>
            <a:prstGeom prst="donut">
              <a:avLst>
                <a:gd name="adj" fmla="val 11558"/>
              </a:avLst>
            </a:prstGeom>
            <a:solidFill>
              <a:srgbClr val="CF3A4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333536" y="1590219"/>
              <a:ext cx="1473600" cy="1326600"/>
            </a:xfrm>
            <a:prstGeom prst="ellipse">
              <a:avLst/>
            </a:prstGeom>
            <a:noFill/>
            <a:ln w="12700" cap="flat" cmpd="sng">
              <a:solidFill>
                <a:srgbClr val="C00000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7" name="Google Shape;177;p22"/>
            <p:cNvSpPr txBox="1"/>
            <p:nvPr/>
          </p:nvSpPr>
          <p:spPr>
            <a:xfrm>
              <a:off x="1540722" y="2010754"/>
              <a:ext cx="10593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C00000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Directivos y operadores de programa</a:t>
              </a:r>
              <a:endParaRPr sz="15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sp>
        <p:nvSpPr>
          <p:cNvPr id="178" name="Google Shape;178;p22"/>
          <p:cNvSpPr/>
          <p:nvPr/>
        </p:nvSpPr>
        <p:spPr>
          <a:xfrm>
            <a:off x="4104525" y="3706300"/>
            <a:ext cx="1419600" cy="1218600"/>
          </a:xfrm>
          <a:prstGeom prst="donut">
            <a:avLst>
              <a:gd name="adj" fmla="val 11558"/>
            </a:avLst>
          </a:prstGeom>
          <a:solidFill>
            <a:srgbClr val="CF3A42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2"/>
          <p:cNvSpPr/>
          <p:nvPr/>
        </p:nvSpPr>
        <p:spPr>
          <a:xfrm>
            <a:off x="3934994" y="3524361"/>
            <a:ext cx="1746900" cy="1582500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4098639" y="3910311"/>
            <a:ext cx="14196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Área de Evaluación Dependencia ejecutora</a:t>
            </a:r>
            <a:endParaRPr sz="1500">
              <a:solidFill>
                <a:srgbClr val="C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5749325" y="3468475"/>
            <a:ext cx="1617900" cy="1503300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grpSp>
        <p:nvGrpSpPr>
          <p:cNvPr id="180" name="Google Shape;180;p22"/>
          <p:cNvGrpSpPr/>
          <p:nvPr/>
        </p:nvGrpSpPr>
        <p:grpSpPr>
          <a:xfrm>
            <a:off x="526019" y="917089"/>
            <a:ext cx="1764194" cy="1582634"/>
            <a:chOff x="1349110" y="2124038"/>
            <a:chExt cx="1473600" cy="1326600"/>
          </a:xfrm>
        </p:grpSpPr>
        <p:sp>
          <p:nvSpPr>
            <p:cNvPr id="181" name="Google Shape;181;p22"/>
            <p:cNvSpPr/>
            <p:nvPr/>
          </p:nvSpPr>
          <p:spPr>
            <a:xfrm>
              <a:off x="1522846" y="2288088"/>
              <a:ext cx="1126200" cy="1021500"/>
            </a:xfrm>
            <a:prstGeom prst="donut">
              <a:avLst>
                <a:gd name="adj" fmla="val 11558"/>
              </a:avLst>
            </a:prstGeom>
            <a:solidFill>
              <a:srgbClr val="366092"/>
            </a:solidFill>
            <a:ln w="9525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1349110" y="2124038"/>
              <a:ext cx="1473600" cy="1326600"/>
            </a:xfrm>
            <a:prstGeom prst="ellipse">
              <a:avLst/>
            </a:prstGeom>
            <a:noFill/>
            <a:ln w="12700" cap="flat" cmpd="sng">
              <a:solidFill>
                <a:srgbClr val="366092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3" name="Google Shape;183;p22"/>
            <p:cNvSpPr txBox="1"/>
            <p:nvPr/>
          </p:nvSpPr>
          <p:spPr>
            <a:xfrm>
              <a:off x="1612521" y="2586159"/>
              <a:ext cx="1003500" cy="3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595959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Usuarios</a:t>
              </a:r>
              <a:endParaRPr sz="1500">
                <a:solidFill>
                  <a:srgbClr val="595959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marL="0" marR="0" lvl="0" indent="0" algn="ctr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595959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Beneficiarios</a:t>
              </a:r>
              <a:endParaRPr sz="1500">
                <a:solidFill>
                  <a:srgbClr val="595959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84" name="Google Shape;184;p22"/>
          <p:cNvGrpSpPr/>
          <p:nvPr/>
        </p:nvGrpSpPr>
        <p:grpSpPr>
          <a:xfrm>
            <a:off x="767298" y="2474762"/>
            <a:ext cx="1764194" cy="1485792"/>
            <a:chOff x="1333536" y="1590219"/>
            <a:chExt cx="1473600" cy="1326600"/>
          </a:xfrm>
        </p:grpSpPr>
        <p:sp>
          <p:nvSpPr>
            <p:cNvPr id="185" name="Google Shape;185;p22"/>
            <p:cNvSpPr/>
            <p:nvPr/>
          </p:nvSpPr>
          <p:spPr>
            <a:xfrm>
              <a:off x="1510070" y="1730921"/>
              <a:ext cx="1126200" cy="1021500"/>
            </a:xfrm>
            <a:prstGeom prst="donut">
              <a:avLst>
                <a:gd name="adj" fmla="val 11558"/>
              </a:avLst>
            </a:prstGeom>
            <a:solidFill>
              <a:srgbClr val="366092"/>
            </a:solidFill>
            <a:ln w="9525" cap="flat" cmpd="sng">
              <a:solidFill>
                <a:srgbClr val="36609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1333536" y="1590219"/>
              <a:ext cx="1473600" cy="1326600"/>
            </a:xfrm>
            <a:prstGeom prst="ellipse">
              <a:avLst/>
            </a:prstGeom>
            <a:noFill/>
            <a:ln w="12700" cap="flat" cmpd="sng">
              <a:solidFill>
                <a:srgbClr val="366092"/>
              </a:solidFill>
              <a:prstDash val="lgDash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6" name="Google Shape;186;p22"/>
            <p:cNvSpPr txBox="1"/>
            <p:nvPr/>
          </p:nvSpPr>
          <p:spPr>
            <a:xfrm>
              <a:off x="1543526" y="2042633"/>
              <a:ext cx="1059300" cy="42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595959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OSC</a:t>
              </a:r>
              <a:endParaRPr sz="1500"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marL="0" marR="0" lvl="0" indent="0" algn="ctr" rtl="0">
                <a:lnSpc>
                  <a:spcPct val="8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500">
                  <a:solidFill>
                    <a:srgbClr val="595959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Academia</a:t>
              </a:r>
              <a:endParaRPr sz="1500">
                <a:solidFill>
                  <a:srgbClr val="595959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cxnSp>
        <p:nvCxnSpPr>
          <p:cNvPr id="187" name="Google Shape;187;p22"/>
          <p:cNvCxnSpPr>
            <a:stCxn id="176" idx="0"/>
            <a:endCxn id="162" idx="3"/>
          </p:cNvCxnSpPr>
          <p:nvPr/>
        </p:nvCxnSpPr>
        <p:spPr>
          <a:xfrm rot="10800000" flipH="1">
            <a:off x="2994180" y="2531005"/>
            <a:ext cx="942300" cy="91020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</p:cxnSp>
      <p:sp>
        <p:nvSpPr>
          <p:cNvPr id="162" name="Google Shape;162;p22"/>
          <p:cNvSpPr/>
          <p:nvPr/>
        </p:nvSpPr>
        <p:spPr>
          <a:xfrm>
            <a:off x="3672479" y="970622"/>
            <a:ext cx="1801800" cy="1828200"/>
          </a:xfrm>
          <a:prstGeom prst="donut">
            <a:avLst>
              <a:gd name="adj" fmla="val 16788"/>
            </a:avLst>
          </a:prstGeom>
          <a:solidFill>
            <a:srgbClr val="FFC000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7069274" y="2540462"/>
            <a:ext cx="1617900" cy="1485900"/>
          </a:xfrm>
          <a:prstGeom prst="ellipse">
            <a:avLst/>
          </a:prstGeom>
          <a:noFill/>
          <a:ln w="12700" cap="flat" cmpd="sng">
            <a:solidFill>
              <a:srgbClr val="A64D79"/>
            </a:solidFill>
            <a:prstDash val="lgDash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5884441" y="3599518"/>
            <a:ext cx="1348200" cy="1218600"/>
          </a:xfrm>
          <a:prstGeom prst="donut">
            <a:avLst>
              <a:gd name="adj" fmla="val 11558"/>
            </a:avLst>
          </a:prstGeom>
          <a:solidFill>
            <a:srgbClr val="E36C09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5964526" y="3979750"/>
            <a:ext cx="120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Instituciones socias*</a:t>
            </a:r>
            <a:endParaRPr sz="1500">
              <a:solidFill>
                <a:srgbClr val="C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7209541" y="2664656"/>
            <a:ext cx="1348200" cy="1218600"/>
          </a:xfrm>
          <a:prstGeom prst="donut">
            <a:avLst>
              <a:gd name="adj" fmla="val 11558"/>
            </a:avLst>
          </a:prstGeom>
          <a:solidFill>
            <a:srgbClr val="A64D79"/>
          </a:soli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7289626" y="3044888"/>
            <a:ext cx="120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A64D79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Evaluadores-</a:t>
            </a:r>
            <a:endParaRPr sz="1500">
              <a:solidFill>
                <a:srgbClr val="A64D79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A64D79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Facilitadores</a:t>
            </a:r>
            <a:endParaRPr sz="1500">
              <a:solidFill>
                <a:srgbClr val="A64D79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3849475" y="1488374"/>
            <a:ext cx="144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Actores </a:t>
            </a:r>
            <a:endParaRPr sz="18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participantes</a:t>
            </a:r>
            <a:endParaRPr sz="1800" b="1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93" name="Google Shape;193;p22"/>
          <p:cNvSpPr txBox="1"/>
          <p:nvPr/>
        </p:nvSpPr>
        <p:spPr>
          <a:xfrm>
            <a:off x="-151" y="4281600"/>
            <a:ext cx="2053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C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*Coordinaciones de gabinete de gobierno, Secretaría de Hacienda, Contraloría Social</a:t>
            </a:r>
            <a:endParaRPr sz="1500">
              <a:solidFill>
                <a:srgbClr val="C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94" name="Google Shape;194;p22" descr="Evalua-M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11712" y="0"/>
            <a:ext cx="1232285" cy="5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7623" y="4576800"/>
            <a:ext cx="3008228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233836" y="333769"/>
            <a:ext cx="63921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body" idx="1"/>
          </p:nvPr>
        </p:nvSpPr>
        <p:spPr>
          <a:xfrm>
            <a:off x="233836" y="864356"/>
            <a:ext cx="6392100" cy="25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2" name="Google Shape;20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3"/>
          <p:cNvSpPr txBox="1"/>
          <p:nvPr/>
        </p:nvSpPr>
        <p:spPr>
          <a:xfrm>
            <a:off x="460343" y="0"/>
            <a:ext cx="818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Ventajas 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3"/>
          <p:cNvSpPr txBox="1"/>
          <p:nvPr/>
        </p:nvSpPr>
        <p:spPr>
          <a:xfrm>
            <a:off x="252234" y="855000"/>
            <a:ext cx="8639400" cy="31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0" bIns="0" anchor="t" anchorCtr="0">
            <a:noAutofit/>
          </a:bodyPr>
          <a:lstStyle/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Mayor uso.</a:t>
            </a:r>
            <a:r>
              <a:rPr lang="es" sz="20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Los directivos (ejecutivos y políticos) se han involucrado  completamente y han tomado la EP como una oportunidad de mejora.</a:t>
            </a:r>
            <a:endParaRPr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Procesos de aprendizaje.</a:t>
            </a:r>
            <a:r>
              <a:rPr lang="es" sz="20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Con alto rigor metodológico y sistematización se generan procesos pedagógicos y basados en principios de educación popular para generar aprendizajes teóricos-conceptuales sobre Evaluación, sobre la teoría de cambio de las intervenciones evaluadas y sobre los roles, aportes y profundidad de potencialidades y retos para la mejora.</a:t>
            </a:r>
            <a:endParaRPr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Inclusión y democratización.</a:t>
            </a:r>
            <a:r>
              <a:rPr lang="es" sz="20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s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Inclusión de los distintos enfoques para la major y horizontalidad en toma de decisiones metodológicas y eventualmente en la priorización de cambios de mejora.</a:t>
            </a:r>
            <a:endParaRPr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1440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Construyen relaciones y gestión colaborativa.</a:t>
            </a:r>
            <a:endParaRPr sz="20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05" name="Google Shape;205;p23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206" name="Google Shape;206;p23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7" name="Google Shape;207;p23" descr="Evalua-Mr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3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/>
        </p:nvSpPr>
        <p:spPr>
          <a:xfrm>
            <a:off x="460343" y="0"/>
            <a:ext cx="8182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Retos</a:t>
            </a:r>
            <a:endParaRPr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4"/>
          <p:cNvSpPr txBox="1"/>
          <p:nvPr/>
        </p:nvSpPr>
        <p:spPr>
          <a:xfrm>
            <a:off x="252234" y="1053300"/>
            <a:ext cx="8639400" cy="41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0" bIns="0" anchor="t" anchorCtr="0">
            <a:noAutofit/>
          </a:bodyPr>
          <a:lstStyle/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Requiere mayor tiempo, energía y costos (al menos las primeras veces).</a:t>
            </a:r>
            <a:r>
              <a:rPr lang="es" sz="20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Importante dar seguimiento, acompañar y comunicar los cambios.</a:t>
            </a:r>
            <a:endParaRPr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marR="14400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s" sz="2000" b="1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Enroque de facilitador de cambios, </a:t>
            </a:r>
            <a:r>
              <a:rPr lang="es" sz="2000">
                <a:solidFill>
                  <a:srgbClr val="333333"/>
                </a:solidFill>
                <a:latin typeface="DM Sans"/>
                <a:ea typeface="DM Sans"/>
                <a:cs typeface="DM Sans"/>
                <a:sym typeface="DM Sans"/>
              </a:rPr>
              <a:t>tanto de gestores de la evaluación como de evaluadores.</a:t>
            </a:r>
            <a:endParaRPr sz="2000">
              <a:solidFill>
                <a:srgbClr val="33333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16" name="Google Shape;216;p24"/>
          <p:cNvGrpSpPr/>
          <p:nvPr/>
        </p:nvGrpSpPr>
        <p:grpSpPr>
          <a:xfrm>
            <a:off x="-52450" y="4508625"/>
            <a:ext cx="9282000" cy="708000"/>
            <a:chOff x="-52450" y="4508625"/>
            <a:chExt cx="9282000" cy="708000"/>
          </a:xfrm>
        </p:grpSpPr>
        <p:sp>
          <p:nvSpPr>
            <p:cNvPr id="217" name="Google Shape;217;p24"/>
            <p:cNvSpPr/>
            <p:nvPr/>
          </p:nvSpPr>
          <p:spPr>
            <a:xfrm>
              <a:off x="-52450" y="4542100"/>
              <a:ext cx="9282000" cy="60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8" name="Google Shape;218;p24" descr="Evalua-Mr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410175" y="4601600"/>
              <a:ext cx="1232285" cy="522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50046" y="4601609"/>
              <a:ext cx="1326350" cy="5220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994523" y="4508625"/>
              <a:ext cx="3008228" cy="708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5ca57e-aeff-4ea7-957c-ee39e8386d27">
      <Terms xmlns="http://schemas.microsoft.com/office/infopath/2007/PartnerControls"/>
    </lcf76f155ced4ddcb4097134ff3c332f>
    <TaxCatchAll xmlns="9d5e6f84-5843-49cc-89a8-d7ee1a915182" xsi:nil="true"/>
  </documentManagement>
</p:properties>
</file>

<file path=customXml/itemProps1.xml><?xml version="1.0" encoding="utf-8"?>
<ds:datastoreItem xmlns:ds="http://schemas.openxmlformats.org/officeDocument/2006/customXml" ds:itemID="{887AEA00-479A-4D3B-819E-4E8888AE7587}"/>
</file>

<file path=customXml/itemProps2.xml><?xml version="1.0" encoding="utf-8"?>
<ds:datastoreItem xmlns:ds="http://schemas.openxmlformats.org/officeDocument/2006/customXml" ds:itemID="{03CD5D04-D27D-4888-B455-DFC5A71FF22D}"/>
</file>

<file path=customXml/itemProps3.xml><?xml version="1.0" encoding="utf-8"?>
<ds:datastoreItem xmlns:ds="http://schemas.openxmlformats.org/officeDocument/2006/customXml" ds:itemID="{D6D3BA02-9EC5-4AFF-9409-A84B089984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Microsoft Office PowerPoint</Application>
  <PresentationFormat>Bildschirmpräsentation (16:9)</PresentationFormat>
  <Paragraphs>49</Paragraphs>
  <Slides>9</Slides>
  <Notes>9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Nunito</vt:lpstr>
      <vt:lpstr>Montserrat</vt:lpstr>
      <vt:lpstr>PT Sans Narrow</vt:lpstr>
      <vt:lpstr>DM Sans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Los problemas públicos y los programas de intervención funcionan como sistema, para su mejora se requiere la perspectiva de todos los actores participantes 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Standard</dc:creator>
  <cp:lastModifiedBy>Helena Stadtmüller</cp:lastModifiedBy>
  <cp:revision>1</cp:revision>
  <dcterms:modified xsi:type="dcterms:W3CDTF">2022-10-21T08:44:09Z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</Properties>
</file>