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9"/>
  </p:notesMasterIdLst>
  <p:sldIdLst>
    <p:sldId id="4404" r:id="rId3"/>
    <p:sldId id="4473" r:id="rId4"/>
    <p:sldId id="4471" r:id="rId5"/>
    <p:sldId id="4330" r:id="rId6"/>
    <p:sldId id="4472" r:id="rId7"/>
    <p:sldId id="4474" r:id="rId8"/>
    <p:sldId id="4475" r:id="rId9"/>
    <p:sldId id="4476" r:id="rId10"/>
    <p:sldId id="4453" r:id="rId11"/>
    <p:sldId id="4479" r:id="rId12"/>
    <p:sldId id="4460" r:id="rId13"/>
    <p:sldId id="4482" r:id="rId14"/>
    <p:sldId id="4483" r:id="rId15"/>
    <p:sldId id="4440" r:id="rId16"/>
    <p:sldId id="4486" r:id="rId17"/>
    <p:sldId id="4325" r:id="rId18"/>
  </p:sldIdLst>
  <p:sldSz cx="12192000" cy="6858000"/>
  <p:notesSz cx="6888163" cy="100203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9BF"/>
    <a:srgbClr val="00729A"/>
    <a:srgbClr val="009999"/>
    <a:srgbClr val="2C617C"/>
    <a:srgbClr val="005E5C"/>
    <a:srgbClr val="303B4A"/>
    <a:srgbClr val="C8E1FC"/>
    <a:srgbClr val="FF66CC"/>
    <a:srgbClr val="FF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96" autoAdjust="0"/>
    <p:restoredTop sz="71696" autoAdjust="0"/>
  </p:normalViewPr>
  <p:slideViewPr>
    <p:cSldViewPr snapToGrid="0">
      <p:cViewPr varScale="1">
        <p:scale>
          <a:sx n="120" d="100"/>
          <a:sy n="120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BDC9CBA-DCFF-49E3-8AD1-904B922FBF30}" type="datetimeFigureOut">
              <a:rPr lang="es-MX" smtClean="0"/>
              <a:t>22/10/2022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E7B36D2-220E-48D2-AD19-38256FA15E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19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>
            <a:spLocks noGrp="1"/>
          </p:cNvSpPr>
          <p:nvPr>
            <p:ph type="body" idx="1"/>
          </p:nvPr>
        </p:nvSpPr>
        <p:spPr>
          <a:xfrm>
            <a:off x="938831" y="4838970"/>
            <a:ext cx="5163571" cy="4584287"/>
          </a:xfrm>
          <a:prstGeom prst="rect">
            <a:avLst/>
          </a:prstGeom>
        </p:spPr>
        <p:txBody>
          <a:bodyPr spcFirstLastPara="1" wrap="square" lIns="98449" tIns="49211" rIns="98449" bIns="49211" anchor="t" anchorCtr="0">
            <a:noAutofit/>
          </a:bodyPr>
          <a:lstStyle/>
          <a:p>
            <a:endParaRPr/>
          </a:p>
        </p:txBody>
      </p:sp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825" y="763588"/>
            <a:ext cx="6792913" cy="382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64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8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2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8878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0319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7785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0965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89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4966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2776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9478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5334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496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1276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402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0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7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4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0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1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 t="12486" r="5837" b="4298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10/22/2022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4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CD04-3B6C-FF45-9BAB-948A5E3D06C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2FF1-1292-4144-A37D-A3C906CECB1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0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024FCC4-CA2F-46A8-8BC9-F3144E7F90A0}"/>
              </a:ext>
            </a:extLst>
          </p:cNvPr>
          <p:cNvSpPr txBox="1"/>
          <p:nvPr/>
        </p:nvSpPr>
        <p:spPr>
          <a:xfrm>
            <a:off x="5612235" y="2063774"/>
            <a:ext cx="6038783" cy="23575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4800" b="1" kern="0" dirty="0">
                <a:solidFill>
                  <a:schemeClr val="tx2"/>
                </a:solidFill>
                <a:latin typeface="Helvetica" pitchFamily="2" charset="0"/>
                <a:cs typeface="Arial"/>
              </a:rPr>
              <a:t>Sistema Nacional </a:t>
            </a:r>
          </a:p>
          <a:p>
            <a:pPr algn="ctr">
              <a:lnSpc>
                <a:spcPct val="80000"/>
              </a:lnSpc>
            </a:pPr>
            <a:r>
              <a:rPr lang="es-MX" sz="4800" b="1" kern="0" dirty="0">
                <a:solidFill>
                  <a:schemeClr val="tx2"/>
                </a:solidFill>
                <a:latin typeface="Helvetica" pitchFamily="2" charset="0"/>
                <a:cs typeface="Arial"/>
              </a:rPr>
              <a:t>de Seguimiento </a:t>
            </a:r>
          </a:p>
          <a:p>
            <a:pPr algn="ctr">
              <a:lnSpc>
                <a:spcPct val="80000"/>
              </a:lnSpc>
            </a:pPr>
            <a:r>
              <a:rPr lang="es-MX" sz="4800" b="1" kern="0" dirty="0">
                <a:solidFill>
                  <a:schemeClr val="tx2"/>
                </a:solidFill>
                <a:latin typeface="Helvetica" pitchFamily="2" charset="0"/>
                <a:cs typeface="Arial"/>
              </a:rPr>
              <a:t>y Evaluación</a:t>
            </a:r>
          </a:p>
          <a:p>
            <a:pPr algn="ctr">
              <a:lnSpc>
                <a:spcPct val="80000"/>
              </a:lnSpc>
            </a:pPr>
            <a:r>
              <a:rPr lang="es-MX" sz="4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  <a:cs typeface="Arial"/>
              </a:rPr>
              <a:t>Guatemala</a:t>
            </a:r>
          </a:p>
        </p:txBody>
      </p:sp>
      <p:pic>
        <p:nvPicPr>
          <p:cNvPr id="6" name="Imagen 29">
            <a:extLst>
              <a:ext uri="{FF2B5EF4-FFF2-40B4-BE49-F238E27FC236}">
                <a16:creationId xmlns:a16="http://schemas.microsoft.com/office/drawing/2014/main" id="{51C15CEC-753B-4895-88D5-685E890B7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5445139" y="4266171"/>
            <a:ext cx="907913" cy="979408"/>
          </a:xfrm>
          <a:prstGeom prst="rect">
            <a:avLst/>
          </a:prstGeom>
        </p:spPr>
      </p:pic>
      <p:pic>
        <p:nvPicPr>
          <p:cNvPr id="7" name="Imagen 29">
            <a:extLst>
              <a:ext uri="{FF2B5EF4-FFF2-40B4-BE49-F238E27FC236}">
                <a16:creationId xmlns:a16="http://schemas.microsoft.com/office/drawing/2014/main" id="{B073A1B3-0290-4C70-8190-DF6ACD74E8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3341">
            <a:off x="6029966" y="630149"/>
            <a:ext cx="745326" cy="804018"/>
          </a:xfrm>
          <a:prstGeom prst="rect">
            <a:avLst/>
          </a:prstGeom>
        </p:spPr>
      </p:pic>
      <p:pic>
        <p:nvPicPr>
          <p:cNvPr id="9" name="Imagen 29">
            <a:extLst>
              <a:ext uri="{FF2B5EF4-FFF2-40B4-BE49-F238E27FC236}">
                <a16:creationId xmlns:a16="http://schemas.microsoft.com/office/drawing/2014/main" id="{A9F9E54A-EEEA-4F8C-A9BD-BB47BC3174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3341">
            <a:off x="10816815" y="1661765"/>
            <a:ext cx="745326" cy="804018"/>
          </a:xfrm>
          <a:prstGeom prst="rect">
            <a:avLst/>
          </a:prstGeom>
        </p:spPr>
      </p:pic>
      <p:pic>
        <p:nvPicPr>
          <p:cNvPr id="10" name="Imagen 29">
            <a:extLst>
              <a:ext uri="{FF2B5EF4-FFF2-40B4-BE49-F238E27FC236}">
                <a16:creationId xmlns:a16="http://schemas.microsoft.com/office/drawing/2014/main" id="{58BCEEE8-A099-4FF1-AE38-D41F25E220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75723">
            <a:off x="11428595" y="-62486"/>
            <a:ext cx="617954" cy="666616"/>
          </a:xfrm>
          <a:prstGeom prst="rect">
            <a:avLst/>
          </a:prstGeom>
        </p:spPr>
      </p:pic>
      <p:pic>
        <p:nvPicPr>
          <p:cNvPr id="11" name="Imagen 29">
            <a:extLst>
              <a:ext uri="{FF2B5EF4-FFF2-40B4-BE49-F238E27FC236}">
                <a16:creationId xmlns:a16="http://schemas.microsoft.com/office/drawing/2014/main" id="{087BBF04-A98A-4EBB-AE12-046509A70E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3384">
            <a:off x="660698" y="593818"/>
            <a:ext cx="617954" cy="6666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48B40C-6BFF-A8B8-58DA-013F3E0FB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13" y="181704"/>
            <a:ext cx="4842681" cy="1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B5ED4E7-57B5-74E9-AE14-2A159EDCDE96}"/>
              </a:ext>
            </a:extLst>
          </p:cNvPr>
          <p:cNvSpPr txBox="1"/>
          <p:nvPr/>
        </p:nvSpPr>
        <p:spPr>
          <a:xfrm>
            <a:off x="5565821" y="2055876"/>
            <a:ext cx="5888052" cy="225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4400" b="1" dirty="0">
                <a:solidFill>
                  <a:schemeClr val="tx2"/>
                </a:solidFill>
                <a:latin typeface="Helvetica Neue" panose="020B0604020202020204" charset="0"/>
              </a:rPr>
              <a:t>GUATEMALA: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4400" b="1" dirty="0">
                <a:solidFill>
                  <a:srgbClr val="00B0F0"/>
                </a:solidFill>
                <a:latin typeface="Helvetica Neue" panose="020B0604020202020204" charset="0"/>
              </a:rPr>
              <a:t>Experiencia INCE y proyecto piloto con OVE/BID</a:t>
            </a:r>
            <a:endParaRPr lang="es-MX" sz="4400" b="1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6" name="Imagen 29">
            <a:extLst>
              <a:ext uri="{FF2B5EF4-FFF2-40B4-BE49-F238E27FC236}">
                <a16:creationId xmlns:a16="http://schemas.microsoft.com/office/drawing/2014/main" id="{139F5551-1DCB-4607-A975-250D47FA84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3614830" y="203828"/>
            <a:ext cx="907913" cy="979408"/>
          </a:xfrm>
          <a:prstGeom prst="rect">
            <a:avLst/>
          </a:prstGeom>
        </p:spPr>
      </p:pic>
      <p:pic>
        <p:nvPicPr>
          <p:cNvPr id="7" name="Imagen 29">
            <a:extLst>
              <a:ext uri="{FF2B5EF4-FFF2-40B4-BE49-F238E27FC236}">
                <a16:creationId xmlns:a16="http://schemas.microsoft.com/office/drawing/2014/main" id="{37726466-871C-4C14-92A2-C2518A6C11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2577651" y="4076359"/>
            <a:ext cx="907913" cy="9794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BBE6D4-457A-4D11-ADC7-8F9A32521F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55" b="95762" l="0" r="38919">
                        <a14:foregroundMark x1="6321" y1="31656" x2="12795" y2="26093"/>
                        <a14:foregroundMark x1="762" y1="35099" x2="3427" y2="9669"/>
                        <a14:foregroundMark x1="3427" y1="9669" x2="3427" y2="9669"/>
                        <a14:foregroundMark x1="2513" y1="44636" x2="14318" y2="59205"/>
                        <a14:foregroundMark x1="76" y1="46358" x2="4950" y2="74305"/>
                        <a14:foregroundMark x1="1219" y1="6755" x2="1219" y2="6755"/>
                        <a14:foregroundMark x1="38538" y1="25695" x2="38157" y2="61854"/>
                        <a14:foregroundMark x1="38157" y1="61854" x2="35110" y2="60397"/>
                        <a14:foregroundMark x1="33968" y1="43974" x2="30541" y2="33113"/>
                        <a14:foregroundMark x1="30541" y1="33113" x2="30922" y2="44636"/>
                        <a14:foregroundMark x1="30922" y1="44636" x2="33359" y2="41457"/>
                        <a14:foregroundMark x1="27570" y1="39205" x2="35796" y2="39338"/>
                        <a14:foregroundMark x1="35796" y1="39338" x2="35948" y2="39205"/>
                        <a14:foregroundMark x1="34577" y1="29139" x2="37700" y2="35629"/>
                        <a14:foregroundMark x1="32902" y1="49139" x2="37395" y2="46093"/>
                        <a14:foregroundMark x1="37395" y1="46093" x2="38081" y2="43841"/>
                        <a14:foregroundMark x1="35948" y1="52715" x2="37243" y2="51391"/>
                        <a14:foregroundMark x1="38538" y1="49536" x2="38462" y2="43576"/>
                        <a14:foregroundMark x1="38157" y1="34967" x2="38081" y2="37483"/>
                        <a14:foregroundMark x1="38919" y1="35497" x2="38919" y2="35497"/>
                        <a14:foregroundMark x1="7083" y1="76689" x2="7083" y2="76689"/>
                        <a14:foregroundMark x1="7159" y1="77483" x2="7540" y2="75629"/>
                        <a14:foregroundMark x1="6474" y1="76821" x2="7540" y2="76689"/>
                        <a14:foregroundMark x1="685" y1="87947" x2="685" y2="87947"/>
                        <a14:foregroundMark x1="2742" y1="95232" x2="2742" y2="95232"/>
                        <a14:foregroundMark x1="5560" y1="95762" x2="5560" y2="95762"/>
                        <a14:foregroundMark x1="4874" y1="93510" x2="4722" y2="93113"/>
                        <a14:foregroundMark x1="3656" y1="90066" x2="3656" y2="90066"/>
                        <a14:foregroundMark x1="2666" y1="91921" x2="2666" y2="91921"/>
                        <a14:foregroundMark x1="2666" y1="88742" x2="2666" y2="88742"/>
                        <a14:foregroundMark x1="28027" y1="53113" x2="31302" y2="49669"/>
                        <a14:foregroundMark x1="25971" y1="39470" x2="31226" y2="30464"/>
                        <a14:foregroundMark x1="31226" y1="30464" x2="32292" y2="29669"/>
                        <a14:foregroundMark x1="26352" y1="32318" x2="34806" y2="29007"/>
                        <a14:foregroundMark x1="29094" y1="29669" x2="24372" y2="41325"/>
                        <a14:foregroundMark x1="25133" y1="49801" x2="32673" y2="54305"/>
                        <a14:foregroundMark x1="32673" y1="54305" x2="36786" y2="54570"/>
                        <a14:foregroundMark x1="5407" y1="86623" x2="6017" y2="85960"/>
                        <a14:foregroundMark x1="6245" y1="83179" x2="6550" y2="83046"/>
                        <a14:foregroundMark x1="7997" y1="80000" x2="7997" y2="80000"/>
                        <a14:foregroundMark x1="7997" y1="78543" x2="7997" y2="78543"/>
                        <a14:foregroundMark x1="7768" y1="78013" x2="7768" y2="78013"/>
                        <a14:foregroundMark x1="6398" y1="87815" x2="6398" y2="87815"/>
                        <a14:foregroundMark x1="3427" y1="92715" x2="3427" y2="92715"/>
                        <a14:foregroundMark x1="4874" y1="84901" x2="5255" y2="84636"/>
                        <a14:backgroundMark x1="7464" y1="81987" x2="7464" y2="81987"/>
                        <a14:backgroundMark x1="4037" y1="87285" x2="4037" y2="87285"/>
                        <a14:backgroundMark x1="16908" y1="87947" x2="16908" y2="8794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59956"/>
          <a:stretch/>
        </p:blipFill>
        <p:spPr>
          <a:xfrm>
            <a:off x="0" y="-156690"/>
            <a:ext cx="4706754" cy="675873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F45EE2-4524-40B1-8ED6-EF0F803B4E2E}"/>
              </a:ext>
            </a:extLst>
          </p:cNvPr>
          <p:cNvSpPr txBox="1"/>
          <p:nvPr/>
        </p:nvSpPr>
        <p:spPr>
          <a:xfrm>
            <a:off x="9571264" y="5690506"/>
            <a:ext cx="2375807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B0F0"/>
                </a:solidFill>
              </a:rPr>
              <a:t>2ª. Parte</a:t>
            </a:r>
            <a:endParaRPr lang="es-GT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59767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05D5022-DDD9-5909-CCBA-98F183EC9B88}"/>
              </a:ext>
            </a:extLst>
          </p:cNvPr>
          <p:cNvGrpSpPr/>
          <p:nvPr/>
        </p:nvGrpSpPr>
        <p:grpSpPr>
          <a:xfrm>
            <a:off x="3036494" y="2321238"/>
            <a:ext cx="1668595" cy="905749"/>
            <a:chOff x="7944026" y="3447301"/>
            <a:chExt cx="3625282" cy="1967881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4A20A65-0276-F39A-0973-BFD282EC462D}"/>
                </a:ext>
              </a:extLst>
            </p:cNvPr>
            <p:cNvSpPr/>
            <p:nvPr/>
          </p:nvSpPr>
          <p:spPr>
            <a:xfrm>
              <a:off x="9474200" y="3447301"/>
              <a:ext cx="248920" cy="1967881"/>
            </a:xfrm>
            <a:prstGeom prst="rect">
              <a:avLst/>
            </a:prstGeom>
            <a:solidFill>
              <a:srgbClr val="2C617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900">
                <a:solidFill>
                  <a:schemeClr val="tx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81D501A2-EC81-E75A-A8F3-EC8FB3CF2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4026" y="3447379"/>
              <a:ext cx="2829847" cy="1967725"/>
            </a:xfrm>
            <a:custGeom>
              <a:avLst/>
              <a:gdLst>
                <a:gd name="connsiteX0" fmla="*/ 494657 w 2829847"/>
                <a:gd name="connsiteY0" fmla="*/ 603 h 1967725"/>
                <a:gd name="connsiteX1" fmla="*/ 496263 w 2829847"/>
                <a:gd name="connsiteY1" fmla="*/ 603 h 1967725"/>
                <a:gd name="connsiteX2" fmla="*/ 563716 w 2829847"/>
                <a:gd name="connsiteY2" fmla="*/ 603 h 1967725"/>
                <a:gd name="connsiteX3" fmla="*/ 1621510 w 2829847"/>
                <a:gd name="connsiteY3" fmla="*/ 603 h 1967725"/>
                <a:gd name="connsiteX4" fmla="*/ 2829847 w 2829847"/>
                <a:gd name="connsiteY4" fmla="*/ 1967725 h 1967725"/>
                <a:gd name="connsiteX5" fmla="*/ 0 w 2829847"/>
                <a:gd name="connsiteY5" fmla="*/ 1967725 h 1967725"/>
                <a:gd name="connsiteX6" fmla="*/ 260177 w 2829847"/>
                <a:gd name="connsiteY6" fmla="*/ 932736 h 1967725"/>
                <a:gd name="connsiteX7" fmla="*/ 126074 w 2829847"/>
                <a:gd name="connsiteY7" fmla="*/ 363010 h 1967725"/>
                <a:gd name="connsiteX8" fmla="*/ 494657 w 2829847"/>
                <a:gd name="connsiteY8" fmla="*/ 603 h 196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9847" h="1967725">
                  <a:moveTo>
                    <a:pt x="494657" y="603"/>
                  </a:moveTo>
                  <a:lnTo>
                    <a:pt x="496263" y="603"/>
                  </a:lnTo>
                  <a:cubicBezTo>
                    <a:pt x="519550" y="-201"/>
                    <a:pt x="542838" y="-201"/>
                    <a:pt x="563716" y="603"/>
                  </a:cubicBezTo>
                  <a:lnTo>
                    <a:pt x="1621510" y="603"/>
                  </a:lnTo>
                  <a:lnTo>
                    <a:pt x="2829847" y="1967725"/>
                  </a:lnTo>
                  <a:lnTo>
                    <a:pt x="0" y="1967725"/>
                  </a:lnTo>
                  <a:lnTo>
                    <a:pt x="260177" y="932736"/>
                  </a:lnTo>
                  <a:cubicBezTo>
                    <a:pt x="178269" y="765595"/>
                    <a:pt x="126074" y="591221"/>
                    <a:pt x="126074" y="363010"/>
                  </a:cubicBezTo>
                  <a:cubicBezTo>
                    <a:pt x="126074" y="60066"/>
                    <a:pt x="323615" y="6228"/>
                    <a:pt x="494657" y="603"/>
                  </a:cubicBezTo>
                  <a:close/>
                </a:path>
              </a:pathLst>
            </a:custGeom>
            <a:solidFill>
              <a:srgbClr val="2C617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900">
                <a:latin typeface="Open Sans Light" panose="020B0306030504020204" pitchFamily="34" charset="0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82BFFCE-7EE4-9B77-D7F7-992C181C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766" y="3447680"/>
              <a:ext cx="1978542" cy="1967122"/>
            </a:xfrm>
            <a:custGeom>
              <a:avLst/>
              <a:gdLst>
                <a:gd name="connsiteX0" fmla="*/ 0 w 1978542"/>
                <a:gd name="connsiteY0" fmla="*/ 0 h 1967122"/>
                <a:gd name="connsiteX1" fmla="*/ 1182756 w 1978542"/>
                <a:gd name="connsiteY1" fmla="*/ 0 h 1967122"/>
                <a:gd name="connsiteX2" fmla="*/ 1846046 w 1978542"/>
                <a:gd name="connsiteY2" fmla="*/ 664546 h 1967122"/>
                <a:gd name="connsiteX3" fmla="*/ 1846046 w 1978542"/>
                <a:gd name="connsiteY3" fmla="*/ 1302575 h 1967122"/>
                <a:gd name="connsiteX4" fmla="*/ 1182756 w 1978542"/>
                <a:gd name="connsiteY4" fmla="*/ 1967122 h 1967122"/>
                <a:gd name="connsiteX5" fmla="*/ 0 w 1978542"/>
                <a:gd name="connsiteY5" fmla="*/ 1967122 h 196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542" h="1967122">
                  <a:moveTo>
                    <a:pt x="0" y="0"/>
                  </a:moveTo>
                  <a:lnTo>
                    <a:pt x="1182756" y="0"/>
                  </a:lnTo>
                  <a:lnTo>
                    <a:pt x="1846046" y="664546"/>
                  </a:lnTo>
                  <a:cubicBezTo>
                    <a:pt x="2022708" y="840526"/>
                    <a:pt x="2022708" y="1126595"/>
                    <a:pt x="1846046" y="1302575"/>
                  </a:cubicBezTo>
                  <a:lnTo>
                    <a:pt x="1182756" y="1967122"/>
                  </a:lnTo>
                  <a:lnTo>
                    <a:pt x="0" y="1967122"/>
                  </a:lnTo>
                  <a:close/>
                </a:path>
              </a:pathLst>
            </a:custGeom>
            <a:solidFill>
              <a:srgbClr val="2C617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900">
                <a:latin typeface="Open Sans Light" panose="020B0306030504020204" pitchFamily="34" charset="0"/>
              </a:endParaRPr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6580DC8B-C2B0-E899-4B73-E4F74343E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916" y="3217421"/>
            <a:ext cx="278686" cy="430253"/>
          </a:xfrm>
          <a:custGeom>
            <a:avLst/>
            <a:gdLst>
              <a:gd name="T0" fmla="*/ 459 w 755"/>
              <a:gd name="T1" fmla="*/ 1 h 1162"/>
              <a:gd name="T2" fmla="*/ 458 w 755"/>
              <a:gd name="T3" fmla="*/ 1 h 1162"/>
              <a:gd name="T4" fmla="*/ 0 w 755"/>
              <a:gd name="T5" fmla="*/ 451 h 1162"/>
              <a:gd name="T6" fmla="*/ 166 w 755"/>
              <a:gd name="T7" fmla="*/ 1161 h 1162"/>
              <a:gd name="T8" fmla="*/ 754 w 755"/>
              <a:gd name="T9" fmla="*/ 1161 h 1162"/>
              <a:gd name="T10" fmla="*/ 754 w 755"/>
              <a:gd name="T11" fmla="*/ 1 h 1162"/>
              <a:gd name="T12" fmla="*/ 545 w 755"/>
              <a:gd name="T13" fmla="*/ 1 h 1162"/>
              <a:gd name="T14" fmla="*/ 459 w 755"/>
              <a:gd name="T15" fmla="*/ 1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5" h="1162">
                <a:moveTo>
                  <a:pt x="459" y="1"/>
                </a:moveTo>
                <a:lnTo>
                  <a:pt x="458" y="1"/>
                </a:lnTo>
                <a:cubicBezTo>
                  <a:pt x="245" y="8"/>
                  <a:pt x="0" y="74"/>
                  <a:pt x="0" y="451"/>
                </a:cubicBezTo>
                <a:cubicBezTo>
                  <a:pt x="0" y="736"/>
                  <a:pt x="64" y="952"/>
                  <a:pt x="166" y="1161"/>
                </a:cubicBezTo>
                <a:lnTo>
                  <a:pt x="754" y="1161"/>
                </a:lnTo>
                <a:lnTo>
                  <a:pt x="754" y="1"/>
                </a:lnTo>
                <a:lnTo>
                  <a:pt x="545" y="1"/>
                </a:lnTo>
                <a:cubicBezTo>
                  <a:pt x="517" y="0"/>
                  <a:pt x="489" y="0"/>
                  <a:pt x="459" y="1"/>
                </a:cubicBezTo>
              </a:path>
            </a:pathLst>
          </a:custGeom>
          <a:solidFill>
            <a:srgbClr val="005E5C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900">
              <a:latin typeface="Open Sans Light" panose="020B0306030504020204" pitchFamily="34" charset="0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FFE4BFAD-7AF0-FE05-B25C-A2BAE5EC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069" y="4127772"/>
            <a:ext cx="280316" cy="428624"/>
          </a:xfrm>
          <a:custGeom>
            <a:avLst/>
            <a:gdLst>
              <a:gd name="T0" fmla="*/ 461 w 757"/>
              <a:gd name="T1" fmla="*/ 1 h 1161"/>
              <a:gd name="T2" fmla="*/ 459 w 757"/>
              <a:gd name="T3" fmla="*/ 1 h 1161"/>
              <a:gd name="T4" fmla="*/ 0 w 757"/>
              <a:gd name="T5" fmla="*/ 451 h 1161"/>
              <a:gd name="T6" fmla="*/ 167 w 757"/>
              <a:gd name="T7" fmla="*/ 1160 h 1161"/>
              <a:gd name="T8" fmla="*/ 756 w 757"/>
              <a:gd name="T9" fmla="*/ 1160 h 1161"/>
              <a:gd name="T10" fmla="*/ 756 w 757"/>
              <a:gd name="T11" fmla="*/ 0 h 1161"/>
              <a:gd name="T12" fmla="*/ 545 w 757"/>
              <a:gd name="T13" fmla="*/ 1 h 1161"/>
              <a:gd name="T14" fmla="*/ 461 w 757"/>
              <a:gd name="T15" fmla="*/ 1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7" h="1161">
                <a:moveTo>
                  <a:pt x="461" y="1"/>
                </a:moveTo>
                <a:lnTo>
                  <a:pt x="459" y="1"/>
                </a:lnTo>
                <a:cubicBezTo>
                  <a:pt x="246" y="7"/>
                  <a:pt x="0" y="74"/>
                  <a:pt x="0" y="451"/>
                </a:cubicBezTo>
                <a:cubicBezTo>
                  <a:pt x="0" y="736"/>
                  <a:pt x="65" y="952"/>
                  <a:pt x="167" y="1160"/>
                </a:cubicBezTo>
                <a:lnTo>
                  <a:pt x="756" y="1160"/>
                </a:lnTo>
                <a:lnTo>
                  <a:pt x="756" y="0"/>
                </a:lnTo>
                <a:lnTo>
                  <a:pt x="545" y="1"/>
                </a:lnTo>
                <a:cubicBezTo>
                  <a:pt x="518" y="0"/>
                  <a:pt x="489" y="0"/>
                  <a:pt x="461" y="1"/>
                </a:cubicBezTo>
              </a:path>
            </a:pathLst>
          </a:custGeom>
          <a:solidFill>
            <a:srgbClr val="303B4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900">
              <a:latin typeface="Open Sans Light" panose="020B0306030504020204" pitchFamily="34" charset="0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0CD7AFCE-D655-A511-5F2D-438A806D8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21" y="5036678"/>
            <a:ext cx="278686" cy="430253"/>
          </a:xfrm>
          <a:custGeom>
            <a:avLst/>
            <a:gdLst>
              <a:gd name="T0" fmla="*/ 460 w 756"/>
              <a:gd name="T1" fmla="*/ 2 h 1162"/>
              <a:gd name="T2" fmla="*/ 459 w 756"/>
              <a:gd name="T3" fmla="*/ 2 h 1162"/>
              <a:gd name="T4" fmla="*/ 0 w 756"/>
              <a:gd name="T5" fmla="*/ 452 h 1162"/>
              <a:gd name="T6" fmla="*/ 167 w 756"/>
              <a:gd name="T7" fmla="*/ 1161 h 1162"/>
              <a:gd name="T8" fmla="*/ 755 w 756"/>
              <a:gd name="T9" fmla="*/ 1161 h 1162"/>
              <a:gd name="T10" fmla="*/ 755 w 756"/>
              <a:gd name="T11" fmla="*/ 2 h 1162"/>
              <a:gd name="T12" fmla="*/ 545 w 756"/>
              <a:gd name="T13" fmla="*/ 2 h 1162"/>
              <a:gd name="T14" fmla="*/ 460 w 756"/>
              <a:gd name="T15" fmla="*/ 2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6" h="1162">
                <a:moveTo>
                  <a:pt x="460" y="2"/>
                </a:moveTo>
                <a:lnTo>
                  <a:pt x="459" y="2"/>
                </a:lnTo>
                <a:cubicBezTo>
                  <a:pt x="246" y="8"/>
                  <a:pt x="0" y="74"/>
                  <a:pt x="0" y="452"/>
                </a:cubicBezTo>
                <a:cubicBezTo>
                  <a:pt x="0" y="736"/>
                  <a:pt x="65" y="953"/>
                  <a:pt x="167" y="1161"/>
                </a:cubicBezTo>
                <a:lnTo>
                  <a:pt x="755" y="1161"/>
                </a:lnTo>
                <a:lnTo>
                  <a:pt x="755" y="2"/>
                </a:lnTo>
                <a:lnTo>
                  <a:pt x="545" y="2"/>
                </a:lnTo>
                <a:cubicBezTo>
                  <a:pt x="518" y="1"/>
                  <a:pt x="490" y="0"/>
                  <a:pt x="460" y="2"/>
                </a:cubicBezTo>
              </a:path>
            </a:pathLst>
          </a:custGeom>
          <a:solidFill>
            <a:srgbClr val="00729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1C26EB1F-DCF6-5A6D-9A6D-86463C473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68" y="5074149"/>
            <a:ext cx="1432548" cy="1310317"/>
          </a:xfrm>
          <a:custGeom>
            <a:avLst/>
            <a:gdLst>
              <a:gd name="T0" fmla="*/ 3874 w 3875"/>
              <a:gd name="T1" fmla="*/ 3543 h 3544"/>
              <a:gd name="T2" fmla="*/ 2633 w 3875"/>
              <a:gd name="T3" fmla="*/ 1530 h 3544"/>
              <a:gd name="T4" fmla="*/ 2632 w 3875"/>
              <a:gd name="T5" fmla="*/ 1529 h 3544"/>
              <a:gd name="T6" fmla="*/ 2389 w 3875"/>
              <a:gd name="T7" fmla="*/ 1133 h 3544"/>
              <a:gd name="T8" fmla="*/ 2130 w 3875"/>
              <a:gd name="T9" fmla="*/ 254 h 3544"/>
              <a:gd name="T10" fmla="*/ 2185 w 3875"/>
              <a:gd name="T11" fmla="*/ 0 h 3544"/>
              <a:gd name="T12" fmla="*/ 2184 w 3875"/>
              <a:gd name="T13" fmla="*/ 0 h 3544"/>
              <a:gd name="T14" fmla="*/ 1937 w 3875"/>
              <a:gd name="T15" fmla="*/ 401 h 3544"/>
              <a:gd name="T16" fmla="*/ 0 w 3875"/>
              <a:gd name="T17" fmla="*/ 3543 h 3544"/>
              <a:gd name="T18" fmla="*/ 3874 w 3875"/>
              <a:gd name="T19" fmla="*/ 3543 h 3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75" h="3544">
                <a:moveTo>
                  <a:pt x="3874" y="3543"/>
                </a:moveTo>
                <a:lnTo>
                  <a:pt x="2633" y="1530"/>
                </a:lnTo>
                <a:cubicBezTo>
                  <a:pt x="2633" y="1530"/>
                  <a:pt x="2633" y="1529"/>
                  <a:pt x="2632" y="1529"/>
                </a:cubicBezTo>
                <a:lnTo>
                  <a:pt x="2389" y="1133"/>
                </a:lnTo>
                <a:cubicBezTo>
                  <a:pt x="2235" y="868"/>
                  <a:pt x="2130" y="617"/>
                  <a:pt x="2130" y="254"/>
                </a:cubicBezTo>
                <a:cubicBezTo>
                  <a:pt x="2130" y="145"/>
                  <a:pt x="2151" y="63"/>
                  <a:pt x="2185" y="0"/>
                </a:cubicBezTo>
                <a:lnTo>
                  <a:pt x="2184" y="0"/>
                </a:lnTo>
                <a:lnTo>
                  <a:pt x="1937" y="401"/>
                </a:lnTo>
                <a:lnTo>
                  <a:pt x="0" y="3543"/>
                </a:lnTo>
                <a:lnTo>
                  <a:pt x="3874" y="3543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 dirty="0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C22EB063-E946-5593-0FBF-F367D9D0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23" y="4169638"/>
            <a:ext cx="1905175" cy="2214828"/>
          </a:xfrm>
          <a:custGeom>
            <a:avLst/>
            <a:gdLst>
              <a:gd name="T0" fmla="*/ 5154 w 5155"/>
              <a:gd name="T1" fmla="*/ 5993 h 5994"/>
              <a:gd name="T2" fmla="*/ 2403 w 5155"/>
              <a:gd name="T3" fmla="*/ 1531 h 5994"/>
              <a:gd name="T4" fmla="*/ 2403 w 5155"/>
              <a:gd name="T5" fmla="*/ 1530 h 5994"/>
              <a:gd name="T6" fmla="*/ 2159 w 5155"/>
              <a:gd name="T7" fmla="*/ 1135 h 5994"/>
              <a:gd name="T8" fmla="*/ 1900 w 5155"/>
              <a:gd name="T9" fmla="*/ 255 h 5994"/>
              <a:gd name="T10" fmla="*/ 1955 w 5155"/>
              <a:gd name="T11" fmla="*/ 1 h 5994"/>
              <a:gd name="T12" fmla="*/ 1955 w 5155"/>
              <a:gd name="T13" fmla="*/ 0 h 5994"/>
              <a:gd name="T14" fmla="*/ 1707 w 5155"/>
              <a:gd name="T15" fmla="*/ 402 h 5994"/>
              <a:gd name="T16" fmla="*/ 0 w 5155"/>
              <a:gd name="T17" fmla="*/ 3173 h 5994"/>
              <a:gd name="T18" fmla="*/ 189 w 5155"/>
              <a:gd name="T19" fmla="*/ 3583 h 5994"/>
              <a:gd name="T20" fmla="*/ 1674 w 5155"/>
              <a:gd name="T21" fmla="*/ 5993 h 5994"/>
              <a:gd name="T22" fmla="*/ 5154 w 5155"/>
              <a:gd name="T23" fmla="*/ 5993 h 5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55" h="5994">
                <a:moveTo>
                  <a:pt x="5154" y="5993"/>
                </a:moveTo>
                <a:lnTo>
                  <a:pt x="2403" y="1531"/>
                </a:lnTo>
                <a:cubicBezTo>
                  <a:pt x="2403" y="1530"/>
                  <a:pt x="2403" y="1530"/>
                  <a:pt x="2403" y="1530"/>
                </a:cubicBezTo>
                <a:lnTo>
                  <a:pt x="2159" y="1135"/>
                </a:lnTo>
                <a:cubicBezTo>
                  <a:pt x="2005" y="869"/>
                  <a:pt x="1900" y="617"/>
                  <a:pt x="1900" y="255"/>
                </a:cubicBezTo>
                <a:cubicBezTo>
                  <a:pt x="1900" y="147"/>
                  <a:pt x="1921" y="64"/>
                  <a:pt x="1955" y="1"/>
                </a:cubicBezTo>
                <a:lnTo>
                  <a:pt x="1955" y="0"/>
                </a:lnTo>
                <a:lnTo>
                  <a:pt x="1707" y="402"/>
                </a:lnTo>
                <a:lnTo>
                  <a:pt x="0" y="3173"/>
                </a:lnTo>
                <a:cubicBezTo>
                  <a:pt x="45" y="3317"/>
                  <a:pt x="110" y="3448"/>
                  <a:pt x="189" y="3583"/>
                </a:cubicBezTo>
                <a:lnTo>
                  <a:pt x="1674" y="5993"/>
                </a:lnTo>
                <a:lnTo>
                  <a:pt x="5154" y="5993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025209EF-2B8D-FB66-1896-187037DF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060" y="3265129"/>
            <a:ext cx="2464178" cy="3119337"/>
          </a:xfrm>
          <a:custGeom>
            <a:avLst/>
            <a:gdLst>
              <a:gd name="T0" fmla="*/ 6665 w 6666"/>
              <a:gd name="T1" fmla="*/ 8441 h 8442"/>
              <a:gd name="T2" fmla="*/ 2404 w 6666"/>
              <a:gd name="T3" fmla="*/ 1530 h 8442"/>
              <a:gd name="T4" fmla="*/ 2404 w 6666"/>
              <a:gd name="T5" fmla="*/ 1529 h 8442"/>
              <a:gd name="T6" fmla="*/ 2160 w 6666"/>
              <a:gd name="T7" fmla="*/ 1133 h 8442"/>
              <a:gd name="T8" fmla="*/ 1902 w 6666"/>
              <a:gd name="T9" fmla="*/ 254 h 8442"/>
              <a:gd name="T10" fmla="*/ 1956 w 6666"/>
              <a:gd name="T11" fmla="*/ 0 h 8442"/>
              <a:gd name="T12" fmla="*/ 1708 w 6666"/>
              <a:gd name="T13" fmla="*/ 401 h 8442"/>
              <a:gd name="T14" fmla="*/ 0 w 6666"/>
              <a:gd name="T15" fmla="*/ 3171 h 8442"/>
              <a:gd name="T16" fmla="*/ 190 w 6666"/>
              <a:gd name="T17" fmla="*/ 3582 h 8442"/>
              <a:gd name="T18" fmla="*/ 3185 w 6666"/>
              <a:gd name="T19" fmla="*/ 8441 h 8442"/>
              <a:gd name="T20" fmla="*/ 6665 w 6666"/>
              <a:gd name="T21" fmla="*/ 8441 h 8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66" h="8442">
                <a:moveTo>
                  <a:pt x="6665" y="8441"/>
                </a:moveTo>
                <a:lnTo>
                  <a:pt x="2404" y="1530"/>
                </a:lnTo>
                <a:lnTo>
                  <a:pt x="2404" y="1529"/>
                </a:lnTo>
                <a:lnTo>
                  <a:pt x="2160" y="1133"/>
                </a:lnTo>
                <a:cubicBezTo>
                  <a:pt x="2006" y="868"/>
                  <a:pt x="1902" y="616"/>
                  <a:pt x="1902" y="254"/>
                </a:cubicBezTo>
                <a:cubicBezTo>
                  <a:pt x="1902" y="146"/>
                  <a:pt x="1922" y="63"/>
                  <a:pt x="1956" y="0"/>
                </a:cubicBezTo>
                <a:lnTo>
                  <a:pt x="1708" y="401"/>
                </a:lnTo>
                <a:lnTo>
                  <a:pt x="0" y="3171"/>
                </a:lnTo>
                <a:cubicBezTo>
                  <a:pt x="46" y="3316"/>
                  <a:pt x="111" y="3448"/>
                  <a:pt x="190" y="3582"/>
                </a:cubicBezTo>
                <a:lnTo>
                  <a:pt x="3185" y="8441"/>
                </a:lnTo>
                <a:lnTo>
                  <a:pt x="6665" y="8441"/>
                </a:lnTo>
              </a:path>
            </a:pathLst>
          </a:custGeom>
          <a:solidFill>
            <a:srgbClr val="00999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A79510AC-3DD2-5929-6D2F-41E70FEA3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042" y="2358990"/>
            <a:ext cx="3021552" cy="4025476"/>
          </a:xfrm>
          <a:custGeom>
            <a:avLst/>
            <a:gdLst>
              <a:gd name="T0" fmla="*/ 8173 w 8174"/>
              <a:gd name="T1" fmla="*/ 10889 h 10890"/>
              <a:gd name="T2" fmla="*/ 2403 w 8174"/>
              <a:gd name="T3" fmla="*/ 1530 h 10890"/>
              <a:gd name="T4" fmla="*/ 2159 w 8174"/>
              <a:gd name="T5" fmla="*/ 1134 h 10890"/>
              <a:gd name="T6" fmla="*/ 1900 w 8174"/>
              <a:gd name="T7" fmla="*/ 255 h 10890"/>
              <a:gd name="T8" fmla="*/ 1955 w 8174"/>
              <a:gd name="T9" fmla="*/ 0 h 10890"/>
              <a:gd name="T10" fmla="*/ 1708 w 8174"/>
              <a:gd name="T11" fmla="*/ 401 h 10890"/>
              <a:gd name="T12" fmla="*/ 0 w 8174"/>
              <a:gd name="T13" fmla="*/ 3172 h 10890"/>
              <a:gd name="T14" fmla="*/ 189 w 8174"/>
              <a:gd name="T15" fmla="*/ 3582 h 10890"/>
              <a:gd name="T16" fmla="*/ 4694 w 8174"/>
              <a:gd name="T17" fmla="*/ 10889 h 10890"/>
              <a:gd name="T18" fmla="*/ 8173 w 8174"/>
              <a:gd name="T19" fmla="*/ 10889 h 10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74" h="10890">
                <a:moveTo>
                  <a:pt x="8173" y="10889"/>
                </a:moveTo>
                <a:lnTo>
                  <a:pt x="2403" y="1530"/>
                </a:lnTo>
                <a:lnTo>
                  <a:pt x="2159" y="1134"/>
                </a:lnTo>
                <a:cubicBezTo>
                  <a:pt x="2005" y="868"/>
                  <a:pt x="1900" y="617"/>
                  <a:pt x="1900" y="255"/>
                </a:cubicBezTo>
                <a:cubicBezTo>
                  <a:pt x="1900" y="146"/>
                  <a:pt x="1921" y="64"/>
                  <a:pt x="1955" y="0"/>
                </a:cubicBezTo>
                <a:lnTo>
                  <a:pt x="1708" y="401"/>
                </a:lnTo>
                <a:lnTo>
                  <a:pt x="0" y="3172"/>
                </a:lnTo>
                <a:cubicBezTo>
                  <a:pt x="45" y="3316"/>
                  <a:pt x="110" y="3447"/>
                  <a:pt x="189" y="3582"/>
                </a:cubicBezTo>
                <a:lnTo>
                  <a:pt x="4694" y="10889"/>
                </a:lnTo>
                <a:lnTo>
                  <a:pt x="8173" y="10889"/>
                </a:lnTo>
              </a:path>
            </a:pathLst>
          </a:custGeom>
          <a:solidFill>
            <a:srgbClr val="4D99B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6AF0F43-6562-CB2C-71B2-323B1D3DD46B}"/>
              </a:ext>
            </a:extLst>
          </p:cNvPr>
          <p:cNvGrpSpPr/>
          <p:nvPr/>
        </p:nvGrpSpPr>
        <p:grpSpPr>
          <a:xfrm>
            <a:off x="3467611" y="3226812"/>
            <a:ext cx="1812712" cy="905749"/>
            <a:chOff x="8837452" y="5410943"/>
            <a:chExt cx="3938400" cy="1967881"/>
          </a:xfrm>
          <a:solidFill>
            <a:schemeClr val="accent2">
              <a:lumMod val="75000"/>
            </a:schemeClr>
          </a:solidFill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9562AF65-CE2A-64C4-310D-E39443566CA8}"/>
                </a:ext>
              </a:extLst>
            </p:cNvPr>
            <p:cNvSpPr/>
            <p:nvPr/>
          </p:nvSpPr>
          <p:spPr>
            <a:xfrm>
              <a:off x="10694464" y="5410943"/>
              <a:ext cx="248920" cy="1967881"/>
            </a:xfrm>
            <a:prstGeom prst="rect">
              <a:avLst/>
            </a:prstGeom>
            <a:solidFill>
              <a:srgbClr val="005E5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900">
                <a:solidFill>
                  <a:schemeClr val="tx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EA6C7FE-4D0C-FC34-1F7E-E769F40A9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452" y="5412929"/>
              <a:ext cx="3145722" cy="1963908"/>
            </a:xfrm>
            <a:custGeom>
              <a:avLst/>
              <a:gdLst>
                <a:gd name="connsiteX0" fmla="*/ 1939626 w 3145722"/>
                <a:gd name="connsiteY0" fmla="*/ 0 h 1963908"/>
                <a:gd name="connsiteX1" fmla="*/ 3145722 w 3145722"/>
                <a:gd name="connsiteY1" fmla="*/ 1963473 h 1963908"/>
                <a:gd name="connsiteX2" fmla="*/ 1210645 w 3145722"/>
                <a:gd name="connsiteY2" fmla="*/ 1963908 h 1963908"/>
                <a:gd name="connsiteX3" fmla="*/ 0 w 3145722"/>
                <a:gd name="connsiteY3" fmla="*/ 326 h 196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5722" h="1963908">
                  <a:moveTo>
                    <a:pt x="1939626" y="0"/>
                  </a:moveTo>
                  <a:lnTo>
                    <a:pt x="3145722" y="1963473"/>
                  </a:lnTo>
                  <a:lnTo>
                    <a:pt x="1210645" y="1963908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005E5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900">
                <a:latin typeface="Open Sans Light" panose="020B0306030504020204" pitchFamily="34" charset="0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9DF29F6B-EA59-0449-FC67-67D26DFA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7310" y="5411322"/>
              <a:ext cx="1978542" cy="1967122"/>
            </a:xfrm>
            <a:custGeom>
              <a:avLst/>
              <a:gdLst>
                <a:gd name="connsiteX0" fmla="*/ 0 w 1978542"/>
                <a:gd name="connsiteY0" fmla="*/ 0 h 1967122"/>
                <a:gd name="connsiteX1" fmla="*/ 1182756 w 1978542"/>
                <a:gd name="connsiteY1" fmla="*/ 0 h 1967122"/>
                <a:gd name="connsiteX2" fmla="*/ 1846046 w 1978542"/>
                <a:gd name="connsiteY2" fmla="*/ 664546 h 1967122"/>
                <a:gd name="connsiteX3" fmla="*/ 1846046 w 1978542"/>
                <a:gd name="connsiteY3" fmla="*/ 1302575 h 1967122"/>
                <a:gd name="connsiteX4" fmla="*/ 1182756 w 1978542"/>
                <a:gd name="connsiteY4" fmla="*/ 1967122 h 1967122"/>
                <a:gd name="connsiteX5" fmla="*/ 0 w 1978542"/>
                <a:gd name="connsiteY5" fmla="*/ 1967122 h 196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542" h="1967122">
                  <a:moveTo>
                    <a:pt x="0" y="0"/>
                  </a:moveTo>
                  <a:lnTo>
                    <a:pt x="1182756" y="0"/>
                  </a:lnTo>
                  <a:lnTo>
                    <a:pt x="1846046" y="664546"/>
                  </a:lnTo>
                  <a:cubicBezTo>
                    <a:pt x="2022708" y="840526"/>
                    <a:pt x="2022708" y="1126595"/>
                    <a:pt x="1846046" y="1302575"/>
                  </a:cubicBezTo>
                  <a:lnTo>
                    <a:pt x="1182756" y="1967122"/>
                  </a:lnTo>
                  <a:lnTo>
                    <a:pt x="0" y="1967122"/>
                  </a:lnTo>
                  <a:close/>
                </a:path>
              </a:pathLst>
            </a:custGeom>
            <a:solidFill>
              <a:srgbClr val="005E5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900" dirty="0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3BDB5F64-F279-66F6-70DE-E1B91E5A671D}"/>
              </a:ext>
            </a:extLst>
          </p:cNvPr>
          <p:cNvGrpSpPr/>
          <p:nvPr/>
        </p:nvGrpSpPr>
        <p:grpSpPr>
          <a:xfrm>
            <a:off x="4013517" y="4123209"/>
            <a:ext cx="1805723" cy="905749"/>
            <a:chOff x="10048434" y="7382939"/>
            <a:chExt cx="3923216" cy="1967881"/>
          </a:xfrm>
          <a:solidFill>
            <a:schemeClr val="accent3">
              <a:lumMod val="75000"/>
            </a:schemeClr>
          </a:solidFill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9D92D354-224A-FDEE-260E-310E1649E7A3}"/>
                </a:ext>
              </a:extLst>
            </p:cNvPr>
            <p:cNvSpPr/>
            <p:nvPr/>
          </p:nvSpPr>
          <p:spPr>
            <a:xfrm>
              <a:off x="11914728" y="7382939"/>
              <a:ext cx="248920" cy="1967881"/>
            </a:xfrm>
            <a:prstGeom prst="rect">
              <a:avLst/>
            </a:prstGeom>
            <a:solidFill>
              <a:srgbClr val="303B4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900">
                <a:solidFill>
                  <a:schemeClr val="tx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204CC9E1-2053-5DBA-7F2A-57412A95C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434" y="7383398"/>
              <a:ext cx="3129879" cy="1966963"/>
            </a:xfrm>
            <a:custGeom>
              <a:avLst/>
              <a:gdLst>
                <a:gd name="connsiteX0" fmla="*/ 1921904 w 3129879"/>
                <a:gd name="connsiteY0" fmla="*/ 0 h 1966963"/>
                <a:gd name="connsiteX1" fmla="*/ 3129879 w 3129879"/>
                <a:gd name="connsiteY1" fmla="*/ 1966532 h 1966963"/>
                <a:gd name="connsiteX2" fmla="*/ 1211448 w 3129879"/>
                <a:gd name="connsiteY2" fmla="*/ 1966963 h 1966963"/>
                <a:gd name="connsiteX3" fmla="*/ 0 w 3129879"/>
                <a:gd name="connsiteY3" fmla="*/ 645 h 196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9879" h="1966963">
                  <a:moveTo>
                    <a:pt x="1921904" y="0"/>
                  </a:moveTo>
                  <a:lnTo>
                    <a:pt x="3129879" y="1966532"/>
                  </a:lnTo>
                  <a:lnTo>
                    <a:pt x="1211448" y="1966963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303B4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900">
                <a:latin typeface="Open Sans Light" panose="020B0306030504020204" pitchFamily="34" charset="0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FCED134A-4CFE-F97B-F72E-687D8EA29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3108" y="7383318"/>
              <a:ext cx="1978542" cy="1967122"/>
            </a:xfrm>
            <a:custGeom>
              <a:avLst/>
              <a:gdLst>
                <a:gd name="connsiteX0" fmla="*/ 0 w 1978542"/>
                <a:gd name="connsiteY0" fmla="*/ 0 h 1967122"/>
                <a:gd name="connsiteX1" fmla="*/ 1182756 w 1978542"/>
                <a:gd name="connsiteY1" fmla="*/ 0 h 1967122"/>
                <a:gd name="connsiteX2" fmla="*/ 1846046 w 1978542"/>
                <a:gd name="connsiteY2" fmla="*/ 664546 h 1967122"/>
                <a:gd name="connsiteX3" fmla="*/ 1846046 w 1978542"/>
                <a:gd name="connsiteY3" fmla="*/ 1302575 h 1967122"/>
                <a:gd name="connsiteX4" fmla="*/ 1182756 w 1978542"/>
                <a:gd name="connsiteY4" fmla="*/ 1967122 h 1967122"/>
                <a:gd name="connsiteX5" fmla="*/ 0 w 1978542"/>
                <a:gd name="connsiteY5" fmla="*/ 1967122 h 196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542" h="1967122">
                  <a:moveTo>
                    <a:pt x="0" y="0"/>
                  </a:moveTo>
                  <a:lnTo>
                    <a:pt x="1182756" y="0"/>
                  </a:lnTo>
                  <a:lnTo>
                    <a:pt x="1846046" y="664546"/>
                  </a:lnTo>
                  <a:cubicBezTo>
                    <a:pt x="2022708" y="840526"/>
                    <a:pt x="2022708" y="1126595"/>
                    <a:pt x="1846046" y="1302575"/>
                  </a:cubicBezTo>
                  <a:lnTo>
                    <a:pt x="1182756" y="1967122"/>
                  </a:lnTo>
                  <a:lnTo>
                    <a:pt x="0" y="1967122"/>
                  </a:lnTo>
                  <a:close/>
                </a:path>
              </a:pathLst>
            </a:custGeom>
            <a:solidFill>
              <a:srgbClr val="303B4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900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15B7675-E022-CE64-C65F-2A022E293A5C}"/>
              </a:ext>
            </a:extLst>
          </p:cNvPr>
          <p:cNvGrpSpPr/>
          <p:nvPr/>
        </p:nvGrpSpPr>
        <p:grpSpPr>
          <a:xfrm>
            <a:off x="4576088" y="5027153"/>
            <a:ext cx="1794111" cy="905749"/>
            <a:chOff x="11259415" y="9336791"/>
            <a:chExt cx="3897986" cy="1967881"/>
          </a:xfrm>
          <a:solidFill>
            <a:srgbClr val="00729A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DDF950B-90CA-5DC9-2E6B-DC5E57673A2D}"/>
                </a:ext>
              </a:extLst>
            </p:cNvPr>
            <p:cNvSpPr/>
            <p:nvPr/>
          </p:nvSpPr>
          <p:spPr>
            <a:xfrm>
              <a:off x="13068755" y="9336791"/>
              <a:ext cx="248920" cy="19678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59C469CF-8CAE-5A33-1DC9-F20153581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9415" y="9338780"/>
              <a:ext cx="3105195" cy="1963903"/>
            </a:xfrm>
            <a:custGeom>
              <a:avLst/>
              <a:gdLst>
                <a:gd name="connsiteX0" fmla="*/ 1899096 w 3105195"/>
                <a:gd name="connsiteY0" fmla="*/ 0 h 1963903"/>
                <a:gd name="connsiteX1" fmla="*/ 3105195 w 3105195"/>
                <a:gd name="connsiteY1" fmla="*/ 1963478 h 1963903"/>
                <a:gd name="connsiteX2" fmla="*/ 1210645 w 3105195"/>
                <a:gd name="connsiteY2" fmla="*/ 1963903 h 1963903"/>
                <a:gd name="connsiteX3" fmla="*/ 0 w 3105195"/>
                <a:gd name="connsiteY3" fmla="*/ 318 h 196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95" h="1963903">
                  <a:moveTo>
                    <a:pt x="1899096" y="0"/>
                  </a:moveTo>
                  <a:lnTo>
                    <a:pt x="3105195" y="1963478"/>
                  </a:lnTo>
                  <a:lnTo>
                    <a:pt x="1210645" y="1963903"/>
                  </a:lnTo>
                  <a:lnTo>
                    <a:pt x="0" y="31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701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32AE8A64-C473-BF39-A2BF-D6981EC1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8859" y="9337170"/>
              <a:ext cx="1978542" cy="1967122"/>
            </a:xfrm>
            <a:custGeom>
              <a:avLst/>
              <a:gdLst>
                <a:gd name="connsiteX0" fmla="*/ 0 w 1978542"/>
                <a:gd name="connsiteY0" fmla="*/ 0 h 1967122"/>
                <a:gd name="connsiteX1" fmla="*/ 1182756 w 1978542"/>
                <a:gd name="connsiteY1" fmla="*/ 0 h 1967122"/>
                <a:gd name="connsiteX2" fmla="*/ 1846046 w 1978542"/>
                <a:gd name="connsiteY2" fmla="*/ 664546 h 1967122"/>
                <a:gd name="connsiteX3" fmla="*/ 1846046 w 1978542"/>
                <a:gd name="connsiteY3" fmla="*/ 1302575 h 1967122"/>
                <a:gd name="connsiteX4" fmla="*/ 1182756 w 1978542"/>
                <a:gd name="connsiteY4" fmla="*/ 1967122 h 1967122"/>
                <a:gd name="connsiteX5" fmla="*/ 0 w 1978542"/>
                <a:gd name="connsiteY5" fmla="*/ 1967122 h 196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542" h="1967122">
                  <a:moveTo>
                    <a:pt x="0" y="0"/>
                  </a:moveTo>
                  <a:lnTo>
                    <a:pt x="1182756" y="0"/>
                  </a:lnTo>
                  <a:lnTo>
                    <a:pt x="1846046" y="664546"/>
                  </a:lnTo>
                  <a:cubicBezTo>
                    <a:pt x="2022708" y="840526"/>
                    <a:pt x="2022708" y="1126595"/>
                    <a:pt x="1846046" y="1302575"/>
                  </a:cubicBezTo>
                  <a:lnTo>
                    <a:pt x="1182756" y="1967122"/>
                  </a:lnTo>
                  <a:lnTo>
                    <a:pt x="0" y="19671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701"/>
            </a:p>
          </p:txBody>
        </p:sp>
      </p:grpSp>
      <p:sp>
        <p:nvSpPr>
          <p:cNvPr id="61" name="Subtitle 2">
            <a:extLst>
              <a:ext uri="{FF2B5EF4-FFF2-40B4-BE49-F238E27FC236}">
                <a16:creationId xmlns:a16="http://schemas.microsoft.com/office/drawing/2014/main" id="{DC5B8C10-07A3-99DF-CAF9-8D0C396B4859}"/>
              </a:ext>
            </a:extLst>
          </p:cNvPr>
          <p:cNvSpPr txBox="1">
            <a:spLocks/>
          </p:cNvSpPr>
          <p:nvPr/>
        </p:nvSpPr>
        <p:spPr>
          <a:xfrm>
            <a:off x="4929793" y="2445624"/>
            <a:ext cx="6737262" cy="629031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s-MX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1era participación del país en 2021, iniciativa </a:t>
            </a: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liderada por el Instituto Alemán de Evaluación (</a:t>
            </a:r>
            <a:r>
              <a:rPr lang="es-ES" sz="1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DEval</a:t>
            </a: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y el Programa Mundial de Alimentos (PMA).</a:t>
            </a:r>
            <a:endParaRPr lang="es-MX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0" name="Gráfico 69" descr="Engranajes">
            <a:extLst>
              <a:ext uri="{FF2B5EF4-FFF2-40B4-BE49-F238E27FC236}">
                <a16:creationId xmlns:a16="http://schemas.microsoft.com/office/drawing/2014/main" id="{451E7A8B-587F-C257-441F-06CAE3653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0747" y="5310452"/>
            <a:ext cx="586800" cy="586800"/>
          </a:xfrm>
          <a:prstGeom prst="rect">
            <a:avLst/>
          </a:prstGeom>
        </p:spPr>
      </p:pic>
      <p:pic>
        <p:nvPicPr>
          <p:cNvPr id="72" name="Gráfico 71" descr="Diana">
            <a:extLst>
              <a:ext uri="{FF2B5EF4-FFF2-40B4-BE49-F238E27FC236}">
                <a16:creationId xmlns:a16="http://schemas.microsoft.com/office/drawing/2014/main" id="{572AB552-03E4-98B9-7EF4-F50852E85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8621" y="4833295"/>
            <a:ext cx="586800" cy="586800"/>
          </a:xfrm>
          <a:prstGeom prst="rect">
            <a:avLst/>
          </a:prstGeom>
        </p:spPr>
      </p:pic>
      <p:pic>
        <p:nvPicPr>
          <p:cNvPr id="76" name="Gráfico 75" descr="Piezas de rompecabezas">
            <a:extLst>
              <a:ext uri="{FF2B5EF4-FFF2-40B4-BE49-F238E27FC236}">
                <a16:creationId xmlns:a16="http://schemas.microsoft.com/office/drawing/2014/main" id="{BA698209-1092-837C-BFD1-05EBEF178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1199" y="4422550"/>
            <a:ext cx="586800" cy="586800"/>
          </a:xfrm>
          <a:prstGeom prst="rect">
            <a:avLst/>
          </a:prstGeom>
        </p:spPr>
      </p:pic>
      <p:pic>
        <p:nvPicPr>
          <p:cNvPr id="78" name="Gráfico 77" descr="Lista de comprobación">
            <a:extLst>
              <a:ext uri="{FF2B5EF4-FFF2-40B4-BE49-F238E27FC236}">
                <a16:creationId xmlns:a16="http://schemas.microsoft.com/office/drawing/2014/main" id="{F06F86F8-6A54-11C7-298A-2A1B556D17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052" y="5717702"/>
            <a:ext cx="588230" cy="5882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C7D9E69-565A-831C-A5A8-2745774AB46B}"/>
              </a:ext>
            </a:extLst>
          </p:cNvPr>
          <p:cNvSpPr txBox="1"/>
          <p:nvPr/>
        </p:nvSpPr>
        <p:spPr>
          <a:xfrm>
            <a:off x="1685290" y="490516"/>
            <a:ext cx="457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0" dirty="0">
                <a:solidFill>
                  <a:srgbClr val="00B0F0"/>
                </a:solidFill>
                <a:latin typeface="Helvetica" pitchFamily="2" charset="0"/>
                <a:cs typeface="Arial"/>
              </a:rPr>
              <a:t>INCE-GUATEMALA</a:t>
            </a:r>
            <a:endParaRPr kumimoji="0" lang="es-MX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F55F0F-105C-C560-7158-8A1701D24E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32" y="335089"/>
            <a:ext cx="1026452" cy="1005840"/>
          </a:xfrm>
          <a:prstGeom prst="rect">
            <a:avLst/>
          </a:prstGeom>
        </p:spPr>
      </p:pic>
      <p:sp>
        <p:nvSpPr>
          <p:cNvPr id="46" name="Subtitle 2">
            <a:extLst>
              <a:ext uri="{FF2B5EF4-FFF2-40B4-BE49-F238E27FC236}">
                <a16:creationId xmlns:a16="http://schemas.microsoft.com/office/drawing/2014/main" id="{0F1428AC-6F48-45F3-94C9-014ADDD1DB2F}"/>
              </a:ext>
            </a:extLst>
          </p:cNvPr>
          <p:cNvSpPr txBox="1">
            <a:spLocks/>
          </p:cNvSpPr>
          <p:nvPr/>
        </p:nvSpPr>
        <p:spPr>
          <a:xfrm>
            <a:off x="5523435" y="3481832"/>
            <a:ext cx="6017322" cy="436671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s-MX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Participación de 14 instituciones a nivel nacional (</a:t>
            </a: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públicas y 8 no gubernamentales</a:t>
            </a:r>
            <a:r>
              <a:rPr lang="es-MX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E0F8DFBF-497E-47A7-928C-CADAA386B897}"/>
              </a:ext>
            </a:extLst>
          </p:cNvPr>
          <p:cNvSpPr txBox="1">
            <a:spLocks/>
          </p:cNvSpPr>
          <p:nvPr/>
        </p:nvSpPr>
        <p:spPr>
          <a:xfrm>
            <a:off x="5956936" y="4434240"/>
            <a:ext cx="6017322" cy="244311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s-MX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Logro: Visión integral del sistema de seguimiento y evaluación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B43856BC-73F5-4077-BD62-C3F54411C44A}"/>
              </a:ext>
            </a:extLst>
          </p:cNvPr>
          <p:cNvSpPr txBox="1">
            <a:spLocks/>
          </p:cNvSpPr>
          <p:nvPr/>
        </p:nvSpPr>
        <p:spPr>
          <a:xfrm>
            <a:off x="6505586" y="5368083"/>
            <a:ext cx="6017322" cy="244311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s-MX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1er. Encuentro con evaluadores de otras instituciones</a:t>
            </a:r>
          </a:p>
        </p:txBody>
      </p:sp>
    </p:spTree>
    <p:extLst>
      <p:ext uri="{BB962C8B-B14F-4D97-AF65-F5344CB8AC3E}">
        <p14:creationId xmlns:p14="http://schemas.microsoft.com/office/powerpoint/2010/main" val="170556322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C549A25-EF90-4D59-B3EE-BA95B319824F}"/>
              </a:ext>
            </a:extLst>
          </p:cNvPr>
          <p:cNvGrpSpPr/>
          <p:nvPr/>
        </p:nvGrpSpPr>
        <p:grpSpPr>
          <a:xfrm>
            <a:off x="-101994" y="1289296"/>
            <a:ext cx="7668604" cy="4833007"/>
            <a:chOff x="-1334880" y="-2065020"/>
            <a:chExt cx="13249293" cy="10180320"/>
          </a:xfrm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1A013FF7-C7D9-476E-B3E2-02227A42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347" y="-1704426"/>
              <a:ext cx="7408066" cy="2457817"/>
            </a:xfrm>
            <a:custGeom>
              <a:avLst/>
              <a:gdLst>
                <a:gd name="T0" fmla="*/ 11321 w 11322"/>
                <a:gd name="T1" fmla="*/ 3754 h 3755"/>
                <a:gd name="T2" fmla="*/ 0 w 11322"/>
                <a:gd name="T3" fmla="*/ 3754 h 3755"/>
                <a:gd name="T4" fmla="*/ 0 w 11322"/>
                <a:gd name="T5" fmla="*/ 0 h 3755"/>
                <a:gd name="T6" fmla="*/ 11321 w 11322"/>
                <a:gd name="T7" fmla="*/ 0 h 3755"/>
                <a:gd name="T8" fmla="*/ 11321 w 11322"/>
                <a:gd name="T9" fmla="*/ 3754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22" h="3755">
                  <a:moveTo>
                    <a:pt x="11321" y="3754"/>
                  </a:moveTo>
                  <a:lnTo>
                    <a:pt x="0" y="3754"/>
                  </a:lnTo>
                  <a:lnTo>
                    <a:pt x="0" y="0"/>
                  </a:lnTo>
                  <a:lnTo>
                    <a:pt x="11321" y="0"/>
                  </a:lnTo>
                  <a:lnTo>
                    <a:pt x="11321" y="375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7D903DDD-13F6-4C40-8CB1-B64DCEE2D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671" y="-2065020"/>
              <a:ext cx="2454930" cy="2454930"/>
            </a:xfrm>
            <a:custGeom>
              <a:avLst/>
              <a:gdLst>
                <a:gd name="T0" fmla="*/ 3752 w 3753"/>
                <a:gd name="T1" fmla="*/ 3753 h 3754"/>
                <a:gd name="T2" fmla="*/ 0 w 3753"/>
                <a:gd name="T3" fmla="*/ 3753 h 3754"/>
                <a:gd name="T4" fmla="*/ 0 w 3753"/>
                <a:gd name="T5" fmla="*/ 0 h 3754"/>
                <a:gd name="T6" fmla="*/ 3752 w 3753"/>
                <a:gd name="T7" fmla="*/ 0 h 3754"/>
                <a:gd name="T8" fmla="*/ 3752 w 3753"/>
                <a:gd name="T9" fmla="*/ 3753 h 3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3" h="3754">
                  <a:moveTo>
                    <a:pt x="3752" y="3753"/>
                  </a:moveTo>
                  <a:lnTo>
                    <a:pt x="0" y="3753"/>
                  </a:lnTo>
                  <a:lnTo>
                    <a:pt x="0" y="0"/>
                  </a:lnTo>
                  <a:lnTo>
                    <a:pt x="3752" y="0"/>
                  </a:lnTo>
                  <a:lnTo>
                    <a:pt x="3752" y="375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6199033-3C4C-4AD0-8DCD-710601035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162" y="750506"/>
              <a:ext cx="7408066" cy="2454930"/>
            </a:xfrm>
            <a:custGeom>
              <a:avLst/>
              <a:gdLst>
                <a:gd name="T0" fmla="*/ 0 w 11322"/>
                <a:gd name="T1" fmla="*/ 3753 h 3754"/>
                <a:gd name="T2" fmla="*/ 11321 w 11322"/>
                <a:gd name="T3" fmla="*/ 3753 h 3754"/>
                <a:gd name="T4" fmla="*/ 11321 w 11322"/>
                <a:gd name="T5" fmla="*/ 0 h 3754"/>
                <a:gd name="T6" fmla="*/ 0 w 11322"/>
                <a:gd name="T7" fmla="*/ 0 h 3754"/>
                <a:gd name="T8" fmla="*/ 0 w 11322"/>
                <a:gd name="T9" fmla="*/ 3753 h 3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22" h="3754">
                  <a:moveTo>
                    <a:pt x="0" y="3753"/>
                  </a:moveTo>
                  <a:lnTo>
                    <a:pt x="11321" y="3753"/>
                  </a:lnTo>
                  <a:lnTo>
                    <a:pt x="11321" y="0"/>
                  </a:lnTo>
                  <a:lnTo>
                    <a:pt x="0" y="0"/>
                  </a:lnTo>
                  <a:lnTo>
                    <a:pt x="0" y="3753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9DAF0EC-7759-4B23-860D-02F9FFA78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65" y="389912"/>
              <a:ext cx="2454932" cy="2454932"/>
            </a:xfrm>
            <a:custGeom>
              <a:avLst/>
              <a:gdLst>
                <a:gd name="T0" fmla="*/ 0 w 3753"/>
                <a:gd name="T1" fmla="*/ 3753 h 3754"/>
                <a:gd name="T2" fmla="*/ 3752 w 3753"/>
                <a:gd name="T3" fmla="*/ 3753 h 3754"/>
                <a:gd name="T4" fmla="*/ 3752 w 3753"/>
                <a:gd name="T5" fmla="*/ 0 h 3754"/>
                <a:gd name="T6" fmla="*/ 0 w 3753"/>
                <a:gd name="T7" fmla="*/ 0 h 3754"/>
                <a:gd name="T8" fmla="*/ 0 w 3753"/>
                <a:gd name="T9" fmla="*/ 3753 h 3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3" h="3754">
                  <a:moveTo>
                    <a:pt x="0" y="3753"/>
                  </a:moveTo>
                  <a:lnTo>
                    <a:pt x="3752" y="3753"/>
                  </a:lnTo>
                  <a:lnTo>
                    <a:pt x="3752" y="0"/>
                  </a:lnTo>
                  <a:lnTo>
                    <a:pt x="0" y="0"/>
                  </a:lnTo>
                  <a:lnTo>
                    <a:pt x="0" y="375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14F84C4-34B8-47FF-9C57-7B3B7A96B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348" y="3205440"/>
              <a:ext cx="7408065" cy="2454932"/>
            </a:xfrm>
            <a:custGeom>
              <a:avLst/>
              <a:gdLst>
                <a:gd name="T0" fmla="*/ 11321 w 11322"/>
                <a:gd name="T1" fmla="*/ 3752 h 3753"/>
                <a:gd name="T2" fmla="*/ 0 w 11322"/>
                <a:gd name="T3" fmla="*/ 3752 h 3753"/>
                <a:gd name="T4" fmla="*/ 0 w 11322"/>
                <a:gd name="T5" fmla="*/ 0 h 3753"/>
                <a:gd name="T6" fmla="*/ 11321 w 11322"/>
                <a:gd name="T7" fmla="*/ 0 h 3753"/>
                <a:gd name="T8" fmla="*/ 11321 w 11322"/>
                <a:gd name="T9" fmla="*/ 3752 h 3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22" h="3753">
                  <a:moveTo>
                    <a:pt x="11321" y="3752"/>
                  </a:moveTo>
                  <a:lnTo>
                    <a:pt x="0" y="3752"/>
                  </a:lnTo>
                  <a:lnTo>
                    <a:pt x="0" y="0"/>
                  </a:lnTo>
                  <a:lnTo>
                    <a:pt x="11321" y="0"/>
                  </a:lnTo>
                  <a:lnTo>
                    <a:pt x="11321" y="3752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0B7EEDE-E361-4DC4-B84B-640701212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671" y="2844843"/>
              <a:ext cx="2454930" cy="2454930"/>
            </a:xfrm>
            <a:custGeom>
              <a:avLst/>
              <a:gdLst>
                <a:gd name="T0" fmla="*/ 3752 w 3753"/>
                <a:gd name="T1" fmla="*/ 3752 h 3753"/>
                <a:gd name="T2" fmla="*/ 0 w 3753"/>
                <a:gd name="T3" fmla="*/ 3752 h 3753"/>
                <a:gd name="T4" fmla="*/ 0 w 3753"/>
                <a:gd name="T5" fmla="*/ 0 h 3753"/>
                <a:gd name="T6" fmla="*/ 3752 w 3753"/>
                <a:gd name="T7" fmla="*/ 0 h 3753"/>
                <a:gd name="T8" fmla="*/ 3752 w 3753"/>
                <a:gd name="T9" fmla="*/ 3752 h 3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3" h="3753">
                  <a:moveTo>
                    <a:pt x="3752" y="3752"/>
                  </a:moveTo>
                  <a:lnTo>
                    <a:pt x="0" y="3752"/>
                  </a:lnTo>
                  <a:lnTo>
                    <a:pt x="0" y="0"/>
                  </a:lnTo>
                  <a:lnTo>
                    <a:pt x="3752" y="0"/>
                  </a:lnTo>
                  <a:lnTo>
                    <a:pt x="3752" y="375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494918F-9FDE-4CD6-8905-7D66484BB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162" y="5660370"/>
              <a:ext cx="7408065" cy="2454930"/>
            </a:xfrm>
            <a:custGeom>
              <a:avLst/>
              <a:gdLst>
                <a:gd name="T0" fmla="*/ 0 w 11322"/>
                <a:gd name="T1" fmla="*/ 3753 h 3754"/>
                <a:gd name="T2" fmla="*/ 11321 w 11322"/>
                <a:gd name="T3" fmla="*/ 3753 h 3754"/>
                <a:gd name="T4" fmla="*/ 11321 w 11322"/>
                <a:gd name="T5" fmla="*/ 0 h 3754"/>
                <a:gd name="T6" fmla="*/ 0 w 11322"/>
                <a:gd name="T7" fmla="*/ 0 h 3754"/>
                <a:gd name="T8" fmla="*/ 0 w 11322"/>
                <a:gd name="T9" fmla="*/ 3753 h 3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22" h="3754">
                  <a:moveTo>
                    <a:pt x="0" y="3753"/>
                  </a:moveTo>
                  <a:lnTo>
                    <a:pt x="11321" y="3753"/>
                  </a:lnTo>
                  <a:lnTo>
                    <a:pt x="11321" y="0"/>
                  </a:lnTo>
                  <a:lnTo>
                    <a:pt x="0" y="0"/>
                  </a:lnTo>
                  <a:lnTo>
                    <a:pt x="0" y="3753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F896CEF-D89A-4E72-99D0-6EF3CF181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65" y="5299775"/>
              <a:ext cx="2454932" cy="2457817"/>
            </a:xfrm>
            <a:custGeom>
              <a:avLst/>
              <a:gdLst>
                <a:gd name="T0" fmla="*/ 0 w 3753"/>
                <a:gd name="T1" fmla="*/ 3754 h 3755"/>
                <a:gd name="T2" fmla="*/ 3752 w 3753"/>
                <a:gd name="T3" fmla="*/ 3754 h 3755"/>
                <a:gd name="T4" fmla="*/ 3752 w 3753"/>
                <a:gd name="T5" fmla="*/ 0 h 3755"/>
                <a:gd name="T6" fmla="*/ 0 w 3753"/>
                <a:gd name="T7" fmla="*/ 0 h 3755"/>
                <a:gd name="T8" fmla="*/ 0 w 3753"/>
                <a:gd name="T9" fmla="*/ 3754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3" h="3755">
                  <a:moveTo>
                    <a:pt x="0" y="3754"/>
                  </a:moveTo>
                  <a:lnTo>
                    <a:pt x="3752" y="3754"/>
                  </a:lnTo>
                  <a:lnTo>
                    <a:pt x="3752" y="0"/>
                  </a:lnTo>
                  <a:lnTo>
                    <a:pt x="0" y="0"/>
                  </a:lnTo>
                  <a:lnTo>
                    <a:pt x="0" y="375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D086285-1DD9-4A24-ABE4-03E8408A8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1697" y="750506"/>
              <a:ext cx="4309833" cy="308668"/>
            </a:xfrm>
            <a:custGeom>
              <a:avLst/>
              <a:gdLst>
                <a:gd name="T0" fmla="*/ 0 w 6589"/>
                <a:gd name="T1" fmla="*/ 0 h 473"/>
                <a:gd name="T2" fmla="*/ 0 w 6589"/>
                <a:gd name="T3" fmla="*/ 472 h 473"/>
                <a:gd name="T4" fmla="*/ 6588 w 6589"/>
                <a:gd name="T5" fmla="*/ 0 h 473"/>
                <a:gd name="T6" fmla="*/ 0 w 6589"/>
                <a:gd name="T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9" h="473">
                  <a:moveTo>
                    <a:pt x="0" y="0"/>
                  </a:moveTo>
                  <a:lnTo>
                    <a:pt x="0" y="472"/>
                  </a:lnTo>
                  <a:lnTo>
                    <a:pt x="6588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14A9500-5FA6-4386-8DFB-6EFBC047C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161" y="3205440"/>
              <a:ext cx="4309833" cy="308670"/>
            </a:xfrm>
            <a:custGeom>
              <a:avLst/>
              <a:gdLst>
                <a:gd name="T0" fmla="*/ 6588 w 6589"/>
                <a:gd name="T1" fmla="*/ 0 h 473"/>
                <a:gd name="T2" fmla="*/ 6588 w 6589"/>
                <a:gd name="T3" fmla="*/ 472 h 473"/>
                <a:gd name="T4" fmla="*/ 0 w 6589"/>
                <a:gd name="T5" fmla="*/ 0 h 473"/>
                <a:gd name="T6" fmla="*/ 6588 w 6589"/>
                <a:gd name="T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9" h="473">
                  <a:moveTo>
                    <a:pt x="6588" y="0"/>
                  </a:moveTo>
                  <a:lnTo>
                    <a:pt x="6588" y="472"/>
                  </a:lnTo>
                  <a:lnTo>
                    <a:pt x="0" y="0"/>
                  </a:lnTo>
                  <a:lnTo>
                    <a:pt x="6588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B3CE6520-BF60-4524-B653-3400566FC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1697" y="5660369"/>
              <a:ext cx="4309833" cy="308668"/>
            </a:xfrm>
            <a:custGeom>
              <a:avLst/>
              <a:gdLst>
                <a:gd name="T0" fmla="*/ 0 w 6589"/>
                <a:gd name="T1" fmla="*/ 0 h 473"/>
                <a:gd name="T2" fmla="*/ 0 w 6589"/>
                <a:gd name="T3" fmla="*/ 472 h 473"/>
                <a:gd name="T4" fmla="*/ 6588 w 6589"/>
                <a:gd name="T5" fmla="*/ 0 h 473"/>
                <a:gd name="T6" fmla="*/ 0 w 6589"/>
                <a:gd name="T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9" h="473">
                  <a:moveTo>
                    <a:pt x="0" y="0"/>
                  </a:moveTo>
                  <a:lnTo>
                    <a:pt x="0" y="472"/>
                  </a:lnTo>
                  <a:lnTo>
                    <a:pt x="658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Open Sans Light" panose="020B0306030504020204" pitchFamily="34" charset="0"/>
              </a:endParaRP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E65DC956-C3B9-4F3B-9F35-18CCAC4FCE28}"/>
                </a:ext>
              </a:extLst>
            </p:cNvPr>
            <p:cNvSpPr txBox="1"/>
            <p:nvPr/>
          </p:nvSpPr>
          <p:spPr>
            <a:xfrm>
              <a:off x="4520342" y="-1874790"/>
              <a:ext cx="1509586" cy="20744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01</a:t>
              </a: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1637FE50-F46E-4D3B-B8A7-1AD794F92D77}"/>
                </a:ext>
              </a:extLst>
            </p:cNvPr>
            <p:cNvSpPr txBox="1"/>
            <p:nvPr/>
          </p:nvSpPr>
          <p:spPr>
            <a:xfrm>
              <a:off x="4520342" y="3035072"/>
              <a:ext cx="1509586" cy="20744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03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7F7E45DA-A9DE-4FFF-8478-EF36E2F72AA5}"/>
                </a:ext>
              </a:extLst>
            </p:cNvPr>
            <p:cNvSpPr txBox="1"/>
            <p:nvPr/>
          </p:nvSpPr>
          <p:spPr>
            <a:xfrm>
              <a:off x="5619436" y="577097"/>
              <a:ext cx="1509586" cy="20744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02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0110621-25AE-4E05-8799-BF80409A280C}"/>
                </a:ext>
              </a:extLst>
            </p:cNvPr>
            <p:cNvSpPr txBox="1"/>
            <p:nvPr/>
          </p:nvSpPr>
          <p:spPr>
            <a:xfrm>
              <a:off x="5619438" y="5490002"/>
              <a:ext cx="1509586" cy="20744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04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3B924FC-26FF-4962-A5F0-D1EC0DC2F9A2}"/>
                </a:ext>
              </a:extLst>
            </p:cNvPr>
            <p:cNvSpPr txBox="1"/>
            <p:nvPr/>
          </p:nvSpPr>
          <p:spPr>
            <a:xfrm>
              <a:off x="6961276" y="-1492707"/>
              <a:ext cx="3794357" cy="1704029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BASE: </a:t>
              </a:r>
              <a:r>
                <a:rPr lang="en-US" sz="20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Diagnóstico</a:t>
              </a:r>
              <a:endParaRPr lang="en-US" sz="20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  <a:p>
              <a:r>
                <a:rPr lang="en-US" sz="2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del INCE</a:t>
              </a:r>
            </a:p>
          </p:txBody>
        </p:sp>
        <p:sp>
          <p:nvSpPr>
            <p:cNvPr id="33" name="TextBox 35">
              <a:extLst>
                <a:ext uri="{FF2B5EF4-FFF2-40B4-BE49-F238E27FC236}">
                  <a16:creationId xmlns:a16="http://schemas.microsoft.com/office/drawing/2014/main" id="{72ED54AB-1CD5-447C-8632-EB2FE61CC9C7}"/>
                </a:ext>
              </a:extLst>
            </p:cNvPr>
            <p:cNvSpPr txBox="1"/>
            <p:nvPr/>
          </p:nvSpPr>
          <p:spPr>
            <a:xfrm>
              <a:off x="6538696" y="3305478"/>
              <a:ext cx="5091004" cy="777967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Documento</a:t>
              </a:r>
              <a:r>
                <a:rPr lang="en-US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de </a:t>
              </a:r>
              <a:r>
                <a:rPr lang="en-US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enfoque</a:t>
              </a:r>
              <a:endParaRPr lang="en-US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745589BD-A769-4EFD-8404-B951A26B0FF5}"/>
                </a:ext>
              </a:extLst>
            </p:cNvPr>
            <p:cNvSpPr txBox="1">
              <a:spLocks/>
            </p:cNvSpPr>
            <p:nvPr/>
          </p:nvSpPr>
          <p:spPr>
            <a:xfrm>
              <a:off x="6670349" y="3986882"/>
              <a:ext cx="5241180" cy="126419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s-ES" sz="11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Documento de enfoque sobre cómo abordar la evaluación, servirá de guía para las demás prioridades nacionales.</a:t>
              </a:r>
              <a:endParaRPr lang="en-US" sz="11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6" name="TextBox 38">
              <a:extLst>
                <a:ext uri="{FF2B5EF4-FFF2-40B4-BE49-F238E27FC236}">
                  <a16:creationId xmlns:a16="http://schemas.microsoft.com/office/drawing/2014/main" id="{DBD148C0-C2CE-48FE-964E-71634D2335B1}"/>
                </a:ext>
              </a:extLst>
            </p:cNvPr>
            <p:cNvSpPr txBox="1"/>
            <p:nvPr/>
          </p:nvSpPr>
          <p:spPr>
            <a:xfrm>
              <a:off x="1987985" y="5751548"/>
              <a:ext cx="2653905" cy="84279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Primer </a:t>
              </a:r>
              <a:r>
                <a:rPr lang="en-US" sz="20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curso</a:t>
              </a:r>
              <a:endParaRPr lang="en-US" sz="20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10F643B4-E3E2-4263-9E9D-FFF1E291A081}"/>
                </a:ext>
              </a:extLst>
            </p:cNvPr>
            <p:cNvSpPr txBox="1">
              <a:spLocks/>
            </p:cNvSpPr>
            <p:nvPr/>
          </p:nvSpPr>
          <p:spPr>
            <a:xfrm>
              <a:off x="223965" y="6656584"/>
              <a:ext cx="4417923" cy="106794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4100"/>
                </a:lnSpc>
              </a:pPr>
              <a:endParaRPr lang="en-US" sz="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8" name="TextBox 41">
              <a:extLst>
                <a:ext uri="{FF2B5EF4-FFF2-40B4-BE49-F238E27FC236}">
                  <a16:creationId xmlns:a16="http://schemas.microsoft.com/office/drawing/2014/main" id="{53988517-0A08-4362-9535-A9D610197142}"/>
                </a:ext>
              </a:extLst>
            </p:cNvPr>
            <p:cNvSpPr txBox="1"/>
            <p:nvPr/>
          </p:nvSpPr>
          <p:spPr>
            <a:xfrm>
              <a:off x="-1334880" y="747624"/>
              <a:ext cx="6552322" cy="123177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r"/>
              <a:r>
                <a:rPr lang="en-US" sz="16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Lineamientos</a:t>
              </a:r>
              <a:r>
                <a:rPr lang="en-US" sz="16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metodológicos</a:t>
              </a:r>
              <a:endParaRPr lang="en-US" sz="1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de </a:t>
              </a:r>
              <a:r>
                <a:rPr lang="en-US" sz="16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evaluación</a:t>
              </a:r>
              <a:endParaRPr lang="en-US" sz="1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86A50FD6-232A-4F6F-8673-FAF596DFE06D}"/>
                </a:ext>
              </a:extLst>
            </p:cNvPr>
            <p:cNvSpPr txBox="1">
              <a:spLocks/>
            </p:cNvSpPr>
            <p:nvPr/>
          </p:nvSpPr>
          <p:spPr>
            <a:xfrm>
              <a:off x="64155" y="1722032"/>
              <a:ext cx="5387536" cy="109239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1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 </a:t>
              </a:r>
              <a:r>
                <a:rPr lang="en-US" sz="1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inició</a:t>
              </a: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con la </a:t>
              </a:r>
              <a:r>
                <a:rPr lang="en-US" sz="1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Prioridad</a:t>
              </a: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de </a:t>
              </a:r>
              <a:r>
                <a:rPr lang="en-US" sz="1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Salud</a:t>
              </a:r>
              <a:endPara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363FDCD-0E04-4F71-A8CC-382930A6F461}"/>
              </a:ext>
            </a:extLst>
          </p:cNvPr>
          <p:cNvSpPr txBox="1"/>
          <p:nvPr/>
        </p:nvSpPr>
        <p:spPr>
          <a:xfrm>
            <a:off x="1258314" y="474038"/>
            <a:ext cx="704772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Proyecto piloto con </a:t>
            </a: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OVE-BID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D9100F05-837C-4C31-8291-91E89FD89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81" y="153939"/>
            <a:ext cx="1026452" cy="1005840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0BD1C0E4-F338-47AB-BA2B-B7BC6256C766}"/>
              </a:ext>
            </a:extLst>
          </p:cNvPr>
          <p:cNvSpPr txBox="1">
            <a:spLocks/>
          </p:cNvSpPr>
          <p:nvPr/>
        </p:nvSpPr>
        <p:spPr>
          <a:xfrm>
            <a:off x="1162205" y="5438023"/>
            <a:ext cx="276175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1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“Herramientas prácticas de planeación, seguimiento y evaluación” </a:t>
            </a:r>
            <a:endParaRPr lang="en-US" sz="11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122" name="Picture 2" descr="Checklist: ToDo &amp; Tasks Lists - Apps en Google Play">
            <a:extLst>
              <a:ext uri="{FF2B5EF4-FFF2-40B4-BE49-F238E27FC236}">
                <a16:creationId xmlns:a16="http://schemas.microsoft.com/office/drawing/2014/main" id="{2CE7CFC2-5BA2-472B-9035-40496FEE0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56" y="1289296"/>
            <a:ext cx="467818" cy="4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hecklist: ToDo &amp; Tasks Lists - Apps en Google Play">
            <a:extLst>
              <a:ext uri="{FF2B5EF4-FFF2-40B4-BE49-F238E27FC236}">
                <a16:creationId xmlns:a16="http://schemas.microsoft.com/office/drawing/2014/main" id="{2952727A-9804-48C2-AB4B-5123B44C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56" y="2304139"/>
            <a:ext cx="467818" cy="4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hecklist: ToDo &amp; Tasks Lists - Apps en Google Play">
            <a:extLst>
              <a:ext uri="{FF2B5EF4-FFF2-40B4-BE49-F238E27FC236}">
                <a16:creationId xmlns:a16="http://schemas.microsoft.com/office/drawing/2014/main" id="{EDAAE55B-2B71-44E0-A48F-E138B16F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05" y="3424392"/>
            <a:ext cx="467818" cy="4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ubtitle 2">
            <a:extLst>
              <a:ext uri="{FF2B5EF4-FFF2-40B4-BE49-F238E27FC236}">
                <a16:creationId xmlns:a16="http://schemas.microsoft.com/office/drawing/2014/main" id="{59F2DB2C-9B82-4906-8D5B-1E2F22BEA6CA}"/>
              </a:ext>
            </a:extLst>
          </p:cNvPr>
          <p:cNvSpPr txBox="1">
            <a:spLocks/>
          </p:cNvSpPr>
          <p:nvPr/>
        </p:nvSpPr>
        <p:spPr>
          <a:xfrm>
            <a:off x="8710923" y="1379606"/>
            <a:ext cx="3481078" cy="436671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s-MX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70 funcionarios públicos capacitados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BE20682A-46F8-41AF-9A64-AD2F867D4F7C}"/>
              </a:ext>
            </a:extLst>
          </p:cNvPr>
          <p:cNvSpPr txBox="1">
            <a:spLocks/>
          </p:cNvSpPr>
          <p:nvPr/>
        </p:nvSpPr>
        <p:spPr>
          <a:xfrm>
            <a:off x="8710923" y="2389554"/>
            <a:ext cx="3771889" cy="436671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s-MX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Desarrollo de lineamientos metodológicos para evaluación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2A5F8712-5CE8-4691-8714-5E767028EF2D}"/>
              </a:ext>
            </a:extLst>
          </p:cNvPr>
          <p:cNvSpPr txBox="1">
            <a:spLocks/>
          </p:cNvSpPr>
          <p:nvPr/>
        </p:nvSpPr>
        <p:spPr>
          <a:xfrm>
            <a:off x="8710923" y="3473664"/>
            <a:ext cx="3490602" cy="821392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Generación de información estratégica para continuar fortaleciendo el sistema de seguimiento y evaluación </a:t>
            </a:r>
            <a:endParaRPr lang="es-MX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8" name="Picture 2" descr="Checklist: ToDo &amp; Tasks Lists - Apps en Google Play">
            <a:extLst>
              <a:ext uri="{FF2B5EF4-FFF2-40B4-BE49-F238E27FC236}">
                <a16:creationId xmlns:a16="http://schemas.microsoft.com/office/drawing/2014/main" id="{036C08CC-1791-417D-815A-44EA10A6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28" y="4839294"/>
            <a:ext cx="467818" cy="4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Subtitle 2">
            <a:extLst>
              <a:ext uri="{FF2B5EF4-FFF2-40B4-BE49-F238E27FC236}">
                <a16:creationId xmlns:a16="http://schemas.microsoft.com/office/drawing/2014/main" id="{39145031-ABCE-4259-8FD3-1A0FB3BB2859}"/>
              </a:ext>
            </a:extLst>
          </p:cNvPr>
          <p:cNvSpPr txBox="1">
            <a:spLocks/>
          </p:cNvSpPr>
          <p:nvPr/>
        </p:nvSpPr>
        <p:spPr>
          <a:xfrm>
            <a:off x="8710923" y="4863660"/>
            <a:ext cx="3490602" cy="1013752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Creación de una red de funcionarios públicos que trabajan en temas de evaluación que hablan un mismo lenguaje y que comparten experiencias</a:t>
            </a:r>
            <a:endParaRPr lang="es-MX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199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B5ED4E7-57B5-74E9-AE14-2A159EDCDE96}"/>
              </a:ext>
            </a:extLst>
          </p:cNvPr>
          <p:cNvSpPr txBox="1"/>
          <p:nvPr/>
        </p:nvSpPr>
        <p:spPr>
          <a:xfrm>
            <a:off x="5709670" y="1562765"/>
            <a:ext cx="5888052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latin typeface="Helvetica Neue" panose="020B0604020202020204" charset="0"/>
              </a:rPr>
              <a:t>Desafíos y soluciones </a:t>
            </a:r>
            <a:r>
              <a:rPr lang="es-ES" sz="4400" b="1" dirty="0">
                <a:solidFill>
                  <a:srgbClr val="00B0F0"/>
                </a:solidFill>
                <a:latin typeface="Helvetica Neue" panose="020B0604020202020204" charset="0"/>
              </a:rPr>
              <a:t>para fomentar y mantener el nivel de capacidades instaladas</a:t>
            </a:r>
            <a:endParaRPr lang="es-MX" sz="4400" b="1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6" name="Imagen 29">
            <a:extLst>
              <a:ext uri="{FF2B5EF4-FFF2-40B4-BE49-F238E27FC236}">
                <a16:creationId xmlns:a16="http://schemas.microsoft.com/office/drawing/2014/main" id="{139F5551-1DCB-4607-A975-250D47FA84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3614830" y="203828"/>
            <a:ext cx="907913" cy="979408"/>
          </a:xfrm>
          <a:prstGeom prst="rect">
            <a:avLst/>
          </a:prstGeom>
        </p:spPr>
      </p:pic>
      <p:pic>
        <p:nvPicPr>
          <p:cNvPr id="7" name="Imagen 29">
            <a:extLst>
              <a:ext uri="{FF2B5EF4-FFF2-40B4-BE49-F238E27FC236}">
                <a16:creationId xmlns:a16="http://schemas.microsoft.com/office/drawing/2014/main" id="{37726466-871C-4C14-92A2-C2518A6C11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2577651" y="4076359"/>
            <a:ext cx="907913" cy="9794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684935-3205-42EA-9B2D-8A72930B0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7" b="99147" l="1096" r="40475">
                        <a14:foregroundMark x1="39257" y1="27284" x2="40475" y2="56029"/>
                        <a14:foregroundMark x1="40475" y1="56029" x2="39684" y2="63946"/>
                        <a14:foregroundMark x1="25685" y1="56516" x2="37249" y2="57491"/>
                        <a14:foregroundMark x1="37310" y1="53837" x2="37310" y2="53837"/>
                        <a14:foregroundMark x1="34632" y1="55177" x2="36153" y2="53350"/>
                        <a14:foregroundMark x1="31589" y1="30085" x2="34936" y2="33130"/>
                        <a14:foregroundMark x1="29093" y1="33130" x2="25441" y2="41291"/>
                        <a14:foregroundMark x1="25441" y1="41291" x2="26476" y2="50305"/>
                        <a14:foregroundMark x1="26476" y1="50305" x2="34449" y2="56151"/>
                        <a14:foregroundMark x1="34449" y1="56151" x2="38466" y2="48965"/>
                        <a14:foregroundMark x1="38466" y1="48965" x2="38284" y2="36297"/>
                        <a14:foregroundMark x1="38284" y1="36297" x2="32988" y2="32034"/>
                        <a14:foregroundMark x1="32988" y1="32034" x2="30919" y2="31547"/>
                        <a14:foregroundMark x1="29823" y1="31181" x2="29823" y2="31181"/>
                        <a14:foregroundMark x1="30067" y1="31060" x2="26476" y2="37515"/>
                        <a14:foregroundMark x1="26476" y1="37515" x2="25928" y2="40195"/>
                        <a14:foregroundMark x1="33049" y1="31181" x2="37492" y2="35445"/>
                        <a14:foregroundMark x1="37492" y1="35445" x2="39562" y2="42509"/>
                        <a14:foregroundMark x1="37614" y1="54202" x2="37918" y2="49086"/>
                        <a14:foregroundMark x1="36640" y1="55786" x2="38405" y2="63337"/>
                        <a14:foregroundMark x1="30067" y1="60414" x2="34936" y2="61998"/>
                        <a14:foregroundMark x1="28302" y1="54933" x2="32502" y2="55542"/>
                        <a14:foregroundMark x1="25746" y1="57125" x2="25746" y2="54933"/>
                        <a14:foregroundMark x1="4260" y1="39829" x2="13694" y2="29476"/>
                        <a14:foregroundMark x1="1339" y1="28502" x2="4504" y2="8039"/>
                        <a14:foregroundMark x1="2069" y1="4507" x2="2069" y2="4507"/>
                        <a14:foregroundMark x1="4930" y1="54202" x2="14303" y2="67600"/>
                        <a14:foregroundMark x1="14303" y1="67600" x2="14181" y2="67235"/>
                        <a14:foregroundMark x1="1582" y1="60171" x2="6208" y2="78441"/>
                        <a14:foregroundMark x1="6208" y1="78441" x2="7365" y2="80512"/>
                        <a14:foregroundMark x1="25441" y1="59196" x2="25441" y2="59196"/>
                        <a14:foregroundMark x1="28119" y1="62728" x2="28119" y2="62728"/>
                        <a14:foregroundMark x1="36945" y1="62119" x2="36945" y2="62119"/>
                        <a14:foregroundMark x1="38405" y1="56151" x2="38405" y2="56151"/>
                        <a14:foregroundMark x1="36945" y1="55907" x2="39379" y2="41900"/>
                        <a14:foregroundMark x1="39379" y1="41900" x2="39075" y2="35079"/>
                        <a14:foregroundMark x1="36093" y1="32521" x2="34510" y2="29476"/>
                        <a14:foregroundMark x1="7547" y1="86114" x2="7547" y2="86114"/>
                        <a14:foregroundMark x1="8156" y1="86724" x2="8156" y2="86724"/>
                        <a14:foregroundMark x1="7730" y1="88672" x2="7973" y2="85384"/>
                        <a14:foregroundMark x1="7060" y1="87211" x2="8460" y2="86724"/>
                        <a14:foregroundMark x1="4260" y1="97320" x2="5721" y2="97442"/>
                        <a14:foregroundMark x1="4382" y1="99147" x2="4687" y2="98660"/>
                        <a14:foregroundMark x1="6714" y1="98295" x2="7669" y2="96468"/>
                        <a14:foregroundMark x1="6269" y1="99147" x2="6714" y2="98295"/>
                        <a14:foregroundMark x1="6695" y1="95493" x2="7182" y2="94641"/>
                        <a14:foregroundMark x1="8521" y1="96833" x2="8521" y2="96833"/>
                        <a14:foregroundMark x1="9008" y1="93666" x2="9008" y2="93666"/>
                        <a14:foregroundMark x1="8947" y1="90865" x2="8947" y2="90865"/>
                        <a14:foregroundMark x1="8704" y1="89281" x2="8704" y2="89281"/>
                        <a14:foregroundMark x1="8399" y1="88794" x2="8399" y2="88794"/>
                        <a14:foregroundMark x1="7730" y1="93788" x2="7730" y2="93788"/>
                        <a14:foregroundMark x1="8460" y1="91961" x2="8460" y2="91961"/>
                        <a14:foregroundMark x1="8521" y1="91352" x2="8521" y2="91352"/>
                        <a14:foregroundMark x1="8095" y1="98782" x2="8095" y2="98782"/>
                        <a14:foregroundMark x1="8582" y1="90499" x2="8582" y2="90499"/>
                        <a14:foregroundMark x1="8521" y1="89160" x2="8521" y2="89160"/>
                        <a14:foregroundMark x1="8704" y1="88916" x2="8825" y2="90134"/>
                        <a14:foregroundMark x1="8525" y1="88916" x2="8947" y2="90378"/>
                        <a14:foregroundMark x1="8278" y1="88063" x2="8525" y2="88916"/>
                        <a14:backgroundMark x1="6939" y1="99147" x2="6939" y2="99147"/>
                        <a14:backgroundMark x1="5721" y1="98295" x2="5721" y2="98295"/>
                        <a14:backgroundMark x1="3165" y1="99878" x2="3165" y2="99878"/>
                        <a14:backgroundMark x1="8278" y1="88916" x2="8278" y2="88916"/>
                        <a14:backgroundMark x1="8399" y1="93057" x2="8399" y2="9305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941" r="57419"/>
          <a:stretch/>
        </p:blipFill>
        <p:spPr>
          <a:xfrm>
            <a:off x="-1" y="28683"/>
            <a:ext cx="5342022" cy="641061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A4C966B-66B1-474C-98EB-7E2CB250C12D}"/>
              </a:ext>
            </a:extLst>
          </p:cNvPr>
          <p:cNvSpPr txBox="1"/>
          <p:nvPr/>
        </p:nvSpPr>
        <p:spPr>
          <a:xfrm>
            <a:off x="9571264" y="5690506"/>
            <a:ext cx="2375807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B0F0"/>
                </a:solidFill>
              </a:rPr>
              <a:t>3ª. Parte</a:t>
            </a:r>
            <a:endParaRPr lang="es-GT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36137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69ED115-22D9-03AB-46EA-24B87EA68A7B}"/>
              </a:ext>
            </a:extLst>
          </p:cNvPr>
          <p:cNvSpPr txBox="1">
            <a:spLocks/>
          </p:cNvSpPr>
          <p:nvPr/>
        </p:nvSpPr>
        <p:spPr>
          <a:xfrm>
            <a:off x="838200" y="485627"/>
            <a:ext cx="4449155" cy="14765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0B0F0"/>
                </a:solidFill>
              </a:rPr>
              <a:t>DESAFÍOS</a:t>
            </a:r>
          </a:p>
        </p:txBody>
      </p: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3FA52935-8B77-E56A-BB5F-389D032A99E2}"/>
              </a:ext>
            </a:extLst>
          </p:cNvPr>
          <p:cNvCxnSpPr/>
          <p:nvPr/>
        </p:nvCxnSpPr>
        <p:spPr>
          <a:xfrm>
            <a:off x="727236" y="1275169"/>
            <a:ext cx="3579844" cy="0"/>
          </a:xfrm>
          <a:prstGeom prst="line">
            <a:avLst/>
          </a:prstGeom>
          <a:ln w="38100">
            <a:solidFill>
              <a:srgbClr val="4D9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7">
            <a:extLst>
              <a:ext uri="{FF2B5EF4-FFF2-40B4-BE49-F238E27FC236}">
                <a16:creationId xmlns:a16="http://schemas.microsoft.com/office/drawing/2014/main" id="{463E4F27-C806-F71D-43E9-4E0EBFA40861}"/>
              </a:ext>
            </a:extLst>
          </p:cNvPr>
          <p:cNvGrpSpPr/>
          <p:nvPr/>
        </p:nvGrpSpPr>
        <p:grpSpPr>
          <a:xfrm>
            <a:off x="1690356" y="1397698"/>
            <a:ext cx="4890859" cy="5056368"/>
            <a:chOff x="5233454" y="1005749"/>
            <a:chExt cx="4890859" cy="5056368"/>
          </a:xfrm>
        </p:grpSpPr>
        <p:grpSp>
          <p:nvGrpSpPr>
            <p:cNvPr id="58" name="Group 106">
              <a:extLst>
                <a:ext uri="{FF2B5EF4-FFF2-40B4-BE49-F238E27FC236}">
                  <a16:creationId xmlns:a16="http://schemas.microsoft.com/office/drawing/2014/main" id="{5D216BDB-440D-24B1-9FDD-46CF28B9ACB7}"/>
                </a:ext>
              </a:extLst>
            </p:cNvPr>
            <p:cNvGrpSpPr/>
            <p:nvPr/>
          </p:nvGrpSpPr>
          <p:grpSpPr>
            <a:xfrm>
              <a:off x="6803744" y="1005749"/>
              <a:ext cx="3194410" cy="923330"/>
              <a:chOff x="6200775" y="1005754"/>
              <a:chExt cx="3194410" cy="923330"/>
            </a:xfrm>
          </p:grpSpPr>
          <p:grpSp>
            <p:nvGrpSpPr>
              <p:cNvPr id="60" name="Group 107">
                <a:extLst>
                  <a:ext uri="{FF2B5EF4-FFF2-40B4-BE49-F238E27FC236}">
                    <a16:creationId xmlns:a16="http://schemas.microsoft.com/office/drawing/2014/main" id="{947914DE-4303-7383-BF73-0FE1893DC96C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194410" cy="839155"/>
                <a:chOff x="6343294" y="1212848"/>
                <a:chExt cx="3194410" cy="839155"/>
              </a:xfrm>
            </p:grpSpPr>
            <p:sp>
              <p:nvSpPr>
                <p:cNvPr id="62" name="Flowchart: Manual Operation 109">
                  <a:extLst>
                    <a:ext uri="{FF2B5EF4-FFF2-40B4-BE49-F238E27FC236}">
                      <a16:creationId xmlns:a16="http://schemas.microsoft.com/office/drawing/2014/main" id="{3B536842-0996-321E-F4AC-AE13076CA5C8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: Rounded Corners 110">
                  <a:extLst>
                    <a:ext uri="{FF2B5EF4-FFF2-40B4-BE49-F238E27FC236}">
                      <a16:creationId xmlns:a16="http://schemas.microsoft.com/office/drawing/2014/main" id="{7A2B3596-BB17-FE9F-3BA2-A90BB082B600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2533645" cy="4953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111">
                  <a:extLst>
                    <a:ext uri="{FF2B5EF4-FFF2-40B4-BE49-F238E27FC236}">
                      <a16:creationId xmlns:a16="http://schemas.microsoft.com/office/drawing/2014/main" id="{5887C3ED-F876-19CB-DD5F-9D749DE66A70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108">
                <a:extLst>
                  <a:ext uri="{FF2B5EF4-FFF2-40B4-BE49-F238E27FC236}">
                    <a16:creationId xmlns:a16="http://schemas.microsoft.com/office/drawing/2014/main" id="{A036C7CA-221C-36D2-94F3-9B890B8418F3}"/>
                  </a:ext>
                </a:extLst>
              </p:cNvPr>
              <p:cNvSpPr txBox="1"/>
              <p:nvPr/>
            </p:nvSpPr>
            <p:spPr>
              <a:xfrm>
                <a:off x="6534506" y="1005754"/>
                <a:ext cx="25336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800" dirty="0">
                    <a:solidFill>
                      <a:schemeClr val="bg1"/>
                    </a:solidFill>
                  </a:rPr>
                  <a:t>Presupuesto y recursos limitados</a:t>
                </a:r>
                <a:endParaRPr lang="es-GT" sz="1800" dirty="0">
                  <a:solidFill>
                    <a:schemeClr val="bg1"/>
                  </a:solidFill>
                </a:endParaRPr>
              </a:p>
              <a:p>
                <a:endParaRPr lang="es-MX" spc="0" baseline="0" dirty="0">
                  <a:solidFill>
                    <a:schemeClr val="bg1"/>
                  </a:solidFill>
                  <a:latin typeface="Calibri"/>
                  <a:cs typeface="Calibri"/>
                  <a:sym typeface="Calibri"/>
                  <a:rtl val="0"/>
                </a:endParaRPr>
              </a:p>
            </p:txBody>
          </p:sp>
        </p:grpSp>
        <p:grpSp>
          <p:nvGrpSpPr>
            <p:cNvPr id="51" name="Group 113">
              <a:extLst>
                <a:ext uri="{FF2B5EF4-FFF2-40B4-BE49-F238E27FC236}">
                  <a16:creationId xmlns:a16="http://schemas.microsoft.com/office/drawing/2014/main" id="{85BF8E67-F9C6-A550-2F1F-2386CDC43B85}"/>
                </a:ext>
              </a:extLst>
            </p:cNvPr>
            <p:cNvGrpSpPr/>
            <p:nvPr/>
          </p:nvGrpSpPr>
          <p:grpSpPr>
            <a:xfrm>
              <a:off x="6303951" y="2384900"/>
              <a:ext cx="3820362" cy="914591"/>
              <a:chOff x="6200776" y="1003592"/>
              <a:chExt cx="3820362" cy="914591"/>
            </a:xfrm>
          </p:grpSpPr>
          <p:grpSp>
            <p:nvGrpSpPr>
              <p:cNvPr id="53" name="Group 114">
                <a:extLst>
                  <a:ext uri="{FF2B5EF4-FFF2-40B4-BE49-F238E27FC236}">
                    <a16:creationId xmlns:a16="http://schemas.microsoft.com/office/drawing/2014/main" id="{F211F3DD-033B-B80A-A3A9-679C046F79DC}"/>
                  </a:ext>
                </a:extLst>
              </p:cNvPr>
              <p:cNvGrpSpPr/>
              <p:nvPr/>
            </p:nvGrpSpPr>
            <p:grpSpPr>
              <a:xfrm>
                <a:off x="6200776" y="1079028"/>
                <a:ext cx="3550525" cy="839155"/>
                <a:chOff x="6343295" y="1212848"/>
                <a:chExt cx="3550525" cy="839155"/>
              </a:xfrm>
            </p:grpSpPr>
            <p:sp>
              <p:nvSpPr>
                <p:cNvPr id="55" name="Flowchart: Manual Operation 116">
                  <a:extLst>
                    <a:ext uri="{FF2B5EF4-FFF2-40B4-BE49-F238E27FC236}">
                      <a16:creationId xmlns:a16="http://schemas.microsoft.com/office/drawing/2014/main" id="{87DC7A77-6D24-E558-A076-85F03E2D661D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: Rounded Corners 117">
                  <a:extLst>
                    <a:ext uri="{FF2B5EF4-FFF2-40B4-BE49-F238E27FC236}">
                      <a16:creationId xmlns:a16="http://schemas.microsoft.com/office/drawing/2014/main" id="{2C287574-F415-E601-D6CC-33BE625771F4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3245370" cy="495300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Isosceles Triangle 118">
                  <a:extLst>
                    <a:ext uri="{FF2B5EF4-FFF2-40B4-BE49-F238E27FC236}">
                      <a16:creationId xmlns:a16="http://schemas.microsoft.com/office/drawing/2014/main" id="{65D88E17-614E-A97B-6CBD-0CEEDF294DF0}"/>
                    </a:ext>
                  </a:extLst>
                </p:cNvPr>
                <p:cNvSpPr/>
                <p:nvPr/>
              </p:nvSpPr>
              <p:spPr>
                <a:xfrm rot="16200000">
                  <a:off x="6412008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115">
                <a:extLst>
                  <a:ext uri="{FF2B5EF4-FFF2-40B4-BE49-F238E27FC236}">
                    <a16:creationId xmlns:a16="http://schemas.microsoft.com/office/drawing/2014/main" id="{EC6C2FFA-D950-376B-85D0-39407E7D59E4}"/>
                  </a:ext>
                </a:extLst>
              </p:cNvPr>
              <p:cNvSpPr txBox="1"/>
              <p:nvPr/>
            </p:nvSpPr>
            <p:spPr>
              <a:xfrm>
                <a:off x="6523955" y="1003592"/>
                <a:ext cx="3497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GT" sz="1800" dirty="0">
                    <a:solidFill>
                      <a:schemeClr val="bg1"/>
                    </a:solidFill>
                  </a:rPr>
                  <a:t>Ausencia de contrapartes institucionales en temas de S&amp;E</a:t>
                </a:r>
              </a:p>
            </p:txBody>
          </p:sp>
        </p:grpSp>
        <p:grpSp>
          <p:nvGrpSpPr>
            <p:cNvPr id="44" name="Group 120">
              <a:extLst>
                <a:ext uri="{FF2B5EF4-FFF2-40B4-BE49-F238E27FC236}">
                  <a16:creationId xmlns:a16="http://schemas.microsoft.com/office/drawing/2014/main" id="{5FF5C01F-106C-7F6C-78BB-CBA25ADF64BD}"/>
                </a:ext>
              </a:extLst>
            </p:cNvPr>
            <p:cNvGrpSpPr/>
            <p:nvPr/>
          </p:nvGrpSpPr>
          <p:grpSpPr>
            <a:xfrm>
              <a:off x="5782788" y="3758127"/>
              <a:ext cx="3706719" cy="646331"/>
              <a:chOff x="6200775" y="995506"/>
              <a:chExt cx="3706719" cy="646331"/>
            </a:xfrm>
          </p:grpSpPr>
          <p:grpSp>
            <p:nvGrpSpPr>
              <p:cNvPr id="46" name="Group 121">
                <a:extLst>
                  <a:ext uri="{FF2B5EF4-FFF2-40B4-BE49-F238E27FC236}">
                    <a16:creationId xmlns:a16="http://schemas.microsoft.com/office/drawing/2014/main" id="{D8457D44-F5FE-CE72-EB96-3B0DDF0B4831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634128" cy="495300"/>
                <a:chOff x="6343294" y="1212848"/>
                <a:chExt cx="3634128" cy="495300"/>
              </a:xfrm>
            </p:grpSpPr>
            <p:sp>
              <p:nvSpPr>
                <p:cNvPr id="49" name="Rectangle: Rounded Corners 124">
                  <a:extLst>
                    <a:ext uri="{FF2B5EF4-FFF2-40B4-BE49-F238E27FC236}">
                      <a16:creationId xmlns:a16="http://schemas.microsoft.com/office/drawing/2014/main" id="{A13E2D0B-8121-3C53-5D74-955851FD75FB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3328972" cy="4953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125">
                  <a:extLst>
                    <a:ext uri="{FF2B5EF4-FFF2-40B4-BE49-F238E27FC236}">
                      <a16:creationId xmlns:a16="http://schemas.microsoft.com/office/drawing/2014/main" id="{2350C495-89CD-D58A-B0A8-1AB6C39CEF82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TextBox 122">
                <a:extLst>
                  <a:ext uri="{FF2B5EF4-FFF2-40B4-BE49-F238E27FC236}">
                    <a16:creationId xmlns:a16="http://schemas.microsoft.com/office/drawing/2014/main" id="{66C17BDE-B86E-B21F-526E-3E0367E9125E}"/>
                  </a:ext>
                </a:extLst>
              </p:cNvPr>
              <p:cNvSpPr txBox="1"/>
              <p:nvPr/>
            </p:nvSpPr>
            <p:spPr>
              <a:xfrm>
                <a:off x="6550021" y="995506"/>
                <a:ext cx="3357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pc="0" baseline="0" dirty="0">
                    <a:solidFill>
                      <a:schemeClr val="bg1"/>
                    </a:solidFill>
                    <a:latin typeface="Calibri"/>
                    <a:cs typeface="Calibri"/>
                    <a:sym typeface="Calibri"/>
                    <a:rtl val="0"/>
                  </a:rPr>
                  <a:t>Perfiles capacitados se van al sector </a:t>
                </a:r>
                <a:r>
                  <a:rPr lang="es-MX" dirty="0">
                    <a:solidFill>
                      <a:schemeClr val="bg1"/>
                    </a:solidFill>
                    <a:latin typeface="Calibri"/>
                    <a:cs typeface="Calibri"/>
                    <a:sym typeface="Calibri"/>
                    <a:rtl val="0"/>
                  </a:rPr>
                  <a:t>privado.</a:t>
                </a:r>
                <a:endParaRPr lang="es-MX" spc="0" baseline="0" dirty="0">
                  <a:solidFill>
                    <a:schemeClr val="bg1"/>
                  </a:solidFill>
                  <a:latin typeface="Calibri"/>
                  <a:cs typeface="Calibri"/>
                  <a:sym typeface="Calibri"/>
                  <a:rtl val="0"/>
                </a:endParaRPr>
              </a:p>
            </p:txBody>
          </p:sp>
        </p:grpSp>
        <p:grpSp>
          <p:nvGrpSpPr>
            <p:cNvPr id="37" name="Group 127">
              <a:extLst>
                <a:ext uri="{FF2B5EF4-FFF2-40B4-BE49-F238E27FC236}">
                  <a16:creationId xmlns:a16="http://schemas.microsoft.com/office/drawing/2014/main" id="{DE9B0E91-B3AE-5D31-DC05-EC6626B75BD8}"/>
                </a:ext>
              </a:extLst>
            </p:cNvPr>
            <p:cNvGrpSpPr/>
            <p:nvPr/>
          </p:nvGrpSpPr>
          <p:grpSpPr>
            <a:xfrm>
              <a:off x="5233454" y="5222962"/>
              <a:ext cx="3672621" cy="839155"/>
              <a:chOff x="6200775" y="1079028"/>
              <a:chExt cx="3672621" cy="839155"/>
            </a:xfrm>
          </p:grpSpPr>
          <p:grpSp>
            <p:nvGrpSpPr>
              <p:cNvPr id="39" name="Group 128">
                <a:extLst>
                  <a:ext uri="{FF2B5EF4-FFF2-40B4-BE49-F238E27FC236}">
                    <a16:creationId xmlns:a16="http://schemas.microsoft.com/office/drawing/2014/main" id="{8AD5463A-70DA-854A-6602-30EEB680115B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439615" cy="839155"/>
                <a:chOff x="6343294" y="1212848"/>
                <a:chExt cx="3439615" cy="839155"/>
              </a:xfrm>
            </p:grpSpPr>
            <p:sp>
              <p:nvSpPr>
                <p:cNvPr id="41" name="Flowchart: Manual Operation 130">
                  <a:extLst>
                    <a:ext uri="{FF2B5EF4-FFF2-40B4-BE49-F238E27FC236}">
                      <a16:creationId xmlns:a16="http://schemas.microsoft.com/office/drawing/2014/main" id="{6D26C6D1-D4FC-2DA1-6B6A-758BF7517DC8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: Rounded Corners 131">
                  <a:extLst>
                    <a:ext uri="{FF2B5EF4-FFF2-40B4-BE49-F238E27FC236}">
                      <a16:creationId xmlns:a16="http://schemas.microsoft.com/office/drawing/2014/main" id="{1F6BAB20-DE5F-C969-C103-F93BB2CC8CE8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3134459" cy="4953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132">
                  <a:extLst>
                    <a:ext uri="{FF2B5EF4-FFF2-40B4-BE49-F238E27FC236}">
                      <a16:creationId xmlns:a16="http://schemas.microsoft.com/office/drawing/2014/main" id="{8BC5FA3E-3207-67A5-E085-7A19075941BB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TextBox 129">
                <a:extLst>
                  <a:ext uri="{FF2B5EF4-FFF2-40B4-BE49-F238E27FC236}">
                    <a16:creationId xmlns:a16="http://schemas.microsoft.com/office/drawing/2014/main" id="{4AD6B717-FD25-1830-54F8-A768F5FF65B4}"/>
                  </a:ext>
                </a:extLst>
              </p:cNvPr>
              <p:cNvSpPr txBox="1"/>
              <p:nvPr/>
            </p:nvSpPr>
            <p:spPr>
              <a:xfrm>
                <a:off x="6496406" y="1142012"/>
                <a:ext cx="3376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pc="0" baseline="0" dirty="0">
                    <a:solidFill>
                      <a:schemeClr val="bg1"/>
                    </a:solidFill>
                    <a:latin typeface="Calibri"/>
                    <a:cs typeface="Calibri"/>
                    <a:sym typeface="Calibri"/>
                    <a:rtl val="0"/>
                  </a:rPr>
                  <a:t>Poco personal profesionalizado</a:t>
                </a:r>
              </a:p>
            </p:txBody>
          </p:sp>
        </p:grpSp>
      </p:grpSp>
      <p:grpSp>
        <p:nvGrpSpPr>
          <p:cNvPr id="73" name="Group 37">
            <a:extLst>
              <a:ext uri="{FF2B5EF4-FFF2-40B4-BE49-F238E27FC236}">
                <a16:creationId xmlns:a16="http://schemas.microsoft.com/office/drawing/2014/main" id="{0B02BB8A-DECE-445E-92EC-72B4FC8FD42C}"/>
              </a:ext>
            </a:extLst>
          </p:cNvPr>
          <p:cNvGrpSpPr/>
          <p:nvPr/>
        </p:nvGrpSpPr>
        <p:grpSpPr>
          <a:xfrm>
            <a:off x="5129971" y="924863"/>
            <a:ext cx="5146807" cy="5047804"/>
            <a:chOff x="4851347" y="1014313"/>
            <a:chExt cx="5146807" cy="5047804"/>
          </a:xfrm>
        </p:grpSpPr>
        <p:grpSp>
          <p:nvGrpSpPr>
            <p:cNvPr id="75" name="Group 106">
              <a:extLst>
                <a:ext uri="{FF2B5EF4-FFF2-40B4-BE49-F238E27FC236}">
                  <a16:creationId xmlns:a16="http://schemas.microsoft.com/office/drawing/2014/main" id="{C093208A-716C-415F-A2B3-119278AE195A}"/>
                </a:ext>
              </a:extLst>
            </p:cNvPr>
            <p:cNvGrpSpPr/>
            <p:nvPr/>
          </p:nvGrpSpPr>
          <p:grpSpPr>
            <a:xfrm>
              <a:off x="6803744" y="1014313"/>
              <a:ext cx="3194410" cy="903865"/>
              <a:chOff x="6200775" y="1014318"/>
              <a:chExt cx="3194410" cy="903865"/>
            </a:xfrm>
          </p:grpSpPr>
          <p:grpSp>
            <p:nvGrpSpPr>
              <p:cNvPr id="96" name="Group 107">
                <a:extLst>
                  <a:ext uri="{FF2B5EF4-FFF2-40B4-BE49-F238E27FC236}">
                    <a16:creationId xmlns:a16="http://schemas.microsoft.com/office/drawing/2014/main" id="{F3262F7F-966C-426D-BF0B-F969A4C20E7B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194410" cy="839155"/>
                <a:chOff x="6343294" y="1212848"/>
                <a:chExt cx="3194410" cy="839155"/>
              </a:xfrm>
            </p:grpSpPr>
            <p:sp>
              <p:nvSpPr>
                <p:cNvPr id="98" name="Flowchart: Manual Operation 109">
                  <a:extLst>
                    <a:ext uri="{FF2B5EF4-FFF2-40B4-BE49-F238E27FC236}">
                      <a16:creationId xmlns:a16="http://schemas.microsoft.com/office/drawing/2014/main" id="{48D7D1B6-5827-4223-8DFB-06C5840C3544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Rectangle: Rounded Corners 110">
                  <a:extLst>
                    <a:ext uri="{FF2B5EF4-FFF2-40B4-BE49-F238E27FC236}">
                      <a16:creationId xmlns:a16="http://schemas.microsoft.com/office/drawing/2014/main" id="{C767C08F-036E-41AA-8CAB-A3E7162A4463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2533645" cy="4953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Isosceles Triangle 111">
                  <a:extLst>
                    <a:ext uri="{FF2B5EF4-FFF2-40B4-BE49-F238E27FC236}">
                      <a16:creationId xmlns:a16="http://schemas.microsoft.com/office/drawing/2014/main" id="{4E15D8B7-7DE5-4433-BAD1-E8282D2DD0C6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TextBox 108">
                <a:extLst>
                  <a:ext uri="{FF2B5EF4-FFF2-40B4-BE49-F238E27FC236}">
                    <a16:creationId xmlns:a16="http://schemas.microsoft.com/office/drawing/2014/main" id="{86CFAD28-D7E0-4A46-8CA2-DB0A4CD2C9EB}"/>
                  </a:ext>
                </a:extLst>
              </p:cNvPr>
              <p:cNvSpPr txBox="1"/>
              <p:nvPr/>
            </p:nvSpPr>
            <p:spPr>
              <a:xfrm>
                <a:off x="6543816" y="1014318"/>
                <a:ext cx="2533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MX" sz="1800" dirty="0">
                    <a:solidFill>
                      <a:schemeClr val="bg1"/>
                    </a:solidFill>
                  </a:rPr>
                  <a:t>Ausencia de un Plan Nacional de Evaluación</a:t>
                </a:r>
                <a:endParaRPr lang="es-GT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roup 113">
              <a:extLst>
                <a:ext uri="{FF2B5EF4-FFF2-40B4-BE49-F238E27FC236}">
                  <a16:creationId xmlns:a16="http://schemas.microsoft.com/office/drawing/2014/main" id="{EB46F342-80A7-4ED3-A7E7-A196C1952D49}"/>
                </a:ext>
              </a:extLst>
            </p:cNvPr>
            <p:cNvGrpSpPr/>
            <p:nvPr/>
          </p:nvGrpSpPr>
          <p:grpSpPr>
            <a:xfrm>
              <a:off x="6303950" y="2397834"/>
              <a:ext cx="3194410" cy="901657"/>
              <a:chOff x="6200775" y="1016526"/>
              <a:chExt cx="3194410" cy="901657"/>
            </a:xfrm>
          </p:grpSpPr>
          <p:grpSp>
            <p:nvGrpSpPr>
              <p:cNvPr id="91" name="Group 114">
                <a:extLst>
                  <a:ext uri="{FF2B5EF4-FFF2-40B4-BE49-F238E27FC236}">
                    <a16:creationId xmlns:a16="http://schemas.microsoft.com/office/drawing/2014/main" id="{27F95C29-A037-4BC7-9A99-132AB1B3A361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194410" cy="839155"/>
                <a:chOff x="6343294" y="1212848"/>
                <a:chExt cx="3194410" cy="839155"/>
              </a:xfrm>
            </p:grpSpPr>
            <p:sp>
              <p:nvSpPr>
                <p:cNvPr id="93" name="Flowchart: Manual Operation 116">
                  <a:extLst>
                    <a:ext uri="{FF2B5EF4-FFF2-40B4-BE49-F238E27FC236}">
                      <a16:creationId xmlns:a16="http://schemas.microsoft.com/office/drawing/2014/main" id="{6C5EAF04-5FF8-4B23-AF53-C506EAFF6C0A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Rectangle: Rounded Corners 117">
                  <a:extLst>
                    <a:ext uri="{FF2B5EF4-FFF2-40B4-BE49-F238E27FC236}">
                      <a16:creationId xmlns:a16="http://schemas.microsoft.com/office/drawing/2014/main" id="{C523B811-ECD7-4C09-AC17-CD1105873606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2824624" cy="495300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Isosceles Triangle 118">
                  <a:extLst>
                    <a:ext uri="{FF2B5EF4-FFF2-40B4-BE49-F238E27FC236}">
                      <a16:creationId xmlns:a16="http://schemas.microsoft.com/office/drawing/2014/main" id="{4ED29A5B-376C-40E4-AE7A-3BBFCF84ACA9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115">
                <a:extLst>
                  <a:ext uri="{FF2B5EF4-FFF2-40B4-BE49-F238E27FC236}">
                    <a16:creationId xmlns:a16="http://schemas.microsoft.com/office/drawing/2014/main" id="{A125B931-2964-4102-A906-C1A4C3815532}"/>
                  </a:ext>
                </a:extLst>
              </p:cNvPr>
              <p:cNvSpPr txBox="1"/>
              <p:nvPr/>
            </p:nvSpPr>
            <p:spPr>
              <a:xfrm>
                <a:off x="6534801" y="1016526"/>
                <a:ext cx="2533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MX" sz="1800" dirty="0">
                    <a:solidFill>
                      <a:schemeClr val="bg1"/>
                    </a:solidFill>
                  </a:rPr>
                  <a:t>Alta rotación de personal calificado y especializado</a:t>
                </a:r>
                <a:endParaRPr lang="es-GT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oup 120">
              <a:extLst>
                <a:ext uri="{FF2B5EF4-FFF2-40B4-BE49-F238E27FC236}">
                  <a16:creationId xmlns:a16="http://schemas.microsoft.com/office/drawing/2014/main" id="{BB37AFBC-1541-49D6-BCDC-DE2A6011BF80}"/>
                </a:ext>
              </a:extLst>
            </p:cNvPr>
            <p:cNvGrpSpPr/>
            <p:nvPr/>
          </p:nvGrpSpPr>
          <p:grpSpPr>
            <a:xfrm>
              <a:off x="5782788" y="3841649"/>
              <a:ext cx="2867376" cy="495300"/>
              <a:chOff x="6200775" y="1079028"/>
              <a:chExt cx="2867376" cy="495300"/>
            </a:xfrm>
          </p:grpSpPr>
          <p:grpSp>
            <p:nvGrpSpPr>
              <p:cNvPr id="87" name="Group 121">
                <a:extLst>
                  <a:ext uri="{FF2B5EF4-FFF2-40B4-BE49-F238E27FC236}">
                    <a16:creationId xmlns:a16="http://schemas.microsoft.com/office/drawing/2014/main" id="{7EB7778E-530F-41A6-8758-CF00BD88ED84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2838801" cy="495300"/>
                <a:chOff x="6343294" y="1212848"/>
                <a:chExt cx="2838801" cy="495300"/>
              </a:xfrm>
            </p:grpSpPr>
            <p:sp>
              <p:nvSpPr>
                <p:cNvPr id="89" name="Rectangle: Rounded Corners 124">
                  <a:extLst>
                    <a:ext uri="{FF2B5EF4-FFF2-40B4-BE49-F238E27FC236}">
                      <a16:creationId xmlns:a16="http://schemas.microsoft.com/office/drawing/2014/main" id="{B1D5A080-B00D-440A-BB46-BC10D048B00C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2533645" cy="4953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Isosceles Triangle 125">
                  <a:extLst>
                    <a:ext uri="{FF2B5EF4-FFF2-40B4-BE49-F238E27FC236}">
                      <a16:creationId xmlns:a16="http://schemas.microsoft.com/office/drawing/2014/main" id="{3B436315-336B-41DF-BA6F-C561573C70DF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TextBox 122">
                <a:extLst>
                  <a:ext uri="{FF2B5EF4-FFF2-40B4-BE49-F238E27FC236}">
                    <a16:creationId xmlns:a16="http://schemas.microsoft.com/office/drawing/2014/main" id="{E51D4CD1-D8DA-4D1C-B10F-5E4268E74E18}"/>
                  </a:ext>
                </a:extLst>
              </p:cNvPr>
              <p:cNvSpPr txBox="1"/>
              <p:nvPr/>
            </p:nvSpPr>
            <p:spPr>
              <a:xfrm>
                <a:off x="6534506" y="1139828"/>
                <a:ext cx="2533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solidFill>
                      <a:schemeClr val="bg1"/>
                    </a:solidFill>
                    <a:latin typeface="Calibri"/>
                    <a:cs typeface="Calibri"/>
                    <a:sym typeface="Calibri"/>
                    <a:rtl val="0"/>
                  </a:rPr>
                  <a:t>Poca vinculación con TIC</a:t>
                </a:r>
                <a:endParaRPr lang="es-MX" spc="0" baseline="0" dirty="0">
                  <a:solidFill>
                    <a:schemeClr val="bg1"/>
                  </a:solidFill>
                  <a:latin typeface="Calibri"/>
                  <a:cs typeface="Calibri"/>
                  <a:sym typeface="Calibri"/>
                  <a:rtl val="0"/>
                </a:endParaRPr>
              </a:p>
            </p:txBody>
          </p:sp>
        </p:grpSp>
        <p:grpSp>
          <p:nvGrpSpPr>
            <p:cNvPr id="78" name="Group 127">
              <a:extLst>
                <a:ext uri="{FF2B5EF4-FFF2-40B4-BE49-F238E27FC236}">
                  <a16:creationId xmlns:a16="http://schemas.microsoft.com/office/drawing/2014/main" id="{5546F0D3-D7E2-4713-8B62-572F9E6D4309}"/>
                </a:ext>
              </a:extLst>
            </p:cNvPr>
            <p:cNvGrpSpPr/>
            <p:nvPr/>
          </p:nvGrpSpPr>
          <p:grpSpPr>
            <a:xfrm>
              <a:off x="5233454" y="5129953"/>
              <a:ext cx="3769276" cy="932164"/>
              <a:chOff x="6200775" y="986019"/>
              <a:chExt cx="3769276" cy="932164"/>
            </a:xfrm>
          </p:grpSpPr>
          <p:grpSp>
            <p:nvGrpSpPr>
              <p:cNvPr id="82" name="Group 128">
                <a:extLst>
                  <a:ext uri="{FF2B5EF4-FFF2-40B4-BE49-F238E27FC236}">
                    <a16:creationId xmlns:a16="http://schemas.microsoft.com/office/drawing/2014/main" id="{01F675D2-AE91-424F-A4A2-46D43E029698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710721" cy="839155"/>
                <a:chOff x="6343294" y="1212848"/>
                <a:chExt cx="3710721" cy="839155"/>
              </a:xfrm>
            </p:grpSpPr>
            <p:sp>
              <p:nvSpPr>
                <p:cNvPr id="84" name="Flowchart: Manual Operation 130">
                  <a:extLst>
                    <a:ext uri="{FF2B5EF4-FFF2-40B4-BE49-F238E27FC236}">
                      <a16:creationId xmlns:a16="http://schemas.microsoft.com/office/drawing/2014/main" id="{89527D4A-834B-4982-B5CF-69FC9A2175F1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: Rounded Corners 131">
                  <a:extLst>
                    <a:ext uri="{FF2B5EF4-FFF2-40B4-BE49-F238E27FC236}">
                      <a16:creationId xmlns:a16="http://schemas.microsoft.com/office/drawing/2014/main" id="{E525B566-BFA2-44E7-AF60-B5DEF39AD6DC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3405565" cy="4953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Isosceles Triangle 132">
                  <a:extLst>
                    <a:ext uri="{FF2B5EF4-FFF2-40B4-BE49-F238E27FC236}">
                      <a16:creationId xmlns:a16="http://schemas.microsoft.com/office/drawing/2014/main" id="{9D769DB5-06F5-4AFD-AA27-139D65BDFD7F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TextBox 129">
                <a:extLst>
                  <a:ext uri="{FF2B5EF4-FFF2-40B4-BE49-F238E27FC236}">
                    <a16:creationId xmlns:a16="http://schemas.microsoft.com/office/drawing/2014/main" id="{2B5088AA-85EC-49D7-BB9A-5CE3D85D160C}"/>
                  </a:ext>
                </a:extLst>
              </p:cNvPr>
              <p:cNvSpPr txBox="1"/>
              <p:nvPr/>
            </p:nvSpPr>
            <p:spPr>
              <a:xfrm>
                <a:off x="6635106" y="986019"/>
                <a:ext cx="3334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pc="0" baseline="0" dirty="0">
                    <a:solidFill>
                      <a:schemeClr val="bg1"/>
                    </a:solidFill>
                    <a:latin typeface="Calibri"/>
                    <a:cs typeface="Calibri"/>
                    <a:sym typeface="Calibri"/>
                    <a:rtl val="0"/>
                  </a:rPr>
                  <a:t>Homologar herramientas y metodologías de evaluación</a:t>
                </a:r>
              </a:p>
            </p:txBody>
          </p:sp>
        </p:grp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B0542069-BC61-4BEE-9D45-AFF9EB2FFE38}"/>
                </a:ext>
              </a:extLst>
            </p:cNvPr>
            <p:cNvSpPr/>
            <p:nvPr/>
          </p:nvSpPr>
          <p:spPr>
            <a:xfrm>
              <a:off x="4851347" y="5119009"/>
              <a:ext cx="190961" cy="14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819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340" y="0"/>
                  </a:lnTo>
                  <a:lnTo>
                    <a:pt x="1340" y="19819"/>
                  </a:lnTo>
                  <a:lnTo>
                    <a:pt x="21600" y="19819"/>
                  </a:lnTo>
                  <a:close/>
                  <a:moveTo>
                    <a:pt x="6698" y="10911"/>
                  </a:moveTo>
                  <a:lnTo>
                    <a:pt x="6698" y="18037"/>
                  </a:lnTo>
                  <a:lnTo>
                    <a:pt x="4019" y="18037"/>
                  </a:lnTo>
                  <a:lnTo>
                    <a:pt x="4019" y="10911"/>
                  </a:lnTo>
                  <a:lnTo>
                    <a:pt x="6698" y="10911"/>
                  </a:lnTo>
                  <a:close/>
                  <a:moveTo>
                    <a:pt x="10884" y="3786"/>
                  </a:moveTo>
                  <a:lnTo>
                    <a:pt x="10884" y="18037"/>
                  </a:lnTo>
                  <a:lnTo>
                    <a:pt x="8205" y="18037"/>
                  </a:lnTo>
                  <a:lnTo>
                    <a:pt x="8205" y="3786"/>
                  </a:lnTo>
                  <a:lnTo>
                    <a:pt x="10884" y="3786"/>
                  </a:lnTo>
                  <a:close/>
                  <a:moveTo>
                    <a:pt x="14902" y="7348"/>
                  </a:moveTo>
                  <a:lnTo>
                    <a:pt x="14902" y="18037"/>
                  </a:lnTo>
                  <a:lnTo>
                    <a:pt x="12223" y="18037"/>
                  </a:lnTo>
                  <a:lnTo>
                    <a:pt x="12223" y="7348"/>
                  </a:lnTo>
                  <a:lnTo>
                    <a:pt x="14902" y="7348"/>
                  </a:lnTo>
                  <a:close/>
                  <a:moveTo>
                    <a:pt x="18753" y="1781"/>
                  </a:moveTo>
                  <a:lnTo>
                    <a:pt x="18753" y="18037"/>
                  </a:lnTo>
                  <a:lnTo>
                    <a:pt x="16242" y="18037"/>
                  </a:lnTo>
                  <a:lnTo>
                    <a:pt x="16242" y="1781"/>
                  </a:lnTo>
                  <a:lnTo>
                    <a:pt x="18753" y="1781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 defTabSz="914400">
                <a:defRPr sz="1800" b="0">
                  <a:solidFill>
                    <a:srgbClr val="3236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28" name="Imagen 29">
            <a:extLst>
              <a:ext uri="{FF2B5EF4-FFF2-40B4-BE49-F238E27FC236}">
                <a16:creationId xmlns:a16="http://schemas.microsoft.com/office/drawing/2014/main" id="{DCEED7AF-D8A7-431F-BE9F-1CFBB0C383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3341">
            <a:off x="597028" y="1562419"/>
            <a:ext cx="745326" cy="804018"/>
          </a:xfrm>
          <a:prstGeom prst="rect">
            <a:avLst/>
          </a:prstGeom>
        </p:spPr>
      </p:pic>
      <p:pic>
        <p:nvPicPr>
          <p:cNvPr id="129" name="Imagen 29">
            <a:extLst>
              <a:ext uri="{FF2B5EF4-FFF2-40B4-BE49-F238E27FC236}">
                <a16:creationId xmlns:a16="http://schemas.microsoft.com/office/drawing/2014/main" id="{93CF6F01-52D1-4F22-9EAC-1CF3D29ECB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10508375" y="1618480"/>
            <a:ext cx="907913" cy="979408"/>
          </a:xfrm>
          <a:prstGeom prst="rect">
            <a:avLst/>
          </a:prstGeom>
        </p:spPr>
      </p:pic>
      <p:pic>
        <p:nvPicPr>
          <p:cNvPr id="130" name="Imagen 29">
            <a:extLst>
              <a:ext uri="{FF2B5EF4-FFF2-40B4-BE49-F238E27FC236}">
                <a16:creationId xmlns:a16="http://schemas.microsoft.com/office/drawing/2014/main" id="{3E518C48-8E27-4D71-BC40-D9053C9E74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3341">
            <a:off x="2206755" y="3383606"/>
            <a:ext cx="564322" cy="608761"/>
          </a:xfrm>
          <a:prstGeom prst="rect">
            <a:avLst/>
          </a:prstGeom>
        </p:spPr>
      </p:pic>
      <p:pic>
        <p:nvPicPr>
          <p:cNvPr id="131" name="Imagen 29">
            <a:extLst>
              <a:ext uri="{FF2B5EF4-FFF2-40B4-BE49-F238E27FC236}">
                <a16:creationId xmlns:a16="http://schemas.microsoft.com/office/drawing/2014/main" id="{F4311213-2C8B-4651-A978-8DB889625A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192">
            <a:off x="5817872" y="243200"/>
            <a:ext cx="745326" cy="804018"/>
          </a:xfrm>
          <a:prstGeom prst="rect">
            <a:avLst/>
          </a:prstGeom>
        </p:spPr>
      </p:pic>
      <p:pic>
        <p:nvPicPr>
          <p:cNvPr id="132" name="Imagen 29">
            <a:extLst>
              <a:ext uri="{FF2B5EF4-FFF2-40B4-BE49-F238E27FC236}">
                <a16:creationId xmlns:a16="http://schemas.microsoft.com/office/drawing/2014/main" id="{CF7DAB08-546A-43F8-B062-34FC324581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2303">
            <a:off x="9069177" y="3970516"/>
            <a:ext cx="510917" cy="5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230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69ED115-22D9-03AB-46EA-24B87EA68A7B}"/>
              </a:ext>
            </a:extLst>
          </p:cNvPr>
          <p:cNvSpPr txBox="1">
            <a:spLocks/>
          </p:cNvSpPr>
          <p:nvPr/>
        </p:nvSpPr>
        <p:spPr>
          <a:xfrm>
            <a:off x="536275" y="94671"/>
            <a:ext cx="4449155" cy="14765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0B0F0"/>
                </a:solidFill>
              </a:rPr>
              <a:t>SOLUCIONES</a:t>
            </a:r>
          </a:p>
        </p:txBody>
      </p: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3FA52935-8B77-E56A-BB5F-389D032A99E2}"/>
              </a:ext>
            </a:extLst>
          </p:cNvPr>
          <p:cNvCxnSpPr/>
          <p:nvPr/>
        </p:nvCxnSpPr>
        <p:spPr>
          <a:xfrm>
            <a:off x="421596" y="819990"/>
            <a:ext cx="3579844" cy="0"/>
          </a:xfrm>
          <a:prstGeom prst="line">
            <a:avLst/>
          </a:prstGeom>
          <a:ln w="38100">
            <a:solidFill>
              <a:srgbClr val="4D9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7">
            <a:extLst>
              <a:ext uri="{FF2B5EF4-FFF2-40B4-BE49-F238E27FC236}">
                <a16:creationId xmlns:a16="http://schemas.microsoft.com/office/drawing/2014/main" id="{463E4F27-C806-F71D-43E9-4E0EBFA40861}"/>
              </a:ext>
            </a:extLst>
          </p:cNvPr>
          <p:cNvGrpSpPr/>
          <p:nvPr/>
        </p:nvGrpSpPr>
        <p:grpSpPr>
          <a:xfrm>
            <a:off x="1690356" y="1397698"/>
            <a:ext cx="4831576" cy="5056368"/>
            <a:chOff x="5233454" y="1005749"/>
            <a:chExt cx="4831576" cy="5056368"/>
          </a:xfrm>
        </p:grpSpPr>
        <p:grpSp>
          <p:nvGrpSpPr>
            <p:cNvPr id="58" name="Group 106">
              <a:extLst>
                <a:ext uri="{FF2B5EF4-FFF2-40B4-BE49-F238E27FC236}">
                  <a16:creationId xmlns:a16="http://schemas.microsoft.com/office/drawing/2014/main" id="{5D216BDB-440D-24B1-9FDD-46CF28B9ACB7}"/>
                </a:ext>
              </a:extLst>
            </p:cNvPr>
            <p:cNvGrpSpPr/>
            <p:nvPr/>
          </p:nvGrpSpPr>
          <p:grpSpPr>
            <a:xfrm>
              <a:off x="6803744" y="1005749"/>
              <a:ext cx="3194410" cy="923330"/>
              <a:chOff x="6200775" y="1005754"/>
              <a:chExt cx="3194410" cy="923330"/>
            </a:xfrm>
          </p:grpSpPr>
          <p:grpSp>
            <p:nvGrpSpPr>
              <p:cNvPr id="60" name="Group 107">
                <a:extLst>
                  <a:ext uri="{FF2B5EF4-FFF2-40B4-BE49-F238E27FC236}">
                    <a16:creationId xmlns:a16="http://schemas.microsoft.com/office/drawing/2014/main" id="{947914DE-4303-7383-BF73-0FE1893DC96C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194410" cy="839155"/>
                <a:chOff x="6343294" y="1212848"/>
                <a:chExt cx="3194410" cy="839155"/>
              </a:xfrm>
            </p:grpSpPr>
            <p:sp>
              <p:nvSpPr>
                <p:cNvPr id="62" name="Flowchart: Manual Operation 109">
                  <a:extLst>
                    <a:ext uri="{FF2B5EF4-FFF2-40B4-BE49-F238E27FC236}">
                      <a16:creationId xmlns:a16="http://schemas.microsoft.com/office/drawing/2014/main" id="{3B536842-0996-321E-F4AC-AE13076CA5C8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: Rounded Corners 110">
                  <a:extLst>
                    <a:ext uri="{FF2B5EF4-FFF2-40B4-BE49-F238E27FC236}">
                      <a16:creationId xmlns:a16="http://schemas.microsoft.com/office/drawing/2014/main" id="{7A2B3596-BB17-FE9F-3BA2-A90BB082B600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2533645" cy="4953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111">
                  <a:extLst>
                    <a:ext uri="{FF2B5EF4-FFF2-40B4-BE49-F238E27FC236}">
                      <a16:creationId xmlns:a16="http://schemas.microsoft.com/office/drawing/2014/main" id="{5887C3ED-F876-19CB-DD5F-9D749DE66A70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108">
                <a:extLst>
                  <a:ext uri="{FF2B5EF4-FFF2-40B4-BE49-F238E27FC236}">
                    <a16:creationId xmlns:a16="http://schemas.microsoft.com/office/drawing/2014/main" id="{A036C7CA-221C-36D2-94F3-9B890B8418F3}"/>
                  </a:ext>
                </a:extLst>
              </p:cNvPr>
              <p:cNvSpPr txBox="1"/>
              <p:nvPr/>
            </p:nvSpPr>
            <p:spPr>
              <a:xfrm>
                <a:off x="6534506" y="1005754"/>
                <a:ext cx="25336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MX" sz="1800" dirty="0">
                    <a:solidFill>
                      <a:schemeClr val="bg1"/>
                    </a:solidFill>
                  </a:rPr>
                  <a:t>Presupuesto y recursos destinados a S&amp;E</a:t>
                </a:r>
                <a:endParaRPr lang="es-GT" sz="1800" dirty="0">
                  <a:solidFill>
                    <a:schemeClr val="bg1"/>
                  </a:solidFill>
                </a:endParaRPr>
              </a:p>
              <a:p>
                <a:endParaRPr lang="es-MX" spc="0" baseline="0" dirty="0">
                  <a:solidFill>
                    <a:schemeClr val="bg1"/>
                  </a:solidFill>
                  <a:latin typeface="Calibri"/>
                  <a:cs typeface="Calibri"/>
                  <a:sym typeface="Calibri"/>
                  <a:rtl val="0"/>
                </a:endParaRPr>
              </a:p>
            </p:txBody>
          </p:sp>
        </p:grpSp>
        <p:grpSp>
          <p:nvGrpSpPr>
            <p:cNvPr id="51" name="Group 113">
              <a:extLst>
                <a:ext uri="{FF2B5EF4-FFF2-40B4-BE49-F238E27FC236}">
                  <a16:creationId xmlns:a16="http://schemas.microsoft.com/office/drawing/2014/main" id="{85BF8E67-F9C6-A550-2F1F-2386CDC43B85}"/>
                </a:ext>
              </a:extLst>
            </p:cNvPr>
            <p:cNvGrpSpPr/>
            <p:nvPr/>
          </p:nvGrpSpPr>
          <p:grpSpPr>
            <a:xfrm>
              <a:off x="6303951" y="2385390"/>
              <a:ext cx="3761079" cy="914101"/>
              <a:chOff x="6200776" y="1004082"/>
              <a:chExt cx="3761079" cy="914101"/>
            </a:xfrm>
          </p:grpSpPr>
          <p:grpSp>
            <p:nvGrpSpPr>
              <p:cNvPr id="53" name="Group 114">
                <a:extLst>
                  <a:ext uri="{FF2B5EF4-FFF2-40B4-BE49-F238E27FC236}">
                    <a16:creationId xmlns:a16="http://schemas.microsoft.com/office/drawing/2014/main" id="{F211F3DD-033B-B80A-A3A9-679C046F79DC}"/>
                  </a:ext>
                </a:extLst>
              </p:cNvPr>
              <p:cNvGrpSpPr/>
              <p:nvPr/>
            </p:nvGrpSpPr>
            <p:grpSpPr>
              <a:xfrm>
                <a:off x="6200776" y="1079028"/>
                <a:ext cx="3655953" cy="839155"/>
                <a:chOff x="6343295" y="1212848"/>
                <a:chExt cx="3655953" cy="839155"/>
              </a:xfrm>
            </p:grpSpPr>
            <p:sp>
              <p:nvSpPr>
                <p:cNvPr id="55" name="Flowchart: Manual Operation 116">
                  <a:extLst>
                    <a:ext uri="{FF2B5EF4-FFF2-40B4-BE49-F238E27FC236}">
                      <a16:creationId xmlns:a16="http://schemas.microsoft.com/office/drawing/2014/main" id="{87DC7A77-6D24-E558-A076-85F03E2D661D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: Rounded Corners 117">
                  <a:extLst>
                    <a:ext uri="{FF2B5EF4-FFF2-40B4-BE49-F238E27FC236}">
                      <a16:creationId xmlns:a16="http://schemas.microsoft.com/office/drawing/2014/main" id="{2C287574-F415-E601-D6CC-33BE625771F4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3350798" cy="495300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Isosceles Triangle 118">
                  <a:extLst>
                    <a:ext uri="{FF2B5EF4-FFF2-40B4-BE49-F238E27FC236}">
                      <a16:creationId xmlns:a16="http://schemas.microsoft.com/office/drawing/2014/main" id="{65D88E17-614E-A97B-6CBD-0CEEDF294DF0}"/>
                    </a:ext>
                  </a:extLst>
                </p:cNvPr>
                <p:cNvSpPr/>
                <p:nvPr/>
              </p:nvSpPr>
              <p:spPr>
                <a:xfrm rot="16200000">
                  <a:off x="6412008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115">
                <a:extLst>
                  <a:ext uri="{FF2B5EF4-FFF2-40B4-BE49-F238E27FC236}">
                    <a16:creationId xmlns:a16="http://schemas.microsoft.com/office/drawing/2014/main" id="{EC6C2FFA-D950-376B-85D0-39407E7D59E4}"/>
                  </a:ext>
                </a:extLst>
              </p:cNvPr>
              <p:cNvSpPr txBox="1"/>
              <p:nvPr/>
            </p:nvSpPr>
            <p:spPr>
              <a:xfrm>
                <a:off x="6464672" y="1004082"/>
                <a:ext cx="3497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GT" sz="1800" dirty="0">
                    <a:solidFill>
                      <a:schemeClr val="bg1"/>
                    </a:solidFill>
                  </a:rPr>
                  <a:t>Creación de oficinas institucionales especializadas en temas de S&amp;E</a:t>
                </a:r>
              </a:p>
            </p:txBody>
          </p:sp>
        </p:grpSp>
        <p:grpSp>
          <p:nvGrpSpPr>
            <p:cNvPr id="44" name="Group 120">
              <a:extLst>
                <a:ext uri="{FF2B5EF4-FFF2-40B4-BE49-F238E27FC236}">
                  <a16:creationId xmlns:a16="http://schemas.microsoft.com/office/drawing/2014/main" id="{5FF5C01F-106C-7F6C-78BB-CBA25ADF64BD}"/>
                </a:ext>
              </a:extLst>
            </p:cNvPr>
            <p:cNvGrpSpPr/>
            <p:nvPr/>
          </p:nvGrpSpPr>
          <p:grpSpPr>
            <a:xfrm>
              <a:off x="5782788" y="3758127"/>
              <a:ext cx="3706719" cy="646331"/>
              <a:chOff x="6200775" y="995506"/>
              <a:chExt cx="3706719" cy="646331"/>
            </a:xfrm>
          </p:grpSpPr>
          <p:grpSp>
            <p:nvGrpSpPr>
              <p:cNvPr id="46" name="Group 121">
                <a:extLst>
                  <a:ext uri="{FF2B5EF4-FFF2-40B4-BE49-F238E27FC236}">
                    <a16:creationId xmlns:a16="http://schemas.microsoft.com/office/drawing/2014/main" id="{D8457D44-F5FE-CE72-EB96-3B0DDF0B4831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634128" cy="495300"/>
                <a:chOff x="6343294" y="1212848"/>
                <a:chExt cx="3634128" cy="495300"/>
              </a:xfrm>
            </p:grpSpPr>
            <p:sp>
              <p:nvSpPr>
                <p:cNvPr id="49" name="Rectangle: Rounded Corners 124">
                  <a:extLst>
                    <a:ext uri="{FF2B5EF4-FFF2-40B4-BE49-F238E27FC236}">
                      <a16:creationId xmlns:a16="http://schemas.microsoft.com/office/drawing/2014/main" id="{A13E2D0B-8121-3C53-5D74-955851FD75FB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3328972" cy="4953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125">
                  <a:extLst>
                    <a:ext uri="{FF2B5EF4-FFF2-40B4-BE49-F238E27FC236}">
                      <a16:creationId xmlns:a16="http://schemas.microsoft.com/office/drawing/2014/main" id="{2350C495-89CD-D58A-B0A8-1AB6C39CEF82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TextBox 122">
                <a:extLst>
                  <a:ext uri="{FF2B5EF4-FFF2-40B4-BE49-F238E27FC236}">
                    <a16:creationId xmlns:a16="http://schemas.microsoft.com/office/drawing/2014/main" id="{66C17BDE-B86E-B21F-526E-3E0367E9125E}"/>
                  </a:ext>
                </a:extLst>
              </p:cNvPr>
              <p:cNvSpPr txBox="1"/>
              <p:nvPr/>
            </p:nvSpPr>
            <p:spPr>
              <a:xfrm>
                <a:off x="6550021" y="995506"/>
                <a:ext cx="3357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solidFill>
                      <a:schemeClr val="bg1"/>
                    </a:solidFill>
                    <a:latin typeface="Calibri"/>
                    <a:cs typeface="Calibri"/>
                    <a:sym typeface="Calibri"/>
                    <a:rtl val="0"/>
                  </a:rPr>
                  <a:t>Incentivos laborales para garantizar los mejores perfiles </a:t>
                </a:r>
                <a:endParaRPr lang="es-MX" spc="0" baseline="0" dirty="0">
                  <a:solidFill>
                    <a:schemeClr val="bg1"/>
                  </a:solidFill>
                  <a:latin typeface="Calibri"/>
                  <a:cs typeface="Calibri"/>
                  <a:sym typeface="Calibri"/>
                  <a:rtl val="0"/>
                </a:endParaRPr>
              </a:p>
            </p:txBody>
          </p:sp>
        </p:grpSp>
        <p:grpSp>
          <p:nvGrpSpPr>
            <p:cNvPr id="37" name="Group 127">
              <a:extLst>
                <a:ext uri="{FF2B5EF4-FFF2-40B4-BE49-F238E27FC236}">
                  <a16:creationId xmlns:a16="http://schemas.microsoft.com/office/drawing/2014/main" id="{DE9B0E91-B3AE-5D31-DC05-EC6626B75BD8}"/>
                </a:ext>
              </a:extLst>
            </p:cNvPr>
            <p:cNvGrpSpPr/>
            <p:nvPr/>
          </p:nvGrpSpPr>
          <p:grpSpPr>
            <a:xfrm>
              <a:off x="5233454" y="5130864"/>
              <a:ext cx="4165119" cy="931253"/>
              <a:chOff x="6200775" y="986930"/>
              <a:chExt cx="4165119" cy="931253"/>
            </a:xfrm>
          </p:grpSpPr>
          <p:grpSp>
            <p:nvGrpSpPr>
              <p:cNvPr id="39" name="Group 128">
                <a:extLst>
                  <a:ext uri="{FF2B5EF4-FFF2-40B4-BE49-F238E27FC236}">
                    <a16:creationId xmlns:a16="http://schemas.microsoft.com/office/drawing/2014/main" id="{8AD5463A-70DA-854A-6602-30EEB680115B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4068322" cy="839155"/>
                <a:chOff x="6343294" y="1212848"/>
                <a:chExt cx="4068322" cy="839155"/>
              </a:xfrm>
            </p:grpSpPr>
            <p:sp>
              <p:nvSpPr>
                <p:cNvPr id="41" name="Flowchart: Manual Operation 130">
                  <a:extLst>
                    <a:ext uri="{FF2B5EF4-FFF2-40B4-BE49-F238E27FC236}">
                      <a16:creationId xmlns:a16="http://schemas.microsoft.com/office/drawing/2014/main" id="{6D26C6D1-D4FC-2DA1-6B6A-758BF7517DC8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: Rounded Corners 131">
                  <a:extLst>
                    <a:ext uri="{FF2B5EF4-FFF2-40B4-BE49-F238E27FC236}">
                      <a16:creationId xmlns:a16="http://schemas.microsoft.com/office/drawing/2014/main" id="{1F6BAB20-DE5F-C969-C103-F93BB2CC8CE8}"/>
                    </a:ext>
                  </a:extLst>
                </p:cNvPr>
                <p:cNvSpPr/>
                <p:nvPr/>
              </p:nvSpPr>
              <p:spPr>
                <a:xfrm>
                  <a:off x="6648449" y="1212848"/>
                  <a:ext cx="3763167" cy="4953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Isosceles Triangle 132">
                  <a:extLst>
                    <a:ext uri="{FF2B5EF4-FFF2-40B4-BE49-F238E27FC236}">
                      <a16:creationId xmlns:a16="http://schemas.microsoft.com/office/drawing/2014/main" id="{8BC5FA3E-3207-67A5-E085-7A19075941BB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TextBox 129">
                <a:extLst>
                  <a:ext uri="{FF2B5EF4-FFF2-40B4-BE49-F238E27FC236}">
                    <a16:creationId xmlns:a16="http://schemas.microsoft.com/office/drawing/2014/main" id="{4AD6B717-FD25-1830-54F8-A768F5FF65B4}"/>
                  </a:ext>
                </a:extLst>
              </p:cNvPr>
              <p:cNvSpPr txBox="1"/>
              <p:nvPr/>
            </p:nvSpPr>
            <p:spPr>
              <a:xfrm>
                <a:off x="6466794" y="986930"/>
                <a:ext cx="3899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GT" sz="1800" dirty="0">
                    <a:solidFill>
                      <a:schemeClr val="bg1"/>
                    </a:solidFill>
                  </a:rPr>
                  <a:t>Cantidad de recurso humano acorde a las necesidades del Sistema de S&amp;E</a:t>
                </a:r>
              </a:p>
            </p:txBody>
          </p:sp>
        </p:grpSp>
      </p:grpSp>
      <p:grpSp>
        <p:nvGrpSpPr>
          <p:cNvPr id="73" name="Group 37">
            <a:extLst>
              <a:ext uri="{FF2B5EF4-FFF2-40B4-BE49-F238E27FC236}">
                <a16:creationId xmlns:a16="http://schemas.microsoft.com/office/drawing/2014/main" id="{0B02BB8A-DECE-445E-92EC-72B4FC8FD42C}"/>
              </a:ext>
            </a:extLst>
          </p:cNvPr>
          <p:cNvGrpSpPr/>
          <p:nvPr/>
        </p:nvGrpSpPr>
        <p:grpSpPr>
          <a:xfrm>
            <a:off x="5129971" y="924863"/>
            <a:ext cx="5146807" cy="5047804"/>
            <a:chOff x="4851347" y="1014313"/>
            <a:chExt cx="5146807" cy="5047804"/>
          </a:xfrm>
        </p:grpSpPr>
        <p:grpSp>
          <p:nvGrpSpPr>
            <p:cNvPr id="75" name="Group 106">
              <a:extLst>
                <a:ext uri="{FF2B5EF4-FFF2-40B4-BE49-F238E27FC236}">
                  <a16:creationId xmlns:a16="http://schemas.microsoft.com/office/drawing/2014/main" id="{C093208A-716C-415F-A2B3-119278AE195A}"/>
                </a:ext>
              </a:extLst>
            </p:cNvPr>
            <p:cNvGrpSpPr/>
            <p:nvPr/>
          </p:nvGrpSpPr>
          <p:grpSpPr>
            <a:xfrm>
              <a:off x="6803744" y="1014313"/>
              <a:ext cx="3194410" cy="903865"/>
              <a:chOff x="6200775" y="1014318"/>
              <a:chExt cx="3194410" cy="903865"/>
            </a:xfrm>
          </p:grpSpPr>
          <p:grpSp>
            <p:nvGrpSpPr>
              <p:cNvPr id="96" name="Group 107">
                <a:extLst>
                  <a:ext uri="{FF2B5EF4-FFF2-40B4-BE49-F238E27FC236}">
                    <a16:creationId xmlns:a16="http://schemas.microsoft.com/office/drawing/2014/main" id="{F3262F7F-966C-426D-BF0B-F969A4C20E7B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194410" cy="839155"/>
                <a:chOff x="6343294" y="1212848"/>
                <a:chExt cx="3194410" cy="839155"/>
              </a:xfrm>
            </p:grpSpPr>
            <p:sp>
              <p:nvSpPr>
                <p:cNvPr id="98" name="Flowchart: Manual Operation 109">
                  <a:extLst>
                    <a:ext uri="{FF2B5EF4-FFF2-40B4-BE49-F238E27FC236}">
                      <a16:creationId xmlns:a16="http://schemas.microsoft.com/office/drawing/2014/main" id="{48D7D1B6-5827-4223-8DFB-06C5840C3544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Rectangle: Rounded Corners 110">
                  <a:extLst>
                    <a:ext uri="{FF2B5EF4-FFF2-40B4-BE49-F238E27FC236}">
                      <a16:creationId xmlns:a16="http://schemas.microsoft.com/office/drawing/2014/main" id="{C767C08F-036E-41AA-8CAB-A3E7162A4463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2533645" cy="4953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Isosceles Triangle 111">
                  <a:extLst>
                    <a:ext uri="{FF2B5EF4-FFF2-40B4-BE49-F238E27FC236}">
                      <a16:creationId xmlns:a16="http://schemas.microsoft.com/office/drawing/2014/main" id="{4E15D8B7-7DE5-4433-BAD1-E8282D2DD0C6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TextBox 108">
                <a:extLst>
                  <a:ext uri="{FF2B5EF4-FFF2-40B4-BE49-F238E27FC236}">
                    <a16:creationId xmlns:a16="http://schemas.microsoft.com/office/drawing/2014/main" id="{86CFAD28-D7E0-4A46-8CA2-DB0A4CD2C9EB}"/>
                  </a:ext>
                </a:extLst>
              </p:cNvPr>
              <p:cNvSpPr txBox="1"/>
              <p:nvPr/>
            </p:nvSpPr>
            <p:spPr>
              <a:xfrm>
                <a:off x="6543816" y="1014318"/>
                <a:ext cx="2533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MX" sz="1800" dirty="0">
                    <a:solidFill>
                      <a:schemeClr val="bg1"/>
                    </a:solidFill>
                  </a:rPr>
                  <a:t>Elaboración de un Plan Nacional de Evaluación</a:t>
                </a:r>
                <a:endParaRPr lang="es-GT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roup 113">
              <a:extLst>
                <a:ext uri="{FF2B5EF4-FFF2-40B4-BE49-F238E27FC236}">
                  <a16:creationId xmlns:a16="http://schemas.microsoft.com/office/drawing/2014/main" id="{EB46F342-80A7-4ED3-A7E7-A196C1952D49}"/>
                </a:ext>
              </a:extLst>
            </p:cNvPr>
            <p:cNvGrpSpPr/>
            <p:nvPr/>
          </p:nvGrpSpPr>
          <p:grpSpPr>
            <a:xfrm>
              <a:off x="6303950" y="2367327"/>
              <a:ext cx="3580216" cy="932164"/>
              <a:chOff x="6200775" y="986019"/>
              <a:chExt cx="3580216" cy="932164"/>
            </a:xfrm>
          </p:grpSpPr>
          <p:grpSp>
            <p:nvGrpSpPr>
              <p:cNvPr id="91" name="Group 114">
                <a:extLst>
                  <a:ext uri="{FF2B5EF4-FFF2-40B4-BE49-F238E27FC236}">
                    <a16:creationId xmlns:a16="http://schemas.microsoft.com/office/drawing/2014/main" id="{27F95C29-A037-4BC7-9A99-132AB1B3A361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580216" cy="839155"/>
                <a:chOff x="6343294" y="1212848"/>
                <a:chExt cx="3580216" cy="839155"/>
              </a:xfrm>
            </p:grpSpPr>
            <p:sp>
              <p:nvSpPr>
                <p:cNvPr id="93" name="Flowchart: Manual Operation 116">
                  <a:extLst>
                    <a:ext uri="{FF2B5EF4-FFF2-40B4-BE49-F238E27FC236}">
                      <a16:creationId xmlns:a16="http://schemas.microsoft.com/office/drawing/2014/main" id="{6C5EAF04-5FF8-4B23-AF53-C506EAFF6C0A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Rectangle: Rounded Corners 117">
                  <a:extLst>
                    <a:ext uri="{FF2B5EF4-FFF2-40B4-BE49-F238E27FC236}">
                      <a16:creationId xmlns:a16="http://schemas.microsoft.com/office/drawing/2014/main" id="{C523B811-ECD7-4C09-AC17-CD1105873606}"/>
                    </a:ext>
                  </a:extLst>
                </p:cNvPr>
                <p:cNvSpPr/>
                <p:nvPr/>
              </p:nvSpPr>
              <p:spPr>
                <a:xfrm>
                  <a:off x="6648449" y="1212848"/>
                  <a:ext cx="3275061" cy="495300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Isosceles Triangle 118">
                  <a:extLst>
                    <a:ext uri="{FF2B5EF4-FFF2-40B4-BE49-F238E27FC236}">
                      <a16:creationId xmlns:a16="http://schemas.microsoft.com/office/drawing/2014/main" id="{4ED29A5B-376C-40E4-AE7A-3BBFCF84ACA9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115">
                <a:extLst>
                  <a:ext uri="{FF2B5EF4-FFF2-40B4-BE49-F238E27FC236}">
                    <a16:creationId xmlns:a16="http://schemas.microsoft.com/office/drawing/2014/main" id="{A125B931-2964-4102-A906-C1A4C3815532}"/>
                  </a:ext>
                </a:extLst>
              </p:cNvPr>
              <p:cNvSpPr txBox="1"/>
              <p:nvPr/>
            </p:nvSpPr>
            <p:spPr>
              <a:xfrm>
                <a:off x="6534801" y="986019"/>
                <a:ext cx="32461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MX" dirty="0">
                    <a:solidFill>
                      <a:schemeClr val="bg1"/>
                    </a:solidFill>
                  </a:rPr>
                  <a:t>P</a:t>
                </a:r>
                <a:r>
                  <a:rPr lang="es-MX" sz="1800" dirty="0">
                    <a:solidFill>
                      <a:schemeClr val="bg1"/>
                    </a:solidFill>
                  </a:rPr>
                  <a:t>ersonal calificado y especializado con poca rotación</a:t>
                </a:r>
                <a:endParaRPr lang="es-GT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oup 120">
              <a:extLst>
                <a:ext uri="{FF2B5EF4-FFF2-40B4-BE49-F238E27FC236}">
                  <a16:creationId xmlns:a16="http://schemas.microsoft.com/office/drawing/2014/main" id="{BB37AFBC-1541-49D6-BCDC-DE2A6011BF80}"/>
                </a:ext>
              </a:extLst>
            </p:cNvPr>
            <p:cNvGrpSpPr/>
            <p:nvPr/>
          </p:nvGrpSpPr>
          <p:grpSpPr>
            <a:xfrm>
              <a:off x="5782788" y="3841649"/>
              <a:ext cx="3541652" cy="495300"/>
              <a:chOff x="6200775" y="1079028"/>
              <a:chExt cx="3541652" cy="495300"/>
            </a:xfrm>
          </p:grpSpPr>
          <p:grpSp>
            <p:nvGrpSpPr>
              <p:cNvPr id="87" name="Group 121">
                <a:extLst>
                  <a:ext uri="{FF2B5EF4-FFF2-40B4-BE49-F238E27FC236}">
                    <a16:creationId xmlns:a16="http://schemas.microsoft.com/office/drawing/2014/main" id="{7EB7778E-530F-41A6-8758-CF00BD88ED84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541652" cy="495300"/>
                <a:chOff x="6343294" y="1212848"/>
                <a:chExt cx="3541652" cy="495300"/>
              </a:xfrm>
            </p:grpSpPr>
            <p:sp>
              <p:nvSpPr>
                <p:cNvPr id="89" name="Rectangle: Rounded Corners 124">
                  <a:extLst>
                    <a:ext uri="{FF2B5EF4-FFF2-40B4-BE49-F238E27FC236}">
                      <a16:creationId xmlns:a16="http://schemas.microsoft.com/office/drawing/2014/main" id="{B1D5A080-B00D-440A-BB46-BC10D048B00C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3236496" cy="4953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Isosceles Triangle 125">
                  <a:extLst>
                    <a:ext uri="{FF2B5EF4-FFF2-40B4-BE49-F238E27FC236}">
                      <a16:creationId xmlns:a16="http://schemas.microsoft.com/office/drawing/2014/main" id="{3B436315-336B-41DF-BA6F-C561573C70DF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TextBox 122">
                <a:extLst>
                  <a:ext uri="{FF2B5EF4-FFF2-40B4-BE49-F238E27FC236}">
                    <a16:creationId xmlns:a16="http://schemas.microsoft.com/office/drawing/2014/main" id="{E51D4CD1-D8DA-4D1C-B10F-5E4268E74E18}"/>
                  </a:ext>
                </a:extLst>
              </p:cNvPr>
              <p:cNvSpPr txBox="1"/>
              <p:nvPr/>
            </p:nvSpPr>
            <p:spPr>
              <a:xfrm>
                <a:off x="6534506" y="1139828"/>
                <a:ext cx="3013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solidFill>
                      <a:schemeClr val="bg1"/>
                    </a:solidFill>
                    <a:latin typeface="Calibri"/>
                    <a:cs typeface="Calibri"/>
                    <a:sym typeface="Calibri"/>
                    <a:rtl val="0"/>
                  </a:rPr>
                  <a:t>Uso de las TIC para innovación</a:t>
                </a:r>
                <a:endParaRPr lang="es-MX" spc="0" baseline="0" dirty="0">
                  <a:solidFill>
                    <a:schemeClr val="bg1"/>
                  </a:solidFill>
                  <a:latin typeface="Calibri"/>
                  <a:cs typeface="Calibri"/>
                  <a:sym typeface="Calibri"/>
                  <a:rtl val="0"/>
                </a:endParaRPr>
              </a:p>
            </p:txBody>
          </p:sp>
        </p:grpSp>
        <p:grpSp>
          <p:nvGrpSpPr>
            <p:cNvPr id="78" name="Group 127">
              <a:extLst>
                <a:ext uri="{FF2B5EF4-FFF2-40B4-BE49-F238E27FC236}">
                  <a16:creationId xmlns:a16="http://schemas.microsoft.com/office/drawing/2014/main" id="{5546F0D3-D7E2-4713-8B62-572F9E6D4309}"/>
                </a:ext>
              </a:extLst>
            </p:cNvPr>
            <p:cNvGrpSpPr/>
            <p:nvPr/>
          </p:nvGrpSpPr>
          <p:grpSpPr>
            <a:xfrm>
              <a:off x="5233454" y="5129953"/>
              <a:ext cx="3769276" cy="932164"/>
              <a:chOff x="6200775" y="986019"/>
              <a:chExt cx="3769276" cy="932164"/>
            </a:xfrm>
          </p:grpSpPr>
          <p:grpSp>
            <p:nvGrpSpPr>
              <p:cNvPr id="82" name="Group 128">
                <a:extLst>
                  <a:ext uri="{FF2B5EF4-FFF2-40B4-BE49-F238E27FC236}">
                    <a16:creationId xmlns:a16="http://schemas.microsoft.com/office/drawing/2014/main" id="{01F675D2-AE91-424F-A4A2-46D43E029698}"/>
                  </a:ext>
                </a:extLst>
              </p:cNvPr>
              <p:cNvGrpSpPr/>
              <p:nvPr/>
            </p:nvGrpSpPr>
            <p:grpSpPr>
              <a:xfrm>
                <a:off x="6200775" y="1079028"/>
                <a:ext cx="3710721" cy="839155"/>
                <a:chOff x="6343294" y="1212848"/>
                <a:chExt cx="3710721" cy="839155"/>
              </a:xfrm>
            </p:grpSpPr>
            <p:sp>
              <p:nvSpPr>
                <p:cNvPr id="84" name="Flowchart: Manual Operation 130">
                  <a:extLst>
                    <a:ext uri="{FF2B5EF4-FFF2-40B4-BE49-F238E27FC236}">
                      <a16:creationId xmlns:a16="http://schemas.microsoft.com/office/drawing/2014/main" id="{89527D4A-834B-4982-B5CF-69FC9A2175F1}"/>
                    </a:ext>
                  </a:extLst>
                </p:cNvPr>
                <p:cNvSpPr/>
                <p:nvPr/>
              </p:nvSpPr>
              <p:spPr>
                <a:xfrm rot="5764602" flipH="1">
                  <a:off x="7747942" y="262241"/>
                  <a:ext cx="710279" cy="2869245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: Rounded Corners 131">
                  <a:extLst>
                    <a:ext uri="{FF2B5EF4-FFF2-40B4-BE49-F238E27FC236}">
                      <a16:creationId xmlns:a16="http://schemas.microsoft.com/office/drawing/2014/main" id="{E525B566-BFA2-44E7-AF60-B5DEF39AD6DC}"/>
                    </a:ext>
                  </a:extLst>
                </p:cNvPr>
                <p:cNvSpPr/>
                <p:nvPr/>
              </p:nvSpPr>
              <p:spPr>
                <a:xfrm>
                  <a:off x="6648450" y="1212848"/>
                  <a:ext cx="3405565" cy="4953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Isosceles Triangle 132">
                  <a:extLst>
                    <a:ext uri="{FF2B5EF4-FFF2-40B4-BE49-F238E27FC236}">
                      <a16:creationId xmlns:a16="http://schemas.microsoft.com/office/drawing/2014/main" id="{9D769DB5-06F5-4AFD-AA27-139D65BDFD7F}"/>
                    </a:ext>
                  </a:extLst>
                </p:cNvPr>
                <p:cNvSpPr/>
                <p:nvPr/>
              </p:nvSpPr>
              <p:spPr>
                <a:xfrm rot="16200000">
                  <a:off x="6412007" y="1144136"/>
                  <a:ext cx="265142" cy="402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TextBox 129">
                <a:extLst>
                  <a:ext uri="{FF2B5EF4-FFF2-40B4-BE49-F238E27FC236}">
                    <a16:creationId xmlns:a16="http://schemas.microsoft.com/office/drawing/2014/main" id="{2B5088AA-85EC-49D7-BB9A-5CE3D85D160C}"/>
                  </a:ext>
                </a:extLst>
              </p:cNvPr>
              <p:cNvSpPr txBox="1"/>
              <p:nvPr/>
            </p:nvSpPr>
            <p:spPr>
              <a:xfrm>
                <a:off x="6635106" y="986019"/>
                <a:ext cx="3334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pc="0" baseline="0" dirty="0">
                    <a:solidFill>
                      <a:schemeClr val="bg1"/>
                    </a:solidFill>
                    <a:latin typeface="Calibri"/>
                    <a:cs typeface="Calibri"/>
                    <a:sym typeface="Calibri"/>
                    <a:rtl val="0"/>
                  </a:rPr>
                  <a:t>Capacitaciones y kit de herramientas comunes a usar</a:t>
                </a:r>
              </a:p>
            </p:txBody>
          </p:sp>
        </p:grp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B0542069-BC61-4BEE-9D45-AFF9EB2FFE38}"/>
                </a:ext>
              </a:extLst>
            </p:cNvPr>
            <p:cNvSpPr/>
            <p:nvPr/>
          </p:nvSpPr>
          <p:spPr>
            <a:xfrm>
              <a:off x="4851347" y="5119009"/>
              <a:ext cx="190961" cy="14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819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340" y="0"/>
                  </a:lnTo>
                  <a:lnTo>
                    <a:pt x="1340" y="19819"/>
                  </a:lnTo>
                  <a:lnTo>
                    <a:pt x="21600" y="19819"/>
                  </a:lnTo>
                  <a:close/>
                  <a:moveTo>
                    <a:pt x="6698" y="10911"/>
                  </a:moveTo>
                  <a:lnTo>
                    <a:pt x="6698" y="18037"/>
                  </a:lnTo>
                  <a:lnTo>
                    <a:pt x="4019" y="18037"/>
                  </a:lnTo>
                  <a:lnTo>
                    <a:pt x="4019" y="10911"/>
                  </a:lnTo>
                  <a:lnTo>
                    <a:pt x="6698" y="10911"/>
                  </a:lnTo>
                  <a:close/>
                  <a:moveTo>
                    <a:pt x="10884" y="3786"/>
                  </a:moveTo>
                  <a:lnTo>
                    <a:pt x="10884" y="18037"/>
                  </a:lnTo>
                  <a:lnTo>
                    <a:pt x="8205" y="18037"/>
                  </a:lnTo>
                  <a:lnTo>
                    <a:pt x="8205" y="3786"/>
                  </a:lnTo>
                  <a:lnTo>
                    <a:pt x="10884" y="3786"/>
                  </a:lnTo>
                  <a:close/>
                  <a:moveTo>
                    <a:pt x="14902" y="7348"/>
                  </a:moveTo>
                  <a:lnTo>
                    <a:pt x="14902" y="18037"/>
                  </a:lnTo>
                  <a:lnTo>
                    <a:pt x="12223" y="18037"/>
                  </a:lnTo>
                  <a:lnTo>
                    <a:pt x="12223" y="7348"/>
                  </a:lnTo>
                  <a:lnTo>
                    <a:pt x="14902" y="7348"/>
                  </a:lnTo>
                  <a:close/>
                  <a:moveTo>
                    <a:pt x="18753" y="1781"/>
                  </a:moveTo>
                  <a:lnTo>
                    <a:pt x="18753" y="18037"/>
                  </a:lnTo>
                  <a:lnTo>
                    <a:pt x="16242" y="18037"/>
                  </a:lnTo>
                  <a:lnTo>
                    <a:pt x="16242" y="1781"/>
                  </a:lnTo>
                  <a:lnTo>
                    <a:pt x="18753" y="1781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 defTabSz="914400">
                <a:defRPr sz="1800" b="0">
                  <a:solidFill>
                    <a:srgbClr val="3236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28" name="Imagen 29">
            <a:extLst>
              <a:ext uri="{FF2B5EF4-FFF2-40B4-BE49-F238E27FC236}">
                <a16:creationId xmlns:a16="http://schemas.microsoft.com/office/drawing/2014/main" id="{DCEED7AF-D8A7-431F-BE9F-1CFBB0C383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3341">
            <a:off x="597028" y="1562419"/>
            <a:ext cx="745326" cy="804018"/>
          </a:xfrm>
          <a:prstGeom prst="rect">
            <a:avLst/>
          </a:prstGeom>
        </p:spPr>
      </p:pic>
      <p:pic>
        <p:nvPicPr>
          <p:cNvPr id="129" name="Imagen 29">
            <a:extLst>
              <a:ext uri="{FF2B5EF4-FFF2-40B4-BE49-F238E27FC236}">
                <a16:creationId xmlns:a16="http://schemas.microsoft.com/office/drawing/2014/main" id="{93CF6F01-52D1-4F22-9EAC-1CF3D29ECB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10508375" y="1618480"/>
            <a:ext cx="907913" cy="979408"/>
          </a:xfrm>
          <a:prstGeom prst="rect">
            <a:avLst/>
          </a:prstGeom>
        </p:spPr>
      </p:pic>
      <p:pic>
        <p:nvPicPr>
          <p:cNvPr id="130" name="Imagen 29">
            <a:extLst>
              <a:ext uri="{FF2B5EF4-FFF2-40B4-BE49-F238E27FC236}">
                <a16:creationId xmlns:a16="http://schemas.microsoft.com/office/drawing/2014/main" id="{3E518C48-8E27-4D71-BC40-D9053C9E74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3341">
            <a:off x="2206755" y="3383606"/>
            <a:ext cx="564322" cy="608761"/>
          </a:xfrm>
          <a:prstGeom prst="rect">
            <a:avLst/>
          </a:prstGeom>
        </p:spPr>
      </p:pic>
      <p:pic>
        <p:nvPicPr>
          <p:cNvPr id="131" name="Imagen 29">
            <a:extLst>
              <a:ext uri="{FF2B5EF4-FFF2-40B4-BE49-F238E27FC236}">
                <a16:creationId xmlns:a16="http://schemas.microsoft.com/office/drawing/2014/main" id="{F4311213-2C8B-4651-A978-8DB889625A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192">
            <a:off x="5817872" y="243200"/>
            <a:ext cx="745326" cy="804018"/>
          </a:xfrm>
          <a:prstGeom prst="rect">
            <a:avLst/>
          </a:prstGeom>
        </p:spPr>
      </p:pic>
      <p:pic>
        <p:nvPicPr>
          <p:cNvPr id="132" name="Imagen 29">
            <a:extLst>
              <a:ext uri="{FF2B5EF4-FFF2-40B4-BE49-F238E27FC236}">
                <a16:creationId xmlns:a16="http://schemas.microsoft.com/office/drawing/2014/main" id="{CF7DAB08-546A-43F8-B062-34FC324581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2303">
            <a:off x="9975280" y="4011720"/>
            <a:ext cx="510917" cy="5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68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E06528-43BB-45DC-ACF9-224B7435862A}"/>
              </a:ext>
            </a:extLst>
          </p:cNvPr>
          <p:cNvSpPr txBox="1"/>
          <p:nvPr/>
        </p:nvSpPr>
        <p:spPr>
          <a:xfrm>
            <a:off x="6655356" y="1907009"/>
            <a:ext cx="450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</a:rPr>
              <a:t>Te invitamos a conocer más sobre las Prioridades Nacionales de Desarrollo en nuestra página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EDA612-9C3A-4A36-BD25-51CFC534D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4813"/>
            <a:ext cx="5622978" cy="8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753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B5ED4E7-57B5-74E9-AE14-2A159EDCDE96}"/>
              </a:ext>
            </a:extLst>
          </p:cNvPr>
          <p:cNvSpPr txBox="1"/>
          <p:nvPr/>
        </p:nvSpPr>
        <p:spPr>
          <a:xfrm>
            <a:off x="5303663" y="2326705"/>
            <a:ext cx="6888337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5400" b="1" dirty="0">
                <a:solidFill>
                  <a:srgbClr val="002060"/>
                </a:solidFill>
                <a:latin typeface="Helvetica Neue" panose="020B0604020202020204" charset="0"/>
              </a:rPr>
              <a:t> Contexto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5400" b="1" dirty="0">
                <a:solidFill>
                  <a:srgbClr val="00B0F0"/>
                </a:solidFill>
                <a:latin typeface="Helvetica Neue" panose="020B0604020202020204" charset="0"/>
              </a:rPr>
              <a:t>GUATEMALA</a:t>
            </a:r>
          </a:p>
        </p:txBody>
      </p:sp>
      <p:pic>
        <p:nvPicPr>
          <p:cNvPr id="8" name="Imagen 29">
            <a:extLst>
              <a:ext uri="{FF2B5EF4-FFF2-40B4-BE49-F238E27FC236}">
                <a16:creationId xmlns:a16="http://schemas.microsoft.com/office/drawing/2014/main" id="{5E9CE6BC-3F78-4F64-884F-853193952F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6872660" y="324663"/>
            <a:ext cx="907913" cy="979408"/>
          </a:xfrm>
          <a:prstGeom prst="rect">
            <a:avLst/>
          </a:prstGeom>
        </p:spPr>
      </p:pic>
      <p:pic>
        <p:nvPicPr>
          <p:cNvPr id="9" name="Imagen 29">
            <a:extLst>
              <a:ext uri="{FF2B5EF4-FFF2-40B4-BE49-F238E27FC236}">
                <a16:creationId xmlns:a16="http://schemas.microsoft.com/office/drawing/2014/main" id="{CE8D5B24-84AF-43A7-811D-2CE43768C1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10988316" y="1337054"/>
            <a:ext cx="542441" cy="585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91A683-D119-449C-822B-19EC14D0A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7" b="99147" l="1096" r="40475">
                        <a14:foregroundMark x1="39257" y1="27284" x2="40475" y2="56029"/>
                        <a14:foregroundMark x1="40475" y1="56029" x2="39684" y2="63946"/>
                        <a14:foregroundMark x1="25685" y1="56516" x2="37249" y2="57491"/>
                        <a14:foregroundMark x1="37310" y1="53837" x2="37310" y2="53837"/>
                        <a14:foregroundMark x1="34632" y1="55177" x2="36153" y2="53350"/>
                        <a14:foregroundMark x1="31589" y1="30085" x2="34936" y2="33130"/>
                        <a14:foregroundMark x1="29093" y1="33130" x2="25441" y2="41291"/>
                        <a14:foregroundMark x1="25441" y1="41291" x2="26476" y2="50305"/>
                        <a14:foregroundMark x1="26476" y1="50305" x2="34449" y2="56151"/>
                        <a14:foregroundMark x1="34449" y1="56151" x2="38466" y2="48965"/>
                        <a14:foregroundMark x1="38466" y1="48965" x2="38284" y2="36297"/>
                        <a14:foregroundMark x1="38284" y1="36297" x2="32988" y2="32034"/>
                        <a14:foregroundMark x1="32988" y1="32034" x2="30919" y2="31547"/>
                        <a14:foregroundMark x1="29823" y1="31181" x2="29823" y2="31181"/>
                        <a14:foregroundMark x1="30067" y1="31060" x2="26476" y2="37515"/>
                        <a14:foregroundMark x1="26476" y1="37515" x2="25928" y2="40195"/>
                        <a14:foregroundMark x1="33049" y1="31181" x2="37492" y2="35445"/>
                        <a14:foregroundMark x1="37492" y1="35445" x2="39562" y2="42509"/>
                        <a14:foregroundMark x1="37614" y1="54202" x2="37918" y2="49086"/>
                        <a14:foregroundMark x1="36640" y1="55786" x2="38405" y2="63337"/>
                        <a14:foregroundMark x1="30067" y1="60414" x2="34936" y2="61998"/>
                        <a14:foregroundMark x1="28302" y1="54933" x2="32502" y2="55542"/>
                        <a14:foregroundMark x1="25746" y1="57125" x2="25746" y2="54933"/>
                        <a14:foregroundMark x1="4260" y1="39829" x2="13694" y2="29476"/>
                        <a14:foregroundMark x1="1339" y1="28502" x2="4504" y2="8039"/>
                        <a14:foregroundMark x1="2069" y1="4507" x2="2069" y2="4507"/>
                        <a14:foregroundMark x1="4930" y1="54202" x2="14303" y2="67600"/>
                        <a14:foregroundMark x1="14303" y1="67600" x2="14181" y2="67235"/>
                        <a14:foregroundMark x1="1582" y1="60171" x2="6208" y2="78441"/>
                        <a14:foregroundMark x1="6208" y1="78441" x2="7365" y2="80512"/>
                        <a14:foregroundMark x1="25441" y1="59196" x2="25441" y2="59196"/>
                        <a14:foregroundMark x1="28119" y1="62728" x2="28119" y2="62728"/>
                        <a14:foregroundMark x1="36945" y1="62119" x2="36945" y2="62119"/>
                        <a14:foregroundMark x1="38405" y1="56151" x2="38405" y2="56151"/>
                        <a14:foregroundMark x1="36945" y1="55907" x2="39379" y2="41900"/>
                        <a14:foregroundMark x1="39379" y1="41900" x2="39075" y2="35079"/>
                        <a14:foregroundMark x1="36093" y1="32521" x2="34510" y2="29476"/>
                        <a14:foregroundMark x1="7547" y1="86114" x2="7547" y2="86114"/>
                        <a14:foregroundMark x1="8156" y1="86724" x2="8156" y2="86724"/>
                        <a14:foregroundMark x1="7730" y1="88672" x2="7973" y2="85384"/>
                        <a14:foregroundMark x1="7060" y1="87211" x2="8460" y2="86724"/>
                        <a14:foregroundMark x1="4260" y1="97320" x2="5721" y2="97442"/>
                        <a14:foregroundMark x1="4382" y1="99147" x2="4687" y2="98660"/>
                        <a14:foregroundMark x1="6714" y1="98295" x2="7669" y2="96468"/>
                        <a14:foregroundMark x1="6269" y1="99147" x2="6714" y2="98295"/>
                        <a14:foregroundMark x1="6695" y1="95493" x2="7182" y2="94641"/>
                        <a14:foregroundMark x1="8521" y1="96833" x2="8521" y2="96833"/>
                        <a14:foregroundMark x1="9008" y1="93666" x2="9008" y2="93666"/>
                        <a14:foregroundMark x1="8947" y1="90865" x2="8947" y2="90865"/>
                        <a14:foregroundMark x1="8704" y1="89281" x2="8704" y2="89281"/>
                        <a14:foregroundMark x1="8399" y1="88794" x2="8399" y2="88794"/>
                        <a14:foregroundMark x1="7730" y1="93788" x2="7730" y2="93788"/>
                        <a14:foregroundMark x1="8460" y1="91961" x2="8460" y2="91961"/>
                        <a14:foregroundMark x1="8521" y1="91352" x2="8521" y2="91352"/>
                        <a14:foregroundMark x1="8095" y1="98782" x2="8095" y2="98782"/>
                        <a14:foregroundMark x1="8582" y1="90499" x2="8582" y2="90499"/>
                        <a14:foregroundMark x1="8521" y1="89160" x2="8521" y2="89160"/>
                        <a14:foregroundMark x1="8704" y1="88916" x2="8825" y2="90134"/>
                        <a14:foregroundMark x1="8525" y1="88916" x2="8947" y2="90378"/>
                        <a14:foregroundMark x1="8278" y1="88063" x2="8525" y2="88916"/>
                        <a14:backgroundMark x1="6939" y1="99147" x2="6939" y2="99147"/>
                        <a14:backgroundMark x1="5721" y1="98295" x2="5721" y2="98295"/>
                        <a14:backgroundMark x1="3165" y1="99878" x2="3165" y2="99878"/>
                        <a14:backgroundMark x1="8278" y1="88916" x2="8278" y2="88916"/>
                        <a14:backgroundMark x1="8399" y1="93057" x2="8399" y2="9305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941" r="57419"/>
          <a:stretch/>
        </p:blipFill>
        <p:spPr>
          <a:xfrm>
            <a:off x="79591" y="-98010"/>
            <a:ext cx="5465763" cy="6559111"/>
          </a:xfrm>
          <a:prstGeom prst="rect">
            <a:avLst/>
          </a:prstGeom>
        </p:spPr>
      </p:pic>
      <p:pic>
        <p:nvPicPr>
          <p:cNvPr id="11" name="Imagen 29">
            <a:extLst>
              <a:ext uri="{FF2B5EF4-FFF2-40B4-BE49-F238E27FC236}">
                <a16:creationId xmlns:a16="http://schemas.microsoft.com/office/drawing/2014/main" id="{8FBA5929-8E8C-4911-844F-231D51B5C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6051923" y="4044646"/>
            <a:ext cx="542441" cy="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92289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65A231BC-93ED-8B9A-6D1D-519C053E40EF}"/>
              </a:ext>
            </a:extLst>
          </p:cNvPr>
          <p:cNvSpPr txBox="1"/>
          <p:nvPr/>
        </p:nvSpPr>
        <p:spPr>
          <a:xfrm>
            <a:off x="500489" y="305201"/>
            <a:ext cx="4842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kern="0" dirty="0">
                <a:solidFill>
                  <a:srgbClr val="00B0F0"/>
                </a:solidFill>
                <a:latin typeface="Helvetica" pitchFamily="2" charset="0"/>
                <a:cs typeface="Arial"/>
              </a:rPr>
              <a:t>Sistema Nacional de Planificación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kern="0" dirty="0">
                <a:solidFill>
                  <a:srgbClr val="00B0F0"/>
                </a:solidFill>
                <a:latin typeface="Helvetica" pitchFamily="2" charset="0"/>
                <a:cs typeface="Arial"/>
              </a:rPr>
              <a:t>-SNP-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A372E2-C934-44FA-845D-9C0AAE28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2" b="97506" l="2811" r="97918">
                        <a14:foregroundMark x1="11348" y1="23410" x2="11348" y2="23410"/>
                        <a14:foregroundMark x1="12650" y1="22036" x2="23269" y2="28397"/>
                        <a14:foregroundMark x1="23269" y1="28397" x2="27954" y2="35115"/>
                        <a14:foregroundMark x1="27954" y1="35115" x2="28579" y2="43511"/>
                        <a14:foregroundMark x1="28579" y1="43511" x2="16918" y2="43308"/>
                        <a14:foregroundMark x1="16918" y1="43308" x2="16189" y2="35216"/>
                        <a14:foregroundMark x1="16189" y1="35216" x2="24935" y2="26768"/>
                        <a14:foregroundMark x1="24935" y1="26768" x2="29412" y2="33740"/>
                        <a14:foregroundMark x1="29412" y1="33740" x2="29412" y2="33791"/>
                        <a14:foregroundMark x1="41333" y1="48193" x2="41333" y2="48193"/>
                        <a14:foregroundMark x1="33013" y1="20349" x2="37585" y2="19898"/>
                        <a14:foregroundMark x1="38417" y1="24427" x2="38417" y2="24427"/>
                        <a14:foregroundMark x1="15252" y1="30127" x2="5830" y2="31756"/>
                        <a14:foregroundMark x1="5830" y1="31756" x2="3071" y2="38982"/>
                        <a14:foregroundMark x1="22384" y1="56743" x2="12493" y2="55573"/>
                        <a14:foregroundMark x1="12493" y1="55573" x2="5362" y2="60814"/>
                        <a14:foregroundMark x1="5362" y1="60814" x2="5206" y2="66005"/>
                        <a14:foregroundMark x1="22957" y1="58880" x2="22957" y2="58880"/>
                        <a14:foregroundMark x1="15513" y1="64733" x2="15513" y2="64733"/>
                        <a14:foregroundMark x1="18116" y1="66260" x2="21239" y2="64326"/>
                        <a14:foregroundMark x1="15252" y1="62239" x2="9214" y2="69211"/>
                        <a14:foregroundMark x1="9214" y1="69211" x2="17231" y2="71450"/>
                        <a14:foregroundMark x1="17231" y1="71450" x2="23373" y2="63919"/>
                        <a14:foregroundMark x1="23373" y1="63919" x2="16814" y2="59186"/>
                        <a14:foregroundMark x1="16814" y1="59186" x2="10515" y2="63613"/>
                        <a14:foregroundMark x1="12962" y1="52112" x2="12962" y2="52112"/>
                        <a14:foregroundMark x1="12962" y1="52112" x2="12962" y2="51552"/>
                        <a14:foregroundMark x1="12962" y1="51450" x2="13691" y2="43155"/>
                        <a14:foregroundMark x1="13691" y1="43155" x2="14680" y2="40814"/>
                        <a14:foregroundMark x1="25143" y1="25394" x2="50651" y2="18779"/>
                        <a14:foregroundMark x1="50651" y1="18779" x2="59396" y2="19135"/>
                        <a14:foregroundMark x1="59396" y1="19135" x2="73816" y2="30636"/>
                        <a14:foregroundMark x1="73816" y1="30636" x2="78657" y2="38422"/>
                        <a14:foregroundMark x1="78657" y1="38422" x2="79854" y2="56438"/>
                        <a14:foregroundMark x1="79854" y1="56438" x2="77824" y2="64580"/>
                        <a14:foregroundMark x1="77824" y1="64580" x2="73451" y2="72061"/>
                        <a14:foregroundMark x1="73451" y1="72061" x2="66944" y2="78015"/>
                        <a14:foregroundMark x1="66944" y1="78015" x2="49766" y2="84275"/>
                        <a14:foregroundMark x1="49766" y1="84275" x2="32535" y2="82341"/>
                        <a14:foregroundMark x1="32535" y1="82341" x2="22124" y2="73130"/>
                        <a14:foregroundMark x1="41593" y1="75115" x2="41593" y2="75115"/>
                        <a14:foregroundMark x1="39302" y1="75827" x2="31182" y2="80407"/>
                        <a14:foregroundMark x1="31182" y1="80407" x2="28579" y2="88601"/>
                        <a14:foregroundMark x1="28579" y1="88601" x2="35606" y2="94351"/>
                        <a14:foregroundMark x1="35606" y1="94351" x2="43988" y2="95115"/>
                        <a14:foregroundMark x1="43988" y1="95115" x2="50442" y2="89517"/>
                        <a14:foregroundMark x1="50442" y1="89517" x2="49141" y2="79949"/>
                        <a14:foregroundMark x1="49141" y1="79949" x2="42894" y2="74148"/>
                        <a14:foregroundMark x1="42894" y1="74148" x2="39719" y2="74707"/>
                        <a14:foregroundMark x1="27694" y1="87583" x2="33004" y2="96336"/>
                        <a14:foregroundMark x1="33004" y1="96336" x2="41749" y2="97659"/>
                        <a14:foregroundMark x1="41749" y1="97659" x2="49297" y2="93028"/>
                        <a14:foregroundMark x1="49297" y1="93028" x2="51991" y2="89446"/>
                        <a14:foregroundMark x1="44872" y1="6768" x2="41749" y2="7176"/>
                        <a14:foregroundMark x1="40031" y1="3817" x2="50390" y2="5242"/>
                        <a14:foregroundMark x1="50390" y1="5242" x2="53201" y2="7023"/>
                        <a14:foregroundMark x1="68818" y1="11959" x2="77772" y2="11959"/>
                        <a14:foregroundMark x1="77772" y1="11959" x2="84800" y2="17761"/>
                        <a14:foregroundMark x1="84800" y1="17761" x2="85841" y2="20611"/>
                        <a14:foregroundMark x1="89589" y1="38117" x2="95783" y2="45344"/>
                        <a14:foregroundMark x1="95783" y1="45344" x2="97912" y2="54378"/>
                        <a14:foregroundMark x1="94014" y1="50433" x2="94014" y2="50433"/>
                        <a14:foregroundMark x1="84019" y1="49211" x2="84019" y2="49211"/>
                        <a14:foregroundMark x1="82717" y1="44733" x2="83915" y2="52875"/>
                        <a14:foregroundMark x1="83915" y1="52875" x2="91411" y2="48041"/>
                        <a14:foregroundMark x1="91411" y1="48041" x2="85320" y2="41425"/>
                        <a14:foregroundMark x1="85320" y1="41425" x2="83550" y2="41374"/>
                        <a14:foregroundMark x1="73243" y1="18372" x2="68037" y2="25191"/>
                        <a14:foregroundMark x1="68037" y1="25191" x2="77772" y2="28041"/>
                        <a14:foregroundMark x1="77772" y1="28041" x2="80791" y2="20254"/>
                        <a14:foregroundMark x1="80791" y1="20254" x2="71681" y2="15878"/>
                        <a14:foregroundMark x1="47319" y1="12366" x2="38417" y2="11705"/>
                        <a14:foregroundMark x1="38417" y1="11705" x2="39511" y2="21018"/>
                        <a14:foregroundMark x1="39511" y1="21018" x2="48933" y2="15674"/>
                        <a14:foregroundMark x1="48933" y1="15674" x2="45757" y2="8142"/>
                        <a14:foregroundMark x1="45757" y1="8142" x2="44040" y2="7735"/>
                        <a14:foregroundMark x1="37012" y1="29313" x2="30245" y2="23868"/>
                        <a14:foregroundMark x1="30245" y1="23868" x2="22592" y2="27583"/>
                        <a14:foregroundMark x1="22592" y1="27583" x2="26236" y2="34911"/>
                        <a14:foregroundMark x1="26236" y1="34911" x2="34826" y2="33842"/>
                        <a14:foregroundMark x1="34826" y1="33842" x2="35554" y2="27226"/>
                        <a14:foregroundMark x1="31546" y1="53384" x2="35294" y2="61527"/>
                        <a14:foregroundMark x1="35294" y1="61527" x2="43259" y2="66514"/>
                        <a14:foregroundMark x1="43259" y1="66514" x2="55752" y2="66463"/>
                        <a14:foregroundMark x1="55752" y1="66463" x2="63717" y2="61120"/>
                        <a14:foregroundMark x1="63717" y1="61120" x2="65643" y2="53079"/>
                        <a14:foregroundMark x1="65643" y1="53079" x2="63092" y2="44987"/>
                        <a14:foregroundMark x1="63092" y1="44987" x2="56950" y2="37913"/>
                        <a14:foregroundMark x1="56950" y1="37913" x2="49297" y2="33435"/>
                        <a14:foregroundMark x1="49297" y1="33435" x2="39198" y2="33588"/>
                        <a14:foregroundMark x1="39198" y1="33588" x2="34045" y2="40153"/>
                        <a14:foregroundMark x1="34045" y1="40153" x2="33264" y2="42341"/>
                        <a14:foregroundMark x1="46746" y1="47074" x2="50286" y2="54656"/>
                        <a14:foregroundMark x1="50286" y1="54656" x2="53410" y2="46718"/>
                        <a14:foregroundMark x1="53410" y1="46718" x2="50182" y2="43155"/>
                        <a14:foregroundMark x1="45757" y1="43613" x2="36960" y2="51094"/>
                        <a14:foregroundMark x1="36960" y1="51094" x2="52004" y2="43613"/>
                        <a14:foregroundMark x1="52004" y1="43613" x2="51900" y2="43461"/>
                        <a14:foregroundMark x1="39875" y1="81985" x2="35971" y2="88957"/>
                        <a14:foregroundMark x1="35971" y1="88957" x2="44716" y2="91349"/>
                        <a14:foregroundMark x1="44716" y1="91349" x2="48048" y2="83868"/>
                        <a14:foregroundMark x1="48048" y1="83868" x2="46590" y2="79440"/>
                        <a14:foregroundMark x1="70536" y1="75674" x2="75169" y2="82850"/>
                        <a14:foregroundMark x1="75169" y1="82850" x2="82926" y2="77557"/>
                        <a14:foregroundMark x1="82926" y1="77557" x2="77980" y2="72010"/>
                        <a14:foregroundMark x1="76679" y1="88397" x2="81799" y2="87123"/>
                        <a14:foregroundMark x1="85957" y1="83693" x2="87454" y2="78117"/>
                        <a14:foregroundMark x1="87454" y1="78117" x2="85580" y2="70789"/>
                        <a14:foregroundMark x1="3748" y1="60407" x2="3748" y2="60407"/>
                        <a14:foregroundMark x1="4477" y1="61120" x2="4477" y2="61120"/>
                        <a14:foregroundMark x1="5049" y1="60967" x2="12806" y2="56896"/>
                        <a14:foregroundMark x1="29724" y1="88142" x2="38313" y2="93486"/>
                        <a14:foregroundMark x1="38313" y1="93486" x2="46538" y2="91450"/>
                        <a14:foregroundMark x1="46538" y1="91450" x2="51171" y2="87990"/>
                        <a14:foregroundMark x1="13378" y1="43613" x2="17074" y2="65293"/>
                        <a14:foregroundMark x1="17074" y1="65293" x2="21031" y2="74148"/>
                        <a14:foregroundMark x1="21031" y1="74148" x2="22520" y2="75707"/>
                        <a14:foregroundMark x1="29453" y1="81765" x2="35763" y2="85445"/>
                        <a14:foregroundMark x1="35763" y1="85445" x2="51924" y2="87274"/>
                        <a14:foregroundMark x1="54300" y1="87008" x2="55518" y2="86491"/>
                        <a14:foregroundMark x1="64527" y1="81832" x2="69599" y2="77252"/>
                        <a14:foregroundMark x1="63590" y1="82678" x2="64527" y2="81832"/>
                        <a14:foregroundMark x1="69599" y1="77252" x2="79230" y2="53690"/>
                        <a14:foregroundMark x1="79230" y1="53690" x2="76575" y2="36896"/>
                        <a14:foregroundMark x1="76575" y1="36896" x2="72670" y2="29466"/>
                        <a14:foregroundMark x1="72670" y1="29466" x2="60489" y2="20204"/>
                        <a14:foregroundMark x1="60489" y1="20204" x2="40968" y2="17659"/>
                        <a14:foregroundMark x1="40968" y1="17659" x2="32587" y2="19033"/>
                        <a14:foregroundMark x1="32587" y1="19033" x2="24675" y2="23919"/>
                        <a14:foregroundMark x1="22809" y1="26371" x2="21655" y2="27888"/>
                        <a14:foregroundMark x1="24675" y1="23919" x2="24308" y2="24402"/>
                        <a14:foregroundMark x1="23373" y1="26209" x2="33837" y2="20611"/>
                        <a14:foregroundMark x1="23529" y1="26921" x2="32847" y2="20356"/>
                        <a14:foregroundMark x1="44456" y1="37150" x2="38001" y2="44275"/>
                        <a14:foregroundMark x1="38001" y1="44275" x2="38001" y2="53791"/>
                        <a14:foregroundMark x1="38001" y1="53791" x2="43415" y2="59898"/>
                        <a14:foregroundMark x1="43415" y1="59898" x2="52525" y2="62341"/>
                        <a14:foregroundMark x1="52525" y1="62341" x2="59188" y2="55827"/>
                        <a14:foregroundMark x1="59188" y1="55827" x2="59136" y2="47634"/>
                        <a14:foregroundMark x1="59136" y1="47634" x2="54763" y2="40356"/>
                        <a14:foregroundMark x1="54763" y1="40356" x2="54763" y2="40356"/>
                        <a14:foregroundMark x1="2915" y1="27074" x2="2915" y2="27074"/>
                        <a14:foregroundMark x1="2915" y1="27074" x2="2915" y2="27074"/>
                        <a14:backgroundMark x1="53930" y1="87430" x2="61062" y2="83461"/>
                        <a14:backgroundMark x1="61062" y1="83461" x2="55492" y2="86463"/>
                        <a14:backgroundMark x1="60958" y1="83206" x2="62520" y2="83664"/>
                        <a14:backgroundMark x1="61530" y1="83104" x2="63665" y2="82545"/>
                        <a14:backgroundMark x1="82717" y1="87837" x2="88287" y2="81425"/>
                        <a14:backgroundMark x1="88287" y1="81425" x2="88600" y2="80153"/>
                        <a14:backgroundMark x1="85841" y1="84936" x2="81728" y2="88295"/>
                        <a14:backgroundMark x1="85424" y1="84936" x2="87871" y2="78168"/>
                        <a14:backgroundMark x1="97345" y1="54962" x2="98334" y2="52977"/>
                        <a14:backgroundMark x1="97762" y1="54809" x2="98334" y2="52265"/>
                        <a14:backgroundMark x1="52889" y1="87023" x2="52317" y2="89517"/>
                        <a14:backgroundMark x1="54607" y1="87176" x2="54347" y2="87583"/>
                        <a14:backgroundMark x1="54034" y1="87583" x2="54034" y2="87583"/>
                        <a14:backgroundMark x1="53930" y1="87735" x2="54503" y2="86718"/>
                        <a14:backgroundMark x1="64394" y1="83511" x2="64810" y2="83104"/>
                        <a14:backgroundMark x1="64081" y1="81832" x2="64081" y2="81832"/>
                        <a14:backgroundMark x1="22384" y1="75827" x2="29724" y2="81527"/>
                        <a14:backgroundMark x1="23269" y1="25547" x2="30176" y2="21709"/>
                        <a14:backgroundMark x1="31858" y1="19644" x2="32015" y2="19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6" y="305201"/>
            <a:ext cx="6000765" cy="613821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45DFAAA-DFDC-421F-934F-0374B34969E6}"/>
              </a:ext>
            </a:extLst>
          </p:cNvPr>
          <p:cNvSpPr txBox="1"/>
          <p:nvPr/>
        </p:nvSpPr>
        <p:spPr>
          <a:xfrm>
            <a:off x="681292" y="3217340"/>
            <a:ext cx="4661472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sz="2800" b="1" dirty="0">
                <a:solidFill>
                  <a:srgbClr val="002060"/>
                </a:solidFill>
                <a:latin typeface="Helvetica Neue" panose="020B0604020202020204" charset="0"/>
              </a:rPr>
              <a:t>El ciclo de Seguimiento y Evaluación </a:t>
            </a:r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" panose="020B0604020202020204" charset="0"/>
              </a:rPr>
              <a:t>es transversal </a:t>
            </a:r>
            <a:r>
              <a:rPr lang="es-MX" sz="2800" b="1" dirty="0">
                <a:solidFill>
                  <a:srgbClr val="002060"/>
                </a:solidFill>
                <a:latin typeface="Helvetica Neue" panose="020B0604020202020204" charset="0"/>
              </a:rPr>
              <a:t>al resto de ciclos.</a:t>
            </a:r>
          </a:p>
        </p:txBody>
      </p:sp>
    </p:spTree>
    <p:extLst>
      <p:ext uri="{BB962C8B-B14F-4D97-AF65-F5344CB8AC3E}">
        <p14:creationId xmlns:p14="http://schemas.microsoft.com/office/powerpoint/2010/main" val="2158465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4"/>
          <p:cNvPicPr/>
          <p:nvPr/>
        </p:nvPicPr>
        <p:blipFill rotWithShape="1">
          <a:blip r:embed="rId2"/>
          <a:srcRect l="20027" t="25601" r="3485" b="19378"/>
          <a:stretch/>
        </p:blipFill>
        <p:spPr bwMode="auto">
          <a:xfrm>
            <a:off x="0" y="0"/>
            <a:ext cx="12242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1 Título"/>
          <p:cNvSpPr txBox="1">
            <a:spLocks/>
          </p:cNvSpPr>
          <p:nvPr/>
        </p:nvSpPr>
        <p:spPr>
          <a:xfrm>
            <a:off x="5903287" y="194104"/>
            <a:ext cx="6015659" cy="13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pitchFamily="-107" charset="-128"/>
                <a:cs typeface="+mn-cs"/>
              </a:rPr>
              <a:t>APROPIACIÓN Y ARTICULACIÓN DE AGENDA ODS AL PND K’ATÚN</a:t>
            </a:r>
            <a:endParaRPr kumimoji="0" lang="es-GT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 pitchFamily="-107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s-GT" sz="3600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3600" b="1" i="1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Arial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735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65A231BC-93ED-8B9A-6D1D-519C053E40EF}"/>
              </a:ext>
            </a:extLst>
          </p:cNvPr>
          <p:cNvSpPr txBox="1"/>
          <p:nvPr/>
        </p:nvSpPr>
        <p:spPr>
          <a:xfrm>
            <a:off x="-135195" y="209631"/>
            <a:ext cx="62311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SNP se rige por las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3600" b="1" dirty="0">
                <a:solidFill>
                  <a:srgbClr val="002060"/>
                </a:solidFill>
                <a:latin typeface="Helvetica Neue" panose="020B0604020202020204" charset="0"/>
              </a:rPr>
              <a:t>10 Prioridades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3600" b="1" dirty="0">
                <a:solidFill>
                  <a:srgbClr val="002060"/>
                </a:solidFill>
                <a:latin typeface="Helvetica Neue" panose="020B0604020202020204" charset="0"/>
              </a:rPr>
              <a:t>Nacionales de Desarrollo</a:t>
            </a: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5450FA-CC00-4779-9D1A-B75015232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" b="89988" l="9696" r="95716">
                        <a14:foregroundMark x1="32920" y1="40171" x2="54002" y2="37973"/>
                        <a14:foregroundMark x1="54002" y1="37973" x2="56257" y2="36996"/>
                        <a14:foregroundMark x1="47463" y1="61538" x2="59301" y2="39927"/>
                        <a14:foregroundMark x1="64487" y1="67277" x2="65276" y2="47985"/>
                        <a14:foregroundMark x1="67306" y1="39316" x2="80158" y2="59463"/>
                        <a14:foregroundMark x1="70800" y1="37363" x2="92334" y2="42613"/>
                        <a14:foregroundMark x1="73844" y1="31013" x2="91206" y2="25275"/>
                        <a14:foregroundMark x1="91206" y1="25275" x2="91319" y2="25153"/>
                        <a14:foregroundMark x1="95716" y1="35775" x2="95716" y2="35775"/>
                        <a14:foregroundMark x1="66065" y1="30647" x2="82187" y2="7692"/>
                        <a14:foregroundMark x1="46449" y1="6349" x2="59639" y2="28205"/>
                        <a14:foregroundMark x1="33371" y1="24664" x2="57723" y2="31746"/>
                        <a14:foregroundMark x1="57723" y1="31746" x2="57835" y2="31746"/>
                        <a14:foregroundMark x1="63472" y1="24542" x2="64374" y2="18193"/>
                        <a14:foregroundMark x1="61669" y1="18193" x2="63811" y2="1465"/>
                      </a14:backgroundRemoval>
                    </a14:imgEffect>
                  </a14:imgLayer>
                </a14:imgProps>
              </a:ext>
            </a:extLst>
          </a:blip>
          <a:srcRect l="29296" b="30293"/>
          <a:stretch/>
        </p:blipFill>
        <p:spPr>
          <a:xfrm rot="20806986">
            <a:off x="5037799" y="800579"/>
            <a:ext cx="6115597" cy="5567140"/>
          </a:xfrm>
          <a:prstGeom prst="rect">
            <a:avLst/>
          </a:prstGeom>
        </p:spPr>
      </p:pic>
      <p:pic>
        <p:nvPicPr>
          <p:cNvPr id="11" name="Imagen" descr="Imagen">
            <a:extLst>
              <a:ext uri="{FF2B5EF4-FFF2-40B4-BE49-F238E27FC236}">
                <a16:creationId xmlns:a16="http://schemas.microsoft.com/office/drawing/2014/main" id="{C2E8AE86-174F-493F-A7FA-98E469E3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7186" y="2426197"/>
            <a:ext cx="2392990" cy="2651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Derecho Flecha Próximo - Gráficos vectoriales gratis en Pixabay">
            <a:extLst>
              <a:ext uri="{FF2B5EF4-FFF2-40B4-BE49-F238E27FC236}">
                <a16:creationId xmlns:a16="http://schemas.microsoft.com/office/drawing/2014/main" id="{3650D750-6A3D-49E6-B029-2160952A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051">
            <a:off x="2816146" y="3168039"/>
            <a:ext cx="1893522" cy="13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80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65A231BC-93ED-8B9A-6D1D-519C053E40EF}"/>
              </a:ext>
            </a:extLst>
          </p:cNvPr>
          <p:cNvSpPr txBox="1"/>
          <p:nvPr/>
        </p:nvSpPr>
        <p:spPr>
          <a:xfrm>
            <a:off x="8732704" y="2360485"/>
            <a:ext cx="343206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Normativa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del Sistema de Seguimiento y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96F27C-454B-470B-B3EA-394F2FE9A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8" y="243281"/>
            <a:ext cx="8534016" cy="60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24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LrBT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o/2tPH00jJDpKyEdlnYn+VS/8NVfEj/oAv8A9/H/APia479mW1t5fFuoxTwrKFOBke9fS9vpmkg/NYw/98igDxn/AIaq+JH/AEAX/wC/j/8AxNB/ap+JAUsdAcAdSZHx/wCg17WdP0aCCSaa0tkjQbmZlAAFfPfxm+J1rqNxJ4V8H2Ebs7+W86LyT6CgDQH7XXjovtGmxFvT7Q3+FXR+1V8QhDltBldz0KysV/lXlPin4d6h4O8H22s6t8l5eEFY/wC5X0r8BtMsLr4cWUs1nE8h6krkmgDz3/hqr4jf9C/J/wB/H/8AiaP+GqviP/0L8n/fx/8A4mvoeDQ9JKfNp0Gf9wVk+ONW8H+D9GfU9WtrSNUHyptGWPpigDwqf9rD4g26hp9EMQPQvMw/mtNtv2tfHk2TFo4lC8ttnbgflXFeItQ1742+NI7HQtKFrYq+EVB8qL6k19LfDH4PeGPCnhp9Nu7WO+urlNtzK46g9qAF+EP7Rnh/xZGlnrElzY6mTjab1gh/GvX49fhldBD9qlRv40v2I/lXy98Uf2bbO5eTU/B07Wk45W2A4J9jXnGg+PPiX8JdWWw1y2nubOM8xPkjHs1AH1h+0D8RL3wT8PLzVNGnng1QYFu01wZFHPOVPWsb9mT4geMPGvhKTWfFt89ySxWLyD5AHPt1r53/AGiPitp/xC8N6NDpeYXdv9Jiz0PpX0t8BtGXQ/hZplrtUMyhzj3oA9Q+3Lgf8fv/AIGt/hViOaJ03b77/wADGrDKtkDPFXrV/LjKt6cUAW2uoh91r8/9vjUC5Vvu/b//AAMaqIJGcdatWynYTQB5p+0d4x8V+EfAbaz4RvJLa6ik/eGdjOCv0PSqv7MfxJ1j4heDJb/X7qWe/hfa5hlMQP8AwEV0/wAX9Fi1j4da1Zsu5vsjsg/2sV84fsM6o1j4s1Pw3O21izMUJ7igD7DE6ED5r7P/AF+NTlkVjhWvif8Ar8ao3jbcdo6VLCm1C38RoAia4xLsxffX7a3+FLJOEyf9NwPvH7a3H6Vznjjxp4b8H6e99rmpQwBQSFDAsfwr5V+Jf7RniXxZePongKymgR22CeMEs4Pt2oA+ifi18YPDXgTRZbh764ub7H7uBb5jk+9fPF7+1x4ukmL2OhFLfPyl7tjn8cUvw1/Zu8T+KbmPXPHd3NAjneIm+YuP6V7Z4v8AgP4H1DwaNAsLJLGZFxFMBkhvWgDw+L9rDx/L/qtAMn+5OzfyWn/8NVfET/oW5v8Av6//AMTXE2sfiX4D+PCmr6Z9t05mx86/LImfWvsH4W694A+IGhx6jothZeaQPOg2jKN3FAHzr/w1V8RP+hbm/wC/r/8AxNSx/tUfEBoyP+EbuPM9fNcL/KvriLwvoJJ3aTbY/wBwVzfxY8O6Hb/DnWpoNMgR0gJVggyDQB8uSftdeNY3KSaQisOoN03+FWI/2rfiFIgkj8Oysh6MJXIP/jteZ/D74b6h8SoNaXSj/p9hvlAx98A4216H8BPitZ+EdSHgn4haLGI438pZ5V+aMjjGPT3oAt/8NVfET/oWpv8Av6//AMTR/wANVfET/oW5v+/r/wDxNfW2m6P4T1CyjvLHT7Oe3lUFHVQc1NF4V8Plju0q3/74FAHx+/7WXjyGRFuNBaLccDfO4z+a0+6/ay8bR3CwxaNvZhkAXLEn9K3v28NN0vTdP0hrGyjgbzssUGM9K8m1v4deJ/Cuh6R8Q9Kja8tGjWRwFzt56UAd5/w1V8RM/wDItzf9/X/+Jo/4aq+In/Qtzf8Af1//AImvQ/gR8TPB/jy2j07UdNtLPWkG1kYD95jvXtUPhrQY+ul27E99goA+Uv8Ahqr4if8AQtzf9/X/APiaLD9rHxpPcyQy6QEZELY+0tnI/CvrKLw34fVmJ0m36H+AV8J+JfD0et/tA6xodmBbCeSRIwOgJbigDtbf9rLx7cAmDQWlA6lJ3OPyWpf+GqviJ/0Lc3/f1/8A4muQ8PX2v/ALx1JpniTRVvtOkf5hIvyuM9Qa+yPhxe/D7xvoEWq6PaWkquAWQKMqfTFAHzN/w1V8RP8AoW5v+/r/APxNI37V/j6FDJceHJAvq07qB/47X2G/hPw9jK6TbY/3BXmH7SXh/RrT4SajNDptvHIA2CqgEcUAfP2p/tUfEO6sRcae8WncgHcPO7++KzX/AGkvja+WttTMi8bf+JWMH8a5HwB8Mta8afD/AFHWNBBmuNPky0I74Oc161+zt8YtGsLyDwd490eGCaNvLju5E5DehBFAFCy/ag+KFrZKupaFPcz/APPRQ0YP4AU//hqr4if9C3N/39f/AOJr67k0Xw/fQx3EOn2s0TqGR1UEEGov+EY0P/oE2/8A3wKAPkOf9rXx1buq3GhmInoHuGGfzWnyftZeODdeRBovmN2C3DE/oKZ+3Jp1hbeMPD9vZWiWwdCGKjGeVrj/ABF4K8UfCvUNM8a2cBvtOmAcPtyMcdfSgDtj+1V8RP8AoWpv+/r/APxNJ/w1X8Q/+hbl/wC/r/8AxNez/Az4heA/iZYrE2l2dlqyJiW3YDn3FepyeD/DxkDf2VbgD0QUAfIx/aq+IgGT4bmx/wBdX/8Aiaqn9rzxorFW0hAR1Bum/wAK+vdT8N6Cum3jDSbYYt3I+Qf3TX5+aT4HPjr4vaj4ds5fs0jyv5QA7jJx+lAHptv+1h4/uE8yDw+8qf3kmcj/ANBp/wDw1V8RP+hbm/7+v/8AE1zPw48Yaj8FPFtx4W8Y6Gtzp/mlCZF+6M/eHrX2R4QTwV4q0WDV9HtbOe3lUN8oGVz2IoA+Xf8Ahqr4if8AQtTf9/X/APiaZN+1h4/hTfN4feNfVpnA/wDQa+vR4Z0E/wDMKt/++BXj/wC15o+j2fwe1CS202GKUAYdVAIoA8el/a58aIQP7IXn/p6b/Cpv+Gq/iIVDL4clweh81+f/AB2vPfC/wg1bxR8Lv+E00OUzXNq7eZbgdlAOa9X/AGfPjF4dkeHwf460a3trqM+XHdSLznoFOaAMxP2rPiEPveGZm/7bOP8A2WiT9qr4hMPl8Nzxe4kdsf8AjtfW9n4b8MTxLNDpdpLG4yrqoIIpZ/Degq6qNKtsH/YFAHxdqH7TvxXFyJF1JLG1PRZbMMwP4mqcX7TXxiuLho7TxDBMAMjbpyk/lmtb9syysdP+I1la2lukMEgQOqjAORXKeJvAfib4S3mkeMdPga+0y6hSYtt4G4Z2mgDo9K/aW+NUUxa9ia+hB+6LQxH8wK3JP2rPHgChfC1zu/i3TSf/ABNex/Af4leCviNpiQ/2fZ2eqoo823IHJ9RXqsvhfQJOTpNuSe+wUAfIn/DVnxAxn/hF58f9d5P/AImqjftfeMFYq2iqCOoN43/xNfXl14Y0C1tZW/sm3ddpyCor4B8LeAI/H/xe13w/DcfZCJpGhwM85OBQB6Rb/tZ+ObhS1v4ceVR1KXLn/wBlqX/hqz4gf9CvN/3/AJP/AImuR8Ia5q3wJ8cT6F4p0Nb3Tmkw3mLww6bga+wPA0/gfxlocWr6Ja2c0Mi5KhRlT6YoA+bf+GrPiB/0K0//AH/k/wDiaZL+1h48hTfL4akRfVrhwP8A0GvrGLwzo7Mf+JRb4/3BXm37Tui6NafCm9lg02CNwDhgoBFAHi9t+1l45uIi9v4bklweqXDsP0Wu0+DH7SuoeKfG0Ph7xPYzacJjhHW7YYPocgVN+wPpem33w71aS8soZ3W7GGdQT3rlf2y/hw3h/WrXx74atzAm/dcmMY2EdOlAH2C3lrg+bfFSMgi8bpUgjQpv8y/x/wBfbV5b+zh8QoPiD4EtZppFGoW6hJ485IA4zXrAK+X5Y6UAMEMZ/wCW9/8A+BbUv2eLH+vv/wDwLanqKeF5x3oAq+XHux5t/wD+BbVGNjPtV78/W7arAVpmO0YAPJp5typyvFAEfkR/897/AP8AAtqa8ca/8tr/AP8AAtqlYFWCnqaguW+YfrQA5Y4iOZr8f9vbVHJ5S9Jb8/8Ab21O3Z5HSopNpoAWIxv1kvx/2+NUyxxsf9df/wDgW1Vovv8AFWOvHSgBTHGOk1+f+3tqYRHnHm3/AP4FtTTLhtp/OlwD9aAHiOMj/XX/AP4FtTvJjxkTX/8A4FtUIVs9eKlRlI4bmgBPKX/npff+BjUoij7zX/8A4FtTs/U09VU0ARGOP/ntf/8AgW1IscRODNfj/t7apiq5xUcilTzQAk8UUYBE1+2f+ntqjURkDMl+P+3tqnR14V1znpRdRoAGU9O1AEW2P/nrf/8AgW1V1lUzGPdfYHf7Y1Tg010G1mxzigBU8tjjzb4f9vjU7ZHnHm3/AP4FtVW3Ug7mNSNcBcigC4LWPy9xuL8e32tqZ5Cbc+bqH/gW1Q200kknP3K0I1+TrQBXFvHtyZr8f9vbU/7JDjm6vx/29NT7ghMDNRyNwAaAEe2jBwLi+P8A29tQ1tGo/wCPi/8A/AtqMjOe1Jg+pNAD/sce3d9ov/8AwKaohDHyPO1DI/6e2p13JmJUUkEc5FRlpGQbmwaAEVY921pb8f8Ab21SNboOk1+f+3tqijjkQ5kPFWNzfd60AM8iLHM9/wD+BbUnkx/89r/H/X21SIhY88CpXConagCoyQr1nv8A/wAC2pUiiYZ86/x/19tQlu8sh3VOYii4xxQBVdY0PMt/j1+1tTxCGUMkl8c+t41SYBA4zSybtg2igBv2VeMy3/8A4FtSm3hH/Lxf5/6+mpiySnOM1JEGYbmoAb9ni/573/8A4FtQ1vGBnz9QP/b01ThR1pssiRigCuYolXJnv/8AwLahYUPPm3+O3+ltQisxMjfdHIFTRvuPzDGOlAEf2dMgedf/APgW1KbZOf31/wD+BbVM7cing7unFAFJYgXwXvwPX7W1SG3ix/x8X/8A4FtUwDeZjsaZMrI3NADBbxH/AJb3/wD4FtTvssf/AD8X/wD4FNS8D60oZs0AV5o0j/5aX5/7e2pIUWQ48y+H/b41WHHmcmoXXb0OKAHG3Tdjzr//AMC2pDBGP+W1/wD+BbU0O27k04xyN8xPFADQke7b51//AOBbU7yY/wDntf8A/gW1NwUPNSA5oAY0cSj/AF1//wCBbU2JY3OPNvx/29tTpATUtrGv3jQAz7Ov/Pa/x/19tQIIv+e9/wD+BbVYZhytQSE9qAEaGJR/r7//AMC2phSIf8tr/wD8C2o3lutDKccUARStGh/1l8f+3xqaZE/v33/gY1MnVifpTc4XJoAsDy9u7zL7/wADGpFaNukl/j/r8aq7v+6C1PbbSgxQBKEjP/LW/H/b21DxqOkl+f8At7alLKADzSTzBFzQBHcfuV3br4/9vjVXF0pGf9PH/b41LJMXHzHNRPIjLjoKAJjcIBu3X2P+vxqb9qQjcpviP+v1qrIfmwBmorgNCdyc+ooAvNdAJu/03/wNb/CgXSk/8v3/AIGtWYZvMYc7fanxSf3jQBee8VTyL72/01v8Kb9vT/p9/wDA1v8ACqzy7uo+lU5txPBoA1lvo2OP9Nz/ANfrf4U77Yn/AE/f+BrVm2sD43GpCGDH0oAum8X/AKfv/A1v8Kil1JUOAt6f+31v8KrM2MVEyg/Me1AFv+1V/uXv/gc3+FH9qrj7l9/4Gt/hWbLgj5SKZDnBO6gDQbWlB/1V9/4HN/hUc+viILmG8JPb7e/+FZtxIGOxMFqhW3G8szbj/KgDTPiTC7jb3n/ge/8AhUY8Uf8ATtef+B7/AOFYt04L7VHFVzQB0Z8Uf9O15/4Hv/hULeLiM/6Jd/8Agwf/AArBP3TUKAHNAHQnxgw/5crv/wAGD/4UVyzkhjjpRQB8pfsxMV8ZakR13H+Zr6L1LU7TTLKW91CdYYIwWZmNfMXwG1jTdD13V7/U7pYI4ySM/wAXJpni7xR4k+KniUaPo0cqWAfaqr0x6k0AafxP+J2s+N9U/wCEc8LLItozbCU6ye+fSvTvgP8AC3SvDMaaprSC41VxuG4cR57VofC34W6b4R09JGRZ9Rdf3kjc4PtXeLZOCG396APJf2w9v/CN2G3GN/avRf2cgp+GNln/ADxXmX7XBI8NWCn+9TvDnxW0vwF8IbOGGRLjVHGEiHO044JoA9f+KfxE0XwFpD3N9Kj3TKfJgB5Y9q+XrCx8afHXxgZ5fOi01X5J+5Gvp7mrPgXwV4q+Mfihte8Qyypp3mZLPkKR/dWvrXwpoOleGdJh0zSbZIIY1AJA5b6mgCp8OPA2i+B9Ej0/S7dVkx+9mI5c10MrMJeDUplGyopNrdqAL/lkqOtZ+veG9F16xez1mxhuI2BySvOPrU0F20YCMM03W7xbXSbu7Y4WOBm/IUAfCPxO8KWSfFy48L+E4z5ayfukBzg9a7Pwl8WviH8L7yPSvFWnzXFgmAsbLjA9jT/2frWTxZ8f7nxCyl4oJXY5H4CvrTxX4R0DxPaSWWsabDPG4I3bAGH40Ac78Ofi54P8bW8X2O+it7xsbrdzgg+nNejjaRwwI9Qc18kfEb9mnVtKkk1jwJfSgA5W2VyHH41j+B/jl45+HOoLofjbT57m3jIUh1+cD1zQB9oEVZT5YhXAfDz4qeEfGsK/2XqUK3JAzAxwwrvEbIBoALi3jureW3lAKSIVYexr4g8Iyt4F/aqukkHlQy3LInYEN0r7Zvr6z022kvb+6jtoIxuZ3bAAr4U/aa8Q6Hf/ABQtNe8K3kcwhdS8iHjeDQB9zeIvE2kaDp/27Vb+G1hChmLt7elfNPxU/aiaaSXRfAVm1xOTtS7UE5PsK8+07wZ8VPjRrS3N/dTw6UQAs5OIyMegr6W+EXwG8I+BYEuJLVL7UcfPNJ8y59gaAPnXwT8F/iL8VNROs+Mr64srSRtxaX+L6DtX1L8NPhZ4P8CWSQ6Zp0b3OB5k7jcWPrzXciJEQLGFRR0VRgCm+WvrzQBah2qM5AHoKp6gFkb5V59aeFxTWYLyelAHKePvB+i+M9Dl0fXrRJVdSI5Mcoexr448U+GPHX7P/jRdY0iSaTSzJ8si8oy56EV95DbJ24rM8SaBp+vaZLpuqWqXdrKpUqwyV+lAHKfAv4waD8SNGjMU8dvqkajz7Zjzmuk+L/8AyTTXP+vc18d/F/4U+KPhB4jHi7wZNO+mB9/7sk+UPRvWvT/Cnx00vx18J9X0vVZls9ZS22sr8eYfagDmv2Cf+Rw8Rf7rf+hivWP2h/gXo/xB06TUtLSOz1yJSVkUf6z2xXkX7CTMPF/iEA/wt/6GK+v0Ddc0AfDfwk+K3iz4N+Jm8K+Mbed9OVwjJJ/B7g19seE/EGleJdFh1bR7uO5tphkMp6VxHxq+Eug/EjRXiuYI4NSRT5NyBg59/Wvk3wt4m8dfs8+N20vVY7iXSmfDIeVdM9V9KAPTf+CgQxpWlf8AXWvXfghbwah8HtJsbiFZ4JLYK6OMgg9a+fP2v/Gmg+N/B+i6pot4kqs/7yMHlG4yDX0X8AF/4tJoxQ/8sFzQB8/fH/4E6l4V1F/GngDzRHG3mSQxnmM+1dj+zl8f7XXvJ8M+MXFtqiYjjmfjzCO3tX0WRHJG0MyCRHGGVhkEV8y/tF/s+/anl8WeB42t75D5klvGcFj6r6UAfULRoXDphkZMgg5BGK+FrLn9rC4/6+2/9Crt/wBnX9oC7024Hgr4gM8TR5iiuJRgqRxg1wekTwzftTy3VtMs0Ml0zI69GG7rQB9hfFH4f6D4+0SXTdZtVaTb+6m/iQ/Wvja/sfH37OvjcXFu00+kSSDDfwSqD09q++kUyvvJ/Csjxn4X0XxXos2ka3ZpcW8qlckfMv0PagDnfhB8UtE+JGhJc6XNGl2q/vrcn5lNYn7ThcfCXUlbONp/lXzN8Rfh/wCNvgP4vXxL4Xmnk0rzN6umSoGfusK9N8S/GXRPiV8B79Jpo7TWY0KywN1cgcsKAGfsAqT4c1ruPO5B6HpXRftGfAWx8YwTa94dhW01qMb2VBjzcfyrnv2Adx8N6zt/57f4V9QxRsc7uDQB8UfA342a/wDDnWf+EM8dRzGyR/LV5esRz1z3FfYei63ZavYw3+m3CXFtMAyOpzwa8y/aC+C2j/EHTXurWFLXWIxmOVRjcfQ181/Dj4geMPgf4vPh/wATQzyaZ5m1kfkYz95T6UAdb+3iMeOvDX+7/Va+jPB+l2eufDmz0zUrZbm1kgAZGHbFfK37XnifSPFuveFtX0e8S4gkQEhT9w5Xg19e/DTA8D6ZtGD5S5/KgD5H+NHwb8R/DDW/+Ey8ESTfYo38zEfJixzyO4r2v9nL49ad43tItE16VLPWogF+c483Hevar6K3u7WS1uoUmhkUqyMMgivkb9oX4FXmgXx8afD8TJsbzZYIidyEHJYe3tQB9c6ywbTL0L0+zPg9vumviD4AcftQydc+fJ0+hpt3+0b40X4f/wDCNywtHqzL5YuGQZKdDn8M15r8P/GOu+B/GkHiiMJLN5m6bcAevX+dAH3x8ZfhToPxK0SW3vYUiv0z5FyBgq3bPrXyLo2r+PP2dvHX2DUEmm0pnwVIykiZ6j0r7e+Hfimz8YeErPXbNl2TIC4HZscj86p/EjwP4f8AHmhy6XrNtHJuB8uXHzIexzQAfDbx94b8deH4tW0i5RiVHmw7vmjY9q8//bFR5/g5qHlKCMetfNfiHQPHX7PvjsXmnvPNpBk+WRcmN0z0I9aq/HL406x8SJYNMsw1jp0Y+eM9z70AfQf7EsDf8Kk/eKArTtwT1GB2qn+0T+z/AGfiiGXxF4UjFpqsSlnjXjzSPT3r5/8AgL8Tta+HXi2ztZrnztGuZQkyHoBnnHpX6Cafd2+oWEF9bnMU8YkT6GgD43+AXxx1nwHrI8F+PllFoj+Uryg5i/xr690/VLTVLeK+sJ0ntpAGR1OcivMPj/8ABLRviHpkl7Yxx2etxKTHKowHxzg47187/Cv4meK/gz4rPhXxfbzyaaJNhVxkqM8EH0oA0f22yT8TtOJGOY/5CvrLw3pWl638MtH03U7aO5t5tNiV1YZ6qK+O/wBrjXdL8ReNtI1PSbtLi3kERG09DgcV9nfD6Fl8H6AwHynT4v8A0EUAfIPxs+DPiL4X6/8A8Jh4FeZtPV9+2LrEOuD617V+zn8fNN8cWcOh69KlpriAL85wJj/SvbNQs4bqGS3u4kmgkBDIwyCK+Rv2ifgJd6HfP4y+H4lj2sZJLeJiGU9cigD6/wBUVPsErA5Ow18Mfs8Ej9pLVivXz5P/AEI16P8As8/tCRarZnwl44mFtfIvlxXEgwGPTB9682/Z5ZG/aP1Zo3DoZpCrDoRmgD6t+L3gHw98RNFfTdUt0F1t/czgYZT25r5Ax4+/Z18cjPnTaQ8nX+CVP6V94/Z1dzIRzWD488NaH4q0KbSPEFmlxBKpCvj5kPbBoAb8IviT4e+IXhpL/SbiIXOz9/bk/MhrlP2qo/8Aiz19J7n+tfLvjTwl41+AvjFNd8PzzS6S0m5HTJTH91hXqXjf4w6L8SPgNcjzktdURcTW7dSQOSKANv8A4J8f8k41j/r7H9a968ceHbLxR4ZvNE1CMPDcIRyOh7V4J/wT5GfhtrJ9Lsf1r6S3HHPWgD4H+Gurap8DfjlNoeqFobCeYLLnpsJ4Nfd9jeQ3lvDeW7BoZkDow9DXz3+2h8M/+Ei8MjxVpkIF9YgvMVHzOtL+xr8TF8SeGT4W1abdqdh93ccExgcCgD6PzhN1MjZ5JRnhR3psLGRueI/SpZV2kBeaAJ9mwboznPUUnmOxximvMY4RtHJ4psCu53E4oAkv8/Z9yjms2KORjlzxWlcSBV2iqTbuvagAO0fKKYVBqzFErJmmyRKv3aAKhXDfJVqIYTLdaWKNACSKheXE21elAEF1IgbGcGmwSsnXkGm6jEn3z1pLZcRbuooAsi4RkI71XDsG4NWYY45EIC4agWbBCx+8OlADrdnUHvmrSsCM96gt0ZV+bvUjnb92gBzrlgRTCecGk8w1HIzA7gKAJJF+XIPNRDcT8x4p8au43HilMZxQAzGKcrAo+agmL7wOgprOzHC80AJuweB2qSCHzDyKI1Ofm61bt+hFACCNYxxTVmIU9an20jRo3tQBHvEi/N1phRyQSeKdJHspYWDHaaAHJwOaTDAHbjFTLGBzUcnynK0AJbqrE7hSEK8u0DgVGkrs/wB3C1P8qLQA/C7cGqt1ugIZORU7SgDpSFWnCO2APSgASdWiBPFQ7HdwS2F7Ul1Cp+ZW2sKriVtwVzzQBooxiNSlgy/equrfIN1IGUHigBTw2KlG0Jk1EV3nOcVNHGpGM5oAYro2QFp+RjHSnKqg02UiPr83pQBBcySRj931qsoldgzrk1ejiLDzH69hTwm0biaADH7oBgBUDDB4p0s3OKjyzfSgBSaejYNR4B6daawagC9GuWB4psg3E+1VVaTpuwKR96chyaAJivFN71CsjtjJNToN3GaAI5H2tSSDeM06WLD0qJQBAnJ5qfLeWQtOeMGnxKNp54oAr2zb9ytzTtuw57UqeXG5HrTmdGQjNADODT1faNoqMHdTZCd3BoAe2d+aY5p7/cyx5qMH0oAEXmlnJSPK8mhVwabcMwXCjmgCurlvmP3jUUoYvt7VMISvzA9aMAdeaAKxjIIFW41C8d8VG+0YqZeaAEO5l9hUNwCyAVOxxTenNAFKcLGB70hUdulOv1zh1FM35QGgAVcNRNGrj37UkbEuQacd3agCn9m+YnoaaVKnDdqtSZx71XlJI+b8KADGRRtUc45piB1OT8yelWkGRkfgKACHcevAocNk+lG1w9K5ODQBEyiq8rYyO1TAjec1WuEyx549KAK7ADJJ4pi+YwIjXiiMGRz5nQdBU6SADigCm0ToCx6d6aZhIhEfUdalnLSfKrYXvVURmKTCnr1NAFVtwc5phqzNJGx24+ao2wVwBigCA9c9qhPJJFLKCp5PWoy2DzQBWupNrbRRUMuGmbiigD8/Y41nvZWkmMUDyEnOeRmvcfh18TPh74L0uO1s9Lma4x+8mKgkn616I/wj8H/ZVH2ctt7EDmoh8JfBZbAs8H/dFAGXL+0N4Xb7tpcr+H/16ZF+0N4ZX79pcn/P1roYPg54NcZNlj/gIq0nwW8FeWWazx/wEUAeK/G34laZ460aKHT4pE8g5IYetcB4I/sCHVobrxVJLPaxkN5Kk5Ir6mj+DHg0Shlt3Ve6gDmrcPwV8DM5MlqzE9CQOKAOb0v9obwJpdlHY6dpM9vbxgBVVQOnc81a/wCGmPCWf+PG6/L/AOvXRxfA/wAC55sP/HRVpfgX4BP/AC4f+OigDlk/aa8HhfmsLo/h/wDXoP7TfhHtYXX5f/XroZvgd4FSXatjn/gIqew+BHgR33T2GF/3RQBzUP7Tng1Vw2n3WfoP8ayPHf7Rnh3WfC15pum21xDcTIVDN0A/Ouu8dfBbwJpXg7U9RtbICW3t2dDtHUCvnv4D+H9I8Z+LRpGqWqLAS3KKM8VhisRDDUZVqnwxV38ioRc5KK6ln9nn4s6P8NJdSn1DS7i9muyNpjx8oz7mvYP+Gt/Dm7P/AAjmofmv+Nbus/s++A7PSLu7jjmLwxllz6gV4n+z94P0Px74y1bSNWtVjgtM+WY1APDEc15OS8RYLOlN4Vv3bXurbm1fDToW5+p6pH+154bU/wDIt6h+a/41zfjf9oD4YeMbGS21rwPdM7jAmRE3j8c5r1S2/Zr+Hrcslwf8/Wue8ffCH4NeCdMkv9buJY9qlki3De/0Ga905z5Jv9TsrHXXvfCNxe6dCGzGGkIYfUg17N8Ov2nfEWgaY9hrkY1FUXEEiqCwPuTXnQtf+Ev8WHTvA+gNJbNIFQvECVHq2K6f4y/Dv/hWmjaYbyO2mv7s/vABlVHpQBznxM+Lni7x1dyNfao1vakkLBCSgx7gVy+oXHhw+Hkgs4LsanuBklZvkPr3r7J+FfwV8D+IPA+napeacvnTxhnIUda61/2ffh0gx/ZwP/ARQB5B8Gv2kPDfg/4e6boOp2k009sm0tGPfvXXt+1r4KbrYXmPoP8AGusP7Pnw7b/mHD/vgUo/Z5+HJGf7O/8AHRQBx5/ay8F9rC8x9P8A69A/ay8FD/mH3h/D/wCvXXL+z78NySDp2P8AgIqI/s9/D3zONNyvb5RQByR/ay8H7j/oF3jtx/8AXqOT9q7wg3H2G7x3GP8A69dof2evh0Tj7Bg/7oo/4Z6+HKjnT8/8BFAHJQftZeC0Tb/Z13+X/wBel/4az8Gbgf7Pux+H/wBeusT9n34dN9zTM/8AARTV/Z8+Hpk2nTcc/wB0UAcdq/7U/gDUrKSzudHuJYJRiRHQMCPoTXzL8R5vB2o+IZdS8HTTadbTHLRSEgg9+lfaNx+zx8O0j3/2b8vf5RTF/Z5+HuEYabkN/sigD5k/Zu+JOgfC/U7281RpLsXMeweV1znPevdE/a28Egc6fefkP8a6OP8AZv8Ah6l+9x9l3IVx5e0YBq2v7PPw5LBTpYB/3RQByJ/a28EE86fefkP8a4/4ofHT4VfEHQpdL1fRLgyFSIpwo3IfrnNewT/s6/DcMqrp4z3+UVHJ+zv8OlPy6bx/uigD4A1i3jjnMNjdtLZGQmNck7R719V/Dj9ozwp4S8Gafod5Z3Ek0EQVmToa9RP7PngERSRxWRTeuMhRxVOH9nnwFBHtns2lOfvFRmgDmv8AhrDwVvB/s+7wPb/69WH/AGtvA/bTbw8dMf8A166m1/Z++G7rltLI5x90U2f9nv4crJhdP6/7IoA+aPjz4z+GPxAZdU0LT5dK1cH5327Vb8B3rgfhPrCaB4/tdW1BnmjgG8tydwBFfajfs+fDcDDWOP8AgIqS5/Z9+H8sEXlW8iFTjIA5HpQByY/a18FK/FheY+n/ANepB+1x4I76fefkP8a69f2ePhqVB/s3/wAdFH/DOvw36jTuP90UAcNrP7U3w31nTpdP1TRLi5tZVKujoDwfTmvlP4ht4Zm1u4vfBk01tZTZY27k5Ge3HavuOb9nj4boP+Qbn/gIpIf2ffhwrbl04g/7ooA+dv2XPjDoPwx8PahHq9tNM1w4ZQg6dK9fb9rrwOTn+zrz8h/jXUQ/s4+ARNLIbV5I5DnaQMD6VIP2dvhxnDad/wCOigDjZf2tfA7/APMOvB+H/wBevP8A4tfGH4U/ETRZLO/0e4S9A/c3IUAg+5znFe4Sfs7/AA3HTTv/AB0VDJ+zv8O9vy6d/wCOigD4BmYW1/EFuGntopQU5JAGa+wfDX7T3g7RdAtNMnsbppYYwrFRx0+tdyf2dfAU1pJb/Y2jVjncFGRRH+z38PI4RHJYF2X+IqMmgDkj+1l4NJ/5B93j6f8A16kT9q3wPNiGTTLplc7SpUEEH15rp/8Ahn34dkbv7P8A/HRVy1/Z5+HLpldOw/Y7R1oA+JviFqcPif4lalqmmQrbW0jFoY9uAox6CuYs457iee2mc/NnOfb0rtPHlrH4P+MWq2MVr5kMEpWKMrkEYqlresXFwBcXfh9bBVBw6xBd1ZSm1NRtuNLQ9d/Z5+OGl/DvwD/Y+tRXE6+e+wpz3NekL+1j4JA/5B95+X/1680/Zo8JeAfEHhOe58Y3dtC3msY0lIB6mvWY/hj8CWB/4mVgP+BCtRHL+OP2lPh/4k8OXWm3Wiyzs8ZEXmIDtbsa+TLeTzoNRkC/M7ZXA5HWvsvxJ8NPgkvh69+w6jYm7WJjHhhndivkvwmZ7K+1C3tbOK9uQ22ONl3buT0FKTsrjRHql7pZ8GWNrGr/ANpxylnf24xX038Nf2nvDOheDLDStUtLqW5towhYdOPxr5l8WLdLZQxX2lpZXbOTsCbWxX2B8HvgH4N1T4fadfatY7rueMOxKjvUU0rXXUGRv+1p4Jb/AJh14Pw/+vXn/wAYPi58J/iRo7215o9xDqAH7m5CgEH3IOa9z/4Z3+G0a5l0/B/3RVab9n/4a71VNPzkf3RxWgj4CuW+z6hEwuWuLaOQFDkkAA+9fZHhj9qzwZpXhrTNNk0+7eS2tI4XI6ZUAetddffs7eAbiwltY7dog44YKMrRafs3/DuO2iia1dyigFiBk0Ac+/7XHgl+unXg/Af41FJ+1j4FkQxyaXdujDBVgMH9a6r/AIZ0+HA62Tf98inf8M5/DcsNtk+O/AoA+UvjXr3w78Xal/bXhC2m0m/J3SKflUn2A71ifAjxtZeBfHv9tatHLNHt2nHUn1r7Iuv2cPhyMGO0dfcKKr3n7OHw+u7uK48mUCMAFAB81AGAP2t/BKxFBpt39cD/ABqCT9rDwPImx9NvCPoP8a7SD9nD4byEl7FhnsFFOl/Zs+GoXiycH/dFAHm2tftJfDXWtNl03VNGubm0lUqUdAce45r5d8croTatcXXhOeaKxlJbyGY7gD2+lfccv7OXw2jTLWb/APfIpsH7Pfw6jk3W9jIT3GBzQB4L+yx8cPDfwx8I6hpetWs80txOJF8sdBzXrTftc+Bc5GnXv0wP8a3LP9m74cxzTyT2srGZ9wBUHZ7CrQ/Zz+GcoIjsn4PXaKAORvP2sPAF7ay2l3pF3JBKpV0IGCPzr5i0jxxZ+Gfi4PE/hxpINPe5DyRf7G7JFfZy/s1/Dfq1m4H+6KVv2a/hsQQbJ8f7ooA9J8FeILLxT4btNbsJFeK4jDEL/CSOlbUfLZrB8BeFNM8G6RJpWlGT7MXDgN/DgYwK3oZEB9OaALG1T1FIwI+7xTWkXHBzT45UKnJxQBBNtwrMee9Rna+Arc1JKVkTacU1lRVBXrQAkjSqNo6URSD+Ol3buORUYhBbmgCb7ynB4qlcboRuxzVqT5VASq8xYj5+aAMm5uXmJDZq/YTR+SI3+U+9IlurPlVFILctKdwwBQBowMqngcetWCVYVQRhGNoHFWIXDACgCVh8uc4rOkmlE7LgkdqvTEbcZpIQmdxAzQBUgmZn2suKnYDdjtT2Vd+RjNMb72aAJJJAu0L0FCyKetQgZJzRjtQAt5F5mNpqKFRGasEgIGpoCGgCJ5VVuT2qRJ1G0A4Jqa3hhfO7k06W3jwNqdO9ADlJwD1pCw701dyn2pzR5FAEbHdJgDjFLFE3mcDFNQMkozwKtmQKMDrQAjZAx3qBWXdkmnSTD0qurFvSgCwzA/KF4pjH5sHilhYr1pksqb6AHsq465pu1toxnIpizfPjgipRLg560AQ3X+rX1zTDD5kYfHI6U+WRcFm79KfbNmP09qACJWMWJDk0vlANncfpTcs5O3jFPjC4w0hLetAFqIRmMDineWqAkdTVCUSKwKtkA9afFJI7Bix57UATzNsX5eWPb0pkSkZZuWzT0UKxY8sakGAASe1ADS3PFMYls801zhval6jOcUAMMQqQKNu2mh6fCwLZ7UAM8nHzUoweKexyTg0gGOpoArypk1Gj4baasSEduagk27gMcnvQBbUIVHSkUbTxTCyxoM88U5GEg3LQA2Tcz804cCo5n2pu6H0qPzCy8cUAWARg1GW3Zx0pmWYYUZpoWRcjHWgBZBxUYFOZXxkikwfSgCRFxQy/vFNMBNL82OvSgBZULZI7U62UFdzZXFOg3bWagu/QgY9KAB2XPAoyAOlMJ5FSsvGcUAUpmAbAppkApJsebzQsRkyR2oAf5IfvTxGY165FRrJt7UGbP0oAViDzQGUr8xqvO5VCwqo043BeuaANCbY0fy8iqgGT0x7U6OVlGKYzM0ufWgB+3aM+tPJ2qM45prcLUbNuGDQBHdna2VNV3YtzmmXXmGQKvSmEOuOc5oAnt5GR8dQe1WHGxt6nGeoqGCNsq3Q9qfOAMsxxjqaAHbieaQ9RUC3Ee35ctR9oBYZQigAnwoJH3uwquflG92+b0qyyrMd0bYI9aq3Mag/M3zUAV2IL8UHhTTSvOQ1KW+WgCGTPambNwwTj3qUc0dOMZoAzp1Ecvp70yeXj5asXbF2wQAKqyIPpQBCwZvmPNRFatZVVI61WmkXB29aAKrL85I60VG7HdRQBjDzGwozVuOBAmcfNTWwEzxU1kdzfN0oAtQN8gyMVO7lo9uMCmDHbGKnlaPyR0zQAyOMsOeDVmLajDIzUcTDYPWntCXYHdigDRh+cZFSrvBPpWakVxsPlycrWpb+a0Cl15xQAJszuYfNUokI+lN28j5eaeEbdyKAOd+J4I+Gmtc8/ZX/lXyf+yWf+Lkr/AMDr6t+KAb/hX2tr/wBOr/yr5R/ZM/5KSv8AwOvJz7/kW1/8L/I3w38aPqfZnij/AJFvUv8Ari38q+XP2Ms/8LO8RNjgBsnsPnNfTvjS7tLLwvqEt7cR28ZhIBdgM8ds18DeHvEGvaFrep2/hKad7vUJHjZolJO0scdK/O/C2MlDEStpeP6npZu1eJ9ffGv486F4GtZNP0qRL/VyCFVTlVPvXgPhPwN8RPjp4j/tfXZLiLTN+4tJkKq+iZruPgb+zvcX9/H4l+IDu7SMJFt25355+aqnx++JXijwR43h8O+FZl0/T4oyEhQ4Xiv1o8Y+kPhp8NfD3gHS47XRrJfOAG+4Kje59zXz5+3rGVfRmKkZc815gfjr8Tv+gvj/ALaCuX8b+OPE3jVYV8RXiXAhOY8ydDQB96fAKOYfDDSWIbHkLgY68V3EjMW+4w9q/PHRvjL8Q9J06HT7DVQltCoVFEg4Aq0fjr8Tmz/xNxn/AK6CgD9B0+7yCPrUqYxXgf7JXxM1Pxjp1/Y+I7jzL2AjYSc7hXvwaMqQOtAFe7VVAI6GmQtj+IEVHO0oYhgcdqbHG24H1oAajn7Ww7VbUbn2+vShVUN936moywFypU5ANAEyRspOeKlULuXjmlkdcD1NMB2tuPagCeSP5DuPy+lMdCtuMdP5VIsiyrgdaTc20oVzQBWwuOM5pdrLiTbmlOc/cFKZnEYjIAGetACFv4imCaazsVJ6CmXF0YzsGGHrTI5o5OO9AD42bf8ANwKS8kVYcY3NTWX0NMkP97FACWbFUxjJJzUtxtGDnDVGh2nNRTIXfduoAcybn+bpU1uW3BOCtRr1AJqQARjKnJoA0/I+UemKrtJ5b7etNEkzIFY7RUbLg9c0AWN8bj5uKeixMcJjNU6mgVkbd2oAsjdGOvFRsWY7sVM5ULuNJHtboaAIvLD9+afCqk7eM+lNnHlnI4otlZpjIKAHyhVGFqqYS7EjGKkvcrMNp+oqJZmzxwKAIxbgOd2cVPGu3GD3p6fNTmVUIJ9elAH53/tN+cvxqv5beP8AfpOGRQPv4ANYHj7xh4i8V6NY2OoaAmnW1kAHmjjK+YP9rivQf2nIRYfH+wuio2zTISPUZxXsn7SWj6YPgBNqFnp0EMrQxksg57VjUw9KpONSSu47eRSm0ml1PEvhd8E7z4ieF4te03VmtLfJi8tWwMrxn9K66L9lLXHz/wAVFIP+2hrtv2GpPN+Fr24PK3Dt/wCPGvoBkaLjPWtiT5El/Za1u3SWdvEMm2JSx+c84rw+zt9Y0zxxJP4dt3u7qyfBRRksc/8A1q/RnxPJ5PhvUWJxi3fn8K+Qf2P4F1D4x6pdOodUlJ5GR1NTKKknGS0Y07Hk/ii88Qat41tNQ8T2LWs5dV8h1I4B9DX6J+Aty+DtJWL5V+zLgelfIP7VDR3n7Rmn2saKqBoxtA/2q+yvCflx6Dp0XTbbqP0pU6cacVGKskDbbuzRuInmUNI+MdqgNuuNymlulmkl2qeKhkEkQ27iasQ65kwoVTmrNmu+PO7NZyqzsB3JrX2i3t1UfeNAERTnnmpU24wBipI1G0HvighFBJHNAFe63bdqjNMiXYnqasBlbpTkgVDvY59qAEjV+vSnTsygMelS8MCFYZNUJZ3j3W78nORQAl425BlsGmQlE+8StEi+cgA+9TodPlVtzvkelACzSNgvD09DU9ko8nzVPfke9Elq2MMw/CkghMMTKGJGSaAH+ZI2cA4FSW8jSfKQaWx5QgjipWXyzkUALPHiLK9aqxxZbnrVsyZXFRBcMKAF8sKKjK81NIajJoAjyPQ0nv2p22onbYxH6UAI8uGGPXmp0lVuhqJrUtD5i9T2qtHujkCn1oAuzEEDbxUTjI9ac1NzzQA6FQOe9JOefSnx1FcKxBIoAiJzyOlTW+QTVa3zsOfWpecnbxQBZZcgtmiIFulLAmE65z1qwqgD5eKAIgnPNKVXFRTzNG3TNQ+exUmgCd1xjFJt4pkcw2/NTSzFuOlAD5c+SMUyPBpvO07mwKAmSPLbIoAlifa/SpvMbPtTMLx64pdrdB0oAn2krknFOTaB96q8k3ybR1pYs7PmoAmZVkOM0ydNpGGqRSqx7u9QO+85oAjYZ70kFK3Wnoqp160APIwKYscZJOMmnGmYPagBksKou5Tz6UkSttyelK3J5NS4wnsKAKlyqscbwMdqdFMu0L0xUM0sLOWAJYUWM0cyspABB4oAni3YfBp8X3ORz61HAXUMOCc1KA7HdgD2oAfDvcEdgTg/hTbHOee2f509xJ5PyYB9KfBtIyuOnP1oAlbrxTOWbFOpcjrQBFKNvWoFdufSpZyr/wAX4UxduMUAPh+c49aV/kytRx/I4PvUkvzHNACRhlG6h5C3FNy34UlABnbyTxTWljNO+vNQS7C4HSgCcSeYhGKINyE9QKfb+WvvT5GDH5V4oAq3Mm5RgU233N70szCMEsOKakiA/u25PagC6u2MUd85zUKksPm61EWkVs/w0AXG5Q96rtnPAqSNwy5zSsuOaAIYxzzSynGAvJp5jwp9ahjVwCWOG/pQBKrfu8dKYSc/eqJJH3lWqTrQApYYHPNPWY7dtV5PvU8UAMaLdLubgUjgoG2tUUpkLnrtxULOQvJNAAXzQW28E0D94g4xTvJ+WgAUqeGHBqIQx5JxznirUUahTu6Uw+UrHa2TQAxYuKDGFxUq/MMimSe9AEcn6VXY/K30qwarT8Hb60AVwzZxUiR5OSaRV2nmpcUASp29qi1DmE/SkLhVPPPakdnmjIZcUAVrPG3jtUsxXhhSR2vlKT5nXtQYGZD81ADbUl9/PfjFPaCPnzG+btTreHygec5ouFRwdzUAUWiVXOGyKY6jFSBQucZ/GkfaFyxoArsArc8Uo65602TD9DmkjbYNrUAVblQZPQ1A68YqzdsrN8vWqjS4BVloAidOCM8GqEyhJPvZFaB7+9VJ485NAFJ+tFO6NiigChHD8pzUsUapzupj5VcjpUSl2bg0AaQ2461as1jIO/B5rGO9WHJrStE2R5bJzQBopFGeVxTipFRW8i529M1eSMEjJ4oASwGH3ScCtNZoduAapPsZdopscOZArZAoA0wYyu4VCLnM23FOhaNT5HU9qiNuzTEhgCKAML4pDPw/1llH/Lo+fyr4o+B3i6w8FeJZtZv43cRh9ibT8x7V9s/FadR8O9b2qMi1f+VfAnhjTde8SXxstGshczZPyjA/nXNjKVKtQnTrfC1r6Fwk4yTjueieJvEfxB+NGq3H2JZINLhy3lBtqqo9zXQ/saafZN8RtWjuLWOT7NH8rSfwsDg4zXPaX4V+M+g6dcRWenSW1sy/vdoTp9a5vwFb/ES41q7TwkrLfAn7R5ZXPXv+NcGVKjDmpYZw9nG1lHdeppW5nZyvfzP0RhkjjYHzIuv94V8JftfkP8Uicggo3Q+9a66X+0SSMG66/wB5K8q+I0XieHWHj8XF/wC0+cbsZx36V7Bgdv8ACXwNoeveHZbvUIy8q9DzXZj4U+E/IDm3Ofqaq/AGRk8HTKBmvSIpJFjDyqBH6Y618hi8ZXjiJxjN2PscHgqEsPCUoK9jgbn4VeEoyMQ8EZ6mud8efDXRbXwvPeaTCRcxHPU9B1r1vUiGlDAYG3iqNzCLmzntm5EkbL+YrCGY14VE3J2udE8tw86TSgk7Hkn7LPiV9B+JmnpPKFguSyuM/hX6FRGHCNkYYBh+NflveRN4a8ZSxxlhNb3KmIj0zk1+jvws1tPE/gfTtVjbO6FVJ9wMH+VfaxkpJNHw8ouLaZ1NzJGcoFBqC2ZhJ8y8e9PhTDndUk4GwbcCmIju2kxsRevWowohQMw5PWpWYleaST54znsOnrQAzcFXexyO1LDmQZfhT0rPXznkCvkDOMVrKoRAvXAoAdEFVuOlOaYKxHUUwHrSJwx4BoAd97lahnYfcwd1WJpEjAbH1qnLOshx0z0NAFSL9/O0LAg03Y8Ex4zitGKGMLkHJPeo4cC5bzMFR0JoAaW4BPFQOSzdDWjIkLDduH0FMCp6CgClI4RelQSS7iNvFX7iHzPlGKpSwtEcYBHrQBPaRluTUkyvHnKED1qS14QZFTPceZ8jLweM0ARRtujHOacBUsVqFU+nah4mUjAyMUAMiTefSrDsEGKhiLd8CnugcblNADZwZosKeaLKQp+7dDn1qLJVuuDVqNwEGeeetADrv7oI5qNJGQYHFPkXzAMNikcLGV3MOaAKs5kaQtjikQbhgVYkkRj7UmU6LigCJSVPFT8umWqNlAPJqeMqEoA+Jf22rQ2fxS8PTY4fYwPr89e0/F+NdS/ZokIGT9lQ/wAq8u/b8hx4m8MXijhFAJ/4Ga9dlWPU/wBmEn7xNl/I0Aee/sDXBbw9qVpnJjLHHp81fT7R5PPNfJH7Alyw8QeJLHOPLRjj/gYr65fjnmgDlvic3k+BtVkXg+Qw/Svlv9gq3M3i7xBdHkxhWJ/Fq+k/jncNbfDHVZug2EfmDXgP7AFuQ3iW6x97aM/TdQBxvxSc6t+1fZQ/e/0iMf8Ajxr7dsbNorKBAMbYwK+H7YjUP2vrAMcj7agP4NX3o2FiO3kDigCrB8vXk5qreA+catbW3DHSmXELMS9AFEIwO4dRUqSvK4V2OBVi1XkFgMDrUvlxuCFXB9aAFEoUrGvI7mp2ljCbQAaqiNgNu38aNjUAPK7uQcc0ebvZ09uKjBcghRmkTDSbY+G96AGlJQ2yFiW9aI4WDZkO5u5q0ieWuB17mmkGgBAoVgQKtM4DLVUkD61IxLAGgCXApkqsY28vrjmg7+3SmmVl4XqetADILhQAp+U96so3md6r3VrvUSKNrCltJv8Alm+AR3oAklcp2zRA5ZjTpGXBzz6GoopNvbmgCygBJzQI1zTAwxkdalR1YYI5oAa6rkiqEkMnnMw5FX1Xc5pzqVTigCKCULFtYc0ksMboX24I5FCAFvT1pLrcygIeO9AFaPcX5p7DD9Kg/i602be6EbyGFAFhjJjheKhLtnqapfarhQYy3NPgMxIO7IPWgC1ECc09I2p9uCo5FSOwVSTigBAxXpU8cnGPWqsUgc8VMvWgBbpI2x822o0hgxw2adKgf7wzTUTb2oAgu49hGzmpIFLKCeKkcp3oDJjjtQBFcx/L1qGJdh+UmpJpt7bR0po27ttAEwdip2j5qWz8whjKSDU1pCVAdutOlXDbu1ADNqZp+BTQATmlkRh92gBsq5X7xFRBiTgCnhWLcmpI4/Lzu70AQk7+OlDRylxu6U/ADZFSmZdue/vQA1dueaHZcGmM6NJkkdO1LP5YhJXrigCISQqOWBNLv3Rnc3y1Qg8refNOKtrH5y/KcRigCKONWY7VwvrQbQKcx9auIg27emKjDbHI7UAJbq3epVxzu4owSM9KcijHNABbnJfDZHaq4LxykH5B296sDCn5RikYCThxn09qAJFkYqO9SIp/i4FQxI0PPVamVt4yp4oAilERDditQKVxkmrNwuU4XmqTqwGSDQBYDLQGG7rTQq+TuHWo0+/1NAE83zEBaiG4SbccVNB94nrTywbdgfNQAj7Vj98VmlsSFsZq05fd8/HpSx7QCCooAitkZiX5GasAN2pdyqOKiMjMeOKAFmVJEKseTVWCJY5s1YKtmmBGyWYUAWAVp6Yz0yKrxqxNWFwi5JoAaCN+FFSZP1qsJAJN1PtmLuSTQBKckUwRlm5qUDFHSgCrMFjPA5pqSBjirFwyiMttBNU4ZF8w5AFAE7gZpD8q7u1AdXbihnVRjrQBCZkx71Vn55xxT3C7yQKcPm4NAEbfPGPLGAOtTmQNCGxgdKSLbGDgUqvEBt6CgCpLMxBUdKdbw5XcabNjzSEHFOV2A20ATrx3xTX/ADqMkmlVgp+bpQAjqcA9KhVfnO7mruARu7VXIAYmgCJwvpUbFVALdO1TS7QvuelQiPGJJDz2FAAIw7eYw+XtT+Nu0U52/d8cZ7VTlaTcWB/CgCRlG485pVOE9aqJOwYhutW1OUHrQBDJI5ysfBqAM5JB+8OtW2iUtnkGmTxqy4XhvWgCpM+wglTUe9ZAeKmc4+VhnHeqqOBIeB17UARldknHQ0kxw2etTvtxVdl59aAK04+YMOtQyr84J5qeRW357VBc5+8KAElxxio5sbKheViajlkcjBxigCKVV3UU2Ugn71FAGadz4XjHeljXa1RpG5fg1YWJ24oAuxQRuoOOaLkuqBV6UsLNGoU1MgLZDLmgBLILLt+Y5HWtQYwF5rOiVYzkDBq/A/mELg0AXIVj/ip120ewdRj0qMD3pdpfg0AFvAWXzSxznirFkP3rGRsntT4RtixUkMKtGX70Acz8WFVfhxrmMH/RH/lXyV+yT/yUZP8AgVfWXxUjaP4ca5uOf9Ef+VfJn7JX/JRk/wCBV5Off8i2v/hf5G+G/jR9T7O8Tsf+Eb1Lgf6lu3tXyx+xu7f8LN8QgsSPm6/75r6m8Uf8i3qX/XFv5V8Z/AHxnpXgHxX4h1rWlby23rEgOC7bzwK/OvC34cT/ANu/qelm+8T7Y1PUrHSrKS81G5jtraP5ndzjivgz9ozxJpfinx/NqOjSCa0iynmDo1dLrPiH4gfHnxQumaRFcW+kebt+TIVF9Wx1rjfi74Gi+HGuRaFeT/a3kj3u8Z4yK/Wzxj0j4AOqeEJ2xlu1eilmazBY96+f/AHxL0vwxo8lh/Z88u7+IEV0w+OOl+SIzpNx1/vCvlMXl2JqV5yjHRn1uEzLDU6EIylqj1i+++v+6Krpww+teXz/ABx0uRl/4lNwMDH3hUf/AAu3S/8AoEz/AJiuWWVYpv4Trjm+ES+IxfjxprWGvQarCgAkzk4619E/sR+KHuvC1z4bnmDPZjzVH+8f/r182+P/AIjaL4q0uO0fTZ43T7rEiul/ZV19dF+KNlb25kEWoMI2BNfU4CNSNCMais0fJ4+VKVeUqTumffMbEnJprIzN7VYYIudtQGQqTiuw4xHCouTknsBVeRZC4bdtI5FW4fv7n5qR1hb96/5UAVY18sHLBmPNKJAFBLCql1erv2xp3xTQDg5FAF9XViCG4p+c5xVEY2ADg0+KVk4PNAEty+Ijnk1TXlhmkuJn84f3TUi/NQBdhVSoVetOuY0C45yetVoGYEgVHdXLxNk80AKRs+ZTn2qNdSiLFWHI7UsWWXzOcmq8lmv2ozKuGoAuxXMco/dg/jUL3JLHdGWQdfWi28tGw3yk04psYkNwaAGtqNtGvMbg0WV8LmbyyABSvHGw+ZAaIYoYn3IvNAF29aZdgizio55JoYPmcbiRilEvXLYA7VWmfz2+lAEvnMY+OTVi2yqdaqxJVpeox0oASVdy022Mm/bj5R3NWOM9Ke5CQlmAAxQBDe7tg8o80+CNnjVpV6VWe7QRZj60W95LK2xuBQBYmiyflqsEcSZHFW039FGRQynOWoAo3krnG1TxT7e64w2c0+6l8sbQoyapjzI90jLwaAPmv9ve3Emi6XfqOYsDP/Aq7f4XTHUv2Z4+dwNqw/LNc5+27GJvhgtwV5SVB/48K2v2YZo7n9nGK3k+ZjFKuPxagDyf9hy5Ft8UfEduTgOrr/4/X2oDxjANfCf7L0zaf8e9Vtl4DzSLj/gea+5JJNp/GgDzT9qi6+x/BnVJMgZZR+hrzH9g+2W38F6xesPv4Ofzrrv20rkx/BG6AbBedF/Q1jfseQra/BO8u+m+Jj+lAHi/w0T+0v2onuBz5V3nPp81fdEE0iRmJhkZr4f/AGYUN/8AH7VLn72yYt/48a+3zJhjxQBKJNoxnHpTmk/d/wA6rTLkbgeaj3sox1oAsIxYELwKsW7bfkYClt4Y/LVs8mnFFGW9KAFkyBxVdw7uAOB3NSedhSTVYzPKSqcDuaAJxgHyo+h6ml2xxL6vVcnABU9OtKxLEZNAEnmEnFM3MzbRToY2kO4dBTLhvKVvl+btQAm18561bjwEG7is3TZJGkZmbj0NXHQyfxYoAmeTPC0zGCGxUa2socEvxUlwzIoFAEs8xePaOBUBERQKzhc96inEzWxKdSarx6fKhWSRzJ7ZoAv5KjB+ZPUUkKEvlcMtTRBTBjG32qMl4jmNQF9KAJ2HakhZg2OKajhx8v5UiH5qAJzlXODT1LFfmqu8i7/lzS+aSaACcFfu96hbzAD3FWNx471DcS4G1RjNAEZgYQmQDP0rPlWZYzLgjNaltLtG0tke9F20ZXHXPagDNsoUkUySck1djjVR8uKaiYT5VxQuc0AOkYqOKhibezBmxz3p8hxUUKCSQ54GaAJoOH2/lU3mDcV5zTDHhlYdBUm0MdwFACI+6nh1yVqreN5IXHrSKWbDetAFl1XBqExtngdaswxjb8xyabdMY8BaAKsUZSQrJ1PSpmjVSD3B5pUVnPmMOlPZd1AD0uPmA529KuMqsntWc/yuoq0HPX2oAVlC9KryzPGSrY9ql3EmmGDzpNzdBQAtmwk5f1qWU7mwQKYI1TOymc7smgB4j56VFdw5+VeDVlHAbmo5G+f1oAzp4XjAKnIpi3JRT5w4H61oS4jQ7uV71n/Y5rmTzJPlQfc+lADo1juh5hXavp3q1Gu1dqnikitjEuc80A8UAShucmmPGWbd2qN3O3b3qWB/k2nrQA5gQAKeOoX1qMndTZJPKi3HrQAskix43HrSeYrZCnJpjReaA/6UKu1s7cUAS+crIEQkt3zTkDfeWq0HFyWboavLgD5aAEabCdPm75qCRvMjbPyn0qSdRInBAYVWVyr7ZevrQBLbn5NrLn3pwjG/ikkfbtC9DUqdM0ACNsYjFI/HzLUU0u16kiYPigCPc0hyccU3o1WXi+YbMVFJGyt81ADQN2aaVYZI/GpXX5Rt9KZK4WI0APhXf3qaXyoVw2CazreQl8ZIqaRS0qlssKAGSS7FLfkKYrSuNx4FP1AYh3Rr84qiL2RE2yR/NQBK8m2YAc1atP8AWAngVUsl3EyMOtX1wGGKALK4bpTXpi5BpzcNQBERk4bpVSaPa/FXiOaakYEmWoAgtVVVJbj61E80Yk2g5NX5dpXDLmqEtorNuj+VqAI5SFbB70sYyajMUhkw3UVKsZFAFmSNCvy1XWEO2G6DvVqEccrTsKAegoAgkijVMrzVaRTjPGKmZj07U2cfu/egCvuFRTZI47U+k8suwHrQBYt+YRz1qKdvLJHVvSlZXjXahye1MK7MPJy5oAaq/wDLRuvpSLhizZyc8Uku9unFEXCkHrQBG7MBz3qI56t0qyNpODSXe1UAoApiNQ+4dKdGx3Mx6Zpj5K8UI2xDmgCyrBhmoLhipHXmnKSId1Ru0jryOKAInIZSrVnyhoSW6irkjYqCUuw27QRQBXDbsENmnjHeofLaNsr07ipUKv7GgCOVj+FQSAFTTbpytwE9aV0IoApMhV+aGVSKmkXdz6VXIO7FAEDbNx4ooeM7s0UAZked4A4q8jbcZ5qkqkDip4d7SgdqALkW1zVtV4xiqscZVvl4q7Adq4agAWPHPWrduxEe4KOKhKZGRU9suIyKAJ7dMhmqWNNq4zzTYyQhCrihI5Wk3GgCQy7Rjbmp4DIyfLxShMrgrzT0XjavFAHJfFvcvw51tic5tX/lXyZ+yYyJ8Qw8kixoocszdAK+sviyr/8ACutb3HIFq/8AKvz30PUtSsZpU0+drcyEhpAcYFcmYYX63halC9uZNX9S6U+Sal2Prr46fHjSdEtrnQfDhS+vpFKO6kMgrwb4KeAZPid4wnh1K5WCCA+dPGpwxBParnwzHw00i0udQ8U3k17qzofLUEMm4+tXv2dfG3h/wH421bVtanzbXIKxeWQTjdkfpXicOZVhcqjPDYenJWteT+0/L0N8TWnVtKT+XY+yvAPhXR/CemxadotnHbxqApcKAzfU18e/tgxrefFBIxMkZSNgSx9697X9pT4cbx+/uAM+n/1q+Wv2g/FOleMvG76zo7M9qFKkt619McpheH/hzrGuWTXdjNA8S9TmtMfB7xNs37oMfjXpPwAjLeDpysiqOOCa9IRWaARiVS31r5vEZtXp1pQSVkfTYbKKFWjGcm7s+bpPg94mQgM8AyM96b/wqHxJ/fg/WvpDUd6SKC3O0VV8zYrSO2FRSx/CueWd4hO1kdEciwzV7s+YvEngXUPD/l/2hdWyF+gzzXov7Mfhm91L4r6cbceZHpziWV1GRgiuJ+JWtnX/ABbM+7zLW3fYgHOSeB+tfX37H3gdvDvggazdRsuoX453DkJnivp6Dm6adTc+XxCgqjVPY91uSqOCvJaljj2ncx5701Iyrbm5NS7uoxWpiRO8e7CtzTtpZDz2qKW2Gdw6mplj2RjnNAFR4k3fd59adFGuCGqZxUZjbd7UAOjtVKlu/alYRwrjG5jVhPugVEyLvzjmgCjPbGTbn5QDnFOZCverb9c1FOgADGgASNsZAzVe5tGkkyWP0qzDNtXnpQ08cv3D0oAggYrEY3/hp9ycRh+9Gf3mcU2/ZVUYORQBKbeFokbdhjTPIeEM0jhl9ao/a2yq9ADV8zRtGQGyGHINAETyptLKw5pFalMIWPMeG9qgjlVuM4PpQBOcc5psI+Y/3aAkjAH1qwsLDgLQA8bfK6U5SV4zStHtTlgKi2bm60AW4Tke9NvGZojGFzmmJlTxU8a7mGetAGRFbTMfu4AqxFCyybQ1W3O0NTbVNxaQdaAJYXaEHdzVeS4Zm46Zqz1yBVVoiHLE4FAEN4xOD3pnnZiw2DTpprU5VuTUO6HbxmgDxn9su1W4+Dlyyrysit+RFUv2Kpo7r4TzW8g3eWknHpnNdH+03D9s+E2pRqMhQDXAfsG3fmeFtatd3+qDDFAHmfwob+z/ANqW4gX5RJeOMfia+6rhfnY+9fCcLDSf2s4WbgG7yfxr7uiuIbo8dDyKAPnX9uG6Mfw0S13cSTKcfnUv7Oxaw/ZuMxyN0LH9Kwv2+JxHoumWSn/WNnFdZ4Et/wCy/wBlXzjx/oxP6UAeR/sP2wuvi14jmYZCR7gffc1fZrqGfaOD618i/sFQ58VeIrzH3wVB/E19dyfK/NADjCyr61XZOSAfrVrzTt5PFRNDHJyrEHPNACwb4xhWyKJ7p0jPSmmMqXwflA4qg8NxMSzDCD9aALis06q3RccinTFUQBeDVaB33qiDOBipPm875xxQAKePl/GpozuGDTBsB+X8qljaP05oAmRpY12oVNIIzcKWkxuHAoj+QsT6U60ByWJ4zQBnwQyK8hI6GrqOduDU7NHk5FRCLe3TAoAPtBWPkZNRO7yYz0q0IwwKgVUeCQPsB60AOaZxhU5FOikZj8xIpYrfy+G61LGqKaAJVGV5pmwhic8VLhivWmlTQBFJGDyh2mo47mMN5bfe9amYfKR0qu0IxzigCyEV+lK0e3qaht5TATvXcKEuVmk296ALkOGHyjp1ps8cbqemQKYGdQdvfimyrtK5PPegDNuGZZlXoKsOckGnSRoVLuM88UxdpX2NAEw+ZQabjmlRhjaOlDyIjAY5oAiulbYu3oTzU0KKppxZSvtRBH5smVBAoAS5JVMjr2pjOwhBHDGprqHc6hW6U14hgbjxQBnTLNIeTmpLdZ1TBHFT/Kr/AC81KoLL6UAJE+wYbgmiZlJwTnNR3EeVz3HSordDn5s57UAXLZv+WfY1IVwcU2JNvzY5oSTc3PrQANC0hGKjkZkOPSrZYx42jjHNRMkcj7849qAFhy6jNS/d+7SAKq/KaEYntQBIoXafWq5HJqRsgFqpx3DbirKTzQBLI2KRW2jLdPSnTqqqP7x/hpRGSdz80ARhSzhm5HpU8jEAAcCkVcnaoolhfb1oAjG5s81mPBdR3GFb5avNvQ5zxQzfJuzk0ARordHOTT5FCIGHXNQwuzSY7HpV02/ybWbJ60AVI5SZcU+7jMoCg4A6U+O3Vfm71I0LsMjmgCK2LRxqjHJFSk+tROCr/MMGlyWOKAEdRmpYpPk20xk4oRdzYHWgCeGNXBzStbw7CG5pQnlr97k9ajPc7qAKlw7QyLj5lz09KmjmE3tjtTQFDEr82ab5JV96HHtQBKyqQSRUCJI0hCHbVgSBuG+Uj9aeBjnpQBXSV4t6tlm7GlFyzja1PdsZ+XJNV2Tnd0oAeHbJHanHB61CJCG9qsR4YdKAGKgBG0VZX7vNIihRTjg0AV5/vCgwRMAzAGifH8NRAn1oAedo4VcChOtJyacooAsKar39z5QCgZY1MCoHWq96gKCQ8kUATQlmiDN1NPqotwSgx2q1bAyDmgCKRnzx0pG3YFPRv3pU09gO9AFVs7/wppOKll5b5etQyfe2jrQBLG7UkpJ5pdu2LIOTUX7w9RxQAh6VHI7CpWwFNQv8444NACQMpJLAZpJ7jYu2MZZv0qndsfPSOHknrVmFVjOTyaAHW6SKdzn5jUk2z7zckc0MQ3eoJt5U7elADXk8w5HFRu23NNQMOCMZpZEyPWgBgbkmoLiYyEKe1SiNtwxUU8W1s0ANX5evIp6kM3FCDKY7UscbK2e2KAJG7VGzbfm60iOzZp2BQBQc5ckDFIucc1YKqc1HJjbxQBAU9Ka8IIznDU5W561DcSNv20AZt8T9sXdnA706RmPzZ4qe6G9eQKrsvlx4zmgCNW+UsarCTc59Knj27XFQxQ8Fj60ANkkx16UVHdMOBnpRQBRt0KLhjk1asvvEnrVZWDAMDyetT22fMGBxQBc3Y5qwjBl96pyTLHJtIqWzffJ/s0AXoGyp9qnhb5CaqjgHHSp7Y/uyD1oAsiVqsW8zYqipNW7aNs5YYFAFsS7qk3Y9qqyRvtOw4PY1BBaTMCZZm+lAGR8UwG+HmtBvu/ZXz+VfGPwL8M6Z4y8Wf2TfAw2+WyV6mvs34pZ/4V3rf/Xo/wDKvkv9kv8A5KN+L15ucVZ0cBWqU3ZqLa+41oRUqsU+57LrH7Ovgi00m7u1eUvFGWHHcCvFvgB4F8P+OvGWraTqMRjhtd3llepw2K+zfFH/ACLepf8AXFv5V8s/saLn4neIT2G7J9PnNfD+Hmb4zMY1/rVRyta1/mehmdGFJx5FY9Wg/Zm8CNgs03XpXzD8fPClh4N8bSaLpe825BbBHNfWfxj+N/h3wHZy2lpOl9q5B2QpyFPuRXzJY+EPiT8ZdcufEltY5O47TL8igH0Jr9KPKIPhd8QtG8N+H5LG/iuPOb+7GSK69fjJ4WSMbYbvf3PlH/Csk/s3/FIf8uFn/wB/1/xrjviJ8PfE3w/8j/hJLeKLzziPy3DZ/KvOqZXh6k3OS1Z6VPNcTTgoReiPRrj4y+GZXDeVd9MH90f8Kx/FfxZ0m68Pz2mkx3P2qUFQWjIGDVbw58BPiP4g0aLV9NsbV7WYBkLTKCR9M1pD9mn4sjkabZlsZA89f8aUcpw0ZKVtSpZxipRcW9Djvgh4PuPGPjzT9L2Ews/mXDDsQc81+kek2sNjptvaRRqohjWMYHoMV4f+yz8I9R8B2d9qHiCGL+1LgjG1g2z6EV7vGpVDnqa9I8silfmpI9hi3E8imSICPeq7BxxzQASyM3zKenanwyErlj+FRRx89eKsRxjBX16UAMEvzdKmjdW6LVFVlikbcpI7U5GkJyAVoAv7lxTTjIOait2ySr9PWpTCd25TkUANlXjIqCZ8lVqzKdqkelQGMP8AMvNAEVyM25VOvrUVjbsEJPX1olDbuOgqaJ2QDJoAmjQBDu4qq8Szy+Uki7qsSM0mAOlZ99ZTGZZrVtrDrQBHfWclt/tg8Z9DTRDIioWzg9xWyFNxarFNy45JFQSvEkRV/wCGgCG2dY3EfJyOtVxEpu8dOaYX3yHy857UL8jh3U5oA1WkVGRHG3PSlmmaN9uOex9aijeO4jG/qOhqSQY2+YNwA6+lAFeQzM+1uPSpI1eNdztxU3mRPDjHzDvSP80WCeKAHQyK/wB1s1ZhPPSqEEYiY4PFW4Xcn7tAEzRqwPHWq8MiwlozyTVhXbOKRkj3lmXmgBI2BOcc0y42ng0pzk4qncE5w3A7UANlhg2tjGccVnBm3FcZqaUHPy5Jp2neUGYyMNx6g0AcR8Zrf7T8MtXUrkeUT+leH/sDTYu/FFoT1Pyj8RX0b8S4Em8CatbryPIf/wBBr5c/YduvsnjzXbU/xswx9DQBg/FyM6X+1LZv0zOhP4ivtfRpW+yW8g/ijBr40/alX7L+0jp9wBgHyjn3wK+yvDOJPD2mS9d1sh/QUAfK/wC3vcM2veHLUn74JI/EV6F4kum039lIxj5dtsP5V5T+29c/afiToFrnPljGPxWvUvjmi6f+y3LCPlZ7dQPyoA5f9guER6bqV4y8yNjNfVM20+/FfOH7DdoB8O5bjHLTMP5V9CXLtHKFHPFADwMninj92DubAxxVQyuriQgjHb1qaJmnYs3A7CgCJfMaUbi2CelW9wZNpqvMssZMx/L0qxEjbAzcZ6UAMXbCS6rk1C87MT8vWrEkZZSOlQmBkHPNAEcTbWyeakAOd1R45qxAN3A60ASfMyEeoqW1D+Uc9qjQFTyae8hWMhRlqAHQruJLZ61NI3Raz1uLhcgR8VLFNI6/Nw1AF2PIOaS6KhQwPOaZbSHYd3JqKYyOcFSFoAnkIaMdz61AoJbrUsP+rwaPlU5bigCaP5Vw1BZfu5qASGSl4XrQA+YBUz1zUa7cetBw3G78Kag5oAcV3cHGKimhWFxNGPwqfC7M1H8xJz92gCFbhth55zTFeVpNzA4pty8KEfPhs9Kal5CfleTBoAmlkZk27aA3yik3bgMc56U6NN3WgBEPzcU5ABJubmq9yxhYe9QyXLblx0oA1+w4GKmjZRHtBwazY5iAD1qcTB8cYoAsHoSfzpGAKetMkY7QB3p8fYNQBWlZYmBarNth13LyKpSQzTXBXoO1WILeSFGQNmgB04VPmJoiZWXdtFVp0lPylqlt1dVAJoAmdmA61EvXIqQj5eaSFAck9KAHF9wpp3EYHFK67WFOwOnegCVYG8sc1H5ghfa5p6zFRjcKauySVycEgcUAO85ZAR0qNtq9FyajdZeG8vHpinRyqxO7gigCSOPcd78t2p7ZxzTRMmPlYVJDtkX5jigBEkVIcjBOaRZt6n5ucVHcwbT8r/hSQwhQWzzigAkUtER196oRxyq+1+laJOFwKYys3BHNAFOZ1UDb2p8NyJDt3YbFT3FrGq8tgntWb5Pl3G8NQBoq2BhjUouNgyDxTI4xIu7POKY1s3C7uKAGXM6u+79KtW6rLHuXjFMjtIg3zcmrAdYU2gCgCFs5ximORHyOtTiUHOVqGbbjpQAiSFuTTjtKkdBUScdeKkypBoASGEqcoeO9PC7Se9RoxQ/e4NOJUnjNAENyuXHr60ecFIWQ4HrT5BxmoyoI+YZoAc543LyPWoGcsMn8qUK8efmyh7elIwG7j7tAEohyobOKmiTatQlyIV+lTRNujDUASbhTN67sUxySDioW4PvQASttJ9M0qrgA54NQtu+tXItjRgHg0ANUZ6U7GKlVFVeOaacdaAIiMnuKkZQ0eyhcYprhiuRQAyOFUbsatREKPl/KqqKxzk4p6SCFc9aAFdG87cBilbIXpzSR3PmS4xUkkig7SOTQBmzS+U+9hx0qOOUPc7gTj0q5dRrsy2Dz0qoIyBnbigCzuwMU0yksVB6U2FSVyeabt/eZA4oAcx+QsePWq7/Mn7v8ae+ZDtBwnc1PHGgj2r09aAKAi2uGU4PenkZ4qSfEfeoC7H7ooAl27RljxUTzHOEHFMPmM4Vs1L9k5G1snuKAEunGxVA59aqmTafmqS+cJKq5qu7K496ALEb7qjuPmYCkQngAYqRscGgBkSds0ocbiD9KFOM0BRjOKAGPtRTjqahD8HPWpZ16GoApNADCrZPNJ5bbTT92KR5G20AUXDI5qKXnnvVhiWJzTGQdaAM65m+bYp/Go0PUHmi7iEcpKnIpqEUANaPqU6+lQeeNpTowqa4kK8LwfWqs21h02t3NAFWVZGctRRIzpwxxRQBVMbLhlNWLOVhMASKjnOMelS2qo68EA0ATspkuG5FWLIFWxVUSCFSG5J70iTMoLKaANdeatWSc/NVGydnhWQ9avoGyCKAJmGBkL3qzbsWUZqBD8mDUq/LHjdzQBOZVB206RsLxVQA5ztP1qZBnrQBz3xODf8K81vP/AD6P/Kvkz9kv/kov4vX1n8UJl/4V5rij/n0f+VfFfwJ8Wab4O8TzaxqRykW/amfvHtXm5xSnWwFanTV24tI1oSUakW+59y+Mbi3tfC+oyXUyQoYSAWOO1fBHhzxRrXhbWdUh8LzO97qMjxlo1yQCxxiut8a+NfHnxk1We30m3uI9MiyfLQ4AUepFb37G+nafN8QtThvLNZ3tIwUZxnawOD1r5jgnh+WTUqka006krNxX2ex14/Equ00tEbvwW/Z81DWrtfE/xAdyHbzBbyHJfJzk19Z6LY2GladFY6Zax21vEu1VRccU0SfuxgDGeg6VbliVsPkhcDpX3J54jZmYRqxX+8favlD9vLYsmjxpk7XIzmvqrT5FWV89DwCfWvlP9u9dsukg9fMNAHv3wIG34Z6PNGxx5ChgT7V6JarJ5v2h5gUx0rzn4HAp8KdJ3DAaFcflXodls2BWzkDpQBNbrlncfdJ4qUgYpqN7bR2FKxoAhl9qkjCGP5xUT7t1DMAOTQBEzKrnbzTlkIIOKhcfNxTl6UASvKW6gVG747U5NucUgZdzBu3SgBgR2GelT2+5fvHiofObd047U8zH0oAkuCQMqM7qr7XgPzcA1MLnaP8AV5qC6nab7wxQANtb7tPaP5A1V4mXoDzU07SMFPRe9ACx8GpAwxVYugHWnrIGP4UAWYZIwWXcA2OlY1zIwlcbS3NSvHJ525SasCNlwzKDQBQijuQfNEfFW5dskY+XBqaYz7MIuBTIQqsBJQBCm5VAWnTSSn5T0rSk8hYdqAVSOPrQBEg24VWyfSpxhl5bBHakjjXfv6U6aPcu5eKAEhnBO0jpV2KZRVKx8sMfMHNWWjXbuByKAHks0ny1NGm4cnmoIW2mpt2MGgA8tkPNRyLHjc/ap5JM8VCwV1KmgCCWSFIiypk9qyESS4udqxlc10EUcUSfMAc+tTOsagMqKD6gUAcz4isyfDt/DIM7raT/ANBNfGX7LkxsfjrfWfQPO4x+dfceuRi40y6Xv9ncfoa+Ffgwv2D9qR7duAZ3/kaAN39tG2MXxU0rUIxk5jB/IV9WeAdX0lvBOjNJqNsrm0jBBkGQdor5D/bdubpPixFbwy7VMEeAR0O0VleHvgz8R9Y0e11Gz1y4EE6BkAdsAEfWuPGY/DYKKliJqKfcuFOU3aKuaH7U0q6n8b9MWB0liSULuVsj7wr1v9rKZbP4GWtorAiSJRx9K+WvF+h+IPCvjW00nVb9ri489fmPJzn3r6C/a/la0+EHhm2ZiWmj5568CumnUjVgpwd09iWmnZnbfsU2xh+EMTkYLzMf0Fe5zMixhiuW6CvKf2V4Fsfg5p4K/M7HA/AV6oqZwz1YhI7dnQytjI6CkjUg7tpX2q0jkY29KdKrbO2TQBCGVj83NQW9yWnKPwAeKdJG6/MeBUKL+83UAXGf5jxQsgx8y5FRO6oMtmm2sqyuyrnFAE+1HPypzSxqY2ztp6/uk96fG29TmgBGAkXgYNRxptJ3HNOLhTSeauDQA6PbkjrTvJTOelVSxLblqymSvPWgByqAcCnvGwTNNDU/JNADYgGG3vTbqMKBzUnAoxu680AMjCheOtMuOVCjrmpiuOlQsv75aAGpG3f0pUU7utPfg8+tSLHGoznJoAGjwnWoFwG5bip2brVVhuc+lAGfewF7pSOVzzSNp6PJtJIX1rQkiwM1H3xzntQBGn7ldnVV4zSuxyuxuKfeN5Ftuxk9xUVtmQeci/hQBNJGPL3SciqE0e1gy8qasTTM5Kk8+lROrbMUAJFId4U9Kvjk4UVnL98H0rRsnSR+DzQBOF2r8xye1SQrn5m6CojJm5CdqsKytuHQAUANaZQ21Vz70zzG5qMOgc808bTyKAG4LHJpxo6ChTmgCJ1kz3xU6Nti+cYFK/3PWoJkkkjKg8UASxvHJwjbsUrlgPkGXbpUKwRpCvlEhsfPSRTqsyszHYOFzQBMY4VG07pGPXHaoZ4wuGt2O8feFSR3Cxzn5Dhu9PYovmynowwKAKsMlxIfM8wbAcEU2Rla5LIcjHNMWFduSzD2BqxDEqjgUAEHJqzG20Y70yJVDcVOq0AQyFhkt6cVFDMQCG9auS425OKg+U9AM0AP/hzViFQ0e7vVEeYW46VZMhVPkoAbOnmEBuMVT8sKT356097h8EN1ohfzFxjFACorMODinr5qpzyPWk3SKu0LSrOdm0igCSBvlPcim5LMSabD97nillUq/wAvSgB4FOaJWXOaijmVvlPBp5Vxx2oAhm2D5c0kCb2xninSKpPzA06LylHyde9ACzvGPkA59ajU0AbnJ608xEjd39KAIm5brU0aKUPeoiADzUqkY4oAaY12lT1NQz2e3DpLk+lT3A3DH61REnly4YkigCwJoVQRy8N3zUyFAvykbfaoZFhu4du4Z7etFnClrkSElTQA92Gflphjzy3FNUkzFgPl7VJJuYY6UAQzvGkWFOWp8L7kXjnFVmtsksZAKWOVowV4YetAFzcxOKkXj5TUUDB13d6kNACUEkD5eTRmiQErgcNQBVjuHfesjAc9KaxZG9QaZLZOcsrfPVhIWCKHbmgBtuSs/wAwxT523SfL0Hemyf6ymOOKAE8zJbJzz0qMykHkcUzo+fenzgEbugoAcs2AVyBiqbzSSkhThFPX1qRInuG5OIh0PrS3KrGfLUYFADLgjMfJGewqSecqgQKR71CRuYe1Olc7cbc0ARhmZ/m5qUKNwbp7VBGV3fMcVZznp0oAUyIX2kfjSfNE+4NnNNZQRzgUgU4HcUAQXUe597VAV53VelQyLiqc8UkQG77vagBEPNPJqJGA5p6sDQA6np0xSAp+NKx2KT3NAFedsttz0pI175pjglyTRkgcdaAGfxGk4xzSsf71RhuT6UANnChNwqtNJtxnuKnnf93071XkUMDmgDPYb3OelIFUVOyKoODUQKuOO1AFeZd2cVTnX5SM4q7KdoIqhdtzgUAU5DkfMcnNFQyt82BRQBM4Vh81QPGy/wCrYip+cetWIoo3Xk8+lAENnGzwnzOTU8SeQR5gyGNTW0aBCu6rCRpI6g84oAnhI2BUGPSrUDHPXkdarurLnGAR0pbeT5ueCfvUAXixb6VLEof7x5FRqOM9qkjIU+vFAFmHBQ89KwfHHiS18K+GrvXbuF5oLZCzIhwTWsGZRx3rz79ovn4Sayo6eQaAPMvEv7R3hbxB4evtHh0e8invIWiQs4wGP4V83aRa6XZ615mvq0lqr/PEhwzCvcv2Xfhz4Y8beDdRbV4ZPtYlZYpVONtds/7Lvh+Rt8mqzOx6kuP8K+Ox/GmWYTEVMJiG4yjpt+R208DVnFTic3ofx3+GfhvwtPoeg+FLmDfEU80uMkkdc4rzT4D/ABK03wD4t1XWNQsJrmO83eWqNgrlia9t/wCGWvDf/QSl/wC+x/hSj9lvw3z/AMTKX/vsV4WWcT8N5bOpUo1JOU927u9vU3q4XE1ElJLQkh/ar8LKDnQ77nt5g/wqaD9rPwrH8raBfuvp5g/wqr/wy14b/wCglL/32KP+GW/Df/QSl/77Fev/AMRByX+d/czL+zq3YsP+1b4R3HboGobc5H7wcH8q8a/aN+LOl/EkWH9nafPbG2bLGRs5H5V67/wy14b/AOglJ/32KQ/st+HBgjUpeD/fFH/EQcl/nf3MP7OrdjN+H37TfhXw74PsdHutEvZpbaMIxRwASPwr6V+Hnia38Y+HLbXrGGSCCdQyo5yRXyN+078NvC/gbwhYjR4JBclwHkY5zX0d+y9J/wAWi0lcf8sRX0uVZnSzTDLE0b8rva/kctak6UuWR6q7Mqg9aQz8DHWpECt1qExqsvbFekZACzv6UyWGXeTyRUxiOcg4FSo20cnNAFTnHIwaJI22ZFWZV8zmkaPKgAjNAFERuOc80iBg5LqTUzFlfBFP83yxyAc0ANVFLA9KbOx8wbQKHkDfdpoZf4jzQBKpyOgqOWLzDwcDvSp145FTMuY+nNAFKBUW5Geg61clkydqLkVC8THGFwRTvMaMBduPrQBDJEzt90CjacYqRvM3c/pSngUAQ/MDxUyMxxupokXOMU4kngYoAmZv3Oe9ViPXFSM+5OAcU2GPzKABVyPapfLTYTThHsXjpTgGK8CgConJK9BUyhqeiJu+bg1M/l/wkGgCs0QcYxg+tMG+M7GBI7Va2tj2qeJARjb+dAFJDtHSpFk3DFLPCyy7l+7TVC9uD6UAS7WK5FQKWWQ9zU6MVXGKQbQ27HNADZcsFHvVhRiH5mBx0qJ2VlI7kVC8bKgwWIoAgvZC8MoYhR5bAn8K+GNOli0v9rH7R5qi3+05Mnb7tfZnjtnXwjqjRsyMLd8EdR8pr86fDPhfxF4x8U36aPNNJcwzP82SW+9UVKkKUXObsl1Gk27I9M/bYvLe6+K0E1tMkq/Z4zlT7Cvo74G3Rm+F2ntuOY4F7+1fJ198EfiNdz+ddQ3NxIuBmQEnivqr4JaPquifD7+zNUjMdyqbVBGO1fmXiFisHi8vh7OpGTUlommerlsJwqO6Pln463iTfGmCaeQCJbkFmPYbq739r/xHoviPwz4Us/D+pQ35tlInWI52cLjP60fEH4E+JPEviO41HzUUM5K49Ca87+I/wa1zwV4bk1i8u2KL2Br6/Ks5y50aWHp1ouVkrX8jjrUKvNKTjofY37OjWsnwt05beZZQvXb2OBXpI5T1rw/9ihS3wfhZ2Ynzm6n6V7uiLtr6E5SC3zuzmpyxJqmyyRynb0zV6M5QZxmgCK4DNGRVZU2mrE7OjDuKiGScmgCbywyDcoximxwxxvuQYp6yLsGT7VNCYi2CwoAZ8jfKxwaTYyjCc0+4hQsCp49qICgO0Nz70ARqpYHcOaq3AdTgjitJwAM96rSsWBBUGgCvbtggir5+6KprERyOmauKCyigBRinVHgrT19KAGO6g09eBkc1E4Tcexpqhk5VgRQBO0hpn3nDd6RqI1LGgBzFd+D0oZ1IPtTZAQ4poVjmgBxVsFsVDyDVqJmUYxkUyRVYlumaAGRsOc80jqrSDZ06mjbhhjPvU1uoGc96AM/VN7OiBcp3p0chI2KNuB0qzcDbnvzxTNq7fMHU0AUJ48yFgdrfzqFbhdxRvvfzrVWFJAVbv39Ko/2escrb+Qeh7igCDBz04NKm9X2rnd2qWKEwuS5LL2q1Eql1fbmgBIFbG587qnRjg1T17WtG0WJZtY1ay06NujXEwQH86yLLxx4KvLgW9n4t0S4mPSOO7UsfwzQBuyLySKlhU4GTTQVdQysCpGQQeCKdvCjmgCRjxxTR0oRlbO3k+lOTa2RuGfSgBDNtiDNjJNP3OFJSPAPrVW65nhX+EmrMuZZPKGRigCDdcQsGcfuyeaW6iG3zEXejdh2qaEZZoW5GzPNMtFZU4bjPegCvAbkSKsi/KOgNXGieUjfgAdhUjQlj5jPzSgleCc0AQyxbTxQoYLU0i4IzmojG/UdKAEt1Ikz1q0D9KroGWp4k3DrQBFcn5PeoY14qzcRkYxyKZtIxxQBDhlb5aUyMMrVlUGOetU7kFZM4xQA+FdwOeamj2x9VqvC21we1TyyBvujigALbpOBxUMnEnA4qRW2pk8VGHMr/ACjGPWgAOQcnpUoPmL6U5F3Da1P2KOBQBV8ht2c1YjdguGp7D0FNwe4oAZKuRlarFW3ccVcIbHFNEWeSaAGQxHrzmnlWU53VBdSTR/cpFZ3i3SNigCd2jwPWkZvlygqpx1ByKmjlTpz70AEzM64Xiqjp82Gq2ep21VkJ380AN2KDlcg1MPMmG3PAqLoamt25IAoAfFG0HBbcvepWYSL8vSm+Zzjioyv8UZI9RQBHcxfLletOhtF2ZkO2nwL5j85GPWrEsG9Bzj0oAjgREUgNxTj/ALNRSQGMfK1SW/TmgCVVCjmo7h8D5BT5dzYp0ewL8wzQBRSZs/MKnjO8DNLKqM3AwKE44FADGi+fNQygA/0qeZtrDvmqdzIyAspGRQAOAoJbgAVBK7NBuA+SoFuJZn3NwB2q4WHlggcelAFOaWZkVQpRR6UgkkuH+bsKsld2BnP1oiQKTgYNAEJGPrT0dVUbhzSuh3D3NSW9ury7ZOlAFW4VWfcp/Kj5lHfFWryzaIgxAlaaYiwwcUAQYZh1OKnj+VMUscfJXjikP3sUAOLBU3Hr2qrL5jg7sY7VJL8y/SoUkzw/agCq0LBsnp2pMEVcYq3HX0qKZNo7UAJA3BLCpeoqIt+7GBzQJOO9ACXCgDPeq5HGanly5FRPgYFAERUmmsyKdrU5ycfJzVZoiz7t34UAJO24bVHeo5YyvepZHCrnb0qsjPK7E5welAEUpREZj+FZ1rLh23dyau3S7oSn8VVPI2ANkdKAI5t+Tj7tU5FLEn2qw0jElR0qtI7Btq9aAM8oSxLcUVPKh3fN19qKAEik2ilWTa25etRlMty+BS7MdGzQBds5Y+fMNX7R4WJMbDrzzXPXEUkn+rbbS2Mc0blmkIPTFAHWHDDIOaREEwKrwao6TKzIVJyBVwyeXIGXrQBa3GFAr9KlQhgCtUJJjMQGHyirUfyqNuQKALPbmvPv2htv/CpNaP8A0wNd0ZSvNYXjvw+ni7wveaHNI0UVyhQuvUUAeA/sjeN/Dnhnw1f2+sXYikaVmA3Y4r2gfGb4e4/5Csf/AH8FeB/FP4H2fw98GS67BqE88jfuyr9Oayf2fvg3Y/EPRbq/vL2SExPtAU1+ecR8K5Rz1MxxtSUU2r2+49PC4yvZU6aPpP8A4XP8PM/8haL/AL+Cj/hc3w9/6C0X/fwV5dq/7MejWOk3V8NUnbyULbSeuK8o+Cvw3034ieJtT0iSaS1WyyQyHlgDivGynhLh3NlJ4SrKXLv0Nq2NxNG3Oj6oHxm+Hv8A0Fov+/gpf+Fy/D3/AKC0X/fwV5zB+ybo8gy2sXaj61I37Jehgf8AIcu/zr2P+IaZX/NL7zH+1ax6F/wuX4e/9BaL/v4KQ/GT4ekf8hWP/v4K8x1f9mDwrpGnTahqXiO4gtolLM7MAK+YvEFnp6a3dRaNJLLYQNjzW6nHej/iGmV/zy+8P7VrH0L+1h4z8O+LPC9t/Yd8k5jkBYBgele+/svAf8Ki0k5GfJFfOXwd+BWm/ETwUmqnU57UCUpsQ8HHevrj4beFIPBvhO10OCZpUgQKGbqa+yynK6WV4WOFotuK7nDWqurPmZ0+7GRTF3K4J5o6n2p6ivSMibduHpTd23vmg9KjC85oAlG7rzUiqTQnQUskiqOvNADZ41YbehrLutyMVY8Crd3PGuMtzWdd3MbOF6jvQAvn7Rhe/Wonbc2cn8Knt/J2sGXPpRGiCTjigC3an9yMdac8xj6g1HG3OD0qSQbkoAbLcNJgR8DvTbjdJHgE5FMwQKaZXHygUAOgmJUBiM1ZwCKhihTG8jmphzQBC8X8QpsbENVrHtSRrGVIHWgAiUFsdqsLCETIqv8AdPFRpqCrN5bZ2+9AEjSNkjtSpMVPPSnho25QAiniFW/hxQBDjfyKdsCnvUgTYeKhEjMxQrk0AWFOEHSnoxqsgkzzUy7s0ATllxzVaSAMd68Gp1UEc01sKcbhQBW3ndscYPrSnPSpnjV1weT2qpIZYn2bSR60AS/JuGetSmaHbszzVSFW80EknmrH2Ybi3c0Ac/492/8ACG6rt5/0aT/0E18ffsdhv+Fi62w7St/6FX2T4r0+S98PX9kgIaSBwCPXaa+Jv2ftRfwT8cL7w/qaeWbmZlJbjHcV4XE1KdXKa8YK75WdGFaVaNz7GZ33t83c00kk80N94nseR9KK/mKx9erC7m/vGvG/2vmP/CrJgTnivY68A/bP8R2tn4StdBGHurvI2jquP/119LwfRlUzmgoq9nf8Djx7SoSO2/YoZV+DkG4f8tW/kK91Em4fJXjv7JmhXuifCOyivUKPIxYA+hAr14sUcEV/Sp8oEhbOGGKbk49KslVk/eGqMxYyEDgUAWy6hBnk0q7XHAxVbeIgpK7h3p0dyCeEwKACW3yDk4xTraKMru5zU52vHkNRbJsBoAXaSuF605bdF+b+KhHwxzStMokFADbg7RioeTU++KRj2NQEgSEZzQA5BxzUwbAqOEbj1xT2DL1GRQArsM1DMzFwF6U+jFACSR+YAy9RT1UqOVpFYKeaJbpVagBsnWliODQkkLJ6GoxIofbnNAE7Y61GHAandR8tQPG2c5oAtM2BUJYmkjLSLtp+05oAZhuq0LIT14xUyqT1qKdeDQBDLcKPv81GZleBtpwOwpjLkYNRmAjkHj0oAnhlBVRuwaLjzCRubIqmm5ZeATVg3R6eXmgB275drjiuZ8daxfaZaWtlobJ/auozCC18wZWMfxykdwgIJHeulZZGAfHHpXIfE2ynjOi+K7SF55NDuDJcQr1NvJgTMB3KquQO9AFKDSfA/gya0ufEN9Fd61qUwgW81GTfNcyscYVeBjn04FdTq6eFkh8vVl0mKPzlg+cKn7xsbUyMHJyMD3rl/EOhQ+I/FcusWpS90nV/D32OzuV+YWk4aRjL7HDAfUVznhn4D6dHctqHizxFqmv3BuBOsbybIQwjEfK9ztGM5oA6m58F2djcT/8ACC67JoN9E26W0jk822Zj/wA9Yz83PswrQ8IeKLy+1W40HxBYpZa3ZoHdIzmK4j/56x/7PIyOdpOM1l3em+Afhzef24jpozywmEWsMpP2rnOAhJLN6YNReB7fXPEPjqTxxqGnPptuLE2Gm2kwxL5LMrs8g7MWUEDsDQB6TJE23zoOD3FCpDGP3md7dcdqkIlg+bG4HqKa+V/fbdyt1FABJAdyvGQwFO/cyEOrlJOhB4puGHzRHAPag4m+/H8woAU7Fyqks56tTXRgoXP5VOyhYeMCq8kpC4AyaAJFLbcZo+Yn5TzT7eP5dzH8KPLIl6UAPHmEfN1pwUlaeAcUhYLz3oAbtp8Me3nNNTrmpelAEVzIV6CojcZwpFWHTPPaoXSL05oAN+4cVDOdxy1NcsD8nAoK7+tADdsWzcxwKbHIqvhckUTJiIqtSQqoRd3WgCG5aTzBu+7U0LDaCOtPk2kc021QbjQBNF96pD1pF+WkZqAHE0sZzTIxuOaQSBJDigCSTj2qI0kk29gKU8igCByzNjjFPKqV2tUGWWUnsKUSszY28UAVXVo7khWypNSnINPlhjDBywU96EeOQlUOcdaAHRN606WJGGe9RN8hzUzOm0HvQBB5Xyk+9L80UO4DNSMwwD3p8LBjhqAKccm7qDmrEfzHPpRKoVyFHFLbrtyaAJwo+ZjgHHFRC6ZRtb8DT+opnlgnDcg0ASSOHQVGhINNnRoWG0blp8R3deKAJRzSmnwquOaXaFzmgCB14zSkAL7015fmwOlMdtvXlvSgCtKSrHd+FKtuHBZ+OOKkNq0jCSQ/QVOIyo5bNAGQIMSHf+FSXCsYf3fBqxcEbsDrVeVXI64oAz7db1rhWkwB7VqJVBWaOUFclRV4n5QV/ioAU8sBSxuiy7T1FMKFSCWqObghutAFu6u2WPCjINUY2Yuc5p4fzOD2pWwqFhQAqghs80jY39arLdOTtqVLcuN5fFAA/wB01XSLeTzipnby/eqz7ncsFbBoAkiTEvJ6VUuHb7Q2ORVmEEE7lP40nlruZsUARRZYcg0rNsPSplGFqG77YoAeOQPesy7gdpcrIa0Y2Upz1xVY84+tAGcTc2+UznPSiIyA/OTS3Ls9wF7CnqC2aAEm/eJtU4ppby49uOlKFOeaSQcUAVJ/mUnpVQ5YVeliDd8VUYbSfrQBVnwOAtVSAQfWrk3NV9nBJoAqfrRTH+8cUUAUtjtne2aVC0bdeKfbhpEzSOMHBBoAsQqrtyTirKw/Ke9JCoWIY9KsL8w2g84oATT5PLDBauRku2TVWGAx5O7mrcDop+YZoAtiICPavJPrU0LME2ntVGS5ZioJwuasefEs4jhJIK5/GgC/bxqylplwOw9asQLDJcpDGNq919asWTJcW8edpZRVVzIl4zRqBIOgoA8l/bDZv+FbPGeAJRxXMfsQ8+EtR/66iuo/a9CT/Ctp1yG80ZBrmP2If+RR1H/roK+M4+/5EdX1j+Z35b/vCPcPFgH/AAiupf8AXFv5V8w/sWf8lJ8R8fwt/wChmvp7xX/yKupf9cW/lXzD+xb/AMlK8R/7rf8AoZr5jwt+DEesf1OvN94n2HF9yq2pXlrp1jLeXsiw28SlndjjgU+a4hs7WS5upFigjUs7seAK+Pf2g/ivqvxA19fBHg8ytZeZ5bmP/lqc4zx2r9aPFKPxq+JGu/FrxYng/wAIpK2neZ5Y2HHm89W9q2Pi78LtO+HPwRtFeFJdWnybibvz2/CvYP2c/hPY/D/SUvb6FJdZnUGR2H+rPoKzP22v+SZwN6saALv7Fca/8KkRm6ee39K91VxwBivC/wBi/wD5JDGM/wDLdv6V7lsQENQA8ttb5h16VIh4zUTLuIOeBTJnZcBRmgCw78Z6CiJg2NpzVYyCSMr3qOGb7ODv6UAaYdQDk1mz3Z+0hFwwJqrNfTSMfKT5e9U0kBkJbg0AaGpjDrnGDVY2vQ7qQneq5YnBqSSTOCoye9AE0a4G0Dmn7SDnkUttt3CSQ7QOtVZpC+poIZd0eTkUAX88Upk8sAMwApB78VWv4Gkj3qenagC5A0bN94EVLm337QBms22j8qDc2QTVq2ZBz1NAFxo0Vd26q8T7nKgU9JPMHPFPh8tJN2KADd8pGeaiiUrJ04qR4t0m8H8KechaAFUCop7VZju4GO1O8zHbNSr8x6UAQDEQCquKsxP8vPNOZFZcYwfWoQpSTk8UAPUk5NSwKNxwMU1HVVxjNTpwelACKmDSO201Ifuk1EFMh9KAHhfl5qvLb/Ju3HNWlTyx8xzTJGLDA5FAENscJgdfWpSyjhsGlWOMp1w1MSNWK545xQAu1eWRMGm5b+IGpbgFDtXoKhDZ/ixQBJuXA4/OviT9svwzN4S+JuneNrFTGt5IpYqOFxx/SvtVt3mLz1ry79qPwkniz4WajHHGGu7ZN8RxkjmlKKkmmCdg+HOvQ+JfBWnapC4cmJUYj1A5roa+Zf2OPGkNpa3/AIT1e6W3FqWZDI2Mnd0r6J/t7Qhn/ibW3H/TQV/NPEWS1cvzGrRjFuN7rToz6zCYiNSkm2XbiaO2t5bmZgI4kLkn2r44uEufjN+0PHapuewSfn+6gBr2v9pT4hafoXw+mt9Lv4pby6wqhGzgEHNQfsK+CBpvh268XX8e6bUMGIsvKjn/ABr9E8N8llRpzx1WNnLRX7dfvPLzXEKUlTR9Gadp6abpUNnEoWOCIIoHsKNxNaEzbgQOlV2CKM4r9TPHETds55FVJldm2dM1biky2McU24Zdw9RQALF5duQw3ZFRnBGMYqZZVePaetNHl/3smgCEHaeDgVYWTj5TTJIlY8UkanYe1AEgYc1Gw3HPak2kHrT0OEK9c0ARhe4PNRszRv8AMpq5EgFSPEsi/MKAIrdk8sszYqyswZVBGRVaWFduOgpsZYYUcgUANa5QSNgHbUqurLlTxUVxDhCF4zTYTsjCnrmgCbPNOMcbD5lyajPapFbigCKWBcHaMVWiGyXD5NXx6daHhWQA45HegBq+xp/y4odQi56VFu3D0oAkUbCW9elTRhVhy55qtuyw9KW7ZvL4BNAD2m3cI31pGyepqjASGxyDVwOB15oAjkhyc5pnlL/e5qZ/nX5TyaqbWDYOc0ABjdWyOlSouUO5c04OQoBGaWOUb8AZ5oAg1K4s9L0qfUtSvIrOzt0LyyyttRFHUk1l+EfFfhjxXA0/h7XbDVYkO2RraUPtPo1cR+1lqdxovwysdYSFp7Sz1q0mvYB/y0hBbcpHcetfIXgzxf4i0jxpa/EDw2mCGdbuJBgXiJ80u9ex2MBmgD628P8AhXxdceLPEE2halL4V8KvNtitpbctLLIMFpYeR5anp0bODXQHwJNMc3nj/wAbSJ3jF+gjb2x5fT8a6zRNVtta8P2OrWcyyQ3kCyDHTkcj8DkVoW0ayRLG+Dg5FAHJaD4P8M6Fcm5sdLiN7LxJdS5eRx7k8fkK6qVTIywI2wqOopkluJbg7vl29B61PAit32uKAHKGQxgOWUnaQe9Kn7m7khbmP09KRWEc2XO4joB2qVIygMzdXOeaAII+HbGdtPRucnr2odgxphOaAFkPfqM09IwGXIyDSRKG4JqxtPA60ACKBUgGTSBDilBOfu0AJISBUC/M3NTzZxnFRKuBuzQA6NXJ5GBTiW9aWKRmGD0pC2DigBwY4qKTkVLjjjmophhaAIpY/k3A0yI7zSuJGG0U+GPyznrQAx1IBB5qLB3c1bYZqrJnOAKADb5ntSxMInO7mmsHUjjFTpGrKCw5oAkDArmmsKXb6cD0oOfSgBqllB2mmqMmnscDmmKV3YzQBFdRtt3x8EfrT7bzGi3uMH0qcbfqaXIHU0AQGMMrduKq3FvcKoMLAVo8EdMCoLtCVyrEUAZ6WczN5lxLx3FWxDFGm6Lv1pFhDKGZjx2qZcNGVUYFAEEg3YphXnmrITGO9Rupz0oAh53YxVhV2rk/hSxqnGetJdSJ5RXdg9qAI5mZSMnrSpJlcCq5k3xrnrUsCnPTNAFtVzHnpUCl/MAqyCNuOlIWVecc0AOLYXa3HvVdmHGMmnyzBk+7zRJ8qqBxQAqM3dTU7MkigHI4qrG0itntUjMBh927JxQA8wxhSetMghAk81vmPanNIfpSo21aAI5ZCZPmWm5BU460ySTc/Ioxty3agCDqSTUUgBPJqbeOSRxShY2GScUARLGijAUYp7MoUZHTpSM3zbaQcjmgCpLudyRmnxx5XDGp9pB4FK22PluTQBTuN0Z/djHqahWVgcEFgatSPuY/LgVn6o01vCJI2AUc4oAsL5SnlcE1PldmMnnpVHT75byLkAOvWrYcrjd0oAY2Put1pFUf3uKhvZcj5ahhjmMYfccGgC6DhwuetNYjeRVRXbeM9RT2zuzu60ASxv5hKjtTZEz700L5fI79acZVXqKAK5jbfwcUx124UHmp5GjYZ71Vdm5xzQBE0KliwbmkRWSUDsadEpUE9TQGIO4jJoAJ1VfrVadvm2iiRnkkz0xSS5Zvu80AVW3HJaoZwvlnaeannYKpHeqxGVJNAFNiy9WzUM7E9DtWnMSspQ8gmnXEe6LAWgClLtB+WimkfMR0ooAS2iCrlTU6hGGcBqqxKxhOG5p9oskbENyDQBdWP93SIrLKvFSciHeasWyq6hz1oAlaMNtP51PbxopPy01OWHSpof8AWNIu5gOuKAFFsrSowj3sT92rcKLa3AM8afPxwOlFk6rO3mMV3D5c1MNP/eB5rncSflFAEktu1qokiPB5yKnjK3EavkJL3NOiYRsbW4YAHoxqpKqeY8ecoP4hQB5J+18qxfC9lSTdmQZHpXMfsRf8ilqP/XQVu/tZqo+GEm3J/eDJNYX7EH/Io6j/ANdRXxnH3/Ijq+sfzO/Lf94R7h4r/wCRV1L/AK4t/KvmH9i3avxF8SzSMqRxozOzHAA3mvp/xSpbwvqSqMkxN/Kvz9sdT1vRNR1PTdDlk+2anK8MiR/eK7jgCvmPC34MR6x/U6833ie1ftGfGC+8Vav/AMIL4KLvE0vlSyRnmRum3ivUf2cPgva+CNJTWdYiWbXLhQwDDmEHtVD9mP4Lw+F7OPxL4hhE2r3C7lWQZ2A89+9e+XccjqGjOCOtfrR4pFbbSpz94V4Z+2s+74bQegY17sIfKiD92614N+2kw/4VrD67jQBr/sWR7vhHG3/Tdv6V7jKOP5V4d+xWwHwjQH/nu39K9ukl2sPTtQAKxXI601jlSO5pxUvlugplwoSAt3xQBVhLByo5x3p83zJtZhj1qkZnjB28k03y5JF3O+PagC3HIsa7Nox61EVVpMhc1XaQrheoFWbWVcUAKy8dMU61X5j3psrbjxU1rGMAhue9AFr7PHMNr5x7UyG0ht3+VefWnpIwGBUix+b3xQBFIeeKdbRvNKF3YFTNbgDC8mmRRTQsXAoAlvoVjtjxkg1TjxtXFTyvcTAg8Cmi3bbnd0oAniVTjbRIwXtTY8xjJp0mJD83FADRPtGKekrPwBR9jTZuVs0tsNsm0jigBjqU+Y8VPDIDjFSSxhhkjiowoX7tAEzMwNM+8eakhzjmpSvfpQBBEmWq0MA4qKONw2d3FSKM80ASgAqQeBUQRgeOB607nGe1O3jAHegBT93nmq0/y8KKnZWUbu1VZXCnex69BQAkEgSUFzVmWVFAKjJzVNY2b524PpVqL5l54oAhnmWTqSD6Ypq7Mbj/ACqeQYzxn8KE5WgCAsHkUr2HNNu7dLm3lgkUNHIhVgfcVY+VcnFEZVhn060AfGvjf9lbXJtf1LVtL1xbe2ld5ggQ55Ocda+Z9YsrvTvEVxoj3s7ywzmEuHPUHFfef7RHx28P+BLGfSLGRb3WZVK+Wjf6rPc18I6a974k8dpcJC811eXnmFFGeSc0mkwue6+Ef2XfEeu6ZpmrS+IF+zz7ZWjdCSF64619n+F9DtfD3huz0izAWO2QLwMZNVPh7ZzWXhHS7SeMxyR26qynscV0JX9KYDIG4O6lYKx5HFNIzwKlWMbOTQBD5ahsioXjkZjtHFWThSfSgOGHFAFUW71G/wAp29/WrpPNVpodzZFAEUJbzSWParir8tV44cHmrMbL90GgBUjDGm+WA2KcrbGz2qR1yu4UAC4xxSrUJfbxUsXK0AIwzxUblYxycVI2O/SoL3Oz5eaAH+YrnAOajmVQM45pkW7fwKWQt0agCaNlKjAp4UdxUFuxVuBmpi6s3ynn0oAeiqae+EXrTIzgUSHctAEEzMwx70CM+X71HvxIRTxIV69KACOOTdkmrG5FGG5qORsrxS26hvvUAMlMRwyjBqA5zk9KsTxjdx0qO5X92NtACRvGHGGwaJDyT3qsynORUkZJXmgB6Kz+wqSFPLkx1zTIJAuQaravq2maXAbrUtQtrOEdXlcDFADPG2g6d4s8Kal4c1Nd1rfwNC/HK5HUe4r5Dh8HXHw8jbwfqGh2kPirUZVs9M1OS622N1AW5ZhjiXBwTnnAr1P4zftKeFfC2nvY+D76y13WpEOyRHzb259XPc/7Pf1rzv4W+D5vjDdanr3inVJrq51DT/NugJcQrO+5Y0Ef8BiI3A5/ioGld2PqLwPoSeFvCmlaGW85LOAIX/vEkk49sk1tTx7GEi8Bu/pXxRpvxo8WfDzXrXRtR12+u7Hy/wB5FexfaXs9rFfLxkZyFB3cY3dOK+gvBXx/8Faw9nZ6tqVhYXF7hIXSfzIC3ZS+Btc/3ccZ60CPVyfNRQTh88H1pjxSQuvzbmz0FLHtWUhWDowyGB4xU6bQuV+Y9qAGOwSXzEGTxkGp5ySm7PUcD0quqlZC7fjSOzbuvy0ANj3c09F3HGeaCgUdetETASfNxQBKsZVxUxkA470wuuNqnJpFQk+9AEom4pwcVC47DrThtTG6gCWQ5G31qNtscZPUUFgeRTHbcNtACwyK+R0p6oDVQqynIqzE/FAEpXjANQOrZ5qUtxUG5vMx2oAen0oZsUSNtX5etR7smgB+eM01VUy8mg9KQqSRigCWTy2IFHA47VGGCtg0vmA0ASfLikbGOKjL84qWH5qAI5BuU+tRRRqw5OKtPjGKhWMDPNADVCofvZqVEZ+Vqu3FS2dxtk2nvQAOknXOBULbsdeKv3H+rqqVzQBWyW+UVahQInPU1CU2EtTf3rYYHigCZ/vU0quec0iEnr1qaNdylvSgCLavPas6YbpuG3DNaEuSvFQxom/PegBUhjyG9BUoH93inMuOVqE+YTwKAHZk37R1qcK2Pmx71DCrK29qkdzL04HegBWVShK84qJnVl7/AJVIrFVO7jFReZiVAvTvQA8GIkckfhUrrGQvljv0qKSTc3TFSQ7idw5AoAmkiG3PeoXVce9PWRXB55FRMeaAKLMwfp3qcbmjwahmy8+3pVhF2KcmgCKILyrVWuo/LGVf8Klk3FiV5qGSPf8AezQAR7mIz1q2UUYNVk45p6SOzcDIoAm/Sl8pJFJ64qGSRj8uMU2OYxmgCGdcdBxVd4FuV8t849Kt3E+4j5cCmTSJGqsvWgCnBYR20h8tcZp0u/O3HSrXmR7fMzlsdKqh902fWgCA47rU0EihCp4FJIuGNRKKAFZVZjgdO9KqUbMjrTbhmjUbaAJHHQd6bKpKcAcVWjeVn+9Vo5WI560AUn+tRq2G56VI65yah2nPWgCb+E4pqL605fuVGzuvzUANCKJKbMMNlRxUgO4Zpsy7oyBQBnXMasS2aqtgcVqeSpQjvVGSLD0AUZEUHJHNRnOetW5l5qrKu1SetAFSYxq33uaKqFmdz8vSigCSNgoFWYdjnmqfYGp7fOaALcko27ccCmxTug2AcE0wYOevHWrMFjJJGJJGEaE8UAWEBkZIl6sRn6VpyyNADFZgEgfNVKK2/exyQShjGcNV827tKzwkcj5hQBClw95GYmUCWIZ4pdOljbDXErAjtU1pbLaCW4lcByMAGobVIQG+XJfnmgCe7n+1TqckqgwD61JHux04qMxqqBd3AqeKUMu3igDx/wDa0Qr8LpP+uornv2IsDwjqJPAEmST2FdJ+1u+74WSDv5or5o8C/E7UPC/gG78N6HE/2++kA8wDkA9hXzvFOWVczy6WFo7ya+SvqzqwdVUqvOz2P9pj4zfZxL4P8LTCSZ/luZkOcfSuT/Yz0bS9T+IeoyanALq5tYhLG7DIDE81u/Bf4NSp4av/ABr4ut2ku5Imkgik5OSOpBrN/YzWQfEXxIYkOFVsj0G81ycLLL8NGpgcFr7O3NLvJlYt1JtVJ9T7ILZweAB6VOAGUFTWdbz5VRtJB6mrRn8sbVFfWnGWC6hdrjivAf22UjHw2gZDzuNe6eYZRyAK8F/bRDf8K4h7/MaAL/7Gf/JJo/8Aru39K9w64avEf2NUYfCKNyMAzt/SvbkDbQO9ACzzssQVe9G9Xtwh5JpGt5JB95RSCPycFjmgBqxLF95M0ssatHlRUzXCsPmWlP7yPKLjNAGZNHEseT98dKXT/wB2pZx97pV6K23sRJjjpTHVVkKMOO1ACCOFjuzzU0aAcKMk1Fs2j2q1ZqoYMr5PoaAEQbH5GKf9q2MV2irEsYkYPuxjrVaVE3cc+tAEtqWdd3vVnjJyaoxttXYp4qYA+tAEzIoGSeagbdnOMCrMRz1wadKqt8tAFbazDpxT5IwUAHWpnOyPaBTIwc5xQAqqyqB7UwKwbJ6ZqZg2Pm4qORsjmgCfjAzUZQZqLczGpqAHx8HFS43cVEhA5apVbnI6UAOKnFNb5elSlhimryeaAJI/miyah/5bAY6VNnkKKhnwrfKct2oAknl8tGY8nsKopHubzJeD6VYVWXLSfMx7U1wemKAGjJqeJMDJqEfeGBzU8kmECjrQA/jBpqDk0mPkyx5pq0AMuG2kbcE96yPF95LpnhbUtQtgDPFCxVfXithlUncRzVHW7Nb7SLy0xzNEyj64oA/Kfxtqt5rHirUr++kaSZ7lwdx6Dca9h/ZP1bwb4R1aXxF4qZy7qYoEWEPt5+9yRjp1rzvx94Q1DRviVqGk38Dxfv3l5HVC2Qf1qrf642m3y29rBFJHGu1lcZH4fSpbeyGkfpjpvivw9ceGIvEsWrW39lSj5Zy+AD6H3rU03UbXUtPW9s5VmglHyOvQ1+c2hf8ACVeKItM8K6Fe3P2O6uFla2Vzt5PJxX6D+CNF/sLwtY6SWyYIwD9cU07oGrGvHncDUrUoUgUh57GmIYF3zBOxqYWwVmXPFJGhzlambGz73NAEJhVW61Vmba/FTO2CetVnKlqAHq3y1GhO/IpwYYNHlNtyKAHnLfSp4X2x81WjWQDJ6VNs4xQBE57+9P8AN2qMUksZxTED9xxQAb/MbbVlo9qg5Bqu8YK7lpkLyM+3PSgCRVzIxPFPkUMu4dcVXkWRpSd2AafAGHBOaAGhiD6UsC7pc5p8i4bdTUYq+RQBZ3bTUUtwqn1pWIYe9QNE+/cRxQAu6OQ/LwaJl2gUuBjpg0/aGHNABH80QbvSbiD1qSEIpPPJ7UyVcEkUAPzwKin+YVH5kmcYqZFYqd3XFAFU8Uifep0wZeoqOBgzHPFAHKfEbxJqenXFh4b8MQQ3HiTVt32YTf6u3iXh539lJAx6kV4H8VhpGm+JIPB9gbnxh43ucfa7+5bfNFu6Rw54hB7nJ24Awc17VYzCH9oeeO+/dtdaKTp7ueCilBKq/wDAsflXjHiDwhp//DSuoeE/EV3JbWHiJJr5LiF9hu5CQY4N3oMnI78UAebeOfAum+F/HNt4d1K4iuNVls1k1b7OMQWsM3UJ7x7evfd2r6r+DPgzT/DXgyGb+yrWy1jU4xJqEsC7Wbsq59AOR7k18YeGX8YeJPi/c2dki63ql4raY8txxHtc7QzHnC8V9l/CLwv8RdD8PNbeNNXtZJXBJMUhncyEY3ByAVAAGFx260Muk/eR8wftZ+C9S8BeNLbVJLl9Z0vVZWuhJdpljPjBRz/GAoX0rurv4UfCLx58Hj8QfDvm6JdQWDyTwwyDyxOiH92U7FmHHP8AEK9h8deAtZ+InwY1Dw74utLRNbhLvYXMExkDsvzI2SBt3cKRzwK+SfhNfa7Z6frfw3sreG+vtWuoILe3Qb0WeKdWeRvYKp/KmQfUX7Jtx4oj8GXuheIrtrttPe3Fu7tuaOOWFZBHu743Y9sYr3FflUeoFc/4A8LweE/C1rpMZ3zqPMuZc5Mkrctz6Akge2K3JVIGd1IB7EsCByO9Vzvjf5fmFPtiSxHOKUo3menpQBXkZt+UyB3zQSO5NWjDk7sDPpUMgVmw3BoAISof71XVkIxyMVXjhQLu5z2p2PwoAlkcFhimzfeFK0LBQ9MG93yKAHQt1zUp9ajUfNUv8NAAMNS1HGwUk08HjNADZCoHvUSMc1YOxeWqIKrSbhQAuDim4wcVZK/IMU1YQ3JPNAAi/LTgMZp4UgYpkgOKAKrrufNPRQBTwvWmMuBQA1weo6U6Pd1NCI0gHpTpB5aigAbpUb8mkMuTt6fWlKkH5qAHFQIwaquuCCOtWJG3KFWk8n5eTyKAIRJJjbzirOz92DUDI3IFWRuEA3CgCF49/enj5U20zdyBUjLu4oAhPJp8TbTTWUoeaQAseKAJJHSoWlhQFpGSNAOWYgAfiax/HPiTSvB/hm68Qa3M0drbjhUGXkc9EUd2NfNHiTUvGXxO8RHRb61uryeQh4/DVlOYraxjP3XvpgDlh/c2nvzQB7P4o+OXw/0S8OmWuoza5qAJU2ulxec4b0JJAH515j4i/aW1z7YbDQfCNklzn/VXN6xuB9YghGf+BVtwfB3Q/Dnh43Pj7WJZ4W+7omjR/ZrV2/uCME+afc4q74fsViW803QbPTPC720QmOiafHsuWTsXlwME46c0AcNa+Nf2pvFOTpXh2y0yxY/JJdWIh4/3txz+Vb2k+Ev2mLyTfqnxA0HTkbqtvJ5pH4cVsW8q3TSWdzfebdqTvihg+2XJUr8uWJUbgx+76DrUkXhqW1soZDpOsw7TmWU+H40yO7PiU4+vNAEmofDX4wXGn4j+OE4lPURaaFx/wISf0qTw/pP7QHhmyS1TVPDvi2GIk+ZfyG3uHHoXw2aNL+3/AG149G1FmDOMJZ3BjaNP7zxkc9u/Sum0nxtc2csi6jdW2saZFObeXU7OMoLdwcbZE7e5zQFjKPxY1DQAP+Fj+CNV8ORZ2/brf/SbPPqZMKR/3zXp/h/WdL1rSYdU0W+g1CzmXdHNA25WFWVWG4tNx8ua3lXv8ysDXzl47vtN+C/xRTVvBryQ6fdKtx4i0VR+5EDE/wCkRDoCuGJH0oA+ipVLncBtNIkh3bZB83apVeO6tobmFspLGsikdMEZH86aqb/l7+tADY1j87e3Jp0g+YntTDug5YZU052Pl7l5yOKAIWlUMUxg1UlZt+1RTvKkZ/MYEGrMAUNuYc0AURuVvumrMZz/AA4qWX7+BjFJQAmOaY0ak80ku5RuU/WkjdmBLDigBfLU/KOSKpXcT7uOlWbfcJSamkXcc0AU7aHahLd6iePD59KuHrjPPeqsrhGIxmgCtNcR5K9xVaWbI+XpTpPL8wluCaFjjOcc4oAI5GOMdqfNIzLtxTFUipVOOtADLeM96mboRSb1+lLwaAKtwrN92muF2Be9Tt1OKguCAOOtADeFFNhbcxz0zUaAyttNWkgVV75oAQopqGVgo20r7lao5RuIoAimPy8VTl6VZk9KqTHFAFaQ5O01VmbyySOalnb5vSoDhuM0AZXnFJHJHBNFTXUOGAxxRQBEPuinK7I20cn0p91bSW7s/WNueO1XrNYYLT7bIgZ24UGgCvCzqyeZGVBbBzWpeEm7WPnyUQY9M1Xvi0tpE7YBf9Kv6di5txDOnzjv6igCtZll1NNnTBJA6VbDuLmWRJCvpT3MFrPJGkfzyAAH0qe1t0eDDdRyTQBWhLMcysXb3qwWREyvWluoQoDKD+FSxxKxVsdqAKamSR++K0YIlVATnNSxwqTjAxUjx7BxzQB4z+14TbfC7zEUN+/GQa+SPCln4jmkj1LStAN0sTAqyx5Ga+sf2wmYfCsrkkeeKZ+x5j/hWz5VT846ivn+Js4eUYF4lQ5tUrXtudOEoe3qKN7Hjd54++Mr6fJby6bcpbbNpG04AxXG/DzxF410LWLy68LWfm3c2ftAgGT17192+LNv/CK6l+7X/Ut29q+Yf2LCv/CyPEm9Aw2t1/3zXi8FZ1SzSNZ06CpWa263N8fh3RavK5jn4kfG7dxpV8Oeympf+FlfHJv+YRfn/gBr7IwpYlY1H4VMs21dvlLnscV90eefGH/Cxfjl/wBAi/H/AAE1wvj34peMvEFr/Yuv4k8s8oxyQa+lv2jvjZF4U06TQNDZJNZnUqzIf9VmvnDV/AGuWnw/bx9rjSLPfMxjD/ez60AfSH7Gmm64vhBr6+uUXTyxEUCN39SK+gZWLZKjFeI/saF2+EiuzFibhif0r26KTcKAK6rLIx+YjFW41DR7WPNNkVsfJgetRfMp+9QAjp82M1LDuVsBqic7U3U2DdIwYZxQBcZxjng0xkZz93PvTLluAvvVyKTAVY14xyaAKa5ZthFWraJI2zTnCZ3AfNTQx/GgCzNsZDjiqW0jPpT5JCBiiPlTQAsMYJqwF+XjtUUfBqwmM9eKAGKOQc1KCS4HFM43HBzTHDKdw/KgC1Ih2+tVZPMDjbmrcMgMfNSbowOlAEagsgL9ajdVqR2yeKYR60ARnaB8vWpI1Lj0oCD0NPw7HI4xQAgibPPSpdu1eKRpdq8iojcbjtoAkRvm5p+fmA9aY6/LnvTYpV8xUoAfJLtO3OSfSmwr824nLVMsUaNnqxpFh2lu5oARmwd3U0RspHzVVkLB8VJg/eB4oAtIik7hxTWZFkz1qu8x8vYvWlT5Ytzc5oAdKwZs547Uq8KGPSq6sGcH3qeRlIAAoAGYEVGMlqU9cDpVPXdRi0fRL3VZ2VEtYHly3TIBIH4nAoA+Wv2gbWPx/wDHvTvBujQwpcRoIZ7lF5YkbiSfYAisy9/ZAvpNRkaLWVaBnJ3M3OK679knTZPEXjTxP8Qr5SxklaOHf/C0jb8j6DIr6XUDHSpj3Gz418P+EP8AhT/7QfhfRftBuLZ/J3SsP74O4fhgV9iLJu5U89xXzT+2Fu0nx74O11F5+fkf7DIP619JJGXijnhYZKKfrxRHdgy2syqhY9R2oFz8ufLqFGSQbX4epsLs2niqEIbreNqrj3qu0L79xkNT7FXoRSA0AMMfH3qruo3YzVs9KgYxF9oB3UAEarjB61YXqFqOOPI3elNWTdL6YoAsSfcNRDduz2p5fKlaRaAHIcHmpH2tH0AqIr3zQM4x2oAgkcKCoqGORQ2R1qy8O4Zqv5GG4NAFmJI3jzu5pwjUjg1DArIO1OLEUAK8ZAz1qM/KNxpwckjvTLhcnHagBylTyDUzuojw3WqoHlqKHLSHCrxQA4cnI5qVOlNjGwYIqQAEZoArkES96sNt+73FLtXG6q7ShZT1NAD22Abm4qPzjnjp60k0ibgso+U9PambfLk55iNAD2fIzIPpUbiMe2TipYtjbmY7lHSvOviX8YfCvgyaXT9Qt9Tvbi2VZbz7BAsgtEONplJYYzkevWgDa+KnhKTxDptlc6TdLY6/pcn2jTbvHAcdUb1UgnI9cGvNPEtv4e+KWnCHWJJPCvjnwwGY5cBrWQj765I3xtt4PHTpXqfgTxt4e8caAupeH76K+t8djhkb+6w7GuFsvhbaa/4w1Lxl8RtNtr6/uCbaysN2+3htlyELgj53IPPpigDxH9lnX/CemeJZNS8Q31ppdzpJnie7cMyXYkwECkDJ2bWPPTfX0VN8YvCN0jjQV1TxTMpwsemWxbce33yteAfE/wAHw/Dvxz4R8G6De6vpWm6xK/nXsF0yb2JX06Fe/rn2qTwJLdaz8T7Xwzb+KvEl69zo0l1bQXmryGJ5vnABPOANoOcUwPZNYt/ih480y4iubiz8F6U8bbLOO5zd3PHCSS4HkA9CV3YFcP8AAz4eal4F+PhW8XS76S70M3MpsgDHp371kAVv4i2OWwCSxNeS+GZdWj+K9n4U8YXmskPHLb6hbvfMfKun3LDz6ZKY9c17V+xfc6fd/wDCYvFp8Frdw6gbeQry+1MDG7qRkZx6mgD6IeTiiOPf82arTMQ+2pYJGQYIpAWQir0prMGPy9akX5lx61W3eXIc9KABpJFakkjEmGbg01m/eBuopTJ7UASLJsA39BTn2sBjvUBkVuGFMjdgcr0HagDSiYOmwtmk3RRkgVDDtflWw1S7Qe2aAGheSc1ImOhpPYDFJnFADSmM0q8jFHJpeKAFZN2BThGA+R0xSDOM09TkZoAcBTGUjlelKrc9aVmAFACRyHNSE561Cp3HI6VI3IoAjPU4phG7gUFTnvUsa4GaAIl3x05v3gDe9SN8yk4qFV7ZoAjurfzgNhwRTYUkjGJG3GrABjOOuaJFGaAGcY4GKQ8fjTiOKjPWgBN2DUrPuiwDTNuRSFSB7UACx4j65NPTdt56imKcY5qO6vLOHKz3trAwXcRJMqnHrgmgCX77cmnhQOlUIL2xmA8i/tJS3QJOjE/kavWz7lKtwaAPmT9s/XtYj8W+CvDGlRvLJcvLNBF/C10Cgic+oUM/HvXrXh/wtY/DT4UX1noxL30do9zcXbjMtxcYyXY9TXGftfaPdQ6H4e+IGnWTXt/4V1BbgwgfegPL/hlVr0H4Y+PfCvxJ8PR6tot7DMsiBZ7SQgSRNjlWX/DNAHnWo3Dah440o32n65fabAY4v7VGp4MFxIcHYnZPu5OfwqhaNr2paHrmoalpOqJGkMoRTrR8y5ZS21QuOQcDnPevSfFvw607Umi1TS9LsLa/tnLJC0YEU4/uyAda42XT9Dt7/U31bSIopjCEg0YaekTiQckpMDzn8KC7JIyrabxF4Z8N6bPpHh/U1lupXBtIdXz5aCDzNzDHykv8vf19quXuq68otpks9ef7RaJPs/txsSzFgGgXjqASc/7NT6cvh/QgI7ux0mOzEZkRNXt0Uk4yf3wLMQDkdO2KzL/4hfDiGLfJF8PYkI/1kU0kp/4Cvlc/jiiw3PsTaxp15N44srCfSdWeaYxSQXzav8sEJj3ShzjhlfCgc561WGo6lJ4a8VyNZan59pJIsFguqkfa1Dgb245yDmuFvPi58MP7XRjot1rtwDtSGy05YIgM9QM/Ofc49Kn0rxB418T2Go2nhD4VC+Se6by9SvrBLQWiEn93gFskf3vaghts9V8GXuqWF3aafBbX1lpyahFawGW+M8NzC2csi8bMYH51458dvELeLPjjc+EfB8R1a/l0iXR3MXMavMNrl27CPAOfevRdC+EXxL1TT0tfEHiPR/DFmUAdNEt911IO4ec7Wz+denfDD4Z+DfhzZGPw3paJcuMTXs3z3Evrl+uPagR0vh7Tm0fwxp2lGQyNaW0cTMe5A5q+jKoz3pJJQ0ZGDmqp3dj+FAFond15FVLmSC3+9d28R9JJVX+Zrw/46fFjXbRdb0PwF5EUmjW3m6xrE4zFaFh8sa+rklfpmvnLwN4M8f8Axq0G7vrWA6jeRSYn1bWtQcozH+CNNpAIHfPagD79gure4O2K5glfHSORW/kaVlI5x+FfnpoHh3xT8L/F66dreq6p4bv1dR5ltOQhjYgCZRkeYu4qpU4+9ntX2n8H/F+pa9p2o6P4kWJfEWhz/Zr5ohiOYHPlzL7OFJxQB24POTQ2dtKvrU8IXPzdKAKQTJIJNCxEHG75atyqqtuHSoS2c45oAYoCtUF4zIQVqx25qvPIMFduaAKscjSSlt2MVFcNufg/jVe4iuAS6nApY93k/N1oAgu1KjfnNOsm3xhvUdKcnzZRqIYPJ3HdxQBKORSGlAyBT1jy3zdKAIfMGcU7JBqOdVWT5etHzHGaAH993aq0uWf2qzJu2jFQFWPagBYlVBu70/zM9Kavy8bRQwyaAGS4Yds1BJkL60kxZWNRGU9B1oAhldt1VbokLU7ud/zUxyu09KAMyVjjkZNRruwcrj3q22NzfSpDas9n5ySbj/doAyLk7iDuAoqG53MeOCDg0UAa0H2cW5tnuFlyMHND2hktEh3BTnisRFXaCrc4z75rUu/NNrAwyso7+tAGhcWXnpBCzBETqadNKDcL9l/5ZjaW9apb5WQK8zMPSpbTAOBwKAL91LBcRqFUiYEZP86nslZSQQStUB97AGKuWrkAjPFAF4lTxTANp46URjcPSnyFdvFAFiIZXI60pLDvUMLELUrsuBgUAeMftj4/4VOeMEzrVX9jv/km7/74qb9sd/8Ai1e3r+/HNQ/sef8AJNn/AN8V8L4h/wDIml6o9DLP46PV/Ff/ACKupf8AXFv5V8xfsVRtL8SvEag4+Vs/99mvp3xX/wAirqX/AFxb+VfM/wCxFj/hZviT/cb/ANDNfP8Ahb8GI9Y/qdWb7xPrxLdY+pBrxb9pD4xWPgjSX0fSXSbWp1KqFP3B0zWr+0J8XNN+H2hy2ltIs+szqVjjDcx5/irwb4D/AAr1j4l+IZPGvjAymx83zMSD/Wnrx7V+tHik37P3wmv/ABhrA8beMxJLAz+ZGkoz5p9816d+2Zara/CuzijULEmVRR2Fe62Gn2ljZxWtrAscMa4RQMAV4j+2wf8Ai2Vv/vGgC5+xgc/CRFz/AMt2/pXte1iMqK8N/Y0Ei/ClHXOPOb+le720isMHhh+tAESJMx28gVYSKNOW5NDec5OMLii4URxB2PP86AI541eJ1TiqVs106GKMgBe9StcsT8vFNt3EW49CaAJ4IG2gSvk0PcyW5KgEjtTwfNiLKeRSQcjM3zEdKAJLW48xCW4NTIKrKgkkOw7RirFv8vylgaAHPGGHNRgeWDjNTk8+lQF2Zyp6UALFuZuBVxYnMJ3cVTudQ07SLF77U723tIE6yTOFH/16l0bVdP1SD7Vp19b3tu4yGhkDD9OlAFmC2+TKnNLcbIIXnmbbHGpZmPYCpY32jHalZgRt7HrQB8/xfH3VNU1vV7bwto/hS80yyvntYLq91eaB7gLj94FERABz69q3NO+Jnj+8UbPDfgZmPQL4jfp+MYrmPhLY+FW+O/xH8C33hnSprZLr7ZZLNbK+3dneBkcDgcV6rP8ACb4ZXT5uPh94aY/3v7OjBP44oA5ybxl8THPy+F/BS8dvEh/+IotPHHxEVyk/hrwfntt8RZz/AOO1vyfBr4UbcL8PvDgP/XhH/hTLb4LfC9dzr4B8OMcdG0+Mj+VAGDN8TfGlsSJ/CvhlcHnGu5/ktVJfjhqkbYuPDGmKoJBKakWPHpha6yz+Fnw5WYxp8P8AwzGM87dNjAP6Vr23w/8AA1l/x7+DdBhx/csUH9KAPKJ/2krG2ZlvvDzIgHVGkc/otZkH7UuitdlU8EeI7lQcKbe1LA/nivfrXS9FsBvtdIsogP7kKjFW476OYiG1bGB0HagDw+x/aOtr0Hy/hz41Zj02WSnj8XFbNh8Yru4cNb/Cnx5J9LSEfzlr1ZdySlcnJ6mpDIAAGbmgDzwfE3xFIP3fwd8dgnoXgtwP/RtNPxE8YZyPhF4u/wC+Yf8A45XpkaAKGzxQcE0AeZyfELxXIP8AkkPi0MP9mH/45Ub/ABP1yHi9+EPjuIZxuit4GH/o2vS2ZVJPemKoZt1AHmg+LNopH2rwP4ztB1Jlso+PykNPm+NngeEYv21Swx1+0WT8f985r0tyw5FQNJIWyWNAHA2nxo+FtwMr4ws1OMkSQTKV+uUrvbO6t7q2jubaVJYZVDI6nIYHuK4z40WVpN8KPF00trDJKuj3LK7ICwIQ4IPrVX9ny8+3fBPwpd9fMsR+jsP6UAeg7ua8d/a78SHRvhW+mwuRcatMIAFPzBV+Yn/x3FevpXzF+0PPL4v+PXhzwZatuWzaMSoOcsT5hP8A3xmpk9Brc9g/Z88Nr4Z+FGjWjLi4uY/tUpxyfM+Zc/QHFeioMD5qjtreK3ijghULFEoRB6KOBUk3C8VSEfO37blqr+HtAvu8F0Yx/wACIP8ASvbfBV59t8G6PeE8zWiN+leUftnW274TW113j1OEfgQ3+Fd98GJhcfCLwpcEjL6ZGT7HmpXxMfQ63YCdx6jpTTIyth13A9/SnJ8zgGrDr+728YqhEI6U9Nv8XWoPnjPPK05WRhnd7UASMV3VTl+a7O3irB7+opAiE7+/rQA/O23Oaq89ual8wMCvapoETb2NAEUcjY+YU8etRXkgEgVaYsjYxmgCw0wyVx2oRtyDtiqckuG3d6eJsw8JtNAFhn96YDk1HGpbDbvwqTcB0FAD3NR5yKMmlUUAPjj75xTMMWxjNShv3RHeltWzkd/WgCPymxzSxrsWrDnCkHrVYscdaAEkPWh9ywDbmmNyDzUU8kghCqxzQAolZUfnNRLL5h29Cad5aLBjdyahjHz/AO6KAJtzSZjVQx6E+lTIqpH5buCT29Kjt22Wcrj7xqKNVeLzAAT3oAuwRrHGYzg5PBr4Y+Jfi+48OeOfHvhHWiuzUtVivJRN8wmjWIqkZ9uVP4V9vy7xZA8g5+U18p/tnfDqBdf0r4jTWU11pshW21oQ58xRjCy8dgAKEB5R8HPEfiT4b+OR4gihMGmT3cMOpWCcxvHMC0bIOnQZB6gV9/3V5ZzWkcsciyh1DRup4IPQivi7XdK0bw18PtKew8RReKr3W9ZtZNPFuu6VLSGGSJA6j7rDeuRX1Z8P9HvtO8I6Hpuqgm5tbGKGYH++q80AeYftqWMw+GOneJ7PJvNG1CN4mHVVf7x+nyivC/2VtS/tH4/+H5ImOYtJmi5652sf619i/GHw+nif4X6/oCRh5rmxkWAekmPlNfF/7ENof+GgLZZBxb2V1u9iEIFMD2T9pnwuug+MdM+IYgBt7gCO6KjkXUR327E/7UhVfwqt+wNcteap42BclpLgXDg/3mIz+ua+hvH3h2y8XeC9U8O3QVvtkDLCW6JKB8j/AINg/hXzP+wLa3WkfEDxvod1vE9rEFk3dyJcZ/HGaQH1hf28rTqytjFTr+7QGRsnFLdbzOMHjvTpYlZMt2oAjFwSCEHPaoLhJdm4tx3qaHylYdiKkkXzQV6g0AVIFbHzHinyZXvUOou8ZSCI4Y1Vna6UhTnPrQBfijLvtzVp4xFGQBlscGqlmsiIGdiTV9TvXPWgCFIWWNWU4dj81S+bgAN8uDTlX5tzHFR3sfmEYGSKAHiTAZycAZJPtXi+r/tMfC2w8VyaDLqN4zRS+XJexwbrZDnBy2c/pUH7YXjPVfBXwmZNLuZLe+1S4W0WWMkPHGwYsykd+MfjXn3wW8B6lqnwvj1bwr4S8J3mkyqyyW2rx77jUGA+ZzLsJQHPyqOnNAH1D4c17SPEGlxalomp22oWkgyssL5B/qPxrQK7Dk818HeANeufhZ8WpZdCa+h0G5DSajpEp+e1C/65CM8vGCCCOu72r7l0nUbXVdLt9RsbhZ7a5jEkUinIZTQBe8wEelOgIK0yJd2cipYwEQjGTQArbe1RPnd7U/vxUbbifQUASRsBwKQyEsVBxTokUA00R/MWoAVJDzvGaUSFjgACmOcMBSNCxbKtQBOyny+vWq0zmOVVIqxErL8rHOKWWNZXDN1FAEQc55FIxqWdeBtqA5NACb+cUMRxmmMpBzQfmAoAV3J6U5G3DDVGOKWgDA+JfiL/AIRPwZfa2kaSTx7IbaNujzSMEjB9tzCvglrDxD8Qdd1PX/FNrc6/rF9qr6Nb2sVwYjFMkZkJUdGUBCAvAJr7J/aS/d+CtHvZM/ZrfxBp7TnGQFNzGMn2r5n8N+I9L8N/EPUGnD28mj+NZdSYSLj/AEWZWi3Y7jdKG+lMDF+H3ijwz4f8Sf8ACIfErwrceH5oJPLh1bTV+w3Vu3ZpAnX3YE19QeHvE+reB/EemaT4o1xfEHhnW8DRddC4ZHIysUx/iyMkMTnjtmsP9sH4f6F4w+Ha+MbCKGe804JOlxF1uLZiAV3DrjcG/wCA14/4KuNUi+HHjD4Wa7JLcHT9Nj1zw9cs3Ih3oVZT7q4wO3SgD7XuIY7tGW4VZIZFIKMMgqexFfPPxV+BPgvwvYaz8RPDOsap4QudPtnuj9gkwpYDOFGRgH0Fe5eDL6bVfCGj6nc8y3VnHK/1IrwP9pTVPEHxR1xPg/8AD+I3HkyrLrd9uxBb46IzD05yBntSA8n8I/tFfFKzXSYLrxVYSQTzBCl1pyyTNEDy5YZPIzjuSK+itQvPiL8UrOKHTNGs/CmgEA/btXt1mu5uOWjh5VR6HcD7UfBT9n/wj8PVh1K8jXW/EAAJvLhAViP/AEzU5249etexnBPNAHj+m/s6+CZIA3iW91vxFcZyzXN6yxH6RZKgVuaZ8Ffh1pc4m0vRDZsowPLlIFekeYFXAqvOzZyFxQBymjfD7whpVy8sWiW88jEnzLkCVh9CeldIhVHWONAqqMKAOAKratrej6VLbw6lqdraz3LiOGORxvkY9gOtXI1KzbmoAsO2cU1qTO6QY6VJt56UANUgLz0pl0yx2c9xCA0scbOg9WAyKS9mt7W2knuZooIIxueSRgqqPcmvF/Gnx+0vSbW9vPC2g3niC0sD/pGoEiKzU/3Q7EMx+imgDyvXo1f9jfWp7dt+pa7rzm+LdTIL3aoJ9gFFfQfwk8PWfg34c6HoVhCFEVqkkvHJlcBnP/fRNfJOieKrnWvh34u8OXWmjSLDxBc/2locm8ultdxuJWhLHpuClh7sK9p8IftLfD5fh5ZTazcXFrrdjbpBcaf5ZaWWRFCkr2OSO5HWmBwf7el1azeL/BUB4uhE5YjrtMy8H+f4V618FpP7S+KfjjUbcg2Udrp1nuHR5I43BP1Hevn/AOLUepeJPDmsfFjxpZzWd1rLJYeFdMIPmRoCGE23scJ2/vV1fwR13xl4N8AyeIvC91pfjW2nk+0a3o4/c31pKeXPIy2DnigD63TMLcjcv8qsDaUJGCK8x+E/xo8G/ESNrbTLptP1ZOJdPvcRygjrjnBH459q9EihmR97EqP7tIBbv74w3bpUcStnKn61JPtdiTw2Pu0iskMW4n5j2oASaq7AE1M8isBnIprKp+7zQBVmTcvFRNH8oHarLKwzVaVsDGaAIJ49q5Wqkru0YUdSa0p1ARTnIxzUCxr/AHaAEhUhQD6U55dtOdW61GU3A5GTQBGBufdU/wAtNVdqdKjkbkbeKAJT0oC7lJpu75RTkYgEUAV5Bg00upIFPbknNRJHvY4ODQBFdY7VUfqKvXKBR8xqndbQoK0AQvFuGd2KrMOSKtSspjx3qtwBzQBWl+U0tlJMJwI13Rn71JcncUAPVttWLmYWqi3txsbGSR3oAqanp5lYSQgKpPI96KgW+mh/1rFw3I9qKAGrJpiFXVSSB0xUct01xcrKy4ToBVBd275cdOlTRb2kRWHFAGlu9KmgQlt+78KjiRe9TxDnC0AWEFSK200zKqvJpV+YZFAFkTNvHYVM33c1XRQxB71aj6/MOKAJbYgx/NTmdQfWnIoCYxSbQRnHFAHi/wC2EuPhWT/03Wov2PP+Sbv/AL4qz+2L/wAkoz/03FVv2O/+Sbv/AL4r4bxD/wCRNL1R6GWfx0er+LP+RV1L/ri38q+KPg18Qo/hvq/iTVmgL3FwHjtv97ea+rPjd480fwX4SuFvZFku7lCsUIPJr5S+CPgJ/if47kW5dYLC3k8+aPoWUnoK8fwxwlanhq1acbRk1Z97G+bTi5qKex0/wd+Hev8Axf8AGb+LvFXm/wBmCXzCX6PznaK+19F0/T9L0yKwsoEgtolCoijoBVfw3olhoulQaZpsKQ20ChQqjGcdzVyZdshGeK/UTyCbzYN2wYJxXgP7bn/JN7cf7Rr28bRNXhv7a/8AyTaA5yNxoA0P2MlZvhDGF/57t/SvbfmRPmXDDoa8V/YpOPhIpzx57f0r2eeR2Dc9OlADLa486RlZypHc1oSorRDJyPWuaMzSTFNhDe1adlM7J5fJA65oAS4Xa2E59aaAT2zVt0XYWUgk0RRbIGLde1ADLL+Pnr2qXjJqG0jLbj0xT/MKy7COtACxY3OFOMim21vL5ok5xU0EDbS3c1bQFVoAYzEsM9qVVGenNVbyZlkVVHJq/bKGVN3WgD4//auvta8X/HTR/hxpVxboscG1Y7gnyRKylzIwweduRnHFcf8ACvxI/wAJfiLbSWOrRtYG8+waxpyTmSKTnb50RPJAYDJIBGcDI5q9+2jo+seG/j1D4simntLbUoomt7qLI2bVEbjI6HAbj0rx/wAWQtDq2mlrGGGVpRJHcwsD9rjdtyOQOjAYB7880AfqfFEHAKsCvYjuKDHz7etfN/j74p/Fzw/4x8K+GfCPhGTULFrG2edzBuN2zoCybjxGV5HWqd9+0D4jtPjhcWGoeGL+y0bTdMkN3prywiZZeMyEl8EDBwASeelAFvwmv2P9tvUVDEi9tLwnj+4q/wCNfRWp273Wn3Fss0lu0sbRiWPhoyRjcPcV8MeOfjloej/tCy+PvC9ousxQ28sMQkYxxyGQAE568Y9K6X4dfHr4teOvEl7fCCKz8P2VjcSSeTaqY45PLPl5cjJO4DilKXKmzbDUJYitGlHeTS+87vwf8atU8GvrPgj4kQTXXijTZ9unCLarahEx+Q5YhQQDySegqzp/xu+Imo+MLTQtD8FaLqPmyATpFeTFrdD1aRimzgdlY1i+cni7VZ5tZttK1i4iRFjuJtFgnfaQCQSQSBkmtKbxNrnhm1TTtLa6t06xxWujokQ7cgdK5frkLXsfUf6nYvn9n7SN/wDt7/I+jkbMSM6qJCBu28gHvig5PXmuAXXNeeG3b7Qyu6QgqtuDyYwWP51Pfaxq9nt866uWDdNlqDj615k+IKMHJOEtPT/M8N5ZUTtzL8TpdZklEYSDI3HBpugQqkpb7pwc+9cRqviDX202L7NNMhe8jjLmzBYKQ2ePwFc5F4y12ONhPqWoJOGI+TSxtPpzW9LOaNSCmouz9P8AM8bGV1hKzpTWqPbpU39MZ9aja1kJB7eteP6V4y1ybU7SFNSvpTJOisj6cFUgnnJ7VzFh4y+I11PCG1i9bzjKZIodNGYQpOB8wAPSumlj4VFdJnp5Ng5ZtGcqclHltv537X7H0RI3lrt3U1XYLmvn/VvGHjDSo431DVdZXzThCulRv9eh9K0NN8Y+Mbzw9ZXH9oTRSNbSybnsAC5ErBQRjg7QKdXHQpxu0z3IcK4mdmqkbPrr/ke4gBl3E4NNjbB9vSvIxrXjFbFLqXUNRVfKEj4sI+MjsM5qv4e8aeJbvVJ447u6mt1s2fM1gEw+5QMcc8E1nRzKFWrClytOTSV7dTLF8NV8NhauK9pGUaacna/RXtta/Y9pkmygAXBqEKWrzyHVvEsk8yLfzyIiIwZbNeSRyDmmaprXiaysmn+1XRcY+UWan+VfSrKpt251+P8AkfnD4moqLk6UrL0/zOi+KsX/ABbHxQPvZ0m44x/sGuM/ZFuftHwA8NRtjMMTxjnt5jH+tdv4rNxe/DbV1cFp59LlGAvJYoewrzb9jFt3wPs1IAaG6mjP4Ma8yUeVtH0UJqcVJdT2mVo7ZHuJmxFGpdz6KBk18w/s+W8njH9oXxF4tuBuSxMjQuecnd5aj/vg17j8Zdb/AOEf+FWv6s7bSLYwL9ZPkGP++q4D9i/Rxp/w2udYmXMup3RdXPXao2kfmKh7otbHuLZWguoQluaWRtx4rPubhhJ5RGBVCPLv2tP9L+DNz8mBFdxOOfQNW3+zxJ9o+C/hvk/u7UJ09Kz/ANpmNZPgrq+0bghVvpjPNTfsvuJPgxpB3btpZfpjHFT9ofQ9GVtjCrAYnntUbJuBxTkxt21QiOWYF/LXnNVntJA4dJCBnJHrVlgkbZxk0RybieaABZBuLNwcdKryXJ2soH41ZkiD89D61R/drKUkOaAHw7mTg5q0reXEfWoowsanb0qVNrDHU0AQRW7ybnLUio2SKtx/ICpOM9KYVZc0AVZIectTXkZUq4V8zrQIVKlWFAEFpF8u/f1qyUGO1VhMImKY4FPS4D/dQmgBW4pYmGacR8tRhyo27cmgBxBD9eKljXY24VxXiPU7631V44Z2RABgVn/23qmP+Ptq7oYCc4qV9zzKmaU6c3Fp6HoUpaVs8gCot3HNcENb1QDH2pqadY1I9blqr+zqndEf2xS/lZ3bvQpDDOM1wR1XUP8An5agarqA6XLCj+zqndB/bFL+VncXCguFB4pQu0dK4YarqGc/aGpf7X1HP/Hy1H9nVO6D+2KX8rO7hDKc7coeoohNuJWADAHtXCjWNSHS6YUDV9RzxcNn6Uf2dU7oP7Ypfys9BbMxAIwi9BXJ/FXxx4Q8HeGbhvFNxZyLPGVisJRua6PZNvPU+teO/F744zeD7O5tNJnF9qsa/OSf3NuT03Hueegz718wW2oa9408dWHiLxRcT3JkD3LTySFgixnjAP3RvCrgcc1zVKDhLlvdnZSxSqQ57WR6V4d8Qa/oXiu+8eeG/ANhpK6UguNW042MaxwROQI1ilX5tzA5OQMEYr6L8JfHjwJrl19jvrm40XUVfy3tb6Ihg46jK7hj3JxVb4YeHjdfCO5Gppm719Zry8VhzvlO4Kf9wnAHavjXx1qWuaTrdtbtM0Wo6a0lhcSr1uViICmQfx5569al02r+Rt7Re75q5+kFrPb3qLcWtxFPCRw8Th1P4ivmT4HeDR4Z/a48WWccJjtIoZJLbjGY3BwfzzXjPhv4xeIPDNq1xBFfaLd+XugNrHizuT2BgOI0B/vKCa6/4WfFzxB4u+Mltrl1qEVpqE0C2Zt/LVY2gBPAfqWG4kA+tONLmaSZEq3KnJrRH275KjnHIrwb4d6r4S8N/tXePdPk1K1sbrUIIBHFK20PIFQlQenTmu6Ot6pk/wClNXlHxE+D3hjxlr83iKeW6stZmdZJLqJtwLKAAdhOOwrpeX1EtGjhjm9FvVNH1C43Dfwc8j3qG5djGBtrwv4e2njXwuJLG+8ZXGtaYF/cC4jAljP+93HtniuvOtamRzdNRHL6jW4Szainomz0JI1MW7GCKiVmVuDiuCGtaoBj7U1A1rUv+fpvyp/2dU7oX9sUv5WdvFBLJe+a5yKtSL8+T82K4Fde1Zel0fyp6eItXXpcKfrGDS/s6p3Q1m9HszvE5PX8K4bxP8Y/h/4X8Sx+HtY1xbXUDOIHjeJgIyVBDEkYKnIGRnmlj8TamrZZo2/4ABXN/EjRvDfxD0wWXinw/a3ToMQ3SHZNF9GHOPboal4Csi45rh31a+R7DFNHcQJNDIssTqGR0OQwPQg1YXlRur518PQ/ELwJ4H/sLwjrdtqf2S4MlouppktCQf3OcHbgnjHYCudt/wBrTUfD+rvo/wAQvAUmn3EPDmzm3u3uAxA/I1z1KM6fxI66WJpVvglc7r9s7TWn+GtlrkdmLz+xNRju54mGQYNrK36sK80/Y1+L2kaVbT/D/VL5orP7Wx0i4uAFyGP3JP7p6Y7deRXpMX7Rfwb8SWS6Zq99PaW2pRFJUvrZgoU9mwCPyz0r598f/Aa4/to6r8OfEWh6xo06nZGdQSOdU/uuGI3fUnJ71kbnqn7Q/hjSf+F//DXxDYNC02sailrfQRsP3sYZcuQOuQxye+BXUfsj6pcQ6V4n8D3kpkPh3VZI7c/3YGIKr+BJr5c8LN4q8Ia7D4j1e4Fxq+ij7PBbzXf2ySJ2+40agsh56KDivWf2Vb7xxpaeJrrTdM0PWNRuL0yalDd6i0V6OAQqoBsJ5/ve3agD7Di5j9KcfrXJ+A/Gmm+K4LhLeK4sb+zby7yxusCWFvwJDL7gkfjXVZO2gCIswY4NKJCetNH3uaf5Sr1agBUYjgVMkmFx1qEBQcA5pTQASru5ziiMhe5NDOKQMvpQBN5gpQyspweagLLnFSKMdKAGgvkjNKFCj5utOxUU+4MG60APdO/UVHlecdqfFJ5hIxxTXj2vnNAETMPQ0gYH60+SRV+6uTTItsh3cA0AZXj7w7F4s8B6t4ekbY95bssLH+CUDMbfg2D+FfBnxs0fULmDTvGEMRi1a0ddF8QRBeVuIxsjcr3V4lU57lq/Qy4lWNNvUmvmD4+LpP8AwsHX18Pqk2tQ6WJtf0y5cRwX0QA8tkbOVnT5GBwOE60AeTeE9e8Yx+Hn8P2epTx6dcxi2n+03u6zt48jedshDoQARtVcelanxp1Oa/g8P3vgba2g6JbweF/7QZCjakHAJKg8lF8rGfcVkeAvjT4FtoY4PiH8O9J8SXMEY8jU4rSNriUY+VZd4G4qOCxJPFVPip4p1v4mJpWutpJ8KeANPvBZ2rwAKkcrAkNgdW+U9OnNMD758P6Yuj+G9N0lW3LaWqQhvUAVDouhaRoguv7J0+3szdztcXBiQKZZD1ZsdTXyn8D/ABh8UrcLo+j+KLTxBexQi4j0rWWKnULc/dktpyCx4/hbaRkcV6hN+0Vouh3lvpfjvwr4g8Mag7bJ2ngD28R9d6k5B9ueKQHtYNKThC1Y/hvxBpPiOyjvtE1C2v7WQbleFwePcdR+Nc98ZviZ4e+GPhltW1qUSXDgraWSH95O/wBOy+poA6fW9Y07RtNl1PVr6Cws4VLSTTPtAA/n+FeB+NP2hbrWNIv5fh+kNtplrMLVtXu1DSTzEfLHbw87yfVtuK+ZPiL4+8afF7XVudWluItL8zba2MAPlgk4Cqv8bk8Z/pX1H+zZ8Cbfwza2vibxVaI2qbQ9lYsMraAj7zeshHftkgGmBL8AvhFqB1VPiL8Tru51jxHN89jb3jF/saHkEgkgNjsOB0r6Bm2/SmINrZx+NRsxYkHrSAmjBT5utR6zqmn6PpVzqmp3UVpZ20ZlmmkOFRR1NRwuyybWbiviz9sr4ty+LNcm8DeGbknRdMJa/mRvlnlHbPdRjj1yaAMr41/tCXPjfxGLe106V/CNrcBYrIybftrA/elA+8OmEOR+dZ3irxHqnjbTZfGfiO1i0nwboe230jRbcbYZbnAwqrwGwSGY/wB3jnpWB8BPhfqHjvxLb6dDGYt4ElzckcWlvnl/99sEL3BGeK6T45a14Z1q5uPDGhjy/D/h1BaaWiOQodTma5f1LZZB7j8aYjE+Dnj/AEu3t9R0Tx1aT6p4cu5WuW0+ytUMrXGMK/mMR5YXgAg9gKd4z+FuseC4dJ8e3U1vpWlarfn7Ak7/AGiWBdjSKZOoLEAY5PJFeUQTXSmWwsTKFumEZReGlGflB/HHFfVHxC8N6iv7Fenx6rqUOoXOlXSzlYgCLYMdojJHcBsH3oA8e034ieM9W8UR6hbXlxr+vW/zafNegSR2sQQl9sTZVW6civXfEXw81PxF4P0X4nfDnVja+O10qC91m0sX8p596BjIAvRj1I718w+HNYvNC1Nb+yYh9rRsM4DKwwQa94/Y68Sa1B40+zw3yW1hDEs2sXd1ggW8PyRwqx+6MN29KAPPtT8RW/iqcajrNp/wj3iiF8Jq1rGYY5pR2mVcbH/2gCT3r3n9nr9pK6sryHwZ8UpWEikR22quckdgJT3H+1zXafHH4YWUhn8deHtDg1W3mXfrWjgYS9i7yx/3ZRzhhgnPWvEvFHwB1jxDolprXwzuofEGgXEZktVmfbdW2OsDZ6jsATxz0zQM+5bhobiJZonVgyhkdTkMD0IqmZv4W6g9a+aP2WPiTq+m/ZPh741eT5pHt9OuZD80Mq8tbSZ5zggg853CvpeSHJII5FIBZGLL1ot2Zm9qhVWQ4PK1IjqrnZyKALMpGzGOao3ERIBU81OkhaT5uhpZF2t7dqAM24WRQqk96lRucdMdadfxsQGXmqp3MPQ96ALaurZUckdaQiq0JMbEnvUzSbiNtACsd3y4xVWX5XxVhmJBwOageJnXc3FACKxJ6cCpAeRQiYUUEMOaAEZW/Omoyo+Twad5jdxVW6DG4X0oAfeAOpqiwGzBq7IccH0qs4GfUUAUp9sQ3MeKqNcRuCFz7VPfIZPlJ/CqIiaOXLfdxxQBG5bt/Cc1al8q+hUxyBZQMHNVJWOWIGPSokTOCuU9aAJVtViYm6lX2FFV7hVGNzFzRQBRG6N/erdu2HBIqGNfOPvUsMbGX2FAF7dk5HSrNvINw9cVUAxU1u1AFh8k1ZgHyiqhzuGKu2zZGDQBKnFS+aEUZ9aFX93TJF3DFAFtZvMAC9atIoA2ms+0iKHcfSryNjrQB4t+2WcfCvaP+e4riPgh480nwD8FLnUr+VTcEjyIQfmYnocV2n7ZBB+FwP8A03FfIvgiwTXNTtbTWdRa30tGG/c2Bj2rxs8yyjmOG9lXvyJpu3W3Q3w9WVKV47nd6Xo/i340eIr/AMRX7uthb7nJYnYo7AV2f7E/mD4k69GWzsi2YHThsf0r0rTvG3wr8NeAbjw9od6EHkFd2QC5x3rxz9lvxVofhDx1reoa3dLDBOCIiG6/MTXncOZhiMXUrRlSdOlCygmradzTE04xSd7t7n3Fb7hmkK7mO4HNeaxfHH4fn/mLKP8AgQqT/hd/w8/6C65/3hX1RyHobQc7gK8J/bWAHwyh/wB412J+N/w9zn+2F/76FeRftSfELwp4v8ER2Oiagks4Y/LuFAHefsXL/wAWhjPbz2/pXt21SenFeAfsW+INMXwKPDqu0l8khdgvKgV9FtCCtAHOXMclvei4hTcM8itizaKUeYUCuRyKleFeBipYo0QcKKAKV3GqnCnB64qBJCy7WJGK0Xt0Z92ahuER0KBACD1oALYcdOKZNGGvFx60iO8bCNlwO1SRRs1yJB0zQBbC7VApwAoxS44oAibywCxUEipbYh/mHQVDJGxQgVYtABbAdxQBz/xQ8LeHfGXgvUNH8S2gnsvJeXeqZkhKqTvTuGGO3Xp3r4g8KfB7WNEvk8aa3purr4Qtneawu2t0d1AbMck0JOQpGDgAnJHHWvtn4rx+KW8A6pJ4LvFtddgjE1szRhw20gspB9VBrzb9nz486f8AEQy+FfFUMOneJIw0ckD/ACx3Q6MAD0b1X8qAPAdc/al+KWoNc2mi6pY2sKI2JHtEEko9RxgGvELiXxJ458VPKy3Wr6zfy5IUbnkY17x+0h8FbLw94j1iXTZIrO3a1k1WwD8K0asolg9mDOu0egNeNfD2PxZp17c+I/CK3y6jozLM0lt1ROc7h1I4HGKAO9+FXwVuZ/jPpfgvx/bS2glgN1PaxyfPt7KWB4zz0Nfa/j7w9ovhf4Maro/h7TbfT7KK3IWKFAuTjqcdT7mvnf8AZ98Yah8Uv2kNN8YTWMcUkGkyw36IwwjheHwexzx9DX1d4606DV/CuoadcTSQxTRFWeMAsOO2axxM406M5ydkkzty2oqeMpTlspL8z57vrHTvDeiPqmg6pPFbzQWkd2sU5WTPmAvypzjBxVHSPFlqIpFv9c1QMZGKMb6bO3JwDj2xWz4j8FaV4P0KS6W9urqKS5tknW4RQAiyKx+77Ujaj8MUvry6ktvP+0yROsSZCxAFQQPwBP414eGxNPEwVSlJcv8Aw5+wQq0qtNyUZ1Lv4ktdOXR/10MaDxdPN4hsbTT7zUCjXEYE/wBvlOeRnKk4r1+41MrqbxyahdLiaXzMTP8A3uBx7V5bqtz4NEmlWfhwJJcNrImMhBDrGScL9BkCvT9Hs7W+8W3UdxfLaMJ3MZYAhjnpXkZzKrz0oQau38unoeFxAqVqc1BxVpb77rUbea15Mm2Ca6mUj75uZB+FYni3W54rXTZLjU76GJ0uNoS4cHd8u3kHnvXW+N9EsdP09JTqcck4OI4kAy2eua82+Iez+ytD8wsE3zbtvXHy9K86j9Yw+LlTqPpf8V2PgM/nB5Y6kO6/Mqx+LmaJIcaq8vAJGoSfMfpmrEHia7uIdRjtLjU7aVNPum3PeO2CIjjgngg1l2B0X7KLqEzR3Nn85DkAyeh+tT3E+j3GranNoq3IgbSLkyGfG4v5Rz0PSvYo1J88by6o+OyuUnjKN2vij+aOd0bxHBNLx4i1MwiBAxutRmQ+Zn5sbSab4i8YDT1MNtd6jeho2b7RDqs5VTjA6kd+a6X4BW/gjU/Auo6X4pXT3na5V4lnwJAOM4bqKpfH658JqlzY+G3sFhjto0RLZQBkEZ6dTXttP2fNc/oCNSjLMHhvZy0e/Tpr+Jpajr06x28dxrOopdPa2jRYunAIMa7s4P15rTvL5xbyz2d5fX5QFvKg1Cctj1H0rhvFRX7ZpxblRp9qWHqPLXNdrqWq2+l+Dl1DS2S2F7CYLdolw4IxkH0xgg+teBKq3Vqcz2uerLCxjRw7hG7lbyXTtr0v943wb4gubq21a4a+1CK1WWAFDdOxUYbOCTnmt211aBxM39rXYXzj5Ze5lB2dulcN4F/5FzXP+ukP8mr0H4ZPZ3Fhe2Eq2LXAkWVftI48oZ34IHXpX6Pwq/8AhHVWWru/zP5w8UYtcXzw1NpLkja/+H16/mQ/2uF1XT47PUbp5GuUDYuZDxn0NcR+yfr13ZfDq+gh2sqazc5DDqd1dFeXNtdeP1nswotjfIItowNuR0rF/Y78MXGsfDrXJVuUieLxBcx7GHTAU9vrXq5jGlCVPnWjT3+R8xw7Vr1Y4j2T1UktO2v5nS/G2LWPH3gn/hHrGS1smMokdnZtrgdAcD1FdX8N7zTfDHg3S/D7I6m0hCuygbSx5YjvjJNXrnwTrMX3DBN/uNj+dZd5oOsWilp7CVVHcYb+VcH1fCzd4v8AE+g+tY6kveX4HdWeqWF0P3F3Gx9zj+dXWgjmiywDe4rydlZGw6lG9xg1cs9W1G0YGC7kAH8LHI/I1E8u/kka084/5+R+4f8AtGWqr8FvECqxG2Dd9cVn/soTbvgxYhlxtuZVH5LVb40eJmvvhF4jtLy3UyNZMFdPX1IqL9kGaB/hBHDJMvmLfzYUnnGFrzqtGdOdpI9ejiKdaHNBnsO5u1Kok+9UzRqI927gdaa0vy4SoNSB1O4E0+ExjOetMyWbmlkMaD5uvagB8jqB8pqi+Hn+7zU4ZT8y9KZLtVg3egBsitCpPUUtrMvODmnPukjAK8k8VE1rht0Rww6igC1JuaMNT08wR4Iye1VIbhmPlt94dqulW4O7FADQT3GKdvVQRmkIIjJPNQqC74UUAV5FLuSvrVqALFHuY1HcwvGu8etV3uHK7cigC0sxzyKViGO4Ukp2wgYGTULBlAOeDQBxni3/AJDUn0FZNa3ivjWH/wB0Vk19Fh/4UfQ+Pxf8efqFFFFbHOWdJt0utTtraTISR9px6V6B/wAILpX/AD0m/OuF8O/8h6y/66ivZK83HVZwkuV2PayvD06sJOcb6nK/8ILpX/PSb86P+EF0r/npN+ddVRXB9arfzHqfUsP/ACI5X/hBdK/56TfnXhX7TXjDw94H8jwnpV/Omu3qb5XiBeSCInGEA6yMQVHpkGvp+vlL4hW+l+Ef2sNM17xNp8VxDqF6s1vcToGVUeJYI0XPG5ZRv9hzR9Zq/wAwLBUF9hHnWt/CyfSfhJqfxE8dW7afFHEq6Jojvl2klYL59wf4pCGLd8DjtUHwX8FWfi/U9HtYvMWDUpo4JAOn2O3T9+6/W5RPzr0b/gohrM02gaN4XtWYMW+3yhT/AKxNxiUf99MDXUfskeG4LO9uLqIZg0jSraxtiR/FOiT3AH0lBBrPnl3NvZx7Hrc2kW+nH7Fb7vKA4HpnrXx3+3V8OW8J+JbHxZpSyGw1MCO4OOIpkHykn/aBb8q+2tZQnUYePvjA/Osn4yeBrH4i/DzU/C18FU3EZa3lK58mUA7XHuMn86XPJ3u9zWVOCjCy2Vj5x/Y6tPC/xR+HF54e8TWMF9d6LII1WaMNtgcfIFz0xtbpXFfGP4R+F9F+JXiCPwZKbK00PREvpWjlLvFqDNJ5ES56F2UDHas79j5ta+Hv7QNzouuW81pbsX0293DCLOT+7BPTqDj616n8EdLX4p/FjxT4oS0aHwwuu/bZWIwt7LFt8lPfy2UsexDCqdST3ZjGjCN2lue8+HvBVlNoGnTXkk32h7WJpef4ygz+tXv+EF0r/npN+ddUBgYHAoq/rVb+Yy+pYf8AkRyv/CC6V/z0m/Oj/hBdK/56TfnXVUUfWq38wfUsP/Ijlf8AhBdK/wCek3501vAulnpNMPxrrKKPrVb+YPqOH/kRyR8Cab/z8TVE/gGzP3b+df8AgINdlRT+t1v5hPAYd/YOHl+H6f8ALLUnP+8gqnN4C1Af6m8t2/3sj+leiUVaxtZdTOWWYd/ZPLLjwfrkWdtus3+4w/rXmnxi+EVv430oQapYzWmoQg/Z7xI9zIfQ46r7V9L3t7Z2MYkvLu3tkPRppAg/Wq1vrei3L+Xb6vp8zHjalyjH8gav69KS5ZxTRksrhCXNTk0z8sPib4T8YeDpI9F8RW0kltAT9lugCUKegbsOnBpdLvPDNl4b07XTZRNr+m3sYmsZo8w3sJBwxH4c+ua/UbxF4X8PeItPksNa0eyvraQfMksKtn3+tfLnx+/Zt8K+GvCer+LPDd1JElvGHGmXX70SEdFSRsuvU/KOPyrmco30O1QnZJ/hocz8GZ9R8ReF9T+It14V0W2bRrORdGs9NsI7dZrkLnzXCgAkfLtJ6HOOteWeFNV8KLph09ZLqLWbm1bUb7VILmSGVJldy9rxjIZVXkf3jX1y/hd/APwOm0y1jUx6Zpxa5mU8DC7iT3PWvz0tILu51SM2nDXVwYY2zwWY9P1FE4RsnEqE5XcZLb9f+AfUXgXxVN4d8VSpZtNcjQxDc2N00pk8/TpSBNFIx5YITK67v4q+y7O4hvLOC8tmJgniWWM/7LAEfoa+IrOa3s/EY1W9tRpUl5ps2ha/pcQwgleArBKo9Czpz65r6k+BmtRat8MNFkjnEkkEBtXVj8w8pjH/AOy0p0pQFTrwqLQ7qRcVE0iKdrNTBI0jlU+6KdtEi4YYNZmw9SNuV6VKpJFQRReWNucipGyMYoAGznpThEduacO1Ej/wjpQAiqMcjpTFmBYgAinLu5x0qB0k35FAFlWzSt8w20yBW280pZQpGeaAFQCMe9RuSx5NQeY1G5j9e1ACMnzA5p7xoBsi5dup9KiWTdIVHXvVqABOvegCOOIJF87bjnkmvz3+Ieq6f4m+IHxL8RatcSIBbeXalGwzvHMkIVc9eFyfbNfd/j6+bSvCGtahvCi20+eUfVY2I/UV+cvhbwtefETxVf2diZDDa2U2ouByeVMjZ/4EaAN/9nzwvoPii6ufDOqtAtzrmnyNpUrKC0V5E4wufRlVuPQ17H8NdC03xx8M/Efwk1fFtf6fPJPbxN963uQT5pQf3FY7V9jXyf4f1++0Oa1ubGR4rq0u0uopFOCrKCMfjmvovxd4yt9P8a+B/jroKlbXW4/smvW8WFVZk2q6Y9yCc99tNlU2k9S/PotrpHhbwb8OtYZrHxHZrcalfazDKVudJgXbgqw5wc8DOOKwtU+M2ueMPB9h4Q8QQ2T31rCymPUIQ0erRNwpMhBaCXg4IwOeSK9P/ae8MWt5o8fjnSZDGt/FHZarexnP+gEZJx6cCvnjw/qFn4k1CbUlXTLY2azXl19qTcl28gAjs8YOB8hwe240lqE48srFv4S6rpnh6HUo7XXvEHhPxVayb7CC2Bmj1JjwsLRk7c5GM9Dkc16B4q+HOsXj2vxC+PGuS31/eKq6f4dsuLi4c/di2rgRqeCSp4yazr74Yz63pmn+P/h/HqGrWkMql7AS7NR0u4UgmPcxG5ehBJyAeK+ivhX4C1U6snjz4iTLqPimSILbQn5otOjxgKg6bz1LdeetMkofBD4SppdxD4u8VadaQapt/wCJdpcKDyNMjI4AHQyEdW68nmvZ23Z6E0kbMSSeaVpCvFIBr7tv3SKbGuOWqRXLHpWb4s1qw8NeHL/X9WmEFlYwtLK7eg6D88UAeMftf/FKTwT4Zi8N6BKR4h1lSiGP78EXduOQxyMfjXydpvh1ZZLfQ9PgbUJxOgvNvP2y9Y/JbqehRT1Yf3ua3vDNn4q+P3xvvNXjkNpC7lpLqRvlsLcH5QpP8QHT8a99+AuieBYPizrlhpckENl4PUW1hFcSjdJcSZE1wd3UkKmPTHamBpeI9LX4I/s+3GnaYq3XivXB5BlTAeW4lAUsCegQFfYYzXxVqZSysmgaQSoJCZnB/wCPqfv7lFP4ZBr6V/bW8TNq/j3S9BsL5Tp+kWZluXhlGWlnJTyhg8sQoGe2e1fOEuh32v61bafY+VLdTEpDGJFREUcnBJACgZ+pzQIyPDt3JDq63Csq3Bz5czgEQ+r4PcDJHoQK+v8AQNa8F+Lv2c/E3gHwXZ6nOLLSvtV7qE8WEluBIrvlupcnLD2rx7wb8CdPl8O3ereOfG+leHJNrCztvtCSuzDIDSbCcLn0ya6jwUfhf4K0aTS7H4na3r13NDJ5+n6Yjw2skrRsnJbbvAz3oA+e9M0C9vdKfVECi2juUt3Zs8MyM4J9BhTWhoHiOe1sH0a0twltdXCTXEIJP2llyERj12DcSR3wM19QfDzwF4fsPgP4i1LVzBcXWrWSRDRmuYEdGiwkbq27hiPmJyO9fNsmgQaHfWen67bXUEyTb72ewuIZXVD91Yvn2k9c5IoA+6fhN8VvDM3grydf8RWSXujRpbahdNsiilmwdwiReSBjsO9eUWPxc8N/Dzx74stvBsc2u6XraxXWkWMMDxqL1ywdVVgDt4TkDHpXnfgDxh8OfA+mAW/w9XU7lSW+3eI4t459ETeqfUUnhT4z6NdfGyD4geKtGttsMa2VpaWCsY7GJSczAEDpuyO/FAz1S4+Dfi7VPD2t+OvEesxReLLqJdSgs7W2VI7e4i+dOR/EcKCe/evafhb4nXxZ4C0jXjjzLiHbMAc4kQlHz+Kk14b8Qv2iNH8S3SeG/DeqS6Ho92rLf67PbOzKn8SRKqn5iO5Ax6123w7+JfwL8MeGrPw54f8AGlsIIAcefHMHdyclmLL1JJoA9n2hYySPlPSqv2cJl1OT6Vn6b4q8N6xaK2neINLuFPQLdJu/LOa0bd1kOYnWT/cYH+VIBYiG/wB6psqRh6ilhZucFSPaoWk2uBJnrxQBZcKBxwPeqxjj3Fzjmo7u6IYblO3tiiOQScYNADjAuC1QbCp4qzub7uOKryTEPtAoAMlOo60x2YqQBU0ihkBNR0ARR7xjd3p0kgXg0SNtFVzljmgAkkbd8ozUeyRgd33u1TAKBnpSGRP71AFUlwcNzio5SMcHmrUjZUleR61QmkjXJ3c+lAEN1IqketQLlsyMPlpJVZpPMk69hTGmw+08UAMliZmyBwaiZGWpp3KcL0NQSSYjLHPFAFabGeaKrPNvkZgeKKAC3PTHBqzjb071UVjgYqUSkkcGgC9/yz96fDwM81ErfIKs27LswfWgCWNhuBA5q5ApZhtqqgDHAq9p+RlT1FAFlBxtqRY1601OtTLyeKAHADGMUfhT4vvVIOegoA8W/a/WM/C4eZwFnBPvXi3wL+D2k/Enw7Nf32oT2ggbaiRjgivav2xefhW2cZ84VgfsVf8AIjXn/XUV8txjj8RgMqnXw8uWSa1+Z2YGnGpWUZLQzNZ/Zf8ADVjo91errd4zQoWAwOcV5P8AAX4YaP8AEbxZqmj3t9cW8dkCUZByfmxX2n4r/wCRV1L/AK4t/Kvmf9iMZ+JniTjPyN/6Ga8PgDOsbmcKzxVTm5WrHRmVCnSa5FY7UfsjeFD/AMx2+/IUh/ZH8Jjrrt9+Qr6RiTHU1DrF9Y6Tpk2oahOkNvCpZnY46dq/RTyz5g8Q/sz/AA/8P6ZNqWq+JLyC1hUszNgZ+lfLmu2VgdbuhoLTSadC2FlcYJHrXsvxi8f698ZfGsfhXwpHK2miTYqqDhxnq1dD8Yvhjp3w6+CFpCI1l1KXJnnxzz2oA9T/AGLtL0iH4cHUrWzQXbTMrzY+YjjivfhIePevB/2K2/4tCgx/y3b+le5rncD2oAfMrEZU4qKB2DYJzzVxwDGOaqiLDbqAJZDgbl61CVaT5u9SMwK4pisyjAoAe0SkAsPmNMDNA+zGUHPvViJdyfNyR0qKU5nz1oAekyuvy8H0p27j3qERfxr1qSMq3DHDUALksdo71ZiXy4ip5NQEgHgYNTQsSMUAefftBeLtQ8E/DO61nSJVi1M3NvFbZUNuLTIGUA8ElSw/Gvn39oX4a2/iK7ufiJ8MTJD4g0wxS65YWwKSQyum8OuOC/rt967b9ufU2sNH8E+Y2LWLXUuZRnAbYpOD+Vcd4I+Js/h/Q7XX7e68n/hKvEl5qF4+xWb7DHJJGFAPfc0aj60AeNeN/jN4r8d+Dl8N+LLi3EljGfLuvIAmmIIHlNgcZ6n6V6H+wXb3F140168Me+3jsVjnzyGLZxuz64NejftA/C7wnqnhjSvHdrpMnhy41GaFdW2woWit5QSx2H5FkDbRuHqea9i+Dnwn8NfC7w9PpehNNPJdENdXc4AkmI+7kDgYyenrQVF2dzyrxx8H7/wN4tX4rfCX91Lbky6logOEuIurrH6ZGeOMdq9t0bxBZeLfhxa+JtO3Laaha+bGrfeXqCD9CDWtZExmSJv4T0PevLvhqG0TU/G/ghmWK0025N5p6OwVYrWUAKuTwBvDn8a8/NYynga0Yq7cZfkzalaFeN9ro1rvS9P17SLiy1i2F1AzxkDeUO7cBnI7VlwfDPwXKhYaOoAYj/j4lPStq1dDp90sdxby4CHEUyuR83seK1vDtlNd27EXTxqDgAev+FfjeWYvMaM6eDXMnyt2ej3fc+1+v1KVOUqNVqN+jdtl2OOh8BeENP1SGWPQjvicOj/aJMZHI6muP1LxlfHUi7aNoiR3N1cLG0l1ICPLkK8+hPWvUrozrqXkSzGQIx618qPo2o+JviBqekWcjti+uGwzEhF3nJA/wr7HhOq8z+sRxa5+SStzJab3OukpYp81ebdlu23+p6hqPjXVYgvk6LoV7MeqDUHyo+rGt3R7+HxZ4YsZ9S0Cxinhe5/di6fauzZnBHXOa8u8R/D9vDfw6u9cu9lxO93HBG5DL5asGIKg4znHOfwrf8DM6/DPR9jMpN1dDg4yPk4r382w2HweFlVpU0npsl3RpDLMHjlGm0pRvbW9tE3tc7eLQ9Fkjjf+yLAb1zg3UuRUNrDptmuoO/hqCNfsFx832tyHHlnI69617Pw8ln4SefVNPne6nUPBPHcEiIe6qf6Vytms8Y1WGdm3LptzwWz/AMszXhUKtWGJoRmrczX59dPyFh+H8pbnOlSjeD0du3VNPp5mI/hnRYpoEbw/pOZYFlVlvbg4B7VW1TRfDun2MlzN4f0vaoO7/S7gc+lZPgm0a8hS5nlluZnm+zW0Uly8cYIAYlmU5AweAO9U/HqzW2oz2mGhWMBZYkuXliL4zkFiTX6L9Vo3tyo+up4VvEexdR6b6v8A+Sue3r4f8O6rplpqE2j24Is4BtNzIONi4x9BRc+GPDEcKRTWMRgUnYv22VlU+wzxUVkk0um6TFCsj5sIMquTkbFrode0KKNYZLGExoLcO4BLF246V+SY/FYp4jEeyWkJNfi/L79T5j6zUpSjB1ZJPbV6fiZFjpnh+y0q8i0/S4Ns88SMWnk2k4bGe9RwWVmtxOkenWsbRkoWWeb5vUcVDqHmReFtRyGR1ni9iDhqjtNMudxtINWvEuVQTTHYTGQeu0jkn+derlOfZjDDQjTqNLXROy3fT5HyWd5RgcZjJVsTTU5aK8ld6JdSZEs7DXbFF0GGRfOQ+cksoVTn3p37FUS2vhrxtZgYMXiu5OPQNHEapmS4+1aXcRaleT2s14IylwMNuUjPHpzW1+y3G1prPxJsNoCx+JWYfUwRV9RlGY4rGup9YqOVrWvra/Y8OvluEwKX1amoX3srXt3PcKKKK9o5ineaXp94CLizhcn+IoM/nXPan4G0+YFrGR7Z+wJ3KT+NdbRWsK1SHwswq4alV+KJ8+/G/wAM6npvwz8RyTwiSFLJ282M8Dp+NcN+zZJIPh0GVyrLfzAEHBHC17/+0L/yRHxf/wBguX+VeOfsy6Qt18Bm1CFP38OrXO4juuE/lXTRxTniIufaxwYjBKnhpRp97np2l+KrqFBDer58fTcPvD/Gul0+9tb9d1vMG9R3H4V5xUltPNbzCaCRo3HQiu2tgYT1jozgw2Z1KWk9V+J6c2BUU8ayKNzYxWJoniOG52wX2Ipegf8Ahb/Cuj2oVzwwPQivIqUpU3aSPfo14Vo80GVYYwo+U5qO5fDAGp2XY+VOB3qG5eJj71mbEtrIcbW6djUqBWc9cdzVZZN2MY4FTW6MCe4NABPGjNlRjHcUiyOGCSZx61KQVB44pSQ8e0r8vc0ACj+DOfep0VY1yuM1RYOifLynr3p0bll+U59qAC6nBYg81VQKz9KsXFudob1qNFC/WgB+4suOMU2U5AHYUoB/h6UyfcOinFAHF+KG3au59hWXWn4m/wCQs/0FZlfRYf8AhR9D4/F/x5+oUUUVsc5f8O/8h6y/66ivZK8b8O/8h6y/66ivZK8jMvjifQZP/Dl6hRRRXnHsBXnnx++Gtn8TPAVxpLHydUt83GmXQOGhnXlcHsDjB+teh0UAfnz4o1PXvHvjPSfDfikrpHiHSLVrC+E/TybVDcbx67zEB7lq+vf2bNFk0j4T6bNPkz6k0moF2HzFJnMiA/RWAr5p/aD8Nx6r+1FNHqF8NLs5p7eee/2ndFAluoYDb8zA4245HNe8x/tGfBHR7OHTIPGKSC1jWFI4rKckBRgDhMdqYHr1xbCa5gmyP3RzVivG7H9o/wCHepLK2k/2xqAhjMkhg06U7VHc/L0rKt/2pfAN7dRWen6Xr97PNtEcUdmdz7vu4B655x60htniP7YPibQLnx9NZeENSuGaS4t/7euLZG8qzniZvKYMBgOdzZPfA64r7E+GvhjRvB/gnTNB0GBYrKCFSpHJkYjJdj3J9a+ePFHi7w58R7Jvh74a+G13o763qJt7y7mt4bdC8JHmB9p3l13jqO9fUGj2MOmaVa6fbqVit4ljQFixwBjqeTQItUUUUAFFFFABRRRQAUUUUAUtc1bTdD0ufVNWvYbKzgUtJNK2AB/U+w5Nea2+vfED4ikyeEwPCfhtmwmq3cAe8uV/vRQsCFU+r4PcVU/aQ0Ty7ey8dXfiGzgsdC+dtK1NGawunJ+UuEBYvnAUYPOK1fBvxc0a4tfsni61PhPUorUXIhu/lhnh27g8L9GGP4c7vagCay+DfhVj5+vT6t4hu25lk1C/lkRj6iItsX6AVxfxis/hZ4JtbS3g8Fz6tqdzL5CWWhXCxXafKTvO11YDjr6mrniPxf4i8UaJc+IJNTl8E+BIs7bvyw2o6kM4AiQg7FY9Dw3I7VqfALwcbFLvxNf6DFYG9ZW09bwm4v0ix9+WZ8uGfhtgbAzjAoA8w+GHx0sfC9xe6LqHhPx1HE0w8pNVnRzbgZG0PNJufPtnpXT/ABQ+KHhTxdbeGNHt5r+1jk1u3n1JLrT54wlsmdwLFNrZyOhPSvbPEvhjw/4ktjBrmj2V+uMK00Ks6e6t1U+4IrwXxN4b8Y2fjbVPBvw68XC1tLKxiumh1uFdQSBn3bFV5g7AHaePagaV2Uf2gfiCPEPwn1zTPC881po/kN/aes3MLwxPxgWsQYBnZ8EZA2j1r5l/Zp8I2virxjCbzz5rXSxJfSxxsqnKKDEqkkDc7LtAJr2jX9F8R6144i8CfElZPFesRW8UtvbS3S2OloZiyx4WAqc5U4GM+1ZsWleHPhxfXPgzS7qG61HV7UX1+1oQ0F7bEsrQW0h+YSw7GZDwWZsZNCdhS969zi/Et/pmravpJ1HVLlLm11KLy7nAV7y188YSRem+N93B7KCM8V7d8B7mS28G+TbTtm1v7kI44JDTOwz+deDXuk3V58ZtEhTTU1qCaSO7khT5RfRKcPLHjGGWNdpHB3Ix5r6q+CPhqw1TQvEEdjG9mYNUYQB88IVBCsPUZx+Fd2HxKU/fPMxmDlKn+66HY6L4iR5VW8/dy9A4+6frXVR3EcuAMA9iOhrzTVdNvNMuTBeRFD2PZh7Gr/h/W2spFhut0lvnj1Wtq+DjJc9I5sLmUoS9nX+//M9AGc8Ujcnmq0F4ssayxuHjP3WHTFThgwyK8tqx7ad9UPycdaVeeKI/myBQvDYNAyVVwMdqOmcDNMmYqvFRrIzDHINAEruI1yetUnbe5YcVKZG+6y5poTdknpQAsfKj+dRyvuysf4mgnI8uM/L3NPCqE2L1oAS3h2v6561O4UHrio0JCmTnAFRsGl+bkUAedftR6gNP+BniW73YxAseQf77Bf618Y/srXj2/wAUtFtpNQaxg1Sd7S7YZ/fQeU3yfTcBX1R+2pJNB+z/AKvGv3Jri3VvoJVNfE/w+8TW/hbxnousTRmVdKjldcDO6Rkcp+TMKYGp+0R4Duvh98UNU0qSMiznla5snxw0bndgf7ucfhV3whqccvwX8R+F9RaNZrO6ttZsklIBKrkMFz13bxxX0P8AFDTL74i/s8aF8RZ7rT73xTp0b3QkaJAksTZDwBWAB27uvqtfIOu6xBqemabFDpyW89rE8U0qkt5iEjYDnptAxQI+4Ph/can478CeIfBPiixW0+2WgnsniQ+T9jnBMSqwGMqF+vNfLkHwy1q1u/EFjHoWvXdzYuYLE2sJEc00ecyuTjhcrjHXJxXX/Dn9qDXfC/gvSfCbeH9NuY7FFgW8nlkDCMDC5C+ldJ/wm/ib4jao+m+H/FOu6/ev84sNIEVjbxA9jIxSVvqMmkaSkpRXcq/saeJvE1h8QtXTU7+3tdJngMmryalN5OJgDtZd+MscAHHoM19F+I/jt8J/D5eO88XW0s46RQRvIW/FQR+teKaV+zVr2tbn8R30GjWsp3zW1s73kpPqzzZwfoa6OL4Y/s6/DWBbvxJfWNzcp1e6uzK34xISP0oIJ9U/a08LtI0Hhjwl4g1mYHh1iHln8ju/Sqtt8Zfjp4qGPCvwiWBG+5LcSFGx7iQgVI37Qnwu0M/Z/AfgO61SVeI5dN0tIkz7nAaqN/8AGH49eKP+Rc8BWukQH7s9xKGbHqVc/wAhVxpyl8KM51YQ+J2NW1039rHXcrNrOhaBG3VXgjYj8VRjWX4r+CPxC8QaTNZeOvjNaFW5Nv5oihJ/2g2OPwrMudB+PviYD/hIPiRBp8bfeisk8qQD2KKP50Qfs/2978/iDxZ4n1xm+8s0zMp/HOa3jg6z6WOWeY4ePW/oePeLfhnq3w+iuBp/xU0KSJuXi07UZFL46bgowTXmNlqd+bu5mja9u72YY+0JPJ5oPrkHLfjX2povwD8B2W1oPCMs0g/ineR8/g3FdnpXw80/Twv9neE7CAjoy2aBvzxmtVgX9qSMHma+zBs+CbPVLCxj1BvEGg3Wo6lcKFtmurmWP7Mf74IOWPseOK3vh78OfG3ixTq2heFRqtmcjI1FIQg75+cMK+2td+Gdtr8Rj1XwpZ3WRje0KB/wbqK8d1/4J2Np8Q4PBXhibX/Dt9qFi14RaXhMRT5hhgW/2TUzwqj9pM0p45z3g18jwTXvhlfaXfPFrOsaNptwxytrHO9249v3Qc/nU+i/DHXJyJLGPVL9M9bGBoj/AORglfVfwm+DXirwfLcQalpGiXkW3MF7FCPtbNnnexHTHoeteivoeuKP3lrIB7sKqnhYSV3OxFXH1IytGm2vn/kfH1t8JrGGLd4osfiLZw/xyRQ2sygeuBISfyrufB37PXwc8U6XPqej/ErVQloC1yk8EcEtvjruV8EY9cYr6FGl6zHgiCce6gn+VfOH7QHgjxlqGu3Wvnw9Ppug24EWoT2Ixc3sJPzOwHDAYHB55pVcIoxvGVx0MwlOXLKFjzXxL4S0i61e80/wT4h8Ra7Y5+zWceN0t7L3YKDhYRxkvgnPGea67Rv2TfiFNoUd/Lq+l6bfyKd1nLI+5VI+6WUEZ/HFe4fCnw34X8N+H7S+8HW6eRcwhlvgd0kqn1Y8ge1dumsagv3bhvx5qv7Pm1dNEPN6adnFnz14B/Zb1q++1WXivWNU0OOFAbd7KRZYZiTyAC2R+Xet6b9kWCNiLXxpNJ2BuLGNjj6kGvcIvEV6mN21z7jH8qvweJ1JHnQH32H/ABrOWCrLobQzPDy62PnOT9mPxRpAeXTL7w5qPXmQy2sp+hiUYP41wmufCv4+aNeefpsGsm2jbJSy1uQrj/gUgavteLWNOmwPPKk9mFWk8qT5o3Vx7HNc0oTh8SOyFWFT4Xc+R/DPjLUtJWK08R+P/F3gjVs7QmqWC3dpI3osjBifxr03SNc+K3kLdaZqnhHx7bEZ2283k3IHrtUBQfrWr+0jf+HpfDKeFL7TIdc13Vj5WmaeRmRWP/LTI5RQM88VU0f4I+H7PwhptkLm707XbW2RH1PTJWgZpAOWKqQr8/3gc1BoaHhz4q6Lfauug+ILK98N6wTtFrqKhVdu+yQZQ/8AfWa9MtFj2dj6V4xY6Nfa/qt78Mvielrr2y2F1perRJ5cxTnOcY2OvHK9c1q/BfV9WtrvXvBGrXj3954cnEcd0/3prdv9WW/2shh+FAHq5HrxVKQRRyMCck0qXTPnpn0qtIpMw/2jQBOzLs2jkU35QooK7OOtJx/ERQAx8MKao2g1NtXHFQysq/WgCtdbgx2+lVUXe2QfrVuYh3471HtVYyON3tQBXlnWLKc81CYR/rG5Papo7dQ5djuI9aJsDO38aAKFw37wCq91HkeZnmprj/WZ71E/Qg9DQBG8iMoHXjmoJMeW2emKd5ahqV1XYQelAGCB15xzRV64tV42GigCKHLL71NEGB9ajkkSJV9TUlnNuzxQBahLDgg1PGDjHvUasPWpI+XHzcUAWoAysM5rRtOCxqkXD4C9u9WLeYR8NzQBcDg9OtSxht2M1TiZGbOdtWVk2sDmgCxHvU5qzEWzzUMbZG6pk+btQB4l+2Mp/wCFYt6eaKxP2Kf+RGvP+uorf/bHXb8L2/66isD9ir/kRrz/AK6Cvi/ED/kSVPWP5nfln+8I9o8V/wDIq6l/1xb+VfM/7EJI+JviPH91v/QzX0x4r/5FXUv+uLfyr5i/YumS2+Inie5lkWOKONmdmOABvNfM+FvwYj1j+p15vvE+xb+9tbGzmvLyZIbeJSzuxwABXxj8dvijrfxS8UJ4K8HLK2niTYfLz+9OfvH2qb9oL4tav458Q/8ACD+Dmla2Mvlu0XWRs4xn0r2r9nD4O2PgHRo9S1KFJdbnUMzMMmL2r9aPFL/7P/wf0/4daCtxcRJNrM6hppWGSp9BXL/tsNn4aQ567jXv7yBR83Oa8D/baQf8Kyt2/wBo0AaH7FeP+FRR/wDXdv6V7uF+QeteB/sZtn4RRKOvnt/SveEcmMK3XHJoAVmZQeabG+c0yRDgndRERs6YoAkoQrn5mApEZcY9aiNmrSZLnrnFAF+Lh1IHGKhmU+a2Od1TRtiLaO1MizvLt2oAbbtjKmpHRXHo3alkjVjvTg96VI2b3xQA1cjiT86b5hVyVPFPbcTtxmnxwLjkgUAfL3/BRCdW8C+GYdo3HUmfPfHluK+RNY8RXVzHYW1rI0NrZWywxR54BJDOfxcZr6w/4KIJ/wASDwsEOR9pce2drV8exWkl1fx2tsoLuwjG5gq7vcngfjQB9V/Af4gR+PvhX4l+H/ii/mm1e7gY291czZD7TuWMZPDccY64Oa+ovhT4g/4SP4aeHtckJaW7sY3lB6q+OQfevhDwX4E0/wAKXdpr+tfFXQNAvbaQTRwwIb2RHwQDhFZD1PrXtXw8/aA+G/w58Fpoa6xqni25SeSbzobTyAd2OAGVQAMUAfUO0x3hkk4VlyT2rwXV9Wt9Q+I/xI1SzcXNmumW9gzDlPNhZ5GHoeHFZOnfEvxV8aNLu28PXMHhjRBKYZG3b73GB0HKjOep/CtxfD+n+G/h9qOm6XE628dpKZJGJZncqcs7HqT710vC/uJVH2Z5WMzC79lFa7EHw78QaPcXOq3jQnTbcWcEW4QEh38zoAgPPNdha+LtDti6wa46kHa4FrNwfQ/LXntr41sJfhbFp2n6VFaahpMsUsrpjbOrMBkkc5qOEeMWsLjXp9PtLGyvHUiS6l8vJwANoJz+NfCY3IMHja6xFS/PbdNr8jpwmdYjC0VRp2a327no0PiTw6b+ES60BJK+1d9tKMk+5WvLdK8P6n4Y+IN/4i0rxFpX2lrqdUWW1nIG5jxwvJ+lTX03iS01rTNP13TUhjmlRopQd6uCQQVbkH861BqF7fazd6XmzSCzv5ZgZXKFjuIxkfWvqeDeGMFQVdU00tG9fXvcxx/G2Y4S0YcvvaWcb/qVfGa+KvFmhf2FqWvaQIA8cn7uzuN2UBC/we5rQ8M+FVsvA+maedctZJIrm4YssEvfbnjbkY96NZuLyHT7i6jlsllVMB4rly4+gzzU2g6zd6d4Y0u/UiWWSa5V/MP3s7OtehxZlWGw2Uzra2vFau/Xyt+ZjgPEPNKdZU0oJL3tI/Lv5m7ptxqFlA4ttdszDLGYpN1tKyup4/u8fhWfFo8SLqU1zrVsvmafcDJt5QAPLPPK84rTu7LWdI0OxnvbGEwXXzBhI3yd8EA479q5661GbUE1XflI00y5CpuJAPlnkZ5r84waSxlCnUWvNHTXS7XdnrvjvNKbatFOW/u2/U4XSNHj09HgXxFZSwTKHeF7O5GR2YEJkfUVFqXh+C9Qyf8ACQ2kcKqcBbO5YD1O4pk/U0mlyeLfH6vHpLQrd6ZZAeRG+2S4jHpnqR6VneJLfxF4csUttW1O4ttQdf8Ajx35KRkdWx0z6V+0rLKPNy83vdr/APAG/FLPU/bJRt35P+Dv+J7VZ+LdB8NPax/25A08GnQJIRaTMoBRSDkLxkfzq6/xT8OvtdtQt8KvBFpcjA/75rwTx5rWpWOtNplgoY3+nWeeTuDCFOR27d6LqLx1baebj7dbyNHCpeFQnCEdj0Y+wya+Unwrg+eUuaS5m38XV79DOXE2LqvmlGLfp/wT3rQLvSfiNbazaeHdbtLi4Ekcko8uRQgw394c1o/8IH4tS2SD/hILSOJSNvzMp46c9TXn/wCxteT32ueJJLkRh1hiHyRhOx6gCvUtctdO1Lxddf8ACVX0tjaWgDWKi5aJHHOWOCM9q8rE8OYDDT5Ltf8Ab297vy6nfh83xeK5Zct7votktL/cZ6/D3xJNqVpcXurWUoglVgoUjgHsAMZpPgXGbb4r/Fa3zhP7bR1XPY28XNdf8P5dSl0uX+0ZPNVLlltpT1eLjaf51znwuiWD43fEVMYaWWCbp1BQD+ldGAwNHDRcqd/ete7uTia86rSk1p2PWaKKK7zmCiiigDg/2hf+SI+L/wDsFy/yrhf2Jo0l+CEsci7kbVbkEeowld1+0L/yRHxf/wBguX+VcR+xD/yRV/8AsLXP8kqftD6Gj4j05tL1aW2I+TOUPqKzq9J+Iulfa9OF7EuZYOvqVrzavosNV9rTT6nyONw/sKrj06BW5oGvzWJEFwzSW59eSlYdFa1KcakeWSMaVadGXNB6no6f6VGssMoeNuhBqaO0UDLnNcHomrT6bMNpLwk/Mh/mK76xuILy0E8EgZG/T2NeHiMNKi/I+mweNjiF2fYhEe1zzxnirEblaZJuHYU1JArDeK5jtLM8mYSO/FMj3eX84wtBVZCCrYFPklUx+X+tACJ8y7OMVFJB5Y3RnDUm/awqWR96ADrQBEs4aNo2zu96j96eVUuGOMinSNEcRjk+1AAhCe9KkokypX5MUwsu3GCN1NUMAQnSgDifFWP7Zk29MCsqtXxVj+2JMegrKr6LD/wo+h8fi/48/UKKKK2Ocv8Ah3/kPWX/AF1FeyV434d/5D1l/wBdRXsleRmXxxPoMn/hy9Qooorzj2AooooA434teHzqngrW59Kt7GLXBYyfZrySzjlkXAyVBYHqAR+NfGH7PetxxWlhY6xpeltdxeJHju/NsIjI0BsrhmVmK54kC9+1foCRkYPIr82fHbSeBf2h/FOmyEpFLdXFxGp6I0qMykfg2KAPU/2YD/wsiLxX4djvLvSblLWeNLu1bZt3uNmAOoAGCDxzXlOo/wDCQ+AfirYPeNIdY8IvAtzDHkRy21v8qzDPUEN+tel/8E3iT4m8Sk8n7Mn8xXfftgeE7LSfF+gfEya1aTS5D/ZfiBUGS8Dj5D9AVPP0pgcVp2r3EP7bcenw3TS6Vf6h9ugTPyhpMZYfXaM/SvtWvzi+H+qzH9qHwBbXEnmXVjNZ6bcyf3nVjk/qK/R2kAUUUUAFFFFABRRRQAUUUUAUdd0jTNd0ubTNYsYL6zmGHimQMp9Dz0I7HqK8e8U/DjUPDccc2n2KeNPC1rKJzoWpkTXNpg53W0r/ADH/AHGbGMgDtXt9FAHjHg68sfi548Gtpbzr4V8MhI7GzntzEst6UG52RgP9WCyY6ZGR2Nez1Fb29vbhlt4IoQzFmCIFyx6k471LQAV5Z8MIhrnjz4geIRykmpx6Xu9RaFwQP+/ld74x1aPQfC2paxNHNIlpbvIVijLueOMAcnmvOv2e9e8L2Hw0sFuvFGjf2tdlrzU42vI1dLmTlwVJyOR3oGnY+fPjrqsV1+0L4rU6s1pNaWdqFhVRvdYmkLSxntLGCCo7k968w+JWs6bNZRxR3kNlqlnP9otngOFt7gAE+WR/yyYBduOA+8nFdf4s8F2/xE+PHi7xDP410TStEg17yTIbtDPMiYLGFVJY8Hgjg1R0TwL4O0nxIkXh6eT4otDNF9q0+GxuI5LcK5YbZCojAOeQxwaBGP8ADrx9cXXxR8Iatp+lPdzWU6y3dtApLQ5O2VogOSmz5yo43Fjjmvs/9nidLqPxZdRbvLm1p5F3DBwyKRkevNeTfBbwwq+LNW8QfDH4bWmgXVvcNbGfxBe+YtvIyDesYickjDe47dq95+EXg7UPB+jXser6lHqGpahdvd3MkSbY1Y/wqMZwBjrQB1Or6baapaNb3UYYHo3dT6ivLvEehXejXBWQGSBj8koHB+voa9dqC+tIL21e2uYw8bjBBrqw+JlRduhw4zBRxCvtI8l0LVZNOnCtl7dj86enuK7y0mRkSeFg8TjjFcP4n0SfRb0xtl7dz+6kx1Hofen+GtZbTphDMS1s55H90+tduJw8a0faU9/zPNwWLlhp+xq7fl/wD0KOSNn+Tg96n2Bj71XshG2HBU7hkEdxTpLmNJfvdOK8g+gCYbf4hSRtuIXFNMis2RipIWIYtgYFADZY1Q7jjFQOxkO2Pgd/enSSLcblYEKDRCozg9O1ADcKo4p1uoMmSaLmNtoxRCpUc9aALDgeUVxUKjHGKfDL5jbewqRgAc9qAPA/265CnwJmTcFD3cQx64ZTXwx4Q8K6v4s1qHR9FgWa6eNpZCzgLGigszMTwAACa+9v2zvDJ8R/B2a8S/e2GjTfazGq7hNwAFPsDzXwT4T1zVtMubm102+ktF1aP7NdmCINI8ZYEovBIJIxxj06U0I9B+Av9iT+O4tI8c67qU/h+18wLbw3cq2rEHqxBwiHr2zx6138fwvHiPxzq1/8GLGQ6HMGjnu9Vtl+w7T95It43nkDDAYGOtdX8Nvg14e0HwlD4s+J0kei6HGoktdKkkCPMOoadh8zsevlgkDpjisH4qeKvHviaa3FpLqHhD4VtKIYLm0szG3lj+PYi+Yqn6BaFqDdjwLxt4WtPDd4+j3NxKmt2x/0iISRzQyk9PKaMn34bB6VY+Gfh7xBq/iHz/C2sRaO0Dgfari/S3dPw3Bj+ANfYHwR+Evw/js11LwfFa+IJHH7zVL10mY59U5VT9ADXp03wK+HupYk1zw9YXUvcwxCHB+qYP61u6SgrzfyOVV5VHanHTu9v+CfMOs3PxSe5hh+I/irXLjw4qBBfeHghUepl8sCTGO+K9R+H/wI8A6nYxa/p1la6rHIN32+6vDcBvXcCxwfUGtv4lfCL4K+BfC1zrWrXmt+H9NHyP8AZ9WumDk9ECbznPp0rzT9nf4T23i2W/1HT/F9/ovgq8k/0bQ7XVgbm5QHlpQjHy888DDY60411D4Yr56hLDSqfHN/LRHpF7r/AMIvBt+dKj1iCfU0GPseg6e07E+mYkIB+pqay8ew3Mh/sn4PeNtTUdJZDFAG98O6kflXqfhjwV4b8LRJp/hfw/ZaakY+a5WEGVs/9ND8zH3JNbUq3Xk4kMqxKcBVOXf6mpliqr6lwy+hH7K+ep5Fa+PfGBcrZ/ATWiB0L3dr/MyVbg8cfFiQf6L8EZrYZ4M2o2o4+gkzXrFoJIY2muHWCBFOELcKPUmvLfGPxQ1DX9Ufwd8JYY9X1hmMd3qpUmx05ehYv9129FXNZOUnuzf2cY6JHMf8Lc+Lr/E7TfA8XgTQRd3GJbtReNIbOHIy8hRiqnB4HXjpX0MucDd171xnwr+Hum+BdOuGWeXUtZv387U9UuOZrqTuSey5Jwo4FdnUjCvHdJP9r/tZ6tdIQ0Wj+GobYnssjzOxH1wwNexV8y/Dbxh4q0PxZ411J/hd4m1bVtY1hpI3j8uKJYUREQZkI4ypPHrQB9JahP8AZ7ctsL54wDisTJc/LGfod5rgW8UfHfUuLH4baHpSnodU1BZMe5ETmg+H/j/qJzdeN/DGio38OnWJlZf+/qkUrGkJ8q2PVLG4mKpG9tIB0L8AAVamijmieKaNZI3BVlYZBB7GvIn+EnjPUMNrnxm8TTt/EltbW8Cn/vlAaB8AtDlAOoeLvGV23cnWZ48/gjAUyJO5j+Ho7X4S/Fg+D7tYT4O8TytNo7SAMLG6z88Geytkbc8fKa9luNA0e4Hz2MXP935f5V5vb/s9fDeO8tr27g1m/ltZlnhN3rFzIEdehwz4rutb8beDdBhY6t4o0eyEY5WW8QN/3znJq1OUdmZypwl8SuQ3XgnSZQfJaWD6HP8AOsa98B3K5NrdRuPRuCawr/8AaA8HST/ZfC1jrniq6zjy9O0+XZn/AK6OoT8c1B/afx48Wkrp+iaP4GsX5We/lFzdhfZULJn61tHF1o9TlqZfh5/Zt6EXiazk8NWb3utSwWFquczTSqq/nmvL5/iVrevXD6Z8NNMnvHHD6rcqY7SIeozgufoCK9SHwp8F6ddLrHxN8XTeJL5SH36zfiG3U9eIAVjx9VqLxL8WPg1YQf2XpTDV7iP5YrLQbJ5efYxrsH4muhY9y0mtPI5XlSh71N6+f/AOZ+GvhtPDeozeINcuTr3iW6H+kajcDJQf3Yh0RfoBXbeIvHPhrw3osmp63fLaqo+SI8ySt2VFHLH6VwLw/FfxezP4U8G/8Ixpj8re63MhmA9VjQn/AMeFcVeWvg/wjr/2vxHq134z8WKcpFGPPMb+ixpmOP6kCqlTw9Ve5oRCriqD/e6+X/B6HofwsGq32o618U/GkS6Ol1AI9PtJmwbS0TPzP2DMDz9Kg+BrTa3rXizx95BitNcuhHp+5cNJbR/df8SzVzC6R4t+IN9FP40aTSfDKOHTRIpcy3IHTznU9D/dB/CvbtEbT0sIrWxijt4oUCRwqAoRR2AFclXDzpq9tDvo4ylVfLfXsWo7ZnYMpw1PQqsm2QfN61NHKoQ5wPSq8jZbJrnOsdJ1qvdR7gGQ804yKvTJpyyKR0IzQBBFLJwvpT5F3DoM0qqqsWB60yd22lVGCe9AEBUDKjljTYYSpZmOWPFS28ZGWJyafNzH6GgCmw2ErkE9zUMpxzTHjkSX5SSDSS8A7qAKNydzEjpUa/MKVmGWH8PeoVlDMY16UANkbD7aRkLL6UPtV8Zy1Lu42k0AVXTafvZopZWWM4PNFAGeoVgDIc1LEwT/AFdRNHuTCnmpIFZTigC0hJq1aAljkZGKS2iVurYqdV8uQCgCeLhcL97NWbWEybtxxVWP5WLDvVu1nVM7u9AEwtVLBtxNWo41IC9KbHIrfdNTIykH19aAJ7cKPl61YHFU4JlGePmq3GwZc9KAPGf2yf8AklZP/TUVzn7FX/IjXn/XUV0P7YvPwpb/AK7Cuf8A2KyB4EvWYhVWTLE9AK+L4/8A+RJU9Y/md+W/7wj2jxUC3hbUlGMmJuv0r8+rDUNZ03VtR0nw/JKbvUpnhkER5YbjgCve/wBpf4ytIZPBvhObezErcTRnr9CK539jHSNPu/iDqTahCl1c28Qkjdhna2eTXB4e5LiMvwk61dW9pZpdbLv6mmZ141JqMeh67+zR8GLfwfYx+INchWfWbhQwDjPlg89+9e+Fvmy1V4WJ4BFTMDjDda/QzzBk7c+1eFftsMG+F9v/ALxr3Vxx614N+2opHwygz/eNAGj+xcufhJG3/Tdv6V7p5ijtXhn7F5x8IY/+u7f0r3SHY0TMQMigCEjew+bFThVCgHkVTSZWk5G3mrPmofkXk0AJ8rKdvBB4pxdkxkZNNa3kjXd1zT0cEDcKAJo8lcgYp5yOaIju4Ap0gwMUAIki4wFNSwSYJGMCmx4C9iaYeSfWgCZ9i5K8ms8SO8xBYgVcjHPXtVQr/pH3SBnrQB518efhFD8VtP0ezudWfT7exujNKyLlnUqRhc8Z5718T/tK+E9D8B/Eybwv4eWVbe0t4WdpXLNIzIG3HPHev0piQ/dZjsHc1+a37U+of2n8c/ENxu3BZViB9kUKP5UWFfoWf2evCMPjLxTcS3Vsi2NhA1xK+wENLtO1cdMH5jj2ry26Q291LAJN6o5XIBAbn0619gfsheG5LX4dm7jt2a61S5YlQuSVXhT9MGvI/wBrf4X3vw/8dJqIgC6brQa4iKD5Y5f409sZGK6qtJQpRl1ZxUMRKpXnHoj1r9gLw1/bGga7cSS+VCtwitjq3HavsKHQ9Kj05tP+xRPbuMOjru3/AFz1r5P/AOCbOqRyaX4r0fpJBJBP9Q24f+y19g1jKrKUVFvQ6I0Kam521Z43+0H4csdP8DBtA0WOKdriPd9lt8sQGBGQByK4c+ObrVbPT08U+B9Qv7iwjMcTx27iN1Ix8yHjIz2HavptlVhhlDD3FN8mH/nkn/fIrjnQvK6djGphXKblGVvKx8t+IfFXiLxVqeh6avhy7sNKsJ08pPsrbuOMlsccdhxSacf7L8V65Pqnhq+1O3mllVIRA4DHzMg5HI4HavqUQxf88k/75FHlRf8APNP++RXq5VjHgFUUlzc1uttjzMdkjxcoydSzj5J9LbHzr4+1zRta8PpZ6T4K1K2udoCk2pVYffKjLH65rJt9O1D/AIQvSYzp93uE8+5fIbIHy9sV9QeVF/zzT/vkUvlx4x5a4+lZ51XjmWXSwMVyptO977epguHZSrOtOpdtW0il27Hgt5I97p1rY3Wpa00Vv91fsbcH/vntXPRadeKNYEVnevGdPuQjNAwLZjOO3Wvpvy4/+eaflR5cf/PNfyr5WlkXJiKddzu4NPbe3TdnZLJ+Zpuf4f8ABPiX4Zalq3gvVBrEPh7Wpb4KyDFodgBHuM5qb4iN/wAJLpsGsjSdck8TXE7HUHls3C+WAQgGBt4AXpX2l5MP/PGP/vkUeRD/AM8Y/wDvkV9685XtPacmvr+GxzrIX7L2XtPd9Px33PhH4gWGuW3jbTr630XUpRDYWmdlo5B/dKGHT6it+/8AEV0+ipbxeH79zGXMduNNmGwHoA23qPc19oGGE9Yoz/wEUnkQ/wDPGP8A75FckscpbxPRhgHFWUvwPlb9kTTdbt5/Fe+0u7K6lt08mWe3ZBv55+YYNemar4b+I2oLAt3qWmXXl4BM1qhz6/w9+K9fSONPuRqv0GKdgegrjr1PbTcmjtw0Hh4pRe3U868Maf48t9ai/tXUrR9LU4EEcIUqOwGBWT8P7jP7RPjy13fdsrWTGPUsP6V63gegryP4f2ar+0X481DzG3PY2sOzsAGY5+vNZGh65RRRQAUUUUAcH+0L/wAkR8X/APYLl/lXEfsQ/wDJFX/7C1z/ACSu0/aKYr8D/F2O+myD864/9iiMR/BVcEndqdwx/ELU/aH0PbZY1liaORcqwII9RXkHiXTm0vV5bcj5CdyH1Few1y3xE0r7ZpovIlzLB1x1K13YKt7OpZ7M83MsP7WlzLdHmtFAor3D5gK0dD1SbTbjIy0LH50/rWdRUzgprllsXTqSpyUovVHpMNxHdQLNC4ZG6YqN1JNcd4e1RtPuNkhJt3PzD+6fWu1j+dA8eGUjIIrwcRh3RlbofVYPFRxEL9eoWxI6k1KaRIyELd/SnoCa5zrIyPWm+YEqSZSpxQqqkZeRfp70ARuUlbbnbxVSV5IXBj5I6mppdplV8YHcU2VVALqwwfWgBVu5JGEbIM+tTwnEm09T1qrBtZ8ZGfWprlCWBjfacckUAcb4qIOtS7TkVlVo+Il26o4znis6vosP/Cj6Hx+L/jz9QooorY5y/wCHf+Q9Zf8AXUV7JXjfh7/kPWX/AF1FeyV5GZfHE+gyf+HL1CiiivOPYCiiigAr4I/4KFeHW0r4q6d4lgUgarZgSOBwHjAQD64Ffe9fPP7e3hT+3vgu2sRRjztEukuWYDnyzlCPplgfwoA8t/4Juw51rxRcc/LDGntyf/rV9feOPDmn+LvCWpeHNUj8y0voGicdxnoR718qf8E14C1l4xuecLLbp+auf6V9i0Afl/4Q07UvDX7Tui6VrOWv9P8AEEMU7DrIyyD5vxr9P1OVB9RXx9+1D4NGl/tPfD/xZbQ7YtYvoYZAi8GWNwST7kOPyr7BT7i/QUALRRRQAUUUUAFFFFABRRRQAUUUUAFZHjHxJo/hLw9c69rt19msbYAu+0sSScAADkkkgVr1k+MPD+neKfDd7oOqwiW1u49jeqnqrD3BAP4UAfL3xQ/aGa7mktLjUbnw3prMY0sbOJJNQu+xDSODDEPVSQ4zzXm37Qq3MfhjwJZR+DdN0G51aOdIzDJHJPNFmPZLJJGSGYgk9fWtf4/6BqlvqnhnwtdeHzeeMNPvlS0vorbMep2hP+tZVG1pOFL5GcmsH9sm8utX+NWkeEdFmE02lWcFpAIcJiY/fAAwF6CgDrNcsfD/AIv0nWf+EZ0/TdOh1TUYtL8OstvGpRYADcXryEbwgEiZ5xxXN/BzW/HPg/RNah8Lass+iRXZgs5rS0zNrF+OgTcu8xgld/YKcjrXFah4ibUdbHhDw3eC10qxshpw1EA4jtRnz5sdSzg4OOTsGK+x/wBnLwAbHTrHxHqWntYwW1v5GhadIPmtYD96Z/WWTJyf7oWgDh/Dt34U1fQo9Fuvhv4yvZ9Cc2t7Nb30kDLcSfvnDCORSf8AWcEjpitawj1C213Q9M+HNj400GeW9U3g1J5Lq3NuBucM85bGQCBg5zivQPhkTa/F34h2SghLi8hvD7sYY0/kor0+gAooooAqatp9vqdk9rcpuRhwe6n1FeSa1p0+l6hJaTjlT8rdmHY17NWF4x0NdX08mNQLqLJjPr7V2YPEeylyvZnnZhg/bQ5o/EjkfB+rNvWwmkI7RMT+ldMbdnc5GfU15mPMil4yjo34givQtA1NtQ0xZM4lX5ZAPWtcdh+V+0jszHK8Xzr2Ut1sWc+WPx4q0pwgPqKpOGYhSpAzVljkKBXnHrkgUEYA4prAqwqZPlSonPzdKAHrJuPNLMyoufypgwKRirEZ5FAEcG5X3joTVguxUjHFRg7T7U7fkHbzQBi+LV0iTwvqqeIGRdJNrILwv0Ee07j9cZxXxr8LPCv/AArfUpfidcfD3VvEug3BlGghFWSSEhjskkj+9tKjIOOhB619NftFaL4h174eNY6DCLpFuoptRtFbbJc2yOrPGhPGSAfr0qpoHxS8Ma/pUWk+FJ/sk0ESwSWM48ue3CjGzYcE4AxnGK0pU5VJcqMa9aNGDnI868J6p4d8aapH4u8feJtO1jW87rPQZJPKttN9AYnwXcepB716pYyNqep2kV1Gs9rI4QxFAYynpjpj26Vxev8Agfwlrshk1TQbSSbvLGvlSZ/3kwf1rH0z4S2a6tapofizxJomZRs8m584J9PN3V60KDoxdlfzPBq4pYmcbyaV9uh67r3wR8K3GpHVvDV1qXhHUixYzaTOY4yfUwnMZ/75qtJpfxy8P5bTPEPh/wAWW68bNTgMFww9jEFTP1qs3w++L9oQunfGa6njHRb3Tbc8fVY80i6D+0LaEGHxr4QvgO1zYyKT/wB8YrxT6Qq+IPGnjA2S2vjz4HXep2qSLIGtJ7e6i3KchthYt19q4HV9Q+Bd9cyXOq+DfF3gy+Jz9ps9PvbcK3r+5G0/lXoEtz+0vbExx6f4EvRn7+6Zf0LUkuoftHTRiO58IfD6dO6tNKc/m+KYHB6b4h0iwTb4V/aJ1eyg7W+s6arqB/vSxbv1rag8XeKrhPLT4/eAQB/y0xEHI+hGK0LuD42XCt5vwn+G8x7eYQwP5tWZceD/AIq3wC3fwh+EPPU+Qwx/3y1AE6+HvDXiaaO5+IHx+ttch/isLTVrezt2HofKKsfxNer+GdZ+GHhvSYtL0HXfCun2cQAWOC/gUH3J3ZJ9zzXicnwh8fXYMcvw7+E8C9Qwgn4P4NTG+Afjq6jIax+GlkCMbUs7hiPpzSA+gW8deCVUs3jHw8oHUnU4R/7NUTfEPwCqlm8ceGsD/qKwf/FV8/r+zPrxy9zqnhOADn91YsQP++81G37POn25K6p8SdGsos5Kx6fZLg/V0zQB7vd/FX4b2qbpfG+gEf7F9G38jWRN8dvhZGCV8VQz4/594JZf/QVNeNv8Dvg/b7m1T4vWDkj5leXTYx74AQGoW+Hf7NNm3+leOoLtk/htr9QfyhxTA9Tvf2kvhXACI9T1S4cdo9Iuf5lAK57UP2pvCsbFdO0G9vT28y8t7bP4SsprlodM/ZZ048W+s37r3iGpTZ/744rRsdS+B8EoOi/CfX9TYdHl0G6YH8ZVoAiu/wBprWZs/YtD0GwU/d+1agt0fxFuzGsbUfjZ481ZP9E8SQ25b+DRPDF9K6/jNEVNd7aeK8fL4d/Z0vHP8Ltb2lsPx3YNa9pr/wAbpVxpnws0DRlPT7Xfxtge4iegDxpR4g8RShtW034v+J5pOqGWLTYD+C+W2K6bQvA3ie2dJtF+AGgWsn8M3iHVRet9SDKxr0eTTf2gdUUNP4g8F6Ip6rZ2s0jj8XyKgPwr+IGrf8jH8ZdeZP8Anlp9rbwr9M+XmgChFoHx0jtCR4g8A+EbTvHYWR+T8WG2uY8R2unwR7vH37Sd1O/8VrpkltHn22xLvr0Gw+AfgpX83WrrX9cl/vXmr3AXP+6jhf0rq9F+GngDR+bHwjo6v/fktllf/vp8n9aQHzfbN8FTMp0fwV46+Il3nia5W8aMn6zEJXoPh4fFOZVj8F/Cfwp4GtXG1LrUTG0yr67YDnP1Fe72ttb2sQitbeKCMdEjQKPyFS0AePQ/CbxV4i2v8RviNqmpx55sNMxZ2+PTcgWQ/ia7jw58PPBnh7TzZaP4ftLZT96XaWmb6ytlz+JrqaKabTuhNJqzPKPGOkQ6RqSxQyM0ci7hnqKxUZ42DKSCPQ11nxR/5Ctt/wBczXJA+vSvoMPJzpJyPkcXBU68ox0SNrTdSEhEc5wexrSY4kVeoNcn905H51q6ZffMscx6dGNcOLwdvfp/cepgMxu1Tqv0ZsSEJ0FIjsSflBz0pJXQ4IYNRAFL43DHWvMPbEkDRlN3U5qKSYKcGpLlvMnXB+UCqs0LM5bdgdqAJYpepFG7cDUSfKu2nBgnU0AMI+Y1m30m1dvr3rRmbaQexqjK0TShHGQO9AGYSOV9aZChj3MRz2qW+VftCmLpSyrlOvzelAFGUtJOG27adO23HrUMjTKxDcUJIrEbqAI3YlsminT7OMGigCErgAZwaUEqw70N0BpKALsAfhs1YEmXBJ6VTWVtgAFTaf8AvHYP1oA0lI2Bs8U6PaecZqLaCmxTzT7XOCDQBaWTaPlGBV+zaNk65NUYl3EBula9tDCEwuOlAEccS+du9quxJ8mBUaIqmpBKFoA8W/bH4+FbD/psK+ZfB/xN1LQfh9N4S8Pxv9tvnAZ1Bzz2FfSv7ZV35fwrjlVA2blQQa+SfClj4lkaPVNF0Bp/LIKyJGxwa48bQo1qXLWSaTT12utjSnKUX7p778F/gvJp/hS/8YeLLWR76SFngikXlcjqQayP2KlY/ErxHtXgI3TsN5rmrzxt8apLKSGe1vhbldrAxsABiuR8Bax440jVbubwrZv9rlz5/kqSevf8a8fJMPjo161bF1Yy5rWUXpFLobV5Q5YxirWP0RRXB3YIqXbI3zHNfEH/AAnHx1xj7Ff/APfpqd/wm/x3C5+w6hj/AK5NX0hyn3Ekb7c4NeD/ALbCt/wrOHORhjXii+Ovjtz/AKHqGMc/u24rhfG/xM8Y65EdJ8QTfaFQ8xsehoA+sf2Mzj4QR+87c/lXtSllxg9eteBfsZ6Lqw8IPqV1ebbJmIjtkIKg+te/iPafn6UASNEnXvUcS/vO+RQ9ztbGOKswbSu7HWgCRZW2lW5qNF3E1NhfSk2bTuHegB8Ssp4qVkLDrUce7dU+/A+WgCMKynrTJnOSq8mlkYsdqc56+1CR7Rjq1ACRZTG48mrD/cJ3KvGST2pm0Yz3HWuT8V655m6xtG+QcSOD19q1o0ZVZcqOfE4iNCHNIb4h8RTXR+w2r7YQcO46v/8AWr87fjSy3Xxa1pd6KDeGMsTwOcZNfe2mWdxf3sdraoWkY/gB6mvmrxn4Atv+G1dM8JtbiSG5uYriZiuUkzH5hOOmO1duMhClTjCJ52XVKlarKrM+lvgz4i+FHgvwDo2lnx34X+2QWUaTudThzvCjd/F61F8dNS+EPxO+Ht94cvPH/hVLgqZbKc6nDmGYA7T97p6ivUf+EN8If9CpoX/gvi/+Jo/4Q3wf/wBCpoX/AIL4v/ia8+UnJ3Z68IKCtFH5+/seeNtP+HPxjuINe1KC30q6gkt550cPGXX7hDLwRknn3r7XX46fClnCjxlp+ScckiuG/ac+EPhubw8fiJoen2Wma14YjN8Fit18q6ji+cxugGD0ODjvzmqHhT9oL9n/AFaGCO8sbHT7p1UMs2jAruxz8wTAGako9PPxp+Fw/wCZz0r/AL/Cq5+O3wpzj/hMbD8z/hW54bt/hx4ksxeaDZ+GNTgwCWtoIJNv1wOD9a1f+EV8L/8AQt6P/wCAMf8AhQBw0n7QPwjRireMLXjrhHI/lVOT9pP4MRuVPjS2J9VhkI/MCvRf+EV8MY/5FvR//AGP/Cmf8Ih4T/6FfRP/AAAi/wDiaAPN5f2nPgrGQG8YKc/3bSZv5LUEv7UvwSjALeLJG/3dPnb+SV6f/wAIh4T/AOhX0T/wAi/+JpsngzwhJjf4V0Q46f6BF/8AE0AeWP8AtW/BFVyvie6c+g0y4z+qVC/7WXwVCkrr18xxwP7Nm5/8dr1b/hCPBv8A0Kmh/wDgBH/hXmvxj+A1r42eMaNq0Hh61WII9nb6bb+XI2Tli2zfkggcHtQBRj/aw+ELoHGq3QB7NbOD+WKZL+1r8H422tql8T/s2cjD9BXL6B+zhqvhUiTTfD/w71ll/jv4bzzW/wDIuz9K7S30HxtbxLHJ8IfAc+0cmFYlH/jzZoAypv2vfhGr4jutSkHqLNx/MUz/AIa/+E//AD11P/wFf/CrPiO48TeH9IuNWvP2fdEvLa3UM8dibaWYjIHyouWbr0Arg5vi/PtHk/sv6oGz/HoRxj8I6AO5T9rX4WyJmKe7LEcK6bP59KZN+1r8N4omkZbghRkhJEY/gBya8+uvjDqUceR+zHco3XMmgvjH/fus2D4/6SLkW+pfCHwtpEh6Le28cTfk2DQB6P8A8NjfDD/n31X/AL8H/CuS8HftKeA7X4k+J/EjRXv2XUI4UgUgByV6/Kea92+GGkeH/FHhC21zU/Bfhi3a6JeFba0idGj4wc4PPWush8IeE4f9T4Y0VD6rYxj/ANloA8dsP2pvB+oNt0/w14pvG7C306STP5LXrHw88XR+MdGfUo9H1XSgr7PK1C2aGQ8ZyFYA4rbtNN06zObTT7S3PrFCq/yFWqACiiigDz79o7/kh/iz/sHv/SuV/Yt/5IpH/wBhGf8A9lro/wBpn/kiHib/AK9DWF+xx/yRS1/6+5f/AGWp+0Poey02VFkjaNxlWBBHtTqKoR4/4m05tL1eW3I+Qnch9QazK9L+IelfbNNF3GuZYOT7rXmlfQYWr7Wmn1Pksbh/YVWunQKKKK6DkCup8F6wqONOum+Vj+6Y9j6Vy1KCVYMpIIOQRWVakqseVm+HryoTU4nqzbVB9Kgt5Fw2e1ZPh7UW1Gx+dv30fDj196vsCBuHSvn5wcJOLPraVSNSCnHZk3mLcBWLBSp5FVLyRp7hVU4Rf1pUtWkzNKxQdhTB/rBzgZqDQsL5bnhhnuDTjCnllSuR7Vn3G1pz5Od3tSxPcrIEBNAFhQqyYjjBpJ5mjTDJtyalOYV3BearyK10Q0z7VHSgDkPEuf7UbP8AdFZtaXiU51V/QACs2vosP/Cj6Hx+L/jz9QooorY5y/4d/wCQ9Zf9dRXsleN+Hf8AkPWX/XUV7JXkZl8cT6DJ/wCHL1CiiivOPYCiiigArG8c6HD4k8H6roVxGJEvbV4tp6FiPl/XFbNeS/HKX4wX88ehfD/Q449MmiP2vVVvoY7hSR92NXPHuSPpQB59+wL4euvDWh+NNL1CIRX1tqy2twgOcPEHU/hnNfTdfPf7N3wm8Z+AfFD6lqUkVvZ3NrINQjkujPLdTs6lZCQxUFQGHGM55r6EoA+Wv27/ABfc+E9V+Hd9a2cVy9nqUmoBZc7WMRjIUkc4OTXo/wAE/j/4N+JVpDErvo+qsdhtbv5Vd+OI3Pysf9kHPSovHLDWLy80/VYbe9tVkZVSeFX2j0BIyPwrybUfgp4JuDI1hDeaQXcPmznI2t/eXcTtP0xXd9QqNXTR5f8Aa1FScWmfXlFeG+E7rXPD+hW+k/8ACSalqSQDak13sMm3sCQBmtX/AISTXP8AoIy/kP8ACqWXVO6Jeb0r7M9doryNfE2ur01KT/vkf4VInivX1POoMw9Ci/4Uf2dU7oFnFHsz1iivMoPG+sR/eWCX/eU/0rTtfH54+1afn/rm2P51nLA1l0NoZph5dbHdUVgaf4u0W7wpuDC57SAgD8elbkMscyCSGRJEPRlORXNOnKHxKx2U60KnwO4+iiioNAooooA5H4reF9L8S+F5WvriSwurAG6s9RhO2a0kUEh1P8weD6dK/MybxBqmreI9X8U3Uhu9d1ed0t3AwS7n5pFx90jjH1NfoV+1r4kXwz8B/ENyspinu4hZ27A4xI/T9Aa+Mv2SPhLffEzxkby+WWHw7poH2uVfl80npGp9Tg5I5FAHdfsq+BfCNrrdvqHjTULWxgRklto74+UmozZ+UqzYDRqegH3iTnPb7pTbsGzG3HGOmK8K+LHgC48L+CdX1nTtYgv9D0+zkml0PV7WN7ZYUUkrE6KsqNxwQ/WvGf2X/jVpug2F3rfxJ+IVwLeNBaafpO0zOoBJL4UFsYYAZ5460AfSPgNmk+NHjZtpCosCZ9TtU/1r0uvlv4ZfH/4cx/FDxZe6hqNzZWerXUbWl1PEwhwsaDDHHynIPWvpPw/r2i+IbAX+g6tY6nak4820nWVQfQlScH2oA0aKKKACiiigDxjW/wDkM3n/AF1NW/Cupf2dqa7z+5l+Vx6ehqprf/IZvP8Arsap19JyKdPlfY+O9pKnW547pnrLPvUFQMetV5WxzxWb4WvReaOm9v3kPyP7+9XjDukEqMSB2r56pBwk4vofW0qiqQU11F+0MD3pROSc44qUGObIKgNioQohcdxUGhK0y7R6mkQknpxSS+W6lh1HanwyBowMdKACQ4Un2pkLeZ92i53eU230rB1bVWsLRo0bE0gwPYVdOm6klGJnVqxpQc5bIj8V64YwbGzb5/8Alo4PT2FeTeL/AAD4b8TTC7urZ7TUF+5fWjmKZT6krjd+Oa6t2Z3LMSWPU0le9Sw8IQ5bHytbF1KtTnvY84TQ/if4fXbo3iaw1+1Q4SDVYisu3/eTaPzrU0bxf460zVLWTVvhzc3QWQHfp99EQT7KSTXZ1d0Aka5ZY4/fCidO0XZsVOtzTXNFb+n5Fk/GyWH/AI+/hv4yhIAyFsHk/wDQQaa3x70hWKnwT46yPTw/cn/2SvX6K+ePrzxp/j9p/mbIfAHjyXjg/wBhXCj9Upf+F161N/x4fCPxjcem+NYc/wDfeK9kooA8fX4jfFjUgP7I+C97CD/Ff6rbpj8NwqQap+0FfHbD4a8G6UD/ABXdxJMV/wC/b165RQB4+/hj483xP2v4heHtNB7afp7Ej/v4DUcnwf8AGGqL/wAVB8ZvFc57paRW0K/pHmvZKKAPGIP2dfCryeZqniLxbqjH73navKoP4IQK17b4AfCiHk+GZZ27tPqV1IT9cyYr1CigDhbT4QfDO1IMXgvSWI7yReZ/6ETW5beC/B9sALfwpocWP7unxA/+g1vUUAUrfSdKt/8Aj30yyh/3IFX+Qq6AFGFAA9BRRQAUUUUAFFFFABRRRQAUUUUAFFFFAHnXxR/5Ctt/1zNcjXXfFH/kK23/AFzNcjX0GE/gxPksf/vExQcfSl+6cim0o9K6DkNrSJ0lTy2A3D9RWoI41BOB04rlbeRoZg68EGukt2E0KyA8GvExuH9nLmjsz6XLcX7aHJLdDWX5eMA96ZKSE57VNJGrL1IPY1SkSWMn5t6+vpXEemRecd/PSny5kxtNECKUyfWhgQTjgUAJclhGo7d6yrrzFk3fwmtR8spz2qlPH55C9BQBVZdy7s81EGbfu9KffI0LqqnNMG5RkigCC6/etmoGiATPep2bcaQY70AUWbnpRVmWDjIooArYGAAc0+Fefm6VUt2kV+ckVLc3jKAFX60AWQyo20cmrMDHPTFZMDTPOJGXitWKRWG7oelAFqIfxZ5qdJMdqp+ds6DIp9tMZHw2AKANO3k3EVoQ7tuckVQi2xdBuPtVu3mEny4OaAL0DHZz609zxUMSlRT+TQB4f+2gT/wqpF7faFo/ZASNvhs26JG+YdVBo/bQ/wCSVof+nhad+x9/yTV/94V8N4hNrJ5W7o9DLP46PU/FccQ8LakRDGD5Lc7B6V8y/sYM0nxI8RiQCQYY4YZ/jNfTniv/AJFXUv8Ari38q+Yf2LG2/EjxJ67G/wDQzXgeF0m4Yi76x/U6c3WsT7BSO3kH+piyP9gVcSOBrYL5MPf+EVlwNgkqea8X/aN+M9v4M059G0aYTazcKV+U58sHiv1g8Yo/tNfGWx8M2kvhfw0sEurzApJJGoPlZ9K+e9a+GuraX8Nz4715nS4vmYxxuMEe+K9L/Zs+EF54p1YeOvGySSws/mRRy9ZT6n0r0P8AbTSKL4X20UMYjjQkKq8ACgDW/YtZz8I1Ykkmdjz+Fe5eUJIvm614d+xV/wAkhT/ru39K92ibK80AQJYx8FsmpXhCgBVqcMAMUjEZoAiVSKeRkDiovPXzCvans67l2tgHrQBMOF44qJ3Lttj6fxGoJJGaUxq3y9jUsSsq+nv60ASIuwe9OBHWmfM3Sqmq339nWTzSqM9EHqacYuTsiZyUIuUtkUPFusfZYDZ27YmkHzMP4RXHWsE11cJbwIXlkOFA7mi5mkuJ3nlYs7HJNeg/D7Qfslv/AGldJieUfuwf4V9frXte7hKXn+p82+fMMR5fkjT8KaDDo1mN2HunH7x/T2FePeOL3wBpn7VejarrurDTdSt9IdR50RETszIEdpPuqAuRyepFe+V4T+0f8DL/AOIWrW/ifwxri6VrcFubeRJow8VxHwcHPQ8DmvGnNzlzSPo6dONOKjFaI90jdJI1kjdXRgGVlOQQehBp1fJHww/4aF+DtwLLXfC0nibwsXx5NlcCeaAZ+9Hglv8AgJz7V9X6ddLfWEF4kU0SzRhwkyFHXI6Mp5B9qksh8Q6TZa9oV9oupR+bZ30DwTpnG5GGCM/Q14Rf/shfCi5YmJdWtQe0VwP6g19C0UAeSfCr9n/wP8Oddi1rRZtVlu4lZU8+6OwBhg5VcKevcGvW6KKACiiigAooooAKKhu7q3tIjLczRxJ6u2M1y2qeOrOFjHYwPcN/fPC5rWnRnU+FGNXEUqPxux19BOATwPrXld94v1u5Y7J1t1PaNf8AGsie+vZ23S3czH/fIrsjl038TsedPOKa+GLZs6lY/GK61C42+MvB1hZmVvIWCylMqx5+UMWcgtjGcCmR+CPH9+cXfxg1KDPUafa24x9N8bVhmST/AJ6v/wB9GlWaZfuzSD6Oav8As3+8Zf2z/c/E2ZfgjpuoH/ipPGXi3XwfvC6vhHn/AL9Klb3hz4RfDfw/IJdN8J2Pmj/lpclrhvzkLVylnrWq2h/0e+mX6nP8639N8dX0JC3tulwn95eG/wAKynl9RfC7nRTzajL4lY9Ahit7O2EcMUcEMY4RFCqo9gOBTNOvIb6zS6g3GN87SRjODiuM8ZeMtObwZeSW959lmlUQ7nHMW7jd9B611uiLa2+kWcMEyPH5S7GDA7+OorilFxdpI9GFSFRXi7l6iiipLCiiigDzL9qGRo/gj4h2/wAUG0/Ss39kGNY/gnYbf4p5GP1+Wrf7VkjR/BLWsAHcoU59Oaj/AGTIxH8E9JwSdzOx/HFT9ofQ9YoooqhDZEWSNo3GVYEEe1eQ+J9NbS9Ylgx+7J3IfY17BXMfELSvtul/ao1zNBz9VrswVb2dSz2Z52ZYf2tLmW6PM6KKK9w+YCiiigC3pN9Jp96lwmSOjj1Fd3FOJoVuFIZWGVxXnNdL4Nvhk2Mp/wBqPP6ivPx9DmjzrdHrZXieSfspbP8AM6SabdDtK4qm0yKQp5q1czwodsjAVGsVvIu5cMPUV459EOij2/vE6kVLaKVyZBzQqnAx26VLyBQAl22YsDmqAX5SeTUrXI3GNlIFHmRrGVXnNAHF+IDnU3+lZ9aXiMY1R/pWbX0WH/hR9D4/F/x5+oUUUVsc5f8ADv8AyHrL/rqK9krxvw9/yHrL/rqK9kryMy+OJ9Bk/wDDl6hRRRXnHsBRRRQAUUUUAFFFFAHjXiH/AJDt9/12atbw/odpfaaLiZpA+8r8pGKyfEP/ACHb7/rs1dR4PlVNECkc+Yf6V7WJnKFBOLtsfNYKnCpiZKautQfwvpixbvMmz9RVVfD+mqCXebH1FdIrLKpXpmopLIMh3NwK8z6zW/mPb+pYf+RGEvhzTpD8kkw/EUknhW0A+W4nH1x/hWrZIfMbngVZckkbc4prFVv5hPA4d/YRzDeFi2fLuwP95apXvh++tzxslHqpxXZqp3YPSo7tPMkUM3ArSOOrLrcynleHlsrHn1xbTwf66F0Hqy8VNp+pX1g4e0upIyOwOR+Rr0CKGJo8T7WX0YZrM1TwzY3KGS1It5PblT9a6oY+E9KiOCrlVSn71KX6Mn0DxvFKVg1SMRN081fun6iuyikSWNZI3V0YZDKcg14zqWn3Wny+Xcx4B6MOQa0fDHiK60edUZmltCfnjJ6e4pVsFGa56RWHzKdOXs656vRVeyvLa8s1u4JVaFhndnp9a+XP2j/2g9SbUj4G+Fl1bTXsrtBdakkis0RHBWMeo5y2CK8tpp2Z7iaauhf275r7xRa+GfBPh24gv5rjVFjuLWCVWkjmKkRh1ByvG88+le+fCDwNpvw78A6b4X02NP8AR4h9olUYM8pHzOfcmvlr4UeDYIPEHgy6jHinXPFcWvw3V7fy6RcQ2dtbhJA48x12sSSuSSfbAr7TpDPK/wBquDVb74L6rpOiwyzXmpPHZKkakkiQ4PTtW94J+G/hPQ/Bek6G/h/TLj7HapEZJrRGcnGTliM9Sa7VlVsblDYORkd64y/+LPwxsZHiuviB4ZSRGKun9pRFlI6ggNwaAOE+E3gbwhq3iL4iPf8Ah3T7iAeJCsCSQjaiC2g4A6Yzk/jXrvh7QdG8PWRstD0220+3LbjHAm1SfXFeJfBD4oeA7SHxBJc+I7JZNQ1qSaLD5DqVRQQf+A177DIk0KSxsGR1DKR3B6UAOooooAKKKKAPGNb/AOQzef8AXY1Tq5rf/IZvP+uxqnX00PhR8VU+N+pqeGbw2uoBC2El+U/XtXcRu6j0rzRWKsGXqDkV29pdtc2kLJnlRn6968vMadmpo9zKK14um+mpsyFZEBTg1BuLPibp2pLR2YGNlIqdgpTBrzT2Stcsykeh64ojl+YL2pZ0YRjuO1Vm4QkdRQBeu5kt7V5mYbVGT7155ql3JeXbzOc5PA9K1fEd7IQtv5mR95h/KsCvZwFHlhzvdnzma4nnn7NbL8wooorvPKCrug/8huy/67CqVXdB/wCQ3Zf9dhUz+Fl0vjj6o9mooor5k+1CiiigAooooAKKKR2VFLMwVQMknoKAForldb8ZW1sxhsIxcSf3z93P9a5m81nxFfHrMiH+FE4rrp4OpJXei8zgq5jSg+WPvPyPTmdF+86r9Timfabf/nvF/wB9ivJXtNYf94y3X1O6q7R369fP/WtlgYfznM8zqf8APt/18j2VZI2+66t9DTq8VL3sZDNJMn1Yirdrr2rWpHl3koA7HnP503lzt7shRziN/ehY9forgNL8dXCELf26yL/eTg12Ok6tY6pFvtJgxxyh4YfhXJVw1Sl8SO+hjKNbSL1L1FFFYHUFFFFABRRRQAUUUUAedfFH/kK23/XM1yNdd8Uf+Qrbf9czXI19BhP4MT5LH/7xMKKKK6DkF6itXQrg7jATwen1rJHWpIHMU6upxg9ayrU1Ug4m+GrOjVUzpnV8E9qg3ryppTdGYAR9CKFjCjLda+casfYJ3V0QOuDuShGWQ7SeadGVdiGbHpSlEDblXkfrQMhmk2goVxVIsFOR1qWd280iQ444qoT36+9ABchWIfOahypbrSy+nY1XmUL8ytz2oAJlCk4qFTzUu7K/MeahbaOaAGXRORg0UydsY3UUAZ1tI8mRwKkMYZcbuaht02MWPSrEW3dzQBYRdsYGealjUDBJ71FmnqCUPtQBfgKSNg4wOuaiuovLbKrgetVIWbHXnNaBmGwLLyKALWl7lG933Ke1bNrCoG9e9Y9u0fl/u+lX7OT5gGYigDRDYFAkqNm+XFN5oA8V/bPIPwuQDtcLUv7H3/JNW/3hVX9sj/kl6n/p4WrX7H3/ACTVv94V8L4h/wDIml6o9HLP46PVfFf/ACKupf8AXFv5V8w/sWJv+JfiIf7Lf+hmvp7xZx4U1In/AJ4t/KviT4TePn+G+peI9VWAtPd74rY+jbzzXz/hb8GI9Y/qdOb7xPpv9on4tad4A0d9O06ZZtbnUhEU/wCrB/irx39n34S6p4+8QHxt408x7QyeYqyZzKeufpVX4G/DLWvip4sk8ZeLGk/s4S+Z+8z+8Oc7R7V9m6fZWmn2kVnYwrDbxKFRFGABX60eKPtLWG0tktraNY4UGFRRgCvC/wBtf/kmkH+8a99X1rwb9tr/AJJlB/vGgDS/Yq/5JCn/AF3b+le6R8Kc8Yrwn9iwMfhCmP8Anu39K9yCNgBnAFAD45VaQLnk1YkVQhzVHdHHKCvbqauMyyQhulAFMryew9ai2sz7ednrVpI2mcg/cHepfKjK/KcYoAhiiG4J/D61cCBgFH8PSqq/IxqYP0xQBIsbBs8VwfivUDe6i0aPuhiOF9Ce5rp/E2pPY6a21sSS/Knt6muCijkmmWONS0jthR6k16eAo71GeJm2I2ox+Zv+BtGGqan50yk28BDN/tN2FepAAAADAHQVm+GtMTStJitV+/jdIfVjWlXLiq3tZ36HfgcN7Ckk93uFFFFcx2BRRRQAUUUUAFFFFABRRUN7cw2ds9xcSBI0GSTTSuJtJXZK7rGhd2CqBkknAFcb4i8axwM1vparM44MrfdH09a5/wAU+JrnV5DDCWhtAeFB5b3NY1laXF5KIreIue+Og+tepQwUYrmqnh4rMpTl7Oh9/wDkLf313fTGW7neVj6nj8qWzsbq7YCCFmH948D866XT/DsFuokuW86X+7/CK14UUIAqgY7AU6uPjH3aaFRyqc/erP8AzOftPC5wGvLjAP8ADGOfzq9FoWlxcPE0nu5/wraZhsA71XmUyEAdq4Z4qrL7R6dPA4eG0fvIE07To1+WziI/GpW0bSZl+ayjz68irEEexeeae7FeBxWftZ/zM29hS25V9xkXXhXTZOYZJIW7AHisLUvDd9aZaIrcIO68H8q7aJFzvc4pZZIyhx1ranjKsOtzmq5dQqdLeh5dLGOY5YwexVh/SsvX7bVZNHit9F1CW0ntJxcW3znAcY4+nFeoanp1nfRYkjCuOjrwRXH6np09hJhxujJ+VwODXdz0cZDkmtf62Z4uIwdbC3lF6d0b3wc+IkniaJtE16H7H4gtV/fI3AlGfvKPpXpG5d23Iz1xXgptY01ez1eEeXfWj7o5V4JHdT6gjI/GrHxa8dXHh/xr4T8QWcxaxmjMV3Dn5eSck+4/pXj4mlPBQvUd49/8/M7sJmSVH989V+Xf/M9zoqGyuYbyzhu7d98M0ayI3qpGRU1B7R5J+1vIY/glqmBndIi/nmrX7K8fl/BLQ+c7kLfnis39sSRo/gnebcfNdRKfphq2/wBmZFT4I+Gtq43WoY+59an7Q+h6RRRRVCCkkVZI2RhlWGDS0UAeQeKdNbS9YlgxiNjuT6GsuvTfiDpX27SvtUa5mg5+q15kK+gwtb2tNPqfJ47D+wqtLZ7BRRRXQcYU+3leCdJozhkORTKKTV9BptO6O1iWLVYI5sn5hz7Gr9rbraxbEJIzmuY8JX3k3DWrn5X5X6104n2k5Ga+fxFL2VRxPrsJX9vSUuvUtIRsyeBTuGGUIIqhJK0gwOBT7VmjU4+76VgdIwx7ZD5uM0hVV7U64j+0S53FTULRTRtktkUAcr4k51V/oKza0fEZ3ao59hWdX0WH/hR9D4/F/wAefqFFFFbHOX/Dv/Iesv8ArqK9krxvw7/yHrL/AK6ivZK8jMvjifQZP/Dl6hRRRXnHsBRRRQAUUUUAFVdVmureyea0txcSJz5WcFh3APrVqsjxH4i0vQZLCLUbgRvf3It4F9WIJz9OOtJtLcTaW55Zqlwl3qNxdRq6pLIWAdcMPqO1dR4Sx/ZA4/jP9K5Ca/i1SV9RgGIrljIg9jXV+FZWTS8CPd85r2MY74eL9D57LWnipNeZ0UfycjFOeYKjOwzjtVJLiZpAFjwO9TzDzYz2NeQfRCgq0XmKuwHrSI+Y+KiRJvLKsflp7qREAvpQAJJz83FMuAG+ZG5FOWCQgd6eLeQD5hgUAQ+WzEBm4q2BhAvNQyLtYc1IG3YFABdWsN1bmCdA6n17Vwmv6TJpdx/fhf7jf0rv+VqnqtvHeWj28oBDDj2PrXThsQ6MvI4sbg44iH97ocp4X1SO1aXTb5TJp16pimTJGAwwenPfFdj4T8EeCfDdt9k8PeH9MtUTBISMOwzyMs2Tz9a84u4HtriSCQYZDj/69YXjfXNe8PX2k+M9EkkeSAiyv7fJKTx9VJHsFxmt8zioQ9vFX72/M8vBY50E6c1e39M9+1XULDRdNkvLyRLe3iHPGMnsAO59qi8P3WoX1qby+t/sqynMMDD50Ttu9/avDvFnju4urvwl40upozo82oGIaerBlVRwzse7A4x+PFe2+HfEOl6818unXAlaxuntpx3Dr/T0NeXGrCUnFPVHuQr05ycYvVfqa1YFx4K8IXE/nz+GNHeUnJY2aZJ/Kt+itDUzYNA0KBFSHRdOjVfuhbVAB+laSgKAqgADoB2oooAKKKKACiiigDxjW/8AkM3n/XY1Tq3rX/IZvP8ArsaqV9ND4UfFVPjfqFdX4JmRoJYpGGYzlR7VylavhaRU1VUY4WQEH+dYYuHPSZ04Cp7OvHz0O88xH+ZRUZVic9qSNlZMRDpVd4LyVyd+1a8A+sJpZNq9Qfaqc7qsTTdgMtRNaTRAl2JFZ2tTCHSpACcuQp+lXThzzUe5nWqezg59jmbyUzTu5zlmyRUFK3X6Ckr6RJJWR8ZJuTbYUUUUxBV3Qf8AkN2X/XYVSq7oP/Ibsv8ArsKmfwsul8cfVHs1FFFfMn2oUUUUAFFFFADJ5Y4IWmlcIiDLMTwBXHanfT60+0O8Gng/KF4aT3PtUXjbVWutSj0e3kKorDzCP4j6VZHlrGsS4AUYFdLi6MVLq/wONTWInKP2V+LKiLb2g22trGvuRk1Ikk1ywVSFx1ApZFXGOtLZARysOnFc7k5O7Z1RjGKtFWL0Zb5QeRUF5BHI+4LgjqKX98SCp4pUZtzCTrSKIPIV0PyKQPUVTu9JsbjJ8vyye61qw/LE6nqaqSttOM1cakoO8XYznShUVpK5yuo6RLbsTF+8Qeg5FUbW5uLOdZYJGjdTkEGuyC/NuzWVrWlLIhuLdcOOWUd69LD43m92oeNi8s5F7Sj06f5HW+EPEkeqxi3udqXaj8H9xXR14lazS2l0k0TFJEbIIr1zw7qaarpkd0uN/wB2RR2asMZhvZvmjsdOXY11lyT3X4mjRRRXCeoFFFFABRRRQB518Uf+Qrbf9czXI113xR/5Ctt/1zNcjX0GE/gxPksf/vEwoooroOQKU9AaSlHcflQBsaXKrQheNw61cY7ztzWJp5bzlVfxrcBVEyRk14OMhyVWfV5fU9ph4+WhSeL99xmpghz1PFTDcfmQCopZApw3BrlO0r3IXB3Lk+tZUgZXLKPkNa0+GIJHGKrSxbtuzp3FAFCcb1BXmq7xszD0xVueOSL5o8be4qtu8xuDg+lAELrtPORQqKaJN24g8mnAgL1oAp3yMpAzRSXLbjzRQBnOx8oY61Ys87cv17VRU8jnIFacYhlj4kw2KAElnWJ9vUmrMGFG5m69qzDEd/JzjvV+zTeQWOccUASxKDL0wDVqSHzXVegpCqcYxmmyTKpEatuagC4ksMGIUGTVwHABFZkVuyuH4NaKkPgKc8UAaFtMJI+oyKcZVzjr9KqRIvrgd6tWyhWLHkHpQB4f+2Exb4YqTx/pC8Vf/Y+/5Js3+8Kqftlbf+FYpgY/0gVy3wZ+IOk/D/4KT315Mr3j4EEAPJJ6HFfG8cYSti8s9hRjeUpRsvmd2XzUKvNLY9Z+OfxD0fwP4VniupFlvrlCsUAPNfK/wJ8Dj4nePZv7RlEVnbv58sPQsCegq3oHh3xR8ZNe1DxPq0jrp9uGcs2QoHYLXXfsWj/i5OvqxwEj2gDpw2P6VXCOUYbKKU8NGfNV0c/JvZBja06zU2tOh9daBpdjpOmQ6bp0Cw20KhVUDHSr7oVFMhPdeKnVt42mvsDhGIxK4NeD/tsn/i2cA/2jXvSoBnmvBf22l/4tnAf9o0AaX7Fgb/hUCEf892/pXt6RluXzivEf2Kj/AMWgj/67t/Svci+I/QCgCNoYxyWwKsKocrjhQKrKrTHcfu1cXlQo4oArSNLHN0+T0FWrd0mJI4pJI2C7u3pTImWMltuM0APkjBYk1GQynipGnRhzx6VX1S4W106a5GMohI9zTinJ2QpSUU5M4/xZeG61IxBspD8o+vetP4b6d9p1V72Rcx24+XI4LH/CuVZmZizHJJya9a8Had/ZuhQxMuJX/eSfU17GJaoUFBeh87g4vE4p1JdNf8jYooorxj6MKKKKACiiigAooooAKKKKAEkdY0Z3YKqjJJ7CvLPGWvSatemGFiLOM4QD+I+proviRrHk240uBsPKMykdl9K4SxtpLu6S3iHzMfyFergqCjH2sjwsyxUpy9hT+f8AkWdF0ufU7ny4/ljX77noK7mys4dPgEMEYVR1Pcn1NR2NmunWyRwfdA+b3PrU8kgc/KcjvXJicS6zstjvwWCjh43fxCH5jQFwOKbGGkk2oRUzIVbbXKdxCFyc08cEUTZTjrQqEpvoAmmXaoK02XawUipLdg6Yamyxqo+XOKAGXAbj0qJhyKdJIdoBPSjIb5qAHiNWHNRvZxzI8Uyh42HINOBNWU+ZKadhNJqzPP8AX9Hk02YsmXt2Pyt6exrjfG/h+PxHorWhbZPGfMgfsrV7Xe28U9u1vMu5GGCK8+1nT5NOvDC3KHlG9RXqUpwxlJ0ayvf8T5rMsAqd5R+F/gZ9z4m1TQv2bGmkL22pxsbNGJ5DK/BHrwK9L+EmuN4h+H2k6jISZzbqkxJ6uowT+Jrxf4nQ3+peA59NtMsscwuPLA5bAwR+ua7T9lCeR/hs8LltkV04XPQZJzXz9SFTDY1UHrHl0fextgMbKeKjS6cn4op/touyfBSXafvahAp+mGrrf2d1K/BHwlnvpsZ/OuH/AG3pFPwXhCtnfq1vjHcYeu/+AkflfBnwlHnO3TIhn8K6ftH0PQ7eiiiqEFFFFACOqujIwyCMGvIvFWmtpesSw4/dsd0f0NevVzPxA0r7dpRuY1zNBz9R3rswVb2dSz2Z5+ZYf2tK63R5lRRRXuHy4UUUUAOikaKVZF4ZTkV21ncLc2qSrj5h+veuHrofCU+/zLRjyPmX/CuDH0uaHMuh6uVV+SryPZ/mbQJDbRViFsdahfCOMinB19a8Y+jJymct0qqZ/mMWc1JIzeQQp5qjbRneWf72aAOe8Rf8hN/oKzq0fEX/ACE3+grOr6LD/wAKPofH4v8Ajz9QooorY5y/4d/5D1l/11FeyV434d/5D1l/11FeyV5GZfHE+gyf+HL1CiiivOPYCiiigAooooAK+Wf2ktdvdR+K9jpdiWc6ZGPJVe8j/e/EYr2zxn45/wCEc+InhvQJ1j+yaskiu56o4I2nPp1rxPxtZyab+0p9tvoWMEcgvQMZ8xPQevUV5eY1HKChB/aSf5nj5pOVWEaVN688U/zN/wAJf8ixpv8A17rXofhNj/ZO3H8ZrkWjmiYx3EUcUqn50jHyqfQV1vhRM6VnP8Zr6nER5cLBen5HHlUOTEOPZNGzCpBzntUAaYOcetWYevFOlwo6Y9a8o+kIDJPtxSpJJj5hUsa7hntVlI1wOlAFW3nkVyWU4qx5zS5x071IscYznGKhnKxxsY+D7UAEm1hjvUsEQ25rPtZCLj95nBrSWRUBHUGgCOQ84qCcVK3XNROwZwPfrQBy3jG1w0d2q9fleuJ8VJG+g3XnWv2uJULPDuxvHsexHX8K9X8SW0UunSQR4LFcj8Oa86kQSRtG4yHUqR9RXrYf9/h5U36HzeaU3Src8ep4heSRL8OYrVbrzBHqYa2jJ5Cndn8c4r0L9mfXbzT/AIoajo98zL/aKFpVbqJU6fjyayvh34VtW8bX1ra31lcfYd01rZ3R2u8yH5V2k/MMFuR7Vp/D2zk1H9pGa+sYmFu7tfNkY8tCeh9DXwlKlUpVKctndJr0umc1CjOPsMRDTVRaWu11f0a+4+pKK4bwN45/4Sbx34n0WBY/smkGKON16yMS2459OBXc19HCcZq8T6qnUjUXNF6BRRRVFhRRRQAUUUUAeL63/wAhm8/67GqlW9b/AOQzef8AXY1Ur6aHwo+KqfG/UKltJDFdRSDqGFRUHpTaurExdmmel2cTGNJQeGGce1Ov5JI0/djj1qno0s0thbybsrsA/KtJR5ilG6dq+ZkrNo+1hLmipdzLMks5Csaw/GH7oQRL3yWrqRbiJHbrzxXH+L23X6j0QV1YFXrI4czlbDvzsYj4LHHSkoor3T5cKKKKACrug/8AIbsv+uwqlV3Qf+Q3Zf8AXYVM/hZdL44+qPZqKKK+ZPtQooooAKjupPKtpZP7qFvyFSVBfoZLGeMdWjYD8qa3FK9nY8ktJjPriztyXkLHPvXVsCG5riGDW9wVPDI2D9RXY6Zdx39sr5+cfeHvXpZhTeklseLlFZe9Te+5OBk0sq4709QFbmoLje7fLXmHtk0E7KcZzTmn3SBjUNtGwHPWpCv50ATPPxjYee9IlqChJ6nmp4ZlaMboxVfUrh48CNeD3oAqEbXZfSkSTeStQzM2d27r1p9uuF3d6AOf1+z8ibzox8j9fY1rfDnUTb6obN2/dzjA9mHSptUhWaxkXbk4yM+tctZTNaX0c653RuGH1Fexh5e3oOD3/qx87i4fVMUqkdnr/me10VHbSCa3jlU5DKDUleOz6JO4UUUUAFFFFAHnXxR/5Ctt/wBczXI113xR/wCQrbf9czXI19BhP4MT5LH/AO8TCiiiug5ApR1pKKAJ7VilwOcYNarzNt2YzmsZfvjHoK2I2VQCTXk5lH3os9/Jpe7KI+EunOfwqO5QygsPvVMpTrzTN3zGvNPZKxkITY3WoGkePOOT7U+f/WHNMoApyyDOHJGajkCFNynDCpL9NxBxVaNdx5PSgCEuwJ8wEe9Q+YmThs1buGXyyp5rFcyRMeMigCzPIpYUVQ84yHI60UAKsPk5R+QR96rEEKKqtk00XEMiYLDHakUhVDBwQD60AWGZR2p9tMqgqR3qsHRz8rA/Slb5R8oyaANQMGQsD2qtZuBIzFdxz1NVra56jPTtVm0brkc0AaIfcnDYp9vHKuXjbPtTVhDR/KakghmRvlOVoAPMuB8rcZNbdmG8hd3as5l3YDcHrU6ySbdq0AeRftg2/nfDaJfMVf8ASV5Jr5S8Nafa3Wp2sGuaqF06Mjcqydh2r6o/bFjK/CuPccn7QtcB8APgz4b8a+DTqmpSOswIHAry83zPD5bhnXxDajtdavU2oUpVZ8sTu7D4rfC3Q/A83h3Q5WiUwlAcAFjjvXlP7Nvi7w/4H8Z6zqeuXai3ugREUOT97Neq61+zl4LsdGu71ZZGaGMsAR6CvH/2fvAWgfEDxbq2k6hCIIrQEoU6n5sV89whPKqjr1MvnKTbTk5dzpxqrLlVRJeh9GD9ob4eq3F65H0qRv2ivh7j5byQE+1Y6fsv+B+rTy4+lPH7LvgYn/XS/lX2pwGon7RHw9VsG/kI+lea/tKfFHwj478FxaXot4TOrEnfwK1PH/wN+F3gnw/cazrF+6JGp2Jjlz7CvlG9she3F3f2Ns8OmxMdrYOMZ/nQB9mfsZ63aR+BDoMaySTxyM5kAyn0zXv6F5PvcDsK8Q/Y0hs/+FXLdW9qkZM7KWA5bpXui/MwIGMdqAHqp2jt7VIGxTGbqzcU1Jo2BKtnFAFnzSw29qilxnApm7zFJHFMRucE0ASGNWAzWH40uPLsIrZTzI2fwH/663GOFJri/FU5m1PbnKooA+veuvBQ5qq8jgzKpyYd+ehB4dtPtut2lvjKtIC/+73r2NRtUAdAK88+GFp5mpz3h/5YptH/AAL/APVXolaZhO9Tl7GWU0+Wi5dwooorgPUCiiigAooooAKKKKACmTyLDBJM33UUsfoBVXU9UsdN8s30whSQ4Dt938TWR4z1SH/hF5ZbOdJRMQiujZHv+lXThzzUe5nWqezg59jzvWL19Q1Oe8c58xuP93t+ldP4JsFhs2vpQN8vyrnsK5C2iM08cKjJZgMV6db26Q20duBxGoX8q9THT5Kapx6nh5XS9pVdWXT82Ktu0gJJ4zUN5biIjy+CRV4TCOMj8qhk/ehWavIPoCKCNFQMeHPpT24fDU9FjVWVs+xqsHKP/eX1oAn2q3J5pxQFMA4pFxtznikYN2oAaF28CnXTkR/KOaYAwPJpAQz5Mgx70AUnLbju61NancNpp8y7nLDBHrSJ0GOtAEmz5vap04X2pI1+Xnr3pJGK/KOlAEczYcHqKra1psWpWDR9JByjehqwgXzfm/Clmu/Kk2BaqMnFqSJnCM4uMtmeZzxPDK8Mq4ZSVYGtbQrzT/DHwv8AEJsf3E0Ky3Dc4yXPUewzWh4z04sq6nGuM8Sgfoa4nXbI6lol7p3mNGLmExkr+f8ASvVrwWLw7lFe8k7ep8vLnwNaVl0dvmeb/FLX59a/Zb0SO5mM01vq0cLsxy3y5Ar6a+C6LH8KPDMa9F06ID8q+PvHNvdWPwYjs7pGjYa3twRxlCQ3PfrX1D+zt4qXxF4PW1hhVLfS0S1Rh1cgcn6dK+bwlRunDn3aPdwFbmw1Jz3aPTqKKK7TtCiiigApHVXQqwyCMEUtFAHkXivTTpesSwgfunO5D7Vk16d4/wBK+3aSbiNczQfMPcd68xr38LW9rTT6nyeOw/sKrS2ewUUUV0nGFWNOuGtb6KdTja3P0qvRSkk1ZlRk4tSXQ9AuJIWiDK2cjI+lRRFHUMPxrK0SRrq3iyclPlb6dq1BbYn3hsL6V83Ug4ScX0PsqVRVIKa6kUlwI5do5oiJOSetSz2an5l5YUwce3FQaHM+Iv8AkJt/uis6tDxD/wAhJv8AdFZ9fRYf+FH0Pj8X/Hn6hRRRWxzl/wAO/wDIesv+uor2SvG/Dv8AyHrL/rqK9kryMy+OJ9Bk/wDDl6hRRRXnHsBRRRQAVW1LULLTbf7Rf3UVtDuC75G2rk9BmrNcd8atJbWvhhrlhGuZDBvTHUFWDZ/SpnJxi2kRUk4wckrtI8l/a/gmh1Pw5rEO4CEOocdm3KR/I1l/G34kJqfhnwxDpksY1KSGO6u50UGSMlRhAffJz9Kf8PdQX4rfDyfwHrV2E1jT1E+nXMnJZVGMH6A4rxn7PNpmpXFixM2oW928AKNuX5TgbPX618zicRK0q1N2jUS9U109T5LFYurFTxNB2hUS16prRr1t/me/+G/OPh+wNzv87yF37/vZ969D8JKP7GDf9ND/AErz7QFuU0OyS8V1uBCvmh/vBveu98Jyf8SnZnnea+8r/wC6Q9F+R1ZR/G+R0VuqYyOppJ1B+VuKitpFQcmo7ksW37uleWfTDoxIJNuPkqwGwcVGjMYaYJVzy3NAE7NkelRLGWf1FDMNuQakt5BtNACmGPG1hz61EflOM5FSXDfMKiJ4oAcyll+U802OEt9O5pgZ1OR1p8UjKCPWgBs4+fA5PSvPdRjMV/PHjGJDj6Zrv5WZG8ztXGeJ+dXkkAwHUH9K9DLpWm4nk5vC9KMuzPL/AIneD5ZlXxVoF0DqEP8Ax+WkbYlVR0kUDnHr9a0fgz8SU03wZ4nh1GWI6pFC91azMoDy8coT7HGPrUPxL8Oazqkdvq2hHdcWKt5kKNiR1PdR3xj9a8ijtptW1S1sEPkahc3aQku21OTzu9K+RzRzwmYzdNWv9zuunmfO0sRVw9dexVnJWt0k+67O/wDWp73+x7bytL4j1aYsRMYl3nu2WJ/mK9+03ULLUrYXVhdRXMBJUSRtuUkdea+a/iRqS/C7wBbfD3RLoNqt6pn1O5j4IDDGB6ZxXuHwe0ltE+Gmh6dIu2SO2Bf3JJP9a68vnyL6v1itfV9D6DKqns0sLu4L3n5vodbRRRXpnsBRRRQAUUUUAeMa3/yGbz/rsap1c1v/AJDN5/12NU6+mh8KPiqnxv1CiiiqIO28ISeZoyL3RiP1rbWQbcdDXNeBW/0a5U9A4P6Vukgy8HivnsVHlrSR9dgZc2Hg/Iklk+Uqec1xni5Sup/8AWuxm2kY7iuQ8XA/a0Y90ArbAP8AfHPmq/2f5oxGG1iKSlbrn1pK9s+ZCiiigAq7oP8AyG7L/rsKpVd0H/kN2X/XYVM/hZdL44+qPZqKKK+ZPtQooooAKKKKAPO/HugPb3LajbITDIcuB/Ca5iyu5rOYSRMQR1HrXtUiLIhR1DKRgg9647XvBMUzNNpsgiY/8sm6fge1eph8ZFx5Kp4mLy+an7Wj/XoZNjrVvcY85hE/v0rSDblDIQwPpXJajo2paex+02rqB/GB8v51Xt7y6tjmOV0/HrTngIT96myKeaVKfu1o/odyrMvWnbHHzVy8PiK6AxKqP6cc/nWjp/iK33gXCsoPpzXJPB1o9LnoU8xw8/tW9TYjY/dqLUJSlsykDdn5Qe9Og1HTpG/d3EYY9AxwagmmgvLnyJOAo++K55RlHdHZGcZ/C7mcpYll6kfzq3ZSNOhSNRuXrUc0cmBLGnCcfWpbM+TC0oGN559qkosyQTFGXzFZj2ri9TiaC9kVlwQ3ArspYwsWUYg54OetU9U0mG7nimdnVmADAGuvB11Sk+bY4MwwssRBKO6HaX42FlpsFq1i0rxrtLeZjP6VI/j6Y/dsFX6vmq8fh+0B+Yvj/e5qx/YumheY2P1NbOphL35TmjRx9kuZf18iJ/Hd9/Bbwj6g/wCNQP431lvuR24H/XM/40+bTbCN9otkJ96RbS0Uj/Rk/Kl7fDLaA/quNe9QrP4w1w9XRfomKhfxVrT9Ltx9MVqSQ2YQfukBHbHWlt7m3zt8lUx7daPrdFbUw+oYh71fzOavrm+1KVZbqV5mAwC3aoPs8w/5Yk/QZrqJ3b7QNgAHpipVZWbtk+1V/aNlZRIeUXd5TOVW0uW6Wr/gppw0+67wuv1WuqztbmkkZWpPMZ9kWsnp9ZM5j+z7sfdU/wAqf/Zl6RkqMf71bMwbaQp57VDE9wnDDIqXmFXsi1lFDuynZ6eq5aU8jt6UjqFkI3cVYvmcQllO31qlH80eW6nvXJVqyqy5pHdRoQox5YIu/wDLP29ai7ZqsLiTy1j96sBhtxWZsRyru+bIqvKdg96mmVmG5DjFU5ix69qACRt/WoTEvJHFKzBTyar3EjmM7eooAS4RdvPT1rMuSGOE5qSe6eSPy2GCKoozLJigB3kAHK8Z7UU0yqp+ZqKAM8LhQD0p1taqxJeQhaFZVcKepqXnGRQBPDbxpzFlfr3qxGQ3y7cH+dQWfmM24dKtlV70ALNYqw3R/K9PtreSP7zU2OaSJgsnKVbHI4OQaANGx/1XNTh19cGs61z71bhhWRtxJzQA6UnzFKmr1krPKGxxVd1AwQKuQS+TFkCgDxv9sz/kmCf9fC1Y/Y+/5Jq3+8Kyv2v0b/hW4fcSPtC8Vq/sff8AJNX/AN4V8L4h/wDIml6o9DLP46PVfFf/ACKupf8AXFv5V8x/sUAH4meI8/3W/wDQzX054r/5FXUv+uLfyr5f/YvZl+JXiLb/AHW/9DNfP+FvwYj1j+p1ZvvE+wvLLSH5uBWZ4v8AEul+E9Dn1jVrpYYIlJAJ5Y46VH4k1/T/AA7o9xq2p3CxW8Kljk4zjtXxh4/8WeKPjr4+i0PRI5RpyvtjRScbc/eNfrR4ozxNrXiv4/fEVLCxWVdOWTEac7UXPWvTP2gPAek+AfgTZaXYRKZsnzZcYLHvXs/wW+GWl/D3w/HZ28SvfOoNxPjljXAftrsf+FdwrnjceKANv9iuPzPg9Hnp57f0r3EBVHy14P8AsTyyL8K41/gMzf0r3kqpBVaAKlxubcBzxUFijIh3DvVsJg8Uki7Vx60AOjmCA5HWpUTewkQcd6g2YQU9JGjxtoAdPGd3mfw9xXAapJ5mo3D9t5x9K9CnkDWrt/snNeasxZix6k5NenlsdZM8XOZe7GJ1/wAMr+OG9msnwDMAVPqRXodeI2lxJa3UdzGcNGwNex6Pex6hp0N1GQQ68+xqMwpcsuddS8pr80HTe6LdFFFeeeuFFFFABRRRQAUUUUAMmSOSMrKqsmOQwyK8Y8WWNpY+OJf7LVIrGa0D7Imyhk34Jx2NezzrvhdDjDKRyOOlfMPgC4umvtbsbuRnazvpY49xz8hct/WtMNNLE0497/gjys2rclJQ/m/Q9C8KxCXXbfPRSSfyrv8AzFVjjk1wng//AJDK/wC6a7pE4rrzB/vV6DyhWot+YgkLScjipgM9uKixg4NME22Tb2rgPULUifLVcfIcMMrStNvYCiTLUAM2tES8fzA9qkRgw4ojyvBqOZSpLJ1oAkbrVOazEspcOR7U6Od3bY4+b1oupJLdOOTQA+GPy4wuc1IIecelZaXU+/LHAq8tyzRcdaAJwzBiKaxyadBt8gk9aYWA60ASLMsePlyRUbGGaUSNwc0jTIEwwye1MQqw+dduO9ABqEKyRlXIMbDGK891C2azvJIGz8p+U+o7V6A0kaqdoLHtWF4s03Nit6G3SqfmA7LXbga3JPlezPMzPD+0pc63X5Hz7+07ehfCGj6WsSKv2t5iwHJJIzmvbv2UNHbS/hTb3EvBvZWmXIx8pAx/WvLPi54JvfGcemx2d1FB9lcl9/cEj/Cus8feMRY6v4P+HfhmcRxRTW/2qSFsEAHhB+tceZwjQr+2krLZersc+GxNKNKEpy1jpb1eh9B0UkfEa/QUtI9sKKKKACiiigBGUMpVgCCMEGvI/FmmNpesSxAfunO5D7V67XOePtL+36SZ41zNBlh7jvXXg63s6lnszz8xw/tqV1ujy+iiivdPlwooooA2fCsypePCxwHXI+tdI8iDvXD2cnk3Ucno1dhFGjc5rxswhaopdz6PKavNScexLFK4jdy2WPaol+YY6k8054wpznigMpYJCOfWuA9U5nxCMamw9hWdWh4hDDU3D9cVn19Fh/4UfQ+Pxf8AHn6hRRRWxzl/w9/yHrL/AK6ivZK8b8Pf8h6y/wCuor2SvIzL44n0GT/w5eoUUUV5x7AUUUUAFQ3XkNH9nnZQJwYwpP3sjkD8KmrzP9pC31Bfh8NY0uaSG70i6ju43Q8jHy/+zVnVn7ODlbYyrVPZU5Tte2p4D8QdK1j4UfEmTUbFGSDe8tnJj5HjbPy/gDisHQ7e+8RazYWXhfTWtJr44E0jZaV/4mLY4H8q981Txno/j74Catqt9bW731lABcQuAdkoIwR6Z5ri/gjq32zxLqHj7xRNDaabo1mLaEAbY4yeioO5wtfOyw9P2sYwn7s9V5Lrr0Pl54WkpRp06nuVHzJLourv0X/DHUWmnz6TaxaXcyiae1URSOP4mHU113hkqNNHB3FzzXLnUodZY6tbq6Q3Z81FcYIB9a6rwymdKDf7Zr7zFW+rRttodWVpLEPl2szTLjcFzzUqMzfKe9JDGM5AqVOHryT6MmUYTFQ+WuSSKsSsqlfeknVVAYGgCBmXG1eKmtxharxhjJnHFWHIXHpQBHI+6Qe1Ijbs1G8m58dqWTcIfl60AOVhuxTJZhGwpIYdyiTfyO3vUOZLe58y6TcD92gC26tNBvbg9hXI+LU23cT7du5D+ldN9qllkx5ZCVgeL1O2Bz6kV14J2rI4MyjfDS+RyWq+C5PG9u2nWt81lewKZ7eUZwWH8J9jmvFdajvvDur39p4m01rq4sG2meNsNFID8rBscjg/WvfbPxHF4TMuu3FvJPbW8ZM4j+8qZGSB3rifjdqp0/xVZ+OfDUsF5pevWXkygjdHLt6qw7HmvJ4io041fa3s9L+m17HzrhTjRVdStKL166d7eTOa+G+j6t8VviUNV1BGe381Z72THyKg6IPrivsK3aHb5MLqRFhCAfu4HQ14xb+NNI8AfAbRtQ063t0vr61AtokAG6U9WPrjIzXR/s5W18vw5j1TUppJrvVbiS9kkc8tuwP/AGWuXL4wov2ad5S95s9nL6dPDVHRUuacvek/yPSaKKK9U9gKKKKACiiigDxjW/8AkM3n/XY1Tq5rf/IZvP8Arsap19ND4UfFVPjfqFFFFUQdH4IbM1zHnqu6ugkjdGzmuV8ISvFqMmwZJix+orp3lkfHmLivDxytWZ9Rlbvh18x6ue/Wuf8AF0e5YZPTINdNHGvl7j0rL1+1+0aZMyqcR/P+VZYWfLVizbG0/aUJI4s9AfwpKX1FJX0J8iFFFFABV3Qf+Q3Zf9dhVKrug/8AIbsv+uwqZ/Cy6Xxx9UezUUUV8yfahRRRQAUUUUAQtcwLdLatIomZSyoTyR6ipq8x+MnjTSdNtG0u2nH9uR3UEcJHWB35Df8AfOfzqhpfjjW/EvxMh8J2c0Nva6OzPql3G3FyycbF/ug5JI56Vi68FLlvqYSxNNS5b3fb1PXGVWGGUEe4rLvvD2kXhLSWaK5/iTg1b0/UrDUPN+w3cNx5L7JPLbO1vQ1arojOUdYs0lCFRe8rnG3vgO1bP2S7eP2cbq5jxV4fm8O6TcarezxCzt13SSZ5A+les1yXxeh0t/h7q82q2EV9DBbPIkUgyu8D5T+eK3+v1oRbvc455Zh59GvT/I8n0zxFomoeX9h1a2kaQZRd+GP4VsJLPESVLKfWvljQLx9M1q21i1EZkt5hNEjDKA5yAR6V9ZfDn4r+D/GlvFZ+IIrXT9XPymOXhJT6qff0rjwHEsK7dOvFJ/13Pm8M4VKjpylyTXR6f8M/IWPWrxdgaTeFOfm5zV+38QJuImgG1vvYNdbeeDdIuBvh8yInptbK/lXP6r4JmtIJLiO9iMSDcTJ8gUe/WvY58JU3Vj1fZ4+js7r7wttU03AbzHHoGGK0rK7jumMnGAOK4i7tWtbFNQaaJrNzhbhHzGT9aihnkXEkMh55DKaTwNOetOQ45rUg7VYfod9IJI3LDkGmSySeXjbXLW2vX8WA0nmAf3xmtG28RxPxcRFfdea554GrHZXO2nmdCe7t6mhNG67JGqMEbqV7+0uIdsUyls/dJ5qWOPeAMcjvXJKLi7NHdGcZK8XcrzQszbu1LH5QH3eRV2LbkoR0FUih8xgO5pFDVbLF8U1lJf5eKnaBkXOc1X3MWxQBKeuDTD1pTnAoY4FAEUn3qQ4Ap7H5aif7poArXRRkKmoFhYICBwKklUseKcJsRlMc0AVHiDlexzU8kO1fvUyUNjIOKbHIXjIk7UANQHJ5yKo3Mn7/AGjpV5ZMA5/CmeXGuXfk0AZro0mT6VCVGeDmrU0ioGC96poysxweaAKtwUyVK4qi8Lbv3fIq5dLiQg80wLtGc4FAGZOGV8MKKtTFS3QNRQBkBPutIfmFWkkCpxzUU0Pmj/ap0I2DaTQBaikYLxxV9MNGDnmqhjzGNtPtWkaYRfrQBYKcheuakhVo5ADnbU+F9MECo1my21loAuxbSm5eParNp8j/ADHiqqxgqHU81bsSrvtfrQBeR0f5RUq4I24qJUVD8q/jT0G05zmgDxb9sdQvw1TB/wCXgVf/AGPv+Sav/vCq37ZYz8Lo3x1uFqx+x7/yTZv94V8L4h/8iaXqj0cs/jo9W8V/8irqX/XFv5V8rfsi6lYaP428U6lqVwkFtBGzOzH/AGzX1P4xlhh8JalJPMsMflNl2PA4r8+LC01PVvEM+h+HBNLNeXDq5j6OCx6+1eB4XJ+zxD81+p0Zv8UT0j4seOfEPxi8br4a8OJL/Zqy7URMkNzjefavp34GfDPT/hzoMUYhSTUpQGuJiOQfQVnfAD4Uaf8AD7REmnjSbV5lBllYfcz2FerlsDA6+9frJ4xPM+OQ1eBftqDPw3gbvuNe59eSea8N/bRP/Fs4f940Aan7F/8AySKLHXz2/pXvCKFHueteEfsWbR8I493Xz2/pXuqNlaAFIGRUc+cg089aVl3CgCPfuXFSIoC9Mmm7ACMU58qOOtAFa94tpiOPlNef13OotI1pMSOFQ1w1etlvwyPAzn44BXZfDXVPKnfTZW+Vvmjz6+lcbUlrcSWt1Hcxkho2BGK7a1JVYOJ5uGrOjUU0e30VT0a9j1DTobqMg7l59jVyvnWmnZn2EZKSTQUUUUhhRRRQAUUUUAIzKoyzAD3NeE634bfQPiJrM0akWuohbiPA4B4BH5gmvWPiFos2veENQ061nkgumiLW8kZwwkXlefqAK8M8HfEW81/Tx4V8TR41rT5CqTYx5oX5SD79TSpVacMXSjPq9PXax42bzp8qhPR7p+fb7jtPCbBddgB/iyP0r0EEBM9K8y0ubyNRgl9HH68V6YjoykMwxXo5jH30/IrJ5XpSj2ZWeRmJ5qF32jcelTSoqE7TkVC67lxnFeeeuWLfY6eYpzSvlRuBqqiSQj92/FTxyrt2t1oAkSUnrQWViVJpCVHBIWq8gKyZBzQA/wCVfvVHNPGYysgJHamytnG6pla3EW3hmPU0AZyjcPl5GetXIiqx4OM1H5ez7gG32pWUFckEGgC3F9wBelJIvBqsszRpwOKnV8JuY4U96AITlQrBdwP3vakVpJztg4HvToZFWTcrAo/3h6VYnCpCBEAEJ5YUAV/nihdJUwx7iorm2+1W/wC6Yn5cMvrV5SVQH/WIR3qNo1wZIZfLbuDQDVzzu9t3tbp4HBBU8Z9K5vQ/CLX3xs0XVIlPkYM8uOzR4PP1z+leheMLSQrHfk7v4HP8q5qXU9T0eyu77R9v25bdxDuGRuIr1MTShjcKnJarX5o+Sr0YUMSufZO57mGUkqGBI6jNLXB/BHRdT0zwgL3XppZtW1GQ3NyZDyueij0Ax+td5XkwlzRTtY+qpzc4qVrXCiiiqLCiiigApGUMpVgCCMEGlooA8j8XaY2l6xJGAfKk+aM+1ZFeoePdL/tDSDNGuZoPmGO4715fXv4Wt7Wmu6PlMfh/Y1Wls9gooorpOIK63SWee0jKrk7Rn61yVdT4U3NZEhvusa4Mwjemn2PWyidqrj3RpSW7EZZqUBYELMRiie4fbjbVZpWmAjYYrxj6I5jWZPN1CR85FU6va4ix6gyr0xVGvosP/Cj6Hx+L/jz9QooorY5y/wCHf+Q9Zf8AXUV7JXjfh7/kPWX/AF1FeyV5GZfHE+gyf+HL1CiiivOPYCiiigArl49d8NeLl1bw0t0jXMYeC6tZRiRe27b6dwa6ivEP2h/AOpTXUfjzwo0sOq2oH2kQHDuoHDjHUjpj0rDE1JU4c0Y3tuvI5sXUnSpucY81t15eR4R8QtB8QeANYvdBlaaOxuJAA/Oy4izw2fXB5q7Y2Vz4m1zSfAWiSs1jHL+8ZfuyP/HK3t6ema7iD4qQ+MPhvq/hjxXFAusfZSLS6deJWyOuejfz5qzo+kR/CD4WTeJpZ4LjxLq8aw2bIciBGGcj17Z/Cvm44elJ81OXubvul/L958qsHRlFVKUv3bu33SWvL82dZqFrDY301lbqFhgby0A7AV0/g/B05t2fvnFcJoTySaLZyTSNJK0QLsxySfWu88LMDo2zHO88/lX6DimnhoteR6GVtPEtrzNjcV+tRu+ATiq/nSJwwJHrQ0hPGQc15J9GSSzmRlA6jpVpfmi/efeqnH8rhiOPWp9+6XPagCwU+QYOBjmqzg7N24+9OlEuCy8j0qJMmIq3FADyI9oz949KZGdhYs2eOlJ5YZQd3zdhTPJdJN7tk+lACWxaOYzkk5PSrF5Ms+2kiVWBO05FSiFCm5uKAFUqFG2sDxpj7HCR/frfQRquDzWB4yKtYxFe0v8AQ10YT+NE48f/ALvMxdBsbfVNQ/s26UPBdI0UinuCP8cV4RdWdz4d1fVfAGuSslmZj5Tv0jcZ2yj2Pf14r1nxJNPb+G9TmtZXinS3JR1OCpBHIrI1/Ro/i78LbfxbbzwW/iLS4jDfmQ4WdVHU+nt+NcHEdP2laKj8SV/VdUfM+z9rT5YfGru3eOl0eafDjw/4g+IesWOiq0zWFs53Pzst4s8ke/HHrX1/Lr3hvwvLpXhn7VGt1NthtbSL5nI6bsdh3JrwS9+K0PhP4d6P4W8IxwnVfsai7ukXiJucgY6t79q7T9nfwBqFnNJ448VGWXV7xT5AnOXjQ9WOehPp6V5OXuFOfs6XvSduZ9Eux6GXqGHryoUfel9qXRJbI9sooor3T6IKKKKACiiigDxjW/8AkM3n/XY1Tq5rf/IZvP8Arsap19ND4UfFVPjfqFFFFUQbXg4gasc/88zXWSYbp1rkPCTY1ce6GuvQfPXi5h/F+R9LlP8AA+ZJCwhT5+c9qlVo5YmTaNpBBFR7cvUgRVbK8Z61wnpnnOpW7Wl9JCc/K3BPeq7dfY11XjHT9yi8iXkfK+B+VcqOm2vosPV9rTUj5DF0HQquPToJRRRWxzBV3Qf+Q3Zf9dhVKrug/wDIbsv+uwqZ/Cy6Xxx9UezUUUV8yfahRRRQAVFNPHFuDMu8IXC55IFS1418bdeuPDfxK8G6qpJtCzQTrnhw5K4P55rKtWVGHPLYwxFeNCHPLbT8XY8T1aLVNe8Va94oYNNb2mrHz0zyFG4KR9BWj8PNB8SeN9ZurTRENtpD3DzXl24I35J4J7n0Favi++svB3jbW/D3he1XWbjVJPMCyrujjkk5wB/FgEjtiva/gt4ZHhPQFsb++SfWLhRLcRK4IhHZFHYDOK8PDYfnrcvNqm+a3ftf8z5/DYRTrKHNqm3Jrv0V/TdE3gC40nwroh8NzWq6a9gpyCc+d/t57k11Wi6zY6tam4tZDhThlcYZfqKbrGh6bq0kUl5DuaM8EHGR6H1FUDoljZ6u95aqYSyhWReFGe4969urONGne2x9PCKSUVsbyzRMPlkU/Q1X1ewtdW0q6028USW9zE0Ug9mGDVOxVFV1bOAedx71Yxb+iVxf2iusTRJxd0z4s+KXw213wHrUu61kuNKZz9mvEXK7T/C3oR0rjY49x3IxyOmAeK/QOWK0miaGWOOSNhhlYZBrDvfD3g+xtJJZ9I0uCEnLs0QANeRi6EcVNcmjI4qU+IVSnUtGcE05JfFtv5r9TxH9n34tz6fexeF/E10XsnG22uZW5gb+6x/u17n/AMJposhu45N2yMHbkZ84e1fLvxw0vw/H4quL/wAMtEkeA09rGeYwej47A9a9e/Z38SaZ4u0CLRdXt4ZNU0gDy2Ycyxdm9+2a68rxk4VHhKz95bf1+R89l2IqYWs8DiHd/Zfdf1/kcb8QfBHiDR9NuPEnhzTAmkXcjS3Wn5L7EPQ7f7vWuH02bWrvRlvNCuLi2g0myY3LF+CRk4x3r7E8S29hd6LcWOoz/Z7e5Xyi+7aQT0wexr5Z8TS6l4Fm1Dwfr9pFNZXrlodUhTEkkbcEk/xcY44rTG0vYT9opNJ/g+npcnMMJTp1OaTtCSt5RfT0Te/Q9d+GOmWvin4eaVrF3ctBfTptkY8qzg9h+VX9Q8F6pb5aDZcIP7p+Y/hXD3lxb6T42+HvgTQLlprKyC3UsgP+t3nvj0xX0ICK9zBZjW5eVu7jZP1sdGHwdCvBxa96Nk2u9lc8UubW6tX8ueGSJvRhipLfUryAYSZseh6V7HcW8FxGY54kkU9mGa57U/Bul3WWtw1s/bbyv5V6kcdTmrVImc8srUnzUZfochaa6vAnQ5/vL3/CtS2uYLgHypVY9x3FZ+q+D9Us8vCguYx3Tr+VYBE0D4IZGU9/WqeEo1VemxRzDE0Hy1o3OykLbcZ4qs37oFutYlrq08eFkPmL79fzrXs7y3uF+U/Mf4TXBVwtSlutD08PjqNfROz7Dluo2HIwaYJ9zHPAqZoYfvMMGo51RsbeMVznYG4N0pD905pvyoM0zczHggCgCtIzK5+U1KiALu6GpnHA45qKT7tAFS8Ug/LRbR7kIPFTEbsUjLz1xQBUlXaSCOM1HNL8nlirE25mA9KikhLYwRQBl3S/NVKVDG42k81p3SHzNvpVBt0rgAY2t+dAFRgxl2nk0rZAKt+FSPJ5dy0jKdp4pl9JHsB3DmgDNuCEf5TRTJyjN3NFACxj8KckaM3zUyQEqAvWnH90m5jQBZb5V+XijTi4nLNye1UhdrJ0U8Vbs5JMjaO/WgDSWORtztxUCqzS7RzUtxeSYUKu7HWktbhY23snNAGnChjhWM8nvUkThX6VQtZpZZXct8oHSpLW6aSVlYAAd6ANaK4UL71KjKfm3A1RtIhc5O4lQe1XEWGI7QuRQB5F+2WcfCuJcf8ALwtO/ZHuILX4Wz3VzIsUER3O7HAAFQftiyB/hfGiq2ftC185aX4616fwdB4H0QSQpcOokZeCx/wr5zifKZ5tg/q0Xa7Tb7JbnVhKyoz5j0H9oL4sah411ZvC3hZpfsEbFXaPrJjrVj9i22tV8eavE8KTSQwAh3GSpzziu++EfwlsPB/gS+1rWmtp9XntyyBjkx8Vw/7GZVfiP4jZmRBhupx/Ga5uF8VgLVMFgI+5Ssub+ZvdlYqNTSpUerPrxDzTyaiSeA/8t4v++qWea3EQzcRf99V9YcZICD3rwv8AbRP/ABbaEf7Rr26Ga32hvtEX/fVeI/tnNHJ8N4PLkRzuPCmgDR/YyOPhNHz/AMt2/pXuCS/vDzxXhn7G20fCdFLgP5zfLnkdK9sj7cUAaK8inFgFJzVdXO3GKl4a3GfWgAMvTFSA55qsCFPyip4iT1oAhvsG1lUd1Nee16RMilGHqp/lXm5GCR6GvVy16SR4WcrWD9Qooor0zxDsvhrqnk3D6bK3yv8ANHn19K9BrxC1nktbmO4jJDxsGGK9j0W+j1DTYbqMg7l59jXj4+jyy511PocqxHNB03uvyLlFFFeeeuFFFFABRRRQBn6/rOnaDpzahqlwLe1QgNIw4X3NeLeP/BVtq3iK0+IXgeeC+QyhryOBhjaVwXH4cmvcNTsbXUtPnsL2FZredDHIjDggjBr5O8a6B4r+D/ij7ZoV1cLpcrl4mUkxkE/cYfSvPx9X2SjOUbxTTut011PHziSjTXtIXh1a3Xmej553L9RXdadcGewhkzzsAP1rzTw3rC6/o0OrBQjT5LqOgYHB/XNdx4Nm82J7Vj9w5X6HrX02Lca9CNWG2/yZx5RWSq8t9JI3o2LcU8AE4NElq+75WwPWodskb8nNeSfSFiRePlNQ+VN1xz61MSNnvThIRGAaAKxgkJDSv0qZ2/dh8cDirBi8xBjGKZJhIyr4xQBnyP5pwtRrGd+1uKli8sXQx92rDRI53g0ANC+UgwcimtJnrUxyVUbcqOpqFYC0jLnnqKAJFUbBuFLKqrB5spyOyimSRtFHhmyx4pSFms9qncynkUAOtnjZiPJAU1LKEt1Kt9x+APSqtvIclNhBJ/Kp78o6xw7gSOSfSgBit5A55RulDPHkZU5qs6rGwVnLAdKmhzI3tQAajBHdabNASBlflz6152RgkHqDXol1GDKBzgCuK1+3+z6nIoHyt8w/GvTy6pq4Hi5xSuo1F6Hp3hG+/tDQbeYnLqNj/UVrVwvwtvObqxY4HEij1Pf+ld1XHiafJVaPQwdX2tGMgooorA6gooooAKKKKAEZQylWAIIwQa8l8X6Y2l6zIgB8qT50PtXrdc7480v+0NIaWNczQfMOOo7114Ot7OprszgzHD+2pXW6PLqKKK90+WCui8HTBVuY2PBIIrna1/Cw3XcieqZrmxivRkduXStiYm+ZcyHd09apM8j3wWMgqAK0PIDIwPpxVOwsZI52kkOBnA+leAfVmH4iOdTb6Cs6tHxGANUcD0rOr6LD/wAKPofH4v8Ajz9QooorY5y94e/5Dtl/11Fey1434e/5D1l/11FeyV5GZfHE+gyf+HL1CiiivOPYCiiigArzn4x+Mte8CS6frUGnx6joLt5N7EOJI2PRwfTAxivRqo6/pVlrmj3Wk6hCsttcxlHUjP4/geazqxlKDUXZmVaM5Qag7Pozx6Lwd8KfizazaxpKyW166lpoYJBE4fHVlHfPevGvir4gnvoNF8N3DMJPD0Rspwe7jAJP/fNSeM/DPif4TeMludPuJ4og5a0u0yFlT+6ff1Fc94v1NPGXiS51VY47Ge4thNeDopkT7xX3bPT2r5bE1nUjKk48s+vn5nyOKxHtqFShKChVur/3lfdfn6HuWhyxz6NZzQjEbwqVHtXc+FSP7LHrvNef+FOPDGmgdPs613fhc4sBj+8a/Qa7vhIPyX5HblEuatfyNqbHlkY61n3EEjSjy2wtXJNzEmiOITyHc+Ao5FeWfTEiqEtgG5IFNUjjFOdokTAye3NRFVx8oPPFAFyCVQC3X6VRnm/fkJk57VFbllleMkjFTxLGHY/xUAPhTYdxOW7U6R+cseaazYqJxuFAFiGRd45GKmn2kkA8VQhKq2GFX4o0fDZoAAqqmTXN+K2VrBNv/Pb+hrort0jidd3zY4rmfE+P7Ph93z+ldGE/jROTH/7vM4rxZdRWfhy+uLhd0KxHePUV5n8KdeuLWw1nwpbsxl8QxraQhT0fkZH513vxKbb4Mv1PR0215J4O1UeC/EcOqeVHe3Vva+ZZ91WR/usfdcdPevH4kqcuNpu9klr6O58hSqKGKhKTtGN2/Rp/5fifQdx4T+FHwjgj1fUlkub1But4Z3Erlh3VT05711Xwc8YeIPHIv9curCLTtEDiGxh6yOR1ct6YI4r508DeFPEvxX8YNdajcXEkO8NeXj5IjXP3V9/QV9h6Hplno2k22l6fCsNtbRiONFGAAKxy+cqzc4R5afRd/M9/K6s8RJ1IQ5KfRd33Zcooor1j2wooooAKKKKAPGNb/wCQzef9djVOret/8hm8/wCuxqpX00PhR8VU+N+oUUUVRBseEF3awPZDXZEYNch4L/5C5/65muukbYueteLmH8X5H0uU/wAD5j92KUScjIql5jO2R0q1F8wwe1cJ6YTbZY3jdcqwIIrg9ZsXsbpkIOw8qfUV3UnyuFHc1Dqmmpf2hjkOGH3W9DXVhcR7GWuzOHHYT6xDT4lseffeHvSVPe20tpcNFKuGBqHrXuppq6PlmnF2YlXdB/5Ddl/12FUqu6D/AMhuy/67ClP4WVS+OPqj2aiiivmT7UKKKKAK2q27XemXVqrFWmheMEHkEqRXzHDcXPjrwpqvgnWb4Q694blluNPupzzLHGSCrH1A6fQV9Ma7qMekaPdanNG7xW0ZlkCDJ2jk4/CvnX4x+D5794fib4Hvbf7FfJG1xubaE3YUk47c/MPrXm5jGTScde68v+AeVmcJS5eVXX2l3i+vyPK/Bq6xeagJrDUUsZZF/wBI1O4fYIgep3df8a+sPg34T8P+H/Dy3mkXf9qXF4N1xqLZLTn2z/D6V5N8CvhzpXiS/vtc8RSR6hDY3Iht4o+LeRh1IHdQRgCvpKKOOGJYokVI0AVVUYAA7CscrwrgvaSW+39dPxObJsG4J1ZLfb+tl+L8x1VbhcXGSMh1x+VWqjuI/MjKjhhyp969KvT9pTcT307MqNHBEhdlRVAyTjpVWbUtKgl8qW7t0k4+Utzz0q26Jc27xSrlHUo6n0PUVzGs+FtDhj/tK5gurmSDpiTnHT9K+ftrZnbh4Upu1Rv5GxDrGiTPsivrdzkg4PcVi+LLePxP4bvLfw7e239owMDC55VHB/iHpjNY73ui6dcQRw+H7p0vf3m7JIz9wluPSu10bStN08PNp9skXnAFiO4xxVJuD5kdGIw1OlG9nrte3zOH074W6Xa+DNYF3a2kusatAGvJ4kwDIBzt9BmvnDwJrFz4F+I1rdMzAW1ybe4A43pnBH6V9rQnaJYT0Kkr/Wvi34zWq2nxA1FIxjlZOPU5rgzmpyYijWp6XT+9Nf5s+J4lpuNKGKXxQkl9/wDwx9maxpul+ItDlsdQgju7G5j+ZTyCCOor5I+JGhy6M0+n6P4gTXtCikOIGkLS2behB6fUV9L/AAX1RtW+Gei3LtukW3WNz6so5rnvjf8ADfRPEWjX2u28Jttctbd5Ulg4aXaM7WHf617+Mo/WqCnBa2/r+mb4/D/XcMqlNa2v8u3/AAGeK/Ch4PDeg6j8TNSvVupbFmsNLtXOXMpUcsPQbhXvfwBOq3XgGPWNauJZ7zU5nuXaQ5IBOAB6DAr578C+Bde8dazaad/aVnJosSLcXEkTYK5Yqdw/56fLj8q+ofBGtaLfx3ekaFl7bR3WzaQD5C4UEgevXn3rHLYyTu9I20831ZjlUJKSduWNtPNvVv8ARHSUUUV7R74VQ1TR9P1JSLq3Ut2ccMPxq/RTjJxd0yZQjNWkro8n8XaPHo2oLDHKzpIu5cjke1YwLIcqfyrrPij/AMhW2/65muRBxX0OHk50k5HyWLhGnXlGOyNG21KThZmLL6961YXSRA6MGFc116dfSpbe4kgbKk/SubEYKM9YaM68Jmc6fu1NV+JvzIW+aoSr5yDSWl0s47A9xVgjuOleRODg+WSPoadSNSKlF3Q0MSo3U1+lDUx3BGA3IqSxhfFMZtxHOKSZWZDtPNUxHMD82cUATyMN1QzyEIdpGaX7o5phaN/lyCaAKUshAdmOTjis9JSmWHUnpUt2jNMRnAoihwhLdaAIroebDl+KypYctxJkelaUrEgq3Ss26ysg20AR+Wi/eeio5FdmooAfMSDuBqUxJcW4DtgjrUagMQTyPSpoFALgdCKAIUjQSBV6CrDuLcYx1qKSMK2VamKjzN8x4BxQBct7oFflWpbk7lBCn8KiiijQc1pWZUryR9KAKcEkiKV6Zp8SlpNpbbnvVx1iCksBioVtWkcMv3aANzQovJtXUEEHvRIp3HjvT7FBHaY3fMaAp/vUAePfteSOnwxSTaDi5XrXzn4E8B+Otes11jw7aoEQjEgYgj9K+iP2v43HwwV2Y4NwvFaf7HrH/hWzAH+IV85xTnFTKcA8RTim7pWfmdWDoKtU5Wzxa/8ACfxxFlLJdXc5hVfnzO3T8q4vwFofjzUtXu4fCtx5V4mfPMUpUnnvgetfefix2/4RTUuR/qW/lXy5+xixHxI8Rf7rf+hmvH4Jz+ebxquVOMOW3w+Zvj8MqDWtzI/4Qn4+L/zErv8A8CW/wo/4Qn4+NwdSu/8AwJb/AAr7UjkyeamkmiWMu2FCjJJ6Yr7s84+JH8FfHmJGaTVbqNFBJJumAA/KvLvEniPxZLcPpWsaxPfCFsFGlLqDX0P+0v8AGya4uH8GeD3Z53PlzzR9c+gxXm3iv4WSeEvhPF4k1hm/tW+yTGedo7HNAHuf7HPh9rbwc+tPqU0vmuVEGfkWvoWzZdoVk/GvDv2MQT8JlJ7ztn9K9ziYKvYUAOlKAjb3qTKqoXqD2qhLPGZMFue1PRvmU7sjNAF3yyT6VJwi+pqnNclDj1prTYXcWoAuHp83SvP9SUJqFwo6CQ4rsra5aSRgx47Vy/iSHydVfHRlDV6GXStNo8nN4XpKXZmbRRRXsHzoV2Pw21Xybp9Nlb5H+aPJ6GuOqS2mktriO4iOHjYMKyrU1Ug4s2w9Z0aimj2+iqWh3yajpkN0h+8o3D0NXa+dknF2Z9hGSklJBRRRSKCiiigArB8bT+Gl0oWfilrYWV03ljzx8pbtz2rerJ8X+H9O8UeHrrRdUhElvcLg5HQ9QR+NTNNxdiZpuLsjzK78Dab4TsTcaFdPPptzLuVGbcIs84B9KboN0bTU45N2FY7W+leXav8A8Jn8Kdd/sW9uJ7vw9JIFj3kmMoTxg/wkf0r0GGRJokmibcjgMjDuD0Nd2T4mGIoSocvK46NevbyPkJVowr+5Hlcenb08j0ySVl+UmmBsms3Q7oXmnxsT86Da34d60Qtcs4uEnFn11OaqQUl1FlwBxTnKtFuoWMSjGSGqK4STscCpLHwTyEYTn2prJMzHzuAalsBG2AOHHWrF3ggYI4PNAFAQRg8ZqdECjim859vWmszBCfegBLiZ4k2q4CntSxxywlJS28N1PoKS58tEVWjLuw606xkMY+zXGQD0JoAfNG11bPt+WYZ2+9ZVgJ7eRmZTkferWf8AdS7TIAf4Wqs0kjFkG0ZPLUALNIz2/nQjA/iFVoxjnJJPU1eiJ8v5cYPDCnGGNI9uB65oApKu4gAZzVi2EkTkOvHapLfy48nIJ7U2SbLjcaAHOzNzXNeM4OILjvyp/pXRSsDgI1YfibdJYOp52MDXRhZctWLOTHQ58PJFDwPc/ZvEtsc4EmYz754r1ivDopp4JUntiBPGQ0eem4dM17bbM7W0TSY3lAWx64rpzGPvqRxZPO9OUezJKKKK849gKKKKACiiigApGUMpVhkEYIpaKAPJfGGlnTNZkVR+6k+dDWNXqXjvSv7R0hpI1zNB8y+pHcV5b/Ovfwlb2tNd0fKY/D+xqu2z2Ctfwm23U2/65n+lZFa3hX/kIsc4/dkfyqsV/BkRgf8AeIep1W4AZ7VJGPMHUVTnmjUCNjSC4242HjFfPH1xzXiQY1aQe1ZtaGvtu1J2PpWfX0WH/hR9D4/F/wAefqFFFFbHOX/D3/Iesv8ArqK9krxrw9/yHbL/AK6ivZa8jMvjifQZP/Dl6hRRRXnHsBRRRQAVU1m0mvtLuLS3vJbOWRMJPEfmjPYirdFAHzR8QvEHxK8JiTSPGWm6f4n0SRsRzyW3yyDsSedrY/KvPrpfhjrmhXzQQahoetqm+1WS4MluXH8JPXn6V9p3dtb3du9vdQxzwuMPHIoZWHuDXyp8dvANv4F8bQeKNL0mGfQ7twZLMj9ykndSOgB7fSvCx+GnTXtL80fNXa9HufOZhhalD9/fngukldpeT3Op8Itu8LaY3rbLXdeGWb7Giqv8ZzXIaVc295pltd2dolnbyxh44E+7Gv8AdFdj4Wyth5nQBjX2NdJYSCXZfkTlKSr2jtY3JYmf7p2nvVSM4uGUHH9asNMXQsvAqnHEWk3BiCD1ryz6UmkGP4c0+2+Z85wBUEisrYMhqWNBxtfnFAEeC11IR61LFnLGmx7YZDuYEGlu90MDOvJIoAdISSAq004U/PlaWwdpAr5ye4pdTjmlXav5igCuxO8fX9KvQZfBXgVj2nmQ3Xkz9SOM+lbCzrFFjHI6UAR38AyGaTmue8UoY7e3UtkEkitu4kWU7m5rnfE0jNJAhOQqn+ddWCV6yOHMnbDS/rqcB8Uo5n8E30kK7hEoeTnGF6E/qK4G3Hwx0PRLBpLfUNd1oxh7sJcGO38w9VB68fSvR/G+p6RpOlxXWtWjX1uswItP4bhsHCP/ALP59BWF8A/h/b+NvGNx4q1bSoYtEtXPk2YX9y0nYBehC9/rXjZ9H2uPVOFnJpbq9lvfsfM06aqSVOnZzl3V7Jdexs/D3XviZ4vEeleELCw8L6FE2HmitvljHfB43NX0XpNrJZabb2s11LdyRoFeaU5Zz6mprW3gtbdLe2hSGFBhERcKo9hUlb4eg6UbSk5P+tl0PqsJhpUI2lNyf9bLoFFFFdB1BRRRQAUUUUAeL63/AMhm8/67GqlXNb/5DN5/12NU6+mh8KPiqnxv1CiiiqINvwYCdTkPpFn9RXVzqxjyPyrmvA6/6XO/T5MfrXTPKC+ztXh45/vmfUZWrYdfMgtW+bbtzVx3SJNwA3elQSbYjlepp4jEsZYHJrjPQE8uaUrJwBmpZyykKQelV0kkhJDMfYUT3bEZK5NAFLVLGG9hIfAkH3Wrj721mtJjHIpHofWuyRzI+PWpryxguoBHMufQ9xXZhsW6XuvY87G4CNf3o6SOB6+xq5oP/Icsv+uwqbVdIntGLqC8WeGHb61Rgmkt50lTh42yp9DXsKcasPdZ886cqNRKatY9uorkNB8aW9wFh1JfJk6eYPun6+ldZDLHNGJInV1PQg5r5+pRnTdpI+so4inWV4MfRRRWZsUtUNlcQyaXczRq13E0ewnBZSCDj1r5E8TX2v8Ag6z1z4W3ULGyvbsNbM/SNCwYFfbHJr6X+LHg9vFvh4LZXDWer2bedp9yjbWjkHbPoRx+NeA+J/FV1rvhy68F+PtNitvFEEkcNhqcsWDkyKCC3XoTyOtePmWrSem9n0d915eR4eaLmnGN+V62fR33i+zfQ6D4Fm/17xHY6HYs8Hhzw4Glm2cC6uTwd3qMliB6V9H14T4Lkt/BHjzRPh3pN0hWOI3esXPTzpWHyjP90bv5V7sCCARyDXVl65aXK3qt/LyXpsdWVx5aPK3qnZ9l5L02IrqdLeB5pAxVRk7Rk4qOxvrO+j8y1uElX2PP5VZrB8Q6RZNm9hkNleE4WWI7Sx9D612tpK7PSNS4HlzBgQA/qe9cs2qeJpp5LdNJWLEiqHblSpbBP4Dmo5lu5tWgkmuZ54IOUYnAD+475rrVOVB9RXg4icJz5o9TroVFTvzRT9TlTJ4wW5SNY4PK+bLCMDGM4/Piqbx/EJpjtuNPVc7sH+VaGm+H9Xt9SnuJ9cmnhfeqRMSdgbOCPcZpNN8L3dpcrM2t3E21twDLk/TOaxuj0/bUo3s4/wDgLNXTGvodMWTVGT7RFkuyngivlLxQY9f+MF4ow8O8pnsQoNfVPjO6az8LajcIu51hIUe54H86+WdFt103UfEGq3LBm0yyMTt/euG6/wAjXz+dzlNRpx3tJr52Pj86mqkqcJLRyTfayu/yue6fsuyNJ8KLfd/DdSqPoMVJ8fP7a0fS7LxjoMj+fpchF1B1SeBsbg47gYP51L+zXata/Ciw3DHmyPKPocVF8c/FX/CONobSsk2mXNy1tqlueQ0L7Qcj88V9lTtHAx5nbRa9jGlaOWx5nb3Vr28z550rxddeFL7Vz4bhO3xFbBYdvLwZJyB75Jx+FfSfwT0FPBvgKwstSmSLUL1jPMrN8zSN29zjFeMPB4e+EfjXVZngg126ntYrjQ4Wj3NDuZuT6Ee3pXo/wa8OeJNZ1g+PvHU0j3rqRp1o/C26HqwXtkEiuTARcKvK9Zdukddfv6I5MuhKlWUZaytt0im9dfPoux7DRRRXvH0YUUUUAedfFH/kK23/AFzNcjXXfFH/AJCtt/1zNcjX0GE/gxPksf8A7xMKXOev50lFdByD43aNsqSK1oLzzYgM4YVjjpiljZkbIOK5sRh1Wj5nZg8XLDy8upsmYopbqfSs+SSQSGQ/LnoKtRHzYt6846iiWMSJ83BrwZRcXZn1UJqcVKOzHJJiIHFRTyDbkGpdn7sLUP7sZUnmkUU5J1ZgBSyxYTzVOMUpgXec8DPFSMVERSgDMlG5txNDsDH1pL5RGhKv1rNedkj9aAJrr5YietZ8mJFznmp2kaSICqzfKeaAEUjv1oprup6daKAKyo24HdVqNXUkk9aqCVgAanNwcCgB/mhj5ajBq7BAqqNzAnrWYCDJk8VYSRdwKsdwoAszOnKbcHtVrTEEsDEnDDtWfdTqxB7ir+gyIm+Sbr2FAFnyn3Zkzn0qzatuG3GKc91AceppRtVwF780ATL8rjaTVsH5we1UQSre9PDyM+KAPJf2xJGk+GiHoPPXitD9j7/kmzf7wrM/a+/5Jiv/AF8LWn+x9/yTZ/8AeFfC+If/ACJpeqPRyz+Oj1bxZ/yKmpf9cW/lXy3+xs234j+Ic/3W/wDQzX1J4s/5FTUv+uLfyr5Y/Y7P/Fx/EI9Vb/0M18/4W/BiPWP6nTm+8T6+hGRuBAHqa+dP2mvjM2nh/CHhWbzL6X5J5Yzkr221Z/aL+NEfh+xk8L+G5RNqk2VkkTnYDxj61hfs2/Bua5uE8beMY2llkPmQQy8ls87jX60eKXf2afgy1l5fjDxXCZLuQ74IpByPc10H7ZW3/hW8AVQPmOB6V7rHHlAqgBQOAO1eGftnLt+HEH+8aANb9jM4+EaZ6ee39K9nlHmr8hIFeJ/sb7f+FRpk8+e39K9pWRlTGOKAEW0Rgdzc1NDH5Yxuz6UyKTjPrUgbmgBkwMnfkVBJG/rUlzIyH60wPlN1AEQkKPtxzWd4kG8QzDqMhquHdJJkfjVXVo827DOSOa3w0+SrFnLjaftKEomJRRRX0J8iFFFFAHX/AA21XyLt9Nlb5JOUz2NeiV4fbzPb3EdxGcPGwYGvYtCv01LTIbpDyyjcPQ15GPo8suddT6HKcRzQdN7r8i9RRRXnHrhRRRQAUydzHC8gjaQqpO1erewp9FAHkfiH4sfDjUnufD/iizuodjlJIb21GAfUcn86xluPCkqxp4S1KO7sgvEYYlov9nntXpnjrwH4Z8Y2pj1mwQyjlbhPlkX/AIF1xXl+lfBJ/D+vnUtA8RQzwYKvbygAleuMjPpWOGrYmhilKycXo3s0v+AeDmFDFzekVJd9mjc8MXn2W/EbnEcvB+vY12XpXnLK0chVgVdTyD2NdvoN8LzT1kY5kT5X+vrXs5hR2qI0ynEaOjL5G18oQMAA1QT4z1/Coy7U07twzXmHtD4+CWA2nvSPwQrZOeakBAjyzLj9ajnXfny1b7vWgCMNIzkY2xD+KmSKsnCTA0+5JW0QgHav3qbKsMkaNFhW74oAIriaP91IgZv4SanYvJat5wCv2NQ3fLxjowHBpV3Mw85s+1AFS6WaR40LfKOSaRoWXGx+vvVp4S7FkbA6VCkTmTae1ADo45EjAySe5pZLg7grLx2NTlSqAFqhKqxIY5z0oADjGaiu8+Xle1DK9u2RytSIVkUntQBUtfMZg2eKZrMStp9w27kITVyNQoOOlVNY/wCQXcN/sEVdL416mVf+HL0ZxmSBkdRXt9kd1nA3rGv8q8QPSvbrEYsoAevlr/KvSzLaPzPHybefyJqKKK8o90KKKKACiiigAooooARgGUqwyCMEV5P4y0s6ZrMgUfupTuQ16zXP+OdL/tHSGeNczQ/MvqR3FdeDrezqa7M4Mxw/tqTtujyytHQ0YySuuflFZ3161veF9qxTM3RiAK9PGO1FniZdG+JiSiQlxu5q2XUR/L6VFNAp5WnWJWOdVkGQ3FeCfVHP6ud18x9qqVoeIV26rIAMDtWfX0WH/hR9D4/F/wAefqFFFFbHOX/Dv/Iesv8ArqK9krxrw9/yHbL/AK6ivZa8jMvjifQZP/Dl6hRRRXnHsBRRRQAUUUUAFcd8R9Y8DfY38N+MNRtYFvE4jmBBPupxgGuxrzf9oTUfA+m+BZ7jxnaw3S4ItYRgTNJ22HqPrWdZtQdrfPYipCc4uMEm332OOsrW2sbSKzsrkXVtCuyKYf8ALRR0NdZ4YRnsh/dDGuB8ESrP4P0mZBhXtVZR7V3vh52XTBg4+c17OJ/3WOnb8j5/K48uJcbbXNaZgDtXgd6hV1jJw1JuRgQz8mkW2RweeT3ryj6MWWRXxg5NCyeWcnkVIYVt4/3fzetQHHOaAIp5VkkBXI9vU1dUhoSsrjLDB56VnzKGZdvrU0tqG+9IQMUAWYFNu5YH9161JeXhWMeSc+pqGMqsHlscp61BsaQYj5WgCSHy5pllkYvKBgewq1OodeuKZawrEAT1NF2TnC96AGNHxxXNeIT/AKd5fdVH6100ecDNchqkvnahM/8AtY/Ku/L43qN9keVm87UVHuzlfFmhWPiG90+y1TWrTSbCNjNPLM3zFR2QdzzXsvw61nwO9knh7wfqFrPHZRgGOEE4HqTjBJr4q/aR17yviPY2e4sllbqzAdt+D/SvrT9m/XfBOteA4W8I2kFjIigXtuMGQSY6serDrg15uJT+vTlZa9ersGW4OVOKrRStJavr5L0PUKKKKs9UKKKKACiiigAooooA8X1v/kM3n/XY1Uq3rX/IZvP+uxqpX00PhR8VU+N+oUUUVRBv+FfMWGd0H8QH6VsozrMN/eqPhP5dPb5fvNmtExl5gPSvn8W71pH1mAjy4eJZuFLJle1RWjPv4birCnA8tqSOJIySp+tc52Ecx/eHNMY5XpU8pUYJqDuT2oAigULLmrLyDPJqt5kasWNSja8eV70AS5VkPcelZOp6DDcKZYAIn9Ox/wAK1Lf5QQ1Sc/hWlOrKm7xZlVowrLlmrnB3ljc2rYkjIHYjoam0rWdQ0xwbW4ZV7oeVP4V2kiIylWUMp7EVjahodtLl4T5J9O3/ANavRp46E1y1UeNVyupTfNRl/mbGj+OLWYCPUIzC399eV/H0rqbS7truMSW06SqehU15DdaXdQAt5ZZB/EvIqC2urqzl3wTSQv6qcGnLBUqi5qbFDMq9F8taP6M9T8a6Tda14au7Gwvp7G8Zd1vPC5VlkXleR2JGD7V4To3xAtNUup/B/wAUNJtE1m3zDb6jJCOJB9wnjK8gYIr0fTPG2owAJdIlyPU/Ka89+KlvpXjH/StU0G5sdRThL+wxKrKOgkBKn8ecV4eZYHE01z09bdN01+nqGKxqmlUoytJdHs/66M8Y1TWNX/4S67a4mY3bzC2nlU/eVJAOD77RX3Fol3BcWcUKSq00UMZlQHlNy5Ga+Mp/CV5Z6rpFtZ6la6rBeT7h5KsHjZOdr7gD0B9a9X+BnjuH/hOtatLxmlm1rUFS2OeERA2B9MV4mW1HQquFT7T/AM3/AJHNldZ0K8oz2m9L/N/PdI961fULXS9Plvrx9kMQycDJPsK+c/ip8brXSfFdhDGgvXhuFaeJDlbePPIHrIf04r1/xjr2l6lpaR2F0J3iucvtBwuz72fzrxXxJ8LdO8Y+JNHvtLgWyvmul/tFVXarxg/M4A7gfnXs4lVJU2qe59dh3T5/3mx7tp6vfxWtxHbukEiCTe4w2CM4x61s3V9a2cQe4k8pOm5gcVoQRiGCOJeQihR+ArnPG2rxQ2r6bGqySyr+8yMhF/xrn/s6HdmbnYtR69pEjbY76Nju2gAHrWgJM9Ec/hXndpb32h3tpfy24EW3MSEcEd8+hr0fTr2C/tEubdsow59Qe4NH9m0+7FGo2eXfE/4gWenzX2ktaXKCxtzcXEsiYVs4CqvqfmB/Cvn7UZrufwiYFU+bd3P2u+k9Sx/dr9SCfyr1n9oVpfEnibSfDtjLGu+UvNx0VeMsfSsKXTNMXxX4c8KxuDbeeLzUZsdQv3SfQcnFfDYmjUrYr2lP4ZyUF6L9N380eRnCeIvCOigresp20+61/K5754ItIfDfgDTLW6dYI7SzQSs3AGByTXzL+0xqFyPiVf2YkZrWWGElc5AILEEfnXs/xs8b6PH8PZLS1mFwmt2s0dtKh4BUD/Gvn3W4tS8SXfh2+e5ggN9Zizlu7k/u1Med7N9Awr6zM5p01h4eX3bHDm0lKnHCUvLbtt+qO68P+OtC8M+CbXXNc0+01jxXdjNpG6BmghHC7mPK8g8CvVvglH4r1Oyn8W+LbyU3GojFrZjKxwQjp8vQE88+lfPvhC28GaFr8TXRvPGOoo4EFrYx5gZ88ZZsEjPbGK+t/C9xqV1otvcarp8enXLrk2yPu8sdgTjritcuc6jvJ7dF+bfc6MsnOvNylLSOiS/NtaNmnRRRXsHuBRRRQB518Uf+Qrbf9czXI113xR/5Ctt/1zNcjX0GE/gxPksf/vEwoooroOQKXqPcUlFAFiznaJsZ4PWr27cOKyj1DCtGxcOuD2rzMwo6e0R7eU4nV0ZfISWZl4WqiI8jFl5OeauThc0yE7EbjrXlHukV64jhVn4x3FU5rkeUJEYMB2qe9YtE2/pWLtJY7VPtQAT3AmfDDFVrpVaPavJqR4W3Zbiq8nD/ACnNAEcfykKTg0y5Vgd2eKRmO/LVINrdTQBk3ssscnyHg0UahGTNx0ooAmhQvzT9pU0+3ZVGKkCq8nXigCqzgShegqVAd27PSm6gsezEYJf1FMtyeB0PegC4kJZt5q7APLHHNVYm+YDdUyybTQBYLZIYGrhdmAI7Clijh2A8dKFZWlKrjGO1AD4GkklB7YrUt0LEYxmqNuNpyOlW7OXyp8npQB5F+2Cu34XoP+nha0P2Pv8Akmz/AO8Koftivu+GiDt9oWr/AOx7/wAk3b13CvhfEP8A5E0vVHo5Z/HR6t4s/wCRV1L/AK4t/Kvg7wh4w1HwHd67c2a4ub9nhj4yV+Y819S/tFfFjT/BeiS6PZMlxq1ypXYMER/Wvn79nHwjZ+OfHtzPrjbxaHz/ACuzEn0rzfDXL6+HwtSvUjaM2reduprmtWMpqK6HZfs6fCW617VP+E28ZRyOjP5kUcnVmznP0r6ugWCJQqhY4UGFVRgAVXsoobazW1t41jhjUKigYAFV5TJtZeNtfph5Jt2bx5+R8g14d+2pj/hW0P8AvmvW9PWVWEqMMdCK8f8A2z23fDiDH948UAaH7Gw/4tImf+e7f0r2kJkV4v8AsaH/AItKg7+e39K9qTPegBuzHeng4HUU2UNxikK7Ryc0AMn2sKiVsfLtJFTLtZsAcDrViOSH7u3GKAIYBGuTjrUbW8bOzEZB7VZBibcOlQy7lBxQByd3CYLmSI/wtioq0tdjbzlmPUjBrNr6OhU9pTUj47FUvY1ZQCiiitTAK674b6r9nvH06Vvkl5TPY1yNPt5nt5454zh0YMKzrU1Ug4s2w9Z0aimj3CiqGg6gmpaZDdIcll+b2NX6+cknF2Z9hGSklJBRRRSKCiiigBHVXQqwBUjBB714X8Sfg7rgu5tY8D+INQt5HZpJLN7pwCxOfkOePpXutFY1qEK0eWRhiMPDEQ5ZnzN4Fu9cWCXSvE1vdQanAxJM68yL9ehx9a7bQb82N6Cx/dScOP61p/GDxTqWls1nD4HvdViK4W8UKQh9sHIrlrK4W6tIrhY5IxIobZIpVl9iDXrZbUjUpPDSldxXXt0PmqtJ4KqlCTdu/wDWp6bEw4bqDT2kRiWGMVzfhvUmlhFlJzKv3D6ituGBS2HclwCSAa46tN05OLPpqFaNaCnEmRVZTO33R0FSfaJlXcQNuP0ptpteH7OThm6Uxkm3GFgAMYzWZsWJpf3CttBRu1UWkRH/AHcJDGnSuPNWJGJCDn0pEkO4uRmgBArFy79TViNN6c1As6uMY5qzbvtU7loAryM8RwOlOeaPycfx1X1BiWJHAqvFhjk5oAtxyEr83WljwWqDd8xp6MKAJriTPy1Btx80Rwe9LOyqp3tVaOQN0PAoAsJNuJ7Vm+JrhV04xj7zsPyq25EnT5TXN67cGa78sHKxcfj3rqwdPnqryOHMaqp0H3ehDpEJuNVtYAM75VB+ma9oRdqKvoMV5t8NrE3GstdsuY7de/qelelVtmE7zUexz5RT5aTn3CiiivPPWCiiigAooooAKKKKACo7lgttKzdAhJ/KpKxPG179i8PXDK2JJAET6n/62aunFykoozqzUIOT6Hldy6yXMsijCs5YD2zXV+HbJRpUbMPmclvw7VyKLuZVHOTiu3064WO3SFuAihR+FepmErQUTw8ohzVJT/rUjnhEUnlk5JqOW3dMMeRVkIZN0rckdKiF0i/LLzXkH0BzOtnOoN9Ko1e10q2pOV6YqjX0WH/hR9D4/F/x5+oUUUVsc5f8Pf8AIesv+uor2SvGvD3/ACHbL/rqK9lryMy+OJ9Bk/8ADl6hRRRXnHsBRRRQAUUUUAFeQ/tGfCL/AIWNp0N9p9z5Wr2SMIo5GPlSqcZUjseBzXr1FROCnFxlsVCbhLmifPPhTT7jSvDOnaZdQtBPa26xSRt1Vh1FdpoLL/Z+3vuNZniH/kO33/XZqvaJxZhu2417WLVsPFeh85l7vi5P1/MvvGV+brU9q5Iw1RK+5uPujrSNMqscCvIPoS7I3ycVTlR26U5Lhm4CE1MvTOMGgCvbLtk+f8KuSxlkyKrvwc96EumXryKAHwRNGD5nINEgkhTdGP3Z6inpdo33hT7i4TyRtYc9qAGRSq6fKaaxJPqKpy7gfkOO9NjuW+6eo/WgC3dSCG0kkbgBTXGs3WRzxyzH+dbviK8zAlsowzfM/wBPSsvTbG81C6FvY28VxLwSkrFUK55yRz0r18FH2VJ1JHz2ZVPbV1Sj0/Nnxb8S5LrxF8S9WuEUmM3BjjbrlASFx68V9M/sk/CPxDoeoQ+LtTnudMtTERDabiHuAf4nHZfQe9eqeE/gh4K0Lxbd+Jfsf2qeeXzYIJhuitSeTtHQ+3pXp9eByVKs+eq/kvzPp1KnSp+zpL5sKKKK6DEKKKKACiiigAooooA8X1r/AJDN5/12NVKt61/yGbz/AK7GqlfTQ+FHxVT436hQelFKi7nVfUgVRCVztdFVoNHgRY+o3Z+vNTxSDzQW4otpfLtki6hUC/kKqPN853IcetfMzlzSbPtaUeSCj2RZmuA12QDxU0RJiJXms1cH5x1qzDIyx4DdaksGm+faxOc0rNkVFcYyGxzmnMwVdx6YoAY0e41Yt4ynQ1TjvIZG2L96rqyKkZZjkigCckgc1CboK4FIPMeDzA4PtVA5ZhJjjOMUAanmBjuzjJqVYg0oVzlQMmoLS2UhRO/BOQPSpiYoLx8thMYyaAGuzyZEAAVapXFlaXcMhkt1EijkrwTVn94N3kkFeopkT7UZC26R+DVRlKLvFkzhGatJXOeudEON0Ldegas+fT7yD5micAdxXZMygbSOlAfAwDXZTx9SPxannVcqoz+HQ4B7eL7Slw0CCdM7JNuHXIwcHqODXM3PgnTVvE1DSLm40q+icyRTRHdsY98GvXzZWtxu86FfcgYNULjQbOTJt5Gjx2PNXOphMT/Gh/XruedUymtFpxadji/D8ms2Onf2fqhhvFC7VurVQkre7LwM++a7/wCGUkKvc3V9NGly4CKGb7oGeh/GsO40G6TJTbIOwU81QntLmH/WRsvtirWEw8/gkbvHYul/Eh+H+Wh6n4j1qLTrT9yyyXEgxGAc49zXPeE9JfUrxtRvMvEr7vm/5aP/AICuKaSYMNzNkDHXtW5pni3U7GJIV8t4k4VNgGPxqJZfNfC7msM3pyfvpo9I1Sxg1Cye1mUbSPlP909iK89n1K48JveC6bbCqEy56FcfeHvitix8eQMQLy0ZCe8Zz/OuM+KN0viu6htUY2+mwr513Ow5Man/AFeBySTg/SvIzKjiadFxhF3lpft3f9dTs+v0eVzi7tbLu/8ALv5Fr4eabbzaLrfjvXUU/wBoxEW6ueY7Zfu/QthTXjun+OvD/h3UtV8VeILiQy3C+VZWqpl3hHQ5PGOldV481pU0BNF0K4fdrgjAjZmAiiVew/h464rzbUvD9j4ouNWjuJo5YdP0/wAm1MWfllTAUEY7jPSvlPbUaONhTg9Kasu13u/wS+85leNalC3Mk7yfeTW/nZO7S7o5+28fRfETx/ZafMtvoumBylvHnEcQPVj7nAzWzpt9JqWjp4QttOXVb2S4Mdk/OyEk4LqPVuMk4xgV4DqdpNpt8UIZCrcZGCD6V9Bfsv8Ajq4Gqw6PovhvTr3xLOSq3l5cFFRO+B/hya9PE4XnmqsH7st3u+mlv6sTmWWylWdSnpfSWl3bRaLzt8tz6p+E3w70fwR4etIY7WGXVPLzc3jKDIzHryeQO2K7iobH7T9ji+2eX9o2jzPL+7u74z2qavbhCMIqMVoepTpxpxUYqyQUUUVZYUUUUAedfFH/AJCtt/1zNcjXXfFH/kK23/XM1yNfQYT+DE+Sx/8AvEwoooroOQKKKKAFX0qW1k8t/boahpw+/wCgNRUgpxcX1NKVR05qa6FgXK7iCKfFKpbrVc42kharrMUk27fmNfNtWdj7NNNXRNfsWUqvNUY242981dmlRQBwSRzWe/3ztpDC8UFzn0rHu2MU2FHykVrP1yaqyR7yVYcGgCtFCJVDdsVQuoTHIWVzxWhcM0KiNeBiqbnnGM5oAoE7urZoqSeHByoxRQBYjXbyackqpkDk1WuJ9oVV6nvT4W2wl+N1AEoHzcd+ualeJTHuQfN7VAj7hmljkl3fKeKAJIkZXBc4q3tDJUcY3JmTrVpYWKZWgB9nChj/AHkjc+9SR2jLODDJhe+aiXZFtEmSc1d3KBuWgC6rAAL+tPRCz7evvVBZGLdav2Uyxnax/GgDyL9r7/kmi/8AXwtcP8N/inYfD74MywwOs2rXGBCg/hB713f7WywyfDePzJCF+0LyK+VfDUug2usW1xqjSz20TAtHjIPtXmZrltHMKKp11eKadu9uhrRqypyvE9S+G3w71n4jvqXjjxPNL9kjVpFL5y/pitr9jgKPiNr4PIVCq/QMQK33/aL8L2/hiTQdN0Vba28ry0VEAA4ryz4MfETSvAHiXU9VliknF7nauPu/NmvNyKpmNStWli6fs4aKEdNEvQ1xCpqK5Xd9T7kJAJwaQAH0PrXzt/w09on/AEDpf++acv7UGhgf8g6X/vmvpTlPo+NFSPKcGvEf2xnVvhtD/e3GsNP2pdDA502b/vmuE+NXxp0b4geHI9JitpLcqSckUAe1/sb/APJJ0Ocfvm/pXt0XTnrXzz+xzrEreD30iOzkFrE5YXDqRk+lfQUbc4zQBOaZInZT1p4GRU0MYb8KAIYoQq479zTzbqy/SrBXFRzZVPl65oApyx+WeR06UisSNp71LMHfGRml8tREcnBxQBQ1a1NzA4VQTjK49RXK12iT7c4GcVy+rQ+VeMwXar/MB6V6eX1d6bPEzehoqq9GU6KKK9U8IKKKKAOt+HGq/Z71tPlbEcvKZ7GvRq8PgleCZJozh0YMDXsPh/UE1LS4bpTkkfN9a8jMKNpc66n0GU4jmi6T6F+iiivOPYCiiigAooooAK5Lx/oK3dodQtYwLiLmQKPvr/jXW0HkYNaUqjpyUkZV6Ma0HCR4hbzSW86TRNtdDkGux0G7W9ElwvDhcMPQ1U8d+HjYTnULRP8ARZD86gf6s/4Vz+mX01hciaI5H8S9mFetVpxxVNSjv/Wh4GHrTwNZwnt/Wp3SgtFvDFQn3T6mrMQS6tzuYrLjjms+G+j1G3jkhIVO6+hqSVlK5R8MOOK8ZpxdmfRxkpK62FK7VMeAMdT61FASpw4zmsfxV4lsfDWmNe3z5JH7uMfekb0FeNzfFfxddX4W1mgt45JQFQQK20E9MkUhnvVwRHJlV606O6kKcjin2gJt4ftXzPtG44xk02ULghBxmgCNyZRnbmmFdowBg1OJPJjHy81geOvF1j4b0g3Myh7pwRDF3Y+v0oA1hkHBolJUrivn6b4oeNXkZl1CFVJJC/ZU4Hp0r0b4S+KNQ8RabdNqkyy3MMgAYIFyuPQUAdtOPOIycVXjby5Co5qdumaq3NxBbKZJOT2UdTVRi5OyJnOMIuUnoLql4ttbHBHmMMKP61zShncKoLMxwB3JqS6ne4maWTqeg7AV13w90EzSrq10n7tD+5Ujqf71ezTjHCUm5bnzlWc8fXUY7f1qdT4R0v8AsnRo4XA85/nkPua16KK8acnOTkz6KnBU4qMdkFFFFSWFFFFABRRRQAUUUUAFef8AxPv/ADLuDT0bKxje49GPT9DXeXUyW9tJPIcJGpY/hXjWrXjahqM945JMjEj6dv0rvwFPmnzdjys2rctJQW7H6JD5uoJn7qfMa6C62x/M3AqhoEQitjK4wXPHsKvSmKcbXYEVnjanPVfkbZbR9nQTe71Gy3DBSqPnPpUBgmcgsaZJshIEfzNVhLmTb845rkO8wdURkvGVuuKq1a1Vi16zN1qrX0WH/hR9D4/F/wAefqFFFFbHOXvD3/Idsv8ArqK9lrxrw9/yHbL/AK6ivZa8jMvjifQZP/Dl6hRRRXnHsBRRRQAUUUUAFFFFAHjXiH/kO33/AF2atHQ8HT9ucfMazvEP/Idvv+uzVe0Vh9hA/wBo17GM/gL5Hz2Xf71L5/ma8KRqmMjJpk9uj4C8UxeBnBqvLJJJIFVsV459CWxLb242lvmpPtcZ75qusS5+b5m9TViOKE2zttAIoAUMsikg0ix1DbmX+ADaatgcc9aAITGDUTwPuBVuB2q5t9qilEijK0AQbWBPmHC1XuZbdQXc4C8jHc065aRYy83yqPWsO7n85/l4QdBXThsO60vI48Zi44eH97oMuZmmmaVzkn+VejfDvSvsemm9lXE1xyM9Qvb8+tcr4K0NtWvxNMpFpCcuf7x7CvUlVVUKoAUDAA7CuvHVkl7KJ5+WYZyk68/l/mLRRRXlnuBRRRQAUUUUAFFFFABRRRQB4vrX/IZvP+uxqpVvWv8AkM3n/XY1Ur6aHwo+KqfG/UKs6ZEZbxFxwOTVatzwxD8k9wRn+EfzrLEz5KTZvgqXtK8YmxbM2zbjmmzyE/KoFPWQLjj61AxzMCBivnj64ekflx7pDjNKCuPlOcUy4DEfOeOwqFlaOPKtwaALMjblFOf54WUdSKoxtJIRj1qypKDjlqAK9lZtC5Zxz2q9z3x9KSCVpRyvTvTLuRo9oXqTigB0crJPmMblPBHpVjyQZUZR8uckVDI/lIkMYGerGnWsskcoD5waALkyt9pj4wM02/hFyZY+ijndSveCKfayBh2NU9RvpZUCRbIwT83PUUBcXSCWEsTsTHjCtQLc2823fnPOafHcWscKp5kYXHZhnNQ3N1aeYpWdThfWqUZPoS5xW7LBGaFXvVBtQt16zj9altLyOfcsT78deKbpzSu0SqtNuykr+pZ8tz91qdHEyn2qSJNy5p55G3NQaFW5fa2BUF23yAdR3q26xsfm4NMuVjaLFAFO2tLWc/vIkPHYYNQXuh2uf3bNHn8a0LWLYpcUyRmeZVbitYVqkPhZhUw1Kp8UUc3c6W8T4VgR+tVJLeaP7yMK6yeSBWOU3MBVRL1GLoYxg8YxXVDMKi+JXOGrlNKXwOxyktrayXC3E1rC8yAqsjICyj2NcbqfgPZqD6h4f1KSxmkcNJE5LRsc9R6H/GvQruFvPIVcZPHFNaylC5Az7VFTDZfi3ecEpPrs/vR59bBYqlGyd1vp/V18j53+MHwt1y5j1bxPbW8LWqSl3SNsuo/vY7j1ryLwJp3iK48UWi+HY7r+0kmHkmDO/cDxj0+tfbjqQGjdcqwKspHBB7Grvwq0/wAJ+E9UuJrXRbe2nu3y1yBlkz2Gfur7CuT+w3haSp4eV4266v5dz08Dm8HaNde9d6+r2fa35aHo/wAP18RL4P01fFZgOsCEfaTF03f4461vUiMroHRgykZBHelqUrKx6bd3cKKKKYgooooA86+KP/IVtv8Arma5Guu+KP8AyFbb/rma5GvoMJ/BifJY/wD3iYUUUV0HIFFFFABS9h60lKOhFAE6BSuc4Gai8yDztoXLetOVlVefTNQq9ushbGDXz2Jjy1ZI+uwUuahB+Qy4hUSffBJ7VEyqqk+lU9Tmbz9ykj0p0G4Q7mbcWrA6h0tQA7nO05wOanb51xVZI2hnG3kN1oAq3MvmEriqc5KLntWhJGqzv25rP1AZB28jNAFYyOx5NFOEYwOeaKAFSJcDOCT3qeQIseNufpVbzBtwKRJH3YzQALlW46VZ2rgEZqtcSeUm7FOsmeY7u3pQBZXdkAZ/Ote0bMYBas1QuKsW77VoAk1FTkFadC8nlhSKevzAbuacilmwKAFiWRn4bFWAGUc80yBJBNyOMU+SQK3IJFAHlf7Wsar8MY9rZHnrWX+zL8N/CHibwM99rGmxzzhgNzCr37VrP/wrVQennrXQ/se/8k3f/eFfG8d4qthcplUoycZXWqO7LoRnWSkjX8QfBz4f2vh+9uYtHhEkcZKnHfFeBfs2+G9B8V+NNZsNX02GWG3yYwR0+Yivr3xZ/wAipqX/AFxb+VfLH7Hf/JRvEP0b/wBDNeH4cZhicZCu8RUcrNWu79zozSlCDjyqx7YPgz4A3f8AIDt/yqQfBf4f5/5AcH/fNegRrubjpXPfEnx1o/gbw/NqeozJv2nyou7N24r9OPJPMPix4X+FHgDw9JfXmj2jXbqfIg7sfpXyrdaNe6haXPiMWJttO3Ex4HynHYV6PoGkeKvj38Q2vr1po9MST5m/giX0FerftN6Bp3hX4N2GiaVAkVvCT0H3j3NAHXfsiSfaPhKm6MBPPbp+FevIskb7+SuOK8a/Y+ldfhIiKOs7f0r2bz2XajZz3oAsW8u9N3vV23YZIFZ5Tb80fHtVm2lVQQeG70AXVcMdvpUcpLOQBUaOFJwOvrUsL5B3DFADfm2HAqscM+Gq4XVlIOBVeR41BxyaAG+Sg5FUNcs1uLBmX/WR/MPp3q+r7qUL6d6unNwkpIzq01Vg4PqcLRV/XLM2d6VA/dv8ymqFfRwmpxUkfHVKbpzcZboKKKKogK6z4cap9mvm0+VsRzcpnsa5OnQyPDMk0Zw6MGFZ1aaqQcWbUKzo1FNdD3Gis/w9qCalpUNypySMN9a0K+clFxdmfYQkpxUlswooopFBRRRQAUUUUAMuIY7iFoZkDxuMMp6EV5f4u8Oy6ROZoVZ7Nz8rf3D6GvU6ZPDHPC0M0avGwwVYZBrow+IlRlfocmLwkcRGz36M8Y0+8mspvMiPB+8p6EV02n3sF4FMbAMTyp6imeKvCM9k73WnK0tt1KDlk/xFcbqF01hYXN4HMbQQu+emCATXpVKVLEx54vX+tzxqNetgp+zmtP62PnD46eLdU1H4laqsOoTC1tpPJijDfKu3g4/EVpfB2G41PU9MS6kaV57kAE+gry/V7pr/AFW7vGJLXE7yE+pZs/1r2v4KvHpmsaZcy28syWqCRwmOCR7/AFrxT6Q+p3fHy0kYznnFcc/j2yLZ/sq9P/Ak/wAaZN4+tymI9HvgfXfH/jQB2c5wnTNfIn7S17rOnfE65jW/mFvLEssKE5CL0wPxBr6B/wCE/by9n9j3R9y6f414J+09eLq2p6VqosZLY+UYCWYHOMnt9aAPLoNd1RZ4y945XeNwI6jNfRPwK1Dy9bnty2FuLcMvPfg/yr5iPQ17L8K9SMd3pV3vI/gbn/gNVFXkkTOXLFyPpG51IRgqvzv+grJmkeVy8jZNOtbae6nENtE0rk4wozXd+GvBiQMl1qmJJByIR90fX1r2UqOEj5/ifOOWIx8rLb8DI8H+F5NQkW8vkaO1U5VTwZP/AK1ekRokcaxxqERRgKBgAUqgKoVQABwAO1LXl168q0rs9zC4WGHjaO/cKKKKwOkKKKKACiiigAooooAKKKr6jeQ2NlLdTthI1z9T6U0m3ZCbSV2ct8SdWENoumRN+8m+aTHZf/11wNrE086RL3NTarey6hqE15MTukbI9h2FaWhWhSL7Q68v936V7WmFoef6nzeuOxXl+hfEBjtxt5CjGKqNgZ7GtIybIm+XtWLOS4b5gDmvEPpUrEo5lzU3Xmua8WeMNG8K6al3qTySTSnZb2kC75rhv7qKOfx6CufF98UtfiFxBaaX4TsXG6MXJM12R7gbkFAHWan/AMfbY9Kq1xl9oHxFEu+P4grM/XbLp8IU+2QuahlvviZo6iS60fR9ft1OX+wStHcY78PtSvoKEmqcbp7HyeKpp1pWktzuaK5Xw/498P6teDT5ZZdL1LvZ3yGJ8+gJ+Vv+Ak11VbxkpbHLKEou0kXvD3/Idsv+uor2WvBpptehvtO/4R2zs7q8e6VT9rdlijXByzbefQcetel+DvGL6nrFz4b1zT20rxBaIJHtywaO4j/56xMOq9ODyMjIFeTmL99HvZOv3cvU66iiivOPYCiiigAooooAKKKKAPGvEP8AyHb7/rs1WNLYraD/AHqr+If+Q7ff9dmqvFczRpsRgB9K92vRlVoqMfI+Xw2IjQxEpS21Ojaby7fe1OtFEyGTGCa5x725cBWfIHtUianeIoVZAAP9kVwf2fV7o9T+16HZ/wBfM6CSFuxqSFP3DRk9a506tfY/1oH/AAEU3+077OfO/wDHRT/s+r3Qv7Xodn/XzN+ImE7HyR2p0soAyrYrmnvrt/vTE1E00rfelf8A76qll0+siJZxDpFnR/bkjkzLIuPrUN7rUCjFvukb16CufXLthQWb0HJrS0/QdWvj/o9lJjuzjaB+dbLA0qes2c8szr1fdpx/UqXl3PdNumkJA6DsK1PDHh661i4BZWitR9+QjGfYV02heB4YXWbU5BOw58tfu/jXYRRxxRrHGioijAVRgCprY2MFy0i8Pls6kvaV2RWFnb2NqltbRhI0HAHf3qeiivLbbd2e4kkrIKKKKQwooooAKKKKACiiigAooooA8X1r/kMXn/XY1Uq3rX/IYvP+uxqpX00PhR8VU+N+oAEnA5J6V2dhai10+KP+LGW/Hmub0O38++ViPlj+Y117urqD3HpXmZhVu1BHt5RQsnVfoimyNnio3yhDMKtbxzgGsnVrxjA0e3aT1PtXnwjzyUe569Wfs4OXYL7VoFbYqliOp7VUfV84CxqQPWsnJ+9QSSf8K9qOBopao+anmeIk9HY1jrMgHyQoPzph1ec8+WAfYVmZPqaNzf3j+dWsJRX2TJ4/EP7Zorq10v3Gx/wEVFNf3kxBaTp04FUqKpYekvsoh4uu/tv7y69/eNgtJyO4NMF1dSuFEshYnAAY1Vq7oP8AyG7L/rsKpwhFNpImNWpOSTk/vLC6frUp3CG5J981KNB8QSdLOVvxFes0V5f9oS6RR7n9kw6zZ5WnhTXX+9aEfVl/xqaPwXrB6qifVhXp1FL+0KvZFLKKHVs8p1rw1qGlWguriWNkzjCk5FReGGZrto8nBXj616D41t/tPhy5TuAGH4GvMtHm8jUYpM8BvzzxXVTqSxFCXNucNWlHCYqHLsdVNNLEmxQamhuEZAGB3U1/mY96aFwcgV4x9EMl3M2aX/ezUh6UxulAE0RAXikcKcuRVaW4aGMlVLH0qlPqN1Gn71AFfp7UAK7bpGNV44T5pbtmpLb5osnrTxQAyXy8F9uSBTLJ1mJc8AVg+NfFFv4ehht0tZtQ1O8JS0sYMeZKfXJ4VR3JIFYEOnfEq7gFxcazZaIrHIgsoBMVHoxkB+b6cUAegXNpDeK54RuxrBuYHt5Sj9R3rGk0P4gQEmy8ZDUAeiX1nHGo9sxrmqt54o1rQrbyfGvh94kU4Opabma3H1XmT8duK7sJinTfLLY8zH4GNWLnBe9+Z6r8PteYSDS7qTKn/Usex9K7yvCNG1O2u4oNS0u7iuISQ0csbZGf89q9t0m6F5psFyP40BP171WPoqMlOPUjKsQ5xdOW6LVFFFeeesFFFBOBk8CgDzr4o/8AIVtv+uZrkwrHorH8Ky/if4q1vxh4nfTvA/lW1hZs0FzrU6bkaQfeWBeQ+P7xG05GDXND4eR3DCTVvFGvX8vVmW5a3DH/AHYyAK93Cyfso2R8vjoR9vJykdwVYdVI/Ckri/8AhA5LXLaL4r1zTm6jfL9pAP8A21JqFtQ8feGomk1Wyt/E1inLT2QEd0F9WQ4U/Rcmt+dr4kcns0/hl+h3VFZPhjxHpHiSyN1pV15mw4lidSkkR9GQ4I/KtarTTV0ZtOLswpV7/SkpR3+lMQSKzrheuKptbyY/GrxdUHPUgU0SA9WxXgYz+NI+ry7/AHaP9dTJvbVmYZOCKnRAkAVutTXJ3yAjnAqF5A3HpXMdoxiIkLN0qvNeRxoGHzc1Ldq0lsVXrWWlnN9124oALq4MjblqF3JXEYBY1FcO8RKIu5hVeO7Mf8Pzd6AJLvdCQCMk0Uso81Q26igCqmcrU5AXBxzTY4yMHNScFhQAy4Xz0CqcCrVkFjATrVcsik80+2mSRyIx060AWn3M21cVLDlRzVeM4fJapPMYHA5oA0YyCmQRmpIJNsoBxms+0RmcgvgVchhKv97djvQBbLyPKVXj3q1HCTHg4Y1Bbrl8t0q+GWNMrzQB4t+1lx8NVXv54rf/AGPf+Sbv/visT9rdV/4VsjZ588Vt/se/8k2f/fFfC+If/Iml6o9HLP46PV/Fn/Iqal/1xb+VfKf7IUyw/EXxAWBOQ3/oZr6s8Wf8ipqX/XFv5V8d/s4+INL8NeK/E2qapMscUaOQp/jO88V8/wCFvwYj1j+p05vvE+rPF3jTRfCPh+41fU7hVCA+XGTy7dhXyJPN4n+OXj4yP5semJJwP4Y0z0+tLq194m+N3j0WdmJE0xJMADhUTPU19YfDHwLpPgrRItPs4Y2fA82THLH1r9aPFNf4b+FdI8K+F4NN0iBYlRfnfHLH3NeWftk5Pw5hP+2a91gRQSE+VcdK8J/bJVk+HsX90uaANP8AY4kjHwnjVuD57f0r2yVUdQ/FeF/sgJv+FcWP+ezf0r3EYRFUnk0ASoMjIPNOKbsY4b1pIWGNuMVKuG6UAJCf3gWToO9WHbnYoAHqKiQAqfT1qE74XPcCgCeVAFPOaro4zgigyCTJD59RTOegGSaAJxjtQxPY4pkWc807aetAFHWbZrq0I6unK1y3IODwa7Zm4wK5zXbMwzfaEXEb9fY16WAr2fs38jxc1wt17aPzMyiiivWPBCiiigDq/hzqn2XUGsJWxHN93PY16RXh0UjwypNGcOhyK9g8O6gmp6VDcqcsRhvrXkZhRtL2i6n0GU4jmi6T6bGjRRRXnHsBRRRQAUUUUAFFFFABXkH7Tttpuk/CzWdYjXyLsosabOA5ZgDx9Ca9fr5w/bp1n7P4P0fRY3w91dGSQZ6oFP8AWqjOUfhZE6cZ/Ernx+h2lT6EV2umfEnWNNsltbOyskQdWIOWPqa5CxtLi9n8i2j3yYzjOOK7Xwx8IPiF4lsWvtG0E3NurbS/novP4mpLFb4reJj0js1/4DUZ+Knin/p1H/AB/hW4n7PXxYb/AJltV+t1F/8AFVMv7OnxWb/mBQj63cf/AMVQBzp+Kfin+9aj/tmP8Kx/E/jDWPEdpHbak0LJG25NqAEGvQE/Zu+KjddJtl+t3H/8VUqfs0/FBjzYWa/W5T/GgDxmu9+G90FsgGP/AB7zhvwzmuN1jT7rSdVudMvU2XNtIY5F9CK2/h/Ntv7i3J4kjyPrQB+iPg2GwHh2wurKFEE9tHIWHJJKgnJrZrg/gLqf9p/DXTmZsyQ7oWHoFYgfpXeU223dijFRVkgooopDCiiigAooooAKKKKACiiigArzbx/rgv7r7BbPm3hPzkdHb/Ctzx54hFnA2nWcn+kSDEjD+Bf8a87RWkcKoJZjXqYLD2/eS+R4eZ4u/wC5h8/8ixplqbq5C/wDlz7V0jSBMRxgBQOKpW8P2O0Eacu3LGrEJj2fM3NcuLr+1npsjuwGF9hT13e47ziVIbpVG5tUYPJuKhVLHHsM1dCrTZF3I8Q/iUr+YxXKdx5b8KrKDX9U1Dx7qoWe4kuXt9JD8/Z7ZT8pUdmbPJ68CuyleKR7lpZWJ+0KqDfjC9+K4/4MsumLrPgXUw0Wp6Ldu0Ibjz7Vz+7kUd+hzjpxXQzWs13q8lrbR+ZM7kIuetfN8TVJQo0+XVt2/BnqZVFSqSv2/Ut6y9hDGsdqGaUgHeHyB7VkyXi2sUl1czeXBCjSSseiqoyT+Qrr/wDhF7w2+BpLpIUbuODjAH51yt1YvDcyWF/CucGOWNsEEEcg/ga+YqLF069OUrpNrukepahKlNJJuz7GXquj+GPHWiQXF1bxX9rKu63ukysi+6OMMOfQ1heGbrV/CviqDwfrF4+o6feIW0q9kx5gI6wv6nAJB54HNb/h7QtG8F6Vdra3DWum+YZys837uDPUKWPAzziuO0W9k+IHxLs9e0+KRPDmgB/s9y6kC7uCCCVB6qAWGa/bZ6NP7R+UQ1Ul9lf0vmeveHv+Q7Zf9dRW74sMVx8dvCUVmc31vp93JOy/wQFosq3pk4wD6GuIv9dk0O8sJLXTrnUr+ecRWlrCv+skIONzdFHckkdK9S+Hnhm90oXeteIJ4rzxHqbB7yZB8kSjOyGP0RckZ6nvmvOzF++j2MnT9nL1Oh1vU7HRdIutW1K4S2s7SJpZpXPCKOprkvhG/iDVdPvPFXiB54G1aXzLOwfj7JbD7ikf3jySfcVkeMyfH/j238EW7b9C0hkvNeYfdmfP7q2z3Bw+8duK9PRVRAigBVGAB2FeceuLRXN/EXxv4b8A+HJtd8TajFZ2yA7FJy8rf3UXqTXl3h79pPwt4rsrm38OWd4msGNhZw30DLDLMBlY2kHCluAMkZJAoA91orz/AOGnxQ0vxRZpa6zay+GvEEZ8u50vUR5T+YOvlluJF9CpPFegUAFFFFAHJ33gi1u72a6a+nUyuWICjAzUH/CAWf8A0ELj/vla7OiuhYuslbmOR4DDt3cTjP8AhALP/oIXH/fK0f8ACAWf/QQuP++Vrs6Kf1ut/ML+z8N/KcaPAFl31C5/75WnL4B08fevblvwX/CuwopfW638wfUMP/KctH4H0lfvPM/1OKuQeEtBhwRZ7m9Wdj/Wt2ipeIqv7TNI4ShHaCKlvpun24Hk2cC47+WM/nVuiism29zdRUdkFFFFIYUUUUAFFFFABRRRQAUUUUAFFFFABRRSMQFJJAA6k0AeMa1/yGbz/rsaqVZ1WRZdUupIzlWlJBp2nQeZJ5jfdU/ma+jlUVOnzSPj4UnWrckerNbRYTDBzwW5NX/M8peOc8VFAypCCeppPMXHevnpzc5OT6n1tOmqcFCOyLELlvxqvq1uktnK2PnVeKBnOQcVMi7o3VmyCDRCXLJMKkeaDj3ORP8AEvvTae6lZSh69DTK+mPitgopwR2GVRiPYUeXJ/zzb8qAG0U7y5P+ebflR5cn9xvyoAbV3Qf+Q3Zf9dhVTy3/ALjflV3QUf8Atuy+Vv8AXDtUz+Fl0vjj6o9kooor5k+1CiiigCK7iE9rLCejoV/MV4xdxNa3skW3BjcqM+xr2yvM/iHpxtdYNyiny5xu9ge4r0cvqWk49zyM3pXgqi6FnTrjz7WN8jOMH61bPB9q5rQbgpIYWzhun1rblvlimWF1+Y1y4ml7Oo0duDrqtRUuvUsnrikx1zSxn94M96fMq8n2rA6igrM83HGKivAg+Z13entVmJQpYnio9QZRGBjk+tAFRUkj+bjaalUbmAH40tqwkQo+OKgubxI32xr06mgDi/DNr/aXxO8WXcu03Voba2gDHmGJo8kD2YgGsLU/Hmt6VqU/iC5mgTwhYajJpd1HszIGTIeZj1wrKAAOu6t/xZY6lpPiCPxvoEDXUyw+VqVkDg3MIx8y/wC2uBj2zVPRrjwGbDUdSbW9PfTNcl89rK+ljVUl5L4R+dxJyQRkEUAc3pfxj8Q+JLjTF8N+Db+5tnLG9k2+XgjGI1L4GeeSfbFdd4W1/wAR3mvXOl+IvD40+GSESW0qP5iyDncj4JAIGPrmlm8d+CrSAxwakrICf3dnbPJk+yxg5rNfxT4i1stb+D9BljjI/wCQjqatFCv/AGzOJCfwoAzJ7W28M/Fyz0zRv3NrrNvLNd2UfEcJRSVlC/w7jxxgcV9F+AWZvDFtntkD868O8M+FV0S6uNS1G/l1bW7wD7TeygA7QeEQDhVHoAK978K2ptNAtIWGGCZP4nNehWf+zRv1PJw6/wBtnbojUoqvf31lYQ+dfXlvax/35pQi/mayP+E28Gbtv/CXaBuzjH9ow5z/AN9V556xv1xPx41a90L4P+J9W05mW7trFmjIzkEkDt7E111jf2N/GZLG9trpB1aGVXH5g0zWdOtdW0q60y+iWW2uYzHIjDgg0AePePV0fwN4GsGtVzpekaXvGzksijr7k147N4/1/wAIrcah42ktmttRsHvNLgiXb5ciAkwZ75G3BPrXYapFPp9u3wh8aTOxS0e202+c4F/anhRu/wCeo7j3GKktPBtrqOgaPZ+LLa21i80xTslCnZu9cH2A6+le1h1KVKPKz5vFuEK8udbv8LdPnucVpfxbvte8R2EGg+G7+80425knkSIr5zkcLG7fKAD1JNdb4f8AFWsT+KjouveHp9IM0Xm2Tcyh8dVZ0yqkAE8kV00a2Gj2SW6/ZtPtYxhUysaKP0Fc1rHxC0G1lNlpTy67qB+5baePNBPvIPkX8SK3ScdZSORuNTSEDL+JsEHh7UNM8XaWq22oteR206R8C8jdgpVh0JGd2evFehuNrsPQ1wWheHdd13xBb+JvGnlQ/ZSW0/SYm3JbEjG9z0Z8E9yBmu8q4LVsiq1ZRvdoKVe/0pKVc84+laGJDdtIF3KuQBis55nb1BrTlnG4xkDBqBrENJuVuDXzuIlzVZM+wwkOShFeRVhaRmxnAp5i8vLbt2aSaJoHPzUwsT1PFYnQRGWQMS3C1FcXAaQKp69TSXshI4+73qs0ieXtX86AJ5bdWTMf3+5rLnjRSd2M96t/aJUjxHyayrsszncxB70ARPKVbAY4opAqD73WigC+524xSbkAy1VWnaZjsBxVqOHMeT1oAMQyqdh5qhaiWC86/KTVwwtHny261BJC2AWbJzQBollLYBGacrYcZpILON4w2SGx1pgjffuC7sUAWf3itnpVjT5HO7JNQxyeYn3cGrGlq5cqw4zQBcilZXXn2rSV0Mqxt3rInZUl2rVyKXzJYn/uigDyz9rtNvw4TAwPPFbP7Hf/ACTiT/fFYX7W1wZfhyqntOK0f2VdSstG+El1qmpTpBawkMzOcZPpXw/iBCU8ocYq7co/mehlrSrXZ618QNQsdL8Gajc6jcJbw+WRuY4zxXwL4e8P6h4y8Uvo+gxuY5bhjJIOgUseT7V3/wAX/H2vfFrxM+kaBHN/ZNuThUBwQO7Vr/scII/HmsW6oMRwgHPXIODRwRkM8ow0vbP95Oza7LoGYYlV5+7sj3/4UeAdM8D6DHp9rEpuSAZpscs3fn0ruY3SM81A8bCTch+oqaWNWjyOtfcHnlxJARuU4rwz9sx93w8g5/iNexW8zKQh6V41+2Mv/FvIT6saALv7H5dfhWhUf8tm/pXtKBpG5PzGvHP2PW/4tKgA/wCWzf0r2S1BLt60ASiRkYRnqKkjmIk29jUAhbfw1SR4jb5utAFwzRqfLqB5AwbLZHpVSVy0uaeDwDQAgQqdycGpPtAjHH36UyKq+/amMqzLkphuxoAlFw+RuGM1JLJjpVOTPyqzcCpFZWGVOcUASBsqT3qGc+dG0MigqwqfjbTQi7wc002ndCaTVmcrdQPbztE45HT3FRV0mr2f2qDzF4lTp7j0rmzkEg8Eda9/DV1WhfqfKY3CvD1LdHsFFFFdBxhXV/DnVPsuoNYStiOb7uexrlKdFI8MqTRkh0O4EVnVpqpBxZtQqujUU10PcaKzfDeopqekw3CnLYw31rSr5yUXFtM+whNTipLZhRRRSKCiiigAooooAK+Kv23Na+3/ABOtNLV8rp9mFZf9pju/ka+1TX5x/HDWf7e+K/iDUt24G6MQOeyfJ/SgCl8Pod19cT/3EwPrX3R+z3Y/YvhlY5XDSvJIfcFuK+J/h9B/xLpZDgeZJjJ/KvuLwP4g8M6V4N0iyfWrFXjtIw484fe2jP60AdvRXPHxr4WH/MatT9HzTW8c+Fl/5i8J+gJoA6OiuYPj7wqP+Yov4Rt/hUZ+IfhMf8xJvwgf/CgD4s/an0X+xvjPq+1NsN5tuIxjsVAP65rgPC8/2fXbZ84BJU/iK9w/bPu9G1rXNF1zSZ2lPkG3lzEy9CWHUD1r5/gfy545B/C4P60Afbv7Kepb9N1bSnbJjlWVB6LjB/U17hXyx+zHq32bx5HEW+S/tSgHqeG/pX1PQAUUUUAFFFFABRRRQAUUUUAFc74w8Rx6Tbm3t2D3jjgddnuaZ4u8Tw6XG1rassl4RjjkJ9fevNJ5ZbiZppnaSRzkk8kmvQwmE5/fnseTj8wVP93T3/ISWSSaVpJGZ5HOSTySa2dIs1jUyScyHoP7tV9NtfLdZZV+bsD2rQI3MzQtg96rGYq/7uGxGXYFx/e1N+hJKmRUSD58HNPikz8rcGpXKxodxG7tXmnsiZT7tDttXctZGv6xp+iaNd61qU4htLWMySuew6fqcCvI2/aG0fTtctbPxJ4d1LRbS9QSW9zK6ufLPRmRfmUHI6igDuPiR4ZudcktfEGjXS6f4k03JtLjHyyr3ik9UOB9O1cbpPxU0SSMXV9cTWmt28my8s7a3kmkgmHUAKCSPccV6Lrdzdax4OluPCV9aPcXMGbO5Y74wT0bjrWL4B8F6X4R01IrW3imv3+e7vpFDSzyHqxY8j6CuDMMvp46EYVG1Z30OjDYmeHk5RS17mrafGqa6shbxQX4lK8TSaVOjfXBXFZzT3l9bz3lpl7p0YxtcqygyY+XcOuM4rcupHaYkuT+NQGulcK0MQoVKtacrWa1X+R5NbiOvRlOnTpxXTZ/5nAQeAL3W5I7vx9rcmsOp3LYW5MVoh9MDDN/wLNdvCllp1tBawrb2kI/dwxLhFzjoo9asVy+ueGLrWvFWnapearJHY6ZN51tZwjAkYoQTITznk4x2r6rl5dYrU+a53PSTsjtvD//ACHrI9/NFewXFxbwBPPnji8xxGm9wu5j0UZ6n2rx/wAP/wDIdsv+uorq/iJ4M1jxV4u8I38OuC00fRL8X91ZBObqVRiP5uwALce9eZmPxxPbyf8Ahy9Tp/D+gaToKXa6VaiD7ZcvdXDF2ZpJW+8xJJPbp0q1qt9BpmmXOoXTFYLaJpZCOyqMmrNV9Ss4NQ0+4sbld0FxG0cg9VIwa849g+H2gl+Mn7UOiaP49muEtSkt19h8z9yqICUhUD+9tyT1+bGelaumaHY6X+0v4t+HnhuNUsr2506e3twxYQNBLFO4BJJHyoep9qxfjFa3nw48cQL4kE1i8Sb9N1uIZ8x9xy+F5yFwAvYrlhg13n7HOn+EbHXtU8Ya54z0q98U6w+2CCe9iadYz3PPLt6L0BxQB7d8YPhD4V+JkdvNq/2uz1O0UraahaTFJYRnPHOOvtXkl9/wuz4D2v2yTUk8feDYmCus6n7XaR5+8W4LfU5AzX0tqd9Z6Zp8+oX9wlvawIXlkc4CgV83+OviHqHxG8R3Xh23ZtG8BadCLrXbtxtnuojjy4Rn7nmEpgcMQfSgD2X4ZfEjw74909ZdMla3vREsstjPxKin+IdnXkfMuRyOa7OvMvgv4RW1ebxpqGlx6dfahbx29hZKuPsFggHlQ+u7aF3Z7ivTaACiiigAooooAKKKKACiiigAooooAKKKKACiiigAooooAKKKKACiiigAooooAK4v4geIPJRtKs5P3jf65wfuj0rT8YeIotJtzBCQ944+Vf7nua8vkd5ZGkkYu7HJJ6k16OCw137SWx4+ZY3lXsoPXqIqljgVs20ltBaKudzVnxWszJuXqau2cSIuJNpcVnjMR7SXLHZG2XYP2MeeXxP8CVb4btrLtFSq275gciqUo82U9PwqcOY4woriPSLO/GKljbI4NcD8V/H2neAPDY1W+jM800nk21uGCmR8Z5J6AAE/hXEfC/8AaH0vXtbttG8QaTJpD3jlbS8ORbykHplv59KAPVtTj8u7cepzVZuvpnpWnre13DqMcc1mHlc+lfQ4afPSTPkcbT9nXlE+eLzTPFvib4meI7W/08zz2fllIbfVZrdPKJO1lAkHXB6+laEXg7xDbnafAuvzqTyYvExH/oU1X5LqWy/axWESHybvRh5i56n59v5GvZZXWON5GztQFjgZOB7d6yp0oyvd9X2N6uIlDlSWjS7/AOZ4YdA1IEj/AIV34v8A/CkX/wCO1NbaDrHPlfDzxYPXd4kT+steveHdc0rxBp/2/R72O7g3tGSvVWBwVYdQeOhq7LcQRSCOWeJHPRWcAn8K0VCO9/y/yMnipp2a/P8AzPGZvDPiOQKYfBniOA99/iBDz+ElWNN8J+Pp9Vtvsmm31rJvGzzNV3ZPvh69iq7oP/Ibsv8ArsKU6EeV6jp4qXOlZfj/AJnJN8NvjtK2bHxNpWnHGCZ7ieX+TGn2/wAJv2hN2X+MljbAnlYLVm/9DU19IUV4B9WeGaf8MPjTEgS4+OF5t/6Z6fAf/Qo62rX4afETH+lfG/xIT/0ysLMfzir1migDy/8A4Vj4sc/v/jJ4tl9M29muPyiFVdb+E2t3WlsknxM8S3UsYLJ5kdvyfwQV61RVRk4u6JnFTi4s+W5/A2rpIVHj7xDC6nnEUGQf++a07PwX4suIc2vxa18yqPuT2VoQfx8vNes+PPDhYtqdlHnvKij9RXEQyyQyBkYgivXdKniqd47nz0a1XA1uWeq/MzIvDHxLt9qx/EX7QR08+yj/AF2pU0tj8YYV/c+IfClzjj/SbeYZ/wC+cV12najHcKFdgknv0NWrjOz73FeTOnKm+WSPfpVYVY80HdHl+p+NPiB4Y1rQ7TxXY+GpbXV71bOOTTjMHDsQAfnOO9eiX8N3kfOGAPSvI/2lLj7NH4JuiTmDxFbOD6YkSvZpJWk2Of4lDfmKg0M9Q6jBODXmfxE+KNn4U1G9tYdDvtYXT0R9Rkt5EUW+7G0Yb7zYIOBnivVpQvpXxr8fdR1Twt8YtWsmV2sNUkhukYjqfJEZb3ABP5UAfR3h/wAaWfjXwc+q+Db2GSZ0KKs+R5Mh4IcdeOfrijwT8PfC+i6ftuNNtdQv5WM13c3MYk82ZuXcK2QuT6AV80fAi8uPBnjPTNQjumn0fVZZ4bog/I6rJhXA6Z6fnX2LAIZ+IjtoAo21npdrcg2mn2cBHQxQKhH5CtMlcfMcn3NUbhAsuIznFRRQ3moaglpbKzuxGAKqMXJ2RM5qEbs1vD2mnVtdRcHyYyGc9tvp+NZ3inx54r8W+JbvwT8JYrZGsGEeqeILpN1tZnH3Ix0kk6dAQM81sfFG5l8B/BzWLjT2I1KaH7PDMOqzy/IjfQEg10Xwn8M2XhL4f6To1mo+SASTSEfNLK/zOzHuSSevbFa16qm0lsjnwtF005S+KWrOM0j4DeHJZTfeNNW1rxdqL/M8t7eyJGG77YoyqAfhXRH4P/DMw+T/AMIbpe3GP9Xz+fWuM+Jvxs1PQ/EF5a+FPDZ1nSvD80Q8SagxIjtVkKjbHg/O4DhjjOAD6V6DP8RPC0PiDStFfUFFxqunHUrZiMIbcAHeW6DgjrWB1HJa38C/AsUb32i3ereFrlBuN3ZanMqoB3KOxTA9xXNaB4s+IWirMNA8T+HfitplrnzIba4ij1ONF6nClUb8ia4j9oT49aT4h8D6lYaEwGkprVvYzXIulV72H5jL5aA79oKgbgMH15rwDxx4zsW+KB8SfDJ7jSdQg1KSG1+yxiG3e2U/uPlwPmKg7t3WmB798b/Hmh/Faw03w54ftbu38TzPj7PeQPDPpbL96RiQDxkdOvvVm1+Hs11BG3iTxVrGq3OwK+yXyEBH93y9px9eaq3N9pHxx8Fad4ttLcaD4utFaKS5txseO4QDJbHLRkno2ela/wAJ/E114p8JLeahCsWoWs72l2qfd81MZI9sEV7GFinFc3U+dx82py5Hs9fn+hFa/DHwbBIJGsb24cd7jUZ5Qf8AgLORXTaXpem6XGY9N0+0s1IwfIhVM/XA5q5RXaoRjsjzJVJy+J3CiiiqICnA7ULdO9NqO8YLCEzy36VnVnyQcjWhSdWpGHczreRnuGLHPNX0nH8XAFUNqxtvXrSTM2ze3Svmz7NKwXNyhm29aZINy44H41TLebKp6KOtT3jIyhl49KAI5BmJlHJqJIcxE96cHwtN+1Ks3PpQBWVsPisy9k/0llrTnZTIWHSsq9Cs+R1zQBWnabd8i0VFqc00bqIjxRQBs2KLsyR9Ks49Krx3ESoB3FOjmEwOw4x2oAlb5RUDR/xCnrKpG1hzRbEyOQOlAFmC4wgVutWwpIGFxmqYjVn9OaswtJJOFLYVaAFbEXUVYimEYG3v1qrfMCdo6+tJaqzKfXtQBeW2aVjIGH0qS3lWEFH61XtpWRwSSMDFWGWOVt4OTQB5P+1a2/4eqFUkmda+fNL17X9Y0i08G2tx9ls5HUPk7VJz1Ne3ftWaxbw+HYdHVv8ASWcS49q+cI4bmKCKf7Qyb8bcGsqtKNRarVbeT7lRk0fZPw18F+EPh/8ADu+Da3pVxrFxbkyOJ1JU46DmvJP2UtQtdO+IGv3F5dQwIwba0rBQ3znpmszw78EvGWteDv8AhJV1J0tmQuA0uCR9K5L4ceBdW8Ya1fadpl+Y5bXPmHeBnBxXzHDuGp08Tian1n2021zaW5bdDqxMm4xXLZH2/aeI9EMu+TXNPwe32hf8auS+JPD6If8Aid6cfb7Qv+NfJ/8AwoLxluwNX/8AIw/xqwn7PPjd1DDV+P8AruP8a+sOM+mB4l0Lztw1iw4/6br/AI15N+1lrWm6n4Ahhs9QtbmQMflilDH9K86vPgF4tsbaS6vNcWGGNSzO04AH614vqn2qPUprOK+kuEiYgsWyKAPsj9j3ULKP4YraNdQ/aBMxMW4bwOO1ex/aRHcsQeCa8E/ZE0rRf+ESk1C1kM18ZCshbsK91WIE5agDRSTcA4qKSYlz81V0lZMqvSljU7tzigCZWYgnGaFmP8QwBTUmEbH09KSZ1lxt4zQBKWVsMPwoZ3bC5PtimIqqMZ59KmbbFGJMjPYUANa3kZdrP17UsaraPs3ZBHIprTebKpHBFMu0bzS7Hg0AWZJMQFl5+naq6yTMOOcdT61HaCRXLq3HfNTiTe+BwAe1ACm4kBG5ay9WtwzmeJcE/eH9a0ZmwSW4Aqm9ypk9F961o1ZUpcyMMRQjXg4SMiirF8say7ojkHkj0qvXv0qsakeaJ8pXozozcJBRRRWhidT8OtU+yaibGVsRTfdz2NelV4dHI8UiyxnDodwNev8AhrUV1PSYbgHL42uPQ15OYUbNVF1PfynEXi6T6bGlRRRXmnshRRRQAUUUUAY/jfUV0nwdrGpM237PZSyA+4Q4/WvzNvbhry9nu2+9PK0h+rEn+tfeP7WWtf2R8GNTWNts120cKc9QWG79M18EDgYoA6/wl4m0nSbaOLULC4uhGchEYBSfU12A+LWjgYGhTAf8Arx/cPUUbh6igD2H/hbmkdtDnH4pR/wt3S8fLotx/wB9LXj24eoo3D1FAHsB+L1h/Dotx/32tNPxgte2jT/9/BXkO4eoo3D1FAHd+PvHdv4o0iOyGmvA8cm9XLA1wp6GjI9RRQB7N8GdY+w6voOp7sGGdUJ/8d/rX3UCGAIOQehr85/h1dFbORP4oJQ6/wA6+/vAuoDVPB+k327c0trGW/3toz+tAG1RRRQAUUUUAFFFUdY1ax0qAy3cwU4+VByzfQU4xcnZEykoq8nZF12VFLMwVRySTwK4nxX4wVQ9npLZbo0/YfSsLxJ4nvNWYxR5t7XPCKeW+prCijeRtqKT/SvUoYJQXPVPDxWZSqP2dD7/APICXkkySzux78kmtPTrArLunGG7D0qTTbVYsSHl/X0q88yqS5wR3rPFYzm92nsb4LLuT95V37EUyBDjOabb58wsOKWGZZ3O1cLUwCjpXnHrkdwwZiqj5+1RzxytEGfIYCrJ25DEAEVBczbiVU8GgDyj9qGG8b4L6nLbhisMkck2OmwMOv44r5i8a+Jj4ytbwWdqt1cPaWss+8Zkj8pCpEePTd0719u+I9Hi8Q+G9R0S7UPbXkDROp7nt+oFfEfhHwDq0XjXUvDdpeR2nirTpitvb3DBI7yPkMFJ4z0I55FMD0j9lTxbqWh64ngvU5ml0zUbdbrT3Y58st0X23entX0zK6sSuccV8xXGjRaR8Y/BfhPTXE2o6ammi6ZOfuB95PsMjP1r6YmRVYsx56UgKz/eNJTnGGxTa+iw/wDCj6Hx+L/jz9QooorY5y94f/5Dtl/11Fey1414e/5Dtl/11FL8f/2gPCnwttHsllj1XxCwPlWET58s+shH3R7dTXkZl8cT6DJ/4cvU9Q8T+IdF8M6VJqmu6lbWFqg+/M4XcfRR1Y+w5r5x+Jn7U32PXIdD8LaTHaxSMn2jVtUVvLt43OA5iXDq3BO1hk+lfNXifUPiT8Wvtvj7xfJer4asWDO4PkwIMnEUAPDv1x1NVbPw23i/xzoHw48PyzXYluFGoX+d7SykjzHz3RF24z0Oa849g91+FHgtfjR4h1Px542a+1jw3Zym305b2VkN7L/FIVXAVRkY2gZxg55rZ+MPwp8GaNczXFroFtaQ6ros5sJYSyPa31srzbgwORuRAoz1NfQtloGm+FPCmleG9It0t7Kyi8uNF6cDk/icmuS/aH0mTUfgffXdsMXWnKt2j9wivmUfigYfjS6mrilTTPkA/F34hWvhXTvAPiCQagsbRT2M0znNx5igRo7Z+ZUdw31TB44r6J+Avgc6xHBHfTNe6Rp1x9q1G6cf8hbU+d2exihy6AdMqpFfJfhqzn+JPxG8H+C764jsY0Zo/PIJ/dO7Tgcc52sFHpxX6beHdH0/QNEtNH0uAQWlpEI41HXAHUnuT1J7mmZF+iiigAooooAKKKKACiiigAooooAKKKKACiiigAooooAKKKKACiiigAoooJwMngUAFc/4t8SQ6RAYYSst4w+Vc/c9zWd4t8XJbbrPTGWSbo8o5CfT1NefyySSyNJK7O7HJZjkmvRw2DcvfqbHkY3MVD93S37jrmaa4neeeRpJHOWY96sWdurruLDd2FQRLHtJZvm7CpIR843MVFPF4u/7unsTgMA1+9q7l+1DoxV847VIY41Yseveo/tOwDoR2zVdZmmdjnj0rzT2SceX5h29KkIHG7pUCDYQMGpSD+FAHzF+2xdJH4g8I21xn7FtaaUdeBJg/pmvJ/iRrunTXU8nh3R4rXQpGX7IA7FlZekuGJZGOOnAIJ46V9T/ALRvw1X4h+E4f7PkWLWdPJkty3SRcHMf45z9a+N9UgupLlNCm0e9h16Mi2kiAOGVeBleuQB1HGM0Afa3grxlp0nwv8Pa14i1a1tJ720iy9xMqBpCvOMnmtm91nS7LU7DTri6VbnUd32RMZ80DGSMfUV4Hr3hb4e614B8K2evfEK1tptGtBFLDa3Ub5Ygbvl5OeK8s+IHiXQbfxzbXHhrUNQ1TTLK1EcDXEjqVl/ix0OOB0rsw2KdKLiedjcCsRJSue2eNytr+1Bpcx/d5062UseOsj5r0fxL8RvBPh0sdT8RWSsp5jhcSuPqq5NfFWueJvFHjLXbaSae4ur7y0trdIAd+0E7VGOTyTXtvwn/AGfHlePWfHrsScMunq+S3/XRh/IHNdNHETlJqnHdnHiMLThCLrS2VrLqVdHuNZ1bxlq8nwgh1E6FquGvXZBCscmfmMTSADJA56nk12uh/Bua71e31LxDdm1ihcP9mtLudnmYf89WZiOv9zFev6bY2em2Udlp9rFa20YwscShQBViuqGGX2tfyOGeNl9jT8/mIiqiKijCqMAZzxV7Qf8AkN2X/XYVSq7oP/Ibsv8ArsK3n8LOWl8cfU9mooor5k+1CiiigAooooACAQQRkGuM8V+EBOWu9LUK55aLoD9K7OitaVaVKV4mNfDwrx5Zo8RnhmtpjHKjxup5BGDVmDUpkTYx3L716vqmk2GpJturdWPZhwRXJ6l4DbJawugR/dkHP516UcVRrK1RHiywOJw8uai7ngX7V+oQN4D0aRFw8Wr27nI6Yde9ev212kmn2jKwYmCM5B/2RXkH7YXh3VNL+EU19cwbY4L63+cMCOXFejaRY6l/Y1gfslxhrSFs+WcHKCsfqtKc2oy0On6/Wp006kNdfI15rjauVzXmHxx8Cf8ACZ2djqumS29trulMWgknXMcsZzuif2OetdtrEw0fTZtS1VvsdnAu6Sab5VUfU9/bvXzT4++L+peNtdTwp4U3Wuk3BYTTDPnXCJlnA/ujCntmsquEVNayNqGPlWekGafhCK38U+PtI0mSw03QLfRIpfN0y2mEoupGcMxRsnK7vQ8V9DxvIuSOD7V4TefCOHS/g9b+M7e3vYrxbpNQDxykTR2TZWNR3zh0ZvXaax/Anxhu/Dfiu70HxB4ii1aCznaFLq7t2ME6qcDb5eGQn1Y4rKMaafvv7joqSrWXs0vmfT+j6Vf6nceXaIxH8Tn7q/j/AEr0bw3oNro0J2/vLh/vynr9B6CuH+HXxh8Fa7eW+gvcWej6vMgaKzNykiSg9Nkq/I5PoDmvUKU6iekFZFU6LT5qju/wXocN8efDF74u+FWt6PpjMNQMBntAvVpo/mRfxIAqT4J+LrXxl8OtM1KE7LqGMWt7AT88E8fysrDseM/Qiu1rxX4jeGfEHw/8V3PxQ+H9qbu3lXd4h0JThbtB1mjHaUD067ehrE3KHwJ023bT/iP8OtVjSPVzqN09ykh3GaK4BKSe4Cuo9sVwvhP9lrxHqGr2Oo+OPGFw1tbq1m9lBJ8zWiHEUauOgKqhI617j4b+JHwz1Pw9F48j1rSNOS7i8uWa8lSCZSp5jcNg5BGMe1Urv4+fC2DPl+I/tmP+fO3kn/8AQAaAMDxz+z34DX4Va/oPhPw7bWV9cQO9tOzNI6ODuAUsTjpjivjr4O/CXXPF15ENNjjuJor02+qWzyeXPpjKeJGBI3A4boDjvX2hc/tA6HckR+GPCXjDxBIegh0eeJc+7OgA+tfLnxp1DWV+LMmp2Vlb/DbWNRh33MSXu+WWNuS8xVtgPT5cAnPtTAl03x3aeFPH3i630G3+3T3kottNsbdSyyMuQrcfU5/CvYPhF4auvCvgq3sdQk36hPI11eEHI81+oH4AV5/8CLz4ZaPYRW7WZ0TxVGWS+fV3CySsP4kZsDnngc+te2xuskayxsrxsMqynII9jXs4KPuKTZ81mU/3sopW7+YtFFFdx5gUUUUAKoy3tWVqd0JJvkP3Tirmp3QtLTOfnk4Ue1Y+A8RcHBry8wrbU0e5lGH3qv0RIJVDBS+T6+tOeTzIyGXArJkhmjkVmz5ealnncD5W4ryz3CZGTJHQA1LckGNfl4HSsuWZnUYGDn86tG4PlordPWgBWKgcnAqlcsplG08VavEV4GOcbRnNUrSIGAyyHjPFAAxJ4zxVC9TYd4PFXGYAE9qzr64VztHSgCpcSDIHWiopsE9aKAN/7GTgswFT28aRnavX1qCS9KnywufelgkLKW6UALIN0vpU1ufJJqupLNzUzyquAaALtrGznzCeKZNI0MzGpIblFQA1IzQzRbiKAKqSeau7qavWLAJg4qkkywThgmfatBY0nXcvy7u1AD2RZRuDAYpd0duhcyABRkk1EYVtzgsT7VzHxa1+10PwJe3W7bcNERFz1NAHzR8afETeJPHl8xctHbK0S+nFZXgzRbjxF4g0bTYVL7nUsB/dB5rEEnnR3NzOD58xL59jX0V+xr4UW8vj4mnUEWqmNQR615GfZjHLcvq4l9Fp69DfD0nVqKJ9E6lp0OkfDubS7fiK3tcAD/dr5Z/ZNjMnxC19fZv/AEM19ZeLv+RW1L/ri38q+UP2SJFj+IfiBm9G/wDQzX5/4YTlNYmUt21+p6Oax5eVI+oPse1C2TTGu4rS1aWeURxRgszMcACrAvLcRSSSyBEQEsSeAK+XPj78VbzxFqX/AAh/hUuYS/lyPH1ds4r9XPHKvxx+J2p+ONaHhDwr5jWpfy2aLOZTmo/HnwztfA/wigvLtVfV7nJlbOcA9q9K+Avwpj8I2MWtatCsurSjcFYZMVRftXNI3w/iZu7mgDzr9k3xY2i+KV0WaTbBdj5cngsa+xnZVFfnBot5Not7pWtRkj7POr5Hsa+9PBGtnxDoFjqYcETwqxAPQ0AdQGXIOOtQtdOsxQjPpTj+7TdngVWSaBpgTndnigDQiDP95aju7VpGUxyFCKbMskgykpX2quJLi3cb3Dr6UATwWky3AZp8ip7uZfliPXNQi843beaicPczFhxxxQBYikCzKA3NWrhGkArN2m3lVm5q7Fc+axFAE9sFRGWTpUJEiSboh8tJck+W2D2oDv8AZVHt1oAc7K27cfmx0rOMbeYQ6A+lWCTn5h+NPkUeTvzz0FAGcLZ/MLfwntTbi38vlPmHerw6AD8aTKqea2oV5UZXRzYnCwxEeWW/cy6Kt3FvnLxfiKqV7tKtGrG8T5fEYedCXLJBXUfDvVPsepGykbEU/wB32NcvTo3aKRZUJDIcginVpqpBxZNCq6NRTXQ9xorM8M6kup6RDcA/OBtcehFadfOyi4tpn2MJqcVJbMKKKKkoKKKKAPl/9vDWdun6BoKPgvI9y49VwVH6ivlfTYftGoQQ4zucZ+lew/tkaz/anxglsw+V022S3x2BPzf+zV5h4Lh87Xo2I4jBY0AfQf7Ongjw/r3i+6XU9Htrm2t7UttcHG7cB/Wvf/8AhVPw7/6FPTv++W/xrgP2T7HFjrOoMvJkWJT6jGT/ACr3OgDi/wDhVPw7/wChT07/AL5b/Gj/AIVT8O/+hT07/vlv8a7SigDi/wDhVPw7/wChT07/AL5b/Gj/AIVT8O/+hT07/vlv8a7SigDz3xB8JPAVxoOoQWvhaxjuHtpFidQcq5U7SOfXFfnzqdq1jqV1ZSZ3W8zxHPqrEf0r9SK/PD9onQ/+Ef8AjDrtkqbY5JhOh7EOAx/U0AYPgGbZqssJPEkfH1r7h/Zu1P7d8Oo7d2zJazOh9gTx+lfBfh2f7PrdrJnA34P419gfso6lsvNX0hm/1irOo/3eD/OgD6Aoopk80UEZkmkSNB1ZjgCgG7D6juJobeJpZ5EjjXqzHArldb8bWlvui05PtMv988ID/WuI1XVr/U5N95cM47IOFH4V20cDOestEebiMzpU9Ias6/X/ABuiboNJTe3TznHA+griLy5uLudp7mVpZGPJY1GiM5wtXra3ijIZxvb9K7XKhhVZb/ieYoYnHyu9vwKccTMRngVoWrrDC0YHXvSyruyyrUtoEz+8WvNr4mdbfY9rDYKnh1pq+5JA5ZPQVHLCzk4biruItueNqjOBVaGZZncquADiuc6xlpthPNTtcL2FQyKOSaIBEVO98CgCcSh1xiomVVQk1JEsSg7H3VFM64KjLH0oAgimWMkyNhK8Y/aXs/htax2Os+IfttprrgjT5rF/LlmI4wWPAUZ6mmfG/wCNeleF1k0TQJIb3WsFXctmK2P+0R1b2zXh3gBtX8V3Ooa1q10dV1K9lj0uw+0jcsc8+WLqvT5QhHpzQB6F8BfFvhLRfFV5D4kt4LPV7t2ji1xpi8FwV+8okJK8ZHIOOa+hhKl3brPbSJcwE/LLEwZT+Iry/wDaC+H+j+G/hXoV3p+kx3Nj4cZYZ4iPmmt5MecxI7/KvNfP2keK4/BXi+80yx1LVns7eXEN7aSFZgvXDJJuUqM9lB96NypR5XY+0HJLcjFNrx7w78YolsTfare2OraUmA99a/u54f8ArpAxLH6gAV6j4e1zSfEGmpqOi38F7bP/ABxMDg+h9D7V9BhpxdNK+tj5HG0pxqyk1pc0KKKK6DjOF+IPiDWLPXbLQrKSbS4LqJ5G1GIAytt6xQ5BAkxkjIPCnisX4P8Awe+HV948tdT1rULzxXpOv2/23Rrq5kBErrjzIrg8ESqWXABGfm4r0vUPDuneKo00XVEJhnbAdTh42wcMp7EV4Dcw+NPgn4uvPD2orLqNrY6iuuWBAwJ1UkGSPtwH+dO5I6YrxswTU1c+jylp0nZdTsf27fEFusmgfCfw/bRwRBDd3FtAoREPAhOB0Aw+a4j/AIJ/aTcXXxifVmXMNjZTR5HOGcYyfyrnfEHiyx8W/EX4j+Obi5MlnLaS2ens/BjEuRGR6EbT+de8/wDBPPRWbwz4i8YvCsZ1C7W0QKMDEQzx/wB91wHqn0Z4mb97GPam+JLFb/4f6rprDIudNnhI/wB6Nh/WneIUaW+hiQEsV6D61sGNfshiZQV8vaR68UuptN+5FH5zeFI9P0X4raTdMyW9zAlvFCpPzSuLlYcD1O3Nfo9X5gajcpc/HLRLaEMzWuvtG+Ocf6YSB+Vfp/TMQooooAKKKKACiiigAooooAKKKKACiiigAooooAKKKKACiikZgqlmIAHUmgBaKx9S8TaPYg+ZdrI392L5ufwrkda8b3lxmLT4/s0f988vXRTwtSpsjkrY6jS3d35Hcavq1jpcJku51U44QHLH8K888ReK77VC0MBNtbf3VPzMPc1gTyyzyGSaRpHPUsc0Qx+Y5XkYr0YYelh1zTep49TF18Y+SmrL+t2NVSxwOTSNkNt796nO2NfSqTXKpcP3B71x4jGSqe7HRHo4PLo0fenrIu2ccW8u7cjtVxZoWBJGMVlo6tJtQ5OKsFGAriPSLLZmB2rxUX2eaNgyuAO9WbYjySq9cVMytJbBMEMeoxQBVju0j+WQhj296cbgsN6nbSJZKjDeq8E459qqO6+XgNzk/wA6AC8v4bCzn1C6kbyYULybVLEKOvAry3QvBXgjxrJeeMrXV21XVbqcyW+o27hXshzsTYOMgcHcCTivSrpreLT7iW6YfZlidps9NgB3fpmvl3xENc+D/iyz8feDJXvPCWsqsyRsv7so43CNh/Dx0PXigDgvi54a8R6F431KTXIo7+RG3mQQhEkiOdrgKBx646cZriNFjsJNWtl1VriPT/MH2h4Bl1TPJGQea+oviZ8S/Avi3wnp/ijTbi3Op2jbLnTbnAkkgYfvIsfxchcEelePfs8eENH8cfEc+HdVVzaXdlcCN0bDxOANrj3Ge9AWvod3aaL4T0L4u+D4/B5SfT7mG3m+0b9zSNvOSfQ+wxX1AkMs05jhjeVzkhUGSa+T9K8IXnwe+MNlaeM4ZJtIaZRZakmREDn5TnovPUV9j+BXV/EVu6tkNG7Kw7grXsYaqvZSml8j57G0Je3hTk/K/wAzO/s3Uf8AoH3X/fo0f2bqP/QPuv8Av0a9XXJIGTzXENqHiLWr3W5tN1OPTrfSmKJEU3GVgu4lvQdaVPGTnfRKxpUyunC3vN3Of/s3Uf8AoH3X/fo1c0Swv01i0d7K5VVlBJMZAArKuPHfiC4ea7t7iSBYYIn8lIC8ZY7QxZh91eTgk1c8TeI/EukXF0q6skyyWS3MRVMiPcV4HqOa6X7Z+60rv1/rqYRw1CL5lJ6eS/roeyeZH/fX86PMj/56L+deRarqXiODwzPq1rrt0GhkVStzZGItn0yOafrmr+JdJ1C6t11FbtbC1gupT5eC6Hdv/QCvMWCk9mvx8vLzPZeLit0/w/roes+bH/z0X86PNi/56J+deUSeJta1TWbiz0W4hiiupPs9nNIm5EKgF2468MPyqfVtW8U6QJNDwmo6j5CzJdxxkZXcQ3y+oAOBXNKm4zVN7v8AC/c3p1VUjKUfs/j6HqHmR/8APRfzpfMj/vr+deaaPrl5Jo9y39sC5mhmVSJoTFNHkD5WU+59OlSy61qkdmA17bi5XO45G0nPAHrx+tb/AFOd7XOWWPpx3TPRvMj/AL6/nR5kf99fzrzU69rEZ8vz4S4K53cdVzj+v4Uia7q0cfmTalZupUFCjDr7+1P6jU7oj+06XZnpfmJ/fX86PMT++v51wI1zUHit38yECR9gZWB3N3H0rrawqUZU7XOqjiI1r8p5D+3HELj9nTWguG2XFu/X0kBr0W28Q6X4d+F1hr+sTJBaW+mQOxbqx8tcKPUk8Adya4j9rG3+0/s9eKV2k7IBJwP7pzXBftB2Tar+z34KvLyS5fQrWGOTUlhbBkHlARD/AL7xWRucd471jxJ8bo9TuoZfsPh7SYZZ7m5H/HtZxqpIRT0luHGAeoUNjAIzXEfArwZba9q2l2unISjSrYx3WMSKrn7UZT/wBTEfdq9x/aH1TRvDv7KNppfhOCGzt9Yt4o7cQewEkmT3bCsCfrUH7F/hn7GY5pFDNpWlJDISPvyXJW4RvqI22/SmB7vqml2dzO+ivAgspbb7MIsfKqbMAAe3H5V+c2q6XpPgn43TeGvGmmtfaTY34t5UYsGmgBKqwIwfm4Ofav0rnX/ifxNjqtfLv7f3wta/0y3+JWjW5N3ZYh1IIOWi/gkP+7jH/AqSNKmtvQxPjj+zBoHhfwhf+O/B/ibULeHTYDdrbzNv4HIETKAR7ZzXqnwN+KM/h/4ZSr8XdctbK+025+zCe5cLJIMAhCP4nXPOOxFeea548bXP2cvh/wCH54Lu41+61WKxlsBlZLlrfAlRh153rXLm6s/C/wAX/GaeK/s2pavo2gXF9aifBhkvRGS8gU8biAg/4DTMz7G8EeOvCXjW0a48Ma9Y6kEGXSGUGRB/tL1H4isn42614k0nwVLb+EdGm1TWtRYWdsBGWjgL/KZXI6BQSefSvzw1nUP+Fc+NrLW/APiW6OqREPexsmzbMfnZcDAaMhgPz5r9BP2ffidY/FP4f2+uwqsN/EfI1C3H/LKYDnHsQQfxpAc98Jf2e/BPhHS0m1ixGu61OfOup7w70Ep5YIn3QMk9s16h/Y/h3T7d5/7K0q0hiUs7/Z40VFHUk44FaU8sUEEk80ixxRqXd2OAqgZJJ7Cvkv4t/FS/+I/ig+DfCEEuqWjSGO0sLdipvHU4M1ww+5ApyQOC3ynJBwQCt+0V+0qsTXHg34Y5jlkQiTU4YeX9oQBjpk7+RjpXGfs4eFv+EkTTLfWFe/j1S5fVNRe7/eS+VbECKMs3IEglJ467K5vxf4Ji8K/EKXw214NR8TPZJFcTxgBEuptsm2MDgKkayCvp79nbw1BYeEtS16JP3V3PHY6exHWytwywuP8AeVsn1oexUFeSPGv2vPD9hp3i59aksT9l1bT2a38kAPDdwD5CM/3t/I77a8h+HnxQuNBEcdzeXemM5/10TGWNz6yxtliP9zbX1j+0/wCHX8QfD547dN19aBry145MidF/HNfHvwTu9AufG1voHiXTYr2x1Em1Pm5yrk4jwR0wxNddPmXI07XOHE8kpVE1e3+Vz37wf8cvDd/qw0XWrq3t7kkCO8iyLabP1yU/4Ea9bVlZQysGVgCpByCD0Ir5v+MPwM8MeHvDV34i0a81CNoHT/RmIZWycYXjOfTmu8/ZzuNet9G1Pw5rk7XLaVMiwyE5KI8auEJ9QHr0qVSop8lRHhYijRdP2tF/I9VoyoBZ2CqBkk0Vi+I7392bKJuDy5H8q2rVlShzMww2HlXqKMSpq119ruTMCdinAX0FRvdqv3R8oHNUrJmnSTnoQM+tOmVkXbjg189ObnJyZ9bThGnFRjsjRe6gmgL/AMR421QZcY5qkySeXJ5bfMBkCshNWuiwt51KNnAPrUlnQyyrbr8wBzQbpZoCCu30rLaZpcRk5q2x2RqDjFADnnfyWVuhqEzn7OIhwM1HI+84FMc7SFoAfeM4tfl6etUdo8rd1PrV1pM27qRnArJsZ/tG6GQ7VB60AI6jPXNFMv5oYHCA/jRQBqBvn3Zq7Gy8DcBWTEyuwXPPpVjPHQgigC4Wxlgw61ctoYfLM0jjHck8CuS8T+ILHw/YG6vGaRjwkScsxrkZ5vEHimSG7aSbS7BGGI1OGf60Aes2skJ37ZAy/wAJqeOWPaRvXH1rmdP0tIrVG86X5x0zWra+G4Zot080wz6NQBZbUtKEm572LeOwNa2i3dvdxyNaTpLjuO1ed+LfD1tHqFtZ6TBKZZD87ZOBXd+FdDj0LTzBGxkd+XJ7GgDQu4d7Bg3Pevm79qPxB5+o2vh2N8CEh3weua+idVuhp+n3F1MdqIhJJ+lfFPifUpNe8YX2pSNu2uQAecgGgChJiO0eF8MdmVYelfYH7HWP+FdSkDHzivjgHzJbhlU7Nhznsa+yv2PB/wAW4k/3xXwviH/yJpeqPRyv+Oj1fxZ/yKupf9cW/lXyT+yoSPH3iBuAoDbiew3mvrfxUrN4W1JVUljC2B+Ffn1Ya3q3hu91W30yQrc6hI8Lqv3gNx6V8/4W/BiPWP6nTm+8T1747/FWW5nfwh4UkaSSRvLmljPJPTaK6r9nf4Rw6Dbx+I/EEYk1KUbo0cZ8sH1z3qp+zp8IvsYXxT4kiMl5KN8Ucg6Z5zX0H5YbClQuOgFfrR4pXYLnjmvGP2tsDwDAP9o17TcKI1djgACvBf2qbv7R4KhUcBWNAHzYu648OiFcKiHdk9z6V9K/sheJxfaBcaLcPmeBv3YJ/hr5is5FWCJXyUyCqjua7H4Pa7J4Z+I1rLJKYYrk7CAehbigD7nnYmNgc88YFU0Ow7yQFTjGec15X8WfHWqWtzB4T8Jq1zrN0gZ3XnygRxmp/hlpXibS9HnPijUHur6dt20n7tAHrQumaMbSp96jZi/3myT3rnI2mVBh3x6VqWKyLHvdid3QUAXnmVYygzmpNNuJFPKkg1La2BeMSS8DtSzNHbZ34AHSgBL24XIzmm28wBRhwpbms6SSSaU7lKn+Eeop8MMryBnYogOcDvQB0S7Jl9u1QGdsmPy/lFU03rlVYkdqngid8ls4HWgB+4d0z+NJJIGiC4A5oEKddxp5WLI9qAK7nbxmoh8zcmrMqRyc7trelQvBIoHGR60ASeYiLUUqQTLuDbX9cUhhkY7dvFWEXaMbAauFSUHeLM6lKFWPLNXRlurKcGm1qShSp3RjHesq5kiikYZwAMn2FetQx0Z6T0Z4GKyudP3qeq/E6f4f6uthqJtZ5AsE3Qk8A16aDkZHIrwSwvrO/hM1jdw3MYJUvE4YAjqMjvXQaP4k1XTMLFP5sQ/5Zycj/GlicH7V88GPBZh7CPs6i0PW6K5TSvG+n3AVLxHtpOmeqn8e1dLaXVtdx+ZbTxzL6owNeXUozp/Ej3KWIp1V7krk1JI6xozuwVVGST2FLXMfFXVl0T4c69qRba0VjLsP+0VIH61mbH59fE/Vm134ha5qjHJmvHGfZTtH8qs/De3868n2yRJIwCgyMFAHqTXKSSNNK8z/AHpGLn6k5pAWHRmH0OKAPqbwnrs3hnTPsOmeKjAjNvk8uWPBb8RWufH2sf8AQ6Tf9/o/8K+Qtz/89H/76NG5/wDno/8A30aAPrs+PNX/AOhzl/7/AEf+FNPjzVO/jSX/AL/x/wCFfI25/wDno/8A30aNzf33/wC+jQB9bt491Hv42k/7/wAf+FRt49vu/jeT/wACI/8ACvkzLf3n/wC+jSc/3m/M0AfWR8fXXfxu/wD4ER/4V4t8e7xdW12z1YasupSSRbJH8xWYEHjOPYV5tz/eP50fifzoAdG2yRHH8LA/rX0h+z9r0Ol+ONPvJpNkN1D5Tt7EZ/pXzaelen/D6+K2NhcA/NC+38jimrX1FK9nY+ytX8dxqGj0y3LntJJwPyrj9S1O+1GTfeXLyegzgD8Kr2UEl3EssK5RhkMelaVvpXyhpDu9u1ezzYfDbb/ifOcmLxj12+5GUisxwq5psuY3C9fWugMSRqFEYqheRohLlMVx1sdOekdEejh8rpU9Z6v8CmtwuACuPpS3FyXwkJ6DjFZmu3sdnp01xjlxsjx60eBtP1BbPzb5md5W3KD2FcLdz00rbHRWIk+zr5mc1YYHIwKspaOIwrDipUg29eaAM67uhEPLj5JHPFVYrho+B39q23t05zGvPekS2jYfcH5UAZrlpAMZqtenaFRM5710DRKqcKOlVJoU8nGzn1oAzVa5SPy44x05NeGfFz4qBoL3R9KvmstPhYxXeoR8y3L9PItx3OeC3OMEV2P7RviHWPD/AMP/ALL4fUnUdTaSFXzjZGkZkkP/AHwGFc7+z58Grf7DpvjjxlNHqV3JCk1ja5zDbRkAhj6sRzn3oA+errw3dadrtnqmv2qwRmzkvjp7cyRw8Im7PJZi6n869j/Zu8Hlde09bhcxaHarczEjGbu4AZQfeMKy/jXnnivVm8bftFapGzbLU3Rgkk/hEFuCQPYEov6V9PfA2wb/AIQVNdli2XGu3MmpsSMHZKdyL9ADxTA73xxpdvrfg/UtJul3QXVu0bjHYivze8S202neILjTdTj23Noxt5geCzqeCfY5H5V+md0f9Db3Q18Yftm+CRp+vWnjGyj2w3w8q6VRwJB0Y/72f0pRN8Ruiv8A8KEtPEXhy18QeCPEDJbXkIf7PdcknuNwwMZB61yWgr47+EfjY2xjH2mKH7RNaRSiRLiAZ3HA9ACeOmOa9U/Y48SG98Oal4amcmSxkE8RP9x+No+hBP41m+Jby41/x94lkFin9pXLroGmop3FEYBp3z7Ruxr0VSh7OM46M8B16ntZ056xPoHQ9Qi1bRrPU4ARHdQJMoPbcAcfrVyqmi2Eel6NZabFjZa26QgjvtUDP6Vbr1le2p4ErXdi94f/AOQ7Zf8AXUVe/am0bSbr4Tap4gvN0GoaHC15p91GB5kcgGMcg5BzyKx7aaS3uI7iI4eM7lPvU3jHVL3xH4bvdI1HyJYJomyHQkAgdcDrXDjMNOs04nqZfjKeHi4z6nxT8N/AOt3Ov+GvD2qWrJY+JpItQkTPP2SPJEh9juP5V91fsm6RFo/wD8NRRxhGnhaeUY6sWIz+QFfHEPxB8UvrFnJpWr2FlJ4f0R7dL77KQ8VqfvR7CeTwKx9Z+IPjxfA8c3/Cx72SwUpFaWcUQi+XJ3AdxgY6+teS6bPeVWLP0n1PUNK0sfadSvrSzGMb55Qgx9TXM3PxU+G0LmE+OvDzzdPKj1CN3/IHNfn/AKJ4O1/xR8KNZ8Wx3+qSNEwBinuGdp0Q7ndfw4x7Vn6V8VfHnhe3udBsNatbW1iXeZIrSJ2G6MBVDMpPXH45pypyik31CNaM20nsdz8OfDfhm/8AEV/rX9pT3XiZvFQex0+CPd+6+0ZLsR225P0r9Cq/Nf8AZxvL7UfjxoviD7Pb28sEUlw4iUgOxRkLsM9STn05r7V/4THXP+e0f/fNbUsJOrHmic9fH0qEuWW56nRXln/CY65/z2j/AO+aP+Ex1z/ntH/3zWn9n1fIw/tah2Z6nRXln/CY65/z2j/75o/4THXP+e0f/fNH9n1fIP7Wodmep0V5Z/wmOuf89o/++aP+Ex1z/ntH/wB80f2fV8g/tah2Z6nRXln/AAmOuf8APaP/AL5o/wCEx1z/AJ7R/wDfNH9n1fIP7Wodmep0V5Z/wmOuf89o/wDvmg+MNcI/16D6LR/Z9Xug/tah2Z6nRXlD+K9db/l8K/RRUEviPXJBhtSmx6DA/pVLLqndEvOKXZnr1QT3lpb/AOvuoYv99wK8cmv76b/WXczf8DNV2dm+87N9WJrRZb3kYyzn+WH4nrF14o0S3zuvVf8A65jd/Ksm88eWKAi1tZZj2JO0V59FFJJ/qo2f/dGatRaZfSHiEr/vcVp9ToQ+J/iZf2hiqvwR+5G5e+N9WmBWFIYF7EAlqxL3VdSvf+Pq9mk9s4/lVyDQZGP76ZV9gKpXdvHb38cPLKWGc0e3w1L4UH1XG1/jdvVlRVZj8qlj7UR4Z9u4CuwaC3hjGIVVSKz9V0mFvLeJdmTzisKmYSfwqx1UcohHWo7mRBsiYjYGPYmmNeFH/wBWB2re+wwbFJXkDGaqvpsay7guQT37VwSnKbvJnqQpxprlirIxpw8h3dvSoo7VcO7LnHb1ro7mwBtSY1GRXhvxx8QeIPCfiXwx4gtGd9GWfybyMdCzHAzUlnrFvDFGAE7d6l3B8kEgCkij+0W8c0JwrKG+oNamnwqzBQgxjnNAGYlxJbnf5O8UXGqs3yxxba6VrOHj92DTDa2+P9Sv5UAcqk0knyhfnzgc1LNp1xAgLgEtzgV00dtbq6ssKg/SllKCXa6g+9AHkHxs1R9A+FOu3/8Ay28jyolPcuQv8ia878E6jpaeFbjwz4inE/hbS9CtPtkZXfmedUPHfKnIGK9J/a3t4f8AhSmqzKo3RvGw+u9a+S9N8W/2X4IEVwRNNquprdTAf884UdAn0ywP4UAdF8UvgrrHgW+fW9Oumk0MNuFx5e6W3B6Bk7/Wtn9mjwX4k0HxTL4l1Owu9MMcDRQLcRFHcv1ODz2H516h8J/EOkfEz4O6x4Ns4pnvoNOUXU9zMC9xMw3OyjqACv616b8N76HxP8PtE1e4jDT3FmhkyOVccEGgDV8TaVpPjDwjHHrVjHc2tzHsmRhyueMg9jXKfs0G50/UbnwnqFxJNeaDPLbh3OS8RXcjA+nzY/CvRba32abLAoG1TuAri/CKpZ/tM3EcMewXfhyKSUAcbxLJ831wAPwrSlUcLrurEYqiqrjLqmn9x7ZXP6t4Q0rUb6a8aW7tnuABcLbybVnA/vDH8q6CiiE5Qd4uw5wjNWkjifFPh3wvp6pe3jXlvbzGO1aGBgEcAAKCMZxwKqLpvgu6g1NZ7y4VfOFo8kkgBXaeFj4+7x79K7HWtJtdXjiivNxjjYsFB6kgj+tY7eBtHMMcaSTr5YTacg5KjGTxyT3rT6xV/mZn9XpfylBE8Lyadf6Pd6tdz2/mIWeeVSSecbCB0rYt4PD+p6td3EFwtzcXNmsMyqwK+Vzj+tEnhPTyQ8E01vIAArpjgDtyKg0LTtK029+0QXE4KwCBBJgBl556c1HtZ9yvZQ7FK0s/BsPhxdGs9QEVvA+UlSQearMcZB7k4x+FR2Nn4Xk0k2t3qdw8l2fMEs04EybTxgjGBkU7T9D0m1jtftuoSXE0DKUwAETDFvTpz3qVtB8PMgiF/OIZB+8QEYc7iQSccYNZtfvPafa7m3M/Zex+z2ILO38Kww3lt9vnf7Q6mW8kdS0rcADIGOwFTmz8KMHtP7WIWFThDIv7vnkg465/nT59I0VpYtl9NGFIOFxtbbyM8e1Tx+E9NuB5ou7l4jnyl+XCEvuJHH971rb6xV/mOV4Wi94lFW8K3UG9r6SFIpVVXZgC5VSufpip7Xw74Y1CSZbK4d2RVWQRuCF44P1NWW8H2ZDN9uu/Okz5kvy5cE5IxjA5q9oug2uk3U9xbyys0yqhViMADp2prEVVtITwdCW8EVovCmnxCFY7i6CQv5kabhgHv2rfooqJ1JT+J3NKdGnS+BWOH/aDtvtXwH8aIRnZpU8n/fKE1a+Fen2PiT4D6FpuqWyTWd7pKxTRsOqkEfn71b+LUP2n4QeMrf8A56aJdr+cLVD+z0zN8FfCu/7wsVU/gxH9KyNT5L+MOia14PhsfhH4ku1i8PQXjXOh6q7cLbSMRIjehAZxz1xX1H+zXoL6L8NbeS4bzLi5dv32MebDGSkDf9+lSuI/av8AAmqeL9X0R7bTJrzTkQJemPjEayb2Ut/DkDG73rP8P/tD372B0zwn8J9QurDS91jFL/acax/uEOUX5fmIVCfcDNMD6OaANdpcZ5VCuK5/4o6poWkeBtTuvEkMlxpzRGOSCOIyPKT0VVHJNeI3H7RfiWPwvPrs3g/TLFYzb7IbjVk3yidN8e0cZOO3asyw/aB8eeINA8T6nZ+FvD8MPhrY1+t1OZCmSRwoYZ296QNmX+x3oMF98UPEGoeKLO+ttZ0uGKTSrTUF2yLFPu3TlSB852LkgCuC/b68P33h/wCLNt4ms1MNnrVh5DOOjyKT5gP1DLX09+z+LjX7zxH451a60q91S6u/7NM2nRlYPKt8hSmWY87+eewq/wDtH/DG3+KXw4utFUImqQZn06VsDbKB90k9FbABpgfAPgeGx1qfR9LvrSQ+IR4jty6MuGmilMabCDycYJ/Gvev2Rhc+Dfjrq/hiKQvZX7z2sqk8LPEDNkD/AHMD8Kyfg/4x8I+F9atNM+L3g29t/GnhlWXSrqO1cvcquSqsoHLA9G75Fdx+yb4H8Wan8QtT+JnijS7jSbWSeeayhnjKSTSSAqXKnkDyyBn1FAHt/wC0Lb6hdfB7X7fTZJYpXijEjx/eWHzF80/hHvrz79j3RPBeg/C+81nRrZWvkmuPtd1Id0zwqzGLnspjCkAete+XEMVxbyW88ayRSoUdGGQykYIP4V8j+KWu/wBn7xn4n00+a/g/xjbt/Z8mMi2ujhTGT2ATfgegFIDxrRdQvde+NPjDxrueWSHzLvTl6h3kkVI0Hv5cj/lX31oOgx+Gvh5pfh+DBj0yzit1I/2FAzXx3+zZ4R1S78eaTbXVvENOuNQN/AQ4ZpbayDW7Bh1A3yIeeuK+5rqPzbeSP+8pFDHF2aZ5h41wzWYwCNjA/pXwn8fvCE/gD4jR6tpcfl2F1KLqzYDhJAclPw4P4193eOIWgntEcEMULEHtXknxusdNuPBMmpX01pBPpcq3lo9yQFaVORHz/ewBXrRoqeFj3Wp4VbE+zzCfZ6fgcR8YfFFnqnhvwNJazSzTXtxHdRWqMNty0e0qj+zMpA969L+HPh+Tw/4f2XTb9QvZDdXjnvI3Qf8AAVwv4V49+zRoEPiW8bxhqMqzwaQzWOl2x6Q/xs2Pq5xX0VFHvOW6fzrWE0k60zlq0pSksPT+f9eRmare+QhhiYec3/jtYV1bl08wycnrxXbtBZty8ClvpTJobd4yiwp+VeXXryrSuz3MLhY4eHKt+pwCL5EbLGxO49h0qxN80Cdc/SunOmop/wBWuPpVqG2t2UKYUyPWsDqOGaN42MqZzjkYrNvESVfMZBvHtXX6uiwStsQAH2rDaFPPDnG3uDQBgwttmDMrGr+S4z+hrc+zwbQ3kqAelTR2NtPldu1h0xQBzT/JCWzzWfd3EkaeZjLdj2rq7nT4sGNlIHrXlnitvFng/Xk1bZ/anh0yfvVVctEp7n2oA2Jb24kX5nwT6UWRHTua7DR7nQ9asU1HSzBPbSKGUr/D6g1Ya2tS52wIigdx1oA42Xym4dcn3FFdJeQ2/mf6pKKAMBIwZAc557VS8S+IrLQbFp7tv354jh/iY0+fVdPsJEtpZQ87n/VLyazH8NWl/rjands964OYlPIWgDJ8K6bdaxqMniDWkMjSH/R7dui+hxXpem6Mqp5lx1x9wDiodOjhtIXurhFWRRiNMV0mmx3E1qlxMu3cOB7UAU7CyO4vIBtX7orUVSegOBTootxPYVaghwpxzQBBFCo/eeWu8dGI5q9bgCIs2PrUL58sqRWfFMIZi1w7GMchRQB59+0v4lGj+B3s428ua9G2I9zg18rJ/o9iWf8A1g+ZW/vE9q9G/aL8USeI/Hi6fHl7ex4RR79a4OxsZNW13T9FtvmE0oUY65oA7H/hGPsHwPfxBdxbbi4uyqkj+E19F/sef8k3f/eGfauY/aO0mHRPgHpWnRps8tkDD/axzXnHhT4t/wDCH/CZ/D+iAtql3gb8Z2A9fxr5Xi/LK+Z4D6tQXvOS+S6s7MFVjSqc8j1T9pj4yRaNay+FPDsyTXso2zyKc7K8r/ZZ8P6brvjy8n1mM3FxaqJkB5G4nvW98GvhBd6xo1/458XJMSY2khSTq5x1INH7HUYf4jeIFxwFYD2G81PC1DL8FGpgcI+aVO3PLvJ/5Bi5VKjVSfXY+pbaM4wqhVHAA6CpmCRoZG60suIgVXrWbdrPIWJf5Owr6w4ypqNy9wTGvC9zXiP7UsKR+Bodv9417XMI7e1kmuPlRBnPrXgX7Tep/wBpeFovIH7lCeaAPG9T0Qj4d2niC1jO1JwjNjvXOzyEJBfQZaRGDs/oRXq+galZf8KMbw/HbNe6ncuzxRIMlBgfNXlFrbyRfaLG7zEyHayd91AH1j8ADpt74Rj144uNVn5uJW5Ze2B+VemAKSAqhz1B7181fso+ITZ6xdeHrlsedzGrH0r640eG2WESiEM4POaAKVn5MyrGkY3jqMVfNimQ3T2rR22S5khh2yHrSRjew+XrQBU82OFQkjHHaql39lkw0rcdq2JraLaTImT2qi1pFLdbUTpyKAK0cAkKyYx6fSriwoGHy5xUhtZB9BT0RuN3SgCNY4YWLMVG7samVouQrLzSzx2rKpmQtj0rH1aHEvm2u5UA55oA0JGh2na2WqDA25J781V0mW3DmOYsXatZzZrGVPWgCiVilkwsgBqIFlkKNuKZ609beNZS6HOasLE56cg0ASBYNgIamyiP+E5pGtfKXcpyO9PiRGHDc0ARxRhyBIDjJ/HivJf2h/FN74Z06x0rw5AJ9Z1lmgEQ5ZQc84+lei+N/EeleEfDlzreq3SxRQqxQZ++2OFrzr9mjwrdeI9SvPin4nDzy3UrLpUU3Iji/vAfnQB1/wAFPAieE/AFrY6hbg6lc5uLtiSSGY5x+tdPcaKxy1s2f9lv8a6t8M7O2C2MD3pm1f7uK2pYipS+FnNXwlKt8aOGuLW4t/8AXQuo9SOKbbzzW7h4JnjYdCrYrvNqtkMoI9xWVe6TaSyEiIJnuvFd8Mwi9Jo8urlEk705FOw8X61a4DTLcL6SjP8AKuC/ae8fzT/CqfSjbCKa9mRQ6txgMCRiu7m8PNjdDNx6MK+df2q55Le/0nR3YZVDOQD68f0qa8sNKm3HcvCwxkKqjO/L954f0FdR4e8IS6ulo32xYftDhRlc7cnGa5fG4hR1PFe1/Dqy36rpdoFJwAcfQZrzox5pJHsTlyxcuxux/s02rKC3xE05TjkfZTx/49Tv+Ga9NX73xDtD/u2bf/FV6oVOT8p/KgRv2Q/lXq/2fT7ngf2vW/lR5PJ+zvosfXx5uP8As6ex/wDZqqT/AAB05P8AVeKnm/7dCv8AM17OltcN92CQ/Ramj069kOBbuP8AeGKf1TDx+J/iL+0MXP4Y/geGH4DW/bxA3/fk0D4DW/fX2/79GveV0e6/5aFE/HNOj02MEeY7N9OKiSwcf6ZrB5jPy+48FHwHs++vP/37rP8AFvwWj0fwxe6ta6jNcSWyBwhjwCM819LxW1rGVKxrn1NV/EtrHfaLf2e0ETW0i4x3KnFctSrQtaEDuo0cTdOpU+Vj4KHSuz+Hlxm1ubfPKOGFcnf27Wl9PaN96GRoz9QcVs+BJ/L1oxE8SxkfjXId59jfD+5juvB+mbDysKo31A5rqI1AQAVwHwBuY7nw1cWr/M1tMT+Df/qr0d1VY9wGKAKTrufAH41zXiS4ma7FmnX2rqZGEcTScDjvXMaRHJeajNdSKSoYgHHFACppEF5Yw286bgjB8+9dLb24VEKIFAAAFPs1VWC+VV0qR2oArlHxuZulKsat3qxxjmpIQufu0AVpLckDbzSJbuSBjFXiGx04ppLYxt49aAK0kAWI9zVGYM7hI1rQkkaRvLReO5qaKKPbhV+poA84+M3gubxT4Fms7DK6nak3FqR/EcfOn/Alyv41538DvHiy/BTxDpV5mHVfD63EEkL8OgbcEGPRSQufavo0xpnOelfMP7Vfgi88M3F58R/CkqW0F8kdtrlqDgzL5ilWUdySqgj3zQB4Z8PrOWTUtaZCHv721gsIz3FzIyO5+u1Hr7s0yyg03S7XTbUYgtIVhjHoqjAr5o/Zw0Lw/r3jPRLjTlaS8t7i81jVA7cwyLKY4YiOx2SE/hX1k1mChNNgV5WX7IGPQjFfPPxun0nxn8WNF+GryugkjkW7I/gLgBWHuMGvotrbMRj3ZAGa+eodBhuv2nPEPiSZZHTRdPWRViXczE7ugHU8UkXUlzNHjvgGzk+Dvia91XWL1Q0M17YXFptwyvHEHhJ9QxcAfjXrP7NPw/vv7Ol8ceJN66hqTM9nFIOYomJO4+jHJH0xXmPxck8Ta/4utPiL4g8Iy6H4ai1C3t7mO7UrJcKsgO91OMgg4zX2fBHFJpNtNCqpE0CNEFGAFKgrj8MVrGrONrPY5p0Kc7uS3MVNNRrjy2kIGM5p39lx+ZtWUlfWr8SbbkM2W+WrKoM5iFafW638xh/Z+G/lMltHUciU/lS/2JviJWQ88YIrSYOGJPpVmNswAAc0fW638w/7Pw38p+evxCto/DXxC8e6UMgeZLDFxwVJNcPoGnalr97aaLZ7nMkwSJT90O5AA/HFen/tU6bL/wAL31GytsB74RSfMdoJbPeu3/ZX8BwXPiN9ajRntLL5wzchpG4VD/tRkZ/4EK53Js6lFLY+gfh/4PttH8K2Og26j7NaW6xuCPvE8tn15Jr48/aA+H03hb4gaxp9jA4tYoxeRPniSF25OPZ9w/CvvqySG0RYlPJ5Y+teEftW6LarbWPiy8aVbVILmzuivHymJjCD7eawq51pzSUnsZ08PTptyitWcB+xVoC6z4u17WS2ILeyjgjbHR/lJ/rX0udN23ZgZiAOh9a8l/YMsUtPhpqt8Rl7vUN2cdAqYx+le4ajdWtvFLeXDBFiBJOaaxU6UdJWQpYGlXmrxu3oczqclvYyKrGRyx4VVy2O5x6VHBPFKu5G3L2K1laLrNxfa9clI4w1wpVHc48pP8a07vS44D5unN5DIvzK33Xx6ivEp8SVpzck7w/H/gn0lbg3D06UYtWqWv5enl2NC0tUnB+Zhg81rDw/GR/r29+KyfBOrWWotNGWWOfGfLJ6/T1rsoMEE4617VHMp1oKdOd0fOYjJqeGqOnVp2aMP/hH48E+e35V538V/EzeCLW1m+zfaPtFwIRk4xnvXsaxtk4HBFeL/thWccfh3Qb7AEYvVVh78Vr9brfzGP8AZ+H/AJT0DQ9ITUNJtb1pWRpolcqB0yKlbRIw2PObr6Vo+D28zwnpksY+Q26Y/Kr7ou4fWj63W/mD+z8P/KYD6EqrnzmqGXSERwvmsa6tolkBX6Gq2pWjYjkiGQDzR9brfzB/Z+H/AJTBj0eBkOZJNwpINJgM5DM5Qe9dB9nGQegxzUJt9spx3FJ4qt/MNYHDr7CM+DS7PJYxbgDgZNWGt7ODG2BFPsKsOBBFuOetULuXzZFZe1ZurOW8mbRoUo7RX3BY2ht7uVoW4c5IrUVGZsVTaGe2hW8j5HcVLFfTeWkjw/Ix6iszUsSDbWJq9iWljnTLP5g4rdkU7t2OCOKiIA4P+RQAt3HvtAvcDrUVz81pGwPFUBqk1nrC2V2u6Cb/AFbVoJCT5sLfc6qaAGQr8oBqG6ZlfaoqxyiqD24p8kKFDI/QCgCBHXyhvOPWvNfjt4Sn8RfDjWbexkEciR+dFkd1Oc16Ef3h3HhQafc28d1ay204JhljKMB/dbrQB5J+zP4nu/FXwxtbjUZA93ZyNbuw/iA4X+Veu2FsySB1bIYc+1fPvwQVfBPxk8T/AAxjRms5W+12bHsmTj+dfRcS+QAufu9fxoAsxxru5NKyr6UiSB3AHWp9tAFaRcoABiojGrphhyK0PL+Wo/LCtnrigDwz9sRmtfgpequds06IfzB/pXwa+7y03MSvO0elfoZ+1lpN7rPwX1K302znu7rzI2WKGMux+YDgCviPx58PfFXgey0q98UaclkdSiL28Dv+8AUgHevVaAGfCXxFrvhvxUl9oMU01xtK7Y0Z8AkfNtH3iBnj3r7W/Z6mmuvD2tRf2bqNlZR6tNJYfbLdoWaBsbRtPpg/nXyl4C8cfEK6udO8MeCr2DSZb3EMEVlbqGdx2Ytkj61znjvxR4yXW9R0jWvEWq3MtvM0TbpDHyDzlRQB98+IPHHhzw/5kE2oJc35U7NPtT5tzKfRYxyaqfCmy1ZfEWpePPEdmbXUNSjWC3st2WtbVeURj/e3FienXFeEfsEyT31/4st59k628VvKjsNzKWZgcMeewr6yW34oC5f/ALcX/n1f/vus+68XC3fbJpkn180f4U5IT0xUF5YLOu11BFa0pQUvfV0Y141JR/dysxB42h/6Bsn/AH9H+FTWPi6O6vYbUafIhlcLu8wHH6Vzuo6HcwAyRKZE9hyKy0aSGQMpKspyD6GvVhhsPUjeH6nhVMbjKM7VH+CPZvsp/vj8qqnRLMlsxJ83Xg1yWi+N7iELFqMfnL/z0HDfj612Gma1puogfZrlCx/gY4b8q82rh6lPdaHs0MZRrfC9ewz+xLPLHyo8tweKVdGtVAAjjwBj7tadFc51GV/YVlz+5j59qsQ2CwxiONgqDoAKu0UAVfsp/vj8qPsp/vj8qtUUAVfsp/vj8qPsp/vj8qtUUAc/43s/M8Da9b/e83T51xj1jIrnv2cd3/ClPDQYkkW7rn6SuK7XXEWTRr2NhlWgcH/vk1wP7MMiy/Azw46Z27bgDPtcyigD0LVLOHUdMutPuM+TcwvDJg4O1lIP6Gvz88J3b/D/AMb6z4LMjqum6zeXu0t96I2c0KfXiRa/Quvz3/bb0y48LftAza7EDHDq9msqBRgHEYjb9RQB6L+x14dsfiV8FfFGjeJYVvFNxBFAzfejMcZEZB7YwK828HWep+HtT8caRq3zz36Xeh6pxhTcu4aBgPQrHIRXsv8AwTiVl+HPiBipCtqCYPr8prM/bb8L3Hhu7fx7palbXU0W3vFA+VLtBiCX2+Uygn3pgdx+wHL5nwBjUnLJqtyp55/hNe4+Itd0Xw5pj6pr2qWemWSEBp7qURoCegya+Pv2U/i14b+GnwD1CfWpjPd/2hK1nYRHMs5wM4HZRxlu2a8L+NfxY174pamupa3cXC2cZcW+nQgrDb9NvJ+83qfp0oA9h+NXxgvPiHqGpWdrol7J4KjumtbG906DEmoXW0eUjSkEAbyDtHJB610Hwy+NHi34QXd14L+J2n3OqaXp8UUyahbjfJaxyY2hx/EuTtHTkGrnwH8Heb4j0fQbuEfYPBGmrc3UJHyS6pPu+b6qnlEZre/aVtbfR/EXh/xolmt3p08g0fXIXGFktZTtGfcO5IPY0i1C8XI9e8EfGD4eeMJo7XSfEVql9IAUsrphDcEEZHyNzWP+1pYrqH7P3iiEwLLJ5UJTKglT58eSPQ4zXwRZeMF8N+J9Q0qHSLTU/DsV5KsOn6oSRGgY4KyrtIbHTqOnFe0+EPi5o954burPTfEay6a0BF34U8Uyho3jHJW3uRtAPHCkE0yD0D9kHTE8L6ZqHiPxdrVvYQNJLZ6Pb38ypLDbh8v1xwxVSK9zuPij8N7cEz+O/DkWBk7tRiH9a+A/Fnjb4f8AiTx14cXRPB9ro/hmJFW5sS0hZnbG7e275sNwCAOK3/ikfAGg2GlCw8L6XZ3NwNU0+f7Orf6yOeEROcsecbvzosK9j6V+JPxW+GtxqUD2vjrQLhVjOTDeo4H5GvLPGPi34P8AieazXWtYg1IWbmSOCJi6seOqg89K4/8Aae0jV49afxLfwW40S6sttlMkCq1vKo/dxHHBHJxxzzXNWutSaf8AAmC9W0tV1fw7rAglVogcxPtxnvzzXesTKnD2bWx5bwUa1T20W9T2f4A6HBFa+IfEVnHc22napqBawt5I/LQxBVAdVPPJBH4V6soUInrmuX+CXmXnwX8NXZUAy2pfA7Zkauly4ABU9a4p1JT3PRp0o0/hRZeJW5xzUXk4RieKspk4+lDq2AvrUGhViTK/MaZNbhgSvBqbypATSPuVDuBxigDA8QRiS0AIAdTVfRdOt7qzY3C554NX2QSOwKM0ferFr5EKLHGcR55FAGXLZLDmFmyB09qq3Ae1QPEu4jtWvqCtvMifMtZV4ryxN5b4btQAafdQ6hJ5EsWD3IqLVbKOPzIZIxLA42srDIYehqLTLaVJFuAdhzyvrW5ehZocnBOORQB4Lq2ma38MtduvEGhWr3vh2f5ri1B4iPqK9I8N6xYeItEttW0+QSW8y5AB5U9xW/NDHPbSW00YaF1IdGHBFeM+KfD+s/DO/fxF4UkebQ5ZA17YnkRA9StAHqE8KNLtx2zmiqPhrXrDxNpEWo6TL50D9eOVPcUUAeX+FNDuJGQSEzapOMyzN29hXqegabDpdsLbcGuOrmsjw/o8thLcXH3WBPlewrY022mkuDcSMRjt60AA0t9Qv3muf3cSHgetdKcJEIl+6BgfSq0R6+hqcLk0AOt0zIBVxZYxMI1P1rmNc1qSxvIoLV/nJw2BV6FpyySJkOw5zQBvsisvQGuV+Il8uhaFd6rIirGkLKGP94it62d0Ub2JJNeJftfeKxBpFn4Ygbm5HmSbT0waAPnb7TNfaldanM+JpXJQnoa9H/Zq8P8A9teNJdWlj2pZ4dDjgtXmFwfKskhU7w+BGe4r6r/Z88PjQvBELSr+/nJZjjnBoAZ+1xftdfDi3hVcJHOoAr5m8LWt9Y3MGqw6PJqDRsGVDGWT8cV9J/tQRn/hW/nkcCcfnXQfsi2dlcfDqSS5s4pn3j5mUE14HEmcf2RgZYhw5tUrXtudOFo+2qctzy+9+O3xFbRpdOXwrHBamPZhYWAUYrzn4V+PPEPgvxBf6lounJdT3WfMQqW2857V90+K9N0tfC2osum24IhbB2j0r5S/ZWjsX8ea+t5bLMvzbFIzg7zXgcD5nhMdGs8Ph1Ss1ezvc6MwpTptc0rlmT4//EaRmLeG1Of+mLVEnx5+IiL/AMi6uPeFq+jvsOlPJtWyhX22CqmrafZIij7DCqnrhBzX3x5x80a38bPiBqaC3m0gIvXasTDNcV4v+Iera7pP9k3llFCAecA5r2v40eMdE8K25t7S1t5dXkUhFAHyD1NeIXHhLWm8JyeNdQjKwXDt5ZPBJ+lAHuf7Hnhi5WC417ULKCWFlMcTscso+leY/tB+HB4X+KFxcLGDDfMZFGOATX0B+ySs0/wwBLE7pm5/KqH7XvhD7f4LTWreItcWbKpIHOM0AfMvhTV5PDPjjTtYVi7pIPN9MHiv0V8PXmn3ujWd3a7ZBNEjZX1IFfmox+1aPvRQrRffbuSK+0/2OvFcWvfDsabOwa9sc7mJ5K54oA9odU7xgVWuAqDKNhuuKsahcNDGpRck1nTXARTNdsECjJPtQA7zZixk+8f5UyOR1uFZuGJ6VYQ2oiF01xF5JG4HdQkNpdIs8DF1z94GgCCa+KzbDwO9Wol3hWXlTUFxb2EHNxKqZ/vGnLqGnwRBFuoz6YNAC6gQHCr6c1VKFhwMj0p7ush3r827vUsPC9KAKZijU5jjUPVe4mkRiJI1wRxV6TmUBVyaZJaLIcupzQAloiiEN61I05jOVXJ9Ks29sBGFPAHSpDaw8k0AZv2zgl1IqrM7yE7WEXy7i3oB1rUvWht4xujUsw4BrzL4weIrzTdFGiaFG1xr+qk29nCnJVW4Mh9hn9KAOF1U3Xxl+L9n4dht5H8JaNPuvJf4JnAyRmvp7TrS002xisNOhWG0hXbFGo4VRXI/BTwL/wAIL4AtdFmKyXzkz3cuOTI3Xmuyz5eFZcgcZoAfyaeq5FLGB/e/GnjA6GgBnlnPtStArLgcHNSKrOeKGik3YJ4oAifaoEajjua+KP2mNUXU/i3qSRtuSzAt1P05/rX2veyR20EkzcRRIXc+wr88PFeoPqnibUtQkOWmuXbP44/pQBW0mLz9TtouuZB/OvoD4T3S6d4jGpPZyTwwKVDLwN2MYr58sbmSzukuIwC69M9K7C2+J3iO3gSCGOxSNBgKIj/jQB9Xf8J3aqp26TLn3Yf4VF/wnUbEbtLf/vsf4V8s/wDC1PFHpZf9+j/jR/wtTxR6WX/fo/40AfVy+PrUIB/ZMuf+ug/wqOXx5Hg+XpMmfeYf4V8q/wDC1PFHpZf9+j/jR/wtTxR6WX/fo/40AfUL+OJHGG0xv+/w/wAKjXxcmPm0t+v/AD3H+FfMX/C1PFHpZf8Afo/40f8AC1PFHpZf9+j/AI0AfS+r+LHnsHis9MaObjDGcf4Ult4vuFijWXSg8gUKx+0DB/Svmn/hanij0sv+/R/xo/4Wp4o9LL/v0f8AGgDI+JcH2fxzqo8nyRJMZQmc43c9fxrI0Sf7Nq9rN0AkGan8S63eeINTOoXyxCcqFPlrgECs0HawYdiDQB9Ufs/3wh8QXlgWwJ4d49yv/wCuvbJW+UDk5r5j+EWqfZ/E+j3gPyzFVf6HrX09bK04I27cUAZOvpJJpMqx5J2ngdad4MtZf7GSNl2tn+IVprbsX2jt1q9bReXHsVfyoAjjtZVkBLripXjZnGCOOtS+SwwWp4t2zuoAiFsv8VSiJEFPCN0zS7SR1wBQAwr74Wos7m2oML3p5TzGxkhak8tVGF5FAEYjQcAc0z7pqY8GmMoJzQBFuH92vMf2o7GTUPgjrn2eNnmgMEqIoyWxMmf0zXqJiI701ogWA2hh3BGQaAPkr4P+OfA/we0G/wBY16w1yTWtbunkab+z2EPl7iVRJM4PGCfcV20n7UOiTRLJY+C/EN1G7BI2EJAdj2HHXg1xv7bVv4h0Tx/4b1q31C4/sq4KGKAACKCVGAIHHG4BjWH8UvHM0/w51zULedSy+KrW7gAUDZHJHM21cdulMD1PUPjzqUPhmHXYvhtq7WN3OtrBJ9oAYzHOExt614x+zv8AEfxcfHPiCbSvCs3iPU9TXdsa6EfkqpJOcqc4zXZt4Fk8dfs72HizR7mTTtWsDLdW7mTCSpgZjb39D25ryr9nbVD4d+Kmj+JrdmFpd6g+m3S9oVl2qrN6ZOfyoA9etvFfir4u6/4V0bVdI03R9InvF1RcSefJILZ9xjYDG3JQivpO8ZREFACr2A7D0r44/ZzkuLX9qGfQ5JnNvA16YoyeAChOB/OvsG/+aRVHSkBFEqjJ9aIUeNy6/d7ipFhwPmqRF2igCSDy5Vyq9eCKY6pEGboBSFRkshwa434k+OdG8E+E59W1y5CKCRFED88z9lUUAfM37UXhuTXfjjMsIkEsml2622wf6yc7tseexbn8q+qPhB4HtPA/w9sdFUiSdIxJcy45llI+Zv5D8K+cPDHik+K/iRoPju708XMEk8emzSqmyK3lkP7sLnPmFMHLcdRxX1pYXayN9mxlkHJoAhtoSztIy8A8Vx3x90MeKPhJr+jpFuc2xnRcclo/nGPfIr0AIDIBnABqj4qEzeH9QisAovWtZVgJGfnKnb+uKAPHP2Ubd7L4H6Q9urf6Q8rNkYIYSMrD8waveNtUmub9rJdyxxt8wPG5q80+BXj3X/h9q58E/ESCWyspblzBLcJsMLyOTuX1jZm/M19Kax4W03WLYtMoEhGY54zyPQ+4rzszw1XE0HTpOz/PyPXyTGUMHilVrxuvy87dTgdC8IvJYw61cXSvaK5WWOFsSLg9av6vqthpertYwXUlxaug2TOMMhPqKmjkvvCrXkOq2YurSaExx3CKcA9sjsa4i5P269jS2i+YqqYA6mvkqtsNFU4RtPquv9M++oXxk5Vakr0+jVrW3+9f8OaNhpDzeIhBDdB4lYO08XGB/jXtFimIlUZIAAya4DRrGPS7COJAGlJBdvU13+jtvskk6sV5HpX1WVYD6pS1+KWr8vI+Fz3NHj665X7sdF5+fzLsfArxb9syCeX4d6V5K5C36kn06V7bbZwTivLf2tNN1C++EUj6fH5htpfNkb+6K9Q8Q6/4aHd4N0mFsbRaLz74rZvYkiVdvJJrmPgm0snw+0XzgfMazQkn6V180e+RONyr98DrQAyOEsuRxSvGwQ08TDgKCF5xnrUiMGoApGF36cVC64kGa0Zc7CR1rOk3DhhyTQBZkt4zECMEHrUYsYAu4xjPrVm2X/RSGPOcgVJ96JexoApXEa/Z2jZflI6Umm2gbT/LZcbWOM1PeKVVFYgGrwVVhXaOwoApi2fHUVWubOXBYYPtWoSowKDzmgDk9V0+O9i8qT5Jh0NX47dv7NTe25xWnd2qT/dwG9aIoVt4yu7I9DQBhNwmW6CiD/SAVcnb2FXprVmcySDCnoKdEojzhO1AGdcWxjTO7inRLhd3UjrWnJbrNbEgYashWZWIUcnrQB4P8UZYfAH7QGhfEbUFJ0a+hFjdSKP9UeME/ka9wtdQstV0yHUNNuVuLV1BjlU8MDXmf7V/h+7174N3ws4fMktJFnKgZJAzn+dUP2R/EMmvfCaC1khEf9mP5Gc/eHb+VAHsllKEuUZjxWxIyMRInQ1gFa0NLl3KY24AoA0wN3PanbV7CoAcAEHirKMCvvQAwxgj7o/EV8Uf8FBL9p/HegaezZNpYycem9lNfbbAqo96+Dv29WQ/GaNFbLLYRbh6fKKANH9g3wkmreL9Z8Sz5C6bbCCJiPuySZIYe42frXm/7TPhfUvDfxX1WS+aSaPUJWuoZ3H3wx5GfUf1r65/Ym8MLovwXt76aLFxqlw8zH1jH3D+RNT/ALXXw2HjrwMlxYwhtW00PJblRy3HKfjigDyL/gnZPCuqeMrdiole2tmXPVgGevrkRtvJr4I/Yx10+H/jOlhdZjS9heB1PHzjO0fma/QFSpjEq4II5HpQBGq8Uh255OKkXkZqCRWLetADtqNwW4qnfaNYXgJb5H/vLwas7fcClUHdjjHrmqjOUHeLInTjUXLJXRyt/wCG7qHLW7LOvt1/Ksd47i3fayvG3p0NekJCc5DDn3ouLSCVNs0ccgPriu+nmElpNXPLrZRCWtN2ON07xPq9lhVuDIo6LJyBXRWHjyM4W8tCPVkb+lQ3PhvT5gWjbyj7MMVmz+E7jB+z3EMh7AsFrX2mFq/ErMwVLH0Phd1952ln4o0W5AxdCLPaT5a1YLm3nG6GaOQf7LZrwTRNWsNZ1TUNL06Yy32nPtuoMYaP3+nvWqy3NuwLOUPb56l4GlP4JFLM61P+JD9D2uivHrfWtWgA8q/lVfQOMVeh8YazEP8Aj4if/fwazll1RbNG0c3pPdNHqdFecxeO9QA/eJbN9OP61OPiC0a7pbOIgdT5oFZvA1l0NlmeHfX8DtdX/wCQVd/9cX/ka80/ZPWdPgVoaTRsmJLrZnuv2mTmtDUfiPYyaZdK0EYJhYcTj0+lcj+z74607T/g/oVrKi70E+f3wHWeQ/1rP6rVvaxqsdQavzfme518pf8ABRbwr9u8FaL4rt4i82n3P2eZgPuwuCc/99Yr30ePbEgH7Ocf9dRXHfGzULDxt8LNf8Nm0YNdWpMbb+jIQ4xx6r+tP6pW/lF9fw/8xyH/AAT3tPJ+C891j/j4v5OfXaSK6D9rPxHpdx4Kuvh1BZDVNf1u3YwQhgFtEXrcSNzsUZHXrmuE/Zp8bQ/D39mA3V1YPJcWc127ruwd/mkKMfUivFvCFh48+L/iTWbvX7qTTrCW63azKpIll2k7YF9FUZAHb3qFQqNpW3NXiqSTfNtucB8NvDWteJtE1m2063jtdL06JrrWtVbkRQr0VT0yeeO+Paus8A6Jpoi8JWuqW8cllpUFx4p1KUjiS2wu2En+8fKbA96p6t8Q7Lw34F8cfDnQLCWzh1PVw0TltxFsC2YycD1FaPwya71TSY7TaCvinVYLPaRzHaWxDSKvopEvNKNNydhyrRjHmZ9i/ALw/daT8K/7W1RSureILo6jebhypbCov0CKtWPib4atvGHw68Q+HbnH+k2jtDk4/fIC0f8A48BTtO1PU5p4LWS4kNuiBAg+6ABgfyq/rKs1o6BtpwuDnvmqqUPZ1FGTLw+JdXDznCL+Z+at/dxtrkp1eJDJtEU6Y4SSHC4/4Fswf96veJfgb4J8f+EtL8SeBb660ia7gUzwzETQiYDDqgGCoDAjkmuF/ar8CyeF/HDa1bR40zVjvUqPlSUD5l+pwW/GvU/2CvFEcllrPhGdszxEXdtn+FOjAf8AAmzSi4Rk+ZXRlUjVnFcr5X9588/En4f658P9TFrqk9rI24bDDJlvUEr2rM1HWZdT0/SLe4keSeG6nlkdjnc0jqSf0r6P/bK83xN40tfDFnpvlT6Vp7X9zfOuBMhK4CnuBuwfevlez5uoB/00X+YqG+xqo7X1Z+jXxM8KQ+NPhhd+HpEXfPaBrdj/AAShflb8K+NtdvBB8P7mxkVoJtQjjtb5JOGN1Zszsx/3hIo/Cv0BtrXy7OGFuSsSjP4V8Zftn+Dz4b8SnWrOP/iX64/mOAOI7hfvn23AqPwqUWe9fswXAn+BnhpevkwNH/4+x/rXo7wxydgK8r/Y+bzfgfZZHKSuor01ZpFn2P8AdzSAjuEeOQKBxTCkmfatB9kg+9VZl+fbu4oARFzSvGMcrn2qWOPGfmp5Rm+63NAGbcRRxD92nXrVB9PeaTbGQCeeK1b2MqvI59agt5dpCHnHpQBwereKI9Mu5rGW1nBTjIHDVmWvi7T5pFWSKWIk4G4da9TntrKY757aFyeMsvNc74r8N2eoi2mtbeKKWBstgdRQBTjZWiUxjCsMg05frSwxTO2Gh2hRtFOlgliI8xSo9QKABgp6ioLu0guraS3mVWikG1lIyGHpVgckdh/OpiFX24oA8z8V+CdWSKBfA99Ho6KSJrdF4J9aK76ThztzRQBhxRlVAOTzmrdsuD8w4pAOBTmfIxQBNkHlelRXF55a4UZI/WhJAiEEVCkbPL90kZoApaJbCe8mvbuLJz8ue1dF5LvKskfKjsKasCKgAGD3FTRySQjZEpYmgCW9ntbWBnkwDGu9vwr4j+K+uS+JviJe3Ak3QwuViGeNtfSPxz8Qv4e8FXU8jGOe5zEvryK+Rrfclu80xO+XLbzQBs+B9IbxH42sdOiQlN4LDsMV9veH9HkOnwQ26ARxoFyPavBf2S/B814l74guIhuZgIGI7d6+pLC3SztVh6DvigDxf9ri2S1+E0cS/eFwuTWh+x7/AMk3f/eFVP2xXVvheuOv2hau/sff8k1f/eFfC+If/Iml6r8z0Ms/jo9V8Wf8ipqX/XFv5V8sfsdwCb4jeIfkDbVY89vnNfU/iv8A5FXUv+uLfyr5a/Y4uY7b4i+InlYKuGHP++a+f8LfgxHrH9TqzfeJ9N3tvDEzzeX8y15F8bPipZ+FNIe3t1jk1OZSsaZ+7/tfhXS/HT4naX4P0GZQyvqEwIhjB5HvXzZ8MvA2v/FHxM+vaskzWPmbncg4Jz0FfrR4pY+DHw51T4heI28ReI/NksQ/mOX6yn0+let/tR2tvY/CW0sbW3WCGEkKqjFe4eC/D9noGixWVrAiBV447eleT/tnRqnw4gx3Y0Aav7Gm0fCNPlBPnt/SvWvFOj22u+GNQ0+eBX86B1UEfxY4ryL9jaVV+FESlc5nb+le4iRcDZ+I9KAPzO1vSpfDnizUtDvQWe3lZVjx1z/+uvRP2WPE8nhX4njSppNkWokJjPHrW1+2T4ZbRfHNv4ktIsLe5MjgcA9K8YF1LpeoWeraexaW3cSeaO/tQB+mgK5O7D91qC8tYb2AwTR5R+v0qr8Jtc07xR8P9N1iIrI5gRZTn+PbzXSwrCzH5cCgDl28M6U0YicStGo+7u6Vdsre1s7YWtuu1F6VqSIhmOOnemm2gbdtwDQBl6vp1nfRg3C7sdMGqQ0LS1iEnk/MPetZ9PnAZwQV7Cls7dnBEq7aAKtvDGIgFTAHSiWPClhxirwRVk2A8U+SFWG386AM2Ka3Rgdvz+tW0WOZc4oazt2+UDDUyC3ljkK+Zhc8UATeVDEmW4FVZ7q1jb5sr6H1qaS1Zm+aViPSqmo2UZs5JpJgiRqWZj2A60AY/jbXNL0jwvqetSugltLZpF3njgdK4D9lvTdY8QtqXxL8UW4e7vWMWnbhxHD6r+ZrLnvNN+L/AI3TwNpczyaDZHztWuI+jkfdQH04NfQ2haTY6HpFtpOmwiKys08uBB2UUATc4wB8o4561HLt2kEVbx8oDde9M8td2W6UAVEgkEe9fu/3asxxqyAjr6Va42jHSq86En90MGgBQyxcdTTTIXPvUSsc7XXDVLFtDcigDj/jPqn9i/C/XrzdtdrR4kP+0wIFfAxJYlj1Jya+v/2ydXFn8ObXS0ba1/dA4HcJgn+dfH9ABRW9pXhqfULBLtbhYw2cKRXqGnfs66/e6fb3i61ZqJkDhSvIBGfWgDxGiveB+zL4pYfLrGnn6nFMb9mXxd/Dqmmn/gdAHhVFe5P+zN40Ayuo6WR7y4prfszeOgm8Xukkf9d//rUAeH0V7U37Nfj0dLnST/28/wD1qjb9m34hA4VtKb6XP/1qAPGaK9m/4Zr+I5ICrpRz/wBPX/1q4eL4eeIpviPJ4At44JtbiXdIqSZjQYzy2P6UAcjRXp3if4GeP/DuhXWtaha2RtLVd0hiuNzYzjgYrzGgD0j4f3rrptpMjfvIJcD8DX2nYXsd1pdtdwjiaIMCPpXwn8PJ/kurfPIIYV9i/CLUft3gLTsncYF8kn3X/wDXQB1MTHzR6k1pQFQvC/N61HDEpw2BmpSu2gB4Yk804sdtR7sLQsg+833aAJDjAYnjvUTBpc9l/nT9hkHonp604jBGOAKAGj5YwqgCm9qkPNN2mgCNhxQiE1Ko+apAPagCvsJPepFjA+tSR/KelDjnNAHhn7b+jtqnwOnu0X59Lu0uwwHKjBT/ANmr4mvNce8+H99ZNJkfaLFQv/XOKRc/rX6TfFLQovE3w51/QZsbLyydefVfmH6rX5XSGeCOWzkUoQ/7xSOQwyKaA+yvC1zcJ+xHP5MjJstH5U4PQV4doWg3Ph7THtLgukPiLR11PT5iOt5BuaOMe+WH517f4JspL79lPSdD85Y21KNgMnqOP8a7D4vfDWO++Bumtoojk1TwxAt5ZMBkts5dAP8AawBSA8D+BGrw3n7WMWqW/EV0koXB65g2n9Qa+1pYJGcsozg1+e37Ol0IPjpo06qVBnbIfqCRyPzzX2t4v8U6s+lznTzLbLDMoeWI4bBYDFRUnyRcuxnUnyQcn0Oy3N90jGKoahq+mWUeLrUbaE+jvg157dNbvqjwatqUlwpjWRWuZ8YyAcHiuc1Sy0MNcyQ6hLLKRuijjXcv0zmvNqZi0vdj+J5lTM5Je7FfNnqdv4j03UJZbPT7+N7gRlgwGVXtn35IrxvVPgzea1r51fxT4wfWrvJ2ObUoIge0Y3HaB261f8DXH2fxFAD0lzGf8/hXpyxFpAo49M11YPEOvT5nudeBxLxFPmlvc43wF8MfC3hm4tUSwmvDbP5kE1229o3/ALy4AANeiWsqWN9/rN4c8n0rShjYW6RzIFOOgFc5r2uaNpGqi0uobuSbYshWGHcMEkDnPXiu+lSnVlywV2b1q9OhHmqSsjp7uXDKytnv9azdWmnEispIBHSue/4TrRPK84xaj5SnG/7PwPbrVa6+IXh6QBla7LKcjMHH866Vl2Kf/Lt/ccbzbBLeqvvNTU/Dmn67YGHXNMt9QtGOHhnTIP8AWuoiWPSbW1t7ZFisookihjXoiKMBR9AKf4b1C11jSbXUIEbyZwSNy4OQcHj8K1L+3W4smhZQDjKmuSUXFuMlqjvhOM4qUXdMbJZw3UBRkV0lT51YZBFcxoPg3S7R7+6hQ+eQVjU8iP1xXQeHLt5YDC/DxNg/SmR3Bh1y4tkH+sHy/WsJ0Kc5KUo3a2Omnia1KEoQk0pbruceiiO52nkK+DXUae5tTI3VGPy/SqOj6fazTXSX2Vk3mta5hjjWK3hyY1G0GtTA0baQeQH7ntXP/GAJ/wAKm8QBj1t+fzreghwFXsBWf430aTX/AAXrGixvse6tXRD6HGRQBl/CVUj8HaOoYECzTHvwK4/41/ErUtA12Lw5ocOL0lGllI6occD86rfs26lqt58P/seqEm60q6e1DDuEYqM/lXo/iDwTouv6/pviG5hAvrMA5xxIPQ0AXtKSWXTbWS5z5rQozfUjNTlfJU4JrTCBV2rgj+XtUTxZbkDFAFSCTfGe9MvWjhtzNMucdMVIY5F3BVx9KW9tGubAQqcHIzmgCtYLKwM0owD9we1GoX0dmg3/ADP/AAqO9XljMcap2QbR71QudPV5xdOQzL90GgCGzkuLqQy3EexD90GtISjYFxS2kKyWpZuG7elNSJAdztz6UAEwyvmbgAo5qCObzAWjkVvXHarcccUrGNwQDnIrltE2waxf2asThsrn0oA3DJs5Zvm9KkjXeBJL36CoETc+5uW7VbiU/Kx/KgCKf7vzcjtSQFSuDVqaNGBC43elZ0jmGT39KALT7VXAqu1qgUyFanhdJVz6VKx3LtbkUAYN3psOraZeaXMMJdRPGT9RXy3+zHrkPgn4l+IvhhqEuI/tbi1kPdgTgfrX1/DCImJTC7+M+1fGP7Tml6b4P/aH8P8AiDTVa2F7KJpm7bsjJ/WgD6vaPGPXv7VbhiCxggfMazGvo57KKaGQMsqK+8dCMVoaTfLKoi27j2NAFwqQgA5pMuo6Gp1OOtQyy5O1R1oAt27eZHzya+Fv26NGmHxltrxpflvreGNEPXgAEivuuzi8qPJ714P+054APi74ifD2/tYRL9nvDBeAY+WInfvb2BUD8aANfwX8MPE2leGNN0q3+JHiGyS2tEjW3icBIwB90cdKffeBfE7WUzyfFDxIxAOQZBg/pXrEWFcyHgbe9Y18N1hcerZAFAHyN8UfgZrmh2K/Erwvq1/f3NrP9ovwh23CAYJlQ+3Pbiva/DXw8vtT8P2+raf8X/Gv76JWKrqKdSASPu16FeWbTeD7nR4/ke7t3iyRnaWGM18jw/s0/FrTL+S40HXNMjkLllYXpjOM8djQB9EQ/DXXcBW+LvjxW9Pt6/8AxFE3wt1mQBZfi147YA5wb9f/AIisX4N+GvjtoFzFD4317SL/AElQRIWl8+4/2Qr8YHTsa9ghckfODj1oA82b4O3ky7ZPip44YHsb9f8A4moJ/gbeSrsX4peNFQj5g14Dn/x2vVzmMgrThO+aAPH/APhQNxjH/C0PF+P+vr/61Vz+zquefiT4s/8AAn/61e2xzHPNTtIoHPWgD5+m/ZnjeTMXxG8TKO+6YnJryP4sfBfx3oGrtaeGLbxhr0HBOoQzlx7/ALsDn86+3UmHQjFSK6kbgeKAPzj1fwNe+GrRNa1HVvEUNy8ix3dvPpL27bDgE795yfwrurf4f/Bm4soLuf4x3Nm0qBjFLIVKEjkYzX3C6wSRsskcUm77wdAQaytSW2sree4azjdIkLlI4FLEAdFHc0AfHifDH4IsAT8eIFyP4rvFI/ws+BfLv8cbGY46Nd5r2HxhrHhjxrp6WV18HfFmqwRy+ahm0YRIHwRncGPYmuXHw60m4X/iXfs+WrE9PtuofZ/z+Q07sVkefJ8PPgSgx/wtuxf3aUn/ANmqN/AXwFdhC3xSUvngwOcH25Jrurr9nvWtW+ZPCHg7w5uOfllN4V/Ra6rwB+zmnh68iu77xxq07I4bybBRbRcdtp3cUXYcqOWi/ZV8Jz2sdxB4p1V4pFDIwYYIPekP7Mfg232wzarqrbf4o5dhP8xX0tfW+1FWPkKAPyrMlgSVvmGTRzMTijxvw1+z38ObeT95a3t4VOf9KuS+fyxV74naF48kFt4f8EW2n22nGHypbhr3yplGMBUypxxjnn0r1K1jEN5sFWXtg96s3pWka84qydjKWGpSd5K54x4H+Cuq6X4F8QeHdZvwYtThVoYkm83ZMBuZt2B95xnGO9cf+zlrS2XxC1jwdriG2v7iANJGxxi6h+WXH++zZH0r6kVGkcZyB618+ftTfD/UNP1Sx+LXhGNl1fR3V71I1yZIl/jx6gce+aSqz7jdCm73jueO/td6XpNv44mXTtPt7c2ltC1w8K4Mkk27aWPtsP513n7LPgmCz+Isc8c1zKmj6Ij3EczbkW7uNyybBjjARK8718XXxd8U3L6PJHbvrtwXjNy2BHHa/wB70/1lfSn7MNlu8F6j4qmiKz67qMlxGSP+WICqoHtkNUNt6mqSSsj0UW3k3QYKcbqsaiFMJ3DqeKtq5b+EEHrWfqTMwCwkcdfapNoStBo4T4ueB7Px54Cv9AkUG6KmW0kxzHKORj64x+NfKX7Oltrngn4qWGs6nayW2lx6i+k6hKeAsmxm2/mtfdGm2bPyDg+tfHH7Vmq6LpvjvUdP8PatFP8A2oqNqEELfLa3SFVD8d9mc/WqRkbthb33xm+P3iOFfMi8PwMLO8uEPD28Z2mJT/tsqt/wGvCfiNoP/CL/ABZ1PR1hKw2upHyVx1iD/L+lfdfwM8JaL4Z+GulWukMHluYEurm4P3ppHGST7cnFeH/tLeDZI/jz4W177Kxs9Vkjt5XC/J5icYPucn8qAPprwT4p0fxfoUGpaPdJOjqAyZ+ZGx0Irjf2lfCUXir4Q63B5e+5tIjeW5H3t0YJ2j69K4iw0KT4a+PpfFWhvM+gXRZr+0XohOMMo/OvX9Z1qxn8C6nrttcJd2iWMk2VOQQFzikB5p+xsrRfBKDd1N3IcenAH9K9ZdSzk4FfM/7Lnxi8I6VoP/CG63K2mXJupHhuJT+5k3NwCf4TzjHNfT1v5ciLKjq6MAVZTkEUAQgYwMc1FJ9/0NXJIxvDCkkiVwT0NAFVWI69DViM7hleKgZCvB59Kki4U0APkAkXbIMiqktuI2zHVzI2+9Rs4yO9AFMgNw3Y5phTAJJ71YmUZytQkMf4TigCo4XG1gPaopCVXa/zIfWnzgFutV2JOQTkUAVpYVLZVsj09KjkjDjGealIKt8tNJVgf71AGI1/Cl1LBNmEp0Ld6KtarYRXYTzFG8dx3ooApQqsihicH0qZliK471G8fIKdabGxLbcHNAFuztYySX5q7HBCO2Kr20cgWrsURHXnIoAVZIY2wU3D1qaJ0yHWOo47dTJ8x+Wq/iXU4dF0C81BiqpbxlsmgD5g/a08Tf2p4tt9DtGEkEKh5AP73pXj0kLT3FtptvybiRQU7jJxV3W799c8V6hq00hw8zGNs8deBXafs6eGW8VfE+B7iPNtbfM7Y43DpQB9a/CLwyvhnwLp2mrFtkCZc9+a7B7UsPvYp0alECjoAAKeWJoA8R/bLt1j+FkbrwftC5FWP2Pv+Sav/vCmftnNn4Up/wBfC0/9j7/kmrf7wr4XxD/5E0vVfmejln8dHqviv/kVNS/64t/Kvhj4YeL7fwbrGv6hOpLyF1hGerbjX2N8Y/GOjeEPBt3Jqky+bOhWKEH5mzXxP4G8Hax8SvFbado8O2LzjJKx/wCWaE5JP4V43hhhqsMPWqyjaMmrPvbc3zeac0kzY8FeFvFXxp8aSXEzutmj5mnfO2Jc9B719weDdF07wv4etNE02EC3towm7by5A5JqP4d+DtH8E+F7fRdNijwiL58oGDI/qa6mEIwxhSa/UzxyCK4iB+4Sa8P/AG1GU/DaDHB3HiveDEJHKx4BH3vpXgf7aSxL8PIQpJIY5NAGp+xeQvwg8wKGcTnAP4V7ZM+2NpGj+92HavCf2O/Mh+FMMscgwZ2DL+Ve7abE5xPLIuwjoTQB5D+0p4THib4ZX0qQs1zbgNFxyOea+GrZfP0+S1nbDQkhVHUkV+oVzFHdWdxDIiGORGUg9ORX50/Ffw23gz4o6lpSIWV5DJF6fMc/1oA92/YY8WPNbXfhG4nI8omZFY+9fVwQD+L61+cHwd8RSeDvinp99E/7meVY5zngZPNfoxaXcN5bxXUJDRSqGUj0oAldUAJDc0kAiJzI2MdqZLtUk1RnYu3BxQBNezvlhG3yiqv22Zk2DA96RhgHL1EFAoAjMd0X3edinGW5tiD5m8VLHye1NuI2cgA4oAjWSVpRJuP0qx5slQpatn71TxKV+9zQALLJng4I5+tea/H/AMValpuhWvh3Q0Muqa9ILXy15KxH7zfyrs/G2v2fhfw7d67fRSywWybjHEMsx7V57+zyNU8deJdU+JXiGxeCMN9n0qCVeYk/vY/KgD0b4V+AtA8A+HoLDRbNYppEBupiPnlbvmuzD1ER709GXFADyw79ailLUpIFNZqAFjkY8VIWG4belRK3tTXkATCjk0AWJtjpjHPt1quGMQ+YfJUtqrbMnk0rxbmy+SvpQB8o/tnayt14s0nSI2ytrbecR6F+P/Za8CPSu+/aB1Qat8WdbkRt0UExgjP+yv8A+uuGs4/OvIYv78gH60AeqeD7Lcul2O3PmOiEf7x/+vX2JYW8dvZwQhf9XEqfkAK8e+A3gUymPxHqUWIowBaRsPvED730/qK9vCgfWgBsQDdOKk2YpFO09KePmoAY5HlmlLAwrQ65HShUBHpigCL+IVPD16UeWDg+lSIcPQBHqd9b6Xp9zqN7IIre2haSRj2ABNeIfsvRpr1z4r+I8kStdatqLQ28zDpCnyjH1C1L+1zrGrS2HhzwJpbGFfE18ttcyg/MIwcnHsQMV6f4O0DTfCnhmy0HS4BBa20aptH8TgYLfjzQBa8SWceqaBqGnzLvSa2kX6naf61+dOpWklhqNzYy8PbytG31BxX6ToCccZFfBXx80j+xfizrtsE2LLObhR7OS1AGD4In8rXVTPEqFfxr6w/ZyuxcaNqWnFuYJBIo/wB7P+FfHmlTfZ9TtpumyQE19Vfs3Q3x8Q3lxHGfsQgxK/bd/CP50Ae82xZUCmpjyKjBweelLLMoXlee1AAflj3HnJxU0ce4/MMKO3rUFupkG+TgDoKt+Z0JoAXLFvu4A6UEjuKN+7nOKjZufvUAP3CjcKjXGaeQuc0AKMUtICvbrS0AFB6Umaa7quN7Kq9Mk9TQAs0KSpsflSMN7jvX5j/tJeGT4U+M3iLTQmyGW5a6gXHSOQllH5V+nOSPp0r41/4KF+Fsa94d8U2sWftUbWlywH8Qx5Y/LdQBW8ATapqR+GnheKZUtzp8Uqgdy4HX8q+joPBnia3iMUOpBUxgpnivnv4cpJZ/GL4daWY32W+iWOcDOOD1r7KDcle44oA/PX/hBNQ8GftVWfhxcJ5l6sts/Zkc9fzz+VfYOqeGdRt/CGp2bPE8rK0h9wvP9K8y/aHfQNP/AGlvh1qmoXVvZyhds8sjbQEBJTP/AAImvoi4WC8iby5EkilU4dTkEH3pTjzRa7kzjzRce58t2Vnc3kyxxxSONwV267B3J+ldHZaPNot+bxriP7OUwsoGQAWAJI/HNYerW9xb6veWarJxO42qDyNxxWppek+Krqzms7XTbuaCdQrZXhQCOnp0r5WEdbWbZ8hTjrblbZN4gsdL0HxNYtpeppqKMVkkdBhQSRwPzr2a3060kkUt93qCO9eRWnw38RsytKlvbjIPzyc/livX9Nhkt9OtoZnDSRxqrkdCQK9jL4Ti5c0bJnuZZCpFz5o2TNq5ht5FR14x2ryf4ha2vh34hib7J9pWSyhPl7tvIZsGvUYWBTca8S+OcmfGsTn+Gyj/AJtX1eSQjUxPLLZpnNxHUlSwfPF6qS/Uh0+6uU0uW0uvDupTwzu0hVZdq88+lYXiaG3jSLyNDudM/vea+4Px24r1XQ/BPiXUpIpP7S0yLTniSSOUW2ZD7Fc8fnXFfFPSNW0uO1a8lt5rOZm8h1h8qTIyCGXJ449a+iw2KpSr8sWr+r/4Y+TxmDrQw3POLsu6j/w9j1P4Tqp+HulZ7B//AEM11TbQfwxXJ/CiTZ8PdLDDgq//AKGa6ZmjYfKTXx2N/wB5qer/ADPvsu/3Sl/hX5EFnZrazSzI2Wc9KnEMJvFumADLTO/GRSlcqc5Ncx2GVdLGNRlkjPDHmtC4ZSqBSOopJLGIqWGQxqtFBILhVbOFNAG2AARjrgVJCQGYnptP8qhRgAMHNWYAGB9waAPMv2cVjHhvxDIsa5/ti4/9GNXpqSAjoBXm3wLu9Ltm8S6DbSYngv5JnB77mJ/rXfeYDyFIoAtb8nijmoI5F57VKsimgBaXNMZ1VhzR5sZbcOBQA5s4qN9rRlWxyKXfFIG2uMD+dVmHmALEwJJ5oAntf3cPllhweMmltwoeRuCf4frTUMCMY1XzD3PpStGjKZIyVK9qAEVpyWkdV4GMU2O2tlkkmSFVkYfMcc0kLPIwkaTAB6etO83ezlfWgBY4kABqYcDjFQ78Ck70AQ3YkSdLlW4X7w9qo6ncRyTrKOAa1ZFVoyr/AHT1qrJYWsqBSCQOlAFK2nQTCJTy1agZc8MDVO40uERgxZVx370xbaRFA8zJoAlvJSJlAPTrXzb+2roi6x4Fj1aGMfadIk3M+Odv+RX0k8YBDdSBg+9ed/GLw6dS8H6zYuhZbq2Yge+OKAPPfhp4wt9S+GWlPp900sscKxygnlWFd14O8YtZz/ZLyMMj/wDLT0r5j/ZZ1Sc3uoeFWtizRsXHqDk8fpX0YvhHXGZZFsSAecE0AenQapY3ACrKBu6Vo2sK43HkdQa8vttJ8T2qDbZ5YH5TnpXo2gG9XSoxf4M/cD0oAuX1w0cYWPndxXgf7VHgnxbrVvoPiPwxZ3Oo3WizM0lvbSFJipydyEA8jivf1G7qvSmb9rn5aAPlP4XftIXVhfR+GviZa3lrtwiX80RV4z0Cy/3vd/0r6OtLmDULSK+tZo57WZQ0ciHKsD0INXta07S9Ytja6ppdpewEYKTRBgabpOl6bpGmQ6bpdjBY2UC7YYIV2og9AKAF8lvJX+9n9KntoQDk9al52iiJ9rHvQAzUWKwYI+XPPvSWhSZPL2FVx1NPuCJmUdh2oY/LtXge1AERUxSHMgZKeZYMfKMmodu3OeagmXy0MkfLelAEs+oRQkLt96nhmWZPMTv1rBu5EdfMmdYmA53HFS6Je2aFgb63A7fvBigDczQsjRqR1BqBplkUeTJHKD3Q5FMMzsQv93qKALgn56VV12/Wy0yfUJIjJHbRNIyDqwAzipgRjNJKqSwvHIqujAqUP8QPUflmgDL8E6/ZeK/C9p4h08YtbjOE7qwPIP41tLKF4214Np/ihPhH8Xx4HugZPDWvubixIHFvKx5T8ya95kkUMw2EqODntQAjTHsOKTzCw+WmBs0yVnU/KOKAJM/3qhMKht1NafJGaRpGI+WgBJIEZ9+MNRs2moyzdeaBI20jNAFpJkUAO2BUrqskTKQHVlIIIyCMVgzSMZMEng1q2twrWwXJBFAHwDrun6pZ/FS7t/Bolt9a1TWb/ThHH90puQBAP4RycmvvHwpoUWh+EtK0KFBFHY2yxBQcgdz+pNeHeK/hde+GfFWvfEVvHdroNj9ouL1ZV0wTTQ+bguobeMfdHNeMeGPFfxL8Yafr2rTfFrV7LT9HVJLkRysT5blgpVQRn7pz6UwPuAkruVWX3OaZHFGx8ssnPOdwr4t8d6L4s8N+JL3Sb74n61qE0OlwahEyyMm/zGbKY3HoADn3qx8VYLLTfG2l+G7fWfGFi01izM11eFkuZGt90bxt/dMhCkexoA+ybu1juLK4smuhDHPE0TPHMFdQwIJB7HmvnT42/Cz4W+C/hJ4h/sh4pdduBCsMt1cie5eQyoGIIHcEk15R+zx4f8O/ELx5L4X8ZXWuPcC0cRhNQKhrhXwR05G0Gr/wotfBdr8UvC2gw6aZNX0/xLe2960y7hLComEfPfGF/EUAemav4il8H+A9J8P6bf3Op6lYWEeZYo9pY7RhNue3TrXmPiPXviD8QpNPm1mbULOHT2MlvbRr5QSUEbHL5OTjPbivcvH/AMOWuLm51bTpyZZCWZP7zeleZat4Y8QWMYmudPkC+i+nrSA9g8N3LX3he0bVHgklktwt4qtlSxHOD3riPCNxqHwt1i70nXMX/grV5iuW+YQbux/2a5nwqNTmmWwhaZXZsKpJGK9Pj8H30dhNZ668l1Z3Eex42GcH2/OgBviL4AfDXXJo9W0e3l0qaQeZHNYSbYnU+q45B+tavwt+Heu+BL6SFPGs2p6EwO3Tp7XHlN6o+4457YrO8N+MoPB3iK08H6syxaVIm2yuXP3D3Br1aNlkAkikWSNhlXU5DD1oAWkNK1IelAFe4UsVxTArCrPGabJ0oAhY8VHTn60x92OKAGTttwtMdzs2g8mmyAk80w0AQSx7lJzzVU/Jwa0KqzpBGf3rYY9BQBVk2svynBqjfRGYjy5fLYfrV+WJlG4dD0rM1OOQsHQdPSgCrK2oQnaw3DsfWik+1Sldv3gPWigB6R8Z3DApY9sj7duD61HjnripY5AowB+NAFtXMYCnn3qZHPY1U3ZHrTGZ178UAakYbGScivGf2rPFH9keDo9Kt2/e3zFGUHkDFehXHjLw7pty9pqGqQwToPmRmwa+VPj14jPi34gPPZTK1jAAIgTwT60AcD8trpn95GH4h6+tP2R/Cx0TwVJrE6AzX7CRWI5AxXyzp9rHfa/Y2srpHaGVfOJOB15Nfavhvxn4H0bw/Z6Xb61bKkEYUDeKAPRYJDnmpVYVw8XxI8GA863b/wDfYqdfiR4K/wCg7bf99igDhf2yj/xatAev2haw/gF4w0nwT8E7jV9UnVSuPKiz8zHtxUX7VXizw/rvw6S20vU4bmYThiiNkgV83+FIb3xJd2ei3momDTlYbt74UCvEz7K6WZ4X2NZ2gmm/RdDow1Z0p80dzs9Vk8Y/G3xVd6iqyLYwbmGc+XGtdr+xLFJH8QddtQ5+WHyyAeCQ2P6V6v4dvPhv4M+HV1oej6rAZngIkk3DdIcd68a/ZR1rSPD/AMQNcvtYvktYnDeUzNjcdxrz+G8zljJ1acKTp0oWUE1a67mmKpKCTbu3ufajJEiqkrZBI3U6TS1R/NW4ZVPOB2rgz8RPB8iNu1+0wTn/AFgq5bfFLwXGfJn161KkYz5gr6s4ztrO3I8xWcZ28H1r5+/bSjZPhzDuyCHPHrXpkvxP8GKfl8QWpH8OJBXjf7WfjXQfE3gOCz0zUre5nUnKq2SKAOk/Y2tl/wCFSCZjkmdtq/lXt6xbVCnP0r52/ZY8YeGtB+GSWer6vb21ysxPls+DjivXV+JngX/oYLX/AL+CgDqL21NzAY0Yx+4NfKv7Zngu4t7ay8SWpLsr4lfuBivoKT4m+B8fJr9qD3/eCuO+LfinwL4p8BalpLa1ZvLJF+6+ccGgD4eu2eXT4rmE7AmGDdG3V90/sx+L28T/AA2st8xaWxVYJOeScf8A1q+HLe2MDXNrJIskauVjyePrXr37J/jSPwn4kudM1W6SDT58sSW+XdQB9xud8XDDNVEj2tiTPNcbD8S/BasAuu2pZiAB5g612UT/AGyFJkYFHGVI7igBZIVbhSKgMbDIx0q0qGP7wqOSRmyqrxQBmuzNJtU4x6VMituXLE1Ito6uSq5Jp/kTY+4aAJUh+XIY0SbgQuAB60wMyDGea4X4vfEa38D2trCti1/qd+RHaQLyWagDujbw3imG4hSaLPzK65DVo20cdvGsNvGkUYGAqDArL8Itqsvhyyn1uBYL+WMPJCv/ACzz0FbkKDqetADT0pI1bFK2N1PTkUANGf4qaeuRTjnkGmL97HagCRcYpJAu3B60/wCXZu7VSlmzLnPFAGlagIAS2ameROenQissTsTxnGKGds9aAPFdQ/Zu8P32o3F7deI72SWeQyOfKxyfxqXSf2dfCOmapbXzaneXPkOH8pxhXweh5r2MMfWoTukbnigCxamOCJYI1WNIwFVV4AFPWYM3WqsqgxkZP1qOHdEQH+6ehoA0/M4p6TBVx3qqMbNwOaFGfmNAFgysfahXLcFjUbH5c01GwaALSudw9M1LHtYI24DPJ9hVZOa5v4r+JF8I/DnXPECkK9vauIs93IIX9aAPE9CfUviz+03c67bXhbw34Rk8uHd93zMYOPxNfSLKzOzcYLE4968e/ZK8L3nhn4byahrEapfa3dtfug/uuOM/zr2BpOML0oAsW54wa8t+K/wW0Lx14l/t28v7i1nMSxsI1yCFGAetenwHKk9KWYjYDQB8/t+zF4a42+IL1T/1yz/WvYfAvhm18J+H49KtZfOCHc8pTaXPqa1y4yMd6c023AIyewoAdI+xSTg+gqOJXdtzZpybQd0i8+lPebK8DAoAPMZT601ZW3ZNNJyKTOOKAJ/tCkc1G0wzx+tR8Z6Uxo9x44oAsJMvrUpuI+mao+QP7xpRAD3oAvJNHuBzUn2hPUVRS3GfvUphx3NAFzzU6lhjvXH/ABTuZo9KsDDIYibtOQeTz0ro2jRI3dn4HzN7AV5q1prHjLxytzuePRLCUFQeN7DvQB6qzCOKLd/dHT+tfOn7YXjLwjqPhOTwPBCdb8RSTp9mjtgG+yTc4LN2JG7j619B6vbx3tjLbvJIkdwhRjG21lBGOD2NeJ6r8FfhZ4N8Manrd1b61LaWwNxOJdRaTcwz8xBHJ5oA4j9lbWrrxV8XNW1afTfsiabp8NmIXO7yXXcMA19UC63AMRgnrXgH7Gmi6ba+DtX8Q6fCFj1PUXMYxjbEp+UfrXu23jH5fSgDwH9qj4GeIfij4ktvEnh/VLNJrawS1FncsUUlWZiwYZ5O7GMdq82+HeofHD4NRNZal4a1vUtMhcAWzr5tu6Z58uTOY8deFOfavsmMcE9MVBqbObiEBgAUJoA5f4e+LNF8a+HV1vS9OnsXZtlxDcw7JY5O4Pr9a6FG8tht71St5HM7bulRanqIsw0eMuw+U0BY17iaFV/esBgZzWXYX0d08ipyVPFY0kk93opkLEkSZpmhTAXCqrbQRzQB2EfQBTn1rz34i+CNW8SeIV1CwktFiW3WMiVyDkE+3vXT6Vczx3t2szHag+WltdSuH027dRmSM8fSujC4qphantKe5yY3BUsZS9lV23OMsvCXxGtdRN7a+IIY7gqFJFw2Co6DGOlV9a+HHjnWLs3eqarZ3c5GA0k5OB6DjivT9NkNxaRThskjn606fWYYbhbaXcGPAOOK7lnWIi+ZKN/Q82XD2FlHlk5W/wARB4K0m40XwnZ6XeNG80AYMUOV5Yng/jWgwZPmQ8elOZuB82c9KjLNwM15lSo6k3OW71PZpU40qcacdkrfcPSQSDNODdcNiq8lvIRvUkH0Heo9zAEScHpUGheR9xAZqCyiQ7sYJqmiyb8DNTumyMMTkmgC9GYwPvVMrYRyvOEJ/SspOv3jmrEEhWRcnI6GgDw74GTFvit4mdj8zF+Cf9vrXuZZs9cmvBprjT/A/wC09LYRq7Q6xbBVUdnOGNe8KoXNADlJJ5qSI5fFVw/zc1JG3JIoAmulOBgVBJu8s+g+9Ur3DKm7GcVUe5YqxCYDcGgCwkcbKkgyq9T71WeWGCfzPNEayHA3Gq32i8t5UZk8yDpijVdNi1KyKtuK8lSP4T2oAvCRbd9zHaX6Z/iqxEW8iSd+Axwq15lq2qa1YpFbXAP+jt+7Y9xXceG7+bVNNt7y4G1myCo6cd6ANVY1ApSAPujFBbimbuc0AOJ9aQkZoyDWZ4juLm001ri1dVZDg7qANUn5SeoFNDhWBB7dK4vQ/EV7carHDdSAq/HFdg3LEY/GgBXbccmo/l6ikn3KOKYoPOe1AFmPbgHr9aoeKo/O0liFDFeT9KsH2NUdZulgsJNxPIxigD5Mm01fhl8edM8Q2MYOj67cCGbf0jcn/wCvX2PBcRzMPLcBTGGXPfivmr49aP8A2x8PNQaEFbqzb7TER1Rl54/KvRPgL4uXxp8MNK1Z3H2mOPyJwDyGX1oA9KleRS2xuD1qLzWVeG4qr9qAYKzYDU948D5G3D60ATLcSZ+9TBPI0nB61CpxkGmIG8zjigC1IZR3qBpJGOC1WVRtvzMT7UjRoF3YxigB8ZcRc0ittGTUbTrtxuHFRFjIeOlAFsYIz605VJ6dKrAyRjjnNQ3VtcXG0x3TQ+oB60AXnjbH3TUDqy/KyHmqFxp+qFP9Hv2JHqaZbQ+IIDtdklX1JoA5vxd4S1PUmuJLe+Mm9SFi6bfavCtW+Gvj2wmkZjL5JY7T5p6V9XlT5CM7ESgfMBVHWFjk0+ZZF3AigD5+8C6P8V7GSK1sbphYs48xmcnAzX0HCsiQRLM++RUAdvU1ynhe4uY77yEfZBk7lrsQ0J+63fNABz70c5B7jpTjJH1yafGVYUAcN8YPCVv4m8IXZjtFfVbVPOsJQPnjkXkYNYf7OfxEfxl4YOk63I8fifTG8q9ikGGYDjdXrK7Qw5Arw/4yRw/DXxzYfEzRNIeaG5H2fVYYV6gkfN+lAHtoGDwaR2NUdHul1LSrXUoFZIbmNZEDcEA9quDrzQAwIvJNOAXp0psv3eKiVip70ATOny89famRxc7mBp0Um5uauJIjcMAKAKnkRddgqVFTYWVQKjn+VyUYY71FBIZnKt8qCgDP8TaPB4k8P6hod6u60vbd4ZeOqkV8F+ELWbw3dePfCd6wjl/se9imj/24ELKfx3fpX6GKRj91jFfAf7U1vJ4Y+P8ArdxGpVNUh8+Qf3klyrf+g0wKvxp8Q3F/8VrGSC4YCWwtbWQ+q4wR+tfWXxk8C2fjD4aWs0Nug1rR7SK702fHzB40VtnuG24x718Ma1fJqPjPS7xGLBzD17YbFfpVpDf8SqxOOltF/wCgCgD4Q+FeozaVq+h+Owhh1DSNf+x38a8YimJ3SN6YaQrVzRtumfthRNFIDE2tSzIR0IdXIP5NXUfFHwvH4L+K3iXQTGsWieMbB5rWQ9I5o/3o/wCBGSP9a8o0TxB9q+M2gavJ8rxvaxS+u9Y1Rs++QaAP0PdUDNhABnNZ2pWcd0NwABA5960zNBMrNHIrDPaqlwu75VYKfTNIDn7Pw/pkWrLqAtl88dMDiuojuo2UR3C7tvcjvWTcM9oA/BqUStJEkrDBYZIoA4b4m+E9P8SCSG9t9ySZ8qVRgxn1qT4IT61p1hc+FNcR2a0bNpcE/fj9DXcrPbyILeeEMjcVUutHuLc+faTiQDoM8gUAbTVCx5qDRr6O6hMXmoZVOCueathF+tADEOKVyCPenBV2hhTHXuKAIyoNRurEfLTs4eiR/LHHegCq3pTHAAzT5OTkGopfu7c4zQAgOTVa7tFuCGLHIp7LIo3buKeG/d7kxnFAFeWFlg2s3A6GqUg7DBGKW8uZmzG2AKq+YyY5yKAKlxb/ADnGR9KKttLGfvdaKAM8feNKvWkUZPtU6KoFAD413mrMFtnJbpUUUioKe0jsmFOBQB8Z/tKLEfjHqg5CZXp9K4qGztWgEv2yVY8+nSvRvjPpa6t8e7nTXl8sTuql8ZxWp4//AGePF2hQJcaQ51GyeMOSOCM+1efic1weFrRo16ijKW19LmkKM5pyijM+Cvwik+I5uJItSmgtYcjft6n0r0j/AIZRX/oOSf8AfA/xr139nzwl/wAIh8PILWRNtxORJKD1BxXolfjue8d5hHH1IYOaVNOy07dT3cNltN005rU+X/8AhlFP+g5J/wB8D/Gj/hlBP+g5J/3wP8a+oKK8n/X3O/8An6vuRv8A2ZQ7Hxh8V/gYvw+8OJrAv5rvzJPKKBOgNeRPBE6KoW8jUdliPNfpBqmmafqkAg1G1S5iByFbpmsv/hCfCP8A0Abb8hX0mV+JU6OHUcZBznd6qy06HJWym8vcdkfnj9kh/vX3/fs01rGB/wDWNesPeKv0Q/4Qnwj/ANAG2/IUf8IV4S/6ANt+Qr0P+IoYf/nw/vRl/ZE+5+dv9nWnpef9+qUadaY6Xn/fqv0R/wCEJ8I/9AG2/IUf8IV4S/6ANt+Qo/4ihh/+fD+9B/ZE+5+dp060/u3n/fqnCwtV+ZTeqfaKv0Q/4Qnwj/0Abb8hR/whXhL/AKANt+Qo/wCIoYf/AJ8P70H9kT7nyn8KfgJD488MHWxqtxB+8KbXjwf511v/AAyhH/0HZP8Avgf419K6bp9jptv9n0+2S3hznYvSrVfKYzxAzWpXlKhPlg3orJ2R208spKK5lqfMH/DKEf8A0HZP++B/jQP2UI8j/ieyD/gA/wAa+n6Q8iub/X3O/wDn6vuRf9mUOx8D/F74b/8ACvvEEWm3WpTyRSKCsm3j+dce+nWHnRrJfTeSZApYr69+tfXv7XXhT+3PA0eqW8W64tnycDnaBXyr4d8I+LPFxhsdM0yVlGFDFSBmv1/hnPo5jlccRXklJaSe2qPDxWHdKs4xRa8eeDLPwve6HNY3zXcF8VdWIxjBH+NfoZ4P+bw1pgHa3T+VfAvxS8OeIfCtx4b0XxBxLCQFXdnA3Cvvvwoyx+F9Nwefs6fyr3cvq+1w8Z86ne+q6q+hz1VaVrWNlsY5qIkdh0psMpcmpVKr1rsMyF73aCoXmobW8lMvzvhOc1PNHE56io2tVKnBHSgDO1TVbPTbK61C+mEFnbDfJIR2rz74f6NZfEbx+nxQM4utCtFa302Bh1lU4Lfoaw/ifq2reN/HUXwl8PoFtpVWXU7wcgRjkrn1r23wVoWk+FPD1toOjwLDYWqjZgcs2OTQBqE5O5u/86eGAHFO2jHP1zUbD+7QAOKI42anHgjHWns20jHSgBPLxzUDrul9qsPJ0A9KiZ1UbjQBXuZGX92tMijz1WpZFV33UudtAEb4UdMVFnv2qeQK3zE1Gdm3igCF3+tSRsVgz3oKqBmiNQeaAAbmVV7mnsp+6RSoBuLUrklqAECFEyvNTRsGTHeo1bFP2s2XUAN60AD5zioSG3fSpkdW+VuG707AQbaAIkLAjmvnz4/eINQ+Ivjy1+CuhRmOJZkuNTuv7qKQ2P0r3nxLq9n4d0G+13UeILGMysB3AGcV8/8A7J5bxX4t8ZfEeeI7767Fvbk9lGD/ACNAHvmkaethptrp8MhZLaFYlJ7hQB/Sr29owA3SnIm0fN1pZMECgB8cisPQ1YLL5OD1qmgHWleQqNo+Yn9KAEd9uFXlz0oj+Vi0nLHrSpFtOWOW70MOaAJWlBWmNJx0plPjXdQAzcWpygjrUiqAaVgtADB1p6ijAo6c0AOxTSOeKXzVppbJ4oAeAacGx1qPdxSbqAJcK42Y+Vgd4P8AEKYypFbhYo0ijQZ2qMcUsfWqur3sdnasX5L/AC4oAmspo7xC0f3VNcj8fgq/BfxRj/nzb+lP8N6xcDxB/ZFuoYMvmNn0rA/au8R2vh/4Parbyxl5NST7PEB2JoA83/Zb8daV4b+D1vbXqzTTfapfkReB0r0/SvixouoajFYrayxtM2xWPY1h/s4eBLbRfhJp1rqiQXM13m5k4yV3Yrpv+Fe+H7XU01COEiRW3Ko6ZoA7CzlZt6Fs4GQabMT9oty3/PM/1qCNtsmUODjGPalS4FxfxJt5RDQBFHgyHFZmqwJcXyKzdFrT5DHAx8xrFjZvt825h170AXbCzZdMliDfKxxVe7sY7S3iWMfvM8mrxvbWysQ1w2FZwufeq2sXEZuLNVkz5rZK+1AFeKWb+3jGnzJsG6rPh3bJf6pbyLiMHAFJ4b2teX1w4wFzUXhu5jmudZvRkRAEZ9aALfhCZm+1W+crHIdp9qseJo430/z9uJQ2ARVLweos9JudQn+VGYnB9K2bZ11DRvOKgrztoATTd/2KHecttqcqMc8rnmqOlxyZO4kKo6Gp2SQggMcZzQB478QviJ4o8H/FJNMsrf8AtCzuY18uEn+Veh+CPGFp4ujnt3sZ9P1C2OJYJVx+VebftH2os9a8KeIoj5c0V0sbn1Ga9pljtIr2z1IQIklxGPMcDrQA6JZYwxO4gVMA7Ql1OQE3VYiu7WaaS3jkXzkHKH0ps0RSJ0hB2kYxQBn6RctcxOz4+U4FacEJY575rH0/SpI5Q63GBnJWtmH9y+cnHfFAHzr8V1b/AIau0BirbcKN2OPuV9DSSFWPfmvLP2i7uw0nU/CmvzQIJI74eZKB823BFel213DcwQ39ucwyoHT3BFAEjSFvu0kczZ25GadInmYlhO0nqKAsEL7XUlz1NAD18ySdem2oWjZpjvbAB6VOIXAEkLZA5xTnWGdtxYxyDrQA21TcJIycr1FEMdxFCxRuvrUUEkaMUhJclsMfetJnjVCu4bsdKAOUv9D/ALZ1CR7yc+WkZVFX1qP4fXTRpdaW/P2ZyB+dbtgf9Idj0JplrYWtjqMs9uvzzfeoAvA1FI5DYp7MEwppm0Md24UAORqxvFlu1/pEsaMwdBuHvWrlVPrUcoDoeOG4NAHNeHtD0/UtKFxDMY7pBtbHUEV0WnwzWtoIZJWlb+8ah0bTrfTp5JIWIEnJHvWjLjIK0AU7uK8ni8u2lVW9TWRpMl9Z6o9lfyGTzOUJNdBH8pqDUdPW9kim3bJIuh9aAMu51DVVmZEtcAHAqC8lubi0eOS0YuRxXSy7SgOcnGCaiTrQB5tqOjnULaeykgcC4iZHBHHIrxb9jvWP7H8Y+LfBk0o+zRTNLErHuTg4H4V9WXU0MUbMm0y9hXyV8cNCj+HHxY0H4j6Kpt7C9uljvox0BJ+fP4GgD6fjCsxDjI7GrMLbQV7Vn6dqkN3BbXcAVoJo1dWHQgjNaMqbTvXkGgBUO5qkjO2TmoWPlgMO9KkueKALpkX+9io55Y/KYeZyelQNyKriI+YOuM0ARbSW4P0q3aAg7WqZoFL8elNddi8UATiM8/NxTXVlPrWfcapHYTxrcKxjfjI7Gr/nK67g2VPKsO4oAdGxBHzYqRnP96oFIPQ1IOlAC780yRc8FQVPUGlzQTQBTe2tbcmdYQD3IFQtNCDujbn0q85yCuM+1ZrQqspyvWgC3HIrKM9atptwMVUaMMgC8NjrUUUzQv5ch4PegDQfgevpUM8EF1Cbe5hSeNjhkkGVY1KzAqo6+hptAHCeD/ijouseONS8B3No2lapprbIon4Eyjptr0Ejk9vb0rxD9ozwJdXAtviV4VUw+ItExNIF4+0Qr1z716j8PvE1n4y8I6d4isGBjuogzr3Ru4NAG9imtj0pzEZ3A9e1NzmgCPyRu3A0srLGu4jinMSo7ZqA7nYGT7npQBE0zSc7fkHNKJtxztwKkdV3YTgVDP8AKPlUmgBhuTExHOK+T/28NGV7zQPE0SZaRHtZmA6BcFc/99Gvq8FWXbIuK8z/AGp/Ckev/BXWGt48zaeovUYDkLHksPxFAHwT4eDS+INMj3Hm5jUZ7fMK/UTSV/4llmM9LeMf+OivzF8CR+d420KLAO/UIFwenLiv1CtbYpbQ7e0ajA+gpsSPM/2k/BH/AAmHw7mmtIx/aukN9usm905YH2Kg18FaHcmbxzY3bqQ8uoxyOp4wzSAkfrX6jDZIvlyqGUjDKe4PUV+efxq8IHwX8fZ9NjUi2n1GK6gbGBtkcMQPoTj8KEM+3RDf6Rc3Xl2/nQvISmD05rJik1K+1gF1liXPA7V3UcX7hCO4FR7VB+4M+uKQHPvBdTNskzhTV8RFo1jHGBitVo43jzj5hUPyEhWXafWgCjNps7WziJgHK8H0riZdL8Qb5AdTkAJI2g9q7TV9WuLO4SKKAsvdh6VNp3kXWbyOM+jKR3oA85Oj+INJjn1DSZle8jjLRq/Ru5rofhl45sPF2mtG0yQ6xb/JdQHghx1wK7HyYyCzQqQeK8r+Knw8ZJoPF3gpTZa3BcL5kcZws698igD1Ns89AahJINN0+4e50+CaVQJzGvnD0fHI/OnsB360ARsO9BUuvzdKUhQKrSSNnA6UAM48zaKju/lYYp/SmOeeaAKD3TjKkVFGxY5zV6aON0ZQQCBWbghjQAy98vGT1qmN3UVoNEHGWrPvf9FkCtzu6GgDO1CC7MnmWsm5TwR6UVpG2YgNGeDRQBWhHy/N1p5qNc5608GgCSPg881ZjiZxnIAqO3i3R792fanHeo5yFoA+T/i1dW2n/tFy3NxIFhilQs3pX09B8Y/h6ttbqdchJWFVIIzziuD8a/BPw/4t8Tz65fahdQzXH3lRAR/Os0/s1+E8DGsah/3wP8a+Zz7hXCZ5OE68muXt5nXhsXOhflR6j/wuT4ef9ByIfQUf8Lj+Hn/Qci/KvMYf2afCcnXWNQHrlB/jWZq37P8A4L0+KSWbWr5Y41JYlR/jXz//ABDPLP55/ev8jq/tat2R6/J8Z/h0ilm12LA9qVPjL8O3UMNciwfavn7wj8CdN1+eW4nvLyysVYiIlMtIPXrXYWX7NXhW4nWJdW1A5OPuD/Gj/iGeWfzz+9f5B/a1bsj1MfGL4en/AJjkX5Uv/C4fh7n/AJDkX5V5/F+yz4RaVkbW9RBHbyx/jVm3/ZT8GvKUbXNSAxkHYP8AGj/iGeWfzz+9f5B/a1bsjtz8Yfh6P+Y5F+VJ/wALi+Hv/Qci/KuGT9ljwXudZNc1JcdD5Y5/Wkj/AGVvB5JzrepY9fLH+NH/ABDPLP55/ev8g/tat2R3X/C4vh7/ANByL8qX/hcPw9/6DkVcRH+yn4NbP/E81L/v2P8AGlX9lLwc2f8Aid6lx/0zH+NH/EM8s/nn96/yD+1qvZHbf8Lh+Hv/AEHIqP8AhcPw9/6DkVcSP2U/BxXd/bepD/tmP8aaP2VfBvP/ABPNR/79j/Gj/iGeWfzz+9f5B/a1bsjuP+Fw/D3/AKDkVJ/wuH4e/wDQci/KuEP7LHg8f8xrUs/7g/xpB+yt4RP/ADG9Rz/uD/Gj/iGeWfzz+9f5B/a9bsjvP+Fw/D3/AKDkX5Uv/C4fh7/0HIq4P/hlTwn/ANBrUP8Avgf407/hlTwj/wBBrUs/7g/xo/4hnln88/vX+Qf2tW7I7S8+K/w1vLZra61iGWFhhlI60zSvij8LtMiWDT9RtLeMHoEFcY37K/hBeutal/3wP8ani/ZR8Gsm5tc1L/vgf41f/EN8v5OT2s7drq35EvNKjd+VHjv7UPifRPE3jvSbnRbxbmJHAYjt8wr7Q8JpnwzprZ/5d0/lXhy/sq+EUuEkGsaj8jhhmMc4/GvedNs2sbCCziYskKBFJ7gV9tl2Bp4DDQw1N3jFWVzgq1HUk5PqXkXZ0ol3MQFPWhVk2cg1G0nlYZjt9jXaZj0gG4ZkzzyK5n4seME8B+E/7SW0N7eyyCG2tgeZWJx0/GrWo3sdn595PcCKGNdzuTworynQ7a7+KXxZh8Ux3MzeF9Eb/Ri33ZphwcCgDqv2dPCN9o+jaj4j1y2Meta5cvPIkhy0MeSQv8q9XTDAHjHUU0HzmLZIJqXjtxQAhOF+9wO1PjZcbscVXfrg04MFQjPFAEyDgu3PpQTVeF2ck5+Udqer7u1AD+2c4qtJumbaowM81YC5p42qPSgCErswKjZqlZiz9OKbwTQBUuWbHDY9qhUybhU1+UjXcTz2FQC4yUVFyT19qAJ5GYR/NSWcysNvem3vmcIoz70zTF2zMGFAF5V+alfaOO9RRSbpWHTFR790xweKALApZGJTbnimJ0o2n8PWgCJiN4+XJ7GrKs+zDLn/AAqBl/eKRVnevGGGaAPLP2rvE9n4f+D+pW08byTasDbW6gZ+Yj/69P8A2YPDMvhb4QabazR7Lm4H2iZSMHceh/LFZXxOFn40+Ovhfwa0f2m10hWv7xf4d3G0H/vmvYS6pKNsQRUBUKo4AxxQA5g68bs1GwkwSKeZkkJxTXDMNq5APWgBI2ZlwOSe9SQxmNiepNLDEsa8ZNPHDZFAEiR7uTSMBSq5OeKjbIPNACHFOTgcUzr7U7OBQA/mgsF+9UXmNQXJ60ASb1oLAjvUW72FBkb0FADh1px61GGp2/2oAdnigfWmcnpSSKwGc5oAmXOflNMu7aGRDNNH5jovyg06BWXknNWABnLcigDyfxH/AGto2rt4r09QDENskR/iWvHf2pPiLJ4m8L6RYz6ekIN0rZHrmvpbxTDHdQXNuVHzRkAYr5G+J+gz6zrug+H4yI7ifURGpboBn/61AH0R4KsdatvDWnPbSbVNsoxnsBxXV6adS+f7cdwHINT6TaLp+k2tmzZ+zxBC3rgUkl0siyKjZFAE1iPlLNzlutWtLiCy3EzrznCmobXEdoDwRjNOsrxpbSZivAYcUAZmpwzzOEhuWgO45x3rhrhtYW8nWORpNjnn15rvbpmE4GARnOTXIG/a1iu2Cbz5hP60AWN013YWVrfJgtOpJ9eDS+KWay8R28q5dI0wAO1PgmW41HTUJ+dmDY/CpNcIn1qcDBEfB9qAK1hqlzbabdSiMjz8qp9DWzpJTTYrHRJ4Q/24FpH96pXRC+FwVUcSg5xUt3eRw+JdI+0HbH5RbPoaALHxCuza6bBptqpXzRjA9K6PwxD9l0K1Vs5Ccg1Uki03WbmKaT5/szfL7imXt3qlzdNa2ceyFRhTQBrDB3YXjNU9WvPsqA7MioNEklKSwzyFpEPPNP1cRf2dK8jYVRnce1AHj37R9vq2veE7STTrOSYWk3muEGWz2xW94M8cXWoeCtL/ALYt5IbuFAjKw57da7vwlcWt3p++JVkAba2RkGuE8U6fM3iC9t7K3LKCWwo9e1AHW6w6Wupab4qs23QXIEcyjpk9P612JYMATwSMivNfCTX194Av9N8sm4tLjIRhyuOldbpeqtcaPaXEiEPIArf7JoA2Rt3npmlaQIaz4bkEFmyDuxg1a8z+8u0die9AHjv7X9tMfBmkzLEzqt2GdlGdg7frivRPAsktx4S0iRovLH2OLg/7opvxLezufAepQ3cayRYTeWGcYYHipvC17a6h4esPsMgaFLdVOP4SAOKANuNZYm8zAZc9BUsyhW89eQ33vaq0TtDIqqxKsOQaILnZPJG3MZ70AWVVlPmRNwetMlLTMP3YXHeo4nZ2I5C9qkk3LwpNACw28fngr8pAzTZfmmZgeRwaQCQHrz60i/u2yefWgB0MZT6ZpVOb8/Sm/aF81F/vUbSmoKxPDdKAJpUy1RGP61YdwJFTHLH8qJMIu49MHJoArhdtL2qGW+gFu027gdqZZ3tvdozRPnHY0AWlGaUjBpkM0bnCnnvUxXIzkUAQseacXxhaa/DYpO4B796AB/SlVgB8vWkKsx6jHc+lV5LhLfaZD948CgCteWoklOcgnv6V5D+1BokmsfB/VYUgaWe22zRADJ4PP6Cva5o3lwYyCCKdPosN5bzW8mx45oirhhkcjGKAPnz9kfxZ/wAJZ8PTpF1Kf7Q0fMTqTyV6hv1x+Fe5aYxlg2PnK8HPevl34KaJdfC79p/V/CeokrFqsLm1fGFkXJcY+nSvq1Y0Tds4BPFAEdxGdoVRxUDIqMo53U+ZpQSAeKiVWZ16mgCw6mPBPINNB5OKnliZlGT0qErtzQACRg2c04h5O+KiGc+lWYxmOgCCW2iuLea3kVWLqQhPY1D4fsriysfs1429lb5fpV0qvBb+HnPpUFzNNcQO1mwMsfJ+lAFkmFZTFxv7Cg/LxiucS5uJLn7Wx+4Qr10BlDKhVgwIzmgAPWkzijduOaXFAEbH8KJYEkTP8VOKjnPFNicb9vagBijau081S1dlWJBj5s5/CtJtucKOT3rD1Rma5/3Rj6igDSgnAiWQfMpHA9Klkm2p5i8+1Y1pM8OdvT0NTLdEgq2WPtQBqyIl5ZywSYCXEZQg+9eCeDR4g+Cnjy18J3ypc+FvEN8Ta3Wf+PaRiMr9Ole56Xcu+Y3iAHauO+Pfhe88YfD2fT9Hx/bFrOlzYknH7xOcD68UAegngHzOGB5A/So2kVUz39K8v+AHxCv/ABdp93oHiO3a28SaKqreowxvHQMPXpXpzI5/esucfpQA1FLtvkY49KG64xS7snJFIuS3PNACMc05GC+lI429qgkYgbqAGXLMz8rimXcEOoadcabdLvtrmJopV9VIwatPiVd3AqLakZyxoA/Orw1oFxpfx90vw/coUe38QQRuMdF81T/I1+i0urQ29+LModoO0P618ufFbw9peh/tSeHtffUoIodXuUmuEYqDHKpGM45GcDrX0tfWq3UXytg53K36igDXuV2yCRehr5i/bS0W2fxB4I1/gXLX8dowH8Sl92T+WK+lraRms0ikOXXv618sft2R60+oeGJLGC5NnBDJM08SMfLmDnbyOhxzmgD6judQtYtRXTBnzccY7Cplzk46HpmviL4U/HrxRa3UUfiBW1WO2UBrnI+0KncnP3/zzX2T4P8AEei+MPDlvq+ialb3sMqZJjblD3DDqDQBekfy254pjbWiLDkk0y4Rk561j6sb63m+0wSZiX7y0AbDMrDBUH8KarCLlRtHoK5+DxCzShXhxnqa2fMEqhgwKEdRQA8ySySBd21WPSor1Zlk5diB6U5CQ2RzjpUxuI5MQykK5HGe9AHnXxT1TxRolvY6toCNNBDJm8hUcutdd4T8Qaf4m0SDVdPkzE4+Zf4kf+6RV6e1WOMsfmAPzKeQRXnUFlZeAvEF74ihuzFolyC13bgfLGSeWAoA9Leo8DBqva6pY31lHe2NwlzbSDKyIcjFKLhZD8oIoAa6Nu600jHJ5qVt2OagJJPNAFOZWMhZTgnrUDAr2xV9o/4g1VJjuyDxQBXLNv68VFcxpMNrnPpT5QVHHSqx65zQBCtxLaOYWy47GipeCPmANFAFSimAn1pqMxkxnigC/bT+Wm0iq93fSMPLUYANVmmk2y/MeBxUFmSyAsSSfWgDatJhMqrg7vWrrSoh2lhuHUVjQEqDtOOKdIxSyklU4cDg0AT61fpDYM32hYgWGXY4IFedait94q8QR6Zpckk+mowae4P3TjtXn3iXU9Qvdent7q8mkhZ8FN2BjPtX0v8ACbT7K28IWywW6IGXJx3oA09O02GOxt44YY1ESAKo74pun200d8t4UCbG5SrsH7u6ITgA8Vc1MAGNhwSOfegCWWBZ2WaGTazdTSjZaqct5kh6VV0knznT+H0qQDbdEDpQBLsYLk4Yn9KQ7u68e1Oh7/WpG6UAMg+9zU+dowBUC9amWgBjORkY4qtJuzlatS9Krv0oAjKufmpu5s9CDU6cilYCgCIeae5AofzAM7qm/hNRy/doAjD4YM+TVn7QrcKCKqyfdFOi60AWvM4FKrtkYqJalWgCUXMij5lBFYurXLXNztXI2+grWHIIpbWKMzJlFOWAPFAHinxy1pp9B/4Q7SWNzq+rMIvLjOTGpOCx9O9emfDzQbXwt4P03QrdVUW8K+aq9DIRya8u+DFnbXPxn8bXdxCJZ4JSkLvyUGBwPSvaIR+8+i5oAto5B+XirUbjHJ5qmtPX79AFl2UA96qNMruUH40kzEbsHtUWmKDGzEZJPJoAsx7j8q8CrMYGKYvA4pyfdNAEgO1SabkMdzdKicmoyTjrQA92y21Tiharknk96ht5HaQ5Y0AS3iCVweu2mWMeN7MMEnipO9Kv3qAJG+7uPWq9rbuJS5apz0pYzQApVYkdsZz3qC2HHTkmpbn/AI92qKM/Kv0oAtHAApGzzzwOlRsTxQCd4+tAHkvxL+PGi+A/Er6Hq+i3zMFDJKowjg+hrz3xH+1XbSxrH4a0UrOTxJP0WvaPjJ4a0HXvDDSaxpdvePEw8tnHzL+I5r4T+Kem2Wk+LZLTT4BbwA5CBiR+tAH1z+zFp+palLrfxC18f8TPVpMD/YQdAPzNe1GdUYbjndXnf7PUjH4e2qluPLWu8uFCy5AAoAvFEV1xjmnE/OQBxVWM/vEHtUwJ3NQBKeKbuHrTCTjrUbHmgC0h4zUEso3gCpEJ8v8ACq3/AC0NAEjPyBSg0yWhCaAH0UUUAGKULmkp6dqAExQaRvvGgUABDY4pp8w1IDS0APijYY+bNTnjFQRsc9anU5AzQBm36RtOTt+tfNnxZtXtvjr4a+z248mK5SdgOoJFfSdycXDEeh/lXyE+ralqX7QU6313JOIrpVQNj5RzxQB9K3Wo3N0AsYIB9K1NA039y002cscYqrpUcewHaM10Vh/qPxoAq3KLFHtVuNpqtozL9glGfvNx781avej/AO6apWg26fEV4+Y0Ac14l8Sw6ZfPHJC7kHqOlc8urx6gJoobY7m5OPrWj4pjSS5uC6hjjuKxfCCgTTkDmgDoLOxu7nUrc27CN44w249uKntEnke73sGl3YJ/vVb0Bm+1SnPPkn+lLpI/eM3ffQAzVg1ro0NjIuWmcdK2RptldPE067pIYDt9uKrayqvqVgGAI31PozM+u6yjElUh+UenBoAq6FcLa2d3IwG2Js/hXTaFKbizW7ChA/QeorjLX/kUbl/4mJyfXmut8ME/2DZf7hoAzNNVhrt4wfBByQan8U5OgXTdPlq/LFGuoB1QBm+8fWuX1S+uri21iGabfHECEUqOKAMz4X6iIbyTT5W2rLzH7mte2vGsvH09s65+0gFSR0NeSx3l1B4h0SWGZkfzSMivTfE1xN/wk+kXG796xGWwOaAN/wAKSQ2/jfWrd2Ci4KbEI+/1yRUWlvGl5qWlDjyJiyD0WoPEP7nx1pE0XySOo3Ed6rqzL8TtQVTgMOR68UAb2oqiRoUYsduWxWhp7JcWkYlIJ7CmRqraiEZQV2dMU11WOR9g24HGKAM/xnp0esaHe6dMRCJlwhX25H8q5v4NWqxeD2gRxvivJI3OfRiK7DxB/wAgtX/iwefwryP4B3l09zr0LzO0a30hCk8A7zQB7BJPHAGZm3v0A9KIVBh3dc81Tv1VbsEDkqCamt3bay54xQBYUljnoB2FSlm61VQnaPrUl4xWPKnHFAD2ulRTvYCo4rqGWQKHBJ7VjzMzv8xJqxp8aC4RgozmgDRuGT7bAqrzmse7u7iTxkLdHxHEucVqn/j9j/3zWMAP+E4nPfZQBoarqRtPKP3ppHwq962riTZZFmXll6e9cwyrN4wgWQblVMqD2NdHqh/cgds0AZT2ytpEgONzHgVnaNCyyMzfKf7orSkY4C54rEeaWPxUI0cqhA4FAHQRAhgeh9Kdp2oxXzyqgIkiO0qao65cTW8G+Fyjeorm/Cd1cHxK+ZD8y/N70AdyxO7celG7ABPP9KWf7sZ96zRcTHWPI3/u8fdxQBVtpbm08VeTNMHt7lRtGeho1OZmvSjD/VHAFct4rmmh8UqYpGUqRjB6V1LHzNLSZ/mkYjLdzQBvWTBraNhzxzirMUgQ9Pl7jvWP4fZvJYbjirYJ+0DmgDyX9rTRjF4f0v4h6ZHt1Xw3eRzGRR8zwFgGU/gTXovhXWrbxH4a07XbNleG9gWVSp4Bx8w/PNHxVt4br4XeKIbiNZIzpspKn1CEivH/ANia8urj4N+VNM0iW926Qhv4F54FAHuR7ZXrSEKCNoxTyf8AVn/ZNQZO3OeaAJy+Rio1i3MeaRT8op8ZOaAFNrgZzQo28VKWO081XkJoAkIDZ9O9Z4je1vw8SExyHB+lXFJ2Cmgk9T3oAwfEbLpeowuVxZXTbXPYGti3RFiVYz8m3cD7Vk+PVWTwpKXGSj5X2OateG2aTQrFnJZjCMk/hQBoDPemXcjR25decU+q2pf8eb/SgCSKbz7dSvelUZOKpaOT9iH1q50QkdaAJGyoJXrjisO5kkadvN+9W6vAVu5FZ+qootlkCjcc5P40AZVxKUQlQDUq3AFtGfuMaq36jy1NTzxqbOLK0AWrS5aKbeDkVpyfMgk3DduDL7H1qlaRRnT2JUE1aX/j2joA8L+NMl58P/i7oXxM0+zl/syWL7NrIiHylcnDN+Zr3XStTs9W06LUtNuVntLpBMrocjB7VV8QWFnqnh6/sdQt47m2khYPHIMgjFeN/saXVzJ4T1zT3md7W01OSOCJjkRrnoPagD3WnKcL70mKKABvnUjoai8piME1LS0AR7cLgV558cNS+Itlo8Nn8O/DT6neXQYS3m5NtqAODtYjJOf0r0letJMBjHagD45t/gv461TUL++1Pwsl3qF7bGIXur6k4aGU5zKAm7JGRgdBivqPwbY6rpvhTTNP1qeKfULe3WOeSIkoxHAwTg9MVrgfvMVJJ1oAjiyH+bpVieGG4gaKaJJYZBh43GVYe471DU8f+rFAHm/j74SfDzU9NmvP+EZsLO5jG4S2cYgbPrlQOay/gz8JfDfhXUV8R6Ffapas2VmtTdM0UvuwJ5/+vXpPib/kDXH+7Wb8PyTpDA9N1AHRTBWRs1n6jb/a7OSFcg9eO5q+/wByiBVyDigDk9F0KRpGkvVKqOFBrQsNPntZHVpN0JPyj0rbl/1rfSom/wBV+NADLYRx/f5qLVLGG/j3xkxzIPkIqVeetObgjHFAGXo8lxOJLO8Ulo+AfWqfiHw7BeadcWdwizW8yFZI27g10UaqpLhQGPU1neJSVsgykhvUGgDyH4b+H9R+HXiaa0n1AT+FLskRiVs+U/8AhXsEaRsiMm1g4+Vl5DD2rhvGEEN34V1CG4QSRiEsAexx1rnv2XNX1LUfCOoQX15LcJZzFLfzDkxr6A9aAPWGUc1WcA5rQkVRFtA4xWZNwx+tAETybciqxw3JOKdddRTE6UANl+4c9BVLaC3rU9yTnGeKgk+VOOKAIZW2t1oqB+W5ooA//9k=">
            <a:extLst>
              <a:ext uri="{FF2B5EF4-FFF2-40B4-BE49-F238E27FC236}">
                <a16:creationId xmlns:a16="http://schemas.microsoft.com/office/drawing/2014/main" id="{096A2F92-0096-4475-995A-380CE9A9CC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010174"/>
            <a:ext cx="2571226" cy="25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3CB7F5-9E13-4E08-BA9E-DA877CD92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4" y="2753414"/>
            <a:ext cx="5323550" cy="789876"/>
          </a:xfrm>
          <a:prstGeom prst="rect">
            <a:avLst/>
          </a:prstGeom>
        </p:spPr>
      </p:pic>
      <p:pic>
        <p:nvPicPr>
          <p:cNvPr id="4106" name="Picture 10" descr="Carpintero o caja de herramientas de reparación con instrumentos dentro de  la ilustración de estilo de dibujos animados | Vector Premium">
            <a:extLst>
              <a:ext uri="{FF2B5EF4-FFF2-40B4-BE49-F238E27FC236}">
                <a16:creationId xmlns:a16="http://schemas.microsoft.com/office/drawing/2014/main" id="{E1035E7E-EB85-438C-AF15-8F36787B4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6" t="11864" r="18559" b="10634"/>
          <a:stretch/>
        </p:blipFill>
        <p:spPr bwMode="auto">
          <a:xfrm>
            <a:off x="3645580" y="4836762"/>
            <a:ext cx="1380258" cy="14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Networking Basics | Happening @ Michigan">
            <a:extLst>
              <a:ext uri="{FF2B5EF4-FFF2-40B4-BE49-F238E27FC236}">
                <a16:creationId xmlns:a16="http://schemas.microsoft.com/office/drawing/2014/main" id="{640719FC-BF4E-45AD-ABDC-159381A64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50" b="99886" l="9000" r="95500">
                        <a14:foregroundMark x1="14417" y1="99199" x2="3250" y2="49886"/>
                        <a14:foregroundMark x1="3250" y1="49886" x2="8167" y2="29634"/>
                        <a14:foregroundMark x1="8167" y1="29634" x2="15833" y2="13387"/>
                        <a14:foregroundMark x1="15833" y1="13387" x2="21417" y2="7437"/>
                        <a14:foregroundMark x1="21417" y1="7437" x2="42667" y2="3890"/>
                        <a14:foregroundMark x1="42667" y1="3890" x2="70583" y2="7323"/>
                        <a14:foregroundMark x1="70583" y1="7323" x2="83000" y2="12700"/>
                        <a14:foregroundMark x1="83000" y1="12700" x2="88083" y2="20023"/>
                        <a14:foregroundMark x1="88083" y1="20023" x2="96167" y2="45767"/>
                        <a14:foregroundMark x1="96167" y1="45767" x2="92583" y2="96110"/>
                        <a14:foregroundMark x1="92583" y1="96110" x2="83667" y2="99886"/>
                        <a14:foregroundMark x1="83667" y1="99886" x2="14083" y2="99199"/>
                        <a14:foregroundMark x1="32167" y1="6751" x2="16750" y2="21968"/>
                        <a14:foregroundMark x1="16750" y1="21968" x2="8500" y2="40732"/>
                        <a14:foregroundMark x1="8500" y1="40732" x2="7750" y2="49886"/>
                        <a14:foregroundMark x1="7750" y1="49886" x2="11250" y2="60526"/>
                        <a14:foregroundMark x1="11250" y1="60526" x2="25417" y2="70137"/>
                        <a14:foregroundMark x1="25417" y1="70137" x2="49000" y2="73341"/>
                        <a14:foregroundMark x1="49000" y1="73341" x2="68167" y2="69565"/>
                        <a14:foregroundMark x1="68167" y1="69565" x2="82000" y2="61098"/>
                        <a14:foregroundMark x1="82000" y1="61098" x2="90167" y2="39931"/>
                        <a14:foregroundMark x1="90167" y1="39931" x2="88583" y2="30664"/>
                        <a14:foregroundMark x1="88583" y1="30664" x2="69000" y2="16590"/>
                        <a14:foregroundMark x1="76583" y1="19451" x2="56917" y2="6636"/>
                        <a14:foregroundMark x1="56917" y1="6636" x2="50167" y2="5950"/>
                        <a14:foregroundMark x1="50167" y1="5950" x2="36250" y2="16247"/>
                        <a14:foregroundMark x1="36250" y1="16247" x2="29000" y2="30206"/>
                        <a14:foregroundMark x1="29000" y1="30206" x2="28083" y2="43135"/>
                        <a14:foregroundMark x1="28083" y1="43135" x2="31667" y2="50572"/>
                        <a14:foregroundMark x1="31667" y1="50572" x2="63000" y2="59268"/>
                        <a14:foregroundMark x1="63000" y1="59268" x2="77750" y2="58924"/>
                        <a14:foregroundMark x1="77750" y1="58924" x2="80583" y2="42792"/>
                        <a14:foregroundMark x1="80583" y1="42792" x2="77917" y2="30892"/>
                        <a14:foregroundMark x1="59250" y1="14188" x2="49583" y2="9268"/>
                        <a14:foregroundMark x1="49583" y1="9268" x2="39167" y2="16590"/>
                        <a14:foregroundMark x1="39167" y1="16590" x2="32750" y2="30092"/>
                        <a14:foregroundMark x1="32750" y1="30092" x2="34250" y2="41190"/>
                        <a14:foregroundMark x1="34250" y1="41190" x2="40250" y2="49428"/>
                        <a14:foregroundMark x1="40250" y1="49428" x2="72167" y2="53776"/>
                        <a14:foregroundMark x1="72167" y1="53776" x2="85917" y2="47025"/>
                        <a14:foregroundMark x1="85917" y1="47025" x2="87583" y2="32609"/>
                        <a14:foregroundMark x1="87583" y1="32609" x2="84500" y2="21396"/>
                        <a14:foregroundMark x1="84500" y1="21396" x2="76083" y2="14416"/>
                        <a14:foregroundMark x1="76083" y1="14416" x2="62167" y2="14188"/>
                        <a14:foregroundMark x1="59583" y1="12357" x2="48250" y2="13387"/>
                        <a14:foregroundMark x1="48250" y1="13387" x2="42000" y2="17963"/>
                        <a14:foregroundMark x1="42000" y1="17963" x2="37250" y2="26659"/>
                        <a14:foregroundMark x1="37250" y1="26659" x2="35167" y2="35584"/>
                        <a14:foregroundMark x1="35167" y1="35584" x2="40750" y2="51030"/>
                        <a14:foregroundMark x1="40750" y1="51030" x2="53917" y2="56865"/>
                        <a14:foregroundMark x1="53917" y1="56865" x2="71833" y2="57551"/>
                        <a14:foregroundMark x1="71833" y1="57551" x2="85083" y2="52403"/>
                        <a14:foregroundMark x1="85083" y1="52403" x2="88167" y2="37757"/>
                        <a14:foregroundMark x1="88167" y1="37757" x2="85000" y2="29748"/>
                        <a14:foregroundMark x1="85000" y1="29748" x2="69833" y2="15904"/>
                        <a14:foregroundMark x1="69833" y1="15904" x2="64333" y2="13043"/>
                        <a14:foregroundMark x1="52917" y1="14073" x2="46500" y2="17277"/>
                        <a14:foregroundMark x1="46500" y1="17277" x2="40500" y2="29291"/>
                        <a14:foregroundMark x1="40500" y1="29291" x2="40417" y2="39359"/>
                        <a14:foregroundMark x1="40417" y1="39359" x2="49667" y2="48627"/>
                        <a14:foregroundMark x1="49667" y1="48627" x2="63250" y2="51030"/>
                        <a14:foregroundMark x1="63250" y1="51030" x2="77417" y2="50114"/>
                        <a14:foregroundMark x1="77417" y1="50114" x2="83750" y2="41991"/>
                        <a14:foregroundMark x1="83750" y1="41991" x2="81083" y2="25057"/>
                        <a14:foregroundMark x1="81083" y1="25057" x2="72583" y2="18650"/>
                        <a14:foregroundMark x1="72583" y1="18650" x2="70833" y2="18535"/>
                        <a14:foregroundMark x1="59000" y1="13043" x2="54250" y2="19565"/>
                        <a14:foregroundMark x1="54250" y1="19565" x2="48667" y2="33753"/>
                        <a14:foregroundMark x1="48667" y1="33753" x2="51583" y2="41991"/>
                        <a14:foregroundMark x1="51583" y1="41991" x2="58250" y2="44622"/>
                        <a14:foregroundMark x1="58250" y1="44622" x2="66333" y2="44508"/>
                        <a14:foregroundMark x1="66333" y1="44508" x2="72917" y2="32952"/>
                        <a14:foregroundMark x1="72917" y1="32952" x2="71917" y2="22883"/>
                        <a14:foregroundMark x1="71917" y1="22883" x2="69500" y2="16133"/>
                        <a14:foregroundMark x1="63250" y1="12815" x2="59917" y2="13616"/>
                        <a14:foregroundMark x1="9583" y1="31579" x2="6500" y2="40847"/>
                        <a14:foregroundMark x1="6500" y1="40847" x2="5750" y2="68421"/>
                        <a14:foregroundMark x1="5750" y1="68421" x2="9250" y2="86728"/>
                        <a14:foregroundMark x1="9250" y1="86728" x2="14250" y2="99657"/>
                        <a14:foregroundMark x1="86083" y1="97941" x2="90750" y2="91876"/>
                        <a14:foregroundMark x1="90750" y1="91876" x2="95250" y2="72426"/>
                        <a14:foregroundMark x1="95250" y1="72426" x2="95583" y2="44508"/>
                        <a14:foregroundMark x1="95583" y1="44508" x2="92167" y2="32151"/>
                        <a14:foregroundMark x1="93333" y1="57551" x2="94000" y2="47368"/>
                        <a14:foregroundMark x1="94000" y1="47368" x2="87750" y2="43135"/>
                        <a14:foregroundMark x1="87750" y1="43135" x2="83417" y2="50000"/>
                        <a14:foregroundMark x1="83417" y1="50000" x2="82667" y2="62014"/>
                        <a14:foregroundMark x1="82667" y1="62014" x2="83583" y2="65446"/>
                        <a14:foregroundMark x1="91833" y1="72197" x2="92750" y2="63387"/>
                        <a14:foregroundMark x1="92750" y1="63387" x2="87917" y2="54348"/>
                        <a14:foregroundMark x1="87917" y1="54348" x2="81583" y2="56751"/>
                        <a14:foregroundMark x1="81583" y1="56751" x2="78417" y2="65904"/>
                        <a14:foregroundMark x1="78417" y1="65904" x2="77833" y2="77117"/>
                        <a14:foregroundMark x1="77833" y1="77117" x2="82417" y2="86499"/>
                        <a14:foregroundMark x1="82417" y1="86499" x2="88417" y2="80549"/>
                        <a14:foregroundMark x1="88417" y1="80549" x2="88083" y2="61213"/>
                        <a14:foregroundMark x1="90333" y1="62357" x2="64583" y2="56979"/>
                        <a14:foregroundMark x1="64583" y1="56979" x2="57500" y2="58810"/>
                        <a14:foregroundMark x1="57500" y1="58810" x2="51583" y2="65789"/>
                        <a14:foregroundMark x1="51583" y1="65789" x2="50167" y2="76545"/>
                        <a14:foregroundMark x1="50167" y1="76545" x2="54083" y2="87300"/>
                        <a14:foregroundMark x1="54083" y1="87300" x2="62583" y2="91419"/>
                        <a14:foregroundMark x1="62583" y1="91419" x2="71667" y2="86499"/>
                        <a14:foregroundMark x1="71667" y1="86499" x2="75917" y2="78032"/>
                        <a14:foregroundMark x1="75917" y1="78032" x2="76167" y2="77231"/>
                        <a14:foregroundMark x1="73583" y1="66819" x2="59333" y2="55263"/>
                        <a14:foregroundMark x1="59333" y1="55263" x2="36083" y2="51030"/>
                        <a14:foregroundMark x1="36083" y1="51030" x2="27250" y2="56979"/>
                        <a14:foregroundMark x1="27250" y1="56979" x2="22417" y2="71625"/>
                        <a14:foregroundMark x1="22417" y1="71625" x2="27917" y2="86842"/>
                        <a14:foregroundMark x1="27917" y1="86842" x2="34083" y2="93593"/>
                        <a14:foregroundMark x1="34083" y1="93593" x2="42917" y2="96453"/>
                        <a14:foregroundMark x1="42917" y1="96453" x2="55250" y2="93822"/>
                        <a14:foregroundMark x1="55250" y1="93822" x2="62833" y2="88673"/>
                        <a14:foregroundMark x1="62833" y1="88673" x2="64333" y2="81350"/>
                        <a14:foregroundMark x1="66667" y1="61442" x2="55417" y2="63730"/>
                        <a14:foregroundMark x1="55417" y1="63730" x2="49083" y2="67963"/>
                        <a14:foregroundMark x1="49083" y1="67963" x2="45750" y2="80092"/>
                        <a14:foregroundMark x1="45750" y1="80092" x2="50167" y2="90618"/>
                        <a14:foregroundMark x1="50167" y1="90618" x2="64667" y2="94622"/>
                        <a14:foregroundMark x1="64667" y1="94622" x2="71917" y2="93707"/>
                        <a14:foregroundMark x1="71917" y1="93707" x2="77667" y2="88787"/>
                        <a14:foregroundMark x1="77667" y1="88787" x2="80500" y2="75515"/>
                        <a14:foregroundMark x1="80500" y1="75515" x2="80083" y2="70709"/>
                        <a14:foregroundMark x1="67083" y1="58124" x2="42500" y2="52403"/>
                        <a14:foregroundMark x1="42500" y1="52403" x2="35167" y2="61670"/>
                        <a14:foregroundMark x1="35167" y1="61670" x2="38750" y2="78833"/>
                        <a14:foregroundMark x1="38750" y1="78833" x2="47917" y2="88215"/>
                        <a14:foregroundMark x1="47917" y1="88215" x2="58500" y2="92563"/>
                        <a14:foregroundMark x1="58500" y1="92563" x2="70500" y2="91762"/>
                        <a14:foregroundMark x1="70500" y1="91762" x2="79500" y2="86728"/>
                        <a14:foregroundMark x1="79500" y1="86728" x2="81333" y2="70366"/>
                        <a14:foregroundMark x1="81333" y1="70366" x2="80000" y2="65904"/>
                        <a14:foregroundMark x1="75417" y1="25515" x2="59000" y2="25057"/>
                        <a14:foregroundMark x1="59000" y1="25057" x2="51167" y2="34439"/>
                        <a14:foregroundMark x1="51167" y1="34439" x2="51333" y2="49199"/>
                        <a14:foregroundMark x1="51333" y1="49199" x2="63250" y2="53089"/>
                        <a14:foregroundMark x1="63250" y1="53089" x2="73250" y2="50915"/>
                        <a14:foregroundMark x1="73250" y1="50915" x2="77917" y2="40961"/>
                        <a14:foregroundMark x1="77917" y1="40961" x2="77917" y2="40961"/>
                        <a14:foregroundMark x1="64500" y1="21625" x2="56250" y2="24027"/>
                        <a14:foregroundMark x1="56250" y1="24027" x2="51583" y2="35355"/>
                        <a14:foregroundMark x1="51583" y1="35355" x2="54417" y2="48055"/>
                        <a14:foregroundMark x1="54417" y1="48055" x2="61167" y2="51259"/>
                        <a14:foregroundMark x1="61167" y1="51259" x2="72583" y2="48627"/>
                        <a14:foregroundMark x1="72583" y1="48627" x2="78167" y2="41304"/>
                        <a14:foregroundMark x1="78167" y1="41304" x2="78500" y2="32265"/>
                        <a14:foregroundMark x1="78500" y1="32265" x2="75167" y2="23341"/>
                        <a14:foregroundMark x1="75167" y1="23341" x2="74583" y2="22426"/>
                        <a14:foregroundMark x1="73083" y1="28261" x2="65250" y2="33066"/>
                        <a14:foregroundMark x1="65250" y1="33066" x2="59083" y2="43478"/>
                        <a14:foregroundMark x1="59083" y1="43478" x2="68167" y2="44851"/>
                        <a14:foregroundMark x1="68167" y1="44851" x2="72333" y2="34439"/>
                        <a14:foregroundMark x1="72333" y1="34439" x2="72167" y2="33295"/>
                        <a14:foregroundMark x1="41417" y1="13730" x2="21333" y2="16247"/>
                        <a14:foregroundMark x1="21333" y1="16247" x2="15000" y2="26773"/>
                        <a14:foregroundMark x1="15000" y1="26773" x2="14083" y2="38444"/>
                        <a14:foregroundMark x1="14083" y1="38444" x2="18833" y2="52632"/>
                        <a14:foregroundMark x1="18833" y1="52632" x2="28917" y2="50000"/>
                        <a14:foregroundMark x1="28917" y1="50000" x2="32000" y2="36728"/>
                        <a14:foregroundMark x1="32000" y1="36728" x2="32000" y2="35927"/>
                        <a14:foregroundMark x1="32833" y1="18879" x2="25333" y2="13501"/>
                        <a14:foregroundMark x1="25333" y1="13501" x2="18667" y2="19794"/>
                        <a14:foregroundMark x1="18667" y1="19794" x2="17500" y2="30435"/>
                        <a14:foregroundMark x1="17500" y1="30435" x2="21167" y2="41190"/>
                        <a14:foregroundMark x1="21167" y1="41190" x2="32083" y2="38787"/>
                        <a14:foregroundMark x1="32083" y1="38787" x2="35417" y2="24943"/>
                        <a14:foregroundMark x1="35417" y1="24943" x2="33417" y2="17506"/>
                        <a14:foregroundMark x1="28333" y1="19794" x2="20417" y2="21396"/>
                        <a14:foregroundMark x1="20417" y1="21396" x2="17000" y2="33982"/>
                        <a14:foregroundMark x1="17000" y1="33982" x2="25833" y2="36842"/>
                        <a14:foregroundMark x1="25833" y1="36842" x2="29500" y2="26888"/>
                        <a14:foregroundMark x1="29500" y1="26888" x2="29500" y2="25629"/>
                        <a14:foregroundMark x1="11833" y1="37872" x2="9000" y2="46911"/>
                        <a14:foregroundMark x1="9000" y1="46911" x2="11250" y2="61785"/>
                        <a14:foregroundMark x1="11250" y1="61785" x2="20750" y2="71167"/>
                        <a14:foregroundMark x1="20750" y1="71167" x2="27667" y2="71396"/>
                        <a14:foregroundMark x1="27667" y1="71396" x2="33167" y2="64073"/>
                        <a14:foregroundMark x1="33167" y1="64073" x2="27833" y2="50572"/>
                        <a14:foregroundMark x1="27833" y1="50572" x2="23417" y2="45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1"/>
          <a:stretch/>
        </p:blipFill>
        <p:spPr bwMode="auto">
          <a:xfrm>
            <a:off x="7388737" y="3002690"/>
            <a:ext cx="4803263" cy="34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2F03A52-123A-46AC-B447-26784073ABBB}"/>
              </a:ext>
            </a:extLst>
          </p:cNvPr>
          <p:cNvSpPr txBox="1"/>
          <p:nvPr/>
        </p:nvSpPr>
        <p:spPr>
          <a:xfrm>
            <a:off x="485590" y="293633"/>
            <a:ext cx="764334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Nuestra Visión </a:t>
            </a: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de un Sistema de Seguimiento y Evaluación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01F103D-C076-4B49-A9E7-8661AA19F317}"/>
              </a:ext>
            </a:extLst>
          </p:cNvPr>
          <p:cNvSpPr txBox="1"/>
          <p:nvPr/>
        </p:nvSpPr>
        <p:spPr>
          <a:xfrm>
            <a:off x="1588690" y="1908111"/>
            <a:ext cx="423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kern="0" dirty="0">
                <a:solidFill>
                  <a:schemeClr val="tx2"/>
                </a:solidFill>
                <a:latin typeface="Helvetica" pitchFamily="2" charset="0"/>
                <a:cs typeface="Arial"/>
              </a:rPr>
              <a:t>Plataforma virtual única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12CA77-4D3D-4698-90EE-CA26B1C03915}"/>
              </a:ext>
            </a:extLst>
          </p:cNvPr>
          <p:cNvSpPr txBox="1"/>
          <p:nvPr/>
        </p:nvSpPr>
        <p:spPr>
          <a:xfrm>
            <a:off x="1701296" y="4195391"/>
            <a:ext cx="3888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kern="0" dirty="0">
                <a:solidFill>
                  <a:schemeClr val="tx2"/>
                </a:solidFill>
                <a:latin typeface="Helvetica" pitchFamily="2" charset="0"/>
                <a:cs typeface="Arial"/>
              </a:rPr>
              <a:t>Kit de Seguimiento y Evaluación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F549653-4B32-4FD0-A9FC-D688A2E9975E}"/>
              </a:ext>
            </a:extLst>
          </p:cNvPr>
          <p:cNvSpPr txBox="1"/>
          <p:nvPr/>
        </p:nvSpPr>
        <p:spPr>
          <a:xfrm>
            <a:off x="7755548" y="1660473"/>
            <a:ext cx="3406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kern="0" dirty="0">
                <a:solidFill>
                  <a:schemeClr val="tx2"/>
                </a:solidFill>
                <a:latin typeface="Helvetica" pitchFamily="2" charset="0"/>
                <a:cs typeface="Arial"/>
              </a:rPr>
              <a:t>Red Nacional de Evaluadores</a:t>
            </a:r>
          </a:p>
        </p:txBody>
      </p:sp>
      <p:pic>
        <p:nvPicPr>
          <p:cNvPr id="4118" name="Picture 22" descr="Archivo:NYCS-bull-trans-3.svg - Wikipedia, la enciclopedia libre">
            <a:extLst>
              <a:ext uri="{FF2B5EF4-FFF2-40B4-BE49-F238E27FC236}">
                <a16:creationId xmlns:a16="http://schemas.microsoft.com/office/drawing/2014/main" id="{3EF5D535-D001-46B5-8FEE-B96D2EA1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54" y="1567464"/>
            <a:ext cx="1140124" cy="11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Archivo:NYCS-bull-trans-2.svg - Wikipedia, la enciclopedia libre">
            <a:extLst>
              <a:ext uri="{FF2B5EF4-FFF2-40B4-BE49-F238E27FC236}">
                <a16:creationId xmlns:a16="http://schemas.microsoft.com/office/drawing/2014/main" id="{06AADAFD-86FF-4F0C-B826-91EC57EF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6" y="4462935"/>
            <a:ext cx="1231080" cy="12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1 número PNG transparente Picture | PNG Mart">
            <a:extLst>
              <a:ext uri="{FF2B5EF4-FFF2-40B4-BE49-F238E27FC236}">
                <a16:creationId xmlns:a16="http://schemas.microsoft.com/office/drawing/2014/main" id="{41BCA789-7D0A-4709-B7D9-F399096F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3" y="1702398"/>
            <a:ext cx="951724" cy="9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242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B5ED4E7-57B5-74E9-AE14-2A159EDCDE96}"/>
              </a:ext>
            </a:extLst>
          </p:cNvPr>
          <p:cNvSpPr txBox="1"/>
          <p:nvPr/>
        </p:nvSpPr>
        <p:spPr>
          <a:xfrm>
            <a:off x="5700045" y="1460257"/>
            <a:ext cx="5888052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4400" b="1" dirty="0">
                <a:solidFill>
                  <a:srgbClr val="00B0F0"/>
                </a:solidFill>
                <a:latin typeface="Helvetica Neue" panose="020B0604020202020204" charset="0"/>
              </a:rPr>
              <a:t>Conocimientos y habilidades 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4400" b="1" dirty="0">
                <a:solidFill>
                  <a:srgbClr val="002060"/>
                </a:solidFill>
                <a:latin typeface="Helvetica Neue" panose="020B0604020202020204" charset="0"/>
              </a:rPr>
              <a:t>para establecer y/o manejar un 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4400" b="1" dirty="0">
                <a:solidFill>
                  <a:srgbClr val="002060"/>
                </a:solidFill>
                <a:latin typeface="Helvetica Neue" panose="020B0604020202020204" charset="0"/>
              </a:rPr>
              <a:t>sistema nacional de evaluación</a:t>
            </a:r>
            <a:endParaRPr lang="es-MX" sz="4400" b="1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6" name="Imagen 29">
            <a:extLst>
              <a:ext uri="{FF2B5EF4-FFF2-40B4-BE49-F238E27FC236}">
                <a16:creationId xmlns:a16="http://schemas.microsoft.com/office/drawing/2014/main" id="{139F5551-1DCB-4607-A975-250D47FA84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3614830" y="203828"/>
            <a:ext cx="907913" cy="979408"/>
          </a:xfrm>
          <a:prstGeom prst="rect">
            <a:avLst/>
          </a:prstGeom>
        </p:spPr>
      </p:pic>
      <p:pic>
        <p:nvPicPr>
          <p:cNvPr id="7" name="Imagen 29">
            <a:extLst>
              <a:ext uri="{FF2B5EF4-FFF2-40B4-BE49-F238E27FC236}">
                <a16:creationId xmlns:a16="http://schemas.microsoft.com/office/drawing/2014/main" id="{37726466-871C-4C14-92A2-C2518A6C11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0787">
            <a:off x="2577651" y="4076359"/>
            <a:ext cx="907913" cy="9794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607F63-1931-4E11-BB10-25C2329C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5" b="92633" l="514" r="36317">
                        <a14:foregroundMark x1="807" y1="31924" x2="6750" y2="9686"/>
                        <a14:foregroundMark x1="2128" y1="36016" x2="15627" y2="23738"/>
                        <a14:foregroundMark x1="36537" y1="22237" x2="36097" y2="57844"/>
                        <a14:foregroundMark x1="36097" y1="57844" x2="36097" y2="57026"/>
                        <a14:foregroundMark x1="1908" y1="5866" x2="1908" y2="5866"/>
                        <a14:foregroundMark x1="1174" y1="2865" x2="1174" y2="2865"/>
                        <a14:foregroundMark x1="2128" y1="40928" x2="14013" y2="58936"/>
                        <a14:foregroundMark x1="514" y1="41746" x2="5943" y2="70259"/>
                        <a14:foregroundMark x1="27439" y1="26603" x2="31915" y2="26057"/>
                        <a14:foregroundMark x1="31915" y1="26057" x2="32428" y2="26467"/>
                        <a14:foregroundMark x1="23111" y1="34516" x2="26853" y2="27012"/>
                        <a14:foregroundMark x1="26853" y1="27012" x2="33749" y2="26467"/>
                        <a14:foregroundMark x1="33749" y1="26467" x2="36170" y2="33288"/>
                        <a14:foregroundMark x1="36170" y1="33288" x2="36390" y2="40518"/>
                        <a14:foregroundMark x1="36390" y1="40518" x2="35143" y2="44475"/>
                        <a14:foregroundMark x1="34996" y1="43383" x2="35877" y2="39836"/>
                        <a14:foregroundMark x1="27219" y1="30559" x2="29714" y2="43247"/>
                        <a14:foregroundMark x1="29714" y1="29332" x2="32795" y2="40655"/>
                        <a14:foregroundMark x1="32795" y1="40655" x2="30594" y2="40791"/>
                        <a14:foregroundMark x1="24431" y1="49932" x2="33602" y2="47885"/>
                        <a14:foregroundMark x1="6897" y1="75307" x2="6897" y2="72851"/>
                        <a14:foregroundMark x1="6603" y1="74216" x2="7777" y2="73533"/>
                        <a14:foregroundMark x1="807" y1="87040" x2="2274" y2="84175"/>
                        <a14:foregroundMark x1="3339" y1="86630" x2="3375" y2="87312"/>
                        <a14:foregroundMark x1="3302" y1="85948" x2="3339" y2="86630"/>
                        <a14:foregroundMark x1="3155" y1="90996" x2="3668" y2="87995"/>
                        <a14:foregroundMark x1="5136" y1="91542" x2="5576" y2="92633"/>
                        <a14:foregroundMark x1="3668" y1="90450" x2="3742" y2="90996"/>
                        <a14:foregroundMark x1="587" y1="90314" x2="807" y2="87176"/>
                        <a14:foregroundMark x1="6236" y1="81037" x2="6676" y2="80491"/>
                        <a14:foregroundMark x1="7704" y1="75034" x2="7924" y2="77080"/>
                        <a14:backgroundMark x1="5062" y1="83629" x2="5062" y2="83629"/>
                        <a14:backgroundMark x1="7630" y1="79263" x2="7630" y2="79263"/>
                        <a14:backgroundMark x1="3522" y1="86630" x2="3522" y2="86630"/>
                      </a14:backgroundRemoval>
                    </a14:imgEffect>
                  </a14:imgLayer>
                </a14:imgProps>
              </a:ext>
            </a:extLst>
          </a:blip>
          <a:srcRect r="62285"/>
          <a:stretch/>
        </p:blipFill>
        <p:spPr>
          <a:xfrm>
            <a:off x="-68366" y="-1"/>
            <a:ext cx="4764023" cy="67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2777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B79EBBA-6B3A-4A88-A6F8-13D9D93795DE}"/>
              </a:ext>
            </a:extLst>
          </p:cNvPr>
          <p:cNvSpPr txBox="1"/>
          <p:nvPr/>
        </p:nvSpPr>
        <p:spPr>
          <a:xfrm>
            <a:off x="576948" y="338224"/>
            <a:ext cx="780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kern="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cs typeface="Arial"/>
              </a:rPr>
              <a:t>Competencias y habilidades técnicas</a:t>
            </a:r>
          </a:p>
        </p:txBody>
      </p:sp>
      <p:sp>
        <p:nvSpPr>
          <p:cNvPr id="97" name="Freeform 1">
            <a:extLst>
              <a:ext uri="{FF2B5EF4-FFF2-40B4-BE49-F238E27FC236}">
                <a16:creationId xmlns:a16="http://schemas.microsoft.com/office/drawing/2014/main" id="{6748773E-48D8-89AC-B1EE-9992D766ED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983479" y="2527762"/>
            <a:ext cx="1203148" cy="2611510"/>
          </a:xfrm>
          <a:custGeom>
            <a:avLst/>
            <a:gdLst>
              <a:gd name="T0" fmla="*/ 0 w 4523"/>
              <a:gd name="T1" fmla="*/ 1272659757 h 9820"/>
              <a:gd name="T2" fmla="*/ 0 w 4523"/>
              <a:gd name="T3" fmla="*/ 0 h 9820"/>
              <a:gd name="T4" fmla="*/ 586407615 w 4523"/>
              <a:gd name="T5" fmla="*/ 636394861 h 9820"/>
              <a:gd name="T6" fmla="*/ 0 w 4523"/>
              <a:gd name="T7" fmla="*/ 1272659757 h 98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23" h="9820">
                <a:moveTo>
                  <a:pt x="0" y="9819"/>
                </a:moveTo>
                <a:lnTo>
                  <a:pt x="0" y="0"/>
                </a:lnTo>
                <a:cubicBezTo>
                  <a:pt x="2531" y="207"/>
                  <a:pt x="4522" y="2325"/>
                  <a:pt x="4522" y="4910"/>
                </a:cubicBezTo>
                <a:cubicBezTo>
                  <a:pt x="4522" y="7494"/>
                  <a:pt x="2531" y="9613"/>
                  <a:pt x="0" y="9819"/>
                </a:cubicBez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98" name="Freeform 2">
            <a:extLst>
              <a:ext uri="{FF2B5EF4-FFF2-40B4-BE49-F238E27FC236}">
                <a16:creationId xmlns:a16="http://schemas.microsoft.com/office/drawing/2014/main" id="{C6A02A4F-908B-79B0-114B-17C977C9FB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502967" y="2805683"/>
            <a:ext cx="686005" cy="1041320"/>
          </a:xfrm>
          <a:custGeom>
            <a:avLst/>
            <a:gdLst>
              <a:gd name="T0" fmla="*/ 0 w 2578"/>
              <a:gd name="T1" fmla="*/ 507081827 h 3918"/>
              <a:gd name="T2" fmla="*/ 0 w 2578"/>
              <a:gd name="T3" fmla="*/ 0 h 3918"/>
              <a:gd name="T4" fmla="*/ 334416298 w 2578"/>
              <a:gd name="T5" fmla="*/ 173471896 h 3918"/>
              <a:gd name="T6" fmla="*/ 0 w 2578"/>
              <a:gd name="T7" fmla="*/ 507081827 h 39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78" h="3918">
                <a:moveTo>
                  <a:pt x="0" y="3917"/>
                </a:moveTo>
                <a:lnTo>
                  <a:pt x="0" y="0"/>
                </a:lnTo>
                <a:cubicBezTo>
                  <a:pt x="1029" y="98"/>
                  <a:pt x="1941" y="598"/>
                  <a:pt x="2577" y="1340"/>
                </a:cubicBezTo>
                <a:lnTo>
                  <a:pt x="0" y="3917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99" name="Freeform 3">
            <a:extLst>
              <a:ext uri="{FF2B5EF4-FFF2-40B4-BE49-F238E27FC236}">
                <a16:creationId xmlns:a16="http://schemas.microsoft.com/office/drawing/2014/main" id="{1A7CFCF3-0EC9-0E45-D403-64D3C236F0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255536" y="3162171"/>
            <a:ext cx="933436" cy="687177"/>
          </a:xfrm>
          <a:custGeom>
            <a:avLst/>
            <a:gdLst>
              <a:gd name="T0" fmla="*/ 0 w 3510"/>
              <a:gd name="T1" fmla="*/ 334262970 h 2583"/>
              <a:gd name="T2" fmla="*/ 334005736 w 3510"/>
              <a:gd name="T3" fmla="*/ 0 h 2583"/>
              <a:gd name="T4" fmla="*/ 454802396 w 3510"/>
              <a:gd name="T5" fmla="*/ 327258716 h 2583"/>
              <a:gd name="T6" fmla="*/ 454672790 w 3510"/>
              <a:gd name="T7" fmla="*/ 334911605 h 2583"/>
              <a:gd name="T8" fmla="*/ 0 w 3510"/>
              <a:gd name="T9" fmla="*/ 334911605 h 2583"/>
              <a:gd name="T10" fmla="*/ 0 w 3510"/>
              <a:gd name="T11" fmla="*/ 334262970 h 2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10" h="2583">
                <a:moveTo>
                  <a:pt x="0" y="2577"/>
                </a:moveTo>
                <a:lnTo>
                  <a:pt x="2577" y="0"/>
                </a:lnTo>
                <a:cubicBezTo>
                  <a:pt x="3158" y="679"/>
                  <a:pt x="3509" y="1559"/>
                  <a:pt x="3509" y="2523"/>
                </a:cubicBezTo>
                <a:cubicBezTo>
                  <a:pt x="3509" y="2542"/>
                  <a:pt x="3508" y="2562"/>
                  <a:pt x="3508" y="2582"/>
                </a:cubicBezTo>
                <a:lnTo>
                  <a:pt x="0" y="2582"/>
                </a:lnTo>
                <a:lnTo>
                  <a:pt x="0" y="2577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100" name="Freeform 4">
            <a:extLst>
              <a:ext uri="{FF2B5EF4-FFF2-40B4-BE49-F238E27FC236}">
                <a16:creationId xmlns:a16="http://schemas.microsoft.com/office/drawing/2014/main" id="{8A5E4206-2246-60FC-AEB6-E2E8BA6FB9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255536" y="3848175"/>
            <a:ext cx="933436" cy="671933"/>
          </a:xfrm>
          <a:custGeom>
            <a:avLst/>
            <a:gdLst>
              <a:gd name="T0" fmla="*/ 0 w 3509"/>
              <a:gd name="T1" fmla="*/ 0 h 2528"/>
              <a:gd name="T2" fmla="*/ 454932006 w 3509"/>
              <a:gd name="T3" fmla="*/ 0 h 2528"/>
              <a:gd name="T4" fmla="*/ 326933876 w 3509"/>
              <a:gd name="T5" fmla="*/ 327181100 h 2528"/>
              <a:gd name="T6" fmla="*/ 0 w 3509"/>
              <a:gd name="T7" fmla="*/ 647325 h 2528"/>
              <a:gd name="T8" fmla="*/ 0 w 3509"/>
              <a:gd name="T9" fmla="*/ 0 h 2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09" h="2528">
                <a:moveTo>
                  <a:pt x="0" y="0"/>
                </a:moveTo>
                <a:lnTo>
                  <a:pt x="3508" y="0"/>
                </a:lnTo>
                <a:cubicBezTo>
                  <a:pt x="3493" y="970"/>
                  <a:pt x="3124" y="1854"/>
                  <a:pt x="2521" y="2527"/>
                </a:cubicBezTo>
                <a:lnTo>
                  <a:pt x="0" y="5"/>
                </a:lnTo>
                <a:lnTo>
                  <a:pt x="0" y="0"/>
                </a:lnTo>
              </a:path>
            </a:pathLst>
          </a:custGeom>
          <a:solidFill>
            <a:srgbClr val="00999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id="{CBF707CA-BE2F-0285-0B3B-1E88E1377D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518211" y="3849349"/>
            <a:ext cx="670761" cy="1010831"/>
          </a:xfrm>
          <a:custGeom>
            <a:avLst/>
            <a:gdLst>
              <a:gd name="T0" fmla="*/ 0 w 2522"/>
              <a:gd name="T1" fmla="*/ 492656407 h 3800"/>
              <a:gd name="T2" fmla="*/ 0 w 2522"/>
              <a:gd name="T3" fmla="*/ 0 h 3800"/>
              <a:gd name="T4" fmla="*/ 326815188 w 2522"/>
              <a:gd name="T5" fmla="*/ 327054295 h 3800"/>
              <a:gd name="T6" fmla="*/ 0 w 2522"/>
              <a:gd name="T7" fmla="*/ 492656407 h 3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22" h="3800">
                <a:moveTo>
                  <a:pt x="0" y="3799"/>
                </a:moveTo>
                <a:lnTo>
                  <a:pt x="0" y="0"/>
                </a:lnTo>
                <a:lnTo>
                  <a:pt x="2521" y="2522"/>
                </a:lnTo>
                <a:cubicBezTo>
                  <a:pt x="1888" y="3229"/>
                  <a:pt x="1000" y="3704"/>
                  <a:pt x="0" y="3799"/>
                </a:cubicBezTo>
              </a:path>
            </a:pathLst>
          </a:custGeom>
          <a:solidFill>
            <a:srgbClr val="4D99B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102" name="Freeform 6">
            <a:extLst>
              <a:ext uri="{FF2B5EF4-FFF2-40B4-BE49-F238E27FC236}">
                <a16:creationId xmlns:a16="http://schemas.microsoft.com/office/drawing/2014/main" id="{F5E97A8E-E36F-F720-3FA3-762A32F6546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825170" y="1397320"/>
            <a:ext cx="1106990" cy="1809412"/>
          </a:xfrm>
          <a:custGeom>
            <a:avLst/>
            <a:gdLst>
              <a:gd name="T0" fmla="*/ 539208085 w 4164"/>
              <a:gd name="T1" fmla="*/ 286776653 h 6803"/>
              <a:gd name="T2" fmla="*/ 496594796 w 4164"/>
              <a:gd name="T3" fmla="*/ 384659236 h 6803"/>
              <a:gd name="T4" fmla="*/ 0 w 4164"/>
              <a:gd name="T5" fmla="*/ 881850965 h 6803"/>
              <a:gd name="T6" fmla="*/ 0 w 4164"/>
              <a:gd name="T7" fmla="*/ 146240571 h 6803"/>
              <a:gd name="T8" fmla="*/ 145325691 w 4164"/>
              <a:gd name="T9" fmla="*/ 0 h 6803"/>
              <a:gd name="T10" fmla="*/ 189622925 w 4164"/>
              <a:gd name="T11" fmla="*/ 7000718 h 6803"/>
              <a:gd name="T12" fmla="*/ 486103157 w 4164"/>
              <a:gd name="T13" fmla="*/ 168798919 h 6803"/>
              <a:gd name="T14" fmla="*/ 539208085 w 4164"/>
              <a:gd name="T15" fmla="*/ 276145774 h 6803"/>
              <a:gd name="T16" fmla="*/ 539208085 w 4164"/>
              <a:gd name="T17" fmla="*/ 286776653 h 68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64" h="6803">
                <a:moveTo>
                  <a:pt x="4163" y="2212"/>
                </a:moveTo>
                <a:cubicBezTo>
                  <a:pt x="4153" y="2486"/>
                  <a:pt x="4044" y="2757"/>
                  <a:pt x="3834" y="2967"/>
                </a:cubicBezTo>
                <a:lnTo>
                  <a:pt x="0" y="6802"/>
                </a:lnTo>
                <a:lnTo>
                  <a:pt x="0" y="1128"/>
                </a:lnTo>
                <a:cubicBezTo>
                  <a:pt x="0" y="488"/>
                  <a:pt x="524" y="0"/>
                  <a:pt x="1122" y="0"/>
                </a:cubicBezTo>
                <a:cubicBezTo>
                  <a:pt x="1235" y="0"/>
                  <a:pt x="1350" y="17"/>
                  <a:pt x="1464" y="54"/>
                </a:cubicBezTo>
                <a:cubicBezTo>
                  <a:pt x="2309" y="325"/>
                  <a:pt x="3083" y="753"/>
                  <a:pt x="3753" y="1302"/>
                </a:cubicBezTo>
                <a:cubicBezTo>
                  <a:pt x="4014" y="1515"/>
                  <a:pt x="4152" y="1820"/>
                  <a:pt x="4163" y="2130"/>
                </a:cubicBezTo>
                <a:lnTo>
                  <a:pt x="4163" y="2212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103" name="Freeform 7">
            <a:extLst>
              <a:ext uri="{FF2B5EF4-FFF2-40B4-BE49-F238E27FC236}">
                <a16:creationId xmlns:a16="http://schemas.microsoft.com/office/drawing/2014/main" id="{756568A0-3680-8558-F64C-45E55978756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867386" y="4436850"/>
            <a:ext cx="1076501" cy="1751951"/>
          </a:xfrm>
          <a:custGeom>
            <a:avLst/>
            <a:gdLst>
              <a:gd name="T0" fmla="*/ 524782877 w 4046"/>
              <a:gd name="T1" fmla="*/ 592942410 h 6588"/>
              <a:gd name="T2" fmla="*/ 469774801 w 4046"/>
              <a:gd name="T3" fmla="*/ 698959382 h 6588"/>
              <a:gd name="T4" fmla="*/ 189155454 w 4046"/>
              <a:gd name="T5" fmla="*/ 847097872 h 6588"/>
              <a:gd name="T6" fmla="*/ 154126706 w 4046"/>
              <a:gd name="T7" fmla="*/ 853707598 h 6588"/>
              <a:gd name="T8" fmla="*/ 136352816 w 4046"/>
              <a:gd name="T9" fmla="*/ 853707598 h 6588"/>
              <a:gd name="T10" fmla="*/ 0 w 4046"/>
              <a:gd name="T11" fmla="*/ 707772349 h 6588"/>
              <a:gd name="T12" fmla="*/ 0 w 4046"/>
              <a:gd name="T13" fmla="*/ 0 h 6588"/>
              <a:gd name="T14" fmla="*/ 482099751 w 4046"/>
              <a:gd name="T15" fmla="*/ 481611738 h 6588"/>
              <a:gd name="T16" fmla="*/ 524782877 w 4046"/>
              <a:gd name="T17" fmla="*/ 577130550 h 6588"/>
              <a:gd name="T18" fmla="*/ 524782877 w 4046"/>
              <a:gd name="T19" fmla="*/ 592942410 h 6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46" h="6588">
                <a:moveTo>
                  <a:pt x="4045" y="4575"/>
                </a:moveTo>
                <a:cubicBezTo>
                  <a:pt x="4029" y="4884"/>
                  <a:pt x="3886" y="5186"/>
                  <a:pt x="3621" y="5393"/>
                </a:cubicBezTo>
                <a:cubicBezTo>
                  <a:pt x="2980" y="5892"/>
                  <a:pt x="2250" y="6283"/>
                  <a:pt x="1458" y="6536"/>
                </a:cubicBezTo>
                <a:cubicBezTo>
                  <a:pt x="1368" y="6565"/>
                  <a:pt x="1277" y="6581"/>
                  <a:pt x="1188" y="6587"/>
                </a:cubicBezTo>
                <a:lnTo>
                  <a:pt x="1051" y="6587"/>
                </a:lnTo>
                <a:cubicBezTo>
                  <a:pt x="483" y="6551"/>
                  <a:pt x="0" y="6074"/>
                  <a:pt x="0" y="5461"/>
                </a:cubicBezTo>
                <a:lnTo>
                  <a:pt x="0" y="0"/>
                </a:lnTo>
                <a:lnTo>
                  <a:pt x="3716" y="3716"/>
                </a:lnTo>
                <a:cubicBezTo>
                  <a:pt x="3921" y="3921"/>
                  <a:pt x="4030" y="4186"/>
                  <a:pt x="4045" y="4453"/>
                </a:cubicBezTo>
                <a:lnTo>
                  <a:pt x="4045" y="4575"/>
                </a:lnTo>
              </a:path>
            </a:pathLst>
          </a:custGeom>
          <a:solidFill>
            <a:srgbClr val="4D99B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104" name="Freeform 8">
            <a:extLst>
              <a:ext uri="{FF2B5EF4-FFF2-40B4-BE49-F238E27FC236}">
                <a16:creationId xmlns:a16="http://schemas.microsoft.com/office/drawing/2014/main" id="{9A563607-5DE8-2D50-64B9-64E6F9C475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63266" y="2520726"/>
            <a:ext cx="1648758" cy="1057738"/>
          </a:xfrm>
          <a:custGeom>
            <a:avLst/>
            <a:gdLst>
              <a:gd name="T0" fmla="*/ 803278838 w 6201"/>
              <a:gd name="T1" fmla="*/ 373412979 h 3976"/>
              <a:gd name="T2" fmla="*/ 657263513 w 6201"/>
              <a:gd name="T3" fmla="*/ 515566829 h 3976"/>
              <a:gd name="T4" fmla="*/ 0 w 6201"/>
              <a:gd name="T5" fmla="*/ 515566829 h 3976"/>
              <a:gd name="T6" fmla="*/ 0 w 6201"/>
              <a:gd name="T7" fmla="*/ 514399609 h 3976"/>
              <a:gd name="T8" fmla="*/ 471213916 w 6201"/>
              <a:gd name="T9" fmla="*/ 42801808 h 3976"/>
              <a:gd name="T10" fmla="*/ 573955816 w 6201"/>
              <a:gd name="T11" fmla="*/ 0 h 3976"/>
              <a:gd name="T12" fmla="*/ 703776092 w 6201"/>
              <a:gd name="T13" fmla="*/ 78729224 h 3976"/>
              <a:gd name="T14" fmla="*/ 799910103 w 6201"/>
              <a:gd name="T15" fmla="*/ 338912086 h 3976"/>
              <a:gd name="T16" fmla="*/ 803278838 w 6201"/>
              <a:gd name="T17" fmla="*/ 366798249 h 3976"/>
              <a:gd name="T18" fmla="*/ 803278838 w 6201"/>
              <a:gd name="T19" fmla="*/ 373412979 h 39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201" h="3976">
                <a:moveTo>
                  <a:pt x="6200" y="2879"/>
                </a:moveTo>
                <a:cubicBezTo>
                  <a:pt x="6187" y="3472"/>
                  <a:pt x="5698" y="3975"/>
                  <a:pt x="5073" y="3975"/>
                </a:cubicBezTo>
                <a:lnTo>
                  <a:pt x="0" y="3975"/>
                </a:lnTo>
                <a:lnTo>
                  <a:pt x="0" y="3966"/>
                </a:lnTo>
                <a:lnTo>
                  <a:pt x="3637" y="330"/>
                </a:lnTo>
                <a:cubicBezTo>
                  <a:pt x="3860" y="106"/>
                  <a:pt x="4146" y="0"/>
                  <a:pt x="4430" y="0"/>
                </a:cubicBezTo>
                <a:cubicBezTo>
                  <a:pt x="4831" y="0"/>
                  <a:pt x="5227" y="212"/>
                  <a:pt x="5432" y="607"/>
                </a:cubicBezTo>
                <a:cubicBezTo>
                  <a:pt x="5832" y="1376"/>
                  <a:pt x="6053" y="2063"/>
                  <a:pt x="6174" y="2613"/>
                </a:cubicBezTo>
                <a:cubicBezTo>
                  <a:pt x="6190" y="2685"/>
                  <a:pt x="6198" y="2757"/>
                  <a:pt x="6200" y="2828"/>
                </a:cubicBezTo>
                <a:lnTo>
                  <a:pt x="6200" y="287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105" name="Freeform 9">
            <a:extLst>
              <a:ext uri="{FF2B5EF4-FFF2-40B4-BE49-F238E27FC236}">
                <a16:creationId xmlns:a16="http://schemas.microsoft.com/office/drawing/2014/main" id="{5C3DB309-4D60-4552-CD57-3D46619EE6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72647" y="4052218"/>
            <a:ext cx="1644067" cy="1056565"/>
          </a:xfrm>
          <a:custGeom>
            <a:avLst/>
            <a:gdLst>
              <a:gd name="T0" fmla="*/ 800910085 w 6184"/>
              <a:gd name="T1" fmla="*/ 148533743 h 3973"/>
              <a:gd name="T2" fmla="*/ 797671627 w 6184"/>
              <a:gd name="T3" fmla="*/ 176399953 h 3973"/>
              <a:gd name="T4" fmla="*/ 691194456 w 6184"/>
              <a:gd name="T5" fmla="*/ 447933764 h 3973"/>
              <a:gd name="T6" fmla="*/ 585235555 w 6184"/>
              <a:gd name="T7" fmla="*/ 514812956 h 3973"/>
              <a:gd name="T8" fmla="*/ 558551569 w 6184"/>
              <a:gd name="T9" fmla="*/ 514812956 h 3973"/>
              <a:gd name="T10" fmla="*/ 473058871 w 6184"/>
              <a:gd name="T11" fmla="*/ 474503921 h 3973"/>
              <a:gd name="T12" fmla="*/ 0 w 6184"/>
              <a:gd name="T13" fmla="*/ 1036842 h 3973"/>
              <a:gd name="T14" fmla="*/ 0 w 6184"/>
              <a:gd name="T15" fmla="*/ 0 h 3973"/>
              <a:gd name="T16" fmla="*/ 655054591 w 6184"/>
              <a:gd name="T17" fmla="*/ 0 h 3973"/>
              <a:gd name="T18" fmla="*/ 800910085 w 6184"/>
              <a:gd name="T19" fmla="*/ 142830752 h 3973"/>
              <a:gd name="T20" fmla="*/ 800910085 w 6184"/>
              <a:gd name="T21" fmla="*/ 148533743 h 39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84" h="3973">
                <a:moveTo>
                  <a:pt x="6183" y="1146"/>
                </a:moveTo>
                <a:cubicBezTo>
                  <a:pt x="6181" y="1217"/>
                  <a:pt x="6173" y="1289"/>
                  <a:pt x="6158" y="1361"/>
                </a:cubicBezTo>
                <a:cubicBezTo>
                  <a:pt x="5997" y="2111"/>
                  <a:pt x="5716" y="2817"/>
                  <a:pt x="5336" y="3456"/>
                </a:cubicBezTo>
                <a:cubicBezTo>
                  <a:pt x="5152" y="3765"/>
                  <a:pt x="4842" y="3941"/>
                  <a:pt x="4518" y="3972"/>
                </a:cubicBezTo>
                <a:lnTo>
                  <a:pt x="4312" y="3972"/>
                </a:lnTo>
                <a:cubicBezTo>
                  <a:pt x="4073" y="3949"/>
                  <a:pt x="3839" y="3847"/>
                  <a:pt x="3652" y="3661"/>
                </a:cubicBezTo>
                <a:lnTo>
                  <a:pt x="0" y="8"/>
                </a:lnTo>
                <a:lnTo>
                  <a:pt x="0" y="0"/>
                </a:lnTo>
                <a:lnTo>
                  <a:pt x="5057" y="0"/>
                </a:lnTo>
                <a:cubicBezTo>
                  <a:pt x="5684" y="0"/>
                  <a:pt x="6171" y="506"/>
                  <a:pt x="6183" y="1102"/>
                </a:cubicBezTo>
                <a:lnTo>
                  <a:pt x="6183" y="1146"/>
                </a:lnTo>
              </a:path>
            </a:pathLst>
          </a:custGeom>
          <a:solidFill>
            <a:srgbClr val="00999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106" name="Forma libre: forma 105">
            <a:extLst>
              <a:ext uri="{FF2B5EF4-FFF2-40B4-BE49-F238E27FC236}">
                <a16:creationId xmlns:a16="http://schemas.microsoft.com/office/drawing/2014/main" id="{84185885-1BA3-6769-0F23-F3AFEA712A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96196" y="3028488"/>
            <a:ext cx="806523" cy="1609794"/>
          </a:xfrm>
          <a:custGeom>
            <a:avLst/>
            <a:gdLst>
              <a:gd name="connsiteX0" fmla="*/ 3277 w 1625579"/>
              <a:gd name="connsiteY0" fmla="*/ 0 h 3244604"/>
              <a:gd name="connsiteX1" fmla="*/ 1625579 w 1625579"/>
              <a:gd name="connsiteY1" fmla="*/ 1622302 h 3244604"/>
              <a:gd name="connsiteX2" fmla="*/ 3277 w 1625579"/>
              <a:gd name="connsiteY2" fmla="*/ 3244604 h 3244604"/>
              <a:gd name="connsiteX3" fmla="*/ 0 w 1625579"/>
              <a:gd name="connsiteY3" fmla="*/ 3244439 h 3244604"/>
              <a:gd name="connsiteX4" fmla="*/ 0 w 1625579"/>
              <a:gd name="connsiteY4" fmla="*/ 166 h 324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579" h="3244604">
                <a:moveTo>
                  <a:pt x="3277" y="0"/>
                </a:moveTo>
                <a:cubicBezTo>
                  <a:pt x="899671" y="0"/>
                  <a:pt x="1625579" y="725908"/>
                  <a:pt x="1625579" y="1622302"/>
                </a:cubicBezTo>
                <a:cubicBezTo>
                  <a:pt x="1625579" y="2518160"/>
                  <a:pt x="899671" y="3244604"/>
                  <a:pt x="3277" y="3244604"/>
                </a:cubicBezTo>
                <a:lnTo>
                  <a:pt x="0" y="3244439"/>
                </a:lnTo>
                <a:lnTo>
                  <a:pt x="0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701"/>
          </a:p>
        </p:txBody>
      </p:sp>
      <p:sp>
        <p:nvSpPr>
          <p:cNvPr id="113" name="TextBox 90">
            <a:extLst>
              <a:ext uri="{FF2B5EF4-FFF2-40B4-BE49-F238E27FC236}">
                <a16:creationId xmlns:a16="http://schemas.microsoft.com/office/drawing/2014/main" id="{1854887F-1D51-1E18-FDD5-2055E39D4EB2}"/>
              </a:ext>
            </a:extLst>
          </p:cNvPr>
          <p:cNvSpPr txBox="1"/>
          <p:nvPr/>
        </p:nvSpPr>
        <p:spPr>
          <a:xfrm>
            <a:off x="8513837" y="1535594"/>
            <a:ext cx="2057486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Visión</a:t>
            </a:r>
            <a:r>
              <a:rPr lang="en-US" sz="20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estratégica</a:t>
            </a:r>
            <a:endParaRPr lang="en-US" sz="20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pic>
        <p:nvPicPr>
          <p:cNvPr id="115" name="Gráfico 114" descr="Diana">
            <a:extLst>
              <a:ext uri="{FF2B5EF4-FFF2-40B4-BE49-F238E27FC236}">
                <a16:creationId xmlns:a16="http://schemas.microsoft.com/office/drawing/2014/main" id="{EE61CBE7-AA6B-AAC9-00DC-A89DDEEF6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1610" y="1697464"/>
            <a:ext cx="608400" cy="608400"/>
          </a:xfrm>
          <a:prstGeom prst="rect">
            <a:avLst/>
          </a:prstGeom>
        </p:spPr>
      </p:pic>
      <p:pic>
        <p:nvPicPr>
          <p:cNvPr id="119" name="Gráfico 118" descr="Libros">
            <a:extLst>
              <a:ext uri="{FF2B5EF4-FFF2-40B4-BE49-F238E27FC236}">
                <a16:creationId xmlns:a16="http://schemas.microsoft.com/office/drawing/2014/main" id="{533979E1-628E-F4A5-5D53-6B2B0CB4C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9173" y="2815731"/>
            <a:ext cx="608400" cy="608400"/>
          </a:xfrm>
          <a:prstGeom prst="rect">
            <a:avLst/>
          </a:prstGeom>
        </p:spPr>
      </p:pic>
      <p:pic>
        <p:nvPicPr>
          <p:cNvPr id="122" name="Gráfico 121" descr="Gráfico de barras">
            <a:extLst>
              <a:ext uri="{FF2B5EF4-FFF2-40B4-BE49-F238E27FC236}">
                <a16:creationId xmlns:a16="http://schemas.microsoft.com/office/drawing/2014/main" id="{72949CA9-28FA-B2FE-7838-9BD561767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22685" y="4215908"/>
            <a:ext cx="608400" cy="608400"/>
          </a:xfrm>
          <a:prstGeom prst="rect">
            <a:avLst/>
          </a:prstGeom>
        </p:spPr>
      </p:pic>
      <p:pic>
        <p:nvPicPr>
          <p:cNvPr id="126" name="Gráfico 125" descr="Cancha">
            <a:extLst>
              <a:ext uri="{FF2B5EF4-FFF2-40B4-BE49-F238E27FC236}">
                <a16:creationId xmlns:a16="http://schemas.microsoft.com/office/drawing/2014/main" id="{D2968A25-500C-9952-39AF-A0AED3D30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91610" y="5308826"/>
            <a:ext cx="608400" cy="608400"/>
          </a:xfrm>
          <a:prstGeom prst="rect">
            <a:avLst/>
          </a:prstGeom>
        </p:spPr>
      </p:pic>
      <p:sp>
        <p:nvSpPr>
          <p:cNvPr id="50" name="TextBox 90">
            <a:extLst>
              <a:ext uri="{FF2B5EF4-FFF2-40B4-BE49-F238E27FC236}">
                <a16:creationId xmlns:a16="http://schemas.microsoft.com/office/drawing/2014/main" id="{4ABCF356-5B0D-46BB-B596-75E0D91DD45B}"/>
              </a:ext>
            </a:extLst>
          </p:cNvPr>
          <p:cNvSpPr txBox="1"/>
          <p:nvPr/>
        </p:nvSpPr>
        <p:spPr>
          <a:xfrm>
            <a:off x="6948611" y="2815667"/>
            <a:ext cx="2943178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Experiencia</a:t>
            </a:r>
            <a:r>
              <a:rPr lang="en-US" sz="20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en</a:t>
            </a:r>
            <a:r>
              <a:rPr lang="en-US" sz="20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evaluación</a:t>
            </a:r>
            <a:endParaRPr lang="en-US" sz="20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1" name="TextBox 90">
            <a:extLst>
              <a:ext uri="{FF2B5EF4-FFF2-40B4-BE49-F238E27FC236}">
                <a16:creationId xmlns:a16="http://schemas.microsoft.com/office/drawing/2014/main" id="{21CC13FF-8BEF-4B17-969C-CCFE08EC786B}"/>
              </a:ext>
            </a:extLst>
          </p:cNvPr>
          <p:cNvSpPr txBox="1"/>
          <p:nvPr/>
        </p:nvSpPr>
        <p:spPr>
          <a:xfrm>
            <a:off x="6875589" y="4128112"/>
            <a:ext cx="32679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Capacidad</a:t>
            </a:r>
            <a:r>
              <a:rPr lang="en-US" sz="20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</a:t>
            </a:r>
            <a:r>
              <a:rPr lang="en-US" sz="20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articulación</a:t>
            </a:r>
            <a:r>
              <a:rPr lang="en-US" sz="20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20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trabajo</a:t>
            </a:r>
            <a:r>
              <a:rPr lang="en-US" sz="20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interinstitucional</a:t>
            </a:r>
            <a:endParaRPr lang="en-US" sz="20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4" name="TextBox 90">
            <a:extLst>
              <a:ext uri="{FF2B5EF4-FFF2-40B4-BE49-F238E27FC236}">
                <a16:creationId xmlns:a16="http://schemas.microsoft.com/office/drawing/2014/main" id="{B0AFC11A-346A-4E1A-B90E-F5EFCC9BC408}"/>
              </a:ext>
            </a:extLst>
          </p:cNvPr>
          <p:cNvSpPr txBox="1"/>
          <p:nvPr/>
        </p:nvSpPr>
        <p:spPr>
          <a:xfrm>
            <a:off x="9091585" y="5658431"/>
            <a:ext cx="1409360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Uso</a:t>
            </a:r>
            <a:r>
              <a:rPr lang="en-US" sz="20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TICs</a:t>
            </a:r>
          </a:p>
        </p:txBody>
      </p:sp>
      <p:sp>
        <p:nvSpPr>
          <p:cNvPr id="75" name="Freeform 2">
            <a:extLst>
              <a:ext uri="{FF2B5EF4-FFF2-40B4-BE49-F238E27FC236}">
                <a16:creationId xmlns:a16="http://schemas.microsoft.com/office/drawing/2014/main" id="{0D951209-C8CB-4E24-BFF1-789EFAA1B08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13747" y="3739118"/>
            <a:ext cx="686005" cy="1041320"/>
          </a:xfrm>
          <a:custGeom>
            <a:avLst/>
            <a:gdLst>
              <a:gd name="T0" fmla="*/ 0 w 2578"/>
              <a:gd name="T1" fmla="*/ 507081827 h 3918"/>
              <a:gd name="T2" fmla="*/ 0 w 2578"/>
              <a:gd name="T3" fmla="*/ 0 h 3918"/>
              <a:gd name="T4" fmla="*/ 334416298 w 2578"/>
              <a:gd name="T5" fmla="*/ 173471896 h 3918"/>
              <a:gd name="T6" fmla="*/ 0 w 2578"/>
              <a:gd name="T7" fmla="*/ 507081827 h 39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78" h="3918">
                <a:moveTo>
                  <a:pt x="0" y="3917"/>
                </a:moveTo>
                <a:lnTo>
                  <a:pt x="0" y="0"/>
                </a:lnTo>
                <a:cubicBezTo>
                  <a:pt x="1029" y="98"/>
                  <a:pt x="1941" y="598"/>
                  <a:pt x="2577" y="1340"/>
                </a:cubicBezTo>
                <a:lnTo>
                  <a:pt x="0" y="3917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76" name="Freeform 3">
            <a:extLst>
              <a:ext uri="{FF2B5EF4-FFF2-40B4-BE49-F238E27FC236}">
                <a16:creationId xmlns:a16="http://schemas.microsoft.com/office/drawing/2014/main" id="{28350FC5-B825-451B-ACE3-B6392CD0240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13747" y="3736773"/>
            <a:ext cx="933436" cy="687177"/>
          </a:xfrm>
          <a:custGeom>
            <a:avLst/>
            <a:gdLst>
              <a:gd name="T0" fmla="*/ 0 w 3510"/>
              <a:gd name="T1" fmla="*/ 334262970 h 2583"/>
              <a:gd name="T2" fmla="*/ 334005736 w 3510"/>
              <a:gd name="T3" fmla="*/ 0 h 2583"/>
              <a:gd name="T4" fmla="*/ 454802396 w 3510"/>
              <a:gd name="T5" fmla="*/ 327258716 h 2583"/>
              <a:gd name="T6" fmla="*/ 454672790 w 3510"/>
              <a:gd name="T7" fmla="*/ 334911605 h 2583"/>
              <a:gd name="T8" fmla="*/ 0 w 3510"/>
              <a:gd name="T9" fmla="*/ 334911605 h 2583"/>
              <a:gd name="T10" fmla="*/ 0 w 3510"/>
              <a:gd name="T11" fmla="*/ 334262970 h 2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10" h="2583">
                <a:moveTo>
                  <a:pt x="0" y="2577"/>
                </a:moveTo>
                <a:lnTo>
                  <a:pt x="2577" y="0"/>
                </a:lnTo>
                <a:cubicBezTo>
                  <a:pt x="3158" y="679"/>
                  <a:pt x="3509" y="1559"/>
                  <a:pt x="3509" y="2523"/>
                </a:cubicBezTo>
                <a:cubicBezTo>
                  <a:pt x="3509" y="2542"/>
                  <a:pt x="3508" y="2562"/>
                  <a:pt x="3508" y="2582"/>
                </a:cubicBezTo>
                <a:lnTo>
                  <a:pt x="0" y="2582"/>
                </a:lnTo>
                <a:lnTo>
                  <a:pt x="0" y="2577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77" name="Freeform 4">
            <a:extLst>
              <a:ext uri="{FF2B5EF4-FFF2-40B4-BE49-F238E27FC236}">
                <a16:creationId xmlns:a16="http://schemas.microsoft.com/office/drawing/2014/main" id="{B1AE9BCE-E3DE-42DA-AF79-109A0B38BC3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13747" y="3066013"/>
            <a:ext cx="933436" cy="671933"/>
          </a:xfrm>
          <a:custGeom>
            <a:avLst/>
            <a:gdLst>
              <a:gd name="T0" fmla="*/ 0 w 3509"/>
              <a:gd name="T1" fmla="*/ 0 h 2528"/>
              <a:gd name="T2" fmla="*/ 454932006 w 3509"/>
              <a:gd name="T3" fmla="*/ 0 h 2528"/>
              <a:gd name="T4" fmla="*/ 326933876 w 3509"/>
              <a:gd name="T5" fmla="*/ 327181100 h 2528"/>
              <a:gd name="T6" fmla="*/ 0 w 3509"/>
              <a:gd name="T7" fmla="*/ 647325 h 2528"/>
              <a:gd name="T8" fmla="*/ 0 w 3509"/>
              <a:gd name="T9" fmla="*/ 0 h 2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09" h="2528">
                <a:moveTo>
                  <a:pt x="0" y="0"/>
                </a:moveTo>
                <a:lnTo>
                  <a:pt x="3508" y="0"/>
                </a:lnTo>
                <a:cubicBezTo>
                  <a:pt x="3493" y="970"/>
                  <a:pt x="3124" y="1854"/>
                  <a:pt x="2521" y="2527"/>
                </a:cubicBezTo>
                <a:lnTo>
                  <a:pt x="0" y="5"/>
                </a:lnTo>
                <a:lnTo>
                  <a:pt x="0" y="0"/>
                </a:lnTo>
              </a:path>
            </a:pathLst>
          </a:custGeom>
          <a:solidFill>
            <a:srgbClr val="00999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2A29DC61-00C8-424C-AC89-7A80A535DAC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13747" y="2725941"/>
            <a:ext cx="670761" cy="1010831"/>
          </a:xfrm>
          <a:custGeom>
            <a:avLst/>
            <a:gdLst>
              <a:gd name="T0" fmla="*/ 0 w 2522"/>
              <a:gd name="T1" fmla="*/ 492656407 h 3800"/>
              <a:gd name="T2" fmla="*/ 0 w 2522"/>
              <a:gd name="T3" fmla="*/ 0 h 3800"/>
              <a:gd name="T4" fmla="*/ 326815188 w 2522"/>
              <a:gd name="T5" fmla="*/ 327054295 h 3800"/>
              <a:gd name="T6" fmla="*/ 0 w 2522"/>
              <a:gd name="T7" fmla="*/ 492656407 h 3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22" h="3800">
                <a:moveTo>
                  <a:pt x="0" y="3799"/>
                </a:moveTo>
                <a:lnTo>
                  <a:pt x="0" y="0"/>
                </a:lnTo>
                <a:lnTo>
                  <a:pt x="2521" y="2522"/>
                </a:lnTo>
                <a:cubicBezTo>
                  <a:pt x="1888" y="3229"/>
                  <a:pt x="1000" y="3704"/>
                  <a:pt x="0" y="3799"/>
                </a:cubicBezTo>
              </a:path>
            </a:pathLst>
          </a:custGeom>
          <a:solidFill>
            <a:srgbClr val="4D99B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976FF06-5446-48E2-804F-D5D67A9BE170}"/>
              </a:ext>
            </a:extLst>
          </p:cNvPr>
          <p:cNvGrpSpPr/>
          <p:nvPr/>
        </p:nvGrpSpPr>
        <p:grpSpPr>
          <a:xfrm>
            <a:off x="-109057" y="1397320"/>
            <a:ext cx="2339453" cy="4791481"/>
            <a:chOff x="0" y="1397320"/>
            <a:chExt cx="2339453" cy="4791481"/>
          </a:xfrm>
        </p:grpSpPr>
        <p:sp>
          <p:nvSpPr>
            <p:cNvPr id="74" name="Freeform 1">
              <a:extLst>
                <a:ext uri="{FF2B5EF4-FFF2-40B4-BE49-F238E27FC236}">
                  <a16:creationId xmlns:a16="http://schemas.microsoft.com/office/drawing/2014/main" id="{2EAB12FE-A600-41A5-9C95-36F0F2EDFC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06974" y="2446981"/>
              <a:ext cx="1203148" cy="2611510"/>
            </a:xfrm>
            <a:custGeom>
              <a:avLst/>
              <a:gdLst>
                <a:gd name="T0" fmla="*/ 0 w 4523"/>
                <a:gd name="T1" fmla="*/ 1272659757 h 9820"/>
                <a:gd name="T2" fmla="*/ 0 w 4523"/>
                <a:gd name="T3" fmla="*/ 0 h 9820"/>
                <a:gd name="T4" fmla="*/ 586407615 w 4523"/>
                <a:gd name="T5" fmla="*/ 636394861 h 9820"/>
                <a:gd name="T6" fmla="*/ 0 w 4523"/>
                <a:gd name="T7" fmla="*/ 1272659757 h 98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23" h="9820">
                  <a:moveTo>
                    <a:pt x="0" y="9819"/>
                  </a:moveTo>
                  <a:lnTo>
                    <a:pt x="0" y="0"/>
                  </a:lnTo>
                  <a:cubicBezTo>
                    <a:pt x="2531" y="207"/>
                    <a:pt x="4522" y="2325"/>
                    <a:pt x="4522" y="4910"/>
                  </a:cubicBezTo>
                  <a:cubicBezTo>
                    <a:pt x="4522" y="7494"/>
                    <a:pt x="2531" y="9613"/>
                    <a:pt x="0" y="9819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1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B6C0A9B5-CA40-48F7-8330-925173F5F3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70559" y="4379389"/>
              <a:ext cx="1106990" cy="1809412"/>
            </a:xfrm>
            <a:custGeom>
              <a:avLst/>
              <a:gdLst>
                <a:gd name="T0" fmla="*/ 539208085 w 4164"/>
                <a:gd name="T1" fmla="*/ 286776653 h 6803"/>
                <a:gd name="T2" fmla="*/ 496594796 w 4164"/>
                <a:gd name="T3" fmla="*/ 384659236 h 6803"/>
                <a:gd name="T4" fmla="*/ 0 w 4164"/>
                <a:gd name="T5" fmla="*/ 881850965 h 6803"/>
                <a:gd name="T6" fmla="*/ 0 w 4164"/>
                <a:gd name="T7" fmla="*/ 146240571 h 6803"/>
                <a:gd name="T8" fmla="*/ 145325691 w 4164"/>
                <a:gd name="T9" fmla="*/ 0 h 6803"/>
                <a:gd name="T10" fmla="*/ 189622925 w 4164"/>
                <a:gd name="T11" fmla="*/ 7000718 h 6803"/>
                <a:gd name="T12" fmla="*/ 486103157 w 4164"/>
                <a:gd name="T13" fmla="*/ 168798919 h 6803"/>
                <a:gd name="T14" fmla="*/ 539208085 w 4164"/>
                <a:gd name="T15" fmla="*/ 276145774 h 6803"/>
                <a:gd name="T16" fmla="*/ 539208085 w 4164"/>
                <a:gd name="T17" fmla="*/ 286776653 h 6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64" h="6803">
                  <a:moveTo>
                    <a:pt x="4163" y="2212"/>
                  </a:moveTo>
                  <a:cubicBezTo>
                    <a:pt x="4153" y="2486"/>
                    <a:pt x="4044" y="2757"/>
                    <a:pt x="3834" y="2967"/>
                  </a:cubicBezTo>
                  <a:lnTo>
                    <a:pt x="0" y="6802"/>
                  </a:lnTo>
                  <a:lnTo>
                    <a:pt x="0" y="1128"/>
                  </a:lnTo>
                  <a:cubicBezTo>
                    <a:pt x="0" y="488"/>
                    <a:pt x="524" y="0"/>
                    <a:pt x="1122" y="0"/>
                  </a:cubicBezTo>
                  <a:cubicBezTo>
                    <a:pt x="1235" y="0"/>
                    <a:pt x="1350" y="17"/>
                    <a:pt x="1464" y="54"/>
                  </a:cubicBezTo>
                  <a:cubicBezTo>
                    <a:pt x="2309" y="325"/>
                    <a:pt x="3083" y="753"/>
                    <a:pt x="3753" y="1302"/>
                  </a:cubicBezTo>
                  <a:cubicBezTo>
                    <a:pt x="4014" y="1515"/>
                    <a:pt x="4152" y="1820"/>
                    <a:pt x="4163" y="2130"/>
                  </a:cubicBezTo>
                  <a:lnTo>
                    <a:pt x="4163" y="2212"/>
                  </a:lnTo>
                </a:path>
              </a:pathLst>
            </a:custGeom>
            <a:solidFill>
              <a:srgbClr val="00B0F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1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831B09EC-C54C-43F9-B91A-24A6CDC21F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58832" y="1397320"/>
              <a:ext cx="1076501" cy="1751951"/>
            </a:xfrm>
            <a:custGeom>
              <a:avLst/>
              <a:gdLst>
                <a:gd name="T0" fmla="*/ 524782877 w 4046"/>
                <a:gd name="T1" fmla="*/ 592942410 h 6588"/>
                <a:gd name="T2" fmla="*/ 469774801 w 4046"/>
                <a:gd name="T3" fmla="*/ 698959382 h 6588"/>
                <a:gd name="T4" fmla="*/ 189155454 w 4046"/>
                <a:gd name="T5" fmla="*/ 847097872 h 6588"/>
                <a:gd name="T6" fmla="*/ 154126706 w 4046"/>
                <a:gd name="T7" fmla="*/ 853707598 h 6588"/>
                <a:gd name="T8" fmla="*/ 136352816 w 4046"/>
                <a:gd name="T9" fmla="*/ 853707598 h 6588"/>
                <a:gd name="T10" fmla="*/ 0 w 4046"/>
                <a:gd name="T11" fmla="*/ 707772349 h 6588"/>
                <a:gd name="T12" fmla="*/ 0 w 4046"/>
                <a:gd name="T13" fmla="*/ 0 h 6588"/>
                <a:gd name="T14" fmla="*/ 482099751 w 4046"/>
                <a:gd name="T15" fmla="*/ 481611738 h 6588"/>
                <a:gd name="T16" fmla="*/ 524782877 w 4046"/>
                <a:gd name="T17" fmla="*/ 577130550 h 6588"/>
                <a:gd name="T18" fmla="*/ 524782877 w 4046"/>
                <a:gd name="T19" fmla="*/ 592942410 h 6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46" h="6588">
                  <a:moveTo>
                    <a:pt x="4045" y="4575"/>
                  </a:moveTo>
                  <a:cubicBezTo>
                    <a:pt x="4029" y="4884"/>
                    <a:pt x="3886" y="5186"/>
                    <a:pt x="3621" y="5393"/>
                  </a:cubicBezTo>
                  <a:cubicBezTo>
                    <a:pt x="2980" y="5892"/>
                    <a:pt x="2250" y="6283"/>
                    <a:pt x="1458" y="6536"/>
                  </a:cubicBezTo>
                  <a:cubicBezTo>
                    <a:pt x="1368" y="6565"/>
                    <a:pt x="1277" y="6581"/>
                    <a:pt x="1188" y="6587"/>
                  </a:cubicBezTo>
                  <a:lnTo>
                    <a:pt x="1051" y="6587"/>
                  </a:lnTo>
                  <a:cubicBezTo>
                    <a:pt x="483" y="6551"/>
                    <a:pt x="0" y="6074"/>
                    <a:pt x="0" y="5461"/>
                  </a:cubicBezTo>
                  <a:lnTo>
                    <a:pt x="0" y="0"/>
                  </a:lnTo>
                  <a:lnTo>
                    <a:pt x="3716" y="3716"/>
                  </a:lnTo>
                  <a:cubicBezTo>
                    <a:pt x="3921" y="3921"/>
                    <a:pt x="4030" y="4186"/>
                    <a:pt x="4045" y="4453"/>
                  </a:cubicBezTo>
                  <a:lnTo>
                    <a:pt x="4045" y="4575"/>
                  </a:lnTo>
                </a:path>
              </a:pathLst>
            </a:custGeom>
            <a:solidFill>
              <a:srgbClr val="4D99B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1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91940C49-E764-4084-9978-E6DAB37B3F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690695" y="4007657"/>
              <a:ext cx="1648758" cy="1057738"/>
            </a:xfrm>
            <a:custGeom>
              <a:avLst/>
              <a:gdLst>
                <a:gd name="T0" fmla="*/ 803278838 w 6201"/>
                <a:gd name="T1" fmla="*/ 373412979 h 3976"/>
                <a:gd name="T2" fmla="*/ 657263513 w 6201"/>
                <a:gd name="T3" fmla="*/ 515566829 h 3976"/>
                <a:gd name="T4" fmla="*/ 0 w 6201"/>
                <a:gd name="T5" fmla="*/ 515566829 h 3976"/>
                <a:gd name="T6" fmla="*/ 0 w 6201"/>
                <a:gd name="T7" fmla="*/ 514399609 h 3976"/>
                <a:gd name="T8" fmla="*/ 471213916 w 6201"/>
                <a:gd name="T9" fmla="*/ 42801808 h 3976"/>
                <a:gd name="T10" fmla="*/ 573955816 w 6201"/>
                <a:gd name="T11" fmla="*/ 0 h 3976"/>
                <a:gd name="T12" fmla="*/ 703776092 w 6201"/>
                <a:gd name="T13" fmla="*/ 78729224 h 3976"/>
                <a:gd name="T14" fmla="*/ 799910103 w 6201"/>
                <a:gd name="T15" fmla="*/ 338912086 h 3976"/>
                <a:gd name="T16" fmla="*/ 803278838 w 6201"/>
                <a:gd name="T17" fmla="*/ 366798249 h 3976"/>
                <a:gd name="T18" fmla="*/ 803278838 w 6201"/>
                <a:gd name="T19" fmla="*/ 373412979 h 39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01" h="3976">
                  <a:moveTo>
                    <a:pt x="6200" y="2879"/>
                  </a:moveTo>
                  <a:cubicBezTo>
                    <a:pt x="6187" y="3472"/>
                    <a:pt x="5698" y="3975"/>
                    <a:pt x="5073" y="3975"/>
                  </a:cubicBezTo>
                  <a:lnTo>
                    <a:pt x="0" y="3975"/>
                  </a:lnTo>
                  <a:lnTo>
                    <a:pt x="0" y="3966"/>
                  </a:lnTo>
                  <a:lnTo>
                    <a:pt x="3637" y="330"/>
                  </a:lnTo>
                  <a:cubicBezTo>
                    <a:pt x="3860" y="106"/>
                    <a:pt x="4146" y="0"/>
                    <a:pt x="4430" y="0"/>
                  </a:cubicBezTo>
                  <a:cubicBezTo>
                    <a:pt x="4831" y="0"/>
                    <a:pt x="5227" y="212"/>
                    <a:pt x="5432" y="607"/>
                  </a:cubicBezTo>
                  <a:cubicBezTo>
                    <a:pt x="5832" y="1376"/>
                    <a:pt x="6053" y="2063"/>
                    <a:pt x="6174" y="2613"/>
                  </a:cubicBezTo>
                  <a:cubicBezTo>
                    <a:pt x="6190" y="2685"/>
                    <a:pt x="6198" y="2757"/>
                    <a:pt x="6200" y="2828"/>
                  </a:cubicBezTo>
                  <a:lnTo>
                    <a:pt x="6200" y="2879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1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42B2569D-369E-4698-84AA-5286785F6F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686005" y="2477338"/>
              <a:ext cx="1644067" cy="1056565"/>
            </a:xfrm>
            <a:custGeom>
              <a:avLst/>
              <a:gdLst>
                <a:gd name="T0" fmla="*/ 800910085 w 6184"/>
                <a:gd name="T1" fmla="*/ 148533743 h 3973"/>
                <a:gd name="T2" fmla="*/ 797671627 w 6184"/>
                <a:gd name="T3" fmla="*/ 176399953 h 3973"/>
                <a:gd name="T4" fmla="*/ 691194456 w 6184"/>
                <a:gd name="T5" fmla="*/ 447933764 h 3973"/>
                <a:gd name="T6" fmla="*/ 585235555 w 6184"/>
                <a:gd name="T7" fmla="*/ 514812956 h 3973"/>
                <a:gd name="T8" fmla="*/ 558551569 w 6184"/>
                <a:gd name="T9" fmla="*/ 514812956 h 3973"/>
                <a:gd name="T10" fmla="*/ 473058871 w 6184"/>
                <a:gd name="T11" fmla="*/ 474503921 h 3973"/>
                <a:gd name="T12" fmla="*/ 0 w 6184"/>
                <a:gd name="T13" fmla="*/ 1036842 h 3973"/>
                <a:gd name="T14" fmla="*/ 0 w 6184"/>
                <a:gd name="T15" fmla="*/ 0 h 3973"/>
                <a:gd name="T16" fmla="*/ 655054591 w 6184"/>
                <a:gd name="T17" fmla="*/ 0 h 3973"/>
                <a:gd name="T18" fmla="*/ 800910085 w 6184"/>
                <a:gd name="T19" fmla="*/ 142830752 h 3973"/>
                <a:gd name="T20" fmla="*/ 800910085 w 6184"/>
                <a:gd name="T21" fmla="*/ 148533743 h 39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84" h="3973">
                  <a:moveTo>
                    <a:pt x="6183" y="1146"/>
                  </a:moveTo>
                  <a:cubicBezTo>
                    <a:pt x="6181" y="1217"/>
                    <a:pt x="6173" y="1289"/>
                    <a:pt x="6158" y="1361"/>
                  </a:cubicBezTo>
                  <a:cubicBezTo>
                    <a:pt x="5997" y="2111"/>
                    <a:pt x="5716" y="2817"/>
                    <a:pt x="5336" y="3456"/>
                  </a:cubicBezTo>
                  <a:cubicBezTo>
                    <a:pt x="5152" y="3765"/>
                    <a:pt x="4842" y="3941"/>
                    <a:pt x="4518" y="3972"/>
                  </a:cubicBezTo>
                  <a:lnTo>
                    <a:pt x="4312" y="3972"/>
                  </a:lnTo>
                  <a:cubicBezTo>
                    <a:pt x="4073" y="3949"/>
                    <a:pt x="3839" y="3847"/>
                    <a:pt x="3652" y="3661"/>
                  </a:cubicBezTo>
                  <a:lnTo>
                    <a:pt x="0" y="8"/>
                  </a:lnTo>
                  <a:lnTo>
                    <a:pt x="0" y="0"/>
                  </a:lnTo>
                  <a:lnTo>
                    <a:pt x="5057" y="0"/>
                  </a:lnTo>
                  <a:cubicBezTo>
                    <a:pt x="5684" y="0"/>
                    <a:pt x="6171" y="506"/>
                    <a:pt x="6183" y="1102"/>
                  </a:cubicBezTo>
                  <a:lnTo>
                    <a:pt x="6183" y="1146"/>
                  </a:lnTo>
                </a:path>
              </a:pathLst>
            </a:custGeom>
            <a:solidFill>
              <a:srgbClr val="00999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1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B4C1CD43-809C-4DF7-9BC3-3D21B14BE3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0" y="2947839"/>
              <a:ext cx="806523" cy="1609794"/>
            </a:xfrm>
            <a:custGeom>
              <a:avLst/>
              <a:gdLst>
                <a:gd name="connsiteX0" fmla="*/ 3277 w 1625579"/>
                <a:gd name="connsiteY0" fmla="*/ 0 h 3244604"/>
                <a:gd name="connsiteX1" fmla="*/ 1625579 w 1625579"/>
                <a:gd name="connsiteY1" fmla="*/ 1622302 h 3244604"/>
                <a:gd name="connsiteX2" fmla="*/ 3277 w 1625579"/>
                <a:gd name="connsiteY2" fmla="*/ 3244604 h 3244604"/>
                <a:gd name="connsiteX3" fmla="*/ 0 w 1625579"/>
                <a:gd name="connsiteY3" fmla="*/ 3244439 h 3244604"/>
                <a:gd name="connsiteX4" fmla="*/ 0 w 1625579"/>
                <a:gd name="connsiteY4" fmla="*/ 166 h 3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579" h="3244604">
                  <a:moveTo>
                    <a:pt x="3277" y="0"/>
                  </a:moveTo>
                  <a:cubicBezTo>
                    <a:pt x="899671" y="0"/>
                    <a:pt x="1625579" y="725908"/>
                    <a:pt x="1625579" y="1622302"/>
                  </a:cubicBezTo>
                  <a:cubicBezTo>
                    <a:pt x="1625579" y="2518160"/>
                    <a:pt x="899671" y="3244604"/>
                    <a:pt x="3277" y="3244604"/>
                  </a:cubicBezTo>
                  <a:lnTo>
                    <a:pt x="0" y="3244439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701"/>
            </a:p>
          </p:txBody>
        </p:sp>
        <p:pic>
          <p:nvPicPr>
            <p:cNvPr id="84" name="Gráfico 83" descr="Diana">
              <a:extLst>
                <a:ext uri="{FF2B5EF4-FFF2-40B4-BE49-F238E27FC236}">
                  <a16:creationId xmlns:a16="http://schemas.microsoft.com/office/drawing/2014/main" id="{01E67343-3191-4D19-BC7E-D68A1C146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709" y="5280257"/>
              <a:ext cx="608400" cy="608400"/>
            </a:xfrm>
            <a:prstGeom prst="rect">
              <a:avLst/>
            </a:prstGeom>
          </p:spPr>
        </p:pic>
        <p:pic>
          <p:nvPicPr>
            <p:cNvPr id="85" name="Gráfico 84" descr="Libros">
              <a:extLst>
                <a:ext uri="{FF2B5EF4-FFF2-40B4-BE49-F238E27FC236}">
                  <a16:creationId xmlns:a16="http://schemas.microsoft.com/office/drawing/2014/main" id="{09AB3CD5-4AD0-4B33-8F88-C6E03A555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25146" y="4161990"/>
              <a:ext cx="608400" cy="608400"/>
            </a:xfrm>
            <a:prstGeom prst="rect">
              <a:avLst/>
            </a:prstGeom>
          </p:spPr>
        </p:pic>
        <p:pic>
          <p:nvPicPr>
            <p:cNvPr id="86" name="Gráfico 85" descr="Gráfico de barras">
              <a:extLst>
                <a:ext uri="{FF2B5EF4-FFF2-40B4-BE49-F238E27FC236}">
                  <a16:creationId xmlns:a16="http://schemas.microsoft.com/office/drawing/2014/main" id="{F3BC362B-ED5A-45C4-9AF5-30FF37EC9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71634" y="2761813"/>
              <a:ext cx="608400" cy="608400"/>
            </a:xfrm>
            <a:prstGeom prst="rect">
              <a:avLst/>
            </a:prstGeom>
          </p:spPr>
        </p:pic>
        <p:pic>
          <p:nvPicPr>
            <p:cNvPr id="87" name="Gráfico 86" descr="Cancha">
              <a:extLst>
                <a:ext uri="{FF2B5EF4-FFF2-40B4-BE49-F238E27FC236}">
                  <a16:creationId xmlns:a16="http://schemas.microsoft.com/office/drawing/2014/main" id="{6E4B8299-3907-4C26-8BD5-6B8548496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2709" y="1668895"/>
              <a:ext cx="608400" cy="608400"/>
            </a:xfrm>
            <a:prstGeom prst="rect">
              <a:avLst/>
            </a:prstGeom>
          </p:spPr>
        </p:pic>
      </p:grpSp>
      <p:sp>
        <p:nvSpPr>
          <p:cNvPr id="89" name="TextBox 90">
            <a:extLst>
              <a:ext uri="{FF2B5EF4-FFF2-40B4-BE49-F238E27FC236}">
                <a16:creationId xmlns:a16="http://schemas.microsoft.com/office/drawing/2014/main" id="{7295AA54-4DCE-4FD5-B997-2669C47DFDFF}"/>
              </a:ext>
            </a:extLst>
          </p:cNvPr>
          <p:cNvSpPr txBox="1"/>
          <p:nvPr/>
        </p:nvSpPr>
        <p:spPr>
          <a:xfrm>
            <a:off x="1490725" y="1419097"/>
            <a:ext cx="290047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Alianzas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multilaterales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:</a:t>
            </a:r>
          </a:p>
          <a:p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Experiencias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compartidas</a:t>
            </a:r>
            <a:endParaRPr lang="en-US" sz="2000" b="1" dirty="0">
              <a:solidFill>
                <a:srgbClr val="00B0F0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90" name="TextBox 90">
            <a:extLst>
              <a:ext uri="{FF2B5EF4-FFF2-40B4-BE49-F238E27FC236}">
                <a16:creationId xmlns:a16="http://schemas.microsoft.com/office/drawing/2014/main" id="{9CDC12C1-E6AA-4F95-B626-2640A8B77EB4}"/>
              </a:ext>
            </a:extLst>
          </p:cNvPr>
          <p:cNvSpPr txBox="1"/>
          <p:nvPr/>
        </p:nvSpPr>
        <p:spPr>
          <a:xfrm>
            <a:off x="2357699" y="2651678"/>
            <a:ext cx="3015826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Habilidades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para </a:t>
            </a:r>
          </a:p>
          <a:p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posicionamientos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políticos</a:t>
            </a:r>
            <a:endParaRPr lang="en-US" sz="2000" b="1" dirty="0">
              <a:solidFill>
                <a:srgbClr val="00B0F0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F28788-AB2B-4A91-AE31-811AC3B88082}"/>
              </a:ext>
            </a:extLst>
          </p:cNvPr>
          <p:cNvSpPr txBox="1"/>
          <p:nvPr/>
        </p:nvSpPr>
        <p:spPr>
          <a:xfrm>
            <a:off x="2527214" y="3929018"/>
            <a:ext cx="259878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Garantizar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producción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</a:p>
          <a:p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vinculante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a </a:t>
            </a:r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toma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</a:p>
          <a:p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 </a:t>
            </a:r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decisiones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</a:p>
        </p:txBody>
      </p:sp>
      <p:sp>
        <p:nvSpPr>
          <p:cNvPr id="92" name="TextBox 90">
            <a:extLst>
              <a:ext uri="{FF2B5EF4-FFF2-40B4-BE49-F238E27FC236}">
                <a16:creationId xmlns:a16="http://schemas.microsoft.com/office/drawing/2014/main" id="{04944C4B-0BC2-4EF2-BA11-54F2681A954A}"/>
              </a:ext>
            </a:extLst>
          </p:cNvPr>
          <p:cNvSpPr txBox="1"/>
          <p:nvPr/>
        </p:nvSpPr>
        <p:spPr>
          <a:xfrm>
            <a:off x="1544620" y="5623210"/>
            <a:ext cx="4232121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Flexibilidad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/</a:t>
            </a:r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Adaptabilidad</a:t>
            </a:r>
            <a:r>
              <a:rPr lang="en-US" sz="2000" b="1" dirty="0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al </a:t>
            </a:r>
            <a:r>
              <a:rPr lang="en-US" sz="2000" b="1" dirty="0" err="1">
                <a:solidFill>
                  <a:srgbClr val="00B0F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contexto</a:t>
            </a:r>
            <a:endParaRPr lang="en-US" sz="2000" b="1" dirty="0">
              <a:solidFill>
                <a:srgbClr val="00B0F0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8424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ca57e-aeff-4ea7-957c-ee39e8386d27">
      <Terms xmlns="http://schemas.microsoft.com/office/infopath/2007/PartnerControls"/>
    </lcf76f155ced4ddcb4097134ff3c332f>
    <TaxCatchAll xmlns="9d5e6f84-5843-49cc-89a8-d7ee1a915182" xsi:nil="true"/>
  </documentManagement>
</p:properties>
</file>

<file path=customXml/itemProps1.xml><?xml version="1.0" encoding="utf-8"?>
<ds:datastoreItem xmlns:ds="http://schemas.openxmlformats.org/officeDocument/2006/customXml" ds:itemID="{77FD06DF-86B3-435C-8C40-9251F00E167D}"/>
</file>

<file path=customXml/itemProps2.xml><?xml version="1.0" encoding="utf-8"?>
<ds:datastoreItem xmlns:ds="http://schemas.openxmlformats.org/officeDocument/2006/customXml" ds:itemID="{FB807EEB-1483-4788-83DB-E796B8F58A30}"/>
</file>

<file path=customXml/itemProps3.xml><?xml version="1.0" encoding="utf-8"?>
<ds:datastoreItem xmlns:ds="http://schemas.openxmlformats.org/officeDocument/2006/customXml" ds:itemID="{99EBA8D0-9CB8-41CA-8E6F-B3F60DD561F9}"/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457</Words>
  <Application>Microsoft Office PowerPoint</Application>
  <PresentationFormat>Panorámica</PresentationFormat>
  <Paragraphs>83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Helvetica</vt:lpstr>
      <vt:lpstr>Helvetica Neue</vt:lpstr>
      <vt:lpstr>League Spartan</vt:lpstr>
      <vt:lpstr>Open Sans Light</vt:lpstr>
      <vt:lpstr>Poppins SemiBold</vt:lpstr>
      <vt:lpstr>2_Office Theme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Chou-Jo Ochoa</dc:creator>
  <cp:lastModifiedBy>jose chuquiej</cp:lastModifiedBy>
  <cp:revision>143</cp:revision>
  <cp:lastPrinted>2022-10-23T02:55:44Z</cp:lastPrinted>
  <dcterms:created xsi:type="dcterms:W3CDTF">2021-10-18T16:00:09Z</dcterms:created>
  <dcterms:modified xsi:type="dcterms:W3CDTF">2022-10-23T03:30:52Z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</Properties>
</file>