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ontserrat" panose="020B0604020202020204" charset="0"/>
      <p:regular r:id="rId14"/>
      <p:bold r:id="rId15"/>
      <p:italic r:id="rId16"/>
      <p:boldItalic r:id="rId17"/>
    </p:embeddedFont>
    <p:embeddedFont>
      <p:font typeface="DM Sans Medium" panose="020B0604020202020204" charset="0"/>
      <p:regular r:id="rId18"/>
      <p:bold r:id="rId19"/>
      <p:italic r:id="rId20"/>
      <p:boldItalic r:id="rId21"/>
    </p:embeddedFont>
    <p:embeddedFont>
      <p:font typeface="Montserrat Medium"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6JXOj//OP5ef5xfz28a1ltzY6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73240a0690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73240a069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737fb2517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t>Datos de Población Indígena</a:t>
            </a:r>
            <a:r>
              <a:rPr lang="en-US" sz="1100"/>
              <a:t> del año 2017, que representa el 1,8% de la población total.</a:t>
            </a:r>
            <a:endParaRPr sz="1100"/>
          </a:p>
          <a:p>
            <a:pPr marL="0" lvl="0" indent="0" algn="l" rtl="0">
              <a:spcBef>
                <a:spcPts val="0"/>
              </a:spcBef>
              <a:spcAft>
                <a:spcPts val="0"/>
              </a:spcAft>
              <a:buNone/>
            </a:pPr>
            <a:r>
              <a:rPr lang="en-US" sz="1100" b="1"/>
              <a:t>Datos de Población:</a:t>
            </a:r>
            <a:r>
              <a:rPr lang="en-US" sz="1100"/>
              <a:t> proyección de población al 2022.</a:t>
            </a:r>
            <a:endParaRPr sz="1100"/>
          </a:p>
          <a:p>
            <a:pPr marL="0" lvl="0" indent="0" algn="l" rtl="0">
              <a:spcBef>
                <a:spcPts val="0"/>
              </a:spcBef>
              <a:spcAft>
                <a:spcPts val="0"/>
              </a:spcAft>
              <a:buNone/>
            </a:pPr>
            <a:r>
              <a:rPr lang="en-US" sz="1100" b="1"/>
              <a:t>Población</a:t>
            </a:r>
            <a:r>
              <a:rPr lang="en-US" sz="1100"/>
              <a:t>: 55% de la población están entre o y 29 años, es decir, 5 de cada 10 paraguayos tienen entre 0 y 29 años (niños, adolescentes y jóvenes). Instituto Nacional de Estadística (INE)</a:t>
            </a:r>
            <a:endParaRPr sz="1100"/>
          </a:p>
          <a:p>
            <a:pPr marL="0" lvl="0" indent="0" algn="l" rtl="0">
              <a:spcBef>
                <a:spcPts val="0"/>
              </a:spcBef>
              <a:spcAft>
                <a:spcPts val="0"/>
              </a:spcAft>
              <a:buNone/>
            </a:pPr>
            <a:r>
              <a:rPr lang="en-US" sz="1100" b="1"/>
              <a:t>Producto Interno Bruto (PIB)</a:t>
            </a:r>
            <a:endParaRPr sz="1100" b="1"/>
          </a:p>
          <a:p>
            <a:pPr marL="0" lvl="0" indent="0" algn="l" rtl="0">
              <a:spcBef>
                <a:spcPts val="0"/>
              </a:spcBef>
              <a:spcAft>
                <a:spcPts val="0"/>
              </a:spcAft>
              <a:buClr>
                <a:schemeClr val="dk1"/>
              </a:buClr>
              <a:buSzPts val="1100"/>
              <a:buFont typeface="Arial"/>
              <a:buNone/>
            </a:pPr>
            <a:r>
              <a:rPr lang="en-US" sz="1100"/>
              <a:t>1. Estimación crecimiento 2022: 0,2%</a:t>
            </a:r>
            <a:endParaRPr sz="1100"/>
          </a:p>
          <a:p>
            <a:pPr marL="0" lvl="0" indent="0" algn="l" rtl="0">
              <a:spcBef>
                <a:spcPts val="0"/>
              </a:spcBef>
              <a:spcAft>
                <a:spcPts val="0"/>
              </a:spcAft>
              <a:buClr>
                <a:schemeClr val="dk1"/>
              </a:buClr>
              <a:buSzPts val="1100"/>
              <a:buFont typeface="Arial"/>
              <a:buNone/>
            </a:pPr>
            <a:r>
              <a:rPr lang="en-US" sz="1100"/>
              <a:t>2. PIB per cápita en dólares: USD 5.491 (en USD corrientes) y USD 6.435 (en USD constantes)</a:t>
            </a:r>
            <a:endParaRPr sz="1100"/>
          </a:p>
          <a:p>
            <a:pPr marL="0" lvl="0" indent="0" algn="l" rtl="0">
              <a:spcBef>
                <a:spcPts val="0"/>
              </a:spcBef>
              <a:spcAft>
                <a:spcPts val="0"/>
              </a:spcAft>
              <a:buClr>
                <a:schemeClr val="dk1"/>
              </a:buClr>
              <a:buSzPts val="1100"/>
              <a:buFont typeface="Arial"/>
              <a:buNone/>
            </a:pPr>
            <a:r>
              <a:rPr lang="en-US" sz="1100"/>
              <a:t>3. Tasa de inflación estimada: 8,8% (2022) y 4,1% (2023)</a:t>
            </a:r>
            <a:endParaRPr sz="1100"/>
          </a:p>
          <a:p>
            <a:pPr marL="0" lvl="0" indent="0" algn="l" rtl="0">
              <a:spcBef>
                <a:spcPts val="0"/>
              </a:spcBef>
              <a:spcAft>
                <a:spcPts val="0"/>
              </a:spcAft>
              <a:buClr>
                <a:schemeClr val="dk1"/>
              </a:buClr>
              <a:buSzPts val="1100"/>
              <a:buFont typeface="Arial"/>
              <a:buNone/>
            </a:pPr>
            <a:r>
              <a:rPr lang="en-US" sz="1100"/>
              <a:t>Fuente: BCP, datos proyectados</a:t>
            </a:r>
            <a:endParaRPr sz="1100"/>
          </a:p>
          <a:p>
            <a:pPr marL="0" lvl="0" indent="0" algn="l" rtl="0">
              <a:spcBef>
                <a:spcPts val="0"/>
              </a:spcBef>
              <a:spcAft>
                <a:spcPts val="0"/>
              </a:spcAft>
              <a:buNone/>
            </a:pPr>
            <a:endParaRPr/>
          </a:p>
        </p:txBody>
      </p:sp>
      <p:sp>
        <p:nvSpPr>
          <p:cNvPr id="150" name="Google Shape;150;g1737fb2517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cc7a12a01_1_2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 Plan Nacional de Desarrollo PND 2030 es nuestro marco de planificación nacional, donde establecemos las prioridades y las metas que queremos lograr en el largo plazo, tanto en lo económico, como en lo social, ambiental e institucional. </a:t>
            </a:r>
            <a:endParaRPr/>
          </a:p>
          <a:p>
            <a:pPr marL="0" lvl="0" indent="0" algn="l" rtl="0">
              <a:spcBef>
                <a:spcPts val="0"/>
              </a:spcBef>
              <a:spcAft>
                <a:spcPts val="0"/>
              </a:spcAft>
              <a:buNone/>
            </a:pPr>
            <a:endParaRPr sz="600"/>
          </a:p>
          <a:p>
            <a:pPr marL="0" lvl="0" indent="0" algn="l" rtl="0">
              <a:spcBef>
                <a:spcPts val="0"/>
              </a:spcBef>
              <a:spcAft>
                <a:spcPts val="0"/>
              </a:spcAft>
              <a:buNone/>
            </a:pPr>
            <a:r>
              <a:rPr lang="en-US"/>
              <a:t>De esta planificación nacional de largo plazo los desprenden los planes sectoriales, como un peldaño más cerca de la ciudadanía, donde por cada sector estratégico se definen las políticas y planes de acción.</a:t>
            </a:r>
            <a:endParaRPr/>
          </a:p>
          <a:p>
            <a:pPr marL="0" lvl="0" indent="0" algn="l" rtl="0">
              <a:spcBef>
                <a:spcPts val="0"/>
              </a:spcBef>
              <a:spcAft>
                <a:spcPts val="0"/>
              </a:spcAft>
              <a:buNone/>
            </a:pPr>
            <a:endParaRPr sz="600"/>
          </a:p>
          <a:p>
            <a:pPr marL="0" lvl="0" indent="0" algn="l" rtl="0">
              <a:spcBef>
                <a:spcPts val="0"/>
              </a:spcBef>
              <a:spcAft>
                <a:spcPts val="0"/>
              </a:spcAft>
              <a:buNone/>
            </a:pPr>
            <a:r>
              <a:rPr lang="en-US"/>
              <a:t>Estos planes sectoriales se concretizan en los territorios (departamentos, municipios y ciudades) donde habitan los ciudadanos, quienes demandan acciones concretas para solucionar los problemas y promover el desarrollo de sus territorios. </a:t>
            </a:r>
            <a:endParaRPr/>
          </a:p>
          <a:p>
            <a:pPr marL="254000" lvl="0" indent="-127000" algn="l" rtl="0">
              <a:spcBef>
                <a:spcPts val="0"/>
              </a:spcBef>
              <a:spcAft>
                <a:spcPts val="0"/>
              </a:spcAft>
              <a:buClr>
                <a:schemeClr val="dk1"/>
              </a:buClr>
              <a:buSzPts val="600"/>
              <a:buFont typeface="Arial"/>
              <a:buNone/>
            </a:pPr>
            <a:endParaRPr/>
          </a:p>
          <a:p>
            <a:pPr marL="0" lvl="0" indent="0" algn="l" rtl="0">
              <a:spcBef>
                <a:spcPts val="0"/>
              </a:spcBef>
              <a:spcAft>
                <a:spcPts val="0"/>
              </a:spcAft>
              <a:buNone/>
            </a:pPr>
            <a:endParaRPr b="1"/>
          </a:p>
        </p:txBody>
      </p:sp>
      <p:sp>
        <p:nvSpPr>
          <p:cNvPr id="226" name="Google Shape;226;g14cc7a12a01_1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ce79cb117_3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t>2014</a:t>
            </a:r>
            <a:r>
              <a:rPr lang="en-US" sz="1100"/>
              <a:t>: se implementó el modelo de Gestión por Resultados (STP). Desde ese periodo se ha trabajado con las diversas instituciones del Estado en </a:t>
            </a:r>
            <a:r>
              <a:rPr lang="en-US" sz="1100" b="1"/>
              <a:t>reportes periódicos cuantitativos y cualitativos </a:t>
            </a:r>
            <a:r>
              <a:rPr lang="en-US" sz="1100"/>
              <a:t>dentro de diversas plataformas informáticas. Primeramente, </a:t>
            </a:r>
            <a:r>
              <a:rPr lang="en-US" sz="1100" b="1"/>
              <a:t>25 OEE r</a:t>
            </a:r>
            <a:r>
              <a:rPr lang="en-US" sz="1100"/>
              <a:t>eportaban en un sistema informático de prueba, sus acciones prioritarias seleccionadas se visualizaban en un Tablero de Control, donde se mostraban por semáforos, el nivel de cumplimiento de las acciones</a:t>
            </a:r>
            <a:r>
              <a:rPr lang="en-US" sz="1100" b="1"/>
              <a:t>.</a:t>
            </a:r>
            <a:endParaRPr sz="1100" b="1"/>
          </a:p>
          <a:p>
            <a:pPr marL="0" lvl="0" indent="0" algn="l" rtl="0">
              <a:lnSpc>
                <a:spcPct val="115000"/>
              </a:lnSpc>
              <a:spcBef>
                <a:spcPts val="0"/>
              </a:spcBef>
              <a:spcAft>
                <a:spcPts val="0"/>
              </a:spcAft>
              <a:buClr>
                <a:schemeClr val="dk1"/>
              </a:buClr>
              <a:buSzPts val="1100"/>
              <a:buFont typeface="Arial"/>
              <a:buNone/>
            </a:pPr>
            <a:r>
              <a:rPr lang="en-US" sz="1100" b="1"/>
              <a:t>2016: nace el Sistema de Planificación por Resultados (SPR)</a:t>
            </a:r>
            <a:r>
              <a:rPr lang="en-US" sz="1100"/>
              <a:t>, desarrollado íntegramente por la STP, donde se incorporan la</a:t>
            </a:r>
            <a:r>
              <a:rPr lang="en-US" sz="1100" b="1"/>
              <a:t> totalidad de entidades del Estado</a:t>
            </a:r>
            <a:r>
              <a:rPr lang="en-US" sz="1100"/>
              <a:t>, las cuales planifican sus acciones institucionales, de acuerdo con un presupuesto asignado anualmente. Una vez realizada esta planificación los OEEs realizan la carga de sus avances conforme a los criterios solicitados por STP, donde informan avances de metas, gastos realizados y evidencias de lo expuesto, por departamento y/o distrito. El SPR ha contribuido para la realización del monitoreo de acciones anuales de las instituciones públicas y su aporte con cada uno de los objetivos específicos del PND, vinculando las acciones de corto plazo a objetivos de largo plazo nacional.</a:t>
            </a:r>
            <a:endParaRPr sz="1100"/>
          </a:p>
          <a:p>
            <a:pPr marL="0" lvl="0" indent="0" algn="l" rtl="0">
              <a:lnSpc>
                <a:spcPct val="115000"/>
              </a:lnSpc>
              <a:spcBef>
                <a:spcPts val="0"/>
              </a:spcBef>
              <a:spcAft>
                <a:spcPts val="0"/>
              </a:spcAft>
              <a:buClr>
                <a:schemeClr val="dk1"/>
              </a:buClr>
              <a:buSzPts val="1100"/>
              <a:buFont typeface="Arial"/>
              <a:buNone/>
            </a:pPr>
            <a:r>
              <a:rPr lang="en-US" sz="1100"/>
              <a:t> 2017 se inicia el monitoreo generalizado de todas las acciones institucionales y se generan los primeros reportes</a:t>
            </a:r>
            <a:endParaRPr sz="1100"/>
          </a:p>
          <a:p>
            <a:pPr marL="0" lvl="0" indent="0" algn="l" rtl="0">
              <a:lnSpc>
                <a:spcPct val="115000"/>
              </a:lnSpc>
              <a:spcBef>
                <a:spcPts val="0"/>
              </a:spcBef>
              <a:spcAft>
                <a:spcPts val="0"/>
              </a:spcAft>
              <a:buClr>
                <a:schemeClr val="dk1"/>
              </a:buClr>
              <a:buSzPts val="1100"/>
              <a:buFont typeface="Arial"/>
              <a:buNone/>
            </a:pPr>
            <a:r>
              <a:rPr lang="en-US" sz="1100" b="1"/>
              <a:t>2020 y 2021:</a:t>
            </a:r>
            <a:r>
              <a:rPr lang="en-US" sz="1100"/>
              <a:t> la STP, ha elaborado informes de monitoreo a todas las instituciones del Estado donde se mostraron los niveles de desempeño alcanzados según los datos reportados en el SPR, por cada actividad institucional. Estos informes contienen comentarios y recomendaciones para la mejora en su gestión institucional.</a:t>
            </a:r>
            <a:endParaRPr sz="1100"/>
          </a:p>
          <a:p>
            <a:pPr marL="0" lvl="0" indent="0" algn="l" rtl="0">
              <a:lnSpc>
                <a:spcPct val="115000"/>
              </a:lnSpc>
              <a:spcBef>
                <a:spcPts val="0"/>
              </a:spcBef>
              <a:spcAft>
                <a:spcPts val="0"/>
              </a:spcAft>
              <a:buClr>
                <a:schemeClr val="dk1"/>
              </a:buClr>
              <a:buSzPts val="1100"/>
              <a:buFont typeface="Arial"/>
              <a:buNone/>
            </a:pPr>
            <a:r>
              <a:rPr lang="en-US" sz="1100" b="1"/>
              <a:t>2022: </a:t>
            </a:r>
            <a:r>
              <a:rPr lang="en-US" sz="1100"/>
              <a:t>a partir de las limitaciones encontradas y en pos de completar la visión integral de la Gestión por Resultados, </a:t>
            </a:r>
            <a:r>
              <a:rPr lang="en-US" sz="1100" b="1"/>
              <a:t>la STP se encuentra desarrollando guías metodológicas para la elaboración de la Planificación Estratégica Institucional y Planificación Operativa</a:t>
            </a:r>
            <a:r>
              <a:rPr lang="en-US" sz="1100"/>
              <a:t>, así como también, en los </a:t>
            </a:r>
            <a:r>
              <a:rPr lang="en-US" sz="1100" b="1"/>
              <a:t>lineamientos para los planes Sectoriales y Multisectoriales</a:t>
            </a:r>
            <a:r>
              <a:rPr lang="en-US" sz="1100"/>
              <a:t>, a fin de generar condiciones para el diseño y la evaluabilidad de la gestión pública de corto y de mediano.</a:t>
            </a:r>
            <a:endParaRPr sz="1100"/>
          </a:p>
          <a:p>
            <a:pPr marL="0" lvl="0" indent="0" algn="l" rtl="0">
              <a:lnSpc>
                <a:spcPct val="115000"/>
              </a:lnSpc>
              <a:spcBef>
                <a:spcPts val="0"/>
              </a:spcBef>
              <a:spcAft>
                <a:spcPts val="0"/>
              </a:spcAft>
              <a:buClr>
                <a:schemeClr val="dk1"/>
              </a:buClr>
              <a:buSzPts val="1100"/>
              <a:buFont typeface="Arial"/>
              <a:buNone/>
            </a:pPr>
            <a:r>
              <a:rPr lang="en-US" sz="1100"/>
              <a:t>Aportes principales de la STP al Sistema de Evaluación del Paraguay:</a:t>
            </a:r>
            <a:endParaRPr sz="1100"/>
          </a:p>
          <a:p>
            <a:pPr marL="457200" lvl="0" indent="-311150" algn="l" rtl="0">
              <a:lnSpc>
                <a:spcPct val="115000"/>
              </a:lnSpc>
              <a:spcBef>
                <a:spcPts val="0"/>
              </a:spcBef>
              <a:spcAft>
                <a:spcPts val="0"/>
              </a:spcAft>
              <a:buClr>
                <a:schemeClr val="dk1"/>
              </a:buClr>
              <a:buSzPts val="1300"/>
              <a:buChar char="●"/>
            </a:pPr>
            <a:r>
              <a:rPr lang="en-US" sz="1100"/>
              <a:t>Al s</a:t>
            </a:r>
            <a:r>
              <a:rPr lang="en-US" sz="1100" b="1"/>
              <a:t>entar las bases, con el diseño de los instrumentos de gestión institucional</a:t>
            </a:r>
            <a:r>
              <a:rPr lang="en-US" sz="1100"/>
              <a:t>, que posteriormente, permitirán la evaluación efectiva de las políticas públicas implementadas desde las instituciones nacionales.</a:t>
            </a:r>
            <a:endParaRPr sz="1100"/>
          </a:p>
          <a:p>
            <a:pPr marL="457200" lvl="0" indent="-311150" algn="l" rtl="0">
              <a:lnSpc>
                <a:spcPct val="115000"/>
              </a:lnSpc>
              <a:spcBef>
                <a:spcPts val="0"/>
              </a:spcBef>
              <a:spcAft>
                <a:spcPts val="0"/>
              </a:spcAft>
              <a:buClr>
                <a:schemeClr val="dk1"/>
              </a:buClr>
              <a:buSzPts val="1300"/>
              <a:buChar char="●"/>
            </a:pPr>
            <a:r>
              <a:rPr lang="en-US" sz="1100" b="1"/>
              <a:t>Actualización realizada del PND 2021</a:t>
            </a:r>
            <a:r>
              <a:rPr lang="en-US" sz="1100"/>
              <a:t>, incorpora </a:t>
            </a:r>
            <a:r>
              <a:rPr lang="en-US" sz="1100" b="1"/>
              <a:t>metas e indicadores para todos los objetivos del plan</a:t>
            </a:r>
            <a:r>
              <a:rPr lang="en-US" sz="1100"/>
              <a:t>, que </a:t>
            </a:r>
            <a:r>
              <a:rPr lang="en-US" sz="1100" b="1"/>
              <a:t>permitirá su seguimiento y posterior evaluación de proceso e impacto</a:t>
            </a:r>
            <a:r>
              <a:rPr lang="en-US" sz="1100"/>
              <a:t>.</a:t>
            </a:r>
            <a:endParaRPr sz="1100"/>
          </a:p>
          <a:p>
            <a:pPr marL="0" lvl="0" indent="0" algn="l" rtl="0">
              <a:lnSpc>
                <a:spcPct val="115000"/>
              </a:lnSpc>
              <a:spcBef>
                <a:spcPts val="0"/>
              </a:spcBef>
              <a:spcAft>
                <a:spcPts val="0"/>
              </a:spcAft>
              <a:buClr>
                <a:schemeClr val="dk1"/>
              </a:buClr>
              <a:buSzPts val="1100"/>
              <a:buFont typeface="Arial"/>
              <a:buNone/>
            </a:pPr>
            <a:r>
              <a:rPr lang="en-US" sz="1100"/>
              <a:t>Desde el año 2021 hasta la actualidad, la STP viene desarrollando plataformas y documentos para visualizar los datos que son reportados por las entidades, de manera a acercar a la ciudadanía las principales acciones desarrolladas a nivel nacional y departamental. Así se </a:t>
            </a:r>
            <a:r>
              <a:rPr lang="en-US" sz="1100" b="1"/>
              <a:t>gestan el Tablero de Gestión y Paraguay en Resultados, esta última en conjunto con el BID y el Ministerio de Hacienda</a:t>
            </a:r>
            <a:r>
              <a:rPr lang="en-US" sz="1100"/>
              <a:t>.</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262" name="Google Shape;262;g14ce79cb117_3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73240a0690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000" b="1">
                <a:latin typeface="Montserrat"/>
                <a:ea typeface="Montserrat"/>
                <a:cs typeface="Montserrat"/>
                <a:sym typeface="Montserrat"/>
              </a:rPr>
              <a:t>Sistema de Planificación por Resultados (SPR) </a:t>
            </a: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El seguimiento y la evaluación como procesos permanentes en todos los niveles de la gestión pública.</a:t>
            </a: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Monitorear la vinculación entre la planificación, los programas, el presupuesto y los sistemas de seguimiento y evaluación.</a:t>
            </a: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En base a prioridades nacionales realizar evaluaciones sistemáticas, tanto de programas como de políticas públicas.</a:t>
            </a: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Asegurar procesos amplios de participación permanente para que el seguimiento y la evaluación sean instancias de aprendizaje.</a:t>
            </a:r>
            <a:endParaRPr sz="1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Consolidar sistemas de información estadística que sustenten el seguimiento y la evaluación.</a:t>
            </a:r>
            <a:endParaRPr sz="1000">
              <a:latin typeface="Montserrat"/>
              <a:ea typeface="Montserrat"/>
              <a:cs typeface="Montserrat"/>
              <a:sym typeface="Montserrat"/>
            </a:endParaRPr>
          </a:p>
          <a:p>
            <a:pPr marL="0" lvl="0" indent="0" algn="l" rtl="0">
              <a:lnSpc>
                <a:spcPct val="115000"/>
              </a:lnSpc>
              <a:spcBef>
                <a:spcPts val="0"/>
              </a:spcBef>
              <a:spcAft>
                <a:spcPts val="0"/>
              </a:spcAft>
              <a:buNone/>
            </a:pPr>
            <a:r>
              <a:rPr lang="en-US" sz="1000">
                <a:latin typeface="Montserrat"/>
                <a:ea typeface="Montserrat"/>
                <a:cs typeface="Montserrat"/>
                <a:sym typeface="Montserrat"/>
              </a:rPr>
              <a:t>Establecer compromisos de mejora a partir de las recomendaciones surgidas.</a:t>
            </a:r>
            <a:endParaRPr sz="1000">
              <a:latin typeface="Montserrat"/>
              <a:ea typeface="Montserrat"/>
              <a:cs typeface="Montserrat"/>
              <a:sym typeface="Montserrat"/>
            </a:endParaRPr>
          </a:p>
          <a:p>
            <a:pPr marL="0" lvl="0" indent="0" algn="l" rtl="0">
              <a:lnSpc>
                <a:spcPct val="115000"/>
              </a:lnSpc>
              <a:spcBef>
                <a:spcPts val="0"/>
              </a:spcBef>
              <a:spcAft>
                <a:spcPts val="0"/>
              </a:spcAft>
              <a:buNone/>
            </a:pPr>
            <a:endParaRPr sz="1000">
              <a:latin typeface="Montserrat"/>
              <a:ea typeface="Montserrat"/>
              <a:cs typeface="Montserrat"/>
              <a:sym typeface="Montserrat"/>
            </a:endParaRPr>
          </a:p>
          <a:p>
            <a:pPr marL="0" lvl="0" indent="0" algn="just" rtl="0">
              <a:lnSpc>
                <a:spcPct val="115000"/>
              </a:lnSpc>
              <a:spcBef>
                <a:spcPts val="0"/>
              </a:spcBef>
              <a:spcAft>
                <a:spcPts val="0"/>
              </a:spcAft>
              <a:buNone/>
            </a:pPr>
            <a:r>
              <a:rPr lang="en-US" sz="1000" b="1">
                <a:latin typeface="Montserrat"/>
                <a:ea typeface="Montserrat"/>
                <a:cs typeface="Montserrat"/>
                <a:sym typeface="Montserrat"/>
              </a:rPr>
              <a:t>Paraguay en Resultados</a:t>
            </a:r>
            <a:endParaRPr sz="1000" b="1">
              <a:latin typeface="Montserrat"/>
              <a:ea typeface="Montserrat"/>
              <a:cs typeface="Montserrat"/>
              <a:sym typeface="Montserrat"/>
            </a:endParaRPr>
          </a:p>
          <a:p>
            <a:pPr marL="0" lvl="0" indent="0" algn="just" rtl="0">
              <a:lnSpc>
                <a:spcPct val="115000"/>
              </a:lnSpc>
              <a:spcBef>
                <a:spcPts val="0"/>
              </a:spcBef>
              <a:spcAft>
                <a:spcPts val="0"/>
              </a:spcAft>
              <a:buNone/>
            </a:pPr>
            <a:r>
              <a:rPr lang="en-US" sz="1000">
                <a:latin typeface="Montserrat"/>
                <a:ea typeface="Montserrat"/>
                <a:cs typeface="Montserrat"/>
                <a:sym typeface="Montserrat"/>
              </a:rPr>
              <a:t>Es la plataforma a través de la cual se busca impulsar la transparencia, fomentar la participación, potenciar el interés de la ciudadanía en conocer cómo se planifica, se captan e invierten los recursos del Estado, con tecnología de Mapa de Inversiones. Fue desarrollada por el Ministerio de Hacienda, la STP con el apoyo del BID.</a:t>
            </a:r>
            <a:endParaRPr sz="10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000">
              <a:latin typeface="Montserrat"/>
              <a:ea typeface="Montserrat"/>
              <a:cs typeface="Montserrat"/>
              <a:sym typeface="Montserrat"/>
            </a:endParaRPr>
          </a:p>
          <a:p>
            <a:pPr marL="0" lvl="0" indent="0" algn="l" rtl="0">
              <a:spcBef>
                <a:spcPts val="0"/>
              </a:spcBef>
              <a:spcAft>
                <a:spcPts val="0"/>
              </a:spcAft>
              <a:buNone/>
            </a:pPr>
            <a:endParaRPr/>
          </a:p>
        </p:txBody>
      </p:sp>
      <p:sp>
        <p:nvSpPr>
          <p:cNvPr id="299" name="Google Shape;299;g173240a0690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cc7a12a01_1_9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16" name="Google Shape;316;g14cc7a12a01_1_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5" descr="Shape&#10;&#10;Description automatically generated with medium confidence"/>
          <p:cNvPicPr preferRelativeResize="0"/>
          <p:nvPr/>
        </p:nvPicPr>
        <p:blipFill rotWithShape="1">
          <a:blip r:embed="rId2">
            <a:alphaModFix/>
          </a:blip>
          <a:srcRect/>
          <a:stretch/>
        </p:blipFill>
        <p:spPr>
          <a:xfrm>
            <a:off x="0" y="-5354"/>
            <a:ext cx="12192000" cy="6858000"/>
          </a:xfrm>
          <a:prstGeom prst="rect">
            <a:avLst/>
          </a:prstGeom>
          <a:noFill/>
          <a:ln>
            <a:noFill/>
          </a:ln>
        </p:spPr>
      </p:pic>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09193"/>
                </a:solidFill>
                <a:latin typeface="Calibri"/>
                <a:ea typeface="Calibri"/>
                <a:cs typeface="Calibri"/>
                <a:sym typeface="Calibri"/>
              </a:defRPr>
            </a:lvl1pPr>
            <a:lvl2pPr marL="0" lvl="1" indent="0" algn="r">
              <a:spcBef>
                <a:spcPts val="0"/>
              </a:spcBef>
              <a:buNone/>
              <a:defRPr sz="1200" b="0" i="0" u="none" strike="noStrike" cap="none">
                <a:solidFill>
                  <a:srgbClr val="009193"/>
                </a:solidFill>
                <a:latin typeface="Calibri"/>
                <a:ea typeface="Calibri"/>
                <a:cs typeface="Calibri"/>
                <a:sym typeface="Calibri"/>
              </a:defRPr>
            </a:lvl2pPr>
            <a:lvl3pPr marL="0" lvl="2" indent="0" algn="r">
              <a:spcBef>
                <a:spcPts val="0"/>
              </a:spcBef>
              <a:buNone/>
              <a:defRPr sz="1200" b="0" i="0" u="none" strike="noStrike" cap="none">
                <a:solidFill>
                  <a:srgbClr val="009193"/>
                </a:solidFill>
                <a:latin typeface="Calibri"/>
                <a:ea typeface="Calibri"/>
                <a:cs typeface="Calibri"/>
                <a:sym typeface="Calibri"/>
              </a:defRPr>
            </a:lvl3pPr>
            <a:lvl4pPr marL="0" lvl="3" indent="0" algn="r">
              <a:spcBef>
                <a:spcPts val="0"/>
              </a:spcBef>
              <a:buNone/>
              <a:defRPr sz="1200" b="0" i="0" u="none" strike="noStrike" cap="none">
                <a:solidFill>
                  <a:srgbClr val="009193"/>
                </a:solidFill>
                <a:latin typeface="Calibri"/>
                <a:ea typeface="Calibri"/>
                <a:cs typeface="Calibri"/>
                <a:sym typeface="Calibri"/>
              </a:defRPr>
            </a:lvl4pPr>
            <a:lvl5pPr marL="0" lvl="4" indent="0" algn="r">
              <a:spcBef>
                <a:spcPts val="0"/>
              </a:spcBef>
              <a:buNone/>
              <a:defRPr sz="1200" b="0" i="0" u="none" strike="noStrike" cap="none">
                <a:solidFill>
                  <a:srgbClr val="009193"/>
                </a:solidFill>
                <a:latin typeface="Calibri"/>
                <a:ea typeface="Calibri"/>
                <a:cs typeface="Calibri"/>
                <a:sym typeface="Calibri"/>
              </a:defRPr>
            </a:lvl5pPr>
            <a:lvl6pPr marL="0" lvl="5" indent="0" algn="r">
              <a:spcBef>
                <a:spcPts val="0"/>
              </a:spcBef>
              <a:buNone/>
              <a:defRPr sz="1200" b="0" i="0" u="none" strike="noStrike" cap="none">
                <a:solidFill>
                  <a:srgbClr val="009193"/>
                </a:solidFill>
                <a:latin typeface="Calibri"/>
                <a:ea typeface="Calibri"/>
                <a:cs typeface="Calibri"/>
                <a:sym typeface="Calibri"/>
              </a:defRPr>
            </a:lvl6pPr>
            <a:lvl7pPr marL="0" lvl="6" indent="0" algn="r">
              <a:spcBef>
                <a:spcPts val="0"/>
              </a:spcBef>
              <a:buNone/>
              <a:defRPr sz="1200" b="0" i="0" u="none" strike="noStrike" cap="none">
                <a:solidFill>
                  <a:srgbClr val="009193"/>
                </a:solidFill>
                <a:latin typeface="Calibri"/>
                <a:ea typeface="Calibri"/>
                <a:cs typeface="Calibri"/>
                <a:sym typeface="Calibri"/>
              </a:defRPr>
            </a:lvl7pPr>
            <a:lvl8pPr marL="0" lvl="7" indent="0" algn="r">
              <a:spcBef>
                <a:spcPts val="0"/>
              </a:spcBef>
              <a:buNone/>
              <a:defRPr sz="1200" b="0" i="0" u="none" strike="noStrike" cap="none">
                <a:solidFill>
                  <a:srgbClr val="009193"/>
                </a:solidFill>
                <a:latin typeface="Calibri"/>
                <a:ea typeface="Calibri"/>
                <a:cs typeface="Calibri"/>
                <a:sym typeface="Calibri"/>
              </a:defRPr>
            </a:lvl8pPr>
            <a:lvl9pPr marL="0" lvl="8" indent="0" algn="r">
              <a:spcBef>
                <a:spcPts val="0"/>
              </a:spcBef>
              <a:buNone/>
              <a:defRPr sz="1200" b="0" i="0" u="none" strike="noStrike" cap="none">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cxnSp>
        <p:nvCxnSpPr>
          <p:cNvPr id="21" name="Google Shape;21;p15"/>
          <p:cNvCxnSpPr/>
          <p:nvPr/>
        </p:nvCxnSpPr>
        <p:spPr>
          <a:xfrm>
            <a:off x="4125484" y="3930402"/>
            <a:ext cx="3749040" cy="0"/>
          </a:xfrm>
          <a:prstGeom prst="straightConnector1">
            <a:avLst/>
          </a:prstGeom>
          <a:noFill/>
          <a:ln w="28575" cap="flat" cmpd="sng">
            <a:solidFill>
              <a:srgbClr val="009193"/>
            </a:solidFill>
            <a:prstDash val="solid"/>
            <a:miter lim="800000"/>
            <a:headEnd type="none" w="sm" len="sm"/>
            <a:tailEnd type="none" w="sm" len="sm"/>
          </a:ln>
        </p:spPr>
      </p:cxnSp>
      <p:pic>
        <p:nvPicPr>
          <p:cNvPr id="22" name="Google Shape;22;p15" descr="Text&#10;&#10;Description automatically generated with medium confidence"/>
          <p:cNvPicPr preferRelativeResize="0"/>
          <p:nvPr/>
        </p:nvPicPr>
        <p:blipFill rotWithShape="1">
          <a:blip r:embed="rId3">
            <a:alphaModFix/>
          </a:blip>
          <a:srcRect/>
          <a:stretch/>
        </p:blipFill>
        <p:spPr>
          <a:xfrm>
            <a:off x="7784129" y="-210215"/>
            <a:ext cx="3237397" cy="1718854"/>
          </a:xfrm>
          <a:prstGeom prst="rect">
            <a:avLst/>
          </a:prstGeom>
          <a:noFill/>
          <a:ln>
            <a:noFill/>
          </a:ln>
        </p:spPr>
      </p:pic>
      <p:pic>
        <p:nvPicPr>
          <p:cNvPr id="23" name="Google Shape;23;p15" descr="A picture containing graphical user interface&#10;&#10;Description automatically generated"/>
          <p:cNvPicPr preferRelativeResize="0"/>
          <p:nvPr/>
        </p:nvPicPr>
        <p:blipFill rotWithShape="1">
          <a:blip r:embed="rId4">
            <a:alphaModFix/>
          </a:blip>
          <a:srcRect l="37085" t="57282" r="21688"/>
          <a:stretch/>
        </p:blipFill>
        <p:spPr>
          <a:xfrm>
            <a:off x="3407238" y="5602952"/>
            <a:ext cx="5185531" cy="793298"/>
          </a:xfrm>
          <a:prstGeom prst="rect">
            <a:avLst/>
          </a:prstGeom>
          <a:noFill/>
          <a:ln>
            <a:noFill/>
          </a:ln>
        </p:spPr>
      </p:pic>
      <p:pic>
        <p:nvPicPr>
          <p:cNvPr id="24" name="Google Shape;24;p15" descr="Text&#10;&#10;Description automatically generated"/>
          <p:cNvPicPr preferRelativeResize="0"/>
          <p:nvPr/>
        </p:nvPicPr>
        <p:blipFill rotWithShape="1">
          <a:blip r:embed="rId5">
            <a:alphaModFix/>
          </a:blip>
          <a:srcRect/>
          <a:stretch/>
        </p:blipFill>
        <p:spPr>
          <a:xfrm>
            <a:off x="10668000" y="-5354"/>
            <a:ext cx="1313224" cy="12530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4"/>
        <p:cNvGrpSpPr/>
        <p:nvPr/>
      </p:nvGrpSpPr>
      <p:grpSpPr>
        <a:xfrm>
          <a:off x="0" y="0"/>
          <a:ext cx="0" cy="0"/>
          <a:chOff x="0" y="0"/>
          <a:chExt cx="0" cy="0"/>
        </a:xfrm>
      </p:grpSpPr>
      <p:pic>
        <p:nvPicPr>
          <p:cNvPr id="85" name="Google Shape;85;p24" descr="Text&#10;&#10;Description automatically generated"/>
          <p:cNvPicPr preferRelativeResize="0"/>
          <p:nvPr/>
        </p:nvPicPr>
        <p:blipFill rotWithShape="1">
          <a:blip r:embed="rId2">
            <a:alphaModFix/>
          </a:blip>
          <a:srcRect/>
          <a:stretch/>
        </p:blipFill>
        <p:spPr>
          <a:xfrm>
            <a:off x="10979133" y="-61006"/>
            <a:ext cx="1240050" cy="1183254"/>
          </a:xfrm>
          <a:prstGeom prst="rect">
            <a:avLst/>
          </a:prstGeom>
          <a:noFill/>
          <a:ln>
            <a:noFill/>
          </a:ln>
        </p:spPr>
      </p:pic>
      <p:pic>
        <p:nvPicPr>
          <p:cNvPr id="86" name="Google Shape;86;p24" descr="A picture containing graphical user interfac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7" name="Google Shape;87;p24" descr="Shap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88" name="Google Shape;88;p24" descr="Shape, squar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89" name="Google Shape;89;p24" descr="Shape&#10;&#10;Description automatically generated with medium confidence"/>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90" name="Google Shape;90;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wentieth Century"/>
              <a:buNone/>
              <a:defRPr sz="6000">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9193"/>
              </a:buClr>
              <a:buSzPts val="2400"/>
              <a:buNone/>
              <a:defRPr sz="2400">
                <a:solidFill>
                  <a:srgbClr val="009193"/>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2" name="Google Shape;9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838200" y="148373"/>
            <a:ext cx="979811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Twentieth Century"/>
              <a:buNone/>
              <a:defRPr sz="4000"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1"/>
        <p:cNvGrpSpPr/>
        <p:nvPr/>
      </p:nvGrpSpPr>
      <p:grpSpPr>
        <a:xfrm>
          <a:off x="0" y="0"/>
          <a:ext cx="0" cy="0"/>
          <a:chOff x="0" y="0"/>
          <a:chExt cx="0" cy="0"/>
        </a:xfrm>
      </p:grpSpPr>
      <p:pic>
        <p:nvPicPr>
          <p:cNvPr id="102" name="Google Shape;102;p26" descr="Text&#10;&#10;Description automatically generated"/>
          <p:cNvPicPr preferRelativeResize="0"/>
          <p:nvPr/>
        </p:nvPicPr>
        <p:blipFill rotWithShape="1">
          <a:blip r:embed="rId2">
            <a:alphaModFix/>
          </a:blip>
          <a:srcRect/>
          <a:stretch/>
        </p:blipFill>
        <p:spPr>
          <a:xfrm>
            <a:off x="10979133" y="-61006"/>
            <a:ext cx="1240050" cy="1183254"/>
          </a:xfrm>
          <a:prstGeom prst="rect">
            <a:avLst/>
          </a:prstGeom>
          <a:noFill/>
          <a:ln>
            <a:noFill/>
          </a:ln>
        </p:spPr>
      </p:pic>
      <p:pic>
        <p:nvPicPr>
          <p:cNvPr id="103" name="Google Shape;103;p26" descr="Shape&#10;&#10;Description automatically generated with medium confidence"/>
          <p:cNvPicPr preferRelativeResize="0"/>
          <p:nvPr/>
        </p:nvPicPr>
        <p:blipFill rotWithShape="1">
          <a:blip r:embed="rId3">
            <a:alphaModFix/>
          </a:blip>
          <a:srcRect/>
          <a:stretch/>
        </p:blipFill>
        <p:spPr>
          <a:xfrm>
            <a:off x="-11172" y="-182880"/>
            <a:ext cx="12192000" cy="6858000"/>
          </a:xfrm>
          <a:prstGeom prst="rect">
            <a:avLst/>
          </a:prstGeom>
          <a:noFill/>
          <a:ln>
            <a:noFill/>
          </a:ln>
        </p:spPr>
      </p:pic>
      <p:sp>
        <p:nvSpPr>
          <p:cNvPr id="104" name="Google Shape;104;p26"/>
          <p:cNvSpPr txBox="1">
            <a:spLocks noGrp="1"/>
          </p:cNvSpPr>
          <p:nvPr>
            <p:ph type="title"/>
          </p:nvPr>
        </p:nvSpPr>
        <p:spPr>
          <a:xfrm>
            <a:off x="2168985" y="-64347"/>
            <a:ext cx="664237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Twentieth Century"/>
              <a:buNone/>
              <a:defRPr sz="4000"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pic>
        <p:nvPicPr>
          <p:cNvPr id="110" name="Google Shape;110;p27"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1" name="Google Shape;111;p27"/>
          <p:cNvSpPr txBox="1">
            <a:spLocks noGrp="1"/>
          </p:cNvSpPr>
          <p:nvPr>
            <p:ph type="title"/>
          </p:nvPr>
        </p:nvSpPr>
        <p:spPr>
          <a:xfrm>
            <a:off x="2168985" y="-64347"/>
            <a:ext cx="918481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Twentieth Century"/>
              <a:buNone/>
              <a:defRPr sz="4000"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16"/>
        <p:cNvGrpSpPr/>
        <p:nvPr/>
      </p:nvGrpSpPr>
      <p:grpSpPr>
        <a:xfrm>
          <a:off x="0" y="0"/>
          <a:ext cx="0" cy="0"/>
          <a:chOff x="0" y="0"/>
          <a:chExt cx="0" cy="0"/>
        </a:xfrm>
      </p:grpSpPr>
      <p:pic>
        <p:nvPicPr>
          <p:cNvPr id="117" name="Google Shape;117;p28" descr="A picture containing text&#10;&#10;Description automatically generated"/>
          <p:cNvPicPr preferRelativeResize="0"/>
          <p:nvPr/>
        </p:nvPicPr>
        <p:blipFill rotWithShape="1">
          <a:blip r:embed="rId2">
            <a:alphaModFix/>
          </a:blip>
          <a:srcRect/>
          <a:stretch/>
        </p:blipFill>
        <p:spPr>
          <a:xfrm>
            <a:off x="0" y="-51872"/>
            <a:ext cx="12190476" cy="6857143"/>
          </a:xfrm>
          <a:prstGeom prst="rect">
            <a:avLst/>
          </a:prstGeom>
          <a:noFill/>
          <a:ln>
            <a:noFill/>
          </a:ln>
        </p:spPr>
      </p:pic>
      <p:sp>
        <p:nvSpPr>
          <p:cNvPr id="118" name="Google Shape;1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21" name="Google Shape;121;p28" descr="Text&#10;&#10;Description automatically generated with medium confidence"/>
          <p:cNvPicPr preferRelativeResize="0"/>
          <p:nvPr/>
        </p:nvPicPr>
        <p:blipFill rotWithShape="1">
          <a:blip r:embed="rId3">
            <a:alphaModFix/>
          </a:blip>
          <a:srcRect/>
          <a:stretch/>
        </p:blipFill>
        <p:spPr>
          <a:xfrm>
            <a:off x="2033847" y="-134710"/>
            <a:ext cx="3237397" cy="1718854"/>
          </a:xfrm>
          <a:prstGeom prst="rect">
            <a:avLst/>
          </a:prstGeom>
          <a:noFill/>
          <a:ln>
            <a:noFill/>
          </a:ln>
        </p:spPr>
      </p:pic>
      <p:pic>
        <p:nvPicPr>
          <p:cNvPr id="122" name="Google Shape;122;p28" descr="Text&#10;&#10;Description automatically generated"/>
          <p:cNvPicPr preferRelativeResize="0"/>
          <p:nvPr/>
        </p:nvPicPr>
        <p:blipFill rotWithShape="1">
          <a:blip r:embed="rId4">
            <a:alphaModFix/>
          </a:blip>
          <a:srcRect/>
          <a:stretch/>
        </p:blipFill>
        <p:spPr>
          <a:xfrm>
            <a:off x="4673787" y="52729"/>
            <a:ext cx="1313224" cy="1253076"/>
          </a:xfrm>
          <a:prstGeom prst="rect">
            <a:avLst/>
          </a:prstGeom>
          <a:noFill/>
          <a:ln>
            <a:noFill/>
          </a:ln>
        </p:spPr>
      </p:pic>
      <p:sp>
        <p:nvSpPr>
          <p:cNvPr id="123" name="Google Shape;123;p28"/>
          <p:cNvSpPr txBox="1"/>
          <p:nvPr/>
        </p:nvSpPr>
        <p:spPr>
          <a:xfrm>
            <a:off x="3205226" y="2809692"/>
            <a:ext cx="5421330" cy="123861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6000"/>
              <a:buFont typeface="Twentieth Century"/>
              <a:buNone/>
            </a:pPr>
            <a:r>
              <a:rPr lang="en-US" sz="6000" b="1">
                <a:solidFill>
                  <a:schemeClr val="accent1"/>
                </a:solidFill>
                <a:latin typeface="Twentieth Century"/>
                <a:ea typeface="Twentieth Century"/>
                <a:cs typeface="Twentieth Century"/>
                <a:sym typeface="Twentieth Century"/>
              </a:rPr>
              <a:t>THANK YOU</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4"/>
        <p:cNvGrpSpPr/>
        <p:nvPr/>
      </p:nvGrpSpPr>
      <p:grpSpPr>
        <a:xfrm>
          <a:off x="0" y="0"/>
          <a:ext cx="0" cy="0"/>
          <a:chOff x="0" y="0"/>
          <a:chExt cx="0" cy="0"/>
        </a:xfrm>
      </p:grpSpPr>
      <p:sp>
        <p:nvSpPr>
          <p:cNvPr id="125" name="Google Shape;125;g14c3d970901_0_146"/>
          <p:cNvSpPr txBox="1">
            <a:spLocks noGrp="1"/>
          </p:cNvSpPr>
          <p:nvPr>
            <p:ph type="ctrTitle"/>
          </p:nvPr>
        </p:nvSpPr>
        <p:spPr>
          <a:xfrm>
            <a:off x="1524000" y="1122363"/>
            <a:ext cx="9144000" cy="2387700"/>
          </a:xfrm>
          <a:prstGeom prst="rect">
            <a:avLst/>
          </a:prstGeom>
          <a:noFill/>
          <a:ln>
            <a:noFill/>
          </a:ln>
        </p:spPr>
        <p:txBody>
          <a:bodyPr spcFirstLastPara="1" wrap="square" lIns="106650" tIns="106650" rIns="106650" bIns="106650" anchor="b" anchorCtr="0">
            <a:normAutofit/>
          </a:bodyPr>
          <a:lstStyle>
            <a:lvl1pPr lvl="0" algn="ctr" rtl="0">
              <a:lnSpc>
                <a:spcPct val="100000"/>
              </a:lnSpc>
              <a:spcBef>
                <a:spcPts val="0"/>
              </a:spcBef>
              <a:spcAft>
                <a:spcPts val="0"/>
              </a:spcAft>
              <a:buSzPts val="3300"/>
              <a:buNone/>
              <a:defRPr sz="6000"/>
            </a:lvl1pPr>
            <a:lvl2pPr lvl="1" algn="l" rtl="0">
              <a:lnSpc>
                <a:spcPct val="100000"/>
              </a:lnSpc>
              <a:spcBef>
                <a:spcPts val="0"/>
              </a:spcBef>
              <a:spcAft>
                <a:spcPts val="0"/>
              </a:spcAft>
              <a:buSzPts val="3300"/>
              <a:buNone/>
              <a:defRPr/>
            </a:lvl2pPr>
            <a:lvl3pPr lvl="2" algn="l" rtl="0">
              <a:lnSpc>
                <a:spcPct val="100000"/>
              </a:lnSpc>
              <a:spcBef>
                <a:spcPts val="0"/>
              </a:spcBef>
              <a:spcAft>
                <a:spcPts val="0"/>
              </a:spcAft>
              <a:buSzPts val="3300"/>
              <a:buNone/>
              <a:defRPr/>
            </a:lvl3pPr>
            <a:lvl4pPr lvl="3" algn="l" rtl="0">
              <a:lnSpc>
                <a:spcPct val="100000"/>
              </a:lnSpc>
              <a:spcBef>
                <a:spcPts val="0"/>
              </a:spcBef>
              <a:spcAft>
                <a:spcPts val="0"/>
              </a:spcAft>
              <a:buSzPts val="3300"/>
              <a:buNone/>
              <a:defRPr/>
            </a:lvl4pPr>
            <a:lvl5pPr lvl="4" algn="l" rtl="0">
              <a:lnSpc>
                <a:spcPct val="100000"/>
              </a:lnSpc>
              <a:spcBef>
                <a:spcPts val="0"/>
              </a:spcBef>
              <a:spcAft>
                <a:spcPts val="0"/>
              </a:spcAft>
              <a:buSzPts val="3300"/>
              <a:buNone/>
              <a:defRPr/>
            </a:lvl5pPr>
            <a:lvl6pPr lvl="5" algn="l" rtl="0">
              <a:lnSpc>
                <a:spcPct val="100000"/>
              </a:lnSpc>
              <a:spcBef>
                <a:spcPts val="0"/>
              </a:spcBef>
              <a:spcAft>
                <a:spcPts val="0"/>
              </a:spcAft>
              <a:buSzPts val="3300"/>
              <a:buNone/>
              <a:defRPr/>
            </a:lvl6pPr>
            <a:lvl7pPr lvl="6" algn="l" rtl="0">
              <a:lnSpc>
                <a:spcPct val="100000"/>
              </a:lnSpc>
              <a:spcBef>
                <a:spcPts val="0"/>
              </a:spcBef>
              <a:spcAft>
                <a:spcPts val="0"/>
              </a:spcAft>
              <a:buSzPts val="3300"/>
              <a:buNone/>
              <a:defRPr/>
            </a:lvl7pPr>
            <a:lvl8pPr lvl="7" algn="l" rtl="0">
              <a:lnSpc>
                <a:spcPct val="100000"/>
              </a:lnSpc>
              <a:spcBef>
                <a:spcPts val="0"/>
              </a:spcBef>
              <a:spcAft>
                <a:spcPts val="0"/>
              </a:spcAft>
              <a:buSzPts val="3300"/>
              <a:buNone/>
              <a:defRPr/>
            </a:lvl8pPr>
            <a:lvl9pPr lvl="8" algn="l" rtl="0">
              <a:lnSpc>
                <a:spcPct val="100000"/>
              </a:lnSpc>
              <a:spcBef>
                <a:spcPts val="0"/>
              </a:spcBef>
              <a:spcAft>
                <a:spcPts val="0"/>
              </a:spcAft>
              <a:buSzPts val="3300"/>
              <a:buNone/>
              <a:defRPr/>
            </a:lvl9pPr>
          </a:lstStyle>
          <a:p>
            <a:endParaRPr/>
          </a:p>
        </p:txBody>
      </p:sp>
      <p:sp>
        <p:nvSpPr>
          <p:cNvPr id="126" name="Google Shape;126;g14c3d970901_0_146"/>
          <p:cNvSpPr txBox="1">
            <a:spLocks noGrp="1"/>
          </p:cNvSpPr>
          <p:nvPr>
            <p:ph type="subTitle" idx="1"/>
          </p:nvPr>
        </p:nvSpPr>
        <p:spPr>
          <a:xfrm>
            <a:off x="1524000" y="3602038"/>
            <a:ext cx="9144000" cy="1655700"/>
          </a:xfrm>
          <a:prstGeom prst="rect">
            <a:avLst/>
          </a:prstGeom>
          <a:noFill/>
          <a:ln>
            <a:noFill/>
          </a:ln>
        </p:spPr>
        <p:txBody>
          <a:bodyPr spcFirstLastPara="1" wrap="square" lIns="106650" tIns="106650" rIns="106650" bIns="106650" anchor="t" anchorCtr="0">
            <a:normAutofit/>
          </a:bodyPr>
          <a:lstStyle>
            <a:lvl1pPr lvl="0" algn="ctr" rtl="0">
              <a:lnSpc>
                <a:spcPct val="115000"/>
              </a:lnSpc>
              <a:spcBef>
                <a:spcPts val="0"/>
              </a:spcBef>
              <a:spcAft>
                <a:spcPts val="0"/>
              </a:spcAft>
              <a:buSzPts val="2100"/>
              <a:buNone/>
              <a:defRPr sz="2400"/>
            </a:lvl1pPr>
            <a:lvl2pPr lvl="1" algn="ctr" rtl="0">
              <a:lnSpc>
                <a:spcPct val="115000"/>
              </a:lnSpc>
              <a:spcBef>
                <a:spcPts val="0"/>
              </a:spcBef>
              <a:spcAft>
                <a:spcPts val="0"/>
              </a:spcAft>
              <a:buSzPts val="1600"/>
              <a:buNone/>
              <a:defRPr sz="2000"/>
            </a:lvl2pPr>
            <a:lvl3pPr lvl="2" algn="ctr" rtl="0">
              <a:lnSpc>
                <a:spcPct val="115000"/>
              </a:lnSpc>
              <a:spcBef>
                <a:spcPts val="0"/>
              </a:spcBef>
              <a:spcAft>
                <a:spcPts val="0"/>
              </a:spcAft>
              <a:buSzPts val="1600"/>
              <a:buNone/>
              <a:defRPr sz="18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sp>
        <p:nvSpPr>
          <p:cNvPr id="127" name="Google Shape;127;g14c3d970901_0_1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g14c3d970901_0_1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Google Shape;129;g14c3d970901_0_146"/>
          <p:cNvSpPr txBox="1">
            <a:spLocks noGrp="1"/>
          </p:cNvSpPr>
          <p:nvPr>
            <p:ph type="sldNum" idx="12"/>
          </p:nvPr>
        </p:nvSpPr>
        <p:spPr>
          <a:xfrm>
            <a:off x="11296611" y="6217622"/>
            <a:ext cx="7314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ulo y objetos1" type="obj">
  <p:cSld name="OBJECT">
    <p:spTree>
      <p:nvGrpSpPr>
        <p:cNvPr id="1" name="Shape 130"/>
        <p:cNvGrpSpPr/>
        <p:nvPr/>
      </p:nvGrpSpPr>
      <p:grpSpPr>
        <a:xfrm>
          <a:off x="0" y="0"/>
          <a:ext cx="0" cy="0"/>
          <a:chOff x="0" y="0"/>
          <a:chExt cx="0" cy="0"/>
        </a:xfrm>
      </p:grpSpPr>
      <p:pic>
        <p:nvPicPr>
          <p:cNvPr id="131" name="Google Shape;131;g14cc7a12a01_1_360" descr="Uma imagem com texto, símbolo&#10;&#10;Descrição gerada automaticamente"/>
          <p:cNvPicPr preferRelativeResize="0"/>
          <p:nvPr/>
        </p:nvPicPr>
        <p:blipFill rotWithShape="1">
          <a:blip r:embed="rId2">
            <a:alphaModFix/>
          </a:blip>
          <a:srcRect/>
          <a:stretch/>
        </p:blipFill>
        <p:spPr>
          <a:xfrm>
            <a:off x="11175382" y="5998057"/>
            <a:ext cx="631136" cy="631136"/>
          </a:xfrm>
          <a:prstGeom prst="rect">
            <a:avLst/>
          </a:prstGeom>
          <a:noFill/>
          <a:ln>
            <a:noFill/>
          </a:ln>
        </p:spPr>
      </p:pic>
      <p:sp>
        <p:nvSpPr>
          <p:cNvPr id="132" name="Google Shape;132;g14cc7a12a01_1_360"/>
          <p:cNvSpPr txBox="1">
            <a:spLocks noGrp="1"/>
          </p:cNvSpPr>
          <p:nvPr>
            <p:ph type="title"/>
          </p:nvPr>
        </p:nvSpPr>
        <p:spPr>
          <a:xfrm>
            <a:off x="838200" y="501926"/>
            <a:ext cx="10515600" cy="1034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3048"/>
              </a:buClr>
              <a:buSzPts val="3600"/>
              <a:buFont typeface="DM Sans Medium"/>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4cc7a12a01_1_360"/>
          <p:cNvSpPr txBox="1">
            <a:spLocks noGrp="1"/>
          </p:cNvSpPr>
          <p:nvPr>
            <p:ph type="body" idx="1"/>
          </p:nvPr>
        </p:nvSpPr>
        <p:spPr>
          <a:xfrm>
            <a:off x="838199" y="1664805"/>
            <a:ext cx="10515600" cy="38511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rgbClr val="2E3048"/>
              </a:buClr>
              <a:buSzPts val="2400"/>
              <a:buChar char="•"/>
              <a:defRPr sz="2400"/>
            </a:lvl1pPr>
            <a:lvl2pPr marL="914400" lvl="1" indent="-355600" algn="l" rtl="0">
              <a:lnSpc>
                <a:spcPct val="90000"/>
              </a:lnSpc>
              <a:spcBef>
                <a:spcPts val="500"/>
              </a:spcBef>
              <a:spcAft>
                <a:spcPts val="0"/>
              </a:spcAft>
              <a:buClr>
                <a:srgbClr val="2E3048"/>
              </a:buClr>
              <a:buSzPts val="2000"/>
              <a:buChar char="•"/>
              <a:defRPr sz="2000"/>
            </a:lvl2pPr>
            <a:lvl3pPr marL="1371600" lvl="2" indent="-342900" algn="l" rtl="0">
              <a:lnSpc>
                <a:spcPct val="90000"/>
              </a:lnSpc>
              <a:spcBef>
                <a:spcPts val="500"/>
              </a:spcBef>
              <a:spcAft>
                <a:spcPts val="0"/>
              </a:spcAft>
              <a:buClr>
                <a:srgbClr val="2E3048"/>
              </a:buClr>
              <a:buSzPts val="1800"/>
              <a:buChar char="•"/>
              <a:defRPr sz="1800"/>
            </a:lvl3pPr>
            <a:lvl4pPr marL="1828800" lvl="3" indent="-330200" algn="l" rtl="0">
              <a:lnSpc>
                <a:spcPct val="90000"/>
              </a:lnSpc>
              <a:spcBef>
                <a:spcPts val="500"/>
              </a:spcBef>
              <a:spcAft>
                <a:spcPts val="0"/>
              </a:spcAft>
              <a:buClr>
                <a:srgbClr val="2E3048"/>
              </a:buClr>
              <a:buSzPts val="1600"/>
              <a:buChar char="•"/>
              <a:defRPr sz="1600"/>
            </a:lvl4pPr>
            <a:lvl5pPr marL="2286000" lvl="4" indent="-330200" algn="l" rtl="0">
              <a:lnSpc>
                <a:spcPct val="90000"/>
              </a:lnSpc>
              <a:spcBef>
                <a:spcPts val="500"/>
              </a:spcBef>
              <a:spcAft>
                <a:spcPts val="0"/>
              </a:spcAft>
              <a:buClr>
                <a:srgbClr val="2E3048"/>
              </a:buClr>
              <a:buSzPts val="1600"/>
              <a:buChar char="•"/>
              <a:defRPr sz="16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34" name="Google Shape;134;g14cc7a12a01_1_360"/>
          <p:cNvCxnSpPr/>
          <p:nvPr/>
        </p:nvCxnSpPr>
        <p:spPr>
          <a:xfrm>
            <a:off x="2375214" y="6312062"/>
            <a:ext cx="8564100" cy="0"/>
          </a:xfrm>
          <a:prstGeom prst="straightConnector1">
            <a:avLst/>
          </a:prstGeom>
          <a:noFill/>
          <a:ln w="9525" cap="flat" cmpd="sng">
            <a:solidFill>
              <a:srgbClr val="028FBE"/>
            </a:solidFill>
            <a:prstDash val="solid"/>
            <a:miter lim="800000"/>
            <a:headEnd type="none" w="sm" len="sm"/>
            <a:tailEnd type="none" w="sm" len="sm"/>
          </a:ln>
        </p:spPr>
      </p:cxnSp>
      <p:pic>
        <p:nvPicPr>
          <p:cNvPr id="135" name="Google Shape;135;g14cc7a12a01_1_360"/>
          <p:cNvPicPr preferRelativeResize="0"/>
          <p:nvPr/>
        </p:nvPicPr>
        <p:blipFill rotWithShape="1">
          <a:blip r:embed="rId3">
            <a:alphaModFix/>
          </a:blip>
          <a:srcRect/>
          <a:stretch/>
        </p:blipFill>
        <p:spPr>
          <a:xfrm>
            <a:off x="463257" y="6038047"/>
            <a:ext cx="1704833" cy="6360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cxnSp>
        <p:nvCxnSpPr>
          <p:cNvPr id="28" name="Google Shape;28;p16"/>
          <p:cNvCxnSpPr/>
          <p:nvPr/>
        </p:nvCxnSpPr>
        <p:spPr>
          <a:xfrm>
            <a:off x="4125484" y="3930402"/>
            <a:ext cx="3749040" cy="0"/>
          </a:xfrm>
          <a:prstGeom prst="straightConnector1">
            <a:avLst/>
          </a:prstGeom>
          <a:noFill/>
          <a:ln w="28575" cap="flat" cmpd="sng">
            <a:solidFill>
              <a:srgbClr val="00919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pic>
        <p:nvPicPr>
          <p:cNvPr id="30" name="Google Shape;30;p17"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09193"/>
                </a:solidFill>
                <a:latin typeface="Calibri"/>
                <a:ea typeface="Calibri"/>
                <a:cs typeface="Calibri"/>
                <a:sym typeface="Calibri"/>
              </a:defRPr>
            </a:lvl1pPr>
            <a:lvl2pPr marL="0" lvl="1" indent="0" algn="r">
              <a:spcBef>
                <a:spcPts val="0"/>
              </a:spcBef>
              <a:buNone/>
              <a:defRPr sz="1200" b="0" i="0" u="none" strike="noStrike" cap="none">
                <a:solidFill>
                  <a:srgbClr val="009193"/>
                </a:solidFill>
                <a:latin typeface="Calibri"/>
                <a:ea typeface="Calibri"/>
                <a:cs typeface="Calibri"/>
                <a:sym typeface="Calibri"/>
              </a:defRPr>
            </a:lvl2pPr>
            <a:lvl3pPr marL="0" lvl="2" indent="0" algn="r">
              <a:spcBef>
                <a:spcPts val="0"/>
              </a:spcBef>
              <a:buNone/>
              <a:defRPr sz="1200" b="0" i="0" u="none" strike="noStrike" cap="none">
                <a:solidFill>
                  <a:srgbClr val="009193"/>
                </a:solidFill>
                <a:latin typeface="Calibri"/>
                <a:ea typeface="Calibri"/>
                <a:cs typeface="Calibri"/>
                <a:sym typeface="Calibri"/>
              </a:defRPr>
            </a:lvl3pPr>
            <a:lvl4pPr marL="0" lvl="3" indent="0" algn="r">
              <a:spcBef>
                <a:spcPts val="0"/>
              </a:spcBef>
              <a:buNone/>
              <a:defRPr sz="1200" b="0" i="0" u="none" strike="noStrike" cap="none">
                <a:solidFill>
                  <a:srgbClr val="009193"/>
                </a:solidFill>
                <a:latin typeface="Calibri"/>
                <a:ea typeface="Calibri"/>
                <a:cs typeface="Calibri"/>
                <a:sym typeface="Calibri"/>
              </a:defRPr>
            </a:lvl4pPr>
            <a:lvl5pPr marL="0" lvl="4" indent="0" algn="r">
              <a:spcBef>
                <a:spcPts val="0"/>
              </a:spcBef>
              <a:buNone/>
              <a:defRPr sz="1200" b="0" i="0" u="none" strike="noStrike" cap="none">
                <a:solidFill>
                  <a:srgbClr val="009193"/>
                </a:solidFill>
                <a:latin typeface="Calibri"/>
                <a:ea typeface="Calibri"/>
                <a:cs typeface="Calibri"/>
                <a:sym typeface="Calibri"/>
              </a:defRPr>
            </a:lvl5pPr>
            <a:lvl6pPr marL="0" lvl="5" indent="0" algn="r">
              <a:spcBef>
                <a:spcPts val="0"/>
              </a:spcBef>
              <a:buNone/>
              <a:defRPr sz="1200" b="0" i="0" u="none" strike="noStrike" cap="none">
                <a:solidFill>
                  <a:srgbClr val="009193"/>
                </a:solidFill>
                <a:latin typeface="Calibri"/>
                <a:ea typeface="Calibri"/>
                <a:cs typeface="Calibri"/>
                <a:sym typeface="Calibri"/>
              </a:defRPr>
            </a:lvl6pPr>
            <a:lvl7pPr marL="0" lvl="6" indent="0" algn="r">
              <a:spcBef>
                <a:spcPts val="0"/>
              </a:spcBef>
              <a:buNone/>
              <a:defRPr sz="1200" b="0" i="0" u="none" strike="noStrike" cap="none">
                <a:solidFill>
                  <a:srgbClr val="009193"/>
                </a:solidFill>
                <a:latin typeface="Calibri"/>
                <a:ea typeface="Calibri"/>
                <a:cs typeface="Calibri"/>
                <a:sym typeface="Calibri"/>
              </a:defRPr>
            </a:lvl7pPr>
            <a:lvl8pPr marL="0" lvl="7" indent="0" algn="r">
              <a:spcBef>
                <a:spcPts val="0"/>
              </a:spcBef>
              <a:buNone/>
              <a:defRPr sz="1200" b="0" i="0" u="none" strike="noStrike" cap="none">
                <a:solidFill>
                  <a:srgbClr val="009193"/>
                </a:solidFill>
                <a:latin typeface="Calibri"/>
                <a:ea typeface="Calibri"/>
                <a:cs typeface="Calibri"/>
                <a:sym typeface="Calibri"/>
              </a:defRPr>
            </a:lvl8pPr>
            <a:lvl9pPr marL="0" lvl="8" indent="0" algn="r">
              <a:spcBef>
                <a:spcPts val="0"/>
              </a:spcBef>
              <a:buNone/>
              <a:defRPr sz="1200" b="0" i="0" u="none" strike="noStrike" cap="none">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cxnSp>
        <p:nvCxnSpPr>
          <p:cNvPr id="34" name="Google Shape;34;p17"/>
          <p:cNvCxnSpPr/>
          <p:nvPr/>
        </p:nvCxnSpPr>
        <p:spPr>
          <a:xfrm>
            <a:off x="4125484" y="3930402"/>
            <a:ext cx="3749040" cy="0"/>
          </a:xfrm>
          <a:prstGeom prst="straightConnector1">
            <a:avLst/>
          </a:prstGeom>
          <a:noFill/>
          <a:ln w="28575" cap="flat" cmpd="sng">
            <a:solidFill>
              <a:srgbClr val="00919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pic>
        <p:nvPicPr>
          <p:cNvPr id="36" name="Google Shape;36;p18" descr="Text&#10;&#10;Description automatically generated"/>
          <p:cNvPicPr preferRelativeResize="0"/>
          <p:nvPr/>
        </p:nvPicPr>
        <p:blipFill rotWithShape="1">
          <a:blip r:embed="rId2">
            <a:alphaModFix/>
          </a:blip>
          <a:srcRect/>
          <a:stretch/>
        </p:blipFill>
        <p:spPr>
          <a:xfrm>
            <a:off x="10979133" y="-61006"/>
            <a:ext cx="1240050" cy="1183254"/>
          </a:xfrm>
          <a:prstGeom prst="rect">
            <a:avLst/>
          </a:prstGeom>
          <a:noFill/>
          <a:ln>
            <a:noFill/>
          </a:ln>
        </p:spPr>
      </p:pic>
      <p:pic>
        <p:nvPicPr>
          <p:cNvPr id="37" name="Google Shape;37;p18" descr="Shape&#10;&#10;Description automatically generated with medium confidence"/>
          <p:cNvPicPr preferRelativeResize="0"/>
          <p:nvPr/>
        </p:nvPicPr>
        <p:blipFill rotWithShape="1">
          <a:blip r:embed="rId3">
            <a:alphaModFix/>
          </a:blip>
          <a:srcRect/>
          <a:stretch/>
        </p:blipFill>
        <p:spPr>
          <a:xfrm>
            <a:off x="-3297" y="0"/>
            <a:ext cx="12192000" cy="6858000"/>
          </a:xfrm>
          <a:prstGeom prst="rect">
            <a:avLst/>
          </a:prstGeom>
          <a:noFill/>
          <a:ln>
            <a:noFill/>
          </a:ln>
        </p:spPr>
      </p:pic>
      <p:sp>
        <p:nvSpPr>
          <p:cNvPr id="38" name="Google Shape;38;p18"/>
          <p:cNvSpPr txBox="1">
            <a:spLocks noGrp="1"/>
          </p:cNvSpPr>
          <p:nvPr>
            <p:ph type="title"/>
          </p:nvPr>
        </p:nvSpPr>
        <p:spPr>
          <a:xfrm>
            <a:off x="2053575" y="136525"/>
            <a:ext cx="979811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Twentieth Century"/>
              <a:buNone/>
              <a:defRPr sz="4000"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09193"/>
                </a:solidFill>
                <a:latin typeface="Calibri"/>
                <a:ea typeface="Calibri"/>
                <a:cs typeface="Calibri"/>
                <a:sym typeface="Calibri"/>
              </a:defRPr>
            </a:lvl1pPr>
            <a:lvl2pPr marL="0" lvl="1" indent="0" algn="r">
              <a:spcBef>
                <a:spcPts val="0"/>
              </a:spcBef>
              <a:buNone/>
              <a:defRPr sz="1200" b="0" i="0" u="none" strike="noStrike" cap="none">
                <a:solidFill>
                  <a:srgbClr val="009193"/>
                </a:solidFill>
                <a:latin typeface="Calibri"/>
                <a:ea typeface="Calibri"/>
                <a:cs typeface="Calibri"/>
                <a:sym typeface="Calibri"/>
              </a:defRPr>
            </a:lvl2pPr>
            <a:lvl3pPr marL="0" lvl="2" indent="0" algn="r">
              <a:spcBef>
                <a:spcPts val="0"/>
              </a:spcBef>
              <a:buNone/>
              <a:defRPr sz="1200" b="0" i="0" u="none" strike="noStrike" cap="none">
                <a:solidFill>
                  <a:srgbClr val="009193"/>
                </a:solidFill>
                <a:latin typeface="Calibri"/>
                <a:ea typeface="Calibri"/>
                <a:cs typeface="Calibri"/>
                <a:sym typeface="Calibri"/>
              </a:defRPr>
            </a:lvl3pPr>
            <a:lvl4pPr marL="0" lvl="3" indent="0" algn="r">
              <a:spcBef>
                <a:spcPts val="0"/>
              </a:spcBef>
              <a:buNone/>
              <a:defRPr sz="1200" b="0" i="0" u="none" strike="noStrike" cap="none">
                <a:solidFill>
                  <a:srgbClr val="009193"/>
                </a:solidFill>
                <a:latin typeface="Calibri"/>
                <a:ea typeface="Calibri"/>
                <a:cs typeface="Calibri"/>
                <a:sym typeface="Calibri"/>
              </a:defRPr>
            </a:lvl4pPr>
            <a:lvl5pPr marL="0" lvl="4" indent="0" algn="r">
              <a:spcBef>
                <a:spcPts val="0"/>
              </a:spcBef>
              <a:buNone/>
              <a:defRPr sz="1200" b="0" i="0" u="none" strike="noStrike" cap="none">
                <a:solidFill>
                  <a:srgbClr val="009193"/>
                </a:solidFill>
                <a:latin typeface="Calibri"/>
                <a:ea typeface="Calibri"/>
                <a:cs typeface="Calibri"/>
                <a:sym typeface="Calibri"/>
              </a:defRPr>
            </a:lvl5pPr>
            <a:lvl6pPr marL="0" lvl="5" indent="0" algn="r">
              <a:spcBef>
                <a:spcPts val="0"/>
              </a:spcBef>
              <a:buNone/>
              <a:defRPr sz="1200" b="0" i="0" u="none" strike="noStrike" cap="none">
                <a:solidFill>
                  <a:srgbClr val="009193"/>
                </a:solidFill>
                <a:latin typeface="Calibri"/>
                <a:ea typeface="Calibri"/>
                <a:cs typeface="Calibri"/>
                <a:sym typeface="Calibri"/>
              </a:defRPr>
            </a:lvl6pPr>
            <a:lvl7pPr marL="0" lvl="6" indent="0" algn="r">
              <a:spcBef>
                <a:spcPts val="0"/>
              </a:spcBef>
              <a:buNone/>
              <a:defRPr sz="1200" b="0" i="0" u="none" strike="noStrike" cap="none">
                <a:solidFill>
                  <a:srgbClr val="009193"/>
                </a:solidFill>
                <a:latin typeface="Calibri"/>
                <a:ea typeface="Calibri"/>
                <a:cs typeface="Calibri"/>
                <a:sym typeface="Calibri"/>
              </a:defRPr>
            </a:lvl7pPr>
            <a:lvl8pPr marL="0" lvl="7" indent="0" algn="r">
              <a:spcBef>
                <a:spcPts val="0"/>
              </a:spcBef>
              <a:buNone/>
              <a:defRPr sz="1200" b="0" i="0" u="none" strike="noStrike" cap="none">
                <a:solidFill>
                  <a:srgbClr val="009193"/>
                </a:solidFill>
                <a:latin typeface="Calibri"/>
                <a:ea typeface="Calibri"/>
                <a:cs typeface="Calibri"/>
                <a:sym typeface="Calibri"/>
              </a:defRPr>
            </a:lvl8pPr>
            <a:lvl9pPr marL="0" lvl="8" indent="0" algn="r">
              <a:spcBef>
                <a:spcPts val="0"/>
              </a:spcBef>
              <a:buNone/>
              <a:defRPr sz="1200" b="0" i="0" u="none" strike="noStrike" cap="none">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112615" y="24030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Twentieth Century"/>
              <a:buNone/>
              <a:defRPr>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pic>
        <p:nvPicPr>
          <p:cNvPr id="49" name="Google Shape;49;p20" descr="Text&#10;&#10;Description automatically generated"/>
          <p:cNvPicPr preferRelativeResize="0"/>
          <p:nvPr/>
        </p:nvPicPr>
        <p:blipFill rotWithShape="1">
          <a:blip r:embed="rId2">
            <a:alphaModFix/>
          </a:blip>
          <a:srcRect/>
          <a:stretch/>
        </p:blipFill>
        <p:spPr>
          <a:xfrm>
            <a:off x="10678964" y="-58982"/>
            <a:ext cx="1389190" cy="1325563"/>
          </a:xfrm>
          <a:prstGeom prst="rect">
            <a:avLst/>
          </a:prstGeom>
          <a:noFill/>
          <a:ln>
            <a:noFill/>
          </a:ln>
        </p:spPr>
      </p:pic>
      <p:pic>
        <p:nvPicPr>
          <p:cNvPr id="50" name="Google Shape;50;p20" descr="Shape&#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1" name="Google Shape;51;p20"/>
          <p:cNvSpPr txBox="1">
            <a:spLocks noGrp="1"/>
          </p:cNvSpPr>
          <p:nvPr>
            <p:ph type="title"/>
          </p:nvPr>
        </p:nvSpPr>
        <p:spPr>
          <a:xfrm>
            <a:off x="1995792" y="18255"/>
            <a:ext cx="615760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Twentieth Century"/>
              <a:buNone/>
              <a:defRPr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21" descr="Text&#10;&#10;Description automatically generated"/>
          <p:cNvPicPr preferRelativeResize="0"/>
          <p:nvPr/>
        </p:nvPicPr>
        <p:blipFill rotWithShape="1">
          <a:blip r:embed="rId2">
            <a:alphaModFix/>
          </a:blip>
          <a:srcRect/>
          <a:stretch/>
        </p:blipFill>
        <p:spPr>
          <a:xfrm>
            <a:off x="10678964" y="-58982"/>
            <a:ext cx="1389190" cy="1325563"/>
          </a:xfrm>
          <a:prstGeom prst="rect">
            <a:avLst/>
          </a:prstGeom>
          <a:noFill/>
          <a:ln>
            <a:noFill/>
          </a:ln>
        </p:spPr>
      </p:pic>
      <p:pic>
        <p:nvPicPr>
          <p:cNvPr id="59" name="Google Shape;59;p21" descr="Shape&#10;&#10;Description automatically generated with medium confidence"/>
          <p:cNvPicPr preferRelativeResize="0"/>
          <p:nvPr/>
        </p:nvPicPr>
        <p:blipFill rotWithShape="1">
          <a:blip r:embed="rId3">
            <a:alphaModFix/>
          </a:blip>
          <a:srcRect/>
          <a:stretch/>
        </p:blipFill>
        <p:spPr>
          <a:xfrm>
            <a:off x="0" y="-426720"/>
            <a:ext cx="12192000" cy="6858000"/>
          </a:xfrm>
          <a:prstGeom prst="rect">
            <a:avLst/>
          </a:prstGeom>
          <a:noFill/>
          <a:ln>
            <a:noFill/>
          </a:ln>
        </p:spPr>
      </p:pic>
      <p:sp>
        <p:nvSpPr>
          <p:cNvPr id="60" name="Google Shape;60;p21"/>
          <p:cNvSpPr txBox="1">
            <a:spLocks noGrp="1"/>
          </p:cNvSpPr>
          <p:nvPr>
            <p:ph type="title"/>
          </p:nvPr>
        </p:nvSpPr>
        <p:spPr>
          <a:xfrm>
            <a:off x="1995792" y="18255"/>
            <a:ext cx="615760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Twentieth Century"/>
              <a:buNone/>
              <a:defRPr b="1">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
        <p:cNvGrpSpPr/>
        <p:nvPr/>
      </p:nvGrpSpPr>
      <p:grpSpPr>
        <a:xfrm>
          <a:off x="0" y="0"/>
          <a:ext cx="0" cy="0"/>
          <a:chOff x="0" y="0"/>
          <a:chExt cx="0" cy="0"/>
        </a:xfrm>
      </p:grpSpPr>
      <p:pic>
        <p:nvPicPr>
          <p:cNvPr id="67" name="Google Shape;67;p22" descr="Shape&#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8" name="Google Shape;68;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wentieth Century"/>
              <a:buNone/>
              <a:defRPr sz="3200">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body"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1">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500"/>
              </a:spcBef>
              <a:spcAft>
                <a:spcPts val="0"/>
              </a:spcAft>
              <a:buClr>
                <a:schemeClr val="dk1"/>
              </a:buClr>
              <a:buSzPts val="2800"/>
              <a:buNone/>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919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09193"/>
                </a:solidFill>
                <a:latin typeface="Calibri"/>
                <a:ea typeface="Calibri"/>
                <a:cs typeface="Calibri"/>
                <a:sym typeface="Calibri"/>
              </a:defRPr>
            </a:lvl1pPr>
            <a:lvl2pPr marL="0" lvl="1" indent="0" algn="r">
              <a:spcBef>
                <a:spcPts val="0"/>
              </a:spcBef>
              <a:buNone/>
              <a:defRPr sz="1200">
                <a:solidFill>
                  <a:srgbClr val="009193"/>
                </a:solidFill>
                <a:latin typeface="Calibri"/>
                <a:ea typeface="Calibri"/>
                <a:cs typeface="Calibri"/>
                <a:sym typeface="Calibri"/>
              </a:defRPr>
            </a:lvl2pPr>
            <a:lvl3pPr marL="0" lvl="2" indent="0" algn="r">
              <a:spcBef>
                <a:spcPts val="0"/>
              </a:spcBef>
              <a:buNone/>
              <a:defRPr sz="1200">
                <a:solidFill>
                  <a:srgbClr val="009193"/>
                </a:solidFill>
                <a:latin typeface="Calibri"/>
                <a:ea typeface="Calibri"/>
                <a:cs typeface="Calibri"/>
                <a:sym typeface="Calibri"/>
              </a:defRPr>
            </a:lvl3pPr>
            <a:lvl4pPr marL="0" lvl="3" indent="0" algn="r">
              <a:spcBef>
                <a:spcPts val="0"/>
              </a:spcBef>
              <a:buNone/>
              <a:defRPr sz="1200">
                <a:solidFill>
                  <a:srgbClr val="009193"/>
                </a:solidFill>
                <a:latin typeface="Calibri"/>
                <a:ea typeface="Calibri"/>
                <a:cs typeface="Calibri"/>
                <a:sym typeface="Calibri"/>
              </a:defRPr>
            </a:lvl4pPr>
            <a:lvl5pPr marL="0" lvl="4" indent="0" algn="r">
              <a:spcBef>
                <a:spcPts val="0"/>
              </a:spcBef>
              <a:buNone/>
              <a:defRPr sz="1200">
                <a:solidFill>
                  <a:srgbClr val="009193"/>
                </a:solidFill>
                <a:latin typeface="Calibri"/>
                <a:ea typeface="Calibri"/>
                <a:cs typeface="Calibri"/>
                <a:sym typeface="Calibri"/>
              </a:defRPr>
            </a:lvl5pPr>
            <a:lvl6pPr marL="0" lvl="5" indent="0" algn="r">
              <a:spcBef>
                <a:spcPts val="0"/>
              </a:spcBef>
              <a:buNone/>
              <a:defRPr sz="1200">
                <a:solidFill>
                  <a:srgbClr val="009193"/>
                </a:solidFill>
                <a:latin typeface="Calibri"/>
                <a:ea typeface="Calibri"/>
                <a:cs typeface="Calibri"/>
                <a:sym typeface="Calibri"/>
              </a:defRPr>
            </a:lvl6pPr>
            <a:lvl7pPr marL="0" lvl="6" indent="0" algn="r">
              <a:spcBef>
                <a:spcPts val="0"/>
              </a:spcBef>
              <a:buNone/>
              <a:defRPr sz="1200">
                <a:solidFill>
                  <a:srgbClr val="009193"/>
                </a:solidFill>
                <a:latin typeface="Calibri"/>
                <a:ea typeface="Calibri"/>
                <a:cs typeface="Calibri"/>
                <a:sym typeface="Calibri"/>
              </a:defRPr>
            </a:lvl7pPr>
            <a:lvl8pPr marL="0" lvl="7" indent="0" algn="r">
              <a:spcBef>
                <a:spcPts val="0"/>
              </a:spcBef>
              <a:buNone/>
              <a:defRPr sz="1200">
                <a:solidFill>
                  <a:srgbClr val="009193"/>
                </a:solidFill>
                <a:latin typeface="Calibri"/>
                <a:ea typeface="Calibri"/>
                <a:cs typeface="Calibri"/>
                <a:sym typeface="Calibri"/>
              </a:defRPr>
            </a:lvl8pPr>
            <a:lvl9pPr marL="0" lvl="8" indent="0" algn="r">
              <a:spcBef>
                <a:spcPts val="0"/>
              </a:spcBef>
              <a:buNone/>
              <a:defRPr sz="1200">
                <a:solidFill>
                  <a:srgbClr val="00919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4"/>
        <p:cNvGrpSpPr/>
        <p:nvPr/>
      </p:nvGrpSpPr>
      <p:grpSpPr>
        <a:xfrm>
          <a:off x="0" y="0"/>
          <a:ext cx="0" cy="0"/>
          <a:chOff x="0" y="0"/>
          <a:chExt cx="0" cy="0"/>
        </a:xfrm>
      </p:grpSpPr>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8" name="Google Shape;78;p23"/>
          <p:cNvSpPr txBox="1"/>
          <p:nvPr/>
        </p:nvSpPr>
        <p:spPr>
          <a:xfrm>
            <a:off x="3385335" y="2603005"/>
            <a:ext cx="5421330" cy="123861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6000"/>
              <a:buFont typeface="Twentieth Century"/>
              <a:buNone/>
            </a:pPr>
            <a:r>
              <a:rPr lang="en-US" sz="6000" b="1">
                <a:solidFill>
                  <a:schemeClr val="accent1"/>
                </a:solidFill>
                <a:latin typeface="Twentieth Century"/>
                <a:ea typeface="Twentieth Century"/>
                <a:cs typeface="Twentieth Century"/>
                <a:sym typeface="Twentieth Century"/>
              </a:rPr>
              <a:t>TITLE 3 </a:t>
            </a:r>
            <a:endParaRPr/>
          </a:p>
        </p:txBody>
      </p:sp>
      <p:cxnSp>
        <p:nvCxnSpPr>
          <p:cNvPr id="79" name="Google Shape;79;p23"/>
          <p:cNvCxnSpPr/>
          <p:nvPr/>
        </p:nvCxnSpPr>
        <p:spPr>
          <a:xfrm>
            <a:off x="4125484" y="3930402"/>
            <a:ext cx="3749040" cy="0"/>
          </a:xfrm>
          <a:prstGeom prst="straightConnector1">
            <a:avLst/>
          </a:prstGeom>
          <a:noFill/>
          <a:ln w="28575" cap="flat" cmpd="sng">
            <a:solidFill>
              <a:srgbClr val="009193"/>
            </a:solidFill>
            <a:prstDash val="solid"/>
            <a:miter lim="800000"/>
            <a:headEnd type="none" w="sm" len="sm"/>
            <a:tailEnd type="none" w="sm" len="sm"/>
          </a:ln>
        </p:spPr>
      </p:cxnSp>
      <p:pic>
        <p:nvPicPr>
          <p:cNvPr id="80" name="Google Shape;80;p23" descr="Text&#10;&#10;Description automatically generated with medium confidence"/>
          <p:cNvPicPr preferRelativeResize="0"/>
          <p:nvPr/>
        </p:nvPicPr>
        <p:blipFill rotWithShape="1">
          <a:blip r:embed="rId2">
            <a:alphaModFix/>
          </a:blip>
          <a:srcRect/>
          <a:stretch/>
        </p:blipFill>
        <p:spPr>
          <a:xfrm>
            <a:off x="0" y="-114680"/>
            <a:ext cx="3237397" cy="1718854"/>
          </a:xfrm>
          <a:prstGeom prst="rect">
            <a:avLst/>
          </a:prstGeom>
          <a:noFill/>
          <a:ln>
            <a:noFill/>
          </a:ln>
        </p:spPr>
      </p:pic>
      <p:sp>
        <p:nvSpPr>
          <p:cNvPr id="81" name="Google Shape;81;p23"/>
          <p:cNvSpPr txBox="1"/>
          <p:nvPr/>
        </p:nvSpPr>
        <p:spPr>
          <a:xfrm>
            <a:off x="4125484" y="4192899"/>
            <a:ext cx="5514975" cy="62484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Subtitle</a:t>
            </a:r>
            <a:endParaRPr/>
          </a:p>
        </p:txBody>
      </p:sp>
      <p:pic>
        <p:nvPicPr>
          <p:cNvPr id="82" name="Google Shape;82;p23" descr="A picture containing graphical user interface&#10;&#10;Description automatically generated"/>
          <p:cNvPicPr preferRelativeResize="0"/>
          <p:nvPr/>
        </p:nvPicPr>
        <p:blipFill rotWithShape="1">
          <a:blip r:embed="rId3">
            <a:alphaModFix/>
          </a:blip>
          <a:srcRect l="37085" t="57282" r="21688"/>
          <a:stretch/>
        </p:blipFill>
        <p:spPr>
          <a:xfrm>
            <a:off x="3352269" y="6070056"/>
            <a:ext cx="5185531" cy="793298"/>
          </a:xfrm>
          <a:prstGeom prst="rect">
            <a:avLst/>
          </a:prstGeom>
          <a:noFill/>
          <a:ln>
            <a:noFill/>
          </a:ln>
        </p:spPr>
      </p:pic>
      <p:pic>
        <p:nvPicPr>
          <p:cNvPr id="83" name="Google Shape;83;p23" descr="Text&#10;&#10;Description automatically generated"/>
          <p:cNvPicPr preferRelativeResize="0"/>
          <p:nvPr/>
        </p:nvPicPr>
        <p:blipFill rotWithShape="1">
          <a:blip r:embed="rId4">
            <a:alphaModFix/>
          </a:blip>
          <a:srcRect/>
          <a:stretch/>
        </p:blipFill>
        <p:spPr>
          <a:xfrm>
            <a:off x="2924788" y="136525"/>
            <a:ext cx="1313224" cy="12530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193"/>
              </a:buClr>
              <a:buSzPts val="4400"/>
              <a:buFont typeface="Calibri"/>
              <a:buNone/>
              <a:defRPr sz="4400" b="1" i="0" u="none" strike="noStrike" cap="none">
                <a:solidFill>
                  <a:srgbClr val="00919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15" name="Google Shape;15;p14" descr="A picture containing shape&#10;&#10;Description automatically generated"/>
          <p:cNvPicPr preferRelativeResize="0"/>
          <p:nvPr/>
        </p:nvPicPr>
        <p:blipFill rotWithShape="1">
          <a:blip r:embed="rId18">
            <a:alphaModFix/>
          </a:blip>
          <a:srcRect/>
          <a:stretch/>
        </p:blipFill>
        <p:spPr>
          <a:xfrm>
            <a:off x="0" y="857"/>
            <a:ext cx="12190476" cy="6857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73240a0690_0_1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26</a:t>
            </a:r>
            <a:r>
              <a:rPr lang="en-US" sz="1200" b="0" i="0" u="none" strike="noStrike" cap="none">
                <a:solidFill>
                  <a:srgbClr val="009193"/>
                </a:solidFill>
                <a:latin typeface="Calibri"/>
                <a:ea typeface="Calibri"/>
                <a:cs typeface="Calibri"/>
                <a:sym typeface="Calibri"/>
              </a:rPr>
              <a:t>/</a:t>
            </a:r>
            <a:r>
              <a:rPr lang="en-US"/>
              <a:t>10</a:t>
            </a:r>
            <a:r>
              <a:rPr lang="en-US" sz="1200" b="0" i="0" u="none" strike="noStrike" cap="none">
                <a:solidFill>
                  <a:srgbClr val="009193"/>
                </a:solidFill>
                <a:latin typeface="Calibri"/>
                <a:ea typeface="Calibri"/>
                <a:cs typeface="Calibri"/>
                <a:sym typeface="Calibri"/>
              </a:rPr>
              <a:t>/2022</a:t>
            </a:r>
            <a:endParaRPr sz="1200" b="0" i="0" u="none" strike="noStrike" cap="none">
              <a:solidFill>
                <a:srgbClr val="009193"/>
              </a:solidFill>
              <a:latin typeface="Calibri"/>
              <a:ea typeface="Calibri"/>
              <a:cs typeface="Calibri"/>
              <a:sym typeface="Calibri"/>
            </a:endParaRPr>
          </a:p>
        </p:txBody>
      </p:sp>
      <p:sp>
        <p:nvSpPr>
          <p:cNvPr id="141" name="Google Shape;141;g173240a0690_0_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200" b="0" i="0" u="none" strike="noStrike" cap="none">
              <a:solidFill>
                <a:srgbClr val="009193"/>
              </a:solidFill>
              <a:latin typeface="Calibri"/>
              <a:ea typeface="Calibri"/>
              <a:cs typeface="Calibri"/>
              <a:sym typeface="Calibri"/>
            </a:endParaRPr>
          </a:p>
        </p:txBody>
      </p:sp>
      <p:sp>
        <p:nvSpPr>
          <p:cNvPr id="142" name="Google Shape;142;g173240a0690_0_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9193"/>
                </a:solidFill>
                <a:latin typeface="Calibri"/>
                <a:ea typeface="Calibri"/>
                <a:cs typeface="Calibri"/>
                <a:sym typeface="Calibri"/>
              </a:rPr>
              <a:t>1</a:t>
            </a:fld>
            <a:endParaRPr sz="1200" b="0" i="0" u="none" strike="noStrike" cap="none">
              <a:solidFill>
                <a:srgbClr val="009193"/>
              </a:solidFill>
              <a:latin typeface="Calibri"/>
              <a:ea typeface="Calibri"/>
              <a:cs typeface="Calibri"/>
              <a:sym typeface="Calibri"/>
            </a:endParaRPr>
          </a:p>
        </p:txBody>
      </p:sp>
      <p:sp>
        <p:nvSpPr>
          <p:cNvPr id="143" name="Google Shape;143;g173240a0690_0_101"/>
          <p:cNvSpPr txBox="1"/>
          <p:nvPr/>
        </p:nvSpPr>
        <p:spPr>
          <a:xfrm>
            <a:off x="2399575" y="1661575"/>
            <a:ext cx="7431900" cy="624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9193"/>
              </a:buClr>
              <a:buSzPts val="1800"/>
              <a:buFont typeface="Arial"/>
              <a:buNone/>
            </a:pPr>
            <a:r>
              <a:rPr lang="en-US" sz="3100" b="1">
                <a:solidFill>
                  <a:srgbClr val="009193"/>
                </a:solidFill>
                <a:latin typeface="Calibri"/>
                <a:ea typeface="Calibri"/>
                <a:cs typeface="Calibri"/>
                <a:sym typeface="Calibri"/>
              </a:rPr>
              <a:t>Conferencia Nacional de Capacidades de Evaluación 2022</a:t>
            </a:r>
            <a:endParaRPr sz="3100" b="1">
              <a:solidFill>
                <a:srgbClr val="009193"/>
              </a:solidFill>
              <a:latin typeface="Calibri"/>
              <a:ea typeface="Calibri"/>
              <a:cs typeface="Calibri"/>
              <a:sym typeface="Calibri"/>
            </a:endParaRPr>
          </a:p>
        </p:txBody>
      </p:sp>
      <p:sp>
        <p:nvSpPr>
          <p:cNvPr id="144" name="Google Shape;144;g173240a0690_0_101"/>
          <p:cNvSpPr/>
          <p:nvPr/>
        </p:nvSpPr>
        <p:spPr>
          <a:xfrm>
            <a:off x="4111975" y="3722000"/>
            <a:ext cx="4007100" cy="253500"/>
          </a:xfrm>
          <a:prstGeom prst="rect">
            <a:avLst/>
          </a:prstGeom>
          <a:solidFill>
            <a:srgbClr val="D4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g173240a0690_0_101"/>
          <p:cNvPicPr preferRelativeResize="0"/>
          <p:nvPr/>
        </p:nvPicPr>
        <p:blipFill rotWithShape="1">
          <a:blip r:embed="rId3">
            <a:alphaModFix/>
          </a:blip>
          <a:srcRect/>
          <a:stretch/>
        </p:blipFill>
        <p:spPr>
          <a:xfrm>
            <a:off x="5893850" y="104975"/>
            <a:ext cx="1841247" cy="832476"/>
          </a:xfrm>
          <a:prstGeom prst="rect">
            <a:avLst/>
          </a:prstGeom>
          <a:noFill/>
          <a:ln>
            <a:noFill/>
          </a:ln>
        </p:spPr>
      </p:pic>
      <p:sp>
        <p:nvSpPr>
          <p:cNvPr id="146" name="Google Shape;146;g173240a0690_0_101"/>
          <p:cNvSpPr txBox="1"/>
          <p:nvPr/>
        </p:nvSpPr>
        <p:spPr>
          <a:xfrm>
            <a:off x="1930400" y="3798200"/>
            <a:ext cx="8169600" cy="1870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3100" b="1">
              <a:solidFill>
                <a:srgbClr val="00919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3100" b="1">
              <a:solidFill>
                <a:srgbClr val="00919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3100">
                <a:solidFill>
                  <a:srgbClr val="009193"/>
                </a:solidFill>
                <a:latin typeface="Calibri"/>
                <a:ea typeface="Calibri"/>
                <a:cs typeface="Calibri"/>
                <a:sym typeface="Calibri"/>
              </a:rPr>
              <a:t>Plenary 1</a:t>
            </a:r>
            <a:endParaRPr sz="3100" b="1">
              <a:solidFill>
                <a:srgbClr val="00919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3100" b="1">
                <a:solidFill>
                  <a:srgbClr val="009193"/>
                </a:solidFill>
                <a:latin typeface="Calibri"/>
                <a:ea typeface="Calibri"/>
                <a:cs typeface="Calibri"/>
                <a:sym typeface="Calibri"/>
              </a:rPr>
              <a:t>In an era of complexity and uncertainty, ¿can we do without national systems? </a:t>
            </a:r>
            <a:endParaRPr sz="3100" b="1">
              <a:solidFill>
                <a:srgbClr val="009193"/>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3100" b="1">
              <a:solidFill>
                <a:srgbClr val="009193"/>
              </a:solidFill>
              <a:latin typeface="Calibri"/>
              <a:ea typeface="Calibri"/>
              <a:cs typeface="Calibri"/>
              <a:sym typeface="Calibri"/>
            </a:endParaRPr>
          </a:p>
          <a:p>
            <a:pPr marL="0" marR="0" lvl="0" indent="0" algn="ctr" rtl="0">
              <a:lnSpc>
                <a:spcPct val="100000"/>
              </a:lnSpc>
              <a:spcBef>
                <a:spcPts val="0"/>
              </a:spcBef>
              <a:spcAft>
                <a:spcPts val="0"/>
              </a:spcAft>
              <a:buClr>
                <a:srgbClr val="009193"/>
              </a:buClr>
              <a:buSzPts val="1800"/>
              <a:buFont typeface="Arial"/>
              <a:buNone/>
            </a:pPr>
            <a:endParaRPr sz="3100" b="1">
              <a:solidFill>
                <a:srgbClr val="009193"/>
              </a:solidFill>
              <a:latin typeface="Calibri"/>
              <a:ea typeface="Calibri"/>
              <a:cs typeface="Calibri"/>
              <a:sym typeface="Calibri"/>
            </a:endParaRPr>
          </a:p>
        </p:txBody>
      </p:sp>
      <p:sp>
        <p:nvSpPr>
          <p:cNvPr id="147" name="Google Shape;147;g173240a0690_0_101"/>
          <p:cNvSpPr txBox="1"/>
          <p:nvPr/>
        </p:nvSpPr>
        <p:spPr>
          <a:xfrm>
            <a:off x="3104925" y="2547000"/>
            <a:ext cx="5803800" cy="1386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28FBE"/>
              </a:buClr>
              <a:buSzPct val="30154"/>
              <a:buFont typeface="DM Sans Medium"/>
              <a:buNone/>
            </a:pPr>
            <a:r>
              <a:rPr lang="en-US" sz="7000" b="1" dirty="0">
                <a:solidFill>
                  <a:schemeClr val="accent1"/>
                </a:solidFill>
                <a:latin typeface="Twentieth Century"/>
                <a:ea typeface="Twentieth Century"/>
                <a:cs typeface="Twentieth Century"/>
                <a:sym typeface="Twentieth Century"/>
              </a:rPr>
              <a:t>PARAGUAY</a:t>
            </a:r>
            <a:endParaRPr sz="7000" b="1" dirty="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g1737fb2517c_0_2"/>
          <p:cNvPicPr preferRelativeResize="0"/>
          <p:nvPr/>
        </p:nvPicPr>
        <p:blipFill rotWithShape="1">
          <a:blip r:embed="rId3">
            <a:alphaModFix/>
          </a:blip>
          <a:srcRect l="44510" t="58248" r="17381"/>
          <a:stretch/>
        </p:blipFill>
        <p:spPr>
          <a:xfrm>
            <a:off x="3076213" y="1587154"/>
            <a:ext cx="2284800" cy="3458768"/>
          </a:xfrm>
          <a:prstGeom prst="rect">
            <a:avLst/>
          </a:prstGeom>
          <a:noFill/>
          <a:ln>
            <a:noFill/>
          </a:ln>
        </p:spPr>
      </p:pic>
      <p:sp>
        <p:nvSpPr>
          <p:cNvPr id="153" name="Google Shape;153;g1737fb2517c_0_2"/>
          <p:cNvSpPr/>
          <p:nvPr/>
        </p:nvSpPr>
        <p:spPr>
          <a:xfrm>
            <a:off x="504821" y="4034504"/>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sp>
        <p:nvSpPr>
          <p:cNvPr id="154" name="Google Shape;154;g1737fb2517c_0_2"/>
          <p:cNvSpPr/>
          <p:nvPr/>
        </p:nvSpPr>
        <p:spPr>
          <a:xfrm>
            <a:off x="840833" y="4143878"/>
            <a:ext cx="20040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145079"/>
                </a:solidFill>
                <a:latin typeface="Montserrat Medium"/>
                <a:ea typeface="Montserrat Medium"/>
                <a:cs typeface="Montserrat Medium"/>
                <a:sym typeface="Montserrat Medium"/>
              </a:rPr>
              <a:t>Población Indígena: 1</a:t>
            </a:r>
            <a:r>
              <a:rPr lang="en-US" sz="1000">
                <a:solidFill>
                  <a:srgbClr val="145079"/>
                </a:solidFill>
                <a:latin typeface="Montserrat Medium"/>
                <a:ea typeface="Montserrat Medium"/>
                <a:cs typeface="Montserrat Medium"/>
                <a:sym typeface="Montserrat Medium"/>
              </a:rPr>
              <a:t>22</a:t>
            </a:r>
            <a:r>
              <a:rPr lang="en-US" sz="1000" b="0" i="0" u="none" strike="noStrike" cap="none">
                <a:solidFill>
                  <a:srgbClr val="145079"/>
                </a:solidFill>
                <a:latin typeface="Montserrat Medium"/>
                <a:ea typeface="Montserrat Medium"/>
                <a:cs typeface="Montserrat Medium"/>
                <a:sym typeface="Montserrat Medium"/>
              </a:rPr>
              <a:t>.</a:t>
            </a:r>
            <a:r>
              <a:rPr lang="en-US" sz="1000">
                <a:solidFill>
                  <a:srgbClr val="145079"/>
                </a:solidFill>
                <a:latin typeface="Montserrat Medium"/>
                <a:ea typeface="Montserrat Medium"/>
                <a:cs typeface="Montserrat Medium"/>
                <a:sym typeface="Montserrat Medium"/>
              </a:rPr>
              <a:t>461</a:t>
            </a:r>
            <a:r>
              <a:rPr lang="en-US" sz="1000" b="0" i="0" u="none" strike="noStrike" cap="none">
                <a:solidFill>
                  <a:srgbClr val="145079"/>
                </a:solidFill>
                <a:latin typeface="Montserrat Medium"/>
                <a:ea typeface="Montserrat Medium"/>
                <a:cs typeface="Montserrat Medium"/>
                <a:sym typeface="Montserrat Medium"/>
              </a:rPr>
              <a:t> </a:t>
            </a:r>
            <a:endParaRPr sz="1400" b="0" i="0" u="none" strike="noStrike" cap="none">
              <a:solidFill>
                <a:srgbClr val="000000"/>
              </a:solidFill>
              <a:latin typeface="Arial"/>
              <a:ea typeface="Arial"/>
              <a:cs typeface="Arial"/>
              <a:sym typeface="Arial"/>
            </a:endParaRPr>
          </a:p>
        </p:txBody>
      </p:sp>
      <p:pic>
        <p:nvPicPr>
          <p:cNvPr id="155" name="Google Shape;155;g1737fb2517c_0_2"/>
          <p:cNvPicPr preferRelativeResize="0"/>
          <p:nvPr/>
        </p:nvPicPr>
        <p:blipFill rotWithShape="1">
          <a:blip r:embed="rId4">
            <a:alphaModFix/>
          </a:blip>
          <a:srcRect/>
          <a:stretch/>
        </p:blipFill>
        <p:spPr>
          <a:xfrm>
            <a:off x="612551" y="4073375"/>
            <a:ext cx="409312" cy="409312"/>
          </a:xfrm>
          <a:prstGeom prst="rect">
            <a:avLst/>
          </a:prstGeom>
          <a:noFill/>
          <a:ln>
            <a:noFill/>
          </a:ln>
        </p:spPr>
      </p:pic>
      <p:sp>
        <p:nvSpPr>
          <p:cNvPr id="156" name="Google Shape;156;g1737fb2517c_0_2"/>
          <p:cNvSpPr/>
          <p:nvPr/>
        </p:nvSpPr>
        <p:spPr>
          <a:xfrm>
            <a:off x="9318200" y="432800"/>
            <a:ext cx="1995600" cy="2748300"/>
          </a:xfrm>
          <a:prstGeom prst="roundRect">
            <a:avLst>
              <a:gd name="adj" fmla="val 11755"/>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1737fb2517c_0_2"/>
          <p:cNvSpPr txBox="1"/>
          <p:nvPr/>
        </p:nvSpPr>
        <p:spPr>
          <a:xfrm>
            <a:off x="6728113" y="1066350"/>
            <a:ext cx="1995600" cy="5835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None/>
            </a:pPr>
            <a:r>
              <a:rPr lang="en-US" sz="1800">
                <a:solidFill>
                  <a:srgbClr val="002060"/>
                </a:solidFill>
                <a:latin typeface="Calibri"/>
                <a:ea typeface="Calibri"/>
                <a:cs typeface="Calibri"/>
                <a:sym typeface="Calibri"/>
              </a:rPr>
              <a:t>El corazón de</a:t>
            </a:r>
            <a:endParaRPr sz="1800">
              <a:solidFill>
                <a:srgbClr val="002060"/>
              </a:solidFill>
              <a:latin typeface="Calibri"/>
              <a:ea typeface="Calibri"/>
              <a:cs typeface="Calibri"/>
              <a:sym typeface="Calibri"/>
            </a:endParaRPr>
          </a:p>
          <a:p>
            <a:pPr marL="0" marR="0" lvl="0" indent="0" algn="l" rtl="0">
              <a:lnSpc>
                <a:spcPct val="70000"/>
              </a:lnSpc>
              <a:spcBef>
                <a:spcPts val="0"/>
              </a:spcBef>
              <a:spcAft>
                <a:spcPts val="0"/>
              </a:spcAft>
              <a:buNone/>
            </a:pPr>
            <a:r>
              <a:rPr lang="en-US" sz="1800">
                <a:solidFill>
                  <a:srgbClr val="002060"/>
                </a:solidFill>
                <a:latin typeface="Calibri"/>
                <a:ea typeface="Calibri"/>
                <a:cs typeface="Calibri"/>
                <a:sym typeface="Calibri"/>
              </a:rPr>
              <a:t>América del Sur</a:t>
            </a:r>
            <a:endParaRPr sz="1800">
              <a:solidFill>
                <a:srgbClr val="002060"/>
              </a:solidFill>
              <a:latin typeface="Calibri"/>
              <a:ea typeface="Calibri"/>
              <a:cs typeface="Calibri"/>
              <a:sym typeface="Calibri"/>
            </a:endParaRPr>
          </a:p>
        </p:txBody>
      </p:sp>
      <p:grpSp>
        <p:nvGrpSpPr>
          <p:cNvPr id="158" name="Google Shape;158;g1737fb2517c_0_2"/>
          <p:cNvGrpSpPr/>
          <p:nvPr/>
        </p:nvGrpSpPr>
        <p:grpSpPr>
          <a:xfrm>
            <a:off x="532426" y="2820627"/>
            <a:ext cx="2284800" cy="461100"/>
            <a:chOff x="8044663" y="4283914"/>
            <a:chExt cx="2284800" cy="461100"/>
          </a:xfrm>
        </p:grpSpPr>
        <p:pic>
          <p:nvPicPr>
            <p:cNvPr id="159" name="Google Shape;159;g1737fb2517c_0_2"/>
            <p:cNvPicPr preferRelativeResize="0"/>
            <p:nvPr/>
          </p:nvPicPr>
          <p:blipFill rotWithShape="1">
            <a:blip r:embed="rId5">
              <a:alphaModFix/>
            </a:blip>
            <a:srcRect/>
            <a:stretch/>
          </p:blipFill>
          <p:spPr>
            <a:xfrm>
              <a:off x="8188576" y="4376149"/>
              <a:ext cx="255667" cy="255667"/>
            </a:xfrm>
            <a:prstGeom prst="rect">
              <a:avLst/>
            </a:prstGeom>
            <a:noFill/>
            <a:ln>
              <a:noFill/>
            </a:ln>
          </p:spPr>
        </p:pic>
        <p:sp>
          <p:nvSpPr>
            <p:cNvPr id="160" name="Google Shape;160;g1737fb2517c_0_2"/>
            <p:cNvSpPr/>
            <p:nvPr/>
          </p:nvSpPr>
          <p:spPr>
            <a:xfrm>
              <a:off x="8477665" y="4398715"/>
              <a:ext cx="14334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45079"/>
                  </a:solidFill>
                  <a:latin typeface="Montserrat Medium"/>
                  <a:ea typeface="Montserrat Medium"/>
                  <a:cs typeface="Montserrat Medium"/>
                  <a:sym typeface="Montserrat Medium"/>
                </a:rPr>
                <a:t>Capital: Asunción</a:t>
              </a:r>
              <a:endParaRPr sz="1400" b="0" i="0" u="none" strike="noStrike" cap="none">
                <a:solidFill>
                  <a:srgbClr val="000000"/>
                </a:solidFill>
                <a:latin typeface="Arial"/>
                <a:ea typeface="Arial"/>
                <a:cs typeface="Arial"/>
                <a:sym typeface="Arial"/>
              </a:endParaRPr>
            </a:p>
          </p:txBody>
        </p:sp>
        <p:sp>
          <p:nvSpPr>
            <p:cNvPr id="161" name="Google Shape;161;g1737fb2517c_0_2"/>
            <p:cNvSpPr/>
            <p:nvPr/>
          </p:nvSpPr>
          <p:spPr>
            <a:xfrm>
              <a:off x="8044663" y="4283914"/>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grpSp>
      <p:grpSp>
        <p:nvGrpSpPr>
          <p:cNvPr id="162" name="Google Shape;162;g1737fb2517c_0_2"/>
          <p:cNvGrpSpPr/>
          <p:nvPr/>
        </p:nvGrpSpPr>
        <p:grpSpPr>
          <a:xfrm>
            <a:off x="532423" y="3433806"/>
            <a:ext cx="2284800" cy="461100"/>
            <a:chOff x="8043798" y="5389681"/>
            <a:chExt cx="2284800" cy="461100"/>
          </a:xfrm>
        </p:grpSpPr>
        <p:pic>
          <p:nvPicPr>
            <p:cNvPr id="163" name="Google Shape;163;g1737fb2517c_0_2"/>
            <p:cNvPicPr preferRelativeResize="0"/>
            <p:nvPr/>
          </p:nvPicPr>
          <p:blipFill rotWithShape="1">
            <a:blip r:embed="rId6">
              <a:alphaModFix/>
            </a:blip>
            <a:srcRect/>
            <a:stretch/>
          </p:blipFill>
          <p:spPr>
            <a:xfrm>
              <a:off x="8200208" y="5480267"/>
              <a:ext cx="294714" cy="294714"/>
            </a:xfrm>
            <a:prstGeom prst="rect">
              <a:avLst/>
            </a:prstGeom>
            <a:noFill/>
            <a:ln>
              <a:noFill/>
            </a:ln>
          </p:spPr>
        </p:pic>
        <p:sp>
          <p:nvSpPr>
            <p:cNvPr id="164" name="Google Shape;164;g1737fb2517c_0_2"/>
            <p:cNvSpPr/>
            <p:nvPr/>
          </p:nvSpPr>
          <p:spPr>
            <a:xfrm>
              <a:off x="8586013" y="5483442"/>
              <a:ext cx="14127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45079"/>
                  </a:solidFill>
                  <a:latin typeface="Montserrat Medium"/>
                  <a:ea typeface="Montserrat Medium"/>
                  <a:cs typeface="Montserrat Medium"/>
                  <a:sym typeface="Montserrat Medium"/>
                </a:rPr>
                <a:t>Moneda: Guaraní</a:t>
              </a:r>
              <a:endParaRPr sz="1400" b="0" i="0" u="none" strike="noStrike" cap="none">
                <a:solidFill>
                  <a:srgbClr val="000000"/>
                </a:solidFill>
                <a:latin typeface="Arial"/>
                <a:ea typeface="Arial"/>
                <a:cs typeface="Arial"/>
                <a:sym typeface="Arial"/>
              </a:endParaRPr>
            </a:p>
          </p:txBody>
        </p:sp>
        <p:sp>
          <p:nvSpPr>
            <p:cNvPr id="165" name="Google Shape;165;g1737fb2517c_0_2"/>
            <p:cNvSpPr/>
            <p:nvPr/>
          </p:nvSpPr>
          <p:spPr>
            <a:xfrm>
              <a:off x="8043798" y="5389681"/>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grpSp>
      <p:grpSp>
        <p:nvGrpSpPr>
          <p:cNvPr id="166" name="Google Shape;166;g1737fb2517c_0_2"/>
          <p:cNvGrpSpPr/>
          <p:nvPr/>
        </p:nvGrpSpPr>
        <p:grpSpPr>
          <a:xfrm>
            <a:off x="562246" y="2197050"/>
            <a:ext cx="2311496" cy="461100"/>
            <a:chOff x="8045371" y="3719575"/>
            <a:chExt cx="2311496" cy="461100"/>
          </a:xfrm>
        </p:grpSpPr>
        <p:sp>
          <p:nvSpPr>
            <p:cNvPr id="167" name="Google Shape;167;g1737fb2517c_0_2"/>
            <p:cNvSpPr/>
            <p:nvPr/>
          </p:nvSpPr>
          <p:spPr>
            <a:xfrm>
              <a:off x="8437767" y="3839342"/>
              <a:ext cx="19191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45079"/>
                  </a:solidFill>
                  <a:latin typeface="Montserrat Medium"/>
                  <a:ea typeface="Montserrat Medium"/>
                  <a:cs typeface="Montserrat Medium"/>
                  <a:sym typeface="Montserrat Medium"/>
                </a:rPr>
                <a:t>Densidad: 17,8 hab./km2</a:t>
              </a:r>
              <a:endParaRPr sz="1100" b="0" i="0" u="none" strike="noStrike" cap="none">
                <a:solidFill>
                  <a:srgbClr val="145079"/>
                </a:solidFill>
                <a:latin typeface="Montserrat Medium"/>
                <a:ea typeface="Montserrat Medium"/>
                <a:cs typeface="Montserrat Medium"/>
                <a:sym typeface="Montserrat Medium"/>
              </a:endParaRPr>
            </a:p>
          </p:txBody>
        </p:sp>
        <p:sp>
          <p:nvSpPr>
            <p:cNvPr id="168" name="Google Shape;168;g1737fb2517c_0_2"/>
            <p:cNvSpPr/>
            <p:nvPr/>
          </p:nvSpPr>
          <p:spPr>
            <a:xfrm>
              <a:off x="8045371" y="3719575"/>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pic>
          <p:nvPicPr>
            <p:cNvPr id="169" name="Google Shape;169;g1737fb2517c_0_2"/>
            <p:cNvPicPr preferRelativeResize="0"/>
            <p:nvPr/>
          </p:nvPicPr>
          <p:blipFill rotWithShape="1">
            <a:blip r:embed="rId7">
              <a:alphaModFix/>
            </a:blip>
            <a:srcRect/>
            <a:stretch/>
          </p:blipFill>
          <p:spPr>
            <a:xfrm>
              <a:off x="8144998" y="3750894"/>
              <a:ext cx="347325" cy="347325"/>
            </a:xfrm>
            <a:prstGeom prst="rect">
              <a:avLst/>
            </a:prstGeom>
            <a:noFill/>
            <a:ln>
              <a:noFill/>
            </a:ln>
          </p:spPr>
        </p:pic>
      </p:grpSp>
      <p:grpSp>
        <p:nvGrpSpPr>
          <p:cNvPr id="170" name="Google Shape;170;g1737fb2517c_0_2"/>
          <p:cNvGrpSpPr/>
          <p:nvPr/>
        </p:nvGrpSpPr>
        <p:grpSpPr>
          <a:xfrm>
            <a:off x="540614" y="1573479"/>
            <a:ext cx="2323582" cy="461100"/>
            <a:chOff x="8042277" y="3165841"/>
            <a:chExt cx="2323582" cy="461100"/>
          </a:xfrm>
        </p:grpSpPr>
        <p:sp>
          <p:nvSpPr>
            <p:cNvPr id="171" name="Google Shape;171;g1737fb2517c_0_2"/>
            <p:cNvSpPr/>
            <p:nvPr/>
          </p:nvSpPr>
          <p:spPr>
            <a:xfrm>
              <a:off x="8477059" y="3267913"/>
              <a:ext cx="18888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45079"/>
                  </a:solidFill>
                  <a:latin typeface="Montserrat Medium"/>
                  <a:ea typeface="Montserrat Medium"/>
                  <a:cs typeface="Montserrat Medium"/>
                  <a:sym typeface="Montserrat Medium"/>
                </a:rPr>
                <a:t>Superficie: 406.752 km2</a:t>
              </a:r>
              <a:endParaRPr sz="1400" b="0" i="0" u="none" strike="noStrike" cap="none">
                <a:solidFill>
                  <a:srgbClr val="000000"/>
                </a:solidFill>
                <a:latin typeface="Arial"/>
                <a:ea typeface="Arial"/>
                <a:cs typeface="Arial"/>
                <a:sym typeface="Arial"/>
              </a:endParaRPr>
            </a:p>
          </p:txBody>
        </p:sp>
        <p:sp>
          <p:nvSpPr>
            <p:cNvPr id="172" name="Google Shape;172;g1737fb2517c_0_2"/>
            <p:cNvSpPr/>
            <p:nvPr/>
          </p:nvSpPr>
          <p:spPr>
            <a:xfrm>
              <a:off x="8042277" y="3165841"/>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pic>
          <p:nvPicPr>
            <p:cNvPr id="173" name="Google Shape;173;g1737fb2517c_0_2"/>
            <p:cNvPicPr preferRelativeResize="0"/>
            <p:nvPr/>
          </p:nvPicPr>
          <p:blipFill rotWithShape="1">
            <a:blip r:embed="rId8">
              <a:alphaModFix/>
            </a:blip>
            <a:srcRect/>
            <a:stretch/>
          </p:blipFill>
          <p:spPr>
            <a:xfrm>
              <a:off x="8225004" y="3286376"/>
              <a:ext cx="220120" cy="220120"/>
            </a:xfrm>
            <a:prstGeom prst="rect">
              <a:avLst/>
            </a:prstGeom>
            <a:noFill/>
            <a:ln>
              <a:noFill/>
            </a:ln>
          </p:spPr>
        </p:pic>
      </p:grpSp>
      <p:grpSp>
        <p:nvGrpSpPr>
          <p:cNvPr id="174" name="Google Shape;174;g1737fb2517c_0_2"/>
          <p:cNvGrpSpPr/>
          <p:nvPr/>
        </p:nvGrpSpPr>
        <p:grpSpPr>
          <a:xfrm>
            <a:off x="8981109" y="3431818"/>
            <a:ext cx="2774771" cy="926485"/>
            <a:chOff x="1460634" y="5696243"/>
            <a:chExt cx="2774771" cy="926485"/>
          </a:xfrm>
        </p:grpSpPr>
        <p:sp>
          <p:nvSpPr>
            <p:cNvPr id="175" name="Google Shape;175;g1737fb2517c_0_2"/>
            <p:cNvSpPr txBox="1"/>
            <p:nvPr/>
          </p:nvSpPr>
          <p:spPr>
            <a:xfrm>
              <a:off x="1809509" y="5696243"/>
              <a:ext cx="20667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145079"/>
                  </a:solidFill>
                  <a:latin typeface="Montserrat Medium"/>
                  <a:ea typeface="Montserrat Medium"/>
                  <a:cs typeface="Montserrat Medium"/>
                  <a:sym typeface="Montserrat Medium"/>
                </a:rPr>
                <a:t>Unidades Económicas</a:t>
              </a:r>
              <a:endParaRPr sz="1400" b="0" i="0" u="none" strike="noStrike" cap="none">
                <a:solidFill>
                  <a:srgbClr val="145079"/>
                </a:solidFill>
                <a:latin typeface="Arial"/>
                <a:ea typeface="Arial"/>
                <a:cs typeface="Arial"/>
                <a:sym typeface="Arial"/>
              </a:endParaRPr>
            </a:p>
          </p:txBody>
        </p:sp>
        <p:sp>
          <p:nvSpPr>
            <p:cNvPr id="176" name="Google Shape;176;g1737fb2517c_0_2"/>
            <p:cNvSpPr txBox="1"/>
            <p:nvPr/>
          </p:nvSpPr>
          <p:spPr>
            <a:xfrm>
              <a:off x="1460634" y="5930069"/>
              <a:ext cx="941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Montserrat Medium"/>
                  <a:ea typeface="Montserrat Medium"/>
                  <a:cs typeface="Montserrat Medium"/>
                  <a:sym typeface="Montserrat Medium"/>
                </a:rPr>
                <a:t>Comercio</a:t>
              </a:r>
              <a:endParaRPr sz="1400" b="0" i="0" u="none" strike="noStrike" cap="none">
                <a:solidFill>
                  <a:srgbClr val="145079"/>
                </a:solidFill>
                <a:latin typeface="Arial"/>
                <a:ea typeface="Arial"/>
                <a:cs typeface="Arial"/>
                <a:sym typeface="Arial"/>
              </a:endParaRPr>
            </a:p>
          </p:txBody>
        </p:sp>
        <p:sp>
          <p:nvSpPr>
            <p:cNvPr id="177" name="Google Shape;177;g1737fb2517c_0_2"/>
            <p:cNvSpPr txBox="1"/>
            <p:nvPr/>
          </p:nvSpPr>
          <p:spPr>
            <a:xfrm>
              <a:off x="2394475" y="5921778"/>
              <a:ext cx="87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Montserrat Medium"/>
                  <a:ea typeface="Montserrat Medium"/>
                  <a:cs typeface="Montserrat Medium"/>
                  <a:sym typeface="Montserrat Medium"/>
                </a:rPr>
                <a:t>Servicios</a:t>
              </a:r>
              <a:endParaRPr sz="1400" b="0" i="0" u="none" strike="noStrike" cap="none">
                <a:solidFill>
                  <a:srgbClr val="145079"/>
                </a:solidFill>
                <a:latin typeface="Arial"/>
                <a:ea typeface="Arial"/>
                <a:cs typeface="Arial"/>
                <a:sym typeface="Arial"/>
              </a:endParaRPr>
            </a:p>
          </p:txBody>
        </p:sp>
        <p:sp>
          <p:nvSpPr>
            <p:cNvPr id="178" name="Google Shape;178;g1737fb2517c_0_2"/>
            <p:cNvSpPr txBox="1"/>
            <p:nvPr/>
          </p:nvSpPr>
          <p:spPr>
            <a:xfrm>
              <a:off x="3261978" y="5921778"/>
              <a:ext cx="960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Montserrat Medium"/>
                  <a:ea typeface="Montserrat Medium"/>
                  <a:cs typeface="Montserrat Medium"/>
                  <a:sym typeface="Montserrat Medium"/>
                </a:rPr>
                <a:t>Industrias</a:t>
              </a:r>
              <a:endParaRPr sz="1400" b="0" i="0" u="none" strike="noStrike" cap="none">
                <a:solidFill>
                  <a:srgbClr val="145079"/>
                </a:solidFill>
                <a:latin typeface="Arial"/>
                <a:ea typeface="Arial"/>
                <a:cs typeface="Arial"/>
                <a:sym typeface="Arial"/>
              </a:endParaRPr>
            </a:p>
          </p:txBody>
        </p:sp>
        <p:cxnSp>
          <p:nvCxnSpPr>
            <p:cNvPr id="179" name="Google Shape;179;g1737fb2517c_0_2"/>
            <p:cNvCxnSpPr>
              <a:stCxn id="177" idx="1"/>
            </p:cNvCxnSpPr>
            <p:nvPr/>
          </p:nvCxnSpPr>
          <p:spPr>
            <a:xfrm>
              <a:off x="2394475" y="6060228"/>
              <a:ext cx="0" cy="562500"/>
            </a:xfrm>
            <a:prstGeom prst="straightConnector1">
              <a:avLst/>
            </a:prstGeom>
            <a:noFill/>
            <a:ln w="9525" cap="flat" cmpd="sng">
              <a:solidFill>
                <a:srgbClr val="00717D"/>
              </a:solidFill>
              <a:prstDash val="solid"/>
              <a:round/>
              <a:headEnd type="none" w="sm" len="sm"/>
              <a:tailEnd type="none" w="sm" len="sm"/>
            </a:ln>
          </p:spPr>
        </p:cxnSp>
        <p:cxnSp>
          <p:nvCxnSpPr>
            <p:cNvPr id="180" name="Google Shape;180;g1737fb2517c_0_2"/>
            <p:cNvCxnSpPr/>
            <p:nvPr/>
          </p:nvCxnSpPr>
          <p:spPr>
            <a:xfrm>
              <a:off x="3306904" y="6067638"/>
              <a:ext cx="0" cy="547200"/>
            </a:xfrm>
            <a:prstGeom prst="straightConnector1">
              <a:avLst/>
            </a:prstGeom>
            <a:noFill/>
            <a:ln w="9525" cap="flat" cmpd="sng">
              <a:solidFill>
                <a:srgbClr val="00717D"/>
              </a:solidFill>
              <a:prstDash val="solid"/>
              <a:round/>
              <a:headEnd type="none" w="sm" len="sm"/>
              <a:tailEnd type="none" w="sm" len="sm"/>
            </a:ln>
          </p:spPr>
        </p:cxnSp>
        <p:pic>
          <p:nvPicPr>
            <p:cNvPr id="181" name="Google Shape;181;g1737fb2517c_0_2"/>
            <p:cNvPicPr preferRelativeResize="0"/>
            <p:nvPr/>
          </p:nvPicPr>
          <p:blipFill rotWithShape="1">
            <a:blip r:embed="rId9">
              <a:alphaModFix/>
            </a:blip>
            <a:srcRect/>
            <a:stretch/>
          </p:blipFill>
          <p:spPr>
            <a:xfrm>
              <a:off x="1474474" y="6268252"/>
              <a:ext cx="273816" cy="273816"/>
            </a:xfrm>
            <a:prstGeom prst="rect">
              <a:avLst/>
            </a:prstGeom>
            <a:noFill/>
            <a:ln>
              <a:noFill/>
            </a:ln>
          </p:spPr>
        </p:pic>
        <p:pic>
          <p:nvPicPr>
            <p:cNvPr id="182" name="Google Shape;182;g1737fb2517c_0_2"/>
            <p:cNvPicPr preferRelativeResize="0"/>
            <p:nvPr/>
          </p:nvPicPr>
          <p:blipFill rotWithShape="1">
            <a:blip r:embed="rId10">
              <a:alphaModFix/>
            </a:blip>
            <a:srcRect/>
            <a:stretch/>
          </p:blipFill>
          <p:spPr>
            <a:xfrm>
              <a:off x="3373963" y="6245898"/>
              <a:ext cx="286915" cy="286915"/>
            </a:xfrm>
            <a:prstGeom prst="rect">
              <a:avLst/>
            </a:prstGeom>
            <a:noFill/>
            <a:ln>
              <a:noFill/>
            </a:ln>
          </p:spPr>
        </p:pic>
        <p:pic>
          <p:nvPicPr>
            <p:cNvPr id="183" name="Google Shape;183;g1737fb2517c_0_2"/>
            <p:cNvPicPr preferRelativeResize="0"/>
            <p:nvPr/>
          </p:nvPicPr>
          <p:blipFill rotWithShape="1">
            <a:blip r:embed="rId11">
              <a:alphaModFix/>
            </a:blip>
            <a:srcRect/>
            <a:stretch/>
          </p:blipFill>
          <p:spPr>
            <a:xfrm>
              <a:off x="2445281" y="6230058"/>
              <a:ext cx="302755" cy="302755"/>
            </a:xfrm>
            <a:prstGeom prst="rect">
              <a:avLst/>
            </a:prstGeom>
            <a:noFill/>
            <a:ln>
              <a:noFill/>
            </a:ln>
          </p:spPr>
        </p:pic>
        <p:sp>
          <p:nvSpPr>
            <p:cNvPr id="184" name="Google Shape;184;g1737fb2517c_0_2"/>
            <p:cNvSpPr/>
            <p:nvPr/>
          </p:nvSpPr>
          <p:spPr>
            <a:xfrm>
              <a:off x="1740281" y="6276902"/>
              <a:ext cx="662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Arial"/>
                  <a:ea typeface="Arial"/>
                  <a:cs typeface="Arial"/>
                  <a:sym typeface="Arial"/>
                </a:rPr>
                <a:t>54,6% </a:t>
              </a:r>
              <a:endParaRPr sz="1200" b="0" i="0" u="none" strike="noStrike" cap="none">
                <a:solidFill>
                  <a:srgbClr val="145079"/>
                </a:solidFill>
                <a:latin typeface="Arial"/>
                <a:ea typeface="Arial"/>
                <a:cs typeface="Arial"/>
                <a:sym typeface="Arial"/>
              </a:endParaRPr>
            </a:p>
          </p:txBody>
        </p:sp>
        <p:sp>
          <p:nvSpPr>
            <p:cNvPr id="185" name="Google Shape;185;g1737fb2517c_0_2"/>
            <p:cNvSpPr/>
            <p:nvPr/>
          </p:nvSpPr>
          <p:spPr>
            <a:xfrm>
              <a:off x="2678073" y="6255813"/>
              <a:ext cx="662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Arial"/>
                  <a:ea typeface="Arial"/>
                  <a:cs typeface="Arial"/>
                  <a:sym typeface="Arial"/>
                </a:rPr>
                <a:t>34,4% </a:t>
              </a:r>
              <a:endParaRPr sz="1200" b="0" i="0" u="none" strike="noStrike" cap="none">
                <a:solidFill>
                  <a:srgbClr val="145079"/>
                </a:solidFill>
                <a:latin typeface="Arial"/>
                <a:ea typeface="Arial"/>
                <a:cs typeface="Arial"/>
                <a:sym typeface="Arial"/>
              </a:endParaRPr>
            </a:p>
          </p:txBody>
        </p:sp>
        <p:sp>
          <p:nvSpPr>
            <p:cNvPr id="186" name="Google Shape;186;g1737fb2517c_0_2"/>
            <p:cNvSpPr/>
            <p:nvPr/>
          </p:nvSpPr>
          <p:spPr>
            <a:xfrm>
              <a:off x="3573005" y="6234663"/>
              <a:ext cx="662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45079"/>
                  </a:solidFill>
                  <a:latin typeface="Arial"/>
                  <a:ea typeface="Arial"/>
                  <a:cs typeface="Arial"/>
                  <a:sym typeface="Arial"/>
                </a:rPr>
                <a:t>11,0% </a:t>
              </a:r>
              <a:endParaRPr sz="1200" b="0" i="0" u="none" strike="noStrike" cap="none">
                <a:solidFill>
                  <a:srgbClr val="145079"/>
                </a:solidFill>
                <a:latin typeface="Arial"/>
                <a:ea typeface="Arial"/>
                <a:cs typeface="Arial"/>
                <a:sym typeface="Arial"/>
              </a:endParaRPr>
            </a:p>
          </p:txBody>
        </p:sp>
      </p:grpSp>
      <p:sp>
        <p:nvSpPr>
          <p:cNvPr id="187" name="Google Shape;187;g1737fb2517c_0_2"/>
          <p:cNvSpPr/>
          <p:nvPr/>
        </p:nvSpPr>
        <p:spPr>
          <a:xfrm>
            <a:off x="9885338" y="764300"/>
            <a:ext cx="1401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45079"/>
                </a:solidFill>
                <a:latin typeface="Montserrat Medium"/>
                <a:ea typeface="Montserrat Medium"/>
                <a:cs typeface="Montserrat Medium"/>
                <a:sym typeface="Montserrat Medium"/>
              </a:rPr>
              <a:t>7.</a:t>
            </a:r>
            <a:r>
              <a:rPr lang="en-US">
                <a:solidFill>
                  <a:srgbClr val="145079"/>
                </a:solidFill>
                <a:latin typeface="Montserrat Medium"/>
                <a:ea typeface="Montserrat Medium"/>
                <a:cs typeface="Montserrat Medium"/>
                <a:sym typeface="Montserrat Medium"/>
              </a:rPr>
              <a:t>45</a:t>
            </a:r>
            <a:r>
              <a:rPr lang="en-US" sz="1400" b="0" i="0" u="none" strike="noStrike" cap="none">
                <a:solidFill>
                  <a:srgbClr val="145079"/>
                </a:solidFill>
                <a:latin typeface="Montserrat Medium"/>
                <a:ea typeface="Montserrat Medium"/>
                <a:cs typeface="Montserrat Medium"/>
                <a:sym typeface="Montserrat Medium"/>
              </a:rPr>
              <a:t> millones</a:t>
            </a:r>
            <a:r>
              <a:rPr lang="en-US" sz="1200" b="0" i="0" u="none" strike="noStrike" cap="none">
                <a:solidFill>
                  <a:srgbClr val="145079"/>
                </a:solidFill>
                <a:latin typeface="Montserrat Medium"/>
                <a:ea typeface="Montserrat Medium"/>
                <a:cs typeface="Montserrat Medium"/>
                <a:sym typeface="Montserrat Medium"/>
              </a:rPr>
              <a:t> </a:t>
            </a:r>
            <a:endParaRPr sz="1400" b="0" i="0" u="none" strike="noStrike" cap="none">
              <a:solidFill>
                <a:srgbClr val="145079"/>
              </a:solidFill>
              <a:latin typeface="Arial"/>
              <a:ea typeface="Arial"/>
              <a:cs typeface="Arial"/>
              <a:sym typeface="Arial"/>
            </a:endParaRPr>
          </a:p>
        </p:txBody>
      </p:sp>
      <p:sp>
        <p:nvSpPr>
          <p:cNvPr id="188" name="Google Shape;188;g1737fb2517c_0_2"/>
          <p:cNvSpPr txBox="1"/>
          <p:nvPr/>
        </p:nvSpPr>
        <p:spPr>
          <a:xfrm>
            <a:off x="9933008" y="602545"/>
            <a:ext cx="1044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Población</a:t>
            </a:r>
            <a:endParaRPr sz="1400" b="0" i="0" u="none" strike="noStrike" cap="none">
              <a:solidFill>
                <a:srgbClr val="145079"/>
              </a:solidFill>
              <a:latin typeface="Arial"/>
              <a:ea typeface="Arial"/>
              <a:cs typeface="Arial"/>
              <a:sym typeface="Arial"/>
            </a:endParaRPr>
          </a:p>
        </p:txBody>
      </p:sp>
      <p:sp>
        <p:nvSpPr>
          <p:cNvPr id="189" name="Google Shape;189;g1737fb2517c_0_2"/>
          <p:cNvSpPr/>
          <p:nvPr/>
        </p:nvSpPr>
        <p:spPr>
          <a:xfrm>
            <a:off x="9970385" y="2001375"/>
            <a:ext cx="873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45079"/>
                </a:solidFill>
                <a:latin typeface="Montserrat Medium"/>
                <a:ea typeface="Montserrat Medium"/>
                <a:cs typeface="Montserrat Medium"/>
                <a:sym typeface="Montserrat Medium"/>
              </a:rPr>
              <a:t>26,9% </a:t>
            </a:r>
            <a:endParaRPr sz="1400" b="0" i="0" u="none" strike="noStrike" cap="none">
              <a:solidFill>
                <a:srgbClr val="145079"/>
              </a:solidFill>
              <a:latin typeface="Arial"/>
              <a:ea typeface="Arial"/>
              <a:cs typeface="Arial"/>
              <a:sym typeface="Arial"/>
            </a:endParaRPr>
          </a:p>
        </p:txBody>
      </p:sp>
      <p:pic>
        <p:nvPicPr>
          <p:cNvPr id="190" name="Google Shape;190;g1737fb2517c_0_2"/>
          <p:cNvPicPr preferRelativeResize="0"/>
          <p:nvPr/>
        </p:nvPicPr>
        <p:blipFill rotWithShape="1">
          <a:blip r:embed="rId12">
            <a:alphaModFix/>
          </a:blip>
          <a:srcRect/>
          <a:stretch/>
        </p:blipFill>
        <p:spPr>
          <a:xfrm>
            <a:off x="9581812" y="679342"/>
            <a:ext cx="349868" cy="349868"/>
          </a:xfrm>
          <a:prstGeom prst="rect">
            <a:avLst/>
          </a:prstGeom>
          <a:noFill/>
          <a:ln>
            <a:noFill/>
          </a:ln>
        </p:spPr>
      </p:pic>
      <p:sp>
        <p:nvSpPr>
          <p:cNvPr id="191" name="Google Shape;191;g1737fb2517c_0_2"/>
          <p:cNvSpPr txBox="1"/>
          <p:nvPr/>
        </p:nvSpPr>
        <p:spPr>
          <a:xfrm>
            <a:off x="9933005" y="1856961"/>
            <a:ext cx="1044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Pobreza</a:t>
            </a:r>
            <a:endParaRPr sz="1400" b="0" i="0" u="none" strike="noStrike" cap="none">
              <a:solidFill>
                <a:srgbClr val="145079"/>
              </a:solidFill>
              <a:latin typeface="Arial"/>
              <a:ea typeface="Arial"/>
              <a:cs typeface="Arial"/>
              <a:sym typeface="Arial"/>
            </a:endParaRPr>
          </a:p>
        </p:txBody>
      </p:sp>
      <p:sp>
        <p:nvSpPr>
          <p:cNvPr id="192" name="Google Shape;192;g1737fb2517c_0_2"/>
          <p:cNvSpPr txBox="1"/>
          <p:nvPr/>
        </p:nvSpPr>
        <p:spPr>
          <a:xfrm>
            <a:off x="9892292" y="1156803"/>
            <a:ext cx="2153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Tasa de </a:t>
            </a:r>
            <a:endParaRPr sz="1400" b="0" i="0" u="none" strike="noStrike" cap="none">
              <a:solidFill>
                <a:srgbClr val="1450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Urbanización</a:t>
            </a:r>
            <a:endParaRPr sz="1200" b="1" i="0" u="none" strike="noStrike" cap="none">
              <a:solidFill>
                <a:srgbClr val="145079"/>
              </a:solidFill>
              <a:latin typeface="Montserrat"/>
              <a:ea typeface="Montserrat"/>
              <a:cs typeface="Montserrat"/>
              <a:sym typeface="Montserrat"/>
            </a:endParaRPr>
          </a:p>
        </p:txBody>
      </p:sp>
      <p:pic>
        <p:nvPicPr>
          <p:cNvPr id="193" name="Google Shape;193;g1737fb2517c_0_2"/>
          <p:cNvPicPr preferRelativeResize="0"/>
          <p:nvPr/>
        </p:nvPicPr>
        <p:blipFill rotWithShape="1">
          <a:blip r:embed="rId13">
            <a:alphaModFix/>
          </a:blip>
          <a:srcRect/>
          <a:stretch/>
        </p:blipFill>
        <p:spPr>
          <a:xfrm>
            <a:off x="9557188" y="1898495"/>
            <a:ext cx="399090" cy="399090"/>
          </a:xfrm>
          <a:prstGeom prst="rect">
            <a:avLst/>
          </a:prstGeom>
          <a:noFill/>
          <a:ln>
            <a:noFill/>
          </a:ln>
        </p:spPr>
      </p:pic>
      <p:sp>
        <p:nvSpPr>
          <p:cNvPr id="194" name="Google Shape;194;g1737fb2517c_0_2"/>
          <p:cNvSpPr/>
          <p:nvPr/>
        </p:nvSpPr>
        <p:spPr>
          <a:xfrm>
            <a:off x="9887737" y="1489070"/>
            <a:ext cx="559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45079"/>
                </a:solidFill>
                <a:latin typeface="Montserrat Medium"/>
                <a:ea typeface="Montserrat Medium"/>
                <a:cs typeface="Montserrat Medium"/>
                <a:sym typeface="Montserrat Medium"/>
              </a:rPr>
              <a:t>62% </a:t>
            </a:r>
            <a:endParaRPr sz="1400" b="0" i="0" u="none" strike="noStrike" cap="none">
              <a:solidFill>
                <a:srgbClr val="145079"/>
              </a:solidFill>
              <a:latin typeface="Arial"/>
              <a:ea typeface="Arial"/>
              <a:cs typeface="Arial"/>
              <a:sym typeface="Arial"/>
            </a:endParaRPr>
          </a:p>
        </p:txBody>
      </p:sp>
      <p:grpSp>
        <p:nvGrpSpPr>
          <p:cNvPr id="195" name="Google Shape;195;g1737fb2517c_0_2"/>
          <p:cNvGrpSpPr/>
          <p:nvPr/>
        </p:nvGrpSpPr>
        <p:grpSpPr>
          <a:xfrm>
            <a:off x="9571513" y="1182058"/>
            <a:ext cx="370440" cy="369632"/>
            <a:chOff x="7429366" y="3223183"/>
            <a:chExt cx="334634" cy="333904"/>
          </a:xfrm>
        </p:grpSpPr>
        <p:sp>
          <p:nvSpPr>
            <p:cNvPr id="196" name="Google Shape;196;g1737fb2517c_0_2"/>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rgbClr val="657E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1737fb2517c_0_2"/>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rgbClr val="657E9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8" name="Google Shape;198;g1737fb2517c_0_2"/>
          <p:cNvCxnSpPr/>
          <p:nvPr/>
        </p:nvCxnSpPr>
        <p:spPr>
          <a:xfrm rot="10800000" flipH="1">
            <a:off x="4351238" y="2453925"/>
            <a:ext cx="2070300" cy="845100"/>
          </a:xfrm>
          <a:prstGeom prst="straightConnector1">
            <a:avLst/>
          </a:prstGeom>
          <a:noFill/>
          <a:ln w="9525" cap="flat" cmpd="sng">
            <a:solidFill>
              <a:schemeClr val="dk2"/>
            </a:solidFill>
            <a:prstDash val="solid"/>
            <a:round/>
            <a:headEnd type="none" w="med" len="med"/>
            <a:tailEnd type="none" w="med" len="med"/>
          </a:ln>
        </p:spPr>
      </p:cxnSp>
      <p:sp>
        <p:nvSpPr>
          <p:cNvPr id="199" name="Google Shape;199;g1737fb2517c_0_2"/>
          <p:cNvSpPr txBox="1"/>
          <p:nvPr/>
        </p:nvSpPr>
        <p:spPr>
          <a:xfrm>
            <a:off x="3707438" y="2762900"/>
            <a:ext cx="662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a:solidFill>
                  <a:srgbClr val="145079"/>
                </a:solidFill>
                <a:latin typeface="Montserrat Medium"/>
                <a:ea typeface="Montserrat Medium"/>
                <a:cs typeface="Montserrat Medium"/>
                <a:sym typeface="Montserrat Medium"/>
              </a:rPr>
              <a:t>Bolivia</a:t>
            </a:r>
            <a:endParaRPr sz="1100" b="0" i="0" u="none" strike="noStrike" cap="none">
              <a:solidFill>
                <a:srgbClr val="145079"/>
              </a:solidFill>
              <a:latin typeface="Arial"/>
              <a:ea typeface="Arial"/>
              <a:cs typeface="Arial"/>
              <a:sym typeface="Arial"/>
            </a:endParaRPr>
          </a:p>
        </p:txBody>
      </p:sp>
      <p:sp>
        <p:nvSpPr>
          <p:cNvPr id="200" name="Google Shape;200;g1737fb2517c_0_2"/>
          <p:cNvSpPr txBox="1"/>
          <p:nvPr/>
        </p:nvSpPr>
        <p:spPr>
          <a:xfrm>
            <a:off x="3928615" y="2321725"/>
            <a:ext cx="783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a:solidFill>
                  <a:srgbClr val="145079"/>
                </a:solidFill>
                <a:latin typeface="Montserrat Medium"/>
                <a:ea typeface="Montserrat Medium"/>
                <a:cs typeface="Montserrat Medium"/>
                <a:sym typeface="Montserrat Medium"/>
              </a:rPr>
              <a:t>Brasil</a:t>
            </a:r>
            <a:endParaRPr sz="1100" b="0" i="0" u="none" strike="noStrike" cap="none">
              <a:solidFill>
                <a:srgbClr val="145079"/>
              </a:solidFill>
              <a:latin typeface="Arial"/>
              <a:ea typeface="Arial"/>
              <a:cs typeface="Arial"/>
              <a:sym typeface="Arial"/>
            </a:endParaRPr>
          </a:p>
        </p:txBody>
      </p:sp>
      <p:sp>
        <p:nvSpPr>
          <p:cNvPr id="201" name="Google Shape;201;g1737fb2517c_0_2"/>
          <p:cNvSpPr txBox="1"/>
          <p:nvPr/>
        </p:nvSpPr>
        <p:spPr>
          <a:xfrm>
            <a:off x="3506085" y="3898050"/>
            <a:ext cx="1044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100">
                <a:solidFill>
                  <a:srgbClr val="145079"/>
                </a:solidFill>
                <a:latin typeface="Montserrat Medium"/>
                <a:ea typeface="Montserrat Medium"/>
                <a:cs typeface="Montserrat Medium"/>
                <a:sym typeface="Montserrat Medium"/>
              </a:rPr>
              <a:t>Argentina</a:t>
            </a:r>
            <a:endParaRPr sz="1100" b="0" i="0" u="none" strike="noStrike" cap="none">
              <a:solidFill>
                <a:srgbClr val="145079"/>
              </a:solidFill>
              <a:latin typeface="Arial"/>
              <a:ea typeface="Arial"/>
              <a:cs typeface="Arial"/>
              <a:sym typeface="Arial"/>
            </a:endParaRPr>
          </a:p>
        </p:txBody>
      </p:sp>
      <p:sp>
        <p:nvSpPr>
          <p:cNvPr id="202" name="Google Shape;202;g1737fb2517c_0_2"/>
          <p:cNvSpPr txBox="1"/>
          <p:nvPr/>
        </p:nvSpPr>
        <p:spPr>
          <a:xfrm>
            <a:off x="9970379" y="2437470"/>
            <a:ext cx="215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145079"/>
                </a:solidFill>
                <a:latin typeface="Montserrat"/>
                <a:ea typeface="Montserrat"/>
                <a:cs typeface="Montserrat"/>
                <a:sym typeface="Montserrat"/>
              </a:rPr>
              <a:t>PIB</a:t>
            </a:r>
            <a:endParaRPr sz="1200" b="1" i="0" u="none" strike="noStrike" cap="none">
              <a:solidFill>
                <a:srgbClr val="145079"/>
              </a:solidFill>
              <a:latin typeface="Montserrat"/>
              <a:ea typeface="Montserrat"/>
              <a:cs typeface="Montserrat"/>
              <a:sym typeface="Montserrat"/>
            </a:endParaRPr>
          </a:p>
        </p:txBody>
      </p:sp>
      <p:sp>
        <p:nvSpPr>
          <p:cNvPr id="203" name="Google Shape;203;g1737fb2517c_0_2"/>
          <p:cNvSpPr/>
          <p:nvPr/>
        </p:nvSpPr>
        <p:spPr>
          <a:xfrm>
            <a:off x="9924475" y="2567275"/>
            <a:ext cx="1259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145079"/>
                </a:solidFill>
                <a:latin typeface="Montserrat Medium"/>
                <a:ea typeface="Montserrat Medium"/>
                <a:cs typeface="Montserrat Medium"/>
                <a:sym typeface="Montserrat Medium"/>
              </a:rPr>
              <a:t>40.6</a:t>
            </a:r>
            <a:r>
              <a:rPr lang="en-US" sz="1400" b="0" i="0" u="none" strike="noStrike" cap="none">
                <a:solidFill>
                  <a:srgbClr val="145079"/>
                </a:solidFill>
                <a:latin typeface="Montserrat Medium"/>
                <a:ea typeface="Montserrat Medium"/>
                <a:cs typeface="Montserrat Medium"/>
                <a:sym typeface="Montserrat Medium"/>
              </a:rPr>
              <a:t> </a:t>
            </a:r>
            <a:endParaRPr sz="1400" b="0" i="0" u="none" strike="noStrike" cap="none">
              <a:solidFill>
                <a:srgbClr val="145079"/>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1400"/>
              <a:buFont typeface="Arial"/>
              <a:buNone/>
            </a:pPr>
            <a:r>
              <a:rPr lang="en-US" sz="900">
                <a:solidFill>
                  <a:srgbClr val="145079"/>
                </a:solidFill>
                <a:latin typeface="Montserrat Medium"/>
                <a:ea typeface="Montserrat Medium"/>
                <a:cs typeface="Montserrat Medium"/>
                <a:sym typeface="Montserrat Medium"/>
              </a:rPr>
              <a:t>miles de millones de Dólares</a:t>
            </a:r>
            <a:endParaRPr sz="900">
              <a:solidFill>
                <a:srgbClr val="145079"/>
              </a:solidFill>
              <a:latin typeface="Montserrat Medium"/>
              <a:ea typeface="Montserrat Medium"/>
              <a:cs typeface="Montserrat Medium"/>
              <a:sym typeface="Montserrat Medium"/>
            </a:endParaRPr>
          </a:p>
        </p:txBody>
      </p:sp>
      <p:pic>
        <p:nvPicPr>
          <p:cNvPr id="204" name="Google Shape;204;g1737fb2517c_0_2"/>
          <p:cNvPicPr preferRelativeResize="0"/>
          <p:nvPr/>
        </p:nvPicPr>
        <p:blipFill>
          <a:blip r:embed="rId14">
            <a:alphaModFix/>
          </a:blip>
          <a:stretch>
            <a:fillRect/>
          </a:stretch>
        </p:blipFill>
        <p:spPr>
          <a:xfrm>
            <a:off x="9557195" y="2501386"/>
            <a:ext cx="399101" cy="399101"/>
          </a:xfrm>
          <a:prstGeom prst="rect">
            <a:avLst/>
          </a:prstGeom>
          <a:noFill/>
          <a:ln>
            <a:noFill/>
          </a:ln>
        </p:spPr>
      </p:pic>
      <p:grpSp>
        <p:nvGrpSpPr>
          <p:cNvPr id="205" name="Google Shape;205;g1737fb2517c_0_2"/>
          <p:cNvGrpSpPr/>
          <p:nvPr/>
        </p:nvGrpSpPr>
        <p:grpSpPr>
          <a:xfrm>
            <a:off x="501321" y="4635192"/>
            <a:ext cx="2401963" cy="461100"/>
            <a:chOff x="348921" y="4863792"/>
            <a:chExt cx="2401963" cy="461100"/>
          </a:xfrm>
        </p:grpSpPr>
        <p:sp>
          <p:nvSpPr>
            <p:cNvPr id="206" name="Google Shape;206;g1737fb2517c_0_2"/>
            <p:cNvSpPr/>
            <p:nvPr/>
          </p:nvSpPr>
          <p:spPr>
            <a:xfrm>
              <a:off x="348921" y="4863792"/>
              <a:ext cx="2284800" cy="461100"/>
            </a:xfrm>
            <a:prstGeom prst="roundRect">
              <a:avLst>
                <a:gd name="adj" fmla="val 16667"/>
              </a:avLst>
            </a:prstGeom>
            <a:noFill/>
            <a:ln w="12700" cap="flat" cmpd="sng">
              <a:solidFill>
                <a:srgbClr val="0071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accent2"/>
                </a:solidFill>
                <a:latin typeface="Arial"/>
                <a:ea typeface="Arial"/>
                <a:cs typeface="Arial"/>
                <a:sym typeface="Arial"/>
              </a:endParaRPr>
            </a:p>
          </p:txBody>
        </p:sp>
        <p:pic>
          <p:nvPicPr>
            <p:cNvPr id="207" name="Google Shape;207;g1737fb2517c_0_2"/>
            <p:cNvPicPr preferRelativeResize="0"/>
            <p:nvPr/>
          </p:nvPicPr>
          <p:blipFill rotWithShape="1">
            <a:blip r:embed="rId15">
              <a:alphaModFix/>
            </a:blip>
            <a:srcRect/>
            <a:stretch/>
          </p:blipFill>
          <p:spPr>
            <a:xfrm>
              <a:off x="428610" y="4909541"/>
              <a:ext cx="369619" cy="369619"/>
            </a:xfrm>
            <a:prstGeom prst="rect">
              <a:avLst/>
            </a:prstGeom>
            <a:noFill/>
            <a:ln>
              <a:noFill/>
            </a:ln>
          </p:spPr>
        </p:pic>
        <p:sp>
          <p:nvSpPr>
            <p:cNvPr id="208" name="Google Shape;208;g1737fb2517c_0_2"/>
            <p:cNvSpPr/>
            <p:nvPr/>
          </p:nvSpPr>
          <p:spPr>
            <a:xfrm>
              <a:off x="746884" y="4894991"/>
              <a:ext cx="20040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a:solidFill>
                    <a:srgbClr val="145079"/>
                  </a:solidFill>
                  <a:latin typeface="Montserrat Medium"/>
                  <a:ea typeface="Montserrat Medium"/>
                  <a:cs typeface="Montserrat Medium"/>
                  <a:sym typeface="Montserrat Medium"/>
                </a:rPr>
                <a:t>Lengua Oficial: Español, Guaraní</a:t>
              </a:r>
              <a:r>
                <a:rPr lang="en-US" sz="1000" b="0" i="0" u="none" strike="noStrike" cap="none">
                  <a:solidFill>
                    <a:srgbClr val="145079"/>
                  </a:solidFill>
                  <a:latin typeface="Montserrat Medium"/>
                  <a:ea typeface="Montserrat Medium"/>
                  <a:cs typeface="Montserrat Medium"/>
                  <a:sym typeface="Montserrat Medium"/>
                </a:rPr>
                <a:t> </a:t>
              </a:r>
              <a:endParaRPr sz="1400" b="0" i="0" u="none" strike="noStrike" cap="none">
                <a:solidFill>
                  <a:srgbClr val="000000"/>
                </a:solidFill>
                <a:latin typeface="Arial"/>
                <a:ea typeface="Arial"/>
                <a:cs typeface="Arial"/>
                <a:sym typeface="Arial"/>
              </a:endParaRPr>
            </a:p>
          </p:txBody>
        </p:sp>
      </p:grpSp>
      <p:pic>
        <p:nvPicPr>
          <p:cNvPr id="209" name="Google Shape;209;g1737fb2517c_0_2"/>
          <p:cNvPicPr preferRelativeResize="0"/>
          <p:nvPr/>
        </p:nvPicPr>
        <p:blipFill>
          <a:blip r:embed="rId16">
            <a:alphaModFix/>
          </a:blip>
          <a:stretch>
            <a:fillRect/>
          </a:stretch>
        </p:blipFill>
        <p:spPr>
          <a:xfrm>
            <a:off x="6702600" y="595176"/>
            <a:ext cx="2153400" cy="474598"/>
          </a:xfrm>
          <a:prstGeom prst="rect">
            <a:avLst/>
          </a:prstGeom>
          <a:noFill/>
          <a:ln>
            <a:noFill/>
          </a:ln>
        </p:spPr>
      </p:pic>
      <p:pic>
        <p:nvPicPr>
          <p:cNvPr id="210" name="Google Shape;210;g1737fb2517c_0_2"/>
          <p:cNvPicPr preferRelativeResize="0"/>
          <p:nvPr/>
        </p:nvPicPr>
        <p:blipFill rotWithShape="1">
          <a:blip r:embed="rId17">
            <a:alphaModFix/>
          </a:blip>
          <a:srcRect l="1286" r="1286"/>
          <a:stretch/>
        </p:blipFill>
        <p:spPr>
          <a:xfrm>
            <a:off x="4877700" y="568894"/>
            <a:ext cx="3010650" cy="3225565"/>
          </a:xfrm>
          <a:prstGeom prst="rect">
            <a:avLst/>
          </a:prstGeom>
          <a:noFill/>
          <a:ln>
            <a:noFill/>
          </a:ln>
        </p:spPr>
      </p:pic>
      <p:pic>
        <p:nvPicPr>
          <p:cNvPr id="211" name="Google Shape;211;g1737fb2517c_0_2" descr="https://sp-ao.shortpixel.ai/client/to_webp,q_glossy,ret_img,w_512,h_512/https:/swisschampy.com/wp-content/uploads/2020/03/choice.png"/>
          <p:cNvPicPr preferRelativeResize="0"/>
          <p:nvPr/>
        </p:nvPicPr>
        <p:blipFill rotWithShape="1">
          <a:blip r:embed="rId18">
            <a:alphaModFix/>
          </a:blip>
          <a:srcRect/>
          <a:stretch/>
        </p:blipFill>
        <p:spPr>
          <a:xfrm>
            <a:off x="5270438" y="4746857"/>
            <a:ext cx="373343" cy="373343"/>
          </a:xfrm>
          <a:prstGeom prst="rect">
            <a:avLst/>
          </a:prstGeom>
          <a:noFill/>
          <a:ln>
            <a:noFill/>
          </a:ln>
        </p:spPr>
      </p:pic>
      <p:pic>
        <p:nvPicPr>
          <p:cNvPr id="212" name="Google Shape;212;g1737fb2517c_0_2" descr="https://sp-ao.shortpixel.ai/client/to_webp,q_glossy,ret_img,w_512,h_512/https:/swisschampy.com/wp-content/uploads/2020/03/hydro-power-1.png"/>
          <p:cNvPicPr preferRelativeResize="0"/>
          <p:nvPr/>
        </p:nvPicPr>
        <p:blipFill rotWithShape="1">
          <a:blip r:embed="rId19">
            <a:alphaModFix/>
          </a:blip>
          <a:srcRect/>
          <a:stretch/>
        </p:blipFill>
        <p:spPr>
          <a:xfrm>
            <a:off x="5266975" y="5175141"/>
            <a:ext cx="406171" cy="406171"/>
          </a:xfrm>
          <a:prstGeom prst="rect">
            <a:avLst/>
          </a:prstGeom>
          <a:noFill/>
          <a:ln>
            <a:noFill/>
          </a:ln>
        </p:spPr>
      </p:pic>
      <p:sp>
        <p:nvSpPr>
          <p:cNvPr id="213" name="Google Shape;213;g1737fb2517c_0_2"/>
          <p:cNvSpPr/>
          <p:nvPr/>
        </p:nvSpPr>
        <p:spPr>
          <a:xfrm>
            <a:off x="5715600" y="5260026"/>
            <a:ext cx="5760600" cy="33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i="0" u="none" strike="noStrike" cap="none">
                <a:solidFill>
                  <a:srgbClr val="145079"/>
                </a:solidFill>
                <a:latin typeface="Calibri"/>
                <a:ea typeface="Calibri"/>
                <a:cs typeface="Calibri"/>
                <a:sym typeface="Calibri"/>
              </a:rPr>
              <a:t>Energía hidroeléctrica: abundante, limpia, renovable y barata</a:t>
            </a:r>
            <a:endParaRPr>
              <a:latin typeface="Calibri"/>
              <a:ea typeface="Calibri"/>
              <a:cs typeface="Calibri"/>
              <a:sym typeface="Calibri"/>
            </a:endParaRPr>
          </a:p>
        </p:txBody>
      </p:sp>
      <p:pic>
        <p:nvPicPr>
          <p:cNvPr id="214" name="Google Shape;214;g1737fb2517c_0_2" descr="https://sp-ao.shortpixel.ai/client/to_webp,q_glossy,ret_img,w_512,h_512/https:/swisschampy.com/wp-content/uploads/2020/03/money.png"/>
          <p:cNvPicPr preferRelativeResize="0"/>
          <p:nvPr/>
        </p:nvPicPr>
        <p:blipFill rotWithShape="1">
          <a:blip r:embed="rId20">
            <a:alphaModFix/>
          </a:blip>
          <a:srcRect/>
          <a:stretch/>
        </p:blipFill>
        <p:spPr>
          <a:xfrm>
            <a:off x="5270438" y="6031950"/>
            <a:ext cx="445061" cy="445061"/>
          </a:xfrm>
          <a:prstGeom prst="rect">
            <a:avLst/>
          </a:prstGeom>
          <a:noFill/>
          <a:ln>
            <a:noFill/>
          </a:ln>
        </p:spPr>
      </p:pic>
      <p:sp>
        <p:nvSpPr>
          <p:cNvPr id="215" name="Google Shape;215;g1737fb2517c_0_2"/>
          <p:cNvSpPr/>
          <p:nvPr/>
        </p:nvSpPr>
        <p:spPr>
          <a:xfrm>
            <a:off x="5706393" y="4766939"/>
            <a:ext cx="29178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i="0" u="none" strike="noStrike" cap="none">
                <a:solidFill>
                  <a:srgbClr val="145079"/>
                </a:solidFill>
                <a:latin typeface="Calibri"/>
                <a:ea typeface="Calibri"/>
                <a:cs typeface="Calibri"/>
                <a:sym typeface="Calibri"/>
              </a:rPr>
              <a:t>Estabilidad económica y política</a:t>
            </a:r>
            <a:endParaRPr>
              <a:latin typeface="Calibri"/>
              <a:ea typeface="Calibri"/>
              <a:cs typeface="Calibri"/>
              <a:sym typeface="Calibri"/>
            </a:endParaRPr>
          </a:p>
        </p:txBody>
      </p:sp>
      <p:sp>
        <p:nvSpPr>
          <p:cNvPr id="216" name="Google Shape;216;g1737fb2517c_0_2"/>
          <p:cNvSpPr/>
          <p:nvPr/>
        </p:nvSpPr>
        <p:spPr>
          <a:xfrm>
            <a:off x="5716143" y="5678504"/>
            <a:ext cx="42546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i="0" u="none" strike="noStrike" cap="none">
                <a:solidFill>
                  <a:srgbClr val="145079"/>
                </a:solidFill>
                <a:latin typeface="Calibri"/>
                <a:ea typeface="Calibri"/>
                <a:cs typeface="Calibri"/>
                <a:sym typeface="Calibri"/>
              </a:rPr>
              <a:t>Mano de obra joven </a:t>
            </a:r>
            <a:endParaRPr>
              <a:latin typeface="Calibri"/>
              <a:ea typeface="Calibri"/>
              <a:cs typeface="Calibri"/>
              <a:sym typeface="Calibri"/>
            </a:endParaRPr>
          </a:p>
        </p:txBody>
      </p:sp>
      <p:sp>
        <p:nvSpPr>
          <p:cNvPr id="217" name="Google Shape;217;g1737fb2517c_0_2"/>
          <p:cNvSpPr/>
          <p:nvPr/>
        </p:nvSpPr>
        <p:spPr>
          <a:xfrm>
            <a:off x="5706393" y="6160935"/>
            <a:ext cx="1895100" cy="2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i="0" u="none" strike="noStrike" cap="none">
                <a:solidFill>
                  <a:srgbClr val="145079"/>
                </a:solidFill>
                <a:latin typeface="Calibri"/>
                <a:ea typeface="Calibri"/>
                <a:cs typeface="Calibri"/>
                <a:sym typeface="Calibri"/>
              </a:rPr>
              <a:t>Bajos costos fiscales</a:t>
            </a:r>
            <a:endParaRPr>
              <a:latin typeface="Calibri"/>
              <a:ea typeface="Calibri"/>
              <a:cs typeface="Calibri"/>
              <a:sym typeface="Calibri"/>
            </a:endParaRPr>
          </a:p>
        </p:txBody>
      </p:sp>
      <p:sp>
        <p:nvSpPr>
          <p:cNvPr id="218" name="Google Shape;218;g1737fb2517c_0_2"/>
          <p:cNvSpPr/>
          <p:nvPr/>
        </p:nvSpPr>
        <p:spPr>
          <a:xfrm>
            <a:off x="1394025" y="5328025"/>
            <a:ext cx="3310200" cy="926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300" b="1" i="0" u="none" strike="noStrike" cap="none">
                <a:solidFill>
                  <a:srgbClr val="145079"/>
                </a:solidFill>
                <a:latin typeface="Calibri"/>
                <a:ea typeface="Calibri"/>
                <a:cs typeface="Calibri"/>
                <a:sym typeface="Calibri"/>
              </a:rPr>
              <a:t>Paraguay tiene una serie de condiciones naturales y económicas que lo hacen atractivo </a:t>
            </a:r>
            <a:endParaRPr sz="1300" b="1" i="0" u="none" strike="noStrike" cap="none">
              <a:solidFill>
                <a:srgbClr val="145079"/>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400"/>
              <a:buFont typeface="Arial"/>
              <a:buNone/>
            </a:pPr>
            <a:r>
              <a:rPr lang="en-US" sz="1300" b="1">
                <a:solidFill>
                  <a:srgbClr val="145079"/>
                </a:solidFill>
                <a:latin typeface="Calibri"/>
                <a:ea typeface="Calibri"/>
                <a:cs typeface="Calibri"/>
                <a:sym typeface="Calibri"/>
              </a:rPr>
              <a:t>co</a:t>
            </a:r>
            <a:r>
              <a:rPr lang="en-US" sz="1300" b="1" i="0" u="none" strike="noStrike" cap="none">
                <a:solidFill>
                  <a:srgbClr val="145079"/>
                </a:solidFill>
                <a:latin typeface="Calibri"/>
                <a:ea typeface="Calibri"/>
                <a:cs typeface="Calibri"/>
                <a:sym typeface="Calibri"/>
              </a:rPr>
              <a:t>mo país</a:t>
            </a:r>
            <a:r>
              <a:rPr lang="en-US" sz="1300" b="1">
                <a:solidFill>
                  <a:srgbClr val="145079"/>
                </a:solidFill>
                <a:latin typeface="Calibri"/>
                <a:ea typeface="Calibri"/>
                <a:cs typeface="Calibri"/>
                <a:sym typeface="Calibri"/>
              </a:rPr>
              <a:t>:</a:t>
            </a:r>
            <a:endParaRPr sz="1300" i="0" u="none" strike="noStrike" cap="none">
              <a:solidFill>
                <a:srgbClr val="145079"/>
              </a:solidFill>
              <a:latin typeface="Calibri"/>
              <a:ea typeface="Calibri"/>
              <a:cs typeface="Calibri"/>
              <a:sym typeface="Calibri"/>
            </a:endParaRPr>
          </a:p>
        </p:txBody>
      </p:sp>
      <p:pic>
        <p:nvPicPr>
          <p:cNvPr id="219" name="Google Shape;219;g1737fb2517c_0_2"/>
          <p:cNvPicPr preferRelativeResize="0"/>
          <p:nvPr/>
        </p:nvPicPr>
        <p:blipFill>
          <a:blip r:embed="rId21">
            <a:alphaModFix/>
          </a:blip>
          <a:stretch>
            <a:fillRect/>
          </a:stretch>
        </p:blipFill>
        <p:spPr>
          <a:xfrm>
            <a:off x="5306300" y="5619950"/>
            <a:ext cx="373350" cy="373350"/>
          </a:xfrm>
          <a:prstGeom prst="rect">
            <a:avLst/>
          </a:prstGeom>
          <a:noFill/>
          <a:ln>
            <a:noFill/>
          </a:ln>
        </p:spPr>
      </p:pic>
      <p:cxnSp>
        <p:nvCxnSpPr>
          <p:cNvPr id="220" name="Google Shape;220;g1737fb2517c_0_2"/>
          <p:cNvCxnSpPr>
            <a:stCxn id="218" idx="3"/>
            <a:endCxn id="211" idx="1"/>
          </p:cNvCxnSpPr>
          <p:nvPr/>
        </p:nvCxnSpPr>
        <p:spPr>
          <a:xfrm rot="10800000" flipH="1">
            <a:off x="4704225" y="4933525"/>
            <a:ext cx="566100" cy="8577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g1737fb2517c_0_2"/>
          <p:cNvCxnSpPr>
            <a:stCxn id="218" idx="3"/>
            <a:endCxn id="219" idx="1"/>
          </p:cNvCxnSpPr>
          <p:nvPr/>
        </p:nvCxnSpPr>
        <p:spPr>
          <a:xfrm>
            <a:off x="4704225" y="5791225"/>
            <a:ext cx="602100" cy="153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g1737fb2517c_0_2"/>
          <p:cNvCxnSpPr>
            <a:stCxn id="218" idx="3"/>
            <a:endCxn id="214" idx="1"/>
          </p:cNvCxnSpPr>
          <p:nvPr/>
        </p:nvCxnSpPr>
        <p:spPr>
          <a:xfrm>
            <a:off x="4704225" y="5791225"/>
            <a:ext cx="566100" cy="4632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g1737fb2517c_0_2"/>
          <p:cNvCxnSpPr>
            <a:stCxn id="218" idx="3"/>
            <a:endCxn id="212" idx="1"/>
          </p:cNvCxnSpPr>
          <p:nvPr/>
        </p:nvCxnSpPr>
        <p:spPr>
          <a:xfrm rot="10800000" flipH="1">
            <a:off x="4704225" y="5378125"/>
            <a:ext cx="562800" cy="413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g14cc7a12a01_1_259"/>
          <p:cNvSpPr txBox="1"/>
          <p:nvPr/>
        </p:nvSpPr>
        <p:spPr>
          <a:xfrm>
            <a:off x="1815175" y="236175"/>
            <a:ext cx="9882000" cy="8619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1">
                <a:solidFill>
                  <a:schemeClr val="accent1"/>
                </a:solidFill>
                <a:latin typeface="Calibri"/>
                <a:ea typeface="Calibri"/>
                <a:cs typeface="Calibri"/>
                <a:sym typeface="Calibri"/>
              </a:rPr>
              <a:t>Paraguay cuenta con el Plan Nacional de Desarrollo 2030, como p</a:t>
            </a:r>
            <a:r>
              <a:rPr lang="en-US" sz="2400" b="1" i="0" u="none" strike="noStrike" cap="none">
                <a:solidFill>
                  <a:schemeClr val="accent1"/>
                </a:solidFill>
                <a:latin typeface="Calibri"/>
                <a:ea typeface="Calibri"/>
                <a:cs typeface="Calibri"/>
                <a:sym typeface="Calibri"/>
              </a:rPr>
              <a:t>rimer paso e</a:t>
            </a:r>
            <a:r>
              <a:rPr lang="en-US" sz="2400" b="1">
                <a:solidFill>
                  <a:schemeClr val="accent1"/>
                </a:solidFill>
                <a:latin typeface="Calibri"/>
                <a:ea typeface="Calibri"/>
                <a:cs typeface="Calibri"/>
                <a:sym typeface="Calibri"/>
              </a:rPr>
              <a:t>n</a:t>
            </a:r>
            <a:r>
              <a:rPr lang="en-US" sz="2400" b="1" i="0" u="none" strike="noStrike" cap="none">
                <a:solidFill>
                  <a:schemeClr val="accent1"/>
                </a:solidFill>
                <a:latin typeface="Calibri"/>
                <a:ea typeface="Calibri"/>
                <a:cs typeface="Calibri"/>
                <a:sym typeface="Calibri"/>
              </a:rPr>
              <a:t> la estructuración de un sistema de planificación</a:t>
            </a:r>
            <a:r>
              <a:rPr lang="en-US" sz="2400" b="1">
                <a:solidFill>
                  <a:schemeClr val="accent1"/>
                </a:solidFill>
                <a:latin typeface="Calibri"/>
                <a:ea typeface="Calibri"/>
                <a:cs typeface="Calibri"/>
                <a:sym typeface="Calibri"/>
              </a:rPr>
              <a:t>…</a:t>
            </a:r>
            <a:endParaRPr sz="2400" b="1" i="0" u="none" strike="noStrike" cap="none">
              <a:solidFill>
                <a:schemeClr val="accent1"/>
              </a:solidFill>
              <a:latin typeface="Calibri"/>
              <a:ea typeface="Calibri"/>
              <a:cs typeface="Calibri"/>
              <a:sym typeface="Calibri"/>
            </a:endParaRPr>
          </a:p>
        </p:txBody>
      </p:sp>
      <p:sp>
        <p:nvSpPr>
          <p:cNvPr id="229" name="Google Shape;229;g14cc7a12a01_1_259"/>
          <p:cNvSpPr/>
          <p:nvPr/>
        </p:nvSpPr>
        <p:spPr>
          <a:xfrm>
            <a:off x="4759325" y="3437725"/>
            <a:ext cx="6372300" cy="26598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14cc7a12a01_1_259" descr="Logotipo, nombre de la empresa&#10;&#10;Descripción generada automáticamente"/>
          <p:cNvPicPr preferRelativeResize="0"/>
          <p:nvPr/>
        </p:nvPicPr>
        <p:blipFill rotWithShape="1">
          <a:blip r:embed="rId3">
            <a:alphaModFix/>
          </a:blip>
          <a:srcRect/>
          <a:stretch/>
        </p:blipFill>
        <p:spPr>
          <a:xfrm>
            <a:off x="336251" y="1559989"/>
            <a:ext cx="3098850" cy="1740660"/>
          </a:xfrm>
          <a:prstGeom prst="rect">
            <a:avLst/>
          </a:prstGeom>
          <a:noFill/>
          <a:ln>
            <a:noFill/>
          </a:ln>
        </p:spPr>
      </p:pic>
      <p:pic>
        <p:nvPicPr>
          <p:cNvPr id="231" name="Google Shape;231;g14cc7a12a01_1_259"/>
          <p:cNvPicPr preferRelativeResize="0"/>
          <p:nvPr/>
        </p:nvPicPr>
        <p:blipFill rotWithShape="1">
          <a:blip r:embed="rId4">
            <a:alphaModFix/>
          </a:blip>
          <a:srcRect l="13999" r="13124"/>
          <a:stretch/>
        </p:blipFill>
        <p:spPr>
          <a:xfrm>
            <a:off x="9100885" y="815500"/>
            <a:ext cx="2417400" cy="2375100"/>
          </a:xfrm>
          <a:prstGeom prst="ellipse">
            <a:avLst/>
          </a:prstGeom>
          <a:noFill/>
          <a:ln>
            <a:noFill/>
          </a:ln>
        </p:spPr>
      </p:pic>
      <p:grpSp>
        <p:nvGrpSpPr>
          <p:cNvPr id="232" name="Google Shape;232;g14cc7a12a01_1_259"/>
          <p:cNvGrpSpPr/>
          <p:nvPr/>
        </p:nvGrpSpPr>
        <p:grpSpPr>
          <a:xfrm>
            <a:off x="938587" y="3513853"/>
            <a:ext cx="1141996" cy="1148016"/>
            <a:chOff x="6069423" y="2891892"/>
            <a:chExt cx="362320" cy="364230"/>
          </a:xfrm>
        </p:grpSpPr>
        <p:sp>
          <p:nvSpPr>
            <p:cNvPr id="233" name="Google Shape;233;g14cc7a12a01_1_259"/>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4cc7a12a01_1_259"/>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14cc7a12a01_1_259"/>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14cc7a12a01_1_259"/>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4cc7a12a01_1_259"/>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4cc7a12a01_1_259"/>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g14cc7a12a01_1_259"/>
          <p:cNvGrpSpPr/>
          <p:nvPr/>
        </p:nvGrpSpPr>
        <p:grpSpPr>
          <a:xfrm>
            <a:off x="1251823" y="4851659"/>
            <a:ext cx="905117" cy="905742"/>
            <a:chOff x="4206763" y="2450951"/>
            <a:chExt cx="322151" cy="322374"/>
          </a:xfrm>
        </p:grpSpPr>
        <p:sp>
          <p:nvSpPr>
            <p:cNvPr id="240" name="Google Shape;240;g14cc7a12a01_1_259"/>
            <p:cNvSpPr/>
            <p:nvPr/>
          </p:nvSpPr>
          <p:spPr>
            <a:xfrm>
              <a:off x="4206763" y="2571650"/>
              <a:ext cx="322151" cy="2016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14cc7a12a01_1_259"/>
            <p:cNvSpPr/>
            <p:nvPr/>
          </p:nvSpPr>
          <p:spPr>
            <a:xfrm>
              <a:off x="4210933" y="2450951"/>
              <a:ext cx="308878" cy="185537"/>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 name="Google Shape;242;g14cc7a12a01_1_259"/>
          <p:cNvSpPr txBox="1"/>
          <p:nvPr/>
        </p:nvSpPr>
        <p:spPr>
          <a:xfrm>
            <a:off x="2209173" y="5110150"/>
            <a:ext cx="2129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PRESUPUESTO GENERAL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DE LA NACIÓN</a:t>
            </a:r>
            <a:endParaRPr sz="1400" b="0" i="0" u="none" strike="noStrike" cap="none">
              <a:solidFill>
                <a:srgbClr val="000000"/>
              </a:solidFill>
              <a:latin typeface="Arial"/>
              <a:ea typeface="Arial"/>
              <a:cs typeface="Arial"/>
              <a:sym typeface="Arial"/>
            </a:endParaRPr>
          </a:p>
        </p:txBody>
      </p:sp>
      <p:sp>
        <p:nvSpPr>
          <p:cNvPr id="243" name="Google Shape;243;g14cc7a12a01_1_259"/>
          <p:cNvSpPr txBox="1"/>
          <p:nvPr/>
        </p:nvSpPr>
        <p:spPr>
          <a:xfrm>
            <a:off x="4451338" y="3532905"/>
            <a:ext cx="214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MEDIANO </a:t>
            </a:r>
            <a:endParaRPr sz="1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PLAZO</a:t>
            </a:r>
            <a:endParaRPr sz="1400" b="0" i="0" u="none" strike="noStrike" cap="none">
              <a:solidFill>
                <a:schemeClr val="accent1"/>
              </a:solidFill>
              <a:latin typeface="Arial"/>
              <a:ea typeface="Arial"/>
              <a:cs typeface="Arial"/>
              <a:sym typeface="Arial"/>
            </a:endParaRPr>
          </a:p>
        </p:txBody>
      </p:sp>
      <p:sp>
        <p:nvSpPr>
          <p:cNvPr id="244" name="Google Shape;244;g14cc7a12a01_1_259"/>
          <p:cNvSpPr txBox="1"/>
          <p:nvPr/>
        </p:nvSpPr>
        <p:spPr>
          <a:xfrm>
            <a:off x="4391132" y="4851653"/>
            <a:ext cx="214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CORTO </a:t>
            </a:r>
            <a:endParaRPr sz="1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PLAZO</a:t>
            </a:r>
            <a:endParaRPr sz="1400" b="0" i="0" u="none" strike="noStrike" cap="none">
              <a:solidFill>
                <a:schemeClr val="accent1"/>
              </a:solidFill>
              <a:latin typeface="Arial"/>
              <a:ea typeface="Arial"/>
              <a:cs typeface="Arial"/>
              <a:sym typeface="Arial"/>
            </a:endParaRPr>
          </a:p>
        </p:txBody>
      </p:sp>
      <p:sp>
        <p:nvSpPr>
          <p:cNvPr id="245" name="Google Shape;245;g14cc7a12a01_1_259"/>
          <p:cNvSpPr txBox="1"/>
          <p:nvPr/>
        </p:nvSpPr>
        <p:spPr>
          <a:xfrm>
            <a:off x="8704496" y="4126799"/>
            <a:ext cx="2427300" cy="13545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45079"/>
                </a:solidFill>
                <a:latin typeface="Montserrat"/>
                <a:ea typeface="Montserrat"/>
                <a:cs typeface="Montserrat"/>
                <a:sym typeface="Montserrat"/>
              </a:rPr>
              <a:t>Medidas de Reactivación y Recuperación </a:t>
            </a:r>
            <a:endParaRPr sz="2400" b="1" i="0" u="none" strike="noStrike" cap="none">
              <a:solidFill>
                <a:srgbClr val="145079"/>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45079"/>
                </a:solidFill>
                <a:latin typeface="Montserrat"/>
                <a:ea typeface="Montserrat"/>
                <a:cs typeface="Montserrat"/>
                <a:sym typeface="Montserrat"/>
              </a:rPr>
              <a:t>Post COVID </a:t>
            </a:r>
            <a:endParaRPr sz="2400" b="1" i="0" u="none" strike="noStrike" cap="none">
              <a:solidFill>
                <a:srgbClr val="145079"/>
              </a:solidFill>
              <a:latin typeface="Montserrat"/>
              <a:ea typeface="Montserrat"/>
              <a:cs typeface="Montserrat"/>
              <a:sym typeface="Montserrat"/>
            </a:endParaRPr>
          </a:p>
        </p:txBody>
      </p:sp>
      <p:sp>
        <p:nvSpPr>
          <p:cNvPr id="246" name="Google Shape;246;g14cc7a12a01_1_259"/>
          <p:cNvSpPr txBox="1"/>
          <p:nvPr/>
        </p:nvSpPr>
        <p:spPr>
          <a:xfrm>
            <a:off x="2232724" y="3389368"/>
            <a:ext cx="252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PLANES SECTORIALES</a:t>
            </a:r>
            <a:endParaRPr sz="1400" b="0" i="0" u="none" strike="noStrike" cap="none">
              <a:solidFill>
                <a:srgbClr val="000000"/>
              </a:solidFill>
              <a:latin typeface="Arial"/>
              <a:ea typeface="Arial"/>
              <a:cs typeface="Arial"/>
              <a:sym typeface="Arial"/>
            </a:endParaRPr>
          </a:p>
        </p:txBody>
      </p:sp>
      <p:sp>
        <p:nvSpPr>
          <p:cNvPr id="247" name="Google Shape;247;g14cc7a12a01_1_259"/>
          <p:cNvSpPr txBox="1"/>
          <p:nvPr/>
        </p:nvSpPr>
        <p:spPr>
          <a:xfrm>
            <a:off x="2080788" y="4353123"/>
            <a:ext cx="3172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PLANES TERRITORIALES</a:t>
            </a:r>
            <a:endParaRPr sz="1400" b="0" i="0" u="none" strike="noStrike" cap="none">
              <a:solidFill>
                <a:srgbClr val="000000"/>
              </a:solidFill>
              <a:latin typeface="Arial"/>
              <a:ea typeface="Arial"/>
              <a:cs typeface="Arial"/>
              <a:sym typeface="Arial"/>
            </a:endParaRPr>
          </a:p>
        </p:txBody>
      </p:sp>
      <p:pic>
        <p:nvPicPr>
          <p:cNvPr id="248" name="Google Shape;248;g14cc7a12a01_1_259"/>
          <p:cNvPicPr preferRelativeResize="0"/>
          <p:nvPr/>
        </p:nvPicPr>
        <p:blipFill rotWithShape="1">
          <a:blip r:embed="rId5">
            <a:alphaModFix/>
          </a:blip>
          <a:srcRect/>
          <a:stretch/>
        </p:blipFill>
        <p:spPr>
          <a:xfrm>
            <a:off x="6980888" y="2493274"/>
            <a:ext cx="1305475" cy="602527"/>
          </a:xfrm>
          <a:prstGeom prst="rect">
            <a:avLst/>
          </a:prstGeom>
          <a:noFill/>
          <a:ln>
            <a:noFill/>
          </a:ln>
        </p:spPr>
      </p:pic>
      <p:pic>
        <p:nvPicPr>
          <p:cNvPr id="249" name="Google Shape;249;g14cc7a12a01_1_259"/>
          <p:cNvPicPr preferRelativeResize="0"/>
          <p:nvPr/>
        </p:nvPicPr>
        <p:blipFill rotWithShape="1">
          <a:blip r:embed="rId5">
            <a:alphaModFix/>
          </a:blip>
          <a:srcRect/>
          <a:stretch/>
        </p:blipFill>
        <p:spPr>
          <a:xfrm>
            <a:off x="6980888" y="3895937"/>
            <a:ext cx="1305475" cy="602527"/>
          </a:xfrm>
          <a:prstGeom prst="rect">
            <a:avLst/>
          </a:prstGeom>
          <a:noFill/>
          <a:ln>
            <a:noFill/>
          </a:ln>
        </p:spPr>
      </p:pic>
      <p:pic>
        <p:nvPicPr>
          <p:cNvPr id="250" name="Google Shape;250;g14cc7a12a01_1_259"/>
          <p:cNvPicPr preferRelativeResize="0"/>
          <p:nvPr/>
        </p:nvPicPr>
        <p:blipFill rotWithShape="1">
          <a:blip r:embed="rId5">
            <a:alphaModFix/>
          </a:blip>
          <a:srcRect/>
          <a:stretch/>
        </p:blipFill>
        <p:spPr>
          <a:xfrm>
            <a:off x="6980888" y="5132137"/>
            <a:ext cx="1305475" cy="602527"/>
          </a:xfrm>
          <a:prstGeom prst="rect">
            <a:avLst/>
          </a:prstGeom>
          <a:noFill/>
          <a:ln>
            <a:noFill/>
          </a:ln>
        </p:spPr>
      </p:pic>
      <p:sp>
        <p:nvSpPr>
          <p:cNvPr id="251" name="Google Shape;251;g14cc7a12a01_1_259"/>
          <p:cNvSpPr txBox="1"/>
          <p:nvPr/>
        </p:nvSpPr>
        <p:spPr>
          <a:xfrm>
            <a:off x="7204375" y="2563700"/>
            <a:ext cx="100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Montserrat"/>
                <a:ea typeface="Montserrat"/>
                <a:cs typeface="Montserrat"/>
                <a:sym typeface="Montserrat"/>
              </a:rPr>
              <a:t>2030</a:t>
            </a:r>
            <a:endParaRPr sz="2400" b="1" i="0" u="none" strike="noStrike" cap="none">
              <a:solidFill>
                <a:srgbClr val="000000"/>
              </a:solidFill>
              <a:latin typeface="Montserrat"/>
              <a:ea typeface="Montserrat"/>
              <a:cs typeface="Montserrat"/>
              <a:sym typeface="Montserrat"/>
            </a:endParaRPr>
          </a:p>
        </p:txBody>
      </p:sp>
      <p:sp>
        <p:nvSpPr>
          <p:cNvPr id="252" name="Google Shape;252;g14cc7a12a01_1_259"/>
          <p:cNvSpPr txBox="1"/>
          <p:nvPr/>
        </p:nvSpPr>
        <p:spPr>
          <a:xfrm>
            <a:off x="7149425" y="3966350"/>
            <a:ext cx="10059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lt1"/>
                </a:solidFill>
                <a:latin typeface="Montserrat"/>
                <a:ea typeface="Montserrat"/>
                <a:cs typeface="Montserrat"/>
                <a:sym typeface="Montserrat"/>
              </a:rPr>
              <a:t>5 años</a:t>
            </a:r>
            <a:endParaRPr sz="1900" b="1" i="0" u="none" strike="noStrike" cap="none">
              <a:solidFill>
                <a:srgbClr val="000000"/>
              </a:solidFill>
              <a:latin typeface="Montserrat"/>
              <a:ea typeface="Montserrat"/>
              <a:cs typeface="Montserrat"/>
              <a:sym typeface="Montserrat"/>
            </a:endParaRPr>
          </a:p>
        </p:txBody>
      </p:sp>
      <p:sp>
        <p:nvSpPr>
          <p:cNvPr id="253" name="Google Shape;253;g14cc7a12a01_1_259"/>
          <p:cNvSpPr txBox="1"/>
          <p:nvPr/>
        </p:nvSpPr>
        <p:spPr>
          <a:xfrm>
            <a:off x="7149425" y="5221800"/>
            <a:ext cx="1005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Montserrat"/>
                <a:ea typeface="Montserrat"/>
                <a:cs typeface="Montserrat"/>
                <a:sym typeface="Montserrat"/>
              </a:rPr>
              <a:t>1 año</a:t>
            </a:r>
            <a:endParaRPr sz="2000" b="1" i="0" u="none" strike="noStrike" cap="none">
              <a:solidFill>
                <a:srgbClr val="000000"/>
              </a:solidFill>
              <a:latin typeface="Montserrat"/>
              <a:ea typeface="Montserrat"/>
              <a:cs typeface="Montserrat"/>
              <a:sym typeface="Montserrat"/>
            </a:endParaRPr>
          </a:p>
        </p:txBody>
      </p:sp>
      <p:pic>
        <p:nvPicPr>
          <p:cNvPr id="254" name="Google Shape;254;g14cc7a12a01_1_259"/>
          <p:cNvPicPr preferRelativeResize="0"/>
          <p:nvPr/>
        </p:nvPicPr>
        <p:blipFill rotWithShape="1">
          <a:blip r:embed="rId6">
            <a:alphaModFix/>
          </a:blip>
          <a:srcRect/>
          <a:stretch/>
        </p:blipFill>
        <p:spPr>
          <a:xfrm rot="689720">
            <a:off x="7449000" y="1425412"/>
            <a:ext cx="1483469" cy="1046700"/>
          </a:xfrm>
          <a:prstGeom prst="rect">
            <a:avLst/>
          </a:prstGeom>
          <a:noFill/>
          <a:ln>
            <a:noFill/>
          </a:ln>
        </p:spPr>
      </p:pic>
      <p:pic>
        <p:nvPicPr>
          <p:cNvPr id="255" name="Google Shape;255;g14cc7a12a01_1_259"/>
          <p:cNvPicPr preferRelativeResize="0"/>
          <p:nvPr/>
        </p:nvPicPr>
        <p:blipFill rotWithShape="1">
          <a:blip r:embed="rId7">
            <a:alphaModFix/>
          </a:blip>
          <a:srcRect/>
          <a:stretch/>
        </p:blipFill>
        <p:spPr>
          <a:xfrm>
            <a:off x="3662425" y="2580951"/>
            <a:ext cx="2815700" cy="536325"/>
          </a:xfrm>
          <a:prstGeom prst="rect">
            <a:avLst/>
          </a:prstGeom>
          <a:noFill/>
          <a:ln>
            <a:noFill/>
          </a:ln>
        </p:spPr>
      </p:pic>
      <p:pic>
        <p:nvPicPr>
          <p:cNvPr id="256" name="Google Shape;256;g14cc7a12a01_1_259"/>
          <p:cNvPicPr preferRelativeResize="0"/>
          <p:nvPr/>
        </p:nvPicPr>
        <p:blipFill rotWithShape="1">
          <a:blip r:embed="rId7">
            <a:alphaModFix/>
          </a:blip>
          <a:srcRect/>
          <a:stretch/>
        </p:blipFill>
        <p:spPr>
          <a:xfrm>
            <a:off x="3662425" y="5273751"/>
            <a:ext cx="2815700" cy="536325"/>
          </a:xfrm>
          <a:prstGeom prst="rect">
            <a:avLst/>
          </a:prstGeom>
          <a:noFill/>
          <a:ln>
            <a:noFill/>
          </a:ln>
        </p:spPr>
      </p:pic>
      <p:pic>
        <p:nvPicPr>
          <p:cNvPr id="257" name="Google Shape;257;g14cc7a12a01_1_259"/>
          <p:cNvPicPr preferRelativeResize="0"/>
          <p:nvPr/>
        </p:nvPicPr>
        <p:blipFill rotWithShape="1">
          <a:blip r:embed="rId8">
            <a:alphaModFix/>
          </a:blip>
          <a:srcRect/>
          <a:stretch/>
        </p:blipFill>
        <p:spPr>
          <a:xfrm>
            <a:off x="2281550" y="3667938"/>
            <a:ext cx="4259177" cy="1046700"/>
          </a:xfrm>
          <a:prstGeom prst="rect">
            <a:avLst/>
          </a:prstGeom>
          <a:noFill/>
          <a:ln>
            <a:noFill/>
          </a:ln>
        </p:spPr>
      </p:pic>
      <p:sp>
        <p:nvSpPr>
          <p:cNvPr id="258" name="Google Shape;258;g14cc7a12a01_1_259"/>
          <p:cNvSpPr txBox="1"/>
          <p:nvPr/>
        </p:nvSpPr>
        <p:spPr>
          <a:xfrm>
            <a:off x="1928399" y="3893945"/>
            <a:ext cx="2980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45079"/>
                </a:solidFill>
                <a:latin typeface="Montserrat"/>
                <a:ea typeface="Montserrat"/>
                <a:cs typeface="Montserrat"/>
                <a:sym typeface="Montserrat"/>
              </a:rPr>
              <a:t>PLANES INSTITUCIONALES</a:t>
            </a:r>
            <a:endParaRPr sz="1400" b="0" i="0" u="none" strike="noStrike" cap="none">
              <a:solidFill>
                <a:srgbClr val="000000"/>
              </a:solidFill>
              <a:latin typeface="Arial"/>
              <a:ea typeface="Arial"/>
              <a:cs typeface="Arial"/>
              <a:sym typeface="Arial"/>
            </a:endParaRPr>
          </a:p>
        </p:txBody>
      </p:sp>
      <p:sp>
        <p:nvSpPr>
          <p:cNvPr id="259" name="Google Shape;259;g14cc7a12a01_1_259"/>
          <p:cNvSpPr txBox="1"/>
          <p:nvPr/>
        </p:nvSpPr>
        <p:spPr>
          <a:xfrm>
            <a:off x="4451338" y="2156568"/>
            <a:ext cx="214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accent1"/>
                </a:solidFill>
                <a:latin typeface="Montserrat"/>
                <a:ea typeface="Montserrat"/>
                <a:cs typeface="Montserrat"/>
                <a:sym typeface="Montserrat"/>
              </a:rPr>
              <a:t>LARGO</a:t>
            </a:r>
            <a:r>
              <a:rPr lang="en-US" sz="1800" b="1" i="0" u="none" strike="noStrike" cap="none">
                <a:solidFill>
                  <a:schemeClr val="accent1"/>
                </a:solidFill>
                <a:latin typeface="Montserrat"/>
                <a:ea typeface="Montserrat"/>
                <a:cs typeface="Montserrat"/>
                <a:sym typeface="Montserrat"/>
              </a:rPr>
              <a:t> </a:t>
            </a:r>
            <a:endParaRPr sz="1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Montserrat"/>
                <a:ea typeface="Montserrat"/>
                <a:cs typeface="Montserrat"/>
                <a:sym typeface="Montserrat"/>
              </a:rPr>
              <a:t>PLAZO</a:t>
            </a:r>
            <a:endParaRPr sz="1400" b="0" i="0" u="none" strike="noStrike"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grpSp>
        <p:nvGrpSpPr>
          <p:cNvPr id="264" name="Google Shape;264;g14ce79cb117_3_232"/>
          <p:cNvGrpSpPr/>
          <p:nvPr/>
        </p:nvGrpSpPr>
        <p:grpSpPr>
          <a:xfrm>
            <a:off x="424018" y="1902831"/>
            <a:ext cx="2523740" cy="2222268"/>
            <a:chOff x="433648" y="1366157"/>
            <a:chExt cx="1892852" cy="1666743"/>
          </a:xfrm>
        </p:grpSpPr>
        <p:sp>
          <p:nvSpPr>
            <p:cNvPr id="265" name="Google Shape;265;g14ce79cb117_3_232"/>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rgbClr val="164F7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dk1"/>
                </a:solidFill>
                <a:latin typeface="Calibri"/>
                <a:ea typeface="Calibri"/>
                <a:cs typeface="Calibri"/>
                <a:sym typeface="Calibri"/>
              </a:endParaRPr>
            </a:p>
          </p:txBody>
        </p:sp>
        <p:sp>
          <p:nvSpPr>
            <p:cNvPr id="266" name="Google Shape;266;g14ce79cb117_3_232"/>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rgbClr val="164F7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2014</a:t>
              </a:r>
              <a:endParaRPr sz="2000" i="0" u="none" strike="noStrike" cap="none">
                <a:solidFill>
                  <a:srgbClr val="FFFFFF"/>
                </a:solidFill>
                <a:latin typeface="Calibri"/>
                <a:ea typeface="Calibri"/>
                <a:cs typeface="Calibri"/>
                <a:sym typeface="Calibri"/>
              </a:endParaRPr>
            </a:p>
          </p:txBody>
        </p:sp>
        <p:sp>
          <p:nvSpPr>
            <p:cNvPr id="267" name="Google Shape;267;g14ce79cb117_3_232"/>
            <p:cNvSpPr txBox="1"/>
            <p:nvPr/>
          </p:nvSpPr>
          <p:spPr>
            <a:xfrm>
              <a:off x="619563" y="1808981"/>
              <a:ext cx="13059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i="0" u="none" strike="noStrike" cap="none">
                  <a:solidFill>
                    <a:srgbClr val="434343"/>
                  </a:solidFill>
                  <a:latin typeface="Calibri"/>
                  <a:ea typeface="Calibri"/>
                  <a:cs typeface="Calibri"/>
                  <a:sym typeface="Calibri"/>
                </a:rPr>
                <a:t>25 OEE</a:t>
              </a:r>
              <a:endParaRPr sz="1400" i="0" u="none" strike="noStrike" cap="none">
                <a:solidFill>
                  <a:srgbClr val="434343"/>
                </a:solidFill>
                <a:latin typeface="Calibri"/>
                <a:ea typeface="Calibri"/>
                <a:cs typeface="Calibri"/>
                <a:sym typeface="Calibri"/>
              </a:endParaRPr>
            </a:p>
          </p:txBody>
        </p:sp>
        <p:sp>
          <p:nvSpPr>
            <p:cNvPr id="268" name="Google Shape;268;g14ce79cb117_3_232"/>
            <p:cNvSpPr txBox="1"/>
            <p:nvPr/>
          </p:nvSpPr>
          <p:spPr>
            <a:xfrm>
              <a:off x="433648" y="1366157"/>
              <a:ext cx="1545600" cy="429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i="0" u="none" strike="noStrike" cap="none">
                  <a:solidFill>
                    <a:srgbClr val="434343"/>
                  </a:solidFill>
                  <a:latin typeface="Calibri"/>
                  <a:ea typeface="Calibri"/>
                  <a:cs typeface="Calibri"/>
                  <a:sym typeface="Calibri"/>
                </a:rPr>
                <a:t>I</a:t>
              </a:r>
              <a:r>
                <a:rPr lang="en-US" i="0" u="none" strike="noStrike" cap="none">
                  <a:solidFill>
                    <a:srgbClr val="434343"/>
                  </a:solidFill>
                  <a:latin typeface="Calibri"/>
                  <a:ea typeface="Calibri"/>
                  <a:cs typeface="Calibri"/>
                  <a:sym typeface="Calibri"/>
                </a:rPr>
                <a:t>mplementación de la </a:t>
              </a:r>
              <a:r>
                <a:rPr lang="en-US" sz="1600" b="1" i="0" u="none" strike="noStrike" cap="none">
                  <a:solidFill>
                    <a:srgbClr val="434343"/>
                  </a:solidFill>
                  <a:latin typeface="Calibri"/>
                  <a:ea typeface="Calibri"/>
                  <a:cs typeface="Calibri"/>
                  <a:sym typeface="Calibri"/>
                </a:rPr>
                <a:t>Gestión por Resultado</a:t>
              </a:r>
              <a:endParaRPr sz="1600" b="1" i="0" u="none" strike="noStrike" cap="none">
                <a:solidFill>
                  <a:srgbClr val="434343"/>
                </a:solidFill>
                <a:latin typeface="Calibri"/>
                <a:ea typeface="Calibri"/>
                <a:cs typeface="Calibri"/>
                <a:sym typeface="Calibri"/>
              </a:endParaRPr>
            </a:p>
          </p:txBody>
        </p:sp>
      </p:grpSp>
      <p:grpSp>
        <p:nvGrpSpPr>
          <p:cNvPr id="269" name="Google Shape;269;g14ce79cb117_3_232"/>
          <p:cNvGrpSpPr/>
          <p:nvPr/>
        </p:nvGrpSpPr>
        <p:grpSpPr>
          <a:xfrm>
            <a:off x="2868573" y="1772850"/>
            <a:ext cx="3244574" cy="2352248"/>
            <a:chOff x="2267109" y="1268670"/>
            <a:chExt cx="2433491" cy="1764230"/>
          </a:xfrm>
        </p:grpSpPr>
        <p:sp>
          <p:nvSpPr>
            <p:cNvPr id="270" name="Google Shape;270;g14ce79cb117_3_232"/>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336D7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dk1"/>
                </a:solidFill>
                <a:latin typeface="Calibri"/>
                <a:ea typeface="Calibri"/>
                <a:cs typeface="Calibri"/>
                <a:sym typeface="Calibri"/>
              </a:endParaRPr>
            </a:p>
          </p:txBody>
        </p:sp>
        <p:sp>
          <p:nvSpPr>
            <p:cNvPr id="271" name="Google Shape;271;g14ce79cb117_3_232"/>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336D7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2017</a:t>
              </a:r>
              <a:endParaRPr sz="2000" i="0" u="none" strike="noStrike" cap="none">
                <a:solidFill>
                  <a:srgbClr val="FFFFFF"/>
                </a:solidFill>
                <a:latin typeface="Calibri"/>
                <a:ea typeface="Calibri"/>
                <a:cs typeface="Calibri"/>
                <a:sym typeface="Calibri"/>
              </a:endParaRPr>
            </a:p>
          </p:txBody>
        </p:sp>
        <p:sp>
          <p:nvSpPr>
            <p:cNvPr id="272" name="Google Shape;272;g14ce79cb117_3_232"/>
            <p:cNvSpPr txBox="1"/>
            <p:nvPr/>
          </p:nvSpPr>
          <p:spPr>
            <a:xfrm>
              <a:off x="2696359" y="1550190"/>
              <a:ext cx="15903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500" i="0" u="none" strike="noStrike" cap="none">
                  <a:solidFill>
                    <a:srgbClr val="000000"/>
                  </a:solidFill>
                  <a:latin typeface="Calibri"/>
                  <a:ea typeface="Calibri"/>
                  <a:cs typeface="Calibri"/>
                  <a:sym typeface="Calibri"/>
                </a:rPr>
                <a:t>Inicio del seguimiento y monitoreo de acciones de gobierno</a:t>
              </a:r>
              <a:endParaRPr sz="1500">
                <a:latin typeface="Calibri"/>
                <a:ea typeface="Calibri"/>
                <a:cs typeface="Calibri"/>
                <a:sym typeface="Calibri"/>
              </a:endParaRPr>
            </a:p>
          </p:txBody>
        </p:sp>
        <p:sp>
          <p:nvSpPr>
            <p:cNvPr id="273" name="Google Shape;273;g14ce79cb117_3_232"/>
            <p:cNvSpPr txBox="1"/>
            <p:nvPr/>
          </p:nvSpPr>
          <p:spPr>
            <a:xfrm>
              <a:off x="2267109" y="1268670"/>
              <a:ext cx="2011200" cy="429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None/>
              </a:pPr>
              <a:r>
                <a:rPr lang="en-US" sz="1800" b="1" i="0" u="none" strike="noStrike" cap="none">
                  <a:solidFill>
                    <a:srgbClr val="434343"/>
                  </a:solidFill>
                  <a:latin typeface="Calibri"/>
                  <a:ea typeface="Calibri"/>
                  <a:cs typeface="Calibri"/>
                  <a:sym typeface="Calibri"/>
                </a:rPr>
                <a:t> </a:t>
              </a:r>
              <a:r>
                <a:rPr lang="en-US" sz="1600" b="1" i="0" u="none" strike="noStrike" cap="none">
                  <a:solidFill>
                    <a:srgbClr val="434343"/>
                  </a:solidFill>
                  <a:latin typeface="Calibri"/>
                  <a:ea typeface="Calibri"/>
                  <a:cs typeface="Calibri"/>
                  <a:sym typeface="Calibri"/>
                </a:rPr>
                <a:t>SPR</a:t>
              </a:r>
              <a:endParaRPr sz="1200">
                <a:latin typeface="Calibri"/>
                <a:ea typeface="Calibri"/>
                <a:cs typeface="Calibri"/>
                <a:sym typeface="Calibri"/>
              </a:endParaRPr>
            </a:p>
          </p:txBody>
        </p:sp>
      </p:grpSp>
      <p:grpSp>
        <p:nvGrpSpPr>
          <p:cNvPr id="274" name="Google Shape;274;g14ce79cb117_3_232"/>
          <p:cNvGrpSpPr/>
          <p:nvPr/>
        </p:nvGrpSpPr>
        <p:grpSpPr>
          <a:xfrm>
            <a:off x="5338709" y="1924455"/>
            <a:ext cx="3935490" cy="2200645"/>
            <a:chOff x="4119759" y="1382375"/>
            <a:chExt cx="2951691" cy="1650525"/>
          </a:xfrm>
        </p:grpSpPr>
        <p:sp>
          <p:nvSpPr>
            <p:cNvPr id="275" name="Google Shape;275;g14ce79cb117_3_232"/>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508A7F"/>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lt1"/>
                </a:solidFill>
                <a:latin typeface="Calibri"/>
                <a:ea typeface="Calibri"/>
                <a:cs typeface="Calibri"/>
                <a:sym typeface="Calibri"/>
              </a:endParaRPr>
            </a:p>
          </p:txBody>
        </p:sp>
        <p:sp>
          <p:nvSpPr>
            <p:cNvPr id="276" name="Google Shape;276;g14ce79cb117_3_232"/>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508A7F"/>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2021</a:t>
              </a:r>
              <a:endParaRPr sz="2000" i="0" u="none" strike="noStrike" cap="none">
                <a:solidFill>
                  <a:srgbClr val="FFFFFF"/>
                </a:solidFill>
                <a:latin typeface="Calibri"/>
                <a:ea typeface="Calibri"/>
                <a:cs typeface="Calibri"/>
                <a:sym typeface="Calibri"/>
              </a:endParaRPr>
            </a:p>
          </p:txBody>
        </p:sp>
        <p:sp>
          <p:nvSpPr>
            <p:cNvPr id="277" name="Google Shape;277;g14ce79cb117_3_232"/>
            <p:cNvSpPr txBox="1"/>
            <p:nvPr/>
          </p:nvSpPr>
          <p:spPr>
            <a:xfrm>
              <a:off x="5354475" y="1550190"/>
              <a:ext cx="13059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i="0" u="none" strike="noStrike" cap="none">
                <a:solidFill>
                  <a:srgbClr val="434343"/>
                </a:solidFill>
                <a:latin typeface="Calibri"/>
                <a:ea typeface="Calibri"/>
                <a:cs typeface="Calibri"/>
                <a:sym typeface="Calibri"/>
              </a:endParaRPr>
            </a:p>
          </p:txBody>
        </p:sp>
        <p:sp>
          <p:nvSpPr>
            <p:cNvPr id="278" name="Google Shape;278;g14ce79cb117_3_232"/>
            <p:cNvSpPr txBox="1"/>
            <p:nvPr/>
          </p:nvSpPr>
          <p:spPr>
            <a:xfrm>
              <a:off x="4119759" y="1545396"/>
              <a:ext cx="2505600" cy="429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None/>
              </a:pPr>
              <a:r>
                <a:rPr lang="en-US" sz="1500" i="0" u="none" strike="noStrike" cap="none">
                  <a:solidFill>
                    <a:srgbClr val="434343"/>
                  </a:solidFill>
                  <a:latin typeface="Calibri"/>
                  <a:ea typeface="Calibri"/>
                  <a:cs typeface="Calibri"/>
                  <a:sym typeface="Calibri"/>
                </a:rPr>
                <a:t>Actualización del </a:t>
              </a:r>
              <a:endParaRPr sz="1500" i="0" u="none" strike="noStrike" cap="none">
                <a:solidFill>
                  <a:srgbClr val="434343"/>
                </a:solidFill>
                <a:latin typeface="Calibri"/>
                <a:ea typeface="Calibri"/>
                <a:cs typeface="Calibri"/>
                <a:sym typeface="Calibri"/>
              </a:endParaRPr>
            </a:p>
            <a:p>
              <a:pPr marL="0" marR="0" lvl="0" indent="0" algn="r" rtl="0">
                <a:lnSpc>
                  <a:spcPct val="100000"/>
                </a:lnSpc>
                <a:spcBef>
                  <a:spcPts val="0"/>
                </a:spcBef>
                <a:spcAft>
                  <a:spcPts val="0"/>
                </a:spcAft>
                <a:buNone/>
              </a:pPr>
              <a:r>
                <a:rPr lang="en-US" sz="1500" b="1" i="0" u="none" strike="noStrike" cap="none">
                  <a:solidFill>
                    <a:srgbClr val="434343"/>
                  </a:solidFill>
                  <a:latin typeface="Calibri"/>
                  <a:ea typeface="Calibri"/>
                  <a:cs typeface="Calibri"/>
                  <a:sym typeface="Calibri"/>
                </a:rPr>
                <a:t>PND 2030</a:t>
              </a:r>
              <a:endParaRPr sz="1500">
                <a:latin typeface="Calibri"/>
                <a:ea typeface="Calibri"/>
                <a:cs typeface="Calibri"/>
                <a:sym typeface="Calibri"/>
              </a:endParaRPr>
            </a:p>
            <a:p>
              <a:pPr marL="0" marR="0" lvl="0" indent="0" algn="r" rtl="0">
                <a:lnSpc>
                  <a:spcPct val="100000"/>
                </a:lnSpc>
                <a:spcBef>
                  <a:spcPts val="0"/>
                </a:spcBef>
                <a:spcAft>
                  <a:spcPts val="0"/>
                </a:spcAft>
                <a:buNone/>
              </a:pPr>
              <a:endParaRPr sz="1600" i="0" u="none" strike="noStrike" cap="none">
                <a:solidFill>
                  <a:srgbClr val="434343"/>
                </a:solidFill>
                <a:latin typeface="Calibri"/>
                <a:ea typeface="Calibri"/>
                <a:cs typeface="Calibri"/>
                <a:sym typeface="Calibri"/>
              </a:endParaRPr>
            </a:p>
            <a:p>
              <a:pPr marL="0" marR="0" lvl="0" indent="0" algn="r" rtl="0">
                <a:lnSpc>
                  <a:spcPct val="100000"/>
                </a:lnSpc>
                <a:spcBef>
                  <a:spcPts val="0"/>
                </a:spcBef>
                <a:spcAft>
                  <a:spcPts val="0"/>
                </a:spcAft>
                <a:buNone/>
              </a:pPr>
              <a:r>
                <a:rPr lang="en-US" sz="1500" b="1" i="0" u="none" strike="noStrike" cap="none">
                  <a:solidFill>
                    <a:srgbClr val="434343"/>
                  </a:solidFill>
                  <a:latin typeface="Calibri"/>
                  <a:ea typeface="Calibri"/>
                  <a:cs typeface="Calibri"/>
                  <a:sym typeface="Calibri"/>
                </a:rPr>
                <a:t>Articulación Plan </a:t>
              </a:r>
              <a:endParaRPr sz="1500" b="1" i="0" u="none" strike="noStrike" cap="none">
                <a:solidFill>
                  <a:srgbClr val="434343"/>
                </a:solidFill>
                <a:latin typeface="Calibri"/>
                <a:ea typeface="Calibri"/>
                <a:cs typeface="Calibri"/>
                <a:sym typeface="Calibri"/>
              </a:endParaRPr>
            </a:p>
            <a:p>
              <a:pPr marL="0" marR="0" lvl="0" indent="0" algn="r" rtl="0">
                <a:lnSpc>
                  <a:spcPct val="100000"/>
                </a:lnSpc>
                <a:spcBef>
                  <a:spcPts val="0"/>
                </a:spcBef>
                <a:spcAft>
                  <a:spcPts val="0"/>
                </a:spcAft>
                <a:buNone/>
              </a:pPr>
              <a:r>
                <a:rPr lang="en-US" sz="1500" b="1" i="0" u="none" strike="noStrike" cap="none">
                  <a:solidFill>
                    <a:srgbClr val="434343"/>
                  </a:solidFill>
                  <a:latin typeface="Calibri"/>
                  <a:ea typeface="Calibri"/>
                  <a:cs typeface="Calibri"/>
                  <a:sym typeface="Calibri"/>
                </a:rPr>
                <a:t>Presupuesto </a:t>
              </a:r>
              <a:endParaRPr sz="1500" b="1" i="0" u="none" strike="noStrike" cap="none">
                <a:solidFill>
                  <a:srgbClr val="434343"/>
                </a:solidFill>
                <a:latin typeface="Calibri"/>
                <a:ea typeface="Calibri"/>
                <a:cs typeface="Calibri"/>
                <a:sym typeface="Calibri"/>
              </a:endParaRPr>
            </a:p>
            <a:p>
              <a:pPr marL="0" marR="0" lvl="0" indent="0" algn="r" rtl="0">
                <a:lnSpc>
                  <a:spcPct val="100000"/>
                </a:lnSpc>
                <a:spcBef>
                  <a:spcPts val="0"/>
                </a:spcBef>
                <a:spcAft>
                  <a:spcPts val="0"/>
                </a:spcAft>
                <a:buNone/>
              </a:pPr>
              <a:r>
                <a:rPr lang="en-US" sz="1500" i="0" u="none" strike="noStrike" cap="none">
                  <a:solidFill>
                    <a:srgbClr val="434343"/>
                  </a:solidFill>
                  <a:latin typeface="Calibri"/>
                  <a:ea typeface="Calibri"/>
                  <a:cs typeface="Calibri"/>
                  <a:sym typeface="Calibri"/>
                </a:rPr>
                <a:t>(Py en resultados)</a:t>
              </a:r>
              <a:endParaRPr sz="1500" i="0" u="none" strike="noStrike" cap="none">
                <a:solidFill>
                  <a:srgbClr val="434343"/>
                </a:solidFill>
                <a:latin typeface="Calibri"/>
                <a:ea typeface="Calibri"/>
                <a:cs typeface="Calibri"/>
                <a:sym typeface="Calibri"/>
              </a:endParaRPr>
            </a:p>
          </p:txBody>
        </p:sp>
      </p:grpSp>
      <p:grpSp>
        <p:nvGrpSpPr>
          <p:cNvPr id="279" name="Google Shape;279;g14ce79cb117_3_232"/>
          <p:cNvGrpSpPr/>
          <p:nvPr/>
        </p:nvGrpSpPr>
        <p:grpSpPr>
          <a:xfrm>
            <a:off x="1142457" y="3339684"/>
            <a:ext cx="3390395" cy="2548798"/>
            <a:chOff x="972490" y="2443825"/>
            <a:chExt cx="2542860" cy="1911646"/>
          </a:xfrm>
        </p:grpSpPr>
        <p:sp>
          <p:nvSpPr>
            <p:cNvPr id="280" name="Google Shape;280;g14ce79cb117_3_232"/>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255E7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dk1"/>
                </a:solidFill>
                <a:latin typeface="Calibri"/>
                <a:ea typeface="Calibri"/>
                <a:cs typeface="Calibri"/>
                <a:sym typeface="Calibri"/>
              </a:endParaRPr>
            </a:p>
          </p:txBody>
        </p:sp>
        <p:sp>
          <p:nvSpPr>
            <p:cNvPr id="281" name="Google Shape;281;g14ce79cb117_3_232"/>
            <p:cNvSpPr/>
            <p:nvPr/>
          </p:nvSpPr>
          <p:spPr>
            <a:xfrm>
              <a:off x="2275275" y="244382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255E7A"/>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2016</a:t>
              </a:r>
              <a:endParaRPr sz="2000" i="0" u="none" strike="noStrike" cap="none">
                <a:solidFill>
                  <a:srgbClr val="FFFFFF"/>
                </a:solidFill>
                <a:latin typeface="Calibri"/>
                <a:ea typeface="Calibri"/>
                <a:cs typeface="Calibri"/>
                <a:sym typeface="Calibri"/>
              </a:endParaRPr>
            </a:p>
          </p:txBody>
        </p:sp>
        <p:sp>
          <p:nvSpPr>
            <p:cNvPr id="282" name="Google Shape;282;g14ce79cb117_3_232"/>
            <p:cNvSpPr txBox="1"/>
            <p:nvPr/>
          </p:nvSpPr>
          <p:spPr>
            <a:xfrm>
              <a:off x="1634188" y="3820571"/>
              <a:ext cx="14013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i="0" u="none" strike="noStrike" cap="none">
                  <a:solidFill>
                    <a:srgbClr val="434343"/>
                  </a:solidFill>
                  <a:latin typeface="Calibri"/>
                  <a:ea typeface="Calibri"/>
                  <a:cs typeface="Calibri"/>
                  <a:sym typeface="Calibri"/>
                </a:rPr>
                <a:t>Incorpora la totalidad de las OEE</a:t>
              </a:r>
              <a:endParaRPr sz="1200" i="0" u="none" strike="noStrike" cap="none">
                <a:solidFill>
                  <a:srgbClr val="434343"/>
                </a:solidFill>
                <a:latin typeface="Calibri"/>
                <a:ea typeface="Calibri"/>
                <a:cs typeface="Calibri"/>
                <a:sym typeface="Calibri"/>
              </a:endParaRPr>
            </a:p>
          </p:txBody>
        </p:sp>
        <p:sp>
          <p:nvSpPr>
            <p:cNvPr id="283" name="Google Shape;283;g14ce79cb117_3_232"/>
            <p:cNvSpPr txBox="1"/>
            <p:nvPr/>
          </p:nvSpPr>
          <p:spPr>
            <a:xfrm>
              <a:off x="972490" y="3294502"/>
              <a:ext cx="2063100" cy="478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500" i="0" u="none" strike="noStrike" cap="none">
                  <a:solidFill>
                    <a:srgbClr val="434343"/>
                  </a:solidFill>
                  <a:latin typeface="Calibri"/>
                  <a:ea typeface="Calibri"/>
                  <a:cs typeface="Calibri"/>
                  <a:sym typeface="Calibri"/>
                </a:rPr>
                <a:t>Funcionamiento del </a:t>
              </a:r>
              <a:r>
                <a:rPr lang="en-US" sz="1500" b="1" i="0" u="none" strike="noStrike" cap="none">
                  <a:solidFill>
                    <a:srgbClr val="434343"/>
                  </a:solidFill>
                  <a:latin typeface="Calibri"/>
                  <a:ea typeface="Calibri"/>
                  <a:cs typeface="Calibri"/>
                  <a:sym typeface="Calibri"/>
                </a:rPr>
                <a:t> Sistema de Planificación por Resultados (SPR)</a:t>
              </a:r>
              <a:endParaRPr sz="1500" b="1" i="0" u="none" strike="noStrike" cap="none">
                <a:solidFill>
                  <a:srgbClr val="434343"/>
                </a:solidFill>
                <a:latin typeface="Calibri"/>
                <a:ea typeface="Calibri"/>
                <a:cs typeface="Calibri"/>
                <a:sym typeface="Calibri"/>
              </a:endParaRPr>
            </a:p>
          </p:txBody>
        </p:sp>
      </p:grpSp>
      <p:grpSp>
        <p:nvGrpSpPr>
          <p:cNvPr id="284" name="Google Shape;284;g14ce79cb117_3_232"/>
          <p:cNvGrpSpPr/>
          <p:nvPr/>
        </p:nvGrpSpPr>
        <p:grpSpPr>
          <a:xfrm>
            <a:off x="4837563" y="3339686"/>
            <a:ext cx="2856309" cy="2374623"/>
            <a:chOff x="3743890" y="2443825"/>
            <a:chExt cx="2142285" cy="1781012"/>
          </a:xfrm>
        </p:grpSpPr>
        <p:sp>
          <p:nvSpPr>
            <p:cNvPr id="285" name="Google Shape;285;g14ce79cb117_3_232"/>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427C7E"/>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lt1"/>
                </a:solidFill>
                <a:latin typeface="Calibri"/>
                <a:ea typeface="Calibri"/>
                <a:cs typeface="Calibri"/>
                <a:sym typeface="Calibri"/>
              </a:endParaRPr>
            </a:p>
          </p:txBody>
        </p:sp>
        <p:sp>
          <p:nvSpPr>
            <p:cNvPr id="286" name="Google Shape;286;g14ce79cb117_3_232"/>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rgbClr val="427C7E"/>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2020</a:t>
              </a:r>
              <a:endParaRPr sz="2000" i="0" u="none" strike="noStrike" cap="none">
                <a:solidFill>
                  <a:srgbClr val="FFFFFF"/>
                </a:solidFill>
                <a:latin typeface="Calibri"/>
                <a:ea typeface="Calibri"/>
                <a:cs typeface="Calibri"/>
                <a:sym typeface="Calibri"/>
              </a:endParaRPr>
            </a:p>
          </p:txBody>
        </p:sp>
        <p:sp>
          <p:nvSpPr>
            <p:cNvPr id="287" name="Google Shape;287;g14ce79cb117_3_232"/>
            <p:cNvSpPr txBox="1"/>
            <p:nvPr/>
          </p:nvSpPr>
          <p:spPr>
            <a:xfrm>
              <a:off x="3748097" y="3689937"/>
              <a:ext cx="17040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90000"/>
                </a:lnSpc>
                <a:spcBef>
                  <a:spcPts val="0"/>
                </a:spcBef>
                <a:spcAft>
                  <a:spcPts val="0"/>
                </a:spcAft>
                <a:buNone/>
              </a:pPr>
              <a:r>
                <a:rPr lang="en-US" sz="1200" i="0" u="none" strike="noStrike" cap="none">
                  <a:solidFill>
                    <a:schemeClr val="dk1"/>
                  </a:solidFill>
                  <a:latin typeface="Calibri"/>
                  <a:ea typeface="Calibri"/>
                  <a:cs typeface="Calibri"/>
                  <a:sym typeface="Calibri"/>
                </a:rPr>
                <a:t>Con la implementación del Presupuesto Por Resultados</a:t>
              </a:r>
              <a:endParaRPr sz="120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i="0" u="none" strike="noStrike" cap="none">
                <a:solidFill>
                  <a:srgbClr val="434343"/>
                </a:solidFill>
                <a:latin typeface="Calibri"/>
                <a:ea typeface="Calibri"/>
                <a:cs typeface="Calibri"/>
                <a:sym typeface="Calibri"/>
              </a:endParaRPr>
            </a:p>
          </p:txBody>
        </p:sp>
        <p:sp>
          <p:nvSpPr>
            <p:cNvPr id="288" name="Google Shape;288;g14ce79cb117_3_232"/>
            <p:cNvSpPr txBox="1"/>
            <p:nvPr/>
          </p:nvSpPr>
          <p:spPr>
            <a:xfrm>
              <a:off x="3743890" y="3343088"/>
              <a:ext cx="1665300" cy="429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500" b="1" i="0" u="none" strike="noStrike" cap="none">
                  <a:solidFill>
                    <a:srgbClr val="434343"/>
                  </a:solidFill>
                  <a:latin typeface="Calibri"/>
                  <a:ea typeface="Calibri"/>
                  <a:cs typeface="Calibri"/>
                  <a:sym typeface="Calibri"/>
                </a:rPr>
                <a:t>Readecuación metodológica SPR</a:t>
              </a:r>
              <a:endParaRPr sz="1500" b="1" i="0" u="none" strike="noStrike" cap="none">
                <a:solidFill>
                  <a:srgbClr val="434343"/>
                </a:solidFill>
                <a:latin typeface="Calibri"/>
                <a:ea typeface="Calibri"/>
                <a:cs typeface="Calibri"/>
                <a:sym typeface="Calibri"/>
              </a:endParaRPr>
            </a:p>
          </p:txBody>
        </p:sp>
      </p:grpSp>
      <p:grpSp>
        <p:nvGrpSpPr>
          <p:cNvPr id="289" name="Google Shape;289;g14ce79cb117_3_232"/>
          <p:cNvGrpSpPr/>
          <p:nvPr/>
        </p:nvGrpSpPr>
        <p:grpSpPr>
          <a:xfrm>
            <a:off x="7477785" y="3339686"/>
            <a:ext cx="3376709" cy="2374623"/>
            <a:chOff x="5724105" y="2443825"/>
            <a:chExt cx="2532595" cy="1781012"/>
          </a:xfrm>
        </p:grpSpPr>
        <p:sp>
          <p:nvSpPr>
            <p:cNvPr id="290" name="Google Shape;290;g14ce79cb117_3_232"/>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5F9981"/>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chemeClr val="lt1"/>
                </a:solidFill>
                <a:latin typeface="Calibri"/>
                <a:ea typeface="Calibri"/>
                <a:cs typeface="Calibri"/>
                <a:sym typeface="Calibri"/>
              </a:endParaRPr>
            </a:p>
          </p:txBody>
        </p:sp>
        <p:sp>
          <p:nvSpPr>
            <p:cNvPr id="291" name="Google Shape;291;g14ce79cb117_3_232"/>
            <p:cNvSpPr/>
            <p:nvPr/>
          </p:nvSpPr>
          <p:spPr>
            <a:xfrm>
              <a:off x="7016350" y="2443825"/>
              <a:ext cx="1240350" cy="589075"/>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rgbClr val="5F9981"/>
            </a:solidFill>
            <a:ln>
              <a:noFill/>
            </a:ln>
            <a:effectLst>
              <a:outerShdw blurRad="57150" dist="19050" dir="5400000" algn="ctr" rotWithShape="0">
                <a:srgbClr val="000000">
                  <a:alpha val="62350"/>
                </a:srgbClr>
              </a:outerShdw>
            </a:effectLst>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rgbClr val="FFFFFF"/>
                  </a:solidFill>
                  <a:latin typeface="Calibri"/>
                  <a:ea typeface="Calibri"/>
                  <a:cs typeface="Calibri"/>
                  <a:sym typeface="Calibri"/>
                </a:rPr>
                <a:t>2022</a:t>
              </a:r>
              <a:endParaRPr sz="2000" i="0" u="none" strike="noStrike" cap="none">
                <a:solidFill>
                  <a:srgbClr val="FFFFFF"/>
                </a:solidFill>
                <a:latin typeface="Calibri"/>
                <a:ea typeface="Calibri"/>
                <a:cs typeface="Calibri"/>
                <a:sym typeface="Calibri"/>
              </a:endParaRPr>
            </a:p>
          </p:txBody>
        </p:sp>
        <p:sp>
          <p:nvSpPr>
            <p:cNvPr id="292" name="Google Shape;292;g14ce79cb117_3_232"/>
            <p:cNvSpPr txBox="1"/>
            <p:nvPr/>
          </p:nvSpPr>
          <p:spPr>
            <a:xfrm>
              <a:off x="5975218" y="3689937"/>
              <a:ext cx="1804500" cy="534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i="0" u="none" strike="noStrike" cap="none">
                  <a:solidFill>
                    <a:srgbClr val="434343"/>
                  </a:solidFill>
                  <a:latin typeface="Calibri"/>
                  <a:ea typeface="Calibri"/>
                  <a:cs typeface="Calibri"/>
                  <a:sym typeface="Calibri"/>
                </a:rPr>
                <a:t>PEI vinculados con planes sectoriales y planes de largo plazo</a:t>
              </a:r>
              <a:endParaRPr sz="1200" i="0" u="none" strike="noStrike" cap="none">
                <a:solidFill>
                  <a:srgbClr val="434343"/>
                </a:solidFill>
                <a:latin typeface="Calibri"/>
                <a:ea typeface="Calibri"/>
                <a:cs typeface="Calibri"/>
                <a:sym typeface="Calibri"/>
              </a:endParaRPr>
            </a:p>
          </p:txBody>
        </p:sp>
        <p:sp>
          <p:nvSpPr>
            <p:cNvPr id="293" name="Google Shape;293;g14ce79cb117_3_232"/>
            <p:cNvSpPr txBox="1"/>
            <p:nvPr/>
          </p:nvSpPr>
          <p:spPr>
            <a:xfrm>
              <a:off x="5724105" y="3343088"/>
              <a:ext cx="2055600" cy="4296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500" i="0" u="none" strike="noStrike" cap="none">
                  <a:solidFill>
                    <a:srgbClr val="434343"/>
                  </a:solidFill>
                  <a:latin typeface="Calibri"/>
                  <a:ea typeface="Calibri"/>
                  <a:cs typeface="Calibri"/>
                  <a:sym typeface="Calibri"/>
                </a:rPr>
                <a:t> Elaboración de </a:t>
              </a:r>
              <a:r>
                <a:rPr lang="en-US" sz="1500" b="1" i="0" u="none" strike="noStrike" cap="none">
                  <a:solidFill>
                    <a:srgbClr val="434343"/>
                  </a:solidFill>
                  <a:latin typeface="Calibri"/>
                  <a:ea typeface="Calibri"/>
                  <a:cs typeface="Calibri"/>
                  <a:sym typeface="Calibri"/>
                </a:rPr>
                <a:t>Guías Metodológicas</a:t>
              </a:r>
              <a:endParaRPr sz="1500" b="1" i="0" u="none" strike="noStrike" cap="none">
                <a:solidFill>
                  <a:srgbClr val="434343"/>
                </a:solidFill>
                <a:latin typeface="Calibri"/>
                <a:ea typeface="Calibri"/>
                <a:cs typeface="Calibri"/>
                <a:sym typeface="Calibri"/>
              </a:endParaRPr>
            </a:p>
          </p:txBody>
        </p:sp>
      </p:grpSp>
      <p:cxnSp>
        <p:nvCxnSpPr>
          <p:cNvPr id="294" name="Google Shape;294;g14ce79cb117_3_232"/>
          <p:cNvCxnSpPr/>
          <p:nvPr/>
        </p:nvCxnSpPr>
        <p:spPr>
          <a:xfrm>
            <a:off x="10771212" y="4023898"/>
            <a:ext cx="1023600" cy="0"/>
          </a:xfrm>
          <a:prstGeom prst="straightConnector1">
            <a:avLst/>
          </a:prstGeom>
          <a:noFill/>
          <a:ln w="57150" cap="flat" cmpd="sng">
            <a:solidFill>
              <a:srgbClr val="6DA883"/>
            </a:solidFill>
            <a:prstDash val="dot"/>
            <a:round/>
            <a:headEnd type="none" w="sm" len="sm"/>
            <a:tailEnd type="stealth" w="med" len="med"/>
          </a:ln>
        </p:spPr>
      </p:cxnSp>
      <p:sp>
        <p:nvSpPr>
          <p:cNvPr id="295" name="Google Shape;295;g14ce79cb117_3_232"/>
          <p:cNvSpPr txBox="1"/>
          <p:nvPr/>
        </p:nvSpPr>
        <p:spPr>
          <a:xfrm>
            <a:off x="1301600" y="6090600"/>
            <a:ext cx="10178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chemeClr val="accent1"/>
                </a:solidFill>
                <a:latin typeface="Montserrat"/>
                <a:ea typeface="Montserrat"/>
                <a:cs typeface="Montserrat"/>
                <a:sym typeface="Montserrat"/>
              </a:rPr>
              <a:t>La construcción de un sistema nacional de evaluación, requiere de un cambio de paradigma en la manera en que el Estado planifica</a:t>
            </a:r>
            <a:endParaRPr sz="1600" b="1">
              <a:solidFill>
                <a:schemeClr val="accent1"/>
              </a:solidFill>
              <a:latin typeface="Montserrat"/>
              <a:ea typeface="Montserrat"/>
              <a:cs typeface="Montserrat"/>
              <a:sym typeface="Montserrat"/>
            </a:endParaRPr>
          </a:p>
        </p:txBody>
      </p:sp>
      <p:sp>
        <p:nvSpPr>
          <p:cNvPr id="296" name="Google Shape;296;g14ce79cb117_3_232"/>
          <p:cNvSpPr txBox="1"/>
          <p:nvPr/>
        </p:nvSpPr>
        <p:spPr>
          <a:xfrm>
            <a:off x="1771225" y="101050"/>
            <a:ext cx="10298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1"/>
                </a:solidFill>
                <a:latin typeface="Montserrat"/>
                <a:ea typeface="Montserrat"/>
                <a:cs typeface="Montserrat"/>
                <a:sym typeface="Montserrat"/>
              </a:rPr>
              <a:t>Para el seguimiento de esta planificación se desarrollaron herramientas para el monitoreo de las acciones del Estado…</a:t>
            </a:r>
            <a:endParaRPr sz="2400" b="1">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g173240a0690_0_72"/>
          <p:cNvSpPr txBox="1"/>
          <p:nvPr/>
        </p:nvSpPr>
        <p:spPr>
          <a:xfrm>
            <a:off x="988637" y="2131186"/>
            <a:ext cx="2565600" cy="580800"/>
          </a:xfrm>
          <a:prstGeom prst="rect">
            <a:avLst/>
          </a:prstGeom>
          <a:noFill/>
          <a:ln>
            <a:noFill/>
          </a:ln>
        </p:spPr>
        <p:txBody>
          <a:bodyPr spcFirstLastPara="1" wrap="square" lIns="117825" tIns="58900" rIns="117825" bIns="58900" anchor="ctr" anchorCtr="0">
            <a:spAutoFit/>
          </a:bodyPr>
          <a:lstStyle/>
          <a:p>
            <a:pPr marL="0" lvl="0" indent="0" algn="just" rtl="0">
              <a:lnSpc>
                <a:spcPct val="90000"/>
              </a:lnSpc>
              <a:spcBef>
                <a:spcPts val="0"/>
              </a:spcBef>
              <a:spcAft>
                <a:spcPts val="0"/>
              </a:spcAft>
              <a:buClr>
                <a:srgbClr val="1E294C"/>
              </a:buClr>
              <a:buSzPts val="3600"/>
              <a:buFont typeface="Arial"/>
              <a:buNone/>
            </a:pPr>
            <a:endParaRPr sz="2000" b="1">
              <a:solidFill>
                <a:schemeClr val="dk1"/>
              </a:solidFill>
              <a:latin typeface="Montserrat"/>
              <a:ea typeface="Montserrat"/>
              <a:cs typeface="Montserrat"/>
              <a:sym typeface="Montserrat"/>
            </a:endParaRPr>
          </a:p>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pic>
        <p:nvPicPr>
          <p:cNvPr id="302" name="Google Shape;302;g173240a0690_0_72"/>
          <p:cNvPicPr preferRelativeResize="0"/>
          <p:nvPr/>
        </p:nvPicPr>
        <p:blipFill rotWithShape="1">
          <a:blip r:embed="rId3">
            <a:alphaModFix/>
          </a:blip>
          <a:srcRect b="7218"/>
          <a:stretch/>
        </p:blipFill>
        <p:spPr>
          <a:xfrm>
            <a:off x="9311250" y="4870172"/>
            <a:ext cx="1899800" cy="1296306"/>
          </a:xfrm>
          <a:prstGeom prst="rect">
            <a:avLst/>
          </a:prstGeom>
          <a:noFill/>
          <a:ln>
            <a:noFill/>
          </a:ln>
          <a:effectLst>
            <a:outerShdw blurRad="50800" dist="38100" dir="2700000" algn="tl" rotWithShape="0">
              <a:srgbClr val="000000">
                <a:alpha val="40000"/>
              </a:srgbClr>
            </a:outerShdw>
          </a:effectLst>
        </p:spPr>
      </p:pic>
      <p:sp>
        <p:nvSpPr>
          <p:cNvPr id="303" name="Google Shape;303;g173240a0690_0_72"/>
          <p:cNvSpPr txBox="1"/>
          <p:nvPr/>
        </p:nvSpPr>
        <p:spPr>
          <a:xfrm>
            <a:off x="388875" y="4030326"/>
            <a:ext cx="2651700" cy="2015400"/>
          </a:xfrm>
          <a:prstGeom prst="rect">
            <a:avLst/>
          </a:prstGeom>
          <a:noFill/>
          <a:ln>
            <a:noFill/>
          </a:ln>
        </p:spPr>
        <p:txBody>
          <a:bodyPr spcFirstLastPara="1" wrap="square" lIns="117825" tIns="58900" rIns="117825" bIns="58900" anchor="t" anchorCtr="0">
            <a:spAutoFit/>
          </a:bodyPr>
          <a:lstStyle/>
          <a:p>
            <a:pPr marL="0" marR="0" lvl="0" indent="0" algn="just" rtl="0">
              <a:lnSpc>
                <a:spcPct val="90000"/>
              </a:lnSpc>
              <a:spcBef>
                <a:spcPts val="0"/>
              </a:spcBef>
              <a:spcAft>
                <a:spcPts val="0"/>
              </a:spcAft>
              <a:buSzPts val="3600"/>
              <a:buNone/>
            </a:pPr>
            <a:r>
              <a:rPr lang="en-US" b="1">
                <a:solidFill>
                  <a:srgbClr val="164F78"/>
                </a:solidFill>
                <a:latin typeface="Calibri"/>
                <a:ea typeface="Calibri"/>
                <a:cs typeface="Calibri"/>
                <a:sym typeface="Calibri"/>
              </a:rPr>
              <a:t>Tablero de Gestión de Gobierno</a:t>
            </a:r>
            <a:endParaRPr b="1">
              <a:solidFill>
                <a:srgbClr val="164F78"/>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US">
                <a:solidFill>
                  <a:srgbClr val="164F78"/>
                </a:solidFill>
                <a:latin typeface="Calibri"/>
                <a:ea typeface="Calibri"/>
                <a:cs typeface="Calibri"/>
                <a:sym typeface="Calibri"/>
              </a:rPr>
              <a:t>Es una herramienta digital de libre acceso, el cual permite visualizar datos por Departamento y/o año,  y conocer la inversión del Estado en acciones seleccionadas para esta herramienta.</a:t>
            </a:r>
            <a:endParaRPr>
              <a:solidFill>
                <a:schemeClr val="dk1"/>
              </a:solidFill>
            </a:endParaRPr>
          </a:p>
          <a:p>
            <a:pPr marL="0" marR="0" lvl="0" indent="0" algn="just" rtl="0">
              <a:lnSpc>
                <a:spcPct val="90000"/>
              </a:lnSpc>
              <a:spcBef>
                <a:spcPts val="0"/>
              </a:spcBef>
              <a:spcAft>
                <a:spcPts val="0"/>
              </a:spcAft>
              <a:buSzPts val="3600"/>
              <a:buNone/>
            </a:pPr>
            <a:endParaRPr b="1">
              <a:solidFill>
                <a:srgbClr val="164F78"/>
              </a:solidFill>
              <a:latin typeface="Calibri"/>
              <a:ea typeface="Calibri"/>
              <a:cs typeface="Calibri"/>
              <a:sym typeface="Calibri"/>
            </a:endParaRPr>
          </a:p>
        </p:txBody>
      </p:sp>
      <p:sp>
        <p:nvSpPr>
          <p:cNvPr id="304" name="Google Shape;304;g173240a0690_0_72"/>
          <p:cNvSpPr txBox="1"/>
          <p:nvPr/>
        </p:nvSpPr>
        <p:spPr>
          <a:xfrm>
            <a:off x="1771225" y="101050"/>
            <a:ext cx="10298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1"/>
                </a:solidFill>
                <a:latin typeface="Montserrat"/>
                <a:ea typeface="Montserrat"/>
                <a:cs typeface="Montserrat"/>
                <a:sym typeface="Montserrat"/>
              </a:rPr>
              <a:t>Para el acceso de la ciudadanía a la información generada en los sistemas de monitoreo se desarrollaron las plataformas…</a:t>
            </a:r>
            <a:endParaRPr sz="2400" b="1">
              <a:solidFill>
                <a:schemeClr val="accent1"/>
              </a:solidFill>
              <a:latin typeface="Montserrat"/>
              <a:ea typeface="Montserrat"/>
              <a:cs typeface="Montserrat"/>
              <a:sym typeface="Montserrat"/>
            </a:endParaRPr>
          </a:p>
        </p:txBody>
      </p:sp>
      <p:sp>
        <p:nvSpPr>
          <p:cNvPr id="305" name="Google Shape;305;g173240a0690_0_72"/>
          <p:cNvSpPr txBox="1"/>
          <p:nvPr/>
        </p:nvSpPr>
        <p:spPr>
          <a:xfrm>
            <a:off x="6215175" y="1490525"/>
            <a:ext cx="2917500" cy="1799700"/>
          </a:xfrm>
          <a:prstGeom prst="rect">
            <a:avLst/>
          </a:prstGeom>
          <a:noFill/>
          <a:ln>
            <a:noFill/>
          </a:ln>
        </p:spPr>
        <p:txBody>
          <a:bodyPr spcFirstLastPara="1" wrap="square" lIns="117825" tIns="58900" rIns="117825" bIns="58900" anchor="t" anchorCtr="0">
            <a:spAutoFit/>
          </a:bodyPr>
          <a:lstStyle/>
          <a:p>
            <a:pPr marL="0" marR="0" lvl="0" indent="0" algn="just" rtl="0">
              <a:lnSpc>
                <a:spcPct val="90000"/>
              </a:lnSpc>
              <a:spcBef>
                <a:spcPts val="0"/>
              </a:spcBef>
              <a:spcAft>
                <a:spcPts val="0"/>
              </a:spcAft>
              <a:buClr>
                <a:srgbClr val="000000"/>
              </a:buClr>
              <a:buSzPts val="3600"/>
              <a:buFont typeface="Arial"/>
              <a:buNone/>
            </a:pPr>
            <a:r>
              <a:rPr lang="en-US" b="1">
                <a:solidFill>
                  <a:srgbClr val="164F78"/>
                </a:solidFill>
                <a:latin typeface="Calibri"/>
                <a:ea typeface="Calibri"/>
                <a:cs typeface="Calibri"/>
                <a:sym typeface="Calibri"/>
              </a:rPr>
              <a:t>Paraguay en Resultados</a:t>
            </a:r>
            <a:endParaRPr b="1">
              <a:solidFill>
                <a:srgbClr val="164F78"/>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3600"/>
              <a:buFont typeface="Arial"/>
              <a:buNone/>
            </a:pPr>
            <a:endParaRPr b="1">
              <a:solidFill>
                <a:srgbClr val="164F78"/>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a:solidFill>
                  <a:srgbClr val="164F78"/>
                </a:solidFill>
                <a:latin typeface="Calibri"/>
                <a:ea typeface="Calibri"/>
                <a:cs typeface="Calibri"/>
                <a:sym typeface="Calibri"/>
              </a:rPr>
              <a:t>Plataforma que busca impulsar la transparencia, fomentar la participación, potenciar el interés de la ciudadanía en conocer cómo se planifica, se captan e invierten los recursos del Estado.</a:t>
            </a:r>
            <a:endParaRPr sz="1000" b="1">
              <a:solidFill>
                <a:schemeClr val="lt1"/>
              </a:solidFill>
              <a:latin typeface="Calibri"/>
              <a:ea typeface="Calibri"/>
              <a:cs typeface="Calibri"/>
              <a:sym typeface="Calibri"/>
            </a:endParaRPr>
          </a:p>
        </p:txBody>
      </p:sp>
      <p:sp>
        <p:nvSpPr>
          <p:cNvPr id="306" name="Google Shape;306;g173240a0690_0_72"/>
          <p:cNvSpPr txBox="1"/>
          <p:nvPr/>
        </p:nvSpPr>
        <p:spPr>
          <a:xfrm>
            <a:off x="6362125" y="4715750"/>
            <a:ext cx="282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00">
                <a:solidFill>
                  <a:srgbClr val="164F78"/>
                </a:solidFill>
                <a:latin typeface="Calibri"/>
                <a:ea typeface="Calibri"/>
                <a:cs typeface="Calibri"/>
                <a:sym typeface="Calibri"/>
              </a:rPr>
              <a:t>https://pyenresultados.rindiendocuentas.gov.py</a:t>
            </a:r>
            <a:endParaRPr sz="1000"/>
          </a:p>
        </p:txBody>
      </p:sp>
      <p:cxnSp>
        <p:nvCxnSpPr>
          <p:cNvPr id="307" name="Google Shape;307;g173240a0690_0_72"/>
          <p:cNvCxnSpPr/>
          <p:nvPr/>
        </p:nvCxnSpPr>
        <p:spPr>
          <a:xfrm>
            <a:off x="5985038" y="1762575"/>
            <a:ext cx="15900" cy="4198200"/>
          </a:xfrm>
          <a:prstGeom prst="straightConnector1">
            <a:avLst/>
          </a:prstGeom>
          <a:noFill/>
          <a:ln w="9525" cap="flat" cmpd="sng">
            <a:solidFill>
              <a:srgbClr val="00717D"/>
            </a:solidFill>
            <a:prstDash val="dash"/>
            <a:round/>
            <a:headEnd type="none" w="sm" len="sm"/>
            <a:tailEnd type="none" w="sm" len="sm"/>
          </a:ln>
        </p:spPr>
      </p:cxnSp>
      <p:sp>
        <p:nvSpPr>
          <p:cNvPr id="308" name="Google Shape;308;g173240a0690_0_72"/>
          <p:cNvSpPr txBox="1"/>
          <p:nvPr/>
        </p:nvSpPr>
        <p:spPr>
          <a:xfrm>
            <a:off x="138525" y="5787875"/>
            <a:ext cx="3000000" cy="378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a:solidFill>
                  <a:srgbClr val="164F78"/>
                </a:solidFill>
                <a:latin typeface="Calibri"/>
                <a:ea typeface="Calibri"/>
                <a:cs typeface="Calibri"/>
                <a:sym typeface="Calibri"/>
              </a:rPr>
              <a:t>https://tablero.gov.py/</a:t>
            </a:r>
            <a:endParaRPr/>
          </a:p>
        </p:txBody>
      </p:sp>
      <p:sp>
        <p:nvSpPr>
          <p:cNvPr id="309" name="Google Shape;309;g173240a0690_0_72"/>
          <p:cNvSpPr txBox="1"/>
          <p:nvPr/>
        </p:nvSpPr>
        <p:spPr>
          <a:xfrm>
            <a:off x="388875" y="1490525"/>
            <a:ext cx="2569200" cy="19302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en-US" b="1">
                <a:solidFill>
                  <a:srgbClr val="164F78"/>
                </a:solidFill>
                <a:latin typeface="Calibri"/>
                <a:ea typeface="Calibri"/>
                <a:cs typeface="Calibri"/>
                <a:sym typeface="Calibri"/>
              </a:rPr>
              <a:t>El Sistema de Planificación por Resultados (SPR) </a:t>
            </a:r>
            <a:endParaRPr b="1">
              <a:solidFill>
                <a:srgbClr val="164F78"/>
              </a:solidFill>
              <a:latin typeface="Calibri"/>
              <a:ea typeface="Calibri"/>
              <a:cs typeface="Calibri"/>
              <a:sym typeface="Calibri"/>
            </a:endParaRPr>
          </a:p>
          <a:p>
            <a:pPr marL="0" lvl="0" indent="0" algn="just" rtl="0">
              <a:lnSpc>
                <a:spcPct val="90000"/>
              </a:lnSpc>
              <a:spcBef>
                <a:spcPts val="0"/>
              </a:spcBef>
              <a:spcAft>
                <a:spcPts val="0"/>
              </a:spcAft>
              <a:buNone/>
            </a:pPr>
            <a:endParaRPr b="1">
              <a:solidFill>
                <a:srgbClr val="164F78"/>
              </a:solidFill>
              <a:latin typeface="Calibri"/>
              <a:ea typeface="Calibri"/>
              <a:cs typeface="Calibri"/>
              <a:sym typeface="Calibri"/>
            </a:endParaRPr>
          </a:p>
          <a:p>
            <a:pPr marL="0" lvl="0" indent="0" algn="just" rtl="0">
              <a:lnSpc>
                <a:spcPct val="90000"/>
              </a:lnSpc>
              <a:spcBef>
                <a:spcPts val="0"/>
              </a:spcBef>
              <a:spcAft>
                <a:spcPts val="0"/>
              </a:spcAft>
              <a:buNone/>
            </a:pPr>
            <a:r>
              <a:rPr lang="en-US">
                <a:solidFill>
                  <a:srgbClr val="164F78"/>
                </a:solidFill>
                <a:latin typeface="Calibri"/>
                <a:ea typeface="Calibri"/>
                <a:cs typeface="Calibri"/>
                <a:sym typeface="Calibri"/>
              </a:rPr>
              <a:t>Contribuye al monitoreo de acciones anuales de las instituciones públicas, siendo a su vez insumo para la construcción de nuevas plataformas.</a:t>
            </a:r>
            <a:endParaRPr sz="2000">
              <a:solidFill>
                <a:srgbClr val="164F78"/>
              </a:solidFill>
              <a:latin typeface="Calibri"/>
              <a:ea typeface="Calibri"/>
              <a:cs typeface="Calibri"/>
              <a:sym typeface="Calibri"/>
            </a:endParaRPr>
          </a:p>
        </p:txBody>
      </p:sp>
      <p:sp>
        <p:nvSpPr>
          <p:cNvPr id="310" name="Google Shape;310;g173240a0690_0_72"/>
          <p:cNvSpPr txBox="1"/>
          <p:nvPr/>
        </p:nvSpPr>
        <p:spPr>
          <a:xfrm>
            <a:off x="6303800" y="3420725"/>
            <a:ext cx="2829000" cy="10467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en-US" b="1">
                <a:solidFill>
                  <a:srgbClr val="164F78"/>
                </a:solidFill>
                <a:latin typeface="Calibri"/>
                <a:ea typeface="Calibri"/>
                <a:cs typeface="Calibri"/>
                <a:sym typeface="Calibri"/>
              </a:rPr>
              <a:t>En Paraguay en Resultados</a:t>
            </a:r>
            <a:r>
              <a:rPr lang="en-US">
                <a:solidFill>
                  <a:srgbClr val="164F78"/>
                </a:solidFill>
                <a:latin typeface="Calibri"/>
                <a:ea typeface="Calibri"/>
                <a:cs typeface="Calibri"/>
                <a:sym typeface="Calibri"/>
              </a:rPr>
              <a:t> se visualiza el estado de avance de cada uno de los indicadores del PND.</a:t>
            </a:r>
            <a:endParaRPr sz="1600" b="1">
              <a:solidFill>
                <a:schemeClr val="dk1"/>
              </a:solidFill>
              <a:latin typeface="Montserrat"/>
              <a:ea typeface="Montserrat"/>
              <a:cs typeface="Montserrat"/>
              <a:sym typeface="Montserrat"/>
            </a:endParaRPr>
          </a:p>
        </p:txBody>
      </p:sp>
      <p:pic>
        <p:nvPicPr>
          <p:cNvPr id="311" name="Google Shape;311;g173240a0690_0_72"/>
          <p:cNvPicPr preferRelativeResize="0"/>
          <p:nvPr/>
        </p:nvPicPr>
        <p:blipFill>
          <a:blip r:embed="rId4">
            <a:alphaModFix/>
          </a:blip>
          <a:stretch>
            <a:fillRect/>
          </a:stretch>
        </p:blipFill>
        <p:spPr>
          <a:xfrm>
            <a:off x="3357080" y="2285890"/>
            <a:ext cx="2375581" cy="3839492"/>
          </a:xfrm>
          <a:prstGeom prst="rect">
            <a:avLst/>
          </a:prstGeom>
          <a:noFill/>
          <a:ln>
            <a:noFill/>
          </a:ln>
        </p:spPr>
      </p:pic>
      <p:pic>
        <p:nvPicPr>
          <p:cNvPr id="312" name="Google Shape;312;g173240a0690_0_72"/>
          <p:cNvPicPr preferRelativeResize="0"/>
          <p:nvPr/>
        </p:nvPicPr>
        <p:blipFill>
          <a:blip r:embed="rId5">
            <a:alphaModFix/>
          </a:blip>
          <a:stretch>
            <a:fillRect/>
          </a:stretch>
        </p:blipFill>
        <p:spPr>
          <a:xfrm>
            <a:off x="3318938" y="1196275"/>
            <a:ext cx="2451860" cy="972135"/>
          </a:xfrm>
          <a:prstGeom prst="rect">
            <a:avLst/>
          </a:prstGeom>
          <a:noFill/>
          <a:ln>
            <a:noFill/>
          </a:ln>
        </p:spPr>
      </p:pic>
      <p:pic>
        <p:nvPicPr>
          <p:cNvPr id="313" name="Google Shape;313;g173240a0690_0_72"/>
          <p:cNvPicPr preferRelativeResize="0"/>
          <p:nvPr/>
        </p:nvPicPr>
        <p:blipFill>
          <a:blip r:embed="rId6">
            <a:alphaModFix/>
          </a:blip>
          <a:stretch>
            <a:fillRect/>
          </a:stretch>
        </p:blipFill>
        <p:spPr>
          <a:xfrm>
            <a:off x="9311253" y="1156325"/>
            <a:ext cx="1899795" cy="3637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Google Shape;318;g14cc7a12a01_1_927"/>
          <p:cNvPicPr preferRelativeResize="0"/>
          <p:nvPr/>
        </p:nvPicPr>
        <p:blipFill>
          <a:blip r:embed="rId3">
            <a:alphaModFix/>
          </a:blip>
          <a:stretch>
            <a:fillRect/>
          </a:stretch>
        </p:blipFill>
        <p:spPr>
          <a:xfrm>
            <a:off x="4933925" y="1785225"/>
            <a:ext cx="5087899" cy="3663176"/>
          </a:xfrm>
          <a:prstGeom prst="rect">
            <a:avLst/>
          </a:prstGeom>
          <a:noFill/>
          <a:ln>
            <a:noFill/>
          </a:ln>
        </p:spPr>
      </p:pic>
      <p:sp>
        <p:nvSpPr>
          <p:cNvPr id="319" name="Google Shape;319;g14cc7a12a01_1_927"/>
          <p:cNvSpPr txBox="1"/>
          <p:nvPr/>
        </p:nvSpPr>
        <p:spPr>
          <a:xfrm>
            <a:off x="5262175" y="2847925"/>
            <a:ext cx="2080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lt1"/>
                </a:solidFill>
                <a:latin typeface="Montserrat"/>
                <a:ea typeface="Montserrat"/>
                <a:cs typeface="Montserrat"/>
                <a:sym typeface="Montserrat"/>
              </a:rPr>
              <a:t>(</a:t>
            </a:r>
            <a:r>
              <a:rPr lang="en-US" sz="1700" b="1">
                <a:solidFill>
                  <a:schemeClr val="lt1"/>
                </a:solidFill>
                <a:latin typeface="Montserrat"/>
                <a:ea typeface="Montserrat"/>
                <a:cs typeface="Montserrat"/>
                <a:sym typeface="Montserrat"/>
              </a:rPr>
              <a:t>Reformulación</a:t>
            </a:r>
            <a:r>
              <a:rPr lang="en-US" sz="1600">
                <a:solidFill>
                  <a:schemeClr val="lt1"/>
                </a:solidFill>
                <a:latin typeface="Montserrat"/>
                <a:ea typeface="Montserrat"/>
                <a:cs typeface="Montserrat"/>
                <a:sym typeface="Montserrat"/>
              </a:rPr>
              <a:t>)</a:t>
            </a:r>
            <a:endParaRPr sz="1600">
              <a:solidFill>
                <a:schemeClr val="lt1"/>
              </a:solidFill>
              <a:latin typeface="Montserrat"/>
              <a:ea typeface="Montserrat"/>
              <a:cs typeface="Montserrat"/>
              <a:sym typeface="Montserrat"/>
            </a:endParaRPr>
          </a:p>
        </p:txBody>
      </p:sp>
      <p:sp>
        <p:nvSpPr>
          <p:cNvPr id="320" name="Google Shape;320;g14cc7a12a01_1_927"/>
          <p:cNvSpPr txBox="1"/>
          <p:nvPr/>
        </p:nvSpPr>
        <p:spPr>
          <a:xfrm>
            <a:off x="6674775" y="3907575"/>
            <a:ext cx="1716600" cy="446400"/>
          </a:xfrm>
          <a:prstGeom prst="rect">
            <a:avLst/>
          </a:prstGeom>
          <a:noFill/>
          <a:ln>
            <a:noFill/>
          </a:ln>
        </p:spPr>
        <p:txBody>
          <a:bodyPr spcFirstLastPara="1" wrap="square" lIns="91425" tIns="91425" rIns="91425" bIns="91425" anchor="t" anchorCtr="0">
            <a:spAutoFit/>
          </a:bodyPr>
          <a:lstStyle/>
          <a:p>
            <a:pPr marL="0" lvl="4" indent="0" algn="l" rtl="0">
              <a:spcBef>
                <a:spcPts val="0"/>
              </a:spcBef>
              <a:spcAft>
                <a:spcPts val="0"/>
              </a:spcAft>
              <a:buNone/>
            </a:pPr>
            <a:r>
              <a:rPr lang="en-US" sz="1600">
                <a:solidFill>
                  <a:schemeClr val="lt1"/>
                </a:solidFill>
                <a:latin typeface="Montserrat"/>
                <a:ea typeface="Montserrat"/>
                <a:cs typeface="Montserrat"/>
                <a:sym typeface="Montserrat"/>
              </a:rPr>
              <a:t>(</a:t>
            </a:r>
            <a:r>
              <a:rPr lang="en-US" sz="1700" b="1">
                <a:solidFill>
                  <a:schemeClr val="lt1"/>
                </a:solidFill>
                <a:latin typeface="Montserrat"/>
                <a:ea typeface="Montserrat"/>
                <a:cs typeface="Montserrat"/>
                <a:sym typeface="Montserrat"/>
              </a:rPr>
              <a:t>Elaboración</a:t>
            </a:r>
            <a:r>
              <a:rPr lang="en-US" sz="1600">
                <a:solidFill>
                  <a:schemeClr val="lt1"/>
                </a:solidFill>
                <a:latin typeface="Montserrat"/>
                <a:ea typeface="Montserrat"/>
                <a:cs typeface="Montserrat"/>
                <a:sym typeface="Montserrat"/>
              </a:rPr>
              <a:t>)</a:t>
            </a:r>
            <a:endParaRPr sz="1600">
              <a:solidFill>
                <a:schemeClr val="lt1"/>
              </a:solidFill>
              <a:latin typeface="Montserrat"/>
              <a:ea typeface="Montserrat"/>
              <a:cs typeface="Montserrat"/>
              <a:sym typeface="Montserrat"/>
            </a:endParaRPr>
          </a:p>
        </p:txBody>
      </p:sp>
      <p:sp>
        <p:nvSpPr>
          <p:cNvPr id="321" name="Google Shape;321;g14cc7a12a01_1_927"/>
          <p:cNvSpPr txBox="1"/>
          <p:nvPr/>
        </p:nvSpPr>
        <p:spPr>
          <a:xfrm>
            <a:off x="8083500" y="2667712"/>
            <a:ext cx="1297800" cy="446400"/>
          </a:xfrm>
          <a:prstGeom prst="rect">
            <a:avLst/>
          </a:prstGeom>
          <a:noFill/>
          <a:ln>
            <a:noFill/>
          </a:ln>
        </p:spPr>
        <p:txBody>
          <a:bodyPr spcFirstLastPara="1" wrap="square" lIns="91425" tIns="91425" rIns="91425" bIns="91425" anchor="t" anchorCtr="0">
            <a:spAutoFit/>
          </a:bodyPr>
          <a:lstStyle/>
          <a:p>
            <a:pPr marL="0" lvl="4" indent="0" algn="l" rtl="0">
              <a:spcBef>
                <a:spcPts val="0"/>
              </a:spcBef>
              <a:spcAft>
                <a:spcPts val="0"/>
              </a:spcAft>
              <a:buNone/>
            </a:pPr>
            <a:r>
              <a:rPr lang="en-US" sz="1700" b="1">
                <a:solidFill>
                  <a:schemeClr val="lt1"/>
                </a:solidFill>
                <a:latin typeface="Montserrat"/>
                <a:ea typeface="Montserrat"/>
                <a:cs typeface="Montserrat"/>
                <a:sym typeface="Montserrat"/>
              </a:rPr>
              <a:t>(Prevista)</a:t>
            </a:r>
            <a:endParaRPr sz="1700" b="1">
              <a:solidFill>
                <a:schemeClr val="lt1"/>
              </a:solidFill>
              <a:latin typeface="Montserrat"/>
              <a:ea typeface="Montserrat"/>
              <a:cs typeface="Montserrat"/>
              <a:sym typeface="Montserrat"/>
            </a:endParaRPr>
          </a:p>
        </p:txBody>
      </p:sp>
      <p:pic>
        <p:nvPicPr>
          <p:cNvPr id="322" name="Google Shape;322;g14cc7a12a01_1_927"/>
          <p:cNvPicPr preferRelativeResize="0"/>
          <p:nvPr/>
        </p:nvPicPr>
        <p:blipFill>
          <a:blip r:embed="rId4">
            <a:alphaModFix/>
          </a:blip>
          <a:stretch>
            <a:fillRect/>
          </a:stretch>
        </p:blipFill>
        <p:spPr>
          <a:xfrm>
            <a:off x="6502600" y="1606525"/>
            <a:ext cx="57150" cy="609600"/>
          </a:xfrm>
          <a:prstGeom prst="rect">
            <a:avLst/>
          </a:prstGeom>
          <a:noFill/>
          <a:ln>
            <a:noFill/>
          </a:ln>
        </p:spPr>
      </p:pic>
      <p:sp>
        <p:nvSpPr>
          <p:cNvPr id="323" name="Google Shape;323;g14cc7a12a01_1_927"/>
          <p:cNvSpPr txBox="1"/>
          <p:nvPr/>
        </p:nvSpPr>
        <p:spPr>
          <a:xfrm>
            <a:off x="4954975" y="442250"/>
            <a:ext cx="30000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255E7A"/>
                </a:solidFill>
                <a:latin typeface="Calibri"/>
                <a:ea typeface="Calibri"/>
                <a:cs typeface="Calibri"/>
                <a:sym typeface="Calibri"/>
              </a:rPr>
              <a:t>Guía metodológica para elaboración de </a:t>
            </a:r>
            <a:endParaRPr sz="1600">
              <a:solidFill>
                <a:srgbClr val="255E7A"/>
              </a:solidFill>
              <a:latin typeface="Calibri"/>
              <a:ea typeface="Calibri"/>
              <a:cs typeface="Calibri"/>
              <a:sym typeface="Calibri"/>
            </a:endParaRPr>
          </a:p>
          <a:p>
            <a:pPr marL="0" lvl="0" indent="0" algn="ctr" rtl="0">
              <a:spcBef>
                <a:spcPts val="0"/>
              </a:spcBef>
              <a:spcAft>
                <a:spcPts val="0"/>
              </a:spcAft>
              <a:buNone/>
            </a:pPr>
            <a:r>
              <a:rPr lang="en-US" sz="1600" b="1">
                <a:solidFill>
                  <a:srgbClr val="255E7A"/>
                </a:solidFill>
                <a:latin typeface="Calibri"/>
                <a:ea typeface="Calibri"/>
                <a:cs typeface="Calibri"/>
                <a:sym typeface="Calibri"/>
              </a:rPr>
              <a:t>Planes de Desarrollo Departamentales y Municipales</a:t>
            </a:r>
            <a:endParaRPr>
              <a:solidFill>
                <a:srgbClr val="255E7A"/>
              </a:solidFill>
              <a:latin typeface="Calibri"/>
              <a:ea typeface="Calibri"/>
              <a:cs typeface="Calibri"/>
              <a:sym typeface="Calibri"/>
            </a:endParaRPr>
          </a:p>
        </p:txBody>
      </p:sp>
      <p:pic>
        <p:nvPicPr>
          <p:cNvPr id="324" name="Google Shape;324;g14cc7a12a01_1_927"/>
          <p:cNvPicPr preferRelativeResize="0"/>
          <p:nvPr/>
        </p:nvPicPr>
        <p:blipFill>
          <a:blip r:embed="rId4">
            <a:alphaModFix/>
          </a:blip>
          <a:stretch>
            <a:fillRect/>
          </a:stretch>
        </p:blipFill>
        <p:spPr>
          <a:xfrm>
            <a:off x="7662875" y="5131600"/>
            <a:ext cx="57150" cy="609600"/>
          </a:xfrm>
          <a:prstGeom prst="rect">
            <a:avLst/>
          </a:prstGeom>
          <a:noFill/>
          <a:ln>
            <a:noFill/>
          </a:ln>
        </p:spPr>
      </p:pic>
      <p:sp>
        <p:nvSpPr>
          <p:cNvPr id="325" name="Google Shape;325;g14cc7a12a01_1_927"/>
          <p:cNvSpPr txBox="1"/>
          <p:nvPr/>
        </p:nvSpPr>
        <p:spPr>
          <a:xfrm>
            <a:off x="5901700" y="5614000"/>
            <a:ext cx="3708300" cy="677100"/>
          </a:xfrm>
          <a:prstGeom prst="rect">
            <a:avLst/>
          </a:prstGeom>
          <a:noFill/>
          <a:ln>
            <a:noFill/>
          </a:ln>
        </p:spPr>
        <p:txBody>
          <a:bodyPr spcFirstLastPara="1" wrap="square" lIns="91425" tIns="91425" rIns="91425" bIns="91425" anchor="t" anchorCtr="0">
            <a:spAutoFit/>
          </a:bodyPr>
          <a:lstStyle/>
          <a:p>
            <a:pPr marL="0" lvl="4" indent="0" algn="ctr" rtl="0">
              <a:spcBef>
                <a:spcPts val="0"/>
              </a:spcBef>
              <a:spcAft>
                <a:spcPts val="0"/>
              </a:spcAft>
              <a:buNone/>
            </a:pPr>
            <a:r>
              <a:rPr lang="en-US" sz="1600">
                <a:solidFill>
                  <a:srgbClr val="255E7A"/>
                </a:solidFill>
                <a:latin typeface="Calibri"/>
                <a:ea typeface="Calibri"/>
                <a:cs typeface="Calibri"/>
                <a:sym typeface="Calibri"/>
              </a:rPr>
              <a:t>Guía metodológica para elaboración de la </a:t>
            </a:r>
            <a:r>
              <a:rPr lang="en-US" sz="1600" b="1">
                <a:solidFill>
                  <a:srgbClr val="255E7A"/>
                </a:solidFill>
                <a:latin typeface="Calibri"/>
                <a:ea typeface="Calibri"/>
                <a:cs typeface="Calibri"/>
                <a:sym typeface="Calibri"/>
              </a:rPr>
              <a:t>Planificación Estratégica Institucional</a:t>
            </a:r>
            <a:endParaRPr>
              <a:solidFill>
                <a:srgbClr val="255E7A"/>
              </a:solidFill>
              <a:latin typeface="Calibri"/>
              <a:ea typeface="Calibri"/>
              <a:cs typeface="Calibri"/>
              <a:sym typeface="Calibri"/>
            </a:endParaRPr>
          </a:p>
        </p:txBody>
      </p:sp>
      <p:sp>
        <p:nvSpPr>
          <p:cNvPr id="326" name="Google Shape;326;g14cc7a12a01_1_927"/>
          <p:cNvSpPr txBox="1"/>
          <p:nvPr/>
        </p:nvSpPr>
        <p:spPr>
          <a:xfrm>
            <a:off x="7954975" y="742600"/>
            <a:ext cx="3000000" cy="923400"/>
          </a:xfrm>
          <a:prstGeom prst="rect">
            <a:avLst/>
          </a:prstGeom>
          <a:noFill/>
          <a:ln>
            <a:noFill/>
          </a:ln>
        </p:spPr>
        <p:txBody>
          <a:bodyPr spcFirstLastPara="1" wrap="square" lIns="91425" tIns="91425" rIns="91425" bIns="91425" anchor="t" anchorCtr="0">
            <a:spAutoFit/>
          </a:bodyPr>
          <a:lstStyle/>
          <a:p>
            <a:pPr marL="0" lvl="4" indent="0" algn="ctr" rtl="0">
              <a:spcBef>
                <a:spcPts val="0"/>
              </a:spcBef>
              <a:spcAft>
                <a:spcPts val="0"/>
              </a:spcAft>
              <a:buNone/>
            </a:pPr>
            <a:r>
              <a:rPr lang="en-US" sz="1600">
                <a:solidFill>
                  <a:srgbClr val="255E7A"/>
                </a:solidFill>
                <a:latin typeface="Calibri"/>
                <a:ea typeface="Calibri"/>
                <a:cs typeface="Calibri"/>
                <a:sym typeface="Calibri"/>
              </a:rPr>
              <a:t>Guía metodológica para elaboración de la </a:t>
            </a:r>
            <a:endParaRPr sz="1600">
              <a:solidFill>
                <a:srgbClr val="255E7A"/>
              </a:solidFill>
              <a:latin typeface="Calibri"/>
              <a:ea typeface="Calibri"/>
              <a:cs typeface="Calibri"/>
              <a:sym typeface="Calibri"/>
            </a:endParaRPr>
          </a:p>
          <a:p>
            <a:pPr marL="0" lvl="4" indent="0" algn="ctr" rtl="0">
              <a:spcBef>
                <a:spcPts val="0"/>
              </a:spcBef>
              <a:spcAft>
                <a:spcPts val="0"/>
              </a:spcAft>
              <a:buNone/>
            </a:pPr>
            <a:r>
              <a:rPr lang="en-US" sz="1600" b="1">
                <a:solidFill>
                  <a:srgbClr val="255E7A"/>
                </a:solidFill>
                <a:latin typeface="Calibri"/>
                <a:ea typeface="Calibri"/>
                <a:cs typeface="Calibri"/>
                <a:sym typeface="Calibri"/>
              </a:rPr>
              <a:t>Planes Sectoriales</a:t>
            </a:r>
            <a:endParaRPr>
              <a:solidFill>
                <a:srgbClr val="255E7A"/>
              </a:solidFill>
              <a:latin typeface="Calibri"/>
              <a:ea typeface="Calibri"/>
              <a:cs typeface="Calibri"/>
              <a:sym typeface="Calibri"/>
            </a:endParaRPr>
          </a:p>
        </p:txBody>
      </p:sp>
      <p:pic>
        <p:nvPicPr>
          <p:cNvPr id="327" name="Google Shape;327;g14cc7a12a01_1_927"/>
          <p:cNvPicPr preferRelativeResize="0"/>
          <p:nvPr/>
        </p:nvPicPr>
        <p:blipFill>
          <a:blip r:embed="rId4">
            <a:alphaModFix/>
          </a:blip>
          <a:stretch>
            <a:fillRect/>
          </a:stretch>
        </p:blipFill>
        <p:spPr>
          <a:xfrm>
            <a:off x="9366350" y="1666000"/>
            <a:ext cx="57150" cy="609600"/>
          </a:xfrm>
          <a:prstGeom prst="rect">
            <a:avLst/>
          </a:prstGeom>
          <a:noFill/>
          <a:ln>
            <a:noFill/>
          </a:ln>
        </p:spPr>
      </p:pic>
      <p:pic>
        <p:nvPicPr>
          <p:cNvPr id="328" name="Google Shape;328;g14cc7a12a01_1_927"/>
          <p:cNvPicPr preferRelativeResize="0"/>
          <p:nvPr/>
        </p:nvPicPr>
        <p:blipFill>
          <a:blip r:embed="rId5">
            <a:alphaModFix/>
          </a:blip>
          <a:stretch>
            <a:fillRect/>
          </a:stretch>
        </p:blipFill>
        <p:spPr>
          <a:xfrm>
            <a:off x="-1111700" y="1066300"/>
            <a:ext cx="5633350" cy="5633325"/>
          </a:xfrm>
          <a:prstGeom prst="rect">
            <a:avLst/>
          </a:prstGeom>
          <a:noFill/>
          <a:ln>
            <a:noFill/>
          </a:ln>
        </p:spPr>
      </p:pic>
      <p:sp>
        <p:nvSpPr>
          <p:cNvPr id="329" name="Google Shape;329;g14cc7a12a01_1_927"/>
          <p:cNvSpPr txBox="1"/>
          <p:nvPr/>
        </p:nvSpPr>
        <p:spPr>
          <a:xfrm>
            <a:off x="322263" y="3295900"/>
            <a:ext cx="3000000" cy="2179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1600" b="1">
                <a:solidFill>
                  <a:srgbClr val="255E7A"/>
                </a:solidFill>
                <a:latin typeface="Calibri"/>
                <a:ea typeface="Calibri"/>
                <a:cs typeface="Calibri"/>
                <a:sym typeface="Calibri"/>
              </a:rPr>
              <a:t>Desde la STP nos proponemos sentar las bases necesarias para el Sistema de Evaluación del Paraguay, con el diseño de los instrumentos de gestión institucional, que permitirán la evaluación efectiva de las políticas públicas implementadas desde el Estado</a:t>
            </a:r>
            <a:endParaRPr sz="1600" b="1">
              <a:solidFill>
                <a:srgbClr val="255E7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3" descr="A picture containing text&#10;&#10;Description automatically generated"/>
          <p:cNvPicPr preferRelativeResize="0"/>
          <p:nvPr/>
        </p:nvPicPr>
        <p:blipFill rotWithShape="1">
          <a:blip r:embed="rId3">
            <a:alphaModFix/>
          </a:blip>
          <a:srcRect/>
          <a:stretch/>
        </p:blipFill>
        <p:spPr>
          <a:xfrm>
            <a:off x="762" y="428"/>
            <a:ext cx="12190477" cy="6857143"/>
          </a:xfrm>
          <a:prstGeom prst="rect">
            <a:avLst/>
          </a:prstGeom>
          <a:noFill/>
          <a:ln>
            <a:noFill/>
          </a:ln>
        </p:spPr>
      </p:pic>
      <p:sp>
        <p:nvSpPr>
          <p:cNvPr id="335" name="Google Shape;335;p13"/>
          <p:cNvSpPr txBox="1"/>
          <p:nvPr/>
        </p:nvSpPr>
        <p:spPr>
          <a:xfrm>
            <a:off x="1979275" y="902825"/>
            <a:ext cx="7080000" cy="20196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6000"/>
              <a:buFont typeface="Twentieth Century"/>
              <a:buNone/>
            </a:pPr>
            <a:r>
              <a:rPr lang="en-US" sz="7200" b="1">
                <a:solidFill>
                  <a:schemeClr val="accent1"/>
                </a:solidFill>
                <a:latin typeface="Twentieth Century"/>
                <a:ea typeface="Twentieth Century"/>
                <a:cs typeface="Twentieth Century"/>
                <a:sym typeface="Twentieth Century"/>
              </a:rPr>
              <a:t>AGUYJE</a:t>
            </a:r>
            <a:endParaRPr sz="7200" b="1">
              <a:solidFill>
                <a:schemeClr val="accent1"/>
              </a:solidFill>
              <a:latin typeface="Twentieth Century"/>
              <a:ea typeface="Twentieth Century"/>
              <a:cs typeface="Twentieth Century"/>
              <a:sym typeface="Twentieth Century"/>
            </a:endParaRPr>
          </a:p>
          <a:p>
            <a:pPr marL="0" marR="0" lvl="0" indent="0" algn="ctr" rtl="0">
              <a:lnSpc>
                <a:spcPct val="90000"/>
              </a:lnSpc>
              <a:spcBef>
                <a:spcPts val="0"/>
              </a:spcBef>
              <a:spcAft>
                <a:spcPts val="0"/>
              </a:spcAft>
              <a:buClr>
                <a:schemeClr val="accent1"/>
              </a:buClr>
              <a:buSzPts val="6000"/>
              <a:buFont typeface="Twentieth Century"/>
              <a:buNone/>
            </a:pPr>
            <a:r>
              <a:rPr lang="en-US" sz="4864" b="1">
                <a:solidFill>
                  <a:schemeClr val="accent1"/>
                </a:solidFill>
                <a:latin typeface="Twentieth Century"/>
                <a:ea typeface="Twentieth Century"/>
                <a:cs typeface="Twentieth Century"/>
                <a:sym typeface="Twentieth Century"/>
              </a:rPr>
              <a:t>GRACIAS</a:t>
            </a:r>
            <a:endParaRPr sz="600"/>
          </a:p>
        </p:txBody>
      </p:sp>
      <p:pic>
        <p:nvPicPr>
          <p:cNvPr id="336" name="Google Shape;336;p13"/>
          <p:cNvPicPr preferRelativeResize="0"/>
          <p:nvPr/>
        </p:nvPicPr>
        <p:blipFill rotWithShape="1">
          <a:blip r:embed="rId4">
            <a:alphaModFix/>
          </a:blip>
          <a:srcRect/>
          <a:stretch/>
        </p:blipFill>
        <p:spPr>
          <a:xfrm>
            <a:off x="2877648" y="5421804"/>
            <a:ext cx="5765055" cy="291600"/>
          </a:xfrm>
          <a:prstGeom prst="rect">
            <a:avLst/>
          </a:prstGeom>
          <a:noFill/>
          <a:ln>
            <a:noFill/>
          </a:ln>
        </p:spPr>
      </p:pic>
      <p:sp>
        <p:nvSpPr>
          <p:cNvPr id="337" name="Google Shape;337;p13"/>
          <p:cNvSpPr txBox="1"/>
          <p:nvPr/>
        </p:nvSpPr>
        <p:spPr>
          <a:xfrm>
            <a:off x="2326500" y="3689800"/>
            <a:ext cx="4628100" cy="1371000"/>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a:solidFill>
                  <a:srgbClr val="145079"/>
                </a:solidFill>
                <a:latin typeface="Montserrat"/>
                <a:ea typeface="Montserrat"/>
                <a:cs typeface="Montserrat"/>
                <a:sym typeface="Montserrat"/>
              </a:rPr>
              <a:t>Viviana Casco Molinas</a:t>
            </a:r>
            <a:endParaRPr sz="1900" b="0" i="0" u="none" strike="noStrike" cap="none">
              <a:solidFill>
                <a:srgbClr val="145079"/>
              </a:solidFill>
              <a:latin typeface="Arial"/>
              <a:ea typeface="Arial"/>
              <a:cs typeface="Arial"/>
              <a:sym typeface="Arial"/>
            </a:endParaRPr>
          </a:p>
          <a:p>
            <a:pPr marL="0" marR="0" lvl="0" indent="0" algn="r" rtl="0">
              <a:lnSpc>
                <a:spcPct val="90000"/>
              </a:lnSpc>
              <a:spcBef>
                <a:spcPts val="0"/>
              </a:spcBef>
              <a:spcAft>
                <a:spcPts val="0"/>
              </a:spcAft>
              <a:buClr>
                <a:srgbClr val="000000"/>
              </a:buClr>
              <a:buSzPts val="1600"/>
              <a:buFont typeface="Arial"/>
              <a:buNone/>
            </a:pPr>
            <a:r>
              <a:rPr lang="en-US" sz="1600" b="0" i="0" u="none" strike="noStrike" cap="none">
                <a:solidFill>
                  <a:srgbClr val="145079"/>
                </a:solidFill>
                <a:latin typeface="Montserrat"/>
                <a:ea typeface="Montserrat"/>
                <a:cs typeface="Montserrat"/>
                <a:sym typeface="Montserrat"/>
              </a:rPr>
              <a:t>Ministra - Secretaria ejecutiva de la Secretaría Técnica de Planificación del Desarrollo Económico y Social (STP)</a:t>
            </a:r>
            <a:endParaRPr sz="1600" b="0" i="0" u="none" strike="noStrike" cap="none">
              <a:solidFill>
                <a:srgbClr val="145079"/>
              </a:solidFill>
              <a:latin typeface="Montserrat"/>
              <a:ea typeface="Montserrat"/>
              <a:cs typeface="Montserrat"/>
              <a:sym typeface="Montserrat"/>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717D"/>
              </a:solidFill>
              <a:latin typeface="Montserrat"/>
              <a:ea typeface="Montserrat"/>
              <a:cs typeface="Montserrat"/>
              <a:sym typeface="Montserrat"/>
            </a:endParaRPr>
          </a:p>
        </p:txBody>
      </p:sp>
      <p:pic>
        <p:nvPicPr>
          <p:cNvPr id="338" name="Google Shape;338;p13"/>
          <p:cNvPicPr preferRelativeResize="0"/>
          <p:nvPr/>
        </p:nvPicPr>
        <p:blipFill rotWithShape="1">
          <a:blip r:embed="rId5">
            <a:alphaModFix/>
          </a:blip>
          <a:srcRect/>
          <a:stretch/>
        </p:blipFill>
        <p:spPr>
          <a:xfrm>
            <a:off x="6954600" y="3802463"/>
            <a:ext cx="1145675" cy="1145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5ca57e-aeff-4ea7-957c-ee39e8386d27">
      <Terms xmlns="http://schemas.microsoft.com/office/infopath/2007/PartnerControls"/>
    </lcf76f155ced4ddcb4097134ff3c332f>
    <TaxCatchAll xmlns="9d5e6f84-5843-49cc-89a8-d7ee1a915182" xsi:nil="true"/>
  </documentManagement>
</p:properties>
</file>

<file path=customXml/itemProps1.xml><?xml version="1.0" encoding="utf-8"?>
<ds:datastoreItem xmlns:ds="http://schemas.openxmlformats.org/officeDocument/2006/customXml" ds:itemID="{BD16734F-35A7-4652-A173-C7514D3AF162}"/>
</file>

<file path=customXml/itemProps2.xml><?xml version="1.0" encoding="utf-8"?>
<ds:datastoreItem xmlns:ds="http://schemas.openxmlformats.org/officeDocument/2006/customXml" ds:itemID="{D0463021-CAD2-4413-B1EB-6C7AB4007679}"/>
</file>

<file path=customXml/itemProps3.xml><?xml version="1.0" encoding="utf-8"?>
<ds:datastoreItem xmlns:ds="http://schemas.openxmlformats.org/officeDocument/2006/customXml" ds:itemID="{FAFE1A8B-E6BF-4B99-8928-4B37F58885CF}"/>
</file>

<file path=docProps/app.xml><?xml version="1.0" encoding="utf-8"?>
<Properties xmlns="http://schemas.openxmlformats.org/officeDocument/2006/extended-properties" xmlns:vt="http://schemas.openxmlformats.org/officeDocument/2006/docPropsVTypes">
  <TotalTime>0</TotalTime>
  <Words>1447</Words>
  <Application>Microsoft Office PowerPoint</Application>
  <PresentationFormat>Panorámica</PresentationFormat>
  <Paragraphs>140</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Calibri</vt:lpstr>
      <vt:lpstr>Montserrat</vt:lpstr>
      <vt:lpstr>DM Sans Medium</vt:lpstr>
      <vt:lpstr>Arial</vt:lpstr>
      <vt:lpstr>Montserrat Medium</vt:lpstr>
      <vt:lpstr>Twentieth Century</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Yang Cheng</dc:creator>
  <cp:lastModifiedBy>Leticia Minerva Antúnez Vera</cp:lastModifiedBy>
  <cp:revision>1</cp:revision>
  <dcterms:created xsi:type="dcterms:W3CDTF">2022-05-05T16:01:45Z</dcterms:created>
  <dcterms:modified xsi:type="dcterms:W3CDTF">2022-10-25T21:45:38Z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y fmtid="{D5CDD505-2E9C-101B-9397-08002B2CF9AE}" pid="3" name="MediaServiceImageTags">
    <vt:lpwstr/>
  </property>
</Properties>
</file>