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0" r:id="rId5"/>
    <p:sldId id="263" r:id="rId6"/>
    <p:sldId id="262" r:id="rId7"/>
    <p:sldId id="266" r:id="rId8"/>
    <p:sldId id="257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005493"/>
    <a:srgbClr val="FF40FF"/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56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BE08FB-858F-7B8A-289B-AE20FC5BD6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483A5-E869-F627-F5E6-5EEED7D98C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06001-010B-42BC-9557-23CC9C2604E7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AB15-7B79-076E-EC55-2BD7E6042E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9B94B-3710-8DA4-286B-9478F8930E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52C99-DB6C-4680-8419-346422F02C5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0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1AA2-A43E-854C-944A-7F660BE93A70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3332-DB63-2E49-95D0-46B9EBE407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3332-DB63-2E49-95D0-46B9EBE40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48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“</a:t>
            </a:r>
            <a:r>
              <a:rPr lang="es-ES" dirty="0" err="1"/>
              <a:t>Evaluation</a:t>
            </a:r>
            <a:r>
              <a:rPr lang="es-ES" dirty="0"/>
              <a:t> </a:t>
            </a:r>
            <a:r>
              <a:rPr lang="es-ES" dirty="0" err="1"/>
              <a:t>capacities</a:t>
            </a:r>
            <a:r>
              <a:rPr lang="es-ES" dirty="0"/>
              <a:t>”  </a:t>
            </a:r>
            <a:r>
              <a:rPr lang="es-ES" dirty="0" err="1"/>
              <a:t>rather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“</a:t>
            </a:r>
            <a:r>
              <a:rPr lang="es-ES" dirty="0" err="1"/>
              <a:t>evaluation</a:t>
            </a:r>
            <a:r>
              <a:rPr lang="es-ES" dirty="0"/>
              <a:t> </a:t>
            </a:r>
            <a:r>
              <a:rPr lang="es-ES" dirty="0" err="1"/>
              <a:t>capacity</a:t>
            </a:r>
            <a:r>
              <a:rPr lang="es-ES" dirty="0"/>
              <a:t>”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3332-DB63-2E49-95D0-46B9EBE407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31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A general </a:t>
            </a:r>
            <a:r>
              <a:rPr lang="es-ES" dirty="0" err="1"/>
              <a:t>matrix</a:t>
            </a:r>
            <a:r>
              <a:rPr lang="es-ES" dirty="0"/>
              <a:t>, </a:t>
            </a:r>
            <a:r>
              <a:rPr lang="es-ES" dirty="0" err="1"/>
              <a:t>specific</a:t>
            </a:r>
            <a:r>
              <a:rPr lang="es-ES" dirty="0"/>
              <a:t> matrices: social  </a:t>
            </a:r>
            <a:r>
              <a:rPr lang="es-ES" dirty="0" err="1"/>
              <a:t>policies</a:t>
            </a:r>
            <a:r>
              <a:rPr lang="es-ES" dirty="0"/>
              <a:t>,  </a:t>
            </a:r>
            <a:r>
              <a:rPr lang="es-ES" dirty="0" err="1"/>
              <a:t>impact</a:t>
            </a:r>
            <a:r>
              <a:rPr lang="es-ES" dirty="0"/>
              <a:t> </a:t>
            </a:r>
            <a:r>
              <a:rPr lang="es-ES" dirty="0" err="1"/>
              <a:t>evaluations</a:t>
            </a:r>
            <a:r>
              <a:rPr lang="es-ES" dirty="0"/>
              <a:t>, </a:t>
            </a:r>
            <a:r>
              <a:rPr lang="es-ES" dirty="0" err="1"/>
              <a:t>etc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3332-DB63-2E49-95D0-46B9EBE407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5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DDE9BC1-1E52-1045-B142-E6A7783C4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354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C6C71-25C8-D528-9F71-38F7BF7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2395-2598-D34F-050A-F4625556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E55-497F-4710-C5F6-814F637A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1C096-E7B0-4A60-AFAF-015DE2732146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49C3A86-DBFD-BC9B-BB6A-6ADE9191A1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4129" y="-210215"/>
            <a:ext cx="3237397" cy="17188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7C473E-2A26-5893-39D9-2EEC866B4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7085" t="57282" r="21689"/>
          <a:stretch/>
        </p:blipFill>
        <p:spPr>
          <a:xfrm>
            <a:off x="3407238" y="5602952"/>
            <a:ext cx="5185531" cy="793298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3686F9F9-2567-D669-6777-FD54B201104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68000" y="-5354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529BF6E-A75C-0074-76FE-E28D397ECF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72" y="-182880"/>
            <a:ext cx="12192000" cy="68580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2B168310-02C2-D379-4F51-0126C1376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6642371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CB15DEB-DBB3-2E31-080D-008F2DBF4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E87FA16-D47E-D0B9-F615-D0F2FED1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9CA6D0E-9FC7-6A7C-98CF-F771C114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7296A9F-C1D0-E666-20E5-EA489605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2B22FDF-F5A2-C483-9623-EDCBBA102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9F392E7-9BC7-F5D5-8676-30FEA69C64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918481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9171A5-A134-22F7-CFF7-4DC49B8FD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A3C4A97-BDBE-298F-AD09-8F3403D6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4F7F03E-E246-489D-A746-D09353FC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E070F8-8478-B363-499B-8C5D3F8F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B30F48F4-487C-CE15-D0A6-D725906852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42672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A116E5EC-C9DB-EE41-9213-1DA731394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E26362D-FF2C-DE82-B5BF-68C7F4B699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19539715-47FE-4447-FD84-F1C5615A97F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2DBC50B6-929A-5832-CC4D-4B21FA7E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7E1CBFA0-336A-4205-50BB-E96B25A0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FE34E8C4-06B3-CB17-99B3-CEA641A7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B42AB2-C871-DA81-DAEA-8625ED2BD7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EC1364-4021-F3F5-B7B1-88ED906C1E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Side-Title…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CE2FAE-5BC5-1538-5BA8-7532C8B81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E18BC7CF-448E-53CC-9CDF-793E3A22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BF38B35-BF77-B88F-B389-DBA9A591F2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TITLE…</a:t>
            </a:r>
          </a:p>
          <a:p>
            <a:pPr lvl="1"/>
            <a:r>
              <a:rPr lang="en-US"/>
              <a:t>Subtitle…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6DB9F42-28D4-EC88-7864-01D7DCF6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064C876E-69CB-CDEE-B719-23B53B8C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68770396-4911-2E9E-FF92-4E272C639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1872"/>
            <a:ext cx="12190476" cy="6857143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0971A12-1313-4AC4-35B9-6E98E96D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4121A13-A444-97D7-E177-165B1A62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E52820-09CF-432A-F001-8C5E05A0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‹Nº›</a:t>
            </a:fld>
            <a:endParaRPr lang="en-US"/>
          </a:p>
        </p:txBody>
      </p:sp>
      <p:pic>
        <p:nvPicPr>
          <p:cNvPr id="18" name="Picture 17" descr="Text&#10;&#10;Description automatically generated with medium confidence">
            <a:extLst>
              <a:ext uri="{FF2B5EF4-FFF2-40B4-BE49-F238E27FC236}">
                <a16:creationId xmlns:a16="http://schemas.microsoft.com/office/drawing/2014/main" id="{FE0FA4AF-F560-084D-C05D-D42F086476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3847" y="-134710"/>
            <a:ext cx="3237397" cy="1718854"/>
          </a:xfrm>
          <a:prstGeom prst="rect">
            <a:avLst/>
          </a:prstGeom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B8AA924-5DCD-E8B2-8616-740FB68247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73787" y="52729"/>
            <a:ext cx="1313224" cy="125307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C72E24D-36AE-FA3B-0C14-2B5AFA384DA4}"/>
              </a:ext>
            </a:extLst>
          </p:cNvPr>
          <p:cNvSpPr txBox="1">
            <a:spLocks/>
          </p:cNvSpPr>
          <p:nvPr userDrawn="1"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33929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17601" y="2362201"/>
            <a:ext cx="10257367" cy="3724275"/>
          </a:xfrm>
        </p:spPr>
        <p:txBody>
          <a:bodyPr/>
          <a:lstStyle/>
          <a:p>
            <a:pPr lvl="0"/>
            <a:endParaRPr lang="es-ES_tradnl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012E292-4855-2BE7-BAB3-0645B6968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F18FB77-DD4C-1065-F6E1-26EF3B169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B6B7000-A936-5DBA-6737-C73ADB7AF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E8EEC-8D2A-4DF4-8D39-E8AC35ADF36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6532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BE9CB2-577B-C044-403A-463732C82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34E7223-F52B-972A-A45B-A77FC6F4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485259D-2F32-6112-0640-3B1D456D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0D65C9F-E3E3-AEBA-2AF3-BA969561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8D86F0-8A99-2E4A-8B73-9446CBA6DB95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7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FEB027A-B0FC-8535-7518-43C841A01172}"/>
              </a:ext>
            </a:extLst>
          </p:cNvPr>
          <p:cNvSpPr txBox="1">
            <a:spLocks/>
          </p:cNvSpPr>
          <p:nvPr userDrawn="1"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TITLE 3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EF250FCB-2F13-D971-DCC0-6C2E779F2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4680"/>
            <a:ext cx="3237397" cy="1718854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6F5D62D-6E9E-7884-B2A5-073AE38C7C6A}"/>
              </a:ext>
            </a:extLst>
          </p:cNvPr>
          <p:cNvSpPr txBox="1">
            <a:spLocks/>
          </p:cNvSpPr>
          <p:nvPr userDrawn="1"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Subtitle</a:t>
            </a:r>
          </a:p>
        </p:txBody>
      </p: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DBC87122-DBB3-DF8A-8F77-04757603F7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4788" y="136525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57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1D34FED-6882-FC40-B529-F584321E6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30D95E5-BAE6-77BC-3C1B-6DEFD9CEA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472E721D-0408-B337-3AAF-A39ED19072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C1E03D6D-39C5-C16C-9ADE-835F825090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6897F6-C9BB-246D-7971-975C6B5031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07F162C-307D-7560-89EC-47B30A7A3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 5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AE6BEDB-E6D1-04B5-846E-8E89EB9300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91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Text…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DA420E-90C3-71CA-15B2-897ED441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D950B74-3098-92AD-915B-74E3C8B4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5DD7BCF-9CC2-9B90-0355-5D1A85A7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891626-B5B4-2C88-AE25-F2123CE54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8373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1C6435-F65D-F48F-F83E-714453A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AF1ED15-D78C-3100-631E-237B97DC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E4EBCE2-FFCB-5B64-00EE-C0513FE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64DEF3E-9B1C-1E86-408F-8BC5DBD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5A6E-AB09-46B5-90C9-B5434B8D6B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615" y="24030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CF4B5-D781-420A-9FE4-77F95720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6DF-513F-5E44-9E83-2557597DE907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18388-3E4F-4CD5-A7FF-ECA8F4C6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76298-BBA0-4815-AED8-AE104DD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67BC-DD03-FF45-A387-D007E712BE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51546E3B-D822-A8E4-145F-E2B2F2F783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97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0CB11FD-6C43-E3C7-A027-B66E9DA76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3575" y="136525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184864-52C3-2D4D-E324-C5769443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B3E3DC9-1FC2-2659-318D-FB3AAC92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D2A081F-0F9B-2803-DE5C-9CEC67FD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6D1BC84-9C53-3829-6C1D-F65E781D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9E24BF-7F41-8AB8-B1C8-C0C2F403E8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EE97D0-A561-8471-514C-B1E02B8DDD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4B6ECFC-8B35-4E5F-2309-DD42995BC3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4FA5864-3182-B85B-2C46-C9524D07FB1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90F327E8-5A26-B7BF-2E3B-4C231CB1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7A6C22C-2608-5811-9F30-7205C05F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90F79EE-F108-52BB-A691-A9FD2969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6F326-490A-5841-8742-5FB15826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5933D-6CD3-A14F-A0A7-D4663CEB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7E6E-57AE-EA4C-967E-119F5AA37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6DF-513F-5E44-9E83-2557597DE907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EC00-6437-774F-AD44-A4F06042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B6F4D-9188-9540-8287-CED16E2E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7BC-DD03-FF45-A387-D007E712BE67}" type="slidenum">
              <a:rPr lang="en-US" smtClean="0"/>
              <a:t>‹Nº›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F1939CBE-BB3F-365E-79FA-1205BFC4A572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857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7" r:id="rId3"/>
    <p:sldLayoutId id="2147483661" r:id="rId4"/>
    <p:sldLayoutId id="2147483651" r:id="rId5"/>
    <p:sldLayoutId id="2147483666" r:id="rId6"/>
    <p:sldLayoutId id="2147483660" r:id="rId7"/>
    <p:sldLayoutId id="2147483650" r:id="rId8"/>
    <p:sldLayoutId id="2147483652" r:id="rId9"/>
    <p:sldLayoutId id="2147483662" r:id="rId10"/>
    <p:sldLayoutId id="2147483663" r:id="rId11"/>
    <p:sldLayoutId id="2147483664" r:id="rId12"/>
    <p:sldLayoutId id="2147483656" r:id="rId13"/>
    <p:sldLayoutId id="2147483659" r:id="rId14"/>
    <p:sldLayoutId id="214748366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D6AFE5-375E-A150-AEC8-0A10EDCD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s-ES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Torino, </a:t>
            </a:r>
            <a:r>
              <a:rPr kumimoji="0" lang="es-ES" alt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October</a:t>
            </a:r>
            <a:r>
              <a:rPr kumimoji="0" lang="es-ES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2022</a:t>
            </a:r>
          </a:p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C6422C-24D6-EBE4-3B57-0A25C5DD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415B4D-02A1-FDF3-E58E-F7646D1C839E}"/>
              </a:ext>
            </a:extLst>
          </p:cNvPr>
          <p:cNvSpPr txBox="1">
            <a:spLocks/>
          </p:cNvSpPr>
          <p:nvPr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6000" dirty="0"/>
              <a:t>National Evaluation Systems: </a:t>
            </a:r>
            <a:br>
              <a:rPr lang="en-GB" altLang="en-US" sz="6000" dirty="0"/>
            </a:br>
            <a:r>
              <a:rPr lang="en-GB" altLang="en-US" sz="6000" dirty="0"/>
              <a:t>Towards Lessons Learned</a:t>
            </a:r>
            <a:r>
              <a:rPr lang="en-US" dirty="0">
                <a:solidFill>
                  <a:schemeClr val="accent1"/>
                </a:solidFill>
                <a:latin typeface="Tw Cen MT" panose="020B0602020104020603" pitchFamily="34" charset="0"/>
              </a:rPr>
              <a:t>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F75FE5C-0583-5B53-4FE5-77DA2E6DC081}"/>
              </a:ext>
            </a:extLst>
          </p:cNvPr>
          <p:cNvSpPr txBox="1">
            <a:spLocks/>
          </p:cNvSpPr>
          <p:nvPr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9193"/>
                </a:solidFill>
              </a:rPr>
              <a:t>Osvaldo </a:t>
            </a:r>
            <a:r>
              <a:rPr lang="en-US" sz="2800" dirty="0" err="1">
                <a:solidFill>
                  <a:srgbClr val="009193"/>
                </a:solidFill>
              </a:rPr>
              <a:t>Néstor</a:t>
            </a:r>
            <a:r>
              <a:rPr lang="en-US" sz="2800" dirty="0">
                <a:solidFill>
                  <a:srgbClr val="009193"/>
                </a:solidFill>
              </a:rPr>
              <a:t> Feinstein</a:t>
            </a:r>
          </a:p>
          <a:p>
            <a:endParaRPr lang="en-US" dirty="0">
              <a:solidFill>
                <a:srgbClr val="0091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6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9583499-7DF1-2A47-B3A6-BA831831D73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442139" y="2072060"/>
            <a:ext cx="6245036" cy="450532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n-US" sz="2400" dirty="0" err="1">
                <a:solidFill>
                  <a:srgbClr val="FF0000"/>
                </a:solidFill>
              </a:rPr>
              <a:t>Distinguish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between</a:t>
            </a:r>
            <a:r>
              <a:rPr lang="es-ES" altLang="en-US" sz="2400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dirty="0"/>
              <a:t>   MANAGING, CONDUCTING, &amp; USING evaluations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/>
          </a:p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0000"/>
                </a:solidFill>
              </a:rPr>
              <a:t>Differentiate</a:t>
            </a:r>
            <a:r>
              <a:rPr lang="en-GB" altLang="en-US" sz="2400" dirty="0"/>
              <a:t> among</a:t>
            </a:r>
          </a:p>
          <a:p>
            <a:pPr eaLnBrk="1" hangingPunct="1">
              <a:buFontTx/>
              <a:buNone/>
            </a:pPr>
            <a:r>
              <a:rPr lang="en-GB" altLang="en-US" sz="2400" dirty="0"/>
              <a:t>    GOVERNMENT, National and </a:t>
            </a:r>
            <a:r>
              <a:rPr lang="en-GB" altLang="en-US" sz="2400" dirty="0" err="1"/>
              <a:t>SubNatl</a:t>
            </a:r>
            <a:r>
              <a:rPr lang="en-GB" altLang="en-US" sz="2400" dirty="0"/>
              <a:t>    </a:t>
            </a:r>
            <a:r>
              <a:rPr lang="en-GB" altLang="en-US" sz="2400" dirty="0" err="1"/>
              <a:t>UNIVERSITIES,THINK</a:t>
            </a:r>
            <a:r>
              <a:rPr lang="en-GB" altLang="en-US" sz="2400" dirty="0"/>
              <a:t> TANKS   CONSULTANTS</a:t>
            </a:r>
          </a:p>
          <a:p>
            <a:pPr eaLnBrk="1" hangingPunct="1">
              <a:buFontTx/>
              <a:buNone/>
            </a:pPr>
            <a:r>
              <a:rPr lang="en-GB" altLang="en-US" sz="2400" dirty="0"/>
              <a:t>    &amp; PARLIAMENT / CIVIL SOCIETY</a:t>
            </a:r>
          </a:p>
          <a:p>
            <a:pPr eaLnBrk="1" hangingPunct="1">
              <a:buFontTx/>
              <a:buNone/>
            </a:pPr>
            <a:endParaRPr lang="en-GB" altLang="en-US" sz="2400" dirty="0"/>
          </a:p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0000"/>
                </a:solidFill>
              </a:rPr>
              <a:t>Consider</a:t>
            </a:r>
          </a:p>
          <a:p>
            <a:pPr eaLnBrk="1" hangingPunct="1">
              <a:buFontTx/>
              <a:buNone/>
            </a:pPr>
            <a:r>
              <a:rPr lang="en-GB" altLang="en-US" sz="2400" dirty="0"/>
              <a:t>	DEMAND, SUPPLY &amp; their LINKS  (if any)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DFDA0-CF1E-F503-A3DE-A081387C9EDA}"/>
              </a:ext>
            </a:extLst>
          </p:cNvPr>
          <p:cNvSpPr txBox="1"/>
          <p:nvPr/>
        </p:nvSpPr>
        <p:spPr>
          <a:xfrm>
            <a:off x="860614" y="1317830"/>
            <a:ext cx="4426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  <a:latin typeface="Tw Cen MT" panose="020B0602020104020603" pitchFamily="34" charset="77"/>
              </a:rPr>
              <a:t>Conceptual </a:t>
            </a:r>
            <a:r>
              <a:rPr lang="es-ES" sz="3200" dirty="0" err="1">
                <a:solidFill>
                  <a:srgbClr val="FF0000"/>
                </a:solidFill>
                <a:latin typeface="Tw Cen MT" panose="020B0602020104020603" pitchFamily="34" charset="77"/>
              </a:rPr>
              <a:t>Scheme</a:t>
            </a:r>
            <a:endParaRPr lang="en-US" sz="3200" dirty="0">
              <a:solidFill>
                <a:srgbClr val="FF0000"/>
              </a:solidFill>
              <a:latin typeface="Tw Cen MT" panose="020B06020201040206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635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5 Marcador de número de diapositiva">
            <a:extLst>
              <a:ext uri="{FF2B5EF4-FFF2-40B4-BE49-F238E27FC236}">
                <a16:creationId xmlns:a16="http://schemas.microsoft.com/office/drawing/2014/main" id="{B02963E2-A774-2393-E250-B243F13D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26FCC6-8263-4D18-8638-B0BB5A458783}" type="slidenum">
              <a:rPr lang="es-E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s-ES" altLang="en-US" sz="2600">
              <a:solidFill>
                <a:schemeClr val="bg1"/>
              </a:solidFill>
            </a:endParaRPr>
          </a:p>
        </p:txBody>
      </p:sp>
      <p:sp>
        <p:nvSpPr>
          <p:cNvPr id="10243" name="AutoShape 2">
            <a:extLst>
              <a:ext uri="{FF2B5EF4-FFF2-40B4-BE49-F238E27FC236}">
                <a16:creationId xmlns:a16="http://schemas.microsoft.com/office/drawing/2014/main" id="{4FAE57D1-D098-F267-7810-89895731B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/>
              <a:t>Conceptual scheme (NEC Matrix)</a:t>
            </a:r>
          </a:p>
        </p:txBody>
      </p:sp>
      <p:graphicFrame>
        <p:nvGraphicFramePr>
          <p:cNvPr id="13350" name="Group 38">
            <a:extLst>
              <a:ext uri="{FF2B5EF4-FFF2-40B4-BE49-F238E27FC236}">
                <a16:creationId xmlns:a16="http://schemas.microsoft.com/office/drawing/2014/main" id="{0A234736-389F-8ABA-B859-FA8AE8CC72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296444"/>
              </p:ext>
            </p:extLst>
          </p:nvPr>
        </p:nvGraphicFramePr>
        <p:xfrm>
          <a:off x="2362201" y="2406650"/>
          <a:ext cx="7693025" cy="4083050"/>
        </p:xfrm>
        <a:graphic>
          <a:graphicData uri="http://schemas.openxmlformats.org/drawingml/2006/table">
            <a:tbl>
              <a:tblPr/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5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National</a:t>
                      </a:r>
                      <a:r>
                        <a:rPr kumimoji="0" lang="es-E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Evaluation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Capacities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Government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Universities,ThinkTanks,Consultants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Parliament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Managing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Evaluations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Conducting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Evaluations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Evaluations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VII     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VIII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IX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7A8-B181-4C6A-AD95-E1A06400E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7200"/>
            <a:ext cx="8093198" cy="1600200"/>
          </a:xfrm>
        </p:spPr>
        <p:txBody>
          <a:bodyPr>
            <a:normAutofit/>
          </a:bodyPr>
          <a:lstStyle/>
          <a:p>
            <a:pPr algn="ctr"/>
            <a:r>
              <a:rPr lang="es-ES" altLang="en-US" dirty="0" err="1">
                <a:solidFill>
                  <a:srgbClr val="FF0000"/>
                </a:solidFill>
              </a:rPr>
              <a:t>Ways</a:t>
            </a:r>
            <a:r>
              <a:rPr lang="es-ES" altLang="en-US" dirty="0">
                <a:solidFill>
                  <a:srgbClr val="FF0000"/>
                </a:solidFill>
              </a:rPr>
              <a:t> </a:t>
            </a:r>
            <a:r>
              <a:rPr lang="es-ES" altLang="en-US" dirty="0" err="1">
                <a:solidFill>
                  <a:srgbClr val="FF0000"/>
                </a:solidFill>
              </a:rPr>
              <a:t>of</a:t>
            </a:r>
            <a:r>
              <a:rPr lang="es-ES" altLang="en-US" dirty="0">
                <a:solidFill>
                  <a:srgbClr val="FF0000"/>
                </a:solidFill>
              </a:rPr>
              <a:t> </a:t>
            </a:r>
            <a:r>
              <a:rPr lang="es-ES" altLang="en-US" dirty="0" err="1">
                <a:solidFill>
                  <a:srgbClr val="FF0000"/>
                </a:solidFill>
              </a:rPr>
              <a:t>supporting</a:t>
            </a:r>
            <a:r>
              <a:rPr lang="es-ES" altLang="en-US" dirty="0">
                <a:solidFill>
                  <a:srgbClr val="FF0000"/>
                </a:solidFill>
              </a:rPr>
              <a:t> NEC/S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B622D-790E-4A8E-99A4-F2A00AA1807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83188" y="987425"/>
            <a:ext cx="6172200" cy="4873625"/>
          </a:xfrm>
        </p:spPr>
        <p:txBody>
          <a:bodyPr>
            <a:normAutofit fontScale="77500" lnSpcReduction="2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 / South-South Cooperation</a:t>
            </a:r>
          </a:p>
          <a:p>
            <a:endParaRPr lang="en-GB" dirty="0"/>
          </a:p>
          <a:p>
            <a:pPr>
              <a:defRPr/>
            </a:pPr>
            <a:r>
              <a:rPr lang="es-ES" sz="2000" dirty="0" err="1"/>
              <a:t>Some</a:t>
            </a:r>
            <a:r>
              <a:rPr lang="es-ES" sz="2000" dirty="0"/>
              <a:t> </a:t>
            </a:r>
            <a:r>
              <a:rPr lang="es-ES" sz="2000" dirty="0" err="1"/>
              <a:t>countries</a:t>
            </a:r>
            <a:r>
              <a:rPr lang="es-ES" sz="2000" dirty="0"/>
              <a:t>’ </a:t>
            </a:r>
            <a:r>
              <a:rPr lang="es-ES" sz="2000" dirty="0" err="1"/>
              <a:t>NES</a:t>
            </a:r>
            <a:r>
              <a:rPr lang="es-ES" sz="2000" dirty="0"/>
              <a:t>/Cs are more </a:t>
            </a:r>
            <a:r>
              <a:rPr lang="es-ES" sz="2000" dirty="0" err="1"/>
              <a:t>advanced</a:t>
            </a:r>
            <a:endParaRPr lang="es-ES" sz="2000" dirty="0"/>
          </a:p>
          <a:p>
            <a:pPr>
              <a:defRPr/>
            </a:pPr>
            <a:endParaRPr lang="es-ES" sz="2000" dirty="0"/>
          </a:p>
          <a:p>
            <a:pPr>
              <a:defRPr/>
            </a:pPr>
            <a:r>
              <a:rPr lang="es-ES" sz="2000" dirty="0" err="1"/>
              <a:t>Heterogenity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</a:t>
            </a:r>
            <a:r>
              <a:rPr lang="es-ES" sz="2000" dirty="0" err="1"/>
              <a:t>NECs</a:t>
            </a:r>
            <a:endParaRPr lang="es-ES" sz="2000" dirty="0"/>
          </a:p>
          <a:p>
            <a:pPr>
              <a:defRPr/>
            </a:pPr>
            <a:endParaRPr lang="es-ES" sz="2000" dirty="0"/>
          </a:p>
          <a:p>
            <a:pPr>
              <a:defRPr/>
            </a:pPr>
            <a:r>
              <a:rPr lang="es-ES" sz="2000" dirty="0" err="1"/>
              <a:t>Differences</a:t>
            </a:r>
            <a:r>
              <a:rPr lang="es-ES" sz="2000" dirty="0"/>
              <a:t> and </a:t>
            </a:r>
            <a:r>
              <a:rPr lang="es-ES" sz="2000" dirty="0" err="1"/>
              <a:t>similarities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country </a:t>
            </a:r>
            <a:r>
              <a:rPr lang="es-ES" sz="2000" dirty="0" err="1"/>
              <a:t>contexts</a:t>
            </a:r>
            <a:endParaRPr lang="es-ES" sz="2000" dirty="0"/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B94D1-A5F1-45BC-B6AC-C011602C3F2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9788" y="2057400"/>
            <a:ext cx="3932237" cy="3811588"/>
          </a:xfrm>
        </p:spPr>
        <p:txBody>
          <a:bodyPr>
            <a:normAutofit lnSpcReduction="10000"/>
          </a:bodyPr>
          <a:lstStyle/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n-US" sz="2800" dirty="0"/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800" b="1" i="1" dirty="0"/>
              <a:t>Diagnosis</a:t>
            </a:r>
            <a:r>
              <a:rPr lang="es-ES" altLang="en-US" sz="2800" dirty="0"/>
              <a:t> </a:t>
            </a:r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000" dirty="0"/>
              <a:t>(</a:t>
            </a:r>
            <a:r>
              <a:rPr lang="es-ES" altLang="en-US" sz="2000" dirty="0" err="1"/>
              <a:t>using</a:t>
            </a:r>
            <a:r>
              <a:rPr lang="es-ES" altLang="en-US" sz="2000" dirty="0"/>
              <a:t> </a:t>
            </a:r>
            <a:r>
              <a:rPr lang="es-ES" altLang="en-US" sz="2000" dirty="0" err="1"/>
              <a:t>the</a:t>
            </a:r>
            <a:r>
              <a:rPr lang="es-ES" altLang="en-US" sz="2000" dirty="0"/>
              <a:t> </a:t>
            </a:r>
            <a:r>
              <a:rPr lang="es-ES" altLang="en-US" sz="2000" dirty="0" err="1"/>
              <a:t>NES</a:t>
            </a:r>
            <a:r>
              <a:rPr lang="es-ES" altLang="en-US" sz="2000" dirty="0"/>
              <a:t>/NEC </a:t>
            </a:r>
            <a:r>
              <a:rPr lang="es-ES" altLang="en-US" sz="2000" dirty="0" err="1"/>
              <a:t>matrix</a:t>
            </a:r>
            <a:r>
              <a:rPr lang="es-ES" altLang="en-US" sz="2000" dirty="0"/>
              <a:t>)</a:t>
            </a:r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n-US" sz="2800" b="1" i="1" dirty="0"/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800" b="1" i="1" dirty="0" err="1"/>
              <a:t>Lines</a:t>
            </a:r>
            <a:r>
              <a:rPr lang="es-ES" altLang="en-US" sz="2800" b="1" i="1" dirty="0"/>
              <a:t> </a:t>
            </a:r>
            <a:r>
              <a:rPr lang="es-ES" altLang="en-US" sz="2800" b="1" i="1" dirty="0" err="1"/>
              <a:t>of</a:t>
            </a:r>
            <a:r>
              <a:rPr lang="es-ES" altLang="en-US" sz="2800" b="1" i="1" dirty="0"/>
              <a:t> </a:t>
            </a:r>
            <a:r>
              <a:rPr lang="es-ES" altLang="en-US" sz="2800" b="1" i="1" dirty="0" err="1"/>
              <a:t>Action</a:t>
            </a:r>
            <a:endParaRPr lang="es-ES" altLang="en-US" sz="2800" b="1" i="1" dirty="0"/>
          </a:p>
          <a:p>
            <a:pPr marL="711200" indent="-711200" eaLnBrk="1" hangingPunct="1">
              <a:lnSpc>
                <a:spcPct val="90000"/>
              </a:lnSpc>
            </a:pPr>
            <a:r>
              <a:rPr lang="en-GB" altLang="en-US" sz="2200" b="1" i="1" dirty="0"/>
              <a:t>Information</a:t>
            </a:r>
            <a:r>
              <a:rPr lang="en-GB" altLang="en-US" sz="2200" dirty="0"/>
              <a:t> </a:t>
            </a:r>
            <a:endParaRPr lang="en-GB" altLang="en-US" sz="2200" i="1" dirty="0"/>
          </a:p>
          <a:p>
            <a:pPr marL="711200" indent="-711200" eaLnBrk="1" hangingPunct="1">
              <a:lnSpc>
                <a:spcPct val="90000"/>
              </a:lnSpc>
            </a:pPr>
            <a:r>
              <a:rPr lang="en-GB" altLang="en-US" sz="2200" b="1" i="1" dirty="0"/>
              <a:t>Networking</a:t>
            </a:r>
            <a:r>
              <a:rPr lang="en-GB" altLang="en-US" sz="2200" dirty="0"/>
              <a:t> </a:t>
            </a:r>
            <a:endParaRPr lang="en-GB" altLang="en-US" sz="2200" b="1" i="1" dirty="0"/>
          </a:p>
          <a:p>
            <a:pPr marL="711200" indent="-711200" eaLnBrk="1" hangingPunct="1">
              <a:lnSpc>
                <a:spcPct val="90000"/>
              </a:lnSpc>
            </a:pPr>
            <a:r>
              <a:rPr lang="en-GB" altLang="en-US" sz="2200" b="1" i="1" dirty="0"/>
              <a:t>Funding</a:t>
            </a:r>
            <a:r>
              <a:rPr lang="en-GB" altLang="en-US" sz="2200" dirty="0"/>
              <a:t> </a:t>
            </a:r>
          </a:p>
          <a:p>
            <a:pPr marL="711200" indent="-711200" eaLnBrk="1" hangingPunct="1">
              <a:lnSpc>
                <a:spcPct val="90000"/>
              </a:lnSpc>
            </a:pPr>
            <a:r>
              <a:rPr lang="en-GB" altLang="en-US" sz="2200" b="1" i="1" dirty="0"/>
              <a:t>Technical assistance TA</a:t>
            </a:r>
            <a:endParaRPr lang="es-ES" altLang="en-US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46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541" y="223393"/>
            <a:ext cx="9543696" cy="8158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s-E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TENTATIVE </a:t>
            </a:r>
            <a:r>
              <a:rPr lang="es-ES" u="sng" dirty="0" err="1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LESSONS</a:t>
            </a:r>
            <a:r>
              <a:rPr lang="es-E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 </a:t>
            </a:r>
            <a:r>
              <a:rPr lang="es-ES" u="sng" dirty="0" err="1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LEARNED</a:t>
            </a:r>
            <a:r>
              <a:rPr lang="es-E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 </a:t>
            </a:r>
            <a:endParaRPr lang="en-US" u="sng" dirty="0">
              <a:solidFill>
                <a:srgbClr val="FF0000"/>
              </a:solidFill>
              <a:latin typeface="Tw Cen MT" panose="020B0602020104020603" pitchFamily="34" charset="77"/>
              <a:cs typeface="Calibri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898712" y="2075519"/>
            <a:ext cx="10515600" cy="383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dirty="0"/>
              <a:t>UNPACKING evaluation capacities (EC) facilitates identification of different EC gaps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dirty="0"/>
              <a:t>INDIVIDUAL evaluation training  neither necessary nor sufficient to develop NEC/S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400" dirty="0"/>
              <a:t>COUNTRIES may develop their NES with  support from other  countries &amp;/or IO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400" dirty="0"/>
              <a:t>NETWORKS regional and national networks can  contribute to NES</a:t>
            </a:r>
            <a:endParaRPr lang="es-ES" altLang="en-US" sz="2400" dirty="0"/>
          </a:p>
          <a:p>
            <a:pPr marL="0" indent="0">
              <a:buNone/>
            </a:pP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6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74AEC3-D596-C84F-8339-58EB23365F3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94081" y="1139825"/>
            <a:ext cx="9442182" cy="621523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47345" algn="l" fontAlgn="base"/>
            <a:r>
              <a:rPr lang="en-US" sz="1800" b="1" i="1" dirty="0">
                <a:solidFill>
                  <a:srgbClr val="FF0000"/>
                </a:solidFill>
                <a:effectLst/>
                <a:latin typeface="Helvetica Neue"/>
              </a:rPr>
              <a:t>What is holding back the development of National Evaluation Systems (NES)?</a:t>
            </a:r>
          </a:p>
          <a:p>
            <a:pPr marL="118745" indent="0" algn="l" fontAlgn="base">
              <a:buNone/>
            </a:pPr>
            <a:r>
              <a:rPr lang="en-US" sz="1800" i="1" dirty="0">
                <a:solidFill>
                  <a:srgbClr val="FF0000"/>
                </a:solidFill>
                <a:effectLst/>
                <a:latin typeface="Helvetica Neue"/>
              </a:rPr>
              <a:t> </a:t>
            </a:r>
          </a:p>
          <a:p>
            <a:pPr marL="918845" lvl="1" indent="-342900" fontAlgn="base">
              <a:buAutoNum type="alphaLcParenR"/>
            </a:pPr>
            <a:r>
              <a:rPr lang="en-US" sz="1400" dirty="0">
                <a:solidFill>
                  <a:srgbClr val="000000"/>
                </a:solidFill>
                <a:latin typeface="Helvetica Neue"/>
              </a:rPr>
              <a:t>Limited awareness of the role of evaluation</a:t>
            </a:r>
          </a:p>
          <a:p>
            <a:pPr marL="575945" lvl="1" indent="0" fontAlgn="base">
              <a:buNone/>
            </a:pPr>
            <a:endParaRPr lang="en-US" sz="1400" dirty="0">
              <a:solidFill>
                <a:srgbClr val="000000"/>
              </a:solidFill>
              <a:latin typeface="Helvetica Neue"/>
            </a:endParaRPr>
          </a:p>
          <a:p>
            <a:pPr marL="918845" lvl="1" indent="-342900" fontAlgn="base">
              <a:buAutoNum type="alphaLcParenR"/>
            </a:pPr>
            <a:r>
              <a:rPr lang="en-US" sz="1400" dirty="0">
                <a:solidFill>
                  <a:srgbClr val="000000"/>
                </a:solidFill>
                <a:latin typeface="Helvetica Neue"/>
              </a:rPr>
              <a:t>Lack of an appropriate conceptual framework</a:t>
            </a:r>
          </a:p>
          <a:p>
            <a:pPr marL="118745" indent="0" algn="l" fontAlgn="base">
              <a:buNone/>
            </a:pPr>
            <a:endParaRPr lang="en-US" sz="1800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118745" indent="0" algn="l" fontAlgn="base">
              <a:buNone/>
            </a:pPr>
            <a:endParaRPr lang="en-US" sz="1800" dirty="0">
              <a:solidFill>
                <a:srgbClr val="000000"/>
              </a:solidFill>
              <a:latin typeface="Helvetica Neue"/>
            </a:endParaRPr>
          </a:p>
          <a:p>
            <a:pPr marL="347345" algn="l" fontAlgn="base"/>
            <a:r>
              <a:rPr lang="en-US" sz="1800" b="1" i="1" dirty="0">
                <a:solidFill>
                  <a:srgbClr val="FF0000"/>
                </a:solidFill>
                <a:effectLst/>
                <a:latin typeface="Helvetica Neue"/>
              </a:rPr>
              <a:t>Where are the  “capacity traps”, and vicious and virtuous circles that explain these setbacks? </a:t>
            </a:r>
            <a:endParaRPr lang="en-US" sz="1800" b="1" i="1" dirty="0">
              <a:solidFill>
                <a:srgbClr val="FF0000"/>
              </a:solidFill>
              <a:latin typeface="Helvetica Neue"/>
            </a:endParaRPr>
          </a:p>
          <a:p>
            <a:pPr marL="347345" algn="l" fontAlgn="base"/>
            <a:endParaRPr lang="en-US" sz="1800" b="1" i="1" dirty="0">
              <a:solidFill>
                <a:srgbClr val="FF0000"/>
              </a:solidFill>
              <a:effectLst/>
              <a:latin typeface="Helvetica Neue"/>
            </a:endParaRPr>
          </a:p>
          <a:p>
            <a:pPr marL="575945" lvl="1" indent="0" fontAlgn="base">
              <a:buNone/>
            </a:pPr>
            <a:r>
              <a:rPr lang="en-US" sz="1400" dirty="0">
                <a:solidFill>
                  <a:srgbClr val="000000"/>
                </a:solidFill>
                <a:latin typeface="Helvetica Neue"/>
              </a:rPr>
              <a:t>	a)low capacities </a:t>
            </a:r>
            <a:r>
              <a:rPr lang="en-US" sz="1400" dirty="0">
                <a:solidFill>
                  <a:srgbClr val="000000"/>
                </a:solidFill>
                <a:latin typeface="Helvetica Neue"/>
                <a:sym typeface="Wingdings" panose="05000000000000000000" pitchFamily="2" charset="2"/>
              </a:rPr>
              <a:t>lack of opportunities to do evaluations  no learning by doing low capacities</a:t>
            </a:r>
          </a:p>
          <a:p>
            <a:pPr marL="575945" lvl="1" indent="0" fontAlgn="base">
              <a:buNone/>
            </a:pPr>
            <a:endParaRPr lang="en-US" sz="1400" dirty="0">
              <a:solidFill>
                <a:srgbClr val="000000"/>
              </a:solidFill>
              <a:latin typeface="Helvetica Neue"/>
              <a:sym typeface="Wingdings" panose="05000000000000000000" pitchFamily="2" charset="2"/>
            </a:endParaRPr>
          </a:p>
          <a:p>
            <a:pPr marL="575945" lvl="1" indent="0" fontAlgn="base">
              <a:buNone/>
            </a:pPr>
            <a:r>
              <a:rPr lang="en-US" sz="1400" dirty="0">
                <a:solidFill>
                  <a:srgbClr val="000000"/>
                </a:solidFill>
                <a:latin typeface="Helvetica Neue"/>
                <a:sym typeface="Wingdings" panose="05000000000000000000" pitchFamily="2" charset="2"/>
              </a:rPr>
              <a:t>	b)belief in universal best practices to develop capacities illusion of  simplistic transferability</a:t>
            </a:r>
            <a:endParaRPr lang="en-US" sz="1400" dirty="0">
              <a:solidFill>
                <a:srgbClr val="000000"/>
              </a:solidFill>
              <a:latin typeface="Helvetica Neue"/>
            </a:endParaRPr>
          </a:p>
          <a:p>
            <a:pPr marL="347345" algn="l" fontAlgn="base"/>
            <a:endParaRPr lang="en-US" sz="1800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118745" indent="0" algn="l" fontAlgn="base">
              <a:buNone/>
            </a:pPr>
            <a:endParaRPr lang="en-US" sz="1800" b="1" i="1" dirty="0">
              <a:solidFill>
                <a:srgbClr val="FF0000"/>
              </a:solidFill>
              <a:effectLst/>
              <a:latin typeface="Helvetica Neue"/>
            </a:endParaRPr>
          </a:p>
          <a:p>
            <a:pPr marL="347345" algn="l" fontAlgn="base"/>
            <a:r>
              <a:rPr lang="en-US" sz="1800" b="1" i="1" dirty="0">
                <a:solidFill>
                  <a:srgbClr val="FF0000"/>
                </a:solidFill>
                <a:effectLst/>
                <a:latin typeface="Helvetica Neue"/>
              </a:rPr>
              <a:t>How can conceptual frameworks  and systems approaches help to identify gaps and accelerate </a:t>
            </a:r>
            <a:r>
              <a:rPr lang="en-US" sz="1800" b="1" i="1" dirty="0">
                <a:solidFill>
                  <a:srgbClr val="FF0000"/>
                </a:solidFill>
                <a:latin typeface="Helvetica Neue"/>
              </a:rPr>
              <a:t>the </a:t>
            </a:r>
            <a:r>
              <a:rPr lang="en-US" sz="1800" b="1" i="1" dirty="0">
                <a:solidFill>
                  <a:srgbClr val="FF0000"/>
                </a:solidFill>
                <a:effectLst/>
                <a:latin typeface="Helvetica Neue"/>
              </a:rPr>
              <a:t>establishment of NES ?</a:t>
            </a:r>
            <a:endParaRPr lang="en-US" sz="1800" b="0" i="0" dirty="0">
              <a:solidFill>
                <a:srgbClr val="1D2228"/>
              </a:solidFill>
              <a:effectLst/>
              <a:latin typeface="Calibri" panose="020F0502020204030204" pitchFamily="34" charset="0"/>
            </a:endParaRPr>
          </a:p>
          <a:p>
            <a:pPr marL="347345" algn="l" fontAlgn="base"/>
            <a:endParaRPr lang="en-US" sz="1800" b="1" i="1" dirty="0">
              <a:solidFill>
                <a:srgbClr val="FF0000"/>
              </a:solidFill>
              <a:effectLst/>
              <a:latin typeface="Helvetica Neue"/>
            </a:endParaRPr>
          </a:p>
          <a:p>
            <a:pPr marL="118745" indent="0" algn="l" fontAlgn="base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Helvetica Neue"/>
              </a:rPr>
              <a:t>	</a:t>
            </a:r>
            <a:r>
              <a:rPr lang="en-US" sz="1300" b="0" i="0" dirty="0">
                <a:solidFill>
                  <a:srgbClr val="000000"/>
                </a:solidFill>
                <a:effectLst/>
                <a:latin typeface="Helvetica Neue"/>
              </a:rPr>
              <a:t>a) providing a guide to mapping existing capacities </a:t>
            </a:r>
            <a:r>
              <a:rPr lang="en-US" sz="1300" b="0" i="0" dirty="0">
                <a:solidFill>
                  <a:srgbClr val="000000"/>
                </a:solidFill>
                <a:effectLst/>
                <a:latin typeface="Helvetica Neue"/>
                <a:sym typeface="Wingdings" panose="05000000000000000000" pitchFamily="2" charset="2"/>
              </a:rPr>
              <a:t> diagnosis</a:t>
            </a:r>
          </a:p>
          <a:p>
            <a:pPr marL="118745" indent="0" algn="l" fontAlgn="base">
              <a:buNone/>
            </a:pPr>
            <a:endParaRPr lang="en-US" sz="1300" b="0" i="0" dirty="0">
              <a:solidFill>
                <a:srgbClr val="000000"/>
              </a:solidFill>
              <a:effectLst/>
              <a:latin typeface="Helvetica Neue"/>
              <a:sym typeface="Wingdings" panose="05000000000000000000" pitchFamily="2" charset="2"/>
            </a:endParaRPr>
          </a:p>
          <a:p>
            <a:pPr marL="118745" indent="0" algn="l" fontAlgn="base">
              <a:buNone/>
            </a:pPr>
            <a:r>
              <a:rPr lang="en-US" sz="1300" b="0" i="0" dirty="0">
                <a:solidFill>
                  <a:srgbClr val="000000"/>
                </a:solidFill>
                <a:effectLst/>
                <a:latin typeface="Helvetica Neue"/>
                <a:sym typeface="Wingdings" panose="05000000000000000000" pitchFamily="2" charset="2"/>
              </a:rPr>
              <a:t>	b) suggesting ways of  accelerating the </a:t>
            </a:r>
            <a:r>
              <a:rPr lang="en-US" sz="1300" dirty="0">
                <a:solidFill>
                  <a:srgbClr val="000000"/>
                </a:solidFill>
                <a:latin typeface="Helvetica Neue"/>
                <a:sym typeface="Wingdings" panose="05000000000000000000" pitchFamily="2" charset="2"/>
              </a:rPr>
              <a:t>establishment off</a:t>
            </a:r>
            <a:r>
              <a:rPr lang="en-US" sz="1300" b="0" i="0" dirty="0">
                <a:solidFill>
                  <a:srgbClr val="000000"/>
                </a:solidFill>
                <a:effectLst/>
                <a:latin typeface="Helvetica Neue"/>
                <a:sym typeface="Wingdings" panose="05000000000000000000" pitchFamily="2" charset="2"/>
              </a:rPr>
              <a:t> NES</a:t>
            </a:r>
          </a:p>
          <a:p>
            <a:pPr marL="118745" indent="0" algn="l" fontAlgn="base">
              <a:buNone/>
            </a:pP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 algn="l" fontAlgn="base">
              <a:buNone/>
            </a:pPr>
            <a:r>
              <a:rPr lang="en-US" dirty="0">
                <a:solidFill>
                  <a:srgbClr val="1D2228"/>
                </a:solidFill>
                <a:latin typeface="Helvetica Neue"/>
              </a:rPr>
              <a:t>	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37E2D8-57B7-0397-E6E8-4508BD8FACB9}"/>
              </a:ext>
            </a:extLst>
          </p:cNvPr>
          <p:cNvSpPr txBox="1"/>
          <p:nvPr/>
        </p:nvSpPr>
        <p:spPr>
          <a:xfrm>
            <a:off x="5323865" y="264912"/>
            <a:ext cx="6526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9193"/>
                </a:solidFill>
              </a:rPr>
              <a:t>Questions  &amp;  Answers</a:t>
            </a:r>
            <a:endParaRPr lang="en-US" dirty="0">
              <a:solidFill>
                <a:srgbClr val="0091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6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5e6f84-5843-49cc-89a8-d7ee1a915182" xsi:nil="true"/>
    <lcf76f155ced4ddcb4097134ff3c332f xmlns="cd5ca57e-aeff-4ea7-957c-ee39e8386d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830F9B4-B2F1-46D7-9067-6E33BDB27FEC}"/>
</file>

<file path=customXml/itemProps2.xml><?xml version="1.0" encoding="utf-8"?>
<ds:datastoreItem xmlns:ds="http://schemas.openxmlformats.org/officeDocument/2006/customXml" ds:itemID="{66320B34-3B3D-467F-B50E-DA7CAE26A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0BB25D-2FF7-4279-A760-140AD81464F0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9d5e6f84-5843-49cc-89a8-d7ee1a915182"/>
    <ds:schemaRef ds:uri="d75abbe9-4b63-46ba-acaa-ae82d37ec5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340</Words>
  <Application>Microsoft Office PowerPoint</Application>
  <PresentationFormat>Panorámica</PresentationFormat>
  <Paragraphs>96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Tw Cen MT</vt:lpstr>
      <vt:lpstr>Wingdings</vt:lpstr>
      <vt:lpstr>Office Theme</vt:lpstr>
      <vt:lpstr>Presentación de PowerPoint</vt:lpstr>
      <vt:lpstr>Presentación de PowerPoint</vt:lpstr>
      <vt:lpstr>Conceptual scheme (NEC Matrix)</vt:lpstr>
      <vt:lpstr>Ways of supporting NEC/S</vt:lpstr>
      <vt:lpstr>TENTATIVE LESSONS LEARNED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Cheng</dc:creator>
  <cp:lastModifiedBy>Osvaldo Feinstein</cp:lastModifiedBy>
  <cp:revision>16</cp:revision>
  <dcterms:created xsi:type="dcterms:W3CDTF">2022-05-05T16:01:45Z</dcterms:created>
  <dcterms:modified xsi:type="dcterms:W3CDTF">2022-10-18T06:39:30Z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  <property fmtid="{D5CDD505-2E9C-101B-9397-08002B2CF9AE}" pid="3" name="MediaServiceImageTags">
    <vt:lpwstr/>
  </property>
</Properties>
</file>