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9" r:id="rId5"/>
    <p:sldId id="263" r:id="rId6"/>
    <p:sldId id="271" r:id="rId7"/>
    <p:sldId id="273" r:id="rId8"/>
    <p:sldId id="257" r:id="rId9"/>
    <p:sldId id="27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2911B7"/>
    <a:srgbClr val="009193"/>
    <a:srgbClr val="0054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76" d="100"/>
          <a:sy n="76" d="100"/>
        </p:scale>
        <p:origin x="36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31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97CE41-864B-35A0-9E8E-CEC0197D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>
                <a:solidFill>
                  <a:srgbClr val="009193"/>
                </a:solidFill>
              </a:rPr>
              <a:pPr/>
              <a:t>10/23/2022</a:t>
            </a:fld>
            <a:endParaRPr lang="en-US">
              <a:solidFill>
                <a:srgbClr val="009193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D258B8-BC38-9FF1-2737-9F68473FC8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505282" y="555136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2400" b="1" dirty="0">
                <a:solidFill>
                  <a:srgbClr val="009193"/>
                </a:solidFill>
              </a:rPr>
              <a:t>Carolina Zúñiga Zamora</a:t>
            </a:r>
          </a:p>
          <a:p>
            <a:r>
              <a:rPr lang="en-US" sz="2400" b="1" dirty="0" err="1">
                <a:solidFill>
                  <a:srgbClr val="009193"/>
                </a:solidFill>
              </a:rPr>
              <a:t>Mideplan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36F9D8-898B-3581-2DA8-255D3333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>
                <a:solidFill>
                  <a:srgbClr val="009193"/>
                </a:solidFill>
              </a:rPr>
              <a:pPr/>
              <a:t>1</a:t>
            </a:fld>
            <a:endParaRPr lang="en-US">
              <a:solidFill>
                <a:srgbClr val="00919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22EF68-1E92-E879-5D13-B3BC570265EA}"/>
              </a:ext>
            </a:extLst>
          </p:cNvPr>
          <p:cNvSpPr txBox="1">
            <a:spLocks/>
          </p:cNvSpPr>
          <p:nvPr/>
        </p:nvSpPr>
        <p:spPr>
          <a:xfrm>
            <a:off x="0" y="644654"/>
            <a:ext cx="9286875" cy="2784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rgbClr val="002060"/>
                </a:solidFill>
                <a:latin typeface="Tw Cen MT" panose="020B0602020104020603" pitchFamily="34" charset="0"/>
              </a:rPr>
              <a:t>La institucionalización de la coordinación de actores nacionales de evaluación. </a:t>
            </a:r>
            <a:endParaRPr lang="en-US" sz="4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B3FB4D-51D4-E341-BD74-5099F470B4F9}"/>
              </a:ext>
            </a:extLst>
          </p:cNvPr>
          <p:cNvSpPr txBox="1">
            <a:spLocks/>
          </p:cNvSpPr>
          <p:nvPr/>
        </p:nvSpPr>
        <p:spPr>
          <a:xfrm>
            <a:off x="3009483" y="4045959"/>
            <a:ext cx="8610599" cy="163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900" b="1" dirty="0">
                <a:solidFill>
                  <a:schemeClr val="accent1"/>
                </a:solidFill>
                <a:latin typeface="Tw Cen MT" panose="020B0602020104020603" pitchFamily="34" charset="0"/>
              </a:rPr>
              <a:t>Desafíos y lecciones aprendidas en el proceso de creación de una plataforma nacional de evaluación en Costa Rica.</a:t>
            </a:r>
            <a:endParaRPr lang="en-US" sz="2900" b="1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88B0FB-F66D-407A-B064-8DA54EA941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583499-7DF1-2A47-B3A6-BA831831D7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24000" y="1974153"/>
            <a:ext cx="8996942" cy="4505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cs typeface="Calibri"/>
              </a:rPr>
              <a:t>Espacio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abierto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articulación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y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participación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actores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relacionados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con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el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desarrollo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de la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evaluación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en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el</a:t>
            </a:r>
            <a:r>
              <a:rPr lang="en-US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Calibri"/>
              </a:rPr>
              <a:t>país</a:t>
            </a:r>
            <a:r>
              <a:rPr lang="en-US" dirty="0">
                <a:solidFill>
                  <a:srgbClr val="002060"/>
                </a:solidFill>
                <a:cs typeface="Calibri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DFDA0-CF1E-F503-A3DE-A081387C9EDA}"/>
              </a:ext>
            </a:extLst>
          </p:cNvPr>
          <p:cNvSpPr txBox="1"/>
          <p:nvPr/>
        </p:nvSpPr>
        <p:spPr>
          <a:xfrm>
            <a:off x="1671058" y="25972"/>
            <a:ext cx="10016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latin typeface="Tw Cen MT" panose="020B0602020104020603" pitchFamily="34" charset="77"/>
              </a:rPr>
              <a:t>¿</a:t>
            </a:r>
            <a:r>
              <a:rPr lang="en-US" sz="4800" u="sng" dirty="0" err="1">
                <a:solidFill>
                  <a:srgbClr val="FF0000"/>
                </a:solidFill>
                <a:latin typeface="Tw Cen MT" panose="020B0602020104020603" pitchFamily="34" charset="77"/>
              </a:rPr>
              <a:t>Qué</a:t>
            </a:r>
            <a:r>
              <a:rPr lang="en-US" sz="4800" u="sng" dirty="0">
                <a:solidFill>
                  <a:srgbClr val="FF0000"/>
                </a:solidFill>
                <a:latin typeface="Tw Cen MT" panose="020B0602020104020603" pitchFamily="34" charset="77"/>
              </a:rPr>
              <a:t> es la Plataforma Nacional de </a:t>
            </a:r>
            <a:r>
              <a:rPr lang="en-US" sz="4800" u="sng" dirty="0" err="1">
                <a:solidFill>
                  <a:srgbClr val="FF0000"/>
                </a:solidFill>
                <a:latin typeface="Tw Cen MT" panose="020B0602020104020603" pitchFamily="34" charset="77"/>
              </a:rPr>
              <a:t>Evaluación</a:t>
            </a:r>
            <a:r>
              <a:rPr lang="en-US" sz="4800" u="sng" dirty="0">
                <a:solidFill>
                  <a:srgbClr val="FF0000"/>
                </a:solidFill>
                <a:latin typeface="Tw Cen MT" panose="020B0602020104020603" pitchFamily="34" charset="77"/>
              </a:rPr>
              <a:t> de Costa Rica?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8FCD86-25F9-46DC-8876-51A063FB0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5572">
            <a:off x="1742866" y="3496613"/>
            <a:ext cx="2445606" cy="317368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CFD3F78-6F7F-4F7A-9121-C4174DFD65FB}"/>
              </a:ext>
            </a:extLst>
          </p:cNvPr>
          <p:cNvSpPr txBox="1">
            <a:spLocks/>
          </p:cNvSpPr>
          <p:nvPr/>
        </p:nvSpPr>
        <p:spPr>
          <a:xfrm>
            <a:off x="4585534" y="4156617"/>
            <a:ext cx="5935408" cy="2322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002060"/>
                </a:solidFill>
              </a:rPr>
              <a:t>Ejecutar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el</a:t>
            </a:r>
            <a:r>
              <a:rPr lang="en-US" sz="2400" b="1" dirty="0">
                <a:solidFill>
                  <a:srgbClr val="002060"/>
                </a:solidFill>
              </a:rPr>
              <a:t> Plan de </a:t>
            </a:r>
            <a:r>
              <a:rPr lang="en-US" sz="2400" b="1" dirty="0" err="1">
                <a:solidFill>
                  <a:srgbClr val="002060"/>
                </a:solidFill>
              </a:rPr>
              <a:t>Acción</a:t>
            </a:r>
            <a:r>
              <a:rPr lang="en-US" sz="2400" b="1" dirty="0">
                <a:solidFill>
                  <a:srgbClr val="002060"/>
                </a:solidFill>
              </a:rPr>
              <a:t> de la Política Nacional de </a:t>
            </a:r>
            <a:r>
              <a:rPr lang="en-US" sz="2400" b="1" dirty="0" err="1">
                <a:solidFill>
                  <a:srgbClr val="002060"/>
                </a:solidFill>
              </a:rPr>
              <a:t>Evaluación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promover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logro</a:t>
            </a:r>
            <a:r>
              <a:rPr lang="en-US" sz="2400" b="1" dirty="0">
                <a:solidFill>
                  <a:srgbClr val="002060"/>
                </a:solidFill>
              </a:rPr>
              <a:t> de sus </a:t>
            </a:r>
            <a:r>
              <a:rPr lang="en-US" sz="2400" b="1" dirty="0" err="1">
                <a:solidFill>
                  <a:srgbClr val="002060"/>
                </a:solidFill>
              </a:rPr>
              <a:t>objetivos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supervisar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implementación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apoyar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seguimiento</a:t>
            </a:r>
            <a:r>
              <a:rPr lang="en-US" sz="2400" b="1" dirty="0">
                <a:solidFill>
                  <a:srgbClr val="002060"/>
                </a:solidFill>
              </a:rPr>
              <a:t> y </a:t>
            </a:r>
            <a:r>
              <a:rPr lang="en-US" sz="2400" b="1" dirty="0" err="1">
                <a:solidFill>
                  <a:srgbClr val="002060"/>
                </a:solidFill>
              </a:rPr>
              <a:t>evaluación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así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como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promover</a:t>
            </a:r>
            <a:r>
              <a:rPr lang="en-US" sz="2400" b="1" dirty="0">
                <a:solidFill>
                  <a:srgbClr val="002060"/>
                </a:solidFill>
              </a:rPr>
              <a:t> la </a:t>
            </a:r>
            <a:r>
              <a:rPr lang="en-US" sz="2400" b="1" dirty="0" err="1">
                <a:solidFill>
                  <a:srgbClr val="002060"/>
                </a:solidFill>
              </a:rPr>
              <a:t>rendición</a:t>
            </a:r>
            <a:r>
              <a:rPr lang="en-US" sz="2400" b="1" dirty="0">
                <a:solidFill>
                  <a:srgbClr val="002060"/>
                </a:solidFill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</a:rPr>
              <a:t>cuentas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94965331-7019-430B-90BE-003ADB7F4F7D}"/>
              </a:ext>
            </a:extLst>
          </p:cNvPr>
          <p:cNvSpPr txBox="1"/>
          <p:nvPr/>
        </p:nvSpPr>
        <p:spPr>
          <a:xfrm>
            <a:off x="4651564" y="3429000"/>
            <a:ext cx="652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9193"/>
                </a:solidFill>
              </a:rPr>
              <a:t>Su</a:t>
            </a:r>
            <a:r>
              <a:rPr lang="en-US" sz="2800" b="1" u="sng" dirty="0">
                <a:solidFill>
                  <a:srgbClr val="009193"/>
                </a:solidFill>
              </a:rPr>
              <a:t> </a:t>
            </a:r>
            <a:r>
              <a:rPr lang="en-US" sz="2800" b="1" u="sng" dirty="0" err="1">
                <a:solidFill>
                  <a:srgbClr val="009193"/>
                </a:solidFill>
              </a:rPr>
              <a:t>acción</a:t>
            </a:r>
            <a:r>
              <a:rPr lang="en-US" sz="2800" b="1" u="sng" dirty="0">
                <a:solidFill>
                  <a:srgbClr val="009193"/>
                </a:solidFill>
              </a:rPr>
              <a:t> central es ..</a:t>
            </a:r>
            <a:endParaRPr lang="en-US" b="1" u="sng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E956-26EB-46A4-88A2-1267F8E5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15" y="240307"/>
            <a:ext cx="8962805" cy="1325563"/>
          </a:xfrm>
        </p:spPr>
        <p:txBody>
          <a:bodyPr/>
          <a:lstStyle/>
          <a:p>
            <a:pPr algn="ctr"/>
            <a:r>
              <a:rPr lang="en-GB" dirty="0" err="1">
                <a:latin typeface="Tw Cen MT" panose="020B0602020104020603" pitchFamily="34" charset="0"/>
              </a:rPr>
              <a:t>Evolución</a:t>
            </a:r>
            <a:r>
              <a:rPr lang="en-GB" dirty="0">
                <a:latin typeface="Tw Cen MT" panose="020B0602020104020603" pitchFamily="34" charset="0"/>
              </a:rPr>
              <a:t> de la </a:t>
            </a:r>
            <a:r>
              <a:rPr lang="en-GB" dirty="0"/>
              <a:t>Plataforma Nacional de </a:t>
            </a:r>
            <a:r>
              <a:rPr lang="en-GB" dirty="0" err="1"/>
              <a:t>Evaluación</a:t>
            </a:r>
            <a:r>
              <a:rPr lang="en-GB" dirty="0"/>
              <a:t>.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DC3558-7B9F-4FF4-A9CD-7B5A12D3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65870"/>
            <a:ext cx="10123170" cy="48192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4A589A1-AF05-46B3-8FD0-A63F257F97B6}"/>
              </a:ext>
            </a:extLst>
          </p:cNvPr>
          <p:cNvSpPr txBox="1"/>
          <p:nvPr/>
        </p:nvSpPr>
        <p:spPr>
          <a:xfrm>
            <a:off x="9989820" y="4826675"/>
            <a:ext cx="2202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err="1">
                <a:solidFill>
                  <a:srgbClr val="002060"/>
                </a:solidFill>
              </a:rPr>
              <a:t>Mideplan</a:t>
            </a:r>
            <a:r>
              <a:rPr lang="es-CR" b="1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s-CR" dirty="0"/>
              <a:t>Es la instancia rectora en el país en temas de seguimiento y evaluación para el sector público costarricense.</a:t>
            </a:r>
          </a:p>
        </p:txBody>
      </p:sp>
    </p:spTree>
    <p:extLst>
      <p:ext uri="{BB962C8B-B14F-4D97-AF65-F5344CB8AC3E}">
        <p14:creationId xmlns:p14="http://schemas.microsoft.com/office/powerpoint/2010/main" val="28606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FE89-7D52-4397-9AA0-0A804B0A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-27782"/>
            <a:ext cx="9406890" cy="1325563"/>
          </a:xfrm>
        </p:spPr>
        <p:txBody>
          <a:bodyPr/>
          <a:lstStyle/>
          <a:p>
            <a:r>
              <a:rPr lang="en-GB" dirty="0" err="1"/>
              <a:t>Evolución</a:t>
            </a:r>
            <a:r>
              <a:rPr lang="en-GB" dirty="0"/>
              <a:t>: </a:t>
            </a:r>
            <a:r>
              <a:rPr lang="en-GB" dirty="0" err="1"/>
              <a:t>Funciones</a:t>
            </a:r>
            <a:r>
              <a:rPr lang="en-GB" dirty="0"/>
              <a:t> de la Plataforma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382CCA4-34F4-4CFB-B79B-3D4C1C45599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74522" y="1297781"/>
            <a:ext cx="4434993" cy="5342363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B0F04C7-D67A-40CD-B12E-3AA83C8CEE2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817995" y="1297781"/>
            <a:ext cx="4434993" cy="5342363"/>
          </a:xfrm>
        </p:spPr>
      </p:pic>
    </p:spTree>
    <p:extLst>
      <p:ext uri="{BB962C8B-B14F-4D97-AF65-F5344CB8AC3E}">
        <p14:creationId xmlns:p14="http://schemas.microsoft.com/office/powerpoint/2010/main" val="19076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135483"/>
            <a:ext cx="10271760" cy="8158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u="sng" dirty="0" err="1">
                <a:solidFill>
                  <a:srgbClr val="FF0000"/>
                </a:solidFill>
                <a:latin typeface="Tw Cen MT" panose="020B0602020104020603" pitchFamily="34" charset="77"/>
                <a:cs typeface="Calibri"/>
              </a:rPr>
              <a:t>Actores</a:t>
            </a:r>
            <a:r>
              <a:rPr lang="en-US" sz="4400" u="sng" dirty="0">
                <a:solidFill>
                  <a:srgbClr val="FF0000"/>
                </a:solidFill>
                <a:latin typeface="Tw Cen MT" panose="020B0602020104020603" pitchFamily="34" charset="77"/>
                <a:cs typeface="Calibri"/>
              </a:rPr>
              <a:t> de la Plataforma Nacional de </a:t>
            </a:r>
            <a:r>
              <a:rPr lang="en-US" sz="4400" u="sng" dirty="0" err="1">
                <a:solidFill>
                  <a:srgbClr val="FF0000"/>
                </a:solidFill>
                <a:latin typeface="Tw Cen MT" panose="020B0602020104020603" pitchFamily="34" charset="77"/>
                <a:cs typeface="Calibri"/>
              </a:rPr>
              <a:t>Evaluación</a:t>
            </a:r>
            <a:endParaRPr lang="en-US" sz="4400" u="sng" dirty="0">
              <a:solidFill>
                <a:srgbClr val="FF0000"/>
              </a:solidFill>
              <a:latin typeface="Tw Cen MT" panose="020B0602020104020603" pitchFamily="34" charset="77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2794B1-3CF9-4744-9016-162AD8B7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399" y="1488499"/>
            <a:ext cx="5897880" cy="533974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6B5F79E2-3532-467B-8C33-A0E88FF3490E}"/>
              </a:ext>
            </a:extLst>
          </p:cNvPr>
          <p:cNvSpPr txBox="1"/>
          <p:nvPr/>
        </p:nvSpPr>
        <p:spPr>
          <a:xfrm>
            <a:off x="7236470" y="1855436"/>
            <a:ext cx="541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009193"/>
                </a:solidFill>
                <a:latin typeface="Tw Cen MT" panose="020B0602020104020603" pitchFamily="34" charset="77"/>
              </a:rPr>
              <a:t>Actualmente</a:t>
            </a:r>
            <a:r>
              <a:rPr lang="en-US" sz="2800" u="sng" dirty="0">
                <a:solidFill>
                  <a:srgbClr val="009193"/>
                </a:solidFill>
                <a:latin typeface="Tw Cen MT" panose="020B0602020104020603" pitchFamily="34" charset="77"/>
              </a:rPr>
              <a:t> hay 28 </a:t>
            </a:r>
            <a:r>
              <a:rPr lang="en-US" sz="2800" u="sng" dirty="0" err="1">
                <a:solidFill>
                  <a:srgbClr val="009193"/>
                </a:solidFill>
                <a:latin typeface="Tw Cen MT" panose="020B0602020104020603" pitchFamily="34" charset="77"/>
              </a:rPr>
              <a:t>instancias</a:t>
            </a:r>
            <a:r>
              <a:rPr lang="en-US" sz="2800" u="sng" dirty="0">
                <a:solidFill>
                  <a:srgbClr val="009193"/>
                </a:solidFill>
                <a:latin typeface="Tw Cen MT" panose="020B0602020104020603" pitchFamily="34" charset="77"/>
              </a:rPr>
              <a:t> </a:t>
            </a:r>
            <a:r>
              <a:rPr lang="en-US" sz="2800" u="sng" dirty="0" err="1">
                <a:solidFill>
                  <a:srgbClr val="009193"/>
                </a:solidFill>
                <a:latin typeface="Tw Cen MT" panose="020B0602020104020603" pitchFamily="34" charset="77"/>
              </a:rPr>
              <a:t>conformando</a:t>
            </a:r>
            <a:r>
              <a:rPr lang="en-US" sz="2800" u="sng" dirty="0">
                <a:solidFill>
                  <a:srgbClr val="009193"/>
                </a:solidFill>
                <a:latin typeface="Tw Cen MT" panose="020B0602020104020603" pitchFamily="34" charset="77"/>
              </a:rPr>
              <a:t> la Plataforma.</a:t>
            </a:r>
            <a:r>
              <a:rPr lang="en-US" u="sng" dirty="0">
                <a:solidFill>
                  <a:srgbClr val="009193"/>
                </a:solidFill>
                <a:latin typeface="Tw Cen MT" panose="020B0602020104020603" pitchFamily="34" charset="77"/>
              </a:rPr>
              <a:t> 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53B98E1-45D6-4785-B951-C652CD2F53A5}"/>
              </a:ext>
            </a:extLst>
          </p:cNvPr>
          <p:cNvSpPr txBox="1"/>
          <p:nvPr/>
        </p:nvSpPr>
        <p:spPr>
          <a:xfrm>
            <a:off x="7236470" y="321541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70C0"/>
                </a:solidFill>
                <a:latin typeface="Tw Cen MT" panose="020B0602020104020603" pitchFamily="34" charset="77"/>
              </a:rPr>
              <a:t>Más de 50 </a:t>
            </a:r>
            <a:r>
              <a:rPr lang="en-US" sz="2800" u="sng" dirty="0" err="1">
                <a:solidFill>
                  <a:srgbClr val="0070C0"/>
                </a:solidFill>
                <a:latin typeface="Tw Cen MT" panose="020B0602020104020603" pitchFamily="34" charset="77"/>
              </a:rPr>
              <a:t>representantes</a:t>
            </a:r>
            <a:r>
              <a:rPr lang="en-US" sz="2800" u="sng" dirty="0">
                <a:solidFill>
                  <a:srgbClr val="0070C0"/>
                </a:solidFill>
                <a:latin typeface="Tw Cen MT" panose="020B0602020104020603" pitchFamily="34" charset="77"/>
              </a:rPr>
              <a:t>.</a:t>
            </a:r>
            <a:endParaRPr lang="en-US" u="sng" dirty="0">
              <a:solidFill>
                <a:srgbClr val="0070C0"/>
              </a:solidFill>
              <a:latin typeface="Tw Cen MT" panose="020B0602020104020603" pitchFamily="34" charset="77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80D32403-000F-4A93-B950-02ADD7EA0720}"/>
              </a:ext>
            </a:extLst>
          </p:cNvPr>
          <p:cNvSpPr txBox="1"/>
          <p:nvPr/>
        </p:nvSpPr>
        <p:spPr>
          <a:xfrm>
            <a:off x="7236470" y="4260112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941651"/>
                </a:solidFill>
                <a:latin typeface="Tw Cen MT" panose="020B0602020104020603" pitchFamily="34" charset="77"/>
              </a:rPr>
              <a:t>Sesiones</a:t>
            </a:r>
            <a:r>
              <a:rPr lang="en-US" sz="2800" u="sng" dirty="0">
                <a:solidFill>
                  <a:srgbClr val="941651"/>
                </a:solidFill>
                <a:latin typeface="Tw Cen MT" panose="020B0602020104020603" pitchFamily="34" charset="77"/>
              </a:rPr>
              <a:t> 2 </a:t>
            </a:r>
            <a:r>
              <a:rPr lang="en-US" sz="2800" u="sng" dirty="0" err="1">
                <a:solidFill>
                  <a:srgbClr val="941651"/>
                </a:solidFill>
                <a:latin typeface="Tw Cen MT" panose="020B0602020104020603" pitchFamily="34" charset="77"/>
              </a:rPr>
              <a:t>veces</a:t>
            </a:r>
            <a:r>
              <a:rPr lang="en-US" sz="2800" u="sng" dirty="0">
                <a:solidFill>
                  <a:srgbClr val="941651"/>
                </a:solidFill>
                <a:latin typeface="Tw Cen MT" panose="020B0602020104020603" pitchFamily="34" charset="77"/>
              </a:rPr>
              <a:t> al </a:t>
            </a:r>
            <a:r>
              <a:rPr lang="en-US" sz="2800" u="sng" dirty="0" err="1">
                <a:solidFill>
                  <a:srgbClr val="941651"/>
                </a:solidFill>
                <a:latin typeface="Tw Cen MT" panose="020B0602020104020603" pitchFamily="34" charset="77"/>
              </a:rPr>
              <a:t>año</a:t>
            </a:r>
            <a:r>
              <a:rPr lang="en-US" sz="2800" u="sng" dirty="0">
                <a:solidFill>
                  <a:srgbClr val="941651"/>
                </a:solidFill>
                <a:latin typeface="Tw Cen MT" panose="020B0602020104020603" pitchFamily="34" charset="77"/>
              </a:rPr>
              <a:t>: una </a:t>
            </a:r>
            <a:r>
              <a:rPr lang="en-US" sz="2800" u="sng" dirty="0" err="1">
                <a:solidFill>
                  <a:srgbClr val="941651"/>
                </a:solidFill>
                <a:latin typeface="Tw Cen MT" panose="020B0602020104020603" pitchFamily="34" charset="77"/>
              </a:rPr>
              <a:t>vez</a:t>
            </a:r>
            <a:r>
              <a:rPr lang="en-US" sz="2800" u="sng" dirty="0">
                <a:solidFill>
                  <a:srgbClr val="941651"/>
                </a:solidFill>
                <a:latin typeface="Tw Cen MT" panose="020B0602020104020603" pitchFamily="34" charset="77"/>
              </a:rPr>
              <a:t> cad seis meses.</a:t>
            </a:r>
            <a:endParaRPr lang="en-US" u="sng" dirty="0">
              <a:solidFill>
                <a:srgbClr val="941651"/>
              </a:solidFill>
              <a:latin typeface="Tw Cen MT" panose="020B0602020104020603" pitchFamily="34" charset="77"/>
            </a:endParaRPr>
          </a:p>
        </p:txBody>
      </p:sp>
      <p:pic>
        <p:nvPicPr>
          <p:cNvPr id="13" name="Gráfico 12" descr="Calendario con relleno sólido">
            <a:extLst>
              <a:ext uri="{FF2B5EF4-FFF2-40B4-BE49-F238E27FC236}">
                <a16:creationId xmlns:a16="http://schemas.microsoft.com/office/drawing/2014/main" id="{FAFCB0CA-B703-4E93-AB27-0E6CA1722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1005" y="3998502"/>
            <a:ext cx="697230" cy="697230"/>
          </a:xfrm>
          <a:prstGeom prst="rect">
            <a:avLst/>
          </a:prstGeom>
        </p:spPr>
      </p:pic>
      <p:pic>
        <p:nvPicPr>
          <p:cNvPr id="15" name="Gráfico 14" descr="Grupo de personas con relleno sólido">
            <a:extLst>
              <a:ext uri="{FF2B5EF4-FFF2-40B4-BE49-F238E27FC236}">
                <a16:creationId xmlns:a16="http://schemas.microsoft.com/office/drawing/2014/main" id="{FF69279C-B9E0-4770-A124-2305B549B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3250" y="2960433"/>
            <a:ext cx="523220" cy="523220"/>
          </a:xfrm>
          <a:prstGeom prst="rect">
            <a:avLst/>
          </a:prstGeom>
        </p:spPr>
      </p:pic>
      <p:pic>
        <p:nvPicPr>
          <p:cNvPr id="19" name="Gráfico 18" descr="Tendencia al alza con relleno sólido">
            <a:extLst>
              <a:ext uri="{FF2B5EF4-FFF2-40B4-BE49-F238E27FC236}">
                <a16:creationId xmlns:a16="http://schemas.microsoft.com/office/drawing/2014/main" id="{0A88A529-CADB-4DC0-B2B8-F81A1818C7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6245" y="1672467"/>
            <a:ext cx="697230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86036-93DC-465A-B51D-1F076797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92" y="18255"/>
            <a:ext cx="10196208" cy="1325563"/>
          </a:xfrm>
        </p:spPr>
        <p:txBody>
          <a:bodyPr>
            <a:normAutofit/>
          </a:bodyPr>
          <a:lstStyle/>
          <a:p>
            <a:pPr algn="ctr"/>
            <a:r>
              <a:rPr lang="es-CR" dirty="0"/>
              <a:t>¿Qué hemos aprendido de la coordinación de la Plataforma?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40EABB-930B-4D7C-BF89-F4AD180F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282" y="2259965"/>
            <a:ext cx="5181600" cy="4351338"/>
          </a:xfrm>
        </p:spPr>
        <p:txBody>
          <a:bodyPr/>
          <a:lstStyle/>
          <a:p>
            <a:r>
              <a:rPr lang="es-CR" dirty="0"/>
              <a:t>Importancia de la claridad de los roles de cada actor.</a:t>
            </a:r>
          </a:p>
          <a:p>
            <a:r>
              <a:rPr lang="es-CR" dirty="0"/>
              <a:t>Las sesiones de sensibilización son importantes (nuevos miembros, rotación de personal).</a:t>
            </a:r>
          </a:p>
          <a:p>
            <a:r>
              <a:rPr lang="es-CR" dirty="0"/>
              <a:t>Promoción de la participación.</a:t>
            </a:r>
          </a:p>
          <a:p>
            <a:r>
              <a:rPr lang="es-CR" dirty="0"/>
              <a:t>Sostenibilidad: variedad temática, periodicidad, roles, transparencia, voluntariado.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666329-E76A-4D2F-B04B-F93796790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245360"/>
            <a:ext cx="5181600" cy="4351338"/>
          </a:xfrm>
        </p:spPr>
        <p:txBody>
          <a:bodyPr/>
          <a:lstStyle/>
          <a:p>
            <a:r>
              <a:rPr lang="es-CR" dirty="0"/>
              <a:t>Innovación en el contenido de las sesiones.</a:t>
            </a:r>
          </a:p>
          <a:p>
            <a:r>
              <a:rPr lang="es-CR" dirty="0"/>
              <a:t>Más involucramiento de la sociedad civil.</a:t>
            </a:r>
          </a:p>
          <a:p>
            <a:r>
              <a:rPr lang="es-CR" dirty="0"/>
              <a:t>Interiorización de las responsabilidades de la Política.</a:t>
            </a:r>
          </a:p>
          <a:p>
            <a:r>
              <a:rPr lang="es-CR" dirty="0"/>
              <a:t>Incentivar el trabajo </a:t>
            </a:r>
            <a:r>
              <a:rPr lang="es-CR" dirty="0" err="1"/>
              <a:t>multiactor</a:t>
            </a:r>
            <a:r>
              <a:rPr lang="es-CR" dirty="0"/>
              <a:t> en las acciones de la Política. </a:t>
            </a:r>
          </a:p>
          <a:p>
            <a:endParaRPr lang="es-CR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A406824-D8A3-4E31-8D37-48EF0B61051C}"/>
              </a:ext>
            </a:extLst>
          </p:cNvPr>
          <p:cNvSpPr txBox="1"/>
          <p:nvPr/>
        </p:nvSpPr>
        <p:spPr>
          <a:xfrm>
            <a:off x="5835268" y="1605428"/>
            <a:ext cx="652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9193"/>
                </a:solidFill>
              </a:rPr>
              <a:t>Desafíos</a:t>
            </a:r>
            <a:endParaRPr lang="en-US" b="1" u="sng" dirty="0">
              <a:solidFill>
                <a:srgbClr val="009193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10675BC-FAEA-443D-A093-6E9C5BE8CEFB}"/>
              </a:ext>
            </a:extLst>
          </p:cNvPr>
          <p:cNvSpPr txBox="1"/>
          <p:nvPr/>
        </p:nvSpPr>
        <p:spPr>
          <a:xfrm>
            <a:off x="-152400" y="1605428"/>
            <a:ext cx="652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9193"/>
                </a:solidFill>
              </a:rPr>
              <a:t>Lecciones</a:t>
            </a:r>
            <a:r>
              <a:rPr lang="en-US" sz="2800" b="1" u="sng" dirty="0">
                <a:solidFill>
                  <a:srgbClr val="009193"/>
                </a:solidFill>
              </a:rPr>
              <a:t> </a:t>
            </a:r>
            <a:r>
              <a:rPr lang="en-US" sz="2800" b="1" u="sng" dirty="0" err="1">
                <a:solidFill>
                  <a:srgbClr val="009193"/>
                </a:solidFill>
              </a:rPr>
              <a:t>aprendidas</a:t>
            </a:r>
            <a:endParaRPr lang="en-US" b="1" u="sng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DCA8E5B-271B-67B8-645B-24E9F333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2668016" y="2041793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1"/>
                </a:solidFill>
                <a:latin typeface="Tw Cen MT" panose="020B0602020104020603" pitchFamily="34" charset="0"/>
              </a:rPr>
              <a:t>Muchas</a:t>
            </a:r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 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433E9-D130-41A6-8EC6-991D98D02241}"/>
              </a:ext>
            </a:extLst>
          </p:cNvPr>
          <p:cNvSpPr txBox="1"/>
          <p:nvPr/>
        </p:nvSpPr>
        <p:spPr>
          <a:xfrm>
            <a:off x="2668016" y="3428999"/>
            <a:ext cx="6177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800" b="1" i="0" dirty="0">
                <a:solidFill>
                  <a:srgbClr val="002060"/>
                </a:solidFill>
                <a:effectLst/>
                <a:latin typeface="Google Sans"/>
              </a:rPr>
              <a:t>unidadevaluacion@mideplan.go.cr</a:t>
            </a:r>
            <a:endParaRPr lang="es-C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119FA5-B55B-48BC-9BDE-D36F6CB03E85}"/>
</file>

<file path=customXml/itemProps2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d5e6f84-5843-49cc-89a8-d7ee1a915182"/>
    <ds:schemaRef ds:uri="d75abbe9-4b63-46ba-acaa-ae82d37ec5f4"/>
  </ds:schemaRefs>
</ds:datastoreItem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15168</TotalTime>
  <Words>276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Tw Cen MT</vt:lpstr>
      <vt:lpstr>Office Theme</vt:lpstr>
      <vt:lpstr>Presentación de PowerPoint</vt:lpstr>
      <vt:lpstr>Presentación de PowerPoint</vt:lpstr>
      <vt:lpstr>Evolución de la Plataforma Nacional de Evaluación.</vt:lpstr>
      <vt:lpstr>Evolución: Funciones de la Plataforma</vt:lpstr>
      <vt:lpstr>Actores de la Plataforma Nacional de Evaluación</vt:lpstr>
      <vt:lpstr>¿Qué hemos aprendido de la coordinación de la Plataforma?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carolina Zúñiga</cp:lastModifiedBy>
  <cp:revision>19</cp:revision>
  <dcterms:created xsi:type="dcterms:W3CDTF">2022-05-05T16:01:45Z</dcterms:created>
  <dcterms:modified xsi:type="dcterms:W3CDTF">2022-10-23T21:07:52Z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