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3AF0-5759-4BDA-B9DA-EC335B2189B5}" type="datetimeFigureOut">
              <a:rPr lang="pt-PT" smtClean="0"/>
              <a:t>18/10/2022</a:t>
            </a:fld>
            <a:endParaRPr lang="pt-PT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9EB99-B883-4CA1-8172-59E83082C09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56598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PT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3AF0-5759-4BDA-B9DA-EC335B2189B5}" type="datetimeFigureOut">
              <a:rPr lang="pt-PT" smtClean="0"/>
              <a:t>18/10/2022</a:t>
            </a:fld>
            <a:endParaRPr lang="pt-PT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9EB99-B883-4CA1-8172-59E83082C09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867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PT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3AF0-5759-4BDA-B9DA-EC335B2189B5}" type="datetimeFigureOut">
              <a:rPr lang="pt-PT" smtClean="0"/>
              <a:t>18/10/2022</a:t>
            </a:fld>
            <a:endParaRPr lang="pt-PT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9EB99-B883-4CA1-8172-59E83082C09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67857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3AF0-5759-4BDA-B9DA-EC335B2189B5}" type="datetimeFigureOut">
              <a:rPr lang="pt-PT" smtClean="0"/>
              <a:t>18/10/2022</a:t>
            </a:fld>
            <a:endParaRPr lang="pt-PT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9EB99-B883-4CA1-8172-59E83082C09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249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PT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3AF0-5759-4BDA-B9DA-EC335B2189B5}" type="datetimeFigureOut">
              <a:rPr lang="pt-PT" smtClean="0"/>
              <a:t>18/10/2022</a:t>
            </a:fld>
            <a:endParaRPr lang="pt-PT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9EB99-B883-4CA1-8172-59E83082C09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82502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3AF0-5759-4BDA-B9DA-EC335B2189B5}" type="datetimeFigureOut">
              <a:rPr lang="pt-PT" smtClean="0"/>
              <a:t>18/10/2022</a:t>
            </a:fld>
            <a:endParaRPr lang="pt-PT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9EB99-B883-4CA1-8172-59E83082C09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6539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PT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3AF0-5759-4BDA-B9DA-EC335B2189B5}" type="datetimeFigureOut">
              <a:rPr lang="pt-PT" smtClean="0"/>
              <a:t>18/10/2022</a:t>
            </a:fld>
            <a:endParaRPr lang="pt-PT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9EB99-B883-4CA1-8172-59E83082C09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0906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PT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3AF0-5759-4BDA-B9DA-EC335B2189B5}" type="datetimeFigureOut">
              <a:rPr lang="pt-PT" smtClean="0"/>
              <a:t>18/10/2022</a:t>
            </a:fld>
            <a:endParaRPr lang="pt-PT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9EB99-B883-4CA1-8172-59E83082C09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0150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3AF0-5759-4BDA-B9DA-EC335B2189B5}" type="datetimeFigureOut">
              <a:rPr lang="pt-PT" smtClean="0"/>
              <a:t>18/10/2022</a:t>
            </a:fld>
            <a:endParaRPr lang="pt-PT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9EB99-B883-4CA1-8172-59E83082C09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87044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3AF0-5759-4BDA-B9DA-EC335B2189B5}" type="datetimeFigureOut">
              <a:rPr lang="pt-PT" smtClean="0"/>
              <a:t>18/10/2022</a:t>
            </a:fld>
            <a:endParaRPr lang="pt-PT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9EB99-B883-4CA1-8172-59E83082C09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4192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PT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93AF0-5759-4BDA-B9DA-EC335B2189B5}" type="datetimeFigureOut">
              <a:rPr lang="pt-PT" smtClean="0"/>
              <a:t>18/10/2022</a:t>
            </a:fld>
            <a:endParaRPr lang="pt-PT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9EB99-B883-4CA1-8172-59E83082C09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773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PT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793AF0-5759-4BDA-B9DA-EC335B2189B5}" type="datetimeFigureOut">
              <a:rPr lang="pt-PT" smtClean="0"/>
              <a:t>18/10/2022</a:t>
            </a:fld>
            <a:endParaRPr lang="pt-PT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39EB99-B883-4CA1-8172-59E83082C09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04860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242465"/>
          </a:xfrm>
        </p:spPr>
        <p:txBody>
          <a:bodyPr>
            <a:noAutofit/>
          </a:bodyPr>
          <a:lstStyle/>
          <a:p>
            <a:r>
              <a:rPr lang="fr-FR" sz="3200" dirty="0">
                <a:solidFill>
                  <a:srgbClr val="000000"/>
                </a:solidFill>
                <a:latin typeface="Roboto"/>
              </a:rPr>
              <a:t>Comment passer d'une évaluation climatique à une évaluation climatique durable</a:t>
            </a:r>
            <a:endParaRPr lang="pt-PT" sz="32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2829527"/>
            <a:ext cx="9144000" cy="3460914"/>
          </a:xfrm>
        </p:spPr>
        <p:txBody>
          <a:bodyPr>
            <a:normAutofit/>
          </a:bodyPr>
          <a:lstStyle/>
          <a:p>
            <a:pPr lvl="1" algn="l"/>
            <a:endParaRPr lang="pt-PT" sz="2400" dirty="0" smtClean="0"/>
          </a:p>
          <a:p>
            <a:pPr algn="l"/>
            <a:r>
              <a:rPr lang="fr-FR" dirty="0" smtClean="0">
                <a:solidFill>
                  <a:srgbClr val="000000"/>
                </a:solidFill>
                <a:latin typeface="Roboto"/>
              </a:rPr>
              <a:t>Passage  </a:t>
            </a:r>
            <a:r>
              <a:rPr lang="fr-FR" dirty="0">
                <a:solidFill>
                  <a:srgbClr val="000000"/>
                </a:solidFill>
                <a:latin typeface="Roboto"/>
              </a:rPr>
              <a:t>d'un bilan climatique à un bilan climat durable </a:t>
            </a:r>
            <a:r>
              <a:rPr lang="fr-FR" dirty="0" smtClean="0">
                <a:solidFill>
                  <a:srgbClr val="000000"/>
                </a:solidFill>
                <a:latin typeface="Roboto"/>
              </a:rPr>
              <a:t>: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srgbClr val="000000"/>
                </a:solidFill>
                <a:latin typeface="Roboto"/>
              </a:rPr>
              <a:t> </a:t>
            </a:r>
            <a:r>
              <a:rPr lang="fr-FR" sz="2000" dirty="0" smtClean="0">
                <a:solidFill>
                  <a:srgbClr val="000000"/>
                </a:solidFill>
                <a:latin typeface="Roboto"/>
              </a:rPr>
              <a:t>Planification;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fr-FR" sz="2000" dirty="0" smtClean="0">
                <a:solidFill>
                  <a:srgbClr val="000000"/>
                </a:solidFill>
                <a:latin typeface="Roboto"/>
              </a:rPr>
              <a:t> Mise </a:t>
            </a:r>
            <a:r>
              <a:rPr lang="fr-FR" sz="2000" dirty="0">
                <a:solidFill>
                  <a:srgbClr val="000000"/>
                </a:solidFill>
                <a:latin typeface="Roboto"/>
              </a:rPr>
              <a:t>en </a:t>
            </a:r>
            <a:r>
              <a:rPr lang="fr-FR" sz="2000" dirty="0" smtClean="0">
                <a:solidFill>
                  <a:srgbClr val="000000"/>
                </a:solidFill>
                <a:latin typeface="Roboto"/>
              </a:rPr>
              <a:t>œuvre; 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fr-FR" sz="2000" dirty="0" smtClean="0">
                <a:solidFill>
                  <a:srgbClr val="000000"/>
                </a:solidFill>
                <a:latin typeface="Roboto"/>
              </a:rPr>
              <a:t> Coordination; 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fr-FR" sz="2000" dirty="0" smtClean="0">
                <a:solidFill>
                  <a:srgbClr val="000000"/>
                </a:solidFill>
                <a:latin typeface="Roboto"/>
              </a:rPr>
              <a:t> Surveillance; 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fr-FR" sz="2000" dirty="0" smtClean="0">
                <a:solidFill>
                  <a:srgbClr val="000000"/>
                </a:solidFill>
                <a:latin typeface="Roboto"/>
              </a:rPr>
              <a:t> Évaluation.</a:t>
            </a:r>
            <a:endParaRPr lang="pt-PT" sz="2000" dirty="0"/>
          </a:p>
          <a:p>
            <a:pPr marL="342900" indent="-342900" algn="l">
              <a:buFont typeface="Wingdings" panose="05000000000000000000" pitchFamily="2" charset="2"/>
              <a:buChar char="Ø"/>
            </a:pPr>
            <a:endParaRPr lang="pt-PT" dirty="0" smtClean="0"/>
          </a:p>
          <a:p>
            <a:pPr algn="l"/>
            <a:endParaRPr lang="pt-PT" dirty="0"/>
          </a:p>
          <a:p>
            <a:pPr algn="l"/>
            <a:endParaRPr lang="pt-PT" dirty="0" smtClean="0"/>
          </a:p>
          <a:p>
            <a:pPr algn="l"/>
            <a:endParaRPr lang="pt-PT" dirty="0" smtClean="0"/>
          </a:p>
          <a:p>
            <a:pPr algn="l"/>
            <a:endParaRPr lang="pt-PT" dirty="0" smtClean="0"/>
          </a:p>
          <a:p>
            <a:pPr algn="l"/>
            <a:endParaRPr lang="pt-PT" dirty="0" smtClean="0"/>
          </a:p>
          <a:p>
            <a:pPr algn="l"/>
            <a:endParaRPr lang="pt-PT" dirty="0" smtClean="0"/>
          </a:p>
          <a:p>
            <a:pPr algn="l"/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00638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PT" sz="3200" dirty="0" err="1" smtClean="0">
                <a:solidFill>
                  <a:srgbClr val="000000"/>
                </a:solidFill>
                <a:latin typeface="Roboto"/>
              </a:rPr>
              <a:t>Planification</a:t>
            </a:r>
            <a:endParaRPr lang="pt-PT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2400" b="1" dirty="0">
                <a:solidFill>
                  <a:srgbClr val="000000"/>
                </a:solidFill>
                <a:latin typeface="Roboto"/>
              </a:rPr>
              <a:t>Système national de planification et instruments de </a:t>
            </a:r>
            <a:r>
              <a:rPr lang="fr-FR" sz="2400" b="1" dirty="0" smtClean="0">
                <a:solidFill>
                  <a:srgbClr val="000000"/>
                </a:solidFill>
                <a:latin typeface="Roboto"/>
              </a:rPr>
              <a:t>planification</a:t>
            </a:r>
          </a:p>
          <a:p>
            <a:pPr marL="0" indent="0">
              <a:buNone/>
            </a:pPr>
            <a:endParaRPr lang="fr-FR" sz="2400" b="1" dirty="0" smtClean="0">
              <a:solidFill>
                <a:srgbClr val="000000"/>
              </a:solidFill>
              <a:latin typeface="Roboto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fr-FR" sz="2000" dirty="0" smtClean="0">
                <a:solidFill>
                  <a:srgbClr val="000000"/>
                </a:solidFill>
                <a:latin typeface="Roboto"/>
              </a:rPr>
              <a:t>Objectifs – concevoir une planification stratégique nationale  préparer, suivre et évaluer les processus et instruments de planification MLC/T;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000" dirty="0" smtClean="0">
                <a:solidFill>
                  <a:srgbClr val="000000"/>
                </a:solidFill>
                <a:latin typeface="Roboto"/>
              </a:rPr>
              <a:t>Structure </a:t>
            </a:r>
            <a:r>
              <a:rPr lang="fr-FR" sz="2000" dirty="0">
                <a:solidFill>
                  <a:srgbClr val="000000"/>
                </a:solidFill>
                <a:latin typeface="Roboto"/>
              </a:rPr>
              <a:t>du système national de planification</a:t>
            </a:r>
            <a:r>
              <a:rPr lang="fr-FR" sz="2000" dirty="0" smtClean="0">
                <a:solidFill>
                  <a:srgbClr val="000000"/>
                </a:solidFill>
                <a:latin typeface="Roboto"/>
              </a:rPr>
              <a:t>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000" dirty="0" smtClean="0">
                <a:solidFill>
                  <a:srgbClr val="000000"/>
                </a:solidFill>
                <a:latin typeface="Roboto"/>
              </a:rPr>
              <a:t>Des principes;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000" dirty="0" smtClean="0">
                <a:solidFill>
                  <a:srgbClr val="000000"/>
                </a:solidFill>
                <a:latin typeface="Roboto"/>
              </a:rPr>
              <a:t>D.N.de Planning  – Organe SNP responsable de la programmation, de l'élaboration et de la coordination des instruments de planification L/T.</a:t>
            </a:r>
            <a:endParaRPr lang="pt-PT" sz="2000" dirty="0"/>
          </a:p>
        </p:txBody>
      </p:sp>
    </p:spTree>
    <p:extLst>
      <p:ext uri="{BB962C8B-B14F-4D97-AF65-F5344CB8AC3E}">
        <p14:creationId xmlns:p14="http://schemas.microsoft.com/office/powerpoint/2010/main" val="3162996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PT" sz="3200" dirty="0">
                <a:solidFill>
                  <a:srgbClr val="000000"/>
                </a:solidFill>
                <a:latin typeface="Roboto"/>
              </a:rPr>
              <a:t>LA MISE EN </a:t>
            </a:r>
            <a:r>
              <a:rPr lang="pt-PT" sz="3200" dirty="0" smtClean="0">
                <a:solidFill>
                  <a:srgbClr val="000000"/>
                </a:solidFill>
                <a:latin typeface="Roboto"/>
              </a:rPr>
              <a:t>OEUVRE</a:t>
            </a:r>
            <a:endParaRPr lang="pt-PT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975360" y="1825625"/>
            <a:ext cx="9926320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fr-FR" sz="2400" dirty="0">
                <a:solidFill>
                  <a:srgbClr val="000000"/>
                </a:solidFill>
                <a:latin typeface="Roboto"/>
              </a:rPr>
              <a:t>Comité national pour le changement </a:t>
            </a:r>
            <a:r>
              <a:rPr lang="fr-FR" sz="2400" dirty="0" smtClean="0">
                <a:solidFill>
                  <a:srgbClr val="000000"/>
                </a:solidFill>
                <a:latin typeface="Roboto"/>
              </a:rPr>
              <a:t>climatique</a:t>
            </a:r>
          </a:p>
          <a:p>
            <a:pPr marL="0" indent="0">
              <a:buNone/>
            </a:pPr>
            <a:r>
              <a:rPr lang="fr-FR" sz="2000" dirty="0" smtClean="0">
                <a:solidFill>
                  <a:srgbClr val="000000"/>
                </a:solidFill>
                <a:latin typeface="Roboto"/>
              </a:rPr>
              <a:t> </a:t>
            </a:r>
            <a:r>
              <a:rPr lang="fr-FR" sz="2000" dirty="0">
                <a:solidFill>
                  <a:srgbClr val="000000"/>
                </a:solidFill>
                <a:latin typeface="Roboto"/>
              </a:rPr>
              <a:t>- la responsabilité de promouvoir et d'organiser le processus de coordination NDC-STP impliquant les ministres du domaine climatique dans le processus de coordination, instituant au moins 1 réunion formelle annuelle impliquant toutes les parties prenantes. </a:t>
            </a:r>
            <a:endParaRPr lang="fr-FR" sz="2000" dirty="0" smtClean="0">
              <a:solidFill>
                <a:srgbClr val="000000"/>
              </a:solidFill>
              <a:latin typeface="Roboto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fr-FR" sz="2400" dirty="0" smtClean="0">
                <a:solidFill>
                  <a:srgbClr val="000000"/>
                </a:solidFill>
                <a:latin typeface="Roboto"/>
              </a:rPr>
              <a:t>Les </a:t>
            </a:r>
            <a:r>
              <a:rPr lang="fr-FR" sz="2400" dirty="0">
                <a:solidFill>
                  <a:srgbClr val="000000"/>
                </a:solidFill>
                <a:latin typeface="Roboto"/>
              </a:rPr>
              <a:t>unités organiques des ministères concernés par </a:t>
            </a:r>
            <a:r>
              <a:rPr lang="fr-FR" sz="2400" dirty="0" smtClean="0">
                <a:solidFill>
                  <a:srgbClr val="000000"/>
                </a:solidFill>
                <a:latin typeface="Roboto"/>
              </a:rPr>
              <a:t>le.s </a:t>
            </a:r>
            <a:r>
              <a:rPr lang="fr-FR" sz="2400" dirty="0">
                <a:solidFill>
                  <a:srgbClr val="000000"/>
                </a:solidFill>
                <a:latin typeface="Roboto"/>
              </a:rPr>
              <a:t>mesures</a:t>
            </a:r>
            <a:endParaRPr lang="pt-PT" sz="2400" dirty="0"/>
          </a:p>
        </p:txBody>
      </p:sp>
    </p:spTree>
    <p:extLst>
      <p:ext uri="{BB962C8B-B14F-4D97-AF65-F5344CB8AC3E}">
        <p14:creationId xmlns:p14="http://schemas.microsoft.com/office/powerpoint/2010/main" val="30425601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PT" sz="3200" dirty="0" err="1" smtClean="0">
                <a:solidFill>
                  <a:srgbClr val="000000"/>
                </a:solidFill>
                <a:latin typeface="Roboto"/>
              </a:rPr>
              <a:t>Coordination</a:t>
            </a:r>
            <a:endParaRPr lang="pt-PT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fr-FR" sz="2000" dirty="0">
                <a:solidFill>
                  <a:srgbClr val="000000"/>
                </a:solidFill>
                <a:latin typeface="Roboto"/>
              </a:rPr>
              <a:t>STP rejoint le partenariat </a:t>
            </a:r>
            <a:r>
              <a:rPr lang="fr-FR" sz="2000" dirty="0" smtClean="0">
                <a:solidFill>
                  <a:srgbClr val="000000"/>
                </a:solidFill>
                <a:latin typeface="Roboto"/>
              </a:rPr>
              <a:t>CND;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000" dirty="0" smtClean="0">
                <a:solidFill>
                  <a:srgbClr val="000000"/>
                </a:solidFill>
                <a:latin typeface="Roboto"/>
              </a:rPr>
              <a:t> </a:t>
            </a:r>
            <a:r>
              <a:rPr lang="fr-FR" sz="2000" dirty="0">
                <a:solidFill>
                  <a:srgbClr val="000000"/>
                </a:solidFill>
                <a:latin typeface="Roboto"/>
              </a:rPr>
              <a:t>Réalisation de la première mission du partenariat NDC à STP en </a:t>
            </a:r>
            <a:r>
              <a:rPr lang="fr-FR" sz="2000" dirty="0" smtClean="0">
                <a:solidFill>
                  <a:srgbClr val="000000"/>
                </a:solidFill>
                <a:latin typeface="Roboto"/>
              </a:rPr>
              <a:t>2017;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000" dirty="0" smtClean="0">
                <a:solidFill>
                  <a:srgbClr val="000000"/>
                </a:solidFill>
                <a:latin typeface="Roboto"/>
              </a:rPr>
              <a:t>Préparation </a:t>
            </a:r>
            <a:r>
              <a:rPr lang="fr-FR" sz="2000" dirty="0">
                <a:solidFill>
                  <a:srgbClr val="000000"/>
                </a:solidFill>
                <a:latin typeface="Roboto"/>
              </a:rPr>
              <a:t>du plan de mise en œuvre de la </a:t>
            </a:r>
            <a:r>
              <a:rPr lang="fr-FR" sz="2000" dirty="0" smtClean="0">
                <a:solidFill>
                  <a:srgbClr val="000000"/>
                </a:solidFill>
                <a:latin typeface="Roboto"/>
              </a:rPr>
              <a:t>CND – STP;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000" dirty="0" smtClean="0">
                <a:solidFill>
                  <a:srgbClr val="000000"/>
                </a:solidFill>
                <a:latin typeface="Roboto"/>
              </a:rPr>
              <a:t> </a:t>
            </a:r>
            <a:r>
              <a:rPr lang="fr-FR" sz="2000" dirty="0">
                <a:solidFill>
                  <a:srgbClr val="000000"/>
                </a:solidFill>
                <a:latin typeface="Roboto"/>
              </a:rPr>
              <a:t>Les efforts de mise en œuvre des énergies propres, pour lesquels une plateforme de coordination a été mise en </a:t>
            </a:r>
            <a:r>
              <a:rPr lang="fr-FR" sz="2000" dirty="0" smtClean="0">
                <a:solidFill>
                  <a:srgbClr val="000000"/>
                </a:solidFill>
                <a:latin typeface="Roboto"/>
              </a:rPr>
              <a:t>place;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000" dirty="0" smtClean="0">
                <a:solidFill>
                  <a:srgbClr val="000000"/>
                </a:solidFill>
                <a:latin typeface="Roboto"/>
              </a:rPr>
              <a:t> </a:t>
            </a:r>
            <a:r>
              <a:rPr lang="fr-FR" sz="2000" dirty="0">
                <a:solidFill>
                  <a:srgbClr val="000000"/>
                </a:solidFill>
                <a:latin typeface="Roboto"/>
              </a:rPr>
              <a:t>Évaluation du potentiel électrique, établissement d'objectifs, de trajectoires, de mesures et de programmes</a:t>
            </a:r>
            <a:r>
              <a:rPr lang="fr-FR" sz="2000" dirty="0" smtClean="0">
                <a:solidFill>
                  <a:srgbClr val="000000"/>
                </a:solidFill>
                <a:latin typeface="Roboto"/>
              </a:rPr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000" dirty="0" smtClean="0">
                <a:solidFill>
                  <a:srgbClr val="000000"/>
                </a:solidFill>
                <a:latin typeface="Roboto"/>
              </a:rPr>
              <a:t> </a:t>
            </a:r>
            <a:r>
              <a:rPr lang="fr-FR" sz="2000" dirty="0">
                <a:solidFill>
                  <a:srgbClr val="000000"/>
                </a:solidFill>
                <a:latin typeface="Roboto"/>
              </a:rPr>
              <a:t>Opérationnalisation de la plateforme de données DR et du site Internet de la </a:t>
            </a:r>
            <a:r>
              <a:rPr lang="fr-FR" sz="2000" dirty="0" smtClean="0">
                <a:solidFill>
                  <a:srgbClr val="000000"/>
                </a:solidFill>
                <a:latin typeface="Roboto"/>
              </a:rPr>
              <a:t>CNCC</a:t>
            </a:r>
            <a:endParaRPr lang="pt-PT" sz="2000" dirty="0"/>
          </a:p>
        </p:txBody>
      </p:sp>
    </p:spTree>
    <p:extLst>
      <p:ext uri="{BB962C8B-B14F-4D97-AF65-F5344CB8AC3E}">
        <p14:creationId xmlns:p14="http://schemas.microsoft.com/office/powerpoint/2010/main" val="579055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PT" sz="3200" dirty="0">
                <a:solidFill>
                  <a:srgbClr val="000000"/>
                </a:solidFill>
                <a:latin typeface="Roboto"/>
              </a:rPr>
              <a:t>CONTRÔLE ET </a:t>
            </a:r>
            <a:r>
              <a:rPr lang="pt-PT" sz="3200" dirty="0" smtClean="0">
                <a:solidFill>
                  <a:srgbClr val="000000"/>
                </a:solidFill>
                <a:latin typeface="Roboto"/>
              </a:rPr>
              <a:t>ÉVALUATION</a:t>
            </a:r>
            <a:endParaRPr lang="pt-PT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62607" y="1813034"/>
            <a:ext cx="10991193" cy="4363929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fr-FR" sz="2400" dirty="0">
                <a:solidFill>
                  <a:srgbClr val="000000"/>
                </a:solidFill>
                <a:latin typeface="Roboto"/>
              </a:rPr>
              <a:t>Surveiller </a:t>
            </a:r>
            <a:r>
              <a:rPr lang="fr-FR" sz="2000" dirty="0">
                <a:solidFill>
                  <a:srgbClr val="000000"/>
                </a:solidFill>
                <a:latin typeface="Roboto"/>
              </a:rPr>
              <a:t>le NDC-STP – D.G.A.+D.N.P. de MPFEA + C.N.M.C. - des rapports d'avancement périodiques (trimestriels et annuels) sur l'action pour le climat et le NDC-STP, les communications nationales à la Convention-cadre des Nations Unies sur les changements climatiques, les inventaires de GES et les rapports biennaux de mise à jour</a:t>
            </a:r>
            <a:r>
              <a:rPr lang="fr-FR" sz="2400" dirty="0">
                <a:solidFill>
                  <a:srgbClr val="000000"/>
                </a:solidFill>
                <a:latin typeface="Roboto"/>
              </a:rPr>
              <a:t>. </a:t>
            </a:r>
            <a:endParaRPr lang="fr-FR" sz="2400" dirty="0" smtClean="0">
              <a:solidFill>
                <a:srgbClr val="000000"/>
              </a:solidFill>
              <a:latin typeface="Roboto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fr-FR" sz="2400" dirty="0" smtClean="0">
                <a:solidFill>
                  <a:srgbClr val="000000"/>
                </a:solidFill>
                <a:latin typeface="Roboto"/>
              </a:rPr>
              <a:t>L'évaluation</a:t>
            </a:r>
            <a:r>
              <a:rPr lang="fr-FR" sz="2000" dirty="0" smtClean="0">
                <a:solidFill>
                  <a:srgbClr val="000000"/>
                </a:solidFill>
                <a:latin typeface="Roboto"/>
              </a:rPr>
              <a:t> </a:t>
            </a:r>
            <a:r>
              <a:rPr lang="fr-FR" sz="2000" dirty="0">
                <a:solidFill>
                  <a:srgbClr val="000000"/>
                </a:solidFill>
                <a:latin typeface="Roboto"/>
              </a:rPr>
              <a:t>de la mise en œuvre du </a:t>
            </a:r>
            <a:r>
              <a:rPr lang="fr-FR" sz="2000" dirty="0" smtClean="0">
                <a:solidFill>
                  <a:srgbClr val="000000"/>
                </a:solidFill>
                <a:latin typeface="Roboto"/>
              </a:rPr>
              <a:t>CND-STP </a:t>
            </a:r>
            <a:r>
              <a:rPr lang="fr-FR" sz="2000" dirty="0">
                <a:solidFill>
                  <a:srgbClr val="000000"/>
                </a:solidFill>
                <a:latin typeface="Roboto"/>
              </a:rPr>
              <a:t>porte, entre autres, sur l'amélioration de la redevabilité dans l'utilisation des ressources et la génération de connaissances dans le domaine climatique pour la prise de décision</a:t>
            </a:r>
            <a:r>
              <a:rPr lang="fr-FR" dirty="0">
                <a:solidFill>
                  <a:srgbClr val="000000"/>
                </a:solidFill>
                <a:latin typeface="Roboto"/>
              </a:rPr>
              <a:t>.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9125973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PT" dirty="0" smtClean="0"/>
              <a:t>FIN</a:t>
            </a:r>
            <a:endParaRPr lang="pt-PT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 dirty="0" smtClean="0"/>
          </a:p>
          <a:p>
            <a:endParaRPr lang="pt-PT" dirty="0"/>
          </a:p>
          <a:p>
            <a:endParaRPr lang="pt-PT" dirty="0" smtClean="0"/>
          </a:p>
          <a:p>
            <a:endParaRPr lang="pt-PT" dirty="0"/>
          </a:p>
          <a:p>
            <a:endParaRPr lang="pt-PT" dirty="0" smtClean="0"/>
          </a:p>
          <a:p>
            <a:r>
              <a:rPr lang="pt-PT" sz="3600" dirty="0" smtClean="0"/>
              <a:t>MERCI</a:t>
            </a:r>
            <a:endParaRPr lang="pt-PT" sz="3600" dirty="0"/>
          </a:p>
        </p:txBody>
      </p:sp>
    </p:spTree>
    <p:extLst>
      <p:ext uri="{BB962C8B-B14F-4D97-AF65-F5344CB8AC3E}">
        <p14:creationId xmlns:p14="http://schemas.microsoft.com/office/powerpoint/2010/main" val="116177619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C1DA4F4A995BF479E9488C37B756B51" ma:contentTypeVersion="8" ma:contentTypeDescription="Create a new document." ma:contentTypeScope="" ma:versionID="79ce3b18eeea16c8e5bc0f660afbc086">
  <xsd:schema xmlns:xsd="http://www.w3.org/2001/XMLSchema" xmlns:xs="http://www.w3.org/2001/XMLSchema" xmlns:p="http://schemas.microsoft.com/office/2006/metadata/properties" xmlns:ns2="cd5ca57e-aeff-4ea7-957c-ee39e8386d27" xmlns:ns3="9d5e6f84-5843-49cc-89a8-d7ee1a915182" targetNamespace="http://schemas.microsoft.com/office/2006/metadata/properties" ma:root="true" ma:fieldsID="2c09d4a8c476afae1dfa51d3cac8b136" ns2:_="" ns3:_="">
    <xsd:import namespace="cd5ca57e-aeff-4ea7-957c-ee39e8386d27"/>
    <xsd:import namespace="9d5e6f84-5843-49cc-89a8-d7ee1a91518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5ca57e-aeff-4ea7-957c-ee39e8386d2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f8ebb0a5-c57d-4c3a-bec7-8a38252dd05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5e6f84-5843-49cc-89a8-d7ee1a915182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56228fd1-6eef-40f4-b049-6e671a314f8d}" ma:internalName="TaxCatchAll" ma:showField="CatchAllData" ma:web="9d5e6f84-5843-49cc-89a8-d7ee1a91518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d5ca57e-aeff-4ea7-957c-ee39e8386d27">
      <Terms xmlns="http://schemas.microsoft.com/office/infopath/2007/PartnerControls"/>
    </lcf76f155ced4ddcb4097134ff3c332f>
    <TaxCatchAll xmlns="9d5e6f84-5843-49cc-89a8-d7ee1a915182" xsi:nil="true"/>
  </documentManagement>
</p:properties>
</file>

<file path=customXml/itemProps1.xml><?xml version="1.0" encoding="utf-8"?>
<ds:datastoreItem xmlns:ds="http://schemas.openxmlformats.org/officeDocument/2006/customXml" ds:itemID="{F0CACA3F-281D-4EA6-B607-8F73F9EEC187}"/>
</file>

<file path=customXml/itemProps2.xml><?xml version="1.0" encoding="utf-8"?>
<ds:datastoreItem xmlns:ds="http://schemas.openxmlformats.org/officeDocument/2006/customXml" ds:itemID="{EEF88AC4-FA26-4F31-91FE-8E8DB3148325}"/>
</file>

<file path=customXml/itemProps3.xml><?xml version="1.0" encoding="utf-8"?>
<ds:datastoreItem xmlns:ds="http://schemas.openxmlformats.org/officeDocument/2006/customXml" ds:itemID="{BD75E1AF-6791-4DFB-BC2A-289BDD139AC3}"/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301</Words>
  <Application>Microsoft Office PowerPoint</Application>
  <PresentationFormat>Widescreen</PresentationFormat>
  <Paragraphs>42</Paragraphs>
  <Slides>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Roboto</vt:lpstr>
      <vt:lpstr>Wingdings</vt:lpstr>
      <vt:lpstr>Tema do Office</vt:lpstr>
      <vt:lpstr>Comment passer d'une évaluation climatique à une évaluation climatique durable</vt:lpstr>
      <vt:lpstr>Planification</vt:lpstr>
      <vt:lpstr>LA MISE EN OEUVRE</vt:lpstr>
      <vt:lpstr>Coordination</vt:lpstr>
      <vt:lpstr>CONTRÔLE ET ÉVALUATION</vt:lpstr>
      <vt:lpstr>FIN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Como passar de uma avaliação climática para avaliação climática sustentável</dc:title>
  <dc:creator>HAM_MINIPC</dc:creator>
  <cp:lastModifiedBy>HAM_MINIPC</cp:lastModifiedBy>
  <cp:revision>23</cp:revision>
  <dcterms:created xsi:type="dcterms:W3CDTF">2022-10-17T09:08:25Z</dcterms:created>
  <dcterms:modified xsi:type="dcterms:W3CDTF">2022-10-18T16:22:31Z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0x010100DC1DA4F4A995BF479E9488C37B756B51</vt:lpwstr>
  </property>
</Properties>
</file>