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69" r:id="rId5"/>
    <p:sldId id="277" r:id="rId6"/>
    <p:sldId id="276" r:id="rId7"/>
    <p:sldId id="257" r:id="rId8"/>
    <p:sldId id="279" r:id="rId9"/>
    <p:sldId id="273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93"/>
    <a:srgbClr val="FFFFFF"/>
    <a:srgbClr val="005493"/>
    <a:srgbClr val="FF40FF"/>
    <a:srgbClr val="941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502" autoAdjust="0"/>
  </p:normalViewPr>
  <p:slideViewPr>
    <p:cSldViewPr snapToGrid="0">
      <p:cViewPr varScale="1">
        <p:scale>
          <a:sx n="53" d="100"/>
          <a:sy n="53" d="100"/>
        </p:scale>
        <p:origin x="11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ha Ilari Uitto" userId="9cbf3194-ae1a-4d50-ba00-a233b1fa0e6b" providerId="ADAL" clId="{93DEB597-48BF-4CE4-A7FD-10C66036A073}"/>
    <pc:docChg chg="undo custSel modSld">
      <pc:chgData name="Juha Ilari Uitto" userId="9cbf3194-ae1a-4d50-ba00-a233b1fa0e6b" providerId="ADAL" clId="{93DEB597-48BF-4CE4-A7FD-10C66036A073}" dt="2022-10-19T14:00:45.181" v="9" actId="6549"/>
      <pc:docMkLst>
        <pc:docMk/>
      </pc:docMkLst>
      <pc:sldChg chg="modNotesTx">
        <pc:chgData name="Juha Ilari Uitto" userId="9cbf3194-ae1a-4d50-ba00-a233b1fa0e6b" providerId="ADAL" clId="{93DEB597-48BF-4CE4-A7FD-10C66036A073}" dt="2022-10-19T14:00:25.383" v="7" actId="6549"/>
        <pc:sldMkLst>
          <pc:docMk/>
          <pc:sldMk cId="246386496" sldId="257"/>
        </pc:sldMkLst>
      </pc:sldChg>
      <pc:sldChg chg="modNotesTx">
        <pc:chgData name="Juha Ilari Uitto" userId="9cbf3194-ae1a-4d50-ba00-a233b1fa0e6b" providerId="ADAL" clId="{93DEB597-48BF-4CE4-A7FD-10C66036A073}" dt="2022-10-19T13:59:57.803" v="0" actId="6549"/>
        <pc:sldMkLst>
          <pc:docMk/>
          <pc:sldMk cId="1445906211" sldId="269"/>
        </pc:sldMkLst>
      </pc:sldChg>
      <pc:sldChg chg="modNotesTx">
        <pc:chgData name="Juha Ilari Uitto" userId="9cbf3194-ae1a-4d50-ba00-a233b1fa0e6b" providerId="ADAL" clId="{93DEB597-48BF-4CE4-A7FD-10C66036A073}" dt="2022-10-19T14:00:45.181" v="9" actId="6549"/>
        <pc:sldMkLst>
          <pc:docMk/>
          <pc:sldMk cId="1907699771" sldId="273"/>
        </pc:sldMkLst>
      </pc:sldChg>
      <pc:sldChg chg="modNotesTx">
        <pc:chgData name="Juha Ilari Uitto" userId="9cbf3194-ae1a-4d50-ba00-a233b1fa0e6b" providerId="ADAL" clId="{93DEB597-48BF-4CE4-A7FD-10C66036A073}" dt="2022-10-19T14:00:18.844" v="6" actId="6549"/>
        <pc:sldMkLst>
          <pc:docMk/>
          <pc:sldMk cId="3947162262" sldId="276"/>
        </pc:sldMkLst>
      </pc:sldChg>
      <pc:sldChg chg="modNotesTx">
        <pc:chgData name="Juha Ilari Uitto" userId="9cbf3194-ae1a-4d50-ba00-a233b1fa0e6b" providerId="ADAL" clId="{93DEB597-48BF-4CE4-A7FD-10C66036A073}" dt="2022-10-19T14:00:12.350" v="4" actId="6549"/>
        <pc:sldMkLst>
          <pc:docMk/>
          <pc:sldMk cId="1744786873" sldId="277"/>
        </pc:sldMkLst>
      </pc:sldChg>
      <pc:sldChg chg="modNotesTx">
        <pc:chgData name="Juha Ilari Uitto" userId="9cbf3194-ae1a-4d50-ba00-a233b1fa0e6b" providerId="ADAL" clId="{93DEB597-48BF-4CE4-A7FD-10C66036A073}" dt="2022-10-19T14:00:34.473" v="8" actId="6549"/>
        <pc:sldMkLst>
          <pc:docMk/>
          <pc:sldMk cId="1852467748" sldId="2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01AA2-A43E-854C-944A-7F660BE93A70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C3332-DB63-2E49-95D0-46B9EBE40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612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3332-DB63-2E49-95D0-46B9EBE407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82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Jeneen R. Garcia, GEF IEO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3332-DB63-2E49-95D0-46B9EBE407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634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Photo on left by Jeneen R. Garcia, GEF IEO</a:t>
            </a:r>
          </a:p>
          <a:p>
            <a:r>
              <a:rPr lang="en-US" dirty="0"/>
              <a:t>Photo on right from https://www.csmonitor.com/Environment/2020/0304/Saving-the-Amazon-How-cattle-ranchers-can-halt-deforestation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3332-DB63-2E49-95D0-46B9EBE4078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727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on top right from https://www.boredpanda.com/brazilian-couple-recreated-forest-sebastiao-leila-salgado-reforestation/?utm_source=google&amp;utm_medium=organic&amp;utm_campaign=organic</a:t>
            </a:r>
          </a:p>
          <a:p>
            <a:r>
              <a:rPr lang="en-US" dirty="0"/>
              <a:t>Photo at bottom from </a:t>
            </a:r>
            <a:r>
              <a:rPr lang="en-US" dirty="0" err="1"/>
              <a:t>Tapira</a:t>
            </a:r>
            <a:r>
              <a:rPr lang="en-US" dirty="0"/>
              <a:t>, Brazil; photographer unknown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3332-DB63-2E49-95D0-46B9EBE4078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026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credits, from left to right:</a:t>
            </a:r>
          </a:p>
          <a:p>
            <a:r>
              <a:rPr lang="en-US" dirty="0"/>
              <a:t>https://www.dreamstime.com/illustration/planet-roots.html</a:t>
            </a:r>
          </a:p>
          <a:p>
            <a:r>
              <a:rPr lang="en-US" dirty="0"/>
              <a:t>https://financialtribune.com/articles/economy-business-and-markets/24498/raw-material-exports-causes-and-consequences</a:t>
            </a:r>
          </a:p>
          <a:p>
            <a:r>
              <a:rPr lang="en-US" dirty="0"/>
              <a:t>https://www.westcoastdecal.com/product/recycle-arrows/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3332-DB63-2E49-95D0-46B9EBE4078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37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3332-DB63-2E49-95D0-46B9EBE4078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76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C3332-DB63-2E49-95D0-46B9EBE4078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22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E3C314FA-EE57-6CD9-9738-A18584841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912447D-C764-BBC1-6537-153B24A47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CCAB875-D3E7-0E02-8A84-9C93DA572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C12748-6D43-107A-AFC5-86ABB08791C7}"/>
              </a:ext>
            </a:extLst>
          </p:cNvPr>
          <p:cNvCxnSpPr/>
          <p:nvPr userDrawn="1"/>
        </p:nvCxnSpPr>
        <p:spPr>
          <a:xfrm>
            <a:off x="4125484" y="3930402"/>
            <a:ext cx="37490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C141033-2E7C-6D7E-4A11-00DC9E97BD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085" t="57282" r="21689"/>
          <a:stretch/>
        </p:blipFill>
        <p:spPr>
          <a:xfrm>
            <a:off x="3503234" y="5563052"/>
            <a:ext cx="5185531" cy="79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78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792E5C71-3B66-E24E-9046-DD3BBDFB43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9133" y="-61006"/>
            <a:ext cx="1240050" cy="1183254"/>
          </a:xfrm>
          <a:prstGeom prst="rect">
            <a:avLst/>
          </a:prstGeom>
        </p:spPr>
      </p:pic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1C4621CC-6DAE-C063-3E48-5BBAD34BAC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8A2090A4-04C3-0A21-81FB-858C3CB918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8985" y="-64347"/>
            <a:ext cx="6642371" cy="1325563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009193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TITLE…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4047561-8914-8C95-3371-FF408A7AF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38146653-6691-D093-1770-092058AE26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22" name="Footer Placeholder 4">
            <a:extLst>
              <a:ext uri="{FF2B5EF4-FFF2-40B4-BE49-F238E27FC236}">
                <a16:creationId xmlns:a16="http://schemas.microsoft.com/office/drawing/2014/main" id="{8BDE315B-9E75-4C43-2BB0-4E5E20C36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E298F9EB-5120-AE27-DB64-EF955C04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983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3824DD81-A424-4362-F926-3D117857BB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43B1077-04BD-30EE-6ACA-9FE22E92FE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8985" y="-64347"/>
            <a:ext cx="9184815" cy="1325563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009193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TITLE…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284A11-5CCA-B3D7-7EE0-3ACBCE769C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6244682A-A09B-EC75-3C1E-6E604D5263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4D860CB-D8DC-DBBA-C692-CA468DA3D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05BB8F6-F53C-8AB9-6FA0-186A6477D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01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08A46273-E24F-EF4A-BE12-A0343F8ABC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8964" y="-58982"/>
            <a:ext cx="1389190" cy="1325563"/>
          </a:xfrm>
          <a:prstGeom prst="rect">
            <a:avLst/>
          </a:prstGeom>
        </p:spPr>
      </p:pic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D14C1136-2082-9E1A-8076-7AF164D399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BCE71D66-2C0E-7BD6-D908-5972EDDDBD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5792" y="18255"/>
            <a:ext cx="6157608" cy="1325563"/>
          </a:xfrm>
        </p:spPr>
        <p:txBody>
          <a:bodyPr/>
          <a:lstStyle>
            <a:lvl1pPr>
              <a:defRPr b="1">
                <a:latin typeface="Tw Cen MT" panose="020B0602020104020603" pitchFamily="34" charset="0"/>
              </a:defRPr>
            </a:lvl1pPr>
          </a:lstStyle>
          <a:p>
            <a:r>
              <a:rPr lang="en-US"/>
              <a:t>TITLE…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4792E9F-EE8C-36A7-9177-2DDE8951A37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Subtitle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</a:t>
            </a:r>
            <a:r>
              <a:rPr lang="en-US" err="1"/>
              <a:t>leveldhfsjhgsd</a:t>
            </a:r>
            <a:endParaRPr lang="en-US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E8157C65-7688-88F5-5169-6AFADB05683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Subtitle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4">
            <a:extLst>
              <a:ext uri="{FF2B5EF4-FFF2-40B4-BE49-F238E27FC236}">
                <a16:creationId xmlns:a16="http://schemas.microsoft.com/office/drawing/2014/main" id="{05B5BFC6-9BAA-3BA3-14A9-ADEE8989CC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25" name="Footer Placeholder 5">
            <a:extLst>
              <a:ext uri="{FF2B5EF4-FFF2-40B4-BE49-F238E27FC236}">
                <a16:creationId xmlns:a16="http://schemas.microsoft.com/office/drawing/2014/main" id="{A209831B-2070-163C-B0C5-B8F0C8288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6" name="Slide Number Placeholder 6">
            <a:extLst>
              <a:ext uri="{FF2B5EF4-FFF2-40B4-BE49-F238E27FC236}">
                <a16:creationId xmlns:a16="http://schemas.microsoft.com/office/drawing/2014/main" id="{407F9EA1-6A24-FF5C-4BBA-9146376B9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08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864A6B29-3D6A-29C8-6F05-1E93D49C5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A97C60-B2CC-F6A2-3941-822A805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Tw Cen MT" panose="020B0602020104020603" pitchFamily="34" charset="0"/>
              </a:defRPr>
            </a:lvl1pPr>
          </a:lstStyle>
          <a:p>
            <a:r>
              <a:rPr lang="en-US"/>
              <a:t>Side-Title…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C3FC954-370F-309A-8769-779BA1481A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0DB995C2-CD62-B439-C602-100E03ADD4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B17688C-5EA5-57BF-624D-F1623615051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rgbClr val="009193"/>
                </a:solidFill>
                <a:latin typeface="Tw Cen MT" panose="020B0602020104020603" pitchFamily="34" charset="0"/>
              </a:defRPr>
            </a:lvl1pPr>
            <a:lvl2pPr marL="457200" indent="0">
              <a:buNone/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TITLE…</a:t>
            </a:r>
          </a:p>
          <a:p>
            <a:pPr lvl="1"/>
            <a:r>
              <a:rPr lang="en-US"/>
              <a:t>Subtitle…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E7B6F288-414E-8F29-CE18-6DB2DF244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F2FCD8-F6EF-304C-932A-9890B1E8A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292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60E931-700B-FF46-A784-FC25B1FB94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DF9D9F-62D0-1540-91A1-CB0FB9895F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1390B-9D34-DB42-8C06-9D9240A8DB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E1EB1-B389-CF49-82BA-8148988F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2EA5DC-644C-1A4C-A310-B9B2A9171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Content Placeholder 4" descr="A picture containing chart&#10;&#10;Description automatically generated">
            <a:extLst>
              <a:ext uri="{FF2B5EF4-FFF2-40B4-BE49-F238E27FC236}">
                <a16:creationId xmlns:a16="http://schemas.microsoft.com/office/drawing/2014/main" id="{F3BD3716-CC4A-B947-9F3F-BDCDB43114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84E8B003-2DBB-E042-99A2-E67BB546F4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11927" y="-144870"/>
            <a:ext cx="3237397" cy="1718854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1FD482D7-8B1F-EA43-A56F-14E20CB822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02667" y="-8231"/>
            <a:ext cx="1313224" cy="125307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1FB20C3-78A0-CC4B-A12E-3588270253F5}"/>
              </a:ext>
            </a:extLst>
          </p:cNvPr>
          <p:cNvSpPr txBox="1">
            <a:spLocks/>
          </p:cNvSpPr>
          <p:nvPr userDrawn="1"/>
        </p:nvSpPr>
        <p:spPr>
          <a:xfrm>
            <a:off x="3205226" y="2809692"/>
            <a:ext cx="5421330" cy="12386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009193"/>
                </a:solidFill>
                <a:latin typeface="Tw Cen MT" panose="020B0602020104020603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3392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DC681CC-EB36-7506-5B70-412A1199A0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Shape, square&#10;&#10;Description automatically generated">
            <a:extLst>
              <a:ext uri="{FF2B5EF4-FFF2-40B4-BE49-F238E27FC236}">
                <a16:creationId xmlns:a16="http://schemas.microsoft.com/office/drawing/2014/main" id="{6F4FD22D-266C-6920-E2EF-2FE704A971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90AD6507-1AEC-0337-4E3D-A1C09698D3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E5F4D83-1D4B-5A72-F08B-C83A4D9F3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B62311C-13E9-1C2D-5430-192484124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ACBDFC-8078-76C7-5035-B133A9F26B8C}"/>
              </a:ext>
            </a:extLst>
          </p:cNvPr>
          <p:cNvCxnSpPr/>
          <p:nvPr userDrawn="1"/>
        </p:nvCxnSpPr>
        <p:spPr>
          <a:xfrm>
            <a:off x="4125484" y="3930402"/>
            <a:ext cx="3749040" cy="0"/>
          </a:xfrm>
          <a:prstGeom prst="line">
            <a:avLst/>
          </a:prstGeom>
          <a:ln w="28575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Text&#10;&#10;Description automatically generated with medium confidence">
            <a:extLst>
              <a:ext uri="{FF2B5EF4-FFF2-40B4-BE49-F238E27FC236}">
                <a16:creationId xmlns:a16="http://schemas.microsoft.com/office/drawing/2014/main" id="{32047E35-78DD-80E6-674C-16A82839F8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84129" y="-210215"/>
            <a:ext cx="3237397" cy="1718854"/>
          </a:xfrm>
          <a:prstGeom prst="rect">
            <a:avLst/>
          </a:prstGeom>
        </p:spPr>
      </p:pic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E8732F7-31C9-B71A-207D-00D92CF3F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37085" t="57282" r="21689"/>
          <a:stretch/>
        </p:blipFill>
        <p:spPr>
          <a:xfrm>
            <a:off x="3503234" y="5599791"/>
            <a:ext cx="5185531" cy="793298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DE941E4E-CA5F-1F82-EBE5-AA0864407E3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668000" y="-5354"/>
            <a:ext cx="1313224" cy="12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44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E3C314FA-EE57-6CD9-9738-A18584841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912447D-C764-BBC1-6537-153B24A47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CCAB875-D3E7-0E02-8A84-9C93DA572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FEB027A-B0FC-8535-7518-43C841A01172}"/>
              </a:ext>
            </a:extLst>
          </p:cNvPr>
          <p:cNvSpPr txBox="1">
            <a:spLocks/>
          </p:cNvSpPr>
          <p:nvPr userDrawn="1"/>
        </p:nvSpPr>
        <p:spPr>
          <a:xfrm>
            <a:off x="3385335" y="2603005"/>
            <a:ext cx="5421330" cy="12386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009193"/>
                </a:solidFill>
                <a:latin typeface="Tw Cen MT" panose="020B0602020104020603" pitchFamily="34" charset="0"/>
              </a:rPr>
              <a:t>TITLE 3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C12748-6D43-107A-AFC5-86ABB08791C7}"/>
              </a:ext>
            </a:extLst>
          </p:cNvPr>
          <p:cNvCxnSpPr/>
          <p:nvPr userDrawn="1"/>
        </p:nvCxnSpPr>
        <p:spPr>
          <a:xfrm>
            <a:off x="4125484" y="3930402"/>
            <a:ext cx="37490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Text&#10;&#10;Description automatically generated with medium confidence">
            <a:extLst>
              <a:ext uri="{FF2B5EF4-FFF2-40B4-BE49-F238E27FC236}">
                <a16:creationId xmlns:a16="http://schemas.microsoft.com/office/drawing/2014/main" id="{EF250FCB-2F13-D971-DCC0-6C2E779F25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14680"/>
            <a:ext cx="3237397" cy="1718854"/>
          </a:xfrm>
          <a:prstGeom prst="rect">
            <a:avLst/>
          </a:prstGeom>
        </p:spPr>
      </p:pic>
      <p:sp>
        <p:nvSpPr>
          <p:cNvPr id="25" name="Subtitle 2">
            <a:extLst>
              <a:ext uri="{FF2B5EF4-FFF2-40B4-BE49-F238E27FC236}">
                <a16:creationId xmlns:a16="http://schemas.microsoft.com/office/drawing/2014/main" id="{46F5D62D-6E9E-7884-B2A5-073AE38C7C6A}"/>
              </a:ext>
            </a:extLst>
          </p:cNvPr>
          <p:cNvSpPr txBox="1">
            <a:spLocks/>
          </p:cNvSpPr>
          <p:nvPr userDrawn="1"/>
        </p:nvSpPr>
        <p:spPr>
          <a:xfrm>
            <a:off x="4125484" y="4192899"/>
            <a:ext cx="5514975" cy="624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rgbClr val="1CADE4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Subtitle</a:t>
            </a:r>
          </a:p>
        </p:txBody>
      </p:sp>
      <p:pic>
        <p:nvPicPr>
          <p:cNvPr id="26" name="Picture 2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C141033-2E7C-6D7E-4A11-00DC9E97BD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7085" t="57282" r="21689"/>
          <a:stretch/>
        </p:blipFill>
        <p:spPr>
          <a:xfrm>
            <a:off x="3352269" y="6070056"/>
            <a:ext cx="5185531" cy="793298"/>
          </a:xfrm>
          <a:prstGeom prst="rect">
            <a:avLst/>
          </a:prstGeom>
        </p:spPr>
      </p:pic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DBC87122-DBB3-DF8A-8F77-04757603F7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24788" y="136525"/>
            <a:ext cx="1313224" cy="125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91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DC681CC-EB36-7506-5B70-412A1199A0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5762901D-894F-2724-DFA9-55C9E9605E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86B70-85B3-BCCF-EDFB-7ABF0FA57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5FC96DF-513F-5E44-9E83-2557597DE907}" type="datetimeFigureOut">
              <a:rPr lang="en-US" smtClean="0"/>
              <a:pPr/>
              <a:t>10/19/2022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9BBBD-4F80-0BC8-5BC0-241E83BD0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8290C-5A8E-649A-D9CC-D95A83A82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C9A67BC-DD03-FF45-A387-D007E712BE6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113497D-833E-080A-D74C-138B468F652A}"/>
              </a:ext>
            </a:extLst>
          </p:cNvPr>
          <p:cNvCxnSpPr/>
          <p:nvPr userDrawn="1"/>
        </p:nvCxnSpPr>
        <p:spPr>
          <a:xfrm>
            <a:off x="4125484" y="3930402"/>
            <a:ext cx="3749040" cy="0"/>
          </a:xfrm>
          <a:prstGeom prst="line">
            <a:avLst/>
          </a:prstGeom>
          <a:ln w="28575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1729DED-3A58-D5C5-ED72-E91BB7F9B4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7085" t="57282" r="21689"/>
          <a:stretch/>
        </p:blipFill>
        <p:spPr>
          <a:xfrm>
            <a:off x="3352269" y="6070056"/>
            <a:ext cx="5185531" cy="79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7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01D34FED-6882-FC40-B529-F584321E60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9133" y="-61006"/>
            <a:ext cx="1240050" cy="1183254"/>
          </a:xfrm>
          <a:prstGeom prst="rect">
            <a:avLst/>
          </a:prstGeom>
        </p:spPr>
      </p:pic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30D95E5-BAE6-77BC-3C1B-6DEFD9CEAA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472E721D-0408-B337-3AAF-A39ED19072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D592FA2C-C178-0440-6831-01958213A39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F6DEB8E-DF6D-AB42-29EA-FACABA050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Tw Cen MT" panose="020B0602020104020603" pitchFamily="34" charset="0"/>
              </a:defRPr>
            </a:lvl1pPr>
          </a:lstStyle>
          <a:p>
            <a:r>
              <a:rPr lang="en-US"/>
              <a:t>TITLE 5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635D07-84F7-846C-104E-D605DC54D7C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Text…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03889816-F6AB-B5AE-46A9-C591BB306C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5FC96DF-513F-5E44-9E83-2557597DE907}" type="datetimeFigureOut">
              <a:rPr lang="en-US" smtClean="0"/>
              <a:pPr/>
              <a:t>10/19/2022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48C354F4-6421-865D-1B75-9694C934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2103AEA-C836-BB70-65E4-9FD48868C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9A67BC-DD03-FF45-A387-D007E712BE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615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E891626-B5B4-2C88-AE25-F2123CE54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48373"/>
            <a:ext cx="9798114" cy="1325563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009193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TITLE…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51C6435-F65D-F48F-F83E-714453ACC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1AF1ED15-D78C-3100-631E-237B97DCE9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6E4EBCE2-FFCB-5B64-00EE-C0513FEAF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64DEF3E-9B1C-1E86-408F-8BC5DBD40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3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E5A6E-AB09-46B5-90C9-B5434B8D6B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2615" y="240307"/>
            <a:ext cx="10515600" cy="1325563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</a:lstStyle>
          <a:p>
            <a:r>
              <a:rPr lang="en-US"/>
              <a:t>TITLE…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8CF4B5-D781-420A-9FE4-77F957207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018388-3E4F-4CD5-A7FF-ECA8F4C6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A76298-BBA0-4815-AED8-AE104DDD9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7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0AA9534C-8B93-8455-E0A8-B6D972A2FC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4ADC6A7-5413-41D4-1870-B3CCFAC1B8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3575" y="136525"/>
            <a:ext cx="9798114" cy="1325563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009193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TITLE…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0883C1-6F5D-CF2D-B9C6-54DCC541A9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610BFCD2-F8EA-EF92-6057-EDB6A0AF50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CEE65CE-EBF1-5E8A-D21E-6D4273B71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8C6EF7F-EAE4-7D20-D0D7-FB53507D1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33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7BB8C625-D69A-5E42-CFF0-7ED4D4BB08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F096200-4DDB-1FC4-1DAD-5C296B2675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95792" y="18255"/>
            <a:ext cx="6157608" cy="1325563"/>
          </a:xfrm>
        </p:spPr>
        <p:txBody>
          <a:bodyPr/>
          <a:lstStyle>
            <a:lvl1pPr>
              <a:defRPr b="1">
                <a:latin typeface="Tw Cen MT" panose="020B0602020104020603" pitchFamily="34" charset="0"/>
              </a:defRPr>
            </a:lvl1pPr>
          </a:lstStyle>
          <a:p>
            <a:r>
              <a:rPr lang="en-US"/>
              <a:t>TITLE…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358D52-2935-F906-0477-E0AB6EAEC4B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Subtitle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</a:t>
            </a:r>
            <a:r>
              <a:rPr lang="en-US" err="1"/>
              <a:t>leveldhfsjhgsd</a:t>
            </a:r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096295F-7499-B244-6FBA-597921C8FAB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Subtitle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7435A3CB-73E1-5C7D-F8AF-A96CE2CBD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B6F90FAF-A071-162C-3CE9-CE914A288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A22DE04-B4E9-D76B-921A-23F52BC29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79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16F326-490A-5841-8742-5FB15826D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5933D-6CD3-A14F-A0A7-D4663CEBD4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Subtitle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07E6E-57AE-EA4C-967E-119F5AA376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C96DF-513F-5E44-9E83-2557597DE90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FEC00-6437-774F-AD44-A4F06042DD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9B6F4D-9188-9540-8287-CED16E2E3A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A67BC-DD03-FF45-A387-D007E712BE6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Chart&#10;&#10;Description automatically generated with low confidence">
            <a:extLst>
              <a:ext uri="{FF2B5EF4-FFF2-40B4-BE49-F238E27FC236}">
                <a16:creationId xmlns:a16="http://schemas.microsoft.com/office/drawing/2014/main" id="{CE394CBA-2848-40C8-BED7-0810754C9BAF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363C5E02-7812-9674-F1E0-C97A931171EA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2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7" r:id="rId3"/>
    <p:sldLayoutId id="2147483665" r:id="rId4"/>
    <p:sldLayoutId id="2147483651" r:id="rId5"/>
    <p:sldLayoutId id="2147483666" r:id="rId6"/>
    <p:sldLayoutId id="2147483660" r:id="rId7"/>
    <p:sldLayoutId id="2147483650" r:id="rId8"/>
    <p:sldLayoutId id="2147483652" r:id="rId9"/>
    <p:sldLayoutId id="2147483662" r:id="rId10"/>
    <p:sldLayoutId id="2147483663" r:id="rId11"/>
    <p:sldLayoutId id="2147483664" r:id="rId12"/>
    <p:sldLayoutId id="2147483656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919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9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29.svg"/><Relationship Id="rId4" Type="http://schemas.openxmlformats.org/officeDocument/2006/relationships/image" Target="../media/image6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6CCF7B4-9781-87D2-A69B-65A3D5B4E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19021E5-1E78-F8CA-4E32-7A5C0F796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9A67BC-DD03-FF45-A387-D007E712BE67}" type="slidenum">
              <a:rPr lang="en-US" smtClean="0">
                <a:solidFill>
                  <a:srgbClr val="002060"/>
                </a:solidFill>
              </a:rPr>
              <a:t>1</a:t>
            </a:fld>
            <a:endParaRPr lang="en-US">
              <a:solidFill>
                <a:srgbClr val="002060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599BF0-FEC0-5158-8D50-F5AE9714BC45}"/>
              </a:ext>
            </a:extLst>
          </p:cNvPr>
          <p:cNvCxnSpPr/>
          <p:nvPr/>
        </p:nvCxnSpPr>
        <p:spPr>
          <a:xfrm>
            <a:off x="4125484" y="3930402"/>
            <a:ext cx="3749040" cy="0"/>
          </a:xfrm>
          <a:prstGeom prst="line">
            <a:avLst/>
          </a:prstGeom>
          <a:ln w="28575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B1C0CF95-1A3C-4368-9654-B44CC9BE902D}"/>
              </a:ext>
            </a:extLst>
          </p:cNvPr>
          <p:cNvSpPr txBox="1">
            <a:spLocks/>
          </p:cNvSpPr>
          <p:nvPr/>
        </p:nvSpPr>
        <p:spPr>
          <a:xfrm>
            <a:off x="2209800" y="2271239"/>
            <a:ext cx="7848600" cy="15172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Aft>
                <a:spcPts val="6600"/>
              </a:spcAft>
            </a:pPr>
            <a:r>
              <a:rPr lang="en-US" b="1" dirty="0">
                <a:solidFill>
                  <a:srgbClr val="009193"/>
                </a:solidFill>
                <a:latin typeface="Tw Cen MT" panose="020B0602020104020603" pitchFamily="34" charset="0"/>
              </a:rPr>
              <a:t>Evaluating Synergies &amp; Trade-offs in Social-Ecological Interventions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6BAFCE7-3135-4DB5-94BB-D7E515BD2E97}"/>
              </a:ext>
            </a:extLst>
          </p:cNvPr>
          <p:cNvSpPr txBox="1">
            <a:spLocks/>
          </p:cNvSpPr>
          <p:nvPr/>
        </p:nvSpPr>
        <p:spPr>
          <a:xfrm>
            <a:off x="3242516" y="4072347"/>
            <a:ext cx="5514975" cy="624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rgbClr val="1CADE4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accent1"/>
                </a:solidFill>
              </a:rPr>
              <a:t>JUHA UITTO</a:t>
            </a:r>
          </a:p>
          <a:p>
            <a:pPr algn="ctr"/>
            <a:r>
              <a:rPr lang="en-US" dirty="0">
                <a:solidFill>
                  <a:schemeClr val="accent1"/>
                </a:solidFill>
              </a:rPr>
              <a:t>Director, GEF Independent Evaluation Office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CE8BDE4-1D84-46C2-9B04-1CD5DC7BC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72" y="298658"/>
            <a:ext cx="27622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906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1ADDCF7-CF41-47EF-88DC-92B133892D55}"/>
              </a:ext>
            </a:extLst>
          </p:cNvPr>
          <p:cNvSpPr txBox="1">
            <a:spLocks/>
          </p:cNvSpPr>
          <p:nvPr/>
        </p:nvSpPr>
        <p:spPr>
          <a:xfrm>
            <a:off x="998685" y="1915189"/>
            <a:ext cx="3734014" cy="2216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009193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The Rio Rural Project in Brazil</a:t>
            </a:r>
          </a:p>
        </p:txBody>
      </p:sp>
      <p:pic>
        <p:nvPicPr>
          <p:cNvPr id="9" name="Picture 8" descr="A picture containing grass, outdoor, field, nature&#10;&#10;Description automatically generated">
            <a:extLst>
              <a:ext uri="{FF2B5EF4-FFF2-40B4-BE49-F238E27FC236}">
                <a16:creationId xmlns:a16="http://schemas.microsoft.com/office/drawing/2014/main" id="{0CA9A274-F91E-4851-AFF2-10CA65FF9A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87" r="15392"/>
          <a:stretch/>
        </p:blipFill>
        <p:spPr>
          <a:xfrm>
            <a:off x="5223352" y="-88074"/>
            <a:ext cx="6967125" cy="6946073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3598FF8-D24A-4B5A-A2B9-7D18D688D06A}"/>
              </a:ext>
            </a:extLst>
          </p:cNvPr>
          <p:cNvSpPr/>
          <p:nvPr/>
        </p:nvSpPr>
        <p:spPr>
          <a:xfrm flipV="1">
            <a:off x="998685" y="4258849"/>
            <a:ext cx="3372898" cy="87683"/>
          </a:xfrm>
          <a:custGeom>
            <a:avLst/>
            <a:gdLst>
              <a:gd name="connsiteX0" fmla="*/ 0 w 3281819"/>
              <a:gd name="connsiteY0" fmla="*/ 75157 h 125261"/>
              <a:gd name="connsiteX1" fmla="*/ 62630 w 3281819"/>
              <a:gd name="connsiteY1" fmla="*/ 50105 h 125261"/>
              <a:gd name="connsiteX2" fmla="*/ 150312 w 3281819"/>
              <a:gd name="connsiteY2" fmla="*/ 37578 h 125261"/>
              <a:gd name="connsiteX3" fmla="*/ 212942 w 3281819"/>
              <a:gd name="connsiteY3" fmla="*/ 25052 h 125261"/>
              <a:gd name="connsiteX4" fmla="*/ 551145 w 3281819"/>
              <a:gd name="connsiteY4" fmla="*/ 50105 h 125261"/>
              <a:gd name="connsiteX5" fmla="*/ 826717 w 3281819"/>
              <a:gd name="connsiteY5" fmla="*/ 75157 h 125261"/>
              <a:gd name="connsiteX6" fmla="*/ 977030 w 3281819"/>
              <a:gd name="connsiteY6" fmla="*/ 87683 h 125261"/>
              <a:gd name="connsiteX7" fmla="*/ 1177446 w 3281819"/>
              <a:gd name="connsiteY7" fmla="*/ 100209 h 125261"/>
              <a:gd name="connsiteX8" fmla="*/ 1402915 w 3281819"/>
              <a:gd name="connsiteY8" fmla="*/ 125261 h 125261"/>
              <a:gd name="connsiteX9" fmla="*/ 1803748 w 3281819"/>
              <a:gd name="connsiteY9" fmla="*/ 112735 h 125261"/>
              <a:gd name="connsiteX10" fmla="*/ 1966586 w 3281819"/>
              <a:gd name="connsiteY10" fmla="*/ 100209 h 125261"/>
              <a:gd name="connsiteX11" fmla="*/ 2016690 w 3281819"/>
              <a:gd name="connsiteY11" fmla="*/ 87683 h 125261"/>
              <a:gd name="connsiteX12" fmla="*/ 2116898 w 3281819"/>
              <a:gd name="connsiteY12" fmla="*/ 75157 h 125261"/>
              <a:gd name="connsiteX13" fmla="*/ 2204580 w 3281819"/>
              <a:gd name="connsiteY13" fmla="*/ 62631 h 125261"/>
              <a:gd name="connsiteX14" fmla="*/ 2379945 w 3281819"/>
              <a:gd name="connsiteY14" fmla="*/ 25052 h 125261"/>
              <a:gd name="connsiteX15" fmla="*/ 2430049 w 3281819"/>
              <a:gd name="connsiteY15" fmla="*/ 12526 h 125261"/>
              <a:gd name="connsiteX16" fmla="*/ 2492679 w 3281819"/>
              <a:gd name="connsiteY16" fmla="*/ 0 h 125261"/>
              <a:gd name="connsiteX17" fmla="*/ 3081402 w 3281819"/>
              <a:gd name="connsiteY17" fmla="*/ 25052 h 125261"/>
              <a:gd name="connsiteX18" fmla="*/ 3206663 w 3281819"/>
              <a:gd name="connsiteY18" fmla="*/ 50105 h 125261"/>
              <a:gd name="connsiteX19" fmla="*/ 3244241 w 3281819"/>
              <a:gd name="connsiteY19" fmla="*/ 62631 h 125261"/>
              <a:gd name="connsiteX20" fmla="*/ 3281819 w 3281819"/>
              <a:gd name="connsiteY20" fmla="*/ 62631 h 12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1819" h="125261">
                <a:moveTo>
                  <a:pt x="0" y="75157"/>
                </a:moveTo>
                <a:cubicBezTo>
                  <a:pt x="20877" y="66806"/>
                  <a:pt x="40817" y="55559"/>
                  <a:pt x="62630" y="50105"/>
                </a:cubicBezTo>
                <a:cubicBezTo>
                  <a:pt x="91273" y="42944"/>
                  <a:pt x="121190" y="42432"/>
                  <a:pt x="150312" y="37578"/>
                </a:cubicBezTo>
                <a:cubicBezTo>
                  <a:pt x="171312" y="34078"/>
                  <a:pt x="192065" y="29227"/>
                  <a:pt x="212942" y="25052"/>
                </a:cubicBezTo>
                <a:lnTo>
                  <a:pt x="551145" y="50105"/>
                </a:lnTo>
                <a:lnTo>
                  <a:pt x="826717" y="75157"/>
                </a:lnTo>
                <a:cubicBezTo>
                  <a:pt x="876800" y="79576"/>
                  <a:pt x="926850" y="84547"/>
                  <a:pt x="977030" y="87683"/>
                </a:cubicBezTo>
                <a:lnTo>
                  <a:pt x="1177446" y="100209"/>
                </a:lnTo>
                <a:cubicBezTo>
                  <a:pt x="1257839" y="113608"/>
                  <a:pt x="1315103" y="125261"/>
                  <a:pt x="1402915" y="125261"/>
                </a:cubicBezTo>
                <a:cubicBezTo>
                  <a:pt x="1536591" y="125261"/>
                  <a:pt x="1670137" y="116910"/>
                  <a:pt x="1803748" y="112735"/>
                </a:cubicBezTo>
                <a:cubicBezTo>
                  <a:pt x="1858027" y="108560"/>
                  <a:pt x="1912519" y="106570"/>
                  <a:pt x="1966586" y="100209"/>
                </a:cubicBezTo>
                <a:cubicBezTo>
                  <a:pt x="1983683" y="98198"/>
                  <a:pt x="1999709" y="90513"/>
                  <a:pt x="2016690" y="87683"/>
                </a:cubicBezTo>
                <a:cubicBezTo>
                  <a:pt x="2049895" y="82149"/>
                  <a:pt x="2083531" y="79606"/>
                  <a:pt x="2116898" y="75157"/>
                </a:cubicBezTo>
                <a:lnTo>
                  <a:pt x="2204580" y="62631"/>
                </a:lnTo>
                <a:cubicBezTo>
                  <a:pt x="2336463" y="18669"/>
                  <a:pt x="2221932" y="51387"/>
                  <a:pt x="2379945" y="25052"/>
                </a:cubicBezTo>
                <a:cubicBezTo>
                  <a:pt x="2396926" y="22222"/>
                  <a:pt x="2413244" y="16261"/>
                  <a:pt x="2430049" y="12526"/>
                </a:cubicBezTo>
                <a:cubicBezTo>
                  <a:pt x="2450832" y="7908"/>
                  <a:pt x="2471802" y="4175"/>
                  <a:pt x="2492679" y="0"/>
                </a:cubicBezTo>
                <a:lnTo>
                  <a:pt x="3081402" y="25052"/>
                </a:lnTo>
                <a:cubicBezTo>
                  <a:pt x="3112097" y="26789"/>
                  <a:pt x="3173568" y="40649"/>
                  <a:pt x="3206663" y="50105"/>
                </a:cubicBezTo>
                <a:cubicBezTo>
                  <a:pt x="3219359" y="53732"/>
                  <a:pt x="3231217" y="60460"/>
                  <a:pt x="3244241" y="62631"/>
                </a:cubicBezTo>
                <a:cubicBezTo>
                  <a:pt x="3256597" y="64690"/>
                  <a:pt x="3269293" y="62631"/>
                  <a:pt x="3281819" y="62631"/>
                </a:cubicBezTo>
              </a:path>
            </a:pathLst>
          </a:custGeom>
          <a:noFill/>
          <a:ln w="793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86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outdoor, tree, plant, dirt&#10;&#10;Description automatically generated">
            <a:extLst>
              <a:ext uri="{FF2B5EF4-FFF2-40B4-BE49-F238E27FC236}">
                <a16:creationId xmlns:a16="http://schemas.microsoft.com/office/drawing/2014/main" id="{048600D0-4006-422C-8C23-8A47E9480F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188" r="23812"/>
          <a:stretch/>
        </p:blipFill>
        <p:spPr>
          <a:xfrm>
            <a:off x="20" y="10"/>
            <a:ext cx="6095980" cy="685799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</p:pic>
      <p:pic>
        <p:nvPicPr>
          <p:cNvPr id="2050" name="Picture 2" descr="Amazon cattle ranchers: Are they the key to stopping deforestation? -  CSMonitor.com">
            <a:extLst>
              <a:ext uri="{FF2B5EF4-FFF2-40B4-BE49-F238E27FC236}">
                <a16:creationId xmlns:a16="http://schemas.microsoft.com/office/drawing/2014/main" id="{7FD369D7-54F4-4865-8887-D609838B4A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9" r="30567" b="-1"/>
          <a:stretch/>
        </p:blipFill>
        <p:spPr bwMode="auto">
          <a:xfrm>
            <a:off x="6096000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7" name="Rectangle 2056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9" name="Frame 2058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62E956-26EB-46A4-88A2-1267F8E54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9187" y="2910409"/>
            <a:ext cx="4193626" cy="1345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dirty="0"/>
              <a:t>Mitigating</a:t>
            </a:r>
            <a:br>
              <a:rPr lang="en-US" dirty="0"/>
            </a:br>
            <a:r>
              <a:rPr lang="en-US" dirty="0"/>
              <a:t>Trade-offs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581FE58-554A-45E3-BB3A-9B87F9DFCE0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6055468" cy="815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rgbClr val="009193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w Cen MT" panose="020B0602020104020603" pitchFamily="34" charset="77"/>
                <a:cs typeface="Calibri"/>
              </a:rPr>
              <a:t>COMPENSATION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767FD8-CD5E-480B-9A6B-71C109401BF3}"/>
              </a:ext>
            </a:extLst>
          </p:cNvPr>
          <p:cNvSpPr txBox="1">
            <a:spLocks/>
          </p:cNvSpPr>
          <p:nvPr/>
        </p:nvSpPr>
        <p:spPr>
          <a:xfrm>
            <a:off x="6096001" y="0"/>
            <a:ext cx="6096000" cy="815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rgbClr val="009193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w Cen MT" panose="020B0602020104020603" pitchFamily="34" charset="77"/>
                <a:cs typeface="Calibri"/>
              </a:rPr>
              <a:t>COMPROMISE</a:t>
            </a:r>
          </a:p>
        </p:txBody>
      </p:sp>
    </p:spTree>
    <p:extLst>
      <p:ext uri="{BB962C8B-B14F-4D97-AF65-F5344CB8AC3E}">
        <p14:creationId xmlns:p14="http://schemas.microsoft.com/office/powerpoint/2010/main" val="3947162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chickens in a yard&#10;&#10;Description automatically generated with medium confidence">
            <a:extLst>
              <a:ext uri="{FF2B5EF4-FFF2-40B4-BE49-F238E27FC236}">
                <a16:creationId xmlns:a16="http://schemas.microsoft.com/office/drawing/2014/main" id="{B0D4866B-2A3C-4A6E-B2CC-0CD83C55E5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8" r="24252" b="-1"/>
          <a:stretch/>
        </p:blipFill>
        <p:spPr>
          <a:xfrm>
            <a:off x="5373994" y="158366"/>
            <a:ext cx="3091857" cy="3091857"/>
          </a:xfrm>
          <a:custGeom>
            <a:avLst/>
            <a:gdLst/>
            <a:ahLst/>
            <a:cxnLst/>
            <a:rect l="l" t="t" r="r" b="b"/>
            <a:pathLst>
              <a:path w="2885716" h="2885716">
                <a:moveTo>
                  <a:pt x="1442858" y="0"/>
                </a:moveTo>
                <a:cubicBezTo>
                  <a:pt x="2239726" y="0"/>
                  <a:pt x="2885716" y="645990"/>
                  <a:pt x="2885716" y="1442858"/>
                </a:cubicBezTo>
                <a:cubicBezTo>
                  <a:pt x="2885716" y="2239726"/>
                  <a:pt x="2239726" y="2885716"/>
                  <a:pt x="1442858" y="2885716"/>
                </a:cubicBezTo>
                <a:cubicBezTo>
                  <a:pt x="645990" y="2885716"/>
                  <a:pt x="0" y="2239726"/>
                  <a:pt x="0" y="1442858"/>
                </a:cubicBezTo>
                <a:cubicBezTo>
                  <a:pt x="0" y="645990"/>
                  <a:pt x="645990" y="0"/>
                  <a:pt x="1442858" y="0"/>
                </a:cubicBezTo>
                <a:close/>
              </a:path>
            </a:pathLst>
          </a:custGeom>
          <a:ln w="47625">
            <a:solidFill>
              <a:schemeClr val="accent4"/>
            </a:solidFill>
          </a:ln>
        </p:spPr>
      </p:pic>
      <p:pic>
        <p:nvPicPr>
          <p:cNvPr id="9" name="Picture 4" descr="Photographer And His Wife Plant 2 Million Trees In 20 Years To Restore A Destroyed Forest And Even The Animals Have Returned">
            <a:extLst>
              <a:ext uri="{FF2B5EF4-FFF2-40B4-BE49-F238E27FC236}">
                <a16:creationId xmlns:a16="http://schemas.microsoft.com/office/drawing/2014/main" id="{0B8FE9F8-986C-46D1-90D4-03CA6FD8D1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7" r="10236" b="1"/>
          <a:stretch/>
        </p:blipFill>
        <p:spPr bwMode="auto">
          <a:xfrm>
            <a:off x="8843468" y="-54089"/>
            <a:ext cx="3500708" cy="3122829"/>
          </a:xfrm>
          <a:custGeom>
            <a:avLst/>
            <a:gdLst/>
            <a:ahLst/>
            <a:cxnLst/>
            <a:rect l="l" t="t" r="r" b="b"/>
            <a:pathLst>
              <a:path w="3347663" h="2986314">
                <a:moveTo>
                  <a:pt x="458203" y="0"/>
                </a:moveTo>
                <a:lnTo>
                  <a:pt x="3126555" y="0"/>
                </a:lnTo>
                <a:lnTo>
                  <a:pt x="3175466" y="53815"/>
                </a:lnTo>
                <a:cubicBezTo>
                  <a:pt x="3239389" y="131273"/>
                  <a:pt x="3296932" y="214191"/>
                  <a:pt x="3347288" y="301766"/>
                </a:cubicBezTo>
                <a:lnTo>
                  <a:pt x="3347663" y="302487"/>
                </a:lnTo>
                <a:lnTo>
                  <a:pt x="3347663" y="2082469"/>
                </a:lnTo>
                <a:lnTo>
                  <a:pt x="3278648" y="2196072"/>
                </a:lnTo>
                <a:cubicBezTo>
                  <a:pt x="2956544" y="2672847"/>
                  <a:pt x="2411068" y="2986314"/>
                  <a:pt x="1792379" y="2986314"/>
                </a:cubicBezTo>
                <a:cubicBezTo>
                  <a:pt x="802475" y="2986314"/>
                  <a:pt x="0" y="2183839"/>
                  <a:pt x="0" y="1193935"/>
                </a:cubicBezTo>
                <a:cubicBezTo>
                  <a:pt x="0" y="760853"/>
                  <a:pt x="153599" y="363644"/>
                  <a:pt x="409292" y="53815"/>
                </a:cubicBezTo>
                <a:close/>
              </a:path>
            </a:pathLst>
          </a:custGeom>
          <a:noFill/>
          <a:ln w="19050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7D32AC99-EBBB-4A3B-8B68-8573C33133F6}"/>
              </a:ext>
            </a:extLst>
          </p:cNvPr>
          <p:cNvSpPr/>
          <p:nvPr/>
        </p:nvSpPr>
        <p:spPr>
          <a:xfrm>
            <a:off x="392461" y="950320"/>
            <a:ext cx="4603916" cy="436071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237153D2-7FFA-45F3-8D2C-90AE3C1EA2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1" r="3058"/>
          <a:stretch/>
        </p:blipFill>
        <p:spPr bwMode="auto">
          <a:xfrm>
            <a:off x="6328062" y="2968532"/>
            <a:ext cx="4981534" cy="3889468"/>
          </a:xfrm>
          <a:custGeom>
            <a:avLst/>
            <a:gdLst/>
            <a:ahLst/>
            <a:cxnLst/>
            <a:rect l="l" t="t" r="r" b="b"/>
            <a:pathLst>
              <a:path w="4783902" h="3735161">
                <a:moveTo>
                  <a:pt x="2391951" y="0"/>
                </a:moveTo>
                <a:cubicBezTo>
                  <a:pt x="3712988" y="0"/>
                  <a:pt x="4783902" y="1070915"/>
                  <a:pt x="4783902" y="2391951"/>
                </a:cubicBezTo>
                <a:cubicBezTo>
                  <a:pt x="4783902" y="2846058"/>
                  <a:pt x="4657359" y="3270609"/>
                  <a:pt x="4437611" y="3632264"/>
                </a:cubicBezTo>
                <a:lnTo>
                  <a:pt x="4370329" y="3735161"/>
                </a:lnTo>
                <a:lnTo>
                  <a:pt x="413573" y="3735161"/>
                </a:lnTo>
                <a:lnTo>
                  <a:pt x="346291" y="3632264"/>
                </a:lnTo>
                <a:cubicBezTo>
                  <a:pt x="126544" y="3270609"/>
                  <a:pt x="0" y="2846058"/>
                  <a:pt x="0" y="2391951"/>
                </a:cubicBezTo>
                <a:cubicBezTo>
                  <a:pt x="0" y="1070915"/>
                  <a:pt x="1070915" y="0"/>
                  <a:pt x="2391951" y="0"/>
                </a:cubicBezTo>
                <a:close/>
              </a:path>
            </a:pathLst>
          </a:custGeom>
          <a:noFill/>
          <a:ln w="28575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2">
            <a:extLst>
              <a:ext uri="{FF2B5EF4-FFF2-40B4-BE49-F238E27FC236}">
                <a16:creationId xmlns:a16="http://schemas.microsoft.com/office/drawing/2014/main" id="{873CE067-00A4-464C-98F4-AAB09A87C735}"/>
              </a:ext>
            </a:extLst>
          </p:cNvPr>
          <p:cNvSpPr txBox="1">
            <a:spLocks/>
          </p:cNvSpPr>
          <p:nvPr/>
        </p:nvSpPr>
        <p:spPr>
          <a:xfrm>
            <a:off x="478634" y="2587442"/>
            <a:ext cx="460391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009193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/>
              <a:t>Seeking</a:t>
            </a:r>
            <a:br>
              <a:rPr lang="en-US" sz="4400" dirty="0"/>
            </a:br>
            <a:r>
              <a:rPr lang="en-US" sz="4400" dirty="0"/>
              <a:t>Synergies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F38A664-1E1E-4E76-BBF0-E2A6AFAC1AF0}"/>
              </a:ext>
            </a:extLst>
          </p:cNvPr>
          <p:cNvSpPr/>
          <p:nvPr/>
        </p:nvSpPr>
        <p:spPr>
          <a:xfrm>
            <a:off x="392460" y="848665"/>
            <a:ext cx="4981534" cy="477552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8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023FF6A-34F2-441B-8BE1-E230B4C1A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561" y="108878"/>
            <a:ext cx="9817866" cy="1325563"/>
          </a:xfrm>
        </p:spPr>
        <p:txBody>
          <a:bodyPr/>
          <a:lstStyle/>
          <a:p>
            <a:r>
              <a:rPr lang="en-US" dirty="0"/>
              <a:t>Where to look for potential synergies and areas to mitigate trade-offs?</a:t>
            </a:r>
            <a:endParaRPr lang="en-GB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40C2EAEB-D6E7-452A-9DFF-35BC98CFB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17" y="1890811"/>
            <a:ext cx="3640049" cy="364004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612EAB-9D13-4E7E-A8ED-31F8B6829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980" y="1934033"/>
            <a:ext cx="3377002" cy="337700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760C3E23-CBBA-4E94-9E47-5960278068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0" t="-919" r="21057" b="1095"/>
          <a:stretch/>
        </p:blipFill>
        <p:spPr bwMode="auto">
          <a:xfrm>
            <a:off x="3656822" y="1471809"/>
            <a:ext cx="4878355" cy="4327740"/>
          </a:xfrm>
          <a:prstGeom prst="ellipse">
            <a:avLst/>
          </a:prstGeom>
          <a:ln w="22225" cap="rnd">
            <a:solidFill>
              <a:srgbClr val="FFFF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908C491-C696-40E2-B1A8-BFE308BC2582}"/>
              </a:ext>
            </a:extLst>
          </p:cNvPr>
          <p:cNvSpPr txBox="1"/>
          <p:nvPr/>
        </p:nvSpPr>
        <p:spPr>
          <a:xfrm>
            <a:off x="239020" y="5617576"/>
            <a:ext cx="3958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</a:rPr>
              <a:t>Environmental root causes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9B38DC-CB0B-4D2A-80E3-92F3079F5705}"/>
              </a:ext>
            </a:extLst>
          </p:cNvPr>
          <p:cNvSpPr txBox="1"/>
          <p:nvPr/>
        </p:nvSpPr>
        <p:spPr>
          <a:xfrm>
            <a:off x="4197244" y="5774495"/>
            <a:ext cx="3958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</a:rPr>
              <a:t>Environmental extraction or alteration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9D1066-F3C1-47DE-9B20-0002E52DD333}"/>
              </a:ext>
            </a:extLst>
          </p:cNvPr>
          <p:cNvSpPr txBox="1"/>
          <p:nvPr/>
        </p:nvSpPr>
        <p:spPr>
          <a:xfrm>
            <a:off x="8356980" y="5432911"/>
            <a:ext cx="3377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</a:rPr>
              <a:t>Do no harm or create environmental benefits</a:t>
            </a:r>
          </a:p>
        </p:txBody>
      </p:sp>
    </p:spTree>
    <p:extLst>
      <p:ext uri="{BB962C8B-B14F-4D97-AF65-F5344CB8AC3E}">
        <p14:creationId xmlns:p14="http://schemas.microsoft.com/office/powerpoint/2010/main" val="1852467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FE89-7D52-4397-9AA0-0A804B0A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7899" y="93361"/>
            <a:ext cx="9966567" cy="1325563"/>
          </a:xfrm>
        </p:spPr>
        <p:txBody>
          <a:bodyPr/>
          <a:lstStyle/>
          <a:p>
            <a:r>
              <a:rPr lang="en-GB" dirty="0"/>
              <a:t>Why integrate social and ecological M&amp;E?</a:t>
            </a:r>
          </a:p>
        </p:txBody>
      </p:sp>
      <p:pic>
        <p:nvPicPr>
          <p:cNvPr id="6" name="Content Placeholder 5" descr="Thumbs up sign with solid fill">
            <a:extLst>
              <a:ext uri="{FF2B5EF4-FFF2-40B4-BE49-F238E27FC236}">
                <a16:creationId xmlns:a16="http://schemas.microsoft.com/office/drawing/2014/main" id="{34B74887-3840-472C-883E-6E84C499E046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2980" y="1576737"/>
            <a:ext cx="914400" cy="914400"/>
          </a:xfrm>
        </p:spPr>
      </p:pic>
      <p:pic>
        <p:nvPicPr>
          <p:cNvPr id="8" name="Content Placeholder 7" descr="Thumbs Down with solid fill">
            <a:extLst>
              <a:ext uri="{FF2B5EF4-FFF2-40B4-BE49-F238E27FC236}">
                <a16:creationId xmlns:a16="http://schemas.microsoft.com/office/drawing/2014/main" id="{9FE42707-9889-4E9F-9761-0385BD0B0EF4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1182" y="1704508"/>
            <a:ext cx="914400" cy="914400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B2C4C5-E44A-41CF-9786-21BC69B012CC}"/>
              </a:ext>
            </a:extLst>
          </p:cNvPr>
          <p:cNvSpPr txBox="1"/>
          <p:nvPr/>
        </p:nvSpPr>
        <p:spPr>
          <a:xfrm>
            <a:off x="1658886" y="1838543"/>
            <a:ext cx="49248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streamlined</a:t>
            </a:r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activities</a:t>
            </a:r>
            <a:endParaRPr 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A89618-7FC8-46BE-BBB5-E99CCB224202}"/>
              </a:ext>
            </a:extLst>
          </p:cNvPr>
          <p:cNvSpPr txBox="1"/>
          <p:nvPr/>
        </p:nvSpPr>
        <p:spPr>
          <a:xfrm>
            <a:off x="362433" y="2812192"/>
            <a:ext cx="62212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More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HOLISTIC</a:t>
            </a:r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problem-solving</a:t>
            </a:r>
            <a:endParaRPr lang="en-US" sz="36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AF3F3F-D375-46DE-A221-CFA36E601C0C}"/>
              </a:ext>
            </a:extLst>
          </p:cNvPr>
          <p:cNvSpPr txBox="1"/>
          <p:nvPr/>
        </p:nvSpPr>
        <p:spPr>
          <a:xfrm>
            <a:off x="702690" y="3998162"/>
            <a:ext cx="62212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Catalyze ideas for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SYNERGY</a:t>
            </a:r>
            <a:endParaRPr 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4" name="Graphic 13" descr="Lightbulb with solid fill">
            <a:extLst>
              <a:ext uri="{FF2B5EF4-FFF2-40B4-BE49-F238E27FC236}">
                <a16:creationId xmlns:a16="http://schemas.microsoft.com/office/drawing/2014/main" id="{3B821F32-D38E-42E1-B30D-450D5A4298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44436" y="5097927"/>
            <a:ext cx="1277656" cy="12776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CE88332-730F-4172-89DA-86C1637FC1F3}"/>
              </a:ext>
            </a:extLst>
          </p:cNvPr>
          <p:cNvSpPr txBox="1"/>
          <p:nvPr/>
        </p:nvSpPr>
        <p:spPr>
          <a:xfrm>
            <a:off x="1029175" y="5198146"/>
            <a:ext cx="101268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9193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Mainstream mechanisms for regular</a:t>
            </a:r>
          </a:p>
          <a:p>
            <a:pPr algn="ctr"/>
            <a:r>
              <a:rPr lang="en-US" sz="3200" b="1" dirty="0">
                <a:solidFill>
                  <a:srgbClr val="009193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INTERSECTORAL INTERACTION</a:t>
            </a:r>
            <a:endParaRPr lang="en-US" sz="3200" dirty="0">
              <a:solidFill>
                <a:srgbClr val="009193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0ADF37-DA43-4C39-B477-763593DA14C6}"/>
              </a:ext>
            </a:extLst>
          </p:cNvPr>
          <p:cNvSpPr txBox="1"/>
          <p:nvPr/>
        </p:nvSpPr>
        <p:spPr>
          <a:xfrm>
            <a:off x="6923973" y="3235564"/>
            <a:ext cx="50383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Coordinate stakeholders from </a:t>
            </a:r>
            <a:r>
              <a:rPr lang="en-US" sz="3600" b="1" i="1" dirty="0"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multiple sectors &amp; disciplines</a:t>
            </a:r>
            <a:endParaRPr lang="en-US" sz="3600" b="1" i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D9DD0F-7E8F-47E3-8519-954CF69CDEA4}"/>
              </a:ext>
            </a:extLst>
          </p:cNvPr>
          <p:cNvSpPr txBox="1"/>
          <p:nvPr/>
        </p:nvSpPr>
        <p:spPr>
          <a:xfrm>
            <a:off x="7720185" y="1715433"/>
            <a:ext cx="42421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Higher transactional</a:t>
            </a:r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COSTS</a:t>
            </a:r>
            <a:endParaRPr 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9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69F69-C310-C949-852E-BFC47B959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985" y="-64347"/>
            <a:ext cx="6642371" cy="1325563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chart&#10;&#10;Description automatically generated">
            <a:extLst>
              <a:ext uri="{FF2B5EF4-FFF2-40B4-BE49-F238E27FC236}">
                <a16:creationId xmlns:a16="http://schemas.microsoft.com/office/drawing/2014/main" id="{1117329F-223E-5F47-B66B-F4FF66645AB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5" descr="Text&#10;&#10;Description automatically generated with medium confidence">
            <a:extLst>
              <a:ext uri="{FF2B5EF4-FFF2-40B4-BE49-F238E27FC236}">
                <a16:creationId xmlns:a16="http://schemas.microsoft.com/office/drawing/2014/main" id="{78B46E94-3437-8C4E-B621-B61FF4A57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2336" y="-233645"/>
            <a:ext cx="3740464" cy="1985183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910D71B8-5A42-B746-8508-8A7077FB96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6239" y="6565"/>
            <a:ext cx="1276233" cy="12456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E4115FA-30E0-F54C-A058-5A9C700380BB}"/>
              </a:ext>
            </a:extLst>
          </p:cNvPr>
          <p:cNvSpPr txBox="1">
            <a:spLocks/>
          </p:cNvSpPr>
          <p:nvPr/>
        </p:nvSpPr>
        <p:spPr>
          <a:xfrm>
            <a:off x="3205226" y="2809692"/>
            <a:ext cx="5421330" cy="12386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009193"/>
                </a:solidFill>
                <a:latin typeface="Tw Cen MT" panose="020B0602020104020603" pitchFamily="34" charset="0"/>
              </a:rPr>
              <a:t>THANK YOU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07907F5E-7A56-4F4A-B338-03E7905C3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347" y="2276088"/>
            <a:ext cx="27622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A42BF4-AE1C-481D-9BE3-C0129AF75C0A}"/>
              </a:ext>
            </a:extLst>
          </p:cNvPr>
          <p:cNvSpPr txBox="1"/>
          <p:nvPr/>
        </p:nvSpPr>
        <p:spPr>
          <a:xfrm>
            <a:off x="3907898" y="3958508"/>
            <a:ext cx="19998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juitto@thegef.org</a:t>
            </a:r>
          </a:p>
        </p:txBody>
      </p:sp>
      <p:pic>
        <p:nvPicPr>
          <p:cNvPr id="11" name="Graphic 10" descr="Email with solid fill">
            <a:extLst>
              <a:ext uri="{FF2B5EF4-FFF2-40B4-BE49-F238E27FC236}">
                <a16:creationId xmlns:a16="http://schemas.microsoft.com/office/drawing/2014/main" id="{26F523F5-048D-47C3-B2DD-435E028E0F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57387" y="3916800"/>
            <a:ext cx="450511" cy="369332"/>
          </a:xfrm>
          <a:prstGeom prst="rect">
            <a:avLst/>
          </a:prstGeom>
        </p:spPr>
      </p:pic>
      <p:pic>
        <p:nvPicPr>
          <p:cNvPr id="13" name="Graphic 12" descr="World with solid fill">
            <a:extLst>
              <a:ext uri="{FF2B5EF4-FFF2-40B4-BE49-F238E27FC236}">
                <a16:creationId xmlns:a16="http://schemas.microsoft.com/office/drawing/2014/main" id="{484D9E81-C2E5-4CCD-A39F-80F84CA7DF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87291" y="3884055"/>
            <a:ext cx="457200" cy="4572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886965B-28E7-4133-A8F2-0302758B84DD}"/>
              </a:ext>
            </a:extLst>
          </p:cNvPr>
          <p:cNvSpPr txBox="1"/>
          <p:nvPr/>
        </p:nvSpPr>
        <p:spPr>
          <a:xfrm>
            <a:off x="6111170" y="3945730"/>
            <a:ext cx="25737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https://www.gefieo.org/</a:t>
            </a:r>
          </a:p>
        </p:txBody>
      </p:sp>
    </p:spTree>
    <p:extLst>
      <p:ext uri="{BB962C8B-B14F-4D97-AF65-F5344CB8AC3E}">
        <p14:creationId xmlns:p14="http://schemas.microsoft.com/office/powerpoint/2010/main" val="3232802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d5e6f84-5843-49cc-89a8-d7ee1a915182" xsi:nil="true"/>
    <lcf76f155ced4ddcb4097134ff3c332f xmlns="cd5ca57e-aeff-4ea7-957c-ee39e8386d2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DA4F4A995BF479E9488C37B756B51" ma:contentTypeVersion="8" ma:contentTypeDescription="Create a new document." ma:contentTypeScope="" ma:versionID="79ce3b18eeea16c8e5bc0f660afbc086">
  <xsd:schema xmlns:xsd="http://www.w3.org/2001/XMLSchema" xmlns:xs="http://www.w3.org/2001/XMLSchema" xmlns:p="http://schemas.microsoft.com/office/2006/metadata/properties" xmlns:ns2="cd5ca57e-aeff-4ea7-957c-ee39e8386d27" xmlns:ns3="9d5e6f84-5843-49cc-89a8-d7ee1a915182" targetNamespace="http://schemas.microsoft.com/office/2006/metadata/properties" ma:root="true" ma:fieldsID="2c09d4a8c476afae1dfa51d3cac8b136" ns2:_="" ns3:_="">
    <xsd:import namespace="cd5ca57e-aeff-4ea7-957c-ee39e8386d27"/>
    <xsd:import namespace="9d5e6f84-5843-49cc-89a8-d7ee1a915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ca57e-aeff-4ea7-957c-ee39e8386d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8ebb0a5-c57d-4c3a-bec7-8a38252dd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5e6f84-5843-49cc-89a8-d7ee1a915182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6228fd1-6eef-40f4-b049-6e671a314f8d}" ma:internalName="TaxCatchAll" ma:showField="CatchAllData" ma:web="9d5e6f84-5843-49cc-89a8-d7ee1a915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320B34-3B3D-467F-B50E-DA7CAE26A87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0BB25D-2FF7-4279-A760-140AD81464F0}">
  <ds:schemaRefs>
    <ds:schemaRef ds:uri="9d5e6f84-5843-49cc-89a8-d7ee1a915182"/>
    <ds:schemaRef ds:uri="d75abbe9-4b63-46ba-acaa-ae82d37ec5f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A1AE5E-9535-4A7F-BB9B-A8C932DBD42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243</Words>
  <Application>Microsoft Office PowerPoint</Application>
  <PresentationFormat>Widescreen</PresentationFormat>
  <Paragraphs>46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Tw Cen MT</vt:lpstr>
      <vt:lpstr>Office Theme</vt:lpstr>
      <vt:lpstr>PowerPoint Presentation</vt:lpstr>
      <vt:lpstr>PowerPoint Presentation</vt:lpstr>
      <vt:lpstr>Mitigating Trade-offs</vt:lpstr>
      <vt:lpstr>PowerPoint Presentation</vt:lpstr>
      <vt:lpstr>Where to look for potential synergies and areas to mitigate trade-offs?</vt:lpstr>
      <vt:lpstr>Why integrate social and ecological M&amp;E?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Yang Cheng</dc:creator>
  <cp:lastModifiedBy>Juha Ilari Uitto</cp:lastModifiedBy>
  <cp:revision>4</cp:revision>
  <dcterms:created xsi:type="dcterms:W3CDTF">2022-05-05T16:01:45Z</dcterms:created>
  <dcterms:modified xsi:type="dcterms:W3CDTF">2022-10-19T14:00:54Z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0x010100DC1DA4F4A995BF479E9488C37B756B51</vt:lpwstr>
  </property>
  <property fmtid="{D5CDD505-2E9C-101B-9397-08002B2CF9AE}" pid="3" name="MediaServiceImageTags">
    <vt:lpwstr/>
  </property>
</Properties>
</file>