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notesSlides/notesSlide5.xml" ContentType="application/vnd.openxmlformats-officedocument.presentationml.notesSlide+xml"/>
  <Override PartName="/ppt/slideLayouts/slideLayout3.xml" ContentType="application/vnd.openxmlformats-officedocument.presentationml.slideLayout+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4" r:id="rId2"/>
  </p:sldMasterIdLst>
  <p:notesMasterIdLst>
    <p:notesMasterId r:id="rId17"/>
  </p:notesMasterIdLst>
  <p:sldIdLst>
    <p:sldId id="275" r:id="rId3"/>
    <p:sldId id="283" r:id="rId4"/>
    <p:sldId id="284" r:id="rId5"/>
    <p:sldId id="317" r:id="rId6"/>
    <p:sldId id="295" r:id="rId7"/>
    <p:sldId id="296" r:id="rId8"/>
    <p:sldId id="299" r:id="rId9"/>
    <p:sldId id="304" r:id="rId10"/>
    <p:sldId id="305" r:id="rId11"/>
    <p:sldId id="309" r:id="rId12"/>
    <p:sldId id="300" r:id="rId13"/>
    <p:sldId id="303" r:id="rId14"/>
    <p:sldId id="293" r:id="rId15"/>
    <p:sldId id="28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1523" autoAdjust="0"/>
  </p:normalViewPr>
  <p:slideViewPr>
    <p:cSldViewPr snapToGrid="0">
      <p:cViewPr>
        <p:scale>
          <a:sx n="70" d="100"/>
          <a:sy n="70" d="100"/>
        </p:scale>
        <p:origin x="-508"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5871AB-E74D-4E25-A5A2-872000990D24}" type="datetimeFigureOut">
              <a:rPr lang="en-GB" smtClean="0"/>
              <a:t>17/10/2022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CDB9FC-144D-4593-BD94-DB407AB730F2}" type="slidenum">
              <a:rPr lang="en-GB" smtClean="0"/>
              <a:t>‹#›</a:t>
            </a:fld>
            <a:endParaRPr lang="en-GB"/>
          </a:p>
        </p:txBody>
      </p:sp>
    </p:spTree>
    <p:extLst>
      <p:ext uri="{BB962C8B-B14F-4D97-AF65-F5344CB8AC3E}">
        <p14:creationId xmlns:p14="http://schemas.microsoft.com/office/powerpoint/2010/main" val="3034487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CDB9FC-144D-4593-BD94-DB407AB730F2}" type="slidenum">
              <a:rPr lang="en-GB" smtClean="0"/>
              <a:t>1</a:t>
            </a:fld>
            <a:endParaRPr lang="en-GB"/>
          </a:p>
        </p:txBody>
      </p:sp>
    </p:spTree>
    <p:extLst>
      <p:ext uri="{BB962C8B-B14F-4D97-AF65-F5344CB8AC3E}">
        <p14:creationId xmlns:p14="http://schemas.microsoft.com/office/powerpoint/2010/main" val="1805364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Kenya has a population of 47.6 million people, of which 23.548 million are Male, while 24.014 million are Females.</a:t>
            </a:r>
            <a:endParaRPr lang="en-GB" dirty="0"/>
          </a:p>
        </p:txBody>
      </p:sp>
      <p:sp>
        <p:nvSpPr>
          <p:cNvPr id="4" name="Slide Number Placeholder 3"/>
          <p:cNvSpPr>
            <a:spLocks noGrp="1"/>
          </p:cNvSpPr>
          <p:nvPr>
            <p:ph type="sldNum" sz="quarter" idx="10"/>
          </p:nvPr>
        </p:nvSpPr>
        <p:spPr/>
        <p:txBody>
          <a:bodyPr/>
          <a:lstStyle/>
          <a:p>
            <a:fld id="{78CDB9FC-144D-4593-BD94-DB407AB730F2}" type="slidenum">
              <a:rPr lang="en-GB" smtClean="0"/>
              <a:t>3</a:t>
            </a:fld>
            <a:endParaRPr lang="en-GB"/>
          </a:p>
        </p:txBody>
      </p:sp>
    </p:spTree>
    <p:extLst>
      <p:ext uri="{BB962C8B-B14F-4D97-AF65-F5344CB8AC3E}">
        <p14:creationId xmlns:p14="http://schemas.microsoft.com/office/powerpoint/2010/main" val="1045253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Kenya has a population of 47.6 million people, of which 23.548 million are Male, while 24.014 million are Females.</a:t>
            </a:r>
            <a:endParaRPr lang="en-GB" dirty="0"/>
          </a:p>
        </p:txBody>
      </p:sp>
      <p:sp>
        <p:nvSpPr>
          <p:cNvPr id="4" name="Slide Number Placeholder 3"/>
          <p:cNvSpPr>
            <a:spLocks noGrp="1"/>
          </p:cNvSpPr>
          <p:nvPr>
            <p:ph type="sldNum" sz="quarter" idx="10"/>
          </p:nvPr>
        </p:nvSpPr>
        <p:spPr/>
        <p:txBody>
          <a:bodyPr/>
          <a:lstStyle/>
          <a:p>
            <a:fld id="{78CDB9FC-144D-4593-BD94-DB407AB730F2}" type="slidenum">
              <a:rPr lang="en-GB" smtClean="0"/>
              <a:t>4</a:t>
            </a:fld>
            <a:endParaRPr lang="en-GB"/>
          </a:p>
        </p:txBody>
      </p:sp>
    </p:spTree>
    <p:extLst>
      <p:ext uri="{BB962C8B-B14F-4D97-AF65-F5344CB8AC3E}">
        <p14:creationId xmlns:p14="http://schemas.microsoft.com/office/powerpoint/2010/main" val="1547217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Unemployment is a critical issue in Kenya. In order to accommodate national comparisons, ILO uses a specific definition of unemployment: the so-called ‘strict’ unemployment rate. This rate covers everyone who does not exceed working more than one hour per week.92 Estimations of total unemployment and youth unemployment in Kenya stand at 9% and 18% in 2019, respectively, indicating a huge youth gap.</a:t>
            </a:r>
          </a:p>
          <a:p>
            <a:r>
              <a:rPr lang="en-GB" dirty="0"/>
              <a:t>Youth With a youth unemployment rate on 18%, youth underemployment on staggering 80% and youth employment-to-population ratio on just 29%, Kenya is challenged. In absolute numbers, young women in rural locations constitute the largest share of unemployed Kenyan youth, while young men in urban areas are most likely to be unemployed in relative terms.127 Unemployment is according to a household survey the main concern for the Kenyan youth.128 The youth largely feel that they are being discriminated against in the labour market, because of their youth.</a:t>
            </a:r>
          </a:p>
          <a:p>
            <a:r>
              <a:rPr lang="en-GB" dirty="0"/>
              <a:t>The youth (15-24) makes up almost 20% of the total population, and each year 500,000 to 800,000 young Kenyans enters the job market.130 Out of this group, it is estimated that only about 15% of them are successful in securing formal jobs</a:t>
            </a:r>
          </a:p>
        </p:txBody>
      </p:sp>
      <p:sp>
        <p:nvSpPr>
          <p:cNvPr id="4" name="Slide Number Placeholder 3"/>
          <p:cNvSpPr>
            <a:spLocks noGrp="1"/>
          </p:cNvSpPr>
          <p:nvPr>
            <p:ph type="sldNum" sz="quarter" idx="10"/>
          </p:nvPr>
        </p:nvSpPr>
        <p:spPr/>
        <p:txBody>
          <a:bodyPr/>
          <a:lstStyle/>
          <a:p>
            <a:fld id="{78CDB9FC-144D-4593-BD94-DB407AB730F2}" type="slidenum">
              <a:rPr lang="en-GB" smtClean="0"/>
              <a:t>5</a:t>
            </a:fld>
            <a:endParaRPr lang="en-GB"/>
          </a:p>
        </p:txBody>
      </p:sp>
    </p:spTree>
    <p:extLst>
      <p:ext uri="{BB962C8B-B14F-4D97-AF65-F5344CB8AC3E}">
        <p14:creationId xmlns:p14="http://schemas.microsoft.com/office/powerpoint/2010/main" val="3841467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Rabindranath</a:t>
            </a:r>
            <a:r>
              <a:rPr lang="en-GB" baseline="0" dirty="0"/>
              <a:t> Tagore, Nobel Laureate, Educator and Poet, West Bengal, India once said: “ </a:t>
            </a:r>
            <a:r>
              <a:rPr lang="en-GB" i="1" baseline="0" dirty="0"/>
              <a:t>A teacher can never truly teach unless he or she is still learning. A lamp can never light another lamp unless it </a:t>
            </a:r>
            <a:r>
              <a:rPr lang="en-GB" i="1" baseline="0" dirty="0" err="1"/>
              <a:t>conti</a:t>
            </a:r>
            <a:endParaRPr lang="en-GB" i="1" baseline="0" dirty="0"/>
          </a:p>
          <a:p>
            <a:r>
              <a:rPr lang="en-GB" i="1" baseline="0" dirty="0" err="1"/>
              <a:t>nues</a:t>
            </a:r>
            <a:r>
              <a:rPr lang="en-GB" i="1" baseline="0" dirty="0"/>
              <a:t> to burn its own flame”</a:t>
            </a:r>
            <a:endParaRPr lang="en-GB" i="1" dirty="0"/>
          </a:p>
        </p:txBody>
      </p:sp>
      <p:sp>
        <p:nvSpPr>
          <p:cNvPr id="4" name="Slide Number Placeholder 3"/>
          <p:cNvSpPr>
            <a:spLocks noGrp="1"/>
          </p:cNvSpPr>
          <p:nvPr>
            <p:ph type="sldNum" sz="quarter" idx="10"/>
          </p:nvPr>
        </p:nvSpPr>
        <p:spPr/>
        <p:txBody>
          <a:bodyPr/>
          <a:lstStyle/>
          <a:p>
            <a:fld id="{78CDB9FC-144D-4593-BD94-DB407AB730F2}" type="slidenum">
              <a:rPr lang="en-GB" smtClean="0"/>
              <a:t>7</a:t>
            </a:fld>
            <a:endParaRPr lang="en-GB"/>
          </a:p>
        </p:txBody>
      </p:sp>
    </p:spTree>
    <p:extLst>
      <p:ext uri="{BB962C8B-B14F-4D97-AF65-F5344CB8AC3E}">
        <p14:creationId xmlns:p14="http://schemas.microsoft.com/office/powerpoint/2010/main" val="25983124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Quote</a:t>
            </a:r>
            <a:r>
              <a:rPr lang="en-GB" baseline="0" dirty="0"/>
              <a:t> “ If we teach today’s students as we were taught yesterday, we rob them of tomorrow” American educator and philosopher John Dewey</a:t>
            </a:r>
            <a:endParaRPr lang="en-GB" dirty="0"/>
          </a:p>
        </p:txBody>
      </p:sp>
      <p:sp>
        <p:nvSpPr>
          <p:cNvPr id="4" name="Slide Number Placeholder 3"/>
          <p:cNvSpPr>
            <a:spLocks noGrp="1"/>
          </p:cNvSpPr>
          <p:nvPr>
            <p:ph type="sldNum" sz="quarter" idx="10"/>
          </p:nvPr>
        </p:nvSpPr>
        <p:spPr/>
        <p:txBody>
          <a:bodyPr/>
          <a:lstStyle/>
          <a:p>
            <a:fld id="{78CDB9FC-144D-4593-BD94-DB407AB730F2}" type="slidenum">
              <a:rPr lang="en-GB" smtClean="0"/>
              <a:t>14</a:t>
            </a:fld>
            <a:endParaRPr lang="en-GB"/>
          </a:p>
        </p:txBody>
      </p:sp>
    </p:spTree>
    <p:extLst>
      <p:ext uri="{BB962C8B-B14F-4D97-AF65-F5344CB8AC3E}">
        <p14:creationId xmlns:p14="http://schemas.microsoft.com/office/powerpoint/2010/main" val="1074403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F5D5C093-56A1-5744-A137-B0DC2A093F3E}"/>
              </a:ext>
            </a:extLst>
          </p:cNvPr>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016FC89-1D42-4F52-B6D1-2DA81A56307D}"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xmlns="" id="{40ECF4C3-FB22-C14B-B44E-35E86F724861}"/>
              </a:ext>
            </a:extLst>
          </p:cNvPr>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xmlns="" id="{6ADDFCCD-08BA-5C49-B595-59CEDE84FE8E}"/>
              </a:ext>
            </a:extLst>
          </p:cNvPr>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B2DBA99-24F2-4BDB-9754-14D7D6610E5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434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016FC89-1D42-4F52-B6D1-2DA81A56307D}"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2DBA99-24F2-4BDB-9754-14D7D6610E5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5753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F5D5C093-56A1-5744-A137-B0DC2A093F3E}"/>
              </a:ext>
            </a:extLst>
          </p:cNvPr>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016FC89-1D42-4F52-B6D1-2DA81A56307D}"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xmlns="" id="{40ECF4C3-FB22-C14B-B44E-35E86F724861}"/>
              </a:ext>
            </a:extLst>
          </p:cNvPr>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xmlns="" id="{6ADDFCCD-08BA-5C49-B595-59CEDE84FE8E}"/>
              </a:ext>
            </a:extLst>
          </p:cNvPr>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B2DBA99-24F2-4BDB-9754-14D7D6610E5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6222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2016FC89-1D42-4F52-B6D1-2DA81A56307D}"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2DBA99-24F2-4BDB-9754-14D7D6610E5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5986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437FDBE-2FAF-4606-96F7-2A33C14F5D59}"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10/17/2022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E2A2735-85DB-4148-893A-764DD353645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209788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F5D5C093-56A1-5744-A137-B0DC2A093F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016FC89-1D42-4F52-B6D1-2DA81A56307D}"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xmlns="" id="{40ECF4C3-FB22-C14B-B44E-35E86F7248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xmlns="" id="{6ADDFCCD-08BA-5C49-B595-59CEDE84FE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B2DBA99-24F2-4BDB-9754-14D7D6610E5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2192000"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708298"/>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F5D5C093-56A1-5744-A137-B0DC2A093F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016FC89-1D42-4F52-B6D1-2DA81A56307D}"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10/17/2022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xmlns="" id="{40ECF4C3-FB22-C14B-B44E-35E86F7248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a:extLst>
              <a:ext uri="{FF2B5EF4-FFF2-40B4-BE49-F238E27FC236}">
                <a16:creationId xmlns:a16="http://schemas.microsoft.com/office/drawing/2014/main" xmlns="" id="{6ADDFCCD-08BA-5C49-B595-59CEDE84FE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B2DBA99-24F2-4BDB-9754-14D7D6610E51}"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2192000"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9155808"/>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onitoring.planning.go.ke/"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b="1" dirty="0">
                <a:solidFill>
                  <a:srgbClr val="92D050"/>
                </a:solidFill>
                <a:latin typeface="Times New Roman" panose="02020603050405020304" pitchFamily="18" charset="0"/>
                <a:cs typeface="Times New Roman" panose="02020603050405020304" pitchFamily="18" charset="0"/>
              </a:rPr>
              <a:t/>
            </a:r>
            <a:br>
              <a:rPr lang="en-US" b="1" dirty="0">
                <a:solidFill>
                  <a:srgbClr val="92D050"/>
                </a:solidFill>
                <a:latin typeface="Times New Roman" panose="02020603050405020304" pitchFamily="18" charset="0"/>
                <a:cs typeface="Times New Roman" panose="02020603050405020304" pitchFamily="18" charset="0"/>
              </a:rPr>
            </a:br>
            <a:r>
              <a:rPr lang="en-US" b="1" dirty="0">
                <a:solidFill>
                  <a:srgbClr val="92D050"/>
                </a:solidFill>
                <a:latin typeface="Times New Roman" panose="02020603050405020304" pitchFamily="18" charset="0"/>
                <a:cs typeface="Times New Roman" panose="02020603050405020304" pitchFamily="18" charset="0"/>
              </a:rPr>
              <a:t/>
            </a:r>
            <a:br>
              <a:rPr lang="en-US" b="1" dirty="0">
                <a:solidFill>
                  <a:srgbClr val="92D050"/>
                </a:solidFill>
                <a:latin typeface="Times New Roman" panose="02020603050405020304" pitchFamily="18" charset="0"/>
                <a:cs typeface="Times New Roman" panose="02020603050405020304" pitchFamily="18" charset="0"/>
              </a:rPr>
            </a:br>
            <a:r>
              <a:rPr lang="en-US" b="1" dirty="0">
                <a:solidFill>
                  <a:srgbClr val="92D050"/>
                </a:solidFill>
                <a:latin typeface="Times New Roman" panose="02020603050405020304" pitchFamily="18" charset="0"/>
                <a:cs typeface="Times New Roman" panose="02020603050405020304" pitchFamily="18" charset="0"/>
              </a:rPr>
              <a:t/>
            </a:r>
            <a:br>
              <a:rPr lang="en-US" b="1" dirty="0">
                <a:solidFill>
                  <a:srgbClr val="92D050"/>
                </a:solidFill>
                <a:latin typeface="Times New Roman" panose="02020603050405020304" pitchFamily="18" charset="0"/>
                <a:cs typeface="Times New Roman" panose="02020603050405020304" pitchFamily="18" charset="0"/>
              </a:rPr>
            </a:br>
            <a:r>
              <a:rPr lang="en-US" b="1" dirty="0">
                <a:solidFill>
                  <a:srgbClr val="92D050"/>
                </a:solidFill>
                <a:latin typeface="Times New Roman" panose="02020603050405020304" pitchFamily="18" charset="0"/>
                <a:cs typeface="Times New Roman" panose="02020603050405020304" pitchFamily="18" charset="0"/>
              </a:rPr>
              <a:t/>
            </a:r>
            <a:br>
              <a:rPr lang="en-US" b="1" dirty="0">
                <a:solidFill>
                  <a:srgbClr val="92D050"/>
                </a:solidFill>
                <a:latin typeface="Times New Roman" panose="02020603050405020304" pitchFamily="18" charset="0"/>
                <a:cs typeface="Times New Roman" panose="02020603050405020304" pitchFamily="18" charset="0"/>
              </a:rPr>
            </a:br>
            <a:r>
              <a:rPr lang="en-US" b="1" dirty="0">
                <a:solidFill>
                  <a:srgbClr val="92D050"/>
                </a:solidFill>
                <a:latin typeface="Times New Roman" panose="02020603050405020304" pitchFamily="18" charset="0"/>
                <a:cs typeface="Times New Roman" panose="02020603050405020304" pitchFamily="18" charset="0"/>
              </a:rPr>
              <a:t>            </a:t>
            </a:r>
            <a:r>
              <a:rPr lang="en-US" sz="3600" b="1" dirty="0">
                <a:solidFill>
                  <a:srgbClr val="00B050"/>
                </a:solidFill>
                <a:effectLst>
                  <a:outerShdw blurRad="38100" dist="38100" dir="2700000" algn="tl">
                    <a:srgbClr val="000000">
                      <a:alpha val="43137"/>
                    </a:srgbClr>
                  </a:outerShdw>
                </a:effectLst>
                <a:latin typeface="Times New Roman" panose="02020603050405020304" pitchFamily="18" charset="0"/>
                <a:ea typeface="Tahoma" pitchFamily="34" charset="0"/>
                <a:cs typeface="Times New Roman" panose="02020603050405020304" pitchFamily="18" charset="0"/>
              </a:rPr>
              <a:t/>
            </a:r>
            <a:br>
              <a:rPr lang="en-US" sz="3600" b="1" dirty="0">
                <a:solidFill>
                  <a:srgbClr val="00B050"/>
                </a:solidFill>
                <a:effectLst>
                  <a:outerShdw blurRad="38100" dist="38100" dir="2700000" algn="tl">
                    <a:srgbClr val="000000">
                      <a:alpha val="43137"/>
                    </a:srgbClr>
                  </a:outerShdw>
                </a:effectLst>
                <a:latin typeface="Times New Roman" panose="02020603050405020304" pitchFamily="18" charset="0"/>
                <a:ea typeface="Tahoma" pitchFamily="34" charset="0"/>
                <a:cs typeface="Times New Roman" panose="02020603050405020304" pitchFamily="18" charset="0"/>
              </a:rPr>
            </a:br>
            <a:r>
              <a:rPr lang="en-US" sz="3600" b="1" dirty="0">
                <a:solidFill>
                  <a:srgbClr val="00B050"/>
                </a:solidFill>
                <a:effectLst>
                  <a:outerShdw blurRad="38100" dist="38100" dir="2700000" algn="tl">
                    <a:srgbClr val="000000">
                      <a:alpha val="43137"/>
                    </a:srgbClr>
                  </a:outerShdw>
                </a:effectLst>
                <a:latin typeface="Times New Roman" panose="02020603050405020304" pitchFamily="18" charset="0"/>
                <a:ea typeface="Tahoma" pitchFamily="34" charset="0"/>
                <a:cs typeface="Times New Roman" panose="02020603050405020304" pitchFamily="18" charset="0"/>
              </a:rPr>
              <a:t/>
            </a:r>
            <a:br>
              <a:rPr lang="en-US" sz="3600" b="1" dirty="0">
                <a:solidFill>
                  <a:srgbClr val="00B050"/>
                </a:solidFill>
                <a:effectLst>
                  <a:outerShdw blurRad="38100" dist="38100" dir="2700000" algn="tl">
                    <a:srgbClr val="000000">
                      <a:alpha val="43137"/>
                    </a:srgbClr>
                  </a:outerShdw>
                </a:effectLst>
                <a:latin typeface="Times New Roman" panose="02020603050405020304" pitchFamily="18" charset="0"/>
                <a:ea typeface="Tahoma" pitchFamily="34" charset="0"/>
                <a:cs typeface="Times New Roman" panose="02020603050405020304" pitchFamily="18" charset="0"/>
              </a:rPr>
            </a:br>
            <a:r>
              <a:rPr lang="en-US" sz="2800" b="1" dirty="0">
                <a:latin typeface="Times New Roman" panose="02020603050405020304" pitchFamily="18" charset="0"/>
                <a:cs typeface="Times New Roman" panose="02020603050405020304" pitchFamily="18" charset="0"/>
              </a:rPr>
              <a:t/>
            </a:r>
            <a:br>
              <a:rPr lang="en-US" sz="2800" b="1" dirty="0">
                <a:latin typeface="Times New Roman" panose="02020603050405020304" pitchFamily="18" charset="0"/>
                <a:cs typeface="Times New Roman" panose="02020603050405020304" pitchFamily="18" charset="0"/>
              </a:rPr>
            </a:br>
            <a:r>
              <a:rPr lang="en-US" sz="2800" b="1" dirty="0">
                <a:solidFill>
                  <a:srgbClr val="00B0F0"/>
                </a:solidFill>
                <a:latin typeface="Times New Roman" panose="02020603050405020304" pitchFamily="18" charset="0"/>
                <a:cs typeface="Times New Roman" panose="02020603050405020304" pitchFamily="18" charset="0"/>
              </a:rPr>
              <a:t/>
            </a:r>
            <a:br>
              <a:rPr lang="en-US" sz="2800" b="1" dirty="0">
                <a:solidFill>
                  <a:srgbClr val="00B0F0"/>
                </a:solidFill>
                <a:latin typeface="Times New Roman" panose="02020603050405020304" pitchFamily="18" charset="0"/>
                <a:cs typeface="Times New Roman" panose="02020603050405020304" pitchFamily="18" charset="0"/>
              </a:rPr>
            </a:br>
            <a:endParaRPr lang="en-US" sz="2800" b="1" dirty="0">
              <a:solidFill>
                <a:srgbClr val="00B0F0"/>
              </a:solidFill>
              <a:latin typeface="Times New Roman" panose="02020603050405020304" pitchFamily="18" charset="0"/>
              <a:cs typeface="Times New Roman" panose="02020603050405020304" pitchFamily="18" charset="0"/>
            </a:endParaRPr>
          </a:p>
        </p:txBody>
      </p:sp>
      <p:sp>
        <p:nvSpPr>
          <p:cNvPr id="9" name="Subtitle 8">
            <a:extLst>
              <a:ext uri="{FF2B5EF4-FFF2-40B4-BE49-F238E27FC236}">
                <a16:creationId xmlns:a16="http://schemas.microsoft.com/office/drawing/2014/main" xmlns="" id="{35B20129-6232-4E65-9366-549F48A0E68B}"/>
              </a:ext>
            </a:extLst>
          </p:cNvPr>
          <p:cNvSpPr>
            <a:spLocks noGrp="1"/>
          </p:cNvSpPr>
          <p:nvPr>
            <p:ph type="subTitle" idx="1"/>
          </p:nvPr>
        </p:nvSpPr>
        <p:spPr>
          <a:xfrm>
            <a:off x="83127" y="1327355"/>
            <a:ext cx="12034982" cy="4675239"/>
          </a:xfrm>
        </p:spPr>
        <p:txBody>
          <a:bodyPr/>
          <a:lstStyle/>
          <a:p>
            <a:endParaRPr lang="en-US" dirty="0">
              <a:solidFill>
                <a:srgbClr val="FF0000"/>
              </a:solidFill>
              <a:latin typeface="Times New Roman" panose="02020603050405020304" pitchFamily="18" charset="0"/>
              <a:ea typeface="Tahoma" panose="020B0604030504040204" pitchFamily="34" charset="0"/>
            </a:endParaRPr>
          </a:p>
          <a:p>
            <a:r>
              <a:rPr lang="en-GB" sz="3500" b="1" i="1" dirty="0">
                <a:solidFill>
                  <a:srgbClr val="0070C0"/>
                </a:solidFill>
                <a:latin typeface="Times New Roman" panose="02020603050405020304" pitchFamily="18" charset="0"/>
                <a:cs typeface="Times New Roman" panose="02020603050405020304" pitchFamily="18" charset="0"/>
              </a:rPr>
              <a:t>“Meaningful engagement of Youth in Evaluation-Experience from the Government of Kenya: Challenges and Lessons learnt”</a:t>
            </a:r>
            <a:r>
              <a:rPr lang="en-US" sz="3000" b="1" dirty="0">
                <a:solidFill>
                  <a:srgbClr val="0070C0"/>
                </a:solidFill>
                <a:effectLst>
                  <a:outerShdw blurRad="38100" dist="38100" dir="2700000" algn="tl">
                    <a:srgbClr val="000000">
                      <a:alpha val="43137"/>
                    </a:srgbClr>
                  </a:outerShdw>
                </a:effectLst>
                <a:latin typeface="Times New Roman" panose="02020603050405020304" pitchFamily="18" charset="0"/>
                <a:ea typeface="Tahoma" pitchFamily="34" charset="0"/>
                <a:cs typeface="Times New Roman" panose="02020603050405020304" pitchFamily="18" charset="0"/>
              </a:rPr>
              <a:t/>
            </a:r>
            <a:br>
              <a:rPr lang="en-US" sz="3000" b="1" dirty="0">
                <a:solidFill>
                  <a:srgbClr val="0070C0"/>
                </a:solidFill>
                <a:effectLst>
                  <a:outerShdw blurRad="38100" dist="38100" dir="2700000" algn="tl">
                    <a:srgbClr val="000000">
                      <a:alpha val="43137"/>
                    </a:srgbClr>
                  </a:outerShdw>
                </a:effectLst>
                <a:latin typeface="Times New Roman" panose="02020603050405020304" pitchFamily="18" charset="0"/>
                <a:ea typeface="Tahoma" pitchFamily="34" charset="0"/>
                <a:cs typeface="Times New Roman" panose="02020603050405020304" pitchFamily="18" charset="0"/>
              </a:rPr>
            </a:br>
            <a:r>
              <a:rPr lang="en-US" sz="2500" dirty="0" smtClean="0">
                <a:effectLst>
                  <a:outerShdw blurRad="38100" dist="38100" dir="2700000" algn="tl">
                    <a:srgbClr val="000000">
                      <a:alpha val="43137"/>
                    </a:srgbClr>
                  </a:outerShdw>
                </a:effectLst>
                <a:latin typeface="Times New Roman" panose="02020603050405020304" pitchFamily="18" charset="0"/>
                <a:ea typeface="Tahoma" pitchFamily="34" charset="0"/>
                <a:cs typeface="Times New Roman" panose="02020603050405020304" pitchFamily="18" charset="0"/>
              </a:rPr>
              <a:t>by </a:t>
            </a:r>
            <a:endParaRPr lang="en-US" sz="2500" dirty="0">
              <a:effectLst>
                <a:outerShdw blurRad="38100" dist="38100" dir="2700000" algn="tl">
                  <a:srgbClr val="000000">
                    <a:alpha val="43137"/>
                  </a:srgbClr>
                </a:outerShdw>
              </a:effectLst>
              <a:latin typeface="Times New Roman" panose="02020603050405020304" pitchFamily="18" charset="0"/>
              <a:ea typeface="Tahoma" pitchFamily="34" charset="0"/>
              <a:cs typeface="Times New Roman" panose="02020603050405020304" pitchFamily="18" charset="0"/>
            </a:endParaRPr>
          </a:p>
          <a:p>
            <a:r>
              <a:rPr lang="en-US" sz="2500" dirty="0">
                <a:effectLst>
                  <a:outerShdw blurRad="38100" dist="38100" dir="2700000" algn="tl">
                    <a:srgbClr val="000000">
                      <a:alpha val="43137"/>
                    </a:srgbClr>
                  </a:outerShdw>
                </a:effectLst>
                <a:latin typeface="Times New Roman" panose="02020603050405020304" pitchFamily="18" charset="0"/>
                <a:ea typeface="Tahoma" pitchFamily="34" charset="0"/>
                <a:cs typeface="Times New Roman" panose="02020603050405020304" pitchFamily="18" charset="0"/>
              </a:rPr>
              <a:t>Aloyce Ratemo</a:t>
            </a:r>
            <a:br>
              <a:rPr lang="en-US" sz="2500" dirty="0">
                <a:effectLst>
                  <a:outerShdw blurRad="38100" dist="38100" dir="2700000" algn="tl">
                    <a:srgbClr val="000000">
                      <a:alpha val="43137"/>
                    </a:srgbClr>
                  </a:outerShdw>
                </a:effectLst>
                <a:latin typeface="Times New Roman" panose="02020603050405020304" pitchFamily="18" charset="0"/>
                <a:ea typeface="Tahoma" pitchFamily="34" charset="0"/>
                <a:cs typeface="Times New Roman" panose="02020603050405020304" pitchFamily="18" charset="0"/>
              </a:rPr>
            </a:br>
            <a:r>
              <a:rPr lang="en-US" sz="2500" dirty="0">
                <a:effectLst>
                  <a:outerShdw blurRad="38100" dist="38100" dir="2700000" algn="tl">
                    <a:srgbClr val="000000">
                      <a:alpha val="43137"/>
                    </a:srgbClr>
                  </a:outerShdw>
                </a:effectLst>
                <a:latin typeface="Times New Roman" panose="02020603050405020304" pitchFamily="18" charset="0"/>
                <a:ea typeface="Tahoma" pitchFamily="34" charset="0"/>
                <a:cs typeface="Times New Roman" panose="02020603050405020304" pitchFamily="18" charset="0"/>
              </a:rPr>
              <a:t>Director, Monitoring and Evaluation Directorate</a:t>
            </a:r>
            <a:br>
              <a:rPr lang="en-US" sz="2500" dirty="0">
                <a:effectLst>
                  <a:outerShdw blurRad="38100" dist="38100" dir="2700000" algn="tl">
                    <a:srgbClr val="000000">
                      <a:alpha val="43137"/>
                    </a:srgbClr>
                  </a:outerShdw>
                </a:effectLst>
                <a:latin typeface="Times New Roman" panose="02020603050405020304" pitchFamily="18" charset="0"/>
                <a:ea typeface="Tahoma" pitchFamily="34" charset="0"/>
                <a:cs typeface="Times New Roman" panose="02020603050405020304" pitchFamily="18" charset="0"/>
              </a:rPr>
            </a:br>
            <a:r>
              <a:rPr lang="en-GB" altLang="en-US" sz="2500" dirty="0">
                <a:latin typeface="Times New Roman" panose="02020603050405020304" pitchFamily="18" charset="0"/>
                <a:ea typeface="Tahoma" panose="020B0604030504040204" pitchFamily="34" charset="0"/>
                <a:cs typeface="Times New Roman" panose="02020603050405020304" pitchFamily="18" charset="0"/>
              </a:rPr>
              <a:t> </a:t>
            </a:r>
            <a:r>
              <a:rPr lang="en-GB" altLang="en-US" sz="2500" i="1" dirty="0">
                <a:latin typeface="Times New Roman" panose="02020603050405020304" pitchFamily="18" charset="0"/>
                <a:ea typeface="Tahoma" panose="020B0604030504040204" pitchFamily="34" charset="0"/>
                <a:cs typeface="Times New Roman" panose="02020603050405020304" pitchFamily="18" charset="0"/>
                <a:hlinkClick r:id="rId3"/>
              </a:rPr>
              <a:t>www</a:t>
            </a:r>
            <a:r>
              <a:rPr lang="en-GB" altLang="en-US" sz="2500" dirty="0">
                <a:latin typeface="Times New Roman" panose="02020603050405020304" pitchFamily="18" charset="0"/>
                <a:ea typeface="Tahoma" panose="020B0604030504040204" pitchFamily="34" charset="0"/>
                <a:cs typeface="Times New Roman" panose="02020603050405020304" pitchFamily="18" charset="0"/>
                <a:hlinkClick r:id="rId3"/>
              </a:rPr>
              <a:t>.</a:t>
            </a:r>
            <a:r>
              <a:rPr lang="en-GB" altLang="en-US" sz="2500" i="1" dirty="0">
                <a:latin typeface="Times New Roman" panose="02020603050405020304" pitchFamily="18" charset="0"/>
                <a:ea typeface="Tahoma" panose="020B0604030504040204" pitchFamily="34" charset="0"/>
                <a:cs typeface="Times New Roman" panose="02020603050405020304" pitchFamily="18" charset="0"/>
                <a:hlinkClick r:id="rId3"/>
              </a:rPr>
              <a:t>monitoring.planning.go.ke</a:t>
            </a:r>
            <a:r>
              <a:rPr lang="en-GB" altLang="en-US" sz="2500" i="1" dirty="0">
                <a:latin typeface="Times New Roman" panose="02020603050405020304" pitchFamily="18" charset="0"/>
                <a:ea typeface="Tahoma" panose="020B0604030504040204" pitchFamily="34" charset="0"/>
                <a:cs typeface="Times New Roman" panose="02020603050405020304" pitchFamily="18" charset="0"/>
              </a:rPr>
              <a:t> </a:t>
            </a:r>
            <a:endParaRPr lang="en-GB" altLang="en-US" sz="2500" i="1" dirty="0" smtClean="0">
              <a:latin typeface="Times New Roman" panose="02020603050405020304" pitchFamily="18" charset="0"/>
              <a:ea typeface="Tahoma" panose="020B0604030504040204" pitchFamily="34" charset="0"/>
              <a:cs typeface="Times New Roman" panose="02020603050405020304" pitchFamily="18" charset="0"/>
            </a:endParaRPr>
          </a:p>
          <a:p>
            <a:r>
              <a:rPr lang="en-GB" altLang="en-US" sz="2500" b="1" i="1" dirty="0" smtClean="0">
                <a:effectLst>
                  <a:outerShdw blurRad="38100" dist="38100" dir="2700000" algn="tl">
                    <a:srgbClr val="000000">
                      <a:alpha val="43137"/>
                    </a:srgbClr>
                  </a:outerShdw>
                </a:effectLst>
                <a:latin typeface="Times New Roman" panose="02020603050405020304" pitchFamily="18" charset="0"/>
                <a:ea typeface="Tahoma" panose="020B0604030504040204" pitchFamily="34" charset="0"/>
                <a:cs typeface="Times New Roman" panose="02020603050405020304" pitchFamily="18" charset="0"/>
              </a:rPr>
              <a:t>Session C5</a:t>
            </a:r>
            <a:r>
              <a:rPr lang="en-GB" altLang="en-US" sz="2500" i="1" dirty="0">
                <a:latin typeface="Times New Roman" panose="02020603050405020304" pitchFamily="18" charset="0"/>
                <a:ea typeface="Tahoma" panose="020B0604030504040204" pitchFamily="34" charset="0"/>
                <a:cs typeface="Times New Roman" panose="02020603050405020304" pitchFamily="18" charset="0"/>
              </a:rPr>
              <a:t/>
            </a:r>
            <a:br>
              <a:rPr lang="en-GB" altLang="en-US" sz="2500" i="1" dirty="0">
                <a:latin typeface="Times New Roman" panose="02020603050405020304" pitchFamily="18" charset="0"/>
                <a:ea typeface="Tahoma" panose="020B0604030504040204" pitchFamily="34" charset="0"/>
                <a:cs typeface="Times New Roman" panose="02020603050405020304" pitchFamily="18" charset="0"/>
              </a:rPr>
            </a:br>
            <a:r>
              <a:rPr lang="en-US" sz="2400" i="1" dirty="0">
                <a:latin typeface="Times New Roman" panose="02020603050405020304" pitchFamily="18" charset="0"/>
                <a:ea typeface="Tahoma" pitchFamily="34" charset="0"/>
                <a:cs typeface="Times New Roman" panose="02020603050405020304" pitchFamily="18" charset="0"/>
              </a:rPr>
              <a:t/>
            </a:r>
            <a:br>
              <a:rPr lang="en-US" sz="2400" i="1" dirty="0">
                <a:latin typeface="Times New Roman" panose="02020603050405020304" pitchFamily="18" charset="0"/>
                <a:ea typeface="Tahoma" pitchFamily="34" charset="0"/>
                <a:cs typeface="Times New Roman" panose="02020603050405020304" pitchFamily="18" charset="0"/>
              </a:rPr>
            </a:br>
            <a:r>
              <a:rPr lang="en-US" sz="2400" i="1" dirty="0">
                <a:latin typeface="Times New Roman" panose="02020603050405020304" pitchFamily="18" charset="0"/>
                <a:ea typeface="Tahoma" pitchFamily="34" charset="0"/>
                <a:cs typeface="Times New Roman" panose="02020603050405020304" pitchFamily="18" charset="0"/>
              </a:rPr>
              <a:t>7</a:t>
            </a:r>
            <a:r>
              <a:rPr lang="en-US" sz="2400" i="1" baseline="30000" dirty="0">
                <a:latin typeface="Times New Roman" panose="02020603050405020304" pitchFamily="18" charset="0"/>
                <a:ea typeface="Tahoma" pitchFamily="34" charset="0"/>
                <a:cs typeface="Times New Roman" panose="02020603050405020304" pitchFamily="18" charset="0"/>
              </a:rPr>
              <a:t>th</a:t>
            </a:r>
            <a:r>
              <a:rPr lang="en-US" sz="2400" i="1" dirty="0">
                <a:latin typeface="Times New Roman" panose="02020603050405020304" pitchFamily="18" charset="0"/>
                <a:ea typeface="Tahoma" pitchFamily="34" charset="0"/>
                <a:cs typeface="Times New Roman" panose="02020603050405020304" pitchFamily="18" charset="0"/>
              </a:rPr>
              <a:t> International Conference on National Evaluation Capacity Development , Turin, Italy</a:t>
            </a:r>
          </a:p>
          <a:p>
            <a:pPr>
              <a:defRPr/>
            </a:pPr>
            <a:fld id="{77215357-E736-45EA-BB3D-D05543ED8421}" type="datetime3">
              <a:rPr lang="en-US" b="1">
                <a:solidFill>
                  <a:srgbClr val="002060"/>
                </a:solidFill>
                <a:effectLst>
                  <a:outerShdw blurRad="38100" dist="38100" dir="2700000" algn="tl">
                    <a:srgbClr val="000000">
                      <a:alpha val="43137"/>
                    </a:srgbClr>
                  </a:outerShdw>
                </a:effectLst>
                <a:latin typeface="Arial Narrow" panose="020B0606020202030204" pitchFamily="34" charset="0"/>
                <a:ea typeface="Tahoma" pitchFamily="34" charset="0"/>
                <a:cs typeface="Times New Roman" panose="02020603050405020304" pitchFamily="18" charset="0"/>
              </a:rPr>
              <a:pPr>
                <a:defRPr/>
              </a:pPr>
              <a:t>17 October 2022</a:t>
            </a:fld>
            <a:endParaRPr lang="en-US" b="1" dirty="0">
              <a:solidFill>
                <a:srgbClr val="002060"/>
              </a:solidFill>
              <a:effectLst>
                <a:outerShdw blurRad="38100" dist="38100" dir="2700000" algn="tl">
                  <a:srgbClr val="000000">
                    <a:alpha val="43137"/>
                  </a:srgbClr>
                </a:outerShdw>
              </a:effectLst>
              <a:latin typeface="Arial Narrow" panose="020B0606020202030204" pitchFamily="34" charset="0"/>
              <a:ea typeface="Tahoma" pitchFamily="34" charset="0"/>
              <a:cs typeface="Times New Roman" panose="02020603050405020304" pitchFamily="18" charset="0"/>
            </a:endParaRPr>
          </a:p>
        </p:txBody>
      </p:sp>
      <p:pic>
        <p:nvPicPr>
          <p:cNvPr id="5" name="Picture 4"/>
          <p:cNvPicPr>
            <a:picLocks noChangeAspect="1"/>
          </p:cNvPicPr>
          <p:nvPr/>
        </p:nvPicPr>
        <p:blipFill>
          <a:blip r:embed="rId4"/>
          <a:stretch>
            <a:fillRect/>
          </a:stretch>
        </p:blipFill>
        <p:spPr>
          <a:xfrm>
            <a:off x="0" y="5833783"/>
            <a:ext cx="1809750" cy="1024217"/>
          </a:xfrm>
          <a:prstGeom prst="rect">
            <a:avLst/>
          </a:prstGeom>
        </p:spPr>
      </p:pic>
    </p:spTree>
    <p:extLst>
      <p:ext uri="{BB962C8B-B14F-4D97-AF65-F5344CB8AC3E}">
        <p14:creationId xmlns:p14="http://schemas.microsoft.com/office/powerpoint/2010/main" val="718520380"/>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652FB5-9417-4DC3-AF8E-2A5CA4D25C26}"/>
              </a:ext>
            </a:extLst>
          </p:cNvPr>
          <p:cNvSpPr>
            <a:spLocks noGrp="1"/>
          </p:cNvSpPr>
          <p:nvPr>
            <p:ph type="title"/>
          </p:nvPr>
        </p:nvSpPr>
        <p:spPr>
          <a:xfrm>
            <a:off x="838200" y="1179871"/>
            <a:ext cx="10515600" cy="645753"/>
          </a:xfrm>
        </p:spPr>
        <p:txBody>
          <a:bodyPr/>
          <a:lstStyle/>
          <a:p>
            <a:r>
              <a:rPr lang="en-GB" sz="3500" b="1" dirty="0">
                <a:solidFill>
                  <a:srgbClr val="0070C0"/>
                </a:solidFill>
                <a:latin typeface="Times New Roman" panose="02020603050405020304" pitchFamily="18" charset="0"/>
                <a:cs typeface="Times New Roman" panose="02020603050405020304" pitchFamily="18" charset="0"/>
              </a:rPr>
              <a:t>Lessons learnt….</a:t>
            </a:r>
            <a:endParaRPr lang="en-US" sz="3500" dirty="0"/>
          </a:p>
        </p:txBody>
      </p:sp>
      <p:sp>
        <p:nvSpPr>
          <p:cNvPr id="3" name="Content Placeholder 2">
            <a:extLst>
              <a:ext uri="{FF2B5EF4-FFF2-40B4-BE49-F238E27FC236}">
                <a16:creationId xmlns:a16="http://schemas.microsoft.com/office/drawing/2014/main" xmlns="" id="{C172DADD-7736-4C59-B31D-EC93A2B943B1}"/>
              </a:ext>
            </a:extLst>
          </p:cNvPr>
          <p:cNvSpPr>
            <a:spLocks noGrp="1"/>
          </p:cNvSpPr>
          <p:nvPr>
            <p:ph idx="1"/>
          </p:nvPr>
        </p:nvSpPr>
        <p:spPr>
          <a:xfrm>
            <a:off x="0" y="1976285"/>
            <a:ext cx="12034685" cy="4863792"/>
          </a:xfrm>
        </p:spPr>
        <p:txBody>
          <a:bodyPr/>
          <a:lstStyle/>
          <a:p>
            <a:pPr marL="457200" lvl="1" indent="0" algn="just">
              <a:buNone/>
            </a:pPr>
            <a:r>
              <a:rPr lang="en-GB" sz="2800" b="1" dirty="0">
                <a:latin typeface="Times New Roman" panose="02020603050405020304" pitchFamily="18" charset="0"/>
                <a:cs typeface="Times New Roman" panose="02020603050405020304" pitchFamily="18" charset="0"/>
              </a:rPr>
              <a:t>Acknowledging that  Young People’s Participation in Evaluations is a Learning Process - </a:t>
            </a:r>
            <a:r>
              <a:rPr lang="en-GB" sz="2800" dirty="0">
                <a:latin typeface="Times New Roman" panose="02020603050405020304" pitchFamily="18" charset="0"/>
                <a:cs typeface="Times New Roman" panose="02020603050405020304" pitchFamily="18" charset="0"/>
              </a:rPr>
              <a:t>Youth engagement is  a process rather than an outcome. Allowing  young people to play equal roles in evaluation of an intervention may not always be possible or practical in particular if this is the first assignment. </a:t>
            </a:r>
          </a:p>
          <a:p>
            <a:pPr lvl="1" algn="just">
              <a:buFont typeface="Wingdings" panose="05000000000000000000" pitchFamily="2" charset="2"/>
              <a:buChar char="ü"/>
            </a:pPr>
            <a:r>
              <a:rPr lang="en-GB" sz="2800" dirty="0">
                <a:latin typeface="Times New Roman" panose="02020603050405020304" pitchFamily="18" charset="0"/>
                <a:cs typeface="Times New Roman" panose="02020603050405020304" pitchFamily="18" charset="0"/>
              </a:rPr>
              <a:t>There is therefore need to recognize that they may have a limited knowledge hence need to continue learning to avoid unreasonable pressure on them;</a:t>
            </a:r>
          </a:p>
          <a:p>
            <a:pPr marL="457200" lvl="1" indent="0" algn="just">
              <a:buNone/>
            </a:pPr>
            <a:endParaRPr lang="en-GB" sz="2800"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r>
              <a:rPr lang="en-GB" dirty="0">
                <a:latin typeface="Times New Roman" panose="02020603050405020304" pitchFamily="18" charset="0"/>
                <a:cs typeface="Times New Roman" panose="02020603050405020304" pitchFamily="18" charset="0"/>
              </a:rPr>
              <a:t>Individuals or organizations who work with youth can achieve authentic and ongoing youth engagement but might need to be flexible and creative in how they engage youth; </a:t>
            </a:r>
          </a:p>
          <a:p>
            <a:pPr marL="457200" lvl="1" indent="0" algn="just">
              <a:buNone/>
            </a:pPr>
            <a:endParaRPr lang="en-GB"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63677642"/>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8535" y="1162842"/>
            <a:ext cx="10515600" cy="769197"/>
          </a:xfrm>
        </p:spPr>
        <p:txBody>
          <a:bodyPr/>
          <a:lstStyle/>
          <a:p>
            <a:r>
              <a:rPr lang="en-GB" sz="3500" b="1" dirty="0">
                <a:solidFill>
                  <a:srgbClr val="0070C0"/>
                </a:solidFill>
                <a:latin typeface="Times New Roman" panose="02020603050405020304" pitchFamily="18" charset="0"/>
                <a:cs typeface="Times New Roman" panose="02020603050405020304" pitchFamily="18" charset="0"/>
              </a:rPr>
              <a:t>Lessons learnt….</a:t>
            </a:r>
            <a:endParaRPr lang="en-GB" sz="3500" dirty="0"/>
          </a:p>
        </p:txBody>
      </p:sp>
      <p:sp>
        <p:nvSpPr>
          <p:cNvPr id="3" name="Content Placeholder 2"/>
          <p:cNvSpPr>
            <a:spLocks noGrp="1"/>
          </p:cNvSpPr>
          <p:nvPr>
            <p:ph idx="1"/>
          </p:nvPr>
        </p:nvSpPr>
        <p:spPr>
          <a:xfrm>
            <a:off x="103239" y="1932040"/>
            <a:ext cx="12088761" cy="4660490"/>
          </a:xfrm>
        </p:spPr>
        <p:txBody>
          <a:bodyPr/>
          <a:lstStyle/>
          <a:p>
            <a:pPr marL="0" indent="0" algn="just">
              <a:buNone/>
            </a:pPr>
            <a:r>
              <a:rPr lang="en-GB" b="1" dirty="0">
                <a:latin typeface="Times New Roman" panose="02020603050405020304" pitchFamily="18" charset="0"/>
                <a:cs typeface="Times New Roman" panose="02020603050405020304" pitchFamily="18" charset="0"/>
              </a:rPr>
              <a:t>Training and support :</a:t>
            </a:r>
            <a:r>
              <a:rPr lang="en-GB" dirty="0">
                <a:latin typeface="Times New Roman" panose="02020603050405020304" pitchFamily="18" charset="0"/>
                <a:cs typeface="Times New Roman" panose="02020603050405020304" pitchFamily="18" charset="0"/>
              </a:rPr>
              <a:t> Providing the right training and support to youth is essential to the success of youth involvement in evaluation activities. </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Government of Kenya has provided the youth emerging from Universities with an opportunity to learn from government as well as provide their own knowledge through the 1-year internship and 3-month attachment programmes.</a:t>
            </a:r>
          </a:p>
          <a:p>
            <a:pPr marL="457200" lvl="1" indent="0" algn="just">
              <a:buNone/>
            </a:pPr>
            <a:endParaRPr lang="en-US"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Government initiated placing of Evaluation Course in local universities both public and private. So far, more than 10 universities are offering M&amp;E courses at Masters level and/or as a Post Graduate Diploma. This has ensured consistent supply of  </a:t>
            </a:r>
            <a:r>
              <a:rPr lang="en-US" dirty="0" err="1">
                <a:latin typeface="Times New Roman" panose="02020603050405020304" pitchFamily="18" charset="0"/>
                <a:cs typeface="Times New Roman" panose="02020603050405020304" pitchFamily="18" charset="0"/>
              </a:rPr>
              <a:t>YEEs</a:t>
            </a:r>
            <a:r>
              <a:rPr lang="en-US" dirty="0">
                <a:latin typeface="Times New Roman" panose="02020603050405020304" pitchFamily="18" charset="0"/>
                <a:cs typeface="Times New Roman" panose="02020603050405020304" pitchFamily="18" charset="0"/>
              </a:rPr>
              <a:t> every year to close the capacity gap.</a:t>
            </a:r>
          </a:p>
          <a:p>
            <a:pPr algn="just"/>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5039700"/>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281" y="1268361"/>
            <a:ext cx="10515600" cy="634181"/>
          </a:xfrm>
        </p:spPr>
        <p:txBody>
          <a:bodyPr/>
          <a:lstStyle/>
          <a:p>
            <a:r>
              <a:rPr lang="en-GB" sz="3500" b="1" dirty="0">
                <a:solidFill>
                  <a:srgbClr val="0070C0"/>
                </a:solidFill>
                <a:latin typeface="Times New Roman" panose="02020603050405020304" pitchFamily="18" charset="0"/>
                <a:cs typeface="Times New Roman" panose="02020603050405020304" pitchFamily="18" charset="0"/>
              </a:rPr>
              <a:t>Lessons learnt….</a:t>
            </a:r>
          </a:p>
        </p:txBody>
      </p:sp>
      <p:sp>
        <p:nvSpPr>
          <p:cNvPr id="3" name="Content Placeholder 2"/>
          <p:cNvSpPr>
            <a:spLocks noGrp="1"/>
          </p:cNvSpPr>
          <p:nvPr>
            <p:ph idx="1"/>
          </p:nvPr>
        </p:nvSpPr>
        <p:spPr>
          <a:xfrm>
            <a:off x="132732" y="2153265"/>
            <a:ext cx="11916697" cy="4704735"/>
          </a:xfrm>
        </p:spPr>
        <p:txBody>
          <a:bodyPr/>
          <a:lstStyle/>
          <a:p>
            <a:pPr marL="0" indent="0" algn="just">
              <a:buNone/>
            </a:pPr>
            <a:r>
              <a:rPr lang="en-GB" b="1" dirty="0">
                <a:latin typeface="Times New Roman" panose="02020603050405020304" pitchFamily="18" charset="0"/>
                <a:cs typeface="Times New Roman" panose="02020603050405020304" pitchFamily="18" charset="0"/>
              </a:rPr>
              <a:t>Tapping on the youth enthusiasm - </a:t>
            </a:r>
            <a:r>
              <a:rPr lang="en-GB" dirty="0">
                <a:latin typeface="Times New Roman" panose="02020603050405020304" pitchFamily="18" charset="0"/>
                <a:cs typeface="Times New Roman" panose="02020603050405020304" pitchFamily="18" charset="0"/>
              </a:rPr>
              <a:t>Youth demonstrate high levels of active participation given space and not “controlled” by adults.</a:t>
            </a:r>
          </a:p>
          <a:p>
            <a:pPr algn="just">
              <a:buFont typeface="Wingdings" panose="05000000000000000000" pitchFamily="2" charset="2"/>
              <a:buChar char="ü"/>
            </a:pPr>
            <a:r>
              <a:rPr lang="en-GB" dirty="0">
                <a:latin typeface="Times New Roman" panose="02020603050405020304" pitchFamily="18" charset="0"/>
                <a:cs typeface="Times New Roman" panose="02020603050405020304" pitchFamily="18" charset="0"/>
              </a:rPr>
              <a:t> They are willing to work with others while also taking on leadership roles.</a:t>
            </a:r>
          </a:p>
          <a:p>
            <a:pPr algn="just">
              <a:buFont typeface="Wingdings" panose="05000000000000000000" pitchFamily="2" charset="2"/>
              <a:buChar char="ü"/>
            </a:pPr>
            <a:r>
              <a:rPr lang="en-GB" dirty="0">
                <a:latin typeface="Times New Roman" panose="02020603050405020304" pitchFamily="18" charset="0"/>
                <a:cs typeface="Times New Roman" panose="02020603050405020304" pitchFamily="18" charset="0"/>
              </a:rPr>
              <a:t> They feel a sense of belonging and are therefore at ease in sharing their ideas, while welcoming the opinions of others</a:t>
            </a:r>
            <a:r>
              <a:rPr lang="en-GB"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r>
              <a:rPr lang="en-GB" dirty="0" smtClean="0">
                <a:latin typeface="Times New Roman" panose="02020603050405020304" pitchFamily="18" charset="0"/>
                <a:cs typeface="Times New Roman" panose="02020603050405020304" pitchFamily="18" charset="0"/>
              </a:rPr>
              <a:t>They are more productive compared to staff who have stayed in office for decades and are nearing retirement.</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9450590"/>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763" y="1209964"/>
            <a:ext cx="11009745" cy="406400"/>
          </a:xfrm>
        </p:spPr>
        <p:txBody>
          <a:bodyPr/>
          <a:lstStyle/>
          <a:p>
            <a:r>
              <a:rPr lang="en-US" sz="3600" b="1" dirty="0">
                <a:solidFill>
                  <a:srgbClr val="0070C0"/>
                </a:solidFill>
                <a:latin typeface="Times New Roman" panose="02020603050405020304" pitchFamily="18" charset="0"/>
                <a:cs typeface="Times New Roman" panose="02020603050405020304" pitchFamily="18" charset="0"/>
              </a:rPr>
              <a:t>Conclusion</a:t>
            </a:r>
            <a:endParaRPr lang="en-GB" sz="3500" b="1"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3891" y="1616364"/>
            <a:ext cx="12025746" cy="5241636"/>
          </a:xfrm>
        </p:spPr>
        <p:txBody>
          <a:bodyPr/>
          <a:lstStyle/>
          <a:p>
            <a:pPr lvl="0" algn="just">
              <a:buFont typeface="Wingdings" panose="05000000000000000000" pitchFamily="2" charset="2"/>
              <a:buChar char="ü"/>
            </a:pPr>
            <a:r>
              <a:rPr lang="en-GB" sz="2600" dirty="0">
                <a:latin typeface="Times New Roman" panose="02020603050405020304" pitchFamily="18" charset="0"/>
                <a:cs typeface="Times New Roman" panose="02020603050405020304" pitchFamily="18" charset="0"/>
              </a:rPr>
              <a:t>The Youth are, and will remain, a significant share of Kenya's population for the foreseeable future;</a:t>
            </a:r>
          </a:p>
          <a:p>
            <a:pPr lvl="0" algn="just">
              <a:buFont typeface="Wingdings" panose="05000000000000000000" pitchFamily="2" charset="2"/>
              <a:buChar char="ü"/>
            </a:pPr>
            <a:endParaRPr lang="en-GB" sz="2600"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ü"/>
            </a:pPr>
            <a:r>
              <a:rPr lang="en-GB" sz="2600" dirty="0">
                <a:latin typeface="Times New Roman" panose="02020603050405020304" pitchFamily="18" charset="0"/>
                <a:cs typeface="Times New Roman" panose="02020603050405020304" pitchFamily="18" charset="0"/>
              </a:rPr>
              <a:t> Developing and implementing appropriate strategies, policies and programmes to mitigate the risks and challenges the Youth face continue to be of a priority for the Government;</a:t>
            </a:r>
          </a:p>
          <a:p>
            <a:pPr lvl="0" algn="just">
              <a:buFont typeface="Wingdings" panose="05000000000000000000" pitchFamily="2" charset="2"/>
              <a:buChar char="ü"/>
            </a:pPr>
            <a:endParaRPr lang="en-GB" sz="2600"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ü"/>
            </a:pPr>
            <a:r>
              <a:rPr lang="en-GB" sz="2600" dirty="0">
                <a:latin typeface="Times New Roman" panose="02020603050405020304" pitchFamily="18" charset="0"/>
                <a:cs typeface="Times New Roman" panose="02020603050405020304" pitchFamily="18" charset="0"/>
              </a:rPr>
              <a:t> Failure to provide appropriate opportunities for this large segment of the population could have enormous economic, political, cultural, and social consequences;</a:t>
            </a:r>
          </a:p>
          <a:p>
            <a:pPr lvl="0" algn="just">
              <a:buFont typeface="Wingdings" panose="05000000000000000000" pitchFamily="2" charset="2"/>
              <a:buChar char="ü"/>
            </a:pPr>
            <a:endParaRPr lang="en-GB" sz="2600"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ü"/>
            </a:pPr>
            <a:r>
              <a:rPr lang="en-GB" sz="2600" dirty="0">
                <a:latin typeface="Times New Roman" panose="02020603050405020304" pitchFamily="18" charset="0"/>
                <a:cs typeface="Times New Roman" panose="02020603050405020304" pitchFamily="18" charset="0"/>
              </a:rPr>
              <a:t> Engaging the Youth population fully is therefore no longer a choice but an imperative in the development process.</a:t>
            </a:r>
          </a:p>
        </p:txBody>
      </p:sp>
    </p:spTree>
    <p:extLst>
      <p:ext uri="{BB962C8B-B14F-4D97-AF65-F5344CB8AC3E}">
        <p14:creationId xmlns:p14="http://schemas.microsoft.com/office/powerpoint/2010/main" val="4155142609"/>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BFB53744-9288-455D-9625-A1FDF9FC7AB7}"/>
              </a:ext>
            </a:extLst>
          </p:cNvPr>
          <p:cNvSpPr/>
          <p:nvPr/>
        </p:nvSpPr>
        <p:spPr>
          <a:xfrm>
            <a:off x="773112" y="3554413"/>
            <a:ext cx="10184939" cy="12176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000" b="1" dirty="0">
                <a:solidFill>
                  <a:srgbClr val="002060"/>
                </a:solidFill>
                <a:latin typeface="Times New Roman" panose="02020603050405020304" pitchFamily="18" charset="0"/>
                <a:cs typeface="Times New Roman" panose="02020603050405020304" pitchFamily="18" charset="0"/>
              </a:rPr>
              <a:t>Thank You! Questions</a:t>
            </a:r>
          </a:p>
        </p:txBody>
      </p:sp>
      <p:pic>
        <p:nvPicPr>
          <p:cNvPr id="6" name="Picture 2" descr="https://cdn2.iconfinder.com/data/icons/freecns-cumulus/16/519660-164_QuestionMark-512.png">
            <a:extLst>
              <a:ext uri="{FF2B5EF4-FFF2-40B4-BE49-F238E27FC236}">
                <a16:creationId xmlns:a16="http://schemas.microsoft.com/office/drawing/2014/main" xmlns="" id="{D0BC088F-A335-4228-ADFB-B67DD6ABD10B}"/>
              </a:ext>
            </a:extLst>
          </p:cNvPr>
          <p:cNvPicPr>
            <a:picLocks noChangeAspect="1" noChangeArrowheads="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09487" y="3604301"/>
            <a:ext cx="1912214" cy="87308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descr="Handshake">
            <a:extLst>
              <a:ext uri="{FF2B5EF4-FFF2-40B4-BE49-F238E27FC236}">
                <a16:creationId xmlns:a16="http://schemas.microsoft.com/office/drawing/2014/main" xmlns="" id="{550B2163-322F-4C7E-B0FA-DB979E51F45C}"/>
              </a:ext>
            </a:extLst>
          </p:cNvPr>
          <p:cNvSpPr/>
          <p:nvPr/>
        </p:nvSpPr>
        <p:spPr>
          <a:xfrm>
            <a:off x="4605338" y="2033588"/>
            <a:ext cx="2428875" cy="1755775"/>
          </a:xfrm>
          <a:prstGeom prst="rect">
            <a:avLst/>
          </a:prstGeom>
          <a:blipFill>
            <a:blip r:embed="rId4">
              <a:extLst>
                <a:ext uri="{28A0092B-C50C-407E-A947-70E740481C1C}">
                  <a14:useLocalDpi xmlns:a14="http://schemas.microsoft.com/office/drawing/2010/main" val="0"/>
                </a:ext>
              </a:extLst>
            </a:blip>
            <a:stretch>
              <a:fillRect/>
            </a:stretch>
          </a:blip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pic>
        <p:nvPicPr>
          <p:cNvPr id="9" name="Picture 8"/>
          <p:cNvPicPr>
            <a:picLocks noChangeAspect="1"/>
          </p:cNvPicPr>
          <p:nvPr/>
        </p:nvPicPr>
        <p:blipFill>
          <a:blip r:embed="rId5"/>
          <a:stretch>
            <a:fillRect/>
          </a:stretch>
        </p:blipFill>
        <p:spPr>
          <a:xfrm>
            <a:off x="0" y="5833783"/>
            <a:ext cx="1809750" cy="1024217"/>
          </a:xfrm>
          <a:prstGeom prst="rect">
            <a:avLst/>
          </a:prstGeom>
        </p:spPr>
      </p:pic>
      <p:sp>
        <p:nvSpPr>
          <p:cNvPr id="2" name="Title 1">
            <a:extLst>
              <a:ext uri="{FF2B5EF4-FFF2-40B4-BE49-F238E27FC236}">
                <a16:creationId xmlns:a16="http://schemas.microsoft.com/office/drawing/2014/main" xmlns="" id="{6C318B8F-4702-443C-B558-484083B5F573}"/>
              </a:ext>
            </a:extLst>
          </p:cNvPr>
          <p:cNvSpPr>
            <a:spLocks noGrp="1"/>
          </p:cNvSpPr>
          <p:nvPr>
            <p:ph type="ctrTitle"/>
          </p:nvPr>
        </p:nvSpPr>
        <p:spPr>
          <a:xfrm>
            <a:off x="235974" y="1371599"/>
            <a:ext cx="11783961" cy="2138363"/>
          </a:xfrm>
        </p:spPr>
        <p:txBody>
          <a:bodyPr/>
          <a:lstStyle/>
          <a:p>
            <a:r>
              <a:rPr lang="en-GB" sz="3500" i="1" dirty="0">
                <a:solidFill>
                  <a:srgbClr val="FF0000"/>
                </a:solidFill>
                <a:latin typeface="Times New Roman" panose="02020603050405020304" pitchFamily="18" charset="0"/>
                <a:cs typeface="Times New Roman" panose="02020603050405020304" pitchFamily="18" charset="0"/>
              </a:rPr>
              <a:t>Young people are our future and they must stand for themselves, as the future of Kenya stands with them.</a:t>
            </a:r>
            <a:br>
              <a:rPr lang="en-GB" sz="3500" i="1" dirty="0">
                <a:solidFill>
                  <a:srgbClr val="FF0000"/>
                </a:solidFill>
                <a:latin typeface="Times New Roman" panose="02020603050405020304" pitchFamily="18" charset="0"/>
                <a:cs typeface="Times New Roman" panose="02020603050405020304" pitchFamily="18" charset="0"/>
              </a:rPr>
            </a:br>
            <a:endParaRPr lang="en-US" sz="3500" dirty="0"/>
          </a:p>
        </p:txBody>
      </p:sp>
    </p:spTree>
    <p:extLst>
      <p:ext uri="{BB962C8B-B14F-4D97-AF65-F5344CB8AC3E}">
        <p14:creationId xmlns:p14="http://schemas.microsoft.com/office/powerpoint/2010/main" val="894404480"/>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2104"/>
            <a:ext cx="10515600" cy="774552"/>
          </a:xfrm>
        </p:spPr>
        <p:txBody>
          <a:bodyPr/>
          <a:lstStyle/>
          <a:p>
            <a:r>
              <a:rPr lang="en-US" sz="3600" b="1" dirty="0">
                <a:solidFill>
                  <a:srgbClr val="0070C0"/>
                </a:solidFill>
                <a:latin typeface="Times New Roman" panose="02020603050405020304" pitchFamily="18" charset="0"/>
                <a:cs typeface="Times New Roman" panose="02020603050405020304" pitchFamily="18" charset="0"/>
              </a:rPr>
              <a:t>Outline</a:t>
            </a:r>
          </a:p>
        </p:txBody>
      </p:sp>
      <p:sp>
        <p:nvSpPr>
          <p:cNvPr id="3" name="Content Placeholder 2"/>
          <p:cNvSpPr>
            <a:spLocks noGrp="1"/>
          </p:cNvSpPr>
          <p:nvPr>
            <p:ph idx="1"/>
          </p:nvPr>
        </p:nvSpPr>
        <p:spPr>
          <a:xfrm>
            <a:off x="110836" y="1991884"/>
            <a:ext cx="11896437" cy="4556698"/>
          </a:xfrm>
        </p:spPr>
        <p:txBody>
          <a:bodyPr/>
          <a:lstStyle/>
          <a:p>
            <a:pPr lvl="0" algn="just" fontAlgn="auto">
              <a:lnSpc>
                <a:spcPct val="150000"/>
              </a:lnSpc>
              <a:spcBef>
                <a:spcPts val="750"/>
              </a:spcBef>
              <a:spcAft>
                <a:spcPts val="0"/>
              </a:spcAft>
              <a:buFont typeface="Wingdings" panose="05000000000000000000" pitchFamily="2" charset="2"/>
              <a:buChar char="ü"/>
              <a:defRPr/>
            </a:pPr>
            <a:r>
              <a:rPr lang="en-US" dirty="0">
                <a:solidFill>
                  <a:prstClr val="black"/>
                </a:solidFill>
                <a:latin typeface="Times New Roman" pitchFamily="18" charset="0"/>
                <a:cs typeface="Times New Roman" pitchFamily="18" charset="0"/>
              </a:rPr>
              <a:t>Introduction;</a:t>
            </a:r>
          </a:p>
          <a:p>
            <a:pPr lvl="0" algn="just" fontAlgn="auto">
              <a:lnSpc>
                <a:spcPct val="150000"/>
              </a:lnSpc>
              <a:spcBef>
                <a:spcPts val="750"/>
              </a:spcBef>
              <a:spcAft>
                <a:spcPts val="0"/>
              </a:spcAft>
              <a:buFont typeface="Wingdings" panose="05000000000000000000" pitchFamily="2" charset="2"/>
              <a:buChar char="ü"/>
              <a:defRPr/>
            </a:pPr>
            <a:r>
              <a:rPr lang="en-US" dirty="0">
                <a:solidFill>
                  <a:prstClr val="black"/>
                </a:solidFill>
                <a:latin typeface="Times New Roman" pitchFamily="18" charset="0"/>
                <a:cs typeface="Times New Roman" pitchFamily="18" charset="0"/>
              </a:rPr>
              <a:t>Challenges facing our youths;</a:t>
            </a:r>
          </a:p>
          <a:p>
            <a:pPr lvl="0" algn="just" fontAlgn="auto">
              <a:lnSpc>
                <a:spcPct val="150000"/>
              </a:lnSpc>
              <a:spcBef>
                <a:spcPts val="750"/>
              </a:spcBef>
              <a:spcAft>
                <a:spcPts val="0"/>
              </a:spcAft>
              <a:buFont typeface="Wingdings" panose="05000000000000000000" pitchFamily="2" charset="2"/>
              <a:buChar char="ü"/>
              <a:defRPr/>
            </a:pPr>
            <a:r>
              <a:rPr lang="en-US" dirty="0">
                <a:solidFill>
                  <a:prstClr val="black"/>
                </a:solidFill>
                <a:latin typeface="Times New Roman" pitchFamily="18" charset="0"/>
                <a:cs typeface="Times New Roman" pitchFamily="18" charset="0"/>
              </a:rPr>
              <a:t>Lessons learnt while engaging the youth in evaluations;</a:t>
            </a:r>
          </a:p>
          <a:p>
            <a:pPr lvl="0" algn="just" fontAlgn="auto">
              <a:lnSpc>
                <a:spcPct val="150000"/>
              </a:lnSpc>
              <a:spcBef>
                <a:spcPts val="750"/>
              </a:spcBef>
              <a:spcAft>
                <a:spcPts val="0"/>
              </a:spcAft>
              <a:buFont typeface="Wingdings" panose="05000000000000000000" pitchFamily="2" charset="2"/>
              <a:buChar char="ü"/>
              <a:defRPr/>
            </a:pPr>
            <a:r>
              <a:rPr lang="en-US" dirty="0" smtClean="0">
                <a:solidFill>
                  <a:prstClr val="black"/>
                </a:solidFill>
                <a:latin typeface="Times New Roman" pitchFamily="18" charset="0"/>
                <a:cs typeface="Times New Roman" pitchFamily="18" charset="0"/>
              </a:rPr>
              <a:t>Conclusion</a:t>
            </a:r>
            <a:r>
              <a:rPr lang="en-US" dirty="0">
                <a:solidFill>
                  <a:prstClr val="black"/>
                </a:solidFill>
                <a:latin typeface="Times New Roman" pitchFamily="18" charset="0"/>
                <a:cs typeface="Times New Roman" pitchFamily="18" charset="0"/>
              </a:rPr>
              <a:t>.</a:t>
            </a:r>
          </a:p>
          <a:p>
            <a:pPr lvl="0" algn="just" fontAlgn="auto">
              <a:spcBef>
                <a:spcPts val="750"/>
              </a:spcBef>
              <a:spcAft>
                <a:spcPts val="0"/>
              </a:spcAft>
              <a:buFont typeface="Wingdings" panose="05000000000000000000" pitchFamily="2" charset="2"/>
              <a:buChar char="v"/>
              <a:defRPr/>
            </a:pPr>
            <a:endParaRPr lang="en-US" dirty="0">
              <a:solidFill>
                <a:prstClr val="black"/>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7205141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497" y="1284820"/>
            <a:ext cx="10515600" cy="558728"/>
          </a:xfrm>
        </p:spPr>
        <p:txBody>
          <a:bodyPr/>
          <a:lstStyle/>
          <a:p>
            <a:r>
              <a:rPr lang="en-GB" altLang="en-US" sz="3500" b="1" dirty="0">
                <a:solidFill>
                  <a:srgbClr val="0070C0"/>
                </a:solidFill>
                <a:latin typeface="Times New Roman" panose="02020603050405020304" pitchFamily="18" charset="0"/>
                <a:cs typeface="Times New Roman" panose="02020603050405020304" pitchFamily="18" charset="0"/>
              </a:rPr>
              <a:t>Introduction</a:t>
            </a:r>
            <a:endParaRPr lang="en-US" dirty="0">
              <a:solidFill>
                <a:srgbClr val="0070C0"/>
              </a:solidFill>
            </a:endParaRPr>
          </a:p>
        </p:txBody>
      </p:sp>
      <p:sp>
        <p:nvSpPr>
          <p:cNvPr id="3" name="Content Placeholder 2"/>
          <p:cNvSpPr>
            <a:spLocks noGrp="1"/>
          </p:cNvSpPr>
          <p:nvPr>
            <p:ph idx="1"/>
          </p:nvPr>
        </p:nvSpPr>
        <p:spPr>
          <a:xfrm>
            <a:off x="76198" y="1843548"/>
            <a:ext cx="12014199" cy="4852220"/>
          </a:xfrm>
        </p:spPr>
        <p:txBody>
          <a:bodyPr/>
          <a:lstStyle/>
          <a:p>
            <a:pPr algn="just">
              <a:buClr>
                <a:schemeClr val="hlink"/>
              </a:buClr>
              <a:buSzPct val="70000"/>
              <a:buFont typeface="Wingdings" panose="05000000000000000000" pitchFamily="2" charset="2"/>
              <a:buChar char="q"/>
            </a:pPr>
            <a:r>
              <a:rPr lang="en-GB" dirty="0">
                <a:latin typeface="Times New Roman" panose="02020603050405020304" pitchFamily="18" charset="0"/>
                <a:cs typeface="Times New Roman" panose="02020603050405020304" pitchFamily="18" charset="0"/>
              </a:rPr>
              <a:t>Kenya is a very Youthful Country; </a:t>
            </a:r>
          </a:p>
          <a:p>
            <a:pPr algn="just">
              <a:buClr>
                <a:schemeClr val="hlink"/>
              </a:buClr>
              <a:buSzPct val="70000"/>
              <a:buFont typeface="Wingdings" panose="05000000000000000000" pitchFamily="2" charset="2"/>
              <a:buChar char="q"/>
            </a:pPr>
            <a:r>
              <a:rPr lang="en-GB" dirty="0">
                <a:latin typeface="Times New Roman" panose="02020603050405020304" pitchFamily="18" charset="0"/>
                <a:cs typeface="Times New Roman" panose="02020603050405020304" pitchFamily="18" charset="0"/>
              </a:rPr>
              <a:t>According to the Kenya Population and Housing Census 2019: </a:t>
            </a:r>
          </a:p>
          <a:p>
            <a:pPr lvl="1" algn="just">
              <a:buClr>
                <a:schemeClr val="hlink"/>
              </a:buClr>
              <a:buSzPct val="70000"/>
              <a:buFont typeface="Wingdings" panose="05000000000000000000" pitchFamily="2" charset="2"/>
              <a:buChar char="ü"/>
            </a:pPr>
            <a:r>
              <a:rPr lang="en-GB" sz="2800" dirty="0">
                <a:latin typeface="Times New Roman" panose="02020603050405020304" pitchFamily="18" charset="0"/>
                <a:cs typeface="Times New Roman" panose="02020603050405020304" pitchFamily="18" charset="0"/>
              </a:rPr>
              <a:t>The Median age of the Kenya population is estimated at 19 years;</a:t>
            </a:r>
          </a:p>
          <a:p>
            <a:pPr lvl="1" algn="just">
              <a:buClr>
                <a:schemeClr val="hlink"/>
              </a:buClr>
              <a:buSzPct val="70000"/>
              <a:buFont typeface="Wingdings" panose="05000000000000000000" pitchFamily="2" charset="2"/>
              <a:buChar char="ü"/>
            </a:pPr>
            <a:r>
              <a:rPr lang="en-GB" sz="2800" dirty="0">
                <a:latin typeface="Times New Roman" panose="02020603050405020304" pitchFamily="18" charset="0"/>
                <a:cs typeface="Times New Roman" panose="02020603050405020304" pitchFamily="18" charset="0"/>
              </a:rPr>
              <a:t> 75% of the  47.6 million Kenya population is under the age of 35 years;</a:t>
            </a:r>
          </a:p>
          <a:p>
            <a:pPr lvl="1" algn="just">
              <a:buClr>
                <a:schemeClr val="hlink"/>
              </a:buClr>
              <a:buSzPct val="70000"/>
              <a:buFont typeface="Wingdings" panose="05000000000000000000" pitchFamily="2" charset="2"/>
              <a:buChar char="ü"/>
            </a:pPr>
            <a:r>
              <a:rPr lang="en-GB" sz="2800" dirty="0">
                <a:latin typeface="Times New Roman" panose="02020603050405020304" pitchFamily="18" charset="0"/>
                <a:cs typeface="Times New Roman" panose="02020603050405020304" pitchFamily="18" charset="0"/>
              </a:rPr>
              <a:t>The Youth population (18-34 years) constitute 29% (13,777,600) of the population</a:t>
            </a:r>
            <a:r>
              <a:rPr lang="en-GB" sz="2600" dirty="0">
                <a:latin typeface="Times New Roman" panose="02020603050405020304" pitchFamily="18" charset="0"/>
                <a:cs typeface="Times New Roman" panose="02020603050405020304" pitchFamily="18" charset="0"/>
              </a:rPr>
              <a:t>;</a:t>
            </a:r>
          </a:p>
          <a:p>
            <a:pPr marL="457200" lvl="1" indent="0" algn="just">
              <a:buClr>
                <a:schemeClr val="hlink"/>
              </a:buClr>
              <a:buSzPct val="70000"/>
              <a:buNone/>
            </a:pPr>
            <a:endParaRPr lang="en-GB" sz="2600" dirty="0">
              <a:latin typeface="Times New Roman" panose="02020603050405020304" pitchFamily="18" charset="0"/>
              <a:cs typeface="Times New Roman" panose="02020603050405020304" pitchFamily="18" charset="0"/>
            </a:endParaRPr>
          </a:p>
          <a:p>
            <a:pPr algn="just">
              <a:buClr>
                <a:schemeClr val="hlink"/>
              </a:buClr>
              <a:buSzPct val="70000"/>
              <a:buFont typeface="Wingdings" panose="05000000000000000000" pitchFamily="2" charset="2"/>
              <a:buChar char="q"/>
            </a:pPr>
            <a:r>
              <a:rPr lang="en-GB" sz="3000" dirty="0">
                <a:latin typeface="Times New Roman" panose="02020603050405020304" pitchFamily="18" charset="0"/>
                <a:cs typeface="Times New Roman" panose="02020603050405020304" pitchFamily="18" charset="0"/>
              </a:rPr>
              <a:t> </a:t>
            </a:r>
            <a:r>
              <a:rPr lang="en-GB" i="1" dirty="0">
                <a:solidFill>
                  <a:srgbClr val="FF0000"/>
                </a:solidFill>
                <a:latin typeface="Times New Roman" panose="02020603050405020304" pitchFamily="18" charset="0"/>
                <a:cs typeface="Times New Roman" panose="02020603050405020304" pitchFamily="18" charset="0"/>
              </a:rPr>
              <a:t>Article 260 of the Constitution of Kenya defines the youth as being individuals  in the Republic who have attained the age of 18 years; but have not attained the age of 35 years.</a:t>
            </a:r>
          </a:p>
          <a:p>
            <a:pPr lvl="1" algn="just">
              <a:buClr>
                <a:schemeClr val="hlink"/>
              </a:buClr>
              <a:buSzPct val="70000"/>
              <a:buFont typeface="Wingdings" panose="05000000000000000000" pitchFamily="2" charset="2"/>
              <a:buChar char="ü"/>
            </a:pPr>
            <a:endParaRPr lang="en-GB" sz="2200" i="1" dirty="0">
              <a:solidFill>
                <a:srgbClr val="FF0000"/>
              </a:solidFill>
              <a:latin typeface="Times New Roman" panose="02020603050405020304" pitchFamily="18" charset="0"/>
              <a:cs typeface="Times New Roman" panose="02020603050405020304" pitchFamily="18" charset="0"/>
            </a:endParaRPr>
          </a:p>
          <a:p>
            <a:pPr marL="0" lvl="0" indent="0" algn="just">
              <a:buClr>
                <a:schemeClr val="hlink"/>
              </a:buClr>
              <a:buSzPct val="70000"/>
              <a:buNone/>
            </a:pPr>
            <a:endParaRPr lang="en-US" sz="2600" dirty="0">
              <a:latin typeface="Times New Roman" panose="02020603050405020304" pitchFamily="18" charset="0"/>
              <a:cs typeface="Times New Roman" panose="02020603050405020304" pitchFamily="18" charset="0"/>
            </a:endParaRPr>
          </a:p>
          <a:p>
            <a:pPr lvl="0" algn="just">
              <a:buSzPct val="70000"/>
              <a:buFont typeface="Wingdings" panose="05000000000000000000" pitchFamily="2" charset="2"/>
              <a:buChar char="q"/>
            </a:pPr>
            <a:endParaRPr lang="en-GB" sz="2600" dirty="0">
              <a:solidFill>
                <a:prstClr val="black"/>
              </a:solidFill>
              <a:latin typeface="Times New Roman" panose="02020603050405020304" pitchFamily="18" charset="0"/>
              <a:ea typeface="Tahoma" panose="020B060403050404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0802278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498" y="1107839"/>
            <a:ext cx="10515600" cy="418757"/>
          </a:xfrm>
        </p:spPr>
        <p:txBody>
          <a:bodyPr/>
          <a:lstStyle/>
          <a:p>
            <a:r>
              <a:rPr lang="en-GB" altLang="en-US" sz="3500" b="1" dirty="0">
                <a:solidFill>
                  <a:srgbClr val="0070C0"/>
                </a:solidFill>
                <a:latin typeface="Times New Roman" panose="02020603050405020304" pitchFamily="18" charset="0"/>
                <a:cs typeface="Times New Roman" panose="02020603050405020304" pitchFamily="18" charset="0"/>
              </a:rPr>
              <a:t>Introduction…..</a:t>
            </a:r>
            <a:endParaRPr lang="en-US" dirty="0">
              <a:solidFill>
                <a:srgbClr val="0070C0"/>
              </a:solidFill>
            </a:endParaRPr>
          </a:p>
        </p:txBody>
      </p:sp>
      <p:sp>
        <p:nvSpPr>
          <p:cNvPr id="3" name="Content Placeholder 2"/>
          <p:cNvSpPr>
            <a:spLocks noGrp="1"/>
          </p:cNvSpPr>
          <p:nvPr>
            <p:ph idx="1"/>
          </p:nvPr>
        </p:nvSpPr>
        <p:spPr>
          <a:xfrm>
            <a:off x="76198" y="1526596"/>
            <a:ext cx="12014199" cy="5169172"/>
          </a:xfrm>
        </p:spPr>
        <p:txBody>
          <a:bodyPr/>
          <a:lstStyle/>
          <a:p>
            <a:pPr>
              <a:buFont typeface="Wingdings" panose="05000000000000000000" pitchFamily="2" charset="2"/>
              <a:buChar char="q"/>
            </a:pPr>
            <a:r>
              <a:rPr lang="en-GB" sz="2600" i="1" dirty="0">
                <a:solidFill>
                  <a:srgbClr val="FF0000"/>
                </a:solidFill>
                <a:latin typeface="Times New Roman" panose="02020603050405020304" pitchFamily="18" charset="0"/>
                <a:cs typeface="Times New Roman" panose="02020603050405020304" pitchFamily="18" charset="0"/>
              </a:rPr>
              <a:t>Article 55 of the Constitution of </a:t>
            </a:r>
            <a:r>
              <a:rPr lang="en-GB" sz="2600" i="1" dirty="0" smtClean="0">
                <a:solidFill>
                  <a:srgbClr val="FF0000"/>
                </a:solidFill>
                <a:latin typeface="Times New Roman" panose="02020603050405020304" pitchFamily="18" charset="0"/>
                <a:cs typeface="Times New Roman" panose="02020603050405020304" pitchFamily="18" charset="0"/>
              </a:rPr>
              <a:t>Kenya,  </a:t>
            </a:r>
            <a:r>
              <a:rPr lang="en-GB" sz="2600" dirty="0">
                <a:latin typeface="Times New Roman" panose="02020603050405020304" pitchFamily="18" charset="0"/>
                <a:cs typeface="Times New Roman" panose="02020603050405020304" pitchFamily="18" charset="0"/>
              </a:rPr>
              <a:t>the State shall take measures, including affirmative action programmes, to ensure that the Youth:</a:t>
            </a:r>
          </a:p>
          <a:p>
            <a:pPr marL="0" indent="0">
              <a:buNone/>
            </a:pPr>
            <a:r>
              <a:rPr lang="en-GB" sz="2600" dirty="0">
                <a:latin typeface="Times New Roman" panose="02020603050405020304" pitchFamily="18" charset="0"/>
                <a:cs typeface="Times New Roman" panose="02020603050405020304" pitchFamily="18" charset="0"/>
              </a:rPr>
              <a:t>(a) access relevant education and training;</a:t>
            </a:r>
            <a:br>
              <a:rPr lang="en-GB" sz="2600" dirty="0">
                <a:latin typeface="Times New Roman" panose="02020603050405020304" pitchFamily="18" charset="0"/>
                <a:cs typeface="Times New Roman" panose="02020603050405020304" pitchFamily="18" charset="0"/>
              </a:rPr>
            </a:br>
            <a:r>
              <a:rPr lang="en-GB" sz="2600" dirty="0">
                <a:latin typeface="Times New Roman" panose="02020603050405020304" pitchFamily="18" charset="0"/>
                <a:cs typeface="Times New Roman" panose="02020603050405020304" pitchFamily="18" charset="0"/>
              </a:rPr>
              <a:t>(b) have opportunities to associate, be represented and participate in political, social, economic and other spheres of life;</a:t>
            </a:r>
            <a:br>
              <a:rPr lang="en-GB" sz="2600" dirty="0">
                <a:latin typeface="Times New Roman" panose="02020603050405020304" pitchFamily="18" charset="0"/>
                <a:cs typeface="Times New Roman" panose="02020603050405020304" pitchFamily="18" charset="0"/>
              </a:rPr>
            </a:br>
            <a:r>
              <a:rPr lang="en-GB" sz="2600" dirty="0">
                <a:latin typeface="Times New Roman" panose="02020603050405020304" pitchFamily="18" charset="0"/>
                <a:cs typeface="Times New Roman" panose="02020603050405020304" pitchFamily="18" charset="0"/>
              </a:rPr>
              <a:t>(c) access employment; and</a:t>
            </a:r>
            <a:br>
              <a:rPr lang="en-GB" sz="2600" dirty="0">
                <a:latin typeface="Times New Roman" panose="02020603050405020304" pitchFamily="18" charset="0"/>
                <a:cs typeface="Times New Roman" panose="02020603050405020304" pitchFamily="18" charset="0"/>
              </a:rPr>
            </a:br>
            <a:r>
              <a:rPr lang="en-GB" sz="2600" dirty="0">
                <a:latin typeface="Times New Roman" panose="02020603050405020304" pitchFamily="18" charset="0"/>
                <a:cs typeface="Times New Roman" panose="02020603050405020304" pitchFamily="18" charset="0"/>
              </a:rPr>
              <a:t>(d) are protected from harmful cultural practices and exploitation.</a:t>
            </a:r>
          </a:p>
          <a:p>
            <a:pPr lvl="1" algn="just">
              <a:buClr>
                <a:schemeClr val="hlink"/>
              </a:buClr>
              <a:buSzPct val="70000"/>
              <a:buFont typeface="Wingdings" panose="05000000000000000000" pitchFamily="2" charset="2"/>
              <a:buChar char="ü"/>
            </a:pPr>
            <a:endParaRPr lang="en-GB" sz="2600" i="1" dirty="0">
              <a:solidFill>
                <a:srgbClr val="FF0000"/>
              </a:solidFill>
              <a:latin typeface="Times New Roman" panose="02020603050405020304" pitchFamily="18" charset="0"/>
              <a:cs typeface="Times New Roman" panose="02020603050405020304" pitchFamily="18" charset="0"/>
            </a:endParaRPr>
          </a:p>
          <a:p>
            <a:pPr lvl="0" algn="just">
              <a:buClr>
                <a:schemeClr val="hlink"/>
              </a:buClr>
              <a:buSzPct val="70000"/>
              <a:buFont typeface="Wingdings" panose="05000000000000000000" pitchFamily="2" charset="2"/>
              <a:buChar char="q"/>
            </a:pPr>
            <a:r>
              <a:rPr lang="en-US" sz="2600" dirty="0">
                <a:latin typeface="Times New Roman" panose="02020603050405020304" pitchFamily="18" charset="0"/>
                <a:cs typeface="Times New Roman" panose="02020603050405020304" pitchFamily="18" charset="0"/>
              </a:rPr>
              <a:t>The Government of Kenya recognizes the importance of youth engagement in development including implementation of the Agenda 2030 and its M&amp;E processes;</a:t>
            </a:r>
          </a:p>
          <a:p>
            <a:pPr marL="0" lvl="0" indent="0" algn="just">
              <a:buClr>
                <a:schemeClr val="hlink"/>
              </a:buClr>
              <a:buSzPct val="70000"/>
              <a:buNone/>
            </a:pPr>
            <a:endParaRPr lang="en-US" sz="2600" dirty="0">
              <a:latin typeface="Times New Roman" panose="02020603050405020304" pitchFamily="18" charset="0"/>
              <a:cs typeface="Times New Roman" panose="02020603050405020304" pitchFamily="18" charset="0"/>
            </a:endParaRPr>
          </a:p>
          <a:p>
            <a:pPr lvl="0" algn="just">
              <a:buClr>
                <a:schemeClr val="hlink"/>
              </a:buClr>
              <a:buSzPct val="70000"/>
              <a:buFont typeface="Wingdings" panose="05000000000000000000" pitchFamily="2" charset="2"/>
              <a:buChar char="q"/>
            </a:pPr>
            <a:r>
              <a:rPr lang="en-GB" sz="2600" dirty="0">
                <a:latin typeface="Times New Roman" panose="02020603050405020304" pitchFamily="18" charset="0"/>
                <a:cs typeface="Times New Roman" panose="02020603050405020304" pitchFamily="18" charset="0"/>
              </a:rPr>
              <a:t>Youth Empowerment and Participation is an essential force for development transformation.</a:t>
            </a:r>
          </a:p>
          <a:p>
            <a:pPr lvl="0" algn="just">
              <a:buSzPct val="70000"/>
              <a:buFont typeface="Wingdings" panose="05000000000000000000" pitchFamily="2" charset="2"/>
              <a:buChar char="q"/>
            </a:pPr>
            <a:endParaRPr lang="en-GB" sz="2600" dirty="0">
              <a:solidFill>
                <a:prstClr val="black"/>
              </a:solidFill>
              <a:latin typeface="Times New Roman" panose="02020603050405020304" pitchFamily="18" charset="0"/>
              <a:ea typeface="Tahoma" panose="020B060403050404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17112791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284" y="1268360"/>
            <a:ext cx="10515600" cy="557265"/>
          </a:xfrm>
        </p:spPr>
        <p:txBody>
          <a:bodyPr/>
          <a:lstStyle/>
          <a:p>
            <a:r>
              <a:rPr lang="en-GB" sz="3500" b="1" dirty="0">
                <a:solidFill>
                  <a:srgbClr val="0070C0"/>
                </a:solidFill>
                <a:latin typeface="Times New Roman" panose="02020603050405020304" pitchFamily="18" charset="0"/>
                <a:cs typeface="Times New Roman" panose="02020603050405020304" pitchFamily="18" charset="0"/>
              </a:rPr>
              <a:t>Challenges</a:t>
            </a:r>
            <a:endParaRPr lang="en-GB" sz="35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825624"/>
            <a:ext cx="11990439" cy="4663665"/>
          </a:xfrm>
        </p:spPr>
        <p:txBody>
          <a:bodyPr/>
          <a:lstStyle/>
          <a:p>
            <a:pPr algn="just"/>
            <a:r>
              <a:rPr lang="en-GB" sz="2600" b="1" dirty="0">
                <a:latin typeface="Times New Roman" panose="02020603050405020304" pitchFamily="18" charset="0"/>
                <a:cs typeface="Times New Roman" panose="02020603050405020304" pitchFamily="18" charset="0"/>
              </a:rPr>
              <a:t>Inadequate</a:t>
            </a:r>
            <a:r>
              <a:rPr lang="en-GB" sz="2600" dirty="0">
                <a:latin typeface="Times New Roman" panose="02020603050405020304" pitchFamily="18" charset="0"/>
                <a:cs typeface="Times New Roman" panose="02020603050405020304" pitchFamily="18" charset="0"/>
              </a:rPr>
              <a:t> </a:t>
            </a:r>
            <a:r>
              <a:rPr lang="en-GB" sz="2600" b="1" dirty="0">
                <a:latin typeface="Times New Roman" panose="02020603050405020304" pitchFamily="18" charset="0"/>
                <a:cs typeface="Times New Roman" panose="02020603050405020304" pitchFamily="18" charset="0"/>
              </a:rPr>
              <a:t>knowledge, capacity and opportunity </a:t>
            </a:r>
            <a:r>
              <a:rPr lang="en-GB" sz="2600" dirty="0">
                <a:latin typeface="Times New Roman" panose="02020603050405020304" pitchFamily="18" charset="0"/>
                <a:cs typeface="Times New Roman" panose="02020603050405020304" pitchFamily="18" charset="0"/>
              </a:rPr>
              <a:t>to engage and contribute significantly evaluations and development for transformation in Kenya; </a:t>
            </a:r>
          </a:p>
          <a:p>
            <a:pPr algn="just"/>
            <a:endParaRPr lang="en-GB" sz="2600" b="1" dirty="0">
              <a:latin typeface="Times New Roman" panose="02020603050405020304" pitchFamily="18" charset="0"/>
              <a:cs typeface="Times New Roman" panose="02020603050405020304" pitchFamily="18" charset="0"/>
            </a:endParaRPr>
          </a:p>
          <a:p>
            <a:pPr algn="just"/>
            <a:r>
              <a:rPr lang="en-GB" sz="2600" b="1" dirty="0">
                <a:latin typeface="Times New Roman" panose="02020603050405020304" pitchFamily="18" charset="0"/>
                <a:cs typeface="Times New Roman" panose="02020603050405020304" pitchFamily="18" charset="0"/>
              </a:rPr>
              <a:t>Insufficient logistical support:</a:t>
            </a:r>
            <a:r>
              <a:rPr lang="en-GB" sz="2600" dirty="0">
                <a:latin typeface="Times New Roman" panose="02020603050405020304" pitchFamily="18" charset="0"/>
                <a:cs typeface="Times New Roman" panose="02020603050405020304" pitchFamily="18" charset="0"/>
              </a:rPr>
              <a:t> Although the Government has made attempts to empower the youth and ensure their participation through forums such as the annual M&amp;E conferences, their participation has been minimal due to inadequate facilitation;</a:t>
            </a:r>
          </a:p>
          <a:p>
            <a:pPr algn="just"/>
            <a:endParaRPr lang="en-GB" sz="2600" dirty="0">
              <a:latin typeface="Times New Roman" panose="02020603050405020304" pitchFamily="18" charset="0"/>
              <a:cs typeface="Times New Roman" panose="02020603050405020304" pitchFamily="18" charset="0"/>
            </a:endParaRPr>
          </a:p>
          <a:p>
            <a:pPr algn="just"/>
            <a:r>
              <a:rPr lang="en-GB" sz="2600" b="1" dirty="0">
                <a:latin typeface="Times New Roman" panose="02020603050405020304" pitchFamily="18" charset="0"/>
                <a:cs typeface="Times New Roman" panose="02020603050405020304" pitchFamily="18" charset="0"/>
              </a:rPr>
              <a:t>Inadequate Employment opportunities: </a:t>
            </a:r>
            <a:r>
              <a:rPr lang="en-GB" sz="2600" dirty="0">
                <a:latin typeface="Times New Roman" panose="02020603050405020304" pitchFamily="18" charset="0"/>
                <a:cs typeface="Times New Roman" panose="02020603050405020304" pitchFamily="18" charset="0"/>
              </a:rPr>
              <a:t>There are about 500,000 youth who graduate from various tertiary institutions yearly ready to enter the job market every year but only about 15% of them are successful in securing formal jobs. </a:t>
            </a:r>
          </a:p>
          <a:p>
            <a:pPr algn="just"/>
            <a:endParaRPr lang="en-GB" sz="2600" dirty="0">
              <a:latin typeface="Times New Roman" panose="02020603050405020304" pitchFamily="18" charset="0"/>
              <a:cs typeface="Times New Roman" panose="02020603050405020304" pitchFamily="18" charset="0"/>
            </a:endParaRPr>
          </a:p>
          <a:p>
            <a:pPr algn="just"/>
            <a:endParaRPr lang="en-GB" sz="2600" dirty="0">
              <a:latin typeface="Times New Roman" panose="02020603050405020304" pitchFamily="18" charset="0"/>
              <a:cs typeface="Times New Roman" panose="02020603050405020304" pitchFamily="18" charset="0"/>
            </a:endParaRPr>
          </a:p>
          <a:p>
            <a:pPr algn="just"/>
            <a:endParaRPr lang="en-GB" sz="2600" dirty="0">
              <a:latin typeface="Times New Roman" panose="02020603050405020304" pitchFamily="18" charset="0"/>
              <a:cs typeface="Times New Roman" panose="02020603050405020304" pitchFamily="18" charset="0"/>
            </a:endParaRPr>
          </a:p>
          <a:p>
            <a:pPr marL="0" indent="0" algn="just">
              <a:buNone/>
            </a:pPr>
            <a:r>
              <a:rPr lang="en-GB" sz="26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16385294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464" y="1312606"/>
            <a:ext cx="10515600" cy="690678"/>
          </a:xfrm>
        </p:spPr>
        <p:txBody>
          <a:bodyPr/>
          <a:lstStyle/>
          <a:p>
            <a:r>
              <a:rPr lang="en-GB" sz="3500" b="1" dirty="0">
                <a:solidFill>
                  <a:srgbClr val="0070C0"/>
                </a:solidFill>
                <a:latin typeface="Times New Roman" panose="02020603050405020304" pitchFamily="18" charset="0"/>
                <a:cs typeface="Times New Roman" panose="02020603050405020304" pitchFamily="18" charset="0"/>
              </a:rPr>
              <a:t>Challenges….</a:t>
            </a:r>
          </a:p>
        </p:txBody>
      </p:sp>
      <p:sp>
        <p:nvSpPr>
          <p:cNvPr id="3" name="Content Placeholder 2"/>
          <p:cNvSpPr>
            <a:spLocks noGrp="1"/>
          </p:cNvSpPr>
          <p:nvPr>
            <p:ph idx="1"/>
          </p:nvPr>
        </p:nvSpPr>
        <p:spPr>
          <a:xfrm>
            <a:off x="117987" y="1932040"/>
            <a:ext cx="11914239" cy="4778476"/>
          </a:xfrm>
        </p:spPr>
        <p:txBody>
          <a:bodyPr/>
          <a:lstStyle/>
          <a:p>
            <a:pPr algn="just"/>
            <a:r>
              <a:rPr lang="en-GB" sz="2800" b="1" dirty="0">
                <a:latin typeface="Times New Roman" panose="02020603050405020304" pitchFamily="18" charset="0"/>
                <a:cs typeface="Times New Roman" panose="02020603050405020304" pitchFamily="18" charset="0"/>
              </a:rPr>
              <a:t>Digital divide in accessibility of Information and Communication Technology (ICT)- </a:t>
            </a:r>
            <a:r>
              <a:rPr lang="en-GB" sz="2800" dirty="0">
                <a:latin typeface="Times New Roman" panose="02020603050405020304" pitchFamily="18" charset="0"/>
                <a:cs typeface="Times New Roman" panose="02020603050405020304" pitchFamily="18" charset="0"/>
              </a:rPr>
              <a:t>Youth especial those in </a:t>
            </a:r>
            <a:r>
              <a:rPr lang="en-GB" sz="2800" dirty="0">
                <a:solidFill>
                  <a:srgbClr val="FF0000"/>
                </a:solidFill>
                <a:latin typeface="Times New Roman" panose="02020603050405020304" pitchFamily="18" charset="0"/>
                <a:cs typeface="Times New Roman" panose="02020603050405020304" pitchFamily="18" charset="0"/>
              </a:rPr>
              <a:t>the rural areas </a:t>
            </a:r>
            <a:r>
              <a:rPr lang="en-GB" sz="2800" dirty="0">
                <a:latin typeface="Times New Roman" panose="02020603050405020304" pitchFamily="18" charset="0"/>
                <a:cs typeface="Times New Roman" panose="02020603050405020304" pitchFamily="18" charset="0"/>
              </a:rPr>
              <a:t>lack access to ICT services and hence are limited in exploiting their full potential in terms of career, business and education opportunities.</a:t>
            </a:r>
          </a:p>
          <a:p>
            <a:pPr marL="0" indent="0" algn="just">
              <a:buNone/>
            </a:pPr>
            <a:endParaRPr lang="en-GB" sz="2800" dirty="0">
              <a:latin typeface="Times New Roman" panose="02020603050405020304" pitchFamily="18" charset="0"/>
              <a:cs typeface="Times New Roman" panose="02020603050405020304" pitchFamily="18" charset="0"/>
            </a:endParaRPr>
          </a:p>
          <a:p>
            <a:pPr algn="just"/>
            <a:r>
              <a:rPr lang="en-GB" b="1" dirty="0">
                <a:latin typeface="Times New Roman" panose="02020603050405020304" pitchFamily="18" charset="0"/>
                <a:cs typeface="Times New Roman" panose="02020603050405020304" pitchFamily="18" charset="0"/>
              </a:rPr>
              <a:t>Access to Financial Resources- </a:t>
            </a:r>
            <a:r>
              <a:rPr lang="en-GB" dirty="0">
                <a:latin typeface="Times New Roman" panose="02020603050405020304" pitchFamily="18" charset="0"/>
                <a:cs typeface="Times New Roman" panose="02020603050405020304" pitchFamily="18" charset="0"/>
              </a:rPr>
              <a:t>Traditional financial institutions have avoided lending to youth due to their relative inability to comply with the high transaction costs, difficulty in assessing and managing their risk profile, and lack of the required financial documentation as well as collateral.</a:t>
            </a:r>
          </a:p>
        </p:txBody>
      </p:sp>
    </p:spTree>
    <p:extLst>
      <p:ext uri="{BB962C8B-B14F-4D97-AF65-F5344CB8AC3E}">
        <p14:creationId xmlns:p14="http://schemas.microsoft.com/office/powerpoint/2010/main" val="316460159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787" y="955062"/>
            <a:ext cx="10515600" cy="870564"/>
          </a:xfrm>
        </p:spPr>
        <p:txBody>
          <a:bodyPr/>
          <a:lstStyle/>
          <a:p>
            <a:r>
              <a:rPr lang="en-GB" sz="3500" b="1" dirty="0">
                <a:solidFill>
                  <a:srgbClr val="0070C0"/>
                </a:solidFill>
                <a:latin typeface="Times New Roman" panose="02020603050405020304" pitchFamily="18" charset="0"/>
                <a:cs typeface="Times New Roman" panose="02020603050405020304" pitchFamily="18" charset="0"/>
              </a:rPr>
              <a:t>Lessons learnt</a:t>
            </a:r>
          </a:p>
        </p:txBody>
      </p:sp>
      <p:sp>
        <p:nvSpPr>
          <p:cNvPr id="3" name="Content Placeholder 2"/>
          <p:cNvSpPr>
            <a:spLocks noGrp="1"/>
          </p:cNvSpPr>
          <p:nvPr>
            <p:ph idx="1"/>
          </p:nvPr>
        </p:nvSpPr>
        <p:spPr>
          <a:xfrm>
            <a:off x="0" y="1825625"/>
            <a:ext cx="12093677" cy="4899640"/>
          </a:xfrm>
        </p:spPr>
        <p:txBody>
          <a:bodyPr/>
          <a:lstStyle/>
          <a:p>
            <a:pPr marL="457200" lvl="1" indent="0" algn="just">
              <a:buNone/>
            </a:pPr>
            <a:r>
              <a:rPr lang="en-GB" sz="2800" b="1" dirty="0">
                <a:latin typeface="Times New Roman" panose="02020603050405020304" pitchFamily="18" charset="0"/>
                <a:cs typeface="Times New Roman" panose="02020603050405020304" pitchFamily="18" charset="0"/>
              </a:rPr>
              <a:t>Development of caring and skilled adults – </a:t>
            </a:r>
            <a:r>
              <a:rPr lang="en-GB" sz="2800" dirty="0">
                <a:latin typeface="Times New Roman" panose="02020603050405020304" pitchFamily="18" charset="0"/>
                <a:cs typeface="Times New Roman" panose="02020603050405020304" pitchFamily="18" charset="0"/>
              </a:rPr>
              <a:t>caring adults are a key element to any organization involving youth in evaluation. </a:t>
            </a:r>
          </a:p>
          <a:p>
            <a:pPr lvl="1" algn="just">
              <a:buFont typeface="Wingdings" panose="05000000000000000000" pitchFamily="2" charset="2"/>
              <a:buChar char="ü"/>
            </a:pPr>
            <a:r>
              <a:rPr lang="en-GB" dirty="0">
                <a:latin typeface="Times New Roman" panose="02020603050405020304" pitchFamily="18" charset="0"/>
                <a:cs typeface="Times New Roman" panose="02020603050405020304" pitchFamily="18" charset="0"/>
              </a:rPr>
              <a:t>Adults can be resistant to viewing youth in new ways, letting them play new roles, giving them the space to have a voice in decision-making, and treating them as true “partners.”</a:t>
            </a:r>
          </a:p>
          <a:p>
            <a:pPr marL="457200" lvl="1" indent="0" algn="just">
              <a:buNone/>
            </a:pPr>
            <a:endParaRPr lang="en-GB"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r>
              <a:rPr lang="en-GB" dirty="0">
                <a:latin typeface="Times New Roman" panose="02020603050405020304" pitchFamily="18" charset="0"/>
                <a:cs typeface="Times New Roman" panose="02020603050405020304" pitchFamily="18" charset="0"/>
              </a:rPr>
              <a:t>However, it is important to recognize that adults working with youth on  evaluations also need training and support. This will ensure that the adults  change the way to work with and look at youth. </a:t>
            </a:r>
          </a:p>
          <a:p>
            <a:pPr lvl="1" algn="just">
              <a:buFont typeface="Wingdings" panose="05000000000000000000" pitchFamily="2" charset="2"/>
              <a:buChar char="ü"/>
            </a:pPr>
            <a:endParaRPr lang="en-GB" dirty="0">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ü"/>
            </a:pPr>
            <a:r>
              <a:rPr lang="en-GB" dirty="0">
                <a:latin typeface="Times New Roman" panose="02020603050405020304" pitchFamily="18" charset="0"/>
                <a:cs typeface="Times New Roman" panose="02020603050405020304" pitchFamily="18" charset="0"/>
              </a:rPr>
              <a:t> Meaningfully involving youth in evaluation process challenges adults to take on new roles themselves and to adapt the process to the needs and skills of the youth.</a:t>
            </a:r>
          </a:p>
          <a:p>
            <a:pPr marL="457200" lvl="1" indent="0" algn="just">
              <a:buNone/>
            </a:pPr>
            <a:endParaRPr lang="en-GB"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951526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327356"/>
            <a:ext cx="10515600" cy="707922"/>
          </a:xfrm>
        </p:spPr>
        <p:txBody>
          <a:bodyPr/>
          <a:lstStyle/>
          <a:p>
            <a:r>
              <a:rPr lang="en-GB" sz="3500" b="1" dirty="0">
                <a:solidFill>
                  <a:srgbClr val="0070C0"/>
                </a:solidFill>
                <a:latin typeface="Times New Roman" panose="02020603050405020304" pitchFamily="18" charset="0"/>
                <a:cs typeface="Times New Roman" panose="02020603050405020304" pitchFamily="18" charset="0"/>
              </a:rPr>
              <a:t>Lessons learnt….</a:t>
            </a:r>
          </a:p>
        </p:txBody>
      </p:sp>
      <p:sp>
        <p:nvSpPr>
          <p:cNvPr id="3" name="Content Placeholder 2"/>
          <p:cNvSpPr>
            <a:spLocks noGrp="1"/>
          </p:cNvSpPr>
          <p:nvPr>
            <p:ph idx="1"/>
          </p:nvPr>
        </p:nvSpPr>
        <p:spPr>
          <a:xfrm>
            <a:off x="132736" y="2227006"/>
            <a:ext cx="11916696" cy="4436654"/>
          </a:xfrm>
        </p:spPr>
        <p:txBody>
          <a:bodyPr/>
          <a:lstStyle/>
          <a:p>
            <a:pPr marL="0" indent="0" algn="just">
              <a:buNone/>
            </a:pPr>
            <a:r>
              <a:rPr lang="en-GB" b="1" dirty="0">
                <a:latin typeface="Times New Roman" panose="02020603050405020304" pitchFamily="18" charset="0"/>
                <a:cs typeface="Times New Roman" panose="02020603050405020304" pitchFamily="18" charset="0"/>
              </a:rPr>
              <a:t>Establishment youth-adult( experienced evaluator) partnerships: </a:t>
            </a:r>
            <a:r>
              <a:rPr lang="en-GB" dirty="0">
                <a:latin typeface="Times New Roman" panose="02020603050405020304" pitchFamily="18" charset="0"/>
                <a:cs typeface="Times New Roman" panose="02020603050405020304" pitchFamily="18" charset="0"/>
              </a:rPr>
              <a:t>These are very useful in promoting youth engagement. A partnership can provide youth with several adult mentors who may have a better understanding in evaluations.</a:t>
            </a:r>
          </a:p>
          <a:p>
            <a:pPr marL="0" indent="0" algn="just">
              <a:buNone/>
            </a:pPr>
            <a:endParaRPr lang="en-GB"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GB" dirty="0">
                <a:latin typeface="Times New Roman" panose="02020603050405020304" pitchFamily="18" charset="0"/>
                <a:cs typeface="Times New Roman" panose="02020603050405020304" pitchFamily="18" charset="0"/>
              </a:rPr>
              <a:t>This has worked in Rapid Evaluations where we have one expert with the rest being internal staff. Even full scale evaluations where the lead consultants can partner with the young people to undertake an evaluation.</a:t>
            </a:r>
          </a:p>
        </p:txBody>
      </p:sp>
    </p:spTree>
    <p:extLst>
      <p:ext uri="{BB962C8B-B14F-4D97-AF65-F5344CB8AC3E}">
        <p14:creationId xmlns:p14="http://schemas.microsoft.com/office/powerpoint/2010/main" val="190671359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181100"/>
            <a:ext cx="10515600" cy="750939"/>
          </a:xfrm>
        </p:spPr>
        <p:txBody>
          <a:bodyPr/>
          <a:lstStyle/>
          <a:p>
            <a:r>
              <a:rPr lang="en-GB" sz="3500" b="1" dirty="0">
                <a:solidFill>
                  <a:srgbClr val="0070C0"/>
                </a:solidFill>
                <a:latin typeface="Times New Roman" panose="02020603050405020304" pitchFamily="18" charset="0"/>
                <a:cs typeface="Times New Roman" panose="02020603050405020304" pitchFamily="18" charset="0"/>
              </a:rPr>
              <a:t>Lessons learnt…</a:t>
            </a:r>
          </a:p>
        </p:txBody>
      </p:sp>
      <p:sp>
        <p:nvSpPr>
          <p:cNvPr id="3" name="Content Placeholder 2"/>
          <p:cNvSpPr>
            <a:spLocks noGrp="1"/>
          </p:cNvSpPr>
          <p:nvPr>
            <p:ph idx="1"/>
          </p:nvPr>
        </p:nvSpPr>
        <p:spPr>
          <a:xfrm>
            <a:off x="137651" y="2227007"/>
            <a:ext cx="11916696" cy="3923071"/>
          </a:xfrm>
        </p:spPr>
        <p:txBody>
          <a:bodyPr/>
          <a:lstStyle/>
          <a:p>
            <a:pPr marL="0" indent="0" algn="just">
              <a:buNone/>
            </a:pPr>
            <a:r>
              <a:rPr lang="en-GB" b="1" dirty="0">
                <a:latin typeface="Times New Roman" panose="02020603050405020304" pitchFamily="18" charset="0"/>
                <a:cs typeface="Times New Roman" panose="02020603050405020304" pitchFamily="18" charset="0"/>
              </a:rPr>
              <a:t>Take Time to Build Trust- </a:t>
            </a:r>
            <a:r>
              <a:rPr lang="en-GB" dirty="0">
                <a:latin typeface="Times New Roman" panose="02020603050405020304" pitchFamily="18" charset="0"/>
                <a:cs typeface="Times New Roman" panose="02020603050405020304" pitchFamily="18" charset="0"/>
              </a:rPr>
              <a:t>We need to allocate enough time to build trusting relationships between governments, other stakeholders and young people especially in evaluations. </a:t>
            </a:r>
          </a:p>
          <a:p>
            <a:pPr marL="0" indent="0" algn="just">
              <a:buNone/>
            </a:pPr>
            <a:endParaRPr lang="en-GB"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GB" dirty="0">
                <a:latin typeface="Times New Roman" panose="02020603050405020304" pitchFamily="18" charset="0"/>
                <a:cs typeface="Times New Roman" panose="02020603050405020304" pitchFamily="18" charset="0"/>
              </a:rPr>
              <a:t>It is important to commit sufficient time, at all stages of evaluations right from design, development of </a:t>
            </a:r>
            <a:r>
              <a:rPr lang="en-GB" dirty="0" err="1">
                <a:latin typeface="Times New Roman" panose="02020603050405020304" pitchFamily="18" charset="0"/>
                <a:cs typeface="Times New Roman" panose="02020603050405020304" pitchFamily="18" charset="0"/>
              </a:rPr>
              <a:t>ToRs</a:t>
            </a:r>
            <a:r>
              <a:rPr lang="en-GB" dirty="0">
                <a:latin typeface="Times New Roman" panose="02020603050405020304" pitchFamily="18" charset="0"/>
                <a:cs typeface="Times New Roman" panose="02020603050405020304" pitchFamily="18" charset="0"/>
              </a:rPr>
              <a:t>, execution, reporting and presentation of the results.</a:t>
            </a:r>
          </a:p>
          <a:p>
            <a:endParaRPr lang="en-GB" dirty="0"/>
          </a:p>
        </p:txBody>
      </p:sp>
    </p:spTree>
    <p:extLst>
      <p:ext uri="{BB962C8B-B14F-4D97-AF65-F5344CB8AC3E}">
        <p14:creationId xmlns:p14="http://schemas.microsoft.com/office/powerpoint/2010/main" val="4268034072"/>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State Department For Planning_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State Department For Planning_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1DA4F4A995BF479E9488C37B756B51" ma:contentTypeVersion="8" ma:contentTypeDescription="Create a new document." ma:contentTypeScope="" ma:versionID="79ce3b18eeea16c8e5bc0f660afbc086">
  <xsd:schema xmlns:xsd="http://www.w3.org/2001/XMLSchema" xmlns:xs="http://www.w3.org/2001/XMLSchema" xmlns:p="http://schemas.microsoft.com/office/2006/metadata/properties" xmlns:ns2="cd5ca57e-aeff-4ea7-957c-ee39e8386d27" xmlns:ns3="9d5e6f84-5843-49cc-89a8-d7ee1a915182" targetNamespace="http://schemas.microsoft.com/office/2006/metadata/properties" ma:root="true" ma:fieldsID="2c09d4a8c476afae1dfa51d3cac8b136" ns2:_="" ns3:_="">
    <xsd:import namespace="cd5ca57e-aeff-4ea7-957c-ee39e8386d27"/>
    <xsd:import namespace="9d5e6f84-5843-49cc-89a8-d7ee1a915182"/>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5ca57e-aeff-4ea7-957c-ee39e8386d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5e6f84-5843-49cc-89a8-d7ee1a915182"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6228fd1-6eef-40f4-b049-6e671a314f8d}" ma:internalName="TaxCatchAll" ma:showField="CatchAllData" ma:web="9d5e6f84-5843-49cc-89a8-d7ee1a91518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d5ca57e-aeff-4ea7-957c-ee39e8386d27">
      <Terms xmlns="http://schemas.microsoft.com/office/infopath/2007/PartnerControls"/>
    </lcf76f155ced4ddcb4097134ff3c332f>
    <TaxCatchAll xmlns="9d5e6f84-5843-49cc-89a8-d7ee1a915182" xsi:nil="true"/>
  </documentManagement>
</p:properties>
</file>

<file path=customXml/itemProps1.xml><?xml version="1.0" encoding="utf-8"?>
<ds:datastoreItem xmlns:ds="http://schemas.openxmlformats.org/officeDocument/2006/customXml" ds:itemID="{254938D2-8084-4439-8911-ACD15220A900}"/>
</file>

<file path=customXml/itemProps2.xml><?xml version="1.0" encoding="utf-8"?>
<ds:datastoreItem xmlns:ds="http://schemas.openxmlformats.org/officeDocument/2006/customXml" ds:itemID="{F2C8358C-746F-459E-A3DF-5FFFE297F0F5}"/>
</file>

<file path=customXml/itemProps3.xml><?xml version="1.0" encoding="utf-8"?>
<ds:datastoreItem xmlns:ds="http://schemas.openxmlformats.org/officeDocument/2006/customXml" ds:itemID="{063037BB-7EEE-48BC-93EC-A04358932EF6}"/>
</file>

<file path=docProps/app.xml><?xml version="1.0" encoding="utf-8"?>
<Properties xmlns="http://schemas.openxmlformats.org/officeDocument/2006/extended-properties" xmlns:vt="http://schemas.openxmlformats.org/officeDocument/2006/docPropsVTypes">
  <TotalTime>4205</TotalTime>
  <Words>1316</Words>
  <Application>Microsoft Office PowerPoint</Application>
  <PresentationFormat>Custom</PresentationFormat>
  <Paragraphs>96</Paragraphs>
  <Slides>14</Slides>
  <Notes>6</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State Department For Planning_Template</vt:lpstr>
      <vt:lpstr>1_State Department For Planning_Template</vt:lpstr>
      <vt:lpstr>                    </vt:lpstr>
      <vt:lpstr>Outline</vt:lpstr>
      <vt:lpstr>Introduction</vt:lpstr>
      <vt:lpstr>Introduction…..</vt:lpstr>
      <vt:lpstr>Challenges</vt:lpstr>
      <vt:lpstr>Challenges….</vt:lpstr>
      <vt:lpstr>Lessons learnt</vt:lpstr>
      <vt:lpstr>Lessons learnt….</vt:lpstr>
      <vt:lpstr>Lessons learnt…</vt:lpstr>
      <vt:lpstr>Lessons learnt….</vt:lpstr>
      <vt:lpstr>Lessons learnt….</vt:lpstr>
      <vt:lpstr>Lessons learnt….</vt:lpstr>
      <vt:lpstr>Conclusion</vt:lpstr>
      <vt:lpstr>Young people are our future and they must stand for themselves, as the future of Kenya stands with them.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M&amp;E Status &amp; linkages to professionalization journey MONITORING AND EVALUATION DIRECTORATE (MED)       20 January 2022</dc:title>
  <dc:creator>Aloyce Ratemo</dc:creator>
  <cp:lastModifiedBy>TVEC</cp:lastModifiedBy>
  <cp:revision>205</cp:revision>
  <dcterms:created xsi:type="dcterms:W3CDTF">2022-01-20T05:37:26Z</dcterms:created>
  <dcterms:modified xsi:type="dcterms:W3CDTF">2022-10-17T15:16:35Z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0x010100DC1DA4F4A995BF479E9488C37B756B51</vt:lpwstr>
  </property>
</Properties>
</file>