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492" y="5975022"/>
            <a:ext cx="1771861" cy="3548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4934" y="5896075"/>
            <a:ext cx="606344" cy="5150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5556" y="72897"/>
            <a:ext cx="688149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91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1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1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1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10919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34162"/>
            <a:ext cx="103581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91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41694" y="1359641"/>
            <a:ext cx="5120005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valuation.org/UN_Contribution_NECD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4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42" Type="http://schemas.openxmlformats.org/officeDocument/2006/relationships/image" Target="../media/image67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41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68.png"/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297908213_DEVELOPMENT_OF_EVALUATION_SYSTEMS_-_MEASUREMENT_AND_ACTION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126229" y="3916870"/>
            <a:ext cx="3749040" cy="28575"/>
          </a:xfrm>
          <a:custGeom>
            <a:avLst/>
            <a:gdLst/>
            <a:ahLst/>
            <a:cxnLst/>
            <a:rect l="l" t="t" r="r" b="b"/>
            <a:pathLst>
              <a:path w="3749040" h="28575">
                <a:moveTo>
                  <a:pt x="0" y="28575"/>
                </a:moveTo>
                <a:lnTo>
                  <a:pt x="3749040" y="28575"/>
                </a:lnTo>
                <a:lnTo>
                  <a:pt x="3749040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3676" y="5562600"/>
            <a:ext cx="5184648" cy="7940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3665" y="724027"/>
            <a:ext cx="7985759" cy="880744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2012314" marR="5080" indent="-2000250">
              <a:lnSpc>
                <a:spcPct val="70000"/>
              </a:lnSpc>
              <a:spcBef>
                <a:spcPts val="1285"/>
              </a:spcBef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Supporting</a:t>
            </a:r>
            <a:r>
              <a:rPr sz="3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National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sz="3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26229" y="3916870"/>
            <a:ext cx="3749040" cy="28575"/>
          </a:xfrm>
          <a:custGeom>
            <a:avLst/>
            <a:gdLst/>
            <a:ahLst/>
            <a:cxnLst/>
            <a:rect l="l" t="t" r="r" b="b"/>
            <a:pathLst>
              <a:path w="3749040" h="28575">
                <a:moveTo>
                  <a:pt x="0" y="28575"/>
                </a:moveTo>
                <a:lnTo>
                  <a:pt x="3749040" y="28575"/>
                </a:lnTo>
                <a:lnTo>
                  <a:pt x="3749040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009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6939" y="3367785"/>
            <a:ext cx="1093279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Moderator: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Grace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K.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Igweta,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Senior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Evaluation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Officer,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WFP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Office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Evaluation,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Rome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Panel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Members:</a:t>
            </a:r>
            <a:endParaRPr sz="2000">
              <a:latin typeface="Calibri"/>
              <a:cs typeface="Calibri"/>
            </a:endParaRPr>
          </a:p>
          <a:p>
            <a:pPr marL="927100" indent="-663575">
              <a:lnSpc>
                <a:spcPts val="2395"/>
              </a:lnSpc>
              <a:spcBef>
                <a:spcPts val="1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dirty="0">
                <a:latin typeface="Calibri"/>
                <a:cs typeface="Calibri"/>
              </a:rPr>
              <a:t>Ms.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Valentina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Prosperi,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Arial"/>
                <a:cs typeface="Arial"/>
              </a:rPr>
              <a:t>Evaluation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Specialist,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UNICEF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|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Ethiopia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Country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Office</a:t>
            </a:r>
            <a:endParaRPr sz="2000">
              <a:latin typeface="Arial"/>
              <a:cs typeface="Arial"/>
            </a:endParaRPr>
          </a:p>
          <a:p>
            <a:pPr marL="913130" marR="535305" indent="-648970">
              <a:lnSpc>
                <a:spcPts val="2400"/>
              </a:lnSpc>
              <a:spcBef>
                <a:spcPts val="75"/>
              </a:spcBef>
              <a:buClr>
                <a:srgbClr val="001F5F"/>
              </a:buClr>
              <a:buAutoNum type="arabicPeriod"/>
              <a:tabLst>
                <a:tab pos="913765" algn="l"/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Ms.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Stefanie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Ombati,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Assistant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Social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Development,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Department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Social 		</a:t>
            </a:r>
            <a:r>
              <a:rPr sz="2000" dirty="0">
                <a:latin typeface="Calibri"/>
                <a:cs typeface="Calibri"/>
              </a:rPr>
              <a:t>Protection,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Senior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Citizens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Affairs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Special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Programmes,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Kenya</a:t>
            </a:r>
            <a:endParaRPr sz="2000">
              <a:latin typeface="Calibri"/>
              <a:cs typeface="Calibri"/>
            </a:endParaRPr>
          </a:p>
          <a:p>
            <a:pPr marL="913130" indent="-649605">
              <a:lnSpc>
                <a:spcPts val="2320"/>
              </a:lnSpc>
              <a:buAutoNum type="arabicPeriod"/>
              <a:tabLst>
                <a:tab pos="913130" algn="l"/>
                <a:tab pos="913765" algn="l"/>
              </a:tabLst>
            </a:pPr>
            <a:r>
              <a:rPr sz="2000" spc="-60" dirty="0">
                <a:latin typeface="Calibri"/>
                <a:cs typeface="Calibri"/>
              </a:rPr>
              <a:t>Mr.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Tamiru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Terefe, </a:t>
            </a:r>
            <a:r>
              <a:rPr sz="2000" dirty="0">
                <a:latin typeface="Calibri"/>
                <a:cs typeface="Calibri"/>
              </a:rPr>
              <a:t>Senior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M&amp;E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Advisor,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Ministry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Planning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Development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Ethiopia</a:t>
            </a:r>
            <a:endParaRPr sz="2000">
              <a:latin typeface="Calibri"/>
              <a:cs typeface="Calibri"/>
            </a:endParaRPr>
          </a:p>
          <a:p>
            <a:pPr marL="913130" indent="-649605">
              <a:lnSpc>
                <a:spcPct val="100000"/>
              </a:lnSpc>
              <a:buAutoNum type="arabicPeriod"/>
              <a:tabLst>
                <a:tab pos="913130" algn="l"/>
                <a:tab pos="913765" algn="l"/>
              </a:tabLst>
            </a:pPr>
            <a:r>
              <a:rPr sz="2000" spc="-65" dirty="0">
                <a:latin typeface="Calibri"/>
                <a:cs typeface="Calibri"/>
              </a:rPr>
              <a:t>Mr.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Herman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Maissa,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Director,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Policy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Monitoring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Evaluation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Department,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Gabon</a:t>
            </a:r>
            <a:endParaRPr sz="2000">
              <a:latin typeface="Calibri"/>
              <a:cs typeface="Calibri"/>
            </a:endParaRPr>
          </a:p>
          <a:p>
            <a:pPr marL="927100" indent="-663575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000" spc="-55" dirty="0">
                <a:latin typeface="Calibri"/>
                <a:cs typeface="Calibri"/>
              </a:rPr>
              <a:t>Mr.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Elisée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Vinadou OUSSOU,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Conseillère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Ministère,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Ministry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Nursery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Primary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Education,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Benin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071" y="1718894"/>
            <a:ext cx="8644255" cy="77851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954405" marR="5080" indent="-942340">
              <a:lnSpc>
                <a:spcPct val="70100"/>
              </a:lnSpc>
              <a:spcBef>
                <a:spcPts val="1145"/>
              </a:spcBef>
            </a:pPr>
            <a:r>
              <a:rPr sz="2900" i="1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29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i="1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9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i="1" dirty="0">
                <a:solidFill>
                  <a:srgbClr val="FFFFFF"/>
                </a:solidFill>
                <a:latin typeface="Arial"/>
                <a:cs typeface="Arial"/>
              </a:rPr>
              <a:t>Governments</a:t>
            </a:r>
            <a:r>
              <a:rPr sz="29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9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9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i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9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i="1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29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i="1" spc="-25" dirty="0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r>
              <a:rPr sz="29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i="1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900" i="1" dirty="0">
                <a:solidFill>
                  <a:srgbClr val="FFFFFF"/>
                </a:solidFill>
                <a:latin typeface="Arial"/>
                <a:cs typeface="Arial"/>
              </a:rPr>
              <a:t>strengthen</a:t>
            </a:r>
            <a:r>
              <a:rPr sz="29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i="1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29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i="1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sz="29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i="1" spc="-10" dirty="0">
                <a:solidFill>
                  <a:srgbClr val="FFFFFF"/>
                </a:solidFill>
                <a:latin typeface="Arial"/>
                <a:cs typeface="Arial"/>
              </a:rPr>
              <a:t>Systems?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98235" y="0"/>
            <a:ext cx="6291580" cy="6858000"/>
            <a:chOff x="5698235" y="0"/>
            <a:chExt cx="629158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8235" y="0"/>
              <a:ext cx="6291071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492" y="5975022"/>
              <a:ext cx="1771861" cy="354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4934" y="5896075"/>
              <a:ext cx="606344" cy="51500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72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D5C5D"/>
                </a:solidFill>
                <a:latin typeface="Arial"/>
                <a:cs typeface="Arial"/>
              </a:rPr>
              <a:t>Recommendation</a:t>
            </a:r>
            <a:r>
              <a:rPr sz="3600" spc="-15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5D5C5D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/>
              <a:t>All</a:t>
            </a:r>
            <a:r>
              <a:rPr spc="-50" dirty="0"/>
              <a:t> </a:t>
            </a:r>
            <a:r>
              <a:rPr dirty="0"/>
              <a:t>United</a:t>
            </a:r>
            <a:r>
              <a:rPr spc="-45" dirty="0"/>
              <a:t> </a:t>
            </a:r>
            <a:r>
              <a:rPr dirty="0"/>
              <a:t>Nations</a:t>
            </a:r>
            <a:r>
              <a:rPr spc="-35" dirty="0"/>
              <a:t> </a:t>
            </a:r>
            <a:r>
              <a:rPr dirty="0"/>
              <a:t>agencies</a:t>
            </a:r>
            <a:r>
              <a:rPr spc="-20" dirty="0"/>
              <a:t> </a:t>
            </a:r>
            <a:r>
              <a:rPr spc="-10" dirty="0"/>
              <a:t>should </a:t>
            </a:r>
            <a:r>
              <a:rPr dirty="0">
                <a:solidFill>
                  <a:srgbClr val="5D5C5D"/>
                </a:solidFill>
              </a:rPr>
              <a:t>conduct</a:t>
            </a:r>
            <a:r>
              <a:rPr spc="-25" dirty="0">
                <a:solidFill>
                  <a:srgbClr val="5D5C5D"/>
                </a:solidFill>
              </a:rPr>
              <a:t> </a:t>
            </a:r>
            <a:r>
              <a:rPr dirty="0">
                <a:solidFill>
                  <a:srgbClr val="5D5C5D"/>
                </a:solidFill>
              </a:rPr>
              <a:t>their</a:t>
            </a:r>
            <a:r>
              <a:rPr spc="-20" dirty="0">
                <a:solidFill>
                  <a:srgbClr val="5D5C5D"/>
                </a:solidFill>
              </a:rPr>
              <a:t> </a:t>
            </a:r>
            <a:r>
              <a:rPr dirty="0">
                <a:solidFill>
                  <a:srgbClr val="5D5C5D"/>
                </a:solidFill>
              </a:rPr>
              <a:t>evaluations</a:t>
            </a:r>
            <a:r>
              <a:rPr spc="-40" dirty="0">
                <a:solidFill>
                  <a:srgbClr val="5D5C5D"/>
                </a:solidFill>
              </a:rPr>
              <a:t> </a:t>
            </a:r>
            <a:r>
              <a:rPr dirty="0">
                <a:solidFill>
                  <a:srgbClr val="5D5C5D"/>
                </a:solidFill>
              </a:rPr>
              <a:t>in</a:t>
            </a:r>
            <a:r>
              <a:rPr spc="-35" dirty="0">
                <a:solidFill>
                  <a:srgbClr val="5D5C5D"/>
                </a:solidFill>
              </a:rPr>
              <a:t> </a:t>
            </a:r>
            <a:r>
              <a:rPr dirty="0">
                <a:solidFill>
                  <a:srgbClr val="5D5C5D"/>
                </a:solidFill>
              </a:rPr>
              <a:t>a</a:t>
            </a:r>
            <a:r>
              <a:rPr spc="-20" dirty="0">
                <a:solidFill>
                  <a:srgbClr val="5D5C5D"/>
                </a:solidFill>
              </a:rPr>
              <a:t> </a:t>
            </a:r>
            <a:r>
              <a:rPr spc="-25" dirty="0">
                <a:solidFill>
                  <a:srgbClr val="5D5C5D"/>
                </a:solidFill>
              </a:rPr>
              <a:t>way </a:t>
            </a:r>
            <a:r>
              <a:rPr dirty="0">
                <a:solidFill>
                  <a:srgbClr val="5D5C5D"/>
                </a:solidFill>
              </a:rPr>
              <a:t>that fosters national</a:t>
            </a:r>
            <a:r>
              <a:rPr spc="-20" dirty="0">
                <a:solidFill>
                  <a:srgbClr val="5D5C5D"/>
                </a:solidFill>
              </a:rPr>
              <a:t> </a:t>
            </a:r>
            <a:r>
              <a:rPr spc="-10" dirty="0">
                <a:solidFill>
                  <a:srgbClr val="5D5C5D"/>
                </a:solidFill>
              </a:rPr>
              <a:t>capacity development</a:t>
            </a:r>
          </a:p>
        </p:txBody>
      </p:sp>
      <p:sp>
        <p:nvSpPr>
          <p:cNvPr id="9" name="object 9"/>
          <p:cNvSpPr/>
          <p:nvPr/>
        </p:nvSpPr>
        <p:spPr>
          <a:xfrm>
            <a:off x="5558028" y="0"/>
            <a:ext cx="280670" cy="6858000"/>
          </a:xfrm>
          <a:custGeom>
            <a:avLst/>
            <a:gdLst/>
            <a:ahLst/>
            <a:cxnLst/>
            <a:rect l="l" t="t" r="r" b="b"/>
            <a:pathLst>
              <a:path w="280670" h="6858000">
                <a:moveTo>
                  <a:pt x="280415" y="0"/>
                </a:moveTo>
                <a:lnTo>
                  <a:pt x="0" y="0"/>
                </a:lnTo>
                <a:lnTo>
                  <a:pt x="0" y="6858000"/>
                </a:lnTo>
                <a:lnTo>
                  <a:pt x="280415" y="6858000"/>
                </a:lnTo>
                <a:lnTo>
                  <a:pt x="280415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492" y="5975022"/>
            <a:ext cx="1771861" cy="3548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4934" y="5896075"/>
            <a:ext cx="606344" cy="5150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47330" y="625836"/>
            <a:ext cx="4218940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79"/>
              </a:lnSpc>
            </a:pPr>
            <a:r>
              <a:rPr sz="3600" b="1" dirty="0">
                <a:solidFill>
                  <a:srgbClr val="5D5C5D"/>
                </a:solidFill>
                <a:latin typeface="Arial"/>
                <a:cs typeface="Arial"/>
              </a:rPr>
              <a:t>Recommendation</a:t>
            </a:r>
            <a:r>
              <a:rPr sz="3600" b="1" spc="-15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3600" b="1" spc="-50" dirty="0">
                <a:solidFill>
                  <a:srgbClr val="5D5C5D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8527" y="0"/>
              <a:ext cx="10253472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5698236" cy="685799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68020" y="1158321"/>
            <a:ext cx="5063490" cy="4965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Assembly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69/237,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United</a:t>
            </a:r>
            <a:r>
              <a:rPr sz="2400" b="1" spc="-70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D5C5D"/>
                </a:solidFill>
                <a:latin typeface="Arial"/>
                <a:cs typeface="Arial"/>
              </a:rPr>
              <a:t>Nations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agencies</a:t>
            </a:r>
            <a:r>
              <a:rPr sz="2400" b="1" spc="-15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and</a:t>
            </a:r>
            <a:r>
              <a:rPr sz="2400" b="1" spc="-15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their</a:t>
            </a:r>
            <a:r>
              <a:rPr sz="2400" b="1" spc="-20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D5C5D"/>
                </a:solidFill>
                <a:latin typeface="Arial"/>
                <a:cs typeface="Arial"/>
              </a:rPr>
              <a:t>evaluation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functions</a:t>
            </a:r>
            <a:r>
              <a:rPr sz="2400" b="1" spc="-55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should</a:t>
            </a:r>
            <a:r>
              <a:rPr sz="2400" b="1" spc="-20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continue</a:t>
            </a:r>
            <a:r>
              <a:rPr sz="2400" b="1" spc="-40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5D5C5D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support</a:t>
            </a:r>
            <a:r>
              <a:rPr sz="2400" b="1" spc="-35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the</a:t>
            </a:r>
            <a:r>
              <a:rPr sz="2400" b="1" spc="-30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capacity</a:t>
            </a:r>
            <a:r>
              <a:rPr sz="2400" b="1" spc="-20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D5C5D"/>
                </a:solidFill>
                <a:latin typeface="Arial"/>
                <a:cs typeface="Arial"/>
              </a:rPr>
              <a:t>development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of</a:t>
            </a:r>
            <a:r>
              <a:rPr sz="2400" b="1" spc="-20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national</a:t>
            </a:r>
            <a:r>
              <a:rPr sz="2400" b="1" spc="-30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D5C5D"/>
                </a:solidFill>
                <a:latin typeface="Arial"/>
                <a:cs typeface="Arial"/>
              </a:rPr>
              <a:t>evaluation</a:t>
            </a:r>
            <a:r>
              <a:rPr sz="2400" b="1" spc="-30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D5C5D"/>
                </a:solidFill>
                <a:latin typeface="Arial"/>
                <a:cs typeface="Arial"/>
              </a:rPr>
              <a:t>ecosystems,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enabling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environment,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institutional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1911" y="247015"/>
            <a:ext cx="424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5D5C5D"/>
                </a:solidFill>
                <a:latin typeface="Arial"/>
                <a:cs typeface="Arial"/>
              </a:rPr>
              <a:t>Recommendation</a:t>
            </a:r>
            <a:r>
              <a:rPr sz="3600" spc="-215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5D5C5D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06211" y="0"/>
            <a:ext cx="280670" cy="6858000"/>
          </a:xfrm>
          <a:custGeom>
            <a:avLst/>
            <a:gdLst/>
            <a:ahLst/>
            <a:cxnLst/>
            <a:rect l="l" t="t" r="r" b="b"/>
            <a:pathLst>
              <a:path w="280670" h="6858000">
                <a:moveTo>
                  <a:pt x="280415" y="0"/>
                </a:moveTo>
                <a:lnTo>
                  <a:pt x="0" y="0"/>
                </a:lnTo>
                <a:lnTo>
                  <a:pt x="0" y="6858000"/>
                </a:lnTo>
                <a:lnTo>
                  <a:pt x="280415" y="6858000"/>
                </a:lnTo>
                <a:lnTo>
                  <a:pt x="280415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5027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2451" y="0"/>
              <a:ext cx="6289548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492" y="5975022"/>
              <a:ext cx="1771861" cy="354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4934" y="5896075"/>
              <a:ext cx="606344" cy="51500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72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D5C5D"/>
                </a:solidFill>
                <a:latin typeface="Arial"/>
                <a:cs typeface="Arial"/>
              </a:rPr>
              <a:t>Recommendation</a:t>
            </a:r>
            <a:r>
              <a:rPr sz="3600" spc="-15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5D5C5D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/>
              <a:t>All</a:t>
            </a:r>
            <a:r>
              <a:rPr spc="-50" dirty="0"/>
              <a:t> </a:t>
            </a:r>
            <a:r>
              <a:rPr dirty="0"/>
              <a:t>United</a:t>
            </a:r>
            <a:r>
              <a:rPr spc="-45" dirty="0"/>
              <a:t> </a:t>
            </a:r>
            <a:r>
              <a:rPr dirty="0"/>
              <a:t>Nations</a:t>
            </a:r>
            <a:r>
              <a:rPr spc="-35" dirty="0"/>
              <a:t> </a:t>
            </a:r>
            <a:r>
              <a:rPr dirty="0"/>
              <a:t>agencies</a:t>
            </a:r>
            <a:r>
              <a:rPr spc="-20" dirty="0"/>
              <a:t> </a:t>
            </a:r>
            <a:r>
              <a:rPr spc="-10" dirty="0"/>
              <a:t>should </a:t>
            </a:r>
            <a:r>
              <a:rPr dirty="0">
                <a:solidFill>
                  <a:srgbClr val="5D5C5D"/>
                </a:solidFill>
              </a:rPr>
              <a:t>coordinate</a:t>
            </a:r>
            <a:r>
              <a:rPr spc="-45" dirty="0">
                <a:solidFill>
                  <a:srgbClr val="5D5C5D"/>
                </a:solidFill>
              </a:rPr>
              <a:t> </a:t>
            </a:r>
            <a:r>
              <a:rPr dirty="0">
                <a:solidFill>
                  <a:srgbClr val="5D5C5D"/>
                </a:solidFill>
              </a:rPr>
              <a:t>and</a:t>
            </a:r>
            <a:r>
              <a:rPr spc="-20" dirty="0">
                <a:solidFill>
                  <a:srgbClr val="5D5C5D"/>
                </a:solidFill>
              </a:rPr>
              <a:t> </a:t>
            </a:r>
            <a:r>
              <a:rPr dirty="0">
                <a:solidFill>
                  <a:srgbClr val="5D5C5D"/>
                </a:solidFill>
              </a:rPr>
              <a:t>collaborate</a:t>
            </a:r>
            <a:r>
              <a:rPr spc="-45" dirty="0">
                <a:solidFill>
                  <a:srgbClr val="5D5C5D"/>
                </a:solidFill>
              </a:rPr>
              <a:t> </a:t>
            </a:r>
            <a:r>
              <a:rPr spc="-25" dirty="0"/>
              <a:t>on </a:t>
            </a:r>
            <a:r>
              <a:rPr dirty="0"/>
              <a:t>NECD</a:t>
            </a:r>
            <a:r>
              <a:rPr spc="-20" dirty="0"/>
              <a:t> </a:t>
            </a:r>
            <a:r>
              <a:rPr dirty="0"/>
              <a:t>at</a:t>
            </a:r>
            <a:r>
              <a:rPr spc="-35" dirty="0"/>
              <a:t> </a:t>
            </a:r>
            <a:r>
              <a:rPr dirty="0"/>
              <a:t>corporate,</a:t>
            </a:r>
            <a:r>
              <a:rPr spc="-30" dirty="0"/>
              <a:t> </a:t>
            </a:r>
            <a:r>
              <a:rPr dirty="0"/>
              <a:t>regional</a:t>
            </a:r>
            <a:r>
              <a:rPr spc="-50" dirty="0"/>
              <a:t> </a:t>
            </a:r>
            <a:r>
              <a:rPr spc="-25" dirty="0"/>
              <a:t>and </a:t>
            </a:r>
            <a:r>
              <a:rPr dirty="0"/>
              <a:t>country</a:t>
            </a:r>
            <a:r>
              <a:rPr spc="-10" dirty="0"/>
              <a:t> </a:t>
            </a:r>
            <a:r>
              <a:rPr dirty="0"/>
              <a:t>levels,</a:t>
            </a:r>
            <a:r>
              <a:rPr spc="-25" dirty="0"/>
              <a:t> </a:t>
            </a:r>
            <a:r>
              <a:rPr dirty="0"/>
              <a:t>allocating</a:t>
            </a:r>
            <a:r>
              <a:rPr spc="-35" dirty="0"/>
              <a:t> </a:t>
            </a:r>
            <a:r>
              <a:rPr spc="-10" dirty="0"/>
              <a:t>adequate </a:t>
            </a:r>
            <a:r>
              <a:rPr dirty="0"/>
              <a:t>time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resources.</a:t>
            </a:r>
          </a:p>
        </p:txBody>
      </p:sp>
      <p:sp>
        <p:nvSpPr>
          <p:cNvPr id="9" name="object 9"/>
          <p:cNvSpPr/>
          <p:nvPr/>
        </p:nvSpPr>
        <p:spPr>
          <a:xfrm>
            <a:off x="5622035" y="0"/>
            <a:ext cx="280670" cy="6858000"/>
          </a:xfrm>
          <a:custGeom>
            <a:avLst/>
            <a:gdLst/>
            <a:ahLst/>
            <a:cxnLst/>
            <a:rect l="l" t="t" r="r" b="b"/>
            <a:pathLst>
              <a:path w="280670" h="6858000">
                <a:moveTo>
                  <a:pt x="280415" y="0"/>
                </a:moveTo>
                <a:lnTo>
                  <a:pt x="0" y="0"/>
                </a:lnTo>
                <a:lnTo>
                  <a:pt x="0" y="6858000"/>
                </a:lnTo>
                <a:lnTo>
                  <a:pt x="280415" y="6858000"/>
                </a:lnTo>
                <a:lnTo>
                  <a:pt x="280415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492" y="5975022"/>
            <a:ext cx="1771861" cy="3548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4934" y="5896075"/>
            <a:ext cx="606344" cy="5150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31391" cy="68579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4455" y="0"/>
            <a:ext cx="7292340" cy="685799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1264920" cy="6858000"/>
            <a:chOff x="0" y="0"/>
            <a:chExt cx="126492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264920" cy="6858000"/>
            </a:xfrm>
            <a:custGeom>
              <a:avLst/>
              <a:gdLst/>
              <a:ahLst/>
              <a:cxnLst/>
              <a:rect l="l" t="t" r="r" b="b"/>
              <a:pathLst>
                <a:path w="1264920" h="6858000">
                  <a:moveTo>
                    <a:pt x="1264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64920" y="6858000"/>
                  </a:lnTo>
                  <a:lnTo>
                    <a:pt x="1264920" y="0"/>
                  </a:lnTo>
                  <a:close/>
                </a:path>
              </a:pathLst>
            </a:custGeom>
            <a:solidFill>
              <a:srgbClr val="FF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70084"/>
              <a:ext cx="1264893" cy="62279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D5C5D"/>
                </a:solidFill>
                <a:latin typeface="Arial"/>
                <a:cs typeface="Arial"/>
              </a:rPr>
              <a:t>Please</a:t>
            </a:r>
            <a:r>
              <a:rPr sz="3600" spc="-30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D5C5D"/>
                </a:solidFill>
                <a:latin typeface="Arial"/>
                <a:cs typeface="Arial"/>
              </a:rPr>
              <a:t>access</a:t>
            </a:r>
            <a:r>
              <a:rPr sz="3600" spc="-30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D5C5D"/>
                </a:solidFill>
                <a:latin typeface="Arial"/>
                <a:cs typeface="Arial"/>
              </a:rPr>
              <a:t>the</a:t>
            </a:r>
            <a:r>
              <a:rPr sz="3600" spc="-10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D5C5D"/>
                </a:solidFill>
                <a:latin typeface="Arial"/>
                <a:cs typeface="Arial"/>
              </a:rPr>
              <a:t>full</a:t>
            </a:r>
            <a:r>
              <a:rPr sz="3600" spc="-15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5D5C5D"/>
                </a:solidFill>
                <a:latin typeface="Arial"/>
                <a:cs typeface="Arial"/>
              </a:rPr>
              <a:t>report</a:t>
            </a:r>
            <a:r>
              <a:rPr sz="3600" spc="-15" dirty="0">
                <a:solidFill>
                  <a:srgbClr val="5D5C5D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5D5C5D"/>
                </a:solidFill>
                <a:latin typeface="Arial"/>
                <a:cs typeface="Arial"/>
              </a:rPr>
              <a:t>at: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688" y="2556713"/>
            <a:ext cx="10634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www.unevaluation.org/UN_Contribution_NECD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5512" y="1308303"/>
            <a:ext cx="599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Tw Cen MT"/>
                <a:cs typeface="Tw Cen MT"/>
              </a:rPr>
              <a:t>REFLECTIONS</a:t>
            </a:r>
            <a:r>
              <a:rPr spc="-245" dirty="0">
                <a:latin typeface="Tw Cen MT"/>
                <a:cs typeface="Tw Cen MT"/>
              </a:rPr>
              <a:t> </a:t>
            </a:r>
            <a:r>
              <a:rPr spc="-10" dirty="0">
                <a:latin typeface="Tw Cen MT"/>
                <a:cs typeface="Tw Cen MT"/>
              </a:rPr>
              <a:t>FROM</a:t>
            </a:r>
            <a:r>
              <a:rPr spc="-235" dirty="0">
                <a:latin typeface="Tw Cen MT"/>
                <a:cs typeface="Tw Cen MT"/>
              </a:rPr>
              <a:t> </a:t>
            </a:r>
            <a:r>
              <a:rPr spc="-10" dirty="0">
                <a:latin typeface="Tw Cen MT"/>
                <a:cs typeface="Tw Cen MT"/>
              </a:rPr>
              <a:t>KENYA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2712" y="2403831"/>
            <a:ext cx="10251440" cy="357124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1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What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status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evaluation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system?</a:t>
            </a:r>
            <a:endParaRPr sz="3200">
              <a:latin typeface="Calibri"/>
              <a:cs typeface="Calibri"/>
            </a:endParaRPr>
          </a:p>
          <a:p>
            <a:pPr marL="355600" marR="791210" indent="-343535">
              <a:lnSpc>
                <a:spcPts val="3460"/>
              </a:lnSpc>
              <a:spcBef>
                <a:spcPts val="1250"/>
              </a:spcBef>
              <a:buAutoNum type="arabicPeriod"/>
              <a:tabLst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How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worked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development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partners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strengthen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systems?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00">
              <a:latin typeface="Calibri"/>
              <a:cs typeface="Calibri"/>
            </a:endParaRPr>
          </a:p>
          <a:p>
            <a:pPr marL="288290" marR="5080">
              <a:lnSpc>
                <a:spcPct val="100000"/>
              </a:lnSpc>
              <a:spcBef>
                <a:spcPts val="5"/>
              </a:spcBef>
            </a:pPr>
            <a:r>
              <a:rPr sz="2800" i="1" dirty="0">
                <a:latin typeface="Calibri"/>
                <a:cs typeface="Calibri"/>
              </a:rPr>
              <a:t>Ms.</a:t>
            </a:r>
            <a:r>
              <a:rPr sz="2800" i="1" spc="-9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Stefanie</a:t>
            </a:r>
            <a:r>
              <a:rPr sz="2800" i="1" spc="-9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Ombati,</a:t>
            </a:r>
            <a:r>
              <a:rPr sz="2800" i="1" spc="-9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Assistant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Director</a:t>
            </a:r>
            <a:r>
              <a:rPr sz="2800" i="1" spc="-8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for</a:t>
            </a:r>
            <a:r>
              <a:rPr sz="2800" i="1" spc="-9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Social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Development,</a:t>
            </a:r>
            <a:r>
              <a:rPr sz="2800" i="1" spc="-8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State Department</a:t>
            </a:r>
            <a:r>
              <a:rPr sz="2800" i="1" spc="-7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for</a:t>
            </a:r>
            <a:r>
              <a:rPr sz="2800" i="1" spc="-7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Social</a:t>
            </a:r>
            <a:r>
              <a:rPr sz="2800" i="1" spc="-9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Protection,</a:t>
            </a:r>
            <a:r>
              <a:rPr sz="2800" i="1" spc="-8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Senior</a:t>
            </a:r>
            <a:r>
              <a:rPr sz="2800" i="1" spc="-8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Citizens</a:t>
            </a:r>
            <a:r>
              <a:rPr sz="2800" i="1" spc="-9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Affairs</a:t>
            </a:r>
            <a:r>
              <a:rPr sz="2800" i="1" spc="-9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and</a:t>
            </a:r>
            <a:r>
              <a:rPr sz="2800" i="1" spc="-8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Special Programmes,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Kenya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126229" y="3916870"/>
            <a:ext cx="3749040" cy="28575"/>
          </a:xfrm>
          <a:custGeom>
            <a:avLst/>
            <a:gdLst/>
            <a:ahLst/>
            <a:cxnLst/>
            <a:rect l="l" t="t" r="r" b="b"/>
            <a:pathLst>
              <a:path w="3749040" h="28575">
                <a:moveTo>
                  <a:pt x="0" y="28575"/>
                </a:moveTo>
                <a:lnTo>
                  <a:pt x="3749040" y="28575"/>
                </a:lnTo>
                <a:lnTo>
                  <a:pt x="3749040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3676" y="5562600"/>
            <a:ext cx="5184648" cy="7940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1532" y="1957197"/>
            <a:ext cx="8524240" cy="1416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875"/>
              </a:lnSpc>
              <a:spcBef>
                <a:spcPts val="105"/>
              </a:spcBef>
            </a:pPr>
            <a:r>
              <a:rPr sz="3800" i="1" dirty="0">
                <a:solidFill>
                  <a:srgbClr val="212121"/>
                </a:solidFill>
                <a:latin typeface="Arial"/>
                <a:cs typeface="Arial"/>
              </a:rPr>
              <a:t>Ethiopian</a:t>
            </a:r>
            <a:r>
              <a:rPr sz="38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800" i="1" dirty="0">
                <a:solidFill>
                  <a:srgbClr val="212121"/>
                </a:solidFill>
                <a:latin typeface="Arial"/>
                <a:cs typeface="Arial"/>
              </a:rPr>
              <a:t>Experience</a:t>
            </a:r>
            <a:r>
              <a:rPr sz="38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800" i="1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38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800" i="1" dirty="0">
                <a:solidFill>
                  <a:srgbClr val="212121"/>
                </a:solidFill>
                <a:latin typeface="Arial"/>
                <a:cs typeface="Arial"/>
              </a:rPr>
              <a:t>M&amp;E</a:t>
            </a:r>
            <a:r>
              <a:rPr sz="3800" i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800" i="1" spc="-10" dirty="0">
                <a:solidFill>
                  <a:srgbClr val="212121"/>
                </a:solidFill>
                <a:latin typeface="Arial"/>
                <a:cs typeface="Arial"/>
              </a:rPr>
              <a:t>system</a:t>
            </a:r>
            <a:endParaRPr sz="3800">
              <a:latin typeface="Arial"/>
              <a:cs typeface="Arial"/>
            </a:endParaRPr>
          </a:p>
          <a:p>
            <a:pPr marL="358140" marR="356235" algn="ctr">
              <a:lnSpc>
                <a:spcPct val="70000"/>
              </a:lnSpc>
              <a:spcBef>
                <a:spcPts val="680"/>
              </a:spcBef>
            </a:pPr>
            <a:r>
              <a:rPr sz="3800" i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3800" i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800" i="1" dirty="0">
                <a:solidFill>
                  <a:srgbClr val="212121"/>
                </a:solidFill>
                <a:latin typeface="Arial"/>
                <a:cs typeface="Arial"/>
              </a:rPr>
              <a:t>Partnership</a:t>
            </a:r>
            <a:r>
              <a:rPr sz="38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800" i="1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38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800" i="1" spc="-10" dirty="0">
                <a:solidFill>
                  <a:srgbClr val="212121"/>
                </a:solidFill>
                <a:latin typeface="Arial"/>
                <a:cs typeface="Arial"/>
              </a:rPr>
              <a:t>strengthening </a:t>
            </a:r>
            <a:r>
              <a:rPr sz="3800" i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800" i="1" dirty="0">
                <a:solidFill>
                  <a:srgbClr val="212121"/>
                </a:solidFill>
                <a:latin typeface="Arial"/>
                <a:cs typeface="Arial"/>
              </a:rPr>
              <a:t>ational</a:t>
            </a:r>
            <a:r>
              <a:rPr sz="3800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800" i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800" i="1" dirty="0">
                <a:solidFill>
                  <a:srgbClr val="212121"/>
                </a:solidFill>
                <a:latin typeface="Arial"/>
                <a:cs typeface="Arial"/>
              </a:rPr>
              <a:t>valuation</a:t>
            </a:r>
            <a:r>
              <a:rPr sz="380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800" i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800" i="1" spc="-10" dirty="0">
                <a:solidFill>
                  <a:srgbClr val="212121"/>
                </a:solidFill>
                <a:latin typeface="Arial"/>
                <a:cs typeface="Arial"/>
              </a:rPr>
              <a:t>ystems</a:t>
            </a:r>
            <a:endParaRPr sz="3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26229" y="3916870"/>
            <a:ext cx="3749040" cy="28575"/>
          </a:xfrm>
          <a:custGeom>
            <a:avLst/>
            <a:gdLst/>
            <a:ahLst/>
            <a:cxnLst/>
            <a:rect l="l" t="t" r="r" b="b"/>
            <a:pathLst>
              <a:path w="3749040" h="28575">
                <a:moveTo>
                  <a:pt x="0" y="28575"/>
                </a:moveTo>
                <a:lnTo>
                  <a:pt x="3749040" y="28575"/>
                </a:lnTo>
                <a:lnTo>
                  <a:pt x="3749040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009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71952" y="4075938"/>
            <a:ext cx="7547609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presentation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Ethiopian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Experience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Tamiru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Terefe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Senior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M&amp;E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Advisor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Ministry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Planning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Development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Ethiopia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October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26,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20222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Turin,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Italy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w Cen MT"/>
                <a:cs typeface="Tw Cen MT"/>
              </a:rPr>
              <a:t>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253258"/>
            <a:ext cx="5202555" cy="206311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dirty="0">
                <a:solidFill>
                  <a:srgbClr val="005392"/>
                </a:solidFill>
                <a:latin typeface="Times New Roman"/>
                <a:cs typeface="Times New Roman"/>
              </a:rPr>
              <a:t>National</a:t>
            </a:r>
            <a:r>
              <a:rPr sz="2800" b="1" spc="-85" dirty="0">
                <a:solidFill>
                  <a:srgbClr val="00539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5392"/>
                </a:solidFill>
                <a:latin typeface="Times New Roman"/>
                <a:cs typeface="Times New Roman"/>
              </a:rPr>
              <a:t>M&amp;E</a:t>
            </a:r>
            <a:r>
              <a:rPr sz="2800" b="1" spc="-85" dirty="0">
                <a:solidFill>
                  <a:srgbClr val="00539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5392"/>
                </a:solidFill>
                <a:latin typeface="Times New Roman"/>
                <a:cs typeface="Times New Roman"/>
              </a:rPr>
              <a:t>System:</a:t>
            </a:r>
            <a:r>
              <a:rPr sz="2800" b="1" spc="-90" dirty="0">
                <a:solidFill>
                  <a:srgbClr val="005392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5392"/>
                </a:solidFill>
                <a:latin typeface="Times New Roman"/>
                <a:cs typeface="Times New Roman"/>
              </a:rPr>
              <a:t>Ethiopia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solidFill>
                  <a:srgbClr val="005392"/>
                </a:solidFill>
                <a:latin typeface="Times New Roman"/>
                <a:cs typeface="Times New Roman"/>
              </a:rPr>
              <a:t>Challenges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solidFill>
                  <a:srgbClr val="005392"/>
                </a:solidFill>
                <a:latin typeface="Times New Roman"/>
                <a:cs typeface="Times New Roman"/>
              </a:rPr>
              <a:t>Major</a:t>
            </a:r>
            <a:r>
              <a:rPr sz="2800" b="1" spc="-150" dirty="0">
                <a:solidFill>
                  <a:srgbClr val="005392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5392"/>
                </a:solidFill>
                <a:latin typeface="Times New Roman"/>
                <a:cs typeface="Times New Roman"/>
              </a:rPr>
              <a:t>interventions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40" dirty="0">
                <a:solidFill>
                  <a:srgbClr val="005392"/>
                </a:solidFill>
                <a:latin typeface="Times New Roman"/>
                <a:cs typeface="Times New Roman"/>
              </a:rPr>
              <a:t>Way</a:t>
            </a:r>
            <a:r>
              <a:rPr sz="2800" b="1" spc="-125" dirty="0">
                <a:solidFill>
                  <a:srgbClr val="005392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5392"/>
                </a:solidFill>
                <a:latin typeface="Times New Roman"/>
                <a:cs typeface="Times New Roman"/>
              </a:rPr>
              <a:t>forward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00" y="6070090"/>
            <a:ext cx="5184648" cy="7879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6426809"/>
            <a:ext cx="7689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10/28/2022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89782" y="309498"/>
            <a:ext cx="65151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30" dirty="0">
                <a:solidFill>
                  <a:srgbClr val="008F92"/>
                </a:solidFill>
                <a:latin typeface="Calibri Light"/>
                <a:cs typeface="Calibri Light"/>
              </a:rPr>
              <a:t>National</a:t>
            </a:r>
            <a:r>
              <a:rPr sz="4200" b="0" spc="-165" dirty="0">
                <a:solidFill>
                  <a:srgbClr val="008F92"/>
                </a:solidFill>
                <a:latin typeface="Calibri Light"/>
                <a:cs typeface="Calibri Light"/>
              </a:rPr>
              <a:t> </a:t>
            </a:r>
            <a:r>
              <a:rPr sz="4200" b="0" spc="-20" dirty="0">
                <a:solidFill>
                  <a:srgbClr val="008F92"/>
                </a:solidFill>
                <a:latin typeface="Calibri Light"/>
                <a:cs typeface="Calibri Light"/>
              </a:rPr>
              <a:t>M&amp;E</a:t>
            </a:r>
            <a:r>
              <a:rPr sz="4200" b="0" spc="-195" dirty="0">
                <a:solidFill>
                  <a:srgbClr val="008F92"/>
                </a:solidFill>
                <a:latin typeface="Calibri Light"/>
                <a:cs typeface="Calibri Light"/>
              </a:rPr>
              <a:t> </a:t>
            </a:r>
            <a:r>
              <a:rPr sz="4200" b="0" spc="-60" dirty="0">
                <a:solidFill>
                  <a:srgbClr val="008F92"/>
                </a:solidFill>
                <a:latin typeface="Calibri Light"/>
                <a:cs typeface="Calibri Light"/>
              </a:rPr>
              <a:t>System:</a:t>
            </a:r>
            <a:r>
              <a:rPr sz="4200" b="0" spc="-165" dirty="0">
                <a:solidFill>
                  <a:srgbClr val="008F92"/>
                </a:solidFill>
                <a:latin typeface="Calibri Light"/>
                <a:cs typeface="Calibri Light"/>
              </a:rPr>
              <a:t> </a:t>
            </a:r>
            <a:r>
              <a:rPr sz="4200" b="0" spc="-30" dirty="0">
                <a:solidFill>
                  <a:srgbClr val="008F92"/>
                </a:solidFill>
                <a:latin typeface="Calibri Light"/>
                <a:cs typeface="Calibri Light"/>
              </a:rPr>
              <a:t>Ethiopia</a:t>
            </a:r>
            <a:endParaRPr sz="42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912" y="945007"/>
            <a:ext cx="11316335" cy="4671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latin typeface="Century"/>
                <a:cs typeface="Century"/>
              </a:rPr>
              <a:t>The</a:t>
            </a:r>
            <a:r>
              <a:rPr sz="2000" b="1" spc="14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Constitution</a:t>
            </a:r>
            <a:r>
              <a:rPr sz="2000" b="1" spc="15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of</a:t>
            </a:r>
            <a:r>
              <a:rPr sz="2000" b="1" spc="15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the</a:t>
            </a:r>
            <a:r>
              <a:rPr sz="2000" b="1" spc="14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FDRE</a:t>
            </a:r>
            <a:r>
              <a:rPr sz="2000" b="1" spc="15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provides</a:t>
            </a:r>
            <a:r>
              <a:rPr sz="2000" b="1" spc="15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power</a:t>
            </a:r>
            <a:r>
              <a:rPr sz="2000" b="1" spc="15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to</a:t>
            </a:r>
            <a:r>
              <a:rPr sz="2000" b="1" spc="14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the</a:t>
            </a:r>
            <a:r>
              <a:rPr sz="2000" b="1" spc="16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Federal</a:t>
            </a:r>
            <a:r>
              <a:rPr sz="2000" b="1" spc="14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Government</a:t>
            </a:r>
            <a:r>
              <a:rPr sz="2000" b="1" spc="14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to</a:t>
            </a:r>
            <a:r>
              <a:rPr sz="2000" b="1" spc="13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formulate</a:t>
            </a:r>
            <a:r>
              <a:rPr sz="2000" b="1" spc="150" dirty="0">
                <a:latin typeface="Century"/>
                <a:cs typeface="Century"/>
              </a:rPr>
              <a:t> </a:t>
            </a:r>
            <a:r>
              <a:rPr sz="2000" b="1" spc="-25" dirty="0">
                <a:latin typeface="Century"/>
                <a:cs typeface="Century"/>
              </a:rPr>
              <a:t>and </a:t>
            </a:r>
            <a:r>
              <a:rPr sz="2000" b="1" dirty="0">
                <a:latin typeface="Century"/>
                <a:cs typeface="Century"/>
              </a:rPr>
              <a:t>implement</a:t>
            </a:r>
            <a:r>
              <a:rPr sz="2000" b="1" spc="34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national</a:t>
            </a:r>
            <a:r>
              <a:rPr sz="2000" b="1" spc="37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policies,</a:t>
            </a:r>
            <a:r>
              <a:rPr sz="2000" b="1" spc="37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strategies</a:t>
            </a:r>
            <a:r>
              <a:rPr sz="2000" b="1" spc="36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36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plans</a:t>
            </a:r>
            <a:r>
              <a:rPr sz="2000" b="1" spc="37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with</a:t>
            </a:r>
            <a:r>
              <a:rPr sz="2000" b="1" spc="36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respect</a:t>
            </a:r>
            <a:r>
              <a:rPr sz="2000" b="1" spc="35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to</a:t>
            </a:r>
            <a:r>
              <a:rPr sz="2000" b="1" spc="37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overall</a:t>
            </a:r>
            <a:r>
              <a:rPr sz="2000" b="1" spc="37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economic,</a:t>
            </a:r>
            <a:r>
              <a:rPr sz="2000" b="1" spc="365" dirty="0">
                <a:latin typeface="Century"/>
                <a:cs typeface="Century"/>
              </a:rPr>
              <a:t> </a:t>
            </a:r>
            <a:r>
              <a:rPr sz="2000" b="1" spc="-10" dirty="0">
                <a:latin typeface="Century"/>
                <a:cs typeface="Century"/>
              </a:rPr>
              <a:t>social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-5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development</a:t>
            </a:r>
            <a:r>
              <a:rPr sz="2000" b="1" spc="-25" dirty="0">
                <a:latin typeface="Century"/>
                <a:cs typeface="Century"/>
              </a:rPr>
              <a:t> </a:t>
            </a:r>
            <a:r>
              <a:rPr sz="2000" b="1" spc="-10" dirty="0">
                <a:latin typeface="Century"/>
                <a:cs typeface="Century"/>
              </a:rPr>
              <a:t>matters</a:t>
            </a:r>
            <a:endParaRPr sz="2000">
              <a:latin typeface="Century"/>
              <a:cs typeface="Century"/>
            </a:endParaRPr>
          </a:p>
          <a:p>
            <a:pPr marL="355600" marR="70485" indent="-34290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entury"/>
                <a:cs typeface="Century"/>
              </a:rPr>
              <a:t>Development</a:t>
            </a:r>
            <a:r>
              <a:rPr sz="2000" spc="14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Planning</a:t>
            </a:r>
            <a:r>
              <a:rPr sz="2000" spc="220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has</a:t>
            </a:r>
            <a:r>
              <a:rPr sz="2000" spc="21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been</a:t>
            </a:r>
            <a:r>
              <a:rPr sz="2000" spc="200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an</a:t>
            </a:r>
            <a:r>
              <a:rPr sz="2000" spc="21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instrument</a:t>
            </a:r>
            <a:r>
              <a:rPr sz="2000" spc="210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to</a:t>
            </a:r>
            <a:r>
              <a:rPr sz="2000" spc="225" dirty="0">
                <a:latin typeface="Century"/>
                <a:cs typeface="Century"/>
              </a:rPr>
              <a:t> </a:t>
            </a:r>
            <a:r>
              <a:rPr sz="2000" spc="-10" dirty="0">
                <a:latin typeface="Century"/>
                <a:cs typeface="Century"/>
              </a:rPr>
              <a:t>implement</a:t>
            </a:r>
            <a:r>
              <a:rPr sz="2000" spc="-65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national</a:t>
            </a:r>
            <a:r>
              <a:rPr sz="2000" spc="180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and</a:t>
            </a:r>
            <a:r>
              <a:rPr sz="2000" spc="-70" dirty="0">
                <a:latin typeface="Century"/>
                <a:cs typeface="Century"/>
              </a:rPr>
              <a:t> </a:t>
            </a:r>
            <a:r>
              <a:rPr sz="2000" dirty="0">
                <a:latin typeface="Century"/>
                <a:cs typeface="Century"/>
              </a:rPr>
              <a:t>sectoral</a:t>
            </a:r>
            <a:r>
              <a:rPr sz="2000" spc="-70" dirty="0">
                <a:latin typeface="Century"/>
                <a:cs typeface="Century"/>
              </a:rPr>
              <a:t> </a:t>
            </a:r>
            <a:r>
              <a:rPr sz="2000" spc="-10" dirty="0">
                <a:latin typeface="Century"/>
                <a:cs typeface="Century"/>
              </a:rPr>
              <a:t>policies </a:t>
            </a:r>
            <a:r>
              <a:rPr sz="2000" dirty="0">
                <a:latin typeface="Century"/>
                <a:cs typeface="Century"/>
              </a:rPr>
              <a:t>and</a:t>
            </a:r>
            <a:r>
              <a:rPr sz="2000" spc="-35" dirty="0">
                <a:latin typeface="Century"/>
                <a:cs typeface="Century"/>
              </a:rPr>
              <a:t> </a:t>
            </a:r>
            <a:r>
              <a:rPr sz="2000" spc="-10" dirty="0">
                <a:latin typeface="Century"/>
                <a:cs typeface="Century"/>
              </a:rPr>
              <a:t>strategies</a:t>
            </a:r>
            <a:endParaRPr sz="2000">
              <a:latin typeface="Century"/>
              <a:cs typeface="Century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latin typeface="Century"/>
                <a:cs typeface="Century"/>
              </a:rPr>
              <a:t>The</a:t>
            </a:r>
            <a:r>
              <a:rPr sz="2000" b="1" spc="32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Federal</a:t>
            </a:r>
            <a:r>
              <a:rPr sz="2000" b="1" spc="32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Government</a:t>
            </a:r>
            <a:r>
              <a:rPr sz="2000" b="1" spc="33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is</a:t>
            </a:r>
            <a:r>
              <a:rPr sz="2000" b="1" spc="315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thus</a:t>
            </a:r>
            <a:r>
              <a:rPr sz="2000" b="1" spc="325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responsible</a:t>
            </a:r>
            <a:r>
              <a:rPr sz="2000" b="1" spc="315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to</a:t>
            </a:r>
            <a:r>
              <a:rPr sz="2000" b="1" spc="325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develop</a:t>
            </a:r>
            <a:r>
              <a:rPr sz="2000" b="1" spc="32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32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implement</a:t>
            </a:r>
            <a:r>
              <a:rPr sz="2000" b="1" spc="315" dirty="0">
                <a:latin typeface="Century"/>
                <a:cs typeface="Century"/>
              </a:rPr>
              <a:t> </a:t>
            </a:r>
            <a:r>
              <a:rPr sz="2000" b="1" spc="-10" dirty="0">
                <a:latin typeface="Century"/>
                <a:cs typeface="Century"/>
              </a:rPr>
              <a:t>vertically </a:t>
            </a:r>
            <a:r>
              <a:rPr sz="2000" b="1" dirty="0">
                <a:latin typeface="Century"/>
                <a:cs typeface="Century"/>
              </a:rPr>
              <a:t>coherent</a:t>
            </a:r>
            <a:r>
              <a:rPr sz="2000" b="1" spc="220" dirty="0">
                <a:latin typeface="Century"/>
                <a:cs typeface="Century"/>
              </a:rPr>
              <a:t>  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225" dirty="0">
                <a:latin typeface="Century"/>
                <a:cs typeface="Century"/>
              </a:rPr>
              <a:t>   </a:t>
            </a:r>
            <a:r>
              <a:rPr sz="2000" b="1" dirty="0">
                <a:latin typeface="Century"/>
                <a:cs typeface="Century"/>
              </a:rPr>
              <a:t>horizontally</a:t>
            </a:r>
            <a:r>
              <a:rPr sz="2000" b="1" spc="3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consistent</a:t>
            </a:r>
            <a:r>
              <a:rPr sz="2000" b="1" spc="3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plan</a:t>
            </a:r>
            <a:r>
              <a:rPr sz="2000" b="1" spc="25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based</a:t>
            </a:r>
            <a:r>
              <a:rPr sz="2000" b="1" spc="3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on</a:t>
            </a:r>
            <a:r>
              <a:rPr sz="2000" b="1" spc="3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national</a:t>
            </a:r>
            <a:r>
              <a:rPr sz="2000" b="1" spc="2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development</a:t>
            </a:r>
            <a:r>
              <a:rPr sz="2000" b="1" spc="30" dirty="0">
                <a:latin typeface="Century"/>
                <a:cs typeface="Century"/>
              </a:rPr>
              <a:t>  </a:t>
            </a:r>
            <a:r>
              <a:rPr sz="2000" b="1" dirty="0">
                <a:latin typeface="Century"/>
                <a:cs typeface="Century"/>
              </a:rPr>
              <a:t>needs</a:t>
            </a:r>
            <a:r>
              <a:rPr sz="2000" b="1" spc="25" dirty="0">
                <a:latin typeface="Century"/>
                <a:cs typeface="Century"/>
              </a:rPr>
              <a:t>  </a:t>
            </a:r>
            <a:r>
              <a:rPr sz="2000" b="1" spc="-25" dirty="0">
                <a:latin typeface="Century"/>
                <a:cs typeface="Century"/>
              </a:rPr>
              <a:t>and </a:t>
            </a:r>
            <a:r>
              <a:rPr sz="2000" b="1" spc="-10" dirty="0">
                <a:latin typeface="Century"/>
                <a:cs typeface="Century"/>
              </a:rPr>
              <a:t>priorities</a:t>
            </a:r>
            <a:endParaRPr sz="2000">
              <a:latin typeface="Century"/>
              <a:cs typeface="Century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latin typeface="Century"/>
                <a:cs typeface="Century"/>
              </a:rPr>
              <a:t>NDPs</a:t>
            </a:r>
            <a:r>
              <a:rPr sz="2000" b="1" spc="190" dirty="0">
                <a:latin typeface="Century"/>
                <a:cs typeface="Century"/>
              </a:rPr>
              <a:t>   </a:t>
            </a:r>
            <a:r>
              <a:rPr sz="2000" b="1" dirty="0">
                <a:latin typeface="Century"/>
                <a:cs typeface="Century"/>
              </a:rPr>
              <a:t>are</a:t>
            </a:r>
            <a:r>
              <a:rPr sz="2000" b="1" spc="200" dirty="0">
                <a:latin typeface="Century"/>
                <a:cs typeface="Century"/>
              </a:rPr>
              <a:t>   </a:t>
            </a:r>
            <a:r>
              <a:rPr sz="2000" b="1" dirty="0">
                <a:latin typeface="Century"/>
                <a:cs typeface="Century"/>
              </a:rPr>
              <a:t>also</a:t>
            </a:r>
            <a:r>
              <a:rPr sz="2000" b="1" spc="195" dirty="0">
                <a:latin typeface="Century"/>
                <a:cs typeface="Century"/>
              </a:rPr>
              <a:t>   </a:t>
            </a:r>
            <a:r>
              <a:rPr sz="2000" b="1" dirty="0">
                <a:latin typeface="Century"/>
                <a:cs typeface="Century"/>
              </a:rPr>
              <a:t>used</a:t>
            </a:r>
            <a:r>
              <a:rPr sz="2000" b="1" spc="370" dirty="0">
                <a:latin typeface="Century"/>
                <a:cs typeface="Century"/>
              </a:rPr>
              <a:t> </a:t>
            </a:r>
            <a:r>
              <a:rPr sz="2000" b="1" u="heavy" spc="120" dirty="0">
                <a:uFill>
                  <a:solidFill>
                    <a:srgbClr val="009192"/>
                  </a:solidFill>
                </a:uFill>
                <a:latin typeface="Century"/>
                <a:cs typeface="Century"/>
              </a:rPr>
              <a:t>  </a:t>
            </a:r>
            <a:r>
              <a:rPr sz="2000" b="1" u="heavy" dirty="0">
                <a:uFill>
                  <a:solidFill>
                    <a:srgbClr val="009192"/>
                  </a:solidFill>
                </a:uFill>
                <a:latin typeface="Century"/>
                <a:cs typeface="Century"/>
              </a:rPr>
              <a:t>to</a:t>
            </a:r>
            <a:r>
              <a:rPr sz="2000" b="1" u="heavy" spc="195" dirty="0">
                <a:uFill>
                  <a:solidFill>
                    <a:srgbClr val="009192"/>
                  </a:solidFill>
                </a:uFill>
                <a:latin typeface="Century"/>
                <a:cs typeface="Century"/>
              </a:rPr>
              <a:t>   </a:t>
            </a:r>
            <a:r>
              <a:rPr sz="2000" b="1" u="heavy" dirty="0">
                <a:uFill>
                  <a:solidFill>
                    <a:srgbClr val="009192"/>
                  </a:solidFill>
                </a:uFill>
                <a:latin typeface="Century"/>
                <a:cs typeface="Century"/>
              </a:rPr>
              <a:t>implement</a:t>
            </a:r>
            <a:r>
              <a:rPr sz="2000" b="1" u="heavy" spc="200" dirty="0">
                <a:uFill>
                  <a:solidFill>
                    <a:srgbClr val="009192"/>
                  </a:solidFill>
                </a:uFill>
                <a:latin typeface="Century"/>
                <a:cs typeface="Century"/>
              </a:rPr>
              <a:t>   </a:t>
            </a:r>
            <a:r>
              <a:rPr sz="2000" b="1" u="heavy" dirty="0">
                <a:uFill>
                  <a:solidFill>
                    <a:srgbClr val="009192"/>
                  </a:solidFill>
                </a:uFill>
                <a:latin typeface="Century"/>
                <a:cs typeface="Century"/>
              </a:rPr>
              <a:t>global</a:t>
            </a:r>
            <a:r>
              <a:rPr sz="2000" b="1" u="heavy" spc="195" dirty="0">
                <a:uFill>
                  <a:solidFill>
                    <a:srgbClr val="009192"/>
                  </a:solidFill>
                </a:uFill>
                <a:latin typeface="Century"/>
                <a:cs typeface="Century"/>
              </a:rPr>
              <a:t>   </a:t>
            </a:r>
            <a:r>
              <a:rPr sz="2000" b="1" u="heavy" dirty="0">
                <a:uFill>
                  <a:solidFill>
                    <a:srgbClr val="009192"/>
                  </a:solidFill>
                </a:uFill>
                <a:latin typeface="Century"/>
                <a:cs typeface="Century"/>
              </a:rPr>
              <a:t>and</a:t>
            </a:r>
            <a:r>
              <a:rPr sz="2000" b="1" spc="200" dirty="0">
                <a:latin typeface="Century"/>
                <a:cs typeface="Century"/>
              </a:rPr>
              <a:t>   </a:t>
            </a:r>
            <a:r>
              <a:rPr sz="2000" b="1" dirty="0">
                <a:latin typeface="Century"/>
                <a:cs typeface="Century"/>
              </a:rPr>
              <a:t>regional</a:t>
            </a:r>
            <a:r>
              <a:rPr sz="2000" b="1" spc="195" dirty="0">
                <a:latin typeface="Century"/>
                <a:cs typeface="Century"/>
              </a:rPr>
              <a:t>   </a:t>
            </a:r>
            <a:r>
              <a:rPr sz="2000" b="1" dirty="0">
                <a:latin typeface="Century"/>
                <a:cs typeface="Century"/>
              </a:rPr>
              <a:t>goals</a:t>
            </a:r>
            <a:r>
              <a:rPr sz="2000" b="1" spc="200" dirty="0">
                <a:latin typeface="Century"/>
                <a:cs typeface="Century"/>
              </a:rPr>
              <a:t>   </a:t>
            </a:r>
            <a:r>
              <a:rPr sz="2000" b="1" dirty="0">
                <a:latin typeface="Century"/>
                <a:cs typeface="Century"/>
              </a:rPr>
              <a:t>by</a:t>
            </a:r>
            <a:r>
              <a:rPr sz="2000" b="1" spc="200" dirty="0">
                <a:latin typeface="Century"/>
                <a:cs typeface="Century"/>
              </a:rPr>
              <a:t>   </a:t>
            </a:r>
            <a:r>
              <a:rPr sz="2000" b="1" spc="-10" dirty="0">
                <a:latin typeface="Century"/>
                <a:cs typeface="Century"/>
              </a:rPr>
              <a:t>effectively</a:t>
            </a:r>
            <a:endParaRPr sz="2000">
              <a:latin typeface="Century"/>
              <a:cs typeface="Century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entury"/>
                <a:cs typeface="Century"/>
              </a:rPr>
              <a:t>mainstreaming</a:t>
            </a:r>
            <a:r>
              <a:rPr sz="2000" b="1" spc="-11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them</a:t>
            </a:r>
            <a:r>
              <a:rPr sz="2000" b="1" spc="-4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into</a:t>
            </a:r>
            <a:r>
              <a:rPr sz="2000" b="1" spc="-4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the</a:t>
            </a:r>
            <a:r>
              <a:rPr sz="2000" b="1" spc="-45" dirty="0">
                <a:latin typeface="Century"/>
                <a:cs typeface="Century"/>
              </a:rPr>
              <a:t> </a:t>
            </a:r>
            <a:r>
              <a:rPr sz="2000" b="1" spc="-10" dirty="0">
                <a:latin typeface="Century"/>
                <a:cs typeface="Century"/>
              </a:rPr>
              <a:t>plan.</a:t>
            </a:r>
            <a:endParaRPr sz="2000">
              <a:latin typeface="Century"/>
              <a:cs typeface="Century"/>
            </a:endParaRPr>
          </a:p>
          <a:p>
            <a:pPr marL="355600" marR="1036319" indent="-34290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latin typeface="Century"/>
                <a:cs typeface="Century"/>
              </a:rPr>
              <a:t>Since</a:t>
            </a:r>
            <a:r>
              <a:rPr sz="2000" b="1" spc="-60" dirty="0">
                <a:latin typeface="Century"/>
                <a:cs typeface="Century"/>
              </a:rPr>
              <a:t> </a:t>
            </a:r>
            <a:r>
              <a:rPr sz="2000" b="1" spc="-30" dirty="0">
                <a:latin typeface="Century"/>
                <a:cs typeface="Century"/>
              </a:rPr>
              <a:t>2002/2003,</a:t>
            </a:r>
            <a:r>
              <a:rPr sz="2000" b="1" spc="-5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Ethiopia</a:t>
            </a:r>
            <a:r>
              <a:rPr sz="2000" b="1" spc="-4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has</a:t>
            </a:r>
            <a:r>
              <a:rPr sz="2000" b="1" spc="-5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implemented</a:t>
            </a:r>
            <a:r>
              <a:rPr sz="2000" b="1" spc="-4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four</a:t>
            </a:r>
            <a:r>
              <a:rPr sz="2000" b="1" spc="-5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medium</a:t>
            </a:r>
            <a:r>
              <a:rPr sz="2000" b="1" spc="-6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term</a:t>
            </a:r>
            <a:r>
              <a:rPr sz="2000" b="1" spc="-40" dirty="0">
                <a:latin typeface="Century"/>
                <a:cs typeface="Century"/>
              </a:rPr>
              <a:t> </a:t>
            </a:r>
            <a:r>
              <a:rPr sz="2000" b="1" spc="-10" dirty="0">
                <a:latin typeface="Century"/>
                <a:cs typeface="Century"/>
              </a:rPr>
              <a:t>development</a:t>
            </a:r>
            <a:r>
              <a:rPr sz="2000" b="1" spc="-4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plans</a:t>
            </a:r>
            <a:r>
              <a:rPr sz="2000" b="1" spc="-65" dirty="0">
                <a:latin typeface="Century"/>
                <a:cs typeface="Century"/>
              </a:rPr>
              <a:t> </a:t>
            </a:r>
            <a:r>
              <a:rPr sz="2000" b="1" spc="-25" dirty="0">
                <a:latin typeface="Century"/>
                <a:cs typeface="Century"/>
              </a:rPr>
              <a:t>by </a:t>
            </a:r>
            <a:r>
              <a:rPr sz="2000" b="1" dirty="0">
                <a:latin typeface="Century"/>
                <a:cs typeface="Century"/>
              </a:rPr>
              <a:t>mainstreaming</a:t>
            </a:r>
            <a:r>
              <a:rPr sz="2000" b="1" spc="-11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global</a:t>
            </a:r>
            <a:r>
              <a:rPr sz="2000" b="1" spc="-5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goals</a:t>
            </a:r>
            <a:r>
              <a:rPr sz="2000" b="1" spc="-3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and</a:t>
            </a:r>
            <a:r>
              <a:rPr sz="2000" b="1" spc="-6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now</a:t>
            </a:r>
            <a:r>
              <a:rPr sz="2000" b="1" spc="-50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implementing</a:t>
            </a:r>
            <a:r>
              <a:rPr sz="2000" b="1" spc="-45" dirty="0">
                <a:latin typeface="Century"/>
                <a:cs typeface="Century"/>
              </a:rPr>
              <a:t> </a:t>
            </a:r>
            <a:r>
              <a:rPr sz="2000" b="1" dirty="0">
                <a:latin typeface="Century"/>
                <a:cs typeface="Century"/>
              </a:rPr>
              <a:t>the</a:t>
            </a:r>
            <a:r>
              <a:rPr sz="2000" b="1" spc="-25" dirty="0">
                <a:latin typeface="Century"/>
                <a:cs typeface="Century"/>
              </a:rPr>
              <a:t> </a:t>
            </a:r>
            <a:r>
              <a:rPr sz="2000" b="1" spc="-10" dirty="0">
                <a:latin typeface="Century"/>
                <a:cs typeface="Century"/>
              </a:rPr>
              <a:t>TYDP.</a:t>
            </a:r>
            <a:endParaRPr sz="2000">
              <a:latin typeface="Century"/>
              <a:cs typeface="Century"/>
            </a:endParaRPr>
          </a:p>
          <a:p>
            <a:pPr marL="354965" marR="578485" indent="-342265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Hence,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there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plan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report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system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serve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all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stakeholders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interests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development process.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742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8F92"/>
                </a:solidFill>
                <a:latin typeface="Calibri"/>
                <a:cs typeface="Calibri"/>
              </a:rPr>
              <a:t>National</a:t>
            </a:r>
            <a:r>
              <a:rPr spc="-145" dirty="0">
                <a:solidFill>
                  <a:srgbClr val="008F92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8F92"/>
                </a:solidFill>
                <a:latin typeface="Calibri"/>
                <a:cs typeface="Calibri"/>
              </a:rPr>
              <a:t>M&amp;E</a:t>
            </a:r>
            <a:r>
              <a:rPr spc="-150" dirty="0">
                <a:solidFill>
                  <a:srgbClr val="008F92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8F92"/>
                </a:solidFill>
                <a:latin typeface="Calibri"/>
                <a:cs typeface="Calibri"/>
              </a:rPr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27926" y="1443037"/>
            <a:ext cx="9563735" cy="4610735"/>
            <a:chOff x="927926" y="1443037"/>
            <a:chExt cx="9563735" cy="4610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7260" y="1452371"/>
              <a:ext cx="9543288" cy="45918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32688" y="1447799"/>
              <a:ext cx="9554210" cy="4601210"/>
            </a:xfrm>
            <a:custGeom>
              <a:avLst/>
              <a:gdLst/>
              <a:ahLst/>
              <a:cxnLst/>
              <a:rect l="l" t="t" r="r" b="b"/>
              <a:pathLst>
                <a:path w="9554210" h="4601210">
                  <a:moveTo>
                    <a:pt x="0" y="4600956"/>
                  </a:moveTo>
                  <a:lnTo>
                    <a:pt x="9553702" y="4600956"/>
                  </a:lnTo>
                  <a:lnTo>
                    <a:pt x="9553702" y="0"/>
                  </a:lnTo>
                  <a:lnTo>
                    <a:pt x="0" y="0"/>
                  </a:lnTo>
                  <a:lnTo>
                    <a:pt x="0" y="4600956"/>
                  </a:lnTo>
                  <a:close/>
                </a:path>
              </a:pathLst>
            </a:custGeom>
            <a:ln w="9523">
              <a:solidFill>
                <a:srgbClr val="00A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8376" y="138684"/>
            <a:ext cx="1077468" cy="107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Tw Cen MT"/>
                <a:cs typeface="Tw Cen MT"/>
              </a:rPr>
              <a:t>OBJECTIVES</a:t>
            </a:r>
            <a:r>
              <a:rPr spc="-114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OF</a:t>
            </a:r>
            <a:r>
              <a:rPr spc="-120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THE</a:t>
            </a:r>
            <a:r>
              <a:rPr spc="-114" dirty="0">
                <a:latin typeface="Tw Cen MT"/>
                <a:cs typeface="Tw Cen MT"/>
              </a:rPr>
              <a:t> </a:t>
            </a:r>
            <a:r>
              <a:rPr spc="-10" dirty="0">
                <a:latin typeface="Tw Cen MT"/>
                <a:cs typeface="Tw Cen MT"/>
              </a:rPr>
              <a:t>SESSION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6226" y="1676145"/>
            <a:ext cx="9958070" cy="411734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323850" indent="-2286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Times New Roman"/>
                <a:cs typeface="Times New Roman"/>
              </a:rPr>
              <a:t>Reflections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UNEG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 progress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supporting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2014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UNGA </a:t>
            </a:r>
            <a:r>
              <a:rPr sz="2600" dirty="0">
                <a:latin typeface="Times New Roman"/>
                <a:cs typeface="Times New Roman"/>
              </a:rPr>
              <a:t>resolution 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National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Capacitues;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recommendations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what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more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we </a:t>
            </a:r>
            <a:r>
              <a:rPr sz="2600" dirty="0">
                <a:latin typeface="Times New Roman"/>
                <a:cs typeface="Times New Roman"/>
              </a:rPr>
              <a:t>can </a:t>
            </a:r>
            <a:r>
              <a:rPr sz="2600" spc="-25" dirty="0">
                <a:latin typeface="Times New Roman"/>
                <a:cs typeface="Times New Roman"/>
              </a:rPr>
              <a:t>do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ts val="2990"/>
              </a:lnSpc>
              <a:spcBef>
                <a:spcPts val="3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Times New Roman"/>
                <a:cs typeface="Times New Roman"/>
              </a:rPr>
              <a:t>Reflections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four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countries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(Kenya,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Gabon,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Benin,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Ethiopia):</a:t>
            </a:r>
            <a:endParaRPr sz="2600">
              <a:latin typeface="Times New Roman"/>
              <a:cs typeface="Times New Roman"/>
            </a:endParaRPr>
          </a:p>
          <a:p>
            <a:pPr marL="927100" lvl="1" indent="-457834">
              <a:lnSpc>
                <a:spcPts val="347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3000" i="1" dirty="0">
                <a:latin typeface="Calibri"/>
                <a:cs typeface="Calibri"/>
              </a:rPr>
              <a:t>What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is</a:t>
            </a:r>
            <a:r>
              <a:rPr sz="3000" i="1" spc="-3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the</a:t>
            </a:r>
            <a:r>
              <a:rPr sz="3000" i="1" spc="-2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status</a:t>
            </a:r>
            <a:r>
              <a:rPr sz="3000" i="1" spc="-8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of</a:t>
            </a:r>
            <a:r>
              <a:rPr sz="3000" i="1" spc="-2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your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evaluation</a:t>
            </a:r>
            <a:r>
              <a:rPr sz="3000" i="1" spc="-3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system?</a:t>
            </a:r>
            <a:endParaRPr sz="3000">
              <a:latin typeface="Calibri"/>
              <a:cs typeface="Calibri"/>
            </a:endParaRPr>
          </a:p>
          <a:p>
            <a:pPr marL="812800" marR="303530" lvl="1" indent="-342900">
              <a:lnSpc>
                <a:spcPts val="2880"/>
              </a:lnSpc>
              <a:spcBef>
                <a:spcPts val="1180"/>
              </a:spcBef>
              <a:buAutoNum type="arabicPeriod"/>
              <a:tabLst>
                <a:tab pos="813435" algn="l"/>
              </a:tabLst>
            </a:pPr>
            <a:r>
              <a:rPr sz="3000" i="1" dirty="0">
                <a:latin typeface="Calibri"/>
                <a:cs typeface="Calibri"/>
              </a:rPr>
              <a:t>How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have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you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worked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with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your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development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partners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spc="-25" dirty="0">
                <a:latin typeface="Calibri"/>
                <a:cs typeface="Calibri"/>
              </a:rPr>
              <a:t>to </a:t>
            </a:r>
            <a:r>
              <a:rPr sz="3000" i="1" dirty="0">
                <a:latin typeface="Calibri"/>
                <a:cs typeface="Calibri"/>
              </a:rPr>
              <a:t>strengthen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the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systems?</a:t>
            </a:r>
            <a:endParaRPr sz="3000">
              <a:latin typeface="Calibri"/>
              <a:cs typeface="Calibri"/>
            </a:endParaRPr>
          </a:p>
          <a:p>
            <a:pPr marL="12700" marR="5080" indent="228600">
              <a:lnSpc>
                <a:spcPct val="79700"/>
              </a:lnSpc>
              <a:spcBef>
                <a:spcPts val="24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Discussions: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What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more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which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ways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can/should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development </a:t>
            </a:r>
            <a:r>
              <a:rPr sz="2600" dirty="0">
                <a:latin typeface="Calibri"/>
                <a:cs typeface="Calibri"/>
              </a:rPr>
              <a:t>partners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continue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support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strengthening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systems?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What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see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main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challenges</a:t>
            </a:r>
            <a:r>
              <a:rPr sz="2600" dirty="0">
                <a:latin typeface="Calibri"/>
                <a:cs typeface="Calibri"/>
              </a:rPr>
              <a:t>? How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these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overcome?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54167" y="1988820"/>
            <a:ext cx="2171700" cy="594360"/>
          </a:xfrm>
          <a:custGeom>
            <a:avLst/>
            <a:gdLst/>
            <a:ahLst/>
            <a:cxnLst/>
            <a:rect l="l" t="t" r="r" b="b"/>
            <a:pathLst>
              <a:path w="2171700" h="594360">
                <a:moveTo>
                  <a:pt x="2171699" y="0"/>
                </a:moveTo>
                <a:lnTo>
                  <a:pt x="0" y="0"/>
                </a:lnTo>
                <a:lnTo>
                  <a:pt x="0" y="594360"/>
                </a:lnTo>
                <a:lnTo>
                  <a:pt x="2171699" y="594360"/>
                </a:lnTo>
                <a:lnTo>
                  <a:pt x="2171699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54167" y="1988820"/>
            <a:ext cx="2171700" cy="594360"/>
          </a:xfrm>
          <a:prstGeom prst="rect">
            <a:avLst/>
          </a:prstGeom>
          <a:ln w="12700">
            <a:solidFill>
              <a:srgbClr val="2D528F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R="10795" algn="ctr">
              <a:lnSpc>
                <a:spcPct val="100000"/>
              </a:lnSpc>
              <a:spcBef>
                <a:spcPts val="630"/>
              </a:spcBef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Ministry</a:t>
            </a: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Planning</a:t>
            </a:r>
            <a:r>
              <a:rPr sz="1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220"/>
              </a:spcBef>
            </a:pP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Development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56659" y="2737104"/>
            <a:ext cx="2071370" cy="982980"/>
            <a:chOff x="3756659" y="2737104"/>
            <a:chExt cx="2071370" cy="9829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5" y="3471672"/>
              <a:ext cx="76198" cy="2484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6659" y="2737104"/>
              <a:ext cx="2071115" cy="8077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7847" y="2866644"/>
              <a:ext cx="1380744" cy="6004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6095" y="2776728"/>
              <a:ext cx="1956816" cy="69494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49039" y="2894812"/>
            <a:ext cx="107061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8430">
              <a:lnSpc>
                <a:spcPct val="1145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Federal</a:t>
            </a:r>
            <a:r>
              <a:rPr sz="11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sector </a:t>
            </a:r>
            <a:r>
              <a:rPr sz="1100" spc="-20" dirty="0">
                <a:solidFill>
                  <a:srgbClr val="FFFFFF"/>
                </a:solidFill>
                <a:latin typeface="Times New Roman"/>
                <a:cs typeface="Times New Roman"/>
              </a:rPr>
              <a:t>ministries/agencies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68311" y="2983992"/>
            <a:ext cx="2280285" cy="570230"/>
            <a:chOff x="7068311" y="2983992"/>
            <a:chExt cx="2280285" cy="57023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8311" y="2983992"/>
              <a:ext cx="2279904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8059" y="3087624"/>
              <a:ext cx="1776983" cy="4069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18603" y="3014472"/>
              <a:ext cx="2183892" cy="46634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470775" y="3148711"/>
            <a:ext cx="11518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Ethiopian</a:t>
            </a:r>
            <a:r>
              <a:rPr sz="11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Statistical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70775" y="3316351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56659" y="3689603"/>
            <a:ext cx="2071370" cy="779145"/>
            <a:chOff x="3756659" y="3689603"/>
            <a:chExt cx="2071370" cy="77914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56659" y="3689603"/>
              <a:ext cx="2071115" cy="7787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96867" y="3901439"/>
              <a:ext cx="1821180" cy="4084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6095" y="3729227"/>
              <a:ext cx="1956816" cy="66598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028059" y="3974084"/>
            <a:ext cx="15125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1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secretor</a:t>
            </a:r>
            <a:r>
              <a:rPr sz="11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Bureaus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65803" y="4631435"/>
            <a:ext cx="2052955" cy="1038225"/>
            <a:chOff x="3765803" y="4631435"/>
            <a:chExt cx="2052955" cy="103822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65803" y="4631435"/>
              <a:ext cx="2052827" cy="10378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96867" y="4811267"/>
              <a:ext cx="1834895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16095" y="4661915"/>
              <a:ext cx="1956816" cy="93421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049395" y="4840408"/>
            <a:ext cx="1464310" cy="5175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Zone/Woreda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Sector</a:t>
            </a:r>
            <a:endParaRPr sz="1400">
              <a:latin typeface="Times New Roman"/>
              <a:cs typeface="Times New Roman"/>
            </a:endParaRPr>
          </a:p>
          <a:p>
            <a:pPr marL="17780" algn="ctr">
              <a:lnSpc>
                <a:spcPct val="100000"/>
              </a:lnSpc>
              <a:spcBef>
                <a:spcPts val="254"/>
              </a:spcBef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bureaus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068311" y="3631691"/>
            <a:ext cx="2280285" cy="932815"/>
            <a:chOff x="7068311" y="3631691"/>
            <a:chExt cx="2280285" cy="932815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68311" y="3631691"/>
              <a:ext cx="2279904" cy="9326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62443" y="3906011"/>
              <a:ext cx="1690116" cy="4343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18603" y="3662171"/>
              <a:ext cx="2183892" cy="82905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502779" y="3970146"/>
            <a:ext cx="140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BoFED/PDC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068311" y="4678679"/>
            <a:ext cx="2344420" cy="990600"/>
            <a:chOff x="7068311" y="4678679"/>
            <a:chExt cx="2344420" cy="990600"/>
          </a:xfrm>
        </p:grpSpPr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68311" y="4678679"/>
              <a:ext cx="2343911" cy="9906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81087" y="4992623"/>
              <a:ext cx="2147316" cy="40690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18603" y="4709159"/>
              <a:ext cx="2247900" cy="88696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314056" y="5066538"/>
            <a:ext cx="184721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Zone/Woreda</a:t>
            </a:r>
            <a:r>
              <a:rPr sz="11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OFEC/PDC</a:t>
            </a:r>
            <a:r>
              <a:rPr sz="11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office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49140" y="2552700"/>
            <a:ext cx="3505200" cy="2537460"/>
            <a:chOff x="4549140" y="2552700"/>
            <a:chExt cx="3505200" cy="2537460"/>
          </a:xfrm>
        </p:grpSpPr>
        <p:sp>
          <p:nvSpPr>
            <p:cNvPr id="38" name="object 38"/>
            <p:cNvSpPr/>
            <p:nvPr/>
          </p:nvSpPr>
          <p:spPr>
            <a:xfrm>
              <a:off x="5753100" y="2561843"/>
              <a:ext cx="358140" cy="811530"/>
            </a:xfrm>
            <a:custGeom>
              <a:avLst/>
              <a:gdLst/>
              <a:ahLst/>
              <a:cxnLst/>
              <a:rect l="l" t="t" r="r" b="b"/>
              <a:pathLst>
                <a:path w="358139" h="811529">
                  <a:moveTo>
                    <a:pt x="357632" y="100965"/>
                  </a:moveTo>
                  <a:lnTo>
                    <a:pt x="313309" y="25146"/>
                  </a:lnTo>
                  <a:lnTo>
                    <a:pt x="311200" y="21551"/>
                  </a:lnTo>
                  <a:lnTo>
                    <a:pt x="311200" y="72136"/>
                  </a:lnTo>
                  <a:lnTo>
                    <a:pt x="304914" y="72136"/>
                  </a:lnTo>
                  <a:lnTo>
                    <a:pt x="304914" y="61328"/>
                  </a:lnTo>
                  <a:lnTo>
                    <a:pt x="311200" y="72136"/>
                  </a:lnTo>
                  <a:lnTo>
                    <a:pt x="311200" y="21551"/>
                  </a:lnTo>
                  <a:lnTo>
                    <a:pt x="298640" y="114"/>
                  </a:lnTo>
                  <a:lnTo>
                    <a:pt x="298640" y="50546"/>
                  </a:lnTo>
                  <a:lnTo>
                    <a:pt x="298500" y="50546"/>
                  </a:lnTo>
                  <a:lnTo>
                    <a:pt x="298577" y="50419"/>
                  </a:lnTo>
                  <a:lnTo>
                    <a:pt x="298640" y="50546"/>
                  </a:lnTo>
                  <a:lnTo>
                    <a:pt x="298640" y="114"/>
                  </a:lnTo>
                  <a:lnTo>
                    <a:pt x="298069" y="876"/>
                  </a:lnTo>
                  <a:lnTo>
                    <a:pt x="298069" y="785876"/>
                  </a:lnTo>
                  <a:lnTo>
                    <a:pt x="291719" y="792226"/>
                  </a:lnTo>
                  <a:lnTo>
                    <a:pt x="291719" y="785876"/>
                  </a:lnTo>
                  <a:lnTo>
                    <a:pt x="298069" y="785876"/>
                  </a:lnTo>
                  <a:lnTo>
                    <a:pt x="298069" y="876"/>
                  </a:lnTo>
                  <a:lnTo>
                    <a:pt x="239395" y="100965"/>
                  </a:lnTo>
                  <a:lnTo>
                    <a:pt x="241554" y="108966"/>
                  </a:lnTo>
                  <a:lnTo>
                    <a:pt x="253746" y="115951"/>
                  </a:lnTo>
                  <a:lnTo>
                    <a:pt x="261493" y="113919"/>
                  </a:lnTo>
                  <a:lnTo>
                    <a:pt x="285877" y="72009"/>
                  </a:lnTo>
                  <a:lnTo>
                    <a:pt x="292150" y="61353"/>
                  </a:lnTo>
                  <a:lnTo>
                    <a:pt x="292150" y="72136"/>
                  </a:lnTo>
                  <a:lnTo>
                    <a:pt x="285877" y="72136"/>
                  </a:lnTo>
                  <a:lnTo>
                    <a:pt x="285877" y="785876"/>
                  </a:lnTo>
                  <a:lnTo>
                    <a:pt x="285877" y="798068"/>
                  </a:lnTo>
                  <a:lnTo>
                    <a:pt x="285877" y="798576"/>
                  </a:lnTo>
                  <a:lnTo>
                    <a:pt x="19545" y="798576"/>
                  </a:lnTo>
                  <a:lnTo>
                    <a:pt x="19545" y="792213"/>
                  </a:lnTo>
                  <a:lnTo>
                    <a:pt x="25400" y="798068"/>
                  </a:lnTo>
                  <a:lnTo>
                    <a:pt x="285826" y="798068"/>
                  </a:lnTo>
                  <a:lnTo>
                    <a:pt x="285826" y="785368"/>
                  </a:lnTo>
                  <a:lnTo>
                    <a:pt x="25400" y="785368"/>
                  </a:lnTo>
                  <a:lnTo>
                    <a:pt x="25400" y="776986"/>
                  </a:lnTo>
                  <a:lnTo>
                    <a:pt x="0" y="776986"/>
                  </a:lnTo>
                  <a:lnTo>
                    <a:pt x="0" y="785876"/>
                  </a:lnTo>
                  <a:lnTo>
                    <a:pt x="0" y="798576"/>
                  </a:lnTo>
                  <a:lnTo>
                    <a:pt x="0" y="811276"/>
                  </a:lnTo>
                  <a:lnTo>
                    <a:pt x="311277" y="811276"/>
                  </a:lnTo>
                  <a:lnTo>
                    <a:pt x="311277" y="798576"/>
                  </a:lnTo>
                  <a:lnTo>
                    <a:pt x="291719" y="798576"/>
                  </a:lnTo>
                  <a:lnTo>
                    <a:pt x="291719" y="798068"/>
                  </a:lnTo>
                  <a:lnTo>
                    <a:pt x="311277" y="798068"/>
                  </a:lnTo>
                  <a:lnTo>
                    <a:pt x="311277" y="785876"/>
                  </a:lnTo>
                  <a:lnTo>
                    <a:pt x="311277" y="785368"/>
                  </a:lnTo>
                  <a:lnTo>
                    <a:pt x="311277" y="72263"/>
                  </a:lnTo>
                  <a:lnTo>
                    <a:pt x="335661" y="113919"/>
                  </a:lnTo>
                  <a:lnTo>
                    <a:pt x="343408" y="115951"/>
                  </a:lnTo>
                  <a:lnTo>
                    <a:pt x="355600" y="108966"/>
                  </a:lnTo>
                  <a:lnTo>
                    <a:pt x="357632" y="100965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49140" y="4395216"/>
              <a:ext cx="76200" cy="22098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391396" y="2712465"/>
              <a:ext cx="0" cy="9906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ln w="25388">
              <a:solidFill>
                <a:srgbClr val="4470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78702" y="3779266"/>
              <a:ext cx="29209" cy="98425"/>
            </a:xfrm>
            <a:custGeom>
              <a:avLst/>
              <a:gdLst/>
              <a:ahLst/>
              <a:cxnLst/>
              <a:rect l="l" t="t" r="r" b="b"/>
              <a:pathLst>
                <a:path w="29210" h="98425">
                  <a:moveTo>
                    <a:pt x="25400" y="0"/>
                  </a:moveTo>
                  <a:lnTo>
                    <a:pt x="0" y="0"/>
                  </a:lnTo>
                  <a:lnTo>
                    <a:pt x="0" y="98297"/>
                  </a:lnTo>
                  <a:lnTo>
                    <a:pt x="28701" y="98297"/>
                  </a:lnTo>
                  <a:lnTo>
                    <a:pt x="28701" y="72897"/>
                  </a:lnTo>
                  <a:lnTo>
                    <a:pt x="25400" y="728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32474" y="2560320"/>
              <a:ext cx="117855" cy="11582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774436" y="2552699"/>
              <a:ext cx="1363980" cy="2537460"/>
            </a:xfrm>
            <a:custGeom>
              <a:avLst/>
              <a:gdLst/>
              <a:ahLst/>
              <a:cxnLst/>
              <a:rect l="l" t="t" r="r" b="b"/>
              <a:pathLst>
                <a:path w="1363979" h="2537460">
                  <a:moveTo>
                    <a:pt x="810590" y="1299464"/>
                  </a:moveTo>
                  <a:lnTo>
                    <a:pt x="709041" y="1299464"/>
                  </a:lnTo>
                  <a:lnTo>
                    <a:pt x="709041" y="1324864"/>
                  </a:lnTo>
                  <a:lnTo>
                    <a:pt x="810590" y="1324864"/>
                  </a:lnTo>
                  <a:lnTo>
                    <a:pt x="810590" y="1299464"/>
                  </a:lnTo>
                  <a:close/>
                </a:path>
                <a:path w="1363979" h="2537460">
                  <a:moveTo>
                    <a:pt x="988390" y="1299464"/>
                  </a:moveTo>
                  <a:lnTo>
                    <a:pt x="886841" y="1299464"/>
                  </a:lnTo>
                  <a:lnTo>
                    <a:pt x="886841" y="1324864"/>
                  </a:lnTo>
                  <a:lnTo>
                    <a:pt x="988390" y="1324864"/>
                  </a:lnTo>
                  <a:lnTo>
                    <a:pt x="988390" y="1299464"/>
                  </a:lnTo>
                  <a:close/>
                </a:path>
                <a:path w="1363979" h="2537460">
                  <a:moveTo>
                    <a:pt x="1166063" y="1299464"/>
                  </a:moveTo>
                  <a:lnTo>
                    <a:pt x="1064514" y="1299464"/>
                  </a:lnTo>
                  <a:lnTo>
                    <a:pt x="1064514" y="1324864"/>
                  </a:lnTo>
                  <a:lnTo>
                    <a:pt x="1166063" y="1324864"/>
                  </a:lnTo>
                  <a:lnTo>
                    <a:pt x="1166063" y="1299464"/>
                  </a:lnTo>
                  <a:close/>
                </a:path>
                <a:path w="1363979" h="2537460">
                  <a:moveTo>
                    <a:pt x="1345565" y="2499360"/>
                  </a:moveTo>
                  <a:lnTo>
                    <a:pt x="1269365" y="2461260"/>
                  </a:lnTo>
                  <a:lnTo>
                    <a:pt x="1269365" y="2486660"/>
                  </a:lnTo>
                  <a:lnTo>
                    <a:pt x="76200" y="2486660"/>
                  </a:lnTo>
                  <a:lnTo>
                    <a:pt x="76200" y="2461260"/>
                  </a:lnTo>
                  <a:lnTo>
                    <a:pt x="0" y="2499360"/>
                  </a:lnTo>
                  <a:lnTo>
                    <a:pt x="76200" y="2537460"/>
                  </a:lnTo>
                  <a:lnTo>
                    <a:pt x="76200" y="2512060"/>
                  </a:lnTo>
                  <a:lnTo>
                    <a:pt x="1269365" y="2512060"/>
                  </a:lnTo>
                  <a:lnTo>
                    <a:pt x="1269365" y="2537460"/>
                  </a:lnTo>
                  <a:lnTo>
                    <a:pt x="1345565" y="2499360"/>
                  </a:lnTo>
                  <a:close/>
                </a:path>
                <a:path w="1363979" h="2537460">
                  <a:moveTo>
                    <a:pt x="1346454" y="1557528"/>
                  </a:moveTo>
                  <a:lnTo>
                    <a:pt x="1270254" y="1519428"/>
                  </a:lnTo>
                  <a:lnTo>
                    <a:pt x="1270254" y="1544828"/>
                  </a:lnTo>
                  <a:lnTo>
                    <a:pt x="76200" y="1544828"/>
                  </a:lnTo>
                  <a:lnTo>
                    <a:pt x="76200" y="1519428"/>
                  </a:lnTo>
                  <a:lnTo>
                    <a:pt x="0" y="1557528"/>
                  </a:lnTo>
                  <a:lnTo>
                    <a:pt x="76200" y="1595628"/>
                  </a:lnTo>
                  <a:lnTo>
                    <a:pt x="76200" y="1570228"/>
                  </a:lnTo>
                  <a:lnTo>
                    <a:pt x="1270254" y="1570228"/>
                  </a:lnTo>
                  <a:lnTo>
                    <a:pt x="1270254" y="1595628"/>
                  </a:lnTo>
                  <a:lnTo>
                    <a:pt x="1346454" y="1557528"/>
                  </a:lnTo>
                  <a:close/>
                </a:path>
                <a:path w="1363979" h="2537460">
                  <a:moveTo>
                    <a:pt x="1347216" y="1299210"/>
                  </a:moveTo>
                  <a:lnTo>
                    <a:pt x="1242187" y="1299210"/>
                  </a:lnTo>
                  <a:lnTo>
                    <a:pt x="1242187" y="1322070"/>
                  </a:lnTo>
                  <a:lnTo>
                    <a:pt x="1242187" y="1324610"/>
                  </a:lnTo>
                  <a:lnTo>
                    <a:pt x="1332992" y="1324610"/>
                  </a:lnTo>
                  <a:lnTo>
                    <a:pt x="1332992" y="1322070"/>
                  </a:lnTo>
                  <a:lnTo>
                    <a:pt x="1347216" y="1322070"/>
                  </a:lnTo>
                  <a:lnTo>
                    <a:pt x="1347216" y="1299210"/>
                  </a:lnTo>
                  <a:close/>
                </a:path>
                <a:path w="1363979" h="2537460">
                  <a:moveTo>
                    <a:pt x="1363726" y="744601"/>
                  </a:moveTo>
                  <a:lnTo>
                    <a:pt x="931291" y="744601"/>
                  </a:lnTo>
                  <a:lnTo>
                    <a:pt x="931291" y="72009"/>
                  </a:lnTo>
                  <a:lnTo>
                    <a:pt x="952119" y="107696"/>
                  </a:lnTo>
                  <a:lnTo>
                    <a:pt x="955421" y="113792"/>
                  </a:lnTo>
                  <a:lnTo>
                    <a:pt x="963295" y="115824"/>
                  </a:lnTo>
                  <a:lnTo>
                    <a:pt x="975360" y="108839"/>
                  </a:lnTo>
                  <a:lnTo>
                    <a:pt x="977392" y="100965"/>
                  </a:lnTo>
                  <a:lnTo>
                    <a:pt x="918591" y="0"/>
                  </a:lnTo>
                  <a:lnTo>
                    <a:pt x="859663" y="100965"/>
                  </a:lnTo>
                  <a:lnTo>
                    <a:pt x="861695" y="108839"/>
                  </a:lnTo>
                  <a:lnTo>
                    <a:pt x="873760" y="115824"/>
                  </a:lnTo>
                  <a:lnTo>
                    <a:pt x="881634" y="113792"/>
                  </a:lnTo>
                  <a:lnTo>
                    <a:pt x="905891" y="72009"/>
                  </a:lnTo>
                  <a:lnTo>
                    <a:pt x="905891" y="770001"/>
                  </a:lnTo>
                  <a:lnTo>
                    <a:pt x="1338326" y="770001"/>
                  </a:lnTo>
                  <a:lnTo>
                    <a:pt x="1338326" y="771144"/>
                  </a:lnTo>
                  <a:lnTo>
                    <a:pt x="1363726" y="771144"/>
                  </a:lnTo>
                  <a:lnTo>
                    <a:pt x="1363726" y="744601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78140" y="4491227"/>
              <a:ext cx="76198" cy="22098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8040623" y="1094232"/>
            <a:ext cx="2108200" cy="696595"/>
          </a:xfrm>
          <a:prstGeom prst="rect">
            <a:avLst/>
          </a:prstGeom>
          <a:solidFill>
            <a:srgbClr val="008000"/>
          </a:solidFill>
          <a:ln w="12700">
            <a:solidFill>
              <a:srgbClr val="2D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  <a:spcBef>
                <a:spcPts val="725"/>
              </a:spcBef>
            </a:pP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Office</a:t>
            </a:r>
            <a:r>
              <a:rPr sz="1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1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Prime</a:t>
            </a:r>
            <a:r>
              <a:rPr sz="1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Minster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10711" y="1232916"/>
            <a:ext cx="1841500" cy="591820"/>
          </a:xfrm>
          <a:prstGeom prst="rect">
            <a:avLst/>
          </a:prstGeom>
          <a:solidFill>
            <a:srgbClr val="008000"/>
          </a:solidFill>
          <a:ln w="12700">
            <a:solidFill>
              <a:srgbClr val="2D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419734">
              <a:lnSpc>
                <a:spcPct val="100000"/>
              </a:lnSpc>
              <a:spcBef>
                <a:spcPts val="880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House</a:t>
            </a:r>
            <a:r>
              <a:rPr sz="1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People's</a:t>
            </a:r>
            <a:endParaRPr sz="1100">
              <a:latin typeface="Times New Roman"/>
              <a:cs typeface="Times New Roman"/>
            </a:endParaRPr>
          </a:p>
          <a:p>
            <a:pPr marL="477520">
              <a:lnSpc>
                <a:spcPct val="100000"/>
              </a:lnSpc>
              <a:spcBef>
                <a:spcPts val="190"/>
              </a:spcBef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Representatives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251703" y="1309116"/>
            <a:ext cx="2781300" cy="135890"/>
            <a:chOff x="5251703" y="1309116"/>
            <a:chExt cx="2781300" cy="135890"/>
          </a:xfrm>
        </p:grpSpPr>
        <p:sp>
          <p:nvSpPr>
            <p:cNvPr id="48" name="object 48"/>
            <p:cNvSpPr/>
            <p:nvPr/>
          </p:nvSpPr>
          <p:spPr>
            <a:xfrm>
              <a:off x="5251704" y="1326768"/>
              <a:ext cx="116205" cy="118110"/>
            </a:xfrm>
            <a:custGeom>
              <a:avLst/>
              <a:gdLst/>
              <a:ahLst/>
              <a:cxnLst/>
              <a:rect l="l" t="t" r="r" b="b"/>
              <a:pathLst>
                <a:path w="116204" h="118109">
                  <a:moveTo>
                    <a:pt x="116205" y="103378"/>
                  </a:moveTo>
                  <a:lnTo>
                    <a:pt x="114046" y="95631"/>
                  </a:lnTo>
                  <a:lnTo>
                    <a:pt x="72771" y="72136"/>
                  </a:lnTo>
                  <a:lnTo>
                    <a:pt x="72263" y="71755"/>
                  </a:lnTo>
                  <a:lnTo>
                    <a:pt x="69723" y="70358"/>
                  </a:lnTo>
                  <a:lnTo>
                    <a:pt x="31623" y="70358"/>
                  </a:lnTo>
                  <a:lnTo>
                    <a:pt x="31496" y="48387"/>
                  </a:lnTo>
                  <a:lnTo>
                    <a:pt x="68707" y="48387"/>
                  </a:lnTo>
                  <a:lnTo>
                    <a:pt x="72136" y="46482"/>
                  </a:lnTo>
                  <a:lnTo>
                    <a:pt x="113538" y="21717"/>
                  </a:lnTo>
                  <a:lnTo>
                    <a:pt x="115570" y="14097"/>
                  </a:lnTo>
                  <a:lnTo>
                    <a:pt x="108331" y="2032"/>
                  </a:lnTo>
                  <a:lnTo>
                    <a:pt x="100584" y="0"/>
                  </a:lnTo>
                  <a:lnTo>
                    <a:pt x="94615" y="3683"/>
                  </a:lnTo>
                  <a:lnTo>
                    <a:pt x="0" y="59563"/>
                  </a:lnTo>
                  <a:lnTo>
                    <a:pt x="101346" y="117729"/>
                  </a:lnTo>
                  <a:lnTo>
                    <a:pt x="109220" y="115570"/>
                  </a:lnTo>
                  <a:lnTo>
                    <a:pt x="116205" y="1033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17433" y="1354709"/>
              <a:ext cx="115570" cy="7213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283200" y="1355089"/>
              <a:ext cx="2699385" cy="43815"/>
            </a:xfrm>
            <a:custGeom>
              <a:avLst/>
              <a:gdLst/>
              <a:ahLst/>
              <a:cxnLst/>
              <a:rect l="l" t="t" r="r" b="b"/>
              <a:pathLst>
                <a:path w="2699384" h="43815">
                  <a:moveTo>
                    <a:pt x="38227" y="42037"/>
                  </a:moveTo>
                  <a:lnTo>
                    <a:pt x="18923" y="30861"/>
                  </a:lnTo>
                  <a:lnTo>
                    <a:pt x="37211" y="20066"/>
                  </a:lnTo>
                  <a:lnTo>
                    <a:pt x="0" y="20066"/>
                  </a:lnTo>
                  <a:lnTo>
                    <a:pt x="127" y="42037"/>
                  </a:lnTo>
                  <a:lnTo>
                    <a:pt x="38227" y="42037"/>
                  </a:lnTo>
                  <a:close/>
                </a:path>
                <a:path w="2699384" h="43815">
                  <a:moveTo>
                    <a:pt x="2699385" y="12573"/>
                  </a:moveTo>
                  <a:lnTo>
                    <a:pt x="2677541" y="0"/>
                  </a:lnTo>
                  <a:lnTo>
                    <a:pt x="40640" y="18161"/>
                  </a:lnTo>
                  <a:lnTo>
                    <a:pt x="18923" y="30861"/>
                  </a:lnTo>
                  <a:lnTo>
                    <a:pt x="40767" y="43434"/>
                  </a:lnTo>
                  <a:lnTo>
                    <a:pt x="2677668" y="25273"/>
                  </a:lnTo>
                  <a:lnTo>
                    <a:pt x="2699385" y="1257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16798" y="1309116"/>
              <a:ext cx="94233" cy="71247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2039111" y="1732788"/>
            <a:ext cx="6002020" cy="2011680"/>
            <a:chOff x="2039111" y="1732788"/>
            <a:chExt cx="6002020" cy="2011680"/>
          </a:xfrm>
        </p:grpSpPr>
        <p:sp>
          <p:nvSpPr>
            <p:cNvPr id="53" name="object 53"/>
            <p:cNvSpPr/>
            <p:nvPr/>
          </p:nvSpPr>
          <p:spPr>
            <a:xfrm>
              <a:off x="4463796" y="1824227"/>
              <a:ext cx="76200" cy="952500"/>
            </a:xfrm>
            <a:custGeom>
              <a:avLst/>
              <a:gdLst/>
              <a:ahLst/>
              <a:cxnLst/>
              <a:rect l="l" t="t" r="r" b="b"/>
              <a:pathLst>
                <a:path w="76200" h="952500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5400" y="76200"/>
                  </a:lnTo>
                  <a:lnTo>
                    <a:pt x="25400" y="952500"/>
                  </a:lnTo>
                  <a:lnTo>
                    <a:pt x="50800" y="952500"/>
                  </a:lnTo>
                  <a:lnTo>
                    <a:pt x="50800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96912" y="1778888"/>
              <a:ext cx="721995" cy="534035"/>
            </a:xfrm>
            <a:custGeom>
              <a:avLst/>
              <a:gdLst/>
              <a:ahLst/>
              <a:cxnLst/>
              <a:rect l="l" t="t" r="r" b="b"/>
              <a:pathLst>
                <a:path w="721995" h="534035">
                  <a:moveTo>
                    <a:pt x="721868" y="25400"/>
                  </a:moveTo>
                  <a:lnTo>
                    <a:pt x="718566" y="25400"/>
                  </a:lnTo>
                  <a:lnTo>
                    <a:pt x="718566" y="23622"/>
                  </a:lnTo>
                  <a:lnTo>
                    <a:pt x="712089" y="23622"/>
                  </a:lnTo>
                  <a:lnTo>
                    <a:pt x="693293" y="12700"/>
                  </a:lnTo>
                  <a:lnTo>
                    <a:pt x="671576" y="0"/>
                  </a:lnTo>
                  <a:lnTo>
                    <a:pt x="359029" y="0"/>
                  </a:lnTo>
                  <a:lnTo>
                    <a:pt x="359029" y="508381"/>
                  </a:lnTo>
                  <a:lnTo>
                    <a:pt x="0" y="508381"/>
                  </a:lnTo>
                  <a:lnTo>
                    <a:pt x="0" y="521081"/>
                  </a:lnTo>
                  <a:lnTo>
                    <a:pt x="0" y="533781"/>
                  </a:lnTo>
                  <a:lnTo>
                    <a:pt x="384556" y="533781"/>
                  </a:lnTo>
                  <a:lnTo>
                    <a:pt x="384556" y="521589"/>
                  </a:lnTo>
                  <a:lnTo>
                    <a:pt x="384556" y="521081"/>
                  </a:lnTo>
                  <a:lnTo>
                    <a:pt x="384556" y="508889"/>
                  </a:lnTo>
                  <a:lnTo>
                    <a:pt x="384556" y="25400"/>
                  </a:lnTo>
                  <a:lnTo>
                    <a:pt x="671512" y="25400"/>
                  </a:lnTo>
                  <a:lnTo>
                    <a:pt x="629920" y="49657"/>
                  </a:lnTo>
                  <a:lnTo>
                    <a:pt x="627888" y="57531"/>
                  </a:lnTo>
                  <a:lnTo>
                    <a:pt x="634873" y="69469"/>
                  </a:lnTo>
                  <a:lnTo>
                    <a:pt x="642620" y="71501"/>
                  </a:lnTo>
                  <a:lnTo>
                    <a:pt x="721868" y="25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24800" y="1732788"/>
              <a:ext cx="115824" cy="7150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779772" y="1876043"/>
              <a:ext cx="342265" cy="518159"/>
            </a:xfrm>
            <a:custGeom>
              <a:avLst/>
              <a:gdLst/>
              <a:ahLst/>
              <a:cxnLst/>
              <a:rect l="l" t="t" r="r" b="b"/>
              <a:pathLst>
                <a:path w="342264" h="518160">
                  <a:moveTo>
                    <a:pt x="342011" y="492506"/>
                  </a:moveTo>
                  <a:lnTo>
                    <a:pt x="317627" y="492506"/>
                  </a:lnTo>
                  <a:lnTo>
                    <a:pt x="317627" y="505206"/>
                  </a:lnTo>
                  <a:lnTo>
                    <a:pt x="317627" y="506476"/>
                  </a:lnTo>
                  <a:lnTo>
                    <a:pt x="316611" y="505460"/>
                  </a:lnTo>
                  <a:lnTo>
                    <a:pt x="25400" y="505460"/>
                  </a:lnTo>
                  <a:lnTo>
                    <a:pt x="25400" y="505206"/>
                  </a:lnTo>
                  <a:lnTo>
                    <a:pt x="317627" y="505206"/>
                  </a:lnTo>
                  <a:lnTo>
                    <a:pt x="317627" y="492506"/>
                  </a:lnTo>
                  <a:lnTo>
                    <a:pt x="25400" y="492506"/>
                  </a:lnTo>
                  <a:lnTo>
                    <a:pt x="25400" y="21844"/>
                  </a:lnTo>
                  <a:lnTo>
                    <a:pt x="12700" y="0"/>
                  </a:lnTo>
                  <a:lnTo>
                    <a:pt x="0" y="21844"/>
                  </a:lnTo>
                  <a:lnTo>
                    <a:pt x="0" y="518160"/>
                  </a:lnTo>
                  <a:lnTo>
                    <a:pt x="329311" y="518160"/>
                  </a:lnTo>
                  <a:lnTo>
                    <a:pt x="318897" y="507746"/>
                  </a:lnTo>
                  <a:lnTo>
                    <a:pt x="342011" y="507746"/>
                  </a:lnTo>
                  <a:lnTo>
                    <a:pt x="342011" y="505206"/>
                  </a:lnTo>
                  <a:lnTo>
                    <a:pt x="342011" y="492506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33544" y="1825752"/>
              <a:ext cx="117855" cy="11607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39111" y="2822448"/>
              <a:ext cx="1505712" cy="92201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73807" y="2909316"/>
              <a:ext cx="1068323" cy="79248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89403" y="2852927"/>
              <a:ext cx="1409699" cy="818388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404617" y="2929863"/>
            <a:ext cx="788670" cy="603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3335" algn="just">
              <a:lnSpc>
                <a:spcPct val="114999"/>
              </a:lnSpc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Federal</a:t>
            </a:r>
            <a:r>
              <a:rPr sz="11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imes New Roman"/>
                <a:cs typeface="Times New Roman"/>
              </a:rPr>
              <a:t>level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Development stakeholders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037588" y="3860291"/>
            <a:ext cx="1507490" cy="922019"/>
            <a:chOff x="2037588" y="3860291"/>
            <a:chExt cx="1507490" cy="922019"/>
          </a:xfrm>
        </p:grpSpPr>
        <p:pic>
          <p:nvPicPr>
            <p:cNvPr id="63" name="object 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39112" y="3860291"/>
              <a:ext cx="1505712" cy="92201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37588" y="3947159"/>
              <a:ext cx="1124712" cy="79248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89404" y="3890771"/>
              <a:ext cx="1409699" cy="818388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2168398" y="3968597"/>
            <a:ext cx="819150" cy="603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0"/>
              </a:spcBef>
            </a:pP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11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Times New Roman"/>
                <a:cs typeface="Times New Roman"/>
              </a:rPr>
              <a:t>level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development stakeholders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2039111" y="1897379"/>
            <a:ext cx="2165985" cy="818515"/>
            <a:chOff x="2039111" y="1897379"/>
            <a:chExt cx="2165985" cy="818515"/>
          </a:xfrm>
        </p:grpSpPr>
        <p:pic>
          <p:nvPicPr>
            <p:cNvPr id="68" name="object 6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39111" y="1897379"/>
              <a:ext cx="2165604" cy="81838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64079" y="2028443"/>
              <a:ext cx="1946147" cy="60045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089403" y="1927859"/>
              <a:ext cx="2069592" cy="714756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2307082" y="2072741"/>
            <a:ext cx="163512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015" marR="5080" indent="-615950">
              <a:lnSpc>
                <a:spcPct val="114500"/>
              </a:lnSpc>
              <a:spcBef>
                <a:spcPts val="100"/>
              </a:spcBef>
            </a:pPr>
            <a:r>
              <a:rPr sz="1100" spc="-10" dirty="0">
                <a:solidFill>
                  <a:srgbClr val="0D0D0D"/>
                </a:solidFill>
                <a:latin typeface="Times New Roman"/>
                <a:cs typeface="Times New Roman"/>
              </a:rPr>
              <a:t>Civil</a:t>
            </a:r>
            <a:r>
              <a:rPr sz="1100" spc="-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D0D0D"/>
                </a:solidFill>
                <a:latin typeface="Times New Roman"/>
                <a:cs typeface="Times New Roman"/>
              </a:rPr>
              <a:t>societies,</a:t>
            </a:r>
            <a:r>
              <a:rPr sz="1100" spc="-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D0D0D"/>
                </a:solidFill>
                <a:latin typeface="Times New Roman"/>
                <a:cs typeface="Times New Roman"/>
              </a:rPr>
              <a:t>DAG,</a:t>
            </a:r>
            <a:r>
              <a:rPr sz="1100" spc="5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D0D0D"/>
                </a:solidFill>
                <a:latin typeface="Times New Roman"/>
                <a:cs typeface="Times New Roman"/>
              </a:rPr>
              <a:t>Private sectors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801111" y="2203450"/>
            <a:ext cx="7334250" cy="1716405"/>
            <a:chOff x="2801111" y="2203450"/>
            <a:chExt cx="7334250" cy="1716405"/>
          </a:xfrm>
        </p:grpSpPr>
        <p:sp>
          <p:nvSpPr>
            <p:cNvPr id="73" name="object 73"/>
            <p:cNvSpPr/>
            <p:nvPr/>
          </p:nvSpPr>
          <p:spPr>
            <a:xfrm>
              <a:off x="4158995" y="2461849"/>
              <a:ext cx="788670" cy="0"/>
            </a:xfrm>
            <a:custGeom>
              <a:avLst/>
              <a:gdLst/>
              <a:ahLst/>
              <a:cxnLst/>
              <a:rect l="l" t="t" r="r" b="b"/>
              <a:pathLst>
                <a:path w="788670">
                  <a:moveTo>
                    <a:pt x="0" y="0"/>
                  </a:moveTo>
                  <a:lnTo>
                    <a:pt x="788055" y="0"/>
                  </a:lnTo>
                </a:path>
              </a:pathLst>
            </a:custGeom>
            <a:ln w="25236">
              <a:solidFill>
                <a:srgbClr val="008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72430" y="2403347"/>
              <a:ext cx="135636" cy="11709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01111" y="2663951"/>
              <a:ext cx="76200" cy="21793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01111" y="3671316"/>
              <a:ext cx="76200" cy="24841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109203" y="2209800"/>
              <a:ext cx="2019300" cy="685800"/>
            </a:xfrm>
            <a:custGeom>
              <a:avLst/>
              <a:gdLst/>
              <a:ahLst/>
              <a:cxnLst/>
              <a:rect l="l" t="t" r="r" b="b"/>
              <a:pathLst>
                <a:path w="2019300" h="685800">
                  <a:moveTo>
                    <a:pt x="20193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2019300" y="685800"/>
                  </a:lnTo>
                  <a:lnTo>
                    <a:pt x="201930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109203" y="2209800"/>
              <a:ext cx="2019300" cy="685800"/>
            </a:xfrm>
            <a:custGeom>
              <a:avLst/>
              <a:gdLst/>
              <a:ahLst/>
              <a:cxnLst/>
              <a:rect l="l" t="t" r="r" b="b"/>
              <a:pathLst>
                <a:path w="2019300" h="685800">
                  <a:moveTo>
                    <a:pt x="0" y="685800"/>
                  </a:moveTo>
                  <a:lnTo>
                    <a:pt x="2019300" y="685800"/>
                  </a:lnTo>
                  <a:lnTo>
                    <a:pt x="20193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12700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8109204" y="2209800"/>
            <a:ext cx="2019300" cy="685800"/>
          </a:xfrm>
          <a:prstGeom prst="rect">
            <a:avLst/>
          </a:prstGeom>
          <a:ln w="12700">
            <a:solidFill>
              <a:srgbClr val="2D528F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528320" marR="351155" indent="-184785">
              <a:lnSpc>
                <a:spcPct val="114500"/>
              </a:lnSpc>
              <a:spcBef>
                <a:spcPts val="990"/>
              </a:spcBef>
            </a:pP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1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governments 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President</a:t>
            </a:r>
            <a:r>
              <a:rPr sz="11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Office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913244" y="3462522"/>
            <a:ext cx="19050" cy="57150"/>
          </a:xfrm>
          <a:custGeom>
            <a:avLst/>
            <a:gdLst/>
            <a:ahLst/>
            <a:cxnLst/>
            <a:rect l="l" t="t" r="r" b="b"/>
            <a:pathLst>
              <a:path w="19050" h="57150">
                <a:moveTo>
                  <a:pt x="19050" y="0"/>
                </a:moveTo>
                <a:lnTo>
                  <a:pt x="0" y="0"/>
                </a:lnTo>
                <a:lnTo>
                  <a:pt x="0" y="57155"/>
                </a:lnTo>
                <a:lnTo>
                  <a:pt x="19050" y="57155"/>
                </a:lnTo>
                <a:lnTo>
                  <a:pt x="190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917194" y="831850"/>
            <a:ext cx="8865235" cy="3502025"/>
            <a:chOff x="917194" y="831850"/>
            <a:chExt cx="8865235" cy="3502025"/>
          </a:xfrm>
        </p:grpSpPr>
        <p:pic>
          <p:nvPicPr>
            <p:cNvPr id="82" name="object 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836920" y="3921379"/>
              <a:ext cx="152145" cy="11074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860542" y="2633598"/>
              <a:ext cx="1157605" cy="1353185"/>
            </a:xfrm>
            <a:custGeom>
              <a:avLst/>
              <a:gdLst/>
              <a:ahLst/>
              <a:cxnLst/>
              <a:rect l="l" t="t" r="r" b="b"/>
              <a:pathLst>
                <a:path w="1157604" h="1353185">
                  <a:moveTo>
                    <a:pt x="28321" y="1334897"/>
                  </a:moveTo>
                  <a:lnTo>
                    <a:pt x="0" y="1334897"/>
                  </a:lnTo>
                  <a:lnTo>
                    <a:pt x="14097" y="1343152"/>
                  </a:lnTo>
                  <a:lnTo>
                    <a:pt x="28321" y="1334897"/>
                  </a:lnTo>
                  <a:close/>
                </a:path>
                <a:path w="1157604" h="1353185">
                  <a:moveTo>
                    <a:pt x="204724" y="1333627"/>
                  </a:moveTo>
                  <a:lnTo>
                    <a:pt x="147574" y="1333627"/>
                  </a:lnTo>
                  <a:lnTo>
                    <a:pt x="147574" y="1352677"/>
                  </a:lnTo>
                  <a:lnTo>
                    <a:pt x="204724" y="1352677"/>
                  </a:lnTo>
                  <a:lnTo>
                    <a:pt x="204724" y="1333627"/>
                  </a:lnTo>
                  <a:close/>
                </a:path>
                <a:path w="1157604" h="1353185">
                  <a:moveTo>
                    <a:pt x="280924" y="1333627"/>
                  </a:moveTo>
                  <a:lnTo>
                    <a:pt x="223774" y="1333627"/>
                  </a:lnTo>
                  <a:lnTo>
                    <a:pt x="223774" y="1352677"/>
                  </a:lnTo>
                  <a:lnTo>
                    <a:pt x="280924" y="1352677"/>
                  </a:lnTo>
                  <a:lnTo>
                    <a:pt x="280924" y="1333627"/>
                  </a:lnTo>
                  <a:close/>
                </a:path>
                <a:path w="1157604" h="1353185">
                  <a:moveTo>
                    <a:pt x="357124" y="1333627"/>
                  </a:moveTo>
                  <a:lnTo>
                    <a:pt x="299974" y="1333627"/>
                  </a:lnTo>
                  <a:lnTo>
                    <a:pt x="299974" y="1352677"/>
                  </a:lnTo>
                  <a:lnTo>
                    <a:pt x="357124" y="1352677"/>
                  </a:lnTo>
                  <a:lnTo>
                    <a:pt x="357124" y="1333627"/>
                  </a:lnTo>
                  <a:close/>
                </a:path>
                <a:path w="1157604" h="1353185">
                  <a:moveTo>
                    <a:pt x="433324" y="1333627"/>
                  </a:moveTo>
                  <a:lnTo>
                    <a:pt x="376174" y="1333627"/>
                  </a:lnTo>
                  <a:lnTo>
                    <a:pt x="376174" y="1352677"/>
                  </a:lnTo>
                  <a:lnTo>
                    <a:pt x="433324" y="1352677"/>
                  </a:lnTo>
                  <a:lnTo>
                    <a:pt x="433324" y="1333627"/>
                  </a:lnTo>
                  <a:close/>
                </a:path>
                <a:path w="1157604" h="1353185">
                  <a:moveTo>
                    <a:pt x="509524" y="1333627"/>
                  </a:moveTo>
                  <a:lnTo>
                    <a:pt x="452374" y="1333627"/>
                  </a:lnTo>
                  <a:lnTo>
                    <a:pt x="452374" y="1352677"/>
                  </a:lnTo>
                  <a:lnTo>
                    <a:pt x="509524" y="1352677"/>
                  </a:lnTo>
                  <a:lnTo>
                    <a:pt x="509524" y="1333627"/>
                  </a:lnTo>
                  <a:close/>
                </a:path>
                <a:path w="1157604" h="1353185">
                  <a:moveTo>
                    <a:pt x="585724" y="1333627"/>
                  </a:moveTo>
                  <a:lnTo>
                    <a:pt x="528574" y="1333627"/>
                  </a:lnTo>
                  <a:lnTo>
                    <a:pt x="528574" y="1352677"/>
                  </a:lnTo>
                  <a:lnTo>
                    <a:pt x="585724" y="1352677"/>
                  </a:lnTo>
                  <a:lnTo>
                    <a:pt x="585724" y="1333627"/>
                  </a:lnTo>
                  <a:close/>
                </a:path>
                <a:path w="1157604" h="1353185">
                  <a:moveTo>
                    <a:pt x="661911" y="1333627"/>
                  </a:moveTo>
                  <a:lnTo>
                    <a:pt x="604774" y="1333627"/>
                  </a:lnTo>
                  <a:lnTo>
                    <a:pt x="604774" y="1352677"/>
                  </a:lnTo>
                  <a:lnTo>
                    <a:pt x="661911" y="1352677"/>
                  </a:lnTo>
                  <a:lnTo>
                    <a:pt x="661911" y="1333627"/>
                  </a:lnTo>
                  <a:close/>
                </a:path>
                <a:path w="1157604" h="1353185">
                  <a:moveTo>
                    <a:pt x="738124" y="1333627"/>
                  </a:moveTo>
                  <a:lnTo>
                    <a:pt x="680974" y="1333627"/>
                  </a:lnTo>
                  <a:lnTo>
                    <a:pt x="680974" y="1352677"/>
                  </a:lnTo>
                  <a:lnTo>
                    <a:pt x="738124" y="1352677"/>
                  </a:lnTo>
                  <a:lnTo>
                    <a:pt x="738124" y="1333627"/>
                  </a:lnTo>
                  <a:close/>
                </a:path>
                <a:path w="1157604" h="1353185">
                  <a:moveTo>
                    <a:pt x="814324" y="1333627"/>
                  </a:moveTo>
                  <a:lnTo>
                    <a:pt x="757174" y="1333627"/>
                  </a:lnTo>
                  <a:lnTo>
                    <a:pt x="757174" y="1352677"/>
                  </a:lnTo>
                  <a:lnTo>
                    <a:pt x="814324" y="1352677"/>
                  </a:lnTo>
                  <a:lnTo>
                    <a:pt x="814324" y="1333627"/>
                  </a:lnTo>
                  <a:close/>
                </a:path>
                <a:path w="1157604" h="1353185">
                  <a:moveTo>
                    <a:pt x="890524" y="1333627"/>
                  </a:moveTo>
                  <a:lnTo>
                    <a:pt x="833374" y="1333627"/>
                  </a:lnTo>
                  <a:lnTo>
                    <a:pt x="833374" y="1352677"/>
                  </a:lnTo>
                  <a:lnTo>
                    <a:pt x="890524" y="1352677"/>
                  </a:lnTo>
                  <a:lnTo>
                    <a:pt x="890524" y="1333627"/>
                  </a:lnTo>
                  <a:close/>
                </a:path>
                <a:path w="1157604" h="1353185">
                  <a:moveTo>
                    <a:pt x="966724" y="1333627"/>
                  </a:moveTo>
                  <a:lnTo>
                    <a:pt x="909574" y="1333627"/>
                  </a:lnTo>
                  <a:lnTo>
                    <a:pt x="909574" y="1352677"/>
                  </a:lnTo>
                  <a:lnTo>
                    <a:pt x="966724" y="1352677"/>
                  </a:lnTo>
                  <a:lnTo>
                    <a:pt x="966724" y="1333627"/>
                  </a:lnTo>
                  <a:close/>
                </a:path>
                <a:path w="1157604" h="1353185">
                  <a:moveTo>
                    <a:pt x="1042924" y="1333627"/>
                  </a:moveTo>
                  <a:lnTo>
                    <a:pt x="985774" y="1333627"/>
                  </a:lnTo>
                  <a:lnTo>
                    <a:pt x="985774" y="1352677"/>
                  </a:lnTo>
                  <a:lnTo>
                    <a:pt x="1042924" y="1352677"/>
                  </a:lnTo>
                  <a:lnTo>
                    <a:pt x="1042924" y="1333627"/>
                  </a:lnTo>
                  <a:close/>
                </a:path>
                <a:path w="1157604" h="1353185">
                  <a:moveTo>
                    <a:pt x="1071753" y="1286129"/>
                  </a:moveTo>
                  <a:lnTo>
                    <a:pt x="1052703" y="1286129"/>
                  </a:lnTo>
                  <a:lnTo>
                    <a:pt x="1052703" y="1343152"/>
                  </a:lnTo>
                  <a:lnTo>
                    <a:pt x="1061974" y="1333881"/>
                  </a:lnTo>
                  <a:lnTo>
                    <a:pt x="1061974" y="1352677"/>
                  </a:lnTo>
                  <a:lnTo>
                    <a:pt x="1071753" y="1352677"/>
                  </a:lnTo>
                  <a:lnTo>
                    <a:pt x="1071753" y="1333627"/>
                  </a:lnTo>
                  <a:lnTo>
                    <a:pt x="1071753" y="1286129"/>
                  </a:lnTo>
                  <a:close/>
                </a:path>
                <a:path w="1157604" h="1353185">
                  <a:moveTo>
                    <a:pt x="1071753" y="1209929"/>
                  </a:moveTo>
                  <a:lnTo>
                    <a:pt x="1052703" y="1209929"/>
                  </a:lnTo>
                  <a:lnTo>
                    <a:pt x="1052703" y="1267079"/>
                  </a:lnTo>
                  <a:lnTo>
                    <a:pt x="1071753" y="1267079"/>
                  </a:lnTo>
                  <a:lnTo>
                    <a:pt x="1071753" y="1209929"/>
                  </a:lnTo>
                  <a:close/>
                </a:path>
                <a:path w="1157604" h="1353185">
                  <a:moveTo>
                    <a:pt x="1071753" y="1133729"/>
                  </a:moveTo>
                  <a:lnTo>
                    <a:pt x="1052703" y="1133729"/>
                  </a:lnTo>
                  <a:lnTo>
                    <a:pt x="1052703" y="1190879"/>
                  </a:lnTo>
                  <a:lnTo>
                    <a:pt x="1071753" y="1190879"/>
                  </a:lnTo>
                  <a:lnTo>
                    <a:pt x="1071753" y="1133729"/>
                  </a:lnTo>
                  <a:close/>
                </a:path>
                <a:path w="1157604" h="1353185">
                  <a:moveTo>
                    <a:pt x="1071753" y="1057529"/>
                  </a:moveTo>
                  <a:lnTo>
                    <a:pt x="1052703" y="1057529"/>
                  </a:lnTo>
                  <a:lnTo>
                    <a:pt x="1052703" y="1114679"/>
                  </a:lnTo>
                  <a:lnTo>
                    <a:pt x="1071753" y="1114679"/>
                  </a:lnTo>
                  <a:lnTo>
                    <a:pt x="1071753" y="1057529"/>
                  </a:lnTo>
                  <a:close/>
                </a:path>
                <a:path w="1157604" h="1353185">
                  <a:moveTo>
                    <a:pt x="1071753" y="981329"/>
                  </a:moveTo>
                  <a:lnTo>
                    <a:pt x="1052703" y="981329"/>
                  </a:lnTo>
                  <a:lnTo>
                    <a:pt x="1052703" y="1038479"/>
                  </a:lnTo>
                  <a:lnTo>
                    <a:pt x="1071753" y="1038479"/>
                  </a:lnTo>
                  <a:lnTo>
                    <a:pt x="1071753" y="981329"/>
                  </a:lnTo>
                  <a:close/>
                </a:path>
                <a:path w="1157604" h="1353185">
                  <a:moveTo>
                    <a:pt x="1071753" y="905129"/>
                  </a:moveTo>
                  <a:lnTo>
                    <a:pt x="1052703" y="905129"/>
                  </a:lnTo>
                  <a:lnTo>
                    <a:pt x="1052703" y="962279"/>
                  </a:lnTo>
                  <a:lnTo>
                    <a:pt x="1071753" y="962279"/>
                  </a:lnTo>
                  <a:lnTo>
                    <a:pt x="1071753" y="905129"/>
                  </a:lnTo>
                  <a:close/>
                </a:path>
                <a:path w="1157604" h="1353185">
                  <a:moveTo>
                    <a:pt x="1071753" y="752729"/>
                  </a:moveTo>
                  <a:lnTo>
                    <a:pt x="1052703" y="752729"/>
                  </a:lnTo>
                  <a:lnTo>
                    <a:pt x="1052703" y="809879"/>
                  </a:lnTo>
                  <a:lnTo>
                    <a:pt x="1071753" y="809879"/>
                  </a:lnTo>
                  <a:lnTo>
                    <a:pt x="1071753" y="752729"/>
                  </a:lnTo>
                  <a:close/>
                </a:path>
                <a:path w="1157604" h="1353185">
                  <a:moveTo>
                    <a:pt x="1071753" y="676529"/>
                  </a:moveTo>
                  <a:lnTo>
                    <a:pt x="1052703" y="676529"/>
                  </a:lnTo>
                  <a:lnTo>
                    <a:pt x="1052703" y="733679"/>
                  </a:lnTo>
                  <a:lnTo>
                    <a:pt x="1071753" y="733679"/>
                  </a:lnTo>
                  <a:lnTo>
                    <a:pt x="1071753" y="676529"/>
                  </a:lnTo>
                  <a:close/>
                </a:path>
                <a:path w="1157604" h="1353185">
                  <a:moveTo>
                    <a:pt x="1071753" y="600202"/>
                  </a:moveTo>
                  <a:lnTo>
                    <a:pt x="1052703" y="600202"/>
                  </a:lnTo>
                  <a:lnTo>
                    <a:pt x="1052703" y="657352"/>
                  </a:lnTo>
                  <a:lnTo>
                    <a:pt x="1071753" y="657352"/>
                  </a:lnTo>
                  <a:lnTo>
                    <a:pt x="1071753" y="600202"/>
                  </a:lnTo>
                  <a:close/>
                </a:path>
                <a:path w="1157604" h="1353185">
                  <a:moveTo>
                    <a:pt x="1071753" y="524002"/>
                  </a:moveTo>
                  <a:lnTo>
                    <a:pt x="1052703" y="524002"/>
                  </a:lnTo>
                  <a:lnTo>
                    <a:pt x="1052703" y="581152"/>
                  </a:lnTo>
                  <a:lnTo>
                    <a:pt x="1071753" y="581152"/>
                  </a:lnTo>
                  <a:lnTo>
                    <a:pt x="1071753" y="524002"/>
                  </a:lnTo>
                  <a:close/>
                </a:path>
                <a:path w="1157604" h="1353185">
                  <a:moveTo>
                    <a:pt x="1071753" y="447802"/>
                  </a:moveTo>
                  <a:lnTo>
                    <a:pt x="1052703" y="447802"/>
                  </a:lnTo>
                  <a:lnTo>
                    <a:pt x="1052703" y="504952"/>
                  </a:lnTo>
                  <a:lnTo>
                    <a:pt x="1071753" y="504952"/>
                  </a:lnTo>
                  <a:lnTo>
                    <a:pt x="1071753" y="447802"/>
                  </a:lnTo>
                  <a:close/>
                </a:path>
                <a:path w="1157604" h="1353185">
                  <a:moveTo>
                    <a:pt x="1071753" y="371602"/>
                  </a:moveTo>
                  <a:lnTo>
                    <a:pt x="1052703" y="371602"/>
                  </a:lnTo>
                  <a:lnTo>
                    <a:pt x="1052703" y="428752"/>
                  </a:lnTo>
                  <a:lnTo>
                    <a:pt x="1071753" y="428752"/>
                  </a:lnTo>
                  <a:lnTo>
                    <a:pt x="1071753" y="371602"/>
                  </a:lnTo>
                  <a:close/>
                </a:path>
                <a:path w="1157604" h="1353185">
                  <a:moveTo>
                    <a:pt x="1071753" y="295402"/>
                  </a:moveTo>
                  <a:lnTo>
                    <a:pt x="1052703" y="295402"/>
                  </a:lnTo>
                  <a:lnTo>
                    <a:pt x="1052703" y="352552"/>
                  </a:lnTo>
                  <a:lnTo>
                    <a:pt x="1071753" y="352552"/>
                  </a:lnTo>
                  <a:lnTo>
                    <a:pt x="1071753" y="295402"/>
                  </a:lnTo>
                  <a:close/>
                </a:path>
                <a:path w="1157604" h="1353185">
                  <a:moveTo>
                    <a:pt x="1071753" y="219202"/>
                  </a:moveTo>
                  <a:lnTo>
                    <a:pt x="1052703" y="219202"/>
                  </a:lnTo>
                  <a:lnTo>
                    <a:pt x="1052703" y="276352"/>
                  </a:lnTo>
                  <a:lnTo>
                    <a:pt x="1071753" y="276352"/>
                  </a:lnTo>
                  <a:lnTo>
                    <a:pt x="1071753" y="219202"/>
                  </a:lnTo>
                  <a:close/>
                </a:path>
                <a:path w="1157604" h="1353185">
                  <a:moveTo>
                    <a:pt x="1071753" y="143002"/>
                  </a:moveTo>
                  <a:lnTo>
                    <a:pt x="1052703" y="143002"/>
                  </a:lnTo>
                  <a:lnTo>
                    <a:pt x="1052703" y="200152"/>
                  </a:lnTo>
                  <a:lnTo>
                    <a:pt x="1071753" y="200152"/>
                  </a:lnTo>
                  <a:lnTo>
                    <a:pt x="1071753" y="143002"/>
                  </a:lnTo>
                  <a:close/>
                </a:path>
                <a:path w="1157604" h="1353185">
                  <a:moveTo>
                    <a:pt x="1071753" y="66802"/>
                  </a:moveTo>
                  <a:lnTo>
                    <a:pt x="1052703" y="66802"/>
                  </a:lnTo>
                  <a:lnTo>
                    <a:pt x="1052703" y="123952"/>
                  </a:lnTo>
                  <a:lnTo>
                    <a:pt x="1071753" y="123952"/>
                  </a:lnTo>
                  <a:lnTo>
                    <a:pt x="1071753" y="66802"/>
                  </a:lnTo>
                  <a:close/>
                </a:path>
                <a:path w="1157604" h="1353185">
                  <a:moveTo>
                    <a:pt x="1081024" y="0"/>
                  </a:moveTo>
                  <a:lnTo>
                    <a:pt x="1052703" y="0"/>
                  </a:lnTo>
                  <a:lnTo>
                    <a:pt x="1052703" y="47752"/>
                  </a:lnTo>
                  <a:lnTo>
                    <a:pt x="1071753" y="47752"/>
                  </a:lnTo>
                  <a:lnTo>
                    <a:pt x="1071753" y="19050"/>
                  </a:lnTo>
                  <a:lnTo>
                    <a:pt x="1081011" y="19050"/>
                  </a:lnTo>
                  <a:lnTo>
                    <a:pt x="1081011" y="9525"/>
                  </a:lnTo>
                  <a:lnTo>
                    <a:pt x="1081024" y="0"/>
                  </a:lnTo>
                  <a:close/>
                </a:path>
                <a:path w="1157604" h="1353185">
                  <a:moveTo>
                    <a:pt x="1157224" y="0"/>
                  </a:moveTo>
                  <a:lnTo>
                    <a:pt x="1100074" y="0"/>
                  </a:lnTo>
                  <a:lnTo>
                    <a:pt x="1100074" y="19050"/>
                  </a:lnTo>
                  <a:lnTo>
                    <a:pt x="1157224" y="19050"/>
                  </a:lnTo>
                  <a:lnTo>
                    <a:pt x="11572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036815" y="2643123"/>
              <a:ext cx="819150" cy="0"/>
            </a:xfrm>
            <a:custGeom>
              <a:avLst/>
              <a:gdLst/>
              <a:ahLst/>
              <a:cxnLst/>
              <a:rect l="l" t="t" r="r" b="b"/>
              <a:pathLst>
                <a:path w="819150">
                  <a:moveTo>
                    <a:pt x="0" y="0"/>
                  </a:moveTo>
                  <a:lnTo>
                    <a:pt x="819150" y="0"/>
                  </a:lnTo>
                </a:path>
              </a:pathLst>
            </a:custGeom>
            <a:ln w="19051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875015" y="2587751"/>
              <a:ext cx="133603" cy="11074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9354312" y="2852927"/>
              <a:ext cx="428625" cy="1452880"/>
            </a:xfrm>
            <a:custGeom>
              <a:avLst/>
              <a:gdLst/>
              <a:ahLst/>
              <a:cxnLst/>
              <a:rect l="l" t="t" r="r" b="b"/>
              <a:pathLst>
                <a:path w="428625" h="1452879">
                  <a:moveTo>
                    <a:pt x="428117" y="101092"/>
                  </a:moveTo>
                  <a:lnTo>
                    <a:pt x="383794" y="25146"/>
                  </a:lnTo>
                  <a:lnTo>
                    <a:pt x="381685" y="21551"/>
                  </a:lnTo>
                  <a:lnTo>
                    <a:pt x="381685" y="71882"/>
                  </a:lnTo>
                  <a:lnTo>
                    <a:pt x="375373" y="71882"/>
                  </a:lnTo>
                  <a:lnTo>
                    <a:pt x="375373" y="61087"/>
                  </a:lnTo>
                  <a:lnTo>
                    <a:pt x="381685" y="71882"/>
                  </a:lnTo>
                  <a:lnTo>
                    <a:pt x="381685" y="21551"/>
                  </a:lnTo>
                  <a:lnTo>
                    <a:pt x="369062" y="0"/>
                  </a:lnTo>
                  <a:lnTo>
                    <a:pt x="369062" y="1426972"/>
                  </a:lnTo>
                  <a:lnTo>
                    <a:pt x="362712" y="1433322"/>
                  </a:lnTo>
                  <a:lnTo>
                    <a:pt x="362712" y="1426972"/>
                  </a:lnTo>
                  <a:lnTo>
                    <a:pt x="369062" y="1426972"/>
                  </a:lnTo>
                  <a:lnTo>
                    <a:pt x="369062" y="0"/>
                  </a:lnTo>
                  <a:lnTo>
                    <a:pt x="362737" y="10833"/>
                  </a:lnTo>
                  <a:lnTo>
                    <a:pt x="362737" y="61112"/>
                  </a:lnTo>
                  <a:lnTo>
                    <a:pt x="362737" y="71882"/>
                  </a:lnTo>
                  <a:lnTo>
                    <a:pt x="356425" y="71882"/>
                  </a:lnTo>
                  <a:lnTo>
                    <a:pt x="362737" y="61112"/>
                  </a:lnTo>
                  <a:lnTo>
                    <a:pt x="362737" y="10833"/>
                  </a:lnTo>
                  <a:lnTo>
                    <a:pt x="310007" y="101092"/>
                  </a:lnTo>
                  <a:lnTo>
                    <a:pt x="312039" y="108966"/>
                  </a:lnTo>
                  <a:lnTo>
                    <a:pt x="324104" y="115951"/>
                  </a:lnTo>
                  <a:lnTo>
                    <a:pt x="331978" y="113919"/>
                  </a:lnTo>
                  <a:lnTo>
                    <a:pt x="356362" y="72009"/>
                  </a:lnTo>
                  <a:lnTo>
                    <a:pt x="356362" y="1426972"/>
                  </a:lnTo>
                  <a:lnTo>
                    <a:pt x="356362" y="1439672"/>
                  </a:lnTo>
                  <a:lnTo>
                    <a:pt x="356273" y="1426959"/>
                  </a:lnTo>
                  <a:lnTo>
                    <a:pt x="25400" y="1426959"/>
                  </a:lnTo>
                  <a:lnTo>
                    <a:pt x="25400" y="1439672"/>
                  </a:lnTo>
                  <a:lnTo>
                    <a:pt x="19050" y="1439672"/>
                  </a:lnTo>
                  <a:lnTo>
                    <a:pt x="19050" y="1433322"/>
                  </a:lnTo>
                  <a:lnTo>
                    <a:pt x="25400" y="1439672"/>
                  </a:lnTo>
                  <a:lnTo>
                    <a:pt x="25400" y="1426959"/>
                  </a:lnTo>
                  <a:lnTo>
                    <a:pt x="25400" y="1411732"/>
                  </a:lnTo>
                  <a:lnTo>
                    <a:pt x="0" y="1411732"/>
                  </a:lnTo>
                  <a:lnTo>
                    <a:pt x="0" y="1426972"/>
                  </a:lnTo>
                  <a:lnTo>
                    <a:pt x="0" y="1439672"/>
                  </a:lnTo>
                  <a:lnTo>
                    <a:pt x="0" y="1452372"/>
                  </a:lnTo>
                  <a:lnTo>
                    <a:pt x="381762" y="1452372"/>
                  </a:lnTo>
                  <a:lnTo>
                    <a:pt x="381762" y="1439672"/>
                  </a:lnTo>
                  <a:lnTo>
                    <a:pt x="381762" y="1426972"/>
                  </a:lnTo>
                  <a:lnTo>
                    <a:pt x="381762" y="72009"/>
                  </a:lnTo>
                  <a:lnTo>
                    <a:pt x="402717" y="107823"/>
                  </a:lnTo>
                  <a:lnTo>
                    <a:pt x="406146" y="113919"/>
                  </a:lnTo>
                  <a:lnTo>
                    <a:pt x="414020" y="115951"/>
                  </a:lnTo>
                  <a:lnTo>
                    <a:pt x="426085" y="108966"/>
                  </a:lnTo>
                  <a:lnTo>
                    <a:pt x="428117" y="101092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41791" y="3480816"/>
              <a:ext cx="117346" cy="19049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824728" y="3080003"/>
              <a:ext cx="1301115" cy="1254125"/>
            </a:xfrm>
            <a:custGeom>
              <a:avLst/>
              <a:gdLst/>
              <a:ahLst/>
              <a:cxnLst/>
              <a:rect l="l" t="t" r="r" b="b"/>
              <a:pathLst>
                <a:path w="1301115" h="1254125">
                  <a:moveTo>
                    <a:pt x="1272794" y="58801"/>
                  </a:moveTo>
                  <a:lnTo>
                    <a:pt x="1171575" y="0"/>
                  </a:lnTo>
                  <a:lnTo>
                    <a:pt x="1163828" y="2159"/>
                  </a:lnTo>
                  <a:lnTo>
                    <a:pt x="1156716" y="14224"/>
                  </a:lnTo>
                  <a:lnTo>
                    <a:pt x="1158875" y="21971"/>
                  </a:lnTo>
                  <a:lnTo>
                    <a:pt x="1200404" y="46228"/>
                  </a:lnTo>
                  <a:lnTo>
                    <a:pt x="76073" y="48387"/>
                  </a:lnTo>
                  <a:lnTo>
                    <a:pt x="76073" y="22987"/>
                  </a:lnTo>
                  <a:lnTo>
                    <a:pt x="0" y="61214"/>
                  </a:lnTo>
                  <a:lnTo>
                    <a:pt x="76327" y="99187"/>
                  </a:lnTo>
                  <a:lnTo>
                    <a:pt x="76200" y="73787"/>
                  </a:lnTo>
                  <a:lnTo>
                    <a:pt x="1200658" y="71628"/>
                  </a:lnTo>
                  <a:lnTo>
                    <a:pt x="1159002" y="96012"/>
                  </a:lnTo>
                  <a:lnTo>
                    <a:pt x="1156970" y="103759"/>
                  </a:lnTo>
                  <a:lnTo>
                    <a:pt x="1164082" y="115951"/>
                  </a:lnTo>
                  <a:lnTo>
                    <a:pt x="1171829" y="117983"/>
                  </a:lnTo>
                  <a:lnTo>
                    <a:pt x="1272794" y="58801"/>
                  </a:lnTo>
                  <a:close/>
                </a:path>
                <a:path w="1301115" h="1254125">
                  <a:moveTo>
                    <a:pt x="1301115" y="316230"/>
                  </a:moveTo>
                  <a:lnTo>
                    <a:pt x="1205865" y="268605"/>
                  </a:lnTo>
                  <a:lnTo>
                    <a:pt x="1205865" y="300355"/>
                  </a:lnTo>
                  <a:lnTo>
                    <a:pt x="691769" y="300355"/>
                  </a:lnTo>
                  <a:lnTo>
                    <a:pt x="691769" y="1166749"/>
                  </a:lnTo>
                  <a:lnTo>
                    <a:pt x="204343" y="1166749"/>
                  </a:lnTo>
                  <a:lnTo>
                    <a:pt x="248920" y="1140714"/>
                  </a:lnTo>
                  <a:lnTo>
                    <a:pt x="253619" y="1136650"/>
                  </a:lnTo>
                  <a:lnTo>
                    <a:pt x="256286" y="1131189"/>
                  </a:lnTo>
                  <a:lnTo>
                    <a:pt x="256667" y="1125093"/>
                  </a:lnTo>
                  <a:lnTo>
                    <a:pt x="254635" y="1119124"/>
                  </a:lnTo>
                  <a:lnTo>
                    <a:pt x="250444" y="1114425"/>
                  </a:lnTo>
                  <a:lnTo>
                    <a:pt x="244983" y="1111758"/>
                  </a:lnTo>
                  <a:lnTo>
                    <a:pt x="238887" y="1111377"/>
                  </a:lnTo>
                  <a:lnTo>
                    <a:pt x="233045" y="1113409"/>
                  </a:lnTo>
                  <a:lnTo>
                    <a:pt x="114173" y="1182624"/>
                  </a:lnTo>
                  <a:lnTo>
                    <a:pt x="233045" y="1251839"/>
                  </a:lnTo>
                  <a:lnTo>
                    <a:pt x="238887" y="1253871"/>
                  </a:lnTo>
                  <a:lnTo>
                    <a:pt x="244983" y="1253490"/>
                  </a:lnTo>
                  <a:lnTo>
                    <a:pt x="250444" y="1250823"/>
                  </a:lnTo>
                  <a:lnTo>
                    <a:pt x="254635" y="1246124"/>
                  </a:lnTo>
                  <a:lnTo>
                    <a:pt x="256667" y="1240155"/>
                  </a:lnTo>
                  <a:lnTo>
                    <a:pt x="256286" y="1234186"/>
                  </a:lnTo>
                  <a:lnTo>
                    <a:pt x="253619" y="1228725"/>
                  </a:lnTo>
                  <a:lnTo>
                    <a:pt x="248920" y="1224534"/>
                  </a:lnTo>
                  <a:lnTo>
                    <a:pt x="204343" y="1198499"/>
                  </a:lnTo>
                  <a:lnTo>
                    <a:pt x="723519" y="1198499"/>
                  </a:lnTo>
                  <a:lnTo>
                    <a:pt x="723519" y="332105"/>
                  </a:lnTo>
                  <a:lnTo>
                    <a:pt x="1205865" y="332105"/>
                  </a:lnTo>
                  <a:lnTo>
                    <a:pt x="1205865" y="363855"/>
                  </a:lnTo>
                  <a:lnTo>
                    <a:pt x="1301115" y="31623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23544" y="838200"/>
              <a:ext cx="2200910" cy="960119"/>
            </a:xfrm>
            <a:custGeom>
              <a:avLst/>
              <a:gdLst/>
              <a:ahLst/>
              <a:cxnLst/>
              <a:rect l="l" t="t" r="r" b="b"/>
              <a:pathLst>
                <a:path w="2200910" h="960119">
                  <a:moveTo>
                    <a:pt x="2200402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2200402" y="960120"/>
                  </a:lnTo>
                  <a:lnTo>
                    <a:pt x="2200402" y="0"/>
                  </a:lnTo>
                  <a:close/>
                </a:path>
              </a:pathLst>
            </a:custGeom>
            <a:solidFill>
              <a:srgbClr val="BBD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23544" y="838200"/>
              <a:ext cx="2200910" cy="960119"/>
            </a:xfrm>
            <a:custGeom>
              <a:avLst/>
              <a:gdLst/>
              <a:ahLst/>
              <a:cxnLst/>
              <a:rect l="l" t="t" r="r" b="b"/>
              <a:pathLst>
                <a:path w="2200910" h="960119">
                  <a:moveTo>
                    <a:pt x="0" y="960120"/>
                  </a:moveTo>
                  <a:lnTo>
                    <a:pt x="2200656" y="960120"/>
                  </a:lnTo>
                  <a:lnTo>
                    <a:pt x="2200656" y="0"/>
                  </a:lnTo>
                  <a:lnTo>
                    <a:pt x="0" y="0"/>
                  </a:lnTo>
                  <a:lnTo>
                    <a:pt x="0" y="960120"/>
                  </a:lnTo>
                  <a:close/>
                </a:path>
              </a:pathLst>
            </a:custGeom>
            <a:ln w="12700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056233" y="973963"/>
            <a:ext cx="194373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National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policies, directives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working </a:t>
            </a:r>
            <a:r>
              <a:rPr sz="1400" b="1" spc="-20" dirty="0">
                <a:latin typeface="Times New Roman"/>
                <a:cs typeface="Times New Roman"/>
              </a:rPr>
              <a:t>mechanisms/Frameworks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92" name="object 9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038855" y="1458467"/>
            <a:ext cx="372998" cy="141351"/>
          </a:xfrm>
          <a:prstGeom prst="rect">
            <a:avLst/>
          </a:prstGeom>
        </p:spPr>
      </p:pic>
      <p:sp>
        <p:nvSpPr>
          <p:cNvPr id="93" name="object 93"/>
          <p:cNvSpPr txBox="1"/>
          <p:nvPr/>
        </p:nvSpPr>
        <p:spPr>
          <a:xfrm>
            <a:off x="1930907" y="5801867"/>
            <a:ext cx="3168650" cy="699770"/>
          </a:xfrm>
          <a:prstGeom prst="rect">
            <a:avLst/>
          </a:prstGeom>
          <a:solidFill>
            <a:srgbClr val="FFF0CC"/>
          </a:solidFill>
          <a:ln w="12700">
            <a:solidFill>
              <a:srgbClr val="2D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R="40005" algn="ctr">
              <a:lnSpc>
                <a:spcPct val="100000"/>
              </a:lnSpc>
            </a:pPr>
            <a:r>
              <a:rPr sz="1200" b="1" spc="-10" dirty="0">
                <a:solidFill>
                  <a:srgbClr val="44526A"/>
                </a:solidFill>
                <a:latin typeface="Times New Roman"/>
                <a:cs typeface="Times New Roman"/>
              </a:rPr>
              <a:t>Annual,</a:t>
            </a:r>
            <a:r>
              <a:rPr sz="1200" b="1" spc="-80" dirty="0">
                <a:solidFill>
                  <a:srgbClr val="44526A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4526A"/>
                </a:solidFill>
                <a:latin typeface="Times New Roman"/>
                <a:cs typeface="Times New Roman"/>
              </a:rPr>
              <a:t>mid</a:t>
            </a:r>
            <a:r>
              <a:rPr sz="1200" b="1" spc="-10" dirty="0">
                <a:solidFill>
                  <a:srgbClr val="44526A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4526A"/>
                </a:solidFill>
                <a:latin typeface="Times New Roman"/>
                <a:cs typeface="Times New Roman"/>
              </a:rPr>
              <a:t>year</a:t>
            </a:r>
            <a:r>
              <a:rPr sz="1200" b="1" spc="-55" dirty="0">
                <a:solidFill>
                  <a:srgbClr val="44526A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4526A"/>
                </a:solidFill>
                <a:latin typeface="Times New Roman"/>
                <a:cs typeface="Times New Roman"/>
              </a:rPr>
              <a:t>and</a:t>
            </a:r>
            <a:r>
              <a:rPr sz="1200" b="1" spc="-95" dirty="0">
                <a:solidFill>
                  <a:srgbClr val="44526A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44526A"/>
                </a:solidFill>
                <a:latin typeface="Times New Roman"/>
                <a:cs typeface="Times New Roman"/>
              </a:rPr>
              <a:t>Terminal</a:t>
            </a:r>
            <a:r>
              <a:rPr sz="1200" b="1" spc="25" dirty="0">
                <a:solidFill>
                  <a:srgbClr val="44526A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4526A"/>
                </a:solidFill>
                <a:latin typeface="Times New Roman"/>
                <a:cs typeface="Times New Roman"/>
              </a:rPr>
              <a:t>monitoring</a:t>
            </a:r>
            <a:endParaRPr sz="1200">
              <a:latin typeface="Times New Roman"/>
              <a:cs typeface="Times New Roman"/>
            </a:endParaRPr>
          </a:p>
          <a:p>
            <a:pPr marR="5715" algn="ctr">
              <a:lnSpc>
                <a:spcPct val="100000"/>
              </a:lnSpc>
            </a:pPr>
            <a:r>
              <a:rPr sz="1200" b="1" dirty="0">
                <a:solidFill>
                  <a:srgbClr val="44526A"/>
                </a:solidFill>
                <a:latin typeface="Times New Roman"/>
                <a:cs typeface="Times New Roman"/>
              </a:rPr>
              <a:t>and</a:t>
            </a:r>
            <a:r>
              <a:rPr sz="1200" b="1" spc="-60" dirty="0">
                <a:solidFill>
                  <a:srgbClr val="44526A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4526A"/>
                </a:solidFill>
                <a:latin typeface="Times New Roman"/>
                <a:cs typeface="Times New Roman"/>
              </a:rPr>
              <a:t>Evaluation</a:t>
            </a:r>
            <a:r>
              <a:rPr sz="1200" b="1" spc="-25" dirty="0">
                <a:solidFill>
                  <a:srgbClr val="44526A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4526A"/>
                </a:solidFill>
                <a:latin typeface="Times New Roman"/>
                <a:cs typeface="Times New Roman"/>
              </a:rPr>
              <a:t>report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923788" y="5887211"/>
            <a:ext cx="2171700" cy="614680"/>
          </a:xfrm>
          <a:prstGeom prst="rect">
            <a:avLst/>
          </a:prstGeom>
          <a:solidFill>
            <a:srgbClr val="DAE1F3"/>
          </a:solidFill>
          <a:ln w="12700">
            <a:solidFill>
              <a:srgbClr val="2D528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Development performance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data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127505" y="1791970"/>
            <a:ext cx="9156700" cy="4407535"/>
            <a:chOff x="1127505" y="1791970"/>
            <a:chExt cx="9156700" cy="4407535"/>
          </a:xfrm>
        </p:grpSpPr>
        <p:sp>
          <p:nvSpPr>
            <p:cNvPr id="96" name="object 96"/>
            <p:cNvSpPr/>
            <p:nvPr/>
          </p:nvSpPr>
          <p:spPr>
            <a:xfrm>
              <a:off x="1133855" y="1872996"/>
              <a:ext cx="202565" cy="4277995"/>
            </a:xfrm>
            <a:custGeom>
              <a:avLst/>
              <a:gdLst/>
              <a:ahLst/>
              <a:cxnLst/>
              <a:rect l="l" t="t" r="r" b="b"/>
              <a:pathLst>
                <a:path w="202565" h="4277995">
                  <a:moveTo>
                    <a:pt x="151637" y="0"/>
                  </a:moveTo>
                  <a:lnTo>
                    <a:pt x="50546" y="0"/>
                  </a:lnTo>
                  <a:lnTo>
                    <a:pt x="50546" y="4176394"/>
                  </a:lnTo>
                  <a:lnTo>
                    <a:pt x="0" y="4176394"/>
                  </a:lnTo>
                  <a:lnTo>
                    <a:pt x="101091" y="4277741"/>
                  </a:lnTo>
                  <a:lnTo>
                    <a:pt x="202184" y="4176394"/>
                  </a:lnTo>
                  <a:lnTo>
                    <a:pt x="151637" y="4176394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33855" y="1872996"/>
              <a:ext cx="202565" cy="4277995"/>
            </a:xfrm>
            <a:custGeom>
              <a:avLst/>
              <a:gdLst/>
              <a:ahLst/>
              <a:cxnLst/>
              <a:rect l="l" t="t" r="r" b="b"/>
              <a:pathLst>
                <a:path w="202565" h="4277995">
                  <a:moveTo>
                    <a:pt x="0" y="4176394"/>
                  </a:moveTo>
                  <a:lnTo>
                    <a:pt x="50546" y="4176394"/>
                  </a:lnTo>
                  <a:lnTo>
                    <a:pt x="50546" y="0"/>
                  </a:lnTo>
                  <a:lnTo>
                    <a:pt x="151637" y="0"/>
                  </a:lnTo>
                  <a:lnTo>
                    <a:pt x="151637" y="4176394"/>
                  </a:lnTo>
                  <a:lnTo>
                    <a:pt x="202184" y="4176394"/>
                  </a:lnTo>
                  <a:lnTo>
                    <a:pt x="101091" y="4277741"/>
                  </a:lnTo>
                  <a:lnTo>
                    <a:pt x="0" y="4176394"/>
                  </a:lnTo>
                  <a:close/>
                </a:path>
              </a:pathLst>
            </a:custGeom>
            <a:ln w="12700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140452" y="6056376"/>
              <a:ext cx="796925" cy="117475"/>
            </a:xfrm>
            <a:custGeom>
              <a:avLst/>
              <a:gdLst/>
              <a:ahLst/>
              <a:cxnLst/>
              <a:rect l="l" t="t" r="r" b="b"/>
              <a:pathLst>
                <a:path w="796925" h="117475">
                  <a:moveTo>
                    <a:pt x="737870" y="0"/>
                  </a:moveTo>
                  <a:lnTo>
                    <a:pt x="737870" y="29298"/>
                  </a:lnTo>
                  <a:lnTo>
                    <a:pt x="58674" y="29298"/>
                  </a:lnTo>
                  <a:lnTo>
                    <a:pt x="58674" y="0"/>
                  </a:lnTo>
                  <a:lnTo>
                    <a:pt x="0" y="58610"/>
                  </a:lnTo>
                  <a:lnTo>
                    <a:pt x="58674" y="117221"/>
                  </a:lnTo>
                  <a:lnTo>
                    <a:pt x="58674" y="87909"/>
                  </a:lnTo>
                  <a:lnTo>
                    <a:pt x="737870" y="87909"/>
                  </a:lnTo>
                  <a:lnTo>
                    <a:pt x="737870" y="117221"/>
                  </a:lnTo>
                  <a:lnTo>
                    <a:pt x="796544" y="58610"/>
                  </a:lnTo>
                  <a:lnTo>
                    <a:pt x="73787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140452" y="6056376"/>
              <a:ext cx="796925" cy="117475"/>
            </a:xfrm>
            <a:custGeom>
              <a:avLst/>
              <a:gdLst/>
              <a:ahLst/>
              <a:cxnLst/>
              <a:rect l="l" t="t" r="r" b="b"/>
              <a:pathLst>
                <a:path w="796925" h="117475">
                  <a:moveTo>
                    <a:pt x="0" y="58610"/>
                  </a:moveTo>
                  <a:lnTo>
                    <a:pt x="58674" y="0"/>
                  </a:lnTo>
                  <a:lnTo>
                    <a:pt x="58674" y="29298"/>
                  </a:lnTo>
                  <a:lnTo>
                    <a:pt x="737870" y="29298"/>
                  </a:lnTo>
                  <a:lnTo>
                    <a:pt x="737870" y="0"/>
                  </a:lnTo>
                  <a:lnTo>
                    <a:pt x="796544" y="58610"/>
                  </a:lnTo>
                  <a:lnTo>
                    <a:pt x="737870" y="117221"/>
                  </a:lnTo>
                  <a:lnTo>
                    <a:pt x="737870" y="87909"/>
                  </a:lnTo>
                  <a:lnTo>
                    <a:pt x="58674" y="87909"/>
                  </a:lnTo>
                  <a:lnTo>
                    <a:pt x="58674" y="117221"/>
                  </a:lnTo>
                  <a:lnTo>
                    <a:pt x="0" y="5861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336547" y="6056376"/>
              <a:ext cx="594360" cy="117475"/>
            </a:xfrm>
            <a:custGeom>
              <a:avLst/>
              <a:gdLst/>
              <a:ahLst/>
              <a:cxnLst/>
              <a:rect l="l" t="t" r="r" b="b"/>
              <a:pathLst>
                <a:path w="594360" h="117475">
                  <a:moveTo>
                    <a:pt x="535685" y="0"/>
                  </a:moveTo>
                  <a:lnTo>
                    <a:pt x="535685" y="29298"/>
                  </a:lnTo>
                  <a:lnTo>
                    <a:pt x="0" y="29298"/>
                  </a:lnTo>
                  <a:lnTo>
                    <a:pt x="0" y="87909"/>
                  </a:lnTo>
                  <a:lnTo>
                    <a:pt x="535685" y="87909"/>
                  </a:lnTo>
                  <a:lnTo>
                    <a:pt x="535685" y="117221"/>
                  </a:lnTo>
                  <a:lnTo>
                    <a:pt x="594360" y="58610"/>
                  </a:lnTo>
                  <a:lnTo>
                    <a:pt x="535685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336547" y="6056376"/>
              <a:ext cx="594360" cy="117475"/>
            </a:xfrm>
            <a:custGeom>
              <a:avLst/>
              <a:gdLst/>
              <a:ahLst/>
              <a:cxnLst/>
              <a:rect l="l" t="t" r="r" b="b"/>
              <a:pathLst>
                <a:path w="594360" h="117475">
                  <a:moveTo>
                    <a:pt x="0" y="29298"/>
                  </a:moveTo>
                  <a:lnTo>
                    <a:pt x="535685" y="29298"/>
                  </a:lnTo>
                  <a:lnTo>
                    <a:pt x="535685" y="0"/>
                  </a:lnTo>
                  <a:lnTo>
                    <a:pt x="594360" y="58610"/>
                  </a:lnTo>
                  <a:lnTo>
                    <a:pt x="535685" y="117221"/>
                  </a:lnTo>
                  <a:lnTo>
                    <a:pt x="535685" y="87909"/>
                  </a:lnTo>
                  <a:lnTo>
                    <a:pt x="0" y="87909"/>
                  </a:lnTo>
                  <a:lnTo>
                    <a:pt x="0" y="29298"/>
                  </a:lnTo>
                  <a:close/>
                </a:path>
              </a:pathLst>
            </a:custGeom>
            <a:ln w="12700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109203" y="6001511"/>
              <a:ext cx="2107565" cy="191770"/>
            </a:xfrm>
            <a:custGeom>
              <a:avLst/>
              <a:gdLst/>
              <a:ahLst/>
              <a:cxnLst/>
              <a:rect l="l" t="t" r="r" b="b"/>
              <a:pathLst>
                <a:path w="2107565" h="191770">
                  <a:moveTo>
                    <a:pt x="2011172" y="0"/>
                  </a:moveTo>
                  <a:lnTo>
                    <a:pt x="2011172" y="47904"/>
                  </a:lnTo>
                  <a:lnTo>
                    <a:pt x="96012" y="47904"/>
                  </a:lnTo>
                  <a:lnTo>
                    <a:pt x="96012" y="0"/>
                  </a:lnTo>
                  <a:lnTo>
                    <a:pt x="0" y="95821"/>
                  </a:lnTo>
                  <a:lnTo>
                    <a:pt x="96012" y="191642"/>
                  </a:lnTo>
                  <a:lnTo>
                    <a:pt x="96012" y="143738"/>
                  </a:lnTo>
                  <a:lnTo>
                    <a:pt x="2011172" y="143738"/>
                  </a:lnTo>
                  <a:lnTo>
                    <a:pt x="2011172" y="191642"/>
                  </a:lnTo>
                  <a:lnTo>
                    <a:pt x="2107184" y="95821"/>
                  </a:lnTo>
                  <a:lnTo>
                    <a:pt x="20111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109203" y="6001511"/>
              <a:ext cx="2107565" cy="191770"/>
            </a:xfrm>
            <a:custGeom>
              <a:avLst/>
              <a:gdLst/>
              <a:ahLst/>
              <a:cxnLst/>
              <a:rect l="l" t="t" r="r" b="b"/>
              <a:pathLst>
                <a:path w="2107565" h="191770">
                  <a:moveTo>
                    <a:pt x="0" y="95821"/>
                  </a:moveTo>
                  <a:lnTo>
                    <a:pt x="96012" y="191642"/>
                  </a:lnTo>
                  <a:lnTo>
                    <a:pt x="96012" y="143738"/>
                  </a:lnTo>
                  <a:lnTo>
                    <a:pt x="2011172" y="143738"/>
                  </a:lnTo>
                  <a:lnTo>
                    <a:pt x="2011172" y="191642"/>
                  </a:lnTo>
                  <a:lnTo>
                    <a:pt x="2107184" y="95821"/>
                  </a:lnTo>
                  <a:lnTo>
                    <a:pt x="2011172" y="0"/>
                  </a:lnTo>
                  <a:lnTo>
                    <a:pt x="2011172" y="47904"/>
                  </a:lnTo>
                  <a:lnTo>
                    <a:pt x="96012" y="47904"/>
                  </a:lnTo>
                  <a:lnTo>
                    <a:pt x="96012" y="0"/>
                  </a:lnTo>
                  <a:lnTo>
                    <a:pt x="0" y="95821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012936" y="1798320"/>
              <a:ext cx="60960" cy="426720"/>
            </a:xfrm>
            <a:custGeom>
              <a:avLst/>
              <a:gdLst/>
              <a:ahLst/>
              <a:cxnLst/>
              <a:rect l="l" t="t" r="r" b="b"/>
              <a:pathLst>
                <a:path w="60959" h="426719">
                  <a:moveTo>
                    <a:pt x="30480" y="0"/>
                  </a:moveTo>
                  <a:lnTo>
                    <a:pt x="0" y="30479"/>
                  </a:lnTo>
                  <a:lnTo>
                    <a:pt x="15240" y="30479"/>
                  </a:lnTo>
                  <a:lnTo>
                    <a:pt x="15240" y="396239"/>
                  </a:lnTo>
                  <a:lnTo>
                    <a:pt x="0" y="396239"/>
                  </a:lnTo>
                  <a:lnTo>
                    <a:pt x="30480" y="426719"/>
                  </a:lnTo>
                  <a:lnTo>
                    <a:pt x="60960" y="396239"/>
                  </a:lnTo>
                  <a:lnTo>
                    <a:pt x="45720" y="396239"/>
                  </a:lnTo>
                  <a:lnTo>
                    <a:pt x="45720" y="30479"/>
                  </a:lnTo>
                  <a:lnTo>
                    <a:pt x="60960" y="3047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012936" y="1798320"/>
              <a:ext cx="60960" cy="426720"/>
            </a:xfrm>
            <a:custGeom>
              <a:avLst/>
              <a:gdLst/>
              <a:ahLst/>
              <a:cxnLst/>
              <a:rect l="l" t="t" r="r" b="b"/>
              <a:pathLst>
                <a:path w="60959" h="426719">
                  <a:moveTo>
                    <a:pt x="30480" y="426719"/>
                  </a:moveTo>
                  <a:lnTo>
                    <a:pt x="0" y="396239"/>
                  </a:lnTo>
                  <a:lnTo>
                    <a:pt x="15240" y="396239"/>
                  </a:lnTo>
                  <a:lnTo>
                    <a:pt x="15240" y="30479"/>
                  </a:lnTo>
                  <a:lnTo>
                    <a:pt x="0" y="30479"/>
                  </a:lnTo>
                  <a:lnTo>
                    <a:pt x="30480" y="0"/>
                  </a:lnTo>
                  <a:lnTo>
                    <a:pt x="60960" y="30479"/>
                  </a:lnTo>
                  <a:lnTo>
                    <a:pt x="45720" y="30479"/>
                  </a:lnTo>
                  <a:lnTo>
                    <a:pt x="45720" y="396239"/>
                  </a:lnTo>
                  <a:lnTo>
                    <a:pt x="60960" y="396239"/>
                  </a:lnTo>
                  <a:lnTo>
                    <a:pt x="30480" y="42671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216896" y="2080260"/>
              <a:ext cx="60960" cy="4087495"/>
            </a:xfrm>
            <a:custGeom>
              <a:avLst/>
              <a:gdLst/>
              <a:ahLst/>
              <a:cxnLst/>
              <a:rect l="l" t="t" r="r" b="b"/>
              <a:pathLst>
                <a:path w="60959" h="4087495">
                  <a:moveTo>
                    <a:pt x="30479" y="0"/>
                  </a:moveTo>
                  <a:lnTo>
                    <a:pt x="0" y="30479"/>
                  </a:lnTo>
                  <a:lnTo>
                    <a:pt x="15239" y="30479"/>
                  </a:lnTo>
                  <a:lnTo>
                    <a:pt x="15239" y="4087241"/>
                  </a:lnTo>
                  <a:lnTo>
                    <a:pt x="45720" y="4087241"/>
                  </a:lnTo>
                  <a:lnTo>
                    <a:pt x="45720" y="30479"/>
                  </a:lnTo>
                  <a:lnTo>
                    <a:pt x="60959" y="3047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216896" y="2080260"/>
              <a:ext cx="60960" cy="4087495"/>
            </a:xfrm>
            <a:custGeom>
              <a:avLst/>
              <a:gdLst/>
              <a:ahLst/>
              <a:cxnLst/>
              <a:rect l="l" t="t" r="r" b="b"/>
              <a:pathLst>
                <a:path w="60959" h="4087495">
                  <a:moveTo>
                    <a:pt x="0" y="30479"/>
                  </a:moveTo>
                  <a:lnTo>
                    <a:pt x="30479" y="0"/>
                  </a:lnTo>
                  <a:lnTo>
                    <a:pt x="60959" y="30479"/>
                  </a:lnTo>
                  <a:lnTo>
                    <a:pt x="45720" y="30479"/>
                  </a:lnTo>
                  <a:lnTo>
                    <a:pt x="45720" y="4087241"/>
                  </a:lnTo>
                  <a:lnTo>
                    <a:pt x="15239" y="4087241"/>
                  </a:lnTo>
                  <a:lnTo>
                    <a:pt x="15239" y="30479"/>
                  </a:lnTo>
                  <a:lnTo>
                    <a:pt x="0" y="3047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25867" y="2033016"/>
              <a:ext cx="171957" cy="170434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7373112" y="2061971"/>
              <a:ext cx="2875280" cy="76200"/>
            </a:xfrm>
            <a:custGeom>
              <a:avLst/>
              <a:gdLst/>
              <a:ahLst/>
              <a:cxnLst/>
              <a:rect l="l" t="t" r="r" b="b"/>
              <a:pathLst>
                <a:path w="2875279" h="76200">
                  <a:moveTo>
                    <a:pt x="2875280" y="37973"/>
                  </a:moveTo>
                  <a:lnTo>
                    <a:pt x="2874772" y="0"/>
                  </a:lnTo>
                  <a:lnTo>
                    <a:pt x="60706" y="37846"/>
                  </a:lnTo>
                  <a:lnTo>
                    <a:pt x="55003" y="41275"/>
                  </a:lnTo>
                  <a:lnTo>
                    <a:pt x="0" y="41275"/>
                  </a:lnTo>
                  <a:lnTo>
                    <a:pt x="381" y="74041"/>
                  </a:lnTo>
                  <a:lnTo>
                    <a:pt x="58166" y="74041"/>
                  </a:lnTo>
                  <a:lnTo>
                    <a:pt x="28448" y="57277"/>
                  </a:lnTo>
                  <a:lnTo>
                    <a:pt x="61468" y="75819"/>
                  </a:lnTo>
                  <a:lnTo>
                    <a:pt x="2875280" y="3797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10465307" y="2827020"/>
            <a:ext cx="1478280" cy="429895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710" marR="139700">
              <a:lnSpc>
                <a:spcPct val="100000"/>
              </a:lnSpc>
              <a:spcBef>
                <a:spcPts val="305"/>
              </a:spcBef>
            </a:pPr>
            <a:r>
              <a:rPr sz="1100" spc="-10" dirty="0">
                <a:latin typeface="Times New Roman"/>
                <a:cs typeface="Times New Roman"/>
              </a:rPr>
              <a:t>National Statistical Development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Strategy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9366504" y="3192779"/>
            <a:ext cx="2583815" cy="2987675"/>
            <a:chOff x="9366504" y="3192779"/>
            <a:chExt cx="2583815" cy="2987675"/>
          </a:xfrm>
        </p:grpSpPr>
        <p:pic>
          <p:nvPicPr>
            <p:cNvPr id="112" name="object 11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366504" y="3192779"/>
              <a:ext cx="142494" cy="14135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9406001" y="3247770"/>
              <a:ext cx="1059180" cy="31750"/>
            </a:xfrm>
            <a:custGeom>
              <a:avLst/>
              <a:gdLst/>
              <a:ahLst/>
              <a:cxnLst/>
              <a:rect l="l" t="t" r="r" b="b"/>
              <a:pathLst>
                <a:path w="1059179" h="31750">
                  <a:moveTo>
                    <a:pt x="1059180" y="0"/>
                  </a:moveTo>
                  <a:lnTo>
                    <a:pt x="50673" y="0"/>
                  </a:lnTo>
                  <a:lnTo>
                    <a:pt x="46939" y="2159"/>
                  </a:lnTo>
                  <a:lnTo>
                    <a:pt x="0" y="2159"/>
                  </a:lnTo>
                  <a:lnTo>
                    <a:pt x="0" y="29337"/>
                  </a:lnTo>
                  <a:lnTo>
                    <a:pt x="46939" y="29337"/>
                  </a:lnTo>
                  <a:lnTo>
                    <a:pt x="50673" y="31496"/>
                  </a:lnTo>
                  <a:lnTo>
                    <a:pt x="1059180" y="31496"/>
                  </a:lnTo>
                  <a:lnTo>
                    <a:pt x="105918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297668" y="4981955"/>
              <a:ext cx="1645920" cy="1191895"/>
            </a:xfrm>
            <a:custGeom>
              <a:avLst/>
              <a:gdLst/>
              <a:ahLst/>
              <a:cxnLst/>
              <a:rect l="l" t="t" r="r" b="b"/>
              <a:pathLst>
                <a:path w="1645920" h="1191895">
                  <a:moveTo>
                    <a:pt x="822959" y="0"/>
                  </a:moveTo>
                  <a:lnTo>
                    <a:pt x="766572" y="1397"/>
                  </a:lnTo>
                  <a:lnTo>
                    <a:pt x="711326" y="5461"/>
                  </a:lnTo>
                  <a:lnTo>
                    <a:pt x="657098" y="12065"/>
                  </a:lnTo>
                  <a:lnTo>
                    <a:pt x="604138" y="21336"/>
                  </a:lnTo>
                  <a:lnTo>
                    <a:pt x="552576" y="32893"/>
                  </a:lnTo>
                  <a:lnTo>
                    <a:pt x="502665" y="46863"/>
                  </a:lnTo>
                  <a:lnTo>
                    <a:pt x="454278" y="62992"/>
                  </a:lnTo>
                  <a:lnTo>
                    <a:pt x="407542" y="81407"/>
                  </a:lnTo>
                  <a:lnTo>
                    <a:pt x="362838" y="101727"/>
                  </a:lnTo>
                  <a:lnTo>
                    <a:pt x="320039" y="124206"/>
                  </a:lnTo>
                  <a:lnTo>
                    <a:pt x="279400" y="148463"/>
                  </a:lnTo>
                  <a:lnTo>
                    <a:pt x="241046" y="174498"/>
                  </a:lnTo>
                  <a:lnTo>
                    <a:pt x="204977" y="202311"/>
                  </a:lnTo>
                  <a:lnTo>
                    <a:pt x="171450" y="231775"/>
                  </a:lnTo>
                  <a:lnTo>
                    <a:pt x="140588" y="262763"/>
                  </a:lnTo>
                  <a:lnTo>
                    <a:pt x="112395" y="295148"/>
                  </a:lnTo>
                  <a:lnTo>
                    <a:pt x="86995" y="328930"/>
                  </a:lnTo>
                  <a:lnTo>
                    <a:pt x="64642" y="363855"/>
                  </a:lnTo>
                  <a:lnTo>
                    <a:pt x="45465" y="400177"/>
                  </a:lnTo>
                  <a:lnTo>
                    <a:pt x="29336" y="437388"/>
                  </a:lnTo>
                  <a:lnTo>
                    <a:pt x="16763" y="475742"/>
                  </a:lnTo>
                  <a:lnTo>
                    <a:pt x="7492" y="514985"/>
                  </a:lnTo>
                  <a:lnTo>
                    <a:pt x="1904" y="554990"/>
                  </a:lnTo>
                  <a:lnTo>
                    <a:pt x="0" y="595757"/>
                  </a:lnTo>
                  <a:lnTo>
                    <a:pt x="2539" y="643001"/>
                  </a:lnTo>
                  <a:lnTo>
                    <a:pt x="10286" y="689584"/>
                  </a:lnTo>
                  <a:lnTo>
                    <a:pt x="22859" y="735393"/>
                  </a:lnTo>
                  <a:lnTo>
                    <a:pt x="40385" y="780199"/>
                  </a:lnTo>
                  <a:lnTo>
                    <a:pt x="62610" y="823823"/>
                  </a:lnTo>
                  <a:lnTo>
                    <a:pt x="89534" y="866063"/>
                  </a:lnTo>
                  <a:lnTo>
                    <a:pt x="120903" y="906716"/>
                  </a:lnTo>
                  <a:lnTo>
                    <a:pt x="156717" y="945565"/>
                  </a:lnTo>
                  <a:lnTo>
                    <a:pt x="196850" y="982446"/>
                  </a:lnTo>
                  <a:lnTo>
                    <a:pt x="241046" y="1017117"/>
                  </a:lnTo>
                  <a:lnTo>
                    <a:pt x="0" y="1017117"/>
                  </a:lnTo>
                  <a:lnTo>
                    <a:pt x="0" y="1191641"/>
                  </a:lnTo>
                  <a:lnTo>
                    <a:pt x="822959" y="1191641"/>
                  </a:lnTo>
                  <a:lnTo>
                    <a:pt x="879348" y="1190269"/>
                  </a:lnTo>
                  <a:lnTo>
                    <a:pt x="934592" y="1186205"/>
                  </a:lnTo>
                  <a:lnTo>
                    <a:pt x="988822" y="1179537"/>
                  </a:lnTo>
                  <a:lnTo>
                    <a:pt x="1041780" y="1170355"/>
                  </a:lnTo>
                  <a:lnTo>
                    <a:pt x="1093215" y="1158748"/>
                  </a:lnTo>
                  <a:lnTo>
                    <a:pt x="1143253" y="1144816"/>
                  </a:lnTo>
                  <a:lnTo>
                    <a:pt x="1191640" y="1128636"/>
                  </a:lnTo>
                  <a:lnTo>
                    <a:pt x="1238377" y="1110297"/>
                  </a:lnTo>
                  <a:lnTo>
                    <a:pt x="1283080" y="1089888"/>
                  </a:lnTo>
                  <a:lnTo>
                    <a:pt x="1325879" y="1067498"/>
                  </a:lnTo>
                  <a:lnTo>
                    <a:pt x="1366520" y="1043216"/>
                  </a:lnTo>
                  <a:lnTo>
                    <a:pt x="1404874" y="1017130"/>
                  </a:lnTo>
                  <a:lnTo>
                    <a:pt x="1440941" y="989330"/>
                  </a:lnTo>
                  <a:lnTo>
                    <a:pt x="1474470" y="959904"/>
                  </a:lnTo>
                  <a:lnTo>
                    <a:pt x="1505330" y="928941"/>
                  </a:lnTo>
                  <a:lnTo>
                    <a:pt x="1533525" y="896543"/>
                  </a:lnTo>
                  <a:lnTo>
                    <a:pt x="1558925" y="862774"/>
                  </a:lnTo>
                  <a:lnTo>
                    <a:pt x="1581277" y="827735"/>
                  </a:lnTo>
                  <a:lnTo>
                    <a:pt x="1600453" y="791514"/>
                  </a:lnTo>
                  <a:lnTo>
                    <a:pt x="1616582" y="754214"/>
                  </a:lnTo>
                  <a:lnTo>
                    <a:pt x="1629155" y="715899"/>
                  </a:lnTo>
                  <a:lnTo>
                    <a:pt x="1638427" y="676668"/>
                  </a:lnTo>
                  <a:lnTo>
                    <a:pt x="1644014" y="636612"/>
                  </a:lnTo>
                  <a:lnTo>
                    <a:pt x="1645920" y="595757"/>
                  </a:lnTo>
                  <a:lnTo>
                    <a:pt x="1644014" y="554990"/>
                  </a:lnTo>
                  <a:lnTo>
                    <a:pt x="1638427" y="514985"/>
                  </a:lnTo>
                  <a:lnTo>
                    <a:pt x="1629155" y="475742"/>
                  </a:lnTo>
                  <a:lnTo>
                    <a:pt x="1616582" y="437388"/>
                  </a:lnTo>
                  <a:lnTo>
                    <a:pt x="1600453" y="400177"/>
                  </a:lnTo>
                  <a:lnTo>
                    <a:pt x="1581277" y="363855"/>
                  </a:lnTo>
                  <a:lnTo>
                    <a:pt x="1558925" y="328930"/>
                  </a:lnTo>
                  <a:lnTo>
                    <a:pt x="1533525" y="295148"/>
                  </a:lnTo>
                  <a:lnTo>
                    <a:pt x="1505330" y="262763"/>
                  </a:lnTo>
                  <a:lnTo>
                    <a:pt x="1474470" y="231775"/>
                  </a:lnTo>
                  <a:lnTo>
                    <a:pt x="1440941" y="202311"/>
                  </a:lnTo>
                  <a:lnTo>
                    <a:pt x="1404874" y="174498"/>
                  </a:lnTo>
                  <a:lnTo>
                    <a:pt x="1366520" y="148463"/>
                  </a:lnTo>
                  <a:lnTo>
                    <a:pt x="1325879" y="124206"/>
                  </a:lnTo>
                  <a:lnTo>
                    <a:pt x="1283080" y="101727"/>
                  </a:lnTo>
                  <a:lnTo>
                    <a:pt x="1238377" y="81407"/>
                  </a:lnTo>
                  <a:lnTo>
                    <a:pt x="1191640" y="62992"/>
                  </a:lnTo>
                  <a:lnTo>
                    <a:pt x="1143253" y="46863"/>
                  </a:lnTo>
                  <a:lnTo>
                    <a:pt x="1093215" y="32893"/>
                  </a:lnTo>
                  <a:lnTo>
                    <a:pt x="1041780" y="21336"/>
                  </a:lnTo>
                  <a:lnTo>
                    <a:pt x="988822" y="12065"/>
                  </a:lnTo>
                  <a:lnTo>
                    <a:pt x="934592" y="5461"/>
                  </a:lnTo>
                  <a:lnTo>
                    <a:pt x="879348" y="1397"/>
                  </a:lnTo>
                  <a:lnTo>
                    <a:pt x="8229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297668" y="4981955"/>
              <a:ext cx="1645920" cy="1191895"/>
            </a:xfrm>
            <a:custGeom>
              <a:avLst/>
              <a:gdLst/>
              <a:ahLst/>
              <a:cxnLst/>
              <a:rect l="l" t="t" r="r" b="b"/>
              <a:pathLst>
                <a:path w="1645920" h="1191895">
                  <a:moveTo>
                    <a:pt x="822959" y="1191641"/>
                  </a:moveTo>
                  <a:lnTo>
                    <a:pt x="879348" y="1190269"/>
                  </a:lnTo>
                  <a:lnTo>
                    <a:pt x="934592" y="1186205"/>
                  </a:lnTo>
                  <a:lnTo>
                    <a:pt x="988822" y="1179537"/>
                  </a:lnTo>
                  <a:lnTo>
                    <a:pt x="1041780" y="1170355"/>
                  </a:lnTo>
                  <a:lnTo>
                    <a:pt x="1093215" y="1158748"/>
                  </a:lnTo>
                  <a:lnTo>
                    <a:pt x="1143253" y="1144816"/>
                  </a:lnTo>
                  <a:lnTo>
                    <a:pt x="1191640" y="1128636"/>
                  </a:lnTo>
                  <a:lnTo>
                    <a:pt x="1238377" y="1110297"/>
                  </a:lnTo>
                  <a:lnTo>
                    <a:pt x="1283080" y="1089888"/>
                  </a:lnTo>
                  <a:lnTo>
                    <a:pt x="1325879" y="1067498"/>
                  </a:lnTo>
                  <a:lnTo>
                    <a:pt x="1366520" y="1043216"/>
                  </a:lnTo>
                  <a:lnTo>
                    <a:pt x="1404874" y="1017130"/>
                  </a:lnTo>
                  <a:lnTo>
                    <a:pt x="1440941" y="989330"/>
                  </a:lnTo>
                  <a:lnTo>
                    <a:pt x="1474470" y="959904"/>
                  </a:lnTo>
                  <a:lnTo>
                    <a:pt x="1505330" y="928941"/>
                  </a:lnTo>
                  <a:lnTo>
                    <a:pt x="1533525" y="896543"/>
                  </a:lnTo>
                  <a:lnTo>
                    <a:pt x="1558925" y="862774"/>
                  </a:lnTo>
                  <a:lnTo>
                    <a:pt x="1581277" y="827735"/>
                  </a:lnTo>
                  <a:lnTo>
                    <a:pt x="1600453" y="791514"/>
                  </a:lnTo>
                  <a:lnTo>
                    <a:pt x="1616582" y="754214"/>
                  </a:lnTo>
                  <a:lnTo>
                    <a:pt x="1629155" y="715899"/>
                  </a:lnTo>
                  <a:lnTo>
                    <a:pt x="1638427" y="676668"/>
                  </a:lnTo>
                  <a:lnTo>
                    <a:pt x="1644014" y="636612"/>
                  </a:lnTo>
                  <a:lnTo>
                    <a:pt x="1645920" y="595757"/>
                  </a:lnTo>
                  <a:lnTo>
                    <a:pt x="1644014" y="554990"/>
                  </a:lnTo>
                  <a:lnTo>
                    <a:pt x="1638427" y="514985"/>
                  </a:lnTo>
                  <a:lnTo>
                    <a:pt x="1629155" y="475742"/>
                  </a:lnTo>
                  <a:lnTo>
                    <a:pt x="1616582" y="437388"/>
                  </a:lnTo>
                  <a:lnTo>
                    <a:pt x="1600453" y="400177"/>
                  </a:lnTo>
                  <a:lnTo>
                    <a:pt x="1581277" y="363855"/>
                  </a:lnTo>
                  <a:lnTo>
                    <a:pt x="1558925" y="328930"/>
                  </a:lnTo>
                  <a:lnTo>
                    <a:pt x="1533525" y="295148"/>
                  </a:lnTo>
                  <a:lnTo>
                    <a:pt x="1505330" y="262763"/>
                  </a:lnTo>
                  <a:lnTo>
                    <a:pt x="1474470" y="231775"/>
                  </a:lnTo>
                  <a:lnTo>
                    <a:pt x="1440941" y="202311"/>
                  </a:lnTo>
                  <a:lnTo>
                    <a:pt x="1404874" y="174498"/>
                  </a:lnTo>
                  <a:lnTo>
                    <a:pt x="1366520" y="148463"/>
                  </a:lnTo>
                  <a:lnTo>
                    <a:pt x="1325879" y="124206"/>
                  </a:lnTo>
                  <a:lnTo>
                    <a:pt x="1283080" y="101727"/>
                  </a:lnTo>
                  <a:lnTo>
                    <a:pt x="1238377" y="81407"/>
                  </a:lnTo>
                  <a:lnTo>
                    <a:pt x="1191640" y="62992"/>
                  </a:lnTo>
                  <a:lnTo>
                    <a:pt x="1143253" y="46863"/>
                  </a:lnTo>
                  <a:lnTo>
                    <a:pt x="1093215" y="32893"/>
                  </a:lnTo>
                  <a:lnTo>
                    <a:pt x="1041780" y="21336"/>
                  </a:lnTo>
                  <a:lnTo>
                    <a:pt x="988822" y="12065"/>
                  </a:lnTo>
                  <a:lnTo>
                    <a:pt x="934592" y="5461"/>
                  </a:lnTo>
                  <a:lnTo>
                    <a:pt x="879348" y="1397"/>
                  </a:lnTo>
                  <a:lnTo>
                    <a:pt x="822959" y="0"/>
                  </a:lnTo>
                  <a:lnTo>
                    <a:pt x="766572" y="1397"/>
                  </a:lnTo>
                  <a:lnTo>
                    <a:pt x="711326" y="5461"/>
                  </a:lnTo>
                  <a:lnTo>
                    <a:pt x="657098" y="12065"/>
                  </a:lnTo>
                  <a:lnTo>
                    <a:pt x="604138" y="21336"/>
                  </a:lnTo>
                  <a:lnTo>
                    <a:pt x="552576" y="32893"/>
                  </a:lnTo>
                  <a:lnTo>
                    <a:pt x="502665" y="46863"/>
                  </a:lnTo>
                  <a:lnTo>
                    <a:pt x="454278" y="62992"/>
                  </a:lnTo>
                  <a:lnTo>
                    <a:pt x="407542" y="81407"/>
                  </a:lnTo>
                  <a:lnTo>
                    <a:pt x="362838" y="101727"/>
                  </a:lnTo>
                  <a:lnTo>
                    <a:pt x="320039" y="124206"/>
                  </a:lnTo>
                  <a:lnTo>
                    <a:pt x="279400" y="148463"/>
                  </a:lnTo>
                  <a:lnTo>
                    <a:pt x="241046" y="174498"/>
                  </a:lnTo>
                  <a:lnTo>
                    <a:pt x="204977" y="202311"/>
                  </a:lnTo>
                  <a:lnTo>
                    <a:pt x="171450" y="231775"/>
                  </a:lnTo>
                  <a:lnTo>
                    <a:pt x="140588" y="262763"/>
                  </a:lnTo>
                  <a:lnTo>
                    <a:pt x="112395" y="295148"/>
                  </a:lnTo>
                  <a:lnTo>
                    <a:pt x="86995" y="328930"/>
                  </a:lnTo>
                  <a:lnTo>
                    <a:pt x="64642" y="363855"/>
                  </a:lnTo>
                  <a:lnTo>
                    <a:pt x="45465" y="400177"/>
                  </a:lnTo>
                  <a:lnTo>
                    <a:pt x="29336" y="437388"/>
                  </a:lnTo>
                  <a:lnTo>
                    <a:pt x="16763" y="475742"/>
                  </a:lnTo>
                  <a:lnTo>
                    <a:pt x="7492" y="514985"/>
                  </a:lnTo>
                  <a:lnTo>
                    <a:pt x="1904" y="554990"/>
                  </a:lnTo>
                  <a:lnTo>
                    <a:pt x="0" y="595757"/>
                  </a:lnTo>
                  <a:lnTo>
                    <a:pt x="2539" y="643001"/>
                  </a:lnTo>
                  <a:lnTo>
                    <a:pt x="10286" y="689584"/>
                  </a:lnTo>
                  <a:lnTo>
                    <a:pt x="22859" y="735393"/>
                  </a:lnTo>
                  <a:lnTo>
                    <a:pt x="40385" y="780199"/>
                  </a:lnTo>
                  <a:lnTo>
                    <a:pt x="62610" y="823823"/>
                  </a:lnTo>
                  <a:lnTo>
                    <a:pt x="89534" y="866063"/>
                  </a:lnTo>
                  <a:lnTo>
                    <a:pt x="120903" y="906716"/>
                  </a:lnTo>
                  <a:lnTo>
                    <a:pt x="156717" y="945565"/>
                  </a:lnTo>
                  <a:lnTo>
                    <a:pt x="196850" y="982446"/>
                  </a:lnTo>
                  <a:lnTo>
                    <a:pt x="241046" y="1017117"/>
                  </a:lnTo>
                  <a:lnTo>
                    <a:pt x="0" y="1017117"/>
                  </a:lnTo>
                  <a:lnTo>
                    <a:pt x="0" y="1191641"/>
                  </a:lnTo>
                  <a:lnTo>
                    <a:pt x="822959" y="1191641"/>
                  </a:lnTo>
                  <a:close/>
                </a:path>
              </a:pathLst>
            </a:custGeom>
            <a:ln w="12698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0619613" y="5337428"/>
            <a:ext cx="7931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Times New Roman"/>
                <a:cs typeface="Times New Roman"/>
              </a:rPr>
              <a:t>Digital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25" dirty="0">
                <a:latin typeface="Times New Roman"/>
                <a:cs typeface="Times New Roman"/>
              </a:rPr>
              <a:t>M&amp;E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>
            <a:spLocks noGrp="1"/>
          </p:cNvSpPr>
          <p:nvPr>
            <p:ph type="title"/>
          </p:nvPr>
        </p:nvSpPr>
        <p:spPr>
          <a:xfrm>
            <a:off x="1943226" y="-18796"/>
            <a:ext cx="8910955" cy="82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85"/>
              </a:lnSpc>
              <a:spcBef>
                <a:spcPts val="100"/>
              </a:spcBef>
            </a:pPr>
            <a:r>
              <a:rPr sz="4400" dirty="0">
                <a:latin typeface="Tw Cen MT"/>
                <a:cs typeface="Tw Cen MT"/>
              </a:rPr>
              <a:t>National</a:t>
            </a:r>
            <a:r>
              <a:rPr sz="4400" spc="-50" dirty="0">
                <a:latin typeface="Tw Cen MT"/>
                <a:cs typeface="Tw Cen MT"/>
              </a:rPr>
              <a:t> </a:t>
            </a:r>
            <a:r>
              <a:rPr sz="4400" dirty="0">
                <a:latin typeface="Tw Cen MT"/>
                <a:cs typeface="Tw Cen MT"/>
              </a:rPr>
              <a:t>M&amp;E</a:t>
            </a:r>
            <a:r>
              <a:rPr sz="4400" spc="-15" dirty="0">
                <a:latin typeface="Tw Cen MT"/>
                <a:cs typeface="Tw Cen MT"/>
              </a:rPr>
              <a:t> </a:t>
            </a:r>
            <a:r>
              <a:rPr sz="4400" spc="-10" dirty="0">
                <a:latin typeface="Tw Cen MT"/>
                <a:cs typeface="Tw Cen MT"/>
              </a:rPr>
              <a:t>system</a:t>
            </a:r>
            <a:endParaRPr sz="4400">
              <a:latin typeface="Tw Cen MT"/>
              <a:cs typeface="Tw Cen MT"/>
            </a:endParaRPr>
          </a:p>
          <a:p>
            <a:pPr marL="5073015">
              <a:lnSpc>
                <a:spcPts val="1705"/>
              </a:lnSpc>
            </a:pPr>
            <a:r>
              <a:rPr sz="2000" b="0" spc="-65" dirty="0">
                <a:solidFill>
                  <a:srgbClr val="FFFFFF"/>
                </a:solidFill>
                <a:latin typeface="Calibri Light"/>
                <a:cs typeface="Calibri Light"/>
              </a:rPr>
              <a:t>Development</a:t>
            </a:r>
            <a:r>
              <a:rPr sz="20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Planning,</a:t>
            </a:r>
            <a:r>
              <a:rPr sz="2000" b="0" spc="-1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M&amp;E</a:t>
            </a:r>
            <a:r>
              <a:rPr sz="2000" b="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45" dirty="0">
                <a:solidFill>
                  <a:srgbClr val="FFFFFF"/>
                </a:solidFill>
                <a:latin typeface="Calibri Light"/>
                <a:cs typeface="Calibri Light"/>
              </a:rPr>
              <a:t>data</a:t>
            </a:r>
            <a:r>
              <a:rPr sz="2000" b="0" spc="-1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flows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35984" y="393572"/>
            <a:ext cx="3496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National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M&amp;E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system….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7388" y="833627"/>
            <a:ext cx="10131425" cy="76200"/>
          </a:xfrm>
          <a:custGeom>
            <a:avLst/>
            <a:gdLst/>
            <a:ahLst/>
            <a:cxnLst/>
            <a:rect l="l" t="t" r="r" b="b"/>
            <a:pathLst>
              <a:path w="10131425" h="76200">
                <a:moveTo>
                  <a:pt x="10131298" y="37592"/>
                </a:moveTo>
                <a:lnTo>
                  <a:pt x="10131285" y="31242"/>
                </a:lnTo>
                <a:lnTo>
                  <a:pt x="75450" y="31242"/>
                </a:lnTo>
                <a:lnTo>
                  <a:pt x="75450" y="34417"/>
                </a:lnTo>
                <a:lnTo>
                  <a:pt x="74917" y="31750"/>
                </a:lnTo>
                <a:lnTo>
                  <a:pt x="73202" y="23241"/>
                </a:lnTo>
                <a:lnTo>
                  <a:pt x="65036" y="11176"/>
                </a:lnTo>
                <a:lnTo>
                  <a:pt x="52933" y="3048"/>
                </a:lnTo>
                <a:lnTo>
                  <a:pt x="38100" y="0"/>
                </a:lnTo>
                <a:lnTo>
                  <a:pt x="23266" y="3048"/>
                </a:lnTo>
                <a:lnTo>
                  <a:pt x="11163" y="11176"/>
                </a:lnTo>
                <a:lnTo>
                  <a:pt x="2997" y="23241"/>
                </a:lnTo>
                <a:lnTo>
                  <a:pt x="0" y="38100"/>
                </a:lnTo>
                <a:lnTo>
                  <a:pt x="2997" y="52959"/>
                </a:lnTo>
                <a:lnTo>
                  <a:pt x="11163" y="65024"/>
                </a:lnTo>
                <a:lnTo>
                  <a:pt x="23266" y="73152"/>
                </a:lnTo>
                <a:lnTo>
                  <a:pt x="38100" y="76200"/>
                </a:lnTo>
                <a:lnTo>
                  <a:pt x="52933" y="73152"/>
                </a:lnTo>
                <a:lnTo>
                  <a:pt x="65036" y="65024"/>
                </a:lnTo>
                <a:lnTo>
                  <a:pt x="73202" y="52959"/>
                </a:lnTo>
                <a:lnTo>
                  <a:pt x="74917" y="44450"/>
                </a:lnTo>
                <a:lnTo>
                  <a:pt x="75653" y="40805"/>
                </a:lnTo>
                <a:lnTo>
                  <a:pt x="75653" y="43942"/>
                </a:lnTo>
                <a:lnTo>
                  <a:pt x="10131298" y="43942"/>
                </a:lnTo>
                <a:lnTo>
                  <a:pt x="10131298" y="37592"/>
                </a:lnTo>
                <a:close/>
              </a:path>
            </a:pathLst>
          </a:custGeom>
          <a:solidFill>
            <a:srgbClr val="568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629029" y="1129157"/>
            <a:ext cx="7877809" cy="459105"/>
            <a:chOff x="1629029" y="1129157"/>
            <a:chExt cx="7877809" cy="4591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2204" y="1132332"/>
              <a:ext cx="7871459" cy="4526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32204" y="1132332"/>
              <a:ext cx="7871459" cy="452755"/>
            </a:xfrm>
            <a:custGeom>
              <a:avLst/>
              <a:gdLst/>
              <a:ahLst/>
              <a:cxnLst/>
              <a:rect l="l" t="t" r="r" b="b"/>
              <a:pathLst>
                <a:path w="7871459" h="452755">
                  <a:moveTo>
                    <a:pt x="0" y="452627"/>
                  </a:moveTo>
                  <a:lnTo>
                    <a:pt x="7871459" y="452627"/>
                  </a:lnTo>
                  <a:lnTo>
                    <a:pt x="7871459" y="0"/>
                  </a:lnTo>
                  <a:lnTo>
                    <a:pt x="0" y="0"/>
                  </a:lnTo>
                  <a:lnTo>
                    <a:pt x="0" y="452627"/>
                  </a:lnTo>
                  <a:close/>
                </a:path>
              </a:pathLst>
            </a:custGeom>
            <a:ln w="6350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71925" y="1029157"/>
            <a:ext cx="3194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"/>
                <a:cs typeface="Arial"/>
              </a:rPr>
              <a:t>Stakeholders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04569" y="2006854"/>
            <a:ext cx="723265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</a:t>
            </a:r>
            <a:r>
              <a:rPr sz="2800" spc="-10" dirty="0">
                <a:latin typeface="Century"/>
                <a:cs typeface="Century"/>
              </a:rPr>
              <a:t>Universities</a:t>
            </a:r>
            <a:r>
              <a:rPr sz="2800" spc="-100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and</a:t>
            </a:r>
            <a:r>
              <a:rPr sz="2800" spc="-140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Research</a:t>
            </a:r>
            <a:r>
              <a:rPr sz="2800" spc="-155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Institutions</a:t>
            </a:r>
            <a:endParaRPr sz="28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Famers</a:t>
            </a:r>
            <a:r>
              <a:rPr sz="2800" spc="-150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and</a:t>
            </a:r>
            <a:r>
              <a:rPr sz="2800" spc="-125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Pastoralists</a:t>
            </a:r>
            <a:endParaRPr sz="28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</a:t>
            </a:r>
            <a:r>
              <a:rPr sz="2800" spc="-135" dirty="0">
                <a:latin typeface="Century"/>
                <a:cs typeface="Century"/>
              </a:rPr>
              <a:t>Youth</a:t>
            </a:r>
            <a:r>
              <a:rPr sz="2800" spc="-110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and</a:t>
            </a:r>
            <a:r>
              <a:rPr sz="2800" spc="-95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Women</a:t>
            </a:r>
            <a:endParaRPr sz="28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The</a:t>
            </a:r>
            <a:r>
              <a:rPr sz="2800" spc="-180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private</a:t>
            </a:r>
            <a:r>
              <a:rPr sz="2800" spc="-140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sector</a:t>
            </a:r>
            <a:endParaRPr sz="28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Civic</a:t>
            </a:r>
            <a:r>
              <a:rPr sz="2800" spc="-165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Society</a:t>
            </a:r>
            <a:r>
              <a:rPr sz="2800" spc="-190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Organizations(CSOs)</a:t>
            </a:r>
            <a:endParaRPr sz="28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</a:t>
            </a:r>
            <a:r>
              <a:rPr sz="2800" spc="-20" dirty="0">
                <a:latin typeface="Century"/>
                <a:cs typeface="Century"/>
              </a:rPr>
              <a:t>Development</a:t>
            </a:r>
            <a:r>
              <a:rPr sz="2800" spc="-125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Partners(DPs)</a:t>
            </a:r>
            <a:endParaRPr sz="28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2800" spc="-50" dirty="0">
                <a:latin typeface="Century"/>
                <a:cs typeface="Century"/>
              </a:rPr>
              <a:t>¬</a:t>
            </a:r>
            <a:r>
              <a:rPr sz="2800" dirty="0">
                <a:latin typeface="Century"/>
                <a:cs typeface="Century"/>
              </a:rPr>
              <a:t>	</a:t>
            </a:r>
            <a:r>
              <a:rPr sz="2800" spc="-10" dirty="0">
                <a:latin typeface="Century"/>
                <a:cs typeface="Century"/>
              </a:rPr>
              <a:t>Others….</a:t>
            </a:r>
            <a:r>
              <a:rPr sz="2800" spc="-135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(AU,</a:t>
            </a:r>
            <a:r>
              <a:rPr sz="2800" spc="-140" dirty="0">
                <a:latin typeface="Century"/>
                <a:cs typeface="Century"/>
              </a:rPr>
              <a:t> </a:t>
            </a:r>
            <a:r>
              <a:rPr sz="2800" dirty="0">
                <a:latin typeface="Century"/>
                <a:cs typeface="Century"/>
              </a:rPr>
              <a:t>IGAD,</a:t>
            </a:r>
            <a:r>
              <a:rPr sz="2800" spc="-145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COMESA,</a:t>
            </a:r>
            <a:r>
              <a:rPr sz="2800" spc="-120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NEPAD</a:t>
            </a:r>
            <a:endParaRPr sz="2800">
              <a:latin typeface="Century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8253" y="224739"/>
            <a:ext cx="4182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w Cen MT"/>
                <a:cs typeface="Tw Cen MT"/>
              </a:rPr>
              <a:t>National</a:t>
            </a:r>
            <a:r>
              <a:rPr sz="3200" spc="-15" dirty="0">
                <a:latin typeface="Tw Cen MT"/>
                <a:cs typeface="Tw Cen MT"/>
              </a:rPr>
              <a:t> </a:t>
            </a:r>
            <a:r>
              <a:rPr sz="3200" dirty="0">
                <a:latin typeface="Tw Cen MT"/>
                <a:cs typeface="Tw Cen MT"/>
              </a:rPr>
              <a:t>M&amp;E</a:t>
            </a:r>
            <a:r>
              <a:rPr sz="3200" spc="-15" dirty="0">
                <a:latin typeface="Tw Cen MT"/>
                <a:cs typeface="Tw Cen MT"/>
              </a:rPr>
              <a:t> </a:t>
            </a:r>
            <a:r>
              <a:rPr sz="3200" spc="-10" dirty="0">
                <a:latin typeface="Tw Cen MT"/>
                <a:cs typeface="Tw Cen MT"/>
              </a:rPr>
              <a:t>System….</a:t>
            </a:r>
            <a:endParaRPr sz="3200">
              <a:latin typeface="Tw Cen MT"/>
              <a:cs typeface="Tw Cen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2187" y="1804416"/>
            <a:ext cx="1219200" cy="1668780"/>
            <a:chOff x="742187" y="1804416"/>
            <a:chExt cx="1219200" cy="16687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187" y="1804416"/>
              <a:ext cx="1219200" cy="16687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671" y="1834896"/>
              <a:ext cx="1098804" cy="15697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4671" y="1834896"/>
              <a:ext cx="1098550" cy="1569720"/>
            </a:xfrm>
            <a:custGeom>
              <a:avLst/>
              <a:gdLst/>
              <a:ahLst/>
              <a:cxnLst/>
              <a:rect l="l" t="t" r="r" b="b"/>
              <a:pathLst>
                <a:path w="1098550" h="1569720">
                  <a:moveTo>
                    <a:pt x="1098423" y="0"/>
                  </a:moveTo>
                  <a:lnTo>
                    <a:pt x="1098423" y="1020317"/>
                  </a:lnTo>
                  <a:lnTo>
                    <a:pt x="549147" y="1569719"/>
                  </a:lnTo>
                  <a:lnTo>
                    <a:pt x="0" y="1020317"/>
                  </a:lnTo>
                  <a:lnTo>
                    <a:pt x="0" y="0"/>
                  </a:lnTo>
                  <a:lnTo>
                    <a:pt x="549147" y="549401"/>
                  </a:lnTo>
                  <a:lnTo>
                    <a:pt x="1098423" y="0"/>
                  </a:lnTo>
                  <a:close/>
                </a:path>
              </a:pathLst>
            </a:custGeom>
            <a:ln w="635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37387" y="833627"/>
            <a:ext cx="10131425" cy="533400"/>
            <a:chOff x="437387" y="833627"/>
            <a:chExt cx="10131425" cy="533400"/>
          </a:xfrm>
        </p:grpSpPr>
        <p:sp>
          <p:nvSpPr>
            <p:cNvPr id="9" name="object 9"/>
            <p:cNvSpPr/>
            <p:nvPr/>
          </p:nvSpPr>
          <p:spPr>
            <a:xfrm>
              <a:off x="437388" y="833627"/>
              <a:ext cx="10131425" cy="76200"/>
            </a:xfrm>
            <a:custGeom>
              <a:avLst/>
              <a:gdLst/>
              <a:ahLst/>
              <a:cxnLst/>
              <a:rect l="l" t="t" r="r" b="b"/>
              <a:pathLst>
                <a:path w="10131425" h="76200">
                  <a:moveTo>
                    <a:pt x="10131298" y="37592"/>
                  </a:moveTo>
                  <a:lnTo>
                    <a:pt x="10131285" y="31242"/>
                  </a:lnTo>
                  <a:lnTo>
                    <a:pt x="75450" y="31242"/>
                  </a:lnTo>
                  <a:lnTo>
                    <a:pt x="75450" y="34417"/>
                  </a:lnTo>
                  <a:lnTo>
                    <a:pt x="74917" y="31750"/>
                  </a:lnTo>
                  <a:lnTo>
                    <a:pt x="73202" y="23241"/>
                  </a:lnTo>
                  <a:lnTo>
                    <a:pt x="65036" y="11176"/>
                  </a:lnTo>
                  <a:lnTo>
                    <a:pt x="52933" y="3048"/>
                  </a:lnTo>
                  <a:lnTo>
                    <a:pt x="38100" y="0"/>
                  </a:lnTo>
                  <a:lnTo>
                    <a:pt x="23266" y="3048"/>
                  </a:lnTo>
                  <a:lnTo>
                    <a:pt x="11163" y="11176"/>
                  </a:lnTo>
                  <a:lnTo>
                    <a:pt x="2997" y="23241"/>
                  </a:lnTo>
                  <a:lnTo>
                    <a:pt x="0" y="38100"/>
                  </a:lnTo>
                  <a:lnTo>
                    <a:pt x="2997" y="52959"/>
                  </a:lnTo>
                  <a:lnTo>
                    <a:pt x="11163" y="65024"/>
                  </a:lnTo>
                  <a:lnTo>
                    <a:pt x="23266" y="73152"/>
                  </a:lnTo>
                  <a:lnTo>
                    <a:pt x="38100" y="76200"/>
                  </a:lnTo>
                  <a:lnTo>
                    <a:pt x="52933" y="73152"/>
                  </a:lnTo>
                  <a:lnTo>
                    <a:pt x="65036" y="65024"/>
                  </a:lnTo>
                  <a:lnTo>
                    <a:pt x="73202" y="52959"/>
                  </a:lnTo>
                  <a:lnTo>
                    <a:pt x="74917" y="44450"/>
                  </a:lnTo>
                  <a:lnTo>
                    <a:pt x="75653" y="40805"/>
                  </a:lnTo>
                  <a:lnTo>
                    <a:pt x="75653" y="43942"/>
                  </a:lnTo>
                  <a:lnTo>
                    <a:pt x="10131298" y="43942"/>
                  </a:lnTo>
                  <a:lnTo>
                    <a:pt x="10131298" y="37592"/>
                  </a:lnTo>
                  <a:close/>
                </a:path>
              </a:pathLst>
            </a:custGeom>
            <a:solidFill>
              <a:srgbClr val="568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5107" y="871727"/>
              <a:ext cx="8517636" cy="495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45107" y="871727"/>
              <a:ext cx="8517890" cy="426720"/>
            </a:xfrm>
            <a:custGeom>
              <a:avLst/>
              <a:gdLst/>
              <a:ahLst/>
              <a:cxnLst/>
              <a:rect l="l" t="t" r="r" b="b"/>
              <a:pathLst>
                <a:path w="8517890" h="426719">
                  <a:moveTo>
                    <a:pt x="0" y="426720"/>
                  </a:moveTo>
                  <a:lnTo>
                    <a:pt x="8517636" y="426720"/>
                  </a:lnTo>
                  <a:lnTo>
                    <a:pt x="8517636" y="0"/>
                  </a:lnTo>
                  <a:lnTo>
                    <a:pt x="0" y="0"/>
                  </a:lnTo>
                  <a:lnTo>
                    <a:pt x="0" y="426720"/>
                  </a:lnTo>
                  <a:close/>
                </a:path>
              </a:pathLst>
            </a:custGeom>
            <a:ln w="6349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16914" y="2442464"/>
            <a:ext cx="664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MoPD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00301" y="1766189"/>
            <a:ext cx="9317990" cy="1348740"/>
            <a:chOff x="1900301" y="1766189"/>
            <a:chExt cx="9317990" cy="1348740"/>
          </a:xfrm>
        </p:grpSpPr>
        <p:sp>
          <p:nvSpPr>
            <p:cNvPr id="14" name="object 14"/>
            <p:cNvSpPr/>
            <p:nvPr/>
          </p:nvSpPr>
          <p:spPr>
            <a:xfrm>
              <a:off x="1903476" y="1769364"/>
              <a:ext cx="9311640" cy="1342390"/>
            </a:xfrm>
            <a:custGeom>
              <a:avLst/>
              <a:gdLst/>
              <a:ahLst/>
              <a:cxnLst/>
              <a:rect l="l" t="t" r="r" b="b"/>
              <a:pathLst>
                <a:path w="9311640" h="1342389">
                  <a:moveTo>
                    <a:pt x="9087866" y="0"/>
                  </a:moveTo>
                  <a:lnTo>
                    <a:pt x="0" y="0"/>
                  </a:lnTo>
                  <a:lnTo>
                    <a:pt x="0" y="1342263"/>
                  </a:lnTo>
                  <a:lnTo>
                    <a:pt x="9087866" y="1342263"/>
                  </a:lnTo>
                  <a:lnTo>
                    <a:pt x="9132951" y="1337690"/>
                  </a:lnTo>
                  <a:lnTo>
                    <a:pt x="9174988" y="1324737"/>
                  </a:lnTo>
                  <a:lnTo>
                    <a:pt x="9212961" y="1304036"/>
                  </a:lnTo>
                  <a:lnTo>
                    <a:pt x="9246108" y="1276731"/>
                  </a:lnTo>
                  <a:lnTo>
                    <a:pt x="9273413" y="1243584"/>
                  </a:lnTo>
                  <a:lnTo>
                    <a:pt x="9294114" y="1205611"/>
                  </a:lnTo>
                  <a:lnTo>
                    <a:pt x="9307068" y="1163574"/>
                  </a:lnTo>
                  <a:lnTo>
                    <a:pt x="9311640" y="1118489"/>
                  </a:lnTo>
                  <a:lnTo>
                    <a:pt x="9311640" y="223647"/>
                  </a:lnTo>
                  <a:lnTo>
                    <a:pt x="9307068" y="178688"/>
                  </a:lnTo>
                  <a:lnTo>
                    <a:pt x="9294114" y="136651"/>
                  </a:lnTo>
                  <a:lnTo>
                    <a:pt x="9273413" y="98678"/>
                  </a:lnTo>
                  <a:lnTo>
                    <a:pt x="9246108" y="65532"/>
                  </a:lnTo>
                  <a:lnTo>
                    <a:pt x="9212961" y="38226"/>
                  </a:lnTo>
                  <a:lnTo>
                    <a:pt x="9174988" y="17525"/>
                  </a:lnTo>
                  <a:lnTo>
                    <a:pt x="9132951" y="4572"/>
                  </a:lnTo>
                  <a:lnTo>
                    <a:pt x="9087866" y="0"/>
                  </a:lnTo>
                  <a:close/>
                </a:path>
              </a:pathLst>
            </a:custGeom>
            <a:solidFill>
              <a:srgbClr val="E7E6E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03476" y="1769364"/>
              <a:ext cx="9311640" cy="1342390"/>
            </a:xfrm>
            <a:custGeom>
              <a:avLst/>
              <a:gdLst/>
              <a:ahLst/>
              <a:cxnLst/>
              <a:rect l="l" t="t" r="r" b="b"/>
              <a:pathLst>
                <a:path w="9311640" h="1342389">
                  <a:moveTo>
                    <a:pt x="9311640" y="223647"/>
                  </a:moveTo>
                  <a:lnTo>
                    <a:pt x="9311640" y="1118489"/>
                  </a:lnTo>
                  <a:lnTo>
                    <a:pt x="9307068" y="1163574"/>
                  </a:lnTo>
                  <a:lnTo>
                    <a:pt x="9294114" y="1205611"/>
                  </a:lnTo>
                  <a:lnTo>
                    <a:pt x="9273413" y="1243584"/>
                  </a:lnTo>
                  <a:lnTo>
                    <a:pt x="9246108" y="1276731"/>
                  </a:lnTo>
                  <a:lnTo>
                    <a:pt x="9212961" y="1304036"/>
                  </a:lnTo>
                  <a:lnTo>
                    <a:pt x="9174988" y="1324737"/>
                  </a:lnTo>
                  <a:lnTo>
                    <a:pt x="9132951" y="1337690"/>
                  </a:lnTo>
                  <a:lnTo>
                    <a:pt x="9087866" y="1342263"/>
                  </a:lnTo>
                  <a:lnTo>
                    <a:pt x="0" y="1342263"/>
                  </a:lnTo>
                  <a:lnTo>
                    <a:pt x="0" y="0"/>
                  </a:lnTo>
                  <a:lnTo>
                    <a:pt x="9087866" y="0"/>
                  </a:lnTo>
                  <a:lnTo>
                    <a:pt x="9132951" y="4572"/>
                  </a:lnTo>
                  <a:lnTo>
                    <a:pt x="9174988" y="17525"/>
                  </a:lnTo>
                  <a:lnTo>
                    <a:pt x="9212961" y="38226"/>
                  </a:lnTo>
                  <a:lnTo>
                    <a:pt x="9246108" y="65532"/>
                  </a:lnTo>
                  <a:lnTo>
                    <a:pt x="9273413" y="98678"/>
                  </a:lnTo>
                  <a:lnTo>
                    <a:pt x="9294114" y="136651"/>
                  </a:lnTo>
                  <a:lnTo>
                    <a:pt x="9307068" y="178688"/>
                  </a:lnTo>
                  <a:lnTo>
                    <a:pt x="9311640" y="223647"/>
                  </a:lnTo>
                  <a:close/>
                </a:path>
              </a:pathLst>
            </a:custGeom>
            <a:ln w="635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25776" y="1817319"/>
            <a:ext cx="875665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900" dirty="0">
                <a:latin typeface="Arial"/>
                <a:cs typeface="Arial"/>
              </a:rPr>
              <a:t>Coordinating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implementation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1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plan,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preparing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national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progress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reports,</a:t>
            </a:r>
            <a:endParaRPr sz="19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900" spc="-10" dirty="0">
                <a:latin typeface="Arial"/>
                <a:cs typeface="Arial"/>
              </a:rPr>
              <a:t>Organizing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consultative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forums</a:t>
            </a:r>
            <a:endParaRPr sz="19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900" dirty="0">
                <a:latin typeface="Arial"/>
                <a:cs typeface="Arial"/>
              </a:rPr>
              <a:t>Preparing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-11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Disseminating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M&amp;E</a:t>
            </a:r>
            <a:r>
              <a:rPr sz="1900" spc="-1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results</a:t>
            </a:r>
            <a:endParaRPr sz="19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900" dirty="0">
                <a:latin typeface="Arial"/>
                <a:cs typeface="Arial"/>
              </a:rPr>
              <a:t>Building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national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M&amp;E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system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42187" y="3168395"/>
            <a:ext cx="1219200" cy="1696720"/>
            <a:chOff x="742187" y="3168395"/>
            <a:chExt cx="1219200" cy="169672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187" y="3168395"/>
              <a:ext cx="1219200" cy="16962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1" y="3217163"/>
              <a:ext cx="1098804" cy="15697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04671" y="3217163"/>
              <a:ext cx="1098550" cy="1569720"/>
            </a:xfrm>
            <a:custGeom>
              <a:avLst/>
              <a:gdLst/>
              <a:ahLst/>
              <a:cxnLst/>
              <a:rect l="l" t="t" r="r" b="b"/>
              <a:pathLst>
                <a:path w="1098550" h="1569720">
                  <a:moveTo>
                    <a:pt x="1098423" y="0"/>
                  </a:moveTo>
                  <a:lnTo>
                    <a:pt x="1098423" y="1020318"/>
                  </a:lnTo>
                  <a:lnTo>
                    <a:pt x="549147" y="1569720"/>
                  </a:lnTo>
                  <a:lnTo>
                    <a:pt x="0" y="1020318"/>
                  </a:lnTo>
                  <a:lnTo>
                    <a:pt x="0" y="0"/>
                  </a:lnTo>
                  <a:lnTo>
                    <a:pt x="549147" y="549402"/>
                  </a:lnTo>
                  <a:lnTo>
                    <a:pt x="1098423" y="0"/>
                  </a:lnTo>
                  <a:close/>
                </a:path>
              </a:pathLst>
            </a:custGeom>
            <a:ln w="635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34034" y="3746119"/>
            <a:ext cx="1026160" cy="485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90500">
              <a:lnSpc>
                <a:spcPts val="1700"/>
              </a:lnSpc>
              <a:spcBef>
                <a:spcPts val="33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Sector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Ministries: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00301" y="3213989"/>
            <a:ext cx="9317990" cy="1026160"/>
            <a:chOff x="1900301" y="3213989"/>
            <a:chExt cx="9317990" cy="1026160"/>
          </a:xfrm>
        </p:grpSpPr>
        <p:sp>
          <p:nvSpPr>
            <p:cNvPr id="23" name="object 23"/>
            <p:cNvSpPr/>
            <p:nvPr/>
          </p:nvSpPr>
          <p:spPr>
            <a:xfrm>
              <a:off x="1903476" y="3217164"/>
              <a:ext cx="9311640" cy="1019810"/>
            </a:xfrm>
            <a:custGeom>
              <a:avLst/>
              <a:gdLst/>
              <a:ahLst/>
              <a:cxnLst/>
              <a:rect l="l" t="t" r="r" b="b"/>
              <a:pathLst>
                <a:path w="9311640" h="1019810">
                  <a:moveTo>
                    <a:pt x="9141714" y="0"/>
                  </a:moveTo>
                  <a:lnTo>
                    <a:pt x="0" y="0"/>
                  </a:lnTo>
                  <a:lnTo>
                    <a:pt x="0" y="1019302"/>
                  </a:lnTo>
                  <a:lnTo>
                    <a:pt x="9141714" y="1019302"/>
                  </a:lnTo>
                  <a:lnTo>
                    <a:pt x="9186926" y="1013206"/>
                  </a:lnTo>
                  <a:lnTo>
                    <a:pt x="9227439" y="996061"/>
                  </a:lnTo>
                  <a:lnTo>
                    <a:pt x="9261856" y="969518"/>
                  </a:lnTo>
                  <a:lnTo>
                    <a:pt x="9288399" y="935101"/>
                  </a:lnTo>
                  <a:lnTo>
                    <a:pt x="9305544" y="894588"/>
                  </a:lnTo>
                  <a:lnTo>
                    <a:pt x="9311640" y="849376"/>
                  </a:lnTo>
                  <a:lnTo>
                    <a:pt x="9311640" y="169925"/>
                  </a:lnTo>
                  <a:lnTo>
                    <a:pt x="9305544" y="124713"/>
                  </a:lnTo>
                  <a:lnTo>
                    <a:pt x="9288399" y="84074"/>
                  </a:lnTo>
                  <a:lnTo>
                    <a:pt x="9261856" y="49784"/>
                  </a:lnTo>
                  <a:lnTo>
                    <a:pt x="9227439" y="23240"/>
                  </a:lnTo>
                  <a:lnTo>
                    <a:pt x="9186926" y="6096"/>
                  </a:lnTo>
                  <a:lnTo>
                    <a:pt x="9141714" y="0"/>
                  </a:lnTo>
                  <a:close/>
                </a:path>
              </a:pathLst>
            </a:custGeom>
            <a:solidFill>
              <a:srgbClr val="E7E6E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03476" y="3217164"/>
              <a:ext cx="9311640" cy="1019810"/>
            </a:xfrm>
            <a:custGeom>
              <a:avLst/>
              <a:gdLst/>
              <a:ahLst/>
              <a:cxnLst/>
              <a:rect l="l" t="t" r="r" b="b"/>
              <a:pathLst>
                <a:path w="9311640" h="1019810">
                  <a:moveTo>
                    <a:pt x="9311640" y="169925"/>
                  </a:moveTo>
                  <a:lnTo>
                    <a:pt x="9311640" y="849376"/>
                  </a:lnTo>
                  <a:lnTo>
                    <a:pt x="9305544" y="894588"/>
                  </a:lnTo>
                  <a:lnTo>
                    <a:pt x="9288399" y="935101"/>
                  </a:lnTo>
                  <a:lnTo>
                    <a:pt x="9261856" y="969518"/>
                  </a:lnTo>
                  <a:lnTo>
                    <a:pt x="9227439" y="996061"/>
                  </a:lnTo>
                  <a:lnTo>
                    <a:pt x="9186926" y="1013206"/>
                  </a:lnTo>
                  <a:lnTo>
                    <a:pt x="9141714" y="1019302"/>
                  </a:lnTo>
                  <a:lnTo>
                    <a:pt x="0" y="1019302"/>
                  </a:lnTo>
                  <a:lnTo>
                    <a:pt x="0" y="0"/>
                  </a:lnTo>
                  <a:lnTo>
                    <a:pt x="9141714" y="0"/>
                  </a:lnTo>
                  <a:lnTo>
                    <a:pt x="9186926" y="6096"/>
                  </a:lnTo>
                  <a:lnTo>
                    <a:pt x="9227439" y="23240"/>
                  </a:lnTo>
                  <a:lnTo>
                    <a:pt x="9261856" y="49784"/>
                  </a:lnTo>
                  <a:lnTo>
                    <a:pt x="9288399" y="84074"/>
                  </a:lnTo>
                  <a:lnTo>
                    <a:pt x="9305544" y="124713"/>
                  </a:lnTo>
                  <a:lnTo>
                    <a:pt x="9311640" y="169925"/>
                  </a:lnTo>
                  <a:close/>
                </a:path>
              </a:pathLst>
            </a:custGeom>
            <a:ln w="6348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032761" y="3225545"/>
            <a:ext cx="64369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Monitoring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evaluating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respective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sector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plans,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Reporting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various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government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bodies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Generating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administrative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42187" y="4550664"/>
            <a:ext cx="1219200" cy="1696720"/>
            <a:chOff x="742187" y="4550664"/>
            <a:chExt cx="1219200" cy="169672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187" y="4550664"/>
              <a:ext cx="1219200" cy="16962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4671" y="4599432"/>
              <a:ext cx="1098804" cy="156972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04671" y="4599432"/>
              <a:ext cx="1098550" cy="1569720"/>
            </a:xfrm>
            <a:custGeom>
              <a:avLst/>
              <a:gdLst/>
              <a:ahLst/>
              <a:cxnLst/>
              <a:rect l="l" t="t" r="r" b="b"/>
              <a:pathLst>
                <a:path w="1098550" h="1569720">
                  <a:moveTo>
                    <a:pt x="1098423" y="0"/>
                  </a:moveTo>
                  <a:lnTo>
                    <a:pt x="1098423" y="1020318"/>
                  </a:lnTo>
                  <a:lnTo>
                    <a:pt x="549147" y="1569720"/>
                  </a:lnTo>
                  <a:lnTo>
                    <a:pt x="0" y="1020318"/>
                  </a:lnTo>
                  <a:lnTo>
                    <a:pt x="0" y="0"/>
                  </a:lnTo>
                  <a:lnTo>
                    <a:pt x="549147" y="549402"/>
                  </a:lnTo>
                  <a:lnTo>
                    <a:pt x="1098423" y="0"/>
                  </a:lnTo>
                  <a:close/>
                </a:path>
              </a:pathLst>
            </a:custGeom>
            <a:ln w="635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86713" y="5189982"/>
            <a:ext cx="523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900301" y="4596257"/>
            <a:ext cx="9317990" cy="1027430"/>
            <a:chOff x="1900301" y="4596257"/>
            <a:chExt cx="9317990" cy="1027430"/>
          </a:xfrm>
        </p:grpSpPr>
        <p:sp>
          <p:nvSpPr>
            <p:cNvPr id="32" name="object 32"/>
            <p:cNvSpPr/>
            <p:nvPr/>
          </p:nvSpPr>
          <p:spPr>
            <a:xfrm>
              <a:off x="1903475" y="4599431"/>
              <a:ext cx="9311640" cy="1021080"/>
            </a:xfrm>
            <a:custGeom>
              <a:avLst/>
              <a:gdLst/>
              <a:ahLst/>
              <a:cxnLst/>
              <a:rect l="l" t="t" r="r" b="b"/>
              <a:pathLst>
                <a:path w="9311640" h="1021079">
                  <a:moveTo>
                    <a:pt x="9141460" y="0"/>
                  </a:moveTo>
                  <a:lnTo>
                    <a:pt x="0" y="0"/>
                  </a:lnTo>
                  <a:lnTo>
                    <a:pt x="0" y="1021080"/>
                  </a:lnTo>
                  <a:lnTo>
                    <a:pt x="9141460" y="1021080"/>
                  </a:lnTo>
                  <a:lnTo>
                    <a:pt x="9186672" y="1014996"/>
                  </a:lnTo>
                  <a:lnTo>
                    <a:pt x="9227312" y="997839"/>
                  </a:lnTo>
                  <a:lnTo>
                    <a:pt x="9261729" y="971296"/>
                  </a:lnTo>
                  <a:lnTo>
                    <a:pt x="9288399" y="936752"/>
                  </a:lnTo>
                  <a:lnTo>
                    <a:pt x="9305544" y="896112"/>
                  </a:lnTo>
                  <a:lnTo>
                    <a:pt x="9311640" y="850900"/>
                  </a:lnTo>
                  <a:lnTo>
                    <a:pt x="9311640" y="170180"/>
                  </a:lnTo>
                  <a:lnTo>
                    <a:pt x="9305544" y="124968"/>
                  </a:lnTo>
                  <a:lnTo>
                    <a:pt x="9288399" y="84328"/>
                  </a:lnTo>
                  <a:lnTo>
                    <a:pt x="9261729" y="49784"/>
                  </a:lnTo>
                  <a:lnTo>
                    <a:pt x="9227312" y="23241"/>
                  </a:lnTo>
                  <a:lnTo>
                    <a:pt x="9186672" y="6096"/>
                  </a:lnTo>
                  <a:lnTo>
                    <a:pt x="9141460" y="0"/>
                  </a:lnTo>
                  <a:close/>
                </a:path>
              </a:pathLst>
            </a:custGeom>
            <a:solidFill>
              <a:srgbClr val="E7E6E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03475" y="4599431"/>
              <a:ext cx="9311640" cy="1021080"/>
            </a:xfrm>
            <a:custGeom>
              <a:avLst/>
              <a:gdLst/>
              <a:ahLst/>
              <a:cxnLst/>
              <a:rect l="l" t="t" r="r" b="b"/>
              <a:pathLst>
                <a:path w="9311640" h="1021079">
                  <a:moveTo>
                    <a:pt x="9311640" y="170180"/>
                  </a:moveTo>
                  <a:lnTo>
                    <a:pt x="9311640" y="850900"/>
                  </a:lnTo>
                  <a:lnTo>
                    <a:pt x="9305544" y="896112"/>
                  </a:lnTo>
                  <a:lnTo>
                    <a:pt x="9288399" y="936752"/>
                  </a:lnTo>
                  <a:lnTo>
                    <a:pt x="9261729" y="971296"/>
                  </a:lnTo>
                  <a:lnTo>
                    <a:pt x="9227312" y="997839"/>
                  </a:lnTo>
                  <a:lnTo>
                    <a:pt x="9186672" y="1014996"/>
                  </a:lnTo>
                  <a:lnTo>
                    <a:pt x="9141460" y="1021080"/>
                  </a:lnTo>
                  <a:lnTo>
                    <a:pt x="0" y="1021080"/>
                  </a:lnTo>
                  <a:lnTo>
                    <a:pt x="0" y="0"/>
                  </a:lnTo>
                  <a:lnTo>
                    <a:pt x="9141460" y="0"/>
                  </a:lnTo>
                  <a:lnTo>
                    <a:pt x="9186672" y="6096"/>
                  </a:lnTo>
                  <a:lnTo>
                    <a:pt x="9227312" y="23241"/>
                  </a:lnTo>
                  <a:lnTo>
                    <a:pt x="9261729" y="49784"/>
                  </a:lnTo>
                  <a:lnTo>
                    <a:pt x="9288399" y="84328"/>
                  </a:lnTo>
                  <a:lnTo>
                    <a:pt x="9305544" y="124968"/>
                  </a:lnTo>
                  <a:lnTo>
                    <a:pt x="9311640" y="170180"/>
                  </a:lnTo>
                  <a:close/>
                </a:path>
              </a:pathLst>
            </a:custGeom>
            <a:ln w="6348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032761" y="4608067"/>
            <a:ext cx="77755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Producing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census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survey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data,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Ensuring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quality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Arial"/>
                <a:cs typeface="Arial"/>
              </a:rPr>
              <a:t>disseminating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development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planning,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analysis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48283" y="909065"/>
            <a:ext cx="851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Institutional</a:t>
            </a:r>
            <a:r>
              <a:rPr sz="2400" b="1" spc="-2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Arrangements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coordination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5006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National</a:t>
            </a:r>
            <a:r>
              <a:rPr sz="3200" spc="-90" dirty="0"/>
              <a:t> </a:t>
            </a:r>
            <a:r>
              <a:rPr sz="3200" dirty="0"/>
              <a:t>M&amp;E</a:t>
            </a:r>
            <a:r>
              <a:rPr sz="3200" spc="-30" dirty="0"/>
              <a:t> </a:t>
            </a:r>
            <a:r>
              <a:rPr sz="3200" spc="-10" dirty="0"/>
              <a:t>System….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37388" y="1086611"/>
            <a:ext cx="10131425" cy="76200"/>
          </a:xfrm>
          <a:custGeom>
            <a:avLst/>
            <a:gdLst/>
            <a:ahLst/>
            <a:cxnLst/>
            <a:rect l="l" t="t" r="r" b="b"/>
            <a:pathLst>
              <a:path w="10131425" h="76200">
                <a:moveTo>
                  <a:pt x="10131298" y="32258"/>
                </a:moveTo>
                <a:lnTo>
                  <a:pt x="75653" y="32258"/>
                </a:lnTo>
                <a:lnTo>
                  <a:pt x="75653" y="35407"/>
                </a:lnTo>
                <a:lnTo>
                  <a:pt x="74917" y="31750"/>
                </a:lnTo>
                <a:lnTo>
                  <a:pt x="73202" y="23241"/>
                </a:lnTo>
                <a:lnTo>
                  <a:pt x="65036" y="11176"/>
                </a:lnTo>
                <a:lnTo>
                  <a:pt x="52933" y="3048"/>
                </a:lnTo>
                <a:lnTo>
                  <a:pt x="38100" y="0"/>
                </a:lnTo>
                <a:lnTo>
                  <a:pt x="23266" y="3048"/>
                </a:lnTo>
                <a:lnTo>
                  <a:pt x="11163" y="11176"/>
                </a:lnTo>
                <a:lnTo>
                  <a:pt x="2997" y="23241"/>
                </a:lnTo>
                <a:lnTo>
                  <a:pt x="0" y="38100"/>
                </a:lnTo>
                <a:lnTo>
                  <a:pt x="2997" y="52959"/>
                </a:lnTo>
                <a:lnTo>
                  <a:pt x="11163" y="65024"/>
                </a:lnTo>
                <a:lnTo>
                  <a:pt x="23266" y="73152"/>
                </a:lnTo>
                <a:lnTo>
                  <a:pt x="38100" y="76200"/>
                </a:lnTo>
                <a:lnTo>
                  <a:pt x="52933" y="73152"/>
                </a:lnTo>
                <a:lnTo>
                  <a:pt x="65036" y="65024"/>
                </a:lnTo>
                <a:lnTo>
                  <a:pt x="73202" y="52959"/>
                </a:lnTo>
                <a:lnTo>
                  <a:pt x="74917" y="44450"/>
                </a:lnTo>
                <a:lnTo>
                  <a:pt x="75450" y="41821"/>
                </a:lnTo>
                <a:lnTo>
                  <a:pt x="75450" y="44958"/>
                </a:lnTo>
                <a:lnTo>
                  <a:pt x="10131298" y="44958"/>
                </a:lnTo>
                <a:lnTo>
                  <a:pt x="10131298" y="38608"/>
                </a:lnTo>
                <a:lnTo>
                  <a:pt x="10131298" y="32258"/>
                </a:lnTo>
                <a:close/>
              </a:path>
            </a:pathLst>
          </a:custGeom>
          <a:solidFill>
            <a:srgbClr val="568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5091" y="2388361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4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5041" y="2388361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4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1482" y="2388361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4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87921" y="2388361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4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14361" y="2388361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4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40802" y="2388361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4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67242" y="2388361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4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93681" y="2388361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4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20121" y="2388361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4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46561" y="2388361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4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448462" y="2388361"/>
            <a:ext cx="11127740" cy="4104004"/>
            <a:chOff x="448462" y="2388361"/>
            <a:chExt cx="11127740" cy="4104004"/>
          </a:xfrm>
        </p:grpSpPr>
        <p:sp>
          <p:nvSpPr>
            <p:cNvPr id="16" name="object 16"/>
            <p:cNvSpPr/>
            <p:nvPr/>
          </p:nvSpPr>
          <p:spPr>
            <a:xfrm>
              <a:off x="448462" y="2388361"/>
              <a:ext cx="11124565" cy="1014094"/>
            </a:xfrm>
            <a:custGeom>
              <a:avLst/>
              <a:gdLst/>
              <a:ahLst/>
              <a:cxnLst/>
              <a:rect l="l" t="t" r="r" b="b"/>
              <a:pathLst>
                <a:path w="11124565" h="1014095">
                  <a:moveTo>
                    <a:pt x="5313007" y="0"/>
                  </a:moveTo>
                  <a:lnTo>
                    <a:pt x="4586579" y="0"/>
                  </a:lnTo>
                  <a:lnTo>
                    <a:pt x="3716629" y="0"/>
                  </a:lnTo>
                  <a:lnTo>
                    <a:pt x="2833967" y="0"/>
                  </a:lnTo>
                  <a:lnTo>
                    <a:pt x="1177290" y="12"/>
                  </a:lnTo>
                  <a:lnTo>
                    <a:pt x="0" y="12"/>
                  </a:lnTo>
                  <a:lnTo>
                    <a:pt x="0" y="1014095"/>
                  </a:lnTo>
                  <a:lnTo>
                    <a:pt x="1177251" y="1014095"/>
                  </a:lnTo>
                  <a:lnTo>
                    <a:pt x="2833967" y="1014095"/>
                  </a:lnTo>
                  <a:lnTo>
                    <a:pt x="2833967" y="559435"/>
                  </a:lnTo>
                  <a:lnTo>
                    <a:pt x="3716629" y="559435"/>
                  </a:lnTo>
                  <a:lnTo>
                    <a:pt x="4586579" y="559435"/>
                  </a:lnTo>
                  <a:lnTo>
                    <a:pt x="5313007" y="559435"/>
                  </a:lnTo>
                  <a:lnTo>
                    <a:pt x="5313007" y="0"/>
                  </a:lnTo>
                  <a:close/>
                </a:path>
                <a:path w="11124565" h="1014095">
                  <a:moveTo>
                    <a:pt x="11124540" y="0"/>
                  </a:moveTo>
                  <a:lnTo>
                    <a:pt x="11124540" y="0"/>
                  </a:lnTo>
                  <a:lnTo>
                    <a:pt x="5313019" y="0"/>
                  </a:lnTo>
                  <a:lnTo>
                    <a:pt x="5313019" y="559435"/>
                  </a:lnTo>
                  <a:lnTo>
                    <a:pt x="11124540" y="559435"/>
                  </a:lnTo>
                  <a:lnTo>
                    <a:pt x="11124540" y="0"/>
                  </a:lnTo>
                  <a:close/>
                </a:path>
              </a:pathLst>
            </a:custGeom>
            <a:solidFill>
              <a:srgbClr val="568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82429" y="2947796"/>
              <a:ext cx="8291195" cy="454659"/>
            </a:xfrm>
            <a:custGeom>
              <a:avLst/>
              <a:gdLst/>
              <a:ahLst/>
              <a:cxnLst/>
              <a:rect l="l" t="t" r="r" b="b"/>
              <a:pathLst>
                <a:path w="8291195" h="454660">
                  <a:moveTo>
                    <a:pt x="2479040" y="0"/>
                  </a:moveTo>
                  <a:lnTo>
                    <a:pt x="1752612" y="0"/>
                  </a:lnTo>
                  <a:lnTo>
                    <a:pt x="882662" y="0"/>
                  </a:lnTo>
                  <a:lnTo>
                    <a:pt x="0" y="0"/>
                  </a:lnTo>
                  <a:lnTo>
                    <a:pt x="0" y="454660"/>
                  </a:lnTo>
                  <a:lnTo>
                    <a:pt x="882662" y="454660"/>
                  </a:lnTo>
                  <a:lnTo>
                    <a:pt x="1752612" y="454660"/>
                  </a:lnTo>
                  <a:lnTo>
                    <a:pt x="2479040" y="454660"/>
                  </a:lnTo>
                  <a:lnTo>
                    <a:pt x="2479040" y="0"/>
                  </a:lnTo>
                  <a:close/>
                </a:path>
                <a:path w="8291195" h="454660">
                  <a:moveTo>
                    <a:pt x="8290573" y="0"/>
                  </a:moveTo>
                  <a:lnTo>
                    <a:pt x="8290573" y="0"/>
                  </a:lnTo>
                  <a:lnTo>
                    <a:pt x="2479052" y="0"/>
                  </a:lnTo>
                  <a:lnTo>
                    <a:pt x="2479052" y="454660"/>
                  </a:lnTo>
                  <a:lnTo>
                    <a:pt x="8290573" y="454660"/>
                  </a:lnTo>
                  <a:lnTo>
                    <a:pt x="8290573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462" y="3402456"/>
              <a:ext cx="11124565" cy="1176020"/>
            </a:xfrm>
            <a:custGeom>
              <a:avLst/>
              <a:gdLst/>
              <a:ahLst/>
              <a:cxnLst/>
              <a:rect l="l" t="t" r="r" b="b"/>
              <a:pathLst>
                <a:path w="11124565" h="1176020">
                  <a:moveTo>
                    <a:pt x="11124565" y="0"/>
                  </a:moveTo>
                  <a:lnTo>
                    <a:pt x="0" y="0"/>
                  </a:lnTo>
                  <a:lnTo>
                    <a:pt x="0" y="319405"/>
                  </a:lnTo>
                  <a:lnTo>
                    <a:pt x="0" y="1176020"/>
                  </a:lnTo>
                  <a:lnTo>
                    <a:pt x="1177290" y="1176020"/>
                  </a:lnTo>
                  <a:lnTo>
                    <a:pt x="1177290" y="319405"/>
                  </a:lnTo>
                  <a:lnTo>
                    <a:pt x="11124565" y="319405"/>
                  </a:lnTo>
                  <a:lnTo>
                    <a:pt x="11124565" y="0"/>
                  </a:lnTo>
                  <a:close/>
                </a:path>
              </a:pathLst>
            </a:custGeom>
            <a:solidFill>
              <a:srgbClr val="568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5714" y="3721861"/>
              <a:ext cx="9947910" cy="856615"/>
            </a:xfrm>
            <a:custGeom>
              <a:avLst/>
              <a:gdLst/>
              <a:ahLst/>
              <a:cxnLst/>
              <a:rect l="l" t="t" r="r" b="b"/>
              <a:pathLst>
                <a:path w="9947910" h="856614">
                  <a:moveTo>
                    <a:pt x="4135755" y="0"/>
                  </a:moveTo>
                  <a:lnTo>
                    <a:pt x="3409327" y="0"/>
                  </a:lnTo>
                  <a:lnTo>
                    <a:pt x="2539377" y="0"/>
                  </a:lnTo>
                  <a:lnTo>
                    <a:pt x="1656715" y="0"/>
                  </a:lnTo>
                  <a:lnTo>
                    <a:pt x="0" y="0"/>
                  </a:lnTo>
                  <a:lnTo>
                    <a:pt x="0" y="444500"/>
                  </a:lnTo>
                  <a:lnTo>
                    <a:pt x="0" y="856615"/>
                  </a:lnTo>
                  <a:lnTo>
                    <a:pt x="1656715" y="856615"/>
                  </a:lnTo>
                  <a:lnTo>
                    <a:pt x="2539377" y="856615"/>
                  </a:lnTo>
                  <a:lnTo>
                    <a:pt x="3409327" y="856615"/>
                  </a:lnTo>
                  <a:lnTo>
                    <a:pt x="4135755" y="856615"/>
                  </a:lnTo>
                  <a:lnTo>
                    <a:pt x="4135755" y="444500"/>
                  </a:lnTo>
                  <a:lnTo>
                    <a:pt x="4135755" y="0"/>
                  </a:lnTo>
                  <a:close/>
                </a:path>
                <a:path w="9947910" h="856614">
                  <a:moveTo>
                    <a:pt x="9947288" y="0"/>
                  </a:moveTo>
                  <a:lnTo>
                    <a:pt x="9947288" y="0"/>
                  </a:lnTo>
                  <a:lnTo>
                    <a:pt x="4135767" y="0"/>
                  </a:lnTo>
                  <a:lnTo>
                    <a:pt x="4135767" y="444500"/>
                  </a:lnTo>
                  <a:lnTo>
                    <a:pt x="4135767" y="856615"/>
                  </a:lnTo>
                  <a:lnTo>
                    <a:pt x="4862207" y="856615"/>
                  </a:lnTo>
                  <a:lnTo>
                    <a:pt x="5588647" y="856615"/>
                  </a:lnTo>
                  <a:lnTo>
                    <a:pt x="9947288" y="856615"/>
                  </a:lnTo>
                  <a:lnTo>
                    <a:pt x="9947288" y="444500"/>
                  </a:lnTo>
                  <a:lnTo>
                    <a:pt x="9947288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462" y="4578476"/>
              <a:ext cx="1177290" cy="1273810"/>
            </a:xfrm>
            <a:custGeom>
              <a:avLst/>
              <a:gdLst/>
              <a:ahLst/>
              <a:cxnLst/>
              <a:rect l="l" t="t" r="r" b="b"/>
              <a:pathLst>
                <a:path w="1177289" h="1273810">
                  <a:moveTo>
                    <a:pt x="1177290" y="0"/>
                  </a:moveTo>
                  <a:lnTo>
                    <a:pt x="0" y="0"/>
                  </a:lnTo>
                  <a:lnTo>
                    <a:pt x="0" y="1273810"/>
                  </a:lnTo>
                  <a:lnTo>
                    <a:pt x="1177290" y="1273810"/>
                  </a:lnTo>
                  <a:lnTo>
                    <a:pt x="1177290" y="0"/>
                  </a:lnTo>
                  <a:close/>
                </a:path>
              </a:pathLst>
            </a:custGeom>
            <a:solidFill>
              <a:srgbClr val="568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5714" y="4578476"/>
              <a:ext cx="9947910" cy="1273810"/>
            </a:xfrm>
            <a:custGeom>
              <a:avLst/>
              <a:gdLst/>
              <a:ahLst/>
              <a:cxnLst/>
              <a:rect l="l" t="t" r="r" b="b"/>
              <a:pathLst>
                <a:path w="9947910" h="1273810">
                  <a:moveTo>
                    <a:pt x="4135755" y="0"/>
                  </a:moveTo>
                  <a:lnTo>
                    <a:pt x="3409327" y="0"/>
                  </a:lnTo>
                  <a:lnTo>
                    <a:pt x="2539377" y="0"/>
                  </a:lnTo>
                  <a:lnTo>
                    <a:pt x="1656715" y="0"/>
                  </a:lnTo>
                  <a:lnTo>
                    <a:pt x="0" y="0"/>
                  </a:lnTo>
                  <a:lnTo>
                    <a:pt x="0" y="636905"/>
                  </a:lnTo>
                  <a:lnTo>
                    <a:pt x="0" y="1273810"/>
                  </a:lnTo>
                  <a:lnTo>
                    <a:pt x="1656715" y="1273810"/>
                  </a:lnTo>
                  <a:lnTo>
                    <a:pt x="2539377" y="1273810"/>
                  </a:lnTo>
                  <a:lnTo>
                    <a:pt x="3409327" y="1273810"/>
                  </a:lnTo>
                  <a:lnTo>
                    <a:pt x="4135755" y="1273810"/>
                  </a:lnTo>
                  <a:lnTo>
                    <a:pt x="4135755" y="636905"/>
                  </a:lnTo>
                  <a:lnTo>
                    <a:pt x="4135755" y="0"/>
                  </a:lnTo>
                  <a:close/>
                </a:path>
                <a:path w="9947910" h="1273810">
                  <a:moveTo>
                    <a:pt x="9947288" y="0"/>
                  </a:moveTo>
                  <a:lnTo>
                    <a:pt x="9947288" y="0"/>
                  </a:lnTo>
                  <a:lnTo>
                    <a:pt x="4135767" y="0"/>
                  </a:lnTo>
                  <a:lnTo>
                    <a:pt x="4135767" y="636905"/>
                  </a:lnTo>
                  <a:lnTo>
                    <a:pt x="4135767" y="1273810"/>
                  </a:lnTo>
                  <a:lnTo>
                    <a:pt x="4862207" y="1273810"/>
                  </a:lnTo>
                  <a:lnTo>
                    <a:pt x="5588647" y="1273810"/>
                  </a:lnTo>
                  <a:lnTo>
                    <a:pt x="9947288" y="1273810"/>
                  </a:lnTo>
                  <a:lnTo>
                    <a:pt x="9947288" y="636905"/>
                  </a:lnTo>
                  <a:lnTo>
                    <a:pt x="9947288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8462" y="5852286"/>
              <a:ext cx="1177290" cy="636905"/>
            </a:xfrm>
            <a:custGeom>
              <a:avLst/>
              <a:gdLst/>
              <a:ahLst/>
              <a:cxnLst/>
              <a:rect l="l" t="t" r="r" b="b"/>
              <a:pathLst>
                <a:path w="1177289" h="636904">
                  <a:moveTo>
                    <a:pt x="1177290" y="0"/>
                  </a:moveTo>
                  <a:lnTo>
                    <a:pt x="0" y="0"/>
                  </a:lnTo>
                  <a:lnTo>
                    <a:pt x="0" y="636905"/>
                  </a:lnTo>
                  <a:lnTo>
                    <a:pt x="1177290" y="636905"/>
                  </a:lnTo>
                  <a:lnTo>
                    <a:pt x="1177290" y="0"/>
                  </a:lnTo>
                  <a:close/>
                </a:path>
              </a:pathLst>
            </a:custGeom>
            <a:solidFill>
              <a:srgbClr val="568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25714" y="5852286"/>
              <a:ext cx="9947910" cy="636905"/>
            </a:xfrm>
            <a:custGeom>
              <a:avLst/>
              <a:gdLst/>
              <a:ahLst/>
              <a:cxnLst/>
              <a:rect l="l" t="t" r="r" b="b"/>
              <a:pathLst>
                <a:path w="9947910" h="636904">
                  <a:moveTo>
                    <a:pt x="4135755" y="0"/>
                  </a:moveTo>
                  <a:lnTo>
                    <a:pt x="3409327" y="0"/>
                  </a:lnTo>
                  <a:lnTo>
                    <a:pt x="2539377" y="0"/>
                  </a:lnTo>
                  <a:lnTo>
                    <a:pt x="1656715" y="0"/>
                  </a:lnTo>
                  <a:lnTo>
                    <a:pt x="0" y="0"/>
                  </a:lnTo>
                  <a:lnTo>
                    <a:pt x="0" y="636905"/>
                  </a:lnTo>
                  <a:lnTo>
                    <a:pt x="1656715" y="636905"/>
                  </a:lnTo>
                  <a:lnTo>
                    <a:pt x="2539377" y="636905"/>
                  </a:lnTo>
                  <a:lnTo>
                    <a:pt x="3409327" y="636905"/>
                  </a:lnTo>
                  <a:lnTo>
                    <a:pt x="4135755" y="636905"/>
                  </a:lnTo>
                  <a:lnTo>
                    <a:pt x="4135755" y="0"/>
                  </a:lnTo>
                  <a:close/>
                </a:path>
                <a:path w="9947910" h="636904">
                  <a:moveTo>
                    <a:pt x="9947288" y="0"/>
                  </a:moveTo>
                  <a:lnTo>
                    <a:pt x="9947288" y="0"/>
                  </a:lnTo>
                  <a:lnTo>
                    <a:pt x="4135767" y="0"/>
                  </a:lnTo>
                  <a:lnTo>
                    <a:pt x="4135767" y="636905"/>
                  </a:lnTo>
                  <a:lnTo>
                    <a:pt x="9947288" y="636905"/>
                  </a:lnTo>
                  <a:lnTo>
                    <a:pt x="9947288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25726" y="2388361"/>
              <a:ext cx="0" cy="1033144"/>
            </a:xfrm>
            <a:custGeom>
              <a:avLst/>
              <a:gdLst/>
              <a:ahLst/>
              <a:cxnLst/>
              <a:rect l="l" t="t" r="r" b="b"/>
              <a:pathLst>
                <a:path h="1033145">
                  <a:moveTo>
                    <a:pt x="0" y="0"/>
                  </a:moveTo>
                  <a:lnTo>
                    <a:pt x="0" y="103314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82441" y="2947796"/>
              <a:ext cx="7564120" cy="473709"/>
            </a:xfrm>
            <a:custGeom>
              <a:avLst/>
              <a:gdLst/>
              <a:ahLst/>
              <a:cxnLst/>
              <a:rect l="l" t="t" r="r" b="b"/>
              <a:pathLst>
                <a:path w="7564120" h="473710">
                  <a:moveTo>
                    <a:pt x="0" y="0"/>
                  </a:moveTo>
                  <a:lnTo>
                    <a:pt x="0" y="473710"/>
                  </a:lnTo>
                </a:path>
                <a:path w="7564120" h="473710">
                  <a:moveTo>
                    <a:pt x="882650" y="0"/>
                  </a:moveTo>
                  <a:lnTo>
                    <a:pt x="882650" y="457835"/>
                  </a:lnTo>
                </a:path>
                <a:path w="7564120" h="473710">
                  <a:moveTo>
                    <a:pt x="1752600" y="0"/>
                  </a:moveTo>
                  <a:lnTo>
                    <a:pt x="1752600" y="457835"/>
                  </a:lnTo>
                </a:path>
                <a:path w="7564120" h="473710">
                  <a:moveTo>
                    <a:pt x="2479040" y="0"/>
                  </a:moveTo>
                  <a:lnTo>
                    <a:pt x="2479040" y="457835"/>
                  </a:lnTo>
                </a:path>
                <a:path w="7564120" h="473710">
                  <a:moveTo>
                    <a:pt x="3205480" y="0"/>
                  </a:moveTo>
                  <a:lnTo>
                    <a:pt x="3205480" y="457835"/>
                  </a:lnTo>
                </a:path>
                <a:path w="7564120" h="473710">
                  <a:moveTo>
                    <a:pt x="3931919" y="0"/>
                  </a:moveTo>
                  <a:lnTo>
                    <a:pt x="3931919" y="457835"/>
                  </a:lnTo>
                </a:path>
                <a:path w="7564120" h="473710">
                  <a:moveTo>
                    <a:pt x="4658360" y="0"/>
                  </a:moveTo>
                  <a:lnTo>
                    <a:pt x="4658360" y="457835"/>
                  </a:lnTo>
                </a:path>
                <a:path w="7564120" h="473710">
                  <a:moveTo>
                    <a:pt x="5384800" y="0"/>
                  </a:moveTo>
                  <a:lnTo>
                    <a:pt x="5384800" y="457835"/>
                  </a:lnTo>
                </a:path>
                <a:path w="7564120" h="473710">
                  <a:moveTo>
                    <a:pt x="6111240" y="0"/>
                  </a:moveTo>
                  <a:lnTo>
                    <a:pt x="6111240" y="457835"/>
                  </a:lnTo>
                </a:path>
                <a:path w="7564120" h="473710">
                  <a:moveTo>
                    <a:pt x="6837680" y="0"/>
                  </a:moveTo>
                  <a:lnTo>
                    <a:pt x="6837680" y="457835"/>
                  </a:lnTo>
                </a:path>
                <a:path w="7564120" h="473710">
                  <a:moveTo>
                    <a:pt x="7564119" y="0"/>
                  </a:moveTo>
                  <a:lnTo>
                    <a:pt x="7564119" y="457835"/>
                  </a:lnTo>
                </a:path>
              </a:pathLst>
            </a:custGeom>
            <a:ln w="6350">
              <a:solidFill>
                <a:srgbClr val="568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8462" y="3402456"/>
              <a:ext cx="2837180" cy="0"/>
            </a:xfrm>
            <a:custGeom>
              <a:avLst/>
              <a:gdLst/>
              <a:ahLst/>
              <a:cxnLst/>
              <a:rect l="l" t="t" r="r" b="b"/>
              <a:pathLst>
                <a:path w="2837179">
                  <a:moveTo>
                    <a:pt x="0" y="0"/>
                  </a:moveTo>
                  <a:lnTo>
                    <a:pt x="1177264" y="0"/>
                  </a:lnTo>
                </a:path>
                <a:path w="2837179">
                  <a:moveTo>
                    <a:pt x="1177264" y="0"/>
                  </a:moveTo>
                  <a:lnTo>
                    <a:pt x="283715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25726" y="3402456"/>
              <a:ext cx="9950450" cy="763905"/>
            </a:xfrm>
            <a:custGeom>
              <a:avLst/>
              <a:gdLst/>
              <a:ahLst/>
              <a:cxnLst/>
              <a:rect l="l" t="t" r="r" b="b"/>
              <a:pathLst>
                <a:path w="9950450" h="763904">
                  <a:moveTo>
                    <a:pt x="1659889" y="0"/>
                  </a:moveTo>
                  <a:lnTo>
                    <a:pt x="9950450" y="0"/>
                  </a:lnTo>
                </a:path>
                <a:path w="9950450" h="763904">
                  <a:moveTo>
                    <a:pt x="0" y="319404"/>
                  </a:moveTo>
                  <a:lnTo>
                    <a:pt x="9950450" y="319404"/>
                  </a:lnTo>
                </a:path>
                <a:path w="9950450" h="763904">
                  <a:moveTo>
                    <a:pt x="0" y="763904"/>
                  </a:moveTo>
                  <a:lnTo>
                    <a:pt x="9950450" y="763904"/>
                  </a:lnTo>
                </a:path>
              </a:pathLst>
            </a:custGeom>
            <a:ln w="6350">
              <a:solidFill>
                <a:srgbClr val="568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8462" y="4572126"/>
              <a:ext cx="1177290" cy="12700"/>
            </a:xfrm>
            <a:custGeom>
              <a:avLst/>
              <a:gdLst/>
              <a:ahLst/>
              <a:cxnLst/>
              <a:rect l="l" t="t" r="r" b="b"/>
              <a:pathLst>
                <a:path w="1177289" h="12700">
                  <a:moveTo>
                    <a:pt x="0" y="12700"/>
                  </a:moveTo>
                  <a:lnTo>
                    <a:pt x="1177264" y="12700"/>
                  </a:lnTo>
                  <a:lnTo>
                    <a:pt x="117726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25726" y="4578476"/>
              <a:ext cx="9950450" cy="636905"/>
            </a:xfrm>
            <a:custGeom>
              <a:avLst/>
              <a:gdLst/>
              <a:ahLst/>
              <a:cxnLst/>
              <a:rect l="l" t="t" r="r" b="b"/>
              <a:pathLst>
                <a:path w="9950450" h="636904">
                  <a:moveTo>
                    <a:pt x="0" y="0"/>
                  </a:moveTo>
                  <a:lnTo>
                    <a:pt x="9950450" y="0"/>
                  </a:lnTo>
                </a:path>
                <a:path w="9950450" h="636904">
                  <a:moveTo>
                    <a:pt x="0" y="636905"/>
                  </a:moveTo>
                  <a:lnTo>
                    <a:pt x="9950450" y="636905"/>
                  </a:lnTo>
                </a:path>
              </a:pathLst>
            </a:custGeom>
            <a:ln w="6350">
              <a:solidFill>
                <a:srgbClr val="568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8462" y="5845936"/>
              <a:ext cx="1177290" cy="12700"/>
            </a:xfrm>
            <a:custGeom>
              <a:avLst/>
              <a:gdLst/>
              <a:ahLst/>
              <a:cxnLst/>
              <a:rect l="l" t="t" r="r" b="b"/>
              <a:pathLst>
                <a:path w="1177289" h="12700">
                  <a:moveTo>
                    <a:pt x="0" y="12700"/>
                  </a:moveTo>
                  <a:lnTo>
                    <a:pt x="1177264" y="12700"/>
                  </a:lnTo>
                  <a:lnTo>
                    <a:pt x="117726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25726" y="2947796"/>
              <a:ext cx="9950450" cy="3544570"/>
            </a:xfrm>
            <a:custGeom>
              <a:avLst/>
              <a:gdLst/>
              <a:ahLst/>
              <a:cxnLst/>
              <a:rect l="l" t="t" r="r" b="b"/>
              <a:pathLst>
                <a:path w="9950450" h="3544570">
                  <a:moveTo>
                    <a:pt x="0" y="2904490"/>
                  </a:moveTo>
                  <a:lnTo>
                    <a:pt x="9950450" y="2904490"/>
                  </a:lnTo>
                </a:path>
                <a:path w="9950450" h="3544570">
                  <a:moveTo>
                    <a:pt x="9947275" y="0"/>
                  </a:moveTo>
                  <a:lnTo>
                    <a:pt x="9947275" y="457835"/>
                  </a:lnTo>
                </a:path>
                <a:path w="9950450" h="3544570">
                  <a:moveTo>
                    <a:pt x="9947275" y="770889"/>
                  </a:moveTo>
                  <a:lnTo>
                    <a:pt x="9947275" y="3544569"/>
                  </a:lnTo>
                </a:path>
                <a:path w="9950450" h="3544570">
                  <a:moveTo>
                    <a:pt x="0" y="3541394"/>
                  </a:moveTo>
                  <a:lnTo>
                    <a:pt x="9950450" y="3541394"/>
                  </a:lnTo>
                </a:path>
              </a:pathLst>
            </a:custGeom>
            <a:ln w="6350">
              <a:solidFill>
                <a:srgbClr val="568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04545" y="2506446"/>
            <a:ext cx="758825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b="1" spc="-80" dirty="0">
                <a:solidFill>
                  <a:srgbClr val="FFFFFF"/>
                </a:solidFill>
                <a:latin typeface="Tahoma"/>
                <a:cs typeface="Tahoma"/>
              </a:rPr>
              <a:t>Link</a:t>
            </a: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SDGs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targets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62632" y="2786252"/>
            <a:ext cx="436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KPIs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38829" y="2575001"/>
            <a:ext cx="6362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2019/20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21607" y="2575001"/>
            <a:ext cx="6362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2020/21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91810" y="2575001"/>
            <a:ext cx="6362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2021/22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18123" y="2575001"/>
            <a:ext cx="6362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2022/23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44818" y="2575001"/>
            <a:ext cx="6362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2023/24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71131" y="2575001"/>
            <a:ext cx="6381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2024/25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97697" y="2575001"/>
            <a:ext cx="6362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2025/26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24392" y="2575001"/>
            <a:ext cx="6362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2026/27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52229" y="2575001"/>
            <a:ext cx="6362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2027/28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178922" y="2575001"/>
            <a:ext cx="6362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2028/29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905490" y="2575001"/>
            <a:ext cx="6362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2029/30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38829" y="3051810"/>
            <a:ext cx="7518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baseline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21607" y="3051810"/>
            <a:ext cx="559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target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91810" y="3051810"/>
            <a:ext cx="559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target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18123" y="3051810"/>
            <a:ext cx="559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target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44818" y="3051810"/>
            <a:ext cx="559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target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71131" y="3051810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target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97697" y="3051810"/>
            <a:ext cx="559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target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24392" y="3051810"/>
            <a:ext cx="559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target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452229" y="3051810"/>
            <a:ext cx="559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target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178922" y="3051810"/>
            <a:ext cx="559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target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905490" y="3051810"/>
            <a:ext cx="559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target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4545" y="3437382"/>
            <a:ext cx="9036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Education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4545" y="3908526"/>
            <a:ext cx="1012825" cy="47688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SDGs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4.2.1,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SDGs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4.2.2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81988" y="3695852"/>
            <a:ext cx="1400810" cy="45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200"/>
              </a:lnSpc>
              <a:spcBef>
                <a:spcPts val="100"/>
              </a:spcBef>
            </a:pPr>
            <a:r>
              <a:rPr sz="1300" spc="-105" dirty="0">
                <a:latin typeface="Verdana"/>
                <a:cs typeface="Verdana"/>
              </a:rPr>
              <a:t>Pre-</a:t>
            </a:r>
            <a:r>
              <a:rPr sz="1300" spc="-80" dirty="0">
                <a:latin typeface="Verdana"/>
                <a:cs typeface="Verdana"/>
              </a:rPr>
              <a:t>Primary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Gross </a:t>
            </a:r>
            <a:r>
              <a:rPr sz="1300" spc="-70" dirty="0">
                <a:latin typeface="Verdana"/>
                <a:cs typeface="Verdana"/>
              </a:rPr>
              <a:t>Enrollment</a:t>
            </a:r>
            <a:r>
              <a:rPr sz="1300" spc="-4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Rate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41878" y="3819271"/>
            <a:ext cx="421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Verdana"/>
                <a:cs typeface="Verdana"/>
              </a:rPr>
              <a:t>41.8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64863" y="3819271"/>
            <a:ext cx="61690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9140" algn="l"/>
                <a:tab pos="1465580" algn="l"/>
                <a:tab pos="2192020" algn="l"/>
                <a:tab pos="2918460" algn="l"/>
                <a:tab pos="3644900" algn="l"/>
                <a:tab pos="4371975" algn="l"/>
                <a:tab pos="5099685" algn="l"/>
                <a:tab pos="5826125" algn="l"/>
              </a:tabLst>
            </a:pPr>
            <a:r>
              <a:rPr sz="1400" spc="-10" dirty="0">
                <a:latin typeface="Verdana"/>
                <a:cs typeface="Verdana"/>
              </a:rPr>
              <a:t>48.26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0" dirty="0">
                <a:latin typeface="Verdana"/>
                <a:cs typeface="Verdana"/>
              </a:rPr>
              <a:t>54.72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0" dirty="0">
                <a:latin typeface="Verdana"/>
                <a:cs typeface="Verdana"/>
              </a:rPr>
              <a:t>61.18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0" dirty="0">
                <a:latin typeface="Verdana"/>
                <a:cs typeface="Verdana"/>
              </a:rPr>
              <a:t>67.6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0" dirty="0">
                <a:latin typeface="Verdana"/>
                <a:cs typeface="Verdana"/>
              </a:rPr>
              <a:t>74.1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80.56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0" dirty="0">
                <a:latin typeface="Verdana"/>
                <a:cs typeface="Verdana"/>
              </a:rPr>
              <a:t>87.2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93.48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905490" y="3819271"/>
            <a:ext cx="35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681988" y="4157853"/>
            <a:ext cx="12623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105" dirty="0">
                <a:latin typeface="Verdana"/>
                <a:cs typeface="Verdana"/>
              </a:rPr>
              <a:t>Pre-</a:t>
            </a:r>
            <a:r>
              <a:rPr sz="1300" spc="-80" dirty="0">
                <a:latin typeface="Verdana"/>
                <a:cs typeface="Verdana"/>
              </a:rPr>
              <a:t>Primary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Net </a:t>
            </a:r>
            <a:r>
              <a:rPr sz="1300" spc="-70" dirty="0">
                <a:latin typeface="Verdana"/>
                <a:cs typeface="Verdana"/>
              </a:rPr>
              <a:t>Enrollment</a:t>
            </a:r>
            <a:r>
              <a:rPr sz="1300" spc="-4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Rate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41878" y="4249039"/>
            <a:ext cx="421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Verdana"/>
                <a:cs typeface="Verdana"/>
              </a:rPr>
              <a:t>23.9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905490" y="4247769"/>
            <a:ext cx="35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04545" y="5114290"/>
            <a:ext cx="960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SDGs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4.1.1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681988" y="4641240"/>
            <a:ext cx="1446530" cy="44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00"/>
              </a:spcBef>
            </a:pPr>
            <a:r>
              <a:rPr sz="1300" spc="-80" dirty="0">
                <a:latin typeface="Verdana"/>
                <a:cs typeface="Verdana"/>
              </a:rPr>
              <a:t>Primary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education </a:t>
            </a:r>
            <a:r>
              <a:rPr sz="1300" spc="-75" dirty="0">
                <a:latin typeface="Verdana"/>
                <a:cs typeface="Verdana"/>
              </a:rPr>
              <a:t>Gross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Enrolment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41878" y="4781550"/>
            <a:ext cx="536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Verdana"/>
                <a:cs typeface="Verdana"/>
              </a:rPr>
              <a:t>115.2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364863" y="4249039"/>
            <a:ext cx="616902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9140" algn="l"/>
                <a:tab pos="1465580" algn="l"/>
                <a:tab pos="2192020" algn="l"/>
                <a:tab pos="2918460" algn="l"/>
                <a:tab pos="3644900" algn="l"/>
                <a:tab pos="4371975" algn="l"/>
                <a:tab pos="5099685" algn="l"/>
                <a:tab pos="5826125" algn="l"/>
              </a:tabLst>
            </a:pPr>
            <a:r>
              <a:rPr sz="1400" spc="-25" dirty="0">
                <a:latin typeface="Verdana"/>
                <a:cs typeface="Verdana"/>
              </a:rPr>
              <a:t>32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5" dirty="0">
                <a:latin typeface="Verdana"/>
                <a:cs typeface="Verdana"/>
              </a:rPr>
              <a:t>39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5" dirty="0">
                <a:latin typeface="Verdana"/>
                <a:cs typeface="Verdana"/>
              </a:rPr>
              <a:t>47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5" dirty="0">
                <a:latin typeface="Verdana"/>
                <a:cs typeface="Verdana"/>
              </a:rPr>
              <a:t>54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5" dirty="0">
                <a:latin typeface="Verdana"/>
                <a:cs typeface="Verdana"/>
              </a:rPr>
              <a:t>62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5" dirty="0">
                <a:latin typeface="Verdana"/>
                <a:cs typeface="Verdana"/>
              </a:rPr>
              <a:t>70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5" dirty="0">
                <a:latin typeface="Verdana"/>
                <a:cs typeface="Verdana"/>
              </a:rPr>
              <a:t>77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5" dirty="0">
                <a:latin typeface="Verdana"/>
                <a:cs typeface="Verdana"/>
              </a:rPr>
              <a:t>85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5" dirty="0">
                <a:latin typeface="Verdana"/>
                <a:cs typeface="Verdana"/>
              </a:rPr>
              <a:t>92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465580" algn="l"/>
                <a:tab pos="2918460" algn="l"/>
                <a:tab pos="3644900" algn="l"/>
              </a:tabLst>
            </a:pPr>
            <a:r>
              <a:rPr sz="1400" dirty="0">
                <a:latin typeface="Verdana"/>
                <a:cs typeface="Verdana"/>
              </a:rPr>
              <a:t>113.54</a:t>
            </a:r>
            <a:r>
              <a:rPr sz="1400" spc="2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11.88</a:t>
            </a:r>
            <a:r>
              <a:rPr sz="1400" dirty="0">
                <a:latin typeface="Verdana"/>
                <a:cs typeface="Verdana"/>
              </a:rPr>
              <a:t>	110.22</a:t>
            </a:r>
            <a:r>
              <a:rPr sz="1400" spc="2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108.6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106.9</a:t>
            </a:r>
            <a:r>
              <a:rPr sz="1400" dirty="0">
                <a:latin typeface="Verdana"/>
                <a:cs typeface="Verdana"/>
              </a:rPr>
              <a:t>	105.24</a:t>
            </a:r>
            <a:r>
              <a:rPr sz="1400" spc="2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103.58</a:t>
            </a:r>
            <a:r>
              <a:rPr sz="1400" spc="2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101.92</a:t>
            </a:r>
            <a:r>
              <a:rPr sz="1400" spc="24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905490" y="4781550"/>
            <a:ext cx="35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681988" y="5223128"/>
            <a:ext cx="144653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80" dirty="0">
                <a:latin typeface="Verdana"/>
                <a:cs typeface="Verdana"/>
              </a:rPr>
              <a:t>Primary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education net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enrolment ratio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341878" y="5419750"/>
            <a:ext cx="536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Verdana"/>
                <a:cs typeface="Verdana"/>
              </a:rPr>
              <a:t>100.2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364863" y="5419750"/>
            <a:ext cx="35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091810" y="5419750"/>
            <a:ext cx="35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818123" y="5419750"/>
            <a:ext cx="35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44818" y="5419750"/>
            <a:ext cx="35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271131" y="5419750"/>
            <a:ext cx="355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997697" y="5418531"/>
            <a:ext cx="35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724392" y="5418531"/>
            <a:ext cx="35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452229" y="5418531"/>
            <a:ext cx="35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178922" y="5418531"/>
            <a:ext cx="35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905490" y="5418531"/>
            <a:ext cx="35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04545" y="6056172"/>
            <a:ext cx="988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SDGs</a:t>
            </a:r>
            <a:r>
              <a:rPr sz="14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4.</a:t>
            </a:r>
            <a:r>
              <a:rPr sz="14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5.1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681988" y="5844336"/>
            <a:ext cx="1461135" cy="6350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35"/>
              </a:spcBef>
            </a:pPr>
            <a:r>
              <a:rPr sz="1300" dirty="0">
                <a:latin typeface="Verdana"/>
                <a:cs typeface="Verdana"/>
              </a:rPr>
              <a:t>Gender</a:t>
            </a:r>
            <a:r>
              <a:rPr sz="1300" spc="-1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Parity </a:t>
            </a:r>
            <a:r>
              <a:rPr sz="1300" spc="-65" dirty="0">
                <a:latin typeface="Verdana"/>
                <a:cs typeface="Verdana"/>
              </a:rPr>
              <a:t>Index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85" dirty="0">
                <a:latin typeface="Verdana"/>
                <a:cs typeface="Verdana"/>
              </a:rPr>
              <a:t>(GPI)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in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pre- </a:t>
            </a:r>
            <a:r>
              <a:rPr sz="1300" spc="-10" dirty="0">
                <a:latin typeface="Verdana"/>
                <a:cs typeface="Verdana"/>
              </a:rPr>
              <a:t>primary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341878" y="6055563"/>
            <a:ext cx="421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Verdana"/>
                <a:cs typeface="Verdana"/>
              </a:rPr>
              <a:t>0.95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64863" y="6055563"/>
            <a:ext cx="3045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9140" algn="l"/>
                <a:tab pos="1465580" algn="l"/>
                <a:tab pos="2192020" algn="l"/>
                <a:tab pos="2918460" algn="l"/>
              </a:tabLst>
            </a:pPr>
            <a:r>
              <a:rPr sz="1400" spc="-20" dirty="0">
                <a:latin typeface="Verdana"/>
                <a:cs typeface="Verdana"/>
              </a:rPr>
              <a:t>0.96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0" dirty="0">
                <a:latin typeface="Verdana"/>
                <a:cs typeface="Verdana"/>
              </a:rPr>
              <a:t>0.97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0" dirty="0">
                <a:latin typeface="Verdana"/>
                <a:cs typeface="Verdana"/>
              </a:rPr>
              <a:t>0.98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20" dirty="0">
                <a:latin typeface="Verdana"/>
                <a:cs typeface="Verdana"/>
              </a:rPr>
              <a:t>0.99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0" dirty="0"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997697" y="6055563"/>
            <a:ext cx="139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724392" y="6055563"/>
            <a:ext cx="139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452229" y="6055563"/>
            <a:ext cx="139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178922" y="6055563"/>
            <a:ext cx="139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905490" y="6055563"/>
            <a:ext cx="139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443483" y="1592580"/>
            <a:ext cx="11111865" cy="615950"/>
            <a:chOff x="443483" y="1592580"/>
            <a:chExt cx="11111865" cy="615950"/>
          </a:xfrm>
        </p:grpSpPr>
        <p:sp>
          <p:nvSpPr>
            <p:cNvPr id="92" name="object 92"/>
            <p:cNvSpPr/>
            <p:nvPr/>
          </p:nvSpPr>
          <p:spPr>
            <a:xfrm>
              <a:off x="443483" y="1592580"/>
              <a:ext cx="711835" cy="615950"/>
            </a:xfrm>
            <a:custGeom>
              <a:avLst/>
              <a:gdLst/>
              <a:ahLst/>
              <a:cxnLst/>
              <a:rect l="l" t="t" r="r" b="b"/>
              <a:pathLst>
                <a:path w="711835" h="615950">
                  <a:moveTo>
                    <a:pt x="711581" y="0"/>
                  </a:moveTo>
                  <a:lnTo>
                    <a:pt x="0" y="0"/>
                  </a:lnTo>
                  <a:lnTo>
                    <a:pt x="0" y="615441"/>
                  </a:lnTo>
                  <a:lnTo>
                    <a:pt x="711581" y="615441"/>
                  </a:lnTo>
                  <a:lnTo>
                    <a:pt x="711581" y="0"/>
                  </a:lnTo>
                  <a:close/>
                </a:path>
              </a:pathLst>
            </a:custGeom>
            <a:solidFill>
              <a:srgbClr val="568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55191" y="1592580"/>
              <a:ext cx="10400030" cy="532130"/>
            </a:xfrm>
            <a:custGeom>
              <a:avLst/>
              <a:gdLst/>
              <a:ahLst/>
              <a:cxnLst/>
              <a:rect l="l" t="t" r="r" b="b"/>
              <a:pathLst>
                <a:path w="10400030" h="532130">
                  <a:moveTo>
                    <a:pt x="10399776" y="0"/>
                  </a:moveTo>
                  <a:lnTo>
                    <a:pt x="0" y="0"/>
                  </a:lnTo>
                  <a:lnTo>
                    <a:pt x="0" y="531876"/>
                  </a:lnTo>
                  <a:lnTo>
                    <a:pt x="10399776" y="531876"/>
                  </a:lnTo>
                  <a:lnTo>
                    <a:pt x="1039977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1375917" y="1817877"/>
            <a:ext cx="90081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35" dirty="0">
                <a:latin typeface="Tahoma"/>
                <a:cs typeface="Tahoma"/>
              </a:rPr>
              <a:t>Examples</a:t>
            </a:r>
            <a:r>
              <a:rPr sz="1900" b="1" spc="-229" dirty="0">
                <a:latin typeface="Tahoma"/>
                <a:cs typeface="Tahoma"/>
              </a:rPr>
              <a:t> </a:t>
            </a:r>
            <a:r>
              <a:rPr sz="1900" b="1" spc="-80" dirty="0">
                <a:latin typeface="Tahoma"/>
                <a:cs typeface="Tahoma"/>
              </a:rPr>
              <a:t>of</a:t>
            </a:r>
            <a:r>
              <a:rPr sz="1900" b="1" spc="-220" dirty="0">
                <a:latin typeface="Tahoma"/>
                <a:cs typeface="Tahoma"/>
              </a:rPr>
              <a:t> </a:t>
            </a:r>
            <a:r>
              <a:rPr sz="1900" b="1" spc="-140" dirty="0">
                <a:latin typeface="Tahoma"/>
                <a:cs typeface="Tahoma"/>
              </a:rPr>
              <a:t>mainstreaming</a:t>
            </a:r>
            <a:r>
              <a:rPr sz="1900" b="1" spc="-260" dirty="0">
                <a:latin typeface="Tahoma"/>
                <a:cs typeface="Tahoma"/>
              </a:rPr>
              <a:t> </a:t>
            </a:r>
            <a:r>
              <a:rPr sz="1900" b="1" spc="-130" dirty="0">
                <a:latin typeface="Tahoma"/>
                <a:cs typeface="Tahoma"/>
              </a:rPr>
              <a:t>global</a:t>
            </a:r>
            <a:r>
              <a:rPr sz="1900" b="1" spc="-220" dirty="0">
                <a:latin typeface="Tahoma"/>
                <a:cs typeface="Tahoma"/>
              </a:rPr>
              <a:t> </a:t>
            </a:r>
            <a:r>
              <a:rPr sz="1900" b="1" spc="-140" dirty="0">
                <a:latin typeface="Tahoma"/>
                <a:cs typeface="Tahoma"/>
              </a:rPr>
              <a:t>development</a:t>
            </a:r>
            <a:r>
              <a:rPr sz="1900" b="1" spc="-235" dirty="0">
                <a:latin typeface="Tahoma"/>
                <a:cs typeface="Tahoma"/>
              </a:rPr>
              <a:t> </a:t>
            </a:r>
            <a:r>
              <a:rPr sz="1900" b="1" spc="-135" dirty="0">
                <a:latin typeface="Tahoma"/>
                <a:cs typeface="Tahoma"/>
              </a:rPr>
              <a:t>agendas</a:t>
            </a:r>
            <a:r>
              <a:rPr sz="1900" b="1" spc="-229" dirty="0">
                <a:latin typeface="Tahoma"/>
                <a:cs typeface="Tahoma"/>
              </a:rPr>
              <a:t> </a:t>
            </a:r>
            <a:r>
              <a:rPr sz="1900" b="1" spc="-80" dirty="0">
                <a:latin typeface="Tahoma"/>
                <a:cs typeface="Tahoma"/>
              </a:rPr>
              <a:t>in</a:t>
            </a:r>
            <a:r>
              <a:rPr sz="1900" b="1" spc="-210" dirty="0">
                <a:latin typeface="Tahoma"/>
                <a:cs typeface="Tahoma"/>
              </a:rPr>
              <a:t> </a:t>
            </a:r>
            <a:r>
              <a:rPr sz="1900" b="1" spc="-135" dirty="0">
                <a:latin typeface="Tahoma"/>
                <a:cs typeface="Tahoma"/>
              </a:rPr>
              <a:t>planning,</a:t>
            </a:r>
            <a:r>
              <a:rPr sz="1900" b="1" spc="-215" dirty="0">
                <a:latin typeface="Tahoma"/>
                <a:cs typeface="Tahoma"/>
              </a:rPr>
              <a:t> </a:t>
            </a:r>
            <a:r>
              <a:rPr sz="1900" b="1" spc="-114" dirty="0">
                <a:latin typeface="Tahoma"/>
                <a:cs typeface="Tahoma"/>
              </a:rPr>
              <a:t>M&amp;E</a:t>
            </a:r>
            <a:r>
              <a:rPr sz="1900" b="1" spc="-200" dirty="0">
                <a:latin typeface="Tahoma"/>
                <a:cs typeface="Tahoma"/>
              </a:rPr>
              <a:t> </a:t>
            </a:r>
            <a:r>
              <a:rPr sz="1900" b="1" spc="-45" dirty="0">
                <a:latin typeface="Tahoma"/>
                <a:cs typeface="Tahoma"/>
              </a:rPr>
              <a:t>processes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88264" y="1728215"/>
            <a:ext cx="429895" cy="350520"/>
          </a:xfrm>
          <a:custGeom>
            <a:avLst/>
            <a:gdLst/>
            <a:ahLst/>
            <a:cxnLst/>
            <a:rect l="l" t="t" r="r" b="b"/>
            <a:pathLst>
              <a:path w="429894" h="350519">
                <a:moveTo>
                  <a:pt x="351472" y="190754"/>
                </a:moveTo>
                <a:lnTo>
                  <a:pt x="214782" y="272415"/>
                </a:lnTo>
                <a:lnTo>
                  <a:pt x="78105" y="190754"/>
                </a:lnTo>
                <a:lnTo>
                  <a:pt x="78105" y="276352"/>
                </a:lnTo>
                <a:lnTo>
                  <a:pt x="214782" y="350266"/>
                </a:lnTo>
                <a:lnTo>
                  <a:pt x="351472" y="276352"/>
                </a:lnTo>
                <a:lnTo>
                  <a:pt x="351472" y="190754"/>
                </a:lnTo>
                <a:close/>
              </a:path>
              <a:path w="429894" h="350519">
                <a:moveTo>
                  <a:pt x="429577" y="116713"/>
                </a:moveTo>
                <a:lnTo>
                  <a:pt x="214782" y="0"/>
                </a:lnTo>
                <a:lnTo>
                  <a:pt x="0" y="116713"/>
                </a:lnTo>
                <a:lnTo>
                  <a:pt x="214782" y="233553"/>
                </a:lnTo>
                <a:lnTo>
                  <a:pt x="390512" y="138049"/>
                </a:lnTo>
                <a:lnTo>
                  <a:pt x="390512" y="272415"/>
                </a:lnTo>
                <a:lnTo>
                  <a:pt x="429577" y="272415"/>
                </a:lnTo>
                <a:lnTo>
                  <a:pt x="429577" y="116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object 9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8376" y="138684"/>
            <a:ext cx="1077468" cy="107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607" rIns="0" bIns="0" rtlCol="0">
            <a:spAutoFit/>
          </a:bodyPr>
          <a:lstStyle/>
          <a:p>
            <a:pPr marL="183007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w Cen MT"/>
                <a:cs typeface="Tw Cen MT"/>
              </a:rPr>
              <a:t>National</a:t>
            </a:r>
            <a:r>
              <a:rPr sz="3200" spc="-45" dirty="0">
                <a:latin typeface="Tw Cen MT"/>
                <a:cs typeface="Tw Cen MT"/>
              </a:rPr>
              <a:t> </a:t>
            </a:r>
            <a:r>
              <a:rPr sz="3200" dirty="0">
                <a:latin typeface="Tw Cen MT"/>
                <a:cs typeface="Tw Cen MT"/>
              </a:rPr>
              <a:t>M&amp;E</a:t>
            </a:r>
            <a:r>
              <a:rPr sz="3200" spc="-65" dirty="0">
                <a:latin typeface="Tw Cen MT"/>
                <a:cs typeface="Tw Cen MT"/>
              </a:rPr>
              <a:t> </a:t>
            </a:r>
            <a:r>
              <a:rPr sz="3200" spc="-10" dirty="0">
                <a:latin typeface="Tw Cen MT"/>
                <a:cs typeface="Tw Cen MT"/>
              </a:rPr>
              <a:t>system….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7388" y="1086611"/>
            <a:ext cx="10131425" cy="76200"/>
          </a:xfrm>
          <a:custGeom>
            <a:avLst/>
            <a:gdLst/>
            <a:ahLst/>
            <a:cxnLst/>
            <a:rect l="l" t="t" r="r" b="b"/>
            <a:pathLst>
              <a:path w="10131425" h="76200">
                <a:moveTo>
                  <a:pt x="10131298" y="32258"/>
                </a:moveTo>
                <a:lnTo>
                  <a:pt x="75653" y="32258"/>
                </a:lnTo>
                <a:lnTo>
                  <a:pt x="75653" y="35407"/>
                </a:lnTo>
                <a:lnTo>
                  <a:pt x="74917" y="31750"/>
                </a:lnTo>
                <a:lnTo>
                  <a:pt x="73202" y="23241"/>
                </a:lnTo>
                <a:lnTo>
                  <a:pt x="65036" y="11176"/>
                </a:lnTo>
                <a:lnTo>
                  <a:pt x="52933" y="3048"/>
                </a:lnTo>
                <a:lnTo>
                  <a:pt x="38100" y="0"/>
                </a:lnTo>
                <a:lnTo>
                  <a:pt x="23266" y="3048"/>
                </a:lnTo>
                <a:lnTo>
                  <a:pt x="11163" y="11176"/>
                </a:lnTo>
                <a:lnTo>
                  <a:pt x="2997" y="23241"/>
                </a:lnTo>
                <a:lnTo>
                  <a:pt x="0" y="38100"/>
                </a:lnTo>
                <a:lnTo>
                  <a:pt x="2997" y="52959"/>
                </a:lnTo>
                <a:lnTo>
                  <a:pt x="11163" y="65024"/>
                </a:lnTo>
                <a:lnTo>
                  <a:pt x="23266" y="73152"/>
                </a:lnTo>
                <a:lnTo>
                  <a:pt x="38100" y="76200"/>
                </a:lnTo>
                <a:lnTo>
                  <a:pt x="52933" y="73152"/>
                </a:lnTo>
                <a:lnTo>
                  <a:pt x="65036" y="65024"/>
                </a:lnTo>
                <a:lnTo>
                  <a:pt x="73202" y="52959"/>
                </a:lnTo>
                <a:lnTo>
                  <a:pt x="74917" y="44450"/>
                </a:lnTo>
                <a:lnTo>
                  <a:pt x="75450" y="41821"/>
                </a:lnTo>
                <a:lnTo>
                  <a:pt x="75450" y="44958"/>
                </a:lnTo>
                <a:lnTo>
                  <a:pt x="10131298" y="44958"/>
                </a:lnTo>
                <a:lnTo>
                  <a:pt x="10131298" y="38608"/>
                </a:lnTo>
                <a:lnTo>
                  <a:pt x="10131298" y="32258"/>
                </a:lnTo>
                <a:close/>
              </a:path>
            </a:pathLst>
          </a:custGeom>
          <a:solidFill>
            <a:srgbClr val="568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941" y="1145794"/>
            <a:ext cx="1076388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24790" indent="-343535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M&amp;E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system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enables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monitor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evaluate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theperformance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national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different levels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i.e.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macro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sectoral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"/>
            </a:pPr>
            <a:endParaRPr sz="18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National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M&amp;E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System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exercised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fairly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participatory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transparent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manner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involves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Donors,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CSOs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Private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sectors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Calibri"/>
              <a:cs typeface="Calibri"/>
            </a:endParaRPr>
          </a:p>
          <a:p>
            <a:pPr marL="814069" lvl="1" indent="-26543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Annual</a:t>
            </a:r>
            <a:r>
              <a:rPr sz="2000" spc="-10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Progress</a:t>
            </a:r>
            <a:r>
              <a:rPr sz="2000" spc="-9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Reports</a:t>
            </a:r>
            <a:r>
              <a:rPr sz="2000" spc="-9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are</a:t>
            </a:r>
            <a:r>
              <a:rPr sz="2000" spc="-11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/>
                <a:cs typeface="Times New Roman"/>
              </a:rPr>
              <a:t>published</a:t>
            </a:r>
            <a:r>
              <a:rPr sz="2000" spc="-10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after</a:t>
            </a:r>
            <a:r>
              <a:rPr sz="2000" spc="-8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approved</a:t>
            </a:r>
            <a:r>
              <a:rPr sz="2000" spc="-10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by</a:t>
            </a:r>
            <a:r>
              <a:rPr sz="2000" spc="-114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the</a:t>
            </a:r>
            <a:r>
              <a:rPr sz="2000" spc="-114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/>
                <a:cs typeface="Times New Roman"/>
              </a:rPr>
              <a:t>government</a:t>
            </a:r>
            <a:endParaRPr sz="2000">
              <a:latin typeface="Times New Roman"/>
              <a:cs typeface="Times New Roman"/>
            </a:endParaRPr>
          </a:p>
          <a:p>
            <a:pPr marL="814069" lvl="1" indent="-26543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Consultations</a:t>
            </a:r>
            <a:r>
              <a:rPr sz="2000" spc="-2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are made</a:t>
            </a:r>
            <a:r>
              <a:rPr sz="2000" spc="2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on reports</a:t>
            </a:r>
            <a:r>
              <a:rPr sz="2000" spc="-2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at</a:t>
            </a:r>
            <a:r>
              <a:rPr sz="2000" spc="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regional</a:t>
            </a:r>
            <a:r>
              <a:rPr sz="2000" spc="-2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and</a:t>
            </a:r>
            <a:r>
              <a:rPr sz="2000" spc="1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federal</a:t>
            </a:r>
            <a:r>
              <a:rPr sz="2000" spc="-2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levels</a:t>
            </a:r>
            <a:r>
              <a:rPr sz="2000" spc="-1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with</a:t>
            </a:r>
            <a:r>
              <a:rPr sz="2000" spc="-3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various</a:t>
            </a:r>
            <a:r>
              <a:rPr sz="2000" spc="-14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1F4376"/>
                </a:solidFill>
                <a:latin typeface="Times New Roman"/>
                <a:cs typeface="Times New Roman"/>
              </a:rPr>
              <a:t>stakeholders</a:t>
            </a:r>
            <a:r>
              <a:rPr sz="2000" spc="-14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F4376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814069">
              <a:lnSpc>
                <a:spcPct val="100000"/>
              </a:lnSpc>
            </a:pPr>
            <a:r>
              <a:rPr sz="2000" spc="-10" dirty="0">
                <a:solidFill>
                  <a:srgbClr val="1F4376"/>
                </a:solidFill>
                <a:latin typeface="Times New Roman"/>
                <a:cs typeface="Times New Roman"/>
              </a:rPr>
              <a:t>citizens</a:t>
            </a:r>
            <a:r>
              <a:rPr sz="2000" spc="-7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at</a:t>
            </a:r>
            <a:r>
              <a:rPr sz="2000" spc="-5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1F4376"/>
                </a:solidFill>
                <a:latin typeface="Times New Roman"/>
                <a:cs typeface="Times New Roman"/>
              </a:rPr>
              <a:t>different</a:t>
            </a:r>
            <a:r>
              <a:rPr sz="2000" spc="-8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/>
                <a:cs typeface="Times New Roman"/>
              </a:rPr>
              <a:t>levels</a:t>
            </a:r>
            <a:endParaRPr sz="2000">
              <a:latin typeface="Times New Roman"/>
              <a:cs typeface="Times New Roman"/>
            </a:endParaRPr>
          </a:p>
          <a:p>
            <a:pPr marL="814069" lvl="1" indent="-26543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2000" spc="-10" dirty="0">
                <a:solidFill>
                  <a:srgbClr val="1F4376"/>
                </a:solidFill>
                <a:latin typeface="Times New Roman"/>
                <a:cs typeface="Times New Roman"/>
              </a:rPr>
              <a:t>Achievements</a:t>
            </a:r>
            <a:r>
              <a:rPr sz="2000" spc="-8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are</a:t>
            </a:r>
            <a:r>
              <a:rPr sz="2000" spc="-11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made</a:t>
            </a:r>
            <a:r>
              <a:rPr sz="2000" spc="37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/>
                <a:cs typeface="Times New Roman"/>
              </a:rPr>
              <a:t>official</a:t>
            </a:r>
            <a:r>
              <a:rPr sz="2000" spc="-9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through</a:t>
            </a:r>
            <a:r>
              <a:rPr sz="2000" spc="-9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various</a:t>
            </a:r>
            <a:r>
              <a:rPr sz="2000" spc="-8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/>
                <a:cs typeface="Times New Roman"/>
              </a:rPr>
              <a:t>channels</a:t>
            </a:r>
            <a:r>
              <a:rPr sz="2000" spc="-85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(media,</a:t>
            </a:r>
            <a:r>
              <a:rPr sz="2000" spc="-6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/>
                <a:cs typeface="Times New Roman"/>
              </a:rPr>
              <a:t>websites</a:t>
            </a:r>
            <a:r>
              <a:rPr sz="2000" spc="-114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and</a:t>
            </a:r>
            <a:r>
              <a:rPr sz="2000" spc="-11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376"/>
                </a:solidFill>
                <a:latin typeface="Times New Roman"/>
                <a:cs typeface="Times New Roman"/>
              </a:rPr>
              <a:t>other</a:t>
            </a:r>
            <a:r>
              <a:rPr sz="2000" spc="-120" dirty="0">
                <a:solidFill>
                  <a:srgbClr val="1F437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376"/>
                </a:solidFill>
                <a:latin typeface="Times New Roman"/>
                <a:cs typeface="Times New Roman"/>
              </a:rPr>
              <a:t>mechanisms)</a:t>
            </a:r>
            <a:endParaRPr sz="2000">
              <a:latin typeface="Times New Roman"/>
              <a:cs typeface="Times New Roman"/>
            </a:endParaRPr>
          </a:p>
          <a:p>
            <a:pPr marL="355600" marR="1169670" indent="-343535" algn="just">
              <a:lnSpc>
                <a:spcPct val="100000"/>
              </a:lnSpc>
              <a:spcBef>
                <a:spcPts val="40"/>
              </a:spcBef>
              <a:buFont typeface="Wingdings"/>
              <a:buChar char="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system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further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enables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country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monitor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evaluate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global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continental </a:t>
            </a:r>
            <a:r>
              <a:rPr sz="2000" dirty="0">
                <a:latin typeface="Calibri"/>
                <a:cs typeface="Calibri"/>
              </a:rPr>
              <a:t>development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frameworks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(Agenda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2063,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SDGs)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mainstreamed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national </a:t>
            </a:r>
            <a:r>
              <a:rPr sz="2000" spc="-20" dirty="0">
                <a:latin typeface="Calibri"/>
                <a:cs typeface="Calibri"/>
              </a:rPr>
              <a:t>development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  <a:p>
            <a:pPr marL="355600" marR="297815" indent="-343535" algn="just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Poverty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Analysis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Human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Development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Reports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also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been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prepared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assess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impact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growth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poverty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reduction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Human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development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6875" y="583819"/>
            <a:ext cx="20504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Challenges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712" y="1496720"/>
            <a:ext cx="10499725" cy="33331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14655" indent="-40259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2200" spc="-10" dirty="0">
                <a:latin typeface="Century"/>
                <a:cs typeface="Century"/>
              </a:rPr>
              <a:t>Misconceptions</a:t>
            </a:r>
            <a:r>
              <a:rPr sz="2200" spc="-17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about</a:t>
            </a:r>
            <a:r>
              <a:rPr sz="2200" spc="-125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M&amp;E/Negative</a:t>
            </a:r>
            <a:r>
              <a:rPr sz="2200" spc="-65" dirty="0">
                <a:latin typeface="Century"/>
                <a:cs typeface="Century"/>
              </a:rPr>
              <a:t> </a:t>
            </a:r>
            <a:r>
              <a:rPr sz="2200" spc="-30" dirty="0">
                <a:latin typeface="Century"/>
                <a:cs typeface="Century"/>
              </a:rPr>
              <a:t>mind-</a:t>
            </a:r>
            <a:r>
              <a:rPr sz="2200" dirty="0">
                <a:latin typeface="Century"/>
                <a:cs typeface="Century"/>
              </a:rPr>
              <a:t>set</a:t>
            </a:r>
            <a:r>
              <a:rPr sz="2200" spc="-105" dirty="0">
                <a:latin typeface="Century"/>
                <a:cs typeface="Century"/>
              </a:rPr>
              <a:t> </a:t>
            </a:r>
            <a:r>
              <a:rPr sz="2200" spc="-20" dirty="0">
                <a:latin typeface="Century"/>
                <a:cs typeface="Century"/>
              </a:rPr>
              <a:t>particularly</a:t>
            </a:r>
            <a:r>
              <a:rPr sz="2200" spc="-7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on</a:t>
            </a:r>
            <a:r>
              <a:rPr sz="2200" spc="-75" dirty="0">
                <a:latin typeface="Century"/>
                <a:cs typeface="Century"/>
              </a:rPr>
              <a:t> </a:t>
            </a:r>
            <a:r>
              <a:rPr sz="2200" spc="-20" dirty="0">
                <a:latin typeface="Century"/>
                <a:cs typeface="Century"/>
              </a:rPr>
              <a:t>RBME</a:t>
            </a:r>
            <a:endParaRPr sz="2200">
              <a:latin typeface="Century"/>
              <a:cs typeface="Century"/>
            </a:endParaRPr>
          </a:p>
          <a:p>
            <a:pPr marL="354965" marR="1271270" indent="-34226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30" dirty="0">
                <a:latin typeface="Century"/>
                <a:cs typeface="Century"/>
              </a:rPr>
              <a:t>Gaps</a:t>
            </a:r>
            <a:r>
              <a:rPr sz="2200" spc="-285" dirty="0">
                <a:latin typeface="Century"/>
                <a:cs typeface="Century"/>
              </a:rPr>
              <a:t> </a:t>
            </a:r>
            <a:r>
              <a:rPr sz="2200" spc="-90" dirty="0">
                <a:latin typeface="Century"/>
                <a:cs typeface="Century"/>
              </a:rPr>
              <a:t>in</a:t>
            </a:r>
            <a:r>
              <a:rPr sz="2200" spc="-285" dirty="0">
                <a:latin typeface="Century"/>
                <a:cs typeface="Century"/>
              </a:rPr>
              <a:t> </a:t>
            </a:r>
            <a:r>
              <a:rPr sz="2200" spc="-30" dirty="0">
                <a:latin typeface="Century"/>
                <a:cs typeface="Century"/>
              </a:rPr>
              <a:t>National</a:t>
            </a:r>
            <a:r>
              <a:rPr sz="2200" spc="-125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Capacity</a:t>
            </a:r>
            <a:r>
              <a:rPr sz="2200" spc="-105" dirty="0">
                <a:latin typeface="Century"/>
                <a:cs typeface="Century"/>
              </a:rPr>
              <a:t> </a:t>
            </a:r>
            <a:r>
              <a:rPr sz="2200" spc="-45" dirty="0">
                <a:latin typeface="Century"/>
                <a:cs typeface="Century"/>
              </a:rPr>
              <a:t>(Manpower,</a:t>
            </a:r>
            <a:r>
              <a:rPr sz="2200" spc="-5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M&amp;E</a:t>
            </a:r>
            <a:r>
              <a:rPr sz="2200" spc="-9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units</a:t>
            </a:r>
            <a:r>
              <a:rPr sz="2200" spc="-10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and</a:t>
            </a:r>
            <a:r>
              <a:rPr sz="2200" spc="-95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System)</a:t>
            </a:r>
            <a:r>
              <a:rPr sz="2200" spc="-50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across government</a:t>
            </a:r>
            <a:r>
              <a:rPr sz="2200" spc="-95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institutions</a:t>
            </a:r>
            <a:r>
              <a:rPr sz="2200" spc="-12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at</a:t>
            </a:r>
            <a:r>
              <a:rPr sz="2200" spc="-12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all</a:t>
            </a:r>
            <a:r>
              <a:rPr sz="2200" spc="-114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levels</a:t>
            </a:r>
            <a:endParaRPr sz="2200">
              <a:latin typeface="Century"/>
              <a:cs typeface="Century"/>
            </a:endParaRPr>
          </a:p>
          <a:p>
            <a:pPr marL="354965" indent="-3422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60" dirty="0">
                <a:latin typeface="Century"/>
                <a:cs typeface="Century"/>
              </a:rPr>
              <a:t>Weak</a:t>
            </a:r>
            <a:r>
              <a:rPr sz="2200" b="1" spc="-170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capacity</a:t>
            </a:r>
            <a:r>
              <a:rPr sz="2200" b="1" spc="-135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and</a:t>
            </a:r>
            <a:r>
              <a:rPr sz="2200" b="1" spc="-105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appetite</a:t>
            </a:r>
            <a:r>
              <a:rPr sz="2200" b="1" spc="-120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in</a:t>
            </a:r>
            <a:r>
              <a:rPr sz="2200" b="1" spc="-114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relation</a:t>
            </a:r>
            <a:r>
              <a:rPr sz="2200" b="1" spc="-120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to</a:t>
            </a:r>
            <a:r>
              <a:rPr sz="2200" b="1" spc="-100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rigorous</a:t>
            </a:r>
            <a:r>
              <a:rPr sz="2200" b="1" spc="-85" dirty="0">
                <a:latin typeface="Century"/>
                <a:cs typeface="Century"/>
              </a:rPr>
              <a:t> </a:t>
            </a:r>
            <a:r>
              <a:rPr sz="2200" b="1" spc="-10" dirty="0">
                <a:latin typeface="Century"/>
                <a:cs typeface="Century"/>
              </a:rPr>
              <a:t>evaluation</a:t>
            </a:r>
            <a:r>
              <a:rPr sz="2200" b="1" spc="-80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and</a:t>
            </a:r>
            <a:r>
              <a:rPr sz="2200" b="1" spc="-75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focus</a:t>
            </a:r>
            <a:r>
              <a:rPr sz="2200" b="1" spc="-70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only</a:t>
            </a:r>
            <a:r>
              <a:rPr sz="2200" b="1" spc="-80" dirty="0">
                <a:latin typeface="Century"/>
                <a:cs typeface="Century"/>
              </a:rPr>
              <a:t> </a:t>
            </a:r>
            <a:r>
              <a:rPr sz="2200" b="1" spc="-25" dirty="0">
                <a:latin typeface="Century"/>
                <a:cs typeface="Century"/>
              </a:rPr>
              <a:t>on</a:t>
            </a:r>
            <a:endParaRPr sz="2200">
              <a:latin typeface="Century"/>
              <a:cs typeface="Century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latin typeface="Century"/>
                <a:cs typeface="Century"/>
              </a:rPr>
              <a:t>monitoring</a:t>
            </a:r>
            <a:endParaRPr sz="2200">
              <a:latin typeface="Century"/>
              <a:cs typeface="Century"/>
            </a:endParaRPr>
          </a:p>
          <a:p>
            <a:pPr marL="354965" indent="-3422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entury"/>
                <a:cs typeface="Century"/>
              </a:rPr>
              <a:t>Challenges</a:t>
            </a:r>
            <a:r>
              <a:rPr sz="2200" b="1" spc="-145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related</a:t>
            </a:r>
            <a:r>
              <a:rPr sz="2200" b="1" spc="-120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to</a:t>
            </a:r>
            <a:r>
              <a:rPr sz="2200" b="1" spc="-90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quality</a:t>
            </a:r>
            <a:r>
              <a:rPr sz="2200" b="1" spc="-100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and</a:t>
            </a:r>
            <a:r>
              <a:rPr sz="2200" b="1" spc="-90" dirty="0">
                <a:latin typeface="Century"/>
                <a:cs typeface="Century"/>
              </a:rPr>
              <a:t> </a:t>
            </a:r>
            <a:r>
              <a:rPr sz="2200" b="1" dirty="0">
                <a:latin typeface="Century"/>
                <a:cs typeface="Century"/>
              </a:rPr>
              <a:t>consistency</a:t>
            </a:r>
            <a:r>
              <a:rPr sz="2200" b="1" spc="-95" dirty="0">
                <a:latin typeface="Century"/>
                <a:cs typeface="Century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"/>
                <a:cs typeface="Century"/>
              </a:rPr>
              <a:t>of</a:t>
            </a:r>
            <a:r>
              <a:rPr sz="2200" b="1" spc="-10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"/>
                <a:cs typeface="Century"/>
              </a:rPr>
              <a:t>M&amp;E</a:t>
            </a:r>
            <a:r>
              <a:rPr sz="2200" b="1" spc="-8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Century"/>
                <a:cs typeface="Century"/>
              </a:rPr>
              <a:t>data</a:t>
            </a:r>
            <a:endParaRPr sz="2200">
              <a:latin typeface="Century"/>
              <a:cs typeface="Century"/>
            </a:endParaRPr>
          </a:p>
          <a:p>
            <a:pPr marL="354965" indent="-34226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entury"/>
                <a:cs typeface="Century"/>
              </a:rPr>
              <a:t>Challenges</a:t>
            </a:r>
            <a:r>
              <a:rPr sz="2200" spc="-145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related</a:t>
            </a:r>
            <a:r>
              <a:rPr sz="2200" spc="-13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to</a:t>
            </a:r>
            <a:r>
              <a:rPr sz="2200" spc="-9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effective</a:t>
            </a:r>
            <a:r>
              <a:rPr sz="2200" spc="-85" dirty="0">
                <a:latin typeface="Century"/>
                <a:cs typeface="Century"/>
              </a:rPr>
              <a:t> </a:t>
            </a:r>
            <a:r>
              <a:rPr sz="2200" spc="-20" dirty="0">
                <a:latin typeface="Century"/>
                <a:cs typeface="Century"/>
              </a:rPr>
              <a:t>dissemination</a:t>
            </a:r>
            <a:r>
              <a:rPr sz="2200" spc="-10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and</a:t>
            </a:r>
            <a:r>
              <a:rPr sz="2200" spc="-9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using</a:t>
            </a:r>
            <a:r>
              <a:rPr sz="2200" spc="-8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of</a:t>
            </a:r>
            <a:r>
              <a:rPr sz="2200" spc="-90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M&amp;E</a:t>
            </a:r>
            <a:r>
              <a:rPr sz="2200" spc="-75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results</a:t>
            </a:r>
            <a:endParaRPr sz="2200">
              <a:latin typeface="Century"/>
              <a:cs typeface="Century"/>
            </a:endParaRPr>
          </a:p>
          <a:p>
            <a:pPr marL="355600" marR="334645" indent="-342900">
              <a:lnSpc>
                <a:spcPct val="101400"/>
              </a:lnSpc>
              <a:spcBef>
                <a:spcPts val="19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dirty="0"/>
              <a:t>	</a:t>
            </a:r>
            <a:r>
              <a:rPr sz="2200" spc="-125" dirty="0">
                <a:latin typeface="Century"/>
                <a:cs typeface="Century"/>
              </a:rPr>
              <a:t>Lack</a:t>
            </a:r>
            <a:r>
              <a:rPr sz="2200" spc="-305" dirty="0">
                <a:latin typeface="Century"/>
                <a:cs typeface="Century"/>
              </a:rPr>
              <a:t> </a:t>
            </a:r>
            <a:r>
              <a:rPr sz="2200" spc="-85" dirty="0">
                <a:latin typeface="Century"/>
                <a:cs typeface="Century"/>
              </a:rPr>
              <a:t>of</a:t>
            </a:r>
            <a:r>
              <a:rPr sz="2200" spc="-275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coordination</a:t>
            </a:r>
            <a:r>
              <a:rPr sz="2200" spc="-12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and</a:t>
            </a:r>
            <a:r>
              <a:rPr sz="2200" spc="-90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integration</a:t>
            </a:r>
            <a:r>
              <a:rPr sz="2200" spc="-75" dirty="0">
                <a:latin typeface="Century"/>
                <a:cs typeface="Century"/>
              </a:rPr>
              <a:t> </a:t>
            </a:r>
            <a:r>
              <a:rPr sz="2200" spc="-20" dirty="0">
                <a:latin typeface="Century"/>
                <a:cs typeface="Century"/>
              </a:rPr>
              <a:t>among/between</a:t>
            </a:r>
            <a:r>
              <a:rPr sz="2200" spc="-60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actors</a:t>
            </a:r>
            <a:r>
              <a:rPr sz="2200" spc="-10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and</a:t>
            </a:r>
            <a:r>
              <a:rPr sz="2200" spc="-60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stakeholders </a:t>
            </a:r>
            <a:r>
              <a:rPr sz="2200" dirty="0">
                <a:latin typeface="Century"/>
                <a:cs typeface="Century"/>
              </a:rPr>
              <a:t>both</a:t>
            </a:r>
            <a:r>
              <a:rPr sz="2200" spc="-110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at</a:t>
            </a:r>
            <a:r>
              <a:rPr sz="2200" spc="-100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national</a:t>
            </a:r>
            <a:r>
              <a:rPr sz="2200" spc="-105" dirty="0">
                <a:latin typeface="Century"/>
                <a:cs typeface="Century"/>
              </a:rPr>
              <a:t> </a:t>
            </a:r>
            <a:r>
              <a:rPr sz="2200" dirty="0">
                <a:latin typeface="Century"/>
                <a:cs typeface="Century"/>
              </a:rPr>
              <a:t>and</a:t>
            </a:r>
            <a:r>
              <a:rPr sz="2200" spc="-75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subnational</a:t>
            </a:r>
            <a:r>
              <a:rPr sz="2200" spc="-105" dirty="0">
                <a:latin typeface="Century"/>
                <a:cs typeface="Century"/>
              </a:rPr>
              <a:t> </a:t>
            </a:r>
            <a:r>
              <a:rPr sz="2200" spc="-10" dirty="0">
                <a:latin typeface="Century"/>
                <a:cs typeface="Century"/>
              </a:rPr>
              <a:t>levels.</a:t>
            </a:r>
            <a:endParaRPr sz="2200">
              <a:latin typeface="Century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5959" y="826769"/>
            <a:ext cx="11555095" cy="602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48970" indent="-227965">
              <a:lnSpc>
                <a:spcPct val="114999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series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M&amp;E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capacity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gap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assessment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have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been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conducted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both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house</a:t>
            </a:r>
            <a:r>
              <a:rPr sz="1800" b="1" spc="-10" dirty="0">
                <a:latin typeface="Times New Roman"/>
                <a:cs typeface="Times New Roman"/>
              </a:rPr>
              <a:t> and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collaboration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with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AfDB, </a:t>
            </a:r>
            <a:r>
              <a:rPr sz="1800" b="1" dirty="0">
                <a:latin typeface="Times New Roman"/>
                <a:cs typeface="Times New Roman"/>
              </a:rPr>
              <a:t>USAID,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UNDP,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World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Bank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at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sectoral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national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level.</a:t>
            </a:r>
            <a:endParaRPr sz="1800">
              <a:latin typeface="Times New Roman"/>
              <a:cs typeface="Times New Roman"/>
            </a:endParaRPr>
          </a:p>
          <a:p>
            <a:pPr marL="240665" marR="441959" indent="-227965">
              <a:lnSpc>
                <a:spcPts val="2490"/>
              </a:lnSpc>
              <a:spcBef>
                <a:spcPts val="1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Arial"/>
                <a:cs typeface="Arial"/>
              </a:rPr>
              <a:t>National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M&amp;E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Guideline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been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developed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accordingly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Monitoring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system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paving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way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to </a:t>
            </a:r>
            <a:r>
              <a:rPr sz="1800" b="1" dirty="0">
                <a:latin typeface="Arial"/>
                <a:cs typeface="Arial"/>
              </a:rPr>
              <a:t>further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strengthen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M&amp;E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system.</a:t>
            </a:r>
            <a:endParaRPr sz="1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b="1" dirty="0">
                <a:latin typeface="Arial"/>
                <a:cs typeface="Arial"/>
              </a:rPr>
              <a:t>Prepare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KRA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KPI</a:t>
            </a:r>
            <a:endParaRPr sz="1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b="1" dirty="0">
                <a:latin typeface="Arial"/>
                <a:cs typeface="Arial"/>
              </a:rPr>
              <a:t>master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reporting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format</a:t>
            </a:r>
            <a:endParaRPr sz="1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b="1" dirty="0">
                <a:latin typeface="Arial"/>
                <a:cs typeface="Arial"/>
              </a:rPr>
              <a:t>Digital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Monitoring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reporting</a:t>
            </a:r>
            <a:endParaRPr sz="1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b="1" spc="-10" dirty="0">
                <a:latin typeface="Arial"/>
                <a:cs typeface="Arial"/>
              </a:rPr>
              <a:t>Capacitating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M&amp;E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units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sector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ministires</a:t>
            </a:r>
            <a:endParaRPr sz="1800">
              <a:latin typeface="Arial"/>
              <a:cs typeface="Arial"/>
            </a:endParaRPr>
          </a:p>
          <a:p>
            <a:pPr marL="240665" marR="452120" indent="-227965">
              <a:lnSpc>
                <a:spcPct val="114999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MoPD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collaboration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with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UNICEF, </a:t>
            </a:r>
            <a:r>
              <a:rPr sz="1800" b="1" dirty="0">
                <a:latin typeface="Times New Roman"/>
                <a:cs typeface="Times New Roman"/>
              </a:rPr>
              <a:t>has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conducted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National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Evaluation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Capacities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Readiness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Assessment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and </a:t>
            </a:r>
            <a:r>
              <a:rPr sz="1800" b="1" dirty="0">
                <a:latin typeface="Times New Roman"/>
                <a:cs typeface="Times New Roman"/>
              </a:rPr>
              <a:t>National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Evaluation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Capacity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Development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Plan.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NECRA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assessment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 vision and framework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specifically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 understanding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how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evaluation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contribute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330"/>
              </a:spcBef>
            </a:pPr>
            <a:r>
              <a:rPr sz="1800" spc="-25" dirty="0">
                <a:latin typeface="Times New Roman"/>
                <a:cs typeface="Times New Roman"/>
              </a:rPr>
              <a:t>to</a:t>
            </a:r>
            <a:endParaRPr sz="18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10-year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development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SDGs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implementations,</a:t>
            </a:r>
            <a:endParaRPr sz="18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dirty="0">
                <a:latin typeface="Times New Roman"/>
                <a:cs typeface="Times New Roman"/>
              </a:rPr>
              <a:t>The rationale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existence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evaluation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directorates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formalized,</a:t>
            </a:r>
            <a:endParaRPr sz="18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dirty="0">
                <a:latin typeface="Times New Roman"/>
                <a:cs typeface="Times New Roman"/>
              </a:rPr>
              <a:t>existence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clear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articulation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 evaluation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related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policies,</a:t>
            </a:r>
            <a:endParaRPr sz="18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dirty="0">
                <a:latin typeface="Times New Roman"/>
                <a:cs typeface="Times New Roman"/>
              </a:rPr>
              <a:t>M&amp;E guidelines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evaluation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directorates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expected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outputs 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outcomes,</a:t>
            </a:r>
            <a:endParaRPr sz="18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existing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yearly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implementation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plans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achieve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desired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evaluation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objectives.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Based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on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assessment,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there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is</a:t>
            </a:r>
            <a:r>
              <a:rPr sz="1800" b="1" spc="-20" dirty="0">
                <a:latin typeface="Times New Roman"/>
                <a:cs typeface="Times New Roman"/>
              </a:rPr>
              <a:t> more-</a:t>
            </a:r>
            <a:r>
              <a:rPr sz="1800" b="1" spc="-30" dirty="0">
                <a:latin typeface="Times New Roman"/>
                <a:cs typeface="Times New Roman"/>
              </a:rPr>
              <a:t>or-</a:t>
            </a:r>
            <a:r>
              <a:rPr sz="1800" b="1" dirty="0">
                <a:latin typeface="Times New Roman"/>
                <a:cs typeface="Times New Roman"/>
              </a:rPr>
              <a:t>less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shared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understanding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how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evaluations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can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contribute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10-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latin typeface="Times New Roman"/>
                <a:cs typeface="Times New Roman"/>
              </a:rPr>
              <a:t>year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Development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Plan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SDG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achievement.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4317" y="179908"/>
            <a:ext cx="4459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8F92"/>
                </a:solidFill>
                <a:latin typeface="Times New Roman"/>
                <a:cs typeface="Times New Roman"/>
              </a:rPr>
              <a:t>Major</a:t>
            </a:r>
            <a:r>
              <a:rPr sz="4400" b="0" spc="-85" dirty="0">
                <a:solidFill>
                  <a:srgbClr val="008F92"/>
                </a:solidFill>
                <a:latin typeface="Times New Roman"/>
                <a:cs typeface="Times New Roman"/>
              </a:rPr>
              <a:t> </a:t>
            </a:r>
            <a:r>
              <a:rPr sz="4400" b="0" spc="-10" dirty="0">
                <a:solidFill>
                  <a:srgbClr val="008F92"/>
                </a:solidFill>
                <a:latin typeface="Times New Roman"/>
                <a:cs typeface="Times New Roman"/>
              </a:rPr>
              <a:t>Interventions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9135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250" dirty="0"/>
              <a:t> </a:t>
            </a:r>
            <a:r>
              <a:rPr spc="-45" dirty="0"/>
              <a:t>Way</a:t>
            </a:r>
            <a:r>
              <a:rPr spc="-160" dirty="0"/>
              <a:t> </a:t>
            </a:r>
            <a:r>
              <a:rPr spc="-10" dirty="0"/>
              <a:t>Forward</a:t>
            </a:r>
          </a:p>
        </p:txBody>
      </p:sp>
      <p:sp>
        <p:nvSpPr>
          <p:cNvPr id="4" name="object 4"/>
          <p:cNvSpPr/>
          <p:nvPr/>
        </p:nvSpPr>
        <p:spPr>
          <a:xfrm>
            <a:off x="437388" y="1086611"/>
            <a:ext cx="10131425" cy="76200"/>
          </a:xfrm>
          <a:custGeom>
            <a:avLst/>
            <a:gdLst/>
            <a:ahLst/>
            <a:cxnLst/>
            <a:rect l="l" t="t" r="r" b="b"/>
            <a:pathLst>
              <a:path w="10131425" h="76200">
                <a:moveTo>
                  <a:pt x="10131298" y="32258"/>
                </a:moveTo>
                <a:lnTo>
                  <a:pt x="75653" y="32258"/>
                </a:lnTo>
                <a:lnTo>
                  <a:pt x="75653" y="35407"/>
                </a:lnTo>
                <a:lnTo>
                  <a:pt x="74917" y="31750"/>
                </a:lnTo>
                <a:lnTo>
                  <a:pt x="73202" y="23241"/>
                </a:lnTo>
                <a:lnTo>
                  <a:pt x="65036" y="11176"/>
                </a:lnTo>
                <a:lnTo>
                  <a:pt x="52933" y="3048"/>
                </a:lnTo>
                <a:lnTo>
                  <a:pt x="38100" y="0"/>
                </a:lnTo>
                <a:lnTo>
                  <a:pt x="23266" y="3048"/>
                </a:lnTo>
                <a:lnTo>
                  <a:pt x="11163" y="11176"/>
                </a:lnTo>
                <a:lnTo>
                  <a:pt x="2997" y="23241"/>
                </a:lnTo>
                <a:lnTo>
                  <a:pt x="0" y="38100"/>
                </a:lnTo>
                <a:lnTo>
                  <a:pt x="2997" y="52959"/>
                </a:lnTo>
                <a:lnTo>
                  <a:pt x="11163" y="65024"/>
                </a:lnTo>
                <a:lnTo>
                  <a:pt x="23266" y="73152"/>
                </a:lnTo>
                <a:lnTo>
                  <a:pt x="38100" y="76200"/>
                </a:lnTo>
                <a:lnTo>
                  <a:pt x="52933" y="73152"/>
                </a:lnTo>
                <a:lnTo>
                  <a:pt x="65036" y="65024"/>
                </a:lnTo>
                <a:lnTo>
                  <a:pt x="73202" y="52959"/>
                </a:lnTo>
                <a:lnTo>
                  <a:pt x="74917" y="44450"/>
                </a:lnTo>
                <a:lnTo>
                  <a:pt x="75450" y="41821"/>
                </a:lnTo>
                <a:lnTo>
                  <a:pt x="75450" y="44958"/>
                </a:lnTo>
                <a:lnTo>
                  <a:pt x="10131298" y="44958"/>
                </a:lnTo>
                <a:lnTo>
                  <a:pt x="10131298" y="38608"/>
                </a:lnTo>
                <a:lnTo>
                  <a:pt x="10131298" y="32258"/>
                </a:lnTo>
                <a:close/>
              </a:path>
            </a:pathLst>
          </a:custGeom>
          <a:solidFill>
            <a:srgbClr val="568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4227" y="1612518"/>
            <a:ext cx="112090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435735" algn="l"/>
                <a:tab pos="2263775" algn="l"/>
                <a:tab pos="2551430" algn="l"/>
                <a:tab pos="3952240" algn="l"/>
                <a:tab pos="5064760" algn="l"/>
                <a:tab pos="6142355" algn="l"/>
                <a:tab pos="6741795" algn="l"/>
                <a:tab pos="7526655" algn="l"/>
                <a:tab pos="8634730" algn="l"/>
                <a:tab pos="9233535" algn="l"/>
                <a:tab pos="10434955" algn="l"/>
                <a:tab pos="1096200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Making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5" dirty="0">
                <a:latin typeface="Times New Roman"/>
                <a:cs typeface="Times New Roman"/>
              </a:rPr>
              <a:t>M&amp;E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50" dirty="0">
                <a:latin typeface="Times New Roman"/>
                <a:cs typeface="Times New Roman"/>
              </a:rPr>
              <a:t>a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prominent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political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priority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5" dirty="0">
                <a:latin typeface="Times New Roman"/>
                <a:cs typeface="Times New Roman"/>
              </a:rPr>
              <a:t>and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boost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demand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5" dirty="0">
                <a:latin typeface="Times New Roman"/>
                <a:cs typeface="Times New Roman"/>
              </a:rPr>
              <a:t>and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intensive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5" dirty="0">
                <a:latin typeface="Times New Roman"/>
                <a:cs typeface="Times New Roman"/>
              </a:rPr>
              <a:t>use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5" dirty="0">
                <a:latin typeface="Times New Roman"/>
                <a:cs typeface="Times New Roman"/>
              </a:rPr>
              <a:t>of </a:t>
            </a:r>
            <a:r>
              <a:rPr sz="2200" b="1" dirty="0">
                <a:latin typeface="Times New Roman"/>
                <a:cs typeface="Times New Roman"/>
              </a:rPr>
              <a:t>M&amp;E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information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at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all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levels</a:t>
            </a:r>
            <a:r>
              <a:rPr sz="2200" b="1" spc="-10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of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the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government.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227" y="2409570"/>
            <a:ext cx="112077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546860" algn="l"/>
                <a:tab pos="2132330" algn="l"/>
                <a:tab pos="3168650" algn="l"/>
                <a:tab pos="4751070" algn="l"/>
                <a:tab pos="6019165" algn="l"/>
                <a:tab pos="7085965" algn="l"/>
                <a:tab pos="7752080" algn="l"/>
                <a:tab pos="8741410" algn="l"/>
                <a:tab pos="9357360" algn="l"/>
              </a:tabLst>
            </a:pPr>
            <a:r>
              <a:rPr sz="2200" spc="-10" dirty="0">
                <a:latin typeface="Times New Roman"/>
                <a:cs typeface="Times New Roman"/>
              </a:rPr>
              <a:t>Improve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current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institutional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incentive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(ensure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that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MoPD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has</a:t>
            </a:r>
            <a:r>
              <a:rPr sz="2200" dirty="0">
                <a:latin typeface="Times New Roman"/>
                <a:cs typeface="Times New Roman"/>
              </a:rPr>
              <a:t>	strong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incentive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227" y="2615586"/>
            <a:ext cx="11209020" cy="95313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10"/>
              </a:spcBef>
              <a:tabLst>
                <a:tab pos="1900555" algn="l"/>
                <a:tab pos="2286635" algn="l"/>
                <a:tab pos="2794000" algn="l"/>
                <a:tab pos="3302635" algn="l"/>
                <a:tab pos="3858895" algn="l"/>
                <a:tab pos="5440045" algn="l"/>
                <a:tab pos="5840730" algn="l"/>
                <a:tab pos="6845300" algn="l"/>
                <a:tab pos="7415530" algn="l"/>
              </a:tabLst>
            </a:pPr>
            <a:r>
              <a:rPr sz="2200" spc="-10" dirty="0">
                <a:latin typeface="Times New Roman"/>
                <a:cs typeface="Times New Roman"/>
              </a:rPr>
              <a:t>mechanisms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to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get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full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commitment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of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Federal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Regional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Institutions)</a:t>
            </a:r>
            <a:endParaRPr sz="2200">
              <a:latin typeface="Times New Roman"/>
              <a:cs typeface="Times New Roman"/>
            </a:endParaRPr>
          </a:p>
          <a:p>
            <a:pPr marL="421005" indent="-40894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421005" algn="l"/>
                <a:tab pos="421640" algn="l"/>
                <a:tab pos="1711325" algn="l"/>
                <a:tab pos="2737485" algn="l"/>
                <a:tab pos="3500754" algn="l"/>
                <a:tab pos="4621530" algn="l"/>
                <a:tab pos="7166609" algn="l"/>
                <a:tab pos="8247380" algn="l"/>
                <a:tab pos="968819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Working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closely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0" dirty="0">
                <a:latin typeface="Times New Roman"/>
                <a:cs typeface="Times New Roman"/>
              </a:rPr>
              <a:t>with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various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actors/stakeholders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(CSOs,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academia,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development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227" y="3417022"/>
            <a:ext cx="11214100" cy="94869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0"/>
              </a:spcBef>
            </a:pPr>
            <a:r>
              <a:rPr sz="2200" b="1" spc="-10" dirty="0">
                <a:latin typeface="Times New Roman"/>
                <a:cs typeface="Times New Roman"/>
              </a:rPr>
              <a:t>partners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and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private</a:t>
            </a:r>
            <a:r>
              <a:rPr sz="2200" b="1" spc="-114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sector)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to</a:t>
            </a:r>
            <a:r>
              <a:rPr sz="2200" b="1" spc="-114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improve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national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evaluation</a:t>
            </a:r>
            <a:r>
              <a:rPr sz="2200" b="1" spc="-10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capacity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  <a:tab pos="1886585" algn="l"/>
                <a:tab pos="2493645" algn="l"/>
                <a:tab pos="3716020" algn="l"/>
                <a:tab pos="5462905" algn="l"/>
                <a:tab pos="6224905" algn="l"/>
                <a:tab pos="7599680" algn="l"/>
                <a:tab pos="8639175" algn="l"/>
                <a:tab pos="984821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Implement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5" dirty="0">
                <a:latin typeface="Times New Roman"/>
                <a:cs typeface="Times New Roman"/>
              </a:rPr>
              <a:t>the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capacity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development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20" dirty="0">
                <a:latin typeface="Times New Roman"/>
                <a:cs typeface="Times New Roman"/>
              </a:rPr>
              <a:t>plan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suggested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during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NECRA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Assessment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7127" y="4339590"/>
            <a:ext cx="10873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96085" algn="l"/>
                <a:tab pos="3711575" algn="l"/>
                <a:tab pos="4990465" algn="l"/>
                <a:tab pos="6447790" algn="l"/>
                <a:tab pos="7665084" algn="l"/>
                <a:tab pos="8291830" algn="l"/>
                <a:tab pos="9556750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(</a:t>
            </a:r>
            <a:r>
              <a:rPr sz="2400" b="1" spc="-10" dirty="0">
                <a:latin typeface="Times New Roman"/>
                <a:cs typeface="Times New Roman"/>
              </a:rPr>
              <a:t>Developing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organizational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capacity,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individual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capacity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and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realizing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conducive environment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1561" y="5197297"/>
            <a:ext cx="3101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5325" algn="l"/>
                <a:tab pos="2513330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the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partnership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16520" y="5197297"/>
            <a:ext cx="1743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761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Donors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09913" y="5197297"/>
            <a:ext cx="25634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2155" algn="l"/>
                <a:tab pos="2161540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UN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Agencies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5153" y="5563616"/>
            <a:ext cx="8123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4530" algn="l"/>
                <a:tab pos="3361054" algn="l"/>
                <a:tab pos="5345430" algn="l"/>
                <a:tab pos="6717665" algn="l"/>
                <a:tab pos="753427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Evaluations,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capacity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development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training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and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cash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4227" y="5197297"/>
            <a:ext cx="30562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659889" algn="l"/>
                <a:tab pos="252412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Further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strengthen collaborations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latin typeface="Times New Roman"/>
                <a:cs typeface="Times New Roman"/>
              </a:rPr>
              <a:t>in </a:t>
            </a:r>
            <a:r>
              <a:rPr sz="2400" b="1" spc="-10" dirty="0">
                <a:latin typeface="Times New Roman"/>
                <a:cs typeface="Times New Roman"/>
              </a:rPr>
              <a:t>disbursement.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5512" y="1308303"/>
            <a:ext cx="6163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Tw Cen MT"/>
                <a:cs typeface="Tw Cen MT"/>
              </a:rPr>
              <a:t>REFLECTIONS</a:t>
            </a:r>
            <a:r>
              <a:rPr spc="-245" dirty="0">
                <a:latin typeface="Tw Cen MT"/>
                <a:cs typeface="Tw Cen MT"/>
              </a:rPr>
              <a:t> </a:t>
            </a:r>
            <a:r>
              <a:rPr spc="-10" dirty="0">
                <a:latin typeface="Tw Cen MT"/>
                <a:cs typeface="Tw Cen MT"/>
              </a:rPr>
              <a:t>FROM</a:t>
            </a:r>
            <a:r>
              <a:rPr spc="-235" dirty="0">
                <a:latin typeface="Tw Cen MT"/>
                <a:cs typeface="Tw Cen MT"/>
              </a:rPr>
              <a:t> </a:t>
            </a:r>
            <a:r>
              <a:rPr spc="-10" dirty="0">
                <a:latin typeface="Tw Cen MT"/>
                <a:cs typeface="Tw Cen MT"/>
              </a:rPr>
              <a:t>GABON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2712" y="2506472"/>
            <a:ext cx="9921875" cy="3161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Quel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est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statut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votre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système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d'évaluation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469900" marR="732155" indent="-457834">
              <a:lnSpc>
                <a:spcPts val="3460"/>
              </a:lnSpc>
              <a:spcBef>
                <a:spcPts val="54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Comment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avez-</a:t>
            </a:r>
            <a:r>
              <a:rPr sz="3200" dirty="0">
                <a:latin typeface="Calibri"/>
                <a:cs typeface="Calibri"/>
              </a:rPr>
              <a:t>vous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travaillé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avec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vos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partenaires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de </a:t>
            </a:r>
            <a:r>
              <a:rPr sz="3200" dirty="0">
                <a:latin typeface="Calibri"/>
                <a:cs typeface="Calibri"/>
              </a:rPr>
              <a:t>développement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pour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renforcer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systèmes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Calibri"/>
              <a:cs typeface="Calibri"/>
            </a:endParaRPr>
          </a:p>
          <a:p>
            <a:pPr marL="288290" marR="5080">
              <a:lnSpc>
                <a:spcPct val="100000"/>
              </a:lnSpc>
            </a:pPr>
            <a:r>
              <a:rPr sz="3200" i="1" spc="-45" dirty="0">
                <a:latin typeface="Calibri"/>
                <a:cs typeface="Calibri"/>
              </a:rPr>
              <a:t>Mr.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Herman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Maissa,</a:t>
            </a:r>
            <a:r>
              <a:rPr sz="3200" i="1" spc="-40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Director,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Public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Policy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Monitoring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and </a:t>
            </a:r>
            <a:r>
              <a:rPr sz="3200" i="1" dirty="0">
                <a:latin typeface="Calibri"/>
                <a:cs typeface="Calibri"/>
              </a:rPr>
              <a:t>Evaluation</a:t>
            </a:r>
            <a:r>
              <a:rPr sz="3200" i="1" spc="-7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Department,</a:t>
            </a:r>
            <a:r>
              <a:rPr sz="3200" i="1" spc="-7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Gabon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75400"/>
            <a:chOff x="0" y="0"/>
            <a:chExt cx="12192000" cy="6375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4451" y="855027"/>
              <a:ext cx="5742432" cy="54314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67076" y="767587"/>
              <a:ext cx="5918835" cy="5608320"/>
            </a:xfrm>
            <a:custGeom>
              <a:avLst/>
              <a:gdLst/>
              <a:ahLst/>
              <a:cxnLst/>
              <a:rect l="l" t="t" r="r" b="b"/>
              <a:pathLst>
                <a:path w="5918834" h="5608320">
                  <a:moveTo>
                    <a:pt x="5874258" y="0"/>
                  </a:moveTo>
                  <a:lnTo>
                    <a:pt x="44450" y="0"/>
                  </a:lnTo>
                  <a:lnTo>
                    <a:pt x="27164" y="3498"/>
                  </a:lnTo>
                  <a:lnTo>
                    <a:pt x="13033" y="13033"/>
                  </a:lnTo>
                  <a:lnTo>
                    <a:pt x="3498" y="27164"/>
                  </a:lnTo>
                  <a:lnTo>
                    <a:pt x="0" y="44450"/>
                  </a:lnTo>
                  <a:lnTo>
                    <a:pt x="0" y="5563362"/>
                  </a:lnTo>
                  <a:lnTo>
                    <a:pt x="3498" y="5580663"/>
                  </a:lnTo>
                  <a:lnTo>
                    <a:pt x="13033" y="5594792"/>
                  </a:lnTo>
                  <a:lnTo>
                    <a:pt x="27164" y="5604318"/>
                  </a:lnTo>
                  <a:lnTo>
                    <a:pt x="44450" y="5607812"/>
                  </a:lnTo>
                  <a:lnTo>
                    <a:pt x="5874258" y="5607812"/>
                  </a:lnTo>
                  <a:lnTo>
                    <a:pt x="5891543" y="5604318"/>
                  </a:lnTo>
                  <a:lnTo>
                    <a:pt x="5905674" y="5594792"/>
                  </a:lnTo>
                  <a:lnTo>
                    <a:pt x="5915209" y="5580663"/>
                  </a:lnTo>
                  <a:lnTo>
                    <a:pt x="5918708" y="5563362"/>
                  </a:lnTo>
                  <a:lnTo>
                    <a:pt x="5918708" y="5554472"/>
                  </a:lnTo>
                  <a:lnTo>
                    <a:pt x="53340" y="5554472"/>
                  </a:lnTo>
                  <a:lnTo>
                    <a:pt x="53340" y="53339"/>
                  </a:lnTo>
                  <a:lnTo>
                    <a:pt x="5918708" y="53339"/>
                  </a:lnTo>
                  <a:lnTo>
                    <a:pt x="5918708" y="44450"/>
                  </a:lnTo>
                  <a:lnTo>
                    <a:pt x="5915209" y="27164"/>
                  </a:lnTo>
                  <a:lnTo>
                    <a:pt x="5905674" y="13033"/>
                  </a:lnTo>
                  <a:lnTo>
                    <a:pt x="5891543" y="3498"/>
                  </a:lnTo>
                  <a:lnTo>
                    <a:pt x="5874258" y="0"/>
                  </a:lnTo>
                  <a:close/>
                </a:path>
                <a:path w="5918834" h="5608320">
                  <a:moveTo>
                    <a:pt x="5918708" y="53339"/>
                  </a:moveTo>
                  <a:lnTo>
                    <a:pt x="5865368" y="53339"/>
                  </a:lnTo>
                  <a:lnTo>
                    <a:pt x="5865368" y="5554472"/>
                  </a:lnTo>
                  <a:lnTo>
                    <a:pt x="5918708" y="5554472"/>
                  </a:lnTo>
                  <a:lnTo>
                    <a:pt x="5918708" y="53339"/>
                  </a:lnTo>
                  <a:close/>
                </a:path>
                <a:path w="5918834" h="5608320">
                  <a:moveTo>
                    <a:pt x="5847588" y="71120"/>
                  </a:moveTo>
                  <a:lnTo>
                    <a:pt x="71119" y="71120"/>
                  </a:lnTo>
                  <a:lnTo>
                    <a:pt x="71119" y="5536692"/>
                  </a:lnTo>
                  <a:lnTo>
                    <a:pt x="5847588" y="5536692"/>
                  </a:lnTo>
                  <a:lnTo>
                    <a:pt x="5847588" y="5518911"/>
                  </a:lnTo>
                  <a:lnTo>
                    <a:pt x="88900" y="5518912"/>
                  </a:lnTo>
                  <a:lnTo>
                    <a:pt x="88900" y="88900"/>
                  </a:lnTo>
                  <a:lnTo>
                    <a:pt x="5847588" y="88900"/>
                  </a:lnTo>
                  <a:lnTo>
                    <a:pt x="5847588" y="71120"/>
                  </a:lnTo>
                  <a:close/>
                </a:path>
                <a:path w="5918834" h="5608320">
                  <a:moveTo>
                    <a:pt x="5847588" y="88900"/>
                  </a:moveTo>
                  <a:lnTo>
                    <a:pt x="5829808" y="88900"/>
                  </a:lnTo>
                  <a:lnTo>
                    <a:pt x="5829808" y="5518912"/>
                  </a:lnTo>
                  <a:lnTo>
                    <a:pt x="5847588" y="5518911"/>
                  </a:lnTo>
                  <a:lnTo>
                    <a:pt x="5847588" y="88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979532" y="649599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45C75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5773" y="215645"/>
            <a:ext cx="4429125" cy="356870"/>
          </a:xfrm>
          <a:prstGeom prst="rect">
            <a:avLst/>
          </a:prstGeom>
          <a:solidFill>
            <a:srgbClr val="0E6EC5"/>
          </a:solidFill>
          <a:ln w="25400">
            <a:solidFill>
              <a:srgbClr val="085091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95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BREF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APERCU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SUR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BENIN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9559" y="313385"/>
            <a:ext cx="8027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Components</a:t>
            </a:r>
            <a:r>
              <a:rPr sz="2800" spc="-85" dirty="0"/>
              <a:t> </a:t>
            </a:r>
            <a:r>
              <a:rPr sz="2800" dirty="0"/>
              <a:t>and</a:t>
            </a:r>
            <a:r>
              <a:rPr sz="2800" spc="-100" dirty="0"/>
              <a:t> </a:t>
            </a:r>
            <a:r>
              <a:rPr sz="2800" dirty="0"/>
              <a:t>Environment</a:t>
            </a:r>
            <a:r>
              <a:rPr sz="2800" spc="-90" dirty="0"/>
              <a:t> </a:t>
            </a:r>
            <a:r>
              <a:rPr sz="2800" dirty="0"/>
              <a:t>of</a:t>
            </a:r>
            <a:r>
              <a:rPr sz="2800" spc="-90" dirty="0"/>
              <a:t> </a:t>
            </a:r>
            <a:r>
              <a:rPr sz="2800" dirty="0"/>
              <a:t>Evaluation</a:t>
            </a:r>
            <a:r>
              <a:rPr sz="2800" spc="-100" dirty="0"/>
              <a:t> </a:t>
            </a:r>
            <a:r>
              <a:rPr sz="2800" spc="-10" dirty="0"/>
              <a:t>System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323" y="853439"/>
            <a:ext cx="9386316" cy="55961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7904" y="6521907"/>
            <a:ext cx="8181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4"/>
              </a:rPr>
              <a:t>Source:</a:t>
            </a:r>
            <a:r>
              <a:rPr sz="16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4"/>
              </a:rPr>
              <a:t> </a:t>
            </a: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4"/>
              </a:rPr>
              <a:t>Haarich</a:t>
            </a:r>
            <a:r>
              <a:rPr sz="16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4"/>
              </a:rPr>
              <a:t> </a:t>
            </a:r>
            <a:r>
              <a:rPr sz="16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4"/>
              </a:rPr>
              <a:t>(2009),</a:t>
            </a:r>
            <a:r>
              <a:rPr sz="16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Development 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Evaluation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Measurement and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Action.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6515" y="652312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45C75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615" y="1151636"/>
            <a:ext cx="11676380" cy="4702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0515" indent="-27305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1150" algn="l"/>
              </a:tabLst>
            </a:pPr>
            <a:r>
              <a:rPr sz="2600" spc="-30" dirty="0">
                <a:latin typeface="Constantia"/>
                <a:cs typeface="Constantia"/>
              </a:rPr>
              <a:t>Pays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l’Afrique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l’Ouest,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République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du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Bénin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s’étend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sur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une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superficie</a:t>
            </a:r>
            <a:endParaRPr sz="2600">
              <a:latin typeface="Constantia"/>
              <a:cs typeface="Constantia"/>
            </a:endParaRPr>
          </a:p>
          <a:p>
            <a:pPr marL="310515">
              <a:lnSpc>
                <a:spcPct val="100000"/>
              </a:lnSpc>
            </a:pPr>
            <a:r>
              <a:rPr sz="2600" dirty="0">
                <a:latin typeface="Constantia"/>
                <a:cs typeface="Constantia"/>
              </a:rPr>
              <a:t>de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114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763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km</a:t>
            </a:r>
            <a:r>
              <a:rPr sz="2550" spc="-30" baseline="26143" dirty="0">
                <a:latin typeface="Constantia"/>
                <a:cs typeface="Constantia"/>
              </a:rPr>
              <a:t>2.</a:t>
            </a:r>
            <a:endParaRPr sz="2550" baseline="26143">
              <a:latin typeface="Constantia"/>
              <a:cs typeface="Constantia"/>
            </a:endParaRPr>
          </a:p>
          <a:p>
            <a:pPr marL="310515" indent="-27305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1150" algn="l"/>
              </a:tabLst>
            </a:pPr>
            <a:r>
              <a:rPr sz="2600" dirty="0">
                <a:latin typeface="Constantia"/>
                <a:cs typeface="Constantia"/>
              </a:rPr>
              <a:t>Elle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est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limitée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au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Nord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par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fleuve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Niger,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au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Nord-</a:t>
            </a:r>
            <a:r>
              <a:rPr sz="2600" dirty="0">
                <a:latin typeface="Constantia"/>
                <a:cs typeface="Constantia"/>
              </a:rPr>
              <a:t>Ouest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par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Burkina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Faso,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à</a:t>
            </a:r>
            <a:endParaRPr sz="2600">
              <a:latin typeface="Constantia"/>
              <a:cs typeface="Constantia"/>
            </a:endParaRPr>
          </a:p>
          <a:p>
            <a:pPr marL="310515">
              <a:lnSpc>
                <a:spcPct val="100000"/>
              </a:lnSpc>
            </a:pPr>
            <a:r>
              <a:rPr sz="2600" dirty="0">
                <a:latin typeface="Constantia"/>
                <a:cs typeface="Constantia"/>
              </a:rPr>
              <a:t>l’Est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par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Nigéria,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à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l’Ouest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par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80" dirty="0">
                <a:latin typeface="Constantia"/>
                <a:cs typeface="Constantia"/>
              </a:rPr>
              <a:t>Togo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au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par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l’Océan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Atlantique.</a:t>
            </a:r>
            <a:endParaRPr sz="2600">
              <a:latin typeface="Constantia"/>
              <a:cs typeface="Constantia"/>
            </a:endParaRPr>
          </a:p>
          <a:p>
            <a:pPr marL="310515" marR="104775" indent="-27305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1150" algn="l"/>
              </a:tabLst>
            </a:pPr>
            <a:r>
              <a:rPr sz="2600" spc="-55" dirty="0">
                <a:latin typeface="Constantia"/>
                <a:cs typeface="Constantia"/>
              </a:rPr>
              <a:t>Avec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une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population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estimée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à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10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000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000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habitants,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Bénin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est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un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pays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en </a:t>
            </a:r>
            <a:r>
              <a:rPr sz="2600" spc="-10" dirty="0">
                <a:latin typeface="Constantia"/>
                <a:cs typeface="Constantia"/>
              </a:rPr>
              <a:t>développement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à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faible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revenu.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37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%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population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vivent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dessous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du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seuil </a:t>
            </a:r>
            <a:r>
              <a:rPr sz="2600" dirty="0">
                <a:latin typeface="Constantia"/>
                <a:cs typeface="Constantia"/>
              </a:rPr>
              <a:t>national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pauvreté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(EMICoV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2010)</a:t>
            </a:r>
            <a:endParaRPr sz="2600">
              <a:latin typeface="Constantia"/>
              <a:cs typeface="Constantia"/>
            </a:endParaRPr>
          </a:p>
          <a:p>
            <a:pPr marL="310515" marR="461009" indent="-27305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93065" algn="l"/>
                <a:tab pos="393700" algn="l"/>
              </a:tabLst>
            </a:pPr>
            <a:r>
              <a:rPr dirty="0"/>
              <a:t>	</a:t>
            </a:r>
            <a:r>
              <a:rPr sz="2600" dirty="0">
                <a:latin typeface="Constantia"/>
                <a:cs typeface="Constantia"/>
              </a:rPr>
              <a:t>12 %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population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sont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situation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d’insécurité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alimentaire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et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13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%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sont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à </a:t>
            </a:r>
            <a:r>
              <a:rPr sz="2600" spc="-10" dirty="0">
                <a:latin typeface="Constantia"/>
                <a:cs typeface="Constantia"/>
              </a:rPr>
              <a:t>risque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d’insécurité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alimentaire</a:t>
            </a:r>
            <a:endParaRPr sz="2600">
              <a:latin typeface="Constantia"/>
              <a:cs typeface="Constantia"/>
            </a:endParaRPr>
          </a:p>
          <a:p>
            <a:pPr marL="310515" marR="212090" indent="-27305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1150" algn="l"/>
              </a:tabLst>
            </a:pPr>
            <a:r>
              <a:rPr sz="2600" dirty="0">
                <a:latin typeface="Constantia"/>
                <a:cs typeface="Constantia"/>
              </a:rPr>
              <a:t>La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population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scolarisable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du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préscolaire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au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secondaire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2015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est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44,4%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de </a:t>
            </a:r>
            <a:r>
              <a:rPr sz="2600" dirty="0">
                <a:latin typeface="Constantia"/>
                <a:cs typeface="Constantia"/>
              </a:rPr>
              <a:t>la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population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total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(INSAE)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10919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8594" y="187909"/>
            <a:ext cx="35699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0" dirty="0">
                <a:solidFill>
                  <a:srgbClr val="000000"/>
                </a:solidFill>
                <a:latin typeface="Arial Black"/>
                <a:cs typeface="Arial Black"/>
              </a:rPr>
              <a:t>INTRODUCTION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799338"/>
            <a:ext cx="11209655" cy="507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113664" indent="-273050" algn="just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Char char="-"/>
              <a:tabLst>
                <a:tab pos="285750" algn="l"/>
              </a:tabLst>
            </a:pPr>
            <a:r>
              <a:rPr sz="2400" spc="-10" dirty="0">
                <a:latin typeface="Constantia"/>
                <a:cs typeface="Constantia"/>
              </a:rPr>
              <a:t>face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aux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grandes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mutations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économiques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sociales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enregistrées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dans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monde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au </a:t>
            </a:r>
            <a:r>
              <a:rPr sz="2400" dirty="0">
                <a:latin typeface="Constantia"/>
                <a:cs typeface="Constantia"/>
              </a:rPr>
              <a:t>cours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ces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dernières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années,</a:t>
            </a:r>
            <a:endParaRPr sz="2400">
              <a:latin typeface="Constantia"/>
              <a:cs typeface="Constantia"/>
            </a:endParaRPr>
          </a:p>
          <a:p>
            <a:pPr marL="353695" indent="-34163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Char char="-"/>
              <a:tabLst>
                <a:tab pos="354330" algn="l"/>
              </a:tabLst>
            </a:pP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globalisation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l’économie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déclaration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Paris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ont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tôt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fait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d’inoculer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la</a:t>
            </a:r>
            <a:endParaRPr sz="2400">
              <a:latin typeface="Constantia"/>
              <a:cs typeface="Constantia"/>
            </a:endParaRPr>
          </a:p>
          <a:p>
            <a:pPr marL="285115" algn="just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onstantia"/>
                <a:cs typeface="Constantia"/>
              </a:rPr>
              <a:t>culture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bonne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gouvernance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Gestion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Axée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les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Résultats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aux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Etats.</a:t>
            </a:r>
            <a:endParaRPr sz="2400">
              <a:latin typeface="Constantia"/>
              <a:cs typeface="Constantia"/>
            </a:endParaRPr>
          </a:p>
          <a:p>
            <a:pPr marL="285115" marR="19685" indent="-273050" algn="just">
              <a:lnSpc>
                <a:spcPct val="99600"/>
              </a:lnSpc>
              <a:spcBef>
                <a:spcPts val="5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70840" algn="l"/>
              </a:tabLst>
            </a:pPr>
            <a:r>
              <a:rPr dirty="0"/>
              <a:t>	</a:t>
            </a:r>
            <a:r>
              <a:rPr sz="2400" dirty="0">
                <a:latin typeface="Constantia"/>
                <a:cs typeface="Constantia"/>
              </a:rPr>
              <a:t>Ces</a:t>
            </a:r>
            <a:r>
              <a:rPr sz="2400" spc="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Etats,</a:t>
            </a:r>
            <a:r>
              <a:rPr sz="2400" spc="2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occurrence</a:t>
            </a:r>
            <a:r>
              <a:rPr sz="2400" spc="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</a:t>
            </a:r>
            <a:r>
              <a:rPr sz="2400" spc="1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Bénin,</a:t>
            </a:r>
            <a:r>
              <a:rPr sz="2400" spc="2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</a:t>
            </a:r>
            <a:r>
              <a:rPr sz="2400" spc="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sont</a:t>
            </a:r>
            <a:r>
              <a:rPr sz="2400" spc="1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alors</a:t>
            </a:r>
            <a:r>
              <a:rPr sz="2400" spc="1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engagés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dans</a:t>
            </a:r>
            <a:r>
              <a:rPr sz="2400" spc="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des</a:t>
            </a:r>
            <a:r>
              <a:rPr sz="2400" spc="1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réformes</a:t>
            </a:r>
            <a:r>
              <a:rPr sz="2400" spc="1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17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la </a:t>
            </a:r>
            <a:r>
              <a:rPr sz="2400" dirty="0">
                <a:latin typeface="Constantia"/>
                <a:cs typeface="Constantia"/>
              </a:rPr>
              <a:t>gestion</a:t>
            </a:r>
            <a:r>
              <a:rPr sz="2400" spc="20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publique</a:t>
            </a:r>
            <a:r>
              <a:rPr sz="2400" spc="20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où</a:t>
            </a:r>
            <a:r>
              <a:rPr sz="2400" spc="2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</a:t>
            </a:r>
            <a:r>
              <a:rPr sz="2400" spc="2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Suivi-</a:t>
            </a:r>
            <a:r>
              <a:rPr sz="2400" dirty="0">
                <a:latin typeface="Constantia"/>
                <a:cs typeface="Constantia"/>
              </a:rPr>
              <a:t>Evaluation</a:t>
            </a:r>
            <a:r>
              <a:rPr sz="2400" spc="2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devient</a:t>
            </a:r>
            <a:r>
              <a:rPr sz="2400" spc="20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un</a:t>
            </a:r>
            <a:r>
              <a:rPr sz="2400" spc="2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levier</a:t>
            </a:r>
            <a:r>
              <a:rPr sz="2400" spc="1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très</a:t>
            </a:r>
            <a:r>
              <a:rPr sz="2400" spc="2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important</a:t>
            </a:r>
            <a:r>
              <a:rPr sz="2400" spc="20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pouvant </a:t>
            </a:r>
            <a:r>
              <a:rPr sz="2400" dirty="0">
                <a:latin typeface="Constantia"/>
                <a:cs typeface="Constantia"/>
              </a:rPr>
              <a:t>leur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permettre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d’atteindre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performance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souhaitée.</a:t>
            </a:r>
            <a:endParaRPr sz="2400">
              <a:latin typeface="Constantia"/>
              <a:cs typeface="Constantia"/>
            </a:endParaRPr>
          </a:p>
          <a:p>
            <a:pPr marL="285115" indent="-27305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Char char="-"/>
              <a:tabLst>
                <a:tab pos="285750" algn="l"/>
              </a:tabLst>
            </a:pPr>
            <a:r>
              <a:rPr sz="2400" dirty="0">
                <a:latin typeface="Constantia"/>
                <a:cs typeface="Constantia"/>
              </a:rPr>
              <a:t>le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gouvernement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rupture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depuis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2016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encore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renforcé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principe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avec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à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sa</a:t>
            </a:r>
            <a:endParaRPr sz="2400">
              <a:latin typeface="Constantia"/>
              <a:cs typeface="Constantia"/>
            </a:endParaRPr>
          </a:p>
          <a:p>
            <a:pPr marL="285115" algn="just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clé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profondes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réformes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institutionnelle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structurelle.</a:t>
            </a:r>
            <a:endParaRPr sz="2400">
              <a:latin typeface="Constantia"/>
              <a:cs typeface="Constantia"/>
            </a:endParaRPr>
          </a:p>
          <a:p>
            <a:pPr marL="285115" marR="5080" indent="-27305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Char char="-"/>
              <a:tabLst>
                <a:tab pos="285115" algn="l"/>
                <a:tab pos="285750" algn="l"/>
                <a:tab pos="1061085" algn="l"/>
              </a:tabLst>
            </a:pPr>
            <a:r>
              <a:rPr sz="2400" spc="-20" dirty="0">
                <a:latin typeface="Constantia"/>
                <a:cs typeface="Constantia"/>
              </a:rPr>
              <a:t>Mais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face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aux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défis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actuels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auxquels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monde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est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confronté,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il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est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important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que </a:t>
            </a:r>
            <a:r>
              <a:rPr sz="2400" dirty="0">
                <a:latin typeface="Constantia"/>
                <a:cs typeface="Constantia"/>
              </a:rPr>
              <a:t>les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gouvernements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l'ONU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collaborent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ensemble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pour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renforcer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systèmes </a:t>
            </a:r>
            <a:r>
              <a:rPr sz="2400" dirty="0">
                <a:latin typeface="Constantia"/>
                <a:cs typeface="Constantia"/>
              </a:rPr>
              <a:t>nationaux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d'évaluation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donnant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une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place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choix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au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système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d’évaluation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pour </a:t>
            </a:r>
            <a:r>
              <a:rPr sz="2400" dirty="0">
                <a:latin typeface="Constantia"/>
                <a:cs typeface="Constantia"/>
              </a:rPr>
              <a:t>leur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rayonnement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01170" y="652312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45C75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10919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01170" y="652312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45C75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259" y="670052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AD0D9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7602" y="601472"/>
            <a:ext cx="96735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Système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conjoint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d’évaluation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avec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les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partenaires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cas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du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Programme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National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d’Alimentation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Scolaire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Intégré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(PNASI)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950" y="1572005"/>
            <a:ext cx="11059795" cy="1430020"/>
          </a:xfrm>
          <a:prstGeom prst="rect">
            <a:avLst/>
          </a:prstGeom>
          <a:solidFill>
            <a:srgbClr val="0E6EC5"/>
          </a:solidFill>
          <a:ln w="25400">
            <a:solidFill>
              <a:srgbClr val="085091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125095" marR="116205" algn="ctr">
              <a:lnSpc>
                <a:spcPct val="100000"/>
              </a:lnSpc>
              <a:spcBef>
                <a:spcPts val="1185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- La</a:t>
            </a: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mise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place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sz="18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comité</a:t>
            </a:r>
            <a:r>
              <a:rPr sz="18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quadripartie</a:t>
            </a:r>
            <a:r>
              <a:rPr sz="18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fonctionnement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des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cantines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scolaires</a:t>
            </a:r>
            <a:r>
              <a:rPr sz="1800" spc="3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constitué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du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 Ministère</a:t>
            </a:r>
            <a:r>
              <a:rPr sz="1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des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Enseignements</a:t>
            </a:r>
            <a:r>
              <a:rPr sz="1800" spc="4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Maternel</a:t>
            </a: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et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Primaire,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Cellule</a:t>
            </a:r>
            <a:r>
              <a:rPr sz="1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présidence,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Bureau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pays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du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Programme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Alimentaire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Mondial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et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les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ONGs</a:t>
            </a:r>
            <a:r>
              <a:rPr sz="18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partenaires</a:t>
            </a:r>
            <a:r>
              <a:rPr sz="1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mise</a:t>
            </a:r>
            <a:r>
              <a:rPr sz="18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œuvre</a:t>
            </a:r>
            <a:r>
              <a:rPr sz="1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du</a:t>
            </a:r>
            <a:r>
              <a:rPr sz="18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Programme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National</a:t>
            </a: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d’Alimentation Scolaire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Intégré (PNASI)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2589" y="3214877"/>
            <a:ext cx="8655050" cy="501650"/>
          </a:xfrm>
          <a:prstGeom prst="rect">
            <a:avLst/>
          </a:prstGeom>
          <a:solidFill>
            <a:srgbClr val="0E6EC5"/>
          </a:solidFill>
          <a:ln w="25400">
            <a:solidFill>
              <a:srgbClr val="085091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732790">
              <a:lnSpc>
                <a:spcPct val="100000"/>
              </a:lnSpc>
              <a:spcBef>
                <a:spcPts val="775"/>
              </a:spcBef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Evaluation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décentralisée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conjointe(MEMP/PAM)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à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mi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parcours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du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PNASI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6133" y="4001261"/>
            <a:ext cx="7073265" cy="500380"/>
          </a:xfrm>
          <a:prstGeom prst="rect">
            <a:avLst/>
          </a:prstGeom>
          <a:solidFill>
            <a:srgbClr val="0E6EC5"/>
          </a:solidFill>
          <a:ln w="25400">
            <a:solidFill>
              <a:srgbClr val="085091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770"/>
              </a:spcBef>
            </a:pP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Evaluation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décentralisée</a:t>
            </a:r>
            <a:r>
              <a:rPr sz="1800" spc="3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conjointe</a:t>
            </a:r>
            <a:r>
              <a:rPr sz="1800" spc="3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(MEMP/PAM)</a:t>
            </a: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finale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du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PNASI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49195" y="4568913"/>
            <a:ext cx="2264536" cy="199326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140966" y="4805680"/>
            <a:ext cx="1831975" cy="154876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Dispositif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central</a:t>
            </a:r>
            <a:endParaRPr sz="1800">
              <a:latin typeface="Trebuchet MS"/>
              <a:cs typeface="Trebuchet MS"/>
            </a:endParaRPr>
          </a:p>
          <a:p>
            <a:pPr marL="403225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CPSFESU</a:t>
            </a:r>
            <a:endParaRPr sz="1800">
              <a:latin typeface="Trebuchet MS"/>
              <a:cs typeface="Trebuchet MS"/>
            </a:endParaRPr>
          </a:p>
          <a:p>
            <a:pPr marL="26034" marR="19685" indent="73025" algn="just">
              <a:lnSpc>
                <a:spcPts val="1939"/>
              </a:lnSpc>
              <a:spcBef>
                <a:spcPts val="79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Multisectoriel: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MDC,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MEMP,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MS,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MAEP,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MASM,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MEF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71231" y="4674057"/>
            <a:ext cx="2095373" cy="186372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895970" y="4459985"/>
            <a:ext cx="1579245" cy="191008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sz="3000" b="1" spc="-20" dirty="0">
                <a:solidFill>
                  <a:srgbClr val="FFFFFF"/>
                </a:solidFill>
                <a:latin typeface="Constantia"/>
                <a:cs typeface="Constantia"/>
              </a:rPr>
              <a:t>PTFs</a:t>
            </a:r>
            <a:endParaRPr sz="3000">
              <a:latin typeface="Constantia"/>
              <a:cs typeface="Constantia"/>
            </a:endParaRPr>
          </a:p>
          <a:p>
            <a:pPr marL="12700" marR="5080" algn="ctr">
              <a:lnSpc>
                <a:spcPct val="91600"/>
              </a:lnSpc>
              <a:spcBef>
                <a:spcPts val="1205"/>
              </a:spcBef>
            </a:pPr>
            <a:r>
              <a:rPr sz="3000" spc="-20" dirty="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PAM,</a:t>
            </a:r>
            <a:r>
              <a:rPr sz="2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CRS, PME,</a:t>
            </a:r>
            <a:endParaRPr sz="2400">
              <a:latin typeface="Constantia"/>
              <a:cs typeface="Constantia"/>
            </a:endParaRPr>
          </a:p>
          <a:p>
            <a:pPr algn="ctr">
              <a:lnSpc>
                <a:spcPts val="3204"/>
              </a:lnSpc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Unicef</a:t>
            </a:r>
            <a:r>
              <a:rPr sz="3000" spc="-10" dirty="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1170" y="652312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45C75"/>
                </a:solidFill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1017" y="572262"/>
            <a:ext cx="6571615" cy="715010"/>
          </a:xfrm>
          <a:prstGeom prst="rect">
            <a:avLst/>
          </a:prstGeom>
          <a:solidFill>
            <a:srgbClr val="FFFFFF"/>
          </a:solidFill>
          <a:ln w="25400">
            <a:solidFill>
              <a:srgbClr val="A4C24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  <a:tabLst>
                <a:tab pos="1805305" algn="l"/>
              </a:tabLst>
            </a:pPr>
            <a:r>
              <a:rPr sz="2400" b="1" spc="-10" dirty="0">
                <a:solidFill>
                  <a:srgbClr val="252525"/>
                </a:solidFill>
                <a:latin typeface="Constantia"/>
                <a:cs typeface="Constantia"/>
              </a:rPr>
              <a:t>RESULTATS</a:t>
            </a:r>
            <a:r>
              <a:rPr sz="2400" b="1" dirty="0">
                <a:solidFill>
                  <a:srgbClr val="252525"/>
                </a:solidFill>
                <a:latin typeface="Constantia"/>
                <a:cs typeface="Constantia"/>
              </a:rPr>
              <a:t>	DANS</a:t>
            </a:r>
            <a:r>
              <a:rPr sz="2400" b="1" spc="-1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onstantia"/>
                <a:cs typeface="Constantia"/>
              </a:rPr>
              <a:t>LA</a:t>
            </a:r>
            <a:r>
              <a:rPr sz="2400" b="1" spc="-5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onstantia"/>
                <a:cs typeface="Constantia"/>
              </a:rPr>
              <a:t>MISE</a:t>
            </a:r>
            <a:r>
              <a:rPr sz="2400" b="1" spc="-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onstantia"/>
                <a:cs typeface="Constantia"/>
              </a:rPr>
              <a:t>EN</a:t>
            </a:r>
            <a:r>
              <a:rPr sz="2400" b="1" spc="-1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onstantia"/>
                <a:cs typeface="Constantia"/>
              </a:rPr>
              <a:t>ŒUVRE</a:t>
            </a:r>
            <a:r>
              <a:rPr sz="2400" b="1" spc="-3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Constantia"/>
                <a:cs typeface="Constantia"/>
              </a:rPr>
              <a:t>DU</a:t>
            </a:r>
            <a:endParaRPr sz="24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252525"/>
                </a:solidFill>
                <a:latin typeface="Constantia"/>
                <a:cs typeface="Constantia"/>
              </a:rPr>
              <a:t>PNASI</a:t>
            </a:r>
            <a:r>
              <a:rPr sz="2400" b="1" spc="-4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onstantia"/>
                <a:cs typeface="Constantia"/>
              </a:rPr>
              <a:t>(collaboration</a:t>
            </a:r>
            <a:r>
              <a:rPr sz="2400" b="1" spc="-7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onstantia"/>
                <a:cs typeface="Constantia"/>
              </a:rPr>
              <a:t>:</a:t>
            </a:r>
            <a:r>
              <a:rPr sz="2400" b="1" spc="-35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b="1" spc="-50" dirty="0">
                <a:solidFill>
                  <a:srgbClr val="252525"/>
                </a:solidFill>
                <a:latin typeface="Constantia"/>
                <a:cs typeface="Constantia"/>
              </a:rPr>
              <a:t>PAM</a:t>
            </a:r>
            <a:r>
              <a:rPr sz="2400" b="1" spc="-7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252525"/>
                </a:solidFill>
                <a:latin typeface="Constantia"/>
                <a:cs typeface="Constantia"/>
              </a:rPr>
              <a:t>et</a:t>
            </a:r>
            <a:r>
              <a:rPr sz="2400" b="1" spc="-80" dirty="0">
                <a:solidFill>
                  <a:srgbClr val="252525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Constantia"/>
                <a:cs typeface="Constantia"/>
              </a:rPr>
              <a:t>Gouv)</a:t>
            </a:r>
            <a:endParaRPr sz="24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0260" y="1499616"/>
            <a:ext cx="8278368" cy="5131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1170" y="652312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45C75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490" y="2071370"/>
            <a:ext cx="11366500" cy="858519"/>
          </a:xfrm>
          <a:prstGeom prst="rect">
            <a:avLst/>
          </a:prstGeom>
          <a:ln w="38100">
            <a:solidFill>
              <a:srgbClr val="04607A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4923155" marR="137160" indent="-4781550">
              <a:lnSpc>
                <a:spcPts val="2880"/>
              </a:lnSpc>
              <a:spcBef>
                <a:spcPts val="20"/>
              </a:spcBef>
            </a:pPr>
            <a:r>
              <a:rPr sz="2400" spc="-10" dirty="0">
                <a:latin typeface="Times New Roman"/>
                <a:cs typeface="Times New Roman"/>
              </a:rPr>
              <a:t>Repositionner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Cellule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Suivi-Evaluation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Projets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Programmes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dans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l’organigramme </a:t>
            </a:r>
            <a:r>
              <a:rPr sz="2400" dirty="0">
                <a:latin typeface="Times New Roman"/>
                <a:cs typeface="Times New Roman"/>
              </a:rPr>
              <a:t>du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ministère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86" y="1071880"/>
            <a:ext cx="11322050" cy="715010"/>
          </a:xfrm>
          <a:prstGeom prst="rect">
            <a:avLst/>
          </a:prstGeom>
          <a:ln w="38100">
            <a:solidFill>
              <a:srgbClr val="04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4950">
              <a:lnSpc>
                <a:spcPts val="2795"/>
              </a:lnSpc>
            </a:pPr>
            <a:r>
              <a:rPr sz="2400" dirty="0">
                <a:latin typeface="Times New Roman"/>
                <a:cs typeface="Times New Roman"/>
              </a:rPr>
              <a:t>Renforcer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cadre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juridique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 Cellule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Suivi-Evaluation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Projets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Programmes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769" y="3073400"/>
            <a:ext cx="11412220" cy="1004569"/>
          </a:xfrm>
          <a:prstGeom prst="rect">
            <a:avLst/>
          </a:prstGeom>
          <a:ln w="38100">
            <a:solidFill>
              <a:srgbClr val="04607A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3983354" marR="208279" indent="-3769995">
              <a:lnSpc>
                <a:spcPts val="288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Rendre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plus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performantes les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Cellules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suivi-Evaluation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impliquant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l’autorité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au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plus </a:t>
            </a:r>
            <a:r>
              <a:rPr sz="2400" dirty="0">
                <a:latin typeface="Times New Roman"/>
                <a:cs typeface="Times New Roman"/>
              </a:rPr>
              <a:t>haut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niveau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la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hiérarchie.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7494" y="507618"/>
            <a:ext cx="5149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4865" algn="l"/>
              </a:tabLst>
            </a:pPr>
            <a:r>
              <a:rPr sz="2800" spc="-50" dirty="0">
                <a:solidFill>
                  <a:srgbClr val="0AD0D9"/>
                </a:solidFill>
                <a:latin typeface="Arial"/>
                <a:cs typeface="Arial"/>
              </a:rPr>
              <a:t>-</a:t>
            </a:r>
            <a:r>
              <a:rPr sz="2800" dirty="0">
                <a:solidFill>
                  <a:srgbClr val="0AD0D9"/>
                </a:solidFill>
                <a:latin typeface="Arial"/>
                <a:cs typeface="Arial"/>
              </a:rPr>
              <a:t>	</a:t>
            </a:r>
            <a:r>
              <a:rPr sz="2800" b="1" dirty="0">
                <a:latin typeface="Arial"/>
                <a:cs typeface="Arial"/>
              </a:rPr>
              <a:t>Principaux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défis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à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relever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490" y="4500879"/>
            <a:ext cx="11320780" cy="1209040"/>
          </a:xfrm>
          <a:prstGeom prst="rect">
            <a:avLst/>
          </a:prstGeom>
          <a:ln w="38100">
            <a:solidFill>
              <a:srgbClr val="04607A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46355" marR="45085" indent="635" algn="ctr">
              <a:lnSpc>
                <a:spcPts val="2880"/>
              </a:lnSpc>
              <a:spcBef>
                <a:spcPts val="20"/>
              </a:spcBef>
              <a:tabLst>
                <a:tab pos="2329180" algn="l"/>
              </a:tabLst>
            </a:pPr>
            <a:r>
              <a:rPr sz="2400" dirty="0">
                <a:latin typeface="Times New Roman"/>
                <a:cs typeface="Times New Roman"/>
              </a:rPr>
              <a:t>Instituer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cadre</a:t>
            </a:r>
            <a:r>
              <a:rPr sz="2400" dirty="0">
                <a:latin typeface="Times New Roman"/>
                <a:cs typeface="Times New Roman"/>
              </a:rPr>
              <a:t>	national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d’évaluation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regroupement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institutions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système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des </a:t>
            </a:r>
            <a:r>
              <a:rPr sz="2400" dirty="0">
                <a:latin typeface="Times New Roman"/>
                <a:cs typeface="Times New Roman"/>
              </a:rPr>
              <a:t>Nations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Unies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sectoriels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(Gouvernement)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pour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harmonisation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classification </a:t>
            </a:r>
            <a:r>
              <a:rPr sz="2400" dirty="0">
                <a:latin typeface="Times New Roman"/>
                <a:cs typeface="Times New Roman"/>
              </a:rPr>
              <a:t>des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indicateurs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10919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9216" y="932434"/>
            <a:ext cx="527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nstantia"/>
                <a:cs typeface="Constantia"/>
              </a:rPr>
              <a:t>LECON</a:t>
            </a:r>
            <a:r>
              <a:rPr sz="2400" b="1" spc="-7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APRISE</a:t>
            </a:r>
            <a:r>
              <a:rPr sz="2400" b="1" spc="-2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ET</a:t>
            </a:r>
            <a:r>
              <a:rPr sz="2400" b="1" spc="-8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DEFIS</a:t>
            </a:r>
            <a:r>
              <a:rPr sz="2400" b="1" spc="-6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A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RELEVER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6063" y="1545462"/>
            <a:ext cx="74174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36030" algn="l"/>
              </a:tabLst>
            </a:pP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vu</a:t>
            </a:r>
            <a:r>
              <a:rPr sz="2800" b="0" spc="-5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les</a:t>
            </a:r>
            <a:r>
              <a:rPr sz="2800" b="0" spc="-13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20" dirty="0">
                <a:solidFill>
                  <a:srgbClr val="000000"/>
                </a:solidFill>
                <a:latin typeface="Constantia"/>
                <a:cs typeface="Constantia"/>
              </a:rPr>
              <a:t>attributions</a:t>
            </a:r>
            <a:r>
              <a:rPr sz="2800" b="0" spc="-12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et</a:t>
            </a:r>
            <a:r>
              <a:rPr sz="2800" b="0" spc="-14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20" dirty="0">
                <a:solidFill>
                  <a:srgbClr val="000000"/>
                </a:solidFill>
                <a:latin typeface="Constantia"/>
                <a:cs typeface="Constantia"/>
              </a:rPr>
              <a:t>rôle</a:t>
            </a:r>
            <a:r>
              <a:rPr sz="2800" b="0" spc="-14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de</a:t>
            </a:r>
            <a:r>
              <a:rPr sz="2800" b="0" spc="-16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45" dirty="0">
                <a:solidFill>
                  <a:srgbClr val="000000"/>
                </a:solidFill>
                <a:latin typeface="Constantia"/>
                <a:cs typeface="Constantia"/>
              </a:rPr>
              <a:t>ce</a:t>
            </a:r>
            <a:r>
              <a:rPr sz="2800" b="0" spc="-14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dispositif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il</a:t>
            </a:r>
            <a:r>
              <a:rPr sz="2800" b="0" spc="-6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faut</a:t>
            </a:r>
            <a:r>
              <a:rPr sz="2800" b="0" spc="-8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50" dirty="0">
                <a:solidFill>
                  <a:srgbClr val="000000"/>
                </a:solidFill>
                <a:latin typeface="Constantia"/>
                <a:cs typeface="Constantia"/>
              </a:rPr>
              <a:t>: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063" y="2057526"/>
            <a:ext cx="1086993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onstantia"/>
                <a:cs typeface="Constantia"/>
              </a:rPr>
              <a:t>-</a:t>
            </a:r>
            <a:r>
              <a:rPr sz="2800" spc="2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Renforcer</a:t>
            </a:r>
            <a:r>
              <a:rPr sz="2800" spc="1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l’autonomie</a:t>
            </a:r>
            <a:r>
              <a:rPr sz="2800" spc="1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et</a:t>
            </a:r>
            <a:r>
              <a:rPr sz="2800" spc="18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la</a:t>
            </a:r>
            <a:r>
              <a:rPr sz="2800" spc="1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responsabilité</a:t>
            </a:r>
            <a:r>
              <a:rPr sz="2800" spc="1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de</a:t>
            </a:r>
            <a:r>
              <a:rPr sz="2800" spc="1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ce</a:t>
            </a:r>
            <a:r>
              <a:rPr sz="2800" spc="1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cadre</a:t>
            </a:r>
            <a:r>
              <a:rPr sz="2800" spc="1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pour</a:t>
            </a:r>
            <a:r>
              <a:rPr sz="2800" spc="16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plus</a:t>
            </a:r>
            <a:r>
              <a:rPr sz="2800" spc="204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de crédibilité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dans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40" dirty="0">
                <a:latin typeface="Constantia"/>
                <a:cs typeface="Constantia"/>
              </a:rPr>
              <a:t>l’atteinte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des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missions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qui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lui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sont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assignées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50" dirty="0">
                <a:latin typeface="Constantia"/>
                <a:cs typeface="Constantia"/>
              </a:rPr>
              <a:t>;</a:t>
            </a:r>
            <a:endParaRPr sz="2800">
              <a:latin typeface="Constantia"/>
              <a:cs typeface="Constantia"/>
            </a:endParaRPr>
          </a:p>
          <a:p>
            <a:pPr marL="285115" marR="5080" indent="-100965" algn="just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Constantia"/>
                <a:cs typeface="Constantia"/>
              </a:rPr>
              <a:t>revoir</a:t>
            </a:r>
            <a:r>
              <a:rPr sz="2800" spc="185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le</a:t>
            </a:r>
            <a:r>
              <a:rPr sz="2800" spc="204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positionnement</a:t>
            </a:r>
            <a:r>
              <a:rPr sz="2800" spc="204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de</a:t>
            </a:r>
            <a:r>
              <a:rPr sz="2800" spc="204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ce</a:t>
            </a:r>
            <a:r>
              <a:rPr sz="2800" spc="200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cadre</a:t>
            </a:r>
            <a:r>
              <a:rPr sz="2800" spc="210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dans</a:t>
            </a:r>
            <a:r>
              <a:rPr sz="2800" spc="204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l’organigramme</a:t>
            </a:r>
            <a:r>
              <a:rPr sz="2800" spc="210" dirty="0">
                <a:latin typeface="Constantia"/>
                <a:cs typeface="Constantia"/>
              </a:rPr>
              <a:t>  </a:t>
            </a:r>
            <a:r>
              <a:rPr sz="2800" spc="-25" dirty="0">
                <a:latin typeface="Constantia"/>
                <a:cs typeface="Constantia"/>
              </a:rPr>
              <a:t>du </a:t>
            </a:r>
            <a:r>
              <a:rPr sz="2800" dirty="0">
                <a:latin typeface="Constantia"/>
                <a:cs typeface="Constantia"/>
              </a:rPr>
              <a:t>Ministère</a:t>
            </a:r>
            <a:r>
              <a:rPr sz="2800" spc="229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et</a:t>
            </a:r>
            <a:r>
              <a:rPr sz="2800" spc="23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en</a:t>
            </a:r>
            <a:r>
              <a:rPr sz="2800" spc="2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faire</a:t>
            </a:r>
            <a:r>
              <a:rPr sz="2800" spc="24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une</a:t>
            </a:r>
            <a:r>
              <a:rPr sz="2800" spc="24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direction</a:t>
            </a:r>
            <a:r>
              <a:rPr sz="2800" spc="28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technique</a:t>
            </a:r>
            <a:r>
              <a:rPr sz="2800" spc="2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rattachée</a:t>
            </a:r>
            <a:r>
              <a:rPr sz="2800" spc="2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à</a:t>
            </a:r>
            <a:r>
              <a:rPr sz="2800" spc="2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l’Autorité </a:t>
            </a:r>
            <a:r>
              <a:rPr sz="2800" dirty="0">
                <a:latin typeface="Constantia"/>
                <a:cs typeface="Constantia"/>
              </a:rPr>
              <a:t>afin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de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lui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conférer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plus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d’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empreinte</a:t>
            </a:r>
            <a:r>
              <a:rPr sz="2800" spc="5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d’indépendance,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de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sérieux,</a:t>
            </a:r>
            <a:r>
              <a:rPr sz="2800" spc="-25" dirty="0">
                <a:latin typeface="Constantia"/>
                <a:cs typeface="Constantia"/>
              </a:rPr>
              <a:t> de </a:t>
            </a:r>
            <a:r>
              <a:rPr sz="2800" dirty="0">
                <a:latin typeface="Constantia"/>
                <a:cs typeface="Constantia"/>
              </a:rPr>
              <a:t>rigueur</a:t>
            </a:r>
            <a:r>
              <a:rPr sz="2800" spc="2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en</a:t>
            </a:r>
            <a:r>
              <a:rPr sz="2800" spc="3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conformité</a:t>
            </a:r>
            <a:r>
              <a:rPr sz="2800" spc="29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avec</a:t>
            </a:r>
            <a:r>
              <a:rPr sz="2800" spc="2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les</a:t>
            </a:r>
            <a:r>
              <a:rPr sz="2800" spc="29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principaux</a:t>
            </a:r>
            <a:r>
              <a:rPr sz="2800" spc="30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axes</a:t>
            </a:r>
            <a:r>
              <a:rPr sz="2800" spc="30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des</a:t>
            </a:r>
            <a:r>
              <a:rPr sz="2800" spc="2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réformes</a:t>
            </a:r>
            <a:r>
              <a:rPr sz="2800" spc="31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d’une </a:t>
            </a:r>
            <a:r>
              <a:rPr sz="2800" dirty="0">
                <a:latin typeface="Constantia"/>
                <a:cs typeface="Constantia"/>
              </a:rPr>
              <a:t>part,</a:t>
            </a:r>
            <a:r>
              <a:rPr sz="2800" spc="85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et</a:t>
            </a:r>
            <a:r>
              <a:rPr sz="2800" spc="55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les</a:t>
            </a:r>
            <a:r>
              <a:rPr sz="2800" spc="65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principes</a:t>
            </a:r>
            <a:r>
              <a:rPr sz="2800" spc="65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fondamentaux</a:t>
            </a:r>
            <a:r>
              <a:rPr sz="2800" spc="65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des</a:t>
            </a:r>
            <a:r>
              <a:rPr sz="2800" spc="60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réformes</a:t>
            </a:r>
            <a:r>
              <a:rPr sz="2800" spc="65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de</a:t>
            </a:r>
            <a:r>
              <a:rPr sz="2800" spc="65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la</a:t>
            </a:r>
            <a:r>
              <a:rPr sz="2800" spc="65" dirty="0">
                <a:latin typeface="Constantia"/>
                <a:cs typeface="Constantia"/>
              </a:rPr>
              <a:t>  </a:t>
            </a:r>
            <a:r>
              <a:rPr sz="2800" spc="-10" dirty="0">
                <a:latin typeface="Constantia"/>
                <a:cs typeface="Constantia"/>
              </a:rPr>
              <a:t>gestion </a:t>
            </a:r>
            <a:r>
              <a:rPr sz="2800" dirty="0">
                <a:latin typeface="Constantia"/>
                <a:cs typeface="Constantia"/>
              </a:rPr>
              <a:t>publique</a:t>
            </a:r>
            <a:r>
              <a:rPr sz="2800" spc="254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d’autres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part.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01170" y="652312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45C75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10919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5063" y="755726"/>
            <a:ext cx="704723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POUR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Y</a:t>
            </a:r>
            <a:r>
              <a:rPr sz="5000" b="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35" dirty="0">
                <a:solidFill>
                  <a:srgbClr val="04607A"/>
                </a:solidFill>
                <a:latin typeface="Calibri"/>
                <a:cs typeface="Calibri"/>
              </a:rPr>
              <a:t>PARVENIR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IL</a:t>
            </a:r>
            <a:r>
              <a:rPr sz="5000" b="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FAUT</a:t>
            </a:r>
            <a:r>
              <a:rPr sz="5000" b="0" spc="-1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50" dirty="0">
                <a:solidFill>
                  <a:srgbClr val="04607A"/>
                </a:solidFill>
                <a:latin typeface="Calibri"/>
                <a:cs typeface="Calibri"/>
              </a:rPr>
              <a:t>: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01170" y="652312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45C75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3023" y="1489329"/>
            <a:ext cx="1019937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Une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volonté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politique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forte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constante;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Une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synergie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d’action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entre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partenaire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gouvernement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dans </a:t>
            </a:r>
            <a:r>
              <a:rPr sz="2800" dirty="0">
                <a:latin typeface="Arial"/>
                <a:cs typeface="Arial"/>
              </a:rPr>
              <a:t>cette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vision;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Promouvoir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culture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évaluative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tous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plans;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Renforcement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des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capacité;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Créer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cadre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institutionnelle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évaluative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forte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indépendante;</a:t>
            </a:r>
            <a:endParaRPr sz="2800">
              <a:latin typeface="Arial"/>
              <a:cs typeface="Arial"/>
            </a:endParaRPr>
          </a:p>
          <a:p>
            <a:pPr marL="12700" marR="145415" indent="218440">
              <a:lnSpc>
                <a:spcPct val="100000"/>
              </a:lnSpc>
              <a:buChar char="-"/>
              <a:tabLst>
                <a:tab pos="231140" algn="l"/>
              </a:tabLst>
            </a:pPr>
            <a:r>
              <a:rPr sz="2800" dirty="0">
                <a:latin typeface="Arial"/>
                <a:cs typeface="Arial"/>
              </a:rPr>
              <a:t>mettre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place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plate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forme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évaluative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tous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acteurs </a:t>
            </a:r>
            <a:r>
              <a:rPr sz="2800" dirty="0">
                <a:latin typeface="Arial"/>
                <a:cs typeface="Arial"/>
              </a:rPr>
              <a:t>peuvent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agir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palier</a:t>
            </a:r>
            <a:endParaRPr sz="2800">
              <a:latin typeface="Arial"/>
              <a:cs typeface="Arial"/>
            </a:endParaRPr>
          </a:p>
          <a:p>
            <a:pPr marL="12700" marR="1588135" indent="218440">
              <a:lnSpc>
                <a:spcPct val="100000"/>
              </a:lnSpc>
              <a:buChar char="-"/>
              <a:tabLst>
                <a:tab pos="231140" algn="l"/>
              </a:tabLst>
            </a:pPr>
            <a:r>
              <a:rPr sz="2800" dirty="0">
                <a:latin typeface="Arial"/>
                <a:cs typeface="Arial"/>
              </a:rPr>
              <a:t>créer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répertoire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harmonisation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des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indicateurs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par </a:t>
            </a:r>
            <a:r>
              <a:rPr sz="2800" spc="-10" dirty="0">
                <a:latin typeface="Arial"/>
                <a:cs typeface="Arial"/>
              </a:rPr>
              <a:t>programmes/projet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veiller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à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leur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actualisation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10919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5945" y="1725294"/>
            <a:ext cx="3670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1071"/>
              <a:buFont typeface="Wingdings"/>
              <a:buChar char=""/>
              <a:tabLst>
                <a:tab pos="314960" algn="l"/>
                <a:tab pos="1271270" algn="l"/>
                <a:tab pos="3088005" algn="l"/>
              </a:tabLst>
            </a:pPr>
            <a:r>
              <a:rPr sz="2800" spc="-20" dirty="0">
                <a:latin typeface="Constantia"/>
                <a:cs typeface="Constantia"/>
              </a:rPr>
              <a:t>Nous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constatons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25" dirty="0">
                <a:latin typeface="Constantia"/>
                <a:cs typeface="Constantia"/>
              </a:rPr>
              <a:t>que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1672" y="1725294"/>
            <a:ext cx="7301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6245" algn="l"/>
                <a:tab pos="1430020" algn="l"/>
                <a:tab pos="3700779" algn="l"/>
                <a:tab pos="4226560" algn="l"/>
                <a:tab pos="4653280" algn="l"/>
                <a:tab pos="5880735" algn="l"/>
                <a:tab pos="6406515" algn="l"/>
              </a:tabLst>
            </a:pPr>
            <a:r>
              <a:rPr sz="2800" spc="-25" dirty="0">
                <a:latin typeface="Constantia"/>
                <a:cs typeface="Constantia"/>
              </a:rPr>
              <a:t>le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20" dirty="0">
                <a:latin typeface="Constantia"/>
                <a:cs typeface="Constantia"/>
              </a:rPr>
              <a:t>cadre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institutionnel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25" dirty="0">
                <a:latin typeface="Constantia"/>
                <a:cs typeface="Constantia"/>
              </a:rPr>
              <a:t>de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25" dirty="0">
                <a:latin typeface="Constantia"/>
                <a:cs typeface="Constantia"/>
              </a:rPr>
              <a:t>la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Cellule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25" dirty="0">
                <a:latin typeface="Constantia"/>
                <a:cs typeface="Constantia"/>
              </a:rPr>
              <a:t>de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Suivi-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741" y="2152014"/>
            <a:ext cx="1100328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onstantia"/>
                <a:cs typeface="Constantia"/>
              </a:rPr>
              <a:t>Evaluation</a:t>
            </a:r>
            <a:r>
              <a:rPr sz="2800" spc="18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doit</a:t>
            </a:r>
            <a:r>
              <a:rPr sz="2800" spc="1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être</a:t>
            </a:r>
            <a:r>
              <a:rPr sz="2800" spc="15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amélioré</a:t>
            </a:r>
            <a:r>
              <a:rPr sz="2800" spc="1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et</a:t>
            </a:r>
            <a:r>
              <a:rPr sz="2800" spc="1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repositionner</a:t>
            </a:r>
            <a:r>
              <a:rPr sz="2800" spc="12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directement</a:t>
            </a:r>
            <a:r>
              <a:rPr sz="2800" spc="15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à</a:t>
            </a:r>
            <a:r>
              <a:rPr sz="2800" spc="1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l’autorité </a:t>
            </a:r>
            <a:r>
              <a:rPr sz="2800" dirty="0">
                <a:latin typeface="Constantia"/>
                <a:cs typeface="Constantia"/>
              </a:rPr>
              <a:t>du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Ministre,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dans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l’organigramme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du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Ministère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afin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d’assurer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l’efficacité </a:t>
            </a:r>
            <a:r>
              <a:rPr sz="2800" dirty="0">
                <a:latin typeface="Constantia"/>
                <a:cs typeface="Constantia"/>
              </a:rPr>
              <a:t>et</a:t>
            </a:r>
            <a:r>
              <a:rPr sz="2800" spc="36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l’atteinte</a:t>
            </a:r>
            <a:r>
              <a:rPr sz="2800" spc="3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des</a:t>
            </a:r>
            <a:r>
              <a:rPr sz="2800" spc="3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objectifs</a:t>
            </a:r>
            <a:r>
              <a:rPr sz="2800" spc="38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fixés</a:t>
            </a:r>
            <a:r>
              <a:rPr sz="2800" spc="3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à</a:t>
            </a:r>
            <a:r>
              <a:rPr sz="2800" spc="38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l’institution.</a:t>
            </a:r>
            <a:r>
              <a:rPr sz="2800" spc="44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</a:t>
            </a:r>
            <a:r>
              <a:rPr sz="2800" spc="39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ce</a:t>
            </a:r>
            <a:r>
              <a:rPr sz="2800" spc="37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titre</a:t>
            </a:r>
            <a:r>
              <a:rPr sz="2800" spc="3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pour</a:t>
            </a:r>
            <a:r>
              <a:rPr sz="2800" spc="35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plus</a:t>
            </a:r>
            <a:r>
              <a:rPr sz="2800" spc="39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de </a:t>
            </a:r>
            <a:r>
              <a:rPr sz="2800" spc="-20" dirty="0">
                <a:latin typeface="Constantia"/>
                <a:cs typeface="Constantia"/>
              </a:rPr>
              <a:t>performance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dans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la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gestion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des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ressources,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il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faut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un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cadre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d’évaluation </a:t>
            </a:r>
            <a:r>
              <a:rPr sz="2800" dirty="0">
                <a:latin typeface="Constantia"/>
                <a:cs typeface="Constantia"/>
              </a:rPr>
              <a:t>conjoint</a:t>
            </a:r>
            <a:r>
              <a:rPr sz="2800" spc="409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et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inclusif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(Gouv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et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partenaires).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01170" y="652312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45C75"/>
                </a:solidFill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07484" y="760857"/>
            <a:ext cx="31070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CONCLUSION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23" y="3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11607"/>
            <a:ext cx="5179061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" dirty="0">
                <a:latin typeface="Tw Cen MT"/>
                <a:cs typeface="Tw Cen MT"/>
              </a:rPr>
              <a:t>Discussions</a:t>
            </a:r>
            <a:endParaRPr sz="66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2095390"/>
            <a:ext cx="8686800" cy="40500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75"/>
              </a:spcBef>
              <a:tabLst>
                <a:tab pos="6218555" algn="l"/>
              </a:tabLst>
            </a:pPr>
            <a:r>
              <a:rPr sz="4800" i="1" dirty="0">
                <a:latin typeface="Calibri"/>
                <a:cs typeface="Calibri"/>
              </a:rPr>
              <a:t>What</a:t>
            </a:r>
            <a:r>
              <a:rPr sz="4800" i="1" spc="-30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more</a:t>
            </a:r>
            <a:r>
              <a:rPr sz="4800" i="1" spc="-15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and</a:t>
            </a:r>
            <a:r>
              <a:rPr sz="4800" i="1" spc="-15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in</a:t>
            </a:r>
            <a:r>
              <a:rPr sz="4800" i="1" spc="-35" dirty="0">
                <a:latin typeface="Calibri"/>
                <a:cs typeface="Calibri"/>
              </a:rPr>
              <a:t> </a:t>
            </a:r>
            <a:r>
              <a:rPr sz="4800" i="1" spc="-10" dirty="0">
                <a:latin typeface="Calibri"/>
                <a:cs typeface="Calibri"/>
              </a:rPr>
              <a:t>which</a:t>
            </a:r>
            <a:r>
              <a:rPr sz="4800" i="1" dirty="0">
                <a:latin typeface="Calibri"/>
                <a:cs typeface="Calibri"/>
              </a:rPr>
              <a:t>	</a:t>
            </a:r>
            <a:r>
              <a:rPr sz="4800" i="1" spc="-20" dirty="0">
                <a:latin typeface="Calibri"/>
                <a:cs typeface="Calibri"/>
              </a:rPr>
              <a:t>ways </a:t>
            </a:r>
            <a:r>
              <a:rPr sz="4800" i="1" dirty="0">
                <a:latin typeface="Calibri"/>
                <a:cs typeface="Calibri"/>
              </a:rPr>
              <a:t>can/should</a:t>
            </a:r>
            <a:r>
              <a:rPr sz="4800" i="1" spc="-150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development</a:t>
            </a:r>
            <a:r>
              <a:rPr sz="4800" i="1" spc="-155" dirty="0">
                <a:latin typeface="Calibri"/>
                <a:cs typeface="Calibri"/>
              </a:rPr>
              <a:t> </a:t>
            </a:r>
            <a:r>
              <a:rPr sz="4800" i="1" spc="-10" dirty="0">
                <a:latin typeface="Calibri"/>
                <a:cs typeface="Calibri"/>
              </a:rPr>
              <a:t>partners </a:t>
            </a:r>
            <a:r>
              <a:rPr sz="4800" i="1" dirty="0">
                <a:latin typeface="Calibri"/>
                <a:cs typeface="Calibri"/>
              </a:rPr>
              <a:t>continue</a:t>
            </a:r>
            <a:r>
              <a:rPr sz="4800" i="1" spc="-90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to</a:t>
            </a:r>
            <a:r>
              <a:rPr sz="4800" i="1" spc="-65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support</a:t>
            </a:r>
            <a:r>
              <a:rPr sz="4800" i="1" spc="-100" dirty="0">
                <a:latin typeface="Calibri"/>
                <a:cs typeface="Calibri"/>
              </a:rPr>
              <a:t> </a:t>
            </a:r>
            <a:r>
              <a:rPr sz="4800" i="1" spc="-10" dirty="0">
                <a:latin typeface="Calibri"/>
                <a:cs typeface="Calibri"/>
              </a:rPr>
              <a:t>strengthening </a:t>
            </a:r>
            <a:r>
              <a:rPr sz="4800" i="1" dirty="0">
                <a:latin typeface="Calibri"/>
                <a:cs typeface="Calibri"/>
              </a:rPr>
              <a:t>national</a:t>
            </a:r>
            <a:r>
              <a:rPr sz="4800" i="1" spc="-90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the</a:t>
            </a:r>
            <a:r>
              <a:rPr sz="4800" i="1" spc="-50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systems?</a:t>
            </a:r>
            <a:r>
              <a:rPr sz="4800" i="1" spc="-75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What</a:t>
            </a:r>
            <a:r>
              <a:rPr sz="4800" i="1" spc="-50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do</a:t>
            </a:r>
            <a:r>
              <a:rPr sz="4800" i="1" spc="-50" dirty="0">
                <a:latin typeface="Calibri"/>
                <a:cs typeface="Calibri"/>
              </a:rPr>
              <a:t> </a:t>
            </a:r>
            <a:r>
              <a:rPr sz="4800" i="1" spc="-25" dirty="0">
                <a:latin typeface="Calibri"/>
                <a:cs typeface="Calibri"/>
              </a:rPr>
              <a:t>you </a:t>
            </a:r>
            <a:r>
              <a:rPr sz="4800" i="1" dirty="0">
                <a:latin typeface="Calibri"/>
                <a:cs typeface="Calibri"/>
              </a:rPr>
              <a:t>see</a:t>
            </a:r>
            <a:r>
              <a:rPr sz="4800" i="1" spc="-30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as</a:t>
            </a:r>
            <a:r>
              <a:rPr sz="4800" i="1" spc="-20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the</a:t>
            </a:r>
            <a:r>
              <a:rPr sz="4800" i="1" spc="-25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main</a:t>
            </a:r>
            <a:r>
              <a:rPr sz="4800" i="1" spc="-35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challenges?</a:t>
            </a:r>
            <a:r>
              <a:rPr sz="4800" i="1" spc="-50" dirty="0">
                <a:latin typeface="Calibri"/>
                <a:cs typeface="Calibri"/>
              </a:rPr>
              <a:t> </a:t>
            </a:r>
            <a:r>
              <a:rPr sz="4800" i="1" spc="-25" dirty="0">
                <a:latin typeface="Calibri"/>
                <a:cs typeface="Calibri"/>
              </a:rPr>
              <a:t>How </a:t>
            </a:r>
            <a:r>
              <a:rPr sz="4800" i="1" dirty="0">
                <a:latin typeface="Calibri"/>
                <a:cs typeface="Calibri"/>
              </a:rPr>
              <a:t>may</a:t>
            </a:r>
            <a:r>
              <a:rPr sz="4800" i="1" spc="-20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these</a:t>
            </a:r>
            <a:r>
              <a:rPr sz="4800" i="1" spc="-35" dirty="0">
                <a:latin typeface="Calibri"/>
                <a:cs typeface="Calibri"/>
              </a:rPr>
              <a:t> </a:t>
            </a:r>
            <a:r>
              <a:rPr sz="4800" i="1" dirty="0">
                <a:latin typeface="Calibri"/>
                <a:cs typeface="Calibri"/>
              </a:rPr>
              <a:t>be</a:t>
            </a:r>
            <a:r>
              <a:rPr sz="4800" i="1" spc="-5" dirty="0">
                <a:latin typeface="Calibri"/>
                <a:cs typeface="Calibri"/>
              </a:rPr>
              <a:t> </a:t>
            </a:r>
            <a:r>
              <a:rPr sz="4800" i="1" spc="-10" dirty="0">
                <a:latin typeface="Calibri"/>
                <a:cs typeface="Calibri"/>
              </a:rPr>
              <a:t>overcome?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40064" y="483248"/>
            <a:ext cx="222250" cy="276225"/>
          </a:xfrm>
          <a:custGeom>
            <a:avLst/>
            <a:gdLst/>
            <a:ahLst/>
            <a:cxnLst/>
            <a:rect l="l" t="t" r="r" b="b"/>
            <a:pathLst>
              <a:path w="222250" h="276225">
                <a:moveTo>
                  <a:pt x="221727" y="0"/>
                </a:moveTo>
                <a:lnTo>
                  <a:pt x="160382" y="0"/>
                </a:lnTo>
                <a:lnTo>
                  <a:pt x="160382" y="156415"/>
                </a:lnTo>
                <a:lnTo>
                  <a:pt x="157120" y="187671"/>
                </a:lnTo>
                <a:lnTo>
                  <a:pt x="147557" y="209704"/>
                </a:lnTo>
                <a:lnTo>
                  <a:pt x="132022" y="222750"/>
                </a:lnTo>
                <a:lnTo>
                  <a:pt x="110846" y="227046"/>
                </a:lnTo>
                <a:lnTo>
                  <a:pt x="89641" y="222632"/>
                </a:lnTo>
                <a:lnTo>
                  <a:pt x="74105" y="209389"/>
                </a:lnTo>
                <a:lnTo>
                  <a:pt x="64554" y="187316"/>
                </a:lnTo>
                <a:lnTo>
                  <a:pt x="61300" y="156415"/>
                </a:lnTo>
                <a:lnTo>
                  <a:pt x="61300" y="0"/>
                </a:lnTo>
                <a:lnTo>
                  <a:pt x="0" y="0"/>
                </a:lnTo>
                <a:lnTo>
                  <a:pt x="0" y="151364"/>
                </a:lnTo>
                <a:lnTo>
                  <a:pt x="7361" y="207351"/>
                </a:lnTo>
                <a:lnTo>
                  <a:pt x="28657" y="246075"/>
                </a:lnTo>
                <a:lnTo>
                  <a:pt x="62707" y="268558"/>
                </a:lnTo>
                <a:lnTo>
                  <a:pt x="108328" y="275825"/>
                </a:lnTo>
                <a:lnTo>
                  <a:pt x="155799" y="268335"/>
                </a:lnTo>
                <a:lnTo>
                  <a:pt x="191474" y="245550"/>
                </a:lnTo>
                <a:lnTo>
                  <a:pt x="213926" y="206997"/>
                </a:lnTo>
                <a:lnTo>
                  <a:pt x="221727" y="152204"/>
                </a:lnTo>
                <a:lnTo>
                  <a:pt x="221727" y="0"/>
                </a:lnTo>
                <a:close/>
              </a:path>
            </a:pathLst>
          </a:custGeom>
          <a:solidFill>
            <a:srgbClr val="1A6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4629" y="483248"/>
            <a:ext cx="224790" cy="271780"/>
          </a:xfrm>
          <a:custGeom>
            <a:avLst/>
            <a:gdLst/>
            <a:ahLst/>
            <a:cxnLst/>
            <a:rect l="l" t="t" r="r" b="b"/>
            <a:pathLst>
              <a:path w="224789" h="271780">
                <a:moveTo>
                  <a:pt x="224223" y="0"/>
                </a:moveTo>
                <a:lnTo>
                  <a:pt x="167915" y="0"/>
                </a:lnTo>
                <a:lnTo>
                  <a:pt x="167915" y="79042"/>
                </a:lnTo>
                <a:lnTo>
                  <a:pt x="168120" y="109199"/>
                </a:lnTo>
                <a:lnTo>
                  <a:pt x="168881" y="138016"/>
                </a:lnTo>
                <a:lnTo>
                  <a:pt x="170418" y="165728"/>
                </a:lnTo>
                <a:lnTo>
                  <a:pt x="172953" y="192571"/>
                </a:lnTo>
                <a:lnTo>
                  <a:pt x="172169" y="192571"/>
                </a:lnTo>
                <a:lnTo>
                  <a:pt x="151152" y="145688"/>
                </a:lnTo>
                <a:lnTo>
                  <a:pt x="127616" y="100065"/>
                </a:lnTo>
                <a:lnTo>
                  <a:pt x="71420" y="0"/>
                </a:lnTo>
                <a:lnTo>
                  <a:pt x="0" y="0"/>
                </a:lnTo>
                <a:lnTo>
                  <a:pt x="0" y="271613"/>
                </a:lnTo>
                <a:lnTo>
                  <a:pt x="56307" y="271613"/>
                </a:lnTo>
                <a:lnTo>
                  <a:pt x="56307" y="190051"/>
                </a:lnTo>
                <a:lnTo>
                  <a:pt x="56141" y="157807"/>
                </a:lnTo>
                <a:lnTo>
                  <a:pt x="55650" y="127612"/>
                </a:lnTo>
                <a:lnTo>
                  <a:pt x="54843" y="98994"/>
                </a:lnTo>
                <a:lnTo>
                  <a:pt x="53733" y="71482"/>
                </a:lnTo>
                <a:lnTo>
                  <a:pt x="54628" y="71482"/>
                </a:lnTo>
                <a:lnTo>
                  <a:pt x="77171" y="119939"/>
                </a:lnTo>
                <a:lnTo>
                  <a:pt x="101645" y="166507"/>
                </a:lnTo>
                <a:lnTo>
                  <a:pt x="159520" y="271613"/>
                </a:lnTo>
                <a:lnTo>
                  <a:pt x="224223" y="271613"/>
                </a:lnTo>
                <a:lnTo>
                  <a:pt x="224223" y="0"/>
                </a:lnTo>
                <a:close/>
              </a:path>
            </a:pathLst>
          </a:custGeom>
          <a:solidFill>
            <a:srgbClr val="1A6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291802" y="480728"/>
            <a:ext cx="441325" cy="274320"/>
            <a:chOff x="2291802" y="480728"/>
            <a:chExt cx="441325" cy="274320"/>
          </a:xfrm>
        </p:grpSpPr>
        <p:sp>
          <p:nvSpPr>
            <p:cNvPr id="6" name="object 6"/>
            <p:cNvSpPr/>
            <p:nvPr/>
          </p:nvSpPr>
          <p:spPr>
            <a:xfrm>
              <a:off x="2291802" y="483248"/>
              <a:ext cx="173355" cy="271780"/>
            </a:xfrm>
            <a:custGeom>
              <a:avLst/>
              <a:gdLst/>
              <a:ahLst/>
              <a:cxnLst/>
              <a:rect l="l" t="t" r="r" b="b"/>
              <a:pathLst>
                <a:path w="173355" h="271780">
                  <a:moveTo>
                    <a:pt x="167020" y="0"/>
                  </a:moveTo>
                  <a:lnTo>
                    <a:pt x="0" y="0"/>
                  </a:lnTo>
                  <a:lnTo>
                    <a:pt x="0" y="271613"/>
                  </a:lnTo>
                  <a:lnTo>
                    <a:pt x="61511" y="271613"/>
                  </a:lnTo>
                  <a:lnTo>
                    <a:pt x="172953" y="245448"/>
                  </a:lnTo>
                  <a:lnTo>
                    <a:pt x="172953" y="221166"/>
                  </a:lnTo>
                  <a:lnTo>
                    <a:pt x="61233" y="221166"/>
                  </a:lnTo>
                  <a:lnTo>
                    <a:pt x="61233" y="157255"/>
                  </a:lnTo>
                  <a:lnTo>
                    <a:pt x="161199" y="157256"/>
                  </a:lnTo>
                  <a:lnTo>
                    <a:pt x="161199" y="106797"/>
                  </a:lnTo>
                  <a:lnTo>
                    <a:pt x="61233" y="106797"/>
                  </a:lnTo>
                  <a:lnTo>
                    <a:pt x="61233" y="50458"/>
                  </a:lnTo>
                  <a:lnTo>
                    <a:pt x="167020" y="50458"/>
                  </a:lnTo>
                  <a:lnTo>
                    <a:pt x="167020" y="0"/>
                  </a:lnTo>
                  <a:close/>
                </a:path>
              </a:pathLst>
            </a:custGeom>
            <a:solidFill>
              <a:srgbClr val="1A6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4085" y="480728"/>
              <a:ext cx="238552" cy="23356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741743" y="811212"/>
            <a:ext cx="280035" cy="86995"/>
            <a:chOff x="1741743" y="811212"/>
            <a:chExt cx="280035" cy="869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1743" y="815412"/>
              <a:ext cx="89846" cy="8240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51749" y="811224"/>
              <a:ext cx="170180" cy="61594"/>
            </a:xfrm>
            <a:custGeom>
              <a:avLst/>
              <a:gdLst/>
              <a:ahLst/>
              <a:cxnLst/>
              <a:rect l="l" t="t" r="r" b="b"/>
              <a:pathLst>
                <a:path w="170180" h="61594">
                  <a:moveTo>
                    <a:pt x="70485" y="44856"/>
                  </a:moveTo>
                  <a:lnTo>
                    <a:pt x="68465" y="41186"/>
                  </a:lnTo>
                  <a:lnTo>
                    <a:pt x="59448" y="34861"/>
                  </a:lnTo>
                  <a:lnTo>
                    <a:pt x="47904" y="32791"/>
                  </a:lnTo>
                  <a:lnTo>
                    <a:pt x="38900" y="34048"/>
                  </a:lnTo>
                  <a:lnTo>
                    <a:pt x="31927" y="37198"/>
                  </a:lnTo>
                  <a:lnTo>
                    <a:pt x="26847" y="41300"/>
                  </a:lnTo>
                  <a:lnTo>
                    <a:pt x="23507" y="45402"/>
                  </a:lnTo>
                  <a:lnTo>
                    <a:pt x="22606" y="45402"/>
                  </a:lnTo>
                  <a:lnTo>
                    <a:pt x="21831" y="34467"/>
                  </a:lnTo>
                  <a:lnTo>
                    <a:pt x="0" y="34467"/>
                  </a:lnTo>
                  <a:lnTo>
                    <a:pt x="838" y="41186"/>
                  </a:lnTo>
                  <a:lnTo>
                    <a:pt x="838" y="61214"/>
                  </a:lnTo>
                  <a:lnTo>
                    <a:pt x="31902" y="53911"/>
                  </a:lnTo>
                  <a:lnTo>
                    <a:pt x="32689" y="52959"/>
                  </a:lnTo>
                  <a:lnTo>
                    <a:pt x="35966" y="52959"/>
                  </a:lnTo>
                  <a:lnTo>
                    <a:pt x="68160" y="45402"/>
                  </a:lnTo>
                  <a:lnTo>
                    <a:pt x="70485" y="44856"/>
                  </a:lnTo>
                  <a:close/>
                </a:path>
                <a:path w="170180" h="61594">
                  <a:moveTo>
                    <a:pt x="114719" y="34467"/>
                  </a:moveTo>
                  <a:lnTo>
                    <a:pt x="96608" y="34467"/>
                  </a:lnTo>
                  <a:lnTo>
                    <a:pt x="96608" y="38722"/>
                  </a:lnTo>
                  <a:lnTo>
                    <a:pt x="114719" y="34467"/>
                  </a:lnTo>
                  <a:close/>
                </a:path>
                <a:path w="170180" h="61594">
                  <a:moveTo>
                    <a:pt x="122580" y="5029"/>
                  </a:moveTo>
                  <a:lnTo>
                    <a:pt x="117538" y="0"/>
                  </a:lnTo>
                  <a:lnTo>
                    <a:pt x="100749" y="0"/>
                  </a:lnTo>
                  <a:lnTo>
                    <a:pt x="95707" y="5029"/>
                  </a:lnTo>
                  <a:lnTo>
                    <a:pt x="95707" y="19329"/>
                  </a:lnTo>
                  <a:lnTo>
                    <a:pt x="100749" y="24371"/>
                  </a:lnTo>
                  <a:lnTo>
                    <a:pt x="117538" y="24371"/>
                  </a:lnTo>
                  <a:lnTo>
                    <a:pt x="122580" y="19329"/>
                  </a:lnTo>
                  <a:lnTo>
                    <a:pt x="122580" y="5029"/>
                  </a:lnTo>
                  <a:close/>
                </a:path>
                <a:path w="170180" h="61594">
                  <a:moveTo>
                    <a:pt x="169595" y="12611"/>
                  </a:moveTo>
                  <a:lnTo>
                    <a:pt x="145300" y="19329"/>
                  </a:lnTo>
                  <a:lnTo>
                    <a:pt x="145300" y="27292"/>
                  </a:lnTo>
                  <a:lnTo>
                    <a:pt x="169595" y="21590"/>
                  </a:lnTo>
                  <a:lnTo>
                    <a:pt x="169595" y="12611"/>
                  </a:lnTo>
                  <a:close/>
                </a:path>
              </a:pathLst>
            </a:custGeom>
            <a:solidFill>
              <a:srgbClr val="1A6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928" y="374334"/>
            <a:ext cx="816065" cy="67168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7575" y="1481073"/>
            <a:ext cx="102635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r>
              <a:rPr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Transform Development</a:t>
            </a:r>
            <a:r>
              <a:rPr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7575" y="2839338"/>
            <a:ext cx="84823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Experiences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UNEG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7575" y="4540377"/>
            <a:ext cx="8910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43B0C"/>
                </a:solidFill>
                <a:latin typeface="Arial"/>
                <a:cs typeface="Arial"/>
              </a:rPr>
              <a:t>National</a:t>
            </a:r>
            <a:r>
              <a:rPr sz="2400" b="1" spc="-40" dirty="0">
                <a:solidFill>
                  <a:srgbClr val="843B0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43B0C"/>
                </a:solidFill>
                <a:latin typeface="Arial"/>
                <a:cs typeface="Arial"/>
              </a:rPr>
              <a:t>Evaluation</a:t>
            </a:r>
            <a:r>
              <a:rPr sz="2400" b="1" spc="-55" dirty="0">
                <a:solidFill>
                  <a:srgbClr val="843B0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43B0C"/>
                </a:solidFill>
                <a:latin typeface="Arial"/>
                <a:cs typeface="Arial"/>
              </a:rPr>
              <a:t>Capacity</a:t>
            </a:r>
            <a:r>
              <a:rPr sz="2400" b="1" spc="-15" dirty="0">
                <a:solidFill>
                  <a:srgbClr val="843B0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43B0C"/>
                </a:solidFill>
                <a:latin typeface="Arial"/>
                <a:cs typeface="Arial"/>
              </a:rPr>
              <a:t>Conference,</a:t>
            </a:r>
            <a:r>
              <a:rPr sz="2400" b="1" spc="-25" dirty="0">
                <a:solidFill>
                  <a:srgbClr val="843B0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43B0C"/>
                </a:solidFill>
                <a:latin typeface="Arial"/>
                <a:cs typeface="Arial"/>
              </a:rPr>
              <a:t>Turin</a:t>
            </a:r>
            <a:r>
              <a:rPr sz="2400" b="1" spc="-30" dirty="0">
                <a:solidFill>
                  <a:srgbClr val="843B0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43B0C"/>
                </a:solidFill>
                <a:latin typeface="Arial"/>
                <a:cs typeface="Arial"/>
              </a:rPr>
              <a:t>October</a:t>
            </a:r>
            <a:r>
              <a:rPr sz="2400" b="1" spc="-50" dirty="0">
                <a:solidFill>
                  <a:srgbClr val="843B0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843B0C"/>
                </a:solidFill>
                <a:latin typeface="Arial"/>
                <a:cs typeface="Arial"/>
              </a:rPr>
              <a:t>2022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492" y="5975022"/>
            <a:ext cx="1771861" cy="3548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4934" y="5896075"/>
            <a:ext cx="606344" cy="5150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9F00"/>
                </a:solidFill>
                <a:latin typeface="Arial"/>
                <a:cs typeface="Arial"/>
              </a:rPr>
              <a:t>UNGA</a:t>
            </a:r>
            <a:r>
              <a:rPr sz="3600" spc="-10" dirty="0">
                <a:solidFill>
                  <a:srgbClr val="FF9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9F00"/>
                </a:solidFill>
                <a:latin typeface="Arial"/>
                <a:cs typeface="Arial"/>
              </a:rPr>
              <a:t>Resolution</a:t>
            </a:r>
            <a:r>
              <a:rPr sz="3600" spc="-20" dirty="0">
                <a:solidFill>
                  <a:srgbClr val="FF9F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9F00"/>
                </a:solidFill>
                <a:latin typeface="Arial"/>
                <a:cs typeface="Arial"/>
              </a:rPr>
              <a:t>69/237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489" y="1387221"/>
            <a:ext cx="5631180" cy="3992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34670" indent="-287020">
              <a:lnSpc>
                <a:spcPct val="100000"/>
              </a:lnSpc>
              <a:spcBef>
                <a:spcPts val="95"/>
              </a:spcBef>
              <a:buClr>
                <a:srgbClr val="FF9F00"/>
              </a:buClr>
              <a:buSzPct val="133928"/>
              <a:buFont typeface="Wingdings"/>
              <a:buChar char=""/>
              <a:tabLst>
                <a:tab pos="299720" algn="l"/>
              </a:tabLst>
            </a:pP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First</a:t>
            </a:r>
            <a:r>
              <a:rPr sz="2800" spc="-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B7B7B"/>
                </a:solidFill>
                <a:latin typeface="Arial"/>
                <a:cs typeface="Arial"/>
              </a:rPr>
              <a:t>stand-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alone</a:t>
            </a:r>
            <a:r>
              <a:rPr sz="2800" spc="-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resolution</a:t>
            </a:r>
            <a:r>
              <a:rPr sz="2800" spc="-7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7B7B7B"/>
                </a:solidFill>
                <a:latin typeface="Arial"/>
                <a:cs typeface="Arial"/>
              </a:rPr>
              <a:t>on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evaluation</a:t>
            </a:r>
            <a:r>
              <a:rPr sz="2800" spc="-1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B7B7B"/>
                </a:solidFill>
                <a:latin typeface="Arial"/>
                <a:cs typeface="Arial"/>
              </a:rPr>
              <a:t>capacities</a:t>
            </a:r>
            <a:endParaRPr sz="2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Clr>
                <a:srgbClr val="FF9F00"/>
              </a:buClr>
              <a:buSzPct val="133928"/>
              <a:buFont typeface="Wingdings"/>
              <a:buChar char=""/>
              <a:tabLst>
                <a:tab pos="299720" algn="l"/>
              </a:tabLst>
            </a:pP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Invites</a:t>
            </a:r>
            <a:r>
              <a:rPr sz="2800" spc="-6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2800" spc="-6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entities</a:t>
            </a:r>
            <a:r>
              <a:rPr sz="2800" spc="-6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of</a:t>
            </a:r>
            <a:r>
              <a:rPr sz="2800" spc="-6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2800" spc="-6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B7B7B"/>
                </a:solidFill>
                <a:latin typeface="Arial"/>
                <a:cs typeface="Arial"/>
              </a:rPr>
              <a:t>United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Nations</a:t>
            </a:r>
            <a:r>
              <a:rPr sz="2800" spc="-1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development</a:t>
            </a:r>
            <a:r>
              <a:rPr sz="2800" spc="-114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system…</a:t>
            </a:r>
            <a:r>
              <a:rPr sz="2800" spc="-13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7B7B7B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support,</a:t>
            </a:r>
            <a:r>
              <a:rPr sz="2800" spc="-9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upon</a:t>
            </a:r>
            <a:r>
              <a:rPr sz="2800" spc="-7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request,</a:t>
            </a:r>
            <a:r>
              <a:rPr sz="2800" spc="-9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efforts</a:t>
            </a:r>
            <a:r>
              <a:rPr sz="280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7B7B7B"/>
                </a:solidFill>
                <a:latin typeface="Arial"/>
                <a:cs typeface="Arial"/>
              </a:rPr>
              <a:t>to </a:t>
            </a:r>
            <a:r>
              <a:rPr sz="2800" u="sng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further</a:t>
            </a:r>
            <a:r>
              <a:rPr sz="2800" u="sng" spc="-90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strengthen</a:t>
            </a:r>
            <a:r>
              <a:rPr sz="2800" u="sng" spc="-95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the</a:t>
            </a:r>
            <a:r>
              <a:rPr sz="2800" u="sng" spc="-85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capacity</a:t>
            </a:r>
            <a:r>
              <a:rPr sz="2800" u="sng" spc="-95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25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of</a:t>
            </a:r>
            <a:r>
              <a:rPr sz="2800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Member</a:t>
            </a:r>
            <a:r>
              <a:rPr sz="2800" u="sng" spc="-55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States</a:t>
            </a:r>
            <a:r>
              <a:rPr sz="2800" u="sng" spc="-80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for</a:t>
            </a:r>
            <a:r>
              <a:rPr sz="2800" u="sng" spc="-80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7B7B7B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evaluation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,</a:t>
            </a:r>
            <a:r>
              <a:rPr sz="280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7B7B7B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accordance</a:t>
            </a:r>
            <a:r>
              <a:rPr sz="280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with</a:t>
            </a:r>
            <a:r>
              <a:rPr sz="280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their</a:t>
            </a:r>
            <a:r>
              <a:rPr sz="2800" spc="-8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B7B7B"/>
                </a:solidFill>
                <a:latin typeface="Arial"/>
                <a:cs typeface="Arial"/>
              </a:rPr>
              <a:t>national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policies</a:t>
            </a:r>
            <a:r>
              <a:rPr sz="2800" spc="-7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B7B7B"/>
                </a:solidFill>
                <a:latin typeface="Arial"/>
                <a:cs typeface="Arial"/>
              </a:rPr>
              <a:t>and</a:t>
            </a:r>
            <a:r>
              <a:rPr sz="2800" spc="-8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B7B7B"/>
                </a:solidFill>
                <a:latin typeface="Arial"/>
                <a:cs typeface="Arial"/>
              </a:rPr>
              <a:t>priorities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64920" cy="6858000"/>
            <a:chOff x="0" y="0"/>
            <a:chExt cx="126492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264920" cy="6858000"/>
            </a:xfrm>
            <a:custGeom>
              <a:avLst/>
              <a:gdLst/>
              <a:ahLst/>
              <a:cxnLst/>
              <a:rect l="l" t="t" r="r" b="b"/>
              <a:pathLst>
                <a:path w="1264920" h="6858000">
                  <a:moveTo>
                    <a:pt x="1264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64920" y="6858000"/>
                  </a:lnTo>
                  <a:lnTo>
                    <a:pt x="1264920" y="0"/>
                  </a:lnTo>
                  <a:close/>
                </a:path>
              </a:pathLst>
            </a:custGeom>
            <a:solidFill>
              <a:srgbClr val="FF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70084"/>
              <a:ext cx="1264893" cy="622798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0763" y="893724"/>
            <a:ext cx="3768030" cy="476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93433"/>
            <a:ext cx="12192000" cy="1464945"/>
            <a:chOff x="0" y="5393433"/>
            <a:chExt cx="12192000" cy="1464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93433"/>
              <a:ext cx="12191999" cy="14645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0492" y="5975021"/>
              <a:ext cx="1771861" cy="3548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4934" y="5896075"/>
              <a:ext cx="606344" cy="51500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1083" y="398475"/>
            <a:ext cx="10667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9F00"/>
                </a:solidFill>
                <a:latin typeface="Arial"/>
                <a:cs typeface="Arial"/>
              </a:rPr>
              <a:t>What</a:t>
            </a:r>
            <a:r>
              <a:rPr sz="3600" spc="-20" dirty="0">
                <a:solidFill>
                  <a:srgbClr val="FF9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9F00"/>
                </a:solidFill>
                <a:latin typeface="Arial"/>
                <a:cs typeface="Arial"/>
              </a:rPr>
              <a:t>is</a:t>
            </a:r>
            <a:r>
              <a:rPr sz="3600" spc="-15" dirty="0">
                <a:solidFill>
                  <a:srgbClr val="FF9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9F00"/>
                </a:solidFill>
                <a:latin typeface="Arial"/>
                <a:cs typeface="Arial"/>
              </a:rPr>
              <a:t>UNEG</a:t>
            </a:r>
            <a:r>
              <a:rPr sz="3600" spc="-15" dirty="0">
                <a:solidFill>
                  <a:srgbClr val="FF9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9F00"/>
                </a:solidFill>
                <a:latin typeface="Arial"/>
                <a:cs typeface="Arial"/>
              </a:rPr>
              <a:t>-</a:t>
            </a:r>
            <a:r>
              <a:rPr sz="3600" spc="-15" dirty="0">
                <a:solidFill>
                  <a:srgbClr val="FF9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9F00"/>
                </a:solidFill>
                <a:latin typeface="Arial"/>
                <a:cs typeface="Arial"/>
              </a:rPr>
              <a:t>United</a:t>
            </a:r>
            <a:r>
              <a:rPr sz="3600" spc="-15" dirty="0">
                <a:solidFill>
                  <a:srgbClr val="FF9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9F00"/>
                </a:solidFill>
                <a:latin typeface="Arial"/>
                <a:cs typeface="Arial"/>
              </a:rPr>
              <a:t>Nations</a:t>
            </a:r>
            <a:r>
              <a:rPr sz="3600" spc="-5" dirty="0">
                <a:solidFill>
                  <a:srgbClr val="FF9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9F00"/>
                </a:solidFill>
                <a:latin typeface="Arial"/>
                <a:cs typeface="Arial"/>
              </a:rPr>
              <a:t>Evaluation</a:t>
            </a:r>
            <a:r>
              <a:rPr sz="3600" spc="-20" dirty="0">
                <a:solidFill>
                  <a:srgbClr val="FF9F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9F00"/>
                </a:solidFill>
                <a:latin typeface="Arial"/>
                <a:cs typeface="Arial"/>
              </a:rPr>
              <a:t>Group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739" y="1082497"/>
            <a:ext cx="5313680" cy="408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An</a:t>
            </a:r>
            <a:r>
              <a:rPr sz="2400" spc="-6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interagency</a:t>
            </a:r>
            <a:r>
              <a:rPr sz="2400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professional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network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bringing</a:t>
            </a:r>
            <a:r>
              <a:rPr sz="2400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together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evaluation</a:t>
            </a:r>
            <a:r>
              <a:rPr sz="2400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units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UN</a:t>
            </a:r>
            <a:r>
              <a:rPr sz="2400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system.</a:t>
            </a:r>
            <a:endParaRPr sz="2400">
              <a:latin typeface="Arial"/>
              <a:cs typeface="Arial"/>
            </a:endParaRPr>
          </a:p>
          <a:p>
            <a:pPr marL="299085" marR="820419" indent="-287020">
              <a:lnSpc>
                <a:spcPct val="100000"/>
              </a:lnSpc>
              <a:spcBef>
                <a:spcPts val="1000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Currently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has</a:t>
            </a:r>
            <a:r>
              <a:rPr sz="2400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53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members</a:t>
            </a:r>
            <a:r>
              <a:rPr sz="2400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observers.</a:t>
            </a:r>
            <a:endParaRPr sz="2400">
              <a:latin typeface="Arial"/>
              <a:cs typeface="Arial"/>
            </a:endParaRPr>
          </a:p>
          <a:p>
            <a:pPr marL="299085" marR="59055" indent="-287020">
              <a:lnSpc>
                <a:spcPct val="100000"/>
              </a:lnSpc>
              <a:spcBef>
                <a:spcPts val="994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UNEG's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operational</a:t>
            </a:r>
            <a:r>
              <a:rPr sz="2400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strategies</a:t>
            </a:r>
            <a:r>
              <a:rPr sz="2400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outlined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in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UNEG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Principles 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Working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Together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(2019)</a:t>
            </a:r>
            <a:r>
              <a:rPr sz="2400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UNEG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Strategy</a:t>
            </a:r>
            <a:r>
              <a:rPr sz="2400" spc="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2020-2024.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15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UNEG WG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NECD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1190244"/>
            <a:ext cx="6096000" cy="3464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492" y="5975022"/>
            <a:ext cx="1771861" cy="3548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4934" y="5896075"/>
            <a:ext cx="606344" cy="5150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9F00"/>
                </a:solidFill>
                <a:latin typeface="Arial"/>
                <a:cs typeface="Arial"/>
              </a:rPr>
              <a:t>Background</a:t>
            </a:r>
            <a:r>
              <a:rPr sz="3600" spc="-10" dirty="0">
                <a:solidFill>
                  <a:srgbClr val="FF9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9F00"/>
                </a:solidFill>
                <a:latin typeface="Arial"/>
                <a:cs typeface="Arial"/>
              </a:rPr>
              <a:t>to</a:t>
            </a:r>
            <a:r>
              <a:rPr sz="3600" spc="-25" dirty="0">
                <a:solidFill>
                  <a:srgbClr val="FF9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9F00"/>
                </a:solidFill>
                <a:latin typeface="Arial"/>
                <a:cs typeface="Arial"/>
              </a:rPr>
              <a:t>the</a:t>
            </a:r>
            <a:r>
              <a:rPr sz="3600" spc="-5" dirty="0">
                <a:solidFill>
                  <a:srgbClr val="FF9F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9F00"/>
                </a:solidFill>
                <a:latin typeface="Arial"/>
                <a:cs typeface="Arial"/>
              </a:rPr>
              <a:t>Report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6217" y="1321765"/>
            <a:ext cx="8578850" cy="431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Proposal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for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new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UNGA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 Resolution</a:t>
            </a:r>
            <a:endParaRPr sz="2400">
              <a:latin typeface="Arial"/>
              <a:cs typeface="Arial"/>
            </a:endParaRPr>
          </a:p>
          <a:p>
            <a:pPr marL="299085" marR="101600" indent="-287020">
              <a:lnSpc>
                <a:spcPct val="100000"/>
              </a:lnSpc>
              <a:spcBef>
                <a:spcPts val="1000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Interest</a:t>
            </a:r>
            <a:r>
              <a:rPr sz="2400" spc="-4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in</a:t>
            </a:r>
            <a:r>
              <a:rPr sz="2400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understanding</a:t>
            </a:r>
            <a:r>
              <a:rPr sz="2400" spc="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what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has</a:t>
            </a:r>
            <a:r>
              <a:rPr sz="2400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happened</a:t>
            </a:r>
            <a:r>
              <a:rPr sz="2400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since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2014 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Resolution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UNEG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tasked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Working Group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on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National</a:t>
            </a:r>
            <a:r>
              <a:rPr sz="2400" spc="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Evaluation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Capacity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Development</a:t>
            </a:r>
            <a:r>
              <a:rPr sz="2400" spc="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(NECD)</a:t>
            </a:r>
            <a:r>
              <a:rPr sz="2400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with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preparing</a:t>
            </a:r>
            <a:r>
              <a:rPr sz="2400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a</a:t>
            </a:r>
            <a:r>
              <a:rPr sz="2400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report</a:t>
            </a:r>
            <a:endParaRPr sz="2400">
              <a:latin typeface="Arial"/>
              <a:cs typeface="Arial"/>
            </a:endParaRPr>
          </a:p>
          <a:p>
            <a:pPr marL="299085" marR="439420" indent="-287020">
              <a:lnSpc>
                <a:spcPct val="100000"/>
              </a:lnSpc>
              <a:spcBef>
                <a:spcPts val="1010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Working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Group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developed</a:t>
            </a:r>
            <a:r>
              <a:rPr sz="2400" spc="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a</a:t>
            </a:r>
            <a:r>
              <a:rPr sz="2400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definition, theory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change</a:t>
            </a:r>
            <a:r>
              <a:rPr sz="2400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7B7B7B"/>
                </a:solidFill>
                <a:latin typeface="Arial"/>
                <a:cs typeface="Arial"/>
              </a:rPr>
              <a:t>&amp; 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outline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00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Ian</a:t>
            </a:r>
            <a:r>
              <a:rPr sz="2400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Goldman</a:t>
            </a:r>
            <a:r>
              <a:rPr sz="2400" spc="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–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lead</a:t>
            </a:r>
            <a:r>
              <a:rPr sz="2400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consultant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6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country</a:t>
            </a:r>
            <a:r>
              <a:rPr sz="2400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case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studies –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Costa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Rica,</a:t>
            </a:r>
            <a:r>
              <a:rPr sz="2400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Morocco,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Benin,</a:t>
            </a:r>
            <a:r>
              <a:rPr sz="2400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Kenya,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Sri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B7B7B"/>
                </a:solidFill>
                <a:latin typeface="Arial"/>
                <a:cs typeface="Arial"/>
              </a:rPr>
              <a:t>Lanka and the</a:t>
            </a:r>
            <a:r>
              <a:rPr sz="2400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Arial"/>
                <a:cs typeface="Arial"/>
              </a:rPr>
              <a:t>Philippines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64920" cy="6858000"/>
            <a:chOff x="0" y="0"/>
            <a:chExt cx="126492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264920" cy="6858000"/>
            </a:xfrm>
            <a:custGeom>
              <a:avLst/>
              <a:gdLst/>
              <a:ahLst/>
              <a:cxnLst/>
              <a:rect l="l" t="t" r="r" b="b"/>
              <a:pathLst>
                <a:path w="1264920" h="6858000">
                  <a:moveTo>
                    <a:pt x="1264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64920" y="6858000"/>
                  </a:lnTo>
                  <a:lnTo>
                    <a:pt x="1264920" y="0"/>
                  </a:lnTo>
                  <a:close/>
                </a:path>
              </a:pathLst>
            </a:custGeom>
            <a:solidFill>
              <a:srgbClr val="FF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70084"/>
              <a:ext cx="1264893" cy="62279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492" y="5975022"/>
            <a:ext cx="1771861" cy="3548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4934" y="5896075"/>
            <a:ext cx="606344" cy="5150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9F00"/>
                </a:solidFill>
                <a:latin typeface="Arial"/>
                <a:cs typeface="Arial"/>
              </a:rPr>
              <a:t>Lessons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7058" y="1190625"/>
            <a:ext cx="9791065" cy="357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25780" indent="-287020">
              <a:lnSpc>
                <a:spcPct val="100000"/>
              </a:lnSpc>
              <a:spcBef>
                <a:spcPts val="100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Evaluations</a:t>
            </a:r>
            <a:r>
              <a:rPr sz="2400" b="1" spc="-5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mostly</a:t>
            </a:r>
            <a:r>
              <a:rPr sz="2400" b="1" spc="-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commissioned</a:t>
            </a:r>
            <a:r>
              <a:rPr sz="2400" b="1" spc="-5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by</a:t>
            </a:r>
            <a:r>
              <a:rPr sz="2400" b="1" spc="-3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development</a:t>
            </a:r>
            <a:r>
              <a:rPr sz="2400" b="1" spc="-3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partners</a:t>
            </a:r>
            <a:r>
              <a:rPr sz="2400" b="1" spc="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7B7B7B"/>
                </a:solidFill>
                <a:latin typeface="Arial"/>
                <a:cs typeface="Arial"/>
              </a:rPr>
              <a:t>–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limited</a:t>
            </a:r>
            <a:r>
              <a:rPr sz="2400" b="1" spc="-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ownership</a:t>
            </a:r>
            <a:r>
              <a:rPr sz="2400" b="1" spc="-4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limited</a:t>
            </a:r>
            <a:r>
              <a:rPr sz="2400" b="1" spc="-3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opportunities</a:t>
            </a:r>
            <a:r>
              <a:rPr sz="2400" b="1" spc="-4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for 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government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engagement</a:t>
            </a:r>
            <a:r>
              <a:rPr sz="2400" b="1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&amp;</a:t>
            </a:r>
            <a:r>
              <a:rPr sz="2400" b="1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learning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000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There</a:t>
            </a:r>
            <a:r>
              <a:rPr sz="2400" b="1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is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potential</a:t>
            </a:r>
            <a:r>
              <a:rPr sz="2400" b="1" spc="-4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for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United</a:t>
            </a:r>
            <a:r>
              <a:rPr sz="2400" b="1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Nations</a:t>
            </a:r>
            <a:r>
              <a:rPr sz="2400" b="1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agencies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and</a:t>
            </a:r>
            <a:r>
              <a:rPr sz="2400" b="1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other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development</a:t>
            </a:r>
            <a:r>
              <a:rPr sz="2400" b="1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partners </a:t>
            </a:r>
            <a:r>
              <a:rPr sz="2400" b="1" dirty="0">
                <a:solidFill>
                  <a:srgbClr val="FF8000"/>
                </a:solidFill>
                <a:latin typeface="Arial"/>
                <a:cs typeface="Arial"/>
              </a:rPr>
              <a:t>to</a:t>
            </a:r>
            <a:r>
              <a:rPr sz="2400" b="1" spc="-5" dirty="0">
                <a:solidFill>
                  <a:srgbClr val="FF8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8000"/>
                </a:solidFill>
                <a:latin typeface="Arial"/>
                <a:cs typeface="Arial"/>
              </a:rPr>
              <a:t>carry</a:t>
            </a:r>
            <a:r>
              <a:rPr sz="2400" b="1" spc="-5" dirty="0">
                <a:solidFill>
                  <a:srgbClr val="FF8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8000"/>
                </a:solidFill>
                <a:latin typeface="Arial"/>
                <a:cs typeface="Arial"/>
              </a:rPr>
              <a:t>out</a:t>
            </a:r>
            <a:r>
              <a:rPr sz="2400" b="1" spc="-15" dirty="0">
                <a:solidFill>
                  <a:srgbClr val="FF8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8000"/>
                </a:solidFill>
                <a:latin typeface="Arial"/>
                <a:cs typeface="Arial"/>
              </a:rPr>
              <a:t>their own</a:t>
            </a:r>
            <a:r>
              <a:rPr sz="2400" b="1" spc="-50" dirty="0">
                <a:solidFill>
                  <a:srgbClr val="FF8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8000"/>
                </a:solidFill>
                <a:latin typeface="Arial"/>
                <a:cs typeface="Arial"/>
              </a:rPr>
              <a:t>evaluations</a:t>
            </a:r>
            <a:r>
              <a:rPr sz="2400" b="1" spc="-20" dirty="0">
                <a:solidFill>
                  <a:srgbClr val="FF8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8000"/>
                </a:solidFill>
                <a:latin typeface="Arial"/>
                <a:cs typeface="Arial"/>
              </a:rPr>
              <a:t>with</a:t>
            </a:r>
            <a:r>
              <a:rPr sz="2400" b="1" spc="-50" dirty="0">
                <a:solidFill>
                  <a:srgbClr val="FF8000"/>
                </a:solidFill>
                <a:latin typeface="Arial"/>
                <a:cs typeface="Arial"/>
              </a:rPr>
              <a:t> a </a:t>
            </a:r>
            <a:r>
              <a:rPr sz="2400" b="1" dirty="0">
                <a:solidFill>
                  <a:srgbClr val="FF8000"/>
                </a:solidFill>
                <a:latin typeface="Arial"/>
                <a:cs typeface="Arial"/>
              </a:rPr>
              <a:t>stronger</a:t>
            </a:r>
            <a:r>
              <a:rPr sz="2400" b="1" spc="-25" dirty="0">
                <a:solidFill>
                  <a:srgbClr val="FF8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8000"/>
                </a:solidFill>
                <a:latin typeface="Arial"/>
                <a:cs typeface="Arial"/>
              </a:rPr>
              <a:t>NECD</a:t>
            </a:r>
            <a:r>
              <a:rPr sz="2400" b="1" spc="-10" dirty="0">
                <a:solidFill>
                  <a:srgbClr val="FF8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8000"/>
                </a:solidFill>
                <a:latin typeface="Arial"/>
                <a:cs typeface="Arial"/>
              </a:rPr>
              <a:t>perspective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,</a:t>
            </a:r>
            <a:r>
              <a:rPr sz="2400" b="1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and</a:t>
            </a:r>
            <a:r>
              <a:rPr sz="2400" b="1" spc="-4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to</a:t>
            </a:r>
            <a:r>
              <a:rPr sz="2400" b="1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increasingly</a:t>
            </a:r>
            <a:r>
              <a:rPr sz="2400" b="1" spc="-3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support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joint</a:t>
            </a:r>
            <a:r>
              <a:rPr sz="2400" b="1" spc="-5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7B7B7B"/>
                </a:solidFill>
                <a:latin typeface="Arial"/>
                <a:cs typeface="Arial"/>
              </a:rPr>
              <a:t>and 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country-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led</a:t>
            </a:r>
            <a:r>
              <a:rPr sz="2400" b="1" spc="5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evaluations</a:t>
            </a:r>
            <a:endParaRPr sz="2400">
              <a:latin typeface="Arial"/>
              <a:cs typeface="Arial"/>
            </a:endParaRPr>
          </a:p>
          <a:p>
            <a:pPr marL="299085" marR="815975" indent="-287020">
              <a:lnSpc>
                <a:spcPct val="100000"/>
              </a:lnSpc>
              <a:spcBef>
                <a:spcPts val="994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This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may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require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more</a:t>
            </a:r>
            <a:r>
              <a:rPr sz="2400" b="1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time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to</a:t>
            </a:r>
            <a:r>
              <a:rPr sz="2400" b="1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create</a:t>
            </a:r>
            <a:r>
              <a:rPr sz="2400" b="1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space</a:t>
            </a:r>
            <a:r>
              <a:rPr sz="2400" b="1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for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learning</a:t>
            </a:r>
            <a:r>
              <a:rPr sz="2400" b="1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7B7B7B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capacity</a:t>
            </a:r>
            <a:r>
              <a:rPr sz="2400" b="1" spc="-4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development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64920" cy="6858000"/>
            <a:chOff x="0" y="0"/>
            <a:chExt cx="126492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264920" cy="6858000"/>
            </a:xfrm>
            <a:custGeom>
              <a:avLst/>
              <a:gdLst/>
              <a:ahLst/>
              <a:cxnLst/>
              <a:rect l="l" t="t" r="r" b="b"/>
              <a:pathLst>
                <a:path w="1264920" h="6858000">
                  <a:moveTo>
                    <a:pt x="1264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64920" y="6858000"/>
                  </a:lnTo>
                  <a:lnTo>
                    <a:pt x="1264920" y="0"/>
                  </a:lnTo>
                  <a:close/>
                </a:path>
              </a:pathLst>
            </a:custGeom>
            <a:solidFill>
              <a:srgbClr val="FF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70084"/>
              <a:ext cx="1264893" cy="62279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492" y="5975022"/>
            <a:ext cx="1771861" cy="3548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4934" y="5896075"/>
            <a:ext cx="606344" cy="5150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9F00"/>
                </a:solidFill>
                <a:latin typeface="Arial"/>
                <a:cs typeface="Arial"/>
              </a:rPr>
              <a:t>Lessons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7058" y="1190625"/>
            <a:ext cx="9773920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NECD</a:t>
            </a:r>
            <a:r>
              <a:rPr sz="2400" b="1" spc="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is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long-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term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 process</a:t>
            </a:r>
            <a:endParaRPr sz="2400">
              <a:latin typeface="Arial"/>
              <a:cs typeface="Arial"/>
            </a:endParaRPr>
          </a:p>
          <a:p>
            <a:pPr marL="299085" marR="483234" indent="-287020">
              <a:lnSpc>
                <a:spcPct val="100000"/>
              </a:lnSpc>
              <a:spcBef>
                <a:spcPts val="994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Importance</a:t>
            </a:r>
            <a:r>
              <a:rPr sz="2400" b="1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of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supporting</a:t>
            </a:r>
            <a:r>
              <a:rPr sz="2400" b="1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the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enabling</a:t>
            </a:r>
            <a:r>
              <a:rPr sz="2400" b="1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environment</a:t>
            </a:r>
            <a:r>
              <a:rPr sz="2400" b="1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as</a:t>
            </a:r>
            <a:r>
              <a:rPr sz="2400" b="1" spc="-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well</a:t>
            </a:r>
            <a:r>
              <a:rPr sz="2400" b="1" spc="-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7B7B7B"/>
                </a:solidFill>
                <a:latin typeface="Arial"/>
                <a:cs typeface="Arial"/>
              </a:rPr>
              <a:t>as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institutional</a:t>
            </a:r>
            <a:r>
              <a:rPr sz="2400" b="1" spc="-5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individual</a:t>
            </a:r>
            <a:r>
              <a:rPr sz="2400" b="1" spc="-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capacities</a:t>
            </a:r>
            <a:endParaRPr sz="2400">
              <a:latin typeface="Arial"/>
              <a:cs typeface="Arial"/>
            </a:endParaRPr>
          </a:p>
          <a:p>
            <a:pPr marL="354965" marR="1319530" indent="-342900">
              <a:lnSpc>
                <a:spcPct val="100000"/>
              </a:lnSpc>
              <a:spcBef>
                <a:spcPts val="1000"/>
              </a:spcBef>
              <a:buClr>
                <a:srgbClr val="FF9F00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Start</a:t>
            </a:r>
            <a:r>
              <a:rPr sz="2400" b="1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conducting</a:t>
            </a:r>
            <a:r>
              <a:rPr sz="2400" b="1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evaluations</a:t>
            </a:r>
            <a:r>
              <a:rPr sz="2400" b="1" spc="-3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early,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to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demonstrate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their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potential,</a:t>
            </a:r>
            <a:r>
              <a:rPr sz="2400" b="1" spc="-3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while</a:t>
            </a:r>
            <a:r>
              <a:rPr sz="2400" b="1" spc="-4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developing</a:t>
            </a:r>
            <a:r>
              <a:rPr sz="2400" b="1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policies,</a:t>
            </a:r>
            <a:r>
              <a:rPr sz="2400" b="1" spc="-4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guidelines,</a:t>
            </a:r>
            <a:r>
              <a:rPr sz="2400" b="1" spc="-3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010"/>
              </a:spcBef>
              <a:buClr>
                <a:srgbClr val="FF9F00"/>
              </a:buClr>
              <a:buSzPct val="135416"/>
              <a:buFont typeface="Wingdings"/>
              <a:buChar char=""/>
              <a:tabLst>
                <a:tab pos="299720" algn="l"/>
              </a:tabLst>
            </a:pP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United</a:t>
            </a:r>
            <a:r>
              <a:rPr sz="2400" b="1" spc="-3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Nations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operations</a:t>
            </a:r>
            <a:r>
              <a:rPr sz="2400" b="1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can</a:t>
            </a:r>
            <a:r>
              <a:rPr sz="2400" b="1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be</a:t>
            </a:r>
            <a:r>
              <a:rPr sz="2400" b="1" spc="-2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fragmented,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with</a:t>
            </a:r>
            <a:r>
              <a:rPr sz="2400" b="1" spc="-6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many</a:t>
            </a:r>
            <a:r>
              <a:rPr sz="2400" b="1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barriers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to</a:t>
            </a:r>
            <a:r>
              <a:rPr sz="2400" b="1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collaboration,</a:t>
            </a:r>
            <a:r>
              <a:rPr sz="2400" b="1" spc="-5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and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this</a:t>
            </a:r>
            <a:r>
              <a:rPr sz="2400" b="1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can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weaken,</a:t>
            </a:r>
            <a:r>
              <a:rPr sz="2400" b="1" spc="-3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rather</a:t>
            </a:r>
            <a:r>
              <a:rPr sz="2400" b="1" spc="-15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than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 strengthen, </a:t>
            </a:r>
            <a:r>
              <a:rPr sz="2400" b="1" dirty="0">
                <a:solidFill>
                  <a:srgbClr val="7B7B7B"/>
                </a:solidFill>
                <a:latin typeface="Arial"/>
                <a:cs typeface="Arial"/>
              </a:rPr>
              <a:t>national</a:t>
            </a:r>
            <a:r>
              <a:rPr sz="2400" b="1" spc="-20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B7B7B"/>
                </a:solidFill>
                <a:latin typeface="Arial"/>
                <a:cs typeface="Arial"/>
              </a:rPr>
              <a:t>capacity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64920" cy="6858000"/>
            <a:chOff x="0" y="0"/>
            <a:chExt cx="126492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264920" cy="6858000"/>
            </a:xfrm>
            <a:custGeom>
              <a:avLst/>
              <a:gdLst/>
              <a:ahLst/>
              <a:cxnLst/>
              <a:rect l="l" t="t" r="r" b="b"/>
              <a:pathLst>
                <a:path w="1264920" h="6858000">
                  <a:moveTo>
                    <a:pt x="1264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64920" y="6858000"/>
                  </a:lnTo>
                  <a:lnTo>
                    <a:pt x="1264920" y="0"/>
                  </a:lnTo>
                  <a:close/>
                </a:path>
              </a:pathLst>
            </a:custGeom>
            <a:solidFill>
              <a:srgbClr val="FF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70084"/>
              <a:ext cx="1264893" cy="62279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5ca57e-aeff-4ea7-957c-ee39e8386d27">
      <Terms xmlns="http://schemas.microsoft.com/office/infopath/2007/PartnerControls"/>
    </lcf76f155ced4ddcb4097134ff3c332f>
    <TaxCatchAll xmlns="9d5e6f84-5843-49cc-89a8-d7ee1a915182" xsi:nil="true"/>
  </documentManagement>
</p:properties>
</file>

<file path=customXml/itemProps1.xml><?xml version="1.0" encoding="utf-8"?>
<ds:datastoreItem xmlns:ds="http://schemas.openxmlformats.org/officeDocument/2006/customXml" ds:itemID="{16EADBE0-E388-41E3-BFF1-54224CABEAE6}"/>
</file>

<file path=customXml/itemProps2.xml><?xml version="1.0" encoding="utf-8"?>
<ds:datastoreItem xmlns:ds="http://schemas.openxmlformats.org/officeDocument/2006/customXml" ds:itemID="{9749DCCA-09FE-4971-B351-447687122787}"/>
</file>

<file path=customXml/itemProps3.xml><?xml version="1.0" encoding="utf-8"?>
<ds:datastoreItem xmlns:ds="http://schemas.openxmlformats.org/officeDocument/2006/customXml" ds:itemID="{AEB4AFDB-DA06-47EA-B555-CD5BF1D4AED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2672</Words>
  <Application>Microsoft Office PowerPoint</Application>
  <PresentationFormat>Widescreen</PresentationFormat>
  <Paragraphs>315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Century</vt:lpstr>
      <vt:lpstr>Constantia</vt:lpstr>
      <vt:lpstr>Lucida Sans</vt:lpstr>
      <vt:lpstr>Tahoma</vt:lpstr>
      <vt:lpstr>Times New Roman</vt:lpstr>
      <vt:lpstr>Trebuchet MS</vt:lpstr>
      <vt:lpstr>Tw Cen MT</vt:lpstr>
      <vt:lpstr>Verdana</vt:lpstr>
      <vt:lpstr>Wingdings</vt:lpstr>
      <vt:lpstr>Wingdings 2</vt:lpstr>
      <vt:lpstr>Office Theme</vt:lpstr>
      <vt:lpstr>Supporting the development of National Evaluation Systems</vt:lpstr>
      <vt:lpstr>OBJECTIVES OF THE SESSION</vt:lpstr>
      <vt:lpstr>Components and Environment of Evaluation System</vt:lpstr>
      <vt:lpstr>Building Evaluation Systems to Transform Development Outcomes</vt:lpstr>
      <vt:lpstr>UNGA Resolution 69/237</vt:lpstr>
      <vt:lpstr>What is UNEG - United Nations Evaluation Group</vt:lpstr>
      <vt:lpstr>Background to the Report</vt:lpstr>
      <vt:lpstr>Lessons</vt:lpstr>
      <vt:lpstr>Lessons</vt:lpstr>
      <vt:lpstr>Recommendation 1</vt:lpstr>
      <vt:lpstr>Recommendation 2</vt:lpstr>
      <vt:lpstr>Recommendation 3</vt:lpstr>
      <vt:lpstr>PowerPoint Presentation</vt:lpstr>
      <vt:lpstr>Please access the full report at:</vt:lpstr>
      <vt:lpstr>REFLECTIONS FROM KENYA</vt:lpstr>
      <vt:lpstr>Ethiopian Experience of M&amp;E system and Partnership for strengthening National Evaluation Systems</vt:lpstr>
      <vt:lpstr>Content</vt:lpstr>
      <vt:lpstr>National M&amp;E System: Ethiopia</vt:lpstr>
      <vt:lpstr>National M&amp;E system</vt:lpstr>
      <vt:lpstr>National M&amp;E system Development Planning, M&amp;E data flows</vt:lpstr>
      <vt:lpstr>Stakeholders</vt:lpstr>
      <vt:lpstr>National M&amp;E System….</vt:lpstr>
      <vt:lpstr>National M&amp;E System….</vt:lpstr>
      <vt:lpstr>National M&amp;E system….</vt:lpstr>
      <vt:lpstr>Challenges</vt:lpstr>
      <vt:lpstr>Major Interventions</vt:lpstr>
      <vt:lpstr>The Way Forward</vt:lpstr>
      <vt:lpstr>REFLECTIONS FROM GABON</vt:lpstr>
      <vt:lpstr>PowerPoint Presentation</vt:lpstr>
      <vt:lpstr>PowerPoint Presentation</vt:lpstr>
      <vt:lpstr>INTRODUCTION</vt:lpstr>
      <vt:lpstr>Système conjoint d’évaluation avec les partenaires : cas du Programme National d’Alimentation Scolaire Intégré (PNASI)</vt:lpstr>
      <vt:lpstr>PowerPoint Presentation</vt:lpstr>
      <vt:lpstr>PowerPoint Presentation</vt:lpstr>
      <vt:lpstr>vu les attributions et rôle de ce dispositif il faut :</vt:lpstr>
      <vt:lpstr>POUR Y PARVENIR IL FAUT :</vt:lpstr>
      <vt:lpstr>CONCLUSION</vt:lpstr>
      <vt:lpstr>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Portable User</cp:lastModifiedBy>
  <cp:revision>3</cp:revision>
  <dcterms:created xsi:type="dcterms:W3CDTF">2022-10-28T06:20:40Z</dcterms:created>
  <dcterms:modified xsi:type="dcterms:W3CDTF">2022-10-28T11:53:17Z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2022-10-28T00:00:00Z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0x010100DC1DA4F4A995BF479E9488C37B756B51</vt:lpwstr>
  </property>
</Properties>
</file>