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69" r:id="rId5"/>
    <p:sldId id="280" r:id="rId6"/>
    <p:sldId id="265" r:id="rId7"/>
    <p:sldId id="268" r:id="rId8"/>
    <p:sldId id="257" r:id="rId9"/>
    <p:sldId id="273" r:id="rId10"/>
    <p:sldId id="276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3"/>
    <a:srgbClr val="005493"/>
    <a:srgbClr val="FF40FF"/>
    <a:srgbClr val="941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01AA2-A43E-854C-944A-7F660BE93A70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C3332-DB63-2E49-95D0-46B9EBE40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3332-DB63-2E49-95D0-46B9EBE407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5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3332-DB63-2E49-95D0-46B9EBE407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33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C912447D-C764-BBC1-6537-153B24A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C141033-2E7C-6D7E-4A11-00DC9E97BD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7085" t="57282" r="21689"/>
          <a:stretch/>
        </p:blipFill>
        <p:spPr>
          <a:xfrm>
            <a:off x="3503234" y="5563052"/>
            <a:ext cx="5185531" cy="79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57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1C4621CC-6DAE-C063-3E48-5BBAD34BAC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8A2090A4-04C3-0A21-81FB-858C3CB918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6642371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193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4047561-8914-8C95-3371-FF408A7AF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38146653-6691-D093-1770-092058AE26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8BDE315B-9E75-4C43-2BB0-4E5E20C36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E298F9EB-5120-AE27-DB64-EF955C047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8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3824DD81-A424-4362-F926-3D117857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43B1077-04BD-30EE-6ACA-9FE22E92FE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9184815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193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C284A11-5CCA-B3D7-7EE0-3ACBCE769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244682A-A09B-EC75-3C1E-6E604D5263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4D860CB-D8DC-DBBA-C692-CA468DA3D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05BB8F6-F53C-8AB9-6FA0-186A6477D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01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D14C1136-2082-9E1A-8076-7AF164D399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Title 1">
            <a:extLst>
              <a:ext uri="{FF2B5EF4-FFF2-40B4-BE49-F238E27FC236}">
                <a16:creationId xmlns:a16="http://schemas.microsoft.com/office/drawing/2014/main" id="{BCE71D66-2C0E-7BD6-D908-5972EDDDB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4792E9F-EE8C-36A7-9177-2DDE8951A37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E8157C65-7688-88F5-5169-6AFADB05683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4">
            <a:extLst>
              <a:ext uri="{FF2B5EF4-FFF2-40B4-BE49-F238E27FC236}">
                <a16:creationId xmlns:a16="http://schemas.microsoft.com/office/drawing/2014/main" id="{05B5BFC6-9BAA-3BA3-14A9-ADEE8989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25" name="Footer Placeholder 5">
            <a:extLst>
              <a:ext uri="{FF2B5EF4-FFF2-40B4-BE49-F238E27FC236}">
                <a16:creationId xmlns:a16="http://schemas.microsoft.com/office/drawing/2014/main" id="{A209831B-2070-163C-B0C5-B8F0C8288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6" name="Slide Number Placeholder 6">
            <a:extLst>
              <a:ext uri="{FF2B5EF4-FFF2-40B4-BE49-F238E27FC236}">
                <a16:creationId xmlns:a16="http://schemas.microsoft.com/office/drawing/2014/main" id="{407F9EA1-6A24-FF5C-4BBA-9146376B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864A6B29-3D6A-29C8-6F05-1E93D49C5B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96A97C60-B2CC-F6A2-3941-822A8058C6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Tw Cen MT" panose="020B0602020104020603" pitchFamily="34" charset="0"/>
              </a:defRPr>
            </a:lvl1pPr>
          </a:lstStyle>
          <a:p>
            <a:r>
              <a:rPr lang="en-US"/>
              <a:t>Side-Title…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C3FC954-370F-309A-8769-779BA1481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DB995C2-CD62-B439-C602-100E03AD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B17688C-5EA5-57BF-624D-F1623615051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rgbClr val="009193"/>
                </a:solidFill>
                <a:latin typeface="Tw Cen MT" panose="020B0602020104020603" pitchFamily="34" charset="0"/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TITLE…</a:t>
            </a:r>
          </a:p>
          <a:p>
            <a:pPr lvl="1"/>
            <a:r>
              <a:rPr lang="en-US"/>
              <a:t>Subtitle…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7B6F288-414E-8F29-CE18-6DB2DF244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DF2FCD8-F6EF-304C-932A-9890B1E8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92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60E931-700B-FF46-A784-FC25B1FB9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F9D9F-62D0-1540-91A1-CB0FB989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1390B-9D34-DB42-8C06-9D9240A8DB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E1EB1-B389-CF49-82BA-8148988F1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EA5DC-644C-1A4C-A310-B9B2A9171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4" descr="A picture containing chart&#10;&#10;Description automatically generated">
            <a:extLst>
              <a:ext uri="{FF2B5EF4-FFF2-40B4-BE49-F238E27FC236}">
                <a16:creationId xmlns:a16="http://schemas.microsoft.com/office/drawing/2014/main" id="{F3BD3716-CC4A-B947-9F3F-BDCDB43114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84E8B003-2DBB-E042-99A2-E67BB546F47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11927" y="-144870"/>
            <a:ext cx="3237397" cy="1718854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1FD482D7-8B1F-EA43-A56F-14E20CB8220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02667" y="-8231"/>
            <a:ext cx="1313224" cy="125307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1FB20C3-78A0-CC4B-A12E-3588270253F5}"/>
              </a:ext>
            </a:extLst>
          </p:cNvPr>
          <p:cNvSpPr txBox="1">
            <a:spLocks/>
          </p:cNvSpPr>
          <p:nvPr userDrawn="1"/>
        </p:nvSpPr>
        <p:spPr>
          <a:xfrm>
            <a:off x="3205226" y="2809692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009193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3392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EDC681CC-EB36-7506-5B70-412A1199A0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6F4FD22D-266C-6920-E2EF-2FE704A971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0AD6507-1AEC-0337-4E3D-A1C09698D3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E5F4D83-1D4B-5A72-F08B-C83A4D9F3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B62311C-13E9-1C2D-5430-19248412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ACBDFC-8078-76C7-5035-B133A9F26B8C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32047E35-78DD-80E6-674C-16A82839F8B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784129" y="-210215"/>
            <a:ext cx="3237397" cy="17188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E8732F7-31C9-B71A-207D-00D92CF3F7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7085" t="57282" r="21689"/>
          <a:stretch/>
        </p:blipFill>
        <p:spPr>
          <a:xfrm>
            <a:off x="3503234" y="5599791"/>
            <a:ext cx="5185531" cy="793298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DE941E4E-CA5F-1F82-EBE5-AA0864407E3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68000" y="-5354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44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C912447D-C764-BBC1-6537-153B24A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7FEB027A-B0FC-8535-7518-43C841A01172}"/>
              </a:ext>
            </a:extLst>
          </p:cNvPr>
          <p:cNvSpPr txBox="1">
            <a:spLocks/>
          </p:cNvSpPr>
          <p:nvPr userDrawn="1"/>
        </p:nvSpPr>
        <p:spPr>
          <a:xfrm>
            <a:off x="3385335" y="2603005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009193"/>
                </a:solidFill>
                <a:latin typeface="Tw Cen MT" panose="020B0602020104020603" pitchFamily="34" charset="0"/>
              </a:rPr>
              <a:t>TITLE 3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EF250FCB-2F13-D971-DCC0-6C2E779F2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14680"/>
            <a:ext cx="3237397" cy="1718854"/>
          </a:xfrm>
          <a:prstGeom prst="rect">
            <a:avLst/>
          </a:prstGeom>
        </p:spPr>
      </p:pic>
      <p:sp>
        <p:nvSpPr>
          <p:cNvPr id="25" name="Subtitle 2">
            <a:extLst>
              <a:ext uri="{FF2B5EF4-FFF2-40B4-BE49-F238E27FC236}">
                <a16:creationId xmlns:a16="http://schemas.microsoft.com/office/drawing/2014/main" id="{46F5D62D-6E9E-7884-B2A5-073AE38C7C6A}"/>
              </a:ext>
            </a:extLst>
          </p:cNvPr>
          <p:cNvSpPr txBox="1">
            <a:spLocks/>
          </p:cNvSpPr>
          <p:nvPr userDrawn="1"/>
        </p:nvSpPr>
        <p:spPr>
          <a:xfrm>
            <a:off x="4125484" y="4192899"/>
            <a:ext cx="5514975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Subtitle</a:t>
            </a:r>
          </a:p>
        </p:txBody>
      </p:sp>
      <p:pic>
        <p:nvPicPr>
          <p:cNvPr id="26" name="Picture 2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C141033-2E7C-6D7E-4A11-00DC9E97BD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7085" t="57282" r="21689"/>
          <a:stretch/>
        </p:blipFill>
        <p:spPr>
          <a:xfrm>
            <a:off x="3352269" y="6070056"/>
            <a:ext cx="5185531" cy="793298"/>
          </a:xfrm>
          <a:prstGeom prst="rect">
            <a:avLst/>
          </a:prstGeom>
        </p:spPr>
      </p:pic>
      <p:pic>
        <p:nvPicPr>
          <p:cNvPr id="27" name="Picture 26" descr="Text&#10;&#10;Description automatically generated">
            <a:extLst>
              <a:ext uri="{FF2B5EF4-FFF2-40B4-BE49-F238E27FC236}">
                <a16:creationId xmlns:a16="http://schemas.microsoft.com/office/drawing/2014/main" id="{DBC87122-DBB3-DF8A-8F77-04757603F7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4788" y="136525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EDC681CC-EB36-7506-5B70-412A1199A0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5762901D-894F-2724-DFA9-55C9E9605E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86B70-85B3-BCCF-EDFB-7ABF0FA57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9BBBD-4F80-0BC8-5BC0-241E83BD0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8290C-5A8E-649A-D9CC-D95A83A82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113497D-833E-080A-D74C-138B468F652A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1729DED-3A58-D5C5-ED72-E91BB7F9B4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7085" t="57282" r="21689"/>
          <a:stretch/>
        </p:blipFill>
        <p:spPr>
          <a:xfrm>
            <a:off x="3352269" y="6070056"/>
            <a:ext cx="5185531" cy="79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379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01D34FED-6882-FC40-B529-F584321E6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30D95E5-BAE6-77BC-3C1B-6DEFD9CEAA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472E721D-0408-B337-3AAF-A39ED19072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D592FA2C-C178-0440-6831-01958213A39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F6DEB8E-DF6D-AB42-29EA-FACABA0502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w Cen MT" panose="020B0602020104020603" pitchFamily="34" charset="0"/>
              </a:defRPr>
            </a:lvl1pPr>
          </a:lstStyle>
          <a:p>
            <a:r>
              <a:rPr lang="en-US"/>
              <a:t>TITLE 5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4635D07-84F7-846C-104E-D605DC54D7C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Text…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3889816-F6AB-B5AE-46A9-C591BB306C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10/28/2022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8C354F4-6421-865D-1B75-9694C934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2103AEA-C836-BB70-65E4-9FD48868C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1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E891626-B5B4-2C88-AE25-F2123CE547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8373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193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1C6435-F65D-F48F-F83E-714453ACC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AF1ED15-D78C-3100-631E-237B97DC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E4EBCE2-FFCB-5B64-00EE-C0513FEA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64DEF3E-9B1C-1E86-408F-8BC5DBD4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E5A6E-AB09-46B5-90C9-B5434B8D6B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615" y="240307"/>
            <a:ext cx="10515600" cy="1325563"/>
          </a:xfrm>
        </p:spPr>
        <p:txBody>
          <a:bodyPr/>
          <a:lstStyle>
            <a:lvl1pPr>
              <a:defRPr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8CF4B5-D781-420A-9FE4-77F95720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6DF-513F-5E44-9E83-2557597DE90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18388-3E4F-4CD5-A7FF-ECA8F4C6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A76298-BBA0-4815-AED8-AE104DDD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0AA9534C-8B93-8455-E0A8-B6D972A2FC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D4ADC6A7-5413-41D4-1870-B3CCFAC1B8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53575" y="136525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9193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0883C1-6F5D-CF2D-B9C6-54DCC541A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10BFCD2-F8EA-EF92-6057-EDB6A0AF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CEE65CE-EBF1-5E8A-D21E-6D4273B71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D8C6EF7F-EAE4-7D20-D0D7-FB53507D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3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7BB8C625-D69A-5E42-CFF0-7ED4D4BB08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6F096200-4DDB-1FC4-1DAD-5C296B267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358D52-2935-F906-0477-E0AB6EAEC4B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8096295F-7499-B244-6FBA-597921C8FAB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7435A3CB-73E1-5C7D-F8AF-A96CE2CBDF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6F90FAF-A071-162C-3CE9-CE914A288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AA22DE04-B4E9-D76B-921A-23F52BC29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16F326-490A-5841-8742-5FB15826D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5933D-6CD3-A14F-A0A7-D4663CEBD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07E6E-57AE-EA4C-967E-119F5AA37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96DF-513F-5E44-9E83-2557597DE907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EC00-6437-774F-AD44-A4F06042D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B6F4D-9188-9540-8287-CED16E2E3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hart&#10;&#10;Description automatically generated with low confidence">
            <a:extLst>
              <a:ext uri="{FF2B5EF4-FFF2-40B4-BE49-F238E27FC236}">
                <a16:creationId xmlns:a16="http://schemas.microsoft.com/office/drawing/2014/main" id="{CE394CBA-2848-40C8-BED7-0810754C9BAF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 descr="A picture containing chart&#10;&#10;Description automatically generated">
            <a:extLst>
              <a:ext uri="{FF2B5EF4-FFF2-40B4-BE49-F238E27FC236}">
                <a16:creationId xmlns:a16="http://schemas.microsoft.com/office/drawing/2014/main" id="{363C5E02-7812-9674-F1E0-C97A931171EA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2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7" r:id="rId3"/>
    <p:sldLayoutId id="2147483665" r:id="rId4"/>
    <p:sldLayoutId id="2147483651" r:id="rId5"/>
    <p:sldLayoutId id="2147483666" r:id="rId6"/>
    <p:sldLayoutId id="2147483660" r:id="rId7"/>
    <p:sldLayoutId id="2147483650" r:id="rId8"/>
    <p:sldLayoutId id="2147483652" r:id="rId9"/>
    <p:sldLayoutId id="2147483662" r:id="rId10"/>
    <p:sldLayoutId id="2147483663" r:id="rId11"/>
    <p:sldLayoutId id="2147483664" r:id="rId12"/>
    <p:sldLayoutId id="2147483656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919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D316F04-B8A5-9F74-A6AA-2132F7FC7B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>
                <a:solidFill>
                  <a:srgbClr val="002060"/>
                </a:solidFill>
              </a:rPr>
              <a:t>10/28/2022</a:t>
            </a:fld>
            <a:endParaRPr lang="en-US">
              <a:solidFill>
                <a:srgbClr val="002060"/>
              </a:solidFill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6CCF7B4-9781-87D2-A69B-65A3D5B4E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sz="2400" dirty="0">
                <a:solidFill>
                  <a:srgbClr val="002060"/>
                </a:solidFill>
              </a:rPr>
              <a:t>Dr. </a:t>
            </a:r>
            <a:r>
              <a:rPr lang="en-US" sz="2400" dirty="0" err="1">
                <a:solidFill>
                  <a:srgbClr val="002060"/>
                </a:solidFill>
              </a:rPr>
              <a:t>Abdirizak</a:t>
            </a:r>
            <a:r>
              <a:rPr lang="en-US" sz="2400" dirty="0">
                <a:solidFill>
                  <a:srgbClr val="002060"/>
                </a:solidFill>
              </a:rPr>
              <a:t> H. Mohamed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19021E5-1E78-F8CA-4E32-7A5C0F796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>
                <a:solidFill>
                  <a:srgbClr val="002060"/>
                </a:solidFill>
              </a:rPr>
              <a:t>1</a:t>
            </a:fld>
            <a:endParaRPr lang="en-US">
              <a:solidFill>
                <a:srgbClr val="00206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B9FB025-5D87-9AE0-9E59-3D0777D912F7}"/>
              </a:ext>
            </a:extLst>
          </p:cNvPr>
          <p:cNvSpPr txBox="1">
            <a:spLocks/>
          </p:cNvSpPr>
          <p:nvPr/>
        </p:nvSpPr>
        <p:spPr>
          <a:xfrm>
            <a:off x="1664412" y="2603005"/>
            <a:ext cx="7512121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solidFill>
                  <a:srgbClr val="009193"/>
                </a:solidFill>
                <a:latin typeface="Tw Cen MT" panose="020B0602020104020603" pitchFamily="34" charset="0"/>
              </a:rPr>
              <a:t>M&amp;E Policy and Framework in Somalia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599BF0-FEC0-5158-8D50-F5AE9714BC45}"/>
              </a:ext>
            </a:extLst>
          </p:cNvPr>
          <p:cNvCxnSpPr/>
          <p:nvPr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90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AA24A-8B69-D188-C436-C1E25C13A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OUTLINE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AFA5D-A70F-9514-C55B-65C9AB981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latin typeface="Tw Cen MT" panose="020B0602020104020603" pitchFamily="34" charset="77"/>
              </a:rPr>
              <a:t>COUNTRY PROFILE</a:t>
            </a:r>
          </a:p>
          <a:p>
            <a:r>
              <a:rPr lang="en-US" sz="3600" dirty="0">
                <a:latin typeface="Tw Cen MT" panose="020B0602020104020603" pitchFamily="34" charset="77"/>
              </a:rPr>
              <a:t>NATIONAL DEVELOPMENT PLANS (NDPS)</a:t>
            </a:r>
          </a:p>
          <a:p>
            <a:r>
              <a:rPr lang="en-GB" sz="3600" dirty="0">
                <a:latin typeface="Tw Cen MT" panose="020B0602020104020603" pitchFamily="34" charset="77"/>
              </a:rPr>
              <a:t>POLICY REQUIREMENTS</a:t>
            </a:r>
          </a:p>
          <a:p>
            <a:r>
              <a:rPr lang="en-US" sz="3600" dirty="0">
                <a:latin typeface="Tw Cen MT" panose="020B0602020104020603" pitchFamily="34" charset="77"/>
              </a:rPr>
              <a:t>HOW THE STATE LEVEL FEEDS INTO THE FEDERAL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823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u="sng" dirty="0">
                <a:latin typeface="Tw Cen MT" panose="020B0602020104020603" pitchFamily="34" charset="77"/>
              </a:rPr>
              <a:t>COUNTRY PROFILE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3267B1C-78E7-46FF-7963-9CE3BCA27B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Somali Democratic Republic, established after independence in 1960, collapsed in 1991 with the outbreak of civil war.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August 2012, Somalia passed a new provisional constitution, which established the federal government</a:t>
            </a:r>
          </a:p>
          <a:p>
            <a:pPr marL="0" indent="0">
              <a:spcBef>
                <a:spcPts val="0"/>
              </a:spcBef>
              <a:buNone/>
            </a:pP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900" dirty="0"/>
              <a:t>Key federal member states are: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900" dirty="0"/>
              <a:t>Puntland-1998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900" dirty="0"/>
              <a:t>Jubaland-2011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900" dirty="0"/>
              <a:t>South West-2002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900" dirty="0"/>
              <a:t>Galmudug-2006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900" dirty="0"/>
              <a:t>HirShabelle-2016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900" dirty="0"/>
              <a:t>Somaliland</a:t>
            </a:r>
          </a:p>
          <a:p>
            <a:r>
              <a:rPr lang="en-US" sz="2200" dirty="0">
                <a:latin typeface="Open Sans" panose="020B0606030504020204" pitchFamily="34" charset="0"/>
              </a:rPr>
              <a:t>New President and Parliament elected in May 2022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ü"/>
            </a:pPr>
            <a:endParaRPr lang="en-US" sz="1900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838200" y="179112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9104E4-29EE-1F22-F0D7-AC0F66434326}"/>
              </a:ext>
            </a:extLst>
          </p:cNvPr>
          <p:cNvSpPr txBox="1"/>
          <p:nvPr/>
        </p:nvSpPr>
        <p:spPr>
          <a:xfrm>
            <a:off x="3090309" y="1810203"/>
            <a:ext cx="2092551" cy="423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>
                <a:latin typeface="Univers Condensed" panose="020F0502020204030204" pitchFamily="34" charset="0"/>
                <a:cs typeface="Univers Condensed" panose="020F0502020204030204" pitchFamily="34" charset="0"/>
              </a:rPr>
              <a:t>Somalia is mainland Africa’s easternmost country</a:t>
            </a:r>
          </a:p>
          <a:p>
            <a:endParaRPr lang="en-GB" dirty="0">
              <a:latin typeface="Univers" panose="020B0503020202020204" pitchFamily="34" charset="0"/>
              <a:ea typeface="Calibri" panose="020F0502020204030204" pitchFamily="34" charset="0"/>
            </a:endParaRPr>
          </a:p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Univers Condensed" panose="020F0502020204030204" pitchFamily="34" charset="0"/>
                <a:cs typeface="Univers Condensed" panose="020F0502020204030204" pitchFamily="34" charset="0"/>
              </a:rPr>
              <a:t>Area</a:t>
            </a:r>
          </a:p>
          <a:p>
            <a:pPr>
              <a:spcBef>
                <a:spcPct val="0"/>
              </a:spcBef>
            </a:pPr>
            <a:r>
              <a:rPr lang="en-GB" sz="2800" b="1" u="sng" dirty="0">
                <a:solidFill>
                  <a:srgbClr val="009193"/>
                </a:solidFill>
                <a:latin typeface="Tw Cen MT" panose="020B0602020104020603" pitchFamily="34" charset="77"/>
                <a:ea typeface="+mj-ea"/>
                <a:cs typeface="Calibri" panose="020F0502020204030204" pitchFamily="34" charset="0"/>
              </a:rPr>
              <a:t>637,657</a:t>
            </a:r>
            <a:r>
              <a:rPr lang="en-US" sz="2800" b="1" u="sng" dirty="0">
                <a:solidFill>
                  <a:srgbClr val="009193"/>
                </a:solidFill>
                <a:latin typeface="Tw Cen MT" panose="020B0602020104020603" pitchFamily="34" charset="77"/>
                <a:ea typeface="+mj-ea"/>
                <a:cs typeface="Calibri" panose="020F0502020204030204" pitchFamily="34" charset="0"/>
              </a:rPr>
              <a:t>KM</a:t>
            </a:r>
            <a:r>
              <a:rPr lang="en-US" sz="2000" b="1" u="sng" dirty="0">
                <a:solidFill>
                  <a:srgbClr val="009193"/>
                </a:solidFill>
                <a:latin typeface="Tw Cen MT" panose="020B0602020104020603" pitchFamily="34" charset="77"/>
                <a:ea typeface="+mj-ea"/>
                <a:cs typeface="Calibri" panose="020F0502020204030204" pitchFamily="34" charset="0"/>
              </a:rPr>
              <a:t>2</a:t>
            </a:r>
            <a:endParaRPr lang="en-GB" sz="2000" b="1" u="sng" dirty="0">
              <a:solidFill>
                <a:srgbClr val="009193"/>
              </a:solidFill>
              <a:latin typeface="Tw Cen MT" panose="020B0602020104020603" pitchFamily="34" charset="77"/>
              <a:ea typeface="+mj-ea"/>
              <a:cs typeface="Calibri" panose="020F0502020204030204" pitchFamily="34" charset="0"/>
            </a:endParaRPr>
          </a:p>
          <a:p>
            <a:endParaRPr lang="en-GB" sz="1800" baseline="30000" dirty="0">
              <a:solidFill>
                <a:schemeClr val="tx1"/>
              </a:solidFill>
              <a:latin typeface="Univers" panose="020B0503020202020204" pitchFamily="34" charset="0"/>
              <a:ea typeface="Calibri" panose="020F0502020204030204" pitchFamily="34" charset="0"/>
            </a:endParaRPr>
          </a:p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Univers Condensed" panose="020F0502020204030204" pitchFamily="34" charset="0"/>
                <a:ea typeface="Calibri" panose="020F0502020204030204" pitchFamily="34" charset="0"/>
                <a:cs typeface="Univers Condensed" panose="020F0502020204030204" pitchFamily="34" charset="0"/>
              </a:rPr>
              <a:t>Coastline</a:t>
            </a:r>
          </a:p>
          <a:p>
            <a:pPr>
              <a:spcBef>
                <a:spcPct val="0"/>
              </a:spcBef>
            </a:pPr>
            <a:r>
              <a:rPr lang="en-GB" sz="2800" b="1" u="sng" dirty="0">
                <a:solidFill>
                  <a:srgbClr val="009193"/>
                </a:solidFill>
                <a:latin typeface="Tw Cen MT" panose="020B0602020104020603" pitchFamily="34" charset="77"/>
                <a:ea typeface="+mj-ea"/>
                <a:cs typeface="Calibri" panose="020F0502020204030204" pitchFamily="34" charset="0"/>
              </a:rPr>
              <a:t>3,333km</a:t>
            </a:r>
          </a:p>
          <a:p>
            <a:r>
              <a:rPr lang="en-GB" sz="1200" dirty="0">
                <a:latin typeface="Univers Condensed" panose="020F0502020204030204" pitchFamily="34" charset="0"/>
                <a:cs typeface="Univers Condensed" panose="020F0502020204030204" pitchFamily="34" charset="0"/>
              </a:rPr>
              <a:t>(the longest coastline in Africa)</a:t>
            </a:r>
          </a:p>
          <a:p>
            <a:endParaRPr lang="en-GB" sz="1200" dirty="0">
              <a:latin typeface="Univers Condensed" panose="020F0502020204030204" pitchFamily="34" charset="0"/>
              <a:cs typeface="Univers Condensed" panose="020F0502020204030204" pitchFamily="34" charset="0"/>
            </a:endParaRPr>
          </a:p>
          <a:p>
            <a:r>
              <a:rPr lang="en-US" sz="2000" b="1" dirty="0"/>
              <a:t>Population of 16,359,500</a:t>
            </a:r>
          </a:p>
          <a:p>
            <a:endParaRPr lang="en-GB" sz="1200" dirty="0">
              <a:latin typeface="Univers Condensed" panose="020F0502020204030204" pitchFamily="34" charset="0"/>
              <a:cs typeface="Univers Condensed" panose="020F0502020204030204" pitchFamily="34" charset="0"/>
            </a:endParaRPr>
          </a:p>
          <a:p>
            <a:endParaRPr lang="en-GB" sz="1200" dirty="0">
              <a:latin typeface="Univers Condensed" panose="020F0502020204030204" pitchFamily="34" charset="0"/>
              <a:cs typeface="Univers Condensed" panose="020F0502020204030204" pitchFamily="34" charset="0"/>
            </a:endParaRPr>
          </a:p>
          <a:p>
            <a:endParaRPr lang="en-GB" sz="1200" dirty="0">
              <a:latin typeface="Univers Condensed" panose="020F0502020204030204" pitchFamily="34" charset="0"/>
              <a:cs typeface="Univers Condensed" panose="020F050202020403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A4152E2-CDE5-0AE4-3B8F-386EBB21E1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775" y="1778000"/>
            <a:ext cx="2532787" cy="272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412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u="sng" dirty="0">
                <a:latin typeface="Tw Cen MT" panose="020B0602020104020603" pitchFamily="34" charset="77"/>
              </a:rPr>
              <a:t>NATIONAL DEVELOPMENT PLANS (NDPs)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223848-D509-1EB5-5749-834910708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881098" cy="5150528"/>
          </a:xfrm>
        </p:spPr>
        <p:txBody>
          <a:bodyPr>
            <a:normAutofit fontScale="25000" lnSpcReduction="20000"/>
          </a:bodyPr>
          <a:lstStyle/>
          <a:p>
            <a:r>
              <a:rPr lang="en-US" sz="6800" dirty="0"/>
              <a:t>NDP-8  drafted by the central government of Somalia since 1986.</a:t>
            </a:r>
          </a:p>
          <a:p>
            <a:r>
              <a:rPr lang="en-US" sz="6800" dirty="0"/>
              <a:t>It has a timeline of 3 years instead of the 5 fiscal years to create a solid futuristic plans</a:t>
            </a:r>
          </a:p>
          <a:p>
            <a:r>
              <a:rPr lang="en-US" sz="6800" dirty="0"/>
              <a:t>Aligned to the SDGS &amp; Interim Poverty Reduction Strategy Paper (</a:t>
            </a:r>
            <a:r>
              <a:rPr lang="en-US" sz="6800" dirty="0" err="1"/>
              <a:t>iPRSP</a:t>
            </a:r>
            <a:r>
              <a:rPr lang="en-US" sz="6800" dirty="0"/>
              <a:t>)</a:t>
            </a:r>
          </a:p>
          <a:p>
            <a:r>
              <a:rPr lang="en-US" sz="6800" dirty="0"/>
              <a:t>NDP 8 outlined the data gaps and challenges associated with monitoring progress, and the plans in place to strengthen the national monitoring and evaluation system. 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6800" dirty="0"/>
              <a:t>A M&amp;E Policy – establishing the requirements, roles and capacity development required to establish government-wide systems of monitoring and evaluation adopted at the federal and federal member state levels</a:t>
            </a:r>
          </a:p>
          <a:p>
            <a:r>
              <a:rPr lang="en-US" sz="6800" dirty="0"/>
              <a:t>Since the publication of NDP-8, progress has been made on three fronts: 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6800" dirty="0"/>
              <a:t>A national Strategy has been completed and adopted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6800" dirty="0"/>
              <a:t>A M&amp;E Framework for monitoring NDP-8 has been implemented</a:t>
            </a:r>
          </a:p>
          <a:p>
            <a:pPr marL="228600" lvl="1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6800" dirty="0"/>
              <a:t>The Somalia National Bureau of </a:t>
            </a:r>
            <a:r>
              <a:rPr lang="en-US" sz="6800" dirty="0" err="1"/>
              <a:t>Statsitics</a:t>
            </a:r>
            <a:r>
              <a:rPr lang="en-US" sz="6800" dirty="0"/>
              <a:t> has deepened its capacity and regular data collection for use by a wide range of stakeholders.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7200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D935DC-ECA3-1B27-7C01-25FEC76FA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19298" y="1825625"/>
            <a:ext cx="4973549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NDP9 has been built on the solid foundation of the prior NDPs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NDP 9 focuses on Economic Development and Poverty Reduction</a:t>
            </a:r>
          </a:p>
          <a:p>
            <a:pPr>
              <a:spcAft>
                <a:spcPts val="600"/>
              </a:spcAft>
            </a:pPr>
            <a:r>
              <a:rPr lang="en-GB" sz="1800" dirty="0"/>
              <a:t>The Government has aligned and mainstreamed the NDP-9 with the SDG’s to provide a national framework for institutional renovation. Eighty out of the 103 indicators from the NDP-9 are directly aligned with the SDG’s.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The key national priorities reflected by the NDP 9 include: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Inclusive and Accountable politics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Improved security and Rule of law, and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Improved Economic Development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sz="1800" dirty="0"/>
              <a:t>Social Development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The Somalia National Bureau of Statistics has the prime responsibility of collecting, disseminating  data as related to the indicators for NDP-9.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6F4CA8-37D3-BB48-9884-74BCC14EEE4D}"/>
              </a:ext>
            </a:extLst>
          </p:cNvPr>
          <p:cNvSpPr txBox="1"/>
          <p:nvPr/>
        </p:nvSpPr>
        <p:spPr>
          <a:xfrm>
            <a:off x="777688" y="1378758"/>
            <a:ext cx="11263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rgbClr val="009193"/>
                </a:solidFill>
                <a:latin typeface="Tw Cen MT" panose="020B0602020104020603" pitchFamily="34" charset="77"/>
              </a:rPr>
              <a:t>NDDP 8 (2017-2019)                                   NDP9 (2020-2024)</a:t>
            </a:r>
            <a:endParaRPr lang="en-US" u="sng" dirty="0">
              <a:solidFill>
                <a:srgbClr val="009193"/>
              </a:solidFill>
              <a:latin typeface="Tw Cen MT" panose="020B0602020104020603" pitchFamily="34" charset="77"/>
            </a:endParaRP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898712" y="20755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66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E1860AA-24CC-5740-B772-E6463C8E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541" y="757644"/>
            <a:ext cx="9543696" cy="815886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lnSpc>
                <a:spcPct val="100000"/>
              </a:lnSpc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z="3100" dirty="0">
                <a:latin typeface="Tw Cen MT" panose="020B0602020104020603" pitchFamily="34" charset="77"/>
                <a:cs typeface="Calibri"/>
              </a:rPr>
              <a:t>The National Monitoring and Evaluation (M&amp;E) Framework </a:t>
            </a:r>
            <a:br>
              <a:rPr lang="en-US" sz="2800" u="sng" dirty="0">
                <a:solidFill>
                  <a:srgbClr val="009193"/>
                </a:solidFill>
                <a:latin typeface="Tw Cen MT" panose="020B0602020104020603" pitchFamily="34" charset="77"/>
              </a:rPr>
            </a:br>
            <a:endParaRPr lang="en-US" u="sng" dirty="0">
              <a:latin typeface="Tw Cen MT" panose="020B0602020104020603" pitchFamily="34" charset="77"/>
              <a:cs typeface="Calibri"/>
            </a:endParaRP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69554F78-2B34-DCE6-9D60-2C6F45050AFE}"/>
              </a:ext>
            </a:extLst>
          </p:cNvPr>
          <p:cNvSpPr txBox="1">
            <a:spLocks/>
          </p:cNvSpPr>
          <p:nvPr/>
        </p:nvSpPr>
        <p:spPr>
          <a:xfrm>
            <a:off x="898712" y="1839216"/>
            <a:ext cx="10515600" cy="383892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600" dirty="0"/>
              <a:t>Adopted in 2018, the purpose is to:</a:t>
            </a:r>
          </a:p>
          <a:p>
            <a:pPr lvl="1">
              <a:lnSpc>
                <a:spcPct val="120000"/>
              </a:lnSpc>
            </a:pPr>
            <a:r>
              <a:rPr lang="en-US" sz="2200" dirty="0"/>
              <a:t>provide a guide for carrying out a well-coordinated system of M&amp;E across the Federal Government of Somalia  (FGS) and Federal Member States (FMSs)</a:t>
            </a:r>
          </a:p>
          <a:p>
            <a:pPr lvl="1">
              <a:lnSpc>
                <a:spcPct val="120000"/>
              </a:lnSpc>
            </a:pPr>
            <a:r>
              <a:rPr lang="en-US" sz="2200" dirty="0"/>
              <a:t>improve the performance of the public sector. </a:t>
            </a:r>
          </a:p>
          <a:p>
            <a:pPr lvl="1">
              <a:lnSpc>
                <a:spcPct val="120000"/>
              </a:lnSpc>
            </a:pPr>
            <a:r>
              <a:rPr lang="en-US" sz="2200" dirty="0"/>
              <a:t>manage the implementation - particularly of M&amp;E – of programs and projects by the Public Sector.</a:t>
            </a:r>
          </a:p>
          <a:p>
            <a:pPr lvl="1">
              <a:lnSpc>
                <a:spcPct val="120000"/>
              </a:lnSpc>
            </a:pPr>
            <a:r>
              <a:rPr lang="en-US" sz="2200" dirty="0"/>
              <a:t>establish common structures and standards across the entire public sector for tracking progress in the implementation and evaluation of all an M&amp;E system for the NDP 8 </a:t>
            </a:r>
          </a:p>
          <a:p>
            <a:pPr>
              <a:lnSpc>
                <a:spcPct val="120000"/>
              </a:lnSpc>
            </a:pPr>
            <a:r>
              <a:rPr lang="en-US" sz="2600" dirty="0"/>
              <a:t>Establishes a clear framework for the institutionalization of monitoring and evaluation in the public sector as well as provides guidelines for the co-ordination, administration and general management to implementers.</a:t>
            </a:r>
          </a:p>
          <a:p>
            <a:pPr>
              <a:lnSpc>
                <a:spcPct val="120000"/>
              </a:lnSpc>
            </a:pPr>
            <a:r>
              <a:rPr lang="en-US" sz="2600" dirty="0"/>
              <a:t>Built on six principles, namely: Managing for results, Value for money, Accountability, Ownership, Partnership, Learning, Ethics and integrity</a:t>
            </a:r>
          </a:p>
          <a:p>
            <a:pPr>
              <a:lnSpc>
                <a:spcPct val="120000"/>
              </a:lnSpc>
            </a:pPr>
            <a:r>
              <a:rPr lang="en-US" sz="2600" dirty="0"/>
              <a:t>Not yet an independent national evaluation body</a:t>
            </a:r>
          </a:p>
        </p:txBody>
      </p:sp>
    </p:spTree>
    <p:extLst>
      <p:ext uri="{BB962C8B-B14F-4D97-AF65-F5344CB8AC3E}">
        <p14:creationId xmlns:p14="http://schemas.microsoft.com/office/powerpoint/2010/main" val="2463864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8FE89-7D52-4397-9AA0-0A804B0AA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Policy Requirements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5E50AC-254A-B1A9-9EB3-545AA6EDF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225" y="1825625"/>
            <a:ext cx="11045575" cy="4351338"/>
          </a:xfrm>
        </p:spPr>
        <p:txBody>
          <a:bodyPr>
            <a:noAutofit/>
          </a:bodyPr>
          <a:lstStyle/>
          <a:p>
            <a:r>
              <a:rPr lang="en-US" sz="2000" b="1" dirty="0"/>
              <a:t>Monitoring and Evaluation: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Focuses the coordination M&amp;E activities for upwards reporting to MOPIED. 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2000" dirty="0"/>
          </a:p>
          <a:p>
            <a:r>
              <a:rPr lang="en-US" sz="2000" b="1" dirty="0"/>
              <a:t>Performance Progress Reviews and Reporting: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err="1"/>
              <a:t>MoPIED</a:t>
            </a:r>
            <a:r>
              <a:rPr lang="en-US" sz="2000" dirty="0"/>
              <a:t> is the custodian of the policy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National Bureau of Statistics (NBS) has the legislative mandate for the collection, dissemination and publication of national statistics and data, while the Directorate of M&amp;E has the mandate for oversight of all monitoring and evaluation in the national system.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Reflects the  periodic reviews of physical and financial performance through Quarterly, Bi-annual and Annual Reviews.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 The policy requires that M&amp;E results are usable to inform decision making to improve service delivery.</a:t>
            </a:r>
          </a:p>
        </p:txBody>
      </p:sp>
    </p:spTree>
    <p:extLst>
      <p:ext uri="{BB962C8B-B14F-4D97-AF65-F5344CB8AC3E}">
        <p14:creationId xmlns:p14="http://schemas.microsoft.com/office/powerpoint/2010/main" val="1907699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F9C7A-F442-43A5-42BF-EC044BD4D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Continued…..Policy Requirements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4EBF4-52E7-5630-619B-5E962743F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b="1" dirty="0"/>
              <a:t>Roles and Responsibilities: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Focuses on effective coordination of public institutions, beginning with a clear understanding of the roles they play and how this will contribute to an effective national M&amp;E system.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Federal line ministries, member states, local governments and other government agencies, have a duty to collect up the management information relevant to the NDP as outlined in the M&amp;E Policy and as directed by NBS and </a:t>
            </a:r>
            <a:r>
              <a:rPr lang="en-US" sz="2000" dirty="0" err="1"/>
              <a:t>MoPIED</a:t>
            </a:r>
            <a:r>
              <a:rPr lang="en-US" sz="2000" dirty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Coordination with development partners remains critical  as the FGS expands its capacity to collect and maintain management information on a sustainable basis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en-US" dirty="0"/>
          </a:p>
          <a:p>
            <a:r>
              <a:rPr lang="en-US" sz="2000" b="1" dirty="0"/>
              <a:t>Capacity Development in M&amp;E and Compliance: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Under the leadership of the M&amp;E Directorate of MOPIED, FGS will develop capacities at all levels to ensure Effective Implementation of the M&amp;E Policy.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Compliance in this Policy conforms to the guidelines, standards, operating procedures and regulations.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372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69F69-C310-C949-852E-BFC47B959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985" y="-64347"/>
            <a:ext cx="6642371" cy="1325563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chart&#10;&#10;Description automatically generated">
            <a:extLst>
              <a:ext uri="{FF2B5EF4-FFF2-40B4-BE49-F238E27FC236}">
                <a16:creationId xmlns:a16="http://schemas.microsoft.com/office/drawing/2014/main" id="{1117329F-223E-5F47-B66B-F4FF66645AB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78B46E94-3437-8C4E-B621-B61FF4A573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336" y="-233645"/>
            <a:ext cx="3740464" cy="1985183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910D71B8-5A42-B746-8508-8A7077FB96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6239" y="6565"/>
            <a:ext cx="1276233" cy="124567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6E4115FA-30E0-F54C-A058-5A9C700380BB}"/>
              </a:ext>
            </a:extLst>
          </p:cNvPr>
          <p:cNvSpPr txBox="1">
            <a:spLocks/>
          </p:cNvSpPr>
          <p:nvPr/>
        </p:nvSpPr>
        <p:spPr>
          <a:xfrm>
            <a:off x="3205226" y="2809692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rgbClr val="009193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32802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1DA4F4A995BF479E9488C37B756B51" ma:contentTypeVersion="8" ma:contentTypeDescription="Create a new document." ma:contentTypeScope="" ma:versionID="79ce3b18eeea16c8e5bc0f660afbc086">
  <xsd:schema xmlns:xsd="http://www.w3.org/2001/XMLSchema" xmlns:xs="http://www.w3.org/2001/XMLSchema" xmlns:p="http://schemas.microsoft.com/office/2006/metadata/properties" xmlns:ns2="cd5ca57e-aeff-4ea7-957c-ee39e8386d27" xmlns:ns3="9d5e6f84-5843-49cc-89a8-d7ee1a915182" targetNamespace="http://schemas.microsoft.com/office/2006/metadata/properties" ma:root="true" ma:fieldsID="2c09d4a8c476afae1dfa51d3cac8b136" ns2:_="" ns3:_="">
    <xsd:import namespace="cd5ca57e-aeff-4ea7-957c-ee39e8386d27"/>
    <xsd:import namespace="9d5e6f84-5843-49cc-89a8-d7ee1a9151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ca57e-aeff-4ea7-957c-ee39e8386d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8ebb0a5-c57d-4c3a-bec7-8a38252dd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e6f84-5843-49cc-89a8-d7ee1a91518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6228fd1-6eef-40f4-b049-6e671a314f8d}" ma:internalName="TaxCatchAll" ma:showField="CatchAllData" ma:web="9d5e6f84-5843-49cc-89a8-d7ee1a9151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5e6f84-5843-49cc-89a8-d7ee1a915182" xsi:nil="true"/>
    <lcf76f155ced4ddcb4097134ff3c332f xmlns="cd5ca57e-aeff-4ea7-957c-ee39e8386d2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E0BE1C-F306-4DAB-B2F4-D1E54B1177E3}"/>
</file>

<file path=customXml/itemProps2.xml><?xml version="1.0" encoding="utf-8"?>
<ds:datastoreItem xmlns:ds="http://schemas.openxmlformats.org/officeDocument/2006/customXml" ds:itemID="{880BB25D-2FF7-4279-A760-140AD81464F0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9d5e6f84-5843-49cc-89a8-d7ee1a915182"/>
    <ds:schemaRef ds:uri="d75abbe9-4b63-46ba-acaa-ae82d37ec5f4"/>
  </ds:schemaRefs>
</ds:datastoreItem>
</file>

<file path=customXml/itemProps3.xml><?xml version="1.0" encoding="utf-8"?>
<ds:datastoreItem xmlns:ds="http://schemas.openxmlformats.org/officeDocument/2006/customXml" ds:itemID="{66320B34-3B3D-467F-B50E-DA7CAE26A8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847</Words>
  <Application>Microsoft Office PowerPoint</Application>
  <PresentationFormat>Widescreen</PresentationFormat>
  <Paragraphs>83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Tw Cen MT</vt:lpstr>
      <vt:lpstr>Univers</vt:lpstr>
      <vt:lpstr>Univers Condensed</vt:lpstr>
      <vt:lpstr>Wingdings</vt:lpstr>
      <vt:lpstr>Office Theme</vt:lpstr>
      <vt:lpstr>PowerPoint Presentation</vt:lpstr>
      <vt:lpstr>OUTLINE</vt:lpstr>
      <vt:lpstr>COUNTRY PROFILE</vt:lpstr>
      <vt:lpstr>NATIONAL DEVELOPMENT PLANS (NDPs)</vt:lpstr>
      <vt:lpstr>The National Monitoring and Evaluation (M&amp;E) Framework  </vt:lpstr>
      <vt:lpstr>Policy Requirements</vt:lpstr>
      <vt:lpstr>Continued…..Policy Requirements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 Cheng</dc:creator>
  <cp:lastModifiedBy>Sarah LONGFORD</cp:lastModifiedBy>
  <cp:revision>11</cp:revision>
  <dcterms:created xsi:type="dcterms:W3CDTF">2022-05-05T16:01:45Z</dcterms:created>
  <dcterms:modified xsi:type="dcterms:W3CDTF">2022-10-27T22:26:16Z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0x010100DC1DA4F4A995BF479E9488C37B756B51</vt:lpwstr>
  </property>
  <property fmtid="{D5CDD505-2E9C-101B-9397-08002B2CF9AE}" pid="3" name="MediaServiceImageTags">
    <vt:lpwstr/>
  </property>
</Properties>
</file>