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936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0104099" cy="113085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9729" y="886971"/>
            <a:ext cx="15612110" cy="1805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4047" y="3400939"/>
            <a:ext cx="18578195" cy="7719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ram@gwu.edu" TargetMode="External"/><Relationship Id="rId2" Type="http://schemas.openxmlformats.org/officeDocument/2006/relationships/hyperlink" Target="mailto:mita.marra@unina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s2022.eu/files/copenhagen_framework_for_sound_evaluation_system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5475" y="9793251"/>
            <a:ext cx="9314180" cy="9658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5"/>
              </a:spcBef>
            </a:pPr>
            <a:r>
              <a:rPr sz="2050" b="1" dirty="0">
                <a:latin typeface="Arial"/>
                <a:cs typeface="Arial"/>
              </a:rPr>
              <a:t>Mita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Marra,</a:t>
            </a:r>
            <a:r>
              <a:rPr sz="2050" b="1" spc="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PhD</a:t>
            </a:r>
            <a:r>
              <a:rPr sz="2050" b="1" spc="-5" dirty="0">
                <a:latin typeface="Arial"/>
                <a:cs typeface="Arial"/>
              </a:rPr>
              <a:t> </a:t>
            </a:r>
            <a:r>
              <a:rPr sz="2050" b="1" spc="150" dirty="0">
                <a:latin typeface="Arial"/>
                <a:cs typeface="Arial"/>
              </a:rPr>
              <a:t>-</a:t>
            </a:r>
            <a:r>
              <a:rPr sz="2050" b="1" dirty="0">
                <a:latin typeface="Arial"/>
                <a:cs typeface="Arial"/>
              </a:rPr>
              <a:t> </a:t>
            </a:r>
            <a:r>
              <a:rPr sz="2050" b="1" spc="-25" dirty="0">
                <a:latin typeface="Arial"/>
                <a:cs typeface="Arial"/>
              </a:rPr>
              <a:t>University</a:t>
            </a:r>
            <a:r>
              <a:rPr sz="2050" b="1" spc="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of</a:t>
            </a:r>
            <a:r>
              <a:rPr sz="2050" b="1" spc="-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Naples</a:t>
            </a:r>
            <a:r>
              <a:rPr sz="2050" b="1" spc="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&amp;</a:t>
            </a:r>
            <a:r>
              <a:rPr sz="2050" b="1" spc="-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the</a:t>
            </a:r>
            <a:r>
              <a:rPr sz="2050" b="1" spc="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George</a:t>
            </a:r>
            <a:r>
              <a:rPr sz="2050" b="1" spc="-5" dirty="0">
                <a:latin typeface="Arial"/>
                <a:cs typeface="Arial"/>
              </a:rPr>
              <a:t> </a:t>
            </a:r>
            <a:r>
              <a:rPr sz="2050" b="1" spc="-25" dirty="0">
                <a:latin typeface="Arial"/>
                <a:cs typeface="Arial"/>
              </a:rPr>
              <a:t>Washington</a:t>
            </a:r>
            <a:r>
              <a:rPr sz="2050" b="1" spc="5" dirty="0">
                <a:latin typeface="Arial"/>
                <a:cs typeface="Arial"/>
              </a:rPr>
              <a:t> </a:t>
            </a:r>
            <a:r>
              <a:rPr sz="2050" b="1" spc="-10" dirty="0">
                <a:latin typeface="Arial"/>
                <a:cs typeface="Arial"/>
              </a:rPr>
              <a:t>University </a:t>
            </a:r>
            <a:r>
              <a:rPr sz="2050" b="1" dirty="0">
                <a:latin typeface="Arial"/>
                <a:cs typeface="Arial"/>
              </a:rPr>
              <a:t>Associate</a:t>
            </a:r>
            <a:r>
              <a:rPr sz="2050" b="1" spc="-3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Professor</a:t>
            </a:r>
            <a:r>
              <a:rPr sz="2050" b="1" spc="-3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and</a:t>
            </a:r>
            <a:r>
              <a:rPr sz="2050" b="1" spc="-30" dirty="0">
                <a:latin typeface="Arial"/>
                <a:cs typeface="Arial"/>
              </a:rPr>
              <a:t> Editor-</a:t>
            </a:r>
            <a:r>
              <a:rPr sz="2050" b="1" dirty="0">
                <a:latin typeface="Arial"/>
                <a:cs typeface="Arial"/>
              </a:rPr>
              <a:t>in-Chief,</a:t>
            </a:r>
            <a:r>
              <a:rPr sz="2050" b="1" spc="-35" dirty="0">
                <a:latin typeface="Arial"/>
                <a:cs typeface="Arial"/>
              </a:rPr>
              <a:t> </a:t>
            </a:r>
            <a:r>
              <a:rPr sz="2050" b="1" spc="-10" dirty="0">
                <a:latin typeface="Arial"/>
                <a:cs typeface="Arial"/>
              </a:rPr>
              <a:t>Evaluation</a:t>
            </a:r>
            <a:r>
              <a:rPr sz="2050" b="1" spc="-3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and</a:t>
            </a:r>
            <a:r>
              <a:rPr sz="2050" b="1" spc="-30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Program</a:t>
            </a:r>
            <a:r>
              <a:rPr sz="2050" b="1" spc="-35" dirty="0">
                <a:latin typeface="Arial"/>
                <a:cs typeface="Arial"/>
              </a:rPr>
              <a:t> </a:t>
            </a:r>
            <a:r>
              <a:rPr sz="2050" b="1" spc="-10" dirty="0">
                <a:latin typeface="Arial"/>
                <a:cs typeface="Arial"/>
              </a:rPr>
              <a:t>Planning </a:t>
            </a:r>
            <a:r>
              <a:rPr sz="205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mita.marra@unina.it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or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/>
              </a:rPr>
              <a:t>marram@gwu.edu</a:t>
            </a:r>
            <a:endParaRPr sz="20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3915" y="4418776"/>
            <a:ext cx="11897995" cy="14833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50" spc="-220" dirty="0"/>
              <a:t>Innovating</a:t>
            </a:r>
            <a:r>
              <a:rPr sz="9550" spc="-420" dirty="0"/>
              <a:t> </a:t>
            </a:r>
            <a:r>
              <a:rPr sz="9550" spc="-210" dirty="0"/>
              <a:t>evaluation</a:t>
            </a:r>
            <a:endParaRPr sz="9550"/>
          </a:p>
        </p:txBody>
      </p:sp>
      <p:sp>
        <p:nvSpPr>
          <p:cNvPr id="4" name="object 4"/>
          <p:cNvSpPr txBox="1"/>
          <p:nvPr/>
        </p:nvSpPr>
        <p:spPr>
          <a:xfrm>
            <a:off x="1019665" y="5979003"/>
            <a:ext cx="16188690" cy="7169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500" b="1" dirty="0">
                <a:latin typeface="Arial"/>
                <a:cs typeface="Arial"/>
              </a:rPr>
              <a:t>Challenges</a:t>
            </a:r>
            <a:r>
              <a:rPr sz="4500" b="1" spc="55" dirty="0">
                <a:latin typeface="Arial"/>
                <a:cs typeface="Arial"/>
              </a:rPr>
              <a:t> </a:t>
            </a:r>
            <a:r>
              <a:rPr sz="4500" b="1" dirty="0">
                <a:latin typeface="Arial"/>
                <a:cs typeface="Arial"/>
              </a:rPr>
              <a:t>and</a:t>
            </a:r>
            <a:r>
              <a:rPr sz="4500" b="1" spc="60" dirty="0">
                <a:latin typeface="Arial"/>
                <a:cs typeface="Arial"/>
              </a:rPr>
              <a:t> </a:t>
            </a:r>
            <a:r>
              <a:rPr sz="4500" b="1" dirty="0">
                <a:latin typeface="Arial"/>
                <a:cs typeface="Arial"/>
              </a:rPr>
              <a:t>opportunities</a:t>
            </a:r>
            <a:r>
              <a:rPr sz="4500" b="1" spc="60" dirty="0">
                <a:latin typeface="Arial"/>
                <a:cs typeface="Arial"/>
              </a:rPr>
              <a:t> </a:t>
            </a:r>
            <a:r>
              <a:rPr sz="4500" b="1" dirty="0">
                <a:latin typeface="Arial"/>
                <a:cs typeface="Arial"/>
              </a:rPr>
              <a:t>to</a:t>
            </a:r>
            <a:r>
              <a:rPr sz="4500" b="1" spc="55" dirty="0">
                <a:latin typeface="Arial"/>
                <a:cs typeface="Arial"/>
              </a:rPr>
              <a:t> </a:t>
            </a:r>
            <a:r>
              <a:rPr sz="4500" b="1" spc="85" dirty="0">
                <a:latin typeface="Arial"/>
                <a:cs typeface="Arial"/>
              </a:rPr>
              <a:t>make</a:t>
            </a:r>
            <a:r>
              <a:rPr sz="4500" b="1" spc="60" dirty="0">
                <a:latin typeface="Arial"/>
                <a:cs typeface="Arial"/>
              </a:rPr>
              <a:t> </a:t>
            </a:r>
            <a:r>
              <a:rPr sz="4500" b="1" dirty="0">
                <a:latin typeface="Arial"/>
                <a:cs typeface="Arial"/>
              </a:rPr>
              <a:t>impactful</a:t>
            </a:r>
            <a:r>
              <a:rPr sz="4500" b="1" spc="60" dirty="0">
                <a:latin typeface="Arial"/>
                <a:cs typeface="Arial"/>
              </a:rPr>
              <a:t> </a:t>
            </a:r>
            <a:r>
              <a:rPr sz="4500" b="1" spc="-10" dirty="0">
                <a:latin typeface="Arial"/>
                <a:cs typeface="Arial"/>
              </a:rPr>
              <a:t>evaluation</a:t>
            </a:r>
            <a:endParaRPr sz="4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969" y="7063306"/>
            <a:ext cx="156210" cy="158496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3080"/>
              </a:lnSpc>
              <a:spcBef>
                <a:spcPts val="135"/>
              </a:spcBef>
            </a:pPr>
            <a:r>
              <a:rPr sz="2600" spc="155" dirty="0">
                <a:latin typeface="Arial"/>
                <a:cs typeface="Arial"/>
              </a:rPr>
              <a:t>-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3040"/>
              </a:lnSpc>
            </a:pPr>
            <a:r>
              <a:rPr sz="2600" spc="155" dirty="0">
                <a:latin typeface="Arial"/>
                <a:cs typeface="Arial"/>
              </a:rPr>
              <a:t>-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3040"/>
              </a:lnSpc>
            </a:pPr>
            <a:r>
              <a:rPr sz="2600" spc="155" dirty="0">
                <a:latin typeface="Arial"/>
                <a:cs typeface="Arial"/>
              </a:rPr>
              <a:t>-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3080"/>
              </a:lnSpc>
            </a:pPr>
            <a:r>
              <a:rPr sz="2600" spc="155" dirty="0">
                <a:latin typeface="Arial"/>
                <a:cs typeface="Arial"/>
              </a:rPr>
              <a:t>-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2572" y="7049508"/>
            <a:ext cx="10241915" cy="156908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150" dirty="0">
                <a:latin typeface="Arial"/>
                <a:cs typeface="Arial"/>
              </a:rPr>
              <a:t>Cross-purpose</a:t>
            </a:r>
            <a:r>
              <a:rPr sz="2150" spc="3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mechanisms</a:t>
            </a:r>
            <a:r>
              <a:rPr sz="2150" spc="30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at</a:t>
            </a:r>
            <a:r>
              <a:rPr sz="2150" spc="3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play:</a:t>
            </a:r>
            <a:r>
              <a:rPr sz="2150" spc="30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an</a:t>
            </a:r>
            <a:r>
              <a:rPr sz="2150" spc="3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unintended</a:t>
            </a:r>
            <a:r>
              <a:rPr sz="2150" spc="30" dirty="0">
                <a:latin typeface="Arial"/>
                <a:cs typeface="Arial"/>
              </a:rPr>
              <a:t> </a:t>
            </a:r>
            <a:r>
              <a:rPr sz="2150" spc="-10" dirty="0">
                <a:latin typeface="Arial"/>
                <a:cs typeface="Arial"/>
              </a:rPr>
              <a:t>consequence?</a:t>
            </a:r>
            <a:endParaRPr sz="2150">
              <a:latin typeface="Arial"/>
              <a:cs typeface="Arial"/>
            </a:endParaRPr>
          </a:p>
          <a:p>
            <a:pPr marL="12700" marR="5080">
              <a:lnSpc>
                <a:spcPct val="117800"/>
              </a:lnSpc>
            </a:pPr>
            <a:r>
              <a:rPr sz="2150" dirty="0">
                <a:latin typeface="Arial"/>
                <a:cs typeface="Arial"/>
              </a:rPr>
              <a:t>Regulation</a:t>
            </a:r>
            <a:r>
              <a:rPr sz="2150" spc="1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vs.</a:t>
            </a:r>
            <a:r>
              <a:rPr sz="2150" spc="20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experimentation:</a:t>
            </a:r>
            <a:r>
              <a:rPr sz="2150" spc="2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constraints</a:t>
            </a:r>
            <a:r>
              <a:rPr sz="2150" spc="2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and</a:t>
            </a:r>
            <a:r>
              <a:rPr sz="2150" spc="20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opportunities</a:t>
            </a:r>
            <a:r>
              <a:rPr sz="2150" spc="25" dirty="0">
                <a:latin typeface="Arial"/>
                <a:cs typeface="Arial"/>
              </a:rPr>
              <a:t> </a:t>
            </a:r>
            <a:r>
              <a:rPr sz="2150" spc="50" dirty="0">
                <a:latin typeface="Arial"/>
                <a:cs typeface="Arial"/>
              </a:rPr>
              <a:t>to</a:t>
            </a:r>
            <a:r>
              <a:rPr sz="2150" spc="20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innovate</a:t>
            </a:r>
            <a:r>
              <a:rPr sz="2150" spc="30" dirty="0">
                <a:latin typeface="Arial"/>
                <a:cs typeface="Arial"/>
              </a:rPr>
              <a:t> </a:t>
            </a:r>
            <a:r>
              <a:rPr sz="2150" spc="-10" dirty="0">
                <a:latin typeface="Arial"/>
                <a:cs typeface="Arial"/>
              </a:rPr>
              <a:t>evaluation Challenges</a:t>
            </a:r>
            <a:r>
              <a:rPr sz="2150" spc="40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in</a:t>
            </a:r>
            <a:r>
              <a:rPr sz="2150" spc="40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politcs</a:t>
            </a:r>
            <a:r>
              <a:rPr sz="2150" spc="4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and</a:t>
            </a:r>
            <a:r>
              <a:rPr sz="2150" spc="40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policy</a:t>
            </a:r>
            <a:r>
              <a:rPr sz="2150" spc="40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analysis/evalutation</a:t>
            </a:r>
            <a:r>
              <a:rPr sz="2150" spc="40" dirty="0">
                <a:latin typeface="Arial"/>
                <a:cs typeface="Arial"/>
              </a:rPr>
              <a:t> </a:t>
            </a:r>
            <a:r>
              <a:rPr sz="2150" spc="-10" dirty="0">
                <a:latin typeface="Arial"/>
                <a:cs typeface="Arial"/>
              </a:rPr>
              <a:t>fields</a:t>
            </a:r>
            <a:endParaRPr sz="2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2150" dirty="0">
                <a:latin typeface="Arial"/>
                <a:cs typeface="Arial"/>
              </a:rPr>
              <a:t>What</a:t>
            </a:r>
            <a:r>
              <a:rPr sz="2150" spc="2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can</a:t>
            </a:r>
            <a:r>
              <a:rPr sz="2150" spc="3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systems</a:t>
            </a:r>
            <a:r>
              <a:rPr sz="2150" spc="3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thinking</a:t>
            </a:r>
            <a:r>
              <a:rPr sz="2150" spc="3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and</a:t>
            </a:r>
            <a:r>
              <a:rPr sz="2150" spc="3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complexity</a:t>
            </a:r>
            <a:r>
              <a:rPr sz="2150" spc="3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approach</a:t>
            </a:r>
            <a:r>
              <a:rPr sz="2150" spc="35" dirty="0">
                <a:latin typeface="Arial"/>
                <a:cs typeface="Arial"/>
              </a:rPr>
              <a:t> </a:t>
            </a:r>
            <a:r>
              <a:rPr sz="2150" dirty="0">
                <a:latin typeface="Arial"/>
                <a:cs typeface="Arial"/>
              </a:rPr>
              <a:t>can</a:t>
            </a:r>
            <a:r>
              <a:rPr sz="2150" spc="35" dirty="0">
                <a:latin typeface="Arial"/>
                <a:cs typeface="Arial"/>
              </a:rPr>
              <a:t> </a:t>
            </a:r>
            <a:r>
              <a:rPr sz="2150" spc="-10" dirty="0">
                <a:latin typeface="Arial"/>
                <a:cs typeface="Arial"/>
              </a:rPr>
              <a:t>oﬀer?</a:t>
            </a:r>
            <a:endParaRPr sz="2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9729" y="888736"/>
            <a:ext cx="14510385" cy="1804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spc="-155" dirty="0"/>
              <a:t>Cross-</a:t>
            </a:r>
            <a:r>
              <a:rPr spc="-114" dirty="0"/>
              <a:t>purpose</a:t>
            </a:r>
            <a:r>
              <a:rPr spc="-290" dirty="0"/>
              <a:t> </a:t>
            </a:r>
            <a:r>
              <a:rPr spc="-130" dirty="0"/>
              <a:t>mechanisms</a:t>
            </a:r>
            <a:r>
              <a:rPr spc="-290" dirty="0"/>
              <a:t> </a:t>
            </a:r>
            <a:r>
              <a:rPr spc="50" dirty="0"/>
              <a:t>at</a:t>
            </a:r>
            <a:r>
              <a:rPr spc="-290" dirty="0"/>
              <a:t> </a:t>
            </a:r>
            <a:r>
              <a:rPr spc="-105" dirty="0"/>
              <a:t>play</a:t>
            </a: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4500" dirty="0"/>
              <a:t>An</a:t>
            </a:r>
            <a:r>
              <a:rPr sz="4500" spc="-110" dirty="0"/>
              <a:t> </a:t>
            </a:r>
            <a:r>
              <a:rPr sz="4500" dirty="0"/>
              <a:t>unintended</a:t>
            </a:r>
            <a:r>
              <a:rPr sz="4500" spc="-110" dirty="0"/>
              <a:t> </a:t>
            </a:r>
            <a:r>
              <a:rPr sz="4500" spc="-10" dirty="0"/>
              <a:t>consequence?</a:t>
            </a:r>
            <a:endParaRPr sz="4500"/>
          </a:p>
        </p:txBody>
      </p:sp>
      <p:sp>
        <p:nvSpPr>
          <p:cNvPr id="3" name="object 3"/>
          <p:cNvSpPr txBox="1"/>
          <p:nvPr/>
        </p:nvSpPr>
        <p:spPr>
          <a:xfrm>
            <a:off x="1023917" y="3305323"/>
            <a:ext cx="17183735" cy="6902450"/>
          </a:xfrm>
          <a:prstGeom prst="rect">
            <a:avLst/>
          </a:prstGeom>
        </p:spPr>
        <p:txBody>
          <a:bodyPr vert="horz" wrap="square" lIns="0" tIns="216535" rIns="0" bIns="0" rtlCol="0">
            <a:spAutoFit/>
          </a:bodyPr>
          <a:lstStyle/>
          <a:p>
            <a:pPr marL="444500" indent="-432434">
              <a:lnSpc>
                <a:spcPct val="100000"/>
              </a:lnSpc>
              <a:spcBef>
                <a:spcPts val="1705"/>
              </a:spcBef>
              <a:buSzPct val="122058"/>
              <a:buChar char="•"/>
              <a:tabLst>
                <a:tab pos="444500" algn="l"/>
                <a:tab pos="445134" algn="l"/>
              </a:tabLst>
            </a:pPr>
            <a:r>
              <a:rPr sz="3400" dirty="0">
                <a:latin typeface="Arial"/>
                <a:cs typeface="Arial"/>
              </a:rPr>
              <a:t>The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mechanisms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the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institutionalization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spc="55" dirty="0">
                <a:latin typeface="Arial"/>
                <a:cs typeface="Arial"/>
              </a:rPr>
              <a:t>of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evaluation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triggered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were:</a:t>
            </a:r>
            <a:endParaRPr sz="3400">
              <a:latin typeface="Arial"/>
              <a:cs typeface="Arial"/>
            </a:endParaRPr>
          </a:p>
          <a:p>
            <a:pPr marL="1952625" lvl="1" indent="-433070">
              <a:lnSpc>
                <a:spcPct val="100000"/>
              </a:lnSpc>
              <a:spcBef>
                <a:spcPts val="2755"/>
              </a:spcBef>
              <a:buSzPct val="122058"/>
              <a:buChar char="•"/>
              <a:tabLst>
                <a:tab pos="1952625" algn="l"/>
                <a:tab pos="1953260" algn="l"/>
              </a:tabLst>
            </a:pPr>
            <a:r>
              <a:rPr sz="3400" spc="-20" dirty="0">
                <a:latin typeface="Arial"/>
                <a:cs typeface="Arial"/>
              </a:rPr>
              <a:t>Fear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spc="55" dirty="0">
                <a:latin typeface="Arial"/>
                <a:cs typeface="Arial"/>
              </a:rPr>
              <a:t>of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punishment,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shirking,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compliance,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red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tapee,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resistance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&amp;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contestation</a:t>
            </a:r>
            <a:endParaRPr sz="3400">
              <a:latin typeface="Arial"/>
              <a:cs typeface="Arial"/>
            </a:endParaRPr>
          </a:p>
          <a:p>
            <a:pPr marL="444500" indent="-432434">
              <a:lnSpc>
                <a:spcPct val="100000"/>
              </a:lnSpc>
              <a:spcBef>
                <a:spcPts val="2755"/>
              </a:spcBef>
              <a:buSzPct val="122058"/>
              <a:buChar char="•"/>
              <a:tabLst>
                <a:tab pos="444500" algn="l"/>
                <a:tab pos="445134" algn="l"/>
              </a:tabLst>
            </a:pPr>
            <a:r>
              <a:rPr sz="3400" dirty="0">
                <a:latin typeface="Arial"/>
                <a:cs typeface="Arial"/>
              </a:rPr>
              <a:t>As</a:t>
            </a:r>
            <a:r>
              <a:rPr sz="3400" spc="-40" dirty="0">
                <a:latin typeface="Arial"/>
                <a:cs typeface="Arial"/>
              </a:rPr>
              <a:t> </a:t>
            </a:r>
            <a:r>
              <a:rPr sz="3400" spc="55" dirty="0">
                <a:latin typeface="Arial"/>
                <a:cs typeface="Arial"/>
              </a:rPr>
              <a:t>opposed</a:t>
            </a:r>
            <a:r>
              <a:rPr sz="3400" spc="-35" dirty="0">
                <a:latin typeface="Arial"/>
                <a:cs typeface="Arial"/>
              </a:rPr>
              <a:t> </a:t>
            </a:r>
            <a:r>
              <a:rPr sz="3400" spc="35" dirty="0">
                <a:latin typeface="Arial"/>
                <a:cs typeface="Arial"/>
              </a:rPr>
              <a:t>to:</a:t>
            </a:r>
            <a:endParaRPr sz="3400">
              <a:latin typeface="Arial"/>
              <a:cs typeface="Arial"/>
            </a:endParaRPr>
          </a:p>
          <a:p>
            <a:pPr marL="1952625" marR="245745" lvl="1" indent="-432434">
              <a:lnSpc>
                <a:spcPts val="3650"/>
              </a:lnSpc>
              <a:spcBef>
                <a:spcPts val="3235"/>
              </a:spcBef>
              <a:buSzPct val="122058"/>
              <a:buChar char="•"/>
              <a:tabLst>
                <a:tab pos="1952625" algn="l"/>
                <a:tab pos="1953260" algn="l"/>
              </a:tabLst>
            </a:pPr>
            <a:r>
              <a:rPr sz="3400" spc="-10" dirty="0">
                <a:latin typeface="Arial"/>
                <a:cs typeface="Arial"/>
              </a:rPr>
              <a:t>Evaluative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thinking,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policy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learning,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social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learning,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inclusive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participation,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spc="100" dirty="0">
                <a:latin typeface="Arial"/>
                <a:cs typeface="Arial"/>
              </a:rPr>
              <a:t>co- </a:t>
            </a:r>
            <a:r>
              <a:rPr sz="3400" spc="-10" dirty="0">
                <a:latin typeface="Arial"/>
                <a:cs typeface="Arial"/>
              </a:rPr>
              <a:t>creation</a:t>
            </a:r>
            <a:endParaRPr sz="3400">
              <a:latin typeface="Arial"/>
              <a:cs typeface="Arial"/>
            </a:endParaRPr>
          </a:p>
          <a:p>
            <a:pPr marL="455295" marR="5080" indent="-432434">
              <a:lnSpc>
                <a:spcPts val="3650"/>
              </a:lnSpc>
              <a:spcBef>
                <a:spcPts val="3185"/>
              </a:spcBef>
              <a:buSzPct val="122058"/>
              <a:buChar char="•"/>
              <a:tabLst>
                <a:tab pos="455295" algn="l"/>
                <a:tab pos="455930" algn="l"/>
              </a:tabLst>
            </a:pPr>
            <a:r>
              <a:rPr sz="3400" dirty="0">
                <a:latin typeface="Arial"/>
                <a:cs typeface="Arial"/>
              </a:rPr>
              <a:t>Behavioral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sciences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have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pointed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spc="85" dirty="0">
                <a:latin typeface="Arial"/>
                <a:cs typeface="Arial"/>
              </a:rPr>
              <a:t>to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biases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and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heuristics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spc="50" dirty="0">
                <a:latin typeface="Arial"/>
                <a:cs typeface="Arial"/>
              </a:rPr>
              <a:t>end-</a:t>
            </a:r>
            <a:r>
              <a:rPr sz="3400" dirty="0">
                <a:latin typeface="Arial"/>
                <a:cs typeface="Arial"/>
              </a:rPr>
              <a:t>receivers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spc="55" dirty="0">
                <a:latin typeface="Arial"/>
                <a:cs typeface="Arial"/>
              </a:rPr>
              <a:t>of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information </a:t>
            </a:r>
            <a:r>
              <a:rPr sz="3400" dirty="0">
                <a:latin typeface="Arial"/>
                <a:cs typeface="Arial"/>
              </a:rPr>
              <a:t>show</a:t>
            </a:r>
            <a:r>
              <a:rPr sz="3400" spc="8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when</a:t>
            </a:r>
            <a:r>
              <a:rPr sz="3400" spc="8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they</a:t>
            </a:r>
            <a:r>
              <a:rPr sz="3400" spc="9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perceive</a:t>
            </a:r>
            <a:r>
              <a:rPr sz="3400" spc="8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information</a:t>
            </a:r>
            <a:r>
              <a:rPr sz="3400" spc="9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as</a:t>
            </a:r>
            <a:r>
              <a:rPr sz="3400" spc="8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potentially</a:t>
            </a:r>
            <a:r>
              <a:rPr sz="3400" spc="85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challenging</a:t>
            </a:r>
            <a:endParaRPr sz="3400">
              <a:latin typeface="Arial"/>
              <a:cs typeface="Arial"/>
            </a:endParaRPr>
          </a:p>
          <a:p>
            <a:pPr marL="444500" indent="-432434">
              <a:lnSpc>
                <a:spcPct val="100000"/>
              </a:lnSpc>
              <a:spcBef>
                <a:spcPts val="2700"/>
              </a:spcBef>
              <a:buSzPct val="122058"/>
              <a:buChar char="•"/>
              <a:tabLst>
                <a:tab pos="444500" algn="l"/>
                <a:tab pos="445134" algn="l"/>
              </a:tabLst>
            </a:pPr>
            <a:r>
              <a:rPr sz="3400" dirty="0">
                <a:latin typeface="Arial"/>
                <a:cs typeface="Arial"/>
              </a:rPr>
              <a:t>Do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we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need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spc="85" dirty="0">
                <a:latin typeface="Arial"/>
                <a:cs typeface="Arial"/>
              </a:rPr>
              <a:t>to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spc="50" dirty="0">
                <a:latin typeface="Arial"/>
                <a:cs typeface="Arial"/>
              </a:rPr>
              <a:t>work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on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communication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style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and</a:t>
            </a:r>
            <a:r>
              <a:rPr sz="3400" spc="70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channels?</a:t>
            </a:r>
            <a:endParaRPr sz="3400">
              <a:latin typeface="Arial"/>
              <a:cs typeface="Arial"/>
            </a:endParaRPr>
          </a:p>
          <a:p>
            <a:pPr marL="1952625" lvl="1" indent="-433070">
              <a:lnSpc>
                <a:spcPct val="100000"/>
              </a:lnSpc>
              <a:spcBef>
                <a:spcPts val="2755"/>
              </a:spcBef>
              <a:buSzPct val="122058"/>
              <a:buChar char="•"/>
              <a:tabLst>
                <a:tab pos="1952625" algn="l"/>
                <a:tab pos="1953260" algn="l"/>
              </a:tabLst>
            </a:pPr>
            <a:r>
              <a:rPr sz="3400" spc="-150" dirty="0">
                <a:latin typeface="Arial"/>
                <a:cs typeface="Arial"/>
              </a:rPr>
              <a:t>Yes</a:t>
            </a:r>
            <a:r>
              <a:rPr sz="3400" spc="-20" dirty="0">
                <a:latin typeface="Arial"/>
                <a:cs typeface="Arial"/>
              </a:rPr>
              <a:t> </a:t>
            </a:r>
            <a:r>
              <a:rPr sz="3400" spc="75" dirty="0">
                <a:latin typeface="Arial"/>
                <a:cs typeface="Arial"/>
              </a:rPr>
              <a:t>but</a:t>
            </a:r>
            <a:r>
              <a:rPr sz="3400" spc="-15" dirty="0">
                <a:latin typeface="Arial"/>
                <a:cs typeface="Arial"/>
              </a:rPr>
              <a:t> </a:t>
            </a:r>
            <a:r>
              <a:rPr sz="3400" spc="60" dirty="0">
                <a:latin typeface="Arial"/>
                <a:cs typeface="Arial"/>
              </a:rPr>
              <a:t>not</a:t>
            </a:r>
            <a:r>
              <a:rPr sz="3400" spc="-15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only…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spc="-140" dirty="0"/>
              <a:t>Experimentation</a:t>
            </a:r>
            <a:r>
              <a:rPr spc="-235" dirty="0"/>
              <a:t> vs.</a:t>
            </a:r>
            <a:r>
              <a:rPr spc="-229" dirty="0"/>
              <a:t> </a:t>
            </a:r>
            <a:r>
              <a:rPr spc="-135" dirty="0"/>
              <a:t>Regulation</a:t>
            </a: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4500" dirty="0"/>
              <a:t>Constraints</a:t>
            </a:r>
            <a:r>
              <a:rPr sz="4500" spc="-10" dirty="0"/>
              <a:t> </a:t>
            </a:r>
            <a:r>
              <a:rPr sz="4500" dirty="0"/>
              <a:t>&amp;</a:t>
            </a:r>
            <a:r>
              <a:rPr sz="4500" spc="-10" dirty="0"/>
              <a:t> </a:t>
            </a:r>
            <a:r>
              <a:rPr sz="4500" dirty="0"/>
              <a:t>opportunities</a:t>
            </a:r>
            <a:r>
              <a:rPr sz="4500" spc="-10" dirty="0"/>
              <a:t> </a:t>
            </a:r>
            <a:r>
              <a:rPr sz="4500" dirty="0"/>
              <a:t>to</a:t>
            </a:r>
            <a:r>
              <a:rPr sz="4500" spc="-10" dirty="0"/>
              <a:t> innovate</a:t>
            </a:r>
            <a:endParaRPr sz="4500"/>
          </a:p>
        </p:txBody>
      </p:sp>
      <p:sp>
        <p:nvSpPr>
          <p:cNvPr id="3" name="object 3"/>
          <p:cNvSpPr txBox="1"/>
          <p:nvPr/>
        </p:nvSpPr>
        <p:spPr>
          <a:xfrm>
            <a:off x="1023917" y="3305323"/>
            <a:ext cx="17983200" cy="6921500"/>
          </a:xfrm>
          <a:prstGeom prst="rect">
            <a:avLst/>
          </a:prstGeom>
        </p:spPr>
        <p:txBody>
          <a:bodyPr vert="horz" wrap="square" lIns="0" tIns="216535" rIns="0" bIns="0" rtlCol="0">
            <a:spAutoFit/>
          </a:bodyPr>
          <a:lstStyle/>
          <a:p>
            <a:pPr marL="444500" indent="-432434">
              <a:lnSpc>
                <a:spcPct val="100000"/>
              </a:lnSpc>
              <a:spcBef>
                <a:spcPts val="1705"/>
              </a:spcBef>
              <a:buSzPct val="122058"/>
              <a:buChar char="•"/>
              <a:tabLst>
                <a:tab pos="444500" algn="l"/>
                <a:tab pos="445134" algn="l"/>
              </a:tabLst>
            </a:pPr>
            <a:r>
              <a:rPr sz="3400" dirty="0">
                <a:latin typeface="Arial"/>
                <a:cs typeface="Arial"/>
              </a:rPr>
              <a:t>On</a:t>
            </a:r>
            <a:r>
              <a:rPr sz="3400" spc="5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the</a:t>
            </a:r>
            <a:r>
              <a:rPr sz="3400" spc="5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supply</a:t>
            </a:r>
            <a:r>
              <a:rPr sz="3400" spc="50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side:</a:t>
            </a:r>
            <a:endParaRPr sz="3400">
              <a:latin typeface="Arial"/>
              <a:cs typeface="Arial"/>
            </a:endParaRPr>
          </a:p>
          <a:p>
            <a:pPr marL="947419" lvl="1" indent="-433070">
              <a:lnSpc>
                <a:spcPct val="100000"/>
              </a:lnSpc>
              <a:spcBef>
                <a:spcPts val="2755"/>
              </a:spcBef>
              <a:buSzPct val="122058"/>
              <a:buChar char="•"/>
              <a:tabLst>
                <a:tab pos="947419" algn="l"/>
                <a:tab pos="948055" algn="l"/>
              </a:tabLst>
            </a:pPr>
            <a:r>
              <a:rPr sz="3400" dirty="0">
                <a:latin typeface="Arial"/>
                <a:cs typeface="Arial"/>
              </a:rPr>
              <a:t>Laws</a:t>
            </a:r>
            <a:r>
              <a:rPr sz="3400" spc="4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and</a:t>
            </a:r>
            <a:r>
              <a:rPr sz="3400" spc="4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by-</a:t>
            </a:r>
            <a:r>
              <a:rPr sz="3400" spc="50" dirty="0">
                <a:latin typeface="Arial"/>
                <a:cs typeface="Arial"/>
              </a:rPr>
              <a:t>laws</a:t>
            </a:r>
            <a:r>
              <a:rPr sz="3400" spc="4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are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requiredand</a:t>
            </a:r>
            <a:r>
              <a:rPr sz="3400" spc="4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binding</a:t>
            </a:r>
            <a:r>
              <a:rPr sz="3400" spc="4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in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civil</a:t>
            </a:r>
            <a:r>
              <a:rPr sz="3400" spc="4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law</a:t>
            </a:r>
            <a:r>
              <a:rPr sz="3400" spc="4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countries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(compliance</a:t>
            </a:r>
            <a:r>
              <a:rPr sz="3400" spc="40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mentality)</a:t>
            </a:r>
            <a:endParaRPr sz="3400">
              <a:latin typeface="Arial"/>
              <a:cs typeface="Arial"/>
            </a:endParaRPr>
          </a:p>
          <a:p>
            <a:pPr marL="947419" marR="5080" lvl="1" indent="-432434">
              <a:lnSpc>
                <a:spcPct val="91300"/>
              </a:lnSpc>
              <a:spcBef>
                <a:spcPts val="3110"/>
              </a:spcBef>
              <a:buSzPct val="122058"/>
              <a:buChar char="•"/>
              <a:tabLst>
                <a:tab pos="947419" algn="l"/>
                <a:tab pos="948055" algn="l"/>
              </a:tabLst>
            </a:pPr>
            <a:r>
              <a:rPr sz="3400" dirty="0">
                <a:latin typeface="Arial"/>
                <a:cs typeface="Arial"/>
              </a:rPr>
              <a:t>Nudge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and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spc="50" dirty="0">
                <a:latin typeface="Arial"/>
                <a:cs typeface="Arial"/>
              </a:rPr>
              <a:t>soft-</a:t>
            </a:r>
            <a:r>
              <a:rPr sz="3400" spc="70" dirty="0">
                <a:latin typeface="Arial"/>
                <a:cs typeface="Arial"/>
              </a:rPr>
              <a:t>power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measures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(libertarian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paternalism)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spc="85" dirty="0">
                <a:latin typeface="Arial"/>
                <a:cs typeface="Arial"/>
              </a:rPr>
              <a:t>to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increase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the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influence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spc="30" dirty="0">
                <a:latin typeface="Arial"/>
                <a:cs typeface="Arial"/>
              </a:rPr>
              <a:t>of </a:t>
            </a:r>
            <a:r>
              <a:rPr sz="3400" dirty="0">
                <a:latin typeface="Arial"/>
                <a:cs typeface="Arial"/>
              </a:rPr>
              <a:t>evaluation,</a:t>
            </a:r>
            <a:r>
              <a:rPr sz="3400" spc="4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e.g.,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sunset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legislation;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organizational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working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through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profiles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like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the</a:t>
            </a:r>
            <a:r>
              <a:rPr sz="3400" spc="45" dirty="0">
                <a:latin typeface="Arial"/>
                <a:cs typeface="Arial"/>
              </a:rPr>
              <a:t> </a:t>
            </a:r>
            <a:r>
              <a:rPr sz="3400" i="1" spc="-10" dirty="0">
                <a:latin typeface="Arial"/>
                <a:cs typeface="Arial"/>
              </a:rPr>
              <a:t>devil’s </a:t>
            </a:r>
            <a:r>
              <a:rPr sz="3400" i="1" dirty="0">
                <a:latin typeface="Arial"/>
                <a:cs typeface="Arial"/>
              </a:rPr>
              <a:t>advocate</a:t>
            </a:r>
            <a:r>
              <a:rPr sz="3400" i="1" spc="9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or</a:t>
            </a:r>
            <a:r>
              <a:rPr sz="3400" spc="9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the</a:t>
            </a:r>
            <a:r>
              <a:rPr sz="3400" spc="95" dirty="0">
                <a:latin typeface="Arial"/>
                <a:cs typeface="Arial"/>
              </a:rPr>
              <a:t> </a:t>
            </a:r>
            <a:r>
              <a:rPr sz="3400" i="1" dirty="0">
                <a:latin typeface="Arial"/>
                <a:cs typeface="Arial"/>
              </a:rPr>
              <a:t>red</a:t>
            </a:r>
            <a:r>
              <a:rPr sz="3400" i="1" spc="90" dirty="0">
                <a:latin typeface="Arial"/>
                <a:cs typeface="Arial"/>
              </a:rPr>
              <a:t> </a:t>
            </a:r>
            <a:r>
              <a:rPr sz="3400" i="1" dirty="0">
                <a:latin typeface="Arial"/>
                <a:cs typeface="Arial"/>
              </a:rPr>
              <a:t>teaming</a:t>
            </a:r>
            <a:r>
              <a:rPr sz="3400" dirty="0">
                <a:latin typeface="Arial"/>
                <a:cs typeface="Arial"/>
              </a:rPr>
              <a:t>,</a:t>
            </a:r>
            <a:r>
              <a:rPr sz="3400" spc="95" dirty="0">
                <a:latin typeface="Arial"/>
                <a:cs typeface="Arial"/>
              </a:rPr>
              <a:t> </a:t>
            </a:r>
            <a:r>
              <a:rPr sz="3400" spc="85" dirty="0">
                <a:latin typeface="Arial"/>
                <a:cs typeface="Arial"/>
              </a:rPr>
              <a:t>to</a:t>
            </a:r>
            <a:r>
              <a:rPr sz="3400" spc="90" dirty="0">
                <a:latin typeface="Arial"/>
                <a:cs typeface="Arial"/>
              </a:rPr>
              <a:t> </a:t>
            </a:r>
            <a:r>
              <a:rPr sz="3400" spc="60" dirty="0">
                <a:latin typeface="Arial"/>
                <a:cs typeface="Arial"/>
              </a:rPr>
              <a:t>spot</a:t>
            </a:r>
            <a:r>
              <a:rPr sz="3400" spc="9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shortcomings</a:t>
            </a:r>
            <a:r>
              <a:rPr sz="3400" spc="9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through</a:t>
            </a:r>
            <a:r>
              <a:rPr sz="3400" spc="9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critical</a:t>
            </a:r>
            <a:r>
              <a:rPr sz="3400" spc="95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thinking</a:t>
            </a:r>
            <a:endParaRPr sz="3400">
              <a:latin typeface="Arial"/>
              <a:cs typeface="Arial"/>
            </a:endParaRPr>
          </a:p>
          <a:p>
            <a:pPr marL="444500" indent="-432434">
              <a:lnSpc>
                <a:spcPct val="100000"/>
              </a:lnSpc>
              <a:spcBef>
                <a:spcPts val="2750"/>
              </a:spcBef>
              <a:buSzPct val="122058"/>
              <a:buChar char="•"/>
              <a:tabLst>
                <a:tab pos="444500" algn="l"/>
                <a:tab pos="445134" algn="l"/>
              </a:tabLst>
            </a:pPr>
            <a:r>
              <a:rPr sz="3400" dirty="0">
                <a:latin typeface="Arial"/>
                <a:cs typeface="Arial"/>
              </a:rPr>
              <a:t>On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the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demand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side:</a:t>
            </a:r>
            <a:endParaRPr sz="3400">
              <a:latin typeface="Arial"/>
              <a:cs typeface="Arial"/>
            </a:endParaRPr>
          </a:p>
          <a:p>
            <a:pPr marL="947419" lvl="1" indent="-433070">
              <a:lnSpc>
                <a:spcPct val="100000"/>
              </a:lnSpc>
              <a:spcBef>
                <a:spcPts val="2755"/>
              </a:spcBef>
              <a:buSzPct val="122058"/>
              <a:buChar char="•"/>
              <a:tabLst>
                <a:tab pos="947419" algn="l"/>
                <a:tab pos="948055" algn="l"/>
              </a:tabLst>
            </a:pPr>
            <a:r>
              <a:rPr sz="3400" dirty="0">
                <a:latin typeface="Arial"/>
                <a:cs typeface="Arial"/>
              </a:rPr>
              <a:t>Evidence-informed</a:t>
            </a:r>
            <a:r>
              <a:rPr sz="3400" spc="27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policy</a:t>
            </a:r>
            <a:r>
              <a:rPr sz="3400" spc="270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making</a:t>
            </a:r>
            <a:endParaRPr sz="3400">
              <a:latin typeface="Arial"/>
              <a:cs typeface="Arial"/>
            </a:endParaRPr>
          </a:p>
          <a:p>
            <a:pPr marL="947419" lvl="1" indent="-433070">
              <a:lnSpc>
                <a:spcPct val="100000"/>
              </a:lnSpc>
              <a:spcBef>
                <a:spcPts val="2755"/>
              </a:spcBef>
              <a:buSzPct val="122058"/>
              <a:buChar char="•"/>
              <a:tabLst>
                <a:tab pos="947419" algn="l"/>
                <a:tab pos="948055" algn="l"/>
              </a:tabLst>
            </a:pPr>
            <a:r>
              <a:rPr sz="3400" dirty="0">
                <a:latin typeface="Arial"/>
                <a:cs typeface="Arial"/>
              </a:rPr>
              <a:t>Interest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in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social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spc="50" dirty="0">
                <a:latin typeface="Arial"/>
                <a:cs typeface="Arial"/>
              </a:rPr>
              <a:t>impact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assessment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spc="50" dirty="0">
                <a:latin typeface="Arial"/>
                <a:cs typeface="Arial"/>
              </a:rPr>
              <a:t>cross-</a:t>
            </a:r>
            <a:r>
              <a:rPr sz="3400" spc="55" dirty="0">
                <a:latin typeface="Arial"/>
                <a:cs typeface="Arial"/>
              </a:rPr>
              <a:t>cutting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spc="55" dirty="0">
                <a:latin typeface="Arial"/>
                <a:cs typeface="Arial"/>
              </a:rPr>
              <a:t>public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and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private</a:t>
            </a:r>
            <a:r>
              <a:rPr sz="3400" spc="30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sectors</a:t>
            </a:r>
            <a:endParaRPr sz="3400">
              <a:latin typeface="Arial"/>
              <a:cs typeface="Arial"/>
            </a:endParaRPr>
          </a:p>
          <a:p>
            <a:pPr marL="947419" lvl="1" indent="-433070">
              <a:lnSpc>
                <a:spcPct val="100000"/>
              </a:lnSpc>
              <a:spcBef>
                <a:spcPts val="2755"/>
              </a:spcBef>
              <a:buSzPct val="122058"/>
              <a:buChar char="•"/>
              <a:tabLst>
                <a:tab pos="947419" algn="l"/>
                <a:tab pos="948055" algn="l"/>
              </a:tabLst>
            </a:pPr>
            <a:r>
              <a:rPr sz="3400" spc="-70" dirty="0">
                <a:latin typeface="Arial"/>
                <a:cs typeface="Arial"/>
              </a:rPr>
              <a:t>ESG</a:t>
            </a:r>
            <a:r>
              <a:rPr sz="3400" spc="6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and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pay-for</a:t>
            </a:r>
            <a:r>
              <a:rPr sz="3400" spc="6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success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schemes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that</a:t>
            </a:r>
            <a:r>
              <a:rPr sz="3400" spc="6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increase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the</a:t>
            </a:r>
            <a:r>
              <a:rPr sz="3400" spc="6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demand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for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evaluation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spc="-70" dirty="0"/>
              <a:t>Challenges</a:t>
            </a: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4500" dirty="0"/>
              <a:t>In</a:t>
            </a:r>
            <a:r>
              <a:rPr sz="4500" spc="-15" dirty="0"/>
              <a:t> </a:t>
            </a:r>
            <a:r>
              <a:rPr sz="4500" dirty="0"/>
              <a:t>the</a:t>
            </a:r>
            <a:r>
              <a:rPr sz="4500" spc="-10" dirty="0"/>
              <a:t> </a:t>
            </a:r>
            <a:r>
              <a:rPr sz="4500" dirty="0"/>
              <a:t>policy/politics</a:t>
            </a:r>
            <a:r>
              <a:rPr sz="4500" spc="-10" dirty="0"/>
              <a:t> </a:t>
            </a:r>
            <a:r>
              <a:rPr sz="4500" dirty="0"/>
              <a:t>and</a:t>
            </a:r>
            <a:r>
              <a:rPr sz="4500" spc="-10" dirty="0"/>
              <a:t> </a:t>
            </a:r>
            <a:r>
              <a:rPr sz="4500" dirty="0"/>
              <a:t>policy</a:t>
            </a:r>
            <a:r>
              <a:rPr sz="4500" spc="-10" dirty="0"/>
              <a:t> </a:t>
            </a:r>
            <a:r>
              <a:rPr sz="4500" dirty="0"/>
              <a:t>analysis/evaluation</a:t>
            </a:r>
            <a:r>
              <a:rPr sz="4500" spc="-15" dirty="0"/>
              <a:t> </a:t>
            </a:r>
            <a:r>
              <a:rPr sz="4500" spc="-10" dirty="0"/>
              <a:t>fields</a:t>
            </a:r>
            <a:endParaRPr sz="4500"/>
          </a:p>
        </p:txBody>
      </p:sp>
      <p:sp>
        <p:nvSpPr>
          <p:cNvPr id="3" name="object 3"/>
          <p:cNvSpPr txBox="1"/>
          <p:nvPr/>
        </p:nvSpPr>
        <p:spPr>
          <a:xfrm>
            <a:off x="1023917" y="3268487"/>
            <a:ext cx="16838295" cy="6520180"/>
          </a:xfrm>
          <a:prstGeom prst="rect">
            <a:avLst/>
          </a:prstGeom>
        </p:spPr>
        <p:txBody>
          <a:bodyPr vert="horz" wrap="square" lIns="0" tIns="250190" rIns="0" bIns="0" rtlCol="0">
            <a:spAutoFit/>
          </a:bodyPr>
          <a:lstStyle/>
          <a:p>
            <a:pPr marL="514984" indent="-502920">
              <a:lnSpc>
                <a:spcPct val="100000"/>
              </a:lnSpc>
              <a:spcBef>
                <a:spcPts val="1970"/>
              </a:spcBef>
              <a:buSzPct val="122784"/>
              <a:buChar char="•"/>
              <a:tabLst>
                <a:tab pos="514984" algn="l"/>
                <a:tab pos="515620" algn="l"/>
              </a:tabLst>
            </a:pPr>
            <a:r>
              <a:rPr sz="3950" spc="70" dirty="0">
                <a:latin typeface="Arial"/>
                <a:cs typeface="Arial"/>
              </a:rPr>
              <a:t>Post-</a:t>
            </a:r>
            <a:r>
              <a:rPr sz="3950" spc="60" dirty="0">
                <a:latin typeface="Arial"/>
                <a:cs typeface="Arial"/>
              </a:rPr>
              <a:t>truth</a:t>
            </a:r>
            <a:r>
              <a:rPr sz="3950" spc="10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phenomena</a:t>
            </a:r>
            <a:r>
              <a:rPr sz="3950" spc="11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and</a:t>
            </a:r>
            <a:r>
              <a:rPr sz="3950" spc="114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polarization</a:t>
            </a:r>
            <a:r>
              <a:rPr sz="3950" spc="110" dirty="0">
                <a:latin typeface="Arial"/>
                <a:cs typeface="Arial"/>
              </a:rPr>
              <a:t> </a:t>
            </a:r>
            <a:r>
              <a:rPr sz="3950" spc="65" dirty="0">
                <a:latin typeface="Arial"/>
                <a:cs typeface="Arial"/>
              </a:rPr>
              <a:t>of</a:t>
            </a:r>
            <a:r>
              <a:rPr sz="3950" spc="114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ideological</a:t>
            </a:r>
            <a:r>
              <a:rPr sz="3950" spc="114" dirty="0">
                <a:latin typeface="Arial"/>
                <a:cs typeface="Arial"/>
              </a:rPr>
              <a:t> </a:t>
            </a:r>
            <a:r>
              <a:rPr sz="3950" spc="-10" dirty="0">
                <a:latin typeface="Arial"/>
                <a:cs typeface="Arial"/>
              </a:rPr>
              <a:t>positions</a:t>
            </a:r>
            <a:endParaRPr sz="3950">
              <a:latin typeface="Arial"/>
              <a:cs typeface="Arial"/>
            </a:endParaRPr>
          </a:p>
          <a:p>
            <a:pPr marL="514984" indent="-502920">
              <a:lnSpc>
                <a:spcPct val="100000"/>
              </a:lnSpc>
              <a:spcBef>
                <a:spcPts val="3210"/>
              </a:spcBef>
              <a:buSzPct val="122784"/>
              <a:buChar char="•"/>
              <a:tabLst>
                <a:tab pos="514984" algn="l"/>
                <a:tab pos="515620" algn="l"/>
              </a:tabLst>
            </a:pPr>
            <a:r>
              <a:rPr sz="3950" dirty="0">
                <a:latin typeface="Arial"/>
                <a:cs typeface="Arial"/>
              </a:rPr>
              <a:t>New</a:t>
            </a:r>
            <a:r>
              <a:rPr sz="3950" spc="5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and</a:t>
            </a:r>
            <a:r>
              <a:rPr sz="3950" spc="55" dirty="0">
                <a:latin typeface="Arial"/>
                <a:cs typeface="Arial"/>
              </a:rPr>
              <a:t> </a:t>
            </a:r>
            <a:r>
              <a:rPr sz="3950" spc="70" dirty="0">
                <a:latin typeface="Arial"/>
                <a:cs typeface="Arial"/>
              </a:rPr>
              <a:t>old</a:t>
            </a:r>
            <a:r>
              <a:rPr sz="3950" spc="6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crises</a:t>
            </a:r>
            <a:r>
              <a:rPr sz="3950" spc="5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(climate</a:t>
            </a:r>
            <a:r>
              <a:rPr sz="3950" spc="6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change</a:t>
            </a:r>
            <a:r>
              <a:rPr sz="3950" spc="5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and</a:t>
            </a:r>
            <a:r>
              <a:rPr sz="3950" spc="5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pandemic,</a:t>
            </a:r>
            <a:r>
              <a:rPr sz="3950" spc="6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war</a:t>
            </a:r>
            <a:r>
              <a:rPr sz="3950" spc="5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and</a:t>
            </a:r>
            <a:r>
              <a:rPr sz="3950" spc="55" dirty="0">
                <a:latin typeface="Arial"/>
                <a:cs typeface="Arial"/>
              </a:rPr>
              <a:t> </a:t>
            </a:r>
            <a:r>
              <a:rPr sz="3950" spc="-10" dirty="0">
                <a:latin typeface="Arial"/>
                <a:cs typeface="Arial"/>
              </a:rPr>
              <a:t>poverty)</a:t>
            </a:r>
            <a:endParaRPr sz="3950">
              <a:latin typeface="Arial"/>
              <a:cs typeface="Arial"/>
            </a:endParaRPr>
          </a:p>
          <a:p>
            <a:pPr marL="514984" indent="-502920">
              <a:lnSpc>
                <a:spcPct val="100000"/>
              </a:lnSpc>
              <a:spcBef>
                <a:spcPts val="3210"/>
              </a:spcBef>
              <a:buSzPct val="122784"/>
              <a:buChar char="•"/>
              <a:tabLst>
                <a:tab pos="514984" algn="l"/>
                <a:tab pos="515620" algn="l"/>
              </a:tabLst>
            </a:pPr>
            <a:r>
              <a:rPr sz="3950" spc="60" dirty="0">
                <a:latin typeface="Arial"/>
                <a:cs typeface="Arial"/>
              </a:rPr>
              <a:t>Multi-</a:t>
            </a:r>
            <a:r>
              <a:rPr sz="3950" spc="70" dirty="0">
                <a:latin typeface="Arial"/>
                <a:cs typeface="Arial"/>
              </a:rPr>
              <a:t>actor</a:t>
            </a:r>
            <a:r>
              <a:rPr sz="3950" spc="114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stakeholder</a:t>
            </a:r>
            <a:r>
              <a:rPr sz="3950" spc="114" dirty="0">
                <a:latin typeface="Arial"/>
                <a:cs typeface="Arial"/>
              </a:rPr>
              <a:t> </a:t>
            </a:r>
            <a:r>
              <a:rPr sz="3950" spc="35" dirty="0">
                <a:latin typeface="Arial"/>
                <a:cs typeface="Arial"/>
              </a:rPr>
              <a:t>participation</a:t>
            </a:r>
            <a:endParaRPr sz="3950">
              <a:latin typeface="Arial"/>
              <a:cs typeface="Arial"/>
            </a:endParaRPr>
          </a:p>
          <a:p>
            <a:pPr marL="514984" marR="330835" indent="-502920">
              <a:lnSpc>
                <a:spcPts val="4240"/>
              </a:lnSpc>
              <a:spcBef>
                <a:spcPts val="3770"/>
              </a:spcBef>
              <a:buSzPct val="122784"/>
              <a:buChar char="•"/>
              <a:tabLst>
                <a:tab pos="514984" algn="l"/>
                <a:tab pos="515620" algn="l"/>
              </a:tabLst>
            </a:pPr>
            <a:r>
              <a:rPr sz="3950" dirty="0">
                <a:latin typeface="Arial"/>
                <a:cs typeface="Arial"/>
              </a:rPr>
              <a:t>Overarching</a:t>
            </a:r>
            <a:r>
              <a:rPr sz="3950" spc="10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programs</a:t>
            </a:r>
            <a:r>
              <a:rPr sz="3950" spc="95" dirty="0">
                <a:latin typeface="Arial"/>
                <a:cs typeface="Arial"/>
              </a:rPr>
              <a:t> </a:t>
            </a:r>
            <a:r>
              <a:rPr sz="3950" spc="70" dirty="0">
                <a:latin typeface="Arial"/>
                <a:cs typeface="Arial"/>
              </a:rPr>
              <a:t>with</a:t>
            </a:r>
            <a:r>
              <a:rPr sz="3950" spc="10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multiple</a:t>
            </a:r>
            <a:r>
              <a:rPr sz="3950" spc="9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objectives</a:t>
            </a:r>
            <a:r>
              <a:rPr sz="3950" spc="10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and</a:t>
            </a:r>
            <a:r>
              <a:rPr sz="3950" spc="95" dirty="0">
                <a:latin typeface="Arial"/>
                <a:cs typeface="Arial"/>
              </a:rPr>
              <a:t> </a:t>
            </a:r>
            <a:r>
              <a:rPr sz="3950" spc="60" dirty="0">
                <a:latin typeface="Arial"/>
                <a:cs typeface="Arial"/>
              </a:rPr>
              <a:t>complex</a:t>
            </a:r>
            <a:r>
              <a:rPr sz="3950" spc="10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theories</a:t>
            </a:r>
            <a:r>
              <a:rPr sz="3950" spc="95" dirty="0">
                <a:latin typeface="Arial"/>
                <a:cs typeface="Arial"/>
              </a:rPr>
              <a:t> </a:t>
            </a:r>
            <a:r>
              <a:rPr sz="3950" spc="40" dirty="0">
                <a:latin typeface="Arial"/>
                <a:cs typeface="Arial"/>
              </a:rPr>
              <a:t>of </a:t>
            </a:r>
            <a:r>
              <a:rPr sz="3950" dirty="0">
                <a:latin typeface="Arial"/>
                <a:cs typeface="Arial"/>
              </a:rPr>
              <a:t>changes</a:t>
            </a:r>
            <a:r>
              <a:rPr sz="3950" spc="25" dirty="0">
                <a:latin typeface="Arial"/>
                <a:cs typeface="Arial"/>
              </a:rPr>
              <a:t> </a:t>
            </a:r>
            <a:r>
              <a:rPr sz="3950" spc="95" dirty="0">
                <a:latin typeface="Arial"/>
                <a:cs typeface="Arial"/>
              </a:rPr>
              <a:t>to</a:t>
            </a:r>
            <a:r>
              <a:rPr sz="3950" spc="4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get</a:t>
            </a:r>
            <a:r>
              <a:rPr sz="3950" spc="45" dirty="0">
                <a:latin typeface="Arial"/>
                <a:cs typeface="Arial"/>
              </a:rPr>
              <a:t> </a:t>
            </a:r>
            <a:r>
              <a:rPr sz="3950" spc="-10" dirty="0">
                <a:latin typeface="Arial"/>
                <a:cs typeface="Arial"/>
              </a:rPr>
              <a:t>explored.</a:t>
            </a:r>
            <a:endParaRPr sz="3950">
              <a:latin typeface="Arial"/>
              <a:cs typeface="Arial"/>
            </a:endParaRPr>
          </a:p>
          <a:p>
            <a:pPr marL="514984" marR="5080" indent="-502920">
              <a:lnSpc>
                <a:spcPts val="4240"/>
              </a:lnSpc>
              <a:spcBef>
                <a:spcPts val="3710"/>
              </a:spcBef>
              <a:buSzPct val="122784"/>
              <a:buChar char="•"/>
              <a:tabLst>
                <a:tab pos="514984" algn="l"/>
                <a:tab pos="515620" algn="l"/>
              </a:tabLst>
            </a:pPr>
            <a:r>
              <a:rPr sz="3950" dirty="0">
                <a:latin typeface="Arial"/>
                <a:cs typeface="Arial"/>
              </a:rPr>
              <a:t>Multiple</a:t>
            </a:r>
            <a:r>
              <a:rPr sz="3950" spc="7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sources</a:t>
            </a:r>
            <a:r>
              <a:rPr sz="3950" spc="75" dirty="0">
                <a:latin typeface="Arial"/>
                <a:cs typeface="Arial"/>
              </a:rPr>
              <a:t> </a:t>
            </a:r>
            <a:r>
              <a:rPr sz="3950" spc="65" dirty="0">
                <a:latin typeface="Arial"/>
                <a:cs typeface="Arial"/>
              </a:rPr>
              <a:t>of</a:t>
            </a:r>
            <a:r>
              <a:rPr sz="3950" spc="7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evidence</a:t>
            </a:r>
            <a:r>
              <a:rPr sz="3950" spc="70" dirty="0">
                <a:latin typeface="Arial"/>
                <a:cs typeface="Arial"/>
              </a:rPr>
              <a:t> </a:t>
            </a:r>
            <a:r>
              <a:rPr sz="3950" spc="95" dirty="0">
                <a:latin typeface="Arial"/>
                <a:cs typeface="Arial"/>
              </a:rPr>
              <a:t>to</a:t>
            </a:r>
            <a:r>
              <a:rPr sz="3950" spc="7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integrate</a:t>
            </a:r>
            <a:r>
              <a:rPr sz="3950" spc="7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(scientific</a:t>
            </a:r>
            <a:r>
              <a:rPr sz="3950" spc="7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evidence,</a:t>
            </a:r>
            <a:r>
              <a:rPr sz="3950" spc="70" dirty="0">
                <a:latin typeface="Arial"/>
                <a:cs typeface="Arial"/>
              </a:rPr>
              <a:t> </a:t>
            </a:r>
            <a:r>
              <a:rPr sz="3950" spc="-10" dirty="0">
                <a:latin typeface="Arial"/>
                <a:cs typeface="Arial"/>
              </a:rPr>
              <a:t>evaluative </a:t>
            </a:r>
            <a:r>
              <a:rPr sz="3950" dirty="0">
                <a:latin typeface="Arial"/>
                <a:cs typeface="Arial"/>
              </a:rPr>
              <a:t>findings,</a:t>
            </a:r>
            <a:r>
              <a:rPr sz="3950" spc="10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expert</a:t>
            </a:r>
            <a:r>
              <a:rPr sz="3950" spc="10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judgment,</a:t>
            </a:r>
            <a:r>
              <a:rPr sz="3950" spc="11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user</a:t>
            </a:r>
            <a:r>
              <a:rPr sz="3950" spc="10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experience,</a:t>
            </a:r>
            <a:r>
              <a:rPr sz="3950" spc="11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organizational</a:t>
            </a:r>
            <a:r>
              <a:rPr sz="3950" spc="110" dirty="0">
                <a:latin typeface="Arial"/>
                <a:cs typeface="Arial"/>
              </a:rPr>
              <a:t> </a:t>
            </a:r>
            <a:r>
              <a:rPr sz="3950" spc="80" dirty="0">
                <a:latin typeface="Arial"/>
                <a:cs typeface="Arial"/>
              </a:rPr>
              <a:t>know-</a:t>
            </a:r>
            <a:r>
              <a:rPr sz="3950" spc="-20" dirty="0">
                <a:latin typeface="Arial"/>
                <a:cs typeface="Arial"/>
              </a:rPr>
              <a:t>how, </a:t>
            </a:r>
            <a:r>
              <a:rPr sz="3950" dirty="0">
                <a:latin typeface="Arial"/>
                <a:cs typeface="Arial"/>
              </a:rPr>
              <a:t>citizens’</a:t>
            </a:r>
            <a:r>
              <a:rPr sz="3950" spc="8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science,</a:t>
            </a:r>
            <a:r>
              <a:rPr sz="3950" spc="9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social</a:t>
            </a:r>
            <a:r>
              <a:rPr sz="3950" spc="9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media,</a:t>
            </a:r>
            <a:r>
              <a:rPr sz="3950" spc="9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Big</a:t>
            </a:r>
            <a:r>
              <a:rPr sz="3950" spc="9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data,</a:t>
            </a:r>
            <a:r>
              <a:rPr sz="3950" spc="9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etc.),</a:t>
            </a:r>
            <a:r>
              <a:rPr sz="3950" spc="9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interpret,</a:t>
            </a:r>
            <a:r>
              <a:rPr sz="3950" spc="9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and</a:t>
            </a:r>
            <a:r>
              <a:rPr sz="3950" spc="9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make</a:t>
            </a:r>
            <a:r>
              <a:rPr sz="3950" spc="90" dirty="0">
                <a:latin typeface="Arial"/>
                <a:cs typeface="Arial"/>
              </a:rPr>
              <a:t> </a:t>
            </a:r>
            <a:r>
              <a:rPr sz="3950" spc="-10" dirty="0">
                <a:latin typeface="Arial"/>
                <a:cs typeface="Arial"/>
              </a:rPr>
              <a:t>sense</a:t>
            </a:r>
            <a:endParaRPr sz="3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What</a:t>
            </a:r>
            <a:r>
              <a:rPr spc="-409" dirty="0"/>
              <a:t> </a:t>
            </a:r>
            <a:r>
              <a:rPr dirty="0"/>
              <a:t>can</a:t>
            </a:r>
            <a:r>
              <a:rPr spc="-409" dirty="0"/>
              <a:t> </a:t>
            </a:r>
            <a:r>
              <a:rPr spc="-160" dirty="0"/>
              <a:t>systems</a:t>
            </a:r>
            <a:r>
              <a:rPr spc="-325" dirty="0"/>
              <a:t> </a:t>
            </a:r>
            <a:r>
              <a:rPr spc="-195" dirty="0"/>
              <a:t>thinking</a:t>
            </a:r>
            <a:r>
              <a:rPr spc="-290" dirty="0"/>
              <a:t> </a:t>
            </a:r>
            <a:r>
              <a:rPr spc="-10" dirty="0"/>
              <a:t>offer?</a:t>
            </a: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4500" dirty="0"/>
              <a:t>Innovating</a:t>
            </a:r>
            <a:r>
              <a:rPr sz="4500" spc="-55" dirty="0"/>
              <a:t> </a:t>
            </a:r>
            <a:r>
              <a:rPr sz="4500" dirty="0"/>
              <a:t>evaluation…a</a:t>
            </a:r>
            <a:r>
              <a:rPr sz="4500" spc="-50" dirty="0"/>
              <a:t> </a:t>
            </a:r>
            <a:r>
              <a:rPr sz="4500" spc="100" dirty="0"/>
              <a:t>few</a:t>
            </a:r>
            <a:r>
              <a:rPr sz="4500" spc="-50" dirty="0"/>
              <a:t> </a:t>
            </a:r>
            <a:r>
              <a:rPr sz="4500" dirty="0"/>
              <a:t>hints</a:t>
            </a:r>
            <a:r>
              <a:rPr sz="4500" spc="-50" dirty="0"/>
              <a:t> </a:t>
            </a:r>
            <a:r>
              <a:rPr sz="4500" dirty="0"/>
              <a:t>based</a:t>
            </a:r>
            <a:r>
              <a:rPr sz="4500" spc="-55" dirty="0"/>
              <a:t> </a:t>
            </a:r>
            <a:r>
              <a:rPr sz="4500" dirty="0"/>
              <a:t>on</a:t>
            </a:r>
            <a:r>
              <a:rPr sz="4500" spc="-50" dirty="0"/>
              <a:t> </a:t>
            </a:r>
            <a:r>
              <a:rPr sz="4500" spc="-10" dirty="0"/>
              <a:t>Hirschman</a:t>
            </a:r>
            <a:endParaRPr sz="45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768350" indent="-226695">
              <a:lnSpc>
                <a:spcPct val="100000"/>
              </a:lnSpc>
              <a:spcBef>
                <a:spcPts val="1075"/>
              </a:spcBef>
              <a:buSzPct val="125714"/>
              <a:buChar char="•"/>
              <a:tabLst>
                <a:tab pos="768350" algn="l"/>
                <a:tab pos="768985" algn="l"/>
              </a:tabLst>
            </a:pPr>
            <a:r>
              <a:rPr sz="1750" b="0" dirty="0">
                <a:latin typeface="Arial"/>
                <a:cs typeface="Arial"/>
              </a:rPr>
              <a:t>Allow</a:t>
            </a:r>
            <a:r>
              <a:rPr sz="1750" b="0" spc="2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for</a:t>
            </a:r>
            <a:r>
              <a:rPr sz="1750" b="0" spc="2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self-evaluation</a:t>
            </a:r>
            <a:r>
              <a:rPr sz="1750" b="0" spc="2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and</a:t>
            </a:r>
            <a:r>
              <a:rPr sz="1750" b="0" spc="2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peer</a:t>
            </a:r>
            <a:r>
              <a:rPr sz="1750" b="0" spc="2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review</a:t>
            </a:r>
            <a:r>
              <a:rPr sz="1750" b="0" spc="25" dirty="0">
                <a:latin typeface="Arial"/>
                <a:cs typeface="Arial"/>
              </a:rPr>
              <a:t>  </a:t>
            </a:r>
            <a:r>
              <a:rPr sz="1750" b="0" dirty="0">
                <a:latin typeface="Arial"/>
                <a:cs typeface="Arial"/>
              </a:rPr>
              <a:t>=&gt;</a:t>
            </a:r>
            <a:r>
              <a:rPr sz="1750" b="0" spc="20" dirty="0">
                <a:latin typeface="Arial"/>
                <a:cs typeface="Arial"/>
              </a:rPr>
              <a:t> </a:t>
            </a:r>
            <a:r>
              <a:rPr sz="1900" dirty="0"/>
              <a:t>give</a:t>
            </a:r>
            <a:r>
              <a:rPr sz="1900" spc="15" dirty="0"/>
              <a:t> </a:t>
            </a:r>
            <a:r>
              <a:rPr sz="1900" dirty="0"/>
              <a:t>latitude</a:t>
            </a:r>
            <a:r>
              <a:rPr sz="1900" spc="15" dirty="0"/>
              <a:t> </a:t>
            </a:r>
            <a:r>
              <a:rPr sz="1900" dirty="0"/>
              <a:t>and</a:t>
            </a:r>
            <a:r>
              <a:rPr sz="1900" spc="15" dirty="0"/>
              <a:t> </a:t>
            </a:r>
            <a:r>
              <a:rPr sz="1900" dirty="0"/>
              <a:t>space</a:t>
            </a:r>
            <a:r>
              <a:rPr sz="1900" spc="15" dirty="0"/>
              <a:t> </a:t>
            </a:r>
            <a:r>
              <a:rPr sz="1900" dirty="0"/>
              <a:t>for</a:t>
            </a:r>
            <a:r>
              <a:rPr sz="1900" spc="15" dirty="0"/>
              <a:t> </a:t>
            </a:r>
            <a:r>
              <a:rPr sz="1900" spc="-10" dirty="0"/>
              <a:t>unintended</a:t>
            </a:r>
            <a:r>
              <a:rPr sz="1900" spc="15" dirty="0"/>
              <a:t> </a:t>
            </a:r>
            <a:r>
              <a:rPr sz="1900" spc="-10" dirty="0"/>
              <a:t>consequences</a:t>
            </a:r>
            <a:r>
              <a:rPr sz="1900" spc="10" dirty="0"/>
              <a:t> </a:t>
            </a:r>
            <a:r>
              <a:rPr sz="1900" dirty="0"/>
              <a:t>and</a:t>
            </a:r>
            <a:r>
              <a:rPr sz="1900" spc="15" dirty="0"/>
              <a:t> </a:t>
            </a:r>
            <a:r>
              <a:rPr sz="1900" spc="-10" dirty="0"/>
              <a:t>serendipity</a:t>
            </a:r>
            <a:endParaRPr sz="1900">
              <a:latin typeface="Arial"/>
              <a:cs typeface="Arial"/>
            </a:endParaRPr>
          </a:p>
          <a:p>
            <a:pPr marL="1836420" lvl="1" indent="-289560">
              <a:lnSpc>
                <a:spcPct val="100000"/>
              </a:lnSpc>
              <a:spcBef>
                <a:spcPts val="1575"/>
              </a:spcBef>
              <a:buSzPct val="125714"/>
              <a:buChar char="•"/>
              <a:tabLst>
                <a:tab pos="1836420" algn="l"/>
                <a:tab pos="1837055" algn="l"/>
              </a:tabLst>
            </a:pPr>
            <a:r>
              <a:rPr sz="1750" dirty="0">
                <a:latin typeface="Arial"/>
                <a:cs typeface="Arial"/>
              </a:rPr>
              <a:t>Envision</a:t>
            </a:r>
            <a:r>
              <a:rPr sz="1750" spc="15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framework</a:t>
            </a:r>
            <a:r>
              <a:rPr sz="1750" spc="15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legislation</a:t>
            </a:r>
            <a:r>
              <a:rPr sz="1750" spc="1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with</a:t>
            </a:r>
            <a:r>
              <a:rPr sz="1750" spc="15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standards</a:t>
            </a:r>
            <a:r>
              <a:rPr sz="1750" spc="1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set</a:t>
            </a:r>
            <a:r>
              <a:rPr sz="1750" spc="15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and</a:t>
            </a:r>
            <a:r>
              <a:rPr sz="1750" spc="150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peer-</a:t>
            </a:r>
            <a:r>
              <a:rPr sz="1750" dirty="0">
                <a:latin typeface="Arial"/>
                <a:cs typeface="Arial"/>
              </a:rPr>
              <a:t>reviewed</a:t>
            </a:r>
            <a:r>
              <a:rPr sz="1750" spc="1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by</a:t>
            </a:r>
            <a:r>
              <a:rPr sz="1750" spc="15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independent</a:t>
            </a:r>
            <a:r>
              <a:rPr sz="1750" spc="1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authorities</a:t>
            </a:r>
            <a:r>
              <a:rPr sz="1750" spc="15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rather</a:t>
            </a:r>
            <a:r>
              <a:rPr sz="1750" spc="15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than</a:t>
            </a:r>
            <a:r>
              <a:rPr sz="1750" spc="1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binding</a:t>
            </a:r>
            <a:r>
              <a:rPr sz="1750" spc="15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by-</a:t>
            </a:r>
            <a:r>
              <a:rPr sz="1750" spc="-20" dirty="0">
                <a:latin typeface="Arial"/>
                <a:cs typeface="Arial"/>
              </a:rPr>
              <a:t>laws</a:t>
            </a:r>
            <a:endParaRPr sz="1750">
              <a:latin typeface="Arial"/>
              <a:cs typeface="Arial"/>
            </a:endParaRPr>
          </a:p>
          <a:p>
            <a:pPr marL="768350" indent="-226695">
              <a:lnSpc>
                <a:spcPct val="100000"/>
              </a:lnSpc>
              <a:spcBef>
                <a:spcPts val="1485"/>
              </a:spcBef>
              <a:buSzPct val="125714"/>
              <a:buChar char="•"/>
              <a:tabLst>
                <a:tab pos="768350" algn="l"/>
                <a:tab pos="768985" algn="l"/>
              </a:tabLst>
            </a:pPr>
            <a:r>
              <a:rPr sz="1750" b="0" dirty="0">
                <a:latin typeface="Arial"/>
                <a:cs typeface="Arial"/>
              </a:rPr>
              <a:t>Make</a:t>
            </a:r>
            <a:r>
              <a:rPr sz="1750" b="0" spc="10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diﬀerent</a:t>
            </a:r>
            <a:r>
              <a:rPr sz="1750" b="0" spc="10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evaluation</a:t>
            </a:r>
            <a:r>
              <a:rPr sz="1750" b="0" spc="9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systems</a:t>
            </a:r>
            <a:r>
              <a:rPr sz="1750" b="0" spc="10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interact</a:t>
            </a:r>
            <a:r>
              <a:rPr sz="1750" b="0" spc="10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at</a:t>
            </a:r>
            <a:r>
              <a:rPr sz="1750" b="0" spc="10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diﬀerent</a:t>
            </a:r>
            <a:r>
              <a:rPr sz="1750" b="0" spc="10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scales</a:t>
            </a:r>
            <a:r>
              <a:rPr sz="1750" b="0" spc="10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=&gt;</a:t>
            </a:r>
            <a:r>
              <a:rPr sz="1750" b="0" spc="100" dirty="0">
                <a:latin typeface="Arial"/>
                <a:cs typeface="Arial"/>
              </a:rPr>
              <a:t> </a:t>
            </a:r>
            <a:r>
              <a:rPr sz="1900" dirty="0"/>
              <a:t>backward</a:t>
            </a:r>
            <a:r>
              <a:rPr sz="1900" spc="100" dirty="0"/>
              <a:t> </a:t>
            </a:r>
            <a:r>
              <a:rPr sz="1900" dirty="0"/>
              <a:t>and</a:t>
            </a:r>
            <a:r>
              <a:rPr sz="1900" spc="95" dirty="0"/>
              <a:t> </a:t>
            </a:r>
            <a:r>
              <a:rPr sz="1900" dirty="0"/>
              <a:t>forward</a:t>
            </a:r>
            <a:r>
              <a:rPr sz="1900" spc="95" dirty="0"/>
              <a:t> </a:t>
            </a:r>
            <a:r>
              <a:rPr sz="1900" spc="-10" dirty="0"/>
              <a:t>linkages</a:t>
            </a:r>
            <a:endParaRPr sz="1900">
              <a:latin typeface="Arial"/>
              <a:cs typeface="Arial"/>
            </a:endParaRPr>
          </a:p>
          <a:p>
            <a:pPr marL="1773555" marR="703580" lvl="1" indent="-226695">
              <a:lnSpc>
                <a:spcPts val="2010"/>
              </a:lnSpc>
              <a:spcBef>
                <a:spcPts val="1714"/>
              </a:spcBef>
              <a:buSzPct val="125714"/>
              <a:buChar char="•"/>
              <a:tabLst>
                <a:tab pos="1773555" algn="l"/>
                <a:tab pos="1774189" algn="l"/>
              </a:tabLst>
            </a:pPr>
            <a:r>
              <a:rPr sz="1750" dirty="0">
                <a:latin typeface="Arial"/>
                <a:cs typeface="Arial"/>
              </a:rPr>
              <a:t>e.g.,</a:t>
            </a:r>
            <a:r>
              <a:rPr sz="1750" spc="11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education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evaluation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with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training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and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labor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market,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scientific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research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&amp;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business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ecosystems,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infrastructure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and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services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in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the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organization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of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urban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life, </a:t>
            </a:r>
            <a:r>
              <a:rPr sz="1750" dirty="0">
                <a:latin typeface="Arial"/>
                <a:cs typeface="Arial"/>
              </a:rPr>
              <a:t>cultural</a:t>
            </a:r>
            <a:r>
              <a:rPr sz="1750" spc="9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heritage</a:t>
            </a:r>
            <a:r>
              <a:rPr sz="1750" spc="9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and</a:t>
            </a:r>
            <a:r>
              <a:rPr sz="1750" spc="9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the</a:t>
            </a:r>
            <a:r>
              <a:rPr sz="1750" spc="95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evinronment.</a:t>
            </a:r>
            <a:endParaRPr sz="1750">
              <a:latin typeface="Arial"/>
              <a:cs typeface="Arial"/>
            </a:endParaRPr>
          </a:p>
          <a:p>
            <a:pPr marL="1773555" lvl="1" indent="-226695">
              <a:lnSpc>
                <a:spcPct val="100000"/>
              </a:lnSpc>
              <a:spcBef>
                <a:spcPts val="1525"/>
              </a:spcBef>
              <a:buSzPct val="125714"/>
              <a:buChar char="•"/>
              <a:tabLst>
                <a:tab pos="1773555" algn="l"/>
                <a:tab pos="1774189" algn="l"/>
              </a:tabLst>
            </a:pPr>
            <a:r>
              <a:rPr sz="1750" dirty="0">
                <a:latin typeface="Arial"/>
                <a:cs typeface="Arial"/>
              </a:rPr>
              <a:t>See</a:t>
            </a:r>
            <a:r>
              <a:rPr sz="1750" spc="235" dirty="0">
                <a:latin typeface="Arial"/>
                <a:cs typeface="Arial"/>
              </a:rPr>
              <a:t>   </a:t>
            </a:r>
            <a:r>
              <a:rPr sz="175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https://www.ees2022.eu/</a:t>
            </a:r>
            <a:r>
              <a:rPr sz="175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fi</a:t>
            </a:r>
            <a:r>
              <a:rPr sz="175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les/copenhagen_framework_for_sound_evaluation_systems.pdf</a:t>
            </a:r>
            <a:endParaRPr sz="1750">
              <a:latin typeface="Arial"/>
              <a:cs typeface="Arial"/>
            </a:endParaRPr>
          </a:p>
          <a:p>
            <a:pPr marL="1773555" lvl="1" indent="-226695">
              <a:lnSpc>
                <a:spcPct val="100000"/>
              </a:lnSpc>
              <a:spcBef>
                <a:spcPts val="1580"/>
              </a:spcBef>
              <a:buSzPct val="125714"/>
              <a:buChar char="•"/>
              <a:tabLst>
                <a:tab pos="1773555" algn="l"/>
                <a:tab pos="1774189" algn="l"/>
              </a:tabLst>
            </a:pPr>
            <a:r>
              <a:rPr sz="175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https://europeanevaluation.org/wp-content/uploads/2020/04/Evaluation-Connections-December-</a:t>
            </a:r>
            <a:r>
              <a:rPr sz="175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2012.pdf</a:t>
            </a:r>
            <a:endParaRPr sz="1750">
              <a:latin typeface="Arial"/>
              <a:cs typeface="Arial"/>
            </a:endParaRPr>
          </a:p>
          <a:p>
            <a:pPr marL="1773555" lvl="1" indent="-226695">
              <a:lnSpc>
                <a:spcPct val="100000"/>
              </a:lnSpc>
              <a:spcBef>
                <a:spcPts val="1575"/>
              </a:spcBef>
              <a:buSzPct val="125714"/>
              <a:buChar char="•"/>
              <a:tabLst>
                <a:tab pos="1773555" algn="l"/>
                <a:tab pos="1774189" algn="l"/>
              </a:tabLst>
            </a:pPr>
            <a:r>
              <a:rPr sz="175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https://onlinelibrary.wiley.com/doi/abs/10.1002/sres.2423</a:t>
            </a:r>
            <a:r>
              <a:rPr sz="1750" spc="1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by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M.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Reynods,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E.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Gates,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R.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Hummelbrunner,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M.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Marra,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B.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Williams</a:t>
            </a:r>
            <a:r>
              <a:rPr sz="1750" spc="160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(2016)</a:t>
            </a:r>
            <a:endParaRPr sz="1750">
              <a:latin typeface="Arial"/>
              <a:cs typeface="Arial"/>
            </a:endParaRPr>
          </a:p>
          <a:p>
            <a:pPr marL="768350" indent="-226695">
              <a:lnSpc>
                <a:spcPct val="100000"/>
              </a:lnSpc>
              <a:spcBef>
                <a:spcPts val="1485"/>
              </a:spcBef>
              <a:buSzPct val="125714"/>
              <a:buChar char="•"/>
              <a:tabLst>
                <a:tab pos="768350" algn="l"/>
                <a:tab pos="768985" algn="l"/>
              </a:tabLst>
            </a:pPr>
            <a:r>
              <a:rPr sz="1750" b="0" dirty="0">
                <a:latin typeface="Arial"/>
                <a:cs typeface="Arial"/>
              </a:rPr>
              <a:t>Reflect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upon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the</a:t>
            </a:r>
            <a:r>
              <a:rPr sz="1750" b="0" spc="8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positionality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of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the</a:t>
            </a:r>
            <a:r>
              <a:rPr sz="1750" b="0" spc="8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evaluator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and</a:t>
            </a:r>
            <a:r>
              <a:rPr sz="1750" b="0" spc="8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other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key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stakeholders</a:t>
            </a:r>
            <a:r>
              <a:rPr sz="1750" b="0" spc="85" dirty="0">
                <a:latin typeface="Arial"/>
                <a:cs typeface="Arial"/>
              </a:rPr>
              <a:t> </a:t>
            </a:r>
            <a:r>
              <a:rPr sz="1750" b="0" spc="55" dirty="0">
                <a:latin typeface="Arial"/>
                <a:cs typeface="Arial"/>
              </a:rPr>
              <a:t>to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grasp</a:t>
            </a:r>
            <a:r>
              <a:rPr sz="1750" b="0" spc="8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emergence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and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embeddedness</a:t>
            </a:r>
            <a:r>
              <a:rPr sz="1750" b="0" spc="8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=&gt;</a:t>
            </a:r>
            <a:r>
              <a:rPr sz="1750" b="0" spc="80" dirty="0">
                <a:latin typeface="Arial"/>
                <a:cs typeface="Arial"/>
              </a:rPr>
              <a:t> </a:t>
            </a:r>
            <a:r>
              <a:rPr sz="1900" dirty="0"/>
              <a:t>becoming</a:t>
            </a:r>
            <a:r>
              <a:rPr sz="1900" spc="80" dirty="0"/>
              <a:t> </a:t>
            </a:r>
            <a:r>
              <a:rPr sz="1900" dirty="0"/>
              <a:t>aware</a:t>
            </a:r>
            <a:r>
              <a:rPr sz="1900" spc="75" dirty="0"/>
              <a:t> </a:t>
            </a:r>
            <a:r>
              <a:rPr sz="1900" dirty="0"/>
              <a:t>of</a:t>
            </a:r>
            <a:r>
              <a:rPr sz="1900" spc="75" dirty="0"/>
              <a:t> </a:t>
            </a:r>
            <a:r>
              <a:rPr sz="1900" dirty="0"/>
              <a:t>obstacles</a:t>
            </a:r>
            <a:r>
              <a:rPr sz="1900" spc="80" dirty="0"/>
              <a:t> </a:t>
            </a:r>
            <a:r>
              <a:rPr sz="1900" dirty="0"/>
              <a:t>in</a:t>
            </a:r>
            <a:r>
              <a:rPr sz="1900" spc="75" dirty="0"/>
              <a:t> </a:t>
            </a:r>
            <a:r>
              <a:rPr sz="1900" dirty="0"/>
              <a:t>change</a:t>
            </a:r>
            <a:r>
              <a:rPr sz="1900" spc="75" dirty="0"/>
              <a:t> </a:t>
            </a:r>
            <a:r>
              <a:rPr sz="1900" spc="-10" dirty="0"/>
              <a:t>perception</a:t>
            </a:r>
            <a:endParaRPr sz="1900">
              <a:latin typeface="Arial"/>
              <a:cs typeface="Arial"/>
            </a:endParaRPr>
          </a:p>
          <a:p>
            <a:pPr marL="1773555" lvl="1" indent="-226695">
              <a:lnSpc>
                <a:spcPct val="100000"/>
              </a:lnSpc>
              <a:spcBef>
                <a:spcPts val="1575"/>
              </a:spcBef>
              <a:buSzPct val="125714"/>
              <a:buChar char="•"/>
              <a:tabLst>
                <a:tab pos="1773555" algn="l"/>
                <a:tab pos="1774189" algn="l"/>
              </a:tabLst>
            </a:pPr>
            <a:r>
              <a:rPr sz="1750" dirty="0">
                <a:latin typeface="Arial"/>
                <a:cs typeface="Arial"/>
              </a:rPr>
              <a:t>e.g.,</a:t>
            </a:r>
            <a:r>
              <a:rPr sz="1750" spc="11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observing,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immersed</a:t>
            </a:r>
            <a:r>
              <a:rPr sz="1750" spc="11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within,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or</a:t>
            </a:r>
            <a:r>
              <a:rPr sz="1750" spc="11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acting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in</a:t>
            </a:r>
            <a:r>
              <a:rPr sz="1750" spc="11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favor</a:t>
            </a:r>
            <a:r>
              <a:rPr sz="1750" spc="114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of,</a:t>
            </a:r>
            <a:r>
              <a:rPr sz="1750" spc="110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change?</a:t>
            </a:r>
            <a:endParaRPr sz="1750">
              <a:latin typeface="Arial"/>
              <a:cs typeface="Arial"/>
            </a:endParaRPr>
          </a:p>
          <a:p>
            <a:pPr marL="768350" indent="-226695">
              <a:lnSpc>
                <a:spcPct val="100000"/>
              </a:lnSpc>
              <a:spcBef>
                <a:spcPts val="1475"/>
              </a:spcBef>
              <a:buSzPct val="125714"/>
              <a:buChar char="•"/>
              <a:tabLst>
                <a:tab pos="768350" algn="l"/>
                <a:tab pos="768985" algn="l"/>
              </a:tabLst>
            </a:pPr>
            <a:r>
              <a:rPr sz="1750" b="0" dirty="0">
                <a:latin typeface="Arial"/>
                <a:cs typeface="Arial"/>
              </a:rPr>
              <a:t>Play</a:t>
            </a:r>
            <a:r>
              <a:rPr sz="1750" b="0" spc="6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with</a:t>
            </a:r>
            <a:r>
              <a:rPr sz="1750" b="0" spc="6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evaluative</a:t>
            </a:r>
            <a:r>
              <a:rPr sz="1750" b="0" spc="6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designs,</a:t>
            </a:r>
            <a:r>
              <a:rPr sz="1750" b="0" spc="6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techniques,</a:t>
            </a:r>
            <a:r>
              <a:rPr sz="1750" b="0" spc="6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and</a:t>
            </a:r>
            <a:r>
              <a:rPr sz="1750" b="0" spc="6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methods</a:t>
            </a:r>
            <a:r>
              <a:rPr sz="1750" b="0" spc="6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=&gt;</a:t>
            </a:r>
            <a:r>
              <a:rPr sz="1750" b="0" spc="60" dirty="0">
                <a:latin typeface="Arial"/>
                <a:cs typeface="Arial"/>
              </a:rPr>
              <a:t> </a:t>
            </a:r>
            <a:r>
              <a:rPr sz="1900" spc="-10" dirty="0"/>
              <a:t>trespassing</a:t>
            </a:r>
            <a:r>
              <a:rPr sz="1900" spc="60" dirty="0"/>
              <a:t> </a:t>
            </a:r>
            <a:r>
              <a:rPr sz="1900" spc="-25" dirty="0"/>
              <a:t>disciplinary</a:t>
            </a:r>
            <a:r>
              <a:rPr sz="1900" spc="55" dirty="0"/>
              <a:t> </a:t>
            </a:r>
            <a:r>
              <a:rPr sz="1900" dirty="0"/>
              <a:t>and</a:t>
            </a:r>
            <a:r>
              <a:rPr sz="1900" spc="55" dirty="0"/>
              <a:t> </a:t>
            </a:r>
            <a:r>
              <a:rPr sz="1900" dirty="0"/>
              <a:t>traditional</a:t>
            </a:r>
            <a:r>
              <a:rPr sz="1900" spc="55" dirty="0"/>
              <a:t> </a:t>
            </a:r>
            <a:r>
              <a:rPr sz="1900" spc="-10" dirty="0"/>
              <a:t>approaches</a:t>
            </a:r>
            <a:endParaRPr sz="1900">
              <a:latin typeface="Arial"/>
              <a:cs typeface="Arial"/>
            </a:endParaRPr>
          </a:p>
          <a:p>
            <a:pPr marL="1773555" lvl="1" indent="-226695">
              <a:lnSpc>
                <a:spcPct val="100000"/>
              </a:lnSpc>
              <a:spcBef>
                <a:spcPts val="1575"/>
              </a:spcBef>
              <a:buSzPct val="125714"/>
              <a:buChar char="•"/>
              <a:tabLst>
                <a:tab pos="1773555" algn="l"/>
                <a:tab pos="1774189" algn="l"/>
              </a:tabLst>
            </a:pPr>
            <a:r>
              <a:rPr sz="1750" dirty="0">
                <a:latin typeface="Arial"/>
                <a:cs typeface="Arial"/>
              </a:rPr>
              <a:t>e.g.,</a:t>
            </a:r>
            <a:r>
              <a:rPr sz="1750" spc="185" dirty="0">
                <a:latin typeface="Arial"/>
                <a:cs typeface="Arial"/>
              </a:rPr>
              <a:t>  </a:t>
            </a:r>
            <a:r>
              <a:rPr sz="1750" spc="50" dirty="0">
                <a:latin typeface="Arial"/>
                <a:cs typeface="Arial"/>
              </a:rPr>
              <a:t>“mixed</a:t>
            </a:r>
            <a:r>
              <a:rPr sz="1750" spc="18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methods–case</a:t>
            </a:r>
            <a:r>
              <a:rPr sz="1750" spc="18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study</a:t>
            </a:r>
            <a:r>
              <a:rPr sz="1750" spc="18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designs”</a:t>
            </a:r>
            <a:r>
              <a:rPr sz="1750" spc="18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and/or</a:t>
            </a:r>
            <a:r>
              <a:rPr sz="1750" spc="18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“case</a:t>
            </a:r>
            <a:r>
              <a:rPr sz="1750" spc="18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study–mixed</a:t>
            </a:r>
            <a:r>
              <a:rPr sz="1750" spc="18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methods</a:t>
            </a:r>
            <a:r>
              <a:rPr sz="1750" spc="185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designs”</a:t>
            </a:r>
            <a:endParaRPr sz="1750">
              <a:latin typeface="Arial"/>
              <a:cs typeface="Arial"/>
            </a:endParaRPr>
          </a:p>
          <a:p>
            <a:pPr marL="768350" indent="-226695">
              <a:lnSpc>
                <a:spcPct val="100000"/>
              </a:lnSpc>
              <a:spcBef>
                <a:spcPts val="1475"/>
              </a:spcBef>
              <a:buSzPct val="125714"/>
              <a:buChar char="•"/>
              <a:tabLst>
                <a:tab pos="768350" algn="l"/>
                <a:tab pos="768985" algn="l"/>
              </a:tabLst>
            </a:pPr>
            <a:r>
              <a:rPr sz="1750" b="0" dirty="0">
                <a:latin typeface="Arial"/>
                <a:cs typeface="Arial"/>
              </a:rPr>
              <a:t>Question</a:t>
            </a:r>
            <a:r>
              <a:rPr sz="1750" b="0" spc="3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metrics</a:t>
            </a:r>
            <a:r>
              <a:rPr sz="1750" b="0" spc="3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and</a:t>
            </a:r>
            <a:r>
              <a:rPr sz="1750" b="0" spc="3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indicators</a:t>
            </a:r>
            <a:r>
              <a:rPr sz="1750" b="0" spc="3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=&gt;</a:t>
            </a:r>
            <a:r>
              <a:rPr sz="1750" b="0" spc="30" dirty="0">
                <a:latin typeface="Arial"/>
                <a:cs typeface="Arial"/>
              </a:rPr>
              <a:t> </a:t>
            </a:r>
            <a:r>
              <a:rPr sz="1900" spc="-10" dirty="0"/>
              <a:t>unleash</a:t>
            </a:r>
            <a:r>
              <a:rPr sz="1900" spc="25" dirty="0"/>
              <a:t> </a:t>
            </a:r>
            <a:r>
              <a:rPr sz="1900" spc="-10" dirty="0"/>
              <a:t>creativity</a:t>
            </a:r>
            <a:r>
              <a:rPr sz="1900" spc="25" dirty="0"/>
              <a:t> </a:t>
            </a:r>
            <a:r>
              <a:rPr sz="1900" spc="-10" dirty="0"/>
              <a:t>beyond</a:t>
            </a:r>
            <a:r>
              <a:rPr sz="1900" spc="20" dirty="0"/>
              <a:t> </a:t>
            </a:r>
            <a:r>
              <a:rPr sz="1900" dirty="0"/>
              <a:t>rationalistic</a:t>
            </a:r>
            <a:r>
              <a:rPr sz="1900" spc="25" dirty="0"/>
              <a:t> </a:t>
            </a:r>
            <a:r>
              <a:rPr sz="1900" dirty="0"/>
              <a:t>or</a:t>
            </a:r>
            <a:r>
              <a:rPr sz="1900" spc="25" dirty="0"/>
              <a:t> </a:t>
            </a:r>
            <a:r>
              <a:rPr sz="1900" dirty="0"/>
              <a:t>incrementalist</a:t>
            </a:r>
            <a:r>
              <a:rPr sz="1900" spc="20" dirty="0"/>
              <a:t> </a:t>
            </a:r>
            <a:r>
              <a:rPr sz="1900" dirty="0"/>
              <a:t>approaches</a:t>
            </a:r>
            <a:r>
              <a:rPr sz="1900" spc="25" dirty="0"/>
              <a:t> </a:t>
            </a:r>
            <a:r>
              <a:rPr sz="1900" dirty="0"/>
              <a:t>to</a:t>
            </a:r>
            <a:r>
              <a:rPr sz="1900" spc="25" dirty="0"/>
              <a:t> </a:t>
            </a:r>
            <a:r>
              <a:rPr sz="1900" spc="-10" dirty="0"/>
              <a:t>reform</a:t>
            </a:r>
            <a:r>
              <a:rPr sz="1750" b="0" spc="-10" dirty="0">
                <a:latin typeface="Arial"/>
                <a:cs typeface="Arial"/>
              </a:rPr>
              <a:t>:</a:t>
            </a:r>
            <a:endParaRPr sz="1750">
              <a:latin typeface="Arial"/>
              <a:cs typeface="Arial"/>
            </a:endParaRPr>
          </a:p>
          <a:p>
            <a:pPr marL="1773555" lvl="1" indent="-226695">
              <a:lnSpc>
                <a:spcPct val="100000"/>
              </a:lnSpc>
              <a:spcBef>
                <a:spcPts val="1580"/>
              </a:spcBef>
              <a:buSzPct val="125714"/>
              <a:buChar char="•"/>
              <a:tabLst>
                <a:tab pos="1773555" algn="l"/>
                <a:tab pos="1774189" algn="l"/>
              </a:tabLst>
            </a:pPr>
            <a:r>
              <a:rPr sz="1750" dirty="0">
                <a:latin typeface="Arial"/>
                <a:cs typeface="Arial"/>
              </a:rPr>
              <a:t>e.g.,</a:t>
            </a:r>
            <a:r>
              <a:rPr sz="1750" spc="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are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ESG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useful?</a:t>
            </a:r>
            <a:r>
              <a:rPr sz="1750" spc="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Why,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when,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how,</a:t>
            </a:r>
            <a:r>
              <a:rPr sz="1750" spc="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and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for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whom?</a:t>
            </a:r>
            <a:r>
              <a:rPr sz="1750" spc="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Focus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on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the</a:t>
            </a:r>
            <a:r>
              <a:rPr sz="1750" spc="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use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of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evaluation</a:t>
            </a:r>
            <a:r>
              <a:rPr sz="1750" spc="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findings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rather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than</a:t>
            </a:r>
            <a:r>
              <a:rPr sz="1750" spc="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evaluation</a:t>
            </a:r>
            <a:r>
              <a:rPr sz="1750" spc="60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findings</a:t>
            </a:r>
            <a:endParaRPr sz="1750">
              <a:latin typeface="Arial"/>
              <a:cs typeface="Arial"/>
            </a:endParaRPr>
          </a:p>
          <a:p>
            <a:pPr marL="768350" indent="-226695">
              <a:lnSpc>
                <a:spcPct val="100000"/>
              </a:lnSpc>
              <a:spcBef>
                <a:spcPts val="1470"/>
              </a:spcBef>
              <a:buSzPct val="125714"/>
              <a:buChar char="•"/>
              <a:tabLst>
                <a:tab pos="768350" algn="l"/>
                <a:tab pos="768985" algn="l"/>
              </a:tabLst>
            </a:pPr>
            <a:r>
              <a:rPr sz="1750" b="0" dirty="0">
                <a:latin typeface="Arial"/>
                <a:cs typeface="Arial"/>
              </a:rPr>
              <a:t>Focus</a:t>
            </a:r>
            <a:r>
              <a:rPr sz="1750" b="0" spc="9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on</a:t>
            </a:r>
            <a:r>
              <a:rPr sz="1750" b="0" spc="9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the</a:t>
            </a:r>
            <a:r>
              <a:rPr sz="1750" b="0" spc="9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use</a:t>
            </a:r>
            <a:r>
              <a:rPr sz="1750" b="0" spc="9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of</a:t>
            </a:r>
            <a:r>
              <a:rPr sz="1750" b="0" spc="9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evaluation</a:t>
            </a:r>
            <a:r>
              <a:rPr sz="1750" b="0" spc="9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findings</a:t>
            </a:r>
            <a:r>
              <a:rPr sz="1750" b="0" spc="9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rather</a:t>
            </a:r>
            <a:r>
              <a:rPr sz="1750" b="0" spc="9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than</a:t>
            </a:r>
            <a:r>
              <a:rPr sz="1750" b="0" spc="90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evaluation</a:t>
            </a:r>
            <a:r>
              <a:rPr sz="1750" b="0" spc="9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findings</a:t>
            </a:r>
            <a:r>
              <a:rPr sz="1750" b="0" spc="95" dirty="0">
                <a:latin typeface="Arial"/>
                <a:cs typeface="Arial"/>
              </a:rPr>
              <a:t> </a:t>
            </a:r>
            <a:r>
              <a:rPr sz="1750" b="0" dirty="0">
                <a:latin typeface="Arial"/>
                <a:cs typeface="Arial"/>
              </a:rPr>
              <a:t>=&gt;</a:t>
            </a:r>
            <a:r>
              <a:rPr sz="1750" b="0" spc="95" dirty="0">
                <a:latin typeface="Arial"/>
                <a:cs typeface="Arial"/>
              </a:rPr>
              <a:t> </a:t>
            </a:r>
            <a:r>
              <a:rPr sz="1900" spc="-10" dirty="0"/>
              <a:t>reformongering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/>
          </a:p>
          <a:p>
            <a:pPr marL="12700">
              <a:lnSpc>
                <a:spcPct val="100000"/>
              </a:lnSpc>
              <a:spcBef>
                <a:spcPts val="1895"/>
              </a:spcBef>
            </a:pPr>
            <a:r>
              <a:rPr sz="1950" b="0" dirty="0">
                <a:solidFill>
                  <a:srgbClr val="5E5E5E"/>
                </a:solidFill>
                <a:latin typeface="Arial"/>
                <a:cs typeface="Arial"/>
              </a:rPr>
              <a:t>Hirschman,</a:t>
            </a:r>
            <a:r>
              <a:rPr sz="1950" b="0" spc="1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0" dirty="0">
                <a:solidFill>
                  <a:srgbClr val="5E5E5E"/>
                </a:solidFill>
                <a:latin typeface="Arial"/>
                <a:cs typeface="Arial"/>
              </a:rPr>
              <a:t>A.O.</a:t>
            </a:r>
            <a:r>
              <a:rPr sz="1950" b="0" spc="1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0" spc="-20" dirty="0">
                <a:solidFill>
                  <a:srgbClr val="5E5E5E"/>
                </a:solidFill>
                <a:latin typeface="Arial"/>
                <a:cs typeface="Arial"/>
              </a:rPr>
              <a:t>(1967)</a:t>
            </a:r>
            <a:r>
              <a:rPr sz="1950" b="0" spc="1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0" dirty="0">
                <a:solidFill>
                  <a:srgbClr val="5E5E5E"/>
                </a:solidFill>
                <a:latin typeface="Arial"/>
                <a:cs typeface="Arial"/>
              </a:rPr>
              <a:t>Development</a:t>
            </a:r>
            <a:r>
              <a:rPr sz="1950" b="0" spc="1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0" dirty="0">
                <a:solidFill>
                  <a:srgbClr val="5E5E5E"/>
                </a:solidFill>
                <a:latin typeface="Arial"/>
                <a:cs typeface="Arial"/>
              </a:rPr>
              <a:t>Projects</a:t>
            </a:r>
            <a:r>
              <a:rPr sz="1950" b="0" spc="1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0" dirty="0">
                <a:solidFill>
                  <a:srgbClr val="5E5E5E"/>
                </a:solidFill>
                <a:latin typeface="Arial"/>
                <a:cs typeface="Arial"/>
              </a:rPr>
              <a:t>Observed,</a:t>
            </a:r>
            <a:r>
              <a:rPr sz="1950" b="0" spc="1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0" dirty="0">
                <a:solidFill>
                  <a:srgbClr val="5E5E5E"/>
                </a:solidFill>
                <a:latin typeface="Arial"/>
                <a:cs typeface="Arial"/>
              </a:rPr>
              <a:t>Brookings</a:t>
            </a:r>
            <a:r>
              <a:rPr sz="1950" b="0" spc="1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0" dirty="0">
                <a:solidFill>
                  <a:srgbClr val="5E5E5E"/>
                </a:solidFill>
                <a:latin typeface="Arial"/>
                <a:cs typeface="Arial"/>
              </a:rPr>
              <a:t>Institutions,</a:t>
            </a:r>
            <a:r>
              <a:rPr sz="1950" b="0" spc="1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0" dirty="0">
                <a:solidFill>
                  <a:srgbClr val="5E5E5E"/>
                </a:solidFill>
                <a:latin typeface="Arial"/>
                <a:cs typeface="Arial"/>
              </a:rPr>
              <a:t>Washington</a:t>
            </a:r>
            <a:r>
              <a:rPr sz="1950" b="0" spc="1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1950" b="0" spc="-25" dirty="0">
                <a:solidFill>
                  <a:srgbClr val="5E5E5E"/>
                </a:solidFill>
                <a:latin typeface="Arial"/>
                <a:cs typeface="Arial"/>
              </a:rPr>
              <a:t>DC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DA4F4A995BF479E9488C37B756B51" ma:contentTypeVersion="8" ma:contentTypeDescription="Create a new document." ma:contentTypeScope="" ma:versionID="79ce3b18eeea16c8e5bc0f660afbc086">
  <xsd:schema xmlns:xsd="http://www.w3.org/2001/XMLSchema" xmlns:xs="http://www.w3.org/2001/XMLSchema" xmlns:p="http://schemas.microsoft.com/office/2006/metadata/properties" xmlns:ns2="cd5ca57e-aeff-4ea7-957c-ee39e8386d27" xmlns:ns3="9d5e6f84-5843-49cc-89a8-d7ee1a915182" targetNamespace="http://schemas.microsoft.com/office/2006/metadata/properties" ma:root="true" ma:fieldsID="2c09d4a8c476afae1dfa51d3cac8b136" ns2:_="" ns3:_="">
    <xsd:import namespace="cd5ca57e-aeff-4ea7-957c-ee39e8386d27"/>
    <xsd:import namespace="9d5e6f84-5843-49cc-89a8-d7ee1a9151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ca57e-aeff-4ea7-957c-ee39e8386d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e6f84-5843-49cc-89a8-d7ee1a91518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6228fd1-6eef-40f4-b049-6e671a314f8d}" ma:internalName="TaxCatchAll" ma:showField="CatchAllData" ma:web="9d5e6f84-5843-49cc-89a8-d7ee1a9151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d5ca57e-aeff-4ea7-957c-ee39e8386d27">
      <Terms xmlns="http://schemas.microsoft.com/office/infopath/2007/PartnerControls"/>
    </lcf76f155ced4ddcb4097134ff3c332f>
    <TaxCatchAll xmlns="9d5e6f84-5843-49cc-89a8-d7ee1a915182" xsi:nil="true"/>
  </documentManagement>
</p:properties>
</file>

<file path=customXml/itemProps1.xml><?xml version="1.0" encoding="utf-8"?>
<ds:datastoreItem xmlns:ds="http://schemas.openxmlformats.org/officeDocument/2006/customXml" ds:itemID="{C74211B4-4B0D-43DE-B63A-7D9229B34E59}"/>
</file>

<file path=customXml/itemProps2.xml><?xml version="1.0" encoding="utf-8"?>
<ds:datastoreItem xmlns:ds="http://schemas.openxmlformats.org/officeDocument/2006/customXml" ds:itemID="{4D1C8FBB-C8C6-4767-A8EA-F9B335B1E63B}"/>
</file>

<file path=customXml/itemProps3.xml><?xml version="1.0" encoding="utf-8"?>
<ds:datastoreItem xmlns:ds="http://schemas.openxmlformats.org/officeDocument/2006/customXml" ds:itemID="{F214615C-4564-410A-A8B4-8A427450FE9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684</Words>
  <Application>Microsoft Office PowerPoint</Application>
  <PresentationFormat>Custom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Innovating evaluation</vt:lpstr>
      <vt:lpstr>Cross-purpose mechanisms at play An unintended consequence?</vt:lpstr>
      <vt:lpstr>Experimentation vs. Regulation Constraints &amp; opportunities to innovate</vt:lpstr>
      <vt:lpstr>Challenges In the policy/politics and policy analysis/evaluation fields</vt:lpstr>
      <vt:lpstr>What can systems thinking offer? Innovating evaluation…a few hints based on Hirschman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Marra_presentationo at NECILO_2022</dc:title>
  <dc:creator>Anish Pradhan</dc:creator>
  <cp:lastModifiedBy>Anish Pradhan</cp:lastModifiedBy>
  <cp:revision>1</cp:revision>
  <dcterms:created xsi:type="dcterms:W3CDTF">2022-10-26T07:05:53Z</dcterms:created>
  <dcterms:modified xsi:type="dcterms:W3CDTF">2022-10-26T07:06:13Z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2022-10-25T00:00:00Z</vt:filetime>
  </property>
  <property fmtid="{D5CDD505-2E9C-101B-9397-08002B2CF9AE}" pid="3" name="Creator">
    <vt:lpwstr>Keynote</vt:lpwstr>
  </property>
  <property fmtid="{D5CDD505-2E9C-101B-9397-08002B2CF9AE}" pid="4" name="LastSaved">
    <vt:filetime>2022-10-26T00:00:00Z</vt:filetime>
  </property>
  <property fmtid="{D5CDD505-2E9C-101B-9397-08002B2CF9AE}" pid="5" name="Producer">
    <vt:lpwstr>macOS Versione 12.5.1 (Build 21G83) Quartz PDFContext</vt:lpwstr>
  </property>
  <property fmtid="{D5CDD505-2E9C-101B-9397-08002B2CF9AE}" pid="6" name="ContentTypeId">
    <vt:lpwstr>0x010100DC1DA4F4A995BF479E9488C37B756B51</vt:lpwstr>
  </property>
</Properties>
</file>