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3"/>
  </p:notesMasterIdLst>
  <p:handoutMasterIdLst>
    <p:handoutMasterId r:id="rId14"/>
  </p:handoutMasterIdLst>
  <p:sldIdLst>
    <p:sldId id="256" r:id="rId2"/>
    <p:sldId id="351" r:id="rId3"/>
    <p:sldId id="352" r:id="rId4"/>
    <p:sldId id="345" r:id="rId5"/>
    <p:sldId id="353" r:id="rId6"/>
    <p:sldId id="342" r:id="rId7"/>
    <p:sldId id="341" r:id="rId8"/>
    <p:sldId id="355" r:id="rId9"/>
    <p:sldId id="356" r:id="rId10"/>
    <p:sldId id="357" r:id="rId11"/>
    <p:sldId id="335" r:id="rId12"/>
  </p:sldIdLst>
  <p:sldSz cx="9144000" cy="6173788"/>
  <p:notesSz cx="6864350" cy="999807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B25"/>
    <a:srgbClr val="004A80"/>
    <a:srgbClr val="009EDC"/>
    <a:srgbClr val="E5BF95"/>
    <a:srgbClr val="157152"/>
    <a:srgbClr val="ED1A3B"/>
    <a:srgbClr val="0973BA"/>
    <a:srgbClr val="9BD7B9"/>
    <a:srgbClr val="EDEBEE"/>
    <a:srgbClr val="027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1" autoAdjust="0"/>
    <p:restoredTop sz="95100" autoAdjust="0"/>
  </p:normalViewPr>
  <p:slideViewPr>
    <p:cSldViewPr snapToGrid="0" snapToObjects="1">
      <p:cViewPr varScale="1">
        <p:scale>
          <a:sx n="121" d="100"/>
          <a:sy n="121" d="100"/>
        </p:scale>
        <p:origin x="936" y="108"/>
      </p:cViewPr>
      <p:guideLst>
        <p:guide orient="horz" pos="194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4552" cy="501640"/>
          </a:xfrm>
          <a:prstGeom prst="rect">
            <a:avLst/>
          </a:prstGeom>
        </p:spPr>
        <p:txBody>
          <a:bodyPr vert="horz" lIns="96350" tIns="48175" rIns="96350" bIns="48175" rtlCol="0"/>
          <a:lstStyle>
            <a:lvl1pPr algn="l">
              <a:defRPr sz="1300"/>
            </a:lvl1pPr>
          </a:lstStyle>
          <a:p>
            <a:endParaRPr lang="pt-PT"/>
          </a:p>
        </p:txBody>
      </p:sp>
      <p:sp>
        <p:nvSpPr>
          <p:cNvPr id="3" name="Marcador de Posição da Data 2"/>
          <p:cNvSpPr>
            <a:spLocks noGrp="1"/>
          </p:cNvSpPr>
          <p:nvPr>
            <p:ph type="dt" sz="quarter" idx="1"/>
          </p:nvPr>
        </p:nvSpPr>
        <p:spPr>
          <a:xfrm>
            <a:off x="3888210" y="0"/>
            <a:ext cx="2974552" cy="501640"/>
          </a:xfrm>
          <a:prstGeom prst="rect">
            <a:avLst/>
          </a:prstGeom>
        </p:spPr>
        <p:txBody>
          <a:bodyPr vert="horz" lIns="96350" tIns="48175" rIns="96350" bIns="48175" rtlCol="0"/>
          <a:lstStyle>
            <a:lvl1pPr algn="r">
              <a:defRPr sz="1300"/>
            </a:lvl1pPr>
          </a:lstStyle>
          <a:p>
            <a:fld id="{E7387A78-2184-4A27-B3CD-3EA13FF9402C}" type="datetimeFigureOut">
              <a:rPr lang="pt-PT" smtClean="0"/>
              <a:pPr/>
              <a:t>20/10/2022</a:t>
            </a:fld>
            <a:endParaRPr lang="pt-PT"/>
          </a:p>
        </p:txBody>
      </p:sp>
      <p:sp>
        <p:nvSpPr>
          <p:cNvPr id="4" name="Marcador de Posição do Rodapé 3"/>
          <p:cNvSpPr>
            <a:spLocks noGrp="1"/>
          </p:cNvSpPr>
          <p:nvPr>
            <p:ph type="ftr" sz="quarter" idx="2"/>
          </p:nvPr>
        </p:nvSpPr>
        <p:spPr>
          <a:xfrm>
            <a:off x="0" y="9496437"/>
            <a:ext cx="2974552" cy="501639"/>
          </a:xfrm>
          <a:prstGeom prst="rect">
            <a:avLst/>
          </a:prstGeom>
        </p:spPr>
        <p:txBody>
          <a:bodyPr vert="horz" lIns="96350" tIns="48175" rIns="96350" bIns="48175" rtlCol="0" anchor="b"/>
          <a:lstStyle>
            <a:lvl1pPr algn="l">
              <a:defRPr sz="1300"/>
            </a:lvl1pPr>
          </a:lstStyle>
          <a:p>
            <a:endParaRPr lang="pt-PT"/>
          </a:p>
        </p:txBody>
      </p:sp>
      <p:sp>
        <p:nvSpPr>
          <p:cNvPr id="5" name="Marcador de Posição do Número do Diapositivo 4"/>
          <p:cNvSpPr>
            <a:spLocks noGrp="1"/>
          </p:cNvSpPr>
          <p:nvPr>
            <p:ph type="sldNum" sz="quarter" idx="3"/>
          </p:nvPr>
        </p:nvSpPr>
        <p:spPr>
          <a:xfrm>
            <a:off x="3888210" y="9496437"/>
            <a:ext cx="2974552" cy="501639"/>
          </a:xfrm>
          <a:prstGeom prst="rect">
            <a:avLst/>
          </a:prstGeom>
        </p:spPr>
        <p:txBody>
          <a:bodyPr vert="horz" lIns="96350" tIns="48175" rIns="96350" bIns="48175" rtlCol="0" anchor="b"/>
          <a:lstStyle>
            <a:lvl1pPr algn="r">
              <a:defRPr sz="1300"/>
            </a:lvl1pPr>
          </a:lstStyle>
          <a:p>
            <a:fld id="{E89FD8AF-2665-4C61-86E4-A4626CABADC3}" type="slidenum">
              <a:rPr lang="pt-PT" smtClean="0"/>
              <a:pPr/>
              <a:t>‹nº›</a:t>
            </a:fld>
            <a:endParaRPr lang="pt-PT"/>
          </a:p>
        </p:txBody>
      </p:sp>
    </p:spTree>
    <p:extLst>
      <p:ext uri="{BB962C8B-B14F-4D97-AF65-F5344CB8AC3E}">
        <p14:creationId xmlns:p14="http://schemas.microsoft.com/office/powerpoint/2010/main" val="19653159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4552" cy="501640"/>
          </a:xfrm>
          <a:prstGeom prst="rect">
            <a:avLst/>
          </a:prstGeom>
        </p:spPr>
        <p:txBody>
          <a:bodyPr vert="horz" lIns="96350" tIns="48175" rIns="96350" bIns="48175" rtlCol="0"/>
          <a:lstStyle>
            <a:lvl1pPr algn="l">
              <a:defRPr sz="1300"/>
            </a:lvl1pPr>
          </a:lstStyle>
          <a:p>
            <a:endParaRPr lang="pt-PT"/>
          </a:p>
        </p:txBody>
      </p:sp>
      <p:sp>
        <p:nvSpPr>
          <p:cNvPr id="3" name="Marcador de Posição da Data 2"/>
          <p:cNvSpPr>
            <a:spLocks noGrp="1"/>
          </p:cNvSpPr>
          <p:nvPr>
            <p:ph type="dt" idx="1"/>
          </p:nvPr>
        </p:nvSpPr>
        <p:spPr>
          <a:xfrm>
            <a:off x="3888210" y="0"/>
            <a:ext cx="2974552" cy="501640"/>
          </a:xfrm>
          <a:prstGeom prst="rect">
            <a:avLst/>
          </a:prstGeom>
        </p:spPr>
        <p:txBody>
          <a:bodyPr vert="horz" lIns="96350" tIns="48175" rIns="96350" bIns="48175" rtlCol="0"/>
          <a:lstStyle>
            <a:lvl1pPr algn="r">
              <a:defRPr sz="1300"/>
            </a:lvl1pPr>
          </a:lstStyle>
          <a:p>
            <a:fld id="{2D32CF4A-D1D2-144F-8850-D11A3ED87628}" type="datetimeFigureOut">
              <a:rPr lang="pt-PT" smtClean="0"/>
              <a:pPr/>
              <a:t>20/10/2022</a:t>
            </a:fld>
            <a:endParaRPr lang="pt-PT"/>
          </a:p>
        </p:txBody>
      </p:sp>
      <p:sp>
        <p:nvSpPr>
          <p:cNvPr id="4" name="Marcador de Posição da Imagem do Diapositivo 3"/>
          <p:cNvSpPr>
            <a:spLocks noGrp="1" noRot="1" noChangeAspect="1"/>
          </p:cNvSpPr>
          <p:nvPr>
            <p:ph type="sldImg" idx="2"/>
          </p:nvPr>
        </p:nvSpPr>
        <p:spPr>
          <a:xfrm>
            <a:off x="933450" y="1249363"/>
            <a:ext cx="4997450" cy="3375025"/>
          </a:xfrm>
          <a:prstGeom prst="rect">
            <a:avLst/>
          </a:prstGeom>
          <a:noFill/>
          <a:ln w="12700">
            <a:solidFill>
              <a:prstClr val="black"/>
            </a:solidFill>
          </a:ln>
        </p:spPr>
        <p:txBody>
          <a:bodyPr vert="horz" lIns="96350" tIns="48175" rIns="96350" bIns="48175" rtlCol="0" anchor="ctr"/>
          <a:lstStyle/>
          <a:p>
            <a:endParaRPr lang="pt-PT"/>
          </a:p>
        </p:txBody>
      </p:sp>
      <p:sp>
        <p:nvSpPr>
          <p:cNvPr id="5" name="Marcador de Posição de Notas 4"/>
          <p:cNvSpPr>
            <a:spLocks noGrp="1"/>
          </p:cNvSpPr>
          <p:nvPr>
            <p:ph type="body" sz="quarter" idx="3"/>
          </p:nvPr>
        </p:nvSpPr>
        <p:spPr>
          <a:xfrm>
            <a:off x="686435" y="4811574"/>
            <a:ext cx="5491480" cy="3936742"/>
          </a:xfrm>
          <a:prstGeom prst="rect">
            <a:avLst/>
          </a:prstGeom>
        </p:spPr>
        <p:txBody>
          <a:bodyPr vert="horz" lIns="96350" tIns="48175" rIns="96350" bIns="48175" rtlCol="0"/>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96437"/>
            <a:ext cx="2974552" cy="501639"/>
          </a:xfrm>
          <a:prstGeom prst="rect">
            <a:avLst/>
          </a:prstGeom>
        </p:spPr>
        <p:txBody>
          <a:bodyPr vert="horz" lIns="96350" tIns="48175" rIns="96350" bIns="48175" rtlCol="0" anchor="b"/>
          <a:lstStyle>
            <a:lvl1pPr algn="l">
              <a:defRPr sz="1300"/>
            </a:lvl1pPr>
          </a:lstStyle>
          <a:p>
            <a:endParaRPr lang="pt-PT"/>
          </a:p>
        </p:txBody>
      </p:sp>
      <p:sp>
        <p:nvSpPr>
          <p:cNvPr id="7" name="Marcador de Posição do Número do Diapositivo 6"/>
          <p:cNvSpPr>
            <a:spLocks noGrp="1"/>
          </p:cNvSpPr>
          <p:nvPr>
            <p:ph type="sldNum" sz="quarter" idx="5"/>
          </p:nvPr>
        </p:nvSpPr>
        <p:spPr>
          <a:xfrm>
            <a:off x="3888210" y="9496437"/>
            <a:ext cx="2974552" cy="501639"/>
          </a:xfrm>
          <a:prstGeom prst="rect">
            <a:avLst/>
          </a:prstGeom>
        </p:spPr>
        <p:txBody>
          <a:bodyPr vert="horz" lIns="96350" tIns="48175" rIns="96350" bIns="48175" rtlCol="0" anchor="b"/>
          <a:lstStyle>
            <a:lvl1pPr algn="r">
              <a:defRPr sz="1300"/>
            </a:lvl1pPr>
          </a:lstStyle>
          <a:p>
            <a:fld id="{08B493FB-F410-E649-B8CD-EEE84823587F}" type="slidenum">
              <a:rPr lang="pt-PT" smtClean="0"/>
              <a:pPr/>
              <a:t>‹nº›</a:t>
            </a:fld>
            <a:endParaRPr lang="pt-PT"/>
          </a:p>
        </p:txBody>
      </p:sp>
    </p:spTree>
    <p:extLst>
      <p:ext uri="{BB962C8B-B14F-4D97-AF65-F5344CB8AC3E}">
        <p14:creationId xmlns:p14="http://schemas.microsoft.com/office/powerpoint/2010/main" val="16879200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148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42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184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0387"/>
            <a:ext cx="7772400" cy="2149393"/>
          </a:xfrm>
        </p:spPr>
        <p:txBody>
          <a:bodyPr anchor="b"/>
          <a:lstStyle>
            <a:lvl1pPr algn="ctr">
              <a:defRPr sz="5401"/>
            </a:lvl1pPr>
          </a:lstStyle>
          <a:p>
            <a:r>
              <a:rPr lang="pt-PT" smtClean="0"/>
              <a:t>Clique para editar o estilo de título do Modelo Global</a:t>
            </a:r>
            <a:endParaRPr lang="en-US" dirty="0"/>
          </a:p>
        </p:txBody>
      </p:sp>
      <p:sp>
        <p:nvSpPr>
          <p:cNvPr id="3" name="Subtitle 2"/>
          <p:cNvSpPr>
            <a:spLocks noGrp="1"/>
          </p:cNvSpPr>
          <p:nvPr>
            <p:ph type="subTitle" idx="1"/>
          </p:nvPr>
        </p:nvSpPr>
        <p:spPr>
          <a:xfrm>
            <a:off x="1143000" y="3242668"/>
            <a:ext cx="6858000" cy="1490569"/>
          </a:xfrm>
        </p:spPr>
        <p:txBody>
          <a:bodyPr/>
          <a:lstStyle>
            <a:lvl1pPr marL="0" indent="0" algn="ctr">
              <a:buNone/>
              <a:defRPr sz="2160"/>
            </a:lvl1pPr>
            <a:lvl2pPr marL="411571" indent="0" algn="ctr">
              <a:buNone/>
              <a:defRPr sz="1800"/>
            </a:lvl2pPr>
            <a:lvl3pPr marL="823143" indent="0" algn="ctr">
              <a:buNone/>
              <a:defRPr sz="1620"/>
            </a:lvl3pPr>
            <a:lvl4pPr marL="1234714" indent="0" algn="ctr">
              <a:buNone/>
              <a:defRPr sz="1440"/>
            </a:lvl4pPr>
            <a:lvl5pPr marL="1646286" indent="0" algn="ctr">
              <a:buNone/>
              <a:defRPr sz="1440"/>
            </a:lvl5pPr>
            <a:lvl6pPr marL="2057857" indent="0" algn="ctr">
              <a:buNone/>
              <a:defRPr sz="1440"/>
            </a:lvl6pPr>
            <a:lvl7pPr marL="2469429" indent="0" algn="ctr">
              <a:buNone/>
              <a:defRPr sz="1440"/>
            </a:lvl7pPr>
            <a:lvl8pPr marL="2881000" indent="0" algn="ctr">
              <a:buNone/>
              <a:defRPr sz="1440"/>
            </a:lvl8pPr>
            <a:lvl9pPr marL="3292572" indent="0" algn="ctr">
              <a:buNone/>
              <a:defRPr sz="1440"/>
            </a:lvl9pPr>
          </a:lstStyle>
          <a:p>
            <a:r>
              <a:rPr lang="pt-PT" smtClean="0"/>
              <a:t>Clique para editar o estilo de subtítulo do Modelo Global</a:t>
            </a:r>
            <a:endParaRPr lang="en-US" dirty="0"/>
          </a:p>
        </p:txBody>
      </p:sp>
      <p:sp>
        <p:nvSpPr>
          <p:cNvPr id="4" name="Date Placeholder 3"/>
          <p:cNvSpPr>
            <a:spLocks noGrp="1"/>
          </p:cNvSpPr>
          <p:nvPr>
            <p:ph type="dt" sz="half" idx="10"/>
          </p:nvPr>
        </p:nvSpPr>
        <p:spPr/>
        <p:txBody>
          <a:bodyPr/>
          <a:lstStyle/>
          <a:p>
            <a:fld id="{84AE8A63-3AED-4F38-87C9-E9D5567E3781}" type="datetime1">
              <a:rPr lang="pt-PT" smtClean="0"/>
              <a:t>20/10/2022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7AE3238A-AEFF-46A8-B8CD-9487A9333F6C}" type="datetime1">
              <a:rPr lang="pt-PT" smtClean="0"/>
              <a:t>20/10/2022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28697"/>
            <a:ext cx="1971675" cy="5232000"/>
          </a:xfrm>
        </p:spPr>
        <p:txBody>
          <a:bodyPr vert="eaVert"/>
          <a:lstStyle/>
          <a:p>
            <a:r>
              <a:rPr lang="pt-PT" smtClean="0"/>
              <a:t>Clique para editar o estilo de título do Modelo Global</a:t>
            </a:r>
            <a:endParaRPr lang="en-US" dirty="0"/>
          </a:p>
        </p:txBody>
      </p:sp>
      <p:sp>
        <p:nvSpPr>
          <p:cNvPr id="3" name="Vertical Text Placeholder 2"/>
          <p:cNvSpPr>
            <a:spLocks noGrp="1"/>
          </p:cNvSpPr>
          <p:nvPr>
            <p:ph type="body" orient="vert" idx="1"/>
          </p:nvPr>
        </p:nvSpPr>
        <p:spPr>
          <a:xfrm>
            <a:off x="628651" y="328697"/>
            <a:ext cx="5800725" cy="5232000"/>
          </a:xfrm>
        </p:spPr>
        <p:txBody>
          <a:bodyPr vert="eaVert"/>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7F266015-9405-4663-A9EA-73995EEFA850}" type="datetime1">
              <a:rPr lang="pt-PT" smtClean="0"/>
              <a:t>20/10/2022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o de título">
    <p:spTree>
      <p:nvGrpSpPr>
        <p:cNvPr id="1" name=""/>
        <p:cNvGrpSpPr/>
        <p:nvPr/>
      </p:nvGrpSpPr>
      <p:grpSpPr>
        <a:xfrm>
          <a:off x="0" y="0"/>
          <a:ext cx="0" cy="0"/>
          <a:chOff x="0" y="0"/>
          <a:chExt cx="0" cy="0"/>
        </a:xfrm>
      </p:grpSpPr>
      <p:pic>
        <p:nvPicPr>
          <p:cNvPr id="3" name="Imagem 2"/>
          <p:cNvPicPr>
            <a:picLocks noChangeAspect="1"/>
          </p:cNvPicPr>
          <p:nvPr userDrawn="1"/>
        </p:nvPicPr>
        <p:blipFill rotWithShape="1">
          <a:blip r:embed="rId2">
            <a:extLst>
              <a:ext uri="{28A0092B-C50C-407E-A947-70E740481C1C}">
                <a14:useLocalDpi xmlns:a14="http://schemas.microsoft.com/office/drawing/2010/main" val="0"/>
              </a:ext>
            </a:extLst>
          </a:blip>
          <a:srcRect t="18474" b="14530"/>
          <a:stretch/>
        </p:blipFill>
        <p:spPr>
          <a:xfrm flipH="1">
            <a:off x="428324" y="341810"/>
            <a:ext cx="8282854" cy="3334543"/>
          </a:xfrm>
          <a:prstGeom prst="rect">
            <a:avLst/>
          </a:prstGeom>
        </p:spPr>
      </p:pic>
      <p:sp>
        <p:nvSpPr>
          <p:cNvPr id="7" name="Retângulo 6"/>
          <p:cNvSpPr/>
          <p:nvPr userDrawn="1"/>
        </p:nvSpPr>
        <p:spPr>
          <a:xfrm flipH="1">
            <a:off x="428323" y="341810"/>
            <a:ext cx="8283600" cy="3334543"/>
          </a:xfrm>
          <a:prstGeom prst="rect">
            <a:avLst/>
          </a:prstGeom>
          <a:solidFill>
            <a:srgbClr val="004A80">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7" name="Retângulo 16"/>
          <p:cNvSpPr/>
          <p:nvPr userDrawn="1"/>
        </p:nvSpPr>
        <p:spPr>
          <a:xfrm rot="10800000" flipH="1">
            <a:off x="428323" y="5925571"/>
            <a:ext cx="8283598" cy="194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21" name="Retângulo 20"/>
          <p:cNvSpPr/>
          <p:nvPr userDrawn="1"/>
        </p:nvSpPr>
        <p:spPr>
          <a:xfrm>
            <a:off x="428326" y="3716178"/>
            <a:ext cx="8283597" cy="55537"/>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pic>
        <p:nvPicPr>
          <p:cNvPr id="6" name="Image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4461" y="4910864"/>
            <a:ext cx="1496717" cy="865036"/>
          </a:xfrm>
          <a:prstGeom prst="rect">
            <a:avLst/>
          </a:prstGeom>
        </p:spPr>
      </p:pic>
    </p:spTree>
    <p:extLst>
      <p:ext uri="{BB962C8B-B14F-4D97-AF65-F5344CB8AC3E}">
        <p14:creationId xmlns:p14="http://schemas.microsoft.com/office/powerpoint/2010/main" val="13212408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Objeto">
    <p:spTree>
      <p:nvGrpSpPr>
        <p:cNvPr id="1" name=""/>
        <p:cNvGrpSpPr/>
        <p:nvPr/>
      </p:nvGrpSpPr>
      <p:grpSpPr>
        <a:xfrm>
          <a:off x="0" y="0"/>
          <a:ext cx="0" cy="0"/>
          <a:chOff x="0" y="0"/>
          <a:chExt cx="0" cy="0"/>
        </a:xfrm>
      </p:grpSpPr>
      <p:sp>
        <p:nvSpPr>
          <p:cNvPr id="7" name="Retângulo 6"/>
          <p:cNvSpPr/>
          <p:nvPr userDrawn="1"/>
        </p:nvSpPr>
        <p:spPr>
          <a:xfrm>
            <a:off x="428325" y="555502"/>
            <a:ext cx="6894624" cy="761854"/>
          </a:xfrm>
          <a:prstGeom prst="rect">
            <a:avLst/>
          </a:prstGeom>
          <a:solidFill>
            <a:srgbClr val="004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9" name="Retângulo 8"/>
          <p:cNvSpPr/>
          <p:nvPr userDrawn="1"/>
        </p:nvSpPr>
        <p:spPr>
          <a:xfrm>
            <a:off x="428328" y="434439"/>
            <a:ext cx="8287351" cy="41158"/>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5" name="Retângulo 4"/>
          <p:cNvSpPr/>
          <p:nvPr userDrawn="1"/>
        </p:nvSpPr>
        <p:spPr>
          <a:xfrm>
            <a:off x="329761" y="5776774"/>
            <a:ext cx="2760680" cy="246221"/>
          </a:xfrm>
          <a:prstGeom prst="rect">
            <a:avLst/>
          </a:prstGeom>
        </p:spPr>
        <p:txBody>
          <a:bodyPr wrap="square">
            <a:spAutoFit/>
          </a:bodyPr>
          <a:lstStyle/>
          <a:p>
            <a:pPr marL="205796" marR="0" lvl="0" indent="-205796" algn="l" defTabSz="823183"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1000" b="1" dirty="0" smtClean="0">
                <a:solidFill>
                  <a:schemeClr val="bg1">
                    <a:lumMod val="50000"/>
                  </a:schemeClr>
                </a:solidFill>
                <a:latin typeface="Calibri" charset="0"/>
                <a:ea typeface="Calibri" charset="0"/>
                <a:cs typeface="Calibri" charset="0"/>
              </a:rPr>
              <a:t>Instituto Nacional de Estatística</a:t>
            </a:r>
          </a:p>
        </p:txBody>
      </p:sp>
      <p:cxnSp>
        <p:nvCxnSpPr>
          <p:cNvPr id="8" name="Conexão Reta 7"/>
          <p:cNvCxnSpPr/>
          <p:nvPr userDrawn="1"/>
        </p:nvCxnSpPr>
        <p:spPr>
          <a:xfrm>
            <a:off x="428328" y="5767575"/>
            <a:ext cx="8287351" cy="0"/>
          </a:xfrm>
          <a:prstGeom prst="line">
            <a:avLst/>
          </a:prstGeom>
          <a:ln>
            <a:solidFill>
              <a:srgbClr val="004A80"/>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userDrawn="1"/>
        </p:nvPicPr>
        <p:blipFill rotWithShape="1">
          <a:blip r:embed="rId2">
            <a:extLst>
              <a:ext uri="{28A0092B-C50C-407E-A947-70E740481C1C}">
                <a14:useLocalDpi xmlns:a14="http://schemas.microsoft.com/office/drawing/2010/main" val="0"/>
              </a:ext>
            </a:extLst>
          </a:blip>
          <a:srcRect l="-620" t="3507" r="620"/>
          <a:stretch/>
        </p:blipFill>
        <p:spPr>
          <a:xfrm>
            <a:off x="7401771" y="555502"/>
            <a:ext cx="1313906" cy="761854"/>
          </a:xfrm>
          <a:prstGeom prst="rect">
            <a:avLst/>
          </a:prstGeom>
        </p:spPr>
      </p:pic>
      <p:sp>
        <p:nvSpPr>
          <p:cNvPr id="11" name="Retângulo 10"/>
          <p:cNvSpPr/>
          <p:nvPr userDrawn="1"/>
        </p:nvSpPr>
        <p:spPr>
          <a:xfrm>
            <a:off x="6944811" y="5776774"/>
            <a:ext cx="1855648" cy="246221"/>
          </a:xfrm>
          <a:prstGeom prst="rect">
            <a:avLst/>
          </a:prstGeom>
        </p:spPr>
        <p:txBody>
          <a:bodyPr wrap="square">
            <a:spAutoFit/>
          </a:bodyPr>
          <a:lstStyle/>
          <a:p>
            <a:pPr marL="205796" marR="0" lvl="0" indent="-205796" algn="r" defTabSz="823183" rtl="0" eaLnBrk="1" fontAlgn="auto" latinLnBrk="0" hangingPunct="1">
              <a:lnSpc>
                <a:spcPct val="100000"/>
              </a:lnSpc>
              <a:spcBef>
                <a:spcPts val="0"/>
              </a:spcBef>
              <a:spcAft>
                <a:spcPts val="0"/>
              </a:spcAft>
              <a:buClrTx/>
              <a:buSzTx/>
              <a:buFont typeface="Arial" panose="020B0604020202020204" pitchFamily="34" charset="0"/>
              <a:buNone/>
              <a:tabLst/>
              <a:defRPr/>
            </a:pPr>
            <a:r>
              <a:rPr lang="pt-PT" sz="1000" b="1" dirty="0" err="1" smtClean="0">
                <a:solidFill>
                  <a:schemeClr val="bg1">
                    <a:lumMod val="50000"/>
                  </a:schemeClr>
                </a:solidFill>
                <a:latin typeface="Calibri" charset="0"/>
                <a:ea typeface="Calibri" charset="0"/>
                <a:cs typeface="Calibri" charset="0"/>
              </a:rPr>
              <a:t>www.ine.cv</a:t>
            </a:r>
            <a:endParaRPr lang="pt-PT" sz="1000" b="1" dirty="0" smtClean="0">
              <a:solidFill>
                <a:schemeClr val="bg1">
                  <a:lumMod val="50000"/>
                </a:schemeClr>
              </a:solidFill>
              <a:latin typeface="Calibri" charset="0"/>
              <a:ea typeface="Calibri" charset="0"/>
              <a:cs typeface="Calibri" charset="0"/>
            </a:endParaRPr>
          </a:p>
        </p:txBody>
      </p:sp>
    </p:spTree>
    <p:extLst>
      <p:ext uri="{BB962C8B-B14F-4D97-AF65-F5344CB8AC3E}">
        <p14:creationId xmlns:p14="http://schemas.microsoft.com/office/powerpoint/2010/main" val="11142072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abeçalho da Secção">
    <p:spTree>
      <p:nvGrpSpPr>
        <p:cNvPr id="1" name=""/>
        <p:cNvGrpSpPr/>
        <p:nvPr/>
      </p:nvGrpSpPr>
      <p:grpSpPr>
        <a:xfrm>
          <a:off x="0" y="0"/>
          <a:ext cx="0" cy="0"/>
          <a:chOff x="0" y="0"/>
          <a:chExt cx="0" cy="0"/>
        </a:xfrm>
      </p:grpSpPr>
      <p:pic>
        <p:nvPicPr>
          <p:cNvPr id="7" name="Imagem 6"/>
          <p:cNvPicPr>
            <a:picLocks noChangeAspect="1"/>
          </p:cNvPicPr>
          <p:nvPr userDrawn="1"/>
        </p:nvPicPr>
        <p:blipFill rotWithShape="1">
          <a:blip r:embed="rId2">
            <a:extLst>
              <a:ext uri="{28A0092B-C50C-407E-A947-70E740481C1C}">
                <a14:useLocalDpi xmlns:a14="http://schemas.microsoft.com/office/drawing/2010/main" val="0"/>
              </a:ext>
            </a:extLst>
          </a:blip>
          <a:srcRect l="28069" t="-214" r="18820" b="141"/>
          <a:stretch/>
        </p:blipFill>
        <p:spPr>
          <a:xfrm flipH="1">
            <a:off x="427582" y="365057"/>
            <a:ext cx="4655861" cy="5271577"/>
          </a:xfrm>
          <a:prstGeom prst="rect">
            <a:avLst/>
          </a:prstGeom>
        </p:spPr>
      </p:pic>
      <p:sp>
        <p:nvSpPr>
          <p:cNvPr id="8" name="Retângulo 7"/>
          <p:cNvSpPr/>
          <p:nvPr userDrawn="1"/>
        </p:nvSpPr>
        <p:spPr>
          <a:xfrm flipH="1">
            <a:off x="428323" y="365057"/>
            <a:ext cx="4655121" cy="5271577"/>
          </a:xfrm>
          <a:prstGeom prst="rect">
            <a:avLst/>
          </a:prstGeom>
          <a:solidFill>
            <a:srgbClr val="004A80">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9" name="Retângulo 8"/>
          <p:cNvSpPr/>
          <p:nvPr userDrawn="1"/>
        </p:nvSpPr>
        <p:spPr>
          <a:xfrm>
            <a:off x="427582" y="5713641"/>
            <a:ext cx="4655862" cy="45719"/>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1" name="Retângulo 10"/>
          <p:cNvSpPr/>
          <p:nvPr userDrawn="1"/>
        </p:nvSpPr>
        <p:spPr>
          <a:xfrm rot="10800000" flipH="1">
            <a:off x="428324" y="5865914"/>
            <a:ext cx="8283598" cy="194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pic>
        <p:nvPicPr>
          <p:cNvPr id="12" name="Imagem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205" y="4894324"/>
            <a:ext cx="1496717" cy="86503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e Objeto">
    <p:spTree>
      <p:nvGrpSpPr>
        <p:cNvPr id="1" name=""/>
        <p:cNvGrpSpPr/>
        <p:nvPr/>
      </p:nvGrpSpPr>
      <p:grpSpPr>
        <a:xfrm>
          <a:off x="0" y="0"/>
          <a:ext cx="0" cy="0"/>
          <a:chOff x="0" y="0"/>
          <a:chExt cx="0" cy="0"/>
        </a:xfrm>
      </p:grpSpPr>
      <p:sp>
        <p:nvSpPr>
          <p:cNvPr id="7" name="Retângulo 6"/>
          <p:cNvSpPr/>
          <p:nvPr userDrawn="1"/>
        </p:nvSpPr>
        <p:spPr>
          <a:xfrm>
            <a:off x="428326" y="562478"/>
            <a:ext cx="6538163" cy="667939"/>
          </a:xfrm>
          <a:prstGeom prst="rect">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nvGrpSpPr>
          <p:cNvPr id="8" name="Grupo 7"/>
          <p:cNvGrpSpPr/>
          <p:nvPr userDrawn="1"/>
        </p:nvGrpSpPr>
        <p:grpSpPr>
          <a:xfrm>
            <a:off x="428326" y="434438"/>
            <a:ext cx="8287351" cy="41158"/>
            <a:chOff x="428325" y="383406"/>
            <a:chExt cx="8287351" cy="75916"/>
          </a:xfrm>
        </p:grpSpPr>
        <p:sp>
          <p:nvSpPr>
            <p:cNvPr id="9" name="Retângulo 8"/>
            <p:cNvSpPr/>
            <p:nvPr userDrawn="1"/>
          </p:nvSpPr>
          <p:spPr>
            <a:xfrm>
              <a:off x="428325" y="383406"/>
              <a:ext cx="2717531" cy="72000"/>
            </a:xfrm>
            <a:prstGeom prst="rect">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0" name="Retângulo 9"/>
            <p:cNvSpPr/>
            <p:nvPr userDrawn="1"/>
          </p:nvSpPr>
          <p:spPr>
            <a:xfrm>
              <a:off x="3213235" y="387322"/>
              <a:ext cx="2717531" cy="72000"/>
            </a:xfrm>
            <a:prstGeom prst="rect">
              <a:avLst/>
            </a:prstGeom>
            <a:solidFill>
              <a:srgbClr val="EE6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1" name="Retângulo 10"/>
            <p:cNvSpPr/>
            <p:nvPr userDrawn="1"/>
          </p:nvSpPr>
          <p:spPr>
            <a:xfrm>
              <a:off x="5998145" y="383406"/>
              <a:ext cx="2717531" cy="72000"/>
            </a:xfrm>
            <a:prstGeom prst="rect">
              <a:avLst/>
            </a:prstGeom>
            <a:solidFill>
              <a:srgbClr val="A8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sp>
        <p:nvSpPr>
          <p:cNvPr id="14" name="Retângulo 13"/>
          <p:cNvSpPr/>
          <p:nvPr userDrawn="1"/>
        </p:nvSpPr>
        <p:spPr>
          <a:xfrm>
            <a:off x="329761" y="5839247"/>
            <a:ext cx="2245133" cy="230832"/>
          </a:xfrm>
          <a:prstGeom prst="rect">
            <a:avLst/>
          </a:prstGeom>
        </p:spPr>
        <p:txBody>
          <a:bodyPr wrap="square">
            <a:spAutoFit/>
          </a:bodyPr>
          <a:lstStyle/>
          <a:p>
            <a:pPr marL="205786" marR="0" lvl="0" indent="-205786" algn="r" defTabSz="82314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noProof="0" dirty="0">
                <a:solidFill>
                  <a:schemeClr val="bg1">
                    <a:lumMod val="50000"/>
                  </a:schemeClr>
                </a:solidFill>
              </a:rPr>
              <a:t>Praia Group on Governance Statistics</a:t>
            </a:r>
          </a:p>
        </p:txBody>
      </p:sp>
      <p:grpSp>
        <p:nvGrpSpPr>
          <p:cNvPr id="4" name="Grupo 3"/>
          <p:cNvGrpSpPr/>
          <p:nvPr userDrawn="1"/>
        </p:nvGrpSpPr>
        <p:grpSpPr>
          <a:xfrm>
            <a:off x="2594833" y="5917667"/>
            <a:ext cx="6120843" cy="64817"/>
            <a:chOff x="2594833" y="6573494"/>
            <a:chExt cx="6120843" cy="72000"/>
          </a:xfrm>
        </p:grpSpPr>
        <p:cxnSp>
          <p:nvCxnSpPr>
            <p:cNvPr id="16" name="Conexão Reta 15"/>
            <p:cNvCxnSpPr/>
            <p:nvPr userDrawn="1"/>
          </p:nvCxnSpPr>
          <p:spPr>
            <a:xfrm>
              <a:off x="2634713" y="6609494"/>
              <a:ext cx="6080963" cy="0"/>
            </a:xfrm>
            <a:prstGeom prst="line">
              <a:avLst/>
            </a:prstGeom>
            <a:ln>
              <a:solidFill>
                <a:srgbClr val="0273B2"/>
              </a:solidFill>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userDrawn="1"/>
          </p:nvSpPr>
          <p:spPr>
            <a:xfrm>
              <a:off x="2594833" y="6573494"/>
              <a:ext cx="72000" cy="72000"/>
            </a:xfrm>
            <a:prstGeom prst="ellipse">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932" y="562478"/>
            <a:ext cx="1558748" cy="667939"/>
          </a:xfrm>
          <a:prstGeom prst="rect">
            <a:avLst/>
          </a:prstGeom>
        </p:spPr>
      </p:pic>
    </p:spTree>
    <p:extLst>
      <p:ext uri="{BB962C8B-B14F-4D97-AF65-F5344CB8AC3E}">
        <p14:creationId xmlns:p14="http://schemas.microsoft.com/office/powerpoint/2010/main" val="38727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ítulo e Objeto">
    <p:spTree>
      <p:nvGrpSpPr>
        <p:cNvPr id="1" name=""/>
        <p:cNvGrpSpPr/>
        <p:nvPr/>
      </p:nvGrpSpPr>
      <p:grpSpPr>
        <a:xfrm>
          <a:off x="0" y="0"/>
          <a:ext cx="0" cy="0"/>
          <a:chOff x="0" y="0"/>
          <a:chExt cx="0" cy="0"/>
        </a:xfrm>
      </p:grpSpPr>
      <p:sp>
        <p:nvSpPr>
          <p:cNvPr id="7" name="Retângulo 6"/>
          <p:cNvSpPr/>
          <p:nvPr userDrawn="1"/>
        </p:nvSpPr>
        <p:spPr>
          <a:xfrm>
            <a:off x="428326" y="562478"/>
            <a:ext cx="6538163" cy="667939"/>
          </a:xfrm>
          <a:prstGeom prst="rect">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nvGrpSpPr>
          <p:cNvPr id="8" name="Grupo 7"/>
          <p:cNvGrpSpPr/>
          <p:nvPr userDrawn="1"/>
        </p:nvGrpSpPr>
        <p:grpSpPr>
          <a:xfrm>
            <a:off x="428326" y="434438"/>
            <a:ext cx="8287351" cy="41158"/>
            <a:chOff x="428325" y="383406"/>
            <a:chExt cx="8287351" cy="75916"/>
          </a:xfrm>
        </p:grpSpPr>
        <p:sp>
          <p:nvSpPr>
            <p:cNvPr id="9" name="Retângulo 8"/>
            <p:cNvSpPr/>
            <p:nvPr userDrawn="1"/>
          </p:nvSpPr>
          <p:spPr>
            <a:xfrm>
              <a:off x="428325" y="383406"/>
              <a:ext cx="2717531" cy="72000"/>
            </a:xfrm>
            <a:prstGeom prst="rect">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0" name="Retângulo 9"/>
            <p:cNvSpPr/>
            <p:nvPr userDrawn="1"/>
          </p:nvSpPr>
          <p:spPr>
            <a:xfrm>
              <a:off x="3213235" y="387322"/>
              <a:ext cx="2717531" cy="72000"/>
            </a:xfrm>
            <a:prstGeom prst="rect">
              <a:avLst/>
            </a:prstGeom>
            <a:solidFill>
              <a:srgbClr val="EE6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1" name="Retângulo 10"/>
            <p:cNvSpPr/>
            <p:nvPr userDrawn="1"/>
          </p:nvSpPr>
          <p:spPr>
            <a:xfrm>
              <a:off x="5998145" y="383406"/>
              <a:ext cx="2717531" cy="72000"/>
            </a:xfrm>
            <a:prstGeom prst="rect">
              <a:avLst/>
            </a:prstGeom>
            <a:solidFill>
              <a:srgbClr val="A8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sp>
        <p:nvSpPr>
          <p:cNvPr id="14" name="Retângulo 13"/>
          <p:cNvSpPr/>
          <p:nvPr userDrawn="1"/>
        </p:nvSpPr>
        <p:spPr>
          <a:xfrm>
            <a:off x="329761" y="5839247"/>
            <a:ext cx="2245133" cy="230832"/>
          </a:xfrm>
          <a:prstGeom prst="rect">
            <a:avLst/>
          </a:prstGeom>
        </p:spPr>
        <p:txBody>
          <a:bodyPr wrap="square">
            <a:spAutoFit/>
          </a:bodyPr>
          <a:lstStyle/>
          <a:p>
            <a:pPr marL="205786" marR="0" lvl="0" indent="-205786" algn="r" defTabSz="82314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noProof="0" dirty="0">
                <a:solidFill>
                  <a:schemeClr val="bg1">
                    <a:lumMod val="50000"/>
                  </a:schemeClr>
                </a:solidFill>
              </a:rPr>
              <a:t>Praia Group on Governance Statistics</a:t>
            </a:r>
          </a:p>
        </p:txBody>
      </p:sp>
      <p:grpSp>
        <p:nvGrpSpPr>
          <p:cNvPr id="4" name="Grupo 3"/>
          <p:cNvGrpSpPr/>
          <p:nvPr userDrawn="1"/>
        </p:nvGrpSpPr>
        <p:grpSpPr>
          <a:xfrm>
            <a:off x="2594833" y="5917667"/>
            <a:ext cx="6120843" cy="64817"/>
            <a:chOff x="2594833" y="6573494"/>
            <a:chExt cx="6120843" cy="72000"/>
          </a:xfrm>
        </p:grpSpPr>
        <p:cxnSp>
          <p:nvCxnSpPr>
            <p:cNvPr id="16" name="Conexão Reta 15"/>
            <p:cNvCxnSpPr/>
            <p:nvPr userDrawn="1"/>
          </p:nvCxnSpPr>
          <p:spPr>
            <a:xfrm>
              <a:off x="2634713" y="6609494"/>
              <a:ext cx="6080963" cy="0"/>
            </a:xfrm>
            <a:prstGeom prst="line">
              <a:avLst/>
            </a:prstGeom>
            <a:ln>
              <a:solidFill>
                <a:srgbClr val="0273B2"/>
              </a:solidFill>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userDrawn="1"/>
          </p:nvSpPr>
          <p:spPr>
            <a:xfrm>
              <a:off x="2594833" y="6573494"/>
              <a:ext cx="72000" cy="72000"/>
            </a:xfrm>
            <a:prstGeom prst="ellipse">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932" y="562478"/>
            <a:ext cx="1558748" cy="667939"/>
          </a:xfrm>
          <a:prstGeom prst="rect">
            <a:avLst/>
          </a:prstGeom>
        </p:spPr>
      </p:pic>
    </p:spTree>
    <p:extLst>
      <p:ext uri="{BB962C8B-B14F-4D97-AF65-F5344CB8AC3E}">
        <p14:creationId xmlns:p14="http://schemas.microsoft.com/office/powerpoint/2010/main" val="1983840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ítulo e Objeto">
    <p:spTree>
      <p:nvGrpSpPr>
        <p:cNvPr id="1" name=""/>
        <p:cNvGrpSpPr/>
        <p:nvPr/>
      </p:nvGrpSpPr>
      <p:grpSpPr>
        <a:xfrm>
          <a:off x="0" y="0"/>
          <a:ext cx="0" cy="0"/>
          <a:chOff x="0" y="0"/>
          <a:chExt cx="0" cy="0"/>
        </a:xfrm>
      </p:grpSpPr>
      <p:sp>
        <p:nvSpPr>
          <p:cNvPr id="7" name="Retângulo 6"/>
          <p:cNvSpPr/>
          <p:nvPr userDrawn="1"/>
        </p:nvSpPr>
        <p:spPr>
          <a:xfrm>
            <a:off x="428326" y="562478"/>
            <a:ext cx="6538163" cy="667939"/>
          </a:xfrm>
          <a:prstGeom prst="rect">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nvGrpSpPr>
          <p:cNvPr id="8" name="Grupo 7"/>
          <p:cNvGrpSpPr/>
          <p:nvPr userDrawn="1"/>
        </p:nvGrpSpPr>
        <p:grpSpPr>
          <a:xfrm>
            <a:off x="428326" y="434438"/>
            <a:ext cx="8287351" cy="41158"/>
            <a:chOff x="428325" y="383406"/>
            <a:chExt cx="8287351" cy="75916"/>
          </a:xfrm>
        </p:grpSpPr>
        <p:sp>
          <p:nvSpPr>
            <p:cNvPr id="9" name="Retângulo 8"/>
            <p:cNvSpPr/>
            <p:nvPr userDrawn="1"/>
          </p:nvSpPr>
          <p:spPr>
            <a:xfrm>
              <a:off x="428325" y="383406"/>
              <a:ext cx="2717531" cy="72000"/>
            </a:xfrm>
            <a:prstGeom prst="rect">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0" name="Retângulo 9"/>
            <p:cNvSpPr/>
            <p:nvPr userDrawn="1"/>
          </p:nvSpPr>
          <p:spPr>
            <a:xfrm>
              <a:off x="3213235" y="387322"/>
              <a:ext cx="2717531" cy="72000"/>
            </a:xfrm>
            <a:prstGeom prst="rect">
              <a:avLst/>
            </a:prstGeom>
            <a:solidFill>
              <a:srgbClr val="EE6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sp>
          <p:nvSpPr>
            <p:cNvPr id="11" name="Retângulo 10"/>
            <p:cNvSpPr/>
            <p:nvPr userDrawn="1"/>
          </p:nvSpPr>
          <p:spPr>
            <a:xfrm>
              <a:off x="5998145" y="383406"/>
              <a:ext cx="2717531" cy="72000"/>
            </a:xfrm>
            <a:prstGeom prst="rect">
              <a:avLst/>
            </a:prstGeom>
            <a:solidFill>
              <a:srgbClr val="A8BB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sp>
        <p:nvSpPr>
          <p:cNvPr id="14" name="Retângulo 13"/>
          <p:cNvSpPr/>
          <p:nvPr userDrawn="1"/>
        </p:nvSpPr>
        <p:spPr>
          <a:xfrm>
            <a:off x="329761" y="5839247"/>
            <a:ext cx="2245133" cy="230832"/>
          </a:xfrm>
          <a:prstGeom prst="rect">
            <a:avLst/>
          </a:prstGeom>
        </p:spPr>
        <p:txBody>
          <a:bodyPr wrap="square">
            <a:spAutoFit/>
          </a:bodyPr>
          <a:lstStyle/>
          <a:p>
            <a:pPr marL="205786" marR="0" lvl="0" indent="-205786" algn="r" defTabSz="823143"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noProof="0" dirty="0">
                <a:solidFill>
                  <a:schemeClr val="bg1">
                    <a:lumMod val="50000"/>
                  </a:schemeClr>
                </a:solidFill>
              </a:rPr>
              <a:t>Praia Group on Governance Statistics</a:t>
            </a:r>
          </a:p>
        </p:txBody>
      </p:sp>
      <p:grpSp>
        <p:nvGrpSpPr>
          <p:cNvPr id="4" name="Grupo 3"/>
          <p:cNvGrpSpPr/>
          <p:nvPr userDrawn="1"/>
        </p:nvGrpSpPr>
        <p:grpSpPr>
          <a:xfrm>
            <a:off x="2594833" y="5917667"/>
            <a:ext cx="6120843" cy="64817"/>
            <a:chOff x="2594833" y="6573494"/>
            <a:chExt cx="6120843" cy="72000"/>
          </a:xfrm>
        </p:grpSpPr>
        <p:cxnSp>
          <p:nvCxnSpPr>
            <p:cNvPr id="16" name="Conexão Reta 15"/>
            <p:cNvCxnSpPr/>
            <p:nvPr userDrawn="1"/>
          </p:nvCxnSpPr>
          <p:spPr>
            <a:xfrm>
              <a:off x="2634713" y="6609494"/>
              <a:ext cx="6080963" cy="0"/>
            </a:xfrm>
            <a:prstGeom prst="line">
              <a:avLst/>
            </a:prstGeom>
            <a:ln>
              <a:solidFill>
                <a:srgbClr val="0273B2"/>
              </a:solidFill>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userDrawn="1"/>
          </p:nvSpPr>
          <p:spPr>
            <a:xfrm>
              <a:off x="2594833" y="6573494"/>
              <a:ext cx="72000" cy="72000"/>
            </a:xfrm>
            <a:prstGeom prst="ellipse">
              <a:avLst/>
            </a:prstGeom>
            <a:solidFill>
              <a:srgbClr val="027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20"/>
            </a:p>
          </p:txBody>
        </p:sp>
      </p:grpSp>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5932" y="562478"/>
            <a:ext cx="1558748" cy="667939"/>
          </a:xfrm>
          <a:prstGeom prst="rect">
            <a:avLst/>
          </a:prstGeom>
        </p:spPr>
      </p:pic>
    </p:spTree>
    <p:extLst>
      <p:ext uri="{BB962C8B-B14F-4D97-AF65-F5344CB8AC3E}">
        <p14:creationId xmlns:p14="http://schemas.microsoft.com/office/powerpoint/2010/main" val="50108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B03BA18D-6D18-4AE6-B669-68FA29F8FB8B}" type="datetime1">
              <a:rPr lang="pt-PT" smtClean="0"/>
              <a:t>20/10/2022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539161"/>
            <a:ext cx="7886700" cy="2568124"/>
          </a:xfrm>
        </p:spPr>
        <p:txBody>
          <a:bodyPr anchor="b"/>
          <a:lstStyle>
            <a:lvl1pPr>
              <a:defRPr sz="5401"/>
            </a:lvl1pPr>
          </a:lstStyle>
          <a:p>
            <a:r>
              <a:rPr lang="pt-PT" smtClean="0"/>
              <a:t>Clique para editar o estilo de título do Modelo Global</a:t>
            </a:r>
            <a:endParaRPr lang="en-US" dirty="0"/>
          </a:p>
        </p:txBody>
      </p:sp>
      <p:sp>
        <p:nvSpPr>
          <p:cNvPr id="3" name="Text Placeholder 2"/>
          <p:cNvSpPr>
            <a:spLocks noGrp="1"/>
          </p:cNvSpPr>
          <p:nvPr>
            <p:ph type="body" idx="1"/>
          </p:nvPr>
        </p:nvSpPr>
        <p:spPr>
          <a:xfrm>
            <a:off x="623888" y="4131581"/>
            <a:ext cx="7886700" cy="1350516"/>
          </a:xfrm>
        </p:spPr>
        <p:txBody>
          <a:bodyPr/>
          <a:lstStyle>
            <a:lvl1pPr marL="0" indent="0">
              <a:buNone/>
              <a:defRPr sz="2160">
                <a:solidFill>
                  <a:schemeClr val="tx1"/>
                </a:solidFill>
              </a:defRPr>
            </a:lvl1pPr>
            <a:lvl2pPr marL="411571" indent="0">
              <a:buNone/>
              <a:defRPr sz="1800">
                <a:solidFill>
                  <a:schemeClr val="tx1">
                    <a:tint val="75000"/>
                  </a:schemeClr>
                </a:solidFill>
              </a:defRPr>
            </a:lvl2pPr>
            <a:lvl3pPr marL="823143" indent="0">
              <a:buNone/>
              <a:defRPr sz="1620">
                <a:solidFill>
                  <a:schemeClr val="tx1">
                    <a:tint val="75000"/>
                  </a:schemeClr>
                </a:solidFill>
              </a:defRPr>
            </a:lvl3pPr>
            <a:lvl4pPr marL="1234714" indent="0">
              <a:buNone/>
              <a:defRPr sz="1440">
                <a:solidFill>
                  <a:schemeClr val="tx1">
                    <a:tint val="75000"/>
                  </a:schemeClr>
                </a:solidFill>
              </a:defRPr>
            </a:lvl4pPr>
            <a:lvl5pPr marL="1646286" indent="0">
              <a:buNone/>
              <a:defRPr sz="1440">
                <a:solidFill>
                  <a:schemeClr val="tx1">
                    <a:tint val="75000"/>
                  </a:schemeClr>
                </a:solidFill>
              </a:defRPr>
            </a:lvl5pPr>
            <a:lvl6pPr marL="2057857" indent="0">
              <a:buNone/>
              <a:defRPr sz="1440">
                <a:solidFill>
                  <a:schemeClr val="tx1">
                    <a:tint val="75000"/>
                  </a:schemeClr>
                </a:solidFill>
              </a:defRPr>
            </a:lvl6pPr>
            <a:lvl7pPr marL="2469429" indent="0">
              <a:buNone/>
              <a:defRPr sz="1440">
                <a:solidFill>
                  <a:schemeClr val="tx1">
                    <a:tint val="75000"/>
                  </a:schemeClr>
                </a:solidFill>
              </a:defRPr>
            </a:lvl7pPr>
            <a:lvl8pPr marL="2881000" indent="0">
              <a:buNone/>
              <a:defRPr sz="1440">
                <a:solidFill>
                  <a:schemeClr val="tx1">
                    <a:tint val="75000"/>
                  </a:schemeClr>
                </a:solidFill>
              </a:defRPr>
            </a:lvl8pPr>
            <a:lvl9pPr marL="3292572" indent="0">
              <a:buNone/>
              <a:defRPr sz="1440">
                <a:solidFill>
                  <a:schemeClr val="tx1">
                    <a:tint val="75000"/>
                  </a:schemeClr>
                </a:solidFill>
              </a:defRPr>
            </a:lvl9pPr>
          </a:lstStyle>
          <a:p>
            <a:pPr lvl="0"/>
            <a:r>
              <a:rPr lang="pt-PT" smtClean="0"/>
              <a:t>Clique para editar os estilos de texto do Modelo Global</a:t>
            </a:r>
          </a:p>
        </p:txBody>
      </p:sp>
      <p:sp>
        <p:nvSpPr>
          <p:cNvPr id="4" name="Date Placeholder 3"/>
          <p:cNvSpPr>
            <a:spLocks noGrp="1"/>
          </p:cNvSpPr>
          <p:nvPr>
            <p:ph type="dt" sz="half" idx="10"/>
          </p:nvPr>
        </p:nvSpPr>
        <p:spPr/>
        <p:txBody>
          <a:bodyPr/>
          <a:lstStyle/>
          <a:p>
            <a:fld id="{F37C691E-2B9A-4E4D-9F03-061659A0AC8F}" type="datetime1">
              <a:rPr lang="pt-PT" smtClean="0"/>
              <a:t>20/10/2022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 de título do Modelo Global</a:t>
            </a:r>
            <a:endParaRPr lang="en-US" dirty="0"/>
          </a:p>
        </p:txBody>
      </p:sp>
      <p:sp>
        <p:nvSpPr>
          <p:cNvPr id="3" name="Content Placeholder 2"/>
          <p:cNvSpPr>
            <a:spLocks noGrp="1"/>
          </p:cNvSpPr>
          <p:nvPr>
            <p:ph sz="half" idx="1"/>
          </p:nvPr>
        </p:nvSpPr>
        <p:spPr>
          <a:xfrm>
            <a:off x="628650" y="1643485"/>
            <a:ext cx="3886200" cy="3917212"/>
          </a:xfrm>
        </p:spPr>
        <p:txBody>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29150" y="1643485"/>
            <a:ext cx="3886200" cy="3917212"/>
          </a:xfrm>
        </p:spPr>
        <p:txBody>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C84F3A79-27A4-4E1F-94C2-4C6461D90114}" type="datetime1">
              <a:rPr lang="pt-PT" smtClean="0"/>
              <a:t>20/10/2022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28698"/>
            <a:ext cx="7886700" cy="1193314"/>
          </a:xfrm>
        </p:spPr>
        <p:txBody>
          <a:bodyPr/>
          <a:lstStyle/>
          <a:p>
            <a:r>
              <a:rPr lang="pt-PT" smtClean="0"/>
              <a:t>Clique para editar o estilo de título do Modelo Global</a:t>
            </a:r>
            <a:endParaRPr lang="en-US" dirty="0"/>
          </a:p>
        </p:txBody>
      </p:sp>
      <p:sp>
        <p:nvSpPr>
          <p:cNvPr id="3" name="Text Placeholder 2"/>
          <p:cNvSpPr>
            <a:spLocks noGrp="1"/>
          </p:cNvSpPr>
          <p:nvPr>
            <p:ph type="body" idx="1"/>
          </p:nvPr>
        </p:nvSpPr>
        <p:spPr>
          <a:xfrm>
            <a:off x="629842" y="1513436"/>
            <a:ext cx="3868340" cy="741712"/>
          </a:xfrm>
        </p:spPr>
        <p:txBody>
          <a:bodyPr anchor="b"/>
          <a:lstStyle>
            <a:lvl1pPr marL="0" indent="0">
              <a:buNone/>
              <a:defRPr sz="2160" b="1"/>
            </a:lvl1pPr>
            <a:lvl2pPr marL="411571" indent="0">
              <a:buNone/>
              <a:defRPr sz="1800" b="1"/>
            </a:lvl2pPr>
            <a:lvl3pPr marL="823143" indent="0">
              <a:buNone/>
              <a:defRPr sz="1620" b="1"/>
            </a:lvl3pPr>
            <a:lvl4pPr marL="1234714" indent="0">
              <a:buNone/>
              <a:defRPr sz="1440" b="1"/>
            </a:lvl4pPr>
            <a:lvl5pPr marL="1646286" indent="0">
              <a:buNone/>
              <a:defRPr sz="1440" b="1"/>
            </a:lvl5pPr>
            <a:lvl6pPr marL="2057857" indent="0">
              <a:buNone/>
              <a:defRPr sz="1440" b="1"/>
            </a:lvl6pPr>
            <a:lvl7pPr marL="2469429" indent="0">
              <a:buNone/>
              <a:defRPr sz="1440" b="1"/>
            </a:lvl7pPr>
            <a:lvl8pPr marL="2881000" indent="0">
              <a:buNone/>
              <a:defRPr sz="1440" b="1"/>
            </a:lvl8pPr>
            <a:lvl9pPr marL="3292572" indent="0">
              <a:buNone/>
              <a:defRPr sz="1440" b="1"/>
            </a:lvl9pPr>
          </a:lstStyle>
          <a:p>
            <a:pPr lvl="0"/>
            <a:r>
              <a:rPr lang="pt-PT" smtClean="0"/>
              <a:t>Clique para editar os estilos de texto do Modelo Global</a:t>
            </a:r>
          </a:p>
        </p:txBody>
      </p:sp>
      <p:sp>
        <p:nvSpPr>
          <p:cNvPr id="4" name="Content Placeholder 3"/>
          <p:cNvSpPr>
            <a:spLocks noGrp="1"/>
          </p:cNvSpPr>
          <p:nvPr>
            <p:ph sz="half" idx="2"/>
          </p:nvPr>
        </p:nvSpPr>
        <p:spPr>
          <a:xfrm>
            <a:off x="629842" y="2255148"/>
            <a:ext cx="3868340" cy="3316982"/>
          </a:xfrm>
        </p:spPr>
        <p:txBody>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629151" y="1513436"/>
            <a:ext cx="3887391" cy="741712"/>
          </a:xfrm>
        </p:spPr>
        <p:txBody>
          <a:bodyPr anchor="b"/>
          <a:lstStyle>
            <a:lvl1pPr marL="0" indent="0">
              <a:buNone/>
              <a:defRPr sz="2160" b="1"/>
            </a:lvl1pPr>
            <a:lvl2pPr marL="411571" indent="0">
              <a:buNone/>
              <a:defRPr sz="1800" b="1"/>
            </a:lvl2pPr>
            <a:lvl3pPr marL="823143" indent="0">
              <a:buNone/>
              <a:defRPr sz="1620" b="1"/>
            </a:lvl3pPr>
            <a:lvl4pPr marL="1234714" indent="0">
              <a:buNone/>
              <a:defRPr sz="1440" b="1"/>
            </a:lvl4pPr>
            <a:lvl5pPr marL="1646286" indent="0">
              <a:buNone/>
              <a:defRPr sz="1440" b="1"/>
            </a:lvl5pPr>
            <a:lvl6pPr marL="2057857" indent="0">
              <a:buNone/>
              <a:defRPr sz="1440" b="1"/>
            </a:lvl6pPr>
            <a:lvl7pPr marL="2469429" indent="0">
              <a:buNone/>
              <a:defRPr sz="1440" b="1"/>
            </a:lvl7pPr>
            <a:lvl8pPr marL="2881000" indent="0">
              <a:buNone/>
              <a:defRPr sz="1440" b="1"/>
            </a:lvl8pPr>
            <a:lvl9pPr marL="3292572" indent="0">
              <a:buNone/>
              <a:defRPr sz="1440" b="1"/>
            </a:lvl9pPr>
          </a:lstStyle>
          <a:p>
            <a:pPr lvl="0"/>
            <a:r>
              <a:rPr lang="pt-PT" smtClean="0"/>
              <a:t>Clique para editar os estilos de texto do Modelo Global</a:t>
            </a:r>
          </a:p>
        </p:txBody>
      </p:sp>
      <p:sp>
        <p:nvSpPr>
          <p:cNvPr id="6" name="Content Placeholder 5"/>
          <p:cNvSpPr>
            <a:spLocks noGrp="1"/>
          </p:cNvSpPr>
          <p:nvPr>
            <p:ph sz="quarter" idx="4"/>
          </p:nvPr>
        </p:nvSpPr>
        <p:spPr>
          <a:xfrm>
            <a:off x="4629151" y="2255148"/>
            <a:ext cx="3887391" cy="3316982"/>
          </a:xfrm>
        </p:spPr>
        <p:txBody>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3FBAAF10-B0E5-4C06-8872-83E301F81DA9}" type="datetime1">
              <a:rPr lang="pt-PT" smtClean="0"/>
              <a:t>20/10/2022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 de título do Modelo Global</a:t>
            </a:r>
            <a:endParaRPr lang="en-US" dirty="0"/>
          </a:p>
        </p:txBody>
      </p:sp>
      <p:sp>
        <p:nvSpPr>
          <p:cNvPr id="3" name="Date Placeholder 2"/>
          <p:cNvSpPr>
            <a:spLocks noGrp="1"/>
          </p:cNvSpPr>
          <p:nvPr>
            <p:ph type="dt" sz="half" idx="10"/>
          </p:nvPr>
        </p:nvSpPr>
        <p:spPr/>
        <p:txBody>
          <a:bodyPr/>
          <a:lstStyle/>
          <a:p>
            <a:fld id="{C90471DF-FE8F-4BDD-ACBA-6F5BA4201C34}" type="datetime1">
              <a:rPr lang="pt-PT" smtClean="0"/>
              <a:t>20/10/2022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0F99A-0D5D-40E3-AC8B-54F47DDEAD59}" type="datetime1">
              <a:rPr lang="pt-PT" smtClean="0"/>
              <a:t>20/10/2022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11586"/>
            <a:ext cx="2949178" cy="1440551"/>
          </a:xfrm>
        </p:spPr>
        <p:txBody>
          <a:bodyPr anchor="b"/>
          <a:lstStyle>
            <a:lvl1pPr>
              <a:defRPr sz="2881"/>
            </a:lvl1pPr>
          </a:lstStyle>
          <a:p>
            <a:r>
              <a:rPr lang="pt-PT" smtClean="0"/>
              <a:t>Clique para editar o estilo de título do Modelo Global</a:t>
            </a:r>
            <a:endParaRPr lang="en-US" dirty="0"/>
          </a:p>
        </p:txBody>
      </p:sp>
      <p:sp>
        <p:nvSpPr>
          <p:cNvPr id="3" name="Content Placeholder 2"/>
          <p:cNvSpPr>
            <a:spLocks noGrp="1"/>
          </p:cNvSpPr>
          <p:nvPr>
            <p:ph idx="1"/>
          </p:nvPr>
        </p:nvSpPr>
        <p:spPr>
          <a:xfrm>
            <a:off x="3887391" y="888912"/>
            <a:ext cx="4629150" cy="4387391"/>
          </a:xfrm>
        </p:spPr>
        <p:txBody>
          <a:bodyPr/>
          <a:lstStyle>
            <a:lvl1pPr>
              <a:defRPr sz="2881"/>
            </a:lvl1pPr>
            <a:lvl2pPr>
              <a:defRPr sz="2521"/>
            </a:lvl2pPr>
            <a:lvl3pPr>
              <a:defRPr sz="216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629841" y="1852136"/>
            <a:ext cx="2949178" cy="3431312"/>
          </a:xfrm>
        </p:spPr>
        <p:txBody>
          <a:bodyPr/>
          <a:lstStyle>
            <a:lvl1pPr marL="0" indent="0">
              <a:buNone/>
              <a:defRPr sz="1440"/>
            </a:lvl1pPr>
            <a:lvl2pPr marL="411571" indent="0">
              <a:buNone/>
              <a:defRPr sz="1260"/>
            </a:lvl2pPr>
            <a:lvl3pPr marL="823143" indent="0">
              <a:buNone/>
              <a:defRPr sz="1080"/>
            </a:lvl3pPr>
            <a:lvl4pPr marL="1234714" indent="0">
              <a:buNone/>
              <a:defRPr sz="900"/>
            </a:lvl4pPr>
            <a:lvl5pPr marL="1646286" indent="0">
              <a:buNone/>
              <a:defRPr sz="900"/>
            </a:lvl5pPr>
            <a:lvl6pPr marL="2057857" indent="0">
              <a:buNone/>
              <a:defRPr sz="900"/>
            </a:lvl6pPr>
            <a:lvl7pPr marL="2469429" indent="0">
              <a:buNone/>
              <a:defRPr sz="900"/>
            </a:lvl7pPr>
            <a:lvl8pPr marL="2881000" indent="0">
              <a:buNone/>
              <a:defRPr sz="900"/>
            </a:lvl8pPr>
            <a:lvl9pPr marL="3292572" indent="0">
              <a:buNone/>
              <a:defRPr sz="900"/>
            </a:lvl9pPr>
          </a:lstStyle>
          <a:p>
            <a:pPr lvl="0"/>
            <a:r>
              <a:rPr lang="pt-PT" smtClean="0"/>
              <a:t>Clique para editar os estilos de texto do Modelo Global</a:t>
            </a:r>
          </a:p>
        </p:txBody>
      </p:sp>
      <p:sp>
        <p:nvSpPr>
          <p:cNvPr id="5" name="Date Placeholder 4"/>
          <p:cNvSpPr>
            <a:spLocks noGrp="1"/>
          </p:cNvSpPr>
          <p:nvPr>
            <p:ph type="dt" sz="half" idx="10"/>
          </p:nvPr>
        </p:nvSpPr>
        <p:spPr/>
        <p:txBody>
          <a:bodyPr/>
          <a:lstStyle/>
          <a:p>
            <a:fld id="{99353234-8C8B-4CEC-A450-AC3317062BAB}" type="datetime1">
              <a:rPr lang="pt-PT" smtClean="0"/>
              <a:t>20/10/2022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11586"/>
            <a:ext cx="2949178" cy="1440551"/>
          </a:xfrm>
        </p:spPr>
        <p:txBody>
          <a:bodyPr anchor="b"/>
          <a:lstStyle>
            <a:lvl1pPr>
              <a:defRPr sz="2881"/>
            </a:lvl1pPr>
          </a:lstStyle>
          <a:p>
            <a:r>
              <a:rPr lang="pt-PT" smtClean="0"/>
              <a:t>Clique para editar o estilo de título do Modelo Global</a:t>
            </a:r>
            <a:endParaRPr lang="en-US" dirty="0"/>
          </a:p>
        </p:txBody>
      </p:sp>
      <p:sp>
        <p:nvSpPr>
          <p:cNvPr id="3" name="Picture Placeholder 2"/>
          <p:cNvSpPr>
            <a:spLocks noGrp="1" noChangeAspect="1"/>
          </p:cNvSpPr>
          <p:nvPr>
            <p:ph type="pic" idx="1"/>
          </p:nvPr>
        </p:nvSpPr>
        <p:spPr>
          <a:xfrm>
            <a:off x="3887391" y="888912"/>
            <a:ext cx="4629150" cy="4387391"/>
          </a:xfrm>
        </p:spPr>
        <p:txBody>
          <a:bodyPr anchor="t"/>
          <a:lstStyle>
            <a:lvl1pPr marL="0" indent="0">
              <a:buNone/>
              <a:defRPr sz="2881"/>
            </a:lvl1pPr>
            <a:lvl2pPr marL="411571" indent="0">
              <a:buNone/>
              <a:defRPr sz="2521"/>
            </a:lvl2pPr>
            <a:lvl3pPr marL="823143" indent="0">
              <a:buNone/>
              <a:defRPr sz="2160"/>
            </a:lvl3pPr>
            <a:lvl4pPr marL="1234714" indent="0">
              <a:buNone/>
              <a:defRPr sz="1800"/>
            </a:lvl4pPr>
            <a:lvl5pPr marL="1646286" indent="0">
              <a:buNone/>
              <a:defRPr sz="1800"/>
            </a:lvl5pPr>
            <a:lvl6pPr marL="2057857" indent="0">
              <a:buNone/>
              <a:defRPr sz="1800"/>
            </a:lvl6pPr>
            <a:lvl7pPr marL="2469429" indent="0">
              <a:buNone/>
              <a:defRPr sz="1800"/>
            </a:lvl7pPr>
            <a:lvl8pPr marL="2881000" indent="0">
              <a:buNone/>
              <a:defRPr sz="1800"/>
            </a:lvl8pPr>
            <a:lvl9pPr marL="3292572" indent="0">
              <a:buNone/>
              <a:defRPr sz="1800"/>
            </a:lvl9pPr>
          </a:lstStyle>
          <a:p>
            <a:r>
              <a:rPr lang="pt-PT" smtClean="0"/>
              <a:t>Arraste a imagem até ao marcador de posição ou clique no ícone para adicionar</a:t>
            </a:r>
            <a:endParaRPr lang="en-US" dirty="0"/>
          </a:p>
        </p:txBody>
      </p:sp>
      <p:sp>
        <p:nvSpPr>
          <p:cNvPr id="4" name="Text Placeholder 3"/>
          <p:cNvSpPr>
            <a:spLocks noGrp="1"/>
          </p:cNvSpPr>
          <p:nvPr>
            <p:ph type="body" sz="half" idx="2"/>
          </p:nvPr>
        </p:nvSpPr>
        <p:spPr>
          <a:xfrm>
            <a:off x="629841" y="1852136"/>
            <a:ext cx="2949178" cy="3431312"/>
          </a:xfrm>
        </p:spPr>
        <p:txBody>
          <a:bodyPr/>
          <a:lstStyle>
            <a:lvl1pPr marL="0" indent="0">
              <a:buNone/>
              <a:defRPr sz="1440"/>
            </a:lvl1pPr>
            <a:lvl2pPr marL="411571" indent="0">
              <a:buNone/>
              <a:defRPr sz="1260"/>
            </a:lvl2pPr>
            <a:lvl3pPr marL="823143" indent="0">
              <a:buNone/>
              <a:defRPr sz="1080"/>
            </a:lvl3pPr>
            <a:lvl4pPr marL="1234714" indent="0">
              <a:buNone/>
              <a:defRPr sz="900"/>
            </a:lvl4pPr>
            <a:lvl5pPr marL="1646286" indent="0">
              <a:buNone/>
              <a:defRPr sz="900"/>
            </a:lvl5pPr>
            <a:lvl6pPr marL="2057857" indent="0">
              <a:buNone/>
              <a:defRPr sz="900"/>
            </a:lvl6pPr>
            <a:lvl7pPr marL="2469429" indent="0">
              <a:buNone/>
              <a:defRPr sz="900"/>
            </a:lvl7pPr>
            <a:lvl8pPr marL="2881000" indent="0">
              <a:buNone/>
              <a:defRPr sz="900"/>
            </a:lvl8pPr>
            <a:lvl9pPr marL="3292572" indent="0">
              <a:buNone/>
              <a:defRPr sz="900"/>
            </a:lvl9pPr>
          </a:lstStyle>
          <a:p>
            <a:pPr lvl="0"/>
            <a:r>
              <a:rPr lang="pt-PT" smtClean="0"/>
              <a:t>Clique para editar os estilos de texto do Modelo Global</a:t>
            </a:r>
          </a:p>
        </p:txBody>
      </p:sp>
      <p:sp>
        <p:nvSpPr>
          <p:cNvPr id="5" name="Date Placeholder 4"/>
          <p:cNvSpPr>
            <a:spLocks noGrp="1"/>
          </p:cNvSpPr>
          <p:nvPr>
            <p:ph type="dt" sz="half" idx="10"/>
          </p:nvPr>
        </p:nvSpPr>
        <p:spPr/>
        <p:txBody>
          <a:bodyPr/>
          <a:lstStyle/>
          <a:p>
            <a:fld id="{1EEAC03B-9089-49C3-81DD-4ED4040296C0}" type="datetime1">
              <a:rPr lang="pt-PT" smtClean="0"/>
              <a:t>20/10/2022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716DF34-E6E3-9149-AC90-40384883405B}"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28698"/>
            <a:ext cx="7886700" cy="1193314"/>
          </a:xfrm>
          <a:prstGeom prst="rect">
            <a:avLst/>
          </a:prstGeom>
        </p:spPr>
        <p:txBody>
          <a:bodyPr vert="horz" lIns="91440" tIns="45720" rIns="91440" bIns="45720" rtlCol="0" anchor="ctr">
            <a:normAutofit/>
          </a:bodyPr>
          <a:lstStyle/>
          <a:p>
            <a:r>
              <a:rPr lang="pt-PT" smtClean="0"/>
              <a:t>Clique para editar o estilo de título do Modelo Global</a:t>
            </a:r>
            <a:endParaRPr lang="en-US" dirty="0"/>
          </a:p>
        </p:txBody>
      </p:sp>
      <p:sp>
        <p:nvSpPr>
          <p:cNvPr id="3" name="Text Placeholder 2"/>
          <p:cNvSpPr>
            <a:spLocks noGrp="1"/>
          </p:cNvSpPr>
          <p:nvPr>
            <p:ph type="body" idx="1"/>
          </p:nvPr>
        </p:nvSpPr>
        <p:spPr>
          <a:xfrm>
            <a:off x="628650" y="1643485"/>
            <a:ext cx="7886700" cy="3917212"/>
          </a:xfrm>
          <a:prstGeom prst="rect">
            <a:avLst/>
          </a:prstGeom>
        </p:spPr>
        <p:txBody>
          <a:bodyPr vert="horz" lIns="91440" tIns="45720" rIns="91440" bIns="45720" rtlCol="0">
            <a:normAutofit/>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628650" y="5722188"/>
            <a:ext cx="2057400" cy="328697"/>
          </a:xfrm>
          <a:prstGeom prst="rect">
            <a:avLst/>
          </a:prstGeom>
        </p:spPr>
        <p:txBody>
          <a:bodyPr vert="horz" lIns="91440" tIns="45720" rIns="91440" bIns="45720" rtlCol="0" anchor="ctr"/>
          <a:lstStyle>
            <a:lvl1pPr algn="l">
              <a:defRPr sz="1080">
                <a:solidFill>
                  <a:schemeClr val="tx1">
                    <a:tint val="75000"/>
                  </a:schemeClr>
                </a:solidFill>
              </a:defRPr>
            </a:lvl1pPr>
          </a:lstStyle>
          <a:p>
            <a:fld id="{0DCF9369-5CD8-49EE-8D28-8201731FE740}" type="datetime1">
              <a:rPr lang="pt-PT" smtClean="0"/>
              <a:t>20/10/2022</a:t>
            </a:fld>
            <a:endParaRPr lang="pt-PT"/>
          </a:p>
        </p:txBody>
      </p:sp>
      <p:sp>
        <p:nvSpPr>
          <p:cNvPr id="5" name="Footer Placeholder 4"/>
          <p:cNvSpPr>
            <a:spLocks noGrp="1"/>
          </p:cNvSpPr>
          <p:nvPr>
            <p:ph type="ftr" sz="quarter" idx="3"/>
          </p:nvPr>
        </p:nvSpPr>
        <p:spPr>
          <a:xfrm>
            <a:off x="3028950" y="5722188"/>
            <a:ext cx="3086100" cy="32869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5722188"/>
            <a:ext cx="2057400" cy="328697"/>
          </a:xfrm>
          <a:prstGeom prst="rect">
            <a:avLst/>
          </a:prstGeom>
        </p:spPr>
        <p:txBody>
          <a:bodyPr vert="horz" lIns="91440" tIns="45720" rIns="91440" bIns="45720" rtlCol="0" anchor="ctr"/>
          <a:lstStyle>
            <a:lvl1pPr algn="r">
              <a:defRPr sz="1080">
                <a:solidFill>
                  <a:schemeClr val="tx1">
                    <a:tint val="75000"/>
                  </a:schemeClr>
                </a:solidFill>
              </a:defRPr>
            </a:lvl1pPr>
          </a:lstStyle>
          <a:p>
            <a:fld id="{A716DF34-E6E3-9149-AC90-40384883405B}" type="slidenum">
              <a:rPr lang="pt-PT" smtClean="0"/>
              <a:pPr/>
              <a:t>‹nº›</a:t>
            </a:fld>
            <a:endParaRPr lang="pt-PT"/>
          </a:p>
        </p:txBody>
      </p:sp>
    </p:spTree>
    <p:extLst>
      <p:ext uri="{BB962C8B-B14F-4D97-AF65-F5344CB8AC3E}">
        <p14:creationId xmlns:p14="http://schemas.microsoft.com/office/powerpoint/2010/main" val="2548583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63" r:id="rId14"/>
    <p:sldLayoutId id="2147483701" r:id="rId15"/>
    <p:sldLayoutId id="2147483702" r:id="rId16"/>
    <p:sldLayoutId id="2147483703" r:id="rId17"/>
  </p:sldLayoutIdLst>
  <p:hf hdr="0" ftr="0"/>
  <p:txStyles>
    <p:titleStyle>
      <a:lvl1pPr algn="l" defTabSz="823143" rtl="0" eaLnBrk="1" latinLnBrk="0" hangingPunct="1">
        <a:lnSpc>
          <a:spcPct val="90000"/>
        </a:lnSpc>
        <a:spcBef>
          <a:spcPct val="0"/>
        </a:spcBef>
        <a:buNone/>
        <a:defRPr sz="3961" kern="1200">
          <a:solidFill>
            <a:schemeClr val="tx1"/>
          </a:solidFill>
          <a:latin typeface="+mj-lt"/>
          <a:ea typeface="+mj-ea"/>
          <a:cs typeface="+mj-cs"/>
        </a:defRPr>
      </a:lvl1pPr>
    </p:titleStyle>
    <p:bodyStyle>
      <a:lvl1pPr marL="205786" indent="-205786" algn="l" defTabSz="823143" rtl="0" eaLnBrk="1" latinLnBrk="0" hangingPunct="1">
        <a:lnSpc>
          <a:spcPct val="90000"/>
        </a:lnSpc>
        <a:spcBef>
          <a:spcPts val="900"/>
        </a:spcBef>
        <a:buFont typeface="Arial" panose="020B0604020202020204" pitchFamily="34" charset="0"/>
        <a:buChar char="•"/>
        <a:defRPr sz="2521" kern="1200">
          <a:solidFill>
            <a:schemeClr val="tx1"/>
          </a:solidFill>
          <a:latin typeface="+mn-lt"/>
          <a:ea typeface="+mn-ea"/>
          <a:cs typeface="+mn-cs"/>
        </a:defRPr>
      </a:lvl1pPr>
      <a:lvl2pPr marL="617357" indent="-205786" algn="l" defTabSz="823143"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929" indent="-205786" algn="l" defTabSz="823143"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500"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2071"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643"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214"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786"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357" indent="-205786" algn="l" defTabSz="823143"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43" rtl="0" eaLnBrk="1" latinLnBrk="0" hangingPunct="1">
        <a:defRPr sz="1620" kern="1200">
          <a:solidFill>
            <a:schemeClr val="tx1"/>
          </a:solidFill>
          <a:latin typeface="+mn-lt"/>
          <a:ea typeface="+mn-ea"/>
          <a:cs typeface="+mn-cs"/>
        </a:defRPr>
      </a:lvl1pPr>
      <a:lvl2pPr marL="411571" algn="l" defTabSz="823143" rtl="0" eaLnBrk="1" latinLnBrk="0" hangingPunct="1">
        <a:defRPr sz="1620" kern="1200">
          <a:solidFill>
            <a:schemeClr val="tx1"/>
          </a:solidFill>
          <a:latin typeface="+mn-lt"/>
          <a:ea typeface="+mn-ea"/>
          <a:cs typeface="+mn-cs"/>
        </a:defRPr>
      </a:lvl2pPr>
      <a:lvl3pPr marL="823143" algn="l" defTabSz="823143" rtl="0" eaLnBrk="1" latinLnBrk="0" hangingPunct="1">
        <a:defRPr sz="1620" kern="1200">
          <a:solidFill>
            <a:schemeClr val="tx1"/>
          </a:solidFill>
          <a:latin typeface="+mn-lt"/>
          <a:ea typeface="+mn-ea"/>
          <a:cs typeface="+mn-cs"/>
        </a:defRPr>
      </a:lvl3pPr>
      <a:lvl4pPr marL="1234714" algn="l" defTabSz="823143" rtl="0" eaLnBrk="1" latinLnBrk="0" hangingPunct="1">
        <a:defRPr sz="1620" kern="1200">
          <a:solidFill>
            <a:schemeClr val="tx1"/>
          </a:solidFill>
          <a:latin typeface="+mn-lt"/>
          <a:ea typeface="+mn-ea"/>
          <a:cs typeface="+mn-cs"/>
        </a:defRPr>
      </a:lvl4pPr>
      <a:lvl5pPr marL="1646286" algn="l" defTabSz="823143" rtl="0" eaLnBrk="1" latinLnBrk="0" hangingPunct="1">
        <a:defRPr sz="1620" kern="1200">
          <a:solidFill>
            <a:schemeClr val="tx1"/>
          </a:solidFill>
          <a:latin typeface="+mn-lt"/>
          <a:ea typeface="+mn-ea"/>
          <a:cs typeface="+mn-cs"/>
        </a:defRPr>
      </a:lvl5pPr>
      <a:lvl6pPr marL="2057857" algn="l" defTabSz="823143" rtl="0" eaLnBrk="1" latinLnBrk="0" hangingPunct="1">
        <a:defRPr sz="1620" kern="1200">
          <a:solidFill>
            <a:schemeClr val="tx1"/>
          </a:solidFill>
          <a:latin typeface="+mn-lt"/>
          <a:ea typeface="+mn-ea"/>
          <a:cs typeface="+mn-cs"/>
        </a:defRPr>
      </a:lvl6pPr>
      <a:lvl7pPr marL="2469429" algn="l" defTabSz="823143" rtl="0" eaLnBrk="1" latinLnBrk="0" hangingPunct="1">
        <a:defRPr sz="1620" kern="1200">
          <a:solidFill>
            <a:schemeClr val="tx1"/>
          </a:solidFill>
          <a:latin typeface="+mn-lt"/>
          <a:ea typeface="+mn-ea"/>
          <a:cs typeface="+mn-cs"/>
        </a:defRPr>
      </a:lvl7pPr>
      <a:lvl8pPr marL="2881000" algn="l" defTabSz="823143" rtl="0" eaLnBrk="1" latinLnBrk="0" hangingPunct="1">
        <a:defRPr sz="1620" kern="1200">
          <a:solidFill>
            <a:schemeClr val="tx1"/>
          </a:solidFill>
          <a:latin typeface="+mn-lt"/>
          <a:ea typeface="+mn-ea"/>
          <a:cs typeface="+mn-cs"/>
        </a:defRPr>
      </a:lvl8pPr>
      <a:lvl9pPr marL="3292572" algn="l" defTabSz="823143"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https://ine.cv/ods/#agenda_2030_ods_agenda_2063"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ine.cv/praiagroup/handbook/handbook_governance_statistic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807082" y="1518228"/>
            <a:ext cx="7734017" cy="1084759"/>
          </a:xfrm>
          <a:prstGeom prst="rect">
            <a:avLst/>
          </a:prstGeom>
        </p:spPr>
        <p:txBody>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ctr"/>
            <a:r>
              <a:rPr lang="pt-PT" sz="2800" b="1" dirty="0" smtClean="0">
                <a:solidFill>
                  <a:schemeClr val="bg1"/>
                </a:solidFill>
              </a:rPr>
              <a:t>Cabo Verde </a:t>
            </a:r>
            <a:r>
              <a:rPr lang="pt-PT" sz="2800" b="1" dirty="0" err="1" smtClean="0">
                <a:solidFill>
                  <a:schemeClr val="bg1"/>
                </a:solidFill>
              </a:rPr>
              <a:t>experience</a:t>
            </a:r>
            <a:r>
              <a:rPr lang="pt-PT" sz="2800" b="1" dirty="0" smtClean="0">
                <a:solidFill>
                  <a:schemeClr val="bg1"/>
                </a:solidFill>
              </a:rPr>
              <a:t> </a:t>
            </a:r>
            <a:r>
              <a:rPr lang="pt-PT" sz="2800" b="1" dirty="0" err="1" smtClean="0">
                <a:solidFill>
                  <a:schemeClr val="bg1"/>
                </a:solidFill>
              </a:rPr>
              <a:t>on</a:t>
            </a:r>
            <a:r>
              <a:rPr lang="pt-PT" sz="2800" b="1" dirty="0" smtClean="0">
                <a:solidFill>
                  <a:schemeClr val="bg1"/>
                </a:solidFill>
              </a:rPr>
              <a:t> SDG </a:t>
            </a:r>
            <a:r>
              <a:rPr lang="pt-PT" sz="2800" b="1" dirty="0" err="1" smtClean="0">
                <a:solidFill>
                  <a:schemeClr val="bg1"/>
                </a:solidFill>
              </a:rPr>
              <a:t>Governance</a:t>
            </a:r>
            <a:r>
              <a:rPr lang="pt-PT" sz="2800" b="1" dirty="0" smtClean="0">
                <a:solidFill>
                  <a:schemeClr val="bg1"/>
                </a:solidFill>
              </a:rPr>
              <a:t>, </a:t>
            </a:r>
            <a:r>
              <a:rPr lang="pt-PT" sz="2800" b="1" dirty="0" err="1" smtClean="0">
                <a:solidFill>
                  <a:schemeClr val="bg1"/>
                </a:solidFill>
              </a:rPr>
              <a:t>SDGs</a:t>
            </a:r>
            <a:r>
              <a:rPr lang="pt-PT" sz="2800" b="1" dirty="0" smtClean="0">
                <a:solidFill>
                  <a:schemeClr val="bg1"/>
                </a:solidFill>
              </a:rPr>
              <a:t> Data </a:t>
            </a:r>
            <a:r>
              <a:rPr lang="pt-PT" sz="2800" b="1" dirty="0" err="1" smtClean="0">
                <a:solidFill>
                  <a:schemeClr val="bg1"/>
                </a:solidFill>
              </a:rPr>
              <a:t>centralization</a:t>
            </a:r>
            <a:r>
              <a:rPr lang="pt-PT" sz="2800" b="1" dirty="0" smtClean="0">
                <a:solidFill>
                  <a:schemeClr val="bg1"/>
                </a:solidFill>
              </a:rPr>
              <a:t> </a:t>
            </a:r>
            <a:r>
              <a:rPr lang="pt-PT" sz="2800" b="1" dirty="0" err="1" smtClean="0">
                <a:solidFill>
                  <a:schemeClr val="bg1"/>
                </a:solidFill>
              </a:rPr>
              <a:t>and</a:t>
            </a:r>
            <a:r>
              <a:rPr lang="pt-PT" sz="2800" b="1" dirty="0" smtClean="0">
                <a:solidFill>
                  <a:schemeClr val="bg1"/>
                </a:solidFill>
              </a:rPr>
              <a:t> </a:t>
            </a:r>
            <a:r>
              <a:rPr lang="pt-PT" sz="2800" b="1" smtClean="0">
                <a:solidFill>
                  <a:schemeClr val="bg1"/>
                </a:solidFill>
              </a:rPr>
              <a:t>dissemination</a:t>
            </a:r>
            <a:endParaRPr lang="pt-PT" sz="2800" b="1" dirty="0" smtClean="0">
              <a:solidFill>
                <a:schemeClr val="bg1"/>
              </a:solidFill>
            </a:endParaRPr>
          </a:p>
          <a:p>
            <a:pPr algn="ctr"/>
            <a:endParaRPr lang="pt-PT" sz="2800" b="1" dirty="0" smtClean="0">
              <a:solidFill>
                <a:schemeClr val="bg1"/>
              </a:solidFill>
            </a:endParaRPr>
          </a:p>
          <a:p>
            <a:pPr algn="ctr"/>
            <a:endParaRPr lang="pt-PT" sz="2800" b="1" dirty="0">
              <a:solidFill>
                <a:schemeClr val="bg1"/>
              </a:solidFill>
            </a:endParaRPr>
          </a:p>
          <a:p>
            <a:pPr algn="ctr"/>
            <a:endParaRPr lang="pt-PT" sz="2800" b="1" dirty="0">
              <a:solidFill>
                <a:srgbClr val="004A80"/>
              </a:solidFill>
            </a:endParaRPr>
          </a:p>
        </p:txBody>
      </p:sp>
      <p:sp>
        <p:nvSpPr>
          <p:cNvPr id="3" name="Título 1"/>
          <p:cNvSpPr txBox="1">
            <a:spLocks/>
          </p:cNvSpPr>
          <p:nvPr/>
        </p:nvSpPr>
        <p:spPr>
          <a:xfrm>
            <a:off x="213757" y="5020581"/>
            <a:ext cx="7232072" cy="677984"/>
          </a:xfrm>
          <a:prstGeom prst="rect">
            <a:avLst/>
          </a:prstGeom>
        </p:spPr>
        <p:txBody>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nSpc>
                <a:spcPct val="100000"/>
              </a:lnSpc>
              <a:spcAft>
                <a:spcPts val="300"/>
              </a:spcAft>
            </a:pPr>
            <a:r>
              <a:rPr lang="pt-PT" sz="1600" b="1" dirty="0" err="1">
                <a:solidFill>
                  <a:srgbClr val="004A80"/>
                </a:solidFill>
                <a:latin typeface="Arial" panose="020B0604020202020204" pitchFamily="34" charset="0"/>
                <a:cs typeface="Arial" panose="020B0604020202020204" pitchFamily="34" charset="0"/>
              </a:rPr>
              <a:t>National</a:t>
            </a:r>
            <a:r>
              <a:rPr lang="pt-PT" sz="1600" b="1" dirty="0">
                <a:solidFill>
                  <a:srgbClr val="004A80"/>
                </a:solidFill>
                <a:latin typeface="Arial" panose="020B0604020202020204" pitchFamily="34" charset="0"/>
                <a:cs typeface="Arial" panose="020B0604020202020204" pitchFamily="34" charset="0"/>
              </a:rPr>
              <a:t> </a:t>
            </a:r>
            <a:r>
              <a:rPr lang="pt-PT" sz="1600" b="1" dirty="0" err="1">
                <a:solidFill>
                  <a:srgbClr val="004A80"/>
                </a:solidFill>
                <a:latin typeface="Arial" panose="020B0604020202020204" pitchFamily="34" charset="0"/>
                <a:cs typeface="Arial" panose="020B0604020202020204" pitchFamily="34" charset="0"/>
              </a:rPr>
              <a:t>Institute</a:t>
            </a:r>
            <a:r>
              <a:rPr lang="pt-PT" sz="1600" b="1" dirty="0">
                <a:solidFill>
                  <a:srgbClr val="004A80"/>
                </a:solidFill>
                <a:latin typeface="Arial" panose="020B0604020202020204" pitchFamily="34" charset="0"/>
                <a:cs typeface="Arial" panose="020B0604020202020204" pitchFamily="34" charset="0"/>
              </a:rPr>
              <a:t> </a:t>
            </a:r>
            <a:r>
              <a:rPr lang="pt-PT" sz="1600" b="1" dirty="0" err="1">
                <a:solidFill>
                  <a:srgbClr val="004A80"/>
                </a:solidFill>
                <a:latin typeface="Arial" panose="020B0604020202020204" pitchFamily="34" charset="0"/>
                <a:cs typeface="Arial" panose="020B0604020202020204" pitchFamily="34" charset="0"/>
              </a:rPr>
              <a:t>of</a:t>
            </a:r>
            <a:r>
              <a:rPr lang="pt-PT" sz="1600" b="1" dirty="0">
                <a:solidFill>
                  <a:srgbClr val="004A80"/>
                </a:solidFill>
                <a:latin typeface="Arial" panose="020B0604020202020204" pitchFamily="34" charset="0"/>
                <a:cs typeface="Arial" panose="020B0604020202020204" pitchFamily="34" charset="0"/>
              </a:rPr>
              <a:t> </a:t>
            </a:r>
            <a:r>
              <a:rPr lang="pt-PT" sz="1600" b="1" dirty="0" smtClean="0">
                <a:solidFill>
                  <a:srgbClr val="004A80"/>
                </a:solidFill>
                <a:latin typeface="Arial" panose="020B0604020202020204" pitchFamily="34" charset="0"/>
                <a:cs typeface="Arial" panose="020B0604020202020204" pitchFamily="34" charset="0"/>
              </a:rPr>
              <a:t>Statistics - 25/10/2022</a:t>
            </a:r>
            <a:endParaRPr lang="pt-PT" sz="1600" b="1" dirty="0">
              <a:solidFill>
                <a:srgbClr val="004A80"/>
              </a:solidFill>
              <a:latin typeface="Arial" panose="020B0604020202020204" pitchFamily="34" charset="0"/>
              <a:cs typeface="Arial" panose="020B0604020202020204" pitchFamily="34" charset="0"/>
            </a:endParaRPr>
          </a:p>
          <a:p>
            <a:pPr>
              <a:lnSpc>
                <a:spcPct val="100000"/>
              </a:lnSpc>
              <a:spcAft>
                <a:spcPts val="300"/>
              </a:spcAft>
            </a:pPr>
            <a:endParaRPr lang="pt-PT" sz="1600" b="1" dirty="0">
              <a:solidFill>
                <a:srgbClr val="004A80"/>
              </a:solidFill>
              <a:latin typeface="Arial" panose="020B0604020202020204" pitchFamily="34" charset="0"/>
              <a:cs typeface="Arial" panose="020B0604020202020204" pitchFamily="34" charset="0"/>
            </a:endParaRPr>
          </a:p>
          <a:p>
            <a:pPr>
              <a:lnSpc>
                <a:spcPct val="100000"/>
              </a:lnSpc>
              <a:spcAft>
                <a:spcPts val="300"/>
              </a:spcAft>
            </a:pPr>
            <a:endParaRPr lang="pt-PT" sz="1600" b="1"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693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60323" y="704131"/>
            <a:ext cx="5734298" cy="509698"/>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r>
              <a:rPr lang="en-US" sz="2521" dirty="0"/>
              <a:t>Recommended SDG 16 indicators (2/2) </a:t>
            </a:r>
          </a:p>
        </p:txBody>
      </p:sp>
      <p:sp>
        <p:nvSpPr>
          <p:cNvPr id="13" name="Rectangle 12">
            <a:extLst>
              <a:ext uri="{FF2B5EF4-FFF2-40B4-BE49-F238E27FC236}">
                <a16:creationId xmlns:a16="http://schemas.microsoft.com/office/drawing/2014/main" id="{7A298882-C1E7-0143-BCD8-F0C9252DAD30}"/>
              </a:ext>
            </a:extLst>
          </p:cNvPr>
          <p:cNvSpPr/>
          <p:nvPr/>
        </p:nvSpPr>
        <p:spPr>
          <a:xfrm>
            <a:off x="928567" y="1330675"/>
            <a:ext cx="1750050" cy="3564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rPr>
              <a:t>Responsiveness</a:t>
            </a:r>
          </a:p>
        </p:txBody>
      </p:sp>
      <p:sp>
        <p:nvSpPr>
          <p:cNvPr id="14" name="Rectangle 13">
            <a:extLst>
              <a:ext uri="{FF2B5EF4-FFF2-40B4-BE49-F238E27FC236}">
                <a16:creationId xmlns:a16="http://schemas.microsoft.com/office/drawing/2014/main" id="{0DF9BF8E-9293-B04C-838D-AAD0C975676E}"/>
              </a:ext>
            </a:extLst>
          </p:cNvPr>
          <p:cNvSpPr/>
          <p:nvPr/>
        </p:nvSpPr>
        <p:spPr>
          <a:xfrm>
            <a:off x="4670757" y="1330675"/>
            <a:ext cx="3621145" cy="3564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rPr>
              <a:t>Safety and security</a:t>
            </a:r>
          </a:p>
        </p:txBody>
      </p:sp>
      <p:sp>
        <p:nvSpPr>
          <p:cNvPr id="15" name="Rectangle 14">
            <a:extLst>
              <a:ext uri="{FF2B5EF4-FFF2-40B4-BE49-F238E27FC236}">
                <a16:creationId xmlns:a16="http://schemas.microsoft.com/office/drawing/2014/main" id="{35C44F4B-BDA2-6E48-9AF5-CEA863BB3466}"/>
              </a:ext>
            </a:extLst>
          </p:cNvPr>
          <p:cNvSpPr/>
          <p:nvPr/>
        </p:nvSpPr>
        <p:spPr>
          <a:xfrm>
            <a:off x="2799662" y="1330675"/>
            <a:ext cx="1750050" cy="3564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rPr>
              <a:t>Absence of corruption</a:t>
            </a:r>
          </a:p>
        </p:txBody>
      </p:sp>
      <p:sp>
        <p:nvSpPr>
          <p:cNvPr id="16" name="TextBox 15">
            <a:extLst>
              <a:ext uri="{FF2B5EF4-FFF2-40B4-BE49-F238E27FC236}">
                <a16:creationId xmlns:a16="http://schemas.microsoft.com/office/drawing/2014/main" id="{59CA3461-0FDA-434C-8773-E01DD89C7AD1}"/>
              </a:ext>
            </a:extLst>
          </p:cNvPr>
          <p:cNvSpPr txBox="1"/>
          <p:nvPr/>
        </p:nvSpPr>
        <p:spPr>
          <a:xfrm>
            <a:off x="6687239" y="4563914"/>
            <a:ext cx="184731" cy="341632"/>
          </a:xfrm>
          <a:prstGeom prst="rect">
            <a:avLst/>
          </a:prstGeom>
          <a:noFill/>
        </p:spPr>
        <p:txBody>
          <a:bodyPr wrap="none" rtlCol="0">
            <a:spAutoFit/>
          </a:bodyPr>
          <a:lstStyle/>
          <a:p>
            <a:endParaRPr lang="en-US" sz="1620" dirty="0"/>
          </a:p>
        </p:txBody>
      </p:sp>
      <p:sp>
        <p:nvSpPr>
          <p:cNvPr id="17" name="Rectangle 16">
            <a:extLst>
              <a:ext uri="{FF2B5EF4-FFF2-40B4-BE49-F238E27FC236}">
                <a16:creationId xmlns:a16="http://schemas.microsoft.com/office/drawing/2014/main" id="{F8DE7371-9BA2-CA49-B348-F39C7B89144E}"/>
              </a:ext>
            </a:extLst>
          </p:cNvPr>
          <p:cNvSpPr/>
          <p:nvPr/>
        </p:nvSpPr>
        <p:spPr>
          <a:xfrm>
            <a:off x="928567" y="1717094"/>
            <a:ext cx="1750050" cy="3315373"/>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60"/>
              </a:spcAft>
            </a:pPr>
            <a:r>
              <a:rPr lang="en-US" sz="900" b="1" dirty="0">
                <a:solidFill>
                  <a:schemeClr val="tx1">
                    <a:lumMod val="75000"/>
                    <a:lumOff val="25000"/>
                  </a:schemeClr>
                </a:solidFill>
                <a:latin typeface="+mj-lt"/>
              </a:rPr>
              <a:t>SDG 16.6.2 </a:t>
            </a:r>
            <a:r>
              <a:rPr lang="en-US" sz="900" dirty="0">
                <a:solidFill>
                  <a:schemeClr val="tx1">
                    <a:lumMod val="75000"/>
                    <a:lumOff val="25000"/>
                  </a:schemeClr>
                </a:solidFill>
                <a:latin typeface="+mj-lt"/>
              </a:rPr>
              <a:t>Proportion of population satisfied with their last experience of public services </a:t>
            </a:r>
          </a:p>
          <a:p>
            <a:pPr>
              <a:spcAft>
                <a:spcPts val="360"/>
              </a:spcAft>
            </a:pPr>
            <a:r>
              <a:rPr lang="en-US" sz="900" b="1" dirty="0">
                <a:solidFill>
                  <a:schemeClr val="tx1">
                    <a:lumMod val="75000"/>
                    <a:lumOff val="25000"/>
                  </a:schemeClr>
                </a:solidFill>
                <a:latin typeface="+mj-lt"/>
              </a:rPr>
              <a:t>SDG 16.7.2</a:t>
            </a:r>
            <a:r>
              <a:rPr lang="en-US" sz="900" dirty="0">
                <a:solidFill>
                  <a:schemeClr val="tx1">
                    <a:lumMod val="75000"/>
                    <a:lumOff val="25000"/>
                  </a:schemeClr>
                </a:solidFill>
                <a:latin typeface="+mj-lt"/>
              </a:rPr>
              <a:t> Proportion of population who believe decision-making is inclusive and responsive, by sex, age, disability and population group </a:t>
            </a:r>
          </a:p>
        </p:txBody>
      </p:sp>
      <p:sp>
        <p:nvSpPr>
          <p:cNvPr id="18" name="Rectangle 17">
            <a:extLst>
              <a:ext uri="{FF2B5EF4-FFF2-40B4-BE49-F238E27FC236}">
                <a16:creationId xmlns:a16="http://schemas.microsoft.com/office/drawing/2014/main" id="{2D12C95B-CBAB-C548-811C-0F37EBE3B785}"/>
              </a:ext>
            </a:extLst>
          </p:cNvPr>
          <p:cNvSpPr/>
          <p:nvPr/>
        </p:nvSpPr>
        <p:spPr>
          <a:xfrm>
            <a:off x="4670757" y="1717094"/>
            <a:ext cx="3621145" cy="3315373"/>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1021" rtlCol="0" anchor="t"/>
          <a:lstStyle/>
          <a:p>
            <a:pPr marL="0" lvl="1">
              <a:spcAft>
                <a:spcPts val="360"/>
              </a:spcAft>
            </a:pPr>
            <a:r>
              <a:rPr lang="en-US" sz="900" b="1" dirty="0">
                <a:solidFill>
                  <a:schemeClr val="tx1">
                    <a:lumMod val="75000"/>
                    <a:lumOff val="25000"/>
                  </a:schemeClr>
                </a:solidFill>
                <a:latin typeface="+mj-lt"/>
              </a:rPr>
              <a:t>SDG 16.1.1 </a:t>
            </a:r>
            <a:r>
              <a:rPr lang="en-US" sz="900" dirty="0">
                <a:solidFill>
                  <a:schemeClr val="tx1">
                    <a:lumMod val="75000"/>
                    <a:lumOff val="25000"/>
                  </a:schemeClr>
                </a:solidFill>
                <a:latin typeface="+mj-lt"/>
              </a:rPr>
              <a:t>Number of victims of intentional homicide per 100,000 population, by sex and age </a:t>
            </a:r>
          </a:p>
          <a:p>
            <a:pPr marL="0" lvl="1">
              <a:spcAft>
                <a:spcPts val="360"/>
              </a:spcAft>
            </a:pPr>
            <a:r>
              <a:rPr lang="en-US" sz="900" b="1" dirty="0">
                <a:solidFill>
                  <a:schemeClr val="tx1">
                    <a:lumMod val="75000"/>
                    <a:lumOff val="25000"/>
                  </a:schemeClr>
                </a:solidFill>
                <a:latin typeface="+mj-lt"/>
              </a:rPr>
              <a:t>SDG 16.1.2 </a:t>
            </a:r>
            <a:r>
              <a:rPr lang="en-US" sz="900" dirty="0">
                <a:solidFill>
                  <a:schemeClr val="tx1">
                    <a:lumMod val="75000"/>
                    <a:lumOff val="25000"/>
                  </a:schemeClr>
                </a:solidFill>
                <a:latin typeface="+mj-lt"/>
              </a:rPr>
              <a:t>Conflict-related deaths per 100,000 population, by sex, age and cause </a:t>
            </a:r>
          </a:p>
          <a:p>
            <a:pPr marL="0" lvl="1">
              <a:spcAft>
                <a:spcPts val="360"/>
              </a:spcAft>
            </a:pPr>
            <a:r>
              <a:rPr lang="en-GB" sz="900" b="1" dirty="0">
                <a:solidFill>
                  <a:schemeClr val="tx1">
                    <a:lumMod val="75000"/>
                    <a:lumOff val="25000"/>
                  </a:schemeClr>
                </a:solidFill>
                <a:latin typeface="+mj-lt"/>
              </a:rPr>
              <a:t>SDG 16.1.3 </a:t>
            </a:r>
            <a:r>
              <a:rPr lang="en-GB" sz="900" dirty="0">
                <a:solidFill>
                  <a:schemeClr val="tx1">
                    <a:lumMod val="75000"/>
                    <a:lumOff val="25000"/>
                  </a:schemeClr>
                </a:solidFill>
                <a:latin typeface="+mj-lt"/>
              </a:rPr>
              <a:t>Proportion of population subjected to (a) physical violence, (b) psychological violence and (c) sexual violence in the previous 12 months</a:t>
            </a:r>
            <a:endParaRPr lang="en-US" sz="900" dirty="0">
              <a:solidFill>
                <a:schemeClr val="tx1">
                  <a:lumMod val="75000"/>
                  <a:lumOff val="25000"/>
                </a:schemeClr>
              </a:solidFill>
              <a:latin typeface="+mj-lt"/>
            </a:endParaRPr>
          </a:p>
          <a:p>
            <a:pPr>
              <a:spcAft>
                <a:spcPts val="360"/>
              </a:spcAft>
            </a:pPr>
            <a:r>
              <a:rPr lang="en-GB" sz="900" b="1" dirty="0">
                <a:solidFill>
                  <a:schemeClr val="tx1">
                    <a:lumMod val="75000"/>
                    <a:lumOff val="25000"/>
                  </a:schemeClr>
                </a:solidFill>
                <a:latin typeface="+mj-lt"/>
              </a:rPr>
              <a:t>SDG 16.1.4 </a:t>
            </a:r>
            <a:r>
              <a:rPr lang="en-GB" sz="900" dirty="0">
                <a:solidFill>
                  <a:schemeClr val="tx1">
                    <a:lumMod val="75000"/>
                    <a:lumOff val="25000"/>
                  </a:schemeClr>
                </a:solidFill>
                <a:latin typeface="+mj-lt"/>
              </a:rPr>
              <a:t>Proportion of population that feel safe walking alone around the area they live</a:t>
            </a:r>
          </a:p>
          <a:p>
            <a:pPr>
              <a:spcAft>
                <a:spcPts val="360"/>
              </a:spcAft>
            </a:pPr>
            <a:r>
              <a:rPr lang="en-US" sz="900" b="1" dirty="0">
                <a:solidFill>
                  <a:schemeClr val="tx1">
                    <a:lumMod val="75000"/>
                    <a:lumOff val="25000"/>
                  </a:schemeClr>
                </a:solidFill>
                <a:latin typeface="+mj-lt"/>
              </a:rPr>
              <a:t> SDG 16.2.1 </a:t>
            </a:r>
            <a:r>
              <a:rPr lang="en-US" sz="900" dirty="0">
                <a:solidFill>
                  <a:schemeClr val="tx1">
                    <a:lumMod val="75000"/>
                    <a:lumOff val="25000"/>
                  </a:schemeClr>
                </a:solidFill>
                <a:latin typeface="+mj-lt"/>
              </a:rPr>
              <a:t>Proportion of children aged 1–17 years who experienced any physical punishment and/or psychological aggression by caregivers in the past month</a:t>
            </a:r>
          </a:p>
          <a:p>
            <a:pPr>
              <a:spcAft>
                <a:spcPts val="360"/>
              </a:spcAft>
            </a:pPr>
            <a:r>
              <a:rPr lang="en-US" sz="900" b="1" dirty="0">
                <a:solidFill>
                  <a:schemeClr val="tx1">
                    <a:lumMod val="75000"/>
                    <a:lumOff val="25000"/>
                  </a:schemeClr>
                </a:solidFill>
                <a:latin typeface="+mj-lt"/>
              </a:rPr>
              <a:t>SDG 16.2.2 </a:t>
            </a:r>
            <a:r>
              <a:rPr lang="en-US" sz="900" dirty="0">
                <a:solidFill>
                  <a:schemeClr val="tx1">
                    <a:lumMod val="75000"/>
                    <a:lumOff val="25000"/>
                  </a:schemeClr>
                </a:solidFill>
                <a:latin typeface="+mj-lt"/>
              </a:rPr>
              <a:t>Number of victims of human trafficking per 100,000 population, by sex, age and form of exploitation</a:t>
            </a:r>
          </a:p>
          <a:p>
            <a:pPr>
              <a:spcAft>
                <a:spcPts val="360"/>
              </a:spcAft>
            </a:pPr>
            <a:r>
              <a:rPr lang="en-US" sz="900" b="1" dirty="0">
                <a:solidFill>
                  <a:schemeClr val="tx1">
                    <a:lumMod val="75000"/>
                    <a:lumOff val="25000"/>
                  </a:schemeClr>
                </a:solidFill>
                <a:latin typeface="+mj-lt"/>
              </a:rPr>
              <a:t>SDG 16.2.3 </a:t>
            </a:r>
            <a:r>
              <a:rPr lang="en-US" sz="900" dirty="0">
                <a:solidFill>
                  <a:schemeClr val="tx1">
                    <a:lumMod val="75000"/>
                    <a:lumOff val="25000"/>
                  </a:schemeClr>
                </a:solidFill>
                <a:latin typeface="+mj-lt"/>
              </a:rPr>
              <a:t>Proportion of young women and men aged 18–29 years who experienced sexual violence by age 18</a:t>
            </a:r>
          </a:p>
          <a:p>
            <a:pPr>
              <a:spcAft>
                <a:spcPts val="360"/>
              </a:spcAft>
            </a:pPr>
            <a:r>
              <a:rPr lang="en-US" sz="900" b="1" dirty="0">
                <a:solidFill>
                  <a:schemeClr val="tx1">
                    <a:lumMod val="75000"/>
                    <a:lumOff val="25000"/>
                  </a:schemeClr>
                </a:solidFill>
                <a:latin typeface="+mj-lt"/>
              </a:rPr>
              <a:t>SDG 16.4.2 </a:t>
            </a:r>
            <a:r>
              <a:rPr lang="en-US" sz="900" dirty="0">
                <a:solidFill>
                  <a:schemeClr val="tx1">
                    <a:lumMod val="75000"/>
                    <a:lumOff val="25000"/>
                  </a:schemeClr>
                </a:solidFill>
                <a:latin typeface="+mj-lt"/>
              </a:rPr>
              <a:t>Proportion of seized, found or surrendered arms whose illicit origin or context has been traced or established by a competent authority in line with international instruments</a:t>
            </a:r>
          </a:p>
          <a:p>
            <a:pPr>
              <a:spcAft>
                <a:spcPts val="360"/>
              </a:spcAft>
            </a:pPr>
            <a:r>
              <a:rPr lang="en-GB" sz="900" b="1" dirty="0">
                <a:solidFill>
                  <a:schemeClr val="tx1">
                    <a:lumMod val="75000"/>
                    <a:lumOff val="25000"/>
                  </a:schemeClr>
                </a:solidFill>
                <a:latin typeface="+mj-lt"/>
              </a:rPr>
              <a:t>SDG 16.7.1c </a:t>
            </a:r>
            <a:r>
              <a:rPr lang="en-GB" sz="900" dirty="0">
                <a:solidFill>
                  <a:schemeClr val="tx1">
                    <a:lumMod val="75000"/>
                    <a:lumOff val="25000"/>
                  </a:schemeClr>
                </a:solidFill>
                <a:latin typeface="+mj-lt"/>
              </a:rPr>
              <a:t>Proportions of positions in national and local institutions in the judiciary, compared to national distributions, by sex, age, persons with disabilities and population groups*</a:t>
            </a:r>
            <a:endParaRPr lang="en-US" sz="900" dirty="0">
              <a:solidFill>
                <a:schemeClr val="tx1">
                  <a:lumMod val="75000"/>
                  <a:lumOff val="25000"/>
                </a:schemeClr>
              </a:solidFill>
              <a:latin typeface="+mj-lt"/>
            </a:endParaRPr>
          </a:p>
        </p:txBody>
      </p:sp>
      <p:sp>
        <p:nvSpPr>
          <p:cNvPr id="19" name="Rectangle 18">
            <a:extLst>
              <a:ext uri="{FF2B5EF4-FFF2-40B4-BE49-F238E27FC236}">
                <a16:creationId xmlns:a16="http://schemas.microsoft.com/office/drawing/2014/main" id="{D3657EF5-AFA7-6644-B791-6A899B0BD8BD}"/>
              </a:ext>
            </a:extLst>
          </p:cNvPr>
          <p:cNvSpPr/>
          <p:nvPr/>
        </p:nvSpPr>
        <p:spPr>
          <a:xfrm>
            <a:off x="2799662" y="1717094"/>
            <a:ext cx="1750050" cy="3315373"/>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360"/>
              </a:spcAft>
            </a:pPr>
            <a:r>
              <a:rPr lang="en-US" sz="900" b="1" dirty="0">
                <a:solidFill>
                  <a:schemeClr val="tx1">
                    <a:lumMod val="75000"/>
                    <a:lumOff val="25000"/>
                  </a:schemeClr>
                </a:solidFill>
                <a:latin typeface="+mj-lt"/>
              </a:rPr>
              <a:t>SDG 16.5.1 </a:t>
            </a:r>
            <a:r>
              <a:rPr lang="en-US" sz="900" dirty="0">
                <a:solidFill>
                  <a:schemeClr val="tx1">
                    <a:lumMod val="75000"/>
                    <a:lumOff val="25000"/>
                  </a:schemeClr>
                </a:solidFill>
                <a:latin typeface="+mj-lt"/>
              </a:rPr>
              <a:t>Proportion of persons who had at least one contact with a public official and who paid a bribe to a public official, or were asked for a bribe by those public officials, during the previous 12 months </a:t>
            </a:r>
          </a:p>
          <a:p>
            <a:pPr marL="0" lvl="1">
              <a:spcAft>
                <a:spcPts val="360"/>
              </a:spcAft>
            </a:pPr>
            <a:r>
              <a:rPr lang="en-US" sz="900" b="1" dirty="0">
                <a:solidFill>
                  <a:schemeClr val="tx1">
                    <a:lumMod val="75000"/>
                    <a:lumOff val="25000"/>
                  </a:schemeClr>
                </a:solidFill>
                <a:latin typeface="+mj-lt"/>
              </a:rPr>
              <a:t>SDG </a:t>
            </a:r>
            <a:r>
              <a:rPr lang="en-GB" sz="900" b="1" dirty="0">
                <a:solidFill>
                  <a:schemeClr val="tx1">
                    <a:lumMod val="75000"/>
                    <a:lumOff val="25000"/>
                  </a:schemeClr>
                </a:solidFill>
                <a:latin typeface="+mj-lt"/>
              </a:rPr>
              <a:t>16.5.2 </a:t>
            </a:r>
            <a:r>
              <a:rPr lang="en-GB" sz="900" dirty="0">
                <a:solidFill>
                  <a:schemeClr val="tx1">
                    <a:lumMod val="75000"/>
                    <a:lumOff val="25000"/>
                  </a:schemeClr>
                </a:solidFill>
                <a:latin typeface="+mj-lt"/>
              </a:rPr>
              <a:t>Proportion of businesses that had at least one contact with a public official and that paid a bribe to a public official, or were asked for a bribe by those public officials, during the previous 12 months </a:t>
            </a:r>
            <a:endParaRPr lang="en-US" sz="900" dirty="0">
              <a:solidFill>
                <a:schemeClr val="tx1">
                  <a:lumMod val="75000"/>
                  <a:lumOff val="25000"/>
                </a:schemeClr>
              </a:solidFill>
              <a:latin typeface="+mj-lt"/>
            </a:endParaRPr>
          </a:p>
        </p:txBody>
      </p:sp>
      <p:sp>
        <p:nvSpPr>
          <p:cNvPr id="20" name="Título 1">
            <a:extLst>
              <a:ext uri="{FF2B5EF4-FFF2-40B4-BE49-F238E27FC236}">
                <a16:creationId xmlns:a16="http://schemas.microsoft.com/office/drawing/2014/main" id="{2D7161BE-5612-A94A-90D5-2D1DA24F4E44}"/>
              </a:ext>
            </a:extLst>
          </p:cNvPr>
          <p:cNvSpPr txBox="1">
            <a:spLocks/>
          </p:cNvSpPr>
          <p:nvPr/>
        </p:nvSpPr>
        <p:spPr>
          <a:xfrm>
            <a:off x="928567" y="5630017"/>
            <a:ext cx="7368879" cy="232189"/>
          </a:xfrm>
          <a:prstGeom prst="rect">
            <a:avLst/>
          </a:prstGeom>
        </p:spPr>
        <p:txBody>
          <a:bodyPr vert="horz" lIns="74104" tIns="37053" rIns="74104" bIns="37053" rtlCol="0" anchor="ctr">
            <a:no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540"/>
              </a:spcBef>
              <a:spcAft>
                <a:spcPts val="1080"/>
              </a:spcAft>
            </a:pPr>
            <a:r>
              <a:rPr lang="en-US" sz="720" dirty="0">
                <a:solidFill>
                  <a:schemeClr val="tx1">
                    <a:lumMod val="75000"/>
                    <a:lumOff val="25000"/>
                  </a:schemeClr>
                </a:solidFill>
                <a:latin typeface="+mj-lt"/>
                <a:ea typeface="+mn-ea"/>
                <a:cs typeface="+mn-cs"/>
              </a:rPr>
              <a:t>Note: * Discussed also on Participation chapter </a:t>
            </a:r>
          </a:p>
        </p:txBody>
      </p:sp>
    </p:spTree>
    <p:extLst>
      <p:ext uri="{BB962C8B-B14F-4D97-AF65-F5344CB8AC3E}">
        <p14:creationId xmlns:p14="http://schemas.microsoft.com/office/powerpoint/2010/main" val="3680649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65662" y="1514114"/>
            <a:ext cx="6270172" cy="1754326"/>
          </a:xfrm>
          <a:prstGeom prst="rect">
            <a:avLst/>
          </a:prstGeom>
        </p:spPr>
        <p:txBody>
          <a:bodyPr wrap="square">
            <a:spAutoFit/>
          </a:bodyPr>
          <a:lstStyle/>
          <a:p>
            <a:pPr algn="ctr"/>
            <a:r>
              <a:rPr lang="pt-PT" sz="5400" b="1" dirty="0" err="1" smtClean="0">
                <a:solidFill>
                  <a:schemeClr val="bg1"/>
                </a:solidFill>
              </a:rPr>
              <a:t>Thank</a:t>
            </a:r>
            <a:r>
              <a:rPr lang="pt-PT" sz="5400" b="1" dirty="0" smtClean="0">
                <a:solidFill>
                  <a:schemeClr val="bg1"/>
                </a:solidFill>
              </a:rPr>
              <a:t> </a:t>
            </a:r>
            <a:r>
              <a:rPr lang="pt-PT" sz="5400" b="1" dirty="0" err="1" smtClean="0">
                <a:solidFill>
                  <a:schemeClr val="bg1"/>
                </a:solidFill>
              </a:rPr>
              <a:t>you</a:t>
            </a:r>
            <a:r>
              <a:rPr lang="pt-PT" sz="5400" b="1" dirty="0" smtClean="0">
                <a:solidFill>
                  <a:schemeClr val="bg1"/>
                </a:solidFill>
              </a:rPr>
              <a:t> for </a:t>
            </a:r>
            <a:r>
              <a:rPr lang="pt-PT" sz="5400" b="1" dirty="0" err="1" smtClean="0">
                <a:solidFill>
                  <a:schemeClr val="bg1"/>
                </a:solidFill>
              </a:rPr>
              <a:t>your</a:t>
            </a:r>
            <a:r>
              <a:rPr lang="pt-PT" sz="5400" b="1" dirty="0" smtClean="0">
                <a:solidFill>
                  <a:schemeClr val="bg1"/>
                </a:solidFill>
              </a:rPr>
              <a:t> </a:t>
            </a:r>
            <a:r>
              <a:rPr lang="pt-PT" sz="5400" b="1" dirty="0" err="1" smtClean="0">
                <a:solidFill>
                  <a:schemeClr val="bg1"/>
                </a:solidFill>
              </a:rPr>
              <a:t>attention</a:t>
            </a:r>
            <a:r>
              <a:rPr lang="pt-PT" sz="5400" b="1" dirty="0" smtClean="0">
                <a:solidFill>
                  <a:schemeClr val="bg1"/>
                </a:solidFill>
              </a:rPr>
              <a:t>!</a:t>
            </a:r>
            <a:endParaRPr lang="pt-PT" sz="5400" b="1" dirty="0">
              <a:solidFill>
                <a:schemeClr val="bg1"/>
              </a:solidFill>
            </a:endParaRPr>
          </a:p>
        </p:txBody>
      </p:sp>
      <p:sp>
        <p:nvSpPr>
          <p:cNvPr id="4" name="Título 1"/>
          <p:cNvSpPr txBox="1">
            <a:spLocks/>
          </p:cNvSpPr>
          <p:nvPr/>
        </p:nvSpPr>
        <p:spPr>
          <a:xfrm>
            <a:off x="415034" y="4931760"/>
            <a:ext cx="6272213" cy="565042"/>
          </a:xfrm>
          <a:prstGeom prst="rect">
            <a:avLst/>
          </a:prstGeom>
        </p:spPr>
        <p:txBody>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fontAlgn="auto">
              <a:lnSpc>
                <a:spcPct val="100000"/>
              </a:lnSpc>
              <a:spcAft>
                <a:spcPts val="300"/>
              </a:spcAft>
              <a:defRPr/>
            </a:pPr>
            <a:r>
              <a:rPr lang="pt-PT" sz="1800" b="1" dirty="0" smtClean="0">
                <a:solidFill>
                  <a:srgbClr val="004A80"/>
                </a:solidFill>
              </a:rPr>
              <a:t>João Cardoso</a:t>
            </a:r>
          </a:p>
        </p:txBody>
      </p:sp>
      <p:sp>
        <p:nvSpPr>
          <p:cNvPr id="3" name="Retângulo 2"/>
          <p:cNvSpPr/>
          <p:nvPr/>
        </p:nvSpPr>
        <p:spPr>
          <a:xfrm>
            <a:off x="351972" y="3921701"/>
            <a:ext cx="5859642" cy="646331"/>
          </a:xfrm>
          <a:prstGeom prst="rect">
            <a:avLst/>
          </a:prstGeom>
        </p:spPr>
        <p:txBody>
          <a:bodyPr wrap="square">
            <a:spAutoFit/>
          </a:bodyPr>
          <a:lstStyle/>
          <a:p>
            <a:r>
              <a:rPr lang="pt-PT" dirty="0">
                <a:hlinkClick r:id="rId2"/>
              </a:rPr>
              <a:t>https://ine.cv/ods/#</a:t>
            </a:r>
            <a:r>
              <a:rPr lang="pt-PT" dirty="0" smtClean="0">
                <a:hlinkClick r:id="rId2"/>
              </a:rPr>
              <a:t>agenda_2030_ods_agenda_2063</a:t>
            </a:r>
            <a:endParaRPr lang="pt-PT" dirty="0" smtClean="0"/>
          </a:p>
          <a:p>
            <a:endParaRPr lang="pt-PT" dirty="0"/>
          </a:p>
        </p:txBody>
      </p:sp>
    </p:spTree>
    <p:extLst>
      <p:ext uri="{BB962C8B-B14F-4D97-AF65-F5344CB8AC3E}">
        <p14:creationId xmlns:p14="http://schemas.microsoft.com/office/powerpoint/2010/main" val="1790056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44720" y="614942"/>
            <a:ext cx="5943221" cy="523220"/>
          </a:xfrm>
          <a:prstGeom prst="rect">
            <a:avLst/>
          </a:prstGeom>
        </p:spPr>
        <p:txBody>
          <a:bodyPr wrap="square">
            <a:spAutoFit/>
          </a:bodyPr>
          <a:lstStyle/>
          <a:p>
            <a:pPr algn="r"/>
            <a:r>
              <a:rPr lang="en-US" sz="2800" b="1" dirty="0">
                <a:ln w="10160">
                  <a:solidFill>
                    <a:schemeClr val="accent5"/>
                  </a:solidFill>
                  <a:prstDash val="solid"/>
                </a:ln>
                <a:solidFill>
                  <a:schemeClr val="bg1"/>
                </a:solidFill>
              </a:rPr>
              <a:t>Why a Single Statistical </a:t>
            </a:r>
            <a:r>
              <a:rPr lang="en-US" sz="2800" b="1" dirty="0" smtClean="0">
                <a:ln w="10160">
                  <a:solidFill>
                    <a:schemeClr val="accent5"/>
                  </a:solidFill>
                  <a:prstDash val="solid"/>
                </a:ln>
                <a:solidFill>
                  <a:schemeClr val="bg1"/>
                </a:solidFill>
              </a:rPr>
              <a:t>Report?</a:t>
            </a:r>
            <a:endParaRPr lang="pt-PT" sz="2800" b="1" dirty="0">
              <a:solidFill>
                <a:schemeClr val="bg1"/>
              </a:solidFill>
            </a:endParaRPr>
          </a:p>
        </p:txBody>
      </p:sp>
      <p:sp>
        <p:nvSpPr>
          <p:cNvPr id="10" name="Retângulo 9"/>
          <p:cNvSpPr/>
          <p:nvPr/>
        </p:nvSpPr>
        <p:spPr>
          <a:xfrm>
            <a:off x="455741" y="1364388"/>
            <a:ext cx="8391376" cy="440120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571500" indent="-571500">
              <a:buFont typeface="Wingdings" panose="05000000000000000000" pitchFamily="2" charset="2"/>
              <a:buChar char="Ø"/>
            </a:pPr>
            <a:r>
              <a:rPr lang="en-US" sz="2800" b="1" dirty="0">
                <a:ln w="10160">
                  <a:solidFill>
                    <a:schemeClr val="accent5"/>
                  </a:solidFill>
                  <a:prstDash val="solid"/>
                </a:ln>
                <a:solidFill>
                  <a:schemeClr val="bg1"/>
                </a:solidFill>
              </a:rPr>
              <a:t>INE already produced the statistical reports for the two agendas </a:t>
            </a:r>
            <a:r>
              <a:rPr lang="en-US" sz="2800" b="1" dirty="0" smtClean="0">
                <a:ln w="10160">
                  <a:solidFill>
                    <a:schemeClr val="accent5"/>
                  </a:solidFill>
                  <a:prstDash val="solid"/>
                </a:ln>
                <a:solidFill>
                  <a:schemeClr val="bg1"/>
                </a:solidFill>
              </a:rPr>
              <a:t>separately;</a:t>
            </a:r>
            <a:endParaRPr lang="en-US" sz="2800" b="1" dirty="0">
              <a:ln w="10160">
                <a:solidFill>
                  <a:schemeClr val="accent5"/>
                </a:solidFill>
                <a:prstDash val="solid"/>
              </a:ln>
              <a:solidFill>
                <a:schemeClr val="bg1"/>
              </a:solidFill>
            </a:endParaRPr>
          </a:p>
          <a:p>
            <a:pPr marL="571500" indent="-571500">
              <a:buFont typeface="Wingdings" panose="05000000000000000000" pitchFamily="2" charset="2"/>
              <a:buChar char="Ø"/>
            </a:pPr>
            <a:r>
              <a:rPr lang="en-US" sz="2800" b="1" dirty="0">
                <a:ln w="10160">
                  <a:solidFill>
                    <a:schemeClr val="accent5"/>
                  </a:solidFill>
                  <a:prstDash val="solid"/>
                </a:ln>
                <a:solidFill>
                  <a:schemeClr val="bg1"/>
                </a:solidFill>
              </a:rPr>
              <a:t>The African Union (AU) and the United Nations Economic Commission for Africa (UNECA) have aligned the objectives of the two agendas;</a:t>
            </a:r>
          </a:p>
          <a:p>
            <a:pPr marL="571500" indent="-571500">
              <a:buFont typeface="Wingdings" panose="05000000000000000000" pitchFamily="2" charset="2"/>
              <a:buChar char="Ø"/>
            </a:pPr>
            <a:r>
              <a:rPr lang="en-US" sz="2800" b="1" dirty="0">
                <a:ln w="10160">
                  <a:solidFill>
                    <a:schemeClr val="accent5"/>
                  </a:solidFill>
                  <a:prstDash val="solid"/>
                </a:ln>
                <a:solidFill>
                  <a:schemeClr val="bg1"/>
                </a:solidFill>
              </a:rPr>
              <a:t>Countries recommended the production of a single statistical report from the two agendas;</a:t>
            </a:r>
          </a:p>
          <a:p>
            <a:pPr marL="571500" indent="-571500">
              <a:buFont typeface="Wingdings" panose="05000000000000000000" pitchFamily="2" charset="2"/>
              <a:buChar char="Ø"/>
            </a:pPr>
            <a:r>
              <a:rPr lang="en-US" sz="2800" b="1" dirty="0">
                <a:ln w="10160">
                  <a:solidFill>
                    <a:schemeClr val="accent5"/>
                  </a:solidFill>
                  <a:prstDash val="solid"/>
                </a:ln>
                <a:solidFill>
                  <a:schemeClr val="bg1"/>
                </a:solidFill>
              </a:rPr>
              <a:t>Responding to the challenge of the AU and UNECA;</a:t>
            </a:r>
          </a:p>
          <a:p>
            <a:pPr marL="571500" indent="-571500">
              <a:buFont typeface="Wingdings" panose="05000000000000000000" pitchFamily="2" charset="2"/>
              <a:buChar char="Ø"/>
            </a:pPr>
            <a:r>
              <a:rPr lang="en-US" sz="2800" b="1" dirty="0">
                <a:ln w="10160">
                  <a:solidFill>
                    <a:schemeClr val="accent5"/>
                  </a:solidFill>
                  <a:prstDash val="solid"/>
                </a:ln>
                <a:solidFill>
                  <a:schemeClr val="bg1"/>
                </a:solidFill>
              </a:rPr>
              <a:t>Facilitate consultation of users of statistical information.</a:t>
            </a:r>
            <a:endParaRPr lang="pt-PT" sz="2800" dirty="0">
              <a:solidFill>
                <a:schemeClr val="bg1"/>
              </a:solidFill>
            </a:endParaRPr>
          </a:p>
        </p:txBody>
      </p:sp>
    </p:spTree>
    <p:extLst>
      <p:ext uri="{BB962C8B-B14F-4D97-AF65-F5344CB8AC3E}">
        <p14:creationId xmlns:p14="http://schemas.microsoft.com/office/powerpoint/2010/main" val="1727311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566089" y="1555162"/>
            <a:ext cx="4459158" cy="3883736"/>
          </a:xfrm>
          <a:prstGeom prst="rect">
            <a:avLst/>
          </a:prstGeom>
        </p:spPr>
      </p:pic>
      <p:sp>
        <p:nvSpPr>
          <p:cNvPr id="3" name="Retângulo 2"/>
          <p:cNvSpPr/>
          <p:nvPr/>
        </p:nvSpPr>
        <p:spPr>
          <a:xfrm>
            <a:off x="427512" y="444585"/>
            <a:ext cx="6887687" cy="954107"/>
          </a:xfrm>
          <a:prstGeom prst="rect">
            <a:avLst/>
          </a:prstGeom>
        </p:spPr>
        <p:txBody>
          <a:bodyPr wrap="square">
            <a:spAutoFit/>
          </a:bodyPr>
          <a:lstStyle/>
          <a:p>
            <a:r>
              <a:rPr lang="en-US" sz="2800" b="1" dirty="0">
                <a:solidFill>
                  <a:schemeClr val="bg1"/>
                </a:solidFill>
              </a:rPr>
              <a:t>Alignment between Agendas 2063 (African) and 2030 (World):</a:t>
            </a:r>
            <a:endParaRPr lang="pt-PT" sz="2800" dirty="0"/>
          </a:p>
        </p:txBody>
      </p:sp>
      <p:pic>
        <p:nvPicPr>
          <p:cNvPr id="5" name="Imagem 4"/>
          <p:cNvPicPr/>
          <p:nvPr/>
        </p:nvPicPr>
        <p:blipFill rotWithShape="1">
          <a:blip r:embed="rId3">
            <a:extLst>
              <a:ext uri="{28A0092B-C50C-407E-A947-70E740481C1C}">
                <a14:useLocalDpi xmlns:a14="http://schemas.microsoft.com/office/drawing/2010/main" val="0"/>
              </a:ext>
            </a:extLst>
          </a:blip>
          <a:srcRect b="12531"/>
          <a:stretch/>
        </p:blipFill>
        <p:spPr bwMode="auto">
          <a:xfrm>
            <a:off x="502589" y="2043975"/>
            <a:ext cx="4063500" cy="27299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3856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Communications materials – United Nations Sustainable Develop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957" y="1311532"/>
            <a:ext cx="680873" cy="648547"/>
          </a:xfrm>
          <a:prstGeom prst="rect">
            <a:avLst/>
          </a:prstGeom>
          <a:noFill/>
          <a:ln>
            <a:noFill/>
          </a:ln>
        </p:spPr>
      </p:pic>
      <p:pic>
        <p:nvPicPr>
          <p:cNvPr id="11" name="Imagem 10" descr="First Ten Year Implementation Pla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695" y="1281105"/>
            <a:ext cx="880401" cy="690551"/>
          </a:xfrm>
          <a:prstGeom prst="rect">
            <a:avLst/>
          </a:prstGeom>
          <a:ln>
            <a:noFill/>
          </a:ln>
          <a:effectLst>
            <a:softEdge rad="112500"/>
          </a:effectLst>
        </p:spPr>
      </p:pic>
      <p:sp>
        <p:nvSpPr>
          <p:cNvPr id="12" name="Seta para a esquerda e para a direita 11"/>
          <p:cNvSpPr/>
          <p:nvPr/>
        </p:nvSpPr>
        <p:spPr>
          <a:xfrm>
            <a:off x="3448601" y="1348064"/>
            <a:ext cx="2089440" cy="6729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err="1" smtClean="0"/>
              <a:t>Goals</a:t>
            </a:r>
            <a:endParaRPr lang="pt-PT" dirty="0"/>
          </a:p>
        </p:txBody>
      </p:sp>
      <p:sp>
        <p:nvSpPr>
          <p:cNvPr id="14" name="Rectangle 2"/>
          <p:cNvSpPr>
            <a:spLocks noChangeArrowheads="1"/>
          </p:cNvSpPr>
          <p:nvPr/>
        </p:nvSpPr>
        <p:spPr bwMode="auto">
          <a:xfrm>
            <a:off x="5003541" y="35844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42" name="Rectangle 30"/>
          <p:cNvSpPr>
            <a:spLocks noChangeArrowheads="1"/>
          </p:cNvSpPr>
          <p:nvPr/>
        </p:nvSpPr>
        <p:spPr bwMode="auto">
          <a:xfrm flipV="1">
            <a:off x="8007205" y="5118736"/>
            <a:ext cx="104728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44" name="Rectangle 32"/>
          <p:cNvSpPr>
            <a:spLocks noChangeArrowheads="1"/>
          </p:cNvSpPr>
          <p:nvPr/>
        </p:nvSpPr>
        <p:spPr bwMode="auto">
          <a:xfrm>
            <a:off x="2546940" y="18646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sp>
        <p:nvSpPr>
          <p:cNvPr id="46" name="Rectangle 34"/>
          <p:cNvSpPr>
            <a:spLocks noChangeArrowheads="1"/>
          </p:cNvSpPr>
          <p:nvPr/>
        </p:nvSpPr>
        <p:spPr bwMode="auto">
          <a:xfrm>
            <a:off x="7025025" y="3633022"/>
            <a:ext cx="11483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50" name="Rectangle 41"/>
          <p:cNvSpPr>
            <a:spLocks noChangeArrowheads="1"/>
          </p:cNvSpPr>
          <p:nvPr/>
        </p:nvSpPr>
        <p:spPr bwMode="auto">
          <a:xfrm>
            <a:off x="0" y="-1"/>
            <a:ext cx="98688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65" name="Rectangle 52"/>
          <p:cNvSpPr>
            <a:spLocks noChangeArrowheads="1"/>
          </p:cNvSpPr>
          <p:nvPr/>
        </p:nvSpPr>
        <p:spPr bwMode="auto">
          <a:xfrm>
            <a:off x="6996271" y="2087635"/>
            <a:ext cx="98688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69" name="Rectangle 54"/>
          <p:cNvSpPr>
            <a:spLocks noChangeArrowheads="1"/>
          </p:cNvSpPr>
          <p:nvPr/>
        </p:nvSpPr>
        <p:spPr bwMode="auto">
          <a:xfrm flipV="1">
            <a:off x="7025025" y="3921015"/>
            <a:ext cx="97047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PT"/>
          </a:p>
        </p:txBody>
      </p:sp>
      <p:sp>
        <p:nvSpPr>
          <p:cNvPr id="96" name="Rectangle 76"/>
          <p:cNvSpPr>
            <a:spLocks noChangeArrowheads="1"/>
          </p:cNvSpPr>
          <p:nvPr/>
        </p:nvSpPr>
        <p:spPr bwMode="auto">
          <a:xfrm>
            <a:off x="8172967" y="29792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PT"/>
          </a:p>
        </p:txBody>
      </p:sp>
      <p:pic>
        <p:nvPicPr>
          <p:cNvPr id="29" name="Imagem 28" descr="Communications materials – United Nations Sustainable Develop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 y="2133355"/>
            <a:ext cx="825005" cy="756712"/>
          </a:xfrm>
          <a:prstGeom prst="rect">
            <a:avLst/>
          </a:prstGeom>
          <a:noFill/>
          <a:ln>
            <a:noFill/>
          </a:ln>
        </p:spPr>
      </p:pic>
      <p:pic>
        <p:nvPicPr>
          <p:cNvPr id="30" name="Imagem 29" descr="First Ten Year Implementation Pla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7" y="3997995"/>
            <a:ext cx="1053565" cy="718845"/>
          </a:xfrm>
          <a:prstGeom prst="rect">
            <a:avLst/>
          </a:prstGeom>
          <a:ln>
            <a:noFill/>
          </a:ln>
          <a:effectLst>
            <a:softEdge rad="112500"/>
          </a:effectLst>
        </p:spPr>
      </p:pic>
      <p:pic>
        <p:nvPicPr>
          <p:cNvPr id="31" name="Imagem 30"/>
          <p:cNvPicPr>
            <a:picLocks noChangeAspect="1"/>
          </p:cNvPicPr>
          <p:nvPr/>
        </p:nvPicPr>
        <p:blipFill>
          <a:blip r:embed="rId4"/>
          <a:stretch>
            <a:fillRect/>
          </a:stretch>
        </p:blipFill>
        <p:spPr>
          <a:xfrm>
            <a:off x="825004" y="2113726"/>
            <a:ext cx="3344660" cy="869998"/>
          </a:xfrm>
          <a:prstGeom prst="rect">
            <a:avLst/>
          </a:prstGeom>
        </p:spPr>
      </p:pic>
      <p:cxnSp>
        <p:nvCxnSpPr>
          <p:cNvPr id="7" name="Conexão reta unidirecional 6"/>
          <p:cNvCxnSpPr/>
          <p:nvPr/>
        </p:nvCxnSpPr>
        <p:spPr>
          <a:xfrm>
            <a:off x="1187678" y="2914904"/>
            <a:ext cx="883476" cy="8230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Conexão reta unidirecional 33"/>
          <p:cNvCxnSpPr/>
          <p:nvPr/>
        </p:nvCxnSpPr>
        <p:spPr>
          <a:xfrm>
            <a:off x="1996762" y="2917541"/>
            <a:ext cx="324254" cy="7569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Conexão reta unidirecional 34"/>
          <p:cNvCxnSpPr/>
          <p:nvPr/>
        </p:nvCxnSpPr>
        <p:spPr>
          <a:xfrm flipH="1">
            <a:off x="2517394" y="2913361"/>
            <a:ext cx="305988" cy="7365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Conexão reta unidirecional 35"/>
          <p:cNvCxnSpPr/>
          <p:nvPr/>
        </p:nvCxnSpPr>
        <p:spPr>
          <a:xfrm flipH="1">
            <a:off x="2729446" y="2935422"/>
            <a:ext cx="1004826" cy="7819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Imagem 18"/>
          <p:cNvPicPr>
            <a:picLocks noChangeAspect="1"/>
          </p:cNvPicPr>
          <p:nvPr/>
        </p:nvPicPr>
        <p:blipFill>
          <a:blip r:embed="rId5"/>
          <a:stretch>
            <a:fillRect/>
          </a:stretch>
        </p:blipFill>
        <p:spPr>
          <a:xfrm>
            <a:off x="1777518" y="3757808"/>
            <a:ext cx="1304147" cy="1119600"/>
          </a:xfrm>
          <a:prstGeom prst="rect">
            <a:avLst/>
          </a:prstGeom>
        </p:spPr>
      </p:pic>
      <p:pic>
        <p:nvPicPr>
          <p:cNvPr id="21" name="Imagem 20"/>
          <p:cNvPicPr>
            <a:picLocks noChangeAspect="1"/>
          </p:cNvPicPr>
          <p:nvPr/>
        </p:nvPicPr>
        <p:blipFill>
          <a:blip r:embed="rId6"/>
          <a:stretch>
            <a:fillRect/>
          </a:stretch>
        </p:blipFill>
        <p:spPr>
          <a:xfrm>
            <a:off x="4093761" y="2113568"/>
            <a:ext cx="3392127" cy="897916"/>
          </a:xfrm>
          <a:prstGeom prst="rect">
            <a:avLst/>
          </a:prstGeom>
        </p:spPr>
      </p:pic>
      <p:pic>
        <p:nvPicPr>
          <p:cNvPr id="47" name="Imagem 46"/>
          <p:cNvPicPr>
            <a:picLocks noChangeAspect="1"/>
          </p:cNvPicPr>
          <p:nvPr/>
        </p:nvPicPr>
        <p:blipFill>
          <a:blip r:embed="rId7"/>
          <a:stretch>
            <a:fillRect/>
          </a:stretch>
        </p:blipFill>
        <p:spPr>
          <a:xfrm>
            <a:off x="5135408" y="3791127"/>
            <a:ext cx="1302368" cy="1120785"/>
          </a:xfrm>
          <a:prstGeom prst="rect">
            <a:avLst/>
          </a:prstGeom>
        </p:spPr>
      </p:pic>
      <p:cxnSp>
        <p:nvCxnSpPr>
          <p:cNvPr id="51" name="Conexão reta unidirecional 50"/>
          <p:cNvCxnSpPr/>
          <p:nvPr/>
        </p:nvCxnSpPr>
        <p:spPr>
          <a:xfrm flipH="1">
            <a:off x="6114114" y="2975812"/>
            <a:ext cx="1004826" cy="7819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Conexão reta unidirecional 51"/>
          <p:cNvCxnSpPr/>
          <p:nvPr/>
        </p:nvCxnSpPr>
        <p:spPr>
          <a:xfrm flipH="1">
            <a:off x="5894905" y="2926917"/>
            <a:ext cx="177581" cy="8110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3" name="Conexão reta unidirecional 52"/>
          <p:cNvCxnSpPr/>
          <p:nvPr/>
        </p:nvCxnSpPr>
        <p:spPr>
          <a:xfrm>
            <a:off x="5519581" y="2956050"/>
            <a:ext cx="36920" cy="7386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Conexão reta unidirecional 55"/>
          <p:cNvCxnSpPr/>
          <p:nvPr/>
        </p:nvCxnSpPr>
        <p:spPr>
          <a:xfrm>
            <a:off x="4486487" y="2934775"/>
            <a:ext cx="883476" cy="8230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7" name="Imagem 26"/>
          <p:cNvPicPr>
            <a:picLocks noChangeAspect="1"/>
          </p:cNvPicPr>
          <p:nvPr/>
        </p:nvPicPr>
        <p:blipFill>
          <a:blip r:embed="rId8"/>
          <a:stretch>
            <a:fillRect/>
          </a:stretch>
        </p:blipFill>
        <p:spPr>
          <a:xfrm>
            <a:off x="7878614" y="2167615"/>
            <a:ext cx="808907" cy="803250"/>
          </a:xfrm>
          <a:prstGeom prst="rect">
            <a:avLst/>
          </a:prstGeom>
        </p:spPr>
      </p:pic>
      <p:cxnSp>
        <p:nvCxnSpPr>
          <p:cNvPr id="66" name="Conexão reta unidirecional 65"/>
          <p:cNvCxnSpPr/>
          <p:nvPr/>
        </p:nvCxnSpPr>
        <p:spPr>
          <a:xfrm>
            <a:off x="8298660" y="2975812"/>
            <a:ext cx="0" cy="726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2" name="Imagem 31"/>
          <p:cNvPicPr>
            <a:picLocks noChangeAspect="1"/>
          </p:cNvPicPr>
          <p:nvPr/>
        </p:nvPicPr>
        <p:blipFill>
          <a:blip r:embed="rId9"/>
          <a:stretch>
            <a:fillRect/>
          </a:stretch>
        </p:blipFill>
        <p:spPr>
          <a:xfrm>
            <a:off x="7603612" y="3744904"/>
            <a:ext cx="1288473" cy="1119600"/>
          </a:xfrm>
          <a:prstGeom prst="rect">
            <a:avLst/>
          </a:prstGeom>
        </p:spPr>
      </p:pic>
      <p:sp>
        <p:nvSpPr>
          <p:cNvPr id="33" name="Retângulo 32"/>
          <p:cNvSpPr/>
          <p:nvPr/>
        </p:nvSpPr>
        <p:spPr>
          <a:xfrm>
            <a:off x="427512" y="444585"/>
            <a:ext cx="6887687" cy="954107"/>
          </a:xfrm>
          <a:prstGeom prst="rect">
            <a:avLst/>
          </a:prstGeom>
        </p:spPr>
        <p:txBody>
          <a:bodyPr wrap="square">
            <a:spAutoFit/>
          </a:bodyPr>
          <a:lstStyle/>
          <a:p>
            <a:r>
              <a:rPr lang="en-US" sz="2800" b="1" dirty="0">
                <a:solidFill>
                  <a:schemeClr val="bg1"/>
                </a:solidFill>
              </a:rPr>
              <a:t>Alignment between Agendas 2063 (African) and 2030 (World):</a:t>
            </a:r>
            <a:endParaRPr lang="pt-PT" sz="2800" dirty="0"/>
          </a:p>
        </p:txBody>
      </p:sp>
    </p:spTree>
    <p:extLst>
      <p:ext uri="{BB962C8B-B14F-4D97-AF65-F5344CB8AC3E}">
        <p14:creationId xmlns:p14="http://schemas.microsoft.com/office/powerpoint/2010/main" val="694607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75964" y="678111"/>
            <a:ext cx="4184372" cy="507831"/>
          </a:xfrm>
          <a:prstGeom prst="rect">
            <a:avLst/>
          </a:prstGeom>
        </p:spPr>
        <p:txBody>
          <a:bodyPr wrap="square">
            <a:spAutoFit/>
          </a:bodyPr>
          <a:lstStyle/>
          <a:p>
            <a:r>
              <a:rPr lang="pt-PT" sz="2700" b="1" dirty="0">
                <a:solidFill>
                  <a:schemeClr val="bg1"/>
                </a:solidFill>
              </a:rPr>
              <a:t>INE CONTRIBUTION</a:t>
            </a:r>
          </a:p>
        </p:txBody>
      </p:sp>
      <p:pic>
        <p:nvPicPr>
          <p:cNvPr id="6" name="Imagem 5"/>
          <p:cNvPicPr>
            <a:picLocks noChangeAspect="1"/>
          </p:cNvPicPr>
          <p:nvPr/>
        </p:nvPicPr>
        <p:blipFill>
          <a:blip r:embed="rId2"/>
          <a:stretch>
            <a:fillRect/>
          </a:stretch>
        </p:blipFill>
        <p:spPr>
          <a:xfrm>
            <a:off x="5094695" y="1524248"/>
            <a:ext cx="2006896" cy="1810873"/>
          </a:xfrm>
          <a:prstGeom prst="rect">
            <a:avLst/>
          </a:prstGeom>
        </p:spPr>
      </p:pic>
      <p:pic>
        <p:nvPicPr>
          <p:cNvPr id="7" name="Imagem 6"/>
          <p:cNvPicPr>
            <a:picLocks noChangeAspect="1"/>
          </p:cNvPicPr>
          <p:nvPr/>
        </p:nvPicPr>
        <p:blipFill>
          <a:blip r:embed="rId3"/>
          <a:stretch>
            <a:fillRect/>
          </a:stretch>
        </p:blipFill>
        <p:spPr>
          <a:xfrm>
            <a:off x="7101591" y="1380215"/>
            <a:ext cx="1954187" cy="2098940"/>
          </a:xfrm>
          <a:prstGeom prst="rect">
            <a:avLst/>
          </a:prstGeom>
        </p:spPr>
      </p:pic>
      <p:sp>
        <p:nvSpPr>
          <p:cNvPr id="9" name="Texto Explicativo em Seta para Cima 8"/>
          <p:cNvSpPr/>
          <p:nvPr/>
        </p:nvSpPr>
        <p:spPr>
          <a:xfrm>
            <a:off x="4988054" y="4020905"/>
            <a:ext cx="1818861" cy="1535052"/>
          </a:xfrm>
          <a:prstGeom prst="upArrowCallout">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600" dirty="0" smtClean="0"/>
              <a:t>56,76%</a:t>
            </a:r>
            <a:endParaRPr lang="pt-PT" sz="3600" dirty="0"/>
          </a:p>
        </p:txBody>
      </p:sp>
      <p:sp>
        <p:nvSpPr>
          <p:cNvPr id="10" name="Texto Explicativo em Seta para Cima 9"/>
          <p:cNvSpPr/>
          <p:nvPr/>
        </p:nvSpPr>
        <p:spPr>
          <a:xfrm>
            <a:off x="7169253" y="4020905"/>
            <a:ext cx="1818861" cy="1535052"/>
          </a:xfrm>
          <a:prstGeom prst="upArrowCallout">
            <a:avLst/>
          </a:prstGeom>
          <a:solidFill>
            <a:srgbClr val="E5B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600" dirty="0" smtClean="0"/>
              <a:t>67,57 %</a:t>
            </a:r>
            <a:endParaRPr lang="pt-PT" sz="3600" dirty="0"/>
          </a:p>
        </p:txBody>
      </p:sp>
      <p:sp>
        <p:nvSpPr>
          <p:cNvPr id="11" name="Retângulo 10"/>
          <p:cNvSpPr/>
          <p:nvPr/>
        </p:nvSpPr>
        <p:spPr>
          <a:xfrm>
            <a:off x="541663" y="1432441"/>
            <a:ext cx="3817351" cy="4093428"/>
          </a:xfrm>
          <a:prstGeom prst="rect">
            <a:avLst/>
          </a:prstGeom>
        </p:spPr>
        <p:txBody>
          <a:bodyPr wrap="square">
            <a:spAutoFit/>
          </a:bodyPr>
          <a:lstStyle/>
          <a:p>
            <a:pPr algn="just"/>
            <a:r>
              <a:rPr lang="pt-PT" sz="2000" dirty="0" smtClean="0">
                <a:solidFill>
                  <a:srgbClr val="000000"/>
                </a:solidFill>
                <a:latin typeface="Arial" panose="020B0604020202020204" pitchFamily="34" charset="0"/>
              </a:rPr>
              <a:t>INE-CV</a:t>
            </a:r>
            <a:r>
              <a:rPr lang="en-US" sz="2000" dirty="0" smtClean="0">
                <a:solidFill>
                  <a:srgbClr val="000000"/>
                </a:solidFill>
                <a:latin typeface="Arial" panose="020B0604020202020204" pitchFamily="34" charset="0"/>
              </a:rPr>
              <a:t>, </a:t>
            </a:r>
            <a:r>
              <a:rPr lang="en-US" sz="2000" dirty="0">
                <a:solidFill>
                  <a:srgbClr val="000000"/>
                </a:solidFill>
                <a:latin typeface="Arial" panose="020B0604020202020204" pitchFamily="34" charset="0"/>
              </a:rPr>
              <a:t>as the central </a:t>
            </a:r>
            <a:r>
              <a:rPr lang="en-US" sz="2000" dirty="0" smtClean="0">
                <a:solidFill>
                  <a:srgbClr val="000000"/>
                </a:solidFill>
                <a:latin typeface="Arial" panose="020B0604020202020204" pitchFamily="34" charset="0"/>
              </a:rPr>
              <a:t>executive body </a:t>
            </a:r>
            <a:r>
              <a:rPr lang="en-US" sz="2000" dirty="0">
                <a:solidFill>
                  <a:srgbClr val="000000"/>
                </a:solidFill>
                <a:latin typeface="Arial" panose="020B0604020202020204" pitchFamily="34" charset="0"/>
              </a:rPr>
              <a:t>of the </a:t>
            </a:r>
            <a:r>
              <a:rPr lang="en-US" sz="2000" dirty="0" smtClean="0">
                <a:solidFill>
                  <a:srgbClr val="000000"/>
                </a:solidFill>
                <a:latin typeface="Arial" panose="020B0604020202020204" pitchFamily="34" charset="0"/>
              </a:rPr>
              <a:t>Cabo </a:t>
            </a:r>
            <a:r>
              <a:rPr lang="en-US" sz="2000" dirty="0">
                <a:solidFill>
                  <a:srgbClr val="000000"/>
                </a:solidFill>
                <a:latin typeface="Arial" panose="020B0604020202020204" pitchFamily="34" charset="0"/>
              </a:rPr>
              <a:t>Verde Statistical System, took on this responsibility of coordinating, compiling and producing statistical reports on these two agendas, which supports the production of the country's </a:t>
            </a:r>
            <a:r>
              <a:rPr lang="en-US" sz="2000" dirty="0" smtClean="0">
                <a:solidFill>
                  <a:srgbClr val="000000"/>
                </a:solidFill>
                <a:latin typeface="Arial" panose="020B0604020202020204" pitchFamily="34" charset="0"/>
              </a:rPr>
              <a:t>VNRs  </a:t>
            </a:r>
            <a:r>
              <a:rPr lang="en-US" sz="2000" dirty="0">
                <a:solidFill>
                  <a:srgbClr val="000000"/>
                </a:solidFill>
                <a:latin typeface="Arial" panose="020B0604020202020204" pitchFamily="34" charset="0"/>
              </a:rPr>
              <a:t>in compliance with the agendas, </a:t>
            </a:r>
            <a:r>
              <a:rPr lang="en-US" sz="2000" dirty="0" smtClean="0">
                <a:solidFill>
                  <a:srgbClr val="000000"/>
                </a:solidFill>
                <a:latin typeface="Arial" panose="020B0604020202020204" pitchFamily="34" charset="0"/>
              </a:rPr>
              <a:t>as well as making </a:t>
            </a:r>
            <a:r>
              <a:rPr lang="en-US" sz="2000" dirty="0">
                <a:solidFill>
                  <a:srgbClr val="000000"/>
                </a:solidFill>
                <a:latin typeface="Arial" panose="020B0604020202020204" pitchFamily="34" charset="0"/>
              </a:rPr>
              <a:t>its contribution to the production and availability of indicators.</a:t>
            </a:r>
            <a:endParaRPr lang="pt-PT" sz="2000" dirty="0"/>
          </a:p>
        </p:txBody>
      </p:sp>
    </p:spTree>
    <p:extLst>
      <p:ext uri="{BB962C8B-B14F-4D97-AF65-F5344CB8AC3E}">
        <p14:creationId xmlns:p14="http://schemas.microsoft.com/office/powerpoint/2010/main" val="120820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3699" y="646771"/>
            <a:ext cx="6933375" cy="523220"/>
          </a:xfrm>
          <a:prstGeom prst="rect">
            <a:avLst/>
          </a:prstGeom>
          <a:noFill/>
        </p:spPr>
        <p:txBody>
          <a:bodyPr wrap="square" rtlCol="0">
            <a:spAutoFit/>
          </a:bodyPr>
          <a:lstStyle/>
          <a:p>
            <a:r>
              <a:rPr lang="en-US" sz="2800" b="1" dirty="0">
                <a:solidFill>
                  <a:schemeClr val="bg1">
                    <a:lumMod val="95000"/>
                  </a:schemeClr>
                </a:solidFill>
              </a:rPr>
              <a:t>Steps in preparing the Statistical </a:t>
            </a:r>
            <a:r>
              <a:rPr lang="en-US" sz="2800" b="1" dirty="0" smtClean="0">
                <a:solidFill>
                  <a:schemeClr val="bg1">
                    <a:lumMod val="95000"/>
                  </a:schemeClr>
                </a:solidFill>
              </a:rPr>
              <a:t>Report </a:t>
            </a:r>
            <a:endParaRPr lang="pt-PT" sz="2800" b="1" dirty="0">
              <a:solidFill>
                <a:schemeClr val="bg1">
                  <a:lumMod val="95000"/>
                </a:schemeClr>
              </a:solidFill>
            </a:endParaRPr>
          </a:p>
        </p:txBody>
      </p:sp>
      <p:sp>
        <p:nvSpPr>
          <p:cNvPr id="11" name="Retângulo 10"/>
          <p:cNvSpPr/>
          <p:nvPr/>
        </p:nvSpPr>
        <p:spPr>
          <a:xfrm>
            <a:off x="486888" y="1328496"/>
            <a:ext cx="8545480" cy="2354491"/>
          </a:xfrm>
          <a:prstGeom prst="rect">
            <a:avLst/>
          </a:prstGeom>
        </p:spPr>
        <p:txBody>
          <a:bodyPr wrap="square">
            <a:spAutoFit/>
          </a:bodyPr>
          <a:lstStyle/>
          <a:p>
            <a:pPr marL="457200" indent="-457200">
              <a:buFont typeface="+mj-lt"/>
              <a:buAutoNum type="arabicPeriod"/>
            </a:pPr>
            <a:r>
              <a:rPr lang="en-US" sz="1400" dirty="0"/>
              <a:t>Alignment of the </a:t>
            </a:r>
            <a:r>
              <a:rPr lang="en-US" sz="1400" dirty="0" smtClean="0"/>
              <a:t>goals </a:t>
            </a:r>
            <a:r>
              <a:rPr lang="en-US" sz="1400" dirty="0"/>
              <a:t>of the two agendas, respecting what was done by the AU and UNECA;</a:t>
            </a:r>
          </a:p>
          <a:p>
            <a:pPr marL="457200" indent="-457200">
              <a:buFont typeface="+mj-lt"/>
              <a:buAutoNum type="arabicPeriod"/>
            </a:pPr>
            <a:r>
              <a:rPr lang="en-US" sz="1400" dirty="0"/>
              <a:t>Collection of internal and external data, to update the SDG indicators inventoried in 2017 and at the same time the completion of the 2063 indicator questionnaire sent by the African Union</a:t>
            </a:r>
            <a:r>
              <a:rPr lang="en-US" sz="1400" dirty="0" smtClean="0"/>
              <a:t>;</a:t>
            </a:r>
          </a:p>
          <a:p>
            <a:pPr marL="457200" indent="-457200">
              <a:lnSpc>
                <a:spcPct val="150000"/>
              </a:lnSpc>
              <a:buFont typeface="+mj-lt"/>
              <a:buAutoNum type="arabicPeriod"/>
            </a:pPr>
            <a:r>
              <a:rPr lang="en-US" sz="1400" dirty="0"/>
              <a:t>Definition and harmonization of data series (2015 to 2019) for the indicators that have data available;</a:t>
            </a:r>
            <a:endParaRPr lang="pt-PT" sz="1400" dirty="0"/>
          </a:p>
          <a:p>
            <a:pPr marL="457200" indent="-457200">
              <a:lnSpc>
                <a:spcPct val="150000"/>
              </a:lnSpc>
              <a:buFont typeface="+mj-lt"/>
              <a:buAutoNum type="arabicPeriod"/>
            </a:pPr>
            <a:r>
              <a:rPr lang="pt-PT" sz="1400" dirty="0" smtClean="0"/>
              <a:t> </a:t>
            </a:r>
            <a:r>
              <a:rPr lang="en-US" sz="1400" dirty="0"/>
              <a:t>Verification of data in detail;</a:t>
            </a:r>
            <a:endParaRPr lang="pt-PT" sz="1400" dirty="0"/>
          </a:p>
          <a:p>
            <a:pPr marL="457200" indent="-457200">
              <a:lnSpc>
                <a:spcPct val="150000"/>
              </a:lnSpc>
              <a:buFont typeface="+mj-lt"/>
              <a:buAutoNum type="arabicPeriod"/>
            </a:pPr>
            <a:r>
              <a:rPr lang="pt-PT" sz="1400" dirty="0" err="1" smtClean="0"/>
              <a:t>Internal</a:t>
            </a:r>
            <a:r>
              <a:rPr lang="pt-PT" sz="1400" dirty="0" smtClean="0"/>
              <a:t> </a:t>
            </a:r>
            <a:r>
              <a:rPr lang="pt-PT" sz="1400" dirty="0" err="1"/>
              <a:t>discussion</a:t>
            </a:r>
            <a:r>
              <a:rPr lang="pt-PT" sz="1400" dirty="0"/>
              <a:t>, </a:t>
            </a:r>
            <a:r>
              <a:rPr lang="pt-PT" sz="1400" dirty="0" err="1"/>
              <a:t>improvement</a:t>
            </a:r>
            <a:r>
              <a:rPr lang="pt-PT" sz="1400" dirty="0"/>
              <a:t> </a:t>
            </a:r>
            <a:r>
              <a:rPr lang="pt-PT" sz="1400" dirty="0" err="1"/>
              <a:t>and</a:t>
            </a:r>
            <a:r>
              <a:rPr lang="pt-PT" sz="1400" dirty="0"/>
              <a:t> </a:t>
            </a:r>
            <a:r>
              <a:rPr lang="pt-PT" sz="1400" dirty="0" err="1"/>
              <a:t>validation</a:t>
            </a:r>
            <a:r>
              <a:rPr lang="pt-PT" sz="1400" dirty="0"/>
              <a:t> </a:t>
            </a:r>
            <a:r>
              <a:rPr lang="pt-PT" sz="1400" dirty="0" err="1"/>
              <a:t>process</a:t>
            </a:r>
            <a:r>
              <a:rPr lang="pt-PT" sz="1400" dirty="0"/>
              <a:t>;</a:t>
            </a:r>
          </a:p>
          <a:p>
            <a:pPr marL="457200" indent="-457200">
              <a:lnSpc>
                <a:spcPct val="150000"/>
              </a:lnSpc>
              <a:buFont typeface="+mj-lt"/>
              <a:buAutoNum type="arabicPeriod"/>
            </a:pPr>
            <a:r>
              <a:rPr lang="en-US" sz="1400" dirty="0" smtClean="0"/>
              <a:t>Publication </a:t>
            </a:r>
            <a:r>
              <a:rPr lang="en-US" sz="1400" dirty="0"/>
              <a:t>of the report online (INE website) and paper version with sending to the producing agencies and other partners)</a:t>
            </a:r>
            <a:endParaRPr lang="pt-PT" sz="1400" dirty="0"/>
          </a:p>
        </p:txBody>
      </p:sp>
      <p:sp>
        <p:nvSpPr>
          <p:cNvPr id="13" name="Título 1"/>
          <p:cNvSpPr txBox="1">
            <a:spLocks/>
          </p:cNvSpPr>
          <p:nvPr/>
        </p:nvSpPr>
        <p:spPr>
          <a:xfrm>
            <a:off x="393699" y="3734240"/>
            <a:ext cx="8588375" cy="1925953"/>
          </a:xfrm>
          <a:prstGeom prst="rect">
            <a:avLst/>
          </a:prstGeom>
        </p:spPr>
        <p:txBody>
          <a:bodyPr lIns="82317" tIns="41159" rIns="82317" bIns="41159"/>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marL="457200" indent="-457200" algn="just" fontAlgn="auto">
              <a:lnSpc>
                <a:spcPct val="120000"/>
              </a:lnSpc>
              <a:spcAft>
                <a:spcPts val="600"/>
              </a:spcAft>
              <a:buFont typeface="+mj-lt"/>
              <a:buAutoNum type="arabicPeriod"/>
              <a:defRPr/>
            </a:pPr>
            <a:endParaRPr lang="pt-PT" sz="2000" dirty="0" smtClean="0">
              <a:solidFill>
                <a:schemeClr val="tx1"/>
              </a:solidFill>
            </a:endParaRPr>
          </a:p>
          <a:p>
            <a:pPr algn="just" fontAlgn="auto">
              <a:lnSpc>
                <a:spcPct val="120000"/>
              </a:lnSpc>
              <a:spcAft>
                <a:spcPts val="600"/>
              </a:spcAft>
              <a:defRPr/>
            </a:pPr>
            <a:endParaRPr lang="pt-PT" sz="2000" dirty="0" smtClean="0">
              <a:solidFill>
                <a:schemeClr val="tx1"/>
              </a:solidFill>
            </a:endParaRPr>
          </a:p>
          <a:p>
            <a:pPr algn="just" fontAlgn="auto">
              <a:lnSpc>
                <a:spcPct val="120000"/>
              </a:lnSpc>
              <a:spcAft>
                <a:spcPts val="600"/>
              </a:spcAft>
              <a:defRPr/>
            </a:pPr>
            <a:endParaRPr lang="pt-PT" sz="2000" dirty="0" smtClean="0">
              <a:solidFill>
                <a:schemeClr val="tx1"/>
              </a:solidFill>
            </a:endParaRPr>
          </a:p>
        </p:txBody>
      </p:sp>
      <p:sp>
        <p:nvSpPr>
          <p:cNvPr id="14" name="Pentágono 13"/>
          <p:cNvSpPr/>
          <p:nvPr/>
        </p:nvSpPr>
        <p:spPr>
          <a:xfrm>
            <a:off x="747132" y="4460044"/>
            <a:ext cx="2400300" cy="1200150"/>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err="1"/>
              <a:t>INE's</a:t>
            </a:r>
            <a:r>
              <a:rPr lang="pt-PT" dirty="0"/>
              <a:t> </a:t>
            </a:r>
            <a:r>
              <a:rPr lang="pt-PT" dirty="0" err="1"/>
              <a:t>production</a:t>
            </a:r>
            <a:r>
              <a:rPr lang="pt-PT" dirty="0"/>
              <a:t> </a:t>
            </a:r>
            <a:r>
              <a:rPr lang="pt-PT" dirty="0" err="1"/>
              <a:t>departments</a:t>
            </a:r>
            <a:endParaRPr lang="pt-PT" dirty="0"/>
          </a:p>
        </p:txBody>
      </p:sp>
      <p:sp>
        <p:nvSpPr>
          <p:cNvPr id="15" name="Pentágono 14"/>
          <p:cNvSpPr/>
          <p:nvPr/>
        </p:nvSpPr>
        <p:spPr>
          <a:xfrm>
            <a:off x="6197599" y="3716363"/>
            <a:ext cx="2400300" cy="926269"/>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Producing bodies </a:t>
            </a:r>
            <a:r>
              <a:rPr lang="en-US" dirty="0"/>
              <a:t>of the </a:t>
            </a:r>
            <a:r>
              <a:rPr lang="en-US" dirty="0" smtClean="0"/>
              <a:t>National Statics System;</a:t>
            </a:r>
            <a:endParaRPr lang="pt-PT" dirty="0"/>
          </a:p>
        </p:txBody>
      </p:sp>
      <p:sp>
        <p:nvSpPr>
          <p:cNvPr id="16" name="Pentágono 15"/>
          <p:cNvSpPr/>
          <p:nvPr/>
        </p:nvSpPr>
        <p:spPr>
          <a:xfrm>
            <a:off x="6197599" y="4742658"/>
            <a:ext cx="2400300" cy="959815"/>
          </a:xfrm>
          <a:prstGeom prst="homePlate">
            <a:avLst>
              <a:gd name="adj" fmla="val 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entities with statistical production capacity</a:t>
            </a:r>
            <a:endParaRPr lang="pt-PT" dirty="0"/>
          </a:p>
        </p:txBody>
      </p:sp>
      <p:sp>
        <p:nvSpPr>
          <p:cNvPr id="17" name="Texto Explicativo em Seta para Baixo 16"/>
          <p:cNvSpPr/>
          <p:nvPr/>
        </p:nvSpPr>
        <p:spPr>
          <a:xfrm>
            <a:off x="885244" y="3878055"/>
            <a:ext cx="2124075" cy="57426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err="1"/>
              <a:t>Internal</a:t>
            </a:r>
            <a:r>
              <a:rPr lang="pt-PT" dirty="0"/>
              <a:t> Data</a:t>
            </a:r>
          </a:p>
        </p:txBody>
      </p:sp>
      <p:sp>
        <p:nvSpPr>
          <p:cNvPr id="18" name="Texto Explicativo em Seta para a Direita 17"/>
          <p:cNvSpPr/>
          <p:nvPr/>
        </p:nvSpPr>
        <p:spPr>
          <a:xfrm>
            <a:off x="4356099" y="3763553"/>
            <a:ext cx="1562100" cy="1981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err="1"/>
              <a:t>External</a:t>
            </a:r>
            <a:r>
              <a:rPr lang="pt-PT" dirty="0"/>
              <a:t> data</a:t>
            </a:r>
          </a:p>
        </p:txBody>
      </p:sp>
    </p:spTree>
    <p:extLst>
      <p:ext uri="{BB962C8B-B14F-4D97-AF65-F5344CB8AC3E}">
        <p14:creationId xmlns:p14="http://schemas.microsoft.com/office/powerpoint/2010/main" val="889407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493028" y="663953"/>
            <a:ext cx="7013558" cy="523220"/>
          </a:xfrm>
          <a:prstGeom prst="rect">
            <a:avLst/>
          </a:prstGeom>
        </p:spPr>
        <p:txBody>
          <a:bodyPr wrap="square">
            <a:spAutoFit/>
          </a:bodyPr>
          <a:lstStyle/>
          <a:p>
            <a:r>
              <a:rPr lang="pt-PT" sz="2700" b="1" dirty="0" smtClean="0">
                <a:solidFill>
                  <a:schemeClr val="bg1"/>
                </a:solidFill>
              </a:rPr>
              <a:t>CONTRAINTS </a:t>
            </a:r>
            <a:r>
              <a:rPr lang="pt-PT" sz="2700" b="1" dirty="0">
                <a:solidFill>
                  <a:schemeClr val="bg1"/>
                </a:solidFill>
              </a:rPr>
              <a:t>/ PERSPECTIVES</a:t>
            </a:r>
          </a:p>
        </p:txBody>
      </p:sp>
      <p:sp>
        <p:nvSpPr>
          <p:cNvPr id="2" name="Retângulo 1"/>
          <p:cNvSpPr/>
          <p:nvPr/>
        </p:nvSpPr>
        <p:spPr>
          <a:xfrm>
            <a:off x="367259" y="1654631"/>
            <a:ext cx="4295176" cy="3908762"/>
          </a:xfrm>
          <a:prstGeom prst="rect">
            <a:avLst/>
          </a:prstGeom>
        </p:spPr>
        <p:txBody>
          <a:bodyPr wrap="square" numCol="1">
            <a:spAutoFit/>
          </a:bodyPr>
          <a:lstStyle/>
          <a:p>
            <a:pPr algn="just"/>
            <a:r>
              <a:rPr lang="pt-PT" sz="2400" b="1" u="sng" dirty="0" err="1">
                <a:solidFill>
                  <a:srgbClr val="004A80"/>
                </a:solidFill>
              </a:rPr>
              <a:t>Constraints</a:t>
            </a:r>
            <a:r>
              <a:rPr lang="pt-PT" sz="2400" b="1" u="sng" dirty="0">
                <a:solidFill>
                  <a:srgbClr val="004A80"/>
                </a:solidFill>
              </a:rPr>
              <a:t> / </a:t>
            </a:r>
            <a:r>
              <a:rPr lang="pt-PT" sz="2400" b="1" u="sng" dirty="0" err="1">
                <a:solidFill>
                  <a:srgbClr val="004A80"/>
                </a:solidFill>
              </a:rPr>
              <a:t>Difficulties</a:t>
            </a:r>
            <a:r>
              <a:rPr lang="pt-PT" sz="2400" b="1" u="sng" dirty="0" smtClean="0">
                <a:solidFill>
                  <a:srgbClr val="004A80"/>
                </a:solidFill>
              </a:rPr>
              <a:t>:</a:t>
            </a:r>
          </a:p>
          <a:p>
            <a:pPr algn="just"/>
            <a:endParaRPr lang="pt-PT" sz="2400" b="1" u="sng" dirty="0">
              <a:solidFill>
                <a:srgbClr val="004A80"/>
              </a:solidFill>
            </a:endParaRPr>
          </a:p>
          <a:p>
            <a:pPr marL="342900" indent="-342900" algn="just">
              <a:buFont typeface="Wingdings" panose="05000000000000000000" pitchFamily="2" charset="2"/>
              <a:buChar char="ü"/>
            </a:pPr>
            <a:r>
              <a:rPr lang="en-US" sz="2000" dirty="0"/>
              <a:t>Insufficiency of statisticians, in some sectors, for the adequate treatment of data and consequently the production of indicators;</a:t>
            </a:r>
          </a:p>
          <a:p>
            <a:pPr marL="342900" indent="-342900" algn="just">
              <a:buFont typeface="Wingdings" panose="05000000000000000000" pitchFamily="2" charset="2"/>
              <a:buChar char="ü"/>
            </a:pPr>
            <a:r>
              <a:rPr lang="en-US" sz="2000" dirty="0"/>
              <a:t>Difficulty communicating with those responsible </a:t>
            </a:r>
            <a:r>
              <a:rPr lang="en-US" sz="2000" dirty="0" smtClean="0"/>
              <a:t>for </a:t>
            </a:r>
            <a:r>
              <a:rPr lang="en-US" sz="2000" dirty="0"/>
              <a:t>some sectors;</a:t>
            </a:r>
          </a:p>
          <a:p>
            <a:pPr marL="342900" indent="-342900" algn="just">
              <a:buFont typeface="Wingdings" panose="05000000000000000000" pitchFamily="2" charset="2"/>
              <a:buChar char="ü"/>
            </a:pPr>
            <a:r>
              <a:rPr lang="en-US" sz="2000" dirty="0"/>
              <a:t>Outdated data;</a:t>
            </a:r>
          </a:p>
          <a:p>
            <a:pPr marL="342900" indent="-342900" algn="just">
              <a:buFont typeface="Wingdings" panose="05000000000000000000" pitchFamily="2" charset="2"/>
              <a:buChar char="ü"/>
            </a:pPr>
            <a:r>
              <a:rPr lang="en-US" sz="2000" dirty="0"/>
              <a:t>It takes some indicators to send to </a:t>
            </a:r>
            <a:r>
              <a:rPr lang="en-US" sz="2000" dirty="0" smtClean="0"/>
              <a:t>INE.</a:t>
            </a:r>
            <a:endParaRPr lang="pt-PT" sz="2000" b="1" dirty="0" smtClean="0">
              <a:solidFill>
                <a:schemeClr val="tx1">
                  <a:lumMod val="75000"/>
                  <a:lumOff val="25000"/>
                </a:schemeClr>
              </a:solidFill>
            </a:endParaRPr>
          </a:p>
          <a:p>
            <a:pPr algn="just"/>
            <a:endParaRPr lang="pt-PT" sz="2000" b="1" dirty="0">
              <a:solidFill>
                <a:schemeClr val="tx1">
                  <a:lumMod val="75000"/>
                  <a:lumOff val="25000"/>
                </a:schemeClr>
              </a:solidFill>
            </a:endParaRPr>
          </a:p>
        </p:txBody>
      </p:sp>
      <p:sp>
        <p:nvSpPr>
          <p:cNvPr id="4" name="Retângulo 3"/>
          <p:cNvSpPr/>
          <p:nvPr/>
        </p:nvSpPr>
        <p:spPr>
          <a:xfrm>
            <a:off x="4845132" y="1408409"/>
            <a:ext cx="3911243" cy="3847207"/>
          </a:xfrm>
          <a:prstGeom prst="rect">
            <a:avLst/>
          </a:prstGeom>
        </p:spPr>
        <p:txBody>
          <a:bodyPr wrap="square" numCol="1">
            <a:spAutoFit/>
          </a:bodyPr>
          <a:lstStyle/>
          <a:p>
            <a:pPr algn="just"/>
            <a:r>
              <a:rPr lang="pt-PT" sz="2400" b="1" u="sng" dirty="0" smtClean="0">
                <a:solidFill>
                  <a:srgbClr val="004A80"/>
                </a:solidFill>
              </a:rPr>
              <a:t>PERSPECTIVES</a:t>
            </a:r>
          </a:p>
          <a:p>
            <a:pPr algn="just"/>
            <a:endParaRPr lang="pt-PT" sz="2000" b="1" dirty="0">
              <a:solidFill>
                <a:schemeClr val="tx1">
                  <a:lumMod val="75000"/>
                  <a:lumOff val="25000"/>
                </a:schemeClr>
              </a:solidFill>
            </a:endParaRPr>
          </a:p>
          <a:p>
            <a:pPr marL="342900" indent="-342900" algn="just">
              <a:buFont typeface="Wingdings" panose="05000000000000000000" pitchFamily="2" charset="2"/>
              <a:buChar char="ü"/>
            </a:pPr>
            <a:r>
              <a:rPr lang="en-US" sz="2000" dirty="0" smtClean="0"/>
              <a:t>Increased data Disaggregation ;</a:t>
            </a:r>
            <a:endParaRPr lang="en-US" sz="2000" dirty="0"/>
          </a:p>
          <a:p>
            <a:pPr marL="342900" indent="-342900" algn="just">
              <a:buFont typeface="Wingdings" panose="05000000000000000000" pitchFamily="2" charset="2"/>
              <a:buChar char="ü"/>
            </a:pPr>
            <a:r>
              <a:rPr lang="en-US" sz="2000" dirty="0"/>
              <a:t>Reduction of publication time, with greater engagement of sectors;</a:t>
            </a:r>
          </a:p>
          <a:p>
            <a:pPr marL="342900" indent="-342900" algn="just">
              <a:buFont typeface="Wingdings" panose="05000000000000000000" pitchFamily="2" charset="2"/>
              <a:buChar char="ü"/>
            </a:pPr>
            <a:r>
              <a:rPr lang="en-US" sz="2000" dirty="0"/>
              <a:t>Better use of administrative data;</a:t>
            </a:r>
          </a:p>
          <a:p>
            <a:pPr marL="342900" indent="-342900" algn="just">
              <a:buFont typeface="Wingdings" panose="05000000000000000000" pitchFamily="2" charset="2"/>
              <a:buChar char="ü"/>
            </a:pPr>
            <a:r>
              <a:rPr lang="en-US" sz="2000" dirty="0"/>
              <a:t>Increased coverage of indicators (with the execution of the </a:t>
            </a:r>
            <a:r>
              <a:rPr lang="en-US" sz="2000" dirty="0" smtClean="0"/>
              <a:t>RGPH-</a:t>
            </a:r>
            <a:r>
              <a:rPr lang="en-US" sz="2000" dirty="0" err="1" smtClean="0"/>
              <a:t>Censo</a:t>
            </a:r>
            <a:r>
              <a:rPr lang="en-US" sz="2000" dirty="0" smtClean="0"/>
              <a:t>, </a:t>
            </a:r>
            <a:r>
              <a:rPr lang="en-US" sz="2000" dirty="0"/>
              <a:t>scheduled for June 2021.</a:t>
            </a:r>
            <a:endParaRPr lang="pt-PT" sz="2000" b="1" dirty="0">
              <a:solidFill>
                <a:schemeClr val="tx1">
                  <a:lumMod val="75000"/>
                  <a:lumOff val="25000"/>
                </a:schemeClr>
              </a:solidFill>
            </a:endParaRPr>
          </a:p>
        </p:txBody>
      </p:sp>
    </p:spTree>
    <p:extLst>
      <p:ext uri="{BB962C8B-B14F-4D97-AF65-F5344CB8AC3E}">
        <p14:creationId xmlns:p14="http://schemas.microsoft.com/office/powerpoint/2010/main" val="245109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0308" y="615080"/>
            <a:ext cx="6628008" cy="509698"/>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r>
              <a:rPr lang="en-US" sz="2000" b="1" dirty="0"/>
              <a:t>Contribution of the</a:t>
            </a:r>
            <a:r>
              <a:rPr lang="pt-PT" sz="2000" b="1" dirty="0" smtClean="0"/>
              <a:t> </a:t>
            </a:r>
            <a:r>
              <a:rPr lang="en-US" sz="2000" b="1" dirty="0"/>
              <a:t>Handbook on Governance Statistics </a:t>
            </a:r>
            <a:r>
              <a:rPr lang="en-US" sz="2000" b="1" dirty="0" smtClean="0"/>
              <a:t>Governance Statistics to the implementation of </a:t>
            </a:r>
            <a:r>
              <a:rPr lang="en-US" sz="2000" b="1" dirty="0"/>
              <a:t>the </a:t>
            </a:r>
            <a:r>
              <a:rPr lang="en-US" sz="2000" b="1" dirty="0" smtClean="0"/>
              <a:t>SDGs</a:t>
            </a:r>
            <a:endParaRPr lang="en-US" sz="2000" b="1" dirty="0"/>
          </a:p>
        </p:txBody>
      </p:sp>
      <p:sp>
        <p:nvSpPr>
          <p:cNvPr id="3" name="Título 1"/>
          <p:cNvSpPr txBox="1">
            <a:spLocks/>
          </p:cNvSpPr>
          <p:nvPr/>
        </p:nvSpPr>
        <p:spPr>
          <a:xfrm>
            <a:off x="473436" y="1487694"/>
            <a:ext cx="5174870" cy="3964575"/>
          </a:xfrm>
          <a:prstGeom prst="rect">
            <a:avLst/>
          </a:prstGeom>
        </p:spPr>
        <p:txBody>
          <a:bodyPr vert="horz" lIns="82317" tIns="41159" rIns="82317" bIns="41159" rtlCol="0" anchor="t">
            <a:no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540"/>
              </a:spcBef>
              <a:spcAft>
                <a:spcPts val="1080"/>
              </a:spcAft>
            </a:pPr>
            <a:r>
              <a:rPr lang="en-US" sz="1980" dirty="0">
                <a:solidFill>
                  <a:schemeClr val="tx1">
                    <a:lumMod val="75000"/>
                    <a:lumOff val="25000"/>
                  </a:schemeClr>
                </a:solidFill>
              </a:rPr>
              <a:t>The </a:t>
            </a:r>
            <a:r>
              <a:rPr lang="en-US" sz="1980" b="1" dirty="0">
                <a:solidFill>
                  <a:schemeClr val="tx1">
                    <a:lumMod val="75000"/>
                    <a:lumOff val="25000"/>
                  </a:schemeClr>
                </a:solidFill>
              </a:rPr>
              <a:t>Handbook on Governance Statistics </a:t>
            </a:r>
            <a:r>
              <a:rPr lang="en-US" sz="1980" dirty="0">
                <a:solidFill>
                  <a:schemeClr val="tx1">
                    <a:lumMod val="75000"/>
                    <a:lumOff val="25000"/>
                  </a:schemeClr>
                </a:solidFill>
              </a:rPr>
              <a:t>takes stock of existing practices in governance data collection and proposes guidelines for the improved production and compilation of governance, peace, security, human rights and rule of law indicators. </a:t>
            </a:r>
          </a:p>
          <a:p>
            <a:pPr algn="just">
              <a:lnSpc>
                <a:spcPct val="100000"/>
              </a:lnSpc>
              <a:spcBef>
                <a:spcPts val="540"/>
              </a:spcBef>
              <a:spcAft>
                <a:spcPts val="1080"/>
              </a:spcAft>
            </a:pPr>
            <a:r>
              <a:rPr lang="en-US" sz="1980" dirty="0">
                <a:solidFill>
                  <a:schemeClr val="tx1">
                    <a:lumMod val="75000"/>
                    <a:lumOff val="25000"/>
                  </a:schemeClr>
                </a:solidFill>
              </a:rPr>
              <a:t>The Handbook outlines existing standards, emerging good practices and provides guidance on how to measure many aspects of SDG 16 based on 8 dimensions: </a:t>
            </a:r>
            <a:r>
              <a:rPr lang="en-US" sz="1980" b="1" dirty="0">
                <a:solidFill>
                  <a:schemeClr val="tx1">
                    <a:lumMod val="75000"/>
                    <a:lumOff val="25000"/>
                  </a:schemeClr>
                </a:solidFill>
              </a:rPr>
              <a:t>Non discrimination and equality, Participation, Openness, Access to and quality of justice, Responsiveness, Absence of corruption, Trust, and Safety and security</a:t>
            </a:r>
            <a:r>
              <a:rPr lang="en-US" sz="1980" dirty="0">
                <a:solidFill>
                  <a:schemeClr val="tx1">
                    <a:lumMod val="75000"/>
                    <a:lumOff val="25000"/>
                  </a:schemeClr>
                </a:solidFill>
              </a:rPr>
              <a:t>.</a:t>
            </a:r>
          </a:p>
        </p:txBody>
      </p:sp>
      <p:pic>
        <p:nvPicPr>
          <p:cNvPr id="4" name="Picture 4">
            <a:extLst>
              <a:ext uri="{FF2B5EF4-FFF2-40B4-BE49-F238E27FC236}">
                <a16:creationId xmlns:a16="http://schemas.microsoft.com/office/drawing/2014/main" id="{E8377F4B-C204-D941-9C78-7F22F31C7497}"/>
              </a:ext>
            </a:extLst>
          </p:cNvPr>
          <p:cNvPicPr>
            <a:picLocks noChangeAspect="1"/>
          </p:cNvPicPr>
          <p:nvPr/>
        </p:nvPicPr>
        <p:blipFill rotWithShape="1">
          <a:blip r:embed="rId3"/>
          <a:srcRect l="34338" t="8969" r="34585" b="26008"/>
          <a:stretch/>
        </p:blipFill>
        <p:spPr>
          <a:xfrm>
            <a:off x="5902036" y="1642152"/>
            <a:ext cx="2761746" cy="3611513"/>
          </a:xfrm>
          <a:prstGeom prst="rect">
            <a:avLst/>
          </a:prstGeom>
          <a:ln>
            <a:solidFill>
              <a:schemeClr val="tx1"/>
            </a:solidFill>
          </a:ln>
        </p:spPr>
      </p:pic>
      <p:sp>
        <p:nvSpPr>
          <p:cNvPr id="5" name="Retângulo 4"/>
          <p:cNvSpPr/>
          <p:nvPr/>
        </p:nvSpPr>
        <p:spPr>
          <a:xfrm>
            <a:off x="5142016" y="5453026"/>
            <a:ext cx="4132613" cy="246221"/>
          </a:xfrm>
          <a:prstGeom prst="rect">
            <a:avLst/>
          </a:prstGeom>
        </p:spPr>
        <p:txBody>
          <a:bodyPr wrap="square">
            <a:spAutoFit/>
          </a:bodyPr>
          <a:lstStyle/>
          <a:p>
            <a:pPr>
              <a:lnSpc>
                <a:spcPct val="100000"/>
              </a:lnSpc>
              <a:spcBef>
                <a:spcPts val="600"/>
              </a:spcBef>
              <a:spcAft>
                <a:spcPts val="1200"/>
              </a:spcAft>
            </a:pPr>
            <a:r>
              <a:rPr lang="en-US" sz="1000" b="1" dirty="0">
                <a:solidFill>
                  <a:schemeClr val="tx1">
                    <a:lumMod val="75000"/>
                    <a:lumOff val="25000"/>
                  </a:schemeClr>
                </a:solidFill>
                <a:hlinkClick r:id="rId4"/>
              </a:rPr>
              <a:t>http://ine.cv/praiagroup/handbook/handbook_governance_statistics.pdf</a:t>
            </a:r>
            <a:r>
              <a:rPr lang="en-US" sz="1000" b="1" dirty="0">
                <a:solidFill>
                  <a:schemeClr val="tx1">
                    <a:lumMod val="75000"/>
                    <a:lumOff val="25000"/>
                  </a:schemeClr>
                </a:solidFill>
              </a:rPr>
              <a:t>  </a:t>
            </a:r>
          </a:p>
        </p:txBody>
      </p:sp>
    </p:spTree>
    <p:extLst>
      <p:ext uri="{BB962C8B-B14F-4D97-AF65-F5344CB8AC3E}">
        <p14:creationId xmlns:p14="http://schemas.microsoft.com/office/powerpoint/2010/main" val="3342261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60323" y="704131"/>
            <a:ext cx="5734298" cy="509698"/>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r>
              <a:rPr lang="en-US" sz="2521" dirty="0"/>
              <a:t>Recommended SDG 16 indicators (1/2)</a:t>
            </a:r>
          </a:p>
        </p:txBody>
      </p:sp>
      <p:sp>
        <p:nvSpPr>
          <p:cNvPr id="21" name="Rectangle 20">
            <a:extLst>
              <a:ext uri="{FF2B5EF4-FFF2-40B4-BE49-F238E27FC236}">
                <a16:creationId xmlns:a16="http://schemas.microsoft.com/office/drawing/2014/main" id="{33570FB6-29E7-024D-B2FB-F39DEB2C3C31}"/>
              </a:ext>
            </a:extLst>
          </p:cNvPr>
          <p:cNvSpPr/>
          <p:nvPr/>
        </p:nvSpPr>
        <p:spPr>
          <a:xfrm>
            <a:off x="928567" y="1330675"/>
            <a:ext cx="1750050" cy="3564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rPr>
              <a:t>Non discrimination and equality</a:t>
            </a:r>
          </a:p>
        </p:txBody>
      </p:sp>
      <p:sp>
        <p:nvSpPr>
          <p:cNvPr id="22" name="Rectangle 21">
            <a:extLst>
              <a:ext uri="{FF2B5EF4-FFF2-40B4-BE49-F238E27FC236}">
                <a16:creationId xmlns:a16="http://schemas.microsoft.com/office/drawing/2014/main" id="{51F05992-0649-5F46-A54D-F971B544F8BE}"/>
              </a:ext>
            </a:extLst>
          </p:cNvPr>
          <p:cNvSpPr/>
          <p:nvPr/>
        </p:nvSpPr>
        <p:spPr>
          <a:xfrm>
            <a:off x="4670757" y="1330675"/>
            <a:ext cx="1750050" cy="3564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rPr>
              <a:t>Openness</a:t>
            </a:r>
          </a:p>
        </p:txBody>
      </p:sp>
      <p:sp>
        <p:nvSpPr>
          <p:cNvPr id="23" name="Rectangle 22">
            <a:extLst>
              <a:ext uri="{FF2B5EF4-FFF2-40B4-BE49-F238E27FC236}">
                <a16:creationId xmlns:a16="http://schemas.microsoft.com/office/drawing/2014/main" id="{420C69C1-E19D-C146-A59C-FBB8FF0B8CEB}"/>
              </a:ext>
            </a:extLst>
          </p:cNvPr>
          <p:cNvSpPr/>
          <p:nvPr/>
        </p:nvSpPr>
        <p:spPr>
          <a:xfrm>
            <a:off x="6541852" y="1330675"/>
            <a:ext cx="1750050" cy="3564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rPr>
              <a:t>Access to and quality of justice </a:t>
            </a:r>
          </a:p>
        </p:txBody>
      </p:sp>
      <p:sp>
        <p:nvSpPr>
          <p:cNvPr id="24" name="Rectangle 23">
            <a:extLst>
              <a:ext uri="{FF2B5EF4-FFF2-40B4-BE49-F238E27FC236}">
                <a16:creationId xmlns:a16="http://schemas.microsoft.com/office/drawing/2014/main" id="{52A4E4A4-9541-7647-9EE3-D8E1B8D2ABD2}"/>
              </a:ext>
            </a:extLst>
          </p:cNvPr>
          <p:cNvSpPr/>
          <p:nvPr/>
        </p:nvSpPr>
        <p:spPr>
          <a:xfrm>
            <a:off x="2799662" y="1330675"/>
            <a:ext cx="1750050" cy="3564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rPr>
              <a:t>Participation</a:t>
            </a:r>
          </a:p>
        </p:txBody>
      </p:sp>
      <p:sp>
        <p:nvSpPr>
          <p:cNvPr id="25" name="TextBox 24">
            <a:extLst>
              <a:ext uri="{FF2B5EF4-FFF2-40B4-BE49-F238E27FC236}">
                <a16:creationId xmlns:a16="http://schemas.microsoft.com/office/drawing/2014/main" id="{DD4FAC26-F944-E549-898B-B463FCD4CCE7}"/>
              </a:ext>
            </a:extLst>
          </p:cNvPr>
          <p:cNvSpPr txBox="1"/>
          <p:nvPr/>
        </p:nvSpPr>
        <p:spPr>
          <a:xfrm>
            <a:off x="6687239" y="4563914"/>
            <a:ext cx="184731" cy="341632"/>
          </a:xfrm>
          <a:prstGeom prst="rect">
            <a:avLst/>
          </a:prstGeom>
          <a:noFill/>
        </p:spPr>
        <p:txBody>
          <a:bodyPr wrap="none" rtlCol="0">
            <a:spAutoFit/>
          </a:bodyPr>
          <a:lstStyle/>
          <a:p>
            <a:endParaRPr lang="en-US" sz="1620" dirty="0"/>
          </a:p>
        </p:txBody>
      </p:sp>
      <p:sp>
        <p:nvSpPr>
          <p:cNvPr id="26" name="Rectangle 25">
            <a:extLst>
              <a:ext uri="{FF2B5EF4-FFF2-40B4-BE49-F238E27FC236}">
                <a16:creationId xmlns:a16="http://schemas.microsoft.com/office/drawing/2014/main" id="{EA1EB21F-9402-A34A-9F1B-78B9A295D88B}"/>
              </a:ext>
            </a:extLst>
          </p:cNvPr>
          <p:cNvSpPr/>
          <p:nvPr/>
        </p:nvSpPr>
        <p:spPr>
          <a:xfrm>
            <a:off x="928567" y="1717094"/>
            <a:ext cx="1750050" cy="3315373"/>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360"/>
              </a:spcAft>
            </a:pPr>
            <a:r>
              <a:rPr lang="en-US" sz="900" b="1" dirty="0">
                <a:solidFill>
                  <a:schemeClr val="tx1">
                    <a:lumMod val="75000"/>
                    <a:lumOff val="25000"/>
                  </a:schemeClr>
                </a:solidFill>
                <a:latin typeface="+mj-lt"/>
              </a:rPr>
              <a:t>SDG 16.b.1</a:t>
            </a:r>
            <a:r>
              <a:rPr lang="en-US" sz="900" dirty="0">
                <a:solidFill>
                  <a:schemeClr val="tx1">
                    <a:lumMod val="75000"/>
                    <a:lumOff val="25000"/>
                  </a:schemeClr>
                </a:solidFill>
                <a:latin typeface="+mj-lt"/>
              </a:rPr>
              <a:t> Proportion of population reporting having personally felt discriminated against or harassed in the previous 12 months on the basis of a ground of discrimination prohibited under international human rights law </a:t>
            </a:r>
          </a:p>
        </p:txBody>
      </p:sp>
      <p:sp>
        <p:nvSpPr>
          <p:cNvPr id="27" name="Rectangle 26">
            <a:extLst>
              <a:ext uri="{FF2B5EF4-FFF2-40B4-BE49-F238E27FC236}">
                <a16:creationId xmlns:a16="http://schemas.microsoft.com/office/drawing/2014/main" id="{3ED89CC4-2DC1-F64B-9849-C0AE9DEEF10B}"/>
              </a:ext>
            </a:extLst>
          </p:cNvPr>
          <p:cNvSpPr/>
          <p:nvPr/>
        </p:nvSpPr>
        <p:spPr>
          <a:xfrm>
            <a:off x="4670757" y="1717094"/>
            <a:ext cx="1750050" cy="3315373"/>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360"/>
              </a:spcAft>
            </a:pPr>
            <a:r>
              <a:rPr lang="en-US" sz="900" b="1" dirty="0">
                <a:solidFill>
                  <a:schemeClr val="tx1">
                    <a:lumMod val="75000"/>
                    <a:lumOff val="25000"/>
                  </a:schemeClr>
                </a:solidFill>
                <a:latin typeface="+mj-lt"/>
              </a:rPr>
              <a:t>SDG 16.10.1</a:t>
            </a:r>
            <a:r>
              <a:rPr lang="en-US" sz="900" dirty="0">
                <a:solidFill>
                  <a:schemeClr val="tx1">
                    <a:lumMod val="75000"/>
                    <a:lumOff val="25000"/>
                  </a:schemeClr>
                </a:solidFill>
                <a:latin typeface="+mj-lt"/>
              </a:rPr>
              <a:t> Number of verified cases of killing, kidnapping, enforced disappearance, arbitrary detention and torture of journalists, associated media personnel, trade unionists and human rights advocates in the previous 12 months </a:t>
            </a:r>
          </a:p>
          <a:p>
            <a:pPr marL="0" lvl="1">
              <a:spcAft>
                <a:spcPts val="360"/>
              </a:spcAft>
            </a:pPr>
            <a:r>
              <a:rPr lang="en-US" sz="900" b="1" dirty="0">
                <a:solidFill>
                  <a:schemeClr val="tx1">
                    <a:lumMod val="75000"/>
                    <a:lumOff val="25000"/>
                  </a:schemeClr>
                </a:solidFill>
                <a:latin typeface="+mj-lt"/>
              </a:rPr>
              <a:t>SDG 16.10.2</a:t>
            </a:r>
            <a:r>
              <a:rPr lang="en-US" sz="900" dirty="0">
                <a:solidFill>
                  <a:schemeClr val="tx1">
                    <a:lumMod val="75000"/>
                    <a:lumOff val="25000"/>
                  </a:schemeClr>
                </a:solidFill>
                <a:latin typeface="+mj-lt"/>
              </a:rPr>
              <a:t> Number of countries that adopt and implement constitutional, statutory and/or policy guarantees for public access to information </a:t>
            </a:r>
          </a:p>
        </p:txBody>
      </p:sp>
      <p:sp>
        <p:nvSpPr>
          <p:cNvPr id="28" name="Rectangle 27">
            <a:extLst>
              <a:ext uri="{FF2B5EF4-FFF2-40B4-BE49-F238E27FC236}">
                <a16:creationId xmlns:a16="http://schemas.microsoft.com/office/drawing/2014/main" id="{060FC559-353D-FF41-9066-7D6D486A7E5D}"/>
              </a:ext>
            </a:extLst>
          </p:cNvPr>
          <p:cNvSpPr/>
          <p:nvPr/>
        </p:nvSpPr>
        <p:spPr>
          <a:xfrm>
            <a:off x="6541852" y="1717094"/>
            <a:ext cx="1750050" cy="3315373"/>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360"/>
              </a:spcAft>
            </a:pPr>
            <a:r>
              <a:rPr lang="en-US" sz="900" b="1" dirty="0">
                <a:solidFill>
                  <a:schemeClr val="tx1">
                    <a:lumMod val="75000"/>
                    <a:lumOff val="25000"/>
                  </a:schemeClr>
                </a:solidFill>
                <a:latin typeface="+mj-lt"/>
              </a:rPr>
              <a:t>SDG 16.3.1</a:t>
            </a:r>
            <a:r>
              <a:rPr lang="en-US" sz="900" dirty="0">
                <a:solidFill>
                  <a:schemeClr val="tx1">
                    <a:lumMod val="75000"/>
                    <a:lumOff val="25000"/>
                  </a:schemeClr>
                </a:solidFill>
                <a:latin typeface="+mj-lt"/>
              </a:rPr>
              <a:t> Proportion of victims of violence in the previous 12 months who reported their victimization to competent authorities or other officially recognized conflict resolution mechanisms </a:t>
            </a:r>
          </a:p>
          <a:p>
            <a:pPr marL="0" lvl="1">
              <a:spcAft>
                <a:spcPts val="360"/>
              </a:spcAft>
            </a:pPr>
            <a:r>
              <a:rPr lang="en-US" sz="900" b="1" dirty="0">
                <a:solidFill>
                  <a:schemeClr val="tx1">
                    <a:lumMod val="75000"/>
                    <a:lumOff val="25000"/>
                  </a:schemeClr>
                </a:solidFill>
                <a:latin typeface="+mj-lt"/>
              </a:rPr>
              <a:t>SDG 16.3.2</a:t>
            </a:r>
            <a:r>
              <a:rPr lang="en-US" sz="900" dirty="0">
                <a:solidFill>
                  <a:schemeClr val="tx1">
                    <a:lumMod val="75000"/>
                    <a:lumOff val="25000"/>
                  </a:schemeClr>
                </a:solidFill>
                <a:latin typeface="+mj-lt"/>
              </a:rPr>
              <a:t> Unsentenced detainees as a proportion of overall prison population </a:t>
            </a:r>
          </a:p>
          <a:p>
            <a:pPr>
              <a:spcAft>
                <a:spcPts val="360"/>
              </a:spcAft>
            </a:pPr>
            <a:endParaRPr lang="en-US" sz="1080" dirty="0">
              <a:solidFill>
                <a:schemeClr val="tx1">
                  <a:lumMod val="75000"/>
                  <a:lumOff val="25000"/>
                </a:schemeClr>
              </a:solidFill>
              <a:latin typeface="+mj-lt"/>
            </a:endParaRPr>
          </a:p>
        </p:txBody>
      </p:sp>
      <p:sp>
        <p:nvSpPr>
          <p:cNvPr id="29" name="Rectangle 28">
            <a:extLst>
              <a:ext uri="{FF2B5EF4-FFF2-40B4-BE49-F238E27FC236}">
                <a16:creationId xmlns:a16="http://schemas.microsoft.com/office/drawing/2014/main" id="{A892CF9B-5872-8146-A632-1F3E419599A3}"/>
              </a:ext>
            </a:extLst>
          </p:cNvPr>
          <p:cNvSpPr/>
          <p:nvPr/>
        </p:nvSpPr>
        <p:spPr>
          <a:xfrm>
            <a:off x="2799662" y="1717094"/>
            <a:ext cx="1750050" cy="3315373"/>
          </a:xfrm>
          <a:prstGeom prst="rect">
            <a:avLst/>
          </a:prstGeom>
          <a:noFill/>
          <a:ln w="31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spcAft>
                <a:spcPts val="360"/>
              </a:spcAft>
            </a:pPr>
            <a:r>
              <a:rPr lang="en-US" sz="900" b="1" dirty="0">
                <a:solidFill>
                  <a:schemeClr val="tx1">
                    <a:lumMod val="75000"/>
                    <a:lumOff val="25000"/>
                  </a:schemeClr>
                </a:solidFill>
                <a:latin typeface="+mj-lt"/>
              </a:rPr>
              <a:t>SDG 16.7.1 </a:t>
            </a:r>
            <a:r>
              <a:rPr lang="en-US" sz="900" dirty="0">
                <a:solidFill>
                  <a:schemeClr val="tx1">
                    <a:lumMod val="75000"/>
                    <a:lumOff val="25000"/>
                  </a:schemeClr>
                </a:solidFill>
                <a:latin typeface="+mj-lt"/>
              </a:rPr>
              <a:t>Proportions of positions in national and local institutions, including (a) the legislatures; (b) the public service; and (c) the judiciary, compared to national distributions, by sex, age, persons with disabilities and population groups </a:t>
            </a:r>
          </a:p>
          <a:p>
            <a:pPr marL="0" lvl="1">
              <a:spcAft>
                <a:spcPts val="360"/>
              </a:spcAft>
            </a:pPr>
            <a:r>
              <a:rPr lang="en-US" sz="900" b="1" dirty="0">
                <a:solidFill>
                  <a:schemeClr val="tx1">
                    <a:lumMod val="75000"/>
                    <a:lumOff val="25000"/>
                  </a:schemeClr>
                </a:solidFill>
                <a:latin typeface="+mj-lt"/>
              </a:rPr>
              <a:t>SDG 16.7.2 </a:t>
            </a:r>
            <a:r>
              <a:rPr lang="en-US" sz="900" dirty="0">
                <a:solidFill>
                  <a:schemeClr val="tx1">
                    <a:lumMod val="75000"/>
                    <a:lumOff val="25000"/>
                  </a:schemeClr>
                </a:solidFill>
                <a:latin typeface="+mj-lt"/>
              </a:rPr>
              <a:t>Proportion of population who believe decision-making is inclusive and responsive, by sex, age, disability and population group *</a:t>
            </a:r>
          </a:p>
        </p:txBody>
      </p:sp>
      <p:sp>
        <p:nvSpPr>
          <p:cNvPr id="30" name="Título 1">
            <a:extLst>
              <a:ext uri="{FF2B5EF4-FFF2-40B4-BE49-F238E27FC236}">
                <a16:creationId xmlns:a16="http://schemas.microsoft.com/office/drawing/2014/main" id="{A9BCBFA0-115F-7F45-B059-70221A911A08}"/>
              </a:ext>
            </a:extLst>
          </p:cNvPr>
          <p:cNvSpPr txBox="1">
            <a:spLocks/>
          </p:cNvSpPr>
          <p:nvPr/>
        </p:nvSpPr>
        <p:spPr>
          <a:xfrm>
            <a:off x="928567" y="5630015"/>
            <a:ext cx="7368879" cy="232189"/>
          </a:xfrm>
          <a:prstGeom prst="rect">
            <a:avLst/>
          </a:prstGeom>
        </p:spPr>
        <p:txBody>
          <a:bodyPr vert="horz" lIns="74104" tIns="37053" rIns="74104" bIns="37053" rtlCol="0" anchor="ctr">
            <a:noAutofit/>
          </a:bodyPr>
          <a:lstStyle>
            <a:lvl1pPr algn="l" defTabSz="914400" rtl="0" eaLnBrk="1" latinLnBrk="0" hangingPunct="1">
              <a:lnSpc>
                <a:spcPct val="90000"/>
              </a:lnSpc>
              <a:spcBef>
                <a:spcPct val="0"/>
              </a:spcBef>
              <a:buNone/>
              <a:defRPr sz="4400" kern="1200">
                <a:solidFill>
                  <a:srgbClr val="006BB2"/>
                </a:solidFill>
                <a:latin typeface="+mn-lt"/>
                <a:ea typeface="+mj-ea"/>
                <a:cs typeface="+mj-cs"/>
              </a:defRPr>
            </a:lvl1pPr>
          </a:lstStyle>
          <a:p>
            <a:pPr algn="just">
              <a:lnSpc>
                <a:spcPct val="100000"/>
              </a:lnSpc>
              <a:spcBef>
                <a:spcPts val="540"/>
              </a:spcBef>
              <a:spcAft>
                <a:spcPts val="1080"/>
              </a:spcAft>
            </a:pPr>
            <a:r>
              <a:rPr lang="en-US" sz="720" dirty="0">
                <a:solidFill>
                  <a:schemeClr val="tx1">
                    <a:lumMod val="75000"/>
                    <a:lumOff val="25000"/>
                  </a:schemeClr>
                </a:solidFill>
                <a:latin typeface="+mj-lt"/>
                <a:ea typeface="+mn-ea"/>
                <a:cs typeface="+mn-cs"/>
              </a:rPr>
              <a:t>Note: * Discussed also on Responsiveness chapter </a:t>
            </a:r>
          </a:p>
        </p:txBody>
      </p:sp>
    </p:spTree>
    <p:extLst>
      <p:ext uri="{BB962C8B-B14F-4D97-AF65-F5344CB8AC3E}">
        <p14:creationId xmlns:p14="http://schemas.microsoft.com/office/powerpoint/2010/main" val="2327199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DA4F4A995BF479E9488C37B756B51" ma:contentTypeVersion="8" ma:contentTypeDescription="Create a new document." ma:contentTypeScope="" ma:versionID="79ce3b18eeea16c8e5bc0f660afbc086">
  <xsd:schema xmlns:xsd="http://www.w3.org/2001/XMLSchema" xmlns:xs="http://www.w3.org/2001/XMLSchema" xmlns:p="http://schemas.microsoft.com/office/2006/metadata/properties" xmlns:ns2="cd5ca57e-aeff-4ea7-957c-ee39e8386d27" xmlns:ns3="9d5e6f84-5843-49cc-89a8-d7ee1a915182" targetNamespace="http://schemas.microsoft.com/office/2006/metadata/properties" ma:root="true" ma:fieldsID="2c09d4a8c476afae1dfa51d3cac8b136" ns2:_="" ns3:_="">
    <xsd:import namespace="cd5ca57e-aeff-4ea7-957c-ee39e8386d27"/>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5ca57e-aeff-4ea7-957c-ee39e8386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5ca57e-aeff-4ea7-957c-ee39e8386d27">
      <Terms xmlns="http://schemas.microsoft.com/office/infopath/2007/PartnerControls"/>
    </lcf76f155ced4ddcb4097134ff3c332f>
    <TaxCatchAll xmlns="9d5e6f84-5843-49cc-89a8-d7ee1a915182" xsi:nil="true"/>
  </documentManagement>
</p:properties>
</file>

<file path=customXml/itemProps1.xml><?xml version="1.0" encoding="utf-8"?>
<ds:datastoreItem xmlns:ds="http://schemas.openxmlformats.org/officeDocument/2006/customXml" ds:itemID="{A14539B9-FC9B-4378-8843-514E9FB89388}"/>
</file>

<file path=customXml/itemProps2.xml><?xml version="1.0" encoding="utf-8"?>
<ds:datastoreItem xmlns:ds="http://schemas.openxmlformats.org/officeDocument/2006/customXml" ds:itemID="{E1CEE332-03CB-49B2-8E03-3A434418B6FD}"/>
</file>

<file path=customXml/itemProps3.xml><?xml version="1.0" encoding="utf-8"?>
<ds:datastoreItem xmlns:ds="http://schemas.openxmlformats.org/officeDocument/2006/customXml" ds:itemID="{4A27E683-F7A7-4836-84EF-CBD9DA430BD3}"/>
</file>

<file path=docProps/app.xml><?xml version="1.0" encoding="utf-8"?>
<Properties xmlns="http://schemas.openxmlformats.org/officeDocument/2006/extended-properties" xmlns:vt="http://schemas.openxmlformats.org/officeDocument/2006/docPropsVTypes">
  <Template/>
  <TotalTime>29278</TotalTime>
  <Words>1088</Words>
  <Application>Microsoft Office PowerPoint</Application>
  <PresentationFormat>Personalizados</PresentationFormat>
  <Paragraphs>80</Paragraphs>
  <Slides>11</Slides>
  <Notes>3</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Arial</vt:lpstr>
      <vt:lpstr>Calibri</vt:lpstr>
      <vt:lpstr>Calibri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eldy leocadio</dc:creator>
  <cp:lastModifiedBy>INECV - Joao de Pina Mendes Cardoso - Presidente do Conselho Diretivo(PCD)</cp:lastModifiedBy>
  <cp:revision>778</cp:revision>
  <cp:lastPrinted>2019-06-28T15:47:15Z</cp:lastPrinted>
  <dcterms:created xsi:type="dcterms:W3CDTF">2018-06-05T09:45:41Z</dcterms:created>
  <dcterms:modified xsi:type="dcterms:W3CDTF">2022-10-20T19:14:33Z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0x010100DC1DA4F4A995BF479E9488C37B756B51</vt:lpwstr>
  </property>
</Properties>
</file>