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317" r:id="rId5"/>
    <p:sldId id="256" r:id="rId6"/>
    <p:sldId id="3310" r:id="rId7"/>
    <p:sldId id="3314" r:id="rId8"/>
    <p:sldId id="3296" r:id="rId9"/>
    <p:sldId id="3325" r:id="rId10"/>
    <p:sldId id="3326" r:id="rId11"/>
    <p:sldId id="3304" r:id="rId12"/>
    <p:sldId id="3327" r:id="rId13"/>
    <p:sldId id="3328" r:id="rId14"/>
    <p:sldId id="269" r:id="rId15"/>
    <p:sldId id="271" r:id="rId16"/>
    <p:sldId id="273" r:id="rId17"/>
    <p:sldId id="257" r:id="rId18"/>
    <p:sldId id="274" r:id="rId19"/>
    <p:sldId id="275" r:id="rId20"/>
    <p:sldId id="3329" r:id="rId21"/>
    <p:sldId id="3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CA82"/>
    <a:srgbClr val="005493"/>
    <a:srgbClr val="CDCDCD"/>
    <a:srgbClr val="941651"/>
    <a:srgbClr val="002060"/>
    <a:srgbClr val="FF8B34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576DA-3216-464B-B8FD-2E86C599495C}" v="233" dt="2022-10-13T13:27:33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4" autoAdjust="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B9799-25D4-4728-8217-21A9468F8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89A8-7AAE-4392-A929-C9F0194EDC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1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89A8-7AAE-4392-A929-C9F0194EDC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1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89A8-7AAE-4392-A929-C9F0194EDC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7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stakeholders in CUCI implementation were : GoM (the leader), the World Bank, KFW, EU, GIZ, UNICEF, WFP, &amp; ILO (Development Partners).</a:t>
            </a:r>
          </a:p>
          <a:p>
            <a:endParaRPr lang="en-US" dirty="0"/>
          </a:p>
          <a:p>
            <a:r>
              <a:rPr lang="en-US" dirty="0"/>
              <a:t>Results on the previous evaluations: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process evaluation (led by the World Bank) : overall beneficiaries reported to be satisfied with the implementation modalities.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impact evaluation (Led by the M&amp;E division) : overall the CUCI increased food security for beneficiary households.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38530-F300-4FC4-8144-CCDD1E1F4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domestic violence?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well established that COVID-19 increased domestic violence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(Piquero et al,2021)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Malawi domestic violence is high, about 47% (Chikhungu, 2021).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Why labour supply?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of the largest disruptions due to COVID-19 was labour, especially for the urban poor, with insecure jobs.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It is therefore key to understand whether CUCI might have made them become more self-employed or made them unwilling to work due to high reservation wages.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Why food insecurity for non-beneficiaries?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focus has been on beneficiary food security, yet CUCI was cash that could increase demand and hence prices of food in these locations.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those without access to the CUCI who could be shouldering the high food prices burden.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Chikhungu, L. C., Bradley, T., Jamali, M., and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Mubaiwa</a:t>
            </a:r>
            <a:r>
              <a:rPr lang="en-US" b="0" i="0" dirty="0">
                <a:effectLst/>
                <a:latin typeface="Arial" panose="020B0604020202020204" pitchFamily="34" charset="0"/>
              </a:rPr>
              <a:t>, O. (2021). Culture and domestic violence amongst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ever-married women in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malawi</a:t>
            </a:r>
            <a:r>
              <a:rPr lang="en-US" b="0" i="0" dirty="0">
                <a:effectLst/>
                <a:latin typeface="Arial" panose="020B0604020202020204" pitchFamily="34" charset="0"/>
              </a:rPr>
              <a:t>: an analysis of emotional, sexual, less-severe physical and severe physical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violence. Journal of biosocial science, 53(2):199–213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Piquero, A. R., Jennings, W. G., Jemison, E.,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Kaukinen</a:t>
            </a:r>
            <a:r>
              <a:rPr lang="en-US" b="0" i="0" dirty="0">
                <a:effectLst/>
                <a:latin typeface="Arial" panose="020B0604020202020204" pitchFamily="34" charset="0"/>
              </a:rPr>
              <a:t>, C., and Knaul, F. M. (2021). Domestic violence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during the covid-19 pandemic-evidence from a systematic review and meta-analysis. Journal of criminal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justice, 74:101806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38530-F300-4FC4-8144-CCDD1E1F4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89A8-7AAE-4392-A929-C9F0194EDC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8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Global Evaluation Coalition (GEC) and the Global Evaluation Initiative (GEI) shall provide technical and financial support.</a:t>
            </a:r>
          </a:p>
          <a:p>
            <a:endParaRPr lang="en-US" dirty="0"/>
          </a:p>
          <a:p>
            <a:r>
              <a:rPr lang="en-US" dirty="0"/>
              <a:t>The policy relevancy of this evaluation: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Malawi is expanding social cash transfers, while reducing the size of AIP.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Lessons from this evaluation could already predict what might happen with the expanded cash transfers.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Support from the Ministry (in-kind), GEI and OECD-DAC (in-kind) and the Netherlands (financial) and the World Bank (financial)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38530-F300-4FC4-8144-CCDD1E1F4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54A-1C49-490A-B3FE-314539B2A65B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41EE-EC90-4B0A-8F96-16A3431EA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39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746F-C6E6-3B77-9046-EADC31ACF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20032-7584-7CD8-7554-918608DF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A4D36-4941-EE1B-F82F-8CC559F4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7AF7-CFC5-4434-B10A-BDDE5BFDBF2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8D24-DE53-5C5B-40E1-C415DD07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E59F7-0956-7506-9F47-FE66749A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85BE-7599-449B-91D4-8079B348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73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3385335" y="1597233"/>
            <a:ext cx="5421330" cy="1855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0"/>
              </a:rPr>
              <a:t>EVALUATING NATIONAL RESPONSES TO THE COVID-19 PANDEMIC	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541519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9CF3DE0-99AB-B65A-FCE9-B7B5A5CE26E2}"/>
              </a:ext>
            </a:extLst>
          </p:cNvPr>
          <p:cNvSpPr txBox="1">
            <a:spLocks/>
          </p:cNvSpPr>
          <p:nvPr/>
        </p:nvSpPr>
        <p:spPr>
          <a:xfrm>
            <a:off x="3184634" y="3804015"/>
            <a:ext cx="5959366" cy="9460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Megan G. Kennedy-Chouane &amp; Jenna Smith-Kouassi (OECD)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National Evaluation Capacities Conference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26 October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 b="68952"/>
          <a:stretch/>
        </p:blipFill>
        <p:spPr>
          <a:xfrm>
            <a:off x="9547037" y="6060804"/>
            <a:ext cx="2529348" cy="54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5223" y="4966340"/>
            <a:ext cx="3939301" cy="400110"/>
          </a:xfrm>
          <a:prstGeom prst="rect">
            <a:avLst/>
          </a:prstGeom>
          <a:solidFill>
            <a:srgbClr val="FFCA82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@OECD_EVALNET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919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@CovidEvaluation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CCF7B4-9781-87D2-A69B-65A3D5B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6746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www.covid19-evaluation-coalition.org</a:t>
            </a:r>
          </a:p>
        </p:txBody>
      </p:sp>
    </p:spTree>
    <p:extLst>
      <p:ext uri="{BB962C8B-B14F-4D97-AF65-F5344CB8AC3E}">
        <p14:creationId xmlns:p14="http://schemas.microsoft.com/office/powerpoint/2010/main" val="26171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7E3-214A-F225-C032-35C8666C1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8D66F-B0B8-8728-6ED5-F7AE5298E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316F04-B8A5-9F74-A6AA-2132F7FC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>
                <a:solidFill>
                  <a:srgbClr val="002060"/>
                </a:solidFill>
              </a:rPr>
              <a:t>10/26/2022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021E5-1E78-F8CA-4E32-7A5C0F7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068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t>11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3385335" y="2603004"/>
            <a:ext cx="5421330" cy="1327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Ghana CARES “Obaatanpa”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rogramme: Evaluating COVID-19 Response and Recovery</a:t>
            </a:r>
            <a:endParaRPr lang="en-US" sz="2800" b="1" dirty="0">
              <a:solidFill>
                <a:srgbClr val="009193"/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86" y="4382883"/>
            <a:ext cx="2381996" cy="150613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937" y="4382883"/>
            <a:ext cx="2467423" cy="150613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8959FCD-5061-42E6-8189-1B4F3ED7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36" y="0"/>
            <a:ext cx="1276233" cy="1245677"/>
          </a:xfrm>
          <a:prstGeom prst="rect">
            <a:avLst/>
          </a:prstGeom>
        </p:spPr>
      </p:pic>
      <p:pic>
        <p:nvPicPr>
          <p:cNvPr id="11" name="Picture 38">
            <a:extLst>
              <a:ext uri="{FF2B5EF4-FFF2-40B4-BE49-F238E27FC236}">
                <a16:creationId xmlns:a16="http://schemas.microsoft.com/office/drawing/2014/main" id="{10B4B830-48DE-45CA-A430-B13DD443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8" y="414227"/>
            <a:ext cx="1465943" cy="4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Development Planning Commission(NDPC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17F31-B73B-4D40-B2DF-B6ABAC308DA1}"/>
              </a:ext>
            </a:extLst>
          </p:cNvPr>
          <p:cNvSpPr txBox="1"/>
          <p:nvPr/>
        </p:nvSpPr>
        <p:spPr>
          <a:xfrm>
            <a:off x="112615" y="1386841"/>
            <a:ext cx="100067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M&amp;E division of the NDPC (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Ghana’s apex planning body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is responsible for: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Measuring performance and development outcomes of Ghana’s development at both national and sub national levels.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Monitoring progress in key national development performance indicators to prepare national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annual progress reports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evaluate the level of achievement of the targets outlined in the MTNDPFs to prepare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evaluation reports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Mid-Term Evaluation on the MTNDPF (2018-2021)… “Agenda for Jobs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Making policy recommendations to key stakeholders on the need to speed up implementation of the Policy Frameworks.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division prepares guidelines, training manuals and build M&amp;E capacity for public service staff in MDAs and MMDAs.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FE89-7D52-4397-9AA0-0A804B0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326480"/>
            <a:ext cx="9673804" cy="173092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COVID-19 Response in Ghana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7218-0EE1-4801-A188-DF8664F8C55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3400" y="1652042"/>
            <a:ext cx="10840092" cy="4779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Reduced Social Activity: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Businesses, education, health, transportation, systems and traditional festivals, among others were severely affected by protocols put in place to curb the spread of the virus.</a:t>
            </a:r>
            <a:endParaRPr lang="en-US" sz="2000" b="1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L="0" marR="6985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R="69850">
              <a:spcBef>
                <a:spcPts val="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Business Closure: </a:t>
            </a:r>
            <a:r>
              <a:rPr lang="en-US" sz="20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The restrictions imposed by government to curb the spread of the virus led to 35.7 percent of business establishments and 24.3 percent of household firms closing down. </a:t>
            </a:r>
          </a:p>
          <a:p>
            <a:pPr marL="0" marR="69850" indent="0">
              <a:spcBef>
                <a:spcPts val="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R="69850">
              <a:spcBef>
                <a:spcPts val="0"/>
              </a:spcBef>
            </a:pPr>
            <a:r>
              <a:rPr lang="en-US" sz="20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Reduced Wages: </a:t>
            </a:r>
            <a:r>
              <a:rPr lang="en-US" sz="200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As much as 46.1 percent of businesses reduced wages for 25.7 percent of the total workforce.</a:t>
            </a:r>
          </a:p>
        </p:txBody>
      </p:sp>
    </p:spTree>
    <p:extLst>
      <p:ext uri="{BB962C8B-B14F-4D97-AF65-F5344CB8AC3E}">
        <p14:creationId xmlns:p14="http://schemas.microsoft.com/office/powerpoint/2010/main" val="19076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526" y="152400"/>
            <a:ext cx="9543696" cy="1005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The </a:t>
            </a:r>
            <a:r>
              <a:rPr lang="en-US" sz="3600" dirty="0">
                <a:latin typeface="+mn-lt"/>
                <a:cs typeface="+mj-cs"/>
              </a:rPr>
              <a:t>COVID-19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</a:rPr>
              <a:t> Recovery Plans</a:t>
            </a:r>
            <a:endParaRPr lang="en-US" sz="3600" dirty="0">
              <a:latin typeface="+mn-lt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487680" y="1501616"/>
            <a:ext cx="11088542" cy="5051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b="1" i="0" u="none" strike="noStrike" baseline="0" dirty="0">
                <a:cs typeface="Arial" panose="020B0604020202020204" pitchFamily="34" charset="0"/>
              </a:rPr>
              <a:t>Intervention and Stakeholders:</a:t>
            </a:r>
          </a:p>
          <a:p>
            <a:pPr algn="just"/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Ghana Covid-19 Alleviation and Revitalization of Enterprises Support (Ghana CARES) programme is government's transformative and sustainable response to the COVID-19 pandemic (2021 – 2025).</a:t>
            </a:r>
          </a:p>
          <a:p>
            <a:pPr algn="just"/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Under this programme, the National Development Planning Commission (NDPC) in collaboration with the United Nations Development Programme (UNDP) supported five MMDAs to prepare and implement COVID-19 Recovery plans. </a:t>
            </a:r>
          </a:p>
          <a:p>
            <a:pPr marL="0" indent="0" algn="just">
              <a:buNone/>
            </a:pP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Recovery Plans aim to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help speed up the COVID-19 recovery process and accelerate progress towards the SDGs. The plans are designed around four inter-connected pillars underpinning the recovery: Local Economy, People, Infrastructure, and Governance.</a:t>
            </a:r>
          </a:p>
          <a:p>
            <a:endParaRPr lang="en-US" sz="2000" b="0" i="0" u="none" strike="noStrike" baseline="0" dirty="0">
              <a:latin typeface="Neris-Light"/>
            </a:endParaRPr>
          </a:p>
          <a:p>
            <a:pPr marL="0" indent="0" algn="l">
              <a:buNone/>
            </a:pPr>
            <a:endParaRPr lang="en-US" sz="2000" dirty="0">
              <a:effectLst/>
              <a:latin typeface="Neris-Ligh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784" y="613811"/>
            <a:ext cx="9543696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This Evaluation Contributes To The National Evaluation Demand?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383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evaluation is intended to support processes of accountability and learning to the Government of Ghana. 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evaluation findings will also inform decision-making and efficient resource allocation for Ghana’s Covid-19 Recovery. </a:t>
            </a:r>
          </a:p>
          <a:p>
            <a:pPr algn="just"/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evaluation will inform the design and implementation of future recovery programs, to ensure the inclusion of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vulnerable groups in the Ghanaian society (women, youth, elderly and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persons with disabilities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3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552166"/>
            <a:ext cx="8290561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200" dirty="0"/>
              <a:t>Scope of Evaluation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594360" y="1584960"/>
            <a:ext cx="1081995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evaluation will assess the relevance, efficiency, and early effects of the Ghana CARES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Obataanpa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programme in the selected MMDAs.</a:t>
            </a:r>
          </a:p>
          <a:p>
            <a:pPr marL="0" indent="0" algn="just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MMDAs are the Kumasi Metropolitan Assembly, Ashanti Region;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Sagnarigu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Municipal Assembly, Northern Region; Ketu South Municipal Assembly, Volta Region;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Sefwi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Wiawso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Municipal Assembly, Western North Region and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Kassena-Nankana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West District Assembly, Upper East Region of Ghana. </a:t>
            </a:r>
          </a:p>
          <a:p>
            <a:pPr marL="0" indent="0" algn="just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specifically, the evaluation will evaluate the design of the COVID-19 Recovery Plans around the effective inclusion of vulnerable groups in the Ghana (Women, youth, elderly and persons with disabilities)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1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9F69-C310-C949-852E-BFC47B9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85" y="-64347"/>
            <a:ext cx="664237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1117329F-223E-5F47-B66B-F4FF66645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80109" y="-161509"/>
            <a:ext cx="12192000" cy="6858000"/>
          </a:xfr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8B46E94-3437-8C4E-B621-B61FF4A5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6" y="-233645"/>
            <a:ext cx="3740464" cy="198518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0D71B8-5A42-B746-8508-8A7077FB9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39" y="0"/>
            <a:ext cx="1276233" cy="12456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4115FA-30E0-F54C-A058-5A9C700380BB}"/>
              </a:ext>
            </a:extLst>
          </p:cNvPr>
          <p:cNvSpPr txBox="1">
            <a:spLocks/>
          </p:cNvSpPr>
          <p:nvPr/>
        </p:nvSpPr>
        <p:spPr>
          <a:xfrm>
            <a:off x="655320" y="2377440"/>
            <a:ext cx="7971236" cy="259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>
                <a:solidFill>
                  <a:srgbClr val="FF0000"/>
                </a:solidFill>
                <a:latin typeface="Tw Cen MT" panose="020B0602020104020603" pitchFamily="34" charset="0"/>
              </a:rPr>
              <a:t>MEDAASE </a:t>
            </a:r>
            <a:r>
              <a:rPr lang="en-US" b="1" dirty="0">
                <a:solidFill>
                  <a:srgbClr val="FF0000"/>
                </a:solidFill>
                <a:latin typeface="Tw Cen MT" panose="020B0602020104020603" pitchFamily="34" charset="0"/>
              </a:rPr>
              <a:t>!</a:t>
            </a:r>
          </a:p>
          <a:p>
            <a:endParaRPr lang="en-US" b="1" dirty="0">
              <a:solidFill>
                <a:srgbClr val="009193"/>
              </a:solidFill>
              <a:latin typeface="Tw Cen MT" panose="020B0602020104020603" pitchFamily="34" charset="0"/>
            </a:endParaRPr>
          </a:p>
          <a:p>
            <a:r>
              <a:rPr lang="en-US" b="1" dirty="0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299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32" y="2804300"/>
            <a:ext cx="8290561" cy="8158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400" dirty="0"/>
              <a:t>DISCUSSION</a:t>
            </a:r>
          </a:p>
        </p:txBody>
      </p:sp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0444A808-0457-4E66-B0FE-22EAD63B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14891" y="2344089"/>
            <a:ext cx="1865022" cy="18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2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29327E-63BA-4645-BF09-DF0CBB327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45" y="2977242"/>
            <a:ext cx="10131325" cy="1500187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Unintended consequences of COVID-19 mitigation: Evidence from Malawi’s COVID-19 Urban </a:t>
            </a:r>
            <a:r>
              <a:rPr lang="en-US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 </a:t>
            </a:r>
            <a:r>
              <a:rPr lang="en-US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ntervention (CUCI)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3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Sophie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Kang’oma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 of  Monitoring &amp; Evaluation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Ministry of Finance &amp; Economic Affairs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61BE33-2FEB-41A0-ABC3-A8BAD993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30" y="739263"/>
            <a:ext cx="10515600" cy="1399222"/>
          </a:xfrm>
        </p:spPr>
        <p:txBody>
          <a:bodyPr>
            <a:noAutofit/>
          </a:bodyPr>
          <a:lstStyle/>
          <a:p>
            <a:r>
              <a:rPr lang="en-GB" sz="3300" dirty="0"/>
              <a:t>COVID-19 Country Led Evaluations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7DAD835-D73F-4B81-B5FC-F57CD41C7C37}"/>
              </a:ext>
            </a:extLst>
          </p:cNvPr>
          <p:cNvSpPr txBox="1">
            <a:spLocks/>
          </p:cNvSpPr>
          <p:nvPr/>
        </p:nvSpPr>
        <p:spPr>
          <a:xfrm>
            <a:off x="844550" y="5664011"/>
            <a:ext cx="5527673" cy="64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Segoe UI"/>
                <a:cs typeface="Segoe UI"/>
              </a:rPr>
              <a:t>October 2022</a:t>
            </a:r>
            <a:endParaRPr lang="en-US" dirty="0"/>
          </a:p>
        </p:txBody>
      </p:sp>
      <p:pic>
        <p:nvPicPr>
          <p:cNvPr id="1026" name="Picture 38">
            <a:extLst>
              <a:ext uri="{FF2B5EF4-FFF2-40B4-BE49-F238E27FC236}">
                <a16:creationId xmlns:a16="http://schemas.microsoft.com/office/drawing/2014/main" id="{4153CE99-F64B-4F1D-AC4A-74E13D63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8" y="342308"/>
            <a:ext cx="1465943" cy="4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92465-FD29-4E93-94CA-F2466C245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74" y="249322"/>
            <a:ext cx="1060450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AF6D772-C6B3-45CD-AE40-30BB9B7C3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767" y="164386"/>
            <a:ext cx="1276233" cy="1245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>
            <a:extLst>
              <a:ext uri="{FF2B5EF4-FFF2-40B4-BE49-F238E27FC236}">
                <a16:creationId xmlns:a16="http://schemas.microsoft.com/office/drawing/2014/main" id="{85F9FFCA-28D5-4021-BF0C-75B2286DC13F}"/>
              </a:ext>
            </a:extLst>
          </p:cNvPr>
          <p:cNvSpPr txBox="1"/>
          <p:nvPr/>
        </p:nvSpPr>
        <p:spPr>
          <a:xfrm>
            <a:off x="2246025" y="0"/>
            <a:ext cx="9682272" cy="11022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r>
              <a:rPr lang="en-US" sz="3300" b="1" dirty="0">
                <a:solidFill>
                  <a:srgbClr val="009193"/>
                </a:solidFill>
                <a:latin typeface="Tw Cen MT" panose="020B06020201040206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Ministry of Finance and Economic Affairs – M&amp;E division</a:t>
            </a:r>
            <a:endParaRPr lang="en-US" sz="3300" b="1" dirty="0">
              <a:solidFill>
                <a:srgbClr val="009193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2B134B-5F92-4D79-B2EF-BAF794805237}"/>
              </a:ext>
            </a:extLst>
          </p:cNvPr>
          <p:cNvCxnSpPr>
            <a:cxnSpLocks/>
          </p:cNvCxnSpPr>
          <p:nvPr/>
        </p:nvCxnSpPr>
        <p:spPr>
          <a:xfrm>
            <a:off x="583316" y="1204334"/>
            <a:ext cx="3722231" cy="0"/>
          </a:xfrm>
          <a:prstGeom prst="line">
            <a:avLst/>
          </a:prstGeom>
          <a:ln>
            <a:solidFill>
              <a:srgbClr val="0013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ompass outline">
            <a:extLst>
              <a:ext uri="{FF2B5EF4-FFF2-40B4-BE49-F238E27FC236}">
                <a16:creationId xmlns:a16="http://schemas.microsoft.com/office/drawing/2014/main" id="{F0D7D44B-8BE3-42B6-B482-73B9BAE6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0090" y="348639"/>
            <a:ext cx="583351" cy="5833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79A512-CA4C-4249-9F44-11F4E84AD6A2}"/>
              </a:ext>
            </a:extLst>
          </p:cNvPr>
          <p:cNvSpPr txBox="1">
            <a:spLocks/>
          </p:cNvSpPr>
          <p:nvPr/>
        </p:nvSpPr>
        <p:spPr>
          <a:xfrm>
            <a:off x="379413" y="1643687"/>
            <a:ext cx="6080449" cy="5365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139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GB" sz="1800" b="0" dirty="0"/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D49698-1372-4AD9-8198-69443A2B42B7}"/>
              </a:ext>
            </a:extLst>
          </p:cNvPr>
          <p:cNvSpPr/>
          <p:nvPr/>
        </p:nvSpPr>
        <p:spPr>
          <a:xfrm rot="5400000">
            <a:off x="29211" y="3068343"/>
            <a:ext cx="334818" cy="288636"/>
          </a:xfrm>
          <a:prstGeom prst="triangle">
            <a:avLst/>
          </a:prstGeom>
          <a:solidFill>
            <a:srgbClr val="495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F5C1F63-A375-44ED-B582-532EAD4E7E25}"/>
              </a:ext>
            </a:extLst>
          </p:cNvPr>
          <p:cNvSpPr/>
          <p:nvPr/>
        </p:nvSpPr>
        <p:spPr>
          <a:xfrm rot="5400000">
            <a:off x="29211" y="4646634"/>
            <a:ext cx="334818" cy="288636"/>
          </a:xfrm>
          <a:prstGeom prst="triangle">
            <a:avLst/>
          </a:prstGeom>
          <a:solidFill>
            <a:srgbClr val="A6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1C4B175-6315-479C-B199-0B138ED157DC}"/>
              </a:ext>
            </a:extLst>
          </p:cNvPr>
          <p:cNvSpPr/>
          <p:nvPr/>
        </p:nvSpPr>
        <p:spPr>
          <a:xfrm rot="5400000">
            <a:off x="29211" y="5837035"/>
            <a:ext cx="334818" cy="288636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F1524-AB97-4C6E-B295-CC2902BB22C7}"/>
              </a:ext>
            </a:extLst>
          </p:cNvPr>
          <p:cNvSpPr/>
          <p:nvPr/>
        </p:nvSpPr>
        <p:spPr>
          <a:xfrm>
            <a:off x="-43233" y="-146031"/>
            <a:ext cx="111995" cy="735039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85F0E-872B-4989-9EE4-741714F0E9E2}"/>
              </a:ext>
            </a:extLst>
          </p:cNvPr>
          <p:cNvSpPr txBox="1"/>
          <p:nvPr/>
        </p:nvSpPr>
        <p:spPr>
          <a:xfrm>
            <a:off x="583316" y="1453896"/>
            <a:ext cx="1041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1AD52-FB9E-404A-9645-F2575CC975D0}"/>
              </a:ext>
            </a:extLst>
          </p:cNvPr>
          <p:cNvSpPr txBox="1"/>
          <p:nvPr/>
        </p:nvSpPr>
        <p:spPr>
          <a:xfrm>
            <a:off x="801666" y="1691014"/>
            <a:ext cx="101966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Mandate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onitor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and evaluate public policies, projects and programmes implemented at 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levels in collaboration with all sectors to promote results-based management and accountability.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Coordinating monitoring of the implementation of government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programmes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projects,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policies and strategic plans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at all levels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Managing implementation of Government-wide Monitoring and Evaluation System;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Conducting 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of public policies, projects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programmes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Facilitating community-based monitoring and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Conducting Public Expenditure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Tracking Survey and budget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Assessing food security and vulnerability for humanitarian response planning, and resilience building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Facilitating capacity building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7BE803-F4A2-4DD2-9CAB-E1D4DDA80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86" y="4578435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322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>
            <a:extLst>
              <a:ext uri="{FF2B5EF4-FFF2-40B4-BE49-F238E27FC236}">
                <a16:creationId xmlns:a16="http://schemas.microsoft.com/office/drawing/2014/main" id="{85F9FFCA-28D5-4021-BF0C-75B2286DC13F}"/>
              </a:ext>
            </a:extLst>
          </p:cNvPr>
          <p:cNvSpPr txBox="1"/>
          <p:nvPr/>
        </p:nvSpPr>
        <p:spPr>
          <a:xfrm>
            <a:off x="2143284" y="322503"/>
            <a:ext cx="9174194" cy="59439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r>
              <a:rPr lang="en-US" sz="3300" b="1" dirty="0">
                <a:solidFill>
                  <a:srgbClr val="00919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COVID-19 in Malawi</a:t>
            </a:r>
            <a:endParaRPr lang="en-US" sz="3300" b="1" dirty="0">
              <a:solidFill>
                <a:srgbClr val="009193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2B134B-5F92-4D79-B2EF-BAF794805237}"/>
              </a:ext>
            </a:extLst>
          </p:cNvPr>
          <p:cNvCxnSpPr>
            <a:cxnSpLocks/>
          </p:cNvCxnSpPr>
          <p:nvPr/>
        </p:nvCxnSpPr>
        <p:spPr>
          <a:xfrm>
            <a:off x="583316" y="1204334"/>
            <a:ext cx="3722231" cy="0"/>
          </a:xfrm>
          <a:prstGeom prst="line">
            <a:avLst/>
          </a:prstGeom>
          <a:ln>
            <a:solidFill>
              <a:srgbClr val="0013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ompass outline">
            <a:extLst>
              <a:ext uri="{FF2B5EF4-FFF2-40B4-BE49-F238E27FC236}">
                <a16:creationId xmlns:a16="http://schemas.microsoft.com/office/drawing/2014/main" id="{F0D7D44B-8BE3-42B6-B482-73B9BAE6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0090" y="348639"/>
            <a:ext cx="583351" cy="5833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79A512-CA4C-4249-9F44-11F4E84AD6A2}"/>
              </a:ext>
            </a:extLst>
          </p:cNvPr>
          <p:cNvSpPr txBox="1">
            <a:spLocks/>
          </p:cNvSpPr>
          <p:nvPr/>
        </p:nvSpPr>
        <p:spPr>
          <a:xfrm>
            <a:off x="379413" y="1643687"/>
            <a:ext cx="6080449" cy="5365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139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en-GB" sz="1800" b="0" dirty="0"/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D49698-1372-4AD9-8198-69443A2B42B7}"/>
              </a:ext>
            </a:extLst>
          </p:cNvPr>
          <p:cNvSpPr/>
          <p:nvPr/>
        </p:nvSpPr>
        <p:spPr>
          <a:xfrm rot="5400000">
            <a:off x="29211" y="3068343"/>
            <a:ext cx="334818" cy="288636"/>
          </a:xfrm>
          <a:prstGeom prst="triangle">
            <a:avLst/>
          </a:prstGeom>
          <a:solidFill>
            <a:srgbClr val="495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F5C1F63-A375-44ED-B582-532EAD4E7E25}"/>
              </a:ext>
            </a:extLst>
          </p:cNvPr>
          <p:cNvSpPr/>
          <p:nvPr/>
        </p:nvSpPr>
        <p:spPr>
          <a:xfrm rot="5400000">
            <a:off x="29211" y="4646634"/>
            <a:ext cx="334818" cy="288636"/>
          </a:xfrm>
          <a:prstGeom prst="triangle">
            <a:avLst/>
          </a:prstGeom>
          <a:solidFill>
            <a:srgbClr val="A6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1C4B175-6315-479C-B199-0B138ED157DC}"/>
              </a:ext>
            </a:extLst>
          </p:cNvPr>
          <p:cNvSpPr/>
          <p:nvPr/>
        </p:nvSpPr>
        <p:spPr>
          <a:xfrm rot="5400000">
            <a:off x="29211" y="5837035"/>
            <a:ext cx="334818" cy="288636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F1524-AB97-4C6E-B295-CC2902BB22C7}"/>
              </a:ext>
            </a:extLst>
          </p:cNvPr>
          <p:cNvSpPr/>
          <p:nvPr/>
        </p:nvSpPr>
        <p:spPr>
          <a:xfrm>
            <a:off x="-43233" y="-146031"/>
            <a:ext cx="111995" cy="735039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85F0E-872B-4989-9EE4-741714F0E9E2}"/>
              </a:ext>
            </a:extLst>
          </p:cNvPr>
          <p:cNvSpPr txBox="1"/>
          <p:nvPr/>
        </p:nvSpPr>
        <p:spPr>
          <a:xfrm>
            <a:off x="583316" y="1453896"/>
            <a:ext cx="1041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impact COVID had on Malawi Urban population?</a:t>
            </a:r>
          </a:p>
          <a:p>
            <a:endParaRPr lang="en-US" sz="2000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Fatality of active labor force: family breadwinners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Loss of livelihoods and reduced income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Increased unemployment in the urban settings 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companies were scaling down or shutting offices)</a:t>
            </a: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Health seeking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Disrupted s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ocial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EEB5C-7721-48E1-BD03-B6799C2BF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86" y="4649872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57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B0FABD6-693C-465E-9F4A-ED49FEA6A848}"/>
              </a:ext>
            </a:extLst>
          </p:cNvPr>
          <p:cNvSpPr/>
          <p:nvPr/>
        </p:nvSpPr>
        <p:spPr>
          <a:xfrm>
            <a:off x="0" y="-312453"/>
            <a:ext cx="12355773" cy="7170453"/>
          </a:xfrm>
          <a:prstGeom prst="rect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5F9FFCA-28D5-4021-BF0C-75B2286DC13F}"/>
              </a:ext>
            </a:extLst>
          </p:cNvPr>
          <p:cNvSpPr txBox="1"/>
          <p:nvPr/>
        </p:nvSpPr>
        <p:spPr>
          <a:xfrm>
            <a:off x="1222409" y="264377"/>
            <a:ext cx="9308602" cy="5899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b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Malawi’s COVID-19 Urban </a:t>
            </a:r>
            <a:r>
              <a:rPr lang="en-US" sz="3300" b="1" dirty="0">
                <a:solidFill>
                  <a:srgbClr val="00919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</a:t>
            </a:r>
            <a:r>
              <a:rPr lang="en-US" sz="3300" b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ash </a:t>
            </a:r>
            <a:r>
              <a:rPr lang="en-US" sz="3300" b="1" dirty="0">
                <a:solidFill>
                  <a:srgbClr val="00919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</a:t>
            </a:r>
            <a:r>
              <a:rPr lang="en-US" sz="3300" b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ntervention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2B134B-5F92-4D79-B2EF-BAF794805237}"/>
              </a:ext>
            </a:extLst>
          </p:cNvPr>
          <p:cNvCxnSpPr>
            <a:cxnSpLocks/>
          </p:cNvCxnSpPr>
          <p:nvPr/>
        </p:nvCxnSpPr>
        <p:spPr>
          <a:xfrm>
            <a:off x="583316" y="1204334"/>
            <a:ext cx="3722231" cy="0"/>
          </a:xfrm>
          <a:prstGeom prst="line">
            <a:avLst/>
          </a:prstGeom>
          <a:ln>
            <a:solidFill>
              <a:srgbClr val="0013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ompass outline">
            <a:extLst>
              <a:ext uri="{FF2B5EF4-FFF2-40B4-BE49-F238E27FC236}">
                <a16:creationId xmlns:a16="http://schemas.microsoft.com/office/drawing/2014/main" id="{F0D7D44B-8BE3-42B6-B482-73B9BAE6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0090" y="348639"/>
            <a:ext cx="583351" cy="5833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79A512-CA4C-4249-9F44-11F4E84AD6A2}"/>
              </a:ext>
            </a:extLst>
          </p:cNvPr>
          <p:cNvSpPr txBox="1">
            <a:spLocks/>
          </p:cNvSpPr>
          <p:nvPr/>
        </p:nvSpPr>
        <p:spPr>
          <a:xfrm>
            <a:off x="330298" y="1530966"/>
            <a:ext cx="11179313" cy="5445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139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Intervention: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CUCI was initiated to help mitigate the adverse health and economic effects of COVID-19 on urban poor populations in Lilongwe, Blantyre, Zomba and Mzuzu.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CUCI targeted 35 Percent of Malawi’s Urban population, with a d</a:t>
            </a:r>
            <a:r>
              <a:rPr lang="en-US" sz="2000" b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isbursement of MK 35,000 (equivalent to 42.72 US$) per month, for three months.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Stakeholders: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design and implementation of CUCI was led by the government of Malawi with the support of development partners including the World Bank, KFW, EU, GIZ, UNICEF, WFP, 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and ILO.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D49698-1372-4AD9-8198-69443A2B42B7}"/>
              </a:ext>
            </a:extLst>
          </p:cNvPr>
          <p:cNvSpPr/>
          <p:nvPr/>
        </p:nvSpPr>
        <p:spPr>
          <a:xfrm rot="5400000">
            <a:off x="29211" y="3068343"/>
            <a:ext cx="334818" cy="288636"/>
          </a:xfrm>
          <a:prstGeom prst="triangle">
            <a:avLst/>
          </a:prstGeom>
          <a:solidFill>
            <a:srgbClr val="495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F5C1F63-A375-44ED-B582-532EAD4E7E25}"/>
              </a:ext>
            </a:extLst>
          </p:cNvPr>
          <p:cNvSpPr/>
          <p:nvPr/>
        </p:nvSpPr>
        <p:spPr>
          <a:xfrm rot="5400000">
            <a:off x="29211" y="4646634"/>
            <a:ext cx="334818" cy="288636"/>
          </a:xfrm>
          <a:prstGeom prst="triangle">
            <a:avLst/>
          </a:prstGeom>
          <a:solidFill>
            <a:srgbClr val="A6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1C4B175-6315-479C-B199-0B138ED157DC}"/>
              </a:ext>
            </a:extLst>
          </p:cNvPr>
          <p:cNvSpPr/>
          <p:nvPr/>
        </p:nvSpPr>
        <p:spPr>
          <a:xfrm rot="5400000">
            <a:off x="29211" y="5837035"/>
            <a:ext cx="334818" cy="288636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F1524-AB97-4C6E-B295-CC2902BB22C7}"/>
              </a:ext>
            </a:extLst>
          </p:cNvPr>
          <p:cNvSpPr/>
          <p:nvPr/>
        </p:nvSpPr>
        <p:spPr>
          <a:xfrm>
            <a:off x="-55998" y="-146031"/>
            <a:ext cx="111995" cy="735039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360DA-E40F-4E3A-9BBC-44508EFB7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73" y="4578435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168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814B-9EA4-4768-9B55-138AF543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37" y="1882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Malawi’s COVID-19 Urban Cash Intervention</a:t>
            </a:r>
            <a:br>
              <a:rPr lang="en-US" sz="33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33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Ev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93497-4B69-D971-C762-D0136E11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Evaluations, already done, on CUCI: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Process evaluation: the efficiency and effectiveness of implementation.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Impact evaluation: the effects of CUCI on food security of beneficiaries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sz="2000" dirty="0"/>
          </a:p>
          <a:p>
            <a:r>
              <a:rPr lang="en-US" sz="2400" dirty="0"/>
              <a:t>The current evaluation: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Main objective : to understand the unintended consequences of  the CUCI.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360DA-E40F-4E3A-9BBC-44508EFB7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73" y="4578435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E9A1-EFBD-3EEB-DFB6-1F18E7FB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dirty="0"/>
              <a:t>Evaluating unintended consequences of cash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DFC8-33FB-5CCD-5842-49175EDD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Why should we care about unintended consequences?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Because they may complement or off-set the main program benefits.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Such evaluations, therefore, provide a more balanced picture of impacts</a:t>
            </a: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/>
              <a:t>Specific objectives: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To establish the effects of CUCI on beneficiary domestic violence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To establish the effects of CUCI on beneficiary </a:t>
            </a:r>
            <a:r>
              <a:rPr lang="en-US" sz="2000" dirty="0" err="1">
                <a:solidFill>
                  <a:srgbClr val="009193"/>
                </a:solidFill>
              </a:rPr>
              <a:t>labour</a:t>
            </a:r>
            <a:r>
              <a:rPr lang="en-US" sz="2000" dirty="0">
                <a:solidFill>
                  <a:srgbClr val="009193"/>
                </a:solidFill>
              </a:rPr>
              <a:t> supply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To establish the effects of CUCI on non-beneficiary food insecurity</a:t>
            </a: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/>
              <a:t>Methodology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A hybrid approach : Quantitative (household survey)  &amp; qualitative (cases studies)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360DA-E40F-4E3A-9BBC-44508EFB7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73" y="4578435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0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Compass outline">
            <a:extLst>
              <a:ext uri="{FF2B5EF4-FFF2-40B4-BE49-F238E27FC236}">
                <a16:creationId xmlns:a16="http://schemas.microsoft.com/office/drawing/2014/main" id="{F0D7D44B-8BE3-42B6-B482-73B9BAE6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0090" y="348639"/>
            <a:ext cx="583351" cy="583351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D49698-1372-4AD9-8198-69443A2B42B7}"/>
              </a:ext>
            </a:extLst>
          </p:cNvPr>
          <p:cNvSpPr/>
          <p:nvPr/>
        </p:nvSpPr>
        <p:spPr>
          <a:xfrm rot="5400000">
            <a:off x="29211" y="3068343"/>
            <a:ext cx="334818" cy="288636"/>
          </a:xfrm>
          <a:prstGeom prst="triangle">
            <a:avLst/>
          </a:prstGeom>
          <a:solidFill>
            <a:srgbClr val="495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F5C1F63-A375-44ED-B582-532EAD4E7E25}"/>
              </a:ext>
            </a:extLst>
          </p:cNvPr>
          <p:cNvSpPr/>
          <p:nvPr/>
        </p:nvSpPr>
        <p:spPr>
          <a:xfrm rot="5400000">
            <a:off x="29211" y="4646634"/>
            <a:ext cx="334818" cy="288636"/>
          </a:xfrm>
          <a:prstGeom prst="triangle">
            <a:avLst/>
          </a:prstGeom>
          <a:solidFill>
            <a:srgbClr val="A6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1C4B175-6315-479C-B199-0B138ED157DC}"/>
              </a:ext>
            </a:extLst>
          </p:cNvPr>
          <p:cNvSpPr/>
          <p:nvPr/>
        </p:nvSpPr>
        <p:spPr>
          <a:xfrm rot="5400000">
            <a:off x="29211" y="5837035"/>
            <a:ext cx="334818" cy="288636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F1524-AB97-4C6E-B295-CC2902BB22C7}"/>
              </a:ext>
            </a:extLst>
          </p:cNvPr>
          <p:cNvSpPr/>
          <p:nvPr/>
        </p:nvSpPr>
        <p:spPr>
          <a:xfrm>
            <a:off x="-43233" y="-146031"/>
            <a:ext cx="111995" cy="735039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1DFEA-C1F2-4D64-BA6D-63B068160F2D}"/>
              </a:ext>
            </a:extLst>
          </p:cNvPr>
          <p:cNvSpPr txBox="1"/>
          <p:nvPr/>
        </p:nvSpPr>
        <p:spPr>
          <a:xfrm>
            <a:off x="2121883" y="117472"/>
            <a:ext cx="878733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919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National</a:t>
            </a:r>
            <a:r>
              <a:rPr lang="en-US" sz="3300" b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Response to COVID-19 – how this evaluation contributes to a national evaluation demand?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5040D-9D7D-4BF5-B3C8-56A099F8B4E4}"/>
              </a:ext>
            </a:extLst>
          </p:cNvPr>
          <p:cNvSpPr txBox="1"/>
          <p:nvPr/>
        </p:nvSpPr>
        <p:spPr>
          <a:xfrm>
            <a:off x="690497" y="2135296"/>
            <a:ext cx="102588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time social protection targeted the urban poor</a:t>
            </a:r>
            <a:r>
              <a:rPr lang="en-US" sz="2000" dirty="0">
                <a:effectLst/>
                <a:latin typeface="Segoe UI" panose="020B0502040204020203" pitchFamily="34" charset="0"/>
                <a:ea typeface="Georgia" panose="02040502050405020303" pitchFamily="18" charset="0"/>
                <a:cs typeface="Segoe UI" panose="020B0502040204020203" pitchFamily="34" charset="0"/>
              </a:rPr>
              <a:t>: a learning curve for urban vulnerabilities.</a:t>
            </a:r>
            <a:endParaRPr lang="en-US" sz="2000" dirty="0">
              <a:solidFill>
                <a:srgbClr val="009193"/>
              </a:solidFill>
              <a:effectLst/>
              <a:latin typeface="Segoe UI" panose="020B0502040204020203" pitchFamily="34" charset="0"/>
              <a:ea typeface="Georgia" panose="02040502050405020303" pitchFamily="18" charset="0"/>
              <a:cs typeface="Segoe UI" panose="020B0502040204020203" pitchFamily="34" charset="0"/>
            </a:endParaRPr>
          </a:p>
          <a:p>
            <a:pPr marL="2171700" lvl="4" indent="-342900">
              <a:buFont typeface="+mj-lt"/>
              <a:buAutoNum type="arabicPeriod"/>
            </a:pPr>
            <a:r>
              <a:rPr lang="en-US" sz="2000" i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Unintended outcomes and their mitigation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2000" i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Added focus on non-beneficiaries (spillovers)</a:t>
            </a:r>
            <a:endParaRPr lang="en-US" sz="2000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Inform the design and implementation of cash transfer programs in Malawi.</a:t>
            </a: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628900" lvl="5" indent="-342900">
              <a:buFont typeface="+mj-lt"/>
              <a:buAutoNum type="arabicPeriod"/>
            </a:pPr>
            <a:r>
              <a:rPr lang="en-US" sz="2000" i="1" dirty="0">
                <a:solidFill>
                  <a:srgbClr val="00919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Malawi’s Social Economic Recovery Plan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000" i="1" dirty="0">
                <a:solidFill>
                  <a:srgbClr val="00919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Affordable Inputs Program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000" i="1" dirty="0">
                <a:solidFill>
                  <a:srgbClr val="00919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Expanded social cash transfers</a:t>
            </a:r>
            <a:endParaRPr lang="en-US" sz="2000" dirty="0">
              <a:solidFill>
                <a:srgbClr val="009193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Georgia" panose="02040502050405020303" pitchFamily="18" charset="0"/>
                <a:cs typeface="Segoe UI" panose="020B0502040204020203" pitchFamily="34" charset="0"/>
              </a:rPr>
              <a:t>G</a:t>
            </a:r>
            <a:r>
              <a:rPr lang="en-US" sz="2000" dirty="0">
                <a:effectLst/>
                <a:latin typeface="Segoe UI" panose="020B0502040204020203" pitchFamily="34" charset="0"/>
                <a:ea typeface="Georgia" panose="02040502050405020303" pitchFamily="18" charset="0"/>
                <a:cs typeface="Segoe UI" panose="020B0502040204020203" pitchFamily="34" charset="0"/>
              </a:rPr>
              <a:t>uide both national and international stakeholders on future investments of cash transfers.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01468-34A1-4018-9B01-45FA2426B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86" y="4592722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818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0CE0-FB43-AA29-2E58-F0F0E662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How this collaborative initiative benefits the national M&amp;E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47FA-4643-BA76-2D38-5D410354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4737907"/>
          </a:xfrm>
        </p:spPr>
        <p:txBody>
          <a:bodyPr>
            <a:normAutofit/>
          </a:bodyPr>
          <a:lstStyle/>
          <a:p>
            <a:r>
              <a:rPr lang="en-US" sz="2000" dirty="0"/>
              <a:t>Building government capacity</a:t>
            </a:r>
          </a:p>
          <a:p>
            <a:pPr lvl="1"/>
            <a:r>
              <a:rPr lang="en-US" sz="2000" dirty="0"/>
              <a:t>Evaluation is led by govt officers, </a:t>
            </a:r>
            <a:r>
              <a:rPr lang="en-US" sz="2000" dirty="0">
                <a:solidFill>
                  <a:srgbClr val="009193"/>
                </a:solidFill>
              </a:rPr>
              <a:t>technical support from GEC &amp; GEI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/>
              <a:t>Lessons for future global crises</a:t>
            </a:r>
          </a:p>
          <a:p>
            <a:pPr lvl="1"/>
            <a:r>
              <a:rPr lang="en-US" sz="2000" dirty="0"/>
              <a:t>Whether to include </a:t>
            </a:r>
            <a:r>
              <a:rPr lang="en-US" sz="2000" dirty="0">
                <a:solidFill>
                  <a:srgbClr val="009193"/>
                </a:solidFill>
              </a:rPr>
              <a:t>multisectoral approaches to future evaluations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International learning 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Cross-country peer learning </a:t>
            </a:r>
            <a:r>
              <a:rPr lang="en-US" sz="2000" dirty="0"/>
              <a:t>on crisis evaluations and best practices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Spillovers to non-crisis evaluations </a:t>
            </a:r>
          </a:p>
          <a:p>
            <a:pPr lvl="1"/>
            <a:r>
              <a:rPr lang="en-US" sz="2000" dirty="0">
                <a:solidFill>
                  <a:srgbClr val="009193"/>
                </a:solidFill>
              </a:rPr>
              <a:t>Evolution of practices</a:t>
            </a:r>
            <a:r>
              <a:rPr lang="en-US" sz="2000" dirty="0"/>
              <a:t>, even for the normal times M&amp;E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360DA-E40F-4E3A-9BBC-44508EFB7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4698356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27A6AA-A9F1-49B6-B0FF-13E1A76181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5A2D3-F63F-47D0-8549-F669848D00EB}"/>
</file>

<file path=customXml/itemProps3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cd6c2767-8973-466b-9016-64adc453953e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0dd94aee-3ae3-4eb9-acb6-34b58fe62d1e"/>
    <ds:schemaRef ds:uri="3e02667f-0271-471b-bd6e-11a2e16def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4992</TotalTime>
  <Words>1564</Words>
  <Application>Microsoft Office PowerPoint</Application>
  <PresentationFormat>Widescreen</PresentationFormat>
  <Paragraphs>168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Neris-Light</vt:lpstr>
      <vt:lpstr>Segoe UI</vt:lpstr>
      <vt:lpstr>Segoe UI Light</vt:lpstr>
      <vt:lpstr>Times New Roman</vt:lpstr>
      <vt:lpstr>Tw Cen MT</vt:lpstr>
      <vt:lpstr>Verdana</vt:lpstr>
      <vt:lpstr>Office Theme</vt:lpstr>
      <vt:lpstr>PowerPoint Presentation</vt:lpstr>
      <vt:lpstr>COVID-19 Country Led Evaluations</vt:lpstr>
      <vt:lpstr>PowerPoint Presentation</vt:lpstr>
      <vt:lpstr>PowerPoint Presentation</vt:lpstr>
      <vt:lpstr>PowerPoint Presentation</vt:lpstr>
      <vt:lpstr>Malawi’s COVID-19 Urban Cash Intervention Evaluations</vt:lpstr>
      <vt:lpstr>Evaluating unintended consequences of cash transfers</vt:lpstr>
      <vt:lpstr>PowerPoint Presentation</vt:lpstr>
      <vt:lpstr>How this collaborative initiative benefits the national M&amp;E system</vt:lpstr>
      <vt:lpstr>Thank you</vt:lpstr>
      <vt:lpstr>PowerPoint Presentation</vt:lpstr>
      <vt:lpstr>National Development Planning Commission(NDPC)</vt:lpstr>
      <vt:lpstr>COVID-19 Response in Ghana</vt:lpstr>
      <vt:lpstr>The COVID-19 Recovery Plans</vt:lpstr>
      <vt:lpstr>How This Evaluation Contributes To The National Evaluation Demand?</vt:lpstr>
      <vt:lpstr>Scope of Evaluation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Portable User</cp:lastModifiedBy>
  <cp:revision>70</cp:revision>
  <dcterms:created xsi:type="dcterms:W3CDTF">2022-05-05T16:01:45Z</dcterms:created>
  <dcterms:modified xsi:type="dcterms:W3CDTF">2022-10-26T15:11:11Z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  <property fmtid="{D5CDD505-2E9C-101B-9397-08002B2CF9AE}" pid="4" name="OECDHorizontalProjects">
    <vt:lpwstr/>
  </property>
  <property fmtid="{D5CDD505-2E9C-101B-9397-08002B2CF9AE}" pid="5" name="OECDProjectOwnerStructure">
    <vt:lpwstr>141;#DCD/RREDI|521fc82c-4e53-4ea4-8ed2-277cfe4edcb9</vt:lpwstr>
  </property>
  <property fmtid="{D5CDD505-2E9C-101B-9397-08002B2CF9AE}" pid="6" name="OECDCountry">
    <vt:lpwstr/>
  </property>
  <property fmtid="{D5CDD505-2E9C-101B-9397-08002B2CF9AE}" pid="7" name="OECDTopic">
    <vt:lpwstr>170;#Development co-operation|838733ca-3f54-49b8-8e91-67307ccb8cf5;#350;#DAC|5c265d19-ef92-4605-a624-c6c087fd47bb</vt:lpwstr>
  </property>
  <property fmtid="{D5CDD505-2E9C-101B-9397-08002B2CF9AE}" pid="8" name="OECDCommittee">
    <vt:lpwstr/>
  </property>
  <property fmtid="{D5CDD505-2E9C-101B-9397-08002B2CF9AE}" pid="9" name="OECDPWB">
    <vt:lpwstr>1260;#5.1 Development|6195c479-0aac-49f6-bf61-3b9d9e57b67c</vt:lpwstr>
  </property>
  <property fmtid="{D5CDD505-2E9C-101B-9397-08002B2CF9AE}" pid="10" name="OECDKeywords">
    <vt:lpwstr>1368;#RREDI|f9c893fe-6582-4d38-9ca0-1707954f8726;#635;#Evaluation|09c98c89-62fa-473c-9fd6-e8474e06c1b1</vt:lpwstr>
  </property>
</Properties>
</file>