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671" r:id="rId3"/>
    <p:sldId id="672" r:id="rId4"/>
    <p:sldId id="673" r:id="rId5"/>
    <p:sldId id="267" r:id="rId6"/>
    <p:sldId id="565" r:id="rId7"/>
    <p:sldId id="615" r:id="rId8"/>
    <p:sldId id="574" r:id="rId9"/>
    <p:sldId id="274" r:id="rId10"/>
    <p:sldId id="564" r:id="rId11"/>
    <p:sldId id="655" r:id="rId12"/>
    <p:sldId id="584" r:id="rId13"/>
    <p:sldId id="656" r:id="rId14"/>
    <p:sldId id="330" r:id="rId15"/>
    <p:sldId id="352" r:id="rId16"/>
    <p:sldId id="668" r:id="rId17"/>
    <p:sldId id="648" r:id="rId18"/>
    <p:sldId id="649" r:id="rId19"/>
    <p:sldId id="665" r:id="rId20"/>
    <p:sldId id="661" r:id="rId21"/>
    <p:sldId id="710" r:id="rId22"/>
    <p:sldId id="682" r:id="rId23"/>
    <p:sldId id="683" r:id="rId24"/>
    <p:sldId id="684" r:id="rId25"/>
    <p:sldId id="685" r:id="rId26"/>
    <p:sldId id="686" r:id="rId27"/>
    <p:sldId id="687" r:id="rId28"/>
    <p:sldId id="688" r:id="rId29"/>
    <p:sldId id="689" r:id="rId30"/>
    <p:sldId id="690" r:id="rId31"/>
    <p:sldId id="691" r:id="rId32"/>
    <p:sldId id="692" r:id="rId33"/>
    <p:sldId id="693" r:id="rId34"/>
    <p:sldId id="694" r:id="rId35"/>
    <p:sldId id="695" r:id="rId36"/>
    <p:sldId id="696" r:id="rId37"/>
    <p:sldId id="697" r:id="rId38"/>
    <p:sldId id="703" r:id="rId39"/>
    <p:sldId id="704" r:id="rId40"/>
    <p:sldId id="705" r:id="rId41"/>
    <p:sldId id="706" r:id="rId42"/>
    <p:sldId id="707" r:id="rId43"/>
    <p:sldId id="708" r:id="rId44"/>
    <p:sldId id="698" r:id="rId45"/>
    <p:sldId id="709" r:id="rId46"/>
    <p:sldId id="670" r:id="rId47"/>
    <p:sldId id="674" r:id="rId48"/>
    <p:sldId id="675" r:id="rId49"/>
    <p:sldId id="676" r:id="rId50"/>
    <p:sldId id="677" r:id="rId51"/>
    <p:sldId id="663" r:id="rId52"/>
    <p:sldId id="664" r:id="rId53"/>
    <p:sldId id="645" r:id="rId54"/>
    <p:sldId id="659" r:id="rId55"/>
    <p:sldId id="678" r:id="rId56"/>
    <p:sldId id="679" r:id="rId57"/>
    <p:sldId id="680" r:id="rId58"/>
    <p:sldId id="669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jayalakshmi Vadivelu" initials="VV" lastIdx="1" clrIdx="0">
    <p:extLst>
      <p:ext uri="{19B8F6BF-5375-455C-9EA6-DF929625EA0E}">
        <p15:presenceInfo xmlns:p15="http://schemas.microsoft.com/office/powerpoint/2012/main" userId="S-1-5-21-1464974944-3708882273-1791259203-6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66"/>
    <a:srgbClr val="170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84" autoAdjust="0"/>
  </p:normalViewPr>
  <p:slideViewPr>
    <p:cSldViewPr showGuides="1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95A35-F56A-4DD9-B523-0E6967A26425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FF83B-A7A5-418F-B212-F821C2BDA60A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GB" sz="1600" dirty="0">
              <a:solidFill>
                <a:schemeClr val="bg2">
                  <a:lumMod val="50000"/>
                </a:schemeClr>
              </a:solidFill>
            </a:rPr>
            <a:t>Enables </a:t>
          </a:r>
          <a:r>
            <a:rPr lang="en-GB" sz="1800" b="1" dirty="0">
              <a:solidFill>
                <a:srgbClr val="FF0000"/>
              </a:solidFill>
            </a:rPr>
            <a:t>UNPACKING</a:t>
          </a:r>
          <a:r>
            <a:rPr lang="en-GB" sz="16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1600" dirty="0">
              <a:solidFill>
                <a:schemeClr val="bg2">
                  <a:lumMod val="50000"/>
                </a:schemeClr>
              </a:solidFill>
            </a:rPr>
            <a:t>of national evaluation requirements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ECA01E05-F73C-4393-837D-F0672D3DA6C5}" type="parTrans" cxnId="{5EF42F1F-5C79-4CC4-8886-F5CB6D655B2B}">
      <dgm:prSet/>
      <dgm:spPr/>
      <dgm:t>
        <a:bodyPr/>
        <a:lstStyle/>
        <a:p>
          <a:endParaRPr lang="en-US" sz="2000"/>
        </a:p>
      </dgm:t>
    </dgm:pt>
    <dgm:pt modelId="{FFF46741-00FC-46C2-A54D-D05A7B7CDD64}" type="sibTrans" cxnId="{5EF42F1F-5C79-4CC4-8886-F5CB6D655B2B}">
      <dgm:prSet/>
      <dgm:spPr/>
      <dgm:t>
        <a:bodyPr/>
        <a:lstStyle/>
        <a:p>
          <a:endParaRPr lang="en-US" sz="2000"/>
        </a:p>
      </dgm:t>
    </dgm:pt>
    <dgm:pt modelId="{EA5118FA-382B-4E3F-90E1-44FE34485459}">
      <dgm:prSet phldrT="[Text]" custT="1"/>
      <dgm:spPr>
        <a:solidFill>
          <a:schemeClr val="bg1">
            <a:lumMod val="95000"/>
          </a:schemeClr>
        </a:solidFill>
        <a:ln w="381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OUTLINES</a:t>
          </a:r>
          <a:r>
            <a:rPr lang="en-US" sz="2100" b="1" dirty="0">
              <a:solidFill>
                <a:srgbClr val="FFFF00"/>
              </a:solidFill>
            </a:rPr>
            <a:t> </a:t>
          </a:r>
          <a:r>
            <a:rPr lang="en-US" sz="1600" dirty="0">
              <a:solidFill>
                <a:schemeClr val="tx2">
                  <a:lumMod val="65000"/>
                  <a:lumOff val="35000"/>
                </a:schemeClr>
              </a:solidFill>
            </a:rPr>
            <a:t>a series of  steps to </a:t>
          </a:r>
          <a:r>
            <a:rPr lang="en-GB" sz="1600" dirty="0">
              <a:solidFill>
                <a:schemeClr val="tx2">
                  <a:lumMod val="65000"/>
                  <a:lumOff val="35000"/>
                </a:schemeClr>
              </a:solidFill>
            </a:rPr>
            <a:t>assess key evaluation bottlenecks and needs</a:t>
          </a:r>
          <a:endParaRPr lang="en-US" sz="21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718F4EC4-596E-4870-9AA3-BDA94C1B116E}" type="parTrans" cxnId="{880AE218-7645-4361-8124-EDC9372DFE61}">
      <dgm:prSet/>
      <dgm:spPr/>
      <dgm:t>
        <a:bodyPr/>
        <a:lstStyle/>
        <a:p>
          <a:endParaRPr lang="en-US" sz="2000"/>
        </a:p>
      </dgm:t>
    </dgm:pt>
    <dgm:pt modelId="{BCFDABFD-9DAA-4883-AB63-D8214FF36DD7}" type="sibTrans" cxnId="{880AE218-7645-4361-8124-EDC9372DFE61}">
      <dgm:prSet/>
      <dgm:spPr/>
      <dgm:t>
        <a:bodyPr/>
        <a:lstStyle/>
        <a:p>
          <a:endParaRPr lang="en-US" sz="2000"/>
        </a:p>
      </dgm:t>
    </dgm:pt>
    <dgm:pt modelId="{5BAE224C-E36F-456D-A434-552A4722724A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400" dirty="0">
              <a:solidFill>
                <a:schemeClr val="bg2">
                  <a:lumMod val="25000"/>
                </a:schemeClr>
              </a:solidFill>
            </a:rPr>
            <a:t>Enables a systematic  approach to </a:t>
          </a:r>
          <a:r>
            <a:rPr lang="en-GB" sz="1600" b="1" dirty="0">
              <a:solidFill>
                <a:srgbClr val="FF0000"/>
              </a:solidFill>
            </a:rPr>
            <a:t>DETERMINE </a:t>
          </a:r>
          <a:r>
            <a:rPr lang="en-GB" sz="1400" b="1" dirty="0">
              <a:solidFill>
                <a:srgbClr val="FF0000"/>
              </a:solidFill>
            </a:rPr>
            <a:t>PATHWAYS </a:t>
          </a:r>
          <a:r>
            <a:rPr lang="en-GB" sz="1400" dirty="0">
              <a:solidFill>
                <a:schemeClr val="bg2">
                  <a:lumMod val="25000"/>
                </a:schemeClr>
              </a:solidFill>
            </a:rPr>
            <a:t>for  Strengthening</a:t>
          </a:r>
          <a:r>
            <a:rPr lang="en-GB" sz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1400" dirty="0">
              <a:solidFill>
                <a:schemeClr val="bg2">
                  <a:lumMod val="25000"/>
                </a:schemeClr>
              </a:solidFill>
            </a:rPr>
            <a:t>national evaluation</a:t>
          </a:r>
          <a:r>
            <a:rPr lang="en-US" sz="1400" dirty="0">
              <a:solidFill>
                <a:schemeClr val="bg2">
                  <a:lumMod val="25000"/>
                </a:schemeClr>
              </a:solidFill>
            </a:rPr>
            <a:t> </a:t>
          </a:r>
          <a:endParaRPr lang="en-US" sz="1200" dirty="0">
            <a:solidFill>
              <a:schemeClr val="bg2">
                <a:lumMod val="25000"/>
              </a:schemeClr>
            </a:solidFill>
          </a:endParaRPr>
        </a:p>
      </dgm:t>
    </dgm:pt>
    <dgm:pt modelId="{555EB48E-483A-4A50-8FD9-8A115DC48EBA}" type="parTrans" cxnId="{96C1C77E-1000-4E12-B218-C102DC910C9F}">
      <dgm:prSet/>
      <dgm:spPr/>
      <dgm:t>
        <a:bodyPr/>
        <a:lstStyle/>
        <a:p>
          <a:endParaRPr lang="en-US" sz="2000"/>
        </a:p>
      </dgm:t>
    </dgm:pt>
    <dgm:pt modelId="{C6186598-D1F0-4A1D-98B9-785B18E93766}" type="sibTrans" cxnId="{96C1C77E-1000-4E12-B218-C102DC910C9F}">
      <dgm:prSet/>
      <dgm:spPr/>
      <dgm:t>
        <a:bodyPr/>
        <a:lstStyle/>
        <a:p>
          <a:endParaRPr lang="en-US" sz="2000"/>
        </a:p>
      </dgm:t>
    </dgm:pt>
    <dgm:pt modelId="{0CDC69B1-C856-4738-999E-A16B117D7892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FLEXIBLE</a:t>
          </a:r>
          <a:r>
            <a:rPr lang="en-US" sz="21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dirty="0">
              <a:solidFill>
                <a:schemeClr val="accent2">
                  <a:lumMod val="50000"/>
                </a:schemeClr>
              </a:solidFill>
            </a:rPr>
            <a:t>to use at different level of government</a:t>
          </a:r>
          <a:endParaRPr lang="en-US" sz="2100" dirty="0">
            <a:solidFill>
              <a:schemeClr val="accent2">
                <a:lumMod val="50000"/>
              </a:schemeClr>
            </a:solidFill>
          </a:endParaRPr>
        </a:p>
      </dgm:t>
    </dgm:pt>
    <dgm:pt modelId="{42632BDC-C626-4AFC-9704-D4A30A33A6DE}" type="parTrans" cxnId="{FC364374-C6B7-4B2E-BB6A-136AF54DB56E}">
      <dgm:prSet/>
      <dgm:spPr/>
      <dgm:t>
        <a:bodyPr/>
        <a:lstStyle/>
        <a:p>
          <a:endParaRPr lang="en-US" sz="2000"/>
        </a:p>
      </dgm:t>
    </dgm:pt>
    <dgm:pt modelId="{6D5A7C2B-45AE-4A89-8898-E07009A05FB7}" type="sibTrans" cxnId="{FC364374-C6B7-4B2E-BB6A-136AF54DB56E}">
      <dgm:prSet/>
      <dgm:spPr/>
      <dgm:t>
        <a:bodyPr/>
        <a:lstStyle/>
        <a:p>
          <a:endParaRPr lang="en-US" sz="2000"/>
        </a:p>
      </dgm:t>
    </dgm:pt>
    <dgm:pt modelId="{1F8C3CF1-C6E4-4936-8FB6-188885C34371}" type="pres">
      <dgm:prSet presAssocID="{C9A95A35-F56A-4DD9-B523-0E6967A26425}" presName="matrix" presStyleCnt="0">
        <dgm:presLayoutVars>
          <dgm:chMax val="1"/>
          <dgm:dir/>
          <dgm:resizeHandles val="exact"/>
        </dgm:presLayoutVars>
      </dgm:prSet>
      <dgm:spPr/>
    </dgm:pt>
    <dgm:pt modelId="{257ED602-AD3A-40F5-A871-233F5E580651}" type="pres">
      <dgm:prSet presAssocID="{C9A95A35-F56A-4DD9-B523-0E6967A26425}" presName="axisShape" presStyleLbl="bgShp" presStyleIdx="0" presStyleCnt="1"/>
      <dgm:spPr>
        <a:solidFill>
          <a:schemeClr val="bg1">
            <a:lumMod val="50000"/>
          </a:schemeClr>
        </a:solidFill>
      </dgm:spPr>
    </dgm:pt>
    <dgm:pt modelId="{13FC3DCD-924F-453E-B699-4F5EADFC5524}" type="pres">
      <dgm:prSet presAssocID="{C9A95A35-F56A-4DD9-B523-0E6967A26425}" presName="rect1" presStyleLbl="node1" presStyleIdx="0" presStyleCnt="4" custLinFactNeighborX="3841" custLinFactNeighborY="212">
        <dgm:presLayoutVars>
          <dgm:chMax val="0"/>
          <dgm:chPref val="0"/>
          <dgm:bulletEnabled val="1"/>
        </dgm:presLayoutVars>
      </dgm:prSet>
      <dgm:spPr/>
    </dgm:pt>
    <dgm:pt modelId="{B4346135-3A22-4AC4-97F6-4ED7F8B74029}" type="pres">
      <dgm:prSet presAssocID="{C9A95A35-F56A-4DD9-B523-0E6967A2642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1DEC0B-287D-4874-BA2D-DF3E2CF72901}" type="pres">
      <dgm:prSet presAssocID="{C9A95A35-F56A-4DD9-B523-0E6967A26425}" presName="rect3" presStyleLbl="node1" presStyleIdx="2" presStyleCnt="4" custScaleX="110139" custScaleY="109100" custLinFactNeighborX="-1430" custLinFactNeighborY="-685">
        <dgm:presLayoutVars>
          <dgm:chMax val="0"/>
          <dgm:chPref val="0"/>
          <dgm:bulletEnabled val="1"/>
        </dgm:presLayoutVars>
      </dgm:prSet>
      <dgm:spPr/>
    </dgm:pt>
    <dgm:pt modelId="{4772D2EB-2AD9-436D-9960-9857C0282CD2}" type="pres">
      <dgm:prSet presAssocID="{C9A95A35-F56A-4DD9-B523-0E6967A2642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41D405-3B35-458D-B515-EE69F49ECE94}" type="presOf" srcId="{EA5118FA-382B-4E3F-90E1-44FE34485459}" destId="{B4346135-3A22-4AC4-97F6-4ED7F8B74029}" srcOrd="0" destOrd="0" presId="urn:microsoft.com/office/officeart/2005/8/layout/matrix2"/>
    <dgm:cxn modelId="{52C4F214-2549-467F-9044-7D2DD9820B9C}" type="presOf" srcId="{5BAE224C-E36F-456D-A434-552A4722724A}" destId="{331DEC0B-287D-4874-BA2D-DF3E2CF72901}" srcOrd="0" destOrd="0" presId="urn:microsoft.com/office/officeart/2005/8/layout/matrix2"/>
    <dgm:cxn modelId="{880AE218-7645-4361-8124-EDC9372DFE61}" srcId="{C9A95A35-F56A-4DD9-B523-0E6967A26425}" destId="{EA5118FA-382B-4E3F-90E1-44FE34485459}" srcOrd="1" destOrd="0" parTransId="{718F4EC4-596E-4870-9AA3-BDA94C1B116E}" sibTransId="{BCFDABFD-9DAA-4883-AB63-D8214FF36DD7}"/>
    <dgm:cxn modelId="{5EF42F1F-5C79-4CC4-8886-F5CB6D655B2B}" srcId="{C9A95A35-F56A-4DD9-B523-0E6967A26425}" destId="{F8EFF83B-A7A5-418F-B212-F821C2BDA60A}" srcOrd="0" destOrd="0" parTransId="{ECA01E05-F73C-4393-837D-F0672D3DA6C5}" sibTransId="{FFF46741-00FC-46C2-A54D-D05A7B7CDD64}"/>
    <dgm:cxn modelId="{89DEEE5D-6088-44F7-BDF1-239766B86C8E}" type="presOf" srcId="{C9A95A35-F56A-4DD9-B523-0E6967A26425}" destId="{1F8C3CF1-C6E4-4936-8FB6-188885C34371}" srcOrd="0" destOrd="0" presId="urn:microsoft.com/office/officeart/2005/8/layout/matrix2"/>
    <dgm:cxn modelId="{FC364374-C6B7-4B2E-BB6A-136AF54DB56E}" srcId="{C9A95A35-F56A-4DD9-B523-0E6967A26425}" destId="{0CDC69B1-C856-4738-999E-A16B117D7892}" srcOrd="3" destOrd="0" parTransId="{42632BDC-C626-4AFC-9704-D4A30A33A6DE}" sibTransId="{6D5A7C2B-45AE-4A89-8898-E07009A05FB7}"/>
    <dgm:cxn modelId="{96C1C77E-1000-4E12-B218-C102DC910C9F}" srcId="{C9A95A35-F56A-4DD9-B523-0E6967A26425}" destId="{5BAE224C-E36F-456D-A434-552A4722724A}" srcOrd="2" destOrd="0" parTransId="{555EB48E-483A-4A50-8FD9-8A115DC48EBA}" sibTransId="{C6186598-D1F0-4A1D-98B9-785B18E93766}"/>
    <dgm:cxn modelId="{2CB9118A-1F5A-4AD4-A801-46B8B9C3A45E}" type="presOf" srcId="{0CDC69B1-C856-4738-999E-A16B117D7892}" destId="{4772D2EB-2AD9-436D-9960-9857C0282CD2}" srcOrd="0" destOrd="0" presId="urn:microsoft.com/office/officeart/2005/8/layout/matrix2"/>
    <dgm:cxn modelId="{FFE4F5CB-0441-4951-AF80-59407CA0DC8F}" type="presOf" srcId="{F8EFF83B-A7A5-418F-B212-F821C2BDA60A}" destId="{13FC3DCD-924F-453E-B699-4F5EADFC5524}" srcOrd="0" destOrd="0" presId="urn:microsoft.com/office/officeart/2005/8/layout/matrix2"/>
    <dgm:cxn modelId="{3D7E7ED5-1A25-4F1D-BFDE-1CDF45348CB0}" type="presParOf" srcId="{1F8C3CF1-C6E4-4936-8FB6-188885C34371}" destId="{257ED602-AD3A-40F5-A871-233F5E580651}" srcOrd="0" destOrd="0" presId="urn:microsoft.com/office/officeart/2005/8/layout/matrix2"/>
    <dgm:cxn modelId="{C96E91F6-86F2-4410-A788-B870603219BA}" type="presParOf" srcId="{1F8C3CF1-C6E4-4936-8FB6-188885C34371}" destId="{13FC3DCD-924F-453E-B699-4F5EADFC5524}" srcOrd="1" destOrd="0" presId="urn:microsoft.com/office/officeart/2005/8/layout/matrix2"/>
    <dgm:cxn modelId="{710F15B1-2634-4513-8FFB-68A9D0C26E99}" type="presParOf" srcId="{1F8C3CF1-C6E4-4936-8FB6-188885C34371}" destId="{B4346135-3A22-4AC4-97F6-4ED7F8B74029}" srcOrd="2" destOrd="0" presId="urn:microsoft.com/office/officeart/2005/8/layout/matrix2"/>
    <dgm:cxn modelId="{377CA4B5-0B06-4AA3-B7BB-DC218C4D3676}" type="presParOf" srcId="{1F8C3CF1-C6E4-4936-8FB6-188885C34371}" destId="{331DEC0B-287D-4874-BA2D-DF3E2CF72901}" srcOrd="3" destOrd="0" presId="urn:microsoft.com/office/officeart/2005/8/layout/matrix2"/>
    <dgm:cxn modelId="{6FED6F08-C9CB-4498-A147-E2A3F9C604D4}" type="presParOf" srcId="{1F8C3CF1-C6E4-4936-8FB6-188885C34371}" destId="{4772D2EB-2AD9-436D-9960-9857C0282CD2}" srcOrd="4" destOrd="0" presId="urn:microsoft.com/office/officeart/2005/8/layout/matrix2"/>
  </dgm:cxnLst>
  <dgm:bg>
    <a:solidFill>
      <a:schemeClr val="tx1">
        <a:lumMod val="20000"/>
        <a:lumOff val="80000"/>
      </a:schemeClr>
    </a:solidFill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D602-AD3A-40F5-A871-233F5E580651}">
      <dsp:nvSpPr>
        <dsp:cNvPr id="0" name=""/>
        <dsp:cNvSpPr/>
      </dsp:nvSpPr>
      <dsp:spPr>
        <a:xfrm>
          <a:off x="446278" y="0"/>
          <a:ext cx="4294905" cy="429490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C3DCD-924F-453E-B699-4F5EADFC5524}">
      <dsp:nvSpPr>
        <dsp:cNvPr id="0" name=""/>
        <dsp:cNvSpPr/>
      </dsp:nvSpPr>
      <dsp:spPr>
        <a:xfrm>
          <a:off x="791434" y="282810"/>
          <a:ext cx="1717962" cy="1717962"/>
        </a:xfrm>
        <a:prstGeom prst="roundRect">
          <a:avLst/>
        </a:prstGeom>
        <a:solidFill>
          <a:schemeClr val="bg1">
            <a:lumMod val="95000"/>
          </a:schemeClr>
        </a:solidFill>
        <a:ln w="28575"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2">
                  <a:lumMod val="50000"/>
                </a:schemeClr>
              </a:solidFill>
            </a:rPr>
            <a:t>Enables </a:t>
          </a:r>
          <a:r>
            <a:rPr lang="en-GB" sz="1800" b="1" kern="1200" dirty="0">
              <a:solidFill>
                <a:srgbClr val="FF0000"/>
              </a:solidFill>
            </a:rPr>
            <a:t>UNPACKING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</a:rPr>
            <a:t>of national evaluation requirements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75298" y="366674"/>
        <a:ext cx="1550234" cy="1550234"/>
      </dsp:txXfrm>
    </dsp:sp>
    <dsp:sp modelId="{B4346135-3A22-4AC4-97F6-4ED7F8B74029}">
      <dsp:nvSpPr>
        <dsp:cNvPr id="0" name=""/>
        <dsp:cNvSpPr/>
      </dsp:nvSpPr>
      <dsp:spPr>
        <a:xfrm>
          <a:off x="2744052" y="279168"/>
          <a:ext cx="1717962" cy="1717962"/>
        </a:xfrm>
        <a:prstGeom prst="roundRect">
          <a:avLst/>
        </a:prstGeom>
        <a:solidFill>
          <a:schemeClr val="bg1">
            <a:lumMod val="95000"/>
          </a:schemeClr>
        </a:solidFill>
        <a:ln w="3810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OUTLINES</a:t>
          </a:r>
          <a:r>
            <a:rPr lang="en-US" sz="2100" b="1" kern="1200" dirty="0">
              <a:solidFill>
                <a:srgbClr val="FFFF00"/>
              </a:solidFill>
            </a:rPr>
            <a:t> </a:t>
          </a:r>
          <a:r>
            <a:rPr lang="en-US" sz="1600" kern="1200" dirty="0">
              <a:solidFill>
                <a:schemeClr val="tx2">
                  <a:lumMod val="65000"/>
                  <a:lumOff val="35000"/>
                </a:schemeClr>
              </a:solidFill>
            </a:rPr>
            <a:t>a series of  steps to </a:t>
          </a:r>
          <a:r>
            <a:rPr lang="en-GB" sz="1600" kern="1200" dirty="0">
              <a:solidFill>
                <a:schemeClr val="tx2">
                  <a:lumMod val="65000"/>
                  <a:lumOff val="35000"/>
                </a:schemeClr>
              </a:solidFill>
            </a:rPr>
            <a:t>assess key evaluation bottlenecks and needs</a:t>
          </a:r>
          <a:endParaRPr lang="en-US" sz="2100" kern="1200" dirty="0">
            <a:solidFill>
              <a:schemeClr val="tx2">
                <a:lumMod val="65000"/>
                <a:lumOff val="35000"/>
              </a:schemeClr>
            </a:solidFill>
          </a:endParaRPr>
        </a:p>
      </dsp:txBody>
      <dsp:txXfrm>
        <a:off x="2827916" y="363032"/>
        <a:ext cx="1550234" cy="1550234"/>
      </dsp:txXfrm>
    </dsp:sp>
    <dsp:sp modelId="{331DEC0B-287D-4874-BA2D-DF3E2CF72901}">
      <dsp:nvSpPr>
        <dsp:cNvPr id="0" name=""/>
        <dsp:cNvSpPr/>
      </dsp:nvSpPr>
      <dsp:spPr>
        <a:xfrm>
          <a:off x="613788" y="2207838"/>
          <a:ext cx="1892146" cy="1874296"/>
        </a:xfrm>
        <a:prstGeom prst="roundRect">
          <a:avLst/>
        </a:prstGeom>
        <a:solidFill>
          <a:schemeClr val="bg1">
            <a:lumMod val="95000"/>
          </a:schemeClr>
        </a:solidFill>
        <a:ln w="285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2">
                  <a:lumMod val="25000"/>
                </a:schemeClr>
              </a:solidFill>
            </a:rPr>
            <a:t>Enables a systematic  approach to </a:t>
          </a:r>
          <a:r>
            <a:rPr lang="en-GB" sz="1600" b="1" kern="1200" dirty="0">
              <a:solidFill>
                <a:srgbClr val="FF0000"/>
              </a:solidFill>
            </a:rPr>
            <a:t>DETERMINE </a:t>
          </a:r>
          <a:r>
            <a:rPr lang="en-GB" sz="1400" b="1" kern="1200" dirty="0">
              <a:solidFill>
                <a:srgbClr val="FF0000"/>
              </a:solidFill>
            </a:rPr>
            <a:t>PATHWAYS </a:t>
          </a:r>
          <a:r>
            <a:rPr lang="en-GB" sz="1400" kern="1200" dirty="0">
              <a:solidFill>
                <a:schemeClr val="bg2">
                  <a:lumMod val="25000"/>
                </a:schemeClr>
              </a:solidFill>
            </a:rPr>
            <a:t>for  Strengthening</a:t>
          </a:r>
          <a:r>
            <a:rPr lang="en-GB" sz="12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GB" sz="1400" kern="1200" dirty="0">
              <a:solidFill>
                <a:schemeClr val="bg2">
                  <a:lumMod val="25000"/>
                </a:schemeClr>
              </a:solidFill>
            </a:rPr>
            <a:t>national evaluation</a:t>
          </a:r>
          <a:r>
            <a:rPr lang="en-US" sz="1400" kern="1200" dirty="0">
              <a:solidFill>
                <a:schemeClr val="bg2">
                  <a:lumMod val="25000"/>
                </a:schemeClr>
              </a:solidFill>
            </a:rPr>
            <a:t> </a:t>
          </a:r>
          <a:endParaRPr lang="en-US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05284" y="2299334"/>
        <a:ext cx="1709154" cy="1691304"/>
      </dsp:txXfrm>
    </dsp:sp>
    <dsp:sp modelId="{4772D2EB-2AD9-436D-9960-9857C0282CD2}">
      <dsp:nvSpPr>
        <dsp:cNvPr id="0" name=""/>
        <dsp:cNvSpPr/>
      </dsp:nvSpPr>
      <dsp:spPr>
        <a:xfrm>
          <a:off x="2744052" y="2297774"/>
          <a:ext cx="1717962" cy="1717962"/>
        </a:xfrm>
        <a:prstGeom prst="roundRect">
          <a:avLst/>
        </a:prstGeom>
        <a:solidFill>
          <a:schemeClr val="bg1">
            <a:lumMod val="95000"/>
          </a:schemeClr>
        </a:solidFill>
        <a:ln w="28575"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FLEXIBLE</a:t>
          </a:r>
          <a:r>
            <a:rPr lang="en-US" sz="2100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kern="1200" dirty="0">
              <a:solidFill>
                <a:schemeClr val="accent2">
                  <a:lumMod val="50000"/>
                </a:schemeClr>
              </a:solidFill>
            </a:rPr>
            <a:t>to use at different level of government</a:t>
          </a:r>
          <a:endParaRPr lang="en-US" sz="21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27916" y="2381638"/>
        <a:ext cx="1550234" cy="155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79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58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076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Modules are self-explanatory and need limited technical expertise to use them. </a:t>
            </a:r>
          </a:p>
          <a:p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Modules are based on the recognition that the need for structured evaluation practice cannot be universally assumed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06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8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6619" y="6275070"/>
            <a:ext cx="5826421" cy="2467420"/>
          </a:xfrm>
        </p:spPr>
        <p:txBody>
          <a:bodyPr/>
          <a:lstStyle/>
          <a:p>
            <a:pPr marL="232943" indent="-23294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77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6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EEDF-F130-46DE-93B0-7F2A7290C46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05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1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4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6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9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582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66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74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07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3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759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63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69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074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42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37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80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54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381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3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48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143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869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48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03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4798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5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45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5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3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5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4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140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092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16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92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0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37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59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F2-AB11-41CC-9A9F-4DEC78BFBB7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66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1" name="Rectangle 10"/>
          <p:cNvSpPr/>
          <p:nvPr/>
        </p:nvSpPr>
        <p:spPr bwMode="gray">
          <a:xfrm>
            <a:off x="4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3" y="5643132"/>
            <a:ext cx="1216468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4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6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/>
          <a:p>
            <a:endParaRPr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5" y="1600206"/>
            <a:ext cx="8331201" cy="2680127"/>
          </a:xfrm>
        </p:spPr>
        <p:txBody>
          <a:bodyPr>
            <a:noAutofit/>
          </a:bodyPr>
          <a:lstStyle>
            <a:lvl1pPr>
              <a:defRPr sz="4052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1" y="4344921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EB4A15-FD91-468F-8DEC-798E2FD4742C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192" y="6356357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8EF9-D445-4A2A-8009-E5ED6C82FA30}" type="datetime1">
              <a:rPr lang="en-US" smtClean="0"/>
              <a:t>10/21/2019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0" name="Rectangle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1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9" y="898064"/>
            <a:ext cx="336023" cy="294175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1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2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785-F406-4A4A-A0D0-63FBD60B457B}" type="datetime1">
              <a:rPr lang="en-US" smtClean="0"/>
              <a:t>10/21/2019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4306-A0AA-4AB0-83E0-837C74513BB9}" type="datetime1">
              <a:rPr lang="en-US" smtClean="0"/>
              <a:t>10/21/2019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4" name="Rectangle 23"/>
          <p:cNvSpPr/>
          <p:nvPr/>
        </p:nvSpPr>
        <p:spPr bwMode="gray">
          <a:xfrm>
            <a:off x="1216468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1" name="Rectangle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3" y="5643132"/>
            <a:ext cx="1216468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6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/>
          <a:p>
            <a:endParaRPr sz="1351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3" y="0"/>
            <a:ext cx="1216468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1" cy="2654064"/>
          </a:xfrm>
        </p:spPr>
        <p:txBody>
          <a:bodyPr anchor="b">
            <a:normAutofit/>
          </a:bodyPr>
          <a:lstStyle>
            <a:lvl1pPr algn="l">
              <a:defRPr sz="4052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2" y="4260002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301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0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0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203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50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10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407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5968AF-1666-41DE-BD0B-EB56B305C229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351" y="6356357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2" y="1600200"/>
            <a:ext cx="4815840" cy="4572000"/>
          </a:xfrm>
        </p:spPr>
        <p:txBody>
          <a:bodyPr/>
          <a:lstStyle>
            <a:lvl1pPr>
              <a:defRPr sz="2101"/>
            </a:lvl1pPr>
            <a:lvl2pPr>
              <a:defRPr sz="1801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101"/>
            </a:lvl1pPr>
            <a:lvl2pPr>
              <a:defRPr sz="1801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 baseline="0"/>
            </a:lvl6pPr>
            <a:lvl7pPr>
              <a:defRPr sz="1351" baseline="0"/>
            </a:lvl7pPr>
            <a:lvl8pPr>
              <a:defRPr sz="1351" baseline="0"/>
            </a:lvl8pPr>
            <a:lvl9pPr>
              <a:defRPr sz="1351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9567-C324-45E0-99A5-1FEA845881D4}" type="datetime1">
              <a:rPr lang="en-US" smtClean="0"/>
              <a:t>10/21/2019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1" b="0" cap="all" baseline="0"/>
            </a:lvl1pPr>
            <a:lvl2pPr marL="343010" indent="0">
              <a:buNone/>
              <a:defRPr sz="1501" b="1"/>
            </a:lvl2pPr>
            <a:lvl3pPr marL="686019" indent="0">
              <a:buNone/>
              <a:defRPr sz="1351" b="1"/>
            </a:lvl3pPr>
            <a:lvl4pPr marL="1029029" indent="0">
              <a:buNone/>
              <a:defRPr sz="1200" b="1"/>
            </a:lvl4pPr>
            <a:lvl5pPr marL="1372039" indent="0">
              <a:buNone/>
              <a:defRPr sz="1200" b="1"/>
            </a:lvl5pPr>
            <a:lvl6pPr marL="1715049" indent="0">
              <a:buNone/>
              <a:defRPr sz="1200" b="1"/>
            </a:lvl6pPr>
            <a:lvl7pPr marL="2058058" indent="0">
              <a:buNone/>
              <a:defRPr sz="1200" b="1"/>
            </a:lvl7pPr>
            <a:lvl8pPr marL="2401068" indent="0">
              <a:buNone/>
              <a:defRPr sz="1200" b="1"/>
            </a:lvl8pPr>
            <a:lvl9pPr marL="274407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2" y="2514712"/>
            <a:ext cx="4815840" cy="3657493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501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8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1" b="0" cap="all" baseline="0"/>
            </a:lvl1pPr>
            <a:lvl2pPr marL="343010" indent="0">
              <a:buNone/>
              <a:defRPr sz="1501" b="1"/>
            </a:lvl2pPr>
            <a:lvl3pPr marL="686019" indent="0">
              <a:buNone/>
              <a:defRPr sz="1351" b="1"/>
            </a:lvl3pPr>
            <a:lvl4pPr marL="1029029" indent="0">
              <a:buNone/>
              <a:defRPr sz="1200" b="1"/>
            </a:lvl4pPr>
            <a:lvl5pPr marL="1372039" indent="0">
              <a:buNone/>
              <a:defRPr sz="1200" b="1"/>
            </a:lvl5pPr>
            <a:lvl6pPr marL="1715049" indent="0">
              <a:buNone/>
              <a:defRPr sz="1200" b="1"/>
            </a:lvl6pPr>
            <a:lvl7pPr marL="2058058" indent="0">
              <a:buNone/>
              <a:defRPr sz="1200" b="1"/>
            </a:lvl7pPr>
            <a:lvl8pPr marL="2401068" indent="0">
              <a:buNone/>
              <a:defRPr sz="1200" b="1"/>
            </a:lvl8pPr>
            <a:lvl9pPr marL="274407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8" y="2514600"/>
            <a:ext cx="4820143" cy="3655568"/>
          </a:xfrm>
        </p:spPr>
        <p:txBody>
          <a:bodyPr>
            <a:normAutofit/>
          </a:bodyPr>
          <a:lstStyle>
            <a:lvl1pPr>
              <a:defRPr sz="1801"/>
            </a:lvl1pPr>
            <a:lvl2pPr>
              <a:defRPr sz="1501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EC3-6979-42A1-8519-8F4804CD486A}" type="datetime1">
              <a:rPr lang="en-US" smtClean="0"/>
              <a:t>10/21/2019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EAEA-8A70-400C-9ED5-EA6BD21041E8}" type="datetime1">
              <a:rPr lang="en-US" smtClean="0"/>
              <a:t>10/21/2019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72802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9" name="Rectangle 8"/>
          <p:cNvSpPr/>
          <p:nvPr/>
        </p:nvSpPr>
        <p:spPr bwMode="black">
          <a:xfrm>
            <a:off x="11895661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FE05-C8A8-485A-BD10-21B0C4D02511}" type="datetime1">
              <a:rPr lang="en-US" smtClean="0"/>
              <a:t>10/21/2019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6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1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 baseline="0"/>
            </a:lvl8pPr>
            <a:lvl9pPr>
              <a:defRPr sz="1351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1501">
                <a:solidFill>
                  <a:schemeClr val="bg1"/>
                </a:solidFill>
              </a:defRPr>
            </a:lvl1pPr>
            <a:lvl2pPr marL="343010" indent="0">
              <a:buNone/>
              <a:defRPr sz="900"/>
            </a:lvl2pPr>
            <a:lvl3pPr marL="686019" indent="0">
              <a:buNone/>
              <a:defRPr sz="750"/>
            </a:lvl3pPr>
            <a:lvl4pPr marL="1029029" indent="0">
              <a:buNone/>
              <a:defRPr sz="675"/>
            </a:lvl4pPr>
            <a:lvl5pPr marL="1372039" indent="0">
              <a:buNone/>
              <a:defRPr sz="675"/>
            </a:lvl5pPr>
            <a:lvl6pPr marL="1715049" indent="0">
              <a:buNone/>
              <a:defRPr sz="675"/>
            </a:lvl6pPr>
            <a:lvl7pPr marL="2058058" indent="0">
              <a:buNone/>
              <a:defRPr sz="675"/>
            </a:lvl7pPr>
            <a:lvl8pPr marL="2401068" indent="0">
              <a:buNone/>
              <a:defRPr sz="675"/>
            </a:lvl8pPr>
            <a:lvl9pPr marL="2744078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34C2-DC2B-40BC-B8DD-8CF80F3E0000}" type="datetime1">
              <a:rPr lang="en-US" smtClean="0"/>
              <a:t>10/21/2019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9" name="Rectangle 8"/>
          <p:cNvSpPr/>
          <p:nvPr/>
        </p:nvSpPr>
        <p:spPr bwMode="ltGray">
          <a:xfrm>
            <a:off x="4876802" y="0"/>
            <a:ext cx="701886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1" baseline="0">
                <a:solidFill>
                  <a:schemeClr val="tx2"/>
                </a:solidFill>
              </a:defRPr>
            </a:lvl1pPr>
            <a:lvl2pPr marL="343010" indent="0">
              <a:buNone/>
              <a:defRPr sz="2101"/>
            </a:lvl2pPr>
            <a:lvl3pPr marL="686019" indent="0">
              <a:buNone/>
              <a:defRPr sz="1801"/>
            </a:lvl3pPr>
            <a:lvl4pPr marL="1029029" indent="0">
              <a:buNone/>
              <a:defRPr sz="1501"/>
            </a:lvl4pPr>
            <a:lvl5pPr marL="1372039" indent="0">
              <a:buNone/>
              <a:defRPr sz="1501"/>
            </a:lvl5pPr>
            <a:lvl6pPr marL="1715049" indent="0">
              <a:buNone/>
              <a:defRPr sz="1501"/>
            </a:lvl6pPr>
            <a:lvl7pPr marL="2058058" indent="0">
              <a:buNone/>
              <a:defRPr sz="1501"/>
            </a:lvl7pPr>
            <a:lvl8pPr marL="2401068" indent="0">
              <a:buNone/>
              <a:defRPr sz="1501"/>
            </a:lvl8pPr>
            <a:lvl9pPr marL="2744078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1501">
                <a:solidFill>
                  <a:schemeClr val="tx1"/>
                </a:solidFill>
              </a:defRPr>
            </a:lvl1pPr>
            <a:lvl2pPr marL="343010" indent="0">
              <a:buNone/>
              <a:defRPr sz="900"/>
            </a:lvl2pPr>
            <a:lvl3pPr marL="686019" indent="0">
              <a:buNone/>
              <a:defRPr sz="750"/>
            </a:lvl3pPr>
            <a:lvl4pPr marL="1029029" indent="0">
              <a:buNone/>
              <a:defRPr sz="675"/>
            </a:lvl4pPr>
            <a:lvl5pPr marL="1372039" indent="0">
              <a:buNone/>
              <a:defRPr sz="675"/>
            </a:lvl5pPr>
            <a:lvl6pPr marL="1715049" indent="0">
              <a:buNone/>
              <a:defRPr sz="675"/>
            </a:lvl6pPr>
            <a:lvl7pPr marL="2058058" indent="0">
              <a:buNone/>
              <a:defRPr sz="675"/>
            </a:lvl7pPr>
            <a:lvl8pPr marL="2401068" indent="0">
              <a:buNone/>
              <a:defRPr sz="675"/>
            </a:lvl8pPr>
            <a:lvl9pPr marL="2744078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5FD9CA-AB89-4A53-87CC-D62F180DB150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lvl="0" algn="ctr"/>
            <a:endParaRPr sz="1351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4" rIns="91449" bIns="45724" rtlCol="0" anchor="ctr"/>
          <a:lstStyle/>
          <a:p>
            <a:pPr algn="ctr"/>
            <a:endParaRPr sz="1351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1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3" y="898103"/>
            <a:ext cx="336112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1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4" y="177806"/>
            <a:ext cx="9785348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4" y="1600200"/>
            <a:ext cx="97853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4" y="6356357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/>
                </a:solidFill>
              </a:defRPr>
            </a:lvl1pPr>
          </a:lstStyle>
          <a:p>
            <a:fld id="{77DF021D-1462-45E8-937A-4122675025C5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4" y="6356357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7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hf hdr="0" ftr="0" dt="0"/>
  <p:txStyles>
    <p:titleStyle>
      <a:lvl1pPr algn="l" defTabSz="686019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225" indent="-185225" algn="l" defTabSz="686019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9633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734041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08449" indent="-185225" algn="l" defTabSz="686019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282856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557265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1831672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106080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488" indent="-185225" algn="l" defTabSz="686019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10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019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029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039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049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058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068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078" algn="l" defTabSz="68601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c.undp.org/" TargetMode="External"/><Relationship Id="rId5" Type="http://schemas.openxmlformats.org/officeDocument/2006/relationships/hyperlink" Target="http://web.undp.org/evaluation/national-evaluation-diagnostics/" TargetMode="Externa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c.undp.org/" TargetMode="External"/><Relationship Id="rId5" Type="http://schemas.openxmlformats.org/officeDocument/2006/relationships/hyperlink" Target="http://web.undp.org/evaluation/national-evaluation-diagnostics/" TargetMode="Externa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eb.undp.org/evaluation/national-evaluation-diagnosti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3.gif"/><Relationship Id="rId4" Type="http://schemas.openxmlformats.org/officeDocument/2006/relationships/image" Target="../media/image78.png"/><Relationship Id="rId9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" y="-43133"/>
            <a:ext cx="12192000" cy="6901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2705725" y="4191000"/>
            <a:ext cx="9467413" cy="265684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WORKSHOP ON NATIONAL EVALUATION DIAGNOSTICS AND STRATEGIZING</a:t>
            </a:r>
            <a:endParaRPr lang="en-US" sz="4800" dirty="0"/>
          </a:p>
          <a:p>
            <a:pPr algn="ctr"/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FDBA6-330E-4E37-875E-AC40C2EA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12192000" cy="68492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9144" y="1360715"/>
            <a:ext cx="6277429" cy="277585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143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What does the ‘Online Self-assessment Tool For National Evaluation Diagnostics’ offer?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363E0-24BE-479C-8C11-489A031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603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5B4CB0-45B7-44F2-9C23-0D9B659E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C673A-4850-42EC-ABCB-E9DC9961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1970319"/>
            <a:ext cx="2425002" cy="267172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286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Using a non prescriptive approach, the Tool aims to facilitate institutional self-assessment of evaluation</a:t>
            </a:r>
            <a:endParaRPr lang="en-GB" sz="2286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46B552-A536-45D0-8431-BDB8B85D3BA0}"/>
              </a:ext>
            </a:extLst>
          </p:cNvPr>
          <p:cNvCxnSpPr>
            <a:cxnSpLocks/>
          </p:cNvCxnSpPr>
          <p:nvPr/>
        </p:nvCxnSpPr>
        <p:spPr>
          <a:xfrm>
            <a:off x="1981200" y="4800600"/>
            <a:ext cx="23337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DB91B5-CA2B-4BEE-9E17-552E8885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956778"/>
              </p:ext>
            </p:extLst>
          </p:nvPr>
        </p:nvGraphicFramePr>
        <p:xfrm>
          <a:off x="5177415" y="1251860"/>
          <a:ext cx="5187462" cy="429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AD3B-4F0B-4092-931F-4D02D23E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11</a:t>
            </a:fld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104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789666-1B47-438C-973F-36F3FED0F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474" y="491902"/>
            <a:ext cx="8170319" cy="906827"/>
          </a:xfrm>
        </p:spPr>
        <p:txBody>
          <a:bodyPr>
            <a:noAutofit/>
          </a:bodyPr>
          <a:lstStyle/>
          <a:p>
            <a:pPr algn="ctr"/>
            <a:r>
              <a:rPr lang="en-US" sz="257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Tool will facilitate diagnostics of </a:t>
            </a:r>
            <a:r>
              <a:rPr lang="en-CA" sz="257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enabling </a:t>
            </a:r>
            <a:br>
              <a:rPr lang="en-CA" sz="257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en-CA" sz="257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environment and organizational capacity</a:t>
            </a:r>
            <a:endParaRPr lang="en-US" sz="257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568C6-AB7F-4059-80BB-2F94C42E70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t="4398" b="2669"/>
          <a:stretch/>
        </p:blipFill>
        <p:spPr>
          <a:xfrm>
            <a:off x="608156" y="1752600"/>
            <a:ext cx="5106843" cy="475152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AD575E-B388-4CBD-9DA2-C527EAFD840A}"/>
              </a:ext>
            </a:extLst>
          </p:cNvPr>
          <p:cNvSpPr/>
          <p:nvPr/>
        </p:nvSpPr>
        <p:spPr>
          <a:xfrm>
            <a:off x="6441443" y="2590800"/>
            <a:ext cx="4953000" cy="2136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857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Development of national evaluation capacities entails efforts to </a:t>
            </a:r>
            <a:r>
              <a:rPr lang="en-US" sz="1857" i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integrate, strengthen, and connect three interlocking elements </a:t>
            </a:r>
            <a:r>
              <a:rPr lang="en-US" sz="1857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—  National systems of government, Agenda 2030, and evaluation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571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808B9A-DF1C-46B1-9AB2-1DC8C8B06F15}"/>
              </a:ext>
            </a:extLst>
          </p:cNvPr>
          <p:cNvCxnSpPr>
            <a:cxnSpLocks/>
          </p:cNvCxnSpPr>
          <p:nvPr/>
        </p:nvCxnSpPr>
        <p:spPr>
          <a:xfrm>
            <a:off x="2593826" y="1537502"/>
            <a:ext cx="61504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F8B7A7-069E-44B0-91FD-F7A6468C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4" y="5519968"/>
            <a:ext cx="457199" cy="259233"/>
          </a:xfrm>
        </p:spPr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992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3F3C8-DF9E-4429-9456-C470EA19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53C7147-5EA6-424F-B67B-A4D55E9B9910}"/>
              </a:ext>
            </a:extLst>
          </p:cNvPr>
          <p:cNvSpPr/>
          <p:nvPr/>
        </p:nvSpPr>
        <p:spPr>
          <a:xfrm>
            <a:off x="719439" y="1686603"/>
            <a:ext cx="4787710" cy="211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7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Modules recognize the complexity of national evaluations; address key areas of national evaluation capacities  </a:t>
            </a:r>
            <a:endParaRPr lang="en-GB" sz="257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4E70B-26DC-401D-B6E6-2B8BF76C2BF2}"/>
              </a:ext>
            </a:extLst>
          </p:cNvPr>
          <p:cNvSpPr/>
          <p:nvPr/>
        </p:nvSpPr>
        <p:spPr>
          <a:xfrm>
            <a:off x="8473640" y="5171902"/>
            <a:ext cx="1885006" cy="313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58235-3BD9-4BB8-843F-74BF4A086F0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08890" y="1413200"/>
            <a:ext cx="4787710" cy="48275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8BB1C-93DD-4A9D-99A9-7ED941F60C3D}"/>
              </a:ext>
            </a:extLst>
          </p:cNvPr>
          <p:cNvSpPr txBox="1"/>
          <p:nvPr/>
        </p:nvSpPr>
        <p:spPr>
          <a:xfrm>
            <a:off x="719439" y="4419604"/>
            <a:ext cx="4521318" cy="1279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GB" sz="1286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Access the Online Tool at:</a:t>
            </a:r>
          </a:p>
          <a:p>
            <a:endParaRPr lang="en-GB" sz="1286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86" dirty="0">
                <a:solidFill>
                  <a:schemeClr val="tx2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https://nec.undp.org/</a:t>
            </a:r>
            <a:endParaRPr lang="en-GB" sz="1286" dirty="0">
              <a:solidFill>
                <a:schemeClr val="tx2">
                  <a:lumMod val="65000"/>
                  <a:lumOff val="35000"/>
                </a:schemeClr>
              </a:solidFill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1286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86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http://web.undp.org/evaluation/national-evaluation-diagnostics/</a:t>
            </a:r>
            <a:r>
              <a:rPr lang="en-US" sz="1286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sz="1286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472D-A0A5-413C-87F2-9B3E2A63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13</a:t>
            </a:fld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F3D5A9-BAB3-47F9-8748-159437B426B4}"/>
              </a:ext>
            </a:extLst>
          </p:cNvPr>
          <p:cNvCxnSpPr>
            <a:cxnSpLocks/>
          </p:cNvCxnSpPr>
          <p:nvPr/>
        </p:nvCxnSpPr>
        <p:spPr>
          <a:xfrm>
            <a:off x="838200" y="4038600"/>
            <a:ext cx="43133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413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BABC0AA-1456-41E7-A78E-DD151DBB8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-30843"/>
            <a:ext cx="12192000" cy="6858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  <a:stCxn id="36" idx="3"/>
          </p:cNvCxnSpPr>
          <p:nvPr/>
        </p:nvCxnSpPr>
        <p:spPr>
          <a:xfrm>
            <a:off x="3793471" y="4063163"/>
            <a:ext cx="0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4862520" y="3311084"/>
            <a:ext cx="8754" cy="5213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48" idx="3"/>
          </p:cNvCxnSpPr>
          <p:nvPr/>
        </p:nvCxnSpPr>
        <p:spPr>
          <a:xfrm flipH="1">
            <a:off x="5949070" y="4068845"/>
            <a:ext cx="15352" cy="99396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56" idx="3"/>
          </p:cNvCxnSpPr>
          <p:nvPr/>
        </p:nvCxnSpPr>
        <p:spPr>
          <a:xfrm flipH="1">
            <a:off x="8150720" y="4068846"/>
            <a:ext cx="1" cy="68957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057573" y="3440514"/>
            <a:ext cx="1" cy="39188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9243874" y="3440514"/>
            <a:ext cx="1" cy="39188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311929" y="3041568"/>
            <a:ext cx="963084" cy="1117178"/>
            <a:chOff x="3149698" y="2927926"/>
            <a:chExt cx="1348318" cy="1564049"/>
          </a:xfrm>
        </p:grpSpPr>
        <p:sp>
          <p:nvSpPr>
            <p:cNvPr id="7" name="Hexagon 6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9728" y="3736821"/>
            <a:ext cx="963084" cy="1117178"/>
            <a:chOff x="3149698" y="2927926"/>
            <a:chExt cx="1348318" cy="1564049"/>
          </a:xfrm>
        </p:grpSpPr>
        <p:sp>
          <p:nvSpPr>
            <p:cNvPr id="39" name="Hexagon 38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82878" y="3047250"/>
            <a:ext cx="963084" cy="1117178"/>
            <a:chOff x="3149698" y="2927926"/>
            <a:chExt cx="1348318" cy="1564049"/>
          </a:xfrm>
        </p:grpSpPr>
        <p:sp>
          <p:nvSpPr>
            <p:cNvPr id="47" name="Hexagon 46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48" name="Hexagon 47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76028" y="3736821"/>
            <a:ext cx="963084" cy="1117178"/>
            <a:chOff x="3149698" y="2927926"/>
            <a:chExt cx="1348318" cy="1564049"/>
          </a:xfrm>
        </p:grpSpPr>
        <p:sp>
          <p:nvSpPr>
            <p:cNvPr id="50" name="Hexagon 49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69178" y="3047249"/>
            <a:ext cx="963084" cy="1117178"/>
            <a:chOff x="3149698" y="2927926"/>
            <a:chExt cx="1348318" cy="1564049"/>
          </a:xfrm>
        </p:grpSpPr>
        <p:sp>
          <p:nvSpPr>
            <p:cNvPr id="54" name="Hexagon 53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762329" y="3736821"/>
            <a:ext cx="963084" cy="1117178"/>
            <a:chOff x="3149698" y="2927926"/>
            <a:chExt cx="1348318" cy="1564049"/>
          </a:xfrm>
        </p:grpSpPr>
        <p:sp>
          <p:nvSpPr>
            <p:cNvPr id="61" name="Hexagon 60"/>
            <p:cNvSpPr/>
            <p:nvPr/>
          </p:nvSpPr>
          <p:spPr>
            <a:xfrm rot="16200000">
              <a:off x="3041832" y="3035792"/>
              <a:ext cx="1564049" cy="1348318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6200000">
              <a:off x="3175646" y="3151150"/>
              <a:ext cx="1296420" cy="111760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" panose="020F050202020403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528573" y="4413631"/>
            <a:ext cx="1601294" cy="1123384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en-US" sz="1400" dirty="0">
                <a:solidFill>
                  <a:srgbClr val="003366"/>
                </a:solidFill>
                <a:cs typeface="Calibri" panose="020F0502020204030204" pitchFamily="34" charset="0"/>
              </a:rPr>
              <a:t>Identify paths that would facilitate and accelerate national evaluation capacities </a:t>
            </a:r>
            <a:endParaRPr lang="en-CA" sz="1400" dirty="0">
              <a:solidFill>
                <a:srgbClr val="003366"/>
              </a:solidFill>
              <a:cs typeface="Calibri" panose="020F05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49427" y="5021043"/>
            <a:ext cx="1389763" cy="907941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en-US" sz="1400" dirty="0">
                <a:solidFill>
                  <a:schemeClr val="tx2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Collaborate with constituencies with comparable objectives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620000" y="4805717"/>
            <a:ext cx="1543988" cy="692497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en-CA" sz="14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Build constituencies and partnerships</a:t>
            </a:r>
            <a:endParaRPr lang="en-US" sz="14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78594" y="2651563"/>
            <a:ext cx="963084" cy="692497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Assess the need for evaluation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23695" y="2736883"/>
            <a:ext cx="963084" cy="907941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Map needs of the stakeholders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138588" y="2407878"/>
            <a:ext cx="1653646" cy="1123384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Take stock of existing national evaluation policies and institutional arrangements</a:t>
            </a:r>
          </a:p>
        </p:txBody>
      </p:sp>
      <p:sp>
        <p:nvSpPr>
          <p:cNvPr id="126" name="Freeform 452"/>
          <p:cNvSpPr/>
          <p:nvPr/>
        </p:nvSpPr>
        <p:spPr>
          <a:xfrm>
            <a:off x="4671930" y="4096169"/>
            <a:ext cx="398686" cy="398482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2" y="291805"/>
                  <a:pt x="0" y="255605"/>
                  <a:pt x="0" y="216353"/>
                </a:cubicBezTo>
                <a:cubicBezTo>
                  <a:pt x="0" y="177102"/>
                  <a:pt x="9672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  <a:moveTo>
                  <a:pt x="185366" y="72118"/>
                </a:moveTo>
                <a:cubicBezTo>
                  <a:pt x="182736" y="72118"/>
                  <a:pt x="180483" y="72869"/>
                  <a:pt x="178605" y="74371"/>
                </a:cubicBezTo>
                <a:cubicBezTo>
                  <a:pt x="176727" y="75498"/>
                  <a:pt x="175788" y="77188"/>
                  <a:pt x="175788" y="79442"/>
                </a:cubicBezTo>
                <a:lnTo>
                  <a:pt x="180577" y="254384"/>
                </a:lnTo>
                <a:cubicBezTo>
                  <a:pt x="180577" y="256262"/>
                  <a:pt x="181516" y="257906"/>
                  <a:pt x="183394" y="259314"/>
                </a:cubicBezTo>
                <a:cubicBezTo>
                  <a:pt x="185272" y="260723"/>
                  <a:pt x="187525" y="261427"/>
                  <a:pt x="190155" y="261427"/>
                </a:cubicBezTo>
                <a:lnTo>
                  <a:pt x="242271" y="261427"/>
                </a:lnTo>
                <a:cubicBezTo>
                  <a:pt x="244901" y="261427"/>
                  <a:pt x="247107" y="260723"/>
                  <a:pt x="248891" y="259314"/>
                </a:cubicBezTo>
                <a:cubicBezTo>
                  <a:pt x="250676" y="257906"/>
                  <a:pt x="251662" y="256262"/>
                  <a:pt x="251849" y="254384"/>
                </a:cubicBezTo>
                <a:lnTo>
                  <a:pt x="256920" y="79442"/>
                </a:lnTo>
                <a:cubicBezTo>
                  <a:pt x="256920" y="77188"/>
                  <a:pt x="255981" y="75498"/>
                  <a:pt x="254103" y="74371"/>
                </a:cubicBezTo>
                <a:cubicBezTo>
                  <a:pt x="252225" y="72869"/>
                  <a:pt x="249971" y="72118"/>
                  <a:pt x="247342" y="72118"/>
                </a:cubicBezTo>
                <a:lnTo>
                  <a:pt x="185366" y="72118"/>
                </a:lnTo>
                <a:close/>
                <a:moveTo>
                  <a:pt x="189591" y="288471"/>
                </a:moveTo>
                <a:cubicBezTo>
                  <a:pt x="187150" y="288471"/>
                  <a:pt x="184990" y="289410"/>
                  <a:pt x="183112" y="291288"/>
                </a:cubicBezTo>
                <a:cubicBezTo>
                  <a:pt x="181234" y="293167"/>
                  <a:pt x="180295" y="295326"/>
                  <a:pt x="180295" y="297768"/>
                </a:cubicBezTo>
                <a:lnTo>
                  <a:pt x="180295" y="351293"/>
                </a:lnTo>
                <a:cubicBezTo>
                  <a:pt x="180295" y="353734"/>
                  <a:pt x="181234" y="355894"/>
                  <a:pt x="183112" y="357772"/>
                </a:cubicBezTo>
                <a:cubicBezTo>
                  <a:pt x="184990" y="359650"/>
                  <a:pt x="187150" y="360589"/>
                  <a:pt x="189591" y="360589"/>
                </a:cubicBezTo>
                <a:lnTo>
                  <a:pt x="243680" y="360589"/>
                </a:lnTo>
                <a:cubicBezTo>
                  <a:pt x="246121" y="360589"/>
                  <a:pt x="248187" y="359697"/>
                  <a:pt x="249877" y="357913"/>
                </a:cubicBezTo>
                <a:cubicBezTo>
                  <a:pt x="251568" y="356129"/>
                  <a:pt x="252413" y="353922"/>
                  <a:pt x="252413" y="351293"/>
                </a:cubicBezTo>
                <a:lnTo>
                  <a:pt x="252413" y="297768"/>
                </a:lnTo>
                <a:cubicBezTo>
                  <a:pt x="252413" y="295139"/>
                  <a:pt x="251568" y="292932"/>
                  <a:pt x="249877" y="291147"/>
                </a:cubicBezTo>
                <a:cubicBezTo>
                  <a:pt x="248187" y="289363"/>
                  <a:pt x="246121" y="288471"/>
                  <a:pt x="243680" y="288471"/>
                </a:cubicBezTo>
                <a:lnTo>
                  <a:pt x="189591" y="2884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27" name="Freeform 308"/>
          <p:cNvSpPr/>
          <p:nvPr/>
        </p:nvSpPr>
        <p:spPr>
          <a:xfrm>
            <a:off x="7855861" y="3394071"/>
            <a:ext cx="497722" cy="456876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B554E0-C35D-43E9-97D6-6F38014A0067}"/>
              </a:ext>
            </a:extLst>
          </p:cNvPr>
          <p:cNvSpPr/>
          <p:nvPr/>
        </p:nvSpPr>
        <p:spPr>
          <a:xfrm>
            <a:off x="651566" y="909348"/>
            <a:ext cx="7230834" cy="14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Module 1 facilitates understanding</a:t>
            </a:r>
            <a:r>
              <a:rPr lang="en-CA" sz="2286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and building enabling environment for national evaluation systems</a:t>
            </a:r>
            <a:br>
              <a:rPr lang="en-US" sz="2286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</a:br>
            <a:endParaRPr lang="en-GB" sz="2286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3BF35C-8855-49E6-AAE0-1B7E272DADD2}"/>
              </a:ext>
            </a:extLst>
          </p:cNvPr>
          <p:cNvCxnSpPr>
            <a:cxnSpLocks/>
          </p:cNvCxnSpPr>
          <p:nvPr/>
        </p:nvCxnSpPr>
        <p:spPr>
          <a:xfrm>
            <a:off x="899110" y="2156112"/>
            <a:ext cx="61504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identify">
            <a:extLst>
              <a:ext uri="{FF2B5EF4-FFF2-40B4-BE49-F238E27FC236}">
                <a16:creationId xmlns:a16="http://schemas.microsoft.com/office/drawing/2014/main" id="{DF8312F1-2B21-4152-9B5F-A6D9CBB3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05" y="3332854"/>
            <a:ext cx="495216" cy="4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llaborate">
            <a:extLst>
              <a:ext uri="{FF2B5EF4-FFF2-40B4-BE49-F238E27FC236}">
                <a16:creationId xmlns:a16="http://schemas.microsoft.com/office/drawing/2014/main" id="{A8AA6DE0-0C11-4A57-BF2D-E10A5E45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3" y="3370025"/>
            <a:ext cx="554008" cy="4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eeds">
            <a:extLst>
              <a:ext uri="{FF2B5EF4-FFF2-40B4-BE49-F238E27FC236}">
                <a16:creationId xmlns:a16="http://schemas.microsoft.com/office/drawing/2014/main" id="{5359E41B-0034-48B4-B5C4-67E8F7C5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5" y="4074629"/>
            <a:ext cx="430819" cy="4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reeform 304">
            <a:extLst>
              <a:ext uri="{FF2B5EF4-FFF2-40B4-BE49-F238E27FC236}">
                <a16:creationId xmlns:a16="http://schemas.microsoft.com/office/drawing/2014/main" id="{3834DAB9-6BB8-4D80-83D9-21E8C6DE88D5}"/>
              </a:ext>
            </a:extLst>
          </p:cNvPr>
          <p:cNvSpPr/>
          <p:nvPr/>
        </p:nvSpPr>
        <p:spPr>
          <a:xfrm>
            <a:off x="9073586" y="4091013"/>
            <a:ext cx="360593" cy="36040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174CE-DDE9-4845-9104-E04EB35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8930" y="6773033"/>
            <a:ext cx="609600" cy="365125"/>
          </a:xfrm>
        </p:spPr>
        <p:txBody>
          <a:bodyPr/>
          <a:lstStyle/>
          <a:p>
            <a:fld id="{7DC1BBB0-96F0-4077-A278-0F3FB5C104D3}" type="slidenum">
              <a:rPr lang="en-US" sz="1050" smtClean="0"/>
              <a:t>14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370340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17589F5-8CF7-4F6E-813E-06C456734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7" name="Graphic 76" descr="Puzzle">
            <a:extLst>
              <a:ext uri="{FF2B5EF4-FFF2-40B4-BE49-F238E27FC236}">
                <a16:creationId xmlns:a16="http://schemas.microsoft.com/office/drawing/2014/main" id="{D923A34C-CD22-4C19-A824-D4ACAC1C5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199" y="3648045"/>
            <a:ext cx="442089" cy="44208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EBC3F46-A7CD-41D4-93EF-6FD8A2753370}"/>
              </a:ext>
            </a:extLst>
          </p:cNvPr>
          <p:cNvSpPr txBox="1"/>
          <p:nvPr/>
        </p:nvSpPr>
        <p:spPr>
          <a:xfrm>
            <a:off x="2628874" y="4314139"/>
            <a:ext cx="2084520" cy="88370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defRPr/>
            </a:pPr>
            <a:r>
              <a:rPr lang="en-US" sz="1714" dirty="0">
                <a:cs typeface="Calibri" panose="020F0502020204030204" pitchFamily="34" charset="0"/>
              </a:rPr>
              <a:t>Take stock of national prioritization of SDGs</a:t>
            </a:r>
            <a:r>
              <a:rPr lang="en-US" sz="1714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14" dirty="0"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9D9E13-9072-4142-9F7F-8C5DBB07874C}"/>
              </a:ext>
            </a:extLst>
          </p:cNvPr>
          <p:cNvSpPr txBox="1"/>
          <p:nvPr/>
        </p:nvSpPr>
        <p:spPr>
          <a:xfrm>
            <a:off x="4713394" y="2636575"/>
            <a:ext cx="1809694" cy="114749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GB" sz="1714" dirty="0">
                <a:ea typeface="Calibri" panose="020F0502020204030204" pitchFamily="34" charset="0"/>
                <a:cs typeface="Calibri" panose="020F0502020204030204" pitchFamily="34" charset="0"/>
              </a:rPr>
              <a:t>Mainstreaming the SDGs into entities at national and subnational levels</a:t>
            </a:r>
            <a:r>
              <a:rPr lang="en-US" sz="1714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14" dirty="0"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9E1F89A-D1BC-49FF-9CAC-1B7F7B4FFC8D}"/>
              </a:ext>
            </a:extLst>
          </p:cNvPr>
          <p:cNvSpPr txBox="1"/>
          <p:nvPr/>
        </p:nvSpPr>
        <p:spPr>
          <a:xfrm>
            <a:off x="6039503" y="4423956"/>
            <a:ext cx="2402868" cy="114749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714" dirty="0">
                <a:ea typeface="Calibri" panose="020F0502020204030204" pitchFamily="34" charset="0"/>
                <a:cs typeface="Calibri" panose="020F0502020204030204" pitchFamily="34" charset="0"/>
              </a:rPr>
              <a:t>Identify areas of convergence national and sectoral development objectives </a:t>
            </a:r>
            <a:endParaRPr lang="en-US" sz="1714" dirty="0"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2E9179-995B-49AA-8064-CE9F6714519D}"/>
              </a:ext>
            </a:extLst>
          </p:cNvPr>
          <p:cNvSpPr txBox="1"/>
          <p:nvPr/>
        </p:nvSpPr>
        <p:spPr>
          <a:xfrm>
            <a:off x="8163489" y="2804202"/>
            <a:ext cx="2167445" cy="114749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714" dirty="0">
                <a:cs typeface="Calibri" panose="020F0502020204030204" pitchFamily="34" charset="0"/>
              </a:rPr>
              <a:t>Explore coordination mechanisms and their links to national evaluation systems</a:t>
            </a:r>
            <a:r>
              <a:rPr lang="en-US" sz="1714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14" dirty="0"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471A12-5C51-4A57-B59C-FB9609D9AD69}"/>
              </a:ext>
            </a:extLst>
          </p:cNvPr>
          <p:cNvGrpSpPr/>
          <p:nvPr/>
        </p:nvGrpSpPr>
        <p:grpSpPr>
          <a:xfrm>
            <a:off x="2581806" y="3036729"/>
            <a:ext cx="2010622" cy="1005311"/>
            <a:chOff x="838200" y="1889947"/>
            <a:chExt cx="2814871" cy="140743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577A42-9B54-4AB8-9432-56777D6878A5}"/>
                </a:ext>
              </a:extLst>
            </p:cNvPr>
            <p:cNvSpPr/>
            <p:nvPr/>
          </p:nvSpPr>
          <p:spPr>
            <a:xfrm>
              <a:off x="838200" y="1889947"/>
              <a:ext cx="2814871" cy="1407435"/>
            </a:xfrm>
            <a:custGeom>
              <a:avLst/>
              <a:gdLst>
                <a:gd name="connsiteX0" fmla="*/ 1970853 w 3941707"/>
                <a:gd name="connsiteY0" fmla="*/ 0 h 1970853"/>
                <a:gd name="connsiteX1" fmla="*/ 3941707 w 3941707"/>
                <a:gd name="connsiteY1" fmla="*/ 1970853 h 1970853"/>
                <a:gd name="connsiteX2" fmla="*/ 3448994 w 3941707"/>
                <a:gd name="connsiteY2" fmla="*/ 1970853 h 1970853"/>
                <a:gd name="connsiteX3" fmla="*/ 1970853 w 3941707"/>
                <a:gd name="connsiteY3" fmla="*/ 492713 h 1970853"/>
                <a:gd name="connsiteX4" fmla="*/ 492713 w 3941707"/>
                <a:gd name="connsiteY4" fmla="*/ 1970853 h 1970853"/>
                <a:gd name="connsiteX5" fmla="*/ 0 w 3941707"/>
                <a:gd name="connsiteY5" fmla="*/ 1970853 h 19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1707" h="1970853">
                  <a:moveTo>
                    <a:pt x="1970853" y="0"/>
                  </a:moveTo>
                  <a:lnTo>
                    <a:pt x="3941707" y="1970853"/>
                  </a:lnTo>
                  <a:lnTo>
                    <a:pt x="3448994" y="1970853"/>
                  </a:lnTo>
                  <a:lnTo>
                    <a:pt x="1970853" y="492713"/>
                  </a:lnTo>
                  <a:lnTo>
                    <a:pt x="492713" y="1970853"/>
                  </a:lnTo>
                  <a:lnTo>
                    <a:pt x="0" y="19708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568C633-A90A-46B7-9359-91D1E01D0855}"/>
                </a:ext>
              </a:extLst>
            </p:cNvPr>
            <p:cNvSpPr/>
            <p:nvPr/>
          </p:nvSpPr>
          <p:spPr>
            <a:xfrm>
              <a:off x="1062817" y="2114564"/>
              <a:ext cx="2365636" cy="1182818"/>
            </a:xfrm>
            <a:custGeom>
              <a:avLst/>
              <a:gdLst>
                <a:gd name="connsiteX0" fmla="*/ 1182818 w 2365636"/>
                <a:gd name="connsiteY0" fmla="*/ 0 h 1182818"/>
                <a:gd name="connsiteX1" fmla="*/ 2365636 w 2365636"/>
                <a:gd name="connsiteY1" fmla="*/ 1182818 h 1182818"/>
                <a:gd name="connsiteX2" fmla="*/ 2238396 w 2365636"/>
                <a:gd name="connsiteY2" fmla="*/ 1182818 h 1182818"/>
                <a:gd name="connsiteX3" fmla="*/ 1182818 w 2365636"/>
                <a:gd name="connsiteY3" fmla="*/ 127242 h 1182818"/>
                <a:gd name="connsiteX4" fmla="*/ 127242 w 2365636"/>
                <a:gd name="connsiteY4" fmla="*/ 1182818 h 1182818"/>
                <a:gd name="connsiteX5" fmla="*/ 0 w 2365636"/>
                <a:gd name="connsiteY5" fmla="*/ 1182818 h 11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636" h="1182818">
                  <a:moveTo>
                    <a:pt x="1182818" y="0"/>
                  </a:moveTo>
                  <a:lnTo>
                    <a:pt x="2365636" y="1182818"/>
                  </a:lnTo>
                  <a:lnTo>
                    <a:pt x="2238396" y="1182818"/>
                  </a:lnTo>
                  <a:lnTo>
                    <a:pt x="1182818" y="127242"/>
                  </a:lnTo>
                  <a:lnTo>
                    <a:pt x="127242" y="1182818"/>
                  </a:lnTo>
                  <a:lnTo>
                    <a:pt x="0" y="118281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81471-8611-4086-924E-132C07803879}"/>
              </a:ext>
            </a:extLst>
          </p:cNvPr>
          <p:cNvGrpSpPr/>
          <p:nvPr/>
        </p:nvGrpSpPr>
        <p:grpSpPr>
          <a:xfrm>
            <a:off x="6235626" y="3036729"/>
            <a:ext cx="2010622" cy="1005311"/>
            <a:chOff x="5953548" y="1889947"/>
            <a:chExt cx="2814871" cy="140743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8B5193D-394A-4234-B7EE-D7C5963F7811}"/>
                </a:ext>
              </a:extLst>
            </p:cNvPr>
            <p:cNvSpPr/>
            <p:nvPr/>
          </p:nvSpPr>
          <p:spPr>
            <a:xfrm>
              <a:off x="5953548" y="1889947"/>
              <a:ext cx="2814871" cy="1407435"/>
            </a:xfrm>
            <a:custGeom>
              <a:avLst/>
              <a:gdLst>
                <a:gd name="connsiteX0" fmla="*/ 1970853 w 3941707"/>
                <a:gd name="connsiteY0" fmla="*/ 0 h 1970853"/>
                <a:gd name="connsiteX1" fmla="*/ 3941707 w 3941707"/>
                <a:gd name="connsiteY1" fmla="*/ 1970853 h 1970853"/>
                <a:gd name="connsiteX2" fmla="*/ 3448994 w 3941707"/>
                <a:gd name="connsiteY2" fmla="*/ 1970853 h 1970853"/>
                <a:gd name="connsiteX3" fmla="*/ 1970853 w 3941707"/>
                <a:gd name="connsiteY3" fmla="*/ 492713 h 1970853"/>
                <a:gd name="connsiteX4" fmla="*/ 492713 w 3941707"/>
                <a:gd name="connsiteY4" fmla="*/ 1970853 h 1970853"/>
                <a:gd name="connsiteX5" fmla="*/ 0 w 3941707"/>
                <a:gd name="connsiteY5" fmla="*/ 1970853 h 19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1707" h="1970853">
                  <a:moveTo>
                    <a:pt x="1970853" y="0"/>
                  </a:moveTo>
                  <a:lnTo>
                    <a:pt x="3941707" y="1970853"/>
                  </a:lnTo>
                  <a:lnTo>
                    <a:pt x="3448994" y="1970853"/>
                  </a:lnTo>
                  <a:lnTo>
                    <a:pt x="1970853" y="492713"/>
                  </a:lnTo>
                  <a:lnTo>
                    <a:pt x="492713" y="1970853"/>
                  </a:lnTo>
                  <a:lnTo>
                    <a:pt x="0" y="1970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A8FE6CF-CAC6-48E4-9A12-88B75A8E9468}"/>
                </a:ext>
              </a:extLst>
            </p:cNvPr>
            <p:cNvSpPr/>
            <p:nvPr/>
          </p:nvSpPr>
          <p:spPr>
            <a:xfrm>
              <a:off x="6178165" y="2114564"/>
              <a:ext cx="2365636" cy="1182818"/>
            </a:xfrm>
            <a:custGeom>
              <a:avLst/>
              <a:gdLst>
                <a:gd name="connsiteX0" fmla="*/ 1182818 w 2365636"/>
                <a:gd name="connsiteY0" fmla="*/ 0 h 1182818"/>
                <a:gd name="connsiteX1" fmla="*/ 2365636 w 2365636"/>
                <a:gd name="connsiteY1" fmla="*/ 1182818 h 1182818"/>
                <a:gd name="connsiteX2" fmla="*/ 2238396 w 2365636"/>
                <a:gd name="connsiteY2" fmla="*/ 1182818 h 1182818"/>
                <a:gd name="connsiteX3" fmla="*/ 1182818 w 2365636"/>
                <a:gd name="connsiteY3" fmla="*/ 127242 h 1182818"/>
                <a:gd name="connsiteX4" fmla="*/ 127242 w 2365636"/>
                <a:gd name="connsiteY4" fmla="*/ 1182818 h 1182818"/>
                <a:gd name="connsiteX5" fmla="*/ 0 w 2365636"/>
                <a:gd name="connsiteY5" fmla="*/ 1182818 h 11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636" h="1182818">
                  <a:moveTo>
                    <a:pt x="1182818" y="0"/>
                  </a:moveTo>
                  <a:lnTo>
                    <a:pt x="2365636" y="1182818"/>
                  </a:lnTo>
                  <a:lnTo>
                    <a:pt x="2238396" y="1182818"/>
                  </a:lnTo>
                  <a:lnTo>
                    <a:pt x="1182818" y="127242"/>
                  </a:lnTo>
                  <a:lnTo>
                    <a:pt x="127242" y="1182818"/>
                  </a:lnTo>
                  <a:lnTo>
                    <a:pt x="0" y="118281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2AE3-7B65-41B4-ACA9-3160203990F2}"/>
              </a:ext>
            </a:extLst>
          </p:cNvPr>
          <p:cNvGrpSpPr/>
          <p:nvPr/>
        </p:nvGrpSpPr>
        <p:grpSpPr>
          <a:xfrm>
            <a:off x="4408716" y="4136053"/>
            <a:ext cx="2010622" cy="1005311"/>
            <a:chOff x="3395874" y="3429000"/>
            <a:chExt cx="2814871" cy="140743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0671063-1A46-4B1F-8013-EEE2C917B242}"/>
                </a:ext>
              </a:extLst>
            </p:cNvPr>
            <p:cNvSpPr/>
            <p:nvPr/>
          </p:nvSpPr>
          <p:spPr>
            <a:xfrm rot="10800000">
              <a:off x="3395874" y="3429000"/>
              <a:ext cx="2814871" cy="1407435"/>
            </a:xfrm>
            <a:custGeom>
              <a:avLst/>
              <a:gdLst>
                <a:gd name="connsiteX0" fmla="*/ 1970853 w 3941707"/>
                <a:gd name="connsiteY0" fmla="*/ 0 h 1970853"/>
                <a:gd name="connsiteX1" fmla="*/ 3941707 w 3941707"/>
                <a:gd name="connsiteY1" fmla="*/ 1970853 h 1970853"/>
                <a:gd name="connsiteX2" fmla="*/ 3448994 w 3941707"/>
                <a:gd name="connsiteY2" fmla="*/ 1970853 h 1970853"/>
                <a:gd name="connsiteX3" fmla="*/ 1970853 w 3941707"/>
                <a:gd name="connsiteY3" fmla="*/ 492713 h 1970853"/>
                <a:gd name="connsiteX4" fmla="*/ 492713 w 3941707"/>
                <a:gd name="connsiteY4" fmla="*/ 1970853 h 1970853"/>
                <a:gd name="connsiteX5" fmla="*/ 0 w 3941707"/>
                <a:gd name="connsiteY5" fmla="*/ 1970853 h 19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1707" h="1970853">
                  <a:moveTo>
                    <a:pt x="1970853" y="0"/>
                  </a:moveTo>
                  <a:lnTo>
                    <a:pt x="3941707" y="1970853"/>
                  </a:lnTo>
                  <a:lnTo>
                    <a:pt x="3448994" y="1970853"/>
                  </a:lnTo>
                  <a:lnTo>
                    <a:pt x="1970853" y="492713"/>
                  </a:lnTo>
                  <a:lnTo>
                    <a:pt x="492713" y="1970853"/>
                  </a:lnTo>
                  <a:lnTo>
                    <a:pt x="0" y="19708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871A06A-7D40-49D9-88BF-C463A38BCE26}"/>
                </a:ext>
              </a:extLst>
            </p:cNvPr>
            <p:cNvSpPr/>
            <p:nvPr/>
          </p:nvSpPr>
          <p:spPr>
            <a:xfrm rot="10800000">
              <a:off x="3620492" y="3429000"/>
              <a:ext cx="2365636" cy="1182818"/>
            </a:xfrm>
            <a:custGeom>
              <a:avLst/>
              <a:gdLst>
                <a:gd name="connsiteX0" fmla="*/ 1182818 w 2365636"/>
                <a:gd name="connsiteY0" fmla="*/ 0 h 1182818"/>
                <a:gd name="connsiteX1" fmla="*/ 2365636 w 2365636"/>
                <a:gd name="connsiteY1" fmla="*/ 1182818 h 1182818"/>
                <a:gd name="connsiteX2" fmla="*/ 2238396 w 2365636"/>
                <a:gd name="connsiteY2" fmla="*/ 1182818 h 1182818"/>
                <a:gd name="connsiteX3" fmla="*/ 1182818 w 2365636"/>
                <a:gd name="connsiteY3" fmla="*/ 127242 h 1182818"/>
                <a:gd name="connsiteX4" fmla="*/ 127242 w 2365636"/>
                <a:gd name="connsiteY4" fmla="*/ 1182818 h 1182818"/>
                <a:gd name="connsiteX5" fmla="*/ 0 w 2365636"/>
                <a:gd name="connsiteY5" fmla="*/ 1182818 h 11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636" h="1182818">
                  <a:moveTo>
                    <a:pt x="1182818" y="0"/>
                  </a:moveTo>
                  <a:lnTo>
                    <a:pt x="2365636" y="1182818"/>
                  </a:lnTo>
                  <a:lnTo>
                    <a:pt x="2238396" y="1182818"/>
                  </a:lnTo>
                  <a:lnTo>
                    <a:pt x="1182818" y="127242"/>
                  </a:lnTo>
                  <a:lnTo>
                    <a:pt x="127242" y="1182818"/>
                  </a:lnTo>
                  <a:lnTo>
                    <a:pt x="0" y="118281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0CFE4-0BC1-439F-9981-C73659F3E509}"/>
              </a:ext>
            </a:extLst>
          </p:cNvPr>
          <p:cNvGrpSpPr/>
          <p:nvPr/>
        </p:nvGrpSpPr>
        <p:grpSpPr>
          <a:xfrm>
            <a:off x="8062535" y="4136050"/>
            <a:ext cx="2010622" cy="1005311"/>
            <a:chOff x="8511221" y="3428999"/>
            <a:chExt cx="2814871" cy="140743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C589AA1-9620-4B57-86E3-C89E4312A81F}"/>
                </a:ext>
              </a:extLst>
            </p:cNvPr>
            <p:cNvSpPr/>
            <p:nvPr/>
          </p:nvSpPr>
          <p:spPr>
            <a:xfrm rot="10800000">
              <a:off x="8511221" y="3429000"/>
              <a:ext cx="2814871" cy="1407435"/>
            </a:xfrm>
            <a:custGeom>
              <a:avLst/>
              <a:gdLst>
                <a:gd name="connsiteX0" fmla="*/ 1970853 w 3941707"/>
                <a:gd name="connsiteY0" fmla="*/ 0 h 1970853"/>
                <a:gd name="connsiteX1" fmla="*/ 3941707 w 3941707"/>
                <a:gd name="connsiteY1" fmla="*/ 1970853 h 1970853"/>
                <a:gd name="connsiteX2" fmla="*/ 3448994 w 3941707"/>
                <a:gd name="connsiteY2" fmla="*/ 1970853 h 1970853"/>
                <a:gd name="connsiteX3" fmla="*/ 1970853 w 3941707"/>
                <a:gd name="connsiteY3" fmla="*/ 492713 h 1970853"/>
                <a:gd name="connsiteX4" fmla="*/ 492713 w 3941707"/>
                <a:gd name="connsiteY4" fmla="*/ 1970853 h 1970853"/>
                <a:gd name="connsiteX5" fmla="*/ 0 w 3941707"/>
                <a:gd name="connsiteY5" fmla="*/ 1970853 h 197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1707" h="1970853">
                  <a:moveTo>
                    <a:pt x="1970853" y="0"/>
                  </a:moveTo>
                  <a:lnTo>
                    <a:pt x="3941707" y="1970853"/>
                  </a:lnTo>
                  <a:lnTo>
                    <a:pt x="3448994" y="1970853"/>
                  </a:lnTo>
                  <a:lnTo>
                    <a:pt x="1970853" y="492713"/>
                  </a:lnTo>
                  <a:lnTo>
                    <a:pt x="492713" y="1970853"/>
                  </a:lnTo>
                  <a:lnTo>
                    <a:pt x="0" y="19708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1F394C8-A07D-4330-82BD-3430F89F4383}"/>
                </a:ext>
              </a:extLst>
            </p:cNvPr>
            <p:cNvSpPr/>
            <p:nvPr/>
          </p:nvSpPr>
          <p:spPr>
            <a:xfrm rot="10800000">
              <a:off x="8735838" y="3428999"/>
              <a:ext cx="2365636" cy="1182818"/>
            </a:xfrm>
            <a:custGeom>
              <a:avLst/>
              <a:gdLst>
                <a:gd name="connsiteX0" fmla="*/ 1182818 w 2365636"/>
                <a:gd name="connsiteY0" fmla="*/ 0 h 1182818"/>
                <a:gd name="connsiteX1" fmla="*/ 2365636 w 2365636"/>
                <a:gd name="connsiteY1" fmla="*/ 1182818 h 1182818"/>
                <a:gd name="connsiteX2" fmla="*/ 2238396 w 2365636"/>
                <a:gd name="connsiteY2" fmla="*/ 1182818 h 1182818"/>
                <a:gd name="connsiteX3" fmla="*/ 1182818 w 2365636"/>
                <a:gd name="connsiteY3" fmla="*/ 127242 h 1182818"/>
                <a:gd name="connsiteX4" fmla="*/ 127242 w 2365636"/>
                <a:gd name="connsiteY4" fmla="*/ 1182818 h 1182818"/>
                <a:gd name="connsiteX5" fmla="*/ 0 w 2365636"/>
                <a:gd name="connsiteY5" fmla="*/ 1182818 h 11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5636" h="1182818">
                  <a:moveTo>
                    <a:pt x="1182818" y="0"/>
                  </a:moveTo>
                  <a:lnTo>
                    <a:pt x="2365636" y="1182818"/>
                  </a:lnTo>
                  <a:lnTo>
                    <a:pt x="2238396" y="1182818"/>
                  </a:lnTo>
                  <a:lnTo>
                    <a:pt x="1182818" y="127242"/>
                  </a:lnTo>
                  <a:lnTo>
                    <a:pt x="127242" y="1182818"/>
                  </a:lnTo>
                  <a:lnTo>
                    <a:pt x="0" y="118281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 dirty="0">
                <a:cs typeface="Calibri" panose="020F0502020204030204" pitchFamily="34" charset="0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57298B35-BC88-4A23-9669-7E6063C08F83}"/>
              </a:ext>
            </a:extLst>
          </p:cNvPr>
          <p:cNvSpPr txBox="1">
            <a:spLocks/>
          </p:cNvSpPr>
          <p:nvPr/>
        </p:nvSpPr>
        <p:spPr>
          <a:xfrm>
            <a:off x="609600" y="643991"/>
            <a:ext cx="7184571" cy="1061046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l" defTabSz="9604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7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2 enables taking stock of links between national systems, evaluations, and the SDGs</a:t>
            </a:r>
            <a:endParaRPr lang="en-GB" sz="257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F288A0-4388-459E-9DA6-8BBA1B7F2D1D}"/>
              </a:ext>
            </a:extLst>
          </p:cNvPr>
          <p:cNvCxnSpPr>
            <a:cxnSpLocks/>
          </p:cNvCxnSpPr>
          <p:nvPr/>
        </p:nvCxnSpPr>
        <p:spPr>
          <a:xfrm>
            <a:off x="809770" y="1905000"/>
            <a:ext cx="61504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21E5580-3338-4D27-B189-30B594B4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54" y="3960766"/>
            <a:ext cx="420836" cy="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rget">
            <a:extLst>
              <a:ext uri="{FF2B5EF4-FFF2-40B4-BE49-F238E27FC236}">
                <a16:creationId xmlns:a16="http://schemas.microsoft.com/office/drawing/2014/main" id="{29D8B1C1-DFF0-4324-BF49-89586873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04" y="3769281"/>
            <a:ext cx="513751" cy="5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Puzzle">
            <a:extLst>
              <a:ext uri="{FF2B5EF4-FFF2-40B4-BE49-F238E27FC236}">
                <a16:creationId xmlns:a16="http://schemas.microsoft.com/office/drawing/2014/main" id="{37A52065-6873-4E2D-82E2-A4563894A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241464">
            <a:off x="7125481" y="3801508"/>
            <a:ext cx="462637" cy="462637"/>
          </a:xfrm>
          <a:prstGeom prst="rect">
            <a:avLst/>
          </a:prstGeom>
        </p:spPr>
      </p:pic>
      <p:pic>
        <p:nvPicPr>
          <p:cNvPr id="2" name="Picture 2" descr="Image result for infographics">
            <a:extLst>
              <a:ext uri="{FF2B5EF4-FFF2-40B4-BE49-F238E27FC236}">
                <a16:creationId xmlns:a16="http://schemas.microsoft.com/office/drawing/2014/main" id="{4C21BF70-8D45-4726-B18B-59D665CC6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8"/>
          <a:stretch/>
        </p:blipFill>
        <p:spPr bwMode="auto">
          <a:xfrm>
            <a:off x="8812811" y="3975609"/>
            <a:ext cx="579206" cy="3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4C606-8E93-4D1B-B204-C458D976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46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572759D-BB69-446E-8AD4-29EC16F18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7298B35-BC88-4A23-9669-7E6063C08F83}"/>
              </a:ext>
            </a:extLst>
          </p:cNvPr>
          <p:cNvSpPr txBox="1">
            <a:spLocks/>
          </p:cNvSpPr>
          <p:nvPr/>
        </p:nvSpPr>
        <p:spPr>
          <a:xfrm>
            <a:off x="1546701" y="742820"/>
            <a:ext cx="7184571" cy="1061046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l" defTabSz="9604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7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3 provides </a:t>
            </a:r>
            <a:r>
              <a:rPr lang="en-CA" sz="257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instruments for strengthening and institutionalising evaluation capacities</a:t>
            </a:r>
            <a:endParaRPr lang="en-GB" sz="257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F288A0-4388-459E-9DA6-8BBA1B7F2D1D}"/>
              </a:ext>
            </a:extLst>
          </p:cNvPr>
          <p:cNvCxnSpPr>
            <a:cxnSpLocks/>
          </p:cNvCxnSpPr>
          <p:nvPr/>
        </p:nvCxnSpPr>
        <p:spPr>
          <a:xfrm>
            <a:off x="2080523" y="1981200"/>
            <a:ext cx="61504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8AB86-40A2-4123-B705-A1270DB3DC91}"/>
              </a:ext>
            </a:extLst>
          </p:cNvPr>
          <p:cNvGrpSpPr/>
          <p:nvPr/>
        </p:nvGrpSpPr>
        <p:grpSpPr>
          <a:xfrm>
            <a:off x="7875878" y="2577344"/>
            <a:ext cx="2487324" cy="3063240"/>
            <a:chOff x="4758015" y="1431227"/>
            <a:chExt cx="3482253" cy="4288536"/>
          </a:xfrm>
        </p:grpSpPr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84C932A9-424E-45B6-8C69-93EDF180181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096000" y="1431227"/>
              <a:ext cx="2144268" cy="4288536"/>
            </a:xfrm>
            <a:custGeom>
              <a:avLst/>
              <a:gdLst>
                <a:gd name="T0" fmla="*/ 3305 w 3305"/>
                <a:gd name="T1" fmla="*/ 6611 h 6611"/>
                <a:gd name="T2" fmla="*/ 0 w 3305"/>
                <a:gd name="T3" fmla="*/ 3305 h 6611"/>
                <a:gd name="T4" fmla="*/ 3305 w 3305"/>
                <a:gd name="T5" fmla="*/ 0 h 6611"/>
                <a:gd name="T6" fmla="*/ 3305 w 3305"/>
                <a:gd name="T7" fmla="*/ 496 h 6611"/>
                <a:gd name="T8" fmla="*/ 496 w 3305"/>
                <a:gd name="T9" fmla="*/ 3305 h 6611"/>
                <a:gd name="T10" fmla="*/ 3305 w 3305"/>
                <a:gd name="T11" fmla="*/ 6115 h 6611"/>
                <a:gd name="T12" fmla="*/ 3305 w 3305"/>
                <a:gd name="T13" fmla="*/ 6611 h 6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5" h="6611">
                  <a:moveTo>
                    <a:pt x="3305" y="6611"/>
                  </a:moveTo>
                  <a:cubicBezTo>
                    <a:pt x="1480" y="6611"/>
                    <a:pt x="0" y="5131"/>
                    <a:pt x="0" y="3305"/>
                  </a:cubicBezTo>
                  <a:cubicBezTo>
                    <a:pt x="0" y="1480"/>
                    <a:pt x="1480" y="0"/>
                    <a:pt x="3305" y="0"/>
                  </a:cubicBezTo>
                  <a:lnTo>
                    <a:pt x="3305" y="496"/>
                  </a:lnTo>
                  <a:cubicBezTo>
                    <a:pt x="1754" y="496"/>
                    <a:pt x="496" y="1754"/>
                    <a:pt x="496" y="3305"/>
                  </a:cubicBezTo>
                  <a:cubicBezTo>
                    <a:pt x="496" y="4857"/>
                    <a:pt x="1754" y="6115"/>
                    <a:pt x="3305" y="6115"/>
                  </a:cubicBezTo>
                  <a:lnTo>
                    <a:pt x="3305" y="661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E84481D0-8E58-45A7-B6C3-9EC4BF7A1F6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24660" y="1508941"/>
              <a:ext cx="3137838" cy="3888865"/>
            </a:xfrm>
            <a:custGeom>
              <a:avLst/>
              <a:gdLst>
                <a:gd name="T0" fmla="*/ 4837 w 4837"/>
                <a:gd name="T1" fmla="*/ 5083 h 5995"/>
                <a:gd name="T2" fmla="*/ 912 w 4837"/>
                <a:gd name="T3" fmla="*/ 4461 h 5995"/>
                <a:gd name="T4" fmla="*/ 1534 w 4837"/>
                <a:gd name="T5" fmla="*/ 536 h 5995"/>
                <a:gd name="T6" fmla="*/ 3185 w 4837"/>
                <a:gd name="T7" fmla="*/ 0 h 5995"/>
                <a:gd name="T8" fmla="*/ 3185 w 4837"/>
                <a:gd name="T9" fmla="*/ 496 h 5995"/>
                <a:gd name="T10" fmla="*/ 872 w 4837"/>
                <a:gd name="T11" fmla="*/ 2809 h 5995"/>
                <a:gd name="T12" fmla="*/ 3185 w 4837"/>
                <a:gd name="T13" fmla="*/ 5123 h 5995"/>
                <a:gd name="T14" fmla="*/ 4546 w 4837"/>
                <a:gd name="T15" fmla="*/ 4682 h 5995"/>
                <a:gd name="T16" fmla="*/ 4837 w 4837"/>
                <a:gd name="T17" fmla="*/ 5083 h 5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7" h="5995">
                  <a:moveTo>
                    <a:pt x="4837" y="5083"/>
                  </a:moveTo>
                  <a:cubicBezTo>
                    <a:pt x="3582" y="5995"/>
                    <a:pt x="1824" y="5716"/>
                    <a:pt x="912" y="4461"/>
                  </a:cubicBezTo>
                  <a:cubicBezTo>
                    <a:pt x="0" y="3206"/>
                    <a:pt x="278" y="1448"/>
                    <a:pt x="1534" y="536"/>
                  </a:cubicBezTo>
                  <a:cubicBezTo>
                    <a:pt x="2014" y="188"/>
                    <a:pt x="2592" y="0"/>
                    <a:pt x="3185" y="0"/>
                  </a:cubicBezTo>
                  <a:lnTo>
                    <a:pt x="3185" y="496"/>
                  </a:lnTo>
                  <a:cubicBezTo>
                    <a:pt x="1908" y="496"/>
                    <a:pt x="872" y="1532"/>
                    <a:pt x="872" y="2809"/>
                  </a:cubicBezTo>
                  <a:cubicBezTo>
                    <a:pt x="872" y="4087"/>
                    <a:pt x="1908" y="5123"/>
                    <a:pt x="3185" y="5123"/>
                  </a:cubicBezTo>
                  <a:cubicBezTo>
                    <a:pt x="3674" y="5123"/>
                    <a:pt x="4150" y="4969"/>
                    <a:pt x="4546" y="4682"/>
                  </a:cubicBezTo>
                  <a:lnTo>
                    <a:pt x="4837" y="508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88C98B0D-CA22-4503-B06E-B68EAE866C0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58015" y="1862618"/>
              <a:ext cx="3050543" cy="3213230"/>
            </a:xfrm>
            <a:custGeom>
              <a:avLst/>
              <a:gdLst>
                <a:gd name="T0" fmla="*/ 4703 w 4703"/>
                <a:gd name="T1" fmla="*/ 3364 h 4955"/>
                <a:gd name="T2" fmla="*/ 1591 w 4703"/>
                <a:gd name="T3" fmla="*/ 4375 h 4955"/>
                <a:gd name="T4" fmla="*/ 580 w 4703"/>
                <a:gd name="T5" fmla="*/ 1263 h 4955"/>
                <a:gd name="T6" fmla="*/ 2641 w 4703"/>
                <a:gd name="T7" fmla="*/ 0 h 4955"/>
                <a:gd name="T8" fmla="*/ 2641 w 4703"/>
                <a:gd name="T9" fmla="*/ 495 h 4955"/>
                <a:gd name="T10" fmla="*/ 823 w 4703"/>
                <a:gd name="T11" fmla="*/ 2313 h 4955"/>
                <a:gd name="T12" fmla="*/ 2641 w 4703"/>
                <a:gd name="T13" fmla="*/ 4132 h 4955"/>
                <a:gd name="T14" fmla="*/ 4261 w 4703"/>
                <a:gd name="T15" fmla="*/ 3139 h 4955"/>
                <a:gd name="T16" fmla="*/ 4703 w 4703"/>
                <a:gd name="T17" fmla="*/ 3364 h 4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3" h="4955">
                  <a:moveTo>
                    <a:pt x="4703" y="3364"/>
                  </a:moveTo>
                  <a:cubicBezTo>
                    <a:pt x="4123" y="4503"/>
                    <a:pt x="2730" y="4955"/>
                    <a:pt x="1591" y="4375"/>
                  </a:cubicBezTo>
                  <a:cubicBezTo>
                    <a:pt x="452" y="3795"/>
                    <a:pt x="0" y="2402"/>
                    <a:pt x="580" y="1263"/>
                  </a:cubicBezTo>
                  <a:cubicBezTo>
                    <a:pt x="975" y="488"/>
                    <a:pt x="1771" y="0"/>
                    <a:pt x="2641" y="0"/>
                  </a:cubicBezTo>
                  <a:lnTo>
                    <a:pt x="2641" y="495"/>
                  </a:lnTo>
                  <a:cubicBezTo>
                    <a:pt x="1637" y="495"/>
                    <a:pt x="823" y="1309"/>
                    <a:pt x="823" y="2313"/>
                  </a:cubicBezTo>
                  <a:cubicBezTo>
                    <a:pt x="823" y="3318"/>
                    <a:pt x="1637" y="4132"/>
                    <a:pt x="2641" y="4132"/>
                  </a:cubicBezTo>
                  <a:cubicBezTo>
                    <a:pt x="3325" y="4132"/>
                    <a:pt x="3951" y="3748"/>
                    <a:pt x="4261" y="3139"/>
                  </a:cubicBezTo>
                  <a:lnTo>
                    <a:pt x="4703" y="336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47283C1-9FC8-47A9-A809-85EA4E3B0E0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915144" y="2395513"/>
              <a:ext cx="2360124" cy="2359964"/>
            </a:xfrm>
            <a:custGeom>
              <a:avLst/>
              <a:gdLst>
                <a:gd name="T0" fmla="*/ 3637 w 3637"/>
                <a:gd name="T1" fmla="*/ 1818 h 3637"/>
                <a:gd name="T2" fmla="*/ 1818 w 3637"/>
                <a:gd name="T3" fmla="*/ 3637 h 3637"/>
                <a:gd name="T4" fmla="*/ 0 w 3637"/>
                <a:gd name="T5" fmla="*/ 1818 h 3637"/>
                <a:gd name="T6" fmla="*/ 1818 w 3637"/>
                <a:gd name="T7" fmla="*/ 0 h 3637"/>
                <a:gd name="T8" fmla="*/ 1818 w 3637"/>
                <a:gd name="T9" fmla="*/ 496 h 3637"/>
                <a:gd name="T10" fmla="*/ 496 w 3637"/>
                <a:gd name="T11" fmla="*/ 1818 h 3637"/>
                <a:gd name="T12" fmla="*/ 1818 w 3637"/>
                <a:gd name="T13" fmla="*/ 3141 h 3637"/>
                <a:gd name="T14" fmla="*/ 3141 w 3637"/>
                <a:gd name="T15" fmla="*/ 1818 h 3637"/>
                <a:gd name="T16" fmla="*/ 3637 w 3637"/>
                <a:gd name="T17" fmla="*/ 181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7" h="3637">
                  <a:moveTo>
                    <a:pt x="3637" y="1818"/>
                  </a:moveTo>
                  <a:cubicBezTo>
                    <a:pt x="3637" y="2823"/>
                    <a:pt x="2823" y="3637"/>
                    <a:pt x="1818" y="3637"/>
                  </a:cubicBezTo>
                  <a:cubicBezTo>
                    <a:pt x="814" y="3637"/>
                    <a:pt x="0" y="2823"/>
                    <a:pt x="0" y="1818"/>
                  </a:cubicBezTo>
                  <a:cubicBezTo>
                    <a:pt x="0" y="814"/>
                    <a:pt x="814" y="0"/>
                    <a:pt x="1818" y="0"/>
                  </a:cubicBezTo>
                  <a:lnTo>
                    <a:pt x="1818" y="496"/>
                  </a:lnTo>
                  <a:cubicBezTo>
                    <a:pt x="1088" y="496"/>
                    <a:pt x="496" y="1088"/>
                    <a:pt x="496" y="1818"/>
                  </a:cubicBezTo>
                  <a:cubicBezTo>
                    <a:pt x="496" y="2549"/>
                    <a:pt x="1088" y="3141"/>
                    <a:pt x="1818" y="3141"/>
                  </a:cubicBezTo>
                  <a:cubicBezTo>
                    <a:pt x="2549" y="3141"/>
                    <a:pt x="3141" y="2549"/>
                    <a:pt x="3141" y="1818"/>
                  </a:cubicBezTo>
                  <a:lnTo>
                    <a:pt x="3637" y="1818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222F85-8D8D-497F-805E-823802C6BD52}"/>
                </a:ext>
              </a:extLst>
            </p:cNvPr>
            <p:cNvSpPr/>
            <p:nvPr/>
          </p:nvSpPr>
          <p:spPr>
            <a:xfrm>
              <a:off x="6095531" y="4401958"/>
              <a:ext cx="228267" cy="352891"/>
            </a:xfrm>
            <a:custGeom>
              <a:avLst/>
              <a:gdLst>
                <a:gd name="connsiteX0" fmla="*/ 228267 w 228267"/>
                <a:gd name="connsiteY0" fmla="*/ 0 h 352891"/>
                <a:gd name="connsiteX1" fmla="*/ 228267 w 228267"/>
                <a:gd name="connsiteY1" fmla="*/ 330366 h 352891"/>
                <a:gd name="connsiteX2" fmla="*/ 120538 w 228267"/>
                <a:gd name="connsiteY2" fmla="*/ 346805 h 352891"/>
                <a:gd name="connsiteX3" fmla="*/ 0 w 228267"/>
                <a:gd name="connsiteY3" fmla="*/ 352891 h 352891"/>
                <a:gd name="connsiteX4" fmla="*/ 0 w 228267"/>
                <a:gd name="connsiteY4" fmla="*/ 31677 h 352891"/>
                <a:gd name="connsiteX5" fmla="*/ 172869 w 228267"/>
                <a:gd name="connsiteY5" fmla="*/ 14246 h 352891"/>
                <a:gd name="connsiteX6" fmla="*/ 228267 w 228267"/>
                <a:gd name="connsiteY6" fmla="*/ 0 h 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67" h="352891">
                  <a:moveTo>
                    <a:pt x="228267" y="0"/>
                  </a:moveTo>
                  <a:lnTo>
                    <a:pt x="228267" y="330366"/>
                  </a:lnTo>
                  <a:lnTo>
                    <a:pt x="120538" y="346805"/>
                  </a:lnTo>
                  <a:lnTo>
                    <a:pt x="0" y="352891"/>
                  </a:lnTo>
                  <a:lnTo>
                    <a:pt x="0" y="31677"/>
                  </a:lnTo>
                  <a:cubicBezTo>
                    <a:pt x="59214" y="31677"/>
                    <a:pt x="117029" y="25675"/>
                    <a:pt x="172869" y="14246"/>
                  </a:cubicBezTo>
                  <a:lnTo>
                    <a:pt x="22826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2AFC69-077E-4899-82EB-19918F6BC945}"/>
                </a:ext>
              </a:extLst>
            </p:cNvPr>
            <p:cNvSpPr/>
            <p:nvPr/>
          </p:nvSpPr>
          <p:spPr>
            <a:xfrm>
              <a:off x="6095506" y="4732956"/>
              <a:ext cx="228292" cy="342892"/>
            </a:xfrm>
            <a:custGeom>
              <a:avLst/>
              <a:gdLst>
                <a:gd name="connsiteX0" fmla="*/ 228292 w 228292"/>
                <a:gd name="connsiteY0" fmla="*/ 0 h 342892"/>
                <a:gd name="connsiteX1" fmla="*/ 228292 w 228292"/>
                <a:gd name="connsiteY1" fmla="*/ 324039 h 342892"/>
                <a:gd name="connsiteX2" fmla="*/ 193028 w 228292"/>
                <a:gd name="connsiteY2" fmla="*/ 329424 h 342892"/>
                <a:gd name="connsiteX3" fmla="*/ 0 w 228292"/>
                <a:gd name="connsiteY3" fmla="*/ 342892 h 342892"/>
                <a:gd name="connsiteX4" fmla="*/ 0 w 228292"/>
                <a:gd name="connsiteY4" fmla="*/ 21893 h 342892"/>
                <a:gd name="connsiteX5" fmla="*/ 25 w 228292"/>
                <a:gd name="connsiteY5" fmla="*/ 21892 h 342892"/>
                <a:gd name="connsiteX6" fmla="*/ 25 w 228292"/>
                <a:gd name="connsiteY6" fmla="*/ 22521 h 342892"/>
                <a:gd name="connsiteX7" fmla="*/ 120641 w 228292"/>
                <a:gd name="connsiteY7" fmla="*/ 16430 h 342892"/>
                <a:gd name="connsiteX8" fmla="*/ 228292 w 228292"/>
                <a:gd name="connsiteY8" fmla="*/ 0 h 34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292" h="342892">
                  <a:moveTo>
                    <a:pt x="228292" y="0"/>
                  </a:moveTo>
                  <a:lnTo>
                    <a:pt x="228292" y="324039"/>
                  </a:lnTo>
                  <a:lnTo>
                    <a:pt x="193028" y="329424"/>
                  </a:lnTo>
                  <a:lnTo>
                    <a:pt x="0" y="342892"/>
                  </a:lnTo>
                  <a:lnTo>
                    <a:pt x="0" y="21893"/>
                  </a:lnTo>
                  <a:lnTo>
                    <a:pt x="25" y="21892"/>
                  </a:lnTo>
                  <a:lnTo>
                    <a:pt x="25" y="22521"/>
                  </a:lnTo>
                  <a:cubicBezTo>
                    <a:pt x="40745" y="22521"/>
                    <a:pt x="80983" y="20458"/>
                    <a:pt x="120641" y="16430"/>
                  </a:cubicBezTo>
                  <a:lnTo>
                    <a:pt x="228292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22808B-9DE6-44E9-AF53-6D71D30A52FE}"/>
                </a:ext>
              </a:extLst>
            </p:cNvPr>
            <p:cNvSpPr/>
            <p:nvPr/>
          </p:nvSpPr>
          <p:spPr>
            <a:xfrm>
              <a:off x="6096339" y="5057180"/>
              <a:ext cx="227459" cy="340627"/>
            </a:xfrm>
            <a:custGeom>
              <a:avLst/>
              <a:gdLst>
                <a:gd name="connsiteX0" fmla="*/ 227459 w 227459"/>
                <a:gd name="connsiteY0" fmla="*/ 0 h 340627"/>
                <a:gd name="connsiteX1" fmla="*/ 227459 w 227459"/>
                <a:gd name="connsiteY1" fmla="*/ 324988 h 340627"/>
                <a:gd name="connsiteX2" fmla="*/ 164029 w 227459"/>
                <a:gd name="connsiteY2" fmla="*/ 332529 h 340627"/>
                <a:gd name="connsiteX3" fmla="*/ 17026 w 227459"/>
                <a:gd name="connsiteY3" fmla="*/ 339954 h 340627"/>
                <a:gd name="connsiteX4" fmla="*/ 0 w 227459"/>
                <a:gd name="connsiteY4" fmla="*/ 340627 h 340627"/>
                <a:gd name="connsiteX5" fmla="*/ 0 w 227459"/>
                <a:gd name="connsiteY5" fmla="*/ 18880 h 340627"/>
                <a:gd name="connsiteX6" fmla="*/ 153369 w 227459"/>
                <a:gd name="connsiteY6" fmla="*/ 11130 h 340627"/>
                <a:gd name="connsiteX7" fmla="*/ 192195 w 227459"/>
                <a:gd name="connsiteY7" fmla="*/ 5201 h 340627"/>
                <a:gd name="connsiteX8" fmla="*/ 208121 w 227459"/>
                <a:gd name="connsiteY8" fmla="*/ 4090 h 340627"/>
                <a:gd name="connsiteX9" fmla="*/ 227459 w 227459"/>
                <a:gd name="connsiteY9" fmla="*/ 0 h 34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459" h="340627">
                  <a:moveTo>
                    <a:pt x="227459" y="0"/>
                  </a:moveTo>
                  <a:lnTo>
                    <a:pt x="227459" y="324988"/>
                  </a:lnTo>
                  <a:lnTo>
                    <a:pt x="164029" y="332529"/>
                  </a:lnTo>
                  <a:lnTo>
                    <a:pt x="17026" y="339954"/>
                  </a:lnTo>
                  <a:lnTo>
                    <a:pt x="0" y="340627"/>
                  </a:lnTo>
                  <a:lnTo>
                    <a:pt x="0" y="18880"/>
                  </a:lnTo>
                  <a:cubicBezTo>
                    <a:pt x="51776" y="18880"/>
                    <a:pt x="102941" y="16255"/>
                    <a:pt x="153369" y="11130"/>
                  </a:cubicBezTo>
                  <a:lnTo>
                    <a:pt x="192195" y="5201"/>
                  </a:lnTo>
                  <a:lnTo>
                    <a:pt x="208121" y="4090"/>
                  </a:lnTo>
                  <a:lnTo>
                    <a:pt x="227459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D2FFE6-BEE8-48D2-B62B-718BE420863E}"/>
                </a:ext>
              </a:extLst>
            </p:cNvPr>
            <p:cNvSpPr/>
            <p:nvPr/>
          </p:nvSpPr>
          <p:spPr>
            <a:xfrm>
              <a:off x="6096000" y="5382265"/>
              <a:ext cx="227798" cy="337498"/>
            </a:xfrm>
            <a:custGeom>
              <a:avLst/>
              <a:gdLst>
                <a:gd name="connsiteX0" fmla="*/ 227798 w 227798"/>
                <a:gd name="connsiteY0" fmla="*/ 0 h 337498"/>
                <a:gd name="connsiteX1" fmla="*/ 227798 w 227798"/>
                <a:gd name="connsiteY1" fmla="*/ 325116 h 337498"/>
                <a:gd name="connsiteX2" fmla="*/ 219207 w 227798"/>
                <a:gd name="connsiteY2" fmla="*/ 326427 h 337498"/>
                <a:gd name="connsiteX3" fmla="*/ 0 w 227798"/>
                <a:gd name="connsiteY3" fmla="*/ 337498 h 337498"/>
                <a:gd name="connsiteX4" fmla="*/ 0 w 227798"/>
                <a:gd name="connsiteY4" fmla="*/ 15745 h 337498"/>
                <a:gd name="connsiteX5" fmla="*/ 17365 w 227798"/>
                <a:gd name="connsiteY5" fmla="*/ 14868 h 337498"/>
                <a:gd name="connsiteX6" fmla="*/ 144036 w 227798"/>
                <a:gd name="connsiteY6" fmla="*/ 9860 h 337498"/>
                <a:gd name="connsiteX7" fmla="*/ 164368 w 227798"/>
                <a:gd name="connsiteY7" fmla="*/ 7443 h 337498"/>
                <a:gd name="connsiteX8" fmla="*/ 186297 w 227798"/>
                <a:gd name="connsiteY8" fmla="*/ 6335 h 337498"/>
                <a:gd name="connsiteX9" fmla="*/ 227798 w 227798"/>
                <a:gd name="connsiteY9" fmla="*/ 0 h 33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98" h="337498">
                  <a:moveTo>
                    <a:pt x="227798" y="0"/>
                  </a:moveTo>
                  <a:lnTo>
                    <a:pt x="227798" y="325116"/>
                  </a:lnTo>
                  <a:lnTo>
                    <a:pt x="219207" y="326427"/>
                  </a:lnTo>
                  <a:cubicBezTo>
                    <a:pt x="147132" y="333748"/>
                    <a:pt x="74003" y="337498"/>
                    <a:pt x="0" y="337498"/>
                  </a:cubicBezTo>
                  <a:lnTo>
                    <a:pt x="0" y="15745"/>
                  </a:lnTo>
                  <a:lnTo>
                    <a:pt x="17365" y="14868"/>
                  </a:lnTo>
                  <a:lnTo>
                    <a:pt x="144036" y="9860"/>
                  </a:lnTo>
                  <a:lnTo>
                    <a:pt x="164368" y="7443"/>
                  </a:lnTo>
                  <a:lnTo>
                    <a:pt x="186297" y="6335"/>
                  </a:lnTo>
                  <a:lnTo>
                    <a:pt x="227798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5314" tIns="32657" rIns="65314" bIns="3265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C69E0E-04E5-4641-A8D5-6AB38034FB88}"/>
                </a:ext>
              </a:extLst>
            </p:cNvPr>
            <p:cNvSpPr/>
            <p:nvPr/>
          </p:nvSpPr>
          <p:spPr>
            <a:xfrm>
              <a:off x="5530717" y="3010459"/>
              <a:ext cx="1130073" cy="1130073"/>
            </a:xfrm>
            <a:prstGeom prst="ellipse">
              <a:avLst/>
            </a:pr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EE4CD6-25FC-4283-8903-7CFDA777AD42}"/>
              </a:ext>
            </a:extLst>
          </p:cNvPr>
          <p:cNvGrpSpPr/>
          <p:nvPr/>
        </p:nvGrpSpPr>
        <p:grpSpPr>
          <a:xfrm>
            <a:off x="3881130" y="4740112"/>
            <a:ext cx="2799262" cy="1040293"/>
            <a:chOff x="9307784" y="947467"/>
            <a:chExt cx="3225178" cy="145641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85DCBA-98BE-48EF-AB8C-A62D76D53166}"/>
                </a:ext>
              </a:extLst>
            </p:cNvPr>
            <p:cNvSpPr txBox="1"/>
            <p:nvPr/>
          </p:nvSpPr>
          <p:spPr>
            <a:xfrm>
              <a:off x="9307784" y="947467"/>
              <a:ext cx="2937088" cy="745075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 anchor="ctr">
              <a:spAutoFit/>
            </a:bodyPr>
            <a:lstStyle/>
            <a:p>
              <a:r>
                <a:rPr lang="en-GB" sz="1429" dirty="0">
                  <a:ea typeface="Calibri" panose="020F0502020204030204" pitchFamily="34" charset="0"/>
                  <a:cs typeface="Calibri" panose="020F0502020204030204" pitchFamily="34" charset="0"/>
                </a:rPr>
                <a:t>Promoting core development values in evaluations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E48FA-B98B-4DAB-8308-4FC3BCFD2573}"/>
                </a:ext>
              </a:extLst>
            </p:cNvPr>
            <p:cNvSpPr txBox="1"/>
            <p:nvPr/>
          </p:nvSpPr>
          <p:spPr>
            <a:xfrm>
              <a:off x="9603670" y="1658802"/>
              <a:ext cx="2929292" cy="745075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rIns="0" rtlCol="0" anchor="t">
              <a:spAutoFit/>
            </a:bodyPr>
            <a:lstStyle/>
            <a:p>
              <a:r>
                <a:rPr lang="en-GB" sz="1429" dirty="0">
                  <a:ea typeface="Calibri" panose="020F0502020204030204" pitchFamily="34" charset="0"/>
                  <a:cs typeface="Calibri" panose="020F0502020204030204" pitchFamily="34" charset="0"/>
                </a:rPr>
                <a:t>Strengthening data and statistics</a:t>
              </a:r>
              <a:endParaRPr lang="en-GB" sz="1429" dirty="0"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237A42E-1F69-4FD2-B54C-8006EF6C8689}"/>
              </a:ext>
            </a:extLst>
          </p:cNvPr>
          <p:cNvSpPr txBox="1"/>
          <p:nvPr/>
        </p:nvSpPr>
        <p:spPr>
          <a:xfrm>
            <a:off x="3421328" y="4593890"/>
            <a:ext cx="2402532" cy="29020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endParaRPr lang="en-US" sz="1286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9DD13F-AC30-415A-AC19-2F60DA93CE05}"/>
              </a:ext>
            </a:extLst>
          </p:cNvPr>
          <p:cNvGrpSpPr/>
          <p:nvPr/>
        </p:nvGrpSpPr>
        <p:grpSpPr>
          <a:xfrm>
            <a:off x="3214176" y="3239220"/>
            <a:ext cx="3770246" cy="1539568"/>
            <a:chOff x="7105964" y="545690"/>
            <a:chExt cx="4460661" cy="2924056"/>
          </a:xfrm>
          <a:solidFill>
            <a:schemeClr val="bg1">
              <a:lumMod val="95000"/>
            </a:schemeClr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621BB8-F84D-481E-9460-55196FD7B90C}"/>
                </a:ext>
              </a:extLst>
            </p:cNvPr>
            <p:cNvSpPr txBox="1"/>
            <p:nvPr/>
          </p:nvSpPr>
          <p:spPr>
            <a:xfrm>
              <a:off x="8366093" y="545690"/>
              <a:ext cx="3200532" cy="1428496"/>
            </a:xfrm>
            <a:prstGeom prst="rect">
              <a:avLst/>
            </a:prstGeom>
            <a:grp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GB" sz="1429" dirty="0">
                  <a:ea typeface="Calibri" panose="020F0502020204030204" pitchFamily="34" charset="0"/>
                  <a:cs typeface="Calibri" panose="020F0502020204030204" pitchFamily="34" charset="0"/>
                </a:rPr>
                <a:t>Mainstreaming evaluation at the ministerial, sector and subnational level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B37246-1565-4A88-9235-85753F1FCD86}"/>
                </a:ext>
              </a:extLst>
            </p:cNvPr>
            <p:cNvSpPr txBox="1"/>
            <p:nvPr/>
          </p:nvSpPr>
          <p:spPr>
            <a:xfrm>
              <a:off x="7105964" y="2166928"/>
              <a:ext cx="3646577" cy="13028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rIns="0" rtlCol="0" anchor="t">
              <a:spAutoFit/>
            </a:bodyPr>
            <a:lstStyle/>
            <a:p>
              <a:r>
                <a:rPr lang="en-US" sz="1286" dirty="0">
                  <a:cs typeface="Calibri" panose="020F0502020204030204" pitchFamily="34" charset="0"/>
                </a:rPr>
                <a:t>Assigning responsibilities and resources for evaluation capacity development, use, follow-up of evaluation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688842-5219-4062-B6F2-056F3565CF15}"/>
              </a:ext>
            </a:extLst>
          </p:cNvPr>
          <p:cNvGrpSpPr/>
          <p:nvPr/>
        </p:nvGrpSpPr>
        <p:grpSpPr>
          <a:xfrm>
            <a:off x="4549250" y="2386748"/>
            <a:ext cx="2549217" cy="774026"/>
            <a:chOff x="8274023" y="1187456"/>
            <a:chExt cx="2937088" cy="10836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8AF2F1-39EC-4063-8454-CE71E12B60C2}"/>
                </a:ext>
              </a:extLst>
            </p:cNvPr>
            <p:cNvSpPr txBox="1"/>
            <p:nvPr/>
          </p:nvSpPr>
          <p:spPr>
            <a:xfrm>
              <a:off x="8274023" y="1187456"/>
              <a:ext cx="2937088" cy="4062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rIns="0" rtlCol="0" anchor="ctr">
              <a:spAutoFit/>
            </a:bodyPr>
            <a:lstStyle/>
            <a:p>
              <a:r>
                <a:rPr lang="en-US" sz="1286" dirty="0">
                  <a:cs typeface="Calibri" panose="020F0502020204030204" pitchFamily="34" charset="0"/>
                </a:rPr>
                <a:t>Updating mandates and policies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4B76CC-4B64-4D30-A464-51AF02899CA1}"/>
                </a:ext>
              </a:extLst>
            </p:cNvPr>
            <p:cNvSpPr txBox="1"/>
            <p:nvPr/>
          </p:nvSpPr>
          <p:spPr>
            <a:xfrm>
              <a:off x="8281818" y="1587778"/>
              <a:ext cx="2929293" cy="6833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lIns="0" rIns="0" rtlCol="0" anchor="t">
              <a:spAutoFit/>
            </a:bodyPr>
            <a:lstStyle/>
            <a:p>
              <a:r>
                <a:rPr lang="en-US" sz="1286" dirty="0">
                  <a:cs typeface="Calibri" panose="020F0502020204030204" pitchFamily="34" charset="0"/>
                </a:rPr>
                <a:t>Assigning responsibilities and resources for evaluation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490A7C-0269-483E-8D9C-064495CAED76}"/>
              </a:ext>
            </a:extLst>
          </p:cNvPr>
          <p:cNvCxnSpPr>
            <a:cxnSpLocks/>
          </p:cNvCxnSpPr>
          <p:nvPr/>
        </p:nvCxnSpPr>
        <p:spPr>
          <a:xfrm>
            <a:off x="7293511" y="2684383"/>
            <a:ext cx="1442841" cy="0"/>
          </a:xfrm>
          <a:prstGeom prst="line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0C22EED-4296-4118-A9AB-97D39E39431E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6787027" y="3055429"/>
            <a:ext cx="1279311" cy="42158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E0087721-4776-414E-A925-6AB6CDF1AA68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6280544" y="3622435"/>
            <a:ext cx="1595334" cy="647213"/>
          </a:xfrm>
          <a:prstGeom prst="bentConnector3">
            <a:avLst>
              <a:gd name="adj1" fmla="val 602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66AC64F-5AD7-46A4-B195-66C5982F3EE2}"/>
              </a:ext>
            </a:extLst>
          </p:cNvPr>
          <p:cNvCxnSpPr>
            <a:cxnSpLocks/>
          </p:cNvCxnSpPr>
          <p:nvPr/>
        </p:nvCxnSpPr>
        <p:spPr>
          <a:xfrm flipV="1">
            <a:off x="5791856" y="4007420"/>
            <a:ext cx="2214051" cy="953084"/>
          </a:xfrm>
          <a:prstGeom prst="bentConnector3">
            <a:avLst>
              <a:gd name="adj1" fmla="val 76222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1F47089-E805-4DD0-A059-D298E17772D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430347" y="4138534"/>
            <a:ext cx="1651570" cy="86767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5B3BFC2-5E22-4D7A-852A-BAD678A4357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6717" y="4015977"/>
            <a:ext cx="1444624" cy="13687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137" descr="Network">
            <a:extLst>
              <a:ext uri="{FF2B5EF4-FFF2-40B4-BE49-F238E27FC236}">
                <a16:creationId xmlns:a16="http://schemas.microsoft.com/office/drawing/2014/main" id="{9EC9680B-CC73-463C-A5F0-9CC48B301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315" y="3796398"/>
            <a:ext cx="592867" cy="5928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DD48D-9E3F-44FF-9354-624DAC88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269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3DDC6F4-3047-4458-ABB3-665383BB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" y="0"/>
            <a:ext cx="12246992" cy="68889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0309" y="886470"/>
            <a:ext cx="7036404" cy="103414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Module 4 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easures needed to integrate SDG principles and approaches in evaluations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78BE8-5521-4EB5-8AE8-897A2BE2835D}"/>
              </a:ext>
            </a:extLst>
          </p:cNvPr>
          <p:cNvSpPr/>
          <p:nvPr/>
        </p:nvSpPr>
        <p:spPr>
          <a:xfrm>
            <a:off x="2906732" y="5756743"/>
            <a:ext cx="4898564" cy="356123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714" dirty="0">
                <a:cs typeface="Calibri" panose="020F0502020204030204" pitchFamily="34" charset="0"/>
              </a:rPr>
              <a:t>Promoting inclusiveness and equity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016-E5ED-4BB8-9B46-E4A465D5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17</a:t>
            </a:fld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038E2E-B595-4A6D-9182-6734EDDE12D0}"/>
              </a:ext>
            </a:extLst>
          </p:cNvPr>
          <p:cNvCxnSpPr>
            <a:cxnSpLocks/>
          </p:cNvCxnSpPr>
          <p:nvPr/>
        </p:nvCxnSpPr>
        <p:spPr>
          <a:xfrm>
            <a:off x="2554558" y="1828800"/>
            <a:ext cx="61504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225865C-5FF7-4CEC-9310-E3263F515F16}"/>
              </a:ext>
            </a:extLst>
          </p:cNvPr>
          <p:cNvSpPr>
            <a:spLocks/>
          </p:cNvSpPr>
          <p:nvPr/>
        </p:nvSpPr>
        <p:spPr bwMode="auto">
          <a:xfrm>
            <a:off x="3615867" y="3892744"/>
            <a:ext cx="1354990" cy="1347864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>
            <a:solidFill>
              <a:srgbClr val="C1301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986" tIns="24493" rIns="48986" bIns="24493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64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5ADA79-0109-4740-90EA-8CDAB85C659B}"/>
              </a:ext>
            </a:extLst>
          </p:cNvPr>
          <p:cNvSpPr>
            <a:spLocks/>
          </p:cNvSpPr>
          <p:nvPr/>
        </p:nvSpPr>
        <p:spPr bwMode="auto">
          <a:xfrm>
            <a:off x="5038511" y="3131664"/>
            <a:ext cx="1354990" cy="1348480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rgbClr val="4CC1EF"/>
          </a:solidFill>
          <a:ln w="3175">
            <a:solidFill>
              <a:srgbClr val="4CC1E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986" tIns="24493" rIns="48986" bIns="24493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64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AB4FA16C-CF28-4412-AB28-B537BAB3E80B}"/>
              </a:ext>
            </a:extLst>
          </p:cNvPr>
          <p:cNvSpPr>
            <a:spLocks/>
          </p:cNvSpPr>
          <p:nvPr/>
        </p:nvSpPr>
        <p:spPr bwMode="auto">
          <a:xfrm>
            <a:off x="4678517" y="4176149"/>
            <a:ext cx="1354990" cy="1354989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175">
            <a:solidFill>
              <a:srgbClr val="A2B96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986" tIns="24493" rIns="48986" bIns="2449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64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482B0-7762-410B-BD72-11F1710BA7B0}"/>
              </a:ext>
            </a:extLst>
          </p:cNvPr>
          <p:cNvGrpSpPr/>
          <p:nvPr/>
        </p:nvGrpSpPr>
        <p:grpSpPr>
          <a:xfrm>
            <a:off x="6199527" y="4075927"/>
            <a:ext cx="2495820" cy="1520122"/>
            <a:chOff x="8686180" y="-523883"/>
            <a:chExt cx="4658864" cy="28375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D439DF-9A27-4B5B-8CD0-0788D873044B}"/>
                </a:ext>
              </a:extLst>
            </p:cNvPr>
            <p:cNvSpPr txBox="1"/>
            <p:nvPr/>
          </p:nvSpPr>
          <p:spPr>
            <a:xfrm>
              <a:off x="8686180" y="-523883"/>
              <a:ext cx="4658864" cy="214199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b">
              <a:spAutoFit/>
            </a:bodyPr>
            <a:lstStyle/>
            <a:p>
              <a:r>
                <a:rPr lang="en-GB" sz="1714" dirty="0">
                  <a:cs typeface="Calibri" panose="020F0502020204030204" pitchFamily="34" charset="0"/>
                </a:rPr>
                <a:t>Establishing systems to manage intersectoral/joint evaluations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9AFFBB-8CDB-471C-8101-1CF8D62F9349}"/>
                </a:ext>
              </a:extLst>
            </p:cNvPr>
            <p:cNvSpPr txBox="1"/>
            <p:nvPr/>
          </p:nvSpPr>
          <p:spPr>
            <a:xfrm>
              <a:off x="8929773" y="1925881"/>
              <a:ext cx="2929293" cy="3877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44933" indent="-244933">
                <a:buFont typeface="Wingdings" panose="05000000000000000000" pitchFamily="2" charset="2"/>
                <a:buChar char="§"/>
              </a:pPr>
              <a:endParaRPr lang="en-GB" sz="75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7F5819-193F-4901-AAF3-D3A70B1D0B85}"/>
              </a:ext>
            </a:extLst>
          </p:cNvPr>
          <p:cNvGrpSpPr/>
          <p:nvPr/>
        </p:nvGrpSpPr>
        <p:grpSpPr>
          <a:xfrm>
            <a:off x="1347966" y="3331736"/>
            <a:ext cx="2413184" cy="2444006"/>
            <a:chOff x="-581801" y="1573007"/>
            <a:chExt cx="4504612" cy="4562149"/>
          </a:xfr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55935D-394B-4AA3-B99B-0812D9DFC706}"/>
                </a:ext>
              </a:extLst>
            </p:cNvPr>
            <p:cNvSpPr txBox="1"/>
            <p:nvPr/>
          </p:nvSpPr>
          <p:spPr>
            <a:xfrm>
              <a:off x="-581801" y="1573007"/>
              <a:ext cx="4504612" cy="1649581"/>
            </a:xfrm>
            <a:prstGeom prst="rect">
              <a:avLst/>
            </a:prstGeom>
            <a:grpFill/>
          </p:spPr>
          <p:txBody>
            <a:bodyPr wrap="square" lIns="0" rIns="0" rtlCol="0" anchor="b">
              <a:spAutoFit/>
            </a:bodyPr>
            <a:lstStyle/>
            <a:p>
              <a:r>
                <a:rPr lang="en-GB" sz="1714" dirty="0">
                  <a:cs typeface="Calibri" panose="020F0502020204030204" pitchFamily="34" charset="0"/>
                </a:rPr>
                <a:t>Evaluating horizontal and vertical policy coherence	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E86211-2645-4E66-AEF1-2DED7A2CC3DD}"/>
                </a:ext>
              </a:extLst>
            </p:cNvPr>
            <p:cNvSpPr txBox="1"/>
            <p:nvPr/>
          </p:nvSpPr>
          <p:spPr>
            <a:xfrm>
              <a:off x="-534976" y="3993165"/>
              <a:ext cx="4284655" cy="2141991"/>
            </a:xfrm>
            <a:prstGeom prst="rect">
              <a:avLst/>
            </a:prstGeom>
            <a:grpFill/>
          </p:spPr>
          <p:txBody>
            <a:bodyPr wrap="square" lIns="0" rIns="0" rtlCol="0" anchor="t">
              <a:spAutoFit/>
            </a:bodyPr>
            <a:lstStyle/>
            <a:p>
              <a:r>
                <a:rPr lang="en-GB" sz="1714" dirty="0">
                  <a:cs typeface="Calibri" panose="020F0502020204030204" pitchFamily="34" charset="0"/>
                </a:rPr>
                <a:t>Establishing multi-stakeholder and multi-institutional approaches	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303256-DFFD-43ED-BD7B-14636819C588}"/>
              </a:ext>
            </a:extLst>
          </p:cNvPr>
          <p:cNvGrpSpPr/>
          <p:nvPr/>
        </p:nvGrpSpPr>
        <p:grpSpPr>
          <a:xfrm>
            <a:off x="6429630" y="2761720"/>
            <a:ext cx="2448617" cy="1669203"/>
            <a:chOff x="8929772" y="-802167"/>
            <a:chExt cx="4570752" cy="31158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BF7247-8933-4E7C-846C-2E54F7C06D39}"/>
                </a:ext>
              </a:extLst>
            </p:cNvPr>
            <p:cNvSpPr txBox="1"/>
            <p:nvPr/>
          </p:nvSpPr>
          <p:spPr>
            <a:xfrm>
              <a:off x="9146703" y="-802167"/>
              <a:ext cx="4353821" cy="158806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 rtlCol="0" anchor="b">
              <a:spAutoFit/>
            </a:bodyPr>
            <a:lstStyle/>
            <a:p>
              <a:r>
                <a:rPr lang="en-GB" sz="1714" dirty="0">
                  <a:cs typeface="Calibri" panose="020F0502020204030204" pitchFamily="34" charset="0"/>
                </a:rPr>
                <a:t>Forming partnerships for performance data</a:t>
              </a:r>
            </a:p>
            <a:p>
              <a:r>
                <a:rPr lang="en-US" sz="1500" b="1" dirty="0">
                  <a:solidFill>
                    <a:srgbClr val="4CC1EF"/>
                  </a:solidFill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F2C033-A3B2-44EC-84BE-C4C48902140A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3877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44933" indent="-244933">
                <a:buFont typeface="Wingdings" panose="05000000000000000000" pitchFamily="2" charset="2"/>
                <a:buChar char="§"/>
              </a:pPr>
              <a:endParaRPr lang="en-GB" sz="750" dirty="0">
                <a:cs typeface="Calibri" panose="020F050202020403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D772621-BA0D-4B81-AB47-95C63F0CE4D2}"/>
              </a:ext>
            </a:extLst>
          </p:cNvPr>
          <p:cNvSpPr txBox="1"/>
          <p:nvPr/>
        </p:nvSpPr>
        <p:spPr>
          <a:xfrm>
            <a:off x="1371600" y="2362200"/>
            <a:ext cx="2368136" cy="8837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rIns="0" rtlCol="0" anchor="t">
            <a:spAutoFit/>
          </a:bodyPr>
          <a:lstStyle/>
          <a:p>
            <a:r>
              <a:rPr lang="en-GB" sz="1714" dirty="0">
                <a:cs typeface="Calibri" panose="020F0502020204030204" pitchFamily="34" charset="0"/>
              </a:rPr>
              <a:t>Endorsing and promoting SDG approaches	 </a:t>
            </a:r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DBB65BC7-923A-4F48-88AC-7A81B97E2EE9}"/>
              </a:ext>
            </a:extLst>
          </p:cNvPr>
          <p:cNvSpPr>
            <a:spLocks/>
          </p:cNvSpPr>
          <p:nvPr/>
        </p:nvSpPr>
        <p:spPr bwMode="auto">
          <a:xfrm>
            <a:off x="3974086" y="2840516"/>
            <a:ext cx="1356330" cy="1354989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rgbClr val="F7931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48986" tIns="24493" rIns="48986" bIns="2449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64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48" name="Graphic 47" descr="Chat">
            <a:extLst>
              <a:ext uri="{FF2B5EF4-FFF2-40B4-BE49-F238E27FC236}">
                <a16:creationId xmlns:a16="http://schemas.microsoft.com/office/drawing/2014/main" id="{67FA204C-2078-483F-AE5F-DE74E7A07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364" y="3214489"/>
            <a:ext cx="634318" cy="634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Link">
            <a:extLst>
              <a:ext uri="{FF2B5EF4-FFF2-40B4-BE49-F238E27FC236}">
                <a16:creationId xmlns:a16="http://schemas.microsoft.com/office/drawing/2014/main" id="{631CBFBA-11A5-476F-AF45-FDBCC3D9D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5271" y="3487174"/>
            <a:ext cx="634318" cy="634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Graphic 50" descr="Warning">
            <a:extLst>
              <a:ext uri="{FF2B5EF4-FFF2-40B4-BE49-F238E27FC236}">
                <a16:creationId xmlns:a16="http://schemas.microsoft.com/office/drawing/2014/main" id="{8343E7CD-CBAC-46F5-8527-D219E7C6D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6205" y="4251971"/>
            <a:ext cx="634318" cy="634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Graphic 52" descr="Puzzle">
            <a:extLst>
              <a:ext uri="{FF2B5EF4-FFF2-40B4-BE49-F238E27FC236}">
                <a16:creationId xmlns:a16="http://schemas.microsoft.com/office/drawing/2014/main" id="{8C847BE9-8862-4745-A0DA-6A5F2DFBA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15325" y="4473719"/>
            <a:ext cx="653143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63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8CF84D-F26A-4C11-B72A-7571B7DB6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A0CD5-2478-4BAE-999F-DE9D5CBA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979716"/>
            <a:ext cx="6553200" cy="1015924"/>
          </a:xfrm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en-GB" sz="2286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Commitment at the highest level in the government/ institution(s) is critical during the diagnosis and setting evaluation milestones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B406D-8429-4CBE-AF87-5988C43BE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8D6B8"/>
              </a:clrFrom>
              <a:clrTo>
                <a:srgbClr val="D8D6B8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b="7986"/>
          <a:stretch/>
        </p:blipFill>
        <p:spPr>
          <a:xfrm>
            <a:off x="2741907" y="2796198"/>
            <a:ext cx="4285488" cy="2762632"/>
          </a:xfrm>
          <a:prstGeom prst="rect">
            <a:avLst/>
          </a:prstGeom>
          <a:ln w="28575">
            <a:solidFill>
              <a:schemeClr val="tx2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26C4C-A379-468F-8969-24C1690A852D}"/>
              </a:ext>
            </a:extLst>
          </p:cNvPr>
          <p:cNvSpPr/>
          <p:nvPr/>
        </p:nvSpPr>
        <p:spPr>
          <a:xfrm>
            <a:off x="9635535" y="5488505"/>
            <a:ext cx="705896" cy="18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6928-07B2-4334-AB2F-9B4D847B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02533-9D00-496A-9A75-C046A88DE49A}"/>
              </a:ext>
            </a:extLst>
          </p:cNvPr>
          <p:cNvCxnSpPr>
            <a:cxnSpLocks/>
          </p:cNvCxnSpPr>
          <p:nvPr/>
        </p:nvCxnSpPr>
        <p:spPr>
          <a:xfrm>
            <a:off x="3325588" y="2096558"/>
            <a:ext cx="5274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1DE5E0-8E5C-47F0-8ED1-587662721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420" y="2796198"/>
            <a:ext cx="2297165" cy="2762632"/>
          </a:xfrm>
          <a:prstGeom prst="rect">
            <a:avLst/>
          </a:prstGeom>
          <a:ln w="28575">
            <a:solidFill>
              <a:schemeClr val="tx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5236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B2A74C5-95D2-47EE-953B-3F1FCAB5B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46AC29-4B61-4022-A75F-13C7F0A4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306" y="1233175"/>
            <a:ext cx="4506686" cy="58165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National Evaluation Diagnostics Online Tool</a:t>
            </a:r>
            <a:endParaRPr lang="en-GB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87989-116E-49B8-92C6-80207256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>
                <a:cs typeface="Calibri" panose="020F0502020204030204" pitchFamily="34" charset="0"/>
              </a:rPr>
              <a:t>19</a:t>
            </a:fld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4D2E3-E190-4EB3-B499-80E571BC40AF}"/>
              </a:ext>
            </a:extLst>
          </p:cNvPr>
          <p:cNvSpPr txBox="1"/>
          <p:nvPr/>
        </p:nvSpPr>
        <p:spPr>
          <a:xfrm>
            <a:off x="2013860" y="1524000"/>
            <a:ext cx="402891" cy="3002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351" dirty="0"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6AFD98-6624-4F36-AE8D-C4F4D96B5C7F}"/>
              </a:ext>
            </a:extLst>
          </p:cNvPr>
          <p:cNvCxnSpPr>
            <a:cxnSpLocks/>
          </p:cNvCxnSpPr>
          <p:nvPr/>
        </p:nvCxnSpPr>
        <p:spPr>
          <a:xfrm>
            <a:off x="5715000" y="1814826"/>
            <a:ext cx="36685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49A679-833B-4B53-93D0-7E8F451C8BD3}"/>
              </a:ext>
            </a:extLst>
          </p:cNvPr>
          <p:cNvSpPr txBox="1"/>
          <p:nvPr/>
        </p:nvSpPr>
        <p:spPr>
          <a:xfrm>
            <a:off x="1981294" y="979715"/>
            <a:ext cx="457200" cy="290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286" dirty="0"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F2CB9-F711-4709-9B08-4A7717671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76" y="979716"/>
            <a:ext cx="3195184" cy="213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C4102-727D-4BB9-8046-4E712269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404" y="3204834"/>
            <a:ext cx="3510970" cy="267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2F7036-D0AD-430D-AEA9-8B6DE20BE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1" y="1885792"/>
            <a:ext cx="4623227" cy="1167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198C9D-192D-4BB4-BCC2-C17CFE4E232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492264" y="3057573"/>
            <a:ext cx="3668580" cy="28357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043FA2-C3DC-4ABB-A13D-4FC51635557A}"/>
              </a:ext>
            </a:extLst>
          </p:cNvPr>
          <p:cNvSpPr/>
          <p:nvPr/>
        </p:nvSpPr>
        <p:spPr>
          <a:xfrm>
            <a:off x="9383582" y="4307028"/>
            <a:ext cx="1278016" cy="736147"/>
          </a:xfrm>
          <a:custGeom>
            <a:avLst/>
            <a:gdLst>
              <a:gd name="connsiteX0" fmla="*/ 241754 w 2757389"/>
              <a:gd name="connsiteY0" fmla="*/ 0 h 616515"/>
              <a:gd name="connsiteX1" fmla="*/ 1314669 w 2757389"/>
              <a:gd name="connsiteY1" fmla="*/ 0 h 616515"/>
              <a:gd name="connsiteX2" fmla="*/ 1745283 w 2757389"/>
              <a:gd name="connsiteY2" fmla="*/ 0 h 616515"/>
              <a:gd name="connsiteX3" fmla="*/ 2757389 w 2757389"/>
              <a:gd name="connsiteY3" fmla="*/ 0 h 616515"/>
              <a:gd name="connsiteX4" fmla="*/ 2757389 w 2757389"/>
              <a:gd name="connsiteY4" fmla="*/ 616515 h 616515"/>
              <a:gd name="connsiteX5" fmla="*/ 1388632 w 2757389"/>
              <a:gd name="connsiteY5" fmla="*/ 616515 h 616515"/>
              <a:gd name="connsiteX6" fmla="*/ 872643 w 2757389"/>
              <a:gd name="connsiteY6" fmla="*/ 616515 h 616515"/>
              <a:gd name="connsiteX7" fmla="*/ 0 w 2757389"/>
              <a:gd name="connsiteY7" fmla="*/ 616515 h 616515"/>
              <a:gd name="connsiteX8" fmla="*/ 225110 w 2757389"/>
              <a:gd name="connsiteY8" fmla="*/ 225142 h 616515"/>
              <a:gd name="connsiteX9" fmla="*/ 259935 w 2757389"/>
              <a:gd name="connsiteY9" fmla="*/ 95189 h 616515"/>
              <a:gd name="connsiteX10" fmla="*/ 241754 w 2757389"/>
              <a:gd name="connsiteY10" fmla="*/ 0 h 61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389" h="616515">
                <a:moveTo>
                  <a:pt x="241754" y="0"/>
                </a:moveTo>
                <a:lnTo>
                  <a:pt x="1314669" y="0"/>
                </a:lnTo>
                <a:lnTo>
                  <a:pt x="1745283" y="0"/>
                </a:lnTo>
                <a:lnTo>
                  <a:pt x="2757389" y="0"/>
                </a:lnTo>
                <a:lnTo>
                  <a:pt x="2757389" y="616515"/>
                </a:lnTo>
                <a:lnTo>
                  <a:pt x="1388632" y="616515"/>
                </a:lnTo>
                <a:lnTo>
                  <a:pt x="872643" y="616515"/>
                </a:lnTo>
                <a:lnTo>
                  <a:pt x="0" y="616515"/>
                </a:lnTo>
                <a:lnTo>
                  <a:pt x="225110" y="225142"/>
                </a:lnTo>
                <a:cubicBezTo>
                  <a:pt x="247814" y="185869"/>
                  <a:pt x="259935" y="140543"/>
                  <a:pt x="259935" y="95189"/>
                </a:cubicBezTo>
                <a:cubicBezTo>
                  <a:pt x="259935" y="63478"/>
                  <a:pt x="253875" y="30227"/>
                  <a:pt x="2417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95943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11" lvl="1" indent="-244933">
              <a:buFont typeface="Wingdings" panose="05000000000000000000" pitchFamily="2" charset="2"/>
              <a:buChar char="ü"/>
            </a:pPr>
            <a:endParaRPr lang="en-US" sz="75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44933" indent="-244933">
              <a:buFont typeface="Wingdings" panose="05000000000000000000" pitchFamily="2" charset="2"/>
              <a:buChar char="ü"/>
            </a:pPr>
            <a:r>
              <a:rPr lang="en-US" sz="75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Diagnostics</a:t>
            </a:r>
          </a:p>
          <a:p>
            <a:pPr marL="244933" indent="-244933">
              <a:buFont typeface="Wingdings" panose="05000000000000000000" pitchFamily="2" charset="2"/>
              <a:buChar char="ü"/>
            </a:pPr>
            <a:r>
              <a:rPr lang="en-US" sz="75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Approaches and strategizing</a:t>
            </a:r>
          </a:p>
          <a:p>
            <a:pPr lvl="0" algn="just"/>
            <a:r>
              <a:rPr lang="en-US" sz="286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81F4270-42F7-4823-8945-113CE6946EA1}"/>
              </a:ext>
            </a:extLst>
          </p:cNvPr>
          <p:cNvSpPr/>
          <p:nvPr/>
        </p:nvSpPr>
        <p:spPr>
          <a:xfrm>
            <a:off x="9383581" y="3676048"/>
            <a:ext cx="1284420" cy="590357"/>
          </a:xfrm>
          <a:custGeom>
            <a:avLst/>
            <a:gdLst>
              <a:gd name="connsiteX0" fmla="*/ 0 w 2712057"/>
              <a:gd name="connsiteY0" fmla="*/ 0 h 293150"/>
              <a:gd name="connsiteX1" fmla="*/ 872641 w 2712057"/>
              <a:gd name="connsiteY1" fmla="*/ 0 h 293150"/>
              <a:gd name="connsiteX2" fmla="*/ 1928123 w 2712057"/>
              <a:gd name="connsiteY2" fmla="*/ 0 h 293150"/>
              <a:gd name="connsiteX3" fmla="*/ 2712057 w 2712057"/>
              <a:gd name="connsiteY3" fmla="*/ 0 h 293150"/>
              <a:gd name="connsiteX4" fmla="*/ 2712057 w 2712057"/>
              <a:gd name="connsiteY4" fmla="*/ 293150 h 293150"/>
              <a:gd name="connsiteX5" fmla="*/ 1757359 w 2712057"/>
              <a:gd name="connsiteY5" fmla="*/ 293150 h 293150"/>
              <a:gd name="connsiteX6" fmla="*/ 1184868 w 2712057"/>
              <a:gd name="connsiteY6" fmla="*/ 293150 h 293150"/>
              <a:gd name="connsiteX7" fmla="*/ 170764 w 2712057"/>
              <a:gd name="connsiteY7" fmla="*/ 293150 h 2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057" h="293150">
                <a:moveTo>
                  <a:pt x="0" y="0"/>
                </a:moveTo>
                <a:lnTo>
                  <a:pt x="872641" y="0"/>
                </a:lnTo>
                <a:lnTo>
                  <a:pt x="1928123" y="0"/>
                </a:lnTo>
                <a:lnTo>
                  <a:pt x="2712057" y="0"/>
                </a:lnTo>
                <a:lnTo>
                  <a:pt x="2712057" y="293150"/>
                </a:lnTo>
                <a:lnTo>
                  <a:pt x="1757359" y="293150"/>
                </a:lnTo>
                <a:lnTo>
                  <a:pt x="1184868" y="293150"/>
                </a:lnTo>
                <a:lnTo>
                  <a:pt x="170764" y="2931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986" tIns="24493" rIns="48986" bIns="24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Report card comprises of two components:</a:t>
            </a:r>
          </a:p>
        </p:txBody>
      </p:sp>
    </p:spTree>
    <p:extLst>
      <p:ext uri="{BB962C8B-B14F-4D97-AF65-F5344CB8AC3E}">
        <p14:creationId xmlns:p14="http://schemas.microsoft.com/office/powerpoint/2010/main" val="29381035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-230518"/>
            <a:ext cx="4401696" cy="93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Workshop Agenda</a:t>
            </a:r>
            <a:endParaRPr lang="en-US" sz="40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/>
          <p:nvPr/>
        </p:nvCxnSpPr>
        <p:spPr>
          <a:xfrm flipV="1">
            <a:off x="2819400" y="734255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C082A1-C123-412E-B510-85497286F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88438"/>
              </p:ext>
            </p:extLst>
          </p:nvPr>
        </p:nvGraphicFramePr>
        <p:xfrm>
          <a:off x="228600" y="786352"/>
          <a:ext cx="11734800" cy="57167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659657314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679930794"/>
                    </a:ext>
                  </a:extLst>
                </a:gridCol>
              </a:tblGrid>
              <a:tr h="6142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08:00 – 09:00    Registration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6192"/>
                  </a:ext>
                </a:extLst>
              </a:tr>
              <a:tr h="614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9-9.30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Introductions and workshop agenda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05690"/>
                  </a:ext>
                </a:extLst>
              </a:tr>
              <a:tr h="534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9.30-10.30        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About the Tool and discussion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98971"/>
                  </a:ext>
                </a:extLst>
              </a:tr>
              <a:tr h="5345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10:30 – 11:00   Coffee/tea break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70367"/>
                  </a:ext>
                </a:extLst>
              </a:tr>
              <a:tr h="5372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11.00-12.00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Senegal Evaluation Diagnosis and Strategizing using the Tool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Discussion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61170"/>
                  </a:ext>
                </a:extLst>
              </a:tr>
              <a:tr h="3769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12.00 to 13.00     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Group discussion- Country specific requirements 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83151"/>
                  </a:ext>
                </a:extLst>
              </a:tr>
              <a:tr h="2985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13:00 – 14:00     Lunch break 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88292"/>
                  </a:ext>
                </a:extLst>
              </a:tr>
              <a:tr h="430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14:00 – 15:30     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Going through the Tool individually /small groups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09161"/>
                  </a:ext>
                </a:extLst>
              </a:tr>
              <a:tr h="53726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15:30 – 16:00     Coffee/tea break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17062"/>
                  </a:ext>
                </a:extLst>
              </a:tr>
              <a:tr h="456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16:00 – 17:00     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Group discussion and key takeaways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07953"/>
                  </a:ext>
                </a:extLst>
              </a:tr>
              <a:tr h="614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17:00-17:30     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Way forward and conclusion of the workshop</a:t>
                      </a:r>
                      <a:endParaRPr lang="en-US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94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BED737-73D3-454A-BA98-EE3ED1956D5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01600" y="0"/>
            <a:chExt cx="9700752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A885B1-F49C-47DE-9D03-32E7B9D8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0"/>
              <a:ext cx="9700752" cy="68580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0E3539-E15C-493A-8C21-11EA8EE53F39}"/>
                </a:ext>
              </a:extLst>
            </p:cNvPr>
            <p:cNvGrpSpPr/>
            <p:nvPr/>
          </p:nvGrpSpPr>
          <p:grpSpPr>
            <a:xfrm>
              <a:off x="481183" y="6157922"/>
              <a:ext cx="4694077" cy="461665"/>
              <a:chOff x="459917" y="6018843"/>
              <a:chExt cx="4694077" cy="46166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DE301D-6C33-4B37-8EAD-B53463C519B7}"/>
                  </a:ext>
                </a:extLst>
              </p:cNvPr>
              <p:cNvSpPr txBox="1"/>
              <p:nvPr/>
            </p:nvSpPr>
            <p:spPr>
              <a:xfrm>
                <a:off x="3405529" y="6018843"/>
                <a:ext cx="174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13A8D2"/>
                    </a:solidFill>
                  </a:rPr>
                  <a:t>#</a:t>
                </a:r>
                <a:r>
                  <a:rPr lang="en-GB" sz="2000" b="1" dirty="0">
                    <a:solidFill>
                      <a:srgbClr val="13A8D2"/>
                    </a:solidFill>
                  </a:rPr>
                  <a:t>NECdev</a:t>
                </a:r>
                <a:r>
                  <a:rPr lang="en-GB" sz="2400" dirty="0">
                    <a:solidFill>
                      <a:srgbClr val="13A8D2"/>
                    </a:solidFill>
                  </a:rPr>
                  <a:t>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D65E7F2-6216-4EC7-B2FB-18C18288D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917" y="611474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0DEE3D-FEDB-476A-9CE7-DC795DCA198A}"/>
                  </a:ext>
                </a:extLst>
              </p:cNvPr>
              <p:cNvSpPr txBox="1"/>
              <p:nvPr/>
            </p:nvSpPr>
            <p:spPr>
              <a:xfrm>
                <a:off x="734237" y="6080398"/>
                <a:ext cx="2671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13A8D2"/>
                    </a:solidFill>
                  </a:rPr>
                  <a:t>@undp_evaluation 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560981" y="5538252"/>
            <a:ext cx="263101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Vijayalakshmi Vadivelu</a:t>
            </a:r>
          </a:p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Senior Evaluation Advisor</a:t>
            </a:r>
          </a:p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1 UN  Plaza,  20th  floor</a:t>
            </a:r>
          </a:p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New  York,  NY  10017</a:t>
            </a:r>
          </a:p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www.undp.org/evaluation</a:t>
            </a:r>
          </a:p>
          <a:p>
            <a:pPr algn="ctr"/>
            <a:r>
              <a:rPr lang="en-US" sz="1000" dirty="0">
                <a:solidFill>
                  <a:schemeClr val="tx2">
                    <a:lumMod val="65000"/>
                    <a:lumOff val="35000"/>
                  </a:schemeClr>
                </a:solidFill>
                <a:ea typeface="Myriad Pro" charset="0"/>
                <a:cs typeface="Calibri" panose="020F0502020204030204" pitchFamily="34" charset="0"/>
              </a:rPr>
              <a:t>Vijaya.vadielu@undp.org </a:t>
            </a:r>
            <a:endParaRPr lang="ru-RU" sz="1000" dirty="0">
              <a:solidFill>
                <a:schemeClr val="tx2">
                  <a:lumMod val="65000"/>
                  <a:lumOff val="35000"/>
                </a:schemeClr>
              </a:solidFill>
              <a:ea typeface="Myriad Pro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49839" y="4937739"/>
            <a:ext cx="8031869" cy="0"/>
          </a:xfrm>
          <a:prstGeom prst="line">
            <a:avLst/>
          </a:prstGeom>
          <a:ln>
            <a:solidFill>
              <a:srgbClr val="8283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60981" y="1752600"/>
            <a:ext cx="2631019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AR" sz="3143" dirty="0">
              <a:solidFill>
                <a:srgbClr val="EF7900"/>
              </a:solidFill>
              <a:ea typeface="Myriad Pro" charset="0"/>
              <a:cs typeface="Calibri" panose="020F0502020204030204" pitchFamily="34" charset="0"/>
            </a:endParaRPr>
          </a:p>
          <a:p>
            <a:endParaRPr lang="en-GB" sz="2286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86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the Online Tool at: </a:t>
            </a:r>
          </a:p>
          <a:p>
            <a:endParaRPr lang="en-GB" sz="2286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714" dirty="0">
                <a:solidFill>
                  <a:srgbClr val="0070C0"/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http://web.undp.org/evaluation/national-evaluation-diagnostics/</a:t>
            </a:r>
            <a:r>
              <a:rPr lang="en-US" sz="1714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  <a:p>
            <a:r>
              <a:rPr lang="en-US" sz="1714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endParaRPr lang="en-GB" sz="2286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r>
              <a:rPr lang="en-US" sz="1714" dirty="0">
                <a:solidFill>
                  <a:srgbClr val="0066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https://nec.undp.org/</a:t>
            </a:r>
            <a:endParaRPr lang="en-US" sz="1714" dirty="0">
              <a:solidFill>
                <a:srgbClr val="0066CC"/>
              </a:solidFill>
            </a:endParaRPr>
          </a:p>
          <a:p>
            <a:endParaRPr lang="ru-RU" sz="3143" dirty="0">
              <a:solidFill>
                <a:srgbClr val="EF7900"/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507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" y="-43133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340360" y="4032902"/>
            <a:ext cx="5908895" cy="2825098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0066CC"/>
              </a:solidFill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0066CC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0066CC"/>
                </a:solidFill>
                <a:cs typeface="Calibri" panose="020F0502020204030204" pitchFamily="34" charset="0"/>
              </a:rPr>
              <a:t>DIAGNOSING NATIONAL EVALUATION STRATEGY OPTIONS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Senegalese experience</a:t>
            </a:r>
          </a:p>
          <a:p>
            <a:pPr algn="ctr"/>
            <a:r>
              <a:rPr lang="en-US" sz="2400" dirty="0">
                <a:solidFill>
                  <a:srgbClr val="0066CC"/>
                </a:solidFill>
                <a:cs typeface="Calibri" panose="020F0502020204030204" pitchFamily="34" charset="0"/>
              </a:rPr>
              <a:t>Madina Tall, Government of Senegal</a:t>
            </a:r>
          </a:p>
          <a:p>
            <a:pPr algn="ctr"/>
            <a:endParaRPr lang="en-US" sz="2400" dirty="0">
              <a:solidFill>
                <a:srgbClr val="0066CC"/>
              </a:solidFill>
              <a:cs typeface="Calibri" panose="020F0502020204030204" pitchFamily="34" charset="0"/>
            </a:endParaRPr>
          </a:p>
          <a:p>
            <a:pPr algn="ctr"/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648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575864"/>
            <a:ext cx="44016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Context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880A-0ABD-4C79-A96B-924D13F090AF}"/>
              </a:ext>
            </a:extLst>
          </p:cNvPr>
          <p:cNvSpPr/>
          <p:nvPr/>
        </p:nvSpPr>
        <p:spPr>
          <a:xfrm>
            <a:off x="826280" y="2379748"/>
            <a:ext cx="7874275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fontAlgn="t"/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Senegal is one of the pilot countries selected  by the PNUD to test the online self-assessment tool for national evaluation diagnosis 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13888-9C86-461F-844B-3616AD9DC125}"/>
              </a:ext>
            </a:extLst>
          </p:cNvPr>
          <p:cNvSpPr/>
          <p:nvPr/>
        </p:nvSpPr>
        <p:spPr>
          <a:xfrm>
            <a:off x="850092" y="4426803"/>
            <a:ext cx="7874275" cy="12003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Share the Senegalese process for diagnosis and elaborating a national evaluation policy using the online self assessment tool</a:t>
            </a:r>
            <a:endParaRPr lang="en-US" sz="2400" kern="0" dirty="0">
              <a:solidFill>
                <a:schemeClr val="tx2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8" descr="Image result for data">
            <a:extLst>
              <a:ext uri="{FF2B5EF4-FFF2-40B4-BE49-F238E27FC236}">
                <a16:creationId xmlns:a16="http://schemas.microsoft.com/office/drawing/2014/main" id="{0F1BDC3B-D584-458F-89DF-0C801E5A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24" y="2145815"/>
            <a:ext cx="1416759" cy="318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/>
          <p:nvPr/>
        </p:nvCxnSpPr>
        <p:spPr>
          <a:xfrm flipV="1">
            <a:off x="2768011" y="1702038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9F0172-99A6-46DE-8952-72A48D254797}"/>
              </a:ext>
            </a:extLst>
          </p:cNvPr>
          <p:cNvSpPr/>
          <p:nvPr/>
        </p:nvSpPr>
        <p:spPr>
          <a:xfrm>
            <a:off x="832040" y="2431197"/>
            <a:ext cx="7874275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fontAlgn="t"/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Senegal is one of the pilot countries selected  by the PNUD to test the online self-assessment tool for national evaluation diagnosis .</a:t>
            </a:r>
            <a:endParaRPr lang="en-US" dirty="0"/>
          </a:p>
        </p:txBody>
      </p:sp>
      <p:sp>
        <p:nvSpPr>
          <p:cNvPr id="14" name="Flèche vers le bas 8">
            <a:extLst>
              <a:ext uri="{FF2B5EF4-FFF2-40B4-BE49-F238E27FC236}">
                <a16:creationId xmlns:a16="http://schemas.microsoft.com/office/drawing/2014/main" id="{7A18EB2D-164E-4E5A-AAE3-2C8190E7FE63}"/>
              </a:ext>
            </a:extLst>
          </p:cNvPr>
          <p:cNvSpPr/>
          <p:nvPr/>
        </p:nvSpPr>
        <p:spPr bwMode="auto">
          <a:xfrm>
            <a:off x="3727552" y="3793411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37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575864"/>
            <a:ext cx="44016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Senegalese process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880A-0ABD-4C79-A96B-924D13F090AF}"/>
              </a:ext>
            </a:extLst>
          </p:cNvPr>
          <p:cNvSpPr/>
          <p:nvPr/>
        </p:nvSpPr>
        <p:spPr>
          <a:xfrm>
            <a:off x="182412" y="2132077"/>
            <a:ext cx="5238995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The process was based on the 4 phases recommended by the online tool</a:t>
            </a:r>
            <a:endParaRPr lang="fr-FR" sz="1600" dirty="0">
              <a:solidFill>
                <a:srgbClr val="5F6B79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13888-9C86-461F-844B-3616AD9DC125}"/>
              </a:ext>
            </a:extLst>
          </p:cNvPr>
          <p:cNvSpPr/>
          <p:nvPr/>
        </p:nvSpPr>
        <p:spPr>
          <a:xfrm>
            <a:off x="152400" y="4203311"/>
            <a:ext cx="5339012" cy="15696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fr-CA" sz="2400" b="1" dirty="0" err="1"/>
              <a:t>Starting</a:t>
            </a:r>
            <a:r>
              <a:rPr lang="fr-CA" sz="2400" b="1" dirty="0"/>
              <a:t> </a:t>
            </a:r>
            <a:r>
              <a:rPr lang="fr-CA" sz="2400" b="1" dirty="0" err="1"/>
              <a:t>assumptions</a:t>
            </a:r>
            <a:r>
              <a:rPr lang="fr-CA" sz="2400" b="1" dirty="0"/>
              <a:t> </a:t>
            </a:r>
            <a:r>
              <a:rPr lang="fr-CA" sz="2400" dirty="0"/>
              <a:t>: </a:t>
            </a:r>
            <a:r>
              <a:rPr lang="en-US" sz="2400" dirty="0"/>
              <a:t>The BPE has conducted a readiness assessment for evaluation capacity diagnosis and concluded it can be proceed</a:t>
            </a:r>
            <a:endParaRPr lang="fr-CA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/>
          <p:nvPr/>
        </p:nvCxnSpPr>
        <p:spPr>
          <a:xfrm flipV="1">
            <a:off x="2768011" y="1702038"/>
            <a:ext cx="4752000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9DD7981-94B1-4C66-9786-25A97249CF3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/>
          <a:stretch/>
        </p:blipFill>
        <p:spPr>
          <a:xfrm>
            <a:off x="5845516" y="2460444"/>
            <a:ext cx="6093232" cy="3475281"/>
          </a:xfrm>
          <a:prstGeom prst="rect">
            <a:avLst/>
          </a:prstGeom>
        </p:spPr>
      </p:pic>
      <p:sp>
        <p:nvSpPr>
          <p:cNvPr id="14" name="Flèche vers le bas 8">
            <a:extLst>
              <a:ext uri="{FF2B5EF4-FFF2-40B4-BE49-F238E27FC236}">
                <a16:creationId xmlns:a16="http://schemas.microsoft.com/office/drawing/2014/main" id="{9E0DD97D-2475-4CD9-B643-F677396CAA3E}"/>
              </a:ext>
            </a:extLst>
          </p:cNvPr>
          <p:cNvSpPr/>
          <p:nvPr/>
        </p:nvSpPr>
        <p:spPr bwMode="auto">
          <a:xfrm>
            <a:off x="1922626" y="3669440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068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675400" y="1752600"/>
            <a:ext cx="471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DE11C5-8F56-4907-A1A2-EC526DAD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3565" r="71947" b="10852"/>
          <a:stretch/>
        </p:blipFill>
        <p:spPr bwMode="auto">
          <a:xfrm>
            <a:off x="838200" y="1808168"/>
            <a:ext cx="2677576" cy="44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71B04F-6BA6-42FF-90AF-970B9CE47750}"/>
              </a:ext>
            </a:extLst>
          </p:cNvPr>
          <p:cNvSpPr/>
          <p:nvPr/>
        </p:nvSpPr>
        <p:spPr>
          <a:xfrm>
            <a:off x="4481514" y="2743200"/>
            <a:ext cx="7315200" cy="3416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fontAlgn="t"/>
            <a:r>
              <a:rPr lang="en-US" sz="2400" dirty="0"/>
              <a:t>BPE organized a national workshop to launch the process of diagnosis with the main stakeholders: </a:t>
            </a:r>
          </a:p>
          <a:p>
            <a:pPr fontAlgn="t"/>
            <a:r>
              <a:rPr lang="en-US" sz="2400" dirty="0"/>
              <a:t> </a:t>
            </a:r>
          </a:p>
          <a:p>
            <a:pPr fontAlgn="t"/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/>
              <a:t>Introducing the tool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/>
              <a:t>Collecting the stakeholder's opinion on the approach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/>
              <a:t>Setting up a steering committee for monitoring the work plan and validating the reports </a:t>
            </a:r>
            <a:endParaRPr lang="en-US" dirty="0"/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956A1541-772C-485D-80FD-A6D1967252E6}"/>
              </a:ext>
            </a:extLst>
          </p:cNvPr>
          <p:cNvSpPr/>
          <p:nvPr/>
        </p:nvSpPr>
        <p:spPr bwMode="auto">
          <a:xfrm rot="16200000">
            <a:off x="3342792" y="371903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85800"/>
            <a:ext cx="44016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 : steps 1&amp;2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lèche vers le bas 8">
            <a:extLst>
              <a:ext uri="{FF2B5EF4-FFF2-40B4-BE49-F238E27FC236}">
                <a16:creationId xmlns:a16="http://schemas.microsoft.com/office/drawing/2014/main" id="{7BF66948-1F7C-4DF1-9523-7BAA4E28D6F2}"/>
              </a:ext>
            </a:extLst>
          </p:cNvPr>
          <p:cNvSpPr/>
          <p:nvPr/>
        </p:nvSpPr>
        <p:spPr bwMode="auto">
          <a:xfrm>
            <a:off x="7639048" y="3929066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210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631000" y="1676400"/>
            <a:ext cx="460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DE11C5-8F56-4907-A1A2-EC526DAD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3565" r="71947" b="10852"/>
          <a:stretch/>
        </p:blipFill>
        <p:spPr bwMode="auto">
          <a:xfrm>
            <a:off x="838200" y="1808168"/>
            <a:ext cx="2677576" cy="44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71B04F-6BA6-42FF-90AF-970B9CE47750}"/>
              </a:ext>
            </a:extLst>
          </p:cNvPr>
          <p:cNvSpPr/>
          <p:nvPr/>
        </p:nvSpPr>
        <p:spPr>
          <a:xfrm>
            <a:off x="4353976" y="2209800"/>
            <a:ext cx="7315200" cy="15048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fr-FR" sz="165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defTabSz="457200">
              <a:lnSpc>
                <a:spcPct val="150000"/>
              </a:lnSpc>
              <a:defRPr/>
            </a:pPr>
            <a:r>
              <a:rPr lang="en-US" sz="2400" b="1" u="sng" dirty="0"/>
              <a:t>Step 3: </a:t>
            </a:r>
            <a:r>
              <a:rPr lang="en-US" sz="2400" dirty="0"/>
              <a:t>Developing and Presenting a Concept Note on Objectives, Methods and Resources Needed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956A1541-772C-485D-80FD-A6D1967252E6}"/>
              </a:ext>
            </a:extLst>
          </p:cNvPr>
          <p:cNvSpPr/>
          <p:nvPr/>
        </p:nvSpPr>
        <p:spPr bwMode="auto">
          <a:xfrm rot="16200000">
            <a:off x="3342792" y="371903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09600"/>
            <a:ext cx="44016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I: steps 3 &amp;4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FB628-673F-490C-B50D-E86E8CEB7929}"/>
              </a:ext>
            </a:extLst>
          </p:cNvPr>
          <p:cNvSpPr/>
          <p:nvPr/>
        </p:nvSpPr>
        <p:spPr>
          <a:xfrm>
            <a:off x="4353976" y="4038600"/>
            <a:ext cx="7315200" cy="22320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defRPr/>
            </a:pPr>
            <a:r>
              <a:rPr lang="en-US" sz="2400" b="1" u="sng" dirty="0"/>
              <a:t>Step 4: </a:t>
            </a:r>
            <a:r>
              <a:rPr lang="en-US" sz="2400" dirty="0"/>
              <a:t>Launch the diagnostic process: </a:t>
            </a:r>
          </a:p>
          <a:p>
            <a:pPr lvl="0" algn="just" defTabSz="457200">
              <a:lnSpc>
                <a:spcPct val="150000"/>
              </a:lnSpc>
              <a:defRPr/>
            </a:pPr>
            <a:endParaRPr lang="en-US" sz="2400" dirty="0"/>
          </a:p>
          <a:p>
            <a:pPr marL="342900" lvl="0" indent="-342900" defTabSz="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quantitative and qualitative surveys</a:t>
            </a:r>
            <a:r>
              <a:rPr lang="en-US" sz="2000" dirty="0"/>
              <a:t> : (Q</a:t>
            </a:r>
            <a:r>
              <a:rPr lang="en-US" sz="2400" dirty="0"/>
              <a:t>uestionnaires and interview with key actors).</a:t>
            </a:r>
          </a:p>
        </p:txBody>
      </p:sp>
      <p:sp>
        <p:nvSpPr>
          <p:cNvPr id="13" name="Flèche vers le bas 8">
            <a:extLst>
              <a:ext uri="{FF2B5EF4-FFF2-40B4-BE49-F238E27FC236}">
                <a16:creationId xmlns:a16="http://schemas.microsoft.com/office/drawing/2014/main" id="{DA9AC95B-F4E5-435F-9366-DABF2F04468F}"/>
              </a:ext>
            </a:extLst>
          </p:cNvPr>
          <p:cNvSpPr/>
          <p:nvPr/>
        </p:nvSpPr>
        <p:spPr bwMode="auto">
          <a:xfrm>
            <a:off x="6887619" y="4734552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880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707200" y="1676400"/>
            <a:ext cx="525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1B04F-6BA6-42FF-90AF-970B9CE47750}"/>
              </a:ext>
            </a:extLst>
          </p:cNvPr>
          <p:cNvSpPr/>
          <p:nvPr/>
        </p:nvSpPr>
        <p:spPr>
          <a:xfrm>
            <a:off x="4353976" y="2209800"/>
            <a:ext cx="7315200" cy="20588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fr-FR" sz="165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200">
              <a:lnSpc>
                <a:spcPct val="150000"/>
              </a:lnSpc>
              <a:defRPr/>
            </a:pPr>
            <a:r>
              <a:rPr lang="en-US" sz="2400" b="1" u="sng" dirty="0"/>
              <a:t>Step 1: Collect data</a:t>
            </a:r>
            <a:r>
              <a:rPr lang="en-US" sz="2400" b="1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/>
              <a:t>our questionnaire was based on the different questions of the 4 modules of the online self assessment tool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956A1541-772C-485D-80FD-A6D1967252E6}"/>
              </a:ext>
            </a:extLst>
          </p:cNvPr>
          <p:cNvSpPr/>
          <p:nvPr/>
        </p:nvSpPr>
        <p:spPr bwMode="auto">
          <a:xfrm rot="16200000">
            <a:off x="3342792" y="371903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600"/>
            <a:ext cx="56970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 step 1: collect data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DDA24C4-7FF4-4443-8E3B-1CF1D5017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7"/>
          <a:stretch/>
        </p:blipFill>
        <p:spPr bwMode="auto">
          <a:xfrm>
            <a:off x="90757" y="1768320"/>
            <a:ext cx="3499516" cy="486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6113ED4-0A90-4822-BC96-C09342BCD82A}"/>
              </a:ext>
            </a:extLst>
          </p:cNvPr>
          <p:cNvPicPr/>
          <p:nvPr/>
        </p:nvPicPr>
        <p:blipFill rotWithShape="1">
          <a:blip r:embed="rId5"/>
          <a:srcRect l="8099" t="36241" r="24288" b="47108"/>
          <a:stretch/>
        </p:blipFill>
        <p:spPr>
          <a:xfrm>
            <a:off x="4583020" y="4808784"/>
            <a:ext cx="5620535" cy="1502838"/>
          </a:xfrm>
          <a:prstGeom prst="rect">
            <a:avLst/>
          </a:prstGeom>
        </p:spPr>
      </p:pic>
      <p:sp>
        <p:nvSpPr>
          <p:cNvPr id="13" name="Flèche vers le bas 8">
            <a:extLst>
              <a:ext uri="{FF2B5EF4-FFF2-40B4-BE49-F238E27FC236}">
                <a16:creationId xmlns:a16="http://schemas.microsoft.com/office/drawing/2014/main" id="{DA9AC95B-F4E5-435F-9366-DABF2F04468F}"/>
              </a:ext>
            </a:extLst>
          </p:cNvPr>
          <p:cNvSpPr/>
          <p:nvPr/>
        </p:nvSpPr>
        <p:spPr bwMode="auto">
          <a:xfrm>
            <a:off x="6895440" y="4200981"/>
            <a:ext cx="995696" cy="441191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220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707200" y="1600200"/>
            <a:ext cx="525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27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600"/>
            <a:ext cx="56970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 step 1: collect data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67B18EDD-23BC-4449-ACE7-AE91D9A58D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819" y="2425732"/>
          <a:ext cx="4624141" cy="3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C00000"/>
                          </a:solidFill>
                        </a:rPr>
                        <a:t>Module 1 </a:t>
                      </a:r>
                      <a:r>
                        <a:rPr lang="fr-FR" sz="2000" dirty="0"/>
                        <a:t>: </a:t>
                      </a:r>
                      <a:r>
                        <a:rPr lang="fr-FR" sz="2000" dirty="0" err="1">
                          <a:solidFill>
                            <a:srgbClr val="C00000"/>
                          </a:solidFill>
                        </a:rPr>
                        <a:t>Understanding</a:t>
                      </a:r>
                      <a:r>
                        <a:rPr lang="fr-FR" sz="2000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fr-FR" sz="2000" dirty="0" err="1">
                          <a:solidFill>
                            <a:srgbClr val="C00000"/>
                          </a:solidFill>
                        </a:rPr>
                        <a:t>enabling</a:t>
                      </a:r>
                      <a:r>
                        <a:rPr lang="fr-FR" sz="2000" dirty="0">
                          <a:solidFill>
                            <a:srgbClr val="C00000"/>
                          </a:solidFill>
                        </a:rPr>
                        <a:t> environnement </a:t>
                      </a:r>
                      <a:endParaRPr lang="fr-FR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79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for an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26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evaluation needs of key stakeholders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79">
                <a:tc>
                  <a:txBody>
                    <a:bodyPr/>
                    <a:lstStyle/>
                    <a:p>
                      <a:r>
                        <a:rPr lang="fr-CA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fr-C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CA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r>
                        <a:rPr lang="fr-C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26">
                <a:tc>
                  <a:txBody>
                    <a:bodyPr/>
                    <a:lstStyle/>
                    <a:p>
                      <a:r>
                        <a:rPr lang="fr-FR" sz="1800" b="1" dirty="0"/>
                        <a:t>National </a:t>
                      </a:r>
                      <a:r>
                        <a:rPr lang="fr-FR" sz="1800" b="1" dirty="0" err="1"/>
                        <a:t>evaluation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policies</a:t>
                      </a:r>
                      <a:r>
                        <a:rPr lang="fr-FR" sz="1800" b="1" dirty="0"/>
                        <a:t> and </a:t>
                      </a:r>
                      <a:r>
                        <a:rPr lang="fr-FR" sz="1800" b="1" dirty="0" err="1"/>
                        <a:t>institutional</a:t>
                      </a:r>
                      <a:r>
                        <a:rPr lang="fr-FR" sz="1800" b="1" dirty="0"/>
                        <a:t> arrangements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5F12C4FF-3D55-4BCD-8D2D-0BC0C35D1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02" t="14603" r="29316" b="5454"/>
          <a:stretch/>
        </p:blipFill>
        <p:spPr>
          <a:xfrm>
            <a:off x="6400800" y="1676400"/>
            <a:ext cx="5410200" cy="4857743"/>
          </a:xfrm>
          <a:prstGeom prst="rect">
            <a:avLst/>
          </a:prstGeom>
        </p:spPr>
      </p:pic>
      <p:sp>
        <p:nvSpPr>
          <p:cNvPr id="21" name="Flèche vers le bas 8">
            <a:extLst>
              <a:ext uri="{FF2B5EF4-FFF2-40B4-BE49-F238E27FC236}">
                <a16:creationId xmlns:a16="http://schemas.microsoft.com/office/drawing/2014/main" id="{A514988A-A2D7-4352-8171-A95AF5231C9B}"/>
              </a:ext>
            </a:extLst>
          </p:cNvPr>
          <p:cNvSpPr/>
          <p:nvPr/>
        </p:nvSpPr>
        <p:spPr bwMode="auto">
          <a:xfrm rot="16200000">
            <a:off x="5448780" y="371903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41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707200" y="1600200"/>
            <a:ext cx="525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28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09600"/>
            <a:ext cx="56970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 step 1: collect data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" name="Flèche vers le bas 8">
            <a:extLst>
              <a:ext uri="{FF2B5EF4-FFF2-40B4-BE49-F238E27FC236}">
                <a16:creationId xmlns:a16="http://schemas.microsoft.com/office/drawing/2014/main" id="{A514988A-A2D7-4352-8171-A95AF5231C9B}"/>
              </a:ext>
            </a:extLst>
          </p:cNvPr>
          <p:cNvSpPr/>
          <p:nvPr/>
        </p:nvSpPr>
        <p:spPr bwMode="auto">
          <a:xfrm rot="16200000">
            <a:off x="5448780" y="371903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B289C3-3C1B-468E-B55B-7AE15DCE7C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0" t="12680" r="29846" b="19305"/>
          <a:stretch/>
        </p:blipFill>
        <p:spPr>
          <a:xfrm>
            <a:off x="1597812" y="3048000"/>
            <a:ext cx="4137663" cy="34421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9D9B60-CC37-4945-BC79-8A940C615A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2" t="28245" r="24293" b="46649"/>
          <a:stretch/>
        </p:blipFill>
        <p:spPr>
          <a:xfrm>
            <a:off x="1595966" y="1799833"/>
            <a:ext cx="4139509" cy="12747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225E58-7F08-4CE9-8A0A-DC9FA266DC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26" t="2709" r="26296" b="42048"/>
          <a:stretch/>
        </p:blipFill>
        <p:spPr>
          <a:xfrm>
            <a:off x="6158875" y="1708308"/>
            <a:ext cx="5406922" cy="46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880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2721600" y="1524000"/>
            <a:ext cx="550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1B04F-6BA6-42FF-90AF-970B9CE47750}"/>
              </a:ext>
            </a:extLst>
          </p:cNvPr>
          <p:cNvSpPr/>
          <p:nvPr/>
        </p:nvSpPr>
        <p:spPr>
          <a:xfrm>
            <a:off x="4786043" y="1729649"/>
            <a:ext cx="7315200" cy="8660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b="1" u="sng" dirty="0"/>
              <a:t>Step 2:  analyze the data </a:t>
            </a:r>
            <a:r>
              <a:rPr lang="en-US" dirty="0"/>
              <a:t>: administer the survey to various stakeholders ( Public administration, local authorities , TFP , etc.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956A1541-772C-485D-80FD-A6D1967252E6}"/>
              </a:ext>
            </a:extLst>
          </p:cNvPr>
          <p:cNvSpPr/>
          <p:nvPr/>
        </p:nvSpPr>
        <p:spPr bwMode="auto">
          <a:xfrm>
            <a:off x="6858000" y="2929177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 step 2: </a:t>
            </a:r>
            <a:r>
              <a:rPr lang="en-US" sz="300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analyse</a:t>
            </a:r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data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DDA24C4-7FF4-4443-8E3B-1CF1D5017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7"/>
          <a:stretch/>
        </p:blipFill>
        <p:spPr bwMode="auto">
          <a:xfrm>
            <a:off x="90757" y="1768320"/>
            <a:ext cx="3499516" cy="486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8E02F75-5784-414B-8033-3E13E7129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66" b="13786"/>
          <a:stretch/>
        </p:blipFill>
        <p:spPr>
          <a:xfrm>
            <a:off x="5370708" y="2743200"/>
            <a:ext cx="5717784" cy="37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27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6999" y="575864"/>
            <a:ext cx="5259169" cy="9301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Quick introductions</a:t>
            </a:r>
            <a:endParaRPr lang="en-US" sz="4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880A-0ABD-4C79-A96B-924D13F090AF}"/>
              </a:ext>
            </a:extLst>
          </p:cNvPr>
          <p:cNvSpPr/>
          <p:nvPr/>
        </p:nvSpPr>
        <p:spPr>
          <a:xfrm>
            <a:off x="5578858" y="2582826"/>
            <a:ext cx="4724400" cy="212365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lvl="0"/>
            <a:r>
              <a:rPr lang="en-US" sz="4400" kern="0" dirty="0">
                <a:solidFill>
                  <a:schemeClr val="tx2"/>
                </a:solidFill>
                <a:cs typeface="Calibri" panose="020F0502020204030204" pitchFamily="34" charset="0"/>
              </a:rPr>
              <a:t>Name, Organization, Country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/>
          <p:nvPr/>
        </p:nvCxnSpPr>
        <p:spPr>
          <a:xfrm flipV="1">
            <a:off x="2768011" y="1702038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183E91B-D418-4F1E-BB66-CD4C0428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2798481"/>
            <a:ext cx="3095757" cy="16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1185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1B04F-6BA6-42FF-90AF-970B9CE47750}"/>
              </a:ext>
            </a:extLst>
          </p:cNvPr>
          <p:cNvSpPr/>
          <p:nvPr/>
        </p:nvSpPr>
        <p:spPr>
          <a:xfrm>
            <a:off x="4800600" y="2515014"/>
            <a:ext cx="7315200" cy="11240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2400" dirty="0"/>
              <a:t>Diagnosis of evaluation capacities was done by using the four modules of the online tool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956A1541-772C-485D-80FD-A6D1967252E6}"/>
              </a:ext>
            </a:extLst>
          </p:cNvPr>
          <p:cNvSpPr/>
          <p:nvPr/>
        </p:nvSpPr>
        <p:spPr bwMode="auto">
          <a:xfrm>
            <a:off x="7890844" y="3945968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D3E817-62A2-4B76-9C72-F37AA6348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2587" r="28267" b="10186"/>
          <a:stretch/>
        </p:blipFill>
        <p:spPr bwMode="auto">
          <a:xfrm>
            <a:off x="746901" y="1449253"/>
            <a:ext cx="2301100" cy="48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1A76228-8CC0-4E32-931C-54059D2EED58}"/>
              </a:ext>
            </a:extLst>
          </p:cNvPr>
          <p:cNvPicPr/>
          <p:nvPr/>
        </p:nvPicPr>
        <p:blipFill rotWithShape="1">
          <a:blip r:embed="rId5"/>
          <a:srcRect l="8099" t="36241" r="24288" b="47108"/>
          <a:stretch/>
        </p:blipFill>
        <p:spPr>
          <a:xfrm>
            <a:off x="5404261" y="4472940"/>
            <a:ext cx="6252359" cy="15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09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31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545703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AE9CEF-0000-480C-BC4E-9D221BFB1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0" t="13690" r="30650" b="10826"/>
          <a:stretch/>
        </p:blipFill>
        <p:spPr>
          <a:xfrm>
            <a:off x="4730286" y="1553969"/>
            <a:ext cx="7339814" cy="5004000"/>
          </a:xfrm>
          <a:prstGeom prst="rect">
            <a:avLst/>
          </a:prstGeom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4020191" y="3955494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467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32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545703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4020191" y="3955494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F119A9-65B5-431B-8B5F-5BDA5A7708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30" t="15724" r="30082" b="17960"/>
          <a:stretch/>
        </p:blipFill>
        <p:spPr>
          <a:xfrm>
            <a:off x="5173404" y="3146242"/>
            <a:ext cx="6246055" cy="34109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C4513B-400E-4B5A-B4DE-FAF6AF77A7B1}"/>
              </a:ext>
            </a:extLst>
          </p:cNvPr>
          <p:cNvPicPr/>
          <p:nvPr/>
        </p:nvPicPr>
        <p:blipFill rotWithShape="1">
          <a:blip r:embed="rId6"/>
          <a:srcRect l="6277" t="38618" r="22127" b="42792"/>
          <a:stretch/>
        </p:blipFill>
        <p:spPr>
          <a:xfrm>
            <a:off x="5029200" y="1773815"/>
            <a:ext cx="6477000" cy="12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06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33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642133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3688256" y="3951276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5B2C566-C6AD-469C-B421-519FC2D7F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10" t="12681" r="29846" b="32325"/>
          <a:stretch/>
        </p:blipFill>
        <p:spPr>
          <a:xfrm>
            <a:off x="4747500" y="3205366"/>
            <a:ext cx="6839290" cy="324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54343BF-B6C4-4820-8828-7E9839302F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52" t="28245" r="24293" b="46649"/>
          <a:stretch/>
        </p:blipFill>
        <p:spPr>
          <a:xfrm>
            <a:off x="4787641" y="1937454"/>
            <a:ext cx="679384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060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34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642133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3688256" y="3951276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750E47-533F-4D58-9E1C-11650ABC3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0" t="12863" r="30840" b="34790"/>
          <a:stretch/>
        </p:blipFill>
        <p:spPr>
          <a:xfrm>
            <a:off x="4833376" y="3137969"/>
            <a:ext cx="7286391" cy="334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1A08C9F-BD68-4CBC-88CA-FC5C290DFD84}"/>
              </a:ext>
            </a:extLst>
          </p:cNvPr>
          <p:cNvPicPr/>
          <p:nvPr/>
        </p:nvPicPr>
        <p:blipFill rotWithShape="1">
          <a:blip r:embed="rId6"/>
          <a:srcRect l="8003" t="37321" r="20754" b="42260"/>
          <a:stretch/>
        </p:blipFill>
        <p:spPr>
          <a:xfrm>
            <a:off x="4991767" y="1785281"/>
            <a:ext cx="712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851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35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undertake diagnosis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642133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3688256" y="3951276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6C94850-879A-44B4-BAFD-A87349D77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37" t="38453" r="23598" b="38065"/>
          <a:stretch/>
        </p:blipFill>
        <p:spPr>
          <a:xfrm>
            <a:off x="4761581" y="1787329"/>
            <a:ext cx="7315717" cy="151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C1FE4C5-E3C1-4D39-8348-B63307C1E2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53" t="12680" r="31834" b="37206"/>
          <a:stretch/>
        </p:blipFill>
        <p:spPr>
          <a:xfrm>
            <a:off x="4761581" y="3265708"/>
            <a:ext cx="6984000" cy="32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2683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36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elaborate the draft report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CFF4E6F-D7AE-4A71-AAEF-BA97431D4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-1133" r="28267" b="10186"/>
          <a:stretch/>
        </p:blipFill>
        <p:spPr bwMode="auto">
          <a:xfrm>
            <a:off x="1642625" y="1553969"/>
            <a:ext cx="2642133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8">
            <a:extLst>
              <a:ext uri="{FF2B5EF4-FFF2-40B4-BE49-F238E27FC236}">
                <a16:creationId xmlns:a16="http://schemas.microsoft.com/office/drawing/2014/main" id="{D22C7F8C-F9CF-439F-8843-22C9416A670B}"/>
              </a:ext>
            </a:extLst>
          </p:cNvPr>
          <p:cNvSpPr/>
          <p:nvPr/>
        </p:nvSpPr>
        <p:spPr bwMode="auto">
          <a:xfrm rot="16200000">
            <a:off x="3526932" y="4433900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52575-E4E3-4025-928A-934D320289CB}"/>
              </a:ext>
            </a:extLst>
          </p:cNvPr>
          <p:cNvSpPr/>
          <p:nvPr/>
        </p:nvSpPr>
        <p:spPr>
          <a:xfrm>
            <a:off x="4580779" y="4081915"/>
            <a:ext cx="7315200" cy="11240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2400" b="1" dirty="0"/>
              <a:t>A combination of the reports generated by the online tool and the data collected by the survey.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8419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37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the online tool ‘s report 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8D73E5-5A97-4FA6-A075-EEF255A45EB9}"/>
              </a:ext>
            </a:extLst>
          </p:cNvPr>
          <p:cNvPicPr/>
          <p:nvPr/>
        </p:nvPicPr>
        <p:blipFill rotWithShape="1">
          <a:blip r:embed="rId4"/>
          <a:srcRect l="9508" t="18358" r="11374" b="10133"/>
          <a:stretch/>
        </p:blipFill>
        <p:spPr>
          <a:xfrm>
            <a:off x="126999" y="2174374"/>
            <a:ext cx="7772401" cy="4318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CEE066-8371-46CC-9CCA-AB3753792A4A}"/>
              </a:ext>
            </a:extLst>
          </p:cNvPr>
          <p:cNvSpPr/>
          <p:nvPr/>
        </p:nvSpPr>
        <p:spPr>
          <a:xfrm>
            <a:off x="0" y="1638147"/>
            <a:ext cx="1173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Report </a:t>
            </a:r>
            <a:r>
              <a:rPr lang="fr-CA" sz="2000" b="1" u="sng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Card</a:t>
            </a:r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: Diagnostics</a:t>
            </a:r>
            <a:endParaRPr lang="fr-CA" sz="2000" b="1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728C764-09F6-4A3C-B88F-9133627EC9A6}"/>
              </a:ext>
            </a:extLst>
          </p:cNvPr>
          <p:cNvSpPr txBox="1"/>
          <p:nvPr/>
        </p:nvSpPr>
        <p:spPr>
          <a:xfrm>
            <a:off x="8413409" y="3143071"/>
            <a:ext cx="400719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Scoring 23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cs typeface="Calibri" panose="020F0502020204030204" pitchFamily="34" charset="0"/>
              </a:rPr>
              <a:t>Evolving level of evaluation capacities </a:t>
            </a:r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5103700A-EACF-4DD4-818F-F388B4325A15}"/>
              </a:ext>
            </a:extLst>
          </p:cNvPr>
          <p:cNvSpPr/>
          <p:nvPr/>
        </p:nvSpPr>
        <p:spPr>
          <a:xfrm>
            <a:off x="8039099" y="3181936"/>
            <a:ext cx="253320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8" name="Oval 52">
            <a:extLst>
              <a:ext uri="{FF2B5EF4-FFF2-40B4-BE49-F238E27FC236}">
                <a16:creationId xmlns:a16="http://schemas.microsoft.com/office/drawing/2014/main" id="{DD935711-C54B-41AB-9846-104ED35D2144}"/>
              </a:ext>
            </a:extLst>
          </p:cNvPr>
          <p:cNvSpPr/>
          <p:nvPr/>
        </p:nvSpPr>
        <p:spPr>
          <a:xfrm>
            <a:off x="8039099" y="3910311"/>
            <a:ext cx="253320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8648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38</a:t>
            </a:fld>
            <a:endParaRPr lang="en-US" dirty="0"/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10AD223-8FC1-4746-BB2D-03CE30D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the online tool ‘s report 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D9689891-F320-470A-A0ED-34122DF5E666}"/>
              </a:ext>
            </a:extLst>
          </p:cNvPr>
          <p:cNvSpPr/>
          <p:nvPr/>
        </p:nvSpPr>
        <p:spPr bwMode="auto">
          <a:xfrm rot="16200000">
            <a:off x="5341581" y="3931220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CEE066-8371-46CC-9CCA-AB3753792A4A}"/>
              </a:ext>
            </a:extLst>
          </p:cNvPr>
          <p:cNvSpPr/>
          <p:nvPr/>
        </p:nvSpPr>
        <p:spPr>
          <a:xfrm>
            <a:off x="457199" y="1624262"/>
            <a:ext cx="1173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Report </a:t>
            </a:r>
            <a:r>
              <a:rPr lang="fr-CA" sz="2000" b="1" u="sng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Card</a:t>
            </a:r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: Diagnostics</a:t>
            </a:r>
            <a:endParaRPr lang="fr-CA" sz="2000" b="1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C18670B9-4AE7-4D11-B138-7A1B57040321}"/>
              </a:ext>
            </a:extLst>
          </p:cNvPr>
          <p:cNvSpPr txBox="1"/>
          <p:nvPr/>
        </p:nvSpPr>
        <p:spPr>
          <a:xfrm>
            <a:off x="6597798" y="2895600"/>
            <a:ext cx="55942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No national evaluation policy 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2B9085D9-832A-49B7-A111-26E8FC4B4E63}"/>
              </a:ext>
            </a:extLst>
          </p:cNvPr>
          <p:cNvSpPr txBox="1"/>
          <p:nvPr/>
        </p:nvSpPr>
        <p:spPr>
          <a:xfrm>
            <a:off x="6629400" y="3657600"/>
            <a:ext cx="441037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dirty="0">
                <a:solidFill>
                  <a:schemeClr val="dk1"/>
                </a:solidFill>
              </a:rPr>
              <a:t>Confusion </a:t>
            </a:r>
            <a:r>
              <a:rPr lang="fr-CA" dirty="0" err="1">
                <a:solidFill>
                  <a:schemeClr val="dk1"/>
                </a:solidFill>
              </a:rPr>
              <a:t>between</a:t>
            </a:r>
            <a:r>
              <a:rPr lang="fr-CA" dirty="0">
                <a:solidFill>
                  <a:schemeClr val="dk1"/>
                </a:solidFill>
              </a:rPr>
              <a:t> </a:t>
            </a:r>
            <a:r>
              <a:rPr lang="fr-CA" dirty="0" err="1">
                <a:solidFill>
                  <a:schemeClr val="dk1"/>
                </a:solidFill>
              </a:rPr>
              <a:t>auditing</a:t>
            </a:r>
            <a:r>
              <a:rPr lang="fr-CA" dirty="0">
                <a:solidFill>
                  <a:schemeClr val="dk1"/>
                </a:solidFill>
              </a:rPr>
              <a:t>, inspection, control and </a:t>
            </a:r>
            <a:r>
              <a:rPr lang="fr-CA" dirty="0" err="1">
                <a:solidFill>
                  <a:schemeClr val="dk1"/>
                </a:solidFill>
              </a:rPr>
              <a:t>evaluation</a:t>
            </a:r>
            <a:endParaRPr lang="fr-CA" dirty="0">
              <a:solidFill>
                <a:schemeClr val="dk1"/>
              </a:solidFill>
            </a:endParaRPr>
          </a:p>
          <a:p>
            <a:endParaRPr lang="fr-CA" dirty="0">
              <a:solidFill>
                <a:schemeClr val="dk1"/>
              </a:solidFill>
            </a:endParaRPr>
          </a:p>
          <a:p>
            <a:r>
              <a:rPr lang="en-US" dirty="0"/>
              <a:t>Absence of budget line dedicated to evaluation</a:t>
            </a:r>
          </a:p>
          <a:p>
            <a:endParaRPr lang="en-US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Ex ante evaluation is widely used, as a prerequisite for the inclusion of projects in the investment budget</a:t>
            </a:r>
            <a:endParaRPr lang="fr-CA" dirty="0">
              <a:solidFill>
                <a:schemeClr val="dk1"/>
              </a:solidFill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A59819ED-2B99-4596-8B8E-F9790722A6BA}"/>
              </a:ext>
            </a:extLst>
          </p:cNvPr>
          <p:cNvSpPr txBox="1"/>
          <p:nvPr/>
        </p:nvSpPr>
        <p:spPr>
          <a:xfrm>
            <a:off x="6543821" y="2096869"/>
            <a:ext cx="51909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dk1"/>
                </a:solidFill>
              </a:rPr>
              <a:t>Programmes</a:t>
            </a:r>
            <a:r>
              <a:rPr lang="en-US" dirty="0">
                <a:solidFill>
                  <a:schemeClr val="dk1"/>
                </a:solidFill>
              </a:rPr>
              <a:t> financed by technical and financial partners are evaluated 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DF3F898E-7392-48AB-B239-E362602F33FE}"/>
              </a:ext>
            </a:extLst>
          </p:cNvPr>
          <p:cNvSpPr txBox="1"/>
          <p:nvPr/>
        </p:nvSpPr>
        <p:spPr>
          <a:xfrm>
            <a:off x="6526520" y="5105400"/>
            <a:ext cx="30355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Oval 52">
            <a:extLst>
              <a:ext uri="{FF2B5EF4-FFF2-40B4-BE49-F238E27FC236}">
                <a16:creationId xmlns:a16="http://schemas.microsoft.com/office/drawing/2014/main" id="{D37FA189-6A70-49FF-A95A-1811EF7A4A15}"/>
              </a:ext>
            </a:extLst>
          </p:cNvPr>
          <p:cNvSpPr/>
          <p:nvPr/>
        </p:nvSpPr>
        <p:spPr>
          <a:xfrm>
            <a:off x="6248400" y="2266256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4" name="Oval 53">
            <a:extLst>
              <a:ext uri="{FF2B5EF4-FFF2-40B4-BE49-F238E27FC236}">
                <a16:creationId xmlns:a16="http://schemas.microsoft.com/office/drawing/2014/main" id="{763ECC22-FB4D-443C-990F-2FE6A15C16AF}"/>
              </a:ext>
            </a:extLst>
          </p:cNvPr>
          <p:cNvSpPr/>
          <p:nvPr/>
        </p:nvSpPr>
        <p:spPr>
          <a:xfrm>
            <a:off x="6285324" y="3024998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5" name="Oval 54">
            <a:extLst>
              <a:ext uri="{FF2B5EF4-FFF2-40B4-BE49-F238E27FC236}">
                <a16:creationId xmlns:a16="http://schemas.microsoft.com/office/drawing/2014/main" id="{7DCA8A4D-B121-44B6-8500-91069A7F259A}"/>
              </a:ext>
            </a:extLst>
          </p:cNvPr>
          <p:cNvSpPr/>
          <p:nvPr/>
        </p:nvSpPr>
        <p:spPr>
          <a:xfrm>
            <a:off x="6324600" y="37338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144">
            <a:extLst>
              <a:ext uri="{FF2B5EF4-FFF2-40B4-BE49-F238E27FC236}">
                <a16:creationId xmlns:a16="http://schemas.microsoft.com/office/drawing/2014/main" id="{891BD835-2170-4FA3-B4F7-42A3124052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" y="2090356"/>
            <a:ext cx="5190979" cy="44931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Oval 54">
            <a:extLst>
              <a:ext uri="{FF2B5EF4-FFF2-40B4-BE49-F238E27FC236}">
                <a16:creationId xmlns:a16="http://schemas.microsoft.com/office/drawing/2014/main" id="{5880A13E-0D59-4535-8854-2BF33E868C04}"/>
              </a:ext>
            </a:extLst>
          </p:cNvPr>
          <p:cNvSpPr/>
          <p:nvPr/>
        </p:nvSpPr>
        <p:spPr>
          <a:xfrm>
            <a:off x="6324600" y="45720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7" name="Oval 54">
            <a:extLst>
              <a:ext uri="{FF2B5EF4-FFF2-40B4-BE49-F238E27FC236}">
                <a16:creationId xmlns:a16="http://schemas.microsoft.com/office/drawing/2014/main" id="{AF58C663-3809-41DC-8D2D-BC8F2337E3A2}"/>
              </a:ext>
            </a:extLst>
          </p:cNvPr>
          <p:cNvSpPr/>
          <p:nvPr/>
        </p:nvSpPr>
        <p:spPr>
          <a:xfrm>
            <a:off x="6324600" y="5475066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D1252F5-D5E1-4AE0-BA40-D53A96B3F380}"/>
              </a:ext>
            </a:extLst>
          </p:cNvPr>
          <p:cNvSpPr/>
          <p:nvPr/>
        </p:nvSpPr>
        <p:spPr>
          <a:xfrm>
            <a:off x="1447798" y="2194605"/>
            <a:ext cx="2209802" cy="42823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18348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Image 11">
            <a:extLst>
              <a:ext uri="{FF2B5EF4-FFF2-40B4-BE49-F238E27FC236}">
                <a16:creationId xmlns:a16="http://schemas.microsoft.com/office/drawing/2014/main" id="{C365DBCB-70B9-4835-8BF7-F80C239A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15406" r="13219" b="30086"/>
          <a:stretch/>
        </p:blipFill>
        <p:spPr bwMode="auto">
          <a:xfrm>
            <a:off x="482160" y="2559685"/>
            <a:ext cx="5213790" cy="40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DDCB6-FDDC-4F50-A011-AFBA1D2CA648}"/>
              </a:ext>
            </a:extLst>
          </p:cNvPr>
          <p:cNvSpPr/>
          <p:nvPr/>
        </p:nvSpPr>
        <p:spPr>
          <a:xfrm>
            <a:off x="457199" y="1624262"/>
            <a:ext cx="1173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Report </a:t>
            </a:r>
            <a:r>
              <a:rPr lang="fr-CA" sz="2000" b="1" u="sng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Card</a:t>
            </a:r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Module </a:t>
            </a: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2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  </a:t>
            </a:r>
            <a:r>
              <a:rPr lang="fr-CA" sz="2000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Connecting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National </a:t>
            </a:r>
            <a:r>
              <a:rPr lang="fr-CA" sz="2000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Systems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and the 2030 Agenda to National </a:t>
            </a:r>
            <a:r>
              <a:rPr lang="fr-CA" sz="2000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Assessment</a:t>
            </a:r>
            <a:r>
              <a:rPr lang="fr-CA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fr-CA" sz="2000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Systems</a:t>
            </a:r>
            <a:endParaRPr lang="fr-CA" sz="20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A0789C-EF65-4623-86C7-02FC89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the online tool ‘s report 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62BC279D-5470-41C4-A4E0-9E0DB5AF5997}"/>
              </a:ext>
            </a:extLst>
          </p:cNvPr>
          <p:cNvSpPr txBox="1"/>
          <p:nvPr/>
        </p:nvSpPr>
        <p:spPr>
          <a:xfrm>
            <a:off x="6216179" y="3525636"/>
            <a:ext cx="53019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fr-CA" dirty="0" err="1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Annual</a:t>
            </a:r>
            <a:r>
              <a:rPr lang="fr-CA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report on the </a:t>
            </a:r>
            <a:r>
              <a:rPr lang="fr-CA" dirty="0" err="1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SDGs</a:t>
            </a:r>
            <a:r>
              <a:rPr lang="fr-CA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fr-CA" dirty="0" err="1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implementation</a:t>
            </a:r>
            <a:endParaRPr lang="fr-CA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B7B4B5A8-0B9A-432B-9DDF-7F52E76AFA39}"/>
              </a:ext>
            </a:extLst>
          </p:cNvPr>
          <p:cNvSpPr txBox="1"/>
          <p:nvPr/>
        </p:nvSpPr>
        <p:spPr>
          <a:xfrm>
            <a:off x="6216798" y="4052501"/>
            <a:ext cx="5594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National SDG Committee with strong participation of civil society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33635DD4-4304-4AA7-BF1B-92A0509BFCB4}"/>
              </a:ext>
            </a:extLst>
          </p:cNvPr>
          <p:cNvSpPr txBox="1"/>
          <p:nvPr/>
        </p:nvSpPr>
        <p:spPr>
          <a:xfrm>
            <a:off x="6216178" y="5645121"/>
            <a:ext cx="53540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lack of dissemination of the SDG follow-up report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83C71F6D-D0F7-455D-9DBE-D4962B405F14}"/>
              </a:ext>
            </a:extLst>
          </p:cNvPr>
          <p:cNvSpPr txBox="1"/>
          <p:nvPr/>
        </p:nvSpPr>
        <p:spPr>
          <a:xfrm>
            <a:off x="6201328" y="2743200"/>
            <a:ext cx="57620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Integration of the SDGs in the emerging Senegal Plan and into some sectoral policies of the ministries 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9B2C1D1C-5F07-4CD5-8222-6BB445A03AB7}"/>
              </a:ext>
            </a:extLst>
          </p:cNvPr>
          <p:cNvSpPr txBox="1"/>
          <p:nvPr/>
        </p:nvSpPr>
        <p:spPr>
          <a:xfrm>
            <a:off x="6268302" y="4848811"/>
            <a:ext cx="53019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Low communication to publicize the SDGs to the public and evaluation actors</a:t>
            </a:r>
          </a:p>
        </p:txBody>
      </p:sp>
      <p:sp>
        <p:nvSpPr>
          <p:cNvPr id="60" name="Oval 52">
            <a:extLst>
              <a:ext uri="{FF2B5EF4-FFF2-40B4-BE49-F238E27FC236}">
                <a16:creationId xmlns:a16="http://schemas.microsoft.com/office/drawing/2014/main" id="{5DD80359-BFC2-4B5C-B982-8B5D610EAC57}"/>
              </a:ext>
            </a:extLst>
          </p:cNvPr>
          <p:cNvSpPr/>
          <p:nvPr/>
        </p:nvSpPr>
        <p:spPr>
          <a:xfrm>
            <a:off x="5848227" y="28956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1" name="Oval 53">
            <a:extLst>
              <a:ext uri="{FF2B5EF4-FFF2-40B4-BE49-F238E27FC236}">
                <a16:creationId xmlns:a16="http://schemas.microsoft.com/office/drawing/2014/main" id="{7B20E763-3ACF-4947-9E14-050120230C49}"/>
              </a:ext>
            </a:extLst>
          </p:cNvPr>
          <p:cNvSpPr/>
          <p:nvPr/>
        </p:nvSpPr>
        <p:spPr>
          <a:xfrm>
            <a:off x="5904324" y="4170849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2" name="Oval 54">
            <a:extLst>
              <a:ext uri="{FF2B5EF4-FFF2-40B4-BE49-F238E27FC236}">
                <a16:creationId xmlns:a16="http://schemas.microsoft.com/office/drawing/2014/main" id="{832820E7-760F-4504-80F6-DD17CFE470A5}"/>
              </a:ext>
            </a:extLst>
          </p:cNvPr>
          <p:cNvSpPr/>
          <p:nvPr/>
        </p:nvSpPr>
        <p:spPr>
          <a:xfrm>
            <a:off x="5889419" y="5666545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3" name="Oval 53">
            <a:extLst>
              <a:ext uri="{FF2B5EF4-FFF2-40B4-BE49-F238E27FC236}">
                <a16:creationId xmlns:a16="http://schemas.microsoft.com/office/drawing/2014/main" id="{9F0289FF-1C1A-4D52-B74B-8E064F6A088D}"/>
              </a:ext>
            </a:extLst>
          </p:cNvPr>
          <p:cNvSpPr/>
          <p:nvPr/>
        </p:nvSpPr>
        <p:spPr>
          <a:xfrm>
            <a:off x="5889419" y="35814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4" name="Oval 54">
            <a:extLst>
              <a:ext uri="{FF2B5EF4-FFF2-40B4-BE49-F238E27FC236}">
                <a16:creationId xmlns:a16="http://schemas.microsoft.com/office/drawing/2014/main" id="{C114D801-6E44-47B0-A08B-EE981A6D5366}"/>
              </a:ext>
            </a:extLst>
          </p:cNvPr>
          <p:cNvSpPr/>
          <p:nvPr/>
        </p:nvSpPr>
        <p:spPr>
          <a:xfrm>
            <a:off x="5904324" y="4926274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459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" y="-43133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304800" y="3986478"/>
            <a:ext cx="5908895" cy="2572420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0070C0"/>
                </a:solidFill>
                <a:cs typeface="Calibri" panose="020F0502020204030204" pitchFamily="34" charset="0"/>
              </a:rPr>
              <a:t>NATIONAL EVALUATION IN THE SDG ERA</a:t>
            </a:r>
            <a:br>
              <a:rPr lang="en-US" sz="20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C00000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ONLINE SELF-ASSESSMENT TOOL FOR DIAGNOSING NATIONAL EVALUATION STRATEGY OPTIONS</a:t>
            </a:r>
          </a:p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Vijayalakshmi Vadivelu, Senior Evaluation Advisor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172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DDCB6-FDDC-4F50-A011-AFBA1D2CA648}"/>
              </a:ext>
            </a:extLst>
          </p:cNvPr>
          <p:cNvSpPr/>
          <p:nvPr/>
        </p:nvSpPr>
        <p:spPr>
          <a:xfrm>
            <a:off x="228600" y="1624262"/>
            <a:ext cx="11734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Report </a:t>
            </a:r>
            <a:r>
              <a:rPr lang="fr-CA" sz="2000" b="1" u="sng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Card</a:t>
            </a:r>
            <a:r>
              <a:rPr lang="fr-CA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Module 3</a:t>
            </a:r>
            <a:r>
              <a:rPr lang="fr-CA" sz="20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strengthening and institutionalizing evaluation capacities</a:t>
            </a:r>
            <a:endParaRPr lang="fr-CA" sz="20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A0789C-EF65-4623-86C7-02FC89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the online tool’s report 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62BC279D-5470-41C4-A4E0-9E0DB5AF5997}"/>
              </a:ext>
            </a:extLst>
          </p:cNvPr>
          <p:cNvSpPr txBox="1"/>
          <p:nvPr/>
        </p:nvSpPr>
        <p:spPr>
          <a:xfrm>
            <a:off x="6172200" y="5299988"/>
            <a:ext cx="55942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Creation of the Commission for Monitoring and Evaluation of Public Policies and Programs hosted by the Presidency.</a:t>
            </a: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B7B4B5A8-0B9A-432B-9DDF-7F52E76AFA39}"/>
              </a:ext>
            </a:extLst>
          </p:cNvPr>
          <p:cNvSpPr txBox="1"/>
          <p:nvPr/>
        </p:nvSpPr>
        <p:spPr>
          <a:xfrm>
            <a:off x="6188242" y="2720370"/>
            <a:ext cx="55942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Creation of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(Operational office for monitoring and evaluation projects and flagship reforms)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83C71F6D-D0F7-455D-9DBE-D4962B405F14}"/>
              </a:ext>
            </a:extLst>
          </p:cNvPr>
          <p:cNvSpPr txBox="1"/>
          <p:nvPr/>
        </p:nvSpPr>
        <p:spPr>
          <a:xfrm>
            <a:off x="6216178" y="3849469"/>
            <a:ext cx="57620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Creation of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BPE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to ensure the conduct of public policy evaluations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9B2C1D1C-5F07-4CD5-8222-6BB445A03AB7}"/>
              </a:ext>
            </a:extLst>
          </p:cNvPr>
          <p:cNvSpPr txBox="1"/>
          <p:nvPr/>
        </p:nvSpPr>
        <p:spPr>
          <a:xfrm>
            <a:off x="6216178" y="4611469"/>
            <a:ext cx="53019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Setting up monitoring and evaluation units in all ministries</a:t>
            </a:r>
          </a:p>
        </p:txBody>
      </p:sp>
      <p:sp>
        <p:nvSpPr>
          <p:cNvPr id="60" name="Oval 52">
            <a:extLst>
              <a:ext uri="{FF2B5EF4-FFF2-40B4-BE49-F238E27FC236}">
                <a16:creationId xmlns:a16="http://schemas.microsoft.com/office/drawing/2014/main" id="{5DD80359-BFC2-4B5C-B982-8B5D610EAC57}"/>
              </a:ext>
            </a:extLst>
          </p:cNvPr>
          <p:cNvSpPr/>
          <p:nvPr/>
        </p:nvSpPr>
        <p:spPr>
          <a:xfrm>
            <a:off x="5904324" y="3036666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1" name="Oval 53">
            <a:extLst>
              <a:ext uri="{FF2B5EF4-FFF2-40B4-BE49-F238E27FC236}">
                <a16:creationId xmlns:a16="http://schemas.microsoft.com/office/drawing/2014/main" id="{7B20E763-3ACF-4947-9E14-050120230C49}"/>
              </a:ext>
            </a:extLst>
          </p:cNvPr>
          <p:cNvSpPr/>
          <p:nvPr/>
        </p:nvSpPr>
        <p:spPr>
          <a:xfrm>
            <a:off x="5904324" y="4814668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3" name="Oval 53">
            <a:extLst>
              <a:ext uri="{FF2B5EF4-FFF2-40B4-BE49-F238E27FC236}">
                <a16:creationId xmlns:a16="http://schemas.microsoft.com/office/drawing/2014/main" id="{9F0289FF-1C1A-4D52-B74B-8E064F6A088D}"/>
              </a:ext>
            </a:extLst>
          </p:cNvPr>
          <p:cNvSpPr/>
          <p:nvPr/>
        </p:nvSpPr>
        <p:spPr>
          <a:xfrm>
            <a:off x="5889419" y="39624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4" name="Oval 54">
            <a:extLst>
              <a:ext uri="{FF2B5EF4-FFF2-40B4-BE49-F238E27FC236}">
                <a16:creationId xmlns:a16="http://schemas.microsoft.com/office/drawing/2014/main" id="{C114D801-6E44-47B0-A08B-EE981A6D5366}"/>
              </a:ext>
            </a:extLst>
          </p:cNvPr>
          <p:cNvSpPr/>
          <p:nvPr/>
        </p:nvSpPr>
        <p:spPr>
          <a:xfrm>
            <a:off x="5904324" y="5612074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6E55F7C-32EC-4F86-8F14-CA23F13D67C4}"/>
              </a:ext>
            </a:extLst>
          </p:cNvPr>
          <p:cNvPicPr/>
          <p:nvPr/>
        </p:nvPicPr>
        <p:blipFill rotWithShape="1">
          <a:blip r:embed="rId4"/>
          <a:srcRect l="9736" t="15072" r="13708" b="27584"/>
          <a:stretch/>
        </p:blipFill>
        <p:spPr>
          <a:xfrm>
            <a:off x="131195" y="2209800"/>
            <a:ext cx="5507481" cy="42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697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897451" y="1473045"/>
            <a:ext cx="698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DDCB6-FDDC-4F50-A011-AFBA1D2CA648}"/>
              </a:ext>
            </a:extLst>
          </p:cNvPr>
          <p:cNvSpPr/>
          <p:nvPr/>
        </p:nvSpPr>
        <p:spPr>
          <a:xfrm>
            <a:off x="228600" y="1524000"/>
            <a:ext cx="1173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Report for module 3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000" u="sng" dirty="0"/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Decentralize the evaluation function at ministerial, sectoral, programmatic and sub-national level</a:t>
            </a:r>
            <a:endParaRPr lang="fr-CA" sz="20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A0789C-EF65-4623-86C7-02FC89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366251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III : the online tool’s report 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83C71F6D-D0F7-455D-9DBE-D4962B405F14}"/>
              </a:ext>
            </a:extLst>
          </p:cNvPr>
          <p:cNvSpPr txBox="1"/>
          <p:nvPr/>
        </p:nvSpPr>
        <p:spPr>
          <a:xfrm>
            <a:off x="6216178" y="3849469"/>
            <a:ext cx="57620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Creating monitoring office evaluation in all agencies and programs 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9B2C1D1C-5F07-4CD5-8222-6BB445A03AB7}"/>
              </a:ext>
            </a:extLst>
          </p:cNvPr>
          <p:cNvSpPr txBox="1"/>
          <p:nvPr/>
        </p:nvSpPr>
        <p:spPr>
          <a:xfrm>
            <a:off x="6280444" y="2514600"/>
            <a:ext cx="53019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Setting up monitoring and evaluation units in all ministries</a:t>
            </a: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Setting up sectoral policy letter for all ministries </a:t>
            </a:r>
          </a:p>
        </p:txBody>
      </p:sp>
      <p:sp>
        <p:nvSpPr>
          <p:cNvPr id="60" name="Oval 52">
            <a:extLst>
              <a:ext uri="{FF2B5EF4-FFF2-40B4-BE49-F238E27FC236}">
                <a16:creationId xmlns:a16="http://schemas.microsoft.com/office/drawing/2014/main" id="{5DD80359-BFC2-4B5C-B982-8B5D610EAC57}"/>
              </a:ext>
            </a:extLst>
          </p:cNvPr>
          <p:cNvSpPr/>
          <p:nvPr/>
        </p:nvSpPr>
        <p:spPr>
          <a:xfrm>
            <a:off x="5889419" y="26670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1" name="Oval 53">
            <a:extLst>
              <a:ext uri="{FF2B5EF4-FFF2-40B4-BE49-F238E27FC236}">
                <a16:creationId xmlns:a16="http://schemas.microsoft.com/office/drawing/2014/main" id="{7B20E763-3ACF-4947-9E14-050120230C49}"/>
              </a:ext>
            </a:extLst>
          </p:cNvPr>
          <p:cNvSpPr/>
          <p:nvPr/>
        </p:nvSpPr>
        <p:spPr>
          <a:xfrm>
            <a:off x="5904324" y="4814668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3" name="Oval 53">
            <a:extLst>
              <a:ext uri="{FF2B5EF4-FFF2-40B4-BE49-F238E27FC236}">
                <a16:creationId xmlns:a16="http://schemas.microsoft.com/office/drawing/2014/main" id="{9F0289FF-1C1A-4D52-B74B-8E064F6A088D}"/>
              </a:ext>
            </a:extLst>
          </p:cNvPr>
          <p:cNvSpPr/>
          <p:nvPr/>
        </p:nvSpPr>
        <p:spPr>
          <a:xfrm>
            <a:off x="5889419" y="3962400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4" name="Oval 54">
            <a:extLst>
              <a:ext uri="{FF2B5EF4-FFF2-40B4-BE49-F238E27FC236}">
                <a16:creationId xmlns:a16="http://schemas.microsoft.com/office/drawing/2014/main" id="{C114D801-6E44-47B0-A08B-EE981A6D5366}"/>
              </a:ext>
            </a:extLst>
          </p:cNvPr>
          <p:cNvSpPr/>
          <p:nvPr/>
        </p:nvSpPr>
        <p:spPr>
          <a:xfrm>
            <a:off x="5904324" y="5612074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CCEFBC0-C2AD-458E-810A-2ECEB31F2837}"/>
              </a:ext>
            </a:extLst>
          </p:cNvPr>
          <p:cNvPicPr/>
          <p:nvPr/>
        </p:nvPicPr>
        <p:blipFill rotWithShape="1">
          <a:blip r:embed="rId4"/>
          <a:srcRect l="10577" t="18528" r="11378" b="30587"/>
          <a:stretch/>
        </p:blipFill>
        <p:spPr bwMode="auto">
          <a:xfrm>
            <a:off x="275247" y="2437005"/>
            <a:ext cx="5563968" cy="4039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26">
            <a:extLst>
              <a:ext uri="{FF2B5EF4-FFF2-40B4-BE49-F238E27FC236}">
                <a16:creationId xmlns:a16="http://schemas.microsoft.com/office/drawing/2014/main" id="{F60A984B-0BAE-4A5A-94CA-C1F8A2E64521}"/>
              </a:ext>
            </a:extLst>
          </p:cNvPr>
          <p:cNvSpPr txBox="1"/>
          <p:nvPr/>
        </p:nvSpPr>
        <p:spPr>
          <a:xfrm>
            <a:off x="6125129" y="4862899"/>
            <a:ext cx="57620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Quarterly review of indicators for all ministries 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409EF537-E147-4472-BB12-4166E663C385}"/>
              </a:ext>
            </a:extLst>
          </p:cNvPr>
          <p:cNvSpPr txBox="1"/>
          <p:nvPr/>
        </p:nvSpPr>
        <p:spPr>
          <a:xfrm>
            <a:off x="6074391" y="5390343"/>
            <a:ext cx="576207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cs typeface="Calibri" panose="020F0502020204030204" pitchFamily="34" charset="0"/>
              </a:rPr>
              <a:t>Annuel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review performance for all ministries according their targeted SDG 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4" name="Oval 53">
            <a:extLst>
              <a:ext uri="{FF2B5EF4-FFF2-40B4-BE49-F238E27FC236}">
                <a16:creationId xmlns:a16="http://schemas.microsoft.com/office/drawing/2014/main" id="{699CA413-06F1-4A79-AA6F-FCDF2DFA5032}"/>
              </a:ext>
            </a:extLst>
          </p:cNvPr>
          <p:cNvSpPr/>
          <p:nvPr/>
        </p:nvSpPr>
        <p:spPr>
          <a:xfrm>
            <a:off x="5889978" y="3418794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512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600200" y="1473045"/>
            <a:ext cx="741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42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A0789C-EF65-4623-86C7-02FC89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8001000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IV: undertaking the follow-up actions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9B2C1D1C-5F07-4CD5-8222-6BB445A03AB7}"/>
              </a:ext>
            </a:extLst>
          </p:cNvPr>
          <p:cNvSpPr txBox="1"/>
          <p:nvPr/>
        </p:nvSpPr>
        <p:spPr>
          <a:xfrm>
            <a:off x="6113258" y="1744683"/>
            <a:ext cx="5469142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Workshop scheduled on November 05 to move forward on these steps </a:t>
            </a: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Steering committee have to the clarify roles and responsibilities of different actors</a:t>
            </a: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Finalise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and adopt the draft of national policy evaluation </a:t>
            </a: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0" name="Oval 52">
            <a:extLst>
              <a:ext uri="{FF2B5EF4-FFF2-40B4-BE49-F238E27FC236}">
                <a16:creationId xmlns:a16="http://schemas.microsoft.com/office/drawing/2014/main" id="{5DD80359-BFC2-4B5C-B982-8B5D610EAC57}"/>
              </a:ext>
            </a:extLst>
          </p:cNvPr>
          <p:cNvSpPr/>
          <p:nvPr/>
        </p:nvSpPr>
        <p:spPr>
          <a:xfrm>
            <a:off x="5828124" y="2456047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61" name="Oval 53">
            <a:extLst>
              <a:ext uri="{FF2B5EF4-FFF2-40B4-BE49-F238E27FC236}">
                <a16:creationId xmlns:a16="http://schemas.microsoft.com/office/drawing/2014/main" id="{7B20E763-3ACF-4947-9E14-050120230C49}"/>
              </a:ext>
            </a:extLst>
          </p:cNvPr>
          <p:cNvSpPr/>
          <p:nvPr/>
        </p:nvSpPr>
        <p:spPr>
          <a:xfrm>
            <a:off x="5904324" y="4814668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4" name="Oval 53">
            <a:extLst>
              <a:ext uri="{FF2B5EF4-FFF2-40B4-BE49-F238E27FC236}">
                <a16:creationId xmlns:a16="http://schemas.microsoft.com/office/drawing/2014/main" id="{699CA413-06F1-4A79-AA6F-FCDF2DFA5032}"/>
              </a:ext>
            </a:extLst>
          </p:cNvPr>
          <p:cNvSpPr/>
          <p:nvPr/>
        </p:nvSpPr>
        <p:spPr>
          <a:xfrm>
            <a:off x="5812930" y="3589317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419">
            <a:extLst>
              <a:ext uri="{FF2B5EF4-FFF2-40B4-BE49-F238E27FC236}">
                <a16:creationId xmlns:a16="http://schemas.microsoft.com/office/drawing/2014/main" id="{5E42DD46-D5A3-458C-9DD0-A7450AF708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8" y="1780444"/>
            <a:ext cx="4095680" cy="44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942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8" y="-5459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798" y="381000"/>
            <a:ext cx="4648202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600200" y="1473045"/>
            <a:ext cx="741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43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A0789C-EF65-4623-86C7-02FC8934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8001000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Phase IV: undertaking the follow-up actions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09FAAF-D7A0-429A-A864-DC4BEE5B6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43" t="26728" r="19623" b="12815"/>
          <a:stretch/>
        </p:blipFill>
        <p:spPr>
          <a:xfrm>
            <a:off x="6368463" y="1579771"/>
            <a:ext cx="5010738" cy="4821029"/>
          </a:xfrm>
          <a:prstGeom prst="rect">
            <a:avLst/>
          </a:prstGeom>
        </p:spPr>
      </p:pic>
      <p:sp>
        <p:nvSpPr>
          <p:cNvPr id="14" name="Flèche vers le bas 8">
            <a:extLst>
              <a:ext uri="{FF2B5EF4-FFF2-40B4-BE49-F238E27FC236}">
                <a16:creationId xmlns:a16="http://schemas.microsoft.com/office/drawing/2014/main" id="{BC705074-49FF-423F-AA89-7D9C77B456BF}"/>
              </a:ext>
            </a:extLst>
          </p:cNvPr>
          <p:cNvSpPr/>
          <p:nvPr/>
        </p:nvSpPr>
        <p:spPr bwMode="auto">
          <a:xfrm rot="16200000">
            <a:off x="4598105" y="3459661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C1D900-67F7-411E-8DDF-2C2EB9A3032F}"/>
              </a:ext>
            </a:extLst>
          </p:cNvPr>
          <p:cNvSpPr/>
          <p:nvPr/>
        </p:nvSpPr>
        <p:spPr>
          <a:xfrm>
            <a:off x="31705" y="3137778"/>
            <a:ext cx="5276495" cy="11240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2400" b="1" dirty="0"/>
              <a:t>Validate and adopt the national evaluation policy </a:t>
            </a:r>
            <a:endParaRPr lang="en-US" sz="2400" dirty="0"/>
          </a:p>
        </p:txBody>
      </p:sp>
      <p:sp>
        <p:nvSpPr>
          <p:cNvPr id="16" name="Flèche vers le bas 8">
            <a:extLst>
              <a:ext uri="{FF2B5EF4-FFF2-40B4-BE49-F238E27FC236}">
                <a16:creationId xmlns:a16="http://schemas.microsoft.com/office/drawing/2014/main" id="{BAE407ED-F0AF-4118-ACF4-D317AE1935ED}"/>
              </a:ext>
            </a:extLst>
          </p:cNvPr>
          <p:cNvSpPr/>
          <p:nvPr/>
        </p:nvSpPr>
        <p:spPr bwMode="auto">
          <a:xfrm rot="16200000">
            <a:off x="5325870" y="3664446"/>
            <a:ext cx="1000132" cy="420058"/>
          </a:xfrm>
          <a:prstGeom prst="downArrow">
            <a:avLst/>
          </a:prstGeom>
          <a:solidFill>
            <a:srgbClr val="C0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CA" sz="1600" dirty="0">
              <a:solidFill>
                <a:srgbClr val="00279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8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2395D27-B21E-4750-B4AE-4DAF5A8A0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27" y="836741"/>
            <a:ext cx="7346782" cy="100392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84547" y="5263161"/>
            <a:ext cx="1903322" cy="1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>
              <a:cs typeface="Calibri" panose="020F05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5843B2-99BA-4928-8D14-195BEA629907}"/>
              </a:ext>
            </a:extLst>
          </p:cNvPr>
          <p:cNvCxnSpPr/>
          <p:nvPr/>
        </p:nvCxnSpPr>
        <p:spPr>
          <a:xfrm flipV="1">
            <a:off x="685799" y="2028408"/>
            <a:ext cx="9612000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6F8D5-76E6-46F1-A79E-1E4F44A5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44</a:t>
            </a:fld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E70F9-BD98-4C78-B1D0-44902EAF8F89}"/>
              </a:ext>
            </a:extLst>
          </p:cNvPr>
          <p:cNvSpPr/>
          <p:nvPr/>
        </p:nvSpPr>
        <p:spPr>
          <a:xfrm>
            <a:off x="533400" y="1105078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j-ea"/>
                <a:cs typeface="Calibri" panose="020F0502020204030204" pitchFamily="34" charset="0"/>
              </a:rPr>
              <a:t>An action plan will be elaborated in collaboration with the stakeholders for a better appropriation and to facilitate its implementation</a:t>
            </a:r>
            <a:endParaRPr lang="fr-CA" sz="2400" dirty="0">
              <a:solidFill>
                <a:schemeClr val="accent1">
                  <a:lumMod val="75000"/>
                </a:schemeClr>
              </a:solidFill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A34D427-D956-4AE7-8E69-522E116025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5883" y="2121168"/>
          <a:ext cx="8543923" cy="4078183"/>
        </p:xfrm>
        <a:graphic>
          <a:graphicData uri="http://schemas.openxmlformats.org/drawingml/2006/table">
            <a:tbl>
              <a:tblPr firstRow="1" firstCol="1" bandRow="1"/>
              <a:tblGrid>
                <a:gridCol w="873195">
                  <a:extLst>
                    <a:ext uri="{9D8B030D-6E8A-4147-A177-3AD203B41FA5}">
                      <a16:colId xmlns:a16="http://schemas.microsoft.com/office/drawing/2014/main" val="935663145"/>
                    </a:ext>
                  </a:extLst>
                </a:gridCol>
                <a:gridCol w="949440">
                  <a:extLst>
                    <a:ext uri="{9D8B030D-6E8A-4147-A177-3AD203B41FA5}">
                      <a16:colId xmlns:a16="http://schemas.microsoft.com/office/drawing/2014/main" val="3145021380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104397665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947930991"/>
                    </a:ext>
                  </a:extLst>
                </a:gridCol>
                <a:gridCol w="730496">
                  <a:extLst>
                    <a:ext uri="{9D8B030D-6E8A-4147-A177-3AD203B41FA5}">
                      <a16:colId xmlns:a16="http://schemas.microsoft.com/office/drawing/2014/main" val="1817478290"/>
                    </a:ext>
                  </a:extLst>
                </a:gridCol>
                <a:gridCol w="587283">
                  <a:extLst>
                    <a:ext uri="{9D8B030D-6E8A-4147-A177-3AD203B41FA5}">
                      <a16:colId xmlns:a16="http://schemas.microsoft.com/office/drawing/2014/main" val="225195019"/>
                    </a:ext>
                  </a:extLst>
                </a:gridCol>
                <a:gridCol w="438401">
                  <a:extLst>
                    <a:ext uri="{9D8B030D-6E8A-4147-A177-3AD203B41FA5}">
                      <a16:colId xmlns:a16="http://schemas.microsoft.com/office/drawing/2014/main" val="3890798622"/>
                    </a:ext>
                  </a:extLst>
                </a:gridCol>
                <a:gridCol w="511038">
                  <a:extLst>
                    <a:ext uri="{9D8B030D-6E8A-4147-A177-3AD203B41FA5}">
                      <a16:colId xmlns:a16="http://schemas.microsoft.com/office/drawing/2014/main" val="4123421725"/>
                    </a:ext>
                  </a:extLst>
                </a:gridCol>
                <a:gridCol w="511038">
                  <a:extLst>
                    <a:ext uri="{9D8B030D-6E8A-4147-A177-3AD203B41FA5}">
                      <a16:colId xmlns:a16="http://schemas.microsoft.com/office/drawing/2014/main" val="1150701866"/>
                    </a:ext>
                  </a:extLst>
                </a:gridCol>
                <a:gridCol w="657343">
                  <a:extLst>
                    <a:ext uri="{9D8B030D-6E8A-4147-A177-3AD203B41FA5}">
                      <a16:colId xmlns:a16="http://schemas.microsoft.com/office/drawing/2014/main" val="2256732566"/>
                    </a:ext>
                  </a:extLst>
                </a:gridCol>
                <a:gridCol w="657343">
                  <a:extLst>
                    <a:ext uri="{9D8B030D-6E8A-4147-A177-3AD203B41FA5}">
                      <a16:colId xmlns:a16="http://schemas.microsoft.com/office/drawing/2014/main" val="1456780624"/>
                    </a:ext>
                  </a:extLst>
                </a:gridCol>
              </a:tblGrid>
              <a:tr h="378934"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RESULTATS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INDICATEURS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ACTIVITES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DESCRIPTIONS</a:t>
                      </a:r>
                      <a:endParaRPr lang="fr-CA" sz="1100">
                        <a:effectLst/>
                      </a:endParaRPr>
                    </a:p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RESPONSABLES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COUTS PREVISIONNELS (en millions de F CFA)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TOTAUX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1285"/>
                  </a:ext>
                </a:extLst>
              </a:tr>
              <a:tr h="37893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2020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2021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2022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ctr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2023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2024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580"/>
                  </a:ext>
                </a:extLst>
              </a:tr>
              <a:tr h="306967">
                <a:tc rowSpan="3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effectLst/>
                      </a:endParaRPr>
                    </a:p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Extrant 1.1 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effectLst/>
                      </a:endParaRPr>
                    </a:p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A1.1.1. : 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11435"/>
                  </a:ext>
                </a:extLst>
              </a:tr>
              <a:tr h="30526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A1.1.2.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10225"/>
                  </a:ext>
                </a:extLst>
              </a:tr>
              <a:tr h="305262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A1.1.3. : 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1030"/>
                  </a:ext>
                </a:extLst>
              </a:tr>
              <a:tr h="305262"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E1.1.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10694"/>
                  </a:ext>
                </a:extLst>
              </a:tr>
              <a:tr h="275134">
                <a:tc rowSpan="4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Extrant 1.2 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A1.2.1.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15053"/>
                  </a:ext>
                </a:extLst>
              </a:tr>
              <a:tr h="27399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A1.2.2.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03242"/>
                  </a:ext>
                </a:extLst>
              </a:tr>
              <a:tr h="27399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A1.2.3.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44609"/>
                  </a:ext>
                </a:extLst>
              </a:tr>
              <a:tr h="27399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A1.2.4.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91187"/>
                  </a:ext>
                </a:extLst>
              </a:tr>
              <a:tr h="273997"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E1.2.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53341"/>
                  </a:ext>
                </a:extLst>
              </a:tr>
              <a:tr h="177018">
                <a:tc rowSpan="4">
                  <a:txBody>
                    <a:bodyPr/>
                    <a:lstStyle>
                      <a:lvl1pPr marL="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Extrant 1.3 : </a:t>
                      </a:r>
                      <a:endParaRPr lang="fr-CA" sz="1100">
                        <a:effectLst/>
                      </a:endParaRPr>
                    </a:p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A1.3.1.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93145"/>
                  </a:ext>
                </a:extLst>
              </a:tr>
              <a:tr h="17701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A1.3.2.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60549"/>
                  </a:ext>
                </a:extLst>
              </a:tr>
              <a:tr h="17701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A1.3.3.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10839"/>
                  </a:ext>
                </a:extLst>
              </a:tr>
              <a:tr h="17701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A1.3.4. : 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CA" sz="1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3010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601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902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203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5049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805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106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4078" algn="l" defTabSz="686019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8580" marR="1270" indent="-6350" algn="just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393" marR="6139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921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6999" y="575864"/>
            <a:ext cx="6324601" cy="9301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Conclusion</a:t>
            </a:r>
            <a:endParaRPr lang="en-US" sz="44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>
            <a:cxnSpLocks/>
          </p:cNvCxnSpPr>
          <p:nvPr/>
        </p:nvCxnSpPr>
        <p:spPr>
          <a:xfrm>
            <a:off x="2768011" y="1713922"/>
            <a:ext cx="65283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5C9DF-A5BE-4CEB-AA74-FFCC0171E1A3}"/>
              </a:ext>
            </a:extLst>
          </p:cNvPr>
          <p:cNvSpPr/>
          <p:nvPr/>
        </p:nvSpPr>
        <p:spPr>
          <a:xfrm>
            <a:off x="1828800" y="2081848"/>
            <a:ext cx="8534400" cy="40934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tool allowed us to have a structured approach to assess evaluative capacities, link with the ODDs and develop a draft national evaluation policy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A Translation of the tool was carried out for the stakeholders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steering committee  will be train in the tool after the UNDP workshop and the validation of the final report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A second evaluation will be made after the adoption of the national policy and implementation in order to see the evolution of the results after the baseline situation (</a:t>
            </a:r>
            <a:r>
              <a:rPr lang="en-US" sz="2000" dirty="0">
                <a:solidFill>
                  <a:srgbClr val="C00000"/>
                </a:solidFill>
              </a:rPr>
              <a:t>evaluation level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1018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330200" y="4038600"/>
            <a:ext cx="6400800" cy="3673784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GROUP DISCUSSION </a:t>
            </a: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What are the key country specific requirements?</a:t>
            </a: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464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6999" y="575864"/>
            <a:ext cx="6324601" cy="93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Key questions for the discussion </a:t>
            </a:r>
            <a:endParaRPr lang="en-US" sz="44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>
            <a:cxnSpLocks/>
          </p:cNvCxnSpPr>
          <p:nvPr/>
        </p:nvCxnSpPr>
        <p:spPr>
          <a:xfrm>
            <a:off x="2768011" y="1713922"/>
            <a:ext cx="65283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5C9DF-A5BE-4CEB-AA74-FFCC0171E1A3}"/>
              </a:ext>
            </a:extLst>
          </p:cNvPr>
          <p:cNvSpPr/>
          <p:nvPr/>
        </p:nvSpPr>
        <p:spPr>
          <a:xfrm>
            <a:off x="1981200" y="2466422"/>
            <a:ext cx="8534400" cy="26776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What are the key contextual factors that need consideration while developing national evaluation framework?</a:t>
            </a:r>
          </a:p>
          <a:p>
            <a:pPr marL="457200" lvl="0" indent="-457200">
              <a:buAutoNum type="arabicPeriod"/>
            </a:pPr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At which level evaluation capacity should be prioritized? </a:t>
            </a:r>
          </a:p>
          <a:p>
            <a:pPr marL="457200" lvl="0" indent="-457200">
              <a:buAutoNum type="arabicPeriod"/>
            </a:pPr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What are the SDG specificities national evaluation should prioritize?</a:t>
            </a:r>
          </a:p>
        </p:txBody>
      </p:sp>
    </p:spTree>
    <p:extLst>
      <p:ext uri="{BB962C8B-B14F-4D97-AF65-F5344CB8AC3E}">
        <p14:creationId xmlns:p14="http://schemas.microsoft.com/office/powerpoint/2010/main" val="56004499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7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0" y="3184216"/>
            <a:ext cx="6400800" cy="3673784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NAVIGATING THE TOOL</a:t>
            </a: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3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CC24B4-817D-4DD2-8BD7-6A8F55C90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46AC29-4B61-4022-A75F-13C7F0A4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Evaluation Diagnostics:  Online Tool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87989-116E-49B8-92C6-80207256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49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F2CB9-F711-4709-9B08-4A7717671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" y="1467789"/>
            <a:ext cx="6383867" cy="426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11BEBD0-8910-4F3C-B402-EAAF9F45BDDC}"/>
              </a:ext>
            </a:extLst>
          </p:cNvPr>
          <p:cNvSpPr/>
          <p:nvPr/>
        </p:nvSpPr>
        <p:spPr>
          <a:xfrm>
            <a:off x="7010400" y="4364395"/>
            <a:ext cx="3200400" cy="1219200"/>
          </a:xfrm>
          <a:prstGeom prst="wedgeRoundRectCallout">
            <a:avLst>
              <a:gd name="adj1" fmla="val -57083"/>
              <a:gd name="adj2" fmla="val 268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start diagnostic: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‘Self-assessment Tool’</a:t>
            </a: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Create Profile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4C367-C3AB-4399-A1AB-4A1207A08007}"/>
              </a:ext>
            </a:extLst>
          </p:cNvPr>
          <p:cNvSpPr txBox="1"/>
          <p:nvPr/>
        </p:nvSpPr>
        <p:spPr>
          <a:xfrm>
            <a:off x="76200" y="5879902"/>
            <a:ext cx="11811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66CC"/>
                </a:solidFill>
              </a:rPr>
              <a:t>Access the Online Tool at: </a:t>
            </a:r>
            <a:r>
              <a:rPr lang="en-US" sz="2400" dirty="0">
                <a:solidFill>
                  <a:srgbClr val="0066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http://web.undp.org/evaluation/national-evaluation-diagnostics/</a:t>
            </a:r>
            <a:r>
              <a:rPr lang="en-US" sz="2400" dirty="0">
                <a:solidFill>
                  <a:srgbClr val="0066CC"/>
                </a:solidFill>
              </a:rPr>
              <a:t>  </a:t>
            </a:r>
            <a:endParaRPr lang="en-GB" sz="2400" dirty="0">
              <a:solidFill>
                <a:srgbClr val="0066CC"/>
              </a:solidFill>
            </a:endParaRPr>
          </a:p>
          <a:p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941099"/>
      </p:ext>
    </p:extLst>
  </p:cSld>
  <p:clrMapOvr>
    <a:masterClrMapping/>
  </p:clrMapOvr>
  <p:transition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575864"/>
            <a:ext cx="4401696" cy="930120"/>
          </a:xfrm>
        </p:spPr>
        <p:txBody>
          <a:bodyPr>
            <a:normAutofit/>
          </a:bodyPr>
          <a:lstStyle/>
          <a:p>
            <a:pPr algn="ctr"/>
            <a:r>
              <a:rPr lang="en-US" sz="300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Presentation covers</a:t>
            </a:r>
            <a:endParaRPr lang="en-US" sz="300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A880A-0ABD-4C79-A96B-924D13F090AF}"/>
              </a:ext>
            </a:extLst>
          </p:cNvPr>
          <p:cNvSpPr/>
          <p:nvPr/>
        </p:nvSpPr>
        <p:spPr>
          <a:xfrm>
            <a:off x="1143000" y="2289785"/>
            <a:ext cx="6610785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1. What does strengthening national evaluation capacity mean in practice?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13888-9C86-461F-844B-3616AD9DC125}"/>
              </a:ext>
            </a:extLst>
          </p:cNvPr>
          <p:cNvSpPr/>
          <p:nvPr/>
        </p:nvSpPr>
        <p:spPr>
          <a:xfrm>
            <a:off x="1143000" y="3429000"/>
            <a:ext cx="6610785" cy="12003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rgbClr val="472C25"/>
                </a:solidFill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What does the ‘Online Self-assessment Tool For National Evaluation Diagnostics’ offer?</a:t>
            </a:r>
            <a:endParaRPr lang="en-US" sz="2400" kern="0" dirty="0">
              <a:solidFill>
                <a:schemeClr val="tx2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8" descr="Image result for data">
            <a:extLst>
              <a:ext uri="{FF2B5EF4-FFF2-40B4-BE49-F238E27FC236}">
                <a16:creationId xmlns:a16="http://schemas.microsoft.com/office/drawing/2014/main" id="{0F1BDC3B-D584-458F-89DF-0C801E5A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33" y="1838495"/>
            <a:ext cx="1416759" cy="318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2D211-FA88-4CFC-A4E4-52034789289C}"/>
              </a:ext>
            </a:extLst>
          </p:cNvPr>
          <p:cNvCxnSpPr/>
          <p:nvPr/>
        </p:nvCxnSpPr>
        <p:spPr>
          <a:xfrm flipV="1">
            <a:off x="2768011" y="1702038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88EBD3-7B41-4F6E-8A85-4AF69831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385BA-CD8E-47E8-B09A-96ED627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50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71D90-B83F-427B-9574-5981D775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"/>
            <a:ext cx="8126344" cy="620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0B8F0-733D-408D-933C-3C249E864EA1}"/>
              </a:ext>
            </a:extLst>
          </p:cNvPr>
          <p:cNvSpPr txBox="1"/>
          <p:nvPr/>
        </p:nvSpPr>
        <p:spPr>
          <a:xfrm>
            <a:off x="8467876" y="914400"/>
            <a:ext cx="3694816" cy="3508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Dashboard will be accessible through login. Dashboard enables:</a:t>
            </a:r>
          </a:p>
          <a:p>
            <a:endParaRPr lang="en-US" sz="20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Starting new diagnostics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 ongoing or past diagnostics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 Summary Report of each Module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 Report Cards</a:t>
            </a:r>
            <a:endParaRPr lang="en-GB" sz="20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6F49626-DAFD-46EA-8FC1-E948ED07A38A}"/>
              </a:ext>
            </a:extLst>
          </p:cNvPr>
          <p:cNvSpPr/>
          <p:nvPr/>
        </p:nvSpPr>
        <p:spPr>
          <a:xfrm>
            <a:off x="370840" y="3421380"/>
            <a:ext cx="1981200" cy="617220"/>
          </a:xfrm>
          <a:prstGeom prst="wedgeRoundRectCallout">
            <a:avLst>
              <a:gd name="adj1" fmla="val -24295"/>
              <a:gd name="adj2" fmla="val 71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here to start new diagnostic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76D8EF3-9829-4237-A7ED-01AEF497599C}"/>
              </a:ext>
            </a:extLst>
          </p:cNvPr>
          <p:cNvSpPr/>
          <p:nvPr/>
        </p:nvSpPr>
        <p:spPr>
          <a:xfrm>
            <a:off x="2057400" y="5867400"/>
            <a:ext cx="2514600" cy="670560"/>
          </a:xfrm>
          <a:prstGeom prst="wedgeRoundRectCallout">
            <a:avLst>
              <a:gd name="adj1" fmla="val -56830"/>
              <a:gd name="adj2" fmla="val 11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here view comparative report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6A02650-EC12-4C74-902C-21A69EF4439A}"/>
              </a:ext>
            </a:extLst>
          </p:cNvPr>
          <p:cNvSpPr/>
          <p:nvPr/>
        </p:nvSpPr>
        <p:spPr>
          <a:xfrm>
            <a:off x="7694351" y="4648200"/>
            <a:ext cx="2408306" cy="838200"/>
          </a:xfrm>
          <a:prstGeom prst="wedgeRoundRectCallout">
            <a:avLst>
              <a:gd name="adj1" fmla="val -64637"/>
              <a:gd name="adj2" fmla="val 210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here view complete summary of responses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002906"/>
      </p:ext>
    </p:extLst>
  </p:cSld>
  <p:clrMapOvr>
    <a:masterClrMapping/>
  </p:clrMapOvr>
  <p:transition advTm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BD9269-28C4-46FA-8B72-38BDC9CB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1183F-9B6B-4826-8E2E-1261F4F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51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E2D8A-391E-491B-BB03-84126D20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3"/>
            <a:ext cx="85680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D2B74-AA22-499E-9513-6962D4C4D600}"/>
              </a:ext>
            </a:extLst>
          </p:cNvPr>
          <p:cNvSpPr txBox="1"/>
          <p:nvPr/>
        </p:nvSpPr>
        <p:spPr>
          <a:xfrm>
            <a:off x="8750300" y="158999"/>
            <a:ext cx="3441700" cy="48936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Diagnostic process is comprised of 4 Modules</a:t>
            </a:r>
          </a:p>
          <a:p>
            <a:endParaRPr lang="en-US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Navigation tool bar allows you to move between Modules</a:t>
            </a:r>
          </a:p>
          <a:p>
            <a:endParaRPr lang="en-US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Navigation bar is color coded to show status of completion: green (complete), grey (incomplete) and orange (current)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A69641-C92E-4E67-80A0-878D1F019302}"/>
              </a:ext>
            </a:extLst>
          </p:cNvPr>
          <p:cNvCxnSpPr>
            <a:cxnSpLocks/>
          </p:cNvCxnSpPr>
          <p:nvPr/>
        </p:nvCxnSpPr>
        <p:spPr>
          <a:xfrm flipH="1">
            <a:off x="7086600" y="609601"/>
            <a:ext cx="1663700" cy="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7D60F5-9258-4494-8E9F-A961CADD354B}"/>
              </a:ext>
            </a:extLst>
          </p:cNvPr>
          <p:cNvSpPr txBox="1"/>
          <p:nvPr/>
        </p:nvSpPr>
        <p:spPr>
          <a:xfrm>
            <a:off x="2092569" y="5506824"/>
            <a:ext cx="522780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of the sections within each Modules have pop-up links to examples for your reference</a:t>
            </a:r>
            <a:endParaRPr lang="en-GB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65D19B-4F01-46D8-8D95-C4E297F1817F}"/>
              </a:ext>
            </a:extLst>
          </p:cNvPr>
          <p:cNvCxnSpPr>
            <a:cxnSpLocks/>
          </p:cNvCxnSpPr>
          <p:nvPr/>
        </p:nvCxnSpPr>
        <p:spPr>
          <a:xfrm flipV="1">
            <a:off x="7285200" y="4809022"/>
            <a:ext cx="0" cy="9906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44897"/>
      </p:ext>
    </p:extLst>
  </p:cSld>
  <p:clrMapOvr>
    <a:masterClrMapping/>
  </p:clrMapOvr>
  <p:transition advTm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FC7EA-23D2-479A-BED2-89E67883C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AA91F-7781-4BAC-BC6A-0A1C1A55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52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367A1-6708-4008-874C-3F8931348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1676400"/>
            <a:ext cx="6172201" cy="48880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BDC76-67EE-439B-A759-33CB5F962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32" y="228599"/>
            <a:ext cx="7908889" cy="11478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8B0EA8-E1F9-44A7-BE35-8C0E603FE1A0}"/>
              </a:ext>
            </a:extLst>
          </p:cNvPr>
          <p:cNvSpPr/>
          <p:nvPr/>
        </p:nvSpPr>
        <p:spPr>
          <a:xfrm>
            <a:off x="10744200" y="228599"/>
            <a:ext cx="914400" cy="1066801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FC701-CD36-47FD-B0D9-628E08E5110C}"/>
              </a:ext>
            </a:extLst>
          </p:cNvPr>
          <p:cNvSpPr txBox="1"/>
          <p:nvPr/>
        </p:nvSpPr>
        <p:spPr>
          <a:xfrm>
            <a:off x="457200" y="1905000"/>
            <a:ext cx="441960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Each Module will produce a Summary of Responses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Provides your responses to each individual  parameter  and additional comments provided per section within each Module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user can click on the section title in the </a:t>
            </a:r>
            <a:r>
              <a:rPr lang="en-US" sz="240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Report to </a:t>
            </a:r>
            <a:r>
              <a:rPr 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navigate back to the section to update/revise response</a:t>
            </a:r>
            <a:endParaRPr lang="en-GB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E2942D9-0DBF-4239-AF0F-15F848331458}"/>
              </a:ext>
            </a:extLst>
          </p:cNvPr>
          <p:cNvSpPr/>
          <p:nvPr/>
        </p:nvSpPr>
        <p:spPr>
          <a:xfrm>
            <a:off x="5105399" y="3581400"/>
            <a:ext cx="762000" cy="762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E49A2-2F06-4ED1-965B-5AB2AA2EEB7D}"/>
              </a:ext>
            </a:extLst>
          </p:cNvPr>
          <p:cNvSpPr txBox="1"/>
          <p:nvPr/>
        </p:nvSpPr>
        <p:spPr>
          <a:xfrm>
            <a:off x="33496" y="228599"/>
            <a:ext cx="374971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SUMMARY OF RESPONSES</a:t>
            </a:r>
          </a:p>
        </p:txBody>
      </p:sp>
    </p:spTree>
    <p:extLst>
      <p:ext uri="{BB962C8B-B14F-4D97-AF65-F5344CB8AC3E}">
        <p14:creationId xmlns:p14="http://schemas.microsoft.com/office/powerpoint/2010/main" val="2259703772"/>
      </p:ext>
    </p:extLst>
  </p:cSld>
  <p:clrMapOvr>
    <a:masterClrMapping/>
  </p:clrMapOvr>
  <p:transition advTm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781F24-7BB6-48FC-A74E-DFDCCDBD4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A20BE5-ABDB-4A2F-8410-E6022DD0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Report card enables to track progress in national evaluation capacities over a period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1AE9-2EFE-42ED-B329-8A26AB7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53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EF07C-D53A-442F-B8B5-15D854BA8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34112" r="1283"/>
          <a:stretch/>
        </p:blipFill>
        <p:spPr>
          <a:xfrm>
            <a:off x="228600" y="1795909"/>
            <a:ext cx="2717799" cy="45862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41759C-E01F-45D1-967D-B8653A772432}"/>
              </a:ext>
            </a:extLst>
          </p:cNvPr>
          <p:cNvGrpSpPr/>
          <p:nvPr/>
        </p:nvGrpSpPr>
        <p:grpSpPr>
          <a:xfrm>
            <a:off x="3886200" y="1641150"/>
            <a:ext cx="3429000" cy="4450839"/>
            <a:chOff x="6765398" y="2630804"/>
            <a:chExt cx="2151410" cy="52565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1CEA9F-3D06-4580-98B4-6A11AAC7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16" y="2630804"/>
              <a:ext cx="811979" cy="1391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599C1F-BF73-4BDC-9873-8633B23A3E8B}"/>
                </a:ext>
              </a:extLst>
            </p:cNvPr>
            <p:cNvSpPr/>
            <p:nvPr/>
          </p:nvSpPr>
          <p:spPr>
            <a:xfrm>
              <a:off x="6765398" y="4288795"/>
              <a:ext cx="2151410" cy="359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10000"/>
              </a:pP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Diagnostics Report Card</a:t>
              </a:r>
            </a:p>
            <a:p>
              <a:pPr algn="ctr">
                <a:buSzPct val="110000"/>
              </a:pPr>
              <a:endParaRPr lang="en-US" dirty="0">
                <a:solidFill>
                  <a:srgbClr val="472C25"/>
                </a:solidFill>
              </a:endParaRP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472C25"/>
                  </a:solidFill>
                </a:rPr>
                <a:t>Provides a bench mark on the enabling environment,   capacities, and resources assigned for evaluation 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472C25"/>
                  </a:solidFill>
                </a:rPr>
                <a:t>An assessment of the  development data and statistics available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472C25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1313A-834B-4CE2-80DF-B93BF570426E}"/>
              </a:ext>
            </a:extLst>
          </p:cNvPr>
          <p:cNvGrpSpPr/>
          <p:nvPr/>
        </p:nvGrpSpPr>
        <p:grpSpPr>
          <a:xfrm>
            <a:off x="8255001" y="1610767"/>
            <a:ext cx="3555999" cy="3796069"/>
            <a:chOff x="6765398" y="2971478"/>
            <a:chExt cx="2151410" cy="37960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E0EB0A-F4AE-4FB1-BDD4-6D97661AE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964" y="2971478"/>
              <a:ext cx="825625" cy="10562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44BB6D-7020-447B-A2DB-9AB23AB0F222}"/>
                </a:ext>
              </a:extLst>
            </p:cNvPr>
            <p:cNvSpPr/>
            <p:nvPr/>
          </p:nvSpPr>
          <p:spPr>
            <a:xfrm>
              <a:off x="6765398" y="4366890"/>
              <a:ext cx="215141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10000"/>
              </a:pPr>
              <a:r>
                <a:rPr lang="en-US" sz="2400" b="1" dirty="0">
                  <a:solidFill>
                    <a:srgbClr val="472C25"/>
                  </a:solidFill>
                </a:rPr>
                <a:t>Strategizing Report Card</a:t>
              </a:r>
            </a:p>
            <a:p>
              <a:pPr algn="ctr">
                <a:buSzPct val="110000"/>
              </a:pPr>
              <a:endParaRPr lang="en-US" dirty="0">
                <a:solidFill>
                  <a:srgbClr val="472C25"/>
                </a:solidFill>
              </a:endParaRP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472C25"/>
                  </a:solidFill>
                </a:rPr>
                <a:t>Enables to set realistic targets for assessment of progress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472C25"/>
                  </a:solidFill>
                </a:rPr>
                <a:t>The targets are intended to reflect the policy,  institutional and resource realities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472C25"/>
                  </a:solidFill>
                </a:rPr>
                <a:t>Enabled follow up progress made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882953"/>
      </p:ext>
    </p:extLst>
  </p:cSld>
  <p:clrMapOvr>
    <a:masterClrMapping/>
  </p:clrMapOvr>
  <p:transition advTm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E07ABF-38E9-48AC-A256-6B373419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E3F38-5332-4A25-980A-F24D658E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A128-F567-4217-B797-15FA9F5188C8}" type="slidenum">
              <a:rPr lang="en-GB" smtClean="0"/>
              <a:t>54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9178C-5C3E-4097-A263-17117A5C7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846" y="1527083"/>
            <a:ext cx="6705600" cy="51833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53591-21BD-4150-A27D-9592723A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60366"/>
            <a:ext cx="5486400" cy="13856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87C09-1E52-4825-8FFD-8A0EC4EFA553}"/>
              </a:ext>
            </a:extLst>
          </p:cNvPr>
          <p:cNvSpPr/>
          <p:nvPr/>
        </p:nvSpPr>
        <p:spPr>
          <a:xfrm>
            <a:off x="533400" y="990600"/>
            <a:ext cx="2286000" cy="45720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03216-C0B0-4ACE-963C-7341AEB7F9BB}"/>
              </a:ext>
            </a:extLst>
          </p:cNvPr>
          <p:cNvSpPr txBox="1"/>
          <p:nvPr/>
        </p:nvSpPr>
        <p:spPr>
          <a:xfrm>
            <a:off x="7848600" y="1676400"/>
            <a:ext cx="388620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 card  is comprised of two components: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Diagnostics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Approaches and strategizing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view the weighted scores received per component for each diagnostic assessment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there are more than one diagnostic available, it also provides percentage change from last to current diagnostic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D85D1FD-78EE-485B-A027-0D941670A3FC}"/>
              </a:ext>
            </a:extLst>
          </p:cNvPr>
          <p:cNvSpPr/>
          <p:nvPr/>
        </p:nvSpPr>
        <p:spPr>
          <a:xfrm>
            <a:off x="6858000" y="3204359"/>
            <a:ext cx="914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7B919-846A-45AD-B8FF-3B46F041CBE7}"/>
              </a:ext>
            </a:extLst>
          </p:cNvPr>
          <p:cNvSpPr txBox="1"/>
          <p:nvPr/>
        </p:nvSpPr>
        <p:spPr>
          <a:xfrm>
            <a:off x="7772400" y="381000"/>
            <a:ext cx="36576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CARD</a:t>
            </a:r>
          </a:p>
        </p:txBody>
      </p:sp>
    </p:spTree>
    <p:extLst>
      <p:ext uri="{BB962C8B-B14F-4D97-AF65-F5344CB8AC3E}">
        <p14:creationId xmlns:p14="http://schemas.microsoft.com/office/powerpoint/2010/main" val="1233144119"/>
      </p:ext>
    </p:extLst>
  </p:cSld>
  <p:clrMapOvr>
    <a:masterClrMapping/>
  </p:clrMapOvr>
  <p:transition advTm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325120" y="3810000"/>
            <a:ext cx="6400800" cy="3673784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GROUP DISCUSSION </a:t>
            </a: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0865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503E9D-1A30-4126-B18C-83099B0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3600" y="2133600"/>
            <a:ext cx="7620000" cy="184452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Calibri" panose="020F0502020204030204" pitchFamily="34" charset="0"/>
              </a:rPr>
              <a:t>What are the big messages to address evaluation capacity challenges?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C06108-E0E3-4232-80E0-574B65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3400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B0EAD-1FD8-48C7-AC2F-2D9A1016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080"/>
            <a:ext cx="12192000" cy="6901133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E495C6F-9C5E-4F82-9D09-C5A7E5BCB37A}"/>
              </a:ext>
            </a:extLst>
          </p:cNvPr>
          <p:cNvSpPr txBox="1">
            <a:spLocks/>
          </p:cNvSpPr>
          <p:nvPr/>
        </p:nvSpPr>
        <p:spPr>
          <a:xfrm>
            <a:off x="325120" y="3810000"/>
            <a:ext cx="6400800" cy="3673784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cs typeface="Calibri" panose="020F0502020204030204" pitchFamily="34" charset="0"/>
              </a:rPr>
              <a:t>WAY FORWARD</a:t>
            </a:r>
          </a:p>
          <a:p>
            <a:pPr algn="ctr"/>
            <a:endParaRPr lang="en-US" sz="3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8" descr="C:\Users\martin\Desktop\template 1\Recurso 2ldpi.png">
            <a:extLst>
              <a:ext uri="{FF2B5EF4-FFF2-40B4-BE49-F238E27FC236}">
                <a16:creationId xmlns:a16="http://schemas.microsoft.com/office/drawing/2014/main" id="{10428CB6-1C5C-4154-B8E7-255219F0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5" b="-8410"/>
          <a:stretch/>
        </p:blipFill>
        <p:spPr bwMode="auto">
          <a:xfrm>
            <a:off x="304800" y="6396013"/>
            <a:ext cx="2400926" cy="3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1769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F64A6CB-A082-4B2F-AC56-D74EC766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A0CD5-2478-4BAE-999F-DE9D5CBA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744" y="1526582"/>
            <a:ext cx="6553200" cy="141351"/>
          </a:xfrm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en-GB" sz="2286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Pilot rollout has been encouraging, particularly commitment of the government champions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26C4C-A379-468F-8969-24C1690A852D}"/>
              </a:ext>
            </a:extLst>
          </p:cNvPr>
          <p:cNvSpPr/>
          <p:nvPr/>
        </p:nvSpPr>
        <p:spPr>
          <a:xfrm>
            <a:off x="9635535" y="5488505"/>
            <a:ext cx="705896" cy="18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6928-07B2-4334-AB2F-9B4D847B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58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02533-9D00-496A-9A75-C046A88DE49A}"/>
              </a:ext>
            </a:extLst>
          </p:cNvPr>
          <p:cNvCxnSpPr>
            <a:cxnSpLocks/>
          </p:cNvCxnSpPr>
          <p:nvPr/>
        </p:nvCxnSpPr>
        <p:spPr>
          <a:xfrm>
            <a:off x="3299685" y="1705409"/>
            <a:ext cx="5274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D14BEB-961C-4D88-83E5-18C37809FFA0}"/>
              </a:ext>
            </a:extLst>
          </p:cNvPr>
          <p:cNvGrpSpPr/>
          <p:nvPr/>
        </p:nvGrpSpPr>
        <p:grpSpPr>
          <a:xfrm>
            <a:off x="3346086" y="1982716"/>
            <a:ext cx="8617312" cy="3922196"/>
            <a:chOff x="-1" y="1135916"/>
            <a:chExt cx="10598823" cy="4956220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50A1DFFD-7BF2-4C17-89CF-4B562B7F53AA}"/>
                </a:ext>
              </a:extLst>
            </p:cNvPr>
            <p:cNvSpPr txBox="1"/>
            <p:nvPr/>
          </p:nvSpPr>
          <p:spPr>
            <a:xfrm>
              <a:off x="4462649" y="1135916"/>
              <a:ext cx="3819211" cy="544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ea typeface="MS Mincho" panose="02020609040205080304" pitchFamily="49" charset="-128"/>
                  <a:cs typeface="Poppins"/>
                </a:rPr>
                <a:t>Senegal, Uganda, Nepal. Country rollouts will be pursued </a:t>
              </a:r>
              <a:endParaRPr lang="en-US" sz="1400" dirty="0">
                <a:solidFill>
                  <a:srgbClr val="FF0000"/>
                </a:solidFill>
                <a:ea typeface="MS Mincho" panose="02020609040205080304" pitchFamily="49" charset="-128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4342761-3688-4987-82BE-039D5840177D}"/>
                </a:ext>
              </a:extLst>
            </p:cNvPr>
            <p:cNvSpPr txBox="1"/>
            <p:nvPr/>
          </p:nvSpPr>
          <p:spPr>
            <a:xfrm>
              <a:off x="5018849" y="1985337"/>
              <a:ext cx="5579973" cy="1088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0066CC"/>
                  </a:solidFill>
                </a:rPr>
                <a:t>Partnerships with UN evaluation offices will be concretized. </a:t>
              </a:r>
              <a:r>
                <a:rPr lang="en-US" sz="1400" dirty="0">
                  <a:solidFill>
                    <a:srgbClr val="0066CC"/>
                  </a:solidFill>
                  <a:ea typeface="MS Mincho" panose="02020609040205080304" pitchFamily="49" charset="-128"/>
                  <a:cs typeface="Poppins"/>
                </a:rPr>
                <a:t>Specific efforts being taken to promote the tool among UN agencies  and other international and bilateral agencies to increase government reach out</a:t>
              </a:r>
              <a:endParaRPr lang="en-US" sz="1400" dirty="0">
                <a:solidFill>
                  <a:srgbClr val="0066CC"/>
                </a:solidFill>
                <a:ea typeface="MS Mincho" panose="02020609040205080304" pitchFamily="49" charset="-128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56AB46FD-D62B-4D36-830C-81CDA03C555D}"/>
                </a:ext>
              </a:extLst>
            </p:cNvPr>
            <p:cNvSpPr txBox="1"/>
            <p:nvPr/>
          </p:nvSpPr>
          <p:spPr>
            <a:xfrm>
              <a:off x="5024009" y="3389716"/>
              <a:ext cx="4377180" cy="544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ea typeface="MS Mincho" panose="02020609040205080304" pitchFamily="49" charset="-128"/>
                  <a:cs typeface="Poppins"/>
                </a:rPr>
                <a:t>Rollout to be pursued through evaluation networks</a:t>
              </a:r>
              <a:endParaRPr lang="en-US" sz="1400" dirty="0">
                <a:solidFill>
                  <a:srgbClr val="FF0000"/>
                </a:solidFill>
                <a:ea typeface="MS Mincho" panose="02020609040205080304" pitchFamily="49" charset="-128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248896C-7A93-4A00-BD90-9248A7D9BDD2}"/>
                </a:ext>
              </a:extLst>
            </p:cNvPr>
            <p:cNvSpPr txBox="1"/>
            <p:nvPr/>
          </p:nvSpPr>
          <p:spPr>
            <a:xfrm>
              <a:off x="4697965" y="4070884"/>
              <a:ext cx="5807134" cy="1088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Synergies of the Tool and UN SDGs Mainstream, Acceleration and Policy Support (MAPS) pursued through twining efforts to provide more holistic support on SDG mainstreaming and analytics including evaluation </a:t>
              </a:r>
              <a:endParaRPr lang="en-US" sz="1400" dirty="0">
                <a:solidFill>
                  <a:srgbClr val="FF0000"/>
                </a:solidFill>
                <a:ea typeface="MS Mincho" panose="02020609040205080304" pitchFamily="49" charset="-128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7468439F-4036-4C26-8F21-91A172E51B99}"/>
                </a:ext>
              </a:extLst>
            </p:cNvPr>
            <p:cNvSpPr txBox="1"/>
            <p:nvPr/>
          </p:nvSpPr>
          <p:spPr>
            <a:xfrm>
              <a:off x="2509591" y="5547652"/>
              <a:ext cx="4006850" cy="544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Training workshops  and setting up communities of practice </a:t>
              </a:r>
              <a:endParaRPr lang="en-US" sz="1400" dirty="0">
                <a:solidFill>
                  <a:srgbClr val="FF0000"/>
                </a:solidFill>
                <a:ea typeface="MS Mincho" panose="02020609040205080304" pitchFamily="49" charset="-128"/>
              </a:endParaRPr>
            </a:p>
          </p:txBody>
        </p:sp>
        <p:sp>
          <p:nvSpPr>
            <p:cNvPr id="19" name="Freeform 1142">
              <a:extLst>
                <a:ext uri="{FF2B5EF4-FFF2-40B4-BE49-F238E27FC236}">
                  <a16:creationId xmlns:a16="http://schemas.microsoft.com/office/drawing/2014/main" id="{986400D4-177E-461B-9779-FE9F17689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258376"/>
              <a:ext cx="2251472" cy="4419600"/>
            </a:xfrm>
            <a:custGeom>
              <a:avLst/>
              <a:gdLst>
                <a:gd name="T0" fmla="*/ 191 w 946"/>
                <a:gd name="T1" fmla="*/ 1856 h 1856"/>
                <a:gd name="T2" fmla="*/ 930 w 946"/>
                <a:gd name="T3" fmla="*/ 946 h 1856"/>
                <a:gd name="T4" fmla="*/ 0 w 946"/>
                <a:gd name="T5" fmla="*/ 16 h 1856"/>
                <a:gd name="T6" fmla="*/ 0 w 946"/>
                <a:gd name="T7" fmla="*/ 0 h 1856"/>
                <a:gd name="T8" fmla="*/ 669 w 946"/>
                <a:gd name="T9" fmla="*/ 277 h 1856"/>
                <a:gd name="T10" fmla="*/ 946 w 946"/>
                <a:gd name="T11" fmla="*/ 946 h 1856"/>
                <a:gd name="T12" fmla="*/ 669 w 946"/>
                <a:gd name="T13" fmla="*/ 1615 h 1856"/>
                <a:gd name="T14" fmla="*/ 259 w 946"/>
                <a:gd name="T15" fmla="*/ 1856 h 1856"/>
                <a:gd name="T16" fmla="*/ 191 w 946"/>
                <a:gd name="T17" fmla="*/ 1856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856">
                  <a:moveTo>
                    <a:pt x="191" y="1856"/>
                  </a:moveTo>
                  <a:cubicBezTo>
                    <a:pt x="612" y="1768"/>
                    <a:pt x="930" y="1393"/>
                    <a:pt x="930" y="946"/>
                  </a:cubicBezTo>
                  <a:cubicBezTo>
                    <a:pt x="930" y="433"/>
                    <a:pt x="513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3" y="0"/>
                    <a:pt x="490" y="99"/>
                    <a:pt x="669" y="277"/>
                  </a:cubicBezTo>
                  <a:cubicBezTo>
                    <a:pt x="847" y="456"/>
                    <a:pt x="946" y="693"/>
                    <a:pt x="946" y="946"/>
                  </a:cubicBezTo>
                  <a:cubicBezTo>
                    <a:pt x="946" y="1199"/>
                    <a:pt x="847" y="1436"/>
                    <a:pt x="669" y="1615"/>
                  </a:cubicBezTo>
                  <a:cubicBezTo>
                    <a:pt x="553" y="1731"/>
                    <a:pt x="412" y="1813"/>
                    <a:pt x="259" y="1856"/>
                  </a:cubicBezTo>
                  <a:lnTo>
                    <a:pt x="191" y="1856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48986" tIns="24493" rIns="48986" bIns="24493" numCol="1" anchor="t" anchorCtr="0" compatLnSpc="1">
              <a:prstTxWarp prst="textNoShape">
                <a:avLst/>
              </a:prstTxWarp>
            </a:bodyPr>
            <a:lstStyle/>
            <a:p>
              <a:endParaRPr lang="en-US" sz="1286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1EC2A6-7FD2-420C-91E6-418F8D7DCEC6}"/>
                </a:ext>
              </a:extLst>
            </p:cNvPr>
            <p:cNvGrpSpPr/>
            <p:nvPr/>
          </p:nvGrpSpPr>
          <p:grpSpPr>
            <a:xfrm>
              <a:off x="-1" y="1198641"/>
              <a:ext cx="4884960" cy="4786378"/>
              <a:chOff x="0" y="1236225"/>
              <a:chExt cx="3874090" cy="3795895"/>
            </a:xfrm>
          </p:grpSpPr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C5676153-7765-49F0-BAB7-D5DFA1ACAB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617" y="1236225"/>
                <a:ext cx="1402879" cy="339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Pilot rollout and engaging governments</a:t>
                </a:r>
                <a:endParaRPr lang="en-US" sz="1000" dirty="0">
                  <a:solidFill>
                    <a:srgbClr val="003366"/>
                  </a:solidFill>
                  <a:ea typeface="MS Mincho" panose="02020609040205080304" pitchFamily="49" charset="-128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55D9DAD-B04C-426D-A570-4D30C859BCD7}"/>
                  </a:ext>
                </a:extLst>
              </p:cNvPr>
              <p:cNvCxnSpPr/>
              <p:nvPr/>
            </p:nvCxnSpPr>
            <p:spPr>
              <a:xfrm>
                <a:off x="3262205" y="1255226"/>
                <a:ext cx="0" cy="381965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10">
                <a:extLst>
                  <a:ext uri="{FF2B5EF4-FFF2-40B4-BE49-F238E27FC236}">
                    <a16:creationId xmlns:a16="http://schemas.microsoft.com/office/drawing/2014/main" id="{1FCDAA8C-54EA-4C92-9C22-6CD210B65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2402" y="1904565"/>
                <a:ext cx="1741687" cy="616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Engaging UN agencies and other international agencies in reaching out to national institutions</a:t>
                </a:r>
                <a:endParaRPr lang="en-US" sz="857" dirty="0">
                  <a:solidFill>
                    <a:srgbClr val="003366"/>
                  </a:solidFill>
                  <a:ea typeface="MS Mincho" panose="02020609040205080304" pitchFamily="49" charset="-128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FB47686-C1DB-452F-A691-235536FA3247}"/>
                  </a:ext>
                </a:extLst>
              </p:cNvPr>
              <p:cNvCxnSpPr/>
              <p:nvPr/>
            </p:nvCxnSpPr>
            <p:spPr>
              <a:xfrm>
                <a:off x="3874090" y="1903996"/>
                <a:ext cx="0" cy="381965"/>
              </a:xfrm>
              <a:prstGeom prst="line">
                <a:avLst/>
              </a:prstGeom>
              <a:ln w="127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FCE6A772-682E-4891-BC54-B6DEDFF70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335" y="2843496"/>
                <a:ext cx="1183583" cy="3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Engaging evaluation networks</a:t>
                </a:r>
                <a:endParaRPr lang="en-US" sz="857" dirty="0">
                  <a:solidFill>
                    <a:srgbClr val="003366"/>
                  </a:solidFill>
                  <a:ea typeface="MS Mincho" panose="02020609040205080304" pitchFamily="49" charset="-128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7A9A948-BD7A-48B7-B847-99F048246CF3}"/>
                  </a:ext>
                </a:extLst>
              </p:cNvPr>
              <p:cNvCxnSpPr/>
              <p:nvPr/>
            </p:nvCxnSpPr>
            <p:spPr>
              <a:xfrm>
                <a:off x="3677793" y="2843496"/>
                <a:ext cx="0" cy="381965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702421B6-762C-424E-BE18-D5078DCD00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6835" y="3501640"/>
                <a:ext cx="1183582" cy="771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b="1" spc="-18" dirty="0">
                    <a:solidFill>
                      <a:srgbClr val="003366"/>
                    </a:solidFill>
                    <a:ea typeface="MS Mincho" panose="02020609040205080304" pitchFamily="49" charset="-128"/>
                  </a:rPr>
                  <a:t>Twining  with UN/ UNDP SDG related strategizing /monitoring initiatives </a:t>
                </a:r>
                <a:endParaRPr lang="en-US" sz="857" dirty="0">
                  <a:solidFill>
                    <a:srgbClr val="003366"/>
                  </a:solidFill>
                  <a:ea typeface="MS Mincho" panose="02020609040205080304" pitchFamily="49" charset="-128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6B61D48-C75C-4B9F-9A5F-CF2128AC8059}"/>
                  </a:ext>
                </a:extLst>
              </p:cNvPr>
              <p:cNvCxnSpPr/>
              <p:nvPr/>
            </p:nvCxnSpPr>
            <p:spPr>
              <a:xfrm>
                <a:off x="3588629" y="3549338"/>
                <a:ext cx="0" cy="381965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60CBF06A-0C34-4A49-ABFE-A1F0149FFF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780" y="4692841"/>
                <a:ext cx="1120521" cy="339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Training and</a:t>
                </a:r>
              </a:p>
              <a:p>
                <a:r>
                  <a:rPr lang="en-US" sz="11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networking</a:t>
                </a:r>
                <a:r>
                  <a:rPr lang="en-US" sz="1000" b="1" spc="-18" dirty="0">
                    <a:solidFill>
                      <a:srgbClr val="003366"/>
                    </a:solidFill>
                    <a:ea typeface="MS Mincho" panose="02020609040205080304" pitchFamily="49" charset="-128"/>
                    <a:cs typeface="Poppins"/>
                  </a:rPr>
                  <a:t> </a:t>
                </a:r>
                <a:endParaRPr lang="en-US" sz="857" dirty="0">
                  <a:solidFill>
                    <a:srgbClr val="003366"/>
                  </a:solidFill>
                  <a:ea typeface="MS Mincho" panose="02020609040205080304" pitchFamily="49" charset="-128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9DCA65D-97DA-4F99-8438-D94096DE7C75}"/>
                  </a:ext>
                </a:extLst>
              </p:cNvPr>
              <p:cNvCxnSpPr/>
              <p:nvPr/>
            </p:nvCxnSpPr>
            <p:spPr>
              <a:xfrm>
                <a:off x="2756666" y="4406650"/>
                <a:ext cx="0" cy="381965"/>
              </a:xfrm>
              <a:prstGeom prst="line">
                <a:avLst/>
              </a:prstGeom>
              <a:ln w="127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1140">
                <a:extLst>
                  <a:ext uri="{FF2B5EF4-FFF2-40B4-BE49-F238E27FC236}">
                    <a16:creationId xmlns:a16="http://schemas.microsoft.com/office/drawing/2014/main" id="{65497AAA-CC89-47FD-9022-AC0EB00C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80274"/>
                <a:ext cx="1577692" cy="3155384"/>
              </a:xfrm>
              <a:custGeom>
                <a:avLst/>
                <a:gdLst>
                  <a:gd name="T0" fmla="*/ 0 w 660"/>
                  <a:gd name="T1" fmla="*/ 1320 h 1320"/>
                  <a:gd name="T2" fmla="*/ 0 w 660"/>
                  <a:gd name="T3" fmla="*/ 1304 h 1320"/>
                  <a:gd name="T4" fmla="*/ 644 w 660"/>
                  <a:gd name="T5" fmla="*/ 660 h 1320"/>
                  <a:gd name="T6" fmla="*/ 0 w 660"/>
                  <a:gd name="T7" fmla="*/ 16 h 1320"/>
                  <a:gd name="T8" fmla="*/ 0 w 660"/>
                  <a:gd name="T9" fmla="*/ 0 h 1320"/>
                  <a:gd name="T10" fmla="*/ 660 w 660"/>
                  <a:gd name="T11" fmla="*/ 660 h 1320"/>
                  <a:gd name="T12" fmla="*/ 0 w 660"/>
                  <a:gd name="T13" fmla="*/ 1320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0" h="1320">
                    <a:moveTo>
                      <a:pt x="0" y="1320"/>
                    </a:moveTo>
                    <a:cubicBezTo>
                      <a:pt x="0" y="1304"/>
                      <a:pt x="0" y="1304"/>
                      <a:pt x="0" y="1304"/>
                    </a:cubicBezTo>
                    <a:cubicBezTo>
                      <a:pt x="355" y="1304"/>
                      <a:pt x="644" y="1015"/>
                      <a:pt x="644" y="660"/>
                    </a:cubicBezTo>
                    <a:cubicBezTo>
                      <a:pt x="644" y="305"/>
                      <a:pt x="355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4" y="0"/>
                      <a:pt x="660" y="296"/>
                      <a:pt x="660" y="660"/>
                    </a:cubicBezTo>
                    <a:cubicBezTo>
                      <a:pt x="660" y="1024"/>
                      <a:pt x="364" y="1320"/>
                      <a:pt x="0" y="1320"/>
                    </a:cubicBez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Freeform 1143">
                <a:extLst>
                  <a:ext uri="{FF2B5EF4-FFF2-40B4-BE49-F238E27FC236}">
                    <a16:creationId xmlns:a16="http://schemas.microsoft.com/office/drawing/2014/main" id="{76699C26-06ED-482C-BD81-94071EECD3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763" y="1609101"/>
                <a:ext cx="1008460" cy="19050"/>
              </a:xfrm>
              <a:custGeom>
                <a:avLst/>
                <a:gdLst>
                  <a:gd name="T0" fmla="*/ 148 w 424"/>
                  <a:gd name="T1" fmla="*/ 8 h 8"/>
                  <a:gd name="T2" fmla="*/ 132 w 424"/>
                  <a:gd name="T3" fmla="*/ 0 h 8"/>
                  <a:gd name="T4" fmla="*/ 136 w 424"/>
                  <a:gd name="T5" fmla="*/ 4 h 8"/>
                  <a:gd name="T6" fmla="*/ 176 w 424"/>
                  <a:gd name="T7" fmla="*/ 4 h 8"/>
                  <a:gd name="T8" fmla="*/ 180 w 424"/>
                  <a:gd name="T9" fmla="*/ 0 h 8"/>
                  <a:gd name="T10" fmla="*/ 212 w 424"/>
                  <a:gd name="T11" fmla="*/ 8 h 8"/>
                  <a:gd name="T12" fmla="*/ 196 w 424"/>
                  <a:gd name="T13" fmla="*/ 0 h 8"/>
                  <a:gd name="T14" fmla="*/ 200 w 424"/>
                  <a:gd name="T15" fmla="*/ 4 h 8"/>
                  <a:gd name="T16" fmla="*/ 112 w 424"/>
                  <a:gd name="T17" fmla="*/ 4 h 8"/>
                  <a:gd name="T18" fmla="*/ 116 w 424"/>
                  <a:gd name="T19" fmla="*/ 0 h 8"/>
                  <a:gd name="T20" fmla="*/ 164 w 424"/>
                  <a:gd name="T21" fmla="*/ 8 h 8"/>
                  <a:gd name="T22" fmla="*/ 20 w 424"/>
                  <a:gd name="T23" fmla="*/ 0 h 8"/>
                  <a:gd name="T24" fmla="*/ 24 w 424"/>
                  <a:gd name="T25" fmla="*/ 4 h 8"/>
                  <a:gd name="T26" fmla="*/ 96 w 424"/>
                  <a:gd name="T27" fmla="*/ 4 h 8"/>
                  <a:gd name="T28" fmla="*/ 100 w 424"/>
                  <a:gd name="T29" fmla="*/ 0 h 8"/>
                  <a:gd name="T30" fmla="*/ 4 w 424"/>
                  <a:gd name="T31" fmla="*/ 8 h 8"/>
                  <a:gd name="T32" fmla="*/ 36 w 424"/>
                  <a:gd name="T33" fmla="*/ 0 h 8"/>
                  <a:gd name="T34" fmla="*/ 40 w 424"/>
                  <a:gd name="T35" fmla="*/ 4 h 8"/>
                  <a:gd name="T36" fmla="*/ 80 w 424"/>
                  <a:gd name="T37" fmla="*/ 4 h 8"/>
                  <a:gd name="T38" fmla="*/ 84 w 424"/>
                  <a:gd name="T39" fmla="*/ 0 h 8"/>
                  <a:gd name="T40" fmla="*/ 68 w 424"/>
                  <a:gd name="T41" fmla="*/ 8 h 8"/>
                  <a:gd name="T42" fmla="*/ 52 w 424"/>
                  <a:gd name="T43" fmla="*/ 0 h 8"/>
                  <a:gd name="T44" fmla="*/ 56 w 424"/>
                  <a:gd name="T45" fmla="*/ 4 h 8"/>
                  <a:gd name="T46" fmla="*/ 336 w 424"/>
                  <a:gd name="T47" fmla="*/ 4 h 8"/>
                  <a:gd name="T48" fmla="*/ 340 w 424"/>
                  <a:gd name="T49" fmla="*/ 0 h 8"/>
                  <a:gd name="T50" fmla="*/ 372 w 424"/>
                  <a:gd name="T51" fmla="*/ 8 h 8"/>
                  <a:gd name="T52" fmla="*/ 356 w 424"/>
                  <a:gd name="T53" fmla="*/ 0 h 8"/>
                  <a:gd name="T54" fmla="*/ 360 w 424"/>
                  <a:gd name="T55" fmla="*/ 4 h 8"/>
                  <a:gd name="T56" fmla="*/ 384 w 424"/>
                  <a:gd name="T57" fmla="*/ 4 h 8"/>
                  <a:gd name="T58" fmla="*/ 388 w 424"/>
                  <a:gd name="T59" fmla="*/ 0 h 8"/>
                  <a:gd name="T60" fmla="*/ 420 w 424"/>
                  <a:gd name="T61" fmla="*/ 8 h 8"/>
                  <a:gd name="T62" fmla="*/ 404 w 424"/>
                  <a:gd name="T63" fmla="*/ 0 h 8"/>
                  <a:gd name="T64" fmla="*/ 408 w 424"/>
                  <a:gd name="T65" fmla="*/ 4 h 8"/>
                  <a:gd name="T66" fmla="*/ 224 w 424"/>
                  <a:gd name="T67" fmla="*/ 4 h 8"/>
                  <a:gd name="T68" fmla="*/ 228 w 424"/>
                  <a:gd name="T69" fmla="*/ 0 h 8"/>
                  <a:gd name="T70" fmla="*/ 260 w 424"/>
                  <a:gd name="T71" fmla="*/ 8 h 8"/>
                  <a:gd name="T72" fmla="*/ 244 w 424"/>
                  <a:gd name="T73" fmla="*/ 0 h 8"/>
                  <a:gd name="T74" fmla="*/ 248 w 424"/>
                  <a:gd name="T75" fmla="*/ 4 h 8"/>
                  <a:gd name="T76" fmla="*/ 272 w 424"/>
                  <a:gd name="T77" fmla="*/ 4 h 8"/>
                  <a:gd name="T78" fmla="*/ 276 w 424"/>
                  <a:gd name="T79" fmla="*/ 0 h 8"/>
                  <a:gd name="T80" fmla="*/ 308 w 424"/>
                  <a:gd name="T81" fmla="*/ 8 h 8"/>
                  <a:gd name="T82" fmla="*/ 324 w 424"/>
                  <a:gd name="T83" fmla="*/ 0 h 8"/>
                  <a:gd name="T84" fmla="*/ 328 w 424"/>
                  <a:gd name="T85" fmla="*/ 4 h 8"/>
                  <a:gd name="T86" fmla="*/ 288 w 424"/>
                  <a:gd name="T87" fmla="*/ 4 h 8"/>
                  <a:gd name="T88" fmla="*/ 292 w 424"/>
                  <a:gd name="T8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4" h="8">
                    <a:moveTo>
                      <a:pt x="148" y="0"/>
                    </a:moveTo>
                    <a:cubicBezTo>
                      <a:pt x="146" y="0"/>
                      <a:pt x="144" y="2"/>
                      <a:pt x="144" y="4"/>
                    </a:cubicBezTo>
                    <a:cubicBezTo>
                      <a:pt x="144" y="7"/>
                      <a:pt x="146" y="8"/>
                      <a:pt x="148" y="8"/>
                    </a:cubicBezTo>
                    <a:cubicBezTo>
                      <a:pt x="150" y="8"/>
                      <a:pt x="152" y="7"/>
                      <a:pt x="152" y="4"/>
                    </a:cubicBezTo>
                    <a:cubicBezTo>
                      <a:pt x="152" y="2"/>
                      <a:pt x="150" y="0"/>
                      <a:pt x="148" y="0"/>
                    </a:cubicBezTo>
                    <a:close/>
                    <a:moveTo>
                      <a:pt x="132" y="0"/>
                    </a:moveTo>
                    <a:cubicBezTo>
                      <a:pt x="130" y="0"/>
                      <a:pt x="128" y="2"/>
                      <a:pt x="128" y="4"/>
                    </a:cubicBezTo>
                    <a:cubicBezTo>
                      <a:pt x="128" y="7"/>
                      <a:pt x="130" y="8"/>
                      <a:pt x="132" y="8"/>
                    </a:cubicBezTo>
                    <a:cubicBezTo>
                      <a:pt x="134" y="8"/>
                      <a:pt x="136" y="7"/>
                      <a:pt x="136" y="4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180" y="0"/>
                    </a:moveTo>
                    <a:cubicBezTo>
                      <a:pt x="178" y="0"/>
                      <a:pt x="176" y="2"/>
                      <a:pt x="176" y="4"/>
                    </a:cubicBezTo>
                    <a:cubicBezTo>
                      <a:pt x="176" y="7"/>
                      <a:pt x="178" y="8"/>
                      <a:pt x="180" y="8"/>
                    </a:cubicBezTo>
                    <a:cubicBezTo>
                      <a:pt x="182" y="8"/>
                      <a:pt x="184" y="7"/>
                      <a:pt x="184" y="4"/>
                    </a:cubicBezTo>
                    <a:cubicBezTo>
                      <a:pt x="184" y="2"/>
                      <a:pt x="182" y="0"/>
                      <a:pt x="180" y="0"/>
                    </a:cubicBezTo>
                    <a:close/>
                    <a:moveTo>
                      <a:pt x="212" y="0"/>
                    </a:moveTo>
                    <a:cubicBezTo>
                      <a:pt x="210" y="0"/>
                      <a:pt x="208" y="2"/>
                      <a:pt x="208" y="4"/>
                    </a:cubicBezTo>
                    <a:cubicBezTo>
                      <a:pt x="208" y="7"/>
                      <a:pt x="210" y="8"/>
                      <a:pt x="212" y="8"/>
                    </a:cubicBezTo>
                    <a:cubicBezTo>
                      <a:pt x="214" y="8"/>
                      <a:pt x="216" y="7"/>
                      <a:pt x="216" y="4"/>
                    </a:cubicBezTo>
                    <a:cubicBezTo>
                      <a:pt x="216" y="2"/>
                      <a:pt x="214" y="0"/>
                      <a:pt x="212" y="0"/>
                    </a:cubicBezTo>
                    <a:close/>
                    <a:moveTo>
                      <a:pt x="196" y="0"/>
                    </a:moveTo>
                    <a:cubicBezTo>
                      <a:pt x="194" y="0"/>
                      <a:pt x="192" y="2"/>
                      <a:pt x="192" y="4"/>
                    </a:cubicBezTo>
                    <a:cubicBezTo>
                      <a:pt x="192" y="7"/>
                      <a:pt x="194" y="8"/>
                      <a:pt x="196" y="8"/>
                    </a:cubicBezTo>
                    <a:cubicBezTo>
                      <a:pt x="198" y="8"/>
                      <a:pt x="200" y="7"/>
                      <a:pt x="200" y="4"/>
                    </a:cubicBezTo>
                    <a:cubicBezTo>
                      <a:pt x="200" y="2"/>
                      <a:pt x="198" y="0"/>
                      <a:pt x="196" y="0"/>
                    </a:cubicBezTo>
                    <a:close/>
                    <a:moveTo>
                      <a:pt x="116" y="0"/>
                    </a:moveTo>
                    <a:cubicBezTo>
                      <a:pt x="114" y="0"/>
                      <a:pt x="112" y="2"/>
                      <a:pt x="112" y="4"/>
                    </a:cubicBezTo>
                    <a:cubicBezTo>
                      <a:pt x="112" y="7"/>
                      <a:pt x="114" y="8"/>
                      <a:pt x="116" y="8"/>
                    </a:cubicBezTo>
                    <a:cubicBezTo>
                      <a:pt x="118" y="8"/>
                      <a:pt x="120" y="7"/>
                      <a:pt x="120" y="4"/>
                    </a:cubicBezTo>
                    <a:cubicBezTo>
                      <a:pt x="120" y="2"/>
                      <a:pt x="118" y="0"/>
                      <a:pt x="116" y="0"/>
                    </a:cubicBezTo>
                    <a:close/>
                    <a:moveTo>
                      <a:pt x="164" y="0"/>
                    </a:moveTo>
                    <a:cubicBezTo>
                      <a:pt x="162" y="0"/>
                      <a:pt x="160" y="2"/>
                      <a:pt x="160" y="4"/>
                    </a:cubicBezTo>
                    <a:cubicBezTo>
                      <a:pt x="160" y="7"/>
                      <a:pt x="162" y="8"/>
                      <a:pt x="164" y="8"/>
                    </a:cubicBezTo>
                    <a:cubicBezTo>
                      <a:pt x="166" y="8"/>
                      <a:pt x="168" y="7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close/>
                    <a:moveTo>
                      <a:pt x="20" y="0"/>
                    </a:moveTo>
                    <a:cubicBezTo>
                      <a:pt x="18" y="0"/>
                      <a:pt x="16" y="2"/>
                      <a:pt x="16" y="4"/>
                    </a:cubicBezTo>
                    <a:cubicBezTo>
                      <a:pt x="16" y="7"/>
                      <a:pt x="18" y="8"/>
                      <a:pt x="20" y="8"/>
                    </a:cubicBezTo>
                    <a:cubicBezTo>
                      <a:pt x="22" y="8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  <a:moveTo>
                      <a:pt x="100" y="0"/>
                    </a:moveTo>
                    <a:cubicBezTo>
                      <a:pt x="98" y="0"/>
                      <a:pt x="96" y="2"/>
                      <a:pt x="96" y="4"/>
                    </a:cubicBezTo>
                    <a:cubicBezTo>
                      <a:pt x="96" y="7"/>
                      <a:pt x="98" y="8"/>
                      <a:pt x="100" y="8"/>
                    </a:cubicBezTo>
                    <a:cubicBezTo>
                      <a:pt x="102" y="8"/>
                      <a:pt x="104" y="7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lose/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6" y="8"/>
                      <a:pt x="8" y="7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  <a:moveTo>
                      <a:pt x="36" y="0"/>
                    </a:moveTo>
                    <a:cubicBezTo>
                      <a:pt x="34" y="0"/>
                      <a:pt x="32" y="2"/>
                      <a:pt x="32" y="4"/>
                    </a:cubicBezTo>
                    <a:cubicBezTo>
                      <a:pt x="32" y="7"/>
                      <a:pt x="34" y="8"/>
                      <a:pt x="36" y="8"/>
                    </a:cubicBezTo>
                    <a:cubicBezTo>
                      <a:pt x="38" y="8"/>
                      <a:pt x="40" y="7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  <a:moveTo>
                      <a:pt x="84" y="0"/>
                    </a:moveTo>
                    <a:cubicBezTo>
                      <a:pt x="82" y="0"/>
                      <a:pt x="80" y="2"/>
                      <a:pt x="80" y="4"/>
                    </a:cubicBezTo>
                    <a:cubicBezTo>
                      <a:pt x="80" y="7"/>
                      <a:pt x="82" y="8"/>
                      <a:pt x="84" y="8"/>
                    </a:cubicBezTo>
                    <a:cubicBezTo>
                      <a:pt x="86" y="8"/>
                      <a:pt x="88" y="7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68" y="0"/>
                    </a:moveTo>
                    <a:cubicBezTo>
                      <a:pt x="66" y="0"/>
                      <a:pt x="64" y="2"/>
                      <a:pt x="64" y="4"/>
                    </a:cubicBezTo>
                    <a:cubicBezTo>
                      <a:pt x="64" y="7"/>
                      <a:pt x="66" y="8"/>
                      <a:pt x="68" y="8"/>
                    </a:cubicBezTo>
                    <a:cubicBezTo>
                      <a:pt x="70" y="8"/>
                      <a:pt x="72" y="7"/>
                      <a:pt x="72" y="4"/>
                    </a:cubicBezTo>
                    <a:cubicBezTo>
                      <a:pt x="72" y="2"/>
                      <a:pt x="70" y="0"/>
                      <a:pt x="68" y="0"/>
                    </a:cubicBezTo>
                    <a:close/>
                    <a:moveTo>
                      <a:pt x="52" y="0"/>
                    </a:moveTo>
                    <a:cubicBezTo>
                      <a:pt x="50" y="0"/>
                      <a:pt x="48" y="2"/>
                      <a:pt x="48" y="4"/>
                    </a:cubicBezTo>
                    <a:cubicBezTo>
                      <a:pt x="48" y="7"/>
                      <a:pt x="50" y="8"/>
                      <a:pt x="52" y="8"/>
                    </a:cubicBezTo>
                    <a:cubicBezTo>
                      <a:pt x="54" y="8"/>
                      <a:pt x="56" y="7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340" y="0"/>
                    </a:moveTo>
                    <a:cubicBezTo>
                      <a:pt x="338" y="0"/>
                      <a:pt x="336" y="2"/>
                      <a:pt x="336" y="4"/>
                    </a:cubicBezTo>
                    <a:cubicBezTo>
                      <a:pt x="336" y="7"/>
                      <a:pt x="338" y="8"/>
                      <a:pt x="340" y="8"/>
                    </a:cubicBezTo>
                    <a:cubicBezTo>
                      <a:pt x="342" y="8"/>
                      <a:pt x="344" y="7"/>
                      <a:pt x="344" y="4"/>
                    </a:cubicBezTo>
                    <a:cubicBezTo>
                      <a:pt x="344" y="2"/>
                      <a:pt x="342" y="0"/>
                      <a:pt x="340" y="0"/>
                    </a:cubicBezTo>
                    <a:close/>
                    <a:moveTo>
                      <a:pt x="372" y="0"/>
                    </a:moveTo>
                    <a:cubicBezTo>
                      <a:pt x="370" y="0"/>
                      <a:pt x="368" y="2"/>
                      <a:pt x="368" y="4"/>
                    </a:cubicBezTo>
                    <a:cubicBezTo>
                      <a:pt x="368" y="7"/>
                      <a:pt x="370" y="8"/>
                      <a:pt x="372" y="8"/>
                    </a:cubicBezTo>
                    <a:cubicBezTo>
                      <a:pt x="374" y="8"/>
                      <a:pt x="376" y="7"/>
                      <a:pt x="376" y="4"/>
                    </a:cubicBezTo>
                    <a:cubicBezTo>
                      <a:pt x="376" y="2"/>
                      <a:pt x="374" y="0"/>
                      <a:pt x="372" y="0"/>
                    </a:cubicBezTo>
                    <a:close/>
                    <a:moveTo>
                      <a:pt x="356" y="0"/>
                    </a:moveTo>
                    <a:cubicBezTo>
                      <a:pt x="354" y="0"/>
                      <a:pt x="352" y="2"/>
                      <a:pt x="352" y="4"/>
                    </a:cubicBezTo>
                    <a:cubicBezTo>
                      <a:pt x="352" y="7"/>
                      <a:pt x="354" y="8"/>
                      <a:pt x="356" y="8"/>
                    </a:cubicBezTo>
                    <a:cubicBezTo>
                      <a:pt x="358" y="8"/>
                      <a:pt x="360" y="7"/>
                      <a:pt x="360" y="4"/>
                    </a:cubicBezTo>
                    <a:cubicBezTo>
                      <a:pt x="360" y="2"/>
                      <a:pt x="358" y="0"/>
                      <a:pt x="356" y="0"/>
                    </a:cubicBezTo>
                    <a:close/>
                    <a:moveTo>
                      <a:pt x="388" y="0"/>
                    </a:moveTo>
                    <a:cubicBezTo>
                      <a:pt x="386" y="0"/>
                      <a:pt x="384" y="2"/>
                      <a:pt x="384" y="4"/>
                    </a:cubicBezTo>
                    <a:cubicBezTo>
                      <a:pt x="384" y="7"/>
                      <a:pt x="386" y="8"/>
                      <a:pt x="388" y="8"/>
                    </a:cubicBezTo>
                    <a:cubicBezTo>
                      <a:pt x="390" y="8"/>
                      <a:pt x="392" y="7"/>
                      <a:pt x="392" y="4"/>
                    </a:cubicBezTo>
                    <a:cubicBezTo>
                      <a:pt x="392" y="2"/>
                      <a:pt x="390" y="0"/>
                      <a:pt x="388" y="0"/>
                    </a:cubicBezTo>
                    <a:close/>
                    <a:moveTo>
                      <a:pt x="420" y="0"/>
                    </a:moveTo>
                    <a:cubicBezTo>
                      <a:pt x="418" y="0"/>
                      <a:pt x="416" y="2"/>
                      <a:pt x="416" y="4"/>
                    </a:cubicBezTo>
                    <a:cubicBezTo>
                      <a:pt x="416" y="7"/>
                      <a:pt x="418" y="8"/>
                      <a:pt x="420" y="8"/>
                    </a:cubicBezTo>
                    <a:cubicBezTo>
                      <a:pt x="422" y="8"/>
                      <a:pt x="424" y="7"/>
                      <a:pt x="424" y="4"/>
                    </a:cubicBezTo>
                    <a:cubicBezTo>
                      <a:pt x="424" y="2"/>
                      <a:pt x="422" y="0"/>
                      <a:pt x="420" y="0"/>
                    </a:cubicBezTo>
                    <a:close/>
                    <a:moveTo>
                      <a:pt x="404" y="0"/>
                    </a:moveTo>
                    <a:cubicBezTo>
                      <a:pt x="402" y="0"/>
                      <a:pt x="400" y="2"/>
                      <a:pt x="400" y="4"/>
                    </a:cubicBezTo>
                    <a:cubicBezTo>
                      <a:pt x="400" y="7"/>
                      <a:pt x="402" y="8"/>
                      <a:pt x="404" y="8"/>
                    </a:cubicBezTo>
                    <a:cubicBezTo>
                      <a:pt x="406" y="8"/>
                      <a:pt x="408" y="7"/>
                      <a:pt x="408" y="4"/>
                    </a:cubicBezTo>
                    <a:cubicBezTo>
                      <a:pt x="408" y="2"/>
                      <a:pt x="406" y="0"/>
                      <a:pt x="404" y="0"/>
                    </a:cubicBezTo>
                    <a:close/>
                    <a:moveTo>
                      <a:pt x="228" y="0"/>
                    </a:moveTo>
                    <a:cubicBezTo>
                      <a:pt x="226" y="0"/>
                      <a:pt x="224" y="2"/>
                      <a:pt x="224" y="4"/>
                    </a:cubicBezTo>
                    <a:cubicBezTo>
                      <a:pt x="224" y="7"/>
                      <a:pt x="226" y="8"/>
                      <a:pt x="228" y="8"/>
                    </a:cubicBezTo>
                    <a:cubicBezTo>
                      <a:pt x="230" y="8"/>
                      <a:pt x="232" y="7"/>
                      <a:pt x="232" y="4"/>
                    </a:cubicBezTo>
                    <a:cubicBezTo>
                      <a:pt x="232" y="2"/>
                      <a:pt x="230" y="0"/>
                      <a:pt x="228" y="0"/>
                    </a:cubicBezTo>
                    <a:close/>
                    <a:moveTo>
                      <a:pt x="260" y="0"/>
                    </a:moveTo>
                    <a:cubicBezTo>
                      <a:pt x="258" y="0"/>
                      <a:pt x="256" y="2"/>
                      <a:pt x="256" y="4"/>
                    </a:cubicBezTo>
                    <a:cubicBezTo>
                      <a:pt x="256" y="7"/>
                      <a:pt x="258" y="8"/>
                      <a:pt x="260" y="8"/>
                    </a:cubicBezTo>
                    <a:cubicBezTo>
                      <a:pt x="262" y="8"/>
                      <a:pt x="264" y="7"/>
                      <a:pt x="264" y="4"/>
                    </a:cubicBezTo>
                    <a:cubicBezTo>
                      <a:pt x="264" y="2"/>
                      <a:pt x="262" y="0"/>
                      <a:pt x="260" y="0"/>
                    </a:cubicBezTo>
                    <a:close/>
                    <a:moveTo>
                      <a:pt x="244" y="0"/>
                    </a:moveTo>
                    <a:cubicBezTo>
                      <a:pt x="242" y="0"/>
                      <a:pt x="240" y="2"/>
                      <a:pt x="240" y="4"/>
                    </a:cubicBezTo>
                    <a:cubicBezTo>
                      <a:pt x="240" y="7"/>
                      <a:pt x="242" y="8"/>
                      <a:pt x="244" y="8"/>
                    </a:cubicBezTo>
                    <a:cubicBezTo>
                      <a:pt x="246" y="8"/>
                      <a:pt x="248" y="7"/>
                      <a:pt x="248" y="4"/>
                    </a:cubicBezTo>
                    <a:cubicBezTo>
                      <a:pt x="248" y="2"/>
                      <a:pt x="246" y="0"/>
                      <a:pt x="244" y="0"/>
                    </a:cubicBezTo>
                    <a:close/>
                    <a:moveTo>
                      <a:pt x="276" y="0"/>
                    </a:moveTo>
                    <a:cubicBezTo>
                      <a:pt x="274" y="0"/>
                      <a:pt x="272" y="2"/>
                      <a:pt x="272" y="4"/>
                    </a:cubicBezTo>
                    <a:cubicBezTo>
                      <a:pt x="272" y="7"/>
                      <a:pt x="274" y="8"/>
                      <a:pt x="276" y="8"/>
                    </a:cubicBezTo>
                    <a:cubicBezTo>
                      <a:pt x="278" y="8"/>
                      <a:pt x="280" y="7"/>
                      <a:pt x="280" y="4"/>
                    </a:cubicBezTo>
                    <a:cubicBezTo>
                      <a:pt x="280" y="2"/>
                      <a:pt x="278" y="0"/>
                      <a:pt x="276" y="0"/>
                    </a:cubicBezTo>
                    <a:close/>
                    <a:moveTo>
                      <a:pt x="308" y="0"/>
                    </a:moveTo>
                    <a:cubicBezTo>
                      <a:pt x="306" y="0"/>
                      <a:pt x="304" y="2"/>
                      <a:pt x="304" y="4"/>
                    </a:cubicBezTo>
                    <a:cubicBezTo>
                      <a:pt x="304" y="7"/>
                      <a:pt x="306" y="8"/>
                      <a:pt x="308" y="8"/>
                    </a:cubicBezTo>
                    <a:cubicBezTo>
                      <a:pt x="310" y="8"/>
                      <a:pt x="312" y="7"/>
                      <a:pt x="312" y="4"/>
                    </a:cubicBezTo>
                    <a:cubicBezTo>
                      <a:pt x="312" y="2"/>
                      <a:pt x="310" y="0"/>
                      <a:pt x="308" y="0"/>
                    </a:cubicBezTo>
                    <a:close/>
                    <a:moveTo>
                      <a:pt x="324" y="0"/>
                    </a:moveTo>
                    <a:cubicBezTo>
                      <a:pt x="322" y="0"/>
                      <a:pt x="320" y="2"/>
                      <a:pt x="320" y="4"/>
                    </a:cubicBezTo>
                    <a:cubicBezTo>
                      <a:pt x="320" y="7"/>
                      <a:pt x="322" y="8"/>
                      <a:pt x="324" y="8"/>
                    </a:cubicBezTo>
                    <a:cubicBezTo>
                      <a:pt x="326" y="8"/>
                      <a:pt x="328" y="7"/>
                      <a:pt x="328" y="4"/>
                    </a:cubicBezTo>
                    <a:cubicBezTo>
                      <a:pt x="328" y="2"/>
                      <a:pt x="326" y="0"/>
                      <a:pt x="324" y="0"/>
                    </a:cubicBezTo>
                    <a:close/>
                    <a:moveTo>
                      <a:pt x="292" y="0"/>
                    </a:moveTo>
                    <a:cubicBezTo>
                      <a:pt x="290" y="0"/>
                      <a:pt x="288" y="2"/>
                      <a:pt x="288" y="4"/>
                    </a:cubicBezTo>
                    <a:cubicBezTo>
                      <a:pt x="288" y="7"/>
                      <a:pt x="290" y="8"/>
                      <a:pt x="292" y="8"/>
                    </a:cubicBezTo>
                    <a:cubicBezTo>
                      <a:pt x="294" y="8"/>
                      <a:pt x="296" y="7"/>
                      <a:pt x="296" y="4"/>
                    </a:cubicBezTo>
                    <a:cubicBezTo>
                      <a:pt x="296" y="2"/>
                      <a:pt x="294" y="0"/>
                      <a:pt x="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Freeform 1144">
                <a:extLst>
                  <a:ext uri="{FF2B5EF4-FFF2-40B4-BE49-F238E27FC236}">
                    <a16:creationId xmlns:a16="http://schemas.microsoft.com/office/drawing/2014/main" id="{FB9D78D2-DA5B-4053-A379-F856A779F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5882" y="2178220"/>
                <a:ext cx="741760" cy="19050"/>
              </a:xfrm>
              <a:custGeom>
                <a:avLst/>
                <a:gdLst>
                  <a:gd name="T0" fmla="*/ 96 w 312"/>
                  <a:gd name="T1" fmla="*/ 4 h 8"/>
                  <a:gd name="T2" fmla="*/ 104 w 312"/>
                  <a:gd name="T3" fmla="*/ 4 h 8"/>
                  <a:gd name="T4" fmla="*/ 116 w 312"/>
                  <a:gd name="T5" fmla="*/ 0 h 8"/>
                  <a:gd name="T6" fmla="*/ 116 w 312"/>
                  <a:gd name="T7" fmla="*/ 8 h 8"/>
                  <a:gd name="T8" fmla="*/ 116 w 312"/>
                  <a:gd name="T9" fmla="*/ 0 h 8"/>
                  <a:gd name="T10" fmla="*/ 128 w 312"/>
                  <a:gd name="T11" fmla="*/ 4 h 8"/>
                  <a:gd name="T12" fmla="*/ 136 w 312"/>
                  <a:gd name="T13" fmla="*/ 4 h 8"/>
                  <a:gd name="T14" fmla="*/ 84 w 312"/>
                  <a:gd name="T15" fmla="*/ 0 h 8"/>
                  <a:gd name="T16" fmla="*/ 84 w 312"/>
                  <a:gd name="T17" fmla="*/ 8 h 8"/>
                  <a:gd name="T18" fmla="*/ 84 w 312"/>
                  <a:gd name="T19" fmla="*/ 0 h 8"/>
                  <a:gd name="T20" fmla="*/ 144 w 312"/>
                  <a:gd name="T21" fmla="*/ 4 h 8"/>
                  <a:gd name="T22" fmla="*/ 152 w 312"/>
                  <a:gd name="T23" fmla="*/ 4 h 8"/>
                  <a:gd name="T24" fmla="*/ 68 w 312"/>
                  <a:gd name="T25" fmla="*/ 0 h 8"/>
                  <a:gd name="T26" fmla="*/ 68 w 312"/>
                  <a:gd name="T27" fmla="*/ 8 h 8"/>
                  <a:gd name="T28" fmla="*/ 68 w 312"/>
                  <a:gd name="T29" fmla="*/ 0 h 8"/>
                  <a:gd name="T30" fmla="*/ 16 w 312"/>
                  <a:gd name="T31" fmla="*/ 4 h 8"/>
                  <a:gd name="T32" fmla="*/ 24 w 312"/>
                  <a:gd name="T33" fmla="*/ 4 h 8"/>
                  <a:gd name="T34" fmla="*/ 4 w 312"/>
                  <a:gd name="T35" fmla="*/ 0 h 8"/>
                  <a:gd name="T36" fmla="*/ 4 w 312"/>
                  <a:gd name="T37" fmla="*/ 8 h 8"/>
                  <a:gd name="T38" fmla="*/ 4 w 312"/>
                  <a:gd name="T39" fmla="*/ 0 h 8"/>
                  <a:gd name="T40" fmla="*/ 48 w 312"/>
                  <a:gd name="T41" fmla="*/ 4 h 8"/>
                  <a:gd name="T42" fmla="*/ 56 w 312"/>
                  <a:gd name="T43" fmla="*/ 4 h 8"/>
                  <a:gd name="T44" fmla="*/ 36 w 312"/>
                  <a:gd name="T45" fmla="*/ 0 h 8"/>
                  <a:gd name="T46" fmla="*/ 36 w 312"/>
                  <a:gd name="T47" fmla="*/ 8 h 8"/>
                  <a:gd name="T48" fmla="*/ 36 w 312"/>
                  <a:gd name="T49" fmla="*/ 0 h 8"/>
                  <a:gd name="T50" fmla="*/ 160 w 312"/>
                  <a:gd name="T51" fmla="*/ 4 h 8"/>
                  <a:gd name="T52" fmla="*/ 168 w 312"/>
                  <a:gd name="T53" fmla="*/ 4 h 8"/>
                  <a:gd name="T54" fmla="*/ 276 w 312"/>
                  <a:gd name="T55" fmla="*/ 0 h 8"/>
                  <a:gd name="T56" fmla="*/ 276 w 312"/>
                  <a:gd name="T57" fmla="*/ 8 h 8"/>
                  <a:gd name="T58" fmla="*/ 276 w 312"/>
                  <a:gd name="T59" fmla="*/ 0 h 8"/>
                  <a:gd name="T60" fmla="*/ 288 w 312"/>
                  <a:gd name="T61" fmla="*/ 4 h 8"/>
                  <a:gd name="T62" fmla="*/ 296 w 312"/>
                  <a:gd name="T63" fmla="*/ 4 h 8"/>
                  <a:gd name="T64" fmla="*/ 180 w 312"/>
                  <a:gd name="T65" fmla="*/ 0 h 8"/>
                  <a:gd name="T66" fmla="*/ 180 w 312"/>
                  <a:gd name="T67" fmla="*/ 8 h 8"/>
                  <a:gd name="T68" fmla="*/ 180 w 312"/>
                  <a:gd name="T69" fmla="*/ 0 h 8"/>
                  <a:gd name="T70" fmla="*/ 304 w 312"/>
                  <a:gd name="T71" fmla="*/ 4 h 8"/>
                  <a:gd name="T72" fmla="*/ 312 w 312"/>
                  <a:gd name="T73" fmla="*/ 4 h 8"/>
                  <a:gd name="T74" fmla="*/ 260 w 312"/>
                  <a:gd name="T75" fmla="*/ 0 h 8"/>
                  <a:gd name="T76" fmla="*/ 260 w 312"/>
                  <a:gd name="T77" fmla="*/ 8 h 8"/>
                  <a:gd name="T78" fmla="*/ 260 w 312"/>
                  <a:gd name="T79" fmla="*/ 0 h 8"/>
                  <a:gd name="T80" fmla="*/ 192 w 312"/>
                  <a:gd name="T81" fmla="*/ 4 h 8"/>
                  <a:gd name="T82" fmla="*/ 200 w 312"/>
                  <a:gd name="T83" fmla="*/ 4 h 8"/>
                  <a:gd name="T84" fmla="*/ 244 w 312"/>
                  <a:gd name="T85" fmla="*/ 0 h 8"/>
                  <a:gd name="T86" fmla="*/ 244 w 312"/>
                  <a:gd name="T87" fmla="*/ 8 h 8"/>
                  <a:gd name="T88" fmla="*/ 244 w 312"/>
                  <a:gd name="T89" fmla="*/ 0 h 8"/>
                  <a:gd name="T90" fmla="*/ 208 w 312"/>
                  <a:gd name="T91" fmla="*/ 4 h 8"/>
                  <a:gd name="T92" fmla="*/ 216 w 312"/>
                  <a:gd name="T93" fmla="*/ 4 h 8"/>
                  <a:gd name="T94" fmla="*/ 228 w 312"/>
                  <a:gd name="T95" fmla="*/ 0 h 8"/>
                  <a:gd name="T96" fmla="*/ 228 w 312"/>
                  <a:gd name="T97" fmla="*/ 8 h 8"/>
                  <a:gd name="T98" fmla="*/ 228 w 312"/>
                  <a:gd name="T9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2" h="8">
                    <a:moveTo>
                      <a:pt x="100" y="0"/>
                    </a:moveTo>
                    <a:cubicBezTo>
                      <a:pt x="97" y="0"/>
                      <a:pt x="96" y="2"/>
                      <a:pt x="96" y="4"/>
                    </a:cubicBezTo>
                    <a:cubicBezTo>
                      <a:pt x="96" y="6"/>
                      <a:pt x="97" y="8"/>
                      <a:pt x="100" y="8"/>
                    </a:cubicBezTo>
                    <a:cubicBezTo>
                      <a:pt x="102" y="8"/>
                      <a:pt x="104" y="6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lose/>
                    <a:moveTo>
                      <a:pt x="116" y="0"/>
                    </a:moveTo>
                    <a:cubicBezTo>
                      <a:pt x="113" y="0"/>
                      <a:pt x="112" y="2"/>
                      <a:pt x="112" y="4"/>
                    </a:cubicBezTo>
                    <a:cubicBezTo>
                      <a:pt x="112" y="6"/>
                      <a:pt x="113" y="8"/>
                      <a:pt x="116" y="8"/>
                    </a:cubicBezTo>
                    <a:cubicBezTo>
                      <a:pt x="118" y="8"/>
                      <a:pt x="120" y="6"/>
                      <a:pt x="120" y="4"/>
                    </a:cubicBezTo>
                    <a:cubicBezTo>
                      <a:pt x="120" y="2"/>
                      <a:pt x="118" y="0"/>
                      <a:pt x="116" y="0"/>
                    </a:cubicBezTo>
                    <a:close/>
                    <a:moveTo>
                      <a:pt x="132" y="0"/>
                    </a:moveTo>
                    <a:cubicBezTo>
                      <a:pt x="129" y="0"/>
                      <a:pt x="128" y="2"/>
                      <a:pt x="128" y="4"/>
                    </a:cubicBezTo>
                    <a:cubicBezTo>
                      <a:pt x="128" y="6"/>
                      <a:pt x="129" y="8"/>
                      <a:pt x="132" y="8"/>
                    </a:cubicBezTo>
                    <a:cubicBezTo>
                      <a:pt x="134" y="8"/>
                      <a:pt x="136" y="6"/>
                      <a:pt x="136" y="4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84" y="0"/>
                    </a:moveTo>
                    <a:cubicBezTo>
                      <a:pt x="81" y="0"/>
                      <a:pt x="80" y="2"/>
                      <a:pt x="80" y="4"/>
                    </a:cubicBezTo>
                    <a:cubicBezTo>
                      <a:pt x="80" y="6"/>
                      <a:pt x="81" y="8"/>
                      <a:pt x="84" y="8"/>
                    </a:cubicBezTo>
                    <a:cubicBezTo>
                      <a:pt x="86" y="8"/>
                      <a:pt x="88" y="6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148" y="0"/>
                    </a:moveTo>
                    <a:cubicBezTo>
                      <a:pt x="145" y="0"/>
                      <a:pt x="144" y="2"/>
                      <a:pt x="144" y="4"/>
                    </a:cubicBezTo>
                    <a:cubicBezTo>
                      <a:pt x="144" y="6"/>
                      <a:pt x="145" y="8"/>
                      <a:pt x="148" y="8"/>
                    </a:cubicBezTo>
                    <a:cubicBezTo>
                      <a:pt x="150" y="8"/>
                      <a:pt x="152" y="6"/>
                      <a:pt x="152" y="4"/>
                    </a:cubicBezTo>
                    <a:cubicBezTo>
                      <a:pt x="152" y="2"/>
                      <a:pt x="150" y="0"/>
                      <a:pt x="148" y="0"/>
                    </a:cubicBezTo>
                    <a:close/>
                    <a:moveTo>
                      <a:pt x="68" y="0"/>
                    </a:moveTo>
                    <a:cubicBezTo>
                      <a:pt x="65" y="0"/>
                      <a:pt x="64" y="2"/>
                      <a:pt x="64" y="4"/>
                    </a:cubicBezTo>
                    <a:cubicBezTo>
                      <a:pt x="64" y="6"/>
                      <a:pt x="65" y="8"/>
                      <a:pt x="68" y="8"/>
                    </a:cubicBezTo>
                    <a:cubicBezTo>
                      <a:pt x="70" y="8"/>
                      <a:pt x="72" y="6"/>
                      <a:pt x="72" y="4"/>
                    </a:cubicBezTo>
                    <a:cubicBezTo>
                      <a:pt x="72" y="2"/>
                      <a:pt x="70" y="0"/>
                      <a:pt x="68" y="0"/>
                    </a:cubicBezTo>
                    <a:close/>
                    <a:moveTo>
                      <a:pt x="20" y="0"/>
                    </a:moveTo>
                    <a:cubicBezTo>
                      <a:pt x="17" y="0"/>
                      <a:pt x="16" y="2"/>
                      <a:pt x="16" y="4"/>
                    </a:cubicBezTo>
                    <a:cubicBezTo>
                      <a:pt x="16" y="6"/>
                      <a:pt x="17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  <a:moveTo>
                      <a:pt x="52" y="0"/>
                    </a:moveTo>
                    <a:cubicBezTo>
                      <a:pt x="49" y="0"/>
                      <a:pt x="48" y="2"/>
                      <a:pt x="48" y="4"/>
                    </a:cubicBezTo>
                    <a:cubicBezTo>
                      <a:pt x="48" y="6"/>
                      <a:pt x="49" y="8"/>
                      <a:pt x="52" y="8"/>
                    </a:cubicBezTo>
                    <a:cubicBezTo>
                      <a:pt x="54" y="8"/>
                      <a:pt x="56" y="6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36" y="0"/>
                    </a:moveTo>
                    <a:cubicBezTo>
                      <a:pt x="33" y="0"/>
                      <a:pt x="32" y="2"/>
                      <a:pt x="32" y="4"/>
                    </a:cubicBezTo>
                    <a:cubicBezTo>
                      <a:pt x="32" y="6"/>
                      <a:pt x="33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  <a:moveTo>
                      <a:pt x="164" y="0"/>
                    </a:moveTo>
                    <a:cubicBezTo>
                      <a:pt x="161" y="0"/>
                      <a:pt x="160" y="2"/>
                      <a:pt x="160" y="4"/>
                    </a:cubicBezTo>
                    <a:cubicBezTo>
                      <a:pt x="160" y="6"/>
                      <a:pt x="161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close/>
                    <a:moveTo>
                      <a:pt x="276" y="0"/>
                    </a:moveTo>
                    <a:cubicBezTo>
                      <a:pt x="273" y="0"/>
                      <a:pt x="272" y="2"/>
                      <a:pt x="272" y="4"/>
                    </a:cubicBezTo>
                    <a:cubicBezTo>
                      <a:pt x="272" y="6"/>
                      <a:pt x="273" y="8"/>
                      <a:pt x="276" y="8"/>
                    </a:cubicBezTo>
                    <a:cubicBezTo>
                      <a:pt x="278" y="8"/>
                      <a:pt x="280" y="6"/>
                      <a:pt x="280" y="4"/>
                    </a:cubicBezTo>
                    <a:cubicBezTo>
                      <a:pt x="280" y="2"/>
                      <a:pt x="278" y="0"/>
                      <a:pt x="276" y="0"/>
                    </a:cubicBezTo>
                    <a:close/>
                    <a:moveTo>
                      <a:pt x="292" y="0"/>
                    </a:moveTo>
                    <a:cubicBezTo>
                      <a:pt x="289" y="0"/>
                      <a:pt x="288" y="2"/>
                      <a:pt x="288" y="4"/>
                    </a:cubicBezTo>
                    <a:cubicBezTo>
                      <a:pt x="288" y="6"/>
                      <a:pt x="289" y="8"/>
                      <a:pt x="292" y="8"/>
                    </a:cubicBezTo>
                    <a:cubicBezTo>
                      <a:pt x="294" y="8"/>
                      <a:pt x="296" y="6"/>
                      <a:pt x="296" y="4"/>
                    </a:cubicBezTo>
                    <a:cubicBezTo>
                      <a:pt x="296" y="2"/>
                      <a:pt x="294" y="0"/>
                      <a:pt x="292" y="0"/>
                    </a:cubicBezTo>
                    <a:close/>
                    <a:moveTo>
                      <a:pt x="180" y="0"/>
                    </a:moveTo>
                    <a:cubicBezTo>
                      <a:pt x="177" y="0"/>
                      <a:pt x="176" y="2"/>
                      <a:pt x="176" y="4"/>
                    </a:cubicBezTo>
                    <a:cubicBezTo>
                      <a:pt x="176" y="6"/>
                      <a:pt x="177" y="8"/>
                      <a:pt x="180" y="8"/>
                    </a:cubicBezTo>
                    <a:cubicBezTo>
                      <a:pt x="182" y="8"/>
                      <a:pt x="184" y="6"/>
                      <a:pt x="184" y="4"/>
                    </a:cubicBezTo>
                    <a:cubicBezTo>
                      <a:pt x="184" y="2"/>
                      <a:pt x="182" y="0"/>
                      <a:pt x="180" y="0"/>
                    </a:cubicBezTo>
                    <a:close/>
                    <a:moveTo>
                      <a:pt x="308" y="0"/>
                    </a:moveTo>
                    <a:cubicBezTo>
                      <a:pt x="305" y="0"/>
                      <a:pt x="304" y="2"/>
                      <a:pt x="304" y="4"/>
                    </a:cubicBezTo>
                    <a:cubicBezTo>
                      <a:pt x="304" y="6"/>
                      <a:pt x="305" y="8"/>
                      <a:pt x="308" y="8"/>
                    </a:cubicBezTo>
                    <a:cubicBezTo>
                      <a:pt x="310" y="8"/>
                      <a:pt x="312" y="6"/>
                      <a:pt x="312" y="4"/>
                    </a:cubicBezTo>
                    <a:cubicBezTo>
                      <a:pt x="312" y="2"/>
                      <a:pt x="310" y="0"/>
                      <a:pt x="308" y="0"/>
                    </a:cubicBezTo>
                    <a:close/>
                    <a:moveTo>
                      <a:pt x="260" y="0"/>
                    </a:moveTo>
                    <a:cubicBezTo>
                      <a:pt x="257" y="0"/>
                      <a:pt x="256" y="2"/>
                      <a:pt x="256" y="4"/>
                    </a:cubicBezTo>
                    <a:cubicBezTo>
                      <a:pt x="256" y="6"/>
                      <a:pt x="257" y="8"/>
                      <a:pt x="260" y="8"/>
                    </a:cubicBezTo>
                    <a:cubicBezTo>
                      <a:pt x="262" y="8"/>
                      <a:pt x="264" y="6"/>
                      <a:pt x="264" y="4"/>
                    </a:cubicBezTo>
                    <a:cubicBezTo>
                      <a:pt x="264" y="2"/>
                      <a:pt x="262" y="0"/>
                      <a:pt x="260" y="0"/>
                    </a:cubicBezTo>
                    <a:close/>
                    <a:moveTo>
                      <a:pt x="196" y="0"/>
                    </a:moveTo>
                    <a:cubicBezTo>
                      <a:pt x="193" y="0"/>
                      <a:pt x="192" y="2"/>
                      <a:pt x="192" y="4"/>
                    </a:cubicBezTo>
                    <a:cubicBezTo>
                      <a:pt x="192" y="6"/>
                      <a:pt x="193" y="8"/>
                      <a:pt x="196" y="8"/>
                    </a:cubicBezTo>
                    <a:cubicBezTo>
                      <a:pt x="198" y="8"/>
                      <a:pt x="200" y="6"/>
                      <a:pt x="200" y="4"/>
                    </a:cubicBezTo>
                    <a:cubicBezTo>
                      <a:pt x="200" y="2"/>
                      <a:pt x="198" y="0"/>
                      <a:pt x="196" y="0"/>
                    </a:cubicBezTo>
                    <a:close/>
                    <a:moveTo>
                      <a:pt x="244" y="0"/>
                    </a:moveTo>
                    <a:cubicBezTo>
                      <a:pt x="241" y="0"/>
                      <a:pt x="240" y="2"/>
                      <a:pt x="240" y="4"/>
                    </a:cubicBezTo>
                    <a:cubicBezTo>
                      <a:pt x="240" y="6"/>
                      <a:pt x="241" y="8"/>
                      <a:pt x="244" y="8"/>
                    </a:cubicBezTo>
                    <a:cubicBezTo>
                      <a:pt x="246" y="8"/>
                      <a:pt x="248" y="6"/>
                      <a:pt x="248" y="4"/>
                    </a:cubicBezTo>
                    <a:cubicBezTo>
                      <a:pt x="248" y="2"/>
                      <a:pt x="246" y="0"/>
                      <a:pt x="244" y="0"/>
                    </a:cubicBezTo>
                    <a:close/>
                    <a:moveTo>
                      <a:pt x="212" y="0"/>
                    </a:moveTo>
                    <a:cubicBezTo>
                      <a:pt x="209" y="0"/>
                      <a:pt x="208" y="2"/>
                      <a:pt x="208" y="4"/>
                    </a:cubicBezTo>
                    <a:cubicBezTo>
                      <a:pt x="208" y="6"/>
                      <a:pt x="209" y="8"/>
                      <a:pt x="212" y="8"/>
                    </a:cubicBezTo>
                    <a:cubicBezTo>
                      <a:pt x="214" y="8"/>
                      <a:pt x="216" y="6"/>
                      <a:pt x="216" y="4"/>
                    </a:cubicBezTo>
                    <a:cubicBezTo>
                      <a:pt x="216" y="2"/>
                      <a:pt x="214" y="0"/>
                      <a:pt x="212" y="0"/>
                    </a:cubicBezTo>
                    <a:close/>
                    <a:moveTo>
                      <a:pt x="228" y="0"/>
                    </a:moveTo>
                    <a:cubicBezTo>
                      <a:pt x="225" y="0"/>
                      <a:pt x="224" y="2"/>
                      <a:pt x="224" y="4"/>
                    </a:cubicBezTo>
                    <a:cubicBezTo>
                      <a:pt x="224" y="6"/>
                      <a:pt x="225" y="8"/>
                      <a:pt x="228" y="8"/>
                    </a:cubicBezTo>
                    <a:cubicBezTo>
                      <a:pt x="230" y="8"/>
                      <a:pt x="232" y="6"/>
                      <a:pt x="232" y="4"/>
                    </a:cubicBezTo>
                    <a:cubicBezTo>
                      <a:pt x="232" y="2"/>
                      <a:pt x="230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Freeform 1145">
                <a:extLst>
                  <a:ext uri="{FF2B5EF4-FFF2-40B4-BE49-F238E27FC236}">
                    <a16:creationId xmlns:a16="http://schemas.microsoft.com/office/drawing/2014/main" id="{5A5AEA00-E013-4E15-8665-F3F7086982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3050" y="2954508"/>
                <a:ext cx="665560" cy="19050"/>
              </a:xfrm>
              <a:custGeom>
                <a:avLst/>
                <a:gdLst>
                  <a:gd name="T0" fmla="*/ 64 w 280"/>
                  <a:gd name="T1" fmla="*/ 4 h 8"/>
                  <a:gd name="T2" fmla="*/ 72 w 280"/>
                  <a:gd name="T3" fmla="*/ 4 h 8"/>
                  <a:gd name="T4" fmla="*/ 84 w 280"/>
                  <a:gd name="T5" fmla="*/ 0 h 8"/>
                  <a:gd name="T6" fmla="*/ 84 w 280"/>
                  <a:gd name="T7" fmla="*/ 8 h 8"/>
                  <a:gd name="T8" fmla="*/ 84 w 280"/>
                  <a:gd name="T9" fmla="*/ 0 h 8"/>
                  <a:gd name="T10" fmla="*/ 112 w 280"/>
                  <a:gd name="T11" fmla="*/ 4 h 8"/>
                  <a:gd name="T12" fmla="*/ 120 w 280"/>
                  <a:gd name="T13" fmla="*/ 4 h 8"/>
                  <a:gd name="T14" fmla="*/ 100 w 280"/>
                  <a:gd name="T15" fmla="*/ 0 h 8"/>
                  <a:gd name="T16" fmla="*/ 100 w 280"/>
                  <a:gd name="T17" fmla="*/ 8 h 8"/>
                  <a:gd name="T18" fmla="*/ 100 w 280"/>
                  <a:gd name="T19" fmla="*/ 0 h 8"/>
                  <a:gd name="T20" fmla="*/ 32 w 280"/>
                  <a:gd name="T21" fmla="*/ 4 h 8"/>
                  <a:gd name="T22" fmla="*/ 40 w 280"/>
                  <a:gd name="T23" fmla="*/ 4 h 8"/>
                  <a:gd name="T24" fmla="*/ 4 w 280"/>
                  <a:gd name="T25" fmla="*/ 0 h 8"/>
                  <a:gd name="T26" fmla="*/ 4 w 280"/>
                  <a:gd name="T27" fmla="*/ 8 h 8"/>
                  <a:gd name="T28" fmla="*/ 4 w 280"/>
                  <a:gd name="T29" fmla="*/ 0 h 8"/>
                  <a:gd name="T30" fmla="*/ 16 w 280"/>
                  <a:gd name="T31" fmla="*/ 4 h 8"/>
                  <a:gd name="T32" fmla="*/ 24 w 280"/>
                  <a:gd name="T33" fmla="*/ 4 h 8"/>
                  <a:gd name="T34" fmla="*/ 52 w 280"/>
                  <a:gd name="T35" fmla="*/ 0 h 8"/>
                  <a:gd name="T36" fmla="*/ 52 w 280"/>
                  <a:gd name="T37" fmla="*/ 8 h 8"/>
                  <a:gd name="T38" fmla="*/ 52 w 280"/>
                  <a:gd name="T39" fmla="*/ 0 h 8"/>
                  <a:gd name="T40" fmla="*/ 128 w 280"/>
                  <a:gd name="T41" fmla="*/ 4 h 8"/>
                  <a:gd name="T42" fmla="*/ 136 w 280"/>
                  <a:gd name="T43" fmla="*/ 4 h 8"/>
                  <a:gd name="T44" fmla="*/ 260 w 280"/>
                  <a:gd name="T45" fmla="*/ 0 h 8"/>
                  <a:gd name="T46" fmla="*/ 260 w 280"/>
                  <a:gd name="T47" fmla="*/ 8 h 8"/>
                  <a:gd name="T48" fmla="*/ 260 w 280"/>
                  <a:gd name="T49" fmla="*/ 0 h 8"/>
                  <a:gd name="T50" fmla="*/ 144 w 280"/>
                  <a:gd name="T51" fmla="*/ 4 h 8"/>
                  <a:gd name="T52" fmla="*/ 152 w 280"/>
                  <a:gd name="T53" fmla="*/ 4 h 8"/>
                  <a:gd name="T54" fmla="*/ 244 w 280"/>
                  <a:gd name="T55" fmla="*/ 0 h 8"/>
                  <a:gd name="T56" fmla="*/ 244 w 280"/>
                  <a:gd name="T57" fmla="*/ 8 h 8"/>
                  <a:gd name="T58" fmla="*/ 244 w 280"/>
                  <a:gd name="T59" fmla="*/ 0 h 8"/>
                  <a:gd name="T60" fmla="*/ 272 w 280"/>
                  <a:gd name="T61" fmla="*/ 4 h 8"/>
                  <a:gd name="T62" fmla="*/ 280 w 280"/>
                  <a:gd name="T63" fmla="*/ 4 h 8"/>
                  <a:gd name="T64" fmla="*/ 228 w 280"/>
                  <a:gd name="T65" fmla="*/ 0 h 8"/>
                  <a:gd name="T66" fmla="*/ 228 w 280"/>
                  <a:gd name="T67" fmla="*/ 8 h 8"/>
                  <a:gd name="T68" fmla="*/ 228 w 280"/>
                  <a:gd name="T69" fmla="*/ 0 h 8"/>
                  <a:gd name="T70" fmla="*/ 176 w 280"/>
                  <a:gd name="T71" fmla="*/ 4 h 8"/>
                  <a:gd name="T72" fmla="*/ 184 w 280"/>
                  <a:gd name="T73" fmla="*/ 4 h 8"/>
                  <a:gd name="T74" fmla="*/ 164 w 280"/>
                  <a:gd name="T75" fmla="*/ 0 h 8"/>
                  <a:gd name="T76" fmla="*/ 164 w 280"/>
                  <a:gd name="T77" fmla="*/ 8 h 8"/>
                  <a:gd name="T78" fmla="*/ 164 w 280"/>
                  <a:gd name="T79" fmla="*/ 0 h 8"/>
                  <a:gd name="T80" fmla="*/ 192 w 280"/>
                  <a:gd name="T81" fmla="*/ 4 h 8"/>
                  <a:gd name="T82" fmla="*/ 200 w 280"/>
                  <a:gd name="T83" fmla="*/ 4 h 8"/>
                  <a:gd name="T84" fmla="*/ 212 w 280"/>
                  <a:gd name="T85" fmla="*/ 0 h 8"/>
                  <a:gd name="T86" fmla="*/ 212 w 280"/>
                  <a:gd name="T87" fmla="*/ 8 h 8"/>
                  <a:gd name="T88" fmla="*/ 212 w 280"/>
                  <a:gd name="T8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8">
                    <a:moveTo>
                      <a:pt x="68" y="0"/>
                    </a:moveTo>
                    <a:cubicBezTo>
                      <a:pt x="66" y="0"/>
                      <a:pt x="64" y="2"/>
                      <a:pt x="64" y="4"/>
                    </a:cubicBezTo>
                    <a:cubicBezTo>
                      <a:pt x="64" y="6"/>
                      <a:pt x="66" y="8"/>
                      <a:pt x="68" y="8"/>
                    </a:cubicBezTo>
                    <a:cubicBezTo>
                      <a:pt x="70" y="8"/>
                      <a:pt x="72" y="6"/>
                      <a:pt x="72" y="4"/>
                    </a:cubicBezTo>
                    <a:cubicBezTo>
                      <a:pt x="72" y="2"/>
                      <a:pt x="70" y="0"/>
                      <a:pt x="68" y="0"/>
                    </a:cubicBezTo>
                    <a:close/>
                    <a:moveTo>
                      <a:pt x="84" y="0"/>
                    </a:moveTo>
                    <a:cubicBezTo>
                      <a:pt x="82" y="0"/>
                      <a:pt x="80" y="2"/>
                      <a:pt x="80" y="4"/>
                    </a:cubicBezTo>
                    <a:cubicBezTo>
                      <a:pt x="80" y="6"/>
                      <a:pt x="82" y="8"/>
                      <a:pt x="84" y="8"/>
                    </a:cubicBezTo>
                    <a:cubicBezTo>
                      <a:pt x="86" y="8"/>
                      <a:pt x="88" y="6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116" y="0"/>
                    </a:moveTo>
                    <a:cubicBezTo>
                      <a:pt x="114" y="0"/>
                      <a:pt x="112" y="2"/>
                      <a:pt x="112" y="4"/>
                    </a:cubicBezTo>
                    <a:cubicBezTo>
                      <a:pt x="112" y="6"/>
                      <a:pt x="114" y="8"/>
                      <a:pt x="116" y="8"/>
                    </a:cubicBezTo>
                    <a:cubicBezTo>
                      <a:pt x="118" y="8"/>
                      <a:pt x="120" y="6"/>
                      <a:pt x="120" y="4"/>
                    </a:cubicBezTo>
                    <a:cubicBezTo>
                      <a:pt x="120" y="2"/>
                      <a:pt x="118" y="0"/>
                      <a:pt x="116" y="0"/>
                    </a:cubicBezTo>
                    <a:close/>
                    <a:moveTo>
                      <a:pt x="100" y="0"/>
                    </a:moveTo>
                    <a:cubicBezTo>
                      <a:pt x="98" y="0"/>
                      <a:pt x="96" y="2"/>
                      <a:pt x="96" y="4"/>
                    </a:cubicBezTo>
                    <a:cubicBezTo>
                      <a:pt x="96" y="6"/>
                      <a:pt x="98" y="8"/>
                      <a:pt x="100" y="8"/>
                    </a:cubicBezTo>
                    <a:cubicBezTo>
                      <a:pt x="102" y="8"/>
                      <a:pt x="104" y="6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lose/>
                    <a:moveTo>
                      <a:pt x="36" y="0"/>
                    </a:moveTo>
                    <a:cubicBezTo>
                      <a:pt x="34" y="0"/>
                      <a:pt x="32" y="2"/>
                      <a:pt x="32" y="4"/>
                    </a:cubicBezTo>
                    <a:cubicBezTo>
                      <a:pt x="32" y="6"/>
                      <a:pt x="34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  <a:moveTo>
                      <a:pt x="20" y="0"/>
                    </a:moveTo>
                    <a:cubicBezTo>
                      <a:pt x="18" y="0"/>
                      <a:pt x="16" y="2"/>
                      <a:pt x="16" y="4"/>
                    </a:cubicBezTo>
                    <a:cubicBezTo>
                      <a:pt x="16" y="6"/>
                      <a:pt x="18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  <a:moveTo>
                      <a:pt x="52" y="0"/>
                    </a:moveTo>
                    <a:cubicBezTo>
                      <a:pt x="50" y="0"/>
                      <a:pt x="48" y="2"/>
                      <a:pt x="48" y="4"/>
                    </a:cubicBezTo>
                    <a:cubicBezTo>
                      <a:pt x="48" y="6"/>
                      <a:pt x="50" y="8"/>
                      <a:pt x="52" y="8"/>
                    </a:cubicBezTo>
                    <a:cubicBezTo>
                      <a:pt x="54" y="8"/>
                      <a:pt x="56" y="6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132" y="0"/>
                    </a:moveTo>
                    <a:cubicBezTo>
                      <a:pt x="130" y="0"/>
                      <a:pt x="128" y="2"/>
                      <a:pt x="128" y="4"/>
                    </a:cubicBezTo>
                    <a:cubicBezTo>
                      <a:pt x="128" y="6"/>
                      <a:pt x="130" y="8"/>
                      <a:pt x="132" y="8"/>
                    </a:cubicBezTo>
                    <a:cubicBezTo>
                      <a:pt x="134" y="8"/>
                      <a:pt x="136" y="6"/>
                      <a:pt x="136" y="4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260" y="0"/>
                    </a:moveTo>
                    <a:cubicBezTo>
                      <a:pt x="258" y="0"/>
                      <a:pt x="256" y="2"/>
                      <a:pt x="256" y="4"/>
                    </a:cubicBezTo>
                    <a:cubicBezTo>
                      <a:pt x="256" y="6"/>
                      <a:pt x="258" y="8"/>
                      <a:pt x="260" y="8"/>
                    </a:cubicBezTo>
                    <a:cubicBezTo>
                      <a:pt x="262" y="8"/>
                      <a:pt x="264" y="6"/>
                      <a:pt x="264" y="4"/>
                    </a:cubicBezTo>
                    <a:cubicBezTo>
                      <a:pt x="264" y="2"/>
                      <a:pt x="262" y="0"/>
                      <a:pt x="260" y="0"/>
                    </a:cubicBezTo>
                    <a:close/>
                    <a:moveTo>
                      <a:pt x="148" y="0"/>
                    </a:moveTo>
                    <a:cubicBezTo>
                      <a:pt x="146" y="0"/>
                      <a:pt x="144" y="2"/>
                      <a:pt x="144" y="4"/>
                    </a:cubicBezTo>
                    <a:cubicBezTo>
                      <a:pt x="144" y="6"/>
                      <a:pt x="146" y="8"/>
                      <a:pt x="148" y="8"/>
                    </a:cubicBezTo>
                    <a:cubicBezTo>
                      <a:pt x="150" y="8"/>
                      <a:pt x="152" y="6"/>
                      <a:pt x="152" y="4"/>
                    </a:cubicBezTo>
                    <a:cubicBezTo>
                      <a:pt x="152" y="2"/>
                      <a:pt x="150" y="0"/>
                      <a:pt x="148" y="0"/>
                    </a:cubicBezTo>
                    <a:close/>
                    <a:moveTo>
                      <a:pt x="244" y="0"/>
                    </a:moveTo>
                    <a:cubicBezTo>
                      <a:pt x="242" y="0"/>
                      <a:pt x="240" y="2"/>
                      <a:pt x="240" y="4"/>
                    </a:cubicBezTo>
                    <a:cubicBezTo>
                      <a:pt x="240" y="6"/>
                      <a:pt x="242" y="8"/>
                      <a:pt x="244" y="8"/>
                    </a:cubicBezTo>
                    <a:cubicBezTo>
                      <a:pt x="246" y="8"/>
                      <a:pt x="248" y="6"/>
                      <a:pt x="248" y="4"/>
                    </a:cubicBezTo>
                    <a:cubicBezTo>
                      <a:pt x="248" y="2"/>
                      <a:pt x="246" y="0"/>
                      <a:pt x="244" y="0"/>
                    </a:cubicBezTo>
                    <a:close/>
                    <a:moveTo>
                      <a:pt x="276" y="0"/>
                    </a:moveTo>
                    <a:cubicBezTo>
                      <a:pt x="274" y="0"/>
                      <a:pt x="272" y="2"/>
                      <a:pt x="272" y="4"/>
                    </a:cubicBezTo>
                    <a:cubicBezTo>
                      <a:pt x="272" y="6"/>
                      <a:pt x="274" y="8"/>
                      <a:pt x="276" y="8"/>
                    </a:cubicBezTo>
                    <a:cubicBezTo>
                      <a:pt x="278" y="8"/>
                      <a:pt x="280" y="6"/>
                      <a:pt x="280" y="4"/>
                    </a:cubicBezTo>
                    <a:cubicBezTo>
                      <a:pt x="280" y="2"/>
                      <a:pt x="278" y="0"/>
                      <a:pt x="276" y="0"/>
                    </a:cubicBezTo>
                    <a:close/>
                    <a:moveTo>
                      <a:pt x="228" y="0"/>
                    </a:moveTo>
                    <a:cubicBezTo>
                      <a:pt x="226" y="0"/>
                      <a:pt x="224" y="2"/>
                      <a:pt x="224" y="4"/>
                    </a:cubicBezTo>
                    <a:cubicBezTo>
                      <a:pt x="224" y="6"/>
                      <a:pt x="226" y="8"/>
                      <a:pt x="228" y="8"/>
                    </a:cubicBezTo>
                    <a:cubicBezTo>
                      <a:pt x="230" y="8"/>
                      <a:pt x="232" y="6"/>
                      <a:pt x="232" y="4"/>
                    </a:cubicBezTo>
                    <a:cubicBezTo>
                      <a:pt x="232" y="2"/>
                      <a:pt x="230" y="0"/>
                      <a:pt x="228" y="0"/>
                    </a:cubicBezTo>
                    <a:close/>
                    <a:moveTo>
                      <a:pt x="180" y="0"/>
                    </a:moveTo>
                    <a:cubicBezTo>
                      <a:pt x="178" y="0"/>
                      <a:pt x="176" y="2"/>
                      <a:pt x="176" y="4"/>
                    </a:cubicBezTo>
                    <a:cubicBezTo>
                      <a:pt x="176" y="6"/>
                      <a:pt x="178" y="8"/>
                      <a:pt x="180" y="8"/>
                    </a:cubicBezTo>
                    <a:cubicBezTo>
                      <a:pt x="182" y="8"/>
                      <a:pt x="184" y="6"/>
                      <a:pt x="184" y="4"/>
                    </a:cubicBezTo>
                    <a:cubicBezTo>
                      <a:pt x="184" y="2"/>
                      <a:pt x="182" y="0"/>
                      <a:pt x="180" y="0"/>
                    </a:cubicBezTo>
                    <a:close/>
                    <a:moveTo>
                      <a:pt x="164" y="0"/>
                    </a:moveTo>
                    <a:cubicBezTo>
                      <a:pt x="162" y="0"/>
                      <a:pt x="160" y="2"/>
                      <a:pt x="160" y="4"/>
                    </a:cubicBezTo>
                    <a:cubicBezTo>
                      <a:pt x="160" y="6"/>
                      <a:pt x="162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close/>
                    <a:moveTo>
                      <a:pt x="196" y="0"/>
                    </a:moveTo>
                    <a:cubicBezTo>
                      <a:pt x="194" y="0"/>
                      <a:pt x="192" y="2"/>
                      <a:pt x="192" y="4"/>
                    </a:cubicBezTo>
                    <a:cubicBezTo>
                      <a:pt x="192" y="6"/>
                      <a:pt x="194" y="8"/>
                      <a:pt x="196" y="8"/>
                    </a:cubicBezTo>
                    <a:cubicBezTo>
                      <a:pt x="198" y="8"/>
                      <a:pt x="200" y="6"/>
                      <a:pt x="200" y="4"/>
                    </a:cubicBezTo>
                    <a:cubicBezTo>
                      <a:pt x="200" y="2"/>
                      <a:pt x="198" y="0"/>
                      <a:pt x="196" y="0"/>
                    </a:cubicBezTo>
                    <a:close/>
                    <a:moveTo>
                      <a:pt x="212" y="0"/>
                    </a:moveTo>
                    <a:cubicBezTo>
                      <a:pt x="210" y="0"/>
                      <a:pt x="208" y="2"/>
                      <a:pt x="208" y="4"/>
                    </a:cubicBezTo>
                    <a:cubicBezTo>
                      <a:pt x="208" y="6"/>
                      <a:pt x="210" y="8"/>
                      <a:pt x="212" y="8"/>
                    </a:cubicBezTo>
                    <a:cubicBezTo>
                      <a:pt x="214" y="8"/>
                      <a:pt x="216" y="6"/>
                      <a:pt x="216" y="4"/>
                    </a:cubicBezTo>
                    <a:cubicBezTo>
                      <a:pt x="216" y="2"/>
                      <a:pt x="214" y="0"/>
                      <a:pt x="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Freeform 1146">
                <a:extLst>
                  <a:ext uri="{FF2B5EF4-FFF2-40B4-BE49-F238E27FC236}">
                    <a16:creationId xmlns:a16="http://schemas.microsoft.com/office/drawing/2014/main" id="{90C0A17F-31AF-42A9-9B0F-D98E99CCB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5882" y="3721270"/>
                <a:ext cx="741760" cy="19050"/>
              </a:xfrm>
              <a:custGeom>
                <a:avLst/>
                <a:gdLst>
                  <a:gd name="T0" fmla="*/ 96 w 312"/>
                  <a:gd name="T1" fmla="*/ 4 h 8"/>
                  <a:gd name="T2" fmla="*/ 104 w 312"/>
                  <a:gd name="T3" fmla="*/ 4 h 8"/>
                  <a:gd name="T4" fmla="*/ 84 w 312"/>
                  <a:gd name="T5" fmla="*/ 0 h 8"/>
                  <a:gd name="T6" fmla="*/ 84 w 312"/>
                  <a:gd name="T7" fmla="*/ 8 h 8"/>
                  <a:gd name="T8" fmla="*/ 84 w 312"/>
                  <a:gd name="T9" fmla="*/ 0 h 8"/>
                  <a:gd name="T10" fmla="*/ 112 w 312"/>
                  <a:gd name="T11" fmla="*/ 4 h 8"/>
                  <a:gd name="T12" fmla="*/ 120 w 312"/>
                  <a:gd name="T13" fmla="*/ 4 h 8"/>
                  <a:gd name="T14" fmla="*/ 132 w 312"/>
                  <a:gd name="T15" fmla="*/ 0 h 8"/>
                  <a:gd name="T16" fmla="*/ 132 w 312"/>
                  <a:gd name="T17" fmla="*/ 8 h 8"/>
                  <a:gd name="T18" fmla="*/ 132 w 312"/>
                  <a:gd name="T19" fmla="*/ 0 h 8"/>
                  <a:gd name="T20" fmla="*/ 32 w 312"/>
                  <a:gd name="T21" fmla="*/ 4 h 8"/>
                  <a:gd name="T22" fmla="*/ 40 w 312"/>
                  <a:gd name="T23" fmla="*/ 4 h 8"/>
                  <a:gd name="T24" fmla="*/ 20 w 312"/>
                  <a:gd name="T25" fmla="*/ 0 h 8"/>
                  <a:gd name="T26" fmla="*/ 20 w 312"/>
                  <a:gd name="T27" fmla="*/ 8 h 8"/>
                  <a:gd name="T28" fmla="*/ 20 w 312"/>
                  <a:gd name="T29" fmla="*/ 0 h 8"/>
                  <a:gd name="T30" fmla="*/ 0 w 312"/>
                  <a:gd name="T31" fmla="*/ 4 h 8"/>
                  <a:gd name="T32" fmla="*/ 8 w 312"/>
                  <a:gd name="T33" fmla="*/ 4 h 8"/>
                  <a:gd name="T34" fmla="*/ 52 w 312"/>
                  <a:gd name="T35" fmla="*/ 0 h 8"/>
                  <a:gd name="T36" fmla="*/ 52 w 312"/>
                  <a:gd name="T37" fmla="*/ 8 h 8"/>
                  <a:gd name="T38" fmla="*/ 52 w 312"/>
                  <a:gd name="T39" fmla="*/ 0 h 8"/>
                  <a:gd name="T40" fmla="*/ 64 w 312"/>
                  <a:gd name="T41" fmla="*/ 4 h 8"/>
                  <a:gd name="T42" fmla="*/ 72 w 312"/>
                  <a:gd name="T43" fmla="*/ 4 h 8"/>
                  <a:gd name="T44" fmla="*/ 148 w 312"/>
                  <a:gd name="T45" fmla="*/ 0 h 8"/>
                  <a:gd name="T46" fmla="*/ 148 w 312"/>
                  <a:gd name="T47" fmla="*/ 8 h 8"/>
                  <a:gd name="T48" fmla="*/ 148 w 312"/>
                  <a:gd name="T49" fmla="*/ 0 h 8"/>
                  <a:gd name="T50" fmla="*/ 192 w 312"/>
                  <a:gd name="T51" fmla="*/ 4 h 8"/>
                  <a:gd name="T52" fmla="*/ 200 w 312"/>
                  <a:gd name="T53" fmla="*/ 4 h 8"/>
                  <a:gd name="T54" fmla="*/ 276 w 312"/>
                  <a:gd name="T55" fmla="*/ 0 h 8"/>
                  <a:gd name="T56" fmla="*/ 276 w 312"/>
                  <a:gd name="T57" fmla="*/ 8 h 8"/>
                  <a:gd name="T58" fmla="*/ 276 w 312"/>
                  <a:gd name="T59" fmla="*/ 0 h 8"/>
                  <a:gd name="T60" fmla="*/ 160 w 312"/>
                  <a:gd name="T61" fmla="*/ 4 h 8"/>
                  <a:gd name="T62" fmla="*/ 168 w 312"/>
                  <a:gd name="T63" fmla="*/ 4 h 8"/>
                  <a:gd name="T64" fmla="*/ 292 w 312"/>
                  <a:gd name="T65" fmla="*/ 0 h 8"/>
                  <a:gd name="T66" fmla="*/ 292 w 312"/>
                  <a:gd name="T67" fmla="*/ 8 h 8"/>
                  <a:gd name="T68" fmla="*/ 292 w 312"/>
                  <a:gd name="T69" fmla="*/ 0 h 8"/>
                  <a:gd name="T70" fmla="*/ 304 w 312"/>
                  <a:gd name="T71" fmla="*/ 4 h 8"/>
                  <a:gd name="T72" fmla="*/ 312 w 312"/>
                  <a:gd name="T73" fmla="*/ 4 h 8"/>
                  <a:gd name="T74" fmla="*/ 260 w 312"/>
                  <a:gd name="T75" fmla="*/ 0 h 8"/>
                  <a:gd name="T76" fmla="*/ 260 w 312"/>
                  <a:gd name="T77" fmla="*/ 8 h 8"/>
                  <a:gd name="T78" fmla="*/ 260 w 312"/>
                  <a:gd name="T79" fmla="*/ 0 h 8"/>
                  <a:gd name="T80" fmla="*/ 240 w 312"/>
                  <a:gd name="T81" fmla="*/ 4 h 8"/>
                  <a:gd name="T82" fmla="*/ 248 w 312"/>
                  <a:gd name="T83" fmla="*/ 4 h 8"/>
                  <a:gd name="T84" fmla="*/ 212 w 312"/>
                  <a:gd name="T85" fmla="*/ 0 h 8"/>
                  <a:gd name="T86" fmla="*/ 212 w 312"/>
                  <a:gd name="T87" fmla="*/ 8 h 8"/>
                  <a:gd name="T88" fmla="*/ 212 w 312"/>
                  <a:gd name="T89" fmla="*/ 0 h 8"/>
                  <a:gd name="T90" fmla="*/ 176 w 312"/>
                  <a:gd name="T91" fmla="*/ 4 h 8"/>
                  <a:gd name="T92" fmla="*/ 184 w 312"/>
                  <a:gd name="T93" fmla="*/ 4 h 8"/>
                  <a:gd name="T94" fmla="*/ 228 w 312"/>
                  <a:gd name="T95" fmla="*/ 0 h 8"/>
                  <a:gd name="T96" fmla="*/ 228 w 312"/>
                  <a:gd name="T97" fmla="*/ 8 h 8"/>
                  <a:gd name="T98" fmla="*/ 228 w 312"/>
                  <a:gd name="T9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2" h="8">
                    <a:moveTo>
                      <a:pt x="100" y="0"/>
                    </a:moveTo>
                    <a:cubicBezTo>
                      <a:pt x="97" y="0"/>
                      <a:pt x="96" y="2"/>
                      <a:pt x="96" y="4"/>
                    </a:cubicBezTo>
                    <a:cubicBezTo>
                      <a:pt x="96" y="6"/>
                      <a:pt x="97" y="8"/>
                      <a:pt x="100" y="8"/>
                    </a:cubicBezTo>
                    <a:cubicBezTo>
                      <a:pt x="102" y="8"/>
                      <a:pt x="104" y="6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lose/>
                    <a:moveTo>
                      <a:pt x="84" y="0"/>
                    </a:moveTo>
                    <a:cubicBezTo>
                      <a:pt x="81" y="0"/>
                      <a:pt x="80" y="2"/>
                      <a:pt x="80" y="4"/>
                    </a:cubicBezTo>
                    <a:cubicBezTo>
                      <a:pt x="80" y="6"/>
                      <a:pt x="81" y="8"/>
                      <a:pt x="84" y="8"/>
                    </a:cubicBezTo>
                    <a:cubicBezTo>
                      <a:pt x="86" y="8"/>
                      <a:pt x="88" y="6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116" y="0"/>
                    </a:moveTo>
                    <a:cubicBezTo>
                      <a:pt x="113" y="0"/>
                      <a:pt x="112" y="2"/>
                      <a:pt x="112" y="4"/>
                    </a:cubicBezTo>
                    <a:cubicBezTo>
                      <a:pt x="112" y="6"/>
                      <a:pt x="113" y="8"/>
                      <a:pt x="116" y="8"/>
                    </a:cubicBezTo>
                    <a:cubicBezTo>
                      <a:pt x="118" y="8"/>
                      <a:pt x="120" y="6"/>
                      <a:pt x="120" y="4"/>
                    </a:cubicBezTo>
                    <a:cubicBezTo>
                      <a:pt x="120" y="2"/>
                      <a:pt x="118" y="0"/>
                      <a:pt x="116" y="0"/>
                    </a:cubicBezTo>
                    <a:close/>
                    <a:moveTo>
                      <a:pt x="132" y="0"/>
                    </a:moveTo>
                    <a:cubicBezTo>
                      <a:pt x="129" y="0"/>
                      <a:pt x="128" y="2"/>
                      <a:pt x="128" y="4"/>
                    </a:cubicBezTo>
                    <a:cubicBezTo>
                      <a:pt x="128" y="6"/>
                      <a:pt x="129" y="8"/>
                      <a:pt x="132" y="8"/>
                    </a:cubicBezTo>
                    <a:cubicBezTo>
                      <a:pt x="134" y="8"/>
                      <a:pt x="136" y="6"/>
                      <a:pt x="136" y="4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36" y="0"/>
                    </a:moveTo>
                    <a:cubicBezTo>
                      <a:pt x="33" y="0"/>
                      <a:pt x="32" y="2"/>
                      <a:pt x="32" y="4"/>
                    </a:cubicBezTo>
                    <a:cubicBezTo>
                      <a:pt x="32" y="6"/>
                      <a:pt x="33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2"/>
                      <a:pt x="38" y="0"/>
                      <a:pt x="36" y="0"/>
                    </a:cubicBezTo>
                    <a:close/>
                    <a:moveTo>
                      <a:pt x="20" y="0"/>
                    </a:moveTo>
                    <a:cubicBezTo>
                      <a:pt x="17" y="0"/>
                      <a:pt x="16" y="2"/>
                      <a:pt x="16" y="4"/>
                    </a:cubicBezTo>
                    <a:cubicBezTo>
                      <a:pt x="16" y="6"/>
                      <a:pt x="17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lose/>
                    <a:moveTo>
                      <a:pt x="52" y="0"/>
                    </a:moveTo>
                    <a:cubicBezTo>
                      <a:pt x="49" y="0"/>
                      <a:pt x="48" y="2"/>
                      <a:pt x="48" y="4"/>
                    </a:cubicBezTo>
                    <a:cubicBezTo>
                      <a:pt x="48" y="6"/>
                      <a:pt x="49" y="8"/>
                      <a:pt x="52" y="8"/>
                    </a:cubicBezTo>
                    <a:cubicBezTo>
                      <a:pt x="54" y="8"/>
                      <a:pt x="56" y="6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68" y="0"/>
                    </a:moveTo>
                    <a:cubicBezTo>
                      <a:pt x="65" y="0"/>
                      <a:pt x="64" y="2"/>
                      <a:pt x="64" y="4"/>
                    </a:cubicBezTo>
                    <a:cubicBezTo>
                      <a:pt x="64" y="6"/>
                      <a:pt x="65" y="8"/>
                      <a:pt x="68" y="8"/>
                    </a:cubicBezTo>
                    <a:cubicBezTo>
                      <a:pt x="70" y="8"/>
                      <a:pt x="72" y="6"/>
                      <a:pt x="72" y="4"/>
                    </a:cubicBezTo>
                    <a:cubicBezTo>
                      <a:pt x="72" y="2"/>
                      <a:pt x="70" y="0"/>
                      <a:pt x="68" y="0"/>
                    </a:cubicBezTo>
                    <a:close/>
                    <a:moveTo>
                      <a:pt x="148" y="0"/>
                    </a:moveTo>
                    <a:cubicBezTo>
                      <a:pt x="145" y="0"/>
                      <a:pt x="144" y="2"/>
                      <a:pt x="144" y="4"/>
                    </a:cubicBezTo>
                    <a:cubicBezTo>
                      <a:pt x="144" y="6"/>
                      <a:pt x="145" y="8"/>
                      <a:pt x="148" y="8"/>
                    </a:cubicBezTo>
                    <a:cubicBezTo>
                      <a:pt x="150" y="8"/>
                      <a:pt x="152" y="6"/>
                      <a:pt x="152" y="4"/>
                    </a:cubicBezTo>
                    <a:cubicBezTo>
                      <a:pt x="152" y="2"/>
                      <a:pt x="150" y="0"/>
                      <a:pt x="148" y="0"/>
                    </a:cubicBezTo>
                    <a:close/>
                    <a:moveTo>
                      <a:pt x="196" y="0"/>
                    </a:moveTo>
                    <a:cubicBezTo>
                      <a:pt x="193" y="0"/>
                      <a:pt x="192" y="2"/>
                      <a:pt x="192" y="4"/>
                    </a:cubicBezTo>
                    <a:cubicBezTo>
                      <a:pt x="192" y="6"/>
                      <a:pt x="193" y="8"/>
                      <a:pt x="196" y="8"/>
                    </a:cubicBezTo>
                    <a:cubicBezTo>
                      <a:pt x="198" y="8"/>
                      <a:pt x="200" y="6"/>
                      <a:pt x="200" y="4"/>
                    </a:cubicBezTo>
                    <a:cubicBezTo>
                      <a:pt x="200" y="2"/>
                      <a:pt x="198" y="0"/>
                      <a:pt x="196" y="0"/>
                    </a:cubicBezTo>
                    <a:close/>
                    <a:moveTo>
                      <a:pt x="276" y="0"/>
                    </a:moveTo>
                    <a:cubicBezTo>
                      <a:pt x="273" y="0"/>
                      <a:pt x="272" y="2"/>
                      <a:pt x="272" y="4"/>
                    </a:cubicBezTo>
                    <a:cubicBezTo>
                      <a:pt x="272" y="6"/>
                      <a:pt x="273" y="8"/>
                      <a:pt x="276" y="8"/>
                    </a:cubicBezTo>
                    <a:cubicBezTo>
                      <a:pt x="278" y="8"/>
                      <a:pt x="280" y="6"/>
                      <a:pt x="280" y="4"/>
                    </a:cubicBezTo>
                    <a:cubicBezTo>
                      <a:pt x="280" y="2"/>
                      <a:pt x="278" y="0"/>
                      <a:pt x="276" y="0"/>
                    </a:cubicBezTo>
                    <a:close/>
                    <a:moveTo>
                      <a:pt x="164" y="0"/>
                    </a:moveTo>
                    <a:cubicBezTo>
                      <a:pt x="161" y="0"/>
                      <a:pt x="160" y="2"/>
                      <a:pt x="160" y="4"/>
                    </a:cubicBezTo>
                    <a:cubicBezTo>
                      <a:pt x="160" y="6"/>
                      <a:pt x="161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close/>
                    <a:moveTo>
                      <a:pt x="292" y="0"/>
                    </a:moveTo>
                    <a:cubicBezTo>
                      <a:pt x="289" y="0"/>
                      <a:pt x="288" y="2"/>
                      <a:pt x="288" y="4"/>
                    </a:cubicBezTo>
                    <a:cubicBezTo>
                      <a:pt x="288" y="6"/>
                      <a:pt x="289" y="8"/>
                      <a:pt x="292" y="8"/>
                    </a:cubicBezTo>
                    <a:cubicBezTo>
                      <a:pt x="294" y="8"/>
                      <a:pt x="296" y="6"/>
                      <a:pt x="296" y="4"/>
                    </a:cubicBezTo>
                    <a:cubicBezTo>
                      <a:pt x="296" y="2"/>
                      <a:pt x="294" y="0"/>
                      <a:pt x="292" y="0"/>
                    </a:cubicBezTo>
                    <a:close/>
                    <a:moveTo>
                      <a:pt x="308" y="0"/>
                    </a:moveTo>
                    <a:cubicBezTo>
                      <a:pt x="305" y="0"/>
                      <a:pt x="304" y="2"/>
                      <a:pt x="304" y="4"/>
                    </a:cubicBezTo>
                    <a:cubicBezTo>
                      <a:pt x="304" y="6"/>
                      <a:pt x="305" y="8"/>
                      <a:pt x="308" y="8"/>
                    </a:cubicBezTo>
                    <a:cubicBezTo>
                      <a:pt x="310" y="8"/>
                      <a:pt x="312" y="6"/>
                      <a:pt x="312" y="4"/>
                    </a:cubicBezTo>
                    <a:cubicBezTo>
                      <a:pt x="312" y="2"/>
                      <a:pt x="310" y="0"/>
                      <a:pt x="308" y="0"/>
                    </a:cubicBezTo>
                    <a:close/>
                    <a:moveTo>
                      <a:pt x="260" y="0"/>
                    </a:moveTo>
                    <a:cubicBezTo>
                      <a:pt x="257" y="0"/>
                      <a:pt x="256" y="2"/>
                      <a:pt x="256" y="4"/>
                    </a:cubicBezTo>
                    <a:cubicBezTo>
                      <a:pt x="256" y="6"/>
                      <a:pt x="257" y="8"/>
                      <a:pt x="260" y="8"/>
                    </a:cubicBezTo>
                    <a:cubicBezTo>
                      <a:pt x="262" y="8"/>
                      <a:pt x="264" y="6"/>
                      <a:pt x="264" y="4"/>
                    </a:cubicBezTo>
                    <a:cubicBezTo>
                      <a:pt x="264" y="2"/>
                      <a:pt x="262" y="0"/>
                      <a:pt x="260" y="0"/>
                    </a:cubicBezTo>
                    <a:close/>
                    <a:moveTo>
                      <a:pt x="244" y="0"/>
                    </a:moveTo>
                    <a:cubicBezTo>
                      <a:pt x="241" y="0"/>
                      <a:pt x="240" y="2"/>
                      <a:pt x="240" y="4"/>
                    </a:cubicBezTo>
                    <a:cubicBezTo>
                      <a:pt x="240" y="6"/>
                      <a:pt x="241" y="8"/>
                      <a:pt x="244" y="8"/>
                    </a:cubicBezTo>
                    <a:cubicBezTo>
                      <a:pt x="246" y="8"/>
                      <a:pt x="248" y="6"/>
                      <a:pt x="248" y="4"/>
                    </a:cubicBezTo>
                    <a:cubicBezTo>
                      <a:pt x="248" y="2"/>
                      <a:pt x="246" y="0"/>
                      <a:pt x="244" y="0"/>
                    </a:cubicBezTo>
                    <a:close/>
                    <a:moveTo>
                      <a:pt x="212" y="0"/>
                    </a:moveTo>
                    <a:cubicBezTo>
                      <a:pt x="209" y="0"/>
                      <a:pt x="208" y="2"/>
                      <a:pt x="208" y="4"/>
                    </a:cubicBezTo>
                    <a:cubicBezTo>
                      <a:pt x="208" y="6"/>
                      <a:pt x="209" y="8"/>
                      <a:pt x="212" y="8"/>
                    </a:cubicBezTo>
                    <a:cubicBezTo>
                      <a:pt x="214" y="8"/>
                      <a:pt x="216" y="6"/>
                      <a:pt x="216" y="4"/>
                    </a:cubicBezTo>
                    <a:cubicBezTo>
                      <a:pt x="216" y="2"/>
                      <a:pt x="214" y="0"/>
                      <a:pt x="212" y="0"/>
                    </a:cubicBezTo>
                    <a:close/>
                    <a:moveTo>
                      <a:pt x="180" y="0"/>
                    </a:moveTo>
                    <a:cubicBezTo>
                      <a:pt x="177" y="0"/>
                      <a:pt x="176" y="2"/>
                      <a:pt x="176" y="4"/>
                    </a:cubicBezTo>
                    <a:cubicBezTo>
                      <a:pt x="176" y="6"/>
                      <a:pt x="177" y="8"/>
                      <a:pt x="180" y="8"/>
                    </a:cubicBezTo>
                    <a:cubicBezTo>
                      <a:pt x="182" y="8"/>
                      <a:pt x="184" y="6"/>
                      <a:pt x="184" y="4"/>
                    </a:cubicBezTo>
                    <a:cubicBezTo>
                      <a:pt x="184" y="2"/>
                      <a:pt x="182" y="0"/>
                      <a:pt x="180" y="0"/>
                    </a:cubicBezTo>
                    <a:close/>
                    <a:moveTo>
                      <a:pt x="228" y="0"/>
                    </a:moveTo>
                    <a:cubicBezTo>
                      <a:pt x="225" y="0"/>
                      <a:pt x="224" y="2"/>
                      <a:pt x="224" y="4"/>
                    </a:cubicBezTo>
                    <a:cubicBezTo>
                      <a:pt x="224" y="6"/>
                      <a:pt x="225" y="8"/>
                      <a:pt x="228" y="8"/>
                    </a:cubicBezTo>
                    <a:cubicBezTo>
                      <a:pt x="230" y="8"/>
                      <a:pt x="232" y="6"/>
                      <a:pt x="232" y="4"/>
                    </a:cubicBezTo>
                    <a:cubicBezTo>
                      <a:pt x="232" y="2"/>
                      <a:pt x="230" y="0"/>
                      <a:pt x="2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Freeform 1147">
                <a:extLst>
                  <a:ext uri="{FF2B5EF4-FFF2-40B4-BE49-F238E27FC236}">
                    <a16:creationId xmlns:a16="http://schemas.microsoft.com/office/drawing/2014/main" id="{7ABC5546-DC26-46DA-842C-7850EC31E5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6763" y="4299914"/>
                <a:ext cx="1008460" cy="19050"/>
              </a:xfrm>
              <a:custGeom>
                <a:avLst/>
                <a:gdLst>
                  <a:gd name="T0" fmla="*/ 132 w 424"/>
                  <a:gd name="T1" fmla="*/ 8 h 8"/>
                  <a:gd name="T2" fmla="*/ 148 w 424"/>
                  <a:gd name="T3" fmla="*/ 0 h 8"/>
                  <a:gd name="T4" fmla="*/ 152 w 424"/>
                  <a:gd name="T5" fmla="*/ 4 h 8"/>
                  <a:gd name="T6" fmla="*/ 112 w 424"/>
                  <a:gd name="T7" fmla="*/ 4 h 8"/>
                  <a:gd name="T8" fmla="*/ 116 w 424"/>
                  <a:gd name="T9" fmla="*/ 0 h 8"/>
                  <a:gd name="T10" fmla="*/ 100 w 424"/>
                  <a:gd name="T11" fmla="*/ 8 h 8"/>
                  <a:gd name="T12" fmla="*/ 164 w 424"/>
                  <a:gd name="T13" fmla="*/ 0 h 8"/>
                  <a:gd name="T14" fmla="*/ 168 w 424"/>
                  <a:gd name="T15" fmla="*/ 4 h 8"/>
                  <a:gd name="T16" fmla="*/ 192 w 424"/>
                  <a:gd name="T17" fmla="*/ 4 h 8"/>
                  <a:gd name="T18" fmla="*/ 196 w 424"/>
                  <a:gd name="T19" fmla="*/ 0 h 8"/>
                  <a:gd name="T20" fmla="*/ 36 w 424"/>
                  <a:gd name="T21" fmla="*/ 8 h 8"/>
                  <a:gd name="T22" fmla="*/ 20 w 424"/>
                  <a:gd name="T23" fmla="*/ 0 h 8"/>
                  <a:gd name="T24" fmla="*/ 24 w 424"/>
                  <a:gd name="T25" fmla="*/ 4 h 8"/>
                  <a:gd name="T26" fmla="*/ 0 w 424"/>
                  <a:gd name="T27" fmla="*/ 4 h 8"/>
                  <a:gd name="T28" fmla="*/ 4 w 424"/>
                  <a:gd name="T29" fmla="*/ 0 h 8"/>
                  <a:gd name="T30" fmla="*/ 212 w 424"/>
                  <a:gd name="T31" fmla="*/ 8 h 8"/>
                  <a:gd name="T32" fmla="*/ 84 w 424"/>
                  <a:gd name="T33" fmla="*/ 0 h 8"/>
                  <a:gd name="T34" fmla="*/ 88 w 424"/>
                  <a:gd name="T35" fmla="*/ 4 h 8"/>
                  <a:gd name="T36" fmla="*/ 48 w 424"/>
                  <a:gd name="T37" fmla="*/ 4 h 8"/>
                  <a:gd name="T38" fmla="*/ 52 w 424"/>
                  <a:gd name="T39" fmla="*/ 0 h 8"/>
                  <a:gd name="T40" fmla="*/ 68 w 424"/>
                  <a:gd name="T41" fmla="*/ 8 h 8"/>
                  <a:gd name="T42" fmla="*/ 180 w 424"/>
                  <a:gd name="T43" fmla="*/ 0 h 8"/>
                  <a:gd name="T44" fmla="*/ 184 w 424"/>
                  <a:gd name="T45" fmla="*/ 4 h 8"/>
                  <a:gd name="T46" fmla="*/ 336 w 424"/>
                  <a:gd name="T47" fmla="*/ 4 h 8"/>
                  <a:gd name="T48" fmla="*/ 340 w 424"/>
                  <a:gd name="T49" fmla="*/ 0 h 8"/>
                  <a:gd name="T50" fmla="*/ 228 w 424"/>
                  <a:gd name="T51" fmla="*/ 8 h 8"/>
                  <a:gd name="T52" fmla="*/ 356 w 424"/>
                  <a:gd name="T53" fmla="*/ 0 h 8"/>
                  <a:gd name="T54" fmla="*/ 360 w 424"/>
                  <a:gd name="T55" fmla="*/ 4 h 8"/>
                  <a:gd name="T56" fmla="*/ 384 w 424"/>
                  <a:gd name="T57" fmla="*/ 4 h 8"/>
                  <a:gd name="T58" fmla="*/ 388 w 424"/>
                  <a:gd name="T59" fmla="*/ 0 h 8"/>
                  <a:gd name="T60" fmla="*/ 404 w 424"/>
                  <a:gd name="T61" fmla="*/ 8 h 8"/>
                  <a:gd name="T62" fmla="*/ 420 w 424"/>
                  <a:gd name="T63" fmla="*/ 0 h 8"/>
                  <a:gd name="T64" fmla="*/ 424 w 424"/>
                  <a:gd name="T65" fmla="*/ 4 h 8"/>
                  <a:gd name="T66" fmla="*/ 368 w 424"/>
                  <a:gd name="T67" fmla="*/ 4 h 8"/>
                  <a:gd name="T68" fmla="*/ 372 w 424"/>
                  <a:gd name="T69" fmla="*/ 0 h 8"/>
                  <a:gd name="T70" fmla="*/ 260 w 424"/>
                  <a:gd name="T71" fmla="*/ 8 h 8"/>
                  <a:gd name="T72" fmla="*/ 276 w 424"/>
                  <a:gd name="T73" fmla="*/ 0 h 8"/>
                  <a:gd name="T74" fmla="*/ 280 w 424"/>
                  <a:gd name="T75" fmla="*/ 4 h 8"/>
                  <a:gd name="T76" fmla="*/ 240 w 424"/>
                  <a:gd name="T77" fmla="*/ 4 h 8"/>
                  <a:gd name="T78" fmla="*/ 244 w 424"/>
                  <a:gd name="T79" fmla="*/ 0 h 8"/>
                  <a:gd name="T80" fmla="*/ 324 w 424"/>
                  <a:gd name="T81" fmla="*/ 8 h 8"/>
                  <a:gd name="T82" fmla="*/ 308 w 424"/>
                  <a:gd name="T83" fmla="*/ 0 h 8"/>
                  <a:gd name="T84" fmla="*/ 312 w 424"/>
                  <a:gd name="T85" fmla="*/ 4 h 8"/>
                  <a:gd name="T86" fmla="*/ 288 w 424"/>
                  <a:gd name="T87" fmla="*/ 4 h 8"/>
                  <a:gd name="T88" fmla="*/ 292 w 424"/>
                  <a:gd name="T8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4" h="8">
                    <a:moveTo>
                      <a:pt x="132" y="0"/>
                    </a:moveTo>
                    <a:cubicBezTo>
                      <a:pt x="130" y="0"/>
                      <a:pt x="128" y="1"/>
                      <a:pt x="128" y="4"/>
                    </a:cubicBezTo>
                    <a:cubicBezTo>
                      <a:pt x="128" y="6"/>
                      <a:pt x="130" y="8"/>
                      <a:pt x="132" y="8"/>
                    </a:cubicBezTo>
                    <a:cubicBezTo>
                      <a:pt x="134" y="8"/>
                      <a:pt x="136" y="6"/>
                      <a:pt x="136" y="4"/>
                    </a:cubicBezTo>
                    <a:cubicBezTo>
                      <a:pt x="136" y="1"/>
                      <a:pt x="134" y="0"/>
                      <a:pt x="132" y="0"/>
                    </a:cubicBezTo>
                    <a:close/>
                    <a:moveTo>
                      <a:pt x="148" y="0"/>
                    </a:moveTo>
                    <a:cubicBezTo>
                      <a:pt x="146" y="0"/>
                      <a:pt x="144" y="1"/>
                      <a:pt x="144" y="4"/>
                    </a:cubicBezTo>
                    <a:cubicBezTo>
                      <a:pt x="144" y="6"/>
                      <a:pt x="146" y="8"/>
                      <a:pt x="148" y="8"/>
                    </a:cubicBezTo>
                    <a:cubicBezTo>
                      <a:pt x="150" y="8"/>
                      <a:pt x="152" y="6"/>
                      <a:pt x="152" y="4"/>
                    </a:cubicBezTo>
                    <a:cubicBezTo>
                      <a:pt x="152" y="1"/>
                      <a:pt x="150" y="0"/>
                      <a:pt x="148" y="0"/>
                    </a:cubicBezTo>
                    <a:close/>
                    <a:moveTo>
                      <a:pt x="116" y="0"/>
                    </a:moveTo>
                    <a:cubicBezTo>
                      <a:pt x="114" y="0"/>
                      <a:pt x="112" y="1"/>
                      <a:pt x="112" y="4"/>
                    </a:cubicBezTo>
                    <a:cubicBezTo>
                      <a:pt x="112" y="6"/>
                      <a:pt x="114" y="8"/>
                      <a:pt x="116" y="8"/>
                    </a:cubicBezTo>
                    <a:cubicBezTo>
                      <a:pt x="118" y="8"/>
                      <a:pt x="120" y="6"/>
                      <a:pt x="120" y="4"/>
                    </a:cubicBezTo>
                    <a:cubicBezTo>
                      <a:pt x="120" y="1"/>
                      <a:pt x="118" y="0"/>
                      <a:pt x="116" y="0"/>
                    </a:cubicBezTo>
                    <a:close/>
                    <a:moveTo>
                      <a:pt x="100" y="0"/>
                    </a:moveTo>
                    <a:cubicBezTo>
                      <a:pt x="98" y="0"/>
                      <a:pt x="96" y="1"/>
                      <a:pt x="96" y="4"/>
                    </a:cubicBezTo>
                    <a:cubicBezTo>
                      <a:pt x="96" y="6"/>
                      <a:pt x="98" y="8"/>
                      <a:pt x="100" y="8"/>
                    </a:cubicBezTo>
                    <a:cubicBezTo>
                      <a:pt x="102" y="8"/>
                      <a:pt x="104" y="6"/>
                      <a:pt x="104" y="4"/>
                    </a:cubicBezTo>
                    <a:cubicBezTo>
                      <a:pt x="104" y="1"/>
                      <a:pt x="102" y="0"/>
                      <a:pt x="100" y="0"/>
                    </a:cubicBezTo>
                    <a:close/>
                    <a:moveTo>
                      <a:pt x="164" y="0"/>
                    </a:moveTo>
                    <a:cubicBezTo>
                      <a:pt x="162" y="0"/>
                      <a:pt x="160" y="1"/>
                      <a:pt x="160" y="4"/>
                    </a:cubicBezTo>
                    <a:cubicBezTo>
                      <a:pt x="160" y="6"/>
                      <a:pt x="162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close/>
                    <a:moveTo>
                      <a:pt x="196" y="0"/>
                    </a:moveTo>
                    <a:cubicBezTo>
                      <a:pt x="194" y="0"/>
                      <a:pt x="192" y="1"/>
                      <a:pt x="192" y="4"/>
                    </a:cubicBezTo>
                    <a:cubicBezTo>
                      <a:pt x="192" y="6"/>
                      <a:pt x="194" y="8"/>
                      <a:pt x="196" y="8"/>
                    </a:cubicBezTo>
                    <a:cubicBezTo>
                      <a:pt x="198" y="8"/>
                      <a:pt x="200" y="6"/>
                      <a:pt x="200" y="4"/>
                    </a:cubicBezTo>
                    <a:cubicBezTo>
                      <a:pt x="200" y="1"/>
                      <a:pt x="198" y="0"/>
                      <a:pt x="196" y="0"/>
                    </a:cubicBezTo>
                    <a:close/>
                    <a:moveTo>
                      <a:pt x="36" y="0"/>
                    </a:moveTo>
                    <a:cubicBezTo>
                      <a:pt x="34" y="0"/>
                      <a:pt x="32" y="1"/>
                      <a:pt x="32" y="4"/>
                    </a:cubicBezTo>
                    <a:cubicBezTo>
                      <a:pt x="32" y="6"/>
                      <a:pt x="34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1"/>
                      <a:pt x="38" y="0"/>
                      <a:pt x="36" y="0"/>
                    </a:cubicBezTo>
                    <a:close/>
                    <a:moveTo>
                      <a:pt x="20" y="0"/>
                    </a:moveTo>
                    <a:cubicBezTo>
                      <a:pt x="18" y="0"/>
                      <a:pt x="16" y="1"/>
                      <a:pt x="16" y="4"/>
                    </a:cubicBezTo>
                    <a:cubicBezTo>
                      <a:pt x="16" y="6"/>
                      <a:pt x="18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1"/>
                      <a:pt x="22" y="0"/>
                      <a:pt x="20" y="0"/>
                    </a:cubicBezTo>
                    <a:close/>
                    <a:moveTo>
                      <a:pt x="4" y="0"/>
                    </a:move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close/>
                    <a:moveTo>
                      <a:pt x="212" y="0"/>
                    </a:moveTo>
                    <a:cubicBezTo>
                      <a:pt x="210" y="0"/>
                      <a:pt x="208" y="1"/>
                      <a:pt x="208" y="4"/>
                    </a:cubicBezTo>
                    <a:cubicBezTo>
                      <a:pt x="208" y="6"/>
                      <a:pt x="210" y="8"/>
                      <a:pt x="212" y="8"/>
                    </a:cubicBezTo>
                    <a:cubicBezTo>
                      <a:pt x="214" y="8"/>
                      <a:pt x="216" y="6"/>
                      <a:pt x="216" y="4"/>
                    </a:cubicBezTo>
                    <a:cubicBezTo>
                      <a:pt x="216" y="1"/>
                      <a:pt x="214" y="0"/>
                      <a:pt x="212" y="0"/>
                    </a:cubicBezTo>
                    <a:close/>
                    <a:moveTo>
                      <a:pt x="84" y="0"/>
                    </a:moveTo>
                    <a:cubicBezTo>
                      <a:pt x="82" y="0"/>
                      <a:pt x="80" y="1"/>
                      <a:pt x="80" y="4"/>
                    </a:cubicBezTo>
                    <a:cubicBezTo>
                      <a:pt x="80" y="6"/>
                      <a:pt x="82" y="8"/>
                      <a:pt x="84" y="8"/>
                    </a:cubicBezTo>
                    <a:cubicBezTo>
                      <a:pt x="86" y="8"/>
                      <a:pt x="88" y="6"/>
                      <a:pt x="88" y="4"/>
                    </a:cubicBezTo>
                    <a:cubicBezTo>
                      <a:pt x="88" y="1"/>
                      <a:pt x="86" y="0"/>
                      <a:pt x="84" y="0"/>
                    </a:cubicBezTo>
                    <a:close/>
                    <a:moveTo>
                      <a:pt x="52" y="0"/>
                    </a:moveTo>
                    <a:cubicBezTo>
                      <a:pt x="50" y="0"/>
                      <a:pt x="48" y="1"/>
                      <a:pt x="48" y="4"/>
                    </a:cubicBezTo>
                    <a:cubicBezTo>
                      <a:pt x="48" y="6"/>
                      <a:pt x="50" y="8"/>
                      <a:pt x="52" y="8"/>
                    </a:cubicBezTo>
                    <a:cubicBezTo>
                      <a:pt x="54" y="8"/>
                      <a:pt x="56" y="6"/>
                      <a:pt x="56" y="4"/>
                    </a:cubicBezTo>
                    <a:cubicBezTo>
                      <a:pt x="56" y="1"/>
                      <a:pt x="54" y="0"/>
                      <a:pt x="52" y="0"/>
                    </a:cubicBezTo>
                    <a:close/>
                    <a:moveTo>
                      <a:pt x="68" y="0"/>
                    </a:moveTo>
                    <a:cubicBezTo>
                      <a:pt x="66" y="0"/>
                      <a:pt x="64" y="1"/>
                      <a:pt x="64" y="4"/>
                    </a:cubicBezTo>
                    <a:cubicBezTo>
                      <a:pt x="64" y="6"/>
                      <a:pt x="66" y="8"/>
                      <a:pt x="68" y="8"/>
                    </a:cubicBezTo>
                    <a:cubicBezTo>
                      <a:pt x="70" y="8"/>
                      <a:pt x="72" y="6"/>
                      <a:pt x="72" y="4"/>
                    </a:cubicBezTo>
                    <a:cubicBezTo>
                      <a:pt x="72" y="1"/>
                      <a:pt x="70" y="0"/>
                      <a:pt x="68" y="0"/>
                    </a:cubicBezTo>
                    <a:close/>
                    <a:moveTo>
                      <a:pt x="180" y="0"/>
                    </a:move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6"/>
                      <a:pt x="178" y="8"/>
                      <a:pt x="180" y="8"/>
                    </a:cubicBezTo>
                    <a:cubicBezTo>
                      <a:pt x="182" y="8"/>
                      <a:pt x="184" y="6"/>
                      <a:pt x="184" y="4"/>
                    </a:cubicBezTo>
                    <a:cubicBezTo>
                      <a:pt x="184" y="1"/>
                      <a:pt x="182" y="0"/>
                      <a:pt x="180" y="0"/>
                    </a:cubicBezTo>
                    <a:close/>
                    <a:moveTo>
                      <a:pt x="340" y="0"/>
                    </a:moveTo>
                    <a:cubicBezTo>
                      <a:pt x="338" y="0"/>
                      <a:pt x="336" y="1"/>
                      <a:pt x="336" y="4"/>
                    </a:cubicBezTo>
                    <a:cubicBezTo>
                      <a:pt x="336" y="6"/>
                      <a:pt x="338" y="8"/>
                      <a:pt x="340" y="8"/>
                    </a:cubicBezTo>
                    <a:cubicBezTo>
                      <a:pt x="342" y="8"/>
                      <a:pt x="344" y="6"/>
                      <a:pt x="344" y="4"/>
                    </a:cubicBezTo>
                    <a:cubicBezTo>
                      <a:pt x="344" y="1"/>
                      <a:pt x="342" y="0"/>
                      <a:pt x="340" y="0"/>
                    </a:cubicBezTo>
                    <a:close/>
                    <a:moveTo>
                      <a:pt x="228" y="0"/>
                    </a:moveTo>
                    <a:cubicBezTo>
                      <a:pt x="226" y="0"/>
                      <a:pt x="224" y="1"/>
                      <a:pt x="224" y="4"/>
                    </a:cubicBezTo>
                    <a:cubicBezTo>
                      <a:pt x="224" y="6"/>
                      <a:pt x="226" y="8"/>
                      <a:pt x="228" y="8"/>
                    </a:cubicBezTo>
                    <a:cubicBezTo>
                      <a:pt x="230" y="8"/>
                      <a:pt x="232" y="6"/>
                      <a:pt x="232" y="4"/>
                    </a:cubicBezTo>
                    <a:cubicBezTo>
                      <a:pt x="232" y="1"/>
                      <a:pt x="230" y="0"/>
                      <a:pt x="228" y="0"/>
                    </a:cubicBezTo>
                    <a:close/>
                    <a:moveTo>
                      <a:pt x="356" y="0"/>
                    </a:moveTo>
                    <a:cubicBezTo>
                      <a:pt x="354" y="0"/>
                      <a:pt x="352" y="1"/>
                      <a:pt x="352" y="4"/>
                    </a:cubicBezTo>
                    <a:cubicBezTo>
                      <a:pt x="352" y="6"/>
                      <a:pt x="354" y="8"/>
                      <a:pt x="356" y="8"/>
                    </a:cubicBezTo>
                    <a:cubicBezTo>
                      <a:pt x="358" y="8"/>
                      <a:pt x="360" y="6"/>
                      <a:pt x="360" y="4"/>
                    </a:cubicBezTo>
                    <a:cubicBezTo>
                      <a:pt x="360" y="1"/>
                      <a:pt x="358" y="0"/>
                      <a:pt x="356" y="0"/>
                    </a:cubicBezTo>
                    <a:close/>
                    <a:moveTo>
                      <a:pt x="388" y="0"/>
                    </a:moveTo>
                    <a:cubicBezTo>
                      <a:pt x="386" y="0"/>
                      <a:pt x="384" y="1"/>
                      <a:pt x="384" y="4"/>
                    </a:cubicBezTo>
                    <a:cubicBezTo>
                      <a:pt x="384" y="6"/>
                      <a:pt x="386" y="8"/>
                      <a:pt x="388" y="8"/>
                    </a:cubicBezTo>
                    <a:cubicBezTo>
                      <a:pt x="390" y="8"/>
                      <a:pt x="392" y="6"/>
                      <a:pt x="392" y="4"/>
                    </a:cubicBezTo>
                    <a:cubicBezTo>
                      <a:pt x="392" y="1"/>
                      <a:pt x="390" y="0"/>
                      <a:pt x="388" y="0"/>
                    </a:cubicBezTo>
                    <a:close/>
                    <a:moveTo>
                      <a:pt x="404" y="0"/>
                    </a:moveTo>
                    <a:cubicBezTo>
                      <a:pt x="402" y="0"/>
                      <a:pt x="400" y="1"/>
                      <a:pt x="400" y="4"/>
                    </a:cubicBezTo>
                    <a:cubicBezTo>
                      <a:pt x="400" y="6"/>
                      <a:pt x="402" y="8"/>
                      <a:pt x="404" y="8"/>
                    </a:cubicBezTo>
                    <a:cubicBezTo>
                      <a:pt x="406" y="8"/>
                      <a:pt x="408" y="6"/>
                      <a:pt x="408" y="4"/>
                    </a:cubicBezTo>
                    <a:cubicBezTo>
                      <a:pt x="408" y="1"/>
                      <a:pt x="406" y="0"/>
                      <a:pt x="404" y="0"/>
                    </a:cubicBezTo>
                    <a:close/>
                    <a:moveTo>
                      <a:pt x="420" y="0"/>
                    </a:moveTo>
                    <a:cubicBezTo>
                      <a:pt x="418" y="0"/>
                      <a:pt x="416" y="1"/>
                      <a:pt x="416" y="4"/>
                    </a:cubicBezTo>
                    <a:cubicBezTo>
                      <a:pt x="416" y="6"/>
                      <a:pt x="418" y="8"/>
                      <a:pt x="420" y="8"/>
                    </a:cubicBezTo>
                    <a:cubicBezTo>
                      <a:pt x="422" y="8"/>
                      <a:pt x="424" y="6"/>
                      <a:pt x="424" y="4"/>
                    </a:cubicBezTo>
                    <a:cubicBezTo>
                      <a:pt x="424" y="1"/>
                      <a:pt x="422" y="0"/>
                      <a:pt x="420" y="0"/>
                    </a:cubicBezTo>
                    <a:close/>
                    <a:moveTo>
                      <a:pt x="372" y="0"/>
                    </a:moveTo>
                    <a:cubicBezTo>
                      <a:pt x="370" y="0"/>
                      <a:pt x="368" y="1"/>
                      <a:pt x="368" y="4"/>
                    </a:cubicBezTo>
                    <a:cubicBezTo>
                      <a:pt x="368" y="6"/>
                      <a:pt x="370" y="8"/>
                      <a:pt x="372" y="8"/>
                    </a:cubicBezTo>
                    <a:cubicBezTo>
                      <a:pt x="374" y="8"/>
                      <a:pt x="376" y="6"/>
                      <a:pt x="376" y="4"/>
                    </a:cubicBezTo>
                    <a:cubicBezTo>
                      <a:pt x="376" y="1"/>
                      <a:pt x="374" y="0"/>
                      <a:pt x="372" y="0"/>
                    </a:cubicBezTo>
                    <a:close/>
                    <a:moveTo>
                      <a:pt x="260" y="0"/>
                    </a:moveTo>
                    <a:cubicBezTo>
                      <a:pt x="258" y="0"/>
                      <a:pt x="256" y="1"/>
                      <a:pt x="256" y="4"/>
                    </a:cubicBezTo>
                    <a:cubicBezTo>
                      <a:pt x="256" y="6"/>
                      <a:pt x="258" y="8"/>
                      <a:pt x="260" y="8"/>
                    </a:cubicBezTo>
                    <a:cubicBezTo>
                      <a:pt x="262" y="8"/>
                      <a:pt x="264" y="6"/>
                      <a:pt x="264" y="4"/>
                    </a:cubicBezTo>
                    <a:cubicBezTo>
                      <a:pt x="264" y="1"/>
                      <a:pt x="262" y="0"/>
                      <a:pt x="260" y="0"/>
                    </a:cubicBezTo>
                    <a:close/>
                    <a:moveTo>
                      <a:pt x="276" y="0"/>
                    </a:moveTo>
                    <a:cubicBezTo>
                      <a:pt x="274" y="0"/>
                      <a:pt x="272" y="1"/>
                      <a:pt x="272" y="4"/>
                    </a:cubicBezTo>
                    <a:cubicBezTo>
                      <a:pt x="272" y="6"/>
                      <a:pt x="274" y="8"/>
                      <a:pt x="276" y="8"/>
                    </a:cubicBezTo>
                    <a:cubicBezTo>
                      <a:pt x="278" y="8"/>
                      <a:pt x="280" y="6"/>
                      <a:pt x="280" y="4"/>
                    </a:cubicBezTo>
                    <a:cubicBezTo>
                      <a:pt x="280" y="1"/>
                      <a:pt x="278" y="0"/>
                      <a:pt x="276" y="0"/>
                    </a:cubicBezTo>
                    <a:close/>
                    <a:moveTo>
                      <a:pt x="244" y="0"/>
                    </a:moveTo>
                    <a:cubicBezTo>
                      <a:pt x="242" y="0"/>
                      <a:pt x="240" y="1"/>
                      <a:pt x="240" y="4"/>
                    </a:cubicBezTo>
                    <a:cubicBezTo>
                      <a:pt x="240" y="6"/>
                      <a:pt x="242" y="8"/>
                      <a:pt x="244" y="8"/>
                    </a:cubicBezTo>
                    <a:cubicBezTo>
                      <a:pt x="246" y="8"/>
                      <a:pt x="248" y="6"/>
                      <a:pt x="248" y="4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  <a:moveTo>
                      <a:pt x="324" y="0"/>
                    </a:move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8"/>
                      <a:pt x="324" y="8"/>
                    </a:cubicBezTo>
                    <a:cubicBezTo>
                      <a:pt x="326" y="8"/>
                      <a:pt x="328" y="6"/>
                      <a:pt x="328" y="4"/>
                    </a:cubicBezTo>
                    <a:cubicBezTo>
                      <a:pt x="328" y="1"/>
                      <a:pt x="326" y="0"/>
                      <a:pt x="324" y="0"/>
                    </a:cubicBezTo>
                    <a:close/>
                    <a:moveTo>
                      <a:pt x="308" y="0"/>
                    </a:moveTo>
                    <a:cubicBezTo>
                      <a:pt x="306" y="0"/>
                      <a:pt x="304" y="1"/>
                      <a:pt x="304" y="4"/>
                    </a:cubicBezTo>
                    <a:cubicBezTo>
                      <a:pt x="304" y="6"/>
                      <a:pt x="306" y="8"/>
                      <a:pt x="308" y="8"/>
                    </a:cubicBezTo>
                    <a:cubicBezTo>
                      <a:pt x="310" y="8"/>
                      <a:pt x="312" y="6"/>
                      <a:pt x="312" y="4"/>
                    </a:cubicBezTo>
                    <a:cubicBezTo>
                      <a:pt x="312" y="1"/>
                      <a:pt x="310" y="0"/>
                      <a:pt x="308" y="0"/>
                    </a:cubicBezTo>
                    <a:close/>
                    <a:moveTo>
                      <a:pt x="292" y="0"/>
                    </a:moveTo>
                    <a:cubicBezTo>
                      <a:pt x="290" y="0"/>
                      <a:pt x="288" y="1"/>
                      <a:pt x="288" y="4"/>
                    </a:cubicBezTo>
                    <a:cubicBezTo>
                      <a:pt x="288" y="6"/>
                      <a:pt x="290" y="8"/>
                      <a:pt x="292" y="8"/>
                    </a:cubicBezTo>
                    <a:cubicBezTo>
                      <a:pt x="294" y="8"/>
                      <a:pt x="296" y="6"/>
                      <a:pt x="296" y="4"/>
                    </a:cubicBezTo>
                    <a:cubicBezTo>
                      <a:pt x="296" y="1"/>
                      <a:pt x="294" y="0"/>
                      <a:pt x="2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0CC8DF4-F026-4CFD-80D7-E45BDCFF9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844" y="2828301"/>
                <a:ext cx="271463" cy="271463"/>
              </a:xfrm>
              <a:prstGeom prst="ellipse">
                <a:avLst/>
              </a:prstGeom>
              <a:solidFill>
                <a:srgbClr val="5EC9D7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Freeform 1150">
                <a:extLst>
                  <a:ext uri="{FF2B5EF4-FFF2-40B4-BE49-F238E27FC236}">
                    <a16:creationId xmlns:a16="http://schemas.microsoft.com/office/drawing/2014/main" id="{21828FD1-6132-4042-9C2F-B247A3A2F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319" y="2818776"/>
                <a:ext cx="290513" cy="290513"/>
              </a:xfrm>
              <a:custGeom>
                <a:avLst/>
                <a:gdLst>
                  <a:gd name="T0" fmla="*/ 61 w 122"/>
                  <a:gd name="T1" fmla="*/ 122 h 122"/>
                  <a:gd name="T2" fmla="*/ 61 w 122"/>
                  <a:gd name="T3" fmla="*/ 122 h 122"/>
                  <a:gd name="T4" fmla="*/ 61 w 122"/>
                  <a:gd name="T5" fmla="*/ 122 h 122"/>
                  <a:gd name="T6" fmla="*/ 0 w 122"/>
                  <a:gd name="T7" fmla="*/ 61 h 122"/>
                  <a:gd name="T8" fmla="*/ 18 w 122"/>
                  <a:gd name="T9" fmla="*/ 18 h 122"/>
                  <a:gd name="T10" fmla="*/ 61 w 122"/>
                  <a:gd name="T11" fmla="*/ 0 h 122"/>
                  <a:gd name="T12" fmla="*/ 122 w 122"/>
                  <a:gd name="T13" fmla="*/ 61 h 122"/>
                  <a:gd name="T14" fmla="*/ 61 w 122"/>
                  <a:gd name="T15" fmla="*/ 122 h 122"/>
                  <a:gd name="T16" fmla="*/ 61 w 122"/>
                  <a:gd name="T17" fmla="*/ 8 h 122"/>
                  <a:gd name="T18" fmla="*/ 24 w 122"/>
                  <a:gd name="T19" fmla="*/ 24 h 122"/>
                  <a:gd name="T20" fmla="*/ 8 w 122"/>
                  <a:gd name="T21" fmla="*/ 61 h 122"/>
                  <a:gd name="T22" fmla="*/ 61 w 122"/>
                  <a:gd name="T23" fmla="*/ 114 h 122"/>
                  <a:gd name="T24" fmla="*/ 61 w 122"/>
                  <a:gd name="T25" fmla="*/ 114 h 122"/>
                  <a:gd name="T26" fmla="*/ 114 w 122"/>
                  <a:gd name="T27" fmla="*/ 61 h 122"/>
                  <a:gd name="T28" fmla="*/ 61 w 122"/>
                  <a:gd name="T29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122">
                    <a:moveTo>
                      <a:pt x="61" y="122"/>
                    </a:move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27" y="122"/>
                      <a:pt x="0" y="95"/>
                      <a:pt x="0" y="61"/>
                    </a:cubicBezTo>
                    <a:cubicBezTo>
                      <a:pt x="0" y="45"/>
                      <a:pt x="7" y="30"/>
                      <a:pt x="18" y="18"/>
                    </a:cubicBezTo>
                    <a:cubicBezTo>
                      <a:pt x="30" y="7"/>
                      <a:pt x="45" y="0"/>
                      <a:pt x="61" y="0"/>
                    </a:cubicBezTo>
                    <a:cubicBezTo>
                      <a:pt x="94" y="0"/>
                      <a:pt x="122" y="28"/>
                      <a:pt x="122" y="61"/>
                    </a:cubicBezTo>
                    <a:cubicBezTo>
                      <a:pt x="122" y="95"/>
                      <a:pt x="94" y="122"/>
                      <a:pt x="61" y="122"/>
                    </a:cubicBezTo>
                    <a:close/>
                    <a:moveTo>
                      <a:pt x="61" y="8"/>
                    </a:moveTo>
                    <a:cubicBezTo>
                      <a:pt x="47" y="8"/>
                      <a:pt x="34" y="14"/>
                      <a:pt x="24" y="24"/>
                    </a:cubicBezTo>
                    <a:cubicBezTo>
                      <a:pt x="14" y="34"/>
                      <a:pt x="8" y="47"/>
                      <a:pt x="8" y="61"/>
                    </a:cubicBezTo>
                    <a:cubicBezTo>
                      <a:pt x="8" y="90"/>
                      <a:pt x="32" y="114"/>
                      <a:pt x="61" y="114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90" y="114"/>
                      <a:pt x="114" y="90"/>
                      <a:pt x="114" y="61"/>
                    </a:cubicBezTo>
                    <a:cubicBezTo>
                      <a:pt x="114" y="32"/>
                      <a:pt x="90" y="8"/>
                      <a:pt x="61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Freeform 1151">
                <a:extLst>
                  <a:ext uri="{FF2B5EF4-FFF2-40B4-BE49-F238E27FC236}">
                    <a16:creationId xmlns:a16="http://schemas.microsoft.com/office/drawing/2014/main" id="{5B9DCCA9-1B70-47E7-9E0D-A04F3BB4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6" y="3585539"/>
                <a:ext cx="307181" cy="309563"/>
              </a:xfrm>
              <a:custGeom>
                <a:avLst/>
                <a:gdLst>
                  <a:gd name="T0" fmla="*/ 36 w 129"/>
                  <a:gd name="T1" fmla="*/ 114 h 130"/>
                  <a:gd name="T2" fmla="*/ 114 w 129"/>
                  <a:gd name="T3" fmla="*/ 93 h 130"/>
                  <a:gd name="T4" fmla="*/ 93 w 129"/>
                  <a:gd name="T5" fmla="*/ 16 h 130"/>
                  <a:gd name="T6" fmla="*/ 16 w 129"/>
                  <a:gd name="T7" fmla="*/ 37 h 130"/>
                  <a:gd name="T8" fmla="*/ 36 w 129"/>
                  <a:gd name="T9" fmla="*/ 1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30">
                    <a:moveTo>
                      <a:pt x="36" y="114"/>
                    </a:moveTo>
                    <a:cubicBezTo>
                      <a:pt x="63" y="130"/>
                      <a:pt x="98" y="121"/>
                      <a:pt x="114" y="93"/>
                    </a:cubicBezTo>
                    <a:cubicBezTo>
                      <a:pt x="129" y="66"/>
                      <a:pt x="120" y="32"/>
                      <a:pt x="93" y="16"/>
                    </a:cubicBezTo>
                    <a:cubicBezTo>
                      <a:pt x="66" y="0"/>
                      <a:pt x="31" y="10"/>
                      <a:pt x="16" y="37"/>
                    </a:cubicBezTo>
                    <a:cubicBezTo>
                      <a:pt x="0" y="64"/>
                      <a:pt x="9" y="98"/>
                      <a:pt x="36" y="114"/>
                    </a:cubicBezTo>
                    <a:close/>
                  </a:path>
                </a:pathLst>
              </a:custGeom>
              <a:solidFill>
                <a:srgbClr val="5EC9D7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Freeform 1152">
                <a:extLst>
                  <a:ext uri="{FF2B5EF4-FFF2-40B4-BE49-F238E27FC236}">
                    <a16:creationId xmlns:a16="http://schemas.microsoft.com/office/drawing/2014/main" id="{98971373-FCE0-436F-B602-43C55C2A7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719" y="3585540"/>
                <a:ext cx="314325" cy="290513"/>
              </a:xfrm>
              <a:custGeom>
                <a:avLst/>
                <a:gdLst>
                  <a:gd name="T0" fmla="*/ 70 w 132"/>
                  <a:gd name="T1" fmla="*/ 122 h 122"/>
                  <a:gd name="T2" fmla="*/ 70 w 132"/>
                  <a:gd name="T3" fmla="*/ 122 h 122"/>
                  <a:gd name="T4" fmla="*/ 39 w 132"/>
                  <a:gd name="T5" fmla="*/ 114 h 122"/>
                  <a:gd name="T6" fmla="*/ 17 w 132"/>
                  <a:gd name="T7" fmla="*/ 31 h 122"/>
                  <a:gd name="T8" fmla="*/ 70 w 132"/>
                  <a:gd name="T9" fmla="*/ 0 h 122"/>
                  <a:gd name="T10" fmla="*/ 100 w 132"/>
                  <a:gd name="T11" fmla="*/ 9 h 122"/>
                  <a:gd name="T12" fmla="*/ 128 w 132"/>
                  <a:gd name="T13" fmla="*/ 45 h 122"/>
                  <a:gd name="T14" fmla="*/ 122 w 132"/>
                  <a:gd name="T15" fmla="*/ 91 h 122"/>
                  <a:gd name="T16" fmla="*/ 70 w 132"/>
                  <a:gd name="T17" fmla="*/ 122 h 122"/>
                  <a:gd name="T18" fmla="*/ 70 w 132"/>
                  <a:gd name="T19" fmla="*/ 8 h 122"/>
                  <a:gd name="T20" fmla="*/ 24 w 132"/>
                  <a:gd name="T21" fmla="*/ 35 h 122"/>
                  <a:gd name="T22" fmla="*/ 43 w 132"/>
                  <a:gd name="T23" fmla="*/ 107 h 122"/>
                  <a:gd name="T24" fmla="*/ 70 w 132"/>
                  <a:gd name="T25" fmla="*/ 114 h 122"/>
                  <a:gd name="T26" fmla="*/ 115 w 132"/>
                  <a:gd name="T27" fmla="*/ 87 h 122"/>
                  <a:gd name="T28" fmla="*/ 121 w 132"/>
                  <a:gd name="T29" fmla="*/ 47 h 122"/>
                  <a:gd name="T30" fmla="*/ 96 w 132"/>
                  <a:gd name="T31" fmla="*/ 15 h 122"/>
                  <a:gd name="T32" fmla="*/ 70 w 132"/>
                  <a:gd name="T33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22">
                    <a:moveTo>
                      <a:pt x="70" y="122"/>
                    </a:moveTo>
                    <a:cubicBezTo>
                      <a:pt x="70" y="122"/>
                      <a:pt x="70" y="122"/>
                      <a:pt x="70" y="122"/>
                    </a:cubicBezTo>
                    <a:cubicBezTo>
                      <a:pt x="59" y="122"/>
                      <a:pt x="48" y="119"/>
                      <a:pt x="39" y="114"/>
                    </a:cubicBezTo>
                    <a:cubicBezTo>
                      <a:pt x="10" y="97"/>
                      <a:pt x="0" y="60"/>
                      <a:pt x="17" y="31"/>
                    </a:cubicBezTo>
                    <a:cubicBezTo>
                      <a:pt x="28" y="12"/>
                      <a:pt x="48" y="0"/>
                      <a:pt x="70" y="0"/>
                    </a:cubicBezTo>
                    <a:cubicBezTo>
                      <a:pt x="80" y="0"/>
                      <a:pt x="91" y="3"/>
                      <a:pt x="100" y="9"/>
                    </a:cubicBezTo>
                    <a:cubicBezTo>
                      <a:pt x="114" y="17"/>
                      <a:pt x="124" y="30"/>
                      <a:pt x="128" y="45"/>
                    </a:cubicBezTo>
                    <a:cubicBezTo>
                      <a:pt x="132" y="61"/>
                      <a:pt x="130" y="77"/>
                      <a:pt x="122" y="91"/>
                    </a:cubicBezTo>
                    <a:cubicBezTo>
                      <a:pt x="111" y="110"/>
                      <a:pt x="91" y="122"/>
                      <a:pt x="70" y="122"/>
                    </a:cubicBezTo>
                    <a:close/>
                    <a:moveTo>
                      <a:pt x="70" y="8"/>
                    </a:moveTo>
                    <a:cubicBezTo>
                      <a:pt x="51" y="8"/>
                      <a:pt x="33" y="18"/>
                      <a:pt x="24" y="35"/>
                    </a:cubicBezTo>
                    <a:cubicBezTo>
                      <a:pt x="9" y="60"/>
                      <a:pt x="18" y="92"/>
                      <a:pt x="43" y="107"/>
                    </a:cubicBezTo>
                    <a:cubicBezTo>
                      <a:pt x="51" y="111"/>
                      <a:pt x="60" y="114"/>
                      <a:pt x="70" y="114"/>
                    </a:cubicBezTo>
                    <a:cubicBezTo>
                      <a:pt x="88" y="114"/>
                      <a:pt x="106" y="104"/>
                      <a:pt x="115" y="87"/>
                    </a:cubicBezTo>
                    <a:cubicBezTo>
                      <a:pt x="122" y="75"/>
                      <a:pt x="124" y="61"/>
                      <a:pt x="121" y="47"/>
                    </a:cubicBezTo>
                    <a:cubicBezTo>
                      <a:pt x="117" y="34"/>
                      <a:pt x="108" y="22"/>
                      <a:pt x="96" y="15"/>
                    </a:cubicBezTo>
                    <a:cubicBezTo>
                      <a:pt x="88" y="11"/>
                      <a:pt x="79" y="8"/>
                      <a:pt x="7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Freeform 1153">
                <a:extLst>
                  <a:ext uri="{FF2B5EF4-FFF2-40B4-BE49-F238E27FC236}">
                    <a16:creationId xmlns:a16="http://schemas.microsoft.com/office/drawing/2014/main" id="{B25500AF-525F-49AD-8BA3-3E896A4DE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" y="4154658"/>
                <a:ext cx="309563" cy="307181"/>
              </a:xfrm>
              <a:custGeom>
                <a:avLst/>
                <a:gdLst>
                  <a:gd name="T0" fmla="*/ 16 w 130"/>
                  <a:gd name="T1" fmla="*/ 93 h 129"/>
                  <a:gd name="T2" fmla="*/ 93 w 130"/>
                  <a:gd name="T3" fmla="*/ 114 h 129"/>
                  <a:gd name="T4" fmla="*/ 114 w 130"/>
                  <a:gd name="T5" fmla="*/ 36 h 129"/>
                  <a:gd name="T6" fmla="*/ 37 w 130"/>
                  <a:gd name="T7" fmla="*/ 16 h 129"/>
                  <a:gd name="T8" fmla="*/ 16 w 130"/>
                  <a:gd name="T9" fmla="*/ 9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29">
                    <a:moveTo>
                      <a:pt x="16" y="93"/>
                    </a:moveTo>
                    <a:cubicBezTo>
                      <a:pt x="32" y="120"/>
                      <a:pt x="66" y="129"/>
                      <a:pt x="93" y="114"/>
                    </a:cubicBezTo>
                    <a:cubicBezTo>
                      <a:pt x="120" y="98"/>
                      <a:pt x="130" y="63"/>
                      <a:pt x="114" y="36"/>
                    </a:cubicBezTo>
                    <a:cubicBezTo>
                      <a:pt x="98" y="9"/>
                      <a:pt x="64" y="0"/>
                      <a:pt x="37" y="16"/>
                    </a:cubicBezTo>
                    <a:cubicBezTo>
                      <a:pt x="10" y="31"/>
                      <a:pt x="0" y="66"/>
                      <a:pt x="16" y="93"/>
                    </a:cubicBezTo>
                    <a:close/>
                  </a:path>
                </a:pathLst>
              </a:custGeom>
              <a:solidFill>
                <a:srgbClr val="5EC9D7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Freeform 1154">
                <a:extLst>
                  <a:ext uri="{FF2B5EF4-FFF2-40B4-BE49-F238E27FC236}">
                    <a16:creationId xmlns:a16="http://schemas.microsoft.com/office/drawing/2014/main" id="{7896D4ED-6326-482F-B83F-713822705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981" y="4164183"/>
                <a:ext cx="328613" cy="288131"/>
              </a:xfrm>
              <a:custGeom>
                <a:avLst/>
                <a:gdLst>
                  <a:gd name="T0" fmla="*/ 69 w 138"/>
                  <a:gd name="T1" fmla="*/ 121 h 121"/>
                  <a:gd name="T2" fmla="*/ 69 w 138"/>
                  <a:gd name="T3" fmla="*/ 121 h 121"/>
                  <a:gd name="T4" fmla="*/ 16 w 138"/>
                  <a:gd name="T5" fmla="*/ 91 h 121"/>
                  <a:gd name="T6" fmla="*/ 39 w 138"/>
                  <a:gd name="T7" fmla="*/ 8 h 121"/>
                  <a:gd name="T8" fmla="*/ 69 w 138"/>
                  <a:gd name="T9" fmla="*/ 0 h 121"/>
                  <a:gd name="T10" fmla="*/ 122 w 138"/>
                  <a:gd name="T11" fmla="*/ 30 h 121"/>
                  <a:gd name="T12" fmla="*/ 99 w 138"/>
                  <a:gd name="T13" fmla="*/ 113 h 121"/>
                  <a:gd name="T14" fmla="*/ 69 w 138"/>
                  <a:gd name="T15" fmla="*/ 121 h 121"/>
                  <a:gd name="T16" fmla="*/ 69 w 138"/>
                  <a:gd name="T17" fmla="*/ 8 h 121"/>
                  <a:gd name="T18" fmla="*/ 43 w 138"/>
                  <a:gd name="T19" fmla="*/ 15 h 121"/>
                  <a:gd name="T20" fmla="*/ 23 w 138"/>
                  <a:gd name="T21" fmla="*/ 87 h 121"/>
                  <a:gd name="T22" fmla="*/ 69 w 138"/>
                  <a:gd name="T23" fmla="*/ 113 h 121"/>
                  <a:gd name="T24" fmla="*/ 69 w 138"/>
                  <a:gd name="T25" fmla="*/ 113 h 121"/>
                  <a:gd name="T26" fmla="*/ 95 w 138"/>
                  <a:gd name="T27" fmla="*/ 106 h 121"/>
                  <a:gd name="T28" fmla="*/ 115 w 138"/>
                  <a:gd name="T29" fmla="*/ 34 h 121"/>
                  <a:gd name="T30" fmla="*/ 69 w 138"/>
                  <a:gd name="T31" fmla="*/ 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69" y="121"/>
                      <a:pt x="69" y="121"/>
                      <a:pt x="69" y="121"/>
                    </a:cubicBezTo>
                    <a:cubicBezTo>
                      <a:pt x="47" y="121"/>
                      <a:pt x="27" y="110"/>
                      <a:pt x="16" y="91"/>
                    </a:cubicBezTo>
                    <a:cubicBezTo>
                      <a:pt x="0" y="62"/>
                      <a:pt x="10" y="25"/>
                      <a:pt x="39" y="8"/>
                    </a:cubicBezTo>
                    <a:cubicBezTo>
                      <a:pt x="48" y="3"/>
                      <a:pt x="58" y="0"/>
                      <a:pt x="69" y="0"/>
                    </a:cubicBezTo>
                    <a:cubicBezTo>
                      <a:pt x="91" y="0"/>
                      <a:pt x="111" y="12"/>
                      <a:pt x="122" y="30"/>
                    </a:cubicBezTo>
                    <a:cubicBezTo>
                      <a:pt x="138" y="59"/>
                      <a:pt x="128" y="97"/>
                      <a:pt x="99" y="113"/>
                    </a:cubicBezTo>
                    <a:cubicBezTo>
                      <a:pt x="90" y="119"/>
                      <a:pt x="80" y="121"/>
                      <a:pt x="69" y="121"/>
                    </a:cubicBezTo>
                    <a:close/>
                    <a:moveTo>
                      <a:pt x="69" y="8"/>
                    </a:moveTo>
                    <a:cubicBezTo>
                      <a:pt x="60" y="8"/>
                      <a:pt x="51" y="10"/>
                      <a:pt x="43" y="15"/>
                    </a:cubicBezTo>
                    <a:cubicBezTo>
                      <a:pt x="17" y="30"/>
                      <a:pt x="9" y="62"/>
                      <a:pt x="23" y="87"/>
                    </a:cubicBezTo>
                    <a:cubicBezTo>
                      <a:pt x="33" y="103"/>
                      <a:pt x="50" y="113"/>
                      <a:pt x="69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8" y="113"/>
                      <a:pt x="87" y="111"/>
                      <a:pt x="95" y="106"/>
                    </a:cubicBezTo>
                    <a:cubicBezTo>
                      <a:pt x="120" y="92"/>
                      <a:pt x="129" y="60"/>
                      <a:pt x="115" y="34"/>
                    </a:cubicBezTo>
                    <a:cubicBezTo>
                      <a:pt x="105" y="18"/>
                      <a:pt x="88" y="8"/>
                      <a:pt x="69" y="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Freeform 1155">
                <a:extLst>
                  <a:ext uri="{FF2B5EF4-FFF2-40B4-BE49-F238E27FC236}">
                    <a16:creationId xmlns:a16="http://schemas.microsoft.com/office/drawing/2014/main" id="{0B6B90A3-89E0-40B5-904A-E472B98ED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" y="1466227"/>
                <a:ext cx="309563" cy="307181"/>
              </a:xfrm>
              <a:custGeom>
                <a:avLst/>
                <a:gdLst>
                  <a:gd name="T0" fmla="*/ 114 w 130"/>
                  <a:gd name="T1" fmla="*/ 93 h 129"/>
                  <a:gd name="T2" fmla="*/ 93 w 130"/>
                  <a:gd name="T3" fmla="*/ 15 h 129"/>
                  <a:gd name="T4" fmla="*/ 16 w 130"/>
                  <a:gd name="T5" fmla="*/ 36 h 129"/>
                  <a:gd name="T6" fmla="*/ 37 w 130"/>
                  <a:gd name="T7" fmla="*/ 114 h 129"/>
                  <a:gd name="T8" fmla="*/ 114 w 130"/>
                  <a:gd name="T9" fmla="*/ 9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29">
                    <a:moveTo>
                      <a:pt x="114" y="93"/>
                    </a:moveTo>
                    <a:cubicBezTo>
                      <a:pt x="130" y="66"/>
                      <a:pt x="120" y="31"/>
                      <a:pt x="93" y="15"/>
                    </a:cubicBezTo>
                    <a:cubicBezTo>
                      <a:pt x="66" y="0"/>
                      <a:pt x="32" y="9"/>
                      <a:pt x="16" y="36"/>
                    </a:cubicBezTo>
                    <a:cubicBezTo>
                      <a:pt x="0" y="63"/>
                      <a:pt x="10" y="98"/>
                      <a:pt x="37" y="114"/>
                    </a:cubicBezTo>
                    <a:cubicBezTo>
                      <a:pt x="64" y="129"/>
                      <a:pt x="98" y="120"/>
                      <a:pt x="114" y="93"/>
                    </a:cubicBezTo>
                    <a:close/>
                  </a:path>
                </a:pathLst>
              </a:custGeom>
              <a:solidFill>
                <a:srgbClr val="5EC9D7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" name="Freeform 1156">
                <a:extLst>
                  <a:ext uri="{FF2B5EF4-FFF2-40B4-BE49-F238E27FC236}">
                    <a16:creationId xmlns:a16="http://schemas.microsoft.com/office/drawing/2014/main" id="{560F330A-945E-4769-A1E0-246CC7F02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269" y="1475752"/>
                <a:ext cx="300038" cy="288131"/>
              </a:xfrm>
              <a:custGeom>
                <a:avLst/>
                <a:gdLst>
                  <a:gd name="T0" fmla="*/ 63 w 126"/>
                  <a:gd name="T1" fmla="*/ 121 h 121"/>
                  <a:gd name="T2" fmla="*/ 63 w 126"/>
                  <a:gd name="T3" fmla="*/ 121 h 121"/>
                  <a:gd name="T4" fmla="*/ 33 w 126"/>
                  <a:gd name="T5" fmla="*/ 113 h 121"/>
                  <a:gd name="T6" fmla="*/ 4 w 126"/>
                  <a:gd name="T7" fmla="*/ 76 h 121"/>
                  <a:gd name="T8" fmla="*/ 10 w 126"/>
                  <a:gd name="T9" fmla="*/ 30 h 121"/>
                  <a:gd name="T10" fmla="*/ 63 w 126"/>
                  <a:gd name="T11" fmla="*/ 0 h 121"/>
                  <a:gd name="T12" fmla="*/ 93 w 126"/>
                  <a:gd name="T13" fmla="*/ 8 h 121"/>
                  <a:gd name="T14" fmla="*/ 122 w 126"/>
                  <a:gd name="T15" fmla="*/ 45 h 121"/>
                  <a:gd name="T16" fmla="*/ 116 w 126"/>
                  <a:gd name="T17" fmla="*/ 91 h 121"/>
                  <a:gd name="T18" fmla="*/ 63 w 126"/>
                  <a:gd name="T19" fmla="*/ 121 h 121"/>
                  <a:gd name="T20" fmla="*/ 63 w 126"/>
                  <a:gd name="T21" fmla="*/ 8 h 121"/>
                  <a:gd name="T22" fmla="*/ 17 w 126"/>
                  <a:gd name="T23" fmla="*/ 34 h 121"/>
                  <a:gd name="T24" fmla="*/ 12 w 126"/>
                  <a:gd name="T25" fmla="*/ 74 h 121"/>
                  <a:gd name="T26" fmla="*/ 37 w 126"/>
                  <a:gd name="T27" fmla="*/ 106 h 121"/>
                  <a:gd name="T28" fmla="*/ 63 w 126"/>
                  <a:gd name="T29" fmla="*/ 113 h 121"/>
                  <a:gd name="T30" fmla="*/ 109 w 126"/>
                  <a:gd name="T31" fmla="*/ 87 h 121"/>
                  <a:gd name="T32" fmla="*/ 114 w 126"/>
                  <a:gd name="T33" fmla="*/ 47 h 121"/>
                  <a:gd name="T34" fmla="*/ 89 w 126"/>
                  <a:gd name="T35" fmla="*/ 15 h 121"/>
                  <a:gd name="T36" fmla="*/ 63 w 126"/>
                  <a:gd name="T37" fmla="*/ 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1">
                    <a:moveTo>
                      <a:pt x="63" y="121"/>
                    </a:moveTo>
                    <a:cubicBezTo>
                      <a:pt x="63" y="121"/>
                      <a:pt x="63" y="121"/>
                      <a:pt x="63" y="121"/>
                    </a:cubicBezTo>
                    <a:cubicBezTo>
                      <a:pt x="52" y="121"/>
                      <a:pt x="42" y="118"/>
                      <a:pt x="33" y="113"/>
                    </a:cubicBezTo>
                    <a:cubicBezTo>
                      <a:pt x="19" y="105"/>
                      <a:pt x="9" y="92"/>
                      <a:pt x="4" y="76"/>
                    </a:cubicBezTo>
                    <a:cubicBezTo>
                      <a:pt x="0" y="61"/>
                      <a:pt x="2" y="44"/>
                      <a:pt x="10" y="30"/>
                    </a:cubicBezTo>
                    <a:cubicBezTo>
                      <a:pt x="21" y="11"/>
                      <a:pt x="41" y="0"/>
                      <a:pt x="63" y="0"/>
                    </a:cubicBezTo>
                    <a:cubicBezTo>
                      <a:pt x="74" y="0"/>
                      <a:pt x="84" y="3"/>
                      <a:pt x="93" y="8"/>
                    </a:cubicBezTo>
                    <a:cubicBezTo>
                      <a:pt x="107" y="16"/>
                      <a:pt x="117" y="29"/>
                      <a:pt x="122" y="45"/>
                    </a:cubicBezTo>
                    <a:cubicBezTo>
                      <a:pt x="126" y="60"/>
                      <a:pt x="124" y="77"/>
                      <a:pt x="116" y="91"/>
                    </a:cubicBezTo>
                    <a:cubicBezTo>
                      <a:pt x="105" y="110"/>
                      <a:pt x="85" y="121"/>
                      <a:pt x="63" y="121"/>
                    </a:cubicBezTo>
                    <a:close/>
                    <a:moveTo>
                      <a:pt x="63" y="8"/>
                    </a:moveTo>
                    <a:cubicBezTo>
                      <a:pt x="44" y="8"/>
                      <a:pt x="27" y="18"/>
                      <a:pt x="17" y="34"/>
                    </a:cubicBezTo>
                    <a:cubicBezTo>
                      <a:pt x="10" y="46"/>
                      <a:pt x="8" y="61"/>
                      <a:pt x="12" y="74"/>
                    </a:cubicBezTo>
                    <a:cubicBezTo>
                      <a:pt x="16" y="88"/>
                      <a:pt x="24" y="99"/>
                      <a:pt x="37" y="106"/>
                    </a:cubicBezTo>
                    <a:cubicBezTo>
                      <a:pt x="45" y="111"/>
                      <a:pt x="54" y="113"/>
                      <a:pt x="63" y="113"/>
                    </a:cubicBezTo>
                    <a:cubicBezTo>
                      <a:pt x="82" y="113"/>
                      <a:pt x="99" y="103"/>
                      <a:pt x="109" y="87"/>
                    </a:cubicBezTo>
                    <a:cubicBezTo>
                      <a:pt x="116" y="75"/>
                      <a:pt x="118" y="60"/>
                      <a:pt x="114" y="47"/>
                    </a:cubicBezTo>
                    <a:cubicBezTo>
                      <a:pt x="110" y="33"/>
                      <a:pt x="102" y="22"/>
                      <a:pt x="89" y="15"/>
                    </a:cubicBezTo>
                    <a:cubicBezTo>
                      <a:pt x="81" y="10"/>
                      <a:pt x="72" y="8"/>
                      <a:pt x="6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Freeform 1157">
                <a:extLst>
                  <a:ext uri="{FF2B5EF4-FFF2-40B4-BE49-F238E27FC236}">
                    <a16:creationId xmlns:a16="http://schemas.microsoft.com/office/drawing/2014/main" id="{02990A19-6A02-405F-94BE-E4C3EFF87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626" y="2032964"/>
                <a:ext cx="307181" cy="309563"/>
              </a:xfrm>
              <a:custGeom>
                <a:avLst/>
                <a:gdLst>
                  <a:gd name="T0" fmla="*/ 93 w 129"/>
                  <a:gd name="T1" fmla="*/ 114 h 130"/>
                  <a:gd name="T2" fmla="*/ 114 w 129"/>
                  <a:gd name="T3" fmla="*/ 37 h 130"/>
                  <a:gd name="T4" fmla="*/ 36 w 129"/>
                  <a:gd name="T5" fmla="*/ 16 h 130"/>
                  <a:gd name="T6" fmla="*/ 16 w 129"/>
                  <a:gd name="T7" fmla="*/ 93 h 130"/>
                  <a:gd name="T8" fmla="*/ 93 w 129"/>
                  <a:gd name="T9" fmla="*/ 11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30">
                    <a:moveTo>
                      <a:pt x="93" y="114"/>
                    </a:moveTo>
                    <a:cubicBezTo>
                      <a:pt x="120" y="99"/>
                      <a:pt x="129" y="64"/>
                      <a:pt x="114" y="37"/>
                    </a:cubicBezTo>
                    <a:cubicBezTo>
                      <a:pt x="98" y="10"/>
                      <a:pt x="63" y="0"/>
                      <a:pt x="36" y="16"/>
                    </a:cubicBezTo>
                    <a:cubicBezTo>
                      <a:pt x="9" y="32"/>
                      <a:pt x="0" y="66"/>
                      <a:pt x="16" y="93"/>
                    </a:cubicBezTo>
                    <a:cubicBezTo>
                      <a:pt x="31" y="121"/>
                      <a:pt x="66" y="130"/>
                      <a:pt x="93" y="114"/>
                    </a:cubicBezTo>
                    <a:close/>
                  </a:path>
                </a:pathLst>
              </a:custGeom>
              <a:solidFill>
                <a:srgbClr val="5EC9D7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Freeform 1158">
                <a:extLst>
                  <a:ext uri="{FF2B5EF4-FFF2-40B4-BE49-F238E27FC236}">
                    <a16:creationId xmlns:a16="http://schemas.microsoft.com/office/drawing/2014/main" id="{E2403C5E-374A-4123-AD8A-6701D06A55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2042489"/>
                <a:ext cx="314325" cy="290513"/>
              </a:xfrm>
              <a:custGeom>
                <a:avLst/>
                <a:gdLst>
                  <a:gd name="T0" fmla="*/ 63 w 132"/>
                  <a:gd name="T1" fmla="*/ 122 h 122"/>
                  <a:gd name="T2" fmla="*/ 63 w 132"/>
                  <a:gd name="T3" fmla="*/ 122 h 122"/>
                  <a:gd name="T4" fmla="*/ 10 w 132"/>
                  <a:gd name="T5" fmla="*/ 91 h 122"/>
                  <a:gd name="T6" fmla="*/ 4 w 132"/>
                  <a:gd name="T7" fmla="*/ 45 h 122"/>
                  <a:gd name="T8" fmla="*/ 32 w 132"/>
                  <a:gd name="T9" fmla="*/ 9 h 122"/>
                  <a:gd name="T10" fmla="*/ 63 w 132"/>
                  <a:gd name="T11" fmla="*/ 0 h 122"/>
                  <a:gd name="T12" fmla="*/ 115 w 132"/>
                  <a:gd name="T13" fmla="*/ 31 h 122"/>
                  <a:gd name="T14" fmla="*/ 93 w 132"/>
                  <a:gd name="T15" fmla="*/ 114 h 122"/>
                  <a:gd name="T16" fmla="*/ 63 w 132"/>
                  <a:gd name="T17" fmla="*/ 122 h 122"/>
                  <a:gd name="T18" fmla="*/ 63 w 132"/>
                  <a:gd name="T19" fmla="*/ 8 h 122"/>
                  <a:gd name="T20" fmla="*/ 36 w 132"/>
                  <a:gd name="T21" fmla="*/ 15 h 122"/>
                  <a:gd name="T22" fmla="*/ 12 w 132"/>
                  <a:gd name="T23" fmla="*/ 47 h 122"/>
                  <a:gd name="T24" fmla="*/ 17 w 132"/>
                  <a:gd name="T25" fmla="*/ 87 h 122"/>
                  <a:gd name="T26" fmla="*/ 63 w 132"/>
                  <a:gd name="T27" fmla="*/ 114 h 122"/>
                  <a:gd name="T28" fmla="*/ 63 w 132"/>
                  <a:gd name="T29" fmla="*/ 114 h 122"/>
                  <a:gd name="T30" fmla="*/ 89 w 132"/>
                  <a:gd name="T31" fmla="*/ 107 h 122"/>
                  <a:gd name="T32" fmla="*/ 108 w 132"/>
                  <a:gd name="T33" fmla="*/ 35 h 122"/>
                  <a:gd name="T34" fmla="*/ 63 w 132"/>
                  <a:gd name="T3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22">
                    <a:moveTo>
                      <a:pt x="63" y="122"/>
                    </a:moveTo>
                    <a:cubicBezTo>
                      <a:pt x="63" y="122"/>
                      <a:pt x="63" y="122"/>
                      <a:pt x="63" y="122"/>
                    </a:cubicBezTo>
                    <a:cubicBezTo>
                      <a:pt x="41" y="122"/>
                      <a:pt x="21" y="110"/>
                      <a:pt x="10" y="91"/>
                    </a:cubicBezTo>
                    <a:cubicBezTo>
                      <a:pt x="2" y="77"/>
                      <a:pt x="0" y="61"/>
                      <a:pt x="4" y="45"/>
                    </a:cubicBezTo>
                    <a:cubicBezTo>
                      <a:pt x="8" y="30"/>
                      <a:pt x="18" y="17"/>
                      <a:pt x="32" y="9"/>
                    </a:cubicBezTo>
                    <a:cubicBezTo>
                      <a:pt x="42" y="3"/>
                      <a:pt x="52" y="0"/>
                      <a:pt x="63" y="0"/>
                    </a:cubicBezTo>
                    <a:cubicBezTo>
                      <a:pt x="84" y="0"/>
                      <a:pt x="104" y="12"/>
                      <a:pt x="115" y="31"/>
                    </a:cubicBezTo>
                    <a:cubicBezTo>
                      <a:pt x="132" y="60"/>
                      <a:pt x="122" y="97"/>
                      <a:pt x="93" y="114"/>
                    </a:cubicBezTo>
                    <a:cubicBezTo>
                      <a:pt x="84" y="119"/>
                      <a:pt x="73" y="122"/>
                      <a:pt x="63" y="122"/>
                    </a:cubicBezTo>
                    <a:close/>
                    <a:moveTo>
                      <a:pt x="63" y="8"/>
                    </a:moveTo>
                    <a:cubicBezTo>
                      <a:pt x="53" y="8"/>
                      <a:pt x="44" y="11"/>
                      <a:pt x="36" y="15"/>
                    </a:cubicBezTo>
                    <a:cubicBezTo>
                      <a:pt x="24" y="23"/>
                      <a:pt x="15" y="34"/>
                      <a:pt x="12" y="47"/>
                    </a:cubicBezTo>
                    <a:cubicBezTo>
                      <a:pt x="8" y="61"/>
                      <a:pt x="10" y="75"/>
                      <a:pt x="17" y="87"/>
                    </a:cubicBezTo>
                    <a:cubicBezTo>
                      <a:pt x="26" y="104"/>
                      <a:pt x="44" y="114"/>
                      <a:pt x="63" y="114"/>
                    </a:cubicBezTo>
                    <a:cubicBezTo>
                      <a:pt x="63" y="114"/>
                      <a:pt x="63" y="114"/>
                      <a:pt x="63" y="114"/>
                    </a:cubicBezTo>
                    <a:cubicBezTo>
                      <a:pt x="72" y="114"/>
                      <a:pt x="81" y="111"/>
                      <a:pt x="89" y="107"/>
                    </a:cubicBezTo>
                    <a:cubicBezTo>
                      <a:pt x="114" y="92"/>
                      <a:pt x="123" y="60"/>
                      <a:pt x="108" y="35"/>
                    </a:cubicBezTo>
                    <a:cubicBezTo>
                      <a:pt x="99" y="19"/>
                      <a:pt x="81" y="8"/>
                      <a:pt x="6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Freeform 1167">
                <a:extLst>
                  <a:ext uri="{FF2B5EF4-FFF2-40B4-BE49-F238E27FC236}">
                    <a16:creationId xmlns:a16="http://schemas.microsoft.com/office/drawing/2014/main" id="{33328A08-33B3-4347-B351-2297D844C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638" y="4190377"/>
                <a:ext cx="220266" cy="250031"/>
              </a:xfrm>
              <a:custGeom>
                <a:avLst/>
                <a:gdLst>
                  <a:gd name="T0" fmla="*/ 90 w 93"/>
                  <a:gd name="T1" fmla="*/ 4 h 105"/>
                  <a:gd name="T2" fmla="*/ 79 w 93"/>
                  <a:gd name="T3" fmla="*/ 4 h 105"/>
                  <a:gd name="T4" fmla="*/ 76 w 93"/>
                  <a:gd name="T5" fmla="*/ 0 h 105"/>
                  <a:gd name="T6" fmla="*/ 20 w 93"/>
                  <a:gd name="T7" fmla="*/ 0 h 105"/>
                  <a:gd name="T8" fmla="*/ 17 w 93"/>
                  <a:gd name="T9" fmla="*/ 4 h 105"/>
                  <a:gd name="T10" fmla="*/ 3 w 93"/>
                  <a:gd name="T11" fmla="*/ 4 h 105"/>
                  <a:gd name="T12" fmla="*/ 0 w 93"/>
                  <a:gd name="T13" fmla="*/ 7 h 105"/>
                  <a:gd name="T14" fmla="*/ 0 w 93"/>
                  <a:gd name="T15" fmla="*/ 20 h 105"/>
                  <a:gd name="T16" fmla="*/ 42 w 93"/>
                  <a:gd name="T17" fmla="*/ 59 h 105"/>
                  <a:gd name="T18" fmla="*/ 42 w 93"/>
                  <a:gd name="T19" fmla="*/ 80 h 105"/>
                  <a:gd name="T20" fmla="*/ 25 w 93"/>
                  <a:gd name="T21" fmla="*/ 85 h 105"/>
                  <a:gd name="T22" fmla="*/ 23 w 93"/>
                  <a:gd name="T23" fmla="*/ 87 h 105"/>
                  <a:gd name="T24" fmla="*/ 23 w 93"/>
                  <a:gd name="T25" fmla="*/ 90 h 105"/>
                  <a:gd name="T26" fmla="*/ 20 w 93"/>
                  <a:gd name="T27" fmla="*/ 93 h 105"/>
                  <a:gd name="T28" fmla="*/ 17 w 93"/>
                  <a:gd name="T29" fmla="*/ 96 h 105"/>
                  <a:gd name="T30" fmla="*/ 17 w 93"/>
                  <a:gd name="T31" fmla="*/ 101 h 105"/>
                  <a:gd name="T32" fmla="*/ 20 w 93"/>
                  <a:gd name="T33" fmla="*/ 105 h 105"/>
                  <a:gd name="T34" fmla="*/ 73 w 93"/>
                  <a:gd name="T35" fmla="*/ 105 h 105"/>
                  <a:gd name="T36" fmla="*/ 76 w 93"/>
                  <a:gd name="T37" fmla="*/ 101 h 105"/>
                  <a:gd name="T38" fmla="*/ 76 w 93"/>
                  <a:gd name="T39" fmla="*/ 96 h 105"/>
                  <a:gd name="T40" fmla="*/ 73 w 93"/>
                  <a:gd name="T41" fmla="*/ 93 h 105"/>
                  <a:gd name="T42" fmla="*/ 70 w 93"/>
                  <a:gd name="T43" fmla="*/ 90 h 105"/>
                  <a:gd name="T44" fmla="*/ 70 w 93"/>
                  <a:gd name="T45" fmla="*/ 87 h 105"/>
                  <a:gd name="T46" fmla="*/ 68 w 93"/>
                  <a:gd name="T47" fmla="*/ 85 h 105"/>
                  <a:gd name="T48" fmla="*/ 52 w 93"/>
                  <a:gd name="T49" fmla="*/ 80 h 105"/>
                  <a:gd name="T50" fmla="*/ 52 w 93"/>
                  <a:gd name="T51" fmla="*/ 59 h 105"/>
                  <a:gd name="T52" fmla="*/ 93 w 93"/>
                  <a:gd name="T53" fmla="*/ 20 h 105"/>
                  <a:gd name="T54" fmla="*/ 93 w 93"/>
                  <a:gd name="T55" fmla="*/ 7 h 105"/>
                  <a:gd name="T56" fmla="*/ 90 w 93"/>
                  <a:gd name="T57" fmla="*/ 4 h 105"/>
                  <a:gd name="T58" fmla="*/ 6 w 93"/>
                  <a:gd name="T59" fmla="*/ 18 h 105"/>
                  <a:gd name="T60" fmla="*/ 6 w 93"/>
                  <a:gd name="T61" fmla="*/ 14 h 105"/>
                  <a:gd name="T62" fmla="*/ 10 w 93"/>
                  <a:gd name="T63" fmla="*/ 11 h 105"/>
                  <a:gd name="T64" fmla="*/ 18 w 93"/>
                  <a:gd name="T65" fmla="*/ 11 h 105"/>
                  <a:gd name="T66" fmla="*/ 23 w 93"/>
                  <a:gd name="T67" fmla="*/ 39 h 105"/>
                  <a:gd name="T68" fmla="*/ 6 w 93"/>
                  <a:gd name="T69" fmla="*/ 18 h 105"/>
                  <a:gd name="T70" fmla="*/ 87 w 93"/>
                  <a:gd name="T71" fmla="*/ 18 h 105"/>
                  <a:gd name="T72" fmla="*/ 70 w 93"/>
                  <a:gd name="T73" fmla="*/ 39 h 105"/>
                  <a:gd name="T74" fmla="*/ 76 w 93"/>
                  <a:gd name="T75" fmla="*/ 11 h 105"/>
                  <a:gd name="T76" fmla="*/ 84 w 93"/>
                  <a:gd name="T77" fmla="*/ 11 h 105"/>
                  <a:gd name="T78" fmla="*/ 87 w 93"/>
                  <a:gd name="T79" fmla="*/ 14 h 105"/>
                  <a:gd name="T80" fmla="*/ 87 w 93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05">
                    <a:moveTo>
                      <a:pt x="90" y="4"/>
                    </a:moveTo>
                    <a:cubicBezTo>
                      <a:pt x="79" y="4"/>
                      <a:pt x="79" y="4"/>
                      <a:pt x="79" y="4"/>
                    </a:cubicBezTo>
                    <a:cubicBezTo>
                      <a:pt x="77" y="4"/>
                      <a:pt x="76" y="2"/>
                      <a:pt x="7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7" y="2"/>
                      <a:pt x="17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8"/>
                      <a:pt x="29" y="54"/>
                      <a:pt x="42" y="5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32" y="81"/>
                      <a:pt x="25" y="85"/>
                    </a:cubicBezTo>
                    <a:cubicBezTo>
                      <a:pt x="24" y="85"/>
                      <a:pt x="23" y="86"/>
                      <a:pt x="23" y="87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3" y="91"/>
                      <a:pt x="22" y="93"/>
                      <a:pt x="20" y="93"/>
                    </a:cubicBezTo>
                    <a:cubicBezTo>
                      <a:pt x="19" y="93"/>
                      <a:pt x="17" y="94"/>
                      <a:pt x="17" y="96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3"/>
                      <a:pt x="19" y="105"/>
                      <a:pt x="20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6" y="103"/>
                      <a:pt x="76" y="101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6" y="94"/>
                      <a:pt x="75" y="93"/>
                      <a:pt x="73" y="93"/>
                    </a:cubicBezTo>
                    <a:cubicBezTo>
                      <a:pt x="71" y="93"/>
                      <a:pt x="70" y="91"/>
                      <a:pt x="70" y="90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6"/>
                      <a:pt x="69" y="85"/>
                      <a:pt x="68" y="85"/>
                    </a:cubicBezTo>
                    <a:cubicBezTo>
                      <a:pt x="61" y="81"/>
                      <a:pt x="52" y="80"/>
                      <a:pt x="52" y="80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64" y="54"/>
                      <a:pt x="93" y="38"/>
                      <a:pt x="93" y="20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5"/>
                      <a:pt x="92" y="4"/>
                      <a:pt x="90" y="4"/>
                    </a:cubicBezTo>
                    <a:close/>
                    <a:moveTo>
                      <a:pt x="6" y="18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8" y="11"/>
                      <a:pt x="10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30"/>
                      <a:pt x="23" y="39"/>
                    </a:cubicBezTo>
                    <a:cubicBezTo>
                      <a:pt x="23" y="39"/>
                      <a:pt x="6" y="32"/>
                      <a:pt x="6" y="18"/>
                    </a:cubicBezTo>
                    <a:close/>
                    <a:moveTo>
                      <a:pt x="87" y="18"/>
                    </a:moveTo>
                    <a:cubicBezTo>
                      <a:pt x="87" y="32"/>
                      <a:pt x="70" y="39"/>
                      <a:pt x="70" y="39"/>
                    </a:cubicBezTo>
                    <a:cubicBezTo>
                      <a:pt x="75" y="30"/>
                      <a:pt x="76" y="11"/>
                      <a:pt x="7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6" y="11"/>
                      <a:pt x="87" y="12"/>
                      <a:pt x="87" y="14"/>
                    </a:cubicBezTo>
                    <a:lnTo>
                      <a:pt x="87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8986" tIns="24493" rIns="48986" bIns="2449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60" name="TextBox 22">
            <a:extLst>
              <a:ext uri="{FF2B5EF4-FFF2-40B4-BE49-F238E27FC236}">
                <a16:creationId xmlns:a16="http://schemas.microsoft.com/office/drawing/2014/main" id="{A288ABB4-097B-46FA-AC24-418EA325701E}"/>
              </a:ext>
            </a:extLst>
          </p:cNvPr>
          <p:cNvSpPr txBox="1">
            <a:spLocks/>
          </p:cNvSpPr>
          <p:nvPr/>
        </p:nvSpPr>
        <p:spPr>
          <a:xfrm>
            <a:off x="2436897" y="2123422"/>
            <a:ext cx="180994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b="1" spc="-18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  <a:cs typeface="Poppins"/>
            </a:endParaRPr>
          </a:p>
          <a:p>
            <a:pPr algn="ctr"/>
            <a:endParaRPr lang="en-US" sz="2000" b="1" spc="-18" dirty="0">
              <a:solidFill>
                <a:srgbClr val="525252"/>
              </a:solidFill>
              <a:ea typeface="MS Mincho" panose="02020609040205080304" pitchFamily="49" charset="-128"/>
            </a:endParaRPr>
          </a:p>
          <a:p>
            <a:pPr algn="ctr"/>
            <a:endParaRPr lang="en-US" sz="2000" b="1" spc="-18" dirty="0">
              <a:solidFill>
                <a:srgbClr val="525252"/>
              </a:solidFill>
              <a:ea typeface="MS Mincho" panose="02020609040205080304" pitchFamily="49" charset="-128"/>
            </a:endParaRPr>
          </a:p>
          <a:p>
            <a:pPr algn="ctr"/>
            <a:endParaRPr lang="en-US" sz="2000" b="1" spc="-18" dirty="0">
              <a:solidFill>
                <a:srgbClr val="525252"/>
              </a:solidFill>
              <a:ea typeface="MS Mincho" panose="02020609040205080304" pitchFamily="49" charset="-128"/>
            </a:endParaRPr>
          </a:p>
          <a:p>
            <a:pPr algn="ctr"/>
            <a:endParaRPr lang="en-US" sz="2000" b="1" spc="-18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</a:endParaRPr>
          </a:p>
          <a:p>
            <a:pPr algn="ctr"/>
            <a:r>
              <a:rPr lang="en-US" sz="2000" b="1" spc="-18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Poppins"/>
              </a:rPr>
              <a:t>2018-2019</a:t>
            </a:r>
          </a:p>
          <a:p>
            <a:pPr algn="ctr"/>
            <a:r>
              <a:rPr lang="en-US" sz="2000" b="1" spc="-18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</a:rPr>
              <a:t>Dissemination initiatives</a:t>
            </a:r>
            <a:endParaRPr lang="en-US" sz="857" dirty="0">
              <a:solidFill>
                <a:schemeClr val="bg2">
                  <a:lumMod val="50000"/>
                </a:schemeClr>
              </a:solidFill>
              <a:ea typeface="MS Mincho" panose="02020609040205080304" pitchFamily="49" charset="-128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66B36A7-AF57-4179-A496-2B6825E2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60" y="2293281"/>
            <a:ext cx="423457" cy="4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513E5A5-9393-4860-BFEC-31C806C3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28" y="2880727"/>
            <a:ext cx="390286" cy="3902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034" name="Picture 10" descr="Image result for networks">
            <a:extLst>
              <a:ext uri="{FF2B5EF4-FFF2-40B4-BE49-F238E27FC236}">
                <a16:creationId xmlns:a16="http://schemas.microsoft.com/office/drawing/2014/main" id="{37E239E6-E931-4C6F-8958-EA190302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152991" y="3629523"/>
            <a:ext cx="433454" cy="3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Image result for partnership">
            <a:extLst>
              <a:ext uri="{FF2B5EF4-FFF2-40B4-BE49-F238E27FC236}">
                <a16:creationId xmlns:a16="http://schemas.microsoft.com/office/drawing/2014/main" id="{4A12A8DC-EDE3-4C35-BBD8-8508D14A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05" y="4366264"/>
            <a:ext cx="589409" cy="4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raining">
            <a:extLst>
              <a:ext uri="{FF2B5EF4-FFF2-40B4-BE49-F238E27FC236}">
                <a16:creationId xmlns:a16="http://schemas.microsoft.com/office/drawing/2014/main" id="{855AAB38-1CFD-4756-832E-17C32137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68" y="5020450"/>
            <a:ext cx="764154" cy="3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global">
            <a:extLst>
              <a:ext uri="{FF2B5EF4-FFF2-40B4-BE49-F238E27FC236}">
                <a16:creationId xmlns:a16="http://schemas.microsoft.com/office/drawing/2014/main" id="{2DF98E5F-757E-4D17-87F1-02A571B9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01" y="2639888"/>
            <a:ext cx="1007734" cy="9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741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68FF64-E1F5-4235-B106-0699DCC34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12192000" cy="68492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83430" y="2449287"/>
            <a:ext cx="5987143" cy="1578429"/>
          </a:xfrm>
          <a:noFill/>
          <a:effectLst/>
        </p:spPr>
        <p:txBody>
          <a:bodyPr>
            <a:normAutofit/>
          </a:bodyPr>
          <a:lstStyle/>
          <a:p>
            <a:r>
              <a:rPr lang="en-US" sz="3429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What does strengthening national evaluation capacity mean in reality?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2301-C3FD-4FFF-A261-C995A502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872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2395D27-B21E-4750-B4AE-4DAF5A8A0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27" y="836741"/>
            <a:ext cx="7346782" cy="10039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A quick look at the key aspects of Agenda 2030 that have salience for national evaluations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73841" y="2996459"/>
            <a:ext cx="53019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Integrated</a:t>
            </a:r>
            <a:r>
              <a:rPr lang="fr-CA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view of institutions &amp; development </a:t>
            </a: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4460" y="3524962"/>
            <a:ext cx="55942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Inclusive and participatory development processes –focus on the poorest, most vulnerable –Leave No One Behind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73841" y="4892691"/>
            <a:ext cx="37409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Data informed public policy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58991" y="2392890"/>
            <a:ext cx="48239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Country-led evaluations that are integrated into national systems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5964" y="4458133"/>
            <a:ext cx="30355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Support public policy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84547" y="5263161"/>
            <a:ext cx="1903322" cy="17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BB0078-5415-454A-A583-2D5334ABF500}"/>
              </a:ext>
            </a:extLst>
          </p:cNvPr>
          <p:cNvSpPr/>
          <p:nvPr/>
        </p:nvSpPr>
        <p:spPr>
          <a:xfrm>
            <a:off x="1493110" y="2449346"/>
            <a:ext cx="2694438" cy="2803838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Text" lastClr="000000"/>
            </a:contourClr>
          </a:sp3d>
        </p:spPr>
        <p:txBody>
          <a:bodyPr/>
          <a:lstStyle/>
          <a:p>
            <a:endParaRPr lang="en-US" sz="1286" dirty="0">
              <a:cs typeface="Calibri" panose="020F05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5843B2-99BA-4928-8D14-195BEA629907}"/>
              </a:ext>
            </a:extLst>
          </p:cNvPr>
          <p:cNvCxnSpPr/>
          <p:nvPr/>
        </p:nvCxnSpPr>
        <p:spPr>
          <a:xfrm flipV="1">
            <a:off x="685800" y="2028408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0A5CF5CE-6BD9-4859-A125-1A1F8E9A5622}"/>
              </a:ext>
            </a:extLst>
          </p:cNvPr>
          <p:cNvSpPr/>
          <p:nvPr/>
        </p:nvSpPr>
        <p:spPr>
          <a:xfrm>
            <a:off x="4805889" y="2449346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C5AFCD4-3CEE-41BC-887E-E0575A61E39E}"/>
              </a:ext>
            </a:extLst>
          </p:cNvPr>
          <p:cNvSpPr/>
          <p:nvPr/>
        </p:nvSpPr>
        <p:spPr>
          <a:xfrm>
            <a:off x="4805889" y="3641672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236EB00-1510-4D3B-8CE9-536148D436ED}"/>
              </a:ext>
            </a:extLst>
          </p:cNvPr>
          <p:cNvSpPr/>
          <p:nvPr/>
        </p:nvSpPr>
        <p:spPr>
          <a:xfrm>
            <a:off x="4824087" y="4932742"/>
            <a:ext cx="267876" cy="23993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86" kern="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62D9F7C-014A-448D-BC13-0E5AE7C8ADBD}"/>
              </a:ext>
            </a:extLst>
          </p:cNvPr>
          <p:cNvGrpSpPr/>
          <p:nvPr/>
        </p:nvGrpSpPr>
        <p:grpSpPr>
          <a:xfrm>
            <a:off x="4798687" y="3033135"/>
            <a:ext cx="274883" cy="239934"/>
            <a:chOff x="2573102" y="2053431"/>
            <a:chExt cx="692150" cy="692150"/>
          </a:xfrm>
          <a:solidFill>
            <a:schemeClr val="bg1">
              <a:lumMod val="50000"/>
            </a:schemeClr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8235474-A12C-4A59-B31A-3789ACCDC695}"/>
                </a:ext>
              </a:extLst>
            </p:cNvPr>
            <p:cNvSpPr/>
            <p:nvPr/>
          </p:nvSpPr>
          <p:spPr>
            <a:xfrm>
              <a:off x="2573102" y="2053431"/>
              <a:ext cx="692150" cy="69215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86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203698D-FAAD-455B-9724-5C5647B5607A}"/>
                </a:ext>
              </a:extLst>
            </p:cNvPr>
            <p:cNvSpPr/>
            <p:nvPr/>
          </p:nvSpPr>
          <p:spPr>
            <a:xfrm>
              <a:off x="2649429" y="2130997"/>
              <a:ext cx="539496" cy="5394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 dirty="0">
                <a:solidFill>
                  <a:srgbClr val="C00000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2158DA-0501-4F31-9F78-63BE87E90E96}"/>
              </a:ext>
            </a:extLst>
          </p:cNvPr>
          <p:cNvGrpSpPr/>
          <p:nvPr/>
        </p:nvGrpSpPr>
        <p:grpSpPr>
          <a:xfrm>
            <a:off x="4824088" y="4467637"/>
            <a:ext cx="274883" cy="239934"/>
            <a:chOff x="2573102" y="2053431"/>
            <a:chExt cx="692150" cy="692150"/>
          </a:xfrm>
          <a:solidFill>
            <a:schemeClr val="bg1">
              <a:lumMod val="50000"/>
            </a:scheme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6B61E34-D8B9-45E8-B6A0-DCEBBEBA7889}"/>
                </a:ext>
              </a:extLst>
            </p:cNvPr>
            <p:cNvSpPr/>
            <p:nvPr/>
          </p:nvSpPr>
          <p:spPr>
            <a:xfrm>
              <a:off x="2573102" y="2053431"/>
              <a:ext cx="692150" cy="692150"/>
            </a:xfrm>
            <a:prstGeom prst="ellipse">
              <a:avLst/>
            </a:prstGeom>
            <a:grpFill/>
            <a:ln w="12700" cap="flat" cmpd="sng" algn="ctr">
              <a:solidFill>
                <a:schemeClr val="tx2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86" kern="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85ED853-1C6C-41C7-A9AD-76068D9B49D3}"/>
                </a:ext>
              </a:extLst>
            </p:cNvPr>
            <p:cNvSpPr/>
            <p:nvPr/>
          </p:nvSpPr>
          <p:spPr>
            <a:xfrm>
              <a:off x="2649429" y="2130997"/>
              <a:ext cx="539496" cy="5394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 dirty="0">
                <a:solidFill>
                  <a:srgbClr val="C00000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6F8D5-76E6-46F1-A79E-1E4F44A5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7</a:t>
            </a:fld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80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63B2E6-406E-4E42-B429-C62612AB2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43000" y="3124202"/>
            <a:ext cx="4953000" cy="139945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 majority of countries represent evolving and emergent capacities</a:t>
            </a:r>
            <a:b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en-GB" sz="2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62FB20-F0AC-46C9-B1B6-5C60C54EF8C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6371772" y="1067757"/>
            <a:ext cx="5214256" cy="5451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F2965D-C6BC-4F84-86EB-300FFBC20D4A}"/>
              </a:ext>
            </a:extLst>
          </p:cNvPr>
          <p:cNvSpPr/>
          <p:nvPr/>
        </p:nvSpPr>
        <p:spPr>
          <a:xfrm>
            <a:off x="1447800" y="1066800"/>
            <a:ext cx="4648202" cy="139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7" dirty="0">
                <a:solidFill>
                  <a:schemeClr val="accent1">
                    <a:lumMod val="75000"/>
                  </a:schemeClr>
                </a:solidFill>
              </a:rPr>
              <a:t>Evaluation capacity is evolving but the pace is slow</a:t>
            </a:r>
            <a:endParaRPr lang="en-GB" sz="2857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9FBD8-B2F2-42E9-877A-7303C8F5BB30}"/>
              </a:ext>
            </a:extLst>
          </p:cNvPr>
          <p:cNvCxnSpPr>
            <a:cxnSpLocks/>
          </p:cNvCxnSpPr>
          <p:nvPr/>
        </p:nvCxnSpPr>
        <p:spPr>
          <a:xfrm>
            <a:off x="1752600" y="2570027"/>
            <a:ext cx="39624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768D1-5E0E-4D3C-B8B9-050262E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009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1ACD1EFE-8D7D-4E31-B9A4-790E97C8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32C1A6-8D3E-4EA1-9B44-0B41C65A49E3}"/>
              </a:ext>
            </a:extLst>
          </p:cNvPr>
          <p:cNvCxnSpPr>
            <a:cxnSpLocks/>
          </p:cNvCxnSpPr>
          <p:nvPr/>
        </p:nvCxnSpPr>
        <p:spPr>
          <a:xfrm flipH="1">
            <a:off x="3702203" y="2471558"/>
            <a:ext cx="6018133" cy="329723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3B00DE-B9CB-4B71-8296-779EF25CBF0E}"/>
              </a:ext>
            </a:extLst>
          </p:cNvPr>
          <p:cNvCxnSpPr>
            <a:cxnSpLocks/>
          </p:cNvCxnSpPr>
          <p:nvPr/>
        </p:nvCxnSpPr>
        <p:spPr>
          <a:xfrm flipH="1" flipV="1">
            <a:off x="3329473" y="2646433"/>
            <a:ext cx="5993111" cy="328353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AB2928-3C00-49A5-AECF-0160DF76BDC1}"/>
              </a:ext>
            </a:extLst>
          </p:cNvPr>
          <p:cNvCxnSpPr>
            <a:cxnSpLocks/>
          </p:cNvCxnSpPr>
          <p:nvPr/>
        </p:nvCxnSpPr>
        <p:spPr>
          <a:xfrm flipH="1">
            <a:off x="6384697" y="2113708"/>
            <a:ext cx="9883" cy="319557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CD93BB-ADDC-4462-88BB-D1F728122C5D}"/>
              </a:ext>
            </a:extLst>
          </p:cNvPr>
          <p:cNvCxnSpPr>
            <a:cxnSpLocks/>
          </p:cNvCxnSpPr>
          <p:nvPr/>
        </p:nvCxnSpPr>
        <p:spPr>
          <a:xfrm flipH="1" flipV="1">
            <a:off x="3277732" y="4036992"/>
            <a:ext cx="2608249" cy="137936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710BED-6B83-44D6-BF71-7ECC16082B0B}"/>
              </a:ext>
            </a:extLst>
          </p:cNvPr>
          <p:cNvCxnSpPr>
            <a:cxnSpLocks/>
          </p:cNvCxnSpPr>
          <p:nvPr/>
        </p:nvCxnSpPr>
        <p:spPr>
          <a:xfrm flipH="1">
            <a:off x="5374167" y="2177143"/>
            <a:ext cx="15197" cy="98678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DE8D73-9075-42D2-961D-1FBF5B08CF46}"/>
              </a:ext>
            </a:extLst>
          </p:cNvPr>
          <p:cNvCxnSpPr>
            <a:cxnSpLocks/>
          </p:cNvCxnSpPr>
          <p:nvPr/>
        </p:nvCxnSpPr>
        <p:spPr>
          <a:xfrm>
            <a:off x="8083269" y="4574123"/>
            <a:ext cx="0" cy="147032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415E2-52B8-42B5-BA08-7FAB60405A17}"/>
              </a:ext>
            </a:extLst>
          </p:cNvPr>
          <p:cNvCxnSpPr>
            <a:cxnSpLocks/>
          </p:cNvCxnSpPr>
          <p:nvPr/>
        </p:nvCxnSpPr>
        <p:spPr>
          <a:xfrm flipV="1">
            <a:off x="7263446" y="4812321"/>
            <a:ext cx="1639651" cy="89833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83156-182E-44C0-8CD3-190F0A4945B7}"/>
              </a:ext>
            </a:extLst>
          </p:cNvPr>
          <p:cNvCxnSpPr>
            <a:cxnSpLocks/>
          </p:cNvCxnSpPr>
          <p:nvPr/>
        </p:nvCxnSpPr>
        <p:spPr>
          <a:xfrm>
            <a:off x="8008881" y="2727690"/>
            <a:ext cx="0" cy="144124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F48835-7EA2-4AAF-8B45-4CA79F1B3DCB}"/>
              </a:ext>
            </a:extLst>
          </p:cNvPr>
          <p:cNvCxnSpPr>
            <a:cxnSpLocks/>
          </p:cNvCxnSpPr>
          <p:nvPr/>
        </p:nvCxnSpPr>
        <p:spPr>
          <a:xfrm>
            <a:off x="7486826" y="3116026"/>
            <a:ext cx="1341880" cy="73519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7C94E-CBD1-4989-9777-879D07BE26B8}"/>
              </a:ext>
            </a:extLst>
          </p:cNvPr>
          <p:cNvCxnSpPr>
            <a:cxnSpLocks/>
          </p:cNvCxnSpPr>
          <p:nvPr/>
        </p:nvCxnSpPr>
        <p:spPr>
          <a:xfrm>
            <a:off x="5706090" y="2528817"/>
            <a:ext cx="1273545" cy="69775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89754-55BE-471C-B1B4-3D8DC6712F8F}"/>
              </a:ext>
            </a:extLst>
          </p:cNvPr>
          <p:cNvCxnSpPr>
            <a:cxnSpLocks/>
          </p:cNvCxnSpPr>
          <p:nvPr/>
        </p:nvCxnSpPr>
        <p:spPr>
          <a:xfrm>
            <a:off x="4861501" y="2558862"/>
            <a:ext cx="941610" cy="51589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DD159C-3424-4EF0-85AB-2D966B317CED}"/>
              </a:ext>
            </a:extLst>
          </p:cNvPr>
          <p:cNvCxnSpPr>
            <a:cxnSpLocks/>
          </p:cNvCxnSpPr>
          <p:nvPr/>
        </p:nvCxnSpPr>
        <p:spPr>
          <a:xfrm flipV="1">
            <a:off x="4930880" y="2516913"/>
            <a:ext cx="1042048" cy="57092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D58F0F-B68A-40BA-85AE-71A02BD24723}"/>
              </a:ext>
            </a:extLst>
          </p:cNvPr>
          <p:cNvCxnSpPr>
            <a:cxnSpLocks/>
          </p:cNvCxnSpPr>
          <p:nvPr/>
        </p:nvCxnSpPr>
        <p:spPr>
          <a:xfrm flipV="1">
            <a:off x="9176174" y="2393121"/>
            <a:ext cx="0" cy="10905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EC4B53-83A6-43D7-AC17-C5B167B8C688}"/>
              </a:ext>
            </a:extLst>
          </p:cNvPr>
          <p:cNvCxnSpPr>
            <a:cxnSpLocks/>
          </p:cNvCxnSpPr>
          <p:nvPr/>
        </p:nvCxnSpPr>
        <p:spPr>
          <a:xfrm>
            <a:off x="8665799" y="2503716"/>
            <a:ext cx="1020749" cy="55925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9E6C33-A1A1-444B-B50E-28361AFA5AA1}"/>
              </a:ext>
            </a:extLst>
          </p:cNvPr>
          <p:cNvCxnSpPr>
            <a:cxnSpLocks/>
          </p:cNvCxnSpPr>
          <p:nvPr/>
        </p:nvCxnSpPr>
        <p:spPr>
          <a:xfrm flipV="1">
            <a:off x="5764623" y="2528817"/>
            <a:ext cx="1259910" cy="69028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3445A7-399A-4012-A37D-335583B75772}"/>
              </a:ext>
            </a:extLst>
          </p:cNvPr>
          <p:cNvCxnSpPr>
            <a:cxnSpLocks/>
          </p:cNvCxnSpPr>
          <p:nvPr/>
        </p:nvCxnSpPr>
        <p:spPr>
          <a:xfrm flipV="1">
            <a:off x="3232505" y="4078861"/>
            <a:ext cx="802231" cy="43952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D56594-82F4-4963-B3E9-FA5EA3290FC6}"/>
              </a:ext>
            </a:extLst>
          </p:cNvPr>
          <p:cNvCxnSpPr>
            <a:cxnSpLocks/>
          </p:cNvCxnSpPr>
          <p:nvPr/>
        </p:nvCxnSpPr>
        <p:spPr>
          <a:xfrm>
            <a:off x="3702201" y="3777213"/>
            <a:ext cx="0" cy="103510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70B890-6F0B-4250-9B39-BD4E4B8C527D}"/>
              </a:ext>
            </a:extLst>
          </p:cNvPr>
          <p:cNvCxnSpPr>
            <a:cxnSpLocks/>
          </p:cNvCxnSpPr>
          <p:nvPr/>
        </p:nvCxnSpPr>
        <p:spPr>
          <a:xfrm flipV="1">
            <a:off x="3936998" y="2991412"/>
            <a:ext cx="1146553" cy="62817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930D4B-5AA6-4D00-910F-A13FFCF78C77}"/>
              </a:ext>
            </a:extLst>
          </p:cNvPr>
          <p:cNvCxnSpPr>
            <a:cxnSpLocks/>
          </p:cNvCxnSpPr>
          <p:nvPr/>
        </p:nvCxnSpPr>
        <p:spPr>
          <a:xfrm>
            <a:off x="4482184" y="2646430"/>
            <a:ext cx="0" cy="133499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exagon 36">
            <a:extLst>
              <a:ext uri="{FF2B5EF4-FFF2-40B4-BE49-F238E27FC236}">
                <a16:creationId xmlns:a16="http://schemas.microsoft.com/office/drawing/2014/main" id="{7627AD1A-8A09-4331-9506-3498157F5FCC}"/>
              </a:ext>
            </a:extLst>
          </p:cNvPr>
          <p:cNvSpPr/>
          <p:nvPr/>
        </p:nvSpPr>
        <p:spPr>
          <a:xfrm rot="16200000">
            <a:off x="5731318" y="3743150"/>
            <a:ext cx="1267986" cy="1133139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1079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ABEAD771-6F74-40BE-A395-2FCB03EE52B6}"/>
              </a:ext>
            </a:extLst>
          </p:cNvPr>
          <p:cNvSpPr/>
          <p:nvPr/>
        </p:nvSpPr>
        <p:spPr>
          <a:xfrm rot="16200000">
            <a:off x="7634101" y="4860088"/>
            <a:ext cx="898336" cy="8028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A74079FC-9FC7-4B0B-B0B7-A144DC8BA868}"/>
              </a:ext>
            </a:extLst>
          </p:cNvPr>
          <p:cNvSpPr/>
          <p:nvPr/>
        </p:nvSpPr>
        <p:spPr>
          <a:xfrm rot="16200000">
            <a:off x="7559713" y="3000650"/>
            <a:ext cx="898336" cy="8028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rgbClr val="472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9DC556AC-65DA-4277-BF14-49C3DFAEBDE9}"/>
              </a:ext>
            </a:extLst>
          </p:cNvPr>
          <p:cNvSpPr/>
          <p:nvPr/>
        </p:nvSpPr>
        <p:spPr>
          <a:xfrm rot="16200000">
            <a:off x="5916143" y="2488594"/>
            <a:ext cx="898336" cy="8028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7F62D9C5-0CF9-4522-A40F-DBA1919D7313}"/>
              </a:ext>
            </a:extLst>
          </p:cNvPr>
          <p:cNvSpPr/>
          <p:nvPr/>
        </p:nvSpPr>
        <p:spPr>
          <a:xfrm rot="16200000">
            <a:off x="4033016" y="2880589"/>
            <a:ext cx="898336" cy="8028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F39CE695-34C1-4BEF-BDF1-8EEF5F12C273}"/>
              </a:ext>
            </a:extLst>
          </p:cNvPr>
          <p:cNvSpPr/>
          <p:nvPr/>
        </p:nvSpPr>
        <p:spPr>
          <a:xfrm rot="16200000">
            <a:off x="4643298" y="4592538"/>
            <a:ext cx="898336" cy="8028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DF8AE069-D2B1-46EF-9B2D-3D812CD05367}"/>
              </a:ext>
            </a:extLst>
          </p:cNvPr>
          <p:cNvSpPr/>
          <p:nvPr/>
        </p:nvSpPr>
        <p:spPr>
          <a:xfrm rot="16200000">
            <a:off x="8896552" y="2533454"/>
            <a:ext cx="559249" cy="499775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9FFE3E1A-2F49-4BFB-86D1-D7F586851DD4}"/>
              </a:ext>
            </a:extLst>
          </p:cNvPr>
          <p:cNvSpPr/>
          <p:nvPr/>
        </p:nvSpPr>
        <p:spPr>
          <a:xfrm rot="16200000">
            <a:off x="3422579" y="4011163"/>
            <a:ext cx="559249" cy="499775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995A06E9-CF11-4C81-9AB6-AF74BC84BC2B}"/>
              </a:ext>
            </a:extLst>
          </p:cNvPr>
          <p:cNvSpPr/>
          <p:nvPr/>
        </p:nvSpPr>
        <p:spPr>
          <a:xfrm rot="16200000">
            <a:off x="5099309" y="2592466"/>
            <a:ext cx="559249" cy="499775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cs typeface="Calibri" panose="020F0502020204030204" pitchFamily="34" charset="0"/>
            </a:endParaRPr>
          </a:p>
        </p:txBody>
      </p:sp>
      <p:pic>
        <p:nvPicPr>
          <p:cNvPr id="47" name="Graphic 135" descr="Users">
            <a:extLst>
              <a:ext uri="{FF2B5EF4-FFF2-40B4-BE49-F238E27FC236}">
                <a16:creationId xmlns:a16="http://schemas.microsoft.com/office/drawing/2014/main" id="{FEC8BA96-C42B-4CF2-B536-A0FC8C637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8133" y="4966298"/>
            <a:ext cx="569976" cy="569976"/>
          </a:xfrm>
          <a:prstGeom prst="rect">
            <a:avLst/>
          </a:prstGeom>
        </p:spPr>
      </p:pic>
      <p:pic>
        <p:nvPicPr>
          <p:cNvPr id="48" name="Graphic 137" descr="Network">
            <a:extLst>
              <a:ext uri="{FF2B5EF4-FFF2-40B4-BE49-F238E27FC236}">
                <a16:creationId xmlns:a16="http://schemas.microsoft.com/office/drawing/2014/main" id="{4674400F-E75A-48FF-91E6-2EAC2F4D9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0940" y="3870654"/>
            <a:ext cx="878132" cy="878132"/>
          </a:xfrm>
          <a:prstGeom prst="rect">
            <a:avLst/>
          </a:prstGeom>
        </p:spPr>
      </p:pic>
      <p:pic>
        <p:nvPicPr>
          <p:cNvPr id="49" name="Graphic 141" descr="Bullseye">
            <a:extLst>
              <a:ext uri="{FF2B5EF4-FFF2-40B4-BE49-F238E27FC236}">
                <a16:creationId xmlns:a16="http://schemas.microsoft.com/office/drawing/2014/main" id="{7538FEA5-EF84-4B5B-AF05-6B5071E66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6381" y="4699775"/>
            <a:ext cx="612984" cy="612984"/>
          </a:xfrm>
          <a:prstGeom prst="rect">
            <a:avLst/>
          </a:prstGeom>
        </p:spPr>
      </p:pic>
      <p:pic>
        <p:nvPicPr>
          <p:cNvPr id="50" name="Graphic 143" descr="Gears">
            <a:extLst>
              <a:ext uri="{FF2B5EF4-FFF2-40B4-BE49-F238E27FC236}">
                <a16:creationId xmlns:a16="http://schemas.microsoft.com/office/drawing/2014/main" id="{4BC89476-847A-492A-B71C-21E8CF253B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45892" y="2569725"/>
            <a:ext cx="596369" cy="596369"/>
          </a:xfrm>
          <a:prstGeom prst="rect">
            <a:avLst/>
          </a:prstGeom>
        </p:spPr>
      </p:pic>
      <p:pic>
        <p:nvPicPr>
          <p:cNvPr id="51" name="Graphic 145" descr="Puzzle">
            <a:extLst>
              <a:ext uri="{FF2B5EF4-FFF2-40B4-BE49-F238E27FC236}">
                <a16:creationId xmlns:a16="http://schemas.microsoft.com/office/drawing/2014/main" id="{87BC77CC-83E5-4037-9B50-E56B1AD4B8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44650" y="3126246"/>
            <a:ext cx="567827" cy="567827"/>
          </a:xfrm>
          <a:prstGeom prst="rect">
            <a:avLst/>
          </a:prstGeom>
        </p:spPr>
      </p:pic>
      <p:pic>
        <p:nvPicPr>
          <p:cNvPr id="53" name="Graphic 151" descr="Eye">
            <a:extLst>
              <a:ext uri="{FF2B5EF4-FFF2-40B4-BE49-F238E27FC236}">
                <a16:creationId xmlns:a16="http://schemas.microsoft.com/office/drawing/2014/main" id="{9E107076-DB48-40DD-9DDC-D76D5988F8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6977" y="2584667"/>
            <a:ext cx="397346" cy="397346"/>
          </a:xfrm>
          <a:prstGeom prst="rect">
            <a:avLst/>
          </a:prstGeom>
        </p:spPr>
      </p:pic>
      <p:pic>
        <p:nvPicPr>
          <p:cNvPr id="54" name="Graphic 153" descr="Globe">
            <a:extLst>
              <a:ext uri="{FF2B5EF4-FFF2-40B4-BE49-F238E27FC236}">
                <a16:creationId xmlns:a16="http://schemas.microsoft.com/office/drawing/2014/main" id="{D123E3A9-361D-4BE0-85EC-9F28EF40A2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29783" y="4073003"/>
            <a:ext cx="353882" cy="353882"/>
          </a:xfrm>
          <a:prstGeom prst="rect">
            <a:avLst/>
          </a:prstGeom>
        </p:spPr>
      </p:pic>
      <p:sp>
        <p:nvSpPr>
          <p:cNvPr id="55" name="TextBox 156">
            <a:extLst>
              <a:ext uri="{FF2B5EF4-FFF2-40B4-BE49-F238E27FC236}">
                <a16:creationId xmlns:a16="http://schemas.microsoft.com/office/drawing/2014/main" id="{13BF6C64-A75A-4A17-A7F6-0414D01FADB7}"/>
              </a:ext>
            </a:extLst>
          </p:cNvPr>
          <p:cNvSpPr txBox="1"/>
          <p:nvPr/>
        </p:nvSpPr>
        <p:spPr>
          <a:xfrm>
            <a:off x="8884464" y="3553249"/>
            <a:ext cx="1551836" cy="68595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86" b="1" dirty="0">
                <a:solidFill>
                  <a:srgbClr val="472C25"/>
                </a:solidFill>
                <a:cs typeface="Calibri" panose="020F0502020204030204" pitchFamily="34" charset="0"/>
              </a:rPr>
              <a:t>Evolving accountability  mechanisms</a:t>
            </a:r>
            <a:endParaRPr lang="en-US" sz="1286" dirty="0">
              <a:solidFill>
                <a:srgbClr val="472C25"/>
              </a:solidFill>
              <a:cs typeface="Calibri" panose="020F0502020204030204" pitchFamily="34" charset="0"/>
            </a:endParaRPr>
          </a:p>
        </p:txBody>
      </p:sp>
      <p:sp>
        <p:nvSpPr>
          <p:cNvPr id="56" name="TextBox 162">
            <a:extLst>
              <a:ext uri="{FF2B5EF4-FFF2-40B4-BE49-F238E27FC236}">
                <a16:creationId xmlns:a16="http://schemas.microsoft.com/office/drawing/2014/main" id="{274F9248-34EF-4CFF-85E6-C35C904FC5EC}"/>
              </a:ext>
            </a:extLst>
          </p:cNvPr>
          <p:cNvSpPr txBox="1"/>
          <p:nvPr/>
        </p:nvSpPr>
        <p:spPr>
          <a:xfrm>
            <a:off x="2992439" y="2842647"/>
            <a:ext cx="1537615" cy="68595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sz="1286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Evaluation</a:t>
            </a:r>
          </a:p>
          <a:p>
            <a:pPr lvl="0">
              <a:buNone/>
            </a:pPr>
            <a:r>
              <a:rPr lang="en-US" sz="1286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capacity challenges</a:t>
            </a:r>
            <a:endParaRPr lang="en-US" sz="1286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61743B-0214-4E92-B600-92DF3E8B9409}"/>
              </a:ext>
            </a:extLst>
          </p:cNvPr>
          <p:cNvSpPr/>
          <p:nvPr/>
        </p:nvSpPr>
        <p:spPr>
          <a:xfrm>
            <a:off x="3575507" y="2240809"/>
            <a:ext cx="1666840" cy="4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286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Data and analysis gaps </a:t>
            </a:r>
            <a:endParaRPr lang="en-US" sz="1286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8" name="TextBox 156">
            <a:extLst>
              <a:ext uri="{FF2B5EF4-FFF2-40B4-BE49-F238E27FC236}">
                <a16:creationId xmlns:a16="http://schemas.microsoft.com/office/drawing/2014/main" id="{A880DA84-16BC-4C59-A2EA-6A3BC259386F}"/>
              </a:ext>
            </a:extLst>
          </p:cNvPr>
          <p:cNvSpPr txBox="1"/>
          <p:nvPr/>
        </p:nvSpPr>
        <p:spPr>
          <a:xfrm>
            <a:off x="7092747" y="2162290"/>
            <a:ext cx="1602961" cy="488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286" b="1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Constraints in the use  of evaluations</a:t>
            </a:r>
            <a:endParaRPr lang="en-US" sz="1286" dirty="0">
              <a:solidFill>
                <a:schemeClr val="tx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9" name="TextBox 162">
            <a:extLst>
              <a:ext uri="{FF2B5EF4-FFF2-40B4-BE49-F238E27FC236}">
                <a16:creationId xmlns:a16="http://schemas.microsoft.com/office/drawing/2014/main" id="{1913F7F0-E301-4BB5-9845-32ADB62433F9}"/>
              </a:ext>
            </a:extLst>
          </p:cNvPr>
          <p:cNvSpPr txBox="1"/>
          <p:nvPr/>
        </p:nvSpPr>
        <p:spPr>
          <a:xfrm>
            <a:off x="4528423" y="3755335"/>
            <a:ext cx="1046381" cy="68595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sz="1286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Weak institutional </a:t>
            </a:r>
          </a:p>
          <a:p>
            <a:pPr lvl="0">
              <a:buNone/>
            </a:pPr>
            <a:r>
              <a:rPr lang="en-US" sz="1286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capacities</a:t>
            </a:r>
            <a:endParaRPr lang="en-US" sz="1286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0" name="TextBox 162">
            <a:extLst>
              <a:ext uri="{FF2B5EF4-FFF2-40B4-BE49-F238E27FC236}">
                <a16:creationId xmlns:a16="http://schemas.microsoft.com/office/drawing/2014/main" id="{F0107764-C21C-4D28-B0AD-C1CA6CEB2038}"/>
              </a:ext>
            </a:extLst>
          </p:cNvPr>
          <p:cNvSpPr txBox="1"/>
          <p:nvPr/>
        </p:nvSpPr>
        <p:spPr>
          <a:xfrm>
            <a:off x="5499460" y="5354641"/>
            <a:ext cx="1477358" cy="488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sz="1286" b="1" dirty="0">
                <a:solidFill>
                  <a:srgbClr val="002060"/>
                </a:solidFill>
                <a:cs typeface="Calibri" panose="020F0502020204030204" pitchFamily="34" charset="0"/>
              </a:rPr>
              <a:t>Less demand from policy processes </a:t>
            </a:r>
            <a:endParaRPr lang="en-US" sz="1286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1" name="TextBox 162">
            <a:extLst>
              <a:ext uri="{FF2B5EF4-FFF2-40B4-BE49-F238E27FC236}">
                <a16:creationId xmlns:a16="http://schemas.microsoft.com/office/drawing/2014/main" id="{DCB162F1-C04E-48CD-BDD0-E5DEF427EC3E}"/>
              </a:ext>
            </a:extLst>
          </p:cNvPr>
          <p:cNvSpPr txBox="1"/>
          <p:nvPr/>
        </p:nvSpPr>
        <p:spPr>
          <a:xfrm>
            <a:off x="7175910" y="4180134"/>
            <a:ext cx="1860866" cy="488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sz="1286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Lack of enabling political environment </a:t>
            </a:r>
            <a:endParaRPr lang="en-US" sz="1286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2" name="TextBox 162">
            <a:extLst>
              <a:ext uri="{FF2B5EF4-FFF2-40B4-BE49-F238E27FC236}">
                <a16:creationId xmlns:a16="http://schemas.microsoft.com/office/drawing/2014/main" id="{78B052D1-399C-4861-9236-DFD2F7A425E9}"/>
              </a:ext>
            </a:extLst>
          </p:cNvPr>
          <p:cNvSpPr txBox="1"/>
          <p:nvPr/>
        </p:nvSpPr>
        <p:spPr>
          <a:xfrm>
            <a:off x="8926287" y="4789005"/>
            <a:ext cx="1547684" cy="488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sz="1286" b="1" dirty="0">
                <a:solidFill>
                  <a:srgbClr val="002060"/>
                </a:solidFill>
                <a:cs typeface="Calibri" panose="020F0502020204030204" pitchFamily="34" charset="0"/>
              </a:rPr>
              <a:t>Human resource </a:t>
            </a:r>
          </a:p>
          <a:p>
            <a:pPr lvl="0">
              <a:buNone/>
            </a:pPr>
            <a:r>
              <a:rPr lang="en-US" sz="1286" b="1" dirty="0">
                <a:solidFill>
                  <a:srgbClr val="002060"/>
                </a:solidFill>
                <a:cs typeface="Calibri" panose="020F0502020204030204" pitchFamily="34" charset="0"/>
              </a:rPr>
              <a:t>challenges</a:t>
            </a:r>
            <a:endParaRPr lang="en-US" sz="1286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AE1BBA-C14B-4DC8-9386-F39C2CDAC670}"/>
              </a:ext>
            </a:extLst>
          </p:cNvPr>
          <p:cNvSpPr/>
          <p:nvPr/>
        </p:nvSpPr>
        <p:spPr>
          <a:xfrm>
            <a:off x="2749726" y="4685259"/>
            <a:ext cx="1666840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1429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Limited budget for evaluations</a:t>
            </a:r>
            <a:endParaRPr lang="en-US" sz="1429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4" name="Picture 63" descr="Image result for data">
            <a:extLst>
              <a:ext uri="{FF2B5EF4-FFF2-40B4-BE49-F238E27FC236}">
                <a16:creationId xmlns:a16="http://schemas.microsoft.com/office/drawing/2014/main" id="{E7CA389D-D94E-4A5B-8A45-0059953D400D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69072" b="15006"/>
          <a:stretch/>
        </p:blipFill>
        <p:spPr bwMode="auto">
          <a:xfrm>
            <a:off x="5216481" y="2659101"/>
            <a:ext cx="398322" cy="353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820797B-DA45-44B9-A9E3-CFC3D56DC1F2}"/>
              </a:ext>
            </a:extLst>
          </p:cNvPr>
          <p:cNvSpPr/>
          <p:nvPr/>
        </p:nvSpPr>
        <p:spPr>
          <a:xfrm>
            <a:off x="8473566" y="6961614"/>
            <a:ext cx="2024116" cy="27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cs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7965C26-4B15-499F-9903-29BB359EF6F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9639">
            <a:off x="4199147" y="2956903"/>
            <a:ext cx="548396" cy="609086"/>
          </a:xfrm>
          <a:prstGeom prst="rect">
            <a:avLst/>
          </a:prstGeom>
        </p:spPr>
      </p:pic>
      <p:sp>
        <p:nvSpPr>
          <p:cNvPr id="85" name="Title 1">
            <a:extLst>
              <a:ext uri="{FF2B5EF4-FFF2-40B4-BE49-F238E27FC236}">
                <a16:creationId xmlns:a16="http://schemas.microsoft.com/office/drawing/2014/main" id="{B0E87843-3B4C-4402-9EC7-C7A247EFC67F}"/>
              </a:ext>
            </a:extLst>
          </p:cNvPr>
          <p:cNvSpPr txBox="1">
            <a:spLocks/>
          </p:cNvSpPr>
          <p:nvPr/>
        </p:nvSpPr>
        <p:spPr>
          <a:xfrm>
            <a:off x="268877" y="961546"/>
            <a:ext cx="7217949" cy="705866"/>
          </a:xfrm>
          <a:prstGeom prst="rect">
            <a:avLst/>
          </a:prstGeom>
          <a:noFill/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86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There are several pressing factors that undermine  SDG/national development evaluations</a:t>
            </a:r>
            <a:endParaRPr lang="en-GB" sz="2286" dirty="0">
              <a:solidFill>
                <a:schemeClr val="accent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7420689-D336-4644-AC5C-32BEE81CD726}"/>
              </a:ext>
            </a:extLst>
          </p:cNvPr>
          <p:cNvCxnSpPr/>
          <p:nvPr/>
        </p:nvCxnSpPr>
        <p:spPr>
          <a:xfrm flipV="1">
            <a:off x="626812" y="1863626"/>
            <a:ext cx="5259169" cy="11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lide Number Placeholder 96">
            <a:extLst>
              <a:ext uri="{FF2B5EF4-FFF2-40B4-BE49-F238E27FC236}">
                <a16:creationId xmlns:a16="http://schemas.microsoft.com/office/drawing/2014/main" id="{B502F04A-2AF0-4F33-BFA2-4D7AC11D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cs typeface="Calibri" panose="020F0502020204030204" pitchFamily="34" charset="0"/>
              </a:rPr>
              <a:t>9</a:t>
            </a:fld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011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14962</TotalTime>
  <Words>2253</Words>
  <Application>Microsoft Office PowerPoint</Application>
  <PresentationFormat>Widescreen</PresentationFormat>
  <Paragraphs>577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Euphemia</vt:lpstr>
      <vt:lpstr>Myriad Pro</vt:lpstr>
      <vt:lpstr>Trebuchet MS</vt:lpstr>
      <vt:lpstr>Wingdings</vt:lpstr>
      <vt:lpstr>Math 16x9</vt:lpstr>
      <vt:lpstr>PowerPoint Presentation</vt:lpstr>
      <vt:lpstr>Workshop Agenda</vt:lpstr>
      <vt:lpstr>Quick introductions</vt:lpstr>
      <vt:lpstr>PowerPoint Presentation</vt:lpstr>
      <vt:lpstr>Presentation covers</vt:lpstr>
      <vt:lpstr>PowerPoint Presentation</vt:lpstr>
      <vt:lpstr>A quick look at the key aspects of Agenda 2030 that have salience for national evaluations</vt:lpstr>
      <vt:lpstr> A majority of countries represent evolving and emergent capacities </vt:lpstr>
      <vt:lpstr>PowerPoint Presentation</vt:lpstr>
      <vt:lpstr>What does the ‘Online Self-assessment Tool For National Evaluation Diagnostics’ offer?</vt:lpstr>
      <vt:lpstr>Using a non prescriptive approach, the Tool aims to facilitate institutional self-assessment of evaluation</vt:lpstr>
      <vt:lpstr>Tool will facilitate diagnostics of enabling  environment and organizational capacity</vt:lpstr>
      <vt:lpstr>PowerPoint Presentation</vt:lpstr>
      <vt:lpstr>PowerPoint Presentation</vt:lpstr>
      <vt:lpstr>PowerPoint Presentation</vt:lpstr>
      <vt:lpstr>PowerPoint Presentation</vt:lpstr>
      <vt:lpstr> Module 4 measures needed to integrate SDG principles and approaches in evaluations  </vt:lpstr>
      <vt:lpstr>Commitment at the highest level in the government/ institution(s) is critical during the diagnosis and setting evaluation milestones</vt:lpstr>
      <vt:lpstr>National Evaluation Diagnostics Online Tool</vt:lpstr>
      <vt:lpstr>PowerPoint Presentation</vt:lpstr>
      <vt:lpstr>PowerPoint Presentation</vt:lpstr>
      <vt:lpstr>Context</vt:lpstr>
      <vt:lpstr>Senegalese process</vt:lpstr>
      <vt:lpstr>Phase I : steps 1&amp;2</vt:lpstr>
      <vt:lpstr>Phase I: steps 3 &amp;4</vt:lpstr>
      <vt:lpstr>Phase II step 1: collect data</vt:lpstr>
      <vt:lpstr>Phase II step 1: collect data</vt:lpstr>
      <vt:lpstr>Phase II step 1: collect data</vt:lpstr>
      <vt:lpstr>Phase II step 2: analyse data</vt:lpstr>
      <vt:lpstr>Phase III : undertake diagnosis</vt:lpstr>
      <vt:lpstr>Phase III : undertake diagnosis</vt:lpstr>
      <vt:lpstr>Phase III : undertake diagnosis</vt:lpstr>
      <vt:lpstr>Phase III : undertake diagnosis</vt:lpstr>
      <vt:lpstr>Phase III : undertake diagnosis</vt:lpstr>
      <vt:lpstr>Phase III : undertake diagnosis</vt:lpstr>
      <vt:lpstr>Phase III : elaborate the draft report</vt:lpstr>
      <vt:lpstr>Phase III : the online tool ‘s report </vt:lpstr>
      <vt:lpstr>Phase III : the online tool ‘s report </vt:lpstr>
      <vt:lpstr>Phase III : the online tool ‘s report </vt:lpstr>
      <vt:lpstr>Phase III : the online tool’s report </vt:lpstr>
      <vt:lpstr>Phase III : the online tool’s report </vt:lpstr>
      <vt:lpstr>Phase IV: undertaking the follow-up actions</vt:lpstr>
      <vt:lpstr>Phase IV: undertaking the follow-up actions</vt:lpstr>
      <vt:lpstr> </vt:lpstr>
      <vt:lpstr>Conclusion</vt:lpstr>
      <vt:lpstr>PowerPoint Presentation</vt:lpstr>
      <vt:lpstr>Key questions for the discussion </vt:lpstr>
      <vt:lpstr>PowerPoint Presentation</vt:lpstr>
      <vt:lpstr>National Evaluation Diagnostics:  Online Tool</vt:lpstr>
      <vt:lpstr>PowerPoint Presentation</vt:lpstr>
      <vt:lpstr>PowerPoint Presentation</vt:lpstr>
      <vt:lpstr>PowerPoint Presentation</vt:lpstr>
      <vt:lpstr>Report card enables to track progress in national evaluation capacities over a period of time</vt:lpstr>
      <vt:lpstr>PowerPoint Presentation</vt:lpstr>
      <vt:lpstr>PowerPoint Presentation</vt:lpstr>
      <vt:lpstr>What are the big messages to address evaluation capacity challenges?</vt:lpstr>
      <vt:lpstr>PowerPoint Presentation</vt:lpstr>
      <vt:lpstr>Pilot rollout has been encouraging, particularly commitment of the government champions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Vijayalakshmi Vadivelu</dc:creator>
  <cp:lastModifiedBy>Vijayalakshmi Vadivelu</cp:lastModifiedBy>
  <cp:revision>290</cp:revision>
  <cp:lastPrinted>2019-10-17T14:45:04Z</cp:lastPrinted>
  <dcterms:created xsi:type="dcterms:W3CDTF">2019-05-17T13:03:14Z</dcterms:created>
  <dcterms:modified xsi:type="dcterms:W3CDTF">2019-10-21T17:17:13Z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