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74" r:id="rId3"/>
    <p:sldId id="288" r:id="rId4"/>
    <p:sldId id="282" r:id="rId5"/>
    <p:sldId id="293" r:id="rId6"/>
    <p:sldId id="283" r:id="rId7"/>
    <p:sldId id="294" r:id="rId8"/>
    <p:sldId id="284" r:id="rId9"/>
    <p:sldId id="285" r:id="rId10"/>
    <p:sldId id="275" r:id="rId11"/>
    <p:sldId id="289" r:id="rId12"/>
    <p:sldId id="280" r:id="rId13"/>
    <p:sldId id="276" r:id="rId14"/>
    <p:sldId id="281" r:id="rId15"/>
    <p:sldId id="277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36F"/>
    <a:srgbClr val="7F7F7F"/>
    <a:srgbClr val="D23E4F"/>
    <a:srgbClr val="8497A5"/>
    <a:srgbClr val="3A9DE6"/>
    <a:srgbClr val="8DB434"/>
    <a:srgbClr val="52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59906" autoAdjust="0"/>
  </p:normalViewPr>
  <p:slideViewPr>
    <p:cSldViewPr snapToGrid="0" snapToObjects="1">
      <p:cViewPr varScale="1">
        <p:scale>
          <a:sx n="57" d="100"/>
          <a:sy n="57" d="100"/>
        </p:scale>
        <p:origin x="-2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64A88-FAB1-7949-8D79-2AC11CEFD918}" type="doc">
      <dgm:prSet loTypeId="urn:microsoft.com/office/officeart/2005/8/layout/cycle6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A3FB4D-4B96-304A-BB37-C2184D991E0B}">
      <dgm:prSet phldrT="[Text]"/>
      <dgm:spPr>
        <a:solidFill>
          <a:srgbClr val="3A9DE6"/>
        </a:solidFill>
      </dgm:spPr>
      <dgm:t>
        <a:bodyPr/>
        <a:lstStyle/>
        <a:p>
          <a:r>
            <a:rPr lang="en-US" b="0" i="0" noProof="0" smtClean="0">
              <a:latin typeface="Klavika Basic Bold"/>
              <a:cs typeface="Klavika Basic Bold"/>
            </a:rPr>
            <a:t>Experience</a:t>
          </a:r>
          <a:endParaRPr lang="en-US" b="0" i="0" noProof="0">
            <a:latin typeface="Klavika Basic Bold"/>
            <a:cs typeface="Klavika Basic Bold"/>
          </a:endParaRPr>
        </a:p>
      </dgm:t>
    </dgm:pt>
    <dgm:pt modelId="{B06729D7-B5C8-7148-8A1C-B34EC52732AB}" type="parTrans" cxnId="{10A0963F-F99B-0C47-8D46-79F7557C1367}">
      <dgm:prSet/>
      <dgm:spPr/>
      <dgm:t>
        <a:bodyPr/>
        <a:lstStyle/>
        <a:p>
          <a:endParaRPr lang="en-US" noProof="0"/>
        </a:p>
      </dgm:t>
    </dgm:pt>
    <dgm:pt modelId="{02344EE7-BBA0-314F-AE06-1B233D36C8CE}" type="sibTrans" cxnId="{10A0963F-F99B-0C47-8D46-79F7557C1367}">
      <dgm:prSet/>
      <dgm:spPr>
        <a:ln>
          <a:solidFill>
            <a:srgbClr val="3A9DE6"/>
          </a:solidFill>
        </a:ln>
      </dgm:spPr>
      <dgm:t>
        <a:bodyPr/>
        <a:lstStyle/>
        <a:p>
          <a:endParaRPr lang="en-US" noProof="0"/>
        </a:p>
      </dgm:t>
    </dgm:pt>
    <dgm:pt modelId="{1249216B-21D4-3F4B-BD82-CC881816E7FA}">
      <dgm:prSet phldrT="[Text]"/>
      <dgm:spPr>
        <a:solidFill>
          <a:srgbClr val="3A9DE6"/>
        </a:solidFill>
      </dgm:spPr>
      <dgm:t>
        <a:bodyPr/>
        <a:lstStyle/>
        <a:p>
          <a:r>
            <a:rPr lang="en-US" b="0" i="0" noProof="0" smtClean="0">
              <a:latin typeface="Klavika Basic Bold"/>
              <a:cs typeface="Klavika Basic Bold"/>
            </a:rPr>
            <a:t>Reflection</a:t>
          </a:r>
          <a:endParaRPr lang="en-US" b="0" i="0" noProof="0">
            <a:latin typeface="Klavika Basic Bold"/>
            <a:cs typeface="Klavika Basic Bold"/>
          </a:endParaRPr>
        </a:p>
      </dgm:t>
    </dgm:pt>
    <dgm:pt modelId="{79A8F3C9-592F-0E48-A44F-52A922EDAA16}" type="parTrans" cxnId="{BCA26DC9-0FB9-684A-8ECB-C0AC30AAA63A}">
      <dgm:prSet/>
      <dgm:spPr/>
      <dgm:t>
        <a:bodyPr/>
        <a:lstStyle/>
        <a:p>
          <a:endParaRPr lang="en-US" noProof="0"/>
        </a:p>
      </dgm:t>
    </dgm:pt>
    <dgm:pt modelId="{F12CE60E-0812-4740-AC3A-77FFA9A0F779}" type="sibTrans" cxnId="{BCA26DC9-0FB9-684A-8ECB-C0AC30AAA63A}">
      <dgm:prSet/>
      <dgm:spPr/>
      <dgm:t>
        <a:bodyPr/>
        <a:lstStyle/>
        <a:p>
          <a:endParaRPr lang="en-US" noProof="0"/>
        </a:p>
      </dgm:t>
    </dgm:pt>
    <dgm:pt modelId="{830D9F4B-7EDD-1B48-BA48-AD9487A5ECE4}">
      <dgm:prSet phldrT="[Text]"/>
      <dgm:spPr>
        <a:solidFill>
          <a:srgbClr val="3A9DE6"/>
        </a:solidFill>
      </dgm:spPr>
      <dgm:t>
        <a:bodyPr/>
        <a:lstStyle/>
        <a:p>
          <a:r>
            <a:rPr lang="en-US" b="0" i="0" noProof="0" smtClean="0">
              <a:latin typeface="Klavika Basic Bold"/>
              <a:cs typeface="Klavika Basic Bold"/>
            </a:rPr>
            <a:t>Theory</a:t>
          </a:r>
          <a:endParaRPr lang="en-US" b="0" i="0" noProof="0">
            <a:latin typeface="Klavika Basic Bold"/>
            <a:cs typeface="Klavika Basic Bold"/>
          </a:endParaRPr>
        </a:p>
      </dgm:t>
    </dgm:pt>
    <dgm:pt modelId="{6A5421CD-D237-DA40-8181-9120CA63886A}" type="parTrans" cxnId="{70818973-65EE-F344-9227-B15E6474A49B}">
      <dgm:prSet/>
      <dgm:spPr/>
      <dgm:t>
        <a:bodyPr/>
        <a:lstStyle/>
        <a:p>
          <a:endParaRPr lang="en-US" noProof="0"/>
        </a:p>
      </dgm:t>
    </dgm:pt>
    <dgm:pt modelId="{47D99DE8-CFDD-0645-857C-48CA375C055E}" type="sibTrans" cxnId="{70818973-65EE-F344-9227-B15E6474A49B}">
      <dgm:prSet/>
      <dgm:spPr/>
      <dgm:t>
        <a:bodyPr/>
        <a:lstStyle/>
        <a:p>
          <a:endParaRPr lang="en-US" noProof="0"/>
        </a:p>
      </dgm:t>
    </dgm:pt>
    <dgm:pt modelId="{97B8F11A-7CFA-3246-95C3-32F7DDF1FEC4}">
      <dgm:prSet phldrT="[Text]"/>
      <dgm:spPr>
        <a:solidFill>
          <a:srgbClr val="3A9DE6"/>
        </a:solidFill>
      </dgm:spPr>
      <dgm:t>
        <a:bodyPr/>
        <a:lstStyle/>
        <a:p>
          <a:r>
            <a:rPr lang="en-US" b="0" i="0" noProof="0" smtClean="0">
              <a:latin typeface="Klavika Basic Bold"/>
              <a:cs typeface="Klavika Basic Bold"/>
            </a:rPr>
            <a:t>Application</a:t>
          </a:r>
          <a:endParaRPr lang="en-US" b="0" i="0" noProof="0" dirty="0">
            <a:latin typeface="Klavika Basic Bold"/>
            <a:cs typeface="Klavika Basic Bold"/>
          </a:endParaRPr>
        </a:p>
      </dgm:t>
    </dgm:pt>
    <dgm:pt modelId="{3F5336F0-DE07-464C-87EB-74BC1A1FA6BD}" type="parTrans" cxnId="{C4DA682A-E939-5A4A-B840-D8A1DF7D3685}">
      <dgm:prSet/>
      <dgm:spPr/>
      <dgm:t>
        <a:bodyPr/>
        <a:lstStyle/>
        <a:p>
          <a:endParaRPr lang="en-US" noProof="0"/>
        </a:p>
      </dgm:t>
    </dgm:pt>
    <dgm:pt modelId="{3DDAA8DC-19DC-1241-9068-88E6579F13C6}" type="sibTrans" cxnId="{C4DA682A-E939-5A4A-B840-D8A1DF7D3685}">
      <dgm:prSet/>
      <dgm:spPr/>
      <dgm:t>
        <a:bodyPr/>
        <a:lstStyle/>
        <a:p>
          <a:endParaRPr lang="en-US" noProof="0"/>
        </a:p>
      </dgm:t>
    </dgm:pt>
    <dgm:pt modelId="{4819AF31-D45F-4B41-A1EA-209F3C9D5B81}" type="pres">
      <dgm:prSet presAssocID="{C6164A88-FAB1-7949-8D79-2AC11CEFD9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F19DE88-447E-294D-95EB-D7282E7A44F3}" type="pres">
      <dgm:prSet presAssocID="{7CA3FB4D-4B96-304A-BB37-C2184D991E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BB1BC1-428C-3F47-A6BF-B14134342852}" type="pres">
      <dgm:prSet presAssocID="{7CA3FB4D-4B96-304A-BB37-C2184D991E0B}" presName="spNode" presStyleCnt="0"/>
      <dgm:spPr/>
    </dgm:pt>
    <dgm:pt modelId="{BB0D2F21-6230-1447-BD62-01F85A92B4A3}" type="pres">
      <dgm:prSet presAssocID="{02344EE7-BBA0-314F-AE06-1B233D36C8CE}" presName="sibTrans" presStyleLbl="sibTrans1D1" presStyleIdx="0" presStyleCnt="4"/>
      <dgm:spPr/>
      <dgm:t>
        <a:bodyPr/>
        <a:lstStyle/>
        <a:p>
          <a:endParaRPr lang="pl-PL"/>
        </a:p>
      </dgm:t>
    </dgm:pt>
    <dgm:pt modelId="{315987DA-40FD-C942-9BF3-0786AA4639BE}" type="pres">
      <dgm:prSet presAssocID="{1249216B-21D4-3F4B-BD82-CC881816E7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9F652B-9E5E-734A-9692-B55CF09586A1}" type="pres">
      <dgm:prSet presAssocID="{1249216B-21D4-3F4B-BD82-CC881816E7FA}" presName="spNode" presStyleCnt="0"/>
      <dgm:spPr/>
    </dgm:pt>
    <dgm:pt modelId="{98FFD357-91F6-2E42-A809-C098DF8B91D0}" type="pres">
      <dgm:prSet presAssocID="{F12CE60E-0812-4740-AC3A-77FFA9A0F779}" presName="sibTrans" presStyleLbl="sibTrans1D1" presStyleIdx="1" presStyleCnt="4"/>
      <dgm:spPr/>
      <dgm:t>
        <a:bodyPr/>
        <a:lstStyle/>
        <a:p>
          <a:endParaRPr lang="pl-PL"/>
        </a:p>
      </dgm:t>
    </dgm:pt>
    <dgm:pt modelId="{8D28CF14-BB1D-BE4E-A489-E7FD30C6C007}" type="pres">
      <dgm:prSet presAssocID="{830D9F4B-7EDD-1B48-BA48-AD9487A5EC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CC4CB-58F8-6A40-9E69-F02546C8891A}" type="pres">
      <dgm:prSet presAssocID="{830D9F4B-7EDD-1B48-BA48-AD9487A5ECE4}" presName="spNode" presStyleCnt="0"/>
      <dgm:spPr/>
    </dgm:pt>
    <dgm:pt modelId="{4248BCB8-A7EA-AA44-8547-AB22F1177968}" type="pres">
      <dgm:prSet presAssocID="{47D99DE8-CFDD-0645-857C-48CA375C055E}" presName="sibTrans" presStyleLbl="sibTrans1D1" presStyleIdx="2" presStyleCnt="4"/>
      <dgm:spPr/>
      <dgm:t>
        <a:bodyPr/>
        <a:lstStyle/>
        <a:p>
          <a:endParaRPr lang="pl-PL"/>
        </a:p>
      </dgm:t>
    </dgm:pt>
    <dgm:pt modelId="{27A03C5D-DB1A-BD4A-8D12-7706E1EB88D0}" type="pres">
      <dgm:prSet presAssocID="{97B8F11A-7CFA-3246-95C3-32F7DDF1FE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EA7416-68C8-3243-803D-5C2C008BE7C7}" type="pres">
      <dgm:prSet presAssocID="{97B8F11A-7CFA-3246-95C3-32F7DDF1FEC4}" presName="spNode" presStyleCnt="0"/>
      <dgm:spPr/>
    </dgm:pt>
    <dgm:pt modelId="{66662991-A815-D84F-939C-D58787193C81}" type="pres">
      <dgm:prSet presAssocID="{3DDAA8DC-19DC-1241-9068-88E6579F13C6}" presName="sibTrans" presStyleLbl="sibTrans1D1" presStyleIdx="3" presStyleCnt="4"/>
      <dgm:spPr/>
      <dgm:t>
        <a:bodyPr/>
        <a:lstStyle/>
        <a:p>
          <a:endParaRPr lang="pl-PL"/>
        </a:p>
      </dgm:t>
    </dgm:pt>
  </dgm:ptLst>
  <dgm:cxnLst>
    <dgm:cxn modelId="{67FE4803-22A6-3F4F-B304-A20862BEB216}" type="presOf" srcId="{02344EE7-BBA0-314F-AE06-1B233D36C8CE}" destId="{BB0D2F21-6230-1447-BD62-01F85A92B4A3}" srcOrd="0" destOrd="0" presId="urn:microsoft.com/office/officeart/2005/8/layout/cycle6"/>
    <dgm:cxn modelId="{917ED613-51C5-2941-B20E-DE6F79AB7D4E}" type="presOf" srcId="{3DDAA8DC-19DC-1241-9068-88E6579F13C6}" destId="{66662991-A815-D84F-939C-D58787193C81}" srcOrd="0" destOrd="0" presId="urn:microsoft.com/office/officeart/2005/8/layout/cycle6"/>
    <dgm:cxn modelId="{E325198C-F099-304F-B62C-E7B9D902F6E3}" type="presOf" srcId="{1249216B-21D4-3F4B-BD82-CC881816E7FA}" destId="{315987DA-40FD-C942-9BF3-0786AA4639BE}" srcOrd="0" destOrd="0" presId="urn:microsoft.com/office/officeart/2005/8/layout/cycle6"/>
    <dgm:cxn modelId="{10A0963F-F99B-0C47-8D46-79F7557C1367}" srcId="{C6164A88-FAB1-7949-8D79-2AC11CEFD918}" destId="{7CA3FB4D-4B96-304A-BB37-C2184D991E0B}" srcOrd="0" destOrd="0" parTransId="{B06729D7-B5C8-7148-8A1C-B34EC52732AB}" sibTransId="{02344EE7-BBA0-314F-AE06-1B233D36C8CE}"/>
    <dgm:cxn modelId="{70818973-65EE-F344-9227-B15E6474A49B}" srcId="{C6164A88-FAB1-7949-8D79-2AC11CEFD918}" destId="{830D9F4B-7EDD-1B48-BA48-AD9487A5ECE4}" srcOrd="2" destOrd="0" parTransId="{6A5421CD-D237-DA40-8181-9120CA63886A}" sibTransId="{47D99DE8-CFDD-0645-857C-48CA375C055E}"/>
    <dgm:cxn modelId="{C38ED394-7AFA-DA4D-9569-90D23C012C01}" type="presOf" srcId="{47D99DE8-CFDD-0645-857C-48CA375C055E}" destId="{4248BCB8-A7EA-AA44-8547-AB22F1177968}" srcOrd="0" destOrd="0" presId="urn:microsoft.com/office/officeart/2005/8/layout/cycle6"/>
    <dgm:cxn modelId="{822392BA-F821-074A-91ED-F14E13044AB9}" type="presOf" srcId="{C6164A88-FAB1-7949-8D79-2AC11CEFD918}" destId="{4819AF31-D45F-4B41-A1EA-209F3C9D5B81}" srcOrd="0" destOrd="0" presId="urn:microsoft.com/office/officeart/2005/8/layout/cycle6"/>
    <dgm:cxn modelId="{725090DD-A582-C545-AAD2-9F9271C0CF29}" type="presOf" srcId="{97B8F11A-7CFA-3246-95C3-32F7DDF1FEC4}" destId="{27A03C5D-DB1A-BD4A-8D12-7706E1EB88D0}" srcOrd="0" destOrd="0" presId="urn:microsoft.com/office/officeart/2005/8/layout/cycle6"/>
    <dgm:cxn modelId="{BCA26DC9-0FB9-684A-8ECB-C0AC30AAA63A}" srcId="{C6164A88-FAB1-7949-8D79-2AC11CEFD918}" destId="{1249216B-21D4-3F4B-BD82-CC881816E7FA}" srcOrd="1" destOrd="0" parTransId="{79A8F3C9-592F-0E48-A44F-52A922EDAA16}" sibTransId="{F12CE60E-0812-4740-AC3A-77FFA9A0F779}"/>
    <dgm:cxn modelId="{E074F6B0-0659-544A-9000-F82CC166F4A1}" type="presOf" srcId="{F12CE60E-0812-4740-AC3A-77FFA9A0F779}" destId="{98FFD357-91F6-2E42-A809-C098DF8B91D0}" srcOrd="0" destOrd="0" presId="urn:microsoft.com/office/officeart/2005/8/layout/cycle6"/>
    <dgm:cxn modelId="{0B2269C7-54E9-1C43-998C-3D79AE7FD3BD}" type="presOf" srcId="{830D9F4B-7EDD-1B48-BA48-AD9487A5ECE4}" destId="{8D28CF14-BB1D-BE4E-A489-E7FD30C6C007}" srcOrd="0" destOrd="0" presId="urn:microsoft.com/office/officeart/2005/8/layout/cycle6"/>
    <dgm:cxn modelId="{7CD250B1-8E72-7241-885C-113BC5EA001E}" type="presOf" srcId="{7CA3FB4D-4B96-304A-BB37-C2184D991E0B}" destId="{CF19DE88-447E-294D-95EB-D7282E7A44F3}" srcOrd="0" destOrd="0" presId="urn:microsoft.com/office/officeart/2005/8/layout/cycle6"/>
    <dgm:cxn modelId="{C4DA682A-E939-5A4A-B840-D8A1DF7D3685}" srcId="{C6164A88-FAB1-7949-8D79-2AC11CEFD918}" destId="{97B8F11A-7CFA-3246-95C3-32F7DDF1FEC4}" srcOrd="3" destOrd="0" parTransId="{3F5336F0-DE07-464C-87EB-74BC1A1FA6BD}" sibTransId="{3DDAA8DC-19DC-1241-9068-88E6579F13C6}"/>
    <dgm:cxn modelId="{FF70D31F-AEAE-2945-A9A5-6CFD734C85A6}" type="presParOf" srcId="{4819AF31-D45F-4B41-A1EA-209F3C9D5B81}" destId="{CF19DE88-447E-294D-95EB-D7282E7A44F3}" srcOrd="0" destOrd="0" presId="urn:microsoft.com/office/officeart/2005/8/layout/cycle6"/>
    <dgm:cxn modelId="{B78D7314-7801-FD43-BECB-0BE05A57C71B}" type="presParOf" srcId="{4819AF31-D45F-4B41-A1EA-209F3C9D5B81}" destId="{E8BB1BC1-428C-3F47-A6BF-B14134342852}" srcOrd="1" destOrd="0" presId="urn:microsoft.com/office/officeart/2005/8/layout/cycle6"/>
    <dgm:cxn modelId="{F2D99176-36A7-CC43-B61D-674076CCC3BB}" type="presParOf" srcId="{4819AF31-D45F-4B41-A1EA-209F3C9D5B81}" destId="{BB0D2F21-6230-1447-BD62-01F85A92B4A3}" srcOrd="2" destOrd="0" presId="urn:microsoft.com/office/officeart/2005/8/layout/cycle6"/>
    <dgm:cxn modelId="{C90840B4-5967-A649-8757-EA23EEB93CEB}" type="presParOf" srcId="{4819AF31-D45F-4B41-A1EA-209F3C9D5B81}" destId="{315987DA-40FD-C942-9BF3-0786AA4639BE}" srcOrd="3" destOrd="0" presId="urn:microsoft.com/office/officeart/2005/8/layout/cycle6"/>
    <dgm:cxn modelId="{09376367-87D3-5E4E-ACCF-8D36DF6426FF}" type="presParOf" srcId="{4819AF31-D45F-4B41-A1EA-209F3C9D5B81}" destId="{7F9F652B-9E5E-734A-9692-B55CF09586A1}" srcOrd="4" destOrd="0" presId="urn:microsoft.com/office/officeart/2005/8/layout/cycle6"/>
    <dgm:cxn modelId="{9462FC0D-643E-8943-8CA9-66968807D2D7}" type="presParOf" srcId="{4819AF31-D45F-4B41-A1EA-209F3C9D5B81}" destId="{98FFD357-91F6-2E42-A809-C098DF8B91D0}" srcOrd="5" destOrd="0" presId="urn:microsoft.com/office/officeart/2005/8/layout/cycle6"/>
    <dgm:cxn modelId="{6AA5D5A3-A1AD-F040-AF9C-2049AAB4C6A2}" type="presParOf" srcId="{4819AF31-D45F-4B41-A1EA-209F3C9D5B81}" destId="{8D28CF14-BB1D-BE4E-A489-E7FD30C6C007}" srcOrd="6" destOrd="0" presId="urn:microsoft.com/office/officeart/2005/8/layout/cycle6"/>
    <dgm:cxn modelId="{48BD2A73-3C25-9E4D-A28F-66D1EE8DB139}" type="presParOf" srcId="{4819AF31-D45F-4B41-A1EA-209F3C9D5B81}" destId="{FEACC4CB-58F8-6A40-9E69-F02546C8891A}" srcOrd="7" destOrd="0" presId="urn:microsoft.com/office/officeart/2005/8/layout/cycle6"/>
    <dgm:cxn modelId="{A986C799-C24C-044F-8EB3-EDC7008331C6}" type="presParOf" srcId="{4819AF31-D45F-4B41-A1EA-209F3C9D5B81}" destId="{4248BCB8-A7EA-AA44-8547-AB22F1177968}" srcOrd="8" destOrd="0" presId="urn:microsoft.com/office/officeart/2005/8/layout/cycle6"/>
    <dgm:cxn modelId="{EA1C9D6B-BC06-8B47-B62F-BF224B05C261}" type="presParOf" srcId="{4819AF31-D45F-4B41-A1EA-209F3C9D5B81}" destId="{27A03C5D-DB1A-BD4A-8D12-7706E1EB88D0}" srcOrd="9" destOrd="0" presId="urn:microsoft.com/office/officeart/2005/8/layout/cycle6"/>
    <dgm:cxn modelId="{E0DF867B-7C3B-EF43-8556-7C282996CCAC}" type="presParOf" srcId="{4819AF31-D45F-4B41-A1EA-209F3C9D5B81}" destId="{35EA7416-68C8-3243-803D-5C2C008BE7C7}" srcOrd="10" destOrd="0" presId="urn:microsoft.com/office/officeart/2005/8/layout/cycle6"/>
    <dgm:cxn modelId="{00B70E5C-55A0-FF49-B6DD-BD08D7644928}" type="presParOf" srcId="{4819AF31-D45F-4B41-A1EA-209F3C9D5B81}" destId="{66662991-A815-D84F-939C-D58787193C8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9DE88-447E-294D-95EB-D7282E7A44F3}">
      <dsp:nvSpPr>
        <dsp:cNvPr id="0" name=""/>
        <dsp:cNvSpPr/>
      </dsp:nvSpPr>
      <dsp:spPr>
        <a:xfrm>
          <a:off x="3577629" y="1334"/>
          <a:ext cx="1785540" cy="1160601"/>
        </a:xfrm>
        <a:prstGeom prst="roundRect">
          <a:avLst/>
        </a:prstGeom>
        <a:solidFill>
          <a:srgbClr val="3A9DE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noProof="0" smtClean="0">
              <a:latin typeface="Klavika Basic Bold"/>
              <a:cs typeface="Klavika Basic Bold"/>
            </a:rPr>
            <a:t>Experience</a:t>
          </a:r>
          <a:endParaRPr lang="en-US" sz="2400" b="0" i="0" kern="1200" noProof="0">
            <a:latin typeface="Klavika Basic Bold"/>
            <a:cs typeface="Klavika Basic Bold"/>
          </a:endParaRPr>
        </a:p>
      </dsp:txBody>
      <dsp:txXfrm>
        <a:off x="3634285" y="57990"/>
        <a:ext cx="1672228" cy="1047289"/>
      </dsp:txXfrm>
    </dsp:sp>
    <dsp:sp modelId="{BB0D2F21-6230-1447-BD62-01F85A92B4A3}">
      <dsp:nvSpPr>
        <dsp:cNvPr id="0" name=""/>
        <dsp:cNvSpPr/>
      </dsp:nvSpPr>
      <dsp:spPr>
        <a:xfrm>
          <a:off x="2550882" y="581635"/>
          <a:ext cx="3839034" cy="3839034"/>
        </a:xfrm>
        <a:custGeom>
          <a:avLst/>
          <a:gdLst/>
          <a:ahLst/>
          <a:cxnLst/>
          <a:rect l="0" t="0" r="0" b="0"/>
          <a:pathLst>
            <a:path>
              <a:moveTo>
                <a:pt x="2825181" y="227087"/>
              </a:moveTo>
              <a:arcTo wR="1919517" hR="1919517" stAng="17889145" swAng="2628912"/>
            </a:path>
          </a:pathLst>
        </a:custGeom>
        <a:noFill/>
        <a:ln w="9525" cap="flat" cmpd="sng" algn="ctr">
          <a:solidFill>
            <a:srgbClr val="3A9DE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987DA-40FD-C942-9BF3-0786AA4639BE}">
      <dsp:nvSpPr>
        <dsp:cNvPr id="0" name=""/>
        <dsp:cNvSpPr/>
      </dsp:nvSpPr>
      <dsp:spPr>
        <a:xfrm>
          <a:off x="5497147" y="1920852"/>
          <a:ext cx="1785540" cy="1160601"/>
        </a:xfrm>
        <a:prstGeom prst="roundRect">
          <a:avLst/>
        </a:prstGeom>
        <a:solidFill>
          <a:srgbClr val="3A9DE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noProof="0" smtClean="0">
              <a:latin typeface="Klavika Basic Bold"/>
              <a:cs typeface="Klavika Basic Bold"/>
            </a:rPr>
            <a:t>Reflection</a:t>
          </a:r>
          <a:endParaRPr lang="en-US" sz="2400" b="0" i="0" kern="1200" noProof="0">
            <a:latin typeface="Klavika Basic Bold"/>
            <a:cs typeface="Klavika Basic Bold"/>
          </a:endParaRPr>
        </a:p>
      </dsp:txBody>
      <dsp:txXfrm>
        <a:off x="5553803" y="1977508"/>
        <a:ext cx="1672228" cy="1047289"/>
      </dsp:txXfrm>
    </dsp:sp>
    <dsp:sp modelId="{98FFD357-91F6-2E42-A809-C098DF8B91D0}">
      <dsp:nvSpPr>
        <dsp:cNvPr id="0" name=""/>
        <dsp:cNvSpPr/>
      </dsp:nvSpPr>
      <dsp:spPr>
        <a:xfrm>
          <a:off x="2550882" y="581635"/>
          <a:ext cx="3839034" cy="3839034"/>
        </a:xfrm>
        <a:custGeom>
          <a:avLst/>
          <a:gdLst/>
          <a:ahLst/>
          <a:cxnLst/>
          <a:rect l="0" t="0" r="0" b="0"/>
          <a:pathLst>
            <a:path>
              <a:moveTo>
                <a:pt x="3744751" y="2513712"/>
              </a:moveTo>
              <a:arcTo wR="1919517" hR="1919517" stAng="1081943" swAng="2628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8CF14-BB1D-BE4E-A489-E7FD30C6C007}">
      <dsp:nvSpPr>
        <dsp:cNvPr id="0" name=""/>
        <dsp:cNvSpPr/>
      </dsp:nvSpPr>
      <dsp:spPr>
        <a:xfrm>
          <a:off x="3577629" y="3840369"/>
          <a:ext cx="1785540" cy="1160601"/>
        </a:xfrm>
        <a:prstGeom prst="roundRect">
          <a:avLst/>
        </a:prstGeom>
        <a:solidFill>
          <a:srgbClr val="3A9DE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noProof="0" smtClean="0">
              <a:latin typeface="Klavika Basic Bold"/>
              <a:cs typeface="Klavika Basic Bold"/>
            </a:rPr>
            <a:t>Theory</a:t>
          </a:r>
          <a:endParaRPr lang="en-US" sz="2400" b="0" i="0" kern="1200" noProof="0">
            <a:latin typeface="Klavika Basic Bold"/>
            <a:cs typeface="Klavika Basic Bold"/>
          </a:endParaRPr>
        </a:p>
      </dsp:txBody>
      <dsp:txXfrm>
        <a:off x="3634285" y="3897025"/>
        <a:ext cx="1672228" cy="1047289"/>
      </dsp:txXfrm>
    </dsp:sp>
    <dsp:sp modelId="{4248BCB8-A7EA-AA44-8547-AB22F1177968}">
      <dsp:nvSpPr>
        <dsp:cNvPr id="0" name=""/>
        <dsp:cNvSpPr/>
      </dsp:nvSpPr>
      <dsp:spPr>
        <a:xfrm>
          <a:off x="2550882" y="581635"/>
          <a:ext cx="3839034" cy="3839034"/>
        </a:xfrm>
        <a:custGeom>
          <a:avLst/>
          <a:gdLst/>
          <a:ahLst/>
          <a:cxnLst/>
          <a:rect l="0" t="0" r="0" b="0"/>
          <a:pathLst>
            <a:path>
              <a:moveTo>
                <a:pt x="1013853" y="3611947"/>
              </a:moveTo>
              <a:arcTo wR="1919517" hR="1919517" stAng="7089145" swAng="2628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03C5D-DB1A-BD4A-8D12-7706E1EB88D0}">
      <dsp:nvSpPr>
        <dsp:cNvPr id="0" name=""/>
        <dsp:cNvSpPr/>
      </dsp:nvSpPr>
      <dsp:spPr>
        <a:xfrm>
          <a:off x="1658112" y="1920852"/>
          <a:ext cx="1785540" cy="1160601"/>
        </a:xfrm>
        <a:prstGeom prst="roundRect">
          <a:avLst/>
        </a:prstGeom>
        <a:solidFill>
          <a:srgbClr val="3A9DE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noProof="0" smtClean="0">
              <a:latin typeface="Klavika Basic Bold"/>
              <a:cs typeface="Klavika Basic Bold"/>
            </a:rPr>
            <a:t>Application</a:t>
          </a:r>
          <a:endParaRPr lang="en-US" sz="2400" b="0" i="0" kern="1200" noProof="0" dirty="0">
            <a:latin typeface="Klavika Basic Bold"/>
            <a:cs typeface="Klavika Basic Bold"/>
          </a:endParaRPr>
        </a:p>
      </dsp:txBody>
      <dsp:txXfrm>
        <a:off x="1714768" y="1977508"/>
        <a:ext cx="1672228" cy="1047289"/>
      </dsp:txXfrm>
    </dsp:sp>
    <dsp:sp modelId="{66662991-A815-D84F-939C-D58787193C81}">
      <dsp:nvSpPr>
        <dsp:cNvPr id="0" name=""/>
        <dsp:cNvSpPr/>
      </dsp:nvSpPr>
      <dsp:spPr>
        <a:xfrm>
          <a:off x="2550882" y="581635"/>
          <a:ext cx="3839034" cy="3839034"/>
        </a:xfrm>
        <a:custGeom>
          <a:avLst/>
          <a:gdLst/>
          <a:ahLst/>
          <a:cxnLst/>
          <a:rect l="0" t="0" r="0" b="0"/>
          <a:pathLst>
            <a:path>
              <a:moveTo>
                <a:pt x="94283" y="1325322"/>
              </a:moveTo>
              <a:arcTo wR="1919517" hR="1919517" stAng="11881943" swAng="2628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52B9-3297-5F4E-A5EC-774292C797D0}" type="datetimeFigureOut">
              <a:rPr lang="en-US" smtClean="0"/>
              <a:t>13.10.17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B3854-B1C1-744B-AB76-4DEF5F67134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0" Type="http://schemas.openxmlformats.org/officeDocument/2006/relationships/hyperlink" Target="https://en.wikipedia.org/wiki/Knowledge_broker%23cite_note-Lyons2006-5" TargetMode="External"/><Relationship Id="rId21" Type="http://schemas.openxmlformats.org/officeDocument/2006/relationships/hyperlink" Target="https://en.wikipedia.org/wiki/Knowledge_broker%23cite_note-6" TargetMode="External"/><Relationship Id="rId22" Type="http://schemas.openxmlformats.org/officeDocument/2006/relationships/hyperlink" Target="https://en.wikipedia.org/wiki/Knowledge_broker%23cite_note-Robeson2008-7" TargetMode="External"/><Relationship Id="rId23" Type="http://schemas.openxmlformats.org/officeDocument/2006/relationships/hyperlink" Target="https://en.wikipedia.org/wiki/Knowledge_broker%23cite_note-8" TargetMode="External"/><Relationship Id="rId24" Type="http://schemas.openxmlformats.org/officeDocument/2006/relationships/hyperlink" Target="https://en.wikipedia.org/wiki/Knowledge_broker%23cite_note-9" TargetMode="External"/><Relationship Id="rId25" Type="http://schemas.openxmlformats.org/officeDocument/2006/relationships/hyperlink" Target="https://en.wikipedia.org/wiki/Knowledge_broker%23cite_note-10" TargetMode="External"/><Relationship Id="rId26" Type="http://schemas.openxmlformats.org/officeDocument/2006/relationships/hyperlink" Target="https://en.wikipedia.org/wiki/Knowledge_broker%23cite_note-11" TargetMode="External"/><Relationship Id="rId27" Type="http://schemas.openxmlformats.org/officeDocument/2006/relationships/hyperlink" Target="https://en.wikipedia.org/wiki/Knowledge_broker%23cite_note-12" TargetMode="External"/><Relationship Id="rId28" Type="http://schemas.openxmlformats.org/officeDocument/2006/relationships/hyperlink" Target="https://en.wikipedia.org/wiki/Knowledge_broker%23cite_note-13" TargetMode="External"/><Relationship Id="rId29" Type="http://schemas.openxmlformats.org/officeDocument/2006/relationships/hyperlink" Target="https://en.wikipedia.org/wiki/Knowledge_Management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en.wikipedia.org/wiki/Intermediary" TargetMode="External"/><Relationship Id="rId4" Type="http://schemas.openxmlformats.org/officeDocument/2006/relationships/hyperlink" Target="https://en.wikipedia.org/wiki/Organization" TargetMode="External"/><Relationship Id="rId5" Type="http://schemas.openxmlformats.org/officeDocument/2006/relationships/hyperlink" Target="https://en.wikipedia.org/wiki/Person" TargetMode="External"/><Relationship Id="rId30" Type="http://schemas.openxmlformats.org/officeDocument/2006/relationships/hyperlink" Target="https://en.wikipedia.org/wiki/Knowledge_transfer" TargetMode="External"/><Relationship Id="rId31" Type="http://schemas.openxmlformats.org/officeDocument/2006/relationships/hyperlink" Target="https://en.wikipedia.org/wiki/Innovative" TargetMode="External"/><Relationship Id="rId32" Type="http://schemas.openxmlformats.org/officeDocument/2006/relationships/hyperlink" Target="https://en.wikipedia.org/wiki/Capability_(systems_engineering)" TargetMode="External"/><Relationship Id="rId9" Type="http://schemas.openxmlformats.org/officeDocument/2006/relationships/hyperlink" Target="https://en.wikipedia.org/wiki/Market_(economics)" TargetMode="External"/><Relationship Id="rId6" Type="http://schemas.openxmlformats.org/officeDocument/2006/relationships/hyperlink" Target="https://en.wikipedia.org/wiki/Knowledge" TargetMode="External"/><Relationship Id="rId7" Type="http://schemas.openxmlformats.org/officeDocument/2006/relationships/hyperlink" Target="https://en.wikipedia.org/wiki/Source_text" TargetMode="External"/><Relationship Id="rId8" Type="http://schemas.openxmlformats.org/officeDocument/2006/relationships/hyperlink" Target="https://en.wikipedia.org/wiki/Know-how" TargetMode="External"/><Relationship Id="rId33" Type="http://schemas.openxmlformats.org/officeDocument/2006/relationships/hyperlink" Target="https://en.wikipedia.org/wiki/Decision_making" TargetMode="External"/><Relationship Id="rId34" Type="http://schemas.openxmlformats.org/officeDocument/2006/relationships/hyperlink" Target="https://en.wikipedia.org/wiki/Knowledge_broker%23cite_note-Dobbins2009kb-14" TargetMode="External"/><Relationship Id="rId35" Type="http://schemas.openxmlformats.org/officeDocument/2006/relationships/hyperlink" Target="https://en.wikipedia.org/wiki/Experiences" TargetMode="External"/><Relationship Id="rId36" Type="http://schemas.openxmlformats.org/officeDocument/2006/relationships/hyperlink" Target="https://en.wikipedia.org/wiki/Technology" TargetMode="External"/><Relationship Id="rId10" Type="http://schemas.openxmlformats.org/officeDocument/2006/relationships/hyperlink" Target="https://en.wikipedia.org/wiki/Insight" TargetMode="External"/><Relationship Id="rId11" Type="http://schemas.openxmlformats.org/officeDocument/2006/relationships/hyperlink" Target="https://en.wiktionary.org/wiki/network" TargetMode="External"/><Relationship Id="rId12" Type="http://schemas.openxmlformats.org/officeDocument/2006/relationships/hyperlink" Target="https://en.wikipedia.org/wiki/Knowledge_broker%23cite_note-Hargadon1998-1" TargetMode="External"/><Relationship Id="rId13" Type="http://schemas.openxmlformats.org/officeDocument/2006/relationships/hyperlink" Target="https://en.wikipedia.org/wiki/Knowledge_spillover" TargetMode="External"/><Relationship Id="rId14" Type="http://schemas.openxmlformats.org/officeDocument/2006/relationships/hyperlink" Target="https://en.wikipedia.org/wiki/Public_health" TargetMode="External"/><Relationship Id="rId15" Type="http://schemas.openxmlformats.org/officeDocument/2006/relationships/hyperlink" Target="https://en.wikipedia.org/wiki/Health_services_research" TargetMode="External"/><Relationship Id="rId16" Type="http://schemas.openxmlformats.org/officeDocument/2006/relationships/hyperlink" Target="https://en.wikipedia.org/wiki/Social_sciences" TargetMode="External"/><Relationship Id="rId17" Type="http://schemas.openxmlformats.org/officeDocument/2006/relationships/hyperlink" Target="https://en.wikipedia.org/wiki/Knowledge_broker%23cite_note-2" TargetMode="External"/><Relationship Id="rId18" Type="http://schemas.openxmlformats.org/officeDocument/2006/relationships/hyperlink" Target="https://en.wikipedia.org/wiki/Knowledge_broker%23cite_note-3" TargetMode="External"/><Relationship Id="rId19" Type="http://schemas.openxmlformats.org/officeDocument/2006/relationships/hyperlink" Target="https://en.wikipedia.org/wiki/Knowledge_broker%23cite_note-4" TargetMode="External"/><Relationship Id="rId37" Type="http://schemas.openxmlformats.org/officeDocument/2006/relationships/hyperlink" Target="https://en.wikipedia.org/wiki/Research" TargetMode="External"/><Relationship Id="rId38" Type="http://schemas.openxmlformats.org/officeDocument/2006/relationships/hyperlink" Target="https://en.wikipedia.org/wiki/Consultant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Desola</a:t>
            </a:r>
            <a:r>
              <a:rPr lang="pl-PL" dirty="0" smtClean="0"/>
              <a:t> </a:t>
            </a:r>
            <a:r>
              <a:rPr lang="pl-PL" dirty="0" err="1" smtClean="0"/>
              <a:t>preise</a:t>
            </a:r>
            <a:r>
              <a:rPr lang="pl-PL" dirty="0" smtClean="0"/>
              <a:t> -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66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KNOWLEDGE DELIVERY PROCESS: 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independent Evaluation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dirty="0" smtClean="0">
                <a:effectLst/>
              </a:rPr>
              <a:t> </a:t>
            </a:r>
            <a:endParaRPr lang="pl-PL" dirty="0" smtClean="0"/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Bank’s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legitimacy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to superior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performance.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Evaluation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fulfills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instrument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and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for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 smtClean="0"/>
          </a:p>
          <a:p>
            <a:r>
              <a:rPr lang="pl-PL" dirty="0" smtClean="0"/>
              <a:t>KTO</a:t>
            </a:r>
            <a:r>
              <a:rPr lang="pl-PL" baseline="0" dirty="0" smtClean="0"/>
              <a:t> JEST STAKEHOLDEREM: państwa partycypujące w budżecie EBOiR + EBI +UE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EBRD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65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five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continents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Union and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Investment Bank.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shareholders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shareholder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Board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EBRD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authority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Bank.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delegates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Board of Directors,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EBRD's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PROPONUJĘ ZADAĆ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GRUPIE PYTANIE: CO W PRZYPADKU DZIAŁALNOŚCI EBRD JEST SUKCESEM?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POLITYCE EWALUACJI MAJĄ ZAPIS: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market-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entrepreneurial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in…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multiparty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democracy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pluralism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market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 to bardziej misja. Pytanie co dla nich oznacza (i jak badać) sukces na poziomie projektów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czy inicjatyw (np. wsparcie zabezpieczeń w handlu międzynarodowym) 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każdy projekt jest u nich inny.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CZY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OPŁACALNOŚĆ FINANSOWA, NAWET JEŚLI TO POŻYCZKI JEST GŁÓWNYM KRYTERIUM?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03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01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Derek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quotes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Barnaby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1613 A.D.: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1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Szkorbut – a cytrusy</a:t>
            </a:r>
          </a:p>
          <a:p>
            <a:r>
              <a:rPr lang="pl-PL" dirty="0" smtClean="0"/>
              <a:t>W 1617 r. </a:t>
            </a:r>
            <a:r>
              <a:rPr lang="pl-PL" baseline="0" dirty="0" smtClean="0"/>
              <a:t>chirurg-generał John </a:t>
            </a:r>
            <a:r>
              <a:rPr lang="pl-PL" baseline="0" dirty="0" err="1" smtClean="0"/>
              <a:t>Woodall</a:t>
            </a:r>
            <a:r>
              <a:rPr lang="pl-PL" baseline="0" dirty="0" smtClean="0"/>
              <a:t> raportował, że cytrusy zapobiegają </a:t>
            </a:r>
            <a:r>
              <a:rPr lang="pl-PL" baseline="0" dirty="0" smtClean="0"/>
              <a:t>szkorbutowi (SCURVY)</a:t>
            </a:r>
            <a:endParaRPr lang="pl-PL" dirty="0" smtClean="0"/>
          </a:p>
          <a:p>
            <a:r>
              <a:rPr lang="pl-PL" dirty="0" smtClean="0"/>
              <a:t>Po 136 latach </a:t>
            </a:r>
            <a:r>
              <a:rPr lang="pl-PL" baseline="0" dirty="0" smtClean="0"/>
              <a:t>dr </a:t>
            </a:r>
            <a:r>
              <a:rPr lang="pl-PL" dirty="0" smtClean="0"/>
              <a:t>James Lind potwierdził to eksperymentem (1753 r.) </a:t>
            </a:r>
          </a:p>
          <a:p>
            <a:r>
              <a:rPr lang="pl-PL" dirty="0" smtClean="0"/>
              <a:t>Po 42 latach decyzja brytyjskiej admiralicji o obowiązkowych cytrusach na statkach (1795 r.) </a:t>
            </a:r>
          </a:p>
          <a:p>
            <a:r>
              <a:rPr lang="pl-PL" dirty="0" smtClean="0"/>
              <a:t>W sumie zajęło to brytyjskiej flocie 178 lat</a:t>
            </a:r>
            <a:r>
              <a:rPr lang="pl-PL" dirty="0" smtClean="0"/>
              <a:t>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Lind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remembered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helped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conquer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killer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His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naval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ship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1747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showed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oranges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lemons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cure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scurvy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But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Royal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Navy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celebrates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tercentenary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Lind's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4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2016,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half a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century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explorer Sir Richard Hawkins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1622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"most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fruitful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I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</a:p>
          <a:p>
            <a:pPr fontAlgn="base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century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fulfilled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place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Lind was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Edinburgh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merchant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became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surgeon's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 in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1730s.</a:t>
            </a: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service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scurvy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1747, 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HMS Salisbury, 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one of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science.</a:t>
            </a: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men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suffering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scurvy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remedies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drops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elixir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vitriol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sea-water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nutmeg-sized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garlic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mustard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horse-radish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balsam of Peru, and gum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myrrh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spoonfuls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vinegar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citrus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Lind's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Treatise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Scurvy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celebrated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1753, by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was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Edinburgh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himself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conquered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destructive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enemy,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valuable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united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French and Spanish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</a:p>
          <a:p>
            <a:pPr fontAlgn="base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not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42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Admiralty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order for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sailors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Historians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upon Dr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Lind's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earlier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http://</a:t>
            </a:r>
            <a:r>
              <a:rPr lang="pl-PL" dirty="0" err="1" smtClean="0"/>
              <a:t>www.jameslindlibrary.org</a:t>
            </a:r>
            <a:r>
              <a:rPr lang="pl-PL" dirty="0" smtClean="0"/>
              <a:t>/</a:t>
            </a:r>
            <a:r>
              <a:rPr lang="pl-PL" dirty="0" err="1" smtClean="0"/>
              <a:t>illustrating</a:t>
            </a:r>
            <a:r>
              <a:rPr lang="pl-PL" dirty="0" smtClean="0"/>
              <a:t>/</a:t>
            </a:r>
            <a:r>
              <a:rPr lang="pl-PL" dirty="0" err="1" smtClean="0"/>
              <a:t>articles</a:t>
            </a:r>
            <a:r>
              <a:rPr lang="pl-PL" dirty="0" smtClean="0"/>
              <a:t>/</a:t>
            </a:r>
            <a:r>
              <a:rPr lang="pl-PL" dirty="0" err="1" smtClean="0"/>
              <a:t>who</a:t>
            </a:r>
            <a:r>
              <a:rPr lang="pl-PL" dirty="0" smtClean="0"/>
              <a:t>-was-</a:t>
            </a:r>
            <a:r>
              <a:rPr lang="pl-PL" dirty="0" err="1" smtClean="0"/>
              <a:t>james</a:t>
            </a:r>
            <a:r>
              <a:rPr lang="pl-PL" dirty="0" smtClean="0"/>
              <a:t>-</a:t>
            </a:r>
            <a:r>
              <a:rPr lang="pl-PL" dirty="0" err="1" smtClean="0"/>
              <a:t>lind</a:t>
            </a:r>
            <a:r>
              <a:rPr lang="pl-PL" dirty="0" smtClean="0"/>
              <a:t>-and-</a:t>
            </a:r>
            <a:r>
              <a:rPr lang="pl-PL" dirty="0" err="1" smtClean="0"/>
              <a:t>what</a:t>
            </a:r>
            <a:r>
              <a:rPr lang="pl-PL" dirty="0" smtClean="0"/>
              <a:t>-</a:t>
            </a:r>
            <a:r>
              <a:rPr lang="pl-PL" dirty="0" err="1" smtClean="0"/>
              <a:t>exactly</a:t>
            </a:r>
            <a:r>
              <a:rPr lang="pl-PL" dirty="0" smtClean="0"/>
              <a:t>-</a:t>
            </a:r>
            <a:r>
              <a:rPr lang="pl-PL" dirty="0" err="1" smtClean="0"/>
              <a:t>did</a:t>
            </a:r>
            <a:r>
              <a:rPr lang="pl-PL" dirty="0" smtClean="0"/>
              <a:t>-he-</a:t>
            </a:r>
            <a:r>
              <a:rPr lang="pl-PL" dirty="0" err="1" smtClean="0"/>
              <a:t>achieve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01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err="1" smtClean="0"/>
              <a:t>huge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numeber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reports</a:t>
            </a:r>
            <a:r>
              <a:rPr lang="pl-PL" baseline="0" dirty="0" smtClean="0"/>
              <a:t> on the same </a:t>
            </a:r>
            <a:r>
              <a:rPr lang="pl-PL" baseline="0" dirty="0" err="1" smtClean="0"/>
              <a:t>issue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scientist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think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thank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research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center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different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perspective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focus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different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issues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Let’s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take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extensive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wave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migration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became</a:t>
            </a:r>
            <a:r>
              <a:rPr lang="pl-PL" baseline="0" dirty="0" smtClean="0"/>
              <a:t> a problem </a:t>
            </a:r>
            <a:r>
              <a:rPr lang="pl-PL" baseline="0" dirty="0" err="1" smtClean="0"/>
              <a:t>once</a:t>
            </a:r>
            <a:r>
              <a:rPr lang="pl-PL" baseline="0" dirty="0" smtClean="0"/>
              <a:t> the war in </a:t>
            </a:r>
            <a:r>
              <a:rPr lang="pl-PL" baseline="0" dirty="0" err="1" smtClean="0"/>
              <a:t>syria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became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intensive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reports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concetrated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solely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women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abuse</a:t>
            </a:r>
            <a:r>
              <a:rPr lang="pl-PL" baseline="0" dirty="0" smtClean="0"/>
              <a:t> problem, </a:t>
            </a:r>
            <a:r>
              <a:rPr lang="pl-PL" baseline="0" dirty="0" err="1" smtClean="0"/>
              <a:t>cultural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differences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people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traffic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ect</a:t>
            </a:r>
            <a:r>
              <a:rPr lang="pl-PL" baseline="0" dirty="0" smtClean="0"/>
              <a:t>. The </a:t>
            </a:r>
            <a:r>
              <a:rPr lang="pl-PL" baseline="0" dirty="0" err="1" smtClean="0"/>
              <a:t>purpose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as the </a:t>
            </a:r>
            <a:r>
              <a:rPr lang="pl-PL" baseline="0" dirty="0" err="1" smtClean="0"/>
              <a:t>adresse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matters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shape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therir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content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sociological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perspective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health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care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children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protection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economic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perspective</a:t>
            </a:r>
            <a:r>
              <a:rPr lang="pl-PL" baseline="0" dirty="0" smtClean="0"/>
              <a:t> etc.).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reports</a:t>
            </a:r>
            <a:r>
              <a:rPr lang="pl-PL" baseline="0" dirty="0" smtClean="0"/>
              <a:t>’ </a:t>
            </a:r>
            <a:r>
              <a:rPr lang="pl-PL" baseline="0" dirty="0" err="1" smtClean="0"/>
              <a:t>content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differs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terms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language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, data </a:t>
            </a:r>
            <a:r>
              <a:rPr lang="pl-PL" baseline="0" dirty="0" err="1" smtClean="0"/>
              <a:t>provision</a:t>
            </a:r>
            <a:r>
              <a:rPr lang="pl-PL" baseline="0" dirty="0" smtClean="0"/>
              <a:t> (big data </a:t>
            </a:r>
            <a:r>
              <a:rPr lang="pl-PL" baseline="0" dirty="0" err="1" smtClean="0"/>
              <a:t>analyses</a:t>
            </a:r>
            <a:r>
              <a:rPr lang="pl-PL" baseline="0" dirty="0" smtClean="0"/>
              <a:t> vs </a:t>
            </a:r>
            <a:r>
              <a:rPr lang="pl-PL" baseline="0" dirty="0" err="1" smtClean="0"/>
              <a:t>case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ethographical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observation</a:t>
            </a:r>
            <a:r>
              <a:rPr lang="pl-PL" baseline="0" dirty="0" smtClean="0"/>
              <a:t>)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01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broker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termediary"/>
              </a:rPr>
              <a:t>intermediary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ganization"/>
              </a:rPr>
              <a:t>organization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Person"/>
              </a:rPr>
              <a:t>person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networks with,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Knowledge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ource text"/>
              </a:rPr>
              <a:t>sources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Know-how"/>
              </a:rPr>
              <a:t>know-how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Market (economics)"/>
              </a:rPr>
              <a:t>market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Insight"/>
              </a:rPr>
              <a:t>insights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wikt:network"/>
              </a:rPr>
              <a:t>network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conceptualized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operationalized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exchange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practitioners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policy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broker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[1]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Knowledge spillover"/>
              </a:rPr>
              <a:t>knowledge spillovers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Public health"/>
              </a:rPr>
              <a:t>public health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applied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Health services research"/>
              </a:rPr>
              <a:t>health services 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Social sciences"/>
              </a:rPr>
              <a:t>social sciences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referred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bridges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intermediaries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[2]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[3]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[4]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[5]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[6]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evidence-informed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(EIDM),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appraising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policy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[7]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[8]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[9]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[10]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[11]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[12]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/>
              </a:rPr>
              <a:t>[13]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broker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exchange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insights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field of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Knowledge Management"/>
              </a:rPr>
              <a:t>Knowledge Management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Knowledge transfer"/>
              </a:rPr>
              <a:t>transfer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exchange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abundant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thereby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co-development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Innovative"/>
              </a:rPr>
              <a:t>innovative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Capability (systems engineering)"/>
              </a:rPr>
              <a:t>capability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network. In the field of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Public health"/>
              </a:rPr>
              <a:t>public health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Decision making"/>
              </a:rPr>
              <a:t>decision making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evidence-informed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[7]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/>
              </a:rPr>
              <a:t>[14]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[1]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(i.e. screening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valuable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internalizing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Experiences"/>
              </a:rPr>
              <a:t>experiences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Technology"/>
              </a:rPr>
              <a:t>technology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joint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Research"/>
              </a:rPr>
              <a:t>research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Consultant"/>
              </a:rPr>
              <a:t>consulting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services, and developing a mutual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cultures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</a:t>
            </a:r>
          </a:p>
          <a:p>
            <a:pPr lvl="0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 for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absorptive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readiness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92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(a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encountered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reinterpretation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Reflective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(of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inconsistencies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Conceptualization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pl-PL" dirty="0" smtClean="0"/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person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of (1)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(2)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(3)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generalizations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(4)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test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hypothesis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</a:t>
            </a:r>
            <a:r>
              <a:rPr lang="pl-PL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Kolb's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(1974)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distinct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four-stage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Kolb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style.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influence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person's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preferred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style.  For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Whatever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choice of style, the learning style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Kolb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lines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'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Kolb's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continuums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east-west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 Continuum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north-south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Perception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Continuum 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91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Wziąć </a:t>
            </a:r>
            <a:r>
              <a:rPr lang="pl-PL" smtClean="0"/>
              <a:t>z tłumaczenia </a:t>
            </a:r>
            <a:r>
              <a:rPr lang="pl-PL" dirty="0" smtClean="0"/>
              <a:t>gry!!!!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B3854-B1C1-744B-AB76-4DEF5F6713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59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13.10.17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rgbClr val="52636F"/>
          </a:solidFill>
          <a:latin typeface="Klavika Basic Bold"/>
          <a:ea typeface="+mj-ea"/>
          <a:cs typeface="Klavika Basic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rgbClr val="52636F"/>
          </a:solidFill>
          <a:latin typeface="Klavika Basic Regular"/>
          <a:ea typeface="+mn-ea"/>
          <a:cs typeface="Klavika Basic Regular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rgbClr val="52636F"/>
          </a:solidFill>
          <a:latin typeface="Klavika Basic Regular"/>
          <a:ea typeface="+mn-ea"/>
          <a:cs typeface="Klavika Basic Regular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2636F"/>
          </a:solidFill>
          <a:latin typeface="Klavika Basic Regular"/>
          <a:ea typeface="+mn-ea"/>
          <a:cs typeface="Klavika Basic 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rgbClr val="52636F"/>
          </a:solidFill>
          <a:latin typeface="Klavika Basic Regular"/>
          <a:ea typeface="+mn-ea"/>
          <a:cs typeface="Klavika Basic 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rgbClr val="52636F"/>
          </a:solidFill>
          <a:latin typeface="Klavika Basic Regular"/>
          <a:ea typeface="+mn-ea"/>
          <a:cs typeface="Klavika Basic 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brary_iStock_000019434754_Large.jpg"/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241"/>
            <a:ext cx="9144000" cy="59537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2313" y="1709048"/>
            <a:ext cx="7772400" cy="3856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2636F"/>
                </a:solidFill>
                <a:latin typeface="Klavika Basic Bold"/>
                <a:ea typeface="+mj-ea"/>
                <a:cs typeface="Klavika Basic Bold"/>
              </a:defRPr>
            </a:lvl1pPr>
          </a:lstStyle>
          <a:p>
            <a:r>
              <a:rPr lang="en-US" sz="8800" b="1" dirty="0" smtClean="0"/>
              <a:t>Knowledge</a:t>
            </a:r>
          </a:p>
          <a:p>
            <a:r>
              <a:rPr lang="en-US" sz="8800" b="1" dirty="0"/>
              <a:t>B</a:t>
            </a:r>
            <a:r>
              <a:rPr lang="en-US" sz="8800" b="1" dirty="0" smtClean="0"/>
              <a:t>rokers</a:t>
            </a:r>
            <a:endParaRPr lang="en-US" sz="8800" b="1" dirty="0"/>
          </a:p>
        </p:txBody>
      </p:sp>
      <p:pic>
        <p:nvPicPr>
          <p:cNvPr id="7" name="Picture 6" descr="LOGO-Pracowni-Gier--na-biał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" y="134470"/>
            <a:ext cx="3137647" cy="584416"/>
          </a:xfrm>
          <a:prstGeom prst="rect">
            <a:avLst/>
          </a:prstGeom>
        </p:spPr>
      </p:pic>
      <p:pic>
        <p:nvPicPr>
          <p:cNvPr id="6" name="Picture 5" descr="ego logo evaluation leader 201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62" y="-1015122"/>
            <a:ext cx="2867396" cy="286739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4713" y="5790553"/>
            <a:ext cx="7772400" cy="10641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52636F"/>
                </a:solidFill>
                <a:latin typeface="Klavika Basic Bold"/>
                <a:ea typeface="+mj-ea"/>
                <a:cs typeface="Klavika Basic Bold"/>
              </a:defRPr>
            </a:lvl1pPr>
          </a:lstStyle>
          <a:p>
            <a:r>
              <a:rPr lang="en-US" b="1" dirty="0" err="1" smtClean="0"/>
              <a:t>www.knowledgebrokers.edu.pl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522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tx1"/>
                </a:solidFill>
              </a:rPr>
              <a:t>SOLUTION</a:t>
            </a:r>
            <a:endParaRPr lang="pl-PL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4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_Knowledge brokers EN_iStock_0000466729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0" y="5080"/>
            <a:ext cx="685292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5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8DB434"/>
          </a:solidFill>
          <a:ln w="31750">
            <a:solidFill>
              <a:srgbClr val="8DB434"/>
            </a:solidFill>
          </a:ln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ACTIVITIES of BROKERS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50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Identifying knowledge needs of users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Acquiring credible knowledge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Feeding knowledge to users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Accumulating knowledge over time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Building networks with producers and users of knowledge 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Promoting evidence-based culture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Managing </a:t>
            </a:r>
            <a:r>
              <a:rPr lang="en-US" b="1" dirty="0"/>
              <a:t>time and </a:t>
            </a:r>
            <a:r>
              <a:rPr lang="en-US" b="1" dirty="0" smtClean="0"/>
              <a:t>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How to learn those skills in practice BUT without bearing the costs of mistakes that are part of the learning process?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857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tx1"/>
                </a:solidFill>
              </a:rPr>
              <a:t>LEARNING</a:t>
            </a:r>
            <a:endParaRPr lang="pl-PL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8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3A9DE6"/>
          </a:solidFill>
          <a:ln w="31750">
            <a:solidFill>
              <a:srgbClr val="3A9DE6"/>
            </a:solidFill>
          </a:ln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LEARNING CYCLE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25593"/>
              </p:ext>
            </p:extLst>
          </p:nvPr>
        </p:nvGraphicFramePr>
        <p:xfrm>
          <a:off x="98613" y="1646518"/>
          <a:ext cx="8940800" cy="500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8613" y="6412604"/>
            <a:ext cx="1609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rgbClr val="52636F"/>
                </a:solidFill>
              </a:rPr>
              <a:t>Source: Kolb (1984)</a:t>
            </a:r>
            <a:endParaRPr lang="pl-PL" sz="1400" dirty="0">
              <a:solidFill>
                <a:srgbClr val="5263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3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tx1"/>
                </a:solidFill>
              </a:rPr>
              <a:t>GAME</a:t>
            </a:r>
            <a:endParaRPr lang="pl-PL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3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D23E4F"/>
          </a:solidFill>
          <a:ln w="31750">
            <a:solidFill>
              <a:srgbClr val="D23E4F"/>
            </a:solidFill>
          </a:ln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GAME in a NUTSHELL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5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You manage an evaluation unit in a region for twelve months.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During that time, four different public interventions are implemented in your region.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At different stages of those interventions, different </a:t>
            </a:r>
            <a:r>
              <a:rPr lang="en-US" sz="3000" dirty="0"/>
              <a:t>decision-makers </a:t>
            </a:r>
            <a:r>
              <a:rPr lang="en-US" sz="3000" dirty="0" smtClean="0"/>
              <a:t>express </a:t>
            </a:r>
            <a:r>
              <a:rPr lang="en-US" sz="3000" dirty="0"/>
              <a:t>different knowledge </a:t>
            </a:r>
            <a:r>
              <a:rPr lang="en-US" sz="3000" dirty="0" smtClean="0"/>
              <a:t>needs.</a:t>
            </a:r>
            <a:endParaRPr lang="en-US" sz="3000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 dirty="0" smtClean="0"/>
              <a:t>Your </a:t>
            </a:r>
            <a:r>
              <a:rPr lang="en-US" sz="3000" b="1" dirty="0"/>
              <a:t>mission is to </a:t>
            </a:r>
            <a:r>
              <a:rPr lang="en-US" sz="3000" b="1" dirty="0" smtClean="0"/>
              <a:t>provide credible knowledge, to the key user, on the right moment and in an accessible way.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3346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tx1"/>
                </a:solidFill>
              </a:rPr>
              <a:t>CHALLENGE</a:t>
            </a:r>
            <a:endParaRPr lang="pl-PL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0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8497A5"/>
          </a:solidFill>
          <a:ln w="31750">
            <a:solidFill>
              <a:srgbClr val="8497A5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MISSION OF PUBLIC INTERVENTIONS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50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 smtClean="0"/>
              <a:t>Create </a:t>
            </a:r>
            <a:r>
              <a:rPr lang="en-US" sz="4000" b="1" dirty="0"/>
              <a:t>favorable environment for development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/>
              <a:t>Deliver the services that fulfill needs of the citizens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Guide </a:t>
            </a:r>
            <a:r>
              <a:rPr lang="en-US" sz="4000" dirty="0"/>
              <a:t>citizens towards socially desirable </a:t>
            </a:r>
            <a:r>
              <a:rPr lang="en-US" sz="4000" dirty="0" smtClean="0"/>
              <a:t>behaviors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987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Mind machine EN_iStock_0000564358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8" y="0"/>
            <a:ext cx="6652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274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330070"/>
            <a:ext cx="38862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0" y="1728240"/>
            <a:ext cx="1460500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504" y="651512"/>
            <a:ext cx="1397000" cy="318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504" y="964613"/>
            <a:ext cx="19939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304" y="3156625"/>
            <a:ext cx="5880100" cy="295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885" y="6184900"/>
            <a:ext cx="8890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Data overload EN_58088184_illust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-15240"/>
            <a:ext cx="687324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6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"One of the </a:t>
            </a:r>
            <a:r>
              <a:rPr lang="pl-PL" dirty="0" err="1"/>
              <a:t>diseases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age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</a:t>
            </a:r>
          </a:p>
          <a:p>
            <a:pPr marL="0" indent="0" algn="ctr">
              <a:buNone/>
            </a:pPr>
            <a:r>
              <a:rPr lang="pl-PL" dirty="0" err="1"/>
              <a:t>multiplicity</a:t>
            </a:r>
            <a:r>
              <a:rPr lang="pl-PL" dirty="0"/>
              <a:t> of </a:t>
            </a:r>
            <a:r>
              <a:rPr lang="pl-PL" dirty="0" err="1"/>
              <a:t>books</a:t>
            </a:r>
            <a:r>
              <a:rPr lang="pl-PL" dirty="0"/>
              <a:t>: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both</a:t>
            </a:r>
            <a:r>
              <a:rPr lang="pl-PL" dirty="0"/>
              <a:t> </a:t>
            </a:r>
            <a:r>
              <a:rPr lang="pl-PL" dirty="0" err="1"/>
              <a:t>so</a:t>
            </a:r>
            <a:r>
              <a:rPr lang="pl-PL" dirty="0"/>
              <a:t> </a:t>
            </a:r>
            <a:r>
              <a:rPr lang="pl-PL" dirty="0" err="1"/>
              <a:t>overcharge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the </a:t>
            </a:r>
            <a:r>
              <a:rPr lang="pl-PL" dirty="0" err="1"/>
              <a:t>world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able</a:t>
            </a:r>
            <a:r>
              <a:rPr lang="pl-PL" dirty="0"/>
              <a:t> to</a:t>
            </a:r>
          </a:p>
          <a:p>
            <a:pPr marL="0" indent="0" algn="ctr">
              <a:buNone/>
            </a:pPr>
            <a:r>
              <a:rPr lang="pl-PL" dirty="0" err="1"/>
              <a:t>digest</a:t>
            </a:r>
            <a:r>
              <a:rPr lang="pl-PL" dirty="0"/>
              <a:t> the </a:t>
            </a:r>
            <a:r>
              <a:rPr lang="pl-PL" dirty="0" err="1"/>
              <a:t>abundance</a:t>
            </a:r>
            <a:r>
              <a:rPr lang="pl-PL" dirty="0"/>
              <a:t> of </a:t>
            </a:r>
            <a:r>
              <a:rPr lang="pl-PL" dirty="0" err="1"/>
              <a:t>idle</a:t>
            </a:r>
            <a:r>
              <a:rPr lang="pl-PL" dirty="0"/>
              <a:t> </a:t>
            </a:r>
            <a:r>
              <a:rPr lang="pl-PL" dirty="0" err="1"/>
              <a:t>matter</a:t>
            </a:r>
            <a:r>
              <a:rPr lang="pl-PL" dirty="0"/>
              <a:t> </a:t>
            </a:r>
            <a:r>
              <a:rPr lang="pl-PL" dirty="0" err="1"/>
              <a:t>that</a:t>
            </a:r>
            <a:endParaRPr lang="pl-PL" dirty="0"/>
          </a:p>
          <a:p>
            <a:pPr marL="0" indent="0" algn="ctr">
              <a:buNone/>
            </a:pP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everyday</a:t>
            </a:r>
            <a:r>
              <a:rPr lang="pl-PL" dirty="0"/>
              <a:t> </a:t>
            </a:r>
            <a:r>
              <a:rPr lang="pl-PL" dirty="0" err="1"/>
              <a:t>hatched</a:t>
            </a:r>
            <a:r>
              <a:rPr lang="pl-PL" dirty="0"/>
              <a:t> and </a:t>
            </a:r>
            <a:r>
              <a:rPr lang="pl-PL" dirty="0" err="1"/>
              <a:t>brought</a:t>
            </a:r>
            <a:r>
              <a:rPr lang="pl-PL" dirty="0"/>
              <a:t> </a:t>
            </a:r>
            <a:r>
              <a:rPr lang="pl-PL" dirty="0" err="1"/>
              <a:t>forth</a:t>
            </a:r>
            <a:endParaRPr lang="pl-PL" dirty="0"/>
          </a:p>
          <a:p>
            <a:pPr marL="0" indent="0" algn="ctr">
              <a:buNone/>
            </a:pPr>
            <a:r>
              <a:rPr lang="pl-PL" dirty="0" err="1"/>
              <a:t>into</a:t>
            </a:r>
            <a:r>
              <a:rPr lang="pl-PL" dirty="0"/>
              <a:t> the </a:t>
            </a:r>
            <a:r>
              <a:rPr lang="pl-PL" dirty="0" err="1"/>
              <a:t>world</a:t>
            </a:r>
            <a:r>
              <a:rPr lang="pl-PL" dirty="0"/>
              <a:t> ."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83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Know-Do gap EN_59751008_illust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-20320"/>
            <a:ext cx="6878320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6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Connecting dots EN_67661201_illust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-7620"/>
            <a:ext cx="685292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897</TotalTime>
  <Words>577</Words>
  <Application>Microsoft Macintosh PowerPoint</Application>
  <PresentationFormat>Pokaz na ekranie (4:3)</PresentationFormat>
  <Paragraphs>118</Paragraphs>
  <Slides>16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 Black </vt:lpstr>
      <vt:lpstr>Prezentacja programu PowerPoint</vt:lpstr>
      <vt:lpstr>CHALLENGE</vt:lpstr>
      <vt:lpstr>MISSION OF PUBLIC INTERVENTIONS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SOLUTION</vt:lpstr>
      <vt:lpstr>Prezentacja programu PowerPoint</vt:lpstr>
      <vt:lpstr>ACTIVITIES of BROKERS</vt:lpstr>
      <vt:lpstr>LEARNING</vt:lpstr>
      <vt:lpstr>LEARNING CYCLE</vt:lpstr>
      <vt:lpstr>GAME</vt:lpstr>
      <vt:lpstr>GAME in a NUTSHELL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</dc:title>
  <dc:creator>Karol Olejniczak</dc:creator>
  <cp:lastModifiedBy>Dominika Wojtowicz</cp:lastModifiedBy>
  <cp:revision>94</cp:revision>
  <dcterms:created xsi:type="dcterms:W3CDTF">2015-02-19T19:19:03Z</dcterms:created>
  <dcterms:modified xsi:type="dcterms:W3CDTF">2017-10-13T09:29:21Z</dcterms:modified>
</cp:coreProperties>
</file>