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0"/>
  </p:notesMasterIdLst>
  <p:sldIdLst>
    <p:sldId id="286" r:id="rId2"/>
    <p:sldId id="274" r:id="rId3"/>
    <p:sldId id="288" r:id="rId4"/>
    <p:sldId id="336" r:id="rId5"/>
    <p:sldId id="292" r:id="rId6"/>
    <p:sldId id="291" r:id="rId7"/>
    <p:sldId id="295" r:id="rId8"/>
    <p:sldId id="293" r:id="rId9"/>
    <p:sldId id="348" r:id="rId10"/>
    <p:sldId id="347" r:id="rId11"/>
    <p:sldId id="337" r:id="rId12"/>
    <p:sldId id="350" r:id="rId13"/>
    <p:sldId id="349" r:id="rId14"/>
    <p:sldId id="351" r:id="rId15"/>
    <p:sldId id="298" r:id="rId16"/>
    <p:sldId id="352" r:id="rId17"/>
    <p:sldId id="353" r:id="rId18"/>
    <p:sldId id="338" r:id="rId19"/>
    <p:sldId id="355" r:id="rId20"/>
    <p:sldId id="354" r:id="rId21"/>
    <p:sldId id="356" r:id="rId22"/>
    <p:sldId id="303" r:id="rId23"/>
    <p:sldId id="357" r:id="rId24"/>
    <p:sldId id="358" r:id="rId25"/>
    <p:sldId id="339" r:id="rId26"/>
    <p:sldId id="360" r:id="rId27"/>
    <p:sldId id="359" r:id="rId28"/>
    <p:sldId id="361" r:id="rId29"/>
    <p:sldId id="313" r:id="rId30"/>
    <p:sldId id="362" r:id="rId31"/>
    <p:sldId id="363" r:id="rId32"/>
    <p:sldId id="340" r:id="rId33"/>
    <p:sldId id="365" r:id="rId34"/>
    <p:sldId id="364" r:id="rId35"/>
    <p:sldId id="366" r:id="rId36"/>
    <p:sldId id="390" r:id="rId37"/>
    <p:sldId id="367" r:id="rId38"/>
    <p:sldId id="368" r:id="rId39"/>
    <p:sldId id="341" r:id="rId40"/>
    <p:sldId id="370" r:id="rId41"/>
    <p:sldId id="369" r:id="rId42"/>
    <p:sldId id="371" r:id="rId43"/>
    <p:sldId id="318" r:id="rId44"/>
    <p:sldId id="372" r:id="rId45"/>
    <p:sldId id="373" r:id="rId46"/>
    <p:sldId id="342" r:id="rId47"/>
    <p:sldId id="375" r:id="rId48"/>
    <p:sldId id="374" r:id="rId49"/>
    <p:sldId id="376" r:id="rId50"/>
    <p:sldId id="308" r:id="rId51"/>
    <p:sldId id="377" r:id="rId52"/>
    <p:sldId id="378" r:id="rId53"/>
    <p:sldId id="343" r:id="rId54"/>
    <p:sldId id="380" r:id="rId55"/>
    <p:sldId id="379" r:id="rId56"/>
    <p:sldId id="381" r:id="rId57"/>
    <p:sldId id="391" r:id="rId58"/>
    <p:sldId id="382" r:id="rId59"/>
    <p:sldId id="383" r:id="rId60"/>
    <p:sldId id="344" r:id="rId61"/>
    <p:sldId id="385" r:id="rId62"/>
    <p:sldId id="384" r:id="rId63"/>
    <p:sldId id="386" r:id="rId64"/>
    <p:sldId id="389" r:id="rId65"/>
    <p:sldId id="387" r:id="rId66"/>
    <p:sldId id="388" r:id="rId67"/>
    <p:sldId id="345" r:id="rId68"/>
    <p:sldId id="346" r:id="rId6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636F"/>
    <a:srgbClr val="7F7F7F"/>
    <a:srgbClr val="D23E4F"/>
    <a:srgbClr val="8497A5"/>
    <a:srgbClr val="3A9DE6"/>
    <a:srgbClr val="8DB434"/>
    <a:srgbClr val="526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9" autoAdjust="0"/>
    <p:restoredTop sz="78261" autoAdjust="0"/>
  </p:normalViewPr>
  <p:slideViewPr>
    <p:cSldViewPr snapToGrid="0" snapToObjects="1">
      <p:cViewPr varScale="1">
        <p:scale>
          <a:sx n="77" d="100"/>
          <a:sy n="77" d="100"/>
        </p:scale>
        <p:origin x="-18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notesMaster" Target="notesMasters/notesMaster1.xml"/><Relationship Id="rId71" Type="http://schemas.openxmlformats.org/officeDocument/2006/relationships/printerSettings" Target="printerSettings/printerSettings1.bin"/><Relationship Id="rId72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viewProps" Target="viewProps.xml"/><Relationship Id="rId74" Type="http://schemas.openxmlformats.org/officeDocument/2006/relationships/theme" Target="theme/theme1.xml"/><Relationship Id="rId75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1B52B9-3297-5F4E-A5EC-774292C797D0}" type="datetimeFigureOut">
              <a:rPr lang="en-US" smtClean="0"/>
              <a:t>13.10.17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B3854-B1C1-744B-AB76-4DEF5F671348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299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03479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53997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44497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53997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88028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85550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01207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53997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58347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53997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8802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85550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85550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01207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53997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78912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539976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880289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33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855500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34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012075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35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539976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36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5696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012075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37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539976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38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880289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40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855500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41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012075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42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539976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43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550699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44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539976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45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880289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47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855500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48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0120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539976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49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539976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50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836598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51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539976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52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880289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54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855500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55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012075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56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539976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57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5865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58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539976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59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8802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171817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61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855500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62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012075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63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539976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64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8555004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65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5399762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66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88028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53997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88028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85550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3854-B1C1-744B-AB76-4DEF5F671348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0120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13.10.17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13.10.17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13.10.17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13.10.17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13.10.17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13.10.17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13.10.17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13.10.17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13.10.17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13.10.17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13.10.17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edit</a:t>
            </a:r>
            <a:r>
              <a:rPr lang="pl-PL" dirty="0" smtClean="0"/>
              <a:t> Master </a:t>
            </a:r>
            <a:r>
              <a:rPr lang="pl-PL" dirty="0" err="1" smtClean="0"/>
              <a:t>text</a:t>
            </a:r>
            <a:r>
              <a:rPr lang="pl-PL" dirty="0" smtClean="0"/>
              <a:t> </a:t>
            </a:r>
            <a:r>
              <a:rPr lang="pl-PL" dirty="0" err="1" smtClean="0"/>
              <a:t>styles</a:t>
            </a:r>
            <a:endParaRPr lang="pl-PL" dirty="0" smtClean="0"/>
          </a:p>
          <a:p>
            <a:pPr lvl="1"/>
            <a:r>
              <a:rPr lang="pl-PL" dirty="0" smtClean="0"/>
              <a:t>Second </a:t>
            </a:r>
            <a:r>
              <a:rPr lang="pl-PL" dirty="0" err="1" smtClean="0"/>
              <a:t>level</a:t>
            </a:r>
            <a:endParaRPr lang="pl-PL" dirty="0" smtClean="0"/>
          </a:p>
          <a:p>
            <a:pPr lvl="2"/>
            <a:r>
              <a:rPr lang="pl-PL" dirty="0" smtClean="0"/>
              <a:t>Third </a:t>
            </a:r>
            <a:r>
              <a:rPr lang="pl-PL" dirty="0" err="1" smtClean="0"/>
              <a:t>level</a:t>
            </a:r>
            <a:endParaRPr lang="pl-PL" dirty="0" smtClean="0"/>
          </a:p>
          <a:p>
            <a:pPr lvl="3"/>
            <a:r>
              <a:rPr lang="pl-PL" dirty="0" err="1" smtClean="0"/>
              <a:t>Fourth</a:t>
            </a:r>
            <a:r>
              <a:rPr lang="pl-PL" dirty="0" smtClean="0"/>
              <a:t> </a:t>
            </a:r>
            <a:r>
              <a:rPr lang="pl-PL" dirty="0" err="1" smtClean="0"/>
              <a:t>level</a:t>
            </a:r>
            <a:endParaRPr lang="pl-PL" dirty="0" smtClean="0"/>
          </a:p>
          <a:p>
            <a:pPr lvl="4"/>
            <a:r>
              <a:rPr lang="pl-PL" dirty="0" err="1" smtClean="0"/>
              <a:t>Fifth</a:t>
            </a:r>
            <a:r>
              <a:rPr lang="pl-PL" dirty="0" smtClean="0"/>
              <a:t> </a:t>
            </a:r>
            <a:r>
              <a:rPr lang="pl-PL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13.10.17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kern="1200">
          <a:solidFill>
            <a:srgbClr val="52636F"/>
          </a:solidFill>
          <a:latin typeface="Klavika Basic Bold"/>
          <a:ea typeface="+mj-ea"/>
          <a:cs typeface="Klavika Basic Bold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0" i="0" kern="1200">
          <a:solidFill>
            <a:srgbClr val="52636F"/>
          </a:solidFill>
          <a:latin typeface="Klavika Basic Regular"/>
          <a:ea typeface="+mn-ea"/>
          <a:cs typeface="Klavika Basic Regular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kern="1200">
          <a:solidFill>
            <a:srgbClr val="52636F"/>
          </a:solidFill>
          <a:latin typeface="Klavika Basic Regular"/>
          <a:ea typeface="+mn-ea"/>
          <a:cs typeface="Klavika Basic Regular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2636F"/>
          </a:solidFill>
          <a:latin typeface="Klavika Basic Regular"/>
          <a:ea typeface="+mn-ea"/>
          <a:cs typeface="Klavika Basic Regular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i="0" kern="1200">
          <a:solidFill>
            <a:srgbClr val="52636F"/>
          </a:solidFill>
          <a:latin typeface="Klavika Basic Regular"/>
          <a:ea typeface="+mn-ea"/>
          <a:cs typeface="Klavika Basic Regular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i="0" kern="1200">
          <a:solidFill>
            <a:srgbClr val="52636F"/>
          </a:solidFill>
          <a:latin typeface="Klavika Basic Regular"/>
          <a:ea typeface="+mn-ea"/>
          <a:cs typeface="Klavika Basic Regular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ibrary_iStock_000019434754_Large.jpg"/>
          <p:cNvPicPr>
            <a:picLocks noChangeAspect="1"/>
          </p:cNvPicPr>
          <p:nvPr/>
        </p:nvPicPr>
        <p:blipFill>
          <a:blip r:embed="rId2" cstate="email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8241"/>
            <a:ext cx="9144000" cy="5953716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722313" y="2051644"/>
            <a:ext cx="7772400" cy="38569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i="0" kern="1200">
                <a:solidFill>
                  <a:srgbClr val="52636F"/>
                </a:solidFill>
                <a:latin typeface="Klavika Basic Bold"/>
                <a:ea typeface="+mj-ea"/>
                <a:cs typeface="Klavika Basic Bold"/>
              </a:defRPr>
            </a:lvl1pPr>
          </a:lstStyle>
          <a:p>
            <a:r>
              <a:rPr lang="pl-PL" sz="8800" b="1" dirty="0" smtClean="0"/>
              <a:t>Knowledge</a:t>
            </a:r>
          </a:p>
          <a:p>
            <a:r>
              <a:rPr lang="pl-PL" sz="8800" b="1" dirty="0" err="1"/>
              <a:t>B</a:t>
            </a:r>
            <a:r>
              <a:rPr lang="pl-PL" sz="8800" b="1" dirty="0" err="1" smtClean="0"/>
              <a:t>rokers</a:t>
            </a:r>
            <a:endParaRPr lang="pl-PL" sz="8800" b="1" dirty="0"/>
          </a:p>
        </p:txBody>
      </p:sp>
      <p:pic>
        <p:nvPicPr>
          <p:cNvPr id="7" name="Picture 6" descr="LOGO-Pracowni-Gier--na-biał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05" y="134470"/>
            <a:ext cx="3137647" cy="584416"/>
          </a:xfrm>
          <a:prstGeom prst="rect">
            <a:avLst/>
          </a:prstGeom>
        </p:spPr>
      </p:pic>
      <p:pic>
        <p:nvPicPr>
          <p:cNvPr id="6" name="Picture 5" descr="ego logo evaluation leader 2014.pd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5362" y="-1015122"/>
            <a:ext cx="2867396" cy="2867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869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FEBRUARY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 fontAlgn="base">
              <a:lnSpc>
                <a:spcPct val="150000"/>
              </a:lnSpc>
              <a:buNone/>
            </a:pPr>
            <a:r>
              <a:rPr lang="en-US" sz="4000" smtClean="0">
                <a:latin typeface="Klavika Basic Regular" panose="020B0506040000020004" pitchFamily="34" charset="0"/>
              </a:rPr>
              <a:t>6. Actions:</a:t>
            </a:r>
            <a:br>
              <a:rPr lang="en-US" sz="4000" smtClean="0">
                <a:latin typeface="Klavika Basic Regular" panose="020B0506040000020004" pitchFamily="34" charset="0"/>
              </a:rPr>
            </a:br>
            <a:r>
              <a:rPr lang="en-US" sz="4000" smtClean="0">
                <a:latin typeface="Klavika Basic Regular" panose="020B0506040000020004" pitchFamily="34" charset="0"/>
              </a:rPr>
              <a:t>a) Prepare reports</a:t>
            </a:r>
            <a:br>
              <a:rPr lang="en-US" sz="4000" smtClean="0">
                <a:latin typeface="Klavika Basic Regular" panose="020B0506040000020004" pitchFamily="34" charset="0"/>
              </a:rPr>
            </a:br>
            <a:r>
              <a:rPr lang="en-US" sz="4000" smtClean="0">
                <a:latin typeface="Klavika Basic Regular" panose="020B0506040000020004" pitchFamily="34" charset="0"/>
              </a:rPr>
              <a:t>b) Send networker​</a:t>
            </a:r>
            <a:br>
              <a:rPr lang="en-US" sz="4000" smtClean="0">
                <a:latin typeface="Klavika Basic Regular" panose="020B0506040000020004" pitchFamily="34" charset="0"/>
              </a:rPr>
            </a:br>
            <a:r>
              <a:rPr lang="en-US" sz="4000" smtClean="0">
                <a:latin typeface="Klavika Basic Regular" panose="020B0506040000020004" pitchFamily="34" charset="0"/>
              </a:rPr>
              <a:t>c) Send archivist</a:t>
            </a:r>
            <a:endParaRPr lang="en-US" sz="4000">
              <a:latin typeface="Klavika Basic Regular" panose="020B0506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384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97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8800" dirty="0" smtClean="0">
                <a:solidFill>
                  <a:schemeClr val="tx1"/>
                </a:solidFill>
              </a:rPr>
              <a:t>march</a:t>
            </a:r>
            <a:endParaRPr lang="pl-PL" sz="8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254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MARCH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4000" dirty="0" smtClean="0">
                <a:latin typeface="Klavika Basic Regular" panose="020B0506040000020004" pitchFamily="34" charset="0"/>
              </a:rPr>
              <a:t>1</a:t>
            </a:r>
            <a:r>
              <a:rPr lang="en-US" sz="4000" dirty="0" smtClean="0">
                <a:latin typeface="Klavika Basic Regular" panose="020B0506040000020004" pitchFamily="34" charset="0"/>
              </a:rPr>
              <a:t>. Collect resources and feedback</a:t>
            </a:r>
            <a:endParaRPr lang="en-US" sz="4000" b="1" dirty="0">
              <a:latin typeface="Klavika Basic Regular" panose="020B0506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176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MARCH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4000" dirty="0" smtClean="0">
                <a:latin typeface="Klavika Basic Regular" panose="020B0506040000020004" pitchFamily="34" charset="0"/>
              </a:rPr>
              <a:t>2</a:t>
            </a:r>
            <a:r>
              <a:rPr lang="en-US" sz="4000" dirty="0" smtClean="0">
                <a:latin typeface="Klavika Basic Regular" panose="020B0506040000020004" pitchFamily="34" charset="0"/>
              </a:rPr>
              <a:t>. Move time markers</a:t>
            </a:r>
            <a:endParaRPr lang="en-US" sz="4000" b="1" dirty="0">
              <a:latin typeface="Klavika Basic Regular" panose="020B0506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244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MARCH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4000" dirty="0" smtClean="0">
                <a:latin typeface="Klavika Basic Regular" panose="020B0506040000020004" pitchFamily="34" charset="0"/>
              </a:rPr>
              <a:t>3</a:t>
            </a:r>
            <a:r>
              <a:rPr lang="en-US" sz="4000" dirty="0" smtClean="0">
                <a:latin typeface="Klavika Basic Regular" panose="020B0506040000020004" pitchFamily="34" charset="0"/>
              </a:rPr>
              <a:t>. </a:t>
            </a:r>
            <a:r>
              <a:rPr lang="en-US" sz="4000" dirty="0">
                <a:latin typeface="Klavika Basic Regular" panose="020B0506040000020004" pitchFamily="34" charset="0"/>
              </a:rPr>
              <a:t>Fill in feedback cards 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4000" dirty="0">
                <a:latin typeface="Klavika Basic Regular" panose="020B0506040000020004" pitchFamily="34" charset="0"/>
              </a:rPr>
              <a:t>and deliver ready reports</a:t>
            </a:r>
          </a:p>
        </p:txBody>
      </p:sp>
    </p:spTree>
    <p:extLst>
      <p:ext uri="{BB962C8B-B14F-4D97-AF65-F5344CB8AC3E}">
        <p14:creationId xmlns:p14="http://schemas.microsoft.com/office/powerpoint/2010/main" val="3562564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tx1"/>
                </a:solidFill>
              </a:rPr>
              <a:t>MARCH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4000" dirty="0" smtClean="0">
                <a:latin typeface="Klavika Basic Regular" panose="020B0506040000020004" pitchFamily="34" charset="0"/>
              </a:rPr>
              <a:t>4. Event</a:t>
            </a:r>
          </a:p>
          <a:p>
            <a:pPr marL="0" indent="0" algn="ctr" fontAlgn="base">
              <a:buNone/>
            </a:pPr>
            <a:r>
              <a:rPr lang="en-US" sz="2800" i="1" dirty="0">
                <a:latin typeface="Klavika Basic Regular" panose="020B0506040000020004" pitchFamily="34" charset="0"/>
              </a:rPr>
              <a:t>There are some </a:t>
            </a:r>
            <a:r>
              <a:rPr lang="en-US" sz="2800" i="1" dirty="0" smtClean="0">
                <a:latin typeface="Klavika Basic Regular" panose="020B0506040000020004" pitchFamily="34" charset="0"/>
              </a:rPr>
              <a:t>complications</a:t>
            </a:r>
            <a:r>
              <a:rPr lang="pl-PL" sz="2800" i="1" dirty="0" smtClean="0">
                <a:latin typeface="Klavika Basic Regular" panose="020B0506040000020004" pitchFamily="34" charset="0"/>
              </a:rPr>
              <a:t/>
            </a:r>
            <a:br>
              <a:rPr lang="pl-PL" sz="2800" i="1" dirty="0" smtClean="0">
                <a:latin typeface="Klavika Basic Regular" panose="020B0506040000020004" pitchFamily="34" charset="0"/>
              </a:rPr>
            </a:br>
            <a:r>
              <a:rPr lang="en-US" sz="2800" i="1" dirty="0" smtClean="0">
                <a:latin typeface="Klavika Basic Regular" panose="020B0506040000020004" pitchFamily="34" charset="0"/>
              </a:rPr>
              <a:t>with</a:t>
            </a:r>
            <a:r>
              <a:rPr lang="pl-PL" sz="2800" i="1" dirty="0" smtClean="0">
                <a:latin typeface="Klavika Basic Regular" panose="020B0506040000020004" pitchFamily="34" charset="0"/>
              </a:rPr>
              <a:t> </a:t>
            </a:r>
            <a:r>
              <a:rPr lang="en-US" sz="2800" i="1" dirty="0" smtClean="0">
                <a:latin typeface="Klavika Basic Regular" panose="020B0506040000020004" pitchFamily="34" charset="0"/>
              </a:rPr>
              <a:t>one </a:t>
            </a:r>
            <a:r>
              <a:rPr lang="en-US" sz="2800" i="1" dirty="0">
                <a:latin typeface="Klavika Basic Regular" panose="020B0506040000020004" pitchFamily="34" charset="0"/>
              </a:rPr>
              <a:t>of the research.</a:t>
            </a:r>
            <a:r>
              <a:rPr lang="pl-PL" sz="2800" i="1" dirty="0">
                <a:latin typeface="Klavika Basic Regular" panose="020B0506040000020004" pitchFamily="34" charset="0"/>
              </a:rPr>
              <a:t> </a:t>
            </a:r>
          </a:p>
          <a:p>
            <a:pPr marL="0" indent="0" algn="ctr" fontAlgn="base">
              <a:buNone/>
            </a:pPr>
            <a:r>
              <a:rPr lang="en-US" sz="2800" dirty="0">
                <a:latin typeface="Klavika Basic Regular" panose="020B0506040000020004" pitchFamily="34" charset="0"/>
              </a:rPr>
              <a:t/>
            </a:r>
            <a:br>
              <a:rPr lang="en-US" sz="2800" dirty="0">
                <a:latin typeface="Klavika Basic Regular" panose="020B0506040000020004" pitchFamily="34" charset="0"/>
              </a:rPr>
            </a:br>
            <a:r>
              <a:rPr lang="en-US" sz="2800" dirty="0" smtClean="0">
                <a:latin typeface="Klavika Basic Regular" panose="020B0506040000020004" pitchFamily="34" charset="0"/>
              </a:rPr>
              <a:t>Extend the completion time</a:t>
            </a:r>
            <a:r>
              <a:rPr lang="pl-PL" sz="2800" dirty="0" smtClean="0">
                <a:latin typeface="Klavika Basic Regular" panose="020B0506040000020004" pitchFamily="34" charset="0"/>
              </a:rPr>
              <a:t/>
            </a:r>
            <a:br>
              <a:rPr lang="pl-PL" sz="2800" dirty="0" smtClean="0">
                <a:latin typeface="Klavika Basic Regular" panose="020B0506040000020004" pitchFamily="34" charset="0"/>
              </a:rPr>
            </a:br>
            <a:r>
              <a:rPr lang="en-US" sz="2800" dirty="0" smtClean="0">
                <a:latin typeface="Klavika Basic Regular" panose="020B0506040000020004" pitchFamily="34" charset="0"/>
              </a:rPr>
              <a:t>of </a:t>
            </a:r>
            <a:r>
              <a:rPr lang="pl-PL" sz="2800" dirty="0" smtClean="0">
                <a:latin typeface="Klavika Basic Regular" panose="020B0506040000020004" pitchFamily="34" charset="0"/>
              </a:rPr>
              <a:t>a </a:t>
            </a:r>
            <a:r>
              <a:rPr lang="en-US" sz="2800" dirty="0">
                <a:latin typeface="Klavika Basic Regular" panose="020B0506040000020004" pitchFamily="34" charset="0"/>
              </a:rPr>
              <a:t>chosen research</a:t>
            </a:r>
            <a:r>
              <a:rPr lang="pl-PL" sz="2800" dirty="0" smtClean="0">
                <a:latin typeface="Klavika Basic Regular" panose="020B0506040000020004" pitchFamily="34" charset="0"/>
              </a:rPr>
              <a:t> </a:t>
            </a:r>
            <a:r>
              <a:rPr lang="en-US" sz="2800" b="1" dirty="0" smtClean="0">
                <a:latin typeface="Klavika Basic Regular" panose="020B0506040000020004" pitchFamily="34" charset="0"/>
              </a:rPr>
              <a:t>by 1 month</a:t>
            </a:r>
            <a:r>
              <a:rPr lang="pl-PL" sz="2800" b="1" dirty="0" smtClean="0">
                <a:latin typeface="Klavika Basic Regular" panose="020B0506040000020004" pitchFamily="34" charset="0"/>
              </a:rPr>
              <a:t>.</a:t>
            </a:r>
            <a:endParaRPr lang="pl-PL" sz="2800" b="1" dirty="0">
              <a:latin typeface="Klavika Basic Regular" panose="020B0506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749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MARCH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4000" smtClean="0">
                <a:latin typeface="Klavika Basic Regular" panose="020B0506040000020004" pitchFamily="34" charset="0"/>
              </a:rPr>
              <a:t>5. New knowledge needs</a:t>
            </a:r>
          </a:p>
        </p:txBody>
      </p:sp>
    </p:spTree>
    <p:extLst>
      <p:ext uri="{BB962C8B-B14F-4D97-AF65-F5344CB8AC3E}">
        <p14:creationId xmlns:p14="http://schemas.microsoft.com/office/powerpoint/2010/main" val="1564619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MARCH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 fontAlgn="base">
              <a:lnSpc>
                <a:spcPct val="150000"/>
              </a:lnSpc>
              <a:buNone/>
            </a:pPr>
            <a:r>
              <a:rPr lang="en-US" sz="4000" smtClean="0">
                <a:latin typeface="Klavika Basic Regular" panose="020B0506040000020004" pitchFamily="34" charset="0"/>
              </a:rPr>
              <a:t>6. Actions:</a:t>
            </a:r>
            <a:br>
              <a:rPr lang="en-US" sz="4000" smtClean="0">
                <a:latin typeface="Klavika Basic Regular" panose="020B0506040000020004" pitchFamily="34" charset="0"/>
              </a:rPr>
            </a:br>
            <a:r>
              <a:rPr lang="en-US" sz="4000" smtClean="0">
                <a:latin typeface="Klavika Basic Regular" panose="020B0506040000020004" pitchFamily="34" charset="0"/>
              </a:rPr>
              <a:t>a) Prepare reports</a:t>
            </a:r>
            <a:br>
              <a:rPr lang="en-US" sz="4000" smtClean="0">
                <a:latin typeface="Klavika Basic Regular" panose="020B0506040000020004" pitchFamily="34" charset="0"/>
              </a:rPr>
            </a:br>
            <a:r>
              <a:rPr lang="en-US" sz="4000" smtClean="0">
                <a:latin typeface="Klavika Basic Regular" panose="020B0506040000020004" pitchFamily="34" charset="0"/>
              </a:rPr>
              <a:t>b) Send networker​</a:t>
            </a:r>
            <a:br>
              <a:rPr lang="en-US" sz="4000" smtClean="0">
                <a:latin typeface="Klavika Basic Regular" panose="020B0506040000020004" pitchFamily="34" charset="0"/>
              </a:rPr>
            </a:br>
            <a:r>
              <a:rPr lang="en-US" sz="4000" smtClean="0">
                <a:latin typeface="Klavika Basic Regular" panose="020B0506040000020004" pitchFamily="34" charset="0"/>
              </a:rPr>
              <a:t>c) Send archivist</a:t>
            </a:r>
            <a:endParaRPr lang="en-US" sz="4000">
              <a:latin typeface="Klavika Basic Regular" panose="020B0506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589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97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8800" dirty="0" smtClean="0">
                <a:solidFill>
                  <a:schemeClr val="tx1"/>
                </a:solidFill>
              </a:rPr>
              <a:t>APRIL</a:t>
            </a:r>
            <a:endParaRPr lang="pl-PL" sz="8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46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APRIL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4000" dirty="0">
                <a:latin typeface="Klavika Basic Regular" panose="020B0506040000020004" pitchFamily="34" charset="0"/>
              </a:rPr>
              <a:t>1</a:t>
            </a:r>
            <a:r>
              <a:rPr lang="en-US" sz="4000" dirty="0" smtClean="0">
                <a:latin typeface="Klavika Basic Regular" panose="020B0506040000020004" pitchFamily="34" charset="0"/>
              </a:rPr>
              <a:t>. Collect resources and feedback</a:t>
            </a:r>
            <a:endParaRPr lang="en-US" sz="4000" b="1" dirty="0">
              <a:latin typeface="Klavika Basic Regular" panose="020B0506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176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97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8800" dirty="0" err="1" smtClean="0">
                <a:solidFill>
                  <a:schemeClr val="tx1"/>
                </a:solidFill>
              </a:rPr>
              <a:t>january</a:t>
            </a:r>
            <a:endParaRPr lang="pl-PL" sz="8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303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APRIL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4000" dirty="0" smtClean="0">
                <a:latin typeface="Klavika Basic Regular" panose="020B0506040000020004" pitchFamily="34" charset="0"/>
              </a:rPr>
              <a:t>2</a:t>
            </a:r>
            <a:r>
              <a:rPr lang="en-US" sz="4000" dirty="0" smtClean="0">
                <a:latin typeface="Klavika Basic Regular" panose="020B0506040000020004" pitchFamily="34" charset="0"/>
              </a:rPr>
              <a:t>. Move time markers</a:t>
            </a:r>
            <a:endParaRPr lang="en-US" sz="4000" b="1" dirty="0">
              <a:latin typeface="Klavika Basic Regular" panose="020B0506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244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APRIL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4000" dirty="0" smtClean="0">
                <a:latin typeface="Klavika Basic Regular" panose="020B0506040000020004" pitchFamily="34" charset="0"/>
              </a:rPr>
              <a:t>3</a:t>
            </a:r>
            <a:r>
              <a:rPr lang="en-US" sz="4000" dirty="0" smtClean="0">
                <a:latin typeface="Klavika Basic Regular" panose="020B0506040000020004" pitchFamily="34" charset="0"/>
              </a:rPr>
              <a:t>. </a:t>
            </a:r>
            <a:r>
              <a:rPr lang="en-US" sz="4000" dirty="0">
                <a:latin typeface="Klavika Basic Regular" panose="020B0506040000020004" pitchFamily="34" charset="0"/>
              </a:rPr>
              <a:t>Fill in feedback cards 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4000" dirty="0">
                <a:latin typeface="Klavika Basic Regular" panose="020B0506040000020004" pitchFamily="34" charset="0"/>
              </a:rPr>
              <a:t>and deliver ready reports</a:t>
            </a:r>
          </a:p>
        </p:txBody>
      </p:sp>
    </p:spTree>
    <p:extLst>
      <p:ext uri="{BB962C8B-B14F-4D97-AF65-F5344CB8AC3E}">
        <p14:creationId xmlns:p14="http://schemas.microsoft.com/office/powerpoint/2010/main" val="3562564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tx1"/>
                </a:solidFill>
              </a:rPr>
              <a:t>APRIL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4000" dirty="0" smtClean="0">
                <a:latin typeface="Klavika Basic Regular" panose="020B0506040000020004" pitchFamily="34" charset="0"/>
              </a:rPr>
              <a:t>4. Event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800" i="1" dirty="0" smtClean="0">
                <a:latin typeface="Klavika Basic Regular" panose="020B0506040000020004" pitchFamily="34" charset="0"/>
              </a:rPr>
              <a:t>Everything goes according to plan.</a:t>
            </a:r>
            <a:endParaRPr lang="en-US" sz="2800" dirty="0" smtClean="0">
              <a:latin typeface="Klavika Basic Regular" panose="020B0506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31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APRIL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4000" smtClean="0">
                <a:latin typeface="Klavika Basic Regular" panose="020B0506040000020004" pitchFamily="34" charset="0"/>
              </a:rPr>
              <a:t>5. New knowledge needs</a:t>
            </a:r>
          </a:p>
        </p:txBody>
      </p:sp>
    </p:spTree>
    <p:extLst>
      <p:ext uri="{BB962C8B-B14F-4D97-AF65-F5344CB8AC3E}">
        <p14:creationId xmlns:p14="http://schemas.microsoft.com/office/powerpoint/2010/main" val="1564619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APRIL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 fontAlgn="base">
              <a:lnSpc>
                <a:spcPct val="150000"/>
              </a:lnSpc>
              <a:buNone/>
            </a:pPr>
            <a:r>
              <a:rPr lang="en-US" sz="4000" smtClean="0">
                <a:latin typeface="Klavika Basic Regular" panose="020B0506040000020004" pitchFamily="34" charset="0"/>
              </a:rPr>
              <a:t>6. Actions:</a:t>
            </a:r>
            <a:br>
              <a:rPr lang="en-US" sz="4000" smtClean="0">
                <a:latin typeface="Klavika Basic Regular" panose="020B0506040000020004" pitchFamily="34" charset="0"/>
              </a:rPr>
            </a:br>
            <a:r>
              <a:rPr lang="en-US" sz="4000" smtClean="0">
                <a:latin typeface="Klavika Basic Regular" panose="020B0506040000020004" pitchFamily="34" charset="0"/>
              </a:rPr>
              <a:t>a) Prepare reports</a:t>
            </a:r>
            <a:br>
              <a:rPr lang="en-US" sz="4000" smtClean="0">
                <a:latin typeface="Klavika Basic Regular" panose="020B0506040000020004" pitchFamily="34" charset="0"/>
              </a:rPr>
            </a:br>
            <a:r>
              <a:rPr lang="en-US" sz="4000" smtClean="0">
                <a:latin typeface="Klavika Basic Regular" panose="020B0506040000020004" pitchFamily="34" charset="0"/>
              </a:rPr>
              <a:t>b) Send networker​</a:t>
            </a:r>
            <a:br>
              <a:rPr lang="en-US" sz="4000" smtClean="0">
                <a:latin typeface="Klavika Basic Regular" panose="020B0506040000020004" pitchFamily="34" charset="0"/>
              </a:rPr>
            </a:br>
            <a:r>
              <a:rPr lang="en-US" sz="4000" smtClean="0">
                <a:latin typeface="Klavika Basic Regular" panose="020B0506040000020004" pitchFamily="34" charset="0"/>
              </a:rPr>
              <a:t>c) Send archivist</a:t>
            </a:r>
            <a:endParaRPr lang="en-US" sz="4000">
              <a:latin typeface="Klavika Basic Regular" panose="020B0506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589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97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8800" dirty="0" smtClean="0">
                <a:solidFill>
                  <a:schemeClr val="tx1"/>
                </a:solidFill>
              </a:rPr>
              <a:t>MAY</a:t>
            </a:r>
            <a:endParaRPr lang="pl-PL" sz="8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453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MAY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4000" dirty="0" smtClean="0">
                <a:latin typeface="Klavika Basic Regular" panose="020B0506040000020004" pitchFamily="34" charset="0"/>
              </a:rPr>
              <a:t>1</a:t>
            </a:r>
            <a:r>
              <a:rPr lang="en-US" sz="4000" dirty="0" smtClean="0">
                <a:latin typeface="Klavika Basic Regular" panose="020B0506040000020004" pitchFamily="34" charset="0"/>
              </a:rPr>
              <a:t>. Collect resources and feedback</a:t>
            </a:r>
            <a:endParaRPr lang="en-US" sz="4000" b="1" dirty="0">
              <a:latin typeface="Klavika Basic Regular" panose="020B0506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176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MAY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4000" dirty="0" smtClean="0">
                <a:latin typeface="Klavika Basic Regular" panose="020B0506040000020004" pitchFamily="34" charset="0"/>
              </a:rPr>
              <a:t>2</a:t>
            </a:r>
            <a:r>
              <a:rPr lang="en-US" sz="4000" dirty="0" smtClean="0">
                <a:latin typeface="Klavika Basic Regular" panose="020B0506040000020004" pitchFamily="34" charset="0"/>
              </a:rPr>
              <a:t>. Move time markers</a:t>
            </a:r>
            <a:endParaRPr lang="en-US" sz="4000" b="1" dirty="0">
              <a:latin typeface="Klavika Basic Regular" panose="020B0506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244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MAY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4000" dirty="0" smtClean="0">
                <a:latin typeface="Klavika Basic Regular" panose="020B0506040000020004" pitchFamily="34" charset="0"/>
              </a:rPr>
              <a:t>3</a:t>
            </a:r>
            <a:r>
              <a:rPr lang="en-US" sz="4000" dirty="0" smtClean="0">
                <a:latin typeface="Klavika Basic Regular" panose="020B0506040000020004" pitchFamily="34" charset="0"/>
              </a:rPr>
              <a:t>. </a:t>
            </a:r>
            <a:r>
              <a:rPr lang="en-US" sz="4000" dirty="0">
                <a:latin typeface="Klavika Basic Regular" panose="020B0506040000020004" pitchFamily="34" charset="0"/>
              </a:rPr>
              <a:t>Fill in feedback cards 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4000" dirty="0">
                <a:latin typeface="Klavika Basic Regular" panose="020B0506040000020004" pitchFamily="34" charset="0"/>
              </a:rPr>
              <a:t>and deliver ready reports</a:t>
            </a:r>
          </a:p>
        </p:txBody>
      </p:sp>
    </p:spTree>
    <p:extLst>
      <p:ext uri="{BB962C8B-B14F-4D97-AF65-F5344CB8AC3E}">
        <p14:creationId xmlns:p14="http://schemas.microsoft.com/office/powerpoint/2010/main" val="3562564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MAY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61068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4000" dirty="0" smtClean="0">
                <a:latin typeface="Klavika Basic Regular" panose="020B0506040000020004" pitchFamily="34" charset="0"/>
              </a:rPr>
              <a:t>4. Event</a:t>
            </a:r>
          </a:p>
          <a:p>
            <a:pPr marL="0" indent="0" algn="ctr" fontAlgn="base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800" i="1" dirty="0">
                <a:latin typeface="Klavika Basic Regular" panose="020B0506040000020004" pitchFamily="34" charset="0"/>
              </a:rPr>
              <a:t>There are some complications related </a:t>
            </a:r>
            <a:r>
              <a:rPr lang="en-US" sz="2800" i="1" dirty="0" smtClean="0">
                <a:latin typeface="Klavika Basic Regular" panose="020B0506040000020004" pitchFamily="34" charset="0"/>
              </a:rPr>
              <a:t>to</a:t>
            </a:r>
            <a:r>
              <a:rPr lang="pl-PL" sz="2800" i="1" dirty="0" smtClean="0">
                <a:latin typeface="Klavika Basic Regular" panose="020B0506040000020004" pitchFamily="34" charset="0"/>
              </a:rPr>
              <a:t/>
            </a:r>
            <a:br>
              <a:rPr lang="pl-PL" sz="2800" i="1" dirty="0" smtClean="0">
                <a:latin typeface="Klavika Basic Regular" panose="020B0506040000020004" pitchFamily="34" charset="0"/>
              </a:rPr>
            </a:br>
            <a:r>
              <a:rPr lang="pl-PL" sz="2800" i="1" dirty="0">
                <a:latin typeface="Klavika Basic Regular" panose="020B0506040000020004" pitchFamily="34" charset="0"/>
              </a:rPr>
              <a:t>t</a:t>
            </a:r>
            <a:r>
              <a:rPr lang="en-US" sz="2800" i="1" dirty="0" smtClean="0">
                <a:latin typeface="Klavika Basic Regular" panose="020B0506040000020004" pitchFamily="34" charset="0"/>
              </a:rPr>
              <a:t>he</a:t>
            </a:r>
            <a:r>
              <a:rPr lang="pl-PL" sz="2800" i="1" dirty="0" smtClean="0">
                <a:latin typeface="Klavika Basic Regular" panose="020B0506040000020004" pitchFamily="34" charset="0"/>
              </a:rPr>
              <a:t> </a:t>
            </a:r>
            <a:r>
              <a:rPr lang="en-US" sz="2800" i="1" dirty="0" smtClean="0">
                <a:latin typeface="Klavika Basic Regular" panose="020B0506040000020004" pitchFamily="34" charset="0"/>
              </a:rPr>
              <a:t>preparation </a:t>
            </a:r>
            <a:r>
              <a:rPr lang="en-US" sz="2800" i="1" dirty="0">
                <a:latin typeface="Klavika Basic Regular" panose="020B0506040000020004" pitchFamily="34" charset="0"/>
              </a:rPr>
              <a:t>of the report to be handed.</a:t>
            </a:r>
            <a:r>
              <a:rPr lang="pl-PL" sz="2800" i="1" dirty="0">
                <a:latin typeface="Klavika Basic Regular" panose="020B0506040000020004" pitchFamily="34" charset="0"/>
              </a:rPr>
              <a:t> </a:t>
            </a:r>
          </a:p>
          <a:p>
            <a:pPr marL="0" indent="0" algn="ctr" fontAlgn="base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800" dirty="0" smtClean="0">
                <a:latin typeface="Klavika Basic Regular" panose="020B0506040000020004" pitchFamily="34" charset="0"/>
              </a:rPr>
              <a:t>Choose</a:t>
            </a:r>
            <a:r>
              <a:rPr lang="pl-PL" sz="2800" dirty="0" smtClean="0">
                <a:latin typeface="Klavika Basic Regular" panose="020B0506040000020004" pitchFamily="34" charset="0"/>
              </a:rPr>
              <a:t> one </a:t>
            </a:r>
            <a:r>
              <a:rPr lang="en-US" sz="2800" dirty="0" smtClean="0">
                <a:latin typeface="Klavika Basic Regular" panose="020B0506040000020004" pitchFamily="34" charset="0"/>
              </a:rPr>
              <a:t>option</a:t>
            </a:r>
            <a:r>
              <a:rPr lang="pl-PL" sz="2800" dirty="0" smtClean="0">
                <a:latin typeface="Klavika Basic Regular" panose="020B0506040000020004" pitchFamily="34" charset="0"/>
              </a:rPr>
              <a:t>:</a:t>
            </a:r>
          </a:p>
          <a:p>
            <a:pPr marL="514350" indent="-514350" algn="ctr" fontAlgn="base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en-US" sz="2800" dirty="0" smtClean="0">
                <a:latin typeface="Klavika Basic Regular" panose="020B0506040000020004" pitchFamily="34" charset="0"/>
              </a:rPr>
              <a:t>remove from a chosen research</a:t>
            </a:r>
            <a:r>
              <a:rPr lang="pl-PL" sz="2800" dirty="0" smtClean="0">
                <a:latin typeface="Klavika Basic Regular" panose="020B0506040000020004" pitchFamily="34" charset="0"/>
              </a:rPr>
              <a:t/>
            </a:r>
            <a:br>
              <a:rPr lang="pl-PL" sz="2800" dirty="0" smtClean="0">
                <a:latin typeface="Klavika Basic Regular" panose="020B0506040000020004" pitchFamily="34" charset="0"/>
              </a:rPr>
            </a:br>
            <a:r>
              <a:rPr lang="en-US" sz="2800" b="1" dirty="0" smtClean="0">
                <a:latin typeface="Klavika Basic Regular" panose="020B0506040000020004" pitchFamily="34" charset="0"/>
              </a:rPr>
              <a:t>all the feeding methods</a:t>
            </a:r>
            <a:endParaRPr lang="pl-PL" sz="2800" b="1" dirty="0" smtClean="0">
              <a:latin typeface="Klavika Basic Regular" panose="020B0506040000020004" pitchFamily="34" charset="0"/>
            </a:endParaRPr>
          </a:p>
          <a:p>
            <a:pPr marL="514350" indent="-514350" algn="ctr" fontAlgn="base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en-US" sz="2800" dirty="0" smtClean="0">
                <a:latin typeface="Klavika Basic Regular" panose="020B0506040000020004" pitchFamily="34" charset="0"/>
              </a:rPr>
              <a:t>add </a:t>
            </a:r>
            <a:r>
              <a:rPr lang="en-US" sz="2800" b="1" dirty="0" smtClean="0">
                <a:latin typeface="Klavika Basic Regular" panose="020B0506040000020004" pitchFamily="34" charset="0"/>
              </a:rPr>
              <a:t>one extra human resources token</a:t>
            </a:r>
            <a:r>
              <a:rPr lang="pl-PL" sz="2800" b="1" dirty="0" smtClean="0">
                <a:latin typeface="Klavika Basic Regular" panose="020B0506040000020004" pitchFamily="34" charset="0"/>
              </a:rPr>
              <a:t> </a:t>
            </a:r>
            <a:r>
              <a:rPr lang="en-US" sz="2800" dirty="0" smtClean="0">
                <a:latin typeface="Klavika Basic Regular" panose="020B0506040000020004" pitchFamily="34" charset="0"/>
              </a:rPr>
              <a:t>to </a:t>
            </a:r>
            <a:r>
              <a:rPr lang="pl-PL" sz="2800" dirty="0" smtClean="0">
                <a:latin typeface="Klavika Basic Regular" panose="020B0506040000020004" pitchFamily="34" charset="0"/>
              </a:rPr>
              <a:t>a </a:t>
            </a:r>
            <a:r>
              <a:rPr lang="en-US" sz="2800" dirty="0" smtClean="0">
                <a:latin typeface="Klavika Basic Regular" panose="020B0506040000020004" pitchFamily="34" charset="0"/>
              </a:rPr>
              <a:t>chosen research to avoid negative consequences</a:t>
            </a:r>
            <a:endParaRPr lang="pl-PL" sz="2800" dirty="0">
              <a:latin typeface="Klavika Basic Regular" panose="020B0506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693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tx1"/>
                </a:solidFill>
              </a:rPr>
              <a:t>JANUARY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 fontAlgn="base">
              <a:lnSpc>
                <a:spcPct val="150000"/>
              </a:lnSpc>
              <a:buNone/>
            </a:pPr>
            <a:r>
              <a:rPr lang="en-US" sz="4000" dirty="0" smtClean="0">
                <a:latin typeface="Klavika Basic Regular" panose="020B0506040000020004" pitchFamily="34" charset="0"/>
              </a:rPr>
              <a:t>New knowledge needs:</a:t>
            </a:r>
            <a:br>
              <a:rPr lang="en-US" sz="4000" dirty="0" smtClean="0">
                <a:latin typeface="Klavika Basic Regular" panose="020B0506040000020004" pitchFamily="34" charset="0"/>
              </a:rPr>
            </a:br>
            <a:r>
              <a:rPr lang="en-US" sz="4000" dirty="0" smtClean="0">
                <a:latin typeface="Klavika Basic Regular" panose="020B0506040000020004" pitchFamily="34" charset="0"/>
              </a:rPr>
              <a:t>a) Prepare reports</a:t>
            </a:r>
            <a:br>
              <a:rPr lang="en-US" sz="4000" dirty="0" smtClean="0">
                <a:latin typeface="Klavika Basic Regular" panose="020B0506040000020004" pitchFamily="34" charset="0"/>
              </a:rPr>
            </a:br>
            <a:r>
              <a:rPr lang="en-US" sz="4000" dirty="0" smtClean="0">
                <a:latin typeface="Klavika Basic Regular" panose="020B0506040000020004" pitchFamily="34" charset="0"/>
              </a:rPr>
              <a:t>b) Send networker​</a:t>
            </a:r>
            <a:br>
              <a:rPr lang="en-US" sz="4000" dirty="0" smtClean="0">
                <a:latin typeface="Klavika Basic Regular" panose="020B0506040000020004" pitchFamily="34" charset="0"/>
              </a:rPr>
            </a:br>
            <a:r>
              <a:rPr lang="en-US" sz="4000" dirty="0" smtClean="0">
                <a:latin typeface="Klavika Basic Regular" panose="020B0506040000020004" pitchFamily="34" charset="0"/>
              </a:rPr>
              <a:t>c) Send archivist</a:t>
            </a:r>
            <a:endParaRPr lang="en-US" sz="4000" dirty="0">
              <a:latin typeface="Klavika Basic Regular" panose="020B0506040000020004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4172724" y="3244334"/>
            <a:ext cx="798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/>
              <a:t>March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99871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MAY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4000" smtClean="0">
                <a:latin typeface="Klavika Basic Regular" panose="020B0506040000020004" pitchFamily="34" charset="0"/>
              </a:rPr>
              <a:t>5. New knowledge needs</a:t>
            </a:r>
          </a:p>
        </p:txBody>
      </p:sp>
    </p:spTree>
    <p:extLst>
      <p:ext uri="{BB962C8B-B14F-4D97-AF65-F5344CB8AC3E}">
        <p14:creationId xmlns:p14="http://schemas.microsoft.com/office/powerpoint/2010/main" val="1564619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MAY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 fontAlgn="base">
              <a:lnSpc>
                <a:spcPct val="150000"/>
              </a:lnSpc>
              <a:buNone/>
            </a:pPr>
            <a:r>
              <a:rPr lang="en-US" sz="4000" smtClean="0">
                <a:latin typeface="Klavika Basic Regular" panose="020B0506040000020004" pitchFamily="34" charset="0"/>
              </a:rPr>
              <a:t>6. Actions:</a:t>
            </a:r>
            <a:br>
              <a:rPr lang="en-US" sz="4000" smtClean="0">
                <a:latin typeface="Klavika Basic Regular" panose="020B0506040000020004" pitchFamily="34" charset="0"/>
              </a:rPr>
            </a:br>
            <a:r>
              <a:rPr lang="en-US" sz="4000" smtClean="0">
                <a:latin typeface="Klavika Basic Regular" panose="020B0506040000020004" pitchFamily="34" charset="0"/>
              </a:rPr>
              <a:t>a) Prepare reports</a:t>
            </a:r>
            <a:br>
              <a:rPr lang="en-US" sz="4000" smtClean="0">
                <a:latin typeface="Klavika Basic Regular" panose="020B0506040000020004" pitchFamily="34" charset="0"/>
              </a:rPr>
            </a:br>
            <a:r>
              <a:rPr lang="en-US" sz="4000" smtClean="0">
                <a:latin typeface="Klavika Basic Regular" panose="020B0506040000020004" pitchFamily="34" charset="0"/>
              </a:rPr>
              <a:t>b) Send networker​</a:t>
            </a:r>
            <a:br>
              <a:rPr lang="en-US" sz="4000" smtClean="0">
                <a:latin typeface="Klavika Basic Regular" panose="020B0506040000020004" pitchFamily="34" charset="0"/>
              </a:rPr>
            </a:br>
            <a:r>
              <a:rPr lang="en-US" sz="4000" smtClean="0">
                <a:latin typeface="Klavika Basic Regular" panose="020B0506040000020004" pitchFamily="34" charset="0"/>
              </a:rPr>
              <a:t>c) Send archivist</a:t>
            </a:r>
            <a:endParaRPr lang="en-US" sz="4000">
              <a:latin typeface="Klavika Basic Regular" panose="020B0506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589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97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8800" dirty="0" err="1" smtClean="0">
                <a:solidFill>
                  <a:schemeClr val="tx1"/>
                </a:solidFill>
              </a:rPr>
              <a:t>June</a:t>
            </a:r>
            <a:endParaRPr lang="pl-PL" sz="8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016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JUNE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4000" dirty="0" smtClean="0">
                <a:latin typeface="Klavika Basic Regular" panose="020B0506040000020004" pitchFamily="34" charset="0"/>
              </a:rPr>
              <a:t>1</a:t>
            </a:r>
            <a:r>
              <a:rPr lang="en-US" sz="4000" dirty="0" smtClean="0">
                <a:latin typeface="Klavika Basic Regular" panose="020B0506040000020004" pitchFamily="34" charset="0"/>
              </a:rPr>
              <a:t>. Collect resources and feedback</a:t>
            </a:r>
            <a:endParaRPr lang="en-US" sz="4000" b="1" dirty="0">
              <a:latin typeface="Klavika Basic Regular" panose="020B0506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489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JUNE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4000" dirty="0" smtClean="0">
                <a:latin typeface="Klavika Basic Regular" panose="020B0506040000020004" pitchFamily="34" charset="0"/>
              </a:rPr>
              <a:t>2</a:t>
            </a:r>
            <a:r>
              <a:rPr lang="en-US" sz="4000" dirty="0" smtClean="0">
                <a:latin typeface="Klavika Basic Regular" panose="020B0506040000020004" pitchFamily="34" charset="0"/>
              </a:rPr>
              <a:t>. Move time markers</a:t>
            </a:r>
            <a:endParaRPr lang="en-US" sz="4000" b="1" dirty="0">
              <a:latin typeface="Klavika Basic Regular" panose="020B0506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758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JUNE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4000" dirty="0" smtClean="0">
                <a:latin typeface="Klavika Basic Regular" panose="020B0506040000020004" pitchFamily="34" charset="0"/>
              </a:rPr>
              <a:t>3</a:t>
            </a:r>
            <a:r>
              <a:rPr lang="en-US" sz="4000" dirty="0" smtClean="0">
                <a:latin typeface="Klavika Basic Regular" panose="020B0506040000020004" pitchFamily="34" charset="0"/>
              </a:rPr>
              <a:t>. </a:t>
            </a:r>
            <a:r>
              <a:rPr lang="en-US" sz="4000" dirty="0">
                <a:latin typeface="Klavika Basic Regular" panose="020B0506040000020004" pitchFamily="34" charset="0"/>
              </a:rPr>
              <a:t>Fill in feedback cards 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4000" dirty="0">
                <a:latin typeface="Klavika Basic Regular" panose="020B0506040000020004" pitchFamily="34" charset="0"/>
              </a:rPr>
              <a:t>and deliver ready reports</a:t>
            </a:r>
          </a:p>
        </p:txBody>
      </p:sp>
    </p:spTree>
    <p:extLst>
      <p:ext uri="{BB962C8B-B14F-4D97-AF65-F5344CB8AC3E}">
        <p14:creationId xmlns:p14="http://schemas.microsoft.com/office/powerpoint/2010/main" val="675699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SEPTEMBER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4000" dirty="0" smtClean="0">
                <a:latin typeface="Klavika Basic Regular" panose="020B0506040000020004" pitchFamily="34" charset="0"/>
              </a:rPr>
              <a:t>4. Event</a:t>
            </a:r>
          </a:p>
          <a:p>
            <a:pPr marL="0" indent="0" algn="ctr" fontAlgn="base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800" i="1" dirty="0">
                <a:latin typeface="Klavika Basic Regular" panose="020B0506040000020004" pitchFamily="34" charset="0"/>
              </a:rPr>
              <a:t>One of your researches is considerably delayed</a:t>
            </a:r>
            <a:r>
              <a:rPr lang="en-US" sz="2800" i="1" dirty="0" smtClean="0">
                <a:latin typeface="Klavika Basic Regular" panose="020B0506040000020004" pitchFamily="34" charset="0"/>
              </a:rPr>
              <a:t>.</a:t>
            </a:r>
            <a:endParaRPr lang="pl-PL" sz="2800" dirty="0" smtClean="0">
              <a:latin typeface="Klavika Basic Regular" panose="020B0506040000020004" pitchFamily="34" charset="0"/>
            </a:endParaRPr>
          </a:p>
          <a:p>
            <a:pPr marL="0" indent="0" algn="ctr" fontAlgn="base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800" dirty="0" smtClean="0">
                <a:latin typeface="Klavika Basic Regular" panose="020B0506040000020004" pitchFamily="34" charset="0"/>
              </a:rPr>
              <a:t>Choose </a:t>
            </a:r>
            <a:r>
              <a:rPr lang="en-US" sz="2800" dirty="0">
                <a:latin typeface="Klavika Basic Regular" panose="020B0506040000020004" pitchFamily="34" charset="0"/>
              </a:rPr>
              <a:t>one of the options:</a:t>
            </a:r>
            <a:r>
              <a:rPr lang="pl-PL" sz="2800" dirty="0">
                <a:latin typeface="Klavika Basic Regular" panose="020B0506040000020004" pitchFamily="34" charset="0"/>
              </a:rPr>
              <a:t> </a:t>
            </a:r>
          </a:p>
          <a:p>
            <a:pPr marL="514350" indent="-514350" algn="ctr" fontAlgn="base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en-US" sz="2800" dirty="0" smtClean="0">
                <a:latin typeface="Klavika Basic Regular" panose="020B0506040000020004" pitchFamily="34" charset="0"/>
              </a:rPr>
              <a:t>extend </a:t>
            </a:r>
            <a:r>
              <a:rPr lang="en-US" sz="2800" dirty="0">
                <a:latin typeface="Klavika Basic Regular" panose="020B0506040000020004" pitchFamily="34" charset="0"/>
              </a:rPr>
              <a:t>the completion time</a:t>
            </a:r>
            <a:r>
              <a:rPr lang="pl-PL" sz="2800" dirty="0">
                <a:latin typeface="Klavika Basic Regular" panose="020B0506040000020004" pitchFamily="34" charset="0"/>
              </a:rPr>
              <a:t/>
            </a:r>
            <a:br>
              <a:rPr lang="pl-PL" sz="2800" dirty="0">
                <a:latin typeface="Klavika Basic Regular" panose="020B0506040000020004" pitchFamily="34" charset="0"/>
              </a:rPr>
            </a:br>
            <a:r>
              <a:rPr lang="en-US" sz="2800" dirty="0">
                <a:latin typeface="Klavika Basic Regular" panose="020B0506040000020004" pitchFamily="34" charset="0"/>
              </a:rPr>
              <a:t>of </a:t>
            </a:r>
            <a:r>
              <a:rPr lang="pl-PL" sz="2800" dirty="0">
                <a:latin typeface="Klavika Basic Regular" panose="020B0506040000020004" pitchFamily="34" charset="0"/>
              </a:rPr>
              <a:t>a </a:t>
            </a:r>
            <a:r>
              <a:rPr lang="en-US" sz="2800" dirty="0">
                <a:latin typeface="Klavika Basic Regular" panose="020B0506040000020004" pitchFamily="34" charset="0"/>
              </a:rPr>
              <a:t>chosen research</a:t>
            </a:r>
            <a:r>
              <a:rPr lang="pl-PL" sz="2800" dirty="0">
                <a:latin typeface="Klavika Basic Regular" panose="020B0506040000020004" pitchFamily="34" charset="0"/>
              </a:rPr>
              <a:t> </a:t>
            </a:r>
            <a:r>
              <a:rPr lang="en-US" sz="2800" b="1" dirty="0">
                <a:latin typeface="Klavika Basic Regular" panose="020B0506040000020004" pitchFamily="34" charset="0"/>
              </a:rPr>
              <a:t>by 1 </a:t>
            </a:r>
            <a:r>
              <a:rPr lang="en-US" sz="2800" b="1" dirty="0" smtClean="0">
                <a:latin typeface="Klavika Basic Regular" panose="020B0506040000020004" pitchFamily="34" charset="0"/>
              </a:rPr>
              <a:t>month</a:t>
            </a:r>
            <a:endParaRPr lang="pl-PL" sz="2800" b="1" dirty="0" smtClean="0">
              <a:latin typeface="Klavika Basic Regular" panose="020B0506040000020004" pitchFamily="34" charset="0"/>
            </a:endParaRPr>
          </a:p>
          <a:p>
            <a:pPr marL="514350" indent="-514350" algn="ctr" fontAlgn="base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en-US" sz="2800" dirty="0" smtClean="0">
                <a:latin typeface="Klavika Basic Regular" panose="020B0506040000020004" pitchFamily="34" charset="0"/>
              </a:rPr>
              <a:t>add </a:t>
            </a:r>
            <a:r>
              <a:rPr lang="en-US" sz="2800" b="1" dirty="0">
                <a:latin typeface="Klavika Basic Regular" panose="020B0506040000020004" pitchFamily="34" charset="0"/>
              </a:rPr>
              <a:t>one extra human resources token</a:t>
            </a:r>
            <a:r>
              <a:rPr lang="pl-PL" sz="2800" b="1" dirty="0">
                <a:latin typeface="Klavika Basic Regular" panose="020B0506040000020004" pitchFamily="34" charset="0"/>
              </a:rPr>
              <a:t> </a:t>
            </a:r>
            <a:r>
              <a:rPr lang="en-US" sz="2800" dirty="0">
                <a:latin typeface="Klavika Basic Regular" panose="020B0506040000020004" pitchFamily="34" charset="0"/>
              </a:rPr>
              <a:t>to </a:t>
            </a:r>
            <a:r>
              <a:rPr lang="pl-PL" sz="2800" dirty="0">
                <a:latin typeface="Klavika Basic Regular" panose="020B0506040000020004" pitchFamily="34" charset="0"/>
              </a:rPr>
              <a:t>a </a:t>
            </a:r>
            <a:r>
              <a:rPr lang="en-US" sz="2800" dirty="0">
                <a:latin typeface="Klavika Basic Regular" panose="020B0506040000020004" pitchFamily="34" charset="0"/>
              </a:rPr>
              <a:t>chosen research to avoid negative consequences</a:t>
            </a:r>
            <a:endParaRPr lang="pl-PL" sz="2800" dirty="0">
              <a:latin typeface="Klavika Basic Regular" panose="020B0506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313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JUNE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4000" smtClean="0">
                <a:latin typeface="Klavika Basic Regular" panose="020B0506040000020004" pitchFamily="34" charset="0"/>
              </a:rPr>
              <a:t>5. New knowledge needs</a:t>
            </a:r>
          </a:p>
        </p:txBody>
      </p:sp>
    </p:spTree>
    <p:extLst>
      <p:ext uri="{BB962C8B-B14F-4D97-AF65-F5344CB8AC3E}">
        <p14:creationId xmlns:p14="http://schemas.microsoft.com/office/powerpoint/2010/main" val="1226905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JUNE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 fontAlgn="base">
              <a:lnSpc>
                <a:spcPct val="150000"/>
              </a:lnSpc>
              <a:buNone/>
            </a:pPr>
            <a:r>
              <a:rPr lang="en-US" sz="4000" smtClean="0">
                <a:latin typeface="Klavika Basic Regular" panose="020B0506040000020004" pitchFamily="34" charset="0"/>
              </a:rPr>
              <a:t>6. Actions:</a:t>
            </a:r>
            <a:br>
              <a:rPr lang="en-US" sz="4000" smtClean="0">
                <a:latin typeface="Klavika Basic Regular" panose="020B0506040000020004" pitchFamily="34" charset="0"/>
              </a:rPr>
            </a:br>
            <a:r>
              <a:rPr lang="en-US" sz="4000" smtClean="0">
                <a:latin typeface="Klavika Basic Regular" panose="020B0506040000020004" pitchFamily="34" charset="0"/>
              </a:rPr>
              <a:t>a) Prepare reports</a:t>
            </a:r>
            <a:br>
              <a:rPr lang="en-US" sz="4000" smtClean="0">
                <a:latin typeface="Klavika Basic Regular" panose="020B0506040000020004" pitchFamily="34" charset="0"/>
              </a:rPr>
            </a:br>
            <a:r>
              <a:rPr lang="en-US" sz="4000" smtClean="0">
                <a:latin typeface="Klavika Basic Regular" panose="020B0506040000020004" pitchFamily="34" charset="0"/>
              </a:rPr>
              <a:t>b) Send networker​</a:t>
            </a:r>
            <a:br>
              <a:rPr lang="en-US" sz="4000" smtClean="0">
                <a:latin typeface="Klavika Basic Regular" panose="020B0506040000020004" pitchFamily="34" charset="0"/>
              </a:rPr>
            </a:br>
            <a:r>
              <a:rPr lang="en-US" sz="4000" smtClean="0">
                <a:latin typeface="Klavika Basic Regular" panose="020B0506040000020004" pitchFamily="34" charset="0"/>
              </a:rPr>
              <a:t>c) Send archivist</a:t>
            </a:r>
            <a:endParaRPr lang="en-US" sz="4000">
              <a:latin typeface="Klavika Basic Regular" panose="020B0506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738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97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8800" dirty="0" err="1" smtClean="0">
                <a:solidFill>
                  <a:schemeClr val="tx1"/>
                </a:solidFill>
              </a:rPr>
              <a:t>JuLY</a:t>
            </a:r>
            <a:endParaRPr lang="pl-PL" sz="8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865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97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8800" dirty="0" err="1" smtClean="0">
                <a:solidFill>
                  <a:schemeClr val="tx1"/>
                </a:solidFill>
              </a:rPr>
              <a:t>february</a:t>
            </a:r>
            <a:endParaRPr lang="pl-PL" sz="8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16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JULY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4000" dirty="0" smtClean="0">
                <a:latin typeface="Klavika Basic Regular" panose="020B0506040000020004" pitchFamily="34" charset="0"/>
              </a:rPr>
              <a:t>1</a:t>
            </a:r>
            <a:r>
              <a:rPr lang="en-US" sz="4000" dirty="0" smtClean="0">
                <a:latin typeface="Klavika Basic Regular" panose="020B0506040000020004" pitchFamily="34" charset="0"/>
              </a:rPr>
              <a:t>. Collect resources and feedback</a:t>
            </a:r>
            <a:endParaRPr lang="en-US" sz="4000" b="1" dirty="0">
              <a:latin typeface="Klavika Basic Regular" panose="020B0506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489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JULY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4000" dirty="0" smtClean="0">
                <a:latin typeface="Klavika Basic Regular" panose="020B0506040000020004" pitchFamily="34" charset="0"/>
              </a:rPr>
              <a:t>2</a:t>
            </a:r>
            <a:r>
              <a:rPr lang="en-US" sz="4000" dirty="0" smtClean="0">
                <a:latin typeface="Klavika Basic Regular" panose="020B0506040000020004" pitchFamily="34" charset="0"/>
              </a:rPr>
              <a:t>. Move time markers</a:t>
            </a:r>
            <a:endParaRPr lang="en-US" sz="4000" b="1" dirty="0">
              <a:latin typeface="Klavika Basic Regular" panose="020B0506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758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JULY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4000" dirty="0" smtClean="0">
                <a:latin typeface="Klavika Basic Regular" panose="020B0506040000020004" pitchFamily="34" charset="0"/>
              </a:rPr>
              <a:t>3</a:t>
            </a:r>
            <a:r>
              <a:rPr lang="en-US" sz="4000" dirty="0" smtClean="0">
                <a:latin typeface="Klavika Basic Regular" panose="020B0506040000020004" pitchFamily="34" charset="0"/>
              </a:rPr>
              <a:t>. </a:t>
            </a:r>
            <a:r>
              <a:rPr lang="en-US" sz="4000" dirty="0">
                <a:latin typeface="Klavika Basic Regular" panose="020B0506040000020004" pitchFamily="34" charset="0"/>
              </a:rPr>
              <a:t>Fill in feedback cards 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4000" dirty="0">
                <a:latin typeface="Klavika Basic Regular" panose="020B0506040000020004" pitchFamily="34" charset="0"/>
              </a:rPr>
              <a:t>and deliver ready reports</a:t>
            </a:r>
          </a:p>
        </p:txBody>
      </p:sp>
    </p:spTree>
    <p:extLst>
      <p:ext uri="{BB962C8B-B14F-4D97-AF65-F5344CB8AC3E}">
        <p14:creationId xmlns:p14="http://schemas.microsoft.com/office/powerpoint/2010/main" val="675699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JULY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4000" dirty="0" smtClean="0">
                <a:latin typeface="Klavika Basic Regular" panose="020B0506040000020004" pitchFamily="34" charset="0"/>
              </a:rPr>
              <a:t>4. </a:t>
            </a:r>
            <a:r>
              <a:rPr lang="pl-PL" sz="4000" dirty="0">
                <a:latin typeface="Klavika Basic Regular" panose="020B0506040000020004" pitchFamily="34" charset="0"/>
              </a:rPr>
              <a:t>Event</a:t>
            </a:r>
          </a:p>
          <a:p>
            <a:pPr marL="0" indent="0" algn="ctr" fontAlgn="base">
              <a:buNone/>
            </a:pPr>
            <a:r>
              <a:rPr lang="en-US" sz="2800" i="1" dirty="0">
                <a:latin typeface="Klavika Basic Regular" panose="020B0506040000020004" pitchFamily="34" charset="0"/>
              </a:rPr>
              <a:t>There are some </a:t>
            </a:r>
            <a:r>
              <a:rPr lang="en-US" sz="2800" i="1" dirty="0" smtClean="0">
                <a:latin typeface="Klavika Basic Regular" panose="020B0506040000020004" pitchFamily="34" charset="0"/>
              </a:rPr>
              <a:t>complications</a:t>
            </a:r>
            <a:r>
              <a:rPr lang="pl-PL" sz="2800" i="1" dirty="0" smtClean="0">
                <a:latin typeface="Klavika Basic Regular" panose="020B0506040000020004" pitchFamily="34" charset="0"/>
              </a:rPr>
              <a:t/>
            </a:r>
            <a:br>
              <a:rPr lang="pl-PL" sz="2800" i="1" dirty="0" smtClean="0">
                <a:latin typeface="Klavika Basic Regular" panose="020B0506040000020004" pitchFamily="34" charset="0"/>
              </a:rPr>
            </a:br>
            <a:r>
              <a:rPr lang="en-US" sz="2800" i="1" dirty="0" smtClean="0">
                <a:latin typeface="Klavika Basic Regular" panose="020B0506040000020004" pitchFamily="34" charset="0"/>
              </a:rPr>
              <a:t>with</a:t>
            </a:r>
            <a:r>
              <a:rPr lang="pl-PL" sz="2800" i="1" dirty="0" smtClean="0">
                <a:latin typeface="Klavika Basic Regular" panose="020B0506040000020004" pitchFamily="34" charset="0"/>
              </a:rPr>
              <a:t> </a:t>
            </a:r>
            <a:r>
              <a:rPr lang="en-US" sz="2800" i="1" dirty="0" smtClean="0">
                <a:latin typeface="Klavika Basic Regular" panose="020B0506040000020004" pitchFamily="34" charset="0"/>
              </a:rPr>
              <a:t>one</a:t>
            </a:r>
            <a:r>
              <a:rPr lang="pl-PL" sz="2800" i="1" dirty="0" smtClean="0">
                <a:latin typeface="Klavika Basic Regular" panose="020B0506040000020004" pitchFamily="34" charset="0"/>
              </a:rPr>
              <a:t> </a:t>
            </a:r>
            <a:r>
              <a:rPr lang="en-US" sz="2800" i="1" dirty="0" smtClean="0">
                <a:latin typeface="Klavika Basic Regular" panose="020B0506040000020004" pitchFamily="34" charset="0"/>
              </a:rPr>
              <a:t>of </a:t>
            </a:r>
            <a:r>
              <a:rPr lang="en-US" sz="2800" i="1" dirty="0">
                <a:latin typeface="Klavika Basic Regular" panose="020B0506040000020004" pitchFamily="34" charset="0"/>
              </a:rPr>
              <a:t>the research.</a:t>
            </a:r>
            <a:r>
              <a:rPr lang="pl-PL" sz="2800" i="1" dirty="0">
                <a:latin typeface="Klavika Basic Regular" panose="020B0506040000020004" pitchFamily="34" charset="0"/>
              </a:rPr>
              <a:t> </a:t>
            </a:r>
          </a:p>
          <a:p>
            <a:pPr marL="0" indent="0" algn="ctr" fontAlgn="base">
              <a:buNone/>
            </a:pPr>
            <a:r>
              <a:rPr lang="en-US" sz="2800" dirty="0">
                <a:latin typeface="Klavika Basic Regular" panose="020B0506040000020004" pitchFamily="34" charset="0"/>
              </a:rPr>
              <a:t/>
            </a:r>
            <a:br>
              <a:rPr lang="en-US" sz="2800" dirty="0">
                <a:latin typeface="Klavika Basic Regular" panose="020B0506040000020004" pitchFamily="34" charset="0"/>
              </a:rPr>
            </a:br>
            <a:r>
              <a:rPr lang="en-US" sz="2800" dirty="0">
                <a:latin typeface="Klavika Basic Regular" panose="020B0506040000020004" pitchFamily="34" charset="0"/>
              </a:rPr>
              <a:t>The completion time for </a:t>
            </a:r>
            <a:r>
              <a:rPr lang="en-US" sz="2800" dirty="0" smtClean="0">
                <a:latin typeface="Klavika Basic Regular" panose="020B0506040000020004" pitchFamily="34" charset="0"/>
              </a:rPr>
              <a:t>one</a:t>
            </a:r>
            <a:r>
              <a:rPr lang="pl-PL" sz="2800" dirty="0" smtClean="0">
                <a:latin typeface="Klavika Basic Regular" panose="020B0506040000020004" pitchFamily="34" charset="0"/>
              </a:rPr>
              <a:t> </a:t>
            </a:r>
            <a:r>
              <a:rPr lang="pl-PL" sz="2800" dirty="0" err="1" smtClean="0">
                <a:latin typeface="Klavika Basic Regular" panose="020B0506040000020004" pitchFamily="34" charset="0"/>
              </a:rPr>
              <a:t>chosen</a:t>
            </a:r>
            <a:r>
              <a:rPr lang="en-US" sz="2800" dirty="0" smtClean="0">
                <a:latin typeface="Klavika Basic Regular" panose="020B0506040000020004" pitchFamily="34" charset="0"/>
              </a:rPr>
              <a:t> research</a:t>
            </a:r>
            <a:r>
              <a:rPr lang="pl-PL" sz="2800" dirty="0" smtClean="0">
                <a:latin typeface="Klavika Basic Regular" panose="020B0506040000020004" pitchFamily="34" charset="0"/>
              </a:rPr>
              <a:t/>
            </a:r>
            <a:br>
              <a:rPr lang="pl-PL" sz="2800" dirty="0" smtClean="0">
                <a:latin typeface="Klavika Basic Regular" panose="020B0506040000020004" pitchFamily="34" charset="0"/>
              </a:rPr>
            </a:br>
            <a:r>
              <a:rPr lang="en-US" sz="2800" dirty="0" smtClean="0">
                <a:latin typeface="Klavika Basic Regular" panose="020B0506040000020004" pitchFamily="34" charset="0"/>
              </a:rPr>
              <a:t>has </a:t>
            </a:r>
            <a:r>
              <a:rPr lang="en-US" sz="2800" dirty="0">
                <a:latin typeface="Klavika Basic Regular" panose="020B0506040000020004" pitchFamily="34" charset="0"/>
              </a:rPr>
              <a:t>been extended </a:t>
            </a:r>
            <a:r>
              <a:rPr lang="en-US" sz="2800" b="1" dirty="0">
                <a:latin typeface="Klavika Basic Regular" panose="020B0506040000020004" pitchFamily="34" charset="0"/>
              </a:rPr>
              <a:t>for 1 </a:t>
            </a:r>
            <a:r>
              <a:rPr lang="en-US" sz="2800" b="1" dirty="0" smtClean="0">
                <a:latin typeface="Klavika Basic Regular" panose="020B0506040000020004" pitchFamily="34" charset="0"/>
              </a:rPr>
              <a:t>month</a:t>
            </a:r>
            <a:r>
              <a:rPr lang="en-US" sz="2800" dirty="0" smtClean="0">
                <a:latin typeface="Klavika Basic Regular" panose="020B0506040000020004" pitchFamily="34" charset="0"/>
              </a:rPr>
              <a:t>.</a:t>
            </a:r>
            <a:endParaRPr lang="pl-PL" sz="2800" dirty="0">
              <a:latin typeface="Klavika Basic Regular" panose="020B0506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127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JULY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4000" smtClean="0">
                <a:latin typeface="Klavika Basic Regular" panose="020B0506040000020004" pitchFamily="34" charset="0"/>
              </a:rPr>
              <a:t>5. New knowledge needs</a:t>
            </a:r>
          </a:p>
        </p:txBody>
      </p:sp>
    </p:spTree>
    <p:extLst>
      <p:ext uri="{BB962C8B-B14F-4D97-AF65-F5344CB8AC3E}">
        <p14:creationId xmlns:p14="http://schemas.microsoft.com/office/powerpoint/2010/main" val="1226905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JULY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 fontAlgn="base">
              <a:lnSpc>
                <a:spcPct val="150000"/>
              </a:lnSpc>
              <a:buNone/>
            </a:pPr>
            <a:r>
              <a:rPr lang="en-US" sz="4000" smtClean="0">
                <a:latin typeface="Klavika Basic Regular" panose="020B0506040000020004" pitchFamily="34" charset="0"/>
              </a:rPr>
              <a:t>6. Actions:</a:t>
            </a:r>
            <a:br>
              <a:rPr lang="en-US" sz="4000" smtClean="0">
                <a:latin typeface="Klavika Basic Regular" panose="020B0506040000020004" pitchFamily="34" charset="0"/>
              </a:rPr>
            </a:br>
            <a:r>
              <a:rPr lang="en-US" sz="4000" smtClean="0">
                <a:latin typeface="Klavika Basic Regular" panose="020B0506040000020004" pitchFamily="34" charset="0"/>
              </a:rPr>
              <a:t>a) Prepare reports</a:t>
            </a:r>
            <a:br>
              <a:rPr lang="en-US" sz="4000" smtClean="0">
                <a:latin typeface="Klavika Basic Regular" panose="020B0506040000020004" pitchFamily="34" charset="0"/>
              </a:rPr>
            </a:br>
            <a:r>
              <a:rPr lang="en-US" sz="4000" smtClean="0">
                <a:latin typeface="Klavika Basic Regular" panose="020B0506040000020004" pitchFamily="34" charset="0"/>
              </a:rPr>
              <a:t>b) Send networker​</a:t>
            </a:r>
            <a:br>
              <a:rPr lang="en-US" sz="4000" smtClean="0">
                <a:latin typeface="Klavika Basic Regular" panose="020B0506040000020004" pitchFamily="34" charset="0"/>
              </a:rPr>
            </a:br>
            <a:r>
              <a:rPr lang="en-US" sz="4000" smtClean="0">
                <a:latin typeface="Klavika Basic Regular" panose="020B0506040000020004" pitchFamily="34" charset="0"/>
              </a:rPr>
              <a:t>c) Send archivist</a:t>
            </a:r>
            <a:endParaRPr lang="en-US" sz="4000">
              <a:latin typeface="Klavika Basic Regular" panose="020B0506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738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97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8800" dirty="0" smtClean="0">
                <a:solidFill>
                  <a:schemeClr val="tx1"/>
                </a:solidFill>
              </a:rPr>
              <a:t>AUGUST</a:t>
            </a:r>
            <a:endParaRPr lang="pl-PL" sz="8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525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AUGUST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4000" dirty="0" smtClean="0">
                <a:latin typeface="Klavika Basic Regular" panose="020B0506040000020004" pitchFamily="34" charset="0"/>
              </a:rPr>
              <a:t>1</a:t>
            </a:r>
            <a:r>
              <a:rPr lang="en-US" sz="4000" dirty="0" smtClean="0">
                <a:latin typeface="Klavika Basic Regular" panose="020B0506040000020004" pitchFamily="34" charset="0"/>
              </a:rPr>
              <a:t>. Collect resources and feedback</a:t>
            </a:r>
            <a:endParaRPr lang="en-US" sz="4000" b="1" dirty="0">
              <a:latin typeface="Klavika Basic Regular" panose="020B0506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489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AUGUST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4000" dirty="0" smtClean="0">
                <a:latin typeface="Klavika Basic Regular" panose="020B0506040000020004" pitchFamily="34" charset="0"/>
              </a:rPr>
              <a:t>2</a:t>
            </a:r>
            <a:r>
              <a:rPr lang="en-US" sz="4000" dirty="0" smtClean="0">
                <a:latin typeface="Klavika Basic Regular" panose="020B0506040000020004" pitchFamily="34" charset="0"/>
              </a:rPr>
              <a:t>. Move time markers</a:t>
            </a:r>
            <a:endParaRPr lang="en-US" sz="4000" b="1" dirty="0">
              <a:latin typeface="Klavika Basic Regular" panose="020B0506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758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AUGUST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4000" dirty="0" smtClean="0">
                <a:latin typeface="Klavika Basic Regular" panose="020B0506040000020004" pitchFamily="34" charset="0"/>
              </a:rPr>
              <a:t>3</a:t>
            </a:r>
            <a:r>
              <a:rPr lang="en-US" sz="4000" dirty="0" smtClean="0">
                <a:latin typeface="Klavika Basic Regular" panose="020B0506040000020004" pitchFamily="34" charset="0"/>
              </a:rPr>
              <a:t>. </a:t>
            </a:r>
            <a:r>
              <a:rPr lang="en-US" sz="4000" dirty="0">
                <a:latin typeface="Klavika Basic Regular" panose="020B0506040000020004" pitchFamily="34" charset="0"/>
              </a:rPr>
              <a:t>Fill in feedback cards 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4000" dirty="0">
                <a:latin typeface="Klavika Basic Regular" panose="020B0506040000020004" pitchFamily="34" charset="0"/>
              </a:rPr>
              <a:t>and deliver ready reports</a:t>
            </a:r>
          </a:p>
        </p:txBody>
      </p:sp>
    </p:spTree>
    <p:extLst>
      <p:ext uri="{BB962C8B-B14F-4D97-AF65-F5344CB8AC3E}">
        <p14:creationId xmlns:p14="http://schemas.microsoft.com/office/powerpoint/2010/main" val="675699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FEBRUARY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4000" dirty="0" smtClean="0">
                <a:latin typeface="Klavika Basic Regular" panose="020B0506040000020004" pitchFamily="34" charset="0"/>
              </a:rPr>
              <a:t>1</a:t>
            </a:r>
            <a:r>
              <a:rPr lang="en-US" sz="4000" dirty="0" smtClean="0">
                <a:latin typeface="Klavika Basic Regular" panose="020B0506040000020004" pitchFamily="34" charset="0"/>
              </a:rPr>
              <a:t>. Collect resources</a:t>
            </a:r>
            <a:endParaRPr lang="en-US" sz="4000" b="1" dirty="0">
              <a:latin typeface="Klavika Basic Regular" panose="020B0506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919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AUGUST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 fontAlgn="base">
              <a:buNone/>
            </a:pPr>
            <a:r>
              <a:rPr lang="pl-PL" sz="4000" dirty="0" smtClean="0">
                <a:latin typeface="Klavika Basic Regular" panose="020B0506040000020004" pitchFamily="34" charset="0"/>
              </a:rPr>
              <a:t>4. Event</a:t>
            </a:r>
          </a:p>
          <a:p>
            <a:pPr marL="0" indent="0" algn="ctr" fontAlgn="base">
              <a:buNone/>
            </a:pPr>
            <a:endParaRPr lang="pl-PL" sz="2800" dirty="0" smtClean="0">
              <a:latin typeface="Klavika Basic Regular" panose="020B0506040000020004" pitchFamily="34" charset="0"/>
            </a:endParaRPr>
          </a:p>
          <a:p>
            <a:pPr marL="0" indent="0" algn="ctr" fontAlgn="base">
              <a:buNone/>
            </a:pPr>
            <a:r>
              <a:rPr lang="en-US" sz="2800" i="1" dirty="0" smtClean="0">
                <a:latin typeface="Klavika Basic Regular" panose="020B0506040000020004" pitchFamily="34" charset="0"/>
              </a:rPr>
              <a:t>One </a:t>
            </a:r>
            <a:r>
              <a:rPr lang="en-US" sz="2800" i="1" dirty="0">
                <a:latin typeface="Klavika Basic Regular" panose="020B0506040000020004" pitchFamily="34" charset="0"/>
              </a:rPr>
              <a:t>of the members of your unit has </a:t>
            </a:r>
            <a:r>
              <a:rPr lang="en-US" sz="2800" i="1" dirty="0" smtClean="0">
                <a:latin typeface="Klavika Basic Regular" panose="020B0506040000020004" pitchFamily="34" charset="0"/>
              </a:rPr>
              <a:t>got sick </a:t>
            </a:r>
          </a:p>
          <a:p>
            <a:pPr marL="0" indent="0" algn="ctr" fontAlgn="base">
              <a:buNone/>
            </a:pPr>
            <a:r>
              <a:rPr lang="en-US" sz="2800" i="1" dirty="0" smtClean="0">
                <a:latin typeface="Klavika Basic Regular" panose="020B0506040000020004" pitchFamily="34" charset="0"/>
              </a:rPr>
              <a:t>and </a:t>
            </a:r>
            <a:r>
              <a:rPr lang="en-US" sz="2800" i="1" dirty="0">
                <a:latin typeface="Klavika Basic Regular" panose="020B0506040000020004" pitchFamily="34" charset="0"/>
              </a:rPr>
              <a:t>taken a month’s sickness leave.</a:t>
            </a:r>
            <a:r>
              <a:rPr lang="pl-PL" sz="2800" i="1" dirty="0">
                <a:latin typeface="Klavika Basic Regular" panose="020B0506040000020004" pitchFamily="34" charset="0"/>
              </a:rPr>
              <a:t> </a:t>
            </a:r>
          </a:p>
          <a:p>
            <a:pPr marL="0" indent="0" algn="ctr" fontAlgn="base">
              <a:buNone/>
            </a:pPr>
            <a:r>
              <a:rPr lang="en-US" sz="2800" dirty="0">
                <a:latin typeface="Klavika Basic Regular" panose="020B0506040000020004" pitchFamily="34" charset="0"/>
              </a:rPr>
              <a:t/>
            </a:r>
            <a:br>
              <a:rPr lang="en-US" sz="2800" dirty="0">
                <a:latin typeface="Klavika Basic Regular" panose="020B0506040000020004" pitchFamily="34" charset="0"/>
              </a:rPr>
            </a:br>
            <a:r>
              <a:rPr lang="en-US" sz="2800" dirty="0">
                <a:latin typeface="Klavika Basic Regular" panose="020B0506040000020004" pitchFamily="34" charset="0"/>
              </a:rPr>
              <a:t>Till the end of this round the </a:t>
            </a:r>
            <a:r>
              <a:rPr lang="en-US" sz="2800" dirty="0" smtClean="0">
                <a:latin typeface="Klavika Basic Regular" panose="020B0506040000020004" pitchFamily="34" charset="0"/>
              </a:rPr>
              <a:t>number</a:t>
            </a:r>
            <a:r>
              <a:rPr lang="pl-PL" sz="2800" dirty="0" smtClean="0">
                <a:latin typeface="Klavika Basic Regular" panose="020B0506040000020004" pitchFamily="34" charset="0"/>
              </a:rPr>
              <a:t/>
            </a:r>
            <a:br>
              <a:rPr lang="pl-PL" sz="2800" dirty="0" smtClean="0">
                <a:latin typeface="Klavika Basic Regular" panose="020B0506040000020004" pitchFamily="34" charset="0"/>
              </a:rPr>
            </a:br>
            <a:r>
              <a:rPr lang="en-US" sz="2800" dirty="0" smtClean="0">
                <a:latin typeface="Klavika Basic Regular" panose="020B0506040000020004" pitchFamily="34" charset="0"/>
              </a:rPr>
              <a:t>of </a:t>
            </a:r>
            <a:r>
              <a:rPr lang="en-US" sz="2800" dirty="0">
                <a:latin typeface="Klavika Basic Regular" panose="020B0506040000020004" pitchFamily="34" charset="0"/>
              </a:rPr>
              <a:t>human resources tokens is reduced by 1.</a:t>
            </a:r>
            <a:endParaRPr lang="pl-PL" sz="2800" dirty="0">
              <a:latin typeface="Klavika Basic Regular" panose="020B0506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063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AUGUST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4000" smtClean="0">
                <a:latin typeface="Klavika Basic Regular" panose="020B0506040000020004" pitchFamily="34" charset="0"/>
              </a:rPr>
              <a:t>5. New knowledge needs</a:t>
            </a:r>
          </a:p>
        </p:txBody>
      </p:sp>
    </p:spTree>
    <p:extLst>
      <p:ext uri="{BB962C8B-B14F-4D97-AF65-F5344CB8AC3E}">
        <p14:creationId xmlns:p14="http://schemas.microsoft.com/office/powerpoint/2010/main" val="1226905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AUGUST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 fontAlgn="base">
              <a:lnSpc>
                <a:spcPct val="150000"/>
              </a:lnSpc>
              <a:buNone/>
            </a:pPr>
            <a:r>
              <a:rPr lang="en-US" sz="4000" smtClean="0">
                <a:latin typeface="Klavika Basic Regular" panose="020B0506040000020004" pitchFamily="34" charset="0"/>
              </a:rPr>
              <a:t>6. Actions:</a:t>
            </a:r>
            <a:br>
              <a:rPr lang="en-US" sz="4000" smtClean="0">
                <a:latin typeface="Klavika Basic Regular" panose="020B0506040000020004" pitchFamily="34" charset="0"/>
              </a:rPr>
            </a:br>
            <a:r>
              <a:rPr lang="en-US" sz="4000" smtClean="0">
                <a:latin typeface="Klavika Basic Regular" panose="020B0506040000020004" pitchFamily="34" charset="0"/>
              </a:rPr>
              <a:t>a) Prepare reports</a:t>
            </a:r>
            <a:br>
              <a:rPr lang="en-US" sz="4000" smtClean="0">
                <a:latin typeface="Klavika Basic Regular" panose="020B0506040000020004" pitchFamily="34" charset="0"/>
              </a:rPr>
            </a:br>
            <a:r>
              <a:rPr lang="en-US" sz="4000" smtClean="0">
                <a:latin typeface="Klavika Basic Regular" panose="020B0506040000020004" pitchFamily="34" charset="0"/>
              </a:rPr>
              <a:t>b) Send networker​</a:t>
            </a:r>
            <a:br>
              <a:rPr lang="en-US" sz="4000" smtClean="0">
                <a:latin typeface="Klavika Basic Regular" panose="020B0506040000020004" pitchFamily="34" charset="0"/>
              </a:rPr>
            </a:br>
            <a:r>
              <a:rPr lang="en-US" sz="4000" smtClean="0">
                <a:latin typeface="Klavika Basic Regular" panose="020B0506040000020004" pitchFamily="34" charset="0"/>
              </a:rPr>
              <a:t>c) Send archivist</a:t>
            </a:r>
            <a:endParaRPr lang="en-US" sz="4000">
              <a:latin typeface="Klavika Basic Regular" panose="020B0506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738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97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8800" dirty="0" smtClean="0">
                <a:solidFill>
                  <a:schemeClr val="tx1"/>
                </a:solidFill>
              </a:rPr>
              <a:t>SEPTEMBER</a:t>
            </a:r>
            <a:endParaRPr lang="pl-PL" sz="8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292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SEPTEMBER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4000" dirty="0" smtClean="0">
                <a:latin typeface="Klavika Basic Regular" panose="020B0506040000020004" pitchFamily="34" charset="0"/>
              </a:rPr>
              <a:t>1</a:t>
            </a:r>
            <a:r>
              <a:rPr lang="en-US" sz="4000" dirty="0" smtClean="0">
                <a:latin typeface="Klavika Basic Regular" panose="020B0506040000020004" pitchFamily="34" charset="0"/>
              </a:rPr>
              <a:t>. Collect resources and feedback</a:t>
            </a:r>
            <a:endParaRPr lang="en-US" sz="4000" b="1" dirty="0">
              <a:latin typeface="Klavika Basic Regular" panose="020B0506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489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SEPTEMBER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4000" dirty="0" smtClean="0">
                <a:latin typeface="Klavika Basic Regular" panose="020B0506040000020004" pitchFamily="34" charset="0"/>
              </a:rPr>
              <a:t>2</a:t>
            </a:r>
            <a:r>
              <a:rPr lang="en-US" sz="4000" dirty="0" smtClean="0">
                <a:latin typeface="Klavika Basic Regular" panose="020B0506040000020004" pitchFamily="34" charset="0"/>
              </a:rPr>
              <a:t>. Move time markers</a:t>
            </a:r>
            <a:endParaRPr lang="en-US" sz="4000" b="1" dirty="0">
              <a:latin typeface="Klavika Basic Regular" panose="020B0506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758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SEPTEMBER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4000" dirty="0" smtClean="0">
                <a:latin typeface="Klavika Basic Regular" panose="020B0506040000020004" pitchFamily="34" charset="0"/>
              </a:rPr>
              <a:t>3</a:t>
            </a:r>
            <a:r>
              <a:rPr lang="en-US" sz="4000" dirty="0" smtClean="0">
                <a:latin typeface="Klavika Basic Regular" panose="020B0506040000020004" pitchFamily="34" charset="0"/>
              </a:rPr>
              <a:t>. </a:t>
            </a:r>
            <a:r>
              <a:rPr lang="en-US" sz="4000" dirty="0">
                <a:latin typeface="Klavika Basic Regular" panose="020B0506040000020004" pitchFamily="34" charset="0"/>
              </a:rPr>
              <a:t>Fill in feedback cards 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4000" dirty="0">
                <a:latin typeface="Klavika Basic Regular" panose="020B0506040000020004" pitchFamily="34" charset="0"/>
              </a:rPr>
              <a:t>and deliver ready reports</a:t>
            </a:r>
          </a:p>
        </p:txBody>
      </p:sp>
    </p:spTree>
    <p:extLst>
      <p:ext uri="{BB962C8B-B14F-4D97-AF65-F5344CB8AC3E}">
        <p14:creationId xmlns:p14="http://schemas.microsoft.com/office/powerpoint/2010/main" val="675699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JUNE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4000" dirty="0" smtClean="0">
                <a:latin typeface="Klavika Basic Regular" panose="020B0506040000020004" pitchFamily="34" charset="0"/>
              </a:rPr>
              <a:t>4. Event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800" i="1" dirty="0">
                <a:latin typeface="Klavika Basic Regular" panose="020B0506040000020004" pitchFamily="34" charset="0"/>
              </a:rPr>
              <a:t>A feeding methods </a:t>
            </a:r>
            <a:r>
              <a:rPr lang="en-US" sz="2800" i="1" dirty="0" smtClean="0">
                <a:latin typeface="Klavika Basic Regular" panose="020B0506040000020004" pitchFamily="34" charset="0"/>
              </a:rPr>
              <a:t>specialist</a:t>
            </a:r>
            <a:r>
              <a:rPr lang="pl-PL" sz="2800" i="1" dirty="0" smtClean="0">
                <a:latin typeface="Klavika Basic Regular" panose="020B0506040000020004" pitchFamily="34" charset="0"/>
              </a:rPr>
              <a:t/>
            </a:r>
            <a:br>
              <a:rPr lang="pl-PL" sz="2800" i="1" dirty="0" smtClean="0">
                <a:latin typeface="Klavika Basic Regular" panose="020B0506040000020004" pitchFamily="34" charset="0"/>
              </a:rPr>
            </a:br>
            <a:r>
              <a:rPr lang="en-US" sz="2800" i="1" dirty="0" smtClean="0">
                <a:latin typeface="Klavika Basic Regular" panose="020B0506040000020004" pitchFamily="34" charset="0"/>
              </a:rPr>
              <a:t>has provided you with free advice. </a:t>
            </a:r>
            <a:endParaRPr lang="en-US" sz="2800" i="1" dirty="0">
              <a:latin typeface="Klavika Basic Regular" panose="020B0506040000020004" pitchFamily="34" charset="0"/>
            </a:endParaRPr>
          </a:p>
          <a:p>
            <a:pPr marL="0" indent="0" algn="ctr" fontAlgn="base">
              <a:buNone/>
            </a:pPr>
            <a:r>
              <a:rPr lang="en-US" sz="2800" dirty="0">
                <a:latin typeface="Klavika Basic Regular" panose="020B0506040000020004" pitchFamily="34" charset="0"/>
              </a:rPr>
              <a:t/>
            </a:r>
            <a:br>
              <a:rPr lang="en-US" sz="2800" dirty="0">
                <a:latin typeface="Klavika Basic Regular" panose="020B0506040000020004" pitchFamily="34" charset="0"/>
              </a:rPr>
            </a:br>
            <a:r>
              <a:rPr lang="en-US" sz="2800" dirty="0">
                <a:latin typeface="Klavika Basic Regular" panose="020B0506040000020004" pitchFamily="34" charset="0"/>
              </a:rPr>
              <a:t>Choose one research and add one additional feeding method (you can apply up to 3 feeding methods)</a:t>
            </a:r>
            <a:r>
              <a:rPr lang="pl-PL" sz="2800" dirty="0">
                <a:latin typeface="Klavika Basic Regular" panose="020B05060400000200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0603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SEPTEMBER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4000" smtClean="0">
                <a:latin typeface="Klavika Basic Regular" panose="020B0506040000020004" pitchFamily="34" charset="0"/>
              </a:rPr>
              <a:t>5. New knowledge needs</a:t>
            </a:r>
          </a:p>
        </p:txBody>
      </p:sp>
    </p:spTree>
    <p:extLst>
      <p:ext uri="{BB962C8B-B14F-4D97-AF65-F5344CB8AC3E}">
        <p14:creationId xmlns:p14="http://schemas.microsoft.com/office/powerpoint/2010/main" val="1226905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SEPTEMBER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 fontAlgn="base">
              <a:lnSpc>
                <a:spcPct val="150000"/>
              </a:lnSpc>
              <a:buNone/>
            </a:pPr>
            <a:r>
              <a:rPr lang="en-US" sz="4000" smtClean="0">
                <a:latin typeface="Klavika Basic Regular" panose="020B0506040000020004" pitchFamily="34" charset="0"/>
              </a:rPr>
              <a:t>6. Actions:</a:t>
            </a:r>
            <a:br>
              <a:rPr lang="en-US" sz="4000" smtClean="0">
                <a:latin typeface="Klavika Basic Regular" panose="020B0506040000020004" pitchFamily="34" charset="0"/>
              </a:rPr>
            </a:br>
            <a:r>
              <a:rPr lang="en-US" sz="4000" smtClean="0">
                <a:latin typeface="Klavika Basic Regular" panose="020B0506040000020004" pitchFamily="34" charset="0"/>
              </a:rPr>
              <a:t>a) Prepare reports</a:t>
            </a:r>
            <a:br>
              <a:rPr lang="en-US" sz="4000" smtClean="0">
                <a:latin typeface="Klavika Basic Regular" panose="020B0506040000020004" pitchFamily="34" charset="0"/>
              </a:rPr>
            </a:br>
            <a:r>
              <a:rPr lang="en-US" sz="4000" smtClean="0">
                <a:latin typeface="Klavika Basic Regular" panose="020B0506040000020004" pitchFamily="34" charset="0"/>
              </a:rPr>
              <a:t>b) Send networker​</a:t>
            </a:r>
            <a:br>
              <a:rPr lang="en-US" sz="4000" smtClean="0">
                <a:latin typeface="Klavika Basic Regular" panose="020B0506040000020004" pitchFamily="34" charset="0"/>
              </a:rPr>
            </a:br>
            <a:r>
              <a:rPr lang="en-US" sz="4000" smtClean="0">
                <a:latin typeface="Klavika Basic Regular" panose="020B0506040000020004" pitchFamily="34" charset="0"/>
              </a:rPr>
              <a:t>c) Send archivist</a:t>
            </a:r>
            <a:endParaRPr lang="en-US" sz="4000">
              <a:latin typeface="Klavika Basic Regular" panose="020B0506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738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en-US" b="1" smtClean="0">
                <a:solidFill>
                  <a:schemeClr val="tx1"/>
                </a:solidFill>
              </a:rPr>
              <a:t>FEBRUARY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4000" dirty="0" smtClean="0">
                <a:latin typeface="Klavika Basic Regular" panose="020B0506040000020004" pitchFamily="34" charset="0"/>
              </a:rPr>
              <a:t>2</a:t>
            </a:r>
            <a:r>
              <a:rPr lang="en-US" sz="4000" dirty="0" smtClean="0">
                <a:latin typeface="Klavika Basic Regular" panose="020B0506040000020004" pitchFamily="34" charset="0"/>
              </a:rPr>
              <a:t>. Move time markers</a:t>
            </a:r>
            <a:endParaRPr lang="en-US" sz="4000" b="1" dirty="0">
              <a:latin typeface="Klavika Basic Regular" panose="020B0506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221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97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8800" dirty="0" err="1" smtClean="0">
                <a:solidFill>
                  <a:schemeClr val="tx1"/>
                </a:solidFill>
              </a:rPr>
              <a:t>october</a:t>
            </a:r>
            <a:endParaRPr lang="pl-PL" sz="8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9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OCTOBER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4000" dirty="0" smtClean="0">
                <a:latin typeface="Klavika Basic Regular" panose="020B0506040000020004" pitchFamily="34" charset="0"/>
              </a:rPr>
              <a:t>1</a:t>
            </a:r>
            <a:r>
              <a:rPr lang="en-US" sz="4000" dirty="0" smtClean="0">
                <a:latin typeface="Klavika Basic Regular" panose="020B0506040000020004" pitchFamily="34" charset="0"/>
              </a:rPr>
              <a:t>. Collect resources and feedback</a:t>
            </a:r>
            <a:endParaRPr lang="en-US" sz="4000" b="1" dirty="0">
              <a:latin typeface="Klavika Basic Regular" panose="020B0506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489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OCTOBER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4000" dirty="0" smtClean="0">
                <a:latin typeface="Klavika Basic Regular" panose="020B0506040000020004" pitchFamily="34" charset="0"/>
              </a:rPr>
              <a:t>2</a:t>
            </a:r>
            <a:r>
              <a:rPr lang="en-US" sz="4000" dirty="0" smtClean="0">
                <a:latin typeface="Klavika Basic Regular" panose="020B0506040000020004" pitchFamily="34" charset="0"/>
              </a:rPr>
              <a:t>. Move time markers</a:t>
            </a:r>
            <a:endParaRPr lang="en-US" sz="4000" b="1" dirty="0">
              <a:latin typeface="Klavika Basic Regular" panose="020B0506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758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OCTOBER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4000" dirty="0" smtClean="0">
                <a:latin typeface="Klavika Basic Regular" panose="020B0506040000020004" pitchFamily="34" charset="0"/>
              </a:rPr>
              <a:t>3</a:t>
            </a:r>
            <a:r>
              <a:rPr lang="en-US" sz="4000" dirty="0" smtClean="0">
                <a:latin typeface="Klavika Basic Regular" panose="020B0506040000020004" pitchFamily="34" charset="0"/>
              </a:rPr>
              <a:t>. </a:t>
            </a:r>
            <a:r>
              <a:rPr lang="en-US" sz="4000" dirty="0">
                <a:latin typeface="Klavika Basic Regular" panose="020B0506040000020004" pitchFamily="34" charset="0"/>
              </a:rPr>
              <a:t>Fill in feedback cards 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4000" dirty="0">
                <a:latin typeface="Klavika Basic Regular" panose="020B0506040000020004" pitchFamily="34" charset="0"/>
              </a:rPr>
              <a:t>and deliver ready reports</a:t>
            </a:r>
          </a:p>
        </p:txBody>
      </p:sp>
    </p:spTree>
    <p:extLst>
      <p:ext uri="{BB962C8B-B14F-4D97-AF65-F5344CB8AC3E}">
        <p14:creationId xmlns:p14="http://schemas.microsoft.com/office/powerpoint/2010/main" val="675699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OCTOBER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4000" dirty="0">
                <a:latin typeface="Klavika Basic Regular" panose="020B0506040000020004" pitchFamily="34" charset="0"/>
              </a:rPr>
              <a:t>4. Event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800" i="1" dirty="0" smtClean="0">
                <a:latin typeface="Klavika Basic Regular" panose="020B0506040000020004" pitchFamily="34" charset="0"/>
              </a:rPr>
              <a:t>Everything goes according to plan.</a:t>
            </a:r>
            <a:endParaRPr lang="en-US" sz="2800" dirty="0">
              <a:latin typeface="Klavika Basic Regular" panose="020B0506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956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OCTOBER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4000" smtClean="0">
                <a:latin typeface="Klavika Basic Regular" panose="020B0506040000020004" pitchFamily="34" charset="0"/>
              </a:rPr>
              <a:t>5. New knowledge needs</a:t>
            </a:r>
          </a:p>
        </p:txBody>
      </p:sp>
    </p:spTree>
    <p:extLst>
      <p:ext uri="{BB962C8B-B14F-4D97-AF65-F5344CB8AC3E}">
        <p14:creationId xmlns:p14="http://schemas.microsoft.com/office/powerpoint/2010/main" val="1226905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en-US" b="1">
                <a:solidFill>
                  <a:schemeClr val="tx1"/>
                </a:solidFill>
              </a:rPr>
              <a:t>OCTOBER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 fontAlgn="base">
              <a:lnSpc>
                <a:spcPct val="150000"/>
              </a:lnSpc>
              <a:buNone/>
            </a:pPr>
            <a:r>
              <a:rPr lang="en-US" sz="4000" smtClean="0">
                <a:latin typeface="Klavika Basic Regular" panose="020B0506040000020004" pitchFamily="34" charset="0"/>
              </a:rPr>
              <a:t>6. Actions:</a:t>
            </a:r>
            <a:br>
              <a:rPr lang="en-US" sz="4000" smtClean="0">
                <a:latin typeface="Klavika Basic Regular" panose="020B0506040000020004" pitchFamily="34" charset="0"/>
              </a:rPr>
            </a:br>
            <a:r>
              <a:rPr lang="en-US" sz="4000" smtClean="0">
                <a:latin typeface="Klavika Basic Regular" panose="020B0506040000020004" pitchFamily="34" charset="0"/>
              </a:rPr>
              <a:t>a) Prepare reports</a:t>
            </a:r>
            <a:br>
              <a:rPr lang="en-US" sz="4000" smtClean="0">
                <a:latin typeface="Klavika Basic Regular" panose="020B0506040000020004" pitchFamily="34" charset="0"/>
              </a:rPr>
            </a:br>
            <a:r>
              <a:rPr lang="en-US" sz="4000" smtClean="0">
                <a:latin typeface="Klavika Basic Regular" panose="020B0506040000020004" pitchFamily="34" charset="0"/>
              </a:rPr>
              <a:t>b) Send networker​</a:t>
            </a:r>
            <a:br>
              <a:rPr lang="en-US" sz="4000" smtClean="0">
                <a:latin typeface="Klavika Basic Regular" panose="020B0506040000020004" pitchFamily="34" charset="0"/>
              </a:rPr>
            </a:br>
            <a:r>
              <a:rPr lang="en-US" sz="4000" smtClean="0">
                <a:latin typeface="Klavika Basic Regular" panose="020B0506040000020004" pitchFamily="34" charset="0"/>
              </a:rPr>
              <a:t>c) Send archivist</a:t>
            </a:r>
            <a:endParaRPr lang="en-US" sz="4000">
              <a:latin typeface="Klavika Basic Regular" panose="020B0506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738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97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8800" dirty="0" err="1" smtClean="0">
                <a:solidFill>
                  <a:schemeClr val="tx1"/>
                </a:solidFill>
              </a:rPr>
              <a:t>november</a:t>
            </a:r>
            <a:endParaRPr lang="pl-PL" sz="8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880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97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dirty="0" err="1" smtClean="0">
                <a:solidFill>
                  <a:schemeClr val="tx1"/>
                </a:solidFill>
              </a:rPr>
              <a:t>december</a:t>
            </a:r>
            <a:endParaRPr lang="en-US" sz="8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073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FEBRUARY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4000" dirty="0" smtClean="0">
                <a:latin typeface="Klavika Basic Regular" panose="020B0506040000020004" pitchFamily="34" charset="0"/>
              </a:rPr>
              <a:t>3</a:t>
            </a:r>
            <a:r>
              <a:rPr lang="en-US" sz="4000" dirty="0" smtClean="0">
                <a:latin typeface="Klavika Basic Regular" panose="020B0506040000020004" pitchFamily="34" charset="0"/>
              </a:rPr>
              <a:t>. Fill in feedback cards 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4000" dirty="0" smtClean="0">
                <a:latin typeface="Klavika Basic Regular" panose="020B0506040000020004" pitchFamily="34" charset="0"/>
              </a:rPr>
              <a:t>and deliver ready reports</a:t>
            </a:r>
          </a:p>
        </p:txBody>
      </p:sp>
    </p:spTree>
    <p:extLst>
      <p:ext uri="{BB962C8B-B14F-4D97-AF65-F5344CB8AC3E}">
        <p14:creationId xmlns:p14="http://schemas.microsoft.com/office/powerpoint/2010/main" val="3165550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FEBRUARY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4000" dirty="0" smtClean="0">
                <a:latin typeface="Klavika Basic Regular" panose="020B0506040000020004" pitchFamily="34" charset="0"/>
              </a:rPr>
              <a:t>4</a:t>
            </a:r>
            <a:r>
              <a:rPr lang="en-US" sz="4000" dirty="0" smtClean="0">
                <a:latin typeface="Klavika Basic Regular" panose="020B0506040000020004" pitchFamily="34" charset="0"/>
              </a:rPr>
              <a:t>. Event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800" i="1" dirty="0" smtClean="0">
                <a:latin typeface="Klavika Basic Regular" panose="020B0506040000020004" pitchFamily="34" charset="0"/>
              </a:rPr>
              <a:t>It’s been decided that your unit                                           will receive additional staff. 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800" dirty="0" smtClean="0">
                <a:latin typeface="Klavika Basic Regular" panose="020B0506040000020004" pitchFamily="34" charset="0"/>
              </a:rPr>
              <a:t/>
            </a:r>
            <a:br>
              <a:rPr lang="en-US" sz="2800" dirty="0" smtClean="0">
                <a:latin typeface="Klavika Basic Regular" panose="020B0506040000020004" pitchFamily="34" charset="0"/>
              </a:rPr>
            </a:br>
            <a:r>
              <a:rPr lang="en-US" sz="2800" dirty="0" smtClean="0">
                <a:latin typeface="Klavika Basic Regular" panose="020B0506040000020004" pitchFamily="34" charset="0"/>
              </a:rPr>
              <a:t>From now on your unit has</a:t>
            </a:r>
            <a:r>
              <a:rPr lang="pl-PL" sz="2800" dirty="0" smtClean="0">
                <a:latin typeface="Klavika Basic Regular" panose="020B0506040000020004" pitchFamily="34" charset="0"/>
              </a:rPr>
              <a:t/>
            </a:r>
            <a:br>
              <a:rPr lang="pl-PL" sz="2800" dirty="0" smtClean="0">
                <a:latin typeface="Klavika Basic Regular" panose="020B0506040000020004" pitchFamily="34" charset="0"/>
              </a:rPr>
            </a:br>
            <a:r>
              <a:rPr lang="en-US" sz="2800" dirty="0" smtClean="0">
                <a:latin typeface="Klavika Basic Regular" panose="020B0506040000020004" pitchFamily="34" charset="0"/>
              </a:rPr>
              <a:t>3 additional</a:t>
            </a:r>
            <a:r>
              <a:rPr lang="pl-PL" sz="2800" dirty="0" smtClean="0">
                <a:latin typeface="Klavika Basic Regular" panose="020B0506040000020004" pitchFamily="34" charset="0"/>
              </a:rPr>
              <a:t> </a:t>
            </a:r>
            <a:r>
              <a:rPr lang="en-US" sz="2800" dirty="0" smtClean="0">
                <a:latin typeface="Klavika Basic Regular" panose="020B0506040000020004" pitchFamily="34" charset="0"/>
              </a:rPr>
              <a:t>human resources.​</a:t>
            </a:r>
            <a:endParaRPr lang="en-US" sz="2800" dirty="0">
              <a:latin typeface="Klavika Basic Regular" panose="020B0506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650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8497A5"/>
          </a:solidFill>
          <a:ln w="31750">
            <a:solidFill>
              <a:srgbClr val="8497A5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FEBRUARY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506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4000" smtClean="0">
                <a:latin typeface="Klavika Basic Regular" panose="020B0506040000020004" pitchFamily="34" charset="0"/>
              </a:rPr>
              <a:t>5. New knowledge needs</a:t>
            </a:r>
          </a:p>
        </p:txBody>
      </p:sp>
    </p:spTree>
    <p:extLst>
      <p:ext uri="{BB962C8B-B14F-4D97-AF65-F5344CB8AC3E}">
        <p14:creationId xmlns:p14="http://schemas.microsoft.com/office/powerpoint/2010/main" val="2941646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1081</TotalTime>
  <Words>500</Words>
  <Application>Microsoft Macintosh PowerPoint</Application>
  <PresentationFormat>Pokaz na ekranie (4:3)</PresentationFormat>
  <Paragraphs>211</Paragraphs>
  <Slides>68</Slides>
  <Notes>55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68</vt:i4>
      </vt:variant>
    </vt:vector>
  </HeadingPairs>
  <TitlesOfParts>
    <vt:vector size="69" baseType="lpstr">
      <vt:lpstr> Black </vt:lpstr>
      <vt:lpstr>Prezentacja programu PowerPoint</vt:lpstr>
      <vt:lpstr>january</vt:lpstr>
      <vt:lpstr>JANUARY</vt:lpstr>
      <vt:lpstr>february</vt:lpstr>
      <vt:lpstr>FEBRUARY</vt:lpstr>
      <vt:lpstr>FEBRUARY</vt:lpstr>
      <vt:lpstr>FEBRUARY</vt:lpstr>
      <vt:lpstr>FEBRUARY</vt:lpstr>
      <vt:lpstr>FEBRUARY</vt:lpstr>
      <vt:lpstr>FEBRUARY</vt:lpstr>
      <vt:lpstr>march</vt:lpstr>
      <vt:lpstr>MARCH</vt:lpstr>
      <vt:lpstr>MARCH</vt:lpstr>
      <vt:lpstr>MARCH</vt:lpstr>
      <vt:lpstr>MARCH</vt:lpstr>
      <vt:lpstr>MARCH</vt:lpstr>
      <vt:lpstr>MARCH</vt:lpstr>
      <vt:lpstr>APRIL</vt:lpstr>
      <vt:lpstr>APRIL</vt:lpstr>
      <vt:lpstr>APRIL</vt:lpstr>
      <vt:lpstr>APRIL</vt:lpstr>
      <vt:lpstr>APRIL</vt:lpstr>
      <vt:lpstr>APRIL</vt:lpstr>
      <vt:lpstr>APRIL</vt:lpstr>
      <vt:lpstr>MAY</vt:lpstr>
      <vt:lpstr>MAY</vt:lpstr>
      <vt:lpstr>MAY</vt:lpstr>
      <vt:lpstr>MAY</vt:lpstr>
      <vt:lpstr>MAY</vt:lpstr>
      <vt:lpstr>MAY</vt:lpstr>
      <vt:lpstr>MAY</vt:lpstr>
      <vt:lpstr>June</vt:lpstr>
      <vt:lpstr>JUNE</vt:lpstr>
      <vt:lpstr>JUNE</vt:lpstr>
      <vt:lpstr>JUNE</vt:lpstr>
      <vt:lpstr>SEPTEMBER</vt:lpstr>
      <vt:lpstr>JUNE</vt:lpstr>
      <vt:lpstr>JUNE</vt:lpstr>
      <vt:lpstr>JuLY</vt:lpstr>
      <vt:lpstr>JULY</vt:lpstr>
      <vt:lpstr>JULY</vt:lpstr>
      <vt:lpstr>JULY</vt:lpstr>
      <vt:lpstr>JULY</vt:lpstr>
      <vt:lpstr>JULY</vt:lpstr>
      <vt:lpstr>JULY</vt:lpstr>
      <vt:lpstr>AUGUST</vt:lpstr>
      <vt:lpstr>AUGUST</vt:lpstr>
      <vt:lpstr>AUGUST</vt:lpstr>
      <vt:lpstr>AUGUST</vt:lpstr>
      <vt:lpstr>AUGUST</vt:lpstr>
      <vt:lpstr>AUGUST</vt:lpstr>
      <vt:lpstr>AUGUST</vt:lpstr>
      <vt:lpstr>SEPTEMBER</vt:lpstr>
      <vt:lpstr>SEPTEMBER</vt:lpstr>
      <vt:lpstr>SEPTEMBER</vt:lpstr>
      <vt:lpstr>SEPTEMBER</vt:lpstr>
      <vt:lpstr>JUNE</vt:lpstr>
      <vt:lpstr>SEPTEMBER</vt:lpstr>
      <vt:lpstr>SEPTEMBER</vt:lpstr>
      <vt:lpstr>october</vt:lpstr>
      <vt:lpstr>OCTOBER</vt:lpstr>
      <vt:lpstr>OCTOBER</vt:lpstr>
      <vt:lpstr>OCTOBER</vt:lpstr>
      <vt:lpstr>OCTOBER</vt:lpstr>
      <vt:lpstr>OCTOBER</vt:lpstr>
      <vt:lpstr>OCTOBER</vt:lpstr>
      <vt:lpstr>november</vt:lpstr>
      <vt:lpstr>december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</dc:title>
  <dc:creator>Karol Olejniczak</dc:creator>
  <cp:lastModifiedBy>Dominika Wojtowicz</cp:lastModifiedBy>
  <cp:revision>124</cp:revision>
  <dcterms:created xsi:type="dcterms:W3CDTF">2015-02-19T19:19:03Z</dcterms:created>
  <dcterms:modified xsi:type="dcterms:W3CDTF">2017-10-13T17:11:18Z</dcterms:modified>
</cp:coreProperties>
</file>