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5"/>
  </p:notesMasterIdLst>
  <p:sldIdLst>
    <p:sldId id="256" r:id="rId2"/>
    <p:sldId id="344" r:id="rId3"/>
    <p:sldId id="459" r:id="rId4"/>
    <p:sldId id="467" r:id="rId5"/>
    <p:sldId id="257" r:id="rId6"/>
    <p:sldId id="258" r:id="rId7"/>
    <p:sldId id="366" r:id="rId8"/>
    <p:sldId id="468" r:id="rId9"/>
    <p:sldId id="469" r:id="rId10"/>
    <p:sldId id="470" r:id="rId11"/>
    <p:sldId id="284" r:id="rId12"/>
    <p:sldId id="460" r:id="rId13"/>
    <p:sldId id="461" r:id="rId14"/>
    <p:sldId id="260" r:id="rId15"/>
    <p:sldId id="264" r:id="rId16"/>
    <p:sldId id="259" r:id="rId17"/>
    <p:sldId id="373" r:id="rId18"/>
    <p:sldId id="374" r:id="rId19"/>
    <p:sldId id="375" r:id="rId20"/>
    <p:sldId id="376" r:id="rId21"/>
    <p:sldId id="377" r:id="rId22"/>
    <p:sldId id="378" r:id="rId23"/>
    <p:sldId id="379" r:id="rId24"/>
    <p:sldId id="380" r:id="rId25"/>
    <p:sldId id="381" r:id="rId26"/>
    <p:sldId id="382" r:id="rId27"/>
    <p:sldId id="383" r:id="rId28"/>
    <p:sldId id="505" r:id="rId29"/>
    <p:sldId id="371" r:id="rId30"/>
    <p:sldId id="388" r:id="rId31"/>
    <p:sldId id="268" r:id="rId32"/>
    <p:sldId id="345" r:id="rId33"/>
    <p:sldId id="293" r:id="rId34"/>
    <p:sldId id="269" r:id="rId35"/>
    <p:sldId id="471" r:id="rId36"/>
    <p:sldId id="346" r:id="rId37"/>
    <p:sldId id="347" r:id="rId38"/>
    <p:sldId id="348" r:id="rId39"/>
    <p:sldId id="349" r:id="rId40"/>
    <p:sldId id="350" r:id="rId41"/>
    <p:sldId id="351" r:id="rId42"/>
    <p:sldId id="352" r:id="rId43"/>
    <p:sldId id="353" r:id="rId44"/>
    <p:sldId id="354" r:id="rId45"/>
    <p:sldId id="355" r:id="rId46"/>
    <p:sldId id="356" r:id="rId47"/>
    <p:sldId id="462" r:id="rId48"/>
    <p:sldId id="494" r:id="rId49"/>
    <p:sldId id="385" r:id="rId50"/>
    <p:sldId id="265" r:id="rId51"/>
    <p:sldId id="262" r:id="rId52"/>
    <p:sldId id="335" r:id="rId53"/>
    <p:sldId id="336" r:id="rId54"/>
    <p:sldId id="337" r:id="rId55"/>
    <p:sldId id="338" r:id="rId56"/>
    <p:sldId id="339" r:id="rId57"/>
    <p:sldId id="340" r:id="rId58"/>
    <p:sldId id="341" r:id="rId59"/>
    <p:sldId id="342" r:id="rId60"/>
    <p:sldId id="343" r:id="rId61"/>
    <p:sldId id="277" r:id="rId62"/>
    <p:sldId id="495" r:id="rId63"/>
    <p:sldId id="384" r:id="rId64"/>
    <p:sldId id="281" r:id="rId65"/>
    <p:sldId id="282" r:id="rId66"/>
    <p:sldId id="357" r:id="rId67"/>
    <p:sldId id="358" r:id="rId68"/>
    <p:sldId id="286" r:id="rId69"/>
    <p:sldId id="466" r:id="rId70"/>
    <p:sldId id="288" r:id="rId71"/>
    <p:sldId id="289" r:id="rId72"/>
    <p:sldId id="294" r:id="rId73"/>
    <p:sldId id="295" r:id="rId74"/>
    <p:sldId id="296" r:id="rId75"/>
    <p:sldId id="304" r:id="rId76"/>
    <p:sldId id="305" r:id="rId77"/>
    <p:sldId id="359" r:id="rId78"/>
    <p:sldId id="287" r:id="rId79"/>
    <p:sldId id="360" r:id="rId80"/>
    <p:sldId id="497" r:id="rId81"/>
    <p:sldId id="498" r:id="rId82"/>
    <p:sldId id="270" r:id="rId83"/>
    <p:sldId id="499" r:id="rId84"/>
    <p:sldId id="263" r:id="rId85"/>
    <p:sldId id="506" r:id="rId86"/>
    <p:sldId id="501" r:id="rId87"/>
    <p:sldId id="502" r:id="rId88"/>
    <p:sldId id="267" r:id="rId89"/>
    <p:sldId id="275" r:id="rId90"/>
    <p:sldId id="503" r:id="rId91"/>
    <p:sldId id="504" r:id="rId92"/>
    <p:sldId id="271" r:id="rId93"/>
    <p:sldId id="272" r:id="rId94"/>
    <p:sldId id="273" r:id="rId95"/>
    <p:sldId id="274" r:id="rId96"/>
    <p:sldId id="496" r:id="rId97"/>
    <p:sldId id="389" r:id="rId98"/>
    <p:sldId id="474" r:id="rId99"/>
    <p:sldId id="475" r:id="rId100"/>
    <p:sldId id="476" r:id="rId101"/>
    <p:sldId id="477" r:id="rId102"/>
    <p:sldId id="478" r:id="rId103"/>
    <p:sldId id="261" r:id="rId104"/>
    <p:sldId id="479" r:id="rId105"/>
    <p:sldId id="480" r:id="rId106"/>
    <p:sldId id="481" r:id="rId107"/>
    <p:sldId id="329" r:id="rId108"/>
    <p:sldId id="482" r:id="rId109"/>
    <p:sldId id="483" r:id="rId110"/>
    <p:sldId id="484" r:id="rId111"/>
    <p:sldId id="386" r:id="rId112"/>
    <p:sldId id="485" r:id="rId113"/>
    <p:sldId id="486" r:id="rId114"/>
    <p:sldId id="487" r:id="rId115"/>
    <p:sldId id="488" r:id="rId116"/>
    <p:sldId id="390" r:id="rId117"/>
    <p:sldId id="290" r:id="rId118"/>
    <p:sldId id="291" r:id="rId119"/>
    <p:sldId id="292" r:id="rId120"/>
    <p:sldId id="489" r:id="rId121"/>
    <p:sldId id="326" r:id="rId122"/>
    <p:sldId id="327" r:id="rId123"/>
    <p:sldId id="362" r:id="rId1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2"/>
    <p:restoredTop sz="94681"/>
  </p:normalViewPr>
  <p:slideViewPr>
    <p:cSldViewPr snapToGrid="0" snapToObjects="1">
      <p:cViewPr varScale="1">
        <p:scale>
          <a:sx n="107" d="100"/>
          <a:sy n="107" d="100"/>
        </p:scale>
        <p:origin x="73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2C0EB-55F8-764C-9EAE-5F9DF7AA5B7E}" type="datetimeFigureOut">
              <a:rPr lang="en-US" smtClean="0"/>
              <a:t>10/19/19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7D677-5AC8-F647-B678-A2F03442AD99}" type="slidenum">
              <a:rPr lang="en-US" smtClean="0"/>
              <a:t>‹#›</a:t>
            </a:fld>
            <a:endParaRPr lang="en-US"/>
          </a:p>
        </p:txBody>
      </p:sp>
    </p:spTree>
    <p:extLst>
      <p:ext uri="{BB962C8B-B14F-4D97-AF65-F5344CB8AC3E}">
        <p14:creationId xmlns:p14="http://schemas.microsoft.com/office/powerpoint/2010/main" val="67573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0B452AF-CC70-48DD-86E3-4C4179AFCB6C}" type="slidenum">
              <a:rPr lang="en-CA" smtClean="0"/>
              <a:pPr/>
              <a:t>2</a:t>
            </a:fld>
            <a:endParaRPr lang="en-CA"/>
          </a:p>
        </p:txBody>
      </p:sp>
    </p:spTree>
    <p:extLst>
      <p:ext uri="{BB962C8B-B14F-4D97-AF65-F5344CB8AC3E}">
        <p14:creationId xmlns:p14="http://schemas.microsoft.com/office/powerpoint/2010/main" val="3066137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9E4F342-59C3-4236-A9D6-24A2A082289C}" type="slidenum">
              <a:rPr lang="en-CA" smtClean="0"/>
              <a:pPr/>
              <a:t>68</a:t>
            </a:fld>
            <a:endParaRPr lang="en-CA"/>
          </a:p>
        </p:txBody>
      </p:sp>
    </p:spTree>
    <p:extLst>
      <p:ext uri="{BB962C8B-B14F-4D97-AF65-F5344CB8AC3E}">
        <p14:creationId xmlns:p14="http://schemas.microsoft.com/office/powerpoint/2010/main" val="174207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ea typeface="ＭＳ Ｐゴシック" pitchFamily="-108" charset="-128"/>
              <a:cs typeface="ＭＳ Ｐゴシック" pitchFamily="-108"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4DF1530F-4B5E-4045-9F03-4BA3CBA6CE82}" type="slidenum">
              <a:rPr lang="en-CA" smtClean="0">
                <a:latin typeface="Calibri" pitchFamily="-108" charset="0"/>
                <a:ea typeface="Arial" pitchFamily="-108" charset="0"/>
                <a:cs typeface="Arial" pitchFamily="-108" charset="0"/>
              </a:rPr>
              <a:pPr/>
              <a:t>69</a:t>
            </a:fld>
            <a:endParaRPr lang="en-CA">
              <a:latin typeface="Calibri" pitchFamily="-108" charset="0"/>
              <a:ea typeface="Arial" pitchFamily="-108" charset="0"/>
              <a:cs typeface="Arial" pitchFamily="-108" charset="0"/>
            </a:endParaRPr>
          </a:p>
        </p:txBody>
      </p:sp>
    </p:spTree>
    <p:extLst>
      <p:ext uri="{BB962C8B-B14F-4D97-AF65-F5344CB8AC3E}">
        <p14:creationId xmlns:p14="http://schemas.microsoft.com/office/powerpoint/2010/main" val="127828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idx="5"/>
          </p:nvPr>
        </p:nvSpPr>
        <p:spPr bwMode="auto">
          <a:noFill/>
          <a:ln>
            <a:miter lim="800000"/>
            <a:headEnd/>
            <a:tailEnd/>
          </a:ln>
        </p:spPr>
        <p:txBody>
          <a:bodyPr/>
          <a:lstStyle/>
          <a:p>
            <a:fld id="{D6386996-AB8B-4094-82C3-222E77054E78}" type="slidenum">
              <a:rPr lang="en-US"/>
              <a:pPr/>
              <a:t>70</a:t>
            </a:fld>
            <a:endParaRPr lang="en-US"/>
          </a:p>
        </p:txBody>
      </p:sp>
      <p:sp>
        <p:nvSpPr>
          <p:cNvPr id="430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GB">
              <a:latin typeface="Calibri" charset="0"/>
            </a:endParaRPr>
          </a:p>
        </p:txBody>
      </p:sp>
      <p:sp>
        <p:nvSpPr>
          <p:cNvPr id="43012" name="Rectangle 2"/>
          <p:cNvSpPr>
            <a:spLocks noGrp="1" noChangeArrowheads="1"/>
          </p:cNvSpPr>
          <p:nvPr>
            <p:ph type="body"/>
          </p:nvPr>
        </p:nvSpPr>
        <p:spPr bwMode="auto">
          <a:xfrm>
            <a:off x="685800" y="4341813"/>
            <a:ext cx="5487988" cy="4116387"/>
          </a:xfrm>
          <a:noFill/>
        </p:spPr>
        <p:txBody>
          <a:bodyPr wrap="none" numCol="1" anchor="ctr" anchorCtr="0" compatLnSpc="1">
            <a:prstTxWarp prst="textNoShape">
              <a:avLst/>
            </a:prstTxWarp>
          </a:bodyPr>
          <a:lstStyle/>
          <a:p>
            <a:pPr eaLnBrk="1" hangingPunct="1">
              <a:spcBef>
                <a:spcPct val="0"/>
              </a:spcBef>
            </a:pPr>
            <a:endParaRPr lang="en-GB">
              <a:latin typeface="Times New Roman" charset="0"/>
            </a:endParaRPr>
          </a:p>
        </p:txBody>
      </p:sp>
    </p:spTree>
    <p:extLst>
      <p:ext uri="{BB962C8B-B14F-4D97-AF65-F5344CB8AC3E}">
        <p14:creationId xmlns:p14="http://schemas.microsoft.com/office/powerpoint/2010/main" val="2085985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idx="5"/>
          </p:nvPr>
        </p:nvSpPr>
        <p:spPr bwMode="auto">
          <a:noFill/>
          <a:ln>
            <a:miter lim="800000"/>
            <a:headEnd/>
            <a:tailEnd/>
          </a:ln>
        </p:spPr>
        <p:txBody>
          <a:bodyPr/>
          <a:lstStyle/>
          <a:p>
            <a:fld id="{E227A25A-848F-471B-9B89-91111F001507}" type="slidenum">
              <a:rPr lang="en-US"/>
              <a:pPr/>
              <a:t>71</a:t>
            </a:fld>
            <a:endParaRPr lang="en-US"/>
          </a:p>
        </p:txBody>
      </p:sp>
      <p:sp>
        <p:nvSpPr>
          <p:cNvPr id="38915" name="Rectangle 1"/>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bwMode="auto">
          <a:xfrm>
            <a:off x="685800" y="4341813"/>
            <a:ext cx="5487988" cy="4032250"/>
          </a:xfrm>
          <a:noFill/>
        </p:spPr>
        <p:txBody>
          <a:bodyPr wrap="none" numCol="1" anchor="ctr" anchorCtr="0" compatLnSpc="1">
            <a:prstTxWarp prst="textNoShape">
              <a:avLst/>
            </a:prstTxWarp>
          </a:bodyPr>
          <a:lstStyle/>
          <a:p>
            <a:pPr eaLnBrk="1" hangingPunct="1">
              <a:spcBef>
                <a:spcPct val="0"/>
              </a:spcBef>
            </a:pPr>
            <a:endParaRPr lang="en-GB">
              <a:latin typeface="Times New Roman" charset="0"/>
            </a:endParaRPr>
          </a:p>
        </p:txBody>
      </p:sp>
    </p:spTree>
    <p:extLst>
      <p:ext uri="{BB962C8B-B14F-4D97-AF65-F5344CB8AC3E}">
        <p14:creationId xmlns:p14="http://schemas.microsoft.com/office/powerpoint/2010/main" val="520507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Ditch e and f</a:t>
            </a:r>
          </a:p>
        </p:txBody>
      </p:sp>
      <p:sp>
        <p:nvSpPr>
          <p:cNvPr id="4" name="Slide Number Placeholder 3"/>
          <p:cNvSpPr>
            <a:spLocks noGrp="1"/>
          </p:cNvSpPr>
          <p:nvPr>
            <p:ph type="sldNum" sz="quarter" idx="10"/>
          </p:nvPr>
        </p:nvSpPr>
        <p:spPr/>
        <p:txBody>
          <a:bodyPr/>
          <a:lstStyle/>
          <a:p>
            <a:fld id="{2EE81703-AE44-B242-9C2D-B878B0C15C42}" type="slidenum">
              <a:rPr lang="en-US" smtClean="0"/>
              <a:pPr/>
              <a:t>73</a:t>
            </a:fld>
            <a:endParaRPr lang="en-US"/>
          </a:p>
        </p:txBody>
      </p:sp>
    </p:spTree>
    <p:extLst>
      <p:ext uri="{BB962C8B-B14F-4D97-AF65-F5344CB8AC3E}">
        <p14:creationId xmlns:p14="http://schemas.microsoft.com/office/powerpoint/2010/main" val="2652262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B452AF-CC70-48DD-86E3-4C4179AFCB6C}" type="slidenum">
              <a:rPr lang="en-CA" smtClean="0"/>
              <a:pPr/>
              <a:t>77</a:t>
            </a:fld>
            <a:endParaRPr lang="en-CA"/>
          </a:p>
        </p:txBody>
      </p:sp>
    </p:spTree>
    <p:extLst>
      <p:ext uri="{BB962C8B-B14F-4D97-AF65-F5344CB8AC3E}">
        <p14:creationId xmlns:p14="http://schemas.microsoft.com/office/powerpoint/2010/main" val="3433636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994B10E5-30F6-EA41-BD7F-3A52CDDE5D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8D76E49C-D70A-6248-95E8-D8814E103F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F892EDF9-E84E-DB45-914E-009F40C339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A876E9B-0499-5E46-A8CC-D3E241AA3E9E}" type="slidenum">
              <a:rPr lang="en-CA" altLang="en-US"/>
              <a:pPr>
                <a:spcBef>
                  <a:spcPct val="0"/>
                </a:spcBef>
              </a:pPr>
              <a:t>104</a:t>
            </a:fld>
            <a:endParaRPr lang="en-CA" altLang="en-US"/>
          </a:p>
        </p:txBody>
      </p:sp>
    </p:spTree>
    <p:extLst>
      <p:ext uri="{BB962C8B-B14F-4D97-AF65-F5344CB8AC3E}">
        <p14:creationId xmlns:p14="http://schemas.microsoft.com/office/powerpoint/2010/main" val="184142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B452AF-CC70-48DD-86E3-4C4179AFCB6C}" type="slidenum">
              <a:rPr lang="en-CA" smtClean="0"/>
              <a:pPr/>
              <a:t>109</a:t>
            </a:fld>
            <a:endParaRPr lang="en-CA"/>
          </a:p>
        </p:txBody>
      </p:sp>
    </p:spTree>
    <p:extLst>
      <p:ext uri="{BB962C8B-B14F-4D97-AF65-F5344CB8AC3E}">
        <p14:creationId xmlns:p14="http://schemas.microsoft.com/office/powerpoint/2010/main" val="1274089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B452AF-CC70-48DD-86E3-4C4179AFCB6C}" type="slidenum">
              <a:rPr lang="en-CA" smtClean="0"/>
              <a:pPr/>
              <a:t>110</a:t>
            </a:fld>
            <a:endParaRPr lang="en-CA"/>
          </a:p>
        </p:txBody>
      </p:sp>
    </p:spTree>
    <p:extLst>
      <p:ext uri="{BB962C8B-B14F-4D97-AF65-F5344CB8AC3E}">
        <p14:creationId xmlns:p14="http://schemas.microsoft.com/office/powerpoint/2010/main" val="1577640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43AED-040F-B14B-9BE9-0A20A18D317F}" type="slidenum">
              <a:rPr lang="en-US" smtClean="0"/>
              <a:pPr/>
              <a:t>121</a:t>
            </a:fld>
            <a:endParaRPr lang="en-US"/>
          </a:p>
        </p:txBody>
      </p:sp>
    </p:spTree>
    <p:extLst>
      <p:ext uri="{BB962C8B-B14F-4D97-AF65-F5344CB8AC3E}">
        <p14:creationId xmlns:p14="http://schemas.microsoft.com/office/powerpoint/2010/main" val="43171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62011-D934-A24F-8821-E6205C6C2AD3}" type="slidenum">
              <a:rPr lang="en-US" smtClean="0"/>
              <a:pPr/>
              <a:t>3</a:t>
            </a:fld>
            <a:endParaRPr lang="en-US"/>
          </a:p>
        </p:txBody>
      </p:sp>
    </p:spTree>
    <p:extLst>
      <p:ext uri="{BB962C8B-B14F-4D97-AF65-F5344CB8AC3E}">
        <p14:creationId xmlns:p14="http://schemas.microsoft.com/office/powerpoint/2010/main" val="1090748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84958F6-484A-47E4-8E07-05C9CD21B3FC}" type="slidenum">
              <a:rPr lang="en-CA" smtClean="0"/>
              <a:pPr/>
              <a:t>123</a:t>
            </a:fld>
            <a:endParaRPr lang="en-CA"/>
          </a:p>
        </p:txBody>
      </p:sp>
    </p:spTree>
    <p:extLst>
      <p:ext uri="{BB962C8B-B14F-4D97-AF65-F5344CB8AC3E}">
        <p14:creationId xmlns:p14="http://schemas.microsoft.com/office/powerpoint/2010/main" val="79349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FEC476DD-1BA9-D948-B088-A68E249D88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CCFED2B-4216-0F4C-B566-29D5213DA6B7}" type="slidenum">
              <a:rPr lang="en-US" altLang="en-US"/>
              <a:pPr>
                <a:spcBef>
                  <a:spcPct val="0"/>
                </a:spcBef>
              </a:pPr>
              <a:t>30</a:t>
            </a:fld>
            <a:endParaRPr lang="en-US" altLang="en-US"/>
          </a:p>
        </p:txBody>
      </p:sp>
      <p:sp>
        <p:nvSpPr>
          <p:cNvPr id="20482" name="Rectangle 2">
            <a:extLst>
              <a:ext uri="{FF2B5EF4-FFF2-40B4-BE49-F238E27FC236}">
                <a16:creationId xmlns:a16="http://schemas.microsoft.com/office/drawing/2014/main" id="{01567F9A-8130-FB43-B81F-B9FF93E851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BA2C63E2-8CF6-954D-B715-0C75A33E62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Tree>
    <p:extLst>
      <p:ext uri="{BB962C8B-B14F-4D97-AF65-F5344CB8AC3E}">
        <p14:creationId xmlns:p14="http://schemas.microsoft.com/office/powerpoint/2010/main" val="203394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idx="5"/>
          </p:nvPr>
        </p:nvSpPr>
        <p:spPr bwMode="auto">
          <a:noFill/>
          <a:ln>
            <a:miter lim="800000"/>
            <a:headEnd/>
            <a:tailEnd/>
          </a:ln>
        </p:spPr>
        <p:txBody>
          <a:bodyPr/>
          <a:lstStyle/>
          <a:p>
            <a:fld id="{5A9CE31B-B4F6-404A-8A54-41CE8AB55FE4}" type="slidenum">
              <a:rPr lang="en-US"/>
              <a:pPr/>
              <a:t>41</a:t>
            </a:fld>
            <a:endParaRPr lang="en-US"/>
          </a:p>
        </p:txBody>
      </p:sp>
      <p:sp>
        <p:nvSpPr>
          <p:cNvPr id="34819" name="Rectangle 1"/>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34820" name="Rectangle 2"/>
          <p:cNvSpPr>
            <a:spLocks noGrp="1" noChangeArrowheads="1"/>
          </p:cNvSpPr>
          <p:nvPr>
            <p:ph type="body" idx="1"/>
          </p:nvPr>
        </p:nvSpPr>
        <p:spPr bwMode="auto">
          <a:xfrm>
            <a:off x="685800" y="4341813"/>
            <a:ext cx="5487988" cy="4032250"/>
          </a:xfrm>
          <a:noFill/>
        </p:spPr>
        <p:txBody>
          <a:bodyPr wrap="none" numCol="1" anchor="ctr" anchorCtr="0" compatLnSpc="1">
            <a:prstTxWarp prst="textNoShape">
              <a:avLst/>
            </a:prstTxWarp>
          </a:bodyPr>
          <a:lstStyle/>
          <a:p>
            <a:pPr eaLnBrk="1" hangingPunct="1">
              <a:spcBef>
                <a:spcPct val="0"/>
              </a:spcBef>
            </a:pPr>
            <a:endParaRPr lang="en-GB">
              <a:latin typeface="Times New Roman" charset="0"/>
            </a:endParaRPr>
          </a:p>
        </p:txBody>
      </p:sp>
    </p:spTree>
    <p:extLst>
      <p:ext uri="{BB962C8B-B14F-4D97-AF65-F5344CB8AC3E}">
        <p14:creationId xmlns:p14="http://schemas.microsoft.com/office/powerpoint/2010/main" val="444936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62011-D934-A24F-8821-E6205C6C2AD3}" type="slidenum">
              <a:rPr lang="en-US" smtClean="0"/>
              <a:pPr/>
              <a:t>47</a:t>
            </a:fld>
            <a:endParaRPr lang="en-US"/>
          </a:p>
        </p:txBody>
      </p:sp>
    </p:spTree>
    <p:extLst>
      <p:ext uri="{BB962C8B-B14F-4D97-AF65-F5344CB8AC3E}">
        <p14:creationId xmlns:p14="http://schemas.microsoft.com/office/powerpoint/2010/main" val="288863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607A9-D4B8-4D46-AC82-D63E129D76EC}" type="slidenum">
              <a:rPr lang="en-US" smtClean="0"/>
              <a:pPr/>
              <a:t>57</a:t>
            </a:fld>
            <a:endParaRPr lang="en-US"/>
          </a:p>
        </p:txBody>
      </p:sp>
    </p:spTree>
    <p:extLst>
      <p:ext uri="{BB962C8B-B14F-4D97-AF65-F5344CB8AC3E}">
        <p14:creationId xmlns:p14="http://schemas.microsoft.com/office/powerpoint/2010/main" val="163013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607A9-D4B8-4D46-AC82-D63E129D76EC}" type="slidenum">
              <a:rPr lang="en-US" smtClean="0"/>
              <a:pPr/>
              <a:t>58</a:t>
            </a:fld>
            <a:endParaRPr lang="en-US"/>
          </a:p>
        </p:txBody>
      </p:sp>
    </p:spTree>
    <p:extLst>
      <p:ext uri="{BB962C8B-B14F-4D97-AF65-F5344CB8AC3E}">
        <p14:creationId xmlns:p14="http://schemas.microsoft.com/office/powerpoint/2010/main" val="111813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607A9-D4B8-4D46-AC82-D63E129D76EC}" type="slidenum">
              <a:rPr lang="en-US" smtClean="0"/>
              <a:pPr/>
              <a:t>59</a:t>
            </a:fld>
            <a:endParaRPr lang="en-US"/>
          </a:p>
        </p:txBody>
      </p:sp>
    </p:spTree>
    <p:extLst>
      <p:ext uri="{BB962C8B-B14F-4D97-AF65-F5344CB8AC3E}">
        <p14:creationId xmlns:p14="http://schemas.microsoft.com/office/powerpoint/2010/main" val="165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607A9-D4B8-4D46-AC82-D63E129D76EC}" type="slidenum">
              <a:rPr lang="en-US" smtClean="0"/>
              <a:pPr/>
              <a:t>60</a:t>
            </a:fld>
            <a:endParaRPr lang="en-US"/>
          </a:p>
        </p:txBody>
      </p:sp>
    </p:spTree>
    <p:extLst>
      <p:ext uri="{BB962C8B-B14F-4D97-AF65-F5344CB8AC3E}">
        <p14:creationId xmlns:p14="http://schemas.microsoft.com/office/powerpoint/2010/main" val="394509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A9F65F-3C5B-324B-889E-57EB455715EE}" type="datetime1">
              <a:rPr lang="en-CA" smtClean="0"/>
              <a:t>2019-10-20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F03A-298B-8D41-899E-F03C9A5F43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D9A20-3E18-4149-9F14-60154DAA62A8}" type="datetime1">
              <a:rPr lang="en-CA" smtClean="0"/>
              <a:t>2019-10-20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F03A-298B-8D41-899E-F03C9A5F43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57FE13-FB5E-384D-B672-D1EB6C05D4DA}" type="datetime1">
              <a:rPr lang="en-CA" smtClean="0"/>
              <a:t>2019-10-20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F03A-298B-8D41-899E-F03C9A5F43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200" dirty="0"/>
              <a:t>Title Text</a:t>
            </a:r>
          </a:p>
        </p:txBody>
      </p:sp>
      <p:sp>
        <p:nvSpPr>
          <p:cNvPr id="19" name="Shape 19"/>
          <p:cNvSpPr>
            <a:spLocks noGrp="1"/>
          </p:cNvSpPr>
          <p:nvPr>
            <p:ph type="body" idx="1"/>
          </p:nvPr>
        </p:nvSpPr>
        <p:spPr>
          <a:prstGeom prst="rect">
            <a:avLst/>
          </a:prstGeom>
        </p:spPr>
        <p:txBody>
          <a:bodyPr/>
          <a:lstStyle/>
          <a:p>
            <a:pPr lvl="0">
              <a:defRPr sz="1800"/>
            </a:pPr>
            <a:r>
              <a:rPr sz="1875" dirty="0"/>
              <a:t>Body Level One</a:t>
            </a:r>
          </a:p>
          <a:p>
            <a:pPr lvl="1">
              <a:defRPr sz="1800"/>
            </a:pPr>
            <a:r>
              <a:rPr sz="1875" dirty="0"/>
              <a:t>Body Level Two</a:t>
            </a:r>
          </a:p>
          <a:p>
            <a:pPr lvl="2">
              <a:defRPr sz="1800"/>
            </a:pPr>
            <a:r>
              <a:rPr sz="1875" dirty="0"/>
              <a:t>Body Level Three</a:t>
            </a:r>
          </a:p>
          <a:p>
            <a:pPr lvl="3">
              <a:defRPr sz="1800"/>
            </a:pPr>
            <a:r>
              <a:rPr sz="1875" dirty="0"/>
              <a:t>Body Level Four</a:t>
            </a:r>
          </a:p>
          <a:p>
            <a:pPr lvl="4">
              <a:defRPr sz="1800"/>
            </a:pPr>
            <a:r>
              <a:rPr sz="1875" dirty="0"/>
              <a:t>Body Level Five</a:t>
            </a:r>
          </a:p>
        </p:txBody>
      </p:sp>
    </p:spTree>
    <p:extLst>
      <p:ext uri="{BB962C8B-B14F-4D97-AF65-F5344CB8AC3E}">
        <p14:creationId xmlns:p14="http://schemas.microsoft.com/office/powerpoint/2010/main" val="24313471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1D8C9-3B87-F049-B6B4-56D358564BD0}" type="datetime1">
              <a:rPr lang="en-CA" smtClean="0"/>
              <a:t>2019-10-20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F03A-298B-8D41-899E-F03C9A5F43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261436-C3CE-214D-8775-A0B430C7A810}" type="datetime1">
              <a:rPr lang="en-CA" smtClean="0"/>
              <a:t>2019-10-20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F03A-298B-8D41-899E-F03C9A5F43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C4961A-E605-EB49-9638-16F797AE7811}" type="datetime1">
              <a:rPr lang="en-CA" smtClean="0"/>
              <a:t>2019-10-20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CF03A-298B-8D41-899E-F03C9A5F43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35BF1A-8754-1742-9B66-951CBD9DBD75}" type="datetime1">
              <a:rPr lang="en-CA" smtClean="0"/>
              <a:t>2019-10-20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2CF03A-298B-8D41-899E-F03C9A5F43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E1584-3E32-A448-A785-11A09464BC96}" type="datetime1">
              <a:rPr lang="en-CA" smtClean="0"/>
              <a:t>2019-10-20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2CF03A-298B-8D41-899E-F03C9A5F43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766A5-1092-394D-A0E1-230A60EB9BDF}" type="datetime1">
              <a:rPr lang="en-CA" smtClean="0"/>
              <a:t>2019-10-20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2CF03A-298B-8D41-899E-F03C9A5F43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388C6-CA96-B34D-A04E-28116AB88582}" type="datetime1">
              <a:rPr lang="en-CA" smtClean="0"/>
              <a:t>2019-10-20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CF03A-298B-8D41-899E-F03C9A5F43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547899-5B80-7444-B4C7-93C5A131FD4E}" type="datetime1">
              <a:rPr lang="en-CA" smtClean="0"/>
              <a:t>2019-10-20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CF03A-298B-8D41-899E-F03C9A5F43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205BD-2FD7-AD44-A818-459BE2D21ACA}" type="datetime1">
              <a:rPr lang="en-CA" smtClean="0"/>
              <a:t>2019-10-20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CF03A-298B-8D41-899E-F03C9A5F43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3367"/>
            <a:ext cx="6804764" cy="1470025"/>
          </a:xfrm>
        </p:spPr>
        <p:txBody>
          <a:bodyPr>
            <a:normAutofit fontScale="90000"/>
          </a:bodyPr>
          <a:lstStyle/>
          <a:p>
            <a:pPr algn="l"/>
            <a:r>
              <a:rPr lang="en-US" sz="4000" b="1" dirty="0"/>
              <a:t>Navigating Spectacular Ambitions: </a:t>
            </a:r>
            <a:br>
              <a:rPr lang="en-US" sz="3600" b="1" dirty="0"/>
            </a:br>
            <a:r>
              <a:rPr lang="en-US" sz="3100" dirty="0"/>
              <a:t>The Importance of Thinking Evaluatively in Challenging the Sustainable Development Goals of “No One Left Behind”</a:t>
            </a:r>
            <a:br>
              <a:rPr lang="en-US" sz="3100" dirty="0"/>
            </a:br>
            <a:br>
              <a:rPr lang="en-US" sz="3100" dirty="0"/>
            </a:br>
            <a:r>
              <a:rPr lang="en-US" sz="3100" dirty="0"/>
              <a:t>UNDP National Evaluation Capacity Conference 2019</a:t>
            </a:r>
            <a:br>
              <a:rPr lang="en-US" sz="3100" dirty="0"/>
            </a:br>
            <a:r>
              <a:rPr lang="en-US" sz="3100" dirty="0"/>
              <a:t>October 20</a:t>
            </a:r>
            <a:r>
              <a:rPr lang="en-US" sz="3100" baseline="30000" dirty="0"/>
              <a:t>th</a:t>
            </a:r>
            <a:r>
              <a:rPr lang="en-US" sz="3100" dirty="0"/>
              <a:t> 2019</a:t>
            </a:r>
            <a:br>
              <a:rPr lang="en-US" sz="3100" dirty="0"/>
            </a:br>
            <a:br>
              <a:rPr lang="en-US" sz="3100" dirty="0"/>
            </a:br>
            <a:br>
              <a:rPr lang="en-US" sz="3100" dirty="0"/>
            </a:br>
            <a:br>
              <a:rPr lang="en-US" sz="3100" dirty="0"/>
            </a:br>
            <a:endParaRPr lang="en-US" dirty="0"/>
          </a:p>
        </p:txBody>
      </p:sp>
      <p:cxnSp>
        <p:nvCxnSpPr>
          <p:cNvPr id="4" name="Straight Connector 3">
            <a:extLst>
              <a:ext uri="{FF2B5EF4-FFF2-40B4-BE49-F238E27FC236}">
                <a16:creationId xmlns:a16="http://schemas.microsoft.com/office/drawing/2014/main" id="{2D374B75-C131-0C41-A3FE-758D2AAC91AB}"/>
              </a:ext>
            </a:extLst>
          </p:cNvPr>
          <p:cNvCxnSpPr/>
          <p:nvPr/>
        </p:nvCxnSpPr>
        <p:spPr>
          <a:xfrm>
            <a:off x="0" y="4096011"/>
            <a:ext cx="9356942"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Subtitle 2">
            <a:extLst>
              <a:ext uri="{FF2B5EF4-FFF2-40B4-BE49-F238E27FC236}">
                <a16:creationId xmlns:a16="http://schemas.microsoft.com/office/drawing/2014/main" id="{C768F0FA-C8DF-6F4A-A300-EBB11B171476}"/>
              </a:ext>
            </a:extLst>
          </p:cNvPr>
          <p:cNvSpPr>
            <a:spLocks noGrp="1"/>
          </p:cNvSpPr>
          <p:nvPr>
            <p:ph type="subTitle" idx="1"/>
          </p:nvPr>
        </p:nvSpPr>
        <p:spPr>
          <a:xfrm>
            <a:off x="670142" y="4269809"/>
            <a:ext cx="6400800" cy="1739100"/>
          </a:xfrm>
        </p:spPr>
        <p:txBody>
          <a:bodyPr>
            <a:normAutofit fontScale="70000" lnSpcReduction="20000"/>
          </a:bodyPr>
          <a:lstStyle/>
          <a:p>
            <a:pPr algn="l"/>
            <a:endParaRPr lang="en-US" sz="2400" dirty="0"/>
          </a:p>
          <a:p>
            <a:pPr algn="l"/>
            <a:r>
              <a:rPr lang="en-US" sz="2400" dirty="0"/>
              <a:t>Sanjeev Sridharan</a:t>
            </a:r>
          </a:p>
          <a:p>
            <a:pPr algn="l"/>
            <a:r>
              <a:rPr lang="en-US" sz="2400" dirty="0"/>
              <a:t>Bill and Melinda Gates Foundation</a:t>
            </a:r>
          </a:p>
          <a:p>
            <a:pPr algn="l"/>
            <a:endParaRPr lang="en-US" sz="2400" dirty="0"/>
          </a:p>
          <a:p>
            <a:pPr algn="l"/>
            <a:r>
              <a:rPr lang="en-US" sz="2400" dirty="0"/>
              <a:t>April </a:t>
            </a:r>
            <a:r>
              <a:rPr lang="en-US" sz="2400" dirty="0" err="1"/>
              <a:t>Nakaima</a:t>
            </a:r>
            <a:endParaRPr lang="en-US" sz="2400" dirty="0"/>
          </a:p>
          <a:p>
            <a:pPr algn="l"/>
            <a:r>
              <a:rPr lang="en-US" sz="2400" dirty="0"/>
              <a:t>University of Toronto</a:t>
            </a:r>
          </a:p>
        </p:txBody>
      </p:sp>
      <p:sp>
        <p:nvSpPr>
          <p:cNvPr id="3" name="Slide Number Placeholder 2">
            <a:extLst>
              <a:ext uri="{FF2B5EF4-FFF2-40B4-BE49-F238E27FC236}">
                <a16:creationId xmlns:a16="http://schemas.microsoft.com/office/drawing/2014/main" id="{50CA1551-8D94-7A48-9438-418614B5B4D8}"/>
              </a:ext>
            </a:extLst>
          </p:cNvPr>
          <p:cNvSpPr>
            <a:spLocks noGrp="1"/>
          </p:cNvSpPr>
          <p:nvPr>
            <p:ph type="sldNum" sz="quarter" idx="12"/>
          </p:nvPr>
        </p:nvSpPr>
        <p:spPr/>
        <p:txBody>
          <a:bodyPr/>
          <a:lstStyle/>
          <a:p>
            <a:fld id="{712CF03A-298B-8D41-899E-F03C9A5F43F9}"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28A531-8959-3146-BCF6-3C1B4D4C64C0}"/>
              </a:ext>
            </a:extLst>
          </p:cNvPr>
          <p:cNvSpPr>
            <a:spLocks noGrp="1"/>
          </p:cNvSpPr>
          <p:nvPr>
            <p:ph type="sldNum" sz="quarter" idx="12"/>
          </p:nvPr>
        </p:nvSpPr>
        <p:spPr/>
        <p:txBody>
          <a:bodyPr/>
          <a:lstStyle/>
          <a:p>
            <a:fld id="{712CF03A-298B-8D41-899E-F03C9A5F43F9}" type="slidenum">
              <a:rPr lang="en-US" smtClean="0"/>
              <a:pPr/>
              <a:t>10</a:t>
            </a:fld>
            <a:endParaRPr lang="en-US"/>
          </a:p>
        </p:txBody>
      </p:sp>
      <p:sp>
        <p:nvSpPr>
          <p:cNvPr id="5" name="Rounded Rectangle 4">
            <a:extLst>
              <a:ext uri="{FF2B5EF4-FFF2-40B4-BE49-F238E27FC236}">
                <a16:creationId xmlns:a16="http://schemas.microsoft.com/office/drawing/2014/main" id="{6B9640B0-D334-F048-BFCE-331435F47DF0}"/>
              </a:ext>
            </a:extLst>
          </p:cNvPr>
          <p:cNvSpPr/>
          <p:nvPr/>
        </p:nvSpPr>
        <p:spPr>
          <a:xfrm>
            <a:off x="1850574" y="3862253"/>
            <a:ext cx="1737360" cy="23513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sz="2800" dirty="0"/>
              <a:t>Examine</a:t>
            </a:r>
          </a:p>
          <a:p>
            <a:pPr algn="ctr"/>
            <a:endParaRPr lang="en-US" dirty="0"/>
          </a:p>
        </p:txBody>
      </p:sp>
      <p:sp>
        <p:nvSpPr>
          <p:cNvPr id="6" name="Rounded Rectangle 5">
            <a:extLst>
              <a:ext uri="{FF2B5EF4-FFF2-40B4-BE49-F238E27FC236}">
                <a16:creationId xmlns:a16="http://schemas.microsoft.com/office/drawing/2014/main" id="{C5EBE5BE-D0C6-C340-B258-796C5536D7DC}"/>
              </a:ext>
            </a:extLst>
          </p:cNvPr>
          <p:cNvSpPr/>
          <p:nvPr/>
        </p:nvSpPr>
        <p:spPr>
          <a:xfrm>
            <a:off x="3740335" y="3862253"/>
            <a:ext cx="1737360" cy="2351314"/>
          </a:xfrm>
          <a:prstGeom prst="roundRect">
            <a:avLst/>
          </a:prstGeom>
        </p:spPr>
        <p:style>
          <a:lnRef idx="1">
            <a:schemeClr val="accent4"/>
          </a:lnRef>
          <a:fillRef idx="3">
            <a:schemeClr val="accent4"/>
          </a:fillRef>
          <a:effectRef idx="2">
            <a:schemeClr val="accent4"/>
          </a:effectRef>
          <a:fontRef idx="minor">
            <a:schemeClr val="lt1"/>
          </a:fontRef>
        </p:style>
        <p:txBody>
          <a:bodyPr rtlCol="0" anchor="b" anchorCtr="0"/>
          <a:lstStyle/>
          <a:p>
            <a:pPr algn="ctr"/>
            <a:r>
              <a:rPr lang="en-US" sz="2800" dirty="0"/>
              <a:t>Empower</a:t>
            </a:r>
          </a:p>
          <a:p>
            <a:pPr algn="ctr"/>
            <a:endParaRPr lang="en-US" dirty="0"/>
          </a:p>
        </p:txBody>
      </p:sp>
      <p:sp>
        <p:nvSpPr>
          <p:cNvPr id="7" name="Rounded Rectangle 6">
            <a:extLst>
              <a:ext uri="{FF2B5EF4-FFF2-40B4-BE49-F238E27FC236}">
                <a16:creationId xmlns:a16="http://schemas.microsoft.com/office/drawing/2014/main" id="{9D8E0394-C346-D64A-821D-B4F85D742B41}"/>
              </a:ext>
            </a:extLst>
          </p:cNvPr>
          <p:cNvSpPr/>
          <p:nvPr/>
        </p:nvSpPr>
        <p:spPr>
          <a:xfrm>
            <a:off x="5630096" y="3862253"/>
            <a:ext cx="1737360" cy="23513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sz="2800" dirty="0"/>
              <a:t>Enact</a:t>
            </a:r>
          </a:p>
          <a:p>
            <a:pPr algn="ctr"/>
            <a:endParaRPr lang="en-US" dirty="0"/>
          </a:p>
        </p:txBody>
      </p:sp>
      <p:sp>
        <p:nvSpPr>
          <p:cNvPr id="10" name="Rectangle 9">
            <a:extLst>
              <a:ext uri="{FF2B5EF4-FFF2-40B4-BE49-F238E27FC236}">
                <a16:creationId xmlns:a16="http://schemas.microsoft.com/office/drawing/2014/main" id="{4CEE248D-9339-894E-AE70-815AD0F5F213}"/>
              </a:ext>
            </a:extLst>
          </p:cNvPr>
          <p:cNvSpPr/>
          <p:nvPr/>
        </p:nvSpPr>
        <p:spPr>
          <a:xfrm>
            <a:off x="190227" y="389149"/>
            <a:ext cx="6991914" cy="523220"/>
          </a:xfrm>
          <a:prstGeom prst="rect">
            <a:avLst/>
          </a:prstGeom>
        </p:spPr>
        <p:txBody>
          <a:bodyPr wrap="none">
            <a:spAutoFit/>
          </a:bodyPr>
          <a:lstStyle/>
          <a:p>
            <a:r>
              <a:rPr lang="en-US" sz="2800" dirty="0">
                <a:latin typeface="Avenir Light" panose="020B0402020203020204" pitchFamily="34" charset="77"/>
              </a:rPr>
              <a:t>Moving towards solutions: </a:t>
            </a:r>
            <a:r>
              <a:rPr lang="en-US" sz="2800" b="1" dirty="0">
                <a:latin typeface="Avenir Light" panose="020B0402020203020204" pitchFamily="34" charset="77"/>
              </a:rPr>
              <a:t>The UNDP View</a:t>
            </a:r>
            <a:endParaRPr lang="en-US" sz="2400" b="1" dirty="0">
              <a:latin typeface="Avenir Light" panose="020B0402020203020204" pitchFamily="34" charset="77"/>
            </a:endParaRPr>
          </a:p>
        </p:txBody>
      </p:sp>
      <p:cxnSp>
        <p:nvCxnSpPr>
          <p:cNvPr id="11" name="Straight Connector 10">
            <a:extLst>
              <a:ext uri="{FF2B5EF4-FFF2-40B4-BE49-F238E27FC236}">
                <a16:creationId xmlns:a16="http://schemas.microsoft.com/office/drawing/2014/main" id="{AADFFDEE-058C-E74C-9102-F8D96FA3C045}"/>
              </a:ext>
            </a:extLst>
          </p:cNvPr>
          <p:cNvCxnSpPr>
            <a:cxnSpLocks/>
          </p:cNvCxnSpPr>
          <p:nvPr/>
        </p:nvCxnSpPr>
        <p:spPr>
          <a:xfrm flipH="1">
            <a:off x="-4500" y="971031"/>
            <a:ext cx="7036671"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4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49F2B4-A23A-DB44-BBEB-802E3AF926A3}"/>
              </a:ext>
            </a:extLst>
          </p:cNvPr>
          <p:cNvSpPr>
            <a:spLocks noGrp="1"/>
          </p:cNvSpPr>
          <p:nvPr>
            <p:ph type="title"/>
          </p:nvPr>
        </p:nvSpPr>
        <p:spPr>
          <a:xfrm>
            <a:off x="236764" y="1022237"/>
            <a:ext cx="7886700" cy="629671"/>
          </a:xfrm>
        </p:spPr>
        <p:txBody>
          <a:bodyPr>
            <a:normAutofit/>
          </a:bodyPr>
          <a:lstStyle/>
          <a:p>
            <a:r>
              <a:rPr lang="en-US" dirty="0"/>
              <a:t>The multiple functions of evaluation</a:t>
            </a:r>
            <a:endParaRPr lang="en-US" dirty="0">
              <a:solidFill>
                <a:srgbClr val="FF0000"/>
              </a:solidFill>
            </a:endParaRPr>
          </a:p>
        </p:txBody>
      </p:sp>
      <p:sp>
        <p:nvSpPr>
          <p:cNvPr id="3" name="Oval 2">
            <a:extLst>
              <a:ext uri="{FF2B5EF4-FFF2-40B4-BE49-F238E27FC236}">
                <a16:creationId xmlns:a16="http://schemas.microsoft.com/office/drawing/2014/main" id="{FA31C95B-3F33-A745-BDFD-B0BFC35723CA}"/>
              </a:ext>
            </a:extLst>
          </p:cNvPr>
          <p:cNvSpPr/>
          <p:nvPr/>
        </p:nvSpPr>
        <p:spPr>
          <a:xfrm>
            <a:off x="783772" y="2305050"/>
            <a:ext cx="1970314" cy="1970314"/>
          </a:xfrm>
          <a:prstGeom prst="ellipse">
            <a:avLst/>
          </a:prstGeom>
          <a:gradFill flip="none" rotWithShape="1">
            <a:gsLst>
              <a:gs pos="0">
                <a:schemeClr val="accent5"/>
              </a:gs>
              <a:gs pos="100000">
                <a:srgbClr val="392FFF"/>
              </a:gs>
            </a:gsLst>
            <a:lin ang="27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The Stock-taking function</a:t>
            </a:r>
          </a:p>
        </p:txBody>
      </p:sp>
      <p:sp>
        <p:nvSpPr>
          <p:cNvPr id="7" name="Oval 6">
            <a:extLst>
              <a:ext uri="{FF2B5EF4-FFF2-40B4-BE49-F238E27FC236}">
                <a16:creationId xmlns:a16="http://schemas.microsoft.com/office/drawing/2014/main" id="{F32D694F-3C3A-C545-A430-DB45E09B14E7}"/>
              </a:ext>
            </a:extLst>
          </p:cNvPr>
          <p:cNvSpPr/>
          <p:nvPr/>
        </p:nvSpPr>
        <p:spPr>
          <a:xfrm>
            <a:off x="2411186" y="3616779"/>
            <a:ext cx="1970314" cy="1970314"/>
          </a:xfrm>
          <a:prstGeom prst="ellipse">
            <a:avLst/>
          </a:prstGeom>
          <a:gradFill>
            <a:gsLst>
              <a:gs pos="0">
                <a:srgbClr val="4359F6"/>
              </a:gs>
              <a:gs pos="100000">
                <a:srgbClr val="7030A0"/>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The Navigational Function; </a:t>
            </a:r>
          </a:p>
        </p:txBody>
      </p:sp>
      <p:sp>
        <p:nvSpPr>
          <p:cNvPr id="8" name="Oval 7">
            <a:extLst>
              <a:ext uri="{FF2B5EF4-FFF2-40B4-BE49-F238E27FC236}">
                <a16:creationId xmlns:a16="http://schemas.microsoft.com/office/drawing/2014/main" id="{361C31EC-5B94-2E4A-AD87-74E04AFF409D}"/>
              </a:ext>
            </a:extLst>
          </p:cNvPr>
          <p:cNvSpPr/>
          <p:nvPr/>
        </p:nvSpPr>
        <p:spPr>
          <a:xfrm>
            <a:off x="4132491" y="2305050"/>
            <a:ext cx="1970314" cy="1970314"/>
          </a:xfrm>
          <a:prstGeom prst="ellipse">
            <a:avLst/>
          </a:prstGeom>
          <a:gradFill>
            <a:gsLst>
              <a:gs pos="0">
                <a:srgbClr val="FF0057"/>
              </a:gs>
              <a:gs pos="100000">
                <a:schemeClr val="accent2">
                  <a:lumMod val="60000"/>
                  <a:lumOff val="4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The Testing function</a:t>
            </a:r>
          </a:p>
        </p:txBody>
      </p:sp>
      <p:sp>
        <p:nvSpPr>
          <p:cNvPr id="9" name="Oval 8">
            <a:extLst>
              <a:ext uri="{FF2B5EF4-FFF2-40B4-BE49-F238E27FC236}">
                <a16:creationId xmlns:a16="http://schemas.microsoft.com/office/drawing/2014/main" id="{0AD40AFD-6657-4A42-939B-E32C11BF58FE}"/>
              </a:ext>
            </a:extLst>
          </p:cNvPr>
          <p:cNvSpPr/>
          <p:nvPr/>
        </p:nvSpPr>
        <p:spPr>
          <a:xfrm>
            <a:off x="5759905" y="3616779"/>
            <a:ext cx="1970314" cy="1970314"/>
          </a:xfrm>
          <a:prstGeom prst="ellipse">
            <a:avLst/>
          </a:prstGeom>
          <a:gradFill>
            <a:gsLst>
              <a:gs pos="100000">
                <a:schemeClr val="accent4">
                  <a:lumMod val="40000"/>
                  <a:lumOff val="60000"/>
                </a:schemeClr>
              </a:gs>
              <a:gs pos="0">
                <a:srgbClr val="F49F7E"/>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 The Spread Function</a:t>
            </a:r>
          </a:p>
        </p:txBody>
      </p:sp>
      <p:sp>
        <p:nvSpPr>
          <p:cNvPr id="2" name="Slide Number Placeholder 1">
            <a:extLst>
              <a:ext uri="{FF2B5EF4-FFF2-40B4-BE49-F238E27FC236}">
                <a16:creationId xmlns:a16="http://schemas.microsoft.com/office/drawing/2014/main" id="{6EB520A1-1F78-0146-9617-C1A5C2A79EAA}"/>
              </a:ext>
            </a:extLst>
          </p:cNvPr>
          <p:cNvSpPr>
            <a:spLocks noGrp="1"/>
          </p:cNvSpPr>
          <p:nvPr>
            <p:ph type="sldNum" sz="quarter" idx="12"/>
          </p:nvPr>
        </p:nvSpPr>
        <p:spPr/>
        <p:txBody>
          <a:bodyPr/>
          <a:lstStyle/>
          <a:p>
            <a:fld id="{712CF03A-298B-8D41-899E-F03C9A5F43F9}" type="slidenum">
              <a:rPr lang="en-US" smtClean="0"/>
              <a:pPr/>
              <a:t>100</a:t>
            </a:fld>
            <a:endParaRPr lang="en-US"/>
          </a:p>
        </p:txBody>
      </p:sp>
    </p:spTree>
    <p:extLst>
      <p:ext uri="{BB962C8B-B14F-4D97-AF65-F5344CB8AC3E}">
        <p14:creationId xmlns:p14="http://schemas.microsoft.com/office/powerpoint/2010/main" val="27197816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EC349D2-6A41-D841-8357-18E9ABF41A52}"/>
              </a:ext>
            </a:extLst>
          </p:cNvPr>
          <p:cNvSpPr/>
          <p:nvPr/>
        </p:nvSpPr>
        <p:spPr>
          <a:xfrm>
            <a:off x="566057" y="1477735"/>
            <a:ext cx="1970315" cy="1970315"/>
          </a:xfrm>
          <a:prstGeom prst="roundRect">
            <a:avLst/>
          </a:prstGeom>
          <a:gradFill>
            <a:gsLst>
              <a:gs pos="100000">
                <a:srgbClr val="EF843E"/>
              </a:gs>
              <a:gs pos="0">
                <a:srgbClr val="D53D63"/>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1) Mapping the problem </a:t>
            </a:r>
          </a:p>
        </p:txBody>
      </p:sp>
      <p:sp>
        <p:nvSpPr>
          <p:cNvPr id="5" name="Rounded Rectangle 4">
            <a:extLst>
              <a:ext uri="{FF2B5EF4-FFF2-40B4-BE49-F238E27FC236}">
                <a16:creationId xmlns:a16="http://schemas.microsoft.com/office/drawing/2014/main" id="{AE922FA7-8C72-CB4F-99E9-6BE5989B101B}"/>
              </a:ext>
            </a:extLst>
          </p:cNvPr>
          <p:cNvSpPr/>
          <p:nvPr/>
        </p:nvSpPr>
        <p:spPr>
          <a:xfrm>
            <a:off x="566057" y="3544660"/>
            <a:ext cx="1970315" cy="1970315"/>
          </a:xfrm>
          <a:prstGeom prst="roundRect">
            <a:avLst/>
          </a:prstGeom>
          <a:gradFill>
            <a:gsLst>
              <a:gs pos="0">
                <a:srgbClr val="4392D5"/>
              </a:gs>
              <a:gs pos="79000">
                <a:srgbClr val="4D60AC"/>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5) Incorporating Inequities and </a:t>
            </a:r>
            <a:r>
              <a:rPr lang="en-US" sz="1500" dirty="0" err="1"/>
              <a:t>intersectionalities</a:t>
            </a:r>
            <a:r>
              <a:rPr lang="en-US" sz="1500" dirty="0"/>
              <a:t>: exploration and theorizing; contexts and mechanisms </a:t>
            </a:r>
          </a:p>
        </p:txBody>
      </p:sp>
      <p:sp>
        <p:nvSpPr>
          <p:cNvPr id="6" name="Rounded Rectangle 5">
            <a:extLst>
              <a:ext uri="{FF2B5EF4-FFF2-40B4-BE49-F238E27FC236}">
                <a16:creationId xmlns:a16="http://schemas.microsoft.com/office/drawing/2014/main" id="{24E89365-4807-7F4C-A05A-A617FF4C5C7D}"/>
              </a:ext>
            </a:extLst>
          </p:cNvPr>
          <p:cNvSpPr/>
          <p:nvPr/>
        </p:nvSpPr>
        <p:spPr>
          <a:xfrm>
            <a:off x="2601685" y="1458685"/>
            <a:ext cx="1970315" cy="1970315"/>
          </a:xfrm>
          <a:prstGeom prst="roundRect">
            <a:avLst/>
          </a:prstGeom>
          <a:gradFill>
            <a:gsLst>
              <a:gs pos="0">
                <a:srgbClr val="EF843E"/>
              </a:gs>
              <a:gs pos="97000">
                <a:srgbClr val="CAA40F">
                  <a:lumMod val="70000"/>
                  <a:lumOff val="30000"/>
                </a:srgb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2) Clarifying roles</a:t>
            </a:r>
          </a:p>
        </p:txBody>
      </p:sp>
      <p:sp>
        <p:nvSpPr>
          <p:cNvPr id="7" name="Rounded Rectangle 6">
            <a:extLst>
              <a:ext uri="{FF2B5EF4-FFF2-40B4-BE49-F238E27FC236}">
                <a16:creationId xmlns:a16="http://schemas.microsoft.com/office/drawing/2014/main" id="{031D3FDC-8DBE-7C44-B6E4-4AD6373A9640}"/>
              </a:ext>
            </a:extLst>
          </p:cNvPr>
          <p:cNvSpPr/>
          <p:nvPr/>
        </p:nvSpPr>
        <p:spPr>
          <a:xfrm>
            <a:off x="2601685" y="3525610"/>
            <a:ext cx="1970315" cy="1970315"/>
          </a:xfrm>
          <a:prstGeom prst="roundRect">
            <a:avLst/>
          </a:prstGeom>
          <a:gradFill>
            <a:gsLst>
              <a:gs pos="0">
                <a:srgbClr val="4F57A5"/>
              </a:gs>
              <a:gs pos="79000">
                <a:srgbClr val="623C84"/>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6) Developmental role: Planning for sustainability, integrating with systems</a:t>
            </a:r>
          </a:p>
        </p:txBody>
      </p:sp>
      <p:sp>
        <p:nvSpPr>
          <p:cNvPr id="8" name="Rounded Rectangle 7">
            <a:extLst>
              <a:ext uri="{FF2B5EF4-FFF2-40B4-BE49-F238E27FC236}">
                <a16:creationId xmlns:a16="http://schemas.microsoft.com/office/drawing/2014/main" id="{0781F001-93E1-6347-B05B-BFCDDFB7E55E}"/>
              </a:ext>
            </a:extLst>
          </p:cNvPr>
          <p:cNvSpPr/>
          <p:nvPr/>
        </p:nvSpPr>
        <p:spPr>
          <a:xfrm>
            <a:off x="4637314" y="1496785"/>
            <a:ext cx="1970315" cy="1970315"/>
          </a:xfrm>
          <a:prstGeom prst="roundRect">
            <a:avLst/>
          </a:prstGeom>
          <a:gradFill>
            <a:gsLst>
              <a:gs pos="73000">
                <a:srgbClr val="FFFF00"/>
              </a:gs>
              <a:gs pos="35000">
                <a:srgbClr val="FFDC46"/>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3) Learning framework </a:t>
            </a:r>
          </a:p>
        </p:txBody>
      </p:sp>
      <p:sp>
        <p:nvSpPr>
          <p:cNvPr id="9" name="Rounded Rectangle 8">
            <a:extLst>
              <a:ext uri="{FF2B5EF4-FFF2-40B4-BE49-F238E27FC236}">
                <a16:creationId xmlns:a16="http://schemas.microsoft.com/office/drawing/2014/main" id="{6454CEF6-C126-6C40-AF5E-4849FC51DA6E}"/>
              </a:ext>
            </a:extLst>
          </p:cNvPr>
          <p:cNvSpPr/>
          <p:nvPr/>
        </p:nvSpPr>
        <p:spPr>
          <a:xfrm>
            <a:off x="4637314" y="3563710"/>
            <a:ext cx="1970315" cy="1970315"/>
          </a:xfrm>
          <a:prstGeom prst="roundRect">
            <a:avLst/>
          </a:prstGeom>
          <a:gradFill>
            <a:gsLst>
              <a:gs pos="88000">
                <a:srgbClr val="FF0000"/>
              </a:gs>
              <a:gs pos="3000">
                <a:srgbClr val="623C84"/>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7) Design, Data and Methods</a:t>
            </a:r>
          </a:p>
        </p:txBody>
      </p:sp>
      <p:sp>
        <p:nvSpPr>
          <p:cNvPr id="10" name="Rounded Rectangle 9">
            <a:extLst>
              <a:ext uri="{FF2B5EF4-FFF2-40B4-BE49-F238E27FC236}">
                <a16:creationId xmlns:a16="http://schemas.microsoft.com/office/drawing/2014/main" id="{F2B9AC64-69F1-3044-9561-490C8D66BB1F}"/>
              </a:ext>
            </a:extLst>
          </p:cNvPr>
          <p:cNvSpPr/>
          <p:nvPr/>
        </p:nvSpPr>
        <p:spPr>
          <a:xfrm>
            <a:off x="6672942" y="1477735"/>
            <a:ext cx="1970315" cy="1970315"/>
          </a:xfrm>
          <a:prstGeom prst="roundRect">
            <a:avLst/>
          </a:prstGeom>
          <a:gradFill>
            <a:gsLst>
              <a:gs pos="0">
                <a:srgbClr val="FFFF00"/>
              </a:gs>
              <a:gs pos="62000">
                <a:schemeClr val="accent4">
                  <a:lumMod val="60000"/>
                  <a:lumOff val="4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4) Intervention mapping, planning, implementation and theory of change: setting  dynamic expectations</a:t>
            </a:r>
          </a:p>
        </p:txBody>
      </p:sp>
      <p:sp>
        <p:nvSpPr>
          <p:cNvPr id="11" name="Rounded Rectangle 10">
            <a:extLst>
              <a:ext uri="{FF2B5EF4-FFF2-40B4-BE49-F238E27FC236}">
                <a16:creationId xmlns:a16="http://schemas.microsoft.com/office/drawing/2014/main" id="{0C464F9A-5154-7344-B675-08796E816B1B}"/>
              </a:ext>
            </a:extLst>
          </p:cNvPr>
          <p:cNvSpPr/>
          <p:nvPr/>
        </p:nvSpPr>
        <p:spPr>
          <a:xfrm>
            <a:off x="6672942" y="3544660"/>
            <a:ext cx="1970315" cy="1970315"/>
          </a:xfrm>
          <a:prstGeom prst="roundRect">
            <a:avLst/>
          </a:prstGeom>
          <a:gradFill>
            <a:gsLst>
              <a:gs pos="0">
                <a:srgbClr val="FF0000"/>
              </a:gs>
              <a:gs pos="100000">
                <a:srgbClr val="623C84"/>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8) Revise, reshape and reform interventions: Learning spaces</a:t>
            </a:r>
          </a:p>
        </p:txBody>
      </p:sp>
      <p:sp>
        <p:nvSpPr>
          <p:cNvPr id="3" name="Slide Number Placeholder 2">
            <a:extLst>
              <a:ext uri="{FF2B5EF4-FFF2-40B4-BE49-F238E27FC236}">
                <a16:creationId xmlns:a16="http://schemas.microsoft.com/office/drawing/2014/main" id="{2ECA9EAE-08CB-9045-A694-EBFF89CE18D4}"/>
              </a:ext>
            </a:extLst>
          </p:cNvPr>
          <p:cNvSpPr>
            <a:spLocks noGrp="1"/>
          </p:cNvSpPr>
          <p:nvPr>
            <p:ph type="sldNum" sz="quarter" idx="12"/>
          </p:nvPr>
        </p:nvSpPr>
        <p:spPr/>
        <p:txBody>
          <a:bodyPr/>
          <a:lstStyle/>
          <a:p>
            <a:fld id="{712CF03A-298B-8D41-899E-F03C9A5F43F9}" type="slidenum">
              <a:rPr lang="en-US" smtClean="0"/>
              <a:pPr/>
              <a:t>101</a:t>
            </a:fld>
            <a:endParaRPr lang="en-US"/>
          </a:p>
        </p:txBody>
      </p:sp>
    </p:spTree>
    <p:extLst>
      <p:ext uri="{BB962C8B-B14F-4D97-AF65-F5344CB8AC3E}">
        <p14:creationId xmlns:p14="http://schemas.microsoft.com/office/powerpoint/2010/main" val="41452462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2C19-A177-414D-873A-083680D90115}"/>
              </a:ext>
            </a:extLst>
          </p:cNvPr>
          <p:cNvSpPr>
            <a:spLocks noGrp="1"/>
          </p:cNvSpPr>
          <p:nvPr>
            <p:ph type="title"/>
          </p:nvPr>
        </p:nvSpPr>
        <p:spPr/>
        <p:txBody>
          <a:bodyPr/>
          <a:lstStyle/>
          <a:p>
            <a:r>
              <a:rPr lang="en-US" dirty="0"/>
              <a:t>1) Mapping the problem</a:t>
            </a:r>
            <a:endParaRPr lang="en-US" dirty="0">
              <a:solidFill>
                <a:srgbClr val="FF0000"/>
              </a:solidFill>
            </a:endParaRPr>
          </a:p>
        </p:txBody>
      </p:sp>
      <p:sp>
        <p:nvSpPr>
          <p:cNvPr id="3" name="Content Placeholder 2">
            <a:extLst>
              <a:ext uri="{FF2B5EF4-FFF2-40B4-BE49-F238E27FC236}">
                <a16:creationId xmlns:a16="http://schemas.microsoft.com/office/drawing/2014/main" id="{94251568-755C-E94D-9115-3E2C077499A0}"/>
              </a:ext>
            </a:extLst>
          </p:cNvPr>
          <p:cNvSpPr>
            <a:spLocks noGrp="1"/>
          </p:cNvSpPr>
          <p:nvPr>
            <p:ph idx="1"/>
          </p:nvPr>
        </p:nvSpPr>
        <p:spPr/>
        <p:txBody>
          <a:bodyPr/>
          <a:lstStyle/>
          <a:p>
            <a:r>
              <a:rPr lang="en-US" dirty="0"/>
              <a:t>Exploring time series of key indicators</a:t>
            </a:r>
          </a:p>
          <a:p>
            <a:r>
              <a:rPr lang="en-US" dirty="0"/>
              <a:t>Understanding drivers</a:t>
            </a:r>
          </a:p>
          <a:p>
            <a:r>
              <a:rPr lang="en-US" dirty="0"/>
              <a:t>Reviewing literature to respond to the problem;</a:t>
            </a:r>
          </a:p>
          <a:p>
            <a:r>
              <a:rPr lang="en-US" dirty="0"/>
              <a:t>Exploring data and understanding </a:t>
            </a:r>
            <a:r>
              <a:rPr lang="en-US" dirty="0" err="1"/>
              <a:t>intersectionalities</a:t>
            </a:r>
            <a:endParaRPr lang="en-US" dirty="0"/>
          </a:p>
          <a:p>
            <a:r>
              <a:rPr lang="en-US" dirty="0"/>
              <a:t>Identifying key disadvantaged groups</a:t>
            </a:r>
          </a:p>
          <a:p>
            <a:endParaRPr lang="en-US" dirty="0"/>
          </a:p>
        </p:txBody>
      </p:sp>
      <p:sp>
        <p:nvSpPr>
          <p:cNvPr id="4" name="Slide Number Placeholder 3">
            <a:extLst>
              <a:ext uri="{FF2B5EF4-FFF2-40B4-BE49-F238E27FC236}">
                <a16:creationId xmlns:a16="http://schemas.microsoft.com/office/drawing/2014/main" id="{9CBFEF56-56BF-3640-8E8C-1F0C717181BB}"/>
              </a:ext>
            </a:extLst>
          </p:cNvPr>
          <p:cNvSpPr>
            <a:spLocks noGrp="1"/>
          </p:cNvSpPr>
          <p:nvPr>
            <p:ph type="sldNum" sz="quarter" idx="12"/>
          </p:nvPr>
        </p:nvSpPr>
        <p:spPr/>
        <p:txBody>
          <a:bodyPr/>
          <a:lstStyle/>
          <a:p>
            <a:fld id="{712CF03A-298B-8D41-899E-F03C9A5F43F9}" type="slidenum">
              <a:rPr lang="en-US" smtClean="0"/>
              <a:pPr/>
              <a:t>102</a:t>
            </a:fld>
            <a:endParaRPr lang="en-US"/>
          </a:p>
        </p:txBody>
      </p:sp>
    </p:spTree>
    <p:extLst>
      <p:ext uri="{BB962C8B-B14F-4D97-AF65-F5344CB8AC3E}">
        <p14:creationId xmlns:p14="http://schemas.microsoft.com/office/powerpoint/2010/main" val="157779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C3CF-7508-4145-9875-04B9575681CA}"/>
              </a:ext>
            </a:extLst>
          </p:cNvPr>
          <p:cNvSpPr>
            <a:spLocks noGrp="1"/>
          </p:cNvSpPr>
          <p:nvPr>
            <p:ph type="title"/>
          </p:nvPr>
        </p:nvSpPr>
        <p:spPr/>
        <p:txBody>
          <a:bodyPr/>
          <a:lstStyle/>
          <a:p>
            <a:r>
              <a:rPr lang="en-US" dirty="0"/>
              <a:t>2. Clarifying roles</a:t>
            </a:r>
          </a:p>
        </p:txBody>
      </p:sp>
      <p:sp>
        <p:nvSpPr>
          <p:cNvPr id="3" name="Content Placeholder 2">
            <a:extLst>
              <a:ext uri="{FF2B5EF4-FFF2-40B4-BE49-F238E27FC236}">
                <a16:creationId xmlns:a16="http://schemas.microsoft.com/office/drawing/2014/main" id="{C29AB25E-5379-694E-88C1-872957DF4F1F}"/>
              </a:ext>
            </a:extLst>
          </p:cNvPr>
          <p:cNvSpPr>
            <a:spLocks noGrp="1"/>
          </p:cNvSpPr>
          <p:nvPr>
            <p:ph idx="1"/>
          </p:nvPr>
        </p:nvSpPr>
        <p:spPr/>
        <p:txBody>
          <a:bodyPr/>
          <a:lstStyle/>
          <a:p>
            <a:r>
              <a:rPr lang="en-US" dirty="0"/>
              <a:t>Specific roles of the evaluation</a:t>
            </a:r>
          </a:p>
          <a:p>
            <a:r>
              <a:rPr lang="en-US" dirty="0"/>
              <a:t>Map actions to multiple functions: Stock-taking, navigational, testing and spread</a:t>
            </a:r>
          </a:p>
          <a:p>
            <a:r>
              <a:rPr lang="en-US" dirty="0"/>
              <a:t>Map roles to the timeline of intervention implementation and evaluation timeline;</a:t>
            </a:r>
          </a:p>
          <a:p>
            <a:r>
              <a:rPr lang="en-US" dirty="0"/>
              <a:t>Develop clear plans for changes in such roles</a:t>
            </a:r>
          </a:p>
        </p:txBody>
      </p:sp>
      <p:sp>
        <p:nvSpPr>
          <p:cNvPr id="4" name="Slide Number Placeholder 3">
            <a:extLst>
              <a:ext uri="{FF2B5EF4-FFF2-40B4-BE49-F238E27FC236}">
                <a16:creationId xmlns:a16="http://schemas.microsoft.com/office/drawing/2014/main" id="{A321625E-1626-1944-AD9C-0A5F19F30114}"/>
              </a:ext>
            </a:extLst>
          </p:cNvPr>
          <p:cNvSpPr>
            <a:spLocks noGrp="1"/>
          </p:cNvSpPr>
          <p:nvPr>
            <p:ph type="sldNum" sz="quarter" idx="12"/>
          </p:nvPr>
        </p:nvSpPr>
        <p:spPr/>
        <p:txBody>
          <a:bodyPr/>
          <a:lstStyle/>
          <a:p>
            <a:fld id="{712CF03A-298B-8D41-899E-F03C9A5F43F9}" type="slidenum">
              <a:rPr lang="en-US" smtClean="0"/>
              <a:pPr/>
              <a:t>103</a:t>
            </a:fld>
            <a:endParaRPr lang="en-US"/>
          </a:p>
        </p:txBody>
      </p:sp>
    </p:spTree>
    <p:extLst>
      <p:ext uri="{BB962C8B-B14F-4D97-AF65-F5344CB8AC3E}">
        <p14:creationId xmlns:p14="http://schemas.microsoft.com/office/powerpoint/2010/main" val="424555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urved Connector 10">
            <a:extLst>
              <a:ext uri="{FF2B5EF4-FFF2-40B4-BE49-F238E27FC236}">
                <a16:creationId xmlns:a16="http://schemas.microsoft.com/office/drawing/2014/main" id="{6A67ACB1-A81F-6443-BAD0-C75520C4CF45}"/>
              </a:ext>
            </a:extLst>
          </p:cNvPr>
          <p:cNvCxnSpPr>
            <a:cxnSpLocks noChangeShapeType="1"/>
          </p:cNvCxnSpPr>
          <p:nvPr/>
        </p:nvCxnSpPr>
        <p:spPr bwMode="auto">
          <a:xfrm>
            <a:off x="2876550" y="2711053"/>
            <a:ext cx="161925" cy="2024063"/>
          </a:xfrm>
          <a:prstGeom prst="curvedConnector3">
            <a:avLst>
              <a:gd name="adj1" fmla="val 346718"/>
            </a:avLst>
          </a:prstGeom>
          <a:noFill/>
          <a:ln w="12700">
            <a:solidFill>
              <a:srgbClr val="FFCC00"/>
            </a:solidFill>
            <a:round/>
            <a:headEnd/>
            <a:tailEnd/>
          </a:ln>
          <a:effectLst>
            <a:outerShdw blurRad="38100" dist="25400" dir="5400000" algn="t" rotWithShape="0">
              <a:srgbClr val="808080">
                <a:alpha val="50000"/>
              </a:srgbClr>
            </a:outerShdw>
          </a:effectLst>
          <a:extLst>
            <a:ext uri="{909E8E84-426E-40DD-AFC4-6F175D3DCCD1}">
              <a14:hiddenFill xmlns:a14="http://schemas.microsoft.com/office/drawing/2010/main">
                <a:noFill/>
              </a14:hiddenFill>
            </a:ext>
          </a:extLst>
        </p:spPr>
      </p:cxnSp>
      <p:sp>
        <p:nvSpPr>
          <p:cNvPr id="17411" name="Title 1">
            <a:extLst>
              <a:ext uri="{FF2B5EF4-FFF2-40B4-BE49-F238E27FC236}">
                <a16:creationId xmlns:a16="http://schemas.microsoft.com/office/drawing/2014/main" id="{3D23F55E-EA48-8A40-A9F3-48E425F94D97}"/>
              </a:ext>
            </a:extLst>
          </p:cNvPr>
          <p:cNvSpPr>
            <a:spLocks noGrp="1"/>
          </p:cNvSpPr>
          <p:nvPr>
            <p:ph type="ctrTitle"/>
          </p:nvPr>
        </p:nvSpPr>
        <p:spPr>
          <a:xfrm>
            <a:off x="1871663" y="1160860"/>
            <a:ext cx="5829300" cy="438150"/>
          </a:xfrm>
        </p:spPr>
        <p:txBody>
          <a:bodyPr>
            <a:normAutofit/>
          </a:bodyPr>
          <a:lstStyle/>
          <a:p>
            <a:pPr algn="r" eaLnBrk="1" hangingPunct="1">
              <a:defRPr/>
            </a:pPr>
            <a:r>
              <a:rPr sz="2100">
                <a:solidFill>
                  <a:srgbClr val="000000"/>
                </a:solidFill>
                <a:effectLst>
                  <a:outerShdw blurRad="38100" dist="38100" dir="2700000" algn="tl">
                    <a:srgbClr val="000000">
                      <a:alpha val="43137"/>
                    </a:srgbClr>
                  </a:outerShdw>
                </a:effectLst>
                <a:latin typeface="+mn-lt"/>
              </a:rPr>
              <a:t>What kind of evaluation will you be doing?</a:t>
            </a:r>
          </a:p>
        </p:txBody>
      </p:sp>
      <p:sp>
        <p:nvSpPr>
          <p:cNvPr id="3" name="Subtitle 2">
            <a:extLst>
              <a:ext uri="{FF2B5EF4-FFF2-40B4-BE49-F238E27FC236}">
                <a16:creationId xmlns:a16="http://schemas.microsoft.com/office/drawing/2014/main" id="{9EE2B0FE-19F5-A04C-BBC4-C96E2C62D191}"/>
              </a:ext>
            </a:extLst>
          </p:cNvPr>
          <p:cNvSpPr>
            <a:spLocks noGrp="1"/>
          </p:cNvSpPr>
          <p:nvPr>
            <p:ph type="subTitle" idx="1"/>
          </p:nvPr>
        </p:nvSpPr>
        <p:spPr>
          <a:xfrm>
            <a:off x="1774031" y="1808561"/>
            <a:ext cx="1591866" cy="535781"/>
          </a:xfrm>
        </p:spPr>
        <p:txBody>
          <a:bodyPr>
            <a:normAutofit/>
          </a:bodyPr>
          <a:lstStyle/>
          <a:p>
            <a:pPr eaLnBrk="1" hangingPunct="1"/>
            <a:r>
              <a:rPr lang="fr-CA" altLang="en-US" sz="1500" b="1" dirty="0">
                <a:solidFill>
                  <a:schemeClr val="tx1"/>
                </a:solidFill>
                <a:ea typeface="ＭＳ Ｐゴシック" panose="020B0600070205080204" pitchFamily="34" charset="-128"/>
              </a:rPr>
              <a:t>Formative</a:t>
            </a:r>
          </a:p>
        </p:txBody>
      </p:sp>
      <p:sp>
        <p:nvSpPr>
          <p:cNvPr id="31748" name="Slide Number Placeholder 16">
            <a:extLst>
              <a:ext uri="{FF2B5EF4-FFF2-40B4-BE49-F238E27FC236}">
                <a16:creationId xmlns:a16="http://schemas.microsoft.com/office/drawing/2014/main" id="{28153508-52D7-6248-A02E-D9F45C482B96}"/>
              </a:ext>
            </a:extLst>
          </p:cNvPr>
          <p:cNvSpPr>
            <a:spLocks noGrp="1" noChangeArrowheads="1"/>
          </p:cNvSpPr>
          <p:nvPr>
            <p:ph type="sldNum" sz="quarter" idx="12"/>
          </p:nvPr>
        </p:nvSpPr>
        <p:spPr bwMode="auto">
          <a:xfrm>
            <a:off x="1828800" y="5486400"/>
            <a:ext cx="29718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rtlCol="0" anchor="ctr" anchorCtr="0"/>
          <a:lstStyle>
            <a:lvl1pPr>
              <a:spcBef>
                <a:spcPts val="431"/>
              </a:spcBef>
              <a:buClr>
                <a:schemeClr val="accent1"/>
              </a:buClr>
              <a:buSzPct val="85000"/>
              <a:buFont typeface="Wingdings 2" pitchFamily="2" charset="2"/>
              <a:buChar char=""/>
              <a:defRPr sz="1950">
                <a:solidFill>
                  <a:schemeClr val="tx1"/>
                </a:solidFill>
                <a:latin typeface="Perpetua" panose="02020502060401020303" pitchFamily="18" charset="77"/>
                <a:ea typeface="ＭＳ Ｐゴシック" panose="020B0600070205080204" pitchFamily="34" charset="-128"/>
              </a:defRPr>
            </a:lvl1pPr>
            <a:lvl2pPr marL="28448794" indent="-28105894">
              <a:spcBef>
                <a:spcPts val="281"/>
              </a:spcBef>
              <a:buClr>
                <a:schemeClr val="accent2"/>
              </a:buClr>
              <a:buSzPct val="85000"/>
              <a:buFont typeface="Wingdings 2" pitchFamily="2" charset="2"/>
              <a:buChar char=""/>
              <a:defRPr sz="1800">
                <a:solidFill>
                  <a:schemeClr val="tx1"/>
                </a:solidFill>
                <a:latin typeface="Perpetua" panose="02020502060401020303" pitchFamily="18" charset="77"/>
                <a:ea typeface="ＭＳ Ｐゴシック" panose="020B0600070205080204" pitchFamily="34" charset="-128"/>
              </a:defRPr>
            </a:lvl2pPr>
            <a:lvl3pPr marL="616744" indent="-171450">
              <a:spcBef>
                <a:spcPts val="281"/>
              </a:spcBef>
              <a:buClr>
                <a:srgbClr val="E6B1AB"/>
              </a:buClr>
              <a:buSzPct val="85000"/>
              <a:buFont typeface="Wingdings 2" pitchFamily="2" charset="2"/>
              <a:buChar char=""/>
              <a:defRPr sz="1500">
                <a:solidFill>
                  <a:schemeClr val="tx1"/>
                </a:solidFill>
                <a:latin typeface="Perpetua" panose="02020502060401020303" pitchFamily="18" charset="77"/>
                <a:ea typeface="ＭＳ Ｐゴシック" panose="020B0600070205080204" pitchFamily="34" charset="-128"/>
              </a:defRPr>
            </a:lvl3pPr>
            <a:lvl4pPr marL="822722" indent="-171450">
              <a:spcBef>
                <a:spcPts val="281"/>
              </a:spcBef>
              <a:buClr>
                <a:srgbClr val="A28E6A"/>
              </a:buClr>
              <a:buSzPct val="80000"/>
              <a:buFont typeface="Wingdings 2" pitchFamily="2" charset="2"/>
              <a:buChar char=""/>
              <a:defRPr sz="1500">
                <a:solidFill>
                  <a:schemeClr val="tx1"/>
                </a:solidFill>
                <a:latin typeface="Perpetua" panose="02020502060401020303" pitchFamily="18" charset="77"/>
                <a:ea typeface="ＭＳ Ｐゴシック" panose="020B0600070205080204" pitchFamily="34" charset="-128"/>
              </a:defRPr>
            </a:lvl4pPr>
            <a:lvl5pPr marL="1028700" indent="-171450">
              <a:spcBef>
                <a:spcPts val="281"/>
              </a:spcBef>
              <a:buClr>
                <a:srgbClr val="A28E6A"/>
              </a:buClr>
              <a:buChar char="o"/>
              <a:defRPr sz="1500">
                <a:solidFill>
                  <a:schemeClr val="tx1"/>
                </a:solidFill>
                <a:latin typeface="Perpetua" panose="02020502060401020303" pitchFamily="18" charset="77"/>
                <a:ea typeface="ＭＳ Ｐゴシック" panose="020B0600070205080204" pitchFamily="34" charset="-128"/>
              </a:defRPr>
            </a:lvl5pPr>
            <a:lvl6pPr marL="1371600" indent="-171450" eaLnBrk="0" fontAlgn="base" hangingPunct="0">
              <a:spcBef>
                <a:spcPts val="281"/>
              </a:spcBef>
              <a:spcAft>
                <a:spcPct val="0"/>
              </a:spcAft>
              <a:buClr>
                <a:srgbClr val="A28E6A"/>
              </a:buClr>
              <a:buChar char="o"/>
              <a:defRPr sz="1500">
                <a:solidFill>
                  <a:schemeClr val="tx1"/>
                </a:solidFill>
                <a:latin typeface="Perpetua" panose="02020502060401020303" pitchFamily="18" charset="77"/>
                <a:ea typeface="ＭＳ Ｐゴシック" panose="020B0600070205080204" pitchFamily="34" charset="-128"/>
              </a:defRPr>
            </a:lvl6pPr>
            <a:lvl7pPr marL="1714500" indent="-171450" eaLnBrk="0" fontAlgn="base" hangingPunct="0">
              <a:spcBef>
                <a:spcPts val="281"/>
              </a:spcBef>
              <a:spcAft>
                <a:spcPct val="0"/>
              </a:spcAft>
              <a:buClr>
                <a:srgbClr val="A28E6A"/>
              </a:buClr>
              <a:buChar char="o"/>
              <a:defRPr sz="1500">
                <a:solidFill>
                  <a:schemeClr val="tx1"/>
                </a:solidFill>
                <a:latin typeface="Perpetua" panose="02020502060401020303" pitchFamily="18" charset="77"/>
                <a:ea typeface="ＭＳ Ｐゴシック" panose="020B0600070205080204" pitchFamily="34" charset="-128"/>
              </a:defRPr>
            </a:lvl7pPr>
            <a:lvl8pPr marL="2057400" indent="-171450" eaLnBrk="0" fontAlgn="base" hangingPunct="0">
              <a:spcBef>
                <a:spcPts val="281"/>
              </a:spcBef>
              <a:spcAft>
                <a:spcPct val="0"/>
              </a:spcAft>
              <a:buClr>
                <a:srgbClr val="A28E6A"/>
              </a:buClr>
              <a:buChar char="o"/>
              <a:defRPr sz="1500">
                <a:solidFill>
                  <a:schemeClr val="tx1"/>
                </a:solidFill>
                <a:latin typeface="Perpetua" panose="02020502060401020303" pitchFamily="18" charset="77"/>
                <a:ea typeface="ＭＳ Ｐゴシック" panose="020B0600070205080204" pitchFamily="34" charset="-128"/>
              </a:defRPr>
            </a:lvl8pPr>
            <a:lvl9pPr marL="2400300" indent="-171450" eaLnBrk="0" fontAlgn="base" hangingPunct="0">
              <a:spcBef>
                <a:spcPts val="281"/>
              </a:spcBef>
              <a:spcAft>
                <a:spcPct val="0"/>
              </a:spcAft>
              <a:buClr>
                <a:srgbClr val="A28E6A"/>
              </a:buClr>
              <a:buChar char="o"/>
              <a:defRPr sz="1500">
                <a:solidFill>
                  <a:schemeClr val="tx1"/>
                </a:solidFill>
                <a:latin typeface="Perpetua" panose="02020502060401020303" pitchFamily="18" charset="77"/>
                <a:ea typeface="ＭＳ Ｐゴシック" panose="020B0600070205080204" pitchFamily="34" charset="-128"/>
              </a:defRPr>
            </a:lvl9pPr>
          </a:lstStyle>
          <a:p>
            <a:pPr algn="l">
              <a:spcBef>
                <a:spcPct val="0"/>
              </a:spcBef>
              <a:buClrTx/>
              <a:buSzTx/>
              <a:buFontTx/>
              <a:buNone/>
            </a:pPr>
            <a:fld id="{40B89F04-811C-3D40-B69F-F845952FB22F}" type="slidenum">
              <a:rPr lang="en-CA" altLang="en-US" sz="1050">
                <a:solidFill>
                  <a:schemeClr val="tx2"/>
                </a:solidFill>
              </a:rPr>
              <a:pPr algn="l">
                <a:spcBef>
                  <a:spcPct val="0"/>
                </a:spcBef>
                <a:buClrTx/>
                <a:buSzTx/>
                <a:buFontTx/>
                <a:buNone/>
              </a:pPr>
              <a:t>104</a:t>
            </a:fld>
            <a:endParaRPr lang="en-CA" altLang="en-US" sz="1050">
              <a:solidFill>
                <a:schemeClr val="tx2"/>
              </a:solidFill>
            </a:endParaRPr>
          </a:p>
        </p:txBody>
      </p:sp>
      <p:sp>
        <p:nvSpPr>
          <p:cNvPr id="4" name="TextBox 3">
            <a:extLst>
              <a:ext uri="{FF2B5EF4-FFF2-40B4-BE49-F238E27FC236}">
                <a16:creationId xmlns:a16="http://schemas.microsoft.com/office/drawing/2014/main" id="{73E4F1EE-1D5A-6641-BB48-EE673B475A4A}"/>
              </a:ext>
            </a:extLst>
          </p:cNvPr>
          <p:cNvSpPr txBox="1">
            <a:spLocks noChangeArrowheads="1"/>
          </p:cNvSpPr>
          <p:nvPr/>
        </p:nvSpPr>
        <p:spPr bwMode="auto">
          <a:xfrm>
            <a:off x="5112545" y="3225404"/>
            <a:ext cx="19978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77"/>
                <a:ea typeface="ＭＳ Ｐゴシック" panose="020B0600070205080204" pitchFamily="34" charset="-128"/>
              </a:defRPr>
            </a:lvl1pPr>
            <a:lvl2pPr marL="37931725" indent="-37474525">
              <a:spcBef>
                <a:spcPts val="375"/>
              </a:spcBef>
              <a:buClr>
                <a:schemeClr val="accent2"/>
              </a:buClr>
              <a:buSzPct val="85000"/>
              <a:buFont typeface="Wingdings 2" pitchFamily="2" charset="2"/>
              <a:buChar char=""/>
              <a:defRPr sz="2400">
                <a:solidFill>
                  <a:schemeClr val="tx1"/>
                </a:solidFill>
                <a:latin typeface="Perpetua" panose="02020502060401020303" pitchFamily="18" charset="77"/>
                <a:ea typeface="ＭＳ Ｐゴシック" panose="020B0600070205080204" pitchFamily="34" charset="-128"/>
              </a:defRPr>
            </a:lvl2pPr>
            <a:lvl3pPr marL="822325"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77"/>
                <a:ea typeface="ＭＳ Ｐゴシック" panose="020B0600070205080204" pitchFamily="34" charset="-128"/>
              </a:defRPr>
            </a:lvl3pPr>
            <a:lvl4pPr marL="1096963"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77"/>
                <a:ea typeface="ＭＳ Ｐゴシック" panose="020B0600070205080204" pitchFamily="34" charset="-128"/>
              </a:defRPr>
            </a:lvl4pPr>
            <a:lvl5pPr marL="1371600" indent="-228600">
              <a:spcBef>
                <a:spcPts val="375"/>
              </a:spcBef>
              <a:buClr>
                <a:srgbClr val="A28E6A"/>
              </a:buClr>
              <a:buChar char="o"/>
              <a:defRPr sz="2000">
                <a:solidFill>
                  <a:schemeClr val="tx1"/>
                </a:solidFill>
                <a:latin typeface="Perpetua" panose="02020502060401020303" pitchFamily="18" charset="77"/>
                <a:ea typeface="ＭＳ Ｐゴシック" panose="020B0600070205080204" pitchFamily="34" charset="-128"/>
              </a:defRPr>
            </a:lvl5pPr>
            <a:lvl6pPr marL="1828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6pPr>
            <a:lvl7pPr marL="2286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7pPr>
            <a:lvl8pPr marL="2743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8pPr>
            <a:lvl9pPr marL="32004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9pPr>
          </a:lstStyle>
          <a:p>
            <a:pPr algn="ctr" eaLnBrk="1" hangingPunct="1">
              <a:spcBef>
                <a:spcPct val="0"/>
              </a:spcBef>
              <a:buClrTx/>
              <a:buSzTx/>
              <a:buFontTx/>
              <a:buNone/>
            </a:pPr>
            <a:r>
              <a:rPr lang="fr-CA" altLang="en-US" sz="1500" b="1">
                <a:solidFill>
                  <a:srgbClr val="0C4160"/>
                </a:solidFill>
                <a:latin typeface="Arial" panose="020B0604020202020204" pitchFamily="34" charset="0"/>
              </a:rPr>
              <a:t>Developmental</a:t>
            </a:r>
            <a:endParaRPr lang="en-US" altLang="en-US" sz="1500" b="1">
              <a:solidFill>
                <a:srgbClr val="0C4160"/>
              </a:solidFill>
              <a:latin typeface="Arial" panose="020B0604020202020204" pitchFamily="34" charset="0"/>
            </a:endParaRPr>
          </a:p>
        </p:txBody>
      </p:sp>
      <p:sp>
        <p:nvSpPr>
          <p:cNvPr id="5" name="TextBox 4">
            <a:extLst>
              <a:ext uri="{FF2B5EF4-FFF2-40B4-BE49-F238E27FC236}">
                <a16:creationId xmlns:a16="http://schemas.microsoft.com/office/drawing/2014/main" id="{16713A44-94C5-9D46-836D-34B7C7E2269B}"/>
              </a:ext>
            </a:extLst>
          </p:cNvPr>
          <p:cNvSpPr txBox="1">
            <a:spLocks noChangeArrowheads="1"/>
          </p:cNvSpPr>
          <p:nvPr/>
        </p:nvSpPr>
        <p:spPr bwMode="auto">
          <a:xfrm>
            <a:off x="1596630" y="3861198"/>
            <a:ext cx="14632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77"/>
                <a:ea typeface="ＭＳ Ｐゴシック" panose="020B0600070205080204" pitchFamily="34" charset="-128"/>
              </a:defRPr>
            </a:lvl1pPr>
            <a:lvl2pPr marL="37931725" indent="-37474525">
              <a:spcBef>
                <a:spcPts val="375"/>
              </a:spcBef>
              <a:buClr>
                <a:schemeClr val="accent2"/>
              </a:buClr>
              <a:buSzPct val="85000"/>
              <a:buFont typeface="Wingdings 2" pitchFamily="2" charset="2"/>
              <a:buChar char=""/>
              <a:defRPr sz="2400">
                <a:solidFill>
                  <a:schemeClr val="tx1"/>
                </a:solidFill>
                <a:latin typeface="Perpetua" panose="02020502060401020303" pitchFamily="18" charset="77"/>
                <a:ea typeface="ＭＳ Ｐゴシック" panose="020B0600070205080204" pitchFamily="34" charset="-128"/>
              </a:defRPr>
            </a:lvl2pPr>
            <a:lvl3pPr marL="822325"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77"/>
                <a:ea typeface="ＭＳ Ｐゴシック" panose="020B0600070205080204" pitchFamily="34" charset="-128"/>
              </a:defRPr>
            </a:lvl3pPr>
            <a:lvl4pPr marL="1096963"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77"/>
                <a:ea typeface="ＭＳ Ｐゴシック" panose="020B0600070205080204" pitchFamily="34" charset="-128"/>
              </a:defRPr>
            </a:lvl4pPr>
            <a:lvl5pPr marL="1371600" indent="-228600">
              <a:spcBef>
                <a:spcPts val="375"/>
              </a:spcBef>
              <a:buClr>
                <a:srgbClr val="A28E6A"/>
              </a:buClr>
              <a:buChar char="o"/>
              <a:defRPr sz="2000">
                <a:solidFill>
                  <a:schemeClr val="tx1"/>
                </a:solidFill>
                <a:latin typeface="Perpetua" panose="02020502060401020303" pitchFamily="18" charset="77"/>
                <a:ea typeface="ＭＳ Ｐゴシック" panose="020B0600070205080204" pitchFamily="34" charset="-128"/>
              </a:defRPr>
            </a:lvl5pPr>
            <a:lvl6pPr marL="1828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6pPr>
            <a:lvl7pPr marL="2286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7pPr>
            <a:lvl8pPr marL="2743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8pPr>
            <a:lvl9pPr marL="32004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9pPr>
          </a:lstStyle>
          <a:p>
            <a:pPr algn="ctr" eaLnBrk="1" hangingPunct="1">
              <a:spcBef>
                <a:spcPct val="0"/>
              </a:spcBef>
              <a:buClrTx/>
              <a:buSzTx/>
              <a:buFontTx/>
              <a:buNone/>
            </a:pPr>
            <a:r>
              <a:rPr lang="fr-CA" altLang="en-US" sz="1500" b="1" dirty="0" err="1">
                <a:latin typeface="Arial" panose="020B0604020202020204" pitchFamily="34" charset="0"/>
              </a:rPr>
              <a:t>Summative</a:t>
            </a:r>
            <a:endParaRPr lang="en-US" altLang="en-US" sz="1500" b="1" dirty="0">
              <a:latin typeface="Arial" panose="020B0604020202020204" pitchFamily="34" charset="0"/>
            </a:endParaRPr>
          </a:p>
        </p:txBody>
      </p:sp>
      <p:pic>
        <p:nvPicPr>
          <p:cNvPr id="17414" name="Picture 4">
            <a:extLst>
              <a:ext uri="{FF2B5EF4-FFF2-40B4-BE49-F238E27FC236}">
                <a16:creationId xmlns:a16="http://schemas.microsoft.com/office/drawing/2014/main" id="{8601B1FD-A1A5-0C42-8B13-BD1F753DA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823" y="4205289"/>
            <a:ext cx="1415653" cy="1059656"/>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7415" name="Picture 6">
            <a:extLst>
              <a:ext uri="{FF2B5EF4-FFF2-40B4-BE49-F238E27FC236}">
                <a16:creationId xmlns:a16="http://schemas.microsoft.com/office/drawing/2014/main" id="{6334B466-DE02-D14D-9CBF-B2D98E2D1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4346"/>
          <a:stretch>
            <a:fillRect/>
          </a:stretch>
        </p:blipFill>
        <p:spPr bwMode="auto">
          <a:xfrm>
            <a:off x="1804987" y="2481010"/>
            <a:ext cx="1071563" cy="10287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7416" name="Picture 8">
            <a:extLst>
              <a:ext uri="{FF2B5EF4-FFF2-40B4-BE49-F238E27FC236}">
                <a16:creationId xmlns:a16="http://schemas.microsoft.com/office/drawing/2014/main" id="{FF50B252-E696-ED45-A785-35810D3F3F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5431" y="2025253"/>
            <a:ext cx="1500188" cy="995363"/>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grpSp>
        <p:nvGrpSpPr>
          <p:cNvPr id="2" name="Group 8">
            <a:extLst>
              <a:ext uri="{FF2B5EF4-FFF2-40B4-BE49-F238E27FC236}">
                <a16:creationId xmlns:a16="http://schemas.microsoft.com/office/drawing/2014/main" id="{10BF691E-D75E-F442-9320-ACD3408A9296}"/>
              </a:ext>
            </a:extLst>
          </p:cNvPr>
          <p:cNvGrpSpPr>
            <a:grpSpLocks/>
          </p:cNvGrpSpPr>
          <p:nvPr/>
        </p:nvGrpSpPr>
        <p:grpSpPr bwMode="auto">
          <a:xfrm>
            <a:off x="5112545" y="3711180"/>
            <a:ext cx="1997869" cy="1412081"/>
            <a:chOff x="5148064" y="3819969"/>
            <a:chExt cx="2664296" cy="1882677"/>
          </a:xfrm>
        </p:grpSpPr>
        <p:sp>
          <p:nvSpPr>
            <p:cNvPr id="7" name="Rounded Rectangle 6">
              <a:extLst>
                <a:ext uri="{FF2B5EF4-FFF2-40B4-BE49-F238E27FC236}">
                  <a16:creationId xmlns:a16="http://schemas.microsoft.com/office/drawing/2014/main" id="{8BFE35AF-E6C4-FF4B-ABCE-2BE8AF3C5AA2}"/>
                </a:ext>
              </a:extLst>
            </p:cNvPr>
            <p:cNvSpPr/>
            <p:nvPr/>
          </p:nvSpPr>
          <p:spPr>
            <a:xfrm>
              <a:off x="5148064" y="3819969"/>
              <a:ext cx="2664296" cy="1882677"/>
            </a:xfrm>
            <a:prstGeom prst="roundRect">
              <a:avLst>
                <a:gd name="adj" fmla="val 9584"/>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sz="1350"/>
            </a:p>
          </p:txBody>
        </p:sp>
        <p:pic>
          <p:nvPicPr>
            <p:cNvPr id="31756" name="Picture 10" descr="See full size image">
              <a:extLst>
                <a:ext uri="{FF2B5EF4-FFF2-40B4-BE49-F238E27FC236}">
                  <a16:creationId xmlns:a16="http://schemas.microsoft.com/office/drawing/2014/main" id="{3E939F11-EC7A-234D-8C34-A02991DBA9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1070" y="3848791"/>
              <a:ext cx="974601" cy="97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2">
              <a:extLst>
                <a:ext uri="{FF2B5EF4-FFF2-40B4-BE49-F238E27FC236}">
                  <a16:creationId xmlns:a16="http://schemas.microsoft.com/office/drawing/2014/main" id="{E661F32F-AF83-1945-9DF7-1D6212D58F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6891" y="4569422"/>
              <a:ext cx="726922" cy="103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a:extLst>
                <a:ext uri="{FF2B5EF4-FFF2-40B4-BE49-F238E27FC236}">
                  <a16:creationId xmlns:a16="http://schemas.microsoft.com/office/drawing/2014/main" id="{672156A3-BD3D-1747-BF87-19504F591E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9972" y="4965228"/>
              <a:ext cx="638398" cy="6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6">
              <a:extLst>
                <a:ext uri="{FF2B5EF4-FFF2-40B4-BE49-F238E27FC236}">
                  <a16:creationId xmlns:a16="http://schemas.microsoft.com/office/drawing/2014/main" id="{2D5B9250-4F92-3745-AA2A-2CFE3C49D9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3061" y="4865151"/>
              <a:ext cx="725220" cy="72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8">
              <a:extLst>
                <a:ext uri="{FF2B5EF4-FFF2-40B4-BE49-F238E27FC236}">
                  <a16:creationId xmlns:a16="http://schemas.microsoft.com/office/drawing/2014/main" id="{C1B19710-A558-AA4D-A95B-629FF5876A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4947" y="3891658"/>
              <a:ext cx="689470" cy="68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092963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wipe(left)">
                                      <p:cBhvr>
                                        <p:cTn id="10" dur="500"/>
                                        <p:tgtEl>
                                          <p:spTgt spid="174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17414"/>
                                        </p:tgtEl>
                                        <p:attrNameLst>
                                          <p:attrName>style.visibility</p:attrName>
                                        </p:attrNameLst>
                                      </p:cBhvr>
                                      <p:to>
                                        <p:strVal val="visible"/>
                                      </p:to>
                                    </p:set>
                                    <p:animEffect transition="in" filter="wipe(left)">
                                      <p:cBhvr>
                                        <p:cTn id="21" dur="500"/>
                                        <p:tgtEl>
                                          <p:spTgt spid="174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7416"/>
                                        </p:tgtEl>
                                        <p:attrNameLst>
                                          <p:attrName>style.visibility</p:attrName>
                                        </p:attrNameLst>
                                      </p:cBhvr>
                                      <p:to>
                                        <p:strVal val="visible"/>
                                      </p:to>
                                    </p:set>
                                    <p:animEffect transition="in" filter="wipe(left)">
                                      <p:cBhvr>
                                        <p:cTn id="26" dur="500"/>
                                        <p:tgtEl>
                                          <p:spTgt spid="1741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22" presetClass="entr" presetSubtype="8"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EB4D9-0025-EC44-B2D4-A3E660AC69B1}"/>
              </a:ext>
            </a:extLst>
          </p:cNvPr>
          <p:cNvSpPr>
            <a:spLocks noGrp="1"/>
          </p:cNvSpPr>
          <p:nvPr>
            <p:ph type="title"/>
          </p:nvPr>
        </p:nvSpPr>
        <p:spPr/>
        <p:txBody>
          <a:bodyPr/>
          <a:lstStyle/>
          <a:p>
            <a:r>
              <a:rPr lang="en-US" dirty="0"/>
              <a:t>3. Learning frameworks</a:t>
            </a:r>
          </a:p>
        </p:txBody>
      </p:sp>
      <p:sp>
        <p:nvSpPr>
          <p:cNvPr id="3" name="Content Placeholder 2">
            <a:extLst>
              <a:ext uri="{FF2B5EF4-FFF2-40B4-BE49-F238E27FC236}">
                <a16:creationId xmlns:a16="http://schemas.microsoft.com/office/drawing/2014/main" id="{8C536AF6-35BD-364C-BB64-0D50BD8F9796}"/>
              </a:ext>
            </a:extLst>
          </p:cNvPr>
          <p:cNvSpPr>
            <a:spLocks noGrp="1"/>
          </p:cNvSpPr>
          <p:nvPr>
            <p:ph idx="1"/>
          </p:nvPr>
        </p:nvSpPr>
        <p:spPr/>
        <p:txBody>
          <a:bodyPr/>
          <a:lstStyle/>
          <a:p>
            <a:r>
              <a:rPr lang="en-US" dirty="0"/>
              <a:t>What needs to be learned;</a:t>
            </a:r>
          </a:p>
          <a:p>
            <a:r>
              <a:rPr lang="en-US" dirty="0"/>
              <a:t>Who needs to learn’</a:t>
            </a:r>
          </a:p>
          <a:p>
            <a:r>
              <a:rPr lang="en-US" dirty="0"/>
              <a:t>What is the timeframe of decision making;</a:t>
            </a:r>
          </a:p>
          <a:p>
            <a:r>
              <a:rPr lang="en-US" dirty="0"/>
              <a:t>Learning about the intervention or about the spread strategy.</a:t>
            </a:r>
          </a:p>
        </p:txBody>
      </p:sp>
      <p:sp>
        <p:nvSpPr>
          <p:cNvPr id="4" name="Slide Number Placeholder 3">
            <a:extLst>
              <a:ext uri="{FF2B5EF4-FFF2-40B4-BE49-F238E27FC236}">
                <a16:creationId xmlns:a16="http://schemas.microsoft.com/office/drawing/2014/main" id="{AB8178E5-E531-FA45-8082-F5ACDAC3AB7F}"/>
              </a:ext>
            </a:extLst>
          </p:cNvPr>
          <p:cNvSpPr>
            <a:spLocks noGrp="1"/>
          </p:cNvSpPr>
          <p:nvPr>
            <p:ph type="sldNum" sz="quarter" idx="12"/>
          </p:nvPr>
        </p:nvSpPr>
        <p:spPr/>
        <p:txBody>
          <a:bodyPr/>
          <a:lstStyle/>
          <a:p>
            <a:fld id="{712CF03A-298B-8D41-899E-F03C9A5F43F9}" type="slidenum">
              <a:rPr lang="en-US" smtClean="0"/>
              <a:pPr/>
              <a:t>105</a:t>
            </a:fld>
            <a:endParaRPr lang="en-US"/>
          </a:p>
        </p:txBody>
      </p:sp>
    </p:spTree>
    <p:extLst>
      <p:ext uri="{BB962C8B-B14F-4D97-AF65-F5344CB8AC3E}">
        <p14:creationId xmlns:p14="http://schemas.microsoft.com/office/powerpoint/2010/main" val="339349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307EEBB-0725-5049-A708-FFA182C54336}"/>
              </a:ext>
            </a:extLst>
          </p:cNvPr>
          <p:cNvSpPr/>
          <p:nvPr/>
        </p:nvSpPr>
        <p:spPr>
          <a:xfrm>
            <a:off x="2743226" y="4907061"/>
            <a:ext cx="910396" cy="678360"/>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US" sz="1050" dirty="0"/>
              <a:t>PROJECTS</a:t>
            </a:r>
          </a:p>
        </p:txBody>
      </p:sp>
      <p:sp>
        <p:nvSpPr>
          <p:cNvPr id="5" name="Rounded Rectangle 4">
            <a:extLst>
              <a:ext uri="{FF2B5EF4-FFF2-40B4-BE49-F238E27FC236}">
                <a16:creationId xmlns:a16="http://schemas.microsoft.com/office/drawing/2014/main" id="{C5AADCB7-CF2C-C646-976E-B1B15D236C59}"/>
              </a:ext>
            </a:extLst>
          </p:cNvPr>
          <p:cNvSpPr/>
          <p:nvPr/>
        </p:nvSpPr>
        <p:spPr>
          <a:xfrm>
            <a:off x="6017136" y="4907060"/>
            <a:ext cx="910396" cy="67836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t>SPREAD</a:t>
            </a:r>
          </a:p>
        </p:txBody>
      </p:sp>
      <p:sp>
        <p:nvSpPr>
          <p:cNvPr id="6" name="Oval 5">
            <a:extLst>
              <a:ext uri="{FF2B5EF4-FFF2-40B4-BE49-F238E27FC236}">
                <a16:creationId xmlns:a16="http://schemas.microsoft.com/office/drawing/2014/main" id="{B3B6B18C-32D8-5149-8AF2-2A17DF466478}"/>
              </a:ext>
            </a:extLst>
          </p:cNvPr>
          <p:cNvSpPr/>
          <p:nvPr/>
        </p:nvSpPr>
        <p:spPr>
          <a:xfrm>
            <a:off x="1680295" y="4883529"/>
            <a:ext cx="740456" cy="765177"/>
          </a:xfrm>
          <a:prstGeom prst="ellipse">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788" dirty="0"/>
              <a:t>Process/ Mechanisms</a:t>
            </a:r>
            <a:endParaRPr lang="en-US" sz="788" dirty="0"/>
          </a:p>
        </p:txBody>
      </p:sp>
      <p:sp>
        <p:nvSpPr>
          <p:cNvPr id="7" name="Oval 6">
            <a:extLst>
              <a:ext uri="{FF2B5EF4-FFF2-40B4-BE49-F238E27FC236}">
                <a16:creationId xmlns:a16="http://schemas.microsoft.com/office/drawing/2014/main" id="{586D9D56-7A3D-5649-9A8C-6BA3FDFBEF57}"/>
              </a:ext>
            </a:extLst>
          </p:cNvPr>
          <p:cNvSpPr/>
          <p:nvPr/>
        </p:nvSpPr>
        <p:spPr>
          <a:xfrm>
            <a:off x="3926417" y="4883529"/>
            <a:ext cx="740456" cy="765177"/>
          </a:xfrm>
          <a:prstGeom prst="ellipse">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825" dirty="0"/>
              <a:t>Policy</a:t>
            </a:r>
            <a:endParaRPr lang="en-US" sz="825" dirty="0"/>
          </a:p>
        </p:txBody>
      </p:sp>
      <p:sp>
        <p:nvSpPr>
          <p:cNvPr id="8" name="Oval 7">
            <a:extLst>
              <a:ext uri="{FF2B5EF4-FFF2-40B4-BE49-F238E27FC236}">
                <a16:creationId xmlns:a16="http://schemas.microsoft.com/office/drawing/2014/main" id="{696C0A2E-8D3D-1B49-BF5B-1FB75EF4E2F9}"/>
              </a:ext>
            </a:extLst>
          </p:cNvPr>
          <p:cNvSpPr/>
          <p:nvPr/>
        </p:nvSpPr>
        <p:spPr>
          <a:xfrm>
            <a:off x="2412287" y="1927611"/>
            <a:ext cx="740456" cy="765177"/>
          </a:xfrm>
          <a:prstGeom prst="ellipse">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788" dirty="0"/>
              <a:t>Context &amp; Support Structures</a:t>
            </a:r>
            <a:endParaRPr lang="en-US" sz="788" dirty="0"/>
          </a:p>
        </p:txBody>
      </p:sp>
      <p:sp>
        <p:nvSpPr>
          <p:cNvPr id="9" name="Oval 8">
            <a:extLst>
              <a:ext uri="{FF2B5EF4-FFF2-40B4-BE49-F238E27FC236}">
                <a16:creationId xmlns:a16="http://schemas.microsoft.com/office/drawing/2014/main" id="{53505BDA-8437-9D42-9127-269ED47F6367}"/>
              </a:ext>
            </a:extLst>
          </p:cNvPr>
          <p:cNvSpPr/>
          <p:nvPr/>
        </p:nvSpPr>
        <p:spPr>
          <a:xfrm>
            <a:off x="1544773" y="3726212"/>
            <a:ext cx="740456" cy="765177"/>
          </a:xfrm>
          <a:prstGeom prst="ellipse">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788" dirty="0"/>
              <a:t>Organizational</a:t>
            </a:r>
            <a:endParaRPr lang="en-US" sz="788" dirty="0"/>
          </a:p>
        </p:txBody>
      </p:sp>
      <p:sp>
        <p:nvSpPr>
          <p:cNvPr id="10" name="Oval 9">
            <a:extLst>
              <a:ext uri="{FF2B5EF4-FFF2-40B4-BE49-F238E27FC236}">
                <a16:creationId xmlns:a16="http://schemas.microsoft.com/office/drawing/2014/main" id="{2462CE23-A382-D249-8618-9659AA917C95}"/>
              </a:ext>
            </a:extLst>
          </p:cNvPr>
          <p:cNvSpPr/>
          <p:nvPr/>
        </p:nvSpPr>
        <p:spPr>
          <a:xfrm>
            <a:off x="1780119" y="2610644"/>
            <a:ext cx="740456" cy="765177"/>
          </a:xfrm>
          <a:prstGeom prst="ellipse">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788" dirty="0"/>
              <a:t>Risk Landscape of Clients</a:t>
            </a:r>
            <a:endParaRPr lang="en-US" sz="788" dirty="0"/>
          </a:p>
        </p:txBody>
      </p:sp>
      <p:sp>
        <p:nvSpPr>
          <p:cNvPr id="11" name="Oval 10">
            <a:extLst>
              <a:ext uri="{FF2B5EF4-FFF2-40B4-BE49-F238E27FC236}">
                <a16:creationId xmlns:a16="http://schemas.microsoft.com/office/drawing/2014/main" id="{33D4AF7B-B629-B54A-9972-D335D5F5C778}"/>
              </a:ext>
            </a:extLst>
          </p:cNvPr>
          <p:cNvSpPr/>
          <p:nvPr/>
        </p:nvSpPr>
        <p:spPr>
          <a:xfrm>
            <a:off x="3811820" y="2610644"/>
            <a:ext cx="740456" cy="765177"/>
          </a:xfrm>
          <a:prstGeom prst="ellipse">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825" dirty="0"/>
              <a:t>Impacts</a:t>
            </a:r>
            <a:endParaRPr lang="en-US" sz="825" dirty="0"/>
          </a:p>
        </p:txBody>
      </p:sp>
      <p:sp>
        <p:nvSpPr>
          <p:cNvPr id="12" name="Oval 11">
            <a:extLst>
              <a:ext uri="{FF2B5EF4-FFF2-40B4-BE49-F238E27FC236}">
                <a16:creationId xmlns:a16="http://schemas.microsoft.com/office/drawing/2014/main" id="{E640C490-5835-E440-9E3E-2EFA2E6A9C9A}"/>
              </a:ext>
            </a:extLst>
          </p:cNvPr>
          <p:cNvSpPr/>
          <p:nvPr/>
        </p:nvSpPr>
        <p:spPr>
          <a:xfrm>
            <a:off x="3179803" y="1927611"/>
            <a:ext cx="746615" cy="765177"/>
          </a:xfrm>
          <a:prstGeom prst="ellipse">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750" dirty="0"/>
              <a:t>Implementation</a:t>
            </a:r>
            <a:endParaRPr lang="en-US" sz="750" dirty="0"/>
          </a:p>
        </p:txBody>
      </p:sp>
      <p:sp>
        <p:nvSpPr>
          <p:cNvPr id="13" name="Oval 12">
            <a:extLst>
              <a:ext uri="{FF2B5EF4-FFF2-40B4-BE49-F238E27FC236}">
                <a16:creationId xmlns:a16="http://schemas.microsoft.com/office/drawing/2014/main" id="{FDDF27B2-2477-8A46-8F84-8ACD4DCDCA4E}"/>
              </a:ext>
            </a:extLst>
          </p:cNvPr>
          <p:cNvSpPr/>
          <p:nvPr/>
        </p:nvSpPr>
        <p:spPr>
          <a:xfrm>
            <a:off x="4047165" y="3726212"/>
            <a:ext cx="740456" cy="765177"/>
          </a:xfrm>
          <a:prstGeom prst="ellipse">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825" dirty="0"/>
              <a:t>Planning for Sustainability</a:t>
            </a:r>
            <a:endParaRPr lang="en-US" sz="825" dirty="0"/>
          </a:p>
        </p:txBody>
      </p:sp>
      <p:sp>
        <p:nvSpPr>
          <p:cNvPr id="14" name="Oval 13">
            <a:extLst>
              <a:ext uri="{FF2B5EF4-FFF2-40B4-BE49-F238E27FC236}">
                <a16:creationId xmlns:a16="http://schemas.microsoft.com/office/drawing/2014/main" id="{4CDDFD30-01A0-1449-B9A6-EEEE772B27B9}"/>
              </a:ext>
            </a:extLst>
          </p:cNvPr>
          <p:cNvSpPr/>
          <p:nvPr/>
        </p:nvSpPr>
        <p:spPr>
          <a:xfrm>
            <a:off x="7153610" y="4210543"/>
            <a:ext cx="740456" cy="765177"/>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825" dirty="0"/>
              <a:t>System-level Sustainability</a:t>
            </a:r>
            <a:endParaRPr lang="en-US" sz="825" dirty="0"/>
          </a:p>
        </p:txBody>
      </p:sp>
      <p:sp>
        <p:nvSpPr>
          <p:cNvPr id="15" name="Oval 14">
            <a:extLst>
              <a:ext uri="{FF2B5EF4-FFF2-40B4-BE49-F238E27FC236}">
                <a16:creationId xmlns:a16="http://schemas.microsoft.com/office/drawing/2014/main" id="{C0BA4284-DA57-5946-9ED4-E0849ADEADB4}"/>
              </a:ext>
            </a:extLst>
          </p:cNvPr>
          <p:cNvSpPr/>
          <p:nvPr/>
        </p:nvSpPr>
        <p:spPr>
          <a:xfrm>
            <a:off x="5338411" y="3094975"/>
            <a:ext cx="740456" cy="765177"/>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825" dirty="0"/>
              <a:t>Ecology of Interventions</a:t>
            </a:r>
            <a:endParaRPr lang="en-US" sz="825" dirty="0"/>
          </a:p>
        </p:txBody>
      </p:sp>
      <p:sp>
        <p:nvSpPr>
          <p:cNvPr id="16" name="Oval 15">
            <a:extLst>
              <a:ext uri="{FF2B5EF4-FFF2-40B4-BE49-F238E27FC236}">
                <a16:creationId xmlns:a16="http://schemas.microsoft.com/office/drawing/2014/main" id="{DBF7F195-7211-054D-B4AF-33A3F6489810}"/>
              </a:ext>
            </a:extLst>
          </p:cNvPr>
          <p:cNvSpPr/>
          <p:nvPr/>
        </p:nvSpPr>
        <p:spPr>
          <a:xfrm>
            <a:off x="6842560" y="3094975"/>
            <a:ext cx="740456" cy="765177"/>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825" dirty="0"/>
              <a:t>System-level Contexts &amp; Supports</a:t>
            </a:r>
            <a:endParaRPr lang="en-US" sz="825" dirty="0"/>
          </a:p>
        </p:txBody>
      </p:sp>
      <p:sp>
        <p:nvSpPr>
          <p:cNvPr id="17" name="Oval 16">
            <a:extLst>
              <a:ext uri="{FF2B5EF4-FFF2-40B4-BE49-F238E27FC236}">
                <a16:creationId xmlns:a16="http://schemas.microsoft.com/office/drawing/2014/main" id="{DB10826B-A9E2-7D4B-BEE0-5722BAA24F9D}"/>
              </a:ext>
            </a:extLst>
          </p:cNvPr>
          <p:cNvSpPr/>
          <p:nvPr/>
        </p:nvSpPr>
        <p:spPr>
          <a:xfrm>
            <a:off x="6102104" y="2485395"/>
            <a:ext cx="740456" cy="765177"/>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825" dirty="0"/>
              <a:t>Impact on Scale</a:t>
            </a:r>
            <a:endParaRPr lang="en-US" sz="825" dirty="0"/>
          </a:p>
        </p:txBody>
      </p:sp>
      <p:sp>
        <p:nvSpPr>
          <p:cNvPr id="18" name="Oval 17">
            <a:extLst>
              <a:ext uri="{FF2B5EF4-FFF2-40B4-BE49-F238E27FC236}">
                <a16:creationId xmlns:a16="http://schemas.microsoft.com/office/drawing/2014/main" id="{C6882A72-BBCE-9B41-AE26-3D0FE0719A52}"/>
              </a:ext>
            </a:extLst>
          </p:cNvPr>
          <p:cNvSpPr/>
          <p:nvPr/>
        </p:nvSpPr>
        <p:spPr>
          <a:xfrm>
            <a:off x="5058823" y="4210543"/>
            <a:ext cx="740456" cy="765177"/>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7000" tIns="35100" rIns="27000" bIns="34290" numCol="1" spcCol="0" rtlCol="0" fromWordArt="0" anchor="ctr" anchorCtr="0" forceAA="0" compatLnSpc="1">
            <a:prstTxWarp prst="textNoShape">
              <a:avLst/>
            </a:prstTxWarp>
            <a:noAutofit/>
          </a:bodyPr>
          <a:lstStyle/>
          <a:p>
            <a:pPr algn="ctr"/>
            <a:r>
              <a:rPr lang="en-GB" sz="788" dirty="0"/>
              <a:t>Heterogeneity of System Needs</a:t>
            </a:r>
            <a:endParaRPr lang="en-US" sz="788" dirty="0"/>
          </a:p>
        </p:txBody>
      </p:sp>
      <p:cxnSp>
        <p:nvCxnSpPr>
          <p:cNvPr id="20" name="Straight Connector 19">
            <a:extLst>
              <a:ext uri="{FF2B5EF4-FFF2-40B4-BE49-F238E27FC236}">
                <a16:creationId xmlns:a16="http://schemas.microsoft.com/office/drawing/2014/main" id="{A09DCB8A-1161-A548-A691-89FE7ECC9BA8}"/>
              </a:ext>
            </a:extLst>
          </p:cNvPr>
          <p:cNvCxnSpPr>
            <a:stCxn id="4" idx="1"/>
            <a:endCxn id="6" idx="6"/>
          </p:cNvCxnSpPr>
          <p:nvPr/>
        </p:nvCxnSpPr>
        <p:spPr>
          <a:xfrm flipH="1">
            <a:off x="2420752" y="5246241"/>
            <a:ext cx="322474" cy="19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D9F9EF-BCDB-854D-9996-BFF95C4E2F7F}"/>
              </a:ext>
            </a:extLst>
          </p:cNvPr>
          <p:cNvCxnSpPr>
            <a:cxnSpLocks/>
            <a:stCxn id="4" idx="0"/>
            <a:endCxn id="9" idx="6"/>
          </p:cNvCxnSpPr>
          <p:nvPr/>
        </p:nvCxnSpPr>
        <p:spPr>
          <a:xfrm flipH="1" flipV="1">
            <a:off x="2285229" y="4108800"/>
            <a:ext cx="913194" cy="798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BD5CCB-6587-F642-875E-4E16ADDDC2FA}"/>
              </a:ext>
            </a:extLst>
          </p:cNvPr>
          <p:cNvCxnSpPr>
            <a:cxnSpLocks/>
            <a:stCxn id="4" idx="0"/>
            <a:endCxn id="10" idx="5"/>
          </p:cNvCxnSpPr>
          <p:nvPr/>
        </p:nvCxnSpPr>
        <p:spPr>
          <a:xfrm flipH="1" flipV="1">
            <a:off x="2412138" y="3263763"/>
            <a:ext cx="786286" cy="164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FD4B0B-1558-F94F-B9E4-CCDD5C5A09B0}"/>
              </a:ext>
            </a:extLst>
          </p:cNvPr>
          <p:cNvCxnSpPr>
            <a:cxnSpLocks/>
            <a:stCxn id="4" idx="0"/>
            <a:endCxn id="8" idx="4"/>
          </p:cNvCxnSpPr>
          <p:nvPr/>
        </p:nvCxnSpPr>
        <p:spPr>
          <a:xfrm flipH="1" flipV="1">
            <a:off x="2782515" y="2692788"/>
            <a:ext cx="415908" cy="2214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94C9FD8-8AB9-9D46-B17F-94508582EF95}"/>
              </a:ext>
            </a:extLst>
          </p:cNvPr>
          <p:cNvCxnSpPr>
            <a:cxnSpLocks/>
            <a:stCxn id="4" idx="0"/>
            <a:endCxn id="12" idx="4"/>
          </p:cNvCxnSpPr>
          <p:nvPr/>
        </p:nvCxnSpPr>
        <p:spPr>
          <a:xfrm flipV="1">
            <a:off x="3198423" y="2692788"/>
            <a:ext cx="354687" cy="2214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599038-1CC4-BB48-A10F-FB8180FA8CD3}"/>
              </a:ext>
            </a:extLst>
          </p:cNvPr>
          <p:cNvCxnSpPr>
            <a:cxnSpLocks/>
            <a:stCxn id="4" idx="0"/>
            <a:endCxn id="11" idx="3"/>
          </p:cNvCxnSpPr>
          <p:nvPr/>
        </p:nvCxnSpPr>
        <p:spPr>
          <a:xfrm flipV="1">
            <a:off x="3198423" y="3263763"/>
            <a:ext cx="721835" cy="164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B7B201-D65B-3344-975E-4247B7A70603}"/>
              </a:ext>
            </a:extLst>
          </p:cNvPr>
          <p:cNvCxnSpPr>
            <a:cxnSpLocks/>
            <a:stCxn id="4" idx="0"/>
            <a:endCxn id="13" idx="2"/>
          </p:cNvCxnSpPr>
          <p:nvPr/>
        </p:nvCxnSpPr>
        <p:spPr>
          <a:xfrm flipV="1">
            <a:off x="3198423" y="4108800"/>
            <a:ext cx="848742" cy="798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B9BCDDB-D224-F541-94AF-18DC1B5965DC}"/>
              </a:ext>
            </a:extLst>
          </p:cNvPr>
          <p:cNvCxnSpPr>
            <a:cxnSpLocks/>
            <a:stCxn id="4" idx="3"/>
            <a:endCxn id="7" idx="2"/>
          </p:cNvCxnSpPr>
          <p:nvPr/>
        </p:nvCxnSpPr>
        <p:spPr>
          <a:xfrm>
            <a:off x="3653622" y="5246241"/>
            <a:ext cx="272797" cy="19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2279A7-5A4F-FA45-ADB5-097BA5251E5D}"/>
              </a:ext>
            </a:extLst>
          </p:cNvPr>
          <p:cNvCxnSpPr>
            <a:cxnSpLocks/>
            <a:stCxn id="18" idx="5"/>
            <a:endCxn id="5" idx="1"/>
          </p:cNvCxnSpPr>
          <p:nvPr/>
        </p:nvCxnSpPr>
        <p:spPr>
          <a:xfrm>
            <a:off x="5690841" y="4863662"/>
            <a:ext cx="326294" cy="382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8192EC9-8045-1B43-BC51-7D21EFA6E297}"/>
              </a:ext>
            </a:extLst>
          </p:cNvPr>
          <p:cNvCxnSpPr>
            <a:cxnSpLocks/>
            <a:stCxn id="15" idx="5"/>
            <a:endCxn id="5" idx="0"/>
          </p:cNvCxnSpPr>
          <p:nvPr/>
        </p:nvCxnSpPr>
        <p:spPr>
          <a:xfrm>
            <a:off x="5970430" y="3748094"/>
            <a:ext cx="501904" cy="1158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096220D-3825-D045-8E01-AA07593CFAA0}"/>
              </a:ext>
            </a:extLst>
          </p:cNvPr>
          <p:cNvCxnSpPr>
            <a:cxnSpLocks/>
            <a:stCxn id="17" idx="4"/>
            <a:endCxn id="5" idx="0"/>
          </p:cNvCxnSpPr>
          <p:nvPr/>
        </p:nvCxnSpPr>
        <p:spPr>
          <a:xfrm>
            <a:off x="6472333" y="3250573"/>
            <a:ext cx="1" cy="165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AD4722F-BEB3-1741-8272-32231FD13B5D}"/>
              </a:ext>
            </a:extLst>
          </p:cNvPr>
          <p:cNvCxnSpPr>
            <a:cxnSpLocks/>
            <a:stCxn id="16" idx="3"/>
            <a:endCxn id="5" idx="0"/>
          </p:cNvCxnSpPr>
          <p:nvPr/>
        </p:nvCxnSpPr>
        <p:spPr>
          <a:xfrm flipH="1">
            <a:off x="6472334" y="3748094"/>
            <a:ext cx="478664" cy="1158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4A8790C-D025-0544-AF31-F53E1B56D4B1}"/>
              </a:ext>
            </a:extLst>
          </p:cNvPr>
          <p:cNvCxnSpPr>
            <a:cxnSpLocks/>
            <a:stCxn id="14" idx="3"/>
            <a:endCxn id="5" idx="3"/>
          </p:cNvCxnSpPr>
          <p:nvPr/>
        </p:nvCxnSpPr>
        <p:spPr>
          <a:xfrm flipH="1">
            <a:off x="6927532" y="4863662"/>
            <a:ext cx="334517" cy="382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56DC13AF-0F63-0D41-B741-81A76C8EEFFF}"/>
              </a:ext>
            </a:extLst>
          </p:cNvPr>
          <p:cNvCxnSpPr>
            <a:stCxn id="4" idx="2"/>
            <a:endCxn id="5" idx="2"/>
          </p:cNvCxnSpPr>
          <p:nvPr/>
        </p:nvCxnSpPr>
        <p:spPr>
          <a:xfrm rot="5400000" flipH="1" flipV="1">
            <a:off x="4835378" y="3948467"/>
            <a:ext cx="1" cy="3273910"/>
          </a:xfrm>
          <a:prstGeom prst="bentConnector3">
            <a:avLst>
              <a:gd name="adj1" fmla="val -22860000000"/>
            </a:avLst>
          </a:prstGeom>
          <a:ln w="38100">
            <a:tailEnd type="triangle"/>
          </a:ln>
        </p:spPr>
        <p:style>
          <a:lnRef idx="1">
            <a:schemeClr val="dk1"/>
          </a:lnRef>
          <a:fillRef idx="0">
            <a:schemeClr val="dk1"/>
          </a:fillRef>
          <a:effectRef idx="0">
            <a:schemeClr val="dk1"/>
          </a:effectRef>
          <a:fontRef idx="minor">
            <a:schemeClr val="tx1"/>
          </a:fontRef>
        </p:style>
      </p:cxnSp>
      <p:sp>
        <p:nvSpPr>
          <p:cNvPr id="31" name="Title 30"/>
          <p:cNvSpPr>
            <a:spLocks noGrp="1"/>
          </p:cNvSpPr>
          <p:nvPr>
            <p:ph type="title"/>
          </p:nvPr>
        </p:nvSpPr>
        <p:spPr>
          <a:xfrm>
            <a:off x="1552880" y="991115"/>
            <a:ext cx="6038242" cy="656703"/>
          </a:xfrm>
        </p:spPr>
        <p:txBody>
          <a:bodyPr>
            <a:normAutofit/>
          </a:bodyPr>
          <a:lstStyle/>
          <a:p>
            <a:pPr algn="r"/>
            <a:r>
              <a:rPr lang="en-US" dirty="0"/>
              <a:t>Evaluation and Learning</a:t>
            </a:r>
            <a:endParaRPr lang="en-US" dirty="0">
              <a:solidFill>
                <a:srgbClr val="FF0000"/>
              </a:solidFill>
            </a:endParaRPr>
          </a:p>
        </p:txBody>
      </p:sp>
      <p:sp>
        <p:nvSpPr>
          <p:cNvPr id="32" name="Slide Number Placeholder 31"/>
          <p:cNvSpPr>
            <a:spLocks noGrp="1"/>
          </p:cNvSpPr>
          <p:nvPr>
            <p:ph type="sldNum" sz="quarter" idx="12"/>
          </p:nvPr>
        </p:nvSpPr>
        <p:spPr>
          <a:xfrm>
            <a:off x="6057900" y="5710525"/>
            <a:ext cx="1600200" cy="187832"/>
          </a:xfrm>
        </p:spPr>
        <p:txBody>
          <a:bodyPr/>
          <a:lstStyle/>
          <a:p>
            <a:fld id="{5131044D-DD53-DD45-A950-2890E99BEA4B}" type="slidenum">
              <a:rPr lang="en-US" sz="788"/>
              <a:pPr/>
              <a:t>106</a:t>
            </a:fld>
            <a:endParaRPr lang="en-US" sz="788"/>
          </a:p>
        </p:txBody>
      </p:sp>
      <p:cxnSp>
        <p:nvCxnSpPr>
          <p:cNvPr id="35" name="Straight Connector 34">
            <a:extLst>
              <a:ext uri="{FF2B5EF4-FFF2-40B4-BE49-F238E27FC236}">
                <a16:creationId xmlns:a16="http://schemas.microsoft.com/office/drawing/2014/main" id="{08887692-6909-234F-ADDD-B65A46EDC508}"/>
              </a:ext>
            </a:extLst>
          </p:cNvPr>
          <p:cNvCxnSpPr/>
          <p:nvPr/>
        </p:nvCxnSpPr>
        <p:spPr>
          <a:xfrm flipH="1">
            <a:off x="963538" y="1575098"/>
            <a:ext cx="6550352" cy="0"/>
          </a:xfrm>
          <a:prstGeom prst="line">
            <a:avLst/>
          </a:prstGeom>
          <a:ln w="19050"/>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1105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par>
                                <p:cTn id="56" presetID="22" presetClass="entr" presetSubtype="4"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00"/>
                                        <p:tgtEl>
                                          <p:spTgt spid="7"/>
                                        </p:tgtEl>
                                      </p:cBhvr>
                                    </p:animEffect>
                                  </p:childTnLst>
                                </p:cTn>
                              </p:par>
                              <p:par>
                                <p:cTn id="72" presetID="22" presetClass="entr" presetSubtype="4"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down)">
                                      <p:cBhvr>
                                        <p:cTn id="74" dur="5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down)">
                                      <p:cBhvr>
                                        <p:cTn id="79" dur="500"/>
                                        <p:tgtEl>
                                          <p:spTgt spid="4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down)">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down)">
                                      <p:cBhvr>
                                        <p:cTn id="87" dur="500"/>
                                        <p:tgtEl>
                                          <p:spTgt spid="4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down)">
                                      <p:cBhvr>
                                        <p:cTn id="95" dur="500"/>
                                        <p:tgtEl>
                                          <p:spTgt spid="49"/>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down)">
                                      <p:cBhvr>
                                        <p:cTn id="98" dur="5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down)">
                                      <p:cBhvr>
                                        <p:cTn id="103" dur="500"/>
                                        <p:tgtEl>
                                          <p:spTgt spid="52"/>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wipe(down)">
                                      <p:cBhvr>
                                        <p:cTn id="106" dur="5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ipe(down)">
                                      <p:cBhvr>
                                        <p:cTn id="111" dur="500"/>
                                        <p:tgtEl>
                                          <p:spTgt spid="5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wipe(down)">
                                      <p:cBhvr>
                                        <p:cTn id="1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104"/>
            <a:ext cx="8114232" cy="726393"/>
          </a:xfrm>
        </p:spPr>
        <p:txBody>
          <a:bodyPr>
            <a:normAutofit fontScale="90000"/>
          </a:bodyPr>
          <a:lstStyle/>
          <a:p>
            <a:pPr algn="r"/>
            <a:r>
              <a:rPr lang="en-US" dirty="0"/>
              <a:t>A few thoughts on learning</a:t>
            </a:r>
            <a:endParaRPr lang="en-US" dirty="0">
              <a:solidFill>
                <a:srgbClr val="FF0000"/>
              </a:solidFill>
            </a:endParaRPr>
          </a:p>
        </p:txBody>
      </p:sp>
      <p:sp>
        <p:nvSpPr>
          <p:cNvPr id="3" name="Content Placeholder 2"/>
          <p:cNvSpPr>
            <a:spLocks noGrp="1"/>
          </p:cNvSpPr>
          <p:nvPr>
            <p:ph idx="1"/>
          </p:nvPr>
        </p:nvSpPr>
        <p:spPr>
          <a:xfrm>
            <a:off x="457200" y="3482236"/>
            <a:ext cx="8229600" cy="3144968"/>
          </a:xfrm>
        </p:spPr>
        <p:txBody>
          <a:bodyPr>
            <a:normAutofit fontScale="70000" lnSpcReduction="20000"/>
          </a:bodyPr>
          <a:lstStyle/>
          <a:p>
            <a:pPr marL="0" indent="0">
              <a:buNone/>
            </a:pPr>
            <a:r>
              <a:rPr lang="en-US" sz="4000" dirty="0"/>
              <a:t>Learning is an:</a:t>
            </a:r>
          </a:p>
          <a:p>
            <a:pPr lvl="3">
              <a:buNone/>
            </a:pPr>
            <a:r>
              <a:rPr lang="en-US" sz="4000" dirty="0"/>
              <a:t>Intentional Act</a:t>
            </a:r>
          </a:p>
          <a:p>
            <a:pPr lvl="3">
              <a:buNone/>
            </a:pPr>
            <a:r>
              <a:rPr lang="en-US" sz="4000" dirty="0"/>
              <a:t>Needs structure (but also nimbleness)</a:t>
            </a:r>
          </a:p>
          <a:p>
            <a:pPr lvl="3">
              <a:buNone/>
            </a:pPr>
            <a:r>
              <a:rPr lang="en-US" sz="4000" dirty="0"/>
              <a:t>Needs clarity of questions</a:t>
            </a:r>
          </a:p>
          <a:p>
            <a:pPr lvl="3">
              <a:buNone/>
            </a:pPr>
            <a:r>
              <a:rPr lang="en-US" sz="4000" dirty="0"/>
              <a:t>Needs a process</a:t>
            </a:r>
          </a:p>
          <a:p>
            <a:pPr lvl="3">
              <a:buNone/>
            </a:pPr>
            <a:r>
              <a:rPr lang="en-US" sz="4000" dirty="0"/>
              <a:t>Need to move evaluation’s preoccupation with products towards a process</a:t>
            </a:r>
            <a:endParaRPr lang="en-US" sz="3600" dirty="0"/>
          </a:p>
          <a:p>
            <a:endParaRPr lang="en-US" dirty="0"/>
          </a:p>
        </p:txBody>
      </p:sp>
      <p:sp>
        <p:nvSpPr>
          <p:cNvPr id="5" name="Rounded Rectangle 4">
            <a:extLst>
              <a:ext uri="{FF2B5EF4-FFF2-40B4-BE49-F238E27FC236}">
                <a16:creationId xmlns:a16="http://schemas.microsoft.com/office/drawing/2014/main" id="{53E09090-17B2-A648-A282-7376358DEB48}"/>
              </a:ext>
            </a:extLst>
          </p:cNvPr>
          <p:cNvSpPr/>
          <p:nvPr/>
        </p:nvSpPr>
        <p:spPr>
          <a:xfrm>
            <a:off x="338202" y="1603332"/>
            <a:ext cx="8517699" cy="11711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solidFill>
                  <a:schemeClr val="tx1">
                    <a:lumMod val="65000"/>
                    <a:lumOff val="35000"/>
                  </a:schemeClr>
                </a:solidFill>
              </a:rPr>
              <a:t>Evaluation ≠Learning</a:t>
            </a:r>
          </a:p>
        </p:txBody>
      </p:sp>
      <p:cxnSp>
        <p:nvCxnSpPr>
          <p:cNvPr id="7" name="Straight Connector 6">
            <a:extLst>
              <a:ext uri="{FF2B5EF4-FFF2-40B4-BE49-F238E27FC236}">
                <a16:creationId xmlns:a16="http://schemas.microsoft.com/office/drawing/2014/main" id="{EF253C81-E792-284A-9F98-B813EA3ACD0E}"/>
              </a:ext>
            </a:extLst>
          </p:cNvPr>
          <p:cNvCxnSpPr/>
          <p:nvPr/>
        </p:nvCxnSpPr>
        <p:spPr>
          <a:xfrm flipH="1">
            <a:off x="-239282" y="991313"/>
            <a:ext cx="8733802" cy="0"/>
          </a:xfrm>
          <a:prstGeom prst="line">
            <a:avLst/>
          </a:prstGeom>
          <a:ln w="19050"/>
        </p:spPr>
        <p:style>
          <a:lnRef idx="2">
            <a:schemeClr val="accent3"/>
          </a:lnRef>
          <a:fillRef idx="0">
            <a:schemeClr val="accent3"/>
          </a:fillRef>
          <a:effectRef idx="1">
            <a:schemeClr val="accent3"/>
          </a:effectRef>
          <a:fontRef idx="minor">
            <a:schemeClr val="tx1"/>
          </a:fontRef>
        </p:style>
      </p:cxnSp>
      <p:sp>
        <p:nvSpPr>
          <p:cNvPr id="4" name="Slide Number Placeholder 3">
            <a:extLst>
              <a:ext uri="{FF2B5EF4-FFF2-40B4-BE49-F238E27FC236}">
                <a16:creationId xmlns:a16="http://schemas.microsoft.com/office/drawing/2014/main" id="{35C63DD3-57BE-004E-9913-A0BC343BF201}"/>
              </a:ext>
            </a:extLst>
          </p:cNvPr>
          <p:cNvSpPr>
            <a:spLocks noGrp="1"/>
          </p:cNvSpPr>
          <p:nvPr>
            <p:ph type="sldNum" sz="quarter" idx="12"/>
          </p:nvPr>
        </p:nvSpPr>
        <p:spPr/>
        <p:txBody>
          <a:bodyPr/>
          <a:lstStyle/>
          <a:p>
            <a:fld id="{712CF03A-298B-8D41-899E-F03C9A5F43F9}" type="slidenum">
              <a:rPr lang="en-US" smtClean="0"/>
              <a:pPr/>
              <a:t>107</a:t>
            </a:fld>
            <a:endParaRPr lang="en-US"/>
          </a:p>
        </p:txBody>
      </p:sp>
    </p:spTree>
    <p:extLst>
      <p:ext uri="{BB962C8B-B14F-4D97-AF65-F5344CB8AC3E}">
        <p14:creationId xmlns:p14="http://schemas.microsoft.com/office/powerpoint/2010/main" val="35927897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87E4-C25F-4542-B5BB-58AC1F7F18D6}"/>
              </a:ext>
            </a:extLst>
          </p:cNvPr>
          <p:cNvSpPr>
            <a:spLocks noGrp="1"/>
          </p:cNvSpPr>
          <p:nvPr>
            <p:ph type="title"/>
          </p:nvPr>
        </p:nvSpPr>
        <p:spPr/>
        <p:txBody>
          <a:bodyPr/>
          <a:lstStyle/>
          <a:p>
            <a:r>
              <a:rPr lang="en-US" dirty="0"/>
              <a:t>4. Intervention mapping/Theories of change</a:t>
            </a:r>
          </a:p>
        </p:txBody>
      </p:sp>
      <p:sp>
        <p:nvSpPr>
          <p:cNvPr id="3" name="Content Placeholder 2">
            <a:extLst>
              <a:ext uri="{FF2B5EF4-FFF2-40B4-BE49-F238E27FC236}">
                <a16:creationId xmlns:a16="http://schemas.microsoft.com/office/drawing/2014/main" id="{A6A454F7-79D4-3F47-9133-B493B2AB37E8}"/>
              </a:ext>
            </a:extLst>
          </p:cNvPr>
          <p:cNvSpPr>
            <a:spLocks noGrp="1"/>
          </p:cNvSpPr>
          <p:nvPr>
            <p:ph idx="1"/>
          </p:nvPr>
        </p:nvSpPr>
        <p:spPr>
          <a:xfrm>
            <a:off x="1042306" y="2226469"/>
            <a:ext cx="2441123" cy="3263504"/>
          </a:xfrm>
        </p:spPr>
        <p:txBody>
          <a:bodyPr>
            <a:normAutofit/>
          </a:bodyPr>
          <a:lstStyle/>
          <a:p>
            <a:pPr marL="302419" indent="-302419">
              <a:spcAft>
                <a:spcPts val="2250"/>
              </a:spcAft>
            </a:pPr>
            <a:r>
              <a:rPr lang="en-US" sz="2700" dirty="0">
                <a:latin typeface="Avenir Book" panose="02000503020000020003" pitchFamily="2" charset="0"/>
              </a:rPr>
              <a:t>Pathways</a:t>
            </a:r>
          </a:p>
          <a:p>
            <a:pPr marL="302419" indent="-302419">
              <a:spcAft>
                <a:spcPts val="2250"/>
              </a:spcAft>
            </a:pPr>
            <a:r>
              <a:rPr lang="en-US" sz="2700" dirty="0">
                <a:latin typeface="Avenir Book" panose="02000503020000020003" pitchFamily="2" charset="0"/>
              </a:rPr>
              <a:t>Context</a:t>
            </a:r>
          </a:p>
          <a:p>
            <a:pPr marL="302419" indent="-302419">
              <a:spcAft>
                <a:spcPts val="2250"/>
              </a:spcAft>
            </a:pPr>
            <a:r>
              <a:rPr lang="en-US" sz="2700" dirty="0">
                <a:latin typeface="Avenir Book" panose="02000503020000020003" pitchFamily="2" charset="0"/>
              </a:rPr>
              <a:t>Mechanisms</a:t>
            </a:r>
          </a:p>
        </p:txBody>
      </p:sp>
      <p:sp>
        <p:nvSpPr>
          <p:cNvPr id="4" name="Rectangle 3">
            <a:extLst>
              <a:ext uri="{FF2B5EF4-FFF2-40B4-BE49-F238E27FC236}">
                <a16:creationId xmlns:a16="http://schemas.microsoft.com/office/drawing/2014/main" id="{5D2CA45D-5876-374C-B866-47CE86A18489}"/>
              </a:ext>
            </a:extLst>
          </p:cNvPr>
          <p:cNvSpPr/>
          <p:nvPr/>
        </p:nvSpPr>
        <p:spPr>
          <a:xfrm>
            <a:off x="4114798" y="2220856"/>
            <a:ext cx="4572000" cy="2528897"/>
          </a:xfrm>
          <a:prstGeom prst="rect">
            <a:avLst/>
          </a:prstGeom>
        </p:spPr>
        <p:txBody>
          <a:bodyPr>
            <a:spAutoFit/>
          </a:bodyPr>
          <a:lstStyle/>
          <a:p>
            <a:pPr marL="334566" indent="-334566">
              <a:spcAft>
                <a:spcPts val="2250"/>
              </a:spcAft>
              <a:buFont typeface="Arial" panose="020B0604020202020204" pitchFamily="34" charset="0"/>
              <a:buChar char="•"/>
            </a:pPr>
            <a:r>
              <a:rPr lang="en-US" sz="3000" dirty="0">
                <a:latin typeface="Avenir Book" panose="02000503020000020003" pitchFamily="2" charset="0"/>
              </a:rPr>
              <a:t>Heterogeneity</a:t>
            </a:r>
          </a:p>
          <a:p>
            <a:pPr marL="334566" indent="-334566">
              <a:spcAft>
                <a:spcPts val="2250"/>
              </a:spcAft>
              <a:buFont typeface="Arial" panose="020B0604020202020204" pitchFamily="34" charset="0"/>
              <a:buChar char="•"/>
            </a:pPr>
            <a:r>
              <a:rPr lang="en-US" sz="3000" dirty="0">
                <a:latin typeface="Avenir Book" panose="02000503020000020003" pitchFamily="2" charset="0"/>
              </a:rPr>
              <a:t>Leverage</a:t>
            </a:r>
          </a:p>
          <a:p>
            <a:pPr marL="334566" indent="-334566">
              <a:spcAft>
                <a:spcPts val="2250"/>
              </a:spcAft>
              <a:buFont typeface="Arial" panose="020B0604020202020204" pitchFamily="34" charset="0"/>
              <a:buChar char="•"/>
            </a:pPr>
            <a:r>
              <a:rPr lang="en-US" sz="3000" dirty="0">
                <a:latin typeface="Avenir Book" panose="02000503020000020003" pitchFamily="2" charset="0"/>
              </a:rPr>
              <a:t>Timeline and Trajectories</a:t>
            </a:r>
          </a:p>
        </p:txBody>
      </p:sp>
      <p:sp>
        <p:nvSpPr>
          <p:cNvPr id="5" name="Slide Number Placeholder 4">
            <a:extLst>
              <a:ext uri="{FF2B5EF4-FFF2-40B4-BE49-F238E27FC236}">
                <a16:creationId xmlns:a16="http://schemas.microsoft.com/office/drawing/2014/main" id="{609C196F-37DB-2942-9644-96A49B5B67A5}"/>
              </a:ext>
            </a:extLst>
          </p:cNvPr>
          <p:cNvSpPr>
            <a:spLocks noGrp="1"/>
          </p:cNvSpPr>
          <p:nvPr>
            <p:ph type="sldNum" sz="quarter" idx="12"/>
          </p:nvPr>
        </p:nvSpPr>
        <p:spPr/>
        <p:txBody>
          <a:bodyPr/>
          <a:lstStyle/>
          <a:p>
            <a:fld id="{712CF03A-298B-8D41-899E-F03C9A5F43F9}" type="slidenum">
              <a:rPr lang="en-US" smtClean="0"/>
              <a:pPr/>
              <a:t>108</a:t>
            </a:fld>
            <a:endParaRPr lang="en-US"/>
          </a:p>
        </p:txBody>
      </p:sp>
    </p:spTree>
    <p:extLst>
      <p:ext uri="{BB962C8B-B14F-4D97-AF65-F5344CB8AC3E}">
        <p14:creationId xmlns:p14="http://schemas.microsoft.com/office/powerpoint/2010/main" val="7760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1"/>
          <p:cNvSpPr>
            <a:spLocks noGrp="1" noChangeArrowheads="1"/>
          </p:cNvSpPr>
          <p:nvPr>
            <p:ph type="title"/>
          </p:nvPr>
        </p:nvSpPr>
        <p:spPr/>
        <p:txBody>
          <a:bodyPr/>
          <a:lstStyle/>
          <a:p>
            <a:pPr eaLnBrk="1" hangingPunct="1"/>
            <a:r>
              <a:rPr lang="en-US" altLang="en-US"/>
              <a:t>Basic Questions</a:t>
            </a:r>
          </a:p>
        </p:txBody>
      </p:sp>
      <p:sp>
        <p:nvSpPr>
          <p:cNvPr id="16386" name="Rectangle 2"/>
          <p:cNvSpPr>
            <a:spLocks noGrp="1" noChangeArrowheads="1"/>
          </p:cNvSpPr>
          <p:nvPr>
            <p:ph type="body" idx="1"/>
          </p:nvPr>
        </p:nvSpPr>
        <p:spPr/>
        <p:txBody>
          <a:bodyPr/>
          <a:lstStyle/>
          <a:p>
            <a:pPr eaLnBrk="1" hangingPunct="1">
              <a:buFontTx/>
              <a:buBlip>
                <a:blip r:embed="rId3"/>
              </a:buBlip>
            </a:pPr>
            <a:r>
              <a:rPr lang="en-US" altLang="en-US" dirty="0"/>
              <a:t>How complete is our knowledge of how interventions are intended to work?</a:t>
            </a:r>
          </a:p>
          <a:p>
            <a:pPr eaLnBrk="1" hangingPunct="1">
              <a:buFontTx/>
              <a:buBlip>
                <a:blip r:embed="rId3"/>
              </a:buBlip>
            </a:pPr>
            <a:r>
              <a:rPr lang="en-US" altLang="en-US" dirty="0"/>
              <a:t>Do we have clarity on the timeline of impacts? </a:t>
            </a:r>
          </a:p>
          <a:p>
            <a:pPr eaLnBrk="1" hangingPunct="1">
              <a:buFontTx/>
              <a:buBlip>
                <a:blip r:embed="rId3"/>
              </a:buBlip>
            </a:pPr>
            <a:r>
              <a:rPr lang="en-US" altLang="en-US" dirty="0"/>
              <a:t>How do we ensure that we don’t get caught up in the ‘activity space’ of such initiatives? </a:t>
            </a:r>
          </a:p>
          <a:p>
            <a:pPr eaLnBrk="1" hangingPunct="1">
              <a:buFontTx/>
              <a:buBlip>
                <a:blip r:embed="rId3"/>
              </a:buBlip>
            </a:pPr>
            <a:r>
              <a:rPr lang="en-US" altLang="en-US" dirty="0"/>
              <a:t>How do we align metrics to provide incentives to  focus on the outcomes? </a:t>
            </a:r>
          </a:p>
        </p:txBody>
      </p:sp>
      <p:sp>
        <p:nvSpPr>
          <p:cNvPr id="2" name="Slide Number Placeholder 1"/>
          <p:cNvSpPr>
            <a:spLocks noGrp="1"/>
          </p:cNvSpPr>
          <p:nvPr>
            <p:ph type="sldNum" sz="quarter" idx="12"/>
          </p:nvPr>
        </p:nvSpPr>
        <p:spPr/>
        <p:txBody>
          <a:bodyPr/>
          <a:lstStyle/>
          <a:p>
            <a:fld id="{B4FE4BD7-C182-422E-86E9-2481A0845A09}" type="slidenum">
              <a:rPr lang="en-CA" smtClean="0"/>
              <a:pPr/>
              <a:t>109</a:t>
            </a:fld>
            <a:endParaRPr lang="en-CA"/>
          </a:p>
        </p:txBody>
      </p:sp>
    </p:spTree>
    <p:extLst>
      <p:ext uri="{BB962C8B-B14F-4D97-AF65-F5344CB8AC3E}">
        <p14:creationId xmlns:p14="http://schemas.microsoft.com/office/powerpoint/2010/main" val="3050723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7EFAEE75-2A30-6E4D-8BAE-05153C17C832}"/>
              </a:ext>
            </a:extLst>
          </p:cNvPr>
          <p:cNvSpPr/>
          <p:nvPr/>
        </p:nvSpPr>
        <p:spPr>
          <a:xfrm>
            <a:off x="1448791" y="1345474"/>
            <a:ext cx="2139143" cy="2351314"/>
          </a:xfrm>
          <a:prstGeom prst="roundRect">
            <a:avLst/>
          </a:prstGeom>
        </p:spPr>
        <p:style>
          <a:lnRef idx="1">
            <a:schemeClr val="accent4"/>
          </a:lnRef>
          <a:fillRef idx="3">
            <a:schemeClr val="accent4"/>
          </a:fillRef>
          <a:effectRef idx="2">
            <a:schemeClr val="accent4"/>
          </a:effectRef>
          <a:fontRef idx="minor">
            <a:schemeClr val="lt1"/>
          </a:fontRef>
        </p:style>
        <p:txBody>
          <a:bodyPr rtlCol="0" anchor="b" anchorCtr="0"/>
          <a:lstStyle/>
          <a:p>
            <a:r>
              <a:rPr lang="en-US" sz="1600" dirty="0">
                <a:solidFill>
                  <a:schemeClr val="bg1"/>
                </a:solidFill>
              </a:rPr>
              <a:t>“</a:t>
            </a:r>
            <a:r>
              <a:rPr lang="en-US" sz="1600" dirty="0">
                <a:solidFill>
                  <a:srgbClr val="002060"/>
                </a:solidFill>
              </a:rPr>
              <a:t>Undertaking integrated </a:t>
            </a:r>
            <a:r>
              <a:rPr lang="en-US" sz="1600" dirty="0">
                <a:solidFill>
                  <a:schemeClr val="bg1"/>
                </a:solidFill>
              </a:rPr>
              <a:t>“leave no one behind assessments”  </a:t>
            </a:r>
          </a:p>
        </p:txBody>
      </p:sp>
      <p:sp>
        <p:nvSpPr>
          <p:cNvPr id="6" name="Rounded Rectangle 5">
            <a:extLst>
              <a:ext uri="{FF2B5EF4-FFF2-40B4-BE49-F238E27FC236}">
                <a16:creationId xmlns:a16="http://schemas.microsoft.com/office/drawing/2014/main" id="{9686BBFC-9DE6-6745-8EF6-69DD3A9B555A}"/>
              </a:ext>
            </a:extLst>
          </p:cNvPr>
          <p:cNvSpPr/>
          <p:nvPr/>
        </p:nvSpPr>
        <p:spPr>
          <a:xfrm>
            <a:off x="3740334" y="1345474"/>
            <a:ext cx="1737360" cy="23513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b" anchorCtr="0"/>
          <a:lstStyle/>
          <a:p>
            <a:r>
              <a:rPr lang="en-US" sz="1600" dirty="0">
                <a:solidFill>
                  <a:srgbClr val="FF0000"/>
                </a:solidFill>
              </a:rPr>
              <a:t>Strengthening national capacities </a:t>
            </a:r>
            <a:r>
              <a:rPr lang="en-US" sz="1600" dirty="0">
                <a:solidFill>
                  <a:schemeClr val="tx1"/>
                </a:solidFill>
              </a:rPr>
              <a:t>to gather, analyze and use disaggregated data and evidence</a:t>
            </a:r>
          </a:p>
        </p:txBody>
      </p:sp>
      <p:sp>
        <p:nvSpPr>
          <p:cNvPr id="7" name="Rounded Rectangle 6">
            <a:extLst>
              <a:ext uri="{FF2B5EF4-FFF2-40B4-BE49-F238E27FC236}">
                <a16:creationId xmlns:a16="http://schemas.microsoft.com/office/drawing/2014/main" id="{ED954E1E-4D9A-894C-9705-EF50C0D3CBDE}"/>
              </a:ext>
            </a:extLst>
          </p:cNvPr>
          <p:cNvSpPr/>
          <p:nvPr/>
        </p:nvSpPr>
        <p:spPr>
          <a:xfrm>
            <a:off x="5630094" y="1345474"/>
            <a:ext cx="2065115" cy="2351314"/>
          </a:xfrm>
          <a:prstGeom prst="roundRect">
            <a:avLst>
              <a:gd name="adj" fmla="val 13249"/>
            </a:avLst>
          </a:prstGeom>
        </p:spPr>
        <p:style>
          <a:lnRef idx="1">
            <a:schemeClr val="accent4"/>
          </a:lnRef>
          <a:fillRef idx="3">
            <a:schemeClr val="accent4"/>
          </a:fillRef>
          <a:effectRef idx="2">
            <a:schemeClr val="accent4"/>
          </a:effectRef>
          <a:fontRef idx="minor">
            <a:schemeClr val="lt1"/>
          </a:fontRef>
        </p:style>
        <p:txBody>
          <a:bodyPr rtlCol="0" anchor="b" anchorCtr="0"/>
          <a:lstStyle/>
          <a:p>
            <a:r>
              <a:rPr lang="en-US" sz="1400" dirty="0">
                <a:solidFill>
                  <a:srgbClr val="7030A0"/>
                </a:solidFill>
              </a:rPr>
              <a:t>Working with governments</a:t>
            </a:r>
            <a:r>
              <a:rPr lang="en-US" sz="1400" dirty="0">
                <a:solidFill>
                  <a:schemeClr val="bg1"/>
                </a:solidFill>
              </a:rPr>
              <a:t>, national human rights institutions and civil society to institutionalize community feedback mechanisms and collect people-</a:t>
            </a:r>
            <a:r>
              <a:rPr lang="en-US" sz="1400" dirty="0" err="1">
                <a:solidFill>
                  <a:schemeClr val="bg1"/>
                </a:solidFill>
              </a:rPr>
              <a:t>centred</a:t>
            </a:r>
            <a:r>
              <a:rPr lang="en-US" sz="1400" dirty="0">
                <a:solidFill>
                  <a:schemeClr val="bg1"/>
                </a:solidFill>
              </a:rPr>
              <a:t> data;</a:t>
            </a:r>
          </a:p>
        </p:txBody>
      </p:sp>
      <p:sp>
        <p:nvSpPr>
          <p:cNvPr id="8" name="Rounded Rectangle 7">
            <a:extLst>
              <a:ext uri="{FF2B5EF4-FFF2-40B4-BE49-F238E27FC236}">
                <a16:creationId xmlns:a16="http://schemas.microsoft.com/office/drawing/2014/main" id="{2D3BE51C-613B-4342-9131-1C1097D76FD4}"/>
              </a:ext>
            </a:extLst>
          </p:cNvPr>
          <p:cNvSpPr/>
          <p:nvPr/>
        </p:nvSpPr>
        <p:spPr>
          <a:xfrm>
            <a:off x="1448791" y="3862253"/>
            <a:ext cx="2139143" cy="23513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b" anchorCtr="0"/>
          <a:lstStyle/>
          <a:p>
            <a:r>
              <a:rPr lang="en-US" sz="1600" dirty="0">
                <a:solidFill>
                  <a:srgbClr val="7030A0"/>
                </a:solidFill>
              </a:rPr>
              <a:t>Enabling the use of all available evidence </a:t>
            </a:r>
            <a:r>
              <a:rPr lang="en-US" sz="1600" dirty="0">
                <a:solidFill>
                  <a:schemeClr val="tx1"/>
                </a:solidFill>
              </a:rPr>
              <a:t>to better understand and track the SDG progress of the furthest behind and most vulnerable, relative to others;</a:t>
            </a:r>
          </a:p>
        </p:txBody>
      </p:sp>
      <p:sp>
        <p:nvSpPr>
          <p:cNvPr id="9" name="Rounded Rectangle 8">
            <a:extLst>
              <a:ext uri="{FF2B5EF4-FFF2-40B4-BE49-F238E27FC236}">
                <a16:creationId xmlns:a16="http://schemas.microsoft.com/office/drawing/2014/main" id="{8311E16F-0621-9C48-AA81-6E8FA31129D4}"/>
              </a:ext>
            </a:extLst>
          </p:cNvPr>
          <p:cNvSpPr/>
          <p:nvPr/>
        </p:nvSpPr>
        <p:spPr>
          <a:xfrm>
            <a:off x="3740335" y="3862253"/>
            <a:ext cx="3954874" cy="2351314"/>
          </a:xfrm>
          <a:prstGeom prst="roundRect">
            <a:avLst/>
          </a:prstGeom>
        </p:spPr>
        <p:style>
          <a:lnRef idx="1">
            <a:schemeClr val="accent4"/>
          </a:lnRef>
          <a:fillRef idx="3">
            <a:schemeClr val="accent4"/>
          </a:fillRef>
          <a:effectRef idx="2">
            <a:schemeClr val="accent4"/>
          </a:effectRef>
          <a:fontRef idx="minor">
            <a:schemeClr val="lt1"/>
          </a:fontRef>
        </p:style>
        <p:txBody>
          <a:bodyPr rtlCol="0" anchor="b" anchorCtr="0"/>
          <a:lstStyle/>
          <a:p>
            <a:r>
              <a:rPr lang="en-US" sz="1600" dirty="0">
                <a:solidFill>
                  <a:srgbClr val="002060"/>
                </a:solidFill>
              </a:rPr>
              <a:t>Mobilizing all levels of government, marginalized communities, stakeholders and partners to fill gaps </a:t>
            </a:r>
            <a:r>
              <a:rPr lang="en-US" sz="1600" dirty="0">
                <a:solidFill>
                  <a:schemeClr val="bg1"/>
                </a:solidFill>
              </a:rPr>
              <a:t>in disaggregated data with improved surveys and registries, new techniques and technologies, perception surveys, practitioner know-how, participatory mechanisms etc.”</a:t>
            </a:r>
          </a:p>
        </p:txBody>
      </p:sp>
      <p:sp>
        <p:nvSpPr>
          <p:cNvPr id="13" name="Rectangle 12">
            <a:extLst>
              <a:ext uri="{FF2B5EF4-FFF2-40B4-BE49-F238E27FC236}">
                <a16:creationId xmlns:a16="http://schemas.microsoft.com/office/drawing/2014/main" id="{676F99DF-2A57-094B-9BF0-38AD1FCE1E6D}"/>
              </a:ext>
            </a:extLst>
          </p:cNvPr>
          <p:cNvSpPr/>
          <p:nvPr/>
        </p:nvSpPr>
        <p:spPr>
          <a:xfrm>
            <a:off x="214941" y="160250"/>
            <a:ext cx="1741182" cy="584775"/>
          </a:xfrm>
          <a:prstGeom prst="rect">
            <a:avLst/>
          </a:prstGeom>
        </p:spPr>
        <p:txBody>
          <a:bodyPr wrap="none">
            <a:spAutoFit/>
          </a:bodyPr>
          <a:lstStyle/>
          <a:p>
            <a:r>
              <a:rPr lang="en-US" sz="3200" dirty="0">
                <a:latin typeface="Avenir Light" panose="020B0402020203020204" pitchFamily="34" charset="77"/>
              </a:rPr>
              <a:t>Examine</a:t>
            </a:r>
          </a:p>
        </p:txBody>
      </p:sp>
      <p:cxnSp>
        <p:nvCxnSpPr>
          <p:cNvPr id="14" name="Straight Connector 13">
            <a:extLst>
              <a:ext uri="{FF2B5EF4-FFF2-40B4-BE49-F238E27FC236}">
                <a16:creationId xmlns:a16="http://schemas.microsoft.com/office/drawing/2014/main" id="{B2B95930-17F6-1643-8D62-DD33D941CCA7}"/>
              </a:ext>
            </a:extLst>
          </p:cNvPr>
          <p:cNvCxnSpPr>
            <a:cxnSpLocks/>
          </p:cNvCxnSpPr>
          <p:nvPr/>
        </p:nvCxnSpPr>
        <p:spPr>
          <a:xfrm flipH="1">
            <a:off x="-4503" y="785676"/>
            <a:ext cx="1960626"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A984E142-99F7-B748-96AA-A41478FF637F}"/>
              </a:ext>
            </a:extLst>
          </p:cNvPr>
          <p:cNvSpPr>
            <a:spLocks noGrp="1"/>
          </p:cNvSpPr>
          <p:nvPr>
            <p:ph type="sldNum" sz="quarter" idx="12"/>
          </p:nvPr>
        </p:nvSpPr>
        <p:spPr/>
        <p:txBody>
          <a:bodyPr/>
          <a:lstStyle/>
          <a:p>
            <a:fld id="{712CF03A-298B-8D41-899E-F03C9A5F43F9}" type="slidenum">
              <a:rPr lang="en-US" smtClean="0"/>
              <a:pPr/>
              <a:t>11</a:t>
            </a:fld>
            <a:endParaRPr lang="en-US"/>
          </a:p>
        </p:txBody>
      </p:sp>
    </p:spTree>
    <p:extLst>
      <p:ext uri="{BB962C8B-B14F-4D97-AF65-F5344CB8AC3E}">
        <p14:creationId xmlns:p14="http://schemas.microsoft.com/office/powerpoint/2010/main" val="86591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
          <p:cNvSpPr>
            <a:spLocks noGrp="1" noChangeArrowheads="1"/>
          </p:cNvSpPr>
          <p:nvPr>
            <p:ph type="title"/>
          </p:nvPr>
        </p:nvSpPr>
        <p:spPr>
          <a:xfrm>
            <a:off x="1695450" y="1304925"/>
            <a:ext cx="5762625" cy="904875"/>
          </a:xfrm>
        </p:spPr>
        <p:txBody>
          <a:bodyPr>
            <a:normAutofit/>
          </a:bodyPr>
          <a:lstStyle/>
          <a:p>
            <a:pPr eaLnBrk="1" hangingPunct="1"/>
            <a:r>
              <a:rPr lang="en-US" altLang="en-US" sz="2925" dirty="0"/>
              <a:t>Some Challenges</a:t>
            </a:r>
          </a:p>
        </p:txBody>
      </p:sp>
      <p:grpSp>
        <p:nvGrpSpPr>
          <p:cNvPr id="2" name="Group 4"/>
          <p:cNvGrpSpPr>
            <a:grpSpLocks/>
          </p:cNvGrpSpPr>
          <p:nvPr/>
        </p:nvGrpSpPr>
        <p:grpSpPr bwMode="auto">
          <a:xfrm>
            <a:off x="1485901" y="2556533"/>
            <a:ext cx="2889647" cy="1284685"/>
            <a:chOff x="0" y="0"/>
            <a:chExt cx="2427" cy="1078"/>
          </a:xfrm>
        </p:grpSpPr>
        <p:sp>
          <p:nvSpPr>
            <p:cNvPr id="24578" name="AutoShape 2"/>
            <p:cNvSpPr>
              <a:spLocks/>
            </p:cNvSpPr>
            <p:nvPr/>
          </p:nvSpPr>
          <p:spPr bwMode="auto">
            <a:xfrm>
              <a:off x="0" y="0"/>
              <a:ext cx="2427" cy="1078"/>
            </a:xfrm>
            <a:prstGeom prst="roundRect">
              <a:avLst>
                <a:gd name="adj" fmla="val 16667"/>
              </a:avLst>
            </a:prstGeom>
            <a:solidFill>
              <a:srgbClr val="FFFFFF"/>
            </a:solidFill>
            <a:ln w="25400">
              <a:solidFill>
                <a:srgbClr val="8064A2"/>
              </a:solidFill>
              <a:round/>
              <a:headEnd/>
              <a:tailEnd/>
            </a:ln>
            <a:effectLst>
              <a:outerShdw blurRad="50800" dist="35921" dir="2700000" algn="ctr" rotWithShape="0">
                <a:schemeClr val="bg2">
                  <a:alpha val="39998"/>
                </a:schemeClr>
              </a:outerShdw>
            </a:effectLst>
          </p:spPr>
          <p:txBody>
            <a:bodyPr lIns="0" tIns="0" rIns="0" bIns="0"/>
            <a:lstStyle>
              <a:lvl1pPr eaLnBrk="0" hangingPunct="0">
                <a:defRPr sz="2400">
                  <a:solidFill>
                    <a:srgbClr val="363636"/>
                  </a:solidFill>
                  <a:latin typeface="Gill Sans" pitchFamily="-84" charset="0"/>
                  <a:ea typeface="ヒラギノ角ゴ ProN W3" pitchFamily="-84" charset="-128"/>
                  <a:sym typeface="Gill Sans" pitchFamily="-84" charset="0"/>
                </a:defRPr>
              </a:lvl1pPr>
              <a:lvl2pPr marL="37931725" indent="-37474525" eaLnBrk="0" hangingPunct="0">
                <a:defRPr sz="2400">
                  <a:solidFill>
                    <a:srgbClr val="363636"/>
                  </a:solidFill>
                  <a:latin typeface="Gill Sans" pitchFamily="-84" charset="0"/>
                  <a:ea typeface="ヒラギノ角ゴ ProN W3" pitchFamily="-84" charset="-128"/>
                  <a:sym typeface="Gill Sans" pitchFamily="-84" charset="0"/>
                </a:defRPr>
              </a:lvl2pPr>
              <a:lvl3pPr eaLnBrk="0" hangingPunct="0">
                <a:defRPr sz="2400">
                  <a:solidFill>
                    <a:srgbClr val="363636"/>
                  </a:solidFill>
                  <a:latin typeface="Gill Sans" pitchFamily="-84" charset="0"/>
                  <a:ea typeface="ヒラギノ角ゴ ProN W3" pitchFamily="-84" charset="-128"/>
                  <a:sym typeface="Gill Sans" pitchFamily="-84" charset="0"/>
                </a:defRPr>
              </a:lvl3pPr>
              <a:lvl4pPr eaLnBrk="0" hangingPunct="0">
                <a:defRPr sz="2400">
                  <a:solidFill>
                    <a:srgbClr val="363636"/>
                  </a:solidFill>
                  <a:latin typeface="Gill Sans" pitchFamily="-84" charset="0"/>
                  <a:ea typeface="ヒラギノ角ゴ ProN W3" pitchFamily="-84" charset="-128"/>
                  <a:sym typeface="Gill Sans" pitchFamily="-84" charset="0"/>
                </a:defRPr>
              </a:lvl4pPr>
              <a:lvl5pPr eaLnBrk="0" hangingPunct="0">
                <a:defRPr sz="2400">
                  <a:solidFill>
                    <a:srgbClr val="363636"/>
                  </a:solidFill>
                  <a:latin typeface="Gill Sans" pitchFamily="-84" charset="0"/>
                  <a:ea typeface="ヒラギノ角ゴ ProN W3" pitchFamily="-84" charset="-128"/>
                  <a:sym typeface="Gill Sans" pitchFamily="-84" charset="0"/>
                </a:defRPr>
              </a:lvl5pPr>
              <a:lvl6pPr marL="4572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6pPr>
              <a:lvl7pPr marL="9144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7pPr>
              <a:lvl8pPr marL="13716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8pPr>
              <a:lvl9pPr marL="18288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9pPr>
            </a:lstStyle>
            <a:p>
              <a:pPr eaLnBrk="1" hangingPunct="1"/>
              <a:endParaRPr lang="en-US" altLang="en-US" sz="1200"/>
            </a:p>
          </p:txBody>
        </p:sp>
        <p:sp>
          <p:nvSpPr>
            <p:cNvPr id="171022" name="Rectangle 3"/>
            <p:cNvSpPr>
              <a:spLocks/>
            </p:cNvSpPr>
            <p:nvPr/>
          </p:nvSpPr>
          <p:spPr bwMode="auto">
            <a:xfrm>
              <a:off x="53" y="195"/>
              <a:ext cx="2320"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575" tIns="28575" rIns="28575" bIns="28575" anchor="ctr"/>
            <a:lstStyle>
              <a:lvl1pPr eaLnBrk="0" hangingPunct="0">
                <a:defRPr sz="2400">
                  <a:solidFill>
                    <a:srgbClr val="363636"/>
                  </a:solidFill>
                  <a:latin typeface="Gill Sans" pitchFamily="-84" charset="0"/>
                  <a:ea typeface="ヒラギノ角ゴ ProN W3" pitchFamily="-84" charset="-128"/>
                  <a:sym typeface="Gill Sans" pitchFamily="-84" charset="0"/>
                </a:defRPr>
              </a:lvl1pPr>
              <a:lvl2pPr marL="37931725" indent="-37474525" eaLnBrk="0" hangingPunct="0">
                <a:defRPr sz="2400">
                  <a:solidFill>
                    <a:srgbClr val="363636"/>
                  </a:solidFill>
                  <a:latin typeface="Gill Sans" pitchFamily="-84" charset="0"/>
                  <a:ea typeface="ヒラギノ角ゴ ProN W3" pitchFamily="-84" charset="-128"/>
                  <a:sym typeface="Gill Sans" pitchFamily="-84" charset="0"/>
                </a:defRPr>
              </a:lvl2pPr>
              <a:lvl3pPr eaLnBrk="0" hangingPunct="0">
                <a:defRPr sz="2400">
                  <a:solidFill>
                    <a:srgbClr val="363636"/>
                  </a:solidFill>
                  <a:latin typeface="Gill Sans" pitchFamily="-84" charset="0"/>
                  <a:ea typeface="ヒラギノ角ゴ ProN W3" pitchFamily="-84" charset="-128"/>
                  <a:sym typeface="Gill Sans" pitchFamily="-84" charset="0"/>
                </a:defRPr>
              </a:lvl3pPr>
              <a:lvl4pPr eaLnBrk="0" hangingPunct="0">
                <a:defRPr sz="2400">
                  <a:solidFill>
                    <a:srgbClr val="363636"/>
                  </a:solidFill>
                  <a:latin typeface="Gill Sans" pitchFamily="-84" charset="0"/>
                  <a:ea typeface="ヒラギノ角ゴ ProN W3" pitchFamily="-84" charset="-128"/>
                  <a:sym typeface="Gill Sans" pitchFamily="-84" charset="0"/>
                </a:defRPr>
              </a:lvl4pPr>
              <a:lvl5pPr eaLnBrk="0" hangingPunct="0">
                <a:defRPr sz="2400">
                  <a:solidFill>
                    <a:srgbClr val="363636"/>
                  </a:solidFill>
                  <a:latin typeface="Gill Sans" pitchFamily="-84" charset="0"/>
                  <a:ea typeface="ヒラギノ角ゴ ProN W3" pitchFamily="-84" charset="-128"/>
                  <a:sym typeface="Gill Sans" pitchFamily="-84" charset="0"/>
                </a:defRPr>
              </a:lvl5pPr>
              <a:lvl6pPr marL="4572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6pPr>
              <a:lvl7pPr marL="9144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7pPr>
              <a:lvl8pPr marL="13716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8pPr>
              <a:lvl9pPr marL="18288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rgbClr val="000000"/>
                  </a:solidFill>
                </a:rPr>
                <a:t>INCOMPLETENESS; LIMITED SPHERE OF CONTROL </a:t>
              </a:r>
            </a:p>
          </p:txBody>
        </p:sp>
      </p:grpSp>
      <p:grpSp>
        <p:nvGrpSpPr>
          <p:cNvPr id="3" name="Group 7"/>
          <p:cNvGrpSpPr>
            <a:grpSpLocks/>
          </p:cNvGrpSpPr>
          <p:nvPr/>
        </p:nvGrpSpPr>
        <p:grpSpPr bwMode="auto">
          <a:xfrm>
            <a:off x="4767264" y="2556533"/>
            <a:ext cx="2889647" cy="1284685"/>
            <a:chOff x="0" y="0"/>
            <a:chExt cx="2427" cy="1078"/>
          </a:xfrm>
        </p:grpSpPr>
        <p:sp>
          <p:nvSpPr>
            <p:cNvPr id="24581" name="AutoShape 5"/>
            <p:cNvSpPr>
              <a:spLocks/>
            </p:cNvSpPr>
            <p:nvPr/>
          </p:nvSpPr>
          <p:spPr bwMode="auto">
            <a:xfrm>
              <a:off x="0" y="0"/>
              <a:ext cx="2427" cy="1078"/>
            </a:xfrm>
            <a:prstGeom prst="roundRect">
              <a:avLst>
                <a:gd name="adj" fmla="val 16667"/>
              </a:avLst>
            </a:prstGeom>
            <a:solidFill>
              <a:srgbClr val="FFFFFF"/>
            </a:solidFill>
            <a:ln w="25400">
              <a:solidFill>
                <a:srgbClr val="4BACC6"/>
              </a:solidFill>
              <a:round/>
              <a:headEnd/>
              <a:tailEnd/>
            </a:ln>
            <a:effectLst>
              <a:outerShdw blurRad="50800" dist="35921" dir="2700000" algn="ctr" rotWithShape="0">
                <a:schemeClr val="bg2">
                  <a:alpha val="39998"/>
                </a:schemeClr>
              </a:outerShdw>
            </a:effectLst>
          </p:spPr>
          <p:txBody>
            <a:bodyPr lIns="0" tIns="0" rIns="0" bIns="0"/>
            <a:lstStyle>
              <a:lvl1pPr eaLnBrk="0" hangingPunct="0">
                <a:defRPr sz="2400">
                  <a:solidFill>
                    <a:srgbClr val="363636"/>
                  </a:solidFill>
                  <a:latin typeface="Gill Sans" pitchFamily="-84" charset="0"/>
                  <a:ea typeface="ヒラギノ角ゴ ProN W3" pitchFamily="-84" charset="-128"/>
                  <a:sym typeface="Gill Sans" pitchFamily="-84" charset="0"/>
                </a:defRPr>
              </a:lvl1pPr>
              <a:lvl2pPr marL="37931725" indent="-37474525" eaLnBrk="0" hangingPunct="0">
                <a:defRPr sz="2400">
                  <a:solidFill>
                    <a:srgbClr val="363636"/>
                  </a:solidFill>
                  <a:latin typeface="Gill Sans" pitchFamily="-84" charset="0"/>
                  <a:ea typeface="ヒラギノ角ゴ ProN W3" pitchFamily="-84" charset="-128"/>
                  <a:sym typeface="Gill Sans" pitchFamily="-84" charset="0"/>
                </a:defRPr>
              </a:lvl2pPr>
              <a:lvl3pPr eaLnBrk="0" hangingPunct="0">
                <a:defRPr sz="2400">
                  <a:solidFill>
                    <a:srgbClr val="363636"/>
                  </a:solidFill>
                  <a:latin typeface="Gill Sans" pitchFamily="-84" charset="0"/>
                  <a:ea typeface="ヒラギノ角ゴ ProN W3" pitchFamily="-84" charset="-128"/>
                  <a:sym typeface="Gill Sans" pitchFamily="-84" charset="0"/>
                </a:defRPr>
              </a:lvl3pPr>
              <a:lvl4pPr eaLnBrk="0" hangingPunct="0">
                <a:defRPr sz="2400">
                  <a:solidFill>
                    <a:srgbClr val="363636"/>
                  </a:solidFill>
                  <a:latin typeface="Gill Sans" pitchFamily="-84" charset="0"/>
                  <a:ea typeface="ヒラギノ角ゴ ProN W3" pitchFamily="-84" charset="-128"/>
                  <a:sym typeface="Gill Sans" pitchFamily="-84" charset="0"/>
                </a:defRPr>
              </a:lvl4pPr>
              <a:lvl5pPr eaLnBrk="0" hangingPunct="0">
                <a:defRPr sz="2400">
                  <a:solidFill>
                    <a:srgbClr val="363636"/>
                  </a:solidFill>
                  <a:latin typeface="Gill Sans" pitchFamily="-84" charset="0"/>
                  <a:ea typeface="ヒラギノ角ゴ ProN W3" pitchFamily="-84" charset="-128"/>
                  <a:sym typeface="Gill Sans" pitchFamily="-84" charset="0"/>
                </a:defRPr>
              </a:lvl5pPr>
              <a:lvl6pPr marL="4572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6pPr>
              <a:lvl7pPr marL="9144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7pPr>
              <a:lvl8pPr marL="13716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8pPr>
              <a:lvl9pPr marL="18288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9pPr>
            </a:lstStyle>
            <a:p>
              <a:pPr eaLnBrk="1" hangingPunct="1"/>
              <a:endParaRPr lang="en-US" altLang="en-US" sz="1200"/>
            </a:p>
          </p:txBody>
        </p:sp>
        <p:sp>
          <p:nvSpPr>
            <p:cNvPr id="171020" name="Rectangle 6"/>
            <p:cNvSpPr>
              <a:spLocks/>
            </p:cNvSpPr>
            <p:nvPr/>
          </p:nvSpPr>
          <p:spPr bwMode="auto">
            <a:xfrm>
              <a:off x="53" y="263"/>
              <a:ext cx="2320"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575" tIns="28575" rIns="28575" bIns="28575" anchor="ctr"/>
            <a:lstStyle>
              <a:lvl1pPr eaLnBrk="0" hangingPunct="0">
                <a:defRPr sz="2400">
                  <a:solidFill>
                    <a:srgbClr val="363636"/>
                  </a:solidFill>
                  <a:latin typeface="Gill Sans" pitchFamily="-84" charset="0"/>
                  <a:ea typeface="ヒラギノ角ゴ ProN W3" pitchFamily="-84" charset="-128"/>
                  <a:sym typeface="Gill Sans" pitchFamily="-84" charset="0"/>
                </a:defRPr>
              </a:lvl1pPr>
              <a:lvl2pPr marL="37931725" indent="-37474525" eaLnBrk="0" hangingPunct="0">
                <a:defRPr sz="2400">
                  <a:solidFill>
                    <a:srgbClr val="363636"/>
                  </a:solidFill>
                  <a:latin typeface="Gill Sans" pitchFamily="-84" charset="0"/>
                  <a:ea typeface="ヒラギノ角ゴ ProN W3" pitchFamily="-84" charset="-128"/>
                  <a:sym typeface="Gill Sans" pitchFamily="-84" charset="0"/>
                </a:defRPr>
              </a:lvl2pPr>
              <a:lvl3pPr eaLnBrk="0" hangingPunct="0">
                <a:defRPr sz="2400">
                  <a:solidFill>
                    <a:srgbClr val="363636"/>
                  </a:solidFill>
                  <a:latin typeface="Gill Sans" pitchFamily="-84" charset="0"/>
                  <a:ea typeface="ヒラギノ角ゴ ProN W3" pitchFamily="-84" charset="-128"/>
                  <a:sym typeface="Gill Sans" pitchFamily="-84" charset="0"/>
                </a:defRPr>
              </a:lvl3pPr>
              <a:lvl4pPr eaLnBrk="0" hangingPunct="0">
                <a:defRPr sz="2400">
                  <a:solidFill>
                    <a:srgbClr val="363636"/>
                  </a:solidFill>
                  <a:latin typeface="Gill Sans" pitchFamily="-84" charset="0"/>
                  <a:ea typeface="ヒラギノ角ゴ ProN W3" pitchFamily="-84" charset="-128"/>
                  <a:sym typeface="Gill Sans" pitchFamily="-84" charset="0"/>
                </a:defRPr>
              </a:lvl4pPr>
              <a:lvl5pPr eaLnBrk="0" hangingPunct="0">
                <a:defRPr sz="2400">
                  <a:solidFill>
                    <a:srgbClr val="363636"/>
                  </a:solidFill>
                  <a:latin typeface="Gill Sans" pitchFamily="-84" charset="0"/>
                  <a:ea typeface="ヒラギノ角ゴ ProN W3" pitchFamily="-84" charset="-128"/>
                  <a:sym typeface="Gill Sans" pitchFamily="-84" charset="0"/>
                </a:defRPr>
              </a:lvl5pPr>
              <a:lvl6pPr marL="4572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6pPr>
              <a:lvl7pPr marL="9144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7pPr>
              <a:lvl8pPr marL="13716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8pPr>
              <a:lvl9pPr marL="18288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rgbClr val="000000"/>
                  </a:solidFill>
                </a:rPr>
                <a:t>REPRESENTING SUSTAINABILTY </a:t>
              </a:r>
            </a:p>
          </p:txBody>
        </p:sp>
      </p:grpSp>
      <p:grpSp>
        <p:nvGrpSpPr>
          <p:cNvPr id="4" name="Group 10"/>
          <p:cNvGrpSpPr>
            <a:grpSpLocks/>
          </p:cNvGrpSpPr>
          <p:nvPr/>
        </p:nvGrpSpPr>
        <p:grpSpPr bwMode="auto">
          <a:xfrm>
            <a:off x="1485901" y="3953135"/>
            <a:ext cx="2889647" cy="1284684"/>
            <a:chOff x="0" y="0"/>
            <a:chExt cx="2427" cy="1078"/>
          </a:xfrm>
        </p:grpSpPr>
        <p:sp>
          <p:nvSpPr>
            <p:cNvPr id="24584" name="AutoShape 8"/>
            <p:cNvSpPr>
              <a:spLocks/>
            </p:cNvSpPr>
            <p:nvPr/>
          </p:nvSpPr>
          <p:spPr bwMode="auto">
            <a:xfrm>
              <a:off x="0" y="0"/>
              <a:ext cx="2427" cy="1078"/>
            </a:xfrm>
            <a:prstGeom prst="roundRect">
              <a:avLst>
                <a:gd name="adj" fmla="val 16667"/>
              </a:avLst>
            </a:prstGeom>
            <a:solidFill>
              <a:srgbClr val="FFFFFF"/>
            </a:solidFill>
            <a:ln w="25400">
              <a:solidFill>
                <a:srgbClr val="4BACC6"/>
              </a:solidFill>
              <a:round/>
              <a:headEnd/>
              <a:tailEnd/>
            </a:ln>
            <a:effectLst>
              <a:outerShdw blurRad="50800" dist="35921" dir="2700000" algn="ctr" rotWithShape="0">
                <a:schemeClr val="bg2">
                  <a:alpha val="39998"/>
                </a:schemeClr>
              </a:outerShdw>
            </a:effectLst>
          </p:spPr>
          <p:txBody>
            <a:bodyPr lIns="0" tIns="0" rIns="0" bIns="0"/>
            <a:lstStyle>
              <a:lvl1pPr eaLnBrk="0" hangingPunct="0">
                <a:defRPr sz="2400">
                  <a:solidFill>
                    <a:srgbClr val="363636"/>
                  </a:solidFill>
                  <a:latin typeface="Gill Sans" pitchFamily="-84" charset="0"/>
                  <a:ea typeface="ヒラギノ角ゴ ProN W3" pitchFamily="-84" charset="-128"/>
                  <a:sym typeface="Gill Sans" pitchFamily="-84" charset="0"/>
                </a:defRPr>
              </a:lvl1pPr>
              <a:lvl2pPr marL="37931725" indent="-37474525" eaLnBrk="0" hangingPunct="0">
                <a:defRPr sz="2400">
                  <a:solidFill>
                    <a:srgbClr val="363636"/>
                  </a:solidFill>
                  <a:latin typeface="Gill Sans" pitchFamily="-84" charset="0"/>
                  <a:ea typeface="ヒラギノ角ゴ ProN W3" pitchFamily="-84" charset="-128"/>
                  <a:sym typeface="Gill Sans" pitchFamily="-84" charset="0"/>
                </a:defRPr>
              </a:lvl2pPr>
              <a:lvl3pPr eaLnBrk="0" hangingPunct="0">
                <a:defRPr sz="2400">
                  <a:solidFill>
                    <a:srgbClr val="363636"/>
                  </a:solidFill>
                  <a:latin typeface="Gill Sans" pitchFamily="-84" charset="0"/>
                  <a:ea typeface="ヒラギノ角ゴ ProN W3" pitchFamily="-84" charset="-128"/>
                  <a:sym typeface="Gill Sans" pitchFamily="-84" charset="0"/>
                </a:defRPr>
              </a:lvl3pPr>
              <a:lvl4pPr eaLnBrk="0" hangingPunct="0">
                <a:defRPr sz="2400">
                  <a:solidFill>
                    <a:srgbClr val="363636"/>
                  </a:solidFill>
                  <a:latin typeface="Gill Sans" pitchFamily="-84" charset="0"/>
                  <a:ea typeface="ヒラギノ角ゴ ProN W3" pitchFamily="-84" charset="-128"/>
                  <a:sym typeface="Gill Sans" pitchFamily="-84" charset="0"/>
                </a:defRPr>
              </a:lvl4pPr>
              <a:lvl5pPr eaLnBrk="0" hangingPunct="0">
                <a:defRPr sz="2400">
                  <a:solidFill>
                    <a:srgbClr val="363636"/>
                  </a:solidFill>
                  <a:latin typeface="Gill Sans" pitchFamily="-84" charset="0"/>
                  <a:ea typeface="ヒラギノ角ゴ ProN W3" pitchFamily="-84" charset="-128"/>
                  <a:sym typeface="Gill Sans" pitchFamily="-84" charset="0"/>
                </a:defRPr>
              </a:lvl5pPr>
              <a:lvl6pPr marL="4572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6pPr>
              <a:lvl7pPr marL="9144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7pPr>
              <a:lvl8pPr marL="13716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8pPr>
              <a:lvl9pPr marL="18288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9pPr>
            </a:lstStyle>
            <a:p>
              <a:pPr eaLnBrk="1" hangingPunct="1"/>
              <a:endParaRPr lang="en-US" altLang="en-US" sz="1200"/>
            </a:p>
          </p:txBody>
        </p:sp>
        <p:sp>
          <p:nvSpPr>
            <p:cNvPr id="171018" name="Rectangle 9"/>
            <p:cNvSpPr>
              <a:spLocks/>
            </p:cNvSpPr>
            <p:nvPr/>
          </p:nvSpPr>
          <p:spPr bwMode="auto">
            <a:xfrm>
              <a:off x="53" y="263"/>
              <a:ext cx="2320"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575" tIns="28575" rIns="28575" bIns="28575" anchor="ctr"/>
            <a:lstStyle>
              <a:lvl1pPr eaLnBrk="0" hangingPunct="0">
                <a:defRPr sz="2400">
                  <a:solidFill>
                    <a:srgbClr val="363636"/>
                  </a:solidFill>
                  <a:latin typeface="Gill Sans" pitchFamily="-84" charset="0"/>
                  <a:ea typeface="ヒラギノ角ゴ ProN W3" pitchFamily="-84" charset="-128"/>
                  <a:sym typeface="Gill Sans" pitchFamily="-84" charset="0"/>
                </a:defRPr>
              </a:lvl1pPr>
              <a:lvl2pPr marL="37931725" indent="-37474525" eaLnBrk="0" hangingPunct="0">
                <a:defRPr sz="2400">
                  <a:solidFill>
                    <a:srgbClr val="363636"/>
                  </a:solidFill>
                  <a:latin typeface="Gill Sans" pitchFamily="-84" charset="0"/>
                  <a:ea typeface="ヒラギノ角ゴ ProN W3" pitchFamily="-84" charset="-128"/>
                  <a:sym typeface="Gill Sans" pitchFamily="-84" charset="0"/>
                </a:defRPr>
              </a:lvl2pPr>
              <a:lvl3pPr eaLnBrk="0" hangingPunct="0">
                <a:defRPr sz="2400">
                  <a:solidFill>
                    <a:srgbClr val="363636"/>
                  </a:solidFill>
                  <a:latin typeface="Gill Sans" pitchFamily="-84" charset="0"/>
                  <a:ea typeface="ヒラギノ角ゴ ProN W3" pitchFamily="-84" charset="-128"/>
                  <a:sym typeface="Gill Sans" pitchFamily="-84" charset="0"/>
                </a:defRPr>
              </a:lvl3pPr>
              <a:lvl4pPr eaLnBrk="0" hangingPunct="0">
                <a:defRPr sz="2400">
                  <a:solidFill>
                    <a:srgbClr val="363636"/>
                  </a:solidFill>
                  <a:latin typeface="Gill Sans" pitchFamily="-84" charset="0"/>
                  <a:ea typeface="ヒラギノ角ゴ ProN W3" pitchFamily="-84" charset="-128"/>
                  <a:sym typeface="Gill Sans" pitchFamily="-84" charset="0"/>
                </a:defRPr>
              </a:lvl4pPr>
              <a:lvl5pPr eaLnBrk="0" hangingPunct="0">
                <a:defRPr sz="2400">
                  <a:solidFill>
                    <a:srgbClr val="363636"/>
                  </a:solidFill>
                  <a:latin typeface="Gill Sans" pitchFamily="-84" charset="0"/>
                  <a:ea typeface="ヒラギノ角ゴ ProN W3" pitchFamily="-84" charset="-128"/>
                  <a:sym typeface="Gill Sans" pitchFamily="-84" charset="0"/>
                </a:defRPr>
              </a:lvl5pPr>
              <a:lvl6pPr marL="4572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6pPr>
              <a:lvl7pPr marL="9144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7pPr>
              <a:lvl8pPr marL="13716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8pPr>
              <a:lvl9pPr marL="18288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rgbClr val="000000"/>
                  </a:solidFill>
                </a:rPr>
                <a:t>UNDERSTANDING MECHANISMS</a:t>
              </a:r>
            </a:p>
          </p:txBody>
        </p:sp>
      </p:grpSp>
      <p:grpSp>
        <p:nvGrpSpPr>
          <p:cNvPr id="5" name="Group 13"/>
          <p:cNvGrpSpPr>
            <a:grpSpLocks/>
          </p:cNvGrpSpPr>
          <p:nvPr/>
        </p:nvGrpSpPr>
        <p:grpSpPr bwMode="auto">
          <a:xfrm>
            <a:off x="4767262" y="3980520"/>
            <a:ext cx="2890838" cy="1284685"/>
            <a:chOff x="0" y="0"/>
            <a:chExt cx="2427" cy="1078"/>
          </a:xfrm>
        </p:grpSpPr>
        <p:sp>
          <p:nvSpPr>
            <p:cNvPr id="24587" name="AutoShape 11"/>
            <p:cNvSpPr>
              <a:spLocks/>
            </p:cNvSpPr>
            <p:nvPr/>
          </p:nvSpPr>
          <p:spPr bwMode="auto">
            <a:xfrm>
              <a:off x="0" y="0"/>
              <a:ext cx="2427" cy="1078"/>
            </a:xfrm>
            <a:prstGeom prst="roundRect">
              <a:avLst>
                <a:gd name="adj" fmla="val 16667"/>
              </a:avLst>
            </a:prstGeom>
            <a:solidFill>
              <a:srgbClr val="FFFFFF"/>
            </a:solidFill>
            <a:ln w="25400">
              <a:solidFill>
                <a:srgbClr val="8064A2"/>
              </a:solidFill>
              <a:round/>
              <a:headEnd/>
              <a:tailEnd/>
            </a:ln>
            <a:effectLst>
              <a:outerShdw blurRad="50800" dist="35921" dir="2700000" algn="ctr" rotWithShape="0">
                <a:schemeClr val="bg2">
                  <a:alpha val="39998"/>
                </a:schemeClr>
              </a:outerShdw>
            </a:effectLst>
          </p:spPr>
          <p:txBody>
            <a:bodyPr lIns="0" tIns="0" rIns="0" bIns="0"/>
            <a:lstStyle>
              <a:lvl1pPr eaLnBrk="0" hangingPunct="0">
                <a:defRPr sz="2400">
                  <a:solidFill>
                    <a:srgbClr val="363636"/>
                  </a:solidFill>
                  <a:latin typeface="Gill Sans" pitchFamily="-84" charset="0"/>
                  <a:ea typeface="ヒラギノ角ゴ ProN W3" pitchFamily="-84" charset="-128"/>
                  <a:sym typeface="Gill Sans" pitchFamily="-84" charset="0"/>
                </a:defRPr>
              </a:lvl1pPr>
              <a:lvl2pPr marL="37931725" indent="-37474525" eaLnBrk="0" hangingPunct="0">
                <a:defRPr sz="2400">
                  <a:solidFill>
                    <a:srgbClr val="363636"/>
                  </a:solidFill>
                  <a:latin typeface="Gill Sans" pitchFamily="-84" charset="0"/>
                  <a:ea typeface="ヒラギノ角ゴ ProN W3" pitchFamily="-84" charset="-128"/>
                  <a:sym typeface="Gill Sans" pitchFamily="-84" charset="0"/>
                </a:defRPr>
              </a:lvl2pPr>
              <a:lvl3pPr eaLnBrk="0" hangingPunct="0">
                <a:defRPr sz="2400">
                  <a:solidFill>
                    <a:srgbClr val="363636"/>
                  </a:solidFill>
                  <a:latin typeface="Gill Sans" pitchFamily="-84" charset="0"/>
                  <a:ea typeface="ヒラギノ角ゴ ProN W3" pitchFamily="-84" charset="-128"/>
                  <a:sym typeface="Gill Sans" pitchFamily="-84" charset="0"/>
                </a:defRPr>
              </a:lvl3pPr>
              <a:lvl4pPr eaLnBrk="0" hangingPunct="0">
                <a:defRPr sz="2400">
                  <a:solidFill>
                    <a:srgbClr val="363636"/>
                  </a:solidFill>
                  <a:latin typeface="Gill Sans" pitchFamily="-84" charset="0"/>
                  <a:ea typeface="ヒラギノ角ゴ ProN W3" pitchFamily="-84" charset="-128"/>
                  <a:sym typeface="Gill Sans" pitchFamily="-84" charset="0"/>
                </a:defRPr>
              </a:lvl4pPr>
              <a:lvl5pPr eaLnBrk="0" hangingPunct="0">
                <a:defRPr sz="2400">
                  <a:solidFill>
                    <a:srgbClr val="363636"/>
                  </a:solidFill>
                  <a:latin typeface="Gill Sans" pitchFamily="-84" charset="0"/>
                  <a:ea typeface="ヒラギノ角ゴ ProN W3" pitchFamily="-84" charset="-128"/>
                  <a:sym typeface="Gill Sans" pitchFamily="-84" charset="0"/>
                </a:defRPr>
              </a:lvl5pPr>
              <a:lvl6pPr marL="4572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6pPr>
              <a:lvl7pPr marL="9144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7pPr>
              <a:lvl8pPr marL="13716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8pPr>
              <a:lvl9pPr marL="18288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9pPr>
            </a:lstStyle>
            <a:p>
              <a:pPr eaLnBrk="1" hangingPunct="1"/>
              <a:endParaRPr lang="en-US" altLang="en-US" sz="1200"/>
            </a:p>
          </p:txBody>
        </p:sp>
        <p:sp>
          <p:nvSpPr>
            <p:cNvPr id="171016" name="Rectangle 12"/>
            <p:cNvSpPr>
              <a:spLocks/>
            </p:cNvSpPr>
            <p:nvPr/>
          </p:nvSpPr>
          <p:spPr bwMode="auto">
            <a:xfrm>
              <a:off x="52" y="95"/>
              <a:ext cx="232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575" tIns="28575" rIns="28575" bIns="28575" anchor="ctr"/>
            <a:lstStyle>
              <a:lvl1pPr eaLnBrk="0" hangingPunct="0">
                <a:defRPr sz="2400">
                  <a:solidFill>
                    <a:srgbClr val="363636"/>
                  </a:solidFill>
                  <a:latin typeface="Gill Sans" pitchFamily="-84" charset="0"/>
                  <a:ea typeface="ヒラギノ角ゴ ProN W3" pitchFamily="-84" charset="-128"/>
                  <a:sym typeface="Gill Sans" pitchFamily="-84" charset="0"/>
                </a:defRPr>
              </a:lvl1pPr>
              <a:lvl2pPr marL="37931725" indent="-37474525" eaLnBrk="0" hangingPunct="0">
                <a:defRPr sz="2400">
                  <a:solidFill>
                    <a:srgbClr val="363636"/>
                  </a:solidFill>
                  <a:latin typeface="Gill Sans" pitchFamily="-84" charset="0"/>
                  <a:ea typeface="ヒラギノ角ゴ ProN W3" pitchFamily="-84" charset="-128"/>
                  <a:sym typeface="Gill Sans" pitchFamily="-84" charset="0"/>
                </a:defRPr>
              </a:lvl2pPr>
              <a:lvl3pPr eaLnBrk="0" hangingPunct="0">
                <a:defRPr sz="2400">
                  <a:solidFill>
                    <a:srgbClr val="363636"/>
                  </a:solidFill>
                  <a:latin typeface="Gill Sans" pitchFamily="-84" charset="0"/>
                  <a:ea typeface="ヒラギノ角ゴ ProN W3" pitchFamily="-84" charset="-128"/>
                  <a:sym typeface="Gill Sans" pitchFamily="-84" charset="0"/>
                </a:defRPr>
              </a:lvl3pPr>
              <a:lvl4pPr eaLnBrk="0" hangingPunct="0">
                <a:defRPr sz="2400">
                  <a:solidFill>
                    <a:srgbClr val="363636"/>
                  </a:solidFill>
                  <a:latin typeface="Gill Sans" pitchFamily="-84" charset="0"/>
                  <a:ea typeface="ヒラギノ角ゴ ProN W3" pitchFamily="-84" charset="-128"/>
                  <a:sym typeface="Gill Sans" pitchFamily="-84" charset="0"/>
                </a:defRPr>
              </a:lvl4pPr>
              <a:lvl5pPr eaLnBrk="0" hangingPunct="0">
                <a:defRPr sz="2400">
                  <a:solidFill>
                    <a:srgbClr val="363636"/>
                  </a:solidFill>
                  <a:latin typeface="Gill Sans" pitchFamily="-84" charset="0"/>
                  <a:ea typeface="ヒラギノ角ゴ ProN W3" pitchFamily="-84" charset="-128"/>
                  <a:sym typeface="Gill Sans" pitchFamily="-84" charset="0"/>
                </a:defRPr>
              </a:lvl5pPr>
              <a:lvl6pPr marL="4572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6pPr>
              <a:lvl7pPr marL="9144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7pPr>
              <a:lvl8pPr marL="13716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8pPr>
              <a:lvl9pPr marL="1828800" eaLnBrk="0" fontAlgn="base" hangingPunct="0">
                <a:spcBef>
                  <a:spcPts val="1700"/>
                </a:spcBef>
                <a:spcAft>
                  <a:spcPct val="0"/>
                </a:spcAft>
                <a:defRPr sz="2400">
                  <a:solidFill>
                    <a:srgbClr val="363636"/>
                  </a:solidFill>
                  <a:latin typeface="Gill Sans" pitchFamily="-84" charset="0"/>
                  <a:ea typeface="ヒラギノ角ゴ ProN W3" pitchFamily="-84" charset="-128"/>
                  <a:sym typeface="Gill Sans" pitchFamily="-84" charset="0"/>
                </a:defRPr>
              </a:lvl9pPr>
            </a:lstStyle>
            <a:p>
              <a:pPr eaLnBrk="1" hangingPunct="1"/>
              <a:r>
                <a:rPr lang="en-US" altLang="en-US" sz="1200" dirty="0">
                  <a:solidFill>
                    <a:srgbClr val="000000"/>
                  </a:solidFill>
                </a:rPr>
                <a:t> THE TIMELINE PROBLEM</a:t>
              </a:r>
            </a:p>
          </p:txBody>
        </p:sp>
      </p:grpSp>
      <p:sp>
        <p:nvSpPr>
          <p:cNvPr id="6" name="Slide Number Placeholder 5"/>
          <p:cNvSpPr>
            <a:spLocks noGrp="1"/>
          </p:cNvSpPr>
          <p:nvPr>
            <p:ph type="sldNum" sz="quarter" idx="12"/>
          </p:nvPr>
        </p:nvSpPr>
        <p:spPr/>
        <p:txBody>
          <a:bodyPr/>
          <a:lstStyle/>
          <a:p>
            <a:fld id="{B4FE4BD7-C182-422E-86E9-2481A0845A09}" type="slidenum">
              <a:rPr lang="en-CA" smtClean="0"/>
              <a:pPr/>
              <a:t>110</a:t>
            </a:fld>
            <a:endParaRPr lang="en-CA"/>
          </a:p>
        </p:txBody>
      </p:sp>
    </p:spTree>
    <p:extLst>
      <p:ext uri="{BB962C8B-B14F-4D97-AF65-F5344CB8AC3E}">
        <p14:creationId xmlns:p14="http://schemas.microsoft.com/office/powerpoint/2010/main" val="654727750"/>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8ECE-DF42-D447-8591-C21ADF774827}"/>
              </a:ext>
            </a:extLst>
          </p:cNvPr>
          <p:cNvSpPr>
            <a:spLocks noGrp="1"/>
          </p:cNvSpPr>
          <p:nvPr>
            <p:ph type="title"/>
          </p:nvPr>
        </p:nvSpPr>
        <p:spPr/>
        <p:txBody>
          <a:bodyPr>
            <a:normAutofit/>
          </a:bodyPr>
          <a:lstStyle/>
          <a:p>
            <a:r>
              <a:rPr lang="en-US" dirty="0"/>
              <a:t>5. Incorporating Inequities and </a:t>
            </a:r>
            <a:r>
              <a:rPr lang="en-US" dirty="0" err="1"/>
              <a:t>Intersectionalities</a:t>
            </a:r>
            <a:r>
              <a:rPr lang="en-US" dirty="0"/>
              <a:t> </a:t>
            </a:r>
            <a:endParaRPr lang="en-US" dirty="0">
              <a:solidFill>
                <a:srgbClr val="FF0000"/>
              </a:solidFill>
            </a:endParaRPr>
          </a:p>
        </p:txBody>
      </p:sp>
      <p:sp>
        <p:nvSpPr>
          <p:cNvPr id="3" name="Content Placeholder 2">
            <a:extLst>
              <a:ext uri="{FF2B5EF4-FFF2-40B4-BE49-F238E27FC236}">
                <a16:creationId xmlns:a16="http://schemas.microsoft.com/office/drawing/2014/main" id="{C3B1AB55-A3CD-DE4B-90CE-2E75EBEEFEFA}"/>
              </a:ext>
            </a:extLst>
          </p:cNvPr>
          <p:cNvSpPr>
            <a:spLocks noGrp="1"/>
          </p:cNvSpPr>
          <p:nvPr>
            <p:ph idx="1"/>
          </p:nvPr>
        </p:nvSpPr>
        <p:spPr/>
        <p:txBody>
          <a:bodyPr/>
          <a:lstStyle/>
          <a:p>
            <a:pPr>
              <a:lnSpc>
                <a:spcPct val="140000"/>
              </a:lnSpc>
              <a:spcBef>
                <a:spcPts val="1200"/>
              </a:spcBef>
            </a:pPr>
            <a:r>
              <a:rPr lang="en-US" dirty="0"/>
              <a:t>Exploration of data: identify intersections of categories</a:t>
            </a:r>
          </a:p>
          <a:p>
            <a:pPr>
              <a:lnSpc>
                <a:spcPct val="140000"/>
              </a:lnSpc>
              <a:spcBef>
                <a:spcPts val="1200"/>
              </a:spcBef>
            </a:pPr>
            <a:r>
              <a:rPr lang="en-US" dirty="0"/>
              <a:t>Sharpen the theory of change: refocus from average impacts to impacting inequities</a:t>
            </a:r>
          </a:p>
          <a:p>
            <a:pPr>
              <a:lnSpc>
                <a:spcPct val="140000"/>
              </a:lnSpc>
              <a:spcBef>
                <a:spcPts val="1200"/>
              </a:spcBef>
            </a:pPr>
            <a:r>
              <a:rPr lang="en-US" dirty="0"/>
              <a:t>Sharpen knowledge of key contexts/groups/populations that need disproportionate focus</a:t>
            </a:r>
          </a:p>
          <a:p>
            <a:pPr>
              <a:lnSpc>
                <a:spcPct val="140000"/>
              </a:lnSpc>
              <a:spcBef>
                <a:spcPts val="1200"/>
              </a:spcBef>
            </a:pPr>
            <a:r>
              <a:rPr lang="en-US" dirty="0"/>
              <a:t>Sharpen program strategies to impact these groups</a:t>
            </a:r>
          </a:p>
        </p:txBody>
      </p:sp>
      <p:sp>
        <p:nvSpPr>
          <p:cNvPr id="4" name="Slide Number Placeholder 3">
            <a:extLst>
              <a:ext uri="{FF2B5EF4-FFF2-40B4-BE49-F238E27FC236}">
                <a16:creationId xmlns:a16="http://schemas.microsoft.com/office/drawing/2014/main" id="{972A0580-2E04-334C-BCA8-FDFAF32B1E4E}"/>
              </a:ext>
            </a:extLst>
          </p:cNvPr>
          <p:cNvSpPr>
            <a:spLocks noGrp="1"/>
          </p:cNvSpPr>
          <p:nvPr>
            <p:ph type="sldNum" sz="quarter" idx="12"/>
          </p:nvPr>
        </p:nvSpPr>
        <p:spPr/>
        <p:txBody>
          <a:bodyPr/>
          <a:lstStyle/>
          <a:p>
            <a:fld id="{712CF03A-298B-8D41-899E-F03C9A5F43F9}" type="slidenum">
              <a:rPr lang="en-US" smtClean="0"/>
              <a:pPr/>
              <a:t>111</a:t>
            </a:fld>
            <a:endParaRPr lang="en-US"/>
          </a:p>
        </p:txBody>
      </p:sp>
    </p:spTree>
    <p:extLst>
      <p:ext uri="{BB962C8B-B14F-4D97-AF65-F5344CB8AC3E}">
        <p14:creationId xmlns:p14="http://schemas.microsoft.com/office/powerpoint/2010/main" val="22838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nature of mechanisms</a:t>
            </a:r>
          </a:p>
        </p:txBody>
      </p:sp>
      <p:sp>
        <p:nvSpPr>
          <p:cNvPr id="3" name="Content Placeholder 2"/>
          <p:cNvSpPr>
            <a:spLocks noGrp="1"/>
          </p:cNvSpPr>
          <p:nvPr>
            <p:ph idx="1"/>
          </p:nvPr>
        </p:nvSpPr>
        <p:spPr/>
        <p:txBody>
          <a:bodyPr>
            <a:normAutofit/>
          </a:bodyPr>
          <a:lstStyle/>
          <a:p>
            <a:r>
              <a:rPr lang="en-US" sz="2400" dirty="0"/>
              <a:t>“</a:t>
            </a:r>
            <a:r>
              <a:rPr lang="en-US" sz="2400" dirty="0">
                <a:solidFill>
                  <a:srgbClr val="3366FF"/>
                </a:solidFill>
              </a:rPr>
              <a:t>In fact, it is not </a:t>
            </a:r>
            <a:r>
              <a:rPr lang="en-US" sz="2400" dirty="0" err="1">
                <a:solidFill>
                  <a:srgbClr val="3366FF"/>
                </a:solidFill>
              </a:rPr>
              <a:t>programmes</a:t>
            </a:r>
            <a:r>
              <a:rPr lang="en-US" sz="2400" dirty="0">
                <a:solidFill>
                  <a:srgbClr val="3366FF"/>
                </a:solidFill>
              </a:rPr>
              <a:t> that work but the resources they offer to enable their subjects to make them work. </a:t>
            </a:r>
            <a:r>
              <a:rPr lang="en-US" sz="2400" dirty="0">
                <a:solidFill>
                  <a:srgbClr val="008000"/>
                </a:solidFill>
              </a:rPr>
              <a:t>This process of how subjects interpret and act upon the intervention stratagem is known as the </a:t>
            </a:r>
            <a:r>
              <a:rPr lang="en-US" sz="2400" dirty="0" err="1">
                <a:solidFill>
                  <a:srgbClr val="008000"/>
                </a:solidFill>
              </a:rPr>
              <a:t>programme</a:t>
            </a:r>
            <a:r>
              <a:rPr lang="en-US" sz="2400" dirty="0">
                <a:solidFill>
                  <a:srgbClr val="008000"/>
                </a:solidFill>
              </a:rPr>
              <a:t> ‘mechanism’ and it is the pivot around which realist research revolves</a:t>
            </a:r>
            <a:r>
              <a:rPr lang="en-US" sz="2400" dirty="0"/>
              <a:t>. </a:t>
            </a:r>
            <a:r>
              <a:rPr lang="en-US" sz="2400" dirty="0">
                <a:solidFill>
                  <a:srgbClr val="FF0000"/>
                </a:solidFill>
              </a:rPr>
              <a:t>Realist evaluation begins with the researcher positing the potential processes through which a </a:t>
            </a:r>
            <a:r>
              <a:rPr lang="en-US" sz="2400" dirty="0" err="1">
                <a:solidFill>
                  <a:srgbClr val="FF0000"/>
                </a:solidFill>
              </a:rPr>
              <a:t>programme</a:t>
            </a:r>
            <a:r>
              <a:rPr lang="en-US" sz="2400" dirty="0">
                <a:solidFill>
                  <a:srgbClr val="FF0000"/>
                </a:solidFill>
              </a:rPr>
              <a:t> may work as a prelude to testing them.”</a:t>
            </a:r>
          </a:p>
        </p:txBody>
      </p:sp>
      <p:sp>
        <p:nvSpPr>
          <p:cNvPr id="4" name="Slide Number Placeholder 3">
            <a:extLst>
              <a:ext uri="{FF2B5EF4-FFF2-40B4-BE49-F238E27FC236}">
                <a16:creationId xmlns:a16="http://schemas.microsoft.com/office/drawing/2014/main" id="{672BEDEE-108C-6A49-B86F-BBC6CFAE588A}"/>
              </a:ext>
            </a:extLst>
          </p:cNvPr>
          <p:cNvSpPr>
            <a:spLocks noGrp="1"/>
          </p:cNvSpPr>
          <p:nvPr>
            <p:ph type="sldNum" sz="quarter" idx="12"/>
          </p:nvPr>
        </p:nvSpPr>
        <p:spPr/>
        <p:txBody>
          <a:bodyPr/>
          <a:lstStyle/>
          <a:p>
            <a:fld id="{712CF03A-298B-8D41-899E-F03C9A5F43F9}" type="slidenum">
              <a:rPr lang="en-US" smtClean="0"/>
              <a:pPr/>
              <a:t>112</a:t>
            </a:fld>
            <a:endParaRPr lang="en-US"/>
          </a:p>
        </p:txBody>
      </p:sp>
    </p:spTree>
    <p:extLst>
      <p:ext uri="{BB962C8B-B14F-4D97-AF65-F5344CB8AC3E}">
        <p14:creationId xmlns:p14="http://schemas.microsoft.com/office/powerpoint/2010/main" val="5795209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pPr lvl="0">
              <a:defRPr sz="1800"/>
            </a:pPr>
            <a:r>
              <a:rPr lang="en-US" sz="4200" dirty="0"/>
              <a:t>Deeper dive into </a:t>
            </a:r>
            <a:r>
              <a:rPr sz="4200" dirty="0"/>
              <a:t>Contexts</a:t>
            </a:r>
          </a:p>
        </p:txBody>
      </p:sp>
      <p:sp>
        <p:nvSpPr>
          <p:cNvPr id="48" name="Shape 48"/>
          <p:cNvSpPr>
            <a:spLocks noGrp="1"/>
          </p:cNvSpPr>
          <p:nvPr>
            <p:ph type="body" idx="1"/>
          </p:nvPr>
        </p:nvSpPr>
        <p:spPr>
          <a:prstGeom prst="rect">
            <a:avLst/>
          </a:prstGeom>
        </p:spPr>
        <p:txBody>
          <a:bodyPr/>
          <a:lstStyle/>
          <a:p>
            <a:pPr lvl="0">
              <a:lnSpc>
                <a:spcPct val="90000"/>
              </a:lnSpc>
              <a:defRPr sz="1800"/>
            </a:pPr>
            <a:r>
              <a:rPr sz="2400" dirty="0"/>
              <a:t>i) </a:t>
            </a:r>
            <a:r>
              <a:rPr sz="2400" dirty="0">
                <a:solidFill>
                  <a:srgbClr val="FF0000"/>
                </a:solidFill>
              </a:rPr>
              <a:t>Individuals</a:t>
            </a:r>
            <a:r>
              <a:rPr sz="2400" dirty="0"/>
              <a:t> – the characteristics and capacities of the various stakeholders in the programme. </a:t>
            </a:r>
          </a:p>
          <a:p>
            <a:pPr lvl="0">
              <a:lnSpc>
                <a:spcPct val="90000"/>
              </a:lnSpc>
              <a:defRPr sz="1800"/>
            </a:pPr>
            <a:r>
              <a:rPr sz="2400" dirty="0"/>
              <a:t>ii</a:t>
            </a:r>
            <a:r>
              <a:rPr sz="2400" dirty="0">
                <a:solidFill>
                  <a:srgbClr val="FF0000"/>
                </a:solidFill>
              </a:rPr>
              <a:t>) Interpersonal relations </a:t>
            </a:r>
            <a:r>
              <a:rPr sz="2400" dirty="0"/>
              <a:t>– the stakeholder relationships that carry the programme. </a:t>
            </a:r>
          </a:p>
          <a:p>
            <a:pPr lvl="0">
              <a:lnSpc>
                <a:spcPct val="90000"/>
              </a:lnSpc>
              <a:defRPr sz="1800"/>
            </a:pPr>
            <a:r>
              <a:rPr sz="2400" dirty="0"/>
              <a:t>iii) </a:t>
            </a:r>
            <a:r>
              <a:rPr sz="2400" dirty="0">
                <a:solidFill>
                  <a:srgbClr val="FF0000"/>
                </a:solidFill>
              </a:rPr>
              <a:t>Institutional settings </a:t>
            </a:r>
            <a:r>
              <a:rPr sz="2400" dirty="0"/>
              <a:t>– the rules, norms and customs local to the programme. </a:t>
            </a:r>
          </a:p>
          <a:p>
            <a:pPr lvl="0">
              <a:lnSpc>
                <a:spcPct val="90000"/>
              </a:lnSpc>
              <a:defRPr sz="1800"/>
            </a:pPr>
            <a:r>
              <a:rPr sz="2400" dirty="0"/>
              <a:t>iv) </a:t>
            </a:r>
            <a:r>
              <a:rPr sz="2400" dirty="0">
                <a:solidFill>
                  <a:srgbClr val="FF0000"/>
                </a:solidFill>
              </a:rPr>
              <a:t>Infrastructure</a:t>
            </a:r>
            <a:r>
              <a:rPr sz="2400" dirty="0"/>
              <a:t> – the wider social, economic and cultural setting of the programme.</a:t>
            </a:r>
            <a:r>
              <a:rPr sz="1875" dirty="0"/>
              <a:t> </a:t>
            </a:r>
          </a:p>
        </p:txBody>
      </p:sp>
    </p:spTree>
    <p:extLst>
      <p:ext uri="{BB962C8B-B14F-4D97-AF65-F5344CB8AC3E}">
        <p14:creationId xmlns:p14="http://schemas.microsoft.com/office/powerpoint/2010/main" val="2562120490"/>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854E-CE42-0443-B5B8-1787CC7D5FBE}"/>
              </a:ext>
            </a:extLst>
          </p:cNvPr>
          <p:cNvSpPr>
            <a:spLocks noGrp="1"/>
          </p:cNvSpPr>
          <p:nvPr>
            <p:ph type="title"/>
          </p:nvPr>
        </p:nvSpPr>
        <p:spPr/>
        <p:txBody>
          <a:bodyPr/>
          <a:lstStyle/>
          <a:p>
            <a:r>
              <a:rPr lang="en-US" dirty="0"/>
              <a:t>6. Developmental role for evaluation</a:t>
            </a:r>
            <a:endParaRPr lang="en-US" dirty="0">
              <a:solidFill>
                <a:srgbClr val="FF0000"/>
              </a:solidFill>
            </a:endParaRPr>
          </a:p>
        </p:txBody>
      </p:sp>
      <p:sp>
        <p:nvSpPr>
          <p:cNvPr id="3" name="Text Placeholder 2">
            <a:extLst>
              <a:ext uri="{FF2B5EF4-FFF2-40B4-BE49-F238E27FC236}">
                <a16:creationId xmlns:a16="http://schemas.microsoft.com/office/drawing/2014/main" id="{CC3379D2-D3A5-DA4D-95B7-8C6B664B0649}"/>
              </a:ext>
            </a:extLst>
          </p:cNvPr>
          <p:cNvSpPr>
            <a:spLocks noGrp="1"/>
          </p:cNvSpPr>
          <p:nvPr>
            <p:ph type="body" idx="1"/>
          </p:nvPr>
        </p:nvSpPr>
        <p:spPr/>
        <p:txBody>
          <a:bodyPr/>
          <a:lstStyle/>
          <a:p>
            <a:pPr>
              <a:lnSpc>
                <a:spcPct val="140000"/>
              </a:lnSpc>
              <a:spcBef>
                <a:spcPts val="1200"/>
              </a:spcBef>
            </a:pPr>
            <a:r>
              <a:rPr lang="en-US" dirty="0"/>
              <a:t>Planning for sustainability</a:t>
            </a:r>
          </a:p>
          <a:p>
            <a:pPr>
              <a:lnSpc>
                <a:spcPct val="140000"/>
              </a:lnSpc>
              <a:spcBef>
                <a:spcPts val="1200"/>
              </a:spcBef>
            </a:pPr>
            <a:r>
              <a:rPr lang="en-US" dirty="0"/>
              <a:t>Mapping needed capacities</a:t>
            </a:r>
          </a:p>
          <a:p>
            <a:pPr>
              <a:lnSpc>
                <a:spcPct val="140000"/>
              </a:lnSpc>
              <a:spcBef>
                <a:spcPts val="1200"/>
              </a:spcBef>
            </a:pPr>
            <a:r>
              <a:rPr lang="en-US" dirty="0"/>
              <a:t>Understanding absorptive capacities of systems</a:t>
            </a:r>
          </a:p>
          <a:p>
            <a:pPr>
              <a:lnSpc>
                <a:spcPct val="140000"/>
              </a:lnSpc>
              <a:spcBef>
                <a:spcPts val="1200"/>
              </a:spcBef>
            </a:pPr>
            <a:r>
              <a:rPr lang="en-US" dirty="0"/>
              <a:t>Work with program to embed interventions within existing/routine systems</a:t>
            </a:r>
          </a:p>
        </p:txBody>
      </p:sp>
    </p:spTree>
    <p:extLst>
      <p:ext uri="{BB962C8B-B14F-4D97-AF65-F5344CB8AC3E}">
        <p14:creationId xmlns:p14="http://schemas.microsoft.com/office/powerpoint/2010/main" val="6427831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6EB9-C41B-5C44-A511-274866F7BBD1}"/>
              </a:ext>
            </a:extLst>
          </p:cNvPr>
          <p:cNvSpPr>
            <a:spLocks noGrp="1"/>
          </p:cNvSpPr>
          <p:nvPr>
            <p:ph type="title"/>
          </p:nvPr>
        </p:nvSpPr>
        <p:spPr>
          <a:xfrm>
            <a:off x="269421" y="750094"/>
            <a:ext cx="7886700" cy="994172"/>
          </a:xfrm>
        </p:spPr>
        <p:txBody>
          <a:bodyPr/>
          <a:lstStyle/>
          <a:p>
            <a:r>
              <a:rPr lang="en-US" dirty="0"/>
              <a:t>7. Design, Data and Measures</a:t>
            </a:r>
          </a:p>
        </p:txBody>
      </p:sp>
      <p:sp>
        <p:nvSpPr>
          <p:cNvPr id="3" name="Text Placeholder 2">
            <a:extLst>
              <a:ext uri="{FF2B5EF4-FFF2-40B4-BE49-F238E27FC236}">
                <a16:creationId xmlns:a16="http://schemas.microsoft.com/office/drawing/2014/main" id="{57BD5F5C-79D8-5B4C-8322-04BFC995558D}"/>
              </a:ext>
            </a:extLst>
          </p:cNvPr>
          <p:cNvSpPr>
            <a:spLocks noGrp="1"/>
          </p:cNvSpPr>
          <p:nvPr>
            <p:ph type="body" idx="1"/>
          </p:nvPr>
        </p:nvSpPr>
        <p:spPr>
          <a:xfrm>
            <a:off x="628650" y="1608365"/>
            <a:ext cx="8373836" cy="4288971"/>
          </a:xfrm>
        </p:spPr>
        <p:txBody>
          <a:bodyPr>
            <a:normAutofit/>
          </a:bodyPr>
          <a:lstStyle/>
          <a:p>
            <a:pPr marL="385763" indent="-385763">
              <a:buFont typeface="+mj-lt"/>
              <a:buAutoNum type="arabicPeriod"/>
            </a:pPr>
            <a:r>
              <a:rPr lang="en-US" sz="1800" dirty="0"/>
              <a:t>What data will be collected to measure key processes? Immediate, Intermediate and long-term impacts? Inequities? Capacities?</a:t>
            </a:r>
          </a:p>
          <a:p>
            <a:pPr marL="385763" indent="-385763">
              <a:buFont typeface="+mj-lt"/>
              <a:buAutoNum type="arabicPeriod"/>
            </a:pPr>
            <a:r>
              <a:rPr lang="en-US" sz="1800" dirty="0"/>
              <a:t>What types of designs will be used to measure change over time? Will the time series be analyzed? Will there be a comparison group?</a:t>
            </a:r>
          </a:p>
          <a:p>
            <a:pPr marL="385763" indent="-385763">
              <a:buFont typeface="+mj-lt"/>
              <a:buAutoNum type="arabicPeriod"/>
            </a:pPr>
            <a:r>
              <a:rPr lang="en-US" sz="1800" dirty="0"/>
              <a:t>How will changes be analyzed over time? Will time series be analyzed?</a:t>
            </a:r>
          </a:p>
          <a:p>
            <a:pPr marL="385763" indent="-385763">
              <a:buFont typeface="+mj-lt"/>
              <a:buAutoNum type="arabicPeriod"/>
            </a:pPr>
            <a:r>
              <a:rPr lang="en-US" sz="1800" dirty="0"/>
              <a:t>How will the differential impacts of the intervention be analyzed across groups/contexts?</a:t>
            </a:r>
          </a:p>
          <a:p>
            <a:pPr marL="385763" indent="-385763">
              <a:buFont typeface="+mj-lt"/>
              <a:buAutoNum type="arabicPeriod"/>
            </a:pPr>
            <a:r>
              <a:rPr lang="en-US" sz="1800" dirty="0"/>
              <a:t>How will impacts on  processes be explored?</a:t>
            </a:r>
          </a:p>
          <a:p>
            <a:pPr marL="385763" indent="-385763">
              <a:buFont typeface="+mj-lt"/>
              <a:buAutoNum type="arabicPeriod"/>
            </a:pPr>
            <a:r>
              <a:rPr lang="en-US" sz="1800" dirty="0"/>
              <a:t>What types of capacities need to help sustain the progress?</a:t>
            </a:r>
          </a:p>
          <a:p>
            <a:pPr marL="385763" indent="-385763">
              <a:buFont typeface="+mj-lt"/>
              <a:buAutoNum type="arabicPeriod"/>
            </a:pPr>
            <a:r>
              <a:rPr lang="en-US" sz="1800" dirty="0"/>
              <a:t>Are the capacities in place for the initial progress  to continue?</a:t>
            </a:r>
          </a:p>
          <a:p>
            <a:pPr marL="385763" indent="-385763">
              <a:buFont typeface="+mj-lt"/>
              <a:buAutoNum type="arabicPeriod"/>
            </a:pPr>
            <a:r>
              <a:rPr lang="en-US" sz="1800" dirty="0"/>
              <a:t>How will the acceleration of change caused by the intervention be analyzed?  </a:t>
            </a:r>
          </a:p>
          <a:p>
            <a:pPr marL="385763" indent="-385763">
              <a:buFont typeface="+mj-lt"/>
              <a:buAutoNum type="arabicPeriod"/>
            </a:pPr>
            <a:r>
              <a:rPr lang="en-US" sz="1800" dirty="0"/>
              <a:t>Will key assumptions in the theory of change be tested?</a:t>
            </a:r>
          </a:p>
          <a:p>
            <a:pPr marL="385763" indent="-385763">
              <a:buFont typeface="+mj-lt"/>
              <a:buAutoNum type="arabicPeriod"/>
            </a:pPr>
            <a:r>
              <a:rPr lang="en-US" sz="1800" dirty="0"/>
              <a:t>How does the timeline of impact/anticipated  influence the findings of the analysis?</a:t>
            </a:r>
          </a:p>
          <a:p>
            <a:endParaRPr lang="en-US" sz="1800" dirty="0"/>
          </a:p>
        </p:txBody>
      </p:sp>
    </p:spTree>
    <p:extLst>
      <p:ext uri="{BB962C8B-B14F-4D97-AF65-F5344CB8AC3E}">
        <p14:creationId xmlns:p14="http://schemas.microsoft.com/office/powerpoint/2010/main" val="34597055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385C-3C29-954A-A236-1100D5A27EBB}"/>
              </a:ext>
            </a:extLst>
          </p:cNvPr>
          <p:cNvSpPr>
            <a:spLocks noGrp="1"/>
          </p:cNvSpPr>
          <p:nvPr>
            <p:ph type="title"/>
          </p:nvPr>
        </p:nvSpPr>
        <p:spPr>
          <a:xfrm>
            <a:off x="214993" y="857251"/>
            <a:ext cx="7886700" cy="994172"/>
          </a:xfrm>
        </p:spPr>
        <p:txBody>
          <a:bodyPr>
            <a:normAutofit/>
          </a:bodyPr>
          <a:lstStyle/>
          <a:p>
            <a:r>
              <a:rPr lang="en-US" dirty="0"/>
              <a:t>8. Revise, Reshape and Reform Interventions</a:t>
            </a:r>
          </a:p>
        </p:txBody>
      </p:sp>
      <p:sp>
        <p:nvSpPr>
          <p:cNvPr id="4" name="Rounded Rectangle 3">
            <a:extLst>
              <a:ext uri="{FF2B5EF4-FFF2-40B4-BE49-F238E27FC236}">
                <a16:creationId xmlns:a16="http://schemas.microsoft.com/office/drawing/2014/main" id="{C0C42427-FE47-6D4C-90CA-A6408127253F}"/>
              </a:ext>
            </a:extLst>
          </p:cNvPr>
          <p:cNvSpPr/>
          <p:nvPr/>
        </p:nvSpPr>
        <p:spPr>
          <a:xfrm>
            <a:off x="119743" y="2413907"/>
            <a:ext cx="2111829" cy="27867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Learnings about the theory of change: problems and challenges with assumptions</a:t>
            </a:r>
          </a:p>
        </p:txBody>
      </p:sp>
      <p:sp>
        <p:nvSpPr>
          <p:cNvPr id="5" name="Rounded Rectangle 4">
            <a:extLst>
              <a:ext uri="{FF2B5EF4-FFF2-40B4-BE49-F238E27FC236}">
                <a16:creationId xmlns:a16="http://schemas.microsoft.com/office/drawing/2014/main" id="{5FD79483-B383-8843-9C74-67E55E1FD67E}"/>
              </a:ext>
            </a:extLst>
          </p:cNvPr>
          <p:cNvSpPr/>
          <p:nvPr/>
        </p:nvSpPr>
        <p:spPr>
          <a:xfrm>
            <a:off x="2378528" y="2413906"/>
            <a:ext cx="2111829" cy="2786744"/>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Learnings about inequity: how should the reach assumptions be modified</a:t>
            </a:r>
          </a:p>
        </p:txBody>
      </p:sp>
      <p:sp>
        <p:nvSpPr>
          <p:cNvPr id="6" name="Rounded Rectangle 5">
            <a:extLst>
              <a:ext uri="{FF2B5EF4-FFF2-40B4-BE49-F238E27FC236}">
                <a16:creationId xmlns:a16="http://schemas.microsoft.com/office/drawing/2014/main" id="{50080F3F-31EA-3343-A76E-59EE3AAB3163}"/>
              </a:ext>
            </a:extLst>
          </p:cNvPr>
          <p:cNvSpPr/>
          <p:nvPr/>
        </p:nvSpPr>
        <p:spPr>
          <a:xfrm>
            <a:off x="4637314" y="2413906"/>
            <a:ext cx="2111829" cy="27867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Based on system capacities, how should the interventions be modified to promote sustainability</a:t>
            </a:r>
          </a:p>
        </p:txBody>
      </p:sp>
      <p:sp>
        <p:nvSpPr>
          <p:cNvPr id="7" name="Rounded Rectangle 6">
            <a:extLst>
              <a:ext uri="{FF2B5EF4-FFF2-40B4-BE49-F238E27FC236}">
                <a16:creationId xmlns:a16="http://schemas.microsoft.com/office/drawing/2014/main" id="{625D38B4-4848-7749-99EB-B65F4A925E16}"/>
              </a:ext>
            </a:extLst>
          </p:cNvPr>
          <p:cNvSpPr/>
          <p:nvPr/>
        </p:nvSpPr>
        <p:spPr>
          <a:xfrm>
            <a:off x="6896099" y="2413906"/>
            <a:ext cx="2111829" cy="2786744"/>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What else needs to happen to accelerate progress for specific groups</a:t>
            </a:r>
          </a:p>
        </p:txBody>
      </p:sp>
    </p:spTree>
    <p:extLst>
      <p:ext uri="{BB962C8B-B14F-4D97-AF65-F5344CB8AC3E}">
        <p14:creationId xmlns:p14="http://schemas.microsoft.com/office/powerpoint/2010/main" val="9046066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normAutofit/>
          </a:bodyPr>
          <a:lstStyle/>
          <a:p>
            <a:r>
              <a:rPr lang="en-US" sz="3200" dirty="0"/>
              <a:t>Questions to improve reporting of Evaluations from a sustainability perspective</a:t>
            </a:r>
          </a:p>
        </p:txBody>
      </p:sp>
      <p:sp>
        <p:nvSpPr>
          <p:cNvPr id="4" name="Slide Number Placeholder 3"/>
          <p:cNvSpPr>
            <a:spLocks noGrp="1"/>
          </p:cNvSpPr>
          <p:nvPr>
            <p:ph type="sldNum" sz="quarter" idx="12"/>
          </p:nvPr>
        </p:nvSpPr>
        <p:spPr/>
        <p:txBody>
          <a:bodyPr/>
          <a:lstStyle/>
          <a:p>
            <a:fld id="{D4759ADF-58C6-0F4E-837A-88DCB355D6F4}" type="slidenum">
              <a:rPr lang="en-US" smtClean="0"/>
              <a:pPr/>
              <a:t>117</a:t>
            </a:fld>
            <a:endParaRPr lang="en-US"/>
          </a:p>
        </p:txBody>
      </p:sp>
    </p:spTree>
    <p:extLst>
      <p:ext uri="{BB962C8B-B14F-4D97-AF65-F5344CB8AC3E}">
        <p14:creationId xmlns:p14="http://schemas.microsoft.com/office/powerpoint/2010/main" val="24290633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6330" y="213736"/>
            <a:ext cx="1757778" cy="1615736"/>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dirty="0"/>
              <a:t>Describe the Intervention--Leverage</a:t>
            </a:r>
          </a:p>
        </p:txBody>
      </p:sp>
      <p:sp>
        <p:nvSpPr>
          <p:cNvPr id="6" name="Oval 5"/>
          <p:cNvSpPr/>
          <p:nvPr/>
        </p:nvSpPr>
        <p:spPr>
          <a:xfrm>
            <a:off x="3472648" y="510929"/>
            <a:ext cx="2111406" cy="1940788"/>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What was the Setting? What was the Context? What were other boundary partners?</a:t>
            </a:r>
            <a:endParaRPr lang="en-GB" sz="1600" dirty="0"/>
          </a:p>
        </p:txBody>
      </p:sp>
      <p:sp>
        <p:nvSpPr>
          <p:cNvPr id="7" name="Oval 6"/>
          <p:cNvSpPr/>
          <p:nvPr/>
        </p:nvSpPr>
        <p:spPr>
          <a:xfrm>
            <a:off x="6261715" y="177552"/>
            <a:ext cx="2269725" cy="2086313"/>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Was there a discussion of the evidence informing the program? Was there a discussion on timelines?</a:t>
            </a:r>
            <a:endParaRPr lang="en-GB" sz="1600" dirty="0"/>
          </a:p>
        </p:txBody>
      </p:sp>
      <p:sp>
        <p:nvSpPr>
          <p:cNvPr id="8" name="Oval 7"/>
          <p:cNvSpPr/>
          <p:nvPr/>
        </p:nvSpPr>
        <p:spPr>
          <a:xfrm>
            <a:off x="5739413" y="2738761"/>
            <a:ext cx="1757778" cy="1615736"/>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dirty="0"/>
              <a:t>Is the program a pilot?</a:t>
            </a:r>
            <a:endParaRPr lang="en-GB" dirty="0"/>
          </a:p>
        </p:txBody>
      </p:sp>
      <p:sp>
        <p:nvSpPr>
          <p:cNvPr id="9" name="Oval 8"/>
          <p:cNvSpPr/>
          <p:nvPr/>
        </p:nvSpPr>
        <p:spPr>
          <a:xfrm>
            <a:off x="2975528" y="2451717"/>
            <a:ext cx="1788821" cy="2115365"/>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Challenges of adaptation to specific setting? program plan for sustainability?</a:t>
            </a:r>
            <a:endParaRPr lang="en-GB" sz="1600" dirty="0"/>
          </a:p>
        </p:txBody>
      </p:sp>
      <p:sp>
        <p:nvSpPr>
          <p:cNvPr id="10" name="Oval 9"/>
          <p:cNvSpPr/>
          <p:nvPr/>
        </p:nvSpPr>
        <p:spPr>
          <a:xfrm>
            <a:off x="266330" y="3309891"/>
            <a:ext cx="1757778" cy="1615736"/>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Duration of the intervention? </a:t>
            </a:r>
            <a:endParaRPr lang="en-GB" sz="1600" dirty="0"/>
          </a:p>
          <a:p>
            <a:pPr algn="ctr"/>
            <a:endParaRPr lang="en-GB" sz="1600" dirty="0"/>
          </a:p>
        </p:txBody>
      </p:sp>
      <p:sp>
        <p:nvSpPr>
          <p:cNvPr id="11" name="Oval 10"/>
          <p:cNvSpPr/>
          <p:nvPr/>
        </p:nvSpPr>
        <p:spPr>
          <a:xfrm>
            <a:off x="1475172" y="5007006"/>
            <a:ext cx="1757778" cy="1615736"/>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Discussion on timelines and trajectories of impacts?</a:t>
            </a:r>
            <a:endParaRPr lang="en-GB" sz="1600" dirty="0"/>
          </a:p>
        </p:txBody>
      </p:sp>
      <p:sp>
        <p:nvSpPr>
          <p:cNvPr id="12" name="Oval 11"/>
          <p:cNvSpPr/>
          <p:nvPr/>
        </p:nvSpPr>
        <p:spPr>
          <a:xfrm>
            <a:off x="4216893" y="4567082"/>
            <a:ext cx="2044823" cy="1879586"/>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Were there changes in the intervention over time? How did the evaluation explore this?</a:t>
            </a:r>
            <a:endParaRPr lang="en-GB" sz="1600" dirty="0"/>
          </a:p>
        </p:txBody>
      </p:sp>
      <p:sp>
        <p:nvSpPr>
          <p:cNvPr id="13" name="Oval 12"/>
          <p:cNvSpPr/>
          <p:nvPr/>
        </p:nvSpPr>
        <p:spPr>
          <a:xfrm>
            <a:off x="6893510" y="4734757"/>
            <a:ext cx="1757778" cy="1615736"/>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Was the theory of change described? Sustainability? Did it change over time?</a:t>
            </a:r>
            <a:endParaRPr lang="en-GB" sz="1600" dirty="0"/>
          </a:p>
        </p:txBody>
      </p:sp>
      <p:cxnSp>
        <p:nvCxnSpPr>
          <p:cNvPr id="15" name="Curved Connector 14"/>
          <p:cNvCxnSpPr>
            <a:stCxn id="5" idx="6"/>
            <a:endCxn id="6" idx="2"/>
          </p:cNvCxnSpPr>
          <p:nvPr/>
        </p:nvCxnSpPr>
        <p:spPr>
          <a:xfrm>
            <a:off x="2024108" y="1021604"/>
            <a:ext cx="1448540" cy="459719"/>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8" name="Curved Connector 17"/>
          <p:cNvCxnSpPr>
            <a:stCxn id="6" idx="7"/>
            <a:endCxn id="7" idx="1"/>
          </p:cNvCxnSpPr>
          <p:nvPr/>
        </p:nvCxnSpPr>
        <p:spPr>
          <a:xfrm rot="5400000" flipH="1" flipV="1">
            <a:off x="5778444" y="-20513"/>
            <a:ext cx="312066" cy="1319263"/>
          </a:xfrm>
          <a:prstGeom prst="curvedConnector3">
            <a:avLst>
              <a:gd name="adj1" fmla="val 157367"/>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4" name="Curved Connector 23"/>
          <p:cNvCxnSpPr>
            <a:stCxn id="7" idx="6"/>
            <a:endCxn id="8" idx="6"/>
          </p:cNvCxnSpPr>
          <p:nvPr/>
        </p:nvCxnSpPr>
        <p:spPr>
          <a:xfrm flipH="1">
            <a:off x="7497191" y="1220709"/>
            <a:ext cx="1034249" cy="2325920"/>
          </a:xfrm>
          <a:prstGeom prst="curvedConnector3">
            <a:avLst>
              <a:gd name="adj1" fmla="val -40987"/>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7" name="Curved Connector 26"/>
          <p:cNvCxnSpPr>
            <a:stCxn id="8" idx="2"/>
            <a:endCxn id="9" idx="7"/>
          </p:cNvCxnSpPr>
          <p:nvPr/>
        </p:nvCxnSpPr>
        <p:spPr>
          <a:xfrm rot="10800000">
            <a:off x="4502383" y="2761505"/>
            <a:ext cx="1237031" cy="785124"/>
          </a:xfrm>
          <a:prstGeom prst="curvedConnector4">
            <a:avLst>
              <a:gd name="adj1" fmla="val 39411"/>
              <a:gd name="adj2" fmla="val 129116"/>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2" name="Curved Connector 31"/>
          <p:cNvCxnSpPr>
            <a:stCxn id="9" idx="2"/>
            <a:endCxn id="10" idx="6"/>
          </p:cNvCxnSpPr>
          <p:nvPr/>
        </p:nvCxnSpPr>
        <p:spPr>
          <a:xfrm rot="10800000" flipV="1">
            <a:off x="2024108" y="3509399"/>
            <a:ext cx="951420" cy="608359"/>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Curved Connector 35"/>
          <p:cNvCxnSpPr>
            <a:stCxn id="10" idx="3"/>
            <a:endCxn id="11" idx="2"/>
          </p:cNvCxnSpPr>
          <p:nvPr/>
        </p:nvCxnSpPr>
        <p:spPr>
          <a:xfrm rot="16200000" flipH="1">
            <a:off x="436528" y="4776230"/>
            <a:ext cx="1125866" cy="951421"/>
          </a:xfrm>
          <a:prstGeom prst="curvedConnector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0" name="Curved Connector 39"/>
          <p:cNvCxnSpPr>
            <a:stCxn id="11" idx="5"/>
            <a:endCxn id="12" idx="3"/>
          </p:cNvCxnSpPr>
          <p:nvPr/>
        </p:nvCxnSpPr>
        <p:spPr>
          <a:xfrm rot="5400000" flipH="1" flipV="1">
            <a:off x="3638582" y="5508355"/>
            <a:ext cx="214714" cy="1540821"/>
          </a:xfrm>
          <a:prstGeom prst="curvedConnector3">
            <a:avLst>
              <a:gd name="adj1" fmla="val -142245"/>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4" name="Curved Connector 43"/>
          <p:cNvCxnSpPr>
            <a:endCxn id="13" idx="1"/>
          </p:cNvCxnSpPr>
          <p:nvPr/>
        </p:nvCxnSpPr>
        <p:spPr>
          <a:xfrm flipV="1">
            <a:off x="6261715" y="4971376"/>
            <a:ext cx="889216" cy="571249"/>
          </a:xfrm>
          <a:prstGeom prst="curvedConnector4">
            <a:avLst>
              <a:gd name="adj1" fmla="val 35525"/>
              <a:gd name="adj2" fmla="val 181439"/>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0" name="Curved Connector 49"/>
          <p:cNvCxnSpPr>
            <a:stCxn id="13" idx="4"/>
          </p:cNvCxnSpPr>
          <p:nvPr/>
        </p:nvCxnSpPr>
        <p:spPr>
          <a:xfrm rot="16200000" flipH="1">
            <a:off x="8275114" y="5847777"/>
            <a:ext cx="232299" cy="1237729"/>
          </a:xfrm>
          <a:prstGeom prst="curvedConnector2">
            <a:avLst/>
          </a:prstGeom>
          <a:ln>
            <a:tailEnd type="arrow"/>
          </a:ln>
        </p:spPr>
        <p:style>
          <a:lnRef idx="2">
            <a:schemeClr val="accent3"/>
          </a:lnRef>
          <a:fillRef idx="0">
            <a:schemeClr val="accent3"/>
          </a:fillRef>
          <a:effectRef idx="1">
            <a:schemeClr val="accent3"/>
          </a:effectRef>
          <a:fontRef idx="minor">
            <a:schemeClr val="tx1"/>
          </a:fontRef>
        </p:style>
      </p:cxnSp>
      <p:sp>
        <p:nvSpPr>
          <p:cNvPr id="20" name="Slide Number Placeholder 19"/>
          <p:cNvSpPr>
            <a:spLocks noGrp="1"/>
          </p:cNvSpPr>
          <p:nvPr>
            <p:ph type="sldNum" sz="quarter" idx="12"/>
          </p:nvPr>
        </p:nvSpPr>
        <p:spPr/>
        <p:txBody>
          <a:bodyPr/>
          <a:lstStyle/>
          <a:p>
            <a:fld id="{5319EBAB-52D8-0841-A613-DBC224631543}" type="slidenum">
              <a:rPr lang="en-US" smtClean="0"/>
              <a:pPr/>
              <a:t>118</a:t>
            </a:fld>
            <a:endParaRPr lang="en-US"/>
          </a:p>
        </p:txBody>
      </p:sp>
    </p:spTree>
    <p:extLst>
      <p:ext uri="{BB962C8B-B14F-4D97-AF65-F5344CB8AC3E}">
        <p14:creationId xmlns:p14="http://schemas.microsoft.com/office/powerpoint/2010/main" val="163555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500"/>
                                        <p:tgtEl>
                                          <p:spTgt spid="27"/>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right)">
                                      <p:cBhvr>
                                        <p:cTn id="48" dur="500"/>
                                        <p:tgtEl>
                                          <p:spTgt spid="32"/>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righ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500"/>
                                        <p:tgtEl>
                                          <p:spTgt spid="4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085207" y="0"/>
            <a:ext cx="1994917" cy="1825625"/>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How were impacts studied; what design were implemented to study dynamic impacts?</a:t>
            </a:r>
          </a:p>
        </p:txBody>
      </p:sp>
      <p:sp>
        <p:nvSpPr>
          <p:cNvPr id="6" name="Oval 5"/>
          <p:cNvSpPr/>
          <p:nvPr/>
        </p:nvSpPr>
        <p:spPr>
          <a:xfrm>
            <a:off x="6696720" y="490124"/>
            <a:ext cx="2111406" cy="1940788"/>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Was there a Formal process of describing how the impacts can be sustained?</a:t>
            </a:r>
          </a:p>
        </p:txBody>
      </p:sp>
      <p:sp>
        <p:nvSpPr>
          <p:cNvPr id="7" name="Oval 6"/>
          <p:cNvSpPr/>
          <p:nvPr/>
        </p:nvSpPr>
        <p:spPr>
          <a:xfrm>
            <a:off x="4085209" y="2090880"/>
            <a:ext cx="2611512" cy="2400481"/>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Was the program a success? Unintended outcomes? Differential impacts for different groups?</a:t>
            </a:r>
            <a:endParaRPr lang="en-GB" sz="1600" dirty="0"/>
          </a:p>
        </p:txBody>
      </p:sp>
      <p:sp>
        <p:nvSpPr>
          <p:cNvPr id="8" name="Oval 7"/>
          <p:cNvSpPr/>
          <p:nvPr/>
        </p:nvSpPr>
        <p:spPr>
          <a:xfrm>
            <a:off x="2938852" y="4770410"/>
            <a:ext cx="2025245" cy="1861590"/>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Did the evaluation help with decisions about sustainability? How?</a:t>
            </a:r>
            <a:endParaRPr lang="en-GB" sz="1600" dirty="0"/>
          </a:p>
        </p:txBody>
      </p:sp>
      <p:sp>
        <p:nvSpPr>
          <p:cNvPr id="9" name="Oval 8"/>
          <p:cNvSpPr/>
          <p:nvPr/>
        </p:nvSpPr>
        <p:spPr>
          <a:xfrm>
            <a:off x="528974" y="5016264"/>
            <a:ext cx="1757778" cy="1615736"/>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Was the organizational structure of the intervention described?</a:t>
            </a:r>
          </a:p>
        </p:txBody>
      </p:sp>
      <p:sp>
        <p:nvSpPr>
          <p:cNvPr id="10" name="Oval 9"/>
          <p:cNvSpPr/>
          <p:nvPr/>
        </p:nvSpPr>
        <p:spPr>
          <a:xfrm>
            <a:off x="1061622" y="412840"/>
            <a:ext cx="2173820" cy="1678040"/>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What was the Intervention Planners’ view of success? Relationship to sustainability?</a:t>
            </a:r>
            <a:endParaRPr lang="en-GB" sz="1600" dirty="0"/>
          </a:p>
        </p:txBody>
      </p:sp>
      <p:sp>
        <p:nvSpPr>
          <p:cNvPr id="11" name="Oval 10"/>
          <p:cNvSpPr/>
          <p:nvPr/>
        </p:nvSpPr>
        <p:spPr>
          <a:xfrm>
            <a:off x="395797" y="2263865"/>
            <a:ext cx="2107016" cy="1936753"/>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Were there formal structures to learn and modify the program over time?</a:t>
            </a:r>
            <a:endParaRPr lang="en-GB" sz="1600" dirty="0"/>
          </a:p>
        </p:txBody>
      </p:sp>
      <p:sp>
        <p:nvSpPr>
          <p:cNvPr id="12" name="Oval 11"/>
          <p:cNvSpPr/>
          <p:nvPr/>
        </p:nvSpPr>
        <p:spPr>
          <a:xfrm>
            <a:off x="6928684" y="3780332"/>
            <a:ext cx="2044823" cy="1879586"/>
          </a:xfrm>
          <a:prstGeom prst="ellips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1600" dirty="0"/>
              <a:t>Was there a discussion of what can be spread as part of </a:t>
            </a:r>
            <a:r>
              <a:rPr lang="en-US" sz="1600" dirty="0" err="1"/>
              <a:t>learnings</a:t>
            </a:r>
            <a:r>
              <a:rPr lang="en-US" sz="1600" dirty="0"/>
              <a:t> from the evaluation? </a:t>
            </a:r>
            <a:endParaRPr lang="en-GB" sz="1600" dirty="0"/>
          </a:p>
        </p:txBody>
      </p:sp>
      <p:cxnSp>
        <p:nvCxnSpPr>
          <p:cNvPr id="3" name="Curved Connector 2"/>
          <p:cNvCxnSpPr>
            <a:stCxn id="9" idx="0"/>
            <a:endCxn id="11" idx="4"/>
          </p:cNvCxnSpPr>
          <p:nvPr/>
        </p:nvCxnSpPr>
        <p:spPr>
          <a:xfrm rot="5400000" flipH="1" flipV="1">
            <a:off x="1020761" y="4587720"/>
            <a:ext cx="815646" cy="41442"/>
          </a:xfrm>
          <a:prstGeom prst="curvedConnector3">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2" name="Curved Connector 21"/>
          <p:cNvCxnSpPr>
            <a:stCxn id="11" idx="0"/>
            <a:endCxn id="10" idx="2"/>
          </p:cNvCxnSpPr>
          <p:nvPr/>
        </p:nvCxnSpPr>
        <p:spPr>
          <a:xfrm rot="16200000" flipV="1">
            <a:off x="749462" y="1564021"/>
            <a:ext cx="1012005" cy="387683"/>
          </a:xfrm>
          <a:prstGeom prst="curvedConnector4">
            <a:avLst>
              <a:gd name="adj1" fmla="val 8547"/>
              <a:gd name="adj2" fmla="val 33071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8" name="Curved Connector 27"/>
          <p:cNvCxnSpPr/>
          <p:nvPr/>
        </p:nvCxnSpPr>
        <p:spPr>
          <a:xfrm>
            <a:off x="3235439" y="912813"/>
            <a:ext cx="849768" cy="234711"/>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4" name="Curved Connector 33"/>
          <p:cNvCxnSpPr>
            <a:stCxn id="5" idx="6"/>
            <a:endCxn id="6" idx="2"/>
          </p:cNvCxnSpPr>
          <p:nvPr/>
        </p:nvCxnSpPr>
        <p:spPr>
          <a:xfrm>
            <a:off x="6080124" y="912813"/>
            <a:ext cx="616596" cy="547705"/>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1" name="Curved Connector 40"/>
          <p:cNvCxnSpPr>
            <a:stCxn id="6" idx="4"/>
            <a:endCxn id="7" idx="6"/>
          </p:cNvCxnSpPr>
          <p:nvPr/>
        </p:nvCxnSpPr>
        <p:spPr>
          <a:xfrm rot="5400000">
            <a:off x="6794468" y="2333165"/>
            <a:ext cx="860209" cy="1055702"/>
          </a:xfrm>
          <a:prstGeom prst="curvedConnector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5" name="Curved Connector 44"/>
          <p:cNvCxnSpPr>
            <a:stCxn id="7" idx="2"/>
            <a:endCxn id="8" idx="1"/>
          </p:cNvCxnSpPr>
          <p:nvPr/>
        </p:nvCxnSpPr>
        <p:spPr>
          <a:xfrm rot="10800000" flipV="1">
            <a:off x="3235443" y="3291120"/>
            <a:ext cx="849767" cy="1751913"/>
          </a:xfrm>
          <a:prstGeom prst="curvedConnector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7" name="Curved Connector 46"/>
          <p:cNvCxnSpPr>
            <a:stCxn id="8" idx="5"/>
            <a:endCxn id="12" idx="3"/>
          </p:cNvCxnSpPr>
          <p:nvPr/>
        </p:nvCxnSpPr>
        <p:spPr>
          <a:xfrm rot="5400000" flipH="1" flipV="1">
            <a:off x="5460465" y="4591701"/>
            <a:ext cx="974717" cy="2560634"/>
          </a:xfrm>
          <a:prstGeom prst="curvedConnector3">
            <a:avLst>
              <a:gd name="adj1" fmla="val -23188"/>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2" name="Curved Connector 51"/>
          <p:cNvCxnSpPr>
            <a:endCxn id="9" idx="3"/>
          </p:cNvCxnSpPr>
          <p:nvPr/>
        </p:nvCxnSpPr>
        <p:spPr>
          <a:xfrm>
            <a:off x="-550416" y="6359377"/>
            <a:ext cx="1336811" cy="36004"/>
          </a:xfrm>
          <a:prstGeom prst="curvedConnector4">
            <a:avLst>
              <a:gd name="adj1" fmla="val 40372"/>
              <a:gd name="adj2" fmla="val 1030819"/>
            </a:avLst>
          </a:prstGeom>
          <a:ln>
            <a:tailEnd type="arrow"/>
          </a:ln>
        </p:spPr>
        <p:style>
          <a:lnRef idx="2">
            <a:schemeClr val="accent3"/>
          </a:lnRef>
          <a:fillRef idx="0">
            <a:schemeClr val="accent3"/>
          </a:fillRef>
          <a:effectRef idx="1">
            <a:schemeClr val="accent3"/>
          </a:effectRef>
          <a:fontRef idx="minor">
            <a:schemeClr val="tx1"/>
          </a:fontRef>
        </p:style>
      </p:cxnSp>
      <p:sp>
        <p:nvSpPr>
          <p:cNvPr id="18" name="Slide Number Placeholder 17"/>
          <p:cNvSpPr>
            <a:spLocks noGrp="1"/>
          </p:cNvSpPr>
          <p:nvPr>
            <p:ph type="sldNum" sz="quarter" idx="12"/>
          </p:nvPr>
        </p:nvSpPr>
        <p:spPr/>
        <p:txBody>
          <a:bodyPr/>
          <a:lstStyle/>
          <a:p>
            <a:fld id="{5319EBAB-52D8-0841-A613-DBC224631543}" type="slidenum">
              <a:rPr lang="en-US" smtClean="0"/>
              <a:pPr/>
              <a:t>119</a:t>
            </a:fld>
            <a:endParaRPr lang="en-US"/>
          </a:p>
        </p:txBody>
      </p:sp>
    </p:spTree>
    <p:extLst>
      <p:ext uri="{BB962C8B-B14F-4D97-AF65-F5344CB8AC3E}">
        <p14:creationId xmlns:p14="http://schemas.microsoft.com/office/powerpoint/2010/main" val="28879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right)">
                                      <p:cBhvr>
                                        <p:cTn id="52" dur="500"/>
                                        <p:tgtEl>
                                          <p:spTgt spid="41"/>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righ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500"/>
                                        <p:tgtEl>
                                          <p:spTgt spid="45"/>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7EFAEE75-2A30-6E4D-8BAE-05153C17C832}"/>
              </a:ext>
            </a:extLst>
          </p:cNvPr>
          <p:cNvSpPr/>
          <p:nvPr/>
        </p:nvSpPr>
        <p:spPr>
          <a:xfrm>
            <a:off x="1019990" y="1204231"/>
            <a:ext cx="2227220" cy="2351314"/>
          </a:xfrm>
          <a:prstGeom prst="roundRect">
            <a:avLst/>
          </a:prstGeom>
        </p:spPr>
        <p:style>
          <a:lnRef idx="1">
            <a:schemeClr val="accent3"/>
          </a:lnRef>
          <a:fillRef idx="3">
            <a:schemeClr val="accent3"/>
          </a:fillRef>
          <a:effectRef idx="2">
            <a:schemeClr val="accent3"/>
          </a:effectRef>
          <a:fontRef idx="minor">
            <a:schemeClr val="lt1"/>
          </a:fontRef>
        </p:style>
        <p:txBody>
          <a:bodyPr rtlCol="0" anchor="b" anchorCtr="0"/>
          <a:lstStyle/>
          <a:p>
            <a:r>
              <a:rPr lang="en-US" sz="1400" dirty="0">
                <a:solidFill>
                  <a:schemeClr val="tx1"/>
                </a:solidFill>
              </a:rPr>
              <a:t>“</a:t>
            </a:r>
            <a:r>
              <a:rPr lang="en-US" sz="1400" dirty="0">
                <a:solidFill>
                  <a:srgbClr val="FF0000"/>
                </a:solidFill>
              </a:rPr>
              <a:t>Facilitating a rights-based approach to programming </a:t>
            </a:r>
            <a:r>
              <a:rPr lang="en-US" sz="1400" dirty="0">
                <a:solidFill>
                  <a:schemeClr val="tx1"/>
                </a:solidFill>
              </a:rPr>
              <a:t>that is conducive to meaningful participation….and hold government to account to realize their rights;</a:t>
            </a:r>
          </a:p>
        </p:txBody>
      </p:sp>
      <p:sp>
        <p:nvSpPr>
          <p:cNvPr id="6" name="Rounded Rectangle 5">
            <a:extLst>
              <a:ext uri="{FF2B5EF4-FFF2-40B4-BE49-F238E27FC236}">
                <a16:creationId xmlns:a16="http://schemas.microsoft.com/office/drawing/2014/main" id="{9686BBFC-9DE6-6745-8EF6-69DD3A9B555A}"/>
              </a:ext>
            </a:extLst>
          </p:cNvPr>
          <p:cNvSpPr/>
          <p:nvPr/>
        </p:nvSpPr>
        <p:spPr>
          <a:xfrm>
            <a:off x="3391989" y="1204231"/>
            <a:ext cx="2227220" cy="2351314"/>
          </a:xfrm>
          <a:prstGeom prst="roundRect">
            <a:avLst/>
          </a:prstGeom>
        </p:spPr>
        <p:style>
          <a:lnRef idx="1">
            <a:schemeClr val="accent5"/>
          </a:lnRef>
          <a:fillRef idx="3">
            <a:schemeClr val="accent5"/>
          </a:fillRef>
          <a:effectRef idx="2">
            <a:schemeClr val="accent5"/>
          </a:effectRef>
          <a:fontRef idx="minor">
            <a:schemeClr val="lt1"/>
          </a:fontRef>
        </p:style>
        <p:txBody>
          <a:bodyPr rtlCol="0" anchor="b" anchorCtr="0"/>
          <a:lstStyle/>
          <a:p>
            <a:r>
              <a:rPr lang="en-US" sz="1400" dirty="0">
                <a:solidFill>
                  <a:srgbClr val="FF0000"/>
                </a:solidFill>
              </a:rPr>
              <a:t>Supporting governments to ensure SDG reporting, follow-up and review are people-</a:t>
            </a:r>
            <a:r>
              <a:rPr lang="en-US" sz="1400" dirty="0" err="1">
                <a:solidFill>
                  <a:srgbClr val="FF0000"/>
                </a:solidFill>
              </a:rPr>
              <a:t>centred</a:t>
            </a:r>
            <a:r>
              <a:rPr lang="en-US" sz="1400" dirty="0">
                <a:solidFill>
                  <a:schemeClr val="tx1"/>
                </a:solidFill>
              </a:rPr>
              <a:t>, gender-sensitive, respect human rights and focus on the most vulnerable and furthest behind;</a:t>
            </a:r>
          </a:p>
        </p:txBody>
      </p:sp>
      <p:sp>
        <p:nvSpPr>
          <p:cNvPr id="7" name="Rounded Rectangle 6">
            <a:extLst>
              <a:ext uri="{FF2B5EF4-FFF2-40B4-BE49-F238E27FC236}">
                <a16:creationId xmlns:a16="http://schemas.microsoft.com/office/drawing/2014/main" id="{ED954E1E-4D9A-894C-9705-EF50C0D3CBDE}"/>
              </a:ext>
            </a:extLst>
          </p:cNvPr>
          <p:cNvSpPr/>
          <p:nvPr/>
        </p:nvSpPr>
        <p:spPr>
          <a:xfrm>
            <a:off x="5763988" y="1204231"/>
            <a:ext cx="2227220" cy="2351314"/>
          </a:xfrm>
          <a:prstGeom prst="roundRect">
            <a:avLst/>
          </a:prstGeom>
        </p:spPr>
        <p:style>
          <a:lnRef idx="1">
            <a:schemeClr val="accent3"/>
          </a:lnRef>
          <a:fillRef idx="3">
            <a:schemeClr val="accent3"/>
          </a:fillRef>
          <a:effectRef idx="2">
            <a:schemeClr val="accent3"/>
          </a:effectRef>
          <a:fontRef idx="minor">
            <a:schemeClr val="lt1"/>
          </a:fontRef>
        </p:style>
        <p:txBody>
          <a:bodyPr rtlCol="0" anchor="b" anchorCtr="0"/>
          <a:lstStyle/>
          <a:p>
            <a:r>
              <a:rPr lang="en-US" sz="1200" dirty="0">
                <a:solidFill>
                  <a:srgbClr val="FF0000"/>
                </a:solidFill>
              </a:rPr>
              <a:t>Expanding opportunities for local civil society, national human rights </a:t>
            </a:r>
            <a:r>
              <a:rPr lang="en-US" sz="1200" dirty="0">
                <a:solidFill>
                  <a:schemeClr val="tx1"/>
                </a:solidFill>
              </a:rPr>
              <a:t>institutions and community networks to engage decision makers, including to build consensus on the policies required to address gaps in SDG progress….;</a:t>
            </a:r>
          </a:p>
        </p:txBody>
      </p:sp>
      <p:sp>
        <p:nvSpPr>
          <p:cNvPr id="8" name="Rounded Rectangle 7">
            <a:extLst>
              <a:ext uri="{FF2B5EF4-FFF2-40B4-BE49-F238E27FC236}">
                <a16:creationId xmlns:a16="http://schemas.microsoft.com/office/drawing/2014/main" id="{2D3BE51C-613B-4342-9131-1C1097D76FD4}"/>
              </a:ext>
            </a:extLst>
          </p:cNvPr>
          <p:cNvSpPr/>
          <p:nvPr/>
        </p:nvSpPr>
        <p:spPr>
          <a:xfrm>
            <a:off x="1019990" y="3721010"/>
            <a:ext cx="2227220" cy="2351314"/>
          </a:xfrm>
          <a:prstGeom prst="roundRect">
            <a:avLst/>
          </a:prstGeom>
        </p:spPr>
        <p:style>
          <a:lnRef idx="1">
            <a:schemeClr val="accent5"/>
          </a:lnRef>
          <a:fillRef idx="3">
            <a:schemeClr val="accent5"/>
          </a:fillRef>
          <a:effectRef idx="2">
            <a:schemeClr val="accent5"/>
          </a:effectRef>
          <a:fontRef idx="minor">
            <a:schemeClr val="lt1"/>
          </a:fontRef>
        </p:style>
        <p:txBody>
          <a:bodyPr rtlCol="0" anchor="b" anchorCtr="0"/>
          <a:lstStyle/>
          <a:p>
            <a:r>
              <a:rPr lang="en-US" sz="1400" dirty="0">
                <a:solidFill>
                  <a:srgbClr val="FF0000"/>
                </a:solidFill>
              </a:rPr>
              <a:t>Strengthening the capacities of civil society actors, and expanding and protecting spaces </a:t>
            </a:r>
            <a:r>
              <a:rPr lang="en-US" sz="1400" dirty="0">
                <a:solidFill>
                  <a:schemeClr val="tx1"/>
                </a:solidFill>
              </a:rPr>
              <a:t>for people’s participation in political and public life;</a:t>
            </a:r>
          </a:p>
        </p:txBody>
      </p:sp>
      <p:sp>
        <p:nvSpPr>
          <p:cNvPr id="9" name="Rounded Rectangle 8">
            <a:extLst>
              <a:ext uri="{FF2B5EF4-FFF2-40B4-BE49-F238E27FC236}">
                <a16:creationId xmlns:a16="http://schemas.microsoft.com/office/drawing/2014/main" id="{8311E16F-0621-9C48-AA81-6E8FA31129D4}"/>
              </a:ext>
            </a:extLst>
          </p:cNvPr>
          <p:cNvSpPr/>
          <p:nvPr/>
        </p:nvSpPr>
        <p:spPr>
          <a:xfrm>
            <a:off x="3391989" y="3721010"/>
            <a:ext cx="2227220" cy="2351314"/>
          </a:xfrm>
          <a:prstGeom prst="roundRect">
            <a:avLst/>
          </a:prstGeom>
        </p:spPr>
        <p:style>
          <a:lnRef idx="1">
            <a:schemeClr val="accent3"/>
          </a:lnRef>
          <a:fillRef idx="3">
            <a:schemeClr val="accent3"/>
          </a:fillRef>
          <a:effectRef idx="2">
            <a:schemeClr val="accent3"/>
          </a:effectRef>
          <a:fontRef idx="minor">
            <a:schemeClr val="lt1"/>
          </a:fontRef>
        </p:style>
        <p:txBody>
          <a:bodyPr rtlCol="0" anchor="b" anchorCtr="0"/>
          <a:lstStyle/>
          <a:p>
            <a:r>
              <a:rPr lang="en-US" sz="1400" dirty="0">
                <a:solidFill>
                  <a:srgbClr val="FF0000"/>
                </a:solidFill>
              </a:rPr>
              <a:t>Building capacities of national and local authorities </a:t>
            </a:r>
            <a:r>
              <a:rPr lang="en-US" sz="1400" dirty="0">
                <a:solidFill>
                  <a:schemeClr val="tx1"/>
                </a:solidFill>
              </a:rPr>
              <a:t>to be inclusive, responsive and accountable to their populations, with a special focus on the furthest behind people and places;</a:t>
            </a:r>
          </a:p>
        </p:txBody>
      </p:sp>
      <p:sp>
        <p:nvSpPr>
          <p:cNvPr id="10" name="Rounded Rectangle 9">
            <a:extLst>
              <a:ext uri="{FF2B5EF4-FFF2-40B4-BE49-F238E27FC236}">
                <a16:creationId xmlns:a16="http://schemas.microsoft.com/office/drawing/2014/main" id="{DD097D46-9D1F-CC45-9CD4-2E7EE569BF54}"/>
              </a:ext>
            </a:extLst>
          </p:cNvPr>
          <p:cNvSpPr/>
          <p:nvPr/>
        </p:nvSpPr>
        <p:spPr>
          <a:xfrm>
            <a:off x="5763989" y="3721010"/>
            <a:ext cx="2227220" cy="2351314"/>
          </a:xfrm>
          <a:prstGeom prst="roundRect">
            <a:avLst/>
          </a:prstGeom>
        </p:spPr>
        <p:style>
          <a:lnRef idx="1">
            <a:schemeClr val="accent5"/>
          </a:lnRef>
          <a:fillRef idx="3">
            <a:schemeClr val="accent5"/>
          </a:fillRef>
          <a:effectRef idx="2">
            <a:schemeClr val="accent5"/>
          </a:effectRef>
          <a:fontRef idx="minor">
            <a:schemeClr val="lt1"/>
          </a:fontRef>
        </p:style>
        <p:txBody>
          <a:bodyPr rtlCol="0" anchor="b" anchorCtr="0"/>
          <a:lstStyle/>
          <a:p>
            <a:r>
              <a:rPr lang="en-US" sz="1400" dirty="0">
                <a:solidFill>
                  <a:srgbClr val="FF0000"/>
                </a:solidFill>
              </a:rPr>
              <a:t>Promoting and supporting women and young people’s political participation </a:t>
            </a:r>
            <a:r>
              <a:rPr lang="en-US" sz="1400" dirty="0">
                <a:solidFill>
                  <a:schemeClr val="tx1"/>
                </a:solidFill>
              </a:rPr>
              <a:t>in parliamentary and electoral processes as candidates and voters.”</a:t>
            </a:r>
          </a:p>
        </p:txBody>
      </p:sp>
      <p:sp>
        <p:nvSpPr>
          <p:cNvPr id="13" name="Rectangle 12">
            <a:extLst>
              <a:ext uri="{FF2B5EF4-FFF2-40B4-BE49-F238E27FC236}">
                <a16:creationId xmlns:a16="http://schemas.microsoft.com/office/drawing/2014/main" id="{676F99DF-2A57-094B-9BF0-38AD1FCE1E6D}"/>
              </a:ext>
            </a:extLst>
          </p:cNvPr>
          <p:cNvSpPr/>
          <p:nvPr/>
        </p:nvSpPr>
        <p:spPr>
          <a:xfrm>
            <a:off x="214941" y="160250"/>
            <a:ext cx="1923925" cy="584775"/>
          </a:xfrm>
          <a:prstGeom prst="rect">
            <a:avLst/>
          </a:prstGeom>
        </p:spPr>
        <p:txBody>
          <a:bodyPr wrap="none">
            <a:spAutoFit/>
          </a:bodyPr>
          <a:lstStyle/>
          <a:p>
            <a:r>
              <a:rPr lang="en-US" sz="3200" dirty="0">
                <a:latin typeface="Avenir Light" panose="020B0402020203020204" pitchFamily="34" charset="77"/>
              </a:rPr>
              <a:t>Empower</a:t>
            </a:r>
          </a:p>
        </p:txBody>
      </p:sp>
      <p:cxnSp>
        <p:nvCxnSpPr>
          <p:cNvPr id="14" name="Straight Connector 13">
            <a:extLst>
              <a:ext uri="{FF2B5EF4-FFF2-40B4-BE49-F238E27FC236}">
                <a16:creationId xmlns:a16="http://schemas.microsoft.com/office/drawing/2014/main" id="{B2B95930-17F6-1643-8D62-DD33D941CCA7}"/>
              </a:ext>
            </a:extLst>
          </p:cNvPr>
          <p:cNvCxnSpPr>
            <a:cxnSpLocks/>
          </p:cNvCxnSpPr>
          <p:nvPr/>
        </p:nvCxnSpPr>
        <p:spPr>
          <a:xfrm flipH="1">
            <a:off x="-4503" y="785676"/>
            <a:ext cx="1996589"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B6E896F8-3040-6C43-B239-E53D413CADD3}"/>
              </a:ext>
            </a:extLst>
          </p:cNvPr>
          <p:cNvSpPr>
            <a:spLocks noGrp="1"/>
          </p:cNvSpPr>
          <p:nvPr>
            <p:ph type="sldNum" sz="quarter" idx="12"/>
          </p:nvPr>
        </p:nvSpPr>
        <p:spPr/>
        <p:txBody>
          <a:bodyPr/>
          <a:lstStyle/>
          <a:p>
            <a:fld id="{712CF03A-298B-8D41-899E-F03C9A5F43F9}" type="slidenum">
              <a:rPr lang="en-US" smtClean="0"/>
              <a:pPr/>
              <a:t>12</a:t>
            </a:fld>
            <a:endParaRPr lang="en-US"/>
          </a:p>
        </p:txBody>
      </p:sp>
    </p:spTree>
    <p:extLst>
      <p:ext uri="{BB962C8B-B14F-4D97-AF65-F5344CB8AC3E}">
        <p14:creationId xmlns:p14="http://schemas.microsoft.com/office/powerpoint/2010/main" val="144582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92E348-CE75-2C4A-BBFF-5108C8EA427F}"/>
              </a:ext>
            </a:extLst>
          </p:cNvPr>
          <p:cNvSpPr>
            <a:spLocks noGrp="1"/>
          </p:cNvSpPr>
          <p:nvPr>
            <p:ph type="title"/>
          </p:nvPr>
        </p:nvSpPr>
        <p:spPr/>
        <p:txBody>
          <a:bodyPr/>
          <a:lstStyle/>
          <a:p>
            <a:r>
              <a:rPr lang="en-US" dirty="0"/>
              <a:t>Looking ahead</a:t>
            </a:r>
          </a:p>
        </p:txBody>
      </p:sp>
      <p:sp>
        <p:nvSpPr>
          <p:cNvPr id="6" name="Text Placeholder 5">
            <a:extLst>
              <a:ext uri="{FF2B5EF4-FFF2-40B4-BE49-F238E27FC236}">
                <a16:creationId xmlns:a16="http://schemas.microsoft.com/office/drawing/2014/main" id="{58AEB581-8B00-7C41-ADBF-5AABCA97CA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276550-4EB2-5D4C-A646-78EBA472913F}"/>
              </a:ext>
            </a:extLst>
          </p:cNvPr>
          <p:cNvSpPr>
            <a:spLocks noGrp="1"/>
          </p:cNvSpPr>
          <p:nvPr>
            <p:ph type="sldNum" sz="quarter" idx="12"/>
          </p:nvPr>
        </p:nvSpPr>
        <p:spPr/>
        <p:txBody>
          <a:bodyPr/>
          <a:lstStyle/>
          <a:p>
            <a:fld id="{712CF03A-298B-8D41-899E-F03C9A5F43F9}" type="slidenum">
              <a:rPr lang="en-US" smtClean="0"/>
              <a:pPr/>
              <a:t>120</a:t>
            </a:fld>
            <a:endParaRPr lang="en-US"/>
          </a:p>
        </p:txBody>
      </p:sp>
    </p:spTree>
    <p:extLst>
      <p:ext uri="{BB962C8B-B14F-4D97-AF65-F5344CB8AC3E}">
        <p14:creationId xmlns:p14="http://schemas.microsoft.com/office/powerpoint/2010/main" val="31189260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ina pic.jpg"/>
          <p:cNvPicPr>
            <a:picLocks noChangeAspect="1"/>
          </p:cNvPicPr>
          <p:nvPr/>
        </p:nvPicPr>
        <p:blipFill>
          <a:blip r:embed="rId3"/>
          <a:stretch>
            <a:fillRect/>
          </a:stretch>
        </p:blipFill>
        <p:spPr>
          <a:xfrm>
            <a:off x="0" y="0"/>
            <a:ext cx="9144000" cy="6858000"/>
          </a:xfrm>
          <a:prstGeom prst="rect">
            <a:avLst/>
          </a:prstGeom>
        </p:spPr>
      </p:pic>
      <p:sp>
        <p:nvSpPr>
          <p:cNvPr id="8" name="Rectangle 7"/>
          <p:cNvSpPr/>
          <p:nvPr/>
        </p:nvSpPr>
        <p:spPr>
          <a:xfrm>
            <a:off x="0" y="875490"/>
            <a:ext cx="9144000" cy="45719"/>
          </a:xfrm>
          <a:prstGeom prst="rect">
            <a:avLst/>
          </a:prstGeom>
          <a:solidFill>
            <a:schemeClr val="bg1">
              <a:alpha val="31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Tahoma" charset="0"/>
                <a:ea typeface="Tahoma" charset="0"/>
                <a:cs typeface="Tahoma" charset="0"/>
              </a:rPr>
              <a:t>A QUICK Story: </a:t>
            </a:r>
            <a:r>
              <a:rPr lang="en-US" sz="2000" dirty="0" err="1">
                <a:latin typeface="Tahoma" charset="0"/>
                <a:ea typeface="Tahoma" charset="0"/>
                <a:cs typeface="Tahoma" charset="0"/>
              </a:rPr>
              <a:t>On</a:t>
            </a:r>
            <a:r>
              <a:rPr lang="en-US" sz="4800" dirty="0" err="1">
                <a:latin typeface="Tahoma" charset="0"/>
                <a:ea typeface="Tahoma" charset="0"/>
                <a:cs typeface="Tahoma" charset="0"/>
              </a:rPr>
              <a:t>Values</a:t>
            </a:r>
            <a:r>
              <a:rPr lang="en-US" sz="2000" dirty="0">
                <a:latin typeface="Tahoma" charset="0"/>
                <a:ea typeface="Tahoma" charset="0"/>
                <a:cs typeface="Tahoma" charset="0"/>
              </a:rPr>
              <a:t> and </a:t>
            </a:r>
            <a:r>
              <a:rPr lang="en-US" sz="4800" dirty="0">
                <a:latin typeface="Tahoma" charset="0"/>
                <a:ea typeface="Tahoma" charset="0"/>
                <a:cs typeface="Tahoma" charset="0"/>
              </a:rPr>
              <a:t>China</a:t>
            </a:r>
          </a:p>
        </p:txBody>
      </p:sp>
      <p:sp>
        <p:nvSpPr>
          <p:cNvPr id="2" name="Slide Number Placeholder 1">
            <a:extLst>
              <a:ext uri="{FF2B5EF4-FFF2-40B4-BE49-F238E27FC236}">
                <a16:creationId xmlns:a16="http://schemas.microsoft.com/office/drawing/2014/main" id="{E8EFAE70-A78A-0647-9A94-D928DC44ADDF}"/>
              </a:ext>
            </a:extLst>
          </p:cNvPr>
          <p:cNvSpPr>
            <a:spLocks noGrp="1"/>
          </p:cNvSpPr>
          <p:nvPr>
            <p:ph type="sldNum" sz="quarter" idx="12"/>
          </p:nvPr>
        </p:nvSpPr>
        <p:spPr/>
        <p:txBody>
          <a:bodyPr/>
          <a:lstStyle/>
          <a:p>
            <a:fld id="{712CF03A-298B-8D41-899E-F03C9A5F43F9}" type="slidenum">
              <a:rPr lang="en-US" smtClean="0"/>
              <a:pPr/>
              <a:t>121</a:t>
            </a:fld>
            <a:endParaRPr lang="en-US"/>
          </a:p>
        </p:txBody>
      </p:sp>
    </p:spTree>
    <p:extLst>
      <p:ext uri="{BB962C8B-B14F-4D97-AF65-F5344CB8AC3E}">
        <p14:creationId xmlns:p14="http://schemas.microsoft.com/office/powerpoint/2010/main" val="7312435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Grand </a:t>
            </a:r>
            <a:r>
              <a:rPr lang="en-US" dirty="0" err="1"/>
              <a:t>Challenge(s</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a:t>How can it be ensured that a proposed intervention is consistent with the </a:t>
            </a:r>
            <a:r>
              <a:rPr lang="en-US" dirty="0">
                <a:solidFill>
                  <a:srgbClr val="0000FF"/>
                </a:solidFill>
              </a:rPr>
              <a:t>values of the individuals </a:t>
            </a:r>
            <a:r>
              <a:rPr lang="en-US" dirty="0"/>
              <a:t>who are supposed to benefit from it?</a:t>
            </a:r>
          </a:p>
          <a:p>
            <a:endParaRPr lang="en-US" dirty="0"/>
          </a:p>
          <a:p>
            <a:r>
              <a:rPr lang="en-US" dirty="0"/>
              <a:t>How does an intervention respect and respond to the </a:t>
            </a:r>
            <a:r>
              <a:rPr lang="en-US" dirty="0">
                <a:solidFill>
                  <a:srgbClr val="0000FF"/>
                </a:solidFill>
              </a:rPr>
              <a:t>diversity of values </a:t>
            </a:r>
            <a:r>
              <a:rPr lang="en-US" dirty="0"/>
              <a:t>within a specific population?</a:t>
            </a:r>
          </a:p>
          <a:p>
            <a:pPr>
              <a:buNone/>
            </a:pPr>
            <a:endParaRPr lang="en-US" dirty="0"/>
          </a:p>
          <a:p>
            <a:r>
              <a:rPr lang="en-US" dirty="0"/>
              <a:t>Are there methods of telling if a proposed solution is based on an understanding of the </a:t>
            </a:r>
            <a:r>
              <a:rPr lang="en-US" dirty="0">
                <a:solidFill>
                  <a:srgbClr val="0000FF"/>
                </a:solidFill>
              </a:rPr>
              <a:t>context</a:t>
            </a:r>
            <a:r>
              <a:rPr lang="en-US" dirty="0"/>
              <a:t> of a problem?</a:t>
            </a:r>
          </a:p>
          <a:p>
            <a:pPr>
              <a:buNone/>
            </a:pPr>
            <a:endParaRPr lang="en-US" dirty="0"/>
          </a:p>
        </p:txBody>
      </p:sp>
      <p:sp>
        <p:nvSpPr>
          <p:cNvPr id="4" name="Slide Number Placeholder 3"/>
          <p:cNvSpPr>
            <a:spLocks noGrp="1"/>
          </p:cNvSpPr>
          <p:nvPr>
            <p:ph type="sldNum" sz="quarter" idx="12"/>
          </p:nvPr>
        </p:nvSpPr>
        <p:spPr/>
        <p:txBody>
          <a:bodyPr/>
          <a:lstStyle/>
          <a:p>
            <a:fld id="{2994EB0D-98D7-9649-9AE9-3F7172A6740B}" type="slidenum">
              <a:rPr lang="en-US" smtClean="0"/>
              <a:pPr/>
              <a:t>122</a:t>
            </a:fld>
            <a:endParaRPr lang="en-US"/>
          </a:p>
        </p:txBody>
      </p:sp>
    </p:spTree>
    <p:extLst>
      <p:ext uri="{BB962C8B-B14F-4D97-AF65-F5344CB8AC3E}">
        <p14:creationId xmlns:p14="http://schemas.microsoft.com/office/powerpoint/2010/main" val="221066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2211" y="1052736"/>
            <a:ext cx="1987541" cy="12961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600"/>
              </a:spcAft>
            </a:pPr>
            <a:r>
              <a:rPr lang="en-GB" sz="1400" dirty="0"/>
              <a:t>Models of Causation</a:t>
            </a:r>
          </a:p>
          <a:p>
            <a:pPr algn="ctr"/>
            <a:r>
              <a:rPr lang="en-GB" sz="1400" dirty="0"/>
              <a:t>(Successionist vs. Generative Models of Causation)</a:t>
            </a:r>
          </a:p>
        </p:txBody>
      </p:sp>
      <p:sp>
        <p:nvSpPr>
          <p:cNvPr id="4" name="Rounded Rectangle 3"/>
          <p:cNvSpPr/>
          <p:nvPr/>
        </p:nvSpPr>
        <p:spPr>
          <a:xfrm>
            <a:off x="3347864" y="692696"/>
            <a:ext cx="2232248" cy="132614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dirty="0"/>
              <a:t>Ecology of Evidence</a:t>
            </a:r>
            <a:endParaRPr lang="en-GB" dirty="0"/>
          </a:p>
        </p:txBody>
      </p:sp>
      <p:sp>
        <p:nvSpPr>
          <p:cNvPr id="5" name="Rounded Rectangle 4"/>
          <p:cNvSpPr/>
          <p:nvPr/>
        </p:nvSpPr>
        <p:spPr>
          <a:xfrm>
            <a:off x="352211" y="2708920"/>
            <a:ext cx="1987541"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Integrating Knowledge Translation with evaluation: Dynamic theories</a:t>
            </a:r>
          </a:p>
        </p:txBody>
      </p:sp>
      <p:sp>
        <p:nvSpPr>
          <p:cNvPr id="6" name="Rounded Rectangle 5"/>
          <p:cNvSpPr/>
          <p:nvPr/>
        </p:nvSpPr>
        <p:spPr>
          <a:xfrm>
            <a:off x="2699792" y="2348880"/>
            <a:ext cx="3528391" cy="20882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sz="3200" dirty="0"/>
              <a:t>Capacity Building for Addressing Inequities</a:t>
            </a:r>
            <a:endParaRPr lang="en-GB" sz="3200" dirty="0"/>
          </a:p>
        </p:txBody>
      </p:sp>
      <p:sp>
        <p:nvSpPr>
          <p:cNvPr id="7" name="Rounded Rectangle 6"/>
          <p:cNvSpPr/>
          <p:nvPr/>
        </p:nvSpPr>
        <p:spPr>
          <a:xfrm>
            <a:off x="352211" y="4365104"/>
            <a:ext cx="1987541"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a:t>Developmental evaluation  in Complex Dynamic Settings</a:t>
            </a:r>
            <a:endParaRPr lang="en-GB" dirty="0"/>
          </a:p>
        </p:txBody>
      </p:sp>
      <p:sp>
        <p:nvSpPr>
          <p:cNvPr id="8" name="Rounded Rectangle 7"/>
          <p:cNvSpPr/>
          <p:nvPr/>
        </p:nvSpPr>
        <p:spPr>
          <a:xfrm>
            <a:off x="3347864" y="4797152"/>
            <a:ext cx="2232248" cy="12241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CA" dirty="0"/>
              <a:t>Portfolio of designs</a:t>
            </a:r>
          </a:p>
          <a:p>
            <a:pPr algn="ctr"/>
            <a:r>
              <a:rPr lang="en-CA" dirty="0"/>
              <a:t>and approaches</a:t>
            </a:r>
            <a:endParaRPr lang="en-GB" dirty="0"/>
          </a:p>
        </p:txBody>
      </p:sp>
      <p:sp>
        <p:nvSpPr>
          <p:cNvPr id="9" name="Rounded Rectangle 8"/>
          <p:cNvSpPr/>
          <p:nvPr/>
        </p:nvSpPr>
        <p:spPr>
          <a:xfrm>
            <a:off x="6804248" y="1052736"/>
            <a:ext cx="20162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Program Theory and Incompleteness</a:t>
            </a:r>
            <a:endParaRPr lang="en-GB" dirty="0"/>
          </a:p>
        </p:txBody>
      </p:sp>
      <p:sp>
        <p:nvSpPr>
          <p:cNvPr id="10" name="Rounded Rectangle 9"/>
          <p:cNvSpPr/>
          <p:nvPr/>
        </p:nvSpPr>
        <p:spPr>
          <a:xfrm>
            <a:off x="6804248" y="2708920"/>
            <a:ext cx="2016224" cy="129614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CA" dirty="0"/>
              <a:t>Time Horizons and Functional forms</a:t>
            </a:r>
            <a:endParaRPr lang="en-GB" dirty="0"/>
          </a:p>
        </p:txBody>
      </p:sp>
      <p:sp>
        <p:nvSpPr>
          <p:cNvPr id="11" name="Rounded Rectangle 10"/>
          <p:cNvSpPr/>
          <p:nvPr/>
        </p:nvSpPr>
        <p:spPr>
          <a:xfrm>
            <a:off x="6804248" y="4365104"/>
            <a:ext cx="2016224" cy="129614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dirty="0"/>
              <a:t>Spread, Scaling up and Generalization</a:t>
            </a:r>
            <a:endParaRPr lang="en-GB" dirty="0"/>
          </a:p>
        </p:txBody>
      </p:sp>
      <p:sp>
        <p:nvSpPr>
          <p:cNvPr id="12" name="Slide Number Placeholder 11"/>
          <p:cNvSpPr>
            <a:spLocks noGrp="1"/>
          </p:cNvSpPr>
          <p:nvPr>
            <p:ph type="sldNum" sz="quarter" idx="12"/>
          </p:nvPr>
        </p:nvSpPr>
        <p:spPr/>
        <p:txBody>
          <a:bodyPr/>
          <a:lstStyle/>
          <a:p>
            <a:fld id="{B4FE4BD7-C182-422E-86E9-2481A0845A09}" type="slidenum">
              <a:rPr lang="en-CA" smtClean="0"/>
              <a:pPr/>
              <a:t>123</a:t>
            </a:fld>
            <a:endParaRPr lang="en-CA"/>
          </a:p>
        </p:txBody>
      </p:sp>
    </p:spTree>
    <p:extLst>
      <p:ext uri="{BB962C8B-B14F-4D97-AF65-F5344CB8AC3E}">
        <p14:creationId xmlns:p14="http://schemas.microsoft.com/office/powerpoint/2010/main" val="354235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7EFAEE75-2A30-6E4D-8BAE-05153C17C832}"/>
              </a:ext>
            </a:extLst>
          </p:cNvPr>
          <p:cNvSpPr/>
          <p:nvPr/>
        </p:nvSpPr>
        <p:spPr>
          <a:xfrm>
            <a:off x="1206184" y="927771"/>
            <a:ext cx="6850381" cy="795018"/>
          </a:xfrm>
          <a:prstGeom prst="roundRect">
            <a:avLst/>
          </a:prstGeom>
        </p:spPr>
        <p:style>
          <a:lnRef idx="1">
            <a:schemeClr val="accent3"/>
          </a:lnRef>
          <a:fillRef idx="3">
            <a:schemeClr val="accent3"/>
          </a:fillRef>
          <a:effectRef idx="2">
            <a:schemeClr val="accent3"/>
          </a:effectRef>
          <a:fontRef idx="minor">
            <a:schemeClr val="lt1"/>
          </a:fontRef>
        </p:style>
        <p:txBody>
          <a:bodyPr rtlCol="0" anchor="b" anchorCtr="0"/>
          <a:lstStyle/>
          <a:p>
            <a:r>
              <a:rPr lang="en-US" sz="1400" dirty="0">
                <a:solidFill>
                  <a:schemeClr val="tx1"/>
                </a:solidFill>
              </a:rPr>
              <a:t>“Integrating the pledge to leave no one behind in SDG strategies, plans and budgets through </a:t>
            </a:r>
            <a:r>
              <a:rPr lang="en-US" sz="1400" dirty="0">
                <a:solidFill>
                  <a:srgbClr val="FF0000"/>
                </a:solidFill>
              </a:rPr>
              <a:t>equity focused and rights-based </a:t>
            </a:r>
            <a:r>
              <a:rPr lang="en-US" sz="1400" dirty="0">
                <a:solidFill>
                  <a:schemeClr val="tx1"/>
                </a:solidFill>
              </a:rPr>
              <a:t>approaches;</a:t>
            </a:r>
          </a:p>
        </p:txBody>
      </p:sp>
      <p:sp>
        <p:nvSpPr>
          <p:cNvPr id="6" name="Rounded Rectangle 5">
            <a:extLst>
              <a:ext uri="{FF2B5EF4-FFF2-40B4-BE49-F238E27FC236}">
                <a16:creationId xmlns:a16="http://schemas.microsoft.com/office/drawing/2014/main" id="{9686BBFC-9DE6-6745-8EF6-69DD3A9B555A}"/>
              </a:ext>
            </a:extLst>
          </p:cNvPr>
          <p:cNvSpPr/>
          <p:nvPr/>
        </p:nvSpPr>
        <p:spPr>
          <a:xfrm>
            <a:off x="1179982" y="1814618"/>
            <a:ext cx="6876580" cy="734816"/>
          </a:xfrm>
          <a:prstGeom prst="roundRect">
            <a:avLst/>
          </a:prstGeom>
        </p:spPr>
        <p:style>
          <a:lnRef idx="1">
            <a:schemeClr val="accent5"/>
          </a:lnRef>
          <a:fillRef idx="3">
            <a:schemeClr val="accent5"/>
          </a:fillRef>
          <a:effectRef idx="2">
            <a:schemeClr val="accent5"/>
          </a:effectRef>
          <a:fontRef idx="minor">
            <a:schemeClr val="lt1"/>
          </a:fontRef>
        </p:style>
        <p:txBody>
          <a:bodyPr rtlCol="0" anchor="b" anchorCtr="0"/>
          <a:lstStyle/>
          <a:p>
            <a:r>
              <a:rPr lang="en-US" sz="1400" dirty="0">
                <a:solidFill>
                  <a:srgbClr val="FF0000"/>
                </a:solidFill>
              </a:rPr>
              <a:t>Promoting equity-focused and rights-based laws, </a:t>
            </a:r>
            <a:r>
              <a:rPr lang="en-US" sz="1400" dirty="0">
                <a:solidFill>
                  <a:schemeClr val="tx1"/>
                </a:solidFill>
              </a:rPr>
              <a:t>policies, public information campaigns and frameworks to address stigma and discrimination;</a:t>
            </a:r>
          </a:p>
        </p:txBody>
      </p:sp>
      <p:sp>
        <p:nvSpPr>
          <p:cNvPr id="7" name="Rounded Rectangle 6">
            <a:extLst>
              <a:ext uri="{FF2B5EF4-FFF2-40B4-BE49-F238E27FC236}">
                <a16:creationId xmlns:a16="http://schemas.microsoft.com/office/drawing/2014/main" id="{ED954E1E-4D9A-894C-9705-EF50C0D3CBDE}"/>
              </a:ext>
            </a:extLst>
          </p:cNvPr>
          <p:cNvSpPr/>
          <p:nvPr/>
        </p:nvSpPr>
        <p:spPr>
          <a:xfrm>
            <a:off x="1179982" y="2648686"/>
            <a:ext cx="6876579" cy="718391"/>
          </a:xfrm>
          <a:prstGeom prst="roundRect">
            <a:avLst/>
          </a:prstGeom>
        </p:spPr>
        <p:style>
          <a:lnRef idx="1">
            <a:schemeClr val="accent3"/>
          </a:lnRef>
          <a:fillRef idx="3">
            <a:schemeClr val="accent3"/>
          </a:fillRef>
          <a:effectRef idx="2">
            <a:schemeClr val="accent3"/>
          </a:effectRef>
          <a:fontRef idx="minor">
            <a:schemeClr val="lt1"/>
          </a:fontRef>
        </p:style>
        <p:txBody>
          <a:bodyPr rtlCol="0" anchor="b" anchorCtr="0"/>
          <a:lstStyle/>
          <a:p>
            <a:r>
              <a:rPr lang="en-US" sz="1200" dirty="0">
                <a:solidFill>
                  <a:srgbClr val="FF0000"/>
                </a:solidFill>
              </a:rPr>
              <a:t>Encouraging SDG localization to understand and address divergent rates of progress, establish </a:t>
            </a:r>
            <a:r>
              <a:rPr lang="en-US" sz="1200" dirty="0">
                <a:solidFill>
                  <a:schemeClr val="tx1"/>
                </a:solidFill>
              </a:rPr>
              <a:t>SDG support mechanisms and capacities at central, regional and local levels;</a:t>
            </a:r>
          </a:p>
        </p:txBody>
      </p:sp>
      <p:sp>
        <p:nvSpPr>
          <p:cNvPr id="8" name="Rounded Rectangle 7">
            <a:extLst>
              <a:ext uri="{FF2B5EF4-FFF2-40B4-BE49-F238E27FC236}">
                <a16:creationId xmlns:a16="http://schemas.microsoft.com/office/drawing/2014/main" id="{2D3BE51C-613B-4342-9131-1C1097D76FD4}"/>
              </a:ext>
            </a:extLst>
          </p:cNvPr>
          <p:cNvSpPr/>
          <p:nvPr/>
        </p:nvSpPr>
        <p:spPr>
          <a:xfrm>
            <a:off x="1206184" y="3465789"/>
            <a:ext cx="6876578" cy="680314"/>
          </a:xfrm>
          <a:prstGeom prst="roundRect">
            <a:avLst/>
          </a:prstGeom>
        </p:spPr>
        <p:style>
          <a:lnRef idx="1">
            <a:schemeClr val="accent5"/>
          </a:lnRef>
          <a:fillRef idx="3">
            <a:schemeClr val="accent5"/>
          </a:fillRef>
          <a:effectRef idx="2">
            <a:schemeClr val="accent5"/>
          </a:effectRef>
          <a:fontRef idx="minor">
            <a:schemeClr val="lt1"/>
          </a:fontRef>
        </p:style>
        <p:txBody>
          <a:bodyPr rtlCol="0" anchor="b" anchorCtr="0"/>
          <a:lstStyle/>
          <a:p>
            <a:r>
              <a:rPr lang="en-US" sz="1400" dirty="0">
                <a:solidFill>
                  <a:srgbClr val="FF0000"/>
                </a:solidFill>
              </a:rPr>
              <a:t>Building accountable, responsive and inclusive local governance systems </a:t>
            </a:r>
            <a:r>
              <a:rPr lang="en-US" sz="1400" dirty="0">
                <a:solidFill>
                  <a:schemeClr val="tx1"/>
                </a:solidFill>
              </a:rPr>
              <a:t>to reduce inequalities and exclusion;</a:t>
            </a:r>
          </a:p>
        </p:txBody>
      </p:sp>
      <p:sp>
        <p:nvSpPr>
          <p:cNvPr id="9" name="Rounded Rectangle 8">
            <a:extLst>
              <a:ext uri="{FF2B5EF4-FFF2-40B4-BE49-F238E27FC236}">
                <a16:creationId xmlns:a16="http://schemas.microsoft.com/office/drawing/2014/main" id="{8311E16F-0621-9C48-AA81-6E8FA31129D4}"/>
              </a:ext>
            </a:extLst>
          </p:cNvPr>
          <p:cNvSpPr/>
          <p:nvPr/>
        </p:nvSpPr>
        <p:spPr>
          <a:xfrm>
            <a:off x="1179980" y="4244814"/>
            <a:ext cx="6876578" cy="734813"/>
          </a:xfrm>
          <a:prstGeom prst="roundRect">
            <a:avLst/>
          </a:prstGeom>
        </p:spPr>
        <p:style>
          <a:lnRef idx="1">
            <a:schemeClr val="accent3"/>
          </a:lnRef>
          <a:fillRef idx="3">
            <a:schemeClr val="accent3"/>
          </a:fillRef>
          <a:effectRef idx="2">
            <a:schemeClr val="accent3"/>
          </a:effectRef>
          <a:fontRef idx="minor">
            <a:schemeClr val="lt1"/>
          </a:fontRef>
        </p:style>
        <p:txBody>
          <a:bodyPr rtlCol="0" anchor="b" anchorCtr="0"/>
          <a:lstStyle/>
          <a:p>
            <a:r>
              <a:rPr lang="en-US" sz="1400" dirty="0">
                <a:solidFill>
                  <a:srgbClr val="FF0000"/>
                </a:solidFill>
              </a:rPr>
              <a:t>Supporting governments and other stakeholders </a:t>
            </a:r>
            <a:r>
              <a:rPr lang="en-US" sz="1400" dirty="0">
                <a:solidFill>
                  <a:schemeClr val="tx1"/>
                </a:solidFill>
              </a:rPr>
              <a:t>to identify, embed and report effectively on locally </a:t>
            </a:r>
            <a:r>
              <a:rPr lang="en-US" sz="1400" dirty="0" err="1">
                <a:solidFill>
                  <a:schemeClr val="tx1"/>
                </a:solidFill>
              </a:rPr>
              <a:t>achieveable</a:t>
            </a:r>
            <a:r>
              <a:rPr lang="en-US" sz="1400" dirty="0">
                <a:solidFill>
                  <a:schemeClr val="tx1"/>
                </a:solidFill>
              </a:rPr>
              <a:t> and ambitious SDG targets essential to leave no one behind;</a:t>
            </a:r>
          </a:p>
        </p:txBody>
      </p:sp>
      <p:sp>
        <p:nvSpPr>
          <p:cNvPr id="10" name="Rounded Rectangle 9">
            <a:extLst>
              <a:ext uri="{FF2B5EF4-FFF2-40B4-BE49-F238E27FC236}">
                <a16:creationId xmlns:a16="http://schemas.microsoft.com/office/drawing/2014/main" id="{DD097D46-9D1F-CC45-9CD4-2E7EE569BF54}"/>
              </a:ext>
            </a:extLst>
          </p:cNvPr>
          <p:cNvSpPr/>
          <p:nvPr/>
        </p:nvSpPr>
        <p:spPr>
          <a:xfrm>
            <a:off x="1179981" y="5090403"/>
            <a:ext cx="6876577" cy="892372"/>
          </a:xfrm>
          <a:prstGeom prst="roundRect">
            <a:avLst/>
          </a:prstGeom>
        </p:spPr>
        <p:style>
          <a:lnRef idx="1">
            <a:schemeClr val="accent5"/>
          </a:lnRef>
          <a:fillRef idx="3">
            <a:schemeClr val="accent5"/>
          </a:fillRef>
          <a:effectRef idx="2">
            <a:schemeClr val="accent5"/>
          </a:effectRef>
          <a:fontRef idx="minor">
            <a:schemeClr val="lt1"/>
          </a:fontRef>
        </p:style>
        <p:txBody>
          <a:bodyPr rtlCol="0" anchor="b" anchorCtr="0"/>
          <a:lstStyle/>
          <a:p>
            <a:r>
              <a:rPr lang="en-US" sz="1400" dirty="0">
                <a:solidFill>
                  <a:srgbClr val="FF0000"/>
                </a:solidFill>
              </a:rPr>
              <a:t>Promoting, supporting and learning from policies and interventions to </a:t>
            </a:r>
            <a:r>
              <a:rPr lang="en-US" sz="1400" dirty="0">
                <a:solidFill>
                  <a:schemeClr val="tx1"/>
                </a:solidFill>
              </a:rPr>
              <a:t>improve the opportunities and capabilities of the furthest behind people, groups and communities, and respective governments; and</a:t>
            </a:r>
          </a:p>
        </p:txBody>
      </p:sp>
      <p:sp>
        <p:nvSpPr>
          <p:cNvPr id="13" name="Rectangle 12">
            <a:extLst>
              <a:ext uri="{FF2B5EF4-FFF2-40B4-BE49-F238E27FC236}">
                <a16:creationId xmlns:a16="http://schemas.microsoft.com/office/drawing/2014/main" id="{676F99DF-2A57-094B-9BF0-38AD1FCE1E6D}"/>
              </a:ext>
            </a:extLst>
          </p:cNvPr>
          <p:cNvSpPr/>
          <p:nvPr/>
        </p:nvSpPr>
        <p:spPr>
          <a:xfrm>
            <a:off x="214941" y="160250"/>
            <a:ext cx="1777145" cy="584775"/>
          </a:xfrm>
          <a:prstGeom prst="rect">
            <a:avLst/>
          </a:prstGeom>
        </p:spPr>
        <p:txBody>
          <a:bodyPr wrap="square">
            <a:spAutoFit/>
          </a:bodyPr>
          <a:lstStyle/>
          <a:p>
            <a:r>
              <a:rPr lang="en-US" sz="3200" dirty="0">
                <a:latin typeface="Avenir Light" panose="020B0402020203020204" pitchFamily="34" charset="77"/>
              </a:rPr>
              <a:t>Enact</a:t>
            </a:r>
          </a:p>
        </p:txBody>
      </p:sp>
      <p:cxnSp>
        <p:nvCxnSpPr>
          <p:cNvPr id="14" name="Straight Connector 13">
            <a:extLst>
              <a:ext uri="{FF2B5EF4-FFF2-40B4-BE49-F238E27FC236}">
                <a16:creationId xmlns:a16="http://schemas.microsoft.com/office/drawing/2014/main" id="{B2B95930-17F6-1643-8D62-DD33D941CCA7}"/>
              </a:ext>
            </a:extLst>
          </p:cNvPr>
          <p:cNvCxnSpPr>
            <a:cxnSpLocks/>
          </p:cNvCxnSpPr>
          <p:nvPr/>
        </p:nvCxnSpPr>
        <p:spPr>
          <a:xfrm flipH="1">
            <a:off x="-4502" y="726301"/>
            <a:ext cx="1310788"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3875E246-C92C-A542-BEC4-8826A51FC1E2}"/>
              </a:ext>
            </a:extLst>
          </p:cNvPr>
          <p:cNvSpPr/>
          <p:nvPr/>
        </p:nvSpPr>
        <p:spPr>
          <a:xfrm>
            <a:off x="1179980" y="6093551"/>
            <a:ext cx="6850381" cy="5814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b" anchorCtr="0"/>
          <a:lstStyle/>
          <a:p>
            <a:r>
              <a:rPr lang="en-US" sz="1400" dirty="0">
                <a:solidFill>
                  <a:srgbClr val="FF0000"/>
                </a:solidFill>
              </a:rPr>
              <a:t>Assessing options to finance </a:t>
            </a:r>
            <a:r>
              <a:rPr lang="en-US" sz="1400" dirty="0">
                <a:solidFill>
                  <a:schemeClr val="tx1"/>
                </a:solidFill>
              </a:rPr>
              <a:t>leave no one behind policies and interventions”</a:t>
            </a:r>
          </a:p>
        </p:txBody>
      </p:sp>
      <p:sp>
        <p:nvSpPr>
          <p:cNvPr id="2" name="Slide Number Placeholder 1">
            <a:extLst>
              <a:ext uri="{FF2B5EF4-FFF2-40B4-BE49-F238E27FC236}">
                <a16:creationId xmlns:a16="http://schemas.microsoft.com/office/drawing/2014/main" id="{0E61C58F-46BF-6845-8D8D-C01B582365A4}"/>
              </a:ext>
            </a:extLst>
          </p:cNvPr>
          <p:cNvSpPr>
            <a:spLocks noGrp="1"/>
          </p:cNvSpPr>
          <p:nvPr>
            <p:ph type="sldNum" sz="quarter" idx="12"/>
          </p:nvPr>
        </p:nvSpPr>
        <p:spPr/>
        <p:txBody>
          <a:bodyPr/>
          <a:lstStyle/>
          <a:p>
            <a:fld id="{712CF03A-298B-8D41-899E-F03C9A5F43F9}" type="slidenum">
              <a:rPr lang="en-US" smtClean="0"/>
              <a:pPr/>
              <a:t>13</a:t>
            </a:fld>
            <a:endParaRPr lang="en-US"/>
          </a:p>
        </p:txBody>
      </p:sp>
    </p:spTree>
    <p:extLst>
      <p:ext uri="{BB962C8B-B14F-4D97-AF65-F5344CB8AC3E}">
        <p14:creationId xmlns:p14="http://schemas.microsoft.com/office/powerpoint/2010/main" val="206803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obvious evaluation questions</a:t>
            </a:r>
          </a:p>
        </p:txBody>
      </p:sp>
      <p:sp>
        <p:nvSpPr>
          <p:cNvPr id="3" name="Content Placeholder 2"/>
          <p:cNvSpPr>
            <a:spLocks noGrp="1"/>
          </p:cNvSpPr>
          <p:nvPr>
            <p:ph idx="1"/>
          </p:nvPr>
        </p:nvSpPr>
        <p:spPr/>
        <p:txBody>
          <a:bodyPr>
            <a:normAutofit fontScale="85000" lnSpcReduction="10000"/>
          </a:bodyPr>
          <a:lstStyle/>
          <a:p>
            <a:r>
              <a:rPr lang="en-US" dirty="0"/>
              <a:t>What are tell-tales sign of a system of intervention in which there is a focus on ‘no one is left behind’?</a:t>
            </a:r>
          </a:p>
          <a:p>
            <a:endParaRPr lang="en-US" dirty="0"/>
          </a:p>
          <a:p>
            <a:r>
              <a:rPr lang="en-US" dirty="0"/>
              <a:t>Are the complex set of ‘</a:t>
            </a:r>
            <a:r>
              <a:rPr lang="en-US" b="1" i="1" dirty="0"/>
              <a:t>unmet needs</a:t>
            </a:r>
            <a:r>
              <a:rPr lang="en-US" dirty="0"/>
              <a:t>’ being met? </a:t>
            </a:r>
          </a:p>
          <a:p>
            <a:endParaRPr lang="en-US" dirty="0"/>
          </a:p>
          <a:p>
            <a:r>
              <a:rPr lang="en-US" dirty="0"/>
              <a:t>Are </a:t>
            </a:r>
            <a:r>
              <a:rPr lang="en-US" b="1" i="1" dirty="0"/>
              <a:t>intersections</a:t>
            </a:r>
            <a:r>
              <a:rPr lang="en-US" dirty="0"/>
              <a:t> of risk categories being considered?</a:t>
            </a:r>
          </a:p>
          <a:p>
            <a:endParaRPr lang="en-US" dirty="0"/>
          </a:p>
          <a:p>
            <a:r>
              <a:rPr lang="en-US" dirty="0"/>
              <a:t>What are we evaluating? </a:t>
            </a:r>
            <a:r>
              <a:rPr lang="en-US" b="1" i="1" dirty="0"/>
              <a:t>“We should not be in the business of selling solutions but in the business of solving problems”</a:t>
            </a:r>
          </a:p>
        </p:txBody>
      </p:sp>
      <p:sp>
        <p:nvSpPr>
          <p:cNvPr id="4" name="Slide Number Placeholder 3">
            <a:extLst>
              <a:ext uri="{FF2B5EF4-FFF2-40B4-BE49-F238E27FC236}">
                <a16:creationId xmlns:a16="http://schemas.microsoft.com/office/drawing/2014/main" id="{F5488CD2-DFA4-0649-A522-6DA0FEF8186C}"/>
              </a:ext>
            </a:extLst>
          </p:cNvPr>
          <p:cNvSpPr>
            <a:spLocks noGrp="1"/>
          </p:cNvSpPr>
          <p:nvPr>
            <p:ph type="sldNum" sz="quarter" idx="12"/>
          </p:nvPr>
        </p:nvSpPr>
        <p:spPr/>
        <p:txBody>
          <a:bodyPr/>
          <a:lstStyle/>
          <a:p>
            <a:fld id="{712CF03A-298B-8D41-899E-F03C9A5F43F9}" type="slidenum">
              <a:rPr lang="en-US" smtClean="0"/>
              <a:pPr/>
              <a:t>14</a:t>
            </a:fld>
            <a:endParaRPr lang="en-US"/>
          </a:p>
        </p:txBody>
      </p:sp>
    </p:spTree>
    <p:extLst>
      <p:ext uri="{BB962C8B-B14F-4D97-AF65-F5344CB8AC3E}">
        <p14:creationId xmlns:p14="http://schemas.microsoft.com/office/powerpoint/2010/main" val="26834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8301"/>
          </a:xfrm>
        </p:spPr>
        <p:txBody>
          <a:bodyPr>
            <a:normAutofit/>
          </a:bodyPr>
          <a:lstStyle/>
          <a:p>
            <a:r>
              <a:rPr lang="en-US" dirty="0"/>
              <a:t>Challenges</a:t>
            </a:r>
            <a:endParaRPr lang="en-US" dirty="0">
              <a:solidFill>
                <a:srgbClr val="FF0000"/>
              </a:solidFill>
            </a:endParaRPr>
          </a:p>
        </p:txBody>
      </p:sp>
      <p:sp>
        <p:nvSpPr>
          <p:cNvPr id="4" name="Rounded Rectangle 3">
            <a:extLst>
              <a:ext uri="{FF2B5EF4-FFF2-40B4-BE49-F238E27FC236}">
                <a16:creationId xmlns:a16="http://schemas.microsoft.com/office/drawing/2014/main" id="{105E362B-0E62-6B4C-ACA1-A25FE4C89DEA}"/>
              </a:ext>
            </a:extLst>
          </p:cNvPr>
          <p:cNvSpPr/>
          <p:nvPr/>
        </p:nvSpPr>
        <p:spPr>
          <a:xfrm>
            <a:off x="457200" y="2126512"/>
            <a:ext cx="2041445" cy="149919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sz="1600" dirty="0"/>
              <a:t>The problem of voice</a:t>
            </a:r>
          </a:p>
        </p:txBody>
      </p:sp>
      <p:sp>
        <p:nvSpPr>
          <p:cNvPr id="5" name="Rounded Rectangle 4">
            <a:extLst>
              <a:ext uri="{FF2B5EF4-FFF2-40B4-BE49-F238E27FC236}">
                <a16:creationId xmlns:a16="http://schemas.microsoft.com/office/drawing/2014/main" id="{96015FB4-C1A7-6940-90E8-6DE2411BA0B9}"/>
              </a:ext>
            </a:extLst>
          </p:cNvPr>
          <p:cNvSpPr/>
          <p:nvPr/>
        </p:nvSpPr>
        <p:spPr>
          <a:xfrm>
            <a:off x="2551810" y="2126510"/>
            <a:ext cx="2041445" cy="14991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The problem of adaptation</a:t>
            </a:r>
          </a:p>
        </p:txBody>
      </p:sp>
      <p:sp>
        <p:nvSpPr>
          <p:cNvPr id="6" name="Rounded Rectangle 5">
            <a:extLst>
              <a:ext uri="{FF2B5EF4-FFF2-40B4-BE49-F238E27FC236}">
                <a16:creationId xmlns:a16="http://schemas.microsoft.com/office/drawing/2014/main" id="{709C44BD-3C78-3A46-890C-812249961232}"/>
              </a:ext>
            </a:extLst>
          </p:cNvPr>
          <p:cNvSpPr/>
          <p:nvPr/>
        </p:nvSpPr>
        <p:spPr>
          <a:xfrm>
            <a:off x="4646420" y="3745903"/>
            <a:ext cx="2041445" cy="14991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The problem of commissioning</a:t>
            </a:r>
          </a:p>
        </p:txBody>
      </p:sp>
      <p:sp>
        <p:nvSpPr>
          <p:cNvPr id="7" name="Rounded Rectangle 6">
            <a:extLst>
              <a:ext uri="{FF2B5EF4-FFF2-40B4-BE49-F238E27FC236}">
                <a16:creationId xmlns:a16="http://schemas.microsoft.com/office/drawing/2014/main" id="{A5ADA5D0-1201-E049-9A9E-055442B9B491}"/>
              </a:ext>
            </a:extLst>
          </p:cNvPr>
          <p:cNvSpPr/>
          <p:nvPr/>
        </p:nvSpPr>
        <p:spPr>
          <a:xfrm>
            <a:off x="6741030" y="3745903"/>
            <a:ext cx="2041445" cy="149919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The problem of evaluation roles</a:t>
            </a:r>
          </a:p>
        </p:txBody>
      </p:sp>
      <p:sp>
        <p:nvSpPr>
          <p:cNvPr id="8" name="Rounded Rectangle 7">
            <a:extLst>
              <a:ext uri="{FF2B5EF4-FFF2-40B4-BE49-F238E27FC236}">
                <a16:creationId xmlns:a16="http://schemas.microsoft.com/office/drawing/2014/main" id="{F082A148-F250-8048-9024-F2A4EF92FDB6}"/>
              </a:ext>
            </a:extLst>
          </p:cNvPr>
          <p:cNvSpPr/>
          <p:nvPr/>
        </p:nvSpPr>
        <p:spPr>
          <a:xfrm>
            <a:off x="457200" y="3745912"/>
            <a:ext cx="2041445" cy="14991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600" dirty="0"/>
              <a:t>The problem of lack of design space</a:t>
            </a:r>
          </a:p>
        </p:txBody>
      </p:sp>
      <p:sp>
        <p:nvSpPr>
          <p:cNvPr id="9" name="Rounded Rectangle 8">
            <a:extLst>
              <a:ext uri="{FF2B5EF4-FFF2-40B4-BE49-F238E27FC236}">
                <a16:creationId xmlns:a16="http://schemas.microsoft.com/office/drawing/2014/main" id="{8A643ABB-0ED2-F14B-A81D-A1B2AA0CF9EE}"/>
              </a:ext>
            </a:extLst>
          </p:cNvPr>
          <p:cNvSpPr/>
          <p:nvPr/>
        </p:nvSpPr>
        <p:spPr>
          <a:xfrm>
            <a:off x="2551810" y="3745910"/>
            <a:ext cx="2041445" cy="149919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The problem of time</a:t>
            </a:r>
          </a:p>
        </p:txBody>
      </p:sp>
      <p:sp>
        <p:nvSpPr>
          <p:cNvPr id="10" name="Rounded Rectangle 9">
            <a:extLst>
              <a:ext uri="{FF2B5EF4-FFF2-40B4-BE49-F238E27FC236}">
                <a16:creationId xmlns:a16="http://schemas.microsoft.com/office/drawing/2014/main" id="{1D39E2D1-019E-D844-9217-0B4A07495E73}"/>
              </a:ext>
            </a:extLst>
          </p:cNvPr>
          <p:cNvSpPr/>
          <p:nvPr/>
        </p:nvSpPr>
        <p:spPr>
          <a:xfrm>
            <a:off x="4646420" y="2126496"/>
            <a:ext cx="4136055" cy="149919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sz="1600" dirty="0"/>
              <a:t>The problem of space to understand unmet need</a:t>
            </a:r>
          </a:p>
        </p:txBody>
      </p:sp>
      <p:sp>
        <p:nvSpPr>
          <p:cNvPr id="3" name="Slide Number Placeholder 2">
            <a:extLst>
              <a:ext uri="{FF2B5EF4-FFF2-40B4-BE49-F238E27FC236}">
                <a16:creationId xmlns:a16="http://schemas.microsoft.com/office/drawing/2014/main" id="{8E8D1484-C09E-F34F-9BF9-EC979C47A5B8}"/>
              </a:ext>
            </a:extLst>
          </p:cNvPr>
          <p:cNvSpPr>
            <a:spLocks noGrp="1"/>
          </p:cNvSpPr>
          <p:nvPr>
            <p:ph type="sldNum" sz="quarter" idx="12"/>
          </p:nvPr>
        </p:nvSpPr>
        <p:spPr/>
        <p:txBody>
          <a:bodyPr/>
          <a:lstStyle/>
          <a:p>
            <a:fld id="{712CF03A-298B-8D41-899E-F03C9A5F43F9}" type="slidenum">
              <a:rPr lang="en-US" smtClean="0"/>
              <a:pPr/>
              <a:t>15</a:t>
            </a:fld>
            <a:endParaRPr lang="en-US"/>
          </a:p>
        </p:txBody>
      </p:sp>
    </p:spTree>
    <p:extLst>
      <p:ext uri="{BB962C8B-B14F-4D97-AF65-F5344CB8AC3E}">
        <p14:creationId xmlns:p14="http://schemas.microsoft.com/office/powerpoint/2010/main" val="35149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Leaving ‘no one behind’: What is evaluation’s role in being serious about this? </a:t>
            </a:r>
          </a:p>
        </p:txBody>
      </p:sp>
      <p:sp>
        <p:nvSpPr>
          <p:cNvPr id="3" name="Content Placeholder 2"/>
          <p:cNvSpPr>
            <a:spLocks noGrp="1"/>
          </p:cNvSpPr>
          <p:nvPr>
            <p:ph idx="1"/>
          </p:nvPr>
        </p:nvSpPr>
        <p:spPr>
          <a:xfrm>
            <a:off x="457200" y="4601497"/>
            <a:ext cx="8229600" cy="1878628"/>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Rounded Rectangle 3">
            <a:extLst>
              <a:ext uri="{FF2B5EF4-FFF2-40B4-BE49-F238E27FC236}">
                <a16:creationId xmlns:a16="http://schemas.microsoft.com/office/drawing/2014/main" id="{651BF1BD-B3C1-1F47-86AF-D55A3267CC99}"/>
              </a:ext>
            </a:extLst>
          </p:cNvPr>
          <p:cNvSpPr/>
          <p:nvPr/>
        </p:nvSpPr>
        <p:spPr>
          <a:xfrm>
            <a:off x="2384322" y="2077351"/>
            <a:ext cx="2041445" cy="149919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Evaluating Program Proposals/Program Planning</a:t>
            </a:r>
          </a:p>
        </p:txBody>
      </p:sp>
      <p:sp>
        <p:nvSpPr>
          <p:cNvPr id="5" name="Rounded Rectangle 4">
            <a:extLst>
              <a:ext uri="{FF2B5EF4-FFF2-40B4-BE49-F238E27FC236}">
                <a16:creationId xmlns:a16="http://schemas.microsoft.com/office/drawing/2014/main" id="{2003BB47-BEA6-284C-9AAB-6D5DA29F3DB7}"/>
              </a:ext>
            </a:extLst>
          </p:cNvPr>
          <p:cNvSpPr/>
          <p:nvPr/>
        </p:nvSpPr>
        <p:spPr>
          <a:xfrm>
            <a:off x="4478932" y="2077349"/>
            <a:ext cx="2041445" cy="14991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Implementation heterogeneity</a:t>
            </a:r>
          </a:p>
        </p:txBody>
      </p:sp>
      <p:sp>
        <p:nvSpPr>
          <p:cNvPr id="6" name="Rounded Rectangle 5">
            <a:extLst>
              <a:ext uri="{FF2B5EF4-FFF2-40B4-BE49-F238E27FC236}">
                <a16:creationId xmlns:a16="http://schemas.microsoft.com/office/drawing/2014/main" id="{262B59F4-DD11-AE4B-86F3-450BAF140969}"/>
              </a:ext>
            </a:extLst>
          </p:cNvPr>
          <p:cNvSpPr/>
          <p:nvPr/>
        </p:nvSpPr>
        <p:spPr>
          <a:xfrm>
            <a:off x="2384322" y="3696751"/>
            <a:ext cx="2041445" cy="14991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Developmental role</a:t>
            </a:r>
          </a:p>
        </p:txBody>
      </p:sp>
      <p:sp>
        <p:nvSpPr>
          <p:cNvPr id="7" name="Rounded Rectangle 6">
            <a:extLst>
              <a:ext uri="{FF2B5EF4-FFF2-40B4-BE49-F238E27FC236}">
                <a16:creationId xmlns:a16="http://schemas.microsoft.com/office/drawing/2014/main" id="{B2A46F37-F75A-AF45-8029-C69F5AC95087}"/>
              </a:ext>
            </a:extLst>
          </p:cNvPr>
          <p:cNvSpPr/>
          <p:nvPr/>
        </p:nvSpPr>
        <p:spPr>
          <a:xfrm>
            <a:off x="4478932" y="3696749"/>
            <a:ext cx="2041445" cy="149919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Measurement and studying change</a:t>
            </a:r>
          </a:p>
        </p:txBody>
      </p:sp>
      <p:sp>
        <p:nvSpPr>
          <p:cNvPr id="8" name="Slide Number Placeholder 7">
            <a:extLst>
              <a:ext uri="{FF2B5EF4-FFF2-40B4-BE49-F238E27FC236}">
                <a16:creationId xmlns:a16="http://schemas.microsoft.com/office/drawing/2014/main" id="{DAB971F5-8EA1-4F40-AF24-1C982C45CC29}"/>
              </a:ext>
            </a:extLst>
          </p:cNvPr>
          <p:cNvSpPr>
            <a:spLocks noGrp="1"/>
          </p:cNvSpPr>
          <p:nvPr>
            <p:ph type="sldNum" sz="quarter" idx="12"/>
          </p:nvPr>
        </p:nvSpPr>
        <p:spPr/>
        <p:txBody>
          <a:bodyPr/>
          <a:lstStyle/>
          <a:p>
            <a:fld id="{712CF03A-298B-8D41-899E-F03C9A5F43F9}" type="slidenum">
              <a:rPr lang="en-US" smtClean="0"/>
              <a:pPr/>
              <a:t>16</a:t>
            </a:fld>
            <a:endParaRPr lang="en-US"/>
          </a:p>
        </p:txBody>
      </p:sp>
    </p:spTree>
    <p:extLst>
      <p:ext uri="{BB962C8B-B14F-4D97-AF65-F5344CB8AC3E}">
        <p14:creationId xmlns:p14="http://schemas.microsoft.com/office/powerpoint/2010/main" val="115589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CF379D-23AB-C14E-B693-2DEDE55CE333}"/>
              </a:ext>
            </a:extLst>
          </p:cNvPr>
          <p:cNvSpPr>
            <a:spLocks noGrp="1"/>
          </p:cNvSpPr>
          <p:nvPr>
            <p:ph type="ctrTitle"/>
          </p:nvPr>
        </p:nvSpPr>
        <p:spPr/>
        <p:txBody>
          <a:bodyPr>
            <a:normAutofit fontScale="90000"/>
          </a:bodyPr>
          <a:lstStyle/>
          <a:p>
            <a:r>
              <a:rPr lang="en-US" dirty="0"/>
              <a:t>3. QUESTIONS TO SHARPEN EVALUATION’S ROLE IN ‘NO PERSON LEFT BEHIND’</a:t>
            </a:r>
          </a:p>
        </p:txBody>
      </p:sp>
      <p:sp>
        <p:nvSpPr>
          <p:cNvPr id="5" name="Subtitle 4">
            <a:extLst>
              <a:ext uri="{FF2B5EF4-FFF2-40B4-BE49-F238E27FC236}">
                <a16:creationId xmlns:a16="http://schemas.microsoft.com/office/drawing/2014/main" id="{C3E4C54E-7106-AD40-ADB7-5486843E853E}"/>
              </a:ext>
            </a:extLst>
          </p:cNvPr>
          <p:cNvSpPr>
            <a:spLocks noGrp="1"/>
          </p:cNvSpPr>
          <p:nvPr>
            <p:ph type="subTitle" idx="1"/>
          </p:nvPr>
        </p:nvSpPr>
        <p:spPr/>
        <p:txBody>
          <a:bodyPr/>
          <a:lstStyle/>
          <a:p>
            <a:endParaRPr lang="en-US"/>
          </a:p>
        </p:txBody>
      </p:sp>
      <p:sp>
        <p:nvSpPr>
          <p:cNvPr id="6" name="Slide Number Placeholder 5">
            <a:extLst>
              <a:ext uri="{FF2B5EF4-FFF2-40B4-BE49-F238E27FC236}">
                <a16:creationId xmlns:a16="http://schemas.microsoft.com/office/drawing/2014/main" id="{4D10907A-5926-314A-B040-4A29310745AF}"/>
              </a:ext>
            </a:extLst>
          </p:cNvPr>
          <p:cNvSpPr>
            <a:spLocks noGrp="1"/>
          </p:cNvSpPr>
          <p:nvPr>
            <p:ph type="sldNum" sz="quarter" idx="12"/>
          </p:nvPr>
        </p:nvSpPr>
        <p:spPr/>
        <p:txBody>
          <a:bodyPr/>
          <a:lstStyle/>
          <a:p>
            <a:fld id="{712CF03A-298B-8D41-899E-F03C9A5F43F9}" type="slidenum">
              <a:rPr lang="en-US" smtClean="0"/>
              <a:pPr/>
              <a:t>17</a:t>
            </a:fld>
            <a:endParaRPr lang="en-US"/>
          </a:p>
        </p:txBody>
      </p:sp>
    </p:spTree>
    <p:extLst>
      <p:ext uri="{BB962C8B-B14F-4D97-AF65-F5344CB8AC3E}">
        <p14:creationId xmlns:p14="http://schemas.microsoft.com/office/powerpoint/2010/main" val="279868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a) Theory of change vs.  Framework of equities</a:t>
            </a:r>
          </a:p>
        </p:txBody>
      </p:sp>
      <p:sp>
        <p:nvSpPr>
          <p:cNvPr id="8" name="Content Placeholder 7"/>
          <p:cNvSpPr>
            <a:spLocks noGrp="1"/>
          </p:cNvSpPr>
          <p:nvPr>
            <p:ph idx="1"/>
          </p:nvPr>
        </p:nvSpPr>
        <p:spPr/>
        <p:txBody>
          <a:bodyPr>
            <a:normAutofit fontScale="92500" lnSpcReduction="10000"/>
          </a:bodyPr>
          <a:lstStyle/>
          <a:p>
            <a:r>
              <a:rPr lang="en-US" i="1" dirty="0">
                <a:solidFill>
                  <a:srgbClr val="0000FF"/>
                </a:solidFill>
              </a:rPr>
              <a:t>What is a minimally sufficient description of an intervention that is serious about impacting  equities? What is a good enough program theory focused on addressing equities?</a:t>
            </a:r>
          </a:p>
          <a:p>
            <a:endParaRPr lang="en-US" dirty="0"/>
          </a:p>
          <a:p>
            <a:pPr lvl="1"/>
            <a:r>
              <a:rPr lang="en-US" dirty="0"/>
              <a:t>What is the level of description that promotes action? </a:t>
            </a:r>
          </a:p>
          <a:p>
            <a:pPr lvl="1"/>
            <a:endParaRPr lang="en-US" dirty="0"/>
          </a:p>
          <a:p>
            <a:pPr lvl="1"/>
            <a:r>
              <a:rPr lang="en-US" dirty="0"/>
              <a:t>Segmentation of actions</a:t>
            </a:r>
          </a:p>
          <a:p>
            <a:pPr lvl="1"/>
            <a:endParaRPr lang="en-US" dirty="0"/>
          </a:p>
          <a:p>
            <a:pPr lvl="1"/>
            <a:r>
              <a:rPr lang="en-US" dirty="0"/>
              <a:t>Real-time progress markers</a:t>
            </a:r>
          </a:p>
        </p:txBody>
      </p:sp>
      <p:sp>
        <p:nvSpPr>
          <p:cNvPr id="4" name="Slide Number Placeholder 3"/>
          <p:cNvSpPr>
            <a:spLocks noGrp="1"/>
          </p:cNvSpPr>
          <p:nvPr>
            <p:ph type="sldNum" sz="quarter" idx="12"/>
          </p:nvPr>
        </p:nvSpPr>
        <p:spPr/>
        <p:txBody>
          <a:bodyPr/>
          <a:lstStyle/>
          <a:p>
            <a:fld id="{712CF03A-298B-8D41-899E-F03C9A5F43F9}" type="slidenum">
              <a:rPr lang="en-US" smtClean="0"/>
              <a:pPr/>
              <a:t>18</a:t>
            </a:fld>
            <a:endParaRPr lang="en-US"/>
          </a:p>
        </p:txBody>
      </p:sp>
    </p:spTree>
    <p:extLst>
      <p:ext uri="{BB962C8B-B14F-4D97-AF65-F5344CB8AC3E}">
        <p14:creationId xmlns:p14="http://schemas.microsoft.com/office/powerpoint/2010/main" val="96121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 Integrating evaluation with monitoring </a:t>
            </a:r>
          </a:p>
        </p:txBody>
      </p:sp>
      <p:sp>
        <p:nvSpPr>
          <p:cNvPr id="3" name="Content Placeholder 2"/>
          <p:cNvSpPr>
            <a:spLocks noGrp="1"/>
          </p:cNvSpPr>
          <p:nvPr>
            <p:ph idx="1"/>
          </p:nvPr>
        </p:nvSpPr>
        <p:spPr/>
        <p:txBody>
          <a:bodyPr/>
          <a:lstStyle/>
          <a:p>
            <a:r>
              <a:rPr lang="en-US" dirty="0"/>
              <a:t>Rules for prioritizing evaluations</a:t>
            </a:r>
          </a:p>
          <a:p>
            <a:endParaRPr lang="en-US" dirty="0"/>
          </a:p>
          <a:p>
            <a:r>
              <a:rPr lang="en-US" dirty="0"/>
              <a:t>A strategic approach to evaluation</a:t>
            </a:r>
          </a:p>
          <a:p>
            <a:endParaRPr lang="en-US" dirty="0"/>
          </a:p>
          <a:p>
            <a:r>
              <a:rPr lang="en-US" b="1" i="1" dirty="0">
                <a:solidFill>
                  <a:srgbClr val="0000FF"/>
                </a:solidFill>
              </a:rPr>
              <a:t>What is a learning framework that can help guide such an integration?</a:t>
            </a:r>
          </a:p>
        </p:txBody>
      </p:sp>
      <p:sp>
        <p:nvSpPr>
          <p:cNvPr id="4" name="Slide Number Placeholder 3"/>
          <p:cNvSpPr>
            <a:spLocks noGrp="1"/>
          </p:cNvSpPr>
          <p:nvPr>
            <p:ph type="sldNum" sz="quarter" idx="12"/>
          </p:nvPr>
        </p:nvSpPr>
        <p:spPr/>
        <p:txBody>
          <a:bodyPr/>
          <a:lstStyle/>
          <a:p>
            <a:fld id="{712CF03A-298B-8D41-899E-F03C9A5F43F9}" type="slidenum">
              <a:rPr lang="en-US" smtClean="0"/>
              <a:pPr/>
              <a:t>19</a:t>
            </a:fld>
            <a:endParaRPr lang="en-US"/>
          </a:p>
        </p:txBody>
      </p:sp>
    </p:spTree>
    <p:extLst>
      <p:ext uri="{BB962C8B-B14F-4D97-AF65-F5344CB8AC3E}">
        <p14:creationId xmlns:p14="http://schemas.microsoft.com/office/powerpoint/2010/main" val="124326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7312347"/>
            <a:ext cx="2133600" cy="365125"/>
          </a:xfrm>
        </p:spPr>
        <p:txBody>
          <a:bodyPr/>
          <a:lstStyle/>
          <a:p>
            <a:fld id="{B4FE4BD7-C182-422E-86E9-2481A0845A09}" type="slidenum">
              <a:rPr lang="en-CA" smtClean="0"/>
              <a:pPr/>
              <a:t>2</a:t>
            </a:fld>
            <a:endParaRPr lang="en-CA"/>
          </a:p>
        </p:txBody>
      </p:sp>
      <p:sp>
        <p:nvSpPr>
          <p:cNvPr id="24" name="Oval 23"/>
          <p:cNvSpPr/>
          <p:nvPr/>
        </p:nvSpPr>
        <p:spPr>
          <a:xfrm>
            <a:off x="323528" y="2276872"/>
            <a:ext cx="1944216" cy="1944216"/>
          </a:xfrm>
          <a:prstGeom prst="ellipse">
            <a:avLst/>
          </a:prstGeom>
        </p:spPr>
        <p:style>
          <a:lnRef idx="3">
            <a:schemeClr val="lt1"/>
          </a:lnRef>
          <a:fillRef idx="1">
            <a:schemeClr val="accent2"/>
          </a:fillRef>
          <a:effectRef idx="1">
            <a:schemeClr val="accent2"/>
          </a:effectRef>
          <a:fontRef idx="minor">
            <a:schemeClr val="lt1"/>
          </a:fontRef>
        </p:style>
        <p:txBody>
          <a:bodyPr lIns="0" tIns="36000" rIns="0" bIns="36000" rtlCol="0" anchor="ctr"/>
          <a:lstStyle/>
          <a:p>
            <a:pPr algn="ctr"/>
            <a:r>
              <a:rPr lang="en-GB" dirty="0"/>
              <a:t>No person left behind</a:t>
            </a:r>
          </a:p>
        </p:txBody>
      </p:sp>
      <p:sp>
        <p:nvSpPr>
          <p:cNvPr id="25" name="Oval 24"/>
          <p:cNvSpPr/>
          <p:nvPr/>
        </p:nvSpPr>
        <p:spPr>
          <a:xfrm>
            <a:off x="3203848" y="721969"/>
            <a:ext cx="1944216" cy="1944216"/>
          </a:xfrm>
          <a:prstGeom prst="ellipse">
            <a:avLst/>
          </a:prstGeom>
        </p:spPr>
        <p:style>
          <a:lnRef idx="3">
            <a:schemeClr val="lt1"/>
          </a:lnRef>
          <a:fillRef idx="1">
            <a:schemeClr val="accent6"/>
          </a:fillRef>
          <a:effectRef idx="1">
            <a:schemeClr val="accent6"/>
          </a:effectRef>
          <a:fontRef idx="minor">
            <a:schemeClr val="lt1"/>
          </a:fontRef>
        </p:style>
        <p:txBody>
          <a:bodyPr lIns="0" tIns="36000" rIns="0" bIns="36000" rtlCol="0" anchor="ctr"/>
          <a:lstStyle/>
          <a:p>
            <a:pPr algn="ctr"/>
            <a:r>
              <a:rPr lang="en-GB" dirty="0"/>
              <a:t>Four Stories: Rethinking the role of evaluation</a:t>
            </a:r>
          </a:p>
        </p:txBody>
      </p:sp>
      <p:sp>
        <p:nvSpPr>
          <p:cNvPr id="26" name="Oval 25"/>
          <p:cNvSpPr/>
          <p:nvPr/>
        </p:nvSpPr>
        <p:spPr>
          <a:xfrm>
            <a:off x="6860021" y="437245"/>
            <a:ext cx="1944216" cy="19442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0" tIns="36000" rIns="0" bIns="36000" rtlCol="0" anchor="ctr"/>
          <a:lstStyle/>
          <a:p>
            <a:pPr algn="ctr"/>
            <a:r>
              <a:rPr lang="en-GB" dirty="0"/>
              <a:t>Thinking of complexity</a:t>
            </a:r>
          </a:p>
        </p:txBody>
      </p:sp>
      <p:sp>
        <p:nvSpPr>
          <p:cNvPr id="27" name="Oval 26"/>
          <p:cNvSpPr/>
          <p:nvPr/>
        </p:nvSpPr>
        <p:spPr>
          <a:xfrm>
            <a:off x="6647370" y="4005064"/>
            <a:ext cx="1944216" cy="1944216"/>
          </a:xfrm>
          <a:prstGeom prst="ellipse">
            <a:avLst/>
          </a:prstGeom>
        </p:spPr>
        <p:style>
          <a:lnRef idx="0">
            <a:schemeClr val="accent4"/>
          </a:lnRef>
          <a:fillRef idx="3">
            <a:schemeClr val="accent4"/>
          </a:fillRef>
          <a:effectRef idx="3">
            <a:schemeClr val="accent4"/>
          </a:effectRef>
          <a:fontRef idx="minor">
            <a:schemeClr val="lt1"/>
          </a:fontRef>
        </p:style>
        <p:txBody>
          <a:bodyPr lIns="0" tIns="36000" rIns="0" bIns="36000" rtlCol="0" anchor="ctr"/>
          <a:lstStyle/>
          <a:p>
            <a:pPr algn="ctr"/>
            <a:r>
              <a:rPr lang="en-GB" dirty="0"/>
              <a:t>Looking forward</a:t>
            </a:r>
          </a:p>
        </p:txBody>
      </p:sp>
      <p:sp>
        <p:nvSpPr>
          <p:cNvPr id="28" name="Oval 27"/>
          <p:cNvSpPr/>
          <p:nvPr/>
        </p:nvSpPr>
        <p:spPr>
          <a:xfrm>
            <a:off x="3707904" y="3158912"/>
            <a:ext cx="1944216" cy="1944216"/>
          </a:xfrm>
          <a:prstGeom prst="ellipse">
            <a:avLst/>
          </a:prstGeom>
        </p:spPr>
        <p:style>
          <a:lnRef idx="0">
            <a:schemeClr val="accent1"/>
          </a:lnRef>
          <a:fillRef idx="3">
            <a:schemeClr val="accent1"/>
          </a:fillRef>
          <a:effectRef idx="3">
            <a:schemeClr val="accent1"/>
          </a:effectRef>
          <a:fontRef idx="minor">
            <a:schemeClr val="lt1"/>
          </a:fontRef>
        </p:style>
        <p:txBody>
          <a:bodyPr lIns="0" tIns="36000" rIns="0" bIns="36000" rtlCol="0" anchor="ctr"/>
          <a:lstStyle/>
          <a:p>
            <a:pPr algn="ctr"/>
            <a:r>
              <a:rPr lang="en-CA" dirty="0"/>
              <a:t>Planning for sustainability/</a:t>
            </a:r>
          </a:p>
          <a:p>
            <a:pPr algn="ctr"/>
            <a:r>
              <a:rPr lang="en-CA" dirty="0"/>
              <a:t>Planning an evaluation</a:t>
            </a:r>
          </a:p>
        </p:txBody>
      </p:sp>
      <p:cxnSp>
        <p:nvCxnSpPr>
          <p:cNvPr id="30" name="Curved Connector 29"/>
          <p:cNvCxnSpPr>
            <a:stCxn id="24" idx="0"/>
          </p:cNvCxnSpPr>
          <p:nvPr/>
        </p:nvCxnSpPr>
        <p:spPr>
          <a:xfrm rot="5400000" flipH="1" flipV="1">
            <a:off x="1867161" y="940185"/>
            <a:ext cx="765162" cy="1908212"/>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31" name="Curved Connector 30"/>
          <p:cNvCxnSpPr>
            <a:stCxn id="25" idx="6"/>
            <a:endCxn id="26" idx="1"/>
          </p:cNvCxnSpPr>
          <p:nvPr/>
        </p:nvCxnSpPr>
        <p:spPr>
          <a:xfrm flipV="1">
            <a:off x="5148064" y="721969"/>
            <a:ext cx="1996681" cy="972108"/>
          </a:xfrm>
          <a:prstGeom prst="curvedConnector4">
            <a:avLst>
              <a:gd name="adj1" fmla="val 42870"/>
              <a:gd name="adj2" fmla="val 152805"/>
            </a:avLst>
          </a:prstGeom>
          <a:ln>
            <a:tailEnd type="arrow"/>
          </a:ln>
        </p:spPr>
        <p:style>
          <a:lnRef idx="3">
            <a:schemeClr val="dk1"/>
          </a:lnRef>
          <a:fillRef idx="0">
            <a:schemeClr val="dk1"/>
          </a:fillRef>
          <a:effectRef idx="2">
            <a:schemeClr val="dk1"/>
          </a:effectRef>
          <a:fontRef idx="minor">
            <a:schemeClr val="tx1"/>
          </a:fontRef>
        </p:style>
      </p:cxnSp>
      <p:cxnSp>
        <p:nvCxnSpPr>
          <p:cNvPr id="47" name="Curved Connector 46"/>
          <p:cNvCxnSpPr>
            <a:stCxn id="26" idx="5"/>
            <a:endCxn id="28" idx="6"/>
          </p:cNvCxnSpPr>
          <p:nvPr/>
        </p:nvCxnSpPr>
        <p:spPr>
          <a:xfrm rot="5400000">
            <a:off x="6068676" y="1680182"/>
            <a:ext cx="2034283" cy="2867393"/>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53" name="Curved Connector 52"/>
          <p:cNvCxnSpPr>
            <a:stCxn id="28" idx="4"/>
            <a:endCxn id="27" idx="4"/>
          </p:cNvCxnSpPr>
          <p:nvPr/>
        </p:nvCxnSpPr>
        <p:spPr>
          <a:xfrm rot="16200000" flipH="1">
            <a:off x="5726669" y="4056471"/>
            <a:ext cx="846152" cy="2939466"/>
          </a:xfrm>
          <a:prstGeom prst="curvedConnector3">
            <a:avLst>
              <a:gd name="adj1" fmla="val 127016"/>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694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 Understanding the realism of goals</a:t>
            </a:r>
          </a:p>
        </p:txBody>
      </p:sp>
      <p:sp>
        <p:nvSpPr>
          <p:cNvPr id="3" name="Content Placeholder 2"/>
          <p:cNvSpPr>
            <a:spLocks noGrp="1"/>
          </p:cNvSpPr>
          <p:nvPr>
            <p:ph idx="1"/>
          </p:nvPr>
        </p:nvSpPr>
        <p:spPr/>
        <p:txBody>
          <a:bodyPr/>
          <a:lstStyle/>
          <a:p>
            <a:r>
              <a:rPr lang="en-US" dirty="0"/>
              <a:t>Timelines and trajectories</a:t>
            </a:r>
          </a:p>
          <a:p>
            <a:endParaRPr lang="en-US" dirty="0"/>
          </a:p>
          <a:p>
            <a:r>
              <a:rPr lang="en-US" dirty="0"/>
              <a:t>Relationship between the goals</a:t>
            </a:r>
          </a:p>
          <a:p>
            <a:endParaRPr lang="en-US" dirty="0"/>
          </a:p>
          <a:p>
            <a:r>
              <a:rPr lang="en-US" dirty="0"/>
              <a:t>Towards </a:t>
            </a:r>
            <a:r>
              <a:rPr lang="en-US" i="1" dirty="0">
                <a:solidFill>
                  <a:srgbClr val="0000FF"/>
                </a:solidFill>
              </a:rPr>
              <a:t>an ecology of indicators: What is the relationship between the domains of indicators? Which indicators matter (drivers) in which contexts?</a:t>
            </a:r>
          </a:p>
        </p:txBody>
      </p:sp>
      <p:sp>
        <p:nvSpPr>
          <p:cNvPr id="4" name="Slide Number Placeholder 3"/>
          <p:cNvSpPr>
            <a:spLocks noGrp="1"/>
          </p:cNvSpPr>
          <p:nvPr>
            <p:ph type="sldNum" sz="quarter" idx="12"/>
          </p:nvPr>
        </p:nvSpPr>
        <p:spPr/>
        <p:txBody>
          <a:bodyPr/>
          <a:lstStyle/>
          <a:p>
            <a:fld id="{712CF03A-298B-8D41-899E-F03C9A5F43F9}" type="slidenum">
              <a:rPr lang="en-US" smtClean="0"/>
              <a:pPr/>
              <a:t>20</a:t>
            </a:fld>
            <a:endParaRPr lang="en-US"/>
          </a:p>
        </p:txBody>
      </p:sp>
    </p:spTree>
    <p:extLst>
      <p:ext uri="{BB962C8B-B14F-4D97-AF65-F5344CB8AC3E}">
        <p14:creationId xmlns:p14="http://schemas.microsoft.com/office/powerpoint/2010/main" val="65960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 Understanding variations in trajectories of outcomes across contexts</a:t>
            </a:r>
          </a:p>
        </p:txBody>
      </p:sp>
      <p:sp>
        <p:nvSpPr>
          <p:cNvPr id="3" name="Content Placeholder 2"/>
          <p:cNvSpPr>
            <a:spLocks noGrp="1"/>
          </p:cNvSpPr>
          <p:nvPr>
            <p:ph idx="1"/>
          </p:nvPr>
        </p:nvSpPr>
        <p:spPr/>
        <p:txBody>
          <a:bodyPr/>
          <a:lstStyle/>
          <a:p>
            <a:endParaRPr lang="en-US" dirty="0"/>
          </a:p>
          <a:p>
            <a:r>
              <a:rPr lang="en-US" dirty="0"/>
              <a:t>Contexts, mechanisms  and outcomes</a:t>
            </a:r>
          </a:p>
          <a:p>
            <a:endParaRPr lang="en-US" dirty="0"/>
          </a:p>
          <a:p>
            <a:r>
              <a:rPr lang="en-US" dirty="0"/>
              <a:t>Anticipated heterogeneous trajectories across contexts</a:t>
            </a:r>
            <a:r>
              <a:rPr lang="en-US" i="1" dirty="0">
                <a:solidFill>
                  <a:srgbClr val="000090"/>
                </a:solidFill>
              </a:rPr>
              <a:t>: How can we learn from the variations in trajectories of indicators across contexts?</a:t>
            </a:r>
          </a:p>
          <a:p>
            <a:endParaRPr lang="en-US" dirty="0"/>
          </a:p>
        </p:txBody>
      </p:sp>
      <p:sp>
        <p:nvSpPr>
          <p:cNvPr id="4" name="Slide Number Placeholder 3"/>
          <p:cNvSpPr>
            <a:spLocks noGrp="1"/>
          </p:cNvSpPr>
          <p:nvPr>
            <p:ph type="sldNum" sz="quarter" idx="12"/>
          </p:nvPr>
        </p:nvSpPr>
        <p:spPr/>
        <p:txBody>
          <a:bodyPr/>
          <a:lstStyle/>
          <a:p>
            <a:fld id="{712CF03A-298B-8D41-899E-F03C9A5F43F9}" type="slidenum">
              <a:rPr lang="en-US" smtClean="0"/>
              <a:pPr/>
              <a:t>21</a:t>
            </a:fld>
            <a:endParaRPr lang="en-US"/>
          </a:p>
        </p:txBody>
      </p:sp>
    </p:spTree>
    <p:extLst>
      <p:ext uri="{BB962C8B-B14F-4D97-AF65-F5344CB8AC3E}">
        <p14:creationId xmlns:p14="http://schemas.microsoft.com/office/powerpoint/2010/main" val="2295422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 Towards a knowledge ecosystem of what works under what contexts</a:t>
            </a:r>
          </a:p>
        </p:txBody>
      </p:sp>
      <p:sp>
        <p:nvSpPr>
          <p:cNvPr id="3" name="Content Placeholder 2"/>
          <p:cNvSpPr>
            <a:spLocks noGrp="1"/>
          </p:cNvSpPr>
          <p:nvPr>
            <p:ph idx="1"/>
          </p:nvPr>
        </p:nvSpPr>
        <p:spPr/>
        <p:txBody>
          <a:bodyPr>
            <a:normAutofit fontScale="85000" lnSpcReduction="10000"/>
          </a:bodyPr>
          <a:lstStyle/>
          <a:p>
            <a:endParaRPr lang="en-US" dirty="0"/>
          </a:p>
          <a:p>
            <a:r>
              <a:rPr lang="en-US" i="1" dirty="0">
                <a:solidFill>
                  <a:srgbClr val="0000FF"/>
                </a:solidFill>
              </a:rPr>
              <a:t>How can there be a process of being more explicit on the areas in which there are uncertainties in achieving the goals? How can there be learning over time? </a:t>
            </a:r>
            <a:endParaRPr lang="en-US" dirty="0"/>
          </a:p>
          <a:p>
            <a:endParaRPr lang="en-US" dirty="0"/>
          </a:p>
          <a:p>
            <a:pPr lvl="1"/>
            <a:r>
              <a:rPr lang="en-US" dirty="0"/>
              <a:t>The role of developmental evaluation</a:t>
            </a:r>
          </a:p>
          <a:p>
            <a:endParaRPr lang="en-US" dirty="0"/>
          </a:p>
          <a:p>
            <a:pPr lvl="1"/>
            <a:r>
              <a:rPr lang="en-US" dirty="0"/>
              <a:t>A realist framework: what works under what conditions?</a:t>
            </a:r>
          </a:p>
          <a:p>
            <a:endParaRPr lang="en-US" dirty="0"/>
          </a:p>
          <a:p>
            <a:pPr lvl="1"/>
            <a:r>
              <a:rPr lang="en-US" dirty="0"/>
              <a:t>Building a knowledge infrastructure</a:t>
            </a:r>
          </a:p>
        </p:txBody>
      </p:sp>
      <p:sp>
        <p:nvSpPr>
          <p:cNvPr id="4" name="Slide Number Placeholder 3"/>
          <p:cNvSpPr>
            <a:spLocks noGrp="1"/>
          </p:cNvSpPr>
          <p:nvPr>
            <p:ph type="sldNum" sz="quarter" idx="12"/>
          </p:nvPr>
        </p:nvSpPr>
        <p:spPr/>
        <p:txBody>
          <a:bodyPr/>
          <a:lstStyle/>
          <a:p>
            <a:fld id="{712CF03A-298B-8D41-899E-F03C9A5F43F9}" type="slidenum">
              <a:rPr lang="en-US" smtClean="0"/>
              <a:pPr/>
              <a:t>22</a:t>
            </a:fld>
            <a:endParaRPr lang="en-US"/>
          </a:p>
        </p:txBody>
      </p:sp>
    </p:spTree>
    <p:extLst>
      <p:ext uri="{BB962C8B-B14F-4D97-AF65-F5344CB8AC3E}">
        <p14:creationId xmlns:p14="http://schemas.microsoft.com/office/powerpoint/2010/main" val="969128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 Building capacities to address inequities</a:t>
            </a:r>
          </a:p>
        </p:txBody>
      </p:sp>
      <p:sp>
        <p:nvSpPr>
          <p:cNvPr id="3" name="Content Placeholder 2"/>
          <p:cNvSpPr>
            <a:spLocks noGrp="1"/>
          </p:cNvSpPr>
          <p:nvPr>
            <p:ph idx="1"/>
          </p:nvPr>
        </p:nvSpPr>
        <p:spPr/>
        <p:txBody>
          <a:bodyPr>
            <a:normAutofit fontScale="92500" lnSpcReduction="10000"/>
          </a:bodyPr>
          <a:lstStyle/>
          <a:p>
            <a:r>
              <a:rPr lang="en-US" i="1" dirty="0">
                <a:solidFill>
                  <a:srgbClr val="0000FF"/>
                </a:solidFill>
              </a:rPr>
              <a:t>What are examples of successful experiments that have built capacities to be responsive to be gender and equity?</a:t>
            </a:r>
          </a:p>
          <a:p>
            <a:endParaRPr lang="en-US" dirty="0"/>
          </a:p>
          <a:p>
            <a:endParaRPr lang="en-US" dirty="0"/>
          </a:p>
          <a:p>
            <a:r>
              <a:rPr lang="en-US" dirty="0"/>
              <a:t>Program of work for capacity building</a:t>
            </a:r>
          </a:p>
          <a:p>
            <a:endParaRPr lang="en-US" dirty="0"/>
          </a:p>
          <a:p>
            <a:r>
              <a:rPr lang="en-US" dirty="0"/>
              <a:t>Being specific of the types of capacities that need to be built to address inequities</a:t>
            </a:r>
          </a:p>
          <a:p>
            <a:endParaRPr lang="en-US" dirty="0"/>
          </a:p>
        </p:txBody>
      </p:sp>
      <p:sp>
        <p:nvSpPr>
          <p:cNvPr id="4" name="Slide Number Placeholder 3"/>
          <p:cNvSpPr>
            <a:spLocks noGrp="1"/>
          </p:cNvSpPr>
          <p:nvPr>
            <p:ph type="sldNum" sz="quarter" idx="12"/>
          </p:nvPr>
        </p:nvSpPr>
        <p:spPr/>
        <p:txBody>
          <a:bodyPr/>
          <a:lstStyle/>
          <a:p>
            <a:fld id="{712CF03A-298B-8D41-899E-F03C9A5F43F9}" type="slidenum">
              <a:rPr lang="en-US" smtClean="0"/>
              <a:pPr/>
              <a:t>23</a:t>
            </a:fld>
            <a:endParaRPr lang="en-US"/>
          </a:p>
        </p:txBody>
      </p:sp>
    </p:spTree>
    <p:extLst>
      <p:ext uri="{BB962C8B-B14F-4D97-AF65-F5344CB8AC3E}">
        <p14:creationId xmlns:p14="http://schemas.microsoft.com/office/powerpoint/2010/main" val="1549943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need to go beyond a product view of what matters in building capacities</a:t>
            </a:r>
          </a:p>
        </p:txBody>
      </p:sp>
      <p:sp>
        <p:nvSpPr>
          <p:cNvPr id="3" name="Content Placeholder 2"/>
          <p:cNvSpPr>
            <a:spLocks noGrp="1"/>
          </p:cNvSpPr>
          <p:nvPr>
            <p:ph idx="1"/>
          </p:nvPr>
        </p:nvSpPr>
        <p:spPr/>
        <p:txBody>
          <a:bodyPr/>
          <a:lstStyle/>
          <a:p>
            <a:r>
              <a:rPr lang="en-US" sz="2400" dirty="0"/>
              <a:t>“Existing methodological guidelines (like the one published by UNEG, UN Women and UNICEF) </a:t>
            </a:r>
            <a:r>
              <a:rPr lang="en-US" sz="2400" i="1" dirty="0">
                <a:solidFill>
                  <a:srgbClr val="000090"/>
                </a:solidFill>
              </a:rPr>
              <a:t>or new country-specific ones to be developed should be disseminated widely within countries to ensure that appropriate EFGR methodologies are used and that evaluation staff are trained in their use</a:t>
            </a:r>
            <a:r>
              <a:rPr lang="en-US" dirty="0"/>
              <a: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12CF03A-298B-8D41-899E-F03C9A5F43F9}" type="slidenum">
              <a:rPr lang="en-US" smtClean="0"/>
              <a:pPr/>
              <a:t>24</a:t>
            </a:fld>
            <a:endParaRPr lang="en-US"/>
          </a:p>
        </p:txBody>
      </p:sp>
      <p:pic>
        <p:nvPicPr>
          <p:cNvPr id="6" name="Picture 5">
            <a:extLst>
              <a:ext uri="{FF2B5EF4-FFF2-40B4-BE49-F238E27FC236}">
                <a16:creationId xmlns:a16="http://schemas.microsoft.com/office/drawing/2014/main" id="{C2B55F5B-8D48-1142-8680-CDE36F443427}"/>
              </a:ext>
            </a:extLst>
          </p:cNvPr>
          <p:cNvPicPr>
            <a:picLocks noChangeAspect="1"/>
          </p:cNvPicPr>
          <p:nvPr/>
        </p:nvPicPr>
        <p:blipFill>
          <a:blip r:embed="rId2"/>
          <a:stretch>
            <a:fillRect/>
          </a:stretch>
        </p:blipFill>
        <p:spPr>
          <a:xfrm>
            <a:off x="1721922" y="3859481"/>
            <a:ext cx="6840187" cy="2998519"/>
          </a:xfrm>
          <a:prstGeom prst="rect">
            <a:avLst/>
          </a:prstGeom>
        </p:spPr>
      </p:pic>
    </p:spTree>
    <p:extLst>
      <p:ext uri="{BB962C8B-B14F-4D97-AF65-F5344CB8AC3E}">
        <p14:creationId xmlns:p14="http://schemas.microsoft.com/office/powerpoint/2010/main" val="2862513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 The challenge of intersectionality</a:t>
            </a:r>
          </a:p>
        </p:txBody>
      </p:sp>
      <p:sp>
        <p:nvSpPr>
          <p:cNvPr id="3" name="Content Placeholder 2"/>
          <p:cNvSpPr>
            <a:spLocks noGrp="1"/>
          </p:cNvSpPr>
          <p:nvPr>
            <p:ph idx="1"/>
          </p:nvPr>
        </p:nvSpPr>
        <p:spPr/>
        <p:txBody>
          <a:bodyPr>
            <a:normAutofit lnSpcReduction="10000"/>
          </a:bodyPr>
          <a:lstStyle/>
          <a:p>
            <a:r>
              <a:rPr lang="en-US" b="1" i="1" dirty="0">
                <a:solidFill>
                  <a:srgbClr val="3366FF"/>
                </a:solidFill>
              </a:rPr>
              <a:t>What can an international agency really change (on their own) given the challenges of intersectionality? The challenges of social determinants of health</a:t>
            </a:r>
          </a:p>
          <a:p>
            <a:endParaRPr lang="en-US" dirty="0"/>
          </a:p>
          <a:p>
            <a:r>
              <a:rPr lang="en-US" dirty="0"/>
              <a:t>Building a culture of joint and shared ownership. </a:t>
            </a:r>
          </a:p>
          <a:p>
            <a:endParaRPr lang="en-US" i="1" dirty="0">
              <a:solidFill>
                <a:srgbClr val="0000FF"/>
              </a:solidFill>
            </a:endParaRPr>
          </a:p>
          <a:p>
            <a:r>
              <a:rPr lang="en-US" i="1" dirty="0">
                <a:solidFill>
                  <a:srgbClr val="0000FF"/>
                </a:solidFill>
              </a:rPr>
              <a:t>Leverage</a:t>
            </a:r>
            <a:r>
              <a:rPr lang="en-US" dirty="0"/>
              <a:t> of an intervention</a:t>
            </a:r>
          </a:p>
        </p:txBody>
      </p:sp>
      <p:sp>
        <p:nvSpPr>
          <p:cNvPr id="4" name="Slide Number Placeholder 3"/>
          <p:cNvSpPr>
            <a:spLocks noGrp="1"/>
          </p:cNvSpPr>
          <p:nvPr>
            <p:ph type="sldNum" sz="quarter" idx="12"/>
          </p:nvPr>
        </p:nvSpPr>
        <p:spPr/>
        <p:txBody>
          <a:bodyPr/>
          <a:lstStyle/>
          <a:p>
            <a:fld id="{712CF03A-298B-8D41-899E-F03C9A5F43F9}" type="slidenum">
              <a:rPr lang="en-US" smtClean="0"/>
              <a:pPr/>
              <a:t>25</a:t>
            </a:fld>
            <a:endParaRPr lang="en-US"/>
          </a:p>
        </p:txBody>
      </p:sp>
    </p:spTree>
    <p:extLst>
      <p:ext uri="{BB962C8B-B14F-4D97-AF65-F5344CB8AC3E}">
        <p14:creationId xmlns:p14="http://schemas.microsoft.com/office/powerpoint/2010/main" val="38251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 What does it mean to be equity focused and gender responsive?</a:t>
            </a:r>
          </a:p>
        </p:txBody>
      </p:sp>
      <p:sp>
        <p:nvSpPr>
          <p:cNvPr id="3" name="Content Placeholder 2"/>
          <p:cNvSpPr>
            <a:spLocks noGrp="1"/>
          </p:cNvSpPr>
          <p:nvPr>
            <p:ph idx="1"/>
          </p:nvPr>
        </p:nvSpPr>
        <p:spPr/>
        <p:txBody>
          <a:bodyPr/>
          <a:lstStyle/>
          <a:p>
            <a:r>
              <a:rPr lang="en-US" i="1" dirty="0">
                <a:solidFill>
                  <a:srgbClr val="0000FF"/>
                </a:solidFill>
              </a:rPr>
              <a:t>Wha</a:t>
            </a:r>
            <a:r>
              <a:rPr lang="en-US" dirty="0">
                <a:solidFill>
                  <a:srgbClr val="0000FF"/>
                </a:solidFill>
              </a:rPr>
              <a:t>t does it mean to be equity focused and  gender responsive? How do we actually know if evaluations have achieved this?</a:t>
            </a:r>
          </a:p>
          <a:p>
            <a:endParaRPr lang="en-US" dirty="0"/>
          </a:p>
          <a:p>
            <a:r>
              <a:rPr lang="en-US" dirty="0"/>
              <a:t>What does it mean to be complexity-responsive?</a:t>
            </a:r>
          </a:p>
          <a:p>
            <a:pPr lvl="1"/>
            <a:endParaRPr lang="en-US" dirty="0"/>
          </a:p>
        </p:txBody>
      </p:sp>
      <p:sp>
        <p:nvSpPr>
          <p:cNvPr id="4" name="Slide Number Placeholder 3"/>
          <p:cNvSpPr>
            <a:spLocks noGrp="1"/>
          </p:cNvSpPr>
          <p:nvPr>
            <p:ph type="sldNum" sz="quarter" idx="12"/>
          </p:nvPr>
        </p:nvSpPr>
        <p:spPr/>
        <p:txBody>
          <a:bodyPr/>
          <a:lstStyle/>
          <a:p>
            <a:fld id="{712CF03A-298B-8D41-899E-F03C9A5F43F9}" type="slidenum">
              <a:rPr lang="en-US" smtClean="0"/>
              <a:pPr/>
              <a:t>26</a:t>
            </a:fld>
            <a:endParaRPr lang="en-US"/>
          </a:p>
        </p:txBody>
      </p:sp>
    </p:spTree>
    <p:extLst>
      <p:ext uri="{BB962C8B-B14F-4D97-AF65-F5344CB8AC3E}">
        <p14:creationId xmlns:p14="http://schemas.microsoft.com/office/powerpoint/2010/main" val="4292348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9594"/>
          </a:xfrm>
        </p:spPr>
        <p:txBody>
          <a:bodyPr>
            <a:normAutofit fontScale="90000"/>
          </a:bodyPr>
          <a:lstStyle/>
          <a:p>
            <a:r>
              <a:rPr lang="en-US" dirty="0"/>
              <a:t>Implications</a:t>
            </a:r>
            <a:endParaRPr lang="en-US" dirty="0">
              <a:solidFill>
                <a:srgbClr val="FF0000"/>
              </a:solidFill>
            </a:endParaRPr>
          </a:p>
        </p:txBody>
      </p:sp>
      <p:sp>
        <p:nvSpPr>
          <p:cNvPr id="4" name="Triangle 3">
            <a:extLst>
              <a:ext uri="{FF2B5EF4-FFF2-40B4-BE49-F238E27FC236}">
                <a16:creationId xmlns:a16="http://schemas.microsoft.com/office/drawing/2014/main" id="{EC1C0940-60E8-1A48-B8B2-F21D73D9A92E}"/>
              </a:ext>
            </a:extLst>
          </p:cNvPr>
          <p:cNvSpPr/>
          <p:nvPr/>
        </p:nvSpPr>
        <p:spPr>
          <a:xfrm>
            <a:off x="457200" y="1130710"/>
            <a:ext cx="2949677" cy="2782529"/>
          </a:xfrm>
          <a:prstGeom prst="triangle">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Commissioning</a:t>
            </a:r>
            <a:endParaRPr lang="en-US" sz="1400" b="1" dirty="0"/>
          </a:p>
          <a:p>
            <a:pPr algn="ctr"/>
            <a:r>
              <a:rPr lang="en-US" sz="1400" dirty="0"/>
              <a:t>Multiple phases</a:t>
            </a:r>
          </a:p>
        </p:txBody>
      </p:sp>
      <p:sp>
        <p:nvSpPr>
          <p:cNvPr id="5" name="Diamond 4">
            <a:extLst>
              <a:ext uri="{FF2B5EF4-FFF2-40B4-BE49-F238E27FC236}">
                <a16:creationId xmlns:a16="http://schemas.microsoft.com/office/drawing/2014/main" id="{62DBB993-F4D2-844B-8436-80445E36F78E}"/>
              </a:ext>
            </a:extLst>
          </p:cNvPr>
          <p:cNvSpPr/>
          <p:nvPr/>
        </p:nvSpPr>
        <p:spPr>
          <a:xfrm>
            <a:off x="5191432" y="1071716"/>
            <a:ext cx="3859161" cy="3859161"/>
          </a:xfrm>
          <a:prstGeom prst="diamond">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Project Proposals</a:t>
            </a:r>
          </a:p>
          <a:p>
            <a:pPr marL="285750" indent="-285750">
              <a:buFont typeface="Arial" panose="020B0604020202020204" pitchFamily="34" charset="0"/>
              <a:buChar char="•"/>
            </a:pPr>
            <a:r>
              <a:rPr lang="en-US" sz="1400" dirty="0" err="1"/>
              <a:t>Intersectionalities</a:t>
            </a:r>
            <a:endParaRPr lang="en-US" sz="1400" dirty="0"/>
          </a:p>
          <a:p>
            <a:pPr marL="285750" indent="-285750">
              <a:buFont typeface="Arial" panose="020B0604020202020204" pitchFamily="34" charset="0"/>
              <a:buChar char="•"/>
            </a:pPr>
            <a:r>
              <a:rPr lang="en-US" sz="1400" dirty="0"/>
              <a:t>Heterogeneous mechanisms</a:t>
            </a:r>
          </a:p>
          <a:p>
            <a:pPr marL="285750" indent="-285750">
              <a:buFont typeface="Arial" panose="020B0604020202020204" pitchFamily="34" charset="0"/>
              <a:buChar char="•"/>
            </a:pPr>
            <a:r>
              <a:rPr lang="en-US" sz="1400" dirty="0"/>
              <a:t>Reductions in gaps</a:t>
            </a:r>
          </a:p>
          <a:p>
            <a:pPr marL="285750" indent="-285750">
              <a:buFont typeface="Arial" panose="020B0604020202020204" pitchFamily="34" charset="0"/>
              <a:buChar char="•"/>
            </a:pPr>
            <a:r>
              <a:rPr lang="en-US" sz="1400" dirty="0"/>
              <a:t>Clarification of roles</a:t>
            </a:r>
          </a:p>
        </p:txBody>
      </p:sp>
      <p:sp>
        <p:nvSpPr>
          <p:cNvPr id="6" name="Oval 5">
            <a:extLst>
              <a:ext uri="{FF2B5EF4-FFF2-40B4-BE49-F238E27FC236}">
                <a16:creationId xmlns:a16="http://schemas.microsoft.com/office/drawing/2014/main" id="{AC305738-58B5-894B-8BB7-0C5ADFA21DB4}"/>
              </a:ext>
            </a:extLst>
          </p:cNvPr>
          <p:cNvSpPr/>
          <p:nvPr/>
        </p:nvSpPr>
        <p:spPr>
          <a:xfrm>
            <a:off x="3480620" y="3829664"/>
            <a:ext cx="2497394" cy="2497394"/>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t>Role of Evaluation</a:t>
            </a:r>
          </a:p>
          <a:p>
            <a:pPr marL="285750" indent="-285750">
              <a:buFont typeface="Arial" panose="020B0604020202020204" pitchFamily="34" charset="0"/>
              <a:buChar char="•"/>
            </a:pPr>
            <a:r>
              <a:rPr lang="en-US" sz="1600" dirty="0"/>
              <a:t>Developmental</a:t>
            </a:r>
          </a:p>
          <a:p>
            <a:pPr marL="285750" indent="-285750">
              <a:buFont typeface="Arial" panose="020B0604020202020204" pitchFamily="34" charset="0"/>
              <a:buChar char="•"/>
            </a:pPr>
            <a:r>
              <a:rPr lang="en-US" sz="1600" dirty="0"/>
              <a:t>Navigational</a:t>
            </a:r>
          </a:p>
          <a:p>
            <a:pPr marL="285750" indent="-285750">
              <a:buFont typeface="Arial" panose="020B0604020202020204" pitchFamily="34" charset="0"/>
              <a:buChar char="•"/>
            </a:pPr>
            <a:r>
              <a:rPr lang="en-US" sz="1600" dirty="0"/>
              <a:t>Testing</a:t>
            </a:r>
          </a:p>
          <a:p>
            <a:pPr lvl="1"/>
            <a:endParaRPr lang="en-US" dirty="0"/>
          </a:p>
        </p:txBody>
      </p:sp>
      <p:sp>
        <p:nvSpPr>
          <p:cNvPr id="7" name="Slide Number Placeholder 6"/>
          <p:cNvSpPr>
            <a:spLocks noGrp="1"/>
          </p:cNvSpPr>
          <p:nvPr>
            <p:ph type="sldNum" sz="quarter" idx="12"/>
          </p:nvPr>
        </p:nvSpPr>
        <p:spPr/>
        <p:txBody>
          <a:bodyPr/>
          <a:lstStyle/>
          <a:p>
            <a:fld id="{712CF03A-298B-8D41-899E-F03C9A5F43F9}" type="slidenum">
              <a:rPr lang="en-US" smtClean="0"/>
              <a:pPr/>
              <a:t>27</a:t>
            </a:fld>
            <a:endParaRPr lang="en-US"/>
          </a:p>
        </p:txBody>
      </p:sp>
    </p:spTree>
    <p:extLst>
      <p:ext uri="{BB962C8B-B14F-4D97-AF65-F5344CB8AC3E}">
        <p14:creationId xmlns:p14="http://schemas.microsoft.com/office/powerpoint/2010/main" val="110560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8"/>
          <p:cNvSpPr>
            <a:spLocks noGrp="1" noChangeArrowheads="1"/>
          </p:cNvSpPr>
          <p:nvPr>
            <p:ph type="sldNum" sz="quarter" idx="12"/>
          </p:nvPr>
        </p:nvSpPr>
        <p:spPr>
          <a:noFill/>
        </p:spPr>
        <p:txBody>
          <a:bodyPr/>
          <a:lstStyle/>
          <a:p>
            <a:fld id="{957C7F49-A9DC-FC49-8E92-26F57572A0CF}" type="slidenum">
              <a:rPr lang="en-CA">
                <a:latin typeface="Arial" pitchFamily="-112" charset="0"/>
                <a:ea typeface="ＭＳ Ｐゴシック" pitchFamily="-112" charset="-128"/>
                <a:cs typeface="ＭＳ Ｐゴシック" pitchFamily="-112" charset="-128"/>
              </a:rPr>
              <a:pPr/>
              <a:t>28</a:t>
            </a:fld>
            <a:endParaRPr lang="en-CA">
              <a:latin typeface="Arial" pitchFamily="-112" charset="0"/>
              <a:ea typeface="ＭＳ Ｐゴシック" pitchFamily="-112" charset="-128"/>
              <a:cs typeface="ＭＳ Ｐゴシック" pitchFamily="-112" charset="-128"/>
            </a:endParaRPr>
          </a:p>
        </p:txBody>
      </p:sp>
      <p:sp>
        <p:nvSpPr>
          <p:cNvPr id="2" name="Rounded Rectangle 1"/>
          <p:cNvSpPr>
            <a:spLocks noChangeArrowheads="1"/>
          </p:cNvSpPr>
          <p:nvPr/>
        </p:nvSpPr>
        <p:spPr bwMode="auto">
          <a:xfrm>
            <a:off x="1547813" y="333375"/>
            <a:ext cx="7345362" cy="5543550"/>
          </a:xfrm>
          <a:prstGeom prst="roundRect">
            <a:avLst>
              <a:gd name="adj" fmla="val 16667"/>
            </a:avLst>
          </a:prstGeom>
          <a:gradFill rotWithShape="1">
            <a:gsLst>
              <a:gs pos="0">
                <a:schemeClr val="tx2">
                  <a:lumMod val="60000"/>
                  <a:lumOff val="40000"/>
                </a:schemeClr>
              </a:gs>
              <a:gs pos="100000">
                <a:srgbClr val="FFAB71"/>
              </a:gs>
            </a:gsLst>
            <a:lin ang="16200000"/>
          </a:gradFill>
          <a:ln w="9525">
            <a:solidFill>
              <a:srgbClr val="F07C03"/>
            </a:solidFill>
            <a:round/>
            <a:headEnd/>
            <a:tailEnd/>
          </a:ln>
          <a:effectLst>
            <a:outerShdw blurRad="50800" dist="38100" dir="2700000" algn="tl" rotWithShape="0">
              <a:srgbClr val="000000">
                <a:alpha val="39999"/>
              </a:srgbClr>
            </a:outerShdw>
          </a:effectLst>
        </p:spPr>
        <p:txBody>
          <a:bodyPr anchor="ctr">
            <a:prstTxWarp prst="textNoShape">
              <a:avLst/>
            </a:prstTxWarp>
          </a:bodyPr>
          <a:lstStyle/>
          <a:p>
            <a:pPr algn="ctr">
              <a:defRPr/>
            </a:pPr>
            <a:endParaRPr lang="en-GB">
              <a:solidFill>
                <a:schemeClr val="lt1"/>
              </a:solidFill>
              <a:latin typeface="+mn-lt"/>
              <a:ea typeface="+mn-ea"/>
              <a:cs typeface="+mn-cs"/>
            </a:endParaRPr>
          </a:p>
        </p:txBody>
      </p:sp>
      <p:sp>
        <p:nvSpPr>
          <p:cNvPr id="86020" name="Title 2"/>
          <p:cNvSpPr>
            <a:spLocks noGrp="1"/>
          </p:cNvSpPr>
          <p:nvPr>
            <p:ph type="title"/>
          </p:nvPr>
        </p:nvSpPr>
        <p:spPr/>
        <p:txBody>
          <a:bodyPr/>
          <a:lstStyle/>
          <a:p>
            <a:r>
              <a:rPr lang="en-US">
                <a:solidFill>
                  <a:schemeClr val="tx1"/>
                </a:solidFill>
                <a:ea typeface="ＭＳ Ｐゴシック" pitchFamily="-112" charset="-128"/>
                <a:cs typeface="ＭＳ Ｐゴシック" pitchFamily="-112" charset="-128"/>
              </a:rPr>
              <a:t>Activity 1</a:t>
            </a:r>
          </a:p>
        </p:txBody>
      </p:sp>
      <p:sp>
        <p:nvSpPr>
          <p:cNvPr id="86021" name="Content Placeholder 3"/>
          <p:cNvSpPr>
            <a:spLocks noGrp="1"/>
          </p:cNvSpPr>
          <p:nvPr>
            <p:ph idx="1"/>
          </p:nvPr>
        </p:nvSpPr>
        <p:spPr>
          <a:xfrm>
            <a:off x="1763713" y="1196975"/>
            <a:ext cx="7129462" cy="5048250"/>
          </a:xfrm>
        </p:spPr>
        <p:txBody>
          <a:bodyPr>
            <a:normAutofit/>
          </a:bodyPr>
          <a:lstStyle/>
          <a:p>
            <a:pPr>
              <a:spcBef>
                <a:spcPct val="50000"/>
              </a:spcBef>
            </a:pPr>
            <a:r>
              <a:rPr lang="en-US" sz="2300" i="1" dirty="0">
                <a:ea typeface="ＭＳ Ｐゴシック" pitchFamily="-112" charset="-128"/>
                <a:cs typeface="ＭＳ Ｐゴシック" pitchFamily="-112" charset="-128"/>
              </a:rPr>
              <a:t>Please work with a partner (ideally not an evaluator from the same organization)</a:t>
            </a:r>
          </a:p>
          <a:p>
            <a:pPr>
              <a:spcBef>
                <a:spcPct val="50000"/>
              </a:spcBef>
            </a:pPr>
            <a:r>
              <a:rPr lang="en-US" sz="2300" dirty="0">
                <a:ea typeface="ＭＳ Ｐゴシック" pitchFamily="-112" charset="-128"/>
                <a:cs typeface="ＭＳ Ｐゴシック" pitchFamily="-112" charset="-128"/>
              </a:rPr>
              <a:t>Briefly discuss a program that you are presently evaluating</a:t>
            </a:r>
          </a:p>
          <a:p>
            <a:pPr>
              <a:spcBef>
                <a:spcPct val="50000"/>
              </a:spcBef>
            </a:pPr>
            <a:r>
              <a:rPr lang="en-US" sz="2300" dirty="0">
                <a:ea typeface="ＭＳ Ｐゴシック" pitchFamily="-112" charset="-128"/>
                <a:cs typeface="ＭＳ Ｐゴシック" pitchFamily="-112" charset="-128"/>
              </a:rPr>
              <a:t>Does the program plan to impact inequities?</a:t>
            </a:r>
          </a:p>
          <a:p>
            <a:pPr>
              <a:spcBef>
                <a:spcPct val="50000"/>
              </a:spcBef>
            </a:pPr>
            <a:r>
              <a:rPr lang="en-US" sz="2300" dirty="0">
                <a:ea typeface="ＭＳ Ｐゴシック" pitchFamily="-112" charset="-128"/>
                <a:cs typeface="ＭＳ Ｐゴシック" pitchFamily="-112" charset="-128"/>
              </a:rPr>
              <a:t>What do short and long term success mean for this program? </a:t>
            </a:r>
          </a:p>
          <a:p>
            <a:pPr>
              <a:spcBef>
                <a:spcPct val="50000"/>
              </a:spcBef>
            </a:pPr>
            <a:r>
              <a:rPr lang="en-US" sz="2300" dirty="0">
                <a:ea typeface="ＭＳ Ｐゴシック" pitchFamily="-112" charset="-128"/>
                <a:cs typeface="ＭＳ Ｐゴシック" pitchFamily="-112" charset="-128"/>
              </a:rPr>
              <a:t>How will results of the program be assessed? </a:t>
            </a:r>
          </a:p>
          <a:p>
            <a:pPr lvl="1">
              <a:spcBef>
                <a:spcPct val="50000"/>
              </a:spcBef>
            </a:pPr>
            <a:r>
              <a:rPr lang="en-US" sz="2300" dirty="0">
                <a:latin typeface="Franklin Gothic Book" pitchFamily="-112" charset="0"/>
              </a:rPr>
              <a:t>How will you know if your program is successful?</a:t>
            </a:r>
          </a:p>
          <a:p>
            <a:pPr lvl="1">
              <a:spcBef>
                <a:spcPct val="50000"/>
              </a:spcBef>
            </a:pPr>
            <a:r>
              <a:rPr lang="en-US" sz="2300" dirty="0">
                <a:latin typeface="Franklin Gothic Book" pitchFamily="-112" charset="0"/>
              </a:rPr>
              <a:t>What data do you plan to collect?</a:t>
            </a:r>
          </a:p>
          <a:p>
            <a:endParaRPr lang="en-US" dirty="0">
              <a:ea typeface="ＭＳ Ｐゴシック" pitchFamily="-112" charset="-128"/>
              <a:cs typeface="ＭＳ Ｐゴシック" pitchFamily="-112" charset="-128"/>
            </a:endParaRPr>
          </a:p>
          <a:p>
            <a:endParaRPr lang="en-US" dirty="0">
              <a:ea typeface="ＭＳ Ｐゴシック" pitchFamily="-112" charset="-128"/>
              <a:cs typeface="ＭＳ Ｐゴシック" pitchFamily="-112" charset="-128"/>
            </a:endParaRPr>
          </a:p>
        </p:txBody>
      </p:sp>
      <p:sp>
        <p:nvSpPr>
          <p:cNvPr id="86022" name="Slide Number Placeholder 1"/>
          <p:cNvSpPr txBox="1">
            <a:spLocks noGrp="1"/>
          </p:cNvSpPr>
          <p:nvPr/>
        </p:nvSpPr>
        <p:spPr bwMode="auto">
          <a:xfrm>
            <a:off x="6759575" y="6245225"/>
            <a:ext cx="2133600" cy="476250"/>
          </a:xfrm>
          <a:prstGeom prst="rect">
            <a:avLst/>
          </a:prstGeom>
          <a:noFill/>
          <a:ln w="9525">
            <a:noFill/>
            <a:miter lim="800000"/>
            <a:headEnd/>
            <a:tailEnd/>
          </a:ln>
        </p:spPr>
        <p:txBody>
          <a:bodyPr>
            <a:prstTxWarp prst="textNoShape">
              <a:avLst/>
            </a:prstTxWarp>
          </a:bodyPr>
          <a:lstStyle/>
          <a:p>
            <a:pPr algn="r"/>
            <a:fld id="{CC878393-ED0B-A141-ADB5-4C73CB40DDC6}" type="slidenum">
              <a:rPr lang="en-CA" sz="1400"/>
              <a:pPr algn="r"/>
              <a:t>28</a:t>
            </a:fld>
            <a:endParaRPr lang="en-CA" sz="1400"/>
          </a:p>
        </p:txBody>
      </p:sp>
    </p:spTree>
    <p:extLst>
      <p:ext uri="{BB962C8B-B14F-4D97-AF65-F5344CB8AC3E}">
        <p14:creationId xmlns:p14="http://schemas.microsoft.com/office/powerpoint/2010/main" val="3637672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12A55-BA54-7E4A-AD21-0A0DEEBE9FE4}"/>
              </a:ext>
            </a:extLst>
          </p:cNvPr>
          <p:cNvSpPr>
            <a:spLocks noGrp="1"/>
          </p:cNvSpPr>
          <p:nvPr>
            <p:ph type="ctrTitle"/>
          </p:nvPr>
        </p:nvSpPr>
        <p:spPr/>
        <p:txBody>
          <a:bodyPr/>
          <a:lstStyle/>
          <a:p>
            <a:r>
              <a:rPr lang="en-US" dirty="0"/>
              <a:t>4. Evaluation Stories: Moving beyond impact evaluations</a:t>
            </a:r>
          </a:p>
        </p:txBody>
      </p:sp>
      <p:sp>
        <p:nvSpPr>
          <p:cNvPr id="5" name="Subtitle 4">
            <a:extLst>
              <a:ext uri="{FF2B5EF4-FFF2-40B4-BE49-F238E27FC236}">
                <a16:creationId xmlns:a16="http://schemas.microsoft.com/office/drawing/2014/main" id="{7CF8B79B-E50D-8D49-BFB3-FA89A3F4529E}"/>
              </a:ext>
            </a:extLst>
          </p:cNvPr>
          <p:cNvSpPr>
            <a:spLocks noGrp="1"/>
          </p:cNvSpPr>
          <p:nvPr>
            <p:ph type="subTitle" idx="1"/>
          </p:nvPr>
        </p:nvSpPr>
        <p:spPr/>
        <p:txBody>
          <a:bodyPr/>
          <a:lstStyle/>
          <a:p>
            <a:endParaRPr lang="en-US"/>
          </a:p>
        </p:txBody>
      </p:sp>
      <p:sp>
        <p:nvSpPr>
          <p:cNvPr id="6" name="Slide Number Placeholder 5">
            <a:extLst>
              <a:ext uri="{FF2B5EF4-FFF2-40B4-BE49-F238E27FC236}">
                <a16:creationId xmlns:a16="http://schemas.microsoft.com/office/drawing/2014/main" id="{FB32C115-09E5-B840-863E-BDDC17BAF5D8}"/>
              </a:ext>
            </a:extLst>
          </p:cNvPr>
          <p:cNvSpPr>
            <a:spLocks noGrp="1"/>
          </p:cNvSpPr>
          <p:nvPr>
            <p:ph type="sldNum" sz="quarter" idx="12"/>
          </p:nvPr>
        </p:nvSpPr>
        <p:spPr/>
        <p:txBody>
          <a:bodyPr/>
          <a:lstStyle/>
          <a:p>
            <a:fld id="{712CF03A-298B-8D41-899E-F03C9A5F43F9}" type="slidenum">
              <a:rPr lang="en-US" smtClean="0"/>
              <a:pPr/>
              <a:t>29</a:t>
            </a:fld>
            <a:endParaRPr lang="en-US"/>
          </a:p>
        </p:txBody>
      </p:sp>
    </p:spTree>
    <p:extLst>
      <p:ext uri="{BB962C8B-B14F-4D97-AF65-F5344CB8AC3E}">
        <p14:creationId xmlns:p14="http://schemas.microsoft.com/office/powerpoint/2010/main" val="333313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cision 3"/>
          <p:cNvSpPr/>
          <p:nvPr/>
        </p:nvSpPr>
        <p:spPr>
          <a:xfrm>
            <a:off x="400936" y="5147966"/>
            <a:ext cx="2413140" cy="1620096"/>
          </a:xfrm>
          <a:prstGeom prst="flowChartDecis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Scope</a:t>
            </a:r>
            <a:endParaRPr lang="en-US" sz="2000" dirty="0">
              <a:latin typeface="Arial" panose="020B0604020202020204" pitchFamily="34" charset="0"/>
              <a:cs typeface="Arial" panose="020B0604020202020204" pitchFamily="34" charset="0"/>
            </a:endParaRPr>
          </a:p>
        </p:txBody>
      </p:sp>
      <p:sp>
        <p:nvSpPr>
          <p:cNvPr id="5" name="Rounded Rectangle 4"/>
          <p:cNvSpPr/>
          <p:nvPr/>
        </p:nvSpPr>
        <p:spPr>
          <a:xfrm>
            <a:off x="774494" y="3400355"/>
            <a:ext cx="2100349" cy="12222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No one left behind: </a:t>
            </a:r>
            <a:r>
              <a:rPr lang="en-US" sz="1400" dirty="0">
                <a:latin typeface="Arial" panose="020B0604020202020204" pitchFamily="34" charset="0"/>
                <a:cs typeface="Arial" panose="020B0604020202020204" pitchFamily="34" charset="0"/>
              </a:rPr>
              <a:t>Evaluation’s role</a:t>
            </a:r>
          </a:p>
        </p:txBody>
      </p:sp>
      <p:sp>
        <p:nvSpPr>
          <p:cNvPr id="6" name="Oval 5"/>
          <p:cNvSpPr/>
          <p:nvPr/>
        </p:nvSpPr>
        <p:spPr>
          <a:xfrm>
            <a:off x="268275" y="1164920"/>
            <a:ext cx="1706151" cy="1620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Evaluation Stories: </a:t>
            </a:r>
            <a:r>
              <a:rPr lang="en-US" sz="1600" dirty="0"/>
              <a:t>Moving beyond impacts</a:t>
            </a:r>
            <a:endParaRPr lang="en-US" sz="1600" dirty="0">
              <a:latin typeface="Arial" panose="020B0604020202020204" pitchFamily="34" charset="0"/>
              <a:cs typeface="Arial" panose="020B0604020202020204" pitchFamily="34" charset="0"/>
            </a:endParaRPr>
          </a:p>
        </p:txBody>
      </p:sp>
      <p:sp>
        <p:nvSpPr>
          <p:cNvPr id="7" name="Diamond 6"/>
          <p:cNvSpPr/>
          <p:nvPr/>
        </p:nvSpPr>
        <p:spPr>
          <a:xfrm>
            <a:off x="6191307" y="439077"/>
            <a:ext cx="2708836" cy="1882603"/>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An Example from India</a:t>
            </a:r>
          </a:p>
          <a:p>
            <a:pPr algn="ctr"/>
            <a:endParaRPr lang="en-US" sz="1400" dirty="0"/>
          </a:p>
        </p:txBody>
      </p:sp>
      <p:sp>
        <p:nvSpPr>
          <p:cNvPr id="8" name="Rounded Rectangle 7"/>
          <p:cNvSpPr/>
          <p:nvPr/>
        </p:nvSpPr>
        <p:spPr>
          <a:xfrm>
            <a:off x="4498133" y="2809934"/>
            <a:ext cx="1600201" cy="13289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t>Planning for sustainability</a:t>
            </a:r>
          </a:p>
        </p:txBody>
      </p:sp>
      <p:sp>
        <p:nvSpPr>
          <p:cNvPr id="9" name="Oval 8"/>
          <p:cNvSpPr/>
          <p:nvPr/>
        </p:nvSpPr>
        <p:spPr>
          <a:xfrm>
            <a:off x="6444465" y="4599785"/>
            <a:ext cx="1921059" cy="188260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Thinking about your interventions</a:t>
            </a:r>
          </a:p>
          <a:p>
            <a:pPr algn="ctr"/>
            <a:r>
              <a:rPr lang="en-US" sz="1600" dirty="0">
                <a:latin typeface="Arial" panose="020B0604020202020204" pitchFamily="34" charset="0"/>
                <a:cs typeface="Arial" panose="020B0604020202020204" pitchFamily="34" charset="0"/>
              </a:rPr>
              <a:t>/Exercises</a:t>
            </a:r>
          </a:p>
        </p:txBody>
      </p:sp>
      <p:cxnSp>
        <p:nvCxnSpPr>
          <p:cNvPr id="16" name="Curved Connector 15"/>
          <p:cNvCxnSpPr>
            <a:cxnSpLocks/>
            <a:stCxn id="4" idx="0"/>
            <a:endCxn id="5" idx="2"/>
          </p:cNvCxnSpPr>
          <p:nvPr/>
        </p:nvCxnSpPr>
        <p:spPr>
          <a:xfrm rot="5400000" flipH="1" flipV="1">
            <a:off x="1453413" y="4776711"/>
            <a:ext cx="525348" cy="21716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urved Connector 16"/>
          <p:cNvCxnSpPr>
            <a:cxnSpLocks/>
            <a:stCxn id="5" idx="0"/>
            <a:endCxn id="6" idx="4"/>
          </p:cNvCxnSpPr>
          <p:nvPr/>
        </p:nvCxnSpPr>
        <p:spPr>
          <a:xfrm rot="16200000" flipV="1">
            <a:off x="1165341" y="2741027"/>
            <a:ext cx="615339" cy="703318"/>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urved Connector 19"/>
          <p:cNvCxnSpPr>
            <a:cxnSpLocks/>
            <a:stCxn id="34" idx="3"/>
            <a:endCxn id="7" idx="1"/>
          </p:cNvCxnSpPr>
          <p:nvPr/>
        </p:nvCxnSpPr>
        <p:spPr>
          <a:xfrm flipV="1">
            <a:off x="5013711" y="1380379"/>
            <a:ext cx="1177596" cy="276843"/>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urved Connector 22"/>
          <p:cNvCxnSpPr>
            <a:cxnSpLocks/>
            <a:stCxn id="7" idx="2"/>
            <a:endCxn id="8" idx="3"/>
          </p:cNvCxnSpPr>
          <p:nvPr/>
        </p:nvCxnSpPr>
        <p:spPr>
          <a:xfrm rot="5400000">
            <a:off x="6245674" y="2174341"/>
            <a:ext cx="1152712" cy="1447391"/>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urved Connector 26"/>
          <p:cNvCxnSpPr>
            <a:cxnSpLocks/>
            <a:stCxn id="8" idx="2"/>
            <a:endCxn id="9" idx="2"/>
          </p:cNvCxnSpPr>
          <p:nvPr/>
        </p:nvCxnSpPr>
        <p:spPr>
          <a:xfrm rot="16200000" flipH="1">
            <a:off x="5170231" y="4266852"/>
            <a:ext cx="1402237" cy="1146231"/>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Rounded Rectangle 33">
            <a:extLst>
              <a:ext uri="{FF2B5EF4-FFF2-40B4-BE49-F238E27FC236}">
                <a16:creationId xmlns:a16="http://schemas.microsoft.com/office/drawing/2014/main" id="{25EFB5FB-4AB5-224F-9DD6-9B85097A20C8}"/>
              </a:ext>
            </a:extLst>
          </p:cNvPr>
          <p:cNvSpPr/>
          <p:nvPr/>
        </p:nvSpPr>
        <p:spPr>
          <a:xfrm>
            <a:off x="3259963" y="992764"/>
            <a:ext cx="1753748" cy="13289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Questions to focus attention to evaluating No one left behind</a:t>
            </a:r>
          </a:p>
        </p:txBody>
      </p:sp>
      <p:cxnSp>
        <p:nvCxnSpPr>
          <p:cNvPr id="37" name="Curved Connector 36">
            <a:extLst>
              <a:ext uri="{FF2B5EF4-FFF2-40B4-BE49-F238E27FC236}">
                <a16:creationId xmlns:a16="http://schemas.microsoft.com/office/drawing/2014/main" id="{78114F6C-115B-024B-BAE8-EB9F18951F8E}"/>
              </a:ext>
            </a:extLst>
          </p:cNvPr>
          <p:cNvCxnSpPr>
            <a:cxnSpLocks/>
            <a:stCxn id="6" idx="6"/>
            <a:endCxn id="34" idx="1"/>
          </p:cNvCxnSpPr>
          <p:nvPr/>
        </p:nvCxnSpPr>
        <p:spPr>
          <a:xfrm flipV="1">
            <a:off x="1974426" y="1657222"/>
            <a:ext cx="1285537" cy="317746"/>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91" name="Rectangle 90">
            <a:extLst>
              <a:ext uri="{FF2B5EF4-FFF2-40B4-BE49-F238E27FC236}">
                <a16:creationId xmlns:a16="http://schemas.microsoft.com/office/drawing/2014/main" id="{910F4154-B8EE-2846-BF72-F4C00CC6B06C}"/>
              </a:ext>
            </a:extLst>
          </p:cNvPr>
          <p:cNvSpPr/>
          <p:nvPr/>
        </p:nvSpPr>
        <p:spPr>
          <a:xfrm>
            <a:off x="190227" y="160250"/>
            <a:ext cx="2834559" cy="1138773"/>
          </a:xfrm>
          <a:prstGeom prst="rect">
            <a:avLst/>
          </a:prstGeom>
        </p:spPr>
        <p:txBody>
          <a:bodyPr wrap="none">
            <a:spAutoFit/>
          </a:bodyPr>
          <a:lstStyle/>
          <a:p>
            <a:r>
              <a:rPr lang="en-US" sz="3600" dirty="0">
                <a:latin typeface="Avenir Light" panose="020B0402020203020204" pitchFamily="34" charset="77"/>
              </a:rPr>
              <a:t>Organisation</a:t>
            </a:r>
            <a:endParaRPr lang="en-US" sz="3600" dirty="0"/>
          </a:p>
          <a:p>
            <a:endParaRPr lang="en-US" sz="3200" dirty="0">
              <a:latin typeface="Avenir Light" panose="020B0402020203020204" pitchFamily="34" charset="77"/>
            </a:endParaRPr>
          </a:p>
        </p:txBody>
      </p:sp>
      <p:cxnSp>
        <p:nvCxnSpPr>
          <p:cNvPr id="92" name="Straight Connector 91">
            <a:extLst>
              <a:ext uri="{FF2B5EF4-FFF2-40B4-BE49-F238E27FC236}">
                <a16:creationId xmlns:a16="http://schemas.microsoft.com/office/drawing/2014/main" id="{F80F52CB-E989-AE4E-9358-F73E3DBE7E95}"/>
              </a:ext>
            </a:extLst>
          </p:cNvPr>
          <p:cNvCxnSpPr>
            <a:cxnSpLocks/>
          </p:cNvCxnSpPr>
          <p:nvPr/>
        </p:nvCxnSpPr>
        <p:spPr>
          <a:xfrm flipH="1">
            <a:off x="-4502" y="785676"/>
            <a:ext cx="2879345"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D75B8FE7-73B1-714D-B4B8-C4ACD7AA635C}"/>
              </a:ext>
            </a:extLst>
          </p:cNvPr>
          <p:cNvSpPr>
            <a:spLocks noGrp="1"/>
          </p:cNvSpPr>
          <p:nvPr>
            <p:ph type="sldNum" sz="quarter" idx="12"/>
          </p:nvPr>
        </p:nvSpPr>
        <p:spPr/>
        <p:txBody>
          <a:bodyPr/>
          <a:lstStyle/>
          <a:p>
            <a:fld id="{712CF03A-298B-8D41-899E-F03C9A5F43F9}" type="slidenum">
              <a:rPr lang="en-US" smtClean="0"/>
              <a:pPr/>
              <a:t>3</a:t>
            </a:fld>
            <a:endParaRPr lang="en-US"/>
          </a:p>
        </p:txBody>
      </p:sp>
    </p:spTree>
    <p:extLst>
      <p:ext uri="{BB962C8B-B14F-4D97-AF65-F5344CB8AC3E}">
        <p14:creationId xmlns:p14="http://schemas.microsoft.com/office/powerpoint/2010/main" val="338944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4"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EF12445D-CBCE-7446-947C-3FEC88CBB72B}"/>
              </a:ext>
            </a:extLst>
          </p:cNvPr>
          <p:cNvSpPr>
            <a:spLocks noGrp="1"/>
          </p:cNvSpPr>
          <p:nvPr>
            <p:ph type="title"/>
          </p:nvPr>
        </p:nvSpPr>
        <p:spPr/>
        <p:txBody>
          <a:bodyPr/>
          <a:lstStyle/>
          <a:p>
            <a:r>
              <a:rPr lang="en-GB" altLang="en-US" sz="3200">
                <a:ea typeface="ＭＳ Ｐゴシック" panose="020B0600070205080204" pitchFamily="34" charset="-128"/>
              </a:rPr>
              <a:t>Purposes of evaluation </a:t>
            </a:r>
            <a:br>
              <a:rPr lang="en-GB" altLang="en-US" sz="3200">
                <a:ea typeface="ＭＳ Ｐゴシック" panose="020B0600070205080204" pitchFamily="34" charset="-128"/>
              </a:rPr>
            </a:br>
            <a:r>
              <a:rPr lang="en-GB" altLang="en-US" sz="3200">
                <a:ea typeface="ＭＳ Ｐゴシック" panose="020B0600070205080204" pitchFamily="34" charset="-128"/>
              </a:rPr>
              <a:t>  </a:t>
            </a:r>
          </a:p>
        </p:txBody>
      </p:sp>
      <p:sp>
        <p:nvSpPr>
          <p:cNvPr id="19458" name="Rectangle 3">
            <a:extLst>
              <a:ext uri="{FF2B5EF4-FFF2-40B4-BE49-F238E27FC236}">
                <a16:creationId xmlns:a16="http://schemas.microsoft.com/office/drawing/2014/main" id="{AF87F0FC-6657-9748-B563-DA1BE4D53902}"/>
              </a:ext>
            </a:extLst>
          </p:cNvPr>
          <p:cNvSpPr>
            <a:spLocks noGrp="1"/>
          </p:cNvSpPr>
          <p:nvPr>
            <p:ph idx="1"/>
          </p:nvPr>
        </p:nvSpPr>
        <p:spPr>
          <a:xfrm>
            <a:off x="611188" y="2057400"/>
            <a:ext cx="8229600" cy="5038725"/>
          </a:xfrm>
        </p:spPr>
        <p:txBody>
          <a:bodyPr/>
          <a:lstStyle/>
          <a:p>
            <a:r>
              <a:rPr lang="en-GB" altLang="en-US" sz="2400">
                <a:ea typeface="ＭＳ Ｐゴシック" panose="020B0600070205080204" pitchFamily="34" charset="-128"/>
              </a:rPr>
              <a:t>Assessing merit and worth</a:t>
            </a:r>
          </a:p>
          <a:p>
            <a:pPr lvl="1"/>
            <a:r>
              <a:rPr lang="en-GB" altLang="en-US">
                <a:ea typeface="ＭＳ Ｐゴシック" panose="020B0600070205080204" pitchFamily="34" charset="-128"/>
              </a:rPr>
              <a:t>Causal questions</a:t>
            </a:r>
          </a:p>
          <a:p>
            <a:r>
              <a:rPr lang="en-GB" altLang="en-US" sz="2400">
                <a:ea typeface="ＭＳ Ｐゴシック" panose="020B0600070205080204" pitchFamily="34" charset="-128"/>
              </a:rPr>
              <a:t>Programme and organizational improvement</a:t>
            </a:r>
          </a:p>
          <a:p>
            <a:pPr lvl="1"/>
            <a:r>
              <a:rPr lang="en-GB" altLang="en-US">
                <a:ea typeface="ＭＳ Ｐゴシック" panose="020B0600070205080204" pitchFamily="34" charset="-128"/>
              </a:rPr>
              <a:t>Formative evaluation</a:t>
            </a:r>
          </a:p>
          <a:p>
            <a:r>
              <a:rPr lang="en-GB" altLang="en-US" sz="2400">
                <a:ea typeface="ＭＳ Ｐゴシック" panose="020B0600070205080204" pitchFamily="34" charset="-128"/>
              </a:rPr>
              <a:t>Oversight and compliance</a:t>
            </a:r>
          </a:p>
          <a:p>
            <a:r>
              <a:rPr lang="en-GB" altLang="en-US" sz="2400" b="1" i="1">
                <a:solidFill>
                  <a:srgbClr val="FF0000"/>
                </a:solidFill>
                <a:ea typeface="ＭＳ Ｐゴシック" panose="020B0600070205080204" pitchFamily="34" charset="-128"/>
              </a:rPr>
              <a:t>Knowledge development</a:t>
            </a:r>
          </a:p>
          <a:p>
            <a:pPr lvl="1"/>
            <a:r>
              <a:rPr lang="en-GB" altLang="en-US">
                <a:ea typeface="ＭＳ Ｐゴシック" panose="020B0600070205080204" pitchFamily="34" charset="-128"/>
              </a:rPr>
              <a:t>Neglected purpose of many evaluations</a:t>
            </a:r>
          </a:p>
        </p:txBody>
      </p:sp>
      <p:sp>
        <p:nvSpPr>
          <p:cNvPr id="19459" name="Slide Number Placeholder 3">
            <a:extLst>
              <a:ext uri="{FF2B5EF4-FFF2-40B4-BE49-F238E27FC236}">
                <a16:creationId xmlns:a16="http://schemas.microsoft.com/office/drawing/2014/main" id="{ADCAD3A1-9AB9-C54D-B378-4FE407AD0BD3}"/>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77"/>
                <a:ea typeface="ＭＳ Ｐゴシック" panose="020B0600070205080204" pitchFamily="34" charset="-128"/>
              </a:defRPr>
            </a:lvl1pPr>
            <a:lvl2pPr marL="37931725" indent="-37474525">
              <a:spcBef>
                <a:spcPts val="375"/>
              </a:spcBef>
              <a:buClr>
                <a:schemeClr val="accent2"/>
              </a:buClr>
              <a:buSzPct val="85000"/>
              <a:buFont typeface="Wingdings 2" pitchFamily="2" charset="2"/>
              <a:buChar char=""/>
              <a:defRPr sz="2400">
                <a:solidFill>
                  <a:schemeClr val="tx1"/>
                </a:solidFill>
                <a:latin typeface="Perpetua" panose="02020502060401020303" pitchFamily="18" charset="77"/>
                <a:ea typeface="ＭＳ Ｐゴシック" panose="020B0600070205080204" pitchFamily="34" charset="-128"/>
              </a:defRPr>
            </a:lvl2pPr>
            <a:lvl3pPr marL="822325"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77"/>
                <a:ea typeface="ＭＳ Ｐゴシック" panose="020B0600070205080204" pitchFamily="34" charset="-128"/>
              </a:defRPr>
            </a:lvl3pPr>
            <a:lvl4pPr marL="1096963"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77"/>
                <a:ea typeface="ＭＳ Ｐゴシック" panose="020B0600070205080204" pitchFamily="34" charset="-128"/>
              </a:defRPr>
            </a:lvl4pPr>
            <a:lvl5pPr marL="1371600" indent="-228600">
              <a:spcBef>
                <a:spcPts val="375"/>
              </a:spcBef>
              <a:buClr>
                <a:srgbClr val="A28E6A"/>
              </a:buClr>
              <a:buChar char="o"/>
              <a:defRPr sz="2000">
                <a:solidFill>
                  <a:schemeClr val="tx1"/>
                </a:solidFill>
                <a:latin typeface="Perpetua" panose="02020502060401020303" pitchFamily="18" charset="77"/>
                <a:ea typeface="ＭＳ Ｐゴシック" panose="020B0600070205080204" pitchFamily="34" charset="-128"/>
              </a:defRPr>
            </a:lvl5pPr>
            <a:lvl6pPr marL="1828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6pPr>
            <a:lvl7pPr marL="2286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7pPr>
            <a:lvl8pPr marL="2743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8pPr>
            <a:lvl9pPr marL="32004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77"/>
                <a:ea typeface="ＭＳ Ｐゴシック" panose="020B0600070205080204" pitchFamily="34" charset="-128"/>
              </a:defRPr>
            </a:lvl9pPr>
          </a:lstStyle>
          <a:p>
            <a:pPr>
              <a:spcBef>
                <a:spcPct val="0"/>
              </a:spcBef>
              <a:buClrTx/>
              <a:buSzTx/>
              <a:buFontTx/>
              <a:buNone/>
            </a:pPr>
            <a:fld id="{54D32504-1C4B-8D45-9768-2F47DDAD23F4}" type="slidenum">
              <a:rPr lang="en-US" altLang="en-US" sz="1400">
                <a:solidFill>
                  <a:srgbClr val="FFFFFF"/>
                </a:solidFill>
                <a:latin typeface="Franklin Gothic Book" panose="020B0503020102020204" pitchFamily="34" charset="0"/>
              </a:rPr>
              <a:pPr>
                <a:spcBef>
                  <a:spcPct val="0"/>
                </a:spcBef>
                <a:buClrTx/>
                <a:buSzTx/>
                <a:buFontTx/>
                <a:buNone/>
              </a:pPr>
              <a:t>30</a:t>
            </a:fld>
            <a:endParaRPr lang="en-US" altLang="en-US" sz="14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5485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857E-3F66-8A4A-822E-1A781C5DD5AE}"/>
              </a:ext>
            </a:extLst>
          </p:cNvPr>
          <p:cNvSpPr>
            <a:spLocks noGrp="1"/>
          </p:cNvSpPr>
          <p:nvPr>
            <p:ph type="title"/>
          </p:nvPr>
        </p:nvSpPr>
        <p:spPr/>
        <p:txBody>
          <a:bodyPr/>
          <a:lstStyle/>
          <a:p>
            <a:r>
              <a:rPr lang="en-US" dirty="0"/>
              <a:t>The Roles of Evaluation</a:t>
            </a:r>
          </a:p>
        </p:txBody>
      </p:sp>
      <p:sp>
        <p:nvSpPr>
          <p:cNvPr id="3" name="Content Placeholder 2">
            <a:extLst>
              <a:ext uri="{FF2B5EF4-FFF2-40B4-BE49-F238E27FC236}">
                <a16:creationId xmlns:a16="http://schemas.microsoft.com/office/drawing/2014/main" id="{6630EACB-B6E2-0240-8702-9866A169FDE0}"/>
              </a:ext>
            </a:extLst>
          </p:cNvPr>
          <p:cNvSpPr>
            <a:spLocks noGrp="1"/>
          </p:cNvSpPr>
          <p:nvPr>
            <p:ph idx="1"/>
          </p:nvPr>
        </p:nvSpPr>
        <p:spPr/>
        <p:txBody>
          <a:bodyPr/>
          <a:lstStyle/>
          <a:p>
            <a:r>
              <a:rPr lang="en-US" dirty="0"/>
              <a:t>Navigational</a:t>
            </a:r>
          </a:p>
          <a:p>
            <a:pPr lvl="1"/>
            <a:r>
              <a:rPr lang="en-US" dirty="0"/>
              <a:t>Exploration</a:t>
            </a:r>
          </a:p>
          <a:p>
            <a:pPr lvl="1"/>
            <a:r>
              <a:rPr lang="en-US" dirty="0"/>
              <a:t>Theorizing</a:t>
            </a:r>
          </a:p>
          <a:p>
            <a:pPr lvl="1"/>
            <a:r>
              <a:rPr lang="en-US" dirty="0"/>
              <a:t>Improvement</a:t>
            </a:r>
          </a:p>
          <a:p>
            <a:pPr lvl="1"/>
            <a:endParaRPr lang="en-US" dirty="0"/>
          </a:p>
          <a:p>
            <a:r>
              <a:rPr lang="en-US" dirty="0"/>
              <a:t>Moving beyond impacts to navigation</a:t>
            </a:r>
          </a:p>
          <a:p>
            <a:pPr lvl="1"/>
            <a:r>
              <a:rPr lang="en-US" dirty="0"/>
              <a:t>An alternative path to learning</a:t>
            </a:r>
          </a:p>
        </p:txBody>
      </p:sp>
      <p:sp>
        <p:nvSpPr>
          <p:cNvPr id="4" name="Slide Number Placeholder 3">
            <a:extLst>
              <a:ext uri="{FF2B5EF4-FFF2-40B4-BE49-F238E27FC236}">
                <a16:creationId xmlns:a16="http://schemas.microsoft.com/office/drawing/2014/main" id="{9EE93381-A687-3645-A39A-BAB0F9FBB810}"/>
              </a:ext>
            </a:extLst>
          </p:cNvPr>
          <p:cNvSpPr>
            <a:spLocks noGrp="1"/>
          </p:cNvSpPr>
          <p:nvPr>
            <p:ph type="sldNum" sz="quarter" idx="12"/>
          </p:nvPr>
        </p:nvSpPr>
        <p:spPr/>
        <p:txBody>
          <a:bodyPr/>
          <a:lstStyle/>
          <a:p>
            <a:fld id="{712CF03A-298B-8D41-899E-F03C9A5F43F9}" type="slidenum">
              <a:rPr lang="en-US" smtClean="0"/>
              <a:pPr/>
              <a:t>31</a:t>
            </a:fld>
            <a:endParaRPr lang="en-US"/>
          </a:p>
        </p:txBody>
      </p:sp>
    </p:spTree>
    <p:extLst>
      <p:ext uri="{BB962C8B-B14F-4D97-AF65-F5344CB8AC3E}">
        <p14:creationId xmlns:p14="http://schemas.microsoft.com/office/powerpoint/2010/main" val="149918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3200" dirty="0"/>
              <a:t>One definition of impact evaluation: The search for ‘hard evidence’</a:t>
            </a:r>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rPr>
              <a:t>Unlike general evaluations, which can answer many types of questions</a:t>
            </a:r>
            <a:r>
              <a:rPr lang="en-US" dirty="0"/>
              <a:t>, impact evaluations are structured </a:t>
            </a:r>
            <a:r>
              <a:rPr lang="en-US" dirty="0">
                <a:solidFill>
                  <a:srgbClr val="3366FF"/>
                </a:solidFill>
              </a:rPr>
              <a:t>around </a:t>
            </a:r>
            <a:r>
              <a:rPr lang="en-US" dirty="0">
                <a:solidFill>
                  <a:schemeClr val="accent6"/>
                </a:solidFill>
              </a:rPr>
              <a:t>one</a:t>
            </a:r>
            <a:r>
              <a:rPr lang="en-US" dirty="0">
                <a:solidFill>
                  <a:srgbClr val="3366FF"/>
                </a:solidFill>
              </a:rPr>
              <a:t> particular type of question</a:t>
            </a:r>
            <a:r>
              <a:rPr lang="en-US" dirty="0"/>
              <a:t>: What is the impact (or causal effect) of a program on an outcome of interest? </a:t>
            </a:r>
          </a:p>
          <a:p>
            <a:endParaRPr lang="en-US" dirty="0"/>
          </a:p>
          <a:p>
            <a:r>
              <a:rPr lang="en-US" dirty="0"/>
              <a:t>This basic question incorporates an important causal dimension: </a:t>
            </a:r>
            <a:r>
              <a:rPr lang="en-US" dirty="0">
                <a:solidFill>
                  <a:srgbClr val="3366FF"/>
                </a:solidFill>
              </a:rPr>
              <a:t>we are interested </a:t>
            </a:r>
            <a:r>
              <a:rPr lang="en-US" dirty="0">
                <a:solidFill>
                  <a:schemeClr val="accent6"/>
                </a:solidFill>
              </a:rPr>
              <a:t>only</a:t>
            </a:r>
            <a:r>
              <a:rPr lang="en-US" dirty="0">
                <a:solidFill>
                  <a:srgbClr val="3366FF"/>
                </a:solidFill>
              </a:rPr>
              <a:t> in the impact of the program</a:t>
            </a:r>
            <a:r>
              <a:rPr lang="en-US" dirty="0"/>
              <a:t>, </a:t>
            </a:r>
            <a:r>
              <a:rPr lang="en-US" dirty="0">
                <a:solidFill>
                  <a:srgbClr val="008000"/>
                </a:solidFill>
              </a:rPr>
              <a:t>that is, the effect on outcomes that the program directly causes</a:t>
            </a:r>
            <a:r>
              <a:rPr lang="en-US" dirty="0"/>
              <a:t>. An impact evaluation looks for the changes in outcome that are </a:t>
            </a:r>
            <a:r>
              <a:rPr lang="en-US" dirty="0">
                <a:solidFill>
                  <a:srgbClr val="800000"/>
                </a:solidFill>
              </a:rPr>
              <a:t>directly attributable to the program.</a:t>
            </a:r>
          </a:p>
          <a:p>
            <a:endParaRPr lang="en-US" dirty="0"/>
          </a:p>
          <a:p>
            <a:pPr lvl="2"/>
            <a:r>
              <a:rPr lang="en-US" dirty="0" err="1"/>
              <a:t>Gertler</a:t>
            </a:r>
            <a:r>
              <a:rPr lang="en-US" dirty="0"/>
              <a:t> et al, 2007, World Bank Publication</a:t>
            </a:r>
          </a:p>
          <a:p>
            <a:endParaRPr lang="en-US" dirty="0"/>
          </a:p>
        </p:txBody>
      </p:sp>
      <p:cxnSp>
        <p:nvCxnSpPr>
          <p:cNvPr id="4" name="Straight Connector 3"/>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sp>
        <p:nvSpPr>
          <p:cNvPr id="5" name="Slide Number Placeholder 4">
            <a:extLst>
              <a:ext uri="{FF2B5EF4-FFF2-40B4-BE49-F238E27FC236}">
                <a16:creationId xmlns:a16="http://schemas.microsoft.com/office/drawing/2014/main" id="{89C1572D-A4F6-4646-B5CA-326D05F47F98}"/>
              </a:ext>
            </a:extLst>
          </p:cNvPr>
          <p:cNvSpPr>
            <a:spLocks noGrp="1"/>
          </p:cNvSpPr>
          <p:nvPr>
            <p:ph type="sldNum" sz="quarter" idx="12"/>
          </p:nvPr>
        </p:nvSpPr>
        <p:spPr/>
        <p:txBody>
          <a:bodyPr/>
          <a:lstStyle/>
          <a:p>
            <a:fld id="{712CF03A-298B-8D41-899E-F03C9A5F43F9}" type="slidenum">
              <a:rPr lang="en-US" smtClean="0"/>
              <a:pPr/>
              <a:t>32</a:t>
            </a:fld>
            <a:endParaRPr lang="en-US"/>
          </a:p>
        </p:txBody>
      </p:sp>
    </p:spTree>
    <p:extLst>
      <p:ext uri="{BB962C8B-B14F-4D97-AF65-F5344CB8AC3E}">
        <p14:creationId xmlns:p14="http://schemas.microsoft.com/office/powerpoint/2010/main" val="1847245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‘one’ and ‘only’ may not cut it?</a:t>
            </a:r>
          </a:p>
        </p:txBody>
      </p:sp>
      <p:sp>
        <p:nvSpPr>
          <p:cNvPr id="3" name="Content Placeholder 2"/>
          <p:cNvSpPr>
            <a:spLocks noGrp="1"/>
          </p:cNvSpPr>
          <p:nvPr>
            <p:ph idx="1"/>
          </p:nvPr>
        </p:nvSpPr>
        <p:spPr/>
        <p:txBody>
          <a:bodyPr/>
          <a:lstStyle/>
          <a:p>
            <a:r>
              <a:rPr lang="en-US" dirty="0"/>
              <a:t>“The “hard evidence” from the randomized evaluation has to be supplemented with lots of soft evidence before it becomes usable”</a:t>
            </a:r>
          </a:p>
          <a:p>
            <a:endParaRPr lang="en-US" dirty="0"/>
          </a:p>
          <a:p>
            <a:pPr lvl="2"/>
            <a:r>
              <a:rPr lang="en-US" dirty="0"/>
              <a:t>(</a:t>
            </a:r>
            <a:r>
              <a:rPr lang="en-US" dirty="0" err="1"/>
              <a:t>Rodrik</a:t>
            </a:r>
            <a:r>
              <a:rPr lang="en-US" dirty="0"/>
              <a:t>, 2008)</a:t>
            </a:r>
          </a:p>
        </p:txBody>
      </p:sp>
      <p:sp>
        <p:nvSpPr>
          <p:cNvPr id="4" name="Slide Number Placeholder 3">
            <a:extLst>
              <a:ext uri="{FF2B5EF4-FFF2-40B4-BE49-F238E27FC236}">
                <a16:creationId xmlns:a16="http://schemas.microsoft.com/office/drawing/2014/main" id="{5D601117-DB50-BC40-BFDB-9239403E581E}"/>
              </a:ext>
            </a:extLst>
          </p:cNvPr>
          <p:cNvSpPr>
            <a:spLocks noGrp="1"/>
          </p:cNvSpPr>
          <p:nvPr>
            <p:ph type="sldNum" sz="quarter" idx="12"/>
          </p:nvPr>
        </p:nvSpPr>
        <p:spPr/>
        <p:txBody>
          <a:bodyPr/>
          <a:lstStyle/>
          <a:p>
            <a:fld id="{712CF03A-298B-8D41-899E-F03C9A5F43F9}" type="slidenum">
              <a:rPr lang="en-US" smtClean="0"/>
              <a:pPr/>
              <a:t>33</a:t>
            </a:fld>
            <a:endParaRPr lang="en-US"/>
          </a:p>
        </p:txBody>
      </p:sp>
    </p:spTree>
    <p:extLst>
      <p:ext uri="{BB962C8B-B14F-4D97-AF65-F5344CB8AC3E}">
        <p14:creationId xmlns:p14="http://schemas.microsoft.com/office/powerpoint/2010/main" val="2199585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363C-903E-3441-88FC-33F561370CED}"/>
              </a:ext>
            </a:extLst>
          </p:cNvPr>
          <p:cNvSpPr>
            <a:spLocks noGrp="1"/>
          </p:cNvSpPr>
          <p:nvPr>
            <p:ph type="title" idx="4294967295"/>
          </p:nvPr>
        </p:nvSpPr>
        <p:spPr>
          <a:xfrm>
            <a:off x="0" y="274638"/>
            <a:ext cx="8229600" cy="1143000"/>
          </a:xfrm>
        </p:spPr>
        <p:txBody>
          <a:bodyPr/>
          <a:lstStyle/>
          <a:p>
            <a:r>
              <a:rPr lang="en-US" dirty="0"/>
              <a:t>Recommendations </a:t>
            </a:r>
          </a:p>
        </p:txBody>
      </p:sp>
      <p:pic>
        <p:nvPicPr>
          <p:cNvPr id="5" name="Picture 4">
            <a:extLst>
              <a:ext uri="{FF2B5EF4-FFF2-40B4-BE49-F238E27FC236}">
                <a16:creationId xmlns:a16="http://schemas.microsoft.com/office/drawing/2014/main" id="{F2FBFBE3-15EE-D34F-8444-D31AA01FF71C}"/>
              </a:ext>
            </a:extLst>
          </p:cNvPr>
          <p:cNvPicPr>
            <a:picLocks noChangeAspect="1"/>
          </p:cNvPicPr>
          <p:nvPr/>
        </p:nvPicPr>
        <p:blipFill>
          <a:blip r:embed="rId2"/>
          <a:stretch>
            <a:fillRect/>
          </a:stretch>
        </p:blipFill>
        <p:spPr>
          <a:xfrm>
            <a:off x="0" y="1579323"/>
            <a:ext cx="9144000" cy="3699353"/>
          </a:xfrm>
          <a:prstGeom prst="rect">
            <a:avLst/>
          </a:prstGeom>
        </p:spPr>
      </p:pic>
      <p:sp>
        <p:nvSpPr>
          <p:cNvPr id="6" name="Slide Number Placeholder 5">
            <a:extLst>
              <a:ext uri="{FF2B5EF4-FFF2-40B4-BE49-F238E27FC236}">
                <a16:creationId xmlns:a16="http://schemas.microsoft.com/office/drawing/2014/main" id="{C4DED957-DBC9-0248-89B9-2FB642C3DD23}"/>
              </a:ext>
            </a:extLst>
          </p:cNvPr>
          <p:cNvSpPr>
            <a:spLocks noGrp="1"/>
          </p:cNvSpPr>
          <p:nvPr>
            <p:ph type="sldNum" sz="quarter" idx="12"/>
          </p:nvPr>
        </p:nvSpPr>
        <p:spPr/>
        <p:txBody>
          <a:bodyPr/>
          <a:lstStyle/>
          <a:p>
            <a:fld id="{712CF03A-298B-8D41-899E-F03C9A5F43F9}" type="slidenum">
              <a:rPr lang="en-US" smtClean="0"/>
              <a:pPr/>
              <a:t>34</a:t>
            </a:fld>
            <a:endParaRPr lang="en-US"/>
          </a:p>
        </p:txBody>
      </p:sp>
    </p:spTree>
    <p:extLst>
      <p:ext uri="{BB962C8B-B14F-4D97-AF65-F5344CB8AC3E}">
        <p14:creationId xmlns:p14="http://schemas.microsoft.com/office/powerpoint/2010/main" val="1382144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9B132-AC2B-624C-A69A-C6DA5F70D366}"/>
              </a:ext>
            </a:extLst>
          </p:cNvPr>
          <p:cNvSpPr>
            <a:spLocks noGrp="1"/>
          </p:cNvSpPr>
          <p:nvPr>
            <p:ph idx="1"/>
          </p:nvPr>
        </p:nvSpPr>
        <p:spPr>
          <a:xfrm>
            <a:off x="457200" y="1166018"/>
            <a:ext cx="8229600" cy="4525963"/>
          </a:xfrm>
        </p:spPr>
        <p:txBody>
          <a:bodyPr>
            <a:normAutofit fontScale="77500" lnSpcReduction="20000"/>
          </a:bodyPr>
          <a:lstStyle/>
          <a:p>
            <a:pPr marL="0" indent="0">
              <a:buNone/>
            </a:pPr>
            <a:r>
              <a:rPr lang="en-US" dirty="0"/>
              <a:t>“The SDGs’ 15-year time frame can helpfully be divided into three 5-year phases: </a:t>
            </a:r>
            <a:r>
              <a:rPr lang="en-US" i="1" dirty="0">
                <a:solidFill>
                  <a:srgbClr val="002060"/>
                </a:solidFill>
              </a:rPr>
              <a:t>a planning phase driven by proactive evaluation and evaluability assessment, an improvement phase characterized by formative evaluation and monitoring, and a completion phase involving outcome and impact evaluations.” </a:t>
            </a:r>
          </a:p>
          <a:p>
            <a:pPr marL="0" indent="0">
              <a:buNone/>
            </a:pPr>
            <a:endParaRPr lang="en-US" dirty="0"/>
          </a:p>
          <a:p>
            <a:pPr marL="0" indent="0">
              <a:buNone/>
            </a:pPr>
            <a:r>
              <a:rPr lang="en-US" dirty="0"/>
              <a:t>“Under these phases, in order not to miss the SDGs’ fundamental philosophy of ‘‘no one left behind,’’ </a:t>
            </a:r>
            <a:r>
              <a:rPr lang="en-US" i="1" dirty="0">
                <a:solidFill>
                  <a:srgbClr val="002060"/>
                </a:solidFill>
              </a:rPr>
              <a:t>local relevance must be considered when evaluating SDG programs, particularly to capture the overarching concepts applicable across the 17 goals, such as educational dynamics and resilience.</a:t>
            </a:r>
            <a:r>
              <a:rPr lang="en-US" dirty="0"/>
              <a:t>” </a:t>
            </a:r>
          </a:p>
        </p:txBody>
      </p:sp>
      <p:sp>
        <p:nvSpPr>
          <p:cNvPr id="4" name="Slide Number Placeholder 3">
            <a:extLst>
              <a:ext uri="{FF2B5EF4-FFF2-40B4-BE49-F238E27FC236}">
                <a16:creationId xmlns:a16="http://schemas.microsoft.com/office/drawing/2014/main" id="{C1616CDC-B09E-EE4F-AE4B-48061B68AE59}"/>
              </a:ext>
            </a:extLst>
          </p:cNvPr>
          <p:cNvSpPr>
            <a:spLocks noGrp="1"/>
          </p:cNvSpPr>
          <p:nvPr>
            <p:ph type="sldNum" sz="quarter" idx="12"/>
          </p:nvPr>
        </p:nvSpPr>
        <p:spPr/>
        <p:txBody>
          <a:bodyPr/>
          <a:lstStyle/>
          <a:p>
            <a:fld id="{712CF03A-298B-8D41-899E-F03C9A5F43F9}" type="slidenum">
              <a:rPr lang="en-US" smtClean="0"/>
              <a:pPr/>
              <a:t>35</a:t>
            </a:fld>
            <a:endParaRPr lang="en-US"/>
          </a:p>
        </p:txBody>
      </p:sp>
      <p:cxnSp>
        <p:nvCxnSpPr>
          <p:cNvPr id="8" name="Straight Connector 7">
            <a:extLst>
              <a:ext uri="{FF2B5EF4-FFF2-40B4-BE49-F238E27FC236}">
                <a16:creationId xmlns:a16="http://schemas.microsoft.com/office/drawing/2014/main" id="{28C4E714-ECF7-FE4B-BDB0-D3196DE8B9FF}"/>
              </a:ext>
            </a:extLst>
          </p:cNvPr>
          <p:cNvCxnSpPr/>
          <p:nvPr/>
        </p:nvCxnSpPr>
        <p:spPr>
          <a:xfrm>
            <a:off x="0" y="3206336"/>
            <a:ext cx="91440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2012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800" dirty="0"/>
              <a:t>SO WHAT IS THE PROBLEM HERE? THE NEED TO MOVE BEYOND A NARROW FIXATION WITH DATA </a:t>
            </a:r>
          </a:p>
        </p:txBody>
      </p:sp>
      <p:sp>
        <p:nvSpPr>
          <p:cNvPr id="3" name="Content Placeholder 2"/>
          <p:cNvSpPr>
            <a:spLocks noGrp="1"/>
          </p:cNvSpPr>
          <p:nvPr>
            <p:ph idx="1"/>
          </p:nvPr>
        </p:nvSpPr>
        <p:spPr>
          <a:xfrm>
            <a:off x="457200" y="1326996"/>
            <a:ext cx="8229600" cy="4799168"/>
          </a:xfrm>
        </p:spPr>
        <p:txBody>
          <a:bodyPr/>
          <a:lstStyle/>
          <a:p>
            <a:r>
              <a:rPr lang="en-US" dirty="0"/>
              <a:t>The Lagos-London problem </a:t>
            </a:r>
          </a:p>
        </p:txBody>
      </p:sp>
      <p:cxnSp>
        <p:nvCxnSpPr>
          <p:cNvPr id="5" name="Straight Connector 4"/>
          <p:cNvCxnSpPr/>
          <p:nvPr/>
        </p:nvCxnSpPr>
        <p:spPr>
          <a:xfrm flipH="1">
            <a:off x="0" y="1330533"/>
            <a:ext cx="8511702" cy="0"/>
          </a:xfrm>
          <a:prstGeom prst="line">
            <a:avLst/>
          </a:prstGeom>
        </p:spPr>
        <p:style>
          <a:lnRef idx="2">
            <a:schemeClr val="accent3"/>
          </a:lnRef>
          <a:fillRef idx="0">
            <a:schemeClr val="accent3"/>
          </a:fillRef>
          <a:effectRef idx="1">
            <a:schemeClr val="accent3"/>
          </a:effectRef>
          <a:fontRef idx="minor">
            <a:schemeClr val="tx1"/>
          </a:fontRef>
        </p:style>
      </p:cxnSp>
      <p:pic>
        <p:nvPicPr>
          <p:cNvPr id="6" name="Picture 5" descr="/Users/imacdoug/Desktop/Screen Shot 2016-03-09 at 12.29.44.png"/>
          <p:cNvPicPr/>
          <p:nvPr/>
        </p:nvPicPr>
        <p:blipFill rotWithShape="1">
          <a:blip r:embed="rId2">
            <a:extLst>
              <a:ext uri="{28A0092B-C50C-407E-A947-70E740481C1C}">
                <a14:useLocalDpi xmlns:a14="http://schemas.microsoft.com/office/drawing/2010/main" val="0"/>
              </a:ext>
            </a:extLst>
          </a:blip>
          <a:srcRect l="1778"/>
          <a:stretch/>
        </p:blipFill>
        <p:spPr bwMode="auto">
          <a:xfrm>
            <a:off x="1765300" y="2060001"/>
            <a:ext cx="5613400" cy="4610100"/>
          </a:xfrm>
          <a:prstGeom prst="rect">
            <a:avLst/>
          </a:prstGeom>
          <a:noFill/>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18DF68F6-A262-1140-8563-8F9B42B8ECAB}"/>
              </a:ext>
            </a:extLst>
          </p:cNvPr>
          <p:cNvSpPr>
            <a:spLocks noGrp="1"/>
          </p:cNvSpPr>
          <p:nvPr>
            <p:ph type="sldNum" sz="quarter" idx="12"/>
          </p:nvPr>
        </p:nvSpPr>
        <p:spPr/>
        <p:txBody>
          <a:bodyPr/>
          <a:lstStyle/>
          <a:p>
            <a:fld id="{712CF03A-298B-8D41-899E-F03C9A5F43F9}" type="slidenum">
              <a:rPr lang="en-US" smtClean="0"/>
              <a:pPr/>
              <a:t>36</a:t>
            </a:fld>
            <a:endParaRPr lang="en-US"/>
          </a:p>
        </p:txBody>
      </p:sp>
    </p:spTree>
    <p:extLst>
      <p:ext uri="{BB962C8B-B14F-4D97-AF65-F5344CB8AC3E}">
        <p14:creationId xmlns:p14="http://schemas.microsoft.com/office/powerpoint/2010/main" val="1455823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Some Stories on Impacts</a:t>
            </a:r>
          </a:p>
        </p:txBody>
      </p:sp>
      <p:sp>
        <p:nvSpPr>
          <p:cNvPr id="5" name="Subtitle 4"/>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E4B3D6BB-67AD-544B-B6FA-AAD3E03F22F6}"/>
              </a:ext>
            </a:extLst>
          </p:cNvPr>
          <p:cNvSpPr>
            <a:spLocks noGrp="1"/>
          </p:cNvSpPr>
          <p:nvPr>
            <p:ph type="sldNum" sz="quarter" idx="12"/>
          </p:nvPr>
        </p:nvSpPr>
        <p:spPr/>
        <p:txBody>
          <a:bodyPr/>
          <a:lstStyle/>
          <a:p>
            <a:fld id="{712CF03A-298B-8D41-899E-F03C9A5F43F9}" type="slidenum">
              <a:rPr lang="en-US" smtClean="0"/>
              <a:pPr/>
              <a:t>37</a:t>
            </a:fld>
            <a:endParaRPr lang="en-US"/>
          </a:p>
        </p:txBody>
      </p:sp>
    </p:spTree>
    <p:extLst>
      <p:ext uri="{BB962C8B-B14F-4D97-AF65-F5344CB8AC3E}">
        <p14:creationId xmlns:p14="http://schemas.microsoft.com/office/powerpoint/2010/main" val="2185239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7701" y="0"/>
            <a:ext cx="9144000" cy="6858000"/>
          </a:xfrm>
          <a:prstGeom prst="rect">
            <a:avLst/>
          </a:prstGeom>
        </p:spPr>
      </p:pic>
      <p:sp>
        <p:nvSpPr>
          <p:cNvPr id="2" name="Title 1"/>
          <p:cNvSpPr>
            <a:spLocks noGrp="1"/>
          </p:cNvSpPr>
          <p:nvPr>
            <p:ph type="title"/>
          </p:nvPr>
        </p:nvSpPr>
        <p:spPr/>
        <p:txBody>
          <a:bodyPr>
            <a:normAutofit/>
          </a:bodyPr>
          <a:lstStyle/>
          <a:p>
            <a:pPr algn="r"/>
            <a:r>
              <a:rPr lang="en-US" sz="3200" dirty="0">
                <a:solidFill>
                  <a:schemeClr val="bg1"/>
                </a:solidFill>
              </a:rPr>
              <a:t>1. LESSONS FROM AN EVALUATION OF A  MEDIA CAMPAIGN</a:t>
            </a:r>
          </a:p>
        </p:txBody>
      </p:sp>
      <p:sp>
        <p:nvSpPr>
          <p:cNvPr id="3" name="Content Placeholder 2"/>
          <p:cNvSpPr>
            <a:spLocks noGrp="1"/>
          </p:cNvSpPr>
          <p:nvPr>
            <p:ph idx="1"/>
          </p:nvPr>
        </p:nvSpPr>
        <p:spPr>
          <a:xfrm>
            <a:off x="457200" y="4627756"/>
            <a:ext cx="8229600" cy="1498407"/>
          </a:xfrm>
        </p:spPr>
        <p:txBody>
          <a:bodyPr/>
          <a:lstStyle/>
          <a:p>
            <a:endParaRPr lang="en-US" dirty="0"/>
          </a:p>
          <a:p>
            <a:r>
              <a:rPr lang="en-US" dirty="0">
                <a:solidFill>
                  <a:schemeClr val="bg1"/>
                </a:solidFill>
              </a:rPr>
              <a:t>On love and propensity scoring models</a:t>
            </a:r>
          </a:p>
        </p:txBody>
      </p:sp>
      <p:cxnSp>
        <p:nvCxnSpPr>
          <p:cNvPr id="4" name="Straight Connector 3"/>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sp>
        <p:nvSpPr>
          <p:cNvPr id="6" name="Slide Number Placeholder 5">
            <a:extLst>
              <a:ext uri="{FF2B5EF4-FFF2-40B4-BE49-F238E27FC236}">
                <a16:creationId xmlns:a16="http://schemas.microsoft.com/office/drawing/2014/main" id="{A22A0FFD-A638-7644-BFCF-491DB2085D9F}"/>
              </a:ext>
            </a:extLst>
          </p:cNvPr>
          <p:cNvSpPr>
            <a:spLocks noGrp="1"/>
          </p:cNvSpPr>
          <p:nvPr>
            <p:ph type="sldNum" sz="quarter" idx="12"/>
          </p:nvPr>
        </p:nvSpPr>
        <p:spPr/>
        <p:txBody>
          <a:bodyPr/>
          <a:lstStyle/>
          <a:p>
            <a:fld id="{712CF03A-298B-8D41-899E-F03C9A5F43F9}" type="slidenum">
              <a:rPr lang="en-US" smtClean="0"/>
              <a:pPr/>
              <a:t>38</a:t>
            </a:fld>
            <a:endParaRPr lang="en-US"/>
          </a:p>
        </p:txBody>
      </p:sp>
    </p:spTree>
    <p:extLst>
      <p:ext uri="{BB962C8B-B14F-4D97-AF65-F5344CB8AC3E}">
        <p14:creationId xmlns:p14="http://schemas.microsoft.com/office/powerpoint/2010/main" val="1526578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t>LESSONS</a:t>
            </a:r>
          </a:p>
        </p:txBody>
      </p:sp>
      <p:cxnSp>
        <p:nvCxnSpPr>
          <p:cNvPr id="4" name="Straight Connector 3"/>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sp>
        <p:nvSpPr>
          <p:cNvPr id="5" name="Rectangle 4"/>
          <p:cNvSpPr/>
          <p:nvPr/>
        </p:nvSpPr>
        <p:spPr>
          <a:xfrm>
            <a:off x="2241395" y="1851103"/>
            <a:ext cx="2018371" cy="2018371"/>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en-US" sz="2000" dirty="0"/>
              <a:t>It is never about just about a single method </a:t>
            </a:r>
          </a:p>
        </p:txBody>
      </p:sp>
      <p:sp>
        <p:nvSpPr>
          <p:cNvPr id="6" name="Rectangle 5"/>
          <p:cNvSpPr/>
          <p:nvPr/>
        </p:nvSpPr>
        <p:spPr>
          <a:xfrm>
            <a:off x="4276492" y="1851103"/>
            <a:ext cx="2018371" cy="2018371"/>
          </a:xfrm>
          <a:prstGeom prst="rect">
            <a:avLst/>
          </a:prstGeom>
        </p:spPr>
        <p:style>
          <a:lnRef idx="1">
            <a:schemeClr val="accent5"/>
          </a:lnRef>
          <a:fillRef idx="2">
            <a:schemeClr val="accent5"/>
          </a:fillRef>
          <a:effectRef idx="1">
            <a:schemeClr val="accent5"/>
          </a:effectRef>
          <a:fontRef idx="minor">
            <a:schemeClr val="dk1"/>
          </a:fontRef>
        </p:style>
        <p:txBody>
          <a:bodyPr rtlCol="0" anchor="b"/>
          <a:lstStyle/>
          <a:p>
            <a:r>
              <a:rPr lang="en-US" sz="2000" dirty="0"/>
              <a:t>Methods are fallible</a:t>
            </a:r>
          </a:p>
        </p:txBody>
      </p:sp>
      <p:sp>
        <p:nvSpPr>
          <p:cNvPr id="7" name="Rectangle 6"/>
          <p:cNvSpPr/>
          <p:nvPr/>
        </p:nvSpPr>
        <p:spPr>
          <a:xfrm>
            <a:off x="2235820" y="3869474"/>
            <a:ext cx="2018371" cy="2018371"/>
          </a:xfrm>
          <a:prstGeom prst="rect">
            <a:avLst/>
          </a:prstGeom>
        </p:spPr>
        <p:style>
          <a:lnRef idx="1">
            <a:schemeClr val="accent5"/>
          </a:lnRef>
          <a:fillRef idx="2">
            <a:schemeClr val="accent5"/>
          </a:fillRef>
          <a:effectRef idx="1">
            <a:schemeClr val="accent5"/>
          </a:effectRef>
          <a:fontRef idx="minor">
            <a:schemeClr val="dk1"/>
          </a:fontRef>
        </p:style>
        <p:txBody>
          <a:bodyPr rtlCol="0" anchor="b"/>
          <a:lstStyle/>
          <a:p>
            <a:r>
              <a:rPr lang="en-US" sz="2000" dirty="0"/>
              <a:t>Theory matters</a:t>
            </a:r>
          </a:p>
        </p:txBody>
      </p:sp>
      <p:sp>
        <p:nvSpPr>
          <p:cNvPr id="8" name="Rectangle 7"/>
          <p:cNvSpPr/>
          <p:nvPr/>
        </p:nvSpPr>
        <p:spPr>
          <a:xfrm>
            <a:off x="4270917" y="3869474"/>
            <a:ext cx="2018371" cy="2018371"/>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en-US" sz="2000" dirty="0"/>
              <a:t>The need to move beyond being an accidental tourist </a:t>
            </a:r>
          </a:p>
        </p:txBody>
      </p:sp>
      <p:sp>
        <p:nvSpPr>
          <p:cNvPr id="3" name="Slide Number Placeholder 2">
            <a:extLst>
              <a:ext uri="{FF2B5EF4-FFF2-40B4-BE49-F238E27FC236}">
                <a16:creationId xmlns:a16="http://schemas.microsoft.com/office/drawing/2014/main" id="{ABA3ED09-316F-A84B-9976-C06106724DBC}"/>
              </a:ext>
            </a:extLst>
          </p:cNvPr>
          <p:cNvSpPr>
            <a:spLocks noGrp="1"/>
          </p:cNvSpPr>
          <p:nvPr>
            <p:ph type="sldNum" sz="quarter" idx="12"/>
          </p:nvPr>
        </p:nvSpPr>
        <p:spPr/>
        <p:txBody>
          <a:bodyPr/>
          <a:lstStyle/>
          <a:p>
            <a:fld id="{712CF03A-298B-8D41-899E-F03C9A5F43F9}" type="slidenum">
              <a:rPr lang="en-US" smtClean="0"/>
              <a:pPr/>
              <a:t>39</a:t>
            </a:fld>
            <a:endParaRPr lang="en-US"/>
          </a:p>
        </p:txBody>
      </p:sp>
    </p:spTree>
    <p:extLst>
      <p:ext uri="{BB962C8B-B14F-4D97-AF65-F5344CB8AC3E}">
        <p14:creationId xmlns:p14="http://schemas.microsoft.com/office/powerpoint/2010/main" val="22744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7A7AF-F6E3-C64D-945F-A4D49AB62ABD}"/>
              </a:ext>
            </a:extLst>
          </p:cNvPr>
          <p:cNvSpPr>
            <a:spLocks noGrp="1"/>
          </p:cNvSpPr>
          <p:nvPr>
            <p:ph idx="1"/>
          </p:nvPr>
        </p:nvSpPr>
        <p:spPr>
          <a:xfrm>
            <a:off x="457200" y="1600200"/>
            <a:ext cx="8229600" cy="4756150"/>
          </a:xfrm>
        </p:spPr>
        <p:txBody>
          <a:bodyPr>
            <a:normAutofit/>
          </a:bodyPr>
          <a:lstStyle/>
          <a:p>
            <a:pPr>
              <a:lnSpc>
                <a:spcPct val="110000"/>
              </a:lnSpc>
              <a:spcBef>
                <a:spcPts val="0"/>
              </a:spcBef>
              <a:spcAft>
                <a:spcPts val="1200"/>
              </a:spcAft>
            </a:pPr>
            <a:r>
              <a:rPr lang="en-US" sz="2800" dirty="0"/>
              <a:t>Clarify what is different about evaluating SDGs</a:t>
            </a:r>
          </a:p>
          <a:p>
            <a:pPr>
              <a:lnSpc>
                <a:spcPct val="110000"/>
              </a:lnSpc>
              <a:spcBef>
                <a:spcPts val="0"/>
              </a:spcBef>
              <a:spcAft>
                <a:spcPts val="1200"/>
              </a:spcAft>
            </a:pPr>
            <a:r>
              <a:rPr lang="en-US" sz="2800" dirty="0"/>
              <a:t>How can evaluations help enhance the success of SDGs: locating evaluations in SDG space</a:t>
            </a:r>
          </a:p>
          <a:p>
            <a:pPr>
              <a:lnSpc>
                <a:spcPct val="110000"/>
              </a:lnSpc>
              <a:spcBef>
                <a:spcPts val="0"/>
              </a:spcBef>
              <a:spcAft>
                <a:spcPts val="1200"/>
              </a:spcAft>
            </a:pPr>
            <a:r>
              <a:rPr lang="en-US" sz="2800" dirty="0"/>
              <a:t>Identify the navigational function of evaluation</a:t>
            </a:r>
          </a:p>
          <a:p>
            <a:pPr>
              <a:lnSpc>
                <a:spcPct val="110000"/>
              </a:lnSpc>
              <a:spcBef>
                <a:spcPts val="0"/>
              </a:spcBef>
              <a:spcAft>
                <a:spcPts val="1200"/>
              </a:spcAft>
            </a:pPr>
            <a:r>
              <a:rPr lang="en-US" sz="2800" dirty="0"/>
              <a:t>Identify new concepts that are needed to evaluate SDGs</a:t>
            </a:r>
          </a:p>
          <a:p>
            <a:pPr>
              <a:lnSpc>
                <a:spcPct val="110000"/>
              </a:lnSpc>
              <a:spcBef>
                <a:spcPts val="0"/>
              </a:spcBef>
              <a:spcAft>
                <a:spcPts val="1200"/>
              </a:spcAft>
            </a:pPr>
            <a:r>
              <a:rPr lang="en-US" sz="2800" dirty="0"/>
              <a:t>Rethink your intervention in light of the ideas discussed in the class</a:t>
            </a:r>
          </a:p>
        </p:txBody>
      </p:sp>
      <p:sp>
        <p:nvSpPr>
          <p:cNvPr id="4" name="Slide Number Placeholder 3">
            <a:extLst>
              <a:ext uri="{FF2B5EF4-FFF2-40B4-BE49-F238E27FC236}">
                <a16:creationId xmlns:a16="http://schemas.microsoft.com/office/drawing/2014/main" id="{3C92D1EF-7BF4-734C-9DA9-15CDCCE3760C}"/>
              </a:ext>
            </a:extLst>
          </p:cNvPr>
          <p:cNvSpPr>
            <a:spLocks noGrp="1"/>
          </p:cNvSpPr>
          <p:nvPr>
            <p:ph type="sldNum" sz="quarter" idx="12"/>
          </p:nvPr>
        </p:nvSpPr>
        <p:spPr/>
        <p:txBody>
          <a:bodyPr/>
          <a:lstStyle/>
          <a:p>
            <a:fld id="{712CF03A-298B-8D41-899E-F03C9A5F43F9}" type="slidenum">
              <a:rPr lang="en-US" smtClean="0"/>
              <a:pPr/>
              <a:t>4</a:t>
            </a:fld>
            <a:endParaRPr lang="en-US"/>
          </a:p>
        </p:txBody>
      </p:sp>
      <p:sp>
        <p:nvSpPr>
          <p:cNvPr id="5" name="Rectangle 4">
            <a:extLst>
              <a:ext uri="{FF2B5EF4-FFF2-40B4-BE49-F238E27FC236}">
                <a16:creationId xmlns:a16="http://schemas.microsoft.com/office/drawing/2014/main" id="{FF318120-EC33-4749-BA5C-139C98ADB777}"/>
              </a:ext>
            </a:extLst>
          </p:cNvPr>
          <p:cNvSpPr/>
          <p:nvPr/>
        </p:nvSpPr>
        <p:spPr>
          <a:xfrm>
            <a:off x="190227" y="345605"/>
            <a:ext cx="3575018" cy="1138773"/>
          </a:xfrm>
          <a:prstGeom prst="rect">
            <a:avLst/>
          </a:prstGeom>
        </p:spPr>
        <p:txBody>
          <a:bodyPr wrap="none">
            <a:spAutoFit/>
          </a:bodyPr>
          <a:lstStyle/>
          <a:p>
            <a:r>
              <a:rPr lang="en-US" sz="3600" dirty="0">
                <a:latin typeface="Avenir Light" panose="020B0402020203020204" pitchFamily="34" charset="77"/>
              </a:rPr>
              <a:t>1. Scope of class</a:t>
            </a:r>
            <a:endParaRPr lang="en-US" sz="3600" dirty="0"/>
          </a:p>
          <a:p>
            <a:endParaRPr lang="en-US" sz="3200" dirty="0">
              <a:latin typeface="Avenir Light" panose="020B0402020203020204" pitchFamily="34" charset="77"/>
            </a:endParaRPr>
          </a:p>
        </p:txBody>
      </p:sp>
      <p:cxnSp>
        <p:nvCxnSpPr>
          <p:cNvPr id="6" name="Straight Connector 5">
            <a:extLst>
              <a:ext uri="{FF2B5EF4-FFF2-40B4-BE49-F238E27FC236}">
                <a16:creationId xmlns:a16="http://schemas.microsoft.com/office/drawing/2014/main" id="{0E1447D0-2DE5-2C47-8848-BCC51B4463DD}"/>
              </a:ext>
            </a:extLst>
          </p:cNvPr>
          <p:cNvCxnSpPr>
            <a:cxnSpLocks/>
          </p:cNvCxnSpPr>
          <p:nvPr/>
        </p:nvCxnSpPr>
        <p:spPr>
          <a:xfrm flipH="1">
            <a:off x="-4501" y="971031"/>
            <a:ext cx="3625031"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15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800" dirty="0"/>
              <a:t>2. LESSONS FROM HAVE A HEART PAISLEY</a:t>
            </a:r>
          </a:p>
        </p:txBody>
      </p:sp>
      <p:cxnSp>
        <p:nvCxnSpPr>
          <p:cNvPr id="4" name="Straight Connector 3"/>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pic>
        <p:nvPicPr>
          <p:cNvPr id="5" name="Picture 4" descr="/Users/imacdoug/Desktop/Screen Shot 2016-03-09 at 12.32.55.png"/>
          <p:cNvPicPr/>
          <p:nvPr/>
        </p:nvPicPr>
        <p:blipFill>
          <a:blip r:embed="rId2">
            <a:extLst>
              <a:ext uri="{28A0092B-C50C-407E-A947-70E740481C1C}">
                <a14:useLocalDpi xmlns:a14="http://schemas.microsoft.com/office/drawing/2010/main" val="0"/>
              </a:ext>
            </a:extLst>
          </a:blip>
          <a:srcRect/>
          <a:stretch>
            <a:fillRect/>
          </a:stretch>
        </p:blipFill>
        <p:spPr bwMode="auto">
          <a:xfrm>
            <a:off x="1618940" y="2060001"/>
            <a:ext cx="5727700" cy="3860800"/>
          </a:xfrm>
          <a:prstGeom prst="rect">
            <a:avLst/>
          </a:prstGeom>
          <a:noFill/>
          <a:ln>
            <a:noFill/>
          </a:ln>
        </p:spPr>
      </p:pic>
      <p:sp>
        <p:nvSpPr>
          <p:cNvPr id="3" name="Slide Number Placeholder 2">
            <a:extLst>
              <a:ext uri="{FF2B5EF4-FFF2-40B4-BE49-F238E27FC236}">
                <a16:creationId xmlns:a16="http://schemas.microsoft.com/office/drawing/2014/main" id="{9B8EF602-F7F0-4645-8309-8E2C39E5460A}"/>
              </a:ext>
            </a:extLst>
          </p:cNvPr>
          <p:cNvSpPr>
            <a:spLocks noGrp="1"/>
          </p:cNvSpPr>
          <p:nvPr>
            <p:ph type="sldNum" sz="quarter" idx="12"/>
          </p:nvPr>
        </p:nvSpPr>
        <p:spPr/>
        <p:txBody>
          <a:bodyPr/>
          <a:lstStyle/>
          <a:p>
            <a:fld id="{712CF03A-298B-8D41-899E-F03C9A5F43F9}" type="slidenum">
              <a:rPr lang="en-US" smtClean="0"/>
              <a:pPr/>
              <a:t>40</a:t>
            </a:fld>
            <a:endParaRPr lang="en-US"/>
          </a:p>
        </p:txBody>
      </p:sp>
    </p:spTree>
    <p:extLst>
      <p:ext uri="{BB962C8B-B14F-4D97-AF65-F5344CB8AC3E}">
        <p14:creationId xmlns:p14="http://schemas.microsoft.com/office/powerpoint/2010/main" val="3753534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custDataLst>
              <p:tags r:id="rId2"/>
            </p:custDataLst>
          </p:nvPr>
        </p:nvSpPr>
        <p:spPr bwMode="auto">
          <a:xfrm>
            <a:off x="457201" y="273050"/>
            <a:ext cx="8054502" cy="1146175"/>
          </a:xfrm>
          <a:prstGeom prst="rect">
            <a:avLst/>
          </a:prstGeom>
          <a:noFill/>
          <a:ln w="9525">
            <a:noFill/>
            <a:round/>
            <a:headEnd/>
            <a:tailEnd/>
          </a:ln>
        </p:spPr>
        <p:txBody>
          <a:bodyPr lIns="0" tIns="35203" rIns="0" bIns="0" anchor="ctr"/>
          <a:lstStyle/>
          <a:p>
            <a:pPr algn="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b="1" dirty="0">
                <a:solidFill>
                  <a:srgbClr val="000000"/>
                </a:solidFill>
                <a:latin typeface="Calibri" charset="0"/>
                <a:ea typeface="Calibri" charset="0"/>
                <a:cs typeface="Calibri" charset="0"/>
              </a:rPr>
              <a:t>AN EXAMPLE: </a:t>
            </a:r>
            <a:r>
              <a:rPr lang="en-US" sz="2400" dirty="0">
                <a:solidFill>
                  <a:srgbClr val="000000"/>
                </a:solidFill>
                <a:latin typeface="Calibri" charset="0"/>
                <a:ea typeface="Calibri" charset="0"/>
                <a:cs typeface="Calibri" charset="0"/>
              </a:rPr>
              <a:t>PRIMARY PREVENTION HAVE A HEART PAISLEY</a:t>
            </a:r>
          </a:p>
        </p:txBody>
      </p:sp>
      <p:pic>
        <p:nvPicPr>
          <p:cNvPr id="33795" name="Picture 2"/>
          <p:cNvPicPr>
            <a:picLocks noChangeAspect="1" noChangeArrowheads="1"/>
          </p:cNvPicPr>
          <p:nvPr>
            <p:custDataLst>
              <p:tags r:id="rId3"/>
            </p:custDataLst>
          </p:nvPr>
        </p:nvPicPr>
        <p:blipFill>
          <a:blip r:embed="rId6" cstate="print"/>
          <a:srcRect/>
          <a:stretch>
            <a:fillRect/>
          </a:stretch>
        </p:blipFill>
        <p:spPr bwMode="auto">
          <a:xfrm>
            <a:off x="0" y="1830388"/>
            <a:ext cx="9142413" cy="3354387"/>
          </a:xfrm>
          <a:prstGeom prst="rect">
            <a:avLst/>
          </a:prstGeom>
          <a:noFill/>
          <a:ln w="9525">
            <a:noFill/>
            <a:round/>
            <a:headEnd/>
            <a:tailEnd/>
          </a:ln>
        </p:spPr>
      </p:pic>
      <p:sp>
        <p:nvSpPr>
          <p:cNvPr id="4" name="Slide Number Placeholder 3"/>
          <p:cNvSpPr>
            <a:spLocks noGrp="1"/>
          </p:cNvSpPr>
          <p:nvPr>
            <p:ph type="sldNum" sz="quarter" idx="12"/>
          </p:nvPr>
        </p:nvSpPr>
        <p:spPr/>
        <p:txBody>
          <a:bodyPr/>
          <a:lstStyle/>
          <a:p>
            <a:fld id="{B4FE4BD7-C182-422E-86E9-2481A0845A09}" type="slidenum">
              <a:rPr lang="en-CA" smtClean="0"/>
              <a:pPr/>
              <a:t>41</a:t>
            </a:fld>
            <a:endParaRPr lang="en-CA"/>
          </a:p>
        </p:txBody>
      </p:sp>
      <p:cxnSp>
        <p:nvCxnSpPr>
          <p:cNvPr id="5" name="Straight Connector 4"/>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spTree>
    <p:custDataLst>
      <p:tags r:id="rId1"/>
    </p:custDataLst>
    <p:extLst>
      <p:ext uri="{BB962C8B-B14F-4D97-AF65-F5344CB8AC3E}">
        <p14:creationId xmlns:p14="http://schemas.microsoft.com/office/powerpoint/2010/main" val="1168686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0390" cy="1143000"/>
          </a:xfrm>
        </p:spPr>
        <p:txBody>
          <a:bodyPr>
            <a:normAutofit/>
          </a:bodyPr>
          <a:lstStyle/>
          <a:p>
            <a:pPr algn="r"/>
            <a:r>
              <a:rPr lang="en-US" sz="3600" dirty="0"/>
              <a:t>LESSONS</a:t>
            </a:r>
          </a:p>
        </p:txBody>
      </p:sp>
      <p:cxnSp>
        <p:nvCxnSpPr>
          <p:cNvPr id="4" name="Straight Connector 3"/>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sp>
        <p:nvSpPr>
          <p:cNvPr id="5" name="Rectangle 4"/>
          <p:cNvSpPr/>
          <p:nvPr/>
        </p:nvSpPr>
        <p:spPr>
          <a:xfrm>
            <a:off x="2241395" y="1851103"/>
            <a:ext cx="2018371" cy="2018371"/>
          </a:xfrm>
          <a:prstGeom prst="rect">
            <a:avLst/>
          </a:prstGeom>
        </p:spPr>
        <p:style>
          <a:lnRef idx="1">
            <a:schemeClr val="accent4"/>
          </a:lnRef>
          <a:fillRef idx="2">
            <a:schemeClr val="accent4"/>
          </a:fillRef>
          <a:effectRef idx="1">
            <a:schemeClr val="accent4"/>
          </a:effectRef>
          <a:fontRef idx="minor">
            <a:schemeClr val="dk1"/>
          </a:fontRef>
        </p:style>
        <p:txBody>
          <a:bodyPr rtlCol="0" anchor="b"/>
          <a:lstStyle/>
          <a:p>
            <a:r>
              <a:rPr lang="en-US" sz="2000" dirty="0"/>
              <a:t>Adaptation matters</a:t>
            </a:r>
          </a:p>
        </p:txBody>
      </p:sp>
      <p:sp>
        <p:nvSpPr>
          <p:cNvPr id="6" name="Rectangle 5"/>
          <p:cNvSpPr/>
          <p:nvPr/>
        </p:nvSpPr>
        <p:spPr>
          <a:xfrm>
            <a:off x="4276492" y="1851103"/>
            <a:ext cx="2018371" cy="2018371"/>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r>
              <a:rPr lang="en-US" sz="2000" dirty="0"/>
              <a:t>Going beyond protocols and experiments </a:t>
            </a:r>
          </a:p>
        </p:txBody>
      </p:sp>
      <p:sp>
        <p:nvSpPr>
          <p:cNvPr id="7" name="Rectangle 6"/>
          <p:cNvSpPr/>
          <p:nvPr/>
        </p:nvSpPr>
        <p:spPr>
          <a:xfrm>
            <a:off x="2235820" y="3869474"/>
            <a:ext cx="2018371" cy="2018371"/>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r>
              <a:rPr lang="en-US" sz="2000" dirty="0"/>
              <a:t>Dynamics of interventions</a:t>
            </a:r>
          </a:p>
        </p:txBody>
      </p:sp>
      <p:sp>
        <p:nvSpPr>
          <p:cNvPr id="8" name="Rectangle 7"/>
          <p:cNvSpPr/>
          <p:nvPr/>
        </p:nvSpPr>
        <p:spPr>
          <a:xfrm>
            <a:off x="4270917" y="3869474"/>
            <a:ext cx="2018371" cy="2018371"/>
          </a:xfrm>
          <a:prstGeom prst="rect">
            <a:avLst/>
          </a:prstGeom>
        </p:spPr>
        <p:style>
          <a:lnRef idx="1">
            <a:schemeClr val="accent4"/>
          </a:lnRef>
          <a:fillRef idx="2">
            <a:schemeClr val="accent4"/>
          </a:fillRef>
          <a:effectRef idx="1">
            <a:schemeClr val="accent4"/>
          </a:effectRef>
          <a:fontRef idx="minor">
            <a:schemeClr val="dk1"/>
          </a:fontRef>
        </p:style>
        <p:txBody>
          <a:bodyPr rtlCol="0" anchor="b"/>
          <a:lstStyle/>
          <a:p>
            <a:r>
              <a:rPr lang="en-US" sz="2000" dirty="0"/>
              <a:t>Incompleteness of knowledge at the outset</a:t>
            </a:r>
          </a:p>
        </p:txBody>
      </p:sp>
      <p:sp>
        <p:nvSpPr>
          <p:cNvPr id="3" name="Slide Number Placeholder 2">
            <a:extLst>
              <a:ext uri="{FF2B5EF4-FFF2-40B4-BE49-F238E27FC236}">
                <a16:creationId xmlns:a16="http://schemas.microsoft.com/office/drawing/2014/main" id="{C6131996-59DD-1B4F-8991-77E4B1B6151F}"/>
              </a:ext>
            </a:extLst>
          </p:cNvPr>
          <p:cNvSpPr>
            <a:spLocks noGrp="1"/>
          </p:cNvSpPr>
          <p:nvPr>
            <p:ph type="sldNum" sz="quarter" idx="12"/>
          </p:nvPr>
        </p:nvSpPr>
        <p:spPr/>
        <p:txBody>
          <a:bodyPr/>
          <a:lstStyle/>
          <a:p>
            <a:fld id="{712CF03A-298B-8D41-899E-F03C9A5F43F9}" type="slidenum">
              <a:rPr lang="en-US" smtClean="0"/>
              <a:pPr/>
              <a:t>42</a:t>
            </a:fld>
            <a:endParaRPr lang="en-US"/>
          </a:p>
        </p:txBody>
      </p:sp>
    </p:spTree>
    <p:extLst>
      <p:ext uri="{BB962C8B-B14F-4D97-AF65-F5344CB8AC3E}">
        <p14:creationId xmlns:p14="http://schemas.microsoft.com/office/powerpoint/2010/main" val="196760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804" y="319242"/>
            <a:ext cx="8054502" cy="1143000"/>
          </a:xfrm>
        </p:spPr>
        <p:txBody>
          <a:bodyPr>
            <a:noAutofit/>
          </a:bodyPr>
          <a:lstStyle/>
          <a:p>
            <a:pPr algn="r"/>
            <a:r>
              <a:rPr lang="en-US" sz="2800" dirty="0"/>
              <a:t>3. LESSONS FROM DANCING WITH PARKINSON’S</a:t>
            </a:r>
          </a:p>
        </p:txBody>
      </p:sp>
      <p:cxnSp>
        <p:nvCxnSpPr>
          <p:cNvPr id="4" name="Straight Connector 3"/>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pic>
        <p:nvPicPr>
          <p:cNvPr id="6" name="Picture 5"/>
          <p:cNvPicPr>
            <a:picLocks noChangeAspect="1"/>
          </p:cNvPicPr>
          <p:nvPr/>
        </p:nvPicPr>
        <p:blipFill>
          <a:blip r:embed="rId2"/>
          <a:stretch>
            <a:fillRect/>
          </a:stretch>
        </p:blipFill>
        <p:spPr>
          <a:xfrm>
            <a:off x="-67837" y="2197685"/>
            <a:ext cx="3061467" cy="3609046"/>
          </a:xfrm>
          <a:prstGeom prst="rect">
            <a:avLst/>
          </a:prstGeom>
        </p:spPr>
      </p:pic>
      <p:pic>
        <p:nvPicPr>
          <p:cNvPr id="7" name="Picture 6"/>
          <p:cNvPicPr>
            <a:picLocks noChangeAspect="1"/>
          </p:cNvPicPr>
          <p:nvPr/>
        </p:nvPicPr>
        <p:blipFill>
          <a:blip r:embed="rId3"/>
          <a:stretch>
            <a:fillRect/>
          </a:stretch>
        </p:blipFill>
        <p:spPr>
          <a:xfrm>
            <a:off x="3056363" y="2197683"/>
            <a:ext cx="3136137" cy="3609047"/>
          </a:xfrm>
          <a:prstGeom prst="rect">
            <a:avLst/>
          </a:prstGeom>
        </p:spPr>
      </p:pic>
      <p:pic>
        <p:nvPicPr>
          <p:cNvPr id="8" name="Picture 7"/>
          <p:cNvPicPr>
            <a:picLocks noChangeAspect="1"/>
          </p:cNvPicPr>
          <p:nvPr/>
        </p:nvPicPr>
        <p:blipFill>
          <a:blip r:embed="rId4"/>
          <a:stretch>
            <a:fillRect/>
          </a:stretch>
        </p:blipFill>
        <p:spPr>
          <a:xfrm>
            <a:off x="6256763" y="2197685"/>
            <a:ext cx="2887237" cy="3609046"/>
          </a:xfrm>
          <a:prstGeom prst="rect">
            <a:avLst/>
          </a:prstGeom>
        </p:spPr>
      </p:pic>
      <p:sp>
        <p:nvSpPr>
          <p:cNvPr id="3" name="Slide Number Placeholder 2">
            <a:extLst>
              <a:ext uri="{FF2B5EF4-FFF2-40B4-BE49-F238E27FC236}">
                <a16:creationId xmlns:a16="http://schemas.microsoft.com/office/drawing/2014/main" id="{19E12B60-5082-D442-8741-46D39ACD5816}"/>
              </a:ext>
            </a:extLst>
          </p:cNvPr>
          <p:cNvSpPr>
            <a:spLocks noGrp="1"/>
          </p:cNvSpPr>
          <p:nvPr>
            <p:ph type="sldNum" sz="quarter" idx="12"/>
          </p:nvPr>
        </p:nvSpPr>
        <p:spPr/>
        <p:txBody>
          <a:bodyPr/>
          <a:lstStyle/>
          <a:p>
            <a:fld id="{712CF03A-298B-8D41-899E-F03C9A5F43F9}" type="slidenum">
              <a:rPr lang="en-US" smtClean="0"/>
              <a:pPr/>
              <a:t>43</a:t>
            </a:fld>
            <a:endParaRPr lang="en-US"/>
          </a:p>
        </p:txBody>
      </p:sp>
    </p:spTree>
    <p:extLst>
      <p:ext uri="{BB962C8B-B14F-4D97-AF65-F5344CB8AC3E}">
        <p14:creationId xmlns:p14="http://schemas.microsoft.com/office/powerpoint/2010/main" val="3047780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sp>
        <p:nvSpPr>
          <p:cNvPr id="5" name="Title 1"/>
          <p:cNvSpPr txBox="1">
            <a:spLocks/>
          </p:cNvSpPr>
          <p:nvPr/>
        </p:nvSpPr>
        <p:spPr>
          <a:xfrm>
            <a:off x="457200" y="274638"/>
            <a:ext cx="81403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a:t>LESSONS</a:t>
            </a:r>
            <a:endParaRPr lang="en-US" sz="3600" dirty="0"/>
          </a:p>
        </p:txBody>
      </p:sp>
      <p:sp>
        <p:nvSpPr>
          <p:cNvPr id="6" name="Rectangle 5"/>
          <p:cNvSpPr/>
          <p:nvPr/>
        </p:nvSpPr>
        <p:spPr>
          <a:xfrm>
            <a:off x="2241395" y="1851103"/>
            <a:ext cx="2018371" cy="2018371"/>
          </a:xfrm>
          <a:prstGeom prst="rect">
            <a:avLst/>
          </a:prstGeom>
        </p:spPr>
        <p:style>
          <a:lnRef idx="1">
            <a:schemeClr val="accent5"/>
          </a:lnRef>
          <a:fillRef idx="2">
            <a:schemeClr val="accent5"/>
          </a:fillRef>
          <a:effectRef idx="1">
            <a:schemeClr val="accent5"/>
          </a:effectRef>
          <a:fontRef idx="minor">
            <a:schemeClr val="dk1"/>
          </a:fontRef>
        </p:style>
        <p:txBody>
          <a:bodyPr rtlCol="0" anchor="b"/>
          <a:lstStyle/>
          <a:p>
            <a:r>
              <a:rPr lang="en-US" sz="2000" dirty="0"/>
              <a:t>Support structures matter</a:t>
            </a:r>
          </a:p>
        </p:txBody>
      </p:sp>
      <p:sp>
        <p:nvSpPr>
          <p:cNvPr id="7" name="Rectangle 6"/>
          <p:cNvSpPr/>
          <p:nvPr/>
        </p:nvSpPr>
        <p:spPr>
          <a:xfrm>
            <a:off x="4276492" y="1851103"/>
            <a:ext cx="2018371" cy="2018371"/>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r>
              <a:rPr lang="en-US" sz="2000" dirty="0"/>
              <a:t>Mechanisms</a:t>
            </a:r>
          </a:p>
        </p:txBody>
      </p:sp>
      <p:sp>
        <p:nvSpPr>
          <p:cNvPr id="8" name="Rectangle 7"/>
          <p:cNvSpPr/>
          <p:nvPr/>
        </p:nvSpPr>
        <p:spPr>
          <a:xfrm>
            <a:off x="2235820" y="3869474"/>
            <a:ext cx="2018371" cy="2018371"/>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r>
              <a:rPr lang="en-US" sz="2000" dirty="0"/>
              <a:t>Heterogeneity is not noise</a:t>
            </a:r>
          </a:p>
        </p:txBody>
      </p:sp>
      <p:sp>
        <p:nvSpPr>
          <p:cNvPr id="9" name="Rectangle 8"/>
          <p:cNvSpPr/>
          <p:nvPr/>
        </p:nvSpPr>
        <p:spPr>
          <a:xfrm>
            <a:off x="4270917" y="3869474"/>
            <a:ext cx="2018371" cy="2018371"/>
          </a:xfrm>
          <a:prstGeom prst="rect">
            <a:avLst/>
          </a:prstGeom>
        </p:spPr>
        <p:style>
          <a:lnRef idx="1">
            <a:schemeClr val="accent5"/>
          </a:lnRef>
          <a:fillRef idx="2">
            <a:schemeClr val="accent5"/>
          </a:fillRef>
          <a:effectRef idx="1">
            <a:schemeClr val="accent5"/>
          </a:effectRef>
          <a:fontRef idx="minor">
            <a:schemeClr val="dk1"/>
          </a:fontRef>
        </p:style>
        <p:txBody>
          <a:bodyPr rtlCol="0" anchor="b"/>
          <a:lstStyle/>
          <a:p>
            <a:r>
              <a:rPr lang="en-US" sz="2000" dirty="0"/>
              <a:t>Scaling up</a:t>
            </a:r>
          </a:p>
        </p:txBody>
      </p:sp>
      <p:sp>
        <p:nvSpPr>
          <p:cNvPr id="2" name="Slide Number Placeholder 1">
            <a:extLst>
              <a:ext uri="{FF2B5EF4-FFF2-40B4-BE49-F238E27FC236}">
                <a16:creationId xmlns:a16="http://schemas.microsoft.com/office/drawing/2014/main" id="{934086C9-04A6-7746-AC04-57ECFEB363E4}"/>
              </a:ext>
            </a:extLst>
          </p:cNvPr>
          <p:cNvSpPr>
            <a:spLocks noGrp="1"/>
          </p:cNvSpPr>
          <p:nvPr>
            <p:ph type="sldNum" sz="quarter" idx="12"/>
          </p:nvPr>
        </p:nvSpPr>
        <p:spPr/>
        <p:txBody>
          <a:bodyPr/>
          <a:lstStyle/>
          <a:p>
            <a:fld id="{712CF03A-298B-8D41-899E-F03C9A5F43F9}" type="slidenum">
              <a:rPr lang="en-US" smtClean="0"/>
              <a:pPr/>
              <a:t>44</a:t>
            </a:fld>
            <a:endParaRPr lang="en-US"/>
          </a:p>
        </p:txBody>
      </p:sp>
    </p:spTree>
    <p:extLst>
      <p:ext uri="{BB962C8B-B14F-4D97-AF65-F5344CB8AC3E}">
        <p14:creationId xmlns:p14="http://schemas.microsoft.com/office/powerpoint/2010/main" val="371386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54502" cy="1143000"/>
          </a:xfrm>
        </p:spPr>
        <p:txBody>
          <a:bodyPr>
            <a:normAutofit/>
          </a:bodyPr>
          <a:lstStyle/>
          <a:p>
            <a:pPr algn="r"/>
            <a:r>
              <a:rPr lang="en-US" sz="3200" dirty="0"/>
              <a:t>4. EXPERIENCES WITH THE WHO</a:t>
            </a:r>
          </a:p>
        </p:txBody>
      </p:sp>
      <p:cxnSp>
        <p:nvCxnSpPr>
          <p:cNvPr id="4" name="Straight Connector 3"/>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pic>
        <p:nvPicPr>
          <p:cNvPr id="5" name="Picture 4"/>
          <p:cNvPicPr/>
          <p:nvPr/>
        </p:nvPicPr>
        <p:blipFill>
          <a:blip r:embed="rId2"/>
          <a:stretch>
            <a:fillRect/>
          </a:stretch>
        </p:blipFill>
        <p:spPr>
          <a:xfrm>
            <a:off x="1620601" y="2815713"/>
            <a:ext cx="5727700" cy="2029460"/>
          </a:xfrm>
          <a:prstGeom prst="rect">
            <a:avLst/>
          </a:prstGeom>
        </p:spPr>
      </p:pic>
      <p:cxnSp>
        <p:nvCxnSpPr>
          <p:cNvPr id="6" name="Straight Connector 5"/>
          <p:cNvCxnSpPr/>
          <p:nvPr/>
        </p:nvCxnSpPr>
        <p:spPr>
          <a:xfrm flipH="1">
            <a:off x="2226527" y="4943865"/>
            <a:ext cx="8511702" cy="0"/>
          </a:xfrm>
          <a:prstGeom prst="line">
            <a:avLst/>
          </a:prstGeom>
        </p:spPr>
        <p:style>
          <a:lnRef idx="2">
            <a:schemeClr val="accent3"/>
          </a:lnRef>
          <a:fillRef idx="0">
            <a:schemeClr val="accent3"/>
          </a:fillRef>
          <a:effectRef idx="1">
            <a:schemeClr val="accent3"/>
          </a:effectRef>
          <a:fontRef idx="minor">
            <a:schemeClr val="tx1"/>
          </a:fontRef>
        </p:style>
      </p:cxnSp>
      <p:sp>
        <p:nvSpPr>
          <p:cNvPr id="3" name="Slide Number Placeholder 2">
            <a:extLst>
              <a:ext uri="{FF2B5EF4-FFF2-40B4-BE49-F238E27FC236}">
                <a16:creationId xmlns:a16="http://schemas.microsoft.com/office/drawing/2014/main" id="{EE2A8BB0-5ECF-444F-B27B-43825DEF31D7}"/>
              </a:ext>
            </a:extLst>
          </p:cNvPr>
          <p:cNvSpPr>
            <a:spLocks noGrp="1"/>
          </p:cNvSpPr>
          <p:nvPr>
            <p:ph type="sldNum" sz="quarter" idx="12"/>
          </p:nvPr>
        </p:nvSpPr>
        <p:spPr/>
        <p:txBody>
          <a:bodyPr/>
          <a:lstStyle/>
          <a:p>
            <a:fld id="{712CF03A-298B-8D41-899E-F03C9A5F43F9}" type="slidenum">
              <a:rPr lang="en-US" smtClean="0"/>
              <a:pPr/>
              <a:t>45</a:t>
            </a:fld>
            <a:endParaRPr lang="en-US"/>
          </a:p>
        </p:txBody>
      </p:sp>
    </p:spTree>
    <p:extLst>
      <p:ext uri="{BB962C8B-B14F-4D97-AF65-F5344CB8AC3E}">
        <p14:creationId xmlns:p14="http://schemas.microsoft.com/office/powerpoint/2010/main" val="1619252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274638"/>
            <a:ext cx="8140700" cy="1143000"/>
          </a:xfrm>
        </p:spPr>
        <p:txBody>
          <a:bodyPr>
            <a:normAutofit/>
          </a:bodyPr>
          <a:lstStyle/>
          <a:p>
            <a:pPr algn="r"/>
            <a:r>
              <a:rPr lang="en-US" sz="3600" dirty="0"/>
              <a:t>LESSONS</a:t>
            </a:r>
          </a:p>
        </p:txBody>
      </p:sp>
      <p:cxnSp>
        <p:nvCxnSpPr>
          <p:cNvPr id="7" name="Straight Connector 6"/>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Rectangle 7"/>
          <p:cNvSpPr/>
          <p:nvPr/>
        </p:nvSpPr>
        <p:spPr>
          <a:xfrm>
            <a:off x="2241395" y="1851103"/>
            <a:ext cx="2018371" cy="2018371"/>
          </a:xfrm>
          <a:prstGeom prst="rect">
            <a:avLst/>
          </a:prstGeom>
        </p:spPr>
        <p:style>
          <a:lnRef idx="1">
            <a:schemeClr val="accent6"/>
          </a:lnRef>
          <a:fillRef idx="2">
            <a:schemeClr val="accent6"/>
          </a:fillRef>
          <a:effectRef idx="1">
            <a:schemeClr val="accent6"/>
          </a:effectRef>
          <a:fontRef idx="minor">
            <a:schemeClr val="dk1"/>
          </a:fontRef>
        </p:style>
        <p:txBody>
          <a:bodyPr rtlCol="0" anchor="b"/>
          <a:lstStyle/>
          <a:p>
            <a:r>
              <a:rPr lang="en-US" sz="2000" dirty="0"/>
              <a:t>The importance of understanding the nature of connections</a:t>
            </a:r>
          </a:p>
        </p:txBody>
      </p:sp>
      <p:sp>
        <p:nvSpPr>
          <p:cNvPr id="9" name="Rectangle 8"/>
          <p:cNvSpPr/>
          <p:nvPr/>
        </p:nvSpPr>
        <p:spPr>
          <a:xfrm>
            <a:off x="4276492" y="1851103"/>
            <a:ext cx="2018371" cy="2018371"/>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r>
              <a:rPr lang="en-US" sz="2000" dirty="0"/>
              <a:t>Issues of power </a:t>
            </a:r>
          </a:p>
        </p:txBody>
      </p:sp>
      <p:sp>
        <p:nvSpPr>
          <p:cNvPr id="10" name="Rectangle 9"/>
          <p:cNvSpPr/>
          <p:nvPr/>
        </p:nvSpPr>
        <p:spPr>
          <a:xfrm>
            <a:off x="2235820" y="3869474"/>
            <a:ext cx="2018371" cy="2018371"/>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r>
              <a:rPr lang="en-US" sz="2000" dirty="0"/>
              <a:t>The attribution/contribution problem</a:t>
            </a:r>
          </a:p>
        </p:txBody>
      </p:sp>
      <p:sp>
        <p:nvSpPr>
          <p:cNvPr id="11" name="Rectangle 10"/>
          <p:cNvSpPr/>
          <p:nvPr/>
        </p:nvSpPr>
        <p:spPr>
          <a:xfrm>
            <a:off x="4270917" y="3869474"/>
            <a:ext cx="2018371" cy="2018371"/>
          </a:xfrm>
          <a:prstGeom prst="rect">
            <a:avLst/>
          </a:prstGeom>
        </p:spPr>
        <p:style>
          <a:lnRef idx="1">
            <a:schemeClr val="accent6"/>
          </a:lnRef>
          <a:fillRef idx="2">
            <a:schemeClr val="accent6"/>
          </a:fillRef>
          <a:effectRef idx="1">
            <a:schemeClr val="accent6"/>
          </a:effectRef>
          <a:fontRef idx="minor">
            <a:schemeClr val="dk1"/>
          </a:fontRef>
        </p:style>
        <p:txBody>
          <a:bodyPr rtlCol="0" anchor="b"/>
          <a:lstStyle/>
          <a:p>
            <a:r>
              <a:rPr lang="en-US" sz="2000" dirty="0"/>
              <a:t>The inequity problem</a:t>
            </a:r>
          </a:p>
        </p:txBody>
      </p:sp>
      <p:sp>
        <p:nvSpPr>
          <p:cNvPr id="2" name="Slide Number Placeholder 1">
            <a:extLst>
              <a:ext uri="{FF2B5EF4-FFF2-40B4-BE49-F238E27FC236}">
                <a16:creationId xmlns:a16="http://schemas.microsoft.com/office/drawing/2014/main" id="{738C5316-E63F-6C4F-9067-3DBB84D0EE65}"/>
              </a:ext>
            </a:extLst>
          </p:cNvPr>
          <p:cNvSpPr>
            <a:spLocks noGrp="1"/>
          </p:cNvSpPr>
          <p:nvPr>
            <p:ph type="sldNum" sz="quarter" idx="12"/>
          </p:nvPr>
        </p:nvSpPr>
        <p:spPr/>
        <p:txBody>
          <a:bodyPr/>
          <a:lstStyle/>
          <a:p>
            <a:fld id="{712CF03A-298B-8D41-899E-F03C9A5F43F9}" type="slidenum">
              <a:rPr lang="en-US" smtClean="0"/>
              <a:pPr/>
              <a:t>46</a:t>
            </a:fld>
            <a:endParaRPr lang="en-US"/>
          </a:p>
        </p:txBody>
      </p:sp>
    </p:spTree>
    <p:extLst>
      <p:ext uri="{BB962C8B-B14F-4D97-AF65-F5344CB8AC3E}">
        <p14:creationId xmlns:p14="http://schemas.microsoft.com/office/powerpoint/2010/main" val="12519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5576" y="5605707"/>
            <a:ext cx="1600200" cy="9173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400" dirty="0"/>
              <a:t>Rethinking the theory of change</a:t>
            </a:r>
          </a:p>
        </p:txBody>
      </p:sp>
      <p:sp>
        <p:nvSpPr>
          <p:cNvPr id="5" name="Rounded Rectangle 4"/>
          <p:cNvSpPr/>
          <p:nvPr/>
        </p:nvSpPr>
        <p:spPr>
          <a:xfrm>
            <a:off x="359833" y="4239013"/>
            <a:ext cx="1600200" cy="9173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dirty="0"/>
              <a:t>Take inequities seriously in the theorizing</a:t>
            </a:r>
          </a:p>
        </p:txBody>
      </p:sp>
      <p:sp>
        <p:nvSpPr>
          <p:cNvPr id="6" name="Rounded Rectangle 5"/>
          <p:cNvSpPr/>
          <p:nvPr/>
        </p:nvSpPr>
        <p:spPr>
          <a:xfrm>
            <a:off x="1159933" y="2743025"/>
            <a:ext cx="2198730" cy="10633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400" dirty="0"/>
              <a:t>Measurement needs to incorporate focus on inequities</a:t>
            </a:r>
          </a:p>
        </p:txBody>
      </p:sp>
      <p:sp>
        <p:nvSpPr>
          <p:cNvPr id="7" name="Rounded Rectangle 6"/>
          <p:cNvSpPr/>
          <p:nvPr/>
        </p:nvSpPr>
        <p:spPr>
          <a:xfrm>
            <a:off x="3358663" y="1345973"/>
            <a:ext cx="1737021" cy="10382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400" dirty="0"/>
              <a:t>The developmental role of evaluation</a:t>
            </a:r>
          </a:p>
        </p:txBody>
      </p:sp>
      <p:sp>
        <p:nvSpPr>
          <p:cNvPr id="8" name="Rounded Rectangle 7"/>
          <p:cNvSpPr/>
          <p:nvPr/>
        </p:nvSpPr>
        <p:spPr>
          <a:xfrm>
            <a:off x="6304484" y="340733"/>
            <a:ext cx="1600201" cy="13289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dirty="0"/>
              <a:t>Accountability towards learning: learning about what specifically?</a:t>
            </a:r>
          </a:p>
        </p:txBody>
      </p:sp>
      <p:sp>
        <p:nvSpPr>
          <p:cNvPr id="9" name="Rounded Rectangle 8"/>
          <p:cNvSpPr/>
          <p:nvPr/>
        </p:nvSpPr>
        <p:spPr>
          <a:xfrm>
            <a:off x="6790614" y="2042296"/>
            <a:ext cx="2198730" cy="14797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400" dirty="0"/>
              <a:t>Understanding of processes that create change</a:t>
            </a:r>
          </a:p>
        </p:txBody>
      </p:sp>
      <p:sp>
        <p:nvSpPr>
          <p:cNvPr id="10" name="Rounded Rectangle 9"/>
          <p:cNvSpPr/>
          <p:nvPr/>
        </p:nvSpPr>
        <p:spPr>
          <a:xfrm>
            <a:off x="5198912" y="3674754"/>
            <a:ext cx="1872764" cy="11832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dirty="0"/>
              <a:t>Plan for sustainable impacts</a:t>
            </a:r>
          </a:p>
        </p:txBody>
      </p:sp>
      <p:sp>
        <p:nvSpPr>
          <p:cNvPr id="11" name="Rounded Rectangle 10"/>
          <p:cNvSpPr/>
          <p:nvPr/>
        </p:nvSpPr>
        <p:spPr>
          <a:xfrm>
            <a:off x="3134783" y="5230673"/>
            <a:ext cx="1921933" cy="11832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400" dirty="0"/>
              <a:t>Understand the absorption capacity of systems</a:t>
            </a:r>
          </a:p>
        </p:txBody>
      </p:sp>
      <p:sp>
        <p:nvSpPr>
          <p:cNvPr id="12" name="Rounded Rectangle 11"/>
          <p:cNvSpPr/>
          <p:nvPr/>
        </p:nvSpPr>
        <p:spPr>
          <a:xfrm>
            <a:off x="6289779" y="5363634"/>
            <a:ext cx="1872764" cy="10503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dirty="0"/>
              <a:t>Embed interventions in systems for sustainability</a:t>
            </a:r>
          </a:p>
        </p:txBody>
      </p:sp>
      <p:cxnSp>
        <p:nvCxnSpPr>
          <p:cNvPr id="16" name="Curved Connector 15"/>
          <p:cNvCxnSpPr>
            <a:cxnSpLocks/>
            <a:stCxn id="4" idx="0"/>
            <a:endCxn id="5" idx="2"/>
          </p:cNvCxnSpPr>
          <p:nvPr/>
        </p:nvCxnSpPr>
        <p:spPr>
          <a:xfrm rot="16200000" flipV="1">
            <a:off x="943133" y="5373163"/>
            <a:ext cx="449345" cy="1574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urved Connector 16"/>
          <p:cNvCxnSpPr>
            <a:cxnSpLocks/>
            <a:stCxn id="5" idx="0"/>
            <a:endCxn id="6" idx="2"/>
          </p:cNvCxnSpPr>
          <p:nvPr/>
        </p:nvCxnSpPr>
        <p:spPr>
          <a:xfrm rot="5400000" flipH="1" flipV="1">
            <a:off x="1493274" y="3472990"/>
            <a:ext cx="432683" cy="1099365"/>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urved Connector 19"/>
          <p:cNvCxnSpPr>
            <a:cxnSpLocks/>
            <a:stCxn id="34" idx="3"/>
            <a:endCxn id="7" idx="1"/>
          </p:cNvCxnSpPr>
          <p:nvPr/>
        </p:nvCxnSpPr>
        <p:spPr>
          <a:xfrm>
            <a:off x="1931524" y="1775180"/>
            <a:ext cx="1427139" cy="89903"/>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urved Connector 22"/>
          <p:cNvCxnSpPr>
            <a:cxnSpLocks/>
            <a:stCxn id="7" idx="3"/>
            <a:endCxn id="8" idx="1"/>
          </p:cNvCxnSpPr>
          <p:nvPr/>
        </p:nvCxnSpPr>
        <p:spPr>
          <a:xfrm flipV="1">
            <a:off x="5095684" y="1005191"/>
            <a:ext cx="1208800" cy="859892"/>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urved Connector 26"/>
          <p:cNvCxnSpPr>
            <a:cxnSpLocks/>
            <a:stCxn id="8" idx="3"/>
            <a:endCxn id="9" idx="0"/>
          </p:cNvCxnSpPr>
          <p:nvPr/>
        </p:nvCxnSpPr>
        <p:spPr>
          <a:xfrm flipH="1">
            <a:off x="7889979" y="1005191"/>
            <a:ext cx="14706" cy="1037105"/>
          </a:xfrm>
          <a:prstGeom prst="curvedConnector4">
            <a:avLst>
              <a:gd name="adj1" fmla="val -1554468"/>
              <a:gd name="adj2" fmla="val 82034"/>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urved Connector 29"/>
          <p:cNvCxnSpPr>
            <a:cxnSpLocks/>
            <a:stCxn id="9" idx="2"/>
            <a:endCxn id="10" idx="3"/>
          </p:cNvCxnSpPr>
          <p:nvPr/>
        </p:nvCxnSpPr>
        <p:spPr>
          <a:xfrm rot="5400000">
            <a:off x="7108655" y="3485066"/>
            <a:ext cx="744346" cy="818303"/>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urved Connector 32"/>
          <p:cNvCxnSpPr>
            <a:cxnSpLocks/>
            <a:stCxn id="10" idx="1"/>
            <a:endCxn id="11" idx="0"/>
          </p:cNvCxnSpPr>
          <p:nvPr/>
        </p:nvCxnSpPr>
        <p:spPr>
          <a:xfrm rot="10800000" flipV="1">
            <a:off x="4095750" y="4266389"/>
            <a:ext cx="1103162" cy="964283"/>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Curved Connector 35"/>
          <p:cNvCxnSpPr>
            <a:cxnSpLocks/>
            <a:stCxn id="11" idx="3"/>
            <a:endCxn id="12" idx="1"/>
          </p:cNvCxnSpPr>
          <p:nvPr/>
        </p:nvCxnSpPr>
        <p:spPr>
          <a:xfrm>
            <a:off x="5056716" y="5822309"/>
            <a:ext cx="1233063" cy="66480"/>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Rounded Rectangle 33">
            <a:extLst>
              <a:ext uri="{FF2B5EF4-FFF2-40B4-BE49-F238E27FC236}">
                <a16:creationId xmlns:a16="http://schemas.microsoft.com/office/drawing/2014/main" id="{25EFB5FB-4AB5-224F-9DD6-9B85097A20C8}"/>
              </a:ext>
            </a:extLst>
          </p:cNvPr>
          <p:cNvSpPr/>
          <p:nvPr/>
        </p:nvSpPr>
        <p:spPr>
          <a:xfrm>
            <a:off x="177776" y="1110722"/>
            <a:ext cx="1753748" cy="13289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dirty="0"/>
              <a:t>Be clear about the multiple roles of evaluation and the need to make transitions</a:t>
            </a:r>
          </a:p>
        </p:txBody>
      </p:sp>
      <p:cxnSp>
        <p:nvCxnSpPr>
          <p:cNvPr id="37" name="Curved Connector 36">
            <a:extLst>
              <a:ext uri="{FF2B5EF4-FFF2-40B4-BE49-F238E27FC236}">
                <a16:creationId xmlns:a16="http://schemas.microsoft.com/office/drawing/2014/main" id="{78114F6C-115B-024B-BAE8-EB9F18951F8E}"/>
              </a:ext>
            </a:extLst>
          </p:cNvPr>
          <p:cNvCxnSpPr>
            <a:cxnSpLocks/>
            <a:stCxn id="6" idx="0"/>
            <a:endCxn id="34" idx="2"/>
          </p:cNvCxnSpPr>
          <p:nvPr/>
        </p:nvCxnSpPr>
        <p:spPr>
          <a:xfrm rot="16200000" flipV="1">
            <a:off x="1505281" y="1989008"/>
            <a:ext cx="303387" cy="1204648"/>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91" name="Rectangle 90">
            <a:extLst>
              <a:ext uri="{FF2B5EF4-FFF2-40B4-BE49-F238E27FC236}">
                <a16:creationId xmlns:a16="http://schemas.microsoft.com/office/drawing/2014/main" id="{910F4154-B8EE-2846-BF72-F4C00CC6B06C}"/>
              </a:ext>
            </a:extLst>
          </p:cNvPr>
          <p:cNvSpPr/>
          <p:nvPr/>
        </p:nvSpPr>
        <p:spPr>
          <a:xfrm>
            <a:off x="131816" y="160250"/>
            <a:ext cx="5948103" cy="707886"/>
          </a:xfrm>
          <a:prstGeom prst="rect">
            <a:avLst/>
          </a:prstGeom>
        </p:spPr>
        <p:txBody>
          <a:bodyPr wrap="square">
            <a:spAutoFit/>
          </a:bodyPr>
          <a:lstStyle/>
          <a:p>
            <a:r>
              <a:rPr lang="en-US" sz="2000" b="1" dirty="0">
                <a:latin typeface="Avenir Book" panose="02000503020000020003" pitchFamily="2" charset="0"/>
              </a:rPr>
              <a:t>What does it mean to think of Evaluation’s role for navigating interventions?</a:t>
            </a:r>
            <a:endParaRPr lang="en-US" sz="2000" dirty="0">
              <a:latin typeface="Avenir Book" panose="02000503020000020003" pitchFamily="2" charset="0"/>
            </a:endParaRPr>
          </a:p>
        </p:txBody>
      </p:sp>
      <p:cxnSp>
        <p:nvCxnSpPr>
          <p:cNvPr id="92" name="Straight Connector 91">
            <a:extLst>
              <a:ext uri="{FF2B5EF4-FFF2-40B4-BE49-F238E27FC236}">
                <a16:creationId xmlns:a16="http://schemas.microsoft.com/office/drawing/2014/main" id="{F80F52CB-E989-AE4E-9358-F73E3DBE7E95}"/>
              </a:ext>
            </a:extLst>
          </p:cNvPr>
          <p:cNvCxnSpPr>
            <a:cxnSpLocks/>
          </p:cNvCxnSpPr>
          <p:nvPr/>
        </p:nvCxnSpPr>
        <p:spPr>
          <a:xfrm flipH="1">
            <a:off x="-4502" y="845051"/>
            <a:ext cx="5948102"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C1CE79E2-8F52-9548-BD67-46F0C6E7E013}"/>
              </a:ext>
            </a:extLst>
          </p:cNvPr>
          <p:cNvSpPr>
            <a:spLocks noGrp="1"/>
          </p:cNvSpPr>
          <p:nvPr>
            <p:ph type="sldNum" sz="quarter" idx="12"/>
          </p:nvPr>
        </p:nvSpPr>
        <p:spPr/>
        <p:txBody>
          <a:bodyPr/>
          <a:lstStyle/>
          <a:p>
            <a:fld id="{712CF03A-298B-8D41-899E-F03C9A5F43F9}" type="slidenum">
              <a:rPr lang="en-US" smtClean="0"/>
              <a:pPr/>
              <a:t>47</a:t>
            </a:fld>
            <a:endParaRPr lang="en-US"/>
          </a:p>
        </p:txBody>
      </p:sp>
    </p:spTree>
    <p:extLst>
      <p:ext uri="{BB962C8B-B14F-4D97-AF65-F5344CB8AC3E}">
        <p14:creationId xmlns:p14="http://schemas.microsoft.com/office/powerpoint/2010/main" val="31025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4"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right)">
                                      <p:cBhvr>
                                        <p:cTn id="68" dur="500"/>
                                        <p:tgtEl>
                                          <p:spTgt spid="33"/>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right)">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up)">
                                      <p:cBhvr>
                                        <p:cTn id="76" dur="500"/>
                                        <p:tgtEl>
                                          <p:spTgt spid="36"/>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up)">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8"/>
          <p:cNvSpPr>
            <a:spLocks noGrp="1" noChangeArrowheads="1"/>
          </p:cNvSpPr>
          <p:nvPr>
            <p:ph type="sldNum" sz="quarter" idx="12"/>
          </p:nvPr>
        </p:nvSpPr>
        <p:spPr>
          <a:noFill/>
        </p:spPr>
        <p:txBody>
          <a:bodyPr/>
          <a:lstStyle/>
          <a:p>
            <a:fld id="{957C7F49-A9DC-FC49-8E92-26F57572A0CF}" type="slidenum">
              <a:rPr lang="en-CA">
                <a:latin typeface="Arial" pitchFamily="-112" charset="0"/>
                <a:ea typeface="ＭＳ Ｐゴシック" pitchFamily="-112" charset="-128"/>
                <a:cs typeface="ＭＳ Ｐゴシック" pitchFamily="-112" charset="-128"/>
              </a:rPr>
              <a:pPr/>
              <a:t>48</a:t>
            </a:fld>
            <a:endParaRPr lang="en-CA">
              <a:latin typeface="Arial" pitchFamily="-112" charset="0"/>
              <a:ea typeface="ＭＳ Ｐゴシック" pitchFamily="-112" charset="-128"/>
              <a:cs typeface="ＭＳ Ｐゴシック" pitchFamily="-112" charset="-128"/>
            </a:endParaRPr>
          </a:p>
        </p:txBody>
      </p:sp>
      <p:sp>
        <p:nvSpPr>
          <p:cNvPr id="2" name="Rounded Rectangle 1"/>
          <p:cNvSpPr>
            <a:spLocks noChangeArrowheads="1"/>
          </p:cNvSpPr>
          <p:nvPr/>
        </p:nvSpPr>
        <p:spPr bwMode="auto">
          <a:xfrm>
            <a:off x="1547813" y="333375"/>
            <a:ext cx="7345362" cy="5543550"/>
          </a:xfrm>
          <a:prstGeom prst="roundRect">
            <a:avLst>
              <a:gd name="adj" fmla="val 16667"/>
            </a:avLst>
          </a:prstGeom>
          <a:gradFill rotWithShape="1">
            <a:gsLst>
              <a:gs pos="0">
                <a:srgbClr val="7030A0"/>
              </a:gs>
              <a:gs pos="100000">
                <a:srgbClr val="FFAB71"/>
              </a:gs>
            </a:gsLst>
            <a:lin ang="16200000"/>
          </a:gradFill>
          <a:ln w="9525">
            <a:solidFill>
              <a:srgbClr val="F07C03"/>
            </a:solidFill>
            <a:round/>
            <a:headEnd/>
            <a:tailEnd/>
          </a:ln>
          <a:effectLst>
            <a:outerShdw blurRad="50800" dist="38100" dir="2700000" algn="tl" rotWithShape="0">
              <a:srgbClr val="000000">
                <a:alpha val="39999"/>
              </a:srgbClr>
            </a:outerShdw>
          </a:effectLst>
        </p:spPr>
        <p:txBody>
          <a:bodyPr anchor="ctr">
            <a:prstTxWarp prst="textNoShape">
              <a:avLst/>
            </a:prstTxWarp>
          </a:bodyPr>
          <a:lstStyle/>
          <a:p>
            <a:pPr algn="ctr">
              <a:defRPr/>
            </a:pPr>
            <a:endParaRPr lang="en-GB">
              <a:solidFill>
                <a:schemeClr val="lt1"/>
              </a:solidFill>
              <a:latin typeface="+mn-lt"/>
              <a:ea typeface="+mn-ea"/>
              <a:cs typeface="+mn-cs"/>
            </a:endParaRPr>
          </a:p>
        </p:txBody>
      </p:sp>
      <p:sp>
        <p:nvSpPr>
          <p:cNvPr id="86020" name="Title 2"/>
          <p:cNvSpPr>
            <a:spLocks noGrp="1"/>
          </p:cNvSpPr>
          <p:nvPr>
            <p:ph type="title"/>
          </p:nvPr>
        </p:nvSpPr>
        <p:spPr/>
        <p:txBody>
          <a:bodyPr/>
          <a:lstStyle/>
          <a:p>
            <a:r>
              <a:rPr lang="en-US" dirty="0">
                <a:solidFill>
                  <a:schemeClr val="tx1"/>
                </a:solidFill>
                <a:ea typeface="ＭＳ Ｐゴシック" pitchFamily="-112" charset="-128"/>
                <a:cs typeface="ＭＳ Ｐゴシック" pitchFamily="-112" charset="-128"/>
              </a:rPr>
              <a:t>Activity 2</a:t>
            </a:r>
          </a:p>
        </p:txBody>
      </p:sp>
      <p:sp>
        <p:nvSpPr>
          <p:cNvPr id="86021" name="Content Placeholder 3"/>
          <p:cNvSpPr>
            <a:spLocks noGrp="1"/>
          </p:cNvSpPr>
          <p:nvPr>
            <p:ph idx="1"/>
          </p:nvPr>
        </p:nvSpPr>
        <p:spPr>
          <a:xfrm>
            <a:off x="1763713" y="1196975"/>
            <a:ext cx="7129462" cy="5048250"/>
          </a:xfrm>
        </p:spPr>
        <p:txBody>
          <a:bodyPr>
            <a:normAutofit/>
          </a:bodyPr>
          <a:lstStyle/>
          <a:p>
            <a:pPr>
              <a:spcBef>
                <a:spcPct val="50000"/>
              </a:spcBef>
            </a:pPr>
            <a:r>
              <a:rPr lang="en-US" sz="2300" i="1" dirty="0">
                <a:ea typeface="ＭＳ Ｐゴシック" pitchFamily="-112" charset="-128"/>
                <a:cs typeface="ＭＳ Ｐゴシック" pitchFamily="-112" charset="-128"/>
              </a:rPr>
              <a:t>Briefly describe the theory of change for an intervention you are evaluating? Is there clarity on how the program will impact health inequalities?</a:t>
            </a:r>
          </a:p>
          <a:p>
            <a:pPr>
              <a:spcBef>
                <a:spcPct val="50000"/>
              </a:spcBef>
            </a:pPr>
            <a:r>
              <a:rPr lang="en-US" sz="2300" i="1" dirty="0">
                <a:ea typeface="ＭＳ Ｐゴシック" pitchFamily="-112" charset="-128"/>
                <a:cs typeface="ＭＳ Ｐゴシック" pitchFamily="-112" charset="-128"/>
              </a:rPr>
              <a:t>What are some of the underlying contexts that might be conducive for the program to work? </a:t>
            </a:r>
          </a:p>
          <a:p>
            <a:pPr>
              <a:spcBef>
                <a:spcPct val="50000"/>
              </a:spcBef>
            </a:pPr>
            <a:r>
              <a:rPr lang="en-US" sz="2300" i="1" dirty="0">
                <a:ea typeface="ＭＳ Ｐゴシック" pitchFamily="-112" charset="-128"/>
                <a:cs typeface="ＭＳ Ｐゴシック" pitchFamily="-112" charset="-128"/>
              </a:rPr>
              <a:t>Which disadvantaged groups are targeted by the program? </a:t>
            </a:r>
          </a:p>
          <a:p>
            <a:pPr>
              <a:spcBef>
                <a:spcPct val="50000"/>
              </a:spcBef>
            </a:pPr>
            <a:r>
              <a:rPr lang="en-US" sz="2300" i="1" dirty="0">
                <a:ea typeface="ＭＳ Ｐゴシック" pitchFamily="-112" charset="-128"/>
                <a:cs typeface="ＭＳ Ｐゴシック" pitchFamily="-112" charset="-128"/>
              </a:rPr>
              <a:t>What mechanisms are needed for the program to reach and impact such groups? Did the program incorporate knowledge of such mechanisms in its design?</a:t>
            </a:r>
          </a:p>
          <a:p>
            <a:pPr>
              <a:spcBef>
                <a:spcPct val="50000"/>
              </a:spcBef>
            </a:pPr>
            <a:endParaRPr lang="en-US" sz="2300" i="1" dirty="0">
              <a:ea typeface="ＭＳ Ｐゴシック" pitchFamily="-112" charset="-128"/>
              <a:cs typeface="ＭＳ Ｐゴシック" pitchFamily="-112" charset="-128"/>
            </a:endParaRPr>
          </a:p>
          <a:p>
            <a:pPr>
              <a:spcBef>
                <a:spcPct val="50000"/>
              </a:spcBef>
            </a:pPr>
            <a:r>
              <a:rPr lang="en-US" sz="2300" i="1" dirty="0">
                <a:ea typeface="ＭＳ Ｐゴシック" pitchFamily="-112" charset="-128"/>
                <a:cs typeface="ＭＳ Ｐゴシック" pitchFamily="-112" charset="-128"/>
              </a:rPr>
              <a:t> </a:t>
            </a:r>
            <a:endParaRPr lang="en-US" sz="2300" dirty="0">
              <a:latin typeface="Franklin Gothic Book" pitchFamily="-112" charset="0"/>
            </a:endParaRPr>
          </a:p>
          <a:p>
            <a:endParaRPr lang="en-US" dirty="0">
              <a:ea typeface="ＭＳ Ｐゴシック" pitchFamily="-112" charset="-128"/>
              <a:cs typeface="ＭＳ Ｐゴシック" pitchFamily="-112" charset="-128"/>
            </a:endParaRPr>
          </a:p>
          <a:p>
            <a:endParaRPr lang="en-US" dirty="0">
              <a:ea typeface="ＭＳ Ｐゴシック" pitchFamily="-112" charset="-128"/>
              <a:cs typeface="ＭＳ Ｐゴシック" pitchFamily="-112" charset="-128"/>
            </a:endParaRPr>
          </a:p>
        </p:txBody>
      </p:sp>
      <p:sp>
        <p:nvSpPr>
          <p:cNvPr id="86022" name="Slide Number Placeholder 1"/>
          <p:cNvSpPr txBox="1">
            <a:spLocks noGrp="1"/>
          </p:cNvSpPr>
          <p:nvPr/>
        </p:nvSpPr>
        <p:spPr bwMode="auto">
          <a:xfrm>
            <a:off x="6759575" y="6245225"/>
            <a:ext cx="2133600" cy="476250"/>
          </a:xfrm>
          <a:prstGeom prst="rect">
            <a:avLst/>
          </a:prstGeom>
          <a:noFill/>
          <a:ln w="9525">
            <a:noFill/>
            <a:miter lim="800000"/>
            <a:headEnd/>
            <a:tailEnd/>
          </a:ln>
        </p:spPr>
        <p:txBody>
          <a:bodyPr>
            <a:prstTxWarp prst="textNoShape">
              <a:avLst/>
            </a:prstTxWarp>
          </a:bodyPr>
          <a:lstStyle/>
          <a:p>
            <a:pPr algn="r"/>
            <a:fld id="{CC878393-ED0B-A141-ADB5-4C73CB40DDC6}" type="slidenum">
              <a:rPr lang="en-CA" sz="1400"/>
              <a:pPr algn="r"/>
              <a:t>48</a:t>
            </a:fld>
            <a:endParaRPr lang="en-CA" sz="1400"/>
          </a:p>
        </p:txBody>
      </p:sp>
    </p:spTree>
    <p:extLst>
      <p:ext uri="{BB962C8B-B14F-4D97-AF65-F5344CB8AC3E}">
        <p14:creationId xmlns:p14="http://schemas.microsoft.com/office/powerpoint/2010/main" val="870383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70EE2D-A211-5442-BF23-DD40EF69D361}"/>
              </a:ext>
            </a:extLst>
          </p:cNvPr>
          <p:cNvSpPr>
            <a:spLocks noGrp="1"/>
          </p:cNvSpPr>
          <p:nvPr>
            <p:ph type="ctrTitle"/>
          </p:nvPr>
        </p:nvSpPr>
        <p:spPr/>
        <p:txBody>
          <a:bodyPr/>
          <a:lstStyle/>
          <a:p>
            <a:r>
              <a:rPr lang="en-US" dirty="0"/>
              <a:t>5. An Example from Uttar Pradesh, India</a:t>
            </a:r>
          </a:p>
        </p:txBody>
      </p:sp>
      <p:sp>
        <p:nvSpPr>
          <p:cNvPr id="5" name="Subtitle 4">
            <a:extLst>
              <a:ext uri="{FF2B5EF4-FFF2-40B4-BE49-F238E27FC236}">
                <a16:creationId xmlns:a16="http://schemas.microsoft.com/office/drawing/2014/main" id="{9B1BEB3F-DE00-844E-BD16-2F026A40E7B9}"/>
              </a:ext>
            </a:extLst>
          </p:cNvPr>
          <p:cNvSpPr>
            <a:spLocks noGrp="1"/>
          </p:cNvSpPr>
          <p:nvPr>
            <p:ph type="subTitle" idx="1"/>
          </p:nvPr>
        </p:nvSpPr>
        <p:spPr/>
        <p:txBody>
          <a:bodyPr/>
          <a:lstStyle/>
          <a:p>
            <a:endParaRPr lang="en-US"/>
          </a:p>
        </p:txBody>
      </p:sp>
      <p:sp>
        <p:nvSpPr>
          <p:cNvPr id="6" name="Slide Number Placeholder 5">
            <a:extLst>
              <a:ext uri="{FF2B5EF4-FFF2-40B4-BE49-F238E27FC236}">
                <a16:creationId xmlns:a16="http://schemas.microsoft.com/office/drawing/2014/main" id="{92310932-BC4F-7F4A-82F6-DC8172D81ACC}"/>
              </a:ext>
            </a:extLst>
          </p:cNvPr>
          <p:cNvSpPr>
            <a:spLocks noGrp="1"/>
          </p:cNvSpPr>
          <p:nvPr>
            <p:ph type="sldNum" sz="quarter" idx="12"/>
          </p:nvPr>
        </p:nvSpPr>
        <p:spPr/>
        <p:txBody>
          <a:bodyPr/>
          <a:lstStyle/>
          <a:p>
            <a:fld id="{712CF03A-298B-8D41-899E-F03C9A5F43F9}" type="slidenum">
              <a:rPr lang="en-US" smtClean="0"/>
              <a:pPr/>
              <a:t>49</a:t>
            </a:fld>
            <a:endParaRPr lang="en-US"/>
          </a:p>
        </p:txBody>
      </p:sp>
    </p:spTree>
    <p:extLst>
      <p:ext uri="{BB962C8B-B14F-4D97-AF65-F5344CB8AC3E}">
        <p14:creationId xmlns:p14="http://schemas.microsoft.com/office/powerpoint/2010/main" val="354478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No one left behind</a:t>
            </a:r>
          </a:p>
        </p:txBody>
      </p:sp>
      <p:sp>
        <p:nvSpPr>
          <p:cNvPr id="3" name="Content Placeholder 2"/>
          <p:cNvSpPr>
            <a:spLocks noGrp="1"/>
          </p:cNvSpPr>
          <p:nvPr>
            <p:ph idx="1"/>
          </p:nvPr>
        </p:nvSpPr>
        <p:spPr/>
        <p:txBody>
          <a:bodyPr>
            <a:normAutofit/>
          </a:bodyPr>
          <a:lstStyle/>
          <a:p>
            <a:r>
              <a:rPr lang="en-US" dirty="0"/>
              <a:t>“This Agenda is a plan of action for people, planet and prosperity…... </a:t>
            </a:r>
            <a:r>
              <a:rPr lang="en-US" i="1" dirty="0">
                <a:solidFill>
                  <a:srgbClr val="0000FF"/>
                </a:solidFill>
              </a:rPr>
              <a:t>As we embark on this collective journey, we pledge that no one will be left behind.” </a:t>
            </a:r>
          </a:p>
          <a:p>
            <a:endParaRPr lang="en-US" dirty="0"/>
          </a:p>
          <a:p>
            <a:r>
              <a:rPr lang="en-US" dirty="0"/>
              <a:t>“</a:t>
            </a:r>
            <a:r>
              <a:rPr lang="en-US" i="1" dirty="0">
                <a:solidFill>
                  <a:srgbClr val="008000"/>
                </a:solidFill>
              </a:rPr>
              <a:t>Endeavour to reach the furthest behind first</a:t>
            </a:r>
            <a:r>
              <a:rPr lang="en-US" dirty="0"/>
              <a:t>”.</a:t>
            </a:r>
          </a:p>
        </p:txBody>
      </p:sp>
      <p:sp>
        <p:nvSpPr>
          <p:cNvPr id="4" name="Slide Number Placeholder 3">
            <a:extLst>
              <a:ext uri="{FF2B5EF4-FFF2-40B4-BE49-F238E27FC236}">
                <a16:creationId xmlns:a16="http://schemas.microsoft.com/office/drawing/2014/main" id="{F2FF6D1F-5AB2-1B42-96D3-6E7BF94D84BF}"/>
              </a:ext>
            </a:extLst>
          </p:cNvPr>
          <p:cNvSpPr>
            <a:spLocks noGrp="1"/>
          </p:cNvSpPr>
          <p:nvPr>
            <p:ph type="sldNum" sz="quarter" idx="12"/>
          </p:nvPr>
        </p:nvSpPr>
        <p:spPr/>
        <p:txBody>
          <a:bodyPr/>
          <a:lstStyle/>
          <a:p>
            <a:fld id="{712CF03A-298B-8D41-899E-F03C9A5F43F9}" type="slidenum">
              <a:rPr lang="en-US" smtClean="0"/>
              <a:pPr/>
              <a:t>5</a:t>
            </a:fld>
            <a:endParaRPr lang="en-US"/>
          </a:p>
        </p:txBody>
      </p:sp>
    </p:spTree>
    <p:extLst>
      <p:ext uri="{BB962C8B-B14F-4D97-AF65-F5344CB8AC3E}">
        <p14:creationId xmlns:p14="http://schemas.microsoft.com/office/powerpoint/2010/main" val="2195281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jpg"/>
          <p:cNvPicPr/>
          <p:nvPr/>
        </p:nvPicPr>
        <p:blipFill rotWithShape="1">
          <a:blip r:embed="rId2"/>
          <a:srcRect b="33289"/>
          <a:stretch/>
        </p:blipFill>
        <p:spPr>
          <a:xfrm>
            <a:off x="341002" y="577042"/>
            <a:ext cx="8204283" cy="4190105"/>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9AD14-8CEC-D541-B579-2EFBDFEB713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itle 2"/>
          <p:cNvSpPr>
            <a:spLocks noGrp="1"/>
          </p:cNvSpPr>
          <p:nvPr>
            <p:ph type="title" idx="4294967295"/>
          </p:nvPr>
        </p:nvSpPr>
        <p:spPr>
          <a:xfrm>
            <a:off x="315685" y="111352"/>
            <a:ext cx="8229600" cy="737734"/>
          </a:xfrm>
        </p:spPr>
        <p:txBody>
          <a:bodyPr>
            <a:noAutofit/>
          </a:bodyPr>
          <a:lstStyle/>
          <a:p>
            <a:r>
              <a:rPr lang="en-US" sz="2800" b="1" dirty="0"/>
              <a:t>Segments of utilization: </a:t>
            </a:r>
            <a:r>
              <a:rPr lang="en-US" sz="2800" dirty="0"/>
              <a:t>An intersectionality analysis</a:t>
            </a:r>
            <a:endParaRPr lang="en-US" sz="2800" dirty="0">
              <a:solidFill>
                <a:srgbClr val="FF0000"/>
              </a:solidFill>
            </a:endParaRPr>
          </a:p>
        </p:txBody>
      </p:sp>
      <p:sp>
        <p:nvSpPr>
          <p:cNvPr id="4" name="TextBox 3">
            <a:extLst>
              <a:ext uri="{FF2B5EF4-FFF2-40B4-BE49-F238E27FC236}">
                <a16:creationId xmlns:a16="http://schemas.microsoft.com/office/drawing/2014/main" id="{86F13A37-1F76-7E45-852C-50D2D68B9504}"/>
              </a:ext>
            </a:extLst>
          </p:cNvPr>
          <p:cNvSpPr txBox="1"/>
          <p:nvPr/>
        </p:nvSpPr>
        <p:spPr>
          <a:xfrm>
            <a:off x="975732" y="4767147"/>
            <a:ext cx="657921" cy="738664"/>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Read Write = 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Own House = no</a:t>
            </a:r>
          </a:p>
        </p:txBody>
      </p:sp>
      <p:sp>
        <p:nvSpPr>
          <p:cNvPr id="6" name="TextBox 5">
            <a:extLst>
              <a:ext uri="{FF2B5EF4-FFF2-40B4-BE49-F238E27FC236}">
                <a16:creationId xmlns:a16="http://schemas.microsoft.com/office/drawing/2014/main" id="{A3975CD3-5E71-DD42-9BB3-2DD8DC118892}"/>
              </a:ext>
            </a:extLst>
          </p:cNvPr>
          <p:cNvSpPr txBox="1"/>
          <p:nvPr/>
        </p:nvSpPr>
        <p:spPr>
          <a:xfrm>
            <a:off x="1752600" y="4720013"/>
            <a:ext cx="657921" cy="1223412"/>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Read Write = 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Own House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Proportion female &lt;=46.83</a:t>
            </a:r>
          </a:p>
        </p:txBody>
      </p:sp>
      <p:sp>
        <p:nvSpPr>
          <p:cNvPr id="7" name="TextBox 6">
            <a:extLst>
              <a:ext uri="{FF2B5EF4-FFF2-40B4-BE49-F238E27FC236}">
                <a16:creationId xmlns:a16="http://schemas.microsoft.com/office/drawing/2014/main" id="{DEFEDAB2-75D3-264F-8EB7-C32E8A3D0CF4}"/>
              </a:ext>
            </a:extLst>
          </p:cNvPr>
          <p:cNvSpPr txBox="1"/>
          <p:nvPr/>
        </p:nvSpPr>
        <p:spPr>
          <a:xfrm>
            <a:off x="2488098" y="4720013"/>
            <a:ext cx="657921" cy="1223412"/>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Read Write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Wealth index &lt;=4.48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Own House = yes</a:t>
            </a:r>
          </a:p>
        </p:txBody>
      </p:sp>
      <p:sp>
        <p:nvSpPr>
          <p:cNvPr id="8" name="TextBox 7">
            <a:extLst>
              <a:ext uri="{FF2B5EF4-FFF2-40B4-BE49-F238E27FC236}">
                <a16:creationId xmlns:a16="http://schemas.microsoft.com/office/drawing/2014/main" id="{2B47BC72-95AD-4A47-8B08-032A70AA1D4C}"/>
              </a:ext>
            </a:extLst>
          </p:cNvPr>
          <p:cNvSpPr txBox="1"/>
          <p:nvPr/>
        </p:nvSpPr>
        <p:spPr>
          <a:xfrm>
            <a:off x="3223596" y="4720013"/>
            <a:ext cx="657921" cy="1869743"/>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Read Write = 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Own House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Proportion female &lt;=46.83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Age &gt;24.5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Proportion female &gt;47.65</a:t>
            </a:r>
          </a:p>
        </p:txBody>
      </p:sp>
      <p:sp>
        <p:nvSpPr>
          <p:cNvPr id="9" name="TextBox 8">
            <a:extLst>
              <a:ext uri="{FF2B5EF4-FFF2-40B4-BE49-F238E27FC236}">
                <a16:creationId xmlns:a16="http://schemas.microsoft.com/office/drawing/2014/main" id="{8ECD9366-6F80-0948-8032-89E08E0E9358}"/>
              </a:ext>
            </a:extLst>
          </p:cNvPr>
          <p:cNvSpPr txBox="1"/>
          <p:nvPr/>
        </p:nvSpPr>
        <p:spPr>
          <a:xfrm>
            <a:off x="3976375" y="4711727"/>
            <a:ext cx="657921" cy="2192908"/>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Read Write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Wealth index &lt;=4.84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Own House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Proportion female &lt;=47.62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Wealth index &lt;=0.74</a:t>
            </a:r>
          </a:p>
        </p:txBody>
      </p:sp>
      <p:sp>
        <p:nvSpPr>
          <p:cNvPr id="10" name="TextBox 9">
            <a:extLst>
              <a:ext uri="{FF2B5EF4-FFF2-40B4-BE49-F238E27FC236}">
                <a16:creationId xmlns:a16="http://schemas.microsoft.com/office/drawing/2014/main" id="{223A34A2-56C8-374B-AE56-971B9CE5CDE1}"/>
              </a:ext>
            </a:extLst>
          </p:cNvPr>
          <p:cNvSpPr txBox="1"/>
          <p:nvPr/>
        </p:nvSpPr>
        <p:spPr>
          <a:xfrm>
            <a:off x="4694592" y="4743566"/>
            <a:ext cx="657921" cy="1869743"/>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Read Write = 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Own House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Proportion female &lt;=46.83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Age &gt;24.5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Proportion female &gt;47.65</a:t>
            </a:r>
          </a:p>
        </p:txBody>
      </p:sp>
      <p:sp>
        <p:nvSpPr>
          <p:cNvPr id="11" name="TextBox 10">
            <a:extLst>
              <a:ext uri="{FF2B5EF4-FFF2-40B4-BE49-F238E27FC236}">
                <a16:creationId xmlns:a16="http://schemas.microsoft.com/office/drawing/2014/main" id="{69999E12-DDEA-7D4B-A266-AF5272579592}"/>
              </a:ext>
            </a:extLst>
          </p:cNvPr>
          <p:cNvSpPr txBox="1"/>
          <p:nvPr/>
        </p:nvSpPr>
        <p:spPr>
          <a:xfrm>
            <a:off x="5443654" y="4743566"/>
            <a:ext cx="657921" cy="1708160"/>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Read Write = 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Own House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Proportion female &gt; 46.83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Age at interview &lt;= 24.5</a:t>
            </a:r>
          </a:p>
        </p:txBody>
      </p:sp>
      <p:sp>
        <p:nvSpPr>
          <p:cNvPr id="12" name="TextBox 11">
            <a:extLst>
              <a:ext uri="{FF2B5EF4-FFF2-40B4-BE49-F238E27FC236}">
                <a16:creationId xmlns:a16="http://schemas.microsoft.com/office/drawing/2014/main" id="{5FAB6F4E-6EB2-FE42-A998-1E0392091FE9}"/>
              </a:ext>
            </a:extLst>
          </p:cNvPr>
          <p:cNvSpPr txBox="1"/>
          <p:nvPr/>
        </p:nvSpPr>
        <p:spPr>
          <a:xfrm>
            <a:off x="6192716" y="4720013"/>
            <a:ext cx="657921" cy="2192908"/>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Read Write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Wealth index &lt;= 4.84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Own House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Proportion female &gt; 47.62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Wealth index &gt; 0.74</a:t>
            </a:r>
          </a:p>
        </p:txBody>
      </p:sp>
      <p:sp>
        <p:nvSpPr>
          <p:cNvPr id="13" name="TextBox 12">
            <a:extLst>
              <a:ext uri="{FF2B5EF4-FFF2-40B4-BE49-F238E27FC236}">
                <a16:creationId xmlns:a16="http://schemas.microsoft.com/office/drawing/2014/main" id="{0B908304-9DA5-0A4E-8523-8E8686952BC6}"/>
              </a:ext>
            </a:extLst>
          </p:cNvPr>
          <p:cNvSpPr txBox="1"/>
          <p:nvPr/>
        </p:nvSpPr>
        <p:spPr>
          <a:xfrm>
            <a:off x="6910933" y="4720013"/>
            <a:ext cx="657921" cy="1708160"/>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Read Write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Wealth index &lt;= 4.84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Own House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Proportion female &lt;=47.62</a:t>
            </a:r>
          </a:p>
        </p:txBody>
      </p:sp>
      <p:sp>
        <p:nvSpPr>
          <p:cNvPr id="14" name="TextBox 13">
            <a:extLst>
              <a:ext uri="{FF2B5EF4-FFF2-40B4-BE49-F238E27FC236}">
                <a16:creationId xmlns:a16="http://schemas.microsoft.com/office/drawing/2014/main" id="{97FEA2EB-34C1-FD4B-8003-338C86667411}"/>
              </a:ext>
            </a:extLst>
          </p:cNvPr>
          <p:cNvSpPr txBox="1"/>
          <p:nvPr/>
        </p:nvSpPr>
        <p:spPr>
          <a:xfrm>
            <a:off x="7629161" y="4720013"/>
            <a:ext cx="657921" cy="900246"/>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Read Write = Yes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Wealth index &lt;=4.48</a:t>
            </a:r>
          </a:p>
        </p:txBody>
      </p:sp>
    </p:spTree>
    <p:extLst>
      <p:ext uri="{BB962C8B-B14F-4D97-AF65-F5344CB8AC3E}">
        <p14:creationId xmlns:p14="http://schemas.microsoft.com/office/powerpoint/2010/main" val="4033768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7917"/>
          </a:xfrm>
        </p:spPr>
        <p:txBody>
          <a:bodyPr>
            <a:normAutofit fontScale="90000"/>
          </a:bodyPr>
          <a:lstStyle/>
          <a:p>
            <a:r>
              <a:rPr lang="en-US" dirty="0"/>
              <a:t>Rethinking evaluative focus</a:t>
            </a:r>
            <a:endParaRPr lang="en-US" dirty="0">
              <a:solidFill>
                <a:srgbClr val="FF0000"/>
              </a:solidFill>
            </a:endParaRPr>
          </a:p>
        </p:txBody>
      </p:sp>
      <p:sp>
        <p:nvSpPr>
          <p:cNvPr id="4" name="Hexagon 3">
            <a:extLst>
              <a:ext uri="{FF2B5EF4-FFF2-40B4-BE49-F238E27FC236}">
                <a16:creationId xmlns:a16="http://schemas.microsoft.com/office/drawing/2014/main" id="{B76F26E3-1F9F-A346-B866-7E0A9E8E8B60}"/>
              </a:ext>
            </a:extLst>
          </p:cNvPr>
          <p:cNvSpPr/>
          <p:nvPr/>
        </p:nvSpPr>
        <p:spPr>
          <a:xfrm>
            <a:off x="530942" y="1592825"/>
            <a:ext cx="2831691" cy="2222090"/>
          </a:xfrm>
          <a:prstGeom prst="hexagon">
            <a:avLst/>
          </a:prstGeom>
          <a:ln w="76200"/>
        </p:spPr>
        <p:style>
          <a:lnRef idx="2">
            <a:schemeClr val="accent4"/>
          </a:lnRef>
          <a:fillRef idx="1">
            <a:schemeClr val="lt1"/>
          </a:fillRef>
          <a:effectRef idx="0">
            <a:schemeClr val="accent4"/>
          </a:effectRef>
          <a:fontRef idx="minor">
            <a:schemeClr val="dk1"/>
          </a:fontRef>
        </p:style>
        <p:txBody>
          <a:bodyPr rtlCol="0" anchor="ctr"/>
          <a:lstStyle/>
          <a:p>
            <a:r>
              <a:rPr lang="en-US" sz="1400" b="1" dirty="0"/>
              <a:t>What is a good enough theory of change?</a:t>
            </a:r>
          </a:p>
          <a:p>
            <a:pPr marL="285750" indent="-285750">
              <a:buFont typeface="Arial" panose="020B0604020202020204" pitchFamily="34" charset="0"/>
              <a:buChar char="•"/>
            </a:pPr>
            <a:r>
              <a:rPr lang="en-US" sz="1400" dirty="0"/>
              <a:t>Heterogeneous mechanisms</a:t>
            </a:r>
          </a:p>
          <a:p>
            <a:pPr marL="285750" indent="-285750">
              <a:buFont typeface="Arial" panose="020B0604020202020204" pitchFamily="34" charset="0"/>
              <a:buChar char="•"/>
            </a:pPr>
            <a:r>
              <a:rPr lang="en-US" sz="1400" dirty="0"/>
              <a:t>Consideration of </a:t>
            </a:r>
            <a:r>
              <a:rPr lang="en-US" sz="1400" dirty="0" err="1"/>
              <a:t>intersectionalities</a:t>
            </a:r>
            <a:endParaRPr lang="en-US" sz="1400" dirty="0"/>
          </a:p>
        </p:txBody>
      </p:sp>
      <p:sp>
        <p:nvSpPr>
          <p:cNvPr id="5" name="Oval 4">
            <a:extLst>
              <a:ext uri="{FF2B5EF4-FFF2-40B4-BE49-F238E27FC236}">
                <a16:creationId xmlns:a16="http://schemas.microsoft.com/office/drawing/2014/main" id="{0A1B3B8D-79B1-DE41-8E63-A396E622C8DD}"/>
              </a:ext>
            </a:extLst>
          </p:cNvPr>
          <p:cNvSpPr/>
          <p:nvPr/>
        </p:nvSpPr>
        <p:spPr>
          <a:xfrm>
            <a:off x="5658464" y="1455174"/>
            <a:ext cx="3028336" cy="3028336"/>
          </a:xfrm>
          <a:prstGeom prst="ellipse">
            <a:avLst/>
          </a:prstGeom>
          <a:ln w="76200"/>
        </p:spPr>
        <p:style>
          <a:lnRef idx="2">
            <a:schemeClr val="accent5"/>
          </a:lnRef>
          <a:fillRef idx="1">
            <a:schemeClr val="lt1"/>
          </a:fillRef>
          <a:effectRef idx="0">
            <a:schemeClr val="accent5"/>
          </a:effectRef>
          <a:fontRef idx="minor">
            <a:schemeClr val="dk1"/>
          </a:fontRef>
        </p:style>
        <p:txBody>
          <a:bodyPr rtlCol="0" anchor="ctr"/>
          <a:lstStyle/>
          <a:p>
            <a:r>
              <a:rPr lang="en-US" sz="1400" b="1" dirty="0"/>
              <a:t>How do you assess implementation heterogeneity?</a:t>
            </a:r>
          </a:p>
          <a:p>
            <a:pPr marL="285750" indent="-285750">
              <a:buFont typeface="Arial" panose="020B0604020202020204" pitchFamily="34" charset="0"/>
              <a:buChar char="•"/>
            </a:pPr>
            <a:r>
              <a:rPr lang="en-US" sz="1400" dirty="0"/>
              <a:t>Are key segments being reached?</a:t>
            </a:r>
          </a:p>
          <a:p>
            <a:pPr marL="285750" indent="-285750">
              <a:buFont typeface="Arial" panose="020B0604020202020204" pitchFamily="34" charset="0"/>
              <a:buChar char="•"/>
            </a:pPr>
            <a:r>
              <a:rPr lang="en-US" sz="1400" dirty="0"/>
              <a:t>Are the unmet needs of key segments being addressed?</a:t>
            </a:r>
          </a:p>
        </p:txBody>
      </p:sp>
      <p:sp>
        <p:nvSpPr>
          <p:cNvPr id="7" name="Rounded Rectangle 6">
            <a:extLst>
              <a:ext uri="{FF2B5EF4-FFF2-40B4-BE49-F238E27FC236}">
                <a16:creationId xmlns:a16="http://schemas.microsoft.com/office/drawing/2014/main" id="{054090E5-BCD1-0A45-9C41-EB6BFA99E1B9}"/>
              </a:ext>
            </a:extLst>
          </p:cNvPr>
          <p:cNvSpPr/>
          <p:nvPr/>
        </p:nvSpPr>
        <p:spPr>
          <a:xfrm>
            <a:off x="3165986" y="4147419"/>
            <a:ext cx="2281084" cy="2281084"/>
          </a:xfrm>
          <a:prstGeom prst="roundRect">
            <a:avLst/>
          </a:prstGeom>
          <a:ln w="76200"/>
        </p:spPr>
        <p:style>
          <a:lnRef idx="2">
            <a:schemeClr val="accent3"/>
          </a:lnRef>
          <a:fillRef idx="1">
            <a:schemeClr val="lt1"/>
          </a:fillRef>
          <a:effectRef idx="0">
            <a:schemeClr val="accent3"/>
          </a:effectRef>
          <a:fontRef idx="minor">
            <a:schemeClr val="dk1"/>
          </a:fontRef>
        </p:style>
        <p:txBody>
          <a:bodyPr rtlCol="0" anchor="ctr"/>
          <a:lstStyle/>
          <a:p>
            <a:r>
              <a:rPr lang="en-US" sz="1400" b="1" dirty="0"/>
              <a:t>How do you measure progress?</a:t>
            </a:r>
          </a:p>
          <a:p>
            <a:pPr marL="285750" indent="-285750">
              <a:buFont typeface="Arial" panose="020B0604020202020204" pitchFamily="34" charset="0"/>
              <a:buChar char="•"/>
            </a:pPr>
            <a:r>
              <a:rPr lang="en-US" sz="1400" dirty="0"/>
              <a:t>Developmental Trajectories</a:t>
            </a:r>
          </a:p>
          <a:p>
            <a:pPr marL="285750" indent="-285750">
              <a:buFont typeface="Arial" panose="020B0604020202020204" pitchFamily="34" charset="0"/>
              <a:buChar char="•"/>
            </a:pPr>
            <a:r>
              <a:rPr lang="en-US" sz="1400" dirty="0"/>
              <a:t>Extreme value statistics</a:t>
            </a:r>
          </a:p>
        </p:txBody>
      </p:sp>
      <p:sp>
        <p:nvSpPr>
          <p:cNvPr id="3" name="Slide Number Placeholder 2">
            <a:extLst>
              <a:ext uri="{FF2B5EF4-FFF2-40B4-BE49-F238E27FC236}">
                <a16:creationId xmlns:a16="http://schemas.microsoft.com/office/drawing/2014/main" id="{94E38679-F1A1-F04A-83B3-3612FFB3953D}"/>
              </a:ext>
            </a:extLst>
          </p:cNvPr>
          <p:cNvSpPr>
            <a:spLocks noGrp="1"/>
          </p:cNvSpPr>
          <p:nvPr>
            <p:ph type="sldNum" sz="quarter" idx="12"/>
          </p:nvPr>
        </p:nvSpPr>
        <p:spPr/>
        <p:txBody>
          <a:bodyPr/>
          <a:lstStyle/>
          <a:p>
            <a:fld id="{712CF03A-298B-8D41-899E-F03C9A5F43F9}" type="slidenum">
              <a:rPr lang="en-US" smtClean="0"/>
              <a:pPr/>
              <a:t>51</a:t>
            </a:fld>
            <a:endParaRPr lang="en-US"/>
          </a:p>
        </p:txBody>
      </p:sp>
    </p:spTree>
    <p:extLst>
      <p:ext uri="{BB962C8B-B14F-4D97-AF65-F5344CB8AC3E}">
        <p14:creationId xmlns:p14="http://schemas.microsoft.com/office/powerpoint/2010/main" val="29921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559"/>
            <a:ext cx="8105686" cy="810887"/>
          </a:xfrm>
        </p:spPr>
        <p:txBody>
          <a:bodyPr>
            <a:normAutofit/>
          </a:bodyPr>
          <a:lstStyle/>
          <a:p>
            <a:pPr algn="r"/>
            <a:r>
              <a:rPr lang="en-US" sz="3600" dirty="0"/>
              <a:t>A few realities about interventions</a:t>
            </a:r>
            <a:endParaRPr lang="en-US" sz="3600" dirty="0">
              <a:solidFill>
                <a:srgbClr val="FF0000"/>
              </a:solidFill>
            </a:endParaRPr>
          </a:p>
        </p:txBody>
      </p:sp>
      <p:sp>
        <p:nvSpPr>
          <p:cNvPr id="3" name="Content Placeholder 2"/>
          <p:cNvSpPr>
            <a:spLocks noGrp="1"/>
          </p:cNvSpPr>
          <p:nvPr>
            <p:ph idx="1"/>
          </p:nvPr>
        </p:nvSpPr>
        <p:spPr>
          <a:xfrm>
            <a:off x="457200" y="5409488"/>
            <a:ext cx="8229600" cy="1307506"/>
          </a:xfrm>
        </p:spPr>
        <p:txBody>
          <a:bodyPr>
            <a:normAutofit/>
          </a:bodyPr>
          <a:lstStyle/>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A88B7A3F-4DB5-4948-B90A-A3E21B4287DF}"/>
              </a:ext>
            </a:extLst>
          </p:cNvPr>
          <p:cNvSpPr/>
          <p:nvPr/>
        </p:nvSpPr>
        <p:spPr>
          <a:xfrm>
            <a:off x="2444098" y="2247544"/>
            <a:ext cx="1939895" cy="13929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lumMod val="65000"/>
                    <a:lumOff val="35000"/>
                  </a:schemeClr>
                </a:solidFill>
              </a:rPr>
              <a:t>Incompleteness</a:t>
            </a:r>
          </a:p>
        </p:txBody>
      </p:sp>
      <p:sp>
        <p:nvSpPr>
          <p:cNvPr id="5" name="Rectangle 4">
            <a:extLst>
              <a:ext uri="{FF2B5EF4-FFF2-40B4-BE49-F238E27FC236}">
                <a16:creationId xmlns:a16="http://schemas.microsoft.com/office/drawing/2014/main" id="{0912E318-2AC5-954F-86C5-6811A92D7A71}"/>
              </a:ext>
            </a:extLst>
          </p:cNvPr>
          <p:cNvSpPr/>
          <p:nvPr/>
        </p:nvSpPr>
        <p:spPr>
          <a:xfrm>
            <a:off x="4450935" y="2247544"/>
            <a:ext cx="1939895" cy="139296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Support structures needed unclear</a:t>
            </a:r>
          </a:p>
        </p:txBody>
      </p:sp>
      <p:sp>
        <p:nvSpPr>
          <p:cNvPr id="6" name="Rectangle 5">
            <a:extLst>
              <a:ext uri="{FF2B5EF4-FFF2-40B4-BE49-F238E27FC236}">
                <a16:creationId xmlns:a16="http://schemas.microsoft.com/office/drawing/2014/main" id="{FDBE6693-7380-9F41-8348-9C544273623F}"/>
              </a:ext>
            </a:extLst>
          </p:cNvPr>
          <p:cNvSpPr/>
          <p:nvPr/>
        </p:nvSpPr>
        <p:spPr>
          <a:xfrm>
            <a:off x="2444098" y="3716458"/>
            <a:ext cx="1939895" cy="139296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Adaptation to context: often opportunistic</a:t>
            </a:r>
          </a:p>
        </p:txBody>
      </p:sp>
      <p:sp>
        <p:nvSpPr>
          <p:cNvPr id="7" name="Rectangle 6">
            <a:extLst>
              <a:ext uri="{FF2B5EF4-FFF2-40B4-BE49-F238E27FC236}">
                <a16:creationId xmlns:a16="http://schemas.microsoft.com/office/drawing/2014/main" id="{7D314CE6-FA16-BC4C-A4B8-1CA17E297EA6}"/>
              </a:ext>
            </a:extLst>
          </p:cNvPr>
          <p:cNvSpPr/>
          <p:nvPr/>
        </p:nvSpPr>
        <p:spPr>
          <a:xfrm>
            <a:off x="4450935" y="3716458"/>
            <a:ext cx="1939895" cy="13929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lumMod val="65000"/>
                    <a:lumOff val="35000"/>
                  </a:schemeClr>
                </a:solidFill>
              </a:rPr>
              <a:t>Capacities needed unclear at outset</a:t>
            </a:r>
          </a:p>
        </p:txBody>
      </p:sp>
      <p:cxnSp>
        <p:nvCxnSpPr>
          <p:cNvPr id="8" name="Straight Connector 7">
            <a:extLst>
              <a:ext uri="{FF2B5EF4-FFF2-40B4-BE49-F238E27FC236}">
                <a16:creationId xmlns:a16="http://schemas.microsoft.com/office/drawing/2014/main" id="{1CCADD8E-CB94-3242-B571-38535F1FB7AE}"/>
              </a:ext>
            </a:extLst>
          </p:cNvPr>
          <p:cNvCxnSpPr/>
          <p:nvPr/>
        </p:nvCxnSpPr>
        <p:spPr>
          <a:xfrm flipH="1">
            <a:off x="-239282" y="1051134"/>
            <a:ext cx="8733802" cy="0"/>
          </a:xfrm>
          <a:prstGeom prst="line">
            <a:avLst/>
          </a:prstGeom>
          <a:ln w="19050"/>
        </p:spPr>
        <p:style>
          <a:lnRef idx="2">
            <a:schemeClr val="accent3"/>
          </a:lnRef>
          <a:fillRef idx="0">
            <a:schemeClr val="accent3"/>
          </a:fillRef>
          <a:effectRef idx="1">
            <a:schemeClr val="accent3"/>
          </a:effectRef>
          <a:fontRef idx="minor">
            <a:schemeClr val="tx1"/>
          </a:fontRef>
        </p:style>
      </p:cxnSp>
      <p:sp>
        <p:nvSpPr>
          <p:cNvPr id="9" name="Slide Number Placeholder 8">
            <a:extLst>
              <a:ext uri="{FF2B5EF4-FFF2-40B4-BE49-F238E27FC236}">
                <a16:creationId xmlns:a16="http://schemas.microsoft.com/office/drawing/2014/main" id="{726F24D9-60D2-1247-B7C1-58C84A31DB60}"/>
              </a:ext>
            </a:extLst>
          </p:cNvPr>
          <p:cNvSpPr>
            <a:spLocks noGrp="1"/>
          </p:cNvSpPr>
          <p:nvPr>
            <p:ph type="sldNum" sz="quarter" idx="12"/>
          </p:nvPr>
        </p:nvSpPr>
        <p:spPr/>
        <p:txBody>
          <a:bodyPr/>
          <a:lstStyle/>
          <a:p>
            <a:fld id="{712CF03A-298B-8D41-899E-F03C9A5F43F9}" type="slidenum">
              <a:rPr lang="en-US" smtClean="0"/>
              <a:pPr/>
              <a:t>52</a:t>
            </a:fld>
            <a:endParaRPr lang="en-US"/>
          </a:p>
        </p:txBody>
      </p:sp>
    </p:spTree>
    <p:extLst>
      <p:ext uri="{BB962C8B-B14F-4D97-AF65-F5344CB8AC3E}">
        <p14:creationId xmlns:p14="http://schemas.microsoft.com/office/powerpoint/2010/main" val="14719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8415" cy="1143000"/>
          </a:xfrm>
        </p:spPr>
        <p:txBody>
          <a:bodyPr>
            <a:noAutofit/>
          </a:bodyPr>
          <a:lstStyle/>
          <a:p>
            <a:pPr algn="r"/>
            <a:r>
              <a:rPr lang="en-US" sz="3600" dirty="0"/>
              <a:t>A Case Study of a Maternal, Newborn and Child Health Intervention</a:t>
            </a:r>
            <a:endParaRPr lang="en-US" sz="3600" dirty="0">
              <a:solidFill>
                <a:srgbClr val="FF6600"/>
              </a:solidFill>
            </a:endParaRPr>
          </a:p>
        </p:txBody>
      </p:sp>
      <p:sp>
        <p:nvSpPr>
          <p:cNvPr id="3" name="Content Placeholder 2"/>
          <p:cNvSpPr>
            <a:spLocks noGrp="1"/>
          </p:cNvSpPr>
          <p:nvPr>
            <p:ph idx="1"/>
          </p:nvPr>
        </p:nvSpPr>
        <p:spPr>
          <a:xfrm>
            <a:off x="457200" y="1939895"/>
            <a:ext cx="8229600" cy="4186268"/>
          </a:xfrm>
        </p:spPr>
        <p:txBody>
          <a:bodyPr>
            <a:normAutofit fontScale="85000" lnSpcReduction="20000"/>
          </a:bodyPr>
          <a:lstStyle/>
          <a:p>
            <a:r>
              <a:rPr lang="en-US" b="1" dirty="0"/>
              <a:t>India</a:t>
            </a:r>
          </a:p>
          <a:p>
            <a:endParaRPr lang="en-US" dirty="0"/>
          </a:p>
          <a:p>
            <a:r>
              <a:rPr lang="en-US" b="1" dirty="0"/>
              <a:t>Uttar Pradesh</a:t>
            </a:r>
            <a:r>
              <a:rPr lang="en-US" dirty="0"/>
              <a:t> </a:t>
            </a:r>
            <a:r>
              <a:rPr lang="en-US" dirty="0">
                <a:solidFill>
                  <a:schemeClr val="tx1">
                    <a:lumMod val="50000"/>
                    <a:lumOff val="50000"/>
                  </a:schemeClr>
                </a:solidFill>
              </a:rPr>
              <a:t>(Population &gt; 200 million)</a:t>
            </a:r>
          </a:p>
          <a:p>
            <a:endParaRPr lang="en-US" dirty="0"/>
          </a:p>
          <a:p>
            <a:r>
              <a:rPr lang="en-US" b="1" dirty="0"/>
              <a:t>Components of the intervention</a:t>
            </a:r>
          </a:p>
          <a:p>
            <a:pPr lvl="2"/>
            <a:r>
              <a:rPr lang="en-US" sz="2588" b="1" i="1" dirty="0"/>
              <a:t>Technical Support Unit</a:t>
            </a:r>
          </a:p>
          <a:p>
            <a:pPr lvl="2"/>
            <a:r>
              <a:rPr lang="en-US" dirty="0"/>
              <a:t>Nurse Mentoring</a:t>
            </a:r>
          </a:p>
          <a:p>
            <a:pPr lvl="2"/>
            <a:r>
              <a:rPr lang="en-US" dirty="0"/>
              <a:t>First Referral Units</a:t>
            </a:r>
          </a:p>
          <a:p>
            <a:pPr lvl="2"/>
            <a:r>
              <a:rPr lang="en-US" dirty="0"/>
              <a:t>Support for Community Workers</a:t>
            </a:r>
          </a:p>
          <a:p>
            <a:pPr lvl="2"/>
            <a:r>
              <a:rPr lang="en-US" dirty="0"/>
              <a:t>Micro-planning</a:t>
            </a:r>
          </a:p>
          <a:p>
            <a:pPr lvl="2"/>
            <a:r>
              <a:rPr lang="en-US" dirty="0"/>
              <a:t>Health Systems Strengthening</a:t>
            </a:r>
          </a:p>
          <a:p>
            <a:endParaRPr lang="en-US" dirty="0"/>
          </a:p>
        </p:txBody>
      </p:sp>
      <p:cxnSp>
        <p:nvCxnSpPr>
          <p:cNvPr id="4" name="Straight Connector 3">
            <a:extLst>
              <a:ext uri="{FF2B5EF4-FFF2-40B4-BE49-F238E27FC236}">
                <a16:creationId xmlns:a16="http://schemas.microsoft.com/office/drawing/2014/main" id="{01CED15A-8D05-B84E-B1DC-2ECF815F16F2}"/>
              </a:ext>
            </a:extLst>
          </p:cNvPr>
          <p:cNvCxnSpPr/>
          <p:nvPr/>
        </p:nvCxnSpPr>
        <p:spPr>
          <a:xfrm flipH="1">
            <a:off x="-239282" y="1375875"/>
            <a:ext cx="8733802" cy="0"/>
          </a:xfrm>
          <a:prstGeom prst="line">
            <a:avLst/>
          </a:prstGeom>
          <a:ln w="19050"/>
        </p:spPr>
        <p:style>
          <a:lnRef idx="2">
            <a:schemeClr val="accent3"/>
          </a:lnRef>
          <a:fillRef idx="0">
            <a:schemeClr val="accent3"/>
          </a:fillRef>
          <a:effectRef idx="1">
            <a:schemeClr val="accent3"/>
          </a:effectRef>
          <a:fontRef idx="minor">
            <a:schemeClr val="tx1"/>
          </a:fontRef>
        </p:style>
      </p:cxnSp>
      <p:sp>
        <p:nvSpPr>
          <p:cNvPr id="5" name="Slide Number Placeholder 4">
            <a:extLst>
              <a:ext uri="{FF2B5EF4-FFF2-40B4-BE49-F238E27FC236}">
                <a16:creationId xmlns:a16="http://schemas.microsoft.com/office/drawing/2014/main" id="{F79A071B-1278-1C49-AE5E-5322B159F5B2}"/>
              </a:ext>
            </a:extLst>
          </p:cNvPr>
          <p:cNvSpPr>
            <a:spLocks noGrp="1"/>
          </p:cNvSpPr>
          <p:nvPr>
            <p:ph type="sldNum" sz="quarter" idx="12"/>
          </p:nvPr>
        </p:nvSpPr>
        <p:spPr/>
        <p:txBody>
          <a:bodyPr/>
          <a:lstStyle/>
          <a:p>
            <a:fld id="{712CF03A-298B-8D41-899E-F03C9A5F43F9}" type="slidenum">
              <a:rPr lang="en-US" smtClean="0"/>
              <a:pPr/>
              <a:t>53</a:t>
            </a:fld>
            <a:endParaRPr lang="en-US"/>
          </a:p>
        </p:txBody>
      </p:sp>
    </p:spTree>
    <p:extLst>
      <p:ext uri="{BB962C8B-B14F-4D97-AF65-F5344CB8AC3E}">
        <p14:creationId xmlns:p14="http://schemas.microsoft.com/office/powerpoint/2010/main" val="202278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left)">
                                      <p:cBhvr>
                                        <p:cTn id="34" dur="500"/>
                                        <p:tgtEl>
                                          <p:spTgt spid="3">
                                            <p:txEl>
                                              <p:pRg st="8" end="8"/>
                                            </p:txEl>
                                          </p:spTgt>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left)">
                                      <p:cBhvr>
                                        <p:cTn id="38" dur="500"/>
                                        <p:tgtEl>
                                          <p:spTgt spid="3">
                                            <p:txEl>
                                              <p:pRg st="9" end="9"/>
                                            </p:txEl>
                                          </p:spTgt>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left)">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552"/>
            <a:ext cx="8114232" cy="682491"/>
          </a:xfrm>
        </p:spPr>
        <p:txBody>
          <a:bodyPr>
            <a:normAutofit fontScale="90000"/>
          </a:bodyPr>
          <a:lstStyle/>
          <a:p>
            <a:pPr algn="r"/>
            <a:r>
              <a:rPr lang="en-US" dirty="0"/>
              <a:t>The Challenge</a:t>
            </a:r>
          </a:p>
        </p:txBody>
      </p:sp>
      <p:sp>
        <p:nvSpPr>
          <p:cNvPr id="3" name="Content Placeholder 2"/>
          <p:cNvSpPr>
            <a:spLocks noGrp="1"/>
          </p:cNvSpPr>
          <p:nvPr>
            <p:ph idx="1"/>
          </p:nvPr>
        </p:nvSpPr>
        <p:spPr>
          <a:xfrm>
            <a:off x="457200" y="5033473"/>
            <a:ext cx="8229600" cy="1092690"/>
          </a:xfrm>
        </p:spPr>
        <p:txBody>
          <a:bodyPr>
            <a:normAutofit/>
          </a:bodyPr>
          <a:lstStyle/>
          <a:p>
            <a:endParaRPr lang="en-US" dirty="0"/>
          </a:p>
          <a:p>
            <a:endParaRPr lang="en-US" dirty="0"/>
          </a:p>
          <a:p>
            <a:endParaRPr lang="en-US" dirty="0"/>
          </a:p>
          <a:p>
            <a:endParaRPr lang="en-US" dirty="0"/>
          </a:p>
          <a:p>
            <a:endParaRPr lang="en-US" dirty="0"/>
          </a:p>
          <a:p>
            <a:endParaRPr lang="en-US" dirty="0"/>
          </a:p>
        </p:txBody>
      </p:sp>
      <p:cxnSp>
        <p:nvCxnSpPr>
          <p:cNvPr id="4" name="Straight Connector 3">
            <a:extLst>
              <a:ext uri="{FF2B5EF4-FFF2-40B4-BE49-F238E27FC236}">
                <a16:creationId xmlns:a16="http://schemas.microsoft.com/office/drawing/2014/main" id="{250DC584-FB9D-2C42-B306-3EAFB02BB677}"/>
              </a:ext>
            </a:extLst>
          </p:cNvPr>
          <p:cNvCxnSpPr/>
          <p:nvPr/>
        </p:nvCxnSpPr>
        <p:spPr>
          <a:xfrm flipH="1">
            <a:off x="-239282" y="1025497"/>
            <a:ext cx="8733802" cy="0"/>
          </a:xfrm>
          <a:prstGeom prst="line">
            <a:avLst/>
          </a:prstGeom>
          <a:ln w="19050"/>
        </p:spPr>
        <p:style>
          <a:lnRef idx="2">
            <a:schemeClr val="accent3"/>
          </a:lnRef>
          <a:fillRef idx="0">
            <a:schemeClr val="accent3"/>
          </a:fillRef>
          <a:effectRef idx="1">
            <a:schemeClr val="accent3"/>
          </a:effectRef>
          <a:fontRef idx="minor">
            <a:schemeClr val="tx1"/>
          </a:fontRef>
        </p:style>
      </p:cxnSp>
      <p:sp>
        <p:nvSpPr>
          <p:cNvPr id="5" name="Rectangle 4">
            <a:extLst>
              <a:ext uri="{FF2B5EF4-FFF2-40B4-BE49-F238E27FC236}">
                <a16:creationId xmlns:a16="http://schemas.microsoft.com/office/drawing/2014/main" id="{66D0D8D0-EF18-D441-8FC6-EDA517D3B13A}"/>
              </a:ext>
            </a:extLst>
          </p:cNvPr>
          <p:cNvSpPr/>
          <p:nvPr/>
        </p:nvSpPr>
        <p:spPr>
          <a:xfrm>
            <a:off x="2444098" y="2247544"/>
            <a:ext cx="1939895" cy="13929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lumMod val="65000"/>
                    <a:lumOff val="35000"/>
                  </a:schemeClr>
                </a:solidFill>
              </a:rPr>
              <a:t>Very different timescales for each component</a:t>
            </a:r>
          </a:p>
        </p:txBody>
      </p:sp>
      <p:sp>
        <p:nvSpPr>
          <p:cNvPr id="6" name="Rectangle 5">
            <a:extLst>
              <a:ext uri="{FF2B5EF4-FFF2-40B4-BE49-F238E27FC236}">
                <a16:creationId xmlns:a16="http://schemas.microsoft.com/office/drawing/2014/main" id="{46611095-5545-4541-BA3B-726DC13A423B}"/>
              </a:ext>
            </a:extLst>
          </p:cNvPr>
          <p:cNvSpPr/>
          <p:nvPr/>
        </p:nvSpPr>
        <p:spPr>
          <a:xfrm>
            <a:off x="4450935" y="2247544"/>
            <a:ext cx="1939895" cy="139296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Impact time frame does not match the evaluation timeframe</a:t>
            </a:r>
          </a:p>
        </p:txBody>
      </p:sp>
      <p:sp>
        <p:nvSpPr>
          <p:cNvPr id="7" name="Rectangle 6">
            <a:extLst>
              <a:ext uri="{FF2B5EF4-FFF2-40B4-BE49-F238E27FC236}">
                <a16:creationId xmlns:a16="http://schemas.microsoft.com/office/drawing/2014/main" id="{51828AEE-E750-0541-8EF0-F5231D2342FE}"/>
              </a:ext>
            </a:extLst>
          </p:cNvPr>
          <p:cNvSpPr/>
          <p:nvPr/>
        </p:nvSpPr>
        <p:spPr>
          <a:xfrm>
            <a:off x="2444098" y="3716458"/>
            <a:ext cx="1939895" cy="139296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Process as outcomes</a:t>
            </a:r>
          </a:p>
        </p:txBody>
      </p:sp>
      <p:sp>
        <p:nvSpPr>
          <p:cNvPr id="8" name="Rectangle 7">
            <a:extLst>
              <a:ext uri="{FF2B5EF4-FFF2-40B4-BE49-F238E27FC236}">
                <a16:creationId xmlns:a16="http://schemas.microsoft.com/office/drawing/2014/main" id="{29E41D13-FF10-AC40-89FD-8F52532F4B3E}"/>
              </a:ext>
            </a:extLst>
          </p:cNvPr>
          <p:cNvSpPr/>
          <p:nvPr/>
        </p:nvSpPr>
        <p:spPr>
          <a:xfrm>
            <a:off x="4450935" y="3716458"/>
            <a:ext cx="1939895" cy="13929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lumMod val="65000"/>
                    <a:lumOff val="35000"/>
                  </a:schemeClr>
                </a:solidFill>
              </a:rPr>
              <a:t>Learning for action</a:t>
            </a:r>
          </a:p>
        </p:txBody>
      </p:sp>
      <p:sp>
        <p:nvSpPr>
          <p:cNvPr id="9" name="Slide Number Placeholder 8">
            <a:extLst>
              <a:ext uri="{FF2B5EF4-FFF2-40B4-BE49-F238E27FC236}">
                <a16:creationId xmlns:a16="http://schemas.microsoft.com/office/drawing/2014/main" id="{6B6008F5-4D6F-9441-BE19-10F9A89FAB7C}"/>
              </a:ext>
            </a:extLst>
          </p:cNvPr>
          <p:cNvSpPr>
            <a:spLocks noGrp="1"/>
          </p:cNvSpPr>
          <p:nvPr>
            <p:ph type="sldNum" sz="quarter" idx="12"/>
          </p:nvPr>
        </p:nvSpPr>
        <p:spPr/>
        <p:txBody>
          <a:bodyPr/>
          <a:lstStyle/>
          <a:p>
            <a:fld id="{712CF03A-298B-8D41-899E-F03C9A5F43F9}" type="slidenum">
              <a:rPr lang="en-US" smtClean="0"/>
              <a:pPr/>
              <a:t>54</a:t>
            </a:fld>
            <a:endParaRPr lang="en-US"/>
          </a:p>
        </p:txBody>
      </p:sp>
    </p:spTree>
    <p:extLst>
      <p:ext uri="{BB962C8B-B14F-4D97-AF65-F5344CB8AC3E}">
        <p14:creationId xmlns:p14="http://schemas.microsoft.com/office/powerpoint/2010/main" val="172858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9612F-A219-45B9-82C0-2DCFEF21CFDC}"/>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605515" y="3489564"/>
            <a:ext cx="2955009" cy="2618673"/>
          </a:xfrm>
          <a:prstGeom prst="rect">
            <a:avLst/>
          </a:prstGeom>
        </p:spPr>
      </p:pic>
      <p:pic>
        <p:nvPicPr>
          <p:cNvPr id="5" name="Picture 4">
            <a:extLst>
              <a:ext uri="{FF2B5EF4-FFF2-40B4-BE49-F238E27FC236}">
                <a16:creationId xmlns:a16="http://schemas.microsoft.com/office/drawing/2014/main" id="{F8CAC322-8A40-4C21-AC7E-171F27690FDF}"/>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099038" y="801234"/>
            <a:ext cx="2925750" cy="3509024"/>
          </a:xfrm>
          <a:prstGeom prst="rect">
            <a:avLst/>
          </a:prstGeom>
        </p:spPr>
      </p:pic>
      <p:pic>
        <p:nvPicPr>
          <p:cNvPr id="7" name="Picture 6">
            <a:extLst>
              <a:ext uri="{FF2B5EF4-FFF2-40B4-BE49-F238E27FC236}">
                <a16:creationId xmlns:a16="http://schemas.microsoft.com/office/drawing/2014/main" id="{FA249635-BF2A-42CA-89A9-EE5AB4B1EECE}"/>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89666" y="3486109"/>
            <a:ext cx="2955009" cy="2820686"/>
          </a:xfrm>
          <a:prstGeom prst="rect">
            <a:avLst/>
          </a:prstGeom>
        </p:spPr>
      </p:pic>
      <p:pic>
        <p:nvPicPr>
          <p:cNvPr id="4" name="Picture 3">
            <a:extLst>
              <a:ext uri="{FF2B5EF4-FFF2-40B4-BE49-F238E27FC236}">
                <a16:creationId xmlns:a16="http://schemas.microsoft.com/office/drawing/2014/main" id="{AB6EC757-7D7A-4A6F-A86B-88DE1E161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7909" y="4294535"/>
            <a:ext cx="635756" cy="705634"/>
          </a:xfrm>
          <a:prstGeom prst="rect">
            <a:avLst/>
          </a:prstGeom>
        </p:spPr>
      </p:pic>
      <p:pic>
        <p:nvPicPr>
          <p:cNvPr id="14" name="Picture 13">
            <a:extLst>
              <a:ext uri="{FF2B5EF4-FFF2-40B4-BE49-F238E27FC236}">
                <a16:creationId xmlns:a16="http://schemas.microsoft.com/office/drawing/2014/main" id="{0141283D-3E84-4C6C-B835-D21C54360F1F}"/>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411681" y="1960816"/>
            <a:ext cx="494330" cy="762429"/>
          </a:xfrm>
          <a:prstGeom prst="rect">
            <a:avLst/>
          </a:prstGeom>
        </p:spPr>
      </p:pic>
      <p:pic>
        <p:nvPicPr>
          <p:cNvPr id="16" name="Picture 15">
            <a:extLst>
              <a:ext uri="{FF2B5EF4-FFF2-40B4-BE49-F238E27FC236}">
                <a16:creationId xmlns:a16="http://schemas.microsoft.com/office/drawing/2014/main" id="{713EDF45-68FF-4229-902C-29C98C8197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178" y="4054093"/>
            <a:ext cx="856735" cy="1048077"/>
          </a:xfrm>
          <a:prstGeom prst="rect">
            <a:avLst/>
          </a:prstGeom>
        </p:spPr>
      </p:pic>
      <p:sp>
        <p:nvSpPr>
          <p:cNvPr id="18" name="TextBox 17">
            <a:extLst>
              <a:ext uri="{FF2B5EF4-FFF2-40B4-BE49-F238E27FC236}">
                <a16:creationId xmlns:a16="http://schemas.microsoft.com/office/drawing/2014/main" id="{4D6447D8-EF75-4486-BB69-2A85C81BAC60}"/>
              </a:ext>
            </a:extLst>
          </p:cNvPr>
          <p:cNvSpPr txBox="1"/>
          <p:nvPr/>
        </p:nvSpPr>
        <p:spPr>
          <a:xfrm>
            <a:off x="3778559" y="2693605"/>
            <a:ext cx="1605788" cy="646331"/>
          </a:xfrm>
          <a:prstGeom prst="rect">
            <a:avLst/>
          </a:prstGeom>
          <a:noFill/>
        </p:spPr>
        <p:txBody>
          <a:bodyPr wrap="square" rtlCol="0">
            <a:spAutoFit/>
          </a:bodyPr>
          <a:lstStyle/>
          <a:p>
            <a:pPr algn="ctr"/>
            <a:r>
              <a:rPr lang="en-IN" dirty="0"/>
              <a:t>Impact Evaluation</a:t>
            </a:r>
          </a:p>
        </p:txBody>
      </p:sp>
      <p:sp>
        <p:nvSpPr>
          <p:cNvPr id="19" name="TextBox 18">
            <a:extLst>
              <a:ext uri="{FF2B5EF4-FFF2-40B4-BE49-F238E27FC236}">
                <a16:creationId xmlns:a16="http://schemas.microsoft.com/office/drawing/2014/main" id="{1EC17DB3-2A80-4F17-BD4E-9CD1B98621AE}"/>
              </a:ext>
            </a:extLst>
          </p:cNvPr>
          <p:cNvSpPr txBox="1"/>
          <p:nvPr/>
        </p:nvSpPr>
        <p:spPr>
          <a:xfrm>
            <a:off x="2516553" y="5149797"/>
            <a:ext cx="1605788" cy="646331"/>
          </a:xfrm>
          <a:prstGeom prst="rect">
            <a:avLst/>
          </a:prstGeom>
          <a:noFill/>
        </p:spPr>
        <p:txBody>
          <a:bodyPr wrap="square" rtlCol="0">
            <a:spAutoFit/>
          </a:bodyPr>
          <a:lstStyle/>
          <a:p>
            <a:pPr algn="ctr"/>
            <a:r>
              <a:rPr lang="en-IN" dirty="0"/>
              <a:t>Process Evaluation</a:t>
            </a:r>
          </a:p>
        </p:txBody>
      </p:sp>
      <p:sp>
        <p:nvSpPr>
          <p:cNvPr id="20" name="TextBox 19">
            <a:extLst>
              <a:ext uri="{FF2B5EF4-FFF2-40B4-BE49-F238E27FC236}">
                <a16:creationId xmlns:a16="http://schemas.microsoft.com/office/drawing/2014/main" id="{E265364C-B242-40A4-8596-3AC66E5A92DA}"/>
              </a:ext>
            </a:extLst>
          </p:cNvPr>
          <p:cNvSpPr txBox="1"/>
          <p:nvPr/>
        </p:nvSpPr>
        <p:spPr>
          <a:xfrm>
            <a:off x="5101854" y="5268650"/>
            <a:ext cx="1605788" cy="646331"/>
          </a:xfrm>
          <a:prstGeom prst="rect">
            <a:avLst/>
          </a:prstGeom>
          <a:noFill/>
        </p:spPr>
        <p:txBody>
          <a:bodyPr wrap="square" rtlCol="0">
            <a:spAutoFit/>
          </a:bodyPr>
          <a:lstStyle/>
          <a:p>
            <a:pPr algn="ctr"/>
            <a:r>
              <a:rPr lang="en-IN" dirty="0"/>
              <a:t>Learnings for Action</a:t>
            </a:r>
          </a:p>
        </p:txBody>
      </p:sp>
      <p:sp>
        <p:nvSpPr>
          <p:cNvPr id="11" name="Rectangle 10">
            <a:extLst>
              <a:ext uri="{FF2B5EF4-FFF2-40B4-BE49-F238E27FC236}">
                <a16:creationId xmlns:a16="http://schemas.microsoft.com/office/drawing/2014/main" id="{BE8B0847-E704-4242-995F-2C7BB06F4D2F}"/>
              </a:ext>
            </a:extLst>
          </p:cNvPr>
          <p:cNvSpPr/>
          <p:nvPr/>
        </p:nvSpPr>
        <p:spPr>
          <a:xfrm>
            <a:off x="172405" y="98085"/>
            <a:ext cx="5623784" cy="744563"/>
          </a:xfrm>
          <a:prstGeom prst="rect">
            <a:avLst/>
          </a:prstGeom>
        </p:spPr>
        <p:txBody>
          <a:bodyPr wrap="non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Measurement, Learning and Evaluation Framework</a:t>
            </a:r>
          </a:p>
          <a:p>
            <a:pPr>
              <a:lnSpc>
                <a:spcPct val="107000"/>
              </a:lnSpc>
              <a:spcAft>
                <a:spcPts val="800"/>
              </a:spcAft>
            </a:pPr>
            <a:r>
              <a:rPr lang="en-GB" sz="1400"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UTTAR PRADESH – TECHNICAL SUPPORT UNIT, PHASE-2</a:t>
            </a:r>
          </a:p>
        </p:txBody>
      </p:sp>
      <p:sp>
        <p:nvSpPr>
          <p:cNvPr id="2" name="Callout: Bent Line with Accent Bar 1">
            <a:extLst>
              <a:ext uri="{FF2B5EF4-FFF2-40B4-BE49-F238E27FC236}">
                <a16:creationId xmlns:a16="http://schemas.microsoft.com/office/drawing/2014/main" id="{7D92ECE7-8B29-4A93-B4C7-4650CA9AE4D7}"/>
              </a:ext>
            </a:extLst>
          </p:cNvPr>
          <p:cNvSpPr/>
          <p:nvPr/>
        </p:nvSpPr>
        <p:spPr>
          <a:xfrm>
            <a:off x="6277042" y="908344"/>
            <a:ext cx="2069502" cy="1105986"/>
          </a:xfrm>
          <a:prstGeom prst="accentCallout2">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accent2">
                    <a:lumMod val="75000"/>
                  </a:schemeClr>
                </a:solidFill>
                <a:latin typeface="Arial" panose="020B0604020202020204" pitchFamily="34" charset="0"/>
                <a:cs typeface="Arial" panose="020B0604020202020204" pitchFamily="34" charset="0"/>
              </a:rPr>
              <a:t>What are the impacts of the UP-TSU interventions?</a:t>
            </a:r>
          </a:p>
        </p:txBody>
      </p:sp>
      <p:sp>
        <p:nvSpPr>
          <p:cNvPr id="8" name="Callout: Bent Line with Accent Bar 7">
            <a:extLst>
              <a:ext uri="{FF2B5EF4-FFF2-40B4-BE49-F238E27FC236}">
                <a16:creationId xmlns:a16="http://schemas.microsoft.com/office/drawing/2014/main" id="{5B6F20CE-2536-49B2-B355-536CCA563024}"/>
              </a:ext>
            </a:extLst>
          </p:cNvPr>
          <p:cNvSpPr/>
          <p:nvPr/>
        </p:nvSpPr>
        <p:spPr>
          <a:xfrm>
            <a:off x="7337579" y="3126097"/>
            <a:ext cx="1570184" cy="1168438"/>
          </a:xfrm>
          <a:prstGeom prst="accentCallout2">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75000"/>
                  </a:schemeClr>
                </a:solidFill>
                <a:latin typeface="Arial" panose="020B0604020202020204" pitchFamily="34" charset="0"/>
                <a:cs typeface="Arial" panose="020B0604020202020204" pitchFamily="34" charset="0"/>
              </a:rPr>
              <a:t>How can the MLE for Phase 2 help inform future course of action?    </a:t>
            </a:r>
          </a:p>
        </p:txBody>
      </p:sp>
      <p:sp>
        <p:nvSpPr>
          <p:cNvPr id="10" name="Callout: Bent Line with Accent Bar 9">
            <a:extLst>
              <a:ext uri="{FF2B5EF4-FFF2-40B4-BE49-F238E27FC236}">
                <a16:creationId xmlns:a16="http://schemas.microsoft.com/office/drawing/2014/main" id="{07729A41-9DA9-441D-9D3F-60D18CAE628A}"/>
              </a:ext>
            </a:extLst>
          </p:cNvPr>
          <p:cNvSpPr/>
          <p:nvPr/>
        </p:nvSpPr>
        <p:spPr>
          <a:xfrm flipH="1">
            <a:off x="172405" y="3223159"/>
            <a:ext cx="1765270" cy="1248477"/>
          </a:xfrm>
          <a:prstGeom prst="accentCallout2">
            <a:avLst>
              <a:gd name="adj1" fmla="val 18750"/>
              <a:gd name="adj2" fmla="val -8333"/>
              <a:gd name="adj3" fmla="val 18750"/>
              <a:gd name="adj4" fmla="val -16667"/>
              <a:gd name="adj5" fmla="val 99712"/>
              <a:gd name="adj6" fmla="val -34334"/>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75000"/>
                  </a:schemeClr>
                </a:solidFill>
                <a:latin typeface="Arial" panose="020B0604020202020204" pitchFamily="34" charset="0"/>
                <a:cs typeface="Arial" panose="020B0604020202020204" pitchFamily="34" charset="0"/>
              </a:rPr>
              <a:t>Have key  processes been implemented with quality? What types of feedback help with course-correction?</a:t>
            </a:r>
            <a:endParaRPr lang="en-US" sz="1600" dirty="0">
              <a:solidFill>
                <a:schemeClr val="accent1">
                  <a:lumMod val="75000"/>
                </a:schemeClr>
              </a:solidFill>
            </a:endParaRPr>
          </a:p>
        </p:txBody>
      </p:sp>
      <p:sp>
        <p:nvSpPr>
          <p:cNvPr id="6" name="Slide Number Placeholder 5">
            <a:extLst>
              <a:ext uri="{FF2B5EF4-FFF2-40B4-BE49-F238E27FC236}">
                <a16:creationId xmlns:a16="http://schemas.microsoft.com/office/drawing/2014/main" id="{3E11F842-338B-4C47-8408-C1139B4633E9}"/>
              </a:ext>
            </a:extLst>
          </p:cNvPr>
          <p:cNvSpPr>
            <a:spLocks noGrp="1"/>
          </p:cNvSpPr>
          <p:nvPr>
            <p:ph type="sldNum" sz="quarter" idx="12"/>
          </p:nvPr>
        </p:nvSpPr>
        <p:spPr/>
        <p:txBody>
          <a:bodyPr/>
          <a:lstStyle/>
          <a:p>
            <a:fld id="{712CF03A-298B-8D41-899E-F03C9A5F43F9}" type="slidenum">
              <a:rPr lang="en-US" smtClean="0"/>
              <a:pPr/>
              <a:t>55</a:t>
            </a:fld>
            <a:endParaRPr lang="en-US"/>
          </a:p>
        </p:txBody>
      </p:sp>
    </p:spTree>
    <p:extLst>
      <p:ext uri="{BB962C8B-B14F-4D97-AF65-F5344CB8AC3E}">
        <p14:creationId xmlns:p14="http://schemas.microsoft.com/office/powerpoint/2010/main" val="388656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 grpId="0" animBg="1"/>
      <p:bldP spid="8"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09C1-D73C-FF44-9184-5A5645BF398F}"/>
              </a:ext>
            </a:extLst>
          </p:cNvPr>
          <p:cNvSpPr>
            <a:spLocks noGrp="1"/>
          </p:cNvSpPr>
          <p:nvPr>
            <p:ph type="ctrTitle"/>
          </p:nvPr>
        </p:nvSpPr>
        <p:spPr>
          <a:xfrm>
            <a:off x="1114425" y="519910"/>
            <a:ext cx="6810375" cy="1011397"/>
          </a:xfrm>
        </p:spPr>
        <p:txBody>
          <a:bodyPr>
            <a:noAutofit/>
          </a:bodyPr>
          <a:lstStyle/>
          <a:p>
            <a:pPr algn="r"/>
            <a:r>
              <a:rPr lang="en-US" sz="3600" dirty="0">
                <a:latin typeface="Avenir Next Ultra Light" panose="020B0203020202020204" pitchFamily="34" charset="77"/>
              </a:rPr>
              <a:t>A learning system for the evaluation of UPTSU Phase 2</a:t>
            </a:r>
          </a:p>
        </p:txBody>
      </p:sp>
      <p:sp>
        <p:nvSpPr>
          <p:cNvPr id="10" name="Rounded Rectangle 9">
            <a:extLst>
              <a:ext uri="{FF2B5EF4-FFF2-40B4-BE49-F238E27FC236}">
                <a16:creationId xmlns:a16="http://schemas.microsoft.com/office/drawing/2014/main" id="{F8386DA6-9FD1-F441-966F-38B04F4AB89B}"/>
              </a:ext>
            </a:extLst>
          </p:cNvPr>
          <p:cNvSpPr/>
          <p:nvPr/>
        </p:nvSpPr>
        <p:spPr>
          <a:xfrm>
            <a:off x="2028825" y="2359818"/>
            <a:ext cx="1590675" cy="1909762"/>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latin typeface="Avenir Next" panose="020B0503020202020204" pitchFamily="34" charset="0"/>
              </a:rPr>
              <a:t>Theory of Change</a:t>
            </a:r>
          </a:p>
        </p:txBody>
      </p:sp>
      <p:sp>
        <p:nvSpPr>
          <p:cNvPr id="11" name="Rounded Rectangle 10">
            <a:extLst>
              <a:ext uri="{FF2B5EF4-FFF2-40B4-BE49-F238E27FC236}">
                <a16:creationId xmlns:a16="http://schemas.microsoft.com/office/drawing/2014/main" id="{3FCE83A3-074A-DC4E-A79F-1F0AFFCB3A9E}"/>
              </a:ext>
            </a:extLst>
          </p:cNvPr>
          <p:cNvSpPr/>
          <p:nvPr/>
        </p:nvSpPr>
        <p:spPr>
          <a:xfrm>
            <a:off x="3705225" y="2359818"/>
            <a:ext cx="1590675" cy="1909762"/>
          </a:xfrm>
          <a:prstGeom prst="roundRect">
            <a:avLst/>
          </a:prstGeom>
          <a:solidFill>
            <a:srgbClr val="DEEBF7">
              <a:alpha val="50196"/>
            </a:srgbClr>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Avenir Next" panose="020B0503020202020204" pitchFamily="34" charset="0"/>
              </a:rPr>
              <a:t>Assumptions</a:t>
            </a:r>
          </a:p>
        </p:txBody>
      </p:sp>
      <p:sp>
        <p:nvSpPr>
          <p:cNvPr id="12" name="Rounded Rectangle 11">
            <a:extLst>
              <a:ext uri="{FF2B5EF4-FFF2-40B4-BE49-F238E27FC236}">
                <a16:creationId xmlns:a16="http://schemas.microsoft.com/office/drawing/2014/main" id="{42EC50B7-F6AE-CA44-A6BB-1BE296C4FCF4}"/>
              </a:ext>
            </a:extLst>
          </p:cNvPr>
          <p:cNvSpPr/>
          <p:nvPr/>
        </p:nvSpPr>
        <p:spPr>
          <a:xfrm>
            <a:off x="5381625" y="2359818"/>
            <a:ext cx="1590675" cy="1909762"/>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latin typeface="Avenir Next" panose="020B0503020202020204" pitchFamily="34" charset="0"/>
              </a:rPr>
              <a:t>Data</a:t>
            </a:r>
          </a:p>
        </p:txBody>
      </p:sp>
      <p:sp>
        <p:nvSpPr>
          <p:cNvPr id="13" name="Rounded Rectangle 12">
            <a:extLst>
              <a:ext uri="{FF2B5EF4-FFF2-40B4-BE49-F238E27FC236}">
                <a16:creationId xmlns:a16="http://schemas.microsoft.com/office/drawing/2014/main" id="{0108FC8E-F65B-7040-B9F2-45A7DC200416}"/>
              </a:ext>
            </a:extLst>
          </p:cNvPr>
          <p:cNvSpPr/>
          <p:nvPr/>
        </p:nvSpPr>
        <p:spPr>
          <a:xfrm>
            <a:off x="2047875" y="4404518"/>
            <a:ext cx="1590675" cy="1909762"/>
          </a:xfrm>
          <a:prstGeom prst="roundRect">
            <a:avLst/>
          </a:prstGeom>
          <a:solidFill>
            <a:srgbClr val="DEEBF7">
              <a:alpha val="50196"/>
            </a:srgbClr>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Avenir Next" panose="020B0503020202020204" pitchFamily="34" charset="0"/>
              </a:rPr>
              <a:t>Knowledge Domains</a:t>
            </a:r>
          </a:p>
        </p:txBody>
      </p:sp>
      <p:sp>
        <p:nvSpPr>
          <p:cNvPr id="14" name="Rounded Rectangle 13">
            <a:extLst>
              <a:ext uri="{FF2B5EF4-FFF2-40B4-BE49-F238E27FC236}">
                <a16:creationId xmlns:a16="http://schemas.microsoft.com/office/drawing/2014/main" id="{916BC92C-5BE2-7341-83EA-A8C796AA686D}"/>
              </a:ext>
            </a:extLst>
          </p:cNvPr>
          <p:cNvSpPr/>
          <p:nvPr/>
        </p:nvSpPr>
        <p:spPr>
          <a:xfrm>
            <a:off x="3724275" y="4404518"/>
            <a:ext cx="1590675" cy="1909762"/>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latin typeface="Avenir Next" panose="020B0503020202020204" pitchFamily="34" charset="0"/>
              </a:rPr>
              <a:t>Timeline for decisions and evidence</a:t>
            </a:r>
          </a:p>
        </p:txBody>
      </p:sp>
      <p:sp>
        <p:nvSpPr>
          <p:cNvPr id="15" name="Rounded Rectangle 14">
            <a:extLst>
              <a:ext uri="{FF2B5EF4-FFF2-40B4-BE49-F238E27FC236}">
                <a16:creationId xmlns:a16="http://schemas.microsoft.com/office/drawing/2014/main" id="{E5D7AE47-AD49-DF47-A2D2-EADF36F4E612}"/>
              </a:ext>
            </a:extLst>
          </p:cNvPr>
          <p:cNvSpPr/>
          <p:nvPr/>
        </p:nvSpPr>
        <p:spPr>
          <a:xfrm>
            <a:off x="5400675" y="4404518"/>
            <a:ext cx="1590675" cy="1909762"/>
          </a:xfrm>
          <a:prstGeom prst="roundRect">
            <a:avLst/>
          </a:prstGeom>
          <a:solidFill>
            <a:srgbClr val="DEEBF7">
              <a:alpha val="50196"/>
            </a:srgbClr>
          </a:solidFill>
          <a:ln w="57150"/>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lang="en-US" dirty="0">
                <a:latin typeface="Avenir Next" panose="020B0503020202020204" pitchFamily="34" charset="0"/>
              </a:rPr>
              <a:t>Impacts </a:t>
            </a:r>
          </a:p>
          <a:p>
            <a:pPr marL="285750" indent="-285750">
              <a:buFont typeface="Arial" panose="020B0604020202020204" pitchFamily="34" charset="0"/>
              <a:buChar char="•"/>
            </a:pPr>
            <a:r>
              <a:rPr lang="en-US" dirty="0">
                <a:latin typeface="Avenir Next" panose="020B0503020202020204" pitchFamily="34" charset="0"/>
              </a:rPr>
              <a:t>Process</a:t>
            </a:r>
          </a:p>
          <a:p>
            <a:pPr marL="285750" indent="-285750">
              <a:buFont typeface="Arial" panose="020B0604020202020204" pitchFamily="34" charset="0"/>
              <a:buChar char="•"/>
            </a:pPr>
            <a:r>
              <a:rPr lang="en-US" dirty="0">
                <a:latin typeface="Avenir Next" panose="020B0503020202020204" pitchFamily="34" charset="0"/>
              </a:rPr>
              <a:t>Learning from actions</a:t>
            </a:r>
          </a:p>
        </p:txBody>
      </p:sp>
      <p:cxnSp>
        <p:nvCxnSpPr>
          <p:cNvPr id="17" name="Straight Connector 16">
            <a:extLst>
              <a:ext uri="{FF2B5EF4-FFF2-40B4-BE49-F238E27FC236}">
                <a16:creationId xmlns:a16="http://schemas.microsoft.com/office/drawing/2014/main" id="{E17D6584-0E8D-1F47-9016-1BC955BA7C45}"/>
              </a:ext>
            </a:extLst>
          </p:cNvPr>
          <p:cNvCxnSpPr/>
          <p:nvPr/>
        </p:nvCxnSpPr>
        <p:spPr>
          <a:xfrm>
            <a:off x="0" y="1607571"/>
            <a:ext cx="7924800" cy="0"/>
          </a:xfrm>
          <a:prstGeom prst="line">
            <a:avLst/>
          </a:prstGeom>
        </p:spPr>
        <p:style>
          <a:lnRef idx="3">
            <a:schemeClr val="accent4"/>
          </a:lnRef>
          <a:fillRef idx="0">
            <a:schemeClr val="accent4"/>
          </a:fillRef>
          <a:effectRef idx="2">
            <a:schemeClr val="accent4"/>
          </a:effectRef>
          <a:fontRef idx="minor">
            <a:schemeClr val="tx1"/>
          </a:fontRef>
        </p:style>
      </p:cxnSp>
      <p:sp>
        <p:nvSpPr>
          <p:cNvPr id="3" name="Slide Number Placeholder 2">
            <a:extLst>
              <a:ext uri="{FF2B5EF4-FFF2-40B4-BE49-F238E27FC236}">
                <a16:creationId xmlns:a16="http://schemas.microsoft.com/office/drawing/2014/main" id="{09FAA122-B0F4-DC40-A628-BCC168FD7F12}"/>
              </a:ext>
            </a:extLst>
          </p:cNvPr>
          <p:cNvSpPr>
            <a:spLocks noGrp="1"/>
          </p:cNvSpPr>
          <p:nvPr>
            <p:ph type="sldNum" sz="quarter" idx="12"/>
          </p:nvPr>
        </p:nvSpPr>
        <p:spPr/>
        <p:txBody>
          <a:bodyPr/>
          <a:lstStyle/>
          <a:p>
            <a:fld id="{712CF03A-298B-8D41-899E-F03C9A5F43F9}" type="slidenum">
              <a:rPr lang="en-US" smtClean="0"/>
              <a:pPr/>
              <a:t>56</a:t>
            </a:fld>
            <a:endParaRPr lang="en-US"/>
          </a:p>
        </p:txBody>
      </p:sp>
    </p:spTree>
    <p:extLst>
      <p:ext uri="{BB962C8B-B14F-4D97-AF65-F5344CB8AC3E}">
        <p14:creationId xmlns:p14="http://schemas.microsoft.com/office/powerpoint/2010/main" val="68921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09C1-D73C-FF44-9184-5A5645BF398F}"/>
              </a:ext>
            </a:extLst>
          </p:cNvPr>
          <p:cNvSpPr>
            <a:spLocks noGrp="1"/>
          </p:cNvSpPr>
          <p:nvPr>
            <p:ph type="ctrTitle"/>
          </p:nvPr>
        </p:nvSpPr>
        <p:spPr>
          <a:xfrm>
            <a:off x="276363" y="88322"/>
            <a:ext cx="7762875" cy="855659"/>
          </a:xfrm>
        </p:spPr>
        <p:txBody>
          <a:bodyPr>
            <a:normAutofit/>
          </a:bodyPr>
          <a:lstStyle/>
          <a:p>
            <a:pPr algn="r"/>
            <a:r>
              <a:rPr lang="en-US" sz="4400" dirty="0">
                <a:latin typeface="Avenir Next Ultra Light" panose="020B0203020202020204" pitchFamily="34" charset="77"/>
              </a:rPr>
              <a:t>Theory of influence</a:t>
            </a:r>
          </a:p>
        </p:txBody>
      </p:sp>
      <p:sp>
        <p:nvSpPr>
          <p:cNvPr id="10" name="Rounded Rectangle 9">
            <a:extLst>
              <a:ext uri="{FF2B5EF4-FFF2-40B4-BE49-F238E27FC236}">
                <a16:creationId xmlns:a16="http://schemas.microsoft.com/office/drawing/2014/main" id="{F8386DA6-9FD1-F441-966F-38B04F4AB89B}"/>
              </a:ext>
            </a:extLst>
          </p:cNvPr>
          <p:cNvSpPr/>
          <p:nvPr/>
        </p:nvSpPr>
        <p:spPr>
          <a:xfrm>
            <a:off x="170872" y="1356852"/>
            <a:ext cx="1028700" cy="5318187"/>
          </a:xfrm>
          <a:prstGeom prst="roundRect">
            <a:avLst/>
          </a:prstGeom>
          <a:solidFill>
            <a:srgbClr val="70AD47">
              <a:alpha val="74902"/>
            </a:srgb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Avenir Next" panose="020B0503020202020204" pitchFamily="34" charset="0"/>
              </a:rPr>
              <a:t>TSU</a:t>
            </a:r>
          </a:p>
        </p:txBody>
      </p:sp>
      <p:sp>
        <p:nvSpPr>
          <p:cNvPr id="9" name="Rounded Rectangle 8">
            <a:extLst>
              <a:ext uri="{FF2B5EF4-FFF2-40B4-BE49-F238E27FC236}">
                <a16:creationId xmlns:a16="http://schemas.microsoft.com/office/drawing/2014/main" id="{321B2D3E-11FF-6642-9C24-1F2F034AE96A}"/>
              </a:ext>
            </a:extLst>
          </p:cNvPr>
          <p:cNvSpPr/>
          <p:nvPr/>
        </p:nvSpPr>
        <p:spPr>
          <a:xfrm>
            <a:off x="6811532" y="1356852"/>
            <a:ext cx="1741374" cy="3405646"/>
          </a:xfrm>
          <a:prstGeom prst="roundRect">
            <a:avLst>
              <a:gd name="adj" fmla="val 10839"/>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latin typeface="Avenir Next" panose="020B0503020202020204" pitchFamily="34" charset="0"/>
              </a:rPr>
              <a:t>Sustained impacts</a:t>
            </a:r>
          </a:p>
        </p:txBody>
      </p:sp>
      <p:grpSp>
        <p:nvGrpSpPr>
          <p:cNvPr id="3" name="Group 33">
            <a:extLst>
              <a:ext uri="{FF2B5EF4-FFF2-40B4-BE49-F238E27FC236}">
                <a16:creationId xmlns:a16="http://schemas.microsoft.com/office/drawing/2014/main" id="{7E429972-CA1E-964B-887C-68D36E33712D}"/>
              </a:ext>
            </a:extLst>
          </p:cNvPr>
          <p:cNvGrpSpPr/>
          <p:nvPr/>
        </p:nvGrpSpPr>
        <p:grpSpPr>
          <a:xfrm>
            <a:off x="1738451" y="1356852"/>
            <a:ext cx="2419350" cy="2046692"/>
            <a:chOff x="2317934" y="1076640"/>
            <a:chExt cx="3225800" cy="2046692"/>
          </a:xfrm>
        </p:grpSpPr>
        <p:sp>
          <p:nvSpPr>
            <p:cNvPr id="17" name="Rounded Rectangle 16">
              <a:extLst>
                <a:ext uri="{FF2B5EF4-FFF2-40B4-BE49-F238E27FC236}">
                  <a16:creationId xmlns:a16="http://schemas.microsoft.com/office/drawing/2014/main" id="{9118B457-CBB3-6D42-B636-7E7EE1B6A3A3}"/>
                </a:ext>
              </a:extLst>
            </p:cNvPr>
            <p:cNvSpPr/>
            <p:nvPr/>
          </p:nvSpPr>
          <p:spPr>
            <a:xfrm>
              <a:off x="2317934" y="1076640"/>
              <a:ext cx="3225800" cy="2046692"/>
            </a:xfrm>
            <a:prstGeom prst="roundRect">
              <a:avLst>
                <a:gd name="adj" fmla="val 8553"/>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Enhanced capacity</a:t>
              </a:r>
            </a:p>
            <a:p>
              <a:pPr algn="ctr"/>
              <a:endParaRPr lang="en-US" dirty="0">
                <a:latin typeface="Avenir Next" panose="020B0503020202020204" pitchFamily="34" charset="0"/>
              </a:endParaRPr>
            </a:p>
            <a:p>
              <a:pPr algn="ctr"/>
              <a:endParaRPr lang="en-US" dirty="0">
                <a:latin typeface="Avenir Next" panose="020B0503020202020204" pitchFamily="34" charset="0"/>
              </a:endParaRPr>
            </a:p>
            <a:p>
              <a:pPr algn="ctr"/>
              <a:endParaRPr lang="en-US" dirty="0">
                <a:latin typeface="Avenir Next" panose="020B0503020202020204" pitchFamily="34" charset="0"/>
              </a:endParaRPr>
            </a:p>
            <a:p>
              <a:pPr algn="ctr"/>
              <a:endParaRPr lang="en-US" dirty="0">
                <a:latin typeface="Avenir Next" panose="020B0503020202020204" pitchFamily="34" charset="0"/>
              </a:endParaRPr>
            </a:p>
            <a:p>
              <a:pPr algn="ctr"/>
              <a:endParaRPr lang="en-US" dirty="0">
                <a:latin typeface="Avenir Next" panose="020B0503020202020204" pitchFamily="34" charset="0"/>
              </a:endParaRPr>
            </a:p>
          </p:txBody>
        </p:sp>
        <p:sp>
          <p:nvSpPr>
            <p:cNvPr id="18" name="Rounded Rectangle 17">
              <a:extLst>
                <a:ext uri="{FF2B5EF4-FFF2-40B4-BE49-F238E27FC236}">
                  <a16:creationId xmlns:a16="http://schemas.microsoft.com/office/drawing/2014/main" id="{CA299B8F-8011-2840-BCDF-1120B65AA489}"/>
                </a:ext>
              </a:extLst>
            </p:cNvPr>
            <p:cNvSpPr/>
            <p:nvPr/>
          </p:nvSpPr>
          <p:spPr>
            <a:xfrm>
              <a:off x="2391843" y="2308039"/>
              <a:ext cx="3097032" cy="541879"/>
            </a:xfrm>
            <a:prstGeom prst="roundRect">
              <a:avLst/>
            </a:prstGeom>
            <a:solidFill>
              <a:srgbClr val="DEEBF7"/>
            </a:solidFill>
            <a:ln>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err="1">
                  <a:latin typeface="Avenir Next" panose="020B0503020202020204" pitchFamily="34" charset="0"/>
                </a:rPr>
                <a:t>Organisational</a:t>
              </a:r>
              <a:r>
                <a:rPr lang="en-US" sz="1400" dirty="0">
                  <a:latin typeface="Avenir Next" panose="020B0503020202020204" pitchFamily="34" charset="0"/>
                </a:rPr>
                <a:t> capacities</a:t>
              </a:r>
            </a:p>
          </p:txBody>
        </p:sp>
        <p:sp>
          <p:nvSpPr>
            <p:cNvPr id="19" name="Rounded Rectangle 18">
              <a:extLst>
                <a:ext uri="{FF2B5EF4-FFF2-40B4-BE49-F238E27FC236}">
                  <a16:creationId xmlns:a16="http://schemas.microsoft.com/office/drawing/2014/main" id="{A7D4903B-542C-134C-BFC3-C0D5DAAF0317}"/>
                </a:ext>
              </a:extLst>
            </p:cNvPr>
            <p:cNvSpPr/>
            <p:nvPr/>
          </p:nvSpPr>
          <p:spPr>
            <a:xfrm>
              <a:off x="2386877" y="1700731"/>
              <a:ext cx="3087914" cy="542696"/>
            </a:xfrm>
            <a:prstGeom prst="roundRect">
              <a:avLst/>
            </a:prstGeom>
            <a:solidFill>
              <a:srgbClr val="DEEBF7"/>
            </a:solidFill>
            <a:ln>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Avenir Next" panose="020B0503020202020204" pitchFamily="34" charset="0"/>
                </a:rPr>
                <a:t>Individual capacities</a:t>
              </a:r>
            </a:p>
          </p:txBody>
        </p:sp>
      </p:grpSp>
      <p:cxnSp>
        <p:nvCxnSpPr>
          <p:cNvPr id="4" name="Straight Arrow Connector 3">
            <a:extLst>
              <a:ext uri="{FF2B5EF4-FFF2-40B4-BE49-F238E27FC236}">
                <a16:creationId xmlns:a16="http://schemas.microsoft.com/office/drawing/2014/main" id="{915F9A54-8D9B-1F40-8E24-21E5F8C5E32E}"/>
              </a:ext>
            </a:extLst>
          </p:cNvPr>
          <p:cNvCxnSpPr>
            <a:cxnSpLocks/>
            <a:endCxn id="17" idx="1"/>
          </p:cNvCxnSpPr>
          <p:nvPr/>
        </p:nvCxnSpPr>
        <p:spPr>
          <a:xfrm flipV="1">
            <a:off x="1199572" y="2380198"/>
            <a:ext cx="538879" cy="4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5" name="Group 35">
            <a:extLst>
              <a:ext uri="{FF2B5EF4-FFF2-40B4-BE49-F238E27FC236}">
                <a16:creationId xmlns:a16="http://schemas.microsoft.com/office/drawing/2014/main" id="{7C6EE4F8-4F26-3442-A081-DA9D2D79E06E}"/>
              </a:ext>
            </a:extLst>
          </p:cNvPr>
          <p:cNvGrpSpPr/>
          <p:nvPr/>
        </p:nvGrpSpPr>
        <p:grpSpPr>
          <a:xfrm>
            <a:off x="1199572" y="3848659"/>
            <a:ext cx="2965373" cy="887212"/>
            <a:chOff x="1599429" y="3627439"/>
            <a:chExt cx="3953830" cy="887212"/>
          </a:xfrm>
        </p:grpSpPr>
        <p:sp>
          <p:nvSpPr>
            <p:cNvPr id="13" name="Rounded Rectangle 12">
              <a:extLst>
                <a:ext uri="{FF2B5EF4-FFF2-40B4-BE49-F238E27FC236}">
                  <a16:creationId xmlns:a16="http://schemas.microsoft.com/office/drawing/2014/main" id="{0108FC8E-F65B-7040-B9F2-45A7DC200416}"/>
                </a:ext>
              </a:extLst>
            </p:cNvPr>
            <p:cNvSpPr/>
            <p:nvPr/>
          </p:nvSpPr>
          <p:spPr>
            <a:xfrm>
              <a:off x="2327459" y="3627439"/>
              <a:ext cx="3225800" cy="887212"/>
            </a:xfrm>
            <a:prstGeom prst="roundRect">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Improved processes</a:t>
              </a:r>
            </a:p>
          </p:txBody>
        </p:sp>
        <p:cxnSp>
          <p:nvCxnSpPr>
            <p:cNvPr id="21" name="Straight Arrow Connector 20">
              <a:extLst>
                <a:ext uri="{FF2B5EF4-FFF2-40B4-BE49-F238E27FC236}">
                  <a16:creationId xmlns:a16="http://schemas.microsoft.com/office/drawing/2014/main" id="{8528D939-7996-DA46-B178-A5B76CD6BA16}"/>
                </a:ext>
              </a:extLst>
            </p:cNvPr>
            <p:cNvCxnSpPr>
              <a:cxnSpLocks/>
              <a:endCxn id="13" idx="1"/>
            </p:cNvCxnSpPr>
            <p:nvPr/>
          </p:nvCxnSpPr>
          <p:spPr>
            <a:xfrm>
              <a:off x="1599429" y="4071045"/>
              <a:ext cx="7280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6" name="Group 36">
            <a:extLst>
              <a:ext uri="{FF2B5EF4-FFF2-40B4-BE49-F238E27FC236}">
                <a16:creationId xmlns:a16="http://schemas.microsoft.com/office/drawing/2014/main" id="{CB4C60FF-3601-344F-B74D-24CC3C30EAE1}"/>
              </a:ext>
            </a:extLst>
          </p:cNvPr>
          <p:cNvGrpSpPr/>
          <p:nvPr/>
        </p:nvGrpSpPr>
        <p:grpSpPr>
          <a:xfrm>
            <a:off x="1199572" y="5311643"/>
            <a:ext cx="5063254" cy="1363396"/>
            <a:chOff x="1599429" y="5311643"/>
            <a:chExt cx="6751005" cy="1363396"/>
          </a:xfrm>
        </p:grpSpPr>
        <p:grpSp>
          <p:nvGrpSpPr>
            <p:cNvPr id="7" name="Group 34">
              <a:extLst>
                <a:ext uri="{FF2B5EF4-FFF2-40B4-BE49-F238E27FC236}">
                  <a16:creationId xmlns:a16="http://schemas.microsoft.com/office/drawing/2014/main" id="{082DABEB-27AF-1544-96FE-28C764C540FE}"/>
                </a:ext>
              </a:extLst>
            </p:cNvPr>
            <p:cNvGrpSpPr/>
            <p:nvPr/>
          </p:nvGrpSpPr>
          <p:grpSpPr>
            <a:xfrm>
              <a:off x="2317934" y="5311643"/>
              <a:ext cx="6032500" cy="1363396"/>
              <a:chOff x="2317934" y="5311643"/>
              <a:chExt cx="6032500" cy="1363396"/>
            </a:xfrm>
          </p:grpSpPr>
          <p:sp>
            <p:nvSpPr>
              <p:cNvPr id="11" name="Rounded Rectangle 10">
                <a:extLst>
                  <a:ext uri="{FF2B5EF4-FFF2-40B4-BE49-F238E27FC236}">
                    <a16:creationId xmlns:a16="http://schemas.microsoft.com/office/drawing/2014/main" id="{3FCE83A3-074A-DC4E-A79F-1F0AFFCB3A9E}"/>
                  </a:ext>
                </a:extLst>
              </p:cNvPr>
              <p:cNvSpPr/>
              <p:nvPr/>
            </p:nvSpPr>
            <p:spPr>
              <a:xfrm>
                <a:off x="2317934" y="5311643"/>
                <a:ext cx="6032500" cy="1363396"/>
              </a:xfrm>
              <a:prstGeom prst="roundRect">
                <a:avLst>
                  <a:gd name="adj" fmla="val 13182"/>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80975"/>
                <a:r>
                  <a:rPr lang="en-US" sz="2000" dirty="0">
                    <a:latin typeface="Avenir Next" panose="020B0503020202020204" pitchFamily="34" charset="0"/>
                  </a:rPr>
                  <a:t>Building partnerships </a:t>
                </a:r>
              </a:p>
              <a:p>
                <a:pPr marL="180975"/>
                <a:r>
                  <a:rPr lang="en-US" sz="2000" dirty="0">
                    <a:latin typeface="Avenir Next" panose="020B0503020202020204" pitchFamily="34" charset="0"/>
                  </a:rPr>
                  <a:t>with the state</a:t>
                </a:r>
              </a:p>
            </p:txBody>
          </p:sp>
          <p:sp>
            <p:nvSpPr>
              <p:cNvPr id="16" name="Rounded Rectangle 15">
                <a:extLst>
                  <a:ext uri="{FF2B5EF4-FFF2-40B4-BE49-F238E27FC236}">
                    <a16:creationId xmlns:a16="http://schemas.microsoft.com/office/drawing/2014/main" id="{CE1D8FA1-2D29-934A-A21D-03A0F347FC00}"/>
                  </a:ext>
                </a:extLst>
              </p:cNvPr>
              <p:cNvSpPr/>
              <p:nvPr/>
            </p:nvSpPr>
            <p:spPr>
              <a:xfrm>
                <a:off x="6263991" y="5333999"/>
                <a:ext cx="2041072" cy="1310917"/>
              </a:xfrm>
              <a:prstGeom prst="roundRect">
                <a:avLst>
                  <a:gd name="adj" fmla="val 12302"/>
                </a:avLst>
              </a:prstGeom>
              <a:solidFill>
                <a:srgbClr val="E4F3FF"/>
              </a:solid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Avenir Next" panose="020B0503020202020204" pitchFamily="34" charset="0"/>
                  </a:rPr>
                  <a:t>Sustainability processes</a:t>
                </a:r>
              </a:p>
            </p:txBody>
          </p:sp>
        </p:grpSp>
        <p:cxnSp>
          <p:nvCxnSpPr>
            <p:cNvPr id="22" name="Straight Arrow Connector 21">
              <a:extLst>
                <a:ext uri="{FF2B5EF4-FFF2-40B4-BE49-F238E27FC236}">
                  <a16:creationId xmlns:a16="http://schemas.microsoft.com/office/drawing/2014/main" id="{E499B137-47FD-AE4D-9468-C52A0296D93D}"/>
                </a:ext>
              </a:extLst>
            </p:cNvPr>
            <p:cNvCxnSpPr>
              <a:cxnSpLocks/>
            </p:cNvCxnSpPr>
            <p:nvPr/>
          </p:nvCxnSpPr>
          <p:spPr>
            <a:xfrm>
              <a:off x="1599429" y="5816050"/>
              <a:ext cx="71850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8" name="Group 37">
            <a:extLst>
              <a:ext uri="{FF2B5EF4-FFF2-40B4-BE49-F238E27FC236}">
                <a16:creationId xmlns:a16="http://schemas.microsoft.com/office/drawing/2014/main" id="{279A39FA-A39A-094E-9040-3CEFD89C303C}"/>
              </a:ext>
            </a:extLst>
          </p:cNvPr>
          <p:cNvGrpSpPr/>
          <p:nvPr/>
        </p:nvGrpSpPr>
        <p:grpSpPr>
          <a:xfrm>
            <a:off x="4157801" y="1356852"/>
            <a:ext cx="2204574" cy="3405646"/>
            <a:chOff x="5411002" y="1356852"/>
            <a:chExt cx="2939432" cy="3405646"/>
          </a:xfrm>
        </p:grpSpPr>
        <p:sp>
          <p:nvSpPr>
            <p:cNvPr id="20" name="Rounded Rectangle 19">
              <a:extLst>
                <a:ext uri="{FF2B5EF4-FFF2-40B4-BE49-F238E27FC236}">
                  <a16:creationId xmlns:a16="http://schemas.microsoft.com/office/drawing/2014/main" id="{F8E89370-B450-3445-A339-6FF8204A2F2A}"/>
                </a:ext>
              </a:extLst>
            </p:cNvPr>
            <p:cNvSpPr/>
            <p:nvPr/>
          </p:nvSpPr>
          <p:spPr>
            <a:xfrm>
              <a:off x="6019984" y="1356852"/>
              <a:ext cx="2330450" cy="3405646"/>
            </a:xfrm>
            <a:prstGeom prst="roundRect">
              <a:avLst>
                <a:gd name="adj" fmla="val 11622"/>
              </a:avLst>
            </a:prstGeom>
            <a:solidFill>
              <a:srgbClr val="70AD47">
                <a:alpha val="74902"/>
              </a:srgb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Avenir Next" panose="020B0503020202020204" pitchFamily="34" charset="0"/>
                </a:rPr>
                <a:t>Impacts</a:t>
              </a:r>
            </a:p>
          </p:txBody>
        </p:sp>
        <p:cxnSp>
          <p:nvCxnSpPr>
            <p:cNvPr id="23" name="Straight Arrow Connector 22">
              <a:extLst>
                <a:ext uri="{FF2B5EF4-FFF2-40B4-BE49-F238E27FC236}">
                  <a16:creationId xmlns:a16="http://schemas.microsoft.com/office/drawing/2014/main" id="{C5EBA3F2-89A3-F444-9392-EF4CFC93B08A}"/>
                </a:ext>
              </a:extLst>
            </p:cNvPr>
            <p:cNvCxnSpPr>
              <a:cxnSpLocks/>
              <a:stCxn id="17" idx="3"/>
            </p:cNvCxnSpPr>
            <p:nvPr/>
          </p:nvCxnSpPr>
          <p:spPr>
            <a:xfrm>
              <a:off x="5411002" y="2380198"/>
              <a:ext cx="608982" cy="4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E743A26F-57EC-D44D-96BE-B343EFFBAF02}"/>
                </a:ext>
              </a:extLst>
            </p:cNvPr>
            <p:cNvCxnSpPr>
              <a:cxnSpLocks/>
              <a:stCxn id="13" idx="3"/>
            </p:cNvCxnSpPr>
            <p:nvPr/>
          </p:nvCxnSpPr>
          <p:spPr>
            <a:xfrm>
              <a:off x="5420527" y="4292265"/>
              <a:ext cx="59945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cxnSp>
        <p:nvCxnSpPr>
          <p:cNvPr id="27" name="Straight Arrow Connector 26">
            <a:extLst>
              <a:ext uri="{FF2B5EF4-FFF2-40B4-BE49-F238E27FC236}">
                <a16:creationId xmlns:a16="http://schemas.microsoft.com/office/drawing/2014/main" id="{8D99C137-7224-5C4A-BCF6-479BC8A54A02}"/>
              </a:ext>
            </a:extLst>
          </p:cNvPr>
          <p:cNvCxnSpPr>
            <a:cxnSpLocks/>
            <a:stCxn id="20" idx="3"/>
            <a:endCxn id="9" idx="1"/>
          </p:cNvCxnSpPr>
          <p:nvPr/>
        </p:nvCxnSpPr>
        <p:spPr>
          <a:xfrm>
            <a:off x="6362375" y="3059675"/>
            <a:ext cx="44915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2DE1036F-0C52-9B4A-85FD-F5138A73D528}"/>
              </a:ext>
            </a:extLst>
          </p:cNvPr>
          <p:cNvCxnSpPr/>
          <p:nvPr/>
        </p:nvCxnSpPr>
        <p:spPr>
          <a:xfrm>
            <a:off x="0" y="811935"/>
            <a:ext cx="79248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0" name="Elbow Connector 49">
            <a:extLst>
              <a:ext uri="{FF2B5EF4-FFF2-40B4-BE49-F238E27FC236}">
                <a16:creationId xmlns:a16="http://schemas.microsoft.com/office/drawing/2014/main" id="{AEF9FDC5-F8BB-CE4F-AAB0-D5C8E5737441}"/>
              </a:ext>
            </a:extLst>
          </p:cNvPr>
          <p:cNvCxnSpPr>
            <a:cxnSpLocks/>
            <a:stCxn id="11" idx="3"/>
          </p:cNvCxnSpPr>
          <p:nvPr/>
        </p:nvCxnSpPr>
        <p:spPr>
          <a:xfrm flipV="1">
            <a:off x="6262825" y="3059675"/>
            <a:ext cx="328475" cy="293366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2" name="Elbow Connector 51">
            <a:extLst>
              <a:ext uri="{FF2B5EF4-FFF2-40B4-BE49-F238E27FC236}">
                <a16:creationId xmlns:a16="http://schemas.microsoft.com/office/drawing/2014/main" id="{81BC9CE3-AA3A-6542-BCAD-C8AF12D0D2B2}"/>
              </a:ext>
            </a:extLst>
          </p:cNvPr>
          <p:cNvCxnSpPr>
            <a:cxnSpLocks/>
            <a:stCxn id="17" idx="0"/>
            <a:endCxn id="9" idx="0"/>
          </p:cNvCxnSpPr>
          <p:nvPr/>
        </p:nvCxnSpPr>
        <p:spPr>
          <a:xfrm rot="5400000" flipH="1" flipV="1">
            <a:off x="5313585" y="-1010195"/>
            <a:ext cx="12700" cy="4734093"/>
          </a:xfrm>
          <a:prstGeom prst="bentConnector3">
            <a:avLst>
              <a:gd name="adj1" fmla="val 1800000"/>
            </a:avLst>
          </a:prstGeom>
          <a:ln>
            <a:tailEnd type="triangle"/>
          </a:ln>
        </p:spPr>
        <p:style>
          <a:lnRef idx="3">
            <a:schemeClr val="dk1"/>
          </a:lnRef>
          <a:fillRef idx="0">
            <a:schemeClr val="dk1"/>
          </a:fillRef>
          <a:effectRef idx="2">
            <a:schemeClr val="dk1"/>
          </a:effectRef>
          <a:fontRef idx="minor">
            <a:schemeClr val="tx1"/>
          </a:fontRef>
        </p:style>
      </p:cxnSp>
      <p:sp>
        <p:nvSpPr>
          <p:cNvPr id="12" name="Slide Number Placeholder 11">
            <a:extLst>
              <a:ext uri="{FF2B5EF4-FFF2-40B4-BE49-F238E27FC236}">
                <a16:creationId xmlns:a16="http://schemas.microsoft.com/office/drawing/2014/main" id="{CDF8BF22-835B-9744-9A44-DB8626F433D1}"/>
              </a:ext>
            </a:extLst>
          </p:cNvPr>
          <p:cNvSpPr>
            <a:spLocks noGrp="1"/>
          </p:cNvSpPr>
          <p:nvPr>
            <p:ph type="sldNum" sz="quarter" idx="12"/>
          </p:nvPr>
        </p:nvSpPr>
        <p:spPr/>
        <p:txBody>
          <a:bodyPr/>
          <a:lstStyle/>
          <a:p>
            <a:fld id="{712CF03A-298B-8D41-899E-F03C9A5F43F9}" type="slidenum">
              <a:rPr lang="en-US" smtClean="0"/>
              <a:pPr/>
              <a:t>57</a:t>
            </a:fld>
            <a:endParaRPr lang="en-US"/>
          </a:p>
        </p:txBody>
      </p:sp>
    </p:spTree>
    <p:extLst>
      <p:ext uri="{BB962C8B-B14F-4D97-AF65-F5344CB8AC3E}">
        <p14:creationId xmlns:p14="http://schemas.microsoft.com/office/powerpoint/2010/main" val="870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par>
                                <p:cTn id="34" presetID="22" presetClass="entr" presetSubtype="8"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par>
                                <p:cTn id="37" presetID="22" presetClass="entr" presetSubtype="4"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down)">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D16D21-A0E3-3F4A-9611-BCC4EBC736B0}"/>
              </a:ext>
            </a:extLst>
          </p:cNvPr>
          <p:cNvPicPr>
            <a:picLocks noChangeAspect="1"/>
          </p:cNvPicPr>
          <p:nvPr/>
        </p:nvPicPr>
        <p:blipFill rotWithShape="1">
          <a:blip r:embed="rId3"/>
          <a:srcRect b="1908"/>
          <a:stretch/>
        </p:blipFill>
        <p:spPr>
          <a:xfrm>
            <a:off x="2363884" y="1975946"/>
            <a:ext cx="4685561" cy="3041839"/>
          </a:xfrm>
          <a:prstGeom prst="rect">
            <a:avLst/>
          </a:prstGeom>
        </p:spPr>
      </p:pic>
      <p:sp>
        <p:nvSpPr>
          <p:cNvPr id="2" name="Title 1">
            <a:extLst>
              <a:ext uri="{FF2B5EF4-FFF2-40B4-BE49-F238E27FC236}">
                <a16:creationId xmlns:a16="http://schemas.microsoft.com/office/drawing/2014/main" id="{D75509C1-D73C-FF44-9184-5A5645BF398F}"/>
              </a:ext>
            </a:extLst>
          </p:cNvPr>
          <p:cNvSpPr>
            <a:spLocks noGrp="1"/>
          </p:cNvSpPr>
          <p:nvPr>
            <p:ph type="ctrTitle"/>
          </p:nvPr>
        </p:nvSpPr>
        <p:spPr>
          <a:xfrm>
            <a:off x="276363" y="88322"/>
            <a:ext cx="7762875" cy="855659"/>
          </a:xfrm>
        </p:spPr>
        <p:txBody>
          <a:bodyPr>
            <a:normAutofit/>
          </a:bodyPr>
          <a:lstStyle/>
          <a:p>
            <a:pPr algn="r"/>
            <a:r>
              <a:rPr lang="en-US" sz="4400" dirty="0">
                <a:latin typeface="Avenir Next Ultra Light" panose="020B0203020202020204" pitchFamily="34" charset="77"/>
              </a:rPr>
              <a:t>Assumptions</a:t>
            </a:r>
          </a:p>
        </p:txBody>
      </p:sp>
      <p:cxnSp>
        <p:nvCxnSpPr>
          <p:cNvPr id="48" name="Straight Connector 47">
            <a:extLst>
              <a:ext uri="{FF2B5EF4-FFF2-40B4-BE49-F238E27FC236}">
                <a16:creationId xmlns:a16="http://schemas.microsoft.com/office/drawing/2014/main" id="{2DE1036F-0C52-9B4A-85FD-F5138A73D528}"/>
              </a:ext>
            </a:extLst>
          </p:cNvPr>
          <p:cNvCxnSpPr/>
          <p:nvPr/>
        </p:nvCxnSpPr>
        <p:spPr>
          <a:xfrm>
            <a:off x="0" y="803389"/>
            <a:ext cx="7924800" cy="0"/>
          </a:xfrm>
          <a:prstGeom prst="line">
            <a:avLst/>
          </a:prstGeom>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CE45CC8B-5CDF-3F44-9A11-1753567D375D}"/>
              </a:ext>
            </a:extLst>
          </p:cNvPr>
          <p:cNvSpPr txBox="1"/>
          <p:nvPr/>
        </p:nvSpPr>
        <p:spPr>
          <a:xfrm>
            <a:off x="3692769" y="5726584"/>
            <a:ext cx="2338754" cy="923330"/>
          </a:xfrm>
          <a:prstGeom prst="rect">
            <a:avLst/>
          </a:prstGeom>
          <a:noFill/>
        </p:spPr>
        <p:txBody>
          <a:bodyPr wrap="square" rtlCol="0">
            <a:spAutoFit/>
          </a:bodyPr>
          <a:lstStyle/>
          <a:p>
            <a:pPr algn="ctr"/>
            <a:r>
              <a:rPr lang="en-US" dirty="0"/>
              <a:t>Enhanced processes can lead to enhanced impacts</a:t>
            </a:r>
          </a:p>
        </p:txBody>
      </p:sp>
      <p:sp>
        <p:nvSpPr>
          <p:cNvPr id="28" name="TextBox 27">
            <a:extLst>
              <a:ext uri="{FF2B5EF4-FFF2-40B4-BE49-F238E27FC236}">
                <a16:creationId xmlns:a16="http://schemas.microsoft.com/office/drawing/2014/main" id="{39201CF1-0701-F745-9D6D-EE197CDC2CCE}"/>
              </a:ext>
            </a:extLst>
          </p:cNvPr>
          <p:cNvSpPr txBox="1"/>
          <p:nvPr/>
        </p:nvSpPr>
        <p:spPr>
          <a:xfrm>
            <a:off x="1714407" y="966539"/>
            <a:ext cx="4600066" cy="646331"/>
          </a:xfrm>
          <a:prstGeom prst="rect">
            <a:avLst/>
          </a:prstGeom>
          <a:noFill/>
        </p:spPr>
        <p:txBody>
          <a:bodyPr wrap="square" rtlCol="0">
            <a:spAutoFit/>
          </a:bodyPr>
          <a:lstStyle/>
          <a:p>
            <a:r>
              <a:rPr lang="en-US" dirty="0"/>
              <a:t>The initial increases of capacities can be sustained even after the TSU has ended</a:t>
            </a:r>
          </a:p>
        </p:txBody>
      </p:sp>
      <p:sp>
        <p:nvSpPr>
          <p:cNvPr id="29" name="TextBox 28">
            <a:extLst>
              <a:ext uri="{FF2B5EF4-FFF2-40B4-BE49-F238E27FC236}">
                <a16:creationId xmlns:a16="http://schemas.microsoft.com/office/drawing/2014/main" id="{4F6B67FE-16D1-DE4A-8745-DE536B496182}"/>
              </a:ext>
            </a:extLst>
          </p:cNvPr>
          <p:cNvSpPr txBox="1"/>
          <p:nvPr/>
        </p:nvSpPr>
        <p:spPr>
          <a:xfrm>
            <a:off x="6963508" y="4693795"/>
            <a:ext cx="1614260" cy="1754327"/>
          </a:xfrm>
          <a:prstGeom prst="rect">
            <a:avLst/>
          </a:prstGeom>
          <a:noFill/>
        </p:spPr>
        <p:txBody>
          <a:bodyPr wrap="square" rtlCol="0">
            <a:spAutoFit/>
          </a:bodyPr>
          <a:lstStyle/>
          <a:p>
            <a:r>
              <a:rPr lang="en-US" dirty="0"/>
              <a:t>The state would take responsibility of sustaining the gains from the TSU</a:t>
            </a:r>
          </a:p>
        </p:txBody>
      </p:sp>
      <p:cxnSp>
        <p:nvCxnSpPr>
          <p:cNvPr id="8" name="Straight Connector 7">
            <a:extLst>
              <a:ext uri="{FF2B5EF4-FFF2-40B4-BE49-F238E27FC236}">
                <a16:creationId xmlns:a16="http://schemas.microsoft.com/office/drawing/2014/main" id="{1D3E46B8-C1C3-4042-B77A-986578420E1C}"/>
              </a:ext>
            </a:extLst>
          </p:cNvPr>
          <p:cNvCxnSpPr>
            <a:cxnSpLocks/>
          </p:cNvCxnSpPr>
          <p:nvPr/>
        </p:nvCxnSpPr>
        <p:spPr>
          <a:xfrm>
            <a:off x="3499339" y="1491729"/>
            <a:ext cx="1072661" cy="54808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B29389AD-417F-FD43-94E6-124CF0712E81}"/>
              </a:ext>
            </a:extLst>
          </p:cNvPr>
          <p:cNvCxnSpPr>
            <a:cxnSpLocks/>
          </p:cNvCxnSpPr>
          <p:nvPr/>
        </p:nvCxnSpPr>
        <p:spPr>
          <a:xfrm>
            <a:off x="5838093" y="4185140"/>
            <a:ext cx="1125415" cy="101731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8DCD2561-BBEC-5845-BC4E-C8F9B613AB4B}"/>
              </a:ext>
            </a:extLst>
          </p:cNvPr>
          <p:cNvCxnSpPr>
            <a:cxnSpLocks/>
            <a:stCxn id="3" idx="0"/>
          </p:cNvCxnSpPr>
          <p:nvPr/>
        </p:nvCxnSpPr>
        <p:spPr>
          <a:xfrm rot="16200000" flipV="1">
            <a:off x="3733337" y="4597775"/>
            <a:ext cx="2037812" cy="21980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Slide Number Placeholder 3">
            <a:extLst>
              <a:ext uri="{FF2B5EF4-FFF2-40B4-BE49-F238E27FC236}">
                <a16:creationId xmlns:a16="http://schemas.microsoft.com/office/drawing/2014/main" id="{873D50FF-4F7D-9547-9984-28BAABC55BC4}"/>
              </a:ext>
            </a:extLst>
          </p:cNvPr>
          <p:cNvSpPr>
            <a:spLocks noGrp="1"/>
          </p:cNvSpPr>
          <p:nvPr>
            <p:ph type="sldNum" sz="quarter" idx="12"/>
          </p:nvPr>
        </p:nvSpPr>
        <p:spPr/>
        <p:txBody>
          <a:bodyPr/>
          <a:lstStyle/>
          <a:p>
            <a:fld id="{712CF03A-298B-8D41-899E-F03C9A5F43F9}" type="slidenum">
              <a:rPr lang="en-US" smtClean="0"/>
              <a:pPr/>
              <a:t>58</a:t>
            </a:fld>
            <a:endParaRPr lang="en-US"/>
          </a:p>
        </p:txBody>
      </p:sp>
    </p:spTree>
    <p:extLst>
      <p:ext uri="{BB962C8B-B14F-4D97-AF65-F5344CB8AC3E}">
        <p14:creationId xmlns:p14="http://schemas.microsoft.com/office/powerpoint/2010/main" val="3475182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09C1-D73C-FF44-9184-5A5645BF398F}"/>
              </a:ext>
            </a:extLst>
          </p:cNvPr>
          <p:cNvSpPr>
            <a:spLocks noGrp="1"/>
          </p:cNvSpPr>
          <p:nvPr>
            <p:ph type="ctrTitle"/>
          </p:nvPr>
        </p:nvSpPr>
        <p:spPr>
          <a:xfrm>
            <a:off x="276363" y="140311"/>
            <a:ext cx="7762875" cy="855659"/>
          </a:xfrm>
        </p:spPr>
        <p:txBody>
          <a:bodyPr>
            <a:normAutofit/>
          </a:bodyPr>
          <a:lstStyle/>
          <a:p>
            <a:pPr algn="r"/>
            <a:r>
              <a:rPr lang="en-US" sz="4400" dirty="0">
                <a:latin typeface="Avenir Next Ultra Light" panose="020B0203020202020204" pitchFamily="34" charset="77"/>
              </a:rPr>
              <a:t>Domains</a:t>
            </a:r>
          </a:p>
        </p:txBody>
      </p:sp>
      <p:sp>
        <p:nvSpPr>
          <p:cNvPr id="10" name="Rounded Rectangle 9">
            <a:extLst>
              <a:ext uri="{FF2B5EF4-FFF2-40B4-BE49-F238E27FC236}">
                <a16:creationId xmlns:a16="http://schemas.microsoft.com/office/drawing/2014/main" id="{F8386DA6-9FD1-F441-966F-38B04F4AB89B}"/>
              </a:ext>
            </a:extLst>
          </p:cNvPr>
          <p:cNvSpPr/>
          <p:nvPr/>
        </p:nvSpPr>
        <p:spPr>
          <a:xfrm>
            <a:off x="695937" y="1430433"/>
            <a:ext cx="1028700" cy="5318187"/>
          </a:xfrm>
          <a:prstGeom prst="roundRect">
            <a:avLst/>
          </a:prstGeom>
          <a:solidFill>
            <a:srgbClr val="70AD47">
              <a:alpha val="74902"/>
            </a:srgb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Avenir Next" panose="020B0503020202020204" pitchFamily="34" charset="0"/>
              </a:rPr>
              <a:t>TSU</a:t>
            </a:r>
          </a:p>
        </p:txBody>
      </p:sp>
      <p:sp>
        <p:nvSpPr>
          <p:cNvPr id="17" name="Rounded Rectangle 16">
            <a:extLst>
              <a:ext uri="{FF2B5EF4-FFF2-40B4-BE49-F238E27FC236}">
                <a16:creationId xmlns:a16="http://schemas.microsoft.com/office/drawing/2014/main" id="{9118B457-CBB3-6D42-B636-7E7EE1B6A3A3}"/>
              </a:ext>
            </a:extLst>
          </p:cNvPr>
          <p:cNvSpPr/>
          <p:nvPr/>
        </p:nvSpPr>
        <p:spPr>
          <a:xfrm>
            <a:off x="2263516" y="1982282"/>
            <a:ext cx="2419350" cy="588848"/>
          </a:xfrm>
          <a:prstGeom prst="roundRect">
            <a:avLst>
              <a:gd name="adj" fmla="val 17687"/>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Impacts</a:t>
            </a:r>
            <a:endParaRPr lang="en-US" dirty="0">
              <a:latin typeface="Avenir Next" panose="020B0503020202020204" pitchFamily="34" charset="0"/>
            </a:endParaRPr>
          </a:p>
        </p:txBody>
      </p:sp>
      <p:cxnSp>
        <p:nvCxnSpPr>
          <p:cNvPr id="4" name="Straight Arrow Connector 3">
            <a:extLst>
              <a:ext uri="{FF2B5EF4-FFF2-40B4-BE49-F238E27FC236}">
                <a16:creationId xmlns:a16="http://schemas.microsoft.com/office/drawing/2014/main" id="{915F9A54-8D9B-1F40-8E24-21E5F8C5E32E}"/>
              </a:ext>
            </a:extLst>
          </p:cNvPr>
          <p:cNvCxnSpPr>
            <a:cxnSpLocks/>
            <a:endCxn id="17" idx="1"/>
          </p:cNvCxnSpPr>
          <p:nvPr/>
        </p:nvCxnSpPr>
        <p:spPr>
          <a:xfrm>
            <a:off x="1724637" y="2276706"/>
            <a:ext cx="5388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Rounded Rectangle 12">
            <a:extLst>
              <a:ext uri="{FF2B5EF4-FFF2-40B4-BE49-F238E27FC236}">
                <a16:creationId xmlns:a16="http://schemas.microsoft.com/office/drawing/2014/main" id="{0108FC8E-F65B-7040-B9F2-45A7DC200416}"/>
              </a:ext>
            </a:extLst>
          </p:cNvPr>
          <p:cNvSpPr/>
          <p:nvPr/>
        </p:nvSpPr>
        <p:spPr>
          <a:xfrm>
            <a:off x="2263516" y="3756552"/>
            <a:ext cx="2419350" cy="640445"/>
          </a:xfrm>
          <a:prstGeom prst="roundRect">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Capacities</a:t>
            </a:r>
          </a:p>
        </p:txBody>
      </p:sp>
      <p:cxnSp>
        <p:nvCxnSpPr>
          <p:cNvPr id="21" name="Straight Arrow Connector 20">
            <a:extLst>
              <a:ext uri="{FF2B5EF4-FFF2-40B4-BE49-F238E27FC236}">
                <a16:creationId xmlns:a16="http://schemas.microsoft.com/office/drawing/2014/main" id="{8528D939-7996-DA46-B178-A5B76CD6BA16}"/>
              </a:ext>
            </a:extLst>
          </p:cNvPr>
          <p:cNvCxnSpPr>
            <a:cxnSpLocks/>
            <a:endCxn id="13" idx="1"/>
          </p:cNvCxnSpPr>
          <p:nvPr/>
        </p:nvCxnSpPr>
        <p:spPr>
          <a:xfrm>
            <a:off x="1717493" y="4076774"/>
            <a:ext cx="54602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A317930A-D9EC-5C40-909C-99820565C40A}"/>
              </a:ext>
            </a:extLst>
          </p:cNvPr>
          <p:cNvCxnSpPr/>
          <p:nvPr/>
        </p:nvCxnSpPr>
        <p:spPr>
          <a:xfrm>
            <a:off x="0" y="795475"/>
            <a:ext cx="7924800" cy="0"/>
          </a:xfrm>
          <a:prstGeom prst="line">
            <a:avLst/>
          </a:prstGeom>
        </p:spPr>
        <p:style>
          <a:lnRef idx="3">
            <a:schemeClr val="accent4"/>
          </a:lnRef>
          <a:fillRef idx="0">
            <a:schemeClr val="accent4"/>
          </a:fillRef>
          <a:effectRef idx="2">
            <a:schemeClr val="accent4"/>
          </a:effectRef>
          <a:fontRef idx="minor">
            <a:schemeClr val="tx1"/>
          </a:fontRef>
        </p:style>
      </p:cxnSp>
      <p:sp>
        <p:nvSpPr>
          <p:cNvPr id="29" name="Rounded Rectangle 28">
            <a:extLst>
              <a:ext uri="{FF2B5EF4-FFF2-40B4-BE49-F238E27FC236}">
                <a16:creationId xmlns:a16="http://schemas.microsoft.com/office/drawing/2014/main" id="{63D80812-27BC-9D42-94AF-625DB343A8A6}"/>
              </a:ext>
            </a:extLst>
          </p:cNvPr>
          <p:cNvSpPr/>
          <p:nvPr/>
        </p:nvSpPr>
        <p:spPr>
          <a:xfrm>
            <a:off x="2263516" y="2847549"/>
            <a:ext cx="2419350" cy="637520"/>
          </a:xfrm>
          <a:prstGeom prst="roundRect">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Process</a:t>
            </a:r>
          </a:p>
        </p:txBody>
      </p:sp>
      <p:cxnSp>
        <p:nvCxnSpPr>
          <p:cNvPr id="30" name="Straight Arrow Connector 29">
            <a:extLst>
              <a:ext uri="{FF2B5EF4-FFF2-40B4-BE49-F238E27FC236}">
                <a16:creationId xmlns:a16="http://schemas.microsoft.com/office/drawing/2014/main" id="{F32AE54D-A79E-5046-8991-D52327630384}"/>
              </a:ext>
            </a:extLst>
          </p:cNvPr>
          <p:cNvCxnSpPr>
            <a:cxnSpLocks/>
            <a:endCxn id="29" idx="1"/>
          </p:cNvCxnSpPr>
          <p:nvPr/>
        </p:nvCxnSpPr>
        <p:spPr>
          <a:xfrm>
            <a:off x="1724637" y="3166309"/>
            <a:ext cx="5388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Rounded Rectangle 31">
            <a:extLst>
              <a:ext uri="{FF2B5EF4-FFF2-40B4-BE49-F238E27FC236}">
                <a16:creationId xmlns:a16="http://schemas.microsoft.com/office/drawing/2014/main" id="{64FAFEF9-4B58-BB45-A78D-D5875D490CF6}"/>
              </a:ext>
            </a:extLst>
          </p:cNvPr>
          <p:cNvSpPr/>
          <p:nvPr/>
        </p:nvSpPr>
        <p:spPr>
          <a:xfrm>
            <a:off x="2263516" y="5618710"/>
            <a:ext cx="2419350" cy="696209"/>
          </a:xfrm>
          <a:prstGeom prst="roundRect">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Knowledge development</a:t>
            </a:r>
          </a:p>
        </p:txBody>
      </p:sp>
      <p:cxnSp>
        <p:nvCxnSpPr>
          <p:cNvPr id="33" name="Straight Arrow Connector 32">
            <a:extLst>
              <a:ext uri="{FF2B5EF4-FFF2-40B4-BE49-F238E27FC236}">
                <a16:creationId xmlns:a16="http://schemas.microsoft.com/office/drawing/2014/main" id="{B825AB02-B0E3-A041-8A10-D744011DE3FA}"/>
              </a:ext>
            </a:extLst>
          </p:cNvPr>
          <p:cNvCxnSpPr>
            <a:cxnSpLocks/>
            <a:endCxn id="32" idx="1"/>
          </p:cNvCxnSpPr>
          <p:nvPr/>
        </p:nvCxnSpPr>
        <p:spPr>
          <a:xfrm>
            <a:off x="1721066" y="5966814"/>
            <a:ext cx="5424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Rounded Rectangle 39">
            <a:extLst>
              <a:ext uri="{FF2B5EF4-FFF2-40B4-BE49-F238E27FC236}">
                <a16:creationId xmlns:a16="http://schemas.microsoft.com/office/drawing/2014/main" id="{B352D730-0AC9-AE42-940E-F3B98DDE3D8B}"/>
              </a:ext>
            </a:extLst>
          </p:cNvPr>
          <p:cNvSpPr/>
          <p:nvPr/>
        </p:nvSpPr>
        <p:spPr>
          <a:xfrm>
            <a:off x="2263516" y="4717220"/>
            <a:ext cx="2419350" cy="622023"/>
          </a:xfrm>
          <a:prstGeom prst="roundRect">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Sustainability</a:t>
            </a:r>
          </a:p>
        </p:txBody>
      </p:sp>
      <p:cxnSp>
        <p:nvCxnSpPr>
          <p:cNvPr id="41" name="Straight Arrow Connector 40">
            <a:extLst>
              <a:ext uri="{FF2B5EF4-FFF2-40B4-BE49-F238E27FC236}">
                <a16:creationId xmlns:a16="http://schemas.microsoft.com/office/drawing/2014/main" id="{7468D7C6-3DA4-1643-A7B2-4114AF053A2D}"/>
              </a:ext>
            </a:extLst>
          </p:cNvPr>
          <p:cNvCxnSpPr>
            <a:cxnSpLocks/>
            <a:endCxn id="40" idx="1"/>
          </p:cNvCxnSpPr>
          <p:nvPr/>
        </p:nvCxnSpPr>
        <p:spPr>
          <a:xfrm>
            <a:off x="1721066" y="5028231"/>
            <a:ext cx="5424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3" name="TextBox 52">
            <a:extLst>
              <a:ext uri="{FF2B5EF4-FFF2-40B4-BE49-F238E27FC236}">
                <a16:creationId xmlns:a16="http://schemas.microsoft.com/office/drawing/2014/main" id="{6FBE99C3-64FE-D441-A357-547988EE2DCE}"/>
              </a:ext>
            </a:extLst>
          </p:cNvPr>
          <p:cNvSpPr txBox="1"/>
          <p:nvPr/>
        </p:nvSpPr>
        <p:spPr>
          <a:xfrm>
            <a:off x="4498828" y="1012786"/>
            <a:ext cx="2279737" cy="646331"/>
          </a:xfrm>
          <a:prstGeom prst="rect">
            <a:avLst/>
          </a:prstGeom>
          <a:noFill/>
        </p:spPr>
        <p:txBody>
          <a:bodyPr wrap="square" rtlCol="0">
            <a:spAutoFit/>
          </a:bodyPr>
          <a:lstStyle/>
          <a:p>
            <a:pPr algn="ctr"/>
            <a:r>
              <a:rPr lang="en-US" dirty="0"/>
              <a:t>Evidence</a:t>
            </a:r>
          </a:p>
          <a:p>
            <a:pPr algn="ctr"/>
            <a:r>
              <a:rPr lang="en-US" dirty="0"/>
              <a:t>generated</a:t>
            </a:r>
          </a:p>
        </p:txBody>
      </p:sp>
      <p:cxnSp>
        <p:nvCxnSpPr>
          <p:cNvPr id="55" name="Straight Connector 54">
            <a:extLst>
              <a:ext uri="{FF2B5EF4-FFF2-40B4-BE49-F238E27FC236}">
                <a16:creationId xmlns:a16="http://schemas.microsoft.com/office/drawing/2014/main" id="{D844DE06-5C76-A540-96CB-6D113639C23B}"/>
              </a:ext>
            </a:extLst>
          </p:cNvPr>
          <p:cNvCxnSpPr>
            <a:cxnSpLocks/>
          </p:cNvCxnSpPr>
          <p:nvPr/>
        </p:nvCxnSpPr>
        <p:spPr>
          <a:xfrm flipV="1">
            <a:off x="4897042" y="1972254"/>
            <a:ext cx="3567929" cy="10028"/>
          </a:xfrm>
          <a:prstGeom prst="line">
            <a:avLst/>
          </a:prstGeom>
        </p:spPr>
        <p:style>
          <a:lnRef idx="1">
            <a:schemeClr val="accent2"/>
          </a:lnRef>
          <a:fillRef idx="0">
            <a:schemeClr val="accent2"/>
          </a:fillRef>
          <a:effectRef idx="0">
            <a:schemeClr val="accent2"/>
          </a:effectRef>
          <a:fontRef idx="minor">
            <a:schemeClr val="tx1"/>
          </a:fontRef>
        </p:style>
      </p:cxnSp>
      <p:cxnSp>
        <p:nvCxnSpPr>
          <p:cNvPr id="58" name="Straight Connector 57">
            <a:extLst>
              <a:ext uri="{FF2B5EF4-FFF2-40B4-BE49-F238E27FC236}">
                <a16:creationId xmlns:a16="http://schemas.microsoft.com/office/drawing/2014/main" id="{7D205683-C6C6-6143-BC75-E85427815A3C}"/>
              </a:ext>
            </a:extLst>
          </p:cNvPr>
          <p:cNvCxnSpPr>
            <a:cxnSpLocks/>
          </p:cNvCxnSpPr>
          <p:nvPr/>
        </p:nvCxnSpPr>
        <p:spPr>
          <a:xfrm>
            <a:off x="4897041" y="1982282"/>
            <a:ext cx="0" cy="162985"/>
          </a:xfrm>
          <a:prstGeom prst="line">
            <a:avLst/>
          </a:prstGeom>
        </p:spPr>
        <p:style>
          <a:lnRef idx="1">
            <a:schemeClr val="accent2"/>
          </a:lnRef>
          <a:fillRef idx="0">
            <a:schemeClr val="accent2"/>
          </a:fillRef>
          <a:effectRef idx="0">
            <a:schemeClr val="accent2"/>
          </a:effectRef>
          <a:fontRef idx="minor">
            <a:schemeClr val="tx1"/>
          </a:fontRef>
        </p:style>
      </p:cxnSp>
      <p:cxnSp>
        <p:nvCxnSpPr>
          <p:cNvPr id="61" name="Straight Connector 60">
            <a:extLst>
              <a:ext uri="{FF2B5EF4-FFF2-40B4-BE49-F238E27FC236}">
                <a16:creationId xmlns:a16="http://schemas.microsoft.com/office/drawing/2014/main" id="{18C5A84A-E670-0446-9E49-C080FB3528D4}"/>
              </a:ext>
            </a:extLst>
          </p:cNvPr>
          <p:cNvCxnSpPr>
            <a:cxnSpLocks/>
          </p:cNvCxnSpPr>
          <p:nvPr/>
        </p:nvCxnSpPr>
        <p:spPr>
          <a:xfrm>
            <a:off x="8464970" y="1972255"/>
            <a:ext cx="0" cy="162985"/>
          </a:xfrm>
          <a:prstGeom prst="line">
            <a:avLst/>
          </a:prstGeom>
        </p:spPr>
        <p:style>
          <a:lnRef idx="1">
            <a:schemeClr val="accent2"/>
          </a:lnRef>
          <a:fillRef idx="0">
            <a:schemeClr val="accent2"/>
          </a:fillRef>
          <a:effectRef idx="0">
            <a:schemeClr val="accent2"/>
          </a:effectRef>
          <a:fontRef idx="minor">
            <a:schemeClr val="tx1"/>
          </a:fontRef>
        </p:style>
      </p:cxnSp>
      <p:sp>
        <p:nvSpPr>
          <p:cNvPr id="62" name="TextBox 61">
            <a:extLst>
              <a:ext uri="{FF2B5EF4-FFF2-40B4-BE49-F238E27FC236}">
                <a16:creationId xmlns:a16="http://schemas.microsoft.com/office/drawing/2014/main" id="{54690563-C9E0-AD4A-B4A3-780BEA5C1D28}"/>
              </a:ext>
            </a:extLst>
          </p:cNvPr>
          <p:cNvSpPr txBox="1"/>
          <p:nvPr/>
        </p:nvSpPr>
        <p:spPr>
          <a:xfrm rot="2700000">
            <a:off x="4627411" y="2437902"/>
            <a:ext cx="1188666" cy="369332"/>
          </a:xfrm>
          <a:prstGeom prst="rect">
            <a:avLst/>
          </a:prstGeom>
          <a:noFill/>
        </p:spPr>
        <p:txBody>
          <a:bodyPr wrap="square" rtlCol="0">
            <a:spAutoFit/>
          </a:bodyPr>
          <a:lstStyle/>
          <a:p>
            <a:r>
              <a:rPr lang="en-US" dirty="0"/>
              <a:t>month 1</a:t>
            </a:r>
          </a:p>
        </p:txBody>
      </p:sp>
      <p:sp>
        <p:nvSpPr>
          <p:cNvPr id="63" name="TextBox 62">
            <a:extLst>
              <a:ext uri="{FF2B5EF4-FFF2-40B4-BE49-F238E27FC236}">
                <a16:creationId xmlns:a16="http://schemas.microsoft.com/office/drawing/2014/main" id="{1585F6AE-6455-0246-B5AE-003F485775D7}"/>
              </a:ext>
            </a:extLst>
          </p:cNvPr>
          <p:cNvSpPr txBox="1"/>
          <p:nvPr/>
        </p:nvSpPr>
        <p:spPr>
          <a:xfrm rot="2700000">
            <a:off x="8136541" y="2437900"/>
            <a:ext cx="1188666" cy="369332"/>
          </a:xfrm>
          <a:prstGeom prst="rect">
            <a:avLst/>
          </a:prstGeom>
          <a:noFill/>
        </p:spPr>
        <p:txBody>
          <a:bodyPr wrap="square" rtlCol="0">
            <a:spAutoFit/>
          </a:bodyPr>
          <a:lstStyle/>
          <a:p>
            <a:r>
              <a:rPr lang="en-US" dirty="0"/>
              <a:t>month 30</a:t>
            </a:r>
          </a:p>
        </p:txBody>
      </p:sp>
      <p:sp>
        <p:nvSpPr>
          <p:cNvPr id="65" name="Oval 64">
            <a:extLst>
              <a:ext uri="{FF2B5EF4-FFF2-40B4-BE49-F238E27FC236}">
                <a16:creationId xmlns:a16="http://schemas.microsoft.com/office/drawing/2014/main" id="{69A7C0C7-04A7-344C-B514-8E58FDAB5CD1}"/>
              </a:ext>
            </a:extLst>
          </p:cNvPr>
          <p:cNvSpPr/>
          <p:nvPr/>
        </p:nvSpPr>
        <p:spPr>
          <a:xfrm>
            <a:off x="5618711" y="1918395"/>
            <a:ext cx="155994" cy="146549"/>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6" name="Rectangle 65">
            <a:extLst>
              <a:ext uri="{FF2B5EF4-FFF2-40B4-BE49-F238E27FC236}">
                <a16:creationId xmlns:a16="http://schemas.microsoft.com/office/drawing/2014/main" id="{634F2549-BE57-D64B-A423-A80420725F7B}"/>
              </a:ext>
            </a:extLst>
          </p:cNvPr>
          <p:cNvSpPr/>
          <p:nvPr/>
        </p:nvSpPr>
        <p:spPr>
          <a:xfrm>
            <a:off x="6596881" y="2577126"/>
            <a:ext cx="1267053" cy="646331"/>
          </a:xfrm>
          <a:prstGeom prst="rect">
            <a:avLst/>
          </a:prstGeom>
        </p:spPr>
        <p:txBody>
          <a:bodyPr wrap="square">
            <a:spAutoFit/>
          </a:bodyPr>
          <a:lstStyle/>
          <a:p>
            <a:pPr algn="ctr"/>
            <a:r>
              <a:rPr lang="en-US" dirty="0"/>
              <a:t>Decision point</a:t>
            </a:r>
          </a:p>
        </p:txBody>
      </p:sp>
      <p:cxnSp>
        <p:nvCxnSpPr>
          <p:cNvPr id="68" name="Straight Connector 67">
            <a:extLst>
              <a:ext uri="{FF2B5EF4-FFF2-40B4-BE49-F238E27FC236}">
                <a16:creationId xmlns:a16="http://schemas.microsoft.com/office/drawing/2014/main" id="{455B890A-E058-D04C-9AD4-AE1B97971FFD}"/>
              </a:ext>
            </a:extLst>
          </p:cNvPr>
          <p:cNvCxnSpPr>
            <a:cxnSpLocks/>
            <a:stCxn id="53" idx="2"/>
            <a:endCxn id="65" idx="1"/>
          </p:cNvCxnSpPr>
          <p:nvPr/>
        </p:nvCxnSpPr>
        <p:spPr>
          <a:xfrm>
            <a:off x="5638697" y="1659117"/>
            <a:ext cx="2859" cy="28074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9" name="Oval 68">
            <a:extLst>
              <a:ext uri="{FF2B5EF4-FFF2-40B4-BE49-F238E27FC236}">
                <a16:creationId xmlns:a16="http://schemas.microsoft.com/office/drawing/2014/main" id="{C98C0067-700C-3D46-8068-E1EAA94DAD28}"/>
              </a:ext>
            </a:extLst>
          </p:cNvPr>
          <p:cNvSpPr/>
          <p:nvPr/>
        </p:nvSpPr>
        <p:spPr>
          <a:xfrm>
            <a:off x="7219262" y="1909625"/>
            <a:ext cx="155994" cy="146549"/>
          </a:xfrm>
          <a:prstGeom prst="ellipse">
            <a:avLst/>
          </a:prstGeom>
          <a:ln w="28575">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C345C002-617C-5E42-8267-5C9B42467D84}"/>
              </a:ext>
            </a:extLst>
          </p:cNvPr>
          <p:cNvCxnSpPr>
            <a:cxnSpLocks/>
            <a:stCxn id="69" idx="4"/>
            <a:endCxn id="66" idx="0"/>
          </p:cNvCxnSpPr>
          <p:nvPr/>
        </p:nvCxnSpPr>
        <p:spPr>
          <a:xfrm flipH="1">
            <a:off x="7230408" y="2056174"/>
            <a:ext cx="66851" cy="52095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A72A88D0-F073-114E-A0B0-93CD57F5E8C4}"/>
              </a:ext>
            </a:extLst>
          </p:cNvPr>
          <p:cNvSpPr>
            <a:spLocks noGrp="1"/>
          </p:cNvSpPr>
          <p:nvPr>
            <p:ph type="sldNum" sz="quarter" idx="12"/>
          </p:nvPr>
        </p:nvSpPr>
        <p:spPr/>
        <p:txBody>
          <a:bodyPr/>
          <a:lstStyle/>
          <a:p>
            <a:fld id="{712CF03A-298B-8D41-899E-F03C9A5F43F9}" type="slidenum">
              <a:rPr lang="en-US" smtClean="0"/>
              <a:pPr/>
              <a:t>59</a:t>
            </a:fld>
            <a:endParaRPr lang="en-US"/>
          </a:p>
        </p:txBody>
      </p:sp>
    </p:spTree>
    <p:extLst>
      <p:ext uri="{BB962C8B-B14F-4D97-AF65-F5344CB8AC3E}">
        <p14:creationId xmlns:p14="http://schemas.microsoft.com/office/powerpoint/2010/main" val="148549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one left behind: Evaluation’s role</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a:t>What is the evaluation community’s role in ensuring that there is substance to such a claim? </a:t>
            </a:r>
          </a:p>
          <a:p>
            <a:endParaRPr lang="en-US" dirty="0"/>
          </a:p>
          <a:p>
            <a:r>
              <a:rPr lang="en-US" dirty="0"/>
              <a:t>Potential of evaluation to play a </a:t>
            </a:r>
            <a:r>
              <a:rPr lang="en-US" b="1" i="1" dirty="0"/>
              <a:t>navigational role </a:t>
            </a:r>
          </a:p>
        </p:txBody>
      </p:sp>
      <p:sp>
        <p:nvSpPr>
          <p:cNvPr id="4" name="Slide Number Placeholder 3">
            <a:extLst>
              <a:ext uri="{FF2B5EF4-FFF2-40B4-BE49-F238E27FC236}">
                <a16:creationId xmlns:a16="http://schemas.microsoft.com/office/drawing/2014/main" id="{86DC17BD-B48D-4747-A3BD-7BA189675C01}"/>
              </a:ext>
            </a:extLst>
          </p:cNvPr>
          <p:cNvSpPr>
            <a:spLocks noGrp="1"/>
          </p:cNvSpPr>
          <p:nvPr>
            <p:ph type="sldNum" sz="quarter" idx="12"/>
          </p:nvPr>
        </p:nvSpPr>
        <p:spPr/>
        <p:txBody>
          <a:bodyPr/>
          <a:lstStyle/>
          <a:p>
            <a:fld id="{712CF03A-298B-8D41-899E-F03C9A5F43F9}" type="slidenum">
              <a:rPr lang="en-US" smtClean="0"/>
              <a:pPr/>
              <a:t>6</a:t>
            </a:fld>
            <a:endParaRPr lang="en-US"/>
          </a:p>
        </p:txBody>
      </p:sp>
    </p:spTree>
    <p:extLst>
      <p:ext uri="{BB962C8B-B14F-4D97-AF65-F5344CB8AC3E}">
        <p14:creationId xmlns:p14="http://schemas.microsoft.com/office/powerpoint/2010/main" val="3823740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09C1-D73C-FF44-9184-5A5645BF398F}"/>
              </a:ext>
            </a:extLst>
          </p:cNvPr>
          <p:cNvSpPr>
            <a:spLocks noGrp="1"/>
          </p:cNvSpPr>
          <p:nvPr>
            <p:ph type="ctrTitle"/>
          </p:nvPr>
        </p:nvSpPr>
        <p:spPr>
          <a:xfrm>
            <a:off x="276363" y="111735"/>
            <a:ext cx="7762875" cy="855659"/>
          </a:xfrm>
        </p:spPr>
        <p:txBody>
          <a:bodyPr>
            <a:normAutofit/>
          </a:bodyPr>
          <a:lstStyle/>
          <a:p>
            <a:pPr algn="l"/>
            <a:r>
              <a:rPr lang="en-US" sz="4400" dirty="0">
                <a:latin typeface="Avenir Next Ultra Light" panose="020B0203020202020204" pitchFamily="34" charset="77"/>
              </a:rPr>
              <a:t>Data</a:t>
            </a:r>
          </a:p>
        </p:txBody>
      </p:sp>
      <p:sp>
        <p:nvSpPr>
          <p:cNvPr id="10" name="Rounded Rectangle 9">
            <a:extLst>
              <a:ext uri="{FF2B5EF4-FFF2-40B4-BE49-F238E27FC236}">
                <a16:creationId xmlns:a16="http://schemas.microsoft.com/office/drawing/2014/main" id="{F8386DA6-9FD1-F441-966F-38B04F4AB89B}"/>
              </a:ext>
            </a:extLst>
          </p:cNvPr>
          <p:cNvSpPr/>
          <p:nvPr/>
        </p:nvSpPr>
        <p:spPr>
          <a:xfrm>
            <a:off x="695937" y="1199691"/>
            <a:ext cx="1028700" cy="5318187"/>
          </a:xfrm>
          <a:prstGeom prst="roundRect">
            <a:avLst/>
          </a:prstGeom>
          <a:solidFill>
            <a:srgbClr val="70AD47">
              <a:alpha val="74902"/>
            </a:srgb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Avenir Next" panose="020B0503020202020204" pitchFamily="34" charset="0"/>
              </a:rPr>
              <a:t>TSU</a:t>
            </a:r>
          </a:p>
        </p:txBody>
      </p:sp>
      <p:sp>
        <p:nvSpPr>
          <p:cNvPr id="17" name="Rounded Rectangle 16">
            <a:extLst>
              <a:ext uri="{FF2B5EF4-FFF2-40B4-BE49-F238E27FC236}">
                <a16:creationId xmlns:a16="http://schemas.microsoft.com/office/drawing/2014/main" id="{9118B457-CBB3-6D42-B636-7E7EE1B6A3A3}"/>
              </a:ext>
            </a:extLst>
          </p:cNvPr>
          <p:cNvSpPr/>
          <p:nvPr/>
        </p:nvSpPr>
        <p:spPr>
          <a:xfrm>
            <a:off x="2263516" y="1751540"/>
            <a:ext cx="2419350" cy="588848"/>
          </a:xfrm>
          <a:prstGeom prst="roundRect">
            <a:avLst>
              <a:gd name="adj" fmla="val 17687"/>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Impacts</a:t>
            </a:r>
            <a:endParaRPr lang="en-US" dirty="0">
              <a:latin typeface="Avenir Next" panose="020B0503020202020204" pitchFamily="34" charset="0"/>
            </a:endParaRPr>
          </a:p>
        </p:txBody>
      </p:sp>
      <p:cxnSp>
        <p:nvCxnSpPr>
          <p:cNvPr id="4" name="Straight Arrow Connector 3">
            <a:extLst>
              <a:ext uri="{FF2B5EF4-FFF2-40B4-BE49-F238E27FC236}">
                <a16:creationId xmlns:a16="http://schemas.microsoft.com/office/drawing/2014/main" id="{915F9A54-8D9B-1F40-8E24-21E5F8C5E32E}"/>
              </a:ext>
            </a:extLst>
          </p:cNvPr>
          <p:cNvCxnSpPr>
            <a:cxnSpLocks/>
            <a:endCxn id="17" idx="1"/>
          </p:cNvCxnSpPr>
          <p:nvPr/>
        </p:nvCxnSpPr>
        <p:spPr>
          <a:xfrm>
            <a:off x="1724637" y="2045964"/>
            <a:ext cx="5388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Rounded Rectangle 12">
            <a:extLst>
              <a:ext uri="{FF2B5EF4-FFF2-40B4-BE49-F238E27FC236}">
                <a16:creationId xmlns:a16="http://schemas.microsoft.com/office/drawing/2014/main" id="{0108FC8E-F65B-7040-B9F2-45A7DC200416}"/>
              </a:ext>
            </a:extLst>
          </p:cNvPr>
          <p:cNvSpPr/>
          <p:nvPr/>
        </p:nvSpPr>
        <p:spPr>
          <a:xfrm>
            <a:off x="2263516" y="3525810"/>
            <a:ext cx="2419350" cy="640445"/>
          </a:xfrm>
          <a:prstGeom prst="roundRect">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Capacities</a:t>
            </a:r>
          </a:p>
        </p:txBody>
      </p:sp>
      <p:cxnSp>
        <p:nvCxnSpPr>
          <p:cNvPr id="21" name="Straight Arrow Connector 20">
            <a:extLst>
              <a:ext uri="{FF2B5EF4-FFF2-40B4-BE49-F238E27FC236}">
                <a16:creationId xmlns:a16="http://schemas.microsoft.com/office/drawing/2014/main" id="{8528D939-7996-DA46-B178-A5B76CD6BA16}"/>
              </a:ext>
            </a:extLst>
          </p:cNvPr>
          <p:cNvCxnSpPr>
            <a:cxnSpLocks/>
            <a:endCxn id="13" idx="1"/>
          </p:cNvCxnSpPr>
          <p:nvPr/>
        </p:nvCxnSpPr>
        <p:spPr>
          <a:xfrm>
            <a:off x="1717493" y="3846032"/>
            <a:ext cx="54602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2DE1036F-0C52-9B4A-85FD-F5138A73D528}"/>
              </a:ext>
            </a:extLst>
          </p:cNvPr>
          <p:cNvCxnSpPr>
            <a:cxnSpLocks/>
          </p:cNvCxnSpPr>
          <p:nvPr/>
        </p:nvCxnSpPr>
        <p:spPr>
          <a:xfrm>
            <a:off x="-4809842" y="830395"/>
            <a:ext cx="6368238" cy="0"/>
          </a:xfrm>
          <a:prstGeom prst="line">
            <a:avLst/>
          </a:prstGeom>
        </p:spPr>
        <p:style>
          <a:lnRef idx="3">
            <a:schemeClr val="accent4"/>
          </a:lnRef>
          <a:fillRef idx="0">
            <a:schemeClr val="accent4"/>
          </a:fillRef>
          <a:effectRef idx="2">
            <a:schemeClr val="accent4"/>
          </a:effectRef>
          <a:fontRef idx="minor">
            <a:schemeClr val="tx1"/>
          </a:fontRef>
        </p:style>
      </p:cxnSp>
      <p:sp>
        <p:nvSpPr>
          <p:cNvPr id="29" name="Rounded Rectangle 28">
            <a:extLst>
              <a:ext uri="{FF2B5EF4-FFF2-40B4-BE49-F238E27FC236}">
                <a16:creationId xmlns:a16="http://schemas.microsoft.com/office/drawing/2014/main" id="{63D80812-27BC-9D42-94AF-625DB343A8A6}"/>
              </a:ext>
            </a:extLst>
          </p:cNvPr>
          <p:cNvSpPr/>
          <p:nvPr/>
        </p:nvSpPr>
        <p:spPr>
          <a:xfrm>
            <a:off x="2263516" y="2616807"/>
            <a:ext cx="2419350" cy="637520"/>
          </a:xfrm>
          <a:prstGeom prst="roundRect">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Process</a:t>
            </a:r>
          </a:p>
        </p:txBody>
      </p:sp>
      <p:cxnSp>
        <p:nvCxnSpPr>
          <p:cNvPr id="30" name="Straight Arrow Connector 29">
            <a:extLst>
              <a:ext uri="{FF2B5EF4-FFF2-40B4-BE49-F238E27FC236}">
                <a16:creationId xmlns:a16="http://schemas.microsoft.com/office/drawing/2014/main" id="{F32AE54D-A79E-5046-8991-D52327630384}"/>
              </a:ext>
            </a:extLst>
          </p:cNvPr>
          <p:cNvCxnSpPr>
            <a:cxnSpLocks/>
            <a:endCxn id="29" idx="1"/>
          </p:cNvCxnSpPr>
          <p:nvPr/>
        </p:nvCxnSpPr>
        <p:spPr>
          <a:xfrm>
            <a:off x="1724637" y="2935567"/>
            <a:ext cx="5388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Rounded Rectangle 31">
            <a:extLst>
              <a:ext uri="{FF2B5EF4-FFF2-40B4-BE49-F238E27FC236}">
                <a16:creationId xmlns:a16="http://schemas.microsoft.com/office/drawing/2014/main" id="{64FAFEF9-4B58-BB45-A78D-D5875D490CF6}"/>
              </a:ext>
            </a:extLst>
          </p:cNvPr>
          <p:cNvSpPr/>
          <p:nvPr/>
        </p:nvSpPr>
        <p:spPr>
          <a:xfrm>
            <a:off x="2263516" y="5387968"/>
            <a:ext cx="2419350" cy="696209"/>
          </a:xfrm>
          <a:prstGeom prst="roundRect">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Knowledge development</a:t>
            </a:r>
          </a:p>
        </p:txBody>
      </p:sp>
      <p:cxnSp>
        <p:nvCxnSpPr>
          <p:cNvPr id="33" name="Straight Arrow Connector 32">
            <a:extLst>
              <a:ext uri="{FF2B5EF4-FFF2-40B4-BE49-F238E27FC236}">
                <a16:creationId xmlns:a16="http://schemas.microsoft.com/office/drawing/2014/main" id="{B825AB02-B0E3-A041-8A10-D744011DE3FA}"/>
              </a:ext>
            </a:extLst>
          </p:cNvPr>
          <p:cNvCxnSpPr>
            <a:cxnSpLocks/>
            <a:endCxn id="32" idx="1"/>
          </p:cNvCxnSpPr>
          <p:nvPr/>
        </p:nvCxnSpPr>
        <p:spPr>
          <a:xfrm>
            <a:off x="1721066" y="5736072"/>
            <a:ext cx="5424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Rounded Rectangle 39">
            <a:extLst>
              <a:ext uri="{FF2B5EF4-FFF2-40B4-BE49-F238E27FC236}">
                <a16:creationId xmlns:a16="http://schemas.microsoft.com/office/drawing/2014/main" id="{B352D730-0AC9-AE42-940E-F3B98DDE3D8B}"/>
              </a:ext>
            </a:extLst>
          </p:cNvPr>
          <p:cNvSpPr/>
          <p:nvPr/>
        </p:nvSpPr>
        <p:spPr>
          <a:xfrm>
            <a:off x="2263516" y="4486478"/>
            <a:ext cx="2419350" cy="622023"/>
          </a:xfrm>
          <a:prstGeom prst="roundRect">
            <a:avLst/>
          </a:prstGeom>
          <a:solidFill>
            <a:srgbClr val="5B9BD5">
              <a:alpha val="74902"/>
            </a:srgb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latin typeface="Avenir Next" panose="020B0503020202020204" pitchFamily="34" charset="0"/>
              </a:rPr>
              <a:t>Sustainability</a:t>
            </a:r>
          </a:p>
        </p:txBody>
      </p:sp>
      <p:cxnSp>
        <p:nvCxnSpPr>
          <p:cNvPr id="41" name="Straight Arrow Connector 40">
            <a:extLst>
              <a:ext uri="{FF2B5EF4-FFF2-40B4-BE49-F238E27FC236}">
                <a16:creationId xmlns:a16="http://schemas.microsoft.com/office/drawing/2014/main" id="{7468D7C6-3DA4-1643-A7B2-4114AF053A2D}"/>
              </a:ext>
            </a:extLst>
          </p:cNvPr>
          <p:cNvCxnSpPr>
            <a:cxnSpLocks/>
            <a:endCxn id="40" idx="1"/>
          </p:cNvCxnSpPr>
          <p:nvPr/>
        </p:nvCxnSpPr>
        <p:spPr>
          <a:xfrm>
            <a:off x="1721066" y="4797489"/>
            <a:ext cx="5424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A4B81945-3B2F-FC49-9A2E-59470ACD2B71}"/>
              </a:ext>
            </a:extLst>
          </p:cNvPr>
          <p:cNvSpPr txBox="1"/>
          <p:nvPr/>
        </p:nvSpPr>
        <p:spPr>
          <a:xfrm>
            <a:off x="5661086" y="407105"/>
            <a:ext cx="3356372" cy="1600438"/>
          </a:xfrm>
          <a:prstGeom prst="rect">
            <a:avLst/>
          </a:prstGeom>
          <a:noFill/>
        </p:spPr>
        <p:txBody>
          <a:bodyPr wrap="square" rtlCol="0">
            <a:spAutoFit/>
          </a:bodyPr>
          <a:lstStyle/>
          <a:p>
            <a:r>
              <a:rPr lang="en-US" sz="1400" b="1" dirty="0"/>
              <a:t>NMR study </a:t>
            </a:r>
            <a:r>
              <a:rPr lang="en-US" sz="1400" dirty="0"/>
              <a:t>(June 2019)</a:t>
            </a:r>
            <a:endParaRPr lang="en-US" sz="1400" b="1" dirty="0"/>
          </a:p>
          <a:p>
            <a:r>
              <a:rPr lang="en-US" sz="1400" b="1" dirty="0"/>
              <a:t>Household study </a:t>
            </a:r>
            <a:r>
              <a:rPr lang="en-US" sz="1400" dirty="0"/>
              <a:t>(June 2019)</a:t>
            </a:r>
            <a:endParaRPr lang="en-US" sz="1400" b="1" dirty="0"/>
          </a:p>
          <a:p>
            <a:r>
              <a:rPr lang="en-US" sz="1400" b="1" dirty="0"/>
              <a:t>Quality of Care study at facilities </a:t>
            </a:r>
            <a:r>
              <a:rPr lang="en-US" sz="1400" dirty="0"/>
              <a:t>(June 2019)</a:t>
            </a:r>
            <a:endParaRPr lang="en-US" sz="1400" b="1" dirty="0"/>
          </a:p>
          <a:p>
            <a:r>
              <a:rPr lang="en-US" sz="1400" b="1" dirty="0"/>
              <a:t>Qualitative study with FLWs </a:t>
            </a:r>
            <a:r>
              <a:rPr lang="en-US" sz="1400" dirty="0"/>
              <a:t>(June 2019)</a:t>
            </a:r>
            <a:endParaRPr lang="en-US" sz="1400" b="1" dirty="0"/>
          </a:p>
          <a:p>
            <a:r>
              <a:rPr lang="en-US" sz="1400" b="1" dirty="0"/>
              <a:t>CBTS Rounds </a:t>
            </a:r>
            <a:r>
              <a:rPr lang="en-US" sz="1400" dirty="0"/>
              <a:t>(TSU)</a:t>
            </a:r>
            <a:endParaRPr lang="en-US" sz="1400" b="1" dirty="0"/>
          </a:p>
          <a:p>
            <a:r>
              <a:rPr lang="en-US" sz="1400" b="1" dirty="0"/>
              <a:t>Rolling Facility Survey at Facilities </a:t>
            </a:r>
            <a:r>
              <a:rPr lang="en-US" sz="1400" dirty="0"/>
              <a:t>(TSU)</a:t>
            </a:r>
          </a:p>
        </p:txBody>
      </p:sp>
      <p:sp>
        <p:nvSpPr>
          <p:cNvPr id="18" name="TextBox 17">
            <a:extLst>
              <a:ext uri="{FF2B5EF4-FFF2-40B4-BE49-F238E27FC236}">
                <a16:creationId xmlns:a16="http://schemas.microsoft.com/office/drawing/2014/main" id="{9463009E-2332-6C47-ACD6-DA54E65B87BE}"/>
              </a:ext>
            </a:extLst>
          </p:cNvPr>
          <p:cNvSpPr txBox="1"/>
          <p:nvPr/>
        </p:nvSpPr>
        <p:spPr>
          <a:xfrm>
            <a:off x="5661085" y="2030849"/>
            <a:ext cx="2785010" cy="2031325"/>
          </a:xfrm>
          <a:prstGeom prst="rect">
            <a:avLst/>
          </a:prstGeom>
          <a:noFill/>
        </p:spPr>
        <p:txBody>
          <a:bodyPr wrap="square" rtlCol="0">
            <a:spAutoFit/>
          </a:bodyPr>
          <a:lstStyle/>
          <a:p>
            <a:r>
              <a:rPr lang="en-US" sz="1400" b="1" dirty="0"/>
              <a:t>Process Evaluation study</a:t>
            </a:r>
            <a:r>
              <a:rPr lang="en-US" sz="1400" dirty="0"/>
              <a:t>	(Mar 2019, Sep 2019, Mar 2020, Sep 2020)</a:t>
            </a:r>
          </a:p>
          <a:p>
            <a:r>
              <a:rPr lang="en-US" sz="1400" b="1" dirty="0"/>
              <a:t>Continuum of Care study</a:t>
            </a:r>
            <a:r>
              <a:rPr lang="en-US" sz="1400" dirty="0"/>
              <a:t>	(April 2019, Sep 2019, April 2019)</a:t>
            </a:r>
          </a:p>
          <a:p>
            <a:r>
              <a:rPr lang="en-US" sz="1400" b="1" dirty="0"/>
              <a:t>TSU Program Monitoring Data </a:t>
            </a:r>
            <a:r>
              <a:rPr lang="en-US" sz="1400" dirty="0"/>
              <a:t>(Mar 2019, Sep 2019, Mar 2020, Sep 2020)</a:t>
            </a:r>
          </a:p>
        </p:txBody>
      </p:sp>
      <p:sp>
        <p:nvSpPr>
          <p:cNvPr id="19" name="TextBox 18">
            <a:extLst>
              <a:ext uri="{FF2B5EF4-FFF2-40B4-BE49-F238E27FC236}">
                <a16:creationId xmlns:a16="http://schemas.microsoft.com/office/drawing/2014/main" id="{4D5CEC52-80D5-CF4E-BB7F-75A8795F7FBC}"/>
              </a:ext>
            </a:extLst>
          </p:cNvPr>
          <p:cNvSpPr txBox="1"/>
          <p:nvPr/>
        </p:nvSpPr>
        <p:spPr>
          <a:xfrm>
            <a:off x="5661086" y="3654592"/>
            <a:ext cx="2714625" cy="1169551"/>
          </a:xfrm>
          <a:prstGeom prst="rect">
            <a:avLst/>
          </a:prstGeom>
          <a:noFill/>
        </p:spPr>
        <p:txBody>
          <a:bodyPr wrap="square" rtlCol="0">
            <a:spAutoFit/>
          </a:bodyPr>
          <a:lstStyle/>
          <a:p>
            <a:r>
              <a:rPr lang="en-US" sz="1400" b="1" dirty="0"/>
              <a:t>Health System Assessment study </a:t>
            </a:r>
            <a:r>
              <a:rPr lang="en-US" sz="1400" dirty="0"/>
              <a:t>(June 2019)</a:t>
            </a:r>
            <a:endParaRPr lang="en-US" sz="1400" b="1" dirty="0"/>
          </a:p>
          <a:p>
            <a:r>
              <a:rPr lang="en-US" sz="1400" b="1" dirty="0"/>
              <a:t>Process Evaluation studies </a:t>
            </a:r>
            <a:r>
              <a:rPr lang="en-US" sz="1400" dirty="0"/>
              <a:t>(Mar 2019, Sep 2019, Mar 2020, Sep 2020)</a:t>
            </a:r>
          </a:p>
        </p:txBody>
      </p:sp>
      <p:cxnSp>
        <p:nvCxnSpPr>
          <p:cNvPr id="12" name="Straight Connector 11">
            <a:extLst>
              <a:ext uri="{FF2B5EF4-FFF2-40B4-BE49-F238E27FC236}">
                <a16:creationId xmlns:a16="http://schemas.microsoft.com/office/drawing/2014/main" id="{54196D66-1977-1244-B19B-96D2026942FB}"/>
              </a:ext>
            </a:extLst>
          </p:cNvPr>
          <p:cNvCxnSpPr>
            <a:stCxn id="17" idx="3"/>
            <a:endCxn id="3" idx="1"/>
          </p:cNvCxnSpPr>
          <p:nvPr/>
        </p:nvCxnSpPr>
        <p:spPr>
          <a:xfrm flipV="1">
            <a:off x="4682866" y="1207324"/>
            <a:ext cx="978220" cy="83864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9FFE4D-4346-3144-9C3D-AA45C19E4D73}"/>
              </a:ext>
            </a:extLst>
          </p:cNvPr>
          <p:cNvCxnSpPr>
            <a:cxnSpLocks/>
            <a:stCxn id="29" idx="3"/>
            <a:endCxn id="18" idx="1"/>
          </p:cNvCxnSpPr>
          <p:nvPr/>
        </p:nvCxnSpPr>
        <p:spPr>
          <a:xfrm>
            <a:off x="4682866" y="2935567"/>
            <a:ext cx="978219" cy="11094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2B0C6D-8280-3140-982B-062063F5F0EE}"/>
              </a:ext>
            </a:extLst>
          </p:cNvPr>
          <p:cNvCxnSpPr>
            <a:cxnSpLocks/>
            <a:stCxn id="13" idx="3"/>
            <a:endCxn id="19" idx="1"/>
          </p:cNvCxnSpPr>
          <p:nvPr/>
        </p:nvCxnSpPr>
        <p:spPr>
          <a:xfrm>
            <a:off x="4682866" y="3846033"/>
            <a:ext cx="978220" cy="3933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C261F86-1687-A94C-B66A-55F8E5222341}"/>
              </a:ext>
            </a:extLst>
          </p:cNvPr>
          <p:cNvSpPr txBox="1"/>
          <p:nvPr/>
        </p:nvSpPr>
        <p:spPr>
          <a:xfrm>
            <a:off x="5661086" y="4749521"/>
            <a:ext cx="2714625" cy="738664"/>
          </a:xfrm>
          <a:prstGeom prst="rect">
            <a:avLst/>
          </a:prstGeom>
          <a:noFill/>
        </p:spPr>
        <p:txBody>
          <a:bodyPr wrap="square" rtlCol="0">
            <a:spAutoFit/>
          </a:bodyPr>
          <a:lstStyle/>
          <a:p>
            <a:r>
              <a:rPr lang="en-US" sz="1400" b="1" dirty="0"/>
              <a:t>Process Evaluation studies </a:t>
            </a:r>
            <a:r>
              <a:rPr lang="en-US" sz="1400" dirty="0"/>
              <a:t>(Mar 2019, Sep 2019, Mar 2020, Sep 2020)</a:t>
            </a:r>
          </a:p>
        </p:txBody>
      </p:sp>
      <p:cxnSp>
        <p:nvCxnSpPr>
          <p:cNvPr id="27" name="Straight Connector 26">
            <a:extLst>
              <a:ext uri="{FF2B5EF4-FFF2-40B4-BE49-F238E27FC236}">
                <a16:creationId xmlns:a16="http://schemas.microsoft.com/office/drawing/2014/main" id="{7AEF2AB0-EF16-1A4C-AA5D-16779D7E6146}"/>
              </a:ext>
            </a:extLst>
          </p:cNvPr>
          <p:cNvCxnSpPr>
            <a:cxnSpLocks/>
            <a:stCxn id="40" idx="3"/>
            <a:endCxn id="25" idx="1"/>
          </p:cNvCxnSpPr>
          <p:nvPr/>
        </p:nvCxnSpPr>
        <p:spPr>
          <a:xfrm>
            <a:off x="4682866" y="4797490"/>
            <a:ext cx="978220" cy="3213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875B287-7A20-E14A-81BC-9B94C854EC00}"/>
              </a:ext>
            </a:extLst>
          </p:cNvPr>
          <p:cNvSpPr txBox="1"/>
          <p:nvPr/>
        </p:nvSpPr>
        <p:spPr>
          <a:xfrm>
            <a:off x="5661086" y="5587270"/>
            <a:ext cx="2714625" cy="1169551"/>
          </a:xfrm>
          <a:prstGeom prst="rect">
            <a:avLst/>
          </a:prstGeom>
          <a:noFill/>
        </p:spPr>
        <p:txBody>
          <a:bodyPr wrap="square" rtlCol="0">
            <a:spAutoFit/>
          </a:bodyPr>
          <a:lstStyle/>
          <a:p>
            <a:r>
              <a:rPr lang="en-US" sz="1400" b="1" dirty="0"/>
              <a:t>Synthesis of learnings for action from Process and Summative evaluation studies; </a:t>
            </a:r>
            <a:r>
              <a:rPr lang="en-US" sz="1400" b="1" dirty="0" err="1"/>
              <a:t>RFPs</a:t>
            </a:r>
            <a:r>
              <a:rPr lang="en-US" sz="1400" b="1" dirty="0"/>
              <a:t> </a:t>
            </a:r>
            <a:r>
              <a:rPr lang="en-US" sz="1400" dirty="0"/>
              <a:t>(April 2019, October 2019, April 2020, October 2020)</a:t>
            </a:r>
          </a:p>
        </p:txBody>
      </p:sp>
      <p:cxnSp>
        <p:nvCxnSpPr>
          <p:cNvPr id="34" name="Straight Connector 33">
            <a:extLst>
              <a:ext uri="{FF2B5EF4-FFF2-40B4-BE49-F238E27FC236}">
                <a16:creationId xmlns:a16="http://schemas.microsoft.com/office/drawing/2014/main" id="{98CBA639-E05E-CA4B-9535-08655B5B8F66}"/>
              </a:ext>
            </a:extLst>
          </p:cNvPr>
          <p:cNvCxnSpPr>
            <a:cxnSpLocks/>
            <a:stCxn id="32" idx="3"/>
            <a:endCxn id="28" idx="1"/>
          </p:cNvCxnSpPr>
          <p:nvPr/>
        </p:nvCxnSpPr>
        <p:spPr>
          <a:xfrm>
            <a:off x="4682866" y="5736073"/>
            <a:ext cx="978220" cy="4359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D37C145-4A84-CC41-AC8C-27638F0C5076}"/>
              </a:ext>
            </a:extLst>
          </p:cNvPr>
          <p:cNvSpPr>
            <a:spLocks noGrp="1"/>
          </p:cNvSpPr>
          <p:nvPr>
            <p:ph type="sldNum" sz="quarter" idx="12"/>
          </p:nvPr>
        </p:nvSpPr>
        <p:spPr/>
        <p:txBody>
          <a:bodyPr/>
          <a:lstStyle/>
          <a:p>
            <a:fld id="{712CF03A-298B-8D41-899E-F03C9A5F43F9}" type="slidenum">
              <a:rPr lang="en-US" smtClean="0"/>
              <a:pPr/>
              <a:t>60</a:t>
            </a:fld>
            <a:endParaRPr lang="en-US"/>
          </a:p>
        </p:txBody>
      </p:sp>
    </p:spTree>
    <p:extLst>
      <p:ext uri="{BB962C8B-B14F-4D97-AF65-F5344CB8AC3E}">
        <p14:creationId xmlns:p14="http://schemas.microsoft.com/office/powerpoint/2010/main" val="3616036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007"/>
            <a:ext cx="8105686" cy="511575"/>
          </a:xfrm>
        </p:spPr>
        <p:txBody>
          <a:bodyPr>
            <a:normAutofit fontScale="90000"/>
          </a:bodyPr>
          <a:lstStyle/>
          <a:p>
            <a:pPr algn="r"/>
            <a:r>
              <a:rPr lang="en-US" dirty="0"/>
              <a:t>Navigating learning</a:t>
            </a:r>
            <a:endParaRPr lang="en-US" dirty="0">
              <a:solidFill>
                <a:srgbClr val="FF0000"/>
              </a:solidFill>
            </a:endParaRPr>
          </a:p>
        </p:txBody>
      </p:sp>
      <p:cxnSp>
        <p:nvCxnSpPr>
          <p:cNvPr id="4" name="Straight Connector 3">
            <a:extLst>
              <a:ext uri="{FF2B5EF4-FFF2-40B4-BE49-F238E27FC236}">
                <a16:creationId xmlns:a16="http://schemas.microsoft.com/office/drawing/2014/main" id="{39EE4B63-21A2-0544-88C5-54F2996C5102}"/>
              </a:ext>
            </a:extLst>
          </p:cNvPr>
          <p:cNvCxnSpPr/>
          <p:nvPr/>
        </p:nvCxnSpPr>
        <p:spPr>
          <a:xfrm flipH="1">
            <a:off x="-239282" y="1025497"/>
            <a:ext cx="8733802" cy="0"/>
          </a:xfrm>
          <a:prstGeom prst="line">
            <a:avLst/>
          </a:prstGeom>
          <a:ln w="19050"/>
        </p:spPr>
        <p:style>
          <a:lnRef idx="2">
            <a:schemeClr val="accent3"/>
          </a:lnRef>
          <a:fillRef idx="0">
            <a:schemeClr val="accent3"/>
          </a:fillRef>
          <a:effectRef idx="1">
            <a:schemeClr val="accent3"/>
          </a:effectRef>
          <a:fontRef idx="minor">
            <a:schemeClr val="tx1"/>
          </a:fontRef>
        </p:style>
      </p:cxnSp>
      <p:sp>
        <p:nvSpPr>
          <p:cNvPr id="5" name="Rectangle 4">
            <a:extLst>
              <a:ext uri="{FF2B5EF4-FFF2-40B4-BE49-F238E27FC236}">
                <a16:creationId xmlns:a16="http://schemas.microsoft.com/office/drawing/2014/main" id="{8FE877B8-B845-B44D-998C-681C59296220}"/>
              </a:ext>
            </a:extLst>
          </p:cNvPr>
          <p:cNvSpPr/>
          <p:nvPr/>
        </p:nvSpPr>
        <p:spPr>
          <a:xfrm>
            <a:off x="1533258" y="2144995"/>
            <a:ext cx="1939895" cy="13929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solidFill>
                  <a:schemeClr val="bg1"/>
                </a:solidFill>
              </a:rPr>
              <a:t>Organization of the knowledge domains moving away from one team</a:t>
            </a:r>
          </a:p>
        </p:txBody>
      </p:sp>
      <p:sp>
        <p:nvSpPr>
          <p:cNvPr id="6" name="Rectangle 5">
            <a:extLst>
              <a:ext uri="{FF2B5EF4-FFF2-40B4-BE49-F238E27FC236}">
                <a16:creationId xmlns:a16="http://schemas.microsoft.com/office/drawing/2014/main" id="{3D08140C-F1A0-CD4B-8FFC-DBD0CF02F3F1}"/>
              </a:ext>
            </a:extLst>
          </p:cNvPr>
          <p:cNvSpPr/>
          <p:nvPr/>
        </p:nvSpPr>
        <p:spPr>
          <a:xfrm>
            <a:off x="3540095" y="2144995"/>
            <a:ext cx="1939895" cy="13929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Competitive learning — mixed methods</a:t>
            </a:r>
          </a:p>
        </p:txBody>
      </p:sp>
      <p:sp>
        <p:nvSpPr>
          <p:cNvPr id="7" name="Rectangle 6">
            <a:extLst>
              <a:ext uri="{FF2B5EF4-FFF2-40B4-BE49-F238E27FC236}">
                <a16:creationId xmlns:a16="http://schemas.microsoft.com/office/drawing/2014/main" id="{66F22651-0BD8-024F-82B3-3DC55D80A56D}"/>
              </a:ext>
            </a:extLst>
          </p:cNvPr>
          <p:cNvSpPr/>
          <p:nvPr/>
        </p:nvSpPr>
        <p:spPr>
          <a:xfrm>
            <a:off x="5546932" y="2144995"/>
            <a:ext cx="1939895" cy="13929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solidFill>
                  <a:schemeClr val="bg1"/>
                </a:solidFill>
              </a:rPr>
              <a:t>Frequency of interaction//design needs to meet learning needs</a:t>
            </a:r>
          </a:p>
        </p:txBody>
      </p:sp>
      <p:sp>
        <p:nvSpPr>
          <p:cNvPr id="8" name="Rectangle 7">
            <a:extLst>
              <a:ext uri="{FF2B5EF4-FFF2-40B4-BE49-F238E27FC236}">
                <a16:creationId xmlns:a16="http://schemas.microsoft.com/office/drawing/2014/main" id="{F9837DF5-8021-C445-8D7B-5AAC7CA90E01}"/>
              </a:ext>
            </a:extLst>
          </p:cNvPr>
          <p:cNvSpPr/>
          <p:nvPr/>
        </p:nvSpPr>
        <p:spPr>
          <a:xfrm>
            <a:off x="1533258" y="3639546"/>
            <a:ext cx="1939895" cy="13929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Role of web</a:t>
            </a:r>
          </a:p>
        </p:txBody>
      </p:sp>
      <p:sp>
        <p:nvSpPr>
          <p:cNvPr id="9" name="Rectangle 8">
            <a:extLst>
              <a:ext uri="{FF2B5EF4-FFF2-40B4-BE49-F238E27FC236}">
                <a16:creationId xmlns:a16="http://schemas.microsoft.com/office/drawing/2014/main" id="{249716C3-DD69-0F44-B002-4F4AEB96BC78}"/>
              </a:ext>
            </a:extLst>
          </p:cNvPr>
          <p:cNvSpPr/>
          <p:nvPr/>
        </p:nvSpPr>
        <p:spPr>
          <a:xfrm>
            <a:off x="3544368" y="3639546"/>
            <a:ext cx="1939895" cy="13929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solidFill>
                  <a:schemeClr val="bg1"/>
                </a:solidFill>
              </a:rPr>
              <a:t>Sustainability and Spread vs Impact</a:t>
            </a:r>
          </a:p>
        </p:txBody>
      </p:sp>
      <p:sp>
        <p:nvSpPr>
          <p:cNvPr id="10" name="Rectangle 9">
            <a:extLst>
              <a:ext uri="{FF2B5EF4-FFF2-40B4-BE49-F238E27FC236}">
                <a16:creationId xmlns:a16="http://schemas.microsoft.com/office/drawing/2014/main" id="{94AFEA02-F610-A04D-A32E-7BA7CEDA235D}"/>
              </a:ext>
            </a:extLst>
          </p:cNvPr>
          <p:cNvSpPr/>
          <p:nvPr/>
        </p:nvSpPr>
        <p:spPr>
          <a:xfrm>
            <a:off x="5555478" y="3639546"/>
            <a:ext cx="1939895" cy="13929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Rethinking theories of change</a:t>
            </a:r>
          </a:p>
        </p:txBody>
      </p:sp>
      <p:sp>
        <p:nvSpPr>
          <p:cNvPr id="3" name="Slide Number Placeholder 2">
            <a:extLst>
              <a:ext uri="{FF2B5EF4-FFF2-40B4-BE49-F238E27FC236}">
                <a16:creationId xmlns:a16="http://schemas.microsoft.com/office/drawing/2014/main" id="{9F3B61D4-4D6F-6D4F-A329-310ABD3A1A03}"/>
              </a:ext>
            </a:extLst>
          </p:cNvPr>
          <p:cNvSpPr>
            <a:spLocks noGrp="1"/>
          </p:cNvSpPr>
          <p:nvPr>
            <p:ph type="sldNum" sz="quarter" idx="12"/>
          </p:nvPr>
        </p:nvSpPr>
        <p:spPr/>
        <p:txBody>
          <a:bodyPr/>
          <a:lstStyle/>
          <a:p>
            <a:fld id="{712CF03A-298B-8D41-899E-F03C9A5F43F9}" type="slidenum">
              <a:rPr lang="en-US" smtClean="0"/>
              <a:pPr/>
              <a:t>61</a:t>
            </a:fld>
            <a:endParaRPr lang="en-US"/>
          </a:p>
        </p:txBody>
      </p:sp>
    </p:spTree>
    <p:extLst>
      <p:ext uri="{BB962C8B-B14F-4D97-AF65-F5344CB8AC3E}">
        <p14:creationId xmlns:p14="http://schemas.microsoft.com/office/powerpoint/2010/main" val="792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8"/>
          <p:cNvSpPr>
            <a:spLocks noGrp="1" noChangeArrowheads="1"/>
          </p:cNvSpPr>
          <p:nvPr>
            <p:ph type="sldNum" sz="quarter" idx="12"/>
          </p:nvPr>
        </p:nvSpPr>
        <p:spPr>
          <a:noFill/>
        </p:spPr>
        <p:txBody>
          <a:bodyPr/>
          <a:lstStyle/>
          <a:p>
            <a:fld id="{A78176AF-3C0E-134B-8DE7-1601EEED9E3C}" type="slidenum">
              <a:rPr lang="en-CA">
                <a:latin typeface="Arial" pitchFamily="-112" charset="0"/>
                <a:ea typeface="ＭＳ Ｐゴシック" pitchFamily="-112" charset="-128"/>
                <a:cs typeface="ＭＳ Ｐゴシック" pitchFamily="-112" charset="-128"/>
              </a:rPr>
              <a:pPr/>
              <a:t>62</a:t>
            </a:fld>
            <a:endParaRPr lang="en-CA">
              <a:latin typeface="Arial" pitchFamily="-112" charset="0"/>
              <a:ea typeface="ＭＳ Ｐゴシック" pitchFamily="-112" charset="-128"/>
              <a:cs typeface="ＭＳ Ｐゴシック" pitchFamily="-112" charset="-128"/>
            </a:endParaRPr>
          </a:p>
        </p:txBody>
      </p:sp>
      <p:sp>
        <p:nvSpPr>
          <p:cNvPr id="2" name="Rounded Rectangle 1"/>
          <p:cNvSpPr>
            <a:spLocks noChangeArrowheads="1"/>
          </p:cNvSpPr>
          <p:nvPr/>
        </p:nvSpPr>
        <p:spPr bwMode="auto">
          <a:xfrm>
            <a:off x="1476375" y="549275"/>
            <a:ext cx="7416800" cy="5183188"/>
          </a:xfrm>
          <a:prstGeom prst="roundRect">
            <a:avLst>
              <a:gd name="adj" fmla="val 16667"/>
            </a:avLst>
          </a:prstGeom>
          <a:gradFill rotWithShape="1">
            <a:gsLst>
              <a:gs pos="0">
                <a:srgbClr val="00B050"/>
              </a:gs>
              <a:gs pos="100000">
                <a:srgbClr val="FFAB71"/>
              </a:gs>
            </a:gsLst>
            <a:lin ang="16200000"/>
          </a:gradFill>
          <a:ln w="9525">
            <a:solidFill>
              <a:srgbClr val="F07C03"/>
            </a:solidFill>
            <a:round/>
            <a:headEnd/>
            <a:tailEnd/>
          </a:ln>
          <a:effectLst>
            <a:outerShdw blurRad="50800" dist="38100" dir="2700000" algn="tl" rotWithShape="0">
              <a:srgbClr val="000000">
                <a:alpha val="39999"/>
              </a:srgbClr>
            </a:outerShdw>
          </a:effectLst>
        </p:spPr>
        <p:txBody>
          <a:bodyPr anchor="ctr">
            <a:prstTxWarp prst="textNoShape">
              <a:avLst/>
            </a:prstTxWarp>
          </a:bodyPr>
          <a:lstStyle/>
          <a:p>
            <a:pPr algn="ctr">
              <a:defRPr/>
            </a:pPr>
            <a:endParaRPr lang="en-GB">
              <a:solidFill>
                <a:schemeClr val="lt1"/>
              </a:solidFill>
              <a:latin typeface="+mn-lt"/>
              <a:ea typeface="+mn-ea"/>
              <a:cs typeface="+mn-cs"/>
            </a:endParaRPr>
          </a:p>
        </p:txBody>
      </p:sp>
      <p:sp>
        <p:nvSpPr>
          <p:cNvPr id="160772" name="Title 1"/>
          <p:cNvSpPr>
            <a:spLocks noGrp="1"/>
          </p:cNvSpPr>
          <p:nvPr>
            <p:ph type="title"/>
          </p:nvPr>
        </p:nvSpPr>
        <p:spPr/>
        <p:txBody>
          <a:bodyPr>
            <a:normAutofit fontScale="90000"/>
          </a:bodyPr>
          <a:lstStyle/>
          <a:p>
            <a:br>
              <a:rPr lang="en-US" dirty="0">
                <a:solidFill>
                  <a:schemeClr val="tx1"/>
                </a:solidFill>
                <a:ea typeface="ＭＳ Ｐゴシック" pitchFamily="-112" charset="-128"/>
                <a:cs typeface="ＭＳ Ｐゴシック" pitchFamily="-112" charset="-128"/>
              </a:rPr>
            </a:br>
            <a:r>
              <a:rPr lang="en-US" dirty="0">
                <a:solidFill>
                  <a:schemeClr val="tx1"/>
                </a:solidFill>
                <a:ea typeface="ＭＳ Ｐゴシック" pitchFamily="-112" charset="-128"/>
                <a:cs typeface="ＭＳ Ｐゴシック" pitchFamily="-112" charset="-128"/>
              </a:rPr>
              <a:t>Activity 3</a:t>
            </a:r>
          </a:p>
        </p:txBody>
      </p:sp>
      <p:sp>
        <p:nvSpPr>
          <p:cNvPr id="160773" name="Content Placeholder 2"/>
          <p:cNvSpPr>
            <a:spLocks noGrp="1"/>
          </p:cNvSpPr>
          <p:nvPr>
            <p:ph idx="1"/>
          </p:nvPr>
        </p:nvSpPr>
        <p:spPr>
          <a:xfrm>
            <a:off x="2127250" y="1600201"/>
            <a:ext cx="6559550" cy="3924300"/>
          </a:xfrm>
        </p:spPr>
        <p:txBody>
          <a:bodyPr>
            <a:normAutofit fontScale="85000" lnSpcReduction="10000"/>
          </a:bodyPr>
          <a:lstStyle/>
          <a:p>
            <a:pPr>
              <a:spcBef>
                <a:spcPct val="50000"/>
              </a:spcBef>
            </a:pPr>
            <a:r>
              <a:rPr lang="en-US" dirty="0">
                <a:ea typeface="ＭＳ Ｐゴシック" pitchFamily="-112" charset="-128"/>
                <a:cs typeface="ＭＳ Ｐゴシック" pitchFamily="-112" charset="-128"/>
              </a:rPr>
              <a:t>Returning back to the program you are evaluating:</a:t>
            </a:r>
          </a:p>
          <a:p>
            <a:pPr lvl="1">
              <a:spcBef>
                <a:spcPct val="50000"/>
              </a:spcBef>
            </a:pPr>
            <a:r>
              <a:rPr lang="en-US" dirty="0">
                <a:ea typeface="ＭＳ Ｐゴシック" pitchFamily="-112" charset="-128"/>
                <a:cs typeface="ＭＳ Ｐゴシック" pitchFamily="-112" charset="-128"/>
              </a:rPr>
              <a:t>How does learning take place about the program processes? </a:t>
            </a:r>
          </a:p>
          <a:p>
            <a:pPr lvl="1">
              <a:spcBef>
                <a:spcPct val="50000"/>
              </a:spcBef>
            </a:pPr>
            <a:r>
              <a:rPr lang="en-US" dirty="0">
                <a:ea typeface="ＭＳ Ｐゴシック" pitchFamily="-112" charset="-128"/>
                <a:cs typeface="ＭＳ Ｐゴシック" pitchFamily="-112" charset="-128"/>
              </a:rPr>
              <a:t>How will you learn about program impacts?</a:t>
            </a:r>
          </a:p>
          <a:p>
            <a:pPr lvl="1">
              <a:spcBef>
                <a:spcPct val="50000"/>
              </a:spcBef>
            </a:pPr>
            <a:r>
              <a:rPr lang="en-US" dirty="0">
                <a:ea typeface="ＭＳ Ｐゴシック" pitchFamily="-112" charset="-128"/>
                <a:cs typeface="ＭＳ Ｐゴシック" pitchFamily="-112" charset="-128"/>
              </a:rPr>
              <a:t>Does the implemented design provide you information on impacts on inequities?</a:t>
            </a:r>
          </a:p>
          <a:p>
            <a:pPr lvl="1">
              <a:spcBef>
                <a:spcPct val="50000"/>
              </a:spcBef>
            </a:pPr>
            <a:r>
              <a:rPr lang="en-US" dirty="0">
                <a:ea typeface="ＭＳ Ｐゴシック" pitchFamily="-112" charset="-128"/>
                <a:cs typeface="ＭＳ Ｐゴシック" pitchFamily="-112" charset="-128"/>
              </a:rPr>
              <a:t>Is there sufficient time for the impacts to be observed?</a:t>
            </a:r>
          </a:p>
          <a:p>
            <a:pPr>
              <a:spcBef>
                <a:spcPct val="50000"/>
              </a:spcBef>
            </a:pPr>
            <a:endParaRPr lang="en-US" i="1" dirty="0">
              <a:ea typeface="ＭＳ Ｐゴシック" pitchFamily="-112" charset="-128"/>
              <a:cs typeface="ＭＳ Ｐゴシック" pitchFamily="-112" charset="-128"/>
            </a:endParaRPr>
          </a:p>
        </p:txBody>
      </p:sp>
      <p:sp>
        <p:nvSpPr>
          <p:cNvPr id="160774" name="Slide Number Placeholder 3"/>
          <p:cNvSpPr txBox="1">
            <a:spLocks noGrp="1"/>
          </p:cNvSpPr>
          <p:nvPr/>
        </p:nvSpPr>
        <p:spPr bwMode="auto">
          <a:xfrm>
            <a:off x="6759575" y="6245225"/>
            <a:ext cx="2133600" cy="476250"/>
          </a:xfrm>
          <a:prstGeom prst="rect">
            <a:avLst/>
          </a:prstGeom>
          <a:noFill/>
          <a:ln w="9525">
            <a:noFill/>
            <a:miter lim="800000"/>
            <a:headEnd/>
            <a:tailEnd/>
          </a:ln>
        </p:spPr>
        <p:txBody>
          <a:bodyPr>
            <a:prstTxWarp prst="textNoShape">
              <a:avLst/>
            </a:prstTxWarp>
          </a:bodyPr>
          <a:lstStyle/>
          <a:p>
            <a:pPr algn="r"/>
            <a:fld id="{D031F8B1-EAA1-B54B-923D-8F3D346C63A3}" type="slidenum">
              <a:rPr lang="en-CA" sz="1400"/>
              <a:pPr algn="r"/>
              <a:t>62</a:t>
            </a:fld>
            <a:endParaRPr lang="en-CA" sz="1400"/>
          </a:p>
        </p:txBody>
      </p:sp>
    </p:spTree>
    <p:extLst>
      <p:ext uri="{BB962C8B-B14F-4D97-AF65-F5344CB8AC3E}">
        <p14:creationId xmlns:p14="http://schemas.microsoft.com/office/powerpoint/2010/main" val="4230472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2D8D-C470-3B4D-A57D-2B84DB35B2C4}"/>
              </a:ext>
            </a:extLst>
          </p:cNvPr>
          <p:cNvSpPr>
            <a:spLocks noGrp="1"/>
          </p:cNvSpPr>
          <p:nvPr>
            <p:ph type="ctrTitle"/>
          </p:nvPr>
        </p:nvSpPr>
        <p:spPr/>
        <p:txBody>
          <a:bodyPr>
            <a:normAutofit fontScale="90000"/>
          </a:bodyPr>
          <a:lstStyle/>
          <a:p>
            <a:r>
              <a:rPr lang="en-US" dirty="0"/>
              <a:t>6. The problems of complex interventions: Beginning to locate your intervention in complexity space</a:t>
            </a:r>
          </a:p>
        </p:txBody>
      </p:sp>
      <p:sp>
        <p:nvSpPr>
          <p:cNvPr id="3" name="Subtitle 2">
            <a:extLst>
              <a:ext uri="{FF2B5EF4-FFF2-40B4-BE49-F238E27FC236}">
                <a16:creationId xmlns:a16="http://schemas.microsoft.com/office/drawing/2014/main" id="{E2D5C7EC-8170-504C-A376-C7A8E3AD225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9A95A34-C479-D241-B5A5-35B96EE84D85}"/>
              </a:ext>
            </a:extLst>
          </p:cNvPr>
          <p:cNvSpPr>
            <a:spLocks noGrp="1"/>
          </p:cNvSpPr>
          <p:nvPr>
            <p:ph type="sldNum" sz="quarter" idx="12"/>
          </p:nvPr>
        </p:nvSpPr>
        <p:spPr/>
        <p:txBody>
          <a:bodyPr/>
          <a:lstStyle/>
          <a:p>
            <a:fld id="{712CF03A-298B-8D41-899E-F03C9A5F43F9}" type="slidenum">
              <a:rPr lang="en-US" smtClean="0"/>
              <a:pPr/>
              <a:t>63</a:t>
            </a:fld>
            <a:endParaRPr lang="en-US"/>
          </a:p>
        </p:txBody>
      </p:sp>
    </p:spTree>
    <p:extLst>
      <p:ext uri="{BB962C8B-B14F-4D97-AF65-F5344CB8AC3E}">
        <p14:creationId xmlns:p14="http://schemas.microsoft.com/office/powerpoint/2010/main" val="31585163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a:t>What makes an intervention complex? What are the implications for impact evaluation?</a:t>
            </a:r>
          </a:p>
        </p:txBody>
      </p:sp>
      <p:sp>
        <p:nvSpPr>
          <p:cNvPr id="3" name="Subtitle 2"/>
          <p:cNvSpPr>
            <a:spLocks noGrp="1"/>
          </p:cNvSpPr>
          <p:nvPr>
            <p:ph type="subTitle" idx="1"/>
          </p:nvPr>
        </p:nvSpPr>
        <p:spPr/>
        <p:txBody>
          <a:bodyPr>
            <a:normAutofit fontScale="77500" lnSpcReduction="20000"/>
          </a:bodyPr>
          <a:lstStyle/>
          <a:p>
            <a:endParaRPr lang="en-US" dirty="0"/>
          </a:p>
          <a:p>
            <a:r>
              <a:rPr lang="en-US" dirty="0"/>
              <a:t>A hypothesis:  Idealized views of ‘best’ or even ‘appropriate’ evaluation approaches might depend on the complexity of the intervention</a:t>
            </a:r>
          </a:p>
        </p:txBody>
      </p:sp>
      <p:sp>
        <p:nvSpPr>
          <p:cNvPr id="4" name="Slide Number Placeholder 3"/>
          <p:cNvSpPr>
            <a:spLocks noGrp="1"/>
          </p:cNvSpPr>
          <p:nvPr>
            <p:ph type="sldNum" sz="quarter" idx="12"/>
          </p:nvPr>
        </p:nvSpPr>
        <p:spPr/>
        <p:txBody>
          <a:bodyPr/>
          <a:lstStyle/>
          <a:p>
            <a:fld id="{D4759ADF-58C6-0F4E-837A-88DCB355D6F4}" type="slidenum">
              <a:rPr lang="en-US" smtClean="0"/>
              <a:pPr/>
              <a:t>64</a:t>
            </a:fld>
            <a:endParaRPr lang="en-US"/>
          </a:p>
        </p:txBody>
      </p:sp>
      <p:cxnSp>
        <p:nvCxnSpPr>
          <p:cNvPr id="5" name="Straight Connector 4"/>
          <p:cNvCxnSpPr/>
          <p:nvPr/>
        </p:nvCxnSpPr>
        <p:spPr>
          <a:xfrm>
            <a:off x="873557" y="3679544"/>
            <a:ext cx="7396885" cy="7317"/>
          </a:xfrm>
          <a:prstGeom prst="line">
            <a:avLst/>
          </a:prstGeom>
          <a:ln w="3810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96808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80730" y="887767"/>
            <a:ext cx="0" cy="4474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1180730" y="5362113"/>
            <a:ext cx="6241002" cy="1"/>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008169" y="5366098"/>
            <a:ext cx="2692660" cy="369332"/>
          </a:xfrm>
          <a:prstGeom prst="rect">
            <a:avLst/>
          </a:prstGeom>
        </p:spPr>
        <p:txBody>
          <a:bodyPr wrap="none">
            <a:spAutoFit/>
          </a:bodyPr>
          <a:lstStyle/>
          <a:p>
            <a:r>
              <a:rPr lang="en-US" dirty="0"/>
              <a:t>Complexity of Intervention</a:t>
            </a:r>
            <a:endParaRPr lang="en-GB" dirty="0"/>
          </a:p>
        </p:txBody>
      </p:sp>
      <p:sp>
        <p:nvSpPr>
          <p:cNvPr id="11" name="Rectangle 10"/>
          <p:cNvSpPr/>
          <p:nvPr/>
        </p:nvSpPr>
        <p:spPr>
          <a:xfrm rot="16200000">
            <a:off x="-71579" y="2913640"/>
            <a:ext cx="2117696" cy="369332"/>
          </a:xfrm>
          <a:prstGeom prst="rect">
            <a:avLst/>
          </a:prstGeom>
        </p:spPr>
        <p:txBody>
          <a:bodyPr wrap="none">
            <a:spAutoFit/>
          </a:bodyPr>
          <a:lstStyle/>
          <a:p>
            <a:r>
              <a:rPr lang="en-US" dirty="0"/>
              <a:t>Evaluation Approach</a:t>
            </a:r>
            <a:endParaRPr lang="en-GB" dirty="0"/>
          </a:p>
        </p:txBody>
      </p:sp>
      <p:sp>
        <p:nvSpPr>
          <p:cNvPr id="7" name="Slide Number Placeholder 6"/>
          <p:cNvSpPr>
            <a:spLocks noGrp="1"/>
          </p:cNvSpPr>
          <p:nvPr>
            <p:ph type="sldNum" sz="quarter" idx="12"/>
          </p:nvPr>
        </p:nvSpPr>
        <p:spPr/>
        <p:txBody>
          <a:bodyPr/>
          <a:lstStyle/>
          <a:p>
            <a:fld id="{5319EBAB-52D8-0841-A613-DBC224631543}" type="slidenum">
              <a:rPr lang="en-US" smtClean="0"/>
              <a:pPr/>
              <a:t>65</a:t>
            </a:fld>
            <a:endParaRPr lang="en-US"/>
          </a:p>
        </p:txBody>
      </p:sp>
    </p:spTree>
    <p:extLst>
      <p:ext uri="{BB962C8B-B14F-4D97-AF65-F5344CB8AC3E}">
        <p14:creationId xmlns:p14="http://schemas.microsoft.com/office/powerpoint/2010/main" val="3630552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80730" y="887767"/>
            <a:ext cx="0" cy="4474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1180730" y="5362113"/>
            <a:ext cx="6241002" cy="1"/>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008169" y="5366098"/>
            <a:ext cx="2692660" cy="369332"/>
          </a:xfrm>
          <a:prstGeom prst="rect">
            <a:avLst/>
          </a:prstGeom>
        </p:spPr>
        <p:txBody>
          <a:bodyPr wrap="none">
            <a:spAutoFit/>
          </a:bodyPr>
          <a:lstStyle/>
          <a:p>
            <a:r>
              <a:rPr lang="en-US" dirty="0"/>
              <a:t>Complexity of Intervention</a:t>
            </a:r>
            <a:endParaRPr lang="en-GB" dirty="0"/>
          </a:p>
        </p:txBody>
      </p:sp>
      <p:sp>
        <p:nvSpPr>
          <p:cNvPr id="11" name="Rectangle 10"/>
          <p:cNvSpPr/>
          <p:nvPr/>
        </p:nvSpPr>
        <p:spPr>
          <a:xfrm rot="16200000">
            <a:off x="-196292" y="2913640"/>
            <a:ext cx="2367123" cy="369332"/>
          </a:xfrm>
          <a:prstGeom prst="rect">
            <a:avLst/>
          </a:prstGeom>
        </p:spPr>
        <p:txBody>
          <a:bodyPr wrap="none">
            <a:spAutoFit/>
          </a:bodyPr>
          <a:lstStyle/>
          <a:p>
            <a:r>
              <a:rPr lang="en-US" dirty="0"/>
              <a:t>Approach to Evaluation</a:t>
            </a:r>
            <a:endParaRPr lang="en-GB" dirty="0"/>
          </a:p>
        </p:txBody>
      </p:sp>
      <p:sp>
        <p:nvSpPr>
          <p:cNvPr id="3" name="Rectangle 2"/>
          <p:cNvSpPr/>
          <p:nvPr/>
        </p:nvSpPr>
        <p:spPr>
          <a:xfrm rot="18000000">
            <a:off x="1961168" y="4112970"/>
            <a:ext cx="1847172" cy="338554"/>
          </a:xfrm>
          <a:prstGeom prst="rect">
            <a:avLst/>
          </a:prstGeom>
        </p:spPr>
        <p:txBody>
          <a:bodyPr wrap="none">
            <a:spAutoFit/>
          </a:bodyPr>
          <a:lstStyle/>
          <a:p>
            <a:pPr marL="0" lvl="1"/>
            <a:r>
              <a:rPr lang="en-US" sz="1600" dirty="0"/>
              <a:t>Clinical Intervention</a:t>
            </a:r>
          </a:p>
        </p:txBody>
      </p:sp>
      <p:sp>
        <p:nvSpPr>
          <p:cNvPr id="4" name="Rectangle 3"/>
          <p:cNvSpPr/>
          <p:nvPr/>
        </p:nvSpPr>
        <p:spPr>
          <a:xfrm rot="18000000">
            <a:off x="3626477" y="3927502"/>
            <a:ext cx="2230419" cy="338554"/>
          </a:xfrm>
          <a:prstGeom prst="rect">
            <a:avLst/>
          </a:prstGeom>
        </p:spPr>
        <p:txBody>
          <a:bodyPr wrap="none">
            <a:spAutoFit/>
          </a:bodyPr>
          <a:lstStyle/>
          <a:p>
            <a:pPr marL="0" lvl="1"/>
            <a:r>
              <a:rPr lang="en-US" sz="1600" dirty="0"/>
              <a:t>Community Intervention</a:t>
            </a:r>
          </a:p>
        </p:txBody>
      </p:sp>
      <p:sp>
        <p:nvSpPr>
          <p:cNvPr id="7" name="Rectangle 6"/>
          <p:cNvSpPr/>
          <p:nvPr/>
        </p:nvSpPr>
        <p:spPr>
          <a:xfrm rot="18000000">
            <a:off x="5343614" y="3891658"/>
            <a:ext cx="2306657" cy="338554"/>
          </a:xfrm>
          <a:prstGeom prst="rect">
            <a:avLst/>
          </a:prstGeom>
        </p:spPr>
        <p:txBody>
          <a:bodyPr wrap="none">
            <a:spAutoFit/>
          </a:bodyPr>
          <a:lstStyle/>
          <a:p>
            <a:pPr marL="0" lvl="1"/>
            <a:r>
              <a:rPr lang="en-US" sz="1600" dirty="0"/>
              <a:t>System-level Intervention</a:t>
            </a:r>
          </a:p>
        </p:txBody>
      </p:sp>
      <p:sp>
        <p:nvSpPr>
          <p:cNvPr id="9" name="Slide Number Placeholder 8"/>
          <p:cNvSpPr>
            <a:spLocks noGrp="1"/>
          </p:cNvSpPr>
          <p:nvPr>
            <p:ph type="sldNum" sz="quarter" idx="12"/>
          </p:nvPr>
        </p:nvSpPr>
        <p:spPr/>
        <p:txBody>
          <a:bodyPr/>
          <a:lstStyle/>
          <a:p>
            <a:fld id="{5319EBAB-52D8-0841-A613-DBC224631543}" type="slidenum">
              <a:rPr lang="en-US" smtClean="0"/>
              <a:pPr/>
              <a:t>66</a:t>
            </a:fld>
            <a:endParaRPr lang="en-US"/>
          </a:p>
        </p:txBody>
      </p:sp>
    </p:spTree>
    <p:extLst>
      <p:ext uri="{BB962C8B-B14F-4D97-AF65-F5344CB8AC3E}">
        <p14:creationId xmlns:p14="http://schemas.microsoft.com/office/powerpoint/2010/main" val="708428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Working definition of complex interventions</a:t>
            </a:r>
            <a:br>
              <a:rPr lang="en-US" sz="3600"/>
            </a:br>
            <a:endParaRPr lang="en-US" sz="3600" dirty="0">
              <a:solidFill>
                <a:srgbClr val="FF0000"/>
              </a:solidFill>
            </a:endParaRPr>
          </a:p>
        </p:txBody>
      </p:sp>
      <p:sp>
        <p:nvSpPr>
          <p:cNvPr id="3" name="Content Placeholder 2"/>
          <p:cNvSpPr>
            <a:spLocks noGrp="1"/>
          </p:cNvSpPr>
          <p:nvPr>
            <p:ph idx="1"/>
          </p:nvPr>
        </p:nvSpPr>
        <p:spPr>
          <a:xfrm>
            <a:off x="4034332" y="3575659"/>
            <a:ext cx="8229600" cy="3998913"/>
          </a:xfrm>
        </p:spPr>
        <p:txBody>
          <a:bodyPr>
            <a:normAutofit/>
          </a:bodyPr>
          <a:lstStyle/>
          <a:p>
            <a:pPr>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4759ADF-58C6-0F4E-837A-88DCB355D6F4}" type="slidenum">
              <a:rPr lang="en-US" smtClean="0"/>
              <a:pPr/>
              <a:t>67</a:t>
            </a:fld>
            <a:endParaRPr lang="en-US"/>
          </a:p>
        </p:txBody>
      </p:sp>
      <p:sp>
        <p:nvSpPr>
          <p:cNvPr id="5" name="Rectangle 4"/>
          <p:cNvSpPr/>
          <p:nvPr/>
        </p:nvSpPr>
        <p:spPr>
          <a:xfrm>
            <a:off x="3488493" y="2603222"/>
            <a:ext cx="1832299" cy="830997"/>
          </a:xfrm>
          <a:prstGeom prst="rect">
            <a:avLst/>
          </a:prstGeom>
        </p:spPr>
        <p:txBody>
          <a:bodyPr wrap="square">
            <a:spAutoFit/>
          </a:bodyPr>
          <a:lstStyle/>
          <a:p>
            <a:pPr algn="ctr">
              <a:buNone/>
            </a:pPr>
            <a:r>
              <a:rPr lang="en-US" sz="1600" dirty="0"/>
              <a:t>COMPLEX INTERVENTIONS ARE:</a:t>
            </a:r>
          </a:p>
        </p:txBody>
      </p:sp>
      <p:cxnSp>
        <p:nvCxnSpPr>
          <p:cNvPr id="6" name="Straight Connector 5"/>
          <p:cNvCxnSpPr/>
          <p:nvPr/>
        </p:nvCxnSpPr>
        <p:spPr>
          <a:xfrm>
            <a:off x="1258214" y="1141171"/>
            <a:ext cx="8851392"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Oval 6"/>
          <p:cNvSpPr/>
          <p:nvPr/>
        </p:nvSpPr>
        <p:spPr>
          <a:xfrm>
            <a:off x="540761" y="1650768"/>
            <a:ext cx="2794857" cy="2794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DYNAMIC: </a:t>
            </a:r>
          </a:p>
          <a:p>
            <a:pPr algn="ctr"/>
            <a:r>
              <a:rPr lang="en-US" sz="1600" dirty="0"/>
              <a:t>An intervention that changes over time (both in response to changing context and learnings over time)</a:t>
            </a:r>
          </a:p>
        </p:txBody>
      </p:sp>
      <p:sp>
        <p:nvSpPr>
          <p:cNvPr id="8" name="Oval 7"/>
          <p:cNvSpPr/>
          <p:nvPr/>
        </p:nvSpPr>
        <p:spPr>
          <a:xfrm>
            <a:off x="5473668" y="1650768"/>
            <a:ext cx="2794857" cy="279485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HETEROGENOUS, CONTEXT shaped: </a:t>
            </a:r>
          </a:p>
          <a:p>
            <a:pPr algn="ctr"/>
            <a:r>
              <a:rPr lang="en-US" sz="1400" dirty="0"/>
              <a:t>Is constrained and shaped by the context (the same intervention will look very different in very different contexts)</a:t>
            </a:r>
          </a:p>
        </p:txBody>
      </p:sp>
      <p:sp>
        <p:nvSpPr>
          <p:cNvPr id="9" name="Oval 8"/>
          <p:cNvSpPr/>
          <p:nvPr/>
        </p:nvSpPr>
        <p:spPr>
          <a:xfrm>
            <a:off x="3007215" y="3807278"/>
            <a:ext cx="2794857" cy="2794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MULTIPLE INTERACTING COMPONENTS:</a:t>
            </a:r>
          </a:p>
          <a:p>
            <a:pPr algn="ctr"/>
            <a:r>
              <a:rPr lang="en-US" sz="1400" dirty="0"/>
              <a:t>These multiple interacting components has the potential of changing the overall intervention over time</a:t>
            </a:r>
          </a:p>
        </p:txBody>
      </p:sp>
    </p:spTree>
    <p:extLst>
      <p:ext uri="{BB962C8B-B14F-4D97-AF65-F5344CB8AC3E}">
        <p14:creationId xmlns:p14="http://schemas.microsoft.com/office/powerpoint/2010/main" val="312657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54502" cy="1143000"/>
          </a:xfrm>
        </p:spPr>
        <p:txBody>
          <a:bodyPr>
            <a:noAutofit/>
          </a:bodyPr>
          <a:lstStyle/>
          <a:p>
            <a:pPr algn="r"/>
            <a:r>
              <a:rPr lang="en-CA" sz="2800" dirty="0"/>
              <a:t>QUESTIONS TO DESCRIBE COMPLEX INTERVENTIONS</a:t>
            </a:r>
          </a:p>
        </p:txBody>
      </p:sp>
      <p:sp>
        <p:nvSpPr>
          <p:cNvPr id="3" name="Content Placeholder 2"/>
          <p:cNvSpPr>
            <a:spLocks noGrp="1"/>
          </p:cNvSpPr>
          <p:nvPr>
            <p:ph idx="1"/>
          </p:nvPr>
        </p:nvSpPr>
        <p:spPr/>
        <p:txBody>
          <a:bodyPr/>
          <a:lstStyle/>
          <a:p>
            <a:r>
              <a:rPr lang="en-CA" dirty="0"/>
              <a:t>How hard is it to describe?</a:t>
            </a:r>
          </a:p>
          <a:p>
            <a:endParaRPr lang="en-CA" dirty="0"/>
          </a:p>
          <a:p>
            <a:r>
              <a:rPr lang="en-CA" dirty="0"/>
              <a:t>How hard is it to create?</a:t>
            </a:r>
          </a:p>
          <a:p>
            <a:endParaRPr lang="en-CA" dirty="0"/>
          </a:p>
          <a:p>
            <a:r>
              <a:rPr lang="en-CA" dirty="0"/>
              <a:t>What is its degree </a:t>
            </a:r>
            <a:r>
              <a:rPr lang="en-CA"/>
              <a:t>of organization?</a:t>
            </a:r>
          </a:p>
        </p:txBody>
      </p:sp>
      <p:sp>
        <p:nvSpPr>
          <p:cNvPr id="4" name="Slide Number Placeholder 3"/>
          <p:cNvSpPr>
            <a:spLocks noGrp="1"/>
          </p:cNvSpPr>
          <p:nvPr>
            <p:ph type="sldNum" sz="quarter" idx="12"/>
          </p:nvPr>
        </p:nvSpPr>
        <p:spPr/>
        <p:txBody>
          <a:bodyPr/>
          <a:lstStyle/>
          <a:p>
            <a:fld id="{B4FE4BD7-C182-422E-86E9-2481A0845A09}" type="slidenum">
              <a:rPr lang="en-CA" smtClean="0"/>
              <a:pPr/>
              <a:t>68</a:t>
            </a:fld>
            <a:endParaRPr lang="en-CA"/>
          </a:p>
        </p:txBody>
      </p:sp>
      <p:cxnSp>
        <p:nvCxnSpPr>
          <p:cNvPr id="5" name="Straight Connector 4"/>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63157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428625" y="285751"/>
            <a:ext cx="7772400" cy="1009650"/>
          </a:xfrm>
        </p:spPr>
        <p:txBody>
          <a:bodyPr/>
          <a:lstStyle/>
          <a:p>
            <a:endParaRPr lang="en-US" dirty="0"/>
          </a:p>
        </p:txBody>
      </p:sp>
      <p:sp>
        <p:nvSpPr>
          <p:cNvPr id="3" name="Subtitle 2"/>
          <p:cNvSpPr>
            <a:spLocks noGrp="1"/>
          </p:cNvSpPr>
          <p:nvPr>
            <p:ph type="subTitle" idx="1"/>
          </p:nvPr>
        </p:nvSpPr>
        <p:spPr>
          <a:xfrm>
            <a:off x="642938" y="1928813"/>
            <a:ext cx="1928812" cy="714375"/>
          </a:xfrm>
        </p:spPr>
        <p:txBody>
          <a:bodyPr/>
          <a:lstStyle/>
          <a:p>
            <a:pPr fontAlgn="auto">
              <a:spcAft>
                <a:spcPts val="0"/>
              </a:spcAft>
              <a:buFont typeface="Wingdings 2" pitchFamily="-65" charset="2"/>
              <a:buNone/>
              <a:defRPr/>
            </a:pPr>
            <a:r>
              <a:rPr lang="fr-CA" sz="2800" dirty="0">
                <a:solidFill>
                  <a:schemeClr val="bg1">
                    <a:lumMod val="50000"/>
                  </a:schemeClr>
                </a:solidFill>
                <a:ea typeface="+mn-ea"/>
                <a:cs typeface="+mn-cs"/>
              </a:rPr>
              <a:t>Formative</a:t>
            </a:r>
          </a:p>
        </p:txBody>
      </p:sp>
      <p:sp>
        <p:nvSpPr>
          <p:cNvPr id="4" name="TextBox 3"/>
          <p:cNvSpPr txBox="1"/>
          <p:nvPr/>
        </p:nvSpPr>
        <p:spPr>
          <a:xfrm>
            <a:off x="4857750" y="3000375"/>
            <a:ext cx="2786063" cy="523875"/>
          </a:xfrm>
          <a:prstGeom prst="rect">
            <a:avLst/>
          </a:prstGeom>
          <a:noFill/>
        </p:spPr>
        <p:txBody>
          <a:bodyPr>
            <a:spAutoFit/>
          </a:bodyPr>
          <a:lstStyle/>
          <a:p>
            <a:pPr>
              <a:defRPr/>
            </a:pPr>
            <a:r>
              <a:rPr lang="fr-CA" sz="2800" dirty="0" err="1">
                <a:solidFill>
                  <a:schemeClr val="tx2">
                    <a:lumMod val="50000"/>
                  </a:schemeClr>
                </a:solidFill>
                <a:latin typeface="Arial" pitchFamily="-65" charset="0"/>
                <a:ea typeface="Arial" pitchFamily="-65" charset="0"/>
                <a:cs typeface="Arial" pitchFamily="-65" charset="0"/>
              </a:rPr>
              <a:t>Developmental</a:t>
            </a:r>
            <a:endParaRPr lang="en-US" sz="2800" dirty="0">
              <a:solidFill>
                <a:schemeClr val="tx2">
                  <a:lumMod val="50000"/>
                </a:schemeClr>
              </a:solidFill>
              <a:latin typeface="Arial" pitchFamily="-65" charset="0"/>
              <a:ea typeface="Arial" pitchFamily="-65" charset="0"/>
              <a:cs typeface="Arial" pitchFamily="-65" charset="0"/>
            </a:endParaRPr>
          </a:p>
        </p:txBody>
      </p:sp>
      <p:sp>
        <p:nvSpPr>
          <p:cNvPr id="5" name="TextBox 4"/>
          <p:cNvSpPr txBox="1"/>
          <p:nvPr/>
        </p:nvSpPr>
        <p:spPr>
          <a:xfrm>
            <a:off x="642938" y="3857625"/>
            <a:ext cx="2071687" cy="523875"/>
          </a:xfrm>
          <a:prstGeom prst="rect">
            <a:avLst/>
          </a:prstGeom>
          <a:noFill/>
        </p:spPr>
        <p:txBody>
          <a:bodyPr>
            <a:spAutoFit/>
          </a:bodyPr>
          <a:lstStyle/>
          <a:p>
            <a:pPr>
              <a:defRPr/>
            </a:pPr>
            <a:r>
              <a:rPr lang="fr-CA" sz="2800" dirty="0" err="1">
                <a:solidFill>
                  <a:schemeClr val="bg1">
                    <a:lumMod val="50000"/>
                  </a:schemeClr>
                </a:solidFill>
                <a:latin typeface="Arial" pitchFamily="-65" charset="0"/>
                <a:ea typeface="Arial" pitchFamily="-65" charset="0"/>
                <a:cs typeface="Arial" pitchFamily="-65" charset="0"/>
              </a:rPr>
              <a:t>Summative</a:t>
            </a:r>
            <a:endParaRPr lang="en-US" sz="2800" dirty="0">
              <a:solidFill>
                <a:schemeClr val="bg1">
                  <a:lumMod val="50000"/>
                </a:schemeClr>
              </a:solidFill>
              <a:latin typeface="Arial" pitchFamily="-65" charset="0"/>
              <a:ea typeface="Arial" pitchFamily="-65" charset="0"/>
              <a:cs typeface="Arial" pitchFamily="-65" charset="0"/>
            </a:endParaRPr>
          </a:p>
        </p:txBody>
      </p:sp>
      <p:pic>
        <p:nvPicPr>
          <p:cNvPr id="33798" name="Picture 4" descr="http://images.travelpod.com/users/josie_ty/5.1208901600.believe-it-or-notx-pina-is-eating-soup-xphoxx.jpg"/>
          <p:cNvPicPr>
            <a:picLocks noChangeAspect="1" noChangeArrowheads="1"/>
          </p:cNvPicPr>
          <p:nvPr/>
        </p:nvPicPr>
        <p:blipFill>
          <a:blip r:embed="rId3"/>
          <a:srcRect/>
          <a:stretch>
            <a:fillRect/>
          </a:stretch>
        </p:blipFill>
        <p:spPr bwMode="auto">
          <a:xfrm>
            <a:off x="1785938" y="4643438"/>
            <a:ext cx="2570162" cy="1925637"/>
          </a:xfrm>
          <a:prstGeom prst="rect">
            <a:avLst/>
          </a:prstGeom>
          <a:noFill/>
          <a:ln w="9525">
            <a:noFill/>
            <a:miter lim="800000"/>
            <a:headEnd/>
            <a:tailEnd/>
          </a:ln>
        </p:spPr>
      </p:pic>
      <p:pic>
        <p:nvPicPr>
          <p:cNvPr id="33799" name="Picture 6" descr="http://farm4.static.flickr.com/3509/4053500376_bf8aa07af8.jpg"/>
          <p:cNvPicPr>
            <a:picLocks noChangeAspect="1" noChangeArrowheads="1"/>
          </p:cNvPicPr>
          <p:nvPr/>
        </p:nvPicPr>
        <p:blipFill>
          <a:blip r:embed="rId4"/>
          <a:srcRect/>
          <a:stretch>
            <a:fillRect/>
          </a:stretch>
        </p:blipFill>
        <p:spPr bwMode="auto">
          <a:xfrm>
            <a:off x="2857500" y="1625600"/>
            <a:ext cx="1428750" cy="2089150"/>
          </a:xfrm>
          <a:prstGeom prst="rect">
            <a:avLst/>
          </a:prstGeom>
          <a:noFill/>
          <a:ln w="9525">
            <a:noFill/>
            <a:miter lim="800000"/>
            <a:headEnd/>
            <a:tailEnd/>
          </a:ln>
        </p:spPr>
      </p:pic>
      <p:pic>
        <p:nvPicPr>
          <p:cNvPr id="33800" name="Picture 8" descr="http://www.charlottemagazine.com/Blogs/Dine-Dish/April-2010/Farmers-Markets-Opening/farmers-market-photo.jpg"/>
          <p:cNvPicPr>
            <a:picLocks noChangeAspect="1" noChangeArrowheads="1"/>
          </p:cNvPicPr>
          <p:nvPr/>
        </p:nvPicPr>
        <p:blipFill>
          <a:blip r:embed="rId5"/>
          <a:srcRect/>
          <a:stretch>
            <a:fillRect/>
          </a:stretch>
        </p:blipFill>
        <p:spPr bwMode="auto">
          <a:xfrm>
            <a:off x="5929313" y="1571625"/>
            <a:ext cx="2000250" cy="1327150"/>
          </a:xfrm>
          <a:prstGeom prst="rect">
            <a:avLst/>
          </a:prstGeom>
          <a:noFill/>
          <a:ln w="9525">
            <a:noFill/>
            <a:miter lim="800000"/>
            <a:headEnd/>
            <a:tailEnd/>
          </a:ln>
        </p:spPr>
      </p:pic>
      <p:pic>
        <p:nvPicPr>
          <p:cNvPr id="33801" name="Picture 10" descr="See full size image"/>
          <p:cNvPicPr>
            <a:picLocks noChangeAspect="1" noChangeArrowheads="1"/>
          </p:cNvPicPr>
          <p:nvPr/>
        </p:nvPicPr>
        <p:blipFill>
          <a:blip r:embed="rId6"/>
          <a:srcRect/>
          <a:stretch>
            <a:fillRect/>
          </a:stretch>
        </p:blipFill>
        <p:spPr bwMode="auto">
          <a:xfrm>
            <a:off x="5715000" y="3929063"/>
            <a:ext cx="1095375" cy="1095375"/>
          </a:xfrm>
          <a:prstGeom prst="rect">
            <a:avLst/>
          </a:prstGeom>
          <a:noFill/>
          <a:ln w="9525">
            <a:noFill/>
            <a:miter lim="800000"/>
            <a:headEnd/>
            <a:tailEnd/>
          </a:ln>
        </p:spPr>
      </p:pic>
      <p:pic>
        <p:nvPicPr>
          <p:cNvPr id="33802" name="Picture 12" descr="http://www.teachnet-uk.org.uk/2006%20Projects/CC-Expeditions_Training/images/Menu%20plan.jpg"/>
          <p:cNvPicPr>
            <a:picLocks noChangeAspect="1" noChangeArrowheads="1"/>
          </p:cNvPicPr>
          <p:nvPr/>
        </p:nvPicPr>
        <p:blipFill>
          <a:blip r:embed="rId7"/>
          <a:srcRect/>
          <a:stretch>
            <a:fillRect/>
          </a:stretch>
        </p:blipFill>
        <p:spPr bwMode="auto">
          <a:xfrm>
            <a:off x="7143750" y="3929063"/>
            <a:ext cx="1355725" cy="1928812"/>
          </a:xfrm>
          <a:prstGeom prst="rect">
            <a:avLst/>
          </a:prstGeom>
          <a:noFill/>
          <a:ln w="9525">
            <a:noFill/>
            <a:miter lim="800000"/>
            <a:headEnd/>
            <a:tailEnd/>
          </a:ln>
        </p:spPr>
      </p:pic>
      <p:pic>
        <p:nvPicPr>
          <p:cNvPr id="33803" name="Picture 14" descr="http://t0.gstatic.com/images?q=tbn:2zb4UPxu7xsxEM:http://www.utsc.utoronto.ca/~wellness/wpp/nutri/images/food/spices.jpg"/>
          <p:cNvPicPr>
            <a:picLocks noChangeAspect="1" noChangeArrowheads="1"/>
          </p:cNvPicPr>
          <p:nvPr/>
        </p:nvPicPr>
        <p:blipFill>
          <a:blip r:embed="rId8"/>
          <a:srcRect/>
          <a:stretch>
            <a:fillRect/>
          </a:stretch>
        </p:blipFill>
        <p:spPr bwMode="auto">
          <a:xfrm>
            <a:off x="5000625" y="4929188"/>
            <a:ext cx="1190625" cy="1190625"/>
          </a:xfrm>
          <a:prstGeom prst="rect">
            <a:avLst/>
          </a:prstGeom>
          <a:noFill/>
          <a:ln w="9525">
            <a:noFill/>
            <a:miter lim="800000"/>
            <a:headEnd/>
            <a:tailEnd/>
          </a:ln>
        </p:spPr>
      </p:pic>
      <p:pic>
        <p:nvPicPr>
          <p:cNvPr id="33804" name="Picture 16" descr="http://t2.gstatic.com/images?q=tbn:WVM2fbbeIyL70M:http://www.roullierwhite.com/ekmps/shops/roullierwhite/images/maxwell-williams-p254000-set-of-four-porcelain-lidded-french-style-soup-bowls-334-p.jpg"/>
          <p:cNvPicPr>
            <a:picLocks noChangeAspect="1" noChangeArrowheads="1"/>
          </p:cNvPicPr>
          <p:nvPr/>
        </p:nvPicPr>
        <p:blipFill>
          <a:blip r:embed="rId9"/>
          <a:srcRect/>
          <a:stretch>
            <a:fillRect/>
          </a:stretch>
        </p:blipFill>
        <p:spPr bwMode="auto">
          <a:xfrm>
            <a:off x="6929438" y="5214938"/>
            <a:ext cx="1352550" cy="1352550"/>
          </a:xfrm>
          <a:prstGeom prst="rect">
            <a:avLst/>
          </a:prstGeom>
          <a:noFill/>
          <a:ln w="9525">
            <a:noFill/>
            <a:miter lim="800000"/>
            <a:headEnd/>
            <a:tailEnd/>
          </a:ln>
        </p:spPr>
      </p:pic>
      <p:pic>
        <p:nvPicPr>
          <p:cNvPr id="33805" name="Picture 18" descr="http://t2.gstatic.com/images?q=tbn:ALhylSsXEW1JVM:http://www.thegreenhead.com/imgs/double-handled-soup-bowls-1.jpg"/>
          <p:cNvPicPr>
            <a:picLocks noChangeAspect="1" noChangeArrowheads="1"/>
          </p:cNvPicPr>
          <p:nvPr/>
        </p:nvPicPr>
        <p:blipFill>
          <a:blip r:embed="rId10"/>
          <a:srcRect/>
          <a:stretch>
            <a:fillRect/>
          </a:stretch>
        </p:blipFill>
        <p:spPr bwMode="auto">
          <a:xfrm>
            <a:off x="6072188" y="5429250"/>
            <a:ext cx="1285875" cy="1285875"/>
          </a:xfrm>
          <a:prstGeom prst="rect">
            <a:avLst/>
          </a:prstGeom>
          <a:noFill/>
          <a:ln w="9525">
            <a:noFill/>
            <a:miter lim="800000"/>
            <a:headEnd/>
            <a:tailEnd/>
          </a:ln>
        </p:spPr>
      </p:pic>
      <p:cxnSp>
        <p:nvCxnSpPr>
          <p:cNvPr id="16" name="Straight Connector 15"/>
          <p:cNvCxnSpPr>
            <a:stCxn id="3" idx="2"/>
          </p:cNvCxnSpPr>
          <p:nvPr/>
        </p:nvCxnSpPr>
        <p:spPr>
          <a:xfrm rot="5400000">
            <a:off x="1017588" y="3197225"/>
            <a:ext cx="1143000" cy="34925"/>
          </a:xfrm>
          <a:prstGeom prst="line">
            <a:avLst/>
          </a:prstGeom>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42428D32-7BFC-A741-8412-9179F6B9E9A4}" type="slidenum">
              <a:rPr lang="en-US" smtClean="0"/>
              <a:pPr/>
              <a:t>69</a:t>
            </a:fld>
            <a:endParaRPr lang="en-US"/>
          </a:p>
        </p:txBody>
      </p:sp>
    </p:spTree>
    <p:extLst>
      <p:ext uri="{BB962C8B-B14F-4D97-AF65-F5344CB8AC3E}">
        <p14:creationId xmlns:p14="http://schemas.microsoft.com/office/powerpoint/2010/main" val="128815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46FB9E-1117-7B44-A454-0BDCDB57B2A2}"/>
              </a:ext>
            </a:extLst>
          </p:cNvPr>
          <p:cNvPicPr>
            <a:picLocks noChangeAspect="1"/>
          </p:cNvPicPr>
          <p:nvPr/>
        </p:nvPicPr>
        <p:blipFill>
          <a:blip r:embed="rId2"/>
          <a:stretch>
            <a:fillRect/>
          </a:stretch>
        </p:blipFill>
        <p:spPr>
          <a:xfrm>
            <a:off x="0" y="526479"/>
            <a:ext cx="9144000" cy="5805042"/>
          </a:xfrm>
          <a:prstGeom prst="rect">
            <a:avLst/>
          </a:prstGeom>
        </p:spPr>
      </p:pic>
      <p:sp>
        <p:nvSpPr>
          <p:cNvPr id="6" name="Slide Number Placeholder 5">
            <a:extLst>
              <a:ext uri="{FF2B5EF4-FFF2-40B4-BE49-F238E27FC236}">
                <a16:creationId xmlns:a16="http://schemas.microsoft.com/office/drawing/2014/main" id="{7EDDBF9E-61A6-FF4A-96B8-CBFF274F41B2}"/>
              </a:ext>
            </a:extLst>
          </p:cNvPr>
          <p:cNvSpPr>
            <a:spLocks noGrp="1"/>
          </p:cNvSpPr>
          <p:nvPr>
            <p:ph type="sldNum" sz="quarter" idx="12"/>
          </p:nvPr>
        </p:nvSpPr>
        <p:spPr/>
        <p:txBody>
          <a:bodyPr/>
          <a:lstStyle/>
          <a:p>
            <a:fld id="{712CF03A-298B-8D41-899E-F03C9A5F43F9}" type="slidenum">
              <a:rPr lang="en-US" smtClean="0"/>
              <a:pPr/>
              <a:t>7</a:t>
            </a:fld>
            <a:endParaRPr lang="en-US"/>
          </a:p>
        </p:txBody>
      </p:sp>
    </p:spTree>
    <p:extLst>
      <p:ext uri="{BB962C8B-B14F-4D97-AF65-F5344CB8AC3E}">
        <p14:creationId xmlns:p14="http://schemas.microsoft.com/office/powerpoint/2010/main" val="18081773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custDataLst>
              <p:tags r:id="rId2"/>
            </p:custDataLst>
          </p:nvPr>
        </p:nvSpPr>
        <p:spPr>
          <a:xfrm>
            <a:off x="457200" y="245327"/>
            <a:ext cx="8054502" cy="1173898"/>
          </a:xfrm>
        </p:spPr>
        <p:txBody>
          <a:bodyPr lIns="81639" tIns="42452" rIns="81639" bIns="42452" anchor="t">
            <a:noAutofit/>
          </a:bodyPr>
          <a:lstStyle/>
          <a:p>
            <a:pPr algn="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800" dirty="0"/>
              <a:t>FEATURES OF COMPLEX </a:t>
            </a:r>
            <a:r>
              <a:rPr lang="en-GB" sz="2800"/>
              <a:t>INTERVENTIONS </a:t>
            </a:r>
            <a:br>
              <a:rPr lang="en-GB" sz="2800"/>
            </a:br>
            <a:r>
              <a:rPr lang="en-GB" sz="2800"/>
              <a:t>(</a:t>
            </a:r>
            <a:r>
              <a:rPr lang="en-GB" sz="2800" dirty="0"/>
              <a:t>PAWSON ET AL., 2004)</a:t>
            </a:r>
          </a:p>
        </p:txBody>
      </p:sp>
      <p:sp>
        <p:nvSpPr>
          <p:cNvPr id="41987" name="Rectangle 2"/>
          <p:cNvSpPr>
            <a:spLocks noGrp="1" noChangeArrowheads="1"/>
          </p:cNvSpPr>
          <p:nvPr>
            <p:ph idx="1"/>
            <p:custDataLst>
              <p:tags r:id="rId3"/>
            </p:custDataLst>
          </p:nvPr>
        </p:nvSpPr>
        <p:spPr>
          <a:xfrm>
            <a:off x="457200" y="1422400"/>
            <a:ext cx="8229600" cy="5435600"/>
          </a:xfrm>
        </p:spPr>
        <p:txBody>
          <a:bodyPr lIns="81639" tIns="42452" rIns="81639" bIns="42452">
            <a:normAutofit/>
          </a:bodyPr>
          <a:lstStyle/>
          <a:p>
            <a:pPr marL="390525" indent="-293688" eaLnBrk="1" hangingPunct="1">
              <a:spcBef>
                <a:spcPts val="0"/>
              </a:spcBef>
              <a:spcAft>
                <a:spcPts val="1200"/>
              </a:spcAft>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dirty="0">
                <a:solidFill>
                  <a:srgbClr val="0000FF"/>
                </a:solidFill>
              </a:rPr>
              <a:t>The intervention is a theory or theories</a:t>
            </a:r>
          </a:p>
          <a:p>
            <a:pPr marL="390525" indent="-293688" eaLnBrk="1" hangingPunct="1">
              <a:spcBef>
                <a:spcPts val="0"/>
              </a:spcBef>
              <a:spcAft>
                <a:spcPts val="1200"/>
              </a:spcAft>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dirty="0">
                <a:solidFill>
                  <a:srgbClr val="0000FF"/>
                </a:solidFill>
              </a:rPr>
              <a:t>The intervention involves the actions of people.</a:t>
            </a:r>
          </a:p>
          <a:p>
            <a:pPr marL="390525" indent="-293688" eaLnBrk="1" hangingPunct="1">
              <a:spcBef>
                <a:spcPts val="0"/>
              </a:spcBef>
              <a:spcAft>
                <a:spcPts val="1200"/>
              </a:spcAft>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dirty="0">
                <a:solidFill>
                  <a:srgbClr val="0000FF"/>
                </a:solidFill>
              </a:rPr>
              <a:t>The intervention consists of a chain of steps</a:t>
            </a:r>
          </a:p>
          <a:p>
            <a:pPr marL="390525" indent="-293688" eaLnBrk="1" hangingPunct="1">
              <a:spcBef>
                <a:spcPts val="0"/>
              </a:spcBef>
              <a:spcAft>
                <a:spcPts val="1200"/>
              </a:spcAft>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dirty="0"/>
              <a:t>These chains of steps or processes are often not linear, and involve negotiation and feedback at each stage.</a:t>
            </a:r>
          </a:p>
          <a:p>
            <a:pPr marL="390525" indent="-293688" eaLnBrk="1" hangingPunct="1">
              <a:spcBef>
                <a:spcPts val="0"/>
              </a:spcBef>
              <a:spcAft>
                <a:spcPts val="1200"/>
              </a:spcAft>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dirty="0"/>
              <a:t>Interventions are embedded in social systems and how they work is shaped by this context.</a:t>
            </a:r>
          </a:p>
          <a:p>
            <a:pPr marL="390525" indent="-293688" eaLnBrk="1" hangingPunct="1">
              <a:spcBef>
                <a:spcPts val="0"/>
              </a:spcBef>
              <a:spcAft>
                <a:spcPts val="1200"/>
              </a:spcAft>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dirty="0">
                <a:solidFill>
                  <a:srgbClr val="0000FF"/>
                </a:solidFill>
              </a:rPr>
              <a:t>Interventions are prone to modification as they are implemented</a:t>
            </a:r>
            <a:r>
              <a:rPr lang="en-US" sz="2400" dirty="0"/>
              <a:t>. </a:t>
            </a:r>
          </a:p>
          <a:p>
            <a:pPr marL="390525" indent="-293688" eaLnBrk="1" hangingPunct="1">
              <a:spcBef>
                <a:spcPts val="0"/>
              </a:spcBef>
              <a:spcAft>
                <a:spcPts val="1200"/>
              </a:spcAft>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dirty="0">
                <a:solidFill>
                  <a:srgbClr val="0000FF"/>
                </a:solidFill>
              </a:rPr>
              <a:t>Interventions are open systems and change through learning as stakeholders come to understand them.</a:t>
            </a:r>
          </a:p>
          <a:p>
            <a:pPr marL="390525" indent="-293688" eaLnBrk="1" hangingPunct="1">
              <a:spcBef>
                <a:spcPts val="0"/>
              </a:spcBef>
              <a:spcAft>
                <a:spcPts val="1200"/>
              </a:spcAft>
              <a:buFont typeface="Wingdings 2"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400" dirty="0">
              <a:solidFill>
                <a:srgbClr val="0000FF"/>
              </a:solidFill>
            </a:endParaRPr>
          </a:p>
          <a:p>
            <a:pPr marL="390525" indent="-293688" eaLnBrk="1" hangingPunct="1">
              <a:spcBef>
                <a:spcPts val="0"/>
              </a:spcBef>
              <a:spcAft>
                <a:spcPts val="1200"/>
              </a:spcAft>
              <a:buFont typeface="Wingdings 2"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1600" dirty="0"/>
          </a:p>
          <a:p>
            <a:pPr marL="390525" indent="-293688" eaLnBrk="1" hangingPunct="1">
              <a:spcBef>
                <a:spcPts val="0"/>
              </a:spcBef>
              <a:spcAft>
                <a:spcPts val="1200"/>
              </a:spcAft>
              <a:buFont typeface="Wingdings 2"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1600" dirty="0"/>
          </a:p>
          <a:p>
            <a:pPr marL="390525" indent="-293688" eaLnBrk="1" hangingPunct="1">
              <a:spcBef>
                <a:spcPts val="0"/>
              </a:spcBef>
              <a:spcAft>
                <a:spcPts val="1200"/>
              </a:spcAft>
              <a:buFont typeface="Wingdings 2"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1400" dirty="0"/>
          </a:p>
          <a:p>
            <a:pPr marL="390525" indent="-293688" eaLnBrk="1" hangingPunct="1">
              <a:spcBef>
                <a:spcPts val="0"/>
              </a:spcBef>
              <a:spcAft>
                <a:spcPts val="1200"/>
              </a:spcAft>
              <a:buFont typeface="Wingdings 2"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1400" dirty="0"/>
          </a:p>
        </p:txBody>
      </p:sp>
      <p:sp>
        <p:nvSpPr>
          <p:cNvPr id="4" name="Slide Number Placeholder 3"/>
          <p:cNvSpPr>
            <a:spLocks noGrp="1"/>
          </p:cNvSpPr>
          <p:nvPr>
            <p:ph type="sldNum" sz="quarter" idx="12"/>
          </p:nvPr>
        </p:nvSpPr>
        <p:spPr/>
        <p:txBody>
          <a:bodyPr/>
          <a:lstStyle/>
          <a:p>
            <a:fld id="{B4FE4BD7-C182-422E-86E9-2481A0845A09}" type="slidenum">
              <a:rPr lang="en-CA" smtClean="0"/>
              <a:pPr/>
              <a:t>70</a:t>
            </a:fld>
            <a:endParaRPr lang="en-CA"/>
          </a:p>
        </p:txBody>
      </p:sp>
      <p:cxnSp>
        <p:nvCxnSpPr>
          <p:cNvPr id="5" name="Straight Connector 4"/>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spTree>
    <p:custDataLst>
      <p:tags r:id="rId1"/>
    </p:custDataLst>
    <p:extLst>
      <p:ext uri="{BB962C8B-B14F-4D97-AF65-F5344CB8AC3E}">
        <p14:creationId xmlns:p14="http://schemas.microsoft.com/office/powerpoint/2010/main" val="18655041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custDataLst>
              <p:tags r:id="rId2"/>
            </p:custDataLst>
          </p:nvPr>
        </p:nvSpPr>
        <p:spPr>
          <a:xfrm>
            <a:off x="457200" y="273050"/>
            <a:ext cx="8228013" cy="894269"/>
          </a:xfrm>
        </p:spPr>
        <p:txBody>
          <a:bodyPr tIns="35203">
            <a:normAutofit fontScale="90000"/>
          </a:bodyPr>
          <a:lstStyle/>
          <a:p>
            <a:pPr algn="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900" dirty="0"/>
              <a:t>SYSTEM DYNAMIC </a:t>
            </a:r>
            <a:r>
              <a:rPr lang="en-US" sz="2900"/>
              <a:t>APPROACHES </a:t>
            </a:r>
            <a:br>
              <a:rPr lang="en-US" sz="2900"/>
            </a:br>
            <a:r>
              <a:rPr lang="en-US" sz="2900"/>
              <a:t>(</a:t>
            </a:r>
            <a:r>
              <a:rPr lang="en-US" sz="2900" dirty="0"/>
              <a:t>STERMAN, 2006)</a:t>
            </a:r>
          </a:p>
        </p:txBody>
      </p:sp>
      <p:sp>
        <p:nvSpPr>
          <p:cNvPr id="37891" name="Rectangle 2"/>
          <p:cNvSpPr>
            <a:spLocks noGrp="1" noChangeArrowheads="1"/>
          </p:cNvSpPr>
          <p:nvPr>
            <p:ph idx="1"/>
            <p:custDataLst>
              <p:tags r:id="rId3"/>
            </p:custDataLst>
          </p:nvPr>
        </p:nvSpPr>
        <p:spPr>
          <a:xfrm>
            <a:off x="457200" y="1604963"/>
            <a:ext cx="8228013" cy="4686300"/>
          </a:xfrm>
        </p:spPr>
        <p:txBody>
          <a:bodyPr/>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3000"/>
              <a:t>Constantly changing;</a:t>
            </a:r>
          </a:p>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3000"/>
              <a:t>Governed by feedback;</a:t>
            </a:r>
          </a:p>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3000"/>
              <a:t>Non-linear, History-dependent;</a:t>
            </a:r>
          </a:p>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3000"/>
              <a:t>Adaptive and evolving;</a:t>
            </a:r>
          </a:p>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3000"/>
              <a:t>Characterized by trade-offs;</a:t>
            </a:r>
          </a:p>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3000"/>
              <a:t>Policy resistance: </a:t>
            </a:r>
            <a:r>
              <a:rPr lang="en-US" sz="3000">
                <a:solidFill>
                  <a:schemeClr val="accent2"/>
                </a:solidFill>
              </a:rPr>
              <a:t>“The result is </a:t>
            </a:r>
            <a:r>
              <a:rPr lang="en-US" sz="3000" i="1">
                <a:solidFill>
                  <a:schemeClr val="accent2"/>
                </a:solidFill>
              </a:rPr>
              <a:t>policy resistance</a:t>
            </a:r>
            <a:r>
              <a:rPr lang="en-US" sz="3000">
                <a:solidFill>
                  <a:schemeClr val="accent2"/>
                </a:solidFill>
              </a:rPr>
              <a:t>, the tendency for interventions to be defeated by the system’s response to the intervention itself.”</a:t>
            </a:r>
          </a:p>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200"/>
          </a:p>
        </p:txBody>
      </p:sp>
      <p:sp>
        <p:nvSpPr>
          <p:cNvPr id="4" name="Slide Number Placeholder 3"/>
          <p:cNvSpPr>
            <a:spLocks noGrp="1"/>
          </p:cNvSpPr>
          <p:nvPr>
            <p:ph type="sldNum" sz="quarter" idx="12"/>
          </p:nvPr>
        </p:nvSpPr>
        <p:spPr/>
        <p:txBody>
          <a:bodyPr/>
          <a:lstStyle/>
          <a:p>
            <a:fld id="{B4FE4BD7-C182-422E-86E9-2481A0845A09}" type="slidenum">
              <a:rPr lang="en-CA" smtClean="0"/>
              <a:pPr/>
              <a:t>71</a:t>
            </a:fld>
            <a:endParaRPr lang="en-CA"/>
          </a:p>
        </p:txBody>
      </p:sp>
      <p:cxnSp>
        <p:nvCxnSpPr>
          <p:cNvPr id="5" name="Straight Connector 4"/>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spTree>
    <p:custDataLst>
      <p:tags r:id="rId1"/>
    </p:custDataLst>
    <p:extLst>
      <p:ext uri="{BB962C8B-B14F-4D97-AF65-F5344CB8AC3E}">
        <p14:creationId xmlns:p14="http://schemas.microsoft.com/office/powerpoint/2010/main" val="1813085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An Intriguing Problem of Complex Interventions: Surprising Anticipated Trajectories of Impacts</a:t>
            </a:r>
          </a:p>
        </p:txBody>
      </p:sp>
      <p:sp>
        <p:nvSpPr>
          <p:cNvPr id="4" name="Subtitle 3"/>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F39E1D3F-A950-C74D-8CAA-D6C8BF81B6E1}" type="slidenum">
              <a:rPr lang="en-US" smtClean="0"/>
              <a:pPr/>
              <a:t>72</a:t>
            </a:fld>
            <a:endParaRPr lang="en-US"/>
          </a:p>
        </p:txBody>
      </p:sp>
    </p:spTree>
    <p:extLst>
      <p:ext uri="{BB962C8B-B14F-4D97-AF65-F5344CB8AC3E}">
        <p14:creationId xmlns:p14="http://schemas.microsoft.com/office/powerpoint/2010/main" val="8444220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6683" r="17179" b="62912"/>
          <a:stretch/>
        </p:blipFill>
        <p:spPr>
          <a:xfrm>
            <a:off x="459874" y="721894"/>
            <a:ext cx="7488989" cy="2181727"/>
          </a:xfrm>
          <a:prstGeom prst="rect">
            <a:avLst/>
          </a:prstGeom>
        </p:spPr>
      </p:pic>
      <p:pic>
        <p:nvPicPr>
          <p:cNvPr id="3" name="Picture 2"/>
          <p:cNvPicPr>
            <a:picLocks noChangeAspect="1"/>
          </p:cNvPicPr>
          <p:nvPr/>
        </p:nvPicPr>
        <p:blipFill rotWithShape="1">
          <a:blip r:embed="rId3"/>
          <a:srcRect t="69171" r="19042"/>
          <a:stretch/>
        </p:blipFill>
        <p:spPr>
          <a:xfrm>
            <a:off x="459874" y="3946357"/>
            <a:ext cx="7320548" cy="2212139"/>
          </a:xfrm>
          <a:prstGeom prst="rect">
            <a:avLst/>
          </a:prstGeom>
        </p:spPr>
      </p:pic>
      <p:sp>
        <p:nvSpPr>
          <p:cNvPr id="4" name="Slide Number Placeholder 3"/>
          <p:cNvSpPr>
            <a:spLocks noGrp="1"/>
          </p:cNvSpPr>
          <p:nvPr>
            <p:ph type="sldNum" sz="quarter" idx="12"/>
          </p:nvPr>
        </p:nvSpPr>
        <p:spPr/>
        <p:txBody>
          <a:bodyPr/>
          <a:lstStyle/>
          <a:p>
            <a:fld id="{20A12E7A-7CE8-2C49-976E-67E4905485A6}" type="slidenum">
              <a:rPr lang="en-US" smtClean="0"/>
              <a:pPr/>
              <a:t>73</a:t>
            </a:fld>
            <a:endParaRPr lang="en-US"/>
          </a:p>
        </p:txBody>
      </p:sp>
    </p:spTree>
    <p:extLst>
      <p:ext uri="{BB962C8B-B14F-4D97-AF65-F5344CB8AC3E}">
        <p14:creationId xmlns:p14="http://schemas.microsoft.com/office/powerpoint/2010/main" val="25162199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reality of our understanding of trajectories</a:t>
            </a:r>
          </a:p>
        </p:txBody>
      </p:sp>
      <p:sp>
        <p:nvSpPr>
          <p:cNvPr id="3" name="Content Placeholder 2"/>
          <p:cNvSpPr>
            <a:spLocks noGrp="1"/>
          </p:cNvSpPr>
          <p:nvPr>
            <p:ph idx="1"/>
          </p:nvPr>
        </p:nvSpPr>
        <p:spPr/>
        <p:txBody>
          <a:bodyPr>
            <a:normAutofit fontScale="77500" lnSpcReduction="20000"/>
          </a:bodyPr>
          <a:lstStyle/>
          <a:p>
            <a:r>
              <a:rPr lang="en-US" dirty="0">
                <a:solidFill>
                  <a:srgbClr val="3366FF"/>
                </a:solidFill>
              </a:rPr>
              <a:t>“Specifically, I will argue that, in virtually all sectors, the development community has a weak (or at best implicit or assumed) understanding of the shape of the impact trajectories associated with its projects, and even less understanding of how these trajectories vary for different kinds of projects operating in different contexts, at different scales and with varying degrees of implementation effectiveness;</a:t>
            </a:r>
            <a:r>
              <a:rPr lang="en-US" dirty="0"/>
              <a:t> </a:t>
            </a:r>
            <a:r>
              <a:rPr lang="en-US" dirty="0">
                <a:solidFill>
                  <a:srgbClr val="FF0000"/>
                </a:solidFill>
              </a:rPr>
              <a:t>more forcefully, I argue that the weakness of this knowledge greatly compromises our capacity to make accurate statements about project impacts</a:t>
            </a:r>
            <a:r>
              <a:rPr lang="en-US" dirty="0"/>
              <a:t>, irrespective of whether they are inspired by ‘demand’ or ‘supply’ side imperatives, and even if they have been subject to the most deftly implemented </a:t>
            </a:r>
            <a:r>
              <a:rPr lang="en-US" dirty="0" err="1"/>
              <a:t>randomised</a:t>
            </a:r>
            <a:r>
              <a:rPr lang="en-US" dirty="0"/>
              <a:t> trial.”</a:t>
            </a:r>
          </a:p>
        </p:txBody>
      </p:sp>
      <p:sp>
        <p:nvSpPr>
          <p:cNvPr id="4" name="Slide Number Placeholder 3"/>
          <p:cNvSpPr>
            <a:spLocks noGrp="1"/>
          </p:cNvSpPr>
          <p:nvPr>
            <p:ph type="sldNum" sz="quarter" idx="12"/>
          </p:nvPr>
        </p:nvSpPr>
        <p:spPr/>
        <p:txBody>
          <a:bodyPr/>
          <a:lstStyle/>
          <a:p>
            <a:fld id="{20A12E7A-7CE8-2C49-976E-67E4905485A6}" type="slidenum">
              <a:rPr lang="en-US" smtClean="0"/>
              <a:pPr/>
              <a:t>74</a:t>
            </a:fld>
            <a:endParaRPr lang="en-US"/>
          </a:p>
        </p:txBody>
      </p:sp>
    </p:spTree>
    <p:extLst>
      <p:ext uri="{BB962C8B-B14F-4D97-AF65-F5344CB8AC3E}">
        <p14:creationId xmlns:p14="http://schemas.microsoft.com/office/powerpoint/2010/main" val="2105954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640080" y="822959"/>
            <a:ext cx="3586480" cy="2663575"/>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Permanent-Gradual</a:t>
            </a:r>
          </a:p>
        </p:txBody>
      </p:sp>
      <p:sp>
        <p:nvSpPr>
          <p:cNvPr id="7" name="Cloud 6"/>
          <p:cNvSpPr/>
          <p:nvPr/>
        </p:nvSpPr>
        <p:spPr>
          <a:xfrm>
            <a:off x="4981229" y="386080"/>
            <a:ext cx="3467969" cy="257556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a:t>Temporary-Gradual</a:t>
            </a:r>
          </a:p>
        </p:txBody>
      </p:sp>
      <p:sp>
        <p:nvSpPr>
          <p:cNvPr id="8" name="Cloud 7"/>
          <p:cNvSpPr/>
          <p:nvPr/>
        </p:nvSpPr>
        <p:spPr>
          <a:xfrm>
            <a:off x="858519" y="3896359"/>
            <a:ext cx="3362960" cy="249757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Permanent-Abrupt</a:t>
            </a:r>
          </a:p>
        </p:txBody>
      </p:sp>
      <p:sp>
        <p:nvSpPr>
          <p:cNvPr id="9" name="Cloud 8"/>
          <p:cNvSpPr/>
          <p:nvPr/>
        </p:nvSpPr>
        <p:spPr>
          <a:xfrm>
            <a:off x="4968239" y="3347720"/>
            <a:ext cx="3480959" cy="269748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Temporary-Abrupt</a:t>
            </a:r>
          </a:p>
        </p:txBody>
      </p:sp>
      <p:sp>
        <p:nvSpPr>
          <p:cNvPr id="10" name="Slide Number Placeholder 9"/>
          <p:cNvSpPr>
            <a:spLocks noGrp="1"/>
          </p:cNvSpPr>
          <p:nvPr>
            <p:ph type="sldNum" sz="quarter" idx="12"/>
          </p:nvPr>
        </p:nvSpPr>
        <p:spPr/>
        <p:txBody>
          <a:bodyPr/>
          <a:lstStyle/>
          <a:p>
            <a:fld id="{F39E1D3F-A950-C74D-8CAA-D6C8BF81B6E1}" type="slidenum">
              <a:rPr lang="en-US" smtClean="0"/>
              <a:pPr/>
              <a:t>75</a:t>
            </a:fld>
            <a:endParaRPr lang="en-US"/>
          </a:p>
        </p:txBody>
      </p:sp>
    </p:spTree>
    <p:extLst>
      <p:ext uri="{BB962C8B-B14F-4D97-AF65-F5344CB8AC3E}">
        <p14:creationId xmlns:p14="http://schemas.microsoft.com/office/powerpoint/2010/main" val="9477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885190"/>
            <a:ext cx="7713076" cy="5104130"/>
          </a:xfrm>
          <a:prstGeom prst="rect">
            <a:avLst/>
          </a:prstGeom>
        </p:spPr>
      </p:pic>
      <p:sp>
        <p:nvSpPr>
          <p:cNvPr id="3" name="Slide Number Placeholder 2"/>
          <p:cNvSpPr>
            <a:spLocks noGrp="1"/>
          </p:cNvSpPr>
          <p:nvPr>
            <p:ph type="sldNum" sz="quarter" idx="12"/>
          </p:nvPr>
        </p:nvSpPr>
        <p:spPr/>
        <p:txBody>
          <a:bodyPr/>
          <a:lstStyle/>
          <a:p>
            <a:fld id="{F39E1D3F-A950-C74D-8CAA-D6C8BF81B6E1}" type="slidenum">
              <a:rPr lang="en-US" smtClean="0"/>
              <a:pPr/>
              <a:t>76</a:t>
            </a:fld>
            <a:endParaRPr lang="en-US"/>
          </a:p>
        </p:txBody>
      </p:sp>
    </p:spTree>
    <p:extLst>
      <p:ext uri="{BB962C8B-B14F-4D97-AF65-F5344CB8AC3E}">
        <p14:creationId xmlns:p14="http://schemas.microsoft.com/office/powerpoint/2010/main" val="23479530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054502" cy="1143000"/>
          </a:xfrm>
        </p:spPr>
        <p:txBody>
          <a:bodyPr>
            <a:noAutofit/>
          </a:bodyPr>
          <a:lstStyle/>
          <a:p>
            <a:pPr algn="r"/>
            <a:r>
              <a:rPr lang="en-GB" sz="3200" dirty="0">
                <a:effectLst>
                  <a:outerShdw blurRad="38100" dist="38100" dir="2700000" algn="tl">
                    <a:srgbClr val="000000">
                      <a:alpha val="43137"/>
                    </a:srgbClr>
                  </a:outerShdw>
                </a:effectLst>
                <a:ea typeface="ＭＳ Ｐゴシック" pitchFamily="34" charset="-128"/>
              </a:rPr>
              <a:t>A STRANGE PARADOX: THE LOGIC OF AN EVOLUTIONARY STRATEGY </a:t>
            </a:r>
          </a:p>
        </p:txBody>
      </p:sp>
      <p:sp>
        <p:nvSpPr>
          <p:cNvPr id="6" name="Slide Number Placeholder 5"/>
          <p:cNvSpPr>
            <a:spLocks noGrp="1"/>
          </p:cNvSpPr>
          <p:nvPr>
            <p:ph type="sldNum" sz="quarter" idx="12"/>
          </p:nvPr>
        </p:nvSpPr>
        <p:spPr/>
        <p:txBody>
          <a:bodyPr/>
          <a:lstStyle/>
          <a:p>
            <a:fld id="{91C344FD-7257-483C-A555-40E58DB9CA95}" type="slidenum">
              <a:rPr lang="en-CA" smtClean="0"/>
              <a:pPr/>
              <a:t>77</a:t>
            </a:fld>
            <a:endParaRPr lang="en-CA"/>
          </a:p>
        </p:txBody>
      </p:sp>
      <p:sp>
        <p:nvSpPr>
          <p:cNvPr id="5" name="Content Placeholder 2"/>
          <p:cNvSpPr txBox="1">
            <a:spLocks/>
          </p:cNvSpPr>
          <p:nvPr/>
        </p:nvSpPr>
        <p:spPr>
          <a:xfrm>
            <a:off x="395536" y="1772816"/>
            <a:ext cx="7739019" cy="3869958"/>
          </a:xfrm>
          <a:prstGeom prst="rect">
            <a:avLst/>
          </a:prstGeom>
        </p:spPr>
        <p:txBody>
          <a:bodyP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1200"/>
              </a:spcAft>
            </a:pPr>
            <a:r>
              <a:rPr lang="en-GB" sz="2000" dirty="0"/>
              <a:t>Box et al (1978, p. 303): </a:t>
            </a:r>
          </a:p>
          <a:p>
            <a:pPr algn="just">
              <a:spcAft>
                <a:spcPts val="1200"/>
              </a:spcAft>
            </a:pPr>
            <a:r>
              <a:rPr lang="en-GB" sz="2000" dirty="0"/>
              <a:t>..</a:t>
            </a:r>
            <a:r>
              <a:rPr lang="en-GB" sz="2000" i="1" dirty="0"/>
              <a:t>. the best time to design an experiment is after it is finished, the converse  is that the worst time is the beginning, when least is known.  </a:t>
            </a:r>
            <a:r>
              <a:rPr lang="en-GB" sz="2000" dirty="0"/>
              <a:t>If the entire experiment was designed at the outset, the following would have to be assumed as known: (1) which variables were the most important, (2) over what ranges the variables should be studied... The experimenter is least able to answer such questions at the outset of an investigation but gradually becomes more able to do so as a program evolves.  (p. 303) </a:t>
            </a:r>
          </a:p>
          <a:p>
            <a:pPr algn="just">
              <a:spcAft>
                <a:spcPts val="1200"/>
              </a:spcAft>
            </a:pPr>
            <a:endParaRPr lang="en-GB" sz="2000" dirty="0">
              <a:solidFill>
                <a:srgbClr val="0070C0"/>
              </a:solidFill>
            </a:endParaRPr>
          </a:p>
          <a:p>
            <a:pPr algn="just">
              <a:spcAft>
                <a:spcPts val="1200"/>
              </a:spcAft>
            </a:pPr>
            <a:endParaRPr lang="en-GB" sz="2000" dirty="0">
              <a:solidFill>
                <a:srgbClr val="0070C0"/>
              </a:solidFill>
            </a:endParaRPr>
          </a:p>
        </p:txBody>
      </p:sp>
      <p:cxnSp>
        <p:nvCxnSpPr>
          <p:cNvPr id="7" name="Straight Connector 6"/>
          <p:cNvCxnSpPr/>
          <p:nvPr/>
        </p:nvCxnSpPr>
        <p:spPr>
          <a:xfrm flipH="1">
            <a:off x="0" y="1456801"/>
            <a:ext cx="8511702"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366741604"/>
      </p:ext>
    </p:extLst>
  </p:cSld>
  <p:clrMapOvr>
    <a:masterClrMapping/>
  </p:clrMapOvr>
  <p:transition spd="slow">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874"/>
            <a:ext cx="8229600" cy="1902220"/>
          </a:xfrm>
        </p:spPr>
        <p:txBody>
          <a:bodyPr anchor="t">
            <a:normAutofit/>
          </a:bodyPr>
          <a:lstStyle/>
          <a:p>
            <a:pPr algn="r"/>
            <a:r>
              <a:rPr lang="en-CA" sz="2800" dirty="0"/>
              <a:t>WHY DOES DIVERSITY MATTER IN CONDUCTING EVALUATIONs? </a:t>
            </a:r>
            <a:endParaRPr lang="en-CA" sz="2800" dirty="0">
              <a:solidFill>
                <a:srgbClr val="FF0000"/>
              </a:solidFill>
            </a:endParaRPr>
          </a:p>
        </p:txBody>
      </p:sp>
      <p:sp>
        <p:nvSpPr>
          <p:cNvPr id="4" name="Slide Number Placeholder 3"/>
          <p:cNvSpPr>
            <a:spLocks noGrp="1"/>
          </p:cNvSpPr>
          <p:nvPr>
            <p:ph type="sldNum" sz="quarter" idx="12"/>
          </p:nvPr>
        </p:nvSpPr>
        <p:spPr/>
        <p:txBody>
          <a:bodyPr/>
          <a:lstStyle/>
          <a:p>
            <a:fld id="{D4759ADF-58C6-0F4E-837A-88DCB355D6F4}" type="slidenum">
              <a:rPr lang="en-US" smtClean="0"/>
              <a:pPr/>
              <a:t>78</a:t>
            </a:fld>
            <a:endParaRPr lang="en-US"/>
          </a:p>
        </p:txBody>
      </p:sp>
      <p:sp>
        <p:nvSpPr>
          <p:cNvPr id="5" name="Rounded Rectangle 4"/>
          <p:cNvSpPr/>
          <p:nvPr/>
        </p:nvSpPr>
        <p:spPr>
          <a:xfrm>
            <a:off x="1827582" y="1954569"/>
            <a:ext cx="1537410" cy="1880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spcAft>
                <a:spcPts val="600"/>
              </a:spcAft>
            </a:pPr>
            <a:r>
              <a:rPr lang="en-US" sz="1600" dirty="0"/>
              <a:t>LEARNING:</a:t>
            </a:r>
            <a:endParaRPr lang="en-US" sz="1000" dirty="0"/>
          </a:p>
          <a:p>
            <a:r>
              <a:rPr lang="en-US" sz="1200" dirty="0"/>
              <a:t>Very different learning needs of different stakeholders</a:t>
            </a:r>
          </a:p>
        </p:txBody>
      </p:sp>
      <p:sp>
        <p:nvSpPr>
          <p:cNvPr id="6" name="Rounded Rectangle 5"/>
          <p:cNvSpPr/>
          <p:nvPr/>
        </p:nvSpPr>
        <p:spPr>
          <a:xfrm>
            <a:off x="3897782" y="1954569"/>
            <a:ext cx="1486205" cy="18800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spcAft>
                <a:spcPts val="600"/>
              </a:spcAft>
            </a:pPr>
            <a:r>
              <a:rPr lang="en-CA" sz="1400" b="1" dirty="0"/>
              <a:t>VIEWS of SUCCESS:</a:t>
            </a:r>
            <a:endParaRPr lang="en-CA" sz="1200" b="1" dirty="0"/>
          </a:p>
          <a:p>
            <a:r>
              <a:rPr lang="en-CA" sz="1200" dirty="0"/>
              <a:t>Differing views of what constitutes success </a:t>
            </a:r>
          </a:p>
        </p:txBody>
      </p:sp>
      <p:sp>
        <p:nvSpPr>
          <p:cNvPr id="7" name="Rounded Rectangle 6"/>
          <p:cNvSpPr/>
          <p:nvPr/>
        </p:nvSpPr>
        <p:spPr>
          <a:xfrm>
            <a:off x="5994654" y="1954569"/>
            <a:ext cx="1525372" cy="1880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spcAft>
                <a:spcPts val="600"/>
              </a:spcAft>
            </a:pPr>
            <a:r>
              <a:rPr lang="en-CA" sz="1400" b="1" dirty="0"/>
              <a:t>DIVERSITY of QUESTIONS:</a:t>
            </a:r>
            <a:endParaRPr lang="en-CA" sz="1200" dirty="0"/>
          </a:p>
          <a:p>
            <a:pPr>
              <a:spcAft>
                <a:spcPts val="600"/>
              </a:spcAft>
            </a:pPr>
            <a:r>
              <a:rPr lang="en-CA" sz="1200" dirty="0"/>
              <a:t>Heterogeneity of relevant evaluation questions</a:t>
            </a:r>
          </a:p>
        </p:txBody>
      </p:sp>
      <p:sp>
        <p:nvSpPr>
          <p:cNvPr id="8" name="Rounded Rectangle 7"/>
          <p:cNvSpPr/>
          <p:nvPr/>
        </p:nvSpPr>
        <p:spPr>
          <a:xfrm>
            <a:off x="1827582" y="4394467"/>
            <a:ext cx="1537410" cy="21306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spcAft>
                <a:spcPts val="600"/>
              </a:spcAft>
            </a:pPr>
            <a:r>
              <a:rPr lang="en-CA" sz="1200" b="1" dirty="0">
                <a:solidFill>
                  <a:schemeClr val="tx1"/>
                </a:solidFill>
              </a:rPr>
              <a:t>COMPLEXITY of the INTERVENTION:</a:t>
            </a:r>
            <a:endParaRPr lang="en-CA" sz="1050" dirty="0">
              <a:solidFill>
                <a:schemeClr val="tx1"/>
              </a:solidFill>
            </a:endParaRPr>
          </a:p>
          <a:p>
            <a:pPr>
              <a:spcAft>
                <a:spcPts val="600"/>
              </a:spcAft>
            </a:pPr>
            <a:r>
              <a:rPr lang="en-CA" sz="1050" dirty="0">
                <a:solidFill>
                  <a:schemeClr val="tx1"/>
                </a:solidFill>
              </a:rPr>
              <a:t>Might be hard to focus on all aspects of the intervention. What to focus might depend on what stakeholders value</a:t>
            </a:r>
          </a:p>
        </p:txBody>
      </p:sp>
      <p:sp>
        <p:nvSpPr>
          <p:cNvPr id="9" name="Rounded Rectangle 8"/>
          <p:cNvSpPr/>
          <p:nvPr/>
        </p:nvSpPr>
        <p:spPr>
          <a:xfrm>
            <a:off x="3897782" y="4394466"/>
            <a:ext cx="1486205" cy="21306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spcAft>
                <a:spcPts val="600"/>
              </a:spcAft>
            </a:pPr>
            <a:r>
              <a:rPr lang="en-CA" sz="1400" b="1" dirty="0"/>
              <a:t>MIXTURES of DESIGNS:</a:t>
            </a:r>
            <a:endParaRPr lang="en-CA" sz="1200" dirty="0"/>
          </a:p>
          <a:p>
            <a:pPr>
              <a:spcAft>
                <a:spcPts val="600"/>
              </a:spcAft>
            </a:pPr>
            <a:r>
              <a:rPr lang="en-CA" sz="1200" dirty="0"/>
              <a:t>Varieties of designs need to be integrated to answer the relevant evaluation questions</a:t>
            </a:r>
          </a:p>
        </p:txBody>
      </p:sp>
      <p:sp>
        <p:nvSpPr>
          <p:cNvPr id="10" name="Rounded Rectangle 9"/>
          <p:cNvSpPr/>
          <p:nvPr/>
        </p:nvSpPr>
        <p:spPr>
          <a:xfrm>
            <a:off x="5994654" y="4394466"/>
            <a:ext cx="1525372" cy="21306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spcAft>
                <a:spcPts val="600"/>
              </a:spcAft>
            </a:pPr>
            <a:r>
              <a:rPr lang="en-CA" sz="1200" b="1" dirty="0"/>
              <a:t>DIVERSITY of MEASUREMENT:</a:t>
            </a:r>
          </a:p>
          <a:p>
            <a:pPr>
              <a:spcAft>
                <a:spcPts val="600"/>
              </a:spcAft>
            </a:pPr>
            <a:r>
              <a:rPr lang="en-CA" sz="1200" dirty="0"/>
              <a:t>Diversity in views of what constitute the most important measures</a:t>
            </a:r>
          </a:p>
        </p:txBody>
      </p:sp>
      <p:cxnSp>
        <p:nvCxnSpPr>
          <p:cNvPr id="13" name="Straight Arrow Connector 12"/>
          <p:cNvCxnSpPr>
            <a:stCxn id="5" idx="3"/>
            <a:endCxn id="6" idx="1"/>
          </p:cNvCxnSpPr>
          <p:nvPr/>
        </p:nvCxnSpPr>
        <p:spPr>
          <a:xfrm>
            <a:off x="3364992" y="2894573"/>
            <a:ext cx="532790" cy="0"/>
          </a:xfrm>
          <a:prstGeom prst="straightConnector1">
            <a:avLst/>
          </a:prstGeom>
          <a:ln w="127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6" idx="3"/>
            <a:endCxn id="7" idx="1"/>
          </p:cNvCxnSpPr>
          <p:nvPr/>
        </p:nvCxnSpPr>
        <p:spPr>
          <a:xfrm>
            <a:off x="5383987" y="2894573"/>
            <a:ext cx="610667" cy="0"/>
          </a:xfrm>
          <a:prstGeom prst="straightConnector1">
            <a:avLst/>
          </a:prstGeom>
          <a:ln w="127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8" name="Elbow Connector 17"/>
          <p:cNvCxnSpPr>
            <a:stCxn id="7" idx="2"/>
            <a:endCxn id="8" idx="0"/>
          </p:cNvCxnSpPr>
          <p:nvPr/>
        </p:nvCxnSpPr>
        <p:spPr>
          <a:xfrm rot="5400000">
            <a:off x="4396869" y="2033995"/>
            <a:ext cx="559891" cy="4161053"/>
          </a:xfrm>
          <a:prstGeom prst="bentConnector3">
            <a:avLst/>
          </a:prstGeom>
          <a:ln w="127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8" idx="3"/>
            <a:endCxn id="9" idx="1"/>
          </p:cNvCxnSpPr>
          <p:nvPr/>
        </p:nvCxnSpPr>
        <p:spPr>
          <a:xfrm flipV="1">
            <a:off x="3364992" y="5459812"/>
            <a:ext cx="532790" cy="1"/>
          </a:xfrm>
          <a:prstGeom prst="straightConnector1">
            <a:avLst/>
          </a:prstGeom>
          <a:ln w="127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9" idx="3"/>
            <a:endCxn id="10" idx="1"/>
          </p:cNvCxnSpPr>
          <p:nvPr/>
        </p:nvCxnSpPr>
        <p:spPr>
          <a:xfrm>
            <a:off x="5383987" y="5459812"/>
            <a:ext cx="610667" cy="0"/>
          </a:xfrm>
          <a:prstGeom prst="straightConnector1">
            <a:avLst/>
          </a:prstGeom>
          <a:ln w="127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0" y="1167319"/>
            <a:ext cx="8511702"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817996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dirty="0"/>
              <a:t>LOOKING FORWARD: EMBRACING COMPLEXITY GENTLY</a:t>
            </a:r>
          </a:p>
        </p:txBody>
      </p:sp>
      <p:sp>
        <p:nvSpPr>
          <p:cNvPr id="3" name="Content Placeholder 2"/>
          <p:cNvSpPr>
            <a:spLocks noGrp="1"/>
          </p:cNvSpPr>
          <p:nvPr>
            <p:ph idx="1"/>
          </p:nvPr>
        </p:nvSpPr>
        <p:spPr>
          <a:xfrm>
            <a:off x="6651704" y="1373032"/>
            <a:ext cx="2553628" cy="452596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flipH="1">
            <a:off x="0" y="1340943"/>
            <a:ext cx="8511702" cy="0"/>
          </a:xfrm>
          <a:prstGeom prst="line">
            <a:avLst/>
          </a:prstGeom>
        </p:spPr>
        <p:style>
          <a:lnRef idx="2">
            <a:schemeClr val="accent3"/>
          </a:lnRef>
          <a:fillRef idx="0">
            <a:schemeClr val="accent3"/>
          </a:fillRef>
          <a:effectRef idx="1">
            <a:schemeClr val="accent3"/>
          </a:effectRef>
          <a:fontRef idx="minor">
            <a:schemeClr val="tx1"/>
          </a:fontRef>
        </p:style>
      </p:cxnSp>
      <p:sp>
        <p:nvSpPr>
          <p:cNvPr id="5" name="Rounded Rectangle 4"/>
          <p:cNvSpPr/>
          <p:nvPr/>
        </p:nvSpPr>
        <p:spPr>
          <a:xfrm>
            <a:off x="568712" y="5419493"/>
            <a:ext cx="1405054" cy="9590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200" dirty="0"/>
              <a:t>What is a stable-enough intervention?</a:t>
            </a:r>
          </a:p>
        </p:txBody>
      </p:sp>
      <p:sp>
        <p:nvSpPr>
          <p:cNvPr id="6" name="Rounded Rectangle 5"/>
          <p:cNvSpPr/>
          <p:nvPr/>
        </p:nvSpPr>
        <p:spPr>
          <a:xfrm>
            <a:off x="1691268" y="3796992"/>
            <a:ext cx="1405054" cy="9590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200" dirty="0"/>
              <a:t>Incompleteness of knowledge</a:t>
            </a:r>
          </a:p>
        </p:txBody>
      </p:sp>
      <p:sp>
        <p:nvSpPr>
          <p:cNvPr id="7" name="Rounded Rectangle 6"/>
          <p:cNvSpPr/>
          <p:nvPr/>
        </p:nvSpPr>
        <p:spPr>
          <a:xfrm>
            <a:off x="698809" y="1830816"/>
            <a:ext cx="1405054" cy="9590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200" dirty="0"/>
              <a:t>Heterogeneity is not noise</a:t>
            </a:r>
          </a:p>
        </p:txBody>
      </p:sp>
      <p:sp>
        <p:nvSpPr>
          <p:cNvPr id="8" name="Rounded Rectangle 7"/>
          <p:cNvSpPr/>
          <p:nvPr/>
        </p:nvSpPr>
        <p:spPr>
          <a:xfrm>
            <a:off x="3415990" y="2206241"/>
            <a:ext cx="1405054" cy="9590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200" dirty="0"/>
              <a:t>Ecology of Evidence</a:t>
            </a:r>
          </a:p>
        </p:txBody>
      </p:sp>
      <p:sp>
        <p:nvSpPr>
          <p:cNvPr id="9" name="Rounded Rectangle 8"/>
          <p:cNvSpPr/>
          <p:nvPr/>
        </p:nvSpPr>
        <p:spPr>
          <a:xfrm>
            <a:off x="6133171" y="1706452"/>
            <a:ext cx="1405054" cy="9590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200" dirty="0"/>
              <a:t>The need for an evolutionary strategy</a:t>
            </a:r>
          </a:p>
        </p:txBody>
      </p:sp>
      <p:sp>
        <p:nvSpPr>
          <p:cNvPr id="10" name="Rounded Rectangle 9"/>
          <p:cNvSpPr/>
          <p:nvPr/>
        </p:nvSpPr>
        <p:spPr>
          <a:xfrm>
            <a:off x="7281746" y="2904176"/>
            <a:ext cx="1405054" cy="9590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200" dirty="0"/>
              <a:t>Culture</a:t>
            </a:r>
          </a:p>
        </p:txBody>
      </p:sp>
      <p:sp>
        <p:nvSpPr>
          <p:cNvPr id="11" name="Rounded Rectangle 10"/>
          <p:cNvSpPr/>
          <p:nvPr/>
        </p:nvSpPr>
        <p:spPr>
          <a:xfrm>
            <a:off x="5302405" y="3625288"/>
            <a:ext cx="1405054" cy="9590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200" dirty="0"/>
              <a:t>Context</a:t>
            </a:r>
          </a:p>
        </p:txBody>
      </p:sp>
      <p:sp>
        <p:nvSpPr>
          <p:cNvPr id="12" name="Rounded Rectangle 11"/>
          <p:cNvSpPr/>
          <p:nvPr/>
        </p:nvSpPr>
        <p:spPr>
          <a:xfrm>
            <a:off x="3610208" y="5167158"/>
            <a:ext cx="1405054" cy="9590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200" dirty="0"/>
              <a:t>Dynamics: timeline. trajectories</a:t>
            </a:r>
          </a:p>
        </p:txBody>
      </p:sp>
      <p:sp>
        <p:nvSpPr>
          <p:cNvPr id="13" name="Rounded Rectangle 12"/>
          <p:cNvSpPr/>
          <p:nvPr/>
        </p:nvSpPr>
        <p:spPr>
          <a:xfrm>
            <a:off x="6133171" y="5681547"/>
            <a:ext cx="1405054" cy="9590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200" dirty="0"/>
              <a:t>Causal Structure of Connections</a:t>
            </a:r>
          </a:p>
        </p:txBody>
      </p:sp>
      <p:cxnSp>
        <p:nvCxnSpPr>
          <p:cNvPr id="16" name="Curved Connector 15"/>
          <p:cNvCxnSpPr>
            <a:stCxn id="5" idx="3"/>
            <a:endCxn id="6" idx="2"/>
          </p:cNvCxnSpPr>
          <p:nvPr/>
        </p:nvCxnSpPr>
        <p:spPr>
          <a:xfrm flipV="1">
            <a:off x="1973766" y="4755997"/>
            <a:ext cx="420029" cy="1142999"/>
          </a:xfrm>
          <a:prstGeom prst="curvedConnector2">
            <a:avLst/>
          </a:prstGeom>
          <a:ln>
            <a:prstDash val="sysDot"/>
            <a:tailEnd type="triangle"/>
          </a:ln>
        </p:spPr>
        <p:style>
          <a:lnRef idx="2">
            <a:schemeClr val="dk1"/>
          </a:lnRef>
          <a:fillRef idx="0">
            <a:schemeClr val="dk1"/>
          </a:fillRef>
          <a:effectRef idx="1">
            <a:schemeClr val="dk1"/>
          </a:effectRef>
          <a:fontRef idx="minor">
            <a:schemeClr val="tx1"/>
          </a:fontRef>
        </p:style>
      </p:cxnSp>
      <p:cxnSp>
        <p:nvCxnSpPr>
          <p:cNvPr id="24" name="Curved Connector 23"/>
          <p:cNvCxnSpPr>
            <a:stCxn id="7" idx="0"/>
            <a:endCxn id="8" idx="0"/>
          </p:cNvCxnSpPr>
          <p:nvPr/>
        </p:nvCxnSpPr>
        <p:spPr>
          <a:xfrm rot="16200000" flipH="1">
            <a:off x="2572213" y="659938"/>
            <a:ext cx="375425" cy="2717181"/>
          </a:xfrm>
          <a:prstGeom prst="curvedConnector3">
            <a:avLst>
              <a:gd name="adj1" fmla="val -60891"/>
            </a:avLst>
          </a:prstGeom>
          <a:ln>
            <a:prstDash val="sysDot"/>
            <a:tailEnd type="triangle"/>
          </a:ln>
        </p:spPr>
        <p:style>
          <a:lnRef idx="2">
            <a:schemeClr val="dk1"/>
          </a:lnRef>
          <a:fillRef idx="0">
            <a:schemeClr val="dk1"/>
          </a:fillRef>
          <a:effectRef idx="1">
            <a:schemeClr val="dk1"/>
          </a:effectRef>
          <a:fontRef idx="minor">
            <a:schemeClr val="tx1"/>
          </a:fontRef>
        </p:style>
      </p:cxnSp>
      <p:cxnSp>
        <p:nvCxnSpPr>
          <p:cNvPr id="25" name="Curved Connector 24"/>
          <p:cNvCxnSpPr>
            <a:stCxn id="6" idx="1"/>
            <a:endCxn id="7" idx="2"/>
          </p:cNvCxnSpPr>
          <p:nvPr/>
        </p:nvCxnSpPr>
        <p:spPr>
          <a:xfrm rot="10800000">
            <a:off x="1401336" y="2789821"/>
            <a:ext cx="289932" cy="1486674"/>
          </a:xfrm>
          <a:prstGeom prst="curvedConnector2">
            <a:avLst/>
          </a:prstGeom>
          <a:ln>
            <a:prstDash val="sysDot"/>
            <a:tailEnd type="triangle"/>
          </a:ln>
        </p:spPr>
        <p:style>
          <a:lnRef idx="2">
            <a:schemeClr val="dk1"/>
          </a:lnRef>
          <a:fillRef idx="0">
            <a:schemeClr val="dk1"/>
          </a:fillRef>
          <a:effectRef idx="1">
            <a:schemeClr val="dk1"/>
          </a:effectRef>
          <a:fontRef idx="minor">
            <a:schemeClr val="tx1"/>
          </a:fontRef>
        </p:style>
      </p:cxnSp>
      <p:cxnSp>
        <p:nvCxnSpPr>
          <p:cNvPr id="30" name="Curved Connector 29"/>
          <p:cNvCxnSpPr>
            <a:stCxn id="8" idx="3"/>
            <a:endCxn id="9" idx="1"/>
          </p:cNvCxnSpPr>
          <p:nvPr/>
        </p:nvCxnSpPr>
        <p:spPr>
          <a:xfrm flipV="1">
            <a:off x="4821044" y="2185955"/>
            <a:ext cx="1312127" cy="499789"/>
          </a:xfrm>
          <a:prstGeom prst="curvedConnector3">
            <a:avLst>
              <a:gd name="adj1" fmla="val 50000"/>
            </a:avLst>
          </a:prstGeom>
          <a:ln>
            <a:prstDash val="sysDot"/>
            <a:tailEnd type="triangle"/>
          </a:ln>
        </p:spPr>
        <p:style>
          <a:lnRef idx="2">
            <a:schemeClr val="dk1"/>
          </a:lnRef>
          <a:fillRef idx="0">
            <a:schemeClr val="dk1"/>
          </a:fillRef>
          <a:effectRef idx="1">
            <a:schemeClr val="dk1"/>
          </a:effectRef>
          <a:fontRef idx="minor">
            <a:schemeClr val="tx1"/>
          </a:fontRef>
        </p:style>
      </p:cxnSp>
      <p:cxnSp>
        <p:nvCxnSpPr>
          <p:cNvPr id="33" name="Curved Connector 32"/>
          <p:cNvCxnSpPr>
            <a:stCxn id="9" idx="3"/>
            <a:endCxn id="10" idx="0"/>
          </p:cNvCxnSpPr>
          <p:nvPr/>
        </p:nvCxnSpPr>
        <p:spPr>
          <a:xfrm>
            <a:off x="7538225" y="2185955"/>
            <a:ext cx="446048" cy="718221"/>
          </a:xfrm>
          <a:prstGeom prst="curvedConnector2">
            <a:avLst/>
          </a:prstGeom>
          <a:ln>
            <a:prstDash val="sysDot"/>
            <a:tailEnd type="triangle"/>
          </a:ln>
        </p:spPr>
        <p:style>
          <a:lnRef idx="2">
            <a:schemeClr val="dk1"/>
          </a:lnRef>
          <a:fillRef idx="0">
            <a:schemeClr val="dk1"/>
          </a:fillRef>
          <a:effectRef idx="1">
            <a:schemeClr val="dk1"/>
          </a:effectRef>
          <a:fontRef idx="minor">
            <a:schemeClr val="tx1"/>
          </a:fontRef>
        </p:style>
      </p:cxnSp>
      <p:cxnSp>
        <p:nvCxnSpPr>
          <p:cNvPr id="38" name="Curved Connector 37"/>
          <p:cNvCxnSpPr>
            <a:stCxn id="10" idx="1"/>
            <a:endCxn id="11" idx="3"/>
          </p:cNvCxnSpPr>
          <p:nvPr/>
        </p:nvCxnSpPr>
        <p:spPr>
          <a:xfrm rot="10800000" flipV="1">
            <a:off x="6707460" y="3383679"/>
            <a:ext cx="574287" cy="721112"/>
          </a:xfrm>
          <a:prstGeom prst="curvedConnector3">
            <a:avLst>
              <a:gd name="adj1" fmla="val 50000"/>
            </a:avLst>
          </a:prstGeom>
          <a:ln>
            <a:prstDash val="sysDot"/>
            <a:tailEnd type="triangle"/>
          </a:ln>
        </p:spPr>
        <p:style>
          <a:lnRef idx="2">
            <a:schemeClr val="dk1"/>
          </a:lnRef>
          <a:fillRef idx="0">
            <a:schemeClr val="dk1"/>
          </a:fillRef>
          <a:effectRef idx="1">
            <a:schemeClr val="dk1"/>
          </a:effectRef>
          <a:fontRef idx="minor">
            <a:schemeClr val="tx1"/>
          </a:fontRef>
        </p:style>
      </p:cxnSp>
      <p:cxnSp>
        <p:nvCxnSpPr>
          <p:cNvPr id="41" name="Curved Connector 40"/>
          <p:cNvCxnSpPr>
            <a:stCxn id="11" idx="1"/>
            <a:endCxn id="12" idx="0"/>
          </p:cNvCxnSpPr>
          <p:nvPr/>
        </p:nvCxnSpPr>
        <p:spPr>
          <a:xfrm rot="10800000" flipV="1">
            <a:off x="4312735" y="4104790"/>
            <a:ext cx="989670" cy="1062367"/>
          </a:xfrm>
          <a:prstGeom prst="curvedConnector2">
            <a:avLst/>
          </a:prstGeom>
          <a:ln>
            <a:prstDash val="sysDot"/>
            <a:tailEnd type="triangle"/>
          </a:ln>
        </p:spPr>
        <p:style>
          <a:lnRef idx="2">
            <a:schemeClr val="dk1"/>
          </a:lnRef>
          <a:fillRef idx="0">
            <a:schemeClr val="dk1"/>
          </a:fillRef>
          <a:effectRef idx="1">
            <a:schemeClr val="dk1"/>
          </a:effectRef>
          <a:fontRef idx="minor">
            <a:schemeClr val="tx1"/>
          </a:fontRef>
        </p:style>
      </p:cxnSp>
      <p:cxnSp>
        <p:nvCxnSpPr>
          <p:cNvPr id="44" name="Curved Connector 43"/>
          <p:cNvCxnSpPr>
            <a:stCxn id="12" idx="3"/>
            <a:endCxn id="13" idx="1"/>
          </p:cNvCxnSpPr>
          <p:nvPr/>
        </p:nvCxnSpPr>
        <p:spPr>
          <a:xfrm>
            <a:off x="5015262" y="5646661"/>
            <a:ext cx="1117909" cy="514389"/>
          </a:xfrm>
          <a:prstGeom prst="curvedConnector3">
            <a:avLst>
              <a:gd name="adj1" fmla="val 50000"/>
            </a:avLst>
          </a:prstGeom>
          <a:ln>
            <a:prstDash val="sysDot"/>
            <a:tailEnd type="triangle"/>
          </a:ln>
        </p:spPr>
        <p:style>
          <a:lnRef idx="2">
            <a:schemeClr val="dk1"/>
          </a:lnRef>
          <a:fillRef idx="0">
            <a:schemeClr val="dk1"/>
          </a:fillRef>
          <a:effectRef idx="1">
            <a:schemeClr val="dk1"/>
          </a:effectRef>
          <a:fontRef idx="minor">
            <a:schemeClr val="tx1"/>
          </a:fontRef>
        </p:style>
      </p:cxnSp>
      <p:sp>
        <p:nvSpPr>
          <p:cNvPr id="14" name="Slide Number Placeholder 13">
            <a:extLst>
              <a:ext uri="{FF2B5EF4-FFF2-40B4-BE49-F238E27FC236}">
                <a16:creationId xmlns:a16="http://schemas.microsoft.com/office/drawing/2014/main" id="{8B910C6D-1D56-1C40-BDEE-489FB0867102}"/>
              </a:ext>
            </a:extLst>
          </p:cNvPr>
          <p:cNvSpPr>
            <a:spLocks noGrp="1"/>
          </p:cNvSpPr>
          <p:nvPr>
            <p:ph type="sldNum" sz="quarter" idx="12"/>
          </p:nvPr>
        </p:nvSpPr>
        <p:spPr/>
        <p:txBody>
          <a:bodyPr/>
          <a:lstStyle/>
          <a:p>
            <a:fld id="{712CF03A-298B-8D41-899E-F03C9A5F43F9}" type="slidenum">
              <a:rPr lang="en-US" smtClean="0"/>
              <a:pPr/>
              <a:t>79</a:t>
            </a:fld>
            <a:endParaRPr lang="en-US"/>
          </a:p>
        </p:txBody>
      </p:sp>
    </p:spTree>
    <p:extLst>
      <p:ext uri="{BB962C8B-B14F-4D97-AF65-F5344CB8AC3E}">
        <p14:creationId xmlns:p14="http://schemas.microsoft.com/office/powerpoint/2010/main" val="378416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down)">
                                      <p:cBhvr>
                                        <p:cTn id="52" dur="500"/>
                                        <p:tgtEl>
                                          <p:spTgt spid="4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down)">
                                      <p:cBhvr>
                                        <p:cTn id="60" dur="500"/>
                                        <p:tgtEl>
                                          <p:spTgt spid="4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537D8F-F7E4-5F4C-999C-39E16EC23F53}"/>
              </a:ext>
            </a:extLst>
          </p:cNvPr>
          <p:cNvSpPr>
            <a:spLocks noGrp="1"/>
          </p:cNvSpPr>
          <p:nvPr>
            <p:ph type="sldNum" sz="quarter" idx="12"/>
          </p:nvPr>
        </p:nvSpPr>
        <p:spPr/>
        <p:txBody>
          <a:bodyPr/>
          <a:lstStyle/>
          <a:p>
            <a:fld id="{712CF03A-298B-8D41-899E-F03C9A5F43F9}" type="slidenum">
              <a:rPr lang="en-US" smtClean="0"/>
              <a:pPr/>
              <a:t>8</a:t>
            </a:fld>
            <a:endParaRPr lang="en-US"/>
          </a:p>
        </p:txBody>
      </p:sp>
      <p:pic>
        <p:nvPicPr>
          <p:cNvPr id="9" name="Picture 8">
            <a:extLst>
              <a:ext uri="{FF2B5EF4-FFF2-40B4-BE49-F238E27FC236}">
                <a16:creationId xmlns:a16="http://schemas.microsoft.com/office/drawing/2014/main" id="{551DF158-D6FA-3144-B80D-F26182BAE2DA}"/>
              </a:ext>
            </a:extLst>
          </p:cNvPr>
          <p:cNvPicPr>
            <a:picLocks noChangeAspect="1"/>
          </p:cNvPicPr>
          <p:nvPr/>
        </p:nvPicPr>
        <p:blipFill>
          <a:blip r:embed="rId2"/>
          <a:stretch>
            <a:fillRect/>
          </a:stretch>
        </p:blipFill>
        <p:spPr>
          <a:xfrm>
            <a:off x="2318264" y="1411103"/>
            <a:ext cx="4469343" cy="4192641"/>
          </a:xfrm>
          <a:prstGeom prst="rect">
            <a:avLst/>
          </a:prstGeom>
        </p:spPr>
      </p:pic>
      <p:sp>
        <p:nvSpPr>
          <p:cNvPr id="10" name="Rectangle 9">
            <a:extLst>
              <a:ext uri="{FF2B5EF4-FFF2-40B4-BE49-F238E27FC236}">
                <a16:creationId xmlns:a16="http://schemas.microsoft.com/office/drawing/2014/main" id="{ADC00FE1-3C0E-1A4A-980F-EE00D8049AD2}"/>
              </a:ext>
            </a:extLst>
          </p:cNvPr>
          <p:cNvSpPr/>
          <p:nvPr/>
        </p:nvSpPr>
        <p:spPr>
          <a:xfrm>
            <a:off x="123321" y="160250"/>
            <a:ext cx="8942448" cy="1138773"/>
          </a:xfrm>
          <a:prstGeom prst="rect">
            <a:avLst/>
          </a:prstGeom>
        </p:spPr>
        <p:txBody>
          <a:bodyPr wrap="none">
            <a:spAutoFit/>
          </a:bodyPr>
          <a:lstStyle/>
          <a:p>
            <a:r>
              <a:rPr lang="en-US" sz="3600" dirty="0">
                <a:latin typeface="Avenir Light" panose="020B0402020203020204" pitchFamily="34" charset="77"/>
              </a:rPr>
              <a:t>Dimensions that contribute to the problem</a:t>
            </a:r>
            <a:endParaRPr lang="en-US" sz="3600" dirty="0"/>
          </a:p>
          <a:p>
            <a:endParaRPr lang="en-US" sz="3200" dirty="0">
              <a:latin typeface="Avenir Light" panose="020B0402020203020204" pitchFamily="34" charset="77"/>
            </a:endParaRPr>
          </a:p>
        </p:txBody>
      </p:sp>
      <p:cxnSp>
        <p:nvCxnSpPr>
          <p:cNvPr id="11" name="Straight Connector 10">
            <a:extLst>
              <a:ext uri="{FF2B5EF4-FFF2-40B4-BE49-F238E27FC236}">
                <a16:creationId xmlns:a16="http://schemas.microsoft.com/office/drawing/2014/main" id="{DD755E55-CA14-1049-8161-1FDA51973C58}"/>
              </a:ext>
            </a:extLst>
          </p:cNvPr>
          <p:cNvCxnSpPr>
            <a:cxnSpLocks/>
          </p:cNvCxnSpPr>
          <p:nvPr/>
        </p:nvCxnSpPr>
        <p:spPr>
          <a:xfrm flipH="1">
            <a:off x="-15652" y="785676"/>
            <a:ext cx="9137176"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7FDCA2F-DD1D-7549-AB9A-CE980AAD1690}"/>
              </a:ext>
            </a:extLst>
          </p:cNvPr>
          <p:cNvSpPr txBox="1"/>
          <p:nvPr/>
        </p:nvSpPr>
        <p:spPr>
          <a:xfrm>
            <a:off x="4386942" y="5715824"/>
            <a:ext cx="2815660" cy="830997"/>
          </a:xfrm>
          <a:prstGeom prst="rect">
            <a:avLst/>
          </a:prstGeom>
          <a:noFill/>
        </p:spPr>
        <p:txBody>
          <a:bodyPr wrap="square" rtlCol="0">
            <a:spAutoFit/>
          </a:bodyPr>
          <a:lstStyle/>
          <a:p>
            <a:r>
              <a:rPr lang="en-US" sz="1200" dirty="0">
                <a:solidFill>
                  <a:schemeClr val="tx1">
                    <a:lumMod val="65000"/>
                    <a:lumOff val="35000"/>
                  </a:schemeClr>
                </a:solidFill>
              </a:rPr>
              <a:t>People at the intersection of these factors face reinforcing and compounding disadvantage and deprivation, making them likely among the furthest behind.</a:t>
            </a:r>
          </a:p>
        </p:txBody>
      </p:sp>
    </p:spTree>
    <p:extLst>
      <p:ext uri="{BB962C8B-B14F-4D97-AF65-F5344CB8AC3E}">
        <p14:creationId xmlns:p14="http://schemas.microsoft.com/office/powerpoint/2010/main" val="36881552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77365"/>
            <a:ext cx="6858000" cy="1790700"/>
          </a:xfrm>
        </p:spPr>
        <p:txBody>
          <a:bodyPr>
            <a:noAutofit/>
          </a:bodyPr>
          <a:lstStyle/>
          <a:p>
            <a:br>
              <a:rPr lang="en-US" sz="3300" dirty="0"/>
            </a:br>
            <a:br>
              <a:rPr lang="en-US" sz="3300" dirty="0"/>
            </a:br>
            <a:r>
              <a:rPr lang="en-US" sz="3300" dirty="0"/>
              <a:t>7. Planning for Sustainability</a:t>
            </a:r>
            <a:br>
              <a:rPr lang="en-US" sz="3300" dirty="0"/>
            </a:br>
            <a:endParaRPr lang="en-US" sz="3300" dirty="0"/>
          </a:p>
        </p:txBody>
      </p:sp>
      <p:sp>
        <p:nvSpPr>
          <p:cNvPr id="3" name="Subtitle 2"/>
          <p:cNvSpPr>
            <a:spLocks noGrp="1"/>
          </p:cNvSpPr>
          <p:nvPr>
            <p:ph type="subTitle" idx="1"/>
          </p:nvPr>
        </p:nvSpPr>
        <p:spPr/>
        <p:txBody>
          <a:bodyPr>
            <a:normAutofit fontScale="92500" lnSpcReduction="20000"/>
          </a:bodyPr>
          <a:lstStyle/>
          <a:p>
            <a:endParaRPr lang="en-US" dirty="0"/>
          </a:p>
          <a:p>
            <a:r>
              <a:rPr lang="en-US" sz="1900" dirty="0"/>
              <a:t>Sridharan, S. &amp; Nakaima, A. (2019). Till Time (and Poor Planning) Do Us Part: Programs as Dynamic Systems—Incorporating Planning of Sustainability into Theories of Change.  </a:t>
            </a:r>
          </a:p>
          <a:p>
            <a:r>
              <a:rPr lang="en-US" sz="1900" i="1" dirty="0"/>
              <a:t>Canadian Journal of Program Evaluation / La Revue </a:t>
            </a:r>
            <a:r>
              <a:rPr lang="en-US" sz="1900" i="1" dirty="0" err="1"/>
              <a:t>canadienne</a:t>
            </a:r>
            <a:r>
              <a:rPr lang="en-US" sz="1900" i="1" dirty="0"/>
              <a:t> </a:t>
            </a:r>
            <a:r>
              <a:rPr lang="en-US" sz="1900" i="1" dirty="0" err="1"/>
              <a:t>d’évaluation</a:t>
            </a:r>
            <a:r>
              <a:rPr lang="en-US" sz="1900" i="1" dirty="0"/>
              <a:t> de </a:t>
            </a:r>
            <a:r>
              <a:rPr lang="en-US" sz="1900" i="1" dirty="0" err="1"/>
              <a:t>programme</a:t>
            </a:r>
            <a:r>
              <a:rPr lang="en-US" sz="1900" i="1" dirty="0"/>
              <a:t> </a:t>
            </a:r>
            <a:r>
              <a:rPr lang="en-US" sz="1900" dirty="0"/>
              <a:t>33.3 (Special Issue / </a:t>
            </a:r>
            <a:r>
              <a:rPr lang="en-US" sz="1900" dirty="0" err="1"/>
              <a:t>Numéro</a:t>
            </a:r>
            <a:r>
              <a:rPr lang="en-US" sz="1900" dirty="0"/>
              <a:t> special), 375–394.</a:t>
            </a:r>
          </a:p>
        </p:txBody>
      </p:sp>
      <p:sp>
        <p:nvSpPr>
          <p:cNvPr id="4" name="Slide Number Placeholder 3">
            <a:extLst>
              <a:ext uri="{FF2B5EF4-FFF2-40B4-BE49-F238E27FC236}">
                <a16:creationId xmlns:a16="http://schemas.microsoft.com/office/drawing/2014/main" id="{C35B93EA-BF35-5A43-8312-23EF7B84FDAA}"/>
              </a:ext>
            </a:extLst>
          </p:cNvPr>
          <p:cNvSpPr>
            <a:spLocks noGrp="1"/>
          </p:cNvSpPr>
          <p:nvPr>
            <p:ph type="sldNum" sz="quarter" idx="12"/>
          </p:nvPr>
        </p:nvSpPr>
        <p:spPr/>
        <p:txBody>
          <a:bodyPr/>
          <a:lstStyle/>
          <a:p>
            <a:fld id="{712CF03A-298B-8D41-899E-F03C9A5F43F9}" type="slidenum">
              <a:rPr lang="en-US" smtClean="0"/>
              <a:pPr/>
              <a:t>80</a:t>
            </a:fld>
            <a:endParaRPr lang="en-US"/>
          </a:p>
        </p:txBody>
      </p:sp>
    </p:spTree>
    <p:extLst>
      <p:ext uri="{BB962C8B-B14F-4D97-AF65-F5344CB8AC3E}">
        <p14:creationId xmlns:p14="http://schemas.microsoft.com/office/powerpoint/2010/main" val="26170252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can be thought of in three ways:</a:t>
            </a:r>
          </a:p>
        </p:txBody>
      </p:sp>
      <p:sp>
        <p:nvSpPr>
          <p:cNvPr id="3" name="Content Placeholder 2"/>
          <p:cNvSpPr>
            <a:spLocks noGrp="1"/>
          </p:cNvSpPr>
          <p:nvPr>
            <p:ph idx="1"/>
          </p:nvPr>
        </p:nvSpPr>
        <p:spPr>
          <a:xfrm>
            <a:off x="1227823" y="2370847"/>
            <a:ext cx="6951245" cy="3263504"/>
          </a:xfrm>
        </p:spPr>
        <p:txBody>
          <a:bodyPr/>
          <a:lstStyle/>
          <a:p>
            <a:r>
              <a:rPr lang="en-US" sz="2400" dirty="0"/>
              <a:t>Sustaining components of the intervention, </a:t>
            </a:r>
          </a:p>
          <a:p>
            <a:pPr marL="0" indent="0">
              <a:buNone/>
            </a:pPr>
            <a:endParaRPr lang="en-US" sz="2400" dirty="0"/>
          </a:p>
          <a:p>
            <a:r>
              <a:rPr lang="en-US" sz="2400" dirty="0"/>
              <a:t>Sustaining impacts after the program ends,</a:t>
            </a:r>
          </a:p>
          <a:p>
            <a:pPr marL="0" indent="0">
              <a:buNone/>
            </a:pPr>
            <a:r>
              <a:rPr lang="en-US" sz="2400" dirty="0"/>
              <a:t> </a:t>
            </a:r>
          </a:p>
          <a:p>
            <a:r>
              <a:rPr lang="en-US" sz="2400" dirty="0"/>
              <a:t>Mainstreaming or incorporating active ingredients of the intervention into other programs.</a:t>
            </a:r>
          </a:p>
          <a:p>
            <a:pPr marL="0" indent="0">
              <a:buNone/>
            </a:pPr>
            <a:endParaRPr lang="en-US" dirty="0"/>
          </a:p>
        </p:txBody>
      </p:sp>
      <p:sp>
        <p:nvSpPr>
          <p:cNvPr id="4" name="Slide Number Placeholder 3">
            <a:extLst>
              <a:ext uri="{FF2B5EF4-FFF2-40B4-BE49-F238E27FC236}">
                <a16:creationId xmlns:a16="http://schemas.microsoft.com/office/drawing/2014/main" id="{1C410C29-D60B-5E4A-8FDE-BE2BD751AFE6}"/>
              </a:ext>
            </a:extLst>
          </p:cNvPr>
          <p:cNvSpPr>
            <a:spLocks noGrp="1"/>
          </p:cNvSpPr>
          <p:nvPr>
            <p:ph type="sldNum" sz="quarter" idx="12"/>
          </p:nvPr>
        </p:nvSpPr>
        <p:spPr/>
        <p:txBody>
          <a:bodyPr/>
          <a:lstStyle/>
          <a:p>
            <a:fld id="{712CF03A-298B-8D41-899E-F03C9A5F43F9}" type="slidenum">
              <a:rPr lang="en-US" smtClean="0"/>
              <a:pPr/>
              <a:t>81</a:t>
            </a:fld>
            <a:endParaRPr lang="en-US"/>
          </a:p>
        </p:txBody>
      </p:sp>
    </p:spTree>
    <p:extLst>
      <p:ext uri="{BB962C8B-B14F-4D97-AF65-F5344CB8AC3E}">
        <p14:creationId xmlns:p14="http://schemas.microsoft.com/office/powerpoint/2010/main" val="146355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Multiple definitions of sustainability</a:t>
            </a:r>
          </a:p>
        </p:txBody>
      </p:sp>
      <p:sp>
        <p:nvSpPr>
          <p:cNvPr id="3" name="Content Placeholder 2"/>
          <p:cNvSpPr>
            <a:spLocks noGrp="1"/>
          </p:cNvSpPr>
          <p:nvPr>
            <p:ph idx="1"/>
          </p:nvPr>
        </p:nvSpPr>
        <p:spPr>
          <a:xfrm>
            <a:off x="628650" y="2125266"/>
            <a:ext cx="7886700" cy="3561460"/>
          </a:xfrm>
        </p:spPr>
        <p:txBody>
          <a:bodyPr>
            <a:normAutofit/>
          </a:bodyPr>
          <a:lstStyle/>
          <a:p>
            <a:pPr marL="426244" indent="-426244">
              <a:buNone/>
            </a:pPr>
            <a:r>
              <a:rPr lang="en-US" sz="2800" dirty="0"/>
              <a:t>Five distinct classes of definitions </a:t>
            </a:r>
            <a:r>
              <a:rPr lang="en-US" sz="2800" dirty="0">
                <a:solidFill>
                  <a:prstClr val="black"/>
                </a:solidFill>
              </a:rPr>
              <a:t>(Lennox, Maher, and Reed 2018)</a:t>
            </a:r>
            <a:r>
              <a:rPr lang="en-US" sz="2800" dirty="0"/>
              <a:t>:</a:t>
            </a:r>
          </a:p>
          <a:p>
            <a:pPr marL="598885" indent="-172641">
              <a:buFont typeface="+mj-lt"/>
              <a:buAutoNum type="arabicPeriod"/>
            </a:pPr>
            <a:r>
              <a:rPr lang="en-US" sz="2800" dirty="0"/>
              <a:t> Continued program activities </a:t>
            </a:r>
          </a:p>
          <a:p>
            <a:pPr marL="598885" indent="-172641">
              <a:buFont typeface="+mj-lt"/>
              <a:buAutoNum type="arabicPeriod"/>
            </a:pPr>
            <a:r>
              <a:rPr lang="en-US" sz="2800" dirty="0"/>
              <a:t> Continued benefits </a:t>
            </a:r>
          </a:p>
          <a:p>
            <a:pPr marL="598885" indent="-172641">
              <a:buFont typeface="+mj-lt"/>
              <a:buAutoNum type="arabicPeriod"/>
            </a:pPr>
            <a:r>
              <a:rPr lang="en-US" sz="2800" dirty="0"/>
              <a:t> Capacity building</a:t>
            </a:r>
          </a:p>
          <a:p>
            <a:pPr marL="598885" indent="-172641">
              <a:buFont typeface="+mj-lt"/>
              <a:buAutoNum type="arabicPeriod"/>
            </a:pPr>
            <a:r>
              <a:rPr lang="en-US" sz="2800" dirty="0"/>
              <a:t> Further adaptation </a:t>
            </a:r>
          </a:p>
          <a:p>
            <a:pPr marL="598885" indent="-172641">
              <a:buFont typeface="+mj-lt"/>
              <a:buAutoNum type="arabicPeriod"/>
            </a:pPr>
            <a:r>
              <a:rPr lang="en-US" sz="2800" dirty="0"/>
              <a:t> Recovering costs</a:t>
            </a:r>
          </a:p>
          <a:p>
            <a:pPr marL="0" indent="0">
              <a:buNone/>
            </a:pPr>
            <a:endParaRPr lang="en-US" dirty="0"/>
          </a:p>
        </p:txBody>
      </p:sp>
      <p:sp>
        <p:nvSpPr>
          <p:cNvPr id="4" name="Slide Number Placeholder 3">
            <a:extLst>
              <a:ext uri="{FF2B5EF4-FFF2-40B4-BE49-F238E27FC236}">
                <a16:creationId xmlns:a16="http://schemas.microsoft.com/office/drawing/2014/main" id="{D7B81EA3-40FB-6748-A137-3083FC33494B}"/>
              </a:ext>
            </a:extLst>
          </p:cNvPr>
          <p:cNvSpPr>
            <a:spLocks noGrp="1"/>
          </p:cNvSpPr>
          <p:nvPr>
            <p:ph type="sldNum" sz="quarter" idx="12"/>
          </p:nvPr>
        </p:nvSpPr>
        <p:spPr/>
        <p:txBody>
          <a:bodyPr/>
          <a:lstStyle/>
          <a:p>
            <a:fld id="{712CF03A-298B-8D41-899E-F03C9A5F43F9}" type="slidenum">
              <a:rPr lang="en-US" smtClean="0"/>
              <a:pPr/>
              <a:t>82</a:t>
            </a:fld>
            <a:endParaRPr lang="en-US"/>
          </a:p>
        </p:txBody>
      </p:sp>
    </p:spTree>
    <p:extLst>
      <p:ext uri="{BB962C8B-B14F-4D97-AF65-F5344CB8AC3E}">
        <p14:creationId xmlns:p14="http://schemas.microsoft.com/office/powerpoint/2010/main" val="15374326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COM-B Theory of Change Model</a:t>
            </a:r>
          </a:p>
        </p:txBody>
      </p:sp>
      <p:sp>
        <p:nvSpPr>
          <p:cNvPr id="3" name="Content Placeholder 2"/>
          <p:cNvSpPr>
            <a:spLocks noGrp="1"/>
          </p:cNvSpPr>
          <p:nvPr>
            <p:ph idx="1"/>
          </p:nvPr>
        </p:nvSpPr>
        <p:spPr>
          <a:xfrm>
            <a:off x="813334" y="2248125"/>
            <a:ext cx="7702016" cy="3263504"/>
          </a:xfrm>
        </p:spPr>
        <p:txBody>
          <a:bodyPr/>
          <a:lstStyle/>
          <a:p>
            <a:r>
              <a:rPr lang="en-US" sz="2400" dirty="0"/>
              <a:t>Developed by John Mayne (2015, 2017)</a:t>
            </a:r>
          </a:p>
          <a:p>
            <a:r>
              <a:rPr lang="en-US" sz="2400" dirty="0"/>
              <a:t>COM-B = Capabilities, Opportunities, Motivation, </a:t>
            </a:r>
            <a:r>
              <a:rPr lang="en-US" sz="2400" dirty="0" err="1"/>
              <a:t>Behaviour</a:t>
            </a:r>
            <a:endParaRPr lang="en-US" sz="2400" dirty="0"/>
          </a:p>
          <a:p>
            <a:r>
              <a:rPr lang="en-US" sz="2400" dirty="0"/>
              <a:t>Model “postulates that </a:t>
            </a:r>
            <a:r>
              <a:rPr lang="en-US" sz="2400" dirty="0" err="1"/>
              <a:t>behaviour</a:t>
            </a:r>
            <a:r>
              <a:rPr lang="en-US" sz="2400" dirty="0"/>
              <a:t> (B) occurs as the result of interaction between three necessary conditions, capabilities (C), opportunities (O), and motivation (M)” (Mayne, 2017) </a:t>
            </a:r>
          </a:p>
          <a:p>
            <a:r>
              <a:rPr lang="en-US" sz="2400" dirty="0">
                <a:latin typeface="Calibri" panose="020F0502020204030204" pitchFamily="34" charset="0"/>
                <a:ea typeface="Calibri" panose="020F0502020204030204" pitchFamily="34" charset="0"/>
                <a:cs typeface="Times New Roman" panose="02020603050405020304" pitchFamily="18" charset="0"/>
              </a:rPr>
              <a:t>Research suggests that the causal package for </a:t>
            </a:r>
            <a:r>
              <a:rPr lang="en-US" sz="2400" dirty="0" err="1">
                <a:latin typeface="Calibri" panose="020F0502020204030204" pitchFamily="34" charset="0"/>
                <a:ea typeface="Calibri" panose="020F0502020204030204" pitchFamily="34" charset="0"/>
                <a:cs typeface="Times New Roman" panose="02020603050405020304" pitchFamily="18" charset="0"/>
              </a:rPr>
              <a:t>behaviour</a:t>
            </a:r>
            <a:r>
              <a:rPr lang="en-US" sz="2400" dirty="0">
                <a:latin typeface="Calibri" panose="020F0502020204030204" pitchFamily="34" charset="0"/>
                <a:ea typeface="Calibri" panose="020F0502020204030204" pitchFamily="34" charset="0"/>
                <a:cs typeface="Times New Roman" panose="02020603050405020304" pitchFamily="18" charset="0"/>
              </a:rPr>
              <a:t> change needs to include each of the components: knowledge, skills, aspirations, attitudes, and opportunities. (Mayne, 2015)</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D7E2016-968E-004A-B4E9-24FD4DE013D1}"/>
              </a:ext>
            </a:extLst>
          </p:cNvPr>
          <p:cNvSpPr>
            <a:spLocks noGrp="1"/>
          </p:cNvSpPr>
          <p:nvPr>
            <p:ph type="sldNum" sz="quarter" idx="12"/>
          </p:nvPr>
        </p:nvSpPr>
        <p:spPr/>
        <p:txBody>
          <a:bodyPr/>
          <a:lstStyle/>
          <a:p>
            <a:fld id="{712CF03A-298B-8D41-899E-F03C9A5F43F9}" type="slidenum">
              <a:rPr lang="en-US" smtClean="0"/>
              <a:pPr/>
              <a:t>83</a:t>
            </a:fld>
            <a:endParaRPr lang="en-US"/>
          </a:p>
        </p:txBody>
      </p:sp>
    </p:spTree>
    <p:extLst>
      <p:ext uri="{BB962C8B-B14F-4D97-AF65-F5344CB8AC3E}">
        <p14:creationId xmlns:p14="http://schemas.microsoft.com/office/powerpoint/2010/main" val="34060577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Line 13"/>
          <p:cNvCxnSpPr/>
          <p:nvPr/>
        </p:nvCxnSpPr>
        <p:spPr bwMode="auto">
          <a:xfrm flipH="1">
            <a:off x="4116286" y="4656079"/>
            <a:ext cx="965199" cy="12701"/>
          </a:xfrm>
          <a:prstGeom prst="line">
            <a:avLst/>
          </a:prstGeom>
          <a:noFill/>
          <a:ln w="9525">
            <a:solidFill>
              <a:srgbClr val="4F81BD"/>
            </a:solidFill>
            <a:prstDash val="dash"/>
            <a:round/>
            <a:headEnd type="none"/>
            <a:tailEnd type="none" w="med" len="med"/>
          </a:ln>
          <a:extLst>
            <a:ext uri="{909E8E84-426E-40dd-AFC4-6F175D3DCCD1}">
              <a14:hiddenFill xmlns="" xmlns:a14="http://schemas.microsoft.com/office/drawing/2010/main">
                <a:noFill/>
              </a14:hiddenFill>
            </a:ext>
          </a:extLst>
        </p:spPr>
      </p:cxnSp>
      <p:cxnSp>
        <p:nvCxnSpPr>
          <p:cNvPr id="19" name="Line 13"/>
          <p:cNvCxnSpPr>
            <a:cxnSpLocks/>
          </p:cNvCxnSpPr>
          <p:nvPr/>
        </p:nvCxnSpPr>
        <p:spPr bwMode="auto">
          <a:xfrm flipH="1">
            <a:off x="4098472" y="5284728"/>
            <a:ext cx="1122714" cy="0"/>
          </a:xfrm>
          <a:prstGeom prst="line">
            <a:avLst/>
          </a:prstGeom>
          <a:noFill/>
          <a:ln w="9525">
            <a:solidFill>
              <a:srgbClr val="4F81BD"/>
            </a:solidFill>
            <a:prstDash val="dash"/>
            <a:round/>
            <a:headEnd type="none"/>
            <a:tailEnd type="none" w="med" len="med"/>
          </a:ln>
          <a:extLst>
            <a:ext uri="{909E8E84-426E-40dd-AFC4-6F175D3DCCD1}">
              <a14:hiddenFill xmlns="" xmlns:a14="http://schemas.microsoft.com/office/drawing/2010/main">
                <a:noFill/>
              </a14:hiddenFill>
            </a:ext>
          </a:extLst>
        </p:spPr>
      </p:cxnSp>
      <p:sp>
        <p:nvSpPr>
          <p:cNvPr id="5" name="Text Box 976"/>
          <p:cNvSpPr txBox="1"/>
          <p:nvPr/>
        </p:nvSpPr>
        <p:spPr>
          <a:xfrm>
            <a:off x="3629245" y="3048911"/>
            <a:ext cx="914400" cy="419100"/>
          </a:xfrm>
          <a:prstGeom prst="rect">
            <a:avLst/>
          </a:prstGeom>
          <a:noFill/>
          <a:ln>
            <a:solidFill>
              <a:schemeClr val="tx1"/>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a:ea typeface="ＭＳ 明朝"/>
                <a:cs typeface="Times New Roman"/>
              </a:rPr>
              <a:t>Behaviour Change</a:t>
            </a:r>
            <a:endParaRPr lang="en-CA" sz="1200">
              <a:ea typeface="ＭＳ 明朝"/>
              <a:cs typeface="Times New Roman"/>
            </a:endParaRPr>
          </a:p>
        </p:txBody>
      </p:sp>
      <p:sp>
        <p:nvSpPr>
          <p:cNvPr id="6" name="Text Box 977"/>
          <p:cNvSpPr txBox="1"/>
          <p:nvPr/>
        </p:nvSpPr>
        <p:spPr>
          <a:xfrm>
            <a:off x="3215166" y="3842661"/>
            <a:ext cx="1772928" cy="704851"/>
          </a:xfrm>
          <a:prstGeom prst="rect">
            <a:avLst/>
          </a:prstGeom>
          <a:noFill/>
          <a:ln>
            <a:solidFill>
              <a:schemeClr val="tx1"/>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a:ea typeface="ＭＳ 明朝"/>
                <a:cs typeface="Times New Roman"/>
              </a:rPr>
              <a:t>Capacity Change</a:t>
            </a:r>
            <a:endParaRPr lang="en-CA" sz="1200">
              <a:ea typeface="ＭＳ 明朝"/>
              <a:cs typeface="Times New Roman"/>
            </a:endParaRPr>
          </a:p>
          <a:p>
            <a:r>
              <a:rPr lang="en-CA" sz="1200">
                <a:ea typeface="ＭＳ 明朝"/>
                <a:cs typeface="Times New Roman"/>
              </a:rPr>
              <a:t> </a:t>
            </a:r>
          </a:p>
        </p:txBody>
      </p:sp>
      <p:cxnSp>
        <p:nvCxnSpPr>
          <p:cNvPr id="7" name="Straight Arrow Connector 6"/>
          <p:cNvCxnSpPr/>
          <p:nvPr/>
        </p:nvCxnSpPr>
        <p:spPr>
          <a:xfrm flipV="1">
            <a:off x="4092794" y="3455312"/>
            <a:ext cx="0" cy="393700"/>
          </a:xfrm>
          <a:prstGeom prst="straightConnector1">
            <a:avLst/>
          </a:prstGeom>
          <a:ln w="38100" cmpd="sng">
            <a:solidFill>
              <a:schemeClr val="tx1">
                <a:lumMod val="65000"/>
                <a:lumOff val="3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 Box 979"/>
          <p:cNvSpPr txBox="1"/>
          <p:nvPr/>
        </p:nvSpPr>
        <p:spPr>
          <a:xfrm>
            <a:off x="2083707" y="1124858"/>
            <a:ext cx="3867150" cy="3048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1200" b="1">
                <a:ea typeface="ＭＳ 明朝"/>
                <a:cs typeface="Times New Roman"/>
              </a:rPr>
              <a:t>The </a:t>
            </a:r>
            <a:r>
              <a:rPr lang="en-CA" sz="1200" b="1" dirty="0">
                <a:ea typeface="ＭＳ 明朝"/>
                <a:cs typeface="Times New Roman"/>
              </a:rPr>
              <a:t>COM-B Theory of Change Model</a:t>
            </a:r>
            <a:endParaRPr lang="en-CA" sz="1200" dirty="0">
              <a:ea typeface="ＭＳ 明朝"/>
              <a:cs typeface="Times New Roman"/>
            </a:endParaRPr>
          </a:p>
        </p:txBody>
      </p:sp>
      <p:sp>
        <p:nvSpPr>
          <p:cNvPr id="9" name="Text Box 980"/>
          <p:cNvSpPr txBox="1"/>
          <p:nvPr/>
        </p:nvSpPr>
        <p:spPr>
          <a:xfrm>
            <a:off x="3515851" y="4766131"/>
            <a:ext cx="914400" cy="406400"/>
          </a:xfrm>
          <a:prstGeom prst="rect">
            <a:avLst/>
          </a:prstGeom>
          <a:noFill/>
          <a:ln>
            <a:solidFill>
              <a:schemeClr val="tx1"/>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dirty="0">
                <a:ea typeface="ＭＳ 明朝"/>
                <a:cs typeface="Times New Roman"/>
              </a:rPr>
              <a:t>Reach &amp; Reaction</a:t>
            </a:r>
            <a:endParaRPr lang="en-CA" sz="1200" dirty="0">
              <a:ea typeface="ＭＳ 明朝"/>
              <a:cs typeface="Times New Roman"/>
            </a:endParaRPr>
          </a:p>
        </p:txBody>
      </p:sp>
      <p:sp>
        <p:nvSpPr>
          <p:cNvPr id="10" name="Text Box 981"/>
          <p:cNvSpPr txBox="1"/>
          <p:nvPr/>
        </p:nvSpPr>
        <p:spPr>
          <a:xfrm>
            <a:off x="3394213" y="5398417"/>
            <a:ext cx="1174197" cy="463551"/>
          </a:xfrm>
          <a:prstGeom prst="rect">
            <a:avLst/>
          </a:prstGeom>
          <a:noFill/>
          <a:ln>
            <a:solidFill>
              <a:schemeClr val="tx1"/>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dirty="0">
                <a:ea typeface="ＭＳ 明朝"/>
                <a:cs typeface="Times New Roman"/>
              </a:rPr>
              <a:t>Goods &amp; Services</a:t>
            </a:r>
          </a:p>
          <a:p>
            <a:pPr algn="ctr"/>
            <a:r>
              <a:rPr lang="en-CA" sz="1100" dirty="0">
                <a:ea typeface="ＭＳ 明朝"/>
                <a:cs typeface="Times New Roman"/>
              </a:rPr>
              <a:t>/Activities</a:t>
            </a:r>
            <a:endParaRPr lang="en-CA" sz="1200" dirty="0">
              <a:ea typeface="ＭＳ 明朝"/>
              <a:cs typeface="Times New Roman"/>
            </a:endParaRPr>
          </a:p>
        </p:txBody>
      </p:sp>
      <p:sp>
        <p:nvSpPr>
          <p:cNvPr id="11" name="Text Box 982"/>
          <p:cNvSpPr txBox="1"/>
          <p:nvPr/>
        </p:nvSpPr>
        <p:spPr>
          <a:xfrm>
            <a:off x="3680045" y="2236110"/>
            <a:ext cx="914400" cy="419100"/>
          </a:xfrm>
          <a:prstGeom prst="rect">
            <a:avLst/>
          </a:prstGeom>
          <a:noFill/>
          <a:ln>
            <a:solidFill>
              <a:schemeClr val="tx1"/>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dirty="0">
                <a:ea typeface="ＭＳ 明朝"/>
                <a:cs typeface="Times New Roman"/>
              </a:rPr>
              <a:t>Direct Benefits</a:t>
            </a:r>
            <a:endParaRPr lang="en-CA" sz="1200" dirty="0">
              <a:ea typeface="ＭＳ 明朝"/>
              <a:cs typeface="Times New Roman"/>
            </a:endParaRPr>
          </a:p>
        </p:txBody>
      </p:sp>
      <p:sp>
        <p:nvSpPr>
          <p:cNvPr id="12" name="Text Box 983"/>
          <p:cNvSpPr txBox="1"/>
          <p:nvPr/>
        </p:nvSpPr>
        <p:spPr>
          <a:xfrm>
            <a:off x="3686395" y="1512210"/>
            <a:ext cx="914400" cy="419100"/>
          </a:xfrm>
          <a:prstGeom prst="rect">
            <a:avLst/>
          </a:prstGeom>
          <a:noFill/>
          <a:ln>
            <a:solidFill>
              <a:schemeClr val="tx1"/>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dirty="0">
                <a:ea typeface="ＭＳ 明朝"/>
                <a:cs typeface="Times New Roman"/>
              </a:rPr>
              <a:t>Improved Wellbeing</a:t>
            </a:r>
            <a:endParaRPr lang="en-CA" sz="1200" dirty="0">
              <a:ea typeface="ＭＳ 明朝"/>
              <a:cs typeface="Times New Roman"/>
            </a:endParaRPr>
          </a:p>
        </p:txBody>
      </p:sp>
      <p:cxnSp>
        <p:nvCxnSpPr>
          <p:cNvPr id="13" name="Straight Arrow Connector 12"/>
          <p:cNvCxnSpPr>
            <a:cxnSpLocks/>
            <a:stCxn id="11" idx="0"/>
          </p:cNvCxnSpPr>
          <p:nvPr/>
        </p:nvCxnSpPr>
        <p:spPr>
          <a:xfrm flipV="1">
            <a:off x="4137246" y="1924957"/>
            <a:ext cx="12700" cy="311153"/>
          </a:xfrm>
          <a:prstGeom prst="straightConnector1">
            <a:avLst/>
          </a:prstGeom>
          <a:ln w="38100" cmpd="sng">
            <a:solidFill>
              <a:schemeClr val="tx1">
                <a:lumMod val="65000"/>
                <a:lumOff val="3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p:cNvCxnSpPr>
          <p:nvPr/>
        </p:nvCxnSpPr>
        <p:spPr>
          <a:xfrm flipV="1">
            <a:off x="4013037" y="2669723"/>
            <a:ext cx="0" cy="389408"/>
          </a:xfrm>
          <a:prstGeom prst="straightConnector1">
            <a:avLst/>
          </a:prstGeom>
          <a:ln w="38100" cmpd="sng">
            <a:solidFill>
              <a:schemeClr val="tx1">
                <a:lumMod val="65000"/>
                <a:lumOff val="35000"/>
              </a:schemeClr>
            </a:solidFill>
            <a:prstDash val="sys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026576" y="5177972"/>
            <a:ext cx="6350" cy="228600"/>
          </a:xfrm>
          <a:prstGeom prst="straightConnector1">
            <a:avLst/>
          </a:prstGeom>
          <a:ln w="38100" cmpd="sng">
            <a:solidFill>
              <a:schemeClr val="tx1">
                <a:lumMod val="65000"/>
                <a:lumOff val="3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092796" y="4534808"/>
            <a:ext cx="6350" cy="228600"/>
          </a:xfrm>
          <a:prstGeom prst="straightConnector1">
            <a:avLst/>
          </a:prstGeom>
          <a:ln w="38100" cmpd="sng">
            <a:solidFill>
              <a:schemeClr val="tx1">
                <a:lumMod val="65000"/>
                <a:lumOff val="35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 name="Text Box 988"/>
          <p:cNvSpPr txBox="1">
            <a:spLocks noChangeArrowheads="1"/>
          </p:cNvSpPr>
          <p:nvPr/>
        </p:nvSpPr>
        <p:spPr bwMode="auto">
          <a:xfrm>
            <a:off x="5073878" y="5057423"/>
            <a:ext cx="883337" cy="450215"/>
          </a:xfrm>
          <a:prstGeom prst="rect">
            <a:avLst/>
          </a:prstGeom>
          <a:solidFill>
            <a:srgbClr val="C6D9F1"/>
          </a:solidFill>
          <a:ln w="9525">
            <a:solidFill>
              <a:srgbClr val="4F81BD"/>
            </a:solidFill>
            <a:prstDash val="dash"/>
            <a:miter lim="800000"/>
            <a:headEnd/>
            <a:tailEnd/>
          </a:ln>
        </p:spPr>
        <p:txBody>
          <a:bodyPr rot="0" vert="horz" wrap="square" lIns="91440" tIns="45720" rIns="91440" bIns="45720" anchor="t" anchorCtr="0" upright="1">
            <a:noAutofit/>
          </a:bodyPr>
          <a:lstStyle/>
          <a:p>
            <a:r>
              <a:rPr lang="en-CA" sz="1000" i="1" dirty="0">
                <a:ea typeface="ＭＳ 明朝"/>
                <a:cs typeface="Times New Roman"/>
              </a:rPr>
              <a:t>Reach </a:t>
            </a:r>
            <a:endParaRPr lang="en-CA" sz="1200" dirty="0">
              <a:ea typeface="ＭＳ 明朝"/>
              <a:cs typeface="Times New Roman"/>
            </a:endParaRPr>
          </a:p>
          <a:p>
            <a:r>
              <a:rPr lang="en-CA" sz="1000" i="1" dirty="0">
                <a:ea typeface="ＭＳ 明朝"/>
                <a:cs typeface="Times New Roman"/>
              </a:rPr>
              <a:t>Assumptions</a:t>
            </a:r>
            <a:r>
              <a:rPr lang="en-CA" sz="1000" dirty="0">
                <a:ea typeface="ＭＳ 明朝"/>
                <a:cs typeface="Times New Roman"/>
              </a:rPr>
              <a:t> </a:t>
            </a:r>
            <a:endParaRPr lang="en-CA" sz="1200" dirty="0">
              <a:ea typeface="ＭＳ 明朝"/>
              <a:cs typeface="Times New Roman"/>
            </a:endParaRPr>
          </a:p>
        </p:txBody>
      </p:sp>
      <p:cxnSp>
        <p:nvCxnSpPr>
          <p:cNvPr id="18" name="Line 13"/>
          <p:cNvCxnSpPr/>
          <p:nvPr/>
        </p:nvCxnSpPr>
        <p:spPr bwMode="auto">
          <a:xfrm flipH="1">
            <a:off x="4168363" y="2093243"/>
            <a:ext cx="920750" cy="1271"/>
          </a:xfrm>
          <a:prstGeom prst="line">
            <a:avLst/>
          </a:prstGeom>
          <a:noFill/>
          <a:ln w="9525">
            <a:solidFill>
              <a:srgbClr val="4F81BD"/>
            </a:solidFill>
            <a:prstDash val="dash"/>
            <a:round/>
            <a:headEnd type="none"/>
            <a:tailEnd type="none" w="med" len="med"/>
          </a:ln>
          <a:extLst>
            <a:ext uri="{909E8E84-426E-40dd-AFC4-6F175D3DCCD1}">
              <a14:hiddenFill xmlns="" xmlns:a14="http://schemas.microsoft.com/office/drawing/2010/main">
                <a:noFill/>
              </a14:hiddenFill>
            </a:ext>
          </a:extLst>
        </p:spPr>
      </p:cxnSp>
      <p:sp>
        <p:nvSpPr>
          <p:cNvPr id="20" name="Text Box 991"/>
          <p:cNvSpPr txBox="1">
            <a:spLocks noChangeArrowheads="1"/>
          </p:cNvSpPr>
          <p:nvPr/>
        </p:nvSpPr>
        <p:spPr bwMode="auto">
          <a:xfrm>
            <a:off x="5073871" y="4315734"/>
            <a:ext cx="915848" cy="608315"/>
          </a:xfrm>
          <a:prstGeom prst="rect">
            <a:avLst/>
          </a:prstGeom>
          <a:solidFill>
            <a:srgbClr val="C6D9F1"/>
          </a:solidFill>
          <a:ln w="9525">
            <a:solidFill>
              <a:srgbClr val="4F81BD"/>
            </a:solidFill>
            <a:prstDash val="dash"/>
            <a:miter lim="800000"/>
            <a:headEnd/>
            <a:tailEnd/>
          </a:ln>
        </p:spPr>
        <p:txBody>
          <a:bodyPr rot="0" vert="horz" wrap="square" lIns="91440" tIns="45720" rIns="91440" bIns="45720" anchor="t" anchorCtr="0" upright="1">
            <a:noAutofit/>
          </a:bodyPr>
          <a:lstStyle/>
          <a:p>
            <a:r>
              <a:rPr lang="en-CA" sz="1000" i="1" dirty="0">
                <a:ea typeface="ＭＳ 明朝"/>
                <a:cs typeface="Times New Roman"/>
              </a:rPr>
              <a:t>Capacity Change</a:t>
            </a:r>
            <a:endParaRPr lang="en-CA" sz="1200" dirty="0">
              <a:ea typeface="ＭＳ 明朝"/>
              <a:cs typeface="Times New Roman"/>
            </a:endParaRPr>
          </a:p>
          <a:p>
            <a:r>
              <a:rPr lang="en-CA" sz="1000" i="1" dirty="0">
                <a:ea typeface="ＭＳ 明朝"/>
                <a:cs typeface="Times New Roman"/>
              </a:rPr>
              <a:t>Assumptions</a:t>
            </a:r>
            <a:r>
              <a:rPr lang="en-CA" sz="1000" dirty="0">
                <a:ea typeface="ＭＳ 明朝"/>
                <a:cs typeface="Times New Roman"/>
              </a:rPr>
              <a:t> </a:t>
            </a:r>
            <a:endParaRPr lang="en-CA" sz="1200" dirty="0">
              <a:ea typeface="ＭＳ 明朝"/>
              <a:cs typeface="Times New Roman"/>
            </a:endParaRPr>
          </a:p>
        </p:txBody>
      </p:sp>
      <p:cxnSp>
        <p:nvCxnSpPr>
          <p:cNvPr id="22" name="Line 13"/>
          <p:cNvCxnSpPr/>
          <p:nvPr/>
        </p:nvCxnSpPr>
        <p:spPr bwMode="auto">
          <a:xfrm flipH="1">
            <a:off x="4118203" y="3620410"/>
            <a:ext cx="964565" cy="12700"/>
          </a:xfrm>
          <a:prstGeom prst="line">
            <a:avLst/>
          </a:prstGeom>
          <a:noFill/>
          <a:ln w="9525">
            <a:solidFill>
              <a:srgbClr val="4F81BD"/>
            </a:solidFill>
            <a:prstDash val="dash"/>
            <a:round/>
            <a:headEnd type="none"/>
            <a:tailEnd type="none" w="med" len="med"/>
          </a:ln>
          <a:extLst>
            <a:ext uri="{909E8E84-426E-40dd-AFC4-6F175D3DCCD1}">
              <a14:hiddenFill xmlns="" xmlns:a14="http://schemas.microsoft.com/office/drawing/2010/main">
                <a:noFill/>
              </a14:hiddenFill>
            </a:ext>
          </a:extLst>
        </p:spPr>
      </p:cxnSp>
      <p:sp>
        <p:nvSpPr>
          <p:cNvPr id="23" name="Text Box 994"/>
          <p:cNvSpPr txBox="1">
            <a:spLocks noChangeArrowheads="1"/>
          </p:cNvSpPr>
          <p:nvPr/>
        </p:nvSpPr>
        <p:spPr bwMode="auto">
          <a:xfrm>
            <a:off x="5041493" y="3412766"/>
            <a:ext cx="948233" cy="554779"/>
          </a:xfrm>
          <a:prstGeom prst="rect">
            <a:avLst/>
          </a:prstGeom>
          <a:solidFill>
            <a:srgbClr val="C6D9F1"/>
          </a:solidFill>
          <a:ln w="9525">
            <a:solidFill>
              <a:srgbClr val="4F81BD"/>
            </a:solidFill>
            <a:prstDash val="dash"/>
            <a:miter lim="800000"/>
            <a:headEnd/>
            <a:tailEnd/>
          </a:ln>
        </p:spPr>
        <p:txBody>
          <a:bodyPr rot="0" vert="horz" wrap="square" lIns="91440" tIns="45720" rIns="91440" bIns="45720" anchor="t" anchorCtr="0" upright="1">
            <a:noAutofit/>
          </a:bodyPr>
          <a:lstStyle/>
          <a:p>
            <a:r>
              <a:rPr lang="en-CA" sz="1000" i="1" dirty="0">
                <a:ea typeface="ＭＳ 明朝"/>
                <a:cs typeface="Times New Roman"/>
              </a:rPr>
              <a:t>Behaviour Change</a:t>
            </a:r>
            <a:endParaRPr lang="en-CA" sz="1200" dirty="0">
              <a:ea typeface="ＭＳ 明朝"/>
              <a:cs typeface="Times New Roman"/>
            </a:endParaRPr>
          </a:p>
          <a:p>
            <a:r>
              <a:rPr lang="en-CA" sz="1000" i="1" dirty="0">
                <a:ea typeface="ＭＳ 明朝"/>
                <a:cs typeface="Times New Roman"/>
              </a:rPr>
              <a:t>Assumptions</a:t>
            </a:r>
            <a:r>
              <a:rPr lang="en-CA" sz="1000" dirty="0">
                <a:ea typeface="ＭＳ 明朝"/>
                <a:cs typeface="Times New Roman"/>
              </a:rPr>
              <a:t> </a:t>
            </a:r>
            <a:endParaRPr lang="en-CA" sz="1200" dirty="0">
              <a:ea typeface="ＭＳ 明朝"/>
              <a:cs typeface="Times New Roman"/>
            </a:endParaRPr>
          </a:p>
        </p:txBody>
      </p:sp>
      <p:sp>
        <p:nvSpPr>
          <p:cNvPr id="24" name="Text Box 995"/>
          <p:cNvSpPr txBox="1">
            <a:spLocks noChangeArrowheads="1"/>
          </p:cNvSpPr>
          <p:nvPr/>
        </p:nvSpPr>
        <p:spPr bwMode="auto">
          <a:xfrm>
            <a:off x="5016087" y="2631723"/>
            <a:ext cx="941122" cy="450215"/>
          </a:xfrm>
          <a:prstGeom prst="rect">
            <a:avLst/>
          </a:prstGeom>
          <a:solidFill>
            <a:srgbClr val="C6D9F1"/>
          </a:solidFill>
          <a:ln w="9525">
            <a:solidFill>
              <a:srgbClr val="4F81BD"/>
            </a:solidFill>
            <a:prstDash val="dash"/>
            <a:miter lim="800000"/>
            <a:headEnd/>
            <a:tailEnd/>
          </a:ln>
        </p:spPr>
        <p:txBody>
          <a:bodyPr rot="0" vert="horz" wrap="square" lIns="91440" tIns="45720" rIns="91440" bIns="45720" anchor="t" anchorCtr="0" upright="1">
            <a:noAutofit/>
          </a:bodyPr>
          <a:lstStyle/>
          <a:p>
            <a:r>
              <a:rPr lang="en-CA" sz="1000" i="1" dirty="0">
                <a:ea typeface="ＭＳ 明朝"/>
                <a:cs typeface="Times New Roman"/>
              </a:rPr>
              <a:t>Direct Benefits</a:t>
            </a:r>
            <a:endParaRPr lang="en-CA" sz="1200" dirty="0">
              <a:ea typeface="ＭＳ 明朝"/>
              <a:cs typeface="Times New Roman"/>
            </a:endParaRPr>
          </a:p>
          <a:p>
            <a:r>
              <a:rPr lang="en-CA" sz="1000" i="1" dirty="0">
                <a:ea typeface="ＭＳ 明朝"/>
                <a:cs typeface="Times New Roman"/>
              </a:rPr>
              <a:t>Assumptions</a:t>
            </a:r>
            <a:r>
              <a:rPr lang="en-CA" sz="1000" dirty="0">
                <a:ea typeface="ＭＳ 明朝"/>
                <a:cs typeface="Times New Roman"/>
              </a:rPr>
              <a:t> </a:t>
            </a:r>
            <a:endParaRPr lang="en-CA" sz="1200" dirty="0">
              <a:ea typeface="ＭＳ 明朝"/>
              <a:cs typeface="Times New Roman"/>
            </a:endParaRPr>
          </a:p>
        </p:txBody>
      </p:sp>
      <p:sp>
        <p:nvSpPr>
          <p:cNvPr id="25" name="Text Box 996"/>
          <p:cNvSpPr txBox="1">
            <a:spLocks noChangeArrowheads="1"/>
          </p:cNvSpPr>
          <p:nvPr/>
        </p:nvSpPr>
        <p:spPr bwMode="auto">
          <a:xfrm>
            <a:off x="5073237" y="1825274"/>
            <a:ext cx="883972" cy="450215"/>
          </a:xfrm>
          <a:prstGeom prst="rect">
            <a:avLst/>
          </a:prstGeom>
          <a:solidFill>
            <a:srgbClr val="C6D9F1"/>
          </a:solidFill>
          <a:ln w="9525">
            <a:solidFill>
              <a:srgbClr val="4F81BD"/>
            </a:solidFill>
            <a:prstDash val="dash"/>
            <a:miter lim="800000"/>
            <a:headEnd/>
            <a:tailEnd/>
          </a:ln>
        </p:spPr>
        <p:txBody>
          <a:bodyPr rot="0" vert="horz" wrap="square" lIns="91440" tIns="45720" rIns="91440" bIns="45720" anchor="t" anchorCtr="0" upright="1">
            <a:noAutofit/>
          </a:bodyPr>
          <a:lstStyle/>
          <a:p>
            <a:r>
              <a:rPr lang="en-CA" sz="1000" i="1" dirty="0">
                <a:ea typeface="ＭＳ 明朝"/>
                <a:cs typeface="Times New Roman"/>
              </a:rPr>
              <a:t>Wellbeing</a:t>
            </a:r>
            <a:endParaRPr lang="en-CA" sz="1200" dirty="0">
              <a:ea typeface="ＭＳ 明朝"/>
              <a:cs typeface="Times New Roman"/>
            </a:endParaRPr>
          </a:p>
          <a:p>
            <a:r>
              <a:rPr lang="en-CA" sz="1000" i="1" dirty="0">
                <a:ea typeface="ＭＳ 明朝"/>
                <a:cs typeface="Times New Roman"/>
              </a:rPr>
              <a:t>Assumptions</a:t>
            </a:r>
            <a:r>
              <a:rPr lang="en-CA" sz="1000" dirty="0">
                <a:ea typeface="ＭＳ 明朝"/>
                <a:cs typeface="Times New Roman"/>
              </a:rPr>
              <a:t> </a:t>
            </a:r>
            <a:endParaRPr lang="en-CA" sz="1200" dirty="0">
              <a:ea typeface="ＭＳ 明朝"/>
              <a:cs typeface="Times New Roman"/>
            </a:endParaRPr>
          </a:p>
        </p:txBody>
      </p:sp>
      <p:cxnSp>
        <p:nvCxnSpPr>
          <p:cNvPr id="26" name="Line 13"/>
          <p:cNvCxnSpPr/>
          <p:nvPr/>
        </p:nvCxnSpPr>
        <p:spPr bwMode="auto">
          <a:xfrm flipH="1">
            <a:off x="4092163" y="2848892"/>
            <a:ext cx="920750" cy="1271"/>
          </a:xfrm>
          <a:prstGeom prst="line">
            <a:avLst/>
          </a:prstGeom>
          <a:noFill/>
          <a:ln w="9525">
            <a:solidFill>
              <a:srgbClr val="4F81BD"/>
            </a:solidFill>
            <a:prstDash val="dash"/>
            <a:round/>
            <a:headEnd type="none"/>
            <a:tailEnd type="none" w="med" len="med"/>
          </a:ln>
          <a:extLst>
            <a:ext uri="{909E8E84-426E-40dd-AFC4-6F175D3DCCD1}">
              <a14:hiddenFill xmlns="" xmlns:a14="http://schemas.microsoft.com/office/drawing/2010/main">
                <a:noFill/>
              </a14:hiddenFill>
            </a:ext>
          </a:extLst>
        </p:spPr>
      </p:cxnSp>
      <p:sp>
        <p:nvSpPr>
          <p:cNvPr id="27" name="Text Box 39"/>
          <p:cNvSpPr txBox="1">
            <a:spLocks noChangeArrowheads="1"/>
          </p:cNvSpPr>
          <p:nvPr/>
        </p:nvSpPr>
        <p:spPr bwMode="auto">
          <a:xfrm>
            <a:off x="1829707" y="2874493"/>
            <a:ext cx="762876" cy="4921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en-CA" sz="1000" b="1" i="1" dirty="0">
                <a:ea typeface="ＭＳ 明朝"/>
                <a:cs typeface="Times New Roman"/>
              </a:rPr>
              <a:t>External Influences</a:t>
            </a:r>
            <a:endParaRPr lang="en-CA" sz="1200" dirty="0">
              <a:ea typeface="ＭＳ 明朝"/>
              <a:cs typeface="Times New Roman"/>
            </a:endParaRPr>
          </a:p>
        </p:txBody>
      </p:sp>
      <p:sp>
        <p:nvSpPr>
          <p:cNvPr id="28" name="AutoShape 40"/>
          <p:cNvSpPr>
            <a:spLocks noChangeArrowheads="1"/>
          </p:cNvSpPr>
          <p:nvPr/>
        </p:nvSpPr>
        <p:spPr bwMode="auto">
          <a:xfrm rot="5351799">
            <a:off x="2577568" y="3003897"/>
            <a:ext cx="473075" cy="248920"/>
          </a:xfrm>
          <a:prstGeom prst="upArrow">
            <a:avLst>
              <a:gd name="adj1" fmla="val 50000"/>
              <a:gd name="adj2" fmla="val 2968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9" name="AutoShape 48"/>
          <p:cNvSpPr>
            <a:spLocks noChangeArrowheads="1"/>
          </p:cNvSpPr>
          <p:nvPr/>
        </p:nvSpPr>
        <p:spPr bwMode="auto">
          <a:xfrm rot="3142162">
            <a:off x="2591837" y="2611366"/>
            <a:ext cx="208915" cy="220980"/>
          </a:xfrm>
          <a:prstGeom prst="up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0" name="AutoShape 49"/>
          <p:cNvSpPr>
            <a:spLocks noChangeArrowheads="1"/>
          </p:cNvSpPr>
          <p:nvPr/>
        </p:nvSpPr>
        <p:spPr bwMode="auto">
          <a:xfrm rot="8361747">
            <a:off x="2504095" y="3446420"/>
            <a:ext cx="208915" cy="220980"/>
          </a:xfrm>
          <a:prstGeom prst="up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31" name="Straight Arrow Connector 30"/>
          <p:cNvCxnSpPr/>
          <p:nvPr/>
        </p:nvCxnSpPr>
        <p:spPr>
          <a:xfrm flipV="1">
            <a:off x="1666731" y="1559834"/>
            <a:ext cx="37465" cy="4133851"/>
          </a:xfrm>
          <a:prstGeom prst="straightConnector1">
            <a:avLst/>
          </a:prstGeom>
          <a:ln w="38100" cmpd="sng">
            <a:gradFill flip="none" rotWithShape="1">
              <a:gsLst>
                <a:gs pos="28000">
                  <a:schemeClr val="bg1">
                    <a:lumMod val="50000"/>
                  </a:schemeClr>
                </a:gs>
                <a:gs pos="100000">
                  <a:prstClr val="white"/>
                </a:gs>
              </a:gsLst>
              <a:path path="circle">
                <a:fillToRect l="100000" t="100000"/>
              </a:path>
              <a:tileRect r="-100000" b="-100000"/>
            </a:gradFill>
            <a:headEnd type="none"/>
            <a:tailEnd type="triangle"/>
          </a:ln>
        </p:spPr>
        <p:style>
          <a:lnRef idx="2">
            <a:schemeClr val="accent1"/>
          </a:lnRef>
          <a:fillRef idx="0">
            <a:schemeClr val="accent1"/>
          </a:fillRef>
          <a:effectRef idx="1">
            <a:schemeClr val="accent1"/>
          </a:effectRef>
          <a:fontRef idx="minor">
            <a:schemeClr val="tx1"/>
          </a:fontRef>
        </p:style>
      </p:cxnSp>
      <p:sp>
        <p:nvSpPr>
          <p:cNvPr id="32" name="Text Box 1003"/>
          <p:cNvSpPr txBox="1"/>
          <p:nvPr/>
        </p:nvSpPr>
        <p:spPr>
          <a:xfrm>
            <a:off x="3172570" y="4230015"/>
            <a:ext cx="704850" cy="26035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900" dirty="0">
                <a:ea typeface="ＭＳ 明朝"/>
                <a:cs typeface="Times New Roman"/>
              </a:rPr>
              <a:t>Capability</a:t>
            </a:r>
            <a:endParaRPr lang="en-CA" sz="1200" dirty="0">
              <a:ea typeface="ＭＳ 明朝"/>
              <a:cs typeface="Times New Roman"/>
            </a:endParaRPr>
          </a:p>
        </p:txBody>
      </p:sp>
      <p:sp>
        <p:nvSpPr>
          <p:cNvPr id="33" name="Text Box 1004"/>
          <p:cNvSpPr txBox="1"/>
          <p:nvPr/>
        </p:nvSpPr>
        <p:spPr>
          <a:xfrm>
            <a:off x="4153121" y="4236548"/>
            <a:ext cx="857360" cy="26035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900" dirty="0">
                <a:ea typeface="ＭＳ 明朝"/>
                <a:cs typeface="Times New Roman"/>
              </a:rPr>
              <a:t>Opportunity</a:t>
            </a:r>
            <a:endParaRPr lang="en-CA" sz="1200" dirty="0">
              <a:ea typeface="ＭＳ 明朝"/>
              <a:cs typeface="Times New Roman"/>
            </a:endParaRPr>
          </a:p>
        </p:txBody>
      </p:sp>
      <p:sp>
        <p:nvSpPr>
          <p:cNvPr id="34" name="Text Box 1005"/>
          <p:cNvSpPr txBox="1"/>
          <p:nvPr/>
        </p:nvSpPr>
        <p:spPr>
          <a:xfrm>
            <a:off x="3635594" y="4055392"/>
            <a:ext cx="895350" cy="26035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900" dirty="0">
                <a:ea typeface="ＭＳ 明朝"/>
                <a:cs typeface="Times New Roman"/>
              </a:rPr>
              <a:t>Motivation</a:t>
            </a:r>
            <a:endParaRPr lang="en-CA" sz="1200" dirty="0">
              <a:ea typeface="ＭＳ 明朝"/>
              <a:cs typeface="Times New Roman"/>
            </a:endParaRPr>
          </a:p>
        </p:txBody>
      </p:sp>
      <p:cxnSp>
        <p:nvCxnSpPr>
          <p:cNvPr id="35" name="Straight Arrow Connector 34"/>
          <p:cNvCxnSpPr/>
          <p:nvPr/>
        </p:nvCxnSpPr>
        <p:spPr>
          <a:xfrm flipV="1">
            <a:off x="3483194" y="4201435"/>
            <a:ext cx="190500" cy="63500"/>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4340444" y="4188732"/>
            <a:ext cx="190500" cy="76200"/>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704719" y="5169817"/>
            <a:ext cx="903826" cy="246221"/>
          </a:xfrm>
          <a:prstGeom prst="rect">
            <a:avLst/>
          </a:prstGeom>
          <a:noFill/>
        </p:spPr>
        <p:txBody>
          <a:bodyPr wrap="square" rtlCol="0">
            <a:spAutoFit/>
          </a:bodyPr>
          <a:lstStyle/>
          <a:p>
            <a:r>
              <a:rPr lang="en-US" sz="1000" dirty="0"/>
              <a:t>Timeline</a:t>
            </a:r>
          </a:p>
        </p:txBody>
      </p:sp>
      <p:sp>
        <p:nvSpPr>
          <p:cNvPr id="39" name="Text Box 39"/>
          <p:cNvSpPr txBox="1">
            <a:spLocks noChangeArrowheads="1"/>
          </p:cNvSpPr>
          <p:nvPr/>
        </p:nvSpPr>
        <p:spPr bwMode="auto">
          <a:xfrm>
            <a:off x="6650634" y="3012079"/>
            <a:ext cx="892054" cy="13234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r>
              <a:rPr lang="en-CA" sz="1000" b="1" dirty="0">
                <a:ea typeface="ＭＳ 明朝"/>
                <a:cs typeface="Times New Roman"/>
              </a:rPr>
              <a:t>Supporting Activities</a:t>
            </a:r>
          </a:p>
          <a:p>
            <a:r>
              <a:rPr lang="en-CA" sz="1000" dirty="0">
                <a:ea typeface="ＭＳ 明朝"/>
                <a:cs typeface="Times New Roman"/>
              </a:rPr>
              <a:t>to help bring about the assumptions</a:t>
            </a:r>
            <a:r>
              <a:rPr lang="en-CA" sz="1000">
                <a:ea typeface="ＭＳ 明朝"/>
                <a:cs typeface="Times New Roman"/>
              </a:rPr>
              <a:t>, including the </a:t>
            </a:r>
            <a:r>
              <a:rPr lang="en-CA" sz="1000" b="1" dirty="0">
                <a:ea typeface="ＭＳ 明朝"/>
                <a:cs typeface="Times New Roman"/>
              </a:rPr>
              <a:t>enabling environment</a:t>
            </a:r>
            <a:endParaRPr lang="en-CA" sz="1200" b="1" dirty="0">
              <a:ea typeface="ＭＳ 明朝"/>
              <a:cs typeface="Times New Roman"/>
            </a:endParaRPr>
          </a:p>
        </p:txBody>
      </p:sp>
      <p:sp>
        <p:nvSpPr>
          <p:cNvPr id="40" name="AutoShape 40"/>
          <p:cNvSpPr>
            <a:spLocks noChangeArrowheads="1"/>
          </p:cNvSpPr>
          <p:nvPr/>
        </p:nvSpPr>
        <p:spPr bwMode="auto">
          <a:xfrm rot="16200000">
            <a:off x="6241375" y="3404937"/>
            <a:ext cx="473075" cy="248920"/>
          </a:xfrm>
          <a:prstGeom prst="upArrow">
            <a:avLst>
              <a:gd name="adj1" fmla="val 50000"/>
              <a:gd name="adj2" fmla="val 2968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7" name="TextBox 36"/>
          <p:cNvSpPr txBox="1"/>
          <p:nvPr/>
        </p:nvSpPr>
        <p:spPr>
          <a:xfrm>
            <a:off x="1832546" y="1747828"/>
            <a:ext cx="978048" cy="415498"/>
          </a:xfrm>
          <a:prstGeom prst="rect">
            <a:avLst/>
          </a:prstGeom>
          <a:noFill/>
          <a:ln>
            <a:solidFill>
              <a:schemeClr val="tx1"/>
            </a:solidFill>
          </a:ln>
        </p:spPr>
        <p:txBody>
          <a:bodyPr wrap="square" rtlCol="0">
            <a:spAutoFit/>
          </a:bodyPr>
          <a:lstStyle/>
          <a:p>
            <a:r>
              <a:rPr lang="en-CA" sz="1050" b="1" i="1" dirty="0"/>
              <a:t>Unanticipated Results</a:t>
            </a:r>
          </a:p>
        </p:txBody>
      </p:sp>
      <p:sp>
        <p:nvSpPr>
          <p:cNvPr id="38" name="Right Arrow 37"/>
          <p:cNvSpPr/>
          <p:nvPr/>
        </p:nvSpPr>
        <p:spPr>
          <a:xfrm rot="11734917">
            <a:off x="2904325" y="1983996"/>
            <a:ext cx="243840" cy="31619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1" name="Straight Arrow Connector 40">
            <a:extLst>
              <a:ext uri="{FF2B5EF4-FFF2-40B4-BE49-F238E27FC236}">
                <a16:creationId xmlns:a16="http://schemas.microsoft.com/office/drawing/2014/main" id="{F2CF0C82-279C-F24E-A49A-9D3676379104}"/>
              </a:ext>
            </a:extLst>
          </p:cNvPr>
          <p:cNvCxnSpPr>
            <a:cxnSpLocks/>
          </p:cNvCxnSpPr>
          <p:nvPr/>
        </p:nvCxnSpPr>
        <p:spPr>
          <a:xfrm flipV="1">
            <a:off x="4138954" y="2678899"/>
            <a:ext cx="0" cy="347854"/>
          </a:xfrm>
          <a:prstGeom prst="straightConnector1">
            <a:avLst/>
          </a:prstGeom>
          <a:ln w="38100" cmpd="sng">
            <a:solidFill>
              <a:schemeClr val="tx1">
                <a:lumMod val="65000"/>
                <a:lumOff val="3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1AFDE66B-F4A2-714A-8FE7-6180BB1F976A}"/>
              </a:ext>
            </a:extLst>
          </p:cNvPr>
          <p:cNvCxnSpPr/>
          <p:nvPr/>
        </p:nvCxnSpPr>
        <p:spPr>
          <a:xfrm flipV="1">
            <a:off x="3980381" y="3470066"/>
            <a:ext cx="12700" cy="381000"/>
          </a:xfrm>
          <a:prstGeom prst="straightConnector1">
            <a:avLst/>
          </a:prstGeom>
          <a:ln w="38100" cmpd="sng">
            <a:solidFill>
              <a:schemeClr val="tx1">
                <a:lumMod val="65000"/>
                <a:lumOff val="35000"/>
              </a:schemeClr>
            </a:solidFill>
            <a:prstDash val="sys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AFA889F-0195-2F4A-9E2E-E75A03A6412A}"/>
              </a:ext>
            </a:extLst>
          </p:cNvPr>
          <p:cNvCxnSpPr>
            <a:cxnSpLocks/>
          </p:cNvCxnSpPr>
          <p:nvPr/>
        </p:nvCxnSpPr>
        <p:spPr>
          <a:xfrm flipV="1">
            <a:off x="3915065" y="4572001"/>
            <a:ext cx="0" cy="234287"/>
          </a:xfrm>
          <a:prstGeom prst="straightConnector1">
            <a:avLst/>
          </a:prstGeom>
          <a:ln w="38100" cmpd="sng">
            <a:solidFill>
              <a:schemeClr val="tx1">
                <a:lumMod val="65000"/>
                <a:lumOff val="35000"/>
              </a:schemeClr>
            </a:solidFill>
            <a:prstDash val="sys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53056AA2-533E-F54D-9D32-0D755617865B}"/>
              </a:ext>
            </a:extLst>
          </p:cNvPr>
          <p:cNvSpPr>
            <a:spLocks noGrp="1"/>
          </p:cNvSpPr>
          <p:nvPr>
            <p:ph type="sldNum" sz="quarter" idx="12"/>
          </p:nvPr>
        </p:nvSpPr>
        <p:spPr/>
        <p:txBody>
          <a:bodyPr/>
          <a:lstStyle/>
          <a:p>
            <a:fld id="{712CF03A-298B-8D41-899E-F03C9A5F43F9}" type="slidenum">
              <a:rPr lang="en-US" smtClean="0"/>
              <a:pPr/>
              <a:t>84</a:t>
            </a:fld>
            <a:endParaRPr lang="en-US"/>
          </a:p>
        </p:txBody>
      </p:sp>
    </p:spTree>
    <p:extLst>
      <p:ext uri="{BB962C8B-B14F-4D97-AF65-F5344CB8AC3E}">
        <p14:creationId xmlns:p14="http://schemas.microsoft.com/office/powerpoint/2010/main" val="1760567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6BA5CA-E5D0-8B46-B617-9F197FD8A454}"/>
              </a:ext>
            </a:extLst>
          </p:cNvPr>
          <p:cNvSpPr>
            <a:spLocks noGrp="1"/>
          </p:cNvSpPr>
          <p:nvPr>
            <p:ph type="ctrTitle"/>
          </p:nvPr>
        </p:nvSpPr>
        <p:spPr/>
        <p:txBody>
          <a:bodyPr/>
          <a:lstStyle/>
          <a:p>
            <a:r>
              <a:rPr lang="en-US" dirty="0"/>
              <a:t>But is this a good enough model of how change actually happens?</a:t>
            </a:r>
          </a:p>
        </p:txBody>
      </p:sp>
      <p:sp>
        <p:nvSpPr>
          <p:cNvPr id="6" name="Subtitle 5">
            <a:extLst>
              <a:ext uri="{FF2B5EF4-FFF2-40B4-BE49-F238E27FC236}">
                <a16:creationId xmlns:a16="http://schemas.microsoft.com/office/drawing/2014/main" id="{1050ABB5-1F69-0140-85FE-6B0DF4A92E83}"/>
              </a:ext>
            </a:extLst>
          </p:cNvPr>
          <p:cNvSpPr>
            <a:spLocks noGrp="1"/>
          </p:cNvSpPr>
          <p:nvPr>
            <p:ph type="subTitle" idx="1"/>
          </p:nvPr>
        </p:nvSpPr>
        <p:spPr>
          <a:xfrm>
            <a:off x="1143000" y="3874325"/>
            <a:ext cx="7315200" cy="1752600"/>
          </a:xfrm>
        </p:spPr>
        <p:txBody>
          <a:bodyPr/>
          <a:lstStyle/>
          <a:p>
            <a:r>
              <a:rPr lang="en-US" dirty="0">
                <a:solidFill>
                  <a:srgbClr val="002060"/>
                </a:solidFill>
              </a:rPr>
              <a:t>There is a pretense that the change can happen during the life of the intervention. Change is often more complex</a:t>
            </a:r>
          </a:p>
        </p:txBody>
      </p:sp>
      <p:sp>
        <p:nvSpPr>
          <p:cNvPr id="4" name="Slide Number Placeholder 3">
            <a:extLst>
              <a:ext uri="{FF2B5EF4-FFF2-40B4-BE49-F238E27FC236}">
                <a16:creationId xmlns:a16="http://schemas.microsoft.com/office/drawing/2014/main" id="{4E91919C-E2C3-3448-B86B-E2C3A3B77270}"/>
              </a:ext>
            </a:extLst>
          </p:cNvPr>
          <p:cNvSpPr>
            <a:spLocks noGrp="1"/>
          </p:cNvSpPr>
          <p:nvPr>
            <p:ph type="sldNum" sz="quarter" idx="12"/>
          </p:nvPr>
        </p:nvSpPr>
        <p:spPr/>
        <p:txBody>
          <a:bodyPr/>
          <a:lstStyle/>
          <a:p>
            <a:fld id="{712CF03A-298B-8D41-899E-F03C9A5F43F9}" type="slidenum">
              <a:rPr lang="en-US" smtClean="0"/>
              <a:pPr/>
              <a:t>85</a:t>
            </a:fld>
            <a:endParaRPr lang="en-US"/>
          </a:p>
        </p:txBody>
      </p:sp>
    </p:spTree>
    <p:extLst>
      <p:ext uri="{BB962C8B-B14F-4D97-AF65-F5344CB8AC3E}">
        <p14:creationId xmlns:p14="http://schemas.microsoft.com/office/powerpoint/2010/main" val="31933828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2213048"/>
          </a:xfrm>
        </p:spPr>
        <p:txBody>
          <a:bodyPr>
            <a:normAutofit/>
          </a:bodyPr>
          <a:lstStyle/>
          <a:p>
            <a:br>
              <a:rPr lang="en-US" dirty="0"/>
            </a:b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9" y="413843"/>
            <a:ext cx="9144000" cy="6888755"/>
          </a:xfrm>
          <a:prstGeom prst="rect">
            <a:avLst/>
          </a:prstGeom>
        </p:spPr>
      </p:pic>
      <p:sp>
        <p:nvSpPr>
          <p:cNvPr id="5" name="Rectangle 4"/>
          <p:cNvSpPr/>
          <p:nvPr/>
        </p:nvSpPr>
        <p:spPr>
          <a:xfrm>
            <a:off x="793558" y="4439516"/>
            <a:ext cx="7767205" cy="738664"/>
          </a:xfrm>
          <a:prstGeom prst="rect">
            <a:avLst/>
          </a:prstGeom>
        </p:spPr>
        <p:txBody>
          <a:bodyPr wrap="square">
            <a:spAutoFit/>
          </a:bodyPr>
          <a:lstStyle/>
          <a:p>
            <a:br>
              <a:rPr lang="en-US" sz="2100" dirty="0"/>
            </a:br>
            <a:endParaRPr lang="en-US" sz="2100" dirty="0"/>
          </a:p>
        </p:txBody>
      </p:sp>
      <p:sp>
        <p:nvSpPr>
          <p:cNvPr id="7" name="Rectangle 6"/>
          <p:cNvSpPr/>
          <p:nvPr/>
        </p:nvSpPr>
        <p:spPr>
          <a:xfrm>
            <a:off x="628651" y="4191215"/>
            <a:ext cx="8018024" cy="1731243"/>
          </a:xfrm>
          <a:prstGeom prst="rect">
            <a:avLst/>
          </a:prstGeom>
          <a:noFill/>
        </p:spPr>
        <p:txBody>
          <a:bodyPr wrap="square" lIns="68580" tIns="34290" rIns="68580" bIns="34290">
            <a:spAutoFit/>
          </a:bodyPr>
          <a:lstStyle/>
          <a:p>
            <a:pPr algn="ctr"/>
            <a:r>
              <a:rPr lang="en-US" sz="2700" b="1" dirty="0">
                <a:ln w="10160">
                  <a:solidFill>
                    <a:schemeClr val="accent5"/>
                  </a:solidFill>
                  <a:prstDash val="solid"/>
                </a:ln>
                <a:solidFill>
                  <a:srgbClr val="FFFFFF"/>
                </a:solidFill>
                <a:effectLst>
                  <a:outerShdw blurRad="38100" dist="38100" dir="2700000" algn="tl">
                    <a:srgbClr val="000000">
                      <a:alpha val="43137"/>
                    </a:srgbClr>
                  </a:outerShdw>
                </a:effectLst>
              </a:rPr>
              <a:t>The “impact journey” typically encountered by a client rarely takes the form of a linear trajectory but is one of a “rugged landscape” in which there are multiple hills to climb and descend</a:t>
            </a:r>
          </a:p>
        </p:txBody>
      </p:sp>
      <p:sp>
        <p:nvSpPr>
          <p:cNvPr id="4" name="Slide Number Placeholder 3">
            <a:extLst>
              <a:ext uri="{FF2B5EF4-FFF2-40B4-BE49-F238E27FC236}">
                <a16:creationId xmlns:a16="http://schemas.microsoft.com/office/drawing/2014/main" id="{11907960-E939-EF45-B27E-C9D747FD772C}"/>
              </a:ext>
            </a:extLst>
          </p:cNvPr>
          <p:cNvSpPr>
            <a:spLocks noGrp="1"/>
          </p:cNvSpPr>
          <p:nvPr>
            <p:ph type="sldNum" sz="quarter" idx="12"/>
          </p:nvPr>
        </p:nvSpPr>
        <p:spPr/>
        <p:txBody>
          <a:bodyPr/>
          <a:lstStyle/>
          <a:p>
            <a:fld id="{712CF03A-298B-8D41-899E-F03C9A5F43F9}" type="slidenum">
              <a:rPr lang="en-US" smtClean="0"/>
              <a:pPr/>
              <a:t>86</a:t>
            </a:fld>
            <a:endParaRPr lang="en-US"/>
          </a:p>
        </p:txBody>
      </p:sp>
    </p:spTree>
    <p:extLst>
      <p:ext uri="{BB962C8B-B14F-4D97-AF65-F5344CB8AC3E}">
        <p14:creationId xmlns:p14="http://schemas.microsoft.com/office/powerpoint/2010/main" val="27473056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sz="3150" dirty="0"/>
              <a:t>Knowledge of timeline of impact and heterogeneous nature of impact journeys for different clients </a:t>
            </a:r>
          </a:p>
        </p:txBody>
      </p:sp>
      <p:sp>
        <p:nvSpPr>
          <p:cNvPr id="3" name="Content Placeholder 2"/>
          <p:cNvSpPr>
            <a:spLocks noGrp="1"/>
          </p:cNvSpPr>
          <p:nvPr>
            <p:ph idx="1"/>
          </p:nvPr>
        </p:nvSpPr>
        <p:spPr>
          <a:xfrm>
            <a:off x="628650" y="2414161"/>
            <a:ext cx="7886700" cy="3263504"/>
          </a:xfrm>
        </p:spPr>
        <p:txBody>
          <a:bodyPr>
            <a:normAutofit lnSpcReduction="10000"/>
          </a:bodyPr>
          <a:lstStyle/>
          <a:p>
            <a:r>
              <a:rPr lang="en-US" sz="2000" dirty="0"/>
              <a:t>Despite the short length of some interventions, they need to incorporate some </a:t>
            </a:r>
            <a:r>
              <a:rPr lang="en-US" sz="2000" b="1" dirty="0">
                <a:solidFill>
                  <a:srgbClr val="0070C0"/>
                </a:solidFill>
              </a:rPr>
              <a:t>planning for sustainability </a:t>
            </a:r>
            <a:r>
              <a:rPr lang="en-US" sz="2000" dirty="0"/>
              <a:t>(Sridharan, Go, </a:t>
            </a:r>
            <a:r>
              <a:rPr lang="en-US" sz="2000" dirty="0" err="1"/>
              <a:t>Zinzow</a:t>
            </a:r>
            <a:r>
              <a:rPr lang="en-US" sz="2000" dirty="0"/>
              <a:t>, Gray, &amp; Gutierrez Barrett, 2007) that integrates knowledge of the timeline of the impact journeys and the heterogeneous nature of the impact journeys of different clients. </a:t>
            </a:r>
          </a:p>
          <a:p>
            <a:endParaRPr lang="en-US" sz="2000" dirty="0"/>
          </a:p>
          <a:p>
            <a:r>
              <a:rPr lang="en-US" sz="2000" b="1" dirty="0">
                <a:solidFill>
                  <a:srgbClr val="0070C0"/>
                </a:solidFill>
              </a:rPr>
              <a:t>Providing support </a:t>
            </a:r>
            <a:r>
              <a:rPr lang="en-US" sz="2000" dirty="0"/>
              <a:t>at different stages of the impact journey, which involves “multiple hills” that need to be traversed, is part of the successful implementation of complex interventions.</a:t>
            </a:r>
          </a:p>
          <a:p>
            <a:endParaRPr lang="en-US" sz="2000" dirty="0"/>
          </a:p>
          <a:p>
            <a:r>
              <a:rPr lang="en-US" sz="2000" dirty="0"/>
              <a:t>The evaluator’s challenge in exploring this impact journey is further compounded by the fact </a:t>
            </a:r>
            <a:r>
              <a:rPr lang="en-US" sz="2000" b="1" dirty="0">
                <a:solidFill>
                  <a:srgbClr val="0070C0"/>
                </a:solidFill>
              </a:rPr>
              <a:t>that impacts might occur well after the time frame of the evaluatio</a:t>
            </a:r>
            <a:r>
              <a:rPr lang="en-US" sz="2000" dirty="0"/>
              <a:t>n (Sridharan, Campbell, &amp; </a:t>
            </a:r>
            <a:r>
              <a:rPr lang="en-US" sz="2000" dirty="0" err="1"/>
              <a:t>Zinzow</a:t>
            </a:r>
            <a:r>
              <a:rPr lang="en-US" sz="2000" dirty="0"/>
              <a:t>, 2006).</a:t>
            </a:r>
          </a:p>
          <a:p>
            <a:pPr marL="0" indent="0">
              <a:buNone/>
            </a:pPr>
            <a:endParaRPr lang="en-US" dirty="0"/>
          </a:p>
        </p:txBody>
      </p:sp>
      <p:sp>
        <p:nvSpPr>
          <p:cNvPr id="4" name="Slide Number Placeholder 3">
            <a:extLst>
              <a:ext uri="{FF2B5EF4-FFF2-40B4-BE49-F238E27FC236}">
                <a16:creationId xmlns:a16="http://schemas.microsoft.com/office/drawing/2014/main" id="{95B71D5C-C988-2242-B212-0A4B61D9F216}"/>
              </a:ext>
            </a:extLst>
          </p:cNvPr>
          <p:cNvSpPr>
            <a:spLocks noGrp="1"/>
          </p:cNvSpPr>
          <p:nvPr>
            <p:ph type="sldNum" sz="quarter" idx="12"/>
          </p:nvPr>
        </p:nvSpPr>
        <p:spPr/>
        <p:txBody>
          <a:bodyPr/>
          <a:lstStyle/>
          <a:p>
            <a:fld id="{712CF03A-298B-8D41-899E-F03C9A5F43F9}" type="slidenum">
              <a:rPr lang="en-US" smtClean="0"/>
              <a:pPr/>
              <a:t>87</a:t>
            </a:fld>
            <a:endParaRPr lang="en-US"/>
          </a:p>
        </p:txBody>
      </p:sp>
    </p:spTree>
    <p:extLst>
      <p:ext uri="{BB962C8B-B14F-4D97-AF65-F5344CB8AC3E}">
        <p14:creationId xmlns:p14="http://schemas.microsoft.com/office/powerpoint/2010/main" val="39248248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5591"/>
            <a:ext cx="7886700" cy="994172"/>
          </a:xfrm>
        </p:spPr>
        <p:txBody>
          <a:bodyPr>
            <a:normAutofit fontScale="90000"/>
          </a:bodyPr>
          <a:lstStyle/>
          <a:p>
            <a:br>
              <a:rPr lang="en-US" dirty="0"/>
            </a:br>
            <a:r>
              <a:rPr lang="en-US" dirty="0"/>
              <a:t>Decisions about sustainability often need to be made well before the evaluation provides evidence of impacts.</a:t>
            </a:r>
          </a:p>
        </p:txBody>
      </p:sp>
      <p:sp>
        <p:nvSpPr>
          <p:cNvPr id="3" name="Content Placeholder 2"/>
          <p:cNvSpPr>
            <a:spLocks noGrp="1"/>
          </p:cNvSpPr>
          <p:nvPr>
            <p:ph idx="1"/>
          </p:nvPr>
        </p:nvSpPr>
        <p:spPr>
          <a:xfrm>
            <a:off x="628650" y="2428600"/>
            <a:ext cx="7886700" cy="3263504"/>
          </a:xfrm>
        </p:spPr>
        <p:txBody>
          <a:bodyPr>
            <a:normAutofit/>
          </a:bodyPr>
          <a:lstStyle/>
          <a:p>
            <a:endParaRPr lang="en-US" dirty="0"/>
          </a:p>
          <a:p>
            <a:r>
              <a:rPr lang="en-US" sz="2250" dirty="0"/>
              <a:t>Why?</a:t>
            </a:r>
          </a:p>
          <a:p>
            <a:pPr lvl="1"/>
            <a:r>
              <a:rPr lang="en-US" sz="1950" dirty="0"/>
              <a:t>Because realistic timelines of impacts often are not considered in planning evaluations (Cook, 2000) and </a:t>
            </a:r>
          </a:p>
          <a:p>
            <a:pPr lvl="1"/>
            <a:r>
              <a:rPr lang="en-US" sz="1950" dirty="0"/>
              <a:t>Because decision-making cycles by policymakers may not be aligned with the timing of evaluation results (Leviton &amp; Hughes, 1981). </a:t>
            </a:r>
          </a:p>
          <a:p>
            <a:pPr marL="342900" lvl="1" indent="0">
              <a:buNone/>
            </a:pPr>
            <a:endParaRPr lang="en-US" sz="1950" dirty="0"/>
          </a:p>
          <a:p>
            <a:r>
              <a:rPr lang="en-US" sz="2250" dirty="0"/>
              <a:t>Hence, planning for sustainability needs to happen much earlier</a:t>
            </a:r>
          </a:p>
          <a:p>
            <a:pPr marL="0" indent="0">
              <a:buNone/>
            </a:pPr>
            <a:endParaRPr lang="en-US" dirty="0"/>
          </a:p>
        </p:txBody>
      </p:sp>
      <p:sp>
        <p:nvSpPr>
          <p:cNvPr id="4" name="Slide Number Placeholder 3">
            <a:extLst>
              <a:ext uri="{FF2B5EF4-FFF2-40B4-BE49-F238E27FC236}">
                <a16:creationId xmlns:a16="http://schemas.microsoft.com/office/drawing/2014/main" id="{FCD88CD8-30DF-284D-9FCF-D957A2F06003}"/>
              </a:ext>
            </a:extLst>
          </p:cNvPr>
          <p:cNvSpPr>
            <a:spLocks noGrp="1"/>
          </p:cNvSpPr>
          <p:nvPr>
            <p:ph type="sldNum" sz="quarter" idx="12"/>
          </p:nvPr>
        </p:nvSpPr>
        <p:spPr/>
        <p:txBody>
          <a:bodyPr/>
          <a:lstStyle/>
          <a:p>
            <a:fld id="{712CF03A-298B-8D41-899E-F03C9A5F43F9}" type="slidenum">
              <a:rPr lang="en-US" smtClean="0"/>
              <a:pPr/>
              <a:t>88</a:t>
            </a:fld>
            <a:endParaRPr lang="en-US"/>
          </a:p>
        </p:txBody>
      </p:sp>
    </p:spTree>
    <p:extLst>
      <p:ext uri="{BB962C8B-B14F-4D97-AF65-F5344CB8AC3E}">
        <p14:creationId xmlns:p14="http://schemas.microsoft.com/office/powerpoint/2010/main" val="8867000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7130"/>
            <a:ext cx="7886700" cy="994172"/>
          </a:xfrm>
        </p:spPr>
        <p:txBody>
          <a:bodyPr>
            <a:normAutofit fontScale="90000"/>
          </a:bodyPr>
          <a:lstStyle/>
          <a:p>
            <a:br>
              <a:rPr lang="en-US" dirty="0"/>
            </a:br>
            <a:br>
              <a:rPr lang="en-US" dirty="0"/>
            </a:br>
            <a:r>
              <a:rPr lang="en-US" dirty="0"/>
              <a:t>Planning for sustainability should be an integral part of what we consider to be a useful theory of change. </a:t>
            </a:r>
            <a:br>
              <a:rPr lang="en-US" dirty="0"/>
            </a:br>
            <a:endParaRPr lang="en-US" dirty="0"/>
          </a:p>
        </p:txBody>
      </p:sp>
      <p:sp>
        <p:nvSpPr>
          <p:cNvPr id="3" name="Content Placeholder 2"/>
          <p:cNvSpPr>
            <a:spLocks noGrp="1"/>
          </p:cNvSpPr>
          <p:nvPr>
            <p:ph idx="1"/>
          </p:nvPr>
        </p:nvSpPr>
        <p:spPr>
          <a:xfrm>
            <a:off x="628650" y="2669206"/>
            <a:ext cx="7886700" cy="2820767"/>
          </a:xfrm>
        </p:spPr>
        <p:txBody>
          <a:bodyPr/>
          <a:lstStyle/>
          <a:p>
            <a:pPr marL="0" indent="0">
              <a:buNone/>
            </a:pPr>
            <a:endParaRPr lang="en-US" sz="3000" dirty="0"/>
          </a:p>
          <a:p>
            <a:pPr marL="0" indent="0">
              <a:buNone/>
            </a:pPr>
            <a:r>
              <a:rPr lang="en-US" sz="3000" b="1" i="1" dirty="0">
                <a:solidFill>
                  <a:srgbClr val="0070C0"/>
                </a:solidFill>
              </a:rPr>
              <a:t>This is important because incorporating planning for sustainability can change the nature of the program itself </a:t>
            </a:r>
            <a:r>
              <a:rPr lang="en-US" dirty="0"/>
              <a:t>(Sridharan &amp; Gillespie, 2004).</a:t>
            </a:r>
          </a:p>
          <a:p>
            <a:pPr marL="0" indent="0">
              <a:buNone/>
            </a:pPr>
            <a:endParaRPr lang="en-US" dirty="0"/>
          </a:p>
        </p:txBody>
      </p:sp>
      <p:sp>
        <p:nvSpPr>
          <p:cNvPr id="4" name="Slide Number Placeholder 3">
            <a:extLst>
              <a:ext uri="{FF2B5EF4-FFF2-40B4-BE49-F238E27FC236}">
                <a16:creationId xmlns:a16="http://schemas.microsoft.com/office/drawing/2014/main" id="{1D06CC8B-6588-1147-852B-EC89C896C344}"/>
              </a:ext>
            </a:extLst>
          </p:cNvPr>
          <p:cNvSpPr>
            <a:spLocks noGrp="1"/>
          </p:cNvSpPr>
          <p:nvPr>
            <p:ph type="sldNum" sz="quarter" idx="12"/>
          </p:nvPr>
        </p:nvSpPr>
        <p:spPr/>
        <p:txBody>
          <a:bodyPr/>
          <a:lstStyle/>
          <a:p>
            <a:fld id="{712CF03A-298B-8D41-899E-F03C9A5F43F9}" type="slidenum">
              <a:rPr lang="en-US" smtClean="0"/>
              <a:pPr/>
              <a:t>89</a:t>
            </a:fld>
            <a:endParaRPr lang="en-US"/>
          </a:p>
        </p:txBody>
      </p:sp>
    </p:spTree>
    <p:extLst>
      <p:ext uri="{BB962C8B-B14F-4D97-AF65-F5344CB8AC3E}">
        <p14:creationId xmlns:p14="http://schemas.microsoft.com/office/powerpoint/2010/main" val="221856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60995-899A-2A42-A693-94D7ABD1821A}"/>
              </a:ext>
            </a:extLst>
          </p:cNvPr>
          <p:cNvSpPr>
            <a:spLocks noGrp="1"/>
          </p:cNvSpPr>
          <p:nvPr>
            <p:ph idx="1"/>
          </p:nvPr>
        </p:nvSpPr>
        <p:spPr>
          <a:xfrm>
            <a:off x="457200" y="1600200"/>
            <a:ext cx="8229600" cy="4756150"/>
          </a:xfrm>
        </p:spPr>
        <p:txBody>
          <a:bodyPr>
            <a:normAutofit fontScale="62500" lnSpcReduction="20000"/>
          </a:bodyPr>
          <a:lstStyle/>
          <a:p>
            <a:pPr marL="0" indent="0" algn="just">
              <a:lnSpc>
                <a:spcPct val="120000"/>
              </a:lnSpc>
              <a:spcBef>
                <a:spcPts val="0"/>
              </a:spcBef>
              <a:spcAft>
                <a:spcPts val="2400"/>
              </a:spcAft>
              <a:buNone/>
            </a:pPr>
            <a:r>
              <a:rPr lang="en-US" dirty="0"/>
              <a:t>“Available data across 16 countries found that the most likely to be left behind </a:t>
            </a:r>
            <a:r>
              <a:rPr lang="en-US" i="1" dirty="0">
                <a:solidFill>
                  <a:srgbClr val="00B050"/>
                </a:solidFill>
              </a:rPr>
              <a:t>are women and girls in group rural areas who are born to poor families and belong to a minority ethnic. </a:t>
            </a:r>
          </a:p>
          <a:p>
            <a:pPr marL="0" indent="0" algn="just">
              <a:lnSpc>
                <a:spcPct val="120000"/>
              </a:lnSpc>
              <a:spcBef>
                <a:spcPts val="0"/>
              </a:spcBef>
              <a:spcAft>
                <a:spcPts val="2400"/>
              </a:spcAft>
              <a:buNone/>
            </a:pPr>
            <a:r>
              <a:rPr lang="en-US" dirty="0"/>
              <a:t>This population has had the fewest years of education, the highest under-five child mortality rates and the least progress in human development over the last few decades. </a:t>
            </a:r>
            <a:r>
              <a:rPr lang="en-US" i="1" dirty="0">
                <a:solidFill>
                  <a:schemeClr val="tx2"/>
                </a:solidFill>
              </a:rPr>
              <a:t>In this case, three factors intersect to generate reinforcing deprivations and disadvantages: geography (rural), socio-economic status (income poor families) and identity/discrimination (gender and ethnic minority). </a:t>
            </a:r>
            <a:endParaRPr lang="en-US" dirty="0">
              <a:solidFill>
                <a:schemeClr val="tx2"/>
              </a:solidFill>
            </a:endParaRPr>
          </a:p>
          <a:p>
            <a:pPr marL="0" indent="0" algn="just">
              <a:lnSpc>
                <a:spcPct val="120000"/>
              </a:lnSpc>
              <a:spcBef>
                <a:spcPts val="0"/>
              </a:spcBef>
              <a:spcAft>
                <a:spcPts val="2400"/>
              </a:spcAft>
              <a:buNone/>
            </a:pPr>
            <a:r>
              <a:rPr lang="en-US" i="1" dirty="0">
                <a:solidFill>
                  <a:schemeClr val="tx2"/>
                </a:solidFill>
              </a:rPr>
              <a:t>“The more severe the poverty and inequities people experience, the more tightly interwoven and enduring such barriers become and the more vulnerable people become to exploitation and human rights abuses.”</a:t>
            </a:r>
          </a:p>
        </p:txBody>
      </p:sp>
      <p:sp>
        <p:nvSpPr>
          <p:cNvPr id="4" name="Slide Number Placeholder 3">
            <a:extLst>
              <a:ext uri="{FF2B5EF4-FFF2-40B4-BE49-F238E27FC236}">
                <a16:creationId xmlns:a16="http://schemas.microsoft.com/office/drawing/2014/main" id="{06A0FBBF-170D-EA4D-ADE3-E88D8AED709B}"/>
              </a:ext>
            </a:extLst>
          </p:cNvPr>
          <p:cNvSpPr>
            <a:spLocks noGrp="1"/>
          </p:cNvSpPr>
          <p:nvPr>
            <p:ph type="sldNum" sz="quarter" idx="12"/>
          </p:nvPr>
        </p:nvSpPr>
        <p:spPr/>
        <p:txBody>
          <a:bodyPr/>
          <a:lstStyle/>
          <a:p>
            <a:fld id="{712CF03A-298B-8D41-899E-F03C9A5F43F9}" type="slidenum">
              <a:rPr lang="en-US" smtClean="0"/>
              <a:pPr/>
              <a:t>9</a:t>
            </a:fld>
            <a:endParaRPr lang="en-US"/>
          </a:p>
        </p:txBody>
      </p:sp>
      <p:sp>
        <p:nvSpPr>
          <p:cNvPr id="5" name="Rectangle 4">
            <a:extLst>
              <a:ext uri="{FF2B5EF4-FFF2-40B4-BE49-F238E27FC236}">
                <a16:creationId xmlns:a16="http://schemas.microsoft.com/office/drawing/2014/main" id="{4EA869F9-8BB6-C14D-906A-3BB9B9645F06}"/>
              </a:ext>
            </a:extLst>
          </p:cNvPr>
          <p:cNvSpPr/>
          <p:nvPr/>
        </p:nvSpPr>
        <p:spPr>
          <a:xfrm>
            <a:off x="190227" y="345605"/>
            <a:ext cx="6973127" cy="646331"/>
          </a:xfrm>
          <a:prstGeom prst="rect">
            <a:avLst/>
          </a:prstGeom>
        </p:spPr>
        <p:txBody>
          <a:bodyPr wrap="none">
            <a:spAutoFit/>
          </a:bodyPr>
          <a:lstStyle/>
          <a:p>
            <a:r>
              <a:rPr lang="en-US" sz="3600" dirty="0">
                <a:latin typeface="Avenir Light" panose="020B0402020203020204" pitchFamily="34" charset="77"/>
              </a:rPr>
              <a:t>Thinking about </a:t>
            </a:r>
            <a:r>
              <a:rPr lang="en-US" sz="3600" dirty="0" err="1">
                <a:latin typeface="Avenir Light" panose="020B0402020203020204" pitchFamily="34" charset="77"/>
              </a:rPr>
              <a:t>intersectionalities</a:t>
            </a:r>
            <a:endParaRPr lang="en-US" sz="3200" dirty="0">
              <a:latin typeface="Avenir Light" panose="020B0402020203020204" pitchFamily="34" charset="77"/>
            </a:endParaRPr>
          </a:p>
        </p:txBody>
      </p:sp>
      <p:cxnSp>
        <p:nvCxnSpPr>
          <p:cNvPr id="6" name="Straight Connector 5">
            <a:extLst>
              <a:ext uri="{FF2B5EF4-FFF2-40B4-BE49-F238E27FC236}">
                <a16:creationId xmlns:a16="http://schemas.microsoft.com/office/drawing/2014/main" id="{B4A0A05F-4B5D-9C4A-8ACD-17BBABCEE2B5}"/>
              </a:ext>
            </a:extLst>
          </p:cNvPr>
          <p:cNvCxnSpPr>
            <a:cxnSpLocks/>
          </p:cNvCxnSpPr>
          <p:nvPr/>
        </p:nvCxnSpPr>
        <p:spPr>
          <a:xfrm flipH="1">
            <a:off x="-4500" y="971031"/>
            <a:ext cx="7036671"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A9E737-27B4-264C-87CB-E962ACEABF91}"/>
              </a:ext>
            </a:extLst>
          </p:cNvPr>
          <p:cNvCxnSpPr/>
          <p:nvPr/>
        </p:nvCxnSpPr>
        <p:spPr>
          <a:xfrm>
            <a:off x="566057" y="2688771"/>
            <a:ext cx="857794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a:extLst>
              <a:ext uri="{FF2B5EF4-FFF2-40B4-BE49-F238E27FC236}">
                <a16:creationId xmlns:a16="http://schemas.microsoft.com/office/drawing/2014/main" id="{1FC31F85-4729-1344-8B05-12C3220E90CD}"/>
              </a:ext>
            </a:extLst>
          </p:cNvPr>
          <p:cNvCxnSpPr/>
          <p:nvPr/>
        </p:nvCxnSpPr>
        <p:spPr>
          <a:xfrm>
            <a:off x="566057" y="4844143"/>
            <a:ext cx="8577943"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88643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Developing the Theory of Change</a:t>
            </a:r>
          </a:p>
        </p:txBody>
      </p:sp>
      <p:sp>
        <p:nvSpPr>
          <p:cNvPr id="3" name="Content Placeholder 2"/>
          <p:cNvSpPr>
            <a:spLocks noGrp="1"/>
          </p:cNvSpPr>
          <p:nvPr>
            <p:ph idx="1"/>
          </p:nvPr>
        </p:nvSpPr>
        <p:spPr/>
        <p:txBody>
          <a:bodyPr>
            <a:noAutofit/>
          </a:bodyPr>
          <a:lstStyle/>
          <a:p>
            <a:r>
              <a:rPr lang="en-US" sz="2400" dirty="0"/>
              <a:t>Our theories of change need to be driven by knowledge of such heterogeneous impact journeys and </a:t>
            </a:r>
            <a:r>
              <a:rPr lang="en-US" sz="2400" b="1" dirty="0"/>
              <a:t>what context of supports, capacities, opportunities, and motivational incentives clients might need after the program ends. </a:t>
            </a:r>
          </a:p>
          <a:p>
            <a:endParaRPr lang="en-US" sz="2400" dirty="0"/>
          </a:p>
          <a:p>
            <a:r>
              <a:rPr lang="en-US" sz="2400" dirty="0"/>
              <a:t>Planners and policymakers should envision what needs to be in place (perhaps at the system level) to at least </a:t>
            </a:r>
            <a:r>
              <a:rPr lang="en-US" sz="2400" b="1" dirty="0"/>
              <a:t>maintain the gains achieved </a:t>
            </a:r>
            <a:r>
              <a:rPr lang="en-US" sz="2400" dirty="0"/>
              <a:t>and then to plan and take steps toward, for example, partnerships with other agencies that have the capacity to carry on, or equipping participants with needed capabilities and resources to carry on themselves.</a:t>
            </a:r>
          </a:p>
          <a:p>
            <a:endParaRPr lang="en-US" sz="2400" dirty="0"/>
          </a:p>
        </p:txBody>
      </p:sp>
      <p:sp>
        <p:nvSpPr>
          <p:cNvPr id="4" name="Slide Number Placeholder 3">
            <a:extLst>
              <a:ext uri="{FF2B5EF4-FFF2-40B4-BE49-F238E27FC236}">
                <a16:creationId xmlns:a16="http://schemas.microsoft.com/office/drawing/2014/main" id="{324294C6-E616-8945-9E0E-9DB1BE607176}"/>
              </a:ext>
            </a:extLst>
          </p:cNvPr>
          <p:cNvSpPr>
            <a:spLocks noGrp="1"/>
          </p:cNvSpPr>
          <p:nvPr>
            <p:ph type="sldNum" sz="quarter" idx="12"/>
          </p:nvPr>
        </p:nvSpPr>
        <p:spPr/>
        <p:txBody>
          <a:bodyPr/>
          <a:lstStyle/>
          <a:p>
            <a:fld id="{712CF03A-298B-8D41-899E-F03C9A5F43F9}" type="slidenum">
              <a:rPr lang="en-US" smtClean="0"/>
              <a:pPr/>
              <a:t>90</a:t>
            </a:fld>
            <a:endParaRPr lang="en-US"/>
          </a:p>
        </p:txBody>
      </p:sp>
    </p:spTree>
    <p:extLst>
      <p:ext uri="{BB962C8B-B14F-4D97-AF65-F5344CB8AC3E}">
        <p14:creationId xmlns:p14="http://schemas.microsoft.com/office/powerpoint/2010/main" val="14951204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Organizational capacities needed</a:t>
            </a:r>
          </a:p>
        </p:txBody>
      </p:sp>
      <p:sp>
        <p:nvSpPr>
          <p:cNvPr id="3" name="Content Placeholder 2"/>
          <p:cNvSpPr>
            <a:spLocks noGrp="1"/>
          </p:cNvSpPr>
          <p:nvPr>
            <p:ph idx="1"/>
          </p:nvPr>
        </p:nvSpPr>
        <p:spPr/>
        <p:txBody>
          <a:bodyPr/>
          <a:lstStyle/>
          <a:p>
            <a:r>
              <a:rPr lang="en-US" dirty="0"/>
              <a:t>There must be an active focus both on the heterogeneous needs of clients and the required capacities of staff to address such a diversity of needs</a:t>
            </a:r>
          </a:p>
        </p:txBody>
      </p:sp>
      <p:sp>
        <p:nvSpPr>
          <p:cNvPr id="4" name="Slide Number Placeholder 3">
            <a:extLst>
              <a:ext uri="{FF2B5EF4-FFF2-40B4-BE49-F238E27FC236}">
                <a16:creationId xmlns:a16="http://schemas.microsoft.com/office/drawing/2014/main" id="{A7EB26FA-9512-014F-B894-19436849922A}"/>
              </a:ext>
            </a:extLst>
          </p:cNvPr>
          <p:cNvSpPr>
            <a:spLocks noGrp="1"/>
          </p:cNvSpPr>
          <p:nvPr>
            <p:ph type="sldNum" sz="quarter" idx="12"/>
          </p:nvPr>
        </p:nvSpPr>
        <p:spPr/>
        <p:txBody>
          <a:bodyPr/>
          <a:lstStyle/>
          <a:p>
            <a:fld id="{712CF03A-298B-8D41-899E-F03C9A5F43F9}" type="slidenum">
              <a:rPr lang="en-US" smtClean="0"/>
              <a:pPr/>
              <a:t>91</a:t>
            </a:fld>
            <a:endParaRPr lang="en-US"/>
          </a:p>
        </p:txBody>
      </p:sp>
    </p:spTree>
    <p:extLst>
      <p:ext uri="{BB962C8B-B14F-4D97-AF65-F5344CB8AC3E}">
        <p14:creationId xmlns:p14="http://schemas.microsoft.com/office/powerpoint/2010/main" val="30373675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600" dirty="0"/>
              <a:t>Key questions that need to guide the thinking in planning for sustainability to make the journey include the following</a:t>
            </a:r>
            <a:r>
              <a:rPr lang="en-US" dirty="0"/>
              <a:t>:  </a:t>
            </a:r>
            <a:br>
              <a:rPr lang="en-US" dirty="0"/>
            </a:br>
            <a:endParaRPr lang="en-US" dirty="0"/>
          </a:p>
        </p:txBody>
      </p:sp>
      <p:sp>
        <p:nvSpPr>
          <p:cNvPr id="3" name="Content Placeholder 2"/>
          <p:cNvSpPr>
            <a:spLocks noGrp="1"/>
          </p:cNvSpPr>
          <p:nvPr>
            <p:ph idx="1"/>
          </p:nvPr>
        </p:nvSpPr>
        <p:spPr>
          <a:xfrm>
            <a:off x="628650" y="2385286"/>
            <a:ext cx="7886700" cy="3263504"/>
          </a:xfrm>
        </p:spPr>
        <p:txBody>
          <a:bodyPr>
            <a:normAutofit lnSpcReduction="10000"/>
          </a:bodyPr>
          <a:lstStyle/>
          <a:p>
            <a:r>
              <a:rPr lang="en-US" sz="2000" dirty="0"/>
              <a:t>Is there an appreciation of the heterogeneous needs of clients? Are the planned activities able to address such needs? </a:t>
            </a:r>
          </a:p>
          <a:p>
            <a:r>
              <a:rPr lang="en-US" sz="2000" dirty="0"/>
              <a:t>Do the program and the organization have the capacities to address the heterogeneous needs of clients? </a:t>
            </a:r>
          </a:p>
          <a:p>
            <a:r>
              <a:rPr lang="en-US" sz="2000" dirty="0"/>
              <a:t>What resources are available from the program’s organization to help clients with their impact journeys? Is the funding enough to bring about change? If not, what is the role of the evaluator in helping bring realism to what impacts can be expected? </a:t>
            </a:r>
          </a:p>
          <a:p>
            <a:r>
              <a:rPr lang="en-US" sz="2000" dirty="0"/>
              <a:t>What plans are in place to provide supports to the clients after the funding for the program ends? Will partnering organizations be able to provide such supports after the program’s funding runs out? </a:t>
            </a:r>
          </a:p>
          <a:p>
            <a:endParaRPr lang="en-US" dirty="0"/>
          </a:p>
        </p:txBody>
      </p:sp>
      <p:sp>
        <p:nvSpPr>
          <p:cNvPr id="4" name="Slide Number Placeholder 3">
            <a:extLst>
              <a:ext uri="{FF2B5EF4-FFF2-40B4-BE49-F238E27FC236}">
                <a16:creationId xmlns:a16="http://schemas.microsoft.com/office/drawing/2014/main" id="{D2895289-429A-5940-A141-95938074F560}"/>
              </a:ext>
            </a:extLst>
          </p:cNvPr>
          <p:cNvSpPr>
            <a:spLocks noGrp="1"/>
          </p:cNvSpPr>
          <p:nvPr>
            <p:ph type="sldNum" sz="quarter" idx="12"/>
          </p:nvPr>
        </p:nvSpPr>
        <p:spPr/>
        <p:txBody>
          <a:bodyPr/>
          <a:lstStyle/>
          <a:p>
            <a:fld id="{712CF03A-298B-8D41-899E-F03C9A5F43F9}" type="slidenum">
              <a:rPr lang="en-US" smtClean="0"/>
              <a:pPr/>
              <a:t>92</a:t>
            </a:fld>
            <a:endParaRPr lang="en-US"/>
          </a:p>
        </p:txBody>
      </p:sp>
    </p:spTree>
    <p:extLst>
      <p:ext uri="{BB962C8B-B14F-4D97-AF65-F5344CB8AC3E}">
        <p14:creationId xmlns:p14="http://schemas.microsoft.com/office/powerpoint/2010/main" val="11489918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50" dirty="0"/>
              <a:t>Areas of initial uncertainties that need to be made explicit in developing the theory of change</a:t>
            </a:r>
          </a:p>
        </p:txBody>
      </p:sp>
      <p:sp>
        <p:nvSpPr>
          <p:cNvPr id="3" name="Content Placeholder 2"/>
          <p:cNvSpPr>
            <a:spLocks noGrp="1"/>
          </p:cNvSpPr>
          <p:nvPr>
            <p:ph idx="1"/>
          </p:nvPr>
        </p:nvSpPr>
        <p:spPr>
          <a:xfrm>
            <a:off x="628650" y="2262564"/>
            <a:ext cx="7886700" cy="3510790"/>
          </a:xfrm>
        </p:spPr>
        <p:txBody>
          <a:bodyPr>
            <a:normAutofit fontScale="85000" lnSpcReduction="20000"/>
          </a:bodyPr>
          <a:lstStyle/>
          <a:p>
            <a:pPr marL="0" indent="0" algn="ctr">
              <a:buNone/>
            </a:pPr>
            <a:r>
              <a:rPr lang="en-US" sz="3075" b="1" dirty="0"/>
              <a:t>Taking Stock of the Intervention Theory of Change </a:t>
            </a:r>
          </a:p>
          <a:p>
            <a:r>
              <a:rPr lang="en-US" sz="2400" dirty="0"/>
              <a:t>Map the uncertainties in the theory of change </a:t>
            </a:r>
          </a:p>
          <a:p>
            <a:r>
              <a:rPr lang="en-US" sz="2400" dirty="0"/>
              <a:t>Map the connections between the intervention and the rest of the organizational system </a:t>
            </a:r>
          </a:p>
          <a:p>
            <a:r>
              <a:rPr lang="en-US" sz="2400" dirty="0"/>
              <a:t>Explore the heterogeneities of client-level needs </a:t>
            </a:r>
          </a:p>
          <a:p>
            <a:r>
              <a:rPr lang="en-US" sz="2400" dirty="0"/>
              <a:t>Explore key barriers that individuals will face in the intended impact journey </a:t>
            </a:r>
          </a:p>
          <a:p>
            <a:r>
              <a:rPr lang="en-US" sz="2400" dirty="0"/>
              <a:t>Explore if the program resources are consistent with the resources required to make the impact journey </a:t>
            </a:r>
          </a:p>
          <a:p>
            <a:r>
              <a:rPr lang="en-US" sz="2400" dirty="0"/>
              <a:t>Explore the potential timelines of impact </a:t>
            </a:r>
          </a:p>
          <a:p>
            <a:r>
              <a:rPr lang="en-US" sz="2400" dirty="0"/>
              <a:t>Explore the dynamic supports needed both during and post-funding stages to assist with capabilities, motivation, and opportunities </a:t>
            </a:r>
          </a:p>
          <a:p>
            <a:r>
              <a:rPr lang="en-US" sz="2400" dirty="0"/>
              <a:t>Explore role of boundary partners in enhancing organization capacities and provide dynamic supports over time </a:t>
            </a:r>
          </a:p>
        </p:txBody>
      </p:sp>
      <p:sp>
        <p:nvSpPr>
          <p:cNvPr id="4" name="Slide Number Placeholder 3">
            <a:extLst>
              <a:ext uri="{FF2B5EF4-FFF2-40B4-BE49-F238E27FC236}">
                <a16:creationId xmlns:a16="http://schemas.microsoft.com/office/drawing/2014/main" id="{0E5D345A-E309-B94E-9B98-A156DAF67A37}"/>
              </a:ext>
            </a:extLst>
          </p:cNvPr>
          <p:cNvSpPr>
            <a:spLocks noGrp="1"/>
          </p:cNvSpPr>
          <p:nvPr>
            <p:ph type="sldNum" sz="quarter" idx="12"/>
          </p:nvPr>
        </p:nvSpPr>
        <p:spPr/>
        <p:txBody>
          <a:bodyPr/>
          <a:lstStyle/>
          <a:p>
            <a:fld id="{712CF03A-298B-8D41-899E-F03C9A5F43F9}" type="slidenum">
              <a:rPr lang="en-US" smtClean="0"/>
              <a:pPr/>
              <a:t>93</a:t>
            </a:fld>
            <a:endParaRPr lang="en-US"/>
          </a:p>
        </p:txBody>
      </p:sp>
    </p:spTree>
    <p:extLst>
      <p:ext uri="{BB962C8B-B14F-4D97-AF65-F5344CB8AC3E}">
        <p14:creationId xmlns:p14="http://schemas.microsoft.com/office/powerpoint/2010/main" val="877215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aspects that needed greater attention: </a:t>
            </a:r>
          </a:p>
        </p:txBody>
      </p:sp>
      <p:sp>
        <p:nvSpPr>
          <p:cNvPr id="3" name="Content Placeholder 2"/>
          <p:cNvSpPr>
            <a:spLocks noGrp="1"/>
          </p:cNvSpPr>
          <p:nvPr>
            <p:ph idx="1"/>
          </p:nvPr>
        </p:nvSpPr>
        <p:spPr/>
        <p:txBody>
          <a:bodyPr>
            <a:normAutofit fontScale="92500" lnSpcReduction="20000"/>
          </a:bodyPr>
          <a:lstStyle/>
          <a:p>
            <a:pPr marL="259556" indent="-259556">
              <a:buNone/>
            </a:pPr>
            <a:r>
              <a:rPr lang="en-US" sz="2600" dirty="0"/>
              <a:t>a) a greater focus on mapping individuals and understanding needs; </a:t>
            </a:r>
          </a:p>
          <a:p>
            <a:pPr marL="259556" indent="-259556">
              <a:buNone/>
            </a:pPr>
            <a:r>
              <a:rPr lang="en-US" sz="2600" dirty="0"/>
              <a:t>b) more deliberate processes to better understand the heterogeneities of impact journeys; </a:t>
            </a:r>
          </a:p>
          <a:p>
            <a:pPr marL="259556" indent="-259556">
              <a:buNone/>
            </a:pPr>
            <a:r>
              <a:rPr lang="en-US" sz="2600" dirty="0"/>
              <a:t>c) a better understanding of the dynamics of supports needed; </a:t>
            </a:r>
          </a:p>
          <a:p>
            <a:pPr marL="259556" indent="-259556">
              <a:buNone/>
            </a:pPr>
            <a:r>
              <a:rPr lang="en-US" sz="2600" dirty="0"/>
              <a:t>d) a better understanding of the sequencing needed for the multiple interventions targeting capacity, motivation, and opportunities; </a:t>
            </a:r>
          </a:p>
          <a:p>
            <a:pPr marL="259556" indent="-259556">
              <a:buNone/>
            </a:pPr>
            <a:r>
              <a:rPr lang="en-US" sz="2600" dirty="0"/>
              <a:t>e) a better upfront understanding of the resources needed to make the impact journey; </a:t>
            </a:r>
          </a:p>
          <a:p>
            <a:pPr marL="259556" indent="-259556">
              <a:buNone/>
            </a:pPr>
            <a:r>
              <a:rPr lang="en-US" sz="2600" dirty="0"/>
              <a:t>f) a clearer role of partners: a single organization might not have the capacity to facilitate opportunities for clients -- the theory of change needs to explicitly recognize the importance of building partnerships to enhance opportunities for clients.</a:t>
            </a:r>
          </a:p>
          <a:p>
            <a:endParaRPr lang="en-US" dirty="0"/>
          </a:p>
        </p:txBody>
      </p:sp>
      <p:sp>
        <p:nvSpPr>
          <p:cNvPr id="4" name="Slide Number Placeholder 3">
            <a:extLst>
              <a:ext uri="{FF2B5EF4-FFF2-40B4-BE49-F238E27FC236}">
                <a16:creationId xmlns:a16="http://schemas.microsoft.com/office/drawing/2014/main" id="{E5C45E8D-B3CF-4148-84D6-A0C0FF81C609}"/>
              </a:ext>
            </a:extLst>
          </p:cNvPr>
          <p:cNvSpPr>
            <a:spLocks noGrp="1"/>
          </p:cNvSpPr>
          <p:nvPr>
            <p:ph type="sldNum" sz="quarter" idx="12"/>
          </p:nvPr>
        </p:nvSpPr>
        <p:spPr/>
        <p:txBody>
          <a:bodyPr/>
          <a:lstStyle/>
          <a:p>
            <a:fld id="{712CF03A-298B-8D41-899E-F03C9A5F43F9}" type="slidenum">
              <a:rPr lang="en-US" smtClean="0"/>
              <a:pPr/>
              <a:t>94</a:t>
            </a:fld>
            <a:endParaRPr lang="en-US"/>
          </a:p>
        </p:txBody>
      </p:sp>
    </p:spTree>
    <p:extLst>
      <p:ext uri="{BB962C8B-B14F-4D97-AF65-F5344CB8AC3E}">
        <p14:creationId xmlns:p14="http://schemas.microsoft.com/office/powerpoint/2010/main" val="11826142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Incorporating a dynamic support perspective into the theory of change: A conceptual illustrative model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3576" y="2125267"/>
            <a:ext cx="5784431" cy="3590336"/>
          </a:xfrm>
        </p:spPr>
      </p:pic>
      <p:sp>
        <p:nvSpPr>
          <p:cNvPr id="3" name="Slide Number Placeholder 2">
            <a:extLst>
              <a:ext uri="{FF2B5EF4-FFF2-40B4-BE49-F238E27FC236}">
                <a16:creationId xmlns:a16="http://schemas.microsoft.com/office/drawing/2014/main" id="{01C8D88A-CFEA-474F-BBDD-8A8F6C0A88D1}"/>
              </a:ext>
            </a:extLst>
          </p:cNvPr>
          <p:cNvSpPr>
            <a:spLocks noGrp="1"/>
          </p:cNvSpPr>
          <p:nvPr>
            <p:ph type="sldNum" sz="quarter" idx="12"/>
          </p:nvPr>
        </p:nvSpPr>
        <p:spPr/>
        <p:txBody>
          <a:bodyPr/>
          <a:lstStyle/>
          <a:p>
            <a:fld id="{712CF03A-298B-8D41-899E-F03C9A5F43F9}" type="slidenum">
              <a:rPr lang="en-US" smtClean="0"/>
              <a:pPr/>
              <a:t>95</a:t>
            </a:fld>
            <a:endParaRPr lang="en-US"/>
          </a:p>
        </p:txBody>
      </p:sp>
    </p:spTree>
    <p:extLst>
      <p:ext uri="{BB962C8B-B14F-4D97-AF65-F5344CB8AC3E}">
        <p14:creationId xmlns:p14="http://schemas.microsoft.com/office/powerpoint/2010/main" val="2020618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8"/>
          <p:cNvSpPr>
            <a:spLocks noGrp="1" noChangeArrowheads="1"/>
          </p:cNvSpPr>
          <p:nvPr>
            <p:ph type="sldNum" sz="quarter" idx="12"/>
          </p:nvPr>
        </p:nvSpPr>
        <p:spPr>
          <a:noFill/>
        </p:spPr>
        <p:txBody>
          <a:bodyPr/>
          <a:lstStyle/>
          <a:p>
            <a:fld id="{A78176AF-3C0E-134B-8DE7-1601EEED9E3C}" type="slidenum">
              <a:rPr lang="en-CA">
                <a:latin typeface="Arial" pitchFamily="-112" charset="0"/>
                <a:ea typeface="ＭＳ Ｐゴシック" pitchFamily="-112" charset="-128"/>
                <a:cs typeface="ＭＳ Ｐゴシック" pitchFamily="-112" charset="-128"/>
              </a:rPr>
              <a:pPr/>
              <a:t>96</a:t>
            </a:fld>
            <a:endParaRPr lang="en-CA">
              <a:latin typeface="Arial" pitchFamily="-112" charset="0"/>
              <a:ea typeface="ＭＳ Ｐゴシック" pitchFamily="-112" charset="-128"/>
              <a:cs typeface="ＭＳ Ｐゴシック" pitchFamily="-112" charset="-128"/>
            </a:endParaRPr>
          </a:p>
        </p:txBody>
      </p:sp>
      <p:sp>
        <p:nvSpPr>
          <p:cNvPr id="2" name="Rounded Rectangle 1"/>
          <p:cNvSpPr>
            <a:spLocks noChangeArrowheads="1"/>
          </p:cNvSpPr>
          <p:nvPr/>
        </p:nvSpPr>
        <p:spPr bwMode="auto">
          <a:xfrm>
            <a:off x="1476375" y="549275"/>
            <a:ext cx="7416800" cy="5183188"/>
          </a:xfrm>
          <a:prstGeom prst="roundRect">
            <a:avLst>
              <a:gd name="adj" fmla="val 16667"/>
            </a:avLst>
          </a:prstGeom>
          <a:gradFill rotWithShape="1">
            <a:gsLst>
              <a:gs pos="0">
                <a:srgbClr val="00B0F0"/>
              </a:gs>
              <a:gs pos="100000">
                <a:srgbClr val="FFAB71"/>
              </a:gs>
            </a:gsLst>
            <a:lin ang="16200000"/>
          </a:gradFill>
          <a:ln w="9525">
            <a:solidFill>
              <a:srgbClr val="F07C03"/>
            </a:solidFill>
            <a:round/>
            <a:headEnd/>
            <a:tailEnd/>
          </a:ln>
          <a:effectLst>
            <a:outerShdw blurRad="50800" dist="38100" dir="2700000" algn="tl" rotWithShape="0">
              <a:srgbClr val="000000">
                <a:alpha val="39999"/>
              </a:srgbClr>
            </a:outerShdw>
          </a:effectLst>
        </p:spPr>
        <p:txBody>
          <a:bodyPr anchor="ctr">
            <a:prstTxWarp prst="textNoShape">
              <a:avLst/>
            </a:prstTxWarp>
          </a:bodyPr>
          <a:lstStyle/>
          <a:p>
            <a:pPr algn="ctr">
              <a:defRPr/>
            </a:pPr>
            <a:endParaRPr lang="en-GB">
              <a:solidFill>
                <a:schemeClr val="lt1"/>
              </a:solidFill>
              <a:latin typeface="+mn-lt"/>
              <a:ea typeface="+mn-ea"/>
              <a:cs typeface="+mn-cs"/>
            </a:endParaRPr>
          </a:p>
        </p:txBody>
      </p:sp>
      <p:sp>
        <p:nvSpPr>
          <p:cNvPr id="160772" name="Title 1"/>
          <p:cNvSpPr>
            <a:spLocks noGrp="1"/>
          </p:cNvSpPr>
          <p:nvPr>
            <p:ph type="title"/>
          </p:nvPr>
        </p:nvSpPr>
        <p:spPr/>
        <p:txBody>
          <a:bodyPr>
            <a:normAutofit fontScale="90000"/>
          </a:bodyPr>
          <a:lstStyle/>
          <a:p>
            <a:br>
              <a:rPr lang="en-US" dirty="0">
                <a:solidFill>
                  <a:schemeClr val="tx1"/>
                </a:solidFill>
                <a:ea typeface="ＭＳ Ｐゴシック" pitchFamily="-112" charset="-128"/>
                <a:cs typeface="ＭＳ Ｐゴシック" pitchFamily="-112" charset="-128"/>
              </a:rPr>
            </a:br>
            <a:r>
              <a:rPr lang="en-US" dirty="0">
                <a:solidFill>
                  <a:schemeClr val="tx1"/>
                </a:solidFill>
                <a:ea typeface="ＭＳ Ｐゴシック" pitchFamily="-112" charset="-128"/>
                <a:cs typeface="ＭＳ Ｐゴシック" pitchFamily="-112" charset="-128"/>
              </a:rPr>
              <a:t>Activity 4</a:t>
            </a:r>
          </a:p>
        </p:txBody>
      </p:sp>
      <p:sp>
        <p:nvSpPr>
          <p:cNvPr id="160773" name="Content Placeholder 2"/>
          <p:cNvSpPr>
            <a:spLocks noGrp="1"/>
          </p:cNvSpPr>
          <p:nvPr>
            <p:ph idx="1"/>
          </p:nvPr>
        </p:nvSpPr>
        <p:spPr>
          <a:xfrm>
            <a:off x="2127250" y="1600201"/>
            <a:ext cx="6559550" cy="3924300"/>
          </a:xfrm>
        </p:spPr>
        <p:txBody>
          <a:bodyPr>
            <a:normAutofit fontScale="85000" lnSpcReduction="10000"/>
          </a:bodyPr>
          <a:lstStyle/>
          <a:p>
            <a:pPr>
              <a:spcBef>
                <a:spcPct val="50000"/>
              </a:spcBef>
            </a:pPr>
            <a:r>
              <a:rPr lang="en-US" dirty="0">
                <a:ea typeface="ＭＳ Ｐゴシック" pitchFamily="-112" charset="-128"/>
                <a:cs typeface="ＭＳ Ｐゴシック" pitchFamily="-112" charset="-128"/>
              </a:rPr>
              <a:t>Is planning for sustainability built into the theory of change?</a:t>
            </a:r>
          </a:p>
          <a:p>
            <a:pPr>
              <a:spcBef>
                <a:spcPct val="50000"/>
              </a:spcBef>
            </a:pPr>
            <a:endParaRPr lang="en-US" dirty="0">
              <a:ea typeface="ＭＳ Ｐゴシック" pitchFamily="-112" charset="-128"/>
              <a:cs typeface="ＭＳ Ｐゴシック" pitchFamily="-112" charset="-128"/>
            </a:endParaRPr>
          </a:p>
          <a:p>
            <a:pPr>
              <a:spcBef>
                <a:spcPct val="50000"/>
              </a:spcBef>
            </a:pPr>
            <a:r>
              <a:rPr lang="en-US" dirty="0">
                <a:ea typeface="ＭＳ Ｐゴシック" pitchFamily="-112" charset="-128"/>
                <a:cs typeface="ＭＳ Ｐゴシック" pitchFamily="-112" charset="-128"/>
              </a:rPr>
              <a:t>Is there a clear plan to sustain the program?</a:t>
            </a:r>
          </a:p>
          <a:p>
            <a:pPr>
              <a:spcBef>
                <a:spcPct val="50000"/>
              </a:spcBef>
            </a:pPr>
            <a:r>
              <a:rPr lang="en-US" dirty="0">
                <a:ea typeface="ＭＳ Ｐゴシック" pitchFamily="-112" charset="-128"/>
                <a:cs typeface="ＭＳ Ｐゴシック" pitchFamily="-112" charset="-128"/>
              </a:rPr>
              <a:t>What are the decisions on sustainability of the program based on? What types of evidence do you need to make such a decision?</a:t>
            </a:r>
          </a:p>
          <a:p>
            <a:pPr>
              <a:spcBef>
                <a:spcPct val="50000"/>
              </a:spcBef>
            </a:pPr>
            <a:r>
              <a:rPr lang="en-US" dirty="0">
                <a:ea typeface="ＭＳ Ｐゴシック" pitchFamily="-112" charset="-128"/>
                <a:cs typeface="ＭＳ Ｐゴシック" pitchFamily="-112" charset="-128"/>
              </a:rPr>
              <a:t> </a:t>
            </a:r>
            <a:endParaRPr lang="en-US" i="1" dirty="0">
              <a:ea typeface="ＭＳ Ｐゴシック" pitchFamily="-112" charset="-128"/>
              <a:cs typeface="ＭＳ Ｐゴシック" pitchFamily="-112" charset="-128"/>
            </a:endParaRPr>
          </a:p>
        </p:txBody>
      </p:sp>
      <p:sp>
        <p:nvSpPr>
          <p:cNvPr id="160774" name="Slide Number Placeholder 3"/>
          <p:cNvSpPr txBox="1">
            <a:spLocks noGrp="1"/>
          </p:cNvSpPr>
          <p:nvPr/>
        </p:nvSpPr>
        <p:spPr bwMode="auto">
          <a:xfrm>
            <a:off x="6759575" y="6245225"/>
            <a:ext cx="2133600" cy="476250"/>
          </a:xfrm>
          <a:prstGeom prst="rect">
            <a:avLst/>
          </a:prstGeom>
          <a:noFill/>
          <a:ln w="9525">
            <a:noFill/>
            <a:miter lim="800000"/>
            <a:headEnd/>
            <a:tailEnd/>
          </a:ln>
        </p:spPr>
        <p:txBody>
          <a:bodyPr>
            <a:prstTxWarp prst="textNoShape">
              <a:avLst/>
            </a:prstTxWarp>
          </a:bodyPr>
          <a:lstStyle/>
          <a:p>
            <a:pPr algn="r"/>
            <a:fld id="{D031F8B1-EAA1-B54B-923D-8F3D346C63A3}" type="slidenum">
              <a:rPr lang="en-CA" sz="1400"/>
              <a:pPr algn="r"/>
              <a:t>96</a:t>
            </a:fld>
            <a:endParaRPr lang="en-CA" sz="1400"/>
          </a:p>
        </p:txBody>
      </p:sp>
    </p:spTree>
    <p:extLst>
      <p:ext uri="{BB962C8B-B14F-4D97-AF65-F5344CB8AC3E}">
        <p14:creationId xmlns:p14="http://schemas.microsoft.com/office/powerpoint/2010/main" val="23869719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C61004-2BED-4E45-A5FE-7F70495265A6}"/>
              </a:ext>
            </a:extLst>
          </p:cNvPr>
          <p:cNvSpPr>
            <a:spLocks noGrp="1"/>
          </p:cNvSpPr>
          <p:nvPr>
            <p:ph type="title"/>
          </p:nvPr>
        </p:nvSpPr>
        <p:spPr/>
        <p:txBody>
          <a:bodyPr/>
          <a:lstStyle/>
          <a:p>
            <a:r>
              <a:rPr lang="en-US" dirty="0"/>
              <a:t>8. Planning your evaluation</a:t>
            </a:r>
          </a:p>
        </p:txBody>
      </p:sp>
      <p:sp>
        <p:nvSpPr>
          <p:cNvPr id="6" name="Text Placeholder 5">
            <a:extLst>
              <a:ext uri="{FF2B5EF4-FFF2-40B4-BE49-F238E27FC236}">
                <a16:creationId xmlns:a16="http://schemas.microsoft.com/office/drawing/2014/main" id="{1B7630DC-830B-C94C-9966-45AA1C2396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53BDFC-4C06-DD46-A352-FE4A7BFC9A29}"/>
              </a:ext>
            </a:extLst>
          </p:cNvPr>
          <p:cNvSpPr>
            <a:spLocks noGrp="1"/>
          </p:cNvSpPr>
          <p:nvPr>
            <p:ph type="sldNum" sz="quarter" idx="12"/>
          </p:nvPr>
        </p:nvSpPr>
        <p:spPr/>
        <p:txBody>
          <a:bodyPr/>
          <a:lstStyle/>
          <a:p>
            <a:fld id="{712CF03A-298B-8D41-899E-F03C9A5F43F9}" type="slidenum">
              <a:rPr lang="en-US" smtClean="0"/>
              <a:pPr/>
              <a:t>97</a:t>
            </a:fld>
            <a:endParaRPr lang="en-US"/>
          </a:p>
        </p:txBody>
      </p:sp>
    </p:spTree>
    <p:extLst>
      <p:ext uri="{BB962C8B-B14F-4D97-AF65-F5344CB8AC3E}">
        <p14:creationId xmlns:p14="http://schemas.microsoft.com/office/powerpoint/2010/main" val="37655376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557213" indent="-214313" eaLnBrk="0" hangingPunct="0">
              <a:defRPr>
                <a:solidFill>
                  <a:schemeClr val="tx1"/>
                </a:solidFill>
                <a:latin typeface="Arial" charset="0"/>
                <a:ea typeface="ＭＳ Ｐゴシック" pitchFamily="34" charset="-128"/>
              </a:defRPr>
            </a:lvl2pPr>
            <a:lvl3pPr marL="857250" indent="-171450" eaLnBrk="0" hangingPunct="0">
              <a:defRPr>
                <a:solidFill>
                  <a:schemeClr val="tx1"/>
                </a:solidFill>
                <a:latin typeface="Arial" charset="0"/>
                <a:ea typeface="ＭＳ Ｐゴシック" pitchFamily="34" charset="-128"/>
              </a:defRPr>
            </a:lvl3pPr>
            <a:lvl4pPr marL="1200150" indent="-171450" eaLnBrk="0" hangingPunct="0">
              <a:defRPr>
                <a:solidFill>
                  <a:schemeClr val="tx1"/>
                </a:solidFill>
                <a:latin typeface="Arial" charset="0"/>
                <a:ea typeface="ＭＳ Ｐゴシック" pitchFamily="34" charset="-128"/>
              </a:defRPr>
            </a:lvl4pPr>
            <a:lvl5pPr marL="1543050" indent="-171450" eaLnBrk="0" hangingPunct="0">
              <a:defRPr>
                <a:solidFill>
                  <a:schemeClr val="tx1"/>
                </a:solidFill>
                <a:latin typeface="Arial" charset="0"/>
                <a:ea typeface="ＭＳ Ｐゴシック" pitchFamily="34" charset="-128"/>
              </a:defRPr>
            </a:lvl5pPr>
            <a:lvl6pPr marL="1885950" indent="-171450" eaLnBrk="0" fontAlgn="base" hangingPunct="0">
              <a:spcBef>
                <a:spcPct val="0"/>
              </a:spcBef>
              <a:spcAft>
                <a:spcPct val="0"/>
              </a:spcAft>
              <a:defRPr>
                <a:solidFill>
                  <a:schemeClr val="tx1"/>
                </a:solidFill>
                <a:latin typeface="Arial" charset="0"/>
                <a:ea typeface="ＭＳ Ｐゴシック" pitchFamily="34" charset="-128"/>
              </a:defRPr>
            </a:lvl6pPr>
            <a:lvl7pPr marL="2228850" indent="-171450" eaLnBrk="0" fontAlgn="base" hangingPunct="0">
              <a:spcBef>
                <a:spcPct val="0"/>
              </a:spcBef>
              <a:spcAft>
                <a:spcPct val="0"/>
              </a:spcAft>
              <a:defRPr>
                <a:solidFill>
                  <a:schemeClr val="tx1"/>
                </a:solidFill>
                <a:latin typeface="Arial" charset="0"/>
                <a:ea typeface="ＭＳ Ｐゴシック" pitchFamily="34" charset="-128"/>
              </a:defRPr>
            </a:lvl7pPr>
            <a:lvl8pPr marL="2571750" indent="-171450" eaLnBrk="0" fontAlgn="base" hangingPunct="0">
              <a:spcBef>
                <a:spcPct val="0"/>
              </a:spcBef>
              <a:spcAft>
                <a:spcPct val="0"/>
              </a:spcAft>
              <a:defRPr>
                <a:solidFill>
                  <a:schemeClr val="tx1"/>
                </a:solidFill>
                <a:latin typeface="Arial" charset="0"/>
                <a:ea typeface="ＭＳ Ｐゴシック" pitchFamily="34" charset="-128"/>
              </a:defRPr>
            </a:lvl8pPr>
            <a:lvl9pPr marL="2914650" indent="-17145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610A308-C89A-460C-80FB-02CB837C56FC}" type="slidenum">
              <a:rPr lang="en-CA" altLang="en-US" smtClean="0"/>
              <a:pPr eaLnBrk="1" hangingPunct="1"/>
              <a:t>98</a:t>
            </a:fld>
            <a:endParaRPr lang="en-CA" altLang="en-US"/>
          </a:p>
        </p:txBody>
      </p:sp>
      <p:sp>
        <p:nvSpPr>
          <p:cNvPr id="60419" name="Slide Number Placeholder 3"/>
          <p:cNvSpPr txBox="1">
            <a:spLocks noGrp="1"/>
          </p:cNvSpPr>
          <p:nvPr/>
        </p:nvSpPr>
        <p:spPr bwMode="auto">
          <a:xfrm>
            <a:off x="6212681" y="5541169"/>
            <a:ext cx="1600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A6E2B75-8EB1-4CE2-914B-A6B47D9B4804}" type="slidenum">
              <a:rPr lang="en-CA" altLang="en-US" sz="1050"/>
              <a:pPr algn="r" eaLnBrk="1" hangingPunct="1"/>
              <a:t>98</a:t>
            </a:fld>
            <a:endParaRPr lang="en-CA" altLang="en-US" sz="1050"/>
          </a:p>
        </p:txBody>
      </p:sp>
      <p:sp>
        <p:nvSpPr>
          <p:cNvPr id="60420" name="Rectangle 6"/>
          <p:cNvSpPr>
            <a:spLocks noChangeArrowheads="1"/>
          </p:cNvSpPr>
          <p:nvPr/>
        </p:nvSpPr>
        <p:spPr bwMode="auto">
          <a:xfrm>
            <a:off x="2412208" y="2187178"/>
            <a:ext cx="5347097"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nSpc>
                <a:spcPct val="90000"/>
              </a:lnSpc>
              <a:spcBef>
                <a:spcPct val="20000"/>
              </a:spcBef>
              <a:buFontTx/>
              <a:buChar char="•"/>
            </a:pPr>
            <a:r>
              <a:rPr lang="en-CA" altLang="en-US" sz="1500" dirty="0">
                <a:latin typeface="Franklin Gothic Medium" pitchFamily="34" charset="0"/>
              </a:rPr>
              <a:t>What is the program?</a:t>
            </a:r>
          </a:p>
          <a:p>
            <a:pPr>
              <a:lnSpc>
                <a:spcPct val="90000"/>
              </a:lnSpc>
              <a:spcBef>
                <a:spcPct val="20000"/>
              </a:spcBef>
              <a:buFontTx/>
              <a:buChar char="•"/>
            </a:pPr>
            <a:r>
              <a:rPr lang="en-CA" altLang="en-US" sz="1500" dirty="0">
                <a:latin typeface="Franklin Gothic Medium" pitchFamily="34" charset="0"/>
              </a:rPr>
              <a:t>What are the outcomes? How will the program impact outcomes? </a:t>
            </a:r>
          </a:p>
          <a:p>
            <a:pPr>
              <a:lnSpc>
                <a:spcPct val="90000"/>
              </a:lnSpc>
              <a:spcBef>
                <a:spcPct val="20000"/>
              </a:spcBef>
              <a:buFontTx/>
              <a:buChar char="•"/>
            </a:pPr>
            <a:r>
              <a:rPr lang="en-CA" altLang="en-US" sz="1500" dirty="0">
                <a:latin typeface="Franklin Gothic Medium" pitchFamily="34" charset="0"/>
              </a:rPr>
              <a:t>How will the program impact inequities? </a:t>
            </a:r>
          </a:p>
          <a:p>
            <a:pPr>
              <a:lnSpc>
                <a:spcPct val="90000"/>
              </a:lnSpc>
              <a:spcBef>
                <a:spcPct val="20000"/>
              </a:spcBef>
              <a:buFontTx/>
              <a:buChar char="•"/>
            </a:pPr>
            <a:r>
              <a:rPr lang="en-CA" altLang="en-US" sz="1500" dirty="0">
                <a:latin typeface="Franklin Gothic Medium" pitchFamily="34" charset="0"/>
              </a:rPr>
              <a:t>What are the key assumptions made by the program?</a:t>
            </a:r>
          </a:p>
          <a:p>
            <a:pPr>
              <a:lnSpc>
                <a:spcPct val="90000"/>
              </a:lnSpc>
              <a:spcBef>
                <a:spcPct val="20000"/>
              </a:spcBef>
              <a:buFontTx/>
              <a:buChar char="•"/>
            </a:pPr>
            <a:r>
              <a:rPr lang="en-CA" altLang="en-US" sz="1500" dirty="0">
                <a:latin typeface="Franklin Gothic Medium" pitchFamily="34" charset="0"/>
              </a:rPr>
              <a:t>What is it about the program that brings about the change in outcomes?</a:t>
            </a:r>
          </a:p>
          <a:p>
            <a:pPr>
              <a:lnSpc>
                <a:spcPct val="90000"/>
              </a:lnSpc>
              <a:spcBef>
                <a:spcPct val="20000"/>
              </a:spcBef>
              <a:buFontTx/>
              <a:buChar char="•"/>
            </a:pPr>
            <a:r>
              <a:rPr lang="en-CA" altLang="en-US" sz="1500" dirty="0">
                <a:latin typeface="Franklin Gothic Medium" pitchFamily="34" charset="0"/>
              </a:rPr>
              <a:t>How long will it take for the program to impact outcomes? Impact inequities?</a:t>
            </a:r>
          </a:p>
          <a:p>
            <a:pPr>
              <a:lnSpc>
                <a:spcPct val="90000"/>
              </a:lnSpc>
              <a:spcBef>
                <a:spcPct val="20000"/>
              </a:spcBef>
              <a:buFontTx/>
              <a:buChar char="•"/>
            </a:pPr>
            <a:r>
              <a:rPr lang="en-CA" altLang="en-US" sz="1500" dirty="0">
                <a:latin typeface="Franklin Gothic Medium" pitchFamily="34" charset="0"/>
              </a:rPr>
              <a:t>How will the process and outcomes be measured? How will inequities be measured?</a:t>
            </a:r>
          </a:p>
          <a:p>
            <a:pPr>
              <a:lnSpc>
                <a:spcPct val="90000"/>
              </a:lnSpc>
              <a:spcBef>
                <a:spcPct val="20000"/>
              </a:spcBef>
              <a:buFontTx/>
              <a:buChar char="•"/>
            </a:pPr>
            <a:r>
              <a:rPr lang="en-CA" altLang="en-US" sz="1500" dirty="0">
                <a:latin typeface="Franklin Gothic Medium" pitchFamily="34" charset="0"/>
              </a:rPr>
              <a:t>How will the results data be collected? Who will be collecting the results data?</a:t>
            </a:r>
          </a:p>
          <a:p>
            <a:pPr>
              <a:lnSpc>
                <a:spcPct val="90000"/>
              </a:lnSpc>
              <a:spcBef>
                <a:spcPct val="20000"/>
              </a:spcBef>
              <a:buFontTx/>
              <a:buChar char="•"/>
            </a:pPr>
            <a:r>
              <a:rPr lang="en-CA" altLang="en-US" sz="1500" dirty="0">
                <a:latin typeface="Franklin Gothic Medium" pitchFamily="34" charset="0"/>
              </a:rPr>
              <a:t>How will the data be analyzed? Who will be analyzing the data?</a:t>
            </a:r>
          </a:p>
        </p:txBody>
      </p:sp>
      <p:sp>
        <p:nvSpPr>
          <p:cNvPr id="60421" name="Rectangle 6"/>
          <p:cNvSpPr>
            <a:spLocks noChangeArrowheads="1"/>
          </p:cNvSpPr>
          <p:nvPr/>
        </p:nvSpPr>
        <p:spPr bwMode="auto">
          <a:xfrm>
            <a:off x="2620567" y="1225154"/>
            <a:ext cx="535424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CA" altLang="en-US" sz="2400">
                <a:latin typeface="Franklin Gothic Demi" pitchFamily="34" charset="0"/>
              </a:rPr>
              <a:t>Questions to Assist With a Common-Sense Perspective to Results </a:t>
            </a:r>
          </a:p>
        </p:txBody>
      </p:sp>
    </p:spTree>
    <p:extLst>
      <p:ext uri="{BB962C8B-B14F-4D97-AF65-F5344CB8AC3E}">
        <p14:creationId xmlns:p14="http://schemas.microsoft.com/office/powerpoint/2010/main" val="38590848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557213" indent="-214313" eaLnBrk="0" hangingPunct="0">
              <a:defRPr>
                <a:solidFill>
                  <a:schemeClr val="tx1"/>
                </a:solidFill>
                <a:latin typeface="Arial" charset="0"/>
                <a:ea typeface="ＭＳ Ｐゴシック" pitchFamily="34" charset="-128"/>
              </a:defRPr>
            </a:lvl2pPr>
            <a:lvl3pPr marL="857250" indent="-171450" eaLnBrk="0" hangingPunct="0">
              <a:defRPr>
                <a:solidFill>
                  <a:schemeClr val="tx1"/>
                </a:solidFill>
                <a:latin typeface="Arial" charset="0"/>
                <a:ea typeface="ＭＳ Ｐゴシック" pitchFamily="34" charset="-128"/>
              </a:defRPr>
            </a:lvl3pPr>
            <a:lvl4pPr marL="1200150" indent="-171450" eaLnBrk="0" hangingPunct="0">
              <a:defRPr>
                <a:solidFill>
                  <a:schemeClr val="tx1"/>
                </a:solidFill>
                <a:latin typeface="Arial" charset="0"/>
                <a:ea typeface="ＭＳ Ｐゴシック" pitchFamily="34" charset="-128"/>
              </a:defRPr>
            </a:lvl4pPr>
            <a:lvl5pPr marL="1543050" indent="-171450" eaLnBrk="0" hangingPunct="0">
              <a:defRPr>
                <a:solidFill>
                  <a:schemeClr val="tx1"/>
                </a:solidFill>
                <a:latin typeface="Arial" charset="0"/>
                <a:ea typeface="ＭＳ Ｐゴシック" pitchFamily="34" charset="-128"/>
              </a:defRPr>
            </a:lvl5pPr>
            <a:lvl6pPr marL="1885950" indent="-171450" eaLnBrk="0" fontAlgn="base" hangingPunct="0">
              <a:spcBef>
                <a:spcPct val="0"/>
              </a:spcBef>
              <a:spcAft>
                <a:spcPct val="0"/>
              </a:spcAft>
              <a:defRPr>
                <a:solidFill>
                  <a:schemeClr val="tx1"/>
                </a:solidFill>
                <a:latin typeface="Arial" charset="0"/>
                <a:ea typeface="ＭＳ Ｐゴシック" pitchFamily="34" charset="-128"/>
              </a:defRPr>
            </a:lvl6pPr>
            <a:lvl7pPr marL="2228850" indent="-171450" eaLnBrk="0" fontAlgn="base" hangingPunct="0">
              <a:spcBef>
                <a:spcPct val="0"/>
              </a:spcBef>
              <a:spcAft>
                <a:spcPct val="0"/>
              </a:spcAft>
              <a:defRPr>
                <a:solidFill>
                  <a:schemeClr val="tx1"/>
                </a:solidFill>
                <a:latin typeface="Arial" charset="0"/>
                <a:ea typeface="ＭＳ Ｐゴシック" pitchFamily="34" charset="-128"/>
              </a:defRPr>
            </a:lvl7pPr>
            <a:lvl8pPr marL="2571750" indent="-171450" eaLnBrk="0" fontAlgn="base" hangingPunct="0">
              <a:spcBef>
                <a:spcPct val="0"/>
              </a:spcBef>
              <a:spcAft>
                <a:spcPct val="0"/>
              </a:spcAft>
              <a:defRPr>
                <a:solidFill>
                  <a:schemeClr val="tx1"/>
                </a:solidFill>
                <a:latin typeface="Arial" charset="0"/>
                <a:ea typeface="ＭＳ Ｐゴシック" pitchFamily="34" charset="-128"/>
              </a:defRPr>
            </a:lvl8pPr>
            <a:lvl9pPr marL="2914650" indent="-17145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EE7BE3C-5383-4F3A-A508-8655E2DA2954}" type="slidenum">
              <a:rPr lang="en-CA" altLang="en-US" smtClean="0"/>
              <a:pPr eaLnBrk="1" hangingPunct="1"/>
              <a:t>99</a:t>
            </a:fld>
            <a:endParaRPr lang="en-CA" altLang="en-US"/>
          </a:p>
        </p:txBody>
      </p:sp>
      <p:sp>
        <p:nvSpPr>
          <p:cNvPr id="21" name="Rectangle 20"/>
          <p:cNvSpPr/>
          <p:nvPr/>
        </p:nvSpPr>
        <p:spPr>
          <a:xfrm>
            <a:off x="6600338" y="3336078"/>
            <a:ext cx="1481138" cy="2677656"/>
          </a:xfrm>
          <a:prstGeom prst="rect">
            <a:avLst/>
          </a:prstGeom>
        </p:spPr>
        <p:txBody>
          <a:bodyPr>
            <a:spAutoFit/>
          </a:bodyPr>
          <a:lstStyle/>
          <a:p>
            <a:pPr>
              <a:defRPr/>
            </a:pPr>
            <a:r>
              <a:rPr lang="en-CA" sz="2100" dirty="0">
                <a:solidFill>
                  <a:srgbClr val="000000"/>
                </a:solidFill>
                <a:effectLst>
                  <a:outerShdw blurRad="38100" dist="38100" dir="2700000" algn="tl">
                    <a:srgbClr val="C0C0C0"/>
                  </a:outerShdw>
                </a:effectLst>
                <a:latin typeface="Calibri" pitchFamily="34" charset="0"/>
              </a:rPr>
              <a:t>Ten </a:t>
            </a:r>
          </a:p>
          <a:p>
            <a:pPr>
              <a:defRPr/>
            </a:pPr>
            <a:r>
              <a:rPr lang="en-CA" sz="2100" dirty="0">
                <a:solidFill>
                  <a:srgbClr val="000000"/>
                </a:solidFill>
                <a:effectLst>
                  <a:outerShdw blurRad="38100" dist="38100" dir="2700000" algn="tl">
                    <a:srgbClr val="C0C0C0"/>
                  </a:outerShdw>
                </a:effectLst>
                <a:latin typeface="Calibri" pitchFamily="34" charset="0"/>
              </a:rPr>
              <a:t>Steps </a:t>
            </a:r>
          </a:p>
          <a:p>
            <a:pPr>
              <a:defRPr/>
            </a:pPr>
            <a:r>
              <a:rPr lang="en-CA" sz="2100" dirty="0">
                <a:solidFill>
                  <a:srgbClr val="000000"/>
                </a:solidFill>
                <a:effectLst>
                  <a:outerShdw blurRad="38100" dist="38100" dir="2700000" algn="tl">
                    <a:srgbClr val="C0C0C0"/>
                  </a:outerShdw>
                </a:effectLst>
                <a:latin typeface="Calibri" pitchFamily="34" charset="0"/>
              </a:rPr>
              <a:t>to </a:t>
            </a:r>
          </a:p>
          <a:p>
            <a:pPr>
              <a:defRPr/>
            </a:pPr>
            <a:r>
              <a:rPr lang="en-CA" sz="2100" dirty="0">
                <a:solidFill>
                  <a:srgbClr val="000000"/>
                </a:solidFill>
                <a:effectLst>
                  <a:outerShdw blurRad="38100" dist="38100" dir="2700000" algn="tl">
                    <a:srgbClr val="C0C0C0"/>
                  </a:outerShdw>
                </a:effectLst>
                <a:latin typeface="Calibri" pitchFamily="34" charset="0"/>
              </a:rPr>
              <a:t>Conducting </a:t>
            </a:r>
          </a:p>
          <a:p>
            <a:pPr>
              <a:defRPr/>
            </a:pPr>
            <a:r>
              <a:rPr lang="en-CA" sz="2100" dirty="0">
                <a:solidFill>
                  <a:srgbClr val="000000"/>
                </a:solidFill>
                <a:effectLst>
                  <a:outerShdw blurRad="38100" dist="38100" dir="2700000" algn="tl">
                    <a:srgbClr val="C0C0C0"/>
                  </a:outerShdw>
                </a:effectLst>
                <a:latin typeface="Calibri" pitchFamily="34" charset="0"/>
              </a:rPr>
              <a:t>a Theory- Based</a:t>
            </a:r>
          </a:p>
          <a:p>
            <a:pPr>
              <a:defRPr/>
            </a:pPr>
            <a:r>
              <a:rPr lang="en-CA" sz="2100" dirty="0">
                <a:solidFill>
                  <a:srgbClr val="000000"/>
                </a:solidFill>
                <a:effectLst>
                  <a:outerShdw blurRad="38100" dist="38100" dir="2700000" algn="tl">
                    <a:srgbClr val="C0C0C0"/>
                  </a:outerShdw>
                </a:effectLst>
                <a:latin typeface="Calibri" pitchFamily="34" charset="0"/>
              </a:rPr>
              <a:t>Evaluation for SDGs</a:t>
            </a:r>
            <a:endParaRPr lang="en-GB" sz="750" dirty="0">
              <a:solidFill>
                <a:srgbClr val="FF33CC"/>
              </a:solidFill>
              <a:effectLst>
                <a:outerShdw blurRad="38100" dist="38100" dir="2700000" algn="tl">
                  <a:srgbClr val="C0C0C0"/>
                </a:outerShdw>
              </a:effectLst>
              <a:latin typeface="Calibri" pitchFamily="34" charset="0"/>
            </a:endParaRPr>
          </a:p>
        </p:txBody>
      </p:sp>
      <p:grpSp>
        <p:nvGrpSpPr>
          <p:cNvPr id="15" name="Group 14">
            <a:extLst>
              <a:ext uri="{FF2B5EF4-FFF2-40B4-BE49-F238E27FC236}">
                <a16:creationId xmlns:a16="http://schemas.microsoft.com/office/drawing/2014/main" id="{FD140BE7-190A-204E-86CD-BFDC87FB7568}"/>
              </a:ext>
            </a:extLst>
          </p:cNvPr>
          <p:cNvGrpSpPr/>
          <p:nvPr/>
        </p:nvGrpSpPr>
        <p:grpSpPr>
          <a:xfrm>
            <a:off x="211420" y="1802767"/>
            <a:ext cx="6948660" cy="4729691"/>
            <a:chOff x="383804" y="0"/>
            <a:chExt cx="10320709" cy="6884989"/>
          </a:xfrm>
        </p:grpSpPr>
        <p:cxnSp>
          <p:nvCxnSpPr>
            <p:cNvPr id="6" name="Elbow Connector 5"/>
            <p:cNvCxnSpPr>
              <a:cxnSpLocks noChangeShapeType="1"/>
            </p:cNvCxnSpPr>
            <p:nvPr/>
          </p:nvCxnSpPr>
          <p:spPr bwMode="auto">
            <a:xfrm rot="5400000" flipH="1" flipV="1">
              <a:off x="2778920" y="5652295"/>
              <a:ext cx="1527175" cy="938213"/>
            </a:xfrm>
            <a:prstGeom prst="bentConnector3">
              <a:avLst>
                <a:gd name="adj1" fmla="val 50000"/>
              </a:avLst>
            </a:prstGeom>
            <a:noFill/>
            <a:ln w="38100">
              <a:solidFill>
                <a:srgbClr val="9BBB59"/>
              </a:solidFill>
              <a:miter lim="800000"/>
              <a:headEnd/>
              <a:tailEnd/>
            </a:ln>
            <a:effectLst>
              <a:outerShdw blurRad="63500" dist="23000" dir="5400000" rotWithShape="0">
                <a:srgbClr val="000000">
                  <a:alpha val="34998"/>
                </a:srgbClr>
              </a:outerShdw>
            </a:effectLst>
          </p:spPr>
        </p:cxnSp>
        <p:cxnSp>
          <p:nvCxnSpPr>
            <p:cNvPr id="7" name="Elbow Connector 6"/>
            <p:cNvCxnSpPr>
              <a:cxnSpLocks noChangeShapeType="1"/>
            </p:cNvCxnSpPr>
            <p:nvPr/>
          </p:nvCxnSpPr>
          <p:spPr bwMode="auto">
            <a:xfrm rot="5400000" flipH="1" flipV="1">
              <a:off x="3716338" y="4878388"/>
              <a:ext cx="1528762" cy="938212"/>
            </a:xfrm>
            <a:prstGeom prst="bentConnector3">
              <a:avLst>
                <a:gd name="adj1" fmla="val 50000"/>
              </a:avLst>
            </a:prstGeom>
            <a:noFill/>
            <a:ln w="38100">
              <a:solidFill>
                <a:srgbClr val="4BACC6"/>
              </a:solidFill>
              <a:miter lim="800000"/>
              <a:headEnd/>
              <a:tailEnd/>
            </a:ln>
            <a:effectLst>
              <a:outerShdw blurRad="63500" dist="23000" dir="5400000" rotWithShape="0">
                <a:srgbClr val="000000">
                  <a:alpha val="34998"/>
                </a:srgbClr>
              </a:outerShdw>
            </a:effectLst>
          </p:spPr>
        </p:cxnSp>
        <p:cxnSp>
          <p:nvCxnSpPr>
            <p:cNvPr id="8" name="Elbow Connector 7"/>
            <p:cNvCxnSpPr>
              <a:cxnSpLocks noChangeShapeType="1"/>
            </p:cNvCxnSpPr>
            <p:nvPr/>
          </p:nvCxnSpPr>
          <p:spPr bwMode="auto">
            <a:xfrm rot="5400000" flipH="1" flipV="1">
              <a:off x="4654551" y="4114801"/>
              <a:ext cx="1528763" cy="938213"/>
            </a:xfrm>
            <a:prstGeom prst="bentConnector3">
              <a:avLst>
                <a:gd name="adj1" fmla="val 50000"/>
              </a:avLst>
            </a:prstGeom>
            <a:noFill/>
            <a:ln w="38100">
              <a:solidFill>
                <a:srgbClr val="8064A2"/>
              </a:solidFill>
              <a:miter lim="800000"/>
              <a:headEnd/>
              <a:tailEnd/>
            </a:ln>
            <a:effectLst>
              <a:outerShdw blurRad="63500" dist="23000" dir="5400000" rotWithShape="0">
                <a:srgbClr val="000000">
                  <a:alpha val="34998"/>
                </a:srgbClr>
              </a:outerShdw>
            </a:effectLst>
          </p:spPr>
        </p:cxnSp>
        <p:cxnSp>
          <p:nvCxnSpPr>
            <p:cNvPr id="9" name="Elbow Connector 8"/>
            <p:cNvCxnSpPr>
              <a:cxnSpLocks noChangeShapeType="1"/>
            </p:cNvCxnSpPr>
            <p:nvPr/>
          </p:nvCxnSpPr>
          <p:spPr bwMode="auto">
            <a:xfrm rot="5400000" flipH="1" flipV="1">
              <a:off x="5595938" y="3341688"/>
              <a:ext cx="1528762" cy="938212"/>
            </a:xfrm>
            <a:prstGeom prst="bentConnector3">
              <a:avLst>
                <a:gd name="adj1" fmla="val 50000"/>
              </a:avLst>
            </a:prstGeom>
            <a:noFill/>
            <a:ln w="38100">
              <a:solidFill>
                <a:srgbClr val="9BBB59"/>
              </a:solidFill>
              <a:miter lim="800000"/>
              <a:headEnd/>
              <a:tailEnd/>
            </a:ln>
            <a:effectLst>
              <a:outerShdw blurRad="63500" dist="23000" dir="5400000" rotWithShape="0">
                <a:srgbClr val="000000">
                  <a:alpha val="34998"/>
                </a:srgbClr>
              </a:outerShdw>
            </a:effectLst>
          </p:spPr>
        </p:cxnSp>
        <p:cxnSp>
          <p:nvCxnSpPr>
            <p:cNvPr id="16" name="Elbow Connector 15"/>
            <p:cNvCxnSpPr>
              <a:cxnSpLocks noChangeShapeType="1"/>
            </p:cNvCxnSpPr>
            <p:nvPr/>
          </p:nvCxnSpPr>
          <p:spPr bwMode="auto">
            <a:xfrm rot="5400000" flipH="1" flipV="1">
              <a:off x="6534151" y="2578101"/>
              <a:ext cx="1528763" cy="938213"/>
            </a:xfrm>
            <a:prstGeom prst="bentConnector3">
              <a:avLst>
                <a:gd name="adj1" fmla="val 50000"/>
              </a:avLst>
            </a:prstGeom>
            <a:noFill/>
            <a:ln w="38100">
              <a:solidFill>
                <a:srgbClr val="4BACC6"/>
              </a:solidFill>
              <a:miter lim="800000"/>
              <a:headEnd/>
              <a:tailEnd/>
            </a:ln>
            <a:effectLst>
              <a:outerShdw blurRad="63500" dist="23000" dir="5400000" rotWithShape="0">
                <a:srgbClr val="000000">
                  <a:alpha val="34998"/>
                </a:srgbClr>
              </a:outerShdw>
            </a:effectLst>
          </p:spPr>
        </p:cxnSp>
        <p:cxnSp>
          <p:nvCxnSpPr>
            <p:cNvPr id="17" name="Elbow Connector 16"/>
            <p:cNvCxnSpPr>
              <a:cxnSpLocks noChangeShapeType="1"/>
            </p:cNvCxnSpPr>
            <p:nvPr/>
          </p:nvCxnSpPr>
          <p:spPr bwMode="auto">
            <a:xfrm rot="5400000" flipH="1" flipV="1">
              <a:off x="7473157" y="1804195"/>
              <a:ext cx="1527175" cy="938212"/>
            </a:xfrm>
            <a:prstGeom prst="bentConnector3">
              <a:avLst>
                <a:gd name="adj1" fmla="val 50000"/>
              </a:avLst>
            </a:prstGeom>
            <a:noFill/>
            <a:ln w="38100">
              <a:solidFill>
                <a:srgbClr val="8064A2"/>
              </a:solidFill>
              <a:miter lim="800000"/>
              <a:headEnd/>
              <a:tailEnd/>
            </a:ln>
            <a:effectLst>
              <a:outerShdw blurRad="63500" dist="23000" dir="5400000" rotWithShape="0">
                <a:srgbClr val="000000">
                  <a:alpha val="34998"/>
                </a:srgbClr>
              </a:outerShdw>
            </a:effectLst>
          </p:spPr>
        </p:cxnSp>
        <p:cxnSp>
          <p:nvCxnSpPr>
            <p:cNvPr id="18" name="Elbow Connector 17"/>
            <p:cNvCxnSpPr>
              <a:cxnSpLocks noChangeShapeType="1"/>
            </p:cNvCxnSpPr>
            <p:nvPr/>
          </p:nvCxnSpPr>
          <p:spPr bwMode="auto">
            <a:xfrm rot="5400000" flipH="1" flipV="1">
              <a:off x="8410576" y="1039813"/>
              <a:ext cx="1528762" cy="938213"/>
            </a:xfrm>
            <a:prstGeom prst="bentConnector3">
              <a:avLst>
                <a:gd name="adj1" fmla="val 50000"/>
              </a:avLst>
            </a:prstGeom>
            <a:noFill/>
            <a:ln w="38100">
              <a:solidFill>
                <a:srgbClr val="9BBB59"/>
              </a:solidFill>
              <a:miter lim="800000"/>
              <a:headEnd/>
              <a:tailEnd/>
            </a:ln>
            <a:effectLst>
              <a:outerShdw blurRad="63500" dist="23000" dir="5400000" rotWithShape="0">
                <a:srgbClr val="000000">
                  <a:alpha val="34998"/>
                </a:srgbClr>
              </a:outerShdw>
            </a:effectLst>
          </p:spPr>
        </p:cxnSp>
        <p:cxnSp>
          <p:nvCxnSpPr>
            <p:cNvPr id="19" name="Elbow Connector 18"/>
            <p:cNvCxnSpPr>
              <a:cxnSpLocks noChangeShapeType="1"/>
            </p:cNvCxnSpPr>
            <p:nvPr/>
          </p:nvCxnSpPr>
          <p:spPr bwMode="auto">
            <a:xfrm rot="-5400000">
              <a:off x="9239251" y="385763"/>
              <a:ext cx="1527175" cy="755650"/>
            </a:xfrm>
            <a:prstGeom prst="bentConnector3">
              <a:avLst>
                <a:gd name="adj1" fmla="val 50000"/>
              </a:avLst>
            </a:prstGeom>
            <a:noFill/>
            <a:ln w="38100">
              <a:solidFill>
                <a:srgbClr val="4BACC6"/>
              </a:solidFill>
              <a:miter lim="800000"/>
              <a:headEnd/>
              <a:tailEnd/>
            </a:ln>
            <a:effectLst>
              <a:outerShdw blurRad="63500" dist="23000" dir="5400000" rotWithShape="0">
                <a:srgbClr val="000000">
                  <a:alpha val="34998"/>
                </a:srgbClr>
              </a:outerShdw>
            </a:effectLst>
          </p:spPr>
        </p:cxnSp>
        <p:grpSp>
          <p:nvGrpSpPr>
            <p:cNvPr id="2" name="Group 46"/>
            <p:cNvGrpSpPr>
              <a:grpSpLocks/>
            </p:cNvGrpSpPr>
            <p:nvPr/>
          </p:nvGrpSpPr>
          <p:grpSpPr bwMode="auto">
            <a:xfrm>
              <a:off x="456599" y="4728780"/>
              <a:ext cx="4504340" cy="619503"/>
              <a:chOff x="-958010" y="4742360"/>
              <a:chExt cx="4682552" cy="619705"/>
            </a:xfrm>
          </p:grpSpPr>
          <p:sp>
            <p:nvSpPr>
              <p:cNvPr id="62506" name="Rectangle 22"/>
              <p:cNvSpPr>
                <a:spLocks noChangeArrowheads="1"/>
              </p:cNvSpPr>
              <p:nvPr/>
            </p:nvSpPr>
            <p:spPr bwMode="auto">
              <a:xfrm>
                <a:off x="-958010" y="4742360"/>
                <a:ext cx="4682552" cy="57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lnSpc>
                    <a:spcPct val="80000"/>
                  </a:lnSpc>
                  <a:spcAft>
                    <a:spcPct val="20000"/>
                  </a:spcAft>
                </a:pPr>
                <a:r>
                  <a:rPr lang="en-CA" altLang="en-US" sz="1200" dirty="0">
                    <a:solidFill>
                      <a:srgbClr val="000000"/>
                    </a:solidFill>
                    <a:latin typeface="Calibri" pitchFamily="34" charset="0"/>
                  </a:rPr>
                  <a:t>Develop an initial program logic: link program activities to outcomes</a:t>
                </a:r>
              </a:p>
            </p:txBody>
          </p:sp>
          <p:cxnSp>
            <p:nvCxnSpPr>
              <p:cNvPr id="31" name="Straight Connector 30"/>
              <p:cNvCxnSpPr/>
              <p:nvPr/>
            </p:nvCxnSpPr>
            <p:spPr>
              <a:xfrm flipH="1">
                <a:off x="-36512" y="5362065"/>
                <a:ext cx="2797274"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Group 45"/>
            <p:cNvGrpSpPr>
              <a:grpSpLocks/>
            </p:cNvGrpSpPr>
            <p:nvPr/>
          </p:nvGrpSpPr>
          <p:grpSpPr bwMode="auto">
            <a:xfrm>
              <a:off x="456599" y="5516564"/>
              <a:ext cx="3566127" cy="604837"/>
              <a:chOff x="-780093" y="5517002"/>
              <a:chExt cx="3566260" cy="604338"/>
            </a:xfrm>
          </p:grpSpPr>
          <p:sp>
            <p:nvSpPr>
              <p:cNvPr id="62504" name="Rectangle 21"/>
              <p:cNvSpPr>
                <a:spLocks noChangeArrowheads="1"/>
              </p:cNvSpPr>
              <p:nvPr/>
            </p:nvSpPr>
            <p:spPr bwMode="auto">
              <a:xfrm>
                <a:off x="-780093" y="5517002"/>
                <a:ext cx="3566260" cy="56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lnSpc>
                    <a:spcPct val="80000"/>
                  </a:lnSpc>
                  <a:spcAft>
                    <a:spcPct val="20000"/>
                  </a:spcAft>
                </a:pPr>
                <a:r>
                  <a:rPr lang="en-CA" altLang="en-US" sz="1200" dirty="0">
                    <a:solidFill>
                      <a:srgbClr val="000000"/>
                    </a:solidFill>
                    <a:latin typeface="Calibri" pitchFamily="34" charset="0"/>
                  </a:rPr>
                  <a:t>Describe the elements of the program</a:t>
                </a:r>
              </a:p>
            </p:txBody>
          </p:sp>
          <p:cxnSp>
            <p:nvCxnSpPr>
              <p:cNvPr id="32" name="Straight Connector 31"/>
              <p:cNvCxnSpPr/>
              <p:nvPr/>
            </p:nvCxnSpPr>
            <p:spPr>
              <a:xfrm flipH="1">
                <a:off x="0" y="6121340"/>
                <a:ext cx="184792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47"/>
            <p:cNvGrpSpPr>
              <a:grpSpLocks/>
            </p:cNvGrpSpPr>
            <p:nvPr/>
          </p:nvGrpSpPr>
          <p:grpSpPr bwMode="auto">
            <a:xfrm>
              <a:off x="383804" y="3929063"/>
              <a:ext cx="5496298" cy="673100"/>
              <a:chOff x="-853820" y="3929447"/>
              <a:chExt cx="5497829" cy="672071"/>
            </a:xfrm>
          </p:grpSpPr>
          <p:sp>
            <p:nvSpPr>
              <p:cNvPr id="62502" name="Rectangle 23"/>
              <p:cNvSpPr>
                <a:spLocks noChangeArrowheads="1"/>
              </p:cNvSpPr>
              <p:nvPr/>
            </p:nvSpPr>
            <p:spPr bwMode="auto">
              <a:xfrm>
                <a:off x="-853820" y="3929447"/>
                <a:ext cx="5497829" cy="67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CA" altLang="en-US" sz="1200" dirty="0">
                    <a:latin typeface="Calibri" pitchFamily="34" charset="0"/>
                  </a:rPr>
                  <a:t>TOC: Clarify mechanisms, assumptions and risks underlying the program logic</a:t>
                </a:r>
                <a:endParaRPr lang="en-GB" altLang="en-US" sz="1200" dirty="0">
                  <a:latin typeface="Calibri" pitchFamily="34" charset="0"/>
                </a:endParaRPr>
              </a:p>
            </p:txBody>
          </p:sp>
          <p:cxnSp>
            <p:nvCxnSpPr>
              <p:cNvPr id="33" name="Straight Connector 32"/>
              <p:cNvCxnSpPr/>
              <p:nvPr/>
            </p:nvCxnSpPr>
            <p:spPr>
              <a:xfrm flipH="1">
                <a:off x="-16603" y="4601518"/>
                <a:ext cx="373166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8"/>
            <p:cNvGrpSpPr>
              <a:grpSpLocks/>
            </p:cNvGrpSpPr>
            <p:nvPr/>
          </p:nvGrpSpPr>
          <p:grpSpPr bwMode="auto">
            <a:xfrm>
              <a:off x="1220787" y="1593592"/>
              <a:ext cx="7350129" cy="2225933"/>
              <a:chOff x="-16603" y="1592319"/>
              <a:chExt cx="7351150" cy="2227249"/>
            </a:xfrm>
          </p:grpSpPr>
          <p:sp>
            <p:nvSpPr>
              <p:cNvPr id="62500" name="Rectangle 24"/>
              <p:cNvSpPr>
                <a:spLocks noChangeArrowheads="1"/>
              </p:cNvSpPr>
              <p:nvPr/>
            </p:nvSpPr>
            <p:spPr bwMode="auto">
              <a:xfrm>
                <a:off x="2185717" y="1592319"/>
                <a:ext cx="5148830" cy="67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CA" altLang="en-US" sz="1200" dirty="0">
                    <a:solidFill>
                      <a:srgbClr val="000000"/>
                    </a:solidFill>
                    <a:latin typeface="Calibri" pitchFamily="34" charset="0"/>
                  </a:rPr>
                  <a:t>Develop clear expectations of the  timelines for expected results</a:t>
                </a:r>
                <a:endParaRPr lang="en-GB" altLang="en-US" sz="1200" dirty="0">
                  <a:solidFill>
                    <a:srgbClr val="000000"/>
                  </a:solidFill>
                  <a:latin typeface="Calibri" pitchFamily="34" charset="0"/>
                </a:endParaRPr>
              </a:p>
            </p:txBody>
          </p:sp>
          <p:cxnSp>
            <p:nvCxnSpPr>
              <p:cNvPr id="35" name="Straight Connector 34"/>
              <p:cNvCxnSpPr/>
              <p:nvPr/>
            </p:nvCxnSpPr>
            <p:spPr>
              <a:xfrm flipH="1">
                <a:off x="-16603" y="3819568"/>
                <a:ext cx="462503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49"/>
            <p:cNvGrpSpPr>
              <a:grpSpLocks/>
            </p:cNvGrpSpPr>
            <p:nvPr/>
          </p:nvGrpSpPr>
          <p:grpSpPr bwMode="auto">
            <a:xfrm>
              <a:off x="1236663" y="979885"/>
              <a:ext cx="8218703" cy="2091931"/>
              <a:chOff x="0" y="980603"/>
              <a:chExt cx="8218070" cy="2090812"/>
            </a:xfrm>
          </p:grpSpPr>
          <p:sp>
            <p:nvSpPr>
              <p:cNvPr id="62498" name="Rectangle 25"/>
              <p:cNvSpPr>
                <a:spLocks noChangeArrowheads="1"/>
              </p:cNvSpPr>
              <p:nvPr/>
            </p:nvSpPr>
            <p:spPr bwMode="auto">
              <a:xfrm>
                <a:off x="2859081" y="980603"/>
                <a:ext cx="5358989" cy="40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CA" altLang="en-US" sz="1200" dirty="0">
                    <a:solidFill>
                      <a:srgbClr val="000000"/>
                    </a:solidFill>
                    <a:latin typeface="Calibri" pitchFamily="34" charset="0"/>
                  </a:rPr>
                  <a:t>Link evaluation questions to the TOC</a:t>
                </a:r>
                <a:endParaRPr lang="en-GB" altLang="en-US" sz="1200" dirty="0">
                  <a:solidFill>
                    <a:srgbClr val="000000"/>
                  </a:solidFill>
                  <a:latin typeface="Calibri" pitchFamily="34" charset="0"/>
                </a:endParaRPr>
              </a:p>
            </p:txBody>
          </p:sp>
          <p:cxnSp>
            <p:nvCxnSpPr>
              <p:cNvPr id="37" name="Straight Connector 36"/>
              <p:cNvCxnSpPr/>
              <p:nvPr/>
            </p:nvCxnSpPr>
            <p:spPr>
              <a:xfrm flipH="1">
                <a:off x="0" y="3071415"/>
                <a:ext cx="5547886"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50"/>
            <p:cNvGrpSpPr>
              <a:grpSpLocks/>
            </p:cNvGrpSpPr>
            <p:nvPr/>
          </p:nvGrpSpPr>
          <p:grpSpPr bwMode="auto">
            <a:xfrm>
              <a:off x="1455855" y="75811"/>
              <a:ext cx="8888299" cy="2240352"/>
              <a:chOff x="1457846" y="41933"/>
              <a:chExt cx="7410031" cy="2241001"/>
            </a:xfrm>
          </p:grpSpPr>
          <p:sp>
            <p:nvSpPr>
              <p:cNvPr id="62496" name="Rectangle 26"/>
              <p:cNvSpPr>
                <a:spLocks noChangeArrowheads="1"/>
              </p:cNvSpPr>
              <p:nvPr/>
            </p:nvSpPr>
            <p:spPr bwMode="auto">
              <a:xfrm>
                <a:off x="2674027" y="41933"/>
                <a:ext cx="6193850" cy="6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CA" altLang="en-US" sz="1200" dirty="0">
                    <a:solidFill>
                      <a:srgbClr val="000000"/>
                    </a:solidFill>
                    <a:latin typeface="Calibri" pitchFamily="34" charset="0"/>
                  </a:rPr>
                  <a:t>Identify what performance information can support accountability and learning along the TOC</a:t>
                </a:r>
                <a:endParaRPr lang="en-GB" altLang="en-US" sz="1200" dirty="0">
                  <a:solidFill>
                    <a:srgbClr val="000000"/>
                  </a:solidFill>
                  <a:latin typeface="Calibri" pitchFamily="34" charset="0"/>
                </a:endParaRPr>
              </a:p>
            </p:txBody>
          </p:sp>
          <p:cxnSp>
            <p:nvCxnSpPr>
              <p:cNvPr id="39" name="Straight Connector 38"/>
              <p:cNvCxnSpPr>
                <a:cxnSpLocks/>
              </p:cNvCxnSpPr>
              <p:nvPr/>
            </p:nvCxnSpPr>
            <p:spPr>
              <a:xfrm flipH="1">
                <a:off x="1457846" y="2282934"/>
                <a:ext cx="5271393"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51"/>
            <p:cNvGrpSpPr>
              <a:grpSpLocks/>
            </p:cNvGrpSpPr>
            <p:nvPr/>
          </p:nvGrpSpPr>
          <p:grpSpPr bwMode="auto">
            <a:xfrm>
              <a:off x="1210872" y="831850"/>
              <a:ext cx="8372866" cy="700088"/>
              <a:chOff x="-25790" y="832071"/>
              <a:chExt cx="8373187" cy="699481"/>
            </a:xfrm>
          </p:grpSpPr>
          <p:sp>
            <p:nvSpPr>
              <p:cNvPr id="62494" name="Rectangle 27"/>
              <p:cNvSpPr>
                <a:spLocks noChangeArrowheads="1"/>
              </p:cNvSpPr>
              <p:nvPr/>
            </p:nvSpPr>
            <p:spPr bwMode="auto">
              <a:xfrm>
                <a:off x="1836811" y="832071"/>
                <a:ext cx="6510586" cy="40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endParaRPr lang="en-GB" altLang="en-US" sz="1200" dirty="0">
                  <a:solidFill>
                    <a:srgbClr val="000000"/>
                  </a:solidFill>
                  <a:latin typeface="Calibri" pitchFamily="34" charset="0"/>
                </a:endParaRPr>
              </a:p>
            </p:txBody>
          </p:sp>
          <p:cxnSp>
            <p:nvCxnSpPr>
              <p:cNvPr id="41" name="Straight Connector 40"/>
              <p:cNvCxnSpPr/>
              <p:nvPr/>
            </p:nvCxnSpPr>
            <p:spPr>
              <a:xfrm flipH="1">
                <a:off x="-25790" y="1531552"/>
                <a:ext cx="746312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52"/>
            <p:cNvGrpSpPr>
              <a:grpSpLocks/>
            </p:cNvGrpSpPr>
            <p:nvPr/>
          </p:nvGrpSpPr>
          <p:grpSpPr bwMode="auto">
            <a:xfrm>
              <a:off x="1220788" y="160339"/>
              <a:ext cx="9174163" cy="598487"/>
              <a:chOff x="-16603" y="160289"/>
              <a:chExt cx="9174813" cy="598673"/>
            </a:xfrm>
          </p:grpSpPr>
          <p:sp>
            <p:nvSpPr>
              <p:cNvPr id="62492" name="Rectangle 28"/>
              <p:cNvSpPr>
                <a:spLocks noChangeArrowheads="1"/>
              </p:cNvSpPr>
              <p:nvPr/>
            </p:nvSpPr>
            <p:spPr bwMode="auto">
              <a:xfrm>
                <a:off x="4585885" y="160289"/>
                <a:ext cx="4572325" cy="35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lnSpc>
                    <a:spcPct val="80000"/>
                  </a:lnSpc>
                  <a:spcAft>
                    <a:spcPct val="20000"/>
                  </a:spcAft>
                </a:pPr>
                <a:endParaRPr lang="en-CA" altLang="en-US" sz="1200" dirty="0">
                  <a:solidFill>
                    <a:srgbClr val="000000"/>
                  </a:solidFill>
                  <a:latin typeface="Calibri" pitchFamily="34" charset="0"/>
                </a:endParaRPr>
              </a:p>
            </p:txBody>
          </p:sp>
          <p:cxnSp>
            <p:nvCxnSpPr>
              <p:cNvPr id="43" name="Straight Connector 42"/>
              <p:cNvCxnSpPr/>
              <p:nvPr/>
            </p:nvCxnSpPr>
            <p:spPr>
              <a:xfrm flipH="1">
                <a:off x="-16603" y="758962"/>
                <a:ext cx="839053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2484" name="Text Box 35"/>
            <p:cNvSpPr txBox="1">
              <a:spLocks noChangeArrowheads="1"/>
            </p:cNvSpPr>
            <p:nvPr/>
          </p:nvSpPr>
          <p:spPr bwMode="auto">
            <a:xfrm>
              <a:off x="4224338" y="5589588"/>
              <a:ext cx="287336" cy="43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CA" altLang="en-US" sz="1350"/>
                <a:t>1</a:t>
              </a:r>
            </a:p>
          </p:txBody>
        </p:sp>
        <p:sp>
          <p:nvSpPr>
            <p:cNvPr id="62485" name="Text Box 36"/>
            <p:cNvSpPr txBox="1">
              <a:spLocks noChangeArrowheads="1"/>
            </p:cNvSpPr>
            <p:nvPr/>
          </p:nvSpPr>
          <p:spPr bwMode="auto">
            <a:xfrm>
              <a:off x="5160964" y="4797426"/>
              <a:ext cx="287336" cy="43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CA" altLang="en-US" sz="1350"/>
                <a:t>2</a:t>
              </a:r>
            </a:p>
          </p:txBody>
        </p:sp>
        <p:sp>
          <p:nvSpPr>
            <p:cNvPr id="62486" name="Text Box 37"/>
            <p:cNvSpPr txBox="1">
              <a:spLocks noChangeArrowheads="1"/>
            </p:cNvSpPr>
            <p:nvPr/>
          </p:nvSpPr>
          <p:spPr bwMode="auto">
            <a:xfrm>
              <a:off x="6169025" y="4076701"/>
              <a:ext cx="287338" cy="43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CA" altLang="en-US" sz="1350"/>
                <a:t>3</a:t>
              </a:r>
            </a:p>
          </p:txBody>
        </p:sp>
        <p:sp>
          <p:nvSpPr>
            <p:cNvPr id="62487" name="Text Box 38"/>
            <p:cNvSpPr txBox="1">
              <a:spLocks noChangeArrowheads="1"/>
            </p:cNvSpPr>
            <p:nvPr/>
          </p:nvSpPr>
          <p:spPr bwMode="auto">
            <a:xfrm>
              <a:off x="7032625" y="3284538"/>
              <a:ext cx="287338" cy="43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CA" altLang="en-US" sz="1350"/>
                <a:t>4</a:t>
              </a:r>
            </a:p>
          </p:txBody>
        </p:sp>
        <p:sp>
          <p:nvSpPr>
            <p:cNvPr id="62488" name="Text Box 39"/>
            <p:cNvSpPr txBox="1">
              <a:spLocks noChangeArrowheads="1"/>
            </p:cNvSpPr>
            <p:nvPr/>
          </p:nvSpPr>
          <p:spPr bwMode="auto">
            <a:xfrm>
              <a:off x="7969250" y="2565401"/>
              <a:ext cx="287338" cy="43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CA" altLang="en-US" sz="1350"/>
                <a:t>5</a:t>
              </a:r>
            </a:p>
          </p:txBody>
        </p:sp>
        <p:sp>
          <p:nvSpPr>
            <p:cNvPr id="62489" name="Text Box 40"/>
            <p:cNvSpPr txBox="1">
              <a:spLocks noChangeArrowheads="1"/>
            </p:cNvSpPr>
            <p:nvPr/>
          </p:nvSpPr>
          <p:spPr bwMode="auto">
            <a:xfrm>
              <a:off x="8904288" y="1700213"/>
              <a:ext cx="287336" cy="43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CA" altLang="en-US" sz="1350"/>
                <a:t>6</a:t>
              </a:r>
            </a:p>
          </p:txBody>
        </p:sp>
        <p:sp>
          <p:nvSpPr>
            <p:cNvPr id="62490" name="Text Box 41"/>
            <p:cNvSpPr txBox="1">
              <a:spLocks noChangeArrowheads="1"/>
            </p:cNvSpPr>
            <p:nvPr/>
          </p:nvSpPr>
          <p:spPr bwMode="auto">
            <a:xfrm>
              <a:off x="9840914" y="981076"/>
              <a:ext cx="287336" cy="43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CA" altLang="en-US" sz="1350"/>
                <a:t>7</a:t>
              </a:r>
            </a:p>
          </p:txBody>
        </p:sp>
        <p:sp>
          <p:nvSpPr>
            <p:cNvPr id="62491" name="Text Box 42"/>
            <p:cNvSpPr txBox="1">
              <a:spLocks noChangeArrowheads="1"/>
            </p:cNvSpPr>
            <p:nvPr/>
          </p:nvSpPr>
          <p:spPr bwMode="auto">
            <a:xfrm>
              <a:off x="10417175" y="182563"/>
              <a:ext cx="287338" cy="43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CA" altLang="en-US" sz="1350" dirty="0"/>
                <a:t>8</a:t>
              </a:r>
            </a:p>
          </p:txBody>
        </p:sp>
      </p:grpSp>
      <p:cxnSp>
        <p:nvCxnSpPr>
          <p:cNvPr id="46" name="Elbow Connector 45">
            <a:extLst>
              <a:ext uri="{FF2B5EF4-FFF2-40B4-BE49-F238E27FC236}">
                <a16:creationId xmlns:a16="http://schemas.microsoft.com/office/drawing/2014/main" id="{A59BD771-2C24-4E4F-B2E7-37B7AB866501}"/>
              </a:ext>
            </a:extLst>
          </p:cNvPr>
          <p:cNvCxnSpPr>
            <a:cxnSpLocks noChangeShapeType="1"/>
          </p:cNvCxnSpPr>
          <p:nvPr/>
        </p:nvCxnSpPr>
        <p:spPr bwMode="auto">
          <a:xfrm rot="5400000" flipH="1" flipV="1">
            <a:off x="6732781" y="1468478"/>
            <a:ext cx="1050194" cy="631674"/>
          </a:xfrm>
          <a:prstGeom prst="bentConnector3">
            <a:avLst>
              <a:gd name="adj1" fmla="val 50000"/>
            </a:avLst>
          </a:prstGeom>
          <a:noFill/>
          <a:ln w="38100">
            <a:solidFill>
              <a:srgbClr val="8064A2"/>
            </a:solidFill>
            <a:miter lim="800000"/>
            <a:headEnd/>
            <a:tailEnd/>
          </a:ln>
          <a:effectLst>
            <a:outerShdw blurRad="63500" dist="23000" dir="5400000" rotWithShape="0">
              <a:srgbClr val="000000">
                <a:alpha val="34998"/>
              </a:srgbClr>
            </a:outerShdw>
          </a:effectLst>
        </p:spPr>
      </p:cxnSp>
      <p:cxnSp>
        <p:nvCxnSpPr>
          <p:cNvPr id="47" name="Elbow Connector 46">
            <a:extLst>
              <a:ext uri="{FF2B5EF4-FFF2-40B4-BE49-F238E27FC236}">
                <a16:creationId xmlns:a16="http://schemas.microsoft.com/office/drawing/2014/main" id="{77A7C147-20F2-F343-8CB4-FA2852952680}"/>
              </a:ext>
            </a:extLst>
          </p:cNvPr>
          <p:cNvCxnSpPr>
            <a:cxnSpLocks noChangeShapeType="1"/>
          </p:cNvCxnSpPr>
          <p:nvPr/>
        </p:nvCxnSpPr>
        <p:spPr bwMode="auto">
          <a:xfrm rot="5400000" flipH="1" flipV="1">
            <a:off x="7364554" y="926020"/>
            <a:ext cx="1050194" cy="631673"/>
          </a:xfrm>
          <a:prstGeom prst="bentConnector3">
            <a:avLst>
              <a:gd name="adj1" fmla="val 50000"/>
            </a:avLst>
          </a:prstGeom>
          <a:noFill/>
          <a:ln w="38100">
            <a:solidFill>
              <a:srgbClr val="9BBB59"/>
            </a:solidFill>
            <a:miter lim="800000"/>
            <a:headEnd/>
            <a:tailEnd/>
          </a:ln>
          <a:effectLst>
            <a:outerShdw blurRad="63500" dist="23000" dir="5400000" rotWithShape="0">
              <a:srgbClr val="000000">
                <a:alpha val="34998"/>
              </a:srgbClr>
            </a:outerShdw>
          </a:effectLst>
        </p:spPr>
      </p:cxnSp>
      <p:sp>
        <p:nvSpPr>
          <p:cNvPr id="48" name="Rectangle 28">
            <a:extLst>
              <a:ext uri="{FF2B5EF4-FFF2-40B4-BE49-F238E27FC236}">
                <a16:creationId xmlns:a16="http://schemas.microsoft.com/office/drawing/2014/main" id="{70A26455-4DE5-B848-95C3-B28D89D605B4}"/>
              </a:ext>
            </a:extLst>
          </p:cNvPr>
          <p:cNvSpPr>
            <a:spLocks noChangeArrowheads="1"/>
          </p:cNvSpPr>
          <p:nvPr/>
        </p:nvSpPr>
        <p:spPr bwMode="auto">
          <a:xfrm>
            <a:off x="3873454" y="1377189"/>
            <a:ext cx="3700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CA" altLang="en-US" sz="1200" dirty="0">
                <a:solidFill>
                  <a:srgbClr val="000000"/>
                </a:solidFill>
                <a:latin typeface="Calibri" pitchFamily="34" charset="0"/>
              </a:rPr>
              <a:t>Implement a design to understand whether the program is having an impact</a:t>
            </a:r>
            <a:endParaRPr lang="en-GB" altLang="en-US" sz="1200" dirty="0">
              <a:solidFill>
                <a:srgbClr val="000000"/>
              </a:solidFill>
              <a:latin typeface="Calibri" pitchFamily="34" charset="0"/>
            </a:endParaRPr>
          </a:p>
        </p:txBody>
      </p:sp>
      <p:cxnSp>
        <p:nvCxnSpPr>
          <p:cNvPr id="49" name="Straight Connector 48">
            <a:extLst>
              <a:ext uri="{FF2B5EF4-FFF2-40B4-BE49-F238E27FC236}">
                <a16:creationId xmlns:a16="http://schemas.microsoft.com/office/drawing/2014/main" id="{778EDA58-8374-E840-AC7F-2CE51EFAC374}"/>
              </a:ext>
            </a:extLst>
          </p:cNvPr>
          <p:cNvCxnSpPr/>
          <p:nvPr/>
        </p:nvCxnSpPr>
        <p:spPr bwMode="auto">
          <a:xfrm flipH="1">
            <a:off x="1396994" y="1788324"/>
            <a:ext cx="5648723"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Text Box 42">
            <a:extLst>
              <a:ext uri="{FF2B5EF4-FFF2-40B4-BE49-F238E27FC236}">
                <a16:creationId xmlns:a16="http://schemas.microsoft.com/office/drawing/2014/main" id="{06C58663-BE99-4F41-A1BE-8A1792F5EE3C}"/>
              </a:ext>
            </a:extLst>
          </p:cNvPr>
          <p:cNvSpPr txBox="1">
            <a:spLocks noChangeArrowheads="1"/>
          </p:cNvSpPr>
          <p:nvPr/>
        </p:nvSpPr>
        <p:spPr bwMode="auto">
          <a:xfrm>
            <a:off x="7588678" y="1392456"/>
            <a:ext cx="19345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CA" altLang="en-US" sz="1350" dirty="0"/>
              <a:t>9</a:t>
            </a:r>
          </a:p>
        </p:txBody>
      </p:sp>
      <p:sp>
        <p:nvSpPr>
          <p:cNvPr id="51" name="Rectangle 28">
            <a:extLst>
              <a:ext uri="{FF2B5EF4-FFF2-40B4-BE49-F238E27FC236}">
                <a16:creationId xmlns:a16="http://schemas.microsoft.com/office/drawing/2014/main" id="{3CD94418-5EDB-D843-9759-B4D17D8BD42A}"/>
              </a:ext>
            </a:extLst>
          </p:cNvPr>
          <p:cNvSpPr>
            <a:spLocks noChangeArrowheads="1"/>
          </p:cNvSpPr>
          <p:nvPr/>
        </p:nvSpPr>
        <p:spPr bwMode="auto">
          <a:xfrm>
            <a:off x="5122141" y="874669"/>
            <a:ext cx="3078206" cy="39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lnSpc>
                <a:spcPct val="80000"/>
              </a:lnSpc>
              <a:spcAft>
                <a:spcPct val="20000"/>
              </a:spcAft>
            </a:pPr>
            <a:r>
              <a:rPr lang="en-CA" altLang="en-US" sz="1200" dirty="0">
                <a:solidFill>
                  <a:srgbClr val="000000"/>
                </a:solidFill>
                <a:latin typeface="Calibri" pitchFamily="34" charset="0"/>
              </a:rPr>
              <a:t>Communicate results and refine the TOC over time</a:t>
            </a:r>
          </a:p>
        </p:txBody>
      </p:sp>
      <p:cxnSp>
        <p:nvCxnSpPr>
          <p:cNvPr id="52" name="Straight Connector 51">
            <a:extLst>
              <a:ext uri="{FF2B5EF4-FFF2-40B4-BE49-F238E27FC236}">
                <a16:creationId xmlns:a16="http://schemas.microsoft.com/office/drawing/2014/main" id="{E08BB3AA-084E-9146-8824-A7609AA8E287}"/>
              </a:ext>
            </a:extLst>
          </p:cNvPr>
          <p:cNvCxnSpPr/>
          <p:nvPr/>
        </p:nvCxnSpPr>
        <p:spPr bwMode="auto">
          <a:xfrm flipH="1">
            <a:off x="2023626" y="1285804"/>
            <a:ext cx="5648723"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Text Box 42">
            <a:extLst>
              <a:ext uri="{FF2B5EF4-FFF2-40B4-BE49-F238E27FC236}">
                <a16:creationId xmlns:a16="http://schemas.microsoft.com/office/drawing/2014/main" id="{13D190D6-35A8-D94D-98B5-9628BE9DDFDC}"/>
              </a:ext>
            </a:extLst>
          </p:cNvPr>
          <p:cNvSpPr txBox="1">
            <a:spLocks noChangeArrowheads="1"/>
          </p:cNvSpPr>
          <p:nvPr/>
        </p:nvSpPr>
        <p:spPr bwMode="auto">
          <a:xfrm>
            <a:off x="8215310" y="889936"/>
            <a:ext cx="38757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CA" altLang="en-US" sz="1350" dirty="0"/>
              <a:t>10</a:t>
            </a:r>
          </a:p>
        </p:txBody>
      </p:sp>
      <p:sp>
        <p:nvSpPr>
          <p:cNvPr id="22" name="Rectangle 21">
            <a:extLst>
              <a:ext uri="{FF2B5EF4-FFF2-40B4-BE49-F238E27FC236}">
                <a16:creationId xmlns:a16="http://schemas.microsoft.com/office/drawing/2014/main" id="{1FF58823-22D4-E347-8F48-0681305F044D}"/>
              </a:ext>
            </a:extLst>
          </p:cNvPr>
          <p:cNvSpPr/>
          <p:nvPr/>
        </p:nvSpPr>
        <p:spPr>
          <a:xfrm>
            <a:off x="4197301" y="4471331"/>
            <a:ext cx="4572000" cy="507831"/>
          </a:xfrm>
          <a:prstGeom prst="rect">
            <a:avLst/>
          </a:prstGeom>
        </p:spPr>
        <p:txBody>
          <a:bodyPr>
            <a:spAutoFit/>
          </a:bodyPr>
          <a:lstStyle/>
          <a:p>
            <a:r>
              <a:rPr lang="en-US" sz="1350" dirty="0"/>
              <a:t>Step 4:</a:t>
            </a:r>
          </a:p>
          <a:p>
            <a:r>
              <a:rPr lang="en-US" sz="1350" dirty="0"/>
              <a:t>Step 5</a:t>
            </a:r>
          </a:p>
        </p:txBody>
      </p:sp>
      <p:sp>
        <p:nvSpPr>
          <p:cNvPr id="23" name="Rectangle 22">
            <a:extLst>
              <a:ext uri="{FF2B5EF4-FFF2-40B4-BE49-F238E27FC236}">
                <a16:creationId xmlns:a16="http://schemas.microsoft.com/office/drawing/2014/main" id="{CEA807C3-7EF9-864B-BDA3-D0746A83CD4C}"/>
              </a:ext>
            </a:extLst>
          </p:cNvPr>
          <p:cNvSpPr/>
          <p:nvPr/>
        </p:nvSpPr>
        <p:spPr>
          <a:xfrm>
            <a:off x="943021" y="4028566"/>
            <a:ext cx="3222677" cy="276999"/>
          </a:xfrm>
          <a:prstGeom prst="rect">
            <a:avLst/>
          </a:prstGeom>
        </p:spPr>
        <p:txBody>
          <a:bodyPr wrap="none">
            <a:spAutoFit/>
          </a:bodyPr>
          <a:lstStyle/>
          <a:p>
            <a:r>
              <a:rPr lang="en-US" sz="1200" dirty="0"/>
              <a:t>Incorporate Inequities into the Theory of Change</a:t>
            </a:r>
          </a:p>
        </p:txBody>
      </p:sp>
      <p:sp>
        <p:nvSpPr>
          <p:cNvPr id="24" name="Rectangle 23">
            <a:extLst>
              <a:ext uri="{FF2B5EF4-FFF2-40B4-BE49-F238E27FC236}">
                <a16:creationId xmlns:a16="http://schemas.microsoft.com/office/drawing/2014/main" id="{E85478E9-AEA3-494E-AF2F-138D801C4386}"/>
              </a:ext>
            </a:extLst>
          </p:cNvPr>
          <p:cNvSpPr/>
          <p:nvPr/>
        </p:nvSpPr>
        <p:spPr>
          <a:xfrm>
            <a:off x="1007084" y="3543337"/>
            <a:ext cx="4572000" cy="276999"/>
          </a:xfrm>
          <a:prstGeom prst="rect">
            <a:avLst/>
          </a:prstGeom>
        </p:spPr>
        <p:txBody>
          <a:bodyPr>
            <a:spAutoFit/>
          </a:bodyPr>
          <a:lstStyle/>
          <a:p>
            <a:r>
              <a:rPr lang="en-US" sz="1200" dirty="0"/>
              <a:t>Incorporate planning for sustainability into the Theory of Change </a:t>
            </a:r>
          </a:p>
        </p:txBody>
      </p:sp>
    </p:spTree>
    <p:extLst>
      <p:ext uri="{BB962C8B-B14F-4D97-AF65-F5344CB8AC3E}">
        <p14:creationId xmlns:p14="http://schemas.microsoft.com/office/powerpoint/2010/main" val="23662174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tvgvwt7VuxhMeYnD2AoY81"/>
</p:tagLst>
</file>

<file path=ppt/tags/tag2.xml><?xml version="1.0" encoding="utf-8"?>
<p:tagLst xmlns:a="http://schemas.openxmlformats.org/drawingml/2006/main" xmlns:r="http://schemas.openxmlformats.org/officeDocument/2006/relationships" xmlns:p="http://schemas.openxmlformats.org/presentationml/2006/main">
  <p:tag name="DVSHAPEID" val="uMSKLHruthjUx8PdKb7lYJ"/>
</p:tagLst>
</file>

<file path=ppt/tags/tag3.xml><?xml version="1.0" encoding="utf-8"?>
<p:tagLst xmlns:a="http://schemas.openxmlformats.org/drawingml/2006/main" xmlns:r="http://schemas.openxmlformats.org/officeDocument/2006/relationships" xmlns:p="http://schemas.openxmlformats.org/presentationml/2006/main">
  <p:tag name="DVSHAPEID" val="W5yRKUAMTCBi4x40C4qint"/>
</p:tagLst>
</file>

<file path=ppt/tags/tag4.xml><?xml version="1.0" encoding="utf-8"?>
<p:tagLst xmlns:a="http://schemas.openxmlformats.org/drawingml/2006/main" xmlns:r="http://schemas.openxmlformats.org/officeDocument/2006/relationships" xmlns:p="http://schemas.openxmlformats.org/presentationml/2006/main">
  <p:tag name="DVSECTIONID" val="uW5YZYq2iw2AEtR7Qo1H0j"/>
</p:tagLst>
</file>

<file path=ppt/tags/tag5.xml><?xml version="1.0" encoding="utf-8"?>
<p:tagLst xmlns:a="http://schemas.openxmlformats.org/drawingml/2006/main" xmlns:r="http://schemas.openxmlformats.org/officeDocument/2006/relationships" xmlns:p="http://schemas.openxmlformats.org/presentationml/2006/main">
  <p:tag name="DVSHAPEID" val="o1HS4yIMy2z8TkeBywX4UC"/>
</p:tagLst>
</file>

<file path=ppt/tags/tag6.xml><?xml version="1.0" encoding="utf-8"?>
<p:tagLst xmlns:a="http://schemas.openxmlformats.org/drawingml/2006/main" xmlns:r="http://schemas.openxmlformats.org/officeDocument/2006/relationships" xmlns:p="http://schemas.openxmlformats.org/presentationml/2006/main">
  <p:tag name="DVSHAPEID" val="N4uxs1bxPxsKZ2vivnCZTQ"/>
</p:tagLst>
</file>

<file path=ppt/tags/tag7.xml><?xml version="1.0" encoding="utf-8"?>
<p:tagLst xmlns:a="http://schemas.openxmlformats.org/drawingml/2006/main" xmlns:r="http://schemas.openxmlformats.org/officeDocument/2006/relationships" xmlns:p="http://schemas.openxmlformats.org/presentationml/2006/main">
  <p:tag name="DVSECTIONID" val="r6Lrj0fRQmrs5vbLOzIV3Q"/>
</p:tagLst>
</file>

<file path=ppt/tags/tag8.xml><?xml version="1.0" encoding="utf-8"?>
<p:tagLst xmlns:a="http://schemas.openxmlformats.org/drawingml/2006/main" xmlns:r="http://schemas.openxmlformats.org/officeDocument/2006/relationships" xmlns:p="http://schemas.openxmlformats.org/presentationml/2006/main">
  <p:tag name="DVSHAPEID" val="jf4h8Ky2VFlsIYJmAzUWO7"/>
</p:tagLst>
</file>

<file path=ppt/tags/tag9.xml><?xml version="1.0" encoding="utf-8"?>
<p:tagLst xmlns:a="http://schemas.openxmlformats.org/drawingml/2006/main" xmlns:r="http://schemas.openxmlformats.org/officeDocument/2006/relationships" xmlns:p="http://schemas.openxmlformats.org/presentationml/2006/main">
  <p:tag name="DVSHAPEID" val="SjHiOI7ToH4GgRi2R7nLyJ"/>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3981</TotalTime>
  <Words>6119</Words>
  <Application>Microsoft Macintosh PowerPoint</Application>
  <PresentationFormat>On-screen Show (4:3)</PresentationFormat>
  <Paragraphs>936</Paragraphs>
  <Slides>123</Slides>
  <Notes>20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123</vt:i4>
      </vt:variant>
    </vt:vector>
  </HeadingPairs>
  <TitlesOfParts>
    <vt:vector size="139" baseType="lpstr">
      <vt:lpstr>Arial</vt:lpstr>
      <vt:lpstr>Avenir Book</vt:lpstr>
      <vt:lpstr>Avenir Light</vt:lpstr>
      <vt:lpstr>Avenir Next</vt:lpstr>
      <vt:lpstr>Avenir Next Ultra Light</vt:lpstr>
      <vt:lpstr>Calibri</vt:lpstr>
      <vt:lpstr>Franklin Gothic Book</vt:lpstr>
      <vt:lpstr>Franklin Gothic Demi</vt:lpstr>
      <vt:lpstr>Franklin Gothic Medium</vt:lpstr>
      <vt:lpstr>Gill Sans</vt:lpstr>
      <vt:lpstr>Perpetua</vt:lpstr>
      <vt:lpstr>Tahoma</vt:lpstr>
      <vt:lpstr>Times New Roman</vt:lpstr>
      <vt:lpstr>Wingdings</vt:lpstr>
      <vt:lpstr>Wingdings 2</vt:lpstr>
      <vt:lpstr>Office Theme</vt:lpstr>
      <vt:lpstr>Navigating Spectacular Ambitions:  The Importance of Thinking Evaluatively in Challenging the Sustainable Development Goals of “No One Left Behind”  UNDP National Evaluation Capacity Conference 2019 October 20th 2019    </vt:lpstr>
      <vt:lpstr>PowerPoint Presentation</vt:lpstr>
      <vt:lpstr>PowerPoint Presentation</vt:lpstr>
      <vt:lpstr>PowerPoint Presentation</vt:lpstr>
      <vt:lpstr>2. No one left behind</vt:lpstr>
      <vt:lpstr>No one left behind: Evaluation’s role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obvious evaluation questions</vt:lpstr>
      <vt:lpstr>Challenges</vt:lpstr>
      <vt:lpstr>Leaving ‘no one behind’: What is evaluation’s role in being serious about this? </vt:lpstr>
      <vt:lpstr>3. QUESTIONS TO SHARPEN EVALUATION’S ROLE IN ‘NO PERSON LEFT BEHIND’</vt:lpstr>
      <vt:lpstr>a) Theory of change vs.  Framework of equities</vt:lpstr>
      <vt:lpstr>b) Integrating evaluation with monitoring </vt:lpstr>
      <vt:lpstr>c) Understanding the realism of goals</vt:lpstr>
      <vt:lpstr>d) Understanding variations in trajectories of outcomes across contexts</vt:lpstr>
      <vt:lpstr>e) Towards a knowledge ecosystem of what works under what contexts</vt:lpstr>
      <vt:lpstr>f) Building capacities to address inequities</vt:lpstr>
      <vt:lpstr>We need to go beyond a product view of what matters in building capacities</vt:lpstr>
      <vt:lpstr>g) The challenge of intersectionality</vt:lpstr>
      <vt:lpstr>h) What does it mean to be equity focused and gender responsive?</vt:lpstr>
      <vt:lpstr>Implications</vt:lpstr>
      <vt:lpstr>Activity 1</vt:lpstr>
      <vt:lpstr>4. Evaluation Stories: Moving beyond impact evaluations</vt:lpstr>
      <vt:lpstr>Purposes of evaluation    </vt:lpstr>
      <vt:lpstr>The Roles of Evaluation</vt:lpstr>
      <vt:lpstr>One definition of impact evaluation: The search for ‘hard evidence’</vt:lpstr>
      <vt:lpstr>Why ‘one’ and ‘only’ may not cut it?</vt:lpstr>
      <vt:lpstr>Recommendations </vt:lpstr>
      <vt:lpstr>PowerPoint Presentation</vt:lpstr>
      <vt:lpstr>SO WHAT IS THE PROBLEM HERE? THE NEED TO MOVE BEYOND A NARROW FIXATION WITH DATA </vt:lpstr>
      <vt:lpstr>Some Stories on Impacts</vt:lpstr>
      <vt:lpstr>1. LESSONS FROM AN EVALUATION OF A  MEDIA CAMPAIGN</vt:lpstr>
      <vt:lpstr>LESSONS</vt:lpstr>
      <vt:lpstr>2. LESSONS FROM HAVE A HEART PAISLEY</vt:lpstr>
      <vt:lpstr>PowerPoint Presentation</vt:lpstr>
      <vt:lpstr>LESSONS</vt:lpstr>
      <vt:lpstr>3. LESSONS FROM DANCING WITH PARKINSON’S</vt:lpstr>
      <vt:lpstr>PowerPoint Presentation</vt:lpstr>
      <vt:lpstr>4. EXPERIENCES WITH THE WHO</vt:lpstr>
      <vt:lpstr>LESSONS</vt:lpstr>
      <vt:lpstr>PowerPoint Presentation</vt:lpstr>
      <vt:lpstr>Activity 2</vt:lpstr>
      <vt:lpstr>5. An Example from Uttar Pradesh, India</vt:lpstr>
      <vt:lpstr>Segments of utilization: An intersectionality analysis</vt:lpstr>
      <vt:lpstr>Rethinking evaluative focus</vt:lpstr>
      <vt:lpstr>A few realities about interventions</vt:lpstr>
      <vt:lpstr>A Case Study of a Maternal, Newborn and Child Health Intervention</vt:lpstr>
      <vt:lpstr>The Challenge</vt:lpstr>
      <vt:lpstr>PowerPoint Presentation</vt:lpstr>
      <vt:lpstr>A learning system for the evaluation of UPTSU Phase 2</vt:lpstr>
      <vt:lpstr>Theory of influence</vt:lpstr>
      <vt:lpstr>Assumptions</vt:lpstr>
      <vt:lpstr>Domains</vt:lpstr>
      <vt:lpstr>Data</vt:lpstr>
      <vt:lpstr>Navigating learning</vt:lpstr>
      <vt:lpstr> Activity 3</vt:lpstr>
      <vt:lpstr>6. The problems of complex interventions: Beginning to locate your intervention in complexity space</vt:lpstr>
      <vt:lpstr>What makes an intervention complex? What are the implications for impact evaluation?</vt:lpstr>
      <vt:lpstr>PowerPoint Presentation</vt:lpstr>
      <vt:lpstr>PowerPoint Presentation</vt:lpstr>
      <vt:lpstr>Working definition of complex interventions </vt:lpstr>
      <vt:lpstr>QUESTIONS TO DESCRIBE COMPLEX INTERVENTIONS</vt:lpstr>
      <vt:lpstr>PowerPoint Presentation</vt:lpstr>
      <vt:lpstr>FEATURES OF COMPLEX INTERVENTIONS  (PAWSON ET AL., 2004)</vt:lpstr>
      <vt:lpstr>SYSTEM DYNAMIC APPROACHES  (STERMAN, 2006)</vt:lpstr>
      <vt:lpstr>An Intriguing Problem of Complex Interventions: Surprising Anticipated Trajectories of Impacts</vt:lpstr>
      <vt:lpstr>PowerPoint Presentation</vt:lpstr>
      <vt:lpstr>The reality of our understanding of trajectories</vt:lpstr>
      <vt:lpstr>PowerPoint Presentation</vt:lpstr>
      <vt:lpstr>PowerPoint Presentation</vt:lpstr>
      <vt:lpstr>A STRANGE PARADOX: THE LOGIC OF AN EVOLUTIONARY STRATEGY </vt:lpstr>
      <vt:lpstr>WHY DOES DIVERSITY MATTER IN CONDUCTING EVALUATIONs? </vt:lpstr>
      <vt:lpstr>LOOKING FORWARD: EMBRACING COMPLEXITY GENTLY</vt:lpstr>
      <vt:lpstr>  7. Planning for Sustainability </vt:lpstr>
      <vt:lpstr>Sustainability can be thought of in three ways:</vt:lpstr>
      <vt:lpstr>Multiple definitions of sustainability</vt:lpstr>
      <vt:lpstr>The COM-B Theory of Change Model</vt:lpstr>
      <vt:lpstr>PowerPoint Presentation</vt:lpstr>
      <vt:lpstr>But is this a good enough model of how change actually happens?</vt:lpstr>
      <vt:lpstr>  </vt:lpstr>
      <vt:lpstr> Knowledge of timeline of impact and heterogeneous nature of impact journeys for different clients </vt:lpstr>
      <vt:lpstr> Decisions about sustainability often need to be made well before the evaluation provides evidence of impacts.</vt:lpstr>
      <vt:lpstr>  Planning for sustainability should be an integral part of what we consider to be a useful theory of change.  </vt:lpstr>
      <vt:lpstr>Developing the Theory of Change</vt:lpstr>
      <vt:lpstr>Organizational capacities needed</vt:lpstr>
      <vt:lpstr> Key questions that need to guide the thinking in planning for sustainability to make the journey include the following:   </vt:lpstr>
      <vt:lpstr>Areas of initial uncertainties that need to be made explicit in developing the theory of change</vt:lpstr>
      <vt:lpstr>Other aspects that needed greater attention: </vt:lpstr>
      <vt:lpstr> Incorporating a dynamic support perspective into the theory of change: A conceptual illustrative model </vt:lpstr>
      <vt:lpstr> Activity 4</vt:lpstr>
      <vt:lpstr>8. Planning your evaluation</vt:lpstr>
      <vt:lpstr>PowerPoint Presentation</vt:lpstr>
      <vt:lpstr>PowerPoint Presentation</vt:lpstr>
      <vt:lpstr>The multiple functions of evaluation</vt:lpstr>
      <vt:lpstr>PowerPoint Presentation</vt:lpstr>
      <vt:lpstr>1) Mapping the problem</vt:lpstr>
      <vt:lpstr>2. Clarifying roles</vt:lpstr>
      <vt:lpstr>What kind of evaluation will you be doing?</vt:lpstr>
      <vt:lpstr>3. Learning frameworks</vt:lpstr>
      <vt:lpstr>Evaluation and Learning</vt:lpstr>
      <vt:lpstr>A few thoughts on learning</vt:lpstr>
      <vt:lpstr>4. Intervention mapping/Theories of change</vt:lpstr>
      <vt:lpstr>Basic Questions</vt:lpstr>
      <vt:lpstr>Some Challenges</vt:lpstr>
      <vt:lpstr>5. Incorporating Inequities and Intersectionalities </vt:lpstr>
      <vt:lpstr>The nature of mechanisms</vt:lpstr>
      <vt:lpstr>Deeper dive into Contexts</vt:lpstr>
      <vt:lpstr>6. Developmental role for evaluation</vt:lpstr>
      <vt:lpstr>7. Design, Data and Measures</vt:lpstr>
      <vt:lpstr>8. Revise, Reshape and Reform Interventions</vt:lpstr>
      <vt:lpstr>PowerPoint Presentation</vt:lpstr>
      <vt:lpstr>PowerPoint Presentation</vt:lpstr>
      <vt:lpstr>PowerPoint Presentation</vt:lpstr>
      <vt:lpstr>Looking ahead</vt:lpstr>
      <vt:lpstr>PowerPoint Presentation</vt:lpstr>
      <vt:lpstr>My Grand Challenge(s)</vt:lpstr>
      <vt:lpstr>PowerPoint Presentation</vt:lpstr>
    </vt:vector>
  </TitlesOfParts>
  <Company>Sankhya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Spectacular Ambitions: The Importance of Thinking Evaluatively in Challenging the Sustainable Development Goals of “No One Left Behind”</dc:title>
  <dc:creator>Sanjeev Sridharan</dc:creator>
  <cp:lastModifiedBy>Sanjeev Sridharan</cp:lastModifiedBy>
  <cp:revision>57</cp:revision>
  <dcterms:created xsi:type="dcterms:W3CDTF">2018-10-03T09:45:28Z</dcterms:created>
  <dcterms:modified xsi:type="dcterms:W3CDTF">2019-10-20T05:32:11Z</dcterms:modified>
</cp:coreProperties>
</file>