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5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6ED3A2-19B5-421E-9595-02EC091A1214}">
          <p14:sldIdLst>
            <p14:sldId id="256"/>
            <p14:sldId id="257"/>
            <p14:sldId id="258"/>
            <p14:sldId id="259"/>
            <p14:sldId id="265"/>
            <p14:sldId id="261"/>
          </p14:sldIdLst>
        </p14:section>
        <p14:section name="Untitled Section" id="{93D39AA5-A66D-41C6-A792-BFAEAF93B5B8}">
          <p14:sldIdLst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D1D9F-AFF2-4B69-9CA2-E544820FF02D}" v="1" dt="2019-10-15T20:17:28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Porter" userId="c8cccff2-3f9b-40b2-aa44-54e1f1801f2f" providerId="ADAL" clId="{6BAD1D9F-AFF2-4B69-9CA2-E544820FF02D}"/>
    <pc:docChg chg="delSld modSection">
      <pc:chgData name="Stephen Porter" userId="c8cccff2-3f9b-40b2-aa44-54e1f1801f2f" providerId="ADAL" clId="{6BAD1D9F-AFF2-4B69-9CA2-E544820FF02D}" dt="2019-10-17T21:15:21.190" v="0" actId="2696"/>
      <pc:docMkLst>
        <pc:docMk/>
      </pc:docMkLst>
      <pc:sldChg chg="del">
        <pc:chgData name="Stephen Porter" userId="c8cccff2-3f9b-40b2-aa44-54e1f1801f2f" providerId="ADAL" clId="{6BAD1D9F-AFF2-4B69-9CA2-E544820FF02D}" dt="2019-10-17T21:15:21.190" v="0" actId="2696"/>
        <pc:sldMkLst>
          <pc:docMk/>
          <pc:sldMk cId="2952334675" sldId="260"/>
        </pc:sldMkLst>
      </pc:sldChg>
    </pc:docChg>
  </pc:docChgLst>
  <pc:docChgLst>
    <pc:chgData name="Stephen Porter" userId="c8cccff2-3f9b-40b2-aa44-54e1f1801f2f" providerId="ADAL" clId="{A82BE3D5-3F15-45B8-BAC2-7E78A30EA69E}"/>
    <pc:docChg chg="modSld">
      <pc:chgData name="Stephen Porter" userId="c8cccff2-3f9b-40b2-aa44-54e1f1801f2f" providerId="ADAL" clId="{A82BE3D5-3F15-45B8-BAC2-7E78A30EA69E}" dt="2019-10-15T21:04:05.099" v="54" actId="20577"/>
      <pc:docMkLst>
        <pc:docMk/>
      </pc:docMkLst>
      <pc:sldChg chg="modSp">
        <pc:chgData name="Stephen Porter" userId="c8cccff2-3f9b-40b2-aa44-54e1f1801f2f" providerId="ADAL" clId="{A82BE3D5-3F15-45B8-BAC2-7E78A30EA69E}" dt="2019-10-15T20:17:28.112" v="41"/>
        <pc:sldMkLst>
          <pc:docMk/>
          <pc:sldMk cId="2734576119" sldId="258"/>
        </pc:sldMkLst>
        <pc:spChg chg="mod">
          <ac:chgData name="Stephen Porter" userId="c8cccff2-3f9b-40b2-aa44-54e1f1801f2f" providerId="ADAL" clId="{A82BE3D5-3F15-45B8-BAC2-7E78A30EA69E}" dt="2019-10-15T20:17:28.112" v="41"/>
          <ac:spMkLst>
            <pc:docMk/>
            <pc:sldMk cId="2734576119" sldId="258"/>
            <ac:spMk id="3" creationId="{00000000-0000-0000-0000-000000000000}"/>
          </ac:spMkLst>
        </pc:spChg>
      </pc:sldChg>
      <pc:sldChg chg="modSp">
        <pc:chgData name="Stephen Porter" userId="c8cccff2-3f9b-40b2-aa44-54e1f1801f2f" providerId="ADAL" clId="{A82BE3D5-3F15-45B8-BAC2-7E78A30EA69E}" dt="2019-10-15T21:04:05.099" v="54" actId="20577"/>
        <pc:sldMkLst>
          <pc:docMk/>
          <pc:sldMk cId="3619679805" sldId="259"/>
        </pc:sldMkLst>
        <pc:spChg chg="mod">
          <ac:chgData name="Stephen Porter" userId="c8cccff2-3f9b-40b2-aa44-54e1f1801f2f" providerId="ADAL" clId="{A82BE3D5-3F15-45B8-BAC2-7E78A30EA69E}" dt="2019-10-15T21:04:05.099" v="54" actId="20577"/>
          <ac:spMkLst>
            <pc:docMk/>
            <pc:sldMk cId="3619679805" sldId="25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8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9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6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9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5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1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4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6274-E89C-4440-A03F-3DC88B86B814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A60FF-F7CC-4BDD-A438-12A6B51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3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ixsigma.com/tools-templates/cause-effect/determine-root-cause-5-why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Handouts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/>
              <a:t>Handout 1: Person Bingo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814520"/>
              </p:ext>
            </p:extLst>
          </p:nvPr>
        </p:nvGraphicFramePr>
        <p:xfrm>
          <a:off x="228600" y="533400"/>
          <a:ext cx="8229600" cy="574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Lives in East Africa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 met a Nobel Prize winner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Works </a:t>
                      </a:r>
                      <a:r>
                        <a:rPr lang="en-US" sz="1800"/>
                        <a:t>on planning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Lives in Central America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Works in the Office of the President</a:t>
                      </a:r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Lives in southern Africa</a:t>
                      </a:r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Has developed a </a:t>
                      </a:r>
                      <a:r>
                        <a:rPr lang="en-US" sz="1800" dirty="0" err="1"/>
                        <a:t>logframe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Works in Parliament</a:t>
                      </a:r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48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Has founded an evaluation network</a:t>
                      </a:r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 developed indicators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Works on strategy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Knows about RBM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Works in the UNDP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800" dirty="0"/>
                        <a:t>Is an economist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Knows about project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Works on M&amp;E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2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Handout 2: Define </a:t>
            </a:r>
            <a:r>
              <a:rPr lang="en-US" dirty="0"/>
              <a:t>Evaluation and an Evaluation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evaluation?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</a:t>
            </a:r>
          </a:p>
          <a:p>
            <a:r>
              <a:rPr lang="en-US" dirty="0"/>
              <a:t>What should an Evaluation System Achieve?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3457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Handout 3: Stakeholder Matrix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09514"/>
              </p:ext>
            </p:extLst>
          </p:nvPr>
        </p:nvGraphicFramePr>
        <p:xfrm>
          <a:off x="381001" y="1157986"/>
          <a:ext cx="8568952" cy="51668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4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Evaluation Practice Requiring Capacity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Commissioners  (Demand/ principals)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(Cabinet, Parliament, political parties, Civil Society, the media, donors)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Intermediary Agents - Delivery and Management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(Central Government (Treasury etc.) Line departments (Health etc.).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Supply Agents (Universities, think tanks, consultants)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User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Evaluations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GB" sz="16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Manage</a:t>
                      </a:r>
                      <a:r>
                        <a:rPr lang="en-GB" sz="1600" b="1" baseline="0" dirty="0">
                          <a:effectLst/>
                        </a:rPr>
                        <a:t> </a:t>
                      </a:r>
                      <a:r>
                        <a:rPr lang="en-GB" sz="1600" b="1" dirty="0">
                          <a:effectLst/>
                        </a:rPr>
                        <a:t>Evaluations 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Conduct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evaluations 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679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F5F89-8D84-C84A-A898-2C11604B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 4: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56570-D284-484F-899F-A23801CFA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have you found most useful?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What experience from another person in the room struck you?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What are the opportunities in your context for applying these tools?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9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Handout 5: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1" y="838200"/>
            <a:ext cx="8229600" cy="3962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Review the below list of sources.</a:t>
            </a:r>
            <a:endParaRPr lang="en-GB" dirty="0"/>
          </a:p>
          <a:p>
            <a:pPr lvl="0"/>
            <a:r>
              <a:rPr lang="en-GB" dirty="0"/>
              <a:t>What has been the actual demand for evaluation? </a:t>
            </a:r>
            <a:endParaRPr lang="en-US" dirty="0"/>
          </a:p>
          <a:p>
            <a:pPr lvl="2"/>
            <a:r>
              <a:rPr lang="en-GB" dirty="0"/>
              <a:t>Review of national development policy/strategy</a:t>
            </a:r>
            <a:endParaRPr lang="en-US" dirty="0"/>
          </a:p>
          <a:p>
            <a:pPr lvl="2"/>
            <a:r>
              <a:rPr lang="en-GB" dirty="0"/>
              <a:t>Review of budget priorities</a:t>
            </a:r>
            <a:endParaRPr lang="en-US" dirty="0"/>
          </a:p>
          <a:p>
            <a:pPr lvl="2"/>
            <a:r>
              <a:rPr lang="en-GB" dirty="0"/>
              <a:t>Examples of nationally commissioned and completed evaluations</a:t>
            </a:r>
            <a:endParaRPr lang="en-US" dirty="0"/>
          </a:p>
          <a:p>
            <a:pPr lvl="2"/>
            <a:r>
              <a:rPr lang="en-GB" dirty="0"/>
              <a:t>Evidence in media internet sources of use of evidence</a:t>
            </a:r>
            <a:endParaRPr lang="en-US" dirty="0"/>
          </a:p>
          <a:p>
            <a:pPr lvl="2"/>
            <a:r>
              <a:rPr lang="en-GB" dirty="0"/>
              <a:t>Identification of institutional commissions that utilise evidence in decision-making</a:t>
            </a:r>
            <a:endParaRPr lang="en-US" dirty="0"/>
          </a:p>
          <a:p>
            <a:pPr lvl="0"/>
            <a:r>
              <a:rPr lang="en-GB" dirty="0"/>
              <a:t>Where is there latent and potential demand for evaluation?</a:t>
            </a:r>
            <a:endParaRPr lang="en-US" dirty="0"/>
          </a:p>
          <a:p>
            <a:pPr lvl="2"/>
            <a:r>
              <a:rPr lang="en-GB" dirty="0"/>
              <a:t>Identification of legal mechanisms that support the demand for evaluation (e.g. constitution or committee structures in parliament)</a:t>
            </a:r>
            <a:endParaRPr lang="en-US" dirty="0"/>
          </a:p>
          <a:p>
            <a:pPr lvl="2"/>
            <a:r>
              <a:rPr lang="en-GB" dirty="0"/>
              <a:t>Identification of political structures that can legitimately contest policy</a:t>
            </a:r>
            <a:endParaRPr lang="en-US" dirty="0"/>
          </a:p>
          <a:p>
            <a:pPr lvl="0"/>
            <a:r>
              <a:rPr lang="en-GB" dirty="0"/>
              <a:t>How is evaluation demanded in the current organisational arrangements?</a:t>
            </a:r>
            <a:endParaRPr lang="en-US" dirty="0"/>
          </a:p>
          <a:p>
            <a:pPr lvl="2"/>
            <a:r>
              <a:rPr lang="en-GB" dirty="0"/>
              <a:t>Identification of any government frameworks for evaluation (especially in reference to sectors where there are existing social science research journals)</a:t>
            </a:r>
            <a:endParaRPr lang="en-US" dirty="0"/>
          </a:p>
          <a:p>
            <a:pPr lvl="2"/>
            <a:r>
              <a:rPr lang="en-GB" dirty="0"/>
              <a:t>Identification of political processes into which evidence has been used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4355" y="4648201"/>
            <a:ext cx="85517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would you add to understand the politics of evaluation?</a:t>
            </a:r>
          </a:p>
          <a:p>
            <a:r>
              <a:rPr lang="en-US" dirty="0"/>
              <a:t>________________________________________________________________________</a:t>
            </a:r>
          </a:p>
          <a:p>
            <a:r>
              <a:rPr lang="en-US" dirty="0"/>
              <a:t>What documents might be useful to help understand potential and latent demand?</a:t>
            </a:r>
          </a:p>
          <a:p>
            <a:r>
              <a:rPr lang="en-US" dirty="0"/>
              <a:t>_________________________________________________________________________</a:t>
            </a:r>
          </a:p>
          <a:p>
            <a:r>
              <a:rPr lang="en-US" dirty="0"/>
              <a:t>What other questions might you add?</a:t>
            </a:r>
          </a:p>
          <a:p>
            <a:r>
              <a:rPr lang="en-US" dirty="0"/>
              <a:t>_________________________________________________________________________</a:t>
            </a:r>
          </a:p>
          <a:p>
            <a:r>
              <a:rPr lang="en-US" dirty="0"/>
              <a:t>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0270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Handout 6: Questionnaire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78405"/>
              </p:ext>
            </p:extLst>
          </p:nvPr>
        </p:nvGraphicFramePr>
        <p:xfrm>
          <a:off x="152400" y="1448662"/>
          <a:ext cx="4343400" cy="52296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effectLst/>
                        </a:rPr>
                        <a:t>Evaluation is most valuable to Org X when it:</a:t>
                      </a:r>
                      <a:endParaRPr lang="en-US" sz="11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effectLst/>
                        </a:rPr>
                        <a:t>Type of use</a:t>
                      </a:r>
                      <a:endParaRPr lang="en-US" sz="11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Improves how we do influencing work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Implementation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Helps us better respond to the citizens we work with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Implementation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Legitimizes to our boss what we do and how we do it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Internal advocacy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Gives new insights on cross-cutting strategic issues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Strategic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Helps us mobilize supporters around a campaign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External advocacy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effectLst/>
                        </a:rPr>
                        <a:t>I most need knowledge that:</a:t>
                      </a:r>
                      <a:endParaRPr lang="en-US" sz="11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effectLst/>
                        </a:rPr>
                        <a:t> </a:t>
                      </a:r>
                      <a:endParaRPr lang="en-US" sz="11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Supports advocacy work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External advocacy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Mobilizes supporters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External advocacy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Makes sure that the good things we are going are known by my CD/HQ/OI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Internal advocacy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Helps implementation when it is not going well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Implementation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Makes sure partners voice informs the design of strategies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Internal advocacy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Enhances understanding whether strategies used are effective and why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Implementation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effectLst/>
                        </a:rPr>
                        <a:t>I mainly used the conclusions or recommendations of the last evaluation because: </a:t>
                      </a:r>
                      <a:endParaRPr lang="en-US" sz="11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effectLst/>
                        </a:rPr>
                        <a:t> </a:t>
                      </a:r>
                      <a:endParaRPr lang="en-US" sz="11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We had to complete a management response for OI/back donor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Implementation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They highlighted concerns that we already wanted to take action on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Internal advocacy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They challenged how we were thinking about change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Strategic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They could convince politicians or supporters of our position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External advocacy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They gave us good ideas on improving the implementation of the program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Implementation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360101"/>
              </p:ext>
            </p:extLst>
          </p:nvPr>
        </p:nvGraphicFramePr>
        <p:xfrm>
          <a:off x="4572000" y="1447800"/>
          <a:ext cx="4419600" cy="308743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b="1" u="sng" dirty="0">
                          <a:effectLst/>
                        </a:rPr>
                        <a:t>Evaluation is most valuable to Org X when it:</a:t>
                      </a:r>
                      <a:endParaRPr lang="en-US" sz="115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" dirty="0">
                          <a:effectLst/>
                        </a:rPr>
                        <a:t> </a:t>
                      </a:r>
                      <a:r>
                        <a:rPr lang="en-GB" sz="1200" b="1" u="sng" dirty="0">
                          <a:effectLst/>
                        </a:rPr>
                        <a:t>Type of use</a:t>
                      </a:r>
                      <a:endParaRPr lang="en-US" sz="1200" b="1" u="sng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Provides strategic information to management 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Implementation</a:t>
                      </a:r>
                      <a:endParaRPr lang="en-US" sz="11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Focuses on the achievement of the implementation plan for a project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Implementation</a:t>
                      </a:r>
                      <a:endParaRPr lang="en-US" sz="11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Helps hold government to account for how they spend money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>
                          <a:effectLst/>
                        </a:rPr>
                        <a:t>External advocacy</a:t>
                      </a:r>
                      <a:endParaRPr lang="en-US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Provides globally relevant theoretical insights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Strategic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It helps line management understand the way we work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" dirty="0">
                          <a:effectLst/>
                        </a:rPr>
                        <a:t> Internal advocacy</a:t>
                      </a:r>
                      <a:endParaRPr lang="en-US" sz="11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b="1" u="sng" dirty="0">
                          <a:effectLst/>
                        </a:rPr>
                        <a:t>The main reason I organize evaluations is: </a:t>
                      </a:r>
                      <a:endParaRPr lang="en-US" sz="115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>
                          <a:effectLst/>
                        </a:rPr>
                        <a:t> </a:t>
                      </a:r>
                      <a:endParaRPr lang="en-US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It is a donor requirement 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" dirty="0">
                          <a:effectLst/>
                        </a:rPr>
                        <a:t>Implementation</a:t>
                      </a:r>
                      <a:endParaRPr lang="en-US" sz="11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It is an OI policy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" dirty="0">
                          <a:effectLst/>
                        </a:rPr>
                        <a:t>Implementation</a:t>
                      </a:r>
                      <a:endParaRPr lang="en-US" sz="11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We want to improve the implementation of the program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" dirty="0">
                          <a:effectLst/>
                        </a:rPr>
                        <a:t>Implementation</a:t>
                      </a:r>
                      <a:endParaRPr lang="en-US" sz="11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We want to check the theory of change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Strategic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We want to support specific learning for Org X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Strategic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>
                          <a:effectLst/>
                        </a:rPr>
                        <a:t>We want a specific learning for partners</a:t>
                      </a:r>
                      <a:endParaRPr lang="en-US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50" dirty="0">
                          <a:effectLst/>
                        </a:rPr>
                        <a:t>Internal advocacy</a:t>
                      </a: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500" y="4572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Below is an questionnaire developed to understand different actual demands for evaluation within an organization. Please review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4724400"/>
            <a:ext cx="472440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Reviewing your matrix to which stakeholders would you send a questionnaire ?</a:t>
            </a:r>
          </a:p>
          <a:p>
            <a:r>
              <a:rPr lang="en-US" sz="1100" dirty="0"/>
              <a:t>___________________________________________________________________________________________________________________________</a:t>
            </a:r>
          </a:p>
          <a:p>
            <a:r>
              <a:rPr lang="en-US" sz="1100" dirty="0"/>
              <a:t>Which questions are the most important? What other questions might you add?</a:t>
            </a:r>
          </a:p>
          <a:p>
            <a:r>
              <a:rPr lang="en-US" sz="1100" dirty="0"/>
              <a:t>____________________________________________________________________________________________________________________________</a:t>
            </a:r>
          </a:p>
          <a:p>
            <a:r>
              <a:rPr lang="en-US" sz="1100" dirty="0"/>
              <a:t>____________________________________________________________________________________________________________________________</a:t>
            </a:r>
          </a:p>
          <a:p>
            <a:r>
              <a:rPr lang="en-US" sz="1100" dirty="0"/>
              <a:t>How might you use the results of the questionnaire?</a:t>
            </a:r>
          </a:p>
          <a:p>
            <a:r>
              <a:rPr lang="en-US" sz="1100" dirty="0"/>
              <a:t>_____________________________________________________________</a:t>
            </a:r>
          </a:p>
          <a:p>
            <a:r>
              <a:rPr lang="en-US" sz="1100" dirty="0"/>
              <a:t>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148162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Handout 7: Semi-Structured Interviews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132095"/>
            <a:ext cx="4191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dirty="0"/>
              <a:t>Overall policy environment questions</a:t>
            </a:r>
          </a:p>
          <a:p>
            <a:endParaRPr lang="en-GB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What is the political balance between executive, legislature, judiciary, political party and civil society?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What are the dominant political decision-making bodies?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sz="1300" dirty="0"/>
              <a:t>How decentralised in the policy environment?</a:t>
            </a: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Who are the current champions for evaluation?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How does the system deal with evaluation information that is critical?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To what extent is the system open to new knowledge and evidence?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Who are the major role players in defining the trajectory of policy?</a:t>
            </a:r>
          </a:p>
          <a:p>
            <a:endParaRPr lang="en-GB" sz="1300" dirty="0"/>
          </a:p>
          <a:p>
            <a:r>
              <a:rPr lang="en-GB" sz="1300" dirty="0"/>
              <a:t>Evaluation demand in the current organisational arrangements?</a:t>
            </a:r>
          </a:p>
          <a:p>
            <a:endParaRPr lang="en-GB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What are the most important reforms taking place?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What are the structured or informal relationship between academics and the organization that demonstrate a level of collaboration to influence policy?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What are the links between evaluation and budgeting?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When is evaluation used for policy?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Who in the legislature and executive is interested in undertaking evaluations?</a:t>
            </a:r>
            <a:endParaRPr lang="en-US" sz="1300" dirty="0"/>
          </a:p>
        </p:txBody>
      </p:sp>
      <p:sp>
        <p:nvSpPr>
          <p:cNvPr id="6" name="Rectangle 5"/>
          <p:cNvSpPr/>
          <p:nvPr/>
        </p:nvSpPr>
        <p:spPr>
          <a:xfrm>
            <a:off x="4343399" y="1371600"/>
            <a:ext cx="47001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To </a:t>
            </a:r>
            <a:r>
              <a:rPr lang="en-US" sz="1200" dirty="0"/>
              <a:t>which stakeholders are most important when conducting a semi-structured interview?</a:t>
            </a:r>
          </a:p>
          <a:p>
            <a:endParaRPr lang="en-US" sz="1200" dirty="0"/>
          </a:p>
          <a:p>
            <a:r>
              <a:rPr lang="en-US" sz="1200" dirty="0"/>
              <a:t>___________________________________________________________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___________________________________________________________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Which questions are the most important? What other questions might you add?</a:t>
            </a:r>
          </a:p>
          <a:p>
            <a:r>
              <a:rPr lang="en-US" sz="1200" dirty="0"/>
              <a:t>___________________________________________________________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___________________________________________________________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___________________________________________________________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___________________________________________________________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How might you use the results of the questionnaire?</a:t>
            </a:r>
          </a:p>
          <a:p>
            <a:endParaRPr lang="en-US" sz="1200" dirty="0"/>
          </a:p>
          <a:p>
            <a:r>
              <a:rPr lang="en-US" sz="1200" dirty="0"/>
              <a:t>___________________________________________________________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8487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Handout 8: Five Whys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457200"/>
            <a:ext cx="5257800" cy="2514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1100" dirty="0"/>
              <a:t>Five Whys Problem Analysis (</a:t>
            </a:r>
            <a:r>
              <a:rPr lang="en-US" sz="1100" u="sng" dirty="0">
                <a:hlinkClick r:id="rId2"/>
              </a:rPr>
              <a:t>here</a:t>
            </a:r>
            <a:r>
              <a:rPr lang="en-US" sz="1100" dirty="0"/>
              <a:t>)- This requires identifying a core problem then asking why sequentially five times. This analysis can help to better understand latent demand through identifying underlying organizational issues to which evaluation could respond. </a:t>
            </a:r>
          </a:p>
          <a:p>
            <a:pPr marL="0" lvl="0" indent="0">
              <a:buNone/>
            </a:pPr>
            <a:endParaRPr lang="en-US" sz="1100" dirty="0"/>
          </a:p>
          <a:p>
            <a:pPr marL="0" lvl="0" indent="0">
              <a:buNone/>
            </a:pPr>
            <a:r>
              <a:rPr lang="en-US" sz="1100" b="1" u="sng" dirty="0"/>
              <a:t>Example  1: Individual Response</a:t>
            </a:r>
          </a:p>
          <a:p>
            <a:pPr marL="0" lvl="0" indent="0">
              <a:buNone/>
            </a:pPr>
            <a:r>
              <a:rPr lang="en-US" sz="1100" dirty="0"/>
              <a:t>We don’t yet have a way to evaluate whether we are succeeding or failing on a fast enough feedback loop </a:t>
            </a:r>
          </a:p>
          <a:p>
            <a:pPr marL="0" lvl="0" indent="0">
              <a:buNone/>
            </a:pPr>
            <a:r>
              <a:rPr lang="en-US" sz="1100" dirty="0"/>
              <a:t>Why 1 - We don’t have a shared way to declare progress indicators towards a long term vision that works in different contexts and across different teams</a:t>
            </a:r>
          </a:p>
          <a:p>
            <a:pPr marL="0" lvl="0" indent="0">
              <a:buNone/>
            </a:pPr>
            <a:r>
              <a:rPr lang="en-US" sz="1100" dirty="0"/>
              <a:t>Why 2 - No usable theories of change.  We have not made clear the causal assumptions that will drive our programming decisions towards those progress indicators in any theme. </a:t>
            </a:r>
          </a:p>
          <a:p>
            <a:pPr marL="0" lvl="0" indent="0">
              <a:buNone/>
            </a:pPr>
            <a:r>
              <a:rPr lang="en-US" sz="1100" dirty="0"/>
              <a:t>Why 3 - No updated long term vision towards which the theory of change is driving.  We haven’t connected our progress indicators to a longer term decision on a strategic vision. </a:t>
            </a:r>
          </a:p>
          <a:p>
            <a:pPr marL="0" lvl="0" indent="0">
              <a:buNone/>
            </a:pPr>
            <a:r>
              <a:rPr lang="en-US" sz="1100" dirty="0"/>
              <a:t>Why 4 - No final decision on what we will do to refine or develop strategic plans</a:t>
            </a:r>
          </a:p>
          <a:p>
            <a:pPr marL="0" lvl="0" indent="0">
              <a:buNone/>
            </a:pPr>
            <a:r>
              <a:rPr lang="en-US" sz="1100" dirty="0"/>
              <a:t>Why 5 -  The new Thematic directors are not in place. </a:t>
            </a:r>
          </a:p>
          <a:p>
            <a:pPr marL="0" lvl="0" indent="0">
              <a:buNone/>
            </a:pPr>
            <a:endParaRPr lang="en-US" sz="1100" dirty="0"/>
          </a:p>
          <a:p>
            <a:pPr marL="0" lvl="0" indent="0">
              <a:buNone/>
            </a:pPr>
            <a:r>
              <a:rPr lang="en-US" sz="1100" dirty="0"/>
              <a:t>Multiple  responses helps to identify challenges that an evaluations system needs to work through</a:t>
            </a:r>
          </a:p>
          <a:p>
            <a:pPr marL="0" lvl="0" indent="0">
              <a:buNone/>
            </a:pPr>
            <a:endParaRPr lang="en-US" sz="1100" dirty="0"/>
          </a:p>
          <a:p>
            <a:pPr marL="0" lv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9634" y="218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075206"/>
              </p:ext>
            </p:extLst>
          </p:nvPr>
        </p:nvGraphicFramePr>
        <p:xfrm>
          <a:off x="76200" y="3276600"/>
          <a:ext cx="8229600" cy="346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0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100" dirty="0"/>
                        <a:t>How to get to success requires further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“Most of the individual issues stem from a systemic culture of over-ambition that’s masked as a holistic approach to ending poverty”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“No updated long term vision towards which the theory of change is driving.  We haven’t connected our progress indicators to a longer term decision on a strategic vision.”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Challenges in supporting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“Evaluations are one-off and do not feed in a structured way into organizational learning, planning and training”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Challenges in the use of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“Lack of commitment from leadership to ensure uptake of evaluations in campaign and program design”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Challenges in measuring</a:t>
                      </a:r>
                      <a:r>
                        <a:rPr lang="en-US" sz="1100" baseline="0" dirty="0"/>
                        <a:t> and understanding</a:t>
                      </a:r>
                      <a:r>
                        <a:rPr lang="en-US" sz="1100" dirty="0"/>
                        <a:t>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“We wish to support a diverse range of ways to measure outcomes and outputs, which means it hard to select a single suite of tools to support the process”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100" dirty="0"/>
                        <a:t>Challenges</a:t>
                      </a:r>
                      <a:r>
                        <a:rPr lang="en-US" sz="1100" baseline="0" dirty="0"/>
                        <a:t> in implementing matrix relationships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“Why were they not well connected? A: The Divisions leaders had different visions for what MEL is for, plus the Divisions have always been in competition with one another.”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“Unclear accountability for program quality”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10200" y="533399"/>
            <a:ext cx="3581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Reviewing your matrix with which stakeholders would you conduct a Five Whys analysis?</a:t>
            </a:r>
          </a:p>
          <a:p>
            <a:r>
              <a:rPr lang="en-US" sz="1100" dirty="0"/>
              <a:t>________________________________________________________________________________________________</a:t>
            </a:r>
          </a:p>
          <a:p>
            <a:endParaRPr lang="en-US" sz="1100" dirty="0"/>
          </a:p>
          <a:p>
            <a:r>
              <a:rPr lang="en-US" sz="1100" dirty="0"/>
              <a:t>With what types of demand would these results help understand?</a:t>
            </a:r>
          </a:p>
          <a:p>
            <a:r>
              <a:rPr lang="en-US" sz="1100" dirty="0"/>
              <a:t>_______________________________________________</a:t>
            </a:r>
          </a:p>
          <a:p>
            <a:r>
              <a:rPr lang="en-US" sz="1100" dirty="0"/>
              <a:t>_______________________________________________</a:t>
            </a:r>
          </a:p>
          <a:p>
            <a:endParaRPr lang="en-US" sz="1100" dirty="0"/>
          </a:p>
          <a:p>
            <a:r>
              <a:rPr lang="en-US" sz="1100" dirty="0"/>
              <a:t>How might you use the results of five whys analysis ?</a:t>
            </a:r>
          </a:p>
          <a:p>
            <a:r>
              <a:rPr lang="en-US" sz="1100" dirty="0"/>
              <a:t>________________________________________________</a:t>
            </a:r>
          </a:p>
          <a:p>
            <a:r>
              <a:rPr lang="en-US" sz="1100" dirty="0"/>
              <a:t>________________________________________________________________________________________________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598" y="3014990"/>
            <a:ext cx="2590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/>
              <a:t>Example 2: Collated Responses</a:t>
            </a:r>
          </a:p>
        </p:txBody>
      </p:sp>
    </p:spTree>
    <p:extLst>
      <p:ext uri="{BB962C8B-B14F-4D97-AF65-F5344CB8AC3E}">
        <p14:creationId xmlns:p14="http://schemas.microsoft.com/office/powerpoint/2010/main" val="74126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46A34091CB384C8EA79BD5991260BD" ma:contentTypeVersion="11" ma:contentTypeDescription="Create a new document." ma:contentTypeScope="" ma:versionID="7d786f264249002eb36fe69e3591ea72">
  <xsd:schema xmlns:xsd="http://www.w3.org/2001/XMLSchema" xmlns:xs="http://www.w3.org/2001/XMLSchema" xmlns:p="http://schemas.microsoft.com/office/2006/metadata/properties" xmlns:ns3="32244106-908a-4f44-9c50-7cf91671f94b" xmlns:ns4="97626d55-d49c-4aa5-909f-a6a0b015c6e6" targetNamespace="http://schemas.microsoft.com/office/2006/metadata/properties" ma:root="true" ma:fieldsID="05a8bea1e5a158567d3abdf937d937b2" ns3:_="" ns4:_="">
    <xsd:import namespace="32244106-908a-4f44-9c50-7cf91671f94b"/>
    <xsd:import namespace="97626d55-d49c-4aa5-909f-a6a0b015c6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44106-908a-4f44-9c50-7cf91671f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626d55-d49c-4aa5-909f-a6a0b015c6e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A86B38-F2D5-400C-A21D-0240452B6D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DAB3E6-0E18-42FE-A856-9B595DBAA810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97626d55-d49c-4aa5-909f-a6a0b015c6e6"/>
    <ds:schemaRef ds:uri="http://purl.org/dc/elements/1.1/"/>
    <ds:schemaRef ds:uri="http://www.w3.org/XML/1998/namespace"/>
    <ds:schemaRef ds:uri="32244106-908a-4f44-9c50-7cf91671f94b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CED1F05-4D86-40B5-A699-C2107E1121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244106-908a-4f44-9c50-7cf91671f94b"/>
    <ds:schemaRef ds:uri="97626d55-d49c-4aa5-909f-a6a0b015c6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1386</Words>
  <Application>Microsoft Macintosh PowerPoint</Application>
  <PresentationFormat>On-screen Show (4:3)</PresentationFormat>
  <Paragraphs>217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Handouts</vt:lpstr>
      <vt:lpstr>Handout 1: Person Bingo</vt:lpstr>
      <vt:lpstr>Handout 2: Define Evaluation and an Evaluation System</vt:lpstr>
      <vt:lpstr>Handout 3: Stakeholder Matrix</vt:lpstr>
      <vt:lpstr>Handout 4: Reflection</vt:lpstr>
      <vt:lpstr>Handout 5: Literature Review</vt:lpstr>
      <vt:lpstr>Handout 6: Questionnaire</vt:lpstr>
      <vt:lpstr>Handout 7: Semi-Structured Interviews</vt:lpstr>
      <vt:lpstr>Handout 8: Five Whys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Porter</dc:creator>
  <cp:lastModifiedBy>Stephen Porter</cp:lastModifiedBy>
  <cp:revision>26</cp:revision>
  <dcterms:created xsi:type="dcterms:W3CDTF">2017-10-06T14:12:19Z</dcterms:created>
  <dcterms:modified xsi:type="dcterms:W3CDTF">2019-10-19T01:10:13Z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0x0101000E46A34091CB384C8EA79BD5991260BD</vt:lpwstr>
  </property>
</Properties>
</file>