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84" r:id="rId3"/>
    <p:sldId id="280" r:id="rId4"/>
    <p:sldId id="265" r:id="rId5"/>
    <p:sldId id="258" r:id="rId6"/>
    <p:sldId id="260" r:id="rId7"/>
    <p:sldId id="261" r:id="rId8"/>
    <p:sldId id="262" r:id="rId9"/>
    <p:sldId id="286" r:id="rId10"/>
    <p:sldId id="263" r:id="rId11"/>
    <p:sldId id="264" r:id="rId12"/>
    <p:sldId id="266" r:id="rId13"/>
    <p:sldId id="269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81" r:id="rId23"/>
    <p:sldId id="270" r:id="rId24"/>
    <p:sldId id="282" r:id="rId25"/>
    <p:sldId id="283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sirou Chitou" userId="43296abb124de8a9" providerId="LiveId" clId="{E100A9AE-602F-45E1-AAF8-35536AFE3F6E}"/>
    <pc:docChg chg="addSld delSld modSld">
      <pc:chgData name="Bassirou Chitou" userId="43296abb124de8a9" providerId="LiveId" clId="{E100A9AE-602F-45E1-AAF8-35536AFE3F6E}" dt="2019-10-21T04:40:59.644" v="104" actId="20577"/>
      <pc:docMkLst>
        <pc:docMk/>
      </pc:docMkLst>
      <pc:sldChg chg="del">
        <pc:chgData name="Bassirou Chitou" userId="43296abb124de8a9" providerId="LiveId" clId="{E100A9AE-602F-45E1-AAF8-35536AFE3F6E}" dt="2019-10-21T04:33:42.100" v="61" actId="47"/>
        <pc:sldMkLst>
          <pc:docMk/>
          <pc:sldMk cId="1008046938" sldId="256"/>
        </pc:sldMkLst>
      </pc:sldChg>
      <pc:sldChg chg="modSp">
        <pc:chgData name="Bassirou Chitou" userId="43296abb124de8a9" providerId="LiveId" clId="{E100A9AE-602F-45E1-AAF8-35536AFE3F6E}" dt="2019-10-21T04:39:48.937" v="103" actId="113"/>
        <pc:sldMkLst>
          <pc:docMk/>
          <pc:sldMk cId="531199369" sldId="270"/>
        </pc:sldMkLst>
        <pc:spChg chg="mod">
          <ac:chgData name="Bassirou Chitou" userId="43296abb124de8a9" providerId="LiveId" clId="{E100A9AE-602F-45E1-AAF8-35536AFE3F6E}" dt="2019-10-21T04:39:48.937" v="103" actId="113"/>
          <ac:spMkLst>
            <pc:docMk/>
            <pc:sldMk cId="531199369" sldId="270"/>
            <ac:spMk id="2" creationId="{FCE163B8-BA87-421F-A0B3-73CA950B12F1}"/>
          </ac:spMkLst>
        </pc:spChg>
      </pc:sldChg>
      <pc:sldChg chg="modSp">
        <pc:chgData name="Bassirou Chitou" userId="43296abb124de8a9" providerId="LiveId" clId="{E100A9AE-602F-45E1-AAF8-35536AFE3F6E}" dt="2019-10-21T04:33:47.665" v="62" actId="20577"/>
        <pc:sldMkLst>
          <pc:docMk/>
          <pc:sldMk cId="0" sldId="284"/>
        </pc:sldMkLst>
        <pc:spChg chg="mod">
          <ac:chgData name="Bassirou Chitou" userId="43296abb124de8a9" providerId="LiveId" clId="{E100A9AE-602F-45E1-AAF8-35536AFE3F6E}" dt="2019-10-21T04:33:25.102" v="57" actId="1076"/>
          <ac:spMkLst>
            <pc:docMk/>
            <pc:sldMk cId="0" sldId="284"/>
            <ac:spMk id="3" creationId="{00000000-0000-0000-0000-000000000000}"/>
          </ac:spMkLst>
        </pc:spChg>
        <pc:spChg chg="mod">
          <ac:chgData name="Bassirou Chitou" userId="43296abb124de8a9" providerId="LiveId" clId="{E100A9AE-602F-45E1-AAF8-35536AFE3F6E}" dt="2019-10-21T04:33:47.665" v="62" actId="20577"/>
          <ac:spMkLst>
            <pc:docMk/>
            <pc:sldMk cId="0" sldId="284"/>
            <ac:spMk id="4" creationId="{00000000-0000-0000-0000-000000000000}"/>
          </ac:spMkLst>
        </pc:spChg>
        <pc:spChg chg="mod">
          <ac:chgData name="Bassirou Chitou" userId="43296abb124de8a9" providerId="LiveId" clId="{E100A9AE-602F-45E1-AAF8-35536AFE3F6E}" dt="2019-10-21T04:33:20.770" v="56" actId="1076"/>
          <ac:spMkLst>
            <pc:docMk/>
            <pc:sldMk cId="0" sldId="284"/>
            <ac:spMk id="5" creationId="{C23AED55-C66A-49E0-BF60-C01AEB3B9EAF}"/>
          </ac:spMkLst>
        </pc:spChg>
      </pc:sldChg>
      <pc:sldChg chg="modSp add">
        <pc:chgData name="Bassirou Chitou" userId="43296abb124de8a9" providerId="LiveId" clId="{E100A9AE-602F-45E1-AAF8-35536AFE3F6E}" dt="2019-10-21T04:35:31.349" v="98" actId="207"/>
        <pc:sldMkLst>
          <pc:docMk/>
          <pc:sldMk cId="475963494" sldId="285"/>
        </pc:sldMkLst>
        <pc:spChg chg="mod">
          <ac:chgData name="Bassirou Chitou" userId="43296abb124de8a9" providerId="LiveId" clId="{E100A9AE-602F-45E1-AAF8-35536AFE3F6E}" dt="2019-10-21T04:35:31.349" v="98" actId="207"/>
          <ac:spMkLst>
            <pc:docMk/>
            <pc:sldMk cId="475963494" sldId="285"/>
            <ac:spMk id="2" creationId="{A0127A2A-7BCC-4690-B3F1-C57976DAE6A8}"/>
          </ac:spMkLst>
        </pc:spChg>
      </pc:sldChg>
      <pc:sldChg chg="modSp">
        <pc:chgData name="Bassirou Chitou" userId="43296abb124de8a9" providerId="LiveId" clId="{E100A9AE-602F-45E1-AAF8-35536AFE3F6E}" dt="2019-10-21T04:40:59.644" v="104" actId="20577"/>
        <pc:sldMkLst>
          <pc:docMk/>
          <pc:sldMk cId="3355119698" sldId="286"/>
        </pc:sldMkLst>
        <pc:spChg chg="mod">
          <ac:chgData name="Bassirou Chitou" userId="43296abb124de8a9" providerId="LiveId" clId="{E100A9AE-602F-45E1-AAF8-35536AFE3F6E}" dt="2019-10-21T04:40:59.644" v="104" actId="20577"/>
          <ac:spMkLst>
            <pc:docMk/>
            <pc:sldMk cId="3355119698" sldId="286"/>
            <ac:spMk id="2" creationId="{FCE163B8-BA87-421F-A0B3-73CA950B12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247CF-1E9B-4671-B8F3-B2B507CAF37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1C662-D686-4E73-81AA-FBF9CDC0A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3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2971D-94CA-421D-AE2E-F4AD44C61866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457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2.xml"/><Relationship Id="rId4" Type="http://schemas.openxmlformats.org/officeDocument/2006/relationships/slide" Target="../slides/slide2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2.xml"/><Relationship Id="rId4" Type="http://schemas.openxmlformats.org/officeDocument/2006/relationships/slide" Target="../slides/slide2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2.xml"/><Relationship Id="rId4" Type="http://schemas.openxmlformats.org/officeDocument/2006/relationships/slide" Target="../slides/slide2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2.xml"/><Relationship Id="rId4" Type="http://schemas.openxmlformats.org/officeDocument/2006/relationships/slide" Target="../slides/slide2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08E4-3BD8-4D5D-B006-0FE75BFA6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4E424-51DC-4482-B32E-F9F7CBD22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14CC0-C590-4636-A74A-B2CDDAEA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3B273-CBDF-4094-9487-54A0C97D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FF18-9639-41CF-B745-EC2B7505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21D2-3D16-4C2A-94F4-B728CA5F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EF0EE-75E6-4F1E-9446-C189B5254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106FB-295F-403D-82C5-31225790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6FB8C-9114-46C3-AF09-A7E66E1AB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3ABAC-2633-4931-9D6A-D983E099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47CF2-1970-4F31-A651-13E2E557F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4896C-3941-43D7-B72D-E37881A23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13690-D07B-47E3-80AA-FB22A0071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3662-AA94-4CA9-9491-8C0E59E0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33C67-A88C-46B5-BB33-DBF92DAB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88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4267200"/>
            <a:ext cx="85344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81200"/>
            <a:ext cx="109728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0" y="6281928"/>
            <a:ext cx="68072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0" y="6473952"/>
            <a:ext cx="68072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</p:spTree>
    <p:extLst>
      <p:ext uri="{BB962C8B-B14F-4D97-AF65-F5344CB8AC3E}">
        <p14:creationId xmlns:p14="http://schemas.microsoft.com/office/powerpoint/2010/main" val="25912996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5791200"/>
            <a:ext cx="10972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* Citations, references, and credits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272958676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5791200"/>
            <a:ext cx="10972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* Citations, references, and credits – Myriad Pro, 11pt</a:t>
            </a:r>
          </a:p>
        </p:txBody>
      </p:sp>
    </p:spTree>
    <p:extLst>
      <p:ext uri="{BB962C8B-B14F-4D97-AF65-F5344CB8AC3E}">
        <p14:creationId xmlns:p14="http://schemas.microsoft.com/office/powerpoint/2010/main" val="340865266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4267200"/>
            <a:ext cx="85344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 –Myriad Pro, 18pt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981200"/>
            <a:ext cx="109728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/>
              <a:t>Title of Presentation – Myriad Pro</a:t>
            </a:r>
            <a:br>
              <a:rPr lang="en-US" dirty="0"/>
            </a:br>
            <a:r>
              <a:rPr lang="en-US" dirty="0"/>
              <a:t> Bold, Shadow 28pt</a:t>
            </a:r>
          </a:p>
        </p:txBody>
      </p:sp>
    </p:spTree>
    <p:extLst>
      <p:ext uri="{BB962C8B-B14F-4D97-AF65-F5344CB8AC3E}">
        <p14:creationId xmlns:p14="http://schemas.microsoft.com/office/powerpoint/2010/main" val="301086430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/>
              <a:t>Headline – Myriad Pro, Bold, Shadow, 28pt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656762"/>
            <a:ext cx="109728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540000" y="5791200"/>
            <a:ext cx="90424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* Citations, references, and credits – Myriad Pro, 11pt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8E969-229C-4E56-A50F-5E1C44A0F1C4}"/>
              </a:ext>
            </a:extLst>
          </p:cNvPr>
          <p:cNvSpPr/>
          <p:nvPr userDrawn="1"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02FD83-5C94-4466-8BB7-1749DEA3FE6B}"/>
              </a:ext>
            </a:extLst>
          </p:cNvPr>
          <p:cNvGrpSpPr/>
          <p:nvPr userDrawn="1"/>
        </p:nvGrpSpPr>
        <p:grpSpPr>
          <a:xfrm>
            <a:off x="361152" y="156113"/>
            <a:ext cx="11236960" cy="602174"/>
            <a:chOff x="228600" y="327522"/>
            <a:chExt cx="8427720" cy="6021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D333F7-6385-4556-ACB2-5261E8E7C360}"/>
                </a:ext>
              </a:extLst>
            </p:cNvPr>
            <p:cNvSpPr txBox="1"/>
            <p:nvPr userDrawn="1"/>
          </p:nvSpPr>
          <p:spPr>
            <a:xfrm>
              <a:off x="228600" y="380999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006923-2D52-4D81-8620-A9361597078C}"/>
                </a:ext>
              </a:extLst>
            </p:cNvPr>
            <p:cNvSpPr txBox="1"/>
            <p:nvPr userDrawn="1"/>
          </p:nvSpPr>
          <p:spPr>
            <a:xfrm>
              <a:off x="3619500" y="381056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536BA8A-934B-498E-A26F-BBF9D08364FC}"/>
                </a:ext>
              </a:extLst>
            </p:cNvPr>
            <p:cNvSpPr txBox="1"/>
            <p:nvPr userDrawn="1"/>
          </p:nvSpPr>
          <p:spPr>
            <a:xfrm>
              <a:off x="7010400" y="327522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83916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r>
              <a:rPr lang="en-US" dirty="0"/>
              <a:t>Myriad Pro, bold, shadow, 36pt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 – Myriad Pro, 20pt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C5A87A-BB54-409F-BD23-5532AA98A34B}"/>
              </a:ext>
            </a:extLst>
          </p:cNvPr>
          <p:cNvSpPr/>
          <p:nvPr userDrawn="1"/>
        </p:nvSpPr>
        <p:spPr>
          <a:xfrm>
            <a:off x="0" y="0"/>
            <a:ext cx="121920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5679D1-B727-4821-8C98-D668D5199565}"/>
              </a:ext>
            </a:extLst>
          </p:cNvPr>
          <p:cNvGrpSpPr/>
          <p:nvPr userDrawn="1"/>
        </p:nvGrpSpPr>
        <p:grpSpPr>
          <a:xfrm>
            <a:off x="101600" y="114300"/>
            <a:ext cx="11887200" cy="548640"/>
            <a:chOff x="381000" y="114300"/>
            <a:chExt cx="6522720" cy="54864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E8ED3C-A729-4963-B712-33ED698C5336}"/>
                </a:ext>
              </a:extLst>
            </p:cNvPr>
            <p:cNvSpPr txBox="1"/>
            <p:nvPr userDrawn="1"/>
          </p:nvSpPr>
          <p:spPr>
            <a:xfrm>
              <a:off x="3810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66FC8F-1798-471F-8A72-456BE7870201}"/>
                </a:ext>
              </a:extLst>
            </p:cNvPr>
            <p:cNvSpPr txBox="1"/>
            <p:nvPr userDrawn="1"/>
          </p:nvSpPr>
          <p:spPr>
            <a:xfrm>
              <a:off x="28956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II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7B5ED87-55EC-457F-A4DF-F1E89478A76B}"/>
                </a:ext>
              </a:extLst>
            </p:cNvPr>
            <p:cNvSpPr txBox="1"/>
            <p:nvPr userDrawn="1"/>
          </p:nvSpPr>
          <p:spPr>
            <a:xfrm>
              <a:off x="52578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 III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3FAAA04-C78F-42CD-9373-6C73CDE10868}"/>
              </a:ext>
            </a:extLst>
          </p:cNvPr>
          <p:cNvSpPr/>
          <p:nvPr userDrawn="1"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410D50-71BD-4FBF-BD2C-B0FB9838BA34}"/>
              </a:ext>
            </a:extLst>
          </p:cNvPr>
          <p:cNvGrpSpPr/>
          <p:nvPr userDrawn="1"/>
        </p:nvGrpSpPr>
        <p:grpSpPr>
          <a:xfrm>
            <a:off x="361152" y="156113"/>
            <a:ext cx="11236960" cy="602174"/>
            <a:chOff x="228600" y="327522"/>
            <a:chExt cx="8427720" cy="60217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5AEDE4D-1FC5-4BD4-AEE8-C5E1156E0BE3}"/>
                </a:ext>
              </a:extLst>
            </p:cNvPr>
            <p:cNvSpPr txBox="1"/>
            <p:nvPr userDrawn="1"/>
          </p:nvSpPr>
          <p:spPr>
            <a:xfrm>
              <a:off x="228600" y="380999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3CAA35-4B44-4CFB-8DC6-636090C3C18E}"/>
                </a:ext>
              </a:extLst>
            </p:cNvPr>
            <p:cNvSpPr txBox="1"/>
            <p:nvPr userDrawn="1"/>
          </p:nvSpPr>
          <p:spPr>
            <a:xfrm>
              <a:off x="3619500" y="381056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AFCFD1-32CA-4CE6-A9CE-5947B87C11B4}"/>
                </a:ext>
              </a:extLst>
            </p:cNvPr>
            <p:cNvSpPr txBox="1"/>
            <p:nvPr userDrawn="1"/>
          </p:nvSpPr>
          <p:spPr>
            <a:xfrm>
              <a:off x="7010400" y="327522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931024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/>
              <a:t>Header – Myriad Pro, bold, shadow,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First level – Myriad Pro, bold, 24pt</a:t>
            </a:r>
          </a:p>
          <a:p>
            <a:pPr lvl="1"/>
            <a:r>
              <a:rPr lang="en-US" dirty="0"/>
              <a:t>Second level – Myriad Pro, 20pt</a:t>
            </a:r>
          </a:p>
          <a:p>
            <a:pPr lvl="2"/>
            <a:r>
              <a:rPr lang="en-US" dirty="0"/>
              <a:t>Third level – Myriad Pro, 18pt	</a:t>
            </a:r>
          </a:p>
          <a:p>
            <a:pPr lvl="3"/>
            <a:r>
              <a:rPr lang="en-US" dirty="0"/>
              <a:t>Fourth level – Myriad Pro, 18pt</a:t>
            </a:r>
          </a:p>
          <a:p>
            <a:pPr lvl="4"/>
            <a:r>
              <a:rPr lang="en-US" dirty="0"/>
              <a:t>Fifth level – Myriad Pro, 18pt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2"/>
            <a:ext cx="4011084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Paragraph of type</a:t>
            </a:r>
          </a:p>
          <a:p>
            <a:pPr lvl="0"/>
            <a:r>
              <a:rPr lang="en-US" dirty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5791200"/>
            <a:ext cx="10972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* Citations, references, and credits – Myriad Pro, 11pt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2A925E-94CD-4945-BC98-FEC76FC549FD}"/>
              </a:ext>
            </a:extLst>
          </p:cNvPr>
          <p:cNvGrpSpPr/>
          <p:nvPr userDrawn="1"/>
        </p:nvGrpSpPr>
        <p:grpSpPr>
          <a:xfrm>
            <a:off x="101600" y="114300"/>
            <a:ext cx="11887200" cy="548640"/>
            <a:chOff x="381000" y="114300"/>
            <a:chExt cx="6522720" cy="54864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E61F1C-C520-4997-8C8A-A0E235EBEEB9}"/>
                </a:ext>
              </a:extLst>
            </p:cNvPr>
            <p:cNvSpPr txBox="1"/>
            <p:nvPr userDrawn="1"/>
          </p:nvSpPr>
          <p:spPr>
            <a:xfrm>
              <a:off x="3810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8AFD29-802D-4916-A5AB-3840AE75E84C}"/>
                </a:ext>
              </a:extLst>
            </p:cNvPr>
            <p:cNvSpPr txBox="1"/>
            <p:nvPr userDrawn="1"/>
          </p:nvSpPr>
          <p:spPr>
            <a:xfrm>
              <a:off x="28956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II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458C93-0EA1-4BE1-9B9C-6F6FBEE9A6BF}"/>
                </a:ext>
              </a:extLst>
            </p:cNvPr>
            <p:cNvSpPr txBox="1"/>
            <p:nvPr userDrawn="1"/>
          </p:nvSpPr>
          <p:spPr>
            <a:xfrm>
              <a:off x="52578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 III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7D09B46-E6B8-440D-8C9F-90B43A9CAFB0}"/>
              </a:ext>
            </a:extLst>
          </p:cNvPr>
          <p:cNvSpPr/>
          <p:nvPr userDrawn="1"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F91621D-0CC2-445A-8A54-CF664A86C7EA}"/>
              </a:ext>
            </a:extLst>
          </p:cNvPr>
          <p:cNvGrpSpPr/>
          <p:nvPr userDrawn="1"/>
        </p:nvGrpSpPr>
        <p:grpSpPr>
          <a:xfrm>
            <a:off x="361152" y="156113"/>
            <a:ext cx="11236960" cy="602174"/>
            <a:chOff x="228600" y="327522"/>
            <a:chExt cx="8427720" cy="60217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32F5C1E-ACB9-43FE-8A2C-D4C916CE29CA}"/>
                </a:ext>
              </a:extLst>
            </p:cNvPr>
            <p:cNvSpPr txBox="1"/>
            <p:nvPr userDrawn="1"/>
          </p:nvSpPr>
          <p:spPr>
            <a:xfrm>
              <a:off x="228600" y="380999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B8C1C79-CDA4-4EBB-9B08-F0831FCF105E}"/>
                </a:ext>
              </a:extLst>
            </p:cNvPr>
            <p:cNvSpPr txBox="1"/>
            <p:nvPr userDrawn="1"/>
          </p:nvSpPr>
          <p:spPr>
            <a:xfrm>
              <a:off x="3619500" y="381056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803580-881F-4FB3-A22E-665FFB0715B0}"/>
                </a:ext>
              </a:extLst>
            </p:cNvPr>
            <p:cNvSpPr txBox="1"/>
            <p:nvPr userDrawn="1"/>
          </p:nvSpPr>
          <p:spPr>
            <a:xfrm>
              <a:off x="7010400" y="327522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29390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/>
              <a:t>Photo Title – Myriad Pro, Bold, Shadow, 20pt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Caption or credits for photo – Myriad Pro, 14pt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39CB1E-61F4-4F8B-95C4-6ED838994F36}"/>
              </a:ext>
            </a:extLst>
          </p:cNvPr>
          <p:cNvGrpSpPr/>
          <p:nvPr userDrawn="1"/>
        </p:nvGrpSpPr>
        <p:grpSpPr>
          <a:xfrm>
            <a:off x="101600" y="114300"/>
            <a:ext cx="11887200" cy="548640"/>
            <a:chOff x="381000" y="114300"/>
            <a:chExt cx="6522720" cy="54864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8EAF743-382A-4AC4-8F0A-693239811F5B}"/>
                </a:ext>
              </a:extLst>
            </p:cNvPr>
            <p:cNvSpPr txBox="1"/>
            <p:nvPr userDrawn="1"/>
          </p:nvSpPr>
          <p:spPr>
            <a:xfrm>
              <a:off x="3810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5E3061-6DEE-49B8-9F45-2FE05B94DEA3}"/>
                </a:ext>
              </a:extLst>
            </p:cNvPr>
            <p:cNvSpPr txBox="1"/>
            <p:nvPr userDrawn="1"/>
          </p:nvSpPr>
          <p:spPr>
            <a:xfrm>
              <a:off x="28956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II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C9988F1-082D-4B87-9483-5789A5ED02D6}"/>
                </a:ext>
              </a:extLst>
            </p:cNvPr>
            <p:cNvSpPr txBox="1"/>
            <p:nvPr userDrawn="1"/>
          </p:nvSpPr>
          <p:spPr>
            <a:xfrm>
              <a:off x="5257800" y="114300"/>
              <a:ext cx="1645920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/>
                <a:t>Part  III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74483A5F-1233-440E-9BC9-12FC904F80BF}"/>
              </a:ext>
            </a:extLst>
          </p:cNvPr>
          <p:cNvSpPr/>
          <p:nvPr userDrawn="1"/>
        </p:nvSpPr>
        <p:spPr>
          <a:xfrm>
            <a:off x="0" y="1"/>
            <a:ext cx="12192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CA2020-AC00-4F58-9171-9C7AEE9D8375}"/>
              </a:ext>
            </a:extLst>
          </p:cNvPr>
          <p:cNvGrpSpPr/>
          <p:nvPr userDrawn="1"/>
        </p:nvGrpSpPr>
        <p:grpSpPr>
          <a:xfrm>
            <a:off x="361152" y="156113"/>
            <a:ext cx="11236960" cy="602174"/>
            <a:chOff x="228600" y="327522"/>
            <a:chExt cx="8427720" cy="60217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F7662E-E683-43AF-BBA4-D747E480E44B}"/>
                </a:ext>
              </a:extLst>
            </p:cNvPr>
            <p:cNvSpPr txBox="1"/>
            <p:nvPr userDrawn="1"/>
          </p:nvSpPr>
          <p:spPr>
            <a:xfrm>
              <a:off x="228600" y="380999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2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F219F4-C74C-4E99-B265-6B090C8A8B8A}"/>
                </a:ext>
              </a:extLst>
            </p:cNvPr>
            <p:cNvSpPr txBox="1"/>
            <p:nvPr userDrawn="1"/>
          </p:nvSpPr>
          <p:spPr>
            <a:xfrm>
              <a:off x="3619500" y="381056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3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18E85D-B429-4BAA-A613-3FCA785819FF}"/>
                </a:ext>
              </a:extLst>
            </p:cNvPr>
            <p:cNvSpPr txBox="1"/>
            <p:nvPr userDrawn="1"/>
          </p:nvSpPr>
          <p:spPr>
            <a:xfrm>
              <a:off x="7010400" y="327522"/>
              <a:ext cx="1645920" cy="54864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hlinkClick r:id="rId4" action="ppaction://hlinksldjump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Part III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7925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92EE-25B6-403C-A241-B386B0385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19437-739B-4A61-9B11-CBAD0292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D0C10-217E-4A9A-BA4A-BB45EB64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961AE-F7CF-48F9-9D0A-3FFA2577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3F1B7-E729-4236-8AE4-19D1D813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1981200"/>
            <a:ext cx="85344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28800" y="4343400"/>
            <a:ext cx="85344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1" dirty="0">
                <a:solidFill>
                  <a:schemeClr val="tx1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828800" y="4706035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1600 Clifton Road NE, Atlanta, GA 30333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Telephone, 1-800-CDC-INFO (232-4636)/TTY: 1-888-232-6348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0" y="6281928"/>
            <a:ext cx="68072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0" y="6473952"/>
            <a:ext cx="68072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Place Descriptor Here</a:t>
            </a:r>
          </a:p>
        </p:txBody>
      </p:sp>
    </p:spTree>
    <p:extLst>
      <p:ext uri="{BB962C8B-B14F-4D97-AF65-F5344CB8AC3E}">
        <p14:creationId xmlns:p14="http://schemas.microsoft.com/office/powerpoint/2010/main" val="417304366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C2A0-7120-48F6-ACB1-68752E4E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80A9B-1F72-4C0C-9321-4BBE2786D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DCF01-8570-4DAD-AE64-A7E243C2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8D226-DE5E-4A49-8C87-800C171A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B05EF-F574-4009-A18C-85E4ABA0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2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09A4C-DC40-43C8-9B49-F578D878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1D3F2-E944-413B-A538-6A78BE939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3A1D9-311A-468B-B792-E9FE6928E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C3004-2CF2-4105-9373-4982FDAE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0F960-B57F-4936-AD7D-29CBC17E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89250-556D-40DB-97DD-3A0881B3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94D56-7F2D-42D0-BC40-F6696FF6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EC095-E498-41AB-B109-831A39B9C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8A380-D1AE-4D19-AC7E-BD83670D7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38845-A7A9-456A-A19B-B4BBD313C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BE393-C56F-4BDF-8535-EBD5762C8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2D61B-750E-4381-991D-546AE0E8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8FAC81-F52E-449E-9E87-3EFBC3F4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5A37A-1FB9-4A8A-AABB-D4DE17D2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8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9D11-403C-41BF-8C4A-8848B9F9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8A8143-FB7C-49BA-AF52-DC99240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EEA7E-F16C-444F-BDB6-494CEB4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249CA-5054-4095-BCB9-8F161121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4ACED5-1ACC-4B93-B14C-6EB4E8CE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C6B53-925D-4915-9F7C-F5F43E34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822CC-3A11-4335-9F07-5AC46360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7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5D6D-2120-4FDD-A8DA-74F13723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CE379-BA90-4FDB-BDE1-EF2C56CF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601F9-B4A2-4139-91E7-157691826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B95AC-7C88-44C1-B265-57D85988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62778-47BB-47F1-9EA8-5053C44B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5ED4B-6B83-4BF8-A45E-E1DFD37B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5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C590-B7B7-451D-AE94-3A8E9C16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24C72-1B54-4B38-BD76-8A21A890B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82BD1-ECEE-476C-B19B-530204F90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85EAF-494F-4E94-BC34-AB846230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C7745-1563-4538-BE8B-F23278A3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BFDE8-601C-437B-9C42-DAE5A8C7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E5750-F598-40A5-BBFA-DA43D083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62F04-064F-433F-A813-ED5F8940E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9BE5E-0D11-43DB-905C-4ECDFE7B7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39EC-8A56-4BBD-90C4-C404A5D3E38B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3E0D5-26D5-43A3-B963-2ED1A2D77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AEB99-21DC-40DA-98F8-9B7F994BE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316D-149A-421E-A625-6BD19D777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51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.docs.live.net/43296abb124de8a9/Documents/UNDP_Egypt/workshop/word/intro_to_quant_anal_undp_nec_2019_sept_26_2019.docx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.docs.live.net/43296abb124de8a9/Documents/UNDP_Egypt/workshop/word/intro_to_quant_anal_undp_nec_2019_sept_26_2019.docx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.docs.live.net/43296abb124de8a9/Documents/UNDP_Egypt/workshop/word/nss_sam_dummy_tables_oct_21_2019.docx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86600" y="5715000"/>
            <a:ext cx="2781300" cy="4572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Bassirou Chitou, Ph. 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4600" y="2380566"/>
            <a:ext cx="7162800" cy="1048434"/>
          </a:xfrm>
        </p:spPr>
        <p:txBody>
          <a:bodyPr/>
          <a:lstStyle/>
          <a:p>
            <a:pPr algn="l"/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C0099"/>
                </a:solidFill>
                <a:latin typeface="Calibri" panose="020F0502020204030204" pitchFamily="34" charset="0"/>
              </a:rPr>
              <a:t>National Evaluation Capacities (NEC) Conference 2019</a:t>
            </a:r>
          </a:p>
          <a:p>
            <a:r>
              <a:rPr lang="en-US" sz="2400" b="1" dirty="0">
                <a:solidFill>
                  <a:srgbClr val="CC0099"/>
                </a:solidFill>
                <a:latin typeface="Calibri" panose="020F0502020204030204" pitchFamily="34" charset="0"/>
              </a:rPr>
              <a:t>No One Left Behind </a:t>
            </a:r>
            <a:endParaRPr lang="en-US" b="1" dirty="0">
              <a:solidFill>
                <a:srgbClr val="CC0099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1821" y="718929"/>
            <a:ext cx="9799092" cy="1259995"/>
          </a:xfrm>
        </p:spPr>
        <p:txBody>
          <a:bodyPr/>
          <a:lstStyle/>
          <a:p>
            <a:r>
              <a:rPr lang="en-US" sz="2400" dirty="0"/>
              <a:t>Quantitative Data Analysis</a:t>
            </a:r>
            <a:br>
              <a:rPr lang="en-US" sz="2400" dirty="0"/>
            </a:br>
            <a:r>
              <a:rPr lang="en-US" sz="2400" dirty="0"/>
              <a:t>For</a:t>
            </a:r>
            <a:br>
              <a:rPr lang="en-US" sz="2400" dirty="0"/>
            </a:br>
            <a:r>
              <a:rPr lang="en-US" sz="2400" dirty="0"/>
              <a:t>Development </a:t>
            </a:r>
            <a:r>
              <a:rPr lang="en-US" sz="2400" dirty="0" err="1"/>
              <a:t>Evaluatation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3AED55-C66A-49E0-BF60-C01AEB3B9EAF}"/>
              </a:ext>
            </a:extLst>
          </p:cNvPr>
          <p:cNvSpPr txBox="1"/>
          <p:nvPr/>
        </p:nvSpPr>
        <p:spPr>
          <a:xfrm>
            <a:off x="4305300" y="3514636"/>
            <a:ext cx="278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0039A6"/>
              </a:solidFill>
              <a:latin typeface="Myriad Web Pro"/>
            </a:endParaRPr>
          </a:p>
          <a:p>
            <a:pPr algn="ctr"/>
            <a:r>
              <a:rPr lang="en-US" dirty="0">
                <a:solidFill>
                  <a:srgbClr val="0039A6"/>
                </a:solidFill>
                <a:latin typeface="Myriad Web Pro"/>
              </a:rPr>
              <a:t> </a:t>
            </a:r>
            <a:r>
              <a:rPr lang="en-US" b="1" dirty="0" err="1">
                <a:solidFill>
                  <a:srgbClr val="0039A6"/>
                </a:solidFill>
                <a:latin typeface="Myriad Web Pro"/>
              </a:rPr>
              <a:t>Hurghada</a:t>
            </a:r>
            <a:r>
              <a:rPr lang="en-US" b="1" dirty="0">
                <a:solidFill>
                  <a:srgbClr val="0039A6"/>
                </a:solidFill>
                <a:latin typeface="Myriad Web Pro"/>
              </a:rPr>
              <a:t>, Egypt </a:t>
            </a:r>
          </a:p>
          <a:p>
            <a:pPr algn="ctr"/>
            <a:endParaRPr lang="en-US" b="1" dirty="0">
              <a:solidFill>
                <a:srgbClr val="0039A6"/>
              </a:solidFill>
              <a:latin typeface="Myriad Web Pro"/>
            </a:endParaRPr>
          </a:p>
          <a:p>
            <a:pPr algn="ctr"/>
            <a:r>
              <a:rPr lang="en-US" b="1" dirty="0">
                <a:solidFill>
                  <a:srgbClr val="CC3399"/>
                </a:solidFill>
                <a:latin typeface="Myriad Web Pro"/>
              </a:rPr>
              <a:t>October  20-24, 2019</a:t>
            </a:r>
            <a:r>
              <a:rPr lang="en-US" b="1" dirty="0">
                <a:solidFill>
                  <a:srgbClr val="0039A6"/>
                </a:solidFill>
                <a:latin typeface="Myriad Web Pro"/>
              </a:rPr>
              <a:t>.</a:t>
            </a:r>
            <a:endParaRPr lang="en-US" dirty="0">
              <a:solidFill>
                <a:srgbClr val="0039A6"/>
              </a:solidFill>
              <a:latin typeface="Myriad Web Pro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D98C-AF49-4F28-9B13-2C6F410DE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1188"/>
            <a:ext cx="10515600" cy="8239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Data Analysis Planning Worksheet (DAP)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0E816-FCF9-4AA6-B6FB-D45477473D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DAP Worksheet Template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3BEE8F9-1BF6-425D-986B-58F1FF00BC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7735914"/>
              </p:ext>
            </p:extLst>
          </p:nvPr>
        </p:nvGraphicFramePr>
        <p:xfrm>
          <a:off x="839789" y="2834072"/>
          <a:ext cx="5157786" cy="2342765"/>
        </p:xfrm>
        <a:graphic>
          <a:graphicData uri="http://schemas.openxmlformats.org/drawingml/2006/table">
            <a:tbl>
              <a:tblPr firstRow="1" firstCol="1" bandRow="1"/>
              <a:tblGrid>
                <a:gridCol w="1333601">
                  <a:extLst>
                    <a:ext uri="{9D8B030D-6E8A-4147-A177-3AD203B41FA5}">
                      <a16:colId xmlns:a16="http://schemas.microsoft.com/office/drawing/2014/main" val="4204885799"/>
                    </a:ext>
                  </a:extLst>
                </a:gridCol>
                <a:gridCol w="967565">
                  <a:extLst>
                    <a:ext uri="{9D8B030D-6E8A-4147-A177-3AD203B41FA5}">
                      <a16:colId xmlns:a16="http://schemas.microsoft.com/office/drawing/2014/main" val="4156941760"/>
                    </a:ext>
                  </a:extLst>
                </a:gridCol>
                <a:gridCol w="921490">
                  <a:extLst>
                    <a:ext uri="{9D8B030D-6E8A-4147-A177-3AD203B41FA5}">
                      <a16:colId xmlns:a16="http://schemas.microsoft.com/office/drawing/2014/main" val="1338393971"/>
                    </a:ext>
                  </a:extLst>
                </a:gridCol>
                <a:gridCol w="1935130">
                  <a:extLst>
                    <a:ext uri="{9D8B030D-6E8A-4147-A177-3AD203B41FA5}">
                      <a16:colId xmlns:a16="http://schemas.microsoft.com/office/drawing/2014/main" val="3057896805"/>
                    </a:ext>
                  </a:extLst>
                </a:gridCol>
              </a:tblGrid>
              <a:tr h="892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you have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you need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get what you need or work within resources limitation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165172"/>
                  </a:ext>
                </a:extLst>
              </a:tr>
              <a:tr h="32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</a:t>
                      </a: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950075"/>
                  </a:ext>
                </a:extLst>
              </a:tr>
              <a:tr h="32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714254"/>
                  </a:ext>
                </a:extLst>
              </a:tr>
              <a:tr h="324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</a:t>
                      </a: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06241"/>
                  </a:ext>
                </a:extLst>
              </a:tr>
              <a:tr h="478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Materials and equipment</a:t>
                      </a: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9" marR="55289" marT="0" marB="0">
                    <a:lnL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C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93160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92856-A129-48AA-88E3-A548285CB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DAP Features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D2DF8-9821-4CC7-8DAB-4DC980CE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34071"/>
            <a:ext cx="5183188" cy="2342765"/>
          </a:xfrm>
        </p:spPr>
        <p:txBody>
          <a:bodyPr/>
          <a:lstStyle/>
          <a:p>
            <a:r>
              <a:rPr lang="en-US" dirty="0"/>
              <a:t>good communication tool;</a:t>
            </a:r>
          </a:p>
          <a:p>
            <a:r>
              <a:rPr lang="en-US" dirty="0"/>
              <a:t>help secure the necessary resources;</a:t>
            </a:r>
          </a:p>
          <a:p>
            <a:r>
              <a:rPr lang="en-US" dirty="0"/>
              <a:t> ensure your accountability.</a:t>
            </a:r>
          </a:p>
        </p:txBody>
      </p:sp>
    </p:spTree>
    <p:extLst>
      <p:ext uri="{BB962C8B-B14F-4D97-AF65-F5344CB8AC3E}">
        <p14:creationId xmlns:p14="http://schemas.microsoft.com/office/powerpoint/2010/main" val="96955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1849-83D2-4E47-8319-7EE55A5E1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Module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CECE9-6ADE-422A-96BF-F0FE5C8B6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5812"/>
            <a:ext cx="9144000" cy="8198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Descriptive Analysis: Summary Statistics</a:t>
            </a:r>
          </a:p>
        </p:txBody>
      </p:sp>
    </p:spTree>
    <p:extLst>
      <p:ext uri="{BB962C8B-B14F-4D97-AF65-F5344CB8AC3E}">
        <p14:creationId xmlns:p14="http://schemas.microsoft.com/office/powerpoint/2010/main" val="106695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26AF6-2DB1-4FE0-AA6C-86CC0EA7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Level Of Measurement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AB43A-E554-46E4-8123-D47D29383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ADCAA-982E-4958-9968-CAD84D831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22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scale that defines and identifies a given variable;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determines the appropriateness and the use of a certain statistical method.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13D5A9-3090-4E53-B600-BBE8E8406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en-US" dirty="0"/>
              <a:t>Six Types of Level Of Measurement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5071A-5681-4173-99F8-991B04A6D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22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Binary;</a:t>
            </a:r>
          </a:p>
          <a:p>
            <a:r>
              <a:rPr lang="en-US" dirty="0"/>
              <a:t>Nominal;</a:t>
            </a:r>
          </a:p>
          <a:p>
            <a:r>
              <a:rPr lang="en-US" dirty="0"/>
              <a:t>Ordinal;</a:t>
            </a:r>
          </a:p>
          <a:p>
            <a:r>
              <a:rPr lang="en-US" dirty="0"/>
              <a:t>Interval;</a:t>
            </a:r>
          </a:p>
          <a:p>
            <a:r>
              <a:rPr lang="en-US" dirty="0"/>
              <a:t>Ratio;</a:t>
            </a:r>
          </a:p>
          <a:p>
            <a:r>
              <a:rPr lang="en-US" dirty="0"/>
              <a:t>Likert scale</a:t>
            </a:r>
          </a:p>
        </p:txBody>
      </p:sp>
    </p:spTree>
    <p:extLst>
      <p:ext uri="{BB962C8B-B14F-4D97-AF65-F5344CB8AC3E}">
        <p14:creationId xmlns:p14="http://schemas.microsoft.com/office/powerpoint/2010/main" val="361803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CFB1-9CDC-461E-B42E-B767A12C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Binary and Nominal Variable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79121-0AF4-4332-B670-D7629E3C7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71AAE-D09F-4A83-98D1-13E79AF7DF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 unique values or categories;</a:t>
            </a:r>
          </a:p>
          <a:p>
            <a:r>
              <a:rPr lang="en-US" dirty="0"/>
              <a:t>Puts each unit in one and only category</a:t>
            </a:r>
          </a:p>
          <a:p>
            <a:r>
              <a:rPr lang="en-US" dirty="0"/>
              <a:t>Sex: male / female</a:t>
            </a:r>
          </a:p>
          <a:p>
            <a:r>
              <a:rPr lang="en-US" dirty="0"/>
              <a:t>Did you eat today: yes / no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5867B-5340-4608-9378-8135527A3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Nominal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7CF74-FA22-4E9D-8936-F897342ED7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 2 or more distinct categories or classes; </a:t>
            </a:r>
          </a:p>
          <a:p>
            <a:r>
              <a:rPr lang="en-US" dirty="0"/>
              <a:t>puts each unit in one and only one category;</a:t>
            </a:r>
          </a:p>
          <a:p>
            <a:r>
              <a:rPr lang="en-US" dirty="0"/>
              <a:t>marital status: single / married /separated/divorced/widowed</a:t>
            </a:r>
          </a:p>
        </p:txBody>
      </p:sp>
    </p:spTree>
    <p:extLst>
      <p:ext uri="{BB962C8B-B14F-4D97-AF65-F5344CB8AC3E}">
        <p14:creationId xmlns:p14="http://schemas.microsoft.com/office/powerpoint/2010/main" val="75148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CFB1-9CDC-461E-B42E-B767A12C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Interval and Ratio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79121-0AF4-4332-B670-D7629E3C7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Interval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71AAE-D09F-4A83-98D1-13E79AF7DF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“difference” or “interval” makes sense;</a:t>
            </a:r>
          </a:p>
          <a:p>
            <a:r>
              <a:rPr lang="en-US" dirty="0"/>
              <a:t>“division” or “ratio” does NOT;</a:t>
            </a:r>
          </a:p>
          <a:p>
            <a:r>
              <a:rPr lang="en-US" dirty="0"/>
              <a:t>“0” does NOT mean “Absence”;</a:t>
            </a:r>
          </a:p>
          <a:p>
            <a:r>
              <a:rPr lang="en-US" dirty="0"/>
              <a:t>Example: Temperature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5867B-5340-4608-9378-8135527A3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Ratio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7CF74-FA22-4E9D-8936-F897342ED7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BOTH “difference” and “ratio” make perfect sense; </a:t>
            </a:r>
          </a:p>
          <a:p>
            <a:r>
              <a:rPr lang="en-US" dirty="0"/>
              <a:t>“0” = “ABSENCE;</a:t>
            </a:r>
          </a:p>
          <a:p>
            <a:r>
              <a:rPr lang="en-US" dirty="0"/>
              <a:t>Example:  Age, height, income, revenue.</a:t>
            </a:r>
          </a:p>
        </p:txBody>
      </p:sp>
    </p:spTree>
    <p:extLst>
      <p:ext uri="{BB962C8B-B14F-4D97-AF65-F5344CB8AC3E}">
        <p14:creationId xmlns:p14="http://schemas.microsoft.com/office/powerpoint/2010/main" val="143949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CFB1-9CDC-461E-B42E-B767A12C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Likert Scales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79121-0AF4-4332-B670-D7629E3C7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Agreement Scale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71AAE-D09F-4A83-98D1-13E79AF7DF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Measure respondent’s opinion on a particular topic;</a:t>
            </a:r>
          </a:p>
          <a:p>
            <a:r>
              <a:rPr lang="en-US" dirty="0"/>
              <a:t>Extent to which participant “agrees” or “disagrees”;</a:t>
            </a:r>
          </a:p>
          <a:p>
            <a:r>
              <a:rPr lang="en-US" dirty="0"/>
              <a:t>Extent of which a respondent is “satisfied” or “dissatisfied”;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5867B-5340-4608-9378-8135527A3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Rating / Ranking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7CF74-FA22-4E9D-8936-F897342ED7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Ask participant to rate or rank a particular statement; </a:t>
            </a:r>
          </a:p>
          <a:p>
            <a:r>
              <a:rPr lang="en-US" dirty="0"/>
              <a:t>“On a scale of 1 to 5  how would you rate the WFP Food Assistance you received in the past 3 months”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20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B596-E0C4-43F0-82D5-E2E27984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Importance of Level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1425F-6C37-4286-8C0F-E16E0014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scale of measurement determines</a:t>
            </a:r>
          </a:p>
          <a:p>
            <a:r>
              <a:rPr lang="en-US" dirty="0"/>
              <a:t> the correct statistical analysis;</a:t>
            </a:r>
          </a:p>
          <a:p>
            <a:r>
              <a:rPr lang="en-US" dirty="0"/>
              <a:t>The inferences or conclusions that may or not </a:t>
            </a:r>
            <a:r>
              <a:rPr lang="en-US"/>
              <a:t>be draw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95149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DAA1-F8DC-4299-925D-B89B126B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Measure of Central Tendency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1E4A-BC35-4DD5-AC07-0D2CE4E24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value describes </a:t>
            </a:r>
            <a:r>
              <a:rPr lang="en-US" b="1" dirty="0">
                <a:solidFill>
                  <a:srgbClr val="0070C0"/>
                </a:solidFill>
              </a:rPr>
              <a:t>center</a:t>
            </a:r>
            <a:r>
              <a:rPr lang="en-US" dirty="0"/>
              <a:t> of the data;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Characterizes </a:t>
            </a:r>
            <a:r>
              <a:rPr lang="en-US" b="1" dirty="0">
                <a:solidFill>
                  <a:srgbClr val="0070C0"/>
                </a:solidFill>
              </a:rPr>
              <a:t>typical behavior </a:t>
            </a:r>
            <a:r>
              <a:rPr lang="en-US" dirty="0"/>
              <a:t>of the data;</a:t>
            </a:r>
            <a:br>
              <a:rPr lang="en-US" dirty="0"/>
            </a:br>
            <a:endParaRPr lang="en-US" dirty="0"/>
          </a:p>
          <a:p>
            <a:r>
              <a:rPr lang="en-US" dirty="0"/>
              <a:t>facilitates </a:t>
            </a:r>
            <a:r>
              <a:rPr lang="en-US" b="1" dirty="0">
                <a:solidFill>
                  <a:srgbClr val="0070C0"/>
                </a:solidFill>
              </a:rPr>
              <a:t>comparisons</a:t>
            </a:r>
            <a:r>
              <a:rPr lang="en-US" dirty="0"/>
              <a:t> between data.</a:t>
            </a:r>
          </a:p>
        </p:txBody>
      </p:sp>
    </p:spTree>
    <p:extLst>
      <p:ext uri="{BB962C8B-B14F-4D97-AF65-F5344CB8AC3E}">
        <p14:creationId xmlns:p14="http://schemas.microsoft.com/office/powerpoint/2010/main" val="3438940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611D-35EA-4167-BD25-AA3410F2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48"/>
            <a:ext cx="10515600" cy="5228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 Measures of Central Tendency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AD464F-FD9D-4CF8-969F-4F88F9C21C03}"/>
              </a:ext>
            </a:extLst>
          </p:cNvPr>
          <p:cNvGrpSpPr/>
          <p:nvPr/>
        </p:nvGrpSpPr>
        <p:grpSpPr>
          <a:xfrm>
            <a:off x="6433337" y="1094507"/>
            <a:ext cx="4389120" cy="5437931"/>
            <a:chOff x="6433337" y="1094507"/>
            <a:chExt cx="4389120" cy="497454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E4DD1D-F6C7-4AA6-935F-3736C0EDB3FE}"/>
                </a:ext>
              </a:extLst>
            </p:cNvPr>
            <p:cNvSpPr txBox="1"/>
            <p:nvPr/>
          </p:nvSpPr>
          <p:spPr>
            <a:xfrm>
              <a:off x="6433337" y="1094507"/>
              <a:ext cx="4389120" cy="179881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2400" b="1" dirty="0"/>
                <a:t>Mean: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Arithmetic average;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Easy to use;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Most popular.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Symmetric distribution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Affected by  extreme values:  NOT robust</a:t>
              </a:r>
            </a:p>
            <a:p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F4BDA3-2578-4283-8158-90BDE169799D}"/>
                </a:ext>
              </a:extLst>
            </p:cNvPr>
            <p:cNvSpPr txBox="1"/>
            <p:nvPr/>
          </p:nvSpPr>
          <p:spPr>
            <a:xfrm>
              <a:off x="6433337" y="2947772"/>
              <a:ext cx="4389120" cy="149593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2400" b="1" dirty="0"/>
                <a:t>Mode</a:t>
              </a:r>
              <a:r>
                <a:rPr lang="en-US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Most Frequent  value;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Highest Frequency  value;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Skewed distribution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Robust against  extreme values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53CF25-C831-4C6C-AC2F-5292CC17F846}"/>
                </a:ext>
              </a:extLst>
            </p:cNvPr>
            <p:cNvSpPr txBox="1"/>
            <p:nvPr/>
          </p:nvSpPr>
          <p:spPr>
            <a:xfrm>
              <a:off x="6433337" y="4498158"/>
              <a:ext cx="4389120" cy="157088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sz="2400" b="1" dirty="0"/>
                <a:t>Median</a:t>
              </a:r>
              <a:r>
                <a:rPr lang="en-US" dirty="0"/>
                <a:t>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Ordered data;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Middle value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Skewed distribution.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Robust against extreme values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EE957C2-73BE-467C-BA70-5A78B82913E7}"/>
              </a:ext>
            </a:extLst>
          </p:cNvPr>
          <p:cNvSpPr txBox="1"/>
          <p:nvPr/>
        </p:nvSpPr>
        <p:spPr>
          <a:xfrm>
            <a:off x="723332" y="1085089"/>
            <a:ext cx="4230805" cy="5447348"/>
          </a:xfrm>
          <a:prstGeom prst="verticalScrol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Central Tendency Measures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6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DAA1-F8DC-4299-925D-B89B126B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Measure of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1E4A-BC35-4DD5-AC07-0D2CE4E24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Describes the extent to which the data is </a:t>
            </a:r>
            <a:r>
              <a:rPr lang="en-US" b="1" dirty="0">
                <a:solidFill>
                  <a:srgbClr val="0070C0"/>
                </a:solidFill>
              </a:rPr>
              <a:t>spread out</a:t>
            </a:r>
            <a:r>
              <a:rPr lang="en-US" dirty="0"/>
              <a:t>, </a:t>
            </a:r>
            <a:r>
              <a:rPr lang="en-US" b="1" dirty="0">
                <a:solidFill>
                  <a:srgbClr val="0070C0"/>
                </a:solidFill>
              </a:rPr>
              <a:t>stretched </a:t>
            </a:r>
            <a:r>
              <a:rPr lang="en-US" dirty="0"/>
              <a:t>or </a:t>
            </a:r>
            <a:r>
              <a:rPr lang="en-US" b="1" dirty="0">
                <a:solidFill>
                  <a:srgbClr val="0070C0"/>
                </a:solidFill>
              </a:rPr>
              <a:t>squeezed </a:t>
            </a:r>
            <a:r>
              <a:rPr lang="en-US" dirty="0"/>
              <a:t>around the central tendency value.</a:t>
            </a:r>
          </a:p>
          <a:p>
            <a:r>
              <a:rPr lang="en-US" dirty="0"/>
              <a:t>Characterizes </a:t>
            </a:r>
            <a:r>
              <a:rPr lang="en-US" b="1" dirty="0">
                <a:solidFill>
                  <a:srgbClr val="0070C0"/>
                </a:solidFill>
              </a:rPr>
              <a:t>dispersion </a:t>
            </a:r>
            <a:r>
              <a:rPr lang="en-US" dirty="0"/>
              <a:t>of the data;</a:t>
            </a:r>
          </a:p>
          <a:p>
            <a:r>
              <a:rPr lang="en-US" dirty="0"/>
              <a:t>Help understand how individual scores or values behaves;</a:t>
            </a:r>
          </a:p>
          <a:p>
            <a:r>
              <a:rPr lang="en-US" dirty="0"/>
              <a:t>enhances </a:t>
            </a:r>
            <a:r>
              <a:rPr lang="en-US" b="1" dirty="0">
                <a:solidFill>
                  <a:srgbClr val="0070C0"/>
                </a:solidFill>
              </a:rPr>
              <a:t>comparisons</a:t>
            </a:r>
            <a:r>
              <a:rPr lang="en-US" dirty="0"/>
              <a:t> between data.</a:t>
            </a:r>
          </a:p>
        </p:txBody>
      </p:sp>
    </p:spTree>
    <p:extLst>
      <p:ext uri="{BB962C8B-B14F-4D97-AF65-F5344CB8AC3E}">
        <p14:creationId xmlns:p14="http://schemas.microsoft.com/office/powerpoint/2010/main" val="252449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ADFEF4E-21F5-4424-93E5-1C96F101CF6B}"/>
              </a:ext>
            </a:extLst>
          </p:cNvPr>
          <p:cNvGrpSpPr/>
          <p:nvPr/>
        </p:nvGrpSpPr>
        <p:grpSpPr>
          <a:xfrm>
            <a:off x="1160060" y="955344"/>
            <a:ext cx="10375829" cy="4516456"/>
            <a:chOff x="457200" y="1224912"/>
            <a:chExt cx="8534605" cy="377947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BD3775D-82D7-41BA-BF77-53873B181667}"/>
                </a:ext>
              </a:extLst>
            </p:cNvPr>
            <p:cNvGrpSpPr/>
            <p:nvPr/>
          </p:nvGrpSpPr>
          <p:grpSpPr>
            <a:xfrm>
              <a:off x="4392800" y="1224912"/>
              <a:ext cx="4599005" cy="3681076"/>
              <a:chOff x="4394104" y="463292"/>
              <a:chExt cx="4721176" cy="3828447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5976395-B653-4991-8F41-0C27C0DB95EA}"/>
                  </a:ext>
                </a:extLst>
              </p:cNvPr>
              <p:cNvSpPr txBox="1"/>
              <p:nvPr/>
            </p:nvSpPr>
            <p:spPr>
              <a:xfrm>
                <a:off x="4394104" y="463292"/>
                <a:ext cx="4721176" cy="477495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  <a:latin typeface="Myriad Web Pro"/>
                  </a:rPr>
                  <a:t>Module I:  Basic Concepts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A5C99E-048C-4C06-87E4-F00E2213EF4A}"/>
                  </a:ext>
                </a:extLst>
              </p:cNvPr>
              <p:cNvSpPr txBox="1"/>
              <p:nvPr/>
            </p:nvSpPr>
            <p:spPr>
              <a:xfrm>
                <a:off x="4394104" y="1544959"/>
                <a:ext cx="4721176" cy="477495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  <a:latin typeface="Myriad Web Pro"/>
                  </a:rPr>
                  <a:t>Module II:   Summary Statistics  Essentials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F9F1F9-FD4E-4CC5-BC36-09E5A9C153E5}"/>
                  </a:ext>
                </a:extLst>
              </p:cNvPr>
              <p:cNvSpPr txBox="1"/>
              <p:nvPr/>
            </p:nvSpPr>
            <p:spPr>
              <a:xfrm>
                <a:off x="4394104" y="2515721"/>
                <a:ext cx="4721176" cy="586752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  <a:latin typeface="Myriad Web Pro"/>
                  </a:rPr>
                  <a:t>Module III:   Bivariate Analysis and Hypothesis</a:t>
                </a:r>
                <a:br>
                  <a:rPr lang="en-US" b="1" dirty="0">
                    <a:solidFill>
                      <a:srgbClr val="FFFFFF"/>
                    </a:solidFill>
                    <a:latin typeface="Myriad Web Pro"/>
                  </a:rPr>
                </a:br>
                <a:r>
                  <a:rPr lang="en-US" b="1" dirty="0">
                    <a:solidFill>
                      <a:srgbClr val="FFFFFF"/>
                    </a:solidFill>
                    <a:latin typeface="Myriad Web Pro"/>
                  </a:rPr>
                  <a:t>                          Testing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40FDC7B-0731-41F5-8A86-C93A5CCC4E79}"/>
                  </a:ext>
                </a:extLst>
              </p:cNvPr>
              <p:cNvSpPr txBox="1"/>
              <p:nvPr/>
            </p:nvSpPr>
            <p:spPr>
              <a:xfrm>
                <a:off x="4394104" y="3814244"/>
                <a:ext cx="4721176" cy="477495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txBody>
              <a:bodyPr wrap="square" rtlCol="0">
                <a:no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  <a:latin typeface="Myriad Web Pro"/>
                  </a:rPr>
                  <a:t>Module IV:   Data Visualization Basics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FBFF4A-6491-44BA-95B1-8A5CF476F175}"/>
                </a:ext>
              </a:extLst>
            </p:cNvPr>
            <p:cNvSpPr txBox="1"/>
            <p:nvPr/>
          </p:nvSpPr>
          <p:spPr>
            <a:xfrm>
              <a:off x="457200" y="1224912"/>
              <a:ext cx="3562948" cy="3779470"/>
            </a:xfrm>
            <a:prstGeom prst="verticalScroll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sz="2000" b="1" dirty="0">
                <a:solidFill>
                  <a:srgbClr val="FFFFFF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  <a:p>
              <a:endParaRPr lang="en-US" dirty="0">
                <a:solidFill>
                  <a:srgbClr val="0039A6"/>
                </a:solidFill>
                <a:latin typeface="Myriad Web Pro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B3E5A622-8F84-48A4-B2C3-74BB25ACB546}"/>
              </a:ext>
            </a:extLst>
          </p:cNvPr>
          <p:cNvSpPr/>
          <p:nvPr/>
        </p:nvSpPr>
        <p:spPr>
          <a:xfrm>
            <a:off x="1790700" y="2982709"/>
            <a:ext cx="308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FFFFFF"/>
                </a:solidFill>
                <a:latin typeface="Myriad Web Pro"/>
              </a:rPr>
              <a:t>Presentation Outline</a:t>
            </a:r>
          </a:p>
        </p:txBody>
      </p:sp>
    </p:spTree>
    <p:extLst>
      <p:ext uri="{BB962C8B-B14F-4D97-AF65-F5344CB8AC3E}">
        <p14:creationId xmlns:p14="http://schemas.microsoft.com/office/powerpoint/2010/main" val="3747072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611D-35EA-4167-BD25-AA3410F2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48"/>
            <a:ext cx="10515600" cy="5228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 Measures of Central Tendency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AD464F-FD9D-4CF8-969F-4F88F9C21C03}"/>
              </a:ext>
            </a:extLst>
          </p:cNvPr>
          <p:cNvGrpSpPr/>
          <p:nvPr/>
        </p:nvGrpSpPr>
        <p:grpSpPr>
          <a:xfrm>
            <a:off x="6255310" y="1155999"/>
            <a:ext cx="4927881" cy="5390458"/>
            <a:chOff x="6433336" y="840665"/>
            <a:chExt cx="4553625" cy="486059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E4DD1D-F6C7-4AA6-935F-3736C0EDB3FE}"/>
                </a:ext>
              </a:extLst>
            </p:cNvPr>
            <p:cNvSpPr txBox="1"/>
            <p:nvPr/>
          </p:nvSpPr>
          <p:spPr>
            <a:xfrm>
              <a:off x="6433338" y="840665"/>
              <a:ext cx="4374167" cy="150781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Standard Deviation (SD):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Describes how far or close a value is from the mean;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Square root of the variance;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dirty="0">
                  <a:solidFill>
                    <a:prstClr val="white"/>
                  </a:solidFill>
                  <a:latin typeface="Calibri" panose="020F0502020204030204"/>
                </a:rPr>
                <a:t>Small is good;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Large is of concern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F4BDA3-2578-4283-8158-90BDE169799D}"/>
                </a:ext>
              </a:extLst>
            </p:cNvPr>
            <p:cNvSpPr txBox="1"/>
            <p:nvPr/>
          </p:nvSpPr>
          <p:spPr>
            <a:xfrm>
              <a:off x="6433337" y="2474076"/>
              <a:ext cx="4471374" cy="12889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Interquartile Range (IQR)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Difference between Third Quartile (Q3) and First Quartile Q1;</a:t>
              </a:r>
            </a:p>
            <a:p>
              <a:pPr marL="285750" marR="0" lvl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en-US" dirty="0">
                  <a:solidFill>
                    <a:prstClr val="white"/>
                  </a:solidFill>
                  <a:latin typeface="Calibri" panose="020F0502020204030204"/>
                </a:rPr>
                <a:t>Contains approximately 50% of the data.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453CF25-C831-4C6C-AC2F-5292CC17F846}"/>
                    </a:ext>
                  </a:extLst>
                </p:cNvPr>
                <p:cNvSpPr txBox="1"/>
                <p:nvPr/>
              </p:nvSpPr>
              <p:spPr>
                <a:xfrm>
                  <a:off x="6433336" y="3888641"/>
                  <a:ext cx="4553625" cy="1812619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Coefficient of Variation (CV)</a:t>
                  </a: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: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𝐶𝑉</m:t>
                      </m:r>
                      <m:r>
                        <a:rPr lang="en-US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𝑆𝐷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𝑀𝑒𝑎𝑛</m:t>
                          </m:r>
                        </m:den>
                      </m:f>
                      <m:r>
                        <a:rPr lang="en-US" b="0" i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a14:m>
                  <a:r>
                    <a:rPr lang="en-US" dirty="0">
                      <a:solidFill>
                        <a:prstClr val="white"/>
                      </a:solidFill>
                    </a:rPr>
                    <a:t>; expressed as %;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>
                      <a:solidFill>
                        <a:prstClr val="white"/>
                      </a:solidFill>
                    </a:rPr>
                    <a:t>The higher the CV, the  greater the dispersion;  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>
                      <a:solidFill>
                        <a:prstClr val="white"/>
                      </a:solidFill>
                    </a:rPr>
                    <a:t>The lower CV, the more precise the estimate;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>
                      <a:solidFill>
                        <a:prstClr val="white"/>
                      </a:solidFill>
                    </a:rPr>
                    <a:t>used to compare  2 different surveys;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dirty="0">
                      <a:solidFill>
                        <a:prstClr val="white"/>
                      </a:solidFill>
                    </a:rPr>
                    <a:t>compare variability between 2  distributions.</a:t>
                  </a: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453CF25-C831-4C6C-AC2F-5292CC17F8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3336" y="3888641"/>
                  <a:ext cx="4553625" cy="181261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EE957C2-73BE-467C-BA70-5A78B82913E7}"/>
              </a:ext>
            </a:extLst>
          </p:cNvPr>
          <p:cNvSpPr txBox="1"/>
          <p:nvPr/>
        </p:nvSpPr>
        <p:spPr>
          <a:xfrm>
            <a:off x="723332" y="1085089"/>
            <a:ext cx="4230805" cy="5375672"/>
          </a:xfrm>
          <a:prstGeom prst="verticalScrol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Calibri" panose="020F0502020204030204"/>
              </a:rPr>
              <a:t>Variation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508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1849-83D2-4E47-8319-7EE55A5E1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Module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CECE9-6ADE-422A-96BF-F0FE5C8B6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5812"/>
            <a:ext cx="9144000" cy="8198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Bivariate Analysis &amp;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2853009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63B8-BA87-421F-A0B3-73CA950B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4975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b="1" dirty="0">
                <a:hlinkClick r:id="rId2"/>
              </a:rPr>
              <a:t>https://d.docs.live.net/43296abb124de8a9/Documents/UNDP_Egypt/workshop/word/intro_to_quant_anal_undp_nec_2019_sept_26_2019.docx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00286-B341-400B-ABB8-3CD31B59530D}"/>
              </a:ext>
            </a:extLst>
          </p:cNvPr>
          <p:cNvSpPr txBox="1"/>
          <p:nvPr/>
        </p:nvSpPr>
        <p:spPr>
          <a:xfrm>
            <a:off x="4429125" y="1543050"/>
            <a:ext cx="307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Go to</a:t>
            </a:r>
          </a:p>
        </p:txBody>
      </p:sp>
    </p:spTree>
    <p:extLst>
      <p:ext uri="{BB962C8B-B14F-4D97-AF65-F5344CB8AC3E}">
        <p14:creationId xmlns:p14="http://schemas.microsoft.com/office/powerpoint/2010/main" val="531199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1849-83D2-4E47-8319-7EE55A5E1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Module 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CECE9-6ADE-422A-96BF-F0FE5C8B6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5812"/>
            <a:ext cx="9144000" cy="81983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Bivariate Analysis &amp;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204901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63B8-BA87-421F-A0B3-73CA950B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49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https://d.docs.live.net/43296abb124de8a9/Documents/UNDP_Egypt/workshop/word/intro_to_quant_anal_undp_nec_2019_sept_26_2019.docx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00286-B341-400B-ABB8-3CD31B59530D}"/>
              </a:ext>
            </a:extLst>
          </p:cNvPr>
          <p:cNvSpPr txBox="1"/>
          <p:nvPr/>
        </p:nvSpPr>
        <p:spPr>
          <a:xfrm>
            <a:off x="4429125" y="1543050"/>
            <a:ext cx="307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Go to</a:t>
            </a:r>
          </a:p>
        </p:txBody>
      </p:sp>
    </p:spTree>
    <p:extLst>
      <p:ext uri="{BB962C8B-B14F-4D97-AF65-F5344CB8AC3E}">
        <p14:creationId xmlns:p14="http://schemas.microsoft.com/office/powerpoint/2010/main" val="3992668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0127A2A-7BCC-4690-B3F1-C57976DAE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981200"/>
            <a:ext cx="9216189" cy="2057400"/>
          </a:xfrm>
        </p:spPr>
        <p:txBody>
          <a:bodyPr/>
          <a:lstStyle/>
          <a:p>
            <a:r>
              <a:rPr lang="en-US" sz="7200" dirty="0">
                <a:solidFill>
                  <a:srgbClr val="0070C0"/>
                </a:solidFill>
              </a:rPr>
              <a:t>Thank You  A Million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C185D-453F-4C7B-98F2-0AD067642C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29A3D-7672-40EE-B350-BFBAD6E188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634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DD13-BC3D-4C39-9141-CDACE8F53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6037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Module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1D589-3181-48FD-8CAD-3D301FF2B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Basic Concepts and Dummy Tables</a:t>
            </a:r>
          </a:p>
        </p:txBody>
      </p:sp>
    </p:spTree>
    <p:extLst>
      <p:ext uri="{BB962C8B-B14F-4D97-AF65-F5344CB8AC3E}">
        <p14:creationId xmlns:p14="http://schemas.microsoft.com/office/powerpoint/2010/main" val="83287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3297-CA05-457A-9AC7-7A69F53D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Basic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2878-391C-41EF-A869-CE8D74DF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</a:t>
            </a:r>
            <a:r>
              <a:rPr lang="en-US" b="1" dirty="0">
                <a:solidFill>
                  <a:srgbClr val="0070C0"/>
                </a:solidFill>
              </a:rPr>
              <a:t>evaluation questions </a:t>
            </a:r>
            <a:r>
              <a:rPr lang="en-US" dirty="0"/>
              <a:t>(EQ)?</a:t>
            </a:r>
          </a:p>
          <a:p>
            <a:endParaRPr lang="en-US" dirty="0"/>
          </a:p>
          <a:p>
            <a:r>
              <a:rPr lang="en-US" dirty="0"/>
              <a:t>What are the </a:t>
            </a:r>
            <a:r>
              <a:rPr lang="en-US" b="1" dirty="0">
                <a:solidFill>
                  <a:srgbClr val="0070C0"/>
                </a:solidFill>
              </a:rPr>
              <a:t>evaluation hypothesis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</a:rPr>
              <a:t>EH</a:t>
            </a:r>
            <a:r>
              <a:rPr lang="en-US" dirty="0"/>
              <a:t>)?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is the </a:t>
            </a:r>
            <a:r>
              <a:rPr lang="en-US" b="1" dirty="0">
                <a:solidFill>
                  <a:srgbClr val="0070C0"/>
                </a:solidFill>
              </a:rPr>
              <a:t>main outcome (s) 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are the </a:t>
            </a:r>
            <a:r>
              <a:rPr lang="en-US" b="1" dirty="0">
                <a:solidFill>
                  <a:srgbClr val="0070C0"/>
                </a:solidFill>
              </a:rPr>
              <a:t>covariates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379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8441-F11C-4E2D-95D6-74ED2F8C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9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Dummy Table: Definition and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25DC1-383B-4BBE-B077-63E9AD025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9073" y="1848274"/>
            <a:ext cx="4846983" cy="3296220"/>
          </a:xfrm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dirty="0"/>
              <a:t>“blank mock tables”, or “blank table shells”;</a:t>
            </a:r>
          </a:p>
          <a:p>
            <a:r>
              <a:rPr lang="en-US" dirty="0"/>
              <a:t>variable names;</a:t>
            </a:r>
          </a:p>
          <a:p>
            <a:r>
              <a:rPr lang="en-US" dirty="0"/>
              <a:t> labels of statistical measures;</a:t>
            </a:r>
          </a:p>
          <a:p>
            <a:r>
              <a:rPr lang="en-US" dirty="0"/>
              <a:t>absolutely NO data;</a:t>
            </a:r>
          </a:p>
          <a:p>
            <a:r>
              <a:rPr lang="en-US" dirty="0"/>
              <a:t> constructed before data collection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7D9986C-DFB0-414C-9141-545BC29EA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82899"/>
              </p:ext>
            </p:extLst>
          </p:nvPr>
        </p:nvGraphicFramePr>
        <p:xfrm>
          <a:off x="5750809" y="2615151"/>
          <a:ext cx="6072118" cy="162769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70301">
                  <a:extLst>
                    <a:ext uri="{9D8B030D-6E8A-4147-A177-3AD203B41FA5}">
                      <a16:colId xmlns:a16="http://schemas.microsoft.com/office/drawing/2014/main" val="3406546692"/>
                    </a:ext>
                  </a:extLst>
                </a:gridCol>
                <a:gridCol w="1002782">
                  <a:extLst>
                    <a:ext uri="{9D8B030D-6E8A-4147-A177-3AD203B41FA5}">
                      <a16:colId xmlns:a16="http://schemas.microsoft.com/office/drawing/2014/main" val="3237813092"/>
                    </a:ext>
                  </a:extLst>
                </a:gridCol>
                <a:gridCol w="1599035">
                  <a:extLst>
                    <a:ext uri="{9D8B030D-6E8A-4147-A177-3AD203B41FA5}">
                      <a16:colId xmlns:a16="http://schemas.microsoft.com/office/drawing/2014/main" val="414726230"/>
                    </a:ext>
                  </a:extLst>
                </a:gridCol>
              </a:tblGrid>
              <a:tr h="4364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Sociodemographic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Percent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08429"/>
                  </a:ext>
                </a:extLst>
              </a:tr>
              <a:tr h="317319"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50401"/>
                  </a:ext>
                </a:extLst>
              </a:tr>
              <a:tr h="459699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21843"/>
                  </a:ext>
                </a:extLst>
              </a:tr>
              <a:tr h="363816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965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231D2B3-46B6-4904-82EA-340B79DD778C}"/>
              </a:ext>
            </a:extLst>
          </p:cNvPr>
          <p:cNvSpPr txBox="1"/>
          <p:nvPr/>
        </p:nvSpPr>
        <p:spPr>
          <a:xfrm>
            <a:off x="369073" y="1304014"/>
            <a:ext cx="4846983" cy="46166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Definition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D78B98-42E9-4F94-8213-8BE9A3D29A3C}"/>
              </a:ext>
            </a:extLst>
          </p:cNvPr>
          <p:cNvSpPr txBox="1"/>
          <p:nvPr/>
        </p:nvSpPr>
        <p:spPr>
          <a:xfrm>
            <a:off x="5750810" y="1311573"/>
            <a:ext cx="6072118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BE1CA9-AAD1-4B52-B0B3-05595FD539AD}"/>
              </a:ext>
            </a:extLst>
          </p:cNvPr>
          <p:cNvSpPr txBox="1"/>
          <p:nvPr/>
        </p:nvSpPr>
        <p:spPr>
          <a:xfrm>
            <a:off x="5750809" y="2139124"/>
            <a:ext cx="607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Table I:   Participants Sociodemographic Traits</a:t>
            </a:r>
          </a:p>
        </p:txBody>
      </p:sp>
    </p:spTree>
    <p:extLst>
      <p:ext uri="{BB962C8B-B14F-4D97-AF65-F5344CB8AC3E}">
        <p14:creationId xmlns:p14="http://schemas.microsoft.com/office/powerpoint/2010/main" val="274812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611D-35EA-4167-BD25-AA3410F2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48"/>
            <a:ext cx="10515600" cy="52284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How Useful Are Dummy Tables?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AD464F-FD9D-4CF8-969F-4F88F9C21C03}"/>
              </a:ext>
            </a:extLst>
          </p:cNvPr>
          <p:cNvGrpSpPr/>
          <p:nvPr/>
        </p:nvGrpSpPr>
        <p:grpSpPr>
          <a:xfrm>
            <a:off x="6433337" y="1122239"/>
            <a:ext cx="4389120" cy="5516884"/>
            <a:chOff x="6433337" y="1122239"/>
            <a:chExt cx="4389120" cy="551688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E4DD1D-F6C7-4AA6-935F-3736C0EDB3FE}"/>
                </a:ext>
              </a:extLst>
            </p:cNvPr>
            <p:cNvSpPr txBox="1"/>
            <p:nvPr/>
          </p:nvSpPr>
          <p:spPr>
            <a:xfrm>
              <a:off x="6433337" y="1122239"/>
              <a:ext cx="4389120" cy="54864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Template for systematic steps in the analysis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4B37604-E9C1-4BC7-A50F-05039A857592}"/>
                </a:ext>
              </a:extLst>
            </p:cNvPr>
            <p:cNvSpPr txBox="1"/>
            <p:nvPr/>
          </p:nvSpPr>
          <p:spPr>
            <a:xfrm>
              <a:off x="6433337" y="1806587"/>
              <a:ext cx="4389120" cy="54864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Ensure correct  data were collected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445D80-0F4F-46BF-B7AC-A9DF57273109}"/>
                </a:ext>
              </a:extLst>
            </p:cNvPr>
            <p:cNvSpPr txBox="1"/>
            <p:nvPr/>
          </p:nvSpPr>
          <p:spPr>
            <a:xfrm>
              <a:off x="6433337" y="2490935"/>
              <a:ext cx="4389120" cy="59321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help  to visualize the data in relationship to the evaluation overall goal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F4BDA3-2578-4283-8158-90BDE169799D}"/>
                </a:ext>
              </a:extLst>
            </p:cNvPr>
            <p:cNvSpPr txBox="1"/>
            <p:nvPr/>
          </p:nvSpPr>
          <p:spPr>
            <a:xfrm>
              <a:off x="6433337" y="3219857"/>
              <a:ext cx="4389120" cy="54864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b="1" dirty="0"/>
                <a:t>help you test the evaluation hypotheses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028532-D0F3-4F1C-8301-5172C2C6C7B8}"/>
                </a:ext>
              </a:extLst>
            </p:cNvPr>
            <p:cNvSpPr txBox="1"/>
            <p:nvPr/>
          </p:nvSpPr>
          <p:spPr>
            <a:xfrm>
              <a:off x="6433337" y="3904205"/>
              <a:ext cx="4389120" cy="54864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help you stay focused on relevant analyses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D730B7-D7AE-4701-9A39-397F291398D7}"/>
                </a:ext>
              </a:extLst>
            </p:cNvPr>
            <p:cNvSpPr txBox="1"/>
            <p:nvPr/>
          </p:nvSpPr>
          <p:spPr>
            <a:xfrm>
              <a:off x="6433337" y="4588553"/>
              <a:ext cx="4389120" cy="54864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powerful communication tool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A905263-9190-4E21-9C76-580EC3AFD967}"/>
                </a:ext>
              </a:extLst>
            </p:cNvPr>
            <p:cNvSpPr txBox="1"/>
            <p:nvPr/>
          </p:nvSpPr>
          <p:spPr>
            <a:xfrm>
              <a:off x="6433337" y="5957254"/>
              <a:ext cx="4389120" cy="68186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centralized record of analyses, results, and decisions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53CF25-C831-4C6C-AC2F-5292CC17F846}"/>
                </a:ext>
              </a:extLst>
            </p:cNvPr>
            <p:cNvSpPr txBox="1"/>
            <p:nvPr/>
          </p:nvSpPr>
          <p:spPr>
            <a:xfrm>
              <a:off x="6433337" y="5272902"/>
              <a:ext cx="4389120" cy="54864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noAutofit/>
            </a:bodyPr>
            <a:lstStyle/>
            <a:p>
              <a:r>
                <a:rPr lang="en-US" dirty="0"/>
                <a:t>Advance planning tool for various analysis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EE957C2-73BE-467C-BA70-5A78B82913E7}"/>
              </a:ext>
            </a:extLst>
          </p:cNvPr>
          <p:cNvSpPr txBox="1"/>
          <p:nvPr/>
        </p:nvSpPr>
        <p:spPr>
          <a:xfrm>
            <a:off x="1208598" y="1085088"/>
            <a:ext cx="4039262" cy="5544264"/>
          </a:xfrm>
          <a:prstGeom prst="verticalScrol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True Merits of Dummy Tables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1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E11-6333-40A3-9046-DBF3C4A0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Basic Types of Dummy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96BA-11E3-4AB9-84C2-ABB788077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2085560"/>
            <a:ext cx="10515600" cy="3440870"/>
          </a:xfrm>
        </p:spPr>
        <p:txBody>
          <a:bodyPr/>
          <a:lstStyle/>
          <a:p>
            <a:r>
              <a:rPr lang="en-US" dirty="0"/>
              <a:t>Table of participants’ baseline socio-demographic characteristics;</a:t>
            </a:r>
            <a:br>
              <a:rPr lang="en-US" dirty="0"/>
            </a:br>
            <a:endParaRPr lang="en-US" dirty="0"/>
          </a:p>
          <a:p>
            <a:r>
              <a:rPr lang="en-US" dirty="0"/>
              <a:t>Table of bi-variate analysis of main outcome and key covariate(s);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Table of subgroup analysis, for example, male vs. female;</a:t>
            </a:r>
            <a:br>
              <a:rPr lang="en-US" dirty="0"/>
            </a:br>
            <a:endParaRPr lang="en-US" dirty="0"/>
          </a:p>
          <a:p>
            <a:r>
              <a:rPr lang="en-US" dirty="0"/>
              <a:t>Table of regression analysis or other models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2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63B8-BA87-421F-A0B3-73CA950B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4975"/>
            <a:ext cx="10515600" cy="1325563"/>
          </a:xfrm>
        </p:spPr>
        <p:txBody>
          <a:bodyPr>
            <a:noAutofit/>
          </a:bodyPr>
          <a:lstStyle/>
          <a:p>
            <a:r>
              <a:rPr lang="en-US" sz="2400" b="1">
                <a:hlinkClick r:id="rId2"/>
              </a:rPr>
              <a:t>https://d.docs.live.net/43296abb124de8a9/Documents/UNDP_Egypt/workshop/word/nss_sam_dummy_tables_oct_21_2019.docx</a:t>
            </a:r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00286-B341-400B-ABB8-3CD31B59530D}"/>
              </a:ext>
            </a:extLst>
          </p:cNvPr>
          <p:cNvSpPr txBox="1"/>
          <p:nvPr/>
        </p:nvSpPr>
        <p:spPr>
          <a:xfrm>
            <a:off x="4429125" y="1543050"/>
            <a:ext cx="307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 to</a:t>
            </a:r>
          </a:p>
        </p:txBody>
      </p:sp>
    </p:spTree>
    <p:extLst>
      <p:ext uri="{BB962C8B-B14F-4D97-AF65-F5344CB8AC3E}">
        <p14:creationId xmlns:p14="http://schemas.microsoft.com/office/powerpoint/2010/main" val="335511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1240-FF7E-414F-B87F-2FDE4476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8940"/>
          </a:xfrm>
        </p:spPr>
        <p:txBody>
          <a:bodyPr/>
          <a:lstStyle/>
          <a:p>
            <a:pPr algn="ctr"/>
            <a:r>
              <a:rPr lang="en-US" dirty="0"/>
              <a:t>How Do We Analyze Data Effectively?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B13A75B-A9B8-4C51-9027-9D2565CA2D87}"/>
              </a:ext>
            </a:extLst>
          </p:cNvPr>
          <p:cNvGrpSpPr/>
          <p:nvPr/>
        </p:nvGrpSpPr>
        <p:grpSpPr>
          <a:xfrm>
            <a:off x="6600651" y="1662784"/>
            <a:ext cx="3576356" cy="4769513"/>
            <a:chOff x="7777444" y="1734505"/>
            <a:chExt cx="3576356" cy="476951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3D203C1-D7D1-4BA5-A44A-48C8D91442DC}"/>
                </a:ext>
              </a:extLst>
            </p:cNvPr>
            <p:cNvSpPr txBox="1"/>
            <p:nvPr/>
          </p:nvSpPr>
          <p:spPr>
            <a:xfrm>
              <a:off x="7777444" y="1734505"/>
              <a:ext cx="3566160" cy="5486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1:   Prepare the data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C65F01E-C698-4546-8322-4F66AEC412B5}"/>
                </a:ext>
              </a:extLst>
            </p:cNvPr>
            <p:cNvSpPr txBox="1"/>
            <p:nvPr/>
          </p:nvSpPr>
          <p:spPr>
            <a:xfrm>
              <a:off x="7787640" y="2420542"/>
              <a:ext cx="3566160" cy="5486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2: Describe your sample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A74C40-0292-42D8-86A1-8B147CF6B76B}"/>
                </a:ext>
              </a:extLst>
            </p:cNvPr>
            <p:cNvSpPr txBox="1"/>
            <p:nvPr/>
          </p:nvSpPr>
          <p:spPr>
            <a:xfrm>
              <a:off x="7787640" y="3106579"/>
              <a:ext cx="3566160" cy="5486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3:   Assess “Difference” and</a:t>
              </a: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dirty="0">
                  <a:solidFill>
                    <a:schemeClr val="bg1"/>
                  </a:solidFill>
                </a:rPr>
                <a:t>              “ Significance”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3EE58B-08D4-4943-A7CD-589C87F3C5B0}"/>
                </a:ext>
              </a:extLst>
            </p:cNvPr>
            <p:cNvSpPr txBox="1"/>
            <p:nvPr/>
          </p:nvSpPr>
          <p:spPr>
            <a:xfrm>
              <a:off x="7777444" y="3792616"/>
              <a:ext cx="3566160" cy="5486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4: Explore relationships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1FE019-E515-4212-B962-F9196269020C}"/>
                </a:ext>
              </a:extLst>
            </p:cNvPr>
            <p:cNvSpPr txBox="1"/>
            <p:nvPr/>
          </p:nvSpPr>
          <p:spPr>
            <a:xfrm>
              <a:off x="7787640" y="4478653"/>
              <a:ext cx="3566160" cy="5486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5: Built meaningful models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5F180B-48BF-406C-B3B2-36C0C30B03FE}"/>
                </a:ext>
              </a:extLst>
            </p:cNvPr>
            <p:cNvSpPr txBox="1"/>
            <p:nvPr/>
          </p:nvSpPr>
          <p:spPr>
            <a:xfrm>
              <a:off x="7787640" y="5164690"/>
              <a:ext cx="3566160" cy="60096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6:   Organize and Present</a:t>
              </a:r>
              <a:br>
                <a:rPr lang="en-US" dirty="0">
                  <a:solidFill>
                    <a:schemeClr val="bg1"/>
                  </a:solidFill>
                </a:rPr>
              </a:br>
              <a:r>
                <a:rPr lang="en-US" dirty="0">
                  <a:solidFill>
                    <a:schemeClr val="bg1"/>
                  </a:solidFill>
                </a:rPr>
                <a:t>                Findings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224576D-BACB-4684-8784-4BB6EC1D266E}"/>
                </a:ext>
              </a:extLst>
            </p:cNvPr>
            <p:cNvSpPr txBox="1"/>
            <p:nvPr/>
          </p:nvSpPr>
          <p:spPr>
            <a:xfrm>
              <a:off x="7787640" y="5903053"/>
              <a:ext cx="3566160" cy="60096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Step 7:   Validate Findings with Key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               Stakeholders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928A5A0-7BFE-4AE6-8CF4-AEDAEFFCBAB5}"/>
              </a:ext>
            </a:extLst>
          </p:cNvPr>
          <p:cNvSpPr txBox="1"/>
          <p:nvPr/>
        </p:nvSpPr>
        <p:spPr>
          <a:xfrm>
            <a:off x="1410694" y="1666279"/>
            <a:ext cx="2918129" cy="4801314"/>
          </a:xfrm>
          <a:prstGeom prst="foldedCorner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>
                <a:solidFill>
                  <a:schemeClr val="bg1"/>
                </a:solidFill>
              </a:rPr>
              <a:t>Data Analysis Steps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4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GH_PPT_light(">
  <a:themeElements>
    <a:clrScheme name="CGH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AA9C8F"/>
      </a:accent2>
      <a:accent3>
        <a:srgbClr val="C59217"/>
      </a:accent3>
      <a:accent4>
        <a:srgbClr val="5B8F22"/>
      </a:accent4>
      <a:accent5>
        <a:srgbClr val="96172E"/>
      </a:accent5>
      <a:accent6>
        <a:srgbClr val="532E60"/>
      </a:accent6>
      <a:hlink>
        <a:srgbClr val="002060"/>
      </a:hlink>
      <a:folHlink>
        <a:srgbClr val="0053F2"/>
      </a:folHlink>
    </a:clrScheme>
    <a:fontScheme name="Custom 1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953</Words>
  <Application>Microsoft Office PowerPoint</Application>
  <PresentationFormat>Widescreen</PresentationFormat>
  <Paragraphs>248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Courier New</vt:lpstr>
      <vt:lpstr>Myriad Web Pro</vt:lpstr>
      <vt:lpstr>Wingdings</vt:lpstr>
      <vt:lpstr>Office Theme</vt:lpstr>
      <vt:lpstr>CGH_PPT_light(</vt:lpstr>
      <vt:lpstr>Quantitative Data Analysis For Development Evaluatation </vt:lpstr>
      <vt:lpstr>PowerPoint Presentation</vt:lpstr>
      <vt:lpstr>Module I</vt:lpstr>
      <vt:lpstr>Basic concepts</vt:lpstr>
      <vt:lpstr>Dummy Table: Definition and Example</vt:lpstr>
      <vt:lpstr>How Useful Are Dummy Tables?</vt:lpstr>
      <vt:lpstr>Basic Types of Dummy Tables</vt:lpstr>
      <vt:lpstr>https://d.docs.live.net/43296abb124de8a9/Documents/UNDP_Egypt/workshop/word/nss_sam_dummy_tables_oct_21_2019.docx</vt:lpstr>
      <vt:lpstr>How Do We Analyze Data Effectively?</vt:lpstr>
      <vt:lpstr>Data Analysis Planning Worksheet (DAP)</vt:lpstr>
      <vt:lpstr>Module II</vt:lpstr>
      <vt:lpstr>Level Of Measurement</vt:lpstr>
      <vt:lpstr>Binary and Nominal Variable</vt:lpstr>
      <vt:lpstr>Interval and Ratio</vt:lpstr>
      <vt:lpstr>Likert Scales</vt:lpstr>
      <vt:lpstr>Importance of Level of Scale</vt:lpstr>
      <vt:lpstr>Measure of Central Tendency</vt:lpstr>
      <vt:lpstr> Measures of Central Tendency</vt:lpstr>
      <vt:lpstr>Measure of Variation</vt:lpstr>
      <vt:lpstr> Measures of Central Tendency</vt:lpstr>
      <vt:lpstr>Module III</vt:lpstr>
      <vt:lpstr>https://d.docs.live.net/43296abb124de8a9/Documents/UNDP_Egypt/workshop/word/intro_to_quant_anal_undp_nec_2019_sept_26_2019.docx</vt:lpstr>
      <vt:lpstr>Module IV</vt:lpstr>
      <vt:lpstr>https://d.docs.live.net/43296abb124de8a9/Documents/UNDP_Egypt/workshop/word/intro_to_quant_anal_undp_nec_2019_sept_26_2019.docx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Quantitative Data Analysis</dc:title>
  <dc:creator>Bassirou Chitou</dc:creator>
  <cp:lastModifiedBy>Bassirou Chitou</cp:lastModifiedBy>
  <cp:revision>36</cp:revision>
  <dcterms:created xsi:type="dcterms:W3CDTF">2019-10-01T21:15:42Z</dcterms:created>
  <dcterms:modified xsi:type="dcterms:W3CDTF">2019-10-21T04:46:04Z</dcterms:modified>
</cp:coreProperties>
</file>