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3"/>
  </p:notesMasterIdLst>
  <p:handoutMasterIdLst>
    <p:handoutMasterId r:id="rId74"/>
  </p:handoutMasterIdLst>
  <p:sldIdLst>
    <p:sldId id="695" r:id="rId5"/>
    <p:sldId id="661" r:id="rId6"/>
    <p:sldId id="734" r:id="rId7"/>
    <p:sldId id="696" r:id="rId8"/>
    <p:sldId id="442" r:id="rId9"/>
    <p:sldId id="447" r:id="rId10"/>
    <p:sldId id="451" r:id="rId11"/>
    <p:sldId id="697" r:id="rId12"/>
    <p:sldId id="698" r:id="rId13"/>
    <p:sldId id="298" r:id="rId14"/>
    <p:sldId id="699" r:id="rId15"/>
    <p:sldId id="700" r:id="rId16"/>
    <p:sldId id="343" r:id="rId17"/>
    <p:sldId id="665" r:id="rId18"/>
    <p:sldId id="310" r:id="rId19"/>
    <p:sldId id="306" r:id="rId20"/>
    <p:sldId id="701" r:id="rId21"/>
    <p:sldId id="702" r:id="rId22"/>
    <p:sldId id="394" r:id="rId23"/>
    <p:sldId id="667" r:id="rId24"/>
    <p:sldId id="735" r:id="rId25"/>
    <p:sldId id="339" r:id="rId26"/>
    <p:sldId id="330" r:id="rId27"/>
    <p:sldId id="703" r:id="rId28"/>
    <p:sldId id="690" r:id="rId29"/>
    <p:sldId id="705" r:id="rId30"/>
    <p:sldId id="706" r:id="rId31"/>
    <p:sldId id="707" r:id="rId32"/>
    <p:sldId id="708" r:id="rId33"/>
    <p:sldId id="709" r:id="rId34"/>
    <p:sldId id="677" r:id="rId35"/>
    <p:sldId id="710" r:id="rId36"/>
    <p:sldId id="577" r:id="rId37"/>
    <p:sldId id="476" r:id="rId38"/>
    <p:sldId id="494" r:id="rId39"/>
    <p:sldId id="495" r:id="rId40"/>
    <p:sldId id="496" r:id="rId41"/>
    <p:sldId id="497" r:id="rId42"/>
    <p:sldId id="427" r:id="rId43"/>
    <p:sldId id="711" r:id="rId44"/>
    <p:sldId id="712" r:id="rId45"/>
    <p:sldId id="713" r:id="rId46"/>
    <p:sldId id="714" r:id="rId47"/>
    <p:sldId id="717" r:id="rId48"/>
    <p:sldId id="736" r:id="rId49"/>
    <p:sldId id="718" r:id="rId50"/>
    <p:sldId id="715" r:id="rId51"/>
    <p:sldId id="721" r:id="rId52"/>
    <p:sldId id="722" r:id="rId53"/>
    <p:sldId id="723" r:id="rId54"/>
    <p:sldId id="724" r:id="rId55"/>
    <p:sldId id="725" r:id="rId56"/>
    <p:sldId id="726" r:id="rId57"/>
    <p:sldId id="727" r:id="rId58"/>
    <p:sldId id="728" r:id="rId59"/>
    <p:sldId id="729" r:id="rId60"/>
    <p:sldId id="730" r:id="rId61"/>
    <p:sldId id="474" r:id="rId62"/>
    <p:sldId id="731" r:id="rId63"/>
    <p:sldId id="680" r:id="rId64"/>
    <p:sldId id="681" r:id="rId65"/>
    <p:sldId id="682" r:id="rId66"/>
    <p:sldId id="683" r:id="rId67"/>
    <p:sldId id="732" r:id="rId68"/>
    <p:sldId id="686" r:id="rId69"/>
    <p:sldId id="689" r:id="rId70"/>
    <p:sldId id="737" r:id="rId71"/>
    <p:sldId id="445" r:id="rId72"/>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8523"/>
    <a:srgbClr val="20827A"/>
    <a:srgbClr val="004939"/>
    <a:srgbClr val="74AB9A"/>
    <a:srgbClr val="0F3834"/>
    <a:srgbClr val="2883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93" autoAdjust="0"/>
    <p:restoredTop sz="83698" autoAdjust="0"/>
  </p:normalViewPr>
  <p:slideViewPr>
    <p:cSldViewPr snapToObjects="1">
      <p:cViewPr varScale="1">
        <p:scale>
          <a:sx n="71" d="100"/>
          <a:sy n="71" d="100"/>
        </p:scale>
        <p:origin x="2030"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EB40298-F658-E34D-AA3B-40A948214032}" type="datetimeFigureOut">
              <a:rPr lang="fr-FR" smtClean="0"/>
              <a:pPr/>
              <a:t>20/10/2019</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3B64C8C-FFC3-0E49-98AD-9804ECD5DFAB}" type="slidenum">
              <a:rPr lang="fr-FR" smtClean="0"/>
              <a:pPr/>
              <a:t>‹N°›</a:t>
            </a:fld>
            <a:endParaRPr lang="fr-FR"/>
          </a:p>
        </p:txBody>
      </p:sp>
    </p:spTree>
    <p:extLst>
      <p:ext uri="{BB962C8B-B14F-4D97-AF65-F5344CB8AC3E}">
        <p14:creationId xmlns:p14="http://schemas.microsoft.com/office/powerpoint/2010/main" val="2068294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B1E208-984E-0045-95B7-AD7E69D52204}" type="datetimeFigureOut">
              <a:rPr lang="fr-FR" smtClean="0"/>
              <a:pPr/>
              <a:t>20/10/2019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39C7CA-450B-024A-AC76-E4565694E69F}" type="slidenum">
              <a:rPr lang="fr-FR" smtClean="0"/>
              <a:pPr/>
              <a:t>‹N°›</a:t>
            </a:fld>
            <a:endParaRPr lang="fr-FR"/>
          </a:p>
        </p:txBody>
      </p:sp>
    </p:spTree>
    <p:extLst>
      <p:ext uri="{BB962C8B-B14F-4D97-AF65-F5344CB8AC3E}">
        <p14:creationId xmlns:p14="http://schemas.microsoft.com/office/powerpoint/2010/main" val="25448553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Une 1</a:t>
            </a:r>
            <a:r>
              <a:rPr lang="fr-FR" baseline="30000" dirty="0"/>
              <a:t>re</a:t>
            </a:r>
            <a:r>
              <a:rPr lang="fr-FR" dirty="0"/>
              <a:t> approche c’est de passer par l’objet: l’impact. L’autre c’st de passer les</a:t>
            </a:r>
            <a:r>
              <a:rPr lang="fr-FR" baseline="0" dirty="0"/>
              <a:t> méthodes. </a:t>
            </a:r>
            <a:endParaRPr lang="fr-FR" dirty="0"/>
          </a:p>
        </p:txBody>
      </p:sp>
    </p:spTree>
    <p:extLst>
      <p:ext uri="{BB962C8B-B14F-4D97-AF65-F5344CB8AC3E}">
        <p14:creationId xmlns:p14="http://schemas.microsoft.com/office/powerpoint/2010/main" val="390810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i="1" kern="1200" dirty="0">
                <a:solidFill>
                  <a:schemeClr val="tx1"/>
                </a:solidFill>
                <a:latin typeface="+mn-lt"/>
                <a:ea typeface="+mn-ea"/>
                <a:cs typeface="+mn-cs"/>
              </a:rPr>
              <a:t>Par exemple, dans une intervention qui vise à soutenir la démarche export des entreprises en facilitant les emprunts bancaires par un mécanisme de garantie publique, on distinguera l'effet primaire (« les banques prêtent aux entreprises ») et les effets secondaires (« les entreprises se lancent dans de nouveaux projets, réussissent à développer une activité pérenne à l'export »).</a:t>
            </a:r>
            <a:endParaRPr lang="fr-FR" dirty="0"/>
          </a:p>
        </p:txBody>
      </p:sp>
    </p:spTree>
    <p:extLst>
      <p:ext uri="{BB962C8B-B14F-4D97-AF65-F5344CB8AC3E}">
        <p14:creationId xmlns:p14="http://schemas.microsoft.com/office/powerpoint/2010/main" val="1129046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239C7CA-450B-024A-AC76-E4565694E69F}" type="slidenum">
              <a:rPr lang="fr-FR" smtClean="0"/>
              <a:pPr/>
              <a:t>12</a:t>
            </a:fld>
            <a:endParaRPr lang="fr-FR"/>
          </a:p>
        </p:txBody>
      </p:sp>
    </p:spTree>
    <p:extLst>
      <p:ext uri="{BB962C8B-B14F-4D97-AF65-F5344CB8AC3E}">
        <p14:creationId xmlns:p14="http://schemas.microsoft.com/office/powerpoint/2010/main" val="79777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Si je me place dans le contexte inductif classique,</a:t>
            </a:r>
            <a:r>
              <a:rPr lang="fr-FR" baseline="0" dirty="0"/>
              <a:t> le tabac ne cause pas le cancer. Mais avec les probabilités, oui. </a:t>
            </a:r>
          </a:p>
          <a:p>
            <a:endParaRPr lang="fr-FR" baseline="0" dirty="0"/>
          </a:p>
          <a:p>
            <a:endParaRPr lang="fr-FR" dirty="0">
              <a:latin typeface="Tahoma" charset="0"/>
            </a:endParaRPr>
          </a:p>
          <a:p>
            <a:r>
              <a:rPr lang="fr-FR" dirty="0">
                <a:latin typeface="Tahoma" charset="0"/>
              </a:rPr>
              <a:t>« A la fin du XIXème siècle, Henri Poincaré fit une curieuse découverte : si, en astronomie par exemple, on considère un système, avec non pas de deux objets, mais trois, par exemple en tenant compte de l’influence du Soleil sur le système Terre-Lune, il apparaît que les équations de Newton deviennent insolubles, car leur résolution nécessite toute une série d’approximations pour obtenir une solution. Cela veut dire qu’</a:t>
            </a:r>
            <a:r>
              <a:rPr lang="fr-FR" altLang="ja-JP" b="1" dirty="0">
                <a:latin typeface="Tahoma" charset="0"/>
              </a:rPr>
              <a:t>un système complexe est capable de développer ses propres instabilités en raison des phénomènes de rétroaction ayant lieu entre ses composants. »</a:t>
            </a:r>
          </a:p>
          <a:p>
            <a:r>
              <a:rPr lang="fr-FR" dirty="0">
                <a:latin typeface="Tahoma" charset="0"/>
              </a:rPr>
              <a:t>(C’est le cousin du président de la République)</a:t>
            </a:r>
          </a:p>
          <a:p>
            <a:endParaRPr lang="fr-FR" dirty="0"/>
          </a:p>
        </p:txBody>
      </p:sp>
    </p:spTree>
    <p:extLst>
      <p:ext uri="{BB962C8B-B14F-4D97-AF65-F5344CB8AC3E}">
        <p14:creationId xmlns:p14="http://schemas.microsoft.com/office/powerpoint/2010/main" val="789669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Revoir Quiz</a:t>
            </a:r>
          </a:p>
        </p:txBody>
      </p:sp>
    </p:spTree>
    <p:extLst>
      <p:ext uri="{BB962C8B-B14F-4D97-AF65-F5344CB8AC3E}">
        <p14:creationId xmlns:p14="http://schemas.microsoft.com/office/powerpoint/2010/main" val="458647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Mill: méthode</a:t>
            </a:r>
            <a:r>
              <a:rPr lang="fr-FR" baseline="0" dirty="0"/>
              <a:t> des différences</a:t>
            </a:r>
            <a:endParaRPr lang="fr-FR" dirty="0"/>
          </a:p>
        </p:txBody>
      </p:sp>
    </p:spTree>
    <p:extLst>
      <p:ext uri="{BB962C8B-B14F-4D97-AF65-F5344CB8AC3E}">
        <p14:creationId xmlns:p14="http://schemas.microsoft.com/office/powerpoint/2010/main" val="445940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Selon cette formule, l’effet causal α d’un programme (</a:t>
            </a:r>
            <a:r>
              <a:rPr lang="fr-FR" sz="1200" i="1" kern="1200" dirty="0">
                <a:solidFill>
                  <a:schemeClr val="tx1"/>
                </a:solidFill>
                <a:effectLst/>
                <a:latin typeface="+mn-lt"/>
                <a:ea typeface="+mn-ea"/>
                <a:cs typeface="+mn-cs"/>
              </a:rPr>
              <a:t>P</a:t>
            </a:r>
            <a:r>
              <a:rPr lang="fr-FR" sz="1200" kern="1200" dirty="0">
                <a:solidFill>
                  <a:schemeClr val="tx1"/>
                </a:solidFill>
                <a:effectLst/>
                <a:latin typeface="+mn-lt"/>
                <a:ea typeface="+mn-ea"/>
                <a:cs typeface="+mn-cs"/>
              </a:rPr>
              <a:t>) sur un </a:t>
            </a:r>
            <a:r>
              <a:rPr lang="fr-FR" sz="1200" kern="1200" dirty="0" err="1">
                <a:solidFill>
                  <a:schemeClr val="tx1"/>
                </a:solidFill>
                <a:effectLst/>
                <a:latin typeface="+mn-lt"/>
                <a:ea typeface="+mn-ea"/>
                <a:cs typeface="+mn-cs"/>
              </a:rPr>
              <a:t>résultat</a:t>
            </a:r>
            <a:r>
              <a:rPr lang="fr-FR" sz="1200" kern="1200" dirty="0">
                <a:solidFill>
                  <a:schemeClr val="tx1"/>
                </a:solidFill>
                <a:effectLst/>
                <a:latin typeface="+mn-lt"/>
                <a:ea typeface="+mn-ea"/>
                <a:cs typeface="+mn-cs"/>
              </a:rPr>
              <a:t> (</a:t>
            </a:r>
            <a:r>
              <a:rPr lang="fr-FR" sz="1200" i="1" kern="1200" dirty="0">
                <a:solidFill>
                  <a:schemeClr val="tx1"/>
                </a:solidFill>
                <a:effectLst/>
                <a:latin typeface="+mn-lt"/>
                <a:ea typeface="+mn-ea"/>
                <a:cs typeface="+mn-cs"/>
              </a:rPr>
              <a:t>Y</a:t>
            </a:r>
            <a:r>
              <a:rPr lang="fr-FR" sz="1200" kern="1200" dirty="0">
                <a:solidFill>
                  <a:schemeClr val="tx1"/>
                </a:solidFill>
                <a:effectLst/>
                <a:latin typeface="+mn-lt"/>
                <a:ea typeface="+mn-ea"/>
                <a:cs typeface="+mn-cs"/>
              </a:rPr>
              <a:t>) est la </a:t>
            </a:r>
            <a:r>
              <a:rPr lang="fr-FR" sz="1200" kern="1200" dirty="0" err="1">
                <a:solidFill>
                  <a:schemeClr val="tx1"/>
                </a:solidFill>
                <a:effectLst/>
                <a:latin typeface="+mn-lt"/>
                <a:ea typeface="+mn-ea"/>
                <a:cs typeface="+mn-cs"/>
              </a:rPr>
              <a:t>différence</a:t>
            </a:r>
            <a:r>
              <a:rPr lang="fr-FR" sz="1200" kern="1200" dirty="0">
                <a:solidFill>
                  <a:schemeClr val="tx1"/>
                </a:solidFill>
                <a:effectLst/>
                <a:latin typeface="+mn-lt"/>
                <a:ea typeface="+mn-ea"/>
                <a:cs typeface="+mn-cs"/>
              </a:rPr>
              <a:t> entre le </a:t>
            </a:r>
            <a:r>
              <a:rPr lang="fr-FR" sz="1200" kern="1200" dirty="0" err="1">
                <a:solidFill>
                  <a:schemeClr val="tx1"/>
                </a:solidFill>
                <a:effectLst/>
                <a:latin typeface="+mn-lt"/>
                <a:ea typeface="+mn-ea"/>
                <a:cs typeface="+mn-cs"/>
              </a:rPr>
              <a:t>résultat</a:t>
            </a:r>
            <a:r>
              <a:rPr lang="fr-FR" sz="1200" kern="1200" dirty="0">
                <a:solidFill>
                  <a:schemeClr val="tx1"/>
                </a:solidFill>
                <a:effectLst/>
                <a:latin typeface="+mn-lt"/>
                <a:ea typeface="+mn-ea"/>
                <a:cs typeface="+mn-cs"/>
              </a:rPr>
              <a:t> (Y) obtenu avec le programme (autrement dit avec </a:t>
            </a:r>
            <a:r>
              <a:rPr lang="fr-FR" sz="1200" i="1" kern="1200" dirty="0">
                <a:solidFill>
                  <a:schemeClr val="tx1"/>
                </a:solidFill>
                <a:effectLst/>
                <a:latin typeface="+mn-lt"/>
                <a:ea typeface="+mn-ea"/>
                <a:cs typeface="+mn-cs"/>
              </a:rPr>
              <a:t>P </a:t>
            </a:r>
            <a:r>
              <a:rPr lang="fr-FR" sz="1200" kern="1200" dirty="0">
                <a:solidFill>
                  <a:schemeClr val="tx1"/>
                </a:solidFill>
                <a:effectLst/>
                <a:latin typeface="+mn-lt"/>
                <a:ea typeface="+mn-ea"/>
                <a:cs typeface="+mn-cs"/>
              </a:rPr>
              <a:t>= 1) et le </a:t>
            </a:r>
            <a:r>
              <a:rPr lang="fr-FR" sz="1200" kern="1200" dirty="0" err="1">
                <a:solidFill>
                  <a:schemeClr val="tx1"/>
                </a:solidFill>
                <a:effectLst/>
                <a:latin typeface="+mn-lt"/>
                <a:ea typeface="+mn-ea"/>
                <a:cs typeface="+mn-cs"/>
              </a:rPr>
              <a:t>même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résultat</a:t>
            </a:r>
            <a:r>
              <a:rPr lang="fr-FR" sz="1200" kern="1200" dirty="0">
                <a:solidFill>
                  <a:schemeClr val="tx1"/>
                </a:solidFill>
                <a:effectLst/>
                <a:latin typeface="+mn-lt"/>
                <a:ea typeface="+mn-ea"/>
                <a:cs typeface="+mn-cs"/>
              </a:rPr>
              <a:t> (</a:t>
            </a:r>
            <a:r>
              <a:rPr lang="fr-FR" sz="1200" i="1" kern="1200" dirty="0">
                <a:solidFill>
                  <a:schemeClr val="tx1"/>
                </a:solidFill>
                <a:effectLst/>
                <a:latin typeface="+mn-lt"/>
                <a:ea typeface="+mn-ea"/>
                <a:cs typeface="+mn-cs"/>
              </a:rPr>
              <a:t>Y</a:t>
            </a:r>
            <a:r>
              <a:rPr lang="fr-FR" sz="1200" kern="1200" dirty="0">
                <a:solidFill>
                  <a:schemeClr val="tx1"/>
                </a:solidFill>
                <a:effectLst/>
                <a:latin typeface="+mn-lt"/>
                <a:ea typeface="+mn-ea"/>
                <a:cs typeface="+mn-cs"/>
              </a:rPr>
              <a:t>) obtenu sans le programme (</a:t>
            </a:r>
            <a:r>
              <a:rPr lang="fr-FR" sz="1200" kern="1200" dirty="0" err="1">
                <a:solidFill>
                  <a:schemeClr val="tx1"/>
                </a:solidFill>
                <a:effectLst/>
                <a:latin typeface="+mn-lt"/>
                <a:ea typeface="+mn-ea"/>
                <a:cs typeface="+mn-cs"/>
              </a:rPr>
              <a:t>c.-a</a:t>
            </a:r>
            <a:r>
              <a:rPr lang="fr-FR" sz="1200" kern="1200" dirty="0">
                <a:solidFill>
                  <a:schemeClr val="tx1"/>
                </a:solidFill>
                <a:effectLst/>
                <a:latin typeface="+mn-lt"/>
                <a:ea typeface="+mn-ea"/>
                <a:cs typeface="+mn-cs"/>
              </a:rPr>
              <a:t>̀-d. avec </a:t>
            </a:r>
            <a:r>
              <a:rPr lang="fr-FR" sz="1200" i="1" kern="1200" dirty="0">
                <a:solidFill>
                  <a:schemeClr val="tx1"/>
                </a:solidFill>
                <a:effectLst/>
                <a:latin typeface="+mn-lt"/>
                <a:ea typeface="+mn-ea"/>
                <a:cs typeface="+mn-cs"/>
              </a:rPr>
              <a:t>P </a:t>
            </a:r>
            <a:r>
              <a:rPr lang="fr-FR" sz="1200" kern="1200" dirty="0">
                <a:solidFill>
                  <a:schemeClr val="tx1"/>
                </a:solidFill>
                <a:effectLst/>
                <a:latin typeface="+mn-lt"/>
                <a:ea typeface="+mn-ea"/>
                <a:cs typeface="+mn-cs"/>
              </a:rPr>
              <a:t>= 0). </a:t>
            </a:r>
            <a:endParaRPr lang="fr-FR" dirty="0"/>
          </a:p>
        </p:txBody>
      </p:sp>
    </p:spTree>
    <p:extLst>
      <p:ext uri="{BB962C8B-B14F-4D97-AF65-F5344CB8AC3E}">
        <p14:creationId xmlns:p14="http://schemas.microsoft.com/office/powerpoint/2010/main" val="1159281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Espace réservé de l'image des diapositives 1"/>
          <p:cNvSpPr>
            <a:spLocks noGrp="1" noRot="1" noChangeAspect="1"/>
          </p:cNvSpPr>
          <p:nvPr>
            <p:ph type="sldImg"/>
          </p:nvPr>
        </p:nvSpPr>
        <p:spPr>
          <a:xfrm>
            <a:off x="1143000" y="685800"/>
            <a:ext cx="4573588" cy="3429000"/>
          </a:xfrm>
          <a:ln/>
        </p:spPr>
      </p:sp>
      <p:sp>
        <p:nvSpPr>
          <p:cNvPr id="155650" name="Espace réservé des commentair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p>
            <a:r>
              <a:rPr lang="fr-FR" dirty="0"/>
              <a:t>Méthode quasi-expérimentale: pas d'affectation aléatoire, on distingue des groupes</a:t>
            </a:r>
          </a:p>
          <a:p>
            <a:r>
              <a:rPr lang="fr-FR" dirty="0"/>
              <a:t>Pas plus de 10% et encore c'est beaucoup. </a:t>
            </a:r>
          </a:p>
          <a:p>
            <a:r>
              <a:rPr lang="fr-FR" dirty="0"/>
              <a:t>Cahier analyse des impacts SFE &gt; conditions d'application de la méthode. </a:t>
            </a:r>
          </a:p>
          <a:p>
            <a:endParaRPr lang="fr-FR" dirty="0"/>
          </a:p>
          <a:p>
            <a:r>
              <a:rPr lang="fr-FR" dirty="0"/>
              <a:t>on fait travailler un groupe d'étudiants (GE) avec un logiciel d'apprentissage sur la thématique "z", et on mesure une caractéristique, p. ex. les connaissances au sujet de "z". La même mesure est faite aussi pour un groupe de contrôle (GC) qui n'a pas appris avec le logiciel d'apprentissage (ou qui a reçu un traitement de contrôle (</a:t>
            </a:r>
            <a:r>
              <a:rPr lang="fr-FR" dirty="0" err="1"/>
              <a:t>Xc</a:t>
            </a:r>
            <a:r>
              <a:rPr lang="fr-FR" dirty="0"/>
              <a:t>), p. ex. en travaillant avec un autre matériel). Si la mesure donne des résultats « meilleurs » pour le GE que pour le GC, on peut dire avec plus d'assurance par rapport à la mesure unique sans groupe de contrôle (voir ci-dessous) que le logiciel d'apprentissage a provoqué quelque chose. Toutefois, on doit prendre en considération que les groupes se différenciaient peut-être déjà avant le traitement en ce qui concerne une caractéristique qui est liée à la mesure évaluée (les connaissances !) </a:t>
            </a:r>
          </a:p>
          <a:p>
            <a:endParaRPr lang="fr-FR" dirty="0"/>
          </a:p>
          <a:p>
            <a:pPr marL="0" marR="0" indent="0" algn="l" defTabSz="457200" rtl="0" eaLnBrk="1" fontAlgn="auto" latinLnBrk="0" hangingPunct="1">
              <a:lnSpc>
                <a:spcPct val="100000"/>
              </a:lnSpc>
              <a:spcBef>
                <a:spcPts val="0"/>
              </a:spcBef>
              <a:spcAft>
                <a:spcPts val="0"/>
              </a:spcAft>
              <a:buClrTx/>
              <a:buSzTx/>
              <a:buFontTx/>
              <a:buNone/>
              <a:tabLst/>
              <a:defRPr/>
            </a:pPr>
            <a:r>
              <a:rPr lang="fr-FR" dirty="0"/>
              <a:t>Comment </a:t>
            </a:r>
            <a:r>
              <a:rPr lang="fr-FR" dirty="0" err="1"/>
              <a:t>décider</a:t>
            </a:r>
            <a:r>
              <a:rPr lang="fr-FR" dirty="0"/>
              <a:t> que deux individus « se ressemblent » lorsque les </a:t>
            </a:r>
            <a:r>
              <a:rPr lang="fr-FR" dirty="0" err="1"/>
              <a:t>critères</a:t>
            </a:r>
            <a:r>
              <a:rPr lang="fr-FR" dirty="0"/>
              <a:t> de ressemblance sont multiples ? La technique de l’appariement utilise à cet effet un coefficient </a:t>
            </a:r>
            <a:r>
              <a:rPr lang="fr-FR" dirty="0" err="1"/>
              <a:t>synthétique</a:t>
            </a:r>
            <a:r>
              <a:rPr lang="fr-FR" dirty="0"/>
              <a:t> </a:t>
            </a:r>
            <a:r>
              <a:rPr lang="fr-FR" dirty="0" err="1"/>
              <a:t>appele</a:t>
            </a:r>
            <a:r>
              <a:rPr lang="fr-FR" dirty="0"/>
              <a:t>́ « </a:t>
            </a:r>
            <a:r>
              <a:rPr lang="fr-FR" b="1" dirty="0"/>
              <a:t>score de propension </a:t>
            </a:r>
            <a:r>
              <a:rPr lang="fr-FR" dirty="0"/>
              <a:t>». Il est calculé à l’aide de la </a:t>
            </a:r>
            <a:r>
              <a:rPr lang="fr-FR" dirty="0" err="1"/>
              <a:t>méthode</a:t>
            </a:r>
            <a:r>
              <a:rPr lang="fr-FR" dirty="0"/>
              <a:t> des moindres </a:t>
            </a:r>
            <a:r>
              <a:rPr lang="fr-FR" dirty="0" err="1"/>
              <a:t>carrés</a:t>
            </a:r>
            <a:r>
              <a:rPr lang="fr-FR" dirty="0"/>
              <a:t> (</a:t>
            </a:r>
            <a:r>
              <a:rPr lang="fr-FR" dirty="0" err="1"/>
              <a:t>régression</a:t>
            </a:r>
            <a:r>
              <a:rPr lang="fr-FR" dirty="0"/>
              <a:t>) </a:t>
            </a:r>
            <a:r>
              <a:rPr lang="fr-FR" dirty="0" err="1"/>
              <a:t>appliquée</a:t>
            </a:r>
            <a:r>
              <a:rPr lang="fr-FR" dirty="0"/>
              <a:t> à l’ensemble des deux </a:t>
            </a:r>
            <a:r>
              <a:rPr lang="fr-FR" dirty="0" err="1"/>
              <a:t>échantillons</a:t>
            </a:r>
            <a:r>
              <a:rPr lang="fr-FR" dirty="0"/>
              <a:t>. La variable à expliquer est la participation ou la non-participation, et les variables explicatives sont les </a:t>
            </a:r>
            <a:r>
              <a:rPr lang="fr-FR" dirty="0" err="1"/>
              <a:t>caractéristiques</a:t>
            </a:r>
            <a:r>
              <a:rPr lang="fr-FR" dirty="0"/>
              <a:t> choisies pour </a:t>
            </a:r>
            <a:r>
              <a:rPr lang="fr-FR" dirty="0" err="1"/>
              <a:t>établir</a:t>
            </a:r>
            <a:r>
              <a:rPr lang="fr-FR" dirty="0"/>
              <a:t> la ressemblance. </a:t>
            </a:r>
            <a:r>
              <a:rPr lang="fr-FR" dirty="0" err="1"/>
              <a:t>Grâce</a:t>
            </a:r>
            <a:r>
              <a:rPr lang="fr-FR" dirty="0"/>
              <a:t> aux coefficients ainsi </a:t>
            </a:r>
            <a:r>
              <a:rPr lang="fr-FR" dirty="0" err="1"/>
              <a:t>calculés</a:t>
            </a:r>
            <a:r>
              <a:rPr lang="fr-FR" dirty="0"/>
              <a:t> on peut estimer la </a:t>
            </a:r>
            <a:r>
              <a:rPr lang="fr-FR" dirty="0" err="1"/>
              <a:t>probabilite</a:t>
            </a:r>
            <a:r>
              <a:rPr lang="fr-FR" dirty="0"/>
              <a:t>́ de participation pour tout individu, qu’il ait effectivement participé ou pas (score de propension). On choisit donc pour chaque participant un individu qui a un score de propension </a:t>
            </a:r>
            <a:r>
              <a:rPr lang="fr-FR" dirty="0" err="1"/>
              <a:t>égal</a:t>
            </a:r>
            <a:r>
              <a:rPr lang="fr-FR" dirty="0"/>
              <a:t> ou proche, ou en d’autres termes quelqu’un dont la </a:t>
            </a:r>
            <a:r>
              <a:rPr lang="fr-FR" dirty="0" err="1"/>
              <a:t>probabilite</a:t>
            </a:r>
            <a:r>
              <a:rPr lang="fr-FR" dirty="0"/>
              <a:t>́ de participer </a:t>
            </a:r>
            <a:r>
              <a:rPr lang="fr-FR" dirty="0" err="1"/>
              <a:t>était</a:t>
            </a:r>
            <a:r>
              <a:rPr lang="fr-FR" dirty="0"/>
              <a:t> la </a:t>
            </a:r>
            <a:r>
              <a:rPr lang="fr-FR" dirty="0" err="1"/>
              <a:t>même</a:t>
            </a:r>
            <a:r>
              <a:rPr lang="fr-FR" dirty="0"/>
              <a:t>. </a:t>
            </a:r>
          </a:p>
          <a:p>
            <a:endParaRPr lang="fr-FR" dirty="0"/>
          </a:p>
        </p:txBody>
      </p:sp>
      <p:sp>
        <p:nvSpPr>
          <p:cNvPr id="3" name="Espace réservé du pied de page 2"/>
          <p:cNvSpPr>
            <a:spLocks noGrp="1"/>
          </p:cNvSpPr>
          <p:nvPr>
            <p:ph type="ftr" sz="quarter" idx="10"/>
          </p:nvPr>
        </p:nvSpPr>
        <p:spPr/>
        <p:txBody>
          <a:bodyPr/>
          <a:lstStyle/>
          <a:p>
            <a:r>
              <a:rPr lang="fr-FR"/>
              <a:t>M2proeadl - T. Delahais, 2015. Ne diffuser qu'avec la source indiquée.</a:t>
            </a:r>
          </a:p>
        </p:txBody>
      </p:sp>
    </p:spTree>
    <p:extLst>
      <p:ext uri="{BB962C8B-B14F-4D97-AF65-F5344CB8AC3E}">
        <p14:creationId xmlns:p14="http://schemas.microsoft.com/office/powerpoint/2010/main" val="962885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 TITRE">
    <p:spTree>
      <p:nvGrpSpPr>
        <p:cNvPr id="1" name=""/>
        <p:cNvGrpSpPr/>
        <p:nvPr/>
      </p:nvGrpSpPr>
      <p:grpSpPr>
        <a:xfrm>
          <a:off x="0" y="0"/>
          <a:ext cx="0" cy="0"/>
          <a:chOff x="0" y="0"/>
          <a:chExt cx="0" cy="0"/>
        </a:xfrm>
      </p:grpSpPr>
      <p:pic>
        <p:nvPicPr>
          <p:cNvPr id="15" name="Image 14" descr="751C856A-F178-46B5-9117-38A0EE13D21D.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9359" y="836712"/>
            <a:ext cx="5004048" cy="5004048"/>
          </a:xfrm>
          <a:prstGeom prst="rect">
            <a:avLst/>
          </a:prstGeom>
        </p:spPr>
      </p:pic>
      <p:sp>
        <p:nvSpPr>
          <p:cNvPr id="6" name="Rectangle 5"/>
          <p:cNvSpPr/>
          <p:nvPr userDrawn="1"/>
        </p:nvSpPr>
        <p:spPr>
          <a:xfrm>
            <a:off x="2650963" y="2362200"/>
            <a:ext cx="5029200" cy="1600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userDrawn="1"/>
        </p:nvSpPr>
        <p:spPr>
          <a:xfrm>
            <a:off x="0" y="6629400"/>
            <a:ext cx="9144000" cy="228600"/>
          </a:xfrm>
          <a:prstGeom prst="rect">
            <a:avLst/>
          </a:prstGeom>
          <a:solidFill>
            <a:srgbClr val="74AB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0" name="Connecteur droit 9"/>
          <p:cNvCxnSpPr/>
          <p:nvPr userDrawn="1"/>
        </p:nvCxnSpPr>
        <p:spPr>
          <a:xfrm>
            <a:off x="2879563" y="3502024"/>
            <a:ext cx="4800600" cy="1588"/>
          </a:xfrm>
          <a:prstGeom prst="line">
            <a:avLst/>
          </a:prstGeom>
          <a:ln w="34925">
            <a:solidFill>
              <a:srgbClr val="28837A"/>
            </a:solidFill>
            <a:prstDash val="sysDot"/>
          </a:ln>
          <a:effectLst/>
        </p:spPr>
        <p:style>
          <a:lnRef idx="2">
            <a:schemeClr val="accent1"/>
          </a:lnRef>
          <a:fillRef idx="0">
            <a:schemeClr val="accent1"/>
          </a:fillRef>
          <a:effectRef idx="1">
            <a:schemeClr val="accent1"/>
          </a:effectRef>
          <a:fontRef idx="minor">
            <a:schemeClr val="tx1"/>
          </a:fontRef>
        </p:style>
      </p:cxnSp>
      <p:sp>
        <p:nvSpPr>
          <p:cNvPr id="12" name="Titre 1"/>
          <p:cNvSpPr>
            <a:spLocks noGrp="1"/>
          </p:cNvSpPr>
          <p:nvPr>
            <p:ph type="title" hasCustomPrompt="1"/>
          </p:nvPr>
        </p:nvSpPr>
        <p:spPr>
          <a:xfrm>
            <a:off x="2879563" y="2478342"/>
            <a:ext cx="4800600" cy="944562"/>
          </a:xfrm>
          <a:prstGeom prst="rect">
            <a:avLst/>
          </a:prstGeom>
        </p:spPr>
        <p:txBody>
          <a:bodyPr lIns="0" tIns="0" rIns="0" bIns="0" anchor="ctr"/>
          <a:lstStyle>
            <a:lvl1pPr>
              <a:defRPr sz="2800">
                <a:latin typeface="+mj-lt"/>
              </a:defRPr>
            </a:lvl1pPr>
          </a:lstStyle>
          <a:p>
            <a:r>
              <a:rPr lang="fr-FR" dirty="0"/>
              <a:t>Titre</a:t>
            </a:r>
          </a:p>
        </p:txBody>
      </p:sp>
      <p:sp>
        <p:nvSpPr>
          <p:cNvPr id="13" name="Espace réservé du texte 23"/>
          <p:cNvSpPr>
            <a:spLocks noGrp="1"/>
          </p:cNvSpPr>
          <p:nvPr>
            <p:ph type="body" sz="quarter" idx="12" hasCustomPrompt="1"/>
          </p:nvPr>
        </p:nvSpPr>
        <p:spPr>
          <a:xfrm>
            <a:off x="2879563" y="3534072"/>
            <a:ext cx="3445037" cy="428328"/>
          </a:xfrm>
          <a:prstGeom prst="rect">
            <a:avLst/>
          </a:prstGeom>
        </p:spPr>
        <p:txBody>
          <a:bodyPr vert="horz" anchor="b"/>
          <a:lstStyle>
            <a:lvl1pPr marL="0" indent="0">
              <a:buNone/>
              <a:defRPr lang="fr-FR" sz="2500" kern="1200" dirty="0">
                <a:solidFill>
                  <a:srgbClr val="20827A"/>
                </a:solidFill>
                <a:latin typeface="EurekaSansOT-Regular"/>
                <a:ea typeface="+mn-ea"/>
                <a:cs typeface="EurekaSansOT-Regular"/>
              </a:defRPr>
            </a:lvl1pPr>
          </a:lstStyle>
          <a:p>
            <a:pPr marL="0" marR="0" lvl="0" indent="0" algn="l" defTabSz="457200" rtl="0" eaLnBrk="1" fontAlgn="auto" latinLnBrk="0" hangingPunct="1">
              <a:lnSpc>
                <a:spcPct val="100000"/>
              </a:lnSpc>
              <a:spcBef>
                <a:spcPct val="20000"/>
              </a:spcBef>
              <a:spcAft>
                <a:spcPts val="0"/>
              </a:spcAft>
              <a:buClr>
                <a:srgbClr val="20827A"/>
              </a:buClr>
              <a:buSzTx/>
              <a:buFont typeface="Arial"/>
              <a:buNone/>
              <a:tabLst/>
              <a:defRPr/>
            </a:pPr>
            <a:r>
              <a:rPr lang="fr-FR" dirty="0"/>
              <a:t>Nom client</a:t>
            </a:r>
          </a:p>
        </p:txBody>
      </p:sp>
      <p:sp>
        <p:nvSpPr>
          <p:cNvPr id="14" name="Espace réservé du texte 25"/>
          <p:cNvSpPr>
            <a:spLocks noGrp="1"/>
          </p:cNvSpPr>
          <p:nvPr>
            <p:ph type="body" sz="quarter" idx="13" hasCustomPrompt="1"/>
          </p:nvPr>
        </p:nvSpPr>
        <p:spPr>
          <a:xfrm>
            <a:off x="6372225" y="3503613"/>
            <a:ext cx="1308100" cy="458787"/>
          </a:xfrm>
          <a:prstGeom prst="rect">
            <a:avLst/>
          </a:prstGeom>
        </p:spPr>
        <p:txBody>
          <a:bodyPr vert="horz" anchor="b"/>
          <a:lstStyle>
            <a:lvl1pPr marL="342900" indent="-342900">
              <a:buNone/>
              <a:defRPr lang="fr-FR" sz="2000" dirty="0">
                <a:solidFill>
                  <a:schemeClr val="tx1">
                    <a:lumMod val="50000"/>
                    <a:lumOff val="50000"/>
                  </a:schemeClr>
                </a:solidFill>
                <a:latin typeface="EurekaSansOT-Regular"/>
                <a:cs typeface="EurekaSansOT-Regular"/>
              </a:defRPr>
            </a:lvl1pPr>
          </a:lstStyle>
          <a:p>
            <a:pPr marL="0" lvl="0" indent="0" algn="r"/>
            <a:r>
              <a:rPr lang="fr-FR" dirty="0"/>
              <a:t>Date</a:t>
            </a:r>
          </a:p>
        </p:txBody>
      </p:sp>
      <p:pic>
        <p:nvPicPr>
          <p:cNvPr id="16" name="Image 15" descr="AED69BAF-AF44-4B85-AE4F-DEF4807E4671.jpe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0191" y="308364"/>
            <a:ext cx="2112264" cy="734568"/>
          </a:xfrm>
          <a:prstGeom prst="rect">
            <a:avLst/>
          </a:prstGeom>
        </p:spPr>
      </p:pic>
    </p:spTree>
    <p:extLst>
      <p:ext uri="{BB962C8B-B14F-4D97-AF65-F5344CB8AC3E}">
        <p14:creationId xmlns:p14="http://schemas.microsoft.com/office/powerpoint/2010/main" val="1952595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 TITRE 1 ET 2 LIGNES">
    <p:spTree>
      <p:nvGrpSpPr>
        <p:cNvPr id="1" name=""/>
        <p:cNvGrpSpPr/>
        <p:nvPr/>
      </p:nvGrpSpPr>
      <p:grpSpPr>
        <a:xfrm>
          <a:off x="0" y="0"/>
          <a:ext cx="0" cy="0"/>
          <a:chOff x="0" y="0"/>
          <a:chExt cx="0" cy="0"/>
        </a:xfrm>
      </p:grpSpPr>
      <p:sp>
        <p:nvSpPr>
          <p:cNvPr id="2" name="Titre 1"/>
          <p:cNvSpPr>
            <a:spLocks noGrp="1"/>
          </p:cNvSpPr>
          <p:nvPr>
            <p:ph type="title"/>
          </p:nvPr>
        </p:nvSpPr>
        <p:spPr>
          <a:xfrm>
            <a:off x="457200" y="76200"/>
            <a:ext cx="8229600" cy="944562"/>
          </a:xfrm>
          <a:prstGeom prst="rect">
            <a:avLst/>
          </a:prstGeom>
        </p:spPr>
        <p:txBody>
          <a:bodyPr lIns="0" tIns="0" rIns="0" bIns="0" anchor="b"/>
          <a:lstStyle>
            <a:lvl1pPr>
              <a:defRPr sz="2800">
                <a:latin typeface="+mj-lt"/>
              </a:defRPr>
            </a:lvl1pPr>
          </a:lstStyle>
          <a:p>
            <a:r>
              <a:rPr lang="fr-FR"/>
              <a:t>Modifiez le style du titre</a:t>
            </a:r>
            <a:endParaRPr lang="fr-FR" dirty="0"/>
          </a:p>
        </p:txBody>
      </p:sp>
      <p:sp>
        <p:nvSpPr>
          <p:cNvPr id="3" name="Espace réservé du numéro de diapositive 2"/>
          <p:cNvSpPr>
            <a:spLocks noGrp="1"/>
          </p:cNvSpPr>
          <p:nvPr>
            <p:ph type="sldNum" sz="quarter" idx="10"/>
          </p:nvPr>
        </p:nvSpPr>
        <p:spPr/>
        <p:txBody>
          <a:bodyPr/>
          <a:lstStyle/>
          <a:p>
            <a:fld id="{E323656D-C6F2-614D-B44C-83B6BBCB3502}" type="slidenum">
              <a:rPr lang="fr-FR" smtClean="0"/>
              <a:pPr/>
              <a:t>‹N°›</a:t>
            </a:fld>
            <a:endParaRPr lang="fr-FR" dirty="0"/>
          </a:p>
        </p:txBody>
      </p:sp>
      <p:cxnSp>
        <p:nvCxnSpPr>
          <p:cNvPr id="6" name="Connecteur droit 5"/>
          <p:cNvCxnSpPr/>
          <p:nvPr userDrawn="1"/>
        </p:nvCxnSpPr>
        <p:spPr>
          <a:xfrm>
            <a:off x="457200" y="1139824"/>
            <a:ext cx="8229600" cy="3176"/>
          </a:xfrm>
          <a:prstGeom prst="line">
            <a:avLst/>
          </a:prstGeom>
          <a:ln w="34925">
            <a:solidFill>
              <a:srgbClr val="28837A"/>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Espace réservé du texte 2"/>
          <p:cNvSpPr>
            <a:spLocks noGrp="1"/>
          </p:cNvSpPr>
          <p:nvPr>
            <p:ph type="body" idx="11"/>
          </p:nvPr>
        </p:nvSpPr>
        <p:spPr>
          <a:xfrm>
            <a:off x="457200" y="1600200"/>
            <a:ext cx="8229600" cy="3657601"/>
          </a:xfrm>
          <a:prstGeom prst="rect">
            <a:avLst/>
          </a:prstGeom>
        </p:spPr>
        <p:txBody>
          <a:bodyPr vert="horz" lIns="0" tIns="0" rIns="0" bIns="0" rtlCol="0" anchor="ctr">
            <a:normAutofit/>
          </a:bodyPr>
          <a:lstStyle>
            <a:lvl1pPr>
              <a:spcAft>
                <a:spcPts val="600"/>
              </a:spcAft>
              <a:defRPr>
                <a:latin typeface="EurekaSansOT-Regular"/>
                <a:cs typeface="EurekaSansOT-Regular"/>
              </a:defRPr>
            </a:lvl1pPr>
            <a:lvl2pPr>
              <a:buFont typeface="Lucida Grande"/>
              <a:buChar char="-"/>
              <a:defRPr>
                <a:latin typeface="EurekaSansOT-Regular"/>
                <a:cs typeface="EurekaSansOT-Regular"/>
              </a:defRPr>
            </a:lvl2pPr>
            <a:lvl3pPr>
              <a:defRPr>
                <a:latin typeface="EurekaSansOT-Regular"/>
                <a:cs typeface="EurekaSansOT-Regular"/>
              </a:defRPr>
            </a:lvl3pPr>
            <a:lvl4pPr>
              <a:buFont typeface="Lucida Grande"/>
              <a:buChar char="-"/>
              <a:defRPr>
                <a:latin typeface="EurekaSansOT-Regular"/>
                <a:cs typeface="EurekaSansOT-Regular"/>
              </a:defRPr>
            </a:lvl4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APO TITRE 3 LIGNES">
    <p:spTree>
      <p:nvGrpSpPr>
        <p:cNvPr id="1" name=""/>
        <p:cNvGrpSpPr/>
        <p:nvPr/>
      </p:nvGrpSpPr>
      <p:grpSpPr>
        <a:xfrm>
          <a:off x="0" y="0"/>
          <a:ext cx="0" cy="0"/>
          <a:chOff x="0" y="0"/>
          <a:chExt cx="0" cy="0"/>
        </a:xfrm>
      </p:grpSpPr>
      <p:cxnSp>
        <p:nvCxnSpPr>
          <p:cNvPr id="10" name="Connecteur droit 9"/>
          <p:cNvCxnSpPr/>
          <p:nvPr userDrawn="1"/>
        </p:nvCxnSpPr>
        <p:spPr>
          <a:xfrm>
            <a:off x="457200" y="1520824"/>
            <a:ext cx="8229600" cy="3176"/>
          </a:xfrm>
          <a:prstGeom prst="line">
            <a:avLst/>
          </a:prstGeom>
          <a:ln w="34925">
            <a:solidFill>
              <a:srgbClr val="28837A"/>
            </a:solidFill>
            <a:prstDash val="sysDot"/>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0" y="6629400"/>
            <a:ext cx="9144000" cy="228600"/>
          </a:xfrm>
          <a:prstGeom prst="rect">
            <a:avLst/>
          </a:prstGeom>
          <a:solidFill>
            <a:srgbClr val="74AB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itre 1"/>
          <p:cNvSpPr>
            <a:spLocks noGrp="1"/>
          </p:cNvSpPr>
          <p:nvPr>
            <p:ph type="title"/>
          </p:nvPr>
        </p:nvSpPr>
        <p:spPr>
          <a:xfrm>
            <a:off x="457200" y="503238"/>
            <a:ext cx="8229600" cy="944562"/>
          </a:xfrm>
          <a:prstGeom prst="rect">
            <a:avLst/>
          </a:prstGeom>
        </p:spPr>
        <p:txBody>
          <a:bodyPr lIns="0" tIns="0" rIns="0" bIns="0" anchor="b"/>
          <a:lstStyle>
            <a:lvl1pPr>
              <a:defRPr sz="2800">
                <a:latin typeface="+mj-lt"/>
              </a:defRPr>
            </a:lvl1pPr>
          </a:lstStyle>
          <a:p>
            <a:r>
              <a:rPr lang="fr-FR"/>
              <a:t>Modifiez le style du titre</a:t>
            </a:r>
            <a:endParaRPr lang="fr-FR" dirty="0"/>
          </a:p>
        </p:txBody>
      </p:sp>
      <p:sp>
        <p:nvSpPr>
          <p:cNvPr id="13" name="Espace réservé du texte 2"/>
          <p:cNvSpPr>
            <a:spLocks noGrp="1"/>
          </p:cNvSpPr>
          <p:nvPr>
            <p:ph type="body" idx="1"/>
          </p:nvPr>
        </p:nvSpPr>
        <p:spPr>
          <a:xfrm>
            <a:off x="457200" y="1904999"/>
            <a:ext cx="8229600" cy="3657601"/>
          </a:xfrm>
          <a:prstGeom prst="rect">
            <a:avLst/>
          </a:prstGeom>
        </p:spPr>
        <p:txBody>
          <a:bodyPr vert="horz" lIns="0" tIns="0" rIns="0" bIns="0" rtlCol="0" anchor="ctr">
            <a:normAutofit/>
          </a:bodyPr>
          <a:lstStyle>
            <a:lvl1pPr>
              <a:spcAft>
                <a:spcPts val="600"/>
              </a:spcAft>
              <a:defRPr>
                <a:latin typeface="EurekaSansOT-Regular"/>
                <a:cs typeface="EurekaSansOT-Regular"/>
              </a:defRPr>
            </a:lvl1pPr>
            <a:lvl2pPr>
              <a:buFont typeface="Lucida Grande"/>
              <a:buChar char="-"/>
              <a:defRPr>
                <a:latin typeface="EurekaSansOT-Regular"/>
                <a:cs typeface="EurekaSansOT-Regular"/>
              </a:defRPr>
            </a:lvl2pPr>
            <a:lvl3pPr>
              <a:defRPr>
                <a:latin typeface="EurekaSansOT-Regular"/>
                <a:cs typeface="EurekaSansOT-Regular"/>
              </a:defRPr>
            </a:lvl3pPr>
            <a:lvl4pPr>
              <a:buFont typeface="Lucida Grande"/>
              <a:buChar char="-"/>
              <a:defRPr>
                <a:latin typeface="EurekaSansOT-Regular"/>
                <a:cs typeface="EurekaSansOT-Regular"/>
              </a:defRPr>
            </a:lvl4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numéro de diapositive 5"/>
          <p:cNvSpPr>
            <a:spLocks noGrp="1"/>
          </p:cNvSpPr>
          <p:nvPr>
            <p:ph type="sldNum" sz="quarter" idx="4"/>
          </p:nvPr>
        </p:nvSpPr>
        <p:spPr>
          <a:xfrm>
            <a:off x="8520355" y="6629400"/>
            <a:ext cx="461882" cy="473736"/>
          </a:xfrm>
          <a:prstGeom prst="rect">
            <a:avLst/>
          </a:prstGeom>
        </p:spPr>
        <p:txBody>
          <a:bodyPr vert="horz" lIns="0" tIns="0" rIns="0" bIns="0" rtlCol="0" anchor="t"/>
          <a:lstStyle>
            <a:lvl1pPr algn="r">
              <a:defRPr sz="1200">
                <a:solidFill>
                  <a:schemeClr val="bg1"/>
                </a:solidFill>
              </a:defRPr>
            </a:lvl1pPr>
          </a:lstStyle>
          <a:p>
            <a:fld id="{E323656D-C6F2-614D-B44C-83B6BBCB3502}" type="slidenum">
              <a:rPr lang="fr-FR" smtClean="0"/>
              <a:pPr/>
              <a:t>‹N°›</a:t>
            </a:fld>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calaire">
    <p:spTree>
      <p:nvGrpSpPr>
        <p:cNvPr id="1" name=""/>
        <p:cNvGrpSpPr/>
        <p:nvPr/>
      </p:nvGrpSpPr>
      <p:grpSpPr>
        <a:xfrm>
          <a:off x="0" y="0"/>
          <a:ext cx="0" cy="0"/>
          <a:chOff x="0" y="0"/>
          <a:chExt cx="0" cy="0"/>
        </a:xfrm>
      </p:grpSpPr>
      <p:pic>
        <p:nvPicPr>
          <p:cNvPr id="9" name="Image 8" descr="A027F355-B56F-42BC-9988-85EE4DF08C15.png"/>
          <p:cNvPicPr>
            <a:picLocks noChangeAspect="1"/>
          </p:cNvPicPr>
          <p:nvPr userDrawn="1"/>
        </p:nvPicPr>
        <p:blipFill rotWithShape="1">
          <a:blip r:embed="rId2">
            <a:extLst>
              <a:ext uri="{28A0092B-C50C-407E-A947-70E740481C1C}">
                <a14:useLocalDpi xmlns:a14="http://schemas.microsoft.com/office/drawing/2010/main" val="0"/>
              </a:ext>
            </a:extLst>
          </a:blip>
          <a:srcRect b="12119"/>
          <a:stretch/>
        </p:blipFill>
        <p:spPr>
          <a:xfrm>
            <a:off x="-16848" y="3670439"/>
            <a:ext cx="3412783" cy="2958961"/>
          </a:xfrm>
          <a:prstGeom prst="rect">
            <a:avLst/>
          </a:prstGeom>
        </p:spPr>
      </p:pic>
      <p:sp>
        <p:nvSpPr>
          <p:cNvPr id="3" name="Espace réservé du numéro de diapositive 2"/>
          <p:cNvSpPr>
            <a:spLocks noGrp="1"/>
          </p:cNvSpPr>
          <p:nvPr>
            <p:ph type="sldNum" sz="quarter" idx="10"/>
          </p:nvPr>
        </p:nvSpPr>
        <p:spPr/>
        <p:txBody>
          <a:bodyPr/>
          <a:lstStyle/>
          <a:p>
            <a:fld id="{E323656D-C6F2-614D-B44C-83B6BBCB3502}" type="slidenum">
              <a:rPr lang="fr-FR" smtClean="0"/>
              <a:pPr/>
              <a:t>‹N°›</a:t>
            </a:fld>
            <a:endParaRPr lang="fr-FR" dirty="0"/>
          </a:p>
        </p:txBody>
      </p:sp>
      <p:cxnSp>
        <p:nvCxnSpPr>
          <p:cNvPr id="5" name="Connecteur droit 4"/>
          <p:cNvCxnSpPr/>
          <p:nvPr userDrawn="1"/>
        </p:nvCxnSpPr>
        <p:spPr>
          <a:xfrm>
            <a:off x="3395935" y="3237430"/>
            <a:ext cx="5219347" cy="1588"/>
          </a:xfrm>
          <a:prstGeom prst="line">
            <a:avLst/>
          </a:prstGeom>
          <a:ln w="34925">
            <a:solidFill>
              <a:srgbClr val="28837A"/>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Titre 1"/>
          <p:cNvSpPr>
            <a:spLocks noGrp="1"/>
          </p:cNvSpPr>
          <p:nvPr>
            <p:ph type="title" hasCustomPrompt="1"/>
          </p:nvPr>
        </p:nvSpPr>
        <p:spPr>
          <a:xfrm>
            <a:off x="4648200" y="2179638"/>
            <a:ext cx="3962400" cy="944562"/>
          </a:xfrm>
          <a:prstGeom prst="rect">
            <a:avLst/>
          </a:prstGeom>
        </p:spPr>
        <p:txBody>
          <a:bodyPr lIns="0" tIns="0" rIns="0" bIns="0" anchor="b"/>
          <a:lstStyle>
            <a:lvl1pPr algn="r">
              <a:defRPr sz="2800">
                <a:latin typeface="+mj-lt"/>
              </a:defRPr>
            </a:lvl1pPr>
          </a:lstStyle>
          <a:p>
            <a:r>
              <a:rPr lang="fr-FR" dirty="0"/>
              <a:t>Titre intercalaire</a:t>
            </a:r>
          </a:p>
        </p:txBody>
      </p:sp>
      <p:pic>
        <p:nvPicPr>
          <p:cNvPr id="11" name="Image 10" descr="AED69BAF-AF44-4B85-AE4F-DEF4807E4671.jpe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91521" y="6167600"/>
            <a:ext cx="1108800" cy="3856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7" name="Rectangle 6"/>
          <p:cNvSpPr/>
          <p:nvPr userDrawn="1"/>
        </p:nvSpPr>
        <p:spPr>
          <a:xfrm>
            <a:off x="-14690" y="6514018"/>
            <a:ext cx="9158690" cy="356440"/>
          </a:xfrm>
          <a:prstGeom prst="rect">
            <a:avLst/>
          </a:prstGeom>
          <a:solidFill>
            <a:srgbClr val="71AB9A"/>
          </a:solidFill>
          <a:ln>
            <a:solidFill>
              <a:srgbClr val="71AB9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cap="small" dirty="0">
              <a:solidFill>
                <a:prstClr val="white"/>
              </a:solidFill>
            </a:endParaRPr>
          </a:p>
        </p:txBody>
      </p:sp>
      <p:sp>
        <p:nvSpPr>
          <p:cNvPr id="2" name="Titre 1"/>
          <p:cNvSpPr>
            <a:spLocks noGrp="1"/>
          </p:cNvSpPr>
          <p:nvPr>
            <p:ph type="title"/>
          </p:nvPr>
        </p:nvSpPr>
        <p:spPr>
          <a:xfrm>
            <a:off x="457200" y="274638"/>
            <a:ext cx="8229600" cy="754177"/>
          </a:xfrm>
        </p:spPr>
        <p:txBody>
          <a:bodyPr>
            <a:normAutofit/>
          </a:bodyPr>
          <a:lstStyle>
            <a:lvl1pPr algn="l">
              <a:defRPr sz="2800" b="1">
                <a:solidFill>
                  <a:srgbClr val="0F2C2D"/>
                </a:solidFill>
              </a:defRPr>
            </a:lvl1pPr>
          </a:lstStyle>
          <a:p>
            <a:r>
              <a:rPr lang="fr-FR" dirty="0"/>
              <a:t>Cliquez et modifiez le titre</a:t>
            </a:r>
          </a:p>
        </p:txBody>
      </p:sp>
      <p:sp>
        <p:nvSpPr>
          <p:cNvPr id="3" name="Espace réservé du contenu 2"/>
          <p:cNvSpPr>
            <a:spLocks noGrp="1"/>
          </p:cNvSpPr>
          <p:nvPr>
            <p:ph idx="1"/>
          </p:nvPr>
        </p:nvSpPr>
        <p:spPr>
          <a:xfrm>
            <a:off x="457200" y="1369306"/>
            <a:ext cx="8229600" cy="4680273"/>
          </a:xfrm>
        </p:spPr>
        <p:txBody>
          <a:bodyPr/>
          <a:lstStyle>
            <a:lvl1pPr>
              <a:buClr>
                <a:srgbClr val="2A7167"/>
              </a:buClr>
              <a:defRPr sz="2800"/>
            </a:lvl1pPr>
            <a:lvl2pPr>
              <a:buClr>
                <a:srgbClr val="2A7167"/>
              </a:buClr>
              <a:defRPr sz="2400"/>
            </a:lvl2pPr>
            <a:lvl3pPr>
              <a:buClr>
                <a:srgbClr val="2A7167"/>
              </a:buClr>
              <a:defRPr sz="1800"/>
            </a:lvl3pPr>
            <a:lvl4pPr>
              <a:buClr>
                <a:srgbClr val="2A7167"/>
              </a:buClr>
              <a:defRPr sz="1800"/>
            </a:lvl4pPr>
            <a:lvl5pPr>
              <a:buClr>
                <a:srgbClr val="2A7167"/>
              </a:buClr>
              <a:defRPr sz="18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12"/>
          </p:nvPr>
        </p:nvSpPr>
        <p:spPr>
          <a:xfrm>
            <a:off x="8330644" y="6515716"/>
            <a:ext cx="662498" cy="365125"/>
          </a:xfrm>
        </p:spPr>
        <p:txBody>
          <a:bodyPr/>
          <a:lstStyle>
            <a:lvl1pPr>
              <a:defRPr>
                <a:solidFill>
                  <a:srgbClr val="2A7167"/>
                </a:solidFill>
              </a:defRPr>
            </a:lvl1pPr>
          </a:lstStyle>
          <a:p>
            <a:fld id="{10409061-54AE-684B-B127-B1065689DCE5}" type="slidenum">
              <a:rPr lang="fr-FR" smtClean="0"/>
              <a:pPr/>
              <a:t>‹N°›</a:t>
            </a:fld>
            <a:endParaRPr lang="fr-FR" dirty="0"/>
          </a:p>
        </p:txBody>
      </p:sp>
      <p:cxnSp>
        <p:nvCxnSpPr>
          <p:cNvPr id="8" name="Connecteur droit 7"/>
          <p:cNvCxnSpPr/>
          <p:nvPr userDrawn="1"/>
        </p:nvCxnSpPr>
        <p:spPr>
          <a:xfrm>
            <a:off x="457200" y="1095697"/>
            <a:ext cx="8229600" cy="0"/>
          </a:xfrm>
          <a:prstGeom prst="line">
            <a:avLst/>
          </a:prstGeom>
          <a:ln w="31750">
            <a:solidFill>
              <a:srgbClr val="1B908C"/>
            </a:solidFill>
            <a:prstDash val="sysDot"/>
          </a:ln>
          <a:effectLst/>
        </p:spPr>
        <p:style>
          <a:lnRef idx="2">
            <a:schemeClr val="accent1"/>
          </a:lnRef>
          <a:fillRef idx="0">
            <a:schemeClr val="accent1"/>
          </a:fillRef>
          <a:effectRef idx="1">
            <a:schemeClr val="accent1"/>
          </a:effectRef>
          <a:fontRef idx="minor">
            <a:schemeClr val="tx1"/>
          </a:fontRef>
        </p:style>
      </p:cxnSp>
      <p:pic>
        <p:nvPicPr>
          <p:cNvPr id="10" name="Image 9" descr="QUADRANT-gd-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54" y="6572885"/>
            <a:ext cx="866692" cy="291344"/>
          </a:xfrm>
          <a:prstGeom prst="rect">
            <a:avLst/>
          </a:prstGeom>
        </p:spPr>
      </p:pic>
    </p:spTree>
    <p:extLst>
      <p:ext uri="{BB962C8B-B14F-4D97-AF65-F5344CB8AC3E}">
        <p14:creationId xmlns:p14="http://schemas.microsoft.com/office/powerpoint/2010/main" val="28331148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6629400"/>
            <a:ext cx="9144000" cy="228600"/>
          </a:xfrm>
          <a:prstGeom prst="rect">
            <a:avLst/>
          </a:prstGeom>
          <a:solidFill>
            <a:srgbClr val="74AB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Espace réservé du numéro de diapositive 5"/>
          <p:cNvSpPr>
            <a:spLocks noGrp="1"/>
          </p:cNvSpPr>
          <p:nvPr>
            <p:ph type="sldNum" sz="quarter" idx="4"/>
          </p:nvPr>
        </p:nvSpPr>
        <p:spPr>
          <a:xfrm>
            <a:off x="8520355" y="6629400"/>
            <a:ext cx="461882" cy="473736"/>
          </a:xfrm>
          <a:prstGeom prst="rect">
            <a:avLst/>
          </a:prstGeom>
        </p:spPr>
        <p:txBody>
          <a:bodyPr vert="horz" lIns="0" tIns="0" rIns="0" bIns="0" rtlCol="0" anchor="t"/>
          <a:lstStyle>
            <a:lvl1pPr algn="r">
              <a:defRPr sz="1200">
                <a:solidFill>
                  <a:schemeClr val="bg1"/>
                </a:solidFill>
                <a:latin typeface="EurekaSansOT-Regular"/>
                <a:cs typeface="EurekaSansOT-Regular"/>
              </a:defRPr>
            </a:lvl1pPr>
          </a:lstStyle>
          <a:p>
            <a:fld id="{E323656D-C6F2-614D-B44C-83B6BBCB3502}" type="slidenum">
              <a:rPr lang="fr-FR" smtClean="0"/>
              <a:pPr/>
              <a:t>‹N°›</a:t>
            </a:fld>
            <a:endParaRPr lang="fr-FR" dirty="0"/>
          </a:p>
        </p:txBody>
      </p:sp>
    </p:spTree>
  </p:cSld>
  <p:clrMap bg1="lt1" tx1="dk1" bg2="lt2" tx2="dk2" accent1="accent1" accent2="accent2" accent3="accent3" accent4="accent4" accent5="accent5" accent6="accent6" hlink="hlink" folHlink="folHlink"/>
  <p:sldLayoutIdLst>
    <p:sldLayoutId id="2147483653" r:id="rId1"/>
    <p:sldLayoutId id="2147483650" r:id="rId2"/>
    <p:sldLayoutId id="2147483651" r:id="rId3"/>
    <p:sldLayoutId id="2147483652" r:id="rId4"/>
    <p:sldLayoutId id="2147483655" r:id="rId5"/>
  </p:sldLayoutIdLst>
  <p:txStyles>
    <p:titleStyle>
      <a:lvl1pPr algn="l" defTabSz="457200" rtl="0" eaLnBrk="1" latinLnBrk="0" hangingPunct="1">
        <a:spcBef>
          <a:spcPct val="0"/>
        </a:spcBef>
        <a:buNone/>
        <a:defRPr sz="3200" b="1" i="0" kern="1200" cap="all">
          <a:solidFill>
            <a:srgbClr val="004939"/>
          </a:solidFill>
          <a:latin typeface="Franklin Gothic Bold"/>
          <a:ea typeface="+mj-ea"/>
          <a:cs typeface="Franklin Gothic Bold"/>
        </a:defRPr>
      </a:lvl1pPr>
    </p:titleStyle>
    <p:bodyStyle>
      <a:lvl1pPr marL="342900" indent="-342900" algn="l" defTabSz="457200" rtl="0" eaLnBrk="1" latinLnBrk="0" hangingPunct="1">
        <a:spcBef>
          <a:spcPct val="20000"/>
        </a:spcBef>
        <a:buClr>
          <a:srgbClr val="20827A"/>
        </a:buClr>
        <a:buFont typeface="Arial"/>
        <a:buChar char="•"/>
        <a:defRPr sz="3200" kern="1200">
          <a:solidFill>
            <a:schemeClr val="tx1"/>
          </a:solidFill>
          <a:latin typeface="EurekaSans-Regular"/>
          <a:ea typeface="+mn-ea"/>
          <a:cs typeface="EurekaSans-Regular"/>
        </a:defRPr>
      </a:lvl1pPr>
      <a:lvl2pPr marL="742950" indent="-285750" algn="l" defTabSz="457200" rtl="0" eaLnBrk="1" latinLnBrk="0" hangingPunct="1">
        <a:spcBef>
          <a:spcPct val="20000"/>
        </a:spcBef>
        <a:buClr>
          <a:srgbClr val="74AB9A"/>
        </a:buClr>
        <a:buFont typeface="Arial"/>
        <a:buChar char="–"/>
        <a:defRPr sz="2800" kern="1200">
          <a:solidFill>
            <a:schemeClr val="tx1"/>
          </a:solidFill>
          <a:latin typeface="EurekaSans-Regular"/>
          <a:ea typeface="+mn-ea"/>
          <a:cs typeface="EurekaSans-Regular"/>
        </a:defRPr>
      </a:lvl2pPr>
      <a:lvl3pPr marL="1143000" indent="-228600" algn="l" defTabSz="457200" rtl="0" eaLnBrk="1" latinLnBrk="0" hangingPunct="1">
        <a:spcBef>
          <a:spcPct val="20000"/>
        </a:spcBef>
        <a:buClr>
          <a:srgbClr val="E68523"/>
        </a:buClr>
        <a:buFont typeface="Arial"/>
        <a:buChar char="•"/>
        <a:defRPr sz="2400" kern="1200">
          <a:solidFill>
            <a:schemeClr val="tx1"/>
          </a:solidFill>
          <a:latin typeface="EurekaSans-Regular"/>
          <a:ea typeface="+mn-ea"/>
          <a:cs typeface="EurekaSans-Regular"/>
        </a:defRPr>
      </a:lvl3pPr>
      <a:lvl4pPr marL="1600200" indent="-228600" algn="l" defTabSz="457200" rtl="0" eaLnBrk="1" latinLnBrk="0" hangingPunct="1">
        <a:spcBef>
          <a:spcPct val="20000"/>
        </a:spcBef>
        <a:buClr>
          <a:srgbClr val="E68523"/>
        </a:buClr>
        <a:buFont typeface="Arial"/>
        <a:buChar char="–"/>
        <a:defRPr sz="2000" kern="1200">
          <a:solidFill>
            <a:schemeClr val="tx1"/>
          </a:solidFill>
          <a:latin typeface="EurekaSans-Regular"/>
          <a:ea typeface="+mn-ea"/>
          <a:cs typeface="EurekaSans-Regular"/>
        </a:defRPr>
      </a:lvl4pPr>
      <a:lvl5pPr marL="2057400" indent="-228600" algn="l" defTabSz="457200" rtl="0" eaLnBrk="1" latinLnBrk="0" hangingPunct="1">
        <a:spcBef>
          <a:spcPct val="20000"/>
        </a:spcBef>
        <a:buFont typeface="Arial"/>
        <a:buChar char="»"/>
        <a:defRPr sz="2000" kern="1200">
          <a:solidFill>
            <a:schemeClr val="tx1"/>
          </a:solidFill>
          <a:latin typeface="EurekaSans-Regular"/>
          <a:ea typeface="+mn-ea"/>
          <a:cs typeface="EurekaSans-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ACED487-21BC-46E1-9864-DDC0468C263A}"/>
              </a:ext>
            </a:extLst>
          </p:cNvPr>
          <p:cNvSpPr>
            <a:spLocks noGrp="1"/>
          </p:cNvSpPr>
          <p:nvPr>
            <p:ph type="title"/>
          </p:nvPr>
        </p:nvSpPr>
        <p:spPr/>
        <p:txBody>
          <a:bodyPr/>
          <a:lstStyle/>
          <a:p>
            <a:endParaRPr lang="fr-FR" dirty="0"/>
          </a:p>
        </p:txBody>
      </p:sp>
      <p:pic>
        <p:nvPicPr>
          <p:cNvPr id="3" name="Espace réservé du contenu 2">
            <a:extLst>
              <a:ext uri="{FF2B5EF4-FFF2-40B4-BE49-F238E27FC236}">
                <a16:creationId xmlns:a16="http://schemas.microsoft.com/office/drawing/2014/main" id="{DC8C4A97-9CDF-44EE-964F-5D21CB314465}"/>
              </a:ext>
            </a:extLst>
          </p:cNvPr>
          <p:cNvPicPr>
            <a:picLocks noGrp="1" noChangeAspect="1"/>
          </p:cNvPicPr>
          <p:nvPr>
            <p:ph idx="1"/>
          </p:nvPr>
        </p:nvPicPr>
        <p:blipFill>
          <a:blip r:embed="rId2"/>
          <a:stretch>
            <a:fillRect/>
          </a:stretch>
        </p:blipFill>
        <p:spPr>
          <a:xfrm>
            <a:off x="457200" y="1395413"/>
            <a:ext cx="8229600" cy="4629149"/>
          </a:xfrm>
        </p:spPr>
      </p:pic>
      <p:pic>
        <p:nvPicPr>
          <p:cNvPr id="4" name="Image 3">
            <a:extLst>
              <a:ext uri="{FF2B5EF4-FFF2-40B4-BE49-F238E27FC236}">
                <a16:creationId xmlns:a16="http://schemas.microsoft.com/office/drawing/2014/main" id="{7D2C7E90-C689-4CCB-BD77-98B94849284D}"/>
              </a:ext>
            </a:extLst>
          </p:cNvPr>
          <p:cNvPicPr>
            <a:picLocks noChangeAspect="1"/>
          </p:cNvPicPr>
          <p:nvPr/>
        </p:nvPicPr>
        <p:blipFill rotWithShape="1">
          <a:blip r:embed="rId3"/>
          <a:srcRect l="31100" t="20600" r="15350" b="12201"/>
          <a:stretch/>
        </p:blipFill>
        <p:spPr>
          <a:xfrm>
            <a:off x="0" y="2200"/>
            <a:ext cx="9144000" cy="6454588"/>
          </a:xfrm>
          <a:prstGeom prst="rect">
            <a:avLst/>
          </a:prstGeom>
        </p:spPr>
      </p:pic>
    </p:spTree>
    <p:extLst>
      <p:ext uri="{BB962C8B-B14F-4D97-AF65-F5344CB8AC3E}">
        <p14:creationId xmlns:p14="http://schemas.microsoft.com/office/powerpoint/2010/main" val="303820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Définition par la méthode</a:t>
            </a:r>
          </a:p>
        </p:txBody>
      </p:sp>
      <p:sp>
        <p:nvSpPr>
          <p:cNvPr id="3" name="Espace réservé du texte 2"/>
          <p:cNvSpPr>
            <a:spLocks noGrp="1"/>
          </p:cNvSpPr>
          <p:nvPr>
            <p:ph type="body" idx="11"/>
          </p:nvPr>
        </p:nvSpPr>
        <p:spPr/>
        <p:txBody>
          <a:bodyPr>
            <a:normAutofit fontScale="92500" lnSpcReduction="20000"/>
          </a:bodyPr>
          <a:lstStyle/>
          <a:p>
            <a:r>
              <a:rPr lang="fr-FR" dirty="0"/>
              <a:t>Une évaluation d’impact :</a:t>
            </a:r>
          </a:p>
          <a:p>
            <a:pPr lvl="1"/>
            <a:r>
              <a:rPr lang="fr-FR" dirty="0"/>
              <a:t>se concentre sur les </a:t>
            </a:r>
            <a:r>
              <a:rPr lang="fr-FR" dirty="0">
                <a:solidFill>
                  <a:srgbClr val="FF0000"/>
                </a:solidFill>
              </a:rPr>
              <a:t>questions relatives aux effets</a:t>
            </a:r>
            <a:r>
              <a:rPr lang="fr-FR" dirty="0"/>
              <a:t> : Dans quelle mesure l’intervention a-t-elle réellement fait une différence ?</a:t>
            </a:r>
          </a:p>
          <a:p>
            <a:pPr lvl="1"/>
            <a:r>
              <a:rPr lang="fr-FR" dirty="0"/>
              <a:t>vise à prouver autant que possible </a:t>
            </a:r>
            <a:r>
              <a:rPr lang="fr-FR" dirty="0">
                <a:solidFill>
                  <a:srgbClr val="FF0000"/>
                </a:solidFill>
              </a:rPr>
              <a:t>un lien </a:t>
            </a:r>
            <a:r>
              <a:rPr lang="fr-FR" dirty="0"/>
              <a:t>entre l’intervention évaluée et les changements observés</a:t>
            </a:r>
          </a:p>
          <a:p>
            <a:pPr lvl="1"/>
            <a:r>
              <a:rPr lang="fr-FR" dirty="0"/>
              <a:t>fait la part entre le rôle de l’intervention et celui </a:t>
            </a:r>
            <a:r>
              <a:rPr lang="fr-FR" dirty="0">
                <a:solidFill>
                  <a:srgbClr val="FF0000"/>
                </a:solidFill>
              </a:rPr>
              <a:t>d’autres facteurs</a:t>
            </a:r>
            <a:r>
              <a:rPr lang="fr-FR" dirty="0"/>
              <a:t> contextuels ou politiques</a:t>
            </a:r>
          </a:p>
          <a:p>
            <a:pPr lvl="1"/>
            <a:r>
              <a:rPr lang="fr-FR" dirty="0"/>
              <a:t>utilise pour cela une </a:t>
            </a:r>
            <a:r>
              <a:rPr lang="fr-FR" dirty="0">
                <a:solidFill>
                  <a:srgbClr val="FF0000"/>
                </a:solidFill>
              </a:rPr>
              <a:t>méthode spécifique</a:t>
            </a:r>
            <a:r>
              <a:rPr lang="fr-FR" dirty="0"/>
              <a:t>, souvent particulièrement rigoureuse pour assurer la crédibilité des résultats</a:t>
            </a:r>
          </a:p>
        </p:txBody>
      </p:sp>
    </p:spTree>
    <p:extLst>
      <p:ext uri="{BB962C8B-B14F-4D97-AF65-F5344CB8AC3E}">
        <p14:creationId xmlns:p14="http://schemas.microsoft.com/office/powerpoint/2010/main" val="2008861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E62164-B4B1-40D2-92D5-31D72647E181}"/>
              </a:ext>
            </a:extLst>
          </p:cNvPr>
          <p:cNvSpPr>
            <a:spLocks noGrp="1"/>
          </p:cNvSpPr>
          <p:nvPr>
            <p:ph type="title"/>
          </p:nvPr>
        </p:nvSpPr>
        <p:spPr/>
        <p:txBody>
          <a:bodyPr/>
          <a:lstStyle/>
          <a:p>
            <a:r>
              <a:rPr lang="fr-FR" dirty="0"/>
              <a:t>Jamais une simple mesure du changement</a:t>
            </a:r>
          </a:p>
        </p:txBody>
      </p:sp>
      <p:sp>
        <p:nvSpPr>
          <p:cNvPr id="3" name="Espace réservé du texte 2">
            <a:extLst>
              <a:ext uri="{FF2B5EF4-FFF2-40B4-BE49-F238E27FC236}">
                <a16:creationId xmlns:a16="http://schemas.microsoft.com/office/drawing/2014/main" id="{5E3ADFC6-D6A0-4BC7-A919-0CD57B4F8BE9}"/>
              </a:ext>
            </a:extLst>
          </p:cNvPr>
          <p:cNvSpPr>
            <a:spLocks noGrp="1"/>
          </p:cNvSpPr>
          <p:nvPr>
            <p:ph type="body" idx="11"/>
          </p:nvPr>
        </p:nvSpPr>
        <p:spPr/>
        <p:txBody>
          <a:bodyPr/>
          <a:lstStyle/>
          <a:p>
            <a:r>
              <a:rPr lang="fr-FR" dirty="0"/>
              <a:t>La mesure du changement est OBLIGATOIRE dans une évaluation d’impact</a:t>
            </a:r>
          </a:p>
          <a:p>
            <a:r>
              <a:rPr lang="fr-FR" dirty="0"/>
              <a:t>Mais…l’évaluation d’impact n’est jamais une simple mesure du changement: </a:t>
            </a:r>
          </a:p>
          <a:p>
            <a:pPr lvl="1"/>
            <a:r>
              <a:rPr lang="fr-FR" dirty="0"/>
              <a:t>Le taux de chômage d’un pays ne mesure pas l’effet de la politique de l’emploi d’un gouvernement</a:t>
            </a:r>
          </a:p>
        </p:txBody>
      </p:sp>
    </p:spTree>
    <p:extLst>
      <p:ext uri="{BB962C8B-B14F-4D97-AF65-F5344CB8AC3E}">
        <p14:creationId xmlns:p14="http://schemas.microsoft.com/office/powerpoint/2010/main" val="704919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8D984F-95D2-44F6-ACB9-1BB1429BC10C}"/>
              </a:ext>
            </a:extLst>
          </p:cNvPr>
          <p:cNvSpPr>
            <a:spLocks noGrp="1"/>
          </p:cNvSpPr>
          <p:nvPr>
            <p:ph type="title"/>
          </p:nvPr>
        </p:nvSpPr>
        <p:spPr/>
        <p:txBody>
          <a:bodyPr/>
          <a:lstStyle/>
          <a:p>
            <a:endParaRPr lang="fr-FR" dirty="0"/>
          </a:p>
        </p:txBody>
      </p:sp>
      <p:sp>
        <p:nvSpPr>
          <p:cNvPr id="3" name="Espace réservé du texte 2">
            <a:extLst>
              <a:ext uri="{FF2B5EF4-FFF2-40B4-BE49-F238E27FC236}">
                <a16:creationId xmlns:a16="http://schemas.microsoft.com/office/drawing/2014/main" id="{B627EEF8-A6B4-4F74-B66C-4FA4D7506D2B}"/>
              </a:ext>
            </a:extLst>
          </p:cNvPr>
          <p:cNvSpPr>
            <a:spLocks noGrp="1"/>
          </p:cNvSpPr>
          <p:nvPr>
            <p:ph type="body" idx="11"/>
          </p:nvPr>
        </p:nvSpPr>
        <p:spPr/>
        <p:txBody>
          <a:bodyPr/>
          <a:lstStyle/>
          <a:p>
            <a:endParaRPr lang="fr-FR"/>
          </a:p>
        </p:txBody>
      </p:sp>
      <p:pic>
        <p:nvPicPr>
          <p:cNvPr id="4" name="Image 3">
            <a:extLst>
              <a:ext uri="{FF2B5EF4-FFF2-40B4-BE49-F238E27FC236}">
                <a16:creationId xmlns:a16="http://schemas.microsoft.com/office/drawing/2014/main" id="{240F18F1-F786-4790-A410-A20E5BC21085}"/>
              </a:ext>
            </a:extLst>
          </p:cNvPr>
          <p:cNvPicPr>
            <a:picLocks noChangeAspect="1"/>
          </p:cNvPicPr>
          <p:nvPr/>
        </p:nvPicPr>
        <p:blipFill rotWithShape="1">
          <a:blip r:embed="rId3"/>
          <a:srcRect l="45275" t="22001" r="9051" b="15323"/>
          <a:stretch/>
        </p:blipFill>
        <p:spPr>
          <a:xfrm>
            <a:off x="0" y="-69660"/>
            <a:ext cx="9144000" cy="6927659"/>
          </a:xfrm>
          <a:prstGeom prst="rect">
            <a:avLst/>
          </a:prstGeom>
        </p:spPr>
      </p:pic>
    </p:spTree>
    <p:extLst>
      <p:ext uri="{BB962C8B-B14F-4D97-AF65-F5344CB8AC3E}">
        <p14:creationId xmlns:p14="http://schemas.microsoft.com/office/powerpoint/2010/main" val="660141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3AD1A0-EF4B-458B-B4D5-23933F69FE8A}"/>
              </a:ext>
            </a:extLst>
          </p:cNvPr>
          <p:cNvSpPr>
            <a:spLocks noGrp="1"/>
          </p:cNvSpPr>
          <p:nvPr>
            <p:ph type="title"/>
          </p:nvPr>
        </p:nvSpPr>
        <p:spPr>
          <a:xfrm>
            <a:off x="457200" y="44915"/>
            <a:ext cx="8229600" cy="944563"/>
          </a:xfrm>
        </p:spPr>
        <p:txBody>
          <a:bodyPr/>
          <a:lstStyle/>
          <a:p>
            <a:r>
              <a:rPr lang="fr-FR" dirty="0"/>
              <a:t>L’analyse du changement</a:t>
            </a:r>
          </a:p>
        </p:txBody>
      </p:sp>
      <p:graphicFrame>
        <p:nvGraphicFramePr>
          <p:cNvPr id="6" name="Tableau 5">
            <a:extLst>
              <a:ext uri="{FF2B5EF4-FFF2-40B4-BE49-F238E27FC236}">
                <a16:creationId xmlns:a16="http://schemas.microsoft.com/office/drawing/2014/main" id="{BB316078-0664-4A10-842A-BEC5F08C1082}"/>
              </a:ext>
            </a:extLst>
          </p:cNvPr>
          <p:cNvGraphicFramePr>
            <a:graphicFrameLocks noGrp="1"/>
          </p:cNvGraphicFramePr>
          <p:nvPr>
            <p:extLst>
              <p:ext uri="{D42A27DB-BD31-4B8C-83A1-F6EECF244321}">
                <p14:modId xmlns:p14="http://schemas.microsoft.com/office/powerpoint/2010/main" val="2846605706"/>
              </p:ext>
            </p:extLst>
          </p:nvPr>
        </p:nvGraphicFramePr>
        <p:xfrm>
          <a:off x="146152" y="1270991"/>
          <a:ext cx="8851697" cy="5364008"/>
        </p:xfrm>
        <a:graphic>
          <a:graphicData uri="http://schemas.openxmlformats.org/drawingml/2006/table">
            <a:tbl>
              <a:tblPr firstRow="1" bandRow="1">
                <a:tableStyleId>{9DCAF9ED-07DC-4A11-8D7F-57B35C25682E}</a:tableStyleId>
              </a:tblPr>
              <a:tblGrid>
                <a:gridCol w="1554727">
                  <a:extLst>
                    <a:ext uri="{9D8B030D-6E8A-4147-A177-3AD203B41FA5}">
                      <a16:colId xmlns:a16="http://schemas.microsoft.com/office/drawing/2014/main" val="4135399817"/>
                    </a:ext>
                  </a:extLst>
                </a:gridCol>
                <a:gridCol w="1428063">
                  <a:extLst>
                    <a:ext uri="{9D8B030D-6E8A-4147-A177-3AD203B41FA5}">
                      <a16:colId xmlns:a16="http://schemas.microsoft.com/office/drawing/2014/main" val="3437471649"/>
                    </a:ext>
                  </a:extLst>
                </a:gridCol>
                <a:gridCol w="1766593">
                  <a:extLst>
                    <a:ext uri="{9D8B030D-6E8A-4147-A177-3AD203B41FA5}">
                      <a16:colId xmlns:a16="http://schemas.microsoft.com/office/drawing/2014/main" val="357739009"/>
                    </a:ext>
                  </a:extLst>
                </a:gridCol>
                <a:gridCol w="1485887">
                  <a:extLst>
                    <a:ext uri="{9D8B030D-6E8A-4147-A177-3AD203B41FA5}">
                      <a16:colId xmlns:a16="http://schemas.microsoft.com/office/drawing/2014/main" val="1259487091"/>
                    </a:ext>
                  </a:extLst>
                </a:gridCol>
                <a:gridCol w="2616427">
                  <a:extLst>
                    <a:ext uri="{9D8B030D-6E8A-4147-A177-3AD203B41FA5}">
                      <a16:colId xmlns:a16="http://schemas.microsoft.com/office/drawing/2014/main" val="3816308184"/>
                    </a:ext>
                  </a:extLst>
                </a:gridCol>
              </a:tblGrid>
              <a:tr h="848025">
                <a:tc>
                  <a:txBody>
                    <a:bodyPr/>
                    <a:lstStyle/>
                    <a:p>
                      <a:r>
                        <a:rPr lang="fr-FR" sz="1600" dirty="0"/>
                        <a:t>Réalisations</a:t>
                      </a:r>
                    </a:p>
                  </a:txBody>
                  <a:tcPr/>
                </a:tc>
                <a:tc>
                  <a:txBody>
                    <a:bodyPr/>
                    <a:lstStyle/>
                    <a:p>
                      <a:r>
                        <a:rPr lang="fr-FR" sz="1600" dirty="0"/>
                        <a:t>Résultats</a:t>
                      </a:r>
                    </a:p>
                  </a:txBody>
                  <a:tcPr/>
                </a:tc>
                <a:tc>
                  <a:txBody>
                    <a:bodyPr/>
                    <a:lstStyle/>
                    <a:p>
                      <a:r>
                        <a:rPr lang="fr-FR" sz="1600" dirty="0"/>
                        <a:t>Impacts intermédiaires</a:t>
                      </a:r>
                    </a:p>
                  </a:txBody>
                  <a:tcPr/>
                </a:tc>
                <a:tc>
                  <a:txBody>
                    <a:bodyPr/>
                    <a:lstStyle/>
                    <a:p>
                      <a:r>
                        <a:rPr lang="fr-FR" sz="1600" dirty="0"/>
                        <a:t>Impacts finaux</a:t>
                      </a:r>
                    </a:p>
                  </a:txBody>
                  <a:tcPr/>
                </a:tc>
                <a:tc rowSpan="2">
                  <a:txBody>
                    <a:bodyPr/>
                    <a:lstStyle/>
                    <a:p>
                      <a:r>
                        <a:rPr lang="fr-FR" sz="1600" dirty="0"/>
                        <a:t>Pistes d’interprétations</a:t>
                      </a:r>
                    </a:p>
                  </a:txBody>
                  <a:tcPr/>
                </a:tc>
                <a:extLst>
                  <a:ext uri="{0D108BD9-81ED-4DB2-BD59-A6C34878D82A}">
                    <a16:rowId xmlns:a16="http://schemas.microsoft.com/office/drawing/2014/main" val="4262226693"/>
                  </a:ext>
                </a:extLst>
              </a:tr>
              <a:tr h="827834">
                <a:tc>
                  <a:txBody>
                    <a:bodyPr/>
                    <a:lstStyle/>
                    <a:p>
                      <a:pPr algn="just">
                        <a:spcBef>
                          <a:spcPts val="600"/>
                        </a:spcBef>
                        <a:spcAft>
                          <a:spcPts val="0"/>
                        </a:spcAft>
                      </a:pPr>
                      <a:r>
                        <a:rPr lang="fr-FR" sz="1200" b="1" dirty="0">
                          <a:solidFill>
                            <a:srgbClr val="FFFEFE"/>
                          </a:solidFill>
                          <a:effectLst/>
                          <a:latin typeface="Perpetua" panose="02020502060401020303" pitchFamily="18" charset="0"/>
                          <a:ea typeface="Franklin Gothic Book" panose="020B0503020102020204" pitchFamily="34" charset="0"/>
                          <a:cs typeface="Arial" panose="020B0604020202020204" pitchFamily="34" charset="0"/>
                        </a:rPr>
                        <a:t>L’intervention a-t-elle été mise en œuvre de façon adéquate? </a:t>
                      </a:r>
                      <a:endParaRPr lang="fr-FR" sz="1200" dirty="0">
                        <a:effectLst/>
                        <a:latin typeface="Perpetua" panose="02020502060401020303" pitchFamily="18" charset="0"/>
                        <a:ea typeface="Franklin Gothic Book" panose="020B0503020102020204" pitchFamily="34" charset="0"/>
                        <a:cs typeface="Arial" panose="020B0604020202020204" pitchFamily="34" charset="0"/>
                      </a:endParaRPr>
                    </a:p>
                  </a:txBody>
                  <a:tcPr marL="68580" marR="68580" marT="0" marB="0" anchor="b">
                    <a:solidFill>
                      <a:schemeClr val="accent2"/>
                    </a:solidFill>
                  </a:tcPr>
                </a:tc>
                <a:tc>
                  <a:txBody>
                    <a:bodyPr/>
                    <a:lstStyle/>
                    <a:p>
                      <a:pPr algn="just">
                        <a:spcBef>
                          <a:spcPts val="600"/>
                        </a:spcBef>
                        <a:spcAft>
                          <a:spcPts val="0"/>
                        </a:spcAft>
                      </a:pPr>
                      <a:r>
                        <a:rPr lang="fr-FR" sz="1200" b="1" dirty="0">
                          <a:solidFill>
                            <a:srgbClr val="FFFEFE"/>
                          </a:solidFill>
                          <a:effectLst/>
                          <a:latin typeface="Perpetua" panose="02020502060401020303" pitchFamily="18" charset="0"/>
                          <a:ea typeface="Franklin Gothic Book" panose="020B0503020102020204" pitchFamily="34" charset="0"/>
                          <a:cs typeface="Arial" panose="020B0604020202020204" pitchFamily="34" charset="0"/>
                        </a:rPr>
                        <a:t>Les publics ciblés ont-ils adhéré au programme? </a:t>
                      </a:r>
                      <a:endParaRPr lang="fr-FR" sz="1200" dirty="0">
                        <a:effectLst/>
                        <a:latin typeface="Perpetua" panose="02020502060401020303" pitchFamily="18" charset="0"/>
                        <a:ea typeface="Franklin Gothic Book" panose="020B0503020102020204" pitchFamily="34" charset="0"/>
                        <a:cs typeface="Arial" panose="020B0604020202020204" pitchFamily="34" charset="0"/>
                      </a:endParaRPr>
                    </a:p>
                  </a:txBody>
                  <a:tcPr marL="68580" marR="68580" marT="0" marB="0" anchor="b">
                    <a:solidFill>
                      <a:schemeClr val="accent2"/>
                    </a:solidFill>
                  </a:tcPr>
                </a:tc>
                <a:tc>
                  <a:txBody>
                    <a:bodyPr/>
                    <a:lstStyle/>
                    <a:p>
                      <a:pPr algn="just">
                        <a:spcBef>
                          <a:spcPts val="600"/>
                        </a:spcBef>
                        <a:spcAft>
                          <a:spcPts val="0"/>
                        </a:spcAft>
                      </a:pPr>
                      <a:r>
                        <a:rPr lang="fr-FR" sz="1200" b="1" dirty="0">
                          <a:solidFill>
                            <a:srgbClr val="FFFEFE"/>
                          </a:solidFill>
                          <a:effectLst/>
                          <a:latin typeface="Perpetua" panose="02020502060401020303" pitchFamily="18" charset="0"/>
                          <a:ea typeface="Franklin Gothic Book" panose="020B0503020102020204" pitchFamily="34" charset="0"/>
                          <a:cs typeface="Arial" panose="020B0604020202020204" pitchFamily="34" charset="0"/>
                        </a:rPr>
                        <a:t>Les effets intermédiaires escomptés sur les publics cibles/bénéficiaires sont-ils observés? </a:t>
                      </a:r>
                      <a:endParaRPr lang="fr-FR" sz="1200" dirty="0">
                        <a:effectLst/>
                        <a:latin typeface="Perpetua" panose="02020502060401020303" pitchFamily="18" charset="0"/>
                        <a:ea typeface="Franklin Gothic Book" panose="020B0503020102020204" pitchFamily="34" charset="0"/>
                        <a:cs typeface="Arial" panose="020B0604020202020204" pitchFamily="34" charset="0"/>
                      </a:endParaRPr>
                    </a:p>
                  </a:txBody>
                  <a:tcPr marL="68580" marR="68580" marT="0" marB="0" anchor="b">
                    <a:solidFill>
                      <a:schemeClr val="accent2"/>
                    </a:solidFill>
                  </a:tcPr>
                </a:tc>
                <a:tc>
                  <a:txBody>
                    <a:bodyPr/>
                    <a:lstStyle/>
                    <a:p>
                      <a:pPr algn="just">
                        <a:spcBef>
                          <a:spcPts val="600"/>
                        </a:spcBef>
                        <a:spcAft>
                          <a:spcPts val="0"/>
                        </a:spcAft>
                      </a:pPr>
                      <a:r>
                        <a:rPr lang="fr-FR" sz="1200" b="1" dirty="0">
                          <a:solidFill>
                            <a:schemeClr val="bg1"/>
                          </a:solidFill>
                          <a:effectLst/>
                          <a:latin typeface="Perpetua" panose="02020502060401020303" pitchFamily="18" charset="0"/>
                          <a:ea typeface="Franklin Gothic Book" panose="020B0503020102020204" pitchFamily="34" charset="0"/>
                          <a:cs typeface="Arial" panose="020B0604020202020204" pitchFamily="34" charset="0"/>
                        </a:rPr>
                        <a:t>Les effets escomptés sur les bénéficiaires finaux sont-ils observés? </a:t>
                      </a:r>
                    </a:p>
                  </a:txBody>
                  <a:tcPr marL="68580" marR="68580" marT="0" marB="0" anchor="b">
                    <a:solidFill>
                      <a:schemeClr val="accent2"/>
                    </a:solidFill>
                  </a:tcPr>
                </a:tc>
                <a:tc vMerge="1">
                  <a:txBody>
                    <a:bodyPr/>
                    <a:lstStyle/>
                    <a:p>
                      <a:pPr algn="just">
                        <a:spcBef>
                          <a:spcPts val="600"/>
                        </a:spcBef>
                        <a:spcAft>
                          <a:spcPts val="0"/>
                        </a:spcAft>
                      </a:pPr>
                      <a:endParaRPr lang="fr-FR" sz="1200" dirty="0">
                        <a:effectLst/>
                        <a:latin typeface="Perpetua" panose="02020502060401020303" pitchFamily="18" charset="0"/>
                        <a:ea typeface="Franklin Gothic Book" panose="020B0503020102020204" pitchFamily="34" charset="0"/>
                        <a:cs typeface="Arial" panose="020B0604020202020204" pitchFamily="34" charset="0"/>
                      </a:endParaRPr>
                    </a:p>
                  </a:txBody>
                  <a:tcPr marL="68580" marR="68580" marT="0" marB="0">
                    <a:solidFill>
                      <a:schemeClr val="accent2"/>
                    </a:solidFill>
                  </a:tcPr>
                </a:tc>
                <a:extLst>
                  <a:ext uri="{0D108BD9-81ED-4DB2-BD59-A6C34878D82A}">
                    <a16:rowId xmlns:a16="http://schemas.microsoft.com/office/drawing/2014/main" val="3720037963"/>
                  </a:ext>
                </a:extLst>
              </a:tr>
              <a:tr h="491316">
                <a:tc>
                  <a:txBody>
                    <a:bodyPr/>
                    <a:lstStyle/>
                    <a:p>
                      <a:endParaRPr lang="fr-FR" dirty="0"/>
                    </a:p>
                  </a:txBody>
                  <a:tcPr/>
                </a:tc>
                <a:tc>
                  <a:txBody>
                    <a:bodyPr/>
                    <a:lstStyle/>
                    <a:p>
                      <a:endParaRPr lang="fr-FR" dirty="0"/>
                    </a:p>
                  </a:txBody>
                  <a:tcPr/>
                </a:tc>
                <a:tc>
                  <a:txBody>
                    <a:bodyPr/>
                    <a:lstStyle/>
                    <a:p>
                      <a:endParaRPr lang="fr-FR"/>
                    </a:p>
                  </a:txBody>
                  <a:tcPr/>
                </a:tc>
                <a:tc>
                  <a:txBody>
                    <a:bodyPr/>
                    <a:lstStyle/>
                    <a:p>
                      <a:endParaRPr lang="fr-FR" dirty="0"/>
                    </a:p>
                  </a:txBody>
                  <a:tcPr/>
                </a:tc>
                <a:tc>
                  <a:txBody>
                    <a:bodyPr/>
                    <a:lstStyle/>
                    <a:p>
                      <a:r>
                        <a:rPr lang="fr-FR" sz="1400" i="1" dirty="0"/>
                        <a:t>Echec de la théorie de mise en œuvre</a:t>
                      </a:r>
                    </a:p>
                  </a:txBody>
                  <a:tcPr/>
                </a:tc>
                <a:extLst>
                  <a:ext uri="{0D108BD9-81ED-4DB2-BD59-A6C34878D82A}">
                    <a16:rowId xmlns:a16="http://schemas.microsoft.com/office/drawing/2014/main" val="3850975733"/>
                  </a:ext>
                </a:extLst>
              </a:tr>
              <a:tr h="491316">
                <a:tc>
                  <a:txBody>
                    <a:bodyPr/>
                    <a:lstStyle/>
                    <a:p>
                      <a:endParaRPr lang="fr-FR" dirty="0"/>
                    </a:p>
                  </a:txBody>
                  <a:tcPr/>
                </a:tc>
                <a:tc>
                  <a:txBody>
                    <a:bodyPr/>
                    <a:lstStyle/>
                    <a:p>
                      <a:endParaRPr lang="fr-FR" dirty="0"/>
                    </a:p>
                  </a:txBody>
                  <a:tcPr/>
                </a:tc>
                <a:tc>
                  <a:txBody>
                    <a:bodyPr/>
                    <a:lstStyle/>
                    <a:p>
                      <a:endParaRPr lang="fr-FR"/>
                    </a:p>
                  </a:txBody>
                  <a:tcPr/>
                </a:tc>
                <a:tc>
                  <a:txBody>
                    <a:bodyPr/>
                    <a:lstStyle/>
                    <a:p>
                      <a:endParaRPr lang="fr-FR"/>
                    </a:p>
                  </a:txBody>
                  <a:tcPr/>
                </a:tc>
                <a:tc>
                  <a:txBody>
                    <a:bodyPr/>
                    <a:lstStyle/>
                    <a:p>
                      <a:r>
                        <a:rPr lang="fr-FR" sz="1400" i="1" dirty="0"/>
                        <a:t>Echec dans l’adhésion des publics</a:t>
                      </a:r>
                    </a:p>
                  </a:txBody>
                  <a:tcPr/>
                </a:tc>
                <a:extLst>
                  <a:ext uri="{0D108BD9-81ED-4DB2-BD59-A6C34878D82A}">
                    <a16:rowId xmlns:a16="http://schemas.microsoft.com/office/drawing/2014/main" val="1789630571"/>
                  </a:ext>
                </a:extLst>
              </a:tr>
              <a:tr h="545073">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rowSpan="2">
                  <a:txBody>
                    <a:bodyPr/>
                    <a:lstStyle/>
                    <a:p>
                      <a:pPr marL="0" algn="l" defTabSz="457200" rtl="0" eaLnBrk="1" latinLnBrk="0" hangingPunct="1"/>
                      <a:r>
                        <a:rPr lang="fr-FR" sz="1400" i="1" kern="1200" dirty="0">
                          <a:solidFill>
                            <a:schemeClr val="dk1"/>
                          </a:solidFill>
                          <a:latin typeface="+mn-lt"/>
                          <a:ea typeface="+mn-ea"/>
                          <a:cs typeface="+mn-cs"/>
                        </a:rPr>
                        <a:t>Echec de la théorie de programme</a:t>
                      </a:r>
                    </a:p>
                  </a:txBody>
                  <a:tcPr anchor="ctr"/>
                </a:tc>
                <a:extLst>
                  <a:ext uri="{0D108BD9-81ED-4DB2-BD59-A6C34878D82A}">
                    <a16:rowId xmlns:a16="http://schemas.microsoft.com/office/drawing/2014/main" val="52195395"/>
                  </a:ext>
                </a:extLst>
              </a:tr>
              <a:tr h="491316">
                <a:tc>
                  <a:txBody>
                    <a:bodyPr/>
                    <a:lstStyle/>
                    <a:p>
                      <a:endParaRPr lang="fr-FR" dirty="0"/>
                    </a:p>
                  </a:txBody>
                  <a:tcPr/>
                </a:tc>
                <a:tc>
                  <a:txBody>
                    <a:bodyPr/>
                    <a:lstStyle/>
                    <a:p>
                      <a:endParaRPr lang="fr-FR" dirty="0"/>
                    </a:p>
                  </a:txBody>
                  <a:tcPr/>
                </a:tc>
                <a:tc>
                  <a:txBody>
                    <a:bodyPr/>
                    <a:lstStyle/>
                    <a:p>
                      <a:endParaRPr lang="fr-FR"/>
                    </a:p>
                  </a:txBody>
                  <a:tcPr/>
                </a:tc>
                <a:tc>
                  <a:txBody>
                    <a:bodyPr/>
                    <a:lstStyle/>
                    <a:p>
                      <a:endParaRPr lang="fr-FR"/>
                    </a:p>
                  </a:txBody>
                  <a:tcPr/>
                </a:tc>
                <a:tc vMerge="1">
                  <a:txBody>
                    <a:bodyPr/>
                    <a:lstStyle/>
                    <a:p>
                      <a:pPr marL="0" algn="l" defTabSz="457200" rtl="0" eaLnBrk="1" latinLnBrk="0" hangingPunct="1"/>
                      <a:endParaRPr lang="fr-FR" sz="1600" i="1" kern="1200" dirty="0">
                        <a:solidFill>
                          <a:schemeClr val="dk1"/>
                        </a:solidFill>
                        <a:latin typeface="+mn-lt"/>
                        <a:ea typeface="+mn-ea"/>
                        <a:cs typeface="+mn-cs"/>
                      </a:endParaRPr>
                    </a:p>
                  </a:txBody>
                  <a:tcPr/>
                </a:tc>
                <a:extLst>
                  <a:ext uri="{0D108BD9-81ED-4DB2-BD59-A6C34878D82A}">
                    <a16:rowId xmlns:a16="http://schemas.microsoft.com/office/drawing/2014/main" val="1188172742"/>
                  </a:ext>
                </a:extLst>
              </a:tr>
              <a:tr h="491316">
                <a:tc>
                  <a:txBody>
                    <a:bodyPr/>
                    <a:lstStyle/>
                    <a:p>
                      <a:endParaRPr lang="fr-FR"/>
                    </a:p>
                  </a:txBody>
                  <a:tcPr/>
                </a:tc>
                <a:tc>
                  <a:txBody>
                    <a:bodyPr/>
                    <a:lstStyle/>
                    <a:p>
                      <a:endParaRPr lang="fr-FR"/>
                    </a:p>
                  </a:txBody>
                  <a:tcPr/>
                </a:tc>
                <a:tc>
                  <a:txBody>
                    <a:bodyPr/>
                    <a:lstStyle/>
                    <a:p>
                      <a:endParaRPr lang="fr-FR" dirty="0"/>
                    </a:p>
                  </a:txBody>
                  <a:tcPr/>
                </a:tc>
                <a:tc>
                  <a:txBody>
                    <a:bodyPr/>
                    <a:lstStyle/>
                    <a:p>
                      <a:r>
                        <a:rPr lang="fr-FR" sz="3200" b="1" dirty="0"/>
                        <a:t>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i="1" kern="1200" dirty="0">
                          <a:solidFill>
                            <a:schemeClr val="dk1"/>
                          </a:solidFill>
                          <a:latin typeface="+mn-lt"/>
                          <a:ea typeface="+mn-ea"/>
                          <a:cs typeface="+mn-cs"/>
                        </a:rPr>
                        <a:t>Vérification de la théorie du changement</a:t>
                      </a:r>
                    </a:p>
                  </a:txBody>
                  <a:tcPr/>
                </a:tc>
                <a:extLst>
                  <a:ext uri="{0D108BD9-81ED-4DB2-BD59-A6C34878D82A}">
                    <a16:rowId xmlns:a16="http://schemas.microsoft.com/office/drawing/2014/main" val="3570526106"/>
                  </a:ext>
                </a:extLst>
              </a:tr>
              <a:tr h="491316">
                <a:tc>
                  <a:txBody>
                    <a:bodyPr/>
                    <a:lstStyle/>
                    <a:p>
                      <a:endParaRPr lang="fr-FR"/>
                    </a:p>
                  </a:txBody>
                  <a:tcPr/>
                </a:tc>
                <a:tc>
                  <a:txBody>
                    <a:bodyPr/>
                    <a:lstStyle/>
                    <a:p>
                      <a:endParaRPr lang="fr-FR"/>
                    </a:p>
                  </a:txBody>
                  <a:tcPr/>
                </a:tc>
                <a:tc>
                  <a:txBody>
                    <a:bodyPr/>
                    <a:lstStyle/>
                    <a:p>
                      <a:r>
                        <a:rPr lang="fr-FR" sz="2800" b="1" dirty="0"/>
                        <a:t>       /</a:t>
                      </a:r>
                    </a:p>
                  </a:txBody>
                  <a:tcPr/>
                </a:tc>
                <a:tc>
                  <a:txBody>
                    <a:bodyPr/>
                    <a:lstStyle/>
                    <a:p>
                      <a:r>
                        <a:rPr lang="fr-FR" sz="2800" b="1" dirty="0"/>
                        <a:t>       /</a:t>
                      </a:r>
                    </a:p>
                  </a:txBody>
                  <a:tcPr/>
                </a:tc>
                <a:tc>
                  <a:txBody>
                    <a:bodyPr/>
                    <a:lstStyle/>
                    <a:p>
                      <a:pPr marL="0" algn="l" defTabSz="457200" rtl="0" eaLnBrk="1" latinLnBrk="0" hangingPunct="1"/>
                      <a:r>
                        <a:rPr lang="fr-FR" sz="1400" i="1" kern="1200" dirty="0">
                          <a:solidFill>
                            <a:schemeClr val="dk1"/>
                          </a:solidFill>
                          <a:latin typeface="+mn-lt"/>
                          <a:ea typeface="+mn-ea"/>
                          <a:cs typeface="+mn-cs"/>
                        </a:rPr>
                        <a:t>Echec partiel de théorie de programme</a:t>
                      </a:r>
                    </a:p>
                  </a:txBody>
                  <a:tcPr/>
                </a:tc>
                <a:extLst>
                  <a:ext uri="{0D108BD9-81ED-4DB2-BD59-A6C34878D82A}">
                    <a16:rowId xmlns:a16="http://schemas.microsoft.com/office/drawing/2014/main" val="2015401592"/>
                  </a:ext>
                </a:extLst>
              </a:tr>
              <a:tr h="491316">
                <a:tc>
                  <a:txBody>
                    <a:bodyPr/>
                    <a:lstStyle/>
                    <a:p>
                      <a:endParaRPr lang="fr-FR"/>
                    </a:p>
                  </a:txBody>
                  <a:tcPr/>
                </a:tc>
                <a:tc>
                  <a:txBody>
                    <a:bodyPr/>
                    <a:lstStyle/>
                    <a:p>
                      <a:endParaRPr lang="fr-FR"/>
                    </a:p>
                  </a:txBody>
                  <a:tcPr/>
                </a:tc>
                <a:tc>
                  <a:txBody>
                    <a:bodyPr/>
                    <a:lstStyle/>
                    <a:p>
                      <a:endParaRPr lang="fr-FR" dirty="0"/>
                    </a:p>
                  </a:txBody>
                  <a:tcPr/>
                </a:tc>
                <a:tc>
                  <a:txBody>
                    <a:bodyPr/>
                    <a:lstStyle/>
                    <a:p>
                      <a:endParaRPr lang="fr-FR" dirty="0"/>
                    </a:p>
                  </a:txBody>
                  <a:tcPr/>
                </a:tc>
                <a:tc>
                  <a:txBody>
                    <a:bodyPr/>
                    <a:lstStyle/>
                    <a:p>
                      <a:pPr marL="0" algn="l" defTabSz="457200" rtl="0" eaLnBrk="1" latinLnBrk="0" hangingPunct="1"/>
                      <a:r>
                        <a:rPr lang="fr-FR" sz="1400" i="1" kern="1200" dirty="0">
                          <a:solidFill>
                            <a:schemeClr val="dk1"/>
                          </a:solidFill>
                          <a:latin typeface="+mn-lt"/>
                          <a:ea typeface="+mn-ea"/>
                          <a:cs typeface="+mn-cs"/>
                        </a:rPr>
                        <a:t>Echec de la théorie du programme (autre chemin)</a:t>
                      </a:r>
                    </a:p>
                  </a:txBody>
                  <a:tcPr/>
                </a:tc>
                <a:extLst>
                  <a:ext uri="{0D108BD9-81ED-4DB2-BD59-A6C34878D82A}">
                    <a16:rowId xmlns:a16="http://schemas.microsoft.com/office/drawing/2014/main" val="3205810646"/>
                  </a:ext>
                </a:extLst>
              </a:tr>
            </a:tbl>
          </a:graphicData>
        </a:graphic>
      </p:graphicFrame>
      <p:pic>
        <p:nvPicPr>
          <p:cNvPr id="5" name="Graphique 4" descr="Engrenages">
            <a:extLst>
              <a:ext uri="{FF2B5EF4-FFF2-40B4-BE49-F238E27FC236}">
                <a16:creationId xmlns:a16="http://schemas.microsoft.com/office/drawing/2014/main" id="{B6086E5C-8753-4E0B-A874-4AD66109E7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3568" y="1698480"/>
            <a:ext cx="496963" cy="496963"/>
          </a:xfrm>
          <a:prstGeom prst="rect">
            <a:avLst/>
          </a:prstGeom>
        </p:spPr>
      </p:pic>
      <p:pic>
        <p:nvPicPr>
          <p:cNvPr id="63" name="Graphique 62" descr="Cible">
            <a:extLst>
              <a:ext uri="{FF2B5EF4-FFF2-40B4-BE49-F238E27FC236}">
                <a16:creationId xmlns:a16="http://schemas.microsoft.com/office/drawing/2014/main" id="{537D3141-EE21-4B53-88BE-D0E6373A2B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04216" y="1797895"/>
            <a:ext cx="496963" cy="496963"/>
          </a:xfrm>
          <a:prstGeom prst="rect">
            <a:avLst/>
          </a:prstGeom>
        </p:spPr>
      </p:pic>
      <p:pic>
        <p:nvPicPr>
          <p:cNvPr id="66" name="Graphique 65" descr="Utilisateurs">
            <a:extLst>
              <a:ext uri="{FF2B5EF4-FFF2-40B4-BE49-F238E27FC236}">
                <a16:creationId xmlns:a16="http://schemas.microsoft.com/office/drawing/2014/main" id="{DD9EE689-B7A1-4D97-B67C-436DF085D3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79102" y="1884615"/>
            <a:ext cx="496963" cy="496963"/>
          </a:xfrm>
          <a:prstGeom prst="rect">
            <a:avLst/>
          </a:prstGeom>
        </p:spPr>
      </p:pic>
      <p:pic>
        <p:nvPicPr>
          <p:cNvPr id="4" name="Graphique 3" descr="Poignée de main">
            <a:extLst>
              <a:ext uri="{FF2B5EF4-FFF2-40B4-BE49-F238E27FC236}">
                <a16:creationId xmlns:a16="http://schemas.microsoft.com/office/drawing/2014/main" id="{57C4DC6E-2E34-4FB4-A8B4-E53A35CFB5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12088" y="1741128"/>
            <a:ext cx="496963" cy="496963"/>
          </a:xfrm>
          <a:prstGeom prst="rect">
            <a:avLst/>
          </a:prstGeom>
        </p:spPr>
      </p:pic>
      <p:pic>
        <p:nvPicPr>
          <p:cNvPr id="61" name="Graphique 60" descr="Coche">
            <a:extLst>
              <a:ext uri="{FF2B5EF4-FFF2-40B4-BE49-F238E27FC236}">
                <a16:creationId xmlns:a16="http://schemas.microsoft.com/office/drawing/2014/main" id="{F941D147-9D1B-4E79-BBC0-3C8367A333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3567" y="3512544"/>
            <a:ext cx="408410" cy="408410"/>
          </a:xfrm>
          <a:prstGeom prst="rect">
            <a:avLst/>
          </a:prstGeom>
        </p:spPr>
      </p:pic>
      <p:pic>
        <p:nvPicPr>
          <p:cNvPr id="64" name="Graphique 63" descr="Fermer">
            <a:extLst>
              <a:ext uri="{FF2B5EF4-FFF2-40B4-BE49-F238E27FC236}">
                <a16:creationId xmlns:a16="http://schemas.microsoft.com/office/drawing/2014/main" id="{36E672A6-9EE1-4CBB-B5E3-22F90B3963C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3568" y="3002895"/>
            <a:ext cx="408409" cy="408409"/>
          </a:xfrm>
          <a:prstGeom prst="rect">
            <a:avLst/>
          </a:prstGeom>
        </p:spPr>
      </p:pic>
      <p:sp>
        <p:nvSpPr>
          <p:cNvPr id="7" name="AutoShape 2" descr="https://eu-api.asm.skype.com/v1/objects/0-neu-d8-545b20636633438e6e17aa5f690f1d72/views/imgpsh_mobile_save">
            <a:extLst>
              <a:ext uri="{FF2B5EF4-FFF2-40B4-BE49-F238E27FC236}">
                <a16:creationId xmlns:a16="http://schemas.microsoft.com/office/drawing/2014/main" id="{C537222A-EC4D-4D0B-9104-4151F08557CC}"/>
              </a:ext>
            </a:extLst>
          </p:cNvPr>
          <p:cNvSpPr>
            <a:spLocks noChangeAspect="1" noChangeArrowheads="1"/>
          </p:cNvSpPr>
          <p:nvPr/>
        </p:nvSpPr>
        <p:spPr bwMode="auto">
          <a:xfrm>
            <a:off x="0" y="200025"/>
            <a:ext cx="9144000" cy="6457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ZoneTexte 8">
            <a:extLst>
              <a:ext uri="{FF2B5EF4-FFF2-40B4-BE49-F238E27FC236}">
                <a16:creationId xmlns:a16="http://schemas.microsoft.com/office/drawing/2014/main" id="{6F3007B0-2247-437D-B02A-365E046D8990}"/>
              </a:ext>
            </a:extLst>
          </p:cNvPr>
          <p:cNvSpPr txBox="1"/>
          <p:nvPr/>
        </p:nvSpPr>
        <p:spPr>
          <a:xfrm>
            <a:off x="5508104" y="6588872"/>
            <a:ext cx="3489744" cy="246221"/>
          </a:xfrm>
          <a:prstGeom prst="rect">
            <a:avLst/>
          </a:prstGeom>
          <a:solidFill>
            <a:schemeClr val="bg1"/>
          </a:solidFill>
        </p:spPr>
        <p:txBody>
          <a:bodyPr wrap="square" rtlCol="0">
            <a:spAutoFit/>
          </a:bodyPr>
          <a:lstStyle/>
          <a:p>
            <a:r>
              <a:rPr lang="fr-FR" sz="1000" i="1" dirty="0"/>
              <a:t>Adaptation de </a:t>
            </a:r>
            <a:r>
              <a:rPr lang="fr-FR" sz="1000" i="1" dirty="0" err="1"/>
              <a:t>Funnel</a:t>
            </a:r>
            <a:r>
              <a:rPr lang="fr-FR" sz="1000" i="1" dirty="0"/>
              <a:t> et Rogers 2011</a:t>
            </a:r>
          </a:p>
        </p:txBody>
      </p:sp>
      <p:pic>
        <p:nvPicPr>
          <p:cNvPr id="65" name="Graphique 64" descr="Fermer">
            <a:extLst>
              <a:ext uri="{FF2B5EF4-FFF2-40B4-BE49-F238E27FC236}">
                <a16:creationId xmlns:a16="http://schemas.microsoft.com/office/drawing/2014/main" id="{C0CFFB7C-D147-437F-83E8-27F64FFD8DD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56364" y="3002895"/>
            <a:ext cx="408409" cy="408409"/>
          </a:xfrm>
          <a:prstGeom prst="rect">
            <a:avLst/>
          </a:prstGeom>
        </p:spPr>
      </p:pic>
      <p:pic>
        <p:nvPicPr>
          <p:cNvPr id="67" name="Graphique 66" descr="Fermer">
            <a:extLst>
              <a:ext uri="{FF2B5EF4-FFF2-40B4-BE49-F238E27FC236}">
                <a16:creationId xmlns:a16="http://schemas.microsoft.com/office/drawing/2014/main" id="{8F3B4E43-11F2-475A-8D79-E3DAF251361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92770" y="2977113"/>
            <a:ext cx="408409" cy="408409"/>
          </a:xfrm>
          <a:prstGeom prst="rect">
            <a:avLst/>
          </a:prstGeom>
        </p:spPr>
      </p:pic>
      <p:pic>
        <p:nvPicPr>
          <p:cNvPr id="68" name="Graphique 67" descr="Fermer">
            <a:extLst>
              <a:ext uri="{FF2B5EF4-FFF2-40B4-BE49-F238E27FC236}">
                <a16:creationId xmlns:a16="http://schemas.microsoft.com/office/drawing/2014/main" id="{E7E5219B-51E0-4E48-BC05-9CFE01962AA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379102" y="3002894"/>
            <a:ext cx="408409" cy="408409"/>
          </a:xfrm>
          <a:prstGeom prst="rect">
            <a:avLst/>
          </a:prstGeom>
        </p:spPr>
      </p:pic>
      <p:pic>
        <p:nvPicPr>
          <p:cNvPr id="69" name="Graphique 68" descr="Coche">
            <a:extLst>
              <a:ext uri="{FF2B5EF4-FFF2-40B4-BE49-F238E27FC236}">
                <a16:creationId xmlns:a16="http://schemas.microsoft.com/office/drawing/2014/main" id="{B2F22FF6-0E62-4019-8E0E-E97628B1075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3568" y="4067879"/>
            <a:ext cx="408410" cy="408410"/>
          </a:xfrm>
          <a:prstGeom prst="rect">
            <a:avLst/>
          </a:prstGeom>
        </p:spPr>
      </p:pic>
      <p:pic>
        <p:nvPicPr>
          <p:cNvPr id="70" name="Graphique 69" descr="Coche">
            <a:extLst>
              <a:ext uri="{FF2B5EF4-FFF2-40B4-BE49-F238E27FC236}">
                <a16:creationId xmlns:a16="http://schemas.microsoft.com/office/drawing/2014/main" id="{25772705-1D38-44C3-AC08-E22B4694CB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3568" y="4568867"/>
            <a:ext cx="408410" cy="408410"/>
          </a:xfrm>
          <a:prstGeom prst="rect">
            <a:avLst/>
          </a:prstGeom>
        </p:spPr>
      </p:pic>
      <p:pic>
        <p:nvPicPr>
          <p:cNvPr id="71" name="Graphique 70" descr="Coche">
            <a:extLst>
              <a:ext uri="{FF2B5EF4-FFF2-40B4-BE49-F238E27FC236}">
                <a16:creationId xmlns:a16="http://schemas.microsoft.com/office/drawing/2014/main" id="{9F87D634-8626-4581-87B8-53F8D2A36AC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3567" y="5040913"/>
            <a:ext cx="408410" cy="408410"/>
          </a:xfrm>
          <a:prstGeom prst="rect">
            <a:avLst/>
          </a:prstGeom>
        </p:spPr>
      </p:pic>
      <p:pic>
        <p:nvPicPr>
          <p:cNvPr id="72" name="Graphique 71" descr="Coche">
            <a:extLst>
              <a:ext uri="{FF2B5EF4-FFF2-40B4-BE49-F238E27FC236}">
                <a16:creationId xmlns:a16="http://schemas.microsoft.com/office/drawing/2014/main" id="{ED09D513-F12D-4BC2-8233-4B2C6376403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1832" y="5656075"/>
            <a:ext cx="408410" cy="408410"/>
          </a:xfrm>
          <a:prstGeom prst="rect">
            <a:avLst/>
          </a:prstGeom>
        </p:spPr>
      </p:pic>
      <p:pic>
        <p:nvPicPr>
          <p:cNvPr id="73" name="Graphique 72" descr="Coche">
            <a:extLst>
              <a:ext uri="{FF2B5EF4-FFF2-40B4-BE49-F238E27FC236}">
                <a16:creationId xmlns:a16="http://schemas.microsoft.com/office/drawing/2014/main" id="{175FE2DF-4BB3-4593-9A6F-01DF3E6E05A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3567" y="6118494"/>
            <a:ext cx="408410" cy="408410"/>
          </a:xfrm>
          <a:prstGeom prst="rect">
            <a:avLst/>
          </a:prstGeom>
        </p:spPr>
      </p:pic>
      <p:pic>
        <p:nvPicPr>
          <p:cNvPr id="74" name="Graphique 73" descr="Fermer">
            <a:extLst>
              <a:ext uri="{FF2B5EF4-FFF2-40B4-BE49-F238E27FC236}">
                <a16:creationId xmlns:a16="http://schemas.microsoft.com/office/drawing/2014/main" id="{9FCC395F-F758-4352-B6CB-BA7422C16A7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56363" y="3515332"/>
            <a:ext cx="408409" cy="408409"/>
          </a:xfrm>
          <a:prstGeom prst="rect">
            <a:avLst/>
          </a:prstGeom>
        </p:spPr>
      </p:pic>
      <p:pic>
        <p:nvPicPr>
          <p:cNvPr id="75" name="Graphique 74" descr="Fermer">
            <a:extLst>
              <a:ext uri="{FF2B5EF4-FFF2-40B4-BE49-F238E27FC236}">
                <a16:creationId xmlns:a16="http://schemas.microsoft.com/office/drawing/2014/main" id="{845B8FA9-35F2-4D56-BA5C-56591AB489D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92769" y="3512544"/>
            <a:ext cx="408409" cy="408409"/>
          </a:xfrm>
          <a:prstGeom prst="rect">
            <a:avLst/>
          </a:prstGeom>
        </p:spPr>
      </p:pic>
      <p:pic>
        <p:nvPicPr>
          <p:cNvPr id="76" name="Graphique 75" descr="Fermer">
            <a:extLst>
              <a:ext uri="{FF2B5EF4-FFF2-40B4-BE49-F238E27FC236}">
                <a16:creationId xmlns:a16="http://schemas.microsoft.com/office/drawing/2014/main" id="{5AA41B37-1637-40DA-87AB-7C42579643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379102" y="3515332"/>
            <a:ext cx="408409" cy="408409"/>
          </a:xfrm>
          <a:prstGeom prst="rect">
            <a:avLst/>
          </a:prstGeom>
        </p:spPr>
      </p:pic>
      <p:pic>
        <p:nvPicPr>
          <p:cNvPr id="77" name="Graphique 76" descr="Fermer">
            <a:extLst>
              <a:ext uri="{FF2B5EF4-FFF2-40B4-BE49-F238E27FC236}">
                <a16:creationId xmlns:a16="http://schemas.microsoft.com/office/drawing/2014/main" id="{6A28A8FC-50D3-4F30-B986-0D0C3811C01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379102" y="4067880"/>
            <a:ext cx="408409" cy="408409"/>
          </a:xfrm>
          <a:prstGeom prst="rect">
            <a:avLst/>
          </a:prstGeom>
        </p:spPr>
      </p:pic>
      <p:pic>
        <p:nvPicPr>
          <p:cNvPr id="78" name="Graphique 77" descr="Fermer">
            <a:extLst>
              <a:ext uri="{FF2B5EF4-FFF2-40B4-BE49-F238E27FC236}">
                <a16:creationId xmlns:a16="http://schemas.microsoft.com/office/drawing/2014/main" id="{E21FEF23-A040-4FC9-8C06-4C655E167F0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379102" y="4568868"/>
            <a:ext cx="408409" cy="408409"/>
          </a:xfrm>
          <a:prstGeom prst="rect">
            <a:avLst/>
          </a:prstGeom>
        </p:spPr>
      </p:pic>
      <p:pic>
        <p:nvPicPr>
          <p:cNvPr id="80" name="Graphique 79" descr="Coche">
            <a:extLst>
              <a:ext uri="{FF2B5EF4-FFF2-40B4-BE49-F238E27FC236}">
                <a16:creationId xmlns:a16="http://schemas.microsoft.com/office/drawing/2014/main" id="{F7EE21C4-7CF4-47E6-B268-E6B4632DD91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87726" y="5102460"/>
            <a:ext cx="408410" cy="408410"/>
          </a:xfrm>
          <a:prstGeom prst="rect">
            <a:avLst/>
          </a:prstGeom>
        </p:spPr>
      </p:pic>
      <p:pic>
        <p:nvPicPr>
          <p:cNvPr id="81" name="Graphique 80" descr="Fermer">
            <a:extLst>
              <a:ext uri="{FF2B5EF4-FFF2-40B4-BE49-F238E27FC236}">
                <a16:creationId xmlns:a16="http://schemas.microsoft.com/office/drawing/2014/main" id="{33EEBF34-0B01-44EA-AA35-2BC7271D2AA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92770" y="4067777"/>
            <a:ext cx="408409" cy="408409"/>
          </a:xfrm>
          <a:prstGeom prst="rect">
            <a:avLst/>
          </a:prstGeom>
        </p:spPr>
      </p:pic>
      <p:pic>
        <p:nvPicPr>
          <p:cNvPr id="82" name="Graphique 81" descr="Fermer">
            <a:extLst>
              <a:ext uri="{FF2B5EF4-FFF2-40B4-BE49-F238E27FC236}">
                <a16:creationId xmlns:a16="http://schemas.microsoft.com/office/drawing/2014/main" id="{4DD4EBA1-7FD9-4CFE-99B0-15AA5A2AF41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79912" y="6165304"/>
            <a:ext cx="408409" cy="408409"/>
          </a:xfrm>
          <a:prstGeom prst="rect">
            <a:avLst/>
          </a:prstGeom>
        </p:spPr>
      </p:pic>
      <p:pic>
        <p:nvPicPr>
          <p:cNvPr id="83" name="Graphique 82" descr="Coche">
            <a:extLst>
              <a:ext uri="{FF2B5EF4-FFF2-40B4-BE49-F238E27FC236}">
                <a16:creationId xmlns:a16="http://schemas.microsoft.com/office/drawing/2014/main" id="{88A0B450-B8CB-46B2-B42C-90F64000204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68765" y="4067880"/>
            <a:ext cx="408410" cy="408410"/>
          </a:xfrm>
          <a:prstGeom prst="rect">
            <a:avLst/>
          </a:prstGeom>
        </p:spPr>
      </p:pic>
      <p:pic>
        <p:nvPicPr>
          <p:cNvPr id="84" name="Graphique 83" descr="Coche">
            <a:extLst>
              <a:ext uri="{FF2B5EF4-FFF2-40B4-BE49-F238E27FC236}">
                <a16:creationId xmlns:a16="http://schemas.microsoft.com/office/drawing/2014/main" id="{BC5E0BDA-04CB-4E16-ADB6-0B29176D7E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69715" y="4563563"/>
            <a:ext cx="408410" cy="408410"/>
          </a:xfrm>
          <a:prstGeom prst="rect">
            <a:avLst/>
          </a:prstGeom>
        </p:spPr>
      </p:pic>
      <p:pic>
        <p:nvPicPr>
          <p:cNvPr id="85" name="Graphique 84" descr="Coche">
            <a:extLst>
              <a:ext uri="{FF2B5EF4-FFF2-40B4-BE49-F238E27FC236}">
                <a16:creationId xmlns:a16="http://schemas.microsoft.com/office/drawing/2014/main" id="{25A671A9-363B-4A0A-8896-F770D28F96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56362" y="5045286"/>
            <a:ext cx="408410" cy="408410"/>
          </a:xfrm>
          <a:prstGeom prst="rect">
            <a:avLst/>
          </a:prstGeom>
        </p:spPr>
      </p:pic>
      <p:pic>
        <p:nvPicPr>
          <p:cNvPr id="86" name="Graphique 85" descr="Coche">
            <a:extLst>
              <a:ext uri="{FF2B5EF4-FFF2-40B4-BE49-F238E27FC236}">
                <a16:creationId xmlns:a16="http://schemas.microsoft.com/office/drawing/2014/main" id="{975C05B8-6A90-4C0A-8B13-955A223EBB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57778" y="5670430"/>
            <a:ext cx="408410" cy="408410"/>
          </a:xfrm>
          <a:prstGeom prst="rect">
            <a:avLst/>
          </a:prstGeom>
        </p:spPr>
      </p:pic>
      <p:pic>
        <p:nvPicPr>
          <p:cNvPr id="87" name="Graphique 86" descr="Coche">
            <a:extLst>
              <a:ext uri="{FF2B5EF4-FFF2-40B4-BE49-F238E27FC236}">
                <a16:creationId xmlns:a16="http://schemas.microsoft.com/office/drawing/2014/main" id="{DCA96706-118B-476B-8C0B-635665B90B8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37853" y="6120585"/>
            <a:ext cx="408410" cy="408410"/>
          </a:xfrm>
          <a:prstGeom prst="rect">
            <a:avLst/>
          </a:prstGeom>
        </p:spPr>
      </p:pic>
      <p:pic>
        <p:nvPicPr>
          <p:cNvPr id="88" name="Graphique 87" descr="Coche">
            <a:extLst>
              <a:ext uri="{FF2B5EF4-FFF2-40B4-BE49-F238E27FC236}">
                <a16:creationId xmlns:a16="http://schemas.microsoft.com/office/drawing/2014/main" id="{DF6BCC93-F7A3-4DAE-9FFC-4E22107CE30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94184" y="4584269"/>
            <a:ext cx="408410" cy="408410"/>
          </a:xfrm>
          <a:prstGeom prst="rect">
            <a:avLst/>
          </a:prstGeom>
        </p:spPr>
      </p:pic>
      <p:pic>
        <p:nvPicPr>
          <p:cNvPr id="89" name="Graphique 88" descr="Coche">
            <a:extLst>
              <a:ext uri="{FF2B5EF4-FFF2-40B4-BE49-F238E27FC236}">
                <a16:creationId xmlns:a16="http://schemas.microsoft.com/office/drawing/2014/main" id="{2E6D5832-1004-41D4-B1D5-CE5612E9B0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87726" y="6165304"/>
            <a:ext cx="408410" cy="408410"/>
          </a:xfrm>
          <a:prstGeom prst="rect">
            <a:avLst/>
          </a:prstGeom>
        </p:spPr>
      </p:pic>
      <p:pic>
        <p:nvPicPr>
          <p:cNvPr id="90" name="Graphique 89" descr="Fermer">
            <a:extLst>
              <a:ext uri="{FF2B5EF4-FFF2-40B4-BE49-F238E27FC236}">
                <a16:creationId xmlns:a16="http://schemas.microsoft.com/office/drawing/2014/main" id="{9CA9AE58-13E1-4BC1-A699-114A9B4B34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01388" y="5664836"/>
            <a:ext cx="408409" cy="408409"/>
          </a:xfrm>
          <a:prstGeom prst="rect">
            <a:avLst/>
          </a:prstGeom>
        </p:spPr>
      </p:pic>
      <p:pic>
        <p:nvPicPr>
          <p:cNvPr id="91" name="Graphique 90" descr="Coche">
            <a:extLst>
              <a:ext uri="{FF2B5EF4-FFF2-40B4-BE49-F238E27FC236}">
                <a16:creationId xmlns:a16="http://schemas.microsoft.com/office/drawing/2014/main" id="{3EBBA707-5EED-4A54-904B-2EA812B19CC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65037" y="5679339"/>
            <a:ext cx="408410" cy="408410"/>
          </a:xfrm>
          <a:prstGeom prst="rect">
            <a:avLst/>
          </a:prstGeom>
        </p:spPr>
      </p:pic>
      <p:pic>
        <p:nvPicPr>
          <p:cNvPr id="92" name="Graphique 91" descr="Coche">
            <a:extLst>
              <a:ext uri="{FF2B5EF4-FFF2-40B4-BE49-F238E27FC236}">
                <a16:creationId xmlns:a16="http://schemas.microsoft.com/office/drawing/2014/main" id="{2AD0590B-1D2F-4E61-973B-682743331B6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46481" y="5116540"/>
            <a:ext cx="408410" cy="408410"/>
          </a:xfrm>
          <a:prstGeom prst="rect">
            <a:avLst/>
          </a:prstGeom>
        </p:spPr>
      </p:pic>
      <p:pic>
        <p:nvPicPr>
          <p:cNvPr id="93" name="Graphique 92" descr="Fermer">
            <a:extLst>
              <a:ext uri="{FF2B5EF4-FFF2-40B4-BE49-F238E27FC236}">
                <a16:creationId xmlns:a16="http://schemas.microsoft.com/office/drawing/2014/main" id="{0323A36B-82E3-48E4-96A1-B334B8518FD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27783" y="5679340"/>
            <a:ext cx="408409" cy="408409"/>
          </a:xfrm>
          <a:prstGeom prst="rect">
            <a:avLst/>
          </a:prstGeom>
        </p:spPr>
      </p:pic>
      <p:pic>
        <p:nvPicPr>
          <p:cNvPr id="94" name="Graphique 93" descr="Coche">
            <a:extLst>
              <a:ext uri="{FF2B5EF4-FFF2-40B4-BE49-F238E27FC236}">
                <a16:creationId xmlns:a16="http://schemas.microsoft.com/office/drawing/2014/main" id="{F02F3A56-5533-4DDC-9CC7-9189B65D661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59884" y="5670430"/>
            <a:ext cx="408410" cy="408410"/>
          </a:xfrm>
          <a:prstGeom prst="rect">
            <a:avLst/>
          </a:prstGeom>
        </p:spPr>
      </p:pic>
    </p:spTree>
    <p:extLst>
      <p:ext uri="{BB962C8B-B14F-4D97-AF65-F5344CB8AC3E}">
        <p14:creationId xmlns:p14="http://schemas.microsoft.com/office/powerpoint/2010/main" val="4069080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EEB930-9BCE-45FA-A180-29E7FD736810}"/>
              </a:ext>
            </a:extLst>
          </p:cNvPr>
          <p:cNvSpPr>
            <a:spLocks noGrp="1"/>
          </p:cNvSpPr>
          <p:nvPr>
            <p:ph type="title"/>
          </p:nvPr>
        </p:nvSpPr>
        <p:spPr/>
        <p:txBody>
          <a:bodyPr/>
          <a:lstStyle/>
          <a:p>
            <a:r>
              <a:rPr lang="fr-FR" dirty="0"/>
              <a:t>Qu’est ce qui différencie une évaluation d’impact d’une autre évaluation? </a:t>
            </a:r>
          </a:p>
        </p:txBody>
      </p:sp>
      <p:sp>
        <p:nvSpPr>
          <p:cNvPr id="3" name="Espace réservé du texte 2">
            <a:extLst>
              <a:ext uri="{FF2B5EF4-FFF2-40B4-BE49-F238E27FC236}">
                <a16:creationId xmlns:a16="http://schemas.microsoft.com/office/drawing/2014/main" id="{B16527D3-A15E-4D39-9BF1-140C578E7315}"/>
              </a:ext>
            </a:extLst>
          </p:cNvPr>
          <p:cNvSpPr>
            <a:spLocks noGrp="1"/>
          </p:cNvSpPr>
          <p:nvPr>
            <p:ph type="body" idx="11"/>
          </p:nvPr>
        </p:nvSpPr>
        <p:spPr/>
        <p:txBody>
          <a:bodyPr/>
          <a:lstStyle/>
          <a:p>
            <a:r>
              <a:rPr lang="fr-FR" dirty="0"/>
              <a:t>La concentration des outils de collecte de données sur l’appréciation des impacts</a:t>
            </a:r>
          </a:p>
          <a:p>
            <a:r>
              <a:rPr lang="fr-FR" dirty="0"/>
              <a:t>La rigueur apportée à la démonstration de la causalité</a:t>
            </a:r>
          </a:p>
          <a:p>
            <a:r>
              <a:rPr lang="fr-FR" dirty="0"/>
              <a:t>L’importance accordée à la prise en compte des autres facteurs</a:t>
            </a:r>
          </a:p>
        </p:txBody>
      </p:sp>
    </p:spTree>
    <p:extLst>
      <p:ext uri="{BB962C8B-B14F-4D97-AF65-F5344CB8AC3E}">
        <p14:creationId xmlns:p14="http://schemas.microsoft.com/office/powerpoint/2010/main" val="3098225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Évolution du contexte de la causalité</a:t>
            </a:r>
          </a:p>
        </p:txBody>
      </p:sp>
      <p:sp>
        <p:nvSpPr>
          <p:cNvPr id="3" name="Espace réservé du texte 2"/>
          <p:cNvSpPr>
            <a:spLocks noGrp="1"/>
          </p:cNvSpPr>
          <p:nvPr>
            <p:ph type="body" idx="11"/>
          </p:nvPr>
        </p:nvSpPr>
        <p:spPr>
          <a:xfrm>
            <a:off x="457200" y="1600200"/>
            <a:ext cx="8229600" cy="4565104"/>
          </a:xfrm>
        </p:spPr>
        <p:txBody>
          <a:bodyPr>
            <a:normAutofit/>
          </a:bodyPr>
          <a:lstStyle/>
          <a:p>
            <a:r>
              <a:rPr lang="fr-FR" dirty="0"/>
              <a:t>D’une approche </a:t>
            </a:r>
            <a:r>
              <a:rPr lang="fr-FR"/>
              <a:t>linéaire… : </a:t>
            </a:r>
            <a:endParaRPr lang="fr-FR" dirty="0"/>
          </a:p>
          <a:p>
            <a:pPr lvl="1"/>
            <a:r>
              <a:rPr lang="fr-FR" dirty="0"/>
              <a:t>« Les mêmes causes produisent les mêmes effets »</a:t>
            </a:r>
          </a:p>
          <a:p>
            <a:pPr lvl="1"/>
            <a:r>
              <a:rPr lang="fr-FR" dirty="0"/>
              <a:t>« Tout phénomène a une cause »</a:t>
            </a:r>
          </a:p>
          <a:p>
            <a:r>
              <a:rPr lang="fr-FR" dirty="0"/>
              <a:t>… À une approche de la complexité : </a:t>
            </a:r>
          </a:p>
          <a:p>
            <a:pPr lvl="1"/>
            <a:r>
              <a:rPr lang="fr-FR" dirty="0"/>
              <a:t>Combinaisons de causes et probabilités</a:t>
            </a:r>
          </a:p>
          <a:p>
            <a:pPr lvl="1"/>
            <a:r>
              <a:rPr lang="fr-FR" dirty="0"/>
              <a:t>Instabilité dynamique des systèmes (rétroaction)</a:t>
            </a:r>
          </a:p>
          <a:p>
            <a:pPr lvl="1"/>
            <a:r>
              <a:rPr lang="fr-FR" dirty="0"/>
              <a:t>Forte sensibilité aux conditions de départ</a:t>
            </a:r>
          </a:p>
          <a:p>
            <a:pPr lvl="1"/>
            <a:r>
              <a:rPr lang="fr-FR" dirty="0"/>
              <a:t>Imprévisibilité des résultats</a:t>
            </a:r>
          </a:p>
        </p:txBody>
      </p:sp>
    </p:spTree>
    <p:extLst>
      <p:ext uri="{BB962C8B-B14F-4D97-AF65-F5344CB8AC3E}">
        <p14:creationId xmlns:p14="http://schemas.microsoft.com/office/powerpoint/2010/main" val="825722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re 1"/>
          <p:cNvSpPr>
            <a:spLocks noGrp="1"/>
          </p:cNvSpPr>
          <p:nvPr>
            <p:ph type="title"/>
          </p:nvPr>
        </p:nvSpPr>
        <p:spPr/>
        <p:txBody>
          <a:bodyPr/>
          <a:lstStyle/>
          <a:p>
            <a:r>
              <a:rPr lang="fr-FR" dirty="0"/>
              <a:t>Les conséquences pour l’évaluation: rester modeste</a:t>
            </a:r>
          </a:p>
        </p:txBody>
      </p:sp>
      <p:sp>
        <p:nvSpPr>
          <p:cNvPr id="90114" name="Espace réservé du contenu 2"/>
          <p:cNvSpPr>
            <a:spLocks noGrp="1"/>
          </p:cNvSpPr>
          <p:nvPr>
            <p:ph type="body" idx="11"/>
          </p:nvPr>
        </p:nvSpPr>
        <p:spPr>
          <a:xfrm>
            <a:off x="457200" y="1600200"/>
            <a:ext cx="8229600" cy="4561609"/>
          </a:xfrm>
        </p:spPr>
        <p:txBody>
          <a:bodyPr vert="horz" lIns="0" tIns="0" rIns="0" bIns="0" rtlCol="0" anchor="ctr">
            <a:normAutofit/>
          </a:bodyPr>
          <a:lstStyle/>
          <a:p>
            <a:r>
              <a:rPr lang="fr-FR" dirty="0"/>
              <a:t>Il faut un cadre d’analyse spécifique pour pouvoir analyser l’impact d’une action…</a:t>
            </a:r>
          </a:p>
          <a:p>
            <a:r>
              <a:rPr lang="fr-FR" dirty="0"/>
              <a:t>L’impact ne pourra qu’être estimé, pas mesuré</a:t>
            </a:r>
          </a:p>
          <a:p>
            <a:r>
              <a:rPr lang="fr-FR" dirty="0"/>
              <a:t>Seule une partie des impacts sera estimée</a:t>
            </a:r>
          </a:p>
          <a:p>
            <a:r>
              <a:rPr lang="fr-FR" dirty="0"/>
              <a:t>L’évaluation ne permettra pas de définir des lois, au mieux des leçons</a:t>
            </a:r>
          </a:p>
        </p:txBody>
      </p:sp>
    </p:spTree>
    <p:extLst>
      <p:ext uri="{BB962C8B-B14F-4D97-AF65-F5344CB8AC3E}">
        <p14:creationId xmlns:p14="http://schemas.microsoft.com/office/powerpoint/2010/main" val="420445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5E7F66E-A700-44A8-AF86-951F011BDE4A}"/>
              </a:ext>
            </a:extLst>
          </p:cNvPr>
          <p:cNvSpPr>
            <a:spLocks noGrp="1"/>
          </p:cNvSpPr>
          <p:nvPr>
            <p:ph type="title"/>
          </p:nvPr>
        </p:nvSpPr>
        <p:spPr/>
        <p:txBody>
          <a:bodyPr/>
          <a:lstStyle/>
          <a:p>
            <a:r>
              <a:rPr lang="fr-FR" dirty="0"/>
              <a:t>Les approches de l’évaluation d’impact</a:t>
            </a:r>
          </a:p>
        </p:txBody>
      </p:sp>
    </p:spTree>
    <p:extLst>
      <p:ext uri="{BB962C8B-B14F-4D97-AF65-F5344CB8AC3E}">
        <p14:creationId xmlns:p14="http://schemas.microsoft.com/office/powerpoint/2010/main" val="1153251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AE37069-A716-42D8-B795-50152400C6E9}"/>
              </a:ext>
            </a:extLst>
          </p:cNvPr>
          <p:cNvSpPr>
            <a:spLocks noGrp="1"/>
          </p:cNvSpPr>
          <p:nvPr>
            <p:ph type="title"/>
          </p:nvPr>
        </p:nvSpPr>
        <p:spPr/>
        <p:txBody>
          <a:bodyPr/>
          <a:lstStyle/>
          <a:p>
            <a:r>
              <a:rPr lang="fr-FR" dirty="0"/>
              <a:t>Les enjeux</a:t>
            </a:r>
          </a:p>
        </p:txBody>
      </p:sp>
      <p:sp>
        <p:nvSpPr>
          <p:cNvPr id="4" name="Espace réservé du texte 3">
            <a:extLst>
              <a:ext uri="{FF2B5EF4-FFF2-40B4-BE49-F238E27FC236}">
                <a16:creationId xmlns:a16="http://schemas.microsoft.com/office/drawing/2014/main" id="{E9865F3F-2DBD-4F5D-AE29-EA82D2ECDD70}"/>
              </a:ext>
            </a:extLst>
          </p:cNvPr>
          <p:cNvSpPr>
            <a:spLocks noGrp="1"/>
          </p:cNvSpPr>
          <p:nvPr>
            <p:ph type="body" idx="11"/>
          </p:nvPr>
        </p:nvSpPr>
        <p:spPr/>
        <p:txBody>
          <a:bodyPr>
            <a:normAutofit fontScale="92500"/>
          </a:bodyPr>
          <a:lstStyle/>
          <a:p>
            <a:r>
              <a:rPr lang="fr-FR" dirty="0"/>
              <a:t>Il n’existe pas une approche unique pour estimer l’impact</a:t>
            </a:r>
          </a:p>
          <a:p>
            <a:r>
              <a:rPr lang="fr-FR" dirty="0"/>
              <a:t>Pour chaque évaluation d’impact il faut se demander quelle est la meilleure approche selon: </a:t>
            </a:r>
          </a:p>
          <a:p>
            <a:pPr lvl="1"/>
            <a:r>
              <a:rPr lang="fr-FR" dirty="0"/>
              <a:t>Le programme évalué</a:t>
            </a:r>
          </a:p>
          <a:p>
            <a:pPr lvl="1"/>
            <a:r>
              <a:rPr lang="fr-FR" dirty="0"/>
              <a:t>Son contexte</a:t>
            </a:r>
          </a:p>
          <a:p>
            <a:pPr lvl="1"/>
            <a:r>
              <a:rPr lang="fr-FR" dirty="0"/>
              <a:t>Les conditions d’évaluation</a:t>
            </a:r>
          </a:p>
          <a:p>
            <a:pPr lvl="1"/>
            <a:r>
              <a:rPr lang="fr-FR" dirty="0"/>
              <a:t>Les objectifs d’apprentissages</a:t>
            </a:r>
          </a:p>
          <a:p>
            <a:pPr lvl="1"/>
            <a:endParaRPr lang="fr-FR" dirty="0"/>
          </a:p>
        </p:txBody>
      </p:sp>
    </p:spTree>
    <p:extLst>
      <p:ext uri="{BB962C8B-B14F-4D97-AF65-F5344CB8AC3E}">
        <p14:creationId xmlns:p14="http://schemas.microsoft.com/office/powerpoint/2010/main" val="1320710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choix de la bonne </a:t>
            </a:r>
            <a:br>
              <a:rPr lang="fr-FR" dirty="0"/>
            </a:br>
            <a:r>
              <a:rPr lang="fr-FR" dirty="0"/>
              <a:t>méthode</a:t>
            </a:r>
          </a:p>
        </p:txBody>
      </p:sp>
      <p:sp>
        <p:nvSpPr>
          <p:cNvPr id="6" name="ZoneTexte 5"/>
          <p:cNvSpPr txBox="1"/>
          <p:nvPr/>
        </p:nvSpPr>
        <p:spPr>
          <a:xfrm>
            <a:off x="-2232" y="6279068"/>
            <a:ext cx="5602111" cy="276999"/>
          </a:xfrm>
          <a:prstGeom prst="rect">
            <a:avLst/>
          </a:prstGeom>
          <a:noFill/>
        </p:spPr>
        <p:txBody>
          <a:bodyPr wrap="none" rtlCol="0">
            <a:spAutoFit/>
          </a:bodyPr>
          <a:lstStyle/>
          <a:p>
            <a:r>
              <a:rPr lang="fr-FR" sz="1200" dirty="0"/>
              <a:t>Traduit de Eliott Stern: Impact Evaluation, a guide for </a:t>
            </a:r>
            <a:r>
              <a:rPr lang="fr-FR" sz="1200" dirty="0" err="1"/>
              <a:t>commissioners</a:t>
            </a:r>
            <a:r>
              <a:rPr lang="fr-FR" sz="1200" dirty="0"/>
              <a:t> and managers</a:t>
            </a:r>
          </a:p>
        </p:txBody>
      </p:sp>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l="23625" t="15634" r="28338" b="21251"/>
          <a:stretch/>
        </p:blipFill>
        <p:spPr>
          <a:xfrm>
            <a:off x="1893191" y="1398817"/>
            <a:ext cx="5184576" cy="5108951"/>
          </a:xfrm>
          <a:prstGeom prst="rect">
            <a:avLst/>
          </a:prstGeom>
        </p:spPr>
      </p:pic>
    </p:spTree>
    <p:extLst>
      <p:ext uri="{BB962C8B-B14F-4D97-AF65-F5344CB8AC3E}">
        <p14:creationId xmlns:p14="http://schemas.microsoft.com/office/powerpoint/2010/main" val="1608650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Programme de la journée</a:t>
            </a:r>
          </a:p>
        </p:txBody>
      </p:sp>
      <p:sp>
        <p:nvSpPr>
          <p:cNvPr id="3" name="Espace réservé du texte 2"/>
          <p:cNvSpPr>
            <a:spLocks noGrp="1"/>
          </p:cNvSpPr>
          <p:nvPr>
            <p:ph type="body" idx="1"/>
          </p:nvPr>
        </p:nvSpPr>
        <p:spPr/>
        <p:txBody>
          <a:bodyPr>
            <a:normAutofit fontScale="92500" lnSpcReduction="20000"/>
          </a:bodyPr>
          <a:lstStyle/>
          <a:p>
            <a:pPr marL="0" indent="0">
              <a:spcBef>
                <a:spcPts val="0"/>
              </a:spcBef>
              <a:buNone/>
            </a:pPr>
            <a:r>
              <a:rPr lang="fr-FR" sz="2400" b="1" dirty="0">
                <a:solidFill>
                  <a:schemeClr val="accent2"/>
                </a:solidFill>
              </a:rPr>
              <a:t>MATIN </a:t>
            </a:r>
          </a:p>
          <a:p>
            <a:pPr>
              <a:spcBef>
                <a:spcPts val="0"/>
              </a:spcBef>
              <a:buFont typeface="Arial" panose="020B0604020202020204" pitchFamily="34" charset="0"/>
              <a:buChar char="•"/>
            </a:pPr>
            <a:r>
              <a:rPr lang="fr-FR" sz="2000" dirty="0"/>
              <a:t>9h- 10h30: Comment évaluer l’impact? Avec quelles méthodes? </a:t>
            </a:r>
          </a:p>
          <a:p>
            <a:pPr marL="0" indent="0">
              <a:spcBef>
                <a:spcPts val="0"/>
              </a:spcBef>
              <a:buNone/>
            </a:pPr>
            <a:r>
              <a:rPr lang="fr-FR" sz="2000" dirty="0">
                <a:solidFill>
                  <a:schemeClr val="accent1"/>
                </a:solidFill>
              </a:rPr>
              <a:t>Pause</a:t>
            </a:r>
          </a:p>
          <a:p>
            <a:pPr>
              <a:buFont typeface="Arial" panose="020B0604020202020204" pitchFamily="34" charset="0"/>
              <a:buChar char="•"/>
            </a:pPr>
            <a:r>
              <a:rPr lang="fr-FR" sz="2000" dirty="0"/>
              <a:t>11h-13h: Construire une logique d’intervention</a:t>
            </a:r>
          </a:p>
          <a:p>
            <a:pPr marL="800100" lvl="3" indent="-342900">
              <a:spcBef>
                <a:spcPts val="0"/>
              </a:spcBef>
              <a:spcAft>
                <a:spcPts val="600"/>
              </a:spcAft>
              <a:buClr>
                <a:srgbClr val="20827A"/>
              </a:buClr>
            </a:pPr>
            <a:r>
              <a:rPr lang="fr-FR" i="1" dirty="0">
                <a:solidFill>
                  <a:schemeClr val="accent2"/>
                </a:solidFill>
              </a:rPr>
              <a:t>Atelier : cas pratique, évaluer l’impact d’un programme de formation à la bonne gouvernance</a:t>
            </a:r>
            <a:endParaRPr lang="fr-FR" sz="1050" dirty="0">
              <a:solidFill>
                <a:srgbClr val="E68523"/>
              </a:solidFill>
            </a:endParaRPr>
          </a:p>
          <a:p>
            <a:pPr marL="0" indent="0">
              <a:spcBef>
                <a:spcPts val="0"/>
              </a:spcBef>
              <a:buNone/>
            </a:pPr>
            <a:r>
              <a:rPr lang="fr-FR" sz="2400" b="1" dirty="0">
                <a:solidFill>
                  <a:schemeClr val="accent2"/>
                </a:solidFill>
              </a:rPr>
              <a:t>APRES-MIDI</a:t>
            </a:r>
          </a:p>
          <a:p>
            <a:r>
              <a:rPr lang="fr-FR" sz="2000" dirty="0"/>
              <a:t>14h- 15h30: la charge de la preuve dans l’analyse de contribution</a:t>
            </a:r>
          </a:p>
          <a:p>
            <a:pPr marL="0" indent="0">
              <a:buNone/>
            </a:pPr>
            <a:r>
              <a:rPr lang="fr-FR" sz="2000" dirty="0">
                <a:solidFill>
                  <a:schemeClr val="accent1"/>
                </a:solidFill>
              </a:rPr>
              <a:t>Pause</a:t>
            </a:r>
          </a:p>
          <a:p>
            <a:r>
              <a:rPr lang="fr-FR" sz="2000" dirty="0"/>
              <a:t>16h-17h30: 	</a:t>
            </a:r>
            <a:r>
              <a:rPr lang="fr-FR" sz="2000" i="1" dirty="0">
                <a:solidFill>
                  <a:schemeClr val="accent2"/>
                </a:solidFill>
              </a:rPr>
              <a:t>Atelier: chercher les marqueurs de contribution d’un programme de formation à la bonne gouvernance</a:t>
            </a:r>
          </a:p>
          <a:p>
            <a:endParaRPr lang="fr-FR" dirty="0"/>
          </a:p>
        </p:txBody>
      </p:sp>
    </p:spTree>
    <p:extLst>
      <p:ext uri="{BB962C8B-B14F-4D97-AF65-F5344CB8AC3E}">
        <p14:creationId xmlns:p14="http://schemas.microsoft.com/office/powerpoint/2010/main" val="2211200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6BB3BC-0B5F-4842-B05A-9102658EEA04}"/>
              </a:ext>
            </a:extLst>
          </p:cNvPr>
          <p:cNvSpPr>
            <a:spLocks noGrp="1"/>
          </p:cNvSpPr>
          <p:nvPr>
            <p:ph type="title"/>
          </p:nvPr>
        </p:nvSpPr>
        <p:spPr/>
        <p:txBody>
          <a:bodyPr/>
          <a:lstStyle/>
          <a:p>
            <a:r>
              <a:rPr lang="fr-FR" dirty="0"/>
              <a:t>Présentation de deux approches</a:t>
            </a:r>
          </a:p>
        </p:txBody>
      </p:sp>
      <p:sp>
        <p:nvSpPr>
          <p:cNvPr id="3" name="Espace réservé du texte 2">
            <a:extLst>
              <a:ext uri="{FF2B5EF4-FFF2-40B4-BE49-F238E27FC236}">
                <a16:creationId xmlns:a16="http://schemas.microsoft.com/office/drawing/2014/main" id="{AF1399C2-02FE-47B4-A5B3-0B8C4D5216CC}"/>
              </a:ext>
            </a:extLst>
          </p:cNvPr>
          <p:cNvSpPr>
            <a:spLocks noGrp="1"/>
          </p:cNvSpPr>
          <p:nvPr>
            <p:ph type="body" idx="11"/>
          </p:nvPr>
        </p:nvSpPr>
        <p:spPr/>
        <p:txBody>
          <a:bodyPr/>
          <a:lstStyle/>
          <a:p>
            <a:r>
              <a:rPr lang="fr-FR" dirty="0"/>
              <a:t>L’analyse contrefactuelle (attribution): comparaison avec ou sans</a:t>
            </a:r>
          </a:p>
          <a:p>
            <a:r>
              <a:rPr lang="fr-FR" dirty="0"/>
              <a:t>L’analyse de contribution: par décomposition analytique</a:t>
            </a:r>
          </a:p>
        </p:txBody>
      </p:sp>
    </p:spTree>
    <p:extLst>
      <p:ext uri="{BB962C8B-B14F-4D97-AF65-F5344CB8AC3E}">
        <p14:creationId xmlns:p14="http://schemas.microsoft.com/office/powerpoint/2010/main" val="598342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L’approche contrefactuelle</a:t>
            </a:r>
          </a:p>
        </p:txBody>
      </p:sp>
      <p:sp>
        <p:nvSpPr>
          <p:cNvPr id="3" name="Espace réservé du texte 2"/>
          <p:cNvSpPr>
            <a:spLocks noGrp="1"/>
          </p:cNvSpPr>
          <p:nvPr>
            <p:ph type="body" idx="11"/>
          </p:nvPr>
        </p:nvSpPr>
        <p:spPr>
          <a:xfrm>
            <a:off x="457200" y="1600201"/>
            <a:ext cx="4178300" cy="1879600"/>
          </a:xfrm>
        </p:spPr>
        <p:txBody>
          <a:bodyPr>
            <a:normAutofit/>
          </a:bodyPr>
          <a:lstStyle/>
          <a:p>
            <a:r>
              <a:rPr lang="fr-FR" sz="2800" dirty="0"/>
              <a:t>Compare 2 situations similaires, l’une avec, l’autre sans l’intervention</a:t>
            </a:r>
          </a:p>
        </p:txBody>
      </p:sp>
      <p:pic>
        <p:nvPicPr>
          <p:cNvPr id="5" name="Image 4"/>
          <p:cNvPicPr>
            <a:picLocks noChangeAspect="1"/>
          </p:cNvPicPr>
          <p:nvPr/>
        </p:nvPicPr>
        <p:blipFill>
          <a:blip r:embed="rId3"/>
          <a:stretch>
            <a:fillRect/>
          </a:stretch>
        </p:blipFill>
        <p:spPr>
          <a:xfrm>
            <a:off x="4635500" y="1600200"/>
            <a:ext cx="4051300" cy="1879600"/>
          </a:xfrm>
          <a:prstGeom prst="rect">
            <a:avLst/>
          </a:prstGeom>
        </p:spPr>
      </p:pic>
      <p:sp>
        <p:nvSpPr>
          <p:cNvPr id="6" name="Espace réservé du texte 2"/>
          <p:cNvSpPr txBox="1">
            <a:spLocks/>
          </p:cNvSpPr>
          <p:nvPr/>
        </p:nvSpPr>
        <p:spPr>
          <a:xfrm>
            <a:off x="457200" y="3479420"/>
            <a:ext cx="8147248" cy="3189940"/>
          </a:xfrm>
          <a:prstGeom prst="rect">
            <a:avLst/>
          </a:prstGeom>
        </p:spPr>
        <p:txBody>
          <a:bodyPr vert="horz" lIns="0" tIns="0" rIns="0" bIns="0" rtlCol="0" anchor="ctr">
            <a:normAutofit/>
          </a:bodyPr>
          <a:lstStyle>
            <a:lvl1pPr marL="342900" indent="-342900" algn="l" defTabSz="457200" rtl="0" eaLnBrk="1" latinLnBrk="0" hangingPunct="1">
              <a:spcBef>
                <a:spcPct val="20000"/>
              </a:spcBef>
              <a:spcAft>
                <a:spcPts val="600"/>
              </a:spcAft>
              <a:buClr>
                <a:srgbClr val="20827A"/>
              </a:buClr>
              <a:buFont typeface="Arial"/>
              <a:buChar char="•"/>
              <a:defRPr sz="3200" kern="1200">
                <a:solidFill>
                  <a:schemeClr val="tx1"/>
                </a:solidFill>
                <a:latin typeface="EurekaSansOT-Regular"/>
                <a:ea typeface="+mn-ea"/>
                <a:cs typeface="EurekaSansOT-Regular"/>
              </a:defRPr>
            </a:lvl1pPr>
            <a:lvl2pPr marL="742950" indent="-285750" algn="l" defTabSz="457200" rtl="0" eaLnBrk="1" latinLnBrk="0" hangingPunct="1">
              <a:spcBef>
                <a:spcPct val="20000"/>
              </a:spcBef>
              <a:buClr>
                <a:srgbClr val="74AB9A"/>
              </a:buClr>
              <a:buFont typeface="Lucida Grande"/>
              <a:buChar char="-"/>
              <a:defRPr sz="2800" kern="1200">
                <a:solidFill>
                  <a:schemeClr val="tx1"/>
                </a:solidFill>
                <a:latin typeface="EurekaSansOT-Regular"/>
                <a:ea typeface="+mn-ea"/>
                <a:cs typeface="EurekaSansOT-Regular"/>
              </a:defRPr>
            </a:lvl2pPr>
            <a:lvl3pPr marL="1143000" indent="-228600" algn="l" defTabSz="457200" rtl="0" eaLnBrk="1" latinLnBrk="0" hangingPunct="1">
              <a:spcBef>
                <a:spcPct val="20000"/>
              </a:spcBef>
              <a:buClr>
                <a:srgbClr val="E68523"/>
              </a:buClr>
              <a:buFont typeface="Arial"/>
              <a:buChar char="•"/>
              <a:defRPr sz="2400" kern="1200">
                <a:solidFill>
                  <a:schemeClr val="tx1"/>
                </a:solidFill>
                <a:latin typeface="EurekaSansOT-Regular"/>
                <a:ea typeface="+mn-ea"/>
                <a:cs typeface="EurekaSansOT-Regular"/>
              </a:defRPr>
            </a:lvl3pPr>
            <a:lvl4pPr marL="1600200" indent="-228600" algn="l" defTabSz="457200" rtl="0" eaLnBrk="1" latinLnBrk="0" hangingPunct="1">
              <a:spcBef>
                <a:spcPct val="20000"/>
              </a:spcBef>
              <a:buClr>
                <a:srgbClr val="E68523"/>
              </a:buClr>
              <a:buFont typeface="Lucida Grande"/>
              <a:buChar char="-"/>
              <a:defRPr sz="2000" kern="1200">
                <a:solidFill>
                  <a:schemeClr val="tx1"/>
                </a:solidFill>
                <a:latin typeface="EurekaSansOT-Regular"/>
                <a:ea typeface="+mn-ea"/>
                <a:cs typeface="EurekaSansOT-Regular"/>
              </a:defRPr>
            </a:lvl4pPr>
            <a:lvl5pPr marL="2057400" indent="-228600" algn="l" defTabSz="457200" rtl="0" eaLnBrk="1" latinLnBrk="0" hangingPunct="1">
              <a:spcBef>
                <a:spcPct val="20000"/>
              </a:spcBef>
              <a:buFont typeface="Arial"/>
              <a:buChar char="»"/>
              <a:defRPr sz="2000" kern="1200">
                <a:solidFill>
                  <a:schemeClr val="tx1"/>
                </a:solidFill>
                <a:latin typeface="EurekaSans-Regular"/>
                <a:ea typeface="+mn-ea"/>
                <a:cs typeface="EurekaSans-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baseline="30000" dirty="0"/>
              <a:t>Quand utiliser cette méthode : </a:t>
            </a:r>
          </a:p>
          <a:p>
            <a:pPr lvl="1"/>
            <a:r>
              <a:rPr lang="fr-FR" baseline="30000" dirty="0"/>
              <a:t>lorsque le lien entre l’intervention et l’effet est direct, que </a:t>
            </a:r>
            <a:r>
              <a:rPr lang="fr-FR" b="1" baseline="30000" dirty="0"/>
              <a:t>tous les autres facteurs sont maîtrisés</a:t>
            </a:r>
            <a:r>
              <a:rPr lang="fr-FR" baseline="30000" dirty="0"/>
              <a:t>, en particulier à petite échelle</a:t>
            </a:r>
          </a:p>
          <a:p>
            <a:pPr lvl="1"/>
            <a:r>
              <a:rPr lang="fr-FR" baseline="30000" dirty="0"/>
              <a:t>lorsque l’effet peut être mesuré par un indicateur quantitatif</a:t>
            </a:r>
          </a:p>
          <a:p>
            <a:r>
              <a:rPr lang="fr-FR" baseline="30000" dirty="0"/>
              <a:t>Avantage : lorsque les conditions sont réunies, elle apporte une preuve crédible et robuste ; permet de mesurer un effet net</a:t>
            </a:r>
          </a:p>
          <a:p>
            <a:pPr>
              <a:lnSpc>
                <a:spcPct val="110000"/>
              </a:lnSpc>
            </a:pPr>
            <a:r>
              <a:rPr lang="fr-FR" baseline="30000" dirty="0"/>
              <a:t>Inconvénient : difficile à mettre en œuvre ; pas d’explication des mécanismes causaux</a:t>
            </a:r>
          </a:p>
        </p:txBody>
      </p:sp>
      <p:pic>
        <p:nvPicPr>
          <p:cNvPr id="7" name="Image 6">
            <a:extLst>
              <a:ext uri="{FF2B5EF4-FFF2-40B4-BE49-F238E27FC236}">
                <a16:creationId xmlns:a16="http://schemas.microsoft.com/office/drawing/2014/main" id="{4C159734-3E4E-4659-982B-507456B31CA5}"/>
              </a:ext>
            </a:extLst>
          </p:cNvPr>
          <p:cNvPicPr>
            <a:picLocks noChangeAspect="1"/>
          </p:cNvPicPr>
          <p:nvPr/>
        </p:nvPicPr>
        <p:blipFill rotWithShape="1">
          <a:blip r:embed="rId4"/>
          <a:srcRect l="42912" t="28889" r="10625" b="22000"/>
          <a:stretch/>
        </p:blipFill>
        <p:spPr>
          <a:xfrm>
            <a:off x="247265" y="1166202"/>
            <a:ext cx="8892371" cy="5287133"/>
          </a:xfrm>
          <a:prstGeom prst="rect">
            <a:avLst/>
          </a:prstGeom>
        </p:spPr>
      </p:pic>
    </p:spTree>
    <p:extLst>
      <p:ext uri="{BB962C8B-B14F-4D97-AF65-F5344CB8AC3E}">
        <p14:creationId xmlns:p14="http://schemas.microsoft.com/office/powerpoint/2010/main" val="3179314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Une diversité </a:t>
            </a:r>
            <a:r>
              <a:rPr lang="fr-FR"/>
              <a:t>de méthodes, mais </a:t>
            </a:r>
            <a:r>
              <a:rPr lang="fr-FR" dirty="0"/>
              <a:t>un postulat commun </a:t>
            </a:r>
          </a:p>
        </p:txBody>
      </p:sp>
      <p:sp>
        <p:nvSpPr>
          <p:cNvPr id="4" name="Espace réservé du texte 3"/>
          <p:cNvSpPr>
            <a:spLocks noGrp="1"/>
          </p:cNvSpPr>
          <p:nvPr>
            <p:ph type="body" idx="11"/>
          </p:nvPr>
        </p:nvSpPr>
        <p:spPr>
          <a:xfrm>
            <a:off x="457200" y="1600200"/>
            <a:ext cx="8229600" cy="4565104"/>
          </a:xfrm>
        </p:spPr>
        <p:txBody>
          <a:bodyPr>
            <a:normAutofit/>
          </a:bodyPr>
          <a:lstStyle/>
          <a:p>
            <a:r>
              <a:rPr lang="fr-FR" dirty="0"/>
              <a:t>Comment élaborer une situation « sans » afin de la comparer avec les changements observés ? </a:t>
            </a:r>
          </a:p>
          <a:p>
            <a:pPr lvl="1"/>
            <a:r>
              <a:rPr lang="fr-FR" dirty="0"/>
              <a:t>Via l’expérimentation</a:t>
            </a:r>
          </a:p>
          <a:p>
            <a:pPr lvl="1"/>
            <a:r>
              <a:rPr lang="fr-FR" dirty="0"/>
              <a:t>Via l’utilisation de bases de données</a:t>
            </a:r>
          </a:p>
          <a:p>
            <a:pPr lvl="1"/>
            <a:r>
              <a:rPr lang="fr-FR" dirty="0"/>
              <a:t>Via la modélisation</a:t>
            </a:r>
          </a:p>
          <a:p>
            <a:pPr marL="0" indent="0">
              <a:buNone/>
            </a:pPr>
            <a:endParaRPr lang="fr-FR" dirty="0"/>
          </a:p>
        </p:txBody>
      </p:sp>
    </p:spTree>
    <p:extLst>
      <p:ext uri="{BB962C8B-B14F-4D97-AF65-F5344CB8AC3E}">
        <p14:creationId xmlns:p14="http://schemas.microsoft.com/office/powerpoint/2010/main" val="1939992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re 1"/>
          <p:cNvSpPr>
            <a:spLocks noGrp="1"/>
          </p:cNvSpPr>
          <p:nvPr>
            <p:ph type="title"/>
          </p:nvPr>
        </p:nvSpPr>
        <p:spPr/>
        <p:txBody>
          <a:bodyPr>
            <a:normAutofit/>
          </a:bodyPr>
          <a:lstStyle/>
          <a:p>
            <a:r>
              <a:rPr lang="fr-FR"/>
              <a:t>Comment estimer les impacts ?</a:t>
            </a:r>
            <a:br>
              <a:rPr lang="fr-FR"/>
            </a:br>
            <a:r>
              <a:rPr lang="fr-FR"/>
              <a:t>La méthode expérimentale</a:t>
            </a:r>
            <a:endParaRPr lang="fr-FR" dirty="0"/>
          </a:p>
        </p:txBody>
      </p:sp>
      <p:sp>
        <p:nvSpPr>
          <p:cNvPr id="154626" name="Espace réservé du contenu 2"/>
          <p:cNvSpPr>
            <a:spLocks noGrp="1"/>
          </p:cNvSpPr>
          <p:nvPr>
            <p:ph type="body" idx="11"/>
          </p:nvPr>
        </p:nvSpPr>
        <p:spPr>
          <a:xfrm>
            <a:off x="457200" y="1600200"/>
            <a:ext cx="4230884" cy="751561"/>
          </a:xfrm>
        </p:spPr>
        <p:txBody>
          <a:bodyPr>
            <a:normAutofit/>
          </a:bodyPr>
          <a:lstStyle/>
          <a:p>
            <a:pPr marL="0" indent="0">
              <a:buNone/>
            </a:pPr>
            <a:r>
              <a:rPr lang="fr-FR" sz="2000" dirty="0"/>
              <a:t>Objectif : produire une </a:t>
            </a:r>
            <a:r>
              <a:rPr lang="fr-FR" sz="2000"/>
              <a:t>estimation d’impact </a:t>
            </a:r>
            <a:r>
              <a:rPr lang="fr-FR" sz="2000" dirty="0"/>
              <a:t>quantitative</a:t>
            </a:r>
          </a:p>
        </p:txBody>
      </p:sp>
      <p:sp>
        <p:nvSpPr>
          <p:cNvPr id="13" name="Espace réservé du contenu 12"/>
          <p:cNvSpPr>
            <a:spLocks noGrp="1"/>
          </p:cNvSpPr>
          <p:nvPr>
            <p:ph sz="half" idx="4294967295"/>
          </p:nvPr>
        </p:nvSpPr>
        <p:spPr>
          <a:xfrm>
            <a:off x="5383213" y="1600200"/>
            <a:ext cx="3760787" cy="4608513"/>
          </a:xfrm>
          <a:prstGeom prst="rect">
            <a:avLst/>
          </a:prstGeom>
        </p:spPr>
        <p:txBody>
          <a:bodyPr>
            <a:normAutofit fontScale="77500" lnSpcReduction="20000"/>
          </a:bodyPr>
          <a:lstStyle/>
          <a:p>
            <a:r>
              <a:rPr lang="fr-FR" dirty="0">
                <a:latin typeface="EurekaSansOT-Light"/>
                <a:cs typeface="EurekaSansOT-Light"/>
              </a:rPr>
              <a:t>Convient pour : </a:t>
            </a:r>
          </a:p>
          <a:p>
            <a:pPr lvl="1"/>
            <a:r>
              <a:rPr lang="fr-FR" dirty="0">
                <a:latin typeface="EurekaSansOT-Light"/>
                <a:cs typeface="EurekaSansOT-Light"/>
              </a:rPr>
              <a:t>les hypothèses causales simples</a:t>
            </a:r>
          </a:p>
          <a:p>
            <a:pPr lvl="1"/>
            <a:r>
              <a:rPr lang="fr-FR" dirty="0">
                <a:latin typeface="EurekaSansOT-Light"/>
                <a:cs typeface="EurekaSansOT-Light"/>
              </a:rPr>
              <a:t>les projets de faible ampleur</a:t>
            </a:r>
          </a:p>
          <a:p>
            <a:pPr lvl="1"/>
            <a:r>
              <a:rPr lang="fr-FR" dirty="0">
                <a:latin typeface="EurekaSansOT-Light"/>
                <a:cs typeface="EurekaSansOT-Light"/>
              </a:rPr>
              <a:t>les expérimentations</a:t>
            </a:r>
          </a:p>
          <a:p>
            <a:r>
              <a:rPr lang="fr-FR" dirty="0">
                <a:latin typeface="EurekaSansOT-Light"/>
                <a:cs typeface="EurekaSansOT-Light"/>
              </a:rPr>
              <a:t>Inconvénients : </a:t>
            </a:r>
          </a:p>
          <a:p>
            <a:pPr lvl="1"/>
            <a:r>
              <a:rPr lang="fr-FR" dirty="0">
                <a:latin typeface="EurekaSansOT-Light"/>
                <a:cs typeface="EurekaSansOT-Light"/>
              </a:rPr>
              <a:t>Difficile à mettre en œuvre</a:t>
            </a:r>
          </a:p>
          <a:p>
            <a:pPr lvl="1"/>
            <a:r>
              <a:rPr lang="fr-FR" dirty="0">
                <a:latin typeface="EurekaSansOT-Light"/>
                <a:cs typeface="EurekaSansOT-Light"/>
              </a:rPr>
              <a:t>Informations nécessaires souvent non disponibles</a:t>
            </a:r>
          </a:p>
          <a:p>
            <a:pPr lvl="1"/>
            <a:r>
              <a:rPr lang="fr-FR" dirty="0">
                <a:latin typeface="EurekaSansOT-Light"/>
                <a:cs typeface="EurekaSansOT-Light"/>
              </a:rPr>
              <a:t>Conclusions non généralisables faute de maîtrise des variables</a:t>
            </a:r>
          </a:p>
          <a:p>
            <a:pPr lvl="1"/>
            <a:r>
              <a:rPr lang="fr-FR" dirty="0">
                <a:latin typeface="EurekaSansOT-Light"/>
                <a:cs typeface="EurekaSansOT-Light"/>
              </a:rPr>
              <a:t>Dimension éthique problématique</a:t>
            </a:r>
          </a:p>
        </p:txBody>
      </p:sp>
      <p:sp>
        <p:nvSpPr>
          <p:cNvPr id="154632" name="ZoneTexte 9"/>
          <p:cNvSpPr txBox="1">
            <a:spLocks noChangeArrowheads="1"/>
          </p:cNvSpPr>
          <p:nvPr/>
        </p:nvSpPr>
        <p:spPr bwMode="auto">
          <a:xfrm>
            <a:off x="1765256" y="4065871"/>
            <a:ext cx="1556254"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C30FA9"/>
                </a:solidFill>
                <a:latin typeface="Tahoma" charset="0"/>
                <a:ea typeface="ＭＳ Ｐゴシック" charset="0"/>
                <a:cs typeface="ＭＳ Ｐゴシック" charset="0"/>
              </a:defRPr>
            </a:lvl1pPr>
            <a:lvl2pPr marL="742950" indent="-285750" eaLnBrk="0" hangingPunct="0">
              <a:defRPr sz="2400">
                <a:solidFill>
                  <a:srgbClr val="C30FA9"/>
                </a:solidFill>
                <a:latin typeface="Tahoma" charset="0"/>
                <a:ea typeface="ＭＳ Ｐゴシック" charset="0"/>
              </a:defRPr>
            </a:lvl2pPr>
            <a:lvl3pPr marL="1143000" indent="-228600" eaLnBrk="0" hangingPunct="0">
              <a:defRPr sz="2400">
                <a:solidFill>
                  <a:srgbClr val="C30FA9"/>
                </a:solidFill>
                <a:latin typeface="Tahoma" charset="0"/>
                <a:ea typeface="ＭＳ Ｐゴシック" charset="0"/>
              </a:defRPr>
            </a:lvl3pPr>
            <a:lvl4pPr marL="1600200" indent="-228600" eaLnBrk="0" hangingPunct="0">
              <a:defRPr sz="2400">
                <a:solidFill>
                  <a:srgbClr val="C30FA9"/>
                </a:solidFill>
                <a:latin typeface="Tahoma" charset="0"/>
                <a:ea typeface="ＭＳ Ｐゴシック" charset="0"/>
              </a:defRPr>
            </a:lvl4pPr>
            <a:lvl5pPr marL="2057400" indent="-228600" eaLnBrk="0" hangingPunct="0">
              <a:defRPr sz="2400">
                <a:solidFill>
                  <a:srgbClr val="C30FA9"/>
                </a:solidFill>
                <a:latin typeface="Tahoma" charset="0"/>
                <a:ea typeface="ＭＳ Ｐゴシック" charset="0"/>
              </a:defRPr>
            </a:lvl5pPr>
            <a:lvl6pPr marL="2514600" indent="-228600" eaLnBrk="0" fontAlgn="base" hangingPunct="0">
              <a:spcBef>
                <a:spcPct val="0"/>
              </a:spcBef>
              <a:spcAft>
                <a:spcPct val="0"/>
              </a:spcAft>
              <a:defRPr sz="2400">
                <a:solidFill>
                  <a:srgbClr val="C30FA9"/>
                </a:solidFill>
                <a:latin typeface="Tahoma" charset="0"/>
                <a:ea typeface="ＭＳ Ｐゴシック" charset="0"/>
              </a:defRPr>
            </a:lvl6pPr>
            <a:lvl7pPr marL="2971800" indent="-228600" eaLnBrk="0" fontAlgn="base" hangingPunct="0">
              <a:spcBef>
                <a:spcPct val="0"/>
              </a:spcBef>
              <a:spcAft>
                <a:spcPct val="0"/>
              </a:spcAft>
              <a:defRPr sz="2400">
                <a:solidFill>
                  <a:srgbClr val="C30FA9"/>
                </a:solidFill>
                <a:latin typeface="Tahoma" charset="0"/>
                <a:ea typeface="ＭＳ Ｐゴシック" charset="0"/>
              </a:defRPr>
            </a:lvl7pPr>
            <a:lvl8pPr marL="3429000" indent="-228600" eaLnBrk="0" fontAlgn="base" hangingPunct="0">
              <a:spcBef>
                <a:spcPct val="0"/>
              </a:spcBef>
              <a:spcAft>
                <a:spcPct val="0"/>
              </a:spcAft>
              <a:defRPr sz="2400">
                <a:solidFill>
                  <a:srgbClr val="C30FA9"/>
                </a:solidFill>
                <a:latin typeface="Tahoma" charset="0"/>
                <a:ea typeface="ＭＳ Ｐゴシック" charset="0"/>
              </a:defRPr>
            </a:lvl8pPr>
            <a:lvl9pPr marL="3886200" indent="-228600" eaLnBrk="0" fontAlgn="base" hangingPunct="0">
              <a:spcBef>
                <a:spcPct val="0"/>
              </a:spcBef>
              <a:spcAft>
                <a:spcPct val="0"/>
              </a:spcAft>
              <a:defRPr sz="2400">
                <a:solidFill>
                  <a:srgbClr val="C30FA9"/>
                </a:solidFill>
                <a:latin typeface="Tahoma" charset="0"/>
                <a:ea typeface="ＭＳ Ｐゴシック" charset="0"/>
              </a:defRPr>
            </a:lvl9pPr>
          </a:lstStyle>
          <a:p>
            <a:pPr algn="ctr" eaLnBrk="1" hangingPunct="1"/>
            <a:r>
              <a:rPr lang="fr-FR" sz="1400" dirty="0">
                <a:solidFill>
                  <a:schemeClr val="tx1"/>
                </a:solidFill>
                <a:latin typeface="EurekaSansOT-Light"/>
                <a:cs typeface="EurekaSansOT-Light"/>
              </a:rPr>
              <a:t>Tirage au sort</a:t>
            </a:r>
          </a:p>
          <a:p>
            <a:pPr algn="ctr" eaLnBrk="1" hangingPunct="1"/>
            <a:r>
              <a:rPr lang="fr-FR" sz="1400" dirty="0">
                <a:solidFill>
                  <a:schemeClr val="tx1"/>
                </a:solidFill>
                <a:latin typeface="EurekaSansOT-Light"/>
                <a:cs typeface="EurekaSansOT-Light"/>
              </a:rPr>
              <a:t>+ </a:t>
            </a:r>
          </a:p>
          <a:p>
            <a:pPr algn="ctr" eaLnBrk="1" hangingPunct="1"/>
            <a:r>
              <a:rPr lang="fr-FR" sz="1400" dirty="0">
                <a:solidFill>
                  <a:schemeClr val="tx1"/>
                </a:solidFill>
                <a:latin typeface="EurekaSansOT-Light"/>
                <a:cs typeface="EurekaSansOT-Light"/>
              </a:rPr>
              <a:t>Affectation</a:t>
            </a:r>
            <a:br>
              <a:rPr lang="fr-FR" sz="1400" dirty="0">
                <a:solidFill>
                  <a:schemeClr val="tx1"/>
                </a:solidFill>
                <a:latin typeface="EurekaSansOT-Light"/>
                <a:cs typeface="EurekaSansOT-Light"/>
              </a:rPr>
            </a:br>
            <a:r>
              <a:rPr lang="fr-FR" sz="1400" dirty="0">
                <a:solidFill>
                  <a:schemeClr val="tx1"/>
                </a:solidFill>
                <a:latin typeface="EurekaSansOT-Light"/>
                <a:cs typeface="EurekaSansOT-Light"/>
              </a:rPr>
              <a:t>aléatoire</a:t>
            </a:r>
            <a:br>
              <a:rPr lang="fr-FR" sz="1400" dirty="0">
                <a:solidFill>
                  <a:schemeClr val="tx1"/>
                </a:solidFill>
                <a:latin typeface="EurekaSansOT-Light"/>
                <a:cs typeface="EurekaSansOT-Light"/>
              </a:rPr>
            </a:br>
            <a:r>
              <a:rPr lang="fr-FR" sz="1400" dirty="0">
                <a:solidFill>
                  <a:schemeClr val="tx1"/>
                </a:solidFill>
                <a:latin typeface="EurekaSansOT-Light"/>
                <a:cs typeface="EurekaSansOT-Light"/>
              </a:rPr>
              <a:t>+ </a:t>
            </a:r>
          </a:p>
          <a:p>
            <a:pPr algn="ctr" eaLnBrk="1" hangingPunct="1"/>
            <a:r>
              <a:rPr lang="fr-FR" sz="1400" dirty="0">
                <a:solidFill>
                  <a:schemeClr val="tx1"/>
                </a:solidFill>
                <a:latin typeface="EurekaSansOT-Light"/>
                <a:cs typeface="EurekaSansOT-Light"/>
              </a:rPr>
              <a:t>Appariement</a:t>
            </a:r>
          </a:p>
        </p:txBody>
      </p:sp>
      <p:cxnSp>
        <p:nvCxnSpPr>
          <p:cNvPr id="154634" name="Connecteur en arc 14"/>
          <p:cNvCxnSpPr>
            <a:cxnSpLocks noChangeShapeType="1"/>
          </p:cNvCxnSpPr>
          <p:nvPr/>
        </p:nvCxnSpPr>
        <p:spPr bwMode="auto">
          <a:xfrm rot="5400000" flipH="1" flipV="1">
            <a:off x="2528975" y="2502709"/>
            <a:ext cx="12700" cy="1861038"/>
          </a:xfrm>
          <a:prstGeom prst="curvedConnector3">
            <a:avLst>
              <a:gd name="adj1" fmla="val 3084347"/>
            </a:avLst>
          </a:prstGeom>
          <a:noFill/>
          <a:ln w="12700">
            <a:solidFill>
              <a:srgbClr val="4F81BD"/>
            </a:solidFill>
            <a:round/>
            <a:headEnd type="triangle" w="med" len="med"/>
            <a:tailEnd type="triangle" w="med" len="med"/>
          </a:ln>
          <a:extLst>
            <a:ext uri="{909E8E84-426E-40dd-AFC4-6F175D3DCCD1}">
              <a14:hiddenFill xmlns="" xmlns:a14="http://schemas.microsoft.com/office/drawing/2010/main">
                <a:noFill/>
              </a14:hiddenFill>
            </a:ext>
          </a:extLst>
        </p:spPr>
      </p:cxnSp>
      <p:sp>
        <p:nvSpPr>
          <p:cNvPr id="154635" name="ZoneTexte 16"/>
          <p:cNvSpPr txBox="1">
            <a:spLocks noChangeArrowheads="1"/>
          </p:cNvSpPr>
          <p:nvPr/>
        </p:nvSpPr>
        <p:spPr bwMode="auto">
          <a:xfrm>
            <a:off x="1310475" y="2351761"/>
            <a:ext cx="246452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C30FA9"/>
                </a:solidFill>
                <a:latin typeface="Tahoma" charset="0"/>
                <a:ea typeface="ＭＳ Ｐゴシック" charset="0"/>
                <a:cs typeface="ＭＳ Ｐゴシック" charset="0"/>
              </a:defRPr>
            </a:lvl1pPr>
            <a:lvl2pPr marL="742950" indent="-285750" eaLnBrk="0" hangingPunct="0">
              <a:defRPr sz="2400">
                <a:solidFill>
                  <a:srgbClr val="C30FA9"/>
                </a:solidFill>
                <a:latin typeface="Tahoma" charset="0"/>
                <a:ea typeface="ＭＳ Ｐゴシック" charset="0"/>
              </a:defRPr>
            </a:lvl2pPr>
            <a:lvl3pPr marL="1143000" indent="-228600" eaLnBrk="0" hangingPunct="0">
              <a:defRPr sz="2400">
                <a:solidFill>
                  <a:srgbClr val="C30FA9"/>
                </a:solidFill>
                <a:latin typeface="Tahoma" charset="0"/>
                <a:ea typeface="ＭＳ Ｐゴシック" charset="0"/>
              </a:defRPr>
            </a:lvl3pPr>
            <a:lvl4pPr marL="1600200" indent="-228600" eaLnBrk="0" hangingPunct="0">
              <a:defRPr sz="2400">
                <a:solidFill>
                  <a:srgbClr val="C30FA9"/>
                </a:solidFill>
                <a:latin typeface="Tahoma" charset="0"/>
                <a:ea typeface="ＭＳ Ｐゴシック" charset="0"/>
              </a:defRPr>
            </a:lvl4pPr>
            <a:lvl5pPr marL="2057400" indent="-228600" eaLnBrk="0" hangingPunct="0">
              <a:defRPr sz="2400">
                <a:solidFill>
                  <a:srgbClr val="C30FA9"/>
                </a:solidFill>
                <a:latin typeface="Tahoma" charset="0"/>
                <a:ea typeface="ＭＳ Ｐゴシック" charset="0"/>
              </a:defRPr>
            </a:lvl5pPr>
            <a:lvl6pPr marL="2514600" indent="-228600" eaLnBrk="0" fontAlgn="base" hangingPunct="0">
              <a:spcBef>
                <a:spcPct val="0"/>
              </a:spcBef>
              <a:spcAft>
                <a:spcPct val="0"/>
              </a:spcAft>
              <a:defRPr sz="2400">
                <a:solidFill>
                  <a:srgbClr val="C30FA9"/>
                </a:solidFill>
                <a:latin typeface="Tahoma" charset="0"/>
                <a:ea typeface="ＭＳ Ｐゴシック" charset="0"/>
              </a:defRPr>
            </a:lvl6pPr>
            <a:lvl7pPr marL="2971800" indent="-228600" eaLnBrk="0" fontAlgn="base" hangingPunct="0">
              <a:spcBef>
                <a:spcPct val="0"/>
              </a:spcBef>
              <a:spcAft>
                <a:spcPct val="0"/>
              </a:spcAft>
              <a:defRPr sz="2400">
                <a:solidFill>
                  <a:srgbClr val="C30FA9"/>
                </a:solidFill>
                <a:latin typeface="Tahoma" charset="0"/>
                <a:ea typeface="ＭＳ Ｐゴシック" charset="0"/>
              </a:defRPr>
            </a:lvl7pPr>
            <a:lvl8pPr marL="3429000" indent="-228600" eaLnBrk="0" fontAlgn="base" hangingPunct="0">
              <a:spcBef>
                <a:spcPct val="0"/>
              </a:spcBef>
              <a:spcAft>
                <a:spcPct val="0"/>
              </a:spcAft>
              <a:defRPr sz="2400">
                <a:solidFill>
                  <a:srgbClr val="C30FA9"/>
                </a:solidFill>
                <a:latin typeface="Tahoma" charset="0"/>
                <a:ea typeface="ＭＳ Ｐゴシック" charset="0"/>
              </a:defRPr>
            </a:lvl8pPr>
            <a:lvl9pPr marL="3886200" indent="-228600" eaLnBrk="0" fontAlgn="base" hangingPunct="0">
              <a:spcBef>
                <a:spcPct val="0"/>
              </a:spcBef>
              <a:spcAft>
                <a:spcPct val="0"/>
              </a:spcAft>
              <a:defRPr sz="2400">
                <a:solidFill>
                  <a:srgbClr val="C30FA9"/>
                </a:solidFill>
                <a:latin typeface="Tahoma" charset="0"/>
                <a:ea typeface="ＭＳ Ｐゴシック" charset="0"/>
              </a:defRPr>
            </a:lvl9pPr>
          </a:lstStyle>
          <a:p>
            <a:pPr algn="ctr" eaLnBrk="1" hangingPunct="1"/>
            <a:r>
              <a:rPr lang="fr-FR" sz="1800" b="1">
                <a:solidFill>
                  <a:srgbClr val="000000"/>
                </a:solidFill>
                <a:latin typeface="EurekaSansOT-Light"/>
                <a:cs typeface="EurekaSansOT-Light"/>
              </a:rPr>
              <a:t>Test d’une </a:t>
            </a:r>
            <a:br>
              <a:rPr lang="fr-FR" sz="1800" b="1" dirty="0">
                <a:solidFill>
                  <a:srgbClr val="000000"/>
                </a:solidFill>
                <a:latin typeface="EurekaSansOT-Light"/>
                <a:cs typeface="EurekaSansOT-Light"/>
              </a:rPr>
            </a:br>
            <a:r>
              <a:rPr lang="fr-FR" sz="1800" b="1" dirty="0">
                <a:solidFill>
                  <a:srgbClr val="000000"/>
                </a:solidFill>
                <a:latin typeface="EurekaSansOT-Light"/>
                <a:cs typeface="EurekaSansOT-Light"/>
              </a:rPr>
              <a:t>hypothèse causale</a:t>
            </a:r>
          </a:p>
        </p:txBody>
      </p:sp>
      <p:grpSp>
        <p:nvGrpSpPr>
          <p:cNvPr id="10" name="Grouper 9"/>
          <p:cNvGrpSpPr/>
          <p:nvPr/>
        </p:nvGrpSpPr>
        <p:grpSpPr>
          <a:xfrm>
            <a:off x="386194" y="3769633"/>
            <a:ext cx="1673662" cy="1997902"/>
            <a:chOff x="386194" y="3769633"/>
            <a:chExt cx="1673662" cy="1997902"/>
          </a:xfrm>
        </p:grpSpPr>
        <p:pic>
          <p:nvPicPr>
            <p:cNvPr id="9" name="Image 8" descr="100px-Aiga_toiletsq_men.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194" y="3769633"/>
              <a:ext cx="589203" cy="830776"/>
            </a:xfrm>
            <a:prstGeom prst="rect">
              <a:avLst/>
            </a:prstGeom>
          </p:spPr>
        </p:pic>
        <p:pic>
          <p:nvPicPr>
            <p:cNvPr id="17" name="Image 16" descr="100px-Aiga_toiletsq_men.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572" y="4185021"/>
              <a:ext cx="589203" cy="830776"/>
            </a:xfrm>
            <a:prstGeom prst="rect">
              <a:avLst/>
            </a:prstGeom>
          </p:spPr>
        </p:pic>
        <p:pic>
          <p:nvPicPr>
            <p:cNvPr id="18" name="Image 17" descr="100px-Aiga_toiletsq_men.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70" y="4751296"/>
              <a:ext cx="589203" cy="830776"/>
            </a:xfrm>
            <a:prstGeom prst="rect">
              <a:avLst/>
            </a:prstGeom>
          </p:spPr>
        </p:pic>
        <p:pic>
          <p:nvPicPr>
            <p:cNvPr id="19" name="Image 18" descr="100px-Aiga_toiletsq_men.svg.png"/>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76052" y="3920520"/>
              <a:ext cx="589203" cy="830776"/>
            </a:xfrm>
            <a:prstGeom prst="rect">
              <a:avLst/>
            </a:prstGeom>
          </p:spPr>
        </p:pic>
        <p:pic>
          <p:nvPicPr>
            <p:cNvPr id="20" name="Image 19" descr="100px-Aiga_toiletsq_men.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048" y="4936759"/>
              <a:ext cx="589203" cy="830776"/>
            </a:xfrm>
            <a:prstGeom prst="rect">
              <a:avLst/>
            </a:prstGeom>
          </p:spPr>
        </p:pic>
        <p:pic>
          <p:nvPicPr>
            <p:cNvPr id="21" name="Image 20" descr="100px-Aiga_toiletsq_men.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653" y="4414544"/>
              <a:ext cx="589203" cy="830776"/>
            </a:xfrm>
            <a:prstGeom prst="rect">
              <a:avLst/>
            </a:prstGeom>
          </p:spPr>
        </p:pic>
      </p:grpSp>
      <p:grpSp>
        <p:nvGrpSpPr>
          <p:cNvPr id="29" name="Grouper 28"/>
          <p:cNvGrpSpPr/>
          <p:nvPr/>
        </p:nvGrpSpPr>
        <p:grpSpPr>
          <a:xfrm flipH="1">
            <a:off x="3116198" y="3714930"/>
            <a:ext cx="1673662" cy="1997902"/>
            <a:chOff x="386194" y="3769633"/>
            <a:chExt cx="1673662" cy="1997902"/>
          </a:xfrm>
        </p:grpSpPr>
        <p:pic>
          <p:nvPicPr>
            <p:cNvPr id="30" name="Image 29" descr="100px-Aiga_toiletsq_men.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194" y="3769633"/>
              <a:ext cx="589203" cy="830776"/>
            </a:xfrm>
            <a:prstGeom prst="rect">
              <a:avLst/>
            </a:prstGeom>
          </p:spPr>
        </p:pic>
        <p:pic>
          <p:nvPicPr>
            <p:cNvPr id="31" name="Image 30" descr="100px-Aiga_toiletsq_men.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572" y="4185021"/>
              <a:ext cx="589203" cy="830776"/>
            </a:xfrm>
            <a:prstGeom prst="rect">
              <a:avLst/>
            </a:prstGeom>
          </p:spPr>
        </p:pic>
        <p:pic>
          <p:nvPicPr>
            <p:cNvPr id="32" name="Image 31" descr="100px-Aiga_toiletsq_men.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70" y="4751296"/>
              <a:ext cx="589203" cy="830776"/>
            </a:xfrm>
            <a:prstGeom prst="rect">
              <a:avLst/>
            </a:prstGeom>
          </p:spPr>
        </p:pic>
        <p:pic>
          <p:nvPicPr>
            <p:cNvPr id="33" name="Image 32" descr="100px-Aiga_toiletsq_men.svg.png"/>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76052" y="3920520"/>
              <a:ext cx="589203" cy="830776"/>
            </a:xfrm>
            <a:prstGeom prst="rect">
              <a:avLst/>
            </a:prstGeom>
          </p:spPr>
        </p:pic>
        <p:pic>
          <p:nvPicPr>
            <p:cNvPr id="34" name="Image 33" descr="100px-Aiga_toiletsq_men.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048" y="4936759"/>
              <a:ext cx="589203" cy="830776"/>
            </a:xfrm>
            <a:prstGeom prst="rect">
              <a:avLst/>
            </a:prstGeom>
          </p:spPr>
        </p:pic>
        <p:pic>
          <p:nvPicPr>
            <p:cNvPr id="35" name="Image 34" descr="100px-Aiga_toiletsq_men.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653" y="4414544"/>
              <a:ext cx="589203" cy="830776"/>
            </a:xfrm>
            <a:prstGeom prst="rect">
              <a:avLst/>
            </a:prstGeom>
          </p:spPr>
        </p:pic>
      </p:grpSp>
    </p:spTree>
    <p:extLst>
      <p:ext uri="{BB962C8B-B14F-4D97-AF65-F5344CB8AC3E}">
        <p14:creationId xmlns:p14="http://schemas.microsoft.com/office/powerpoint/2010/main" val="1261050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6064FC-2140-4D36-B3AF-7EE5BA4ADC69}"/>
              </a:ext>
            </a:extLst>
          </p:cNvPr>
          <p:cNvSpPr>
            <a:spLocks noGrp="1"/>
          </p:cNvSpPr>
          <p:nvPr>
            <p:ph type="title"/>
          </p:nvPr>
        </p:nvSpPr>
        <p:spPr/>
        <p:txBody>
          <a:bodyPr/>
          <a:lstStyle/>
          <a:p>
            <a:r>
              <a:rPr lang="fr-FR" dirty="0"/>
              <a:t>Approche par génération</a:t>
            </a:r>
          </a:p>
        </p:txBody>
      </p:sp>
      <p:sp>
        <p:nvSpPr>
          <p:cNvPr id="3" name="Espace réservé du texte 2">
            <a:extLst>
              <a:ext uri="{FF2B5EF4-FFF2-40B4-BE49-F238E27FC236}">
                <a16:creationId xmlns:a16="http://schemas.microsoft.com/office/drawing/2014/main" id="{024A431F-0AC5-492F-BACA-652CA753BD8B}"/>
              </a:ext>
            </a:extLst>
          </p:cNvPr>
          <p:cNvSpPr>
            <a:spLocks noGrp="1"/>
          </p:cNvSpPr>
          <p:nvPr>
            <p:ph type="body" idx="11"/>
          </p:nvPr>
        </p:nvSpPr>
        <p:spPr/>
        <p:txBody>
          <a:bodyPr/>
          <a:lstStyle/>
          <a:p>
            <a:endParaRPr lang="fr-FR"/>
          </a:p>
        </p:txBody>
      </p:sp>
      <p:pic>
        <p:nvPicPr>
          <p:cNvPr id="4" name="Image 3">
            <a:extLst>
              <a:ext uri="{FF2B5EF4-FFF2-40B4-BE49-F238E27FC236}">
                <a16:creationId xmlns:a16="http://schemas.microsoft.com/office/drawing/2014/main" id="{F4D79CB9-0310-4533-A107-94F95BC5CA1D}"/>
              </a:ext>
            </a:extLst>
          </p:cNvPr>
          <p:cNvPicPr>
            <a:picLocks noChangeAspect="1"/>
          </p:cNvPicPr>
          <p:nvPr/>
        </p:nvPicPr>
        <p:blipFill rotWithShape="1">
          <a:blip r:embed="rId2"/>
          <a:srcRect l="42911" t="36564" r="11414" b="14437"/>
          <a:stretch/>
        </p:blipFill>
        <p:spPr>
          <a:xfrm>
            <a:off x="391558" y="1268760"/>
            <a:ext cx="8752442" cy="5281646"/>
          </a:xfrm>
          <a:prstGeom prst="rect">
            <a:avLst/>
          </a:prstGeom>
        </p:spPr>
      </p:pic>
    </p:spTree>
    <p:extLst>
      <p:ext uri="{BB962C8B-B14F-4D97-AF65-F5344CB8AC3E}">
        <p14:creationId xmlns:p14="http://schemas.microsoft.com/office/powerpoint/2010/main" val="3608151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313272-68BB-4B61-A141-9D51459DA44D}"/>
              </a:ext>
            </a:extLst>
          </p:cNvPr>
          <p:cNvSpPr>
            <a:spLocks noGrp="1"/>
          </p:cNvSpPr>
          <p:nvPr>
            <p:ph type="title"/>
          </p:nvPr>
        </p:nvSpPr>
        <p:spPr/>
        <p:txBody>
          <a:bodyPr/>
          <a:lstStyle/>
          <a:p>
            <a:r>
              <a:rPr lang="fr-FR" dirty="0"/>
              <a:t>Arbitrer entre analyse d’attribution ou de contribution</a:t>
            </a:r>
          </a:p>
        </p:txBody>
      </p:sp>
      <p:sp>
        <p:nvSpPr>
          <p:cNvPr id="3" name="Espace réservé du texte 2">
            <a:extLst>
              <a:ext uri="{FF2B5EF4-FFF2-40B4-BE49-F238E27FC236}">
                <a16:creationId xmlns:a16="http://schemas.microsoft.com/office/drawing/2014/main" id="{601241D7-1553-4531-937D-D8A671A71FD4}"/>
              </a:ext>
            </a:extLst>
          </p:cNvPr>
          <p:cNvSpPr>
            <a:spLocks noGrp="1"/>
          </p:cNvSpPr>
          <p:nvPr>
            <p:ph type="body" idx="11"/>
          </p:nvPr>
        </p:nvSpPr>
        <p:spPr/>
        <p:txBody>
          <a:bodyPr/>
          <a:lstStyle/>
          <a:p>
            <a:endParaRPr lang="fr-FR"/>
          </a:p>
        </p:txBody>
      </p:sp>
      <p:pic>
        <p:nvPicPr>
          <p:cNvPr id="4" name="Image 3">
            <a:extLst>
              <a:ext uri="{FF2B5EF4-FFF2-40B4-BE49-F238E27FC236}">
                <a16:creationId xmlns:a16="http://schemas.microsoft.com/office/drawing/2014/main" id="{854A4B71-D313-422B-8762-468EF6999DC4}"/>
              </a:ext>
            </a:extLst>
          </p:cNvPr>
          <p:cNvPicPr>
            <a:picLocks noChangeAspect="1"/>
          </p:cNvPicPr>
          <p:nvPr/>
        </p:nvPicPr>
        <p:blipFill rotWithShape="1">
          <a:blip r:embed="rId2"/>
          <a:srcRect l="17713" t="34600" r="35038" b="14444"/>
          <a:stretch/>
        </p:blipFill>
        <p:spPr>
          <a:xfrm>
            <a:off x="1115615" y="1578484"/>
            <a:ext cx="7442573" cy="4514811"/>
          </a:xfrm>
          <a:prstGeom prst="rect">
            <a:avLst/>
          </a:prstGeom>
        </p:spPr>
      </p:pic>
    </p:spTree>
    <p:extLst>
      <p:ext uri="{BB962C8B-B14F-4D97-AF65-F5344CB8AC3E}">
        <p14:creationId xmlns:p14="http://schemas.microsoft.com/office/powerpoint/2010/main" val="529722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E4C85BB-30EF-4136-97B1-483D6DAB8260}"/>
              </a:ext>
            </a:extLst>
          </p:cNvPr>
          <p:cNvSpPr>
            <a:spLocks noGrp="1"/>
          </p:cNvSpPr>
          <p:nvPr>
            <p:ph type="title"/>
          </p:nvPr>
        </p:nvSpPr>
        <p:spPr/>
        <p:txBody>
          <a:bodyPr/>
          <a:lstStyle/>
          <a:p>
            <a:r>
              <a:rPr lang="fr-FR" dirty="0"/>
              <a:t>L’analyse de contribution</a:t>
            </a:r>
          </a:p>
        </p:txBody>
      </p:sp>
    </p:spTree>
    <p:extLst>
      <p:ext uri="{BB962C8B-B14F-4D97-AF65-F5344CB8AC3E}">
        <p14:creationId xmlns:p14="http://schemas.microsoft.com/office/powerpoint/2010/main" val="2662857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5E4F30-64A9-4F08-A921-7B32805EA894}"/>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23085C36-453B-4478-8900-E72B711EE788}"/>
              </a:ext>
            </a:extLst>
          </p:cNvPr>
          <p:cNvSpPr>
            <a:spLocks noGrp="1"/>
          </p:cNvSpPr>
          <p:nvPr>
            <p:ph type="body" idx="11"/>
          </p:nvPr>
        </p:nvSpPr>
        <p:spPr/>
        <p:txBody>
          <a:bodyPr/>
          <a:lstStyle/>
          <a:p>
            <a:pPr marL="0" indent="0">
              <a:buNone/>
            </a:pPr>
            <a:r>
              <a:rPr lang="fr-FR" i="1" dirty="0"/>
              <a:t>« une approche pragmatique visant à appliquer les principes de l’évaluation basée sur la théorie à l’évaluation d’impact »</a:t>
            </a:r>
            <a:endParaRPr lang="fr-FR" dirty="0"/>
          </a:p>
        </p:txBody>
      </p:sp>
    </p:spTree>
    <p:extLst>
      <p:ext uri="{BB962C8B-B14F-4D97-AF65-F5344CB8AC3E}">
        <p14:creationId xmlns:p14="http://schemas.microsoft.com/office/powerpoint/2010/main" val="1808169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2FF578-7A6A-4CD6-B1EA-F8D57C03457B}"/>
              </a:ext>
            </a:extLst>
          </p:cNvPr>
          <p:cNvSpPr>
            <a:spLocks noGrp="1"/>
          </p:cNvSpPr>
          <p:nvPr>
            <p:ph type="title"/>
          </p:nvPr>
        </p:nvSpPr>
        <p:spPr/>
        <p:txBody>
          <a:bodyPr/>
          <a:lstStyle/>
          <a:p>
            <a:r>
              <a:rPr lang="fr-FR" dirty="0"/>
              <a:t>Les atouts de l’analyse de contribution</a:t>
            </a:r>
          </a:p>
        </p:txBody>
      </p:sp>
      <p:sp>
        <p:nvSpPr>
          <p:cNvPr id="3" name="Espace réservé du texte 2">
            <a:extLst>
              <a:ext uri="{FF2B5EF4-FFF2-40B4-BE49-F238E27FC236}">
                <a16:creationId xmlns:a16="http://schemas.microsoft.com/office/drawing/2014/main" id="{9BA59622-6BBF-4B35-B392-441A72B45812}"/>
              </a:ext>
            </a:extLst>
          </p:cNvPr>
          <p:cNvSpPr>
            <a:spLocks noGrp="1"/>
          </p:cNvSpPr>
          <p:nvPr>
            <p:ph type="body" idx="11"/>
          </p:nvPr>
        </p:nvSpPr>
        <p:spPr/>
        <p:txBody>
          <a:bodyPr>
            <a:normAutofit fontScale="92500" lnSpcReduction="10000"/>
          </a:bodyPr>
          <a:lstStyle/>
          <a:p>
            <a:r>
              <a:rPr lang="fr-FR" dirty="0"/>
              <a:t>Une approche opérationnelle</a:t>
            </a:r>
          </a:p>
          <a:p>
            <a:r>
              <a:rPr lang="fr-FR" dirty="0"/>
              <a:t>…qui s’adapte aux programmes complexes</a:t>
            </a:r>
          </a:p>
          <a:p>
            <a:r>
              <a:rPr lang="fr-FR" dirty="0"/>
              <a:t>…qui s’adapte à une multitude de contextes</a:t>
            </a:r>
          </a:p>
          <a:p>
            <a:r>
              <a:rPr lang="fr-FR" dirty="0"/>
              <a:t>…qui ne dépend pas d’un outil de collecte de données en particulier</a:t>
            </a:r>
          </a:p>
          <a:p>
            <a:r>
              <a:rPr lang="fr-FR" dirty="0"/>
              <a:t>…qui répond aux questions : Pourquoi? Comment? Dans quelles conditions? </a:t>
            </a:r>
          </a:p>
        </p:txBody>
      </p:sp>
    </p:spTree>
    <p:extLst>
      <p:ext uri="{BB962C8B-B14F-4D97-AF65-F5344CB8AC3E}">
        <p14:creationId xmlns:p14="http://schemas.microsoft.com/office/powerpoint/2010/main" val="3327048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E81050-B4A5-43D0-AE06-F59A04EBEA48}"/>
              </a:ext>
            </a:extLst>
          </p:cNvPr>
          <p:cNvSpPr>
            <a:spLocks noGrp="1"/>
          </p:cNvSpPr>
          <p:nvPr>
            <p:ph type="title"/>
          </p:nvPr>
        </p:nvSpPr>
        <p:spPr/>
        <p:txBody>
          <a:bodyPr/>
          <a:lstStyle/>
          <a:p>
            <a:r>
              <a:rPr lang="fr-FR" dirty="0"/>
              <a:t>Une démarche en 6 étapes</a:t>
            </a:r>
          </a:p>
        </p:txBody>
      </p:sp>
      <p:sp>
        <p:nvSpPr>
          <p:cNvPr id="3" name="Espace réservé du texte 2">
            <a:extLst>
              <a:ext uri="{FF2B5EF4-FFF2-40B4-BE49-F238E27FC236}">
                <a16:creationId xmlns:a16="http://schemas.microsoft.com/office/drawing/2014/main" id="{AFA7EEBB-D4EA-4DDA-879B-50359C5F85AE}"/>
              </a:ext>
            </a:extLst>
          </p:cNvPr>
          <p:cNvSpPr>
            <a:spLocks noGrp="1"/>
          </p:cNvSpPr>
          <p:nvPr>
            <p:ph type="body" idx="11"/>
          </p:nvPr>
        </p:nvSpPr>
        <p:spPr/>
        <p:txBody>
          <a:bodyPr/>
          <a:lstStyle/>
          <a:p>
            <a:endParaRPr lang="fr-FR"/>
          </a:p>
        </p:txBody>
      </p:sp>
      <p:pic>
        <p:nvPicPr>
          <p:cNvPr id="5" name="Image 4">
            <a:extLst>
              <a:ext uri="{FF2B5EF4-FFF2-40B4-BE49-F238E27FC236}">
                <a16:creationId xmlns:a16="http://schemas.microsoft.com/office/drawing/2014/main" id="{244031A5-6F5A-463B-9104-F270C4B2AF55}"/>
              </a:ext>
            </a:extLst>
          </p:cNvPr>
          <p:cNvPicPr>
            <a:picLocks noChangeAspect="1"/>
          </p:cNvPicPr>
          <p:nvPr/>
        </p:nvPicPr>
        <p:blipFill rotWithShape="1">
          <a:blip r:embed="rId2"/>
          <a:srcRect l="43700" t="30400" r="11413" b="20601"/>
          <a:stretch/>
        </p:blipFill>
        <p:spPr>
          <a:xfrm>
            <a:off x="309340" y="1268760"/>
            <a:ext cx="8525319" cy="5234845"/>
          </a:xfrm>
          <a:prstGeom prst="rect">
            <a:avLst/>
          </a:prstGeom>
        </p:spPr>
      </p:pic>
    </p:spTree>
    <p:extLst>
      <p:ext uri="{BB962C8B-B14F-4D97-AF65-F5344CB8AC3E}">
        <p14:creationId xmlns:p14="http://schemas.microsoft.com/office/powerpoint/2010/main" val="3705125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320294-A08B-4050-86D4-597F72E7278D}"/>
              </a:ext>
            </a:extLst>
          </p:cNvPr>
          <p:cNvSpPr>
            <a:spLocks noGrp="1"/>
          </p:cNvSpPr>
          <p:nvPr>
            <p:ph type="title"/>
          </p:nvPr>
        </p:nvSpPr>
        <p:spPr/>
        <p:txBody>
          <a:bodyPr/>
          <a:lstStyle/>
          <a:p>
            <a:r>
              <a:rPr lang="fr-FR" dirty="0"/>
              <a:t>Tour de table</a:t>
            </a:r>
          </a:p>
        </p:txBody>
      </p:sp>
      <p:sp>
        <p:nvSpPr>
          <p:cNvPr id="3" name="Espace réservé du texte 2">
            <a:extLst>
              <a:ext uri="{FF2B5EF4-FFF2-40B4-BE49-F238E27FC236}">
                <a16:creationId xmlns:a16="http://schemas.microsoft.com/office/drawing/2014/main" id="{94A044F2-2642-4F67-BEF6-83E156F02C4B}"/>
              </a:ext>
            </a:extLst>
          </p:cNvPr>
          <p:cNvSpPr>
            <a:spLocks noGrp="1"/>
          </p:cNvSpPr>
          <p:nvPr>
            <p:ph type="body" idx="1"/>
          </p:nvPr>
        </p:nvSpPr>
        <p:spPr/>
        <p:txBody>
          <a:bodyPr/>
          <a:lstStyle/>
          <a:p>
            <a:r>
              <a:rPr lang="fr-FR" dirty="0"/>
              <a:t>Présentation </a:t>
            </a:r>
          </a:p>
          <a:p>
            <a:r>
              <a:rPr lang="fr-FR" dirty="0"/>
              <a:t>Expérience en évaluation</a:t>
            </a:r>
          </a:p>
          <a:p>
            <a:r>
              <a:rPr lang="fr-FR" dirty="0"/>
              <a:t>Pourquoi participer à cet atelier? </a:t>
            </a:r>
          </a:p>
        </p:txBody>
      </p:sp>
    </p:spTree>
    <p:extLst>
      <p:ext uri="{BB962C8B-B14F-4D97-AF65-F5344CB8AC3E}">
        <p14:creationId xmlns:p14="http://schemas.microsoft.com/office/powerpoint/2010/main" val="2832481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C2F60B-308C-4FC6-88B6-DEFD1BB916A0}"/>
              </a:ext>
            </a:extLst>
          </p:cNvPr>
          <p:cNvSpPr>
            <a:spLocks noGrp="1"/>
          </p:cNvSpPr>
          <p:nvPr>
            <p:ph type="title"/>
          </p:nvPr>
        </p:nvSpPr>
        <p:spPr/>
        <p:txBody>
          <a:bodyPr/>
          <a:lstStyle/>
          <a:p>
            <a:r>
              <a:rPr lang="fr-FR" dirty="0"/>
              <a:t>1. Circonscrire la question causale</a:t>
            </a:r>
          </a:p>
        </p:txBody>
      </p:sp>
      <p:sp>
        <p:nvSpPr>
          <p:cNvPr id="3" name="Espace réservé du texte 2">
            <a:extLst>
              <a:ext uri="{FF2B5EF4-FFF2-40B4-BE49-F238E27FC236}">
                <a16:creationId xmlns:a16="http://schemas.microsoft.com/office/drawing/2014/main" id="{DC88E58E-08EC-4375-BC4D-AABAA1F992D7}"/>
              </a:ext>
            </a:extLst>
          </p:cNvPr>
          <p:cNvSpPr>
            <a:spLocks noGrp="1"/>
          </p:cNvSpPr>
          <p:nvPr>
            <p:ph type="body" idx="11"/>
          </p:nvPr>
        </p:nvSpPr>
        <p:spPr/>
        <p:txBody>
          <a:bodyPr>
            <a:normAutofit lnSpcReduction="10000"/>
          </a:bodyPr>
          <a:lstStyle/>
          <a:p>
            <a:r>
              <a:rPr lang="fr-FR" dirty="0"/>
              <a:t>Comment et dans quels cas les évaluations X ont-elles contribué à la transformation de l’action publique? </a:t>
            </a:r>
          </a:p>
          <a:p>
            <a:pPr lvl="1"/>
            <a:r>
              <a:rPr lang="fr-FR" b="1" dirty="0">
                <a:solidFill>
                  <a:schemeClr val="accent2"/>
                </a:solidFill>
              </a:rPr>
              <a:t>Changement observé: </a:t>
            </a:r>
            <a:r>
              <a:rPr lang="fr-FR" dirty="0"/>
              <a:t>comment l’action publique s’est-elle transformée sur les sujets concernés? </a:t>
            </a:r>
          </a:p>
          <a:p>
            <a:pPr lvl="1">
              <a:buFontTx/>
              <a:buChar char="-"/>
            </a:pPr>
            <a:r>
              <a:rPr lang="fr-FR" b="1" dirty="0">
                <a:solidFill>
                  <a:schemeClr val="accent2"/>
                </a:solidFill>
              </a:rPr>
              <a:t>Intervention testée: </a:t>
            </a:r>
            <a:r>
              <a:rPr lang="fr-FR" dirty="0"/>
              <a:t>quels sont les indices à charge et à décharge de la contribution des évaluations X? </a:t>
            </a:r>
          </a:p>
          <a:p>
            <a:pPr lvl="1">
              <a:buFontTx/>
              <a:buChar char="-"/>
            </a:pPr>
            <a:r>
              <a:rPr lang="fr-FR" b="1" dirty="0">
                <a:solidFill>
                  <a:schemeClr val="accent2"/>
                </a:solidFill>
              </a:rPr>
              <a:t>Autres explication plausibles: </a:t>
            </a:r>
            <a:r>
              <a:rPr lang="fr-FR" dirty="0"/>
              <a:t>quels sont les indices à charge et à décharge de la contribution d’autre (f)acteurs?</a:t>
            </a:r>
          </a:p>
        </p:txBody>
      </p:sp>
    </p:spTree>
    <p:extLst>
      <p:ext uri="{BB962C8B-B14F-4D97-AF65-F5344CB8AC3E}">
        <p14:creationId xmlns:p14="http://schemas.microsoft.com/office/powerpoint/2010/main" val="800082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CDF115-390E-410B-9EC3-3B3C5D35DF6C}"/>
              </a:ext>
            </a:extLst>
          </p:cNvPr>
          <p:cNvSpPr>
            <a:spLocks noGrp="1"/>
          </p:cNvSpPr>
          <p:nvPr>
            <p:ph type="title"/>
          </p:nvPr>
        </p:nvSpPr>
        <p:spPr/>
        <p:txBody>
          <a:bodyPr/>
          <a:lstStyle/>
          <a:p>
            <a:r>
              <a:rPr lang="fr-FR" dirty="0"/>
              <a:t>La démonstration par analyse de contribution</a:t>
            </a:r>
          </a:p>
        </p:txBody>
      </p:sp>
      <p:sp>
        <p:nvSpPr>
          <p:cNvPr id="3" name="Espace réservé du texte 2">
            <a:extLst>
              <a:ext uri="{FF2B5EF4-FFF2-40B4-BE49-F238E27FC236}">
                <a16:creationId xmlns:a16="http://schemas.microsoft.com/office/drawing/2014/main" id="{035073AF-C916-4588-AFF8-5D3CE14B40E7}"/>
              </a:ext>
            </a:extLst>
          </p:cNvPr>
          <p:cNvSpPr>
            <a:spLocks noGrp="1"/>
          </p:cNvSpPr>
          <p:nvPr>
            <p:ph type="body" idx="11"/>
          </p:nvPr>
        </p:nvSpPr>
        <p:spPr/>
        <p:txBody>
          <a:bodyPr/>
          <a:lstStyle/>
          <a:p>
            <a:endParaRPr lang="fr-FR"/>
          </a:p>
        </p:txBody>
      </p:sp>
      <p:pic>
        <p:nvPicPr>
          <p:cNvPr id="4" name="Image 3">
            <a:extLst>
              <a:ext uri="{FF2B5EF4-FFF2-40B4-BE49-F238E27FC236}">
                <a16:creationId xmlns:a16="http://schemas.microsoft.com/office/drawing/2014/main" id="{B0E19594-6EC5-4D15-AE26-9ADF60A70B96}"/>
              </a:ext>
            </a:extLst>
          </p:cNvPr>
          <p:cNvPicPr>
            <a:picLocks noChangeAspect="1"/>
          </p:cNvPicPr>
          <p:nvPr/>
        </p:nvPicPr>
        <p:blipFill rotWithShape="1">
          <a:blip r:embed="rId2"/>
          <a:srcRect l="10626" t="28889" r="31100" b="8414"/>
          <a:stretch/>
        </p:blipFill>
        <p:spPr>
          <a:xfrm>
            <a:off x="448624" y="1568778"/>
            <a:ext cx="8011808" cy="4848691"/>
          </a:xfrm>
          <a:prstGeom prst="rect">
            <a:avLst/>
          </a:prstGeom>
        </p:spPr>
      </p:pic>
    </p:spTree>
    <p:extLst>
      <p:ext uri="{BB962C8B-B14F-4D97-AF65-F5344CB8AC3E}">
        <p14:creationId xmlns:p14="http://schemas.microsoft.com/office/powerpoint/2010/main" val="4191921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CA1AF8-46A5-4628-8655-C3D9A71ABC5F}"/>
              </a:ext>
            </a:extLst>
          </p:cNvPr>
          <p:cNvSpPr>
            <a:spLocks noGrp="1"/>
          </p:cNvSpPr>
          <p:nvPr>
            <p:ph type="title"/>
          </p:nvPr>
        </p:nvSpPr>
        <p:spPr/>
        <p:txBody>
          <a:bodyPr/>
          <a:lstStyle/>
          <a:p>
            <a:r>
              <a:rPr lang="fr-FR" dirty="0"/>
              <a:t>2. Etablir la théorie du changement</a:t>
            </a:r>
          </a:p>
        </p:txBody>
      </p:sp>
      <p:sp>
        <p:nvSpPr>
          <p:cNvPr id="3" name="Espace réservé du texte 2">
            <a:extLst>
              <a:ext uri="{FF2B5EF4-FFF2-40B4-BE49-F238E27FC236}">
                <a16:creationId xmlns:a16="http://schemas.microsoft.com/office/drawing/2014/main" id="{0A16E082-A9D2-4EAA-BDC5-D53C1A64BFE5}"/>
              </a:ext>
            </a:extLst>
          </p:cNvPr>
          <p:cNvSpPr>
            <a:spLocks noGrp="1"/>
          </p:cNvSpPr>
          <p:nvPr>
            <p:ph type="body" idx="11"/>
          </p:nvPr>
        </p:nvSpPr>
        <p:spPr/>
        <p:txBody>
          <a:bodyPr>
            <a:normAutofit fontScale="92500" lnSpcReduction="20000"/>
          </a:bodyPr>
          <a:lstStyle/>
          <a:p>
            <a:r>
              <a:rPr lang="fr-FR" dirty="0"/>
              <a:t>Quelles sont les conséquences successivement attendues de l’intervention sur ses cibles amenant à l’impact attendu? (logique d’intervention)</a:t>
            </a:r>
          </a:p>
          <a:p>
            <a:r>
              <a:rPr lang="fr-FR" dirty="0"/>
              <a:t>Quel es le « pari » sous-jacent à cette logique d’intervention? </a:t>
            </a:r>
          </a:p>
          <a:p>
            <a:r>
              <a:rPr lang="fr-FR" dirty="0"/>
              <a:t>Comment expliquer que l’intervention pourrait avoir ces conséquences successives? </a:t>
            </a:r>
          </a:p>
          <a:p>
            <a:r>
              <a:rPr lang="fr-FR" dirty="0"/>
              <a:t>Quelles autres explications sont plausibles? </a:t>
            </a:r>
          </a:p>
        </p:txBody>
      </p:sp>
    </p:spTree>
    <p:extLst>
      <p:ext uri="{BB962C8B-B14F-4D97-AF65-F5344CB8AC3E}">
        <p14:creationId xmlns:p14="http://schemas.microsoft.com/office/powerpoint/2010/main" val="95544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logique d’intervention</a:t>
            </a:r>
          </a:p>
        </p:txBody>
      </p:sp>
      <p:sp>
        <p:nvSpPr>
          <p:cNvPr id="4" name="Espace réservé du numéro de diapositive 3"/>
          <p:cNvSpPr>
            <a:spLocks noGrp="1"/>
          </p:cNvSpPr>
          <p:nvPr>
            <p:ph type="sldNum" sz="quarter" idx="10"/>
          </p:nvPr>
        </p:nvSpPr>
        <p:spPr/>
        <p:txBody>
          <a:bodyPr/>
          <a:lstStyle/>
          <a:p>
            <a:fld id="{10409061-54AE-684B-B127-B1065689DCE5}" type="slidenum">
              <a:rPr lang="fr-FR" smtClean="0"/>
              <a:pPr/>
              <a:t>33</a:t>
            </a:fld>
            <a:endParaRPr lang="fr-FR" dirty="0"/>
          </a:p>
        </p:txBody>
      </p:sp>
      <p:sp>
        <p:nvSpPr>
          <p:cNvPr id="3" name="Espace réservé du contenu 2"/>
          <p:cNvSpPr>
            <a:spLocks noGrp="1"/>
          </p:cNvSpPr>
          <p:nvPr>
            <p:ph type="body" idx="11"/>
          </p:nvPr>
        </p:nvSpPr>
        <p:spPr/>
        <p:txBody>
          <a:bodyPr anchor="t">
            <a:normAutofit/>
          </a:bodyPr>
          <a:lstStyle/>
          <a:p>
            <a:r>
              <a:rPr lang="fr-FR" sz="2400" dirty="0"/>
              <a:t>La logique d’intervention d’une politique (programme/projet/ …) est constituée </a:t>
            </a:r>
            <a:r>
              <a:rPr lang="fr-FR" sz="2400" b="1" dirty="0"/>
              <a:t>des relations de cause à effet reliant ses réalisations, ses résultats et ses impacts escomptés</a:t>
            </a:r>
            <a:endParaRPr lang="fr-FR" sz="2400" dirty="0"/>
          </a:p>
          <a:p>
            <a:r>
              <a:rPr lang="fr-FR" sz="2400" dirty="0"/>
              <a:t>Le diagramme logique des impacts escomptés (DLI) ou logigramme vise à identifier de façon précise </a:t>
            </a:r>
            <a:r>
              <a:rPr lang="fr-FR" sz="2400" i="1" dirty="0"/>
              <a:t>les effets attendus </a:t>
            </a:r>
            <a:r>
              <a:rPr lang="fr-FR" sz="2400" dirty="0"/>
              <a:t>et</a:t>
            </a:r>
            <a:r>
              <a:rPr lang="fr-FR" sz="2400" i="1" dirty="0"/>
              <a:t> </a:t>
            </a:r>
            <a:r>
              <a:rPr lang="fr-FR" sz="2400" dirty="0"/>
              <a:t>explicite les </a:t>
            </a:r>
            <a:r>
              <a:rPr lang="fr-FR" sz="2400" i="1" dirty="0"/>
              <a:t>étapes de causalité</a:t>
            </a:r>
            <a:r>
              <a:rPr lang="fr-FR" sz="2400" dirty="0"/>
              <a:t> entre les réalisations et les impacts</a:t>
            </a:r>
          </a:p>
        </p:txBody>
      </p:sp>
      <p:sp>
        <p:nvSpPr>
          <p:cNvPr id="5" name="ZoneTexte 4"/>
          <p:cNvSpPr txBox="1"/>
          <p:nvPr>
            <p:custDataLst>
              <p:tags r:id="rId1"/>
            </p:custDataLst>
          </p:nvPr>
        </p:nvSpPr>
        <p:spPr>
          <a:xfrm>
            <a:off x="604177" y="4219360"/>
            <a:ext cx="1217000" cy="338554"/>
          </a:xfrm>
          <a:prstGeom prst="rect">
            <a:avLst/>
          </a:prstGeom>
          <a:noFill/>
        </p:spPr>
        <p:txBody>
          <a:bodyPr wrap="none" rtlCol="0">
            <a:spAutoFit/>
          </a:bodyPr>
          <a:lstStyle/>
          <a:p>
            <a:pPr defTabSz="914400"/>
            <a:r>
              <a:rPr lang="fr-FR" sz="1600" dirty="0">
                <a:solidFill>
                  <a:prstClr val="black"/>
                </a:solidFill>
                <a:latin typeface="Gill Sans MT"/>
              </a:rPr>
              <a:t>Réalisations </a:t>
            </a:r>
            <a:endParaRPr lang="fr-FR" dirty="0">
              <a:solidFill>
                <a:prstClr val="black"/>
              </a:solidFill>
              <a:latin typeface="Gill Sans MT"/>
            </a:endParaRPr>
          </a:p>
        </p:txBody>
      </p:sp>
      <p:sp>
        <p:nvSpPr>
          <p:cNvPr id="6" name="ZoneTexte 5"/>
          <p:cNvSpPr txBox="1"/>
          <p:nvPr>
            <p:custDataLst>
              <p:tags r:id="rId2"/>
            </p:custDataLst>
          </p:nvPr>
        </p:nvSpPr>
        <p:spPr>
          <a:xfrm>
            <a:off x="2677206" y="4224595"/>
            <a:ext cx="994183" cy="338554"/>
          </a:xfrm>
          <a:prstGeom prst="rect">
            <a:avLst/>
          </a:prstGeom>
          <a:noFill/>
        </p:spPr>
        <p:txBody>
          <a:bodyPr wrap="none" rtlCol="0">
            <a:spAutoFit/>
          </a:bodyPr>
          <a:lstStyle/>
          <a:p>
            <a:pPr defTabSz="914400"/>
            <a:r>
              <a:rPr lang="fr-FR" sz="1600" dirty="0">
                <a:solidFill>
                  <a:prstClr val="black"/>
                </a:solidFill>
                <a:latin typeface="Gill Sans MT"/>
              </a:rPr>
              <a:t>Résultats </a:t>
            </a:r>
            <a:endParaRPr lang="fr-FR" dirty="0">
              <a:solidFill>
                <a:prstClr val="black"/>
              </a:solidFill>
              <a:latin typeface="Gill Sans MT"/>
            </a:endParaRPr>
          </a:p>
        </p:txBody>
      </p:sp>
      <p:sp>
        <p:nvSpPr>
          <p:cNvPr id="7" name="ZoneTexte 6"/>
          <p:cNvSpPr txBox="1"/>
          <p:nvPr>
            <p:custDataLst>
              <p:tags r:id="rId3"/>
            </p:custDataLst>
          </p:nvPr>
        </p:nvSpPr>
        <p:spPr>
          <a:xfrm>
            <a:off x="4354786" y="4224595"/>
            <a:ext cx="2068900" cy="338554"/>
          </a:xfrm>
          <a:prstGeom prst="rect">
            <a:avLst/>
          </a:prstGeom>
          <a:noFill/>
        </p:spPr>
        <p:txBody>
          <a:bodyPr wrap="none" rtlCol="0">
            <a:spAutoFit/>
          </a:bodyPr>
          <a:lstStyle/>
          <a:p>
            <a:pPr defTabSz="914400"/>
            <a:r>
              <a:rPr lang="fr-FR" sz="1600" dirty="0">
                <a:solidFill>
                  <a:prstClr val="black"/>
                </a:solidFill>
                <a:latin typeface="Gill Sans MT"/>
              </a:rPr>
              <a:t>Impacts intermédiaires</a:t>
            </a:r>
            <a:endParaRPr lang="fr-FR" dirty="0">
              <a:solidFill>
                <a:prstClr val="black"/>
              </a:solidFill>
              <a:latin typeface="Gill Sans MT"/>
            </a:endParaRPr>
          </a:p>
        </p:txBody>
      </p:sp>
      <p:sp>
        <p:nvSpPr>
          <p:cNvPr id="8" name="ZoneTexte 7"/>
          <p:cNvSpPr txBox="1"/>
          <p:nvPr>
            <p:custDataLst>
              <p:tags r:id="rId4"/>
            </p:custDataLst>
          </p:nvPr>
        </p:nvSpPr>
        <p:spPr>
          <a:xfrm>
            <a:off x="6971110" y="4219360"/>
            <a:ext cx="1523174" cy="338554"/>
          </a:xfrm>
          <a:prstGeom prst="rect">
            <a:avLst/>
          </a:prstGeom>
          <a:noFill/>
        </p:spPr>
        <p:txBody>
          <a:bodyPr wrap="none" rtlCol="0">
            <a:spAutoFit/>
          </a:bodyPr>
          <a:lstStyle/>
          <a:p>
            <a:pPr defTabSz="914400"/>
            <a:r>
              <a:rPr lang="fr-FR" sz="1600" dirty="0">
                <a:solidFill>
                  <a:prstClr val="black"/>
                </a:solidFill>
                <a:latin typeface="Gill Sans MT"/>
              </a:rPr>
              <a:t>Impacts globaux</a:t>
            </a:r>
            <a:endParaRPr lang="fr-FR" dirty="0">
              <a:solidFill>
                <a:prstClr val="black"/>
              </a:solidFill>
              <a:latin typeface="Gill Sans MT"/>
            </a:endParaRPr>
          </a:p>
        </p:txBody>
      </p:sp>
      <p:sp>
        <p:nvSpPr>
          <p:cNvPr id="9" name="Rectangle à coins arrondis 8"/>
          <p:cNvSpPr/>
          <p:nvPr>
            <p:custDataLst>
              <p:tags r:id="rId5"/>
            </p:custDataLst>
          </p:nvPr>
        </p:nvSpPr>
        <p:spPr>
          <a:xfrm>
            <a:off x="2374993" y="4562065"/>
            <a:ext cx="1719443" cy="227630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fr-FR" sz="1400" kern="0" dirty="0">
                <a:solidFill>
                  <a:prstClr val="white"/>
                </a:solidFill>
                <a:latin typeface="Gill Sans MT"/>
              </a:rPr>
              <a:t>avantage immédiat que les destinataires directs obtiennent en participant à/bénéficiant du programme. </a:t>
            </a:r>
          </a:p>
        </p:txBody>
      </p:sp>
      <p:sp>
        <p:nvSpPr>
          <p:cNvPr id="10" name="Rectangle à coins arrondis 9"/>
          <p:cNvSpPr/>
          <p:nvPr>
            <p:custDataLst>
              <p:tags r:id="rId6"/>
            </p:custDataLst>
          </p:nvPr>
        </p:nvSpPr>
        <p:spPr>
          <a:xfrm>
            <a:off x="4512124" y="4545353"/>
            <a:ext cx="1848768" cy="2306678"/>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defRPr/>
            </a:pPr>
            <a:r>
              <a:rPr lang="fr-FR" sz="1400" kern="0" dirty="0">
                <a:solidFill>
                  <a:prstClr val="white"/>
                </a:solidFill>
                <a:latin typeface="Gill Sans MT"/>
              </a:rPr>
              <a:t>conséquence apparaissant pour les destinataires après la fin de leur participation à l’intervention (à moyen, long terme)</a:t>
            </a:r>
            <a:endParaRPr lang="fr-FR" sz="1400" kern="0" dirty="0">
              <a:solidFill>
                <a:srgbClr val="FFFF00"/>
              </a:solidFill>
              <a:latin typeface="Gill Sans MT"/>
            </a:endParaRPr>
          </a:p>
        </p:txBody>
      </p:sp>
      <p:sp>
        <p:nvSpPr>
          <p:cNvPr id="11" name="Rectangle à coins arrondis 10"/>
          <p:cNvSpPr/>
          <p:nvPr>
            <p:custDataLst>
              <p:tags r:id="rId7"/>
            </p:custDataLst>
          </p:nvPr>
        </p:nvSpPr>
        <p:spPr>
          <a:xfrm>
            <a:off x="6845585" y="4553898"/>
            <a:ext cx="1718823" cy="2289587"/>
          </a:xfrm>
          <a:prstGeom prst="rect">
            <a:avLst/>
          </a:prstGeom>
          <a:solidFill>
            <a:srgbClr val="990033"/>
          </a:solidFill>
          <a:ln w="9525" cap="flat" cmpd="sng" algn="ctr">
            <a:noFill/>
            <a:prstDash val="solid"/>
          </a:ln>
          <a:effectLst>
            <a:outerShdw blurRad="50800" dist="25400" dir="5400000" rotWithShape="0">
              <a:srgbClr val="000000">
                <a:alpha val="45000"/>
              </a:srgbClr>
            </a:outerShdw>
          </a:effectLst>
        </p:spPr>
        <p:txBody>
          <a:bodyPr rtlCol="0" anchor="ctr"/>
          <a:lstStyle/>
          <a:p>
            <a:pPr algn="ctr" defTabSz="914400">
              <a:defRPr/>
            </a:pPr>
            <a:r>
              <a:rPr lang="fr-FR" sz="1400" kern="0" dirty="0">
                <a:solidFill>
                  <a:prstClr val="white"/>
                </a:solidFill>
                <a:latin typeface="Gill Sans MT"/>
              </a:rPr>
              <a:t>conséquence indirecte apparaissant pour tous les destinataires, directs ou indirects, gagnants ou perdants.</a:t>
            </a:r>
          </a:p>
        </p:txBody>
      </p:sp>
      <p:sp>
        <p:nvSpPr>
          <p:cNvPr id="12" name="Rectangle à coins arrondis 11"/>
          <p:cNvSpPr/>
          <p:nvPr>
            <p:custDataLst>
              <p:tags r:id="rId8"/>
            </p:custDataLst>
          </p:nvPr>
        </p:nvSpPr>
        <p:spPr>
          <a:xfrm>
            <a:off x="467544" y="4567815"/>
            <a:ext cx="1538770" cy="227055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defRPr/>
            </a:pPr>
            <a:r>
              <a:rPr lang="fr-FR" sz="1400" kern="0" dirty="0">
                <a:solidFill>
                  <a:prstClr val="white"/>
                </a:solidFill>
                <a:latin typeface="Gill Sans MT"/>
              </a:rPr>
              <a:t>ce qui est produit /délivré avec les moyens humains et financiers alloués au programme</a:t>
            </a:r>
          </a:p>
        </p:txBody>
      </p:sp>
      <p:cxnSp>
        <p:nvCxnSpPr>
          <p:cNvPr id="13" name="Connecteur droit avec flèche 12"/>
          <p:cNvCxnSpPr/>
          <p:nvPr>
            <p:custDataLst>
              <p:tags r:id="rId9"/>
            </p:custDataLst>
          </p:nvPr>
        </p:nvCxnSpPr>
        <p:spPr>
          <a:xfrm flipV="1">
            <a:off x="2006314" y="5700219"/>
            <a:ext cx="368679" cy="2875"/>
          </a:xfrm>
          <a:prstGeom prst="straightConnector1">
            <a:avLst/>
          </a:prstGeom>
          <a:noFill/>
          <a:ln w="19050" cap="flat" cmpd="sng" algn="ctr">
            <a:solidFill>
              <a:srgbClr val="53548A"/>
            </a:solidFill>
            <a:prstDash val="solid"/>
            <a:tailEnd type="triangle"/>
          </a:ln>
          <a:effectLst>
            <a:outerShdw blurRad="51500" dist="25400" dir="5400000" rotWithShape="0">
              <a:srgbClr val="000000">
                <a:alpha val="40000"/>
              </a:srgbClr>
            </a:outerShdw>
          </a:effectLst>
        </p:spPr>
      </p:cxnSp>
      <p:cxnSp>
        <p:nvCxnSpPr>
          <p:cNvPr id="16" name="Connecteur droit avec flèche 15"/>
          <p:cNvCxnSpPr/>
          <p:nvPr>
            <p:custDataLst>
              <p:tags r:id="rId10"/>
            </p:custDataLst>
          </p:nvPr>
        </p:nvCxnSpPr>
        <p:spPr>
          <a:xfrm flipV="1">
            <a:off x="4094436" y="5698692"/>
            <a:ext cx="417688" cy="1527"/>
          </a:xfrm>
          <a:prstGeom prst="straightConnector1">
            <a:avLst/>
          </a:prstGeom>
          <a:noFill/>
          <a:ln w="19050" cap="flat" cmpd="sng" algn="ctr">
            <a:solidFill>
              <a:srgbClr val="53548A"/>
            </a:solidFill>
            <a:prstDash val="solid"/>
            <a:tailEnd type="triangle"/>
          </a:ln>
          <a:effectLst>
            <a:outerShdw blurRad="51500" dist="25400" dir="5400000" rotWithShape="0">
              <a:srgbClr val="000000">
                <a:alpha val="40000"/>
              </a:srgbClr>
            </a:outerShdw>
          </a:effectLst>
        </p:spPr>
      </p:cxnSp>
      <p:cxnSp>
        <p:nvCxnSpPr>
          <p:cNvPr id="19" name="Connecteur droit avec flèche 18"/>
          <p:cNvCxnSpPr/>
          <p:nvPr>
            <p:custDataLst>
              <p:tags r:id="rId11"/>
            </p:custDataLst>
          </p:nvPr>
        </p:nvCxnSpPr>
        <p:spPr>
          <a:xfrm>
            <a:off x="6360892" y="5698692"/>
            <a:ext cx="484693" cy="0"/>
          </a:xfrm>
          <a:prstGeom prst="straightConnector1">
            <a:avLst/>
          </a:prstGeom>
          <a:noFill/>
          <a:ln w="19050" cap="flat" cmpd="sng" algn="ctr">
            <a:solidFill>
              <a:srgbClr val="53548A"/>
            </a:solidFill>
            <a:prstDash val="solid"/>
            <a:tailEnd type="triangle"/>
          </a:ln>
          <a:effectLst>
            <a:outerShdw blurRad="51500" dist="25400" dir="5400000" rotWithShape="0">
              <a:srgbClr val="000000">
                <a:alpha val="40000"/>
              </a:srgbClr>
            </a:outerShdw>
          </a:effectLst>
        </p:spPr>
      </p:cxnSp>
    </p:spTree>
    <p:extLst>
      <p:ext uri="{BB962C8B-B14F-4D97-AF65-F5344CB8AC3E}">
        <p14:creationId xmlns:p14="http://schemas.microsoft.com/office/powerpoint/2010/main" val="2332117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Construire une logique d’intervention</a:t>
            </a:r>
          </a:p>
        </p:txBody>
      </p:sp>
      <p:sp>
        <p:nvSpPr>
          <p:cNvPr id="3" name="Espace réservé du numéro de diapositive 2"/>
          <p:cNvSpPr>
            <a:spLocks noGrp="1"/>
          </p:cNvSpPr>
          <p:nvPr>
            <p:ph type="sldNum" sz="quarter" idx="10"/>
          </p:nvPr>
        </p:nvSpPr>
        <p:spPr/>
        <p:txBody>
          <a:bodyPr/>
          <a:lstStyle/>
          <a:p>
            <a:fld id="{E323656D-C6F2-614D-B44C-83B6BBCB3502}" type="slidenum">
              <a:rPr lang="fr-FR" smtClean="0"/>
              <a:pPr/>
              <a:t>34</a:t>
            </a:fld>
            <a:endParaRPr lang="fr-FR" dirty="0"/>
          </a:p>
        </p:txBody>
      </p:sp>
      <p:sp>
        <p:nvSpPr>
          <p:cNvPr id="6" name="Titre 1"/>
          <p:cNvSpPr txBox="1">
            <a:spLocks/>
          </p:cNvSpPr>
          <p:nvPr/>
        </p:nvSpPr>
        <p:spPr>
          <a:xfrm>
            <a:off x="585782" y="4076445"/>
            <a:ext cx="2445568" cy="606424"/>
          </a:xfrm>
          <a:prstGeom prst="rect">
            <a:avLst/>
          </a:prstGeom>
        </p:spPr>
        <p:txBody>
          <a:bodyPr lIns="0" tIns="0" rIns="0" bIns="0" anchor="b"/>
          <a:lstStyle>
            <a:lvl1pPr algn="l" defTabSz="457200" rtl="0" eaLnBrk="1" latinLnBrk="0" hangingPunct="1">
              <a:spcBef>
                <a:spcPct val="0"/>
              </a:spcBef>
              <a:buNone/>
              <a:defRPr sz="2800" b="1" i="0" kern="1200" cap="all">
                <a:solidFill>
                  <a:srgbClr val="004939"/>
                </a:solidFill>
                <a:latin typeface="+mj-lt"/>
                <a:ea typeface="+mj-ea"/>
                <a:cs typeface="Franklin Gothic Bold"/>
              </a:defRPr>
            </a:lvl1pPr>
          </a:lstStyle>
          <a:p>
            <a:r>
              <a:rPr lang="fr-FR" sz="2400" dirty="0"/>
              <a:t>Identifiez les objectifs</a:t>
            </a:r>
          </a:p>
        </p:txBody>
      </p:sp>
      <p:sp>
        <p:nvSpPr>
          <p:cNvPr id="8" name="Titre 1"/>
          <p:cNvSpPr txBox="1">
            <a:spLocks/>
          </p:cNvSpPr>
          <p:nvPr/>
        </p:nvSpPr>
        <p:spPr>
          <a:xfrm>
            <a:off x="611560" y="1978671"/>
            <a:ext cx="2394013" cy="606424"/>
          </a:xfrm>
          <a:prstGeom prst="rect">
            <a:avLst/>
          </a:prstGeom>
        </p:spPr>
        <p:txBody>
          <a:bodyPr lIns="0" tIns="0" rIns="0" bIns="0" anchor="b"/>
          <a:lstStyle>
            <a:lvl1pPr algn="l" defTabSz="457200" rtl="0" eaLnBrk="1" latinLnBrk="0" hangingPunct="1">
              <a:spcBef>
                <a:spcPct val="0"/>
              </a:spcBef>
              <a:buNone/>
              <a:defRPr sz="2800" b="1" i="0" kern="1200" cap="all">
                <a:solidFill>
                  <a:srgbClr val="004939"/>
                </a:solidFill>
                <a:latin typeface="+mj-lt"/>
                <a:ea typeface="+mj-ea"/>
                <a:cs typeface="Franklin Gothic Bold"/>
              </a:defRPr>
            </a:lvl1pPr>
          </a:lstStyle>
          <a:p>
            <a:r>
              <a:rPr lang="fr-FR" sz="2400" dirty="0"/>
              <a:t>Listez les réalisations</a:t>
            </a:r>
          </a:p>
        </p:txBody>
      </p:sp>
      <p:sp>
        <p:nvSpPr>
          <p:cNvPr id="9" name="Titre 1">
            <a:extLst>
              <a:ext uri="{FF2B5EF4-FFF2-40B4-BE49-F238E27FC236}">
                <a16:creationId xmlns:a16="http://schemas.microsoft.com/office/drawing/2014/main" id="{A9A89F54-DA0C-4BB8-9B0A-5EE49A749AE5}"/>
              </a:ext>
            </a:extLst>
          </p:cNvPr>
          <p:cNvSpPr txBox="1">
            <a:spLocks/>
          </p:cNvSpPr>
          <p:nvPr/>
        </p:nvSpPr>
        <p:spPr>
          <a:xfrm>
            <a:off x="3305022" y="2169420"/>
            <a:ext cx="5410944" cy="606424"/>
          </a:xfrm>
          <a:prstGeom prst="rect">
            <a:avLst/>
          </a:prstGeom>
        </p:spPr>
        <p:txBody>
          <a:bodyPr lIns="0" tIns="0" rIns="0" bIns="0" anchor="b"/>
          <a:lstStyle>
            <a:lvl1pPr algn="l" defTabSz="457200" rtl="0" eaLnBrk="1" latinLnBrk="0" hangingPunct="1">
              <a:spcBef>
                <a:spcPct val="0"/>
              </a:spcBef>
              <a:buNone/>
              <a:defRPr sz="2800" b="1" i="0" kern="1200" cap="all">
                <a:solidFill>
                  <a:srgbClr val="004939"/>
                </a:solidFill>
                <a:latin typeface="+mj-lt"/>
                <a:ea typeface="+mj-ea"/>
                <a:cs typeface="Franklin Gothic Bold"/>
              </a:defRPr>
            </a:lvl1pPr>
          </a:lstStyle>
          <a:p>
            <a:r>
              <a:rPr lang="fr-FR" sz="2400" dirty="0">
                <a:solidFill>
                  <a:schemeClr val="accent1"/>
                </a:solidFill>
              </a:rPr>
              <a:t>En quoi consiste le programme?</a:t>
            </a:r>
          </a:p>
          <a:p>
            <a:r>
              <a:rPr lang="fr-FR" sz="2400" dirty="0">
                <a:solidFill>
                  <a:schemeClr val="accent1"/>
                </a:solidFill>
              </a:rPr>
              <a:t>Peut-il être décomposé en plusieurs actions ou séquences?  </a:t>
            </a:r>
          </a:p>
        </p:txBody>
      </p:sp>
      <p:sp>
        <p:nvSpPr>
          <p:cNvPr id="10" name="Titre 1">
            <a:extLst>
              <a:ext uri="{FF2B5EF4-FFF2-40B4-BE49-F238E27FC236}">
                <a16:creationId xmlns:a16="http://schemas.microsoft.com/office/drawing/2014/main" id="{E6CDA413-4C29-45EC-B7A5-1DBD659588DD}"/>
              </a:ext>
            </a:extLst>
          </p:cNvPr>
          <p:cNvSpPr txBox="1">
            <a:spLocks/>
          </p:cNvSpPr>
          <p:nvPr/>
        </p:nvSpPr>
        <p:spPr>
          <a:xfrm>
            <a:off x="3275856" y="4082157"/>
            <a:ext cx="5410944" cy="606424"/>
          </a:xfrm>
          <a:prstGeom prst="rect">
            <a:avLst/>
          </a:prstGeom>
        </p:spPr>
        <p:txBody>
          <a:bodyPr lIns="0" tIns="0" rIns="0" bIns="0" anchor="b"/>
          <a:lstStyle>
            <a:lvl1pPr algn="l" defTabSz="457200" rtl="0" eaLnBrk="1" latinLnBrk="0" hangingPunct="1">
              <a:spcBef>
                <a:spcPct val="0"/>
              </a:spcBef>
              <a:buNone/>
              <a:defRPr sz="2800" b="1" i="0" kern="1200" cap="all">
                <a:solidFill>
                  <a:srgbClr val="004939"/>
                </a:solidFill>
                <a:latin typeface="+mj-lt"/>
                <a:ea typeface="+mj-ea"/>
                <a:cs typeface="Franklin Gothic Bold"/>
              </a:defRPr>
            </a:lvl1pPr>
          </a:lstStyle>
          <a:p>
            <a:r>
              <a:rPr lang="fr-FR" sz="2400" dirty="0">
                <a:solidFill>
                  <a:schemeClr val="accent1"/>
                </a:solidFill>
              </a:rPr>
              <a:t>Quels sont les objectifs opérationnels? Stratégiques? </a:t>
            </a:r>
          </a:p>
        </p:txBody>
      </p:sp>
      <p:sp>
        <p:nvSpPr>
          <p:cNvPr id="11" name="Titre 1">
            <a:extLst>
              <a:ext uri="{FF2B5EF4-FFF2-40B4-BE49-F238E27FC236}">
                <a16:creationId xmlns:a16="http://schemas.microsoft.com/office/drawing/2014/main" id="{07374A37-8160-4766-B959-CF55EB58C5A9}"/>
              </a:ext>
            </a:extLst>
          </p:cNvPr>
          <p:cNvSpPr txBox="1">
            <a:spLocks/>
          </p:cNvSpPr>
          <p:nvPr/>
        </p:nvSpPr>
        <p:spPr>
          <a:xfrm>
            <a:off x="3275856" y="5537751"/>
            <a:ext cx="5410944" cy="606424"/>
          </a:xfrm>
          <a:prstGeom prst="rect">
            <a:avLst/>
          </a:prstGeom>
        </p:spPr>
        <p:txBody>
          <a:bodyPr lIns="0" tIns="0" rIns="0" bIns="0" anchor="b"/>
          <a:lstStyle>
            <a:lvl1pPr algn="l" defTabSz="457200" rtl="0" eaLnBrk="1" latinLnBrk="0" hangingPunct="1">
              <a:spcBef>
                <a:spcPct val="0"/>
              </a:spcBef>
              <a:buNone/>
              <a:defRPr sz="2800" b="1" i="0" kern="1200" cap="all">
                <a:solidFill>
                  <a:srgbClr val="004939"/>
                </a:solidFill>
                <a:latin typeface="+mj-lt"/>
                <a:ea typeface="+mj-ea"/>
                <a:cs typeface="Franklin Gothic Bold"/>
              </a:defRPr>
            </a:lvl1pPr>
          </a:lstStyle>
          <a:p>
            <a:r>
              <a:rPr lang="fr-FR" sz="2400" dirty="0">
                <a:solidFill>
                  <a:schemeClr val="accent1"/>
                </a:solidFill>
              </a:rPr>
              <a:t>Les formuler comme effets attendus </a:t>
            </a:r>
          </a:p>
          <a:p>
            <a:r>
              <a:rPr lang="fr-FR" sz="2400" dirty="0">
                <a:solidFill>
                  <a:schemeClr val="accent1"/>
                </a:solidFill>
              </a:rPr>
              <a:t>Les regrouper par publics cibles</a:t>
            </a:r>
          </a:p>
        </p:txBody>
      </p:sp>
    </p:spTree>
    <p:extLst>
      <p:ext uri="{BB962C8B-B14F-4D97-AF65-F5344CB8AC3E}">
        <p14:creationId xmlns:p14="http://schemas.microsoft.com/office/powerpoint/2010/main" val="1428236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36406"/>
            <a:ext cx="8229600" cy="606424"/>
          </a:xfrm>
        </p:spPr>
        <p:txBody>
          <a:bodyPr/>
          <a:lstStyle/>
          <a:p>
            <a:r>
              <a:rPr lang="fr-FR" sz="2400" dirty="0"/>
              <a:t>Organisez les effets attendus de façon séquentielle puis faites les liens</a:t>
            </a:r>
          </a:p>
        </p:txBody>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t="16401"/>
          <a:stretch/>
        </p:blipFill>
        <p:spPr>
          <a:xfrm>
            <a:off x="457200" y="1294578"/>
            <a:ext cx="8309728" cy="5210169"/>
          </a:xfrm>
          <a:prstGeom prst="rect">
            <a:avLst/>
          </a:prstGeom>
        </p:spPr>
      </p:pic>
      <p:sp>
        <p:nvSpPr>
          <p:cNvPr id="3" name="Espace réservé du numéro de diapositive 2"/>
          <p:cNvSpPr>
            <a:spLocks noGrp="1"/>
          </p:cNvSpPr>
          <p:nvPr>
            <p:ph type="sldNum" sz="quarter" idx="10"/>
          </p:nvPr>
        </p:nvSpPr>
        <p:spPr/>
        <p:txBody>
          <a:bodyPr/>
          <a:lstStyle/>
          <a:p>
            <a:fld id="{E323656D-C6F2-614D-B44C-83B6BBCB3502}" type="slidenum">
              <a:rPr lang="fr-FR" smtClean="0"/>
              <a:pPr/>
              <a:t>35</a:t>
            </a:fld>
            <a:endParaRPr lang="fr-FR" dirty="0"/>
          </a:p>
        </p:txBody>
      </p:sp>
    </p:spTree>
    <p:extLst>
      <p:ext uri="{BB962C8B-B14F-4D97-AF65-F5344CB8AC3E}">
        <p14:creationId xmlns:p14="http://schemas.microsoft.com/office/powerpoint/2010/main" val="1265327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Identifiez les « trous » et comblez-les!</a:t>
            </a:r>
          </a:p>
        </p:txBody>
      </p:sp>
      <p:sp>
        <p:nvSpPr>
          <p:cNvPr id="3" name="Espace réservé du texte 2"/>
          <p:cNvSpPr>
            <a:spLocks noGrp="1"/>
          </p:cNvSpPr>
          <p:nvPr>
            <p:ph type="body" idx="11"/>
          </p:nvPr>
        </p:nvSpPr>
        <p:spPr>
          <a:xfrm>
            <a:off x="457200" y="1600201"/>
            <a:ext cx="8229600" cy="820688"/>
          </a:xfrm>
        </p:spPr>
        <p:txBody>
          <a:bodyPr/>
          <a:lstStyle/>
          <a:p>
            <a:r>
              <a:rPr lang="fr-FR" dirty="0"/>
              <a:t>Identifiez les « trous » </a:t>
            </a:r>
            <a:r>
              <a:rPr lang="fr-FR"/>
              <a:t>et comblez-les!</a:t>
            </a:r>
            <a:endParaRPr lang="fr-FR" dirty="0"/>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t="16401"/>
          <a:stretch/>
        </p:blipFill>
        <p:spPr>
          <a:xfrm>
            <a:off x="417777" y="1412776"/>
            <a:ext cx="8298000" cy="5202817"/>
          </a:xfrm>
          <a:prstGeom prst="rect">
            <a:avLst/>
          </a:prstGeom>
        </p:spPr>
      </p:pic>
      <p:sp>
        <p:nvSpPr>
          <p:cNvPr id="5" name="Espace réservé du numéro de diapositive 4"/>
          <p:cNvSpPr>
            <a:spLocks noGrp="1"/>
          </p:cNvSpPr>
          <p:nvPr>
            <p:ph type="sldNum" sz="quarter" idx="10"/>
          </p:nvPr>
        </p:nvSpPr>
        <p:spPr/>
        <p:txBody>
          <a:bodyPr/>
          <a:lstStyle/>
          <a:p>
            <a:fld id="{E323656D-C6F2-614D-B44C-83B6BBCB3502}" type="slidenum">
              <a:rPr lang="fr-FR" smtClean="0"/>
              <a:pPr/>
              <a:t>36</a:t>
            </a:fld>
            <a:endParaRPr lang="fr-FR" dirty="0"/>
          </a:p>
        </p:txBody>
      </p:sp>
    </p:spTree>
    <p:extLst>
      <p:ext uri="{BB962C8B-B14F-4D97-AF65-F5344CB8AC3E}">
        <p14:creationId xmlns:p14="http://schemas.microsoft.com/office/powerpoint/2010/main" val="40308843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1"/>
          </p:nvPr>
        </p:nvSpPr>
        <p:spPr/>
        <p:txBody>
          <a:bodyPr/>
          <a:lstStyle/>
          <a:p>
            <a:endParaRPr lang="fr-F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Espace réservé du numéro de diapositive 4"/>
          <p:cNvSpPr>
            <a:spLocks noGrp="1"/>
          </p:cNvSpPr>
          <p:nvPr>
            <p:ph type="sldNum" sz="quarter" idx="10"/>
          </p:nvPr>
        </p:nvSpPr>
        <p:spPr/>
        <p:txBody>
          <a:bodyPr/>
          <a:lstStyle/>
          <a:p>
            <a:fld id="{E323656D-C6F2-614D-B44C-83B6BBCB3502}" type="slidenum">
              <a:rPr lang="fr-FR" smtClean="0"/>
              <a:pPr/>
              <a:t>37</a:t>
            </a:fld>
            <a:endParaRPr lang="fr-FR" dirty="0"/>
          </a:p>
        </p:txBody>
      </p:sp>
    </p:spTree>
    <p:extLst>
      <p:ext uri="{BB962C8B-B14F-4D97-AF65-F5344CB8AC3E}">
        <p14:creationId xmlns:p14="http://schemas.microsoft.com/office/powerpoint/2010/main" val="38852843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Quelques règles pour qualifier les effets</a:t>
            </a:r>
          </a:p>
        </p:txBody>
      </p:sp>
      <p:sp>
        <p:nvSpPr>
          <p:cNvPr id="3" name="Espace réservé du texte 2"/>
          <p:cNvSpPr>
            <a:spLocks noGrp="1"/>
          </p:cNvSpPr>
          <p:nvPr>
            <p:ph type="body" idx="11"/>
          </p:nvPr>
        </p:nvSpPr>
        <p:spPr>
          <a:xfrm>
            <a:off x="457200" y="1412776"/>
            <a:ext cx="8229600" cy="4133057"/>
          </a:xfrm>
        </p:spPr>
        <p:txBody>
          <a:bodyPr/>
          <a:lstStyle/>
          <a:p>
            <a:r>
              <a:rPr lang="fr-FR" dirty="0"/>
              <a:t>Évitez les groupes nominaux, les phrases passives :</a:t>
            </a:r>
          </a:p>
          <a:p>
            <a:pPr lvl="1"/>
            <a:r>
              <a:rPr lang="fr-FR" dirty="0"/>
              <a:t>Mettez la cible de l’action en sujet</a:t>
            </a:r>
          </a:p>
          <a:p>
            <a:r>
              <a:rPr lang="fr-FR" dirty="0"/>
              <a:t>Adoptez des mots simples, évitez le jargon de l’institution</a:t>
            </a:r>
          </a:p>
          <a:p>
            <a:pPr lvl="1"/>
            <a:r>
              <a:rPr lang="fr-FR" dirty="0"/>
              <a:t>Ne dites pas : « capacité développée », dites : « les enseignants ont appris des méthodes pédagogiques nouvelles »</a:t>
            </a:r>
          </a:p>
        </p:txBody>
      </p:sp>
      <p:sp>
        <p:nvSpPr>
          <p:cNvPr id="4" name="Espace réservé du numéro de diapositive 3"/>
          <p:cNvSpPr>
            <a:spLocks noGrp="1"/>
          </p:cNvSpPr>
          <p:nvPr>
            <p:ph type="sldNum" sz="quarter" idx="10"/>
          </p:nvPr>
        </p:nvSpPr>
        <p:spPr/>
        <p:txBody>
          <a:bodyPr/>
          <a:lstStyle/>
          <a:p>
            <a:fld id="{E323656D-C6F2-614D-B44C-83B6BBCB3502}" type="slidenum">
              <a:rPr lang="fr-FR" smtClean="0"/>
              <a:pPr/>
              <a:t>38</a:t>
            </a:fld>
            <a:endParaRPr lang="fr-FR" dirty="0"/>
          </a:p>
        </p:txBody>
      </p:sp>
    </p:spTree>
    <p:extLst>
      <p:ext uri="{BB962C8B-B14F-4D97-AF65-F5344CB8AC3E}">
        <p14:creationId xmlns:p14="http://schemas.microsoft.com/office/powerpoint/2010/main" val="2256126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identifier les conditions et risques</a:t>
            </a:r>
          </a:p>
        </p:txBody>
      </p:sp>
      <p:sp>
        <p:nvSpPr>
          <p:cNvPr id="4" name="Espace réservé du texte 3"/>
          <p:cNvSpPr>
            <a:spLocks noGrp="1"/>
          </p:cNvSpPr>
          <p:nvPr>
            <p:ph type="body" idx="11"/>
          </p:nvPr>
        </p:nvSpPr>
        <p:spPr>
          <a:xfrm>
            <a:off x="457200" y="1628800"/>
            <a:ext cx="8229600" cy="4277072"/>
          </a:xfrm>
        </p:spPr>
        <p:txBody>
          <a:bodyPr>
            <a:normAutofit fontScale="85000" lnSpcReduction="10000"/>
          </a:bodyPr>
          <a:lstStyle/>
          <a:p>
            <a:r>
              <a:rPr lang="fr-FR" dirty="0">
                <a:latin typeface="EurekaSansOT-Regular" charset="0"/>
                <a:ea typeface="EurekaSansOT-Regular" charset="0"/>
                <a:cs typeface="EurekaSansOT-Regular" charset="0"/>
              </a:rPr>
              <a:t>Les conditions : </a:t>
            </a:r>
          </a:p>
          <a:p>
            <a:pPr lvl="1"/>
            <a:r>
              <a:rPr lang="fr-FR" dirty="0">
                <a:latin typeface="EurekaSansOT-Regular" charset="0"/>
                <a:ea typeface="EurekaSansOT-Regular" charset="0"/>
                <a:cs typeface="EurekaSansOT-Regular" charset="0"/>
              </a:rPr>
              <a:t>« conditions positives nécessaires à la réussite du lien entre les différents niveaux de résultats »</a:t>
            </a:r>
          </a:p>
          <a:p>
            <a:pPr lvl="1"/>
            <a:r>
              <a:rPr lang="fr-FR" dirty="0">
                <a:latin typeface="EurekaSansOT-Regular" charset="0"/>
                <a:ea typeface="EurekaSansOT-Regular" charset="0"/>
                <a:cs typeface="EurekaSansOT-Regular" charset="0"/>
              </a:rPr>
              <a:t>Elles peuvent être internes ou externes. </a:t>
            </a:r>
          </a:p>
          <a:p>
            <a:r>
              <a:rPr lang="fr-FR" dirty="0">
                <a:latin typeface="EurekaSansOT-Regular" charset="0"/>
                <a:ea typeface="EurekaSansOT-Regular" charset="0"/>
                <a:cs typeface="EurekaSansOT-Regular" charset="0"/>
              </a:rPr>
              <a:t>Les risques :</a:t>
            </a:r>
          </a:p>
          <a:p>
            <a:pPr lvl="1"/>
            <a:r>
              <a:rPr lang="fr-FR" dirty="0">
                <a:latin typeface="EurekaSansOT-Regular" charset="0"/>
                <a:ea typeface="EurekaSansOT-Regular" charset="0"/>
                <a:cs typeface="EurekaSansOT-Regular" charset="0"/>
              </a:rPr>
              <a:t>Extérieurs au programme: « circonstances ou évènements potentiels qui dépassent le champ d’action du programme et qui sont susceptibles de contrecarrer l’obtention des résultats ».</a:t>
            </a:r>
          </a:p>
          <a:p>
            <a:pPr lvl="1"/>
            <a:r>
              <a:rPr lang="fr-FR" dirty="0">
                <a:latin typeface="EurekaSansOT-Regular" charset="0"/>
                <a:ea typeface="EurekaSansOT-Regular" charset="0"/>
                <a:cs typeface="EurekaSansOT-Regular" charset="0"/>
              </a:rPr>
              <a:t>Au sein du programme: « les menaces susceptibles d’entraver l’obtention des objectifs, et les opportunités capables d’augmenter la probabilité de les atteindre »</a:t>
            </a:r>
            <a:r>
              <a:rPr lang="fr-FR" dirty="0"/>
              <a:t> </a:t>
            </a:r>
            <a:r>
              <a:rPr lang="fr-FR" dirty="0">
                <a:latin typeface="EurekaSansOT-Regular" charset="0"/>
                <a:ea typeface="EurekaSansOT-Regular" charset="0"/>
                <a:cs typeface="EurekaSansOT-Regular" charset="0"/>
              </a:rPr>
              <a:t>(source : PNUD)</a:t>
            </a:r>
          </a:p>
        </p:txBody>
      </p:sp>
    </p:spTree>
    <p:extLst>
      <p:ext uri="{BB962C8B-B14F-4D97-AF65-F5344CB8AC3E}">
        <p14:creationId xmlns:p14="http://schemas.microsoft.com/office/powerpoint/2010/main" val="3022913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4615932-A1B4-4756-ACC5-D47BA4E3F045}"/>
              </a:ext>
            </a:extLst>
          </p:cNvPr>
          <p:cNvSpPr>
            <a:spLocks noGrp="1"/>
          </p:cNvSpPr>
          <p:nvPr>
            <p:ph type="title"/>
          </p:nvPr>
        </p:nvSpPr>
        <p:spPr/>
        <p:txBody>
          <a:bodyPr/>
          <a:lstStyle/>
          <a:p>
            <a:r>
              <a:rPr lang="fr-FR" dirty="0"/>
              <a:t>L’évaluation d’impact</a:t>
            </a:r>
          </a:p>
        </p:txBody>
      </p:sp>
    </p:spTree>
    <p:extLst>
      <p:ext uri="{BB962C8B-B14F-4D97-AF65-F5344CB8AC3E}">
        <p14:creationId xmlns:p14="http://schemas.microsoft.com/office/powerpoint/2010/main" val="1345013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32B64F1-7DA2-4512-9D01-03752B997FCD}"/>
              </a:ext>
            </a:extLst>
          </p:cNvPr>
          <p:cNvSpPr>
            <a:spLocks noGrp="1"/>
          </p:cNvSpPr>
          <p:nvPr>
            <p:ph type="title"/>
          </p:nvPr>
        </p:nvSpPr>
        <p:spPr/>
        <p:txBody>
          <a:bodyPr/>
          <a:lstStyle/>
          <a:p>
            <a:r>
              <a:rPr lang="fr-FR" dirty="0"/>
              <a:t>Atelier 1</a:t>
            </a:r>
          </a:p>
        </p:txBody>
      </p:sp>
    </p:spTree>
    <p:extLst>
      <p:ext uri="{BB962C8B-B14F-4D97-AF65-F5344CB8AC3E}">
        <p14:creationId xmlns:p14="http://schemas.microsoft.com/office/powerpoint/2010/main" val="3020610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E441E0A-B0B9-4DED-A7BC-2FD8DA4C49E1}"/>
              </a:ext>
            </a:extLst>
          </p:cNvPr>
          <p:cNvSpPr>
            <a:spLocks noGrp="1"/>
          </p:cNvSpPr>
          <p:nvPr>
            <p:ph type="title"/>
          </p:nvPr>
        </p:nvSpPr>
        <p:spPr/>
        <p:txBody>
          <a:bodyPr/>
          <a:lstStyle/>
          <a:p>
            <a:r>
              <a:rPr lang="fr-FR" dirty="0"/>
              <a:t>Un programme de formation à la Bonne gouvernance</a:t>
            </a:r>
          </a:p>
        </p:txBody>
      </p:sp>
      <p:sp>
        <p:nvSpPr>
          <p:cNvPr id="4" name="Espace réservé du texte 3">
            <a:extLst>
              <a:ext uri="{FF2B5EF4-FFF2-40B4-BE49-F238E27FC236}">
                <a16:creationId xmlns:a16="http://schemas.microsoft.com/office/drawing/2014/main" id="{55600615-548F-442A-9336-012960989BD3}"/>
              </a:ext>
            </a:extLst>
          </p:cNvPr>
          <p:cNvSpPr>
            <a:spLocks noGrp="1"/>
          </p:cNvSpPr>
          <p:nvPr>
            <p:ph type="body" idx="1"/>
          </p:nvPr>
        </p:nvSpPr>
        <p:spPr/>
        <p:txBody>
          <a:bodyPr/>
          <a:lstStyle/>
          <a:p>
            <a:pPr marL="0" indent="0">
              <a:buNone/>
            </a:pPr>
            <a:r>
              <a:rPr lang="fr-FR" dirty="0"/>
              <a:t>Un organisme international organise une formation pour l’assemblée législative du pays X afin d’améliorer la production de textes de loi</a:t>
            </a:r>
          </a:p>
          <a:p>
            <a:r>
              <a:rPr lang="fr-FR" dirty="0"/>
              <a:t>Public cible : 120 parlementaires</a:t>
            </a:r>
          </a:p>
          <a:p>
            <a:r>
              <a:rPr lang="fr-FR" dirty="0"/>
              <a:t>6 séances de formation de 3 heures</a:t>
            </a:r>
          </a:p>
          <a:p>
            <a:r>
              <a:rPr lang="fr-FR" dirty="0"/>
              <a:t>Les formateurs sont des employés de cet organisme</a:t>
            </a:r>
          </a:p>
        </p:txBody>
      </p:sp>
    </p:spTree>
    <p:extLst>
      <p:ext uri="{BB962C8B-B14F-4D97-AF65-F5344CB8AC3E}">
        <p14:creationId xmlns:p14="http://schemas.microsoft.com/office/powerpoint/2010/main" val="4260083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B41CAE-3355-4EA5-8086-BA4CA766FDB1}"/>
              </a:ext>
            </a:extLst>
          </p:cNvPr>
          <p:cNvSpPr>
            <a:spLocks noGrp="1"/>
          </p:cNvSpPr>
          <p:nvPr>
            <p:ph type="title"/>
          </p:nvPr>
        </p:nvSpPr>
        <p:spPr/>
        <p:txBody>
          <a:bodyPr/>
          <a:lstStyle/>
          <a:p>
            <a:r>
              <a:rPr lang="fr-FR" dirty="0"/>
              <a:t>Discussion : 30 minutes</a:t>
            </a:r>
          </a:p>
        </p:txBody>
      </p:sp>
      <p:sp>
        <p:nvSpPr>
          <p:cNvPr id="3" name="Espace réservé du texte 2">
            <a:extLst>
              <a:ext uri="{FF2B5EF4-FFF2-40B4-BE49-F238E27FC236}">
                <a16:creationId xmlns:a16="http://schemas.microsoft.com/office/drawing/2014/main" id="{E9ABE336-AEDF-4F75-8DD9-6704D2C00BD6}"/>
              </a:ext>
            </a:extLst>
          </p:cNvPr>
          <p:cNvSpPr>
            <a:spLocks noGrp="1"/>
          </p:cNvSpPr>
          <p:nvPr>
            <p:ph type="body" idx="1"/>
          </p:nvPr>
        </p:nvSpPr>
        <p:spPr/>
        <p:txBody>
          <a:bodyPr/>
          <a:lstStyle/>
          <a:p>
            <a:r>
              <a:rPr lang="fr-FR" dirty="0"/>
              <a:t>Que pourrait-on proposer comme approche contrefactuelle pour évaluer l’impact de ce programme?</a:t>
            </a:r>
          </a:p>
          <a:p>
            <a:r>
              <a:rPr lang="fr-FR" dirty="0"/>
              <a:t>Quels seraient les atouts et les biais de cette analyse?</a:t>
            </a:r>
          </a:p>
        </p:txBody>
      </p:sp>
    </p:spTree>
    <p:extLst>
      <p:ext uri="{BB962C8B-B14F-4D97-AF65-F5344CB8AC3E}">
        <p14:creationId xmlns:p14="http://schemas.microsoft.com/office/powerpoint/2010/main" val="2616216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A0BCF4-5F29-4A2F-A664-D889D32C0607}"/>
              </a:ext>
            </a:extLst>
          </p:cNvPr>
          <p:cNvSpPr>
            <a:spLocks noGrp="1"/>
          </p:cNvSpPr>
          <p:nvPr>
            <p:ph type="title"/>
          </p:nvPr>
        </p:nvSpPr>
        <p:spPr/>
        <p:txBody>
          <a:bodyPr/>
          <a:lstStyle/>
          <a:p>
            <a:r>
              <a:rPr lang="fr-FR" dirty="0"/>
              <a:t>Atelier : 1h30 </a:t>
            </a:r>
          </a:p>
        </p:txBody>
      </p:sp>
      <p:sp>
        <p:nvSpPr>
          <p:cNvPr id="3" name="Espace réservé du texte 2">
            <a:extLst>
              <a:ext uri="{FF2B5EF4-FFF2-40B4-BE49-F238E27FC236}">
                <a16:creationId xmlns:a16="http://schemas.microsoft.com/office/drawing/2014/main" id="{9A521989-D116-4E35-9913-62236665E176}"/>
              </a:ext>
            </a:extLst>
          </p:cNvPr>
          <p:cNvSpPr>
            <a:spLocks noGrp="1"/>
          </p:cNvSpPr>
          <p:nvPr>
            <p:ph type="body" idx="1"/>
          </p:nvPr>
        </p:nvSpPr>
        <p:spPr/>
        <p:txBody>
          <a:bodyPr/>
          <a:lstStyle/>
          <a:p>
            <a:pPr marL="0" indent="0">
              <a:buNone/>
            </a:pPr>
            <a:r>
              <a:rPr lang="fr-FR" b="1" dirty="0">
                <a:solidFill>
                  <a:schemeClr val="accent2"/>
                </a:solidFill>
              </a:rPr>
              <a:t>Préparer l’analyse de contribution de ce programme</a:t>
            </a:r>
          </a:p>
          <a:p>
            <a:r>
              <a:rPr lang="fr-FR" dirty="0"/>
              <a:t>Travail en groupe de 4</a:t>
            </a:r>
          </a:p>
          <a:p>
            <a:r>
              <a:rPr lang="fr-FR" dirty="0"/>
              <a:t>Préciser la question causale </a:t>
            </a:r>
          </a:p>
          <a:p>
            <a:r>
              <a:rPr lang="fr-FR" dirty="0"/>
              <a:t>Elaborer une logique d’intervention de ce programme</a:t>
            </a:r>
          </a:p>
          <a:p>
            <a:pPr marL="0" indent="0">
              <a:buNone/>
            </a:pPr>
            <a:endParaRPr lang="fr-FR" dirty="0"/>
          </a:p>
          <a:p>
            <a:endParaRPr lang="fr-FR" dirty="0"/>
          </a:p>
        </p:txBody>
      </p:sp>
    </p:spTree>
    <p:extLst>
      <p:ext uri="{BB962C8B-B14F-4D97-AF65-F5344CB8AC3E}">
        <p14:creationId xmlns:p14="http://schemas.microsoft.com/office/powerpoint/2010/main" val="447378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5A0A146-D4D8-444F-8196-D74FF7F7E1D7}"/>
              </a:ext>
            </a:extLst>
          </p:cNvPr>
          <p:cNvSpPr>
            <a:spLocks noGrp="1"/>
          </p:cNvSpPr>
          <p:nvPr>
            <p:ph type="title"/>
          </p:nvPr>
        </p:nvSpPr>
        <p:spPr/>
        <p:txBody>
          <a:bodyPr/>
          <a:lstStyle/>
          <a:p>
            <a:r>
              <a:rPr lang="fr-FR" dirty="0"/>
              <a:t>La charge de la preuve</a:t>
            </a:r>
          </a:p>
        </p:txBody>
      </p:sp>
    </p:spTree>
    <p:extLst>
      <p:ext uri="{BB962C8B-B14F-4D97-AF65-F5344CB8AC3E}">
        <p14:creationId xmlns:p14="http://schemas.microsoft.com/office/powerpoint/2010/main" val="16835003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E81050-B4A5-43D0-AE06-F59A04EBEA48}"/>
              </a:ext>
            </a:extLst>
          </p:cNvPr>
          <p:cNvSpPr>
            <a:spLocks noGrp="1"/>
          </p:cNvSpPr>
          <p:nvPr>
            <p:ph type="title"/>
          </p:nvPr>
        </p:nvSpPr>
        <p:spPr/>
        <p:txBody>
          <a:bodyPr/>
          <a:lstStyle/>
          <a:p>
            <a:r>
              <a:rPr lang="fr-FR" dirty="0"/>
              <a:t>Une démarche en 6 étapes</a:t>
            </a:r>
          </a:p>
        </p:txBody>
      </p:sp>
      <p:sp>
        <p:nvSpPr>
          <p:cNvPr id="3" name="Espace réservé du texte 2">
            <a:extLst>
              <a:ext uri="{FF2B5EF4-FFF2-40B4-BE49-F238E27FC236}">
                <a16:creationId xmlns:a16="http://schemas.microsoft.com/office/drawing/2014/main" id="{AFA7EEBB-D4EA-4DDA-879B-50359C5F85AE}"/>
              </a:ext>
            </a:extLst>
          </p:cNvPr>
          <p:cNvSpPr>
            <a:spLocks noGrp="1"/>
          </p:cNvSpPr>
          <p:nvPr>
            <p:ph type="body" idx="11"/>
          </p:nvPr>
        </p:nvSpPr>
        <p:spPr/>
        <p:txBody>
          <a:bodyPr/>
          <a:lstStyle/>
          <a:p>
            <a:endParaRPr lang="fr-FR"/>
          </a:p>
        </p:txBody>
      </p:sp>
      <p:pic>
        <p:nvPicPr>
          <p:cNvPr id="5" name="Image 4">
            <a:extLst>
              <a:ext uri="{FF2B5EF4-FFF2-40B4-BE49-F238E27FC236}">
                <a16:creationId xmlns:a16="http://schemas.microsoft.com/office/drawing/2014/main" id="{244031A5-6F5A-463B-9104-F270C4B2AF55}"/>
              </a:ext>
            </a:extLst>
          </p:cNvPr>
          <p:cNvPicPr>
            <a:picLocks noChangeAspect="1"/>
          </p:cNvPicPr>
          <p:nvPr/>
        </p:nvPicPr>
        <p:blipFill rotWithShape="1">
          <a:blip r:embed="rId2"/>
          <a:srcRect l="43700" t="30400" r="11413" b="20601"/>
          <a:stretch/>
        </p:blipFill>
        <p:spPr>
          <a:xfrm>
            <a:off x="309340" y="1268760"/>
            <a:ext cx="8525319" cy="5234845"/>
          </a:xfrm>
          <a:prstGeom prst="rect">
            <a:avLst/>
          </a:prstGeom>
        </p:spPr>
      </p:pic>
    </p:spTree>
    <p:extLst>
      <p:ext uri="{BB962C8B-B14F-4D97-AF65-F5344CB8AC3E}">
        <p14:creationId xmlns:p14="http://schemas.microsoft.com/office/powerpoint/2010/main" val="2368715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C0A5F5D-16DF-4703-B6CD-0A0ABDD68C77}"/>
              </a:ext>
            </a:extLst>
          </p:cNvPr>
          <p:cNvSpPr>
            <a:spLocks noGrp="1"/>
          </p:cNvSpPr>
          <p:nvPr>
            <p:ph type="title"/>
          </p:nvPr>
        </p:nvSpPr>
        <p:spPr>
          <a:xfrm>
            <a:off x="457200" y="460208"/>
            <a:ext cx="8229600" cy="944562"/>
          </a:xfrm>
        </p:spPr>
        <p:txBody>
          <a:bodyPr/>
          <a:lstStyle/>
          <a:p>
            <a:r>
              <a:rPr lang="fr-FR" dirty="0"/>
              <a:t>3. Collecter les éléments de preuve</a:t>
            </a:r>
          </a:p>
        </p:txBody>
      </p:sp>
      <p:sp>
        <p:nvSpPr>
          <p:cNvPr id="4" name="Espace réservé du texte 3">
            <a:extLst>
              <a:ext uri="{FF2B5EF4-FFF2-40B4-BE49-F238E27FC236}">
                <a16:creationId xmlns:a16="http://schemas.microsoft.com/office/drawing/2014/main" id="{37382F0E-8AFB-4AA8-8ACB-E0C9C1456091}"/>
              </a:ext>
            </a:extLst>
          </p:cNvPr>
          <p:cNvSpPr>
            <a:spLocks noGrp="1"/>
          </p:cNvSpPr>
          <p:nvPr>
            <p:ph type="body" idx="1"/>
          </p:nvPr>
        </p:nvSpPr>
        <p:spPr/>
        <p:txBody>
          <a:bodyPr/>
          <a:lstStyle/>
          <a:p>
            <a:endParaRPr lang="fr-FR"/>
          </a:p>
        </p:txBody>
      </p:sp>
      <p:pic>
        <p:nvPicPr>
          <p:cNvPr id="6" name="Image 5">
            <a:extLst>
              <a:ext uri="{FF2B5EF4-FFF2-40B4-BE49-F238E27FC236}">
                <a16:creationId xmlns:a16="http://schemas.microsoft.com/office/drawing/2014/main" id="{D272C04B-48D6-47C3-9A70-415CA088E880}"/>
              </a:ext>
            </a:extLst>
          </p:cNvPr>
          <p:cNvPicPr>
            <a:picLocks noChangeAspect="1"/>
          </p:cNvPicPr>
          <p:nvPr/>
        </p:nvPicPr>
        <p:blipFill rotWithShape="1">
          <a:blip r:embed="rId2"/>
          <a:srcRect l="43700" t="29316" r="28738" b="40741"/>
          <a:stretch/>
        </p:blipFill>
        <p:spPr>
          <a:xfrm>
            <a:off x="323527" y="1762068"/>
            <a:ext cx="7912569" cy="4835284"/>
          </a:xfrm>
          <a:prstGeom prst="rect">
            <a:avLst/>
          </a:prstGeom>
        </p:spPr>
      </p:pic>
    </p:spTree>
    <p:extLst>
      <p:ext uri="{BB962C8B-B14F-4D97-AF65-F5344CB8AC3E}">
        <p14:creationId xmlns:p14="http://schemas.microsoft.com/office/powerpoint/2010/main" val="2023315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C3D9E8-B37C-4B6D-93D0-FE9B65E088B0}"/>
              </a:ext>
            </a:extLst>
          </p:cNvPr>
          <p:cNvSpPr>
            <a:spLocks noGrp="1"/>
          </p:cNvSpPr>
          <p:nvPr>
            <p:ph type="title"/>
          </p:nvPr>
        </p:nvSpPr>
        <p:spPr>
          <a:xfrm>
            <a:off x="457200" y="460207"/>
            <a:ext cx="8229600" cy="944562"/>
          </a:xfrm>
        </p:spPr>
        <p:txBody>
          <a:bodyPr/>
          <a:lstStyle/>
          <a:p>
            <a:r>
              <a:rPr lang="fr-FR" dirty="0"/>
              <a:t>Se positionner au niveau du paquet causal</a:t>
            </a:r>
          </a:p>
        </p:txBody>
      </p:sp>
      <p:sp>
        <p:nvSpPr>
          <p:cNvPr id="3" name="Espace réservé du texte 2">
            <a:extLst>
              <a:ext uri="{FF2B5EF4-FFF2-40B4-BE49-F238E27FC236}">
                <a16:creationId xmlns:a16="http://schemas.microsoft.com/office/drawing/2014/main" id="{F7196B36-1A69-4926-8CC2-348C8C0BAC9A}"/>
              </a:ext>
            </a:extLst>
          </p:cNvPr>
          <p:cNvSpPr>
            <a:spLocks noGrp="1"/>
          </p:cNvSpPr>
          <p:nvPr>
            <p:ph type="body" idx="1"/>
          </p:nvPr>
        </p:nvSpPr>
        <p:spPr/>
        <p:txBody>
          <a:bodyPr/>
          <a:lstStyle/>
          <a:p>
            <a:endParaRPr lang="fr-FR"/>
          </a:p>
        </p:txBody>
      </p:sp>
      <p:pic>
        <p:nvPicPr>
          <p:cNvPr id="5" name="Image 4">
            <a:extLst>
              <a:ext uri="{FF2B5EF4-FFF2-40B4-BE49-F238E27FC236}">
                <a16:creationId xmlns:a16="http://schemas.microsoft.com/office/drawing/2014/main" id="{5C3FE70D-840D-4034-BCC4-FB9B26243D39}"/>
              </a:ext>
            </a:extLst>
          </p:cNvPr>
          <p:cNvPicPr>
            <a:picLocks noChangeAspect="1"/>
          </p:cNvPicPr>
          <p:nvPr/>
        </p:nvPicPr>
        <p:blipFill rotWithShape="1">
          <a:blip r:embed="rId2"/>
          <a:srcRect l="43312" t="32082" r="28906" b="38519"/>
          <a:stretch/>
        </p:blipFill>
        <p:spPr>
          <a:xfrm>
            <a:off x="305780" y="1554159"/>
            <a:ext cx="8532440" cy="5078907"/>
          </a:xfrm>
          <a:prstGeom prst="rect">
            <a:avLst/>
          </a:prstGeom>
        </p:spPr>
      </p:pic>
    </p:spTree>
    <p:extLst>
      <p:ext uri="{BB962C8B-B14F-4D97-AF65-F5344CB8AC3E}">
        <p14:creationId xmlns:p14="http://schemas.microsoft.com/office/powerpoint/2010/main" val="3384428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A0D8D3-BC9A-4043-A46D-E078336FC2EF}"/>
              </a:ext>
            </a:extLst>
          </p:cNvPr>
          <p:cNvSpPr>
            <a:spLocks noGrp="1"/>
          </p:cNvSpPr>
          <p:nvPr>
            <p:ph type="title"/>
          </p:nvPr>
        </p:nvSpPr>
        <p:spPr/>
        <p:txBody>
          <a:bodyPr/>
          <a:lstStyle/>
          <a:p>
            <a:r>
              <a:rPr lang="fr-FR" dirty="0"/>
              <a:t>Enjeux de la collecte</a:t>
            </a:r>
          </a:p>
        </p:txBody>
      </p:sp>
      <p:sp>
        <p:nvSpPr>
          <p:cNvPr id="3" name="Espace réservé du texte 2">
            <a:extLst>
              <a:ext uri="{FF2B5EF4-FFF2-40B4-BE49-F238E27FC236}">
                <a16:creationId xmlns:a16="http://schemas.microsoft.com/office/drawing/2014/main" id="{AF2F4316-0CD6-42F0-B620-B1ADD827A111}"/>
              </a:ext>
            </a:extLst>
          </p:cNvPr>
          <p:cNvSpPr>
            <a:spLocks noGrp="1"/>
          </p:cNvSpPr>
          <p:nvPr>
            <p:ph type="body" idx="1"/>
          </p:nvPr>
        </p:nvSpPr>
        <p:spPr/>
        <p:txBody>
          <a:bodyPr/>
          <a:lstStyle/>
          <a:p>
            <a:endParaRPr lang="fr-FR"/>
          </a:p>
        </p:txBody>
      </p:sp>
      <p:pic>
        <p:nvPicPr>
          <p:cNvPr id="4" name="Image 3">
            <a:extLst>
              <a:ext uri="{FF2B5EF4-FFF2-40B4-BE49-F238E27FC236}">
                <a16:creationId xmlns:a16="http://schemas.microsoft.com/office/drawing/2014/main" id="{F7E1DB17-EF8A-412A-918B-DBF2DD0568DF}"/>
              </a:ext>
            </a:extLst>
          </p:cNvPr>
          <p:cNvPicPr>
            <a:picLocks noChangeAspect="1"/>
          </p:cNvPicPr>
          <p:nvPr/>
        </p:nvPicPr>
        <p:blipFill rotWithShape="1">
          <a:blip r:embed="rId2"/>
          <a:srcRect l="43047" t="36963" r="28836" b="37838"/>
          <a:stretch/>
        </p:blipFill>
        <p:spPr>
          <a:xfrm>
            <a:off x="323527" y="1682774"/>
            <a:ext cx="8605961" cy="4338514"/>
          </a:xfrm>
          <a:prstGeom prst="rect">
            <a:avLst/>
          </a:prstGeom>
        </p:spPr>
      </p:pic>
    </p:spTree>
    <p:extLst>
      <p:ext uri="{BB962C8B-B14F-4D97-AF65-F5344CB8AC3E}">
        <p14:creationId xmlns:p14="http://schemas.microsoft.com/office/powerpoint/2010/main" val="6278509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63B711-1B74-4C23-BCC0-690FF8CAE97C}"/>
              </a:ext>
            </a:extLst>
          </p:cNvPr>
          <p:cNvSpPr>
            <a:spLocks noGrp="1"/>
          </p:cNvSpPr>
          <p:nvPr>
            <p:ph type="title"/>
          </p:nvPr>
        </p:nvSpPr>
        <p:spPr/>
        <p:txBody>
          <a:bodyPr/>
          <a:lstStyle/>
          <a:p>
            <a:r>
              <a:rPr lang="fr-FR" dirty="0"/>
              <a:t>Expliquer les contributions</a:t>
            </a:r>
          </a:p>
        </p:txBody>
      </p:sp>
      <p:sp>
        <p:nvSpPr>
          <p:cNvPr id="3" name="Espace réservé du texte 2">
            <a:extLst>
              <a:ext uri="{FF2B5EF4-FFF2-40B4-BE49-F238E27FC236}">
                <a16:creationId xmlns:a16="http://schemas.microsoft.com/office/drawing/2014/main" id="{DC65973F-A1CB-4BD9-BA40-608B8FEEA970}"/>
              </a:ext>
            </a:extLst>
          </p:cNvPr>
          <p:cNvSpPr>
            <a:spLocks noGrp="1"/>
          </p:cNvSpPr>
          <p:nvPr>
            <p:ph type="body" idx="1"/>
          </p:nvPr>
        </p:nvSpPr>
        <p:spPr/>
        <p:txBody>
          <a:bodyPr/>
          <a:lstStyle/>
          <a:p>
            <a:r>
              <a:rPr lang="fr-FR" dirty="0"/>
              <a:t>Définir des typologies: dans quels cas « ça marche » et pourquoi? </a:t>
            </a:r>
          </a:p>
          <a:p>
            <a:r>
              <a:rPr lang="fr-FR" dirty="0"/>
              <a:t>Identifier les mécanismes qui expliquent pourquoi ça marche et dans quels cas? </a:t>
            </a:r>
          </a:p>
        </p:txBody>
      </p:sp>
    </p:spTree>
    <p:extLst>
      <p:ext uri="{BB962C8B-B14F-4D97-AF65-F5344CB8AC3E}">
        <p14:creationId xmlns:p14="http://schemas.microsoft.com/office/powerpoint/2010/main" val="3425861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Une évaluation d’impact, qu’est-ce que c’est ?</a:t>
            </a:r>
          </a:p>
        </p:txBody>
      </p:sp>
      <p:sp>
        <p:nvSpPr>
          <p:cNvPr id="3" name="Espace réservé du texte 2"/>
          <p:cNvSpPr>
            <a:spLocks noGrp="1"/>
          </p:cNvSpPr>
          <p:nvPr>
            <p:ph type="body" idx="1"/>
          </p:nvPr>
        </p:nvSpPr>
        <p:spPr>
          <a:xfrm>
            <a:off x="457200" y="1916832"/>
            <a:ext cx="8229600" cy="3657601"/>
          </a:xfrm>
        </p:spPr>
        <p:txBody>
          <a:bodyPr>
            <a:normAutofit/>
          </a:bodyPr>
          <a:lstStyle/>
          <a:p>
            <a:r>
              <a:rPr lang="fr-FR" dirty="0"/>
              <a:t>C’est d’abord une évaluation rétrospective…</a:t>
            </a:r>
          </a:p>
          <a:p>
            <a:endParaRPr lang="fr-FR" dirty="0"/>
          </a:p>
          <a:p>
            <a:r>
              <a:rPr lang="fr-FR" dirty="0"/>
              <a:t>Mais qui va se concentrer sur les questions d’impact</a:t>
            </a:r>
          </a:p>
          <a:p>
            <a:endParaRPr lang="fr-FR" dirty="0"/>
          </a:p>
          <a:p>
            <a:r>
              <a:rPr lang="fr-FR" dirty="0"/>
              <a:t>Et pour cela va utiliser des méthodes particulières</a:t>
            </a:r>
          </a:p>
        </p:txBody>
      </p:sp>
    </p:spTree>
    <p:extLst>
      <p:ext uri="{BB962C8B-B14F-4D97-AF65-F5344CB8AC3E}">
        <p14:creationId xmlns:p14="http://schemas.microsoft.com/office/powerpoint/2010/main" val="36008698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87879D-1EA1-4256-84A4-B26BC03514AB}"/>
              </a:ext>
            </a:extLst>
          </p:cNvPr>
          <p:cNvSpPr>
            <a:spLocks noGrp="1"/>
          </p:cNvSpPr>
          <p:nvPr>
            <p:ph type="title"/>
          </p:nvPr>
        </p:nvSpPr>
        <p:spPr/>
        <p:txBody>
          <a:bodyPr/>
          <a:lstStyle/>
          <a:p>
            <a:r>
              <a:rPr lang="fr-FR" dirty="0"/>
              <a:t>4. Rédiger un récit provisoire de contribution</a:t>
            </a:r>
          </a:p>
        </p:txBody>
      </p:sp>
      <p:sp>
        <p:nvSpPr>
          <p:cNvPr id="3" name="Espace réservé du texte 2">
            <a:extLst>
              <a:ext uri="{FF2B5EF4-FFF2-40B4-BE49-F238E27FC236}">
                <a16:creationId xmlns:a16="http://schemas.microsoft.com/office/drawing/2014/main" id="{03DD88F1-9269-4312-B3A2-3007C5903118}"/>
              </a:ext>
            </a:extLst>
          </p:cNvPr>
          <p:cNvSpPr>
            <a:spLocks noGrp="1"/>
          </p:cNvSpPr>
          <p:nvPr>
            <p:ph type="body" idx="1"/>
          </p:nvPr>
        </p:nvSpPr>
        <p:spPr/>
        <p:txBody>
          <a:bodyPr/>
          <a:lstStyle/>
          <a:p>
            <a:r>
              <a:rPr lang="fr-FR" dirty="0"/>
              <a:t>« Voilà ce qui s’est passé »</a:t>
            </a:r>
          </a:p>
          <a:p>
            <a:r>
              <a:rPr lang="fr-FR" dirty="0"/>
              <a:t>La contribution de l’intervention</a:t>
            </a:r>
          </a:p>
          <a:p>
            <a:pPr lvl="1"/>
            <a:r>
              <a:rPr lang="fr-FR" dirty="0" err="1"/>
              <a:t>Hierarchisée</a:t>
            </a:r>
            <a:r>
              <a:rPr lang="fr-FR" dirty="0"/>
              <a:t>…</a:t>
            </a:r>
          </a:p>
          <a:p>
            <a:pPr lvl="1"/>
            <a:r>
              <a:rPr lang="fr-FR" dirty="0" err="1"/>
              <a:t>Expliquéee</a:t>
            </a:r>
            <a:r>
              <a:rPr lang="fr-FR" dirty="0"/>
              <a:t>…</a:t>
            </a:r>
          </a:p>
          <a:p>
            <a:pPr lvl="1"/>
            <a:r>
              <a:rPr lang="fr-FR" dirty="0"/>
              <a:t>Contextualisée…</a:t>
            </a:r>
          </a:p>
          <a:p>
            <a:r>
              <a:rPr lang="fr-FR" dirty="0"/>
              <a:t>Les autres contributions significatives</a:t>
            </a:r>
          </a:p>
        </p:txBody>
      </p:sp>
    </p:spTree>
    <p:extLst>
      <p:ext uri="{BB962C8B-B14F-4D97-AF65-F5344CB8AC3E}">
        <p14:creationId xmlns:p14="http://schemas.microsoft.com/office/powerpoint/2010/main" val="135016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B35B78-28B1-41AA-9019-3F6902298831}"/>
              </a:ext>
            </a:extLst>
          </p:cNvPr>
          <p:cNvSpPr>
            <a:spLocks noGrp="1"/>
          </p:cNvSpPr>
          <p:nvPr>
            <p:ph type="title"/>
          </p:nvPr>
        </p:nvSpPr>
        <p:spPr/>
        <p:txBody>
          <a:bodyPr/>
          <a:lstStyle/>
          <a:p>
            <a:r>
              <a:rPr lang="fr-FR" dirty="0"/>
              <a:t>5. Critiquer le récit</a:t>
            </a:r>
          </a:p>
        </p:txBody>
      </p:sp>
      <p:sp>
        <p:nvSpPr>
          <p:cNvPr id="3" name="Espace réservé du texte 2">
            <a:extLst>
              <a:ext uri="{FF2B5EF4-FFF2-40B4-BE49-F238E27FC236}">
                <a16:creationId xmlns:a16="http://schemas.microsoft.com/office/drawing/2014/main" id="{DEEF5B47-F4FC-4E72-B5EB-D92EB4863030}"/>
              </a:ext>
            </a:extLst>
          </p:cNvPr>
          <p:cNvSpPr>
            <a:spLocks noGrp="1"/>
          </p:cNvSpPr>
          <p:nvPr>
            <p:ph type="body" idx="1"/>
          </p:nvPr>
        </p:nvSpPr>
        <p:spPr/>
        <p:txBody>
          <a:bodyPr>
            <a:normAutofit fontScale="85000" lnSpcReduction="20000"/>
          </a:bodyPr>
          <a:lstStyle/>
          <a:p>
            <a:r>
              <a:rPr lang="fr-FR" dirty="0"/>
              <a:t>Critiques interne et surtout externe:</a:t>
            </a:r>
          </a:p>
          <a:p>
            <a:pPr lvl="1"/>
            <a:r>
              <a:rPr lang="fr-FR" dirty="0"/>
              <a:t>Par un groupe pluraliste</a:t>
            </a:r>
          </a:p>
          <a:p>
            <a:pPr lvl="1"/>
            <a:r>
              <a:rPr lang="fr-FR" dirty="0"/>
              <a:t>Via un examen par les pairs</a:t>
            </a:r>
          </a:p>
          <a:p>
            <a:r>
              <a:rPr lang="fr-FR" dirty="0"/>
              <a:t>Quels critères: </a:t>
            </a:r>
          </a:p>
          <a:p>
            <a:pPr lvl="1"/>
            <a:r>
              <a:rPr lang="fr-FR" dirty="0"/>
              <a:t>Couverture de la théorie du changement</a:t>
            </a:r>
          </a:p>
          <a:p>
            <a:pPr lvl="1"/>
            <a:r>
              <a:rPr lang="fr-FR" dirty="0"/>
              <a:t>Force de la preuve</a:t>
            </a:r>
          </a:p>
          <a:p>
            <a:pPr lvl="1"/>
            <a:r>
              <a:rPr lang="fr-FR" dirty="0"/>
              <a:t>Preuve que les autres explications on été prises en compte</a:t>
            </a:r>
          </a:p>
          <a:p>
            <a:r>
              <a:rPr lang="fr-FR" dirty="0"/>
              <a:t>Prévoyez une collecte supplémentaire rapide pour améliorer le récit</a:t>
            </a:r>
          </a:p>
        </p:txBody>
      </p:sp>
    </p:spTree>
    <p:extLst>
      <p:ext uri="{BB962C8B-B14F-4D97-AF65-F5344CB8AC3E}">
        <p14:creationId xmlns:p14="http://schemas.microsoft.com/office/powerpoint/2010/main" val="24226597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E2AA92-BFF3-4C4B-9BC4-52D330027F21}"/>
              </a:ext>
            </a:extLst>
          </p:cNvPr>
          <p:cNvSpPr>
            <a:spLocks noGrp="1"/>
          </p:cNvSpPr>
          <p:nvPr>
            <p:ph type="title"/>
          </p:nvPr>
        </p:nvSpPr>
        <p:spPr/>
        <p:txBody>
          <a:bodyPr/>
          <a:lstStyle/>
          <a:p>
            <a:r>
              <a:rPr lang="fr-FR" dirty="0"/>
              <a:t>Assurer la traçabilité de la preuve</a:t>
            </a:r>
          </a:p>
        </p:txBody>
      </p:sp>
      <p:sp>
        <p:nvSpPr>
          <p:cNvPr id="3" name="Espace réservé du texte 2">
            <a:extLst>
              <a:ext uri="{FF2B5EF4-FFF2-40B4-BE49-F238E27FC236}">
                <a16:creationId xmlns:a16="http://schemas.microsoft.com/office/drawing/2014/main" id="{810C0DE9-F105-44F6-9EC1-D6330C11187C}"/>
              </a:ext>
            </a:extLst>
          </p:cNvPr>
          <p:cNvSpPr>
            <a:spLocks noGrp="1"/>
          </p:cNvSpPr>
          <p:nvPr>
            <p:ph type="body" idx="1"/>
          </p:nvPr>
        </p:nvSpPr>
        <p:spPr/>
        <p:txBody>
          <a:bodyPr/>
          <a:lstStyle/>
          <a:p>
            <a:pPr marL="0" indent="0">
              <a:buNone/>
            </a:pPr>
            <a:endParaRPr lang="fr-FR" dirty="0"/>
          </a:p>
        </p:txBody>
      </p:sp>
      <p:pic>
        <p:nvPicPr>
          <p:cNvPr id="5" name="Image 4">
            <a:extLst>
              <a:ext uri="{FF2B5EF4-FFF2-40B4-BE49-F238E27FC236}">
                <a16:creationId xmlns:a16="http://schemas.microsoft.com/office/drawing/2014/main" id="{B3AA19C9-95E6-46E0-9274-C95D14201002}"/>
              </a:ext>
            </a:extLst>
          </p:cNvPr>
          <p:cNvPicPr>
            <a:picLocks noChangeAspect="1"/>
          </p:cNvPicPr>
          <p:nvPr/>
        </p:nvPicPr>
        <p:blipFill rotWithShape="1">
          <a:blip r:embed="rId2"/>
          <a:srcRect l="47249" t="45685" r="30701" b="26315"/>
          <a:stretch/>
        </p:blipFill>
        <p:spPr>
          <a:xfrm>
            <a:off x="1619672" y="1821153"/>
            <a:ext cx="6347048" cy="4533609"/>
          </a:xfrm>
          <a:prstGeom prst="rect">
            <a:avLst/>
          </a:prstGeom>
        </p:spPr>
      </p:pic>
    </p:spTree>
    <p:extLst>
      <p:ext uri="{BB962C8B-B14F-4D97-AF65-F5344CB8AC3E}">
        <p14:creationId xmlns:p14="http://schemas.microsoft.com/office/powerpoint/2010/main" val="9225246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F1F860-CD9C-4253-8ED8-B16FABDE4079}"/>
              </a:ext>
            </a:extLst>
          </p:cNvPr>
          <p:cNvSpPr>
            <a:spLocks noGrp="1"/>
          </p:cNvSpPr>
          <p:nvPr>
            <p:ph type="title"/>
          </p:nvPr>
        </p:nvSpPr>
        <p:spPr/>
        <p:txBody>
          <a:bodyPr/>
          <a:lstStyle/>
          <a:p>
            <a:r>
              <a:rPr lang="fr-FR" dirty="0"/>
              <a:t>6. Rédiger le récit final</a:t>
            </a:r>
          </a:p>
        </p:txBody>
      </p:sp>
      <p:sp>
        <p:nvSpPr>
          <p:cNvPr id="3" name="Espace réservé du texte 2">
            <a:extLst>
              <a:ext uri="{FF2B5EF4-FFF2-40B4-BE49-F238E27FC236}">
                <a16:creationId xmlns:a16="http://schemas.microsoft.com/office/drawing/2014/main" id="{1FFB24E3-2701-48D6-9D59-119C11E58D76}"/>
              </a:ext>
            </a:extLst>
          </p:cNvPr>
          <p:cNvSpPr>
            <a:spLocks noGrp="1"/>
          </p:cNvSpPr>
          <p:nvPr>
            <p:ph type="body" idx="1"/>
          </p:nvPr>
        </p:nvSpPr>
        <p:spPr/>
        <p:txBody>
          <a:bodyPr/>
          <a:lstStyle/>
          <a:p>
            <a:r>
              <a:rPr lang="fr-FR" dirty="0"/>
              <a:t>En réponse aux questions d’évaluation</a:t>
            </a:r>
          </a:p>
          <a:p>
            <a:r>
              <a:rPr lang="fr-FR" dirty="0"/>
              <a:t>Mettant en avant les contributions les plus importantes</a:t>
            </a:r>
          </a:p>
          <a:p>
            <a:r>
              <a:rPr lang="fr-FR" dirty="0"/>
              <a:t>Sur un format court (2 à 4 pages maximum)</a:t>
            </a:r>
          </a:p>
        </p:txBody>
      </p:sp>
    </p:spTree>
    <p:extLst>
      <p:ext uri="{BB962C8B-B14F-4D97-AF65-F5344CB8AC3E}">
        <p14:creationId xmlns:p14="http://schemas.microsoft.com/office/powerpoint/2010/main" val="31002991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66EE57-5901-45A0-81E8-945F81F968B8}"/>
              </a:ext>
            </a:extLst>
          </p:cNvPr>
          <p:cNvSpPr>
            <a:spLocks noGrp="1"/>
          </p:cNvSpPr>
          <p:nvPr>
            <p:ph type="title"/>
          </p:nvPr>
        </p:nvSpPr>
        <p:spPr/>
        <p:txBody>
          <a:bodyPr/>
          <a:lstStyle/>
          <a:p>
            <a:r>
              <a:rPr lang="fr-FR" dirty="0"/>
              <a:t>Une démarche toujours en 3 temps</a:t>
            </a:r>
          </a:p>
        </p:txBody>
      </p:sp>
      <p:sp>
        <p:nvSpPr>
          <p:cNvPr id="3" name="Espace réservé du texte 2">
            <a:extLst>
              <a:ext uri="{FF2B5EF4-FFF2-40B4-BE49-F238E27FC236}">
                <a16:creationId xmlns:a16="http://schemas.microsoft.com/office/drawing/2014/main" id="{D67F4726-1A6C-4B0E-AF2A-E35970AB23E7}"/>
              </a:ext>
            </a:extLst>
          </p:cNvPr>
          <p:cNvSpPr>
            <a:spLocks noGrp="1"/>
          </p:cNvSpPr>
          <p:nvPr>
            <p:ph type="body" idx="1"/>
          </p:nvPr>
        </p:nvSpPr>
        <p:spPr/>
        <p:txBody>
          <a:bodyPr/>
          <a:lstStyle/>
          <a:p>
            <a:endParaRPr lang="fr-FR"/>
          </a:p>
        </p:txBody>
      </p:sp>
      <p:pic>
        <p:nvPicPr>
          <p:cNvPr id="5" name="Image 4">
            <a:extLst>
              <a:ext uri="{FF2B5EF4-FFF2-40B4-BE49-F238E27FC236}">
                <a16:creationId xmlns:a16="http://schemas.microsoft.com/office/drawing/2014/main" id="{8474FA7F-7F66-448B-AE08-14BA4F7744EF}"/>
              </a:ext>
            </a:extLst>
          </p:cNvPr>
          <p:cNvPicPr>
            <a:picLocks noChangeAspect="1"/>
          </p:cNvPicPr>
          <p:nvPr/>
        </p:nvPicPr>
        <p:blipFill rotWithShape="1">
          <a:blip r:embed="rId2"/>
          <a:srcRect l="43385" t="39199" r="29053" b="39801"/>
          <a:stretch/>
        </p:blipFill>
        <p:spPr>
          <a:xfrm>
            <a:off x="539552" y="2204863"/>
            <a:ext cx="8229600" cy="3526971"/>
          </a:xfrm>
          <a:prstGeom prst="rect">
            <a:avLst/>
          </a:prstGeom>
        </p:spPr>
      </p:pic>
    </p:spTree>
    <p:extLst>
      <p:ext uri="{BB962C8B-B14F-4D97-AF65-F5344CB8AC3E}">
        <p14:creationId xmlns:p14="http://schemas.microsoft.com/office/powerpoint/2010/main" val="9588840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0704F-6A9C-4D54-9D82-80905E03A2C2}"/>
              </a:ext>
            </a:extLst>
          </p:cNvPr>
          <p:cNvSpPr>
            <a:spLocks noGrp="1"/>
          </p:cNvSpPr>
          <p:nvPr>
            <p:ph type="title"/>
          </p:nvPr>
        </p:nvSpPr>
        <p:spPr/>
        <p:txBody>
          <a:bodyPr/>
          <a:lstStyle/>
          <a:p>
            <a:r>
              <a:rPr lang="fr-FR" dirty="0"/>
              <a:t>1. Etablir les faits</a:t>
            </a:r>
          </a:p>
        </p:txBody>
      </p:sp>
      <p:pic>
        <p:nvPicPr>
          <p:cNvPr id="5" name="Image 4">
            <a:extLst>
              <a:ext uri="{FF2B5EF4-FFF2-40B4-BE49-F238E27FC236}">
                <a16:creationId xmlns:a16="http://schemas.microsoft.com/office/drawing/2014/main" id="{05DA0726-6428-46E8-9D09-7FB15DE8C397}"/>
              </a:ext>
            </a:extLst>
          </p:cNvPr>
          <p:cNvPicPr>
            <a:picLocks noChangeAspect="1"/>
          </p:cNvPicPr>
          <p:nvPr/>
        </p:nvPicPr>
        <p:blipFill rotWithShape="1">
          <a:blip r:embed="rId2"/>
          <a:srcRect l="43312" t="24653" r="29126" b="45948"/>
          <a:stretch/>
        </p:blipFill>
        <p:spPr>
          <a:xfrm>
            <a:off x="786408" y="1812052"/>
            <a:ext cx="7571184" cy="4542710"/>
          </a:xfrm>
          <a:prstGeom prst="rect">
            <a:avLst/>
          </a:prstGeom>
        </p:spPr>
      </p:pic>
    </p:spTree>
    <p:extLst>
      <p:ext uri="{BB962C8B-B14F-4D97-AF65-F5344CB8AC3E}">
        <p14:creationId xmlns:p14="http://schemas.microsoft.com/office/powerpoint/2010/main" val="20706743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7CDDD2-927F-4A8B-8F41-B1F8839B2DCB}"/>
              </a:ext>
            </a:extLst>
          </p:cNvPr>
          <p:cNvSpPr>
            <a:spLocks noGrp="1"/>
          </p:cNvSpPr>
          <p:nvPr>
            <p:ph type="title"/>
          </p:nvPr>
        </p:nvSpPr>
        <p:spPr/>
        <p:txBody>
          <a:bodyPr/>
          <a:lstStyle/>
          <a:p>
            <a:r>
              <a:rPr lang="fr-FR" dirty="0"/>
              <a:t>2. L’intervention peut-elle contribuer à ces changements? </a:t>
            </a:r>
          </a:p>
        </p:txBody>
      </p:sp>
      <p:sp>
        <p:nvSpPr>
          <p:cNvPr id="3" name="Espace réservé du texte 2">
            <a:extLst>
              <a:ext uri="{FF2B5EF4-FFF2-40B4-BE49-F238E27FC236}">
                <a16:creationId xmlns:a16="http://schemas.microsoft.com/office/drawing/2014/main" id="{64E782E2-2D6C-459B-97CB-310496401B7D}"/>
              </a:ext>
            </a:extLst>
          </p:cNvPr>
          <p:cNvSpPr>
            <a:spLocks noGrp="1"/>
          </p:cNvSpPr>
          <p:nvPr>
            <p:ph type="body" idx="1"/>
          </p:nvPr>
        </p:nvSpPr>
        <p:spPr/>
        <p:txBody>
          <a:bodyPr/>
          <a:lstStyle/>
          <a:p>
            <a:r>
              <a:rPr lang="fr-FR" dirty="0"/>
              <a:t>La théorie est-elle plausible? </a:t>
            </a:r>
          </a:p>
          <a:p>
            <a:r>
              <a:rPr lang="fr-FR" dirty="0"/>
              <a:t>Quelles sont les preuves qui confirment ou infirment la contribution? Pour qui, dans quels cas</a:t>
            </a:r>
          </a:p>
          <a:p>
            <a:r>
              <a:rPr lang="fr-FR" dirty="0"/>
              <a:t>Peut-on expliquer commet et pourquoi ça marche? </a:t>
            </a:r>
          </a:p>
        </p:txBody>
      </p:sp>
    </p:spTree>
    <p:extLst>
      <p:ext uri="{BB962C8B-B14F-4D97-AF65-F5344CB8AC3E}">
        <p14:creationId xmlns:p14="http://schemas.microsoft.com/office/powerpoint/2010/main" val="33216843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738A34-1820-47C3-A490-DC7335FF3E08}"/>
              </a:ext>
            </a:extLst>
          </p:cNvPr>
          <p:cNvSpPr>
            <a:spLocks noGrp="1"/>
          </p:cNvSpPr>
          <p:nvPr>
            <p:ph type="title"/>
          </p:nvPr>
        </p:nvSpPr>
        <p:spPr/>
        <p:txBody>
          <a:bodyPr/>
          <a:lstStyle/>
          <a:p>
            <a:r>
              <a:rPr lang="fr-FR" dirty="0"/>
              <a:t>La théorie est-elle plausible? </a:t>
            </a:r>
          </a:p>
        </p:txBody>
      </p:sp>
      <p:sp>
        <p:nvSpPr>
          <p:cNvPr id="3" name="Espace réservé du texte 2">
            <a:extLst>
              <a:ext uri="{FF2B5EF4-FFF2-40B4-BE49-F238E27FC236}">
                <a16:creationId xmlns:a16="http://schemas.microsoft.com/office/drawing/2014/main" id="{1AB5DDD9-4F8D-4371-A42A-2EE573BEEA6C}"/>
              </a:ext>
            </a:extLst>
          </p:cNvPr>
          <p:cNvSpPr>
            <a:spLocks noGrp="1"/>
          </p:cNvSpPr>
          <p:nvPr>
            <p:ph type="body" idx="1"/>
          </p:nvPr>
        </p:nvSpPr>
        <p:spPr/>
        <p:txBody>
          <a:bodyPr/>
          <a:lstStyle/>
          <a:p>
            <a:r>
              <a:rPr lang="fr-FR" dirty="0"/>
              <a:t>Variez les points de vue: </a:t>
            </a:r>
          </a:p>
          <a:p>
            <a:pPr lvl="1"/>
            <a:r>
              <a:rPr lang="fr-FR" dirty="0"/>
              <a:t>Que disent les textes? </a:t>
            </a:r>
          </a:p>
          <a:p>
            <a:pPr lvl="1"/>
            <a:r>
              <a:rPr lang="fr-FR" dirty="0"/>
              <a:t>Que disent les parties prenantes? </a:t>
            </a:r>
          </a:p>
        </p:txBody>
      </p:sp>
    </p:spTree>
    <p:extLst>
      <p:ext uri="{BB962C8B-B14F-4D97-AF65-F5344CB8AC3E}">
        <p14:creationId xmlns:p14="http://schemas.microsoft.com/office/powerpoint/2010/main" val="26308764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024C26-989F-4552-9EEA-287B12E5E398}"/>
              </a:ext>
            </a:extLst>
          </p:cNvPr>
          <p:cNvSpPr>
            <a:spLocks noGrp="1"/>
          </p:cNvSpPr>
          <p:nvPr>
            <p:ph type="title"/>
          </p:nvPr>
        </p:nvSpPr>
        <p:spPr/>
        <p:txBody>
          <a:bodyPr/>
          <a:lstStyle/>
          <a:p>
            <a:r>
              <a:rPr lang="fr-FR" dirty="0"/>
              <a:t>Les méthodes participatives</a:t>
            </a:r>
          </a:p>
        </p:txBody>
      </p:sp>
      <p:sp>
        <p:nvSpPr>
          <p:cNvPr id="3" name="Espace réservé du texte 2">
            <a:extLst>
              <a:ext uri="{FF2B5EF4-FFF2-40B4-BE49-F238E27FC236}">
                <a16:creationId xmlns:a16="http://schemas.microsoft.com/office/drawing/2014/main" id="{045ECC63-2B89-411C-9437-39082F121FE8}"/>
              </a:ext>
            </a:extLst>
          </p:cNvPr>
          <p:cNvSpPr>
            <a:spLocks noGrp="1"/>
          </p:cNvSpPr>
          <p:nvPr>
            <p:ph type="body" idx="11"/>
          </p:nvPr>
        </p:nvSpPr>
        <p:spPr/>
        <p:txBody>
          <a:bodyPr/>
          <a:lstStyle/>
          <a:p>
            <a:endParaRPr lang="fr-FR" dirty="0"/>
          </a:p>
        </p:txBody>
      </p:sp>
      <p:pic>
        <p:nvPicPr>
          <p:cNvPr id="5" name="Image 4" descr="Une image contenant texte&#10;&#10;Description générée automatiquement">
            <a:extLst>
              <a:ext uri="{FF2B5EF4-FFF2-40B4-BE49-F238E27FC236}">
                <a16:creationId xmlns:a16="http://schemas.microsoft.com/office/drawing/2014/main" id="{447AF8A1-C6C5-4F18-B05B-D5FC4938BC6E}"/>
              </a:ext>
            </a:extLst>
          </p:cNvPr>
          <p:cNvPicPr>
            <a:picLocks noChangeAspect="1"/>
          </p:cNvPicPr>
          <p:nvPr/>
        </p:nvPicPr>
        <p:blipFill rotWithShape="1">
          <a:blip r:embed="rId2"/>
          <a:srcRect t="9903"/>
          <a:stretch/>
        </p:blipFill>
        <p:spPr>
          <a:xfrm>
            <a:off x="475042" y="1340768"/>
            <a:ext cx="8642124" cy="5112568"/>
          </a:xfrm>
          <a:prstGeom prst="rect">
            <a:avLst/>
          </a:prstGeom>
        </p:spPr>
      </p:pic>
    </p:spTree>
    <p:extLst>
      <p:ext uri="{BB962C8B-B14F-4D97-AF65-F5344CB8AC3E}">
        <p14:creationId xmlns:p14="http://schemas.microsoft.com/office/powerpoint/2010/main" val="31540041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E107B5-29B3-48DE-A0CB-90864CB5969B}"/>
              </a:ext>
            </a:extLst>
          </p:cNvPr>
          <p:cNvSpPr>
            <a:spLocks noGrp="1"/>
          </p:cNvSpPr>
          <p:nvPr>
            <p:ph type="title"/>
          </p:nvPr>
        </p:nvSpPr>
        <p:spPr/>
        <p:txBody>
          <a:bodyPr/>
          <a:lstStyle/>
          <a:p>
            <a:r>
              <a:rPr lang="fr-FR" dirty="0"/>
              <a:t>Une approche pour identifier des indices probants</a:t>
            </a:r>
          </a:p>
        </p:txBody>
      </p:sp>
      <p:sp>
        <p:nvSpPr>
          <p:cNvPr id="3" name="Espace réservé du texte 2">
            <a:extLst>
              <a:ext uri="{FF2B5EF4-FFF2-40B4-BE49-F238E27FC236}">
                <a16:creationId xmlns:a16="http://schemas.microsoft.com/office/drawing/2014/main" id="{FF60DA52-A7A6-4364-B530-762EEDE4EA1C}"/>
              </a:ext>
            </a:extLst>
          </p:cNvPr>
          <p:cNvSpPr>
            <a:spLocks noGrp="1"/>
          </p:cNvSpPr>
          <p:nvPr>
            <p:ph type="body" idx="1"/>
          </p:nvPr>
        </p:nvSpPr>
        <p:spPr/>
        <p:txBody>
          <a:bodyPr/>
          <a:lstStyle/>
          <a:p>
            <a:r>
              <a:rPr lang="fr-FR" dirty="0"/>
              <a:t>Le process tracing</a:t>
            </a:r>
          </a:p>
          <a:p>
            <a:r>
              <a:rPr lang="fr-FR" dirty="0"/>
              <a:t>Élaborer des tests empiriques qui devront être passés avec succès pour établir la contribution de l’intervention</a:t>
            </a:r>
          </a:p>
          <a:p>
            <a:r>
              <a:rPr lang="fr-FR" dirty="0"/>
              <a:t>On peut mener ces tests à plusieurs ou à une étape clé de la théorie du changement</a:t>
            </a:r>
          </a:p>
        </p:txBody>
      </p:sp>
    </p:spTree>
    <p:extLst>
      <p:ext uri="{BB962C8B-B14F-4D97-AF65-F5344CB8AC3E}">
        <p14:creationId xmlns:p14="http://schemas.microsoft.com/office/powerpoint/2010/main" val="2253041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Comment définir l’impact ? </a:t>
            </a:r>
            <a:endParaRPr lang="fr-FR" dirty="0"/>
          </a:p>
        </p:txBody>
      </p:sp>
      <p:sp>
        <p:nvSpPr>
          <p:cNvPr id="3" name="Espace réservé du texte 2"/>
          <p:cNvSpPr>
            <a:spLocks noGrp="1"/>
          </p:cNvSpPr>
          <p:nvPr>
            <p:ph type="body" idx="11"/>
          </p:nvPr>
        </p:nvSpPr>
        <p:spPr/>
        <p:txBody>
          <a:bodyPr>
            <a:normAutofit lnSpcReduction="10000"/>
          </a:bodyPr>
          <a:lstStyle/>
          <a:p>
            <a:r>
              <a:rPr lang="fr-FR" dirty="0"/>
              <a:t>Les définitions sont nombreuses et non stabilisées</a:t>
            </a:r>
          </a:p>
          <a:p>
            <a:endParaRPr lang="fr-FR" dirty="0"/>
          </a:p>
          <a:p>
            <a:r>
              <a:rPr lang="fr-FR" dirty="0"/>
              <a:t>Voici celle de l’OCDE: </a:t>
            </a:r>
          </a:p>
          <a:p>
            <a:pPr marL="0" indent="0">
              <a:buNone/>
            </a:pPr>
            <a:r>
              <a:rPr lang="fr-FR" i="1" dirty="0"/>
              <a:t>Effets à long terme, positifs et négatifs, primaires et secondaires, induits par une [intervention], directement ou non, intentionnellement ou non. (Glossaire OCDE, 2002)</a:t>
            </a:r>
          </a:p>
        </p:txBody>
      </p:sp>
    </p:spTree>
    <p:extLst>
      <p:ext uri="{BB962C8B-B14F-4D97-AF65-F5344CB8AC3E}">
        <p14:creationId xmlns:p14="http://schemas.microsoft.com/office/powerpoint/2010/main" val="12137357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F17DA5-4A67-47FE-97EF-25B3EE8B4536}"/>
              </a:ext>
            </a:extLst>
          </p:cNvPr>
          <p:cNvSpPr>
            <a:spLocks noGrp="1"/>
          </p:cNvSpPr>
          <p:nvPr>
            <p:ph type="title"/>
          </p:nvPr>
        </p:nvSpPr>
        <p:spPr/>
        <p:txBody>
          <a:bodyPr/>
          <a:lstStyle/>
          <a:p>
            <a:endParaRPr lang="fr-FR" dirty="0"/>
          </a:p>
        </p:txBody>
      </p:sp>
      <p:sp>
        <p:nvSpPr>
          <p:cNvPr id="3" name="Espace réservé du texte 2">
            <a:extLst>
              <a:ext uri="{FF2B5EF4-FFF2-40B4-BE49-F238E27FC236}">
                <a16:creationId xmlns:a16="http://schemas.microsoft.com/office/drawing/2014/main" id="{CB94C909-9D34-431D-890C-E6E6B0159A4A}"/>
              </a:ext>
            </a:extLst>
          </p:cNvPr>
          <p:cNvSpPr>
            <a:spLocks noGrp="1"/>
          </p:cNvSpPr>
          <p:nvPr>
            <p:ph type="body" idx="11"/>
          </p:nvPr>
        </p:nvSpPr>
        <p:spPr/>
        <p:txBody>
          <a:bodyPr/>
          <a:lstStyle/>
          <a:p>
            <a:endParaRPr lang="fr-FR"/>
          </a:p>
        </p:txBody>
      </p:sp>
      <p:pic>
        <p:nvPicPr>
          <p:cNvPr id="5" name="Image 4" descr="Une image contenant capture d’écran&#10;&#10;Description générée automatiquement">
            <a:extLst>
              <a:ext uri="{FF2B5EF4-FFF2-40B4-BE49-F238E27FC236}">
                <a16:creationId xmlns:a16="http://schemas.microsoft.com/office/drawing/2014/main" id="{DA57E30D-514E-4435-B03F-34E11BE2E724}"/>
              </a:ext>
            </a:extLst>
          </p:cNvPr>
          <p:cNvPicPr>
            <a:picLocks noChangeAspect="1"/>
          </p:cNvPicPr>
          <p:nvPr/>
        </p:nvPicPr>
        <p:blipFill rotWithShape="1">
          <a:blip r:embed="rId2"/>
          <a:srcRect l="10541" t="16547" r="32091" b="38794"/>
          <a:stretch/>
        </p:blipFill>
        <p:spPr>
          <a:xfrm>
            <a:off x="395536" y="188640"/>
            <a:ext cx="8352928" cy="3657601"/>
          </a:xfrm>
          <a:prstGeom prst="rect">
            <a:avLst/>
          </a:prstGeom>
        </p:spPr>
      </p:pic>
    </p:spTree>
    <p:extLst>
      <p:ext uri="{BB962C8B-B14F-4D97-AF65-F5344CB8AC3E}">
        <p14:creationId xmlns:p14="http://schemas.microsoft.com/office/powerpoint/2010/main" val="41298933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FE3AAF-4F17-419B-A941-A0C89DC2C6BD}"/>
              </a:ext>
            </a:extLst>
          </p:cNvPr>
          <p:cNvSpPr>
            <a:spLocks noGrp="1"/>
          </p:cNvSpPr>
          <p:nvPr>
            <p:ph type="title"/>
          </p:nvPr>
        </p:nvSpPr>
        <p:spPr/>
        <p:txBody>
          <a:bodyPr/>
          <a:lstStyle/>
          <a:p>
            <a:endParaRPr lang="fr-FR" dirty="0"/>
          </a:p>
        </p:txBody>
      </p:sp>
      <p:sp>
        <p:nvSpPr>
          <p:cNvPr id="3" name="Espace réservé du texte 2">
            <a:extLst>
              <a:ext uri="{FF2B5EF4-FFF2-40B4-BE49-F238E27FC236}">
                <a16:creationId xmlns:a16="http://schemas.microsoft.com/office/drawing/2014/main" id="{C1EF50F1-0B04-4AE9-9C61-EB889A654741}"/>
              </a:ext>
            </a:extLst>
          </p:cNvPr>
          <p:cNvSpPr>
            <a:spLocks noGrp="1"/>
          </p:cNvSpPr>
          <p:nvPr>
            <p:ph type="body" idx="11"/>
          </p:nvPr>
        </p:nvSpPr>
        <p:spPr/>
        <p:txBody>
          <a:bodyPr/>
          <a:lstStyle/>
          <a:p>
            <a:endParaRPr lang="fr-FR"/>
          </a:p>
        </p:txBody>
      </p:sp>
      <p:pic>
        <p:nvPicPr>
          <p:cNvPr id="5" name="Image 4" descr="Une image contenant capture d’écran&#10;&#10;Description générée automatiquement">
            <a:extLst>
              <a:ext uri="{FF2B5EF4-FFF2-40B4-BE49-F238E27FC236}">
                <a16:creationId xmlns:a16="http://schemas.microsoft.com/office/drawing/2014/main" id="{FB035589-42F8-4B5F-89B6-F07FE26F9FC7}"/>
              </a:ext>
            </a:extLst>
          </p:cNvPr>
          <p:cNvPicPr>
            <a:picLocks noChangeAspect="1"/>
          </p:cNvPicPr>
          <p:nvPr/>
        </p:nvPicPr>
        <p:blipFill rotWithShape="1">
          <a:blip r:embed="rId2"/>
          <a:srcRect l="9838" t="17801" r="31100" b="42422"/>
          <a:stretch/>
        </p:blipFill>
        <p:spPr>
          <a:xfrm>
            <a:off x="318613" y="260648"/>
            <a:ext cx="8363272" cy="3168352"/>
          </a:xfrm>
          <a:prstGeom prst="rect">
            <a:avLst/>
          </a:prstGeom>
        </p:spPr>
      </p:pic>
    </p:spTree>
    <p:extLst>
      <p:ext uri="{BB962C8B-B14F-4D97-AF65-F5344CB8AC3E}">
        <p14:creationId xmlns:p14="http://schemas.microsoft.com/office/powerpoint/2010/main" val="3896993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8FA20A-7DBC-41F3-8480-91E9C2202E90}"/>
              </a:ext>
            </a:extLst>
          </p:cNvPr>
          <p:cNvSpPr>
            <a:spLocks noGrp="1"/>
          </p:cNvSpPr>
          <p:nvPr>
            <p:ph type="title"/>
          </p:nvPr>
        </p:nvSpPr>
        <p:spPr/>
        <p:txBody>
          <a:bodyPr/>
          <a:lstStyle/>
          <a:p>
            <a:endParaRPr lang="fr-FR" dirty="0"/>
          </a:p>
        </p:txBody>
      </p:sp>
      <p:sp>
        <p:nvSpPr>
          <p:cNvPr id="3" name="Espace réservé du texte 2">
            <a:extLst>
              <a:ext uri="{FF2B5EF4-FFF2-40B4-BE49-F238E27FC236}">
                <a16:creationId xmlns:a16="http://schemas.microsoft.com/office/drawing/2014/main" id="{8768C5CA-6CA5-41E5-A1EC-D4AAE5394086}"/>
              </a:ext>
            </a:extLst>
          </p:cNvPr>
          <p:cNvSpPr>
            <a:spLocks noGrp="1"/>
          </p:cNvSpPr>
          <p:nvPr>
            <p:ph type="body" idx="11"/>
          </p:nvPr>
        </p:nvSpPr>
        <p:spPr/>
        <p:txBody>
          <a:bodyPr/>
          <a:lstStyle/>
          <a:p>
            <a:endParaRPr lang="fr-FR"/>
          </a:p>
        </p:txBody>
      </p:sp>
      <p:pic>
        <p:nvPicPr>
          <p:cNvPr id="5" name="Image 4" descr="Une image contenant capture d’écran&#10;&#10;Description générée automatiquement">
            <a:extLst>
              <a:ext uri="{FF2B5EF4-FFF2-40B4-BE49-F238E27FC236}">
                <a16:creationId xmlns:a16="http://schemas.microsoft.com/office/drawing/2014/main" id="{17AF9A9C-9898-48BE-ABD9-367204F0E239}"/>
              </a:ext>
            </a:extLst>
          </p:cNvPr>
          <p:cNvPicPr>
            <a:picLocks noChangeAspect="1"/>
          </p:cNvPicPr>
          <p:nvPr/>
        </p:nvPicPr>
        <p:blipFill rotWithShape="1">
          <a:blip r:embed="rId2"/>
          <a:srcRect l="9838" t="16147" r="30313" b="42630"/>
          <a:stretch/>
        </p:blipFill>
        <p:spPr>
          <a:xfrm>
            <a:off x="457200" y="188639"/>
            <a:ext cx="8363272" cy="3240361"/>
          </a:xfrm>
          <a:prstGeom prst="rect">
            <a:avLst/>
          </a:prstGeom>
        </p:spPr>
      </p:pic>
    </p:spTree>
    <p:extLst>
      <p:ext uri="{BB962C8B-B14F-4D97-AF65-F5344CB8AC3E}">
        <p14:creationId xmlns:p14="http://schemas.microsoft.com/office/powerpoint/2010/main" val="21329658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F11B0A-C541-42CB-A3F6-B87E50B60AA6}"/>
              </a:ext>
            </a:extLst>
          </p:cNvPr>
          <p:cNvSpPr>
            <a:spLocks noGrp="1"/>
          </p:cNvSpPr>
          <p:nvPr>
            <p:ph type="title"/>
          </p:nvPr>
        </p:nvSpPr>
        <p:spPr/>
        <p:txBody>
          <a:bodyPr/>
          <a:lstStyle/>
          <a:p>
            <a:endParaRPr lang="fr-FR" dirty="0"/>
          </a:p>
        </p:txBody>
      </p:sp>
      <p:sp>
        <p:nvSpPr>
          <p:cNvPr id="3" name="Espace réservé du texte 2">
            <a:extLst>
              <a:ext uri="{FF2B5EF4-FFF2-40B4-BE49-F238E27FC236}">
                <a16:creationId xmlns:a16="http://schemas.microsoft.com/office/drawing/2014/main" id="{2C29C33B-B0BD-4763-A979-B1C716B39278}"/>
              </a:ext>
            </a:extLst>
          </p:cNvPr>
          <p:cNvSpPr>
            <a:spLocks noGrp="1"/>
          </p:cNvSpPr>
          <p:nvPr>
            <p:ph type="body" idx="11"/>
          </p:nvPr>
        </p:nvSpPr>
        <p:spPr/>
        <p:txBody>
          <a:bodyPr/>
          <a:lstStyle/>
          <a:p>
            <a:endParaRPr lang="fr-FR"/>
          </a:p>
        </p:txBody>
      </p:sp>
      <p:pic>
        <p:nvPicPr>
          <p:cNvPr id="4" name="Image 3" descr="Une image contenant capture d’écran&#10;&#10;Description générée automatiquement">
            <a:extLst>
              <a:ext uri="{FF2B5EF4-FFF2-40B4-BE49-F238E27FC236}">
                <a16:creationId xmlns:a16="http://schemas.microsoft.com/office/drawing/2014/main" id="{221F2BE6-57DD-422F-A0A6-7FC74C102A86}"/>
              </a:ext>
            </a:extLst>
          </p:cNvPr>
          <p:cNvPicPr>
            <a:picLocks noChangeAspect="1"/>
          </p:cNvPicPr>
          <p:nvPr/>
        </p:nvPicPr>
        <p:blipFill rotWithShape="1">
          <a:blip r:embed="rId2"/>
          <a:srcRect l="9051" t="18506" r="30313" b="42512"/>
          <a:stretch/>
        </p:blipFill>
        <p:spPr>
          <a:xfrm>
            <a:off x="323528" y="188641"/>
            <a:ext cx="8363272" cy="3024336"/>
          </a:xfrm>
          <a:prstGeom prst="rect">
            <a:avLst/>
          </a:prstGeom>
        </p:spPr>
      </p:pic>
    </p:spTree>
    <p:extLst>
      <p:ext uri="{BB962C8B-B14F-4D97-AF65-F5344CB8AC3E}">
        <p14:creationId xmlns:p14="http://schemas.microsoft.com/office/powerpoint/2010/main" val="18529775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1F1D17-B4D5-407D-9A65-B3E1A46CDA91}"/>
              </a:ext>
            </a:extLst>
          </p:cNvPr>
          <p:cNvSpPr>
            <a:spLocks noGrp="1"/>
          </p:cNvSpPr>
          <p:nvPr>
            <p:ph type="title"/>
          </p:nvPr>
        </p:nvSpPr>
        <p:spPr/>
        <p:txBody>
          <a:bodyPr/>
          <a:lstStyle/>
          <a:p>
            <a:r>
              <a:rPr lang="fr-FR" dirty="0"/>
              <a:t>3. D’autres interventions, d’autres raisons ont-elles pu contribuer à ces changements? </a:t>
            </a:r>
          </a:p>
        </p:txBody>
      </p:sp>
      <p:sp>
        <p:nvSpPr>
          <p:cNvPr id="3" name="Espace réservé du texte 2">
            <a:extLst>
              <a:ext uri="{FF2B5EF4-FFF2-40B4-BE49-F238E27FC236}">
                <a16:creationId xmlns:a16="http://schemas.microsoft.com/office/drawing/2014/main" id="{EEB673E5-6B71-48D0-8A31-781107A26874}"/>
              </a:ext>
            </a:extLst>
          </p:cNvPr>
          <p:cNvSpPr>
            <a:spLocks noGrp="1"/>
          </p:cNvSpPr>
          <p:nvPr>
            <p:ph type="body" idx="11"/>
          </p:nvPr>
        </p:nvSpPr>
        <p:spPr/>
        <p:txBody>
          <a:bodyPr/>
          <a:lstStyle/>
          <a:p>
            <a:r>
              <a:rPr lang="fr-FR" dirty="0"/>
              <a:t>Il s’agit ici d’interventions similaires ou pouvant avoir les mêmes effets</a:t>
            </a:r>
          </a:p>
          <a:p>
            <a:r>
              <a:rPr lang="fr-FR" dirty="0"/>
              <a:t>Approche similaire à celle utilisée pour l’intervention évaluée: des tests empiriques à passer</a:t>
            </a:r>
          </a:p>
        </p:txBody>
      </p:sp>
    </p:spTree>
    <p:extLst>
      <p:ext uri="{BB962C8B-B14F-4D97-AF65-F5344CB8AC3E}">
        <p14:creationId xmlns:p14="http://schemas.microsoft.com/office/powerpoint/2010/main" val="14528159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2BCBDF-0D56-4941-83D4-212C44878C4A}"/>
              </a:ext>
            </a:extLst>
          </p:cNvPr>
          <p:cNvSpPr>
            <a:spLocks noGrp="1"/>
          </p:cNvSpPr>
          <p:nvPr>
            <p:ph type="title"/>
          </p:nvPr>
        </p:nvSpPr>
        <p:spPr/>
        <p:txBody>
          <a:bodyPr/>
          <a:lstStyle/>
          <a:p>
            <a:r>
              <a:rPr lang="fr-FR" dirty="0"/>
              <a:t>Identifier les autres facteurs</a:t>
            </a:r>
          </a:p>
        </p:txBody>
      </p:sp>
      <p:sp>
        <p:nvSpPr>
          <p:cNvPr id="3" name="Espace réservé du texte 2">
            <a:extLst>
              <a:ext uri="{FF2B5EF4-FFF2-40B4-BE49-F238E27FC236}">
                <a16:creationId xmlns:a16="http://schemas.microsoft.com/office/drawing/2014/main" id="{2F1B56AD-D1E2-42F5-8C92-3E7B0C5161F8}"/>
              </a:ext>
            </a:extLst>
          </p:cNvPr>
          <p:cNvSpPr>
            <a:spLocks noGrp="1"/>
          </p:cNvSpPr>
          <p:nvPr>
            <p:ph type="body" idx="11"/>
          </p:nvPr>
        </p:nvSpPr>
        <p:spPr/>
        <p:txBody>
          <a:bodyPr/>
          <a:lstStyle/>
          <a:p>
            <a:endParaRPr lang="fr-FR"/>
          </a:p>
        </p:txBody>
      </p:sp>
      <p:pic>
        <p:nvPicPr>
          <p:cNvPr id="5" name="Image 4" descr="Une image contenant capture d’écran&#10;&#10;Description générée automatiquement">
            <a:extLst>
              <a:ext uri="{FF2B5EF4-FFF2-40B4-BE49-F238E27FC236}">
                <a16:creationId xmlns:a16="http://schemas.microsoft.com/office/drawing/2014/main" id="{4663CDFD-E3A6-4D8B-81E3-3CF83BF281CE}"/>
              </a:ext>
            </a:extLst>
          </p:cNvPr>
          <p:cNvPicPr>
            <a:picLocks noChangeAspect="1"/>
          </p:cNvPicPr>
          <p:nvPr/>
        </p:nvPicPr>
        <p:blipFill rotWithShape="1">
          <a:blip r:embed="rId2"/>
          <a:srcRect l="11941" t="15400" r="29785" b="6733"/>
          <a:stretch/>
        </p:blipFill>
        <p:spPr>
          <a:xfrm>
            <a:off x="1259632" y="1234331"/>
            <a:ext cx="7066539" cy="5311336"/>
          </a:xfrm>
          <a:prstGeom prst="rect">
            <a:avLst/>
          </a:prstGeom>
        </p:spPr>
      </p:pic>
    </p:spTree>
    <p:extLst>
      <p:ext uri="{BB962C8B-B14F-4D97-AF65-F5344CB8AC3E}">
        <p14:creationId xmlns:p14="http://schemas.microsoft.com/office/powerpoint/2010/main" val="6278364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ACC6F7-4BA1-4DAA-8E71-AF643D73A5AB}"/>
              </a:ext>
            </a:extLst>
          </p:cNvPr>
          <p:cNvSpPr>
            <a:spLocks noGrp="1"/>
          </p:cNvSpPr>
          <p:nvPr>
            <p:ph type="title"/>
          </p:nvPr>
        </p:nvSpPr>
        <p:spPr/>
        <p:txBody>
          <a:bodyPr/>
          <a:lstStyle/>
          <a:p>
            <a:r>
              <a:rPr lang="fr-FR" dirty="0"/>
              <a:t>Atelier 2: quelle stratégie d’investigation </a:t>
            </a:r>
          </a:p>
        </p:txBody>
      </p:sp>
      <p:sp>
        <p:nvSpPr>
          <p:cNvPr id="3" name="Espace réservé du texte 2">
            <a:extLst>
              <a:ext uri="{FF2B5EF4-FFF2-40B4-BE49-F238E27FC236}">
                <a16:creationId xmlns:a16="http://schemas.microsoft.com/office/drawing/2014/main" id="{9D091815-4C08-4D15-8186-804A659F716C}"/>
              </a:ext>
            </a:extLst>
          </p:cNvPr>
          <p:cNvSpPr>
            <a:spLocks noGrp="1"/>
          </p:cNvSpPr>
          <p:nvPr>
            <p:ph type="body" idx="11"/>
          </p:nvPr>
        </p:nvSpPr>
        <p:spPr/>
        <p:txBody>
          <a:bodyPr>
            <a:normAutofit fontScale="77500" lnSpcReduction="20000"/>
          </a:bodyPr>
          <a:lstStyle/>
          <a:p>
            <a:r>
              <a:rPr lang="fr-FR" dirty="0"/>
              <a:t>Reprendre la logique d’intervention</a:t>
            </a:r>
          </a:p>
          <a:p>
            <a:r>
              <a:rPr lang="fr-FR" dirty="0"/>
              <a:t>Identifier les conditions internes/externes</a:t>
            </a:r>
          </a:p>
          <a:p>
            <a:r>
              <a:rPr lang="fr-FR" dirty="0"/>
              <a:t>Faire des hypothèses sur la contribution d’autres facteurs externes</a:t>
            </a:r>
          </a:p>
          <a:p>
            <a:r>
              <a:rPr lang="fr-FR" dirty="0"/>
              <a:t>Cibler une étape clé de la chaîne</a:t>
            </a:r>
          </a:p>
          <a:p>
            <a:r>
              <a:rPr lang="fr-FR" dirty="0"/>
              <a:t>Quels seraient le(s):</a:t>
            </a:r>
          </a:p>
          <a:p>
            <a:pPr lvl="1"/>
            <a:r>
              <a:rPr lang="fr-FR" dirty="0" err="1"/>
              <a:t>Hoop</a:t>
            </a:r>
            <a:r>
              <a:rPr lang="fr-FR" dirty="0"/>
              <a:t> test?</a:t>
            </a:r>
          </a:p>
          <a:p>
            <a:pPr lvl="1"/>
            <a:r>
              <a:rPr lang="fr-FR" dirty="0"/>
              <a:t>Smoking gun?</a:t>
            </a:r>
          </a:p>
          <a:p>
            <a:pPr lvl="1"/>
            <a:r>
              <a:rPr lang="fr-FR" dirty="0"/>
              <a:t>Double décisive?</a:t>
            </a:r>
          </a:p>
          <a:p>
            <a:pPr lvl="1"/>
            <a:r>
              <a:rPr lang="fr-FR" dirty="0"/>
              <a:t>Fétu de paille?</a:t>
            </a:r>
          </a:p>
        </p:txBody>
      </p:sp>
    </p:spTree>
    <p:extLst>
      <p:ext uri="{BB962C8B-B14F-4D97-AF65-F5344CB8AC3E}">
        <p14:creationId xmlns:p14="http://schemas.microsoft.com/office/powerpoint/2010/main" val="20554030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A20033-F65F-42D1-9DA0-4CF859C46819}"/>
              </a:ext>
            </a:extLst>
          </p:cNvPr>
          <p:cNvSpPr>
            <a:spLocks noGrp="1"/>
          </p:cNvSpPr>
          <p:nvPr>
            <p:ph type="title"/>
          </p:nvPr>
        </p:nvSpPr>
        <p:spPr/>
        <p:txBody>
          <a:bodyPr/>
          <a:lstStyle/>
          <a:p>
            <a:r>
              <a:rPr lang="fr-FR" dirty="0"/>
              <a:t>Aller plus loin</a:t>
            </a:r>
          </a:p>
        </p:txBody>
      </p:sp>
      <p:sp>
        <p:nvSpPr>
          <p:cNvPr id="3" name="Espace réservé du texte 2">
            <a:extLst>
              <a:ext uri="{FF2B5EF4-FFF2-40B4-BE49-F238E27FC236}">
                <a16:creationId xmlns:a16="http://schemas.microsoft.com/office/drawing/2014/main" id="{96656F62-1A89-4354-808C-2D87915859A0}"/>
              </a:ext>
            </a:extLst>
          </p:cNvPr>
          <p:cNvSpPr>
            <a:spLocks noGrp="1"/>
          </p:cNvSpPr>
          <p:nvPr>
            <p:ph type="body" idx="11"/>
          </p:nvPr>
        </p:nvSpPr>
        <p:spPr/>
        <p:txBody>
          <a:bodyPr>
            <a:normAutofit fontScale="62500" lnSpcReduction="20000"/>
          </a:bodyPr>
          <a:lstStyle/>
          <a:p>
            <a:r>
              <a:rPr lang="fr-FR" dirty="0"/>
              <a:t>Delahais, T., &amp; </a:t>
            </a:r>
            <a:r>
              <a:rPr lang="fr-FR" dirty="0" err="1"/>
              <a:t>Lacouette</a:t>
            </a:r>
            <a:r>
              <a:rPr lang="fr-FR" dirty="0"/>
              <a:t>-Fougère, C. (2019). </a:t>
            </a:r>
            <a:r>
              <a:rPr lang="en-US" dirty="0"/>
              <a:t>Try again. Fail again. Fail better. Analysis of the contribution of 65 evaluations to the </a:t>
            </a:r>
            <a:r>
              <a:rPr lang="en-US" dirty="0" err="1"/>
              <a:t>modernisation</a:t>
            </a:r>
            <a:r>
              <a:rPr lang="en-US" dirty="0"/>
              <a:t> of public action in France. Evaluation, 1(3), 1–18. http://doi.org/10.1177/1356389018823237</a:t>
            </a:r>
            <a:endParaRPr lang="fr-FR" dirty="0"/>
          </a:p>
          <a:p>
            <a:r>
              <a:rPr lang="en-US" dirty="0"/>
              <a:t>Ton, G., Mayne, J. Delahais, T., Morell, J., </a:t>
            </a:r>
            <a:r>
              <a:rPr lang="en-US" dirty="0" err="1"/>
              <a:t>Befani</a:t>
            </a:r>
            <a:r>
              <a:rPr lang="en-US" dirty="0"/>
              <a:t>, B., </a:t>
            </a:r>
            <a:r>
              <a:rPr lang="en-US" dirty="0" err="1"/>
              <a:t>Agpar</a:t>
            </a:r>
            <a:r>
              <a:rPr lang="en-US" dirty="0"/>
              <a:t>, M., </a:t>
            </a:r>
            <a:r>
              <a:rPr lang="en-US" dirty="0" err="1"/>
              <a:t>O'Flynn</a:t>
            </a:r>
            <a:r>
              <a:rPr lang="en-US" dirty="0"/>
              <a:t>, P. (2019) Contribution Analysis and Estimating the Size of Effects: Can We Reconcile the Possible with the Impossible?. </a:t>
            </a:r>
            <a:r>
              <a:rPr lang="fr-FR" dirty="0"/>
              <a:t>CDI Practice Paper, 20 </a:t>
            </a:r>
            <a:r>
              <a:rPr lang="fr-FR" dirty="0" err="1"/>
              <a:t>January</a:t>
            </a:r>
            <a:r>
              <a:rPr lang="fr-FR" dirty="0"/>
              <a:t> 2019.</a:t>
            </a:r>
          </a:p>
          <a:p>
            <a:r>
              <a:rPr lang="en-GB" dirty="0"/>
              <a:t>Delahais, T., </a:t>
            </a:r>
            <a:r>
              <a:rPr lang="en-GB" dirty="0" err="1"/>
              <a:t>Toulemonde</a:t>
            </a:r>
            <a:r>
              <a:rPr lang="en-GB" dirty="0"/>
              <a:t>, J., “Has Research Contributed to Sustainable Forest Management? Making Rigorous Causal Claims in a Real-Life context,” Evaluation, 2017.</a:t>
            </a:r>
            <a:endParaRPr lang="fr-FR" dirty="0"/>
          </a:p>
          <a:p>
            <a:r>
              <a:rPr lang="en-US" dirty="0" err="1"/>
              <a:t>Toulemonde</a:t>
            </a:r>
            <a:r>
              <a:rPr lang="en-US" dirty="0"/>
              <a:t> J., Delahais T., Applying Contribution Analysis: Lessons from Five Years of Practice, in International Journal of Evaluation, Special Issue on Contribution Analysis, 2012</a:t>
            </a:r>
            <a:endParaRPr lang="fr-FR" dirty="0"/>
          </a:p>
          <a:p>
            <a:endParaRPr lang="fr-FR" dirty="0"/>
          </a:p>
        </p:txBody>
      </p:sp>
    </p:spTree>
    <p:extLst>
      <p:ext uri="{BB962C8B-B14F-4D97-AF65-F5344CB8AC3E}">
        <p14:creationId xmlns:p14="http://schemas.microsoft.com/office/powerpoint/2010/main" val="1361714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74E7C8-B0A9-4810-AC2A-8BA19796C1D7}"/>
              </a:ext>
            </a:extLst>
          </p:cNvPr>
          <p:cNvSpPr>
            <a:spLocks noGrp="1"/>
          </p:cNvSpPr>
          <p:nvPr>
            <p:ph type="title"/>
          </p:nvPr>
        </p:nvSpPr>
        <p:spPr/>
        <p:txBody>
          <a:bodyPr/>
          <a:lstStyle/>
          <a:p>
            <a:r>
              <a:rPr lang="fr-FR" dirty="0">
                <a:highlight>
                  <a:srgbClr val="FFFF00"/>
                </a:highlight>
              </a:rPr>
              <a:t>Arbre des méthodes</a:t>
            </a:r>
          </a:p>
        </p:txBody>
      </p:sp>
      <p:sp>
        <p:nvSpPr>
          <p:cNvPr id="3" name="Espace réservé du texte 2">
            <a:extLst>
              <a:ext uri="{FF2B5EF4-FFF2-40B4-BE49-F238E27FC236}">
                <a16:creationId xmlns:a16="http://schemas.microsoft.com/office/drawing/2014/main" id="{22CAFCFF-F144-40EE-A843-FF2DEE6D9676}"/>
              </a:ext>
            </a:extLst>
          </p:cNvPr>
          <p:cNvSpPr>
            <a:spLocks noGrp="1"/>
          </p:cNvSpPr>
          <p:nvPr>
            <p:ph type="body" idx="11"/>
          </p:nvPr>
        </p:nvSpPr>
        <p:spPr/>
        <p:txBody>
          <a:bodyPr/>
          <a:lstStyle/>
          <a:p>
            <a:endParaRPr lang="fr-FR"/>
          </a:p>
        </p:txBody>
      </p:sp>
      <p:pic>
        <p:nvPicPr>
          <p:cNvPr id="4" name="Image 3">
            <a:extLst>
              <a:ext uri="{FF2B5EF4-FFF2-40B4-BE49-F238E27FC236}">
                <a16:creationId xmlns:a16="http://schemas.microsoft.com/office/drawing/2014/main" id="{3309F9B0-BFD5-4364-B5AD-50B06F95C1F4}"/>
              </a:ext>
            </a:extLst>
          </p:cNvPr>
          <p:cNvPicPr>
            <a:picLocks noChangeAspect="1"/>
          </p:cNvPicPr>
          <p:nvPr/>
        </p:nvPicPr>
        <p:blipFill>
          <a:blip r:embed="rId2"/>
          <a:stretch>
            <a:fillRect/>
          </a:stretch>
        </p:blipFill>
        <p:spPr>
          <a:xfrm>
            <a:off x="0" y="0"/>
            <a:ext cx="9109018" cy="6597352"/>
          </a:xfrm>
          <a:prstGeom prst="rect">
            <a:avLst/>
          </a:prstGeom>
        </p:spPr>
      </p:pic>
    </p:spTree>
    <p:extLst>
      <p:ext uri="{BB962C8B-B14F-4D97-AF65-F5344CB8AC3E}">
        <p14:creationId xmlns:p14="http://schemas.microsoft.com/office/powerpoint/2010/main" val="50577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L’impact sur les bénéficiaires finaux</a:t>
            </a:r>
          </a:p>
        </p:txBody>
      </p:sp>
      <p:sp>
        <p:nvSpPr>
          <p:cNvPr id="3" name="Espace réservé du texte 2"/>
          <p:cNvSpPr>
            <a:spLocks noGrp="1"/>
          </p:cNvSpPr>
          <p:nvPr>
            <p:ph type="body" idx="11"/>
          </p:nvPr>
        </p:nvSpPr>
        <p:spPr>
          <a:xfrm>
            <a:off x="457200" y="1600201"/>
            <a:ext cx="8229600" cy="2044823"/>
          </a:xfrm>
        </p:spPr>
        <p:txBody>
          <a:bodyPr>
            <a:normAutofit/>
          </a:bodyPr>
          <a:lstStyle/>
          <a:p>
            <a:r>
              <a:rPr lang="fr-FR" dirty="0"/>
              <a:t>Un investigation qui va jusqu’au bout de la chaîne des résultats</a:t>
            </a:r>
          </a:p>
        </p:txBody>
      </p:sp>
      <p:pic>
        <p:nvPicPr>
          <p:cNvPr id="4" name="Image 3"/>
          <p:cNvPicPr>
            <a:picLocks noChangeAspect="1"/>
          </p:cNvPicPr>
          <p:nvPr/>
        </p:nvPicPr>
        <p:blipFill>
          <a:blip r:embed="rId3"/>
          <a:stretch>
            <a:fillRect/>
          </a:stretch>
        </p:blipFill>
        <p:spPr>
          <a:xfrm>
            <a:off x="0" y="3855614"/>
            <a:ext cx="9144000" cy="2609908"/>
          </a:xfrm>
          <a:prstGeom prst="rect">
            <a:avLst/>
          </a:prstGeom>
        </p:spPr>
      </p:pic>
    </p:spTree>
    <p:extLst>
      <p:ext uri="{BB962C8B-B14F-4D97-AF65-F5344CB8AC3E}">
        <p14:creationId xmlns:p14="http://schemas.microsoft.com/office/powerpoint/2010/main" val="1632037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8A8A54-436D-4139-A9FA-F9D479C5305F}"/>
              </a:ext>
            </a:extLst>
          </p:cNvPr>
          <p:cNvSpPr>
            <a:spLocks noGrp="1"/>
          </p:cNvSpPr>
          <p:nvPr>
            <p:ph type="title"/>
          </p:nvPr>
        </p:nvSpPr>
        <p:spPr/>
        <p:txBody>
          <a:bodyPr/>
          <a:lstStyle/>
          <a:p>
            <a:r>
              <a:rPr lang="fr-FR" dirty="0"/>
              <a:t>exemple</a:t>
            </a:r>
          </a:p>
        </p:txBody>
      </p:sp>
      <p:pic>
        <p:nvPicPr>
          <p:cNvPr id="4" name="Image 3">
            <a:extLst>
              <a:ext uri="{FF2B5EF4-FFF2-40B4-BE49-F238E27FC236}">
                <a16:creationId xmlns:a16="http://schemas.microsoft.com/office/drawing/2014/main" id="{CE5D6006-3D64-4004-BFA2-2E40971FA869}"/>
              </a:ext>
            </a:extLst>
          </p:cNvPr>
          <p:cNvPicPr>
            <a:picLocks noChangeAspect="1"/>
          </p:cNvPicPr>
          <p:nvPr/>
        </p:nvPicPr>
        <p:blipFill rotWithShape="1">
          <a:blip r:embed="rId2"/>
          <a:srcRect l="10625" t="19201" r="14563" b="6601"/>
          <a:stretch/>
        </p:blipFill>
        <p:spPr>
          <a:xfrm>
            <a:off x="457200" y="1340768"/>
            <a:ext cx="8260540" cy="4608512"/>
          </a:xfrm>
          <a:prstGeom prst="rect">
            <a:avLst/>
          </a:prstGeom>
        </p:spPr>
      </p:pic>
    </p:spTree>
    <p:extLst>
      <p:ext uri="{BB962C8B-B14F-4D97-AF65-F5344CB8AC3E}">
        <p14:creationId xmlns:p14="http://schemas.microsoft.com/office/powerpoint/2010/main" val="2339860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CBFAE-4273-4818-B599-DA0E365BFDE0}"/>
              </a:ext>
            </a:extLst>
          </p:cNvPr>
          <p:cNvSpPr>
            <a:spLocks noGrp="1"/>
          </p:cNvSpPr>
          <p:nvPr>
            <p:ph type="title"/>
          </p:nvPr>
        </p:nvSpPr>
        <p:spPr/>
        <p:txBody>
          <a:bodyPr/>
          <a:lstStyle/>
          <a:p>
            <a:endParaRPr lang="fr-FR" dirty="0"/>
          </a:p>
        </p:txBody>
      </p:sp>
      <p:sp>
        <p:nvSpPr>
          <p:cNvPr id="3" name="Espace réservé du texte 2">
            <a:extLst>
              <a:ext uri="{FF2B5EF4-FFF2-40B4-BE49-F238E27FC236}">
                <a16:creationId xmlns:a16="http://schemas.microsoft.com/office/drawing/2014/main" id="{AFE9E03F-18A5-4F1F-B164-4212A00092DE}"/>
              </a:ext>
            </a:extLst>
          </p:cNvPr>
          <p:cNvSpPr>
            <a:spLocks noGrp="1"/>
          </p:cNvSpPr>
          <p:nvPr>
            <p:ph type="body" idx="11"/>
          </p:nvPr>
        </p:nvSpPr>
        <p:spPr/>
        <p:txBody>
          <a:bodyPr/>
          <a:lstStyle/>
          <a:p>
            <a:endParaRPr lang="fr-FR"/>
          </a:p>
        </p:txBody>
      </p:sp>
      <p:pic>
        <p:nvPicPr>
          <p:cNvPr id="4" name="Image 3">
            <a:extLst>
              <a:ext uri="{FF2B5EF4-FFF2-40B4-BE49-F238E27FC236}">
                <a16:creationId xmlns:a16="http://schemas.microsoft.com/office/drawing/2014/main" id="{00DE1DD1-304B-4C71-8DCC-F4D13A86C286}"/>
              </a:ext>
            </a:extLst>
          </p:cNvPr>
          <p:cNvPicPr>
            <a:picLocks noChangeAspect="1"/>
          </p:cNvPicPr>
          <p:nvPr/>
        </p:nvPicPr>
        <p:blipFill rotWithShape="1">
          <a:blip r:embed="rId2"/>
          <a:srcRect l="24800" t="20601" r="28737" b="19200"/>
          <a:stretch/>
        </p:blipFill>
        <p:spPr>
          <a:xfrm>
            <a:off x="-5226" y="52027"/>
            <a:ext cx="9149226" cy="6668080"/>
          </a:xfrm>
          <a:prstGeom prst="rect">
            <a:avLst/>
          </a:prstGeom>
        </p:spPr>
      </p:pic>
    </p:spTree>
    <p:extLst>
      <p:ext uri="{BB962C8B-B14F-4D97-AF65-F5344CB8AC3E}">
        <p14:creationId xmlns:p14="http://schemas.microsoft.com/office/powerpoint/2010/main" val="2484860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34"/>
</p:tagLst>
</file>

<file path=ppt/tags/tag11.xml><?xml version="1.0" encoding="utf-8"?>
<p:tagLst xmlns:a="http://schemas.openxmlformats.org/drawingml/2006/main" xmlns:r="http://schemas.openxmlformats.org/officeDocument/2006/relationships" xmlns:p="http://schemas.openxmlformats.org/presentationml/2006/main">
  <p:tag name="NUM" val="34"/>
</p:tagLst>
</file>

<file path=ppt/tags/tag2.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7"/>
</p:tagLst>
</file>

<file path=ppt/tags/tag4.xml><?xml version="1.0" encoding="utf-8"?>
<p:tagLst xmlns:a="http://schemas.openxmlformats.org/drawingml/2006/main" xmlns:r="http://schemas.openxmlformats.org/officeDocument/2006/relationships" xmlns:p="http://schemas.openxmlformats.org/presentationml/2006/main">
  <p:tag name="NUM" val="8"/>
</p:tagLst>
</file>

<file path=ppt/tags/tag5.xml><?xml version="1.0" encoding="utf-8"?>
<p:tagLst xmlns:a="http://schemas.openxmlformats.org/drawingml/2006/main" xmlns:r="http://schemas.openxmlformats.org/officeDocument/2006/relationships" xmlns:p="http://schemas.openxmlformats.org/presentationml/2006/main">
  <p:tag name="NUM" val="13"/>
</p:tagLst>
</file>

<file path=ppt/tags/tag6.xml><?xml version="1.0" encoding="utf-8"?>
<p:tagLst xmlns:a="http://schemas.openxmlformats.org/drawingml/2006/main" xmlns:r="http://schemas.openxmlformats.org/officeDocument/2006/relationships" xmlns:p="http://schemas.openxmlformats.org/presentationml/2006/main">
  <p:tag name="NUM" val="20"/>
</p:tagLst>
</file>

<file path=ppt/tags/tag7.xml><?xml version="1.0" encoding="utf-8"?>
<p:tagLst xmlns:a="http://schemas.openxmlformats.org/drawingml/2006/main" xmlns:r="http://schemas.openxmlformats.org/officeDocument/2006/relationships" xmlns:p="http://schemas.openxmlformats.org/presentationml/2006/main">
  <p:tag name="NUM" val="21"/>
</p:tagLst>
</file>

<file path=ppt/tags/tag8.xml><?xml version="1.0" encoding="utf-8"?>
<p:tagLst xmlns:a="http://schemas.openxmlformats.org/drawingml/2006/main" xmlns:r="http://schemas.openxmlformats.org/officeDocument/2006/relationships" xmlns:p="http://schemas.openxmlformats.org/presentationml/2006/main">
  <p:tag name="NUM" val="31"/>
</p:tagLst>
</file>

<file path=ppt/tags/tag9.xml><?xml version="1.0" encoding="utf-8"?>
<p:tagLst xmlns:a="http://schemas.openxmlformats.org/drawingml/2006/main" xmlns:r="http://schemas.openxmlformats.org/officeDocument/2006/relationships" xmlns:p="http://schemas.openxmlformats.org/presentationml/2006/main">
  <p:tag name="NUM" val="34"/>
</p:tagLst>
</file>

<file path=ppt/theme/theme1.xml><?xml version="1.0" encoding="utf-8"?>
<a:theme xmlns:a="http://schemas.openxmlformats.org/drawingml/2006/main" name="Charte QUADRANT PPT-1">
  <a:themeElements>
    <a:clrScheme name="QUADRANT 1">
      <a:dk1>
        <a:srgbClr val="1A1A1A"/>
      </a:dk1>
      <a:lt1>
        <a:srgbClr val="FFFEFE"/>
      </a:lt1>
      <a:dk2>
        <a:srgbClr val="09251D"/>
      </a:dk2>
      <a:lt2>
        <a:srgbClr val="EAE8DA"/>
      </a:lt2>
      <a:accent1>
        <a:srgbClr val="DE711B"/>
      </a:accent1>
      <a:accent2>
        <a:srgbClr val="1D7067"/>
      </a:accent2>
      <a:accent3>
        <a:srgbClr val="629C89"/>
      </a:accent3>
      <a:accent4>
        <a:srgbClr val="CE3A19"/>
      </a:accent4>
      <a:accent5>
        <a:srgbClr val="690D34"/>
      </a:accent5>
      <a:accent6>
        <a:srgbClr val="CA2739"/>
      </a:accent6>
      <a:hlink>
        <a:srgbClr val="134253"/>
      </a:hlink>
      <a:folHlink>
        <a:srgbClr val="228089"/>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QUADRANT" id="{F315C4A0-613F-5046-B55A-533F083339A2}" vid="{F25D9059-4DC7-E148-9CD1-2ABFD383C81D}"/>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BDD000AA10E5C4BA91EB31BDD887197" ma:contentTypeVersion="2" ma:contentTypeDescription="Crée un document." ma:contentTypeScope="" ma:versionID="058840682d2096a0d2676717ebb689e0">
  <xsd:schema xmlns:xsd="http://www.w3.org/2001/XMLSchema" xmlns:xs="http://www.w3.org/2001/XMLSchema" xmlns:p="http://schemas.microsoft.com/office/2006/metadata/properties" xmlns:ns2="37d2ab72-cd97-4974-ad65-27252c545a92" targetNamespace="http://schemas.microsoft.com/office/2006/metadata/properties" ma:root="true" ma:fieldsID="4e551fed30a9eae9591a6f7df6bf7489" ns2:_="">
    <xsd:import namespace="37d2ab72-cd97-4974-ad65-27252c545a92"/>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d2ab72-cd97-4974-ad65-27252c545a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F1375B-8872-44D6-A3FD-073BA3E4D09C}">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37d2ab72-cd97-4974-ad65-27252c545a92"/>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2CDAE45-4810-466D-B7A4-55CC1ECCC7D9}">
  <ds:schemaRefs>
    <ds:schemaRef ds:uri="http://schemas.microsoft.com/sharepoint/v3/contenttype/forms"/>
  </ds:schemaRefs>
</ds:datastoreItem>
</file>

<file path=customXml/itemProps3.xml><?xml version="1.0" encoding="utf-8"?>
<ds:datastoreItem xmlns:ds="http://schemas.openxmlformats.org/officeDocument/2006/customXml" ds:itemID="{17A82F5A-20EF-4FE4-A2F5-BCED024EB2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d2ab72-cd97-4974-ad65-27252c545a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PPT-QUADRANT</Template>
  <TotalTime>0</TotalTime>
  <Words>2118</Words>
  <Application>Microsoft Office PowerPoint</Application>
  <PresentationFormat>Affichage à l'écran (4:3)</PresentationFormat>
  <Paragraphs>277</Paragraphs>
  <Slides>68</Slides>
  <Notes>8</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68</vt:i4>
      </vt:variant>
    </vt:vector>
  </HeadingPairs>
  <TitlesOfParts>
    <vt:vector size="81" baseType="lpstr">
      <vt:lpstr>Arial</vt:lpstr>
      <vt:lpstr>Calibri</vt:lpstr>
      <vt:lpstr>EurekaSansOT-Light</vt:lpstr>
      <vt:lpstr>EurekaSansOT-Regular</vt:lpstr>
      <vt:lpstr>EurekaSans-Regular</vt:lpstr>
      <vt:lpstr>Franklin Gothic Bold</vt:lpstr>
      <vt:lpstr>Franklin Gothic Book</vt:lpstr>
      <vt:lpstr>Franklin Gothic Medium</vt:lpstr>
      <vt:lpstr>Gill Sans MT</vt:lpstr>
      <vt:lpstr>Lucida Grande</vt:lpstr>
      <vt:lpstr>Perpetua</vt:lpstr>
      <vt:lpstr>Tahoma</vt:lpstr>
      <vt:lpstr>Charte QUADRANT PPT-1</vt:lpstr>
      <vt:lpstr>Présentation PowerPoint</vt:lpstr>
      <vt:lpstr>Programme de la journée</vt:lpstr>
      <vt:lpstr>Tour de table</vt:lpstr>
      <vt:lpstr>L’évaluation d’impact</vt:lpstr>
      <vt:lpstr>Une évaluation d’impact, qu’est-ce que c’est ?</vt:lpstr>
      <vt:lpstr>Comment définir l’impact ? </vt:lpstr>
      <vt:lpstr>L’impact sur les bénéficiaires finaux</vt:lpstr>
      <vt:lpstr>exemple</vt:lpstr>
      <vt:lpstr>Présentation PowerPoint</vt:lpstr>
      <vt:lpstr>Définition par la méthode</vt:lpstr>
      <vt:lpstr>Jamais une simple mesure du changement</vt:lpstr>
      <vt:lpstr>Présentation PowerPoint</vt:lpstr>
      <vt:lpstr>L’analyse du changement</vt:lpstr>
      <vt:lpstr>Qu’est ce qui différencie une évaluation d’impact d’une autre évaluation? </vt:lpstr>
      <vt:lpstr>Évolution du contexte de la causalité</vt:lpstr>
      <vt:lpstr>Les conséquences pour l’évaluation: rester modeste</vt:lpstr>
      <vt:lpstr>Les approches de l’évaluation d’impact</vt:lpstr>
      <vt:lpstr>Les enjeux</vt:lpstr>
      <vt:lpstr>Le choix de la bonne  méthode</vt:lpstr>
      <vt:lpstr>Présentation de deux approches</vt:lpstr>
      <vt:lpstr>L’approche contrefactuelle</vt:lpstr>
      <vt:lpstr>Une diversité de méthodes, mais un postulat commun </vt:lpstr>
      <vt:lpstr>Comment estimer les impacts ? La méthode expérimentale</vt:lpstr>
      <vt:lpstr>Approche par génération</vt:lpstr>
      <vt:lpstr>Arbitrer entre analyse d’attribution ou de contribution</vt:lpstr>
      <vt:lpstr>L’analyse de contribution</vt:lpstr>
      <vt:lpstr>Présentation PowerPoint</vt:lpstr>
      <vt:lpstr>Les atouts de l’analyse de contribution</vt:lpstr>
      <vt:lpstr>Une démarche en 6 étapes</vt:lpstr>
      <vt:lpstr>1. Circonscrire la question causale</vt:lpstr>
      <vt:lpstr>La démonstration par analyse de contribution</vt:lpstr>
      <vt:lpstr>2. Etablir la théorie du changement</vt:lpstr>
      <vt:lpstr>la logique d’intervention</vt:lpstr>
      <vt:lpstr>Construire une logique d’intervention</vt:lpstr>
      <vt:lpstr>Organisez les effets attendus de façon séquentielle puis faites les liens</vt:lpstr>
      <vt:lpstr>Identifiez les « trous » et comblez-les!</vt:lpstr>
      <vt:lpstr>Présentation PowerPoint</vt:lpstr>
      <vt:lpstr>Quelques règles pour qualifier les effets</vt:lpstr>
      <vt:lpstr>identifier les conditions et risques</vt:lpstr>
      <vt:lpstr>Atelier 1</vt:lpstr>
      <vt:lpstr>Un programme de formation à la Bonne gouvernance</vt:lpstr>
      <vt:lpstr>Discussion : 30 minutes</vt:lpstr>
      <vt:lpstr>Atelier : 1h30 </vt:lpstr>
      <vt:lpstr>La charge de la preuve</vt:lpstr>
      <vt:lpstr>Une démarche en 6 étapes</vt:lpstr>
      <vt:lpstr>3. Collecter les éléments de preuve</vt:lpstr>
      <vt:lpstr>Se positionner au niveau du paquet causal</vt:lpstr>
      <vt:lpstr>Enjeux de la collecte</vt:lpstr>
      <vt:lpstr>Expliquer les contributions</vt:lpstr>
      <vt:lpstr>4. Rédiger un récit provisoire de contribution</vt:lpstr>
      <vt:lpstr>5. Critiquer le récit</vt:lpstr>
      <vt:lpstr>Assurer la traçabilité de la preuve</vt:lpstr>
      <vt:lpstr>6. Rédiger le récit final</vt:lpstr>
      <vt:lpstr>Une démarche toujours en 3 temps</vt:lpstr>
      <vt:lpstr>1. Etablir les faits</vt:lpstr>
      <vt:lpstr>2. L’intervention peut-elle contribuer à ces changements? </vt:lpstr>
      <vt:lpstr>La théorie est-elle plausible? </vt:lpstr>
      <vt:lpstr>Les méthodes participatives</vt:lpstr>
      <vt:lpstr>Une approche pour identifier des indices probants</vt:lpstr>
      <vt:lpstr>Présentation PowerPoint</vt:lpstr>
      <vt:lpstr>Présentation PowerPoint</vt:lpstr>
      <vt:lpstr>Présentation PowerPoint</vt:lpstr>
      <vt:lpstr>Présentation PowerPoint</vt:lpstr>
      <vt:lpstr>3. D’autres interventions, d’autres raisons ont-elles pu contribuer à ces changements? </vt:lpstr>
      <vt:lpstr>Identifier les autres facteurs</vt:lpstr>
      <vt:lpstr>Atelier 2: quelle stratégie d’investigation </vt:lpstr>
      <vt:lpstr>Aller plus loin</vt:lpstr>
      <vt:lpstr>Arbre des méthodes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Agathe Devaux</dc:creator>
  <cp:lastModifiedBy>Agathe Devaux</cp:lastModifiedBy>
  <cp:revision>36</cp:revision>
  <dcterms:created xsi:type="dcterms:W3CDTF">2019-03-12T15:10:04Z</dcterms:created>
  <dcterms:modified xsi:type="dcterms:W3CDTF">2019-10-20T12:23:35Z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0x010100BBDD000AA10E5C4BA91EB31BDD887197</vt:lpwstr>
  </property>
  <property fmtid="{D5CDD505-2E9C-101B-9397-08002B2CF9AE}" pid="3" name="AuthorIds_UIVersion_4608">
    <vt:lpwstr>19</vt:lpwstr>
  </property>
</Properties>
</file>