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5" r:id="rId4"/>
    <p:sldId id="263" r:id="rId5"/>
    <p:sldId id="258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13A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/>
    <p:restoredTop sz="96978" autoAdjust="0"/>
  </p:normalViewPr>
  <p:slideViewPr>
    <p:cSldViewPr snapToGrid="0" snapToObjects="1">
      <p:cViewPr varScale="1">
        <p:scale>
          <a:sx n="70" d="100"/>
          <a:sy n="70" d="100"/>
        </p:scale>
        <p:origin x="588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DE8948-18EB-4D20-9513-877F674BA20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952BA3-3B74-49FD-AF5B-34571020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52BA3-3B74-49FD-AF5B-34571020D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EDF3-4200-A244-B423-08B9B336F80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A2E4-16BB-6E45-B6A4-79932F1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77A521C-A36B-4AA0-A58F-1885D72FEB61}"/>
              </a:ext>
            </a:extLst>
          </p:cNvPr>
          <p:cNvGrpSpPr/>
          <p:nvPr/>
        </p:nvGrpSpPr>
        <p:grpSpPr>
          <a:xfrm>
            <a:off x="-163773" y="-136478"/>
            <a:ext cx="10069773" cy="7008126"/>
            <a:chOff x="-163773" y="-136207"/>
            <a:chExt cx="10069773" cy="69942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773" y="-136207"/>
              <a:ext cx="10069773" cy="699420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467D1D3-25B8-44AB-998D-2ED79377152E}"/>
                </a:ext>
              </a:extLst>
            </p:cNvPr>
            <p:cNvGrpSpPr/>
            <p:nvPr/>
          </p:nvGrpSpPr>
          <p:grpSpPr>
            <a:xfrm>
              <a:off x="481183" y="6157922"/>
              <a:ext cx="4694077" cy="461665"/>
              <a:chOff x="459917" y="6018843"/>
              <a:chExt cx="4694077" cy="46166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5B16631-349E-4F54-A6DA-6959E5508EF1}"/>
                  </a:ext>
                </a:extLst>
              </p:cNvPr>
              <p:cNvSpPr txBox="1"/>
              <p:nvPr/>
            </p:nvSpPr>
            <p:spPr>
              <a:xfrm>
                <a:off x="3405529" y="6018843"/>
                <a:ext cx="1748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13A8D2"/>
                    </a:solidFill>
                  </a:rPr>
                  <a:t>#</a:t>
                </a:r>
                <a:r>
                  <a:rPr lang="en-GB" sz="2000" b="1" dirty="0">
                    <a:solidFill>
                      <a:srgbClr val="13A8D2"/>
                    </a:solidFill>
                  </a:rPr>
                  <a:t>NECdev</a:t>
                </a:r>
                <a:r>
                  <a:rPr lang="en-GB" sz="2400" dirty="0">
                    <a:solidFill>
                      <a:srgbClr val="13A8D2"/>
                    </a:solidFill>
                  </a:rPr>
                  <a:t> 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B1EB1175-F273-4B8D-AC18-182B2260D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917" y="6114748"/>
                <a:ext cx="365760" cy="36576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DCAFC68-728D-40FD-8FF8-756677EF464E}"/>
                  </a:ext>
                </a:extLst>
              </p:cNvPr>
              <p:cNvSpPr txBox="1"/>
              <p:nvPr/>
            </p:nvSpPr>
            <p:spPr>
              <a:xfrm>
                <a:off x="734237" y="6080398"/>
                <a:ext cx="2671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13A8D2"/>
                    </a:solidFill>
                  </a:rPr>
                  <a:t>@undp_evaluation 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BFB955-355C-4D8E-A4CF-7154844022D2}"/>
              </a:ext>
            </a:extLst>
          </p:cNvPr>
          <p:cNvSpPr txBox="1"/>
          <p:nvPr/>
        </p:nvSpPr>
        <p:spPr>
          <a:xfrm>
            <a:off x="459917" y="4175788"/>
            <a:ext cx="469407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626262"/>
                </a:solidFill>
              </a:rPr>
              <a:t>Developing a Network to support Evaluation-     A Case of Liberia</a:t>
            </a:r>
            <a:endParaRPr lang="en-GB" b="1" dirty="0">
              <a:solidFill>
                <a:srgbClr val="62626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626262"/>
                </a:solidFill>
              </a:rPr>
              <a:t>Ministry of Finance &amp; Development Planning/Government of Liberia</a:t>
            </a:r>
            <a:endParaRPr lang="en-GB" b="1" dirty="0">
              <a:solidFill>
                <a:srgbClr val="626262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600" b="1" dirty="0" smtClean="0">
                <a:solidFill>
                  <a:srgbClr val="626262"/>
                </a:solidFill>
              </a:rPr>
              <a:t>James Afif Jaber</a:t>
            </a:r>
          </a:p>
          <a:p>
            <a:pPr>
              <a:spcBef>
                <a:spcPts val="600"/>
              </a:spcBef>
            </a:pPr>
            <a:r>
              <a:rPr lang="en-GB" sz="1600" b="1" dirty="0" smtClean="0">
                <a:solidFill>
                  <a:srgbClr val="626262"/>
                </a:solidFill>
              </a:rPr>
              <a:t>Director-Plan Development &amp; Coordination</a:t>
            </a:r>
            <a:endParaRPr lang="en-GB" sz="1600" b="1" dirty="0">
              <a:solidFill>
                <a:srgbClr val="626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4" y="13648"/>
            <a:ext cx="990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40C21-5499-4EC6-A2BA-6F72C25D2DFC}"/>
              </a:ext>
            </a:extLst>
          </p:cNvPr>
          <p:cNvSpPr txBox="1"/>
          <p:nvPr/>
        </p:nvSpPr>
        <p:spPr>
          <a:xfrm>
            <a:off x="804609" y="1706695"/>
            <a:ext cx="6073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Myriad Pro" charset="0"/>
                <a:cs typeface="Myriad Pro" charset="0"/>
              </a:rPr>
              <a:t>What issue prompted the formation of a Network? </a:t>
            </a:r>
          </a:p>
          <a:p>
            <a:endParaRPr lang="en-US" sz="1000" dirty="0">
              <a:solidFill>
                <a:srgbClr val="626262"/>
              </a:solidFill>
            </a:endParaRPr>
          </a:p>
          <a:p>
            <a:pPr indent="-171450">
              <a:buBlip>
                <a:blip r:embed="rId3"/>
              </a:buBlip>
            </a:pPr>
            <a:r>
              <a:rPr lang="en-US" dirty="0" smtClean="0"/>
              <a:t>Inadequate planning, coordination and implementation at </a:t>
            </a:r>
          </a:p>
          <a:p>
            <a:r>
              <a:rPr lang="en-US" dirty="0"/>
              <a:t> </a:t>
            </a:r>
            <a:r>
              <a:rPr lang="en-US" dirty="0" smtClean="0"/>
              <a:t>  the national and sub-national levels to conduct evaluation</a:t>
            </a:r>
          </a:p>
          <a:p>
            <a:pPr marL="4572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Inadequate funding</a:t>
            </a:r>
          </a:p>
          <a:p>
            <a:pPr marL="45720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Weak M&amp;E system, policy and framework</a:t>
            </a:r>
            <a:endParaRPr lang="en-US" b="1" dirty="0"/>
          </a:p>
          <a:p>
            <a:pPr marL="4572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Limited technical capacity</a:t>
            </a:r>
            <a:endParaRPr lang="en-US" dirty="0"/>
          </a:p>
          <a:p>
            <a:pPr marL="4572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Limited M&amp;E data for policy decision-making</a:t>
            </a:r>
          </a:p>
          <a:p>
            <a:pPr marL="4572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Unimproved service delivery in the public sector</a:t>
            </a:r>
            <a:endParaRPr lang="en-US" dirty="0"/>
          </a:p>
          <a:p>
            <a:endParaRPr lang="en-US" sz="1200" dirty="0">
              <a:solidFill>
                <a:srgbClr val="626262"/>
              </a:solidFill>
            </a:endParaRPr>
          </a:p>
          <a:p>
            <a:pPr indent="-171450">
              <a:buBlip>
                <a:blip r:embed="rId3"/>
              </a:buBlip>
            </a:pPr>
            <a:endParaRPr lang="ru-RU" sz="1200" dirty="0">
              <a:solidFill>
                <a:srgbClr val="5F6B79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5CFB7D-D70F-4153-AAE5-BD972997FD29}"/>
              </a:ext>
            </a:extLst>
          </p:cNvPr>
          <p:cNvSpPr txBox="1"/>
          <p:nvPr/>
        </p:nvSpPr>
        <p:spPr>
          <a:xfrm>
            <a:off x="804608" y="952591"/>
            <a:ext cx="801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626262"/>
                </a:solidFill>
              </a:rPr>
              <a:t>Developing a Network to support Evaluation-A Case of Liberia</a:t>
            </a:r>
          </a:p>
        </p:txBody>
      </p:sp>
      <p:sp>
        <p:nvSpPr>
          <p:cNvPr id="5" name="Oval 4"/>
          <p:cNvSpPr/>
          <p:nvPr/>
        </p:nvSpPr>
        <p:spPr>
          <a:xfrm>
            <a:off x="8679977" y="6073254"/>
            <a:ext cx="382137" cy="36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842" y="1706696"/>
            <a:ext cx="934140" cy="934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66" y="2721451"/>
            <a:ext cx="1138165" cy="709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249" y="3850371"/>
            <a:ext cx="942931" cy="942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6017" y="3434773"/>
            <a:ext cx="575401" cy="575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943" y="4849925"/>
            <a:ext cx="1287618" cy="969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0683" y="2678472"/>
            <a:ext cx="1360299" cy="742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0083" y="1669060"/>
            <a:ext cx="1314847" cy="874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4942" y="3791479"/>
            <a:ext cx="1164105" cy="8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40C21-5499-4EC6-A2BA-6F72C25D2DFC}"/>
              </a:ext>
            </a:extLst>
          </p:cNvPr>
          <p:cNvSpPr txBox="1"/>
          <p:nvPr/>
        </p:nvSpPr>
        <p:spPr>
          <a:xfrm>
            <a:off x="804608" y="1488327"/>
            <a:ext cx="53641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a typeface="Myriad Pro" charset="0"/>
                <a:cs typeface="Myriad Pro" charset="0"/>
              </a:rPr>
              <a:t>Who are the main participants in the Network?</a:t>
            </a:r>
            <a:endParaRPr lang="en-US" b="1" dirty="0">
              <a:solidFill>
                <a:srgbClr val="0070C0"/>
              </a:solidFill>
              <a:ea typeface="Myriad Pro" charset="0"/>
              <a:cs typeface="Myriad Pro" charset="0"/>
            </a:endParaRPr>
          </a:p>
          <a:p>
            <a:pPr indent="-171450">
              <a:buBlip>
                <a:blip r:embed="rId3"/>
              </a:buBlip>
            </a:pPr>
            <a:endParaRPr lang="en-US" sz="1000" dirty="0">
              <a:solidFill>
                <a:srgbClr val="626262"/>
              </a:solidFill>
            </a:endParaRPr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Government of Liberia</a:t>
            </a:r>
            <a:endParaRPr lang="en-US" dirty="0"/>
          </a:p>
          <a:p>
            <a:pPr lvl="0"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Development Partner</a:t>
            </a:r>
            <a:endParaRPr lang="en-US" b="1" dirty="0"/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Civil Society</a:t>
            </a:r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Non-governmental Organization</a:t>
            </a:r>
            <a:endParaRPr lang="en-US" dirty="0"/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Private Sector</a:t>
            </a:r>
            <a:endParaRPr lang="en-US" dirty="0"/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Academia</a:t>
            </a:r>
            <a:endParaRPr lang="en-US" dirty="0"/>
          </a:p>
          <a:p>
            <a:endParaRPr lang="en-US" sz="1200" dirty="0">
              <a:solidFill>
                <a:srgbClr val="626262"/>
              </a:solidFill>
            </a:endParaRPr>
          </a:p>
          <a:p>
            <a:pPr indent="-171450">
              <a:buBlip>
                <a:blip r:embed="rId3"/>
              </a:buBlip>
            </a:pPr>
            <a:endParaRPr lang="ru-RU" sz="1200" dirty="0">
              <a:solidFill>
                <a:srgbClr val="5F6B79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5CFB7D-D70F-4153-AAE5-BD972997FD29}"/>
              </a:ext>
            </a:extLst>
          </p:cNvPr>
          <p:cNvSpPr txBox="1"/>
          <p:nvPr/>
        </p:nvSpPr>
        <p:spPr>
          <a:xfrm>
            <a:off x="804608" y="829759"/>
            <a:ext cx="809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626262"/>
                </a:solidFill>
              </a:rPr>
              <a:t>Developing a Network to support Evaluation-A Case of Liberia</a:t>
            </a:r>
          </a:p>
        </p:txBody>
      </p:sp>
      <p:sp>
        <p:nvSpPr>
          <p:cNvPr id="5" name="Oval 4"/>
          <p:cNvSpPr/>
          <p:nvPr/>
        </p:nvSpPr>
        <p:spPr>
          <a:xfrm>
            <a:off x="8625385" y="6073254"/>
            <a:ext cx="382137" cy="36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90" y="2478109"/>
            <a:ext cx="1788897" cy="19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7007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40C21-5499-4EC6-A2BA-6F72C25D2DFC}"/>
              </a:ext>
            </a:extLst>
          </p:cNvPr>
          <p:cNvSpPr txBox="1"/>
          <p:nvPr/>
        </p:nvSpPr>
        <p:spPr>
          <a:xfrm>
            <a:off x="804608" y="1379143"/>
            <a:ext cx="7124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a typeface="Myriad Pro" charset="0"/>
                <a:cs typeface="Myriad Pro" charset="0"/>
              </a:rPr>
              <a:t>How has the Network supported development of an Evaluation System?</a:t>
            </a:r>
          </a:p>
          <a:p>
            <a:endParaRPr lang="en-US" b="1" dirty="0">
              <a:solidFill>
                <a:srgbClr val="0070C0"/>
              </a:solidFill>
              <a:ea typeface="Myriad Pro" charset="0"/>
              <a:cs typeface="Myriad Pro" charset="0"/>
            </a:endParaRPr>
          </a:p>
          <a:p>
            <a:r>
              <a:rPr lang="en-US" b="1" dirty="0" smtClean="0">
                <a:ea typeface="Myriad Pro" charset="0"/>
                <a:cs typeface="Myriad Pro" charset="0"/>
              </a:rPr>
              <a:t>The network consists of multi-dimensional stakeholders with different development support to the evaluation system in the following forms:</a:t>
            </a:r>
            <a:endParaRPr lang="en-US" b="1" dirty="0">
              <a:ea typeface="Myriad Pro" charset="0"/>
              <a:cs typeface="Myriad Pro" charset="0"/>
            </a:endParaRPr>
          </a:p>
          <a:p>
            <a:pPr indent="-171450">
              <a:buBlip>
                <a:blip r:embed="rId3"/>
              </a:buBlip>
            </a:pPr>
            <a:endParaRPr lang="en-US" sz="1000" dirty="0">
              <a:solidFill>
                <a:srgbClr val="626262"/>
              </a:solidFill>
            </a:endParaRPr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Thru knowledge and experience sharing</a:t>
            </a:r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Enhancing coordination</a:t>
            </a:r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Capacity building</a:t>
            </a:r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Technical assistance</a:t>
            </a:r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Improving transparency and accountability</a:t>
            </a:r>
          </a:p>
          <a:p>
            <a:pPr indent="-171450">
              <a:lnSpc>
                <a:spcPct val="15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US" dirty="0" smtClean="0"/>
              <a:t>Providing funding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sz="1200" dirty="0">
              <a:solidFill>
                <a:srgbClr val="626262"/>
              </a:solidFill>
            </a:endParaRPr>
          </a:p>
          <a:p>
            <a:pPr indent="-171450">
              <a:buBlip>
                <a:blip r:embed="rId3"/>
              </a:buBlip>
            </a:pPr>
            <a:endParaRPr lang="ru-RU" sz="1200" dirty="0">
              <a:solidFill>
                <a:srgbClr val="5F6B79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5CFB7D-D70F-4153-AAE5-BD972997FD29}"/>
              </a:ext>
            </a:extLst>
          </p:cNvPr>
          <p:cNvSpPr txBox="1"/>
          <p:nvPr/>
        </p:nvSpPr>
        <p:spPr>
          <a:xfrm>
            <a:off x="804608" y="802463"/>
            <a:ext cx="797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626262"/>
                </a:solidFill>
              </a:rPr>
              <a:t>Developing a Network to support Evaluation-A Case of Liberia</a:t>
            </a:r>
          </a:p>
        </p:txBody>
      </p:sp>
      <p:sp>
        <p:nvSpPr>
          <p:cNvPr id="5" name="Oval 4"/>
          <p:cNvSpPr/>
          <p:nvPr/>
        </p:nvSpPr>
        <p:spPr>
          <a:xfrm>
            <a:off x="8625385" y="6073254"/>
            <a:ext cx="382137" cy="36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" name="Picture 6" descr="Image result for capacity build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33" y="4255484"/>
            <a:ext cx="969431" cy="7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066" y="2265553"/>
            <a:ext cx="853094" cy="953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524" y="3320868"/>
            <a:ext cx="879104" cy="87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996" y="5105236"/>
            <a:ext cx="909140" cy="9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225D69-5777-4B5B-86DE-96C7CB197E0B}"/>
              </a:ext>
            </a:extLst>
          </p:cNvPr>
          <p:cNvGrpSpPr/>
          <p:nvPr/>
        </p:nvGrpSpPr>
        <p:grpSpPr>
          <a:xfrm>
            <a:off x="101600" y="0"/>
            <a:ext cx="9804400" cy="7014948"/>
            <a:chOff x="101600" y="0"/>
            <a:chExt cx="970075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0"/>
              <a:ext cx="9700752" cy="68580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124969B9-AE4C-46DB-AB93-FD4B8474290D}"/>
                </a:ext>
              </a:extLst>
            </p:cNvPr>
            <p:cNvGrpSpPr/>
            <p:nvPr/>
          </p:nvGrpSpPr>
          <p:grpSpPr>
            <a:xfrm>
              <a:off x="481183" y="6157922"/>
              <a:ext cx="4694077" cy="461665"/>
              <a:chOff x="459917" y="6018843"/>
              <a:chExt cx="4694077" cy="46166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7830CBA-216F-494E-90E3-65227A53C9B1}"/>
                  </a:ext>
                </a:extLst>
              </p:cNvPr>
              <p:cNvSpPr txBox="1"/>
              <p:nvPr/>
            </p:nvSpPr>
            <p:spPr>
              <a:xfrm>
                <a:off x="3405529" y="6018843"/>
                <a:ext cx="1748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13A8D2"/>
                    </a:solidFill>
                  </a:rPr>
                  <a:t>#</a:t>
                </a:r>
                <a:r>
                  <a:rPr lang="en-GB" sz="2000" b="1" dirty="0">
                    <a:solidFill>
                      <a:srgbClr val="13A8D2"/>
                    </a:solidFill>
                  </a:rPr>
                  <a:t>NECdev</a:t>
                </a:r>
                <a:r>
                  <a:rPr lang="en-GB" sz="2400" dirty="0">
                    <a:solidFill>
                      <a:srgbClr val="13A8D2"/>
                    </a:solidFill>
                  </a:rPr>
                  <a:t> 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AD7F3559-930F-4D36-9A31-98602900C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917" y="6114748"/>
                <a:ext cx="365760" cy="36576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AD3DF8F-A01F-4B9E-AA7A-A42327E9B227}"/>
                  </a:ext>
                </a:extLst>
              </p:cNvPr>
              <p:cNvSpPr txBox="1"/>
              <p:nvPr/>
            </p:nvSpPr>
            <p:spPr>
              <a:xfrm>
                <a:off x="734237" y="6080398"/>
                <a:ext cx="2671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13A8D2"/>
                    </a:solidFill>
                  </a:rPr>
                  <a:t>@undp_evaluation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182</Words>
  <Application>Microsoft Office PowerPoint</Application>
  <PresentationFormat>A4 Paper (210x297 mm)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 A. Jaber</cp:lastModifiedBy>
  <cp:revision>72</cp:revision>
  <dcterms:created xsi:type="dcterms:W3CDTF">2019-10-03T08:44:23Z</dcterms:created>
  <dcterms:modified xsi:type="dcterms:W3CDTF">2019-10-19T23:46:13Z</dcterms:modified>
</cp:coreProperties>
</file>