
<file path=[Content_Types].xml><?xml version="1.0" encoding="utf-8"?>
<Types xmlns="http://schemas.openxmlformats.org/package/2006/content-types">
  <Default Extension="xml" ContentType="application/xml"/>
  <Default Extension="jpeg" ContentType="image/jpeg"/>
  <Default Extension="png" ContentType="image/png"/>
  <Default Extension="vml" ContentType="application/vnd.openxmlformats-officedocument.vmlDrawi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sldIdLst>
    <p:sldId id="256" r:id="rId2"/>
    <p:sldId id="278" r:id="rId3"/>
    <p:sldId id="280" r:id="rId4"/>
    <p:sldId id="277" r:id="rId5"/>
    <p:sldId id="257" r:id="rId6"/>
    <p:sldId id="281" r:id="rId7"/>
    <p:sldId id="282" r:id="rId8"/>
    <p:sldId id="283" r:id="rId9"/>
    <p:sldId id="285" r:id="rId10"/>
    <p:sldId id="286" r:id="rId11"/>
    <p:sldId id="287" r:id="rId12"/>
    <p:sldId id="288" r:id="rId13"/>
    <p:sldId id="289" r:id="rId14"/>
    <p:sldId id="290" r:id="rId15"/>
    <p:sldId id="291" r:id="rId16"/>
    <p:sldId id="295" r:id="rId17"/>
    <p:sldId id="292" r:id="rId18"/>
    <p:sldId id="258" r:id="rId19"/>
    <p:sldId id="293" r:id="rId20"/>
    <p:sldId id="260" r:id="rId21"/>
    <p:sldId id="270" r:id="rId22"/>
    <p:sldId id="261"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09"/>
  </p:normalViewPr>
  <p:slideViewPr>
    <p:cSldViewPr snapToGrid="0" snapToObjects="1">
      <p:cViewPr>
        <p:scale>
          <a:sx n="78" d="100"/>
          <a:sy n="78" d="100"/>
        </p:scale>
        <p:origin x="8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ordonMa\Dropbox%20(RKS)\9.%20Policy%20indicator\11.%20Power%20Point%20presentations\infographics\trend_charts_1990-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089954888947"/>
          <c:y val="0.0560652662099548"/>
          <c:w val="0.891810288877187"/>
          <c:h val="0.847416426605211"/>
        </c:manualLayout>
      </c:layout>
      <c:lineChart>
        <c:grouping val="standard"/>
        <c:varyColors val="0"/>
        <c:ser>
          <c:idx val="0"/>
          <c:order val="0"/>
          <c:tx>
            <c:v>Health facilities affected</c:v>
          </c:tx>
          <c:marker>
            <c:symbol val="none"/>
          </c:marker>
          <c:trendline>
            <c:spPr>
              <a:ln>
                <a:solidFill>
                  <a:schemeClr val="tx2">
                    <a:lumMod val="60000"/>
                    <a:lumOff val="40000"/>
                  </a:schemeClr>
                </a:solidFill>
              </a:ln>
            </c:spPr>
            <c:trendlineType val="exp"/>
            <c:dispRSqr val="0"/>
            <c:dispEq val="0"/>
          </c:trendline>
          <c:cat>
            <c:strRef>
              <c:f>'DI Statistics'!$A$3:$A$26</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'DI Statistics'!$M$3:$M$26</c:f>
              <c:numCache>
                <c:formatCode>General</c:formatCode>
                <c:ptCount val="24"/>
                <c:pt idx="0">
                  <c:v>20.0</c:v>
                </c:pt>
                <c:pt idx="1">
                  <c:v>15.0</c:v>
                </c:pt>
                <c:pt idx="2">
                  <c:v>15.0</c:v>
                </c:pt>
                <c:pt idx="3">
                  <c:v>43.0</c:v>
                </c:pt>
                <c:pt idx="4">
                  <c:v>6.0</c:v>
                </c:pt>
                <c:pt idx="5">
                  <c:v>55.0</c:v>
                </c:pt>
                <c:pt idx="6">
                  <c:v>63.0</c:v>
                </c:pt>
                <c:pt idx="7">
                  <c:v>14.0</c:v>
                </c:pt>
                <c:pt idx="8">
                  <c:v>54.0</c:v>
                </c:pt>
                <c:pt idx="9">
                  <c:v>330.0</c:v>
                </c:pt>
                <c:pt idx="10">
                  <c:v>46.0</c:v>
                </c:pt>
                <c:pt idx="11">
                  <c:v>220.0</c:v>
                </c:pt>
                <c:pt idx="12">
                  <c:v>125.0</c:v>
                </c:pt>
                <c:pt idx="13">
                  <c:v>332.0</c:v>
                </c:pt>
                <c:pt idx="14">
                  <c:v>623.0</c:v>
                </c:pt>
                <c:pt idx="15">
                  <c:v>347.0</c:v>
                </c:pt>
                <c:pt idx="16">
                  <c:v>707.0</c:v>
                </c:pt>
                <c:pt idx="17">
                  <c:v>773.0</c:v>
                </c:pt>
                <c:pt idx="18">
                  <c:v>404.0</c:v>
                </c:pt>
                <c:pt idx="19">
                  <c:v>644.0</c:v>
                </c:pt>
                <c:pt idx="20">
                  <c:v>918.0</c:v>
                </c:pt>
                <c:pt idx="21">
                  <c:v>440.0</c:v>
                </c:pt>
                <c:pt idx="22">
                  <c:v>573.0</c:v>
                </c:pt>
                <c:pt idx="23">
                  <c:v>769.0</c:v>
                </c:pt>
              </c:numCache>
            </c:numRef>
          </c:val>
          <c:smooth val="1"/>
          <c:extLst xmlns:c16r2="http://schemas.microsoft.com/office/drawing/2015/06/chart">
            <c:ext xmlns:c16="http://schemas.microsoft.com/office/drawing/2014/chart" uri="{C3380CC4-5D6E-409C-BE32-E72D297353CC}">
              <c16:uniqueId val="{00000000-7C73-48D8-8232-AD72E7E66DA3}"/>
            </c:ext>
          </c:extLst>
        </c:ser>
        <c:ser>
          <c:idx val="1"/>
          <c:order val="1"/>
          <c:tx>
            <c:v>Education facilities affected</c:v>
          </c:tx>
          <c:marker>
            <c:symbol val="none"/>
          </c:marker>
          <c:trendline>
            <c:spPr>
              <a:ln>
                <a:solidFill>
                  <a:srgbClr val="C00000"/>
                </a:solidFill>
              </a:ln>
            </c:spPr>
            <c:trendlineType val="exp"/>
            <c:dispRSqr val="0"/>
            <c:dispEq val="0"/>
          </c:trendline>
          <c:cat>
            <c:strRef>
              <c:f>'DI Statistics'!$A$3:$A$26</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'DI Statistics'!$L$3:$L$26</c:f>
              <c:numCache>
                <c:formatCode>General</c:formatCode>
                <c:ptCount val="24"/>
                <c:pt idx="0">
                  <c:v>130.0</c:v>
                </c:pt>
                <c:pt idx="1">
                  <c:v>40.0</c:v>
                </c:pt>
                <c:pt idx="2">
                  <c:v>319.0</c:v>
                </c:pt>
                <c:pt idx="3">
                  <c:v>899.0</c:v>
                </c:pt>
                <c:pt idx="4">
                  <c:v>365.0</c:v>
                </c:pt>
                <c:pt idx="5">
                  <c:v>1024.0</c:v>
                </c:pt>
                <c:pt idx="6">
                  <c:v>1261.0</c:v>
                </c:pt>
                <c:pt idx="7">
                  <c:v>271.0</c:v>
                </c:pt>
                <c:pt idx="8">
                  <c:v>449.0</c:v>
                </c:pt>
                <c:pt idx="9">
                  <c:v>17114.0</c:v>
                </c:pt>
                <c:pt idx="10">
                  <c:v>403.0</c:v>
                </c:pt>
                <c:pt idx="11">
                  <c:v>1153.0</c:v>
                </c:pt>
                <c:pt idx="12">
                  <c:v>1435.0</c:v>
                </c:pt>
                <c:pt idx="13">
                  <c:v>862.0</c:v>
                </c:pt>
                <c:pt idx="14">
                  <c:v>3230.0</c:v>
                </c:pt>
                <c:pt idx="15">
                  <c:v>3088.0</c:v>
                </c:pt>
                <c:pt idx="16">
                  <c:v>4414.0</c:v>
                </c:pt>
                <c:pt idx="17">
                  <c:v>11263.0</c:v>
                </c:pt>
                <c:pt idx="18">
                  <c:v>5475.0</c:v>
                </c:pt>
                <c:pt idx="19">
                  <c:v>12997.0</c:v>
                </c:pt>
                <c:pt idx="20">
                  <c:v>9689.0</c:v>
                </c:pt>
                <c:pt idx="21">
                  <c:v>4144.0</c:v>
                </c:pt>
                <c:pt idx="22">
                  <c:v>4555.0</c:v>
                </c:pt>
                <c:pt idx="23">
                  <c:v>5935.0</c:v>
                </c:pt>
              </c:numCache>
            </c:numRef>
          </c:val>
          <c:smooth val="1"/>
          <c:extLst xmlns:c16r2="http://schemas.microsoft.com/office/drawing/2015/06/chart">
            <c:ext xmlns:c16="http://schemas.microsoft.com/office/drawing/2014/chart" uri="{C3380CC4-5D6E-409C-BE32-E72D297353CC}">
              <c16:uniqueId val="{00000001-7C73-48D8-8232-AD72E7E66DA3}"/>
            </c:ext>
          </c:extLst>
        </c:ser>
        <c:dLbls>
          <c:showLegendKey val="0"/>
          <c:showVal val="0"/>
          <c:showCatName val="0"/>
          <c:showSerName val="0"/>
          <c:showPercent val="0"/>
          <c:showBubbleSize val="0"/>
        </c:dLbls>
        <c:smooth val="0"/>
        <c:axId val="792234576"/>
        <c:axId val="817839232"/>
      </c:lineChart>
      <c:catAx>
        <c:axId val="792234576"/>
        <c:scaling>
          <c:orientation val="minMax"/>
        </c:scaling>
        <c:delete val="0"/>
        <c:axPos val="b"/>
        <c:numFmt formatCode="General" sourceLinked="1"/>
        <c:majorTickMark val="out"/>
        <c:minorTickMark val="none"/>
        <c:tickLblPos val="nextTo"/>
        <c:crossAx val="817839232"/>
        <c:crosses val="autoZero"/>
        <c:auto val="1"/>
        <c:lblAlgn val="ctr"/>
        <c:lblOffset val="100"/>
        <c:tickLblSkip val="5"/>
        <c:noMultiLvlLbl val="0"/>
      </c:catAx>
      <c:valAx>
        <c:axId val="817839232"/>
        <c:scaling>
          <c:logBase val="10.0"/>
          <c:orientation val="minMax"/>
        </c:scaling>
        <c:delete val="0"/>
        <c:axPos val="l"/>
        <c:majorGridlines/>
        <c:numFmt formatCode="General" sourceLinked="1"/>
        <c:majorTickMark val="out"/>
        <c:minorTickMark val="none"/>
        <c:tickLblPos val="nextTo"/>
        <c:crossAx val="792234576"/>
        <c:crosses val="autoZero"/>
        <c:crossBetween val="between"/>
      </c:valAx>
      <c:spPr>
        <a:gradFill>
          <a:gsLst>
            <a:gs pos="0">
              <a:schemeClr val="accent1">
                <a:tint val="66000"/>
                <a:satMod val="160000"/>
              </a:schemeClr>
            </a:gs>
            <a:gs pos="27000">
              <a:schemeClr val="accent1">
                <a:tint val="44500"/>
                <a:satMod val="160000"/>
              </a:schemeClr>
            </a:gs>
            <a:gs pos="100000">
              <a:schemeClr val="accent1">
                <a:tint val="23500"/>
                <a:satMod val="160000"/>
              </a:schemeClr>
            </a:gs>
          </a:gsLst>
          <a:lin ang="5400000" scaled="0"/>
        </a:gradFill>
      </c:spPr>
    </c:plotArea>
    <c:legend>
      <c:legendPos val="r"/>
      <c:legendEntry>
        <c:idx val="2"/>
        <c:delete val="1"/>
      </c:legendEntry>
      <c:legendEntry>
        <c:idx val="3"/>
        <c:delete val="1"/>
      </c:legendEntry>
      <c:layout>
        <c:manualLayout>
          <c:xMode val="edge"/>
          <c:yMode val="edge"/>
          <c:x val="0.496337055535967"/>
          <c:y val="0.736999535707856"/>
          <c:w val="0.469203064383488"/>
          <c:h val="0.117612444785865"/>
        </c:manualLayout>
      </c:layout>
      <c:overlay val="0"/>
    </c:legend>
    <c:plotVisOnly val="1"/>
    <c:dispBlanksAs val="gap"/>
    <c:showDLblsOverMax val="0"/>
  </c:chart>
  <c:spPr>
    <a:ln w="3175">
      <a:solidFill>
        <a:schemeClr val="bg1">
          <a:lumMod val="75000"/>
        </a:schemeClr>
      </a:solidFill>
    </a:ln>
  </c:spPr>
  <c:externalData r:id="rId1">
    <c:autoUpdate val="0"/>
  </c:externalData>
</c:chartSpace>
</file>

<file path=ppt/drawings/_rels/vmlDrawing1.vml.rels><?xml version="1.0" encoding="UTF-8" standalone="yes"?>
<Relationships xmlns="http://schemas.openxmlformats.org/package/2006/relationships"><Relationship Id="rId9" Type="http://schemas.openxmlformats.org/officeDocument/2006/relationships/image" Target="../media/image20.png"/><Relationship Id="rId20" Type="http://schemas.openxmlformats.org/officeDocument/2006/relationships/image" Target="../media/image31.png"/><Relationship Id="rId21" Type="http://schemas.openxmlformats.org/officeDocument/2006/relationships/image" Target="../media/image32.jpeg"/><Relationship Id="rId22" Type="http://schemas.openxmlformats.org/officeDocument/2006/relationships/image" Target="../media/image33.jpeg"/><Relationship Id="rId23" Type="http://schemas.openxmlformats.org/officeDocument/2006/relationships/image" Target="../media/image34.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jpeg"/><Relationship Id="rId15" Type="http://schemas.openxmlformats.org/officeDocument/2006/relationships/image" Target="../media/image26.jpe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jpeg"/><Relationship Id="rId19" Type="http://schemas.openxmlformats.org/officeDocument/2006/relationships/image" Target="../media/image30.png"/><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F026D-0C07-E849-BCE3-54B2E46E0E06}" type="datetimeFigureOut">
              <a:rPr lang="en-US" smtClean="0"/>
              <a:t>10/18/17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C8264-FBBF-CF43-BFD6-810BCB982306}" type="slidenum">
              <a:rPr lang="en-US" smtClean="0"/>
              <a:t>‹#›</a:t>
            </a:fld>
            <a:endParaRPr lang="en-US"/>
          </a:p>
        </p:txBody>
      </p:sp>
    </p:spTree>
    <p:extLst>
      <p:ext uri="{BB962C8B-B14F-4D97-AF65-F5344CB8AC3E}">
        <p14:creationId xmlns:p14="http://schemas.microsoft.com/office/powerpoint/2010/main" val="16371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endParaRPr lang="en-US" altLang="en-US" baseline="0" dirty="0" smtClean="0"/>
          </a:p>
        </p:txBody>
      </p:sp>
      <p:sp>
        <p:nvSpPr>
          <p:cNvPr id="4" name="スライド番号プレースホルダー 3"/>
          <p:cNvSpPr>
            <a:spLocks noGrp="1"/>
          </p:cNvSpPr>
          <p:nvPr>
            <p:ph type="sldNum" sz="quarter" idx="10"/>
          </p:nvPr>
        </p:nvSpPr>
        <p:spPr/>
        <p:txBody>
          <a:bodyPr/>
          <a:lstStyle/>
          <a:p>
            <a:fld id="{07D5B0F0-3616-43ED-821A-A8760246376A}" type="slidenum">
              <a:rPr lang="en-GB" smtClean="0"/>
              <a:pPr/>
              <a:t>2</a:t>
            </a:fld>
            <a:endParaRPr lang="en-GB"/>
          </a:p>
        </p:txBody>
      </p:sp>
    </p:spTree>
    <p:extLst>
      <p:ext uri="{BB962C8B-B14F-4D97-AF65-F5344CB8AC3E}">
        <p14:creationId xmlns:p14="http://schemas.microsoft.com/office/powerpoint/2010/main" val="49049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7D5B0F0-3616-43ED-821A-A8760246376A}" type="slidenum">
              <a:rPr lang="en-GB" smtClean="0"/>
              <a:pPr/>
              <a:t>4</a:t>
            </a:fld>
            <a:endParaRPr lang="en-GB"/>
          </a:p>
        </p:txBody>
      </p:sp>
    </p:spTree>
    <p:extLst>
      <p:ext uri="{BB962C8B-B14F-4D97-AF65-F5344CB8AC3E}">
        <p14:creationId xmlns:p14="http://schemas.microsoft.com/office/powerpoint/2010/main" val="105151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D5B0F0-3616-43ED-821A-A8760246376A}" type="slidenum">
              <a:rPr lang="en-GB" smtClean="0"/>
              <a:pPr/>
              <a:t>17</a:t>
            </a:fld>
            <a:endParaRPr lang="en-GB"/>
          </a:p>
        </p:txBody>
      </p:sp>
    </p:spTree>
    <p:extLst>
      <p:ext uri="{BB962C8B-B14F-4D97-AF65-F5344CB8AC3E}">
        <p14:creationId xmlns:p14="http://schemas.microsoft.com/office/powerpoint/2010/main" val="135468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3 SDGs: </a:t>
            </a:r>
            <a:endParaRPr lang="en-US" dirty="0" smtClean="0">
              <a:effectLst/>
            </a:endParaRPr>
          </a:p>
          <a:p>
            <a:pPr lvl="1"/>
            <a:r>
              <a:rPr lang="en-US" sz="1200" kern="1200" dirty="0" smtClean="0">
                <a:solidFill>
                  <a:schemeClr val="tx1"/>
                </a:solidFill>
                <a:effectLst/>
                <a:latin typeface="+mn-lt"/>
                <a:ea typeface="+mn-ea"/>
                <a:cs typeface="+mn-cs"/>
              </a:rPr>
              <a:t>□  Goal 1. End poverty in all its forms everywhere </a:t>
            </a:r>
            <a:endParaRPr lang="en-US" dirty="0" smtClean="0">
              <a:effectLst/>
            </a:endParaRPr>
          </a:p>
          <a:p>
            <a:pPr lvl="1"/>
            <a:r>
              <a:rPr lang="en-US" sz="1200" kern="1200" dirty="0" smtClean="0">
                <a:solidFill>
                  <a:schemeClr val="tx1"/>
                </a:solidFill>
                <a:effectLst/>
                <a:latin typeface="+mn-lt"/>
                <a:ea typeface="+mn-ea"/>
                <a:cs typeface="+mn-cs"/>
              </a:rPr>
              <a:t>□  Goal 11. Make cities and human settlements inclusive, safe, resilient and sustainable. </a:t>
            </a:r>
            <a:endParaRPr lang="en-US" dirty="0" smtClean="0">
              <a:effectLst/>
            </a:endParaRPr>
          </a:p>
          <a:p>
            <a:pPr lvl="1"/>
            <a:r>
              <a:rPr lang="en-US" sz="1200" kern="1200" dirty="0" smtClean="0">
                <a:solidFill>
                  <a:schemeClr val="tx1"/>
                </a:solidFill>
                <a:effectLst/>
                <a:latin typeface="+mn-lt"/>
                <a:ea typeface="+mn-ea"/>
                <a:cs typeface="+mn-cs"/>
              </a:rPr>
              <a:t>□  Goal 13. Take urgent action to combat climate change and its impacts </a:t>
            </a:r>
            <a:endParaRPr lang="en-US" dirty="0">
              <a:effectLst/>
            </a:endParaRPr>
          </a:p>
        </p:txBody>
      </p:sp>
    </p:spTree>
    <p:extLst>
      <p:ext uri="{BB962C8B-B14F-4D97-AF65-F5344CB8AC3E}">
        <p14:creationId xmlns:p14="http://schemas.microsoft.com/office/powerpoint/2010/main" val="174157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F1C34-0014-1E4E-AC49-ED9199CDFDE0}"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76316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F1C34-0014-1E4E-AC49-ED9199CDFDE0}"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106590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F1C34-0014-1E4E-AC49-ED9199CDFDE0}"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31920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F1C34-0014-1E4E-AC49-ED9199CDFDE0}"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88865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F1C34-0014-1E4E-AC49-ED9199CDFDE0}"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206582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F1C34-0014-1E4E-AC49-ED9199CDFDE0}"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19605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F1C34-0014-1E4E-AC49-ED9199CDFDE0}"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59419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F1C34-0014-1E4E-AC49-ED9199CDFDE0}"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7929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F1C34-0014-1E4E-AC49-ED9199CDFDE0}"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56612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F1C34-0014-1E4E-AC49-ED9199CDFDE0}"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148848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F1C34-0014-1E4E-AC49-ED9199CDFDE0}"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EAB6B-7145-EF4E-BC85-745BA3F3C3F6}" type="slidenum">
              <a:rPr lang="en-US" smtClean="0"/>
              <a:t>‹#›</a:t>
            </a:fld>
            <a:endParaRPr lang="en-US"/>
          </a:p>
        </p:txBody>
      </p:sp>
    </p:spTree>
    <p:extLst>
      <p:ext uri="{BB962C8B-B14F-4D97-AF65-F5344CB8AC3E}">
        <p14:creationId xmlns:p14="http://schemas.microsoft.com/office/powerpoint/2010/main" val="9555511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F1C34-0014-1E4E-AC49-ED9199CDFDE0}" type="datetimeFigureOut">
              <a:rPr lang="en-US" smtClean="0"/>
              <a:t>10/18/17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EAB6B-7145-EF4E-BC85-745BA3F3C3F6}" type="slidenum">
              <a:rPr lang="en-US" smtClean="0"/>
              <a:t>‹#›</a:t>
            </a:fld>
            <a:endParaRPr lang="en-US"/>
          </a:p>
        </p:txBody>
      </p:sp>
    </p:spTree>
    <p:extLst>
      <p:ext uri="{BB962C8B-B14F-4D97-AF65-F5344CB8AC3E}">
        <p14:creationId xmlns:p14="http://schemas.microsoft.com/office/powerpoint/2010/main" val="48098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jpg"/><Relationship Id="rId8" Type="http://schemas.openxmlformats.org/officeDocument/2006/relationships/image" Target="../media/image3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risk-society.co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5" Type="http://schemas.openxmlformats.org/officeDocument/2006/relationships/image" Target="../media/image1.png"/><Relationship Id="rId6" Type="http://schemas.openxmlformats.org/officeDocument/2006/relationships/hyperlink" Target="http://www.risk-society.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sk-society.com/" TargetMode="Externa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risk-societ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risk-societ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755"/>
            <a:ext cx="9144000" cy="3010967"/>
          </a:xfrm>
        </p:spPr>
        <p:txBody>
          <a:bodyPr>
            <a:noAutofit/>
          </a:bodyPr>
          <a:lstStyle/>
          <a:p>
            <a:r>
              <a:rPr lang="en-US" altLang="en-US" sz="4400" b="1" dirty="0">
                <a:solidFill>
                  <a:schemeClr val="accent1"/>
                </a:solidFill>
              </a:rPr>
              <a:t>Measuring global progress in the implementation of the Sendai Framework for Disaster Risk Reduction 2015-2030 &amp; 2030 Agenda for Sustainable Development </a:t>
            </a:r>
            <a:endParaRPr lang="en-US" sz="4400"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9867394"/>
              </p:ext>
            </p:extLst>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
        <p:nvSpPr>
          <p:cNvPr id="3" name="Subtitle 2"/>
          <p:cNvSpPr>
            <a:spLocks noGrp="1"/>
          </p:cNvSpPr>
          <p:nvPr>
            <p:ph type="subTitle" idx="1"/>
          </p:nvPr>
        </p:nvSpPr>
        <p:spPr>
          <a:xfrm>
            <a:off x="1524000" y="4158956"/>
            <a:ext cx="9144000" cy="1274618"/>
          </a:xfrm>
        </p:spPr>
        <p:txBody>
          <a:bodyPr>
            <a:normAutofit/>
          </a:bodyPr>
          <a:lstStyle/>
          <a:p>
            <a:endParaRPr lang="en-US" dirty="0" smtClean="0"/>
          </a:p>
          <a:p>
            <a:r>
              <a:rPr lang="en-US" dirty="0" smtClean="0"/>
              <a:t>Ms</a:t>
            </a:r>
            <a:r>
              <a:rPr lang="en-US" dirty="0" smtClean="0"/>
              <a:t>. Magda Stepanyan, </a:t>
            </a:r>
            <a:r>
              <a:rPr lang="en-US" dirty="0" smtClean="0"/>
              <a:t>Founder &amp; CEO at Risk Society</a:t>
            </a:r>
            <a:endParaRPr lang="en-US" dirty="0" smtClean="0"/>
          </a:p>
          <a:p>
            <a:endParaRPr lang="en-US" dirty="0" smtClean="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829" y="5433574"/>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79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93940" y="1406628"/>
            <a:ext cx="8766242" cy="4896040"/>
          </a:xfrm>
          <a:prstGeom prst="rect">
            <a:avLst/>
          </a:prstGeom>
        </p:spPr>
      </p:pic>
      <p:sp>
        <p:nvSpPr>
          <p:cNvPr id="5" name="Title 1"/>
          <p:cNvSpPr txBox="1">
            <a:spLocks/>
          </p:cNvSpPr>
          <p:nvPr/>
        </p:nvSpPr>
        <p:spPr>
          <a:xfrm>
            <a:off x="1246590" y="1"/>
            <a:ext cx="1882376" cy="924497"/>
          </a:xfrm>
          <a:prstGeom prst="rect">
            <a:avLst/>
          </a:prstGeom>
        </p:spPr>
        <p:txBody>
          <a:bodyPr vert="horz" lIns="94587" tIns="47294" rIns="94587" bIns="47294" rtlCol="0" anchor="ctr">
            <a:normAutofit/>
          </a:bodyPr>
          <a:lstStyle>
            <a:lvl1pPr algn="ctr" defTabSz="1042872" rtl="0" eaLnBrk="1" latinLnBrk="0" hangingPunct="1">
              <a:spcBef>
                <a:spcPct val="0"/>
              </a:spcBef>
              <a:buNone/>
              <a:defRPr sz="5000" kern="1200">
                <a:solidFill>
                  <a:schemeClr val="tx1"/>
                </a:solidFill>
                <a:latin typeface="+mj-lt"/>
                <a:ea typeface="+mj-ea"/>
                <a:cs typeface="+mj-cs"/>
              </a:defRPr>
            </a:lvl1pPr>
          </a:lstStyle>
          <a:p>
            <a:r>
              <a:rPr lang="en-GB" sz="3628" b="1" dirty="0">
                <a:solidFill>
                  <a:schemeClr val="tx2"/>
                </a:solidFill>
              </a:rPr>
              <a:t>Target B</a:t>
            </a:r>
            <a:endParaRPr lang="en-GB" sz="3628" b="1" dirty="0">
              <a:solidFill>
                <a:schemeClr val="tx2"/>
              </a:solidFill>
            </a:endParaRPr>
          </a:p>
        </p:txBody>
      </p:sp>
    </p:spTree>
    <p:extLst>
      <p:ext uri="{BB962C8B-B14F-4D97-AF65-F5344CB8AC3E}">
        <p14:creationId xmlns:p14="http://schemas.microsoft.com/office/powerpoint/2010/main" val="202973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589" y="-145094"/>
            <a:ext cx="8728364" cy="1119330"/>
          </a:xfrm>
        </p:spPr>
        <p:txBody>
          <a:bodyPr/>
          <a:lstStyle/>
          <a:p>
            <a:r>
              <a:rPr lang="en-GB" sz="3525" dirty="0"/>
              <a:t>Target C</a:t>
            </a:r>
          </a:p>
        </p:txBody>
      </p:sp>
      <p:pic>
        <p:nvPicPr>
          <p:cNvPr id="4" name="Picture 3"/>
          <p:cNvPicPr>
            <a:picLocks noChangeAspect="1"/>
          </p:cNvPicPr>
          <p:nvPr/>
        </p:nvPicPr>
        <p:blipFill>
          <a:blip r:embed="rId2" cstate="print"/>
          <a:stretch>
            <a:fillRect/>
          </a:stretch>
        </p:blipFill>
        <p:spPr>
          <a:xfrm>
            <a:off x="4345653" y="71716"/>
            <a:ext cx="6695917" cy="6714569"/>
          </a:xfrm>
          <a:prstGeom prst="rect">
            <a:avLst/>
          </a:prstGeom>
        </p:spPr>
      </p:pic>
    </p:spTree>
    <p:extLst>
      <p:ext uri="{BB962C8B-B14F-4D97-AF65-F5344CB8AC3E}">
        <p14:creationId xmlns:p14="http://schemas.microsoft.com/office/powerpoint/2010/main" val="1033808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589" y="-95357"/>
            <a:ext cx="8728364" cy="1119330"/>
          </a:xfrm>
        </p:spPr>
        <p:txBody>
          <a:bodyPr/>
          <a:lstStyle/>
          <a:p>
            <a:r>
              <a:rPr lang="en-GB" sz="3525" dirty="0"/>
              <a:t>Target D</a:t>
            </a:r>
          </a:p>
        </p:txBody>
      </p:sp>
      <p:pic>
        <p:nvPicPr>
          <p:cNvPr id="4" name="Picture 3"/>
          <p:cNvPicPr>
            <a:picLocks noChangeAspect="1"/>
          </p:cNvPicPr>
          <p:nvPr/>
        </p:nvPicPr>
        <p:blipFill>
          <a:blip r:embed="rId2" cstate="print"/>
          <a:stretch>
            <a:fillRect/>
          </a:stretch>
        </p:blipFill>
        <p:spPr>
          <a:xfrm>
            <a:off x="4503543" y="33124"/>
            <a:ext cx="6444442" cy="6744183"/>
          </a:xfrm>
          <a:prstGeom prst="rect">
            <a:avLst/>
          </a:prstGeom>
        </p:spPr>
      </p:pic>
    </p:spTree>
    <p:extLst>
      <p:ext uri="{BB962C8B-B14F-4D97-AF65-F5344CB8AC3E}">
        <p14:creationId xmlns:p14="http://schemas.microsoft.com/office/powerpoint/2010/main" val="207300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6590" y="1"/>
            <a:ext cx="1882376" cy="924497"/>
          </a:xfrm>
          <a:prstGeom prst="rect">
            <a:avLst/>
          </a:prstGeom>
        </p:spPr>
        <p:txBody>
          <a:bodyPr vert="horz" lIns="94587" tIns="47294" rIns="94587" bIns="47294" rtlCol="0" anchor="ctr">
            <a:normAutofit/>
          </a:bodyPr>
          <a:lstStyle>
            <a:lvl1pPr algn="ctr" defTabSz="1042872" rtl="0" eaLnBrk="1" latinLnBrk="0" hangingPunct="1">
              <a:spcBef>
                <a:spcPct val="0"/>
              </a:spcBef>
              <a:buNone/>
              <a:defRPr sz="5000" kern="1200">
                <a:solidFill>
                  <a:schemeClr val="tx1"/>
                </a:solidFill>
                <a:latin typeface="+mj-lt"/>
                <a:ea typeface="+mj-ea"/>
                <a:cs typeface="+mj-cs"/>
              </a:defRPr>
            </a:lvl1pPr>
          </a:lstStyle>
          <a:p>
            <a:r>
              <a:rPr lang="en-GB" sz="3628" b="1" dirty="0">
                <a:solidFill>
                  <a:schemeClr val="tx2"/>
                </a:solidFill>
              </a:rPr>
              <a:t>Target E</a:t>
            </a:r>
            <a:endParaRPr lang="en-GB" sz="3628" b="1" dirty="0">
              <a:solidFill>
                <a:schemeClr val="tx2"/>
              </a:solidFill>
            </a:endParaRPr>
          </a:p>
        </p:txBody>
      </p:sp>
      <p:pic>
        <p:nvPicPr>
          <p:cNvPr id="6" name="Picture 5"/>
          <p:cNvPicPr>
            <a:picLocks noChangeAspect="1"/>
          </p:cNvPicPr>
          <p:nvPr/>
        </p:nvPicPr>
        <p:blipFill>
          <a:blip r:embed="rId2"/>
          <a:stretch>
            <a:fillRect/>
          </a:stretch>
        </p:blipFill>
        <p:spPr>
          <a:xfrm>
            <a:off x="1850808" y="1251051"/>
            <a:ext cx="8651607" cy="4202579"/>
          </a:xfrm>
          <a:prstGeom prst="rect">
            <a:avLst/>
          </a:prstGeom>
        </p:spPr>
      </p:pic>
    </p:spTree>
    <p:extLst>
      <p:ext uri="{BB962C8B-B14F-4D97-AF65-F5344CB8AC3E}">
        <p14:creationId xmlns:p14="http://schemas.microsoft.com/office/powerpoint/2010/main" val="25915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6590" y="1"/>
            <a:ext cx="1882376" cy="924497"/>
          </a:xfrm>
          <a:prstGeom prst="rect">
            <a:avLst/>
          </a:prstGeom>
        </p:spPr>
        <p:txBody>
          <a:bodyPr vert="horz" lIns="94587" tIns="47294" rIns="94587" bIns="47294" rtlCol="0" anchor="ctr">
            <a:normAutofit/>
          </a:bodyPr>
          <a:lstStyle>
            <a:lvl1pPr algn="ctr" defTabSz="1042872" rtl="0" eaLnBrk="1" latinLnBrk="0" hangingPunct="1">
              <a:spcBef>
                <a:spcPct val="0"/>
              </a:spcBef>
              <a:buNone/>
              <a:defRPr sz="5000" kern="1200">
                <a:solidFill>
                  <a:schemeClr val="tx1"/>
                </a:solidFill>
                <a:latin typeface="+mj-lt"/>
                <a:ea typeface="+mj-ea"/>
                <a:cs typeface="+mj-cs"/>
              </a:defRPr>
            </a:lvl1pPr>
          </a:lstStyle>
          <a:p>
            <a:r>
              <a:rPr lang="en-GB" sz="3628" b="1" dirty="0">
                <a:solidFill>
                  <a:schemeClr val="tx2"/>
                </a:solidFill>
              </a:rPr>
              <a:t>Target F</a:t>
            </a:r>
            <a:endParaRPr lang="en-GB" sz="3628" b="1" dirty="0">
              <a:solidFill>
                <a:schemeClr val="tx2"/>
              </a:solidFill>
            </a:endParaRPr>
          </a:p>
        </p:txBody>
      </p:sp>
      <p:pic>
        <p:nvPicPr>
          <p:cNvPr id="5" name="Picture 4"/>
          <p:cNvPicPr>
            <a:picLocks noChangeAspect="1"/>
          </p:cNvPicPr>
          <p:nvPr/>
        </p:nvPicPr>
        <p:blipFill>
          <a:blip r:embed="rId2"/>
          <a:stretch>
            <a:fillRect/>
          </a:stretch>
        </p:blipFill>
        <p:spPr>
          <a:xfrm>
            <a:off x="4855098" y="163468"/>
            <a:ext cx="5290162" cy="6711399"/>
          </a:xfrm>
          <a:prstGeom prst="rect">
            <a:avLst/>
          </a:prstGeom>
        </p:spPr>
      </p:pic>
    </p:spTree>
    <p:extLst>
      <p:ext uri="{BB962C8B-B14F-4D97-AF65-F5344CB8AC3E}">
        <p14:creationId xmlns:p14="http://schemas.microsoft.com/office/powerpoint/2010/main" val="49494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6590" y="1"/>
            <a:ext cx="1882376" cy="924497"/>
          </a:xfrm>
          <a:prstGeom prst="rect">
            <a:avLst/>
          </a:prstGeom>
        </p:spPr>
        <p:txBody>
          <a:bodyPr vert="horz" lIns="94587" tIns="47294" rIns="94587" bIns="47294" rtlCol="0" anchor="ctr">
            <a:normAutofit/>
          </a:bodyPr>
          <a:lstStyle>
            <a:lvl1pPr algn="ctr" defTabSz="1042872" rtl="0" eaLnBrk="1" latinLnBrk="0" hangingPunct="1">
              <a:spcBef>
                <a:spcPct val="0"/>
              </a:spcBef>
              <a:buNone/>
              <a:defRPr sz="5000" kern="1200">
                <a:solidFill>
                  <a:schemeClr val="tx1"/>
                </a:solidFill>
                <a:latin typeface="+mj-lt"/>
                <a:ea typeface="+mj-ea"/>
                <a:cs typeface="+mj-cs"/>
              </a:defRPr>
            </a:lvl1pPr>
          </a:lstStyle>
          <a:p>
            <a:r>
              <a:rPr lang="en-GB" sz="3628" b="1" dirty="0">
                <a:solidFill>
                  <a:schemeClr val="tx2"/>
                </a:solidFill>
              </a:rPr>
              <a:t>Target G</a:t>
            </a:r>
            <a:endParaRPr lang="en-GB" sz="3628" b="1" dirty="0">
              <a:solidFill>
                <a:schemeClr val="tx2"/>
              </a:solidFill>
            </a:endParaRPr>
          </a:p>
        </p:txBody>
      </p:sp>
      <p:pic>
        <p:nvPicPr>
          <p:cNvPr id="5" name="Picture 4"/>
          <p:cNvPicPr>
            <a:picLocks noChangeAspect="1"/>
          </p:cNvPicPr>
          <p:nvPr/>
        </p:nvPicPr>
        <p:blipFill>
          <a:blip r:embed="rId2"/>
          <a:stretch>
            <a:fillRect/>
          </a:stretch>
        </p:blipFill>
        <p:spPr>
          <a:xfrm>
            <a:off x="2699847" y="766283"/>
            <a:ext cx="7326745" cy="6058870"/>
          </a:xfrm>
          <a:prstGeom prst="rect">
            <a:avLst/>
          </a:prstGeom>
        </p:spPr>
      </p:pic>
    </p:spTree>
    <p:extLst>
      <p:ext uri="{BB962C8B-B14F-4D97-AF65-F5344CB8AC3E}">
        <p14:creationId xmlns:p14="http://schemas.microsoft.com/office/powerpoint/2010/main" val="135206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393" y="25244"/>
            <a:ext cx="8728940" cy="856642"/>
          </a:xfrm>
        </p:spPr>
        <p:txBody>
          <a:bodyPr>
            <a:normAutofit/>
          </a:bodyPr>
          <a:lstStyle/>
          <a:p>
            <a:r>
              <a:rPr lang="en-US" sz="3600" dirty="0">
                <a:solidFill>
                  <a:srgbClr val="004084"/>
                </a:solidFill>
                <a:latin typeface="Verdana"/>
                <a:ea typeface="Verdana"/>
                <a:cs typeface="Verdana"/>
                <a:sym typeface="Verdana"/>
              </a:rPr>
              <a:t>7 TARGETS </a:t>
            </a:r>
            <a:endParaRPr lang="en-US" sz="3600" dirty="0">
              <a:solidFill>
                <a:srgbClr val="004084"/>
              </a:solidFill>
              <a:latin typeface="Verdana"/>
              <a:ea typeface="Verdana"/>
              <a:cs typeface="Verdana"/>
              <a:sym typeface="Verdana"/>
            </a:endParaRPr>
          </a:p>
        </p:txBody>
      </p:sp>
      <p:sp>
        <p:nvSpPr>
          <p:cNvPr id="4" name="Content Placeholder 2"/>
          <p:cNvSpPr txBox="1">
            <a:spLocks/>
          </p:cNvSpPr>
          <p:nvPr/>
        </p:nvSpPr>
        <p:spPr>
          <a:xfrm>
            <a:off x="235528" y="1077817"/>
            <a:ext cx="10702748" cy="5682025"/>
          </a:xfrm>
          <a:prstGeom prst="rect">
            <a:avLst/>
          </a:prstGeom>
        </p:spPr>
        <p:txBody>
          <a:bodyPr>
            <a:noAutofit/>
          </a:bodyPr>
          <a:lstStyle>
            <a:lvl1pPr marL="390525" marR="0" indent="-39052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1pPr>
            <a:lvl2pPr marL="390525" marR="0" indent="666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2pPr>
            <a:lvl3pPr marL="390525" marR="0" indent="5238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3pPr>
            <a:lvl4pPr marL="390525" marR="0" indent="1173163"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4pPr>
            <a:lvl5pPr marL="390525" marR="0" indent="16954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5pPr>
            <a:lvl6pPr marL="390525" marR="0" indent="21526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6pPr>
            <a:lvl7pPr marL="390525" marR="0" indent="26098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7pPr>
            <a:lvl8pPr marL="390525" marR="0" indent="30670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8pPr>
            <a:lvl9pPr marL="390525" marR="0" indent="35242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9pPr>
          </a:lstStyle>
          <a:p>
            <a:pPr marL="414680" indent="-414680">
              <a:spcBef>
                <a:spcPts val="1088"/>
              </a:spcBef>
              <a:spcAft>
                <a:spcPts val="1088"/>
              </a:spcAft>
              <a:buFont typeface="Wingdings" panose="05000000000000000000" pitchFamily="2" charset="2"/>
              <a:buChar char="§"/>
            </a:pPr>
            <a:endParaRPr lang="en-US" sz="2630" dirty="0"/>
          </a:p>
        </p:txBody>
      </p:sp>
      <p:sp>
        <p:nvSpPr>
          <p:cNvPr id="3" name="Rectangle 2"/>
          <p:cNvSpPr/>
          <p:nvPr/>
        </p:nvSpPr>
        <p:spPr>
          <a:xfrm>
            <a:off x="554183" y="1219199"/>
            <a:ext cx="10252362" cy="507831"/>
          </a:xfrm>
          <a:prstGeom prst="rect">
            <a:avLst/>
          </a:prstGeom>
        </p:spPr>
        <p:txBody>
          <a:bodyPr wrap="square">
            <a:spAutoFit/>
          </a:bodyPr>
          <a:lstStyle/>
          <a:p>
            <a:pPr marL="342900" indent="-342900">
              <a:buAutoNum type="alphaUcPeriod"/>
            </a:pPr>
            <a:endParaRPr lang="en-US" sz="900" dirty="0" smtClean="0">
              <a:solidFill>
                <a:srgbClr val="000000"/>
              </a:solidFill>
              <a:latin typeface="Times-Roman" charset="0"/>
            </a:endParaRPr>
          </a:p>
          <a:p>
            <a:pPr marL="342900" indent="-342900">
              <a:buAutoNum type="alphaUcPeriod"/>
            </a:pPr>
            <a:endParaRPr lang="en-US" sz="900" dirty="0" smtClean="0">
              <a:solidFill>
                <a:srgbClr val="000000"/>
              </a:solidFill>
              <a:latin typeface="Times-Roman" charset="0"/>
            </a:endParaRPr>
          </a:p>
          <a:p>
            <a:endParaRPr lang="en-US" sz="900" dirty="0" smtClean="0">
              <a:solidFill>
                <a:srgbClr val="000000"/>
              </a:solidFill>
              <a:latin typeface="Times-Roman"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910504"/>
              </p:ext>
            </p:extLst>
          </p:nvPr>
        </p:nvGraphicFramePr>
        <p:xfrm>
          <a:off x="1020618" y="1361269"/>
          <a:ext cx="10735953" cy="3141457"/>
        </p:xfrm>
        <a:graphic>
          <a:graphicData uri="http://schemas.openxmlformats.org/drawingml/2006/table">
            <a:tbl>
              <a:tblPr firstRow="1" bandRow="1">
                <a:tableStyleId>{5C22544A-7EE6-4342-B048-85BDC9FD1C3A}</a:tableStyleId>
              </a:tblPr>
              <a:tblGrid>
                <a:gridCol w="4738100"/>
                <a:gridCol w="5997853"/>
              </a:tblGrid>
              <a:tr h="3141457">
                <a:tc>
                  <a:txBody>
                    <a:bodyPr/>
                    <a:lstStyle/>
                    <a:p>
                      <a:pPr marL="342900" indent="-342900">
                        <a:buAutoNum type="alphaUcPeriod"/>
                      </a:pPr>
                      <a:endParaRPr lang="en-US" sz="900" dirty="0" smtClean="0">
                        <a:solidFill>
                          <a:srgbClr val="000000"/>
                        </a:solidFill>
                        <a:latin typeface="Times-Roman" charset="0"/>
                      </a:endParaRPr>
                    </a:p>
                    <a:p>
                      <a:pPr marL="342900" indent="-342900">
                        <a:buAutoNum type="alphaUcPeriod"/>
                      </a:pPr>
                      <a:endParaRPr lang="en-US" sz="900" dirty="0" smtClean="0">
                        <a:solidFill>
                          <a:srgbClr val="000000"/>
                        </a:solidFill>
                        <a:latin typeface="Times-Roman" charset="0"/>
                      </a:endParaRPr>
                    </a:p>
                    <a:p>
                      <a:pPr marL="342900" indent="-342900">
                        <a:buAutoNum type="alphaUcPeriod"/>
                      </a:pPr>
                      <a:endParaRPr lang="en-US" sz="900" dirty="0" smtClean="0">
                        <a:solidFill>
                          <a:srgbClr val="000000"/>
                        </a:solidFill>
                        <a:latin typeface="Times-Roman" charset="0"/>
                      </a:endParaRPr>
                    </a:p>
                    <a:p>
                      <a:pPr marL="342900" indent="-342900">
                        <a:buAutoNum type="alphaUcPeriod"/>
                      </a:pPr>
                      <a:endParaRPr lang="en-US" sz="900" dirty="0" smtClean="0">
                        <a:solidFill>
                          <a:srgbClr val="000000"/>
                        </a:solidFill>
                        <a:latin typeface="Times-Roman" charset="0"/>
                      </a:endParaRPr>
                    </a:p>
                    <a:p>
                      <a:endParaRPr lang="en-US" sz="900" dirty="0" smtClean="0">
                        <a:solidFill>
                          <a:srgbClr val="000000"/>
                        </a:solidFill>
                        <a:latin typeface="Times-Roman" charset="0"/>
                      </a:endParaRPr>
                    </a:p>
                    <a:p>
                      <a:endParaRPr lang="en-US" sz="900" dirty="0" smtClean="0">
                        <a:solidFill>
                          <a:srgbClr val="000000"/>
                        </a:solidFill>
                        <a:latin typeface="Times-Roman" charset="0"/>
                      </a:endParaRPr>
                    </a:p>
                    <a:p>
                      <a:endParaRPr lang="en-US" sz="900" dirty="0" smtClean="0">
                        <a:solidFill>
                          <a:srgbClr val="000000"/>
                        </a:solidFill>
                        <a:latin typeface="Times-Roman" charset="0"/>
                      </a:endParaRPr>
                    </a:p>
                    <a:p>
                      <a:endParaRPr lang="en-US" sz="900" dirty="0" smtClean="0">
                        <a:solidFill>
                          <a:srgbClr val="000000"/>
                        </a:solidFill>
                        <a:latin typeface="Times-Roman" charset="0"/>
                      </a:endParaRPr>
                    </a:p>
                    <a:p>
                      <a:pPr marL="342900" indent="-342900" algn="l" defTabSz="914400" rtl="0" eaLnBrk="1" latinLnBrk="0" hangingPunct="1">
                        <a:buAutoNum type="alphaUcPeriod"/>
                      </a:pPr>
                      <a:r>
                        <a:rPr lang="en-US" dirty="0" smtClean="0">
                          <a:solidFill>
                            <a:schemeClr val="bg1"/>
                          </a:solidFill>
                          <a:latin typeface="Times-Roman" charset="0"/>
                        </a:rPr>
                        <a:t>DISASTER </a:t>
                      </a:r>
                      <a:r>
                        <a:rPr lang="en-US" sz="1800" b="1" kern="1200" dirty="0" smtClean="0">
                          <a:solidFill>
                            <a:schemeClr val="bg1"/>
                          </a:solidFill>
                          <a:latin typeface="Times-Roman" charset="0"/>
                          <a:ea typeface="+mn-ea"/>
                          <a:cs typeface="+mn-cs"/>
                        </a:rPr>
                        <a:t>MORTALIY BY 2030</a:t>
                      </a:r>
                    </a:p>
                    <a:p>
                      <a:r>
                        <a:rPr lang="en-US" sz="1800" b="1" kern="1200" dirty="0" smtClean="0">
                          <a:solidFill>
                            <a:schemeClr val="bg1"/>
                          </a:solidFill>
                          <a:latin typeface="Times-Roman" charset="0"/>
                          <a:ea typeface="+mn-ea"/>
                          <a:cs typeface="+mn-cs"/>
                        </a:rPr>
                        <a:t>B. # of AFFE</a:t>
                      </a:r>
                      <a:r>
                        <a:rPr lang="en-US" dirty="0" smtClean="0">
                          <a:solidFill>
                            <a:schemeClr val="bg1"/>
                          </a:solidFill>
                          <a:latin typeface="Times-Roman" charset="0"/>
                        </a:rPr>
                        <a:t>CTED PEOPLE BY 2030 </a:t>
                      </a:r>
                    </a:p>
                    <a:p>
                      <a:r>
                        <a:rPr lang="en-US" dirty="0" smtClean="0">
                          <a:solidFill>
                            <a:schemeClr val="bg1"/>
                          </a:solidFill>
                          <a:latin typeface="Times-Roman" charset="0"/>
                        </a:rPr>
                        <a:t>C. ECONOMIC LOSS BY 2030 </a:t>
                      </a:r>
                      <a:endParaRPr lang="en-US" sz="900" dirty="0" smtClean="0">
                        <a:solidFill>
                          <a:schemeClr val="bg1"/>
                        </a:solidFill>
                        <a:latin typeface="Times-Roman" charset="0"/>
                      </a:endParaRPr>
                    </a:p>
                    <a:p>
                      <a:r>
                        <a:rPr lang="en-US" dirty="0" smtClean="0">
                          <a:solidFill>
                            <a:schemeClr val="bg1"/>
                          </a:solidFill>
                          <a:latin typeface="Times-Roman" charset="0"/>
                        </a:rPr>
                        <a:t>D. INFRASTRUCTURE DAMAGE BY 2030 </a:t>
                      </a:r>
                      <a:endParaRPr lang="en-US" sz="900" dirty="0" smtClean="0">
                        <a:solidFill>
                          <a:schemeClr val="bg1"/>
                        </a:solidFill>
                        <a:latin typeface="Times-Roman" charset="0"/>
                      </a:endParaRPr>
                    </a:p>
                    <a:p>
                      <a:endParaRPr lang="en-US" dirty="0"/>
                    </a:p>
                  </a:txBody>
                  <a:tcPr/>
                </a:tc>
                <a:tc>
                  <a:txBody>
                    <a:bodyPr/>
                    <a:lstStyle/>
                    <a:p>
                      <a:endParaRPr lang="en-US" dirty="0" smtClean="0">
                        <a:solidFill>
                          <a:schemeClr val="bg1"/>
                        </a:solidFill>
                        <a:latin typeface="Times-Roman" charset="0"/>
                      </a:endParaRPr>
                    </a:p>
                    <a:p>
                      <a:endParaRPr lang="en-US" dirty="0" smtClean="0">
                        <a:solidFill>
                          <a:schemeClr val="bg1"/>
                        </a:solidFill>
                        <a:latin typeface="Times-Roman" charset="0"/>
                      </a:endParaRPr>
                    </a:p>
                    <a:p>
                      <a:endParaRPr lang="en-US" dirty="0" smtClean="0">
                        <a:solidFill>
                          <a:schemeClr val="bg1"/>
                        </a:solidFill>
                        <a:latin typeface="Times-Roman" charset="0"/>
                      </a:endParaRPr>
                    </a:p>
                    <a:p>
                      <a:endParaRPr lang="en-US" dirty="0" smtClean="0">
                        <a:solidFill>
                          <a:schemeClr val="bg1"/>
                        </a:solidFill>
                        <a:latin typeface="Times-Roman" charset="0"/>
                      </a:endParaRPr>
                    </a:p>
                    <a:p>
                      <a:r>
                        <a:rPr lang="en-US" dirty="0" smtClean="0">
                          <a:solidFill>
                            <a:schemeClr val="bg1"/>
                          </a:solidFill>
                          <a:latin typeface="Times-Roman" charset="0"/>
                        </a:rPr>
                        <a:t>E. DRR NATIONAL/LOCAL STRATEGIES BY 2020 </a:t>
                      </a:r>
                      <a:endParaRPr lang="en-US" sz="900" dirty="0" smtClean="0">
                        <a:solidFill>
                          <a:schemeClr val="bg1"/>
                        </a:solidFill>
                        <a:latin typeface="Times-Roman" charset="0"/>
                      </a:endParaRPr>
                    </a:p>
                    <a:p>
                      <a:r>
                        <a:rPr lang="en-US" dirty="0" smtClean="0">
                          <a:solidFill>
                            <a:schemeClr val="bg1"/>
                          </a:solidFill>
                          <a:latin typeface="Times-Roman" charset="0"/>
                        </a:rPr>
                        <a:t>F. INTERNATIONAL COOPERATION BY 2030 </a:t>
                      </a:r>
                      <a:endParaRPr lang="en-US" sz="900" dirty="0" smtClean="0">
                        <a:solidFill>
                          <a:schemeClr val="bg1"/>
                        </a:solidFill>
                        <a:latin typeface="Times-Roman" charset="0"/>
                      </a:endParaRPr>
                    </a:p>
                    <a:p>
                      <a:r>
                        <a:rPr lang="en-US" dirty="0" smtClean="0">
                          <a:solidFill>
                            <a:schemeClr val="bg1"/>
                          </a:solidFill>
                          <a:latin typeface="Times-Roman" charset="0"/>
                        </a:rPr>
                        <a:t>G. MULTIHAZARD EWS + RISK ASSESSMENTS BY 2030 </a:t>
                      </a:r>
                      <a:endParaRPr lang="en-US" sz="900" dirty="0" smtClean="0">
                        <a:solidFill>
                          <a:schemeClr val="bg1"/>
                        </a:solidFill>
                        <a:latin typeface="Times-Roman" charset="0"/>
                      </a:endParaRPr>
                    </a:p>
                    <a:p>
                      <a:endParaRPr lang="en-US" dirty="0"/>
                    </a:p>
                  </a:txBody>
                  <a:tcPr/>
                </a:tc>
              </a:tr>
            </a:tbl>
          </a:graphicData>
        </a:graphic>
      </p:graphicFrame>
      <p:sp>
        <p:nvSpPr>
          <p:cNvPr id="8" name="Down Arrow 7"/>
          <p:cNvSpPr/>
          <p:nvPr/>
        </p:nvSpPr>
        <p:spPr>
          <a:xfrm>
            <a:off x="1288473" y="1620982"/>
            <a:ext cx="435920" cy="5126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054436" y="1620982"/>
            <a:ext cx="484909" cy="512618"/>
          </a:xfrm>
          <a:prstGeom prs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8173" y="1022184"/>
          <a:ext cx="9623523" cy="6266847"/>
        </p:xfrm>
        <a:graphic>
          <a:graphicData uri="http://schemas.openxmlformats.org/drawingml/2006/table">
            <a:tbl>
              <a:tblPr firstRow="1" bandRow="1">
                <a:tableStyleId>{5C22544A-7EE6-4342-B048-85BDC9FD1C3A}</a:tableStyleId>
              </a:tblPr>
              <a:tblGrid>
                <a:gridCol w="1833052">
                  <a:extLst>
                    <a:ext uri="{9D8B030D-6E8A-4147-A177-3AD203B41FA5}">
                      <a16:colId xmlns:a16="http://schemas.microsoft.com/office/drawing/2014/main" xmlns="" val="20000"/>
                    </a:ext>
                  </a:extLst>
                </a:gridCol>
                <a:gridCol w="5957419">
                  <a:extLst>
                    <a:ext uri="{9D8B030D-6E8A-4147-A177-3AD203B41FA5}">
                      <a16:colId xmlns:a16="http://schemas.microsoft.com/office/drawing/2014/main" xmlns="" val="20001"/>
                    </a:ext>
                  </a:extLst>
                </a:gridCol>
                <a:gridCol w="1833052">
                  <a:extLst>
                    <a:ext uri="{9D8B030D-6E8A-4147-A177-3AD203B41FA5}">
                      <a16:colId xmlns:a16="http://schemas.microsoft.com/office/drawing/2014/main" xmlns="" val="20002"/>
                    </a:ext>
                  </a:extLst>
                </a:gridCol>
              </a:tblGrid>
              <a:tr h="2164081">
                <a:tc>
                  <a:txBody>
                    <a:bodyPr/>
                    <a:lstStyle/>
                    <a:p>
                      <a:pPr algn="ctr"/>
                      <a:r>
                        <a:rPr lang="en-US" sz="1600" cap="small" baseline="0" noProof="0" dirty="0" smtClean="0"/>
                        <a:t>Outcome Level</a:t>
                      </a:r>
                    </a:p>
                    <a:p>
                      <a:endParaRPr lang="en-US" sz="1100" cap="small" baseline="0" noProof="0" dirty="0" smtClean="0"/>
                    </a:p>
                    <a:p>
                      <a:r>
                        <a:rPr lang="en-US" sz="1600" u="sng" cap="none" baseline="0" noProof="0" dirty="0" smtClean="0"/>
                        <a:t>Globally</a:t>
                      </a:r>
                      <a:r>
                        <a:rPr lang="en-US" sz="1600" cap="none" baseline="0" noProof="0" dirty="0" smtClean="0"/>
                        <a:t> comparable and objective indicators defined by the OEIWG</a:t>
                      </a:r>
                      <a:endParaRPr lang="en-US" sz="1600" cap="none" baseline="0" noProof="0" dirty="0"/>
                    </a:p>
                  </a:txBody>
                  <a:tcPr marL="96988" marR="96988">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cap="small" baseline="0" noProof="0" dirty="0" smtClean="0">
                          <a:latin typeface="Source Sans Pro"/>
                        </a:rPr>
                        <a:t>Sendai Framework Global Targets</a:t>
                      </a:r>
                    </a:p>
                    <a:p>
                      <a:endParaRPr lang="en-US" sz="1800" noProof="0" dirty="0"/>
                    </a:p>
                  </a:txBody>
                  <a:tcPr marL="96988" marR="96988">
                    <a:solidFill>
                      <a:schemeClr val="accent1">
                        <a:lumMod val="60000"/>
                        <a:lumOff val="40000"/>
                      </a:schemeClr>
                    </a:solidFill>
                  </a:tcPr>
                </a:tc>
                <a:tc>
                  <a:txBody>
                    <a:bodyPr/>
                    <a:lstStyle/>
                    <a:p>
                      <a:pPr marL="0" indent="0"/>
                      <a:endParaRPr lang="en-US" sz="1100" noProof="0" dirty="0" smtClean="0"/>
                    </a:p>
                    <a:p>
                      <a:pPr marL="0" indent="0">
                        <a:spcAft>
                          <a:spcPts val="300"/>
                        </a:spcAft>
                      </a:pPr>
                      <a:r>
                        <a:rPr lang="en-US" sz="1500" noProof="0" dirty="0" smtClean="0"/>
                        <a:t>Disaster loss data (Targets A</a:t>
                      </a:r>
                      <a:r>
                        <a:rPr lang="en-US" sz="1500" baseline="0" noProof="0" dirty="0" smtClean="0"/>
                        <a:t> – D)</a:t>
                      </a:r>
                    </a:p>
                    <a:p>
                      <a:pPr marL="0" indent="0">
                        <a:spcAft>
                          <a:spcPts val="300"/>
                        </a:spcAft>
                      </a:pPr>
                      <a:r>
                        <a:rPr lang="en-US" sz="1500" baseline="0" noProof="0" dirty="0" smtClean="0"/>
                        <a:t>National assessment</a:t>
                      </a:r>
                    </a:p>
                    <a:p>
                      <a:pPr marL="0" indent="0">
                        <a:spcAft>
                          <a:spcPts val="300"/>
                        </a:spcAft>
                      </a:pPr>
                      <a:r>
                        <a:rPr lang="en-US" sz="1500" baseline="0" noProof="0" dirty="0" smtClean="0"/>
                        <a:t>(Targets E – G)</a:t>
                      </a:r>
                    </a:p>
                    <a:p>
                      <a:pPr marL="0" indent="0"/>
                      <a:r>
                        <a:rPr lang="en-US" sz="1500" baseline="0" noProof="0" dirty="0" smtClean="0"/>
                        <a:t>ODA and STI data (Target F)</a:t>
                      </a:r>
                      <a:endParaRPr lang="en-US" sz="1500" noProof="0" dirty="0"/>
                    </a:p>
                  </a:txBody>
                  <a:tcPr marL="96988" marR="96988">
                    <a:solidFill>
                      <a:schemeClr val="accent1">
                        <a:lumMod val="60000"/>
                        <a:lumOff val="40000"/>
                      </a:schemeClr>
                    </a:solidFill>
                  </a:tcPr>
                </a:tc>
                <a:extLst>
                  <a:ext uri="{0D108BD9-81ED-4DB2-BD59-A6C34878D82A}">
                    <a16:rowId xmlns:a16="http://schemas.microsoft.com/office/drawing/2014/main" xmlns="" val="10000"/>
                  </a:ext>
                </a:extLst>
              </a:tr>
              <a:tr h="2255520">
                <a:tc>
                  <a:txBody>
                    <a:bodyPr/>
                    <a:lstStyle/>
                    <a:p>
                      <a:pPr algn="ctr"/>
                      <a:r>
                        <a:rPr lang="en-US" sz="1600" cap="small" baseline="0" noProof="0" dirty="0" smtClean="0">
                          <a:solidFill>
                            <a:schemeClr val="tx1">
                              <a:lumMod val="65000"/>
                              <a:lumOff val="35000"/>
                            </a:schemeClr>
                          </a:solidFill>
                        </a:rPr>
                        <a:t>Output Level</a:t>
                      </a:r>
                      <a:endParaRPr lang="en-US" sz="800" cap="small" baseline="0" noProof="0" dirty="0" smtClean="0">
                        <a:solidFill>
                          <a:schemeClr val="tx1">
                            <a:lumMod val="65000"/>
                            <a:lumOff val="35000"/>
                          </a:schemeClr>
                        </a:solidFill>
                      </a:endParaRPr>
                    </a:p>
                    <a:p>
                      <a:endParaRPr lang="en-US" sz="800" cap="small" baseline="0" noProof="0" dirty="0" smtClean="0">
                        <a:solidFill>
                          <a:schemeClr val="tx1">
                            <a:lumMod val="65000"/>
                            <a:lumOff val="35000"/>
                          </a:schemeClr>
                        </a:solidFill>
                      </a:endParaRPr>
                    </a:p>
                    <a:p>
                      <a:r>
                        <a:rPr lang="en-US" sz="1600" u="sng" cap="none" baseline="0" noProof="0" dirty="0" smtClean="0">
                          <a:solidFill>
                            <a:schemeClr val="tx1">
                              <a:lumMod val="65000"/>
                              <a:lumOff val="35000"/>
                            </a:schemeClr>
                          </a:solidFill>
                        </a:rPr>
                        <a:t>Nationally</a:t>
                      </a:r>
                      <a:r>
                        <a:rPr lang="en-US" sz="1600" cap="none" baseline="0" noProof="0" dirty="0" smtClean="0">
                          <a:solidFill>
                            <a:schemeClr val="tx1">
                              <a:lumMod val="65000"/>
                              <a:lumOff val="35000"/>
                            </a:schemeClr>
                          </a:solidFill>
                        </a:rPr>
                        <a:t> defined targets and indicators embedded in national strategies and plans</a:t>
                      </a:r>
                    </a:p>
                  </a:txBody>
                  <a:tcPr marL="96988" marR="96988">
                    <a:solidFill>
                      <a:schemeClr val="accent1">
                        <a:lumMod val="20000"/>
                        <a:lumOff val="80000"/>
                      </a:schemeClr>
                    </a:solidFill>
                  </a:tcPr>
                </a:tc>
                <a:tc>
                  <a:txBody>
                    <a:bodyPr/>
                    <a:lstStyle/>
                    <a:p>
                      <a:pPr algn="ctr"/>
                      <a:r>
                        <a:rPr lang="en-US" sz="1800" noProof="0" dirty="0" smtClean="0">
                          <a:solidFill>
                            <a:schemeClr val="tx1">
                              <a:lumMod val="65000"/>
                              <a:lumOff val="35000"/>
                            </a:schemeClr>
                          </a:solidFill>
                        </a:rPr>
                        <a:t>Sendai Framework</a:t>
                      </a:r>
                      <a:r>
                        <a:rPr lang="en-US" sz="1800" baseline="0" noProof="0" dirty="0" smtClean="0">
                          <a:solidFill>
                            <a:schemeClr val="tx1">
                              <a:lumMod val="65000"/>
                              <a:lumOff val="35000"/>
                            </a:schemeClr>
                          </a:solidFill>
                        </a:rPr>
                        <a:t> Goal</a:t>
                      </a:r>
                    </a:p>
                    <a:p>
                      <a:pPr algn="l">
                        <a:tabLst>
                          <a:tab pos="2514600" algn="ctr"/>
                          <a:tab pos="5381625" algn="r"/>
                        </a:tabLst>
                      </a:pPr>
                      <a:endParaRPr lang="en-US" sz="1800" baseline="0" noProof="0" dirty="0" smtClean="0">
                        <a:solidFill>
                          <a:srgbClr val="595959"/>
                        </a:solidFill>
                      </a:endParaRPr>
                    </a:p>
                    <a:p>
                      <a:pPr algn="l">
                        <a:tabLst>
                          <a:tab pos="2514600" algn="ctr"/>
                          <a:tab pos="4752975" algn="ctr"/>
                          <a:tab pos="5381625" algn="r"/>
                        </a:tabLst>
                      </a:pPr>
                      <a:r>
                        <a:rPr lang="en-US" sz="1700" baseline="0" noProof="0" dirty="0" smtClean="0">
                          <a:solidFill>
                            <a:srgbClr val="595959"/>
                          </a:solidFill>
                        </a:rPr>
                        <a:t>Reduce</a:t>
                      </a:r>
                      <a:r>
                        <a:rPr lang="en-US" sz="1700" baseline="0" noProof="0" dirty="0" smtClean="0">
                          <a:solidFill>
                            <a:schemeClr val="tx1">
                              <a:lumMod val="65000"/>
                              <a:lumOff val="35000"/>
                            </a:schemeClr>
                          </a:solidFill>
                        </a:rPr>
                        <a:t> existing	                 Prevent	               Strengthen social and</a:t>
                      </a:r>
                    </a:p>
                    <a:p>
                      <a:pPr algn="l">
                        <a:tabLst>
                          <a:tab pos="631825" algn="ctr"/>
                          <a:tab pos="2514600" algn="ctr"/>
                          <a:tab pos="4481513" algn="ctr"/>
                          <a:tab pos="5381625" algn="r"/>
                        </a:tabLst>
                      </a:pPr>
                      <a:r>
                        <a:rPr lang="en-US" sz="1700" baseline="0" noProof="0" dirty="0" smtClean="0">
                          <a:solidFill>
                            <a:schemeClr val="tx1">
                              <a:lumMod val="65000"/>
                              <a:lumOff val="35000"/>
                            </a:schemeClr>
                          </a:solidFill>
                        </a:rPr>
                        <a:t>	risk	                  new risk	                economic resilience</a:t>
                      </a:r>
                    </a:p>
                    <a:p>
                      <a:pPr algn="l">
                        <a:tabLst>
                          <a:tab pos="1162050" algn="ctr"/>
                          <a:tab pos="2695575" algn="ctr"/>
                          <a:tab pos="5381625" algn="r"/>
                        </a:tabLst>
                      </a:pPr>
                      <a:endParaRPr lang="en-US" sz="1200" baseline="0" noProof="0" dirty="0" smtClean="0">
                        <a:solidFill>
                          <a:schemeClr val="tx1">
                            <a:lumMod val="65000"/>
                            <a:lumOff val="35000"/>
                          </a:schemeClr>
                        </a:solidFill>
                      </a:endParaRPr>
                    </a:p>
                    <a:p>
                      <a:pPr algn="ctr">
                        <a:tabLst>
                          <a:tab pos="2695575" algn="ctr"/>
                          <a:tab pos="5381625" algn="r"/>
                        </a:tabLst>
                      </a:pPr>
                      <a:r>
                        <a:rPr lang="en-US" sz="1600" noProof="0" dirty="0" smtClean="0">
                          <a:solidFill>
                            <a:schemeClr val="tx1">
                              <a:lumMod val="65000"/>
                              <a:lumOff val="35000"/>
                            </a:schemeClr>
                          </a:solidFill>
                        </a:rPr>
                        <a:t>Underlying Risk Drivers</a:t>
                      </a:r>
                    </a:p>
                    <a:p>
                      <a:pPr algn="ctr">
                        <a:tabLst>
                          <a:tab pos="2695575" algn="ctr"/>
                          <a:tab pos="5381625" algn="r"/>
                        </a:tabLst>
                      </a:pPr>
                      <a:endParaRPr lang="en-US" sz="1200" noProof="0" dirty="0" smtClean="0">
                        <a:solidFill>
                          <a:schemeClr val="tx1">
                            <a:lumMod val="65000"/>
                            <a:lumOff val="35000"/>
                          </a:schemeClr>
                        </a:solidFill>
                      </a:endParaRPr>
                    </a:p>
                    <a:p>
                      <a:pPr>
                        <a:tabLst>
                          <a:tab pos="1885950" algn="ctr"/>
                          <a:tab pos="3409950" algn="ctr"/>
                          <a:tab pos="4848225" algn="ctr"/>
                        </a:tabLst>
                      </a:pPr>
                      <a:r>
                        <a:rPr lang="en-US" sz="1600" noProof="0" dirty="0" smtClean="0">
                          <a:solidFill>
                            <a:schemeClr val="tx1">
                              <a:lumMod val="65000"/>
                              <a:lumOff val="35000"/>
                            </a:schemeClr>
                          </a:solidFill>
                        </a:rPr>
                        <a:t>Urban</a:t>
                      </a:r>
                      <a:r>
                        <a:rPr lang="en-US" sz="1600" baseline="0" noProof="0" dirty="0" smtClean="0">
                          <a:solidFill>
                            <a:schemeClr val="tx1">
                              <a:lumMod val="65000"/>
                              <a:lumOff val="35000"/>
                            </a:schemeClr>
                          </a:solidFill>
                        </a:rPr>
                        <a:t>         </a:t>
                      </a:r>
                      <a:r>
                        <a:rPr lang="en-US" sz="1600" noProof="0" dirty="0" smtClean="0">
                          <a:solidFill>
                            <a:schemeClr val="tx1">
                              <a:lumMod val="65000"/>
                              <a:lumOff val="35000"/>
                            </a:schemeClr>
                          </a:solidFill>
                        </a:rPr>
                        <a:t>Environmental	       Social</a:t>
                      </a:r>
                      <a:r>
                        <a:rPr lang="en-US" sz="1600" baseline="0" noProof="0" dirty="0" smtClean="0">
                          <a:solidFill>
                            <a:schemeClr val="tx1">
                              <a:lumMod val="65000"/>
                              <a:lumOff val="35000"/>
                            </a:schemeClr>
                          </a:solidFill>
                        </a:rPr>
                        <a:t>    </a:t>
                      </a:r>
                      <a:r>
                        <a:rPr lang="en-US" sz="1600" noProof="0" dirty="0" smtClean="0">
                          <a:solidFill>
                            <a:schemeClr val="tx1">
                              <a:lumMod val="65000"/>
                              <a:lumOff val="35000"/>
                            </a:schemeClr>
                          </a:solidFill>
                        </a:rPr>
                        <a:t>Governance     Climate Change</a:t>
                      </a:r>
                    </a:p>
                  </a:txBody>
                  <a:tcPr marL="96988" marR="96988">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cap="none" baseline="0" noProof="0" dirty="0" smtClean="0">
                          <a:solidFill>
                            <a:schemeClr val="tx1">
                              <a:lumMod val="65000"/>
                              <a:lumOff val="35000"/>
                            </a:schemeClr>
                          </a:solidFill>
                        </a:rPr>
                        <a:t>SDG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u="sng" cap="none" baseline="0" noProof="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cap="none" baseline="0" noProof="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cap="none" baseline="0" noProof="0" dirty="0" smtClean="0">
                          <a:solidFill>
                            <a:schemeClr val="tx1">
                              <a:lumMod val="65000"/>
                              <a:lumOff val="35000"/>
                            </a:schemeClr>
                          </a:solidFill>
                        </a:rPr>
                        <a:t>Paris agreement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cap="none" baseline="0" noProof="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tab pos="717550" algn="l"/>
                        </a:tabLst>
                        <a:defRPr/>
                      </a:pPr>
                      <a:r>
                        <a:rPr lang="en-US" sz="1800" cap="none" baseline="0" noProof="0" dirty="0" smtClean="0">
                          <a:solidFill>
                            <a:schemeClr val="tx1">
                              <a:lumMod val="65000"/>
                              <a:lumOff val="35000"/>
                            </a:schemeClr>
                          </a:solidFill>
                        </a:rPr>
                        <a:t>Risk metrics</a:t>
                      </a:r>
                    </a:p>
                  </a:txBody>
                  <a:tcPr marL="96988" marR="96988">
                    <a:solidFill>
                      <a:schemeClr val="accent1">
                        <a:lumMod val="20000"/>
                        <a:lumOff val="80000"/>
                      </a:schemeClr>
                    </a:solidFill>
                  </a:tcPr>
                </a:tc>
                <a:extLst>
                  <a:ext uri="{0D108BD9-81ED-4DB2-BD59-A6C34878D82A}">
                    <a16:rowId xmlns:a16="http://schemas.microsoft.com/office/drawing/2014/main" xmlns="" val="10001"/>
                  </a:ext>
                </a:extLst>
              </a:tr>
              <a:tr h="1572926">
                <a:tc>
                  <a:txBody>
                    <a:bodyPr/>
                    <a:lstStyle/>
                    <a:p>
                      <a:pPr algn="ctr"/>
                      <a:r>
                        <a:rPr lang="en-US" sz="1800" cap="small" baseline="0" noProof="0" dirty="0" smtClean="0">
                          <a:solidFill>
                            <a:schemeClr val="tx1">
                              <a:lumMod val="65000"/>
                              <a:lumOff val="35000"/>
                            </a:schemeClr>
                          </a:solidFill>
                        </a:rPr>
                        <a:t>Input Level</a:t>
                      </a:r>
                      <a:endParaRPr lang="en-US" sz="900" cap="small" baseline="0" noProof="0" dirty="0" smtClean="0">
                        <a:solidFill>
                          <a:schemeClr val="tx1">
                            <a:lumMod val="65000"/>
                            <a:lumOff val="35000"/>
                          </a:schemeClr>
                        </a:solidFill>
                      </a:endParaRPr>
                    </a:p>
                    <a:p>
                      <a:endParaRPr lang="en-US" sz="900" cap="small" baseline="0" noProof="0" dirty="0" smtClean="0">
                        <a:solidFill>
                          <a:schemeClr val="tx1">
                            <a:lumMod val="65000"/>
                            <a:lumOff val="35000"/>
                          </a:schemeClr>
                        </a:solidFill>
                      </a:endParaRPr>
                    </a:p>
                    <a:p>
                      <a:r>
                        <a:rPr lang="en-US" sz="1600" u="sng" cap="none" baseline="0" noProof="0" dirty="0" smtClean="0">
                          <a:solidFill>
                            <a:schemeClr val="tx1">
                              <a:lumMod val="65000"/>
                              <a:lumOff val="35000"/>
                            </a:schemeClr>
                          </a:solidFill>
                        </a:rPr>
                        <a:t>Nationally</a:t>
                      </a:r>
                      <a:r>
                        <a:rPr lang="en-US" sz="1600" cap="none" baseline="0" noProof="0" dirty="0" smtClean="0">
                          <a:solidFill>
                            <a:schemeClr val="tx1">
                              <a:lumMod val="65000"/>
                              <a:lumOff val="35000"/>
                            </a:schemeClr>
                          </a:solidFill>
                        </a:rPr>
                        <a:t> </a:t>
                      </a:r>
                      <a:r>
                        <a:rPr lang="en-US" sz="1600" cap="none" baseline="0" noProof="0" dirty="0" smtClean="0">
                          <a:solidFill>
                            <a:srgbClr val="595959"/>
                          </a:solidFill>
                        </a:rPr>
                        <a:t>appropriate</a:t>
                      </a:r>
                      <a:r>
                        <a:rPr lang="en-US" sz="1600" cap="none" baseline="0" noProof="0" dirty="0" smtClean="0">
                          <a:solidFill>
                            <a:schemeClr val="tx1">
                              <a:lumMod val="65000"/>
                              <a:lumOff val="35000"/>
                            </a:schemeClr>
                          </a:solidFill>
                        </a:rPr>
                        <a:t> public policy indicators</a:t>
                      </a:r>
                      <a:endParaRPr lang="en-US" sz="1600" noProof="0" dirty="0"/>
                    </a:p>
                  </a:txBody>
                  <a:tcPr marL="96988" marR="96988">
                    <a:solidFill>
                      <a:schemeClr val="accent1">
                        <a:lumMod val="20000"/>
                        <a:lumOff val="80000"/>
                      </a:schemeClr>
                    </a:solidFill>
                  </a:tcPr>
                </a:tc>
                <a:tc>
                  <a:txBody>
                    <a:bodyPr/>
                    <a:lstStyle/>
                    <a:p>
                      <a:pPr algn="ctr"/>
                      <a:r>
                        <a:rPr lang="en-US" sz="1800" noProof="0" dirty="0" smtClean="0">
                          <a:solidFill>
                            <a:schemeClr val="tx1">
                              <a:lumMod val="65000"/>
                              <a:lumOff val="35000"/>
                            </a:schemeClr>
                          </a:solidFill>
                        </a:rPr>
                        <a:t>Sendai Framework</a:t>
                      </a:r>
                      <a:r>
                        <a:rPr lang="en-US" sz="1800" baseline="0" noProof="0" dirty="0" smtClean="0">
                          <a:solidFill>
                            <a:schemeClr val="tx1">
                              <a:lumMod val="65000"/>
                              <a:lumOff val="35000"/>
                            </a:schemeClr>
                          </a:solidFill>
                        </a:rPr>
                        <a:t> Priorities for Action</a:t>
                      </a:r>
                    </a:p>
                    <a:p>
                      <a:pPr algn="l">
                        <a:tabLst>
                          <a:tab pos="2514600" algn="ctr"/>
                          <a:tab pos="5381625" algn="r"/>
                        </a:tabLst>
                      </a:pPr>
                      <a:endParaRPr lang="en-US" sz="1000" baseline="0" noProof="0" dirty="0" smtClean="0">
                        <a:solidFill>
                          <a:srgbClr val="595959"/>
                        </a:solidFill>
                      </a:endParaRPr>
                    </a:p>
                    <a:p>
                      <a:pPr>
                        <a:tabLst>
                          <a:tab pos="533400" algn="ctr"/>
                          <a:tab pos="1790700" algn="ctr"/>
                          <a:tab pos="2870200" algn="ctr"/>
                          <a:tab pos="4394200" algn="ctr"/>
                        </a:tabLst>
                      </a:pPr>
                      <a:r>
                        <a:rPr lang="en-US" sz="1400" noProof="0" dirty="0" smtClean="0">
                          <a:solidFill>
                            <a:schemeClr val="tx1">
                              <a:lumMod val="65000"/>
                              <a:lumOff val="35000"/>
                            </a:schemeClr>
                          </a:solidFill>
                        </a:rPr>
                        <a:t>	</a:t>
                      </a:r>
                      <a:r>
                        <a:rPr lang="en-US" sz="1400" b="1" noProof="0" dirty="0" smtClean="0">
                          <a:solidFill>
                            <a:schemeClr val="tx1">
                              <a:lumMod val="65000"/>
                              <a:lumOff val="35000"/>
                            </a:schemeClr>
                          </a:solidFill>
                        </a:rPr>
                        <a:t>Priority</a:t>
                      </a:r>
                      <a:r>
                        <a:rPr lang="en-US" sz="1400" b="1" baseline="0" noProof="0" dirty="0" smtClean="0">
                          <a:solidFill>
                            <a:schemeClr val="tx1">
                              <a:lumMod val="65000"/>
                              <a:lumOff val="35000"/>
                            </a:schemeClr>
                          </a:solidFill>
                        </a:rPr>
                        <a:t> 1</a:t>
                      </a:r>
                      <a:r>
                        <a:rPr lang="en-US" sz="1400" noProof="0" dirty="0" smtClean="0">
                          <a:solidFill>
                            <a:schemeClr val="tx1">
                              <a:lumMod val="65000"/>
                              <a:lumOff val="35000"/>
                            </a:schemeClr>
                          </a:solidFill>
                        </a:rPr>
                        <a:t>	        </a:t>
                      </a:r>
                      <a:r>
                        <a:rPr lang="en-US" sz="1400" b="1" noProof="0" dirty="0" smtClean="0">
                          <a:solidFill>
                            <a:schemeClr val="tx1">
                              <a:lumMod val="65000"/>
                              <a:lumOff val="35000"/>
                            </a:schemeClr>
                          </a:solidFill>
                        </a:rPr>
                        <a:t>Priority</a:t>
                      </a:r>
                      <a:r>
                        <a:rPr lang="en-US" sz="1400" b="1" baseline="0" noProof="0" dirty="0" smtClean="0">
                          <a:solidFill>
                            <a:schemeClr val="tx1">
                              <a:lumMod val="65000"/>
                              <a:lumOff val="35000"/>
                            </a:schemeClr>
                          </a:solidFill>
                        </a:rPr>
                        <a:t> 2</a:t>
                      </a:r>
                      <a:r>
                        <a:rPr lang="en-US" sz="1400" noProof="0" dirty="0" smtClean="0">
                          <a:solidFill>
                            <a:schemeClr val="tx1">
                              <a:lumMod val="65000"/>
                              <a:lumOff val="35000"/>
                            </a:schemeClr>
                          </a:solidFill>
                        </a:rPr>
                        <a:t>	             </a:t>
                      </a:r>
                      <a:r>
                        <a:rPr lang="en-US" sz="1400" b="1" noProof="0" dirty="0" smtClean="0">
                          <a:solidFill>
                            <a:schemeClr val="tx1">
                              <a:lumMod val="65000"/>
                              <a:lumOff val="35000"/>
                            </a:schemeClr>
                          </a:solidFill>
                        </a:rPr>
                        <a:t>Priority 3</a:t>
                      </a:r>
                      <a:r>
                        <a:rPr lang="en-US" sz="1400" noProof="0" dirty="0" smtClean="0">
                          <a:solidFill>
                            <a:schemeClr val="tx1">
                              <a:lumMod val="65000"/>
                              <a:lumOff val="35000"/>
                            </a:schemeClr>
                          </a:solidFill>
                        </a:rPr>
                        <a:t>	                          </a:t>
                      </a:r>
                      <a:r>
                        <a:rPr lang="en-US" sz="1400" b="1" noProof="0" dirty="0" smtClean="0">
                          <a:solidFill>
                            <a:schemeClr val="tx1">
                              <a:lumMod val="65000"/>
                              <a:lumOff val="35000"/>
                            </a:schemeClr>
                          </a:solidFill>
                        </a:rPr>
                        <a:t>Priority 4</a:t>
                      </a:r>
                    </a:p>
                    <a:p>
                      <a:pPr>
                        <a:tabLst>
                          <a:tab pos="533400" algn="ctr"/>
                          <a:tab pos="1790700" algn="ctr"/>
                          <a:tab pos="2870200" algn="ctr"/>
                          <a:tab pos="4394200" algn="ctr"/>
                        </a:tabLst>
                      </a:pPr>
                      <a:r>
                        <a:rPr lang="en-US" sz="1400" noProof="0" dirty="0" smtClean="0">
                          <a:solidFill>
                            <a:schemeClr val="tx1">
                              <a:lumMod val="65000"/>
                              <a:lumOff val="35000"/>
                            </a:schemeClr>
                          </a:solidFill>
                        </a:rPr>
                        <a:t>Understanding	    Strengthening 	           Investing 	        Enhancing preparedness for 	risk 	   governance	                in DRR	                effective response</a:t>
                      </a:r>
                      <a:r>
                        <a:rPr lang="en-US" sz="1400" baseline="0" noProof="0" dirty="0" smtClean="0">
                          <a:solidFill>
                            <a:schemeClr val="tx1">
                              <a:lumMod val="65000"/>
                              <a:lumOff val="35000"/>
                            </a:schemeClr>
                          </a:solidFill>
                        </a:rPr>
                        <a:t>, BBB</a:t>
                      </a:r>
                      <a:r>
                        <a:rPr lang="en-US" sz="1400" noProof="0" dirty="0" smtClean="0">
                          <a:solidFill>
                            <a:schemeClr val="tx1">
                              <a:lumMod val="65000"/>
                              <a:lumOff val="35000"/>
                            </a:schemeClr>
                          </a:solidFill>
                        </a:rPr>
                        <a:t>		</a:t>
                      </a:r>
                    </a:p>
                  </a:txBody>
                  <a:tcPr marL="96988" marR="96988">
                    <a:solidFill>
                      <a:schemeClr val="accent1">
                        <a:lumMod val="20000"/>
                        <a:lumOff val="80000"/>
                      </a:schemeClr>
                    </a:solidFill>
                  </a:tcPr>
                </a:tc>
                <a:tc>
                  <a:txBody>
                    <a:bodyPr/>
                    <a:lstStyle/>
                    <a:p>
                      <a:endParaRPr lang="en-US" sz="18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u="none" cap="none" baseline="0" noProof="0" dirty="0" smtClean="0">
                          <a:solidFill>
                            <a:schemeClr val="tx1">
                              <a:lumMod val="65000"/>
                              <a:lumOff val="35000"/>
                            </a:schemeClr>
                          </a:solidFill>
                        </a:rPr>
                        <a:t>National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u="none" cap="none" baseline="0" noProof="0" dirty="0" smtClean="0">
                          <a:solidFill>
                            <a:schemeClr val="tx1">
                              <a:lumMod val="65000"/>
                              <a:lumOff val="35000"/>
                            </a:schemeClr>
                          </a:solidFill>
                        </a:rPr>
                        <a:t>self- assessment</a:t>
                      </a:r>
                    </a:p>
                    <a:p>
                      <a:r>
                        <a:rPr lang="en-US" sz="1600" noProof="0" dirty="0" smtClean="0"/>
                        <a:t>(Custom indicators)</a:t>
                      </a:r>
                      <a:endParaRPr lang="en-US" sz="1600" noProof="0" dirty="0"/>
                    </a:p>
                  </a:txBody>
                  <a:tcPr marL="96988" marR="96988">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1265144" y="-27384"/>
            <a:ext cx="9698822" cy="346815"/>
          </a:xfrm>
          <a:prstGeom prst="rect">
            <a:avLst/>
          </a:prstGeom>
          <a:noFill/>
        </p:spPr>
        <p:txBody>
          <a:bodyPr wrap="square" lIns="94605" tIns="47302" rIns="94605" bIns="47302" rtlCol="0">
            <a:spAutoFit/>
          </a:bodyPr>
          <a:lstStyle/>
          <a:p>
            <a:pPr algn="ctr"/>
            <a:r>
              <a:rPr lang="fr-CH" sz="1633" b="1" dirty="0">
                <a:solidFill>
                  <a:schemeClr val="accent1"/>
                </a:solidFill>
                <a:latin typeface="+mj-lt"/>
              </a:rPr>
              <a:t>Architecture of the Sendai Framework Monitoring System at National </a:t>
            </a:r>
            <a:r>
              <a:rPr lang="fr-CH" sz="1633" b="1" dirty="0" err="1">
                <a:solidFill>
                  <a:schemeClr val="accent1"/>
                </a:solidFill>
                <a:latin typeface="+mj-lt"/>
              </a:rPr>
              <a:t>Level</a:t>
            </a:r>
            <a:endParaRPr lang="en-GB" sz="1633" b="1" dirty="0">
              <a:solidFill>
                <a:schemeClr val="accent1"/>
              </a:solidFill>
              <a:latin typeface="+mj-lt"/>
            </a:endParaRPr>
          </a:p>
        </p:txBody>
      </p:sp>
      <p:sp>
        <p:nvSpPr>
          <p:cNvPr id="6" name="TextBox 5"/>
          <p:cNvSpPr txBox="1"/>
          <p:nvPr/>
        </p:nvSpPr>
        <p:spPr>
          <a:xfrm>
            <a:off x="1226477" y="228779"/>
            <a:ext cx="9717377" cy="793348"/>
          </a:xfrm>
          <a:prstGeom prst="rect">
            <a:avLst/>
          </a:prstGeom>
          <a:noFill/>
        </p:spPr>
        <p:txBody>
          <a:bodyPr wrap="square" lIns="94605" tIns="47302" rIns="94605" bIns="47302" rtlCol="0">
            <a:spAutoFit/>
          </a:bodyPr>
          <a:lstStyle/>
          <a:p>
            <a:pPr algn="ctr"/>
            <a:r>
              <a:rPr lang="fr-CH" sz="1633" b="1" dirty="0">
                <a:solidFill>
                  <a:schemeClr val="accent1"/>
                </a:solidFill>
                <a:latin typeface="+mj-lt"/>
              </a:rPr>
              <a:t>Sendai Framework </a:t>
            </a:r>
            <a:r>
              <a:rPr lang="fr-CH" sz="1633" b="1" dirty="0" err="1">
                <a:solidFill>
                  <a:schemeClr val="accent1"/>
                </a:solidFill>
                <a:latin typeface="+mj-lt"/>
              </a:rPr>
              <a:t>Outcome</a:t>
            </a:r>
            <a:endParaRPr lang="fr-CH" sz="1633" b="1" dirty="0">
              <a:solidFill>
                <a:schemeClr val="accent1"/>
              </a:solidFill>
              <a:latin typeface="+mj-lt"/>
            </a:endParaRPr>
          </a:p>
          <a:p>
            <a:pPr algn="ctr"/>
            <a:r>
              <a:rPr lang="en-US" sz="1451" dirty="0">
                <a:solidFill>
                  <a:schemeClr val="accent1"/>
                </a:solidFill>
                <a:latin typeface="+mj-lt"/>
              </a:rPr>
              <a:t>The substantial reduction of disaster risk and losses in lives, livelihoods and health and in the economic, physical, social,  cultural and environmental assets of persons, businesses, </a:t>
            </a:r>
            <a:r>
              <a:rPr lang="en-GB" sz="1451" dirty="0">
                <a:solidFill>
                  <a:schemeClr val="accent1"/>
                </a:solidFill>
                <a:latin typeface="+mj-lt"/>
              </a:rPr>
              <a:t>communities and countries</a:t>
            </a:r>
          </a:p>
        </p:txBody>
      </p:sp>
      <p:pic>
        <p:nvPicPr>
          <p:cNvPr id="8" name="Picture 2"/>
          <p:cNvPicPr>
            <a:picLocks noChangeAspect="1" noChangeArrowheads="1"/>
          </p:cNvPicPr>
          <p:nvPr/>
        </p:nvPicPr>
        <p:blipFill>
          <a:blip r:embed="rId4" cstate="print"/>
          <a:srcRect/>
          <a:stretch>
            <a:fillRect/>
          </a:stretch>
        </p:blipFill>
        <p:spPr bwMode="auto">
          <a:xfrm>
            <a:off x="3193669" y="2420888"/>
            <a:ext cx="5766630" cy="76216"/>
          </a:xfrm>
          <a:prstGeom prst="rect">
            <a:avLst/>
          </a:prstGeom>
          <a:noFill/>
          <a:ln w="9525">
            <a:noFill/>
            <a:miter lim="800000"/>
            <a:headEnd/>
            <a:tailEnd/>
          </a:ln>
        </p:spPr>
      </p:pic>
      <p:grpSp>
        <p:nvGrpSpPr>
          <p:cNvPr id="16" name="Group 15"/>
          <p:cNvGrpSpPr/>
          <p:nvPr/>
        </p:nvGrpSpPr>
        <p:grpSpPr>
          <a:xfrm>
            <a:off x="3258874" y="2753871"/>
            <a:ext cx="5673578" cy="301998"/>
            <a:chOff x="1880933" y="1984598"/>
            <a:chExt cx="5349020" cy="301998"/>
          </a:xfrm>
        </p:grpSpPr>
        <p:sp>
          <p:nvSpPr>
            <p:cNvPr id="9" name="TextBox 8"/>
            <p:cNvSpPr txBox="1"/>
            <p:nvPr/>
          </p:nvSpPr>
          <p:spPr>
            <a:xfrm>
              <a:off x="1880933" y="1998825"/>
              <a:ext cx="666491" cy="287771"/>
            </a:xfrm>
            <a:prstGeom prst="rect">
              <a:avLst/>
            </a:prstGeom>
            <a:noFill/>
          </p:spPr>
          <p:txBody>
            <a:bodyPr wrap="square" rtlCol="0">
              <a:spAutoFit/>
            </a:bodyPr>
            <a:lstStyle/>
            <a:p>
              <a:pPr algn="ctr"/>
              <a:r>
                <a:rPr lang="fr-CH" sz="1270" dirty="0"/>
                <a:t>A1-A3</a:t>
              </a:r>
              <a:endParaRPr lang="en-GB" sz="1270" dirty="0"/>
            </a:p>
          </p:txBody>
        </p:sp>
        <p:sp>
          <p:nvSpPr>
            <p:cNvPr id="10" name="TextBox 9"/>
            <p:cNvSpPr txBox="1"/>
            <p:nvPr/>
          </p:nvSpPr>
          <p:spPr>
            <a:xfrm>
              <a:off x="2675810" y="1991545"/>
              <a:ext cx="666491" cy="287771"/>
            </a:xfrm>
            <a:prstGeom prst="rect">
              <a:avLst/>
            </a:prstGeom>
            <a:noFill/>
          </p:spPr>
          <p:txBody>
            <a:bodyPr wrap="square" rtlCol="0">
              <a:spAutoFit/>
            </a:bodyPr>
            <a:lstStyle/>
            <a:p>
              <a:pPr algn="ctr"/>
              <a:r>
                <a:rPr lang="fr-CH" sz="1270" dirty="0"/>
                <a:t>B1-B8</a:t>
              </a:r>
              <a:endParaRPr lang="en-GB" sz="1270" dirty="0"/>
            </a:p>
          </p:txBody>
        </p:sp>
        <p:sp>
          <p:nvSpPr>
            <p:cNvPr id="11" name="TextBox 10"/>
            <p:cNvSpPr txBox="1"/>
            <p:nvPr/>
          </p:nvSpPr>
          <p:spPr>
            <a:xfrm>
              <a:off x="3462494" y="1991874"/>
              <a:ext cx="666491" cy="287771"/>
            </a:xfrm>
            <a:prstGeom prst="rect">
              <a:avLst/>
            </a:prstGeom>
            <a:noFill/>
          </p:spPr>
          <p:txBody>
            <a:bodyPr wrap="square" rtlCol="0">
              <a:spAutoFit/>
            </a:bodyPr>
            <a:lstStyle/>
            <a:p>
              <a:pPr algn="ctr"/>
              <a:r>
                <a:rPr lang="fr-CH" sz="1270" dirty="0"/>
                <a:t>C1-C15</a:t>
              </a:r>
              <a:endParaRPr lang="en-GB" sz="1270" dirty="0"/>
            </a:p>
          </p:txBody>
        </p:sp>
        <p:sp>
          <p:nvSpPr>
            <p:cNvPr id="12" name="TextBox 11"/>
            <p:cNvSpPr txBox="1"/>
            <p:nvPr/>
          </p:nvSpPr>
          <p:spPr>
            <a:xfrm>
              <a:off x="4302003" y="1991875"/>
              <a:ext cx="666491" cy="287771"/>
            </a:xfrm>
            <a:prstGeom prst="rect">
              <a:avLst/>
            </a:prstGeom>
            <a:noFill/>
          </p:spPr>
          <p:txBody>
            <a:bodyPr wrap="square" rtlCol="0">
              <a:spAutoFit/>
            </a:bodyPr>
            <a:lstStyle/>
            <a:p>
              <a:pPr algn="ctr"/>
              <a:r>
                <a:rPr lang="fr-CH" sz="1270" dirty="0"/>
                <a:t>D1-D15</a:t>
              </a:r>
              <a:endParaRPr lang="en-GB" sz="1270" dirty="0"/>
            </a:p>
          </p:txBody>
        </p:sp>
        <p:sp>
          <p:nvSpPr>
            <p:cNvPr id="13" name="TextBox 12"/>
            <p:cNvSpPr txBox="1"/>
            <p:nvPr/>
          </p:nvSpPr>
          <p:spPr>
            <a:xfrm>
              <a:off x="5841212" y="1986401"/>
              <a:ext cx="666491" cy="287771"/>
            </a:xfrm>
            <a:prstGeom prst="rect">
              <a:avLst/>
            </a:prstGeom>
            <a:noFill/>
          </p:spPr>
          <p:txBody>
            <a:bodyPr wrap="square" rtlCol="0">
              <a:spAutoFit/>
            </a:bodyPr>
            <a:lstStyle/>
            <a:p>
              <a:pPr algn="ctr"/>
              <a:r>
                <a:rPr lang="fr-CH" sz="1270" dirty="0"/>
                <a:t>F1-F20</a:t>
              </a:r>
              <a:endParaRPr lang="en-GB" sz="1270" dirty="0"/>
            </a:p>
          </p:txBody>
        </p:sp>
        <p:sp>
          <p:nvSpPr>
            <p:cNvPr id="14" name="TextBox 13"/>
            <p:cNvSpPr txBox="1"/>
            <p:nvPr/>
          </p:nvSpPr>
          <p:spPr>
            <a:xfrm>
              <a:off x="6563462" y="1984598"/>
              <a:ext cx="666491" cy="287771"/>
            </a:xfrm>
            <a:prstGeom prst="rect">
              <a:avLst/>
            </a:prstGeom>
            <a:noFill/>
          </p:spPr>
          <p:txBody>
            <a:bodyPr wrap="square" rtlCol="0">
              <a:spAutoFit/>
            </a:bodyPr>
            <a:lstStyle/>
            <a:p>
              <a:pPr algn="ctr"/>
              <a:r>
                <a:rPr lang="fr-CH" sz="1270" dirty="0"/>
                <a:t>G1-G14</a:t>
              </a:r>
              <a:endParaRPr lang="en-GB" sz="1270" dirty="0"/>
            </a:p>
          </p:txBody>
        </p:sp>
        <p:sp>
          <p:nvSpPr>
            <p:cNvPr id="15" name="TextBox 14"/>
            <p:cNvSpPr txBox="1"/>
            <p:nvPr/>
          </p:nvSpPr>
          <p:spPr>
            <a:xfrm>
              <a:off x="5108335" y="1984927"/>
              <a:ext cx="666491" cy="287771"/>
            </a:xfrm>
            <a:prstGeom prst="rect">
              <a:avLst/>
            </a:prstGeom>
            <a:noFill/>
          </p:spPr>
          <p:txBody>
            <a:bodyPr wrap="square" rtlCol="0">
              <a:spAutoFit/>
            </a:bodyPr>
            <a:lstStyle/>
            <a:p>
              <a:pPr algn="ctr"/>
              <a:r>
                <a:rPr lang="fr-CH" sz="1270" dirty="0"/>
                <a:t>E1-E13</a:t>
              </a:r>
              <a:endParaRPr lang="en-GB" sz="1270" dirty="0"/>
            </a:p>
          </p:txBody>
        </p:sp>
      </p:grpSp>
      <p:sp>
        <p:nvSpPr>
          <p:cNvPr id="23" name="TextBox 22"/>
          <p:cNvSpPr txBox="1"/>
          <p:nvPr/>
        </p:nvSpPr>
        <p:spPr>
          <a:xfrm>
            <a:off x="5263761" y="1899186"/>
            <a:ext cx="437087" cy="290966"/>
          </a:xfrm>
          <a:prstGeom prst="rect">
            <a:avLst/>
          </a:prstGeom>
          <a:noFill/>
        </p:spPr>
        <p:txBody>
          <a:bodyPr wrap="square" lIns="94605" tIns="47302" rIns="94605" bIns="47302" rtlCol="0">
            <a:spAutoFit/>
          </a:bodyPr>
          <a:lstStyle/>
          <a:p>
            <a:pPr algn="ctr"/>
            <a:r>
              <a:rPr lang="fr-CH" sz="1270" dirty="0"/>
              <a:t>C</a:t>
            </a:r>
            <a:endParaRPr lang="en-GB" sz="1270" dirty="0"/>
          </a:p>
        </p:txBody>
      </p:sp>
      <p:sp>
        <p:nvSpPr>
          <p:cNvPr id="25" name="TextBox 24"/>
          <p:cNvSpPr txBox="1"/>
          <p:nvPr/>
        </p:nvSpPr>
        <p:spPr>
          <a:xfrm>
            <a:off x="6119988" y="1891293"/>
            <a:ext cx="437087" cy="290966"/>
          </a:xfrm>
          <a:prstGeom prst="rect">
            <a:avLst/>
          </a:prstGeom>
          <a:noFill/>
        </p:spPr>
        <p:txBody>
          <a:bodyPr wrap="square" lIns="94605" tIns="47302" rIns="94605" bIns="47302" rtlCol="0">
            <a:spAutoFit/>
          </a:bodyPr>
          <a:lstStyle/>
          <a:p>
            <a:pPr algn="ctr"/>
            <a:r>
              <a:rPr lang="fr-CH" sz="1270" dirty="0"/>
              <a:t>D</a:t>
            </a:r>
            <a:endParaRPr lang="en-GB" sz="1270" dirty="0"/>
          </a:p>
        </p:txBody>
      </p:sp>
      <p:sp>
        <p:nvSpPr>
          <p:cNvPr id="26" name="TextBox 25"/>
          <p:cNvSpPr txBox="1"/>
          <p:nvPr/>
        </p:nvSpPr>
        <p:spPr>
          <a:xfrm>
            <a:off x="6981562" y="1891294"/>
            <a:ext cx="437087" cy="290966"/>
          </a:xfrm>
          <a:prstGeom prst="rect">
            <a:avLst/>
          </a:prstGeom>
          <a:noFill/>
        </p:spPr>
        <p:txBody>
          <a:bodyPr wrap="square" lIns="94605" tIns="47302" rIns="94605" bIns="47302" rtlCol="0">
            <a:spAutoFit/>
          </a:bodyPr>
          <a:lstStyle/>
          <a:p>
            <a:pPr algn="ctr"/>
            <a:r>
              <a:rPr lang="fr-CH" sz="1270" dirty="0"/>
              <a:t>E</a:t>
            </a:r>
            <a:endParaRPr lang="en-GB" sz="1270" dirty="0"/>
          </a:p>
        </p:txBody>
      </p:sp>
      <p:sp>
        <p:nvSpPr>
          <p:cNvPr id="28" name="TextBox 27"/>
          <p:cNvSpPr txBox="1"/>
          <p:nvPr/>
        </p:nvSpPr>
        <p:spPr>
          <a:xfrm>
            <a:off x="7820360" y="1891295"/>
            <a:ext cx="437087" cy="290966"/>
          </a:xfrm>
          <a:prstGeom prst="rect">
            <a:avLst/>
          </a:prstGeom>
          <a:noFill/>
        </p:spPr>
        <p:txBody>
          <a:bodyPr wrap="square" lIns="94605" tIns="47302" rIns="94605" bIns="47302" rtlCol="0">
            <a:spAutoFit/>
          </a:bodyPr>
          <a:lstStyle/>
          <a:p>
            <a:pPr algn="ctr"/>
            <a:r>
              <a:rPr lang="fr-CH" sz="1270" dirty="0"/>
              <a:t>F</a:t>
            </a:r>
            <a:endParaRPr lang="en-GB" sz="1270" dirty="0"/>
          </a:p>
        </p:txBody>
      </p:sp>
      <p:sp>
        <p:nvSpPr>
          <p:cNvPr id="51" name="Oval 50"/>
          <p:cNvSpPr/>
          <p:nvPr/>
        </p:nvSpPr>
        <p:spPr>
          <a:xfrm>
            <a:off x="6624194" y="1700809"/>
            <a:ext cx="720245" cy="648072"/>
          </a:xfrm>
          <a:prstGeom prst="ellips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54" name="Oval 53"/>
          <p:cNvSpPr/>
          <p:nvPr/>
        </p:nvSpPr>
        <p:spPr>
          <a:xfrm>
            <a:off x="8201711" y="1700809"/>
            <a:ext cx="720245" cy="648072"/>
          </a:xfrm>
          <a:prstGeom prst="ellips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52" name="Oval 51"/>
          <p:cNvSpPr/>
          <p:nvPr/>
        </p:nvSpPr>
        <p:spPr>
          <a:xfrm>
            <a:off x="4912708" y="1700810"/>
            <a:ext cx="720245" cy="648072"/>
          </a:xfrm>
          <a:prstGeom prst="ellips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53" name="Oval 52"/>
          <p:cNvSpPr/>
          <p:nvPr/>
        </p:nvSpPr>
        <p:spPr>
          <a:xfrm>
            <a:off x="3258875" y="1700810"/>
            <a:ext cx="720245" cy="648072"/>
          </a:xfrm>
          <a:prstGeom prst="ellips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22" name="TextBox 21"/>
          <p:cNvSpPr txBox="1"/>
          <p:nvPr/>
        </p:nvSpPr>
        <p:spPr>
          <a:xfrm>
            <a:off x="3322056" y="1823978"/>
            <a:ext cx="578666" cy="416513"/>
          </a:xfrm>
          <a:prstGeom prst="rect">
            <a:avLst/>
          </a:prstGeom>
          <a:noFill/>
        </p:spPr>
        <p:txBody>
          <a:bodyPr wrap="square" lIns="94605" tIns="47302" rIns="94605" bIns="47302" rtlCol="0">
            <a:spAutoFit/>
          </a:bodyPr>
          <a:lstStyle/>
          <a:p>
            <a:pPr algn="ctr"/>
            <a:r>
              <a:rPr lang="fr-CH" sz="2086" dirty="0"/>
              <a:t>A</a:t>
            </a:r>
            <a:endParaRPr lang="en-GB" sz="2086" dirty="0"/>
          </a:p>
        </p:txBody>
      </p:sp>
      <p:sp>
        <p:nvSpPr>
          <p:cNvPr id="58" name="Oval 57"/>
          <p:cNvSpPr/>
          <p:nvPr/>
        </p:nvSpPr>
        <p:spPr>
          <a:xfrm>
            <a:off x="4088668" y="1700810"/>
            <a:ext cx="720245" cy="648072"/>
          </a:xfrm>
          <a:prstGeom prst="ellipse">
            <a:avLst/>
          </a:prstGeom>
          <a:solidFill>
            <a:schemeClr val="accent1">
              <a:lumMod val="40000"/>
              <a:lumOff val="6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59" name="Oval 58"/>
          <p:cNvSpPr/>
          <p:nvPr/>
        </p:nvSpPr>
        <p:spPr>
          <a:xfrm>
            <a:off x="5775593" y="1700810"/>
            <a:ext cx="720245" cy="648072"/>
          </a:xfrm>
          <a:prstGeom prst="ellipse">
            <a:avLst/>
          </a:prstGeom>
          <a:solidFill>
            <a:schemeClr val="accent1">
              <a:lumMod val="40000"/>
              <a:lumOff val="6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60" name="Oval 59"/>
          <p:cNvSpPr/>
          <p:nvPr/>
        </p:nvSpPr>
        <p:spPr>
          <a:xfrm>
            <a:off x="7423987" y="1714709"/>
            <a:ext cx="720245" cy="648072"/>
          </a:xfrm>
          <a:prstGeom prst="ellipse">
            <a:avLst/>
          </a:prstGeom>
          <a:solidFill>
            <a:schemeClr val="accent1">
              <a:lumMod val="40000"/>
              <a:lumOff val="6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605" tIns="47302" rIns="94605" bIns="47302" rtlCol="0" anchor="ctr"/>
          <a:lstStyle/>
          <a:p>
            <a:pPr algn="ctr"/>
            <a:endParaRPr lang="en-GB" sz="1633"/>
          </a:p>
        </p:txBody>
      </p:sp>
      <p:sp>
        <p:nvSpPr>
          <p:cNvPr id="67" name="TextBox 66"/>
          <p:cNvSpPr txBox="1"/>
          <p:nvPr/>
        </p:nvSpPr>
        <p:spPr>
          <a:xfrm>
            <a:off x="4159456" y="1823978"/>
            <a:ext cx="578666" cy="416513"/>
          </a:xfrm>
          <a:prstGeom prst="rect">
            <a:avLst/>
          </a:prstGeom>
          <a:noFill/>
        </p:spPr>
        <p:txBody>
          <a:bodyPr wrap="square" lIns="94605" tIns="47302" rIns="94605" bIns="47302" rtlCol="0">
            <a:spAutoFit/>
          </a:bodyPr>
          <a:lstStyle/>
          <a:p>
            <a:pPr algn="ctr"/>
            <a:r>
              <a:rPr lang="fr-CH" sz="2086" dirty="0"/>
              <a:t>B</a:t>
            </a:r>
            <a:endParaRPr lang="en-GB" sz="2086" dirty="0"/>
          </a:p>
        </p:txBody>
      </p:sp>
      <p:sp>
        <p:nvSpPr>
          <p:cNvPr id="68" name="TextBox 67"/>
          <p:cNvSpPr txBox="1"/>
          <p:nvPr/>
        </p:nvSpPr>
        <p:spPr>
          <a:xfrm>
            <a:off x="4983496" y="1823978"/>
            <a:ext cx="578666" cy="416513"/>
          </a:xfrm>
          <a:prstGeom prst="rect">
            <a:avLst/>
          </a:prstGeom>
          <a:noFill/>
        </p:spPr>
        <p:txBody>
          <a:bodyPr wrap="square" lIns="94605" tIns="47302" rIns="94605" bIns="47302" rtlCol="0">
            <a:spAutoFit/>
          </a:bodyPr>
          <a:lstStyle/>
          <a:p>
            <a:pPr algn="ctr"/>
            <a:r>
              <a:rPr lang="en-US" sz="2086" dirty="0"/>
              <a:t>C</a:t>
            </a:r>
            <a:endParaRPr lang="en-GB" sz="2086" dirty="0"/>
          </a:p>
        </p:txBody>
      </p:sp>
      <p:sp>
        <p:nvSpPr>
          <p:cNvPr id="69" name="TextBox 68"/>
          <p:cNvSpPr txBox="1"/>
          <p:nvPr/>
        </p:nvSpPr>
        <p:spPr>
          <a:xfrm>
            <a:off x="5857900" y="1823978"/>
            <a:ext cx="578666" cy="416513"/>
          </a:xfrm>
          <a:prstGeom prst="rect">
            <a:avLst/>
          </a:prstGeom>
          <a:noFill/>
        </p:spPr>
        <p:txBody>
          <a:bodyPr wrap="square" lIns="94605" tIns="47302" rIns="94605" bIns="47302" rtlCol="0">
            <a:spAutoFit/>
          </a:bodyPr>
          <a:lstStyle/>
          <a:p>
            <a:pPr algn="ctr"/>
            <a:r>
              <a:rPr lang="en-US" sz="2086" dirty="0"/>
              <a:t>D</a:t>
            </a:r>
            <a:endParaRPr lang="en-GB" sz="2086" dirty="0"/>
          </a:p>
        </p:txBody>
      </p:sp>
      <p:sp>
        <p:nvSpPr>
          <p:cNvPr id="70" name="TextBox 69"/>
          <p:cNvSpPr txBox="1"/>
          <p:nvPr/>
        </p:nvSpPr>
        <p:spPr>
          <a:xfrm>
            <a:off x="6694981" y="1823978"/>
            <a:ext cx="578666" cy="416513"/>
          </a:xfrm>
          <a:prstGeom prst="rect">
            <a:avLst/>
          </a:prstGeom>
          <a:noFill/>
        </p:spPr>
        <p:txBody>
          <a:bodyPr wrap="square" lIns="94605" tIns="47302" rIns="94605" bIns="47302" rtlCol="0">
            <a:spAutoFit/>
          </a:bodyPr>
          <a:lstStyle/>
          <a:p>
            <a:pPr algn="ctr"/>
            <a:r>
              <a:rPr lang="en-US" sz="2086" dirty="0"/>
              <a:t>E</a:t>
            </a:r>
            <a:endParaRPr lang="en-GB" sz="2086" dirty="0"/>
          </a:p>
        </p:txBody>
      </p:sp>
      <p:sp>
        <p:nvSpPr>
          <p:cNvPr id="71" name="TextBox 70"/>
          <p:cNvSpPr txBox="1"/>
          <p:nvPr/>
        </p:nvSpPr>
        <p:spPr>
          <a:xfrm>
            <a:off x="7494776" y="1823978"/>
            <a:ext cx="578666" cy="416513"/>
          </a:xfrm>
          <a:prstGeom prst="rect">
            <a:avLst/>
          </a:prstGeom>
          <a:noFill/>
        </p:spPr>
        <p:txBody>
          <a:bodyPr wrap="square" lIns="94605" tIns="47302" rIns="94605" bIns="47302" rtlCol="0">
            <a:spAutoFit/>
          </a:bodyPr>
          <a:lstStyle/>
          <a:p>
            <a:pPr algn="ctr"/>
            <a:r>
              <a:rPr lang="en-US" sz="2086" dirty="0"/>
              <a:t>F</a:t>
            </a:r>
            <a:endParaRPr lang="en-GB" sz="2086" dirty="0"/>
          </a:p>
        </p:txBody>
      </p:sp>
      <p:sp>
        <p:nvSpPr>
          <p:cNvPr id="72" name="TextBox 71"/>
          <p:cNvSpPr txBox="1"/>
          <p:nvPr/>
        </p:nvSpPr>
        <p:spPr>
          <a:xfrm>
            <a:off x="8272499" y="1823978"/>
            <a:ext cx="578666" cy="416513"/>
          </a:xfrm>
          <a:prstGeom prst="rect">
            <a:avLst/>
          </a:prstGeom>
          <a:noFill/>
        </p:spPr>
        <p:txBody>
          <a:bodyPr wrap="square" lIns="94605" tIns="47302" rIns="94605" bIns="47302" rtlCol="0">
            <a:spAutoFit/>
          </a:bodyPr>
          <a:lstStyle/>
          <a:p>
            <a:pPr algn="ctr"/>
            <a:r>
              <a:rPr lang="en-US" sz="2086" dirty="0"/>
              <a:t>G</a:t>
            </a:r>
            <a:endParaRPr lang="en-GB" sz="2086" dirty="0"/>
          </a:p>
        </p:txBody>
      </p:sp>
      <p:cxnSp>
        <p:nvCxnSpPr>
          <p:cNvPr id="74" name="Straight Connector 73"/>
          <p:cNvCxnSpPr/>
          <p:nvPr/>
        </p:nvCxnSpPr>
        <p:spPr>
          <a:xfrm>
            <a:off x="3610436" y="23627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47836" y="23627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72831" y="23627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146280" y="23627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983361" y="23488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784108" y="2362781"/>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561832" y="2365907"/>
            <a:ext cx="952" cy="42454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1666124" y="816575"/>
            <a:ext cx="9041262" cy="315600"/>
            <a:chOff x="395536" y="888580"/>
            <a:chExt cx="8524056" cy="315601"/>
          </a:xfrm>
        </p:grpSpPr>
        <p:sp>
          <p:nvSpPr>
            <p:cNvPr id="17" name="TextBox 16"/>
            <p:cNvSpPr txBox="1"/>
            <p:nvPr/>
          </p:nvSpPr>
          <p:spPr>
            <a:xfrm>
              <a:off x="395536" y="888580"/>
              <a:ext cx="1179240" cy="315600"/>
            </a:xfrm>
            <a:prstGeom prst="rect">
              <a:avLst/>
            </a:prstGeom>
            <a:noFill/>
          </p:spPr>
          <p:txBody>
            <a:bodyPr wrap="square" rtlCol="0">
              <a:spAutoFit/>
            </a:bodyPr>
            <a:lstStyle/>
            <a:p>
              <a:pPr algn="ctr"/>
              <a:r>
                <a:rPr lang="en-US" sz="1451" b="1" cap="small" dirty="0"/>
                <a:t>Process</a:t>
              </a:r>
              <a:endParaRPr lang="en-GB" sz="1451" b="1" cap="small" dirty="0">
                <a:latin typeface="Source Sans Pro"/>
              </a:endParaRPr>
            </a:p>
          </p:txBody>
        </p:sp>
        <p:sp>
          <p:nvSpPr>
            <p:cNvPr id="81" name="TextBox 80"/>
            <p:cNvSpPr txBox="1"/>
            <p:nvPr/>
          </p:nvSpPr>
          <p:spPr>
            <a:xfrm>
              <a:off x="7740352" y="888581"/>
              <a:ext cx="1179240" cy="315600"/>
            </a:xfrm>
            <a:prstGeom prst="rect">
              <a:avLst/>
            </a:prstGeom>
            <a:noFill/>
          </p:spPr>
          <p:txBody>
            <a:bodyPr wrap="square" rtlCol="0">
              <a:spAutoFit/>
            </a:bodyPr>
            <a:lstStyle/>
            <a:p>
              <a:pPr algn="ctr"/>
              <a:r>
                <a:rPr lang="en-US" sz="1451" b="1" cap="small" dirty="0"/>
                <a:t>Data</a:t>
              </a:r>
              <a:endParaRPr lang="en-GB" sz="1451" b="1" cap="small" dirty="0">
                <a:latin typeface="Source Sans Pro"/>
              </a:endParaRPr>
            </a:p>
          </p:txBody>
        </p:sp>
      </p:grpSp>
      <p:cxnSp>
        <p:nvCxnSpPr>
          <p:cNvPr id="103" name="Straight Connector 102"/>
          <p:cNvCxnSpPr/>
          <p:nvPr/>
        </p:nvCxnSpPr>
        <p:spPr>
          <a:xfrm flipH="1">
            <a:off x="5934353" y="2995304"/>
            <a:ext cx="109" cy="16662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230402" y="3625026"/>
            <a:ext cx="5766630" cy="195838"/>
            <a:chOff x="2187245" y="3902408"/>
            <a:chExt cx="6357977" cy="215920"/>
          </a:xfrm>
        </p:grpSpPr>
        <p:pic>
          <p:nvPicPr>
            <p:cNvPr id="83" name="Picture 2"/>
            <p:cNvPicPr>
              <a:picLocks noChangeAspect="1" noChangeArrowheads="1"/>
            </p:cNvPicPr>
            <p:nvPr/>
          </p:nvPicPr>
          <p:blipFill>
            <a:blip r:embed="rId4" cstate="print"/>
            <a:srcRect/>
            <a:stretch>
              <a:fillRect/>
            </a:stretch>
          </p:blipFill>
          <p:spPr bwMode="auto">
            <a:xfrm>
              <a:off x="2187245" y="3902408"/>
              <a:ext cx="6357977" cy="84032"/>
            </a:xfrm>
            <a:prstGeom prst="rect">
              <a:avLst/>
            </a:prstGeom>
            <a:noFill/>
            <a:ln w="9525">
              <a:noFill/>
              <a:miter lim="800000"/>
              <a:headEnd/>
              <a:tailEnd/>
            </a:ln>
          </p:spPr>
        </p:pic>
        <p:cxnSp>
          <p:nvCxnSpPr>
            <p:cNvPr id="99" name="Straight Connector 98"/>
            <p:cNvCxnSpPr/>
            <p:nvPr/>
          </p:nvCxnSpPr>
          <p:spPr>
            <a:xfrm>
              <a:off x="2926303" y="3944055"/>
              <a:ext cx="0" cy="16696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178281" y="3939416"/>
              <a:ext cx="0" cy="16696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484360" y="3951365"/>
              <a:ext cx="0" cy="16696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1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85356" y="3658445"/>
            <a:ext cx="1482009" cy="22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8"/>
          <p:cNvPicPr>
            <a:picLocks noChangeAspect="1" noChangeArrowheads="1"/>
          </p:cNvPicPr>
          <p:nvPr/>
        </p:nvPicPr>
        <p:blipFill>
          <a:blip r:embed="rId6" cstate="print"/>
          <a:srcRect/>
          <a:stretch>
            <a:fillRect/>
          </a:stretch>
        </p:blipFill>
        <p:spPr bwMode="auto">
          <a:xfrm>
            <a:off x="9387790" y="5042297"/>
            <a:ext cx="694201" cy="215503"/>
          </a:xfrm>
          <a:prstGeom prst="rect">
            <a:avLst/>
          </a:prstGeom>
          <a:noFill/>
          <a:ln w="9525">
            <a:noFill/>
            <a:miter lim="800000"/>
            <a:headEnd/>
            <a:tailEnd/>
          </a:ln>
        </p:spPr>
      </p:pic>
      <p:grpSp>
        <p:nvGrpSpPr>
          <p:cNvPr id="133" name="Group 132"/>
          <p:cNvGrpSpPr/>
          <p:nvPr/>
        </p:nvGrpSpPr>
        <p:grpSpPr>
          <a:xfrm>
            <a:off x="3345796" y="6536146"/>
            <a:ext cx="5586655" cy="315599"/>
            <a:chOff x="1907704" y="6394775"/>
            <a:chExt cx="5267070" cy="315599"/>
          </a:xfrm>
        </p:grpSpPr>
        <p:sp>
          <p:nvSpPr>
            <p:cNvPr id="129" name="Rectangle 128"/>
            <p:cNvSpPr/>
            <p:nvPr/>
          </p:nvSpPr>
          <p:spPr>
            <a:xfrm>
              <a:off x="1907704" y="6438900"/>
              <a:ext cx="5266627" cy="230460"/>
            </a:xfrm>
            <a:prstGeom prst="rect">
              <a:avLst/>
            </a:prstGeom>
            <a:gradFill>
              <a:gsLst>
                <a:gs pos="0">
                  <a:schemeClr val="bg1">
                    <a:lumMod val="75000"/>
                  </a:schemeClr>
                </a:gs>
                <a:gs pos="50000">
                  <a:schemeClr val="bg1">
                    <a:lumMod val="85000"/>
                  </a:schemeClr>
                </a:gs>
                <a:gs pos="100000">
                  <a:schemeClr val="bg1">
                    <a:lumMod val="95000"/>
                  </a:schemeClr>
                </a:gs>
              </a:gsLst>
              <a:lin ang="5400000" scaled="0"/>
            </a:gra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2300" y="6442469"/>
              <a:ext cx="202474" cy="223787"/>
            </a:xfrm>
            <a:prstGeom prst="rect">
              <a:avLst/>
            </a:prstGeom>
            <a:ln w="6350">
              <a:noFill/>
            </a:ln>
          </p:spPr>
        </p:pic>
        <p:sp>
          <p:nvSpPr>
            <p:cNvPr id="132" name="TextBox 131"/>
            <p:cNvSpPr txBox="1"/>
            <p:nvPr/>
          </p:nvSpPr>
          <p:spPr>
            <a:xfrm>
              <a:off x="2017317" y="6394775"/>
              <a:ext cx="5002955" cy="315599"/>
            </a:xfrm>
            <a:prstGeom prst="rect">
              <a:avLst/>
            </a:prstGeom>
            <a:noFill/>
          </p:spPr>
          <p:txBody>
            <a:bodyPr wrap="square" rtlCol="0">
              <a:spAutoFit/>
            </a:bodyPr>
            <a:lstStyle/>
            <a:p>
              <a:r>
                <a:rPr lang="en-US" sz="1451" dirty="0">
                  <a:solidFill>
                    <a:schemeClr val="tx1">
                      <a:lumMod val="75000"/>
                      <a:lumOff val="25000"/>
                    </a:schemeClr>
                  </a:solidFill>
                </a:rPr>
                <a:t>Drop down menu of national targets and indicators</a:t>
              </a:r>
              <a:endParaRPr lang="en-GB" sz="1451" dirty="0">
                <a:solidFill>
                  <a:schemeClr val="tx1">
                    <a:lumMod val="75000"/>
                    <a:lumOff val="25000"/>
                  </a:schemeClr>
                </a:solidFill>
              </a:endParaRPr>
            </a:p>
          </p:txBody>
        </p:sp>
      </p:grpSp>
      <p:grpSp>
        <p:nvGrpSpPr>
          <p:cNvPr id="7" name="Group 6"/>
          <p:cNvGrpSpPr/>
          <p:nvPr/>
        </p:nvGrpSpPr>
        <p:grpSpPr>
          <a:xfrm>
            <a:off x="3520593" y="5786805"/>
            <a:ext cx="4888139" cy="151655"/>
            <a:chOff x="2567791" y="6191382"/>
            <a:chExt cx="5389399" cy="167207"/>
          </a:xfrm>
        </p:grpSpPr>
        <p:pic>
          <p:nvPicPr>
            <p:cNvPr id="124" name="Picture 2"/>
            <p:cNvPicPr>
              <a:picLocks noChangeAspect="1" noChangeArrowheads="1"/>
            </p:cNvPicPr>
            <p:nvPr/>
          </p:nvPicPr>
          <p:blipFill>
            <a:blip r:embed="rId4" cstate="print"/>
            <a:srcRect/>
            <a:stretch>
              <a:fillRect/>
            </a:stretch>
          </p:blipFill>
          <p:spPr bwMode="auto">
            <a:xfrm>
              <a:off x="2567791" y="6191382"/>
              <a:ext cx="5389399" cy="50407"/>
            </a:xfrm>
            <a:prstGeom prst="rect">
              <a:avLst/>
            </a:prstGeom>
            <a:noFill/>
            <a:ln w="9525">
              <a:noFill/>
              <a:miter lim="800000"/>
              <a:headEnd/>
              <a:tailEnd/>
            </a:ln>
          </p:spPr>
        </p:pic>
        <p:cxnSp>
          <p:nvCxnSpPr>
            <p:cNvPr id="86" name="Straight Connector 85"/>
            <p:cNvCxnSpPr/>
            <p:nvPr/>
          </p:nvCxnSpPr>
          <p:spPr>
            <a:xfrm>
              <a:off x="2762462" y="6241789"/>
              <a:ext cx="0" cy="11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7391" y="6235482"/>
              <a:ext cx="0" cy="11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449237" y="6233611"/>
              <a:ext cx="0" cy="11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241915" y="6235482"/>
              <a:ext cx="0" cy="11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p:cNvCxnSpPr/>
          <p:nvPr/>
        </p:nvCxnSpPr>
        <p:spPr>
          <a:xfrm>
            <a:off x="5970340" y="4280000"/>
            <a:ext cx="0" cy="22899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970340" y="5200650"/>
            <a:ext cx="0" cy="1143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84" name="Picture 2"/>
          <p:cNvPicPr>
            <a:picLocks noChangeAspect="1" noChangeArrowheads="1"/>
          </p:cNvPicPr>
          <p:nvPr/>
        </p:nvPicPr>
        <p:blipFill>
          <a:blip r:embed="rId4" cstate="print"/>
          <a:srcRect/>
          <a:stretch>
            <a:fillRect/>
          </a:stretch>
        </p:blipFill>
        <p:spPr bwMode="auto">
          <a:xfrm>
            <a:off x="3258404" y="4796464"/>
            <a:ext cx="5673578" cy="94616"/>
          </a:xfrm>
          <a:prstGeom prst="rect">
            <a:avLst/>
          </a:prstGeom>
          <a:noFill/>
          <a:ln w="9525">
            <a:noFill/>
            <a:miter lim="800000"/>
            <a:headEnd/>
            <a:tailEnd/>
          </a:ln>
        </p:spPr>
      </p:pic>
      <p:cxnSp>
        <p:nvCxnSpPr>
          <p:cNvPr id="73" name="Straight Connector 72"/>
          <p:cNvCxnSpPr/>
          <p:nvPr/>
        </p:nvCxnSpPr>
        <p:spPr>
          <a:xfrm>
            <a:off x="4722001" y="4891080"/>
            <a:ext cx="0" cy="1059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79728" y="4891079"/>
            <a:ext cx="0" cy="1059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316562" y="4896522"/>
            <a:ext cx="0" cy="1059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509648" y="4901382"/>
            <a:ext cx="0" cy="1059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964662" y="4901382"/>
            <a:ext cx="0" cy="1059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561235" y="4367542"/>
            <a:ext cx="292303" cy="45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2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26" y="195396"/>
            <a:ext cx="9144000" cy="1745671"/>
          </a:xfrm>
        </p:spPr>
        <p:txBody>
          <a:bodyPr>
            <a:normAutofit/>
          </a:bodyPr>
          <a:lstStyle/>
          <a:p>
            <a:r>
              <a:rPr lang="en-US" sz="4000" dirty="0">
                <a:solidFill>
                  <a:srgbClr val="004084"/>
                </a:solidFill>
              </a:rPr>
              <a:t>Disaster risk reduction indicators in measuring the </a:t>
            </a:r>
            <a:br>
              <a:rPr lang="en-US" sz="4000" dirty="0">
                <a:solidFill>
                  <a:srgbClr val="004084"/>
                </a:solidFill>
              </a:rPr>
            </a:br>
            <a:r>
              <a:rPr lang="en-US" sz="4000" dirty="0">
                <a:solidFill>
                  <a:srgbClr val="004084"/>
                </a:solidFill>
              </a:rPr>
              <a:t>2030 Agenda for Sustainable Development</a:t>
            </a:r>
            <a:endParaRPr lang="en-GB" sz="4000" dirty="0">
              <a:solidFill>
                <a:srgbClr val="004084"/>
              </a:solidFill>
            </a:endParaRPr>
          </a:p>
        </p:txBody>
      </p:sp>
      <p:graphicFrame>
        <p:nvGraphicFramePr>
          <p:cNvPr id="5" name="Table 4"/>
          <p:cNvGraphicFramePr>
            <a:graphicFrameLocks noGrp="1"/>
          </p:cNvGraphicFramePr>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
        <p:nvSpPr>
          <p:cNvPr id="3" name="Subtitle 2"/>
          <p:cNvSpPr>
            <a:spLocks noGrp="1"/>
          </p:cNvSpPr>
          <p:nvPr>
            <p:ph type="subTitle" idx="1"/>
          </p:nvPr>
        </p:nvSpPr>
        <p:spPr>
          <a:xfrm>
            <a:off x="457198" y="2840181"/>
            <a:ext cx="11097493" cy="3255819"/>
          </a:xfrm>
        </p:spPr>
        <p:txBody>
          <a:bodyPr>
            <a:normAutofit/>
          </a:bodyPr>
          <a:lstStyle/>
          <a:p>
            <a:r>
              <a:rPr lang="en-US" b="1" dirty="0"/>
              <a:t>Inter-agency Expert Group on SDG </a:t>
            </a:r>
            <a:r>
              <a:rPr lang="en-US" b="1" dirty="0" smtClean="0"/>
              <a:t>Indicators </a:t>
            </a:r>
            <a:r>
              <a:rPr lang="en-US" b="1" dirty="0" smtClean="0">
                <a:latin typeface="Arial" panose="020B0604020202020204" pitchFamily="34" charset="0"/>
                <a:ea typeface="Verdana" panose="020B0604030504040204" pitchFamily="34" charset="0"/>
                <a:cs typeface="Arial" panose="020B0604020202020204" pitchFamily="34" charset="0"/>
              </a:rPr>
              <a:t>(IAEG-SDGs)</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recognizes the OIEWG works and identifies UNISDR as custodian agency (December 2015)</a:t>
            </a:r>
          </a:p>
          <a:p>
            <a:endParaRPr lang="en-US" dirty="0" smtClean="0"/>
          </a:p>
          <a:p>
            <a:r>
              <a:rPr lang="en-US" b="1" i="1" dirty="0"/>
              <a:t>5</a:t>
            </a:r>
            <a:r>
              <a:rPr lang="en-US" b="1" i="1" dirty="0" smtClean="0"/>
              <a:t> </a:t>
            </a:r>
            <a:r>
              <a:rPr lang="en-US" b="1" i="1" dirty="0"/>
              <a:t>of the key indicators </a:t>
            </a:r>
            <a:r>
              <a:rPr lang="en-US" dirty="0"/>
              <a:t>recommended by the OIEWG being used to measure the global targets of both the </a:t>
            </a:r>
            <a:r>
              <a:rPr lang="en-US" i="1" dirty="0"/>
              <a:t>Sendai Framework </a:t>
            </a:r>
            <a:r>
              <a:rPr lang="en-US" b="1" i="1" dirty="0"/>
              <a:t>AND</a:t>
            </a:r>
            <a:r>
              <a:rPr lang="en-US" dirty="0"/>
              <a:t> the </a:t>
            </a:r>
            <a:r>
              <a:rPr lang="en-US" i="1" dirty="0"/>
              <a:t>SDGs</a:t>
            </a:r>
            <a:r>
              <a:rPr lang="en-US" dirty="0"/>
              <a:t>.</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6717" y="6096000"/>
            <a:ext cx="177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9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1821" y="6207570"/>
            <a:ext cx="1353300" cy="64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cxnSp>
        <p:nvCxnSpPr>
          <p:cNvPr id="105" name="Straight Connector 104"/>
          <p:cNvCxnSpPr>
            <a:endCxn id="97" idx="1"/>
          </p:cNvCxnSpPr>
          <p:nvPr/>
        </p:nvCxnSpPr>
        <p:spPr>
          <a:xfrm>
            <a:off x="8393615" y="1855918"/>
            <a:ext cx="796779" cy="409461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4294967295"/>
          </p:nvPr>
        </p:nvSpPr>
        <p:spPr>
          <a:xfrm>
            <a:off x="3071804" y="1132100"/>
            <a:ext cx="5559257" cy="706965"/>
          </a:xfrm>
          <a:ln>
            <a:solidFill>
              <a:srgbClr val="898989"/>
            </a:solidFill>
          </a:ln>
        </p:spPr>
        <p:txBody>
          <a:bodyPr>
            <a:noAutofit/>
          </a:bodyPr>
          <a:lstStyle/>
          <a:p>
            <a:pPr marL="0" indent="0">
              <a:buNone/>
            </a:pPr>
            <a:r>
              <a:rPr lang="en-US" sz="1799" dirty="0"/>
              <a:t>Number of deaths, missing persons and directly affected persons attributed to disasters per 100,000 population</a:t>
            </a:r>
          </a:p>
        </p:txBody>
      </p:sp>
      <p:sp>
        <p:nvSpPr>
          <p:cNvPr id="4" name="Subtitle 2"/>
          <p:cNvSpPr txBox="1">
            <a:spLocks/>
          </p:cNvSpPr>
          <p:nvPr/>
        </p:nvSpPr>
        <p:spPr>
          <a:xfrm>
            <a:off x="3354529" y="2134416"/>
            <a:ext cx="4800078" cy="694491"/>
          </a:xfrm>
          <a:prstGeom prst="rect">
            <a:avLst/>
          </a:prstGeom>
          <a:ln>
            <a:solidFill>
              <a:srgbClr val="898989"/>
            </a:solidFill>
          </a:ln>
        </p:spPr>
        <p:txBody>
          <a:bodyPr vert="horz" lIns="91382" tIns="45692" rIns="91382" bIns="45692"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799" dirty="0">
                <a:solidFill>
                  <a:prstClr val="black">
                    <a:tint val="75000"/>
                  </a:prstClr>
                </a:solidFill>
              </a:rPr>
              <a:t>Direct economic loss attributed to disasters in relation to global gross domestic product (GDP)</a:t>
            </a:r>
          </a:p>
        </p:txBody>
      </p:sp>
      <p:sp>
        <p:nvSpPr>
          <p:cNvPr id="5" name="Subtitle 2"/>
          <p:cNvSpPr txBox="1">
            <a:spLocks/>
          </p:cNvSpPr>
          <p:nvPr/>
        </p:nvSpPr>
        <p:spPr>
          <a:xfrm>
            <a:off x="3174333" y="3085944"/>
            <a:ext cx="5282380" cy="952272"/>
          </a:xfrm>
          <a:prstGeom prst="rect">
            <a:avLst/>
          </a:prstGeom>
          <a:ln>
            <a:solidFill>
              <a:srgbClr val="898989"/>
            </a:solidFill>
          </a:ln>
        </p:spPr>
        <p:txBody>
          <a:bodyPr vert="horz" lIns="91382" tIns="45692" rIns="91382" bIns="4569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1959" fontAlgn="b"/>
            <a:r>
              <a:rPr lang="en-US" sz="1799" dirty="0">
                <a:solidFill>
                  <a:prstClr val="black">
                    <a:tint val="75000"/>
                  </a:prstClr>
                </a:solidFill>
              </a:rPr>
              <a:t>Direct economic loss in relation to global GDP, damage to critical infrastructure and number of disruptions of basic services, attributed to disasters</a:t>
            </a:r>
          </a:p>
        </p:txBody>
      </p:sp>
      <p:sp>
        <p:nvSpPr>
          <p:cNvPr id="6" name="Subtitle 2"/>
          <p:cNvSpPr txBox="1">
            <a:spLocks/>
          </p:cNvSpPr>
          <p:nvPr/>
        </p:nvSpPr>
        <p:spPr>
          <a:xfrm>
            <a:off x="3081983" y="4266674"/>
            <a:ext cx="5450880" cy="939064"/>
          </a:xfrm>
          <a:prstGeom prst="rect">
            <a:avLst/>
          </a:prstGeom>
          <a:ln>
            <a:solidFill>
              <a:srgbClr val="898989"/>
            </a:solidFill>
          </a:ln>
        </p:spPr>
        <p:txBody>
          <a:bodyPr vert="horz" lIns="91382" tIns="45692" rIns="91382" bIns="4569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799" dirty="0">
                <a:solidFill>
                  <a:prstClr val="black">
                    <a:tint val="75000"/>
                  </a:prstClr>
                </a:solidFill>
              </a:rPr>
              <a:t>Number of countries that adopt and implement national disaster risk reduction strategies in line with the Sendai Framework for Disaster Risk Reduction 2015-2030</a:t>
            </a:r>
          </a:p>
        </p:txBody>
      </p:sp>
      <p:sp>
        <p:nvSpPr>
          <p:cNvPr id="8" name="Subtitle 2"/>
          <p:cNvSpPr txBox="1">
            <a:spLocks/>
          </p:cNvSpPr>
          <p:nvPr/>
        </p:nvSpPr>
        <p:spPr>
          <a:xfrm>
            <a:off x="2872229" y="5485105"/>
            <a:ext cx="5930712" cy="913824"/>
          </a:xfrm>
          <a:prstGeom prst="rect">
            <a:avLst/>
          </a:prstGeom>
          <a:ln>
            <a:solidFill>
              <a:srgbClr val="898989"/>
            </a:solidFill>
          </a:ln>
        </p:spPr>
        <p:txBody>
          <a:bodyPr vert="horz" lIns="35978" tIns="45692" rIns="35978" bIns="4569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799" dirty="0">
                <a:solidFill>
                  <a:srgbClr val="898989"/>
                </a:solidFill>
              </a:rPr>
              <a:t>Proportion of local governments that adopt and implement local disaster risk reduction strategies in line with national disaster risk reduction strategies.</a:t>
            </a:r>
            <a:endParaRPr lang="en-US" sz="1799" dirty="0">
              <a:solidFill>
                <a:srgbClr val="898989"/>
              </a:solidFill>
            </a:endParaRPr>
          </a:p>
        </p:txBody>
      </p:sp>
      <p:pic>
        <p:nvPicPr>
          <p:cNvPr id="9" name="Picture 8" descr="Image result for sendai framewor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2572" y="190681"/>
            <a:ext cx="2036373" cy="5431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50204" y="1198158"/>
            <a:ext cx="539720" cy="522900"/>
          </a:xfrm>
          <a:prstGeom prst="rect">
            <a:avLst/>
          </a:prstGeom>
          <a:noFill/>
        </p:spPr>
        <p:txBody>
          <a:bodyPr wrap="square" rtlCol="0">
            <a:spAutoFit/>
          </a:bodyPr>
          <a:lstStyle/>
          <a:p>
            <a:pPr algn="ctr" defTabSz="913872"/>
            <a:r>
              <a:rPr lang="en-US" sz="2798" dirty="0">
                <a:solidFill>
                  <a:srgbClr val="898989"/>
                </a:solidFill>
                <a:latin typeface="Calibri"/>
              </a:rPr>
              <a:t>A</a:t>
            </a:r>
            <a:endParaRPr lang="en-GB" sz="2798" dirty="0">
              <a:solidFill>
                <a:srgbClr val="898989"/>
              </a:solidFill>
              <a:latin typeface="Calibri"/>
            </a:endParaRPr>
          </a:p>
        </p:txBody>
      </p:sp>
      <p:pic>
        <p:nvPicPr>
          <p:cNvPr id="10" name="Picture 40" descr="https://sustainabledevelopment.un.org/content/images/image18_374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8522" y="262644"/>
            <a:ext cx="2767526" cy="34729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850204" y="1198159"/>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14" name="TextBox 13"/>
          <p:cNvSpPr txBox="1"/>
          <p:nvPr/>
        </p:nvSpPr>
        <p:spPr>
          <a:xfrm>
            <a:off x="1850204" y="1982111"/>
            <a:ext cx="539720" cy="522900"/>
          </a:xfrm>
          <a:prstGeom prst="rect">
            <a:avLst/>
          </a:prstGeom>
          <a:noFill/>
        </p:spPr>
        <p:txBody>
          <a:bodyPr wrap="square" rtlCol="0">
            <a:spAutoFit/>
          </a:bodyPr>
          <a:lstStyle/>
          <a:p>
            <a:pPr algn="ctr" defTabSz="913872"/>
            <a:r>
              <a:rPr lang="en-US" sz="2798" dirty="0">
                <a:solidFill>
                  <a:srgbClr val="898989"/>
                </a:solidFill>
                <a:latin typeface="Calibri"/>
              </a:rPr>
              <a:t>B</a:t>
            </a:r>
            <a:endParaRPr lang="en-GB" sz="2798" dirty="0">
              <a:solidFill>
                <a:srgbClr val="898989"/>
              </a:solidFill>
              <a:latin typeface="Calibri"/>
            </a:endParaRPr>
          </a:p>
        </p:txBody>
      </p:sp>
      <p:sp>
        <p:nvSpPr>
          <p:cNvPr id="15" name="TextBox 14"/>
          <p:cNvSpPr txBox="1"/>
          <p:nvPr/>
        </p:nvSpPr>
        <p:spPr>
          <a:xfrm>
            <a:off x="1850204" y="2762184"/>
            <a:ext cx="539720" cy="522900"/>
          </a:xfrm>
          <a:prstGeom prst="rect">
            <a:avLst/>
          </a:prstGeom>
          <a:noFill/>
        </p:spPr>
        <p:txBody>
          <a:bodyPr wrap="square" rtlCol="0">
            <a:spAutoFit/>
          </a:bodyPr>
          <a:lstStyle/>
          <a:p>
            <a:pPr algn="ctr" defTabSz="913872"/>
            <a:r>
              <a:rPr lang="en-US" sz="2798" dirty="0">
                <a:solidFill>
                  <a:srgbClr val="898989"/>
                </a:solidFill>
                <a:latin typeface="Calibri"/>
              </a:rPr>
              <a:t>C</a:t>
            </a:r>
            <a:endParaRPr lang="en-GB" sz="2798" dirty="0">
              <a:solidFill>
                <a:srgbClr val="898989"/>
              </a:solidFill>
              <a:latin typeface="Calibri"/>
            </a:endParaRPr>
          </a:p>
        </p:txBody>
      </p:sp>
      <p:sp>
        <p:nvSpPr>
          <p:cNvPr id="16" name="TextBox 15"/>
          <p:cNvSpPr txBox="1"/>
          <p:nvPr/>
        </p:nvSpPr>
        <p:spPr>
          <a:xfrm>
            <a:off x="1850204" y="3572925"/>
            <a:ext cx="539720" cy="522900"/>
          </a:xfrm>
          <a:prstGeom prst="rect">
            <a:avLst/>
          </a:prstGeom>
          <a:noFill/>
        </p:spPr>
        <p:txBody>
          <a:bodyPr wrap="square" rtlCol="0">
            <a:spAutoFit/>
          </a:bodyPr>
          <a:lstStyle/>
          <a:p>
            <a:pPr algn="ctr" defTabSz="913872"/>
            <a:r>
              <a:rPr lang="en-US" sz="2798" dirty="0">
                <a:solidFill>
                  <a:srgbClr val="898989"/>
                </a:solidFill>
                <a:latin typeface="Calibri"/>
              </a:rPr>
              <a:t>D</a:t>
            </a:r>
            <a:endParaRPr lang="en-GB" sz="2798" dirty="0">
              <a:solidFill>
                <a:srgbClr val="898989"/>
              </a:solidFill>
              <a:latin typeface="Calibri"/>
            </a:endParaRPr>
          </a:p>
        </p:txBody>
      </p:sp>
      <p:sp>
        <p:nvSpPr>
          <p:cNvPr id="17" name="TextBox 16"/>
          <p:cNvSpPr txBox="1"/>
          <p:nvPr/>
        </p:nvSpPr>
        <p:spPr>
          <a:xfrm>
            <a:off x="1850204" y="4364514"/>
            <a:ext cx="539720" cy="522900"/>
          </a:xfrm>
          <a:prstGeom prst="rect">
            <a:avLst/>
          </a:prstGeom>
          <a:noFill/>
        </p:spPr>
        <p:txBody>
          <a:bodyPr wrap="square" rtlCol="0">
            <a:spAutoFit/>
          </a:bodyPr>
          <a:lstStyle/>
          <a:p>
            <a:pPr algn="ctr" defTabSz="913872"/>
            <a:r>
              <a:rPr lang="en-US" sz="2798" dirty="0">
                <a:solidFill>
                  <a:srgbClr val="898989"/>
                </a:solidFill>
                <a:latin typeface="Calibri"/>
              </a:rPr>
              <a:t>E</a:t>
            </a:r>
            <a:endParaRPr lang="en-GB" sz="2798" dirty="0">
              <a:solidFill>
                <a:srgbClr val="898989"/>
              </a:solidFill>
              <a:latin typeface="Calibri"/>
            </a:endParaRPr>
          </a:p>
        </p:txBody>
      </p:sp>
      <p:sp>
        <p:nvSpPr>
          <p:cNvPr id="18" name="TextBox 17"/>
          <p:cNvSpPr txBox="1"/>
          <p:nvPr/>
        </p:nvSpPr>
        <p:spPr>
          <a:xfrm>
            <a:off x="1850204" y="5156104"/>
            <a:ext cx="539720" cy="522900"/>
          </a:xfrm>
          <a:prstGeom prst="rect">
            <a:avLst/>
          </a:prstGeom>
          <a:noFill/>
        </p:spPr>
        <p:txBody>
          <a:bodyPr wrap="square" rtlCol="0">
            <a:spAutoFit/>
          </a:bodyPr>
          <a:lstStyle/>
          <a:p>
            <a:pPr algn="ctr" defTabSz="913872"/>
            <a:r>
              <a:rPr lang="en-US" sz="2798" dirty="0">
                <a:solidFill>
                  <a:srgbClr val="898989"/>
                </a:solidFill>
                <a:latin typeface="Calibri"/>
              </a:rPr>
              <a:t>F</a:t>
            </a:r>
            <a:endParaRPr lang="en-GB" sz="2798" dirty="0">
              <a:solidFill>
                <a:srgbClr val="898989"/>
              </a:solidFill>
              <a:latin typeface="Calibri"/>
            </a:endParaRPr>
          </a:p>
        </p:txBody>
      </p:sp>
      <p:sp>
        <p:nvSpPr>
          <p:cNvPr id="19" name="TextBox 18"/>
          <p:cNvSpPr txBox="1"/>
          <p:nvPr/>
        </p:nvSpPr>
        <p:spPr>
          <a:xfrm>
            <a:off x="1850204" y="5928540"/>
            <a:ext cx="539720" cy="522900"/>
          </a:xfrm>
          <a:prstGeom prst="rect">
            <a:avLst/>
          </a:prstGeom>
          <a:noFill/>
        </p:spPr>
        <p:txBody>
          <a:bodyPr wrap="square" rtlCol="0">
            <a:spAutoFit/>
          </a:bodyPr>
          <a:lstStyle/>
          <a:p>
            <a:pPr algn="ctr" defTabSz="913872"/>
            <a:r>
              <a:rPr lang="en-US" sz="2798" dirty="0">
                <a:solidFill>
                  <a:srgbClr val="898989"/>
                </a:solidFill>
                <a:latin typeface="Calibri"/>
              </a:rPr>
              <a:t>G</a:t>
            </a:r>
            <a:endParaRPr lang="en-GB" sz="2798" dirty="0">
              <a:solidFill>
                <a:srgbClr val="898989"/>
              </a:solidFill>
              <a:latin typeface="Calibri"/>
            </a:endParaRPr>
          </a:p>
        </p:txBody>
      </p:sp>
      <p:sp>
        <p:nvSpPr>
          <p:cNvPr id="20" name="Rounded Rectangle 19"/>
          <p:cNvSpPr/>
          <p:nvPr/>
        </p:nvSpPr>
        <p:spPr>
          <a:xfrm>
            <a:off x="1850204" y="1970596"/>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21" name="Rounded Rectangle 20"/>
          <p:cNvSpPr/>
          <p:nvPr/>
        </p:nvSpPr>
        <p:spPr>
          <a:xfrm>
            <a:off x="1850204" y="2762186"/>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22" name="Rounded Rectangle 21"/>
          <p:cNvSpPr/>
          <p:nvPr/>
        </p:nvSpPr>
        <p:spPr>
          <a:xfrm>
            <a:off x="1850204" y="3572926"/>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23" name="Rounded Rectangle 22"/>
          <p:cNvSpPr/>
          <p:nvPr/>
        </p:nvSpPr>
        <p:spPr>
          <a:xfrm>
            <a:off x="1850204" y="4364516"/>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24" name="Rounded Rectangle 23"/>
          <p:cNvSpPr/>
          <p:nvPr/>
        </p:nvSpPr>
        <p:spPr>
          <a:xfrm>
            <a:off x="1850204" y="5156105"/>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25" name="Rounded Rectangle 24"/>
          <p:cNvSpPr/>
          <p:nvPr/>
        </p:nvSpPr>
        <p:spPr>
          <a:xfrm>
            <a:off x="1850204" y="5928542"/>
            <a:ext cx="539720" cy="522891"/>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cxnSp>
        <p:nvCxnSpPr>
          <p:cNvPr id="28" name="Straight Connector 27"/>
          <p:cNvCxnSpPr>
            <a:stCxn id="11" idx="3"/>
          </p:cNvCxnSpPr>
          <p:nvPr/>
        </p:nvCxnSpPr>
        <p:spPr>
          <a:xfrm flipV="1">
            <a:off x="2389923" y="1300753"/>
            <a:ext cx="659996" cy="158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3"/>
          </p:cNvCxnSpPr>
          <p:nvPr/>
        </p:nvCxnSpPr>
        <p:spPr>
          <a:xfrm flipV="1">
            <a:off x="2389924" y="1600017"/>
            <a:ext cx="659995" cy="643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3"/>
            <a:endCxn id="4" idx="1"/>
          </p:cNvCxnSpPr>
          <p:nvPr/>
        </p:nvCxnSpPr>
        <p:spPr>
          <a:xfrm flipV="1">
            <a:off x="2389925" y="2481663"/>
            <a:ext cx="964604" cy="541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3"/>
            <a:endCxn id="5" idx="1"/>
          </p:cNvCxnSpPr>
          <p:nvPr/>
        </p:nvCxnSpPr>
        <p:spPr>
          <a:xfrm flipV="1">
            <a:off x="2389924" y="3562080"/>
            <a:ext cx="784409" cy="27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3"/>
            <a:endCxn id="6" idx="1"/>
          </p:cNvCxnSpPr>
          <p:nvPr/>
        </p:nvCxnSpPr>
        <p:spPr>
          <a:xfrm>
            <a:off x="2389924" y="4625964"/>
            <a:ext cx="692059" cy="110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3" idx="3"/>
            <a:endCxn id="8" idx="1"/>
          </p:cNvCxnSpPr>
          <p:nvPr/>
        </p:nvCxnSpPr>
        <p:spPr>
          <a:xfrm>
            <a:off x="2389926" y="4625962"/>
            <a:ext cx="482303" cy="1316056"/>
          </a:xfrm>
          <a:prstGeom prst="line">
            <a:avLst/>
          </a:prstGeom>
        </p:spPr>
        <p:style>
          <a:lnRef idx="1">
            <a:schemeClr val="accent1"/>
          </a:lnRef>
          <a:fillRef idx="0">
            <a:schemeClr val="accent1"/>
          </a:fillRef>
          <a:effectRef idx="0">
            <a:schemeClr val="accent1"/>
          </a:effectRef>
          <a:fontRef idx="minor">
            <a:schemeClr val="tx1"/>
          </a:fontRef>
        </p:style>
      </p:cxnSp>
      <p:sp>
        <p:nvSpPr>
          <p:cNvPr id="37" name="Subtitle 2"/>
          <p:cNvSpPr txBox="1">
            <a:spLocks/>
          </p:cNvSpPr>
          <p:nvPr/>
        </p:nvSpPr>
        <p:spPr>
          <a:xfrm>
            <a:off x="1130578" y="766383"/>
            <a:ext cx="1942991" cy="359813"/>
          </a:xfrm>
          <a:prstGeom prst="rect">
            <a:avLst/>
          </a:prstGeom>
          <a:ln>
            <a:noFill/>
          </a:ln>
        </p:spPr>
        <p:txBody>
          <a:bodyPr vert="horz" lIns="91382" tIns="45692" rIns="91382" bIns="45692"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198" dirty="0">
                <a:solidFill>
                  <a:srgbClr val="898989"/>
                </a:solidFill>
              </a:rPr>
              <a:t>Target</a:t>
            </a:r>
            <a:endParaRPr lang="en-GB" sz="3198" dirty="0">
              <a:solidFill>
                <a:srgbClr val="898989"/>
              </a:solidFill>
            </a:endParaRPr>
          </a:p>
        </p:txBody>
      </p:sp>
      <p:sp>
        <p:nvSpPr>
          <p:cNvPr id="38" name="Subtitle 2"/>
          <p:cNvSpPr txBox="1">
            <a:spLocks/>
          </p:cNvSpPr>
          <p:nvPr/>
        </p:nvSpPr>
        <p:spPr>
          <a:xfrm>
            <a:off x="8913626" y="784628"/>
            <a:ext cx="1942991" cy="359813"/>
          </a:xfrm>
          <a:prstGeom prst="rect">
            <a:avLst/>
          </a:prstGeom>
          <a:ln>
            <a:noFill/>
          </a:ln>
        </p:spPr>
        <p:txBody>
          <a:bodyPr vert="horz" lIns="91382" tIns="45692" rIns="91382" bIns="45692"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198" dirty="0">
                <a:solidFill>
                  <a:srgbClr val="898989"/>
                </a:solidFill>
              </a:rPr>
              <a:t>Goal / Target</a:t>
            </a:r>
            <a:endParaRPr lang="en-GB" sz="3198" dirty="0">
              <a:solidFill>
                <a:srgbClr val="898989"/>
              </a:solidFill>
            </a:endParaRPr>
          </a:p>
        </p:txBody>
      </p:sp>
      <p:cxnSp>
        <p:nvCxnSpPr>
          <p:cNvPr id="64" name="Straight Connector 63"/>
          <p:cNvCxnSpPr>
            <a:stCxn id="3" idx="3"/>
            <a:endCxn id="63" idx="1"/>
          </p:cNvCxnSpPr>
          <p:nvPr/>
        </p:nvCxnSpPr>
        <p:spPr>
          <a:xfrm>
            <a:off x="8609016" y="1498341"/>
            <a:ext cx="581378" cy="170997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9" idx="1"/>
          </p:cNvCxnSpPr>
          <p:nvPr/>
        </p:nvCxnSpPr>
        <p:spPr>
          <a:xfrm>
            <a:off x="8609016" y="1198158"/>
            <a:ext cx="588411" cy="604705"/>
          </a:xfrm>
          <a:prstGeom prst="line">
            <a:avLst/>
          </a:prstGeom>
          <a:ln>
            <a:solidFill>
              <a:srgbClr val="4A7EBB"/>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9190394" y="1449048"/>
            <a:ext cx="1391541" cy="783953"/>
          </a:xfrm>
          <a:prstGeom prst="roundRect">
            <a:avLst/>
          </a:prstGeom>
          <a:solidFill>
            <a:schemeClr val="bg1"/>
          </a:solidFill>
          <a:ln w="3175">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cxnSp>
        <p:nvCxnSpPr>
          <p:cNvPr id="50" name="Straight Connector 49"/>
          <p:cNvCxnSpPr>
            <a:endCxn id="39" idx="1"/>
          </p:cNvCxnSpPr>
          <p:nvPr/>
        </p:nvCxnSpPr>
        <p:spPr>
          <a:xfrm flipV="1">
            <a:off x="8532864" y="1802863"/>
            <a:ext cx="664563" cy="2746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 idx="3"/>
            <a:endCxn id="39" idx="1"/>
          </p:cNvCxnSpPr>
          <p:nvPr/>
        </p:nvCxnSpPr>
        <p:spPr>
          <a:xfrm flipV="1">
            <a:off x="8154607" y="1802863"/>
            <a:ext cx="1042820" cy="678799"/>
          </a:xfrm>
          <a:prstGeom prst="line">
            <a:avLst/>
          </a:prstGeom>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9190394" y="2816337"/>
            <a:ext cx="1391541" cy="783953"/>
            <a:chOff x="7668344" y="3148609"/>
            <a:chExt cx="1392418" cy="784447"/>
          </a:xfrm>
        </p:grpSpPr>
        <p:sp>
          <p:nvSpPr>
            <p:cNvPr id="63" name="Rounded Rectangle 62"/>
            <p:cNvSpPr/>
            <p:nvPr/>
          </p:nvSpPr>
          <p:spPr>
            <a:xfrm>
              <a:off x="7668344" y="3148609"/>
              <a:ext cx="1392418" cy="784447"/>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62" name="TextBox 61"/>
            <p:cNvSpPr txBox="1"/>
            <p:nvPr/>
          </p:nvSpPr>
          <p:spPr>
            <a:xfrm>
              <a:off x="7668344" y="3153162"/>
              <a:ext cx="1392418" cy="708076"/>
            </a:xfrm>
            <a:prstGeom prst="rect">
              <a:avLst/>
            </a:prstGeom>
            <a:noFill/>
          </p:spPr>
          <p:txBody>
            <a:bodyPr wrap="square" rtlCol="0">
              <a:spAutoFit/>
            </a:bodyPr>
            <a:lstStyle/>
            <a:p>
              <a:pPr algn="ctr" defTabSz="913872"/>
              <a:r>
                <a:rPr lang="en-US" sz="1999" dirty="0">
                  <a:solidFill>
                    <a:srgbClr val="898989"/>
                  </a:solidFill>
                  <a:latin typeface="Calibri"/>
                </a:rPr>
                <a:t>Goal 11.</a:t>
              </a:r>
            </a:p>
            <a:p>
              <a:pPr algn="ctr" defTabSz="913872"/>
              <a:r>
                <a:rPr lang="en-US" sz="1999" dirty="0">
                  <a:solidFill>
                    <a:srgbClr val="898989"/>
                  </a:solidFill>
                  <a:latin typeface="Calibri"/>
                </a:rPr>
                <a:t>Target 11.5</a:t>
              </a:r>
              <a:endParaRPr lang="en-GB" sz="1999" dirty="0">
                <a:solidFill>
                  <a:srgbClr val="898989"/>
                </a:solidFill>
                <a:latin typeface="Calibri"/>
              </a:endParaRPr>
            </a:p>
          </p:txBody>
        </p:sp>
      </p:grpSp>
      <p:cxnSp>
        <p:nvCxnSpPr>
          <p:cNvPr id="70" name="Straight Connector 69"/>
          <p:cNvCxnSpPr>
            <a:stCxn id="5" idx="3"/>
            <a:endCxn id="63" idx="1"/>
          </p:cNvCxnSpPr>
          <p:nvPr/>
        </p:nvCxnSpPr>
        <p:spPr>
          <a:xfrm flipV="1">
            <a:off x="8456712" y="3208315"/>
            <a:ext cx="733682" cy="35376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197427" y="1449048"/>
            <a:ext cx="1391541" cy="707630"/>
          </a:xfrm>
          <a:prstGeom prst="rect">
            <a:avLst/>
          </a:prstGeom>
          <a:noFill/>
          <a:ln>
            <a:noFill/>
          </a:ln>
        </p:spPr>
        <p:txBody>
          <a:bodyPr wrap="square" rtlCol="0">
            <a:spAutoFit/>
          </a:bodyPr>
          <a:lstStyle/>
          <a:p>
            <a:pPr algn="ctr" defTabSz="913872"/>
            <a:r>
              <a:rPr lang="en-US" sz="1999" dirty="0">
                <a:solidFill>
                  <a:srgbClr val="898989"/>
                </a:solidFill>
                <a:latin typeface="Calibri"/>
              </a:rPr>
              <a:t>Goal 1.</a:t>
            </a:r>
          </a:p>
          <a:p>
            <a:pPr algn="ctr" defTabSz="913872"/>
            <a:r>
              <a:rPr lang="en-US" sz="1999" dirty="0">
                <a:solidFill>
                  <a:srgbClr val="898989"/>
                </a:solidFill>
                <a:latin typeface="Calibri"/>
              </a:rPr>
              <a:t>Target 1.5</a:t>
            </a:r>
            <a:endParaRPr lang="en-GB" sz="1999" dirty="0">
              <a:solidFill>
                <a:srgbClr val="898989"/>
              </a:solidFill>
              <a:latin typeface="Calibri"/>
            </a:endParaRPr>
          </a:p>
        </p:txBody>
      </p:sp>
      <p:grpSp>
        <p:nvGrpSpPr>
          <p:cNvPr id="83" name="Group 82"/>
          <p:cNvGrpSpPr/>
          <p:nvPr/>
        </p:nvGrpSpPr>
        <p:grpSpPr>
          <a:xfrm>
            <a:off x="9190394" y="4191263"/>
            <a:ext cx="1391541" cy="783953"/>
            <a:chOff x="7668344" y="3148609"/>
            <a:chExt cx="1392418" cy="784447"/>
          </a:xfrm>
        </p:grpSpPr>
        <p:sp>
          <p:nvSpPr>
            <p:cNvPr id="84" name="Rounded Rectangle 83"/>
            <p:cNvSpPr/>
            <p:nvPr/>
          </p:nvSpPr>
          <p:spPr>
            <a:xfrm>
              <a:off x="7668344" y="3148609"/>
              <a:ext cx="1392418" cy="784447"/>
            </a:xfrm>
            <a:prstGeom prst="roundRect">
              <a:avLst/>
            </a:prstGeom>
            <a:solidFill>
              <a:schemeClr val="bg1"/>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85" name="TextBox 84"/>
            <p:cNvSpPr txBox="1"/>
            <p:nvPr/>
          </p:nvSpPr>
          <p:spPr>
            <a:xfrm>
              <a:off x="7668344" y="3153162"/>
              <a:ext cx="1392418" cy="708076"/>
            </a:xfrm>
            <a:prstGeom prst="rect">
              <a:avLst/>
            </a:prstGeom>
            <a:noFill/>
          </p:spPr>
          <p:txBody>
            <a:bodyPr wrap="square" rtlCol="0">
              <a:spAutoFit/>
            </a:bodyPr>
            <a:lstStyle/>
            <a:p>
              <a:pPr algn="ctr" defTabSz="913872"/>
              <a:r>
                <a:rPr lang="en-US" sz="1999" dirty="0">
                  <a:solidFill>
                    <a:srgbClr val="898989"/>
                  </a:solidFill>
                  <a:latin typeface="Calibri"/>
                </a:rPr>
                <a:t>Goal 11.</a:t>
              </a:r>
            </a:p>
            <a:p>
              <a:pPr algn="ctr" defTabSz="913872"/>
              <a:r>
                <a:rPr lang="en-US" sz="1999" dirty="0">
                  <a:solidFill>
                    <a:srgbClr val="898989"/>
                  </a:solidFill>
                  <a:latin typeface="Calibri"/>
                </a:rPr>
                <a:t>Target 11.b</a:t>
              </a:r>
              <a:endParaRPr lang="en-GB" sz="1999" dirty="0">
                <a:solidFill>
                  <a:srgbClr val="898989"/>
                </a:solidFill>
                <a:latin typeface="Calibri"/>
              </a:endParaRPr>
            </a:p>
          </p:txBody>
        </p:sp>
      </p:grpSp>
      <p:cxnSp>
        <p:nvCxnSpPr>
          <p:cNvPr id="89" name="Straight Connector 88"/>
          <p:cNvCxnSpPr>
            <a:stCxn id="6" idx="3"/>
            <a:endCxn id="84" idx="1"/>
          </p:cNvCxnSpPr>
          <p:nvPr/>
        </p:nvCxnSpPr>
        <p:spPr>
          <a:xfrm flipV="1">
            <a:off x="8532865" y="4583242"/>
            <a:ext cx="657530" cy="15296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 idx="3"/>
            <a:endCxn id="84" idx="1"/>
          </p:cNvCxnSpPr>
          <p:nvPr/>
        </p:nvCxnSpPr>
        <p:spPr>
          <a:xfrm flipV="1">
            <a:off x="8802941" y="4583242"/>
            <a:ext cx="387455" cy="135877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9190394" y="5558554"/>
            <a:ext cx="1391541" cy="783953"/>
            <a:chOff x="7668344" y="3148609"/>
            <a:chExt cx="1392418" cy="784447"/>
          </a:xfrm>
        </p:grpSpPr>
        <p:sp>
          <p:nvSpPr>
            <p:cNvPr id="97" name="Rounded Rectangle 96"/>
            <p:cNvSpPr/>
            <p:nvPr/>
          </p:nvSpPr>
          <p:spPr>
            <a:xfrm>
              <a:off x="7668344" y="3148609"/>
              <a:ext cx="1392418" cy="784447"/>
            </a:xfrm>
            <a:prstGeom prst="roundRect">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72"/>
              <a:endParaRPr lang="en-GB" sz="1799">
                <a:solidFill>
                  <a:prstClr val="white"/>
                </a:solidFill>
              </a:endParaRPr>
            </a:p>
          </p:txBody>
        </p:sp>
        <p:sp>
          <p:nvSpPr>
            <p:cNvPr id="98" name="TextBox 97"/>
            <p:cNvSpPr txBox="1"/>
            <p:nvPr/>
          </p:nvSpPr>
          <p:spPr>
            <a:xfrm>
              <a:off x="7668344" y="3153162"/>
              <a:ext cx="1392418" cy="708076"/>
            </a:xfrm>
            <a:prstGeom prst="rect">
              <a:avLst/>
            </a:prstGeom>
            <a:noFill/>
          </p:spPr>
          <p:txBody>
            <a:bodyPr wrap="square" rtlCol="0">
              <a:spAutoFit/>
            </a:bodyPr>
            <a:lstStyle/>
            <a:p>
              <a:pPr algn="ctr" defTabSz="913872"/>
              <a:r>
                <a:rPr lang="en-US" sz="1999" dirty="0">
                  <a:solidFill>
                    <a:srgbClr val="898989"/>
                  </a:solidFill>
                  <a:latin typeface="Calibri"/>
                </a:rPr>
                <a:t>Goal 13.</a:t>
              </a:r>
            </a:p>
            <a:p>
              <a:pPr algn="ctr" defTabSz="913872"/>
              <a:r>
                <a:rPr lang="en-US" sz="1999" dirty="0">
                  <a:solidFill>
                    <a:srgbClr val="898989"/>
                  </a:solidFill>
                  <a:latin typeface="Calibri"/>
                </a:rPr>
                <a:t>Target 13.1</a:t>
              </a:r>
              <a:endParaRPr lang="en-GB" sz="1999" dirty="0">
                <a:solidFill>
                  <a:srgbClr val="898989"/>
                </a:solidFill>
                <a:latin typeface="Calibri"/>
              </a:endParaRPr>
            </a:p>
          </p:txBody>
        </p:sp>
      </p:grpSp>
      <p:cxnSp>
        <p:nvCxnSpPr>
          <p:cNvPr id="102" name="Straight Connector 101"/>
          <p:cNvCxnSpPr>
            <a:endCxn id="98" idx="1"/>
          </p:cNvCxnSpPr>
          <p:nvPr/>
        </p:nvCxnSpPr>
        <p:spPr>
          <a:xfrm>
            <a:off x="8532863" y="4975218"/>
            <a:ext cx="657531" cy="94170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5" idx="3"/>
          </p:cNvCxnSpPr>
          <p:nvPr/>
        </p:nvCxnSpPr>
        <p:spPr>
          <a:xfrm>
            <a:off x="2389924" y="3023634"/>
            <a:ext cx="784409" cy="18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39" idx="1"/>
          </p:cNvCxnSpPr>
          <p:nvPr/>
        </p:nvCxnSpPr>
        <p:spPr>
          <a:xfrm flipV="1">
            <a:off x="8653105" y="1802863"/>
            <a:ext cx="544322" cy="3682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98" idx="1"/>
          </p:cNvCxnSpPr>
          <p:nvPr/>
        </p:nvCxnSpPr>
        <p:spPr>
          <a:xfrm flipV="1">
            <a:off x="8802940" y="5916919"/>
            <a:ext cx="387454" cy="15221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3" y="1"/>
            <a:ext cx="11651672" cy="881885"/>
          </a:xfrm>
        </p:spPr>
        <p:txBody>
          <a:bodyPr>
            <a:normAutofit/>
          </a:bodyPr>
          <a:lstStyle/>
          <a:p>
            <a:pPr algn="l"/>
            <a:r>
              <a:rPr lang="en-US" sz="2721" b="1" dirty="0">
                <a:solidFill>
                  <a:schemeClr val="accent1"/>
                </a:solidFill>
              </a:rPr>
              <a:t>Monitoring progress under the Hyogo Framework for </a:t>
            </a:r>
            <a:r>
              <a:rPr lang="en-US" sz="2721" b="1" dirty="0" smtClean="0">
                <a:solidFill>
                  <a:schemeClr val="accent1"/>
                </a:solidFill>
              </a:rPr>
              <a:t>Action (HFA </a:t>
            </a:r>
            <a:r>
              <a:rPr lang="en-US" sz="2721" b="1" dirty="0">
                <a:solidFill>
                  <a:schemeClr val="accent1"/>
                </a:solidFill>
              </a:rPr>
              <a:t>Monitor) :  </a:t>
            </a:r>
            <a:r>
              <a:rPr lang="en-US" sz="2721" b="1" dirty="0">
                <a:solidFill>
                  <a:schemeClr val="accent1"/>
                </a:solidFill>
              </a:rPr>
              <a:t>2005-2015</a:t>
            </a:r>
            <a:endParaRPr lang="en-US" sz="2721" b="1" dirty="0">
              <a:solidFill>
                <a:srgbClr val="4F81BD"/>
              </a:solidFill>
            </a:endParaRPr>
          </a:p>
        </p:txBody>
      </p:sp>
      <p:sp>
        <p:nvSpPr>
          <p:cNvPr id="4" name="Rectangle 3"/>
          <p:cNvSpPr/>
          <p:nvPr/>
        </p:nvSpPr>
        <p:spPr>
          <a:xfrm>
            <a:off x="249383" y="881886"/>
            <a:ext cx="11651672" cy="5493544"/>
          </a:xfrm>
          <a:prstGeom prst="rect">
            <a:avLst/>
          </a:prstGeom>
        </p:spPr>
        <p:txBody>
          <a:bodyPr wrap="square" lIns="94605" tIns="47302" rIns="94605" bIns="47302">
            <a:spAutoFit/>
          </a:bodyPr>
          <a:lstStyle/>
          <a:p>
            <a:r>
              <a:rPr lang="en-US" sz="2086" b="1" dirty="0">
                <a:solidFill>
                  <a:srgbClr val="0070C0"/>
                </a:solidFill>
              </a:rPr>
              <a:t>22 Core indicators </a:t>
            </a:r>
            <a:r>
              <a:rPr lang="en-US" sz="2086" dirty="0">
                <a:solidFill>
                  <a:srgbClr val="0070C0"/>
                </a:solidFill>
              </a:rPr>
              <a:t>in </a:t>
            </a:r>
            <a:r>
              <a:rPr lang="en-US" sz="2086" b="1" dirty="0">
                <a:solidFill>
                  <a:srgbClr val="0070C0"/>
                </a:solidFill>
              </a:rPr>
              <a:t>5 Priorities for Action:</a:t>
            </a:r>
          </a:p>
          <a:p>
            <a:pPr marL="473026" indent="-473026">
              <a:spcBef>
                <a:spcPts val="310"/>
              </a:spcBef>
              <a:buFont typeface="+mj-lt"/>
              <a:buAutoNum type="arabicPeriod"/>
            </a:pPr>
            <a:r>
              <a:rPr lang="en-US" sz="2086" dirty="0"/>
              <a:t>Ensure that disaster risk reduction is a national and a local priority with a strong </a:t>
            </a:r>
            <a:r>
              <a:rPr lang="en-US" sz="2086" b="1" dirty="0"/>
              <a:t>institutional basis </a:t>
            </a:r>
            <a:r>
              <a:rPr lang="en-US" sz="2086" dirty="0"/>
              <a:t>for implementation.</a:t>
            </a:r>
          </a:p>
          <a:p>
            <a:pPr marL="473026" indent="-473026">
              <a:spcBef>
                <a:spcPts val="310"/>
              </a:spcBef>
              <a:buFont typeface="+mj-lt"/>
              <a:buAutoNum type="arabicPeriod"/>
            </a:pPr>
            <a:r>
              <a:rPr lang="en-US" sz="2086" dirty="0"/>
              <a:t>Identify, </a:t>
            </a:r>
            <a:r>
              <a:rPr lang="en-US" sz="2086" b="1" dirty="0"/>
              <a:t>assess and monitor </a:t>
            </a:r>
            <a:r>
              <a:rPr lang="en-US" sz="2086" dirty="0"/>
              <a:t>disaster risks and enhance </a:t>
            </a:r>
            <a:r>
              <a:rPr lang="en-US" sz="2086" b="1" dirty="0"/>
              <a:t>early warning</a:t>
            </a:r>
            <a:r>
              <a:rPr lang="en-US" sz="2086" dirty="0"/>
              <a:t>.</a:t>
            </a:r>
          </a:p>
          <a:p>
            <a:pPr marL="473026" indent="-473026">
              <a:spcBef>
                <a:spcPts val="310"/>
              </a:spcBef>
              <a:buFont typeface="+mj-lt"/>
              <a:buAutoNum type="arabicPeriod"/>
            </a:pPr>
            <a:r>
              <a:rPr lang="en-US" sz="2086" dirty="0"/>
              <a:t>Use </a:t>
            </a:r>
            <a:r>
              <a:rPr lang="en-US" sz="2086" b="1" dirty="0"/>
              <a:t>knowledge</a:t>
            </a:r>
            <a:r>
              <a:rPr lang="en-US" sz="2086" dirty="0"/>
              <a:t>, innovation and education to build a culture of safety and resilience at all levels.</a:t>
            </a:r>
          </a:p>
          <a:p>
            <a:pPr marL="473026" indent="-473026">
              <a:spcBef>
                <a:spcPts val="310"/>
              </a:spcBef>
              <a:buFont typeface="+mj-lt"/>
              <a:buAutoNum type="arabicPeriod"/>
            </a:pPr>
            <a:r>
              <a:rPr lang="en-US" sz="2086" dirty="0"/>
              <a:t>Reduce the </a:t>
            </a:r>
            <a:r>
              <a:rPr lang="en-US" sz="2086" b="1" dirty="0"/>
              <a:t>underlying risk factors.</a:t>
            </a:r>
            <a:r>
              <a:rPr lang="en-GB" sz="2086" b="1" dirty="0"/>
              <a:t> </a:t>
            </a:r>
          </a:p>
          <a:p>
            <a:pPr marL="473026" indent="-473026">
              <a:spcBef>
                <a:spcPts val="310"/>
              </a:spcBef>
              <a:buFont typeface="+mj-lt"/>
              <a:buAutoNum type="arabicPeriod"/>
            </a:pPr>
            <a:r>
              <a:rPr lang="en-US" sz="2086" dirty="0"/>
              <a:t>Strengthen </a:t>
            </a:r>
            <a:r>
              <a:rPr lang="en-US" sz="2086" b="1" dirty="0"/>
              <a:t>disaster preparedness </a:t>
            </a:r>
            <a:r>
              <a:rPr lang="en-US" sz="2086" dirty="0"/>
              <a:t>for effective response at all levels.</a:t>
            </a:r>
            <a:r>
              <a:rPr lang="en-US" sz="2086" b="1" dirty="0"/>
              <a:t> </a:t>
            </a:r>
          </a:p>
          <a:p>
            <a:endParaRPr lang="en-US" sz="1270" b="1" dirty="0"/>
          </a:p>
          <a:p>
            <a:r>
              <a:rPr lang="en-US" sz="2086" b="1" dirty="0">
                <a:solidFill>
                  <a:srgbClr val="0070C0"/>
                </a:solidFill>
              </a:rPr>
              <a:t>Monitoring progress:</a:t>
            </a:r>
          </a:p>
          <a:p>
            <a:pPr marL="354769" indent="-354769">
              <a:buFont typeface="Calibri" panose="020F0502020204030204" pitchFamily="34" charset="0"/>
              <a:buChar char="□"/>
            </a:pPr>
            <a:r>
              <a:rPr lang="en-US" sz="2086" b="1" dirty="0"/>
              <a:t>HFA Monitor </a:t>
            </a:r>
            <a:r>
              <a:rPr lang="en-US" sz="2086" dirty="0"/>
              <a:t>– </a:t>
            </a:r>
            <a:r>
              <a:rPr lang="en-US" sz="2086" b="1" i="1" dirty="0"/>
              <a:t>on-line, self-assessment monitoring and reporting </a:t>
            </a:r>
            <a:r>
              <a:rPr lang="en-US" sz="2086" b="1" i="1" dirty="0" smtClean="0"/>
              <a:t>tool</a:t>
            </a:r>
            <a:endParaRPr lang="en-US" sz="2086" b="1" i="1" dirty="0"/>
          </a:p>
          <a:p>
            <a:pPr marL="354769" indent="-354769">
              <a:buFont typeface="Calibri" panose="020F0502020204030204" pitchFamily="34" charset="0"/>
              <a:buChar char="□"/>
            </a:pPr>
            <a:r>
              <a:rPr lang="en-US" sz="2086" dirty="0"/>
              <a:t>61 countries (2007-2009);  133 countries (2009-2011); </a:t>
            </a:r>
            <a:endParaRPr lang="en-US" sz="2086" dirty="0"/>
          </a:p>
          <a:p>
            <a:r>
              <a:rPr lang="en-US" sz="2086" dirty="0"/>
              <a:t> </a:t>
            </a:r>
            <a:r>
              <a:rPr lang="en-US" sz="2086" dirty="0"/>
              <a:t>  113 </a:t>
            </a:r>
            <a:r>
              <a:rPr lang="en-US" sz="2086" dirty="0"/>
              <a:t>countries (2011-2013); </a:t>
            </a:r>
            <a:r>
              <a:rPr lang="en-US" sz="2086" dirty="0"/>
              <a:t>   96 </a:t>
            </a:r>
            <a:r>
              <a:rPr lang="en-US" sz="2086" dirty="0"/>
              <a:t>countries (2013-2015).</a:t>
            </a:r>
          </a:p>
          <a:p>
            <a:pPr marL="354769" indent="-354769">
              <a:buFont typeface="Calibri" panose="020F0502020204030204" pitchFamily="34" charset="0"/>
              <a:buChar char="□"/>
            </a:pPr>
            <a:r>
              <a:rPr lang="en-US" sz="2086" dirty="0"/>
              <a:t>Peer review process – Africa, Americas, Europe.</a:t>
            </a:r>
          </a:p>
          <a:p>
            <a:endParaRPr lang="en-US" sz="1270" dirty="0"/>
          </a:p>
          <a:p>
            <a:r>
              <a:rPr lang="en-US" sz="2086" b="1" dirty="0">
                <a:solidFill>
                  <a:srgbClr val="0070C0"/>
                </a:solidFill>
              </a:rPr>
              <a:t>Global repository:</a:t>
            </a:r>
            <a:endParaRPr lang="en-US" sz="2086" dirty="0">
              <a:solidFill>
                <a:srgbClr val="0070C0"/>
              </a:solidFill>
            </a:endParaRPr>
          </a:p>
          <a:p>
            <a:pPr marL="354769" indent="-354769">
              <a:buFont typeface="Calibri" panose="020F0502020204030204" pitchFamily="34" charset="0"/>
              <a:buChar char="□"/>
            </a:pPr>
            <a:r>
              <a:rPr lang="en-US" sz="2086" dirty="0"/>
              <a:t>Single largest repository of the worldwide state of play in </a:t>
            </a:r>
            <a:r>
              <a:rPr lang="en-US" sz="2086" dirty="0" smtClean="0"/>
              <a:t>DRR: </a:t>
            </a:r>
            <a:r>
              <a:rPr lang="en-US" sz="2086" dirty="0" smtClean="0">
                <a:solidFill>
                  <a:srgbClr val="0070C0"/>
                </a:solidFill>
              </a:rPr>
              <a:t>http</a:t>
            </a:r>
            <a:r>
              <a:rPr lang="en-US" sz="2086" dirty="0">
                <a:solidFill>
                  <a:srgbClr val="0070C0"/>
                </a:solidFill>
              </a:rPr>
              <a:t>://</a:t>
            </a:r>
            <a:r>
              <a:rPr lang="en-US" sz="2086" dirty="0">
                <a:solidFill>
                  <a:srgbClr val="0070C0"/>
                </a:solidFill>
              </a:rPr>
              <a:t>www.preventionweb.net/english/hyogo/hfa-monitoring/?pid:223&amp;pil:1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3693" y="5552981"/>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944932107"/>
              </p:ext>
            </p:extLst>
          </p:nvPr>
        </p:nvGraphicFramePr>
        <p:xfrm>
          <a:off x="0" y="5120640"/>
          <a:ext cx="9144000" cy="1737360"/>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4"/>
                      </a:endParaRPr>
                    </a:p>
                    <a:p>
                      <a:endParaRPr lang="en-US" dirty="0" smtClean="0">
                        <a:hlinkClick r:id="rId4"/>
                      </a:endParaRPr>
                    </a:p>
                    <a:p>
                      <a:endParaRPr lang="en-US" dirty="0" smtClean="0">
                        <a:hlinkClick r:id="rId4"/>
                      </a:endParaRPr>
                    </a:p>
                    <a:p>
                      <a:endParaRPr lang="en-US" dirty="0" smtClean="0">
                        <a:hlinkClick r:id="rId4"/>
                      </a:endParaRPr>
                    </a:p>
                    <a:p>
                      <a:endParaRPr lang="en-US" dirty="0" smtClean="0">
                        <a:solidFill>
                          <a:srgbClr val="FF0000"/>
                        </a:solidFill>
                        <a:hlinkClick r:id="rId4"/>
                      </a:endParaRPr>
                    </a:p>
                    <a:p>
                      <a:r>
                        <a:rPr lang="en-US" dirty="0" smtClean="0">
                          <a:solidFill>
                            <a:srgbClr val="FF0000"/>
                          </a:solidFill>
                          <a:hlinkClick r:id="rId4"/>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Tree>
    <p:extLst>
      <p:ext uri="{BB962C8B-B14F-4D97-AF65-F5344CB8AC3E}">
        <p14:creationId xmlns:p14="http://schemas.microsoft.com/office/powerpoint/2010/main" val="10467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545" y="152545"/>
            <a:ext cx="11055927" cy="761856"/>
          </a:xfrm>
        </p:spPr>
        <p:txBody>
          <a:bodyPr>
            <a:noAutofit/>
          </a:bodyPr>
          <a:lstStyle/>
          <a:p>
            <a:r>
              <a:rPr lang="en-US" sz="4000" b="1" dirty="0" smtClean="0"/>
              <a:t>Monitoring and reporting</a:t>
            </a:r>
            <a:endParaRPr lang="en-US" sz="4000" dirty="0"/>
          </a:p>
        </p:txBody>
      </p:sp>
      <p:graphicFrame>
        <p:nvGraphicFramePr>
          <p:cNvPr id="5" name="Table 4"/>
          <p:cNvGraphicFramePr>
            <a:graphicFrameLocks noGrp="1"/>
          </p:cNvGraphicFramePr>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
        <p:nvSpPr>
          <p:cNvPr id="3" name="Subtitle 2"/>
          <p:cNvSpPr>
            <a:spLocks noGrp="1"/>
          </p:cNvSpPr>
          <p:nvPr>
            <p:ph type="subTitle" idx="1"/>
          </p:nvPr>
        </p:nvSpPr>
        <p:spPr>
          <a:xfrm>
            <a:off x="166254" y="1025236"/>
            <a:ext cx="11914909" cy="4641273"/>
          </a:xfrm>
        </p:spPr>
        <p:txBody>
          <a:bodyPr>
            <a:normAutofit fontScale="92500" lnSpcReduction="20000"/>
          </a:bodyPr>
          <a:lstStyle/>
          <a:p>
            <a:pPr algn="just">
              <a:lnSpc>
                <a:spcPct val="100000"/>
              </a:lnSpc>
            </a:pPr>
            <a:r>
              <a:rPr lang="en-US" b="1" i="1" dirty="0"/>
              <a:t>Progress</a:t>
            </a:r>
            <a:r>
              <a:rPr lang="en-US" dirty="0"/>
              <a:t> in implementing the Sendai Framework will be assessed biennially by </a:t>
            </a:r>
            <a:r>
              <a:rPr lang="en-US" dirty="0" smtClean="0"/>
              <a:t>UNISDR </a:t>
            </a:r>
            <a:r>
              <a:rPr lang="en-US" dirty="0"/>
              <a:t>at </a:t>
            </a:r>
            <a:r>
              <a:rPr lang="en-US" b="1" i="1" dirty="0"/>
              <a:t>Regional Platforms</a:t>
            </a:r>
            <a:r>
              <a:rPr lang="en-US" dirty="0"/>
              <a:t>.</a:t>
            </a:r>
          </a:p>
          <a:p>
            <a:pPr algn="just">
              <a:lnSpc>
                <a:spcPct val="100000"/>
              </a:lnSpc>
            </a:pPr>
            <a:r>
              <a:rPr lang="en-US" b="1" i="1" dirty="0"/>
              <a:t>A</a:t>
            </a:r>
            <a:r>
              <a:rPr lang="en-US" b="1" i="1" dirty="0" smtClean="0"/>
              <a:t>nalysis </a:t>
            </a:r>
            <a:r>
              <a:rPr lang="en-US" b="1" i="1" dirty="0"/>
              <a:t>and trends </a:t>
            </a:r>
            <a:r>
              <a:rPr lang="en-US" dirty="0"/>
              <a:t>will be presented in the Sendai Framework Progress Report (covering the period from January of the first year, to December of the second year of the biennium</a:t>
            </a:r>
            <a:r>
              <a:rPr lang="en-US" dirty="0" smtClean="0"/>
              <a:t>) and validated </a:t>
            </a:r>
            <a:r>
              <a:rPr lang="en-US" dirty="0"/>
              <a:t>at successive </a:t>
            </a:r>
            <a:r>
              <a:rPr lang="en-US" b="1" i="1" dirty="0"/>
              <a:t>Global Platforms</a:t>
            </a:r>
            <a:r>
              <a:rPr lang="en-US" b="1" i="1" dirty="0" smtClean="0"/>
              <a:t>.</a:t>
            </a:r>
          </a:p>
          <a:p>
            <a:pPr algn="just">
              <a:lnSpc>
                <a:spcPct val="100000"/>
              </a:lnSpc>
            </a:pPr>
            <a:r>
              <a:rPr lang="en-US" b="1" i="1" dirty="0"/>
              <a:t>Key outcomes </a:t>
            </a:r>
            <a:r>
              <a:rPr lang="en-US" dirty="0"/>
              <a:t>of the Global Platforms can contribute to the review undertaken by the </a:t>
            </a:r>
            <a:r>
              <a:rPr lang="en-US" b="1" i="1" dirty="0" smtClean="0"/>
              <a:t>High-Level Political Forum for Sustainable Development (HLPF) </a:t>
            </a:r>
            <a:r>
              <a:rPr lang="en-US" dirty="0"/>
              <a:t>for which countries are expected to collect data and report on an annual basis</a:t>
            </a:r>
            <a:r>
              <a:rPr lang="en-US" dirty="0" smtClean="0"/>
              <a:t>.</a:t>
            </a:r>
            <a:endParaRPr lang="en-US" dirty="0"/>
          </a:p>
          <a:p>
            <a:pPr algn="just">
              <a:lnSpc>
                <a:spcPct val="100000"/>
              </a:lnSpc>
            </a:pPr>
            <a:endParaRPr lang="en-US" dirty="0">
              <a:solidFill>
                <a:srgbClr val="C00000"/>
              </a:solidFill>
            </a:endParaRPr>
          </a:p>
          <a:p>
            <a:pPr algn="just">
              <a:lnSpc>
                <a:spcPct val="100000"/>
              </a:lnSpc>
            </a:pPr>
            <a:r>
              <a:rPr lang="en-US" dirty="0"/>
              <a:t>As from January 2018, countries will be able to report against the indicators for measuring the global targets of the Sendai Framework, and disaster risk reduction-related indicators of the SDGs, using the online Sendai Framework Monitor. The </a:t>
            </a:r>
            <a:r>
              <a:rPr lang="en-US" b="1" i="1" dirty="0"/>
              <a:t>first Sendai Framework Progress Report is expected in 2019 </a:t>
            </a:r>
            <a:r>
              <a:rPr lang="en-US" dirty="0"/>
              <a:t>and will, on an exceptional basis, cover trends in implementation for the two biennial cycles 2015-2016 and 2017-2018</a:t>
            </a:r>
            <a:r>
              <a:rPr lang="en-US" dirty="0" smtClean="0"/>
              <a:t>.</a:t>
            </a:r>
          </a:p>
          <a:p>
            <a:pPr algn="just">
              <a:lnSpc>
                <a:spcPct val="100000"/>
              </a:lnSpc>
            </a:pPr>
            <a:endParaRPr lang="en-US" dirty="0">
              <a:solidFill>
                <a:srgbClr val="C00000"/>
              </a:solidFill>
            </a:endParaRPr>
          </a:p>
          <a:p>
            <a:pPr algn="just"/>
            <a:endParaRPr lang="en-US" dirty="0"/>
          </a:p>
          <a:p>
            <a:pPr>
              <a:lnSpc>
                <a:spcPct val="100000"/>
              </a:lnSpc>
            </a:pPr>
            <a:endParaRPr lang="en-US" dirty="0">
              <a:solidFill>
                <a:srgbClr val="C00000"/>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829" y="5433574"/>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16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545" y="152545"/>
            <a:ext cx="11055927" cy="761856"/>
          </a:xfrm>
        </p:spPr>
        <p:txBody>
          <a:bodyPr>
            <a:noAutofit/>
          </a:bodyPr>
          <a:lstStyle/>
          <a:p>
            <a:r>
              <a:rPr lang="en-US" sz="4000" b="1" dirty="0" smtClean="0"/>
              <a:t>Sendai Framework Data Readiness Review</a:t>
            </a:r>
            <a:endParaRPr lang="en-US" sz="4000" dirty="0"/>
          </a:p>
        </p:txBody>
      </p:sp>
      <p:graphicFrame>
        <p:nvGraphicFramePr>
          <p:cNvPr id="5" name="Table 4"/>
          <p:cNvGraphicFramePr>
            <a:graphicFrameLocks noGrp="1"/>
          </p:cNvGraphicFramePr>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
        <p:nvSpPr>
          <p:cNvPr id="3" name="Subtitle 2"/>
          <p:cNvSpPr>
            <a:spLocks noGrp="1"/>
          </p:cNvSpPr>
          <p:nvPr>
            <p:ph type="subTitle" idx="1"/>
          </p:nvPr>
        </p:nvSpPr>
        <p:spPr>
          <a:xfrm>
            <a:off x="429491" y="914401"/>
            <a:ext cx="11125199" cy="4876799"/>
          </a:xfrm>
        </p:spPr>
        <p:txBody>
          <a:bodyPr>
            <a:normAutofit/>
          </a:bodyPr>
          <a:lstStyle/>
          <a:p>
            <a:pPr algn="just"/>
            <a:r>
              <a:rPr lang="en-US" dirty="0"/>
              <a:t>UNISDR conducted the Sendai Framework Data Readiness Review and presented its findings at the Fifth Global Platform for Disaster Risk Reduction held from 22 to 26 May 2017 in Cancun, </a:t>
            </a:r>
            <a:r>
              <a:rPr lang="en-US" dirty="0" smtClean="0"/>
              <a:t>Mexico.</a:t>
            </a:r>
            <a:endParaRPr lang="en-US" dirty="0"/>
          </a:p>
          <a:p>
            <a:pPr algn="just"/>
            <a:r>
              <a:rPr lang="en-US" u="sng" dirty="0" smtClean="0"/>
              <a:t>Findings:</a:t>
            </a:r>
          </a:p>
          <a:p>
            <a:pPr marL="342900" indent="-342900" algn="just">
              <a:buFontTx/>
              <a:buChar char="-"/>
            </a:pPr>
            <a:r>
              <a:rPr lang="en-US" dirty="0"/>
              <a:t>M</a:t>
            </a:r>
            <a:r>
              <a:rPr lang="en-US" dirty="0" smtClean="0"/>
              <a:t>ost </a:t>
            </a:r>
            <a:r>
              <a:rPr lang="en-US" dirty="0"/>
              <a:t>countries collect a critical mass of disaster loss data required to measure Sendai Targets A to D and SDGs 1 </a:t>
            </a:r>
            <a:r>
              <a:rPr lang="en-US" dirty="0" smtClean="0"/>
              <a:t>(</a:t>
            </a:r>
            <a:r>
              <a:rPr lang="en-US" sz="2000" i="1" dirty="0" smtClean="0"/>
              <a:t>End poverty in all its forms everywhere</a:t>
            </a:r>
            <a:r>
              <a:rPr lang="en-US" dirty="0" smtClean="0"/>
              <a:t>) and 11 </a:t>
            </a:r>
            <a:r>
              <a:rPr lang="en-US" sz="2000" i="1" dirty="0" smtClean="0"/>
              <a:t>(Make cities and human settlements inclusive, safe, resilient and sustainable),</a:t>
            </a:r>
            <a:r>
              <a:rPr lang="en-US" dirty="0" smtClean="0"/>
              <a:t> </a:t>
            </a:r>
            <a:r>
              <a:rPr lang="en-US" dirty="0"/>
              <a:t>while greater gaps in data availability exist for Targets E, F and G</a:t>
            </a:r>
            <a:r>
              <a:rPr lang="en-US" dirty="0" smtClean="0"/>
              <a:t>. </a:t>
            </a:r>
          </a:p>
          <a:p>
            <a:pPr algn="just"/>
            <a:endParaRPr lang="en-US" dirty="0" smtClean="0"/>
          </a:p>
          <a:p>
            <a:pPr marL="342900" indent="-342900" algn="just">
              <a:buFontTx/>
              <a:buChar char="-"/>
            </a:pPr>
            <a:r>
              <a:rPr lang="en-US" dirty="0"/>
              <a:t>Gaps in data must be addressed by March 2019, for all countries to be able to report in the first official reporting cycle of the Sendai Framework and build the 2005-2015 baselines required for measurement.</a:t>
            </a:r>
            <a:endParaRPr lang="en-US" dirty="0" smtClean="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829" y="5433574"/>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12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829" y="5433574"/>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1523999" y="1218065"/>
            <a:ext cx="9563101" cy="2488521"/>
          </a:xfrm>
        </p:spPr>
        <p:txBody>
          <a:bodyPr>
            <a:normAutofit/>
          </a:bodyPr>
          <a:lstStyle/>
          <a:p>
            <a:pPr>
              <a:lnSpc>
                <a:spcPct val="120000"/>
              </a:lnSpc>
            </a:pPr>
            <a:r>
              <a:rPr lang="en-US" sz="2800" b="1" dirty="0" smtClean="0"/>
              <a:t>While the monitoring system of the Sendai Framework is deemed to measure the progress towards the realization of the Framework, is it also sufficient and useful system to evaluate or measure resilience?</a:t>
            </a:r>
            <a:endParaRPr lang="en-US" sz="2800" b="1" dirty="0"/>
          </a:p>
        </p:txBody>
      </p:sp>
    </p:spTree>
    <p:extLst>
      <p:ext uri="{BB962C8B-B14F-4D97-AF65-F5344CB8AC3E}">
        <p14:creationId xmlns:p14="http://schemas.microsoft.com/office/powerpoint/2010/main" val="1529102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5155324"/>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
        <p:nvSpPr>
          <p:cNvPr id="3" name="Subtitle 2"/>
          <p:cNvSpPr>
            <a:spLocks noGrp="1"/>
          </p:cNvSpPr>
          <p:nvPr>
            <p:ph type="subTitle" idx="1"/>
          </p:nvPr>
        </p:nvSpPr>
        <p:spPr>
          <a:xfrm>
            <a:off x="1524000" y="1492947"/>
            <a:ext cx="9144000" cy="1918370"/>
          </a:xfrm>
        </p:spPr>
        <p:txBody>
          <a:bodyPr/>
          <a:lstStyle/>
          <a:p>
            <a:r>
              <a:rPr lang="en-US" altLang="en-US" sz="3600" b="1" dirty="0" smtClean="0">
                <a:solidFill>
                  <a:srgbClr val="FF0000"/>
                </a:solidFill>
              </a:rPr>
              <a:t>THANK YOU!</a:t>
            </a:r>
          </a:p>
          <a:p>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829" y="5433574"/>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88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7" y="17935"/>
            <a:ext cx="8728940" cy="537397"/>
          </a:xfrm>
        </p:spPr>
        <p:txBody>
          <a:bodyPr>
            <a:normAutofit/>
          </a:bodyPr>
          <a:lstStyle/>
          <a:p>
            <a:r>
              <a:rPr lang="en-US" sz="2902" b="1" dirty="0">
                <a:solidFill>
                  <a:srgbClr val="0070C0"/>
                </a:solidFill>
              </a:rPr>
              <a:t>22 Core indicators for National HFA Monitor </a:t>
            </a:r>
            <a:endParaRPr lang="en-GB" sz="2902"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45" y="555332"/>
            <a:ext cx="9274110" cy="630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21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51" y="160338"/>
            <a:ext cx="8728940" cy="1143001"/>
          </a:xfrm>
        </p:spPr>
        <p:txBody>
          <a:bodyPr>
            <a:normAutofit/>
          </a:bodyPr>
          <a:lstStyle/>
          <a:p>
            <a:r>
              <a:rPr lang="en-US" sz="2721" b="1" dirty="0">
                <a:solidFill>
                  <a:schemeClr val="accent1"/>
                </a:solidFill>
              </a:rPr>
              <a:t>Conflicting evidence on progress </a:t>
            </a:r>
          </a:p>
        </p:txBody>
      </p:sp>
      <p:sp>
        <p:nvSpPr>
          <p:cNvPr id="3" name="AutoShape 2" descr="http://intranet.unisdr.org/d/1zs1gnzgn"/>
          <p:cNvSpPr>
            <a:spLocks noChangeAspect="1" noChangeArrowheads="1"/>
          </p:cNvSpPr>
          <p:nvPr/>
        </p:nvSpPr>
        <p:spPr bwMode="auto">
          <a:xfrm>
            <a:off x="1411604" y="-144461"/>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endParaRPr lang="en-GB" sz="1633"/>
          </a:p>
        </p:txBody>
      </p:sp>
      <p:sp>
        <p:nvSpPr>
          <p:cNvPr id="4" name="AutoShape 4" descr="http://intranet.unisdr.org/d/1zs1gnzgn"/>
          <p:cNvSpPr>
            <a:spLocks noChangeAspect="1" noChangeArrowheads="1"/>
          </p:cNvSpPr>
          <p:nvPr/>
        </p:nvSpPr>
        <p:spPr bwMode="auto">
          <a:xfrm>
            <a:off x="1573251" y="7939"/>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endParaRPr lang="en-GB" sz="1633"/>
          </a:p>
        </p:txBody>
      </p:sp>
      <p:sp>
        <p:nvSpPr>
          <p:cNvPr id="5" name="AutoShape 6" descr="http://intranet.unisdr.org/d/1zs1gnzgn"/>
          <p:cNvSpPr>
            <a:spLocks noChangeAspect="1" noChangeArrowheads="1"/>
          </p:cNvSpPr>
          <p:nvPr/>
        </p:nvSpPr>
        <p:spPr bwMode="auto">
          <a:xfrm>
            <a:off x="1734899" y="160339"/>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endParaRPr lang="en-GB" sz="1633"/>
          </a:p>
        </p:txBody>
      </p:sp>
      <p:pic>
        <p:nvPicPr>
          <p:cNvPr id="11" name="Picture 8" descr="f"/>
          <p:cNvPicPr>
            <a:picLocks noChangeAspect="1" noChangeArrowheads="1"/>
          </p:cNvPicPr>
          <p:nvPr/>
        </p:nvPicPr>
        <p:blipFill>
          <a:blip r:embed="rId3" cstate="print"/>
          <a:srcRect/>
          <a:stretch>
            <a:fillRect/>
          </a:stretch>
        </p:blipFill>
        <p:spPr bwMode="auto">
          <a:xfrm>
            <a:off x="1263013" y="1150358"/>
            <a:ext cx="4883242" cy="2997059"/>
          </a:xfrm>
          <a:prstGeom prst="rect">
            <a:avLst/>
          </a:prstGeom>
          <a:noFill/>
        </p:spPr>
      </p:pic>
      <p:sp>
        <p:nvSpPr>
          <p:cNvPr id="13" name="TextBox 12"/>
          <p:cNvSpPr txBox="1"/>
          <p:nvPr/>
        </p:nvSpPr>
        <p:spPr>
          <a:xfrm>
            <a:off x="2235832" y="5226845"/>
            <a:ext cx="3152117" cy="737498"/>
          </a:xfrm>
          <a:prstGeom prst="rect">
            <a:avLst/>
          </a:prstGeom>
          <a:noFill/>
        </p:spPr>
        <p:txBody>
          <a:bodyPr wrap="square" lIns="94605" tIns="47302" rIns="94605" bIns="47302" rtlCol="0">
            <a:spAutoFit/>
          </a:bodyPr>
          <a:lstStyle/>
          <a:p>
            <a:pPr algn="ctr"/>
            <a:r>
              <a:rPr lang="en-US" sz="2086" dirty="0">
                <a:solidFill>
                  <a:schemeClr val="accent1"/>
                </a:solidFill>
              </a:rPr>
              <a:t>Gradual progress across all Priorities for Action</a:t>
            </a:r>
          </a:p>
        </p:txBody>
      </p:sp>
      <p:sp>
        <p:nvSpPr>
          <p:cNvPr id="14" name="TextBox 13"/>
          <p:cNvSpPr txBox="1"/>
          <p:nvPr/>
        </p:nvSpPr>
        <p:spPr>
          <a:xfrm>
            <a:off x="6357938" y="1307329"/>
            <a:ext cx="3906470" cy="737498"/>
          </a:xfrm>
          <a:prstGeom prst="rect">
            <a:avLst/>
          </a:prstGeom>
          <a:noFill/>
        </p:spPr>
        <p:txBody>
          <a:bodyPr wrap="square" lIns="94605" tIns="47302" rIns="94605" bIns="47302" rtlCol="0">
            <a:spAutoFit/>
          </a:bodyPr>
          <a:lstStyle/>
          <a:p>
            <a:pPr algn="ctr"/>
            <a:r>
              <a:rPr lang="en-US" sz="2086" dirty="0">
                <a:solidFill>
                  <a:schemeClr val="accent1"/>
                </a:solidFill>
              </a:rPr>
              <a:t>Increasing physical damage and economic loss</a:t>
            </a:r>
          </a:p>
        </p:txBody>
      </p:sp>
      <p:sp>
        <p:nvSpPr>
          <p:cNvPr id="15" name="Up Arrow 14"/>
          <p:cNvSpPr/>
          <p:nvPr/>
        </p:nvSpPr>
        <p:spPr>
          <a:xfrm>
            <a:off x="3468534" y="4267201"/>
            <a:ext cx="514037" cy="762000"/>
          </a:xfrm>
          <a:prstGeom prst="upArrow">
            <a:avLst/>
          </a:prstGeom>
        </p:spPr>
        <p:style>
          <a:lnRef idx="1">
            <a:schemeClr val="accent1"/>
          </a:lnRef>
          <a:fillRef idx="3">
            <a:schemeClr val="accent1"/>
          </a:fillRef>
          <a:effectRef idx="2">
            <a:schemeClr val="accent1"/>
          </a:effectRef>
          <a:fontRef idx="minor">
            <a:schemeClr val="lt1"/>
          </a:fontRef>
        </p:style>
        <p:txBody>
          <a:bodyPr lIns="94605" tIns="47302" rIns="94605" bIns="47302" rtlCol="0" anchor="ctr"/>
          <a:lstStyle/>
          <a:p>
            <a:pPr algn="ctr"/>
            <a:endParaRPr lang="en-US" sz="1633"/>
          </a:p>
        </p:txBody>
      </p:sp>
      <p:sp>
        <p:nvSpPr>
          <p:cNvPr id="16" name="Down Arrow 15"/>
          <p:cNvSpPr/>
          <p:nvPr/>
        </p:nvSpPr>
        <p:spPr>
          <a:xfrm>
            <a:off x="8009000" y="2157674"/>
            <a:ext cx="514037" cy="552271"/>
          </a:xfrm>
          <a:prstGeom prst="downArrow">
            <a:avLst/>
          </a:prstGeom>
        </p:spPr>
        <p:style>
          <a:lnRef idx="1">
            <a:schemeClr val="accent1"/>
          </a:lnRef>
          <a:fillRef idx="3">
            <a:schemeClr val="accent1"/>
          </a:fillRef>
          <a:effectRef idx="2">
            <a:schemeClr val="accent1"/>
          </a:effectRef>
          <a:fontRef idx="minor">
            <a:schemeClr val="lt1"/>
          </a:fontRef>
        </p:style>
        <p:txBody>
          <a:bodyPr lIns="94605" tIns="47302" rIns="94605" bIns="47302" rtlCol="0" anchor="ctr"/>
          <a:lstStyle/>
          <a:p>
            <a:pPr algn="ctr"/>
            <a:endParaRPr lang="en-US" sz="1633"/>
          </a:p>
        </p:txBody>
      </p:sp>
      <p:graphicFrame>
        <p:nvGraphicFramePr>
          <p:cNvPr id="18" name="Chart 17"/>
          <p:cNvGraphicFramePr>
            <a:graphicFrameLocks/>
          </p:cNvGraphicFramePr>
          <p:nvPr>
            <p:extLst>
              <p:ext uri="{D42A27DB-BD31-4B8C-83A1-F6EECF244321}">
                <p14:modId xmlns:p14="http://schemas.microsoft.com/office/powerpoint/2010/main" val="1189245131"/>
              </p:ext>
            </p:extLst>
          </p:nvPr>
        </p:nvGraphicFramePr>
        <p:xfrm>
          <a:off x="6357938" y="2752429"/>
          <a:ext cx="4664338" cy="2862778"/>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9827" y="5688448"/>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1625331362"/>
              </p:ext>
            </p:extLst>
          </p:nvPr>
        </p:nvGraphicFramePr>
        <p:xfrm>
          <a:off x="249338" y="5089341"/>
          <a:ext cx="9144000" cy="1750003"/>
        </p:xfrm>
        <a:graphic>
          <a:graphicData uri="http://schemas.openxmlformats.org/drawingml/2006/table">
            <a:tbl>
              <a:tblPr firstRow="1" bandRow="1">
                <a:tableStyleId>{5C22544A-7EE6-4342-B048-85BDC9FD1C3A}</a:tableStyleId>
              </a:tblPr>
              <a:tblGrid>
                <a:gridCol w="4572000"/>
                <a:gridCol w="4572000"/>
              </a:tblGrid>
              <a:tr h="1750003">
                <a:tc>
                  <a:txBody>
                    <a:bodyPr/>
                    <a:lstStyle/>
                    <a:p>
                      <a:endParaRPr lang="en-US" dirty="0" smtClean="0">
                        <a:hlinkClick r:id="rId6"/>
                      </a:endParaRPr>
                    </a:p>
                    <a:p>
                      <a:endParaRPr lang="en-US" dirty="0" smtClean="0">
                        <a:hlinkClick r:id="rId6"/>
                      </a:endParaRPr>
                    </a:p>
                    <a:p>
                      <a:endParaRPr lang="en-US" dirty="0" smtClean="0">
                        <a:hlinkClick r:id="rId6"/>
                      </a:endParaRPr>
                    </a:p>
                    <a:p>
                      <a:endParaRPr lang="en-US" dirty="0" smtClean="0">
                        <a:hlinkClick r:id="rId6"/>
                      </a:endParaRPr>
                    </a:p>
                    <a:p>
                      <a:endParaRPr lang="en-US" dirty="0" smtClean="0">
                        <a:solidFill>
                          <a:srgbClr val="FF0000"/>
                        </a:solidFill>
                        <a:hlinkClick r:id="rId6"/>
                      </a:endParaRPr>
                    </a:p>
                    <a:p>
                      <a:r>
                        <a:rPr lang="en-US" dirty="0" smtClean="0">
                          <a:solidFill>
                            <a:srgbClr val="FF0000"/>
                          </a:solidFill>
                          <a:hlinkClick r:id="rId6"/>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Tree>
    <p:extLst>
      <p:ext uri="{BB962C8B-B14F-4D97-AF65-F5344CB8AC3E}">
        <p14:creationId xmlns:p14="http://schemas.microsoft.com/office/powerpoint/2010/main" val="201363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18" y="406410"/>
            <a:ext cx="10893972" cy="826645"/>
          </a:xfrm>
        </p:spPr>
        <p:txBody>
          <a:bodyPr>
            <a:normAutofit/>
          </a:bodyPr>
          <a:lstStyle/>
          <a:p>
            <a:r>
              <a:rPr lang="en-US" sz="4400" b="1" dirty="0">
                <a:solidFill>
                  <a:schemeClr val="accent1"/>
                </a:solidFill>
              </a:rPr>
              <a:t>Monitoring the HFA: issues encountered</a:t>
            </a:r>
          </a:p>
        </p:txBody>
      </p:sp>
      <p:graphicFrame>
        <p:nvGraphicFramePr>
          <p:cNvPr id="5" name="Table 4"/>
          <p:cNvGraphicFramePr>
            <a:graphicFrameLocks noGrp="1"/>
          </p:cNvGraphicFramePr>
          <p:nvPr>
            <p:extLst>
              <p:ext uri="{D42A27DB-BD31-4B8C-83A1-F6EECF244321}">
                <p14:modId xmlns:p14="http://schemas.microsoft.com/office/powerpoint/2010/main" val="1480709159"/>
              </p:ext>
            </p:extLst>
          </p:nvPr>
        </p:nvGraphicFramePr>
        <p:xfrm>
          <a:off x="1524000" y="5155324"/>
          <a:ext cx="9144000" cy="1737360"/>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endParaRPr lang="en-US" dirty="0" smtClean="0">
                        <a:solidFill>
                          <a:srgbClr val="FF0000"/>
                        </a:solidFill>
                        <a:hlinkClick r:id="rId2"/>
                      </a:endParaRPr>
                    </a:p>
                    <a:p>
                      <a:r>
                        <a:rPr lang="en-US" dirty="0" smtClean="0">
                          <a:solidFill>
                            <a:srgbClr val="FF0000"/>
                          </a:solidFill>
                          <a:hlinkClick r:id="rId2"/>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9827" y="5688448"/>
            <a:ext cx="2667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8763" y="1728933"/>
            <a:ext cx="10861964" cy="3467616"/>
          </a:xfrm>
          <a:prstGeom prst="rect">
            <a:avLst/>
          </a:prstGeom>
          <a:noFill/>
        </p:spPr>
        <p:txBody>
          <a:bodyPr wrap="square" rtlCol="0">
            <a:spAutoFit/>
          </a:bodyPr>
          <a:lstStyle/>
          <a:p>
            <a:pPr>
              <a:spcAft>
                <a:spcPts val="684"/>
              </a:spcAft>
              <a:buFont typeface="Calibri" panose="020F0502020204030204" pitchFamily="34" charset="0"/>
              <a:buChar char="□"/>
            </a:pPr>
            <a:r>
              <a:rPr lang="en-US" sz="2800" dirty="0" smtClean="0"/>
              <a:t> Core </a:t>
            </a:r>
            <a:r>
              <a:rPr lang="en-US" sz="2800" dirty="0"/>
              <a:t>indicators were </a:t>
            </a:r>
            <a:r>
              <a:rPr lang="en-US" sz="2800" b="1" dirty="0"/>
              <a:t>input</a:t>
            </a:r>
            <a:r>
              <a:rPr lang="en-US" sz="2800" dirty="0"/>
              <a:t> rather than </a:t>
            </a:r>
            <a:r>
              <a:rPr lang="en-US" sz="2800" b="1" dirty="0"/>
              <a:t>output</a:t>
            </a:r>
            <a:r>
              <a:rPr lang="en-US" sz="2800" dirty="0"/>
              <a:t> or </a:t>
            </a:r>
            <a:r>
              <a:rPr lang="en-US" sz="2800" b="1" dirty="0"/>
              <a:t>outcome</a:t>
            </a:r>
            <a:r>
              <a:rPr lang="en-US" sz="2800" dirty="0"/>
              <a:t> focused</a:t>
            </a:r>
          </a:p>
          <a:p>
            <a:pPr>
              <a:spcAft>
                <a:spcPts val="684"/>
              </a:spcAft>
              <a:buFont typeface="Calibri" panose="020F0502020204030204" pitchFamily="34" charset="0"/>
              <a:buChar char="□"/>
            </a:pPr>
            <a:r>
              <a:rPr lang="en-US" sz="2800" dirty="0" smtClean="0"/>
              <a:t> Focused </a:t>
            </a:r>
            <a:r>
              <a:rPr lang="en-US" sz="2800" dirty="0"/>
              <a:t>on </a:t>
            </a:r>
            <a:r>
              <a:rPr lang="en-US" sz="2800" b="1" dirty="0"/>
              <a:t>reducing existing risks </a:t>
            </a:r>
            <a:r>
              <a:rPr lang="en-US" sz="2800" dirty="0"/>
              <a:t>rather than on the </a:t>
            </a:r>
            <a:r>
              <a:rPr lang="en-US" sz="2800" b="1" dirty="0"/>
              <a:t>generation of new risks</a:t>
            </a:r>
            <a:r>
              <a:rPr lang="en-US" sz="2800" dirty="0"/>
              <a:t> or </a:t>
            </a:r>
            <a:r>
              <a:rPr lang="en-US" sz="2800" b="1" dirty="0"/>
              <a:t>resilience</a:t>
            </a:r>
            <a:r>
              <a:rPr lang="en-US" sz="2800" dirty="0"/>
              <a:t> . </a:t>
            </a:r>
          </a:p>
          <a:p>
            <a:pPr>
              <a:spcAft>
                <a:spcPts val="684"/>
              </a:spcAft>
              <a:buFont typeface="Calibri" panose="020F0502020204030204" pitchFamily="34" charset="0"/>
              <a:buChar char="□"/>
            </a:pPr>
            <a:r>
              <a:rPr lang="en-US" sz="2800" b="1" dirty="0" smtClean="0"/>
              <a:t> Subjective</a:t>
            </a:r>
            <a:r>
              <a:rPr lang="en-GB" sz="2800" dirty="0"/>
              <a:t>, not allowing international benchmarking</a:t>
            </a:r>
          </a:p>
          <a:p>
            <a:pPr>
              <a:spcAft>
                <a:spcPts val="684"/>
              </a:spcAft>
              <a:buFont typeface="Calibri" panose="020F0502020204030204" pitchFamily="34" charset="0"/>
              <a:buChar char="□"/>
            </a:pPr>
            <a:r>
              <a:rPr lang="en-US" sz="2800" dirty="0" smtClean="0"/>
              <a:t> Core </a:t>
            </a:r>
            <a:r>
              <a:rPr lang="en-US" sz="2800" dirty="0"/>
              <a:t>indicators relate to </a:t>
            </a:r>
            <a:r>
              <a:rPr lang="en-US" sz="2800" b="1" dirty="0"/>
              <a:t>multiple policies </a:t>
            </a:r>
            <a:r>
              <a:rPr lang="en-US" sz="2800" dirty="0"/>
              <a:t>and </a:t>
            </a:r>
            <a:r>
              <a:rPr lang="en-US" sz="2800" b="1" dirty="0"/>
              <a:t>stakeholders</a:t>
            </a:r>
            <a:r>
              <a:rPr lang="en-US" sz="2800" dirty="0"/>
              <a:t>: Unclear responsibility and accountability</a:t>
            </a:r>
          </a:p>
          <a:p>
            <a:pPr>
              <a:spcAft>
                <a:spcPts val="684"/>
              </a:spcAft>
              <a:buFont typeface="Calibri" panose="020F0502020204030204" pitchFamily="34" charset="0"/>
              <a:buChar char="□"/>
            </a:pPr>
            <a:r>
              <a:rPr lang="en-US" sz="2800" dirty="0" smtClean="0"/>
              <a:t> No </a:t>
            </a:r>
            <a:r>
              <a:rPr lang="en-US" sz="2800" dirty="0"/>
              <a:t>clear link to </a:t>
            </a:r>
            <a:r>
              <a:rPr lang="en-US" sz="2800" b="1" dirty="0"/>
              <a:t>Millennium Development Goals </a:t>
            </a:r>
            <a:r>
              <a:rPr lang="en-US" sz="2800" dirty="0"/>
              <a:t>and </a:t>
            </a:r>
            <a:r>
              <a:rPr lang="en-US" sz="2800" b="1" dirty="0"/>
              <a:t>UNFCCC</a:t>
            </a:r>
            <a:endParaRPr lang="en-GB" sz="2800" b="1" dirty="0"/>
          </a:p>
        </p:txBody>
      </p:sp>
    </p:spTree>
    <p:extLst>
      <p:ext uri="{BB962C8B-B14F-4D97-AF65-F5344CB8AC3E}">
        <p14:creationId xmlns:p14="http://schemas.microsoft.com/office/powerpoint/2010/main" val="200147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57" y="1"/>
            <a:ext cx="104695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82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187" y="98158"/>
            <a:ext cx="8728940" cy="1143001"/>
          </a:xfrm>
        </p:spPr>
        <p:txBody>
          <a:bodyPr>
            <a:noAutofit/>
          </a:bodyPr>
          <a:lstStyle/>
          <a:p>
            <a:pPr algn="l"/>
            <a:r>
              <a:rPr lang="en-US" sz="2540" b="1" dirty="0">
                <a:solidFill>
                  <a:schemeClr val="accent1"/>
                </a:solidFill>
              </a:rPr>
              <a:t>Sendai Framework for Disaster Risk Reduction: 2015-2030 (A/RES/69/283 - June 2015)</a:t>
            </a:r>
            <a:br>
              <a:rPr lang="en-US" sz="2540" b="1" dirty="0">
                <a:solidFill>
                  <a:schemeClr val="accent1"/>
                </a:solidFill>
              </a:rPr>
            </a:br>
            <a:endParaRPr lang="en-GB" sz="2540" b="1" dirty="0">
              <a:solidFill>
                <a:schemeClr val="accent1"/>
              </a:solidFill>
            </a:endParaRPr>
          </a:p>
        </p:txBody>
      </p:sp>
      <p:sp>
        <p:nvSpPr>
          <p:cNvPr id="3" name="Content Placeholder 2"/>
          <p:cNvSpPr>
            <a:spLocks noGrp="1"/>
          </p:cNvSpPr>
          <p:nvPr>
            <p:ph idx="1"/>
          </p:nvPr>
        </p:nvSpPr>
        <p:spPr>
          <a:xfrm>
            <a:off x="415636" y="1208438"/>
            <a:ext cx="11379889" cy="5551404"/>
          </a:xfrm>
        </p:spPr>
        <p:txBody>
          <a:bodyPr>
            <a:normAutofit fontScale="92500" lnSpcReduction="10000"/>
          </a:bodyPr>
          <a:lstStyle/>
          <a:p>
            <a:pPr>
              <a:spcAft>
                <a:spcPts val="620"/>
              </a:spcAft>
              <a:buFont typeface="Calibri" panose="020F0502020204030204" pitchFamily="34" charset="0"/>
              <a:buChar char="□"/>
            </a:pPr>
            <a:r>
              <a:rPr lang="en-US" dirty="0"/>
              <a:t>Seven </a:t>
            </a:r>
            <a:r>
              <a:rPr lang="en-US" b="1" dirty="0"/>
              <a:t>Global Targets</a:t>
            </a:r>
            <a:r>
              <a:rPr lang="en-US" dirty="0"/>
              <a:t>, four of which are </a:t>
            </a:r>
            <a:r>
              <a:rPr lang="en-US" b="1" dirty="0"/>
              <a:t>outcome focused</a:t>
            </a:r>
          </a:p>
          <a:p>
            <a:pPr>
              <a:spcAft>
                <a:spcPts val="620"/>
              </a:spcAft>
              <a:buFont typeface="Calibri" panose="020F0502020204030204" pitchFamily="34" charset="0"/>
              <a:buChar char="□"/>
            </a:pPr>
            <a:r>
              <a:rPr lang="en-US" b="1" dirty="0"/>
              <a:t>Goal</a:t>
            </a:r>
            <a:r>
              <a:rPr lang="en-US" dirty="0"/>
              <a:t> focuses not only on </a:t>
            </a:r>
            <a:r>
              <a:rPr lang="en-US" b="1" dirty="0"/>
              <a:t>reducing existing risks </a:t>
            </a:r>
            <a:r>
              <a:rPr lang="en-US" dirty="0"/>
              <a:t>also on </a:t>
            </a:r>
            <a:r>
              <a:rPr lang="en-US" b="1" dirty="0"/>
              <a:t>preventing new risks</a:t>
            </a:r>
            <a:r>
              <a:rPr lang="en-US" dirty="0"/>
              <a:t> and </a:t>
            </a:r>
            <a:r>
              <a:rPr lang="en-US" b="1" dirty="0"/>
              <a:t>strengthening resilience </a:t>
            </a:r>
          </a:p>
          <a:p>
            <a:pPr>
              <a:spcAft>
                <a:spcPts val="620"/>
              </a:spcAft>
              <a:buFont typeface="Calibri" panose="020F0502020204030204" pitchFamily="34" charset="0"/>
              <a:buChar char="□"/>
            </a:pPr>
            <a:r>
              <a:rPr lang="en-US" dirty="0"/>
              <a:t>The reduction of disaster losses is assessed </a:t>
            </a:r>
            <a:r>
              <a:rPr lang="en-US" b="1" dirty="0"/>
              <a:t>relative to the size of a country’s population and economy</a:t>
            </a:r>
          </a:p>
          <a:p>
            <a:pPr>
              <a:spcAft>
                <a:spcPts val="620"/>
              </a:spcAft>
              <a:buFont typeface="Calibri" panose="020F0502020204030204" pitchFamily="34" charset="0"/>
              <a:buChar char="□"/>
            </a:pPr>
            <a:r>
              <a:rPr lang="en-US" dirty="0"/>
              <a:t>Outcome Targets are objective and measurable allowing </a:t>
            </a:r>
            <a:r>
              <a:rPr lang="en-US" b="1" dirty="0"/>
              <a:t>international benchmarking of progress </a:t>
            </a:r>
            <a:r>
              <a:rPr lang="en-US" dirty="0"/>
              <a:t>relative to a quantitative baseline </a:t>
            </a:r>
            <a:r>
              <a:rPr lang="en-US" dirty="0" smtClean="0"/>
              <a:t>2005-2015</a:t>
            </a:r>
          </a:p>
          <a:p>
            <a:pPr>
              <a:spcAft>
                <a:spcPts val="620"/>
              </a:spcAft>
              <a:buFont typeface="Calibri" panose="020F0502020204030204" pitchFamily="34" charset="0"/>
              <a:buChar char="□"/>
            </a:pPr>
            <a:r>
              <a:rPr lang="en-US" dirty="0" smtClean="0"/>
              <a:t>Input Targets include national and local DRR strategies, international cooperation, MHEWS </a:t>
            </a:r>
            <a:r>
              <a:rPr lang="en-US" dirty="0"/>
              <a:t>and  disaster risk </a:t>
            </a:r>
            <a:r>
              <a:rPr lang="en-US" dirty="0" smtClean="0"/>
              <a:t>assessments</a:t>
            </a:r>
            <a:endParaRPr lang="en-US" dirty="0"/>
          </a:p>
          <a:p>
            <a:pPr>
              <a:spcAft>
                <a:spcPts val="620"/>
              </a:spcAft>
              <a:buFont typeface="Calibri" panose="020F0502020204030204" pitchFamily="34" charset="0"/>
              <a:buChar char="□"/>
            </a:pPr>
            <a:r>
              <a:rPr lang="en-US" dirty="0"/>
              <a:t>Priorities for Action refer to specific </a:t>
            </a:r>
            <a:r>
              <a:rPr lang="en-US" b="1" dirty="0"/>
              <a:t>public policies for disaster risk management </a:t>
            </a:r>
          </a:p>
          <a:p>
            <a:pPr>
              <a:spcAft>
                <a:spcPts val="620"/>
              </a:spcAft>
              <a:buFont typeface="Calibri" panose="020F0502020204030204" pitchFamily="34" charset="0"/>
              <a:buChar char="□"/>
            </a:pPr>
            <a:r>
              <a:rPr lang="en-US" dirty="0"/>
              <a:t>Explicit links to the </a:t>
            </a:r>
            <a:r>
              <a:rPr lang="en-US" b="1" dirty="0"/>
              <a:t>2030 Agenda for Sustainable Development </a:t>
            </a:r>
            <a:r>
              <a:rPr lang="en-US" dirty="0"/>
              <a:t>and to the </a:t>
            </a:r>
            <a:r>
              <a:rPr lang="en-US" b="1" dirty="0" smtClean="0"/>
              <a:t>Paris </a:t>
            </a:r>
            <a:r>
              <a:rPr lang="en-US" b="1" dirty="0"/>
              <a:t>Agreement </a:t>
            </a:r>
            <a:r>
              <a:rPr lang="en-US" b="1" dirty="0" smtClean="0"/>
              <a:t>(UN Framework </a:t>
            </a:r>
            <a:r>
              <a:rPr lang="en-US" b="1" dirty="0"/>
              <a:t>Convention on Climate </a:t>
            </a:r>
            <a:r>
              <a:rPr lang="en-US" b="1" dirty="0" smtClean="0"/>
              <a:t>Change)</a:t>
            </a:r>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7250" y="6096000"/>
            <a:ext cx="177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010952689"/>
              </p:ext>
            </p:extLst>
          </p:nvPr>
        </p:nvGraphicFramePr>
        <p:xfrm>
          <a:off x="110836" y="5363142"/>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solidFill>
                            <a:srgbClr val="FF0000"/>
                          </a:solidFill>
                          <a:hlinkClick r:id="rId3"/>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Tree>
    <p:extLst>
      <p:ext uri="{BB962C8B-B14F-4D97-AF65-F5344CB8AC3E}">
        <p14:creationId xmlns:p14="http://schemas.microsoft.com/office/powerpoint/2010/main" val="1314471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0"/>
            <a:ext cx="11720945" cy="1143001"/>
          </a:xfrm>
        </p:spPr>
        <p:txBody>
          <a:bodyPr>
            <a:noAutofit/>
          </a:bodyPr>
          <a:lstStyle/>
          <a:p>
            <a:pPr algn="ctr"/>
            <a:r>
              <a:rPr lang="en-US" sz="2800" b="1" dirty="0">
                <a:solidFill>
                  <a:schemeClr val="accent1"/>
                </a:solidFill>
              </a:rPr>
              <a:t>Open-ended intergovernmental expert working group on indicators and terminology relating to </a:t>
            </a:r>
            <a:r>
              <a:rPr lang="en-GB" sz="2800" b="1" dirty="0">
                <a:solidFill>
                  <a:schemeClr val="accent1"/>
                </a:solidFill>
              </a:rPr>
              <a:t>disaster risk reduction (</a:t>
            </a:r>
            <a:r>
              <a:rPr lang="en-GB" sz="2800" b="1" dirty="0">
                <a:solidFill>
                  <a:schemeClr val="accent1"/>
                </a:solidFill>
              </a:rPr>
              <a:t>OIEWG</a:t>
            </a:r>
            <a:r>
              <a:rPr lang="en-GB" sz="2800" b="1" dirty="0">
                <a:solidFill>
                  <a:schemeClr val="accent1"/>
                </a:solidFill>
              </a:rPr>
              <a:t>) </a:t>
            </a:r>
            <a:r>
              <a:rPr lang="en-GB" sz="2400" b="1" dirty="0">
                <a:solidFill>
                  <a:schemeClr val="accent1"/>
                </a:solidFill>
              </a:rPr>
              <a:t>(</a:t>
            </a:r>
            <a:r>
              <a:rPr lang="en-US" sz="2400" b="1" dirty="0">
                <a:solidFill>
                  <a:schemeClr val="accent1"/>
                </a:solidFill>
              </a:rPr>
              <a:t>A/RES/69/284 - June 2015)</a:t>
            </a:r>
            <a:endParaRPr lang="en-GB" sz="2400" b="1" dirty="0"/>
          </a:p>
        </p:txBody>
      </p:sp>
      <p:sp>
        <p:nvSpPr>
          <p:cNvPr id="3" name="Content Placeholder 2"/>
          <p:cNvSpPr>
            <a:spLocks noGrp="1"/>
          </p:cNvSpPr>
          <p:nvPr>
            <p:ph idx="1"/>
          </p:nvPr>
        </p:nvSpPr>
        <p:spPr>
          <a:xfrm>
            <a:off x="332510" y="1427020"/>
            <a:ext cx="11596254" cy="4454235"/>
          </a:xfrm>
        </p:spPr>
        <p:txBody>
          <a:bodyPr>
            <a:normAutofit lnSpcReduction="10000"/>
          </a:bodyPr>
          <a:lstStyle/>
          <a:p>
            <a:pPr algn="just">
              <a:spcAft>
                <a:spcPts val="620"/>
              </a:spcAft>
              <a:buFont typeface="Calibri" panose="020F0502020204030204" pitchFamily="34" charset="0"/>
              <a:buChar char="□"/>
            </a:pPr>
            <a:r>
              <a:rPr lang="en-US" sz="2086" dirty="0">
                <a:solidFill>
                  <a:schemeClr val="accent1"/>
                </a:solidFill>
              </a:rPr>
              <a:t>Comprised of </a:t>
            </a:r>
            <a:r>
              <a:rPr lang="en-US" sz="2086" b="1" dirty="0">
                <a:solidFill>
                  <a:schemeClr val="accent1"/>
                </a:solidFill>
              </a:rPr>
              <a:t>experts nominated by States</a:t>
            </a:r>
            <a:r>
              <a:rPr lang="en-US" sz="2086" dirty="0">
                <a:solidFill>
                  <a:schemeClr val="accent1"/>
                </a:solidFill>
              </a:rPr>
              <a:t>, for the development of a set of possible </a:t>
            </a:r>
            <a:r>
              <a:rPr lang="en-US" sz="2086" b="1" dirty="0">
                <a:solidFill>
                  <a:schemeClr val="accent1"/>
                </a:solidFill>
              </a:rPr>
              <a:t>indicators and terminology to measure global progress </a:t>
            </a:r>
            <a:r>
              <a:rPr lang="en-US" sz="2086" dirty="0">
                <a:solidFill>
                  <a:schemeClr val="accent1"/>
                </a:solidFill>
              </a:rPr>
              <a:t>in the implementation of Sendai Framework in</a:t>
            </a:r>
            <a:r>
              <a:rPr lang="en-US" sz="2086" b="1" dirty="0">
                <a:solidFill>
                  <a:schemeClr val="accent1"/>
                </a:solidFill>
              </a:rPr>
              <a:t> coherence </a:t>
            </a:r>
            <a:r>
              <a:rPr lang="en-US" sz="2086" dirty="0">
                <a:solidFill>
                  <a:schemeClr val="accent1"/>
                </a:solidFill>
              </a:rPr>
              <a:t>with the work of the </a:t>
            </a:r>
            <a:r>
              <a:rPr lang="en-US" sz="2086" b="1" dirty="0">
                <a:solidFill>
                  <a:schemeClr val="accent1"/>
                </a:solidFill>
              </a:rPr>
              <a:t>Inter-Agency and Expert Group on SDG Indicators (IAEG-SDGs</a:t>
            </a:r>
            <a:r>
              <a:rPr lang="en-US" sz="2086" b="1" dirty="0" smtClean="0">
                <a:solidFill>
                  <a:schemeClr val="accent1"/>
                </a:solidFill>
              </a:rPr>
              <a:t>)</a:t>
            </a:r>
            <a:r>
              <a:rPr lang="en-US" sz="2086" dirty="0" smtClean="0">
                <a:solidFill>
                  <a:schemeClr val="accent1"/>
                </a:solidFill>
              </a:rPr>
              <a:t>. </a:t>
            </a:r>
            <a:r>
              <a:rPr lang="en-US" sz="2000" b="1" dirty="0" smtClean="0"/>
              <a:t>OIEWG</a:t>
            </a:r>
            <a:r>
              <a:rPr lang="en-US" sz="2000" dirty="0"/>
              <a:t> </a:t>
            </a:r>
            <a:r>
              <a:rPr lang="en-US" sz="2000" dirty="0" smtClean="0"/>
              <a:t>recommendations </a:t>
            </a:r>
            <a:r>
              <a:rPr lang="en-US" sz="2000" dirty="0"/>
              <a:t>in Report A/71/644  (Dec 2016)</a:t>
            </a:r>
          </a:p>
          <a:p>
            <a:pPr marL="871880" lvl="1" indent="-414680" algn="just">
              <a:spcBef>
                <a:spcPts val="1088"/>
              </a:spcBef>
              <a:spcAft>
                <a:spcPts val="1088"/>
              </a:spcAft>
              <a:buFont typeface="Wingdings" panose="05000000000000000000" pitchFamily="2" charset="2"/>
              <a:buChar char="v"/>
            </a:pPr>
            <a:r>
              <a:rPr lang="en-US" sz="2000" dirty="0"/>
              <a:t>Developed </a:t>
            </a:r>
            <a:r>
              <a:rPr lang="en-US" sz="2000" b="1" dirty="0"/>
              <a:t>INDICATORS</a:t>
            </a:r>
            <a:r>
              <a:rPr lang="en-US" sz="2000" dirty="0"/>
              <a:t> to measure global progress in the implementation of the Sendai Framework</a:t>
            </a:r>
          </a:p>
          <a:p>
            <a:pPr marL="871880" lvl="1" indent="-414680" algn="just">
              <a:spcBef>
                <a:spcPts val="1088"/>
              </a:spcBef>
              <a:spcAft>
                <a:spcPts val="1088"/>
              </a:spcAft>
              <a:buFont typeface="Wingdings" panose="05000000000000000000" pitchFamily="2" charset="2"/>
              <a:buChar char="v"/>
            </a:pPr>
            <a:r>
              <a:rPr lang="en-US" sz="2000" dirty="0"/>
              <a:t>Updated of </a:t>
            </a:r>
            <a:r>
              <a:rPr lang="en-US" sz="2000" b="1" dirty="0"/>
              <a:t>TERMINOLOGY</a:t>
            </a:r>
            <a:r>
              <a:rPr lang="en-US" sz="2000" dirty="0"/>
              <a:t> on disaster risk reduction</a:t>
            </a:r>
          </a:p>
          <a:p>
            <a:pPr marL="871880" lvl="1" indent="-414680" algn="just">
              <a:spcBef>
                <a:spcPts val="1088"/>
              </a:spcBef>
              <a:spcAft>
                <a:spcPts val="1088"/>
              </a:spcAft>
              <a:buFont typeface="Wingdings" panose="05000000000000000000" pitchFamily="2" charset="2"/>
              <a:buChar char="v"/>
            </a:pPr>
            <a:r>
              <a:rPr lang="en-US" sz="2000" dirty="0"/>
              <a:t>UNISDR’s </a:t>
            </a:r>
            <a:r>
              <a:rPr lang="en-US" sz="2000" i="1" dirty="0"/>
              <a:t>technical</a:t>
            </a:r>
            <a:r>
              <a:rPr lang="en-US" sz="2000" dirty="0"/>
              <a:t> </a:t>
            </a:r>
            <a:r>
              <a:rPr lang="en-US" sz="2000" i="1" dirty="0"/>
              <a:t>follow-up </a:t>
            </a:r>
            <a:r>
              <a:rPr lang="en-US" sz="2000" dirty="0"/>
              <a:t>to support Member States in monitoring</a:t>
            </a:r>
          </a:p>
          <a:p>
            <a:pPr marL="0" indent="0" algn="just">
              <a:spcAft>
                <a:spcPts val="620"/>
              </a:spcAft>
              <a:buNone/>
            </a:pPr>
            <a:endParaRPr lang="en-US" sz="2086" i="1" dirty="0">
              <a:solidFill>
                <a:schemeClr val="accent1"/>
              </a:solidFill>
            </a:endParaRPr>
          </a:p>
          <a:p>
            <a:pPr algn="just">
              <a:spcAft>
                <a:spcPts val="620"/>
              </a:spcAft>
              <a:buFont typeface="Calibri" panose="020F0502020204030204" pitchFamily="34" charset="0"/>
              <a:buChar char="□"/>
            </a:pPr>
            <a:r>
              <a:rPr lang="en-US" sz="2086" dirty="0">
                <a:solidFill>
                  <a:schemeClr val="accent1"/>
                </a:solidFill>
              </a:rPr>
              <a:t> The  work  of  the  working  group  </a:t>
            </a:r>
            <a:r>
              <a:rPr lang="en-US" sz="2086" b="1" dirty="0" smtClean="0">
                <a:solidFill>
                  <a:schemeClr val="accent1"/>
                </a:solidFill>
              </a:rPr>
              <a:t>completed  </a:t>
            </a:r>
            <a:r>
              <a:rPr lang="en-US" sz="2086" b="1" dirty="0">
                <a:solidFill>
                  <a:schemeClr val="accent1"/>
                </a:solidFill>
              </a:rPr>
              <a:t>by  December 2016</a:t>
            </a:r>
            <a:r>
              <a:rPr lang="en-US" sz="2086" dirty="0">
                <a:solidFill>
                  <a:schemeClr val="accent1"/>
                </a:solidFill>
              </a:rPr>
              <a:t> and its report submitted to the General Assembly for </a:t>
            </a:r>
            <a:r>
              <a:rPr lang="en-US" sz="2086" dirty="0" smtClean="0">
                <a:solidFill>
                  <a:schemeClr val="accent1"/>
                </a:solidFill>
              </a:rPr>
              <a:t>consideration. </a:t>
            </a:r>
            <a:r>
              <a:rPr lang="en-US" sz="2000" b="1" dirty="0" smtClean="0"/>
              <a:t>General </a:t>
            </a:r>
            <a:r>
              <a:rPr lang="en-US" sz="2000" b="1" dirty="0"/>
              <a:t>Assembly </a:t>
            </a:r>
            <a:r>
              <a:rPr lang="en-US" sz="2000" dirty="0"/>
              <a:t>endorsed OIEWG report in UNGA  Resolution A/RES/71/276 (Feb 2017 )</a:t>
            </a:r>
          </a:p>
          <a:p>
            <a:pPr>
              <a:spcAft>
                <a:spcPts val="620"/>
              </a:spcAft>
              <a:buFont typeface="Calibri" panose="020F0502020204030204" pitchFamily="34" charset="0"/>
              <a:buChar char="□"/>
            </a:pPr>
            <a:endParaRPr lang="en-US" sz="2086" dirty="0">
              <a:solidFill>
                <a:schemeClr val="accent1"/>
              </a:solidFill>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7357" y="6096000"/>
            <a:ext cx="177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133281500"/>
              </p:ext>
            </p:extLst>
          </p:nvPr>
        </p:nvGraphicFramePr>
        <p:xfrm>
          <a:off x="193963" y="5349288"/>
          <a:ext cx="9144000" cy="1702676"/>
        </p:xfrm>
        <a:graphic>
          <a:graphicData uri="http://schemas.openxmlformats.org/drawingml/2006/table">
            <a:tbl>
              <a:tblPr firstRow="1" bandRow="1">
                <a:tableStyleId>{5C22544A-7EE6-4342-B048-85BDC9FD1C3A}</a:tableStyleId>
              </a:tblPr>
              <a:tblGrid>
                <a:gridCol w="4572000"/>
                <a:gridCol w="4572000"/>
              </a:tblGrid>
              <a:tr h="1702676">
                <a:tc>
                  <a:txBody>
                    <a:bodyPr/>
                    <a:lstStyle/>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solidFill>
                            <a:srgbClr val="FF0000"/>
                          </a:solidFill>
                          <a:hlinkClick r:id="rId3"/>
                        </a:rPr>
                        <a:t>www.risk-society.com</a:t>
                      </a:r>
                      <a:r>
                        <a:rPr lang="en-US" baseline="0" dirty="0" smtClean="0">
                          <a:solidFill>
                            <a:srgbClr val="FF0000"/>
                          </a:solidFill>
                        </a:rPr>
                        <a:t> </a:t>
                      </a:r>
                      <a:endParaRPr lang="en-US" dirty="0">
                        <a:solidFill>
                          <a:srgbClr val="FF0000"/>
                        </a:solidFill>
                      </a:endParaRPr>
                    </a:p>
                  </a:txBody>
                  <a:tcPr>
                    <a:noFill/>
                  </a:tcPr>
                </a:tc>
                <a:tc>
                  <a:txBody>
                    <a:bodyPr/>
                    <a:lstStyle/>
                    <a:p>
                      <a:endParaRPr lang="en-US" dirty="0" smtClean="0"/>
                    </a:p>
                    <a:p>
                      <a:endParaRPr lang="en-US" dirty="0" smtClean="0"/>
                    </a:p>
                    <a:p>
                      <a:endParaRPr lang="en-US" dirty="0" smtClean="0"/>
                    </a:p>
                    <a:p>
                      <a:endParaRPr lang="en-US" dirty="0" smtClean="0"/>
                    </a:p>
                    <a:p>
                      <a:endParaRPr lang="en-US" dirty="0"/>
                    </a:p>
                  </a:txBody>
                  <a:tcPr>
                    <a:noFill/>
                  </a:tcPr>
                </a:tc>
              </a:tr>
            </a:tbl>
          </a:graphicData>
        </a:graphic>
      </p:graphicFrame>
    </p:spTree>
    <p:extLst>
      <p:ext uri="{BB962C8B-B14F-4D97-AF65-F5344CB8AC3E}">
        <p14:creationId xmlns:p14="http://schemas.microsoft.com/office/powerpoint/2010/main" val="98420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590" y="1"/>
            <a:ext cx="1882376" cy="924497"/>
          </a:xfrm>
        </p:spPr>
        <p:txBody>
          <a:bodyPr>
            <a:normAutofit/>
          </a:bodyPr>
          <a:lstStyle/>
          <a:p>
            <a:r>
              <a:rPr lang="en-GB" sz="3628" b="1" dirty="0">
                <a:solidFill>
                  <a:schemeClr val="tx2"/>
                </a:solidFill>
              </a:rPr>
              <a:t>Target A</a:t>
            </a:r>
          </a:p>
        </p:txBody>
      </p:sp>
      <p:pic>
        <p:nvPicPr>
          <p:cNvPr id="18" name="Picture 17"/>
          <p:cNvPicPr>
            <a:picLocks noChangeAspect="1"/>
          </p:cNvPicPr>
          <p:nvPr/>
        </p:nvPicPr>
        <p:blipFill>
          <a:blip r:embed="rId2" cstate="print"/>
          <a:stretch>
            <a:fillRect/>
          </a:stretch>
        </p:blipFill>
        <p:spPr>
          <a:xfrm>
            <a:off x="2230460" y="1331902"/>
            <a:ext cx="7731080" cy="4709524"/>
          </a:xfrm>
          <a:prstGeom prst="rect">
            <a:avLst/>
          </a:prstGeom>
        </p:spPr>
      </p:pic>
    </p:spTree>
    <p:extLst>
      <p:ext uri="{BB962C8B-B14F-4D97-AF65-F5344CB8AC3E}">
        <p14:creationId xmlns:p14="http://schemas.microsoft.com/office/powerpoint/2010/main" val="183302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1242</Words>
  <Application>Microsoft Macintosh PowerPoint</Application>
  <PresentationFormat>Widescreen</PresentationFormat>
  <Paragraphs>272</Paragraphs>
  <Slides>23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Calibri Light</vt:lpstr>
      <vt:lpstr>Source Sans Pro</vt:lpstr>
      <vt:lpstr>Times-Roman</vt:lpstr>
      <vt:lpstr>Verdana</vt:lpstr>
      <vt:lpstr>Wingdings</vt:lpstr>
      <vt:lpstr>Yu Gothic</vt:lpstr>
      <vt:lpstr>Arial</vt:lpstr>
      <vt:lpstr>Office Theme</vt:lpstr>
      <vt:lpstr>Measuring global progress in the implementation of the Sendai Framework for Disaster Risk Reduction 2015-2030 &amp; 2030 Agenda for Sustainable Development </vt:lpstr>
      <vt:lpstr>Monitoring progress under the Hyogo Framework for Action (HFA Monitor) :  2005-2015</vt:lpstr>
      <vt:lpstr>22 Core indicators for National HFA Monitor </vt:lpstr>
      <vt:lpstr>Conflicting evidence on progress </vt:lpstr>
      <vt:lpstr>Monitoring the HFA: issues encountered</vt:lpstr>
      <vt:lpstr>PowerPoint Presentation</vt:lpstr>
      <vt:lpstr>Sendai Framework for Disaster Risk Reduction: 2015-2030 (A/RES/69/283 - June 2015) </vt:lpstr>
      <vt:lpstr>Open-ended intergovernmental expert working group on indicators and terminology relating to disaster risk reduction (OIEWG) (A/RES/69/284 - June 2015)</vt:lpstr>
      <vt:lpstr>Target A</vt:lpstr>
      <vt:lpstr>PowerPoint Presentation</vt:lpstr>
      <vt:lpstr>Target C</vt:lpstr>
      <vt:lpstr>Target D</vt:lpstr>
      <vt:lpstr>PowerPoint Presentation</vt:lpstr>
      <vt:lpstr>PowerPoint Presentation</vt:lpstr>
      <vt:lpstr>PowerPoint Presentation</vt:lpstr>
      <vt:lpstr>7 TARGETS </vt:lpstr>
      <vt:lpstr>PowerPoint Presentation</vt:lpstr>
      <vt:lpstr>Disaster risk reduction indicators in measuring the  2030 Agenda for Sustainable Development</vt:lpstr>
      <vt:lpstr>PowerPoint Presentation</vt:lpstr>
      <vt:lpstr>Monitoring and reporting</vt:lpstr>
      <vt:lpstr>Sendai Framework Data Readiness Review</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in international development: keeping people and project safe</dc:title>
  <dc:creator>Magda Stepanyan</dc:creator>
  <cp:lastModifiedBy>Magda Stepanyan</cp:lastModifiedBy>
  <cp:revision>43</cp:revision>
  <dcterms:created xsi:type="dcterms:W3CDTF">2016-03-21T16:48:51Z</dcterms:created>
  <dcterms:modified xsi:type="dcterms:W3CDTF">2017-10-19T15:58:03Z</dcterms:modified>
</cp:coreProperties>
</file>