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 id="2147483663" r:id="rId2"/>
  </p:sldMasterIdLst>
  <p:notesMasterIdLst>
    <p:notesMasterId r:id="rId20"/>
  </p:notesMasterIdLst>
  <p:handoutMasterIdLst>
    <p:handoutMasterId r:id="rId21"/>
  </p:handoutMasterIdLst>
  <p:sldIdLst>
    <p:sldId id="333" r:id="rId3"/>
    <p:sldId id="334" r:id="rId4"/>
    <p:sldId id="335" r:id="rId5"/>
    <p:sldId id="319" r:id="rId6"/>
    <p:sldId id="320" r:id="rId7"/>
    <p:sldId id="331" r:id="rId8"/>
    <p:sldId id="323" r:id="rId9"/>
    <p:sldId id="321" r:id="rId10"/>
    <p:sldId id="322" r:id="rId11"/>
    <p:sldId id="324" r:id="rId12"/>
    <p:sldId id="325" r:id="rId13"/>
    <p:sldId id="326" r:id="rId14"/>
    <p:sldId id="336" r:id="rId15"/>
    <p:sldId id="327" r:id="rId16"/>
    <p:sldId id="328" r:id="rId17"/>
    <p:sldId id="329" r:id="rId18"/>
    <p:sldId id="330" r:id="rId19"/>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p15:clr>
            <a:srgbClr val="A4A3A4"/>
          </p15:clr>
        </p15:guide>
        <p15:guide id="2" pos="216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AC0C"/>
    <a:srgbClr val="426735"/>
    <a:srgbClr val="99CCFF"/>
    <a:srgbClr val="056065"/>
    <a:srgbClr val="035B67"/>
    <a:srgbClr val="CE0611"/>
    <a:srgbClr val="FFD97E"/>
    <a:srgbClr val="FFA135"/>
    <a:srgbClr val="FFF1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6238" autoAdjust="0"/>
  </p:normalViewPr>
  <p:slideViewPr>
    <p:cSldViewPr>
      <p:cViewPr varScale="1">
        <p:scale>
          <a:sx n="61" d="100"/>
          <a:sy n="61" d="100"/>
        </p:scale>
        <p:origin x="1572" y="72"/>
      </p:cViewPr>
      <p:guideLst>
        <p:guide orient="horz" pos="2160"/>
        <p:guide pos="2880"/>
      </p:guideLst>
    </p:cSldViewPr>
  </p:slideViewPr>
  <p:outlineViewPr>
    <p:cViewPr>
      <p:scale>
        <a:sx n="33" d="100"/>
        <a:sy n="33" d="100"/>
      </p:scale>
      <p:origin x="0" y="30042"/>
    </p:cViewPr>
  </p:outlineViewPr>
  <p:notesTextViewPr>
    <p:cViewPr>
      <p:scale>
        <a:sx n="100" d="100"/>
        <a:sy n="100" d="100"/>
      </p:scale>
      <p:origin x="0" y="0"/>
    </p:cViewPr>
  </p:notesTextViewPr>
  <p:sorterViewPr>
    <p:cViewPr varScale="1">
      <p:scale>
        <a:sx n="1" d="1"/>
        <a:sy n="1" d="1"/>
      </p:scale>
      <p:origin x="0" y="3894"/>
    </p:cViewPr>
  </p:sorterViewPr>
  <p:notesViewPr>
    <p:cSldViewPr>
      <p:cViewPr varScale="1">
        <p:scale>
          <a:sx n="56" d="100"/>
          <a:sy n="56" d="100"/>
        </p:scale>
        <p:origin x="-2496" y="-84"/>
      </p:cViewPr>
      <p:guideLst>
        <p:guide orient="horz" pos="3149"/>
        <p:guide pos="216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7" cy="499745"/>
          </a:xfrm>
          <a:prstGeom prst="rect">
            <a:avLst/>
          </a:prstGeom>
        </p:spPr>
        <p:txBody>
          <a:bodyPr vert="horz" lIns="92897" tIns="46449" rIns="92897" bIns="46449" rtlCol="0"/>
          <a:lstStyle>
            <a:lvl1pPr algn="l">
              <a:defRPr sz="1200"/>
            </a:lvl1pPr>
          </a:lstStyle>
          <a:p>
            <a:endParaRPr lang="en-GB"/>
          </a:p>
        </p:txBody>
      </p:sp>
      <p:sp>
        <p:nvSpPr>
          <p:cNvPr id="3" name="Date Placeholder 2"/>
          <p:cNvSpPr>
            <a:spLocks noGrp="1"/>
          </p:cNvSpPr>
          <p:nvPr>
            <p:ph type="dt" sz="quarter" idx="1"/>
          </p:nvPr>
        </p:nvSpPr>
        <p:spPr>
          <a:xfrm>
            <a:off x="3890010" y="0"/>
            <a:ext cx="2975927" cy="499745"/>
          </a:xfrm>
          <a:prstGeom prst="rect">
            <a:avLst/>
          </a:prstGeom>
        </p:spPr>
        <p:txBody>
          <a:bodyPr vert="horz" lIns="92897" tIns="46449" rIns="92897" bIns="46449" rtlCol="0"/>
          <a:lstStyle>
            <a:lvl1pPr algn="r">
              <a:defRPr sz="1200"/>
            </a:lvl1pPr>
          </a:lstStyle>
          <a:p>
            <a:fld id="{D40938AC-713D-485D-BDE5-F4DAB012A587}" type="datetimeFigureOut">
              <a:rPr lang="en-US" smtClean="0"/>
              <a:pPr/>
              <a:t>10/19/2017</a:t>
            </a:fld>
            <a:endParaRPr lang="en-GB"/>
          </a:p>
        </p:txBody>
      </p:sp>
      <p:sp>
        <p:nvSpPr>
          <p:cNvPr id="4" name="Footer Placeholder 3"/>
          <p:cNvSpPr>
            <a:spLocks noGrp="1"/>
          </p:cNvSpPr>
          <p:nvPr>
            <p:ph type="ftr" sz="quarter" idx="2"/>
          </p:nvPr>
        </p:nvSpPr>
        <p:spPr>
          <a:xfrm>
            <a:off x="0" y="9493420"/>
            <a:ext cx="2975927" cy="499745"/>
          </a:xfrm>
          <a:prstGeom prst="rect">
            <a:avLst/>
          </a:prstGeom>
        </p:spPr>
        <p:txBody>
          <a:bodyPr vert="horz" lIns="92897" tIns="46449" rIns="92897" bIns="46449" rtlCol="0" anchor="b"/>
          <a:lstStyle>
            <a:lvl1pPr algn="l">
              <a:defRPr sz="1200"/>
            </a:lvl1pPr>
          </a:lstStyle>
          <a:p>
            <a:endParaRPr lang="en-GB"/>
          </a:p>
        </p:txBody>
      </p:sp>
      <p:sp>
        <p:nvSpPr>
          <p:cNvPr id="5" name="Slide Number Placeholder 4"/>
          <p:cNvSpPr>
            <a:spLocks noGrp="1"/>
          </p:cNvSpPr>
          <p:nvPr>
            <p:ph type="sldNum" sz="quarter" idx="3"/>
          </p:nvPr>
        </p:nvSpPr>
        <p:spPr>
          <a:xfrm>
            <a:off x="3890010" y="9493420"/>
            <a:ext cx="2975927" cy="499745"/>
          </a:xfrm>
          <a:prstGeom prst="rect">
            <a:avLst/>
          </a:prstGeom>
        </p:spPr>
        <p:txBody>
          <a:bodyPr vert="horz" lIns="92897" tIns="46449" rIns="92897" bIns="46449" rtlCol="0" anchor="b"/>
          <a:lstStyle>
            <a:lvl1pPr algn="r">
              <a:defRPr sz="1200"/>
            </a:lvl1pPr>
          </a:lstStyle>
          <a:p>
            <a:fld id="{D7A2BDF3-54C1-46FC-8737-1872CECCB628}" type="slidenum">
              <a:rPr lang="en-GB" smtClean="0"/>
              <a:pPr/>
              <a:t>‹#›</a:t>
            </a:fld>
            <a:endParaRPr lang="en-GB"/>
          </a:p>
        </p:txBody>
      </p:sp>
    </p:spTree>
    <p:extLst>
      <p:ext uri="{BB962C8B-B14F-4D97-AF65-F5344CB8AC3E}">
        <p14:creationId xmlns:p14="http://schemas.microsoft.com/office/powerpoint/2010/main" val="354758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7" cy="499745"/>
          </a:xfrm>
          <a:prstGeom prst="rect">
            <a:avLst/>
          </a:prstGeom>
        </p:spPr>
        <p:txBody>
          <a:bodyPr vert="horz" lIns="92897" tIns="46449" rIns="92897" bIns="46449" rtlCol="0"/>
          <a:lstStyle>
            <a:lvl1pPr algn="l">
              <a:defRPr sz="1200"/>
            </a:lvl1pPr>
          </a:lstStyle>
          <a:p>
            <a:endParaRPr lang="en-GB"/>
          </a:p>
        </p:txBody>
      </p:sp>
      <p:sp>
        <p:nvSpPr>
          <p:cNvPr id="3" name="Date Placeholder 2"/>
          <p:cNvSpPr>
            <a:spLocks noGrp="1"/>
          </p:cNvSpPr>
          <p:nvPr>
            <p:ph type="dt" idx="1"/>
          </p:nvPr>
        </p:nvSpPr>
        <p:spPr>
          <a:xfrm>
            <a:off x="3890010" y="0"/>
            <a:ext cx="2975927" cy="499745"/>
          </a:xfrm>
          <a:prstGeom prst="rect">
            <a:avLst/>
          </a:prstGeom>
        </p:spPr>
        <p:txBody>
          <a:bodyPr vert="horz" lIns="92897" tIns="46449" rIns="92897" bIns="46449" rtlCol="0"/>
          <a:lstStyle>
            <a:lvl1pPr algn="r">
              <a:defRPr sz="1200"/>
            </a:lvl1pPr>
          </a:lstStyle>
          <a:p>
            <a:fld id="{3855B797-24DC-4F4F-949B-7A2B5A6280D2}" type="datetimeFigureOut">
              <a:rPr lang="en-US" smtClean="0"/>
              <a:pPr/>
              <a:t>10/19/2017</a:t>
            </a:fld>
            <a:endParaRPr lang="en-GB"/>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2897" tIns="46449" rIns="92897" bIns="46449" rtlCol="0" anchor="ctr"/>
          <a:lstStyle/>
          <a:p>
            <a:endParaRPr lang="en-GB"/>
          </a:p>
        </p:txBody>
      </p:sp>
      <p:sp>
        <p:nvSpPr>
          <p:cNvPr id="5" name="Notes Placeholder 4"/>
          <p:cNvSpPr>
            <a:spLocks noGrp="1"/>
          </p:cNvSpPr>
          <p:nvPr>
            <p:ph type="body" sz="quarter" idx="3"/>
          </p:nvPr>
        </p:nvSpPr>
        <p:spPr>
          <a:xfrm>
            <a:off x="686753" y="4747582"/>
            <a:ext cx="5494020" cy="4497705"/>
          </a:xfrm>
          <a:prstGeom prst="rect">
            <a:avLst/>
          </a:prstGeom>
        </p:spPr>
        <p:txBody>
          <a:bodyPr vert="horz" lIns="92897" tIns="46449" rIns="92897" bIns="464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3420"/>
            <a:ext cx="2975927" cy="499745"/>
          </a:xfrm>
          <a:prstGeom prst="rect">
            <a:avLst/>
          </a:prstGeom>
        </p:spPr>
        <p:txBody>
          <a:bodyPr vert="horz" lIns="92897" tIns="46449" rIns="92897" bIns="46449" rtlCol="0" anchor="b"/>
          <a:lstStyle>
            <a:lvl1pPr algn="l">
              <a:defRPr sz="1200"/>
            </a:lvl1pPr>
          </a:lstStyle>
          <a:p>
            <a:endParaRPr lang="en-GB"/>
          </a:p>
        </p:txBody>
      </p:sp>
      <p:sp>
        <p:nvSpPr>
          <p:cNvPr id="7" name="Slide Number Placeholder 6"/>
          <p:cNvSpPr>
            <a:spLocks noGrp="1"/>
          </p:cNvSpPr>
          <p:nvPr>
            <p:ph type="sldNum" sz="quarter" idx="5"/>
          </p:nvPr>
        </p:nvSpPr>
        <p:spPr>
          <a:xfrm>
            <a:off x="3890010" y="9493420"/>
            <a:ext cx="2975927" cy="499745"/>
          </a:xfrm>
          <a:prstGeom prst="rect">
            <a:avLst/>
          </a:prstGeom>
        </p:spPr>
        <p:txBody>
          <a:bodyPr vert="horz" lIns="92897" tIns="46449" rIns="92897" bIns="46449" rtlCol="0" anchor="b"/>
          <a:lstStyle>
            <a:lvl1pPr algn="r">
              <a:defRPr sz="1200"/>
            </a:lvl1pPr>
          </a:lstStyle>
          <a:p>
            <a:fld id="{B5BE54C7-EA55-4BBF-BB81-082164262C93}" type="slidenum">
              <a:rPr lang="en-GB" smtClean="0"/>
              <a:pPr/>
              <a:t>‹#›</a:t>
            </a:fld>
            <a:endParaRPr lang="en-GB"/>
          </a:p>
        </p:txBody>
      </p:sp>
    </p:spTree>
    <p:extLst>
      <p:ext uri="{BB962C8B-B14F-4D97-AF65-F5344CB8AC3E}">
        <p14:creationId xmlns:p14="http://schemas.microsoft.com/office/powerpoint/2010/main" val="157361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3A4309-008A-4349-AFA1-4630320380AF}" type="slidenum">
              <a:rPr lang="en-US" smtClean="0"/>
              <a:t>6</a:t>
            </a:fld>
            <a:endParaRPr lang="en-US"/>
          </a:p>
        </p:txBody>
      </p:sp>
    </p:spTree>
    <p:extLst>
      <p:ext uri="{BB962C8B-B14F-4D97-AF65-F5344CB8AC3E}">
        <p14:creationId xmlns:p14="http://schemas.microsoft.com/office/powerpoint/2010/main" val="18824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9</a:t>
            </a:fld>
            <a:endParaRPr lang="en-GB"/>
          </a:p>
        </p:txBody>
      </p:sp>
    </p:spTree>
    <p:extLst>
      <p:ext uri="{BB962C8B-B14F-4D97-AF65-F5344CB8AC3E}">
        <p14:creationId xmlns:p14="http://schemas.microsoft.com/office/powerpoint/2010/main" val="1272961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 all 3 cases a central unit is tasked with leading on the M&amp;E system. Line ministries also have M&amp;E units</a:t>
            </a:r>
            <a:r>
              <a:rPr lang="en-ZA" baseline="0" dirty="0" smtClean="0"/>
              <a:t> in Benin and SA, emerging in Uganda</a:t>
            </a:r>
          </a:p>
          <a:p>
            <a:r>
              <a:rPr lang="en-ZA" baseline="0" dirty="0" smtClean="0"/>
              <a:t>There is emerging establishment of M&amp;E units at decentralised levels</a:t>
            </a:r>
          </a:p>
          <a:p>
            <a:r>
              <a:rPr lang="en-ZA" baseline="0" dirty="0" smtClean="0"/>
              <a:t>In Uganda and Benin there are platforms for involving and coordinating donors</a:t>
            </a:r>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10</a:t>
            </a:fld>
            <a:endParaRPr lang="en-GB"/>
          </a:p>
        </p:txBody>
      </p:sp>
    </p:spTree>
    <p:extLst>
      <p:ext uri="{BB962C8B-B14F-4D97-AF65-F5344CB8AC3E}">
        <p14:creationId xmlns:p14="http://schemas.microsoft.com/office/powerpoint/2010/main" val="52441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In</a:t>
            </a:r>
            <a:r>
              <a:rPr lang="en-ZA" baseline="0" dirty="0" smtClean="0"/>
              <a:t> terms of involvement of stakeholders:</a:t>
            </a:r>
          </a:p>
          <a:p>
            <a:r>
              <a:rPr lang="en-ZA" baseline="0" dirty="0" smtClean="0"/>
              <a:t>- In SA and Uganda there is a significant attempt to involve Parliament</a:t>
            </a:r>
          </a:p>
          <a:p>
            <a:r>
              <a:rPr lang="en-ZA" baseline="0" dirty="0" smtClean="0"/>
              <a:t>- civil society plays a strong role in Uganda and Benin in the national evaluation system, but not in SA. This partly reflects donor influence, which is strong in Benin and Uganda, although mediated through government organised systems</a:t>
            </a:r>
          </a:p>
        </p:txBody>
      </p:sp>
      <p:sp>
        <p:nvSpPr>
          <p:cNvPr id="4" name="Slide Number Placeholder 3"/>
          <p:cNvSpPr>
            <a:spLocks noGrp="1"/>
          </p:cNvSpPr>
          <p:nvPr>
            <p:ph type="sldNum" sz="quarter" idx="10"/>
          </p:nvPr>
        </p:nvSpPr>
        <p:spPr/>
        <p:txBody>
          <a:bodyPr/>
          <a:lstStyle/>
          <a:p>
            <a:fld id="{B5BE54C7-EA55-4BBF-BB81-082164262C93}" type="slidenum">
              <a:rPr lang="en-GB" smtClean="0"/>
              <a:pPr/>
              <a:t>11</a:t>
            </a:fld>
            <a:endParaRPr lang="en-GB"/>
          </a:p>
        </p:txBody>
      </p:sp>
    </p:spTree>
    <p:extLst>
      <p:ext uri="{BB962C8B-B14F-4D97-AF65-F5344CB8AC3E}">
        <p14:creationId xmlns:p14="http://schemas.microsoft.com/office/powerpoint/2010/main" val="367835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All three countries have a focus on use – and this emphasis</a:t>
            </a:r>
            <a:r>
              <a:rPr lang="en-ZA" baseline="0" dirty="0" smtClean="0"/>
              <a:t> has also been strengthened by the partnership between countries since 2012. The emphasis on improvement planning post evaluation is being strengthened, and the monitoring of these.</a:t>
            </a:r>
          </a:p>
          <a:p>
            <a:r>
              <a:rPr lang="en-ZA" baseline="0" dirty="0" smtClean="0"/>
              <a:t>All in all many of the evaluations have seen significant use</a:t>
            </a:r>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12</a:t>
            </a:fld>
            <a:endParaRPr lang="en-GB"/>
          </a:p>
        </p:txBody>
      </p:sp>
    </p:spTree>
    <p:extLst>
      <p:ext uri="{BB962C8B-B14F-4D97-AF65-F5344CB8AC3E}">
        <p14:creationId xmlns:p14="http://schemas.microsoft.com/office/powerpoint/2010/main" val="3618154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BE54C7-EA55-4BBF-BB81-082164262C93}" type="slidenum">
              <a:rPr lang="en-GB" smtClean="0"/>
              <a:pPr/>
              <a:t>14</a:t>
            </a:fld>
            <a:endParaRPr lang="en-GB"/>
          </a:p>
        </p:txBody>
      </p:sp>
    </p:spTree>
    <p:extLst>
      <p:ext uri="{BB962C8B-B14F-4D97-AF65-F5344CB8AC3E}">
        <p14:creationId xmlns:p14="http://schemas.microsoft.com/office/powerpoint/2010/main" val="200636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52881" y="539612"/>
            <a:ext cx="8750206" cy="1472184"/>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1850064"/>
            <a:ext cx="8750206"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342900"/>
            <a:fld id="{42A54C80-263E-416B-A8E0-580EDEADCBDC}"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fld id="{519954A3-9DFD-4C44-94BA-B95130A3BA1C}"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348068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3105315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4197469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
        <p:nvSpPr>
          <p:cNvPr id="20" name="TextBox 19"/>
          <p:cNvSpPr txBox="1"/>
          <p:nvPr/>
        </p:nvSpPr>
        <p:spPr>
          <a:xfrm>
            <a:off x="406403" y="790378"/>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2" name="TextBox 21"/>
          <p:cNvSpPr txBox="1"/>
          <p:nvPr/>
        </p:nvSpPr>
        <p:spPr>
          <a:xfrm>
            <a:off x="6669758" y="2886556"/>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endParaRPr kumimoji="0" lang="en-US" sz="1350" b="0" i="0" u="none" strike="noStrike" kern="1200" cap="none" spc="0" normalizeH="0" baseline="0" noProof="0" dirty="0">
              <a:ln>
                <a:noFill/>
              </a:ln>
              <a:solidFill>
                <a:srgbClr val="F0A22E">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3608097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651972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546111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620280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342900"/>
            <a:fld id="{55C6B4A9-1611-4792-9094-5F34BCA07E0B}"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89333C77-0158-454C-844F-B7AB9BD7DAD4}"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693628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95614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effectLst/>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8303235" y="6323060"/>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pic>
        <p:nvPicPr>
          <p:cNvPr id="11" name="Picture 10" descr="Macintosh HD:Users:Caitlin:Desktop:Twende Foundation Report:2.4.1 .png"/>
          <p:cNvPicPr/>
          <p:nvPr userDrawn="1"/>
        </p:nvPicPr>
        <p:blipFill rotWithShape="1">
          <a:blip r:embed="rId2">
            <a:extLst>
              <a:ext uri="{28A0092B-C50C-407E-A947-70E740481C1C}">
                <a14:useLocalDpi xmlns:a14="http://schemas.microsoft.com/office/drawing/2010/main" val="0"/>
              </a:ext>
            </a:extLst>
          </a:blip>
          <a:srcRect b="24468"/>
          <a:stretch/>
        </p:blipFill>
        <p:spPr bwMode="auto">
          <a:xfrm>
            <a:off x="-228600" y="6228845"/>
            <a:ext cx="1828800" cy="580074"/>
          </a:xfrm>
          <a:prstGeom prst="rect">
            <a:avLst/>
          </a:prstGeom>
          <a:noFill/>
          <a:ln>
            <a:noFill/>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148379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86893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405583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defTabSz="342900"/>
            <a:fld id="{EB712588-04B1-427B-82EE-E8DB90309F08}"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fld id="{6FF9F0C5-380F-41C2-899A-BAC0F0927E16}"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01251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62315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342900"/>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425724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defTabSz="342900"/>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0824586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496944"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ctr" rtl="0" eaLnBrk="1" latinLnBrk="0" hangingPunct="1">
        <a:spcBef>
          <a:spcPct val="0"/>
        </a:spcBef>
        <a:buNone/>
        <a:defRPr kumimoji="0" sz="3600" b="1" kern="1200">
          <a:solidFill>
            <a:schemeClr val="tx2">
              <a:satMod val="130000"/>
            </a:schemeClr>
          </a:solidFill>
          <a:effectLst/>
          <a:latin typeface="Arial" panose="020B0604020202020204" pitchFamily="34" charset="0"/>
          <a:ea typeface="+mj-ea"/>
          <a:cs typeface="Arial" panose="020B0604020202020204" pitchFamily="34" charset="0"/>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pPr defTabSz="342900"/>
            <a:fld id="{B61BEF0D-F0BB-DE4B-95CE-6DB70DBA9567}" type="datetimeFigureOut">
              <a:rPr lang="en-US" smtClean="0">
                <a:solidFill>
                  <a:prstClr val="black">
                    <a:tint val="75000"/>
                  </a:prstClr>
                </a:solidFill>
              </a:rPr>
              <a:pPr defTabSz="342900"/>
              <a:t>10/19/2017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defTabSz="3429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pPr defTabSz="342900"/>
            <a:fld id="{D57F1E4F-1CFF-5643-939E-217C01CDF565}" type="slidenum">
              <a:rPr lang="en-US" smtClean="0">
                <a:solidFill>
                  <a:srgbClr val="F0A22E"/>
                </a:solidFill>
              </a:rPr>
              <a:pPr defTabSz="342900"/>
              <a:t>‹#›</a:t>
            </a:fld>
            <a:endParaRPr lang="en-US" dirty="0">
              <a:solidFill>
                <a:srgbClr val="F0A22E"/>
              </a:solidFill>
            </a:endParaRPr>
          </a:p>
        </p:txBody>
      </p:sp>
    </p:spTree>
    <p:extLst>
      <p:ext uri="{BB962C8B-B14F-4D97-AF65-F5344CB8AC3E}">
        <p14:creationId xmlns:p14="http://schemas.microsoft.com/office/powerpoint/2010/main" val="21634448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300" y="2209800"/>
            <a:ext cx="5825202" cy="914400"/>
          </a:xfrm>
        </p:spPr>
        <p:txBody>
          <a:bodyPr/>
          <a:lstStyle/>
          <a:p>
            <a:r>
              <a:rPr lang="en-US" dirty="0" smtClean="0"/>
              <a:t>Twende Mbele</a:t>
            </a:r>
            <a:endParaRPr lang="en-US" dirty="0"/>
          </a:p>
        </p:txBody>
      </p:sp>
      <p:sp>
        <p:nvSpPr>
          <p:cNvPr id="3" name="Subtitle 2"/>
          <p:cNvSpPr>
            <a:spLocks noGrp="1"/>
          </p:cNvSpPr>
          <p:nvPr>
            <p:ph type="subTitle" idx="1"/>
          </p:nvPr>
        </p:nvSpPr>
        <p:spPr>
          <a:xfrm>
            <a:off x="457201" y="3124200"/>
            <a:ext cx="7162799" cy="2438400"/>
          </a:xfrm>
        </p:spPr>
        <p:txBody>
          <a:bodyPr>
            <a:normAutofit fontScale="92500" lnSpcReduction="10000"/>
          </a:bodyPr>
          <a:lstStyle/>
          <a:p>
            <a:r>
              <a:rPr lang="en-US" sz="2400" dirty="0" smtClean="0">
                <a:solidFill>
                  <a:srgbClr val="002060"/>
                </a:solidFill>
              </a:rPr>
              <a:t>Peer-learning for improved government performance and accountability to citizens</a:t>
            </a:r>
          </a:p>
          <a:p>
            <a:endParaRPr lang="en-US" sz="2400" dirty="0">
              <a:solidFill>
                <a:srgbClr val="002060"/>
              </a:solidFill>
            </a:endParaRPr>
          </a:p>
          <a:p>
            <a:pPr lvl="0" algn="ctr" defTabSz="914400">
              <a:spcBef>
                <a:spcPct val="0"/>
              </a:spcBef>
              <a:buClrTx/>
              <a:buSzTx/>
              <a:defRPr/>
            </a:pPr>
            <a:r>
              <a:rPr lang="en-GB" sz="2400" dirty="0">
                <a:solidFill>
                  <a:srgbClr val="002060"/>
                </a:solidFill>
                <a:latin typeface="Calibri" pitchFamily="34" charset="0"/>
              </a:rPr>
              <a:t>Timothy </a:t>
            </a:r>
            <a:r>
              <a:rPr lang="en-GB" sz="2400" dirty="0" err="1">
                <a:solidFill>
                  <a:srgbClr val="002060"/>
                </a:solidFill>
                <a:latin typeface="Calibri" pitchFamily="34" charset="0"/>
              </a:rPr>
              <a:t>Lubanga</a:t>
            </a:r>
            <a:r>
              <a:rPr lang="en-GB" sz="2400" dirty="0">
                <a:solidFill>
                  <a:srgbClr val="002060"/>
                </a:solidFill>
                <a:latin typeface="Calibri" pitchFamily="34" charset="0"/>
              </a:rPr>
              <a:t>,</a:t>
            </a:r>
          </a:p>
          <a:p>
            <a:pPr lvl="0" algn="ctr" defTabSz="914400">
              <a:spcBef>
                <a:spcPct val="0"/>
              </a:spcBef>
              <a:buClrTx/>
              <a:buSzTx/>
              <a:defRPr/>
            </a:pPr>
            <a:r>
              <a:rPr lang="en-GB" sz="2400" dirty="0">
                <a:solidFill>
                  <a:srgbClr val="002060"/>
                </a:solidFill>
                <a:latin typeface="Calibri" pitchFamily="34" charset="0"/>
              </a:rPr>
              <a:t>Commissioner, M&amp;E, Uganda</a:t>
            </a:r>
          </a:p>
          <a:p>
            <a:pPr lvl="0" algn="ctr" defTabSz="914400">
              <a:spcBef>
                <a:spcPct val="0"/>
              </a:spcBef>
              <a:buClrTx/>
              <a:buSzTx/>
              <a:defRPr/>
            </a:pPr>
            <a:r>
              <a:rPr lang="en-GB" sz="2400" dirty="0">
                <a:solidFill>
                  <a:srgbClr val="002060"/>
                </a:solidFill>
                <a:latin typeface="Calibri" pitchFamily="34" charset="0"/>
              </a:rPr>
              <a:t>Presented at </a:t>
            </a:r>
            <a:r>
              <a:rPr lang="en-GB" sz="2400" dirty="0" smtClean="0">
                <a:solidFill>
                  <a:srgbClr val="002060"/>
                </a:solidFill>
                <a:latin typeface="Calibri" pitchFamily="34" charset="0"/>
              </a:rPr>
              <a:t>the National Evaluation Capacities (NEC) Conference, 16-20 </a:t>
            </a:r>
            <a:r>
              <a:rPr lang="en-GB" sz="2400" dirty="0">
                <a:solidFill>
                  <a:srgbClr val="002060"/>
                </a:solidFill>
                <a:latin typeface="Calibri" pitchFamily="34" charset="0"/>
              </a:rPr>
              <a:t>October 2017</a:t>
            </a:r>
            <a:r>
              <a:rPr lang="en-GB" sz="2400" dirty="0" smtClean="0">
                <a:solidFill>
                  <a:srgbClr val="002060"/>
                </a:solidFill>
                <a:latin typeface="Calibri" pitchFamily="34" charset="0"/>
              </a:rPr>
              <a:t>, Istanbul, Turkey</a:t>
            </a:r>
            <a:endParaRPr lang="en-GB" sz="2400" dirty="0">
              <a:solidFill>
                <a:srgbClr val="002060"/>
              </a:solidFill>
              <a:latin typeface="Calibri" pitchFamily="34" charset="0"/>
            </a:endParaRPr>
          </a:p>
          <a:p>
            <a:endParaRPr lang="en-US" dirty="0">
              <a:solidFill>
                <a:srgbClr val="002060"/>
              </a:solidFill>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22511" t="35063" r="22661" b="40932"/>
          <a:stretch/>
        </p:blipFill>
        <p:spPr>
          <a:xfrm>
            <a:off x="4038600" y="374269"/>
            <a:ext cx="2787127" cy="1606931"/>
          </a:xfrm>
          <a:prstGeom prst="rect">
            <a:avLst/>
          </a:prstGeom>
        </p:spPr>
      </p:pic>
      <p:sp>
        <p:nvSpPr>
          <p:cNvPr id="6" name="TextBox 5"/>
          <p:cNvSpPr txBox="1"/>
          <p:nvPr/>
        </p:nvSpPr>
        <p:spPr>
          <a:xfrm>
            <a:off x="457201" y="5791200"/>
            <a:ext cx="3429000" cy="507831"/>
          </a:xfrm>
          <a:prstGeom prst="rect">
            <a:avLst/>
          </a:prstGeom>
          <a:noFill/>
        </p:spPr>
        <p:txBody>
          <a:bodyPr wrap="square" rtlCol="0">
            <a:spAutoFit/>
          </a:bodyPr>
          <a:lstStyle/>
          <a:p>
            <a:pPr defTabSz="342900"/>
            <a:r>
              <a:rPr lang="en-US" sz="1350" dirty="0">
                <a:solidFill>
                  <a:srgbClr val="A19574">
                    <a:lumMod val="50000"/>
                  </a:srgbClr>
                </a:solidFill>
                <a:latin typeface="Trebuchet MS" panose="020B0603020202020204"/>
              </a:rPr>
              <a:t>www.twendembele.org</a:t>
            </a:r>
          </a:p>
          <a:p>
            <a:pPr defTabSz="342900"/>
            <a:r>
              <a:rPr lang="en-US" sz="1350" dirty="0">
                <a:solidFill>
                  <a:srgbClr val="A19574">
                    <a:lumMod val="50000"/>
                  </a:srgbClr>
                </a:solidFill>
                <a:latin typeface="Trebuchet MS" panose="020B0603020202020204"/>
              </a:rPr>
              <a:t>@</a:t>
            </a:r>
            <a:r>
              <a:rPr lang="en-US" sz="1350" dirty="0" err="1">
                <a:solidFill>
                  <a:srgbClr val="A19574">
                    <a:lumMod val="50000"/>
                  </a:srgbClr>
                </a:solidFill>
                <a:latin typeface="Trebuchet MS" panose="020B0603020202020204"/>
              </a:rPr>
              <a:t>TwendeMnE</a:t>
            </a:r>
            <a:endParaRPr lang="en-US" sz="1350" dirty="0">
              <a:solidFill>
                <a:srgbClr val="A19574">
                  <a:lumMod val="50000"/>
                </a:srgbClr>
              </a:solidFill>
              <a:latin typeface="Trebuchet MS" panose="020B0603020202020204"/>
            </a:endParaRPr>
          </a:p>
        </p:txBody>
      </p:sp>
    </p:spTree>
    <p:extLst>
      <p:ext uri="{BB962C8B-B14F-4D97-AF65-F5344CB8AC3E}">
        <p14:creationId xmlns:p14="http://schemas.microsoft.com/office/powerpoint/2010/main" val="1890842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Organisation</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10</a:t>
            </a:fld>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3241079190"/>
              </p:ext>
            </p:extLst>
          </p:nvPr>
        </p:nvGraphicFramePr>
        <p:xfrm>
          <a:off x="246522" y="913953"/>
          <a:ext cx="8717965" cy="6035040"/>
        </p:xfrm>
        <a:graphic>
          <a:graphicData uri="http://schemas.openxmlformats.org/drawingml/2006/table">
            <a:tbl>
              <a:tblPr firstRow="1" firstCol="1" bandRow="1"/>
              <a:tblGrid>
                <a:gridCol w="2305769">
                  <a:extLst>
                    <a:ext uri="{9D8B030D-6E8A-4147-A177-3AD203B41FA5}">
                      <a16:colId xmlns:a16="http://schemas.microsoft.com/office/drawing/2014/main" val="2679339328"/>
                    </a:ext>
                  </a:extLst>
                </a:gridCol>
                <a:gridCol w="2183654">
                  <a:extLst>
                    <a:ext uri="{9D8B030D-6E8A-4147-A177-3AD203B41FA5}">
                      <a16:colId xmlns:a16="http://schemas.microsoft.com/office/drawing/2014/main" val="1276052249"/>
                    </a:ext>
                  </a:extLst>
                </a:gridCol>
                <a:gridCol w="2121487">
                  <a:extLst>
                    <a:ext uri="{9D8B030D-6E8A-4147-A177-3AD203B41FA5}">
                      <a16:colId xmlns:a16="http://schemas.microsoft.com/office/drawing/2014/main" val="693721210"/>
                    </a:ext>
                  </a:extLst>
                </a:gridCol>
                <a:gridCol w="2107055">
                  <a:extLst>
                    <a:ext uri="{9D8B030D-6E8A-4147-A177-3AD203B41FA5}">
                      <a16:colId xmlns:a16="http://schemas.microsoft.com/office/drawing/2014/main" val="3011299548"/>
                    </a:ext>
                  </a:extLst>
                </a:gridCol>
              </a:tblGrid>
              <a:tr h="206197">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Key Questions</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Benin</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Uganda</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South Africa</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739056262"/>
                  </a:ext>
                </a:extLst>
              </a:tr>
              <a:tr h="824788">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Institutional </a:t>
                      </a:r>
                      <a:r>
                        <a:rPr lang="en-ZA" sz="1800" dirty="0">
                          <a:effectLst/>
                          <a:latin typeface="Calibri" panose="020F0502020204030204" pitchFamily="34" charset="0"/>
                          <a:ea typeface="AdvTimes"/>
                          <a:cs typeface="Times New Roman" panose="02020603050405020304" pitchFamily="18" charset="0"/>
                        </a:rPr>
                        <a:t>structure for coordination, support, central oversight, and </a:t>
                      </a:r>
                      <a:r>
                        <a:rPr lang="en-ZA" sz="1800" dirty="0" smtClean="0">
                          <a:effectLst/>
                          <a:latin typeface="Calibri" panose="020F0502020204030204" pitchFamily="34" charset="0"/>
                          <a:ea typeface="AdvTimes"/>
                          <a:cs typeface="Times New Roman" panose="02020603050405020304" pitchFamily="18" charset="0"/>
                        </a:rPr>
                        <a:t>feedback</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Bureau of Public Policies Evaluation and Government Actions Analysis, Presidency.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Office</a:t>
                      </a:r>
                      <a:r>
                        <a:rPr lang="en-ZA" sz="1800" baseline="0" dirty="0" smtClean="0">
                          <a:effectLst/>
                          <a:latin typeface="Calibri" panose="020F0502020204030204" pitchFamily="34" charset="0"/>
                          <a:ea typeface="AdvTimes"/>
                          <a:cs typeface="Times New Roman" panose="02020603050405020304" pitchFamily="18" charset="0"/>
                        </a:rPr>
                        <a:t> of PM.</a:t>
                      </a:r>
                    </a:p>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National Monitoring</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err="1" smtClean="0">
                          <a:effectLst/>
                          <a:latin typeface="Calibri" panose="020F0502020204030204" pitchFamily="34" charset="0"/>
                          <a:ea typeface="AdvTimes"/>
                          <a:cs typeface="Times New Roman" panose="02020603050405020304" pitchFamily="18" charset="0"/>
                        </a:rPr>
                        <a:t>Dept</a:t>
                      </a:r>
                      <a:r>
                        <a:rPr lang="en-ZA" sz="1800" dirty="0" smtClean="0">
                          <a:effectLst/>
                          <a:latin typeface="Calibri" panose="020F0502020204030204" pitchFamily="34" charset="0"/>
                          <a:ea typeface="AdvTimes"/>
                          <a:cs typeface="Times New Roman" panose="02020603050405020304" pitchFamily="18" charset="0"/>
                        </a:rPr>
                        <a:t> of Planning,</a:t>
                      </a:r>
                      <a:r>
                        <a:rPr lang="en-ZA" sz="1800" baseline="0" dirty="0" smtClean="0">
                          <a:effectLst/>
                          <a:latin typeface="Calibri" panose="020F0502020204030204" pitchFamily="34" charset="0"/>
                          <a:ea typeface="AdvTimes"/>
                          <a:cs typeface="Times New Roman" panose="02020603050405020304" pitchFamily="18" charset="0"/>
                        </a:rPr>
                        <a:t> </a:t>
                      </a:r>
                      <a:r>
                        <a:rPr lang="en-ZA" sz="1800" dirty="0" smtClean="0">
                          <a:effectLst/>
                          <a:latin typeface="Calibri" panose="020F0502020204030204" pitchFamily="34" charset="0"/>
                          <a:ea typeface="AdvTimes"/>
                          <a:cs typeface="Times New Roman" panose="02020603050405020304" pitchFamily="18" charset="0"/>
                        </a:rPr>
                        <a:t>M&amp;E </a:t>
                      </a:r>
                      <a:r>
                        <a:rPr lang="en-ZA" sz="1800" dirty="0">
                          <a:effectLst/>
                          <a:latin typeface="Calibri" panose="020F0502020204030204" pitchFamily="34" charset="0"/>
                          <a:ea typeface="AdvTimes"/>
                          <a:cs typeface="Times New Roman" panose="02020603050405020304" pitchFamily="18" charset="0"/>
                        </a:rPr>
                        <a:t>overall ‘owner’ of system.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783914"/>
                  </a:ext>
                </a:extLst>
              </a:tr>
              <a:tr h="1237181">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Evaluation/M&amp;E </a:t>
                      </a:r>
                      <a:r>
                        <a:rPr lang="en-ZA" sz="1800" dirty="0">
                          <a:effectLst/>
                          <a:latin typeface="Calibri" panose="020F0502020204030204" pitchFamily="34" charset="0"/>
                          <a:ea typeface="AdvTimes"/>
                          <a:cs typeface="Times New Roman" panose="02020603050405020304" pitchFamily="18" charset="0"/>
                        </a:rPr>
                        <a:t>units in line </a:t>
                      </a:r>
                      <a:r>
                        <a:rPr lang="en-ZA" sz="1800" dirty="0" smtClean="0">
                          <a:effectLst/>
                          <a:latin typeface="Calibri" panose="020F0502020204030204" pitchFamily="34" charset="0"/>
                          <a:ea typeface="AdvTimes"/>
                          <a:cs typeface="Times New Roman" panose="02020603050405020304" pitchFamily="18" charset="0"/>
                        </a:rPr>
                        <a:t>ministries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a:effectLst/>
                          <a:latin typeface="Calibri" panose="020F0502020204030204" pitchFamily="34" charset="0"/>
                          <a:ea typeface="AdvTimes"/>
                          <a:cs typeface="Times New Roman" panose="02020603050405020304" pitchFamily="18" charset="0"/>
                        </a:rPr>
                        <a:t>All line ministries have own M&amp;E system that links to the Ministry of Planning.</a:t>
                      </a:r>
                      <a:endParaRPr lang="en-ZA"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M&amp;E </a:t>
                      </a:r>
                      <a:r>
                        <a:rPr lang="en-ZA" sz="1800" dirty="0">
                          <a:effectLst/>
                          <a:latin typeface="Calibri" panose="020F0502020204030204" pitchFamily="34" charset="0"/>
                          <a:ea typeface="AdvTimes"/>
                          <a:cs typeface="Times New Roman" panose="02020603050405020304" pitchFamily="18" charset="0"/>
                        </a:rPr>
                        <a:t>Policy </a:t>
                      </a:r>
                      <a:r>
                        <a:rPr lang="en-ZA" sz="1800" dirty="0" smtClean="0">
                          <a:effectLst/>
                          <a:latin typeface="Calibri" panose="020F0502020204030204" pitchFamily="34" charset="0"/>
                          <a:ea typeface="AdvTimes"/>
                          <a:cs typeface="Times New Roman" panose="02020603050405020304" pitchFamily="18" charset="0"/>
                        </a:rPr>
                        <a:t>recs creation </a:t>
                      </a:r>
                      <a:r>
                        <a:rPr lang="en-ZA" sz="1800" dirty="0">
                          <a:effectLst/>
                          <a:latin typeface="Calibri" panose="020F0502020204030204" pitchFamily="34" charset="0"/>
                          <a:ea typeface="AdvTimes"/>
                          <a:cs typeface="Times New Roman" panose="02020603050405020304" pitchFamily="18" charset="0"/>
                        </a:rPr>
                        <a:t>of M&amp;E Units. OPM </a:t>
                      </a:r>
                      <a:r>
                        <a:rPr lang="en-ZA" sz="1800" dirty="0" smtClean="0">
                          <a:effectLst/>
                          <a:latin typeface="Calibri" panose="020F0502020204030204" pitchFamily="34" charset="0"/>
                          <a:ea typeface="AdvTimes"/>
                          <a:cs typeface="Times New Roman" panose="02020603050405020304" pitchFamily="18" charset="0"/>
                        </a:rPr>
                        <a:t>working </a:t>
                      </a:r>
                      <a:r>
                        <a:rPr lang="en-ZA" sz="1800" dirty="0">
                          <a:effectLst/>
                          <a:latin typeface="Calibri" panose="020F0502020204030204" pitchFamily="34" charset="0"/>
                          <a:ea typeface="AdvTimes"/>
                          <a:cs typeface="Times New Roman" panose="02020603050405020304" pitchFamily="18" charset="0"/>
                        </a:rPr>
                        <a:t>with </a:t>
                      </a:r>
                      <a:r>
                        <a:rPr lang="en-ZA" sz="1800" dirty="0" smtClean="0">
                          <a:effectLst/>
                          <a:latin typeface="Calibri" panose="020F0502020204030204" pitchFamily="34" charset="0"/>
                          <a:ea typeface="AdvTimes"/>
                          <a:cs typeface="Times New Roman" panose="02020603050405020304" pitchFamily="18" charset="0"/>
                        </a:rPr>
                        <a:t>Ministry </a:t>
                      </a:r>
                      <a:r>
                        <a:rPr lang="en-ZA" sz="1800" dirty="0">
                          <a:effectLst/>
                          <a:latin typeface="Calibri" panose="020F0502020204030204" pitchFamily="34" charset="0"/>
                          <a:ea typeface="AdvTimes"/>
                          <a:cs typeface="Times New Roman" panose="02020603050405020304" pitchFamily="18" charset="0"/>
                        </a:rPr>
                        <a:t>of Public Service to establish </a:t>
                      </a:r>
                      <a:r>
                        <a:rPr lang="en-ZA" sz="1800" dirty="0" smtClean="0">
                          <a:effectLst/>
                          <a:latin typeface="Calibri" panose="020F0502020204030204" pitchFamily="34" charset="0"/>
                          <a:ea typeface="AdvTimes"/>
                          <a:cs typeface="Times New Roman" panose="02020603050405020304" pitchFamily="18" charset="0"/>
                        </a:rPr>
                        <a:t>M&amp;E Units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All national and provincial departments have M&amp;E units. Sector M&amp;E units link vertically.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965929"/>
                  </a:ext>
                </a:extLst>
              </a:tr>
              <a:tr h="1237181">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Evaluation</a:t>
                      </a:r>
                      <a:r>
                        <a:rPr lang="en-ZA" sz="1800" dirty="0">
                          <a:effectLst/>
                          <a:latin typeface="Calibri" panose="020F0502020204030204" pitchFamily="34" charset="0"/>
                          <a:ea typeface="AdvTimes"/>
                          <a:cs typeface="Times New Roman" panose="02020603050405020304" pitchFamily="18" charset="0"/>
                        </a:rPr>
                        <a:t>/ M&amp;E units at decentralised levels and are these properly linked to central unit?</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All municipalities have M&amp;E units. Their units are not connected to the national ones.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M&amp;E function is performed under the Planning Units. Efforts are underway to have specific evaluation staff</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All provinces have M&amp;E </a:t>
                      </a:r>
                      <a:r>
                        <a:rPr lang="en-ZA" sz="1800" dirty="0" smtClean="0">
                          <a:effectLst/>
                          <a:latin typeface="Calibri" panose="020F0502020204030204" pitchFamily="34" charset="0"/>
                          <a:ea typeface="AdvTimes"/>
                          <a:cs typeface="Times New Roman" panose="02020603050405020304" pitchFamily="18" charset="0"/>
                        </a:rPr>
                        <a:t>units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163097"/>
                  </a:ext>
                </a:extLst>
              </a:tr>
              <a:tr h="1237181">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Effort </a:t>
                      </a:r>
                      <a:r>
                        <a:rPr lang="en-ZA" sz="1800" dirty="0">
                          <a:effectLst/>
                          <a:latin typeface="Calibri" panose="020F0502020204030204" pitchFamily="34" charset="0"/>
                          <a:ea typeface="AdvTimes"/>
                          <a:cs typeface="Times New Roman" panose="02020603050405020304" pitchFamily="18" charset="0"/>
                        </a:rPr>
                        <a:t>to coordinate with donor M&amp;E mechanisms for projects?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There is a platform for that in the Ministry of Planning</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M&amp;E </a:t>
                      </a:r>
                      <a:r>
                        <a:rPr lang="en-ZA" sz="1800" dirty="0" err="1" smtClean="0">
                          <a:effectLst/>
                          <a:latin typeface="Calibri" panose="020F0502020204030204" pitchFamily="34" charset="0"/>
                          <a:ea typeface="AdvTimes"/>
                          <a:cs typeface="Times New Roman" panose="02020603050405020304" pitchFamily="18" charset="0"/>
                        </a:rPr>
                        <a:t>Dept</a:t>
                      </a:r>
                      <a:r>
                        <a:rPr lang="en-ZA" sz="1800" dirty="0" smtClean="0">
                          <a:effectLst/>
                          <a:latin typeface="Calibri" panose="020F0502020204030204" pitchFamily="34" charset="0"/>
                          <a:ea typeface="AdvTimes"/>
                          <a:cs typeface="Times New Roman" panose="02020603050405020304" pitchFamily="18" charset="0"/>
                        </a:rPr>
                        <a:t> </a:t>
                      </a:r>
                      <a:r>
                        <a:rPr lang="en-ZA" sz="1800" dirty="0">
                          <a:effectLst/>
                          <a:latin typeface="Calibri" panose="020F0502020204030204" pitchFamily="34" charset="0"/>
                          <a:ea typeface="AdvTimes"/>
                          <a:cs typeface="Times New Roman" panose="02020603050405020304" pitchFamily="18" charset="0"/>
                        </a:rPr>
                        <a:t>relates with </a:t>
                      </a:r>
                      <a:r>
                        <a:rPr lang="en-ZA" sz="1800" dirty="0" smtClean="0">
                          <a:effectLst/>
                          <a:latin typeface="Calibri" panose="020F0502020204030204" pitchFamily="34" charset="0"/>
                          <a:ea typeface="AdvTimes"/>
                          <a:cs typeface="Times New Roman" panose="02020603050405020304" pitchFamily="18" charset="0"/>
                        </a:rPr>
                        <a:t>donor </a:t>
                      </a:r>
                      <a:r>
                        <a:rPr lang="en-ZA" sz="1800" dirty="0">
                          <a:effectLst/>
                          <a:latin typeface="Calibri" panose="020F0502020204030204" pitchFamily="34" charset="0"/>
                          <a:ea typeface="AdvTimes"/>
                          <a:cs typeface="Times New Roman" panose="02020603050405020304" pitchFamily="18" charset="0"/>
                        </a:rPr>
                        <a:t>economists group, and </a:t>
                      </a:r>
                      <a:r>
                        <a:rPr lang="en-ZA" sz="1800" dirty="0" smtClean="0">
                          <a:effectLst/>
                          <a:latin typeface="Calibri" panose="020F0502020204030204" pitchFamily="34" charset="0"/>
                          <a:ea typeface="AdvTimes"/>
                          <a:cs typeface="Times New Roman" panose="02020603050405020304" pitchFamily="18" charset="0"/>
                        </a:rPr>
                        <a:t>Donor </a:t>
                      </a:r>
                      <a:r>
                        <a:rPr lang="en-ZA" sz="1800" dirty="0">
                          <a:effectLst/>
                          <a:latin typeface="Calibri" panose="020F0502020204030204" pitchFamily="34" charset="0"/>
                          <a:ea typeface="AdvTimes"/>
                          <a:cs typeface="Times New Roman" panose="02020603050405020304" pitchFamily="18" charset="0"/>
                        </a:rPr>
                        <a:t>Partnership Forum</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Donors do not play a big role and so focus is on government.</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9649" marR="296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684094"/>
                  </a:ext>
                </a:extLst>
              </a:tr>
            </a:tbl>
          </a:graphicData>
        </a:graphic>
      </p:graphicFrame>
    </p:spTree>
    <p:extLst>
      <p:ext uri="{BB962C8B-B14F-4D97-AF65-F5344CB8AC3E}">
        <p14:creationId xmlns:p14="http://schemas.microsoft.com/office/powerpoint/2010/main" val="2262254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Participation by stakeholders</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11</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4139284440"/>
              </p:ext>
            </p:extLst>
          </p:nvPr>
        </p:nvGraphicFramePr>
        <p:xfrm>
          <a:off x="457200" y="1119725"/>
          <a:ext cx="8507288" cy="5486400"/>
        </p:xfrm>
        <a:graphic>
          <a:graphicData uri="http://schemas.openxmlformats.org/drawingml/2006/table">
            <a:tbl>
              <a:tblPr firstRow="1" firstCol="1" bandRow="1"/>
              <a:tblGrid>
                <a:gridCol w="1219200">
                  <a:extLst>
                    <a:ext uri="{9D8B030D-6E8A-4147-A177-3AD203B41FA5}">
                      <a16:colId xmlns:a16="http://schemas.microsoft.com/office/drawing/2014/main" val="3586418218"/>
                    </a:ext>
                  </a:extLst>
                </a:gridCol>
                <a:gridCol w="1905000">
                  <a:extLst>
                    <a:ext uri="{9D8B030D-6E8A-4147-A177-3AD203B41FA5}">
                      <a16:colId xmlns:a16="http://schemas.microsoft.com/office/drawing/2014/main" val="3230660353"/>
                    </a:ext>
                  </a:extLst>
                </a:gridCol>
                <a:gridCol w="2743200">
                  <a:extLst>
                    <a:ext uri="{9D8B030D-6E8A-4147-A177-3AD203B41FA5}">
                      <a16:colId xmlns:a16="http://schemas.microsoft.com/office/drawing/2014/main" val="4137269052"/>
                    </a:ext>
                  </a:extLst>
                </a:gridCol>
                <a:gridCol w="2639888">
                  <a:extLst>
                    <a:ext uri="{9D8B030D-6E8A-4147-A177-3AD203B41FA5}">
                      <a16:colId xmlns:a16="http://schemas.microsoft.com/office/drawing/2014/main" val="3733140419"/>
                    </a:ext>
                  </a:extLst>
                </a:gridCol>
              </a:tblGrid>
              <a:tr h="0">
                <a:tc>
                  <a:txBody>
                    <a:bodyPr/>
                    <a:lstStyle/>
                    <a:p>
                      <a:pPr algn="l">
                        <a:lnSpc>
                          <a:spcPct val="100000"/>
                        </a:lnSpc>
                        <a:spcAft>
                          <a:spcPts val="0"/>
                        </a:spcAft>
                      </a:pPr>
                      <a:r>
                        <a:rPr lang="en-ZA" sz="1800" b="1" dirty="0" smtClean="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Roles</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Benin</a:t>
                      </a:r>
                      <a:endParaRPr lang="en-ZA"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Uganda</a:t>
                      </a:r>
                      <a:endParaRPr lang="en-ZA" sz="18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South Africa</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53501319"/>
                  </a:ext>
                </a:extLst>
              </a:tr>
              <a:tr h="1044355">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Role </a:t>
                      </a:r>
                      <a:r>
                        <a:rPr lang="en-ZA" sz="1800" dirty="0">
                          <a:effectLst/>
                          <a:latin typeface="Calibri" panose="020F0502020204030204" pitchFamily="34" charset="0"/>
                          <a:ea typeface="AdvTimes"/>
                          <a:cs typeface="Times New Roman" panose="02020603050405020304" pitchFamily="18" charset="0"/>
                        </a:rPr>
                        <a:t>of Parliament </a:t>
                      </a:r>
                      <a:r>
                        <a:rPr lang="en-ZA" sz="1800" dirty="0" smtClean="0">
                          <a:effectLst/>
                          <a:latin typeface="Calibri" panose="020F0502020204030204" pitchFamily="34" charset="0"/>
                          <a:ea typeface="AdvTimes"/>
                          <a:cs typeface="Times New Roman" panose="02020603050405020304" pitchFamily="18" charset="0"/>
                        </a:rPr>
                        <a:t>recognised</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Now working to develop the collaboration.</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Summary </a:t>
                      </a:r>
                      <a:r>
                        <a:rPr lang="en-ZA" sz="1800" dirty="0">
                          <a:effectLst/>
                          <a:latin typeface="Calibri" panose="020F0502020204030204" pitchFamily="34" charset="0"/>
                          <a:ea typeface="AdvTimes"/>
                          <a:cs typeface="Times New Roman" panose="02020603050405020304" pitchFamily="18" charset="0"/>
                        </a:rPr>
                        <a:t>of </a:t>
                      </a:r>
                      <a:r>
                        <a:rPr lang="en-ZA" sz="1800" dirty="0" err="1" smtClean="0">
                          <a:effectLst/>
                          <a:latin typeface="Calibri" panose="020F0502020204030204" pitchFamily="34" charset="0"/>
                          <a:ea typeface="AdvTimes"/>
                          <a:cs typeface="Times New Roman" panose="02020603050405020304" pitchFamily="18" charset="0"/>
                        </a:rPr>
                        <a:t>evals</a:t>
                      </a:r>
                      <a:r>
                        <a:rPr lang="en-ZA" sz="1800" dirty="0" smtClean="0">
                          <a:effectLst/>
                          <a:latin typeface="Calibri" panose="020F0502020204030204" pitchFamily="34" charset="0"/>
                          <a:ea typeface="AdvTimes"/>
                          <a:cs typeface="Times New Roman" panose="02020603050405020304" pitchFamily="18" charset="0"/>
                        </a:rPr>
                        <a:t> </a:t>
                      </a:r>
                      <a:r>
                        <a:rPr lang="en-ZA" sz="1800" dirty="0">
                          <a:effectLst/>
                          <a:latin typeface="Calibri" panose="020F0502020204030204" pitchFamily="34" charset="0"/>
                          <a:ea typeface="AdvTimes"/>
                          <a:cs typeface="Times New Roman" panose="02020603050405020304" pitchFamily="18" charset="0"/>
                        </a:rPr>
                        <a:t>undertaken presented to </a:t>
                      </a:r>
                      <a:r>
                        <a:rPr lang="en-ZA" sz="1800" dirty="0" err="1" smtClean="0">
                          <a:effectLst/>
                          <a:latin typeface="Calibri" panose="020F0502020204030204" pitchFamily="34" charset="0"/>
                          <a:ea typeface="AdvTimes"/>
                          <a:cs typeface="Times New Roman" panose="02020603050405020304" pitchFamily="18" charset="0"/>
                        </a:rPr>
                        <a:t>Parl</a:t>
                      </a:r>
                      <a:r>
                        <a:rPr lang="en-ZA" sz="1800" dirty="0" smtClean="0">
                          <a:effectLst/>
                          <a:latin typeface="Calibri" panose="020F0502020204030204" pitchFamily="34" charset="0"/>
                          <a:ea typeface="AdvTimes"/>
                          <a:cs typeface="Times New Roman" panose="02020603050405020304" pitchFamily="18" charset="0"/>
                        </a:rPr>
                        <a:t> </a:t>
                      </a:r>
                      <a:r>
                        <a:rPr lang="en-ZA" sz="1800" dirty="0">
                          <a:effectLst/>
                          <a:latin typeface="Calibri" panose="020F0502020204030204" pitchFamily="34" charset="0"/>
                          <a:ea typeface="AdvTimes"/>
                          <a:cs typeface="Times New Roman" panose="02020603050405020304" pitchFamily="18" charset="0"/>
                        </a:rPr>
                        <a:t>Committee </a:t>
                      </a:r>
                      <a:r>
                        <a:rPr lang="en-ZA" sz="1800" dirty="0" smtClean="0">
                          <a:effectLst/>
                          <a:latin typeface="Calibri" panose="020F0502020204030204" pitchFamily="34" charset="0"/>
                          <a:ea typeface="AdvTimes"/>
                          <a:cs typeface="Times New Roman" panose="02020603050405020304" pitchFamily="18" charset="0"/>
                        </a:rPr>
                        <a:t>on </a:t>
                      </a:r>
                      <a:r>
                        <a:rPr lang="en-ZA" sz="1800" dirty="0">
                          <a:effectLst/>
                          <a:latin typeface="Calibri" panose="020F0502020204030204" pitchFamily="34" charset="0"/>
                          <a:ea typeface="AdvTimes"/>
                          <a:cs typeface="Times New Roman" panose="02020603050405020304" pitchFamily="18" charset="0"/>
                        </a:rPr>
                        <a:t>Budget (PACOB) and Committee on Presidential Affairs</a:t>
                      </a:r>
                      <a:r>
                        <a:rPr lang="en-ZA" sz="1800" dirty="0" smtClean="0">
                          <a:effectLst/>
                          <a:latin typeface="Calibri" panose="020F0502020204030204" pitchFamily="34" charset="0"/>
                          <a:ea typeface="AdvTimes"/>
                          <a:cs typeface="Times New Roman" panose="02020603050405020304" pitchFamily="18" charset="0"/>
                        </a:rPr>
                        <a:t>.</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All evaluations sent to relevant committees. Chairs briefed on role of evaluation.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044612"/>
                  </a:ext>
                </a:extLst>
              </a:tr>
              <a:tr h="1958755">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Role </a:t>
                      </a:r>
                      <a:r>
                        <a:rPr lang="en-ZA" sz="1800" dirty="0">
                          <a:effectLst/>
                          <a:latin typeface="Calibri" panose="020F0502020204030204" pitchFamily="34" charset="0"/>
                          <a:ea typeface="AdvTimes"/>
                          <a:cs typeface="Times New Roman" panose="02020603050405020304" pitchFamily="18" charset="0"/>
                        </a:rPr>
                        <a:t>of civil </a:t>
                      </a:r>
                      <a:r>
                        <a:rPr lang="en-ZA" sz="1800" dirty="0" smtClean="0">
                          <a:effectLst/>
                          <a:latin typeface="Calibri" panose="020F0502020204030204" pitchFamily="34" charset="0"/>
                          <a:ea typeface="AdvTimes"/>
                          <a:cs typeface="Times New Roman" panose="02020603050405020304" pitchFamily="18" charset="0"/>
                        </a:rPr>
                        <a:t>society</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Civil Society represented in National Evaluation Board, which plays a role in all evaluations and dissemination of findings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CSOs </a:t>
                      </a:r>
                      <a:r>
                        <a:rPr lang="en-ZA" sz="1800" dirty="0">
                          <a:effectLst/>
                          <a:latin typeface="Calibri" panose="020F0502020204030204" pitchFamily="34" charset="0"/>
                          <a:ea typeface="AdvTimes"/>
                          <a:cs typeface="Times New Roman" panose="02020603050405020304" pitchFamily="18" charset="0"/>
                        </a:rPr>
                        <a:t>engaged </a:t>
                      </a:r>
                      <a:r>
                        <a:rPr lang="en-ZA" sz="1800" dirty="0" smtClean="0">
                          <a:effectLst/>
                          <a:latin typeface="Calibri" panose="020F0502020204030204" pitchFamily="34" charset="0"/>
                          <a:ea typeface="AdvTimes"/>
                          <a:cs typeface="Times New Roman" panose="02020603050405020304" pitchFamily="18" charset="0"/>
                        </a:rPr>
                        <a:t>through </a:t>
                      </a:r>
                      <a:r>
                        <a:rPr lang="en-ZA" sz="1800" dirty="0">
                          <a:effectLst/>
                          <a:latin typeface="Calibri" panose="020F0502020204030204" pitchFamily="34" charset="0"/>
                          <a:ea typeface="AdvTimes"/>
                          <a:cs typeface="Times New Roman" panose="02020603050405020304" pitchFamily="18" charset="0"/>
                        </a:rPr>
                        <a:t>National M&amp;E Technical Working </a:t>
                      </a:r>
                      <a:r>
                        <a:rPr lang="en-ZA" sz="1800" dirty="0" smtClean="0">
                          <a:effectLst/>
                          <a:latin typeface="Calibri" panose="020F0502020204030204" pitchFamily="34" charset="0"/>
                          <a:ea typeface="AdvTimes"/>
                          <a:cs typeface="Times New Roman" panose="02020603050405020304" pitchFamily="18" charset="0"/>
                        </a:rPr>
                        <a:t>Group, </a:t>
                      </a:r>
                      <a:r>
                        <a:rPr lang="en-ZA" sz="1800" dirty="0">
                          <a:effectLst/>
                          <a:latin typeface="Calibri" panose="020F0502020204030204" pitchFamily="34" charset="0"/>
                          <a:ea typeface="AdvTimes"/>
                          <a:cs typeface="Times New Roman" panose="02020603050405020304" pitchFamily="18" charset="0"/>
                        </a:rPr>
                        <a:t>evaluation Sub-committee and </a:t>
                      </a:r>
                      <a:r>
                        <a:rPr lang="en-ZA" sz="1800" dirty="0" smtClean="0">
                          <a:effectLst/>
                          <a:latin typeface="Calibri" panose="020F0502020204030204" pitchFamily="34" charset="0"/>
                          <a:ea typeface="AdvTimes"/>
                          <a:cs typeface="Times New Roman" panose="02020603050405020304" pitchFamily="18" charset="0"/>
                        </a:rPr>
                        <a:t>UEA </a:t>
                      </a:r>
                      <a:r>
                        <a:rPr lang="en-ZA" sz="1800" dirty="0">
                          <a:effectLst/>
                          <a:latin typeface="Calibri" panose="020F0502020204030204" pitchFamily="34" charset="0"/>
                          <a:ea typeface="AdvTimes"/>
                          <a:cs typeface="Times New Roman" panose="02020603050405020304" pitchFamily="18" charset="0"/>
                        </a:rPr>
                        <a:t>which works closely with </a:t>
                      </a:r>
                      <a:r>
                        <a:rPr lang="en-ZA" sz="1800" dirty="0" smtClean="0">
                          <a:effectLst/>
                          <a:latin typeface="Calibri" panose="020F0502020204030204" pitchFamily="34" charset="0"/>
                          <a:ea typeface="AdvTimes"/>
                          <a:cs typeface="Times New Roman" panose="02020603050405020304" pitchFamily="18" charset="0"/>
                        </a:rPr>
                        <a:t>GOU on </a:t>
                      </a:r>
                      <a:r>
                        <a:rPr lang="en-ZA" sz="1800" dirty="0">
                          <a:effectLst/>
                          <a:latin typeface="Calibri" panose="020F0502020204030204" pitchFamily="34" charset="0"/>
                          <a:ea typeface="AdvTimes"/>
                          <a:cs typeface="Times New Roman" panose="02020603050405020304" pitchFamily="18" charset="0"/>
                        </a:rPr>
                        <a:t>capacity building and on evaluations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No systematic role for civil society although </a:t>
                      </a:r>
                      <a:r>
                        <a:rPr lang="en-ZA" sz="1800" dirty="0" smtClean="0">
                          <a:effectLst/>
                          <a:latin typeface="Calibri" panose="020F0502020204030204" pitchFamily="34" charset="0"/>
                          <a:ea typeface="AdvTimes"/>
                          <a:cs typeface="Times New Roman" panose="02020603050405020304" pitchFamily="18" charset="0"/>
                        </a:rPr>
                        <a:t>often </a:t>
                      </a:r>
                      <a:r>
                        <a:rPr lang="en-ZA" sz="1800" dirty="0">
                          <a:effectLst/>
                          <a:latin typeface="Calibri" panose="020F0502020204030204" pitchFamily="34" charset="0"/>
                          <a:ea typeface="AdvTimes"/>
                          <a:cs typeface="Times New Roman" panose="02020603050405020304" pitchFamily="18" charset="0"/>
                        </a:rPr>
                        <a:t>play a role in steering committees, and </a:t>
                      </a:r>
                      <a:r>
                        <a:rPr lang="en-ZA" sz="1800" dirty="0" smtClean="0">
                          <a:effectLst/>
                          <a:latin typeface="Calibri" panose="020F0502020204030204" pitchFamily="34" charset="0"/>
                          <a:ea typeface="AdvTimes"/>
                          <a:cs typeface="Times New Roman" panose="02020603050405020304" pitchFamily="18" charset="0"/>
                        </a:rPr>
                        <a:t>stakeholder </a:t>
                      </a:r>
                      <a:r>
                        <a:rPr lang="en-ZA" sz="1800" dirty="0">
                          <a:effectLst/>
                          <a:latin typeface="Calibri" panose="020F0502020204030204" pitchFamily="34" charset="0"/>
                          <a:ea typeface="AdvTimes"/>
                          <a:cs typeface="Times New Roman" panose="02020603050405020304" pitchFamily="18" charset="0"/>
                        </a:rPr>
                        <a:t>workshops. </a:t>
                      </a:r>
                      <a:r>
                        <a:rPr lang="en-ZA" sz="1800" dirty="0" smtClean="0">
                          <a:effectLst/>
                          <a:latin typeface="Calibri" panose="020F0502020204030204" pitchFamily="34" charset="0"/>
                          <a:ea typeface="AdvTimes"/>
                          <a:cs typeface="Times New Roman" panose="02020603050405020304" pitchFamily="18" charset="0"/>
                        </a:rPr>
                        <a:t>Collaboration </a:t>
                      </a:r>
                      <a:r>
                        <a:rPr lang="en-ZA" sz="1800" dirty="0">
                          <a:effectLst/>
                          <a:latin typeface="Calibri" panose="020F0502020204030204" pitchFamily="34" charset="0"/>
                          <a:ea typeface="AdvTimes"/>
                          <a:cs typeface="Times New Roman" panose="02020603050405020304" pitchFamily="18" charset="0"/>
                        </a:rPr>
                        <a:t>with </a:t>
                      </a:r>
                      <a:r>
                        <a:rPr lang="en-ZA" sz="1800" dirty="0" smtClean="0">
                          <a:effectLst/>
                          <a:latin typeface="Calibri" panose="020F0502020204030204" pitchFamily="34" charset="0"/>
                          <a:ea typeface="AdvTimes"/>
                          <a:cs typeface="Times New Roman" panose="02020603050405020304" pitchFamily="18" charset="0"/>
                        </a:rPr>
                        <a:t>SAMEA on </a:t>
                      </a:r>
                      <a:r>
                        <a:rPr lang="en-ZA" sz="1800" dirty="0">
                          <a:effectLst/>
                          <a:latin typeface="Calibri" panose="020F0502020204030204" pitchFamily="34" charset="0"/>
                          <a:ea typeface="AdvTimes"/>
                          <a:cs typeface="Times New Roman" panose="02020603050405020304" pitchFamily="18" charset="0"/>
                        </a:rPr>
                        <a:t>aspects of </a:t>
                      </a:r>
                      <a:r>
                        <a:rPr lang="en-ZA" sz="1800" dirty="0" smtClean="0">
                          <a:effectLst/>
                          <a:latin typeface="Calibri" panose="020F0502020204030204" pitchFamily="34" charset="0"/>
                          <a:ea typeface="AdvTimes"/>
                          <a:cs typeface="Times New Roman" panose="02020603050405020304" pitchFamily="18" charset="0"/>
                        </a:rPr>
                        <a:t> </a:t>
                      </a:r>
                      <a:r>
                        <a:rPr lang="en-ZA" sz="1800" dirty="0">
                          <a:effectLst/>
                          <a:latin typeface="Calibri" panose="020F0502020204030204" pitchFamily="34" charset="0"/>
                          <a:ea typeface="AdvTimes"/>
                          <a:cs typeface="Times New Roman" panose="02020603050405020304" pitchFamily="18" charset="0"/>
                        </a:rPr>
                        <a:t>evaluation system.</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724554"/>
                  </a:ext>
                </a:extLst>
              </a:tr>
              <a:tr h="350520">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Role </a:t>
                      </a:r>
                      <a:r>
                        <a:rPr lang="en-ZA" sz="1800" dirty="0">
                          <a:effectLst/>
                          <a:latin typeface="Calibri" panose="020F0502020204030204" pitchFamily="34" charset="0"/>
                          <a:ea typeface="AdvTimes"/>
                          <a:cs typeface="Times New Roman" panose="02020603050405020304" pitchFamily="18" charset="0"/>
                        </a:rPr>
                        <a:t>of </a:t>
                      </a:r>
                      <a:r>
                        <a:rPr lang="en-ZA" sz="1800" dirty="0" smtClean="0">
                          <a:effectLst/>
                          <a:latin typeface="Calibri" panose="020F0502020204030204" pitchFamily="34" charset="0"/>
                          <a:ea typeface="AdvTimes"/>
                          <a:cs typeface="Times New Roman" panose="02020603050405020304" pitchFamily="18" charset="0"/>
                        </a:rPr>
                        <a:t>donors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Donors </a:t>
                      </a:r>
                      <a:r>
                        <a:rPr lang="en-ZA" sz="1800" dirty="0" smtClean="0">
                          <a:effectLst/>
                          <a:latin typeface="Calibri" panose="020F0502020204030204" pitchFamily="34" charset="0"/>
                          <a:ea typeface="AdvTimes"/>
                          <a:cs typeface="Times New Roman" panose="02020603050405020304" pitchFamily="18" charset="0"/>
                        </a:rPr>
                        <a:t>funded </a:t>
                      </a:r>
                      <a:r>
                        <a:rPr lang="en-ZA" sz="1800" dirty="0">
                          <a:effectLst/>
                          <a:latin typeface="Calibri" panose="020F0502020204030204" pitchFamily="34" charset="0"/>
                          <a:ea typeface="AdvTimes"/>
                          <a:cs typeface="Times New Roman" panose="02020603050405020304" pitchFamily="18" charset="0"/>
                        </a:rPr>
                        <a:t>all evaluations. In some case </a:t>
                      </a:r>
                      <a:r>
                        <a:rPr lang="en-ZA" sz="1800" dirty="0" smtClean="0">
                          <a:effectLst/>
                          <a:latin typeface="Calibri" panose="020F0502020204030204" pitchFamily="34" charset="0"/>
                          <a:ea typeface="AdvTimes"/>
                          <a:cs typeface="Times New Roman" panose="02020603050405020304" pitchFamily="18" charset="0"/>
                        </a:rPr>
                        <a:t>invited </a:t>
                      </a:r>
                      <a:r>
                        <a:rPr lang="en-ZA" sz="1800" dirty="0">
                          <a:effectLst/>
                          <a:latin typeface="Calibri" panose="020F0502020204030204" pitchFamily="34" charset="0"/>
                          <a:ea typeface="AdvTimes"/>
                          <a:cs typeface="Times New Roman" panose="02020603050405020304" pitchFamily="18" charset="0"/>
                        </a:rPr>
                        <a:t>to participate in validation process.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Donors </a:t>
                      </a:r>
                      <a:r>
                        <a:rPr lang="en-ZA" sz="1800" dirty="0" smtClean="0">
                          <a:effectLst/>
                          <a:latin typeface="Calibri" panose="020F0502020204030204" pitchFamily="34" charset="0"/>
                          <a:ea typeface="AdvTimes"/>
                          <a:cs typeface="Times New Roman" panose="02020603050405020304" pitchFamily="18" charset="0"/>
                        </a:rPr>
                        <a:t>engaged through</a:t>
                      </a:r>
                      <a:r>
                        <a:rPr lang="en-ZA" sz="1800" baseline="0" dirty="0" smtClean="0">
                          <a:effectLst/>
                          <a:latin typeface="Calibri" panose="020F0502020204030204" pitchFamily="34" charset="0"/>
                          <a:ea typeface="AdvTimes"/>
                          <a:cs typeface="Times New Roman" panose="02020603050405020304" pitchFamily="18" charset="0"/>
                        </a:rPr>
                        <a:t> </a:t>
                      </a:r>
                      <a:r>
                        <a:rPr lang="en-ZA" sz="1800" dirty="0" smtClean="0">
                          <a:effectLst/>
                          <a:latin typeface="Calibri" panose="020F0502020204030204" pitchFamily="34" charset="0"/>
                          <a:ea typeface="AdvTimes"/>
                          <a:cs typeface="Times New Roman" panose="02020603050405020304" pitchFamily="18" charset="0"/>
                        </a:rPr>
                        <a:t>National </a:t>
                      </a:r>
                      <a:r>
                        <a:rPr lang="en-ZA" sz="1800" dirty="0">
                          <a:effectLst/>
                          <a:latin typeface="Calibri" panose="020F0502020204030204" pitchFamily="34" charset="0"/>
                          <a:ea typeface="AdvTimes"/>
                          <a:cs typeface="Times New Roman" panose="02020603050405020304" pitchFamily="18" charset="0"/>
                        </a:rPr>
                        <a:t>M&amp;E Technical Working Group, </a:t>
                      </a:r>
                      <a:r>
                        <a:rPr lang="en-ZA" sz="1800" dirty="0" smtClean="0">
                          <a:effectLst/>
                          <a:latin typeface="Calibri" panose="020F0502020204030204" pitchFamily="34" charset="0"/>
                          <a:ea typeface="AdvTimes"/>
                          <a:cs typeface="Times New Roman" panose="02020603050405020304" pitchFamily="18" charset="0"/>
                        </a:rPr>
                        <a:t> </a:t>
                      </a:r>
                      <a:r>
                        <a:rPr lang="en-ZA" sz="1800" dirty="0">
                          <a:effectLst/>
                          <a:latin typeface="Calibri" panose="020F0502020204030204" pitchFamily="34" charset="0"/>
                          <a:ea typeface="AdvTimes"/>
                          <a:cs typeface="Times New Roman" panose="02020603050405020304" pitchFamily="18" charset="0"/>
                        </a:rPr>
                        <a:t>E</a:t>
                      </a:r>
                      <a:r>
                        <a:rPr lang="en-ZA" sz="1800" dirty="0" smtClean="0">
                          <a:effectLst/>
                          <a:latin typeface="Calibri" panose="020F0502020204030204" pitchFamily="34" charset="0"/>
                          <a:ea typeface="AdvTimes"/>
                          <a:cs typeface="Times New Roman" panose="02020603050405020304" pitchFamily="18" charset="0"/>
                        </a:rPr>
                        <a:t>valuation Sub-committee,</a:t>
                      </a:r>
                      <a:r>
                        <a:rPr lang="en-ZA" sz="1800" baseline="0" dirty="0" smtClean="0">
                          <a:effectLst/>
                          <a:latin typeface="Calibri" panose="020F0502020204030204" pitchFamily="34" charset="0"/>
                          <a:ea typeface="AdvTimes"/>
                          <a:cs typeface="Times New Roman" panose="02020603050405020304" pitchFamily="18" charset="0"/>
                        </a:rPr>
                        <a:t> </a:t>
                      </a:r>
                      <a:r>
                        <a:rPr lang="en-ZA" sz="1800" dirty="0" smtClean="0">
                          <a:effectLst/>
                          <a:latin typeface="Calibri" panose="020F0502020204030204" pitchFamily="34" charset="0"/>
                          <a:ea typeface="AdvTimes"/>
                          <a:cs typeface="Times New Roman" panose="02020603050405020304" pitchFamily="18" charset="0"/>
                        </a:rPr>
                        <a:t>National </a:t>
                      </a:r>
                      <a:r>
                        <a:rPr lang="en-ZA" sz="1800" dirty="0">
                          <a:effectLst/>
                          <a:latin typeface="Calibri" panose="020F0502020204030204" pitchFamily="34" charset="0"/>
                          <a:ea typeface="AdvTimes"/>
                          <a:cs typeface="Times New Roman" panose="02020603050405020304" pitchFamily="18" charset="0"/>
                        </a:rPr>
                        <a:t>Partnership Forum, </a:t>
                      </a:r>
                      <a:r>
                        <a:rPr lang="en-ZA" sz="1800" dirty="0" smtClean="0">
                          <a:effectLst/>
                          <a:latin typeface="Calibri" panose="020F0502020204030204" pitchFamily="34" charset="0"/>
                          <a:ea typeface="AdvTimes"/>
                          <a:cs typeface="Times New Roman" panose="02020603050405020304" pitchFamily="18" charset="0"/>
                        </a:rPr>
                        <a:t> </a:t>
                      </a:r>
                      <a:r>
                        <a:rPr lang="en-ZA" sz="1800" dirty="0">
                          <a:effectLst/>
                          <a:latin typeface="Calibri" panose="020F0502020204030204" pitchFamily="34" charset="0"/>
                          <a:ea typeface="AdvTimes"/>
                          <a:cs typeface="Times New Roman" panose="02020603050405020304" pitchFamily="18" charset="0"/>
                        </a:rPr>
                        <a:t>Local </a:t>
                      </a:r>
                      <a:r>
                        <a:rPr lang="en-ZA" sz="1800" dirty="0" smtClean="0">
                          <a:effectLst/>
                          <a:latin typeface="Calibri" panose="020F0502020204030204" pitchFamily="34" charset="0"/>
                          <a:ea typeface="AdvTimes"/>
                          <a:cs typeface="Times New Roman" panose="02020603050405020304" pitchFamily="18" charset="0"/>
                        </a:rPr>
                        <a:t>Dev </a:t>
                      </a:r>
                      <a:r>
                        <a:rPr lang="en-ZA" sz="1800" dirty="0">
                          <a:effectLst/>
                          <a:latin typeface="Calibri" panose="020F0502020204030204" pitchFamily="34" charset="0"/>
                          <a:ea typeface="AdvTimes"/>
                          <a:cs typeface="Times New Roman" panose="02020603050405020304" pitchFamily="18" charset="0"/>
                        </a:rPr>
                        <a:t>Partner Group</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Donors have funded parts of the system but do not participate. Some donor evaluations implemented independently of the system</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80" marR="368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392304"/>
                  </a:ext>
                </a:extLst>
              </a:tr>
            </a:tbl>
          </a:graphicData>
        </a:graphic>
      </p:graphicFrame>
    </p:spTree>
    <p:extLst>
      <p:ext uri="{BB962C8B-B14F-4D97-AF65-F5344CB8AC3E}">
        <p14:creationId xmlns:p14="http://schemas.microsoft.com/office/powerpoint/2010/main" val="359823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Focus on use</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12</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299643028"/>
              </p:ext>
            </p:extLst>
          </p:nvPr>
        </p:nvGraphicFramePr>
        <p:xfrm>
          <a:off x="491620" y="1119725"/>
          <a:ext cx="8153399" cy="4937760"/>
        </p:xfrm>
        <a:graphic>
          <a:graphicData uri="http://schemas.openxmlformats.org/drawingml/2006/table">
            <a:tbl>
              <a:tblPr firstRow="1" firstCol="1" bandRow="1"/>
              <a:tblGrid>
                <a:gridCol w="1718180">
                  <a:extLst>
                    <a:ext uri="{9D8B030D-6E8A-4147-A177-3AD203B41FA5}">
                      <a16:colId xmlns:a16="http://schemas.microsoft.com/office/drawing/2014/main" val="2102222078"/>
                    </a:ext>
                  </a:extLst>
                </a:gridCol>
                <a:gridCol w="2133600">
                  <a:extLst>
                    <a:ext uri="{9D8B030D-6E8A-4147-A177-3AD203B41FA5}">
                      <a16:colId xmlns:a16="http://schemas.microsoft.com/office/drawing/2014/main" val="3338034099"/>
                    </a:ext>
                  </a:extLst>
                </a:gridCol>
                <a:gridCol w="2209800">
                  <a:extLst>
                    <a:ext uri="{9D8B030D-6E8A-4147-A177-3AD203B41FA5}">
                      <a16:colId xmlns:a16="http://schemas.microsoft.com/office/drawing/2014/main" val="3677297085"/>
                    </a:ext>
                  </a:extLst>
                </a:gridCol>
                <a:gridCol w="2091819">
                  <a:extLst>
                    <a:ext uri="{9D8B030D-6E8A-4147-A177-3AD203B41FA5}">
                      <a16:colId xmlns:a16="http://schemas.microsoft.com/office/drawing/2014/main" val="2450076044"/>
                    </a:ext>
                  </a:extLst>
                </a:gridCol>
              </a:tblGrid>
              <a:tr h="102864">
                <a:tc>
                  <a:txBody>
                    <a:bodyPr/>
                    <a:lstStyle/>
                    <a:p>
                      <a:pPr algn="just">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Key Questions</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tx1"/>
                    </a:solidFill>
                  </a:tcPr>
                </a:tc>
                <a:tc>
                  <a:txBody>
                    <a:bodyPr/>
                    <a:lstStyle/>
                    <a:p>
                      <a:pPr algn="just">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Benin</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tx1"/>
                    </a:solidFill>
                  </a:tcPr>
                </a:tc>
                <a:tc>
                  <a:txBody>
                    <a:bodyPr/>
                    <a:lstStyle/>
                    <a:p>
                      <a:pPr algn="just">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Uganda</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tx1"/>
                    </a:solidFill>
                  </a:tcPr>
                </a:tc>
                <a:tc>
                  <a:txBody>
                    <a:bodyPr/>
                    <a:lstStyle/>
                    <a:p>
                      <a:pPr algn="just">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South Africa</a:t>
                      </a:r>
                      <a:endParaRPr lang="en-ZA"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tx1"/>
                    </a:solidFill>
                  </a:tcPr>
                </a:tc>
                <a:extLst>
                  <a:ext uri="{0D108BD9-81ED-4DB2-BD59-A6C34878D82A}">
                    <a16:rowId xmlns:a16="http://schemas.microsoft.com/office/drawing/2014/main" val="169717008"/>
                  </a:ext>
                </a:extLst>
              </a:tr>
              <a:tr h="460698">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How </a:t>
                      </a:r>
                      <a:r>
                        <a:rPr lang="en-ZA" sz="1800" dirty="0">
                          <a:effectLst/>
                          <a:latin typeface="Calibri" panose="020F0502020204030204" pitchFamily="34" charset="0"/>
                          <a:ea typeface="AdvTimes"/>
                          <a:cs typeface="Times New Roman" panose="02020603050405020304" pitchFamily="18" charset="0"/>
                        </a:rPr>
                        <a:t>are findings/ recommendations taken forward?</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Disseminated </a:t>
                      </a:r>
                      <a:r>
                        <a:rPr lang="en-ZA" sz="1800" dirty="0">
                          <a:effectLst/>
                          <a:latin typeface="Calibri" panose="020F0502020204030204" pitchFamily="34" charset="0"/>
                          <a:ea typeface="AdvTimes"/>
                          <a:cs typeface="Times New Roman" panose="02020603050405020304" pitchFamily="18" charset="0"/>
                        </a:rPr>
                        <a:t>at </a:t>
                      </a:r>
                      <a:r>
                        <a:rPr lang="en-ZA" sz="1800" dirty="0" smtClean="0">
                          <a:effectLst/>
                          <a:latin typeface="Calibri" panose="020F0502020204030204" pitchFamily="34" charset="0"/>
                          <a:ea typeface="AdvTimes"/>
                          <a:cs typeface="Times New Roman" panose="02020603050405020304" pitchFamily="18" charset="0"/>
                        </a:rPr>
                        <a:t>workshops with </a:t>
                      </a:r>
                      <a:r>
                        <a:rPr lang="en-ZA" sz="1800" dirty="0">
                          <a:effectLst/>
                          <a:latin typeface="Calibri" panose="020F0502020204030204" pitchFamily="34" charset="0"/>
                          <a:ea typeface="AdvTimes"/>
                          <a:cs typeface="Times New Roman" panose="02020603050405020304" pitchFamily="18" charset="0"/>
                        </a:rPr>
                        <a:t>participation of senior managers.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Follow up of use of evaluation findings undertake annually.</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Improvement plan not yet a reality</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Evaluation </a:t>
                      </a:r>
                      <a:r>
                        <a:rPr lang="en-ZA" sz="1800" dirty="0" smtClean="0">
                          <a:effectLst/>
                          <a:latin typeface="Calibri" panose="020F0502020204030204" pitchFamily="34" charset="0"/>
                          <a:ea typeface="AdvTimes"/>
                          <a:cs typeface="Times New Roman" panose="02020603050405020304" pitchFamily="18" charset="0"/>
                        </a:rPr>
                        <a:t>findings </a:t>
                      </a:r>
                      <a:r>
                        <a:rPr lang="en-ZA" sz="1800" dirty="0">
                          <a:effectLst/>
                          <a:latin typeface="Calibri" panose="020F0502020204030204" pitchFamily="34" charset="0"/>
                          <a:ea typeface="AdvTimes"/>
                          <a:cs typeface="Times New Roman" panose="02020603050405020304" pitchFamily="18" charset="0"/>
                        </a:rPr>
                        <a:t>presented to </a:t>
                      </a:r>
                      <a:r>
                        <a:rPr lang="en-ZA" sz="1800" dirty="0" smtClean="0">
                          <a:effectLst/>
                          <a:latin typeface="Calibri" panose="020F0502020204030204" pitchFamily="34" charset="0"/>
                          <a:ea typeface="AdvTimes"/>
                          <a:cs typeface="Times New Roman" panose="02020603050405020304" pitchFamily="18" charset="0"/>
                        </a:rPr>
                        <a:t>key </a:t>
                      </a:r>
                      <a:r>
                        <a:rPr lang="en-ZA" sz="1800" dirty="0">
                          <a:effectLst/>
                          <a:latin typeface="Calibri" panose="020F0502020204030204" pitchFamily="34" charset="0"/>
                          <a:ea typeface="AdvTimes"/>
                          <a:cs typeface="Times New Roman" panose="02020603050405020304" pitchFamily="18" charset="0"/>
                        </a:rPr>
                        <a:t>stakeholders when </a:t>
                      </a:r>
                      <a:r>
                        <a:rPr lang="en-ZA" sz="1800" dirty="0" smtClean="0">
                          <a:effectLst/>
                          <a:latin typeface="Calibri" panose="020F0502020204030204" pitchFamily="34" charset="0"/>
                          <a:ea typeface="AdvTimes"/>
                          <a:cs typeface="Times New Roman" panose="02020603050405020304" pitchFamily="18" charset="0"/>
                        </a:rPr>
                        <a:t>final </a:t>
                      </a:r>
                      <a:r>
                        <a:rPr lang="en-ZA" sz="1800" dirty="0">
                          <a:effectLst/>
                          <a:latin typeface="Calibri" panose="020F0502020204030204" pitchFamily="34" charset="0"/>
                          <a:ea typeface="AdvTimes"/>
                          <a:cs typeface="Times New Roman" panose="02020603050405020304" pitchFamily="18" charset="0"/>
                        </a:rPr>
                        <a:t>report </a:t>
                      </a:r>
                      <a:r>
                        <a:rPr lang="en-ZA" sz="1800" dirty="0" smtClean="0">
                          <a:effectLst/>
                          <a:latin typeface="Calibri" panose="020F0502020204030204" pitchFamily="34" charset="0"/>
                          <a:ea typeface="AdvTimes"/>
                          <a:cs typeface="Times New Roman" panose="02020603050405020304" pitchFamily="18" charset="0"/>
                        </a:rPr>
                        <a:t>received </a:t>
                      </a:r>
                      <a:r>
                        <a:rPr lang="en-ZA" sz="1800" dirty="0">
                          <a:effectLst/>
                          <a:latin typeface="Calibri" panose="020F0502020204030204" pitchFamily="34" charset="0"/>
                          <a:ea typeface="AdvTimes"/>
                          <a:cs typeface="Times New Roman" panose="02020603050405020304" pitchFamily="18" charset="0"/>
                        </a:rPr>
                        <a:t>and </a:t>
                      </a:r>
                      <a:r>
                        <a:rPr lang="en-ZA" sz="1800" dirty="0" smtClean="0">
                          <a:effectLst/>
                          <a:latin typeface="Calibri" panose="020F0502020204030204" pitchFamily="34" charset="0"/>
                          <a:ea typeface="AdvTimes"/>
                          <a:cs typeface="Times New Roman" panose="02020603050405020304" pitchFamily="18" charset="0"/>
                        </a:rPr>
                        <a:t>to</a:t>
                      </a:r>
                      <a:r>
                        <a:rPr lang="en-ZA" sz="1800" baseline="0" dirty="0" smtClean="0">
                          <a:effectLst/>
                          <a:latin typeface="Calibri" panose="020F0502020204030204" pitchFamily="34" charset="0"/>
                          <a:ea typeface="AdvTimes"/>
                          <a:cs typeface="Times New Roman" panose="02020603050405020304" pitchFamily="18" charset="0"/>
                        </a:rPr>
                        <a:t> </a:t>
                      </a:r>
                      <a:r>
                        <a:rPr lang="en-ZA" sz="1800" dirty="0" smtClean="0">
                          <a:effectLst/>
                          <a:latin typeface="Calibri" panose="020F0502020204030204" pitchFamily="34" charset="0"/>
                          <a:ea typeface="AdvTimes"/>
                          <a:cs typeface="Times New Roman" panose="02020603050405020304" pitchFamily="18" charset="0"/>
                        </a:rPr>
                        <a:t>senior </a:t>
                      </a:r>
                      <a:r>
                        <a:rPr lang="en-ZA" sz="1800" dirty="0">
                          <a:effectLst/>
                          <a:latin typeface="Calibri" panose="020F0502020204030204" pitchFamily="34" charset="0"/>
                          <a:ea typeface="AdvTimes"/>
                          <a:cs typeface="Times New Roman" panose="02020603050405020304" pitchFamily="18" charset="0"/>
                        </a:rPr>
                        <a:t>management </a:t>
                      </a:r>
                      <a:r>
                        <a:rPr lang="en-ZA" sz="1800" dirty="0" smtClean="0">
                          <a:effectLst/>
                          <a:latin typeface="Calibri" panose="020F0502020204030204" pitchFamily="34" charset="0"/>
                          <a:ea typeface="AdvTimes"/>
                          <a:cs typeface="Times New Roman" panose="02020603050405020304" pitchFamily="18" charset="0"/>
                        </a:rPr>
                        <a:t>of </a:t>
                      </a:r>
                      <a:r>
                        <a:rPr lang="en-ZA" sz="1800" dirty="0">
                          <a:effectLst/>
                          <a:latin typeface="Calibri" panose="020F0502020204030204" pitchFamily="34" charset="0"/>
                          <a:ea typeface="AdvTimes"/>
                          <a:cs typeface="Times New Roman" panose="02020603050405020304" pitchFamily="18" charset="0"/>
                        </a:rPr>
                        <a:t>ministries. </a:t>
                      </a:r>
                      <a:r>
                        <a:rPr lang="en-ZA" sz="1800" dirty="0" err="1" smtClean="0">
                          <a:effectLst/>
                          <a:latin typeface="Calibri" panose="020F0502020204030204" pitchFamily="34" charset="0"/>
                          <a:ea typeface="AdvTimes"/>
                          <a:cs typeface="Times New Roman" panose="02020603050405020304" pitchFamily="18" charset="0"/>
                        </a:rPr>
                        <a:t>Recommen-dations</a:t>
                      </a:r>
                      <a:r>
                        <a:rPr lang="en-ZA" sz="1800" dirty="0" smtClean="0">
                          <a:effectLst/>
                          <a:latin typeface="Calibri" panose="020F0502020204030204" pitchFamily="34" charset="0"/>
                          <a:ea typeface="AdvTimes"/>
                          <a:cs typeface="Times New Roman" panose="02020603050405020304" pitchFamily="18" charset="0"/>
                        </a:rPr>
                        <a:t> sent </a:t>
                      </a:r>
                      <a:r>
                        <a:rPr lang="en-ZA" sz="1800" dirty="0">
                          <a:effectLst/>
                          <a:latin typeface="Calibri" panose="020F0502020204030204" pitchFamily="34" charset="0"/>
                          <a:ea typeface="AdvTimes"/>
                          <a:cs typeface="Times New Roman" panose="02020603050405020304" pitchFamily="18" charset="0"/>
                        </a:rPr>
                        <a:t>formally to </a:t>
                      </a:r>
                      <a:r>
                        <a:rPr lang="en-ZA" sz="1800" dirty="0" smtClean="0">
                          <a:effectLst/>
                          <a:latin typeface="Calibri" panose="020F0502020204030204" pitchFamily="34" charset="0"/>
                          <a:ea typeface="AdvTimes"/>
                          <a:cs typeface="Times New Roman" panose="02020603050405020304" pitchFamily="18" charset="0"/>
                        </a:rPr>
                        <a:t>implementing </a:t>
                      </a:r>
                      <a:r>
                        <a:rPr lang="en-ZA" sz="1800" dirty="0">
                          <a:effectLst/>
                          <a:latin typeface="Calibri" panose="020F0502020204030204" pitchFamily="34" charset="0"/>
                          <a:ea typeface="AdvTimes"/>
                          <a:cs typeface="Times New Roman" panose="02020603050405020304" pitchFamily="18" charset="0"/>
                        </a:rPr>
                        <a:t>agency to take action </a:t>
                      </a:r>
                      <a:r>
                        <a:rPr lang="en-ZA" sz="1800" dirty="0" smtClean="0">
                          <a:effectLst/>
                          <a:latin typeface="Calibri" panose="020F0502020204030204" pitchFamily="34" charset="0"/>
                          <a:ea typeface="AdvTimes"/>
                          <a:cs typeface="Times New Roman" panose="02020603050405020304" pitchFamily="18" charset="0"/>
                        </a:rPr>
                        <a:t>and</a:t>
                      </a:r>
                      <a:r>
                        <a:rPr lang="en-ZA" sz="1800" baseline="0" dirty="0" smtClean="0">
                          <a:effectLst/>
                          <a:latin typeface="Calibri" panose="020F0502020204030204" pitchFamily="34" charset="0"/>
                          <a:ea typeface="AdvTimes"/>
                          <a:cs typeface="Times New Roman" panose="02020603050405020304" pitchFamily="18" charset="0"/>
                        </a:rPr>
                        <a:t> </a:t>
                      </a:r>
                      <a:r>
                        <a:rPr lang="en-ZA" sz="1800" dirty="0" smtClean="0">
                          <a:effectLst/>
                          <a:latin typeface="Calibri" panose="020F0502020204030204" pitchFamily="34" charset="0"/>
                          <a:ea typeface="AdvTimes"/>
                          <a:cs typeface="Times New Roman" panose="02020603050405020304" pitchFamily="18" charset="0"/>
                        </a:rPr>
                        <a:t>follow </a:t>
                      </a:r>
                      <a:r>
                        <a:rPr lang="en-ZA" sz="1800" dirty="0">
                          <a:effectLst/>
                          <a:latin typeface="Calibri" panose="020F0502020204030204" pitchFamily="34" charset="0"/>
                          <a:ea typeface="AdvTimes"/>
                          <a:cs typeface="Times New Roman" panose="02020603050405020304" pitchFamily="18" charset="0"/>
                        </a:rPr>
                        <a:t>up </a:t>
                      </a:r>
                      <a:r>
                        <a:rPr lang="en-ZA" sz="1800" dirty="0" smtClean="0">
                          <a:effectLst/>
                          <a:latin typeface="Calibri" panose="020F0502020204030204" pitchFamily="34" charset="0"/>
                          <a:ea typeface="AdvTimes"/>
                          <a:cs typeface="Times New Roman" panose="02020603050405020304" pitchFamily="18" charset="0"/>
                        </a:rPr>
                        <a:t>made </a:t>
                      </a:r>
                      <a:r>
                        <a:rPr lang="en-ZA" sz="1800" dirty="0">
                          <a:effectLst/>
                          <a:latin typeface="Calibri" panose="020F0502020204030204" pitchFamily="34" charset="0"/>
                          <a:ea typeface="AdvTimes"/>
                          <a:cs typeface="Times New Roman" panose="02020603050405020304" pitchFamily="18" charset="0"/>
                        </a:rPr>
                        <a:t>after 12 months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Management </a:t>
                      </a:r>
                      <a:r>
                        <a:rPr lang="en-ZA" sz="1800" dirty="0">
                          <a:effectLst/>
                          <a:latin typeface="Calibri" panose="020F0502020204030204" pitchFamily="34" charset="0"/>
                          <a:ea typeface="AdvTimes"/>
                          <a:cs typeface="Times New Roman" panose="02020603050405020304" pitchFamily="18" charset="0"/>
                        </a:rPr>
                        <a:t>response requested from depts. </a:t>
                      </a:r>
                      <a:r>
                        <a:rPr lang="en-ZA" sz="1800" dirty="0" smtClean="0">
                          <a:effectLst/>
                          <a:latin typeface="Calibri" panose="020F0502020204030204" pitchFamily="34" charset="0"/>
                          <a:ea typeface="AdvTimes"/>
                          <a:cs typeface="Times New Roman" panose="02020603050405020304" pitchFamily="18" charset="0"/>
                        </a:rPr>
                        <a:t>National </a:t>
                      </a:r>
                      <a:r>
                        <a:rPr lang="en-ZA" sz="1800" dirty="0" err="1" smtClean="0">
                          <a:effectLst/>
                          <a:latin typeface="Calibri" panose="020F0502020204030204" pitchFamily="34" charset="0"/>
                          <a:ea typeface="AdvTimes"/>
                          <a:cs typeface="Times New Roman" panose="02020603050405020304" pitchFamily="18" charset="0"/>
                        </a:rPr>
                        <a:t>Eval</a:t>
                      </a:r>
                      <a:r>
                        <a:rPr lang="en-ZA" sz="1800" dirty="0" smtClean="0">
                          <a:effectLst/>
                          <a:latin typeface="Calibri" panose="020F0502020204030204" pitchFamily="34" charset="0"/>
                          <a:ea typeface="AdvTimes"/>
                          <a:cs typeface="Times New Roman" panose="02020603050405020304" pitchFamily="18" charset="0"/>
                        </a:rPr>
                        <a:t> Plan </a:t>
                      </a:r>
                      <a:r>
                        <a:rPr lang="en-ZA" sz="1800" dirty="0">
                          <a:effectLst/>
                          <a:latin typeface="Calibri" panose="020F0502020204030204" pitchFamily="34" charset="0"/>
                          <a:ea typeface="AdvTimes"/>
                          <a:cs typeface="Times New Roman" panose="02020603050405020304" pitchFamily="18" charset="0"/>
                        </a:rPr>
                        <a:t>evaluations presented to Cabinet.</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Improvement plans </a:t>
                      </a:r>
                      <a:r>
                        <a:rPr lang="en-ZA" sz="1800" dirty="0" smtClean="0">
                          <a:effectLst/>
                          <a:latin typeface="Calibri" panose="020F0502020204030204" pitchFamily="34" charset="0"/>
                          <a:ea typeface="AdvTimes"/>
                          <a:cs typeface="Times New Roman" panose="02020603050405020304" pitchFamily="18" charset="0"/>
                        </a:rPr>
                        <a:t>developed </a:t>
                      </a:r>
                      <a:r>
                        <a:rPr lang="en-ZA" sz="1800" dirty="0">
                          <a:effectLst/>
                          <a:latin typeface="Calibri" panose="020F0502020204030204" pitchFamily="34" charset="0"/>
                          <a:ea typeface="AdvTimes"/>
                          <a:cs typeface="Times New Roman" panose="02020603050405020304" pitchFamily="18" charset="0"/>
                        </a:rPr>
                        <a:t>and </a:t>
                      </a:r>
                      <a:r>
                        <a:rPr lang="en-ZA" sz="1800" dirty="0" smtClean="0">
                          <a:effectLst/>
                          <a:latin typeface="Calibri" panose="020F0502020204030204" pitchFamily="34" charset="0"/>
                          <a:ea typeface="AdvTimes"/>
                          <a:cs typeface="Times New Roman" panose="02020603050405020304" pitchFamily="18" charset="0"/>
                        </a:rPr>
                        <a:t>monitored </a:t>
                      </a:r>
                      <a:r>
                        <a:rPr lang="en-ZA" sz="1800" dirty="0">
                          <a:effectLst/>
                          <a:latin typeface="Calibri" panose="020F0502020204030204" pitchFamily="34" charset="0"/>
                          <a:ea typeface="AdvTimes"/>
                          <a:cs typeface="Times New Roman" panose="02020603050405020304" pitchFamily="18" charset="0"/>
                        </a:rPr>
                        <a:t>by DPME every 6 months.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33272858"/>
                  </a:ext>
                </a:extLst>
              </a:tr>
              <a:tr h="192214">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Nos where high degree of implementation (%)</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smtClean="0">
                          <a:effectLst/>
                          <a:latin typeface="Calibri" panose="020F0502020204030204" pitchFamily="34" charset="0"/>
                          <a:ea typeface="AdvTimes"/>
                          <a:cs typeface="Times New Roman" panose="02020603050405020304" pitchFamily="18" charset="0"/>
                        </a:rPr>
                        <a:t>6/9 </a:t>
                      </a:r>
                      <a:r>
                        <a:rPr lang="en-ZA" sz="1800" dirty="0">
                          <a:effectLst/>
                          <a:latin typeface="Calibri" panose="020F0502020204030204" pitchFamily="34" charset="0"/>
                          <a:ea typeface="AdvTimes"/>
                          <a:cs typeface="Times New Roman" panose="02020603050405020304" pitchFamily="18" charset="0"/>
                        </a:rPr>
                        <a:t>(67%). In </a:t>
                      </a:r>
                      <a:r>
                        <a:rPr lang="en-ZA" sz="1800" dirty="0" smtClean="0">
                          <a:effectLst/>
                          <a:latin typeface="Calibri" panose="020F0502020204030204" pitchFamily="34" charset="0"/>
                          <a:ea typeface="AdvTimes"/>
                          <a:cs typeface="Times New Roman" panose="02020603050405020304" pitchFamily="18" charset="0"/>
                        </a:rPr>
                        <a:t>follow </a:t>
                      </a:r>
                      <a:r>
                        <a:rPr lang="en-ZA" sz="1800" dirty="0">
                          <a:effectLst/>
                          <a:latin typeface="Calibri" panose="020F0502020204030204" pitchFamily="34" charset="0"/>
                          <a:ea typeface="AdvTimes"/>
                          <a:cs typeface="Times New Roman" panose="02020603050405020304" pitchFamily="18" charset="0"/>
                        </a:rPr>
                        <a:t>up </a:t>
                      </a:r>
                      <a:r>
                        <a:rPr lang="en-ZA" sz="1800" dirty="0" smtClean="0">
                          <a:effectLst/>
                          <a:latin typeface="Calibri" panose="020F0502020204030204" pitchFamily="34" charset="0"/>
                          <a:ea typeface="AdvTimes"/>
                          <a:cs typeface="Times New Roman" panose="02020603050405020304" pitchFamily="18" charset="0"/>
                        </a:rPr>
                        <a:t>observe significant</a:t>
                      </a:r>
                      <a:r>
                        <a:rPr lang="en-ZA" sz="1800" baseline="0" dirty="0" smtClean="0">
                          <a:effectLst/>
                          <a:latin typeface="Calibri" panose="020F0502020204030204" pitchFamily="34" charset="0"/>
                          <a:ea typeface="AdvTimes"/>
                          <a:cs typeface="Times New Roman" panose="02020603050405020304" pitchFamily="18" charset="0"/>
                        </a:rPr>
                        <a:t> </a:t>
                      </a:r>
                      <a:r>
                        <a:rPr lang="en-ZA" sz="1800" dirty="0" smtClean="0">
                          <a:effectLst/>
                          <a:latin typeface="Calibri" panose="020F0502020204030204" pitchFamily="34" charset="0"/>
                          <a:ea typeface="AdvTimes"/>
                          <a:cs typeface="Times New Roman" panose="02020603050405020304" pitchFamily="18" charset="0"/>
                        </a:rPr>
                        <a:t>implementation </a:t>
                      </a:r>
                      <a:r>
                        <a:rPr lang="en-ZA" sz="1800" dirty="0">
                          <a:effectLst/>
                          <a:latin typeface="Calibri" panose="020F0502020204030204" pitchFamily="34" charset="0"/>
                          <a:ea typeface="AdvTimes"/>
                          <a:cs typeface="Times New Roman" panose="02020603050405020304" pitchFamily="18" charset="0"/>
                        </a:rPr>
                        <a:t>of </a:t>
                      </a:r>
                      <a:r>
                        <a:rPr lang="en-ZA" sz="1800" dirty="0" smtClean="0">
                          <a:effectLst/>
                          <a:latin typeface="Calibri" panose="020F0502020204030204" pitchFamily="34" charset="0"/>
                          <a:ea typeface="AdvTimes"/>
                          <a:cs typeface="Times New Roman" panose="02020603050405020304" pitchFamily="18" charset="0"/>
                        </a:rPr>
                        <a:t>recommendations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Follow up shows between 10-30 % of the evaluation recommendations have been taken up</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AdvTimes"/>
                          <a:cs typeface="Times New Roman" panose="02020603050405020304" pitchFamily="18" charset="0"/>
                        </a:rPr>
                        <a:t>9/16 have implemented &gt;25% of </a:t>
                      </a:r>
                      <a:r>
                        <a:rPr lang="en-ZA" sz="1800" dirty="0" smtClean="0">
                          <a:effectLst/>
                          <a:latin typeface="Calibri" panose="020F0502020204030204" pitchFamily="34" charset="0"/>
                          <a:ea typeface="AdvTimes"/>
                          <a:cs typeface="Times New Roman" panose="02020603050405020304" pitchFamily="18" charset="0"/>
                        </a:rPr>
                        <a:t>recommendations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859" marR="30859"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363482649"/>
                  </a:ext>
                </a:extLst>
              </a:tr>
            </a:tbl>
          </a:graphicData>
        </a:graphic>
      </p:graphicFrame>
      <p:sp>
        <p:nvSpPr>
          <p:cNvPr id="6" name="Rectangle 1"/>
          <p:cNvSpPr>
            <a:spLocks noChangeArrowheads="1"/>
          </p:cNvSpPr>
          <p:nvPr/>
        </p:nvSpPr>
        <p:spPr bwMode="auto">
          <a:xfrm>
            <a:off x="3227388" y="1341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800" b="0" i="0" u="none" strike="noStrike" cap="none" normalizeH="0" baseline="0" smtClean="0">
                <a:ln>
                  <a:noFill/>
                </a:ln>
                <a:solidFill>
                  <a:schemeClr val="tx1"/>
                </a:solidFill>
                <a:effectLst/>
                <a:latin typeface="Arial" panose="020B0604020202020204" pitchFamily="34" charset="0"/>
              </a:rPr>
              <a:t/>
            </a:r>
            <a:br>
              <a:rPr kumimoji="0" lang="en-ZA" altLang="en-US" sz="1800" b="0" i="0" u="none" strike="noStrike" cap="none" normalizeH="0" baseline="0" smtClean="0">
                <a:ln>
                  <a:noFill/>
                </a:ln>
                <a:solidFill>
                  <a:schemeClr val="tx1"/>
                </a:solidFill>
                <a:effectLst/>
                <a:latin typeface="Arial" panose="020B0604020202020204" pitchFamily="34" charset="0"/>
              </a:rPr>
            </a:b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1454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on peer-learning models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Ownership is key – activities must be run in line with country-led demand</a:t>
            </a:r>
          </a:p>
          <a:p>
            <a:r>
              <a:rPr lang="en-US" dirty="0" smtClean="0"/>
              <a:t>Time to collaborate requires longer timelines</a:t>
            </a:r>
          </a:p>
          <a:p>
            <a:r>
              <a:rPr lang="en-US" dirty="0" smtClean="0"/>
              <a:t>Getting people to think and share reflectively required structured time and processes</a:t>
            </a:r>
          </a:p>
          <a:p>
            <a:r>
              <a:rPr lang="en-US" dirty="0" smtClean="0"/>
              <a:t>More expensive model than others</a:t>
            </a:r>
          </a:p>
          <a:p>
            <a:r>
              <a:rPr lang="en-US" dirty="0" smtClean="0"/>
              <a:t>Need to spread learning beyond one or two champions; this requires running activities in each country and bringing high-level champions from other countries to help build support</a:t>
            </a:r>
            <a:r>
              <a:rPr lang="en-US" dirty="0" smtClean="0"/>
              <a:t>.</a:t>
            </a:r>
            <a:endParaRPr lang="en-US" dirty="0" smtClean="0"/>
          </a:p>
        </p:txBody>
      </p:sp>
    </p:spTree>
    <p:extLst>
      <p:ext uri="{BB962C8B-B14F-4D97-AF65-F5344CB8AC3E}">
        <p14:creationId xmlns:p14="http://schemas.microsoft.com/office/powerpoint/2010/main" val="2023151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Lessons</a:t>
            </a:r>
            <a:endParaRPr lang="en-ZA" dirty="0"/>
          </a:p>
        </p:txBody>
      </p:sp>
      <p:sp>
        <p:nvSpPr>
          <p:cNvPr id="3" name="Content Placeholder 2"/>
          <p:cNvSpPr>
            <a:spLocks noGrp="1"/>
          </p:cNvSpPr>
          <p:nvPr>
            <p:ph idx="1"/>
          </p:nvPr>
        </p:nvSpPr>
        <p:spPr/>
        <p:txBody>
          <a:bodyPr>
            <a:normAutofit lnSpcReduction="10000"/>
          </a:bodyPr>
          <a:lstStyle/>
          <a:p>
            <a:r>
              <a:rPr lang="en-ZA" sz="2400" dirty="0" smtClean="0"/>
              <a:t>Importance of central </a:t>
            </a:r>
            <a:r>
              <a:rPr lang="en-ZA" sz="2400" dirty="0"/>
              <a:t>unit in </a:t>
            </a:r>
            <a:r>
              <a:rPr lang="en-ZA" sz="2400" dirty="0" smtClean="0"/>
              <a:t>Presidency </a:t>
            </a:r>
            <a:r>
              <a:rPr lang="en-ZA" sz="2400" dirty="0"/>
              <a:t>or Office of </a:t>
            </a:r>
            <a:r>
              <a:rPr lang="en-ZA" sz="2400" dirty="0" smtClean="0"/>
              <a:t>Prime </a:t>
            </a:r>
            <a:r>
              <a:rPr lang="en-ZA" sz="2400" dirty="0"/>
              <a:t>Minister </a:t>
            </a:r>
            <a:r>
              <a:rPr lang="en-ZA" sz="2400" dirty="0" smtClean="0"/>
              <a:t>mandate </a:t>
            </a:r>
            <a:r>
              <a:rPr lang="en-ZA" sz="2400" dirty="0"/>
              <a:t>to lead </a:t>
            </a:r>
            <a:r>
              <a:rPr lang="en-ZA" sz="2400" dirty="0" smtClean="0"/>
              <a:t>evaluation system. They have authority </a:t>
            </a:r>
            <a:r>
              <a:rPr lang="en-ZA" sz="2400" dirty="0"/>
              <a:t>to take </a:t>
            </a:r>
            <a:r>
              <a:rPr lang="en-ZA" sz="2400" dirty="0" smtClean="0"/>
              <a:t>system </a:t>
            </a:r>
            <a:r>
              <a:rPr lang="en-ZA" sz="2400" dirty="0"/>
              <a:t>forward. </a:t>
            </a:r>
            <a:r>
              <a:rPr lang="en-ZA" sz="2400" dirty="0" smtClean="0"/>
              <a:t>Ensures </a:t>
            </a:r>
            <a:r>
              <a:rPr lang="en-ZA" sz="2400" dirty="0"/>
              <a:t>significant political will to </a:t>
            </a:r>
            <a:r>
              <a:rPr lang="en-ZA" sz="2400" dirty="0" smtClean="0"/>
              <a:t>make M&amp;E/evaluation </a:t>
            </a:r>
            <a:r>
              <a:rPr lang="en-ZA" sz="2400" dirty="0"/>
              <a:t>system work, with support from political as well as technical </a:t>
            </a:r>
            <a:r>
              <a:rPr lang="en-ZA" sz="2400" dirty="0" smtClean="0"/>
              <a:t>champions</a:t>
            </a:r>
          </a:p>
          <a:p>
            <a:r>
              <a:rPr lang="en-ZA" sz="2400" dirty="0" smtClean="0"/>
              <a:t>Having </a:t>
            </a:r>
            <a:r>
              <a:rPr lang="en-ZA" sz="2400" dirty="0" err="1" smtClean="0"/>
              <a:t>eval</a:t>
            </a:r>
            <a:r>
              <a:rPr lang="en-ZA" sz="2400" dirty="0" smtClean="0"/>
              <a:t> policy </a:t>
            </a:r>
            <a:r>
              <a:rPr lang="en-ZA" sz="2400" dirty="0"/>
              <a:t>in advance (as SA did, but Uganda and Benin didn’t) </a:t>
            </a:r>
            <a:r>
              <a:rPr lang="en-ZA" sz="2400" dirty="0" smtClean="0"/>
              <a:t>not necessary </a:t>
            </a:r>
            <a:r>
              <a:rPr lang="en-ZA" sz="2400" dirty="0"/>
              <a:t>although </a:t>
            </a:r>
            <a:r>
              <a:rPr lang="en-ZA" sz="2400" dirty="0" smtClean="0"/>
              <a:t>there needs </a:t>
            </a:r>
            <a:r>
              <a:rPr lang="en-ZA" sz="2400" dirty="0"/>
              <a:t>to be some definition of how the system will work, how it will provide for impartiality </a:t>
            </a:r>
            <a:r>
              <a:rPr lang="en-ZA" sz="2400" dirty="0" err="1" smtClean="0"/>
              <a:t>etc</a:t>
            </a:r>
            <a:r>
              <a:rPr lang="en-ZA" sz="2400" dirty="0" smtClean="0"/>
              <a:t>, when you start. </a:t>
            </a:r>
          </a:p>
          <a:p>
            <a:r>
              <a:rPr lang="en-ZA" sz="2400" dirty="0"/>
              <a:t>With </a:t>
            </a:r>
            <a:r>
              <a:rPr lang="en-ZA" sz="2400" dirty="0" smtClean="0"/>
              <a:t>severe </a:t>
            </a:r>
            <a:r>
              <a:rPr lang="en-ZA" sz="2400" dirty="0"/>
              <a:t>resource constraints </a:t>
            </a:r>
            <a:r>
              <a:rPr lang="en-ZA" sz="2400" dirty="0" smtClean="0"/>
              <a:t>in </a:t>
            </a:r>
            <a:r>
              <a:rPr lang="en-ZA" sz="2400" dirty="0"/>
              <a:t>Africa, all </a:t>
            </a:r>
            <a:r>
              <a:rPr lang="en-ZA" sz="2400" dirty="0" smtClean="0"/>
              <a:t>3 </a:t>
            </a:r>
            <a:r>
              <a:rPr lang="en-ZA" sz="2400" dirty="0"/>
              <a:t>countries </a:t>
            </a:r>
            <a:r>
              <a:rPr lang="en-ZA" sz="2400" dirty="0" smtClean="0"/>
              <a:t>strategic </a:t>
            </a:r>
            <a:r>
              <a:rPr lang="en-ZA" sz="2400" dirty="0"/>
              <a:t>in selecting limited numbers of priority evaluations, using donor resources where needed, but driving the agenda themselves. </a:t>
            </a:r>
            <a:r>
              <a:rPr lang="en-ZA" sz="2400" dirty="0" smtClean="0"/>
              <a:t>Important </a:t>
            </a:r>
            <a:r>
              <a:rPr lang="en-ZA" sz="2400" dirty="0"/>
              <a:t>if evaluation </a:t>
            </a:r>
            <a:r>
              <a:rPr lang="en-ZA" sz="2400" dirty="0" smtClean="0"/>
              <a:t>to </a:t>
            </a:r>
            <a:r>
              <a:rPr lang="en-ZA" sz="2400" dirty="0"/>
              <a:t>become part of countries’ strategic agendas, not just imposed by donors.</a:t>
            </a:r>
          </a:p>
        </p:txBody>
      </p:sp>
      <p:sp>
        <p:nvSpPr>
          <p:cNvPr id="4" name="Slide Number Placeholder 3"/>
          <p:cNvSpPr>
            <a:spLocks noGrp="1"/>
          </p:cNvSpPr>
          <p:nvPr>
            <p:ph type="sldNum" sz="quarter" idx="4"/>
          </p:nvPr>
        </p:nvSpPr>
        <p:spPr/>
        <p:txBody>
          <a:bodyPr/>
          <a:lstStyle/>
          <a:p>
            <a:fld id="{62AAA1A3-262B-4979-8C18-306C3DA11E9E}" type="slidenum">
              <a:rPr lang="en-ZA" smtClean="0"/>
              <a:pPr/>
              <a:t>14</a:t>
            </a:fld>
            <a:endParaRPr lang="en-ZA" dirty="0"/>
          </a:p>
        </p:txBody>
      </p:sp>
    </p:spTree>
    <p:extLst>
      <p:ext uri="{BB962C8B-B14F-4D97-AF65-F5344CB8AC3E}">
        <p14:creationId xmlns:p14="http://schemas.microsoft.com/office/powerpoint/2010/main" val="1179681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Lessons (2)</a:t>
            </a:r>
            <a:endParaRPr lang="en-ZA" dirty="0"/>
          </a:p>
        </p:txBody>
      </p:sp>
      <p:sp>
        <p:nvSpPr>
          <p:cNvPr id="3" name="Content Placeholder 2"/>
          <p:cNvSpPr>
            <a:spLocks noGrp="1"/>
          </p:cNvSpPr>
          <p:nvPr>
            <p:ph idx="1"/>
          </p:nvPr>
        </p:nvSpPr>
        <p:spPr/>
        <p:txBody>
          <a:bodyPr>
            <a:normAutofit/>
          </a:bodyPr>
          <a:lstStyle/>
          <a:p>
            <a:r>
              <a:rPr lang="en-ZA" sz="2400" dirty="0" smtClean="0"/>
              <a:t>All 3 countries started </a:t>
            </a:r>
            <a:r>
              <a:rPr lang="en-ZA" sz="2400" dirty="0"/>
              <a:t>with national level evaluations focusing on national </a:t>
            </a:r>
            <a:r>
              <a:rPr lang="en-ZA" sz="2400" dirty="0" smtClean="0"/>
              <a:t>depts</a:t>
            </a:r>
            <a:r>
              <a:rPr lang="en-ZA" sz="2400" dirty="0"/>
              <a:t>. However, systems </a:t>
            </a:r>
            <a:r>
              <a:rPr lang="en-ZA" sz="2400" dirty="0" smtClean="0"/>
              <a:t>extending </a:t>
            </a:r>
            <a:r>
              <a:rPr lang="en-ZA" sz="2400" dirty="0"/>
              <a:t>in </a:t>
            </a:r>
            <a:r>
              <a:rPr lang="en-ZA" sz="2400" dirty="0" smtClean="0"/>
              <a:t>SA to </a:t>
            </a:r>
            <a:r>
              <a:rPr lang="en-ZA" sz="2400" dirty="0"/>
              <a:t>provincial </a:t>
            </a:r>
            <a:r>
              <a:rPr lang="en-ZA" sz="2400" dirty="0" smtClean="0"/>
              <a:t>levels and to departments, but not yet local government, while </a:t>
            </a:r>
            <a:r>
              <a:rPr lang="en-ZA" sz="2400" dirty="0"/>
              <a:t>Benin </a:t>
            </a:r>
            <a:r>
              <a:rPr lang="en-ZA" sz="2400" dirty="0" smtClean="0"/>
              <a:t>is keen </a:t>
            </a:r>
            <a:r>
              <a:rPr lang="en-ZA" sz="2400" dirty="0"/>
              <a:t>to extend to </a:t>
            </a:r>
            <a:r>
              <a:rPr lang="en-ZA" sz="2400" dirty="0" smtClean="0"/>
              <a:t>local government </a:t>
            </a:r>
            <a:r>
              <a:rPr lang="en-ZA" sz="2400" dirty="0"/>
              <a:t>levels. </a:t>
            </a:r>
          </a:p>
        </p:txBody>
      </p:sp>
      <p:sp>
        <p:nvSpPr>
          <p:cNvPr id="4" name="Slide Number Placeholder 3"/>
          <p:cNvSpPr>
            <a:spLocks noGrp="1"/>
          </p:cNvSpPr>
          <p:nvPr>
            <p:ph type="sldNum" sz="quarter" idx="4"/>
          </p:nvPr>
        </p:nvSpPr>
        <p:spPr/>
        <p:txBody>
          <a:bodyPr/>
          <a:lstStyle/>
          <a:p>
            <a:fld id="{62AAA1A3-262B-4979-8C18-306C3DA11E9E}" type="slidenum">
              <a:rPr lang="en-ZA" smtClean="0"/>
              <a:pPr/>
              <a:t>15</a:t>
            </a:fld>
            <a:endParaRPr lang="en-ZA" dirty="0"/>
          </a:p>
        </p:txBody>
      </p:sp>
    </p:spTree>
    <p:extLst>
      <p:ext uri="{BB962C8B-B14F-4D97-AF65-F5344CB8AC3E}">
        <p14:creationId xmlns:p14="http://schemas.microsoft.com/office/powerpoint/2010/main" val="173260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a:t>
            </a:r>
            <a:endParaRPr lang="en-ZA" dirty="0"/>
          </a:p>
        </p:txBody>
      </p:sp>
      <p:sp>
        <p:nvSpPr>
          <p:cNvPr id="3" name="Content Placeholder 2"/>
          <p:cNvSpPr>
            <a:spLocks noGrp="1"/>
          </p:cNvSpPr>
          <p:nvPr>
            <p:ph idx="1"/>
          </p:nvPr>
        </p:nvSpPr>
        <p:spPr/>
        <p:txBody>
          <a:bodyPr>
            <a:normAutofit fontScale="92500" lnSpcReduction="10000"/>
          </a:bodyPr>
          <a:lstStyle/>
          <a:p>
            <a:r>
              <a:rPr lang="en-ZA" sz="2400" dirty="0" smtClean="0"/>
              <a:t>Each country has had a stronger </a:t>
            </a:r>
            <a:r>
              <a:rPr lang="en-ZA" sz="2400" dirty="0"/>
              <a:t>focus on monitoring than </a:t>
            </a:r>
            <a:r>
              <a:rPr lang="en-ZA" sz="2400" dirty="0" smtClean="0"/>
              <a:t>evaluation</a:t>
            </a:r>
            <a:r>
              <a:rPr lang="en-ZA" sz="2400" dirty="0"/>
              <a:t>, </a:t>
            </a:r>
            <a:r>
              <a:rPr lang="en-ZA" sz="2400" dirty="0" smtClean="0"/>
              <a:t>with some </a:t>
            </a:r>
            <a:r>
              <a:rPr lang="en-ZA" sz="2400" dirty="0"/>
              <a:t>lack of acceptance of / resistance to evaluation. Evaluation </a:t>
            </a:r>
            <a:r>
              <a:rPr lang="en-ZA" sz="2400" dirty="0" smtClean="0"/>
              <a:t>often </a:t>
            </a:r>
            <a:r>
              <a:rPr lang="en-ZA" sz="2400" dirty="0"/>
              <a:t>seen as an accountability tool rather than for learning;</a:t>
            </a:r>
          </a:p>
          <a:p>
            <a:r>
              <a:rPr lang="en-ZA" sz="2400" dirty="0" smtClean="0"/>
              <a:t>Funding </a:t>
            </a:r>
            <a:r>
              <a:rPr lang="en-ZA" sz="2400" dirty="0"/>
              <a:t>– with evaluation seen as secondary to programme implementation and </a:t>
            </a:r>
            <a:r>
              <a:rPr lang="en-ZA" sz="2400" dirty="0" smtClean="0"/>
              <a:t>monitoring and so challenges to liberate funds for evaluation;</a:t>
            </a:r>
            <a:endParaRPr lang="en-ZA" sz="2400" dirty="0"/>
          </a:p>
          <a:p>
            <a:r>
              <a:rPr lang="en-ZA" sz="2400" dirty="0" smtClean="0"/>
              <a:t>Capacity </a:t>
            </a:r>
            <a:r>
              <a:rPr lang="en-ZA" sz="2400" dirty="0"/>
              <a:t>of evaluators and government </a:t>
            </a:r>
            <a:r>
              <a:rPr lang="en-ZA" sz="2400" dirty="0" smtClean="0"/>
              <a:t>staff – hence key focus of Twende Mbele</a:t>
            </a:r>
            <a:endParaRPr lang="en-ZA" sz="2400" dirty="0"/>
          </a:p>
          <a:p>
            <a:r>
              <a:rPr lang="en-ZA" sz="2400" dirty="0" smtClean="0"/>
              <a:t>Ensuring </a:t>
            </a:r>
            <a:r>
              <a:rPr lang="en-ZA" sz="2400" dirty="0"/>
              <a:t>that evaluations are followed-up and recommendations implemented. C</a:t>
            </a:r>
            <a:r>
              <a:rPr lang="en-ZA" sz="2400" dirty="0" smtClean="0"/>
              <a:t>entral </a:t>
            </a:r>
            <a:r>
              <a:rPr lang="en-ZA" sz="2400" dirty="0"/>
              <a:t>agencies play </a:t>
            </a:r>
            <a:r>
              <a:rPr lang="en-ZA" sz="2400" dirty="0" smtClean="0"/>
              <a:t>big </a:t>
            </a:r>
            <a:r>
              <a:rPr lang="en-ZA" sz="2400" dirty="0"/>
              <a:t>role in ensuring </a:t>
            </a:r>
            <a:r>
              <a:rPr lang="en-ZA" sz="2400" dirty="0" smtClean="0"/>
              <a:t>evaluations implemented </a:t>
            </a:r>
            <a:r>
              <a:rPr lang="en-ZA" sz="2400" dirty="0"/>
              <a:t>successfully. However, responsibility shifts to </a:t>
            </a:r>
            <a:r>
              <a:rPr lang="en-ZA" sz="2400" dirty="0" smtClean="0"/>
              <a:t>implementing </a:t>
            </a:r>
            <a:r>
              <a:rPr lang="en-ZA" sz="2400" dirty="0" err="1" smtClean="0"/>
              <a:t>depts</a:t>
            </a:r>
            <a:r>
              <a:rPr lang="en-ZA" sz="2400" dirty="0" smtClean="0"/>
              <a:t> </a:t>
            </a:r>
            <a:r>
              <a:rPr lang="en-ZA" sz="2400" dirty="0"/>
              <a:t>during </a:t>
            </a:r>
            <a:r>
              <a:rPr lang="en-ZA" sz="2400" dirty="0" smtClean="0"/>
              <a:t>implementation </a:t>
            </a:r>
            <a:r>
              <a:rPr lang="en-ZA" sz="2400" dirty="0"/>
              <a:t>phase. All three countries are seeking some way to hold these departments to account for implementing the </a:t>
            </a:r>
            <a:r>
              <a:rPr lang="en-ZA" sz="2400" dirty="0" smtClean="0"/>
              <a:t>recommendations</a:t>
            </a:r>
            <a:endParaRPr lang="en-ZA" sz="2400" dirty="0"/>
          </a:p>
          <a:p>
            <a:endParaRPr lang="en-ZA" sz="2400"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16</a:t>
            </a:fld>
            <a:endParaRPr lang="en-ZA" dirty="0"/>
          </a:p>
        </p:txBody>
      </p:sp>
    </p:spTree>
    <p:extLst>
      <p:ext uri="{BB962C8B-B14F-4D97-AF65-F5344CB8AC3E}">
        <p14:creationId xmlns:p14="http://schemas.microsoft.com/office/powerpoint/2010/main" val="3362019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Conclusions</a:t>
            </a:r>
            <a:endParaRPr lang="en-ZA" dirty="0"/>
          </a:p>
        </p:txBody>
      </p:sp>
      <p:sp>
        <p:nvSpPr>
          <p:cNvPr id="3" name="Content Placeholder 2"/>
          <p:cNvSpPr>
            <a:spLocks noGrp="1"/>
          </p:cNvSpPr>
          <p:nvPr>
            <p:ph idx="1"/>
          </p:nvPr>
        </p:nvSpPr>
        <p:spPr/>
        <p:txBody>
          <a:bodyPr>
            <a:normAutofit fontScale="92500" lnSpcReduction="10000"/>
          </a:bodyPr>
          <a:lstStyle/>
          <a:p>
            <a:r>
              <a:rPr lang="en-ZA" sz="2400" dirty="0"/>
              <a:t>Countries such as Chile and Colombia </a:t>
            </a:r>
            <a:r>
              <a:rPr lang="en-ZA" sz="2400" dirty="0" smtClean="0"/>
              <a:t>had </a:t>
            </a:r>
            <a:r>
              <a:rPr lang="en-ZA" sz="2400" dirty="0"/>
              <a:t>national evaluation systems since </a:t>
            </a:r>
            <a:r>
              <a:rPr lang="en-ZA" sz="2400" dirty="0" smtClean="0"/>
              <a:t>1990s. </a:t>
            </a:r>
            <a:r>
              <a:rPr lang="en-ZA" sz="2400" dirty="0"/>
              <a:t>Since the 2010s Benin, Uganda and SA </a:t>
            </a:r>
            <a:r>
              <a:rPr lang="en-ZA" sz="2400" dirty="0" smtClean="0"/>
              <a:t>undertaken significant efforts </a:t>
            </a:r>
            <a:r>
              <a:rPr lang="en-ZA" sz="2400" dirty="0"/>
              <a:t>to mainstream evaluations in </a:t>
            </a:r>
            <a:r>
              <a:rPr lang="en-ZA" sz="2400" dirty="0" smtClean="0"/>
              <a:t>work </a:t>
            </a:r>
            <a:r>
              <a:rPr lang="en-ZA" sz="2400" dirty="0"/>
              <a:t>of government, in very differing political situations and with differing resource constraints</a:t>
            </a:r>
            <a:r>
              <a:rPr lang="en-ZA" sz="2400" dirty="0" smtClean="0"/>
              <a:t>.</a:t>
            </a:r>
          </a:p>
          <a:p>
            <a:r>
              <a:rPr lang="en-ZA" sz="2400" dirty="0"/>
              <a:t>Systems </a:t>
            </a:r>
            <a:r>
              <a:rPr lang="en-ZA" sz="2400" dirty="0" smtClean="0"/>
              <a:t>emerging </a:t>
            </a:r>
            <a:r>
              <a:rPr lang="en-ZA" sz="2400" dirty="0"/>
              <a:t>with </a:t>
            </a:r>
            <a:r>
              <a:rPr lang="en-ZA" sz="2400" dirty="0" smtClean="0"/>
              <a:t>wide </a:t>
            </a:r>
            <a:r>
              <a:rPr lang="en-ZA" sz="2400" dirty="0"/>
              <a:t>variety of components – policies, plans, standards, governance structures </a:t>
            </a:r>
            <a:r>
              <a:rPr lang="en-ZA" sz="2400" dirty="0" err="1"/>
              <a:t>etc</a:t>
            </a:r>
            <a:r>
              <a:rPr lang="en-ZA" sz="2400" dirty="0"/>
              <a:t>, and which involve a wide range of stakeholders in the evaluation ecosystem. </a:t>
            </a:r>
            <a:endParaRPr lang="en-ZA" sz="2400" dirty="0" smtClean="0"/>
          </a:p>
          <a:p>
            <a:r>
              <a:rPr lang="en-ZA" sz="2400" dirty="0" smtClean="0"/>
              <a:t>In </a:t>
            </a:r>
            <a:r>
              <a:rPr lang="en-ZA" sz="2400" dirty="0"/>
              <a:t>terms of use there is evidence of a significant portion of evaluations having recommendations implemented and we are beginning to see examples of integration with the budget process</a:t>
            </a:r>
            <a:r>
              <a:rPr lang="en-ZA" sz="2400" dirty="0" smtClean="0"/>
              <a:t>.</a:t>
            </a:r>
          </a:p>
          <a:p>
            <a:r>
              <a:rPr lang="en-ZA" sz="2400" dirty="0"/>
              <a:t>P</a:t>
            </a:r>
            <a:r>
              <a:rPr lang="en-ZA" sz="2400" dirty="0" smtClean="0"/>
              <a:t>eer </a:t>
            </a:r>
            <a:r>
              <a:rPr lang="en-ZA" sz="2400" dirty="0"/>
              <a:t>learning approach has </a:t>
            </a:r>
            <a:r>
              <a:rPr lang="en-ZA" sz="2400" dirty="0" smtClean="0"/>
              <a:t>enhanced </a:t>
            </a:r>
            <a:r>
              <a:rPr lang="en-ZA" sz="2400" dirty="0"/>
              <a:t>these systems, and </a:t>
            </a:r>
            <a:r>
              <a:rPr lang="en-ZA" sz="2400" dirty="0" smtClean="0"/>
              <a:t>resources made </a:t>
            </a:r>
            <a:r>
              <a:rPr lang="en-ZA" sz="2400" dirty="0"/>
              <a:t>available through </a:t>
            </a:r>
            <a:r>
              <a:rPr lang="en-ZA" sz="2400" dirty="0" smtClean="0"/>
              <a:t>Twende </a:t>
            </a:r>
            <a:r>
              <a:rPr lang="en-ZA" sz="2400" dirty="0"/>
              <a:t>Mbele programme provide an opportunity to deepen this and to expand evaluation to other countries in Africa.</a:t>
            </a:r>
          </a:p>
          <a:p>
            <a:endParaRPr lang="en-ZA" sz="2400"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17</a:t>
            </a:fld>
            <a:endParaRPr lang="en-ZA" dirty="0"/>
          </a:p>
        </p:txBody>
      </p:sp>
    </p:spTree>
    <p:extLst>
      <p:ext uri="{BB962C8B-B14F-4D97-AF65-F5344CB8AC3E}">
        <p14:creationId xmlns:p14="http://schemas.microsoft.com/office/powerpoint/2010/main" val="1108136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Content Placeholder 3"/>
          <p:cNvSpPr>
            <a:spLocks noGrp="1"/>
          </p:cNvSpPr>
          <p:nvPr>
            <p:ph idx="1"/>
          </p:nvPr>
        </p:nvSpPr>
        <p:spPr>
          <a:xfrm>
            <a:off x="508001" y="1219200"/>
            <a:ext cx="7111999" cy="5029200"/>
          </a:xfrm>
        </p:spPr>
        <p:txBody>
          <a:bodyPr>
            <a:normAutofit fontScale="92500"/>
          </a:bodyPr>
          <a:lstStyle/>
          <a:p>
            <a:r>
              <a:rPr lang="en-ZA" sz="2400" dirty="0"/>
              <a:t>African M&amp;E workshop with 7 countries in March 2012 </a:t>
            </a:r>
            <a:r>
              <a:rPr lang="en-ZA" sz="2400" dirty="0" smtClean="0"/>
              <a:t>– </a:t>
            </a:r>
            <a:r>
              <a:rPr lang="en-ZA" sz="2400" dirty="0"/>
              <a:t>as result Uganda, Benin and SA started working together on national evaluation systems</a:t>
            </a:r>
          </a:p>
          <a:p>
            <a:pPr lvl="1"/>
            <a:r>
              <a:rPr lang="en-ZA" sz="2200" dirty="0"/>
              <a:t>Attended each others evaluation weeks</a:t>
            </a:r>
          </a:p>
          <a:p>
            <a:pPr lvl="1"/>
            <a:r>
              <a:rPr lang="en-ZA" sz="2200" dirty="0"/>
              <a:t>Participated in training</a:t>
            </a:r>
          </a:p>
          <a:p>
            <a:pPr lvl="1"/>
            <a:r>
              <a:rPr lang="en-ZA" sz="2200" dirty="0"/>
              <a:t>Exchanged standards, competences, guidelines </a:t>
            </a:r>
            <a:r>
              <a:rPr lang="en-ZA" sz="2200" dirty="0" err="1"/>
              <a:t>etc</a:t>
            </a:r>
            <a:endParaRPr lang="en-ZA" sz="2200" dirty="0"/>
          </a:p>
          <a:p>
            <a:pPr lvl="1"/>
            <a:r>
              <a:rPr lang="en-ZA" sz="2200" dirty="0"/>
              <a:t>Joint session at last </a:t>
            </a:r>
            <a:r>
              <a:rPr lang="en-ZA" sz="2200" dirty="0" err="1"/>
              <a:t>Afrea</a:t>
            </a:r>
            <a:r>
              <a:rPr lang="en-ZA" sz="2200" dirty="0"/>
              <a:t> on national </a:t>
            </a:r>
            <a:r>
              <a:rPr lang="en-ZA" sz="2200" dirty="0" err="1"/>
              <a:t>eval</a:t>
            </a:r>
            <a:r>
              <a:rPr lang="en-ZA" sz="2200" dirty="0"/>
              <a:t> systems</a:t>
            </a:r>
          </a:p>
          <a:p>
            <a:pPr lvl="1"/>
            <a:r>
              <a:rPr lang="en-ZA" sz="2200" dirty="0"/>
              <a:t>Encouraged Benin to join 3ie</a:t>
            </a:r>
          </a:p>
          <a:p>
            <a:r>
              <a:rPr lang="en-ZA" sz="2400" dirty="0"/>
              <a:t>DFID agreed to fund going forward, also partnering with CLEAR and AfDB reflecting their regional roles</a:t>
            </a:r>
          </a:p>
          <a:p>
            <a:r>
              <a:rPr lang="en-ZA" sz="2400" dirty="0"/>
              <a:t>Twende Mbele African M&amp;E Partnership started January 2016, with full funding from 1 September 2016.</a:t>
            </a:r>
          </a:p>
          <a:p>
            <a:endParaRPr lang="en-US" dirty="0"/>
          </a:p>
        </p:txBody>
      </p:sp>
    </p:spTree>
    <p:extLst>
      <p:ext uri="{BB962C8B-B14F-4D97-AF65-F5344CB8AC3E}">
        <p14:creationId xmlns:p14="http://schemas.microsoft.com/office/powerpoint/2010/main" val="388136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228600"/>
            <a:ext cx="6447501" cy="1066800"/>
          </a:xfrm>
        </p:spPr>
        <p:txBody>
          <a:bodyPr/>
          <a:lstStyle/>
          <a:p>
            <a:r>
              <a:rPr lang="en-US" dirty="0" smtClean="0"/>
              <a:t>Programme Overview</a:t>
            </a:r>
            <a:endParaRPr lang="en-US" dirty="0"/>
          </a:p>
        </p:txBody>
      </p:sp>
      <p:sp>
        <p:nvSpPr>
          <p:cNvPr id="4" name="Content Placeholder 2"/>
          <p:cNvSpPr>
            <a:spLocks noGrp="1"/>
          </p:cNvSpPr>
          <p:nvPr>
            <p:ph idx="1"/>
          </p:nvPr>
        </p:nvSpPr>
        <p:spPr>
          <a:xfrm>
            <a:off x="508001" y="1066800"/>
            <a:ext cx="6883399" cy="4974563"/>
          </a:xfrm>
        </p:spPr>
        <p:txBody>
          <a:bodyPr>
            <a:noAutofit/>
          </a:bodyPr>
          <a:lstStyle/>
          <a:p>
            <a:pPr marL="257175" lvl="1" indent="-257175"/>
            <a:r>
              <a:rPr lang="en-GB" sz="2400" dirty="0"/>
              <a:t>3 core countries (SA, Uganda, Benin plus 2 regional players CLEAR </a:t>
            </a:r>
            <a:r>
              <a:rPr lang="en-GB" sz="2400" dirty="0" smtClean="0"/>
              <a:t>AA and IDEV at the </a:t>
            </a:r>
            <a:r>
              <a:rPr lang="en-GB" sz="2400" dirty="0"/>
              <a:t>AfDB), expanding to include others </a:t>
            </a:r>
            <a:endParaRPr lang="en-GB" sz="2400" dirty="0" smtClean="0"/>
          </a:p>
          <a:p>
            <a:pPr marL="257175" lvl="1" indent="-257175"/>
            <a:r>
              <a:rPr lang="en-GB" sz="2400" dirty="0" smtClean="0"/>
              <a:t>These partners are the Management Committee, CLEAR AA hosts the secretariat, and each country has a Country </a:t>
            </a:r>
            <a:r>
              <a:rPr lang="en-GB" sz="2400" dirty="0" smtClean="0"/>
              <a:t>Coordinator</a:t>
            </a:r>
            <a:endParaRPr lang="en-US" sz="2400" dirty="0" smtClean="0"/>
          </a:p>
          <a:p>
            <a:r>
              <a:rPr lang="en-US" sz="2400" dirty="0" smtClean="0"/>
              <a:t>DFID funding began in 2015</a:t>
            </a:r>
            <a:r>
              <a:rPr lang="en-US" sz="2400" dirty="0"/>
              <a:t> </a:t>
            </a:r>
            <a:r>
              <a:rPr lang="en-US" sz="2400" dirty="0" smtClean="0"/>
              <a:t>- 2019</a:t>
            </a:r>
          </a:p>
          <a:p>
            <a:r>
              <a:rPr lang="en-GB" sz="2400" dirty="0"/>
              <a:t>S</a:t>
            </a:r>
            <a:r>
              <a:rPr lang="en-GB" sz="2400" dirty="0" smtClean="0"/>
              <a:t>hare </a:t>
            </a:r>
            <a:r>
              <a:rPr lang="en-GB" sz="2400" dirty="0"/>
              <a:t>experience and support capacity development activities with 10-15 </a:t>
            </a:r>
            <a:r>
              <a:rPr lang="en-GB" sz="2400" dirty="0" smtClean="0"/>
              <a:t>countries</a:t>
            </a:r>
            <a:endParaRPr lang="en-GB" sz="2400" dirty="0"/>
          </a:p>
          <a:p>
            <a:r>
              <a:rPr lang="en-ZA" sz="2400" dirty="0"/>
              <a:t>Not funding project – catalysing learning and sharing and collaboration on M&amp;E across Africa – adding value to what you are doing or want to do</a:t>
            </a:r>
            <a:endParaRPr lang="en-GB" sz="2400" dirty="0"/>
          </a:p>
          <a:p>
            <a:r>
              <a:rPr lang="en-US" sz="2400" dirty="0" smtClean="0"/>
              <a:t>Country </a:t>
            </a:r>
            <a:r>
              <a:rPr lang="en-US" sz="2400" dirty="0"/>
              <a:t>ownership is key principal</a:t>
            </a:r>
          </a:p>
          <a:p>
            <a:endParaRPr lang="en-US" sz="2400" dirty="0"/>
          </a:p>
        </p:txBody>
      </p:sp>
    </p:spTree>
    <p:extLst>
      <p:ext uri="{BB962C8B-B14F-4D97-AF65-F5344CB8AC3E}">
        <p14:creationId xmlns:p14="http://schemas.microsoft.com/office/powerpoint/2010/main" val="296976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4</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890368001"/>
              </p:ext>
            </p:extLst>
          </p:nvPr>
        </p:nvGraphicFramePr>
        <p:xfrm>
          <a:off x="304800" y="160703"/>
          <a:ext cx="8610600" cy="6621902"/>
        </p:xfrm>
        <a:graphic>
          <a:graphicData uri="http://schemas.openxmlformats.org/drawingml/2006/table">
            <a:tbl>
              <a:tblPr firstRow="1" firstCol="1" lastRow="1" lastCol="1" bandRow="1" bandCol="1">
                <a:tableStyleId>{5C22544A-7EE6-4342-B048-85BDC9FD1C3A}</a:tableStyleId>
              </a:tblPr>
              <a:tblGrid>
                <a:gridCol w="8610600">
                  <a:extLst>
                    <a:ext uri="{9D8B030D-6E8A-4147-A177-3AD203B41FA5}">
                      <a16:colId xmlns:a16="http://schemas.microsoft.com/office/drawing/2014/main" val="20000"/>
                    </a:ext>
                  </a:extLst>
                </a:gridCol>
              </a:tblGrid>
              <a:tr h="373179">
                <a:tc>
                  <a:txBody>
                    <a:bodyPr/>
                    <a:lstStyle/>
                    <a:p>
                      <a:pPr algn="l">
                        <a:spcAft>
                          <a:spcPts val="0"/>
                        </a:spcAft>
                      </a:pPr>
                      <a:r>
                        <a:rPr lang="en-GB" sz="1800" dirty="0">
                          <a:solidFill>
                            <a:schemeClr val="tx1"/>
                          </a:solidFill>
                          <a:effectLst/>
                          <a:latin typeface="Arial" panose="020B0604020202020204" pitchFamily="34" charset="0"/>
                          <a:cs typeface="Arial" panose="020B0604020202020204" pitchFamily="34" charset="0"/>
                        </a:rPr>
                        <a:t>Impact</a:t>
                      </a:r>
                      <a:endParaRPr lang="en-GB" sz="1800" dirty="0">
                        <a:solidFill>
                          <a:schemeClr val="tx1"/>
                        </a:solidFill>
                        <a:effectLst/>
                        <a:latin typeface="Arial" panose="020B0604020202020204" pitchFamily="34" charset="0"/>
                        <a:ea typeface="Calibri"/>
                        <a:cs typeface="Arial" panose="020B0604020202020204" pitchFamily="34" charset="0"/>
                      </a:endParaRPr>
                    </a:p>
                  </a:txBody>
                  <a:tcPr marL="63243" marR="63243" marT="0" marB="0" anchor="ctr">
                    <a:solidFill>
                      <a:srgbClr val="66CCFF"/>
                    </a:solidFill>
                  </a:tcPr>
                </a:tc>
                <a:extLst>
                  <a:ext uri="{0D108BD9-81ED-4DB2-BD59-A6C34878D82A}">
                    <a16:rowId xmlns:a16="http://schemas.microsoft.com/office/drawing/2014/main" val="10000"/>
                  </a:ext>
                </a:extLst>
              </a:tr>
              <a:tr h="75718">
                <a:tc>
                  <a:txBody>
                    <a:bodyPr/>
                    <a:lstStyle/>
                    <a:p>
                      <a:pPr algn="l">
                        <a:spcAft>
                          <a:spcPts val="0"/>
                        </a:spcAft>
                      </a:pPr>
                      <a:r>
                        <a:rPr lang="en-GB" sz="1800" b="0" dirty="0">
                          <a:solidFill>
                            <a:schemeClr val="tx1"/>
                          </a:solidFill>
                          <a:effectLst/>
                          <a:latin typeface="Arial" panose="020B0604020202020204" pitchFamily="34" charset="0"/>
                          <a:cs typeface="Arial" panose="020B0604020202020204" pitchFamily="34" charset="0"/>
                        </a:rPr>
                        <a:t>Improved performance and accountability of African governments to </a:t>
                      </a:r>
                      <a:r>
                        <a:rPr lang="en-GB" sz="1800" b="0" dirty="0" smtClean="0">
                          <a:solidFill>
                            <a:schemeClr val="tx1"/>
                          </a:solidFill>
                          <a:effectLst/>
                          <a:latin typeface="Arial" panose="020B0604020202020204" pitchFamily="34" charset="0"/>
                          <a:cs typeface="Arial" panose="020B0604020202020204" pitchFamily="34" charset="0"/>
                        </a:rPr>
                        <a:t>citizens</a:t>
                      </a:r>
                    </a:p>
                    <a:p>
                      <a:pPr algn="l">
                        <a:spcAft>
                          <a:spcPts val="0"/>
                        </a:spcAft>
                      </a:pPr>
                      <a:endParaRPr lang="en-GB" sz="1800" b="0" dirty="0">
                        <a:solidFill>
                          <a:schemeClr val="tx1"/>
                        </a:solidFill>
                        <a:effectLst/>
                        <a:latin typeface="Arial" panose="020B0604020202020204" pitchFamily="34" charset="0"/>
                        <a:ea typeface="Calibri"/>
                        <a:cs typeface="Arial" panose="020B0604020202020204" pitchFamily="34" charset="0"/>
                      </a:endParaRPr>
                    </a:p>
                  </a:txBody>
                  <a:tcPr marL="63243" marR="63243" marT="0" marB="0">
                    <a:solidFill>
                      <a:schemeClr val="bg1"/>
                    </a:solidFill>
                  </a:tcPr>
                </a:tc>
                <a:extLst>
                  <a:ext uri="{0D108BD9-81ED-4DB2-BD59-A6C34878D82A}">
                    <a16:rowId xmlns:a16="http://schemas.microsoft.com/office/drawing/2014/main" val="10001"/>
                  </a:ext>
                </a:extLst>
              </a:tr>
              <a:tr h="373179">
                <a:tc>
                  <a:txBody>
                    <a:bodyPr/>
                    <a:lstStyle/>
                    <a:p>
                      <a:pPr algn="l">
                        <a:spcAft>
                          <a:spcPts val="0"/>
                        </a:spcAft>
                      </a:pPr>
                      <a:r>
                        <a:rPr lang="en-GB" sz="1800" dirty="0">
                          <a:solidFill>
                            <a:schemeClr val="tx1"/>
                          </a:solidFill>
                          <a:effectLst/>
                          <a:latin typeface="Arial" panose="020B0604020202020204" pitchFamily="34" charset="0"/>
                          <a:cs typeface="Arial" panose="020B0604020202020204" pitchFamily="34" charset="0"/>
                        </a:rPr>
                        <a:t>Wider outcome </a:t>
                      </a:r>
                      <a:endParaRPr lang="en-GB" sz="1800" dirty="0">
                        <a:solidFill>
                          <a:schemeClr val="tx1"/>
                        </a:solidFill>
                        <a:effectLst/>
                        <a:latin typeface="Arial" panose="020B0604020202020204" pitchFamily="34" charset="0"/>
                        <a:ea typeface="Calibri"/>
                        <a:cs typeface="Arial" panose="020B0604020202020204" pitchFamily="34" charset="0"/>
                      </a:endParaRPr>
                    </a:p>
                  </a:txBody>
                  <a:tcPr marL="63243" marR="63243" marT="0" marB="0" anchor="ctr">
                    <a:solidFill>
                      <a:srgbClr val="66CCFF"/>
                    </a:solidFill>
                  </a:tcPr>
                </a:tc>
                <a:extLst>
                  <a:ext uri="{0D108BD9-81ED-4DB2-BD59-A6C34878D82A}">
                    <a16:rowId xmlns:a16="http://schemas.microsoft.com/office/drawing/2014/main" val="10002"/>
                  </a:ext>
                </a:extLst>
              </a:tr>
              <a:tr h="472360">
                <a:tc>
                  <a:txBody>
                    <a:bodyPr/>
                    <a:lstStyle/>
                    <a:p>
                      <a:pPr algn="l">
                        <a:spcAft>
                          <a:spcPts val="0"/>
                        </a:spcAft>
                      </a:pPr>
                      <a:r>
                        <a:rPr lang="en-GB" sz="1800" b="0" dirty="0">
                          <a:solidFill>
                            <a:schemeClr val="tx1"/>
                          </a:solidFill>
                          <a:effectLst/>
                          <a:latin typeface="Arial" panose="020B0604020202020204" pitchFamily="34" charset="0"/>
                          <a:cs typeface="Arial" panose="020B0604020202020204" pitchFamily="34" charset="0"/>
                        </a:rPr>
                        <a:t>Effective M&amp;E systems (</a:t>
                      </a:r>
                      <a:r>
                        <a:rPr lang="en-GB" sz="1800" b="0" dirty="0" err="1">
                          <a:solidFill>
                            <a:schemeClr val="tx1"/>
                          </a:solidFill>
                          <a:effectLst/>
                          <a:latin typeface="Arial" panose="020B0604020202020204" pitchFamily="34" charset="0"/>
                          <a:cs typeface="Arial" panose="020B0604020202020204" pitchFamily="34" charset="0"/>
                        </a:rPr>
                        <a:t>eg</a:t>
                      </a:r>
                      <a:r>
                        <a:rPr lang="en-GB" sz="1800" b="0" dirty="0">
                          <a:solidFill>
                            <a:schemeClr val="tx1"/>
                          </a:solidFill>
                          <a:effectLst/>
                          <a:latin typeface="Arial" panose="020B0604020202020204" pitchFamily="34" charset="0"/>
                          <a:cs typeface="Arial" panose="020B0604020202020204" pitchFamily="34" charset="0"/>
                        </a:rPr>
                        <a:t> practices, policies, tools and procedures) implemented widely and sustained in partner and other countries with ongoing collaboration across Africa around </a:t>
                      </a:r>
                      <a:r>
                        <a:rPr lang="en-GB" sz="1800" b="0" dirty="0" smtClean="0">
                          <a:solidFill>
                            <a:schemeClr val="tx1"/>
                          </a:solidFill>
                          <a:effectLst/>
                          <a:latin typeface="Arial" panose="020B0604020202020204" pitchFamily="34" charset="0"/>
                          <a:cs typeface="Arial" panose="020B0604020202020204" pitchFamily="34" charset="0"/>
                        </a:rPr>
                        <a:t>M&amp;E</a:t>
                      </a:r>
                    </a:p>
                    <a:p>
                      <a:pPr algn="l">
                        <a:spcAft>
                          <a:spcPts val="0"/>
                        </a:spcAft>
                      </a:pPr>
                      <a:endParaRPr lang="en-GB" sz="1800" b="0" dirty="0">
                        <a:solidFill>
                          <a:schemeClr val="tx1"/>
                        </a:solidFill>
                        <a:effectLst/>
                        <a:latin typeface="Arial" panose="020B0604020202020204" pitchFamily="34" charset="0"/>
                        <a:ea typeface="Calibri"/>
                        <a:cs typeface="Arial" panose="020B0604020202020204" pitchFamily="34" charset="0"/>
                      </a:endParaRPr>
                    </a:p>
                  </a:txBody>
                  <a:tcPr marL="63243" marR="63243" marT="0" marB="0">
                    <a:noFill/>
                  </a:tcPr>
                </a:tc>
                <a:extLst>
                  <a:ext uri="{0D108BD9-81ED-4DB2-BD59-A6C34878D82A}">
                    <a16:rowId xmlns:a16="http://schemas.microsoft.com/office/drawing/2014/main" val="10003"/>
                  </a:ext>
                </a:extLst>
              </a:tr>
              <a:tr h="373179">
                <a:tc>
                  <a:txBody>
                    <a:bodyPr/>
                    <a:lstStyle/>
                    <a:p>
                      <a:pPr algn="l">
                        <a:spcAft>
                          <a:spcPts val="0"/>
                        </a:spcAft>
                      </a:pPr>
                      <a:r>
                        <a:rPr lang="en-GB" sz="1800" b="1" dirty="0" smtClean="0">
                          <a:solidFill>
                            <a:schemeClr val="tx1"/>
                          </a:solidFill>
                          <a:effectLst/>
                          <a:latin typeface="Arial"/>
                          <a:ea typeface="Calibri"/>
                        </a:rPr>
                        <a:t>Immediate </a:t>
                      </a:r>
                      <a:r>
                        <a:rPr lang="en-GB" sz="1800" b="1" dirty="0">
                          <a:solidFill>
                            <a:schemeClr val="tx1"/>
                          </a:solidFill>
                          <a:effectLst/>
                          <a:latin typeface="Arial"/>
                          <a:ea typeface="Calibri"/>
                        </a:rPr>
                        <a:t>Outcome</a:t>
                      </a:r>
                      <a:r>
                        <a:rPr lang="en-GB" sz="1800" dirty="0">
                          <a:solidFill>
                            <a:schemeClr val="tx1"/>
                          </a:solidFill>
                          <a:effectLst/>
                          <a:latin typeface="Arial"/>
                          <a:ea typeface="Calibri"/>
                        </a:rPr>
                        <a:t> </a:t>
                      </a:r>
                    </a:p>
                  </a:txBody>
                  <a:tcPr marL="68580" marR="68580" marT="0" marB="0" anchor="ctr">
                    <a:solidFill>
                      <a:srgbClr val="66CCFF"/>
                    </a:solidFill>
                  </a:tcPr>
                </a:tc>
                <a:extLst>
                  <a:ext uri="{0D108BD9-81ED-4DB2-BD59-A6C34878D82A}">
                    <a16:rowId xmlns:a16="http://schemas.microsoft.com/office/drawing/2014/main" val="10004"/>
                  </a:ext>
                </a:extLst>
              </a:tr>
              <a:tr h="746357">
                <a:tc>
                  <a:txBody>
                    <a:bodyPr/>
                    <a:lstStyle/>
                    <a:p>
                      <a:pPr algn="l">
                        <a:spcAft>
                          <a:spcPts val="0"/>
                        </a:spcAft>
                      </a:pPr>
                      <a:r>
                        <a:rPr lang="en-GB" sz="1800" b="0" dirty="0">
                          <a:solidFill>
                            <a:schemeClr val="tx1"/>
                          </a:solidFill>
                          <a:effectLst/>
                          <a:latin typeface="Arial"/>
                          <a:ea typeface="Calibri"/>
                        </a:rPr>
                        <a:t>Improved M&amp;E systems (</a:t>
                      </a:r>
                      <a:r>
                        <a:rPr lang="en-GB" sz="1800" b="0" dirty="0" err="1">
                          <a:solidFill>
                            <a:schemeClr val="tx1"/>
                          </a:solidFill>
                          <a:effectLst/>
                          <a:latin typeface="Arial"/>
                          <a:ea typeface="Calibri"/>
                        </a:rPr>
                        <a:t>eg</a:t>
                      </a:r>
                      <a:r>
                        <a:rPr lang="en-GB" sz="1800" b="0" dirty="0">
                          <a:solidFill>
                            <a:schemeClr val="tx1"/>
                          </a:solidFill>
                          <a:effectLst/>
                          <a:latin typeface="Arial"/>
                          <a:ea typeface="Calibri"/>
                        </a:rPr>
                        <a:t> practices, policies, tools and procedures) based on shared experience operational in partner countries and more widely </a:t>
                      </a:r>
                    </a:p>
                  </a:txBody>
                  <a:tcPr marL="68580" marR="68580" marT="0" marB="0">
                    <a:noFill/>
                  </a:tcPr>
                </a:tc>
                <a:extLst>
                  <a:ext uri="{0D108BD9-81ED-4DB2-BD59-A6C34878D82A}">
                    <a16:rowId xmlns:a16="http://schemas.microsoft.com/office/drawing/2014/main" val="10005"/>
                  </a:ext>
                </a:extLst>
              </a:tr>
              <a:tr h="373179">
                <a:tc>
                  <a:txBody>
                    <a:bodyPr/>
                    <a:lstStyle/>
                    <a:p>
                      <a:pPr algn="l">
                        <a:spcAft>
                          <a:spcPts val="0"/>
                        </a:spcAft>
                      </a:pPr>
                      <a:r>
                        <a:rPr lang="en-GB" sz="1800" b="1" dirty="0">
                          <a:solidFill>
                            <a:schemeClr val="tx1"/>
                          </a:solidFill>
                          <a:effectLst/>
                          <a:latin typeface="Arial"/>
                          <a:ea typeface="Calibri"/>
                        </a:rPr>
                        <a:t>Outputs</a:t>
                      </a:r>
                      <a:r>
                        <a:rPr lang="en-GB" sz="1800" dirty="0">
                          <a:solidFill>
                            <a:schemeClr val="tx1"/>
                          </a:solidFill>
                          <a:effectLst/>
                          <a:latin typeface="Arial"/>
                          <a:ea typeface="Calibri"/>
                        </a:rPr>
                        <a:t> </a:t>
                      </a:r>
                    </a:p>
                  </a:txBody>
                  <a:tcPr marL="68580" marR="68580" marT="0" marB="0" anchor="ctr">
                    <a:solidFill>
                      <a:srgbClr val="66CCFF"/>
                    </a:solidFill>
                  </a:tcPr>
                </a:tc>
                <a:extLst>
                  <a:ext uri="{0D108BD9-81ED-4DB2-BD59-A6C34878D82A}">
                    <a16:rowId xmlns:a16="http://schemas.microsoft.com/office/drawing/2014/main" val="10006"/>
                  </a:ext>
                </a:extLst>
              </a:tr>
              <a:tr h="2736909">
                <a:tc>
                  <a:txBody>
                    <a:bodyPr/>
                    <a:lstStyle/>
                    <a:p>
                      <a:pPr algn="l">
                        <a:spcAft>
                          <a:spcPts val="0"/>
                        </a:spcAft>
                      </a:pPr>
                      <a:r>
                        <a:rPr lang="en-GB" sz="1800" b="0" dirty="0">
                          <a:solidFill>
                            <a:schemeClr val="tx1"/>
                          </a:solidFill>
                          <a:effectLst/>
                          <a:latin typeface="Arial"/>
                          <a:ea typeface="Calibri"/>
                        </a:rPr>
                        <a:t>O1 Increased demand to use M&amp;E tools within partner countries and by other governments for improved </a:t>
                      </a:r>
                      <a:r>
                        <a:rPr lang="en-GB" sz="1800" b="0" dirty="0" smtClean="0">
                          <a:solidFill>
                            <a:schemeClr val="tx1"/>
                          </a:solidFill>
                          <a:effectLst/>
                          <a:latin typeface="Arial"/>
                          <a:ea typeface="Calibri"/>
                        </a:rPr>
                        <a:t>governance </a:t>
                      </a:r>
                    </a:p>
                    <a:p>
                      <a:pPr algn="l">
                        <a:spcAft>
                          <a:spcPts val="0"/>
                        </a:spcAft>
                      </a:pPr>
                      <a:r>
                        <a:rPr lang="en-GB" sz="1800" b="0" dirty="0" smtClean="0">
                          <a:solidFill>
                            <a:schemeClr val="tx1"/>
                          </a:solidFill>
                          <a:effectLst/>
                          <a:latin typeface="Arial"/>
                          <a:ea typeface="Calibri"/>
                        </a:rPr>
                        <a:t>O2 Increased sharing in Africa around use of  M&amp;E for improved governance</a:t>
                      </a:r>
                    </a:p>
                    <a:p>
                      <a:pPr algn="l">
                        <a:spcAft>
                          <a:spcPts val="0"/>
                        </a:spcAft>
                      </a:pPr>
                      <a:r>
                        <a:rPr lang="en-ZA" sz="1800" b="0" dirty="0" smtClean="0">
                          <a:solidFill>
                            <a:schemeClr val="tx1"/>
                          </a:solidFill>
                          <a:effectLst/>
                          <a:latin typeface="Arial"/>
                          <a:ea typeface="Calibri"/>
                        </a:rPr>
                        <a:t>O3 Increased learning in Africa around use of  M&amp;E for improved governance</a:t>
                      </a:r>
                    </a:p>
                    <a:p>
                      <a:pPr algn="l">
                        <a:spcAft>
                          <a:spcPts val="0"/>
                        </a:spcAft>
                      </a:pPr>
                      <a:r>
                        <a:rPr lang="en-ZA" sz="1800" b="0" dirty="0" smtClean="0">
                          <a:solidFill>
                            <a:schemeClr val="tx1"/>
                          </a:solidFill>
                          <a:effectLst/>
                          <a:latin typeface="Arial"/>
                          <a:ea typeface="Calibri"/>
                        </a:rPr>
                        <a:t>O4 Specific M&amp;E practices, policies, tools  and procedures developed collaboratively</a:t>
                      </a:r>
                    </a:p>
                    <a:p>
                      <a:pPr algn="l">
                        <a:spcAft>
                          <a:spcPts val="0"/>
                        </a:spcAft>
                      </a:pPr>
                      <a:r>
                        <a:rPr lang="en-ZA" sz="1800" b="0" dirty="0" smtClean="0">
                          <a:solidFill>
                            <a:schemeClr val="tx1"/>
                          </a:solidFill>
                          <a:effectLst/>
                          <a:latin typeface="Arial"/>
                          <a:ea typeface="Calibri"/>
                        </a:rPr>
                        <a:t>O5 Effective and collaborative programme management, governance and operations</a:t>
                      </a:r>
                    </a:p>
                    <a:p>
                      <a:pPr algn="l">
                        <a:spcAft>
                          <a:spcPts val="0"/>
                        </a:spcAft>
                      </a:pPr>
                      <a:endParaRPr lang="en-GB" sz="1800" b="0" dirty="0">
                        <a:solidFill>
                          <a:schemeClr val="tx1"/>
                        </a:solidFill>
                        <a:effectLst/>
                        <a:latin typeface="Arial"/>
                        <a:ea typeface="Calibri"/>
                      </a:endParaRPr>
                    </a:p>
                  </a:txBody>
                  <a:tcPr marL="68580" marR="68580" marT="0" marB="0">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0116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Importance of Twende Mbele</a:t>
            </a:r>
            <a:endParaRPr lang="en-ZA" dirty="0"/>
          </a:p>
        </p:txBody>
      </p:sp>
      <p:sp>
        <p:nvSpPr>
          <p:cNvPr id="3" name="Content Placeholder 2"/>
          <p:cNvSpPr>
            <a:spLocks noGrp="1"/>
          </p:cNvSpPr>
          <p:nvPr>
            <p:ph idx="1"/>
          </p:nvPr>
        </p:nvSpPr>
        <p:spPr/>
        <p:txBody>
          <a:bodyPr/>
          <a:lstStyle/>
          <a:p>
            <a:r>
              <a:rPr lang="en-ZA" dirty="0" smtClean="0"/>
              <a:t>Country governments coming together to lead on development of national M&amp;E systems</a:t>
            </a:r>
          </a:p>
          <a:p>
            <a:r>
              <a:rPr lang="en-ZA" dirty="0" smtClean="0"/>
              <a:t>Supported by key regional support organisations, CLEAR AA and </a:t>
            </a:r>
            <a:r>
              <a:rPr lang="en-ZA" dirty="0" err="1" smtClean="0"/>
              <a:t>AfDB</a:t>
            </a:r>
            <a:endParaRPr lang="en-ZA" dirty="0" smtClean="0"/>
          </a:p>
          <a:p>
            <a:r>
              <a:rPr lang="en-ZA" dirty="0" smtClean="0"/>
              <a:t>Builds on the pioneering work being done by these partners around national evaluation systems</a:t>
            </a:r>
          </a:p>
          <a:p>
            <a:r>
              <a:rPr lang="en-ZA" dirty="0" smtClean="0"/>
              <a:t>What are some of the features of these countries?</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5</a:t>
            </a:fld>
            <a:endParaRPr lang="en-ZA" dirty="0"/>
          </a:p>
        </p:txBody>
      </p:sp>
    </p:spTree>
    <p:extLst>
      <p:ext uri="{BB962C8B-B14F-4D97-AF65-F5344CB8AC3E}">
        <p14:creationId xmlns:p14="http://schemas.microsoft.com/office/powerpoint/2010/main" val="684562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activities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Adaptation of Management Performance Assessment Tool in Uganda and Benin</a:t>
            </a:r>
          </a:p>
          <a:p>
            <a:r>
              <a:rPr lang="en-US" dirty="0" smtClean="0"/>
              <a:t>Training parliamentarians in M&amp;E Oversight in Ghana, Uganda, Tanzania &amp; Benin</a:t>
            </a:r>
          </a:p>
          <a:p>
            <a:pPr lvl="1"/>
            <a:r>
              <a:rPr lang="en-US" dirty="0" smtClean="0"/>
              <a:t>Training of Trainers</a:t>
            </a:r>
          </a:p>
          <a:p>
            <a:r>
              <a:rPr lang="en-US" dirty="0" smtClean="0"/>
              <a:t>Gender Responsive of NES</a:t>
            </a:r>
          </a:p>
          <a:p>
            <a:r>
              <a:rPr lang="en-US" dirty="0" smtClean="0"/>
              <a:t>Performance M&amp;E Culture baseline</a:t>
            </a:r>
          </a:p>
          <a:p>
            <a:r>
              <a:rPr lang="en-US" dirty="0" smtClean="0"/>
              <a:t>Peer-review of each others evaluations</a:t>
            </a:r>
          </a:p>
          <a:p>
            <a:r>
              <a:rPr lang="en-US" dirty="0" smtClean="0"/>
              <a:t>Adaptation of course on Evidence-based Policy-making</a:t>
            </a:r>
          </a:p>
          <a:p>
            <a:r>
              <a:rPr lang="en-US" dirty="0" smtClean="0"/>
              <a:t>National Evaluation Policy workshop at SAMEA conference</a:t>
            </a:r>
            <a:endParaRPr lang="en-US" dirty="0"/>
          </a:p>
        </p:txBody>
      </p:sp>
    </p:spTree>
    <p:extLst>
      <p:ext uri="{BB962C8B-B14F-4D97-AF65-F5344CB8AC3E}">
        <p14:creationId xmlns:p14="http://schemas.microsoft.com/office/powerpoint/2010/main" val="1623096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national evaluation systems</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7</a:t>
            </a:fld>
            <a:endParaRPr lang="en-ZA" dirty="0"/>
          </a:p>
        </p:txBody>
      </p:sp>
      <p:graphicFrame>
        <p:nvGraphicFramePr>
          <p:cNvPr id="10" name="Table 9"/>
          <p:cNvGraphicFramePr>
            <a:graphicFrameLocks noGrp="1"/>
          </p:cNvGraphicFramePr>
          <p:nvPr>
            <p:extLst>
              <p:ext uri="{D42A27DB-BD31-4B8C-83A1-F6EECF244321}">
                <p14:modId xmlns:p14="http://schemas.microsoft.com/office/powerpoint/2010/main" val="3400189861"/>
              </p:ext>
            </p:extLst>
          </p:nvPr>
        </p:nvGraphicFramePr>
        <p:xfrm>
          <a:off x="531593" y="1225857"/>
          <a:ext cx="8077200" cy="5257543"/>
        </p:xfrm>
        <a:graphic>
          <a:graphicData uri="http://schemas.openxmlformats.org/drawingml/2006/table">
            <a:tbl>
              <a:tblPr firstRow="1" firstCol="1" bandRow="1"/>
              <a:tblGrid>
                <a:gridCol w="1813514">
                  <a:extLst>
                    <a:ext uri="{9D8B030D-6E8A-4147-A177-3AD203B41FA5}">
                      <a16:colId xmlns:a16="http://schemas.microsoft.com/office/drawing/2014/main" val="3577110844"/>
                    </a:ext>
                  </a:extLst>
                </a:gridCol>
                <a:gridCol w="2088184">
                  <a:extLst>
                    <a:ext uri="{9D8B030D-6E8A-4147-A177-3AD203B41FA5}">
                      <a16:colId xmlns:a16="http://schemas.microsoft.com/office/drawing/2014/main" val="1745697417"/>
                    </a:ext>
                  </a:extLst>
                </a:gridCol>
                <a:gridCol w="2011069">
                  <a:extLst>
                    <a:ext uri="{9D8B030D-6E8A-4147-A177-3AD203B41FA5}">
                      <a16:colId xmlns:a16="http://schemas.microsoft.com/office/drawing/2014/main" val="344524744"/>
                    </a:ext>
                  </a:extLst>
                </a:gridCol>
                <a:gridCol w="2164433">
                  <a:extLst>
                    <a:ext uri="{9D8B030D-6E8A-4147-A177-3AD203B41FA5}">
                      <a16:colId xmlns:a16="http://schemas.microsoft.com/office/drawing/2014/main" val="2266207151"/>
                    </a:ext>
                  </a:extLst>
                </a:gridCol>
              </a:tblGrid>
              <a:tr h="279314">
                <a:tc>
                  <a:txBody>
                    <a:bodyPr/>
                    <a:lstStyle/>
                    <a:p>
                      <a:pPr algn="l">
                        <a:lnSpc>
                          <a:spcPct val="100000"/>
                        </a:lnSpc>
                        <a:spcAft>
                          <a:spcPts val="0"/>
                        </a:spcAft>
                      </a:pPr>
                      <a:r>
                        <a:rPr lang="en-ZA"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Item</a:t>
                      </a:r>
                      <a:endParaRPr lang="en-ZA"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00000"/>
                        </a:lnSpc>
                        <a:spcAft>
                          <a:spcPts val="0"/>
                        </a:spcAft>
                      </a:pPr>
                      <a:r>
                        <a:rPr lang="en-ZA"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Benin</a:t>
                      </a:r>
                      <a:endParaRPr lang="en-ZA"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00000"/>
                        </a:lnSpc>
                        <a:spcAft>
                          <a:spcPts val="0"/>
                        </a:spcAft>
                      </a:pPr>
                      <a:r>
                        <a:rPr lang="en-ZA"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Uganda</a:t>
                      </a:r>
                      <a:endParaRPr lang="en-ZA"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00000"/>
                        </a:lnSpc>
                        <a:spcAft>
                          <a:spcPts val="0"/>
                        </a:spcAft>
                      </a:pPr>
                      <a:r>
                        <a:rPr lang="en-ZA"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South Africa</a:t>
                      </a:r>
                      <a:endParaRPr lang="en-ZA"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317084899"/>
                  </a:ext>
                </a:extLst>
              </a:tr>
              <a:tr h="1396572">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Total number of national evaluations completed or underway as at 31 Dec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15</a:t>
                      </a:r>
                    </a:p>
                    <a:p>
                      <a:pPr algn="ctr">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(from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23</a:t>
                      </a:r>
                    </a:p>
                    <a:p>
                      <a:pPr algn="ctr">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(from 2008)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56</a:t>
                      </a:r>
                    </a:p>
                    <a:p>
                      <a:pPr algn="ctr">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(from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67449267"/>
                  </a:ext>
                </a:extLst>
              </a:tr>
              <a:tr h="1396572">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Type of evaluations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14 implementation/ process evaluations, 1 impact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Implementation, 4 process evaluations and 3 impact evaluations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45 implementation (process, some summative), 8 impact, 5 diagnostic, 1 economic (DPME 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2264455"/>
                  </a:ext>
                </a:extLst>
              </a:tr>
              <a:tr h="837943">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Source of funds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Government in most cases, and donors (UNDP, DANIDA, GIZ)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Government and donors (DFID, UNDP and World Bank)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Mostly government, some support from DFID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46151747"/>
                  </a:ext>
                </a:extLst>
              </a:tr>
              <a:tr h="558629">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Completed evaluation reports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411766"/>
                  </a:ext>
                </a:extLst>
              </a:tr>
            </a:tbl>
          </a:graphicData>
        </a:graphic>
      </p:graphicFrame>
      <p:sp>
        <p:nvSpPr>
          <p:cNvPr id="11" name="Rectangle 4"/>
          <p:cNvSpPr>
            <a:spLocks noChangeArrowheads="1"/>
          </p:cNvSpPr>
          <p:nvPr/>
        </p:nvSpPr>
        <p:spPr bwMode="auto">
          <a:xfrm>
            <a:off x="609441" y="995887"/>
            <a:ext cx="124771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b="0" i="0" u="none" strike="noStrike" cap="none" normalizeH="0" baseline="0" smtClean="0">
                <a:ln>
                  <a:noFill/>
                </a:ln>
                <a:solidFill>
                  <a:schemeClr val="tx1"/>
                </a:solidFill>
                <a:effectLst/>
                <a:latin typeface="Arial" panose="020B0604020202020204" pitchFamily="34" charset="0"/>
              </a:rPr>
              <a:t/>
            </a:r>
            <a:br>
              <a:rPr kumimoji="0" lang="en-ZA" altLang="en-US" b="0" i="0" u="none" strike="noStrike" cap="none" normalizeH="0" baseline="0" smtClean="0">
                <a:ln>
                  <a:noFill/>
                </a:ln>
                <a:solidFill>
                  <a:schemeClr val="tx1"/>
                </a:solidFill>
                <a:effectLst/>
                <a:latin typeface="Arial" panose="020B0604020202020204" pitchFamily="34" charset="0"/>
              </a:rPr>
            </a:br>
            <a:endParaRPr kumimoji="0" lang="en-ZA" altLang="en-US"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9784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Analytical framework of NESs</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8</a:t>
            </a:fld>
            <a:endParaRPr lang="en-ZA" dirty="0"/>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0"/>
            <a:ext cx="9008170" cy="45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5839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50816"/>
            <a:ext cx="8712968" cy="939784"/>
          </a:xfrm>
        </p:spPr>
        <p:txBody>
          <a:bodyPr/>
          <a:lstStyle/>
          <a:p>
            <a:r>
              <a:rPr lang="en-ZA" dirty="0" smtClean="0"/>
              <a:t>Policy</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3453078"/>
              </p:ext>
            </p:extLst>
          </p:nvPr>
        </p:nvGraphicFramePr>
        <p:xfrm>
          <a:off x="251519" y="990600"/>
          <a:ext cx="8359080" cy="5789108"/>
        </p:xfrm>
        <a:graphic>
          <a:graphicData uri="http://schemas.openxmlformats.org/drawingml/2006/table">
            <a:tbl>
              <a:tblPr firstRow="1" firstCol="1" bandRow="1"/>
              <a:tblGrid>
                <a:gridCol w="2437623">
                  <a:extLst>
                    <a:ext uri="{9D8B030D-6E8A-4147-A177-3AD203B41FA5}">
                      <a16:colId xmlns:a16="http://schemas.microsoft.com/office/drawing/2014/main" val="1836781357"/>
                    </a:ext>
                  </a:extLst>
                </a:gridCol>
                <a:gridCol w="1973819">
                  <a:extLst>
                    <a:ext uri="{9D8B030D-6E8A-4147-A177-3AD203B41FA5}">
                      <a16:colId xmlns:a16="http://schemas.microsoft.com/office/drawing/2014/main" val="3404215624"/>
                    </a:ext>
                  </a:extLst>
                </a:gridCol>
                <a:gridCol w="1973819">
                  <a:extLst>
                    <a:ext uri="{9D8B030D-6E8A-4147-A177-3AD203B41FA5}">
                      <a16:colId xmlns:a16="http://schemas.microsoft.com/office/drawing/2014/main" val="799998147"/>
                    </a:ext>
                  </a:extLst>
                </a:gridCol>
                <a:gridCol w="1973819">
                  <a:extLst>
                    <a:ext uri="{9D8B030D-6E8A-4147-A177-3AD203B41FA5}">
                      <a16:colId xmlns:a16="http://schemas.microsoft.com/office/drawing/2014/main" val="2824344585"/>
                    </a:ext>
                  </a:extLst>
                </a:gridCol>
              </a:tblGrid>
              <a:tr h="251875">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Key Questions</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Benin</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Uganda</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tx1"/>
                    </a:solidFill>
                  </a:tcPr>
                </a:tc>
                <a:tc>
                  <a:txBody>
                    <a:bodyPr/>
                    <a:lstStyle/>
                    <a:p>
                      <a:pPr algn="l">
                        <a:lnSpc>
                          <a:spcPct val="100000"/>
                        </a:lnSpc>
                        <a:spcAft>
                          <a:spcPts val="0"/>
                        </a:spcAft>
                      </a:pPr>
                      <a:r>
                        <a:rPr lang="en-ZA"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South Africa</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tx1"/>
                    </a:solidFill>
                  </a:tcPr>
                </a:tc>
                <a:extLst>
                  <a:ext uri="{0D108BD9-81ED-4DB2-BD59-A6C34878D82A}">
                    <a16:rowId xmlns:a16="http://schemas.microsoft.com/office/drawing/2014/main" val="962167474"/>
                  </a:ext>
                </a:extLst>
              </a:tr>
              <a:tr h="359990">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Is there a national evaluation policy?</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bg1">
                        <a:lumMod val="85000"/>
                      </a:schemeClr>
                    </a:solidFill>
                  </a:tcPr>
                </a:tc>
                <a:tc gridSpan="3">
                  <a:txBody>
                    <a:bodyPr/>
                    <a:lstStyle/>
                    <a:p>
                      <a:pPr algn="ctr">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Yes</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hMerge="1">
                  <a:txBody>
                    <a:bodyPr/>
                    <a:lstStyle/>
                    <a:p>
                      <a:pPr algn="l">
                        <a:lnSpc>
                          <a:spcPct val="100000"/>
                        </a:lnSpc>
                        <a:spcAft>
                          <a:spcPts val="0"/>
                        </a:spcAft>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hMerge="1">
                  <a:txBody>
                    <a:bodyPr/>
                    <a:lstStyle/>
                    <a:p>
                      <a:pPr algn="l">
                        <a:lnSpc>
                          <a:spcPct val="100000"/>
                        </a:lnSpc>
                        <a:spcAft>
                          <a:spcPts val="0"/>
                        </a:spcAft>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extLst>
                  <a:ext uri="{0D108BD9-81ED-4DB2-BD59-A6C34878D82A}">
                    <a16:rowId xmlns:a16="http://schemas.microsoft.com/office/drawing/2014/main" val="2540461057"/>
                  </a:ext>
                </a:extLst>
              </a:tr>
              <a:tr h="1125668">
                <a:tc>
                  <a:txBody>
                    <a:bodyPr/>
                    <a:lstStyle/>
                    <a:p>
                      <a:pPr algn="l">
                        <a:lnSpc>
                          <a:spcPct val="100000"/>
                        </a:lnSpc>
                        <a:spcAft>
                          <a:spcPts val="0"/>
                        </a:spcAft>
                      </a:pP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Comprehensive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evaluation plan, indicating what to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evaluate?</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Strategic Evaluation Plan 2013-2015</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3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year rolling evaluation agenda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in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place indicating the sector,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topic</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Annual national, 7/9 provincial and emerging 44 departmental plans</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extLst>
                  <a:ext uri="{0D108BD9-81ED-4DB2-BD59-A6C34878D82A}">
                    <a16:rowId xmlns:a16="http://schemas.microsoft.com/office/drawing/2014/main" val="3488056006"/>
                  </a:ext>
                </a:extLst>
              </a:tr>
              <a:tr h="719981">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Is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need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for autonomy and impartiality explicitly mentioned? </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Clearly stated in </a:t>
                      </a:r>
                      <a:r>
                        <a:rPr lang="en-ZA" sz="1800" dirty="0" err="1" smtClean="0">
                          <a:effectLst/>
                          <a:latin typeface="Calibri" panose="020F0502020204030204" pitchFamily="34" charset="0"/>
                          <a:ea typeface="Times New Roman" panose="02020603050405020304" pitchFamily="18" charset="0"/>
                          <a:cs typeface="Times New Roman" panose="02020603050405020304" pitchFamily="18" charset="0"/>
                        </a:rPr>
                        <a:t>Eval</a:t>
                      </a:r>
                      <a:r>
                        <a:rPr lang="en-ZA" sz="1800" baseline="0" dirty="0" smtClean="0">
                          <a:effectLst/>
                          <a:latin typeface="Calibri" panose="020F0502020204030204" pitchFamily="34" charset="0"/>
                          <a:ea typeface="Times New Roman" panose="02020603050405020304" pitchFamily="18" charset="0"/>
                          <a:cs typeface="Times New Roman" panose="02020603050405020304" pitchFamily="18" charset="0"/>
                        </a:rPr>
                        <a:t> Policy</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and Guide for public policies evaluation</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Policy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is very emphatic on independence of evaluations </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Strong element of the system, described in the Policy</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extLst>
                  <a:ext uri="{0D108BD9-81ED-4DB2-BD59-A6C34878D82A}">
                    <a16:rowId xmlns:a16="http://schemas.microsoft.com/office/drawing/2014/main" val="336791854"/>
                  </a:ext>
                </a:extLst>
              </a:tr>
              <a:tr h="1259967">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Does the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M&amp;E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plan allow for tough issues to be analysed?</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Yes. But they are not major in the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evaluations experienced</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Yes the Plan identifies the importance of high level buy-in in dealing with highly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sensitive </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tough issues</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Yes – but tendency to start with less challenging ones. Now moving to larger more challenging ones</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extLst>
                  <a:ext uri="{0D108BD9-81ED-4DB2-BD59-A6C34878D82A}">
                    <a16:rowId xmlns:a16="http://schemas.microsoft.com/office/drawing/2014/main" val="3352569064"/>
                  </a:ext>
                </a:extLst>
              </a:tr>
              <a:tr h="539986">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Is there an independent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budget for</a:t>
                      </a:r>
                      <a:r>
                        <a:rPr lang="en-ZA" sz="1800" baseline="0" dirty="0" smtClean="0">
                          <a:effectLst/>
                          <a:latin typeface="Calibri" panose="020F0502020204030204" pitchFamily="34" charset="0"/>
                          <a:ea typeface="Times New Roman" panose="02020603050405020304" pitchFamily="18" charset="0"/>
                          <a:cs typeface="Times New Roman" panose="02020603050405020304" pitchFamily="18" charset="0"/>
                        </a:rPr>
                        <a:t> evaluations</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en-ZA" sz="1800">
                          <a:effectLst/>
                          <a:latin typeface="Calibri" panose="020F0502020204030204" pitchFamily="34" charset="0"/>
                          <a:ea typeface="Times New Roman" panose="02020603050405020304" pitchFamily="18" charset="0"/>
                          <a:cs typeface="Times New Roman" panose="02020603050405020304" pitchFamily="18" charset="0"/>
                        </a:rPr>
                        <a:t>Yes. In the Presidency</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Yes, Specific budget vote and items under OPM budget</a:t>
                      </a: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tc>
                  <a:txBody>
                    <a:bodyPr/>
                    <a:lstStyle/>
                    <a:p>
                      <a:pPr algn="l">
                        <a:lnSpc>
                          <a:spcPct val="100000"/>
                        </a:lnSpc>
                        <a:spcAft>
                          <a:spcPts val="0"/>
                        </a:spcAft>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In DPME for 50% of </a:t>
                      </a:r>
                      <a:r>
                        <a:rPr lang="en-ZA" sz="1800" dirty="0" smtClean="0">
                          <a:effectLst/>
                          <a:latin typeface="Calibri" panose="020F0502020204030204" pitchFamily="34" charset="0"/>
                          <a:ea typeface="Times New Roman" panose="02020603050405020304" pitchFamily="18" charset="0"/>
                          <a:cs typeface="Times New Roman" panose="02020603050405020304" pitchFamily="18" charset="0"/>
                        </a:rPr>
                        <a:t>cost of evaluations</a:t>
                      </a: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651" marR="38651" marT="0" marB="0">
                    <a:lnL w="12700" cap="flat" cmpd="sng" algn="ctr">
                      <a:solidFill>
                        <a:srgbClr val="44546A"/>
                      </a:solidFill>
                      <a:prstDash val="solid"/>
                      <a:round/>
                      <a:headEnd type="none" w="med" len="med"/>
                      <a:tailEnd type="none" w="med" len="med"/>
                    </a:lnL>
                    <a:lnR w="12700" cap="flat" cmpd="sng" algn="ctr">
                      <a:solidFill>
                        <a:srgbClr val="44546A"/>
                      </a:solidFill>
                      <a:prstDash val="solid"/>
                      <a:round/>
                      <a:headEnd type="none" w="med" len="med"/>
                      <a:tailEnd type="none" w="med" len="med"/>
                    </a:lnR>
                    <a:lnT w="12700" cap="flat" cmpd="sng" algn="ctr">
                      <a:solidFill>
                        <a:srgbClr val="44546A"/>
                      </a:solidFill>
                      <a:prstDash val="solid"/>
                      <a:round/>
                      <a:headEnd type="none" w="med" len="med"/>
                      <a:tailEnd type="none" w="med" len="med"/>
                    </a:lnT>
                    <a:lnB w="12700" cap="flat" cmpd="sng" algn="ctr">
                      <a:solidFill>
                        <a:srgbClr val="44546A"/>
                      </a:solidFill>
                      <a:prstDash val="solid"/>
                      <a:round/>
                      <a:headEnd type="none" w="med" len="med"/>
                      <a:tailEnd type="none" w="med" len="med"/>
                    </a:lnB>
                  </a:tcPr>
                </a:tc>
                <a:extLst>
                  <a:ext uri="{0D108BD9-81ED-4DB2-BD59-A6C34878D82A}">
                    <a16:rowId xmlns:a16="http://schemas.microsoft.com/office/drawing/2014/main" val="2169609647"/>
                  </a:ext>
                </a:extLst>
              </a:tr>
            </a:tbl>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9</a:t>
            </a:fld>
            <a:endParaRPr lang="en-ZA" dirty="0"/>
          </a:p>
        </p:txBody>
      </p:sp>
    </p:spTree>
    <p:extLst>
      <p:ext uri="{BB962C8B-B14F-4D97-AF65-F5344CB8AC3E}">
        <p14:creationId xmlns:p14="http://schemas.microsoft.com/office/powerpoint/2010/main" val="18763304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25338</TotalTime>
  <Words>1982</Words>
  <Application>Microsoft Office PowerPoint</Application>
  <PresentationFormat>On-screen Show (4:3)</PresentationFormat>
  <Paragraphs>203</Paragraphs>
  <Slides>17</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AdvTimes</vt:lpstr>
      <vt:lpstr>Arial</vt:lpstr>
      <vt:lpstr>Calibri</vt:lpstr>
      <vt:lpstr>Times New Roman</vt:lpstr>
      <vt:lpstr>Trebuchet MS</vt:lpstr>
      <vt:lpstr>Wingdings</vt:lpstr>
      <vt:lpstr>Wingdings 2</vt:lpstr>
      <vt:lpstr>Wingdings 3</vt:lpstr>
      <vt:lpstr>Solstice</vt:lpstr>
      <vt:lpstr>Facet</vt:lpstr>
      <vt:lpstr>Twende Mbele</vt:lpstr>
      <vt:lpstr>Background</vt:lpstr>
      <vt:lpstr>Programme Overview</vt:lpstr>
      <vt:lpstr>PowerPoint Presentation</vt:lpstr>
      <vt:lpstr>Importance of Twende Mbele</vt:lpstr>
      <vt:lpstr>Current activities</vt:lpstr>
      <vt:lpstr>The national evaluation systems</vt:lpstr>
      <vt:lpstr>Analytical framework of NESs</vt:lpstr>
      <vt:lpstr>Policy</vt:lpstr>
      <vt:lpstr>Organisation</vt:lpstr>
      <vt:lpstr>Participation by stakeholders</vt:lpstr>
      <vt:lpstr>Focus on use</vt:lpstr>
      <vt:lpstr>Lessons on peer-learning models</vt:lpstr>
      <vt:lpstr>Lessons</vt:lpstr>
      <vt:lpstr>Lessons (2)</vt:lpstr>
      <vt:lpstr>Challenges</vt:lpstr>
      <vt:lpstr>Conclusions</vt:lpstr>
    </vt:vector>
  </TitlesOfParts>
  <Company>SA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 Pretorius</dc:creator>
  <cp:lastModifiedBy>TIMOTHY LUBANGA</cp:lastModifiedBy>
  <cp:revision>527</cp:revision>
  <cp:lastPrinted>2015-03-24T13:18:41Z</cp:lastPrinted>
  <dcterms:created xsi:type="dcterms:W3CDTF">2010-04-21T14:27:00Z</dcterms:created>
  <dcterms:modified xsi:type="dcterms:W3CDTF">2017-10-19T08:39:11Z</dcterms:modified>
</cp:coreProperties>
</file>